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autoCompressPictures="0">
  <p:sldMasterIdLst>
    <p:sldMasterId id="2147483648" r:id="rId1"/>
  </p:sldMasterIdLst>
  <p:notesMasterIdLst>
    <p:notesMasterId r:id="rId4"/>
  </p:notesMasterIdLst>
  <p:sldIdLst>
    <p:sldId id="256" r:id="rId3"/>
    <p:sldId id="465" r:id="rId5"/>
    <p:sldId id="719" r:id="rId6"/>
    <p:sldId id="720" r:id="rId7"/>
    <p:sldId id="725" r:id="rId8"/>
    <p:sldId id="726" r:id="rId9"/>
    <p:sldId id="722" r:id="rId10"/>
    <p:sldId id="727" r:id="rId11"/>
    <p:sldId id="751" r:id="rId12"/>
    <p:sldId id="728" r:id="rId13"/>
    <p:sldId id="716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17" r:id="rId22"/>
    <p:sldId id="736" r:id="rId23"/>
    <p:sldId id="737" r:id="rId24"/>
    <p:sldId id="738" r:id="rId25"/>
    <p:sldId id="752" r:id="rId26"/>
    <p:sldId id="718" r:id="rId27"/>
    <p:sldId id="739" r:id="rId28"/>
    <p:sldId id="740" r:id="rId29"/>
    <p:sldId id="741" r:id="rId30"/>
    <p:sldId id="742" r:id="rId31"/>
    <p:sldId id="743" r:id="rId32"/>
    <p:sldId id="747" r:id="rId33"/>
    <p:sldId id="748" r:id="rId34"/>
    <p:sldId id="749" r:id="rId35"/>
    <p:sldId id="750" r:id="rId36"/>
    <p:sldId id="32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256"/>
            <p14:sldId id="465"/>
            <p14:sldId id="719"/>
            <p14:sldId id="720"/>
            <p14:sldId id="725"/>
            <p14:sldId id="726"/>
            <p14:sldId id="722"/>
            <p14:sldId id="727"/>
            <p14:sldId id="751"/>
            <p14:sldId id="728"/>
            <p14:sldId id="716"/>
            <p14:sldId id="729"/>
            <p14:sldId id="730"/>
            <p14:sldId id="731"/>
            <p14:sldId id="732"/>
            <p14:sldId id="733"/>
            <p14:sldId id="734"/>
            <p14:sldId id="735"/>
            <p14:sldId id="717"/>
            <p14:sldId id="736"/>
            <p14:sldId id="737"/>
            <p14:sldId id="738"/>
            <p14:sldId id="752"/>
            <p14:sldId id="718"/>
            <p14:sldId id="739"/>
            <p14:sldId id="740"/>
            <p14:sldId id="741"/>
            <p14:sldId id="742"/>
            <p14:sldId id="743"/>
            <p14:sldId id="747"/>
            <p14:sldId id="748"/>
            <p14:sldId id="749"/>
            <p14:sldId id="750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5714" autoAdjust="0"/>
  </p:normalViewPr>
  <p:slideViewPr>
    <p:cSldViewPr snapToGrid="0">
      <p:cViewPr varScale="1">
        <p:scale>
          <a:sx n="63" d="100"/>
          <a:sy n="63" d="100"/>
        </p:scale>
        <p:origin x="77" y="2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  <a:p>
            <a:endParaRPr lang="en-US" altLang="zh-CN" b="0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可以通过</a:t>
            </a:r>
            <a:r>
              <a:rPr lang="en-US" altLang="zh-CN" b="0" dirty="0"/>
              <a:t>print(title)</a:t>
            </a:r>
            <a:r>
              <a:rPr lang="zh-CN" altLang="en-US" b="0" dirty="0"/>
              <a:t>和</a:t>
            </a:r>
            <a:r>
              <a:rPr lang="en-US" altLang="zh-CN" b="0" dirty="0"/>
              <a:t>print(</a:t>
            </a:r>
            <a:r>
              <a:rPr lang="en-US" altLang="zh-CN" b="0" dirty="0" err="1"/>
              <a:t>len</a:t>
            </a:r>
            <a:r>
              <a:rPr lang="en-US" altLang="zh-CN" b="0" dirty="0"/>
              <a:t>(title))</a:t>
            </a:r>
            <a:r>
              <a:rPr lang="zh-CN" altLang="en-US" b="0" dirty="0"/>
              <a:t>这代的代码打印输出提取的列表的内容和长度，检查自己编写的戏曲信息代码是否完整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6" name="Subtitle 2"/>
          <p:cNvSpPr txBox="1"/>
          <p:nvPr/>
        </p:nvSpPr>
        <p:spPr>
          <a:xfrm>
            <a:off x="512191" y="3123527"/>
            <a:ext cx="11167615" cy="610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8459" y="3244334"/>
            <a:ext cx="6175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金融数据挖掘案例实战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通过爬虫获取股票实时数据的原因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959" y="2482978"/>
            <a:ext cx="11107338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库的用法。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高阶的股票数据接口大多是收费的，而通过爬虫获取数据的成本则较低。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有些数据的获取很难找到合适的数据接口，如期货实时数据，通过爬虫则能比较容易获取。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357" y="3110919"/>
            <a:ext cx="7034934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49834" y="3030168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提取数据信息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9833" y="2352376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获取网页源代码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49832" y="3692722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数据清洗和打印输出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3584" y="4378804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批量获取数据信息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483" y="1837532"/>
            <a:ext cx="11396651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(http://www.eastmoney.com/)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是一家专业的互联网财经媒体，提供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小时财经资讯及全球金融市场报价，汇集全方位的综合财经新闻和金融市场资讯。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1239" y="6437108"/>
            <a:ext cx="7053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http://so.eastmoney.com/news/s?keyword=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阿里巴巴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798" y="2983857"/>
            <a:ext cx="8564023" cy="337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3283527" y="3118938"/>
            <a:ext cx="654628" cy="310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54236" y="3678382"/>
            <a:ext cx="491837" cy="322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获取东方财富网页源代码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无界面浏览器设置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140" y="2596975"/>
            <a:ext cx="11281719" cy="3995903"/>
            <a:chOff x="448322" y="2685928"/>
            <a:chExt cx="11281719" cy="3995903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37242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2001" y="2773020"/>
              <a:ext cx="7025535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chrome_options.add_argument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('--headless')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(options=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('http://so.eastmoney.com/news/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s?keyword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58999" y="2777429"/>
              <a:ext cx="4669682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谷歌浏览器选项中添加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声明要模拟的浏览器是谷歌浏览器，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并添加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访问东方财富阿里巴巴的网页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获取真正的网页源代码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输出源代码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98819" y="3112076"/>
            <a:ext cx="6100745" cy="8156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99913" y="4260273"/>
            <a:ext cx="3247191" cy="394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提取东方财富网数据信息（标题、网址和发布日期）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844" y="2831650"/>
            <a:ext cx="6537505" cy="348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2828549" y="2831650"/>
            <a:ext cx="2127916" cy="4726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64077" y="3317363"/>
            <a:ext cx="905250" cy="236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34521" y="3543302"/>
            <a:ext cx="445697" cy="236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48666" y="3983228"/>
            <a:ext cx="2007799" cy="236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65427" y="6091460"/>
            <a:ext cx="442791" cy="242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78962" y="3318968"/>
            <a:ext cx="2122054" cy="46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标题和网址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27989" y="4086737"/>
            <a:ext cx="156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发布日期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提取东方财富网数据信息（标题、网址和发布日期）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4743" y="2596975"/>
            <a:ext cx="11576754" cy="3003725"/>
            <a:chOff x="417925" y="2685928"/>
            <a:chExt cx="11576754" cy="3003725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30037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7925" y="2773020"/>
              <a:ext cx="9634792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'&lt;div class="news-item"&gt;&lt;h3&gt;&lt;a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=".*?"&gt;(.*?)&lt;/a&gt;'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p_title,data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'&lt;div class="news-item"&gt;&lt;h3&gt;&lt;a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="(.*?)"&gt;.*?&lt;/a&gt;'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p_href,data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'&lt;p class="news-desc"&gt;(.*?)&lt;/p&gt;'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p_date,data,re.S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44591" y="2777429"/>
              <a:ext cx="5850088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中获取新闻的发布日期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31907" y="5049982"/>
            <a:ext cx="475175" cy="306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东方财富网数据清洗和打印输出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823" y="2438543"/>
            <a:ext cx="795951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函数替换不需要的内容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函数分割出需要的内容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函数将清洗结果打印输出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6026" y="4234517"/>
            <a:ext cx="11281719" cy="2162947"/>
            <a:chOff x="448322" y="2685927"/>
            <a:chExt cx="11281719" cy="2162947"/>
          </a:xfrm>
        </p:grpSpPr>
        <p:sp>
          <p:nvSpPr>
            <p:cNvPr id="9" name="矩形 8"/>
            <p:cNvSpPr/>
            <p:nvPr/>
          </p:nvSpPr>
          <p:spPr>
            <a:xfrm>
              <a:off x="448322" y="2685927"/>
              <a:ext cx="11281719" cy="216294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2001" y="2773020"/>
              <a:ext cx="7125981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(title)):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 ')[0]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print(str(i+1)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 - '+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30090" y="2799296"/>
              <a:ext cx="5899951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split()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函数提取发布日期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输出标题、日期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批量获取多家公司的东方财富网信息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8690" y="2545030"/>
            <a:ext cx="11676310" cy="4158208"/>
            <a:chOff x="388690" y="2545030"/>
            <a:chExt cx="11676310" cy="4158208"/>
          </a:xfrm>
        </p:grpSpPr>
        <p:grpSp>
          <p:nvGrpSpPr>
            <p:cNvPr id="14" name="组合 13"/>
            <p:cNvGrpSpPr/>
            <p:nvPr/>
          </p:nvGrpSpPr>
          <p:grpSpPr>
            <a:xfrm>
              <a:off x="388690" y="2545030"/>
              <a:ext cx="11676310" cy="4158208"/>
              <a:chOff x="448322" y="2685926"/>
              <a:chExt cx="11676310" cy="415820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8322" y="2685926"/>
                <a:ext cx="11281719" cy="41582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5001" y="2722220"/>
                <a:ext cx="11459631" cy="407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dongfang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(company):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'http://so.eastmoney.com/news/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s?keyword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 + company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browser.get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 = 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阿里巴巴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万科集团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百度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腾讯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京东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companies: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try: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dongfang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print(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该公司东方财富网爬取成功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except: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print(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该公司东方财富网爬取失败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 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364441" y="2754979"/>
                <a:ext cx="4633191" cy="407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定义名为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xinlang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            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设置网址为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获得网址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源代码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  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对于任意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尝试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xinlang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i+1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和公司东方财富网爬取成功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程序出错时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i+1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和东方财富网爬取失败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72447" y="3592571"/>
              <a:ext cx="7093609" cy="441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此处省略数据提取、清洗以及打印输出代码，详见代码文件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爬取到的东方财富网数据信息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034" y="2482978"/>
            <a:ext cx="5937932" cy="4212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736" y="3110919"/>
            <a:ext cx="7252855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裁判文书网数据挖掘实战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8257" y="2975836"/>
            <a:ext cx="6567322" cy="15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49834" y="3653628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提取数据信息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9833" y="2975836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获取网页源代码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303" y="2943109"/>
            <a:ext cx="9646227" cy="366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483" y="1837532"/>
            <a:ext cx="11396651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(http://wenshu.court.gov.cn/)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是最权威的生效裁判文书公示网址，对于金融行业内部风控和舆情监控有较高的参考价值。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06" y="3118939"/>
            <a:ext cx="4689764" cy="3517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483" y="1837532"/>
            <a:ext cx="11396651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(http://wenshu.court.gov.cn/)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是最权威的生效裁判文书公示网址，对于金融行业内部风控和舆情监控有较高的参考价值。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833" y="3197648"/>
            <a:ext cx="179242" cy="145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84664" y="3342963"/>
            <a:ext cx="835169" cy="12650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984664" y="4682457"/>
            <a:ext cx="122612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08218" y="5129804"/>
            <a:ext cx="893619" cy="1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0800000" flipV="1">
            <a:off x="4301836" y="5939043"/>
            <a:ext cx="706581" cy="1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95009" y="3429000"/>
            <a:ext cx="6492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定位到搜索框的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XPath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内容为：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//*[@id="_view_1540966814000"]/div/div[1]/div[2]/input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009" y="4813882"/>
            <a:ext cx="6492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定位到搜索按钮的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XPath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内容为：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//*[@id="_view_1540966814000"]/div/div[1]/div[3]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获取裁判文书网源代码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8322" y="2503042"/>
            <a:ext cx="11488177" cy="4363323"/>
            <a:chOff x="448322" y="2685929"/>
            <a:chExt cx="11488177" cy="9728386"/>
          </a:xfrm>
        </p:grpSpPr>
        <p:sp>
          <p:nvSpPr>
            <p:cNvPr id="18" name="矩形 17"/>
            <p:cNvSpPr/>
            <p:nvPr/>
          </p:nvSpPr>
          <p:spPr>
            <a:xfrm>
              <a:off x="448322" y="2685929"/>
              <a:ext cx="11281719" cy="96412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2000" y="2773021"/>
              <a:ext cx="7499945" cy="964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time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('http://wenshu.court.gov.cn/')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browser.maximize_window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browser.find_element_by_xpath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('//*[@id="_view_1540966814000"]/div/div[1]/div[2]/input').clear()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browser.find_element_by_xpath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('//*[@id="_view_1540966814000"]/div/div[1]/div[2]/input').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send_keys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房地产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browser.find_element_by_xpath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('//*[@id="_view_1540966814000"]/div/div[1]/div[3]').click()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time.sleep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browser.quit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51182" y="2726686"/>
              <a:ext cx="5085317" cy="964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声明要模拟的浏览器是谷歌浏览器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访问裁判文书网页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模拟浏览器窗口最大化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清除搜索框默认文字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在搜索框输入“房地产”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单击搜索按钮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停止运行代码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秒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获取真正的网页源代码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关闭网页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2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输出源代码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424054" y="4246576"/>
            <a:ext cx="872837" cy="304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23173" y="3688931"/>
            <a:ext cx="3740871" cy="301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23173" y="5654961"/>
            <a:ext cx="1940809" cy="301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裁判文书网数据挖掘实战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006" y="2584303"/>
            <a:ext cx="11314939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练习：尝试用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css_selector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“银行”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相关案例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，并获取网页源代码。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736" y="3110919"/>
            <a:ext cx="7252855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49834" y="3030168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提取数据信息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9833" y="2352376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获取网页源代码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49832" y="3692722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数据清洗和打印输出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3584" y="4378804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批量获取数据信息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483" y="1837532"/>
            <a:ext cx="11396651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(http://www.cninfo.com.cn/new/index)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是中国证券监督管理委员会制定的上市公司信息披露网址，创建于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年，是国内最早的证券信息专业网站，也是国内首家全面披露深沪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多家上市公司公告信息和市场数据的大型证券专业网站。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87" y="3429000"/>
            <a:ext cx="10210641" cy="325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607" y="2448989"/>
            <a:ext cx="8476405" cy="4164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824" y="1907801"/>
            <a:ext cx="1135835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http://www.cninfo.com.cn/new/faltextSearch?notautosubmit=&amp;keyword=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获取巨潮资讯网页源代码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140" y="2596975"/>
            <a:ext cx="11281719" cy="2588089"/>
            <a:chOff x="448322" y="2685928"/>
            <a:chExt cx="11281719" cy="2588089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25880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2002" y="2773020"/>
              <a:ext cx="626835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(http://www.cninfo.com.cn/new/fulltextSearch?notautosubmit=&amp;keyWord=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理财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58999" y="2777429"/>
              <a:ext cx="4669682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声明要模拟的浏览器是谷歌浏览器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访问巨潮资讯的理财网页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输出源代码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获取巨潮资讯网页源代码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无界面浏览器设置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140" y="2596975"/>
            <a:ext cx="11281719" cy="3724289"/>
            <a:chOff x="448322" y="2685928"/>
            <a:chExt cx="11281719" cy="3724289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37242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2001" y="2773020"/>
              <a:ext cx="7171007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chrome_options.add_argument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('--headless')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(http://www.cninfo.com.cn/new/fulltextSearch?notautosubmit=&amp;keyWord=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理财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58999" y="2777429"/>
              <a:ext cx="4669682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谷歌浏览器选项中添加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声明要模拟的浏览器是谷歌浏览器，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并添加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访问巨潮资讯的理财网页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获取真正的网页源代码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输出源代码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98819" y="3112076"/>
            <a:ext cx="6100745" cy="8156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99913" y="4260273"/>
            <a:ext cx="4358187" cy="394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705" y="3529567"/>
            <a:ext cx="5576334" cy="1268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04" y="2792447"/>
            <a:ext cx="5576333" cy="526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04" y="5159117"/>
            <a:ext cx="5576332" cy="1196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提取巨潮资讯网数据信息（标题、网址和发布日期）</a:t>
            </a:r>
            <a:endParaRPr lang="en-GB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6328" y="2796315"/>
            <a:ext cx="2317172" cy="2586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40627" y="3550349"/>
            <a:ext cx="2469573" cy="258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05546" y="6132853"/>
            <a:ext cx="779317" cy="25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60272" y="3072637"/>
            <a:ext cx="789710" cy="2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76354" y="4314107"/>
            <a:ext cx="897082" cy="234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15937" y="5127517"/>
            <a:ext cx="1950026" cy="25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42189" y="2792447"/>
            <a:ext cx="90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01497" y="5477918"/>
            <a:ext cx="156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发布日期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2189" y="39695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17" grpId="0"/>
      <p:bldP spid="1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2276" y="1845235"/>
            <a:ext cx="1090936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https://finance.sina.com.cn/realstock/company/sh000001/nc.shtml</a:t>
            </a:r>
            <a:endParaRPr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5776"/>
          <a:stretch>
            <a:fillRect/>
          </a:stretch>
        </p:blipFill>
        <p:spPr>
          <a:xfrm>
            <a:off x="2766136" y="2344859"/>
            <a:ext cx="6659728" cy="4118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3106882" y="2427947"/>
            <a:ext cx="2286000" cy="3152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提取巨潮资讯网数据信息（标题、网址和发布日期）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140" y="2596975"/>
            <a:ext cx="11546357" cy="3003725"/>
            <a:chOff x="448322" y="2685928"/>
            <a:chExt cx="11546357" cy="3003725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30037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41327" y="2773020"/>
              <a:ext cx="9311390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'&lt;span title="" class="r-title"&gt;(.*?)&lt;/span&gt;'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'&lt;a target="_blank"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="(.*?)data-id='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'&lt;span class="time"&gt;(.*?)&lt;/span&gt;'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data,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44591" y="2777429"/>
              <a:ext cx="5850088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中获取新闻的发布日期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707395" y="5074366"/>
            <a:ext cx="475175" cy="306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巨潮资讯网数据清洗和打印输出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823" y="2438543"/>
            <a:ext cx="79595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函数替换不需要的内容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函数分割出需要的内容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6026" y="3694186"/>
            <a:ext cx="11281719" cy="3018341"/>
            <a:chOff x="448322" y="2685927"/>
            <a:chExt cx="11281719" cy="3018341"/>
          </a:xfrm>
        </p:grpSpPr>
        <p:sp>
          <p:nvSpPr>
            <p:cNvPr id="9" name="矩形 8"/>
            <p:cNvSpPr/>
            <p:nvPr/>
          </p:nvSpPr>
          <p:spPr>
            <a:xfrm>
              <a:off x="448322" y="2685927"/>
              <a:ext cx="11281719" cy="30183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2001" y="2752238"/>
              <a:ext cx="7125981" cy="283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(title)):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(r'&lt;.*?&gt;',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'http://www.cninfo.com.cn' +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('amp;', '',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 ')[0]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 - ' 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30090" y="2768123"/>
              <a:ext cx="5899951" cy="283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添加网址缺失的前缀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函数去除网址中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amp;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strip()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函数清除换行符和空格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split()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函数提取发布日期中的年月日内容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输出标题、日期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01298" y="2449971"/>
            <a:ext cx="4853636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strip()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函数清除换行符和空格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函数将清洗结果打印输出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4146" y="4507692"/>
            <a:ext cx="5899951" cy="3093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34147" y="4856848"/>
            <a:ext cx="4267151" cy="309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4538" y="5546752"/>
            <a:ext cx="3489807" cy="2929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批量获取多个关键词的巨潮资讯网信息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8690" y="2545030"/>
            <a:ext cx="11549310" cy="3575215"/>
            <a:chOff x="388690" y="2545030"/>
            <a:chExt cx="11549310" cy="3575215"/>
          </a:xfrm>
        </p:grpSpPr>
        <p:grpSp>
          <p:nvGrpSpPr>
            <p:cNvPr id="14" name="组合 13"/>
            <p:cNvGrpSpPr/>
            <p:nvPr/>
          </p:nvGrpSpPr>
          <p:grpSpPr>
            <a:xfrm>
              <a:off x="388690" y="2545030"/>
              <a:ext cx="11549310" cy="3575215"/>
              <a:chOff x="448322" y="2685926"/>
              <a:chExt cx="11549310" cy="357521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8322" y="2685926"/>
                <a:ext cx="11281719" cy="35752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5002" y="2722220"/>
                <a:ext cx="6699440" cy="3404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juchao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(keyword):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'http://www.cninfo.com.cn/new/fulltextSearch?notautosubmit=&amp;keyWord=' + keyword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browser.get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keywords = 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理财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现金管理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纾困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keywords: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juchao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364441" y="2754979"/>
                <a:ext cx="4633191" cy="3404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定义名为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juchao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设置网址为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获得网址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源代码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  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keywords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对于任意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keywords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juchao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87767" y="4244564"/>
              <a:ext cx="5554726" cy="441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此处省略数据提取、清洗代码，详见代码文件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巨潮资讯网数据挖掘实战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爬取到的巨潮资讯网数据信息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21" y="2566105"/>
            <a:ext cx="8324957" cy="403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获取新浪财经股票的网页源代码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140" y="2596975"/>
            <a:ext cx="11281719" cy="2588089"/>
            <a:chOff x="448322" y="2685928"/>
            <a:chExt cx="11281719" cy="2588089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25880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2002" y="2773020"/>
              <a:ext cx="626835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('http://finance.sina.com.cn/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realstock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/company/sh000001/nc.shtml')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58999" y="2777429"/>
              <a:ext cx="4669682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声明要模拟的浏览器是谷歌浏览器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访问新浪财经上证综合指数网页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输出源代码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获取新浪财经股票的网页源代码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无界面浏览器设置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140" y="2596975"/>
            <a:ext cx="11281719" cy="3724289"/>
            <a:chOff x="448322" y="2685928"/>
            <a:chExt cx="11281719" cy="3724289"/>
          </a:xfrm>
        </p:grpSpPr>
        <p:sp>
          <p:nvSpPr>
            <p:cNvPr id="17" name="矩形 16"/>
            <p:cNvSpPr/>
            <p:nvPr/>
          </p:nvSpPr>
          <p:spPr>
            <a:xfrm>
              <a:off x="448322" y="2685928"/>
              <a:ext cx="11281719" cy="37242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2001" y="2773020"/>
              <a:ext cx="7171007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chrome_options.add_argument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('--headless')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(options=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('http://finance.sina.com.cn/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realstock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/company/sh000001/nc.shtml')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58999" y="2777429"/>
              <a:ext cx="4669682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谷歌浏览器选项中添加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声明要模拟的浏览器是谷歌浏览器，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并添加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访问新浪财经上证综合指数网页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获取真正的网页源代码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输出源代码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98819" y="3112076"/>
            <a:ext cx="6100745" cy="8156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99913" y="4260273"/>
            <a:ext cx="3247191" cy="394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提取新浪财经股票实时数据信息（股价）</a:t>
            </a:r>
            <a:endParaRPr lang="en-GB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90" y="2762063"/>
            <a:ext cx="11341351" cy="133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748146" y="3529384"/>
            <a:ext cx="987136" cy="273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77645" y="3193411"/>
            <a:ext cx="665019" cy="162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3837" y="3196447"/>
            <a:ext cx="665019" cy="162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0" y="4527285"/>
            <a:ext cx="11341351" cy="117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654627" y="5061207"/>
            <a:ext cx="987136" cy="273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27027" y="4810930"/>
            <a:ext cx="547255" cy="162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29700" y="4813966"/>
            <a:ext cx="619992" cy="1598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2991" y="6137311"/>
            <a:ext cx="8666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股价的源代码规律：&lt;div id="price" class="up/down"&gt;(.*?)&lt;/div&gt;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提取新浪财经股票实时数据信息（股价）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6463" y="2565802"/>
            <a:ext cx="11288646" cy="1923071"/>
            <a:chOff x="429645" y="2654755"/>
            <a:chExt cx="11288646" cy="1923071"/>
          </a:xfrm>
        </p:grpSpPr>
        <p:sp>
          <p:nvSpPr>
            <p:cNvPr id="17" name="矩形 16"/>
            <p:cNvSpPr/>
            <p:nvPr/>
          </p:nvSpPr>
          <p:spPr>
            <a:xfrm>
              <a:off x="429645" y="2654755"/>
              <a:ext cx="11281719" cy="1923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3401" y="2773020"/>
              <a:ext cx="88785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p_price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'&lt;div id="price" class=".*?"&gt;(.*?)&lt;/div&gt;'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price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p_price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print(price)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0282" y="2777429"/>
              <a:ext cx="4448009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p_price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中获取股价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price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price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新浪财经股票实时数据挖掘实战全部代码（股价）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6463" y="2565802"/>
            <a:ext cx="11288647" cy="4147815"/>
            <a:chOff x="429645" y="2654755"/>
            <a:chExt cx="11288647" cy="4147815"/>
          </a:xfrm>
        </p:grpSpPr>
        <p:sp>
          <p:nvSpPr>
            <p:cNvPr id="17" name="矩形 16"/>
            <p:cNvSpPr/>
            <p:nvPr/>
          </p:nvSpPr>
          <p:spPr>
            <a:xfrm>
              <a:off x="429645" y="2654755"/>
              <a:ext cx="11281719" cy="41259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3401" y="2731456"/>
              <a:ext cx="8885508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selenium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chrome_options.add_argument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('--headless')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webdriver.Chrome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chrome_options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('http://finance.sina.com.cn/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realstock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/company/sh000001/nc.shtml')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browser.page_source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p_price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'&lt;div id="price" class=".*?"&gt;(.*?)&lt;/div&gt;'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price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p_price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data)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print(price)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17438" y="2725474"/>
              <a:ext cx="4700854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selenium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库中引入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webdriver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谷歌浏览器选项中添加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headless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声明要模拟浏览器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访问新浪财经上证综合指数网页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获取真正的网页源代码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p_price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中获取股价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price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price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59190" y="6278479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['2891.56']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新浪财经股票实时数据挖掘实战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006" y="2584303"/>
            <a:ext cx="11686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：尝试获取上证综合指数（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000001.SH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）成交量的数据。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531" y="4143634"/>
            <a:ext cx="7414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：尝试获取多家指数股价的数据。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408" y="4922443"/>
            <a:ext cx="11204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indices = ['sh000001', 'sh000002', 'sh000003', 'sh000006', 'sh000009']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0</TotalTime>
  <Words>7752</Words>
  <Application>WPS 演示</Application>
  <PresentationFormat>宽屏</PresentationFormat>
  <Paragraphs>511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Wingdings 2</vt:lpstr>
      <vt:lpstr>微软雅黑</vt:lpstr>
      <vt:lpstr>Bahnschrift SemiLight Condensed</vt:lpstr>
      <vt:lpstr>Gill Sans MT</vt:lpstr>
      <vt:lpstr>Arial Unicode MS</vt:lpstr>
      <vt:lpstr>华文中宋</vt:lpstr>
      <vt:lpstr>Calibri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Admin</cp:lastModifiedBy>
  <cp:revision>1442</cp:revision>
  <dcterms:created xsi:type="dcterms:W3CDTF">2016-03-12T16:08:00Z</dcterms:created>
  <dcterms:modified xsi:type="dcterms:W3CDTF">2020-06-04T09:22:04Z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