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67"/>
  </p:notesMasterIdLst>
  <p:sldIdLst>
    <p:sldId id="256" r:id="rId2"/>
    <p:sldId id="465" r:id="rId3"/>
    <p:sldId id="719" r:id="rId4"/>
    <p:sldId id="752" r:id="rId5"/>
    <p:sldId id="753" r:id="rId6"/>
    <p:sldId id="754" r:id="rId7"/>
    <p:sldId id="755" r:id="rId8"/>
    <p:sldId id="756" r:id="rId9"/>
    <p:sldId id="758" r:id="rId10"/>
    <p:sldId id="757" r:id="rId11"/>
    <p:sldId id="759" r:id="rId12"/>
    <p:sldId id="761" r:id="rId13"/>
    <p:sldId id="760" r:id="rId14"/>
    <p:sldId id="763" r:id="rId15"/>
    <p:sldId id="762" r:id="rId16"/>
    <p:sldId id="764" r:id="rId17"/>
    <p:sldId id="765" r:id="rId18"/>
    <p:sldId id="813" r:id="rId19"/>
    <p:sldId id="767" r:id="rId20"/>
    <p:sldId id="766" r:id="rId21"/>
    <p:sldId id="768" r:id="rId22"/>
    <p:sldId id="769" r:id="rId23"/>
    <p:sldId id="770" r:id="rId24"/>
    <p:sldId id="771" r:id="rId25"/>
    <p:sldId id="772" r:id="rId26"/>
    <p:sldId id="773" r:id="rId27"/>
    <p:sldId id="774" r:id="rId28"/>
    <p:sldId id="775" r:id="rId29"/>
    <p:sldId id="776" r:id="rId30"/>
    <p:sldId id="777" r:id="rId31"/>
    <p:sldId id="778" r:id="rId32"/>
    <p:sldId id="782" r:id="rId33"/>
    <p:sldId id="783" r:id="rId34"/>
    <p:sldId id="784" r:id="rId35"/>
    <p:sldId id="779" r:id="rId36"/>
    <p:sldId id="780" r:id="rId37"/>
    <p:sldId id="781" r:id="rId38"/>
    <p:sldId id="785" r:id="rId39"/>
    <p:sldId id="716" r:id="rId40"/>
    <p:sldId id="786" r:id="rId41"/>
    <p:sldId id="788" r:id="rId42"/>
    <p:sldId id="789" r:id="rId43"/>
    <p:sldId id="790" r:id="rId44"/>
    <p:sldId id="791" r:id="rId45"/>
    <p:sldId id="792" r:id="rId46"/>
    <p:sldId id="794" r:id="rId47"/>
    <p:sldId id="793" r:id="rId48"/>
    <p:sldId id="795" r:id="rId49"/>
    <p:sldId id="796" r:id="rId50"/>
    <p:sldId id="797" r:id="rId51"/>
    <p:sldId id="798" r:id="rId52"/>
    <p:sldId id="799" r:id="rId53"/>
    <p:sldId id="800" r:id="rId54"/>
    <p:sldId id="801" r:id="rId55"/>
    <p:sldId id="803" r:id="rId56"/>
    <p:sldId id="804" r:id="rId57"/>
    <p:sldId id="805" r:id="rId58"/>
    <p:sldId id="806" r:id="rId59"/>
    <p:sldId id="807" r:id="rId60"/>
    <p:sldId id="808" r:id="rId61"/>
    <p:sldId id="809" r:id="rId62"/>
    <p:sldId id="810" r:id="rId63"/>
    <p:sldId id="811" r:id="rId64"/>
    <p:sldId id="812" r:id="rId65"/>
    <p:sldId id="327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48E3E2-4EDC-421E-A817-08906C1AAF32}">
          <p14:sldIdLst>
            <p14:sldId id="256"/>
            <p14:sldId id="465"/>
            <p14:sldId id="719"/>
            <p14:sldId id="752"/>
            <p14:sldId id="753"/>
            <p14:sldId id="754"/>
            <p14:sldId id="755"/>
            <p14:sldId id="756"/>
            <p14:sldId id="758"/>
            <p14:sldId id="757"/>
            <p14:sldId id="759"/>
            <p14:sldId id="761"/>
            <p14:sldId id="760"/>
            <p14:sldId id="763"/>
            <p14:sldId id="762"/>
            <p14:sldId id="764"/>
            <p14:sldId id="765"/>
            <p14:sldId id="813"/>
            <p14:sldId id="767"/>
            <p14:sldId id="766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82"/>
            <p14:sldId id="783"/>
            <p14:sldId id="784"/>
            <p14:sldId id="779"/>
            <p14:sldId id="780"/>
            <p14:sldId id="781"/>
            <p14:sldId id="785"/>
            <p14:sldId id="716"/>
            <p14:sldId id="786"/>
            <p14:sldId id="788"/>
            <p14:sldId id="789"/>
            <p14:sldId id="790"/>
            <p14:sldId id="791"/>
            <p14:sldId id="792"/>
            <p14:sldId id="794"/>
            <p14:sldId id="793"/>
            <p14:sldId id="795"/>
            <p14:sldId id="796"/>
            <p14:sldId id="797"/>
            <p14:sldId id="798"/>
            <p14:sldId id="799"/>
            <p14:sldId id="800"/>
            <p14:sldId id="801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682" y="62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A7C70-9C87-4AC3-991A-2093AF40E234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94051-DC1A-431C-AF9D-FAB16DA19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40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9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17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394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104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958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125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8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143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653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253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著名的</a:t>
            </a:r>
            <a:r>
              <a:rPr lang="en-US" altLang="zh-CN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Black-Scholes-Merton</a:t>
            </a:r>
            <a:r>
              <a:rPr lang="zh-CN" altLang="en-US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期权定价理论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054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320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70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72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41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236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560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90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559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863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87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54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70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759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82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35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14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979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69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887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607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30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439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7347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647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755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0218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12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Ʃ</m:t>
                    </m:r>
                  </m:oMath>
                </a14:m>
                <a:r>
                  <a:rPr lang="zh-CN" altLang="en-US" b="0" dirty="0"/>
                  <a:t>在黑板上写出来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1" i="0">
                    <a:latin typeface="Cambria Math" panose="02040503050406030204" pitchFamily="18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Ʃ</a:t>
                </a:r>
                <a:r>
                  <a:rPr lang="zh-CN" altLang="en-US" b="0" dirty="0"/>
                  <a:t>在黑板上写出来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9163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699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635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9120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3363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335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4523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3354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220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36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25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326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797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248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417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28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5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91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42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068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364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5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5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37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2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4798243"/>
            <a:ext cx="11262867" cy="15923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7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0DBE74-A5B3-4162-86AA-62A9A5D1CEB7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C5F-1905-421B-A468-70C16EDC7812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80512-98DC-41FA-BF90-9E87F217571D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200899" y="599725"/>
            <a:ext cx="4545121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80512-98DC-41FA-BF90-9E87F217571D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5279-4C0E-43E4-8821-3BA537DCAD1E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02088"/>
            <a:ext cx="11290860" cy="12987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C1843-D98F-4246-A2AA-1C2168209271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698B-6EE1-42D0-9D8E-3F975B951F61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E63A-CC31-42DA-BA98-2F647A592B91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F80E-7A20-46FC-8B0C-0775CC58B0F2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774E-2C17-4BD5-82DF-662444ADCE0A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F9F42F-7B30-47D3-A8DE-5034ED3EE9FB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7B3-E940-4FEF-9337-D3E4903C0CBE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54AAE0-CCD0-4E5C-92E4-D3FE69A20D50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191" y="5150873"/>
            <a:ext cx="11167615" cy="1084569"/>
          </a:xfrm>
        </p:spPr>
        <p:txBody>
          <a:bodyPr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哈尔滨工业大学经济与管理学院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黄莹莹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CAF60F-2810-4034-8D0A-4143516F524A}"/>
              </a:ext>
            </a:extLst>
          </p:cNvPr>
          <p:cNvSpPr txBox="1">
            <a:spLocks/>
          </p:cNvSpPr>
          <p:nvPr/>
        </p:nvSpPr>
        <p:spPr>
          <a:xfrm>
            <a:off x="512191" y="3123527"/>
            <a:ext cx="11167615" cy="6109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16A15-9840-46BF-849D-494B14303970}"/>
              </a:ext>
            </a:extLst>
          </p:cNvPr>
          <p:cNvSpPr/>
          <p:nvPr/>
        </p:nvSpPr>
        <p:spPr>
          <a:xfrm>
            <a:off x="2007378" y="1776005"/>
            <a:ext cx="81772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金融大数据分析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407461-7C0A-4225-A40A-E94A6FD258C6}"/>
              </a:ext>
            </a:extLst>
          </p:cNvPr>
          <p:cNvSpPr/>
          <p:nvPr/>
        </p:nvSpPr>
        <p:spPr>
          <a:xfrm>
            <a:off x="3182385" y="3244334"/>
            <a:ext cx="5827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金融大数据统计学分析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949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EC3F5F01-9627-4E89-91A7-947FAD5FB8EC}"/>
                  </a:ext>
                </a:extLst>
              </p:cNvPr>
              <p:cNvSpPr txBox="1"/>
              <p:nvPr/>
            </p:nvSpPr>
            <p:spPr>
              <a:xfrm>
                <a:off x="388690" y="1820424"/>
                <a:ext cx="11341351" cy="675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882" indent="-342882">
                  <a:lnSpc>
                    <a:spcPct val="15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zh-CN" altLang="en-US" sz="28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生成对数收益率模拟数据</a:t>
                </a:r>
                <a:r>
                  <a:rPr lang="en-US" altLang="zh-CN" sz="28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(log(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dirty="0">
                        <a:solidFill>
                          <a:schemeClr val="accen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schemeClr val="accen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zh-CN" sz="2800" b="1" dirty="0">
                        <a:solidFill>
                          <a:schemeClr val="accen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t</m:t>
                    </m:r>
                  </m:oMath>
                </a14:m>
                <a:r>
                  <a:rPr lang="en-GB" altLang="zh-CN" sz="28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/</a:t>
                </a:r>
                <a:r>
                  <a:rPr lang="en-US" altLang="zh-CN" sz="28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S_s</a:t>
                </a:r>
                <a:r>
                  <a:rPr lang="en-GB" altLang="zh-CN" sz="28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EC3F5F01-9627-4E89-91A7-947FAD5F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90" y="1820424"/>
                <a:ext cx="11341351" cy="675057"/>
              </a:xfrm>
              <a:prstGeom prst="rect">
                <a:avLst/>
              </a:prstGeom>
              <a:blipFill>
                <a:blip r:embed="rId3"/>
                <a:stretch>
                  <a:fillRect l="-968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356B788F-7FBE-4FC9-B32F-8549D5E8E5B4}"/>
              </a:ext>
            </a:extLst>
          </p:cNvPr>
          <p:cNvGrpSpPr/>
          <p:nvPr/>
        </p:nvGrpSpPr>
        <p:grpSpPr>
          <a:xfrm>
            <a:off x="455140" y="2596976"/>
            <a:ext cx="11281719" cy="3211542"/>
            <a:chOff x="455140" y="2596976"/>
            <a:chExt cx="11281719" cy="321154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6"/>
              <a:ext cx="11281719" cy="3211542"/>
              <a:chOff x="448322" y="2685929"/>
              <a:chExt cx="11281719" cy="321154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321154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6339735" cy="826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log_returns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np.log(paths[1:] / paths[:-1])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log_returns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[:, 0].round(4)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143BE05-C203-4889-A539-CC11FA4BF982}"/>
                </a:ext>
              </a:extLst>
            </p:cNvPr>
            <p:cNvSpPr txBox="1"/>
            <p:nvPr/>
          </p:nvSpPr>
          <p:spPr>
            <a:xfrm>
              <a:off x="6463146" y="2676586"/>
              <a:ext cx="466968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计算对数收益率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对数收益率第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次模拟数据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D1E9CB7-4B50-46CD-BBB1-6E7D5294AC9D}"/>
              </a:ext>
            </a:extLst>
          </p:cNvPr>
          <p:cNvSpPr/>
          <p:nvPr/>
        </p:nvSpPr>
        <p:spPr>
          <a:xfrm>
            <a:off x="3254044" y="3519672"/>
            <a:ext cx="83567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array([-0.0344,  0.0768, -0.0171,  0.0006,  0.0237,  0.0318,  0.0182,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0.013  ,  0.0097,  0.0283, -0.0463,  0.0144, -0.0255,  0.0082,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-0.0054, -0.0243, -0.0231, -0.009  ,  0.0092, -0.0047,  0.0349,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-0.0505, -0.0358,  0.0227, -0.0233,  0.0659, -0.0446,  0.003  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-0.0312,  0.0212,  0.0322, -0.0014,   0.019  ,  0.0553, -0.0138,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0.0179,  0.0125, -0.0239,  0.0264,  0.0487, -0.0161,  0.0477,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-0.0516,  0.0074,  0.0286, -0.0091, -0.0058, -0.0348, -0.0369,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-0.068   ])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1B182F-3226-4207-B866-5A74D951A662}"/>
              </a:ext>
            </a:extLst>
          </p:cNvPr>
          <p:cNvSpPr/>
          <p:nvPr/>
        </p:nvSpPr>
        <p:spPr>
          <a:xfrm>
            <a:off x="798819" y="6077200"/>
            <a:ext cx="10938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在一些日子里你的投资获得正收益，而在其他日子里，相对于最近的财富状况，你损失了金钱。</a:t>
            </a:r>
          </a:p>
        </p:txBody>
      </p:sp>
    </p:spTree>
    <p:extLst>
      <p:ext uri="{BB962C8B-B14F-4D97-AF65-F5344CB8AC3E}">
        <p14:creationId xmlns:p14="http://schemas.microsoft.com/office/powerpoint/2010/main" val="6616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341351" cy="67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定义</a:t>
            </a: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print_statistics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函数：描述性统计</a:t>
            </a:r>
            <a:endParaRPr lang="en-GB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18A4DD-5861-4ED6-9374-2C8862D1C4D8}"/>
              </a:ext>
            </a:extLst>
          </p:cNvPr>
          <p:cNvGrpSpPr/>
          <p:nvPr/>
        </p:nvGrpSpPr>
        <p:grpSpPr>
          <a:xfrm>
            <a:off x="455140" y="3126916"/>
            <a:ext cx="11281719" cy="3686924"/>
            <a:chOff x="448322" y="2685928"/>
            <a:chExt cx="11281719" cy="368692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71FACC-E5CB-49C5-B502-6214C34CA4AE}"/>
                </a:ext>
              </a:extLst>
            </p:cNvPr>
            <p:cNvSpPr/>
            <p:nvPr/>
          </p:nvSpPr>
          <p:spPr>
            <a:xfrm>
              <a:off x="448322" y="2685928"/>
              <a:ext cx="11281719" cy="36869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D4DE57-7B06-4A62-B5F9-934542CBFC35}"/>
                </a:ext>
              </a:extLst>
            </p:cNvPr>
            <p:cNvSpPr txBox="1"/>
            <p:nvPr/>
          </p:nvSpPr>
          <p:spPr>
            <a:xfrm>
              <a:off x="792001" y="2773020"/>
              <a:ext cx="6485208" cy="3599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def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print_statistics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(array):</a:t>
              </a: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scs.describe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(array)</a:t>
              </a: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print('%14s %15s' % ('statistic', 'value'))</a:t>
              </a: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print(30 * '-')</a:t>
              </a: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print('%14s %15.5f' % ('size',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[0]))</a:t>
              </a: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print('%14s %15.5f' % ('min',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[1][0]))</a:t>
              </a: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print('%14s %15.5f' % ('max',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[1][1]))</a:t>
              </a: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print('%14s %15.5f' % ('mean',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[2]))</a:t>
              </a: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print('%14s %15.5f' % ('std',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np.sqrt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[3])))</a:t>
              </a: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print('%14s %15.5f' % ('skew',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[4]))</a:t>
              </a: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print('%14s %15.5f' % ('kurtosis',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[5]))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6893CC26-2897-475C-8FB1-7842C99AC988}"/>
              </a:ext>
            </a:extLst>
          </p:cNvPr>
          <p:cNvSpPr/>
          <p:nvPr/>
        </p:nvSpPr>
        <p:spPr>
          <a:xfrm>
            <a:off x="798819" y="2431023"/>
            <a:ext cx="1094573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scipy.stats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库中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scs.describe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函数的包装器函数。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17E51A-49A4-4003-B376-B4D6DF9F7E28}"/>
              </a:ext>
            </a:extLst>
          </p:cNvPr>
          <p:cNvSpPr/>
          <p:nvPr/>
        </p:nvSpPr>
        <p:spPr>
          <a:xfrm>
            <a:off x="1877000" y="3545360"/>
            <a:ext cx="1584835" cy="3273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DCB414-9062-4F61-BFDB-F60BB7B1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209" y="3515434"/>
            <a:ext cx="2255791" cy="29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调用</a:t>
            </a: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print_statistics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函数进行对数收益率模拟数据的描述性统计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F98649E-22B1-4732-A15B-EF67607999D6}"/>
              </a:ext>
            </a:extLst>
          </p:cNvPr>
          <p:cNvGrpSpPr/>
          <p:nvPr/>
        </p:nvGrpSpPr>
        <p:grpSpPr>
          <a:xfrm>
            <a:off x="455140" y="2596976"/>
            <a:ext cx="11281719" cy="4147200"/>
            <a:chOff x="455140" y="2596976"/>
            <a:chExt cx="11281719" cy="41472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6"/>
              <a:ext cx="11281719" cy="4147200"/>
              <a:chOff x="448322" y="2685929"/>
              <a:chExt cx="11281719" cy="41472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41472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6339735" cy="1211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print_statistics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log_returns.flatten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log_returns.mean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 * M + 0.5 * sigma ** 2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log_returns.std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 *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np.sqrt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(M)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86B26-1095-4E18-B2B5-FD81AEEAEC90}"/>
                </a:ext>
              </a:extLst>
            </p:cNvPr>
            <p:cNvSpPr txBox="1"/>
            <p:nvPr/>
          </p:nvSpPr>
          <p:spPr>
            <a:xfrm>
              <a:off x="6286499" y="2676586"/>
              <a:ext cx="4669682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对数收益率的描述性统计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对数收益率的年化均值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对数收益率的年化标准差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E2F7759-A66A-482B-BD49-019D36286E51}"/>
              </a:ext>
            </a:extLst>
          </p:cNvPr>
          <p:cNvSpPr/>
          <p:nvPr/>
        </p:nvSpPr>
        <p:spPr>
          <a:xfrm>
            <a:off x="6795137" y="4446112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0.05000000000000002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A53712-2FBB-483D-92FD-820EE88E87AE}"/>
              </a:ext>
            </a:extLst>
          </p:cNvPr>
          <p:cNvSpPr/>
          <p:nvPr/>
        </p:nvSpPr>
        <p:spPr>
          <a:xfrm>
            <a:off x="6795137" y="4890506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0.20000000000000007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9CAF4A-DA2A-4827-84C3-34657B4F7199}"/>
              </a:ext>
            </a:extLst>
          </p:cNvPr>
          <p:cNvSpPr/>
          <p:nvPr/>
        </p:nvSpPr>
        <p:spPr>
          <a:xfrm>
            <a:off x="798819" y="4054954"/>
            <a:ext cx="36796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statistic           value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size   12500000.00000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min                -0.15438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max                 0.14645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mean                 0.00060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std                 0.02828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skew                 0.00067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kurtosis                 0.00088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F87800-D685-431E-AC07-73B96A153E1F}"/>
              </a:ext>
            </a:extLst>
          </p:cNvPr>
          <p:cNvSpPr/>
          <p:nvPr/>
        </p:nvSpPr>
        <p:spPr>
          <a:xfrm>
            <a:off x="6795137" y="5347615"/>
            <a:ext cx="1912445" cy="121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参数：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 = 0.05  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sigma = 0.2  </a:t>
            </a:r>
          </a:p>
        </p:txBody>
      </p:sp>
    </p:spTree>
    <p:extLst>
      <p:ext uri="{BB962C8B-B14F-4D97-AF65-F5344CB8AC3E}">
        <p14:creationId xmlns:p14="http://schemas.microsoft.com/office/powerpoint/2010/main" val="3224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6" grpId="0"/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正态性检验方法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：对比频率分布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直方图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与理论化正态密度函数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(PDF)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F98649E-22B1-4732-A15B-EF67607999D6}"/>
              </a:ext>
            </a:extLst>
          </p:cNvPr>
          <p:cNvGrpSpPr/>
          <p:nvPr/>
        </p:nvGrpSpPr>
        <p:grpSpPr>
          <a:xfrm>
            <a:off x="455140" y="2596976"/>
            <a:ext cx="11281719" cy="4147200"/>
            <a:chOff x="455140" y="2596976"/>
            <a:chExt cx="11281719" cy="41472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6"/>
              <a:ext cx="11281719" cy="4147200"/>
              <a:chOff x="448322" y="2685929"/>
              <a:chExt cx="11281719" cy="41472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41472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7056708" cy="351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plt.hist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log_returns.flatten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(), bins=70, normed=True, label='frequency', color='b')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('log return')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('frequency')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np.linspace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plt.axis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()[0],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plt.axis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()[1])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(x, scs.norm.pdf(x, loc=r / M, scale=sigma /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np.sqrt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(M)), 'r',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=2.0, label='pdf')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plt.legend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86B26-1095-4E18-B2B5-FD81AEEAEC90}"/>
                </a:ext>
              </a:extLst>
            </p:cNvPr>
            <p:cNvSpPr txBox="1"/>
            <p:nvPr/>
          </p:nvSpPr>
          <p:spPr>
            <a:xfrm>
              <a:off x="7753759" y="2684066"/>
              <a:ext cx="3982325" cy="390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绘制直方图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'log return'</a:t>
              </a:r>
              <a:endParaRPr lang="es-E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'frequency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生成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PDF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增加图例于最佳位置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9426F7C6-33DD-4B89-AA1D-C5E4B1C76A2A}"/>
              </a:ext>
            </a:extLst>
          </p:cNvPr>
          <p:cNvSpPr/>
          <p:nvPr/>
        </p:nvSpPr>
        <p:spPr>
          <a:xfrm>
            <a:off x="798817" y="3134466"/>
            <a:ext cx="6890455" cy="7377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ECC599-9AC3-4441-BEE6-C279A84D96EC}"/>
              </a:ext>
            </a:extLst>
          </p:cNvPr>
          <p:cNvSpPr/>
          <p:nvPr/>
        </p:nvSpPr>
        <p:spPr>
          <a:xfrm>
            <a:off x="798816" y="5058892"/>
            <a:ext cx="6734593" cy="7377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54584F8-1554-4CF5-BCB9-F34FABF3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37" y="2644642"/>
            <a:ext cx="6459347" cy="3943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08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E5DBC94-92D1-42C1-A357-9819FC66BE5A}"/>
              </a:ext>
            </a:extLst>
          </p:cNvPr>
          <p:cNvSpPr/>
          <p:nvPr/>
        </p:nvSpPr>
        <p:spPr>
          <a:xfrm>
            <a:off x="798819" y="2420632"/>
            <a:ext cx="1094573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statsmodels.api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库中的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sm.qqplot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正态性检验方法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：对比样本分位数值与理论分位数值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(QQ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F98649E-22B1-4732-A15B-EF67607999D6}"/>
              </a:ext>
            </a:extLst>
          </p:cNvPr>
          <p:cNvGrpSpPr/>
          <p:nvPr/>
        </p:nvGrpSpPr>
        <p:grpSpPr>
          <a:xfrm>
            <a:off x="455140" y="3137307"/>
            <a:ext cx="11374463" cy="1476260"/>
            <a:chOff x="455140" y="2596976"/>
            <a:chExt cx="11374463" cy="147626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6"/>
              <a:ext cx="11281719" cy="1476260"/>
              <a:chOff x="448322" y="2685929"/>
              <a:chExt cx="11281719" cy="147626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14762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7056708" cy="1211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sm.qqplot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log_returns.flatten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()[::500], line='s')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('theoretical quantiles')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('sample quantiles')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86B26-1095-4E18-B2B5-FD81AEEAEC90}"/>
                </a:ext>
              </a:extLst>
            </p:cNvPr>
            <p:cNvSpPr txBox="1"/>
            <p:nvPr/>
          </p:nvSpPr>
          <p:spPr>
            <a:xfrm>
              <a:off x="6920345" y="2684067"/>
              <a:ext cx="4909258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QQ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'theoretical quantiles'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'sample quantiles'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9426F7C6-33DD-4B89-AA1D-C5E4B1C76A2A}"/>
              </a:ext>
            </a:extLst>
          </p:cNvPr>
          <p:cNvSpPr/>
          <p:nvPr/>
        </p:nvSpPr>
        <p:spPr>
          <a:xfrm>
            <a:off x="798819" y="3297378"/>
            <a:ext cx="1414447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4556EE-8617-4DCD-97C0-A0C97286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517" y="2596976"/>
            <a:ext cx="5974713" cy="4002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E6B335F-9CFE-4006-8BEC-6BDA3754D27F}"/>
              </a:ext>
            </a:extLst>
          </p:cNvPr>
          <p:cNvSpPr/>
          <p:nvPr/>
        </p:nvSpPr>
        <p:spPr>
          <a:xfrm>
            <a:off x="10814111" y="2562891"/>
            <a:ext cx="1158139" cy="9743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3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正态性检验方法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normality_tests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8FDCAC8-7E9B-447B-9F55-BD6EB9722793}"/>
              </a:ext>
            </a:extLst>
          </p:cNvPr>
          <p:cNvSpPr/>
          <p:nvPr/>
        </p:nvSpPr>
        <p:spPr>
          <a:xfrm>
            <a:off x="798819" y="2482978"/>
            <a:ext cx="1094573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normality_tests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函数组合了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中不同的统计学测试：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0250B84-D244-430B-B337-A769402A2B0F}"/>
              </a:ext>
            </a:extLst>
          </p:cNvPr>
          <p:cNvGrpSpPr/>
          <p:nvPr/>
        </p:nvGrpSpPr>
        <p:grpSpPr>
          <a:xfrm>
            <a:off x="901931" y="3362229"/>
            <a:ext cx="3105234" cy="2134561"/>
            <a:chOff x="901931" y="3362229"/>
            <a:chExt cx="3105234" cy="2134561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5A00F3B2-6DAC-4F8D-BCF1-ED8447C5A720}"/>
                </a:ext>
              </a:extLst>
            </p:cNvPr>
            <p:cNvSpPr/>
            <p:nvPr/>
          </p:nvSpPr>
          <p:spPr>
            <a:xfrm>
              <a:off x="901931" y="3362229"/>
              <a:ext cx="3105234" cy="964687"/>
            </a:xfrm>
            <a:custGeom>
              <a:avLst/>
              <a:gdLst>
                <a:gd name="connsiteX0" fmla="*/ 0 w 2476500"/>
                <a:gd name="connsiteY0" fmla="*/ 0 h 964687"/>
                <a:gd name="connsiteX1" fmla="*/ 2476500 w 2476500"/>
                <a:gd name="connsiteY1" fmla="*/ 0 h 964687"/>
                <a:gd name="connsiteX2" fmla="*/ 2476500 w 2476500"/>
                <a:gd name="connsiteY2" fmla="*/ 964687 h 964687"/>
                <a:gd name="connsiteX3" fmla="*/ 0 w 2476500"/>
                <a:gd name="connsiteY3" fmla="*/ 964687 h 964687"/>
                <a:gd name="connsiteX4" fmla="*/ 0 w 2476500"/>
                <a:gd name="connsiteY4" fmla="*/ 0 h 96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964687">
                  <a:moveTo>
                    <a:pt x="0" y="0"/>
                  </a:moveTo>
                  <a:lnTo>
                    <a:pt x="2476500" y="0"/>
                  </a:lnTo>
                  <a:lnTo>
                    <a:pt x="2476500" y="964687"/>
                  </a:lnTo>
                  <a:lnTo>
                    <a:pt x="0" y="9646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ts val="3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倾斜度测试（</a:t>
              </a:r>
              <a:r>
                <a:rPr lang="en-US" altLang="zh-CN" sz="2000" b="1" kern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skewtest</a:t>
              </a:r>
              <a:r>
                <a:rPr lang="en-US" altLang="zh-CN" sz="20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20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9229882-56F2-4301-A5E1-9AD152897E8E}"/>
                </a:ext>
              </a:extLst>
            </p:cNvPr>
            <p:cNvSpPr/>
            <p:nvPr/>
          </p:nvSpPr>
          <p:spPr>
            <a:xfrm>
              <a:off x="901931" y="4326917"/>
              <a:ext cx="3105234" cy="1169873"/>
            </a:xfrm>
            <a:custGeom>
              <a:avLst/>
              <a:gdLst>
                <a:gd name="connsiteX0" fmla="*/ 0 w 2476500"/>
                <a:gd name="connsiteY0" fmla="*/ 0 h 1454849"/>
                <a:gd name="connsiteX1" fmla="*/ 2476500 w 2476500"/>
                <a:gd name="connsiteY1" fmla="*/ 0 h 1454849"/>
                <a:gd name="connsiteX2" fmla="*/ 2476500 w 2476500"/>
                <a:gd name="connsiteY2" fmla="*/ 1454849 h 1454849"/>
                <a:gd name="connsiteX3" fmla="*/ 0 w 2476500"/>
                <a:gd name="connsiteY3" fmla="*/ 1454849 h 1454849"/>
                <a:gd name="connsiteX4" fmla="*/ 0 w 2476500"/>
                <a:gd name="connsiteY4" fmla="*/ 0 h 14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1454849">
                  <a:moveTo>
                    <a:pt x="0" y="0"/>
                  </a:moveTo>
                  <a:lnTo>
                    <a:pt x="2476500" y="0"/>
                  </a:lnTo>
                  <a:lnTo>
                    <a:pt x="2476500" y="1454849"/>
                  </a:lnTo>
                  <a:lnTo>
                    <a:pt x="0" y="145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ts val="3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测试样本数据的偏斜是否“正态”。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70DC067-ABA3-4438-BF03-D379DCAFEB01}"/>
              </a:ext>
            </a:extLst>
          </p:cNvPr>
          <p:cNvGrpSpPr/>
          <p:nvPr/>
        </p:nvGrpSpPr>
        <p:grpSpPr>
          <a:xfrm>
            <a:off x="4441898" y="3362229"/>
            <a:ext cx="3105234" cy="2134561"/>
            <a:chOff x="4441898" y="3362229"/>
            <a:chExt cx="3105234" cy="2134561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09D05B6-E00C-4C3C-B063-8FFF7475419C}"/>
                </a:ext>
              </a:extLst>
            </p:cNvPr>
            <p:cNvSpPr/>
            <p:nvPr/>
          </p:nvSpPr>
          <p:spPr>
            <a:xfrm>
              <a:off x="4441898" y="3362229"/>
              <a:ext cx="3105234" cy="964687"/>
            </a:xfrm>
            <a:custGeom>
              <a:avLst/>
              <a:gdLst>
                <a:gd name="connsiteX0" fmla="*/ 0 w 2476500"/>
                <a:gd name="connsiteY0" fmla="*/ 0 h 964687"/>
                <a:gd name="connsiteX1" fmla="*/ 2476500 w 2476500"/>
                <a:gd name="connsiteY1" fmla="*/ 0 h 964687"/>
                <a:gd name="connsiteX2" fmla="*/ 2476500 w 2476500"/>
                <a:gd name="connsiteY2" fmla="*/ 964687 h 964687"/>
                <a:gd name="connsiteX3" fmla="*/ 0 w 2476500"/>
                <a:gd name="connsiteY3" fmla="*/ 964687 h 964687"/>
                <a:gd name="connsiteX4" fmla="*/ 0 w 2476500"/>
                <a:gd name="connsiteY4" fmla="*/ 0 h 96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964687">
                  <a:moveTo>
                    <a:pt x="0" y="0"/>
                  </a:moveTo>
                  <a:lnTo>
                    <a:pt x="2476500" y="0"/>
                  </a:lnTo>
                  <a:lnTo>
                    <a:pt x="2476500" y="964687"/>
                  </a:lnTo>
                  <a:lnTo>
                    <a:pt x="0" y="964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ts val="3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b="1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峰度测试（</a:t>
              </a:r>
              <a:r>
                <a:rPr lang="en-US" altLang="zh-CN" sz="2000" b="1" kern="12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kurtosistest</a:t>
              </a:r>
              <a:r>
                <a:rPr lang="en-US" altLang="zh-CN" sz="2000" b="1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2000" b="1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0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3E362DD5-F6F8-43ED-8319-FE92AFE8B6D7}"/>
                </a:ext>
              </a:extLst>
            </p:cNvPr>
            <p:cNvSpPr/>
            <p:nvPr/>
          </p:nvSpPr>
          <p:spPr>
            <a:xfrm>
              <a:off x="4441898" y="4326917"/>
              <a:ext cx="3105234" cy="1169873"/>
            </a:xfrm>
            <a:custGeom>
              <a:avLst/>
              <a:gdLst>
                <a:gd name="connsiteX0" fmla="*/ 0 w 2476500"/>
                <a:gd name="connsiteY0" fmla="*/ 0 h 1454849"/>
                <a:gd name="connsiteX1" fmla="*/ 2476500 w 2476500"/>
                <a:gd name="connsiteY1" fmla="*/ 0 h 1454849"/>
                <a:gd name="connsiteX2" fmla="*/ 2476500 w 2476500"/>
                <a:gd name="connsiteY2" fmla="*/ 1454849 h 1454849"/>
                <a:gd name="connsiteX3" fmla="*/ 0 w 2476500"/>
                <a:gd name="connsiteY3" fmla="*/ 1454849 h 1454849"/>
                <a:gd name="connsiteX4" fmla="*/ 0 w 2476500"/>
                <a:gd name="connsiteY4" fmla="*/ 0 h 14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1454849">
                  <a:moveTo>
                    <a:pt x="0" y="0"/>
                  </a:moveTo>
                  <a:lnTo>
                    <a:pt x="2476500" y="0"/>
                  </a:lnTo>
                  <a:lnTo>
                    <a:pt x="2476500" y="1454849"/>
                  </a:lnTo>
                  <a:lnTo>
                    <a:pt x="0" y="145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ts val="3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测试样本数据的峰度是否“正态”。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DD2691B-F6B8-42CF-9C19-4E5657623F78}"/>
              </a:ext>
            </a:extLst>
          </p:cNvPr>
          <p:cNvGrpSpPr/>
          <p:nvPr/>
        </p:nvGrpSpPr>
        <p:grpSpPr>
          <a:xfrm>
            <a:off x="7981866" y="3362229"/>
            <a:ext cx="3105234" cy="2134561"/>
            <a:chOff x="7981866" y="3362229"/>
            <a:chExt cx="3105234" cy="2134561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1850B92A-261F-4FDA-AA11-32857C0BFF04}"/>
                </a:ext>
              </a:extLst>
            </p:cNvPr>
            <p:cNvSpPr/>
            <p:nvPr/>
          </p:nvSpPr>
          <p:spPr>
            <a:xfrm>
              <a:off x="7981866" y="3362229"/>
              <a:ext cx="3105234" cy="964687"/>
            </a:xfrm>
            <a:custGeom>
              <a:avLst/>
              <a:gdLst>
                <a:gd name="connsiteX0" fmla="*/ 0 w 2476500"/>
                <a:gd name="connsiteY0" fmla="*/ 0 h 964687"/>
                <a:gd name="connsiteX1" fmla="*/ 2476500 w 2476500"/>
                <a:gd name="connsiteY1" fmla="*/ 0 h 964687"/>
                <a:gd name="connsiteX2" fmla="*/ 2476500 w 2476500"/>
                <a:gd name="connsiteY2" fmla="*/ 964687 h 964687"/>
                <a:gd name="connsiteX3" fmla="*/ 0 w 2476500"/>
                <a:gd name="connsiteY3" fmla="*/ 964687 h 964687"/>
                <a:gd name="connsiteX4" fmla="*/ 0 w 2476500"/>
                <a:gd name="connsiteY4" fmla="*/ 0 h 96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964687">
                  <a:moveTo>
                    <a:pt x="0" y="0"/>
                  </a:moveTo>
                  <a:lnTo>
                    <a:pt x="2476500" y="0"/>
                  </a:lnTo>
                  <a:lnTo>
                    <a:pt x="2476500" y="964687"/>
                  </a:lnTo>
                  <a:lnTo>
                    <a:pt x="0" y="96468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ts val="3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正态性测试（</a:t>
              </a:r>
              <a:r>
                <a:rPr lang="en-US" altLang="zh-CN" sz="2000" b="1" kern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normaltest</a:t>
              </a:r>
              <a:r>
                <a:rPr lang="en-US" altLang="zh-CN" sz="20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20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8B30792D-453A-48E7-BB4B-54143CF9FBEC}"/>
                </a:ext>
              </a:extLst>
            </p:cNvPr>
            <p:cNvSpPr/>
            <p:nvPr/>
          </p:nvSpPr>
          <p:spPr>
            <a:xfrm>
              <a:off x="7981866" y="4326917"/>
              <a:ext cx="3105234" cy="1169873"/>
            </a:xfrm>
            <a:custGeom>
              <a:avLst/>
              <a:gdLst>
                <a:gd name="connsiteX0" fmla="*/ 0 w 2476500"/>
                <a:gd name="connsiteY0" fmla="*/ 0 h 1454849"/>
                <a:gd name="connsiteX1" fmla="*/ 2476500 w 2476500"/>
                <a:gd name="connsiteY1" fmla="*/ 0 h 1454849"/>
                <a:gd name="connsiteX2" fmla="*/ 2476500 w 2476500"/>
                <a:gd name="connsiteY2" fmla="*/ 1454849 h 1454849"/>
                <a:gd name="connsiteX3" fmla="*/ 0 w 2476500"/>
                <a:gd name="connsiteY3" fmla="*/ 1454849 h 1454849"/>
                <a:gd name="connsiteX4" fmla="*/ 0 w 2476500"/>
                <a:gd name="connsiteY4" fmla="*/ 0 h 14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1454849">
                  <a:moveTo>
                    <a:pt x="0" y="0"/>
                  </a:moveTo>
                  <a:lnTo>
                    <a:pt x="2476500" y="0"/>
                  </a:lnTo>
                  <a:lnTo>
                    <a:pt x="2476500" y="1454849"/>
                  </a:lnTo>
                  <a:lnTo>
                    <a:pt x="0" y="1454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ts val="3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结合其他两种测试方法，检验正态性。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973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BB58312-3438-4C3B-B091-6768AF24391F}"/>
              </a:ext>
            </a:extLst>
          </p:cNvPr>
          <p:cNvGrpSpPr/>
          <p:nvPr/>
        </p:nvGrpSpPr>
        <p:grpSpPr>
          <a:xfrm>
            <a:off x="455140" y="3667247"/>
            <a:ext cx="11289417" cy="2567306"/>
            <a:chOff x="455140" y="2596976"/>
            <a:chExt cx="11289417" cy="256730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6"/>
              <a:ext cx="11281719" cy="2567306"/>
              <a:chOff x="448322" y="2685929"/>
              <a:chExt cx="11281719" cy="3724288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372428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792000" y="2773020"/>
                <a:ext cx="8781599" cy="2365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def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normality_tests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arr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):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print('Skew of data set  %14.3f' %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scs.skew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arr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print('Skew test p-value %14.3f' %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scs.skewtest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arr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)[1])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print('Kurt of data set  %14.3f' %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scs.kurtosis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arr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print('Kurt test p-value %14.3f' %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scs.kurtosistest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arr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)[1])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print('Norm test p-value %14.3f' %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scs.normaltest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arr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)[1])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6804755-E58E-4B15-ADBB-268671CF76C6}"/>
                </a:ext>
              </a:extLst>
            </p:cNvPr>
            <p:cNvSpPr txBox="1"/>
            <p:nvPr/>
          </p:nvSpPr>
          <p:spPr>
            <a:xfrm>
              <a:off x="8145398" y="2662459"/>
              <a:ext cx="3599159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normality_tests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正态性检验方法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normality_tests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26F7C6-33DD-4B89-AA1D-C5E4B1C76A2A}"/>
              </a:ext>
            </a:extLst>
          </p:cNvPr>
          <p:cNvSpPr/>
          <p:nvPr/>
        </p:nvSpPr>
        <p:spPr>
          <a:xfrm>
            <a:off x="5651374" y="4558351"/>
            <a:ext cx="1591090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189A1F-2BE9-409C-B51F-F8A26FCDF897}"/>
              </a:ext>
            </a:extLst>
          </p:cNvPr>
          <p:cNvSpPr/>
          <p:nvPr/>
        </p:nvSpPr>
        <p:spPr>
          <a:xfrm>
            <a:off x="5529054" y="5307931"/>
            <a:ext cx="2014746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2CA792-514C-4B7D-A763-667A44BCBC0C}"/>
              </a:ext>
            </a:extLst>
          </p:cNvPr>
          <p:cNvSpPr/>
          <p:nvPr/>
        </p:nvSpPr>
        <p:spPr>
          <a:xfrm>
            <a:off x="5754190" y="5698307"/>
            <a:ext cx="1883128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88A292-662B-4BFA-BE28-A0A6F0A6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567" y="4299626"/>
            <a:ext cx="2624570" cy="163065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DE87012-E778-4E4F-BDF1-A168DC7FF76A}"/>
              </a:ext>
            </a:extLst>
          </p:cNvPr>
          <p:cNvSpPr/>
          <p:nvPr/>
        </p:nvSpPr>
        <p:spPr>
          <a:xfrm>
            <a:off x="798819" y="6302136"/>
            <a:ext cx="10938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值高于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表示呈正态性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CB9E0B-4805-427A-9F33-E3F00452560E}"/>
              </a:ext>
            </a:extLst>
          </p:cNvPr>
          <p:cNvSpPr/>
          <p:nvPr/>
        </p:nvSpPr>
        <p:spPr>
          <a:xfrm>
            <a:off x="798819" y="2420632"/>
            <a:ext cx="10945738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scipy.stats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库中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scs.skewtest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()/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scs.kurtosistest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()/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scs.normaltest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函数的包装器函数。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82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  <p:bldP spid="14" grpId="0" animBg="1"/>
      <p:bldP spid="16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0" y="2596976"/>
            <a:ext cx="11281719" cy="2401051"/>
            <a:chOff x="455140" y="2596976"/>
            <a:chExt cx="11281719" cy="256730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6"/>
              <a:ext cx="11281719" cy="2567306"/>
              <a:chOff x="448322" y="2685929"/>
              <a:chExt cx="11281719" cy="3724288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372428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792000" y="2773019"/>
                <a:ext cx="8781599" cy="64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normality_tests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log_returns.flatten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()) 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095999" y="2657011"/>
              <a:ext cx="4669682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normality_tests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正态性检验方法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normality_tests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C8B1D2-C278-470D-9267-329D945DB4EE}"/>
              </a:ext>
            </a:extLst>
          </p:cNvPr>
          <p:cNvSpPr/>
          <p:nvPr/>
        </p:nvSpPr>
        <p:spPr>
          <a:xfrm>
            <a:off x="6335372" y="3216616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 of data set           0.001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 test p-value         0.333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Kurt of data set            0.001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Kurt test p-value          0.526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 test p-value        0.512</a:t>
            </a:r>
          </a:p>
        </p:txBody>
      </p:sp>
    </p:spTree>
    <p:extLst>
      <p:ext uri="{BB962C8B-B14F-4D97-AF65-F5344CB8AC3E}">
        <p14:creationId xmlns:p14="http://schemas.microsoft.com/office/powerpoint/2010/main" val="9522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使用几何布朗运动描述股票的随机波动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25BF70-3AA5-44A5-9E22-73FFC32369C0}"/>
              </a:ext>
            </a:extLst>
          </p:cNvPr>
          <p:cNvSpPr/>
          <p:nvPr/>
        </p:nvSpPr>
        <p:spPr>
          <a:xfrm>
            <a:off x="447443" y="2482978"/>
            <a:ext cx="1129711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正态对数收益率：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在两个时间点之间的对数收益率呈正态分布。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B62A9B4-5378-49CA-921A-E6EB0EFD1A67}"/>
                  </a:ext>
                </a:extLst>
              </p:cNvPr>
              <p:cNvSpPr/>
              <p:nvPr/>
            </p:nvSpPr>
            <p:spPr>
              <a:xfrm>
                <a:off x="447443" y="4099511"/>
                <a:ext cx="92689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对数正态股票价格：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在任何时间点的股票价格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呈对数正态分布。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B62A9B4-5378-49CA-921A-E6EB0EFD1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43" y="4099511"/>
                <a:ext cx="9268901" cy="461665"/>
              </a:xfrm>
              <a:prstGeom prst="rect">
                <a:avLst/>
              </a:prstGeom>
              <a:blipFill>
                <a:blip r:embed="rId3"/>
                <a:stretch>
                  <a:fillRect l="-855" t="-10526" r="-427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434526-B213-4F64-9A06-EB9014924975}"/>
                  </a:ext>
                </a:extLst>
              </p:cNvPr>
              <p:cNvSpPr/>
              <p:nvPr/>
            </p:nvSpPr>
            <p:spPr>
              <a:xfrm>
                <a:off x="4577187" y="3123467"/>
                <a:ext cx="3213059" cy="722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𝐥𝐨𝐠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b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𝐥𝐨𝐠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000" b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𝐥𝐨𝐠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434526-B213-4F64-9A06-EB9014924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87" y="3123467"/>
                <a:ext cx="3213059" cy="722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B335FFC-2223-4346-946A-E464C9F8286A}"/>
                  </a:ext>
                </a:extLst>
              </p:cNvPr>
              <p:cNvSpPr/>
              <p:nvPr/>
            </p:nvSpPr>
            <p:spPr>
              <a:xfrm>
                <a:off x="4009937" y="4830167"/>
                <a:ext cx="4810035" cy="887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𝒕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−∆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zh-CN" sz="2000" b="1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𝐞𝐱𝐩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𝝈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B335FFC-2223-4346-946A-E464C9F82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937" y="4830167"/>
                <a:ext cx="4810035" cy="887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AD6D03B8-A409-42D1-A839-4C041A3E028F}"/>
              </a:ext>
            </a:extLst>
          </p:cNvPr>
          <p:cNvSpPr/>
          <p:nvPr/>
        </p:nvSpPr>
        <p:spPr>
          <a:xfrm>
            <a:off x="8995086" y="497497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几何布朗运动欧拉离散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7F32EE-00B2-4598-97AD-361D9987D77C}"/>
              </a:ext>
            </a:extLst>
          </p:cNvPr>
          <p:cNvSpPr/>
          <p:nvPr/>
        </p:nvSpPr>
        <p:spPr>
          <a:xfrm>
            <a:off x="388690" y="3845781"/>
            <a:ext cx="11355867" cy="21103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2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0" y="3141278"/>
            <a:ext cx="11281719" cy="3620251"/>
            <a:chOff x="455140" y="2596975"/>
            <a:chExt cx="11281719" cy="330186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5"/>
              <a:ext cx="11281719" cy="3301867"/>
              <a:chOff x="448322" y="2685928"/>
              <a:chExt cx="11281719" cy="478988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478988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792000" y="2773018"/>
                <a:ext cx="8781599" cy="4147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f, (ax1, ax2)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plt.subplots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(1, 2,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ax1.hist(paths[-1], bins=30)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ax1.set_xlabel('price')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ax1.set_ylabel('frequency')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ax1.set_title('regular data')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ax2.hist(np.log(paths[-1]), bins=30)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ax2.set_xlabel('log price')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ax2.set_title('log data')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941127" y="2661101"/>
              <a:ext cx="4669682" cy="285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绘制股票价格的直方图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'price'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'frequency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添加子图标题为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'regular data'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绘制对数股票价格的直方图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'log price'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添加子图标题为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'log data'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对数股票价格模拟数据的基本特征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股票价格和对数股票价格模拟数据的直方图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3510AC-039F-498B-A4D6-FABC9416D4B9}"/>
              </a:ext>
            </a:extLst>
          </p:cNvPr>
          <p:cNvSpPr/>
          <p:nvPr/>
        </p:nvSpPr>
        <p:spPr>
          <a:xfrm>
            <a:off x="798818" y="3624906"/>
            <a:ext cx="3658881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8429D4-FCB0-40D2-82F6-A1714780328C}"/>
              </a:ext>
            </a:extLst>
          </p:cNvPr>
          <p:cNvSpPr/>
          <p:nvPr/>
        </p:nvSpPr>
        <p:spPr>
          <a:xfrm>
            <a:off x="798818" y="5173233"/>
            <a:ext cx="4669682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5B7BD0-31D1-4EB1-B699-6665617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178" y="3097632"/>
            <a:ext cx="5924681" cy="3659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25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95E36-29E6-4B75-B696-8DE38E1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E64C-75B2-4C79-B94D-19F8F4C09E6F}"/>
              </a:ext>
            </a:extLst>
          </p:cNvPr>
          <p:cNvSpPr txBox="1"/>
          <p:nvPr/>
        </p:nvSpPr>
        <p:spPr>
          <a:xfrm>
            <a:off x="390449" y="3036777"/>
            <a:ext cx="6567322" cy="78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800"/>
              </a:lnSpc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BFCDA5-693A-4015-B9C4-1E759DD52C6D}"/>
              </a:ext>
            </a:extLst>
          </p:cNvPr>
          <p:cNvSpPr/>
          <p:nvPr/>
        </p:nvSpPr>
        <p:spPr>
          <a:xfrm>
            <a:off x="7549834" y="3653628"/>
            <a:ext cx="356168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34269C-2ED7-4AF1-B863-A492696BEE35}"/>
              </a:ext>
            </a:extLst>
          </p:cNvPr>
          <p:cNvSpPr/>
          <p:nvPr/>
        </p:nvSpPr>
        <p:spPr>
          <a:xfrm>
            <a:off x="7549833" y="2975836"/>
            <a:ext cx="3561681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</p:spTree>
    <p:extLst>
      <p:ext uri="{BB962C8B-B14F-4D97-AF65-F5344CB8AC3E}">
        <p14:creationId xmlns:p14="http://schemas.microsoft.com/office/powerpoint/2010/main" val="32577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0" y="3141278"/>
            <a:ext cx="11281719" cy="3620251"/>
            <a:chOff x="455140" y="2596975"/>
            <a:chExt cx="11281719" cy="330186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5"/>
              <a:ext cx="11281719" cy="3301867"/>
              <a:chOff x="448322" y="2685928"/>
              <a:chExt cx="11281719" cy="478988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478988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792000" y="2773019"/>
                <a:ext cx="8781599" cy="1282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print_statistics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(paths[-1])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print_statistics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(np.log(paths[-1]))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095999" y="2657011"/>
              <a:ext cx="4669682" cy="75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股票价格的描述性统计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对数股票价格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对数股票价格模拟数据的基本特征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print_statistics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函数进行股票价格和对数股票价格模拟数据的描述性统计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3510AC-039F-498B-A4D6-FABC9416D4B9}"/>
              </a:ext>
            </a:extLst>
          </p:cNvPr>
          <p:cNvSpPr/>
          <p:nvPr/>
        </p:nvSpPr>
        <p:spPr>
          <a:xfrm>
            <a:off x="2856219" y="3635297"/>
            <a:ext cx="801381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2A1111-8FF8-4E37-B96F-190B3076C179}"/>
              </a:ext>
            </a:extLst>
          </p:cNvPr>
          <p:cNvSpPr/>
          <p:nvPr/>
        </p:nvSpPr>
        <p:spPr>
          <a:xfrm>
            <a:off x="1894609" y="412425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           value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size       250000.00000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min               44.73973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max            248.48558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mean            105.12397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std              21.21516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skew                0.60919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kurtosis                0.66374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FE7067-9F41-4CE1-8F1B-550611633697}"/>
              </a:ext>
            </a:extLst>
          </p:cNvPr>
          <p:cNvSpPr/>
          <p:nvPr/>
        </p:nvSpPr>
        <p:spPr>
          <a:xfrm>
            <a:off x="6096000" y="4124252"/>
            <a:ext cx="52971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statistic           value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size      250000.00000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min                3.80086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max               5.51538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mean               4.63517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std               0.19988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skew             -0.00343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kurtosis             -0.00350</a:t>
            </a:r>
          </a:p>
        </p:txBody>
      </p:sp>
    </p:spTree>
    <p:extLst>
      <p:ext uri="{BB962C8B-B14F-4D97-AF65-F5344CB8AC3E}">
        <p14:creationId xmlns:p14="http://schemas.microsoft.com/office/powerpoint/2010/main" val="422976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 animBg="1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0" y="3141278"/>
            <a:ext cx="11281719" cy="3620251"/>
            <a:chOff x="455140" y="2596975"/>
            <a:chExt cx="11281719" cy="330186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5"/>
              <a:ext cx="11281719" cy="3301867"/>
              <a:chOff x="448322" y="2685928"/>
              <a:chExt cx="11281719" cy="478988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478988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792000" y="2773018"/>
                <a:ext cx="9460304" cy="4656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log_data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np.log(paths[-1])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plt.hist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log_data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bins=70, normed=True, label='observed', color='b')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('log price')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('frequency')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np.linspace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plt.axis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()[0],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plt.axis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()[1])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(x, scs.norm.pdf(x,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log_data.mean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log_data.std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()), 'r',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=2.0, label='pdf')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plt.legend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941127" y="2661101"/>
              <a:ext cx="4669682" cy="321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将对数股票价格赋值给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log_data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绘制直方图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'log price'</a:t>
              </a:r>
              <a:endParaRPr lang="es-E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'frequency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生成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PDF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增加图例于最佳位置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对数股票价格模拟数据的正态性检验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正态性检验方法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：对比频率分布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直方图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与理论化正态密度函数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(PDF)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3510AC-039F-498B-A4D6-FABC9416D4B9}"/>
              </a:ext>
            </a:extLst>
          </p:cNvPr>
          <p:cNvSpPr/>
          <p:nvPr/>
        </p:nvSpPr>
        <p:spPr>
          <a:xfrm>
            <a:off x="798818" y="4007775"/>
            <a:ext cx="9070011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8429D4-FCB0-40D2-82F6-A1714780328C}"/>
              </a:ext>
            </a:extLst>
          </p:cNvPr>
          <p:cNvSpPr/>
          <p:nvPr/>
        </p:nvSpPr>
        <p:spPr>
          <a:xfrm>
            <a:off x="798817" y="5578478"/>
            <a:ext cx="9070011" cy="7427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50BC1A-4C01-4211-930E-D44520FCA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046" y="3141278"/>
            <a:ext cx="6017444" cy="362025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3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0" y="3141279"/>
            <a:ext cx="11736860" cy="1483885"/>
            <a:chOff x="455140" y="2596975"/>
            <a:chExt cx="11736860" cy="135338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5"/>
              <a:ext cx="11281719" cy="1353384"/>
              <a:chOff x="448322" y="2685928"/>
              <a:chExt cx="11281719" cy="19633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19633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792000" y="2773018"/>
                <a:ext cx="9460304" cy="1602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sm.qqplot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log_data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line='s')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('theoretical quantiles')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('sample quantiles');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482261" y="2657010"/>
              <a:ext cx="5709739" cy="1104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QQ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'theoretical quantiles'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'sample quantiles'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对数股票价格模拟数据的正态性检验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正态性检验方法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：对比样本分位数值与理论分位数值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(QQ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3510AC-039F-498B-A4D6-FABC9416D4B9}"/>
              </a:ext>
            </a:extLst>
          </p:cNvPr>
          <p:cNvSpPr/>
          <p:nvPr/>
        </p:nvSpPr>
        <p:spPr>
          <a:xfrm>
            <a:off x="798818" y="3274394"/>
            <a:ext cx="1423388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115578-0B5C-4C9A-B1AF-B71B04FD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01" y="3118898"/>
            <a:ext cx="5306658" cy="3611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46B38744-AB4C-4931-B43F-5B34A726DEF3}"/>
              </a:ext>
            </a:extLst>
          </p:cNvPr>
          <p:cNvSpPr/>
          <p:nvPr/>
        </p:nvSpPr>
        <p:spPr>
          <a:xfrm>
            <a:off x="10814111" y="2908124"/>
            <a:ext cx="1158139" cy="9743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3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0" y="3141279"/>
            <a:ext cx="11736860" cy="2355754"/>
            <a:chOff x="455140" y="2596975"/>
            <a:chExt cx="11736860" cy="214857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5"/>
              <a:ext cx="11281719" cy="2148576"/>
              <a:chOff x="448322" y="2685928"/>
              <a:chExt cx="11281719" cy="3116853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311685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792000" y="2773018"/>
                <a:ext cx="9460304" cy="584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normality_tests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log_data.flatten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()) 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482261" y="2657010"/>
              <a:ext cx="5709739" cy="403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normality_tests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对数股票价格模拟数据的正态性检验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正态性检验方法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normality_tests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AA6651-CAF9-44BC-A2E7-8ABEC13E1769}"/>
              </a:ext>
            </a:extLst>
          </p:cNvPr>
          <p:cNvSpPr/>
          <p:nvPr/>
        </p:nvSpPr>
        <p:spPr>
          <a:xfrm>
            <a:off x="6769396" y="3774162"/>
            <a:ext cx="40758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 of data set          -0.003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 test p-value         0.484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Kurt of data set           -0.003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Kurt test p-value          0.726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 test p-value        0.736</a:t>
            </a:r>
          </a:p>
        </p:txBody>
      </p:sp>
    </p:spTree>
    <p:extLst>
      <p:ext uri="{BB962C8B-B14F-4D97-AF65-F5344CB8AC3E}">
        <p14:creationId xmlns:p14="http://schemas.microsoft.com/office/powerpoint/2010/main" val="197451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8FDCAC8-7E9B-447B-9F55-BD6EB9722793}"/>
              </a:ext>
            </a:extLst>
          </p:cNvPr>
          <p:cNvSpPr/>
          <p:nvPr/>
        </p:nvSpPr>
        <p:spPr>
          <a:xfrm>
            <a:off x="388690" y="3163387"/>
            <a:ext cx="10945738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APPL.O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：苹果公司股价；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MSFT.O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：微软公司股价；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：标准普尔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500ETF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：标准普尔黄金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1AB96089-9E59-4172-B024-E0501A9B0AC7}"/>
              </a:ext>
            </a:extLst>
          </p:cNvPr>
          <p:cNvSpPr txBox="1"/>
          <p:nvPr/>
        </p:nvSpPr>
        <p:spPr>
          <a:xfrm>
            <a:off x="388690" y="1820424"/>
            <a:ext cx="11427489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分析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个历史金融时间序列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，其中两个是技术型公司的股票，另外两个是交易型开放性基金（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ETF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），具体如下：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0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0" y="3141279"/>
            <a:ext cx="11736860" cy="2587717"/>
            <a:chOff x="455140" y="2596975"/>
            <a:chExt cx="11736860" cy="236013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5"/>
              <a:ext cx="11509982" cy="2360139"/>
              <a:chOff x="448322" y="2685928"/>
              <a:chExt cx="11509982" cy="3423758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342375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281718" cy="3129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import pandas as pd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raw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pd.read_csv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历史金融时间序列数据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.csv',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index_col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=0,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parse_dates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=True).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dropna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</a:t>
                </a: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symbols = ['SPY', 'GLD', 'AAPL.O', 'MSFT.O']  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 = raw[symbols]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data.dropna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 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482261" y="2657010"/>
              <a:ext cx="5709739" cy="2157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pandas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导入数据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确定需要的数据标签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获取需要的数据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删除带有空值的行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历史金融时间序列数据基本特征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导入数据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EB8B8B-EEEC-463A-B632-0C7FFDD0D8C2}"/>
              </a:ext>
            </a:extLst>
          </p:cNvPr>
          <p:cNvSpPr/>
          <p:nvPr/>
        </p:nvSpPr>
        <p:spPr>
          <a:xfrm>
            <a:off x="2301048" y="5185630"/>
            <a:ext cx="1152000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54E243-7F11-4DEE-AD44-78FF44889C96}"/>
              </a:ext>
            </a:extLst>
          </p:cNvPr>
          <p:cNvSpPr/>
          <p:nvPr/>
        </p:nvSpPr>
        <p:spPr>
          <a:xfrm>
            <a:off x="10530308" y="3630789"/>
            <a:ext cx="1152000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4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0" y="3141279"/>
            <a:ext cx="11736860" cy="3690650"/>
            <a:chOff x="455140" y="2596975"/>
            <a:chExt cx="11736860" cy="336607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5"/>
              <a:ext cx="11509982" cy="3366074"/>
              <a:chOff x="448322" y="2685928"/>
              <a:chExt cx="11509982" cy="488302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488302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281718" cy="1093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data.info()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data.head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 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482261" y="2657010"/>
              <a:ext cx="5709739" cy="75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查看数据信息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查看前五行数据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历史金融时间序列数据基本特征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查看数据信息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3F36B8-BCF8-48C9-B3BD-3036639D39A4}"/>
              </a:ext>
            </a:extLst>
          </p:cNvPr>
          <p:cNvSpPr/>
          <p:nvPr/>
        </p:nvSpPr>
        <p:spPr>
          <a:xfrm>
            <a:off x="683404" y="3969607"/>
            <a:ext cx="7732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DatetimeIndex: 1972 entries, 2010-01-04 to 2017-10-31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columns (total 4 columns):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  Column  Non-Null Count  Dtype  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  ------  --------------  -----  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   SPY     1972 non-null   float64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  GLD     1972 non-null   float64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   AAPL.O  1972 non-null   float64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   MSFT.O  1972 non-null   float64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dtypes: float64(4)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usage: 77.0 KB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543E4D-5C1B-407D-BC7D-BD75AEAD9AC4}"/>
              </a:ext>
            </a:extLst>
          </p:cNvPr>
          <p:cNvSpPr/>
          <p:nvPr/>
        </p:nvSpPr>
        <p:spPr>
          <a:xfrm>
            <a:off x="5754991" y="47962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SPY      GLD      AAPL.O    MSFT.O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                                        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2010-01-04  113.33  109.80  30.572827  30.950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2010-01-05  113.63  109.70  30.625684  30.960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2010-01-06  113.71  111.51  30.138541  30.770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2010-01-07  114.19  110.82  30.082827  30.452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2010-01-08  114.57  111.37  30.282827  30.660</a:t>
            </a:r>
          </a:p>
        </p:txBody>
      </p:sp>
    </p:spTree>
    <p:extLst>
      <p:ext uri="{BB962C8B-B14F-4D97-AF65-F5344CB8AC3E}">
        <p14:creationId xmlns:p14="http://schemas.microsoft.com/office/powerpoint/2010/main" val="34002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0" y="3141279"/>
            <a:ext cx="11509982" cy="3690650"/>
            <a:chOff x="455140" y="2596975"/>
            <a:chExt cx="11509982" cy="336607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5"/>
              <a:ext cx="11509982" cy="3366074"/>
              <a:chOff x="448322" y="2685928"/>
              <a:chExt cx="11509982" cy="488302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488302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281718" cy="4147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((data /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data.iloc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[0] * 100)['SPY'],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=1.5, label='SPY')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((data /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data.iloc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[0] * 100)['GLD'],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=1.5, label='GLD')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((data /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data.iloc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[0] * 100)['AAPL.O'],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=1.5, label='AAPL.O')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((data /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data.iloc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[0] * 100)['MSFT.O'],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=1.5, label='MSFT.O')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('date')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('price')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plt.legend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743518" y="2654613"/>
              <a:ext cx="4247943" cy="28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绘制线图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'date'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'price'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增加图例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历史金融时间序列数据基本特征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绘制股票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规范化价格数据的线图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191248-4781-47F4-B49C-722C5C7AFD3C}"/>
              </a:ext>
            </a:extLst>
          </p:cNvPr>
          <p:cNvSpPr/>
          <p:nvPr/>
        </p:nvSpPr>
        <p:spPr>
          <a:xfrm>
            <a:off x="683404" y="6384313"/>
            <a:ext cx="6085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(data / data.iloc[0] * 100).plot(figsize=(10, 6))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63774B8-A6AA-468E-A86D-909913189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06" y="2561478"/>
            <a:ext cx="6157153" cy="3722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12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0" y="3141279"/>
            <a:ext cx="11509982" cy="3063578"/>
            <a:chOff x="455140" y="2596975"/>
            <a:chExt cx="11509982" cy="279415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5"/>
              <a:ext cx="11509982" cy="2794150"/>
              <a:chOff x="448322" y="2685928"/>
              <a:chExt cx="11509982" cy="405336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405336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281718" cy="1093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log_returns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np.log(data /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data.shift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(1))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log_returns.head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743518" y="2654613"/>
              <a:ext cx="4247943" cy="75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计算对数收益率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对数收益率的前五行数据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历史金融时间序列数据基本特征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生成对数收益率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7DC444-6B29-4515-9B62-BADD89C7E14B}"/>
              </a:ext>
            </a:extLst>
          </p:cNvPr>
          <p:cNvSpPr/>
          <p:nvPr/>
        </p:nvSpPr>
        <p:spPr>
          <a:xfrm>
            <a:off x="3634690" y="4107376"/>
            <a:ext cx="79761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SPY          GLD       AAPL.O      MSFT.O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                                             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2010-01-04          NaN          NaN          NaN         NaN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2010-01-05  0.002644 -0.000911  0.001727  0.000323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2010-01-06  0.000704  0.016365 -0.016034 -0.006156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2010-01-07  0.004212 -0.006207 -0.001850 -0.010389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2010-01-08  0.003322  0.004951  0.006626   0.006807</a:t>
            </a:r>
          </a:p>
        </p:txBody>
      </p:sp>
    </p:spTree>
    <p:extLst>
      <p:ext uri="{BB962C8B-B14F-4D97-AF65-F5344CB8AC3E}">
        <p14:creationId xmlns:p14="http://schemas.microsoft.com/office/powerpoint/2010/main" val="294450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718A4DD-5861-4ED6-9374-2C8862D1C4D8}"/>
              </a:ext>
            </a:extLst>
          </p:cNvPr>
          <p:cNvGrpSpPr/>
          <p:nvPr/>
        </p:nvGrpSpPr>
        <p:grpSpPr>
          <a:xfrm>
            <a:off x="455140" y="3141279"/>
            <a:ext cx="11509982" cy="3511448"/>
            <a:chOff x="448322" y="2685928"/>
            <a:chExt cx="11509982" cy="46459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71FACC-E5CB-49C5-B502-6214C34CA4AE}"/>
                </a:ext>
              </a:extLst>
            </p:cNvPr>
            <p:cNvSpPr/>
            <p:nvPr/>
          </p:nvSpPr>
          <p:spPr>
            <a:xfrm>
              <a:off x="448322" y="2685928"/>
              <a:ext cx="11281719" cy="46459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D4DE57-7B06-4A62-B5F9-934542CBFC35}"/>
                </a:ext>
              </a:extLst>
            </p:cNvPr>
            <p:cNvSpPr txBox="1"/>
            <p:nvPr/>
          </p:nvSpPr>
          <p:spPr>
            <a:xfrm>
              <a:off x="676586" y="2773018"/>
              <a:ext cx="11281718" cy="3638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plt.figure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figsize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=(10, 8))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plt.subplot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(221)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plt.hist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log_returns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['AAPL.O'], bins=50)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('AAPL.O')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plt.subplot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(222)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plt.hist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log_returns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['GLD'], bins=50)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('GLD')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历史金融时间序列数据基本特征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对数收益率的直方图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191248-4781-47F4-B49C-722C5C7AFD3C}"/>
              </a:ext>
            </a:extLst>
          </p:cNvPr>
          <p:cNvSpPr/>
          <p:nvPr/>
        </p:nvSpPr>
        <p:spPr>
          <a:xfrm>
            <a:off x="683404" y="6118874"/>
            <a:ext cx="5448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log_returns.hist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(bins=50,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figsize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=(10, 8))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DFAA92-5C93-49AB-9A46-D905D24BBC96}"/>
              </a:ext>
            </a:extLst>
          </p:cNvPr>
          <p:cNvSpPr/>
          <p:nvPr/>
        </p:nvSpPr>
        <p:spPr>
          <a:xfrm>
            <a:off x="6182101" y="3596711"/>
            <a:ext cx="6096000" cy="2359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plt.subplot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(223)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plt.hist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log_returns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['MSFT.O'], bins=50)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plt.title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('MSFT.O')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plt.subplot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(224)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plt.hist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log_returns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['SPY'], bins=50)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plt.title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('SPY')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931C6E-0992-4625-9B89-B53E724ADA16}"/>
              </a:ext>
            </a:extLst>
          </p:cNvPr>
          <p:cNvSpPr/>
          <p:nvPr/>
        </p:nvSpPr>
        <p:spPr>
          <a:xfrm>
            <a:off x="683403" y="3640120"/>
            <a:ext cx="2171763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3525A0-5675-4AFB-AFFF-403925A83D19}"/>
              </a:ext>
            </a:extLst>
          </p:cNvPr>
          <p:cNvSpPr/>
          <p:nvPr/>
        </p:nvSpPr>
        <p:spPr>
          <a:xfrm>
            <a:off x="683402" y="4789400"/>
            <a:ext cx="2171763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08E5D7-B734-4403-AA37-FF3DC8910C8A}"/>
              </a:ext>
            </a:extLst>
          </p:cNvPr>
          <p:cNvSpPr/>
          <p:nvPr/>
        </p:nvSpPr>
        <p:spPr>
          <a:xfrm>
            <a:off x="6205623" y="3649769"/>
            <a:ext cx="2171763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E372D8-2C5E-4E15-B10A-B098A030896B}"/>
              </a:ext>
            </a:extLst>
          </p:cNvPr>
          <p:cNvSpPr/>
          <p:nvPr/>
        </p:nvSpPr>
        <p:spPr>
          <a:xfrm>
            <a:off x="6205623" y="4789399"/>
            <a:ext cx="2171763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89149E-C640-4C33-9806-EE6D66A18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19" y="2496884"/>
            <a:ext cx="5145262" cy="4138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22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  <p:bldP spid="16" grpId="0" animBg="1"/>
      <p:bldP spid="18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F6FDF1-E201-48F7-B7EA-4706F3F3BBFA}"/>
              </a:ext>
            </a:extLst>
          </p:cNvPr>
          <p:cNvSpPr/>
          <p:nvPr/>
        </p:nvSpPr>
        <p:spPr>
          <a:xfrm>
            <a:off x="384253" y="1869619"/>
            <a:ext cx="1129711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正态分布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是金融学中最重要的分布之一，也是金融理论的主要统计学基础之一。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4E9A3D3-DB99-46AA-9C7D-48D77B90D804}"/>
              </a:ext>
            </a:extLst>
          </p:cNvPr>
          <p:cNvGrpSpPr/>
          <p:nvPr/>
        </p:nvGrpSpPr>
        <p:grpSpPr>
          <a:xfrm>
            <a:off x="510633" y="2696715"/>
            <a:ext cx="11232000" cy="890190"/>
            <a:chOff x="510633" y="2696715"/>
            <a:chExt cx="11232000" cy="890190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D30A6775-E8B4-4734-BE9D-849EE4D7ADBE}"/>
                </a:ext>
              </a:extLst>
            </p:cNvPr>
            <p:cNvSpPr/>
            <p:nvPr/>
          </p:nvSpPr>
          <p:spPr>
            <a:xfrm>
              <a:off x="510633" y="2903355"/>
              <a:ext cx="11232000" cy="683550"/>
            </a:xfrm>
            <a:custGeom>
              <a:avLst/>
              <a:gdLst>
                <a:gd name="connsiteX0" fmla="*/ 0 w 11297113"/>
                <a:gd name="connsiteY0" fmla="*/ 0 h 683550"/>
                <a:gd name="connsiteX1" fmla="*/ 11297113 w 11297113"/>
                <a:gd name="connsiteY1" fmla="*/ 0 h 683550"/>
                <a:gd name="connsiteX2" fmla="*/ 11297113 w 11297113"/>
                <a:gd name="connsiteY2" fmla="*/ 683550 h 683550"/>
                <a:gd name="connsiteX3" fmla="*/ 0 w 11297113"/>
                <a:gd name="connsiteY3" fmla="*/ 683550 h 683550"/>
                <a:gd name="connsiteX4" fmla="*/ 0 w 11297113"/>
                <a:gd name="connsiteY4" fmla="*/ 0 h 68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7113" h="683550">
                  <a:moveTo>
                    <a:pt x="0" y="0"/>
                  </a:moveTo>
                  <a:lnTo>
                    <a:pt x="11297113" y="0"/>
                  </a:lnTo>
                  <a:lnTo>
                    <a:pt x="11297113" y="683550"/>
                  </a:lnTo>
                  <a:lnTo>
                    <a:pt x="0" y="683550"/>
                  </a:lnTo>
                  <a:lnTo>
                    <a:pt x="0" y="0"/>
                  </a:lnTo>
                  <a:close/>
                </a:path>
              </a:pathLst>
            </a:custGeom>
            <a:ln w="28575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781" tIns="291592" rIns="876781" bIns="99568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当股票收益呈正态分布时，平均收益、收益的方差以及股票间的协方差与投资决策相关。</a:t>
              </a: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EE37172A-4277-4F11-9978-A997B6EC0661}"/>
                </a:ext>
              </a:extLst>
            </p:cNvPr>
            <p:cNvSpPr/>
            <p:nvPr/>
          </p:nvSpPr>
          <p:spPr>
            <a:xfrm>
              <a:off x="701639" y="2696715"/>
              <a:ext cx="3091041" cy="413280"/>
            </a:xfrm>
            <a:custGeom>
              <a:avLst/>
              <a:gdLst>
                <a:gd name="connsiteX0" fmla="*/ 0 w 7907979"/>
                <a:gd name="connsiteY0" fmla="*/ 68881 h 413280"/>
                <a:gd name="connsiteX1" fmla="*/ 68881 w 7907979"/>
                <a:gd name="connsiteY1" fmla="*/ 0 h 413280"/>
                <a:gd name="connsiteX2" fmla="*/ 7839098 w 7907979"/>
                <a:gd name="connsiteY2" fmla="*/ 0 h 413280"/>
                <a:gd name="connsiteX3" fmla="*/ 7907979 w 7907979"/>
                <a:gd name="connsiteY3" fmla="*/ 68881 h 413280"/>
                <a:gd name="connsiteX4" fmla="*/ 7907979 w 7907979"/>
                <a:gd name="connsiteY4" fmla="*/ 344399 h 413280"/>
                <a:gd name="connsiteX5" fmla="*/ 7839098 w 7907979"/>
                <a:gd name="connsiteY5" fmla="*/ 413280 h 413280"/>
                <a:gd name="connsiteX6" fmla="*/ 68881 w 7907979"/>
                <a:gd name="connsiteY6" fmla="*/ 413280 h 413280"/>
                <a:gd name="connsiteX7" fmla="*/ 0 w 7907979"/>
                <a:gd name="connsiteY7" fmla="*/ 344399 h 413280"/>
                <a:gd name="connsiteX8" fmla="*/ 0 w 7907979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7979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7839098" y="0"/>
                  </a:lnTo>
                  <a:cubicBezTo>
                    <a:pt x="7877140" y="0"/>
                    <a:pt x="7907979" y="30839"/>
                    <a:pt x="7907979" y="68881"/>
                  </a:cubicBezTo>
                  <a:lnTo>
                    <a:pt x="7907979" y="344399"/>
                  </a:lnTo>
                  <a:cubicBezTo>
                    <a:pt x="7907979" y="382441"/>
                    <a:pt x="7877140" y="413280"/>
                    <a:pt x="7839098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9078" tIns="20175" rIns="319078" bIns="20175" numCol="1" spcCol="1270" anchor="ctr" anchorCtr="0">
              <a:noAutofit/>
            </a:bodyPr>
            <a:lstStyle/>
            <a:p>
              <a:pPr marL="342900" lvl="0" indent="-3429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n"/>
              </a:pPr>
              <a:r>
                <a:rPr lang="zh-CN" altLang="en-US" sz="20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投资组合理论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20D4BE-5CCC-486E-BD52-A6422E1818C4}"/>
              </a:ext>
            </a:extLst>
          </p:cNvPr>
          <p:cNvGrpSpPr/>
          <p:nvPr/>
        </p:nvGrpSpPr>
        <p:grpSpPr>
          <a:xfrm>
            <a:off x="510633" y="3662505"/>
            <a:ext cx="11232000" cy="890190"/>
            <a:chOff x="510633" y="3662505"/>
            <a:chExt cx="11232000" cy="890190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A156526-AD47-4EA8-91F5-793ECFCBBFF7}"/>
                </a:ext>
              </a:extLst>
            </p:cNvPr>
            <p:cNvSpPr/>
            <p:nvPr/>
          </p:nvSpPr>
          <p:spPr>
            <a:xfrm>
              <a:off x="510633" y="3869145"/>
              <a:ext cx="11232000" cy="683550"/>
            </a:xfrm>
            <a:custGeom>
              <a:avLst/>
              <a:gdLst>
                <a:gd name="connsiteX0" fmla="*/ 0 w 11297113"/>
                <a:gd name="connsiteY0" fmla="*/ 0 h 683550"/>
                <a:gd name="connsiteX1" fmla="*/ 11297113 w 11297113"/>
                <a:gd name="connsiteY1" fmla="*/ 0 h 683550"/>
                <a:gd name="connsiteX2" fmla="*/ 11297113 w 11297113"/>
                <a:gd name="connsiteY2" fmla="*/ 683550 h 683550"/>
                <a:gd name="connsiteX3" fmla="*/ 0 w 11297113"/>
                <a:gd name="connsiteY3" fmla="*/ 683550 h 683550"/>
                <a:gd name="connsiteX4" fmla="*/ 0 w 11297113"/>
                <a:gd name="connsiteY4" fmla="*/ 0 h 68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7113" h="683550">
                  <a:moveTo>
                    <a:pt x="0" y="0"/>
                  </a:moveTo>
                  <a:lnTo>
                    <a:pt x="11297113" y="0"/>
                  </a:lnTo>
                  <a:lnTo>
                    <a:pt x="11297113" y="683550"/>
                  </a:lnTo>
                  <a:lnTo>
                    <a:pt x="0" y="68355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781" tIns="291592" rIns="876781" bIns="99568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当股票收益呈正态分布时，证券的价格可以很好地用和某种大规模市场指数的关系表示。</a:t>
              </a: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B45CB23-FF67-44E7-9B6E-A90CFA5C9511}"/>
                </a:ext>
              </a:extLst>
            </p:cNvPr>
            <p:cNvSpPr/>
            <p:nvPr/>
          </p:nvSpPr>
          <p:spPr>
            <a:xfrm>
              <a:off x="701639" y="3662505"/>
              <a:ext cx="3091041" cy="413280"/>
            </a:xfrm>
            <a:custGeom>
              <a:avLst/>
              <a:gdLst>
                <a:gd name="connsiteX0" fmla="*/ 0 w 7907979"/>
                <a:gd name="connsiteY0" fmla="*/ 68881 h 413280"/>
                <a:gd name="connsiteX1" fmla="*/ 68881 w 7907979"/>
                <a:gd name="connsiteY1" fmla="*/ 0 h 413280"/>
                <a:gd name="connsiteX2" fmla="*/ 7839098 w 7907979"/>
                <a:gd name="connsiteY2" fmla="*/ 0 h 413280"/>
                <a:gd name="connsiteX3" fmla="*/ 7907979 w 7907979"/>
                <a:gd name="connsiteY3" fmla="*/ 68881 h 413280"/>
                <a:gd name="connsiteX4" fmla="*/ 7907979 w 7907979"/>
                <a:gd name="connsiteY4" fmla="*/ 344399 h 413280"/>
                <a:gd name="connsiteX5" fmla="*/ 7839098 w 7907979"/>
                <a:gd name="connsiteY5" fmla="*/ 413280 h 413280"/>
                <a:gd name="connsiteX6" fmla="*/ 68881 w 7907979"/>
                <a:gd name="connsiteY6" fmla="*/ 413280 h 413280"/>
                <a:gd name="connsiteX7" fmla="*/ 0 w 7907979"/>
                <a:gd name="connsiteY7" fmla="*/ 344399 h 413280"/>
                <a:gd name="connsiteX8" fmla="*/ 0 w 7907979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7979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7839098" y="0"/>
                  </a:lnTo>
                  <a:cubicBezTo>
                    <a:pt x="7877140" y="0"/>
                    <a:pt x="7907979" y="30839"/>
                    <a:pt x="7907979" y="68881"/>
                  </a:cubicBezTo>
                  <a:lnTo>
                    <a:pt x="7907979" y="344399"/>
                  </a:lnTo>
                  <a:cubicBezTo>
                    <a:pt x="7907979" y="382441"/>
                    <a:pt x="7877140" y="413280"/>
                    <a:pt x="7839098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9078" tIns="20175" rIns="319078" bIns="20175" numCol="1" spcCol="1270" anchor="ctr" anchorCtr="0">
              <a:noAutofit/>
            </a:bodyPr>
            <a:lstStyle/>
            <a:p>
              <a:pPr marL="342900" lvl="0" indent="-3429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n"/>
              </a:pPr>
              <a:r>
                <a:rPr lang="zh-CN" altLang="en-US" sz="2000" b="1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资本资产定价模型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FE200F-7788-46D2-87AB-DB50DD59DB9F}"/>
              </a:ext>
            </a:extLst>
          </p:cNvPr>
          <p:cNvGrpSpPr/>
          <p:nvPr/>
        </p:nvGrpSpPr>
        <p:grpSpPr>
          <a:xfrm>
            <a:off x="510633" y="4628295"/>
            <a:ext cx="11232000" cy="890190"/>
            <a:chOff x="510633" y="4628295"/>
            <a:chExt cx="11232000" cy="890190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9599A515-24F1-4779-9E2E-98F282F44AB6}"/>
                </a:ext>
              </a:extLst>
            </p:cNvPr>
            <p:cNvSpPr/>
            <p:nvPr/>
          </p:nvSpPr>
          <p:spPr>
            <a:xfrm>
              <a:off x="510633" y="4834935"/>
              <a:ext cx="11232000" cy="683550"/>
            </a:xfrm>
            <a:custGeom>
              <a:avLst/>
              <a:gdLst>
                <a:gd name="connsiteX0" fmla="*/ 0 w 11297113"/>
                <a:gd name="connsiteY0" fmla="*/ 0 h 683550"/>
                <a:gd name="connsiteX1" fmla="*/ 11297113 w 11297113"/>
                <a:gd name="connsiteY1" fmla="*/ 0 h 683550"/>
                <a:gd name="connsiteX2" fmla="*/ 11297113 w 11297113"/>
                <a:gd name="connsiteY2" fmla="*/ 683550 h 683550"/>
                <a:gd name="connsiteX3" fmla="*/ 0 w 11297113"/>
                <a:gd name="connsiteY3" fmla="*/ 683550 h 683550"/>
                <a:gd name="connsiteX4" fmla="*/ 0 w 11297113"/>
                <a:gd name="connsiteY4" fmla="*/ 0 h 68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7113" h="683550">
                  <a:moveTo>
                    <a:pt x="0" y="0"/>
                  </a:moveTo>
                  <a:lnTo>
                    <a:pt x="11297113" y="0"/>
                  </a:lnTo>
                  <a:lnTo>
                    <a:pt x="11297113" y="683550"/>
                  </a:lnTo>
                  <a:lnTo>
                    <a:pt x="0" y="683550"/>
                  </a:lnTo>
                  <a:lnTo>
                    <a:pt x="0" y="0"/>
                  </a:lnTo>
                  <a:close/>
                </a:path>
              </a:pathLst>
            </a:custGeom>
            <a:ln w="28575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781" tIns="291592" rIns="876781" bIns="99568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如果价格反映所有可用信息，股票价格波动将是随机的，而收益呈正态分布。</a:t>
              </a: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304A71E-929F-4675-813D-05FC18A827C5}"/>
                </a:ext>
              </a:extLst>
            </p:cNvPr>
            <p:cNvSpPr/>
            <p:nvPr/>
          </p:nvSpPr>
          <p:spPr>
            <a:xfrm>
              <a:off x="701639" y="4628295"/>
              <a:ext cx="3091041" cy="413280"/>
            </a:xfrm>
            <a:custGeom>
              <a:avLst/>
              <a:gdLst>
                <a:gd name="connsiteX0" fmla="*/ 0 w 7907979"/>
                <a:gd name="connsiteY0" fmla="*/ 68881 h 413280"/>
                <a:gd name="connsiteX1" fmla="*/ 68881 w 7907979"/>
                <a:gd name="connsiteY1" fmla="*/ 0 h 413280"/>
                <a:gd name="connsiteX2" fmla="*/ 7839098 w 7907979"/>
                <a:gd name="connsiteY2" fmla="*/ 0 h 413280"/>
                <a:gd name="connsiteX3" fmla="*/ 7907979 w 7907979"/>
                <a:gd name="connsiteY3" fmla="*/ 68881 h 413280"/>
                <a:gd name="connsiteX4" fmla="*/ 7907979 w 7907979"/>
                <a:gd name="connsiteY4" fmla="*/ 344399 h 413280"/>
                <a:gd name="connsiteX5" fmla="*/ 7839098 w 7907979"/>
                <a:gd name="connsiteY5" fmla="*/ 413280 h 413280"/>
                <a:gd name="connsiteX6" fmla="*/ 68881 w 7907979"/>
                <a:gd name="connsiteY6" fmla="*/ 413280 h 413280"/>
                <a:gd name="connsiteX7" fmla="*/ 0 w 7907979"/>
                <a:gd name="connsiteY7" fmla="*/ 344399 h 413280"/>
                <a:gd name="connsiteX8" fmla="*/ 0 w 7907979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7979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7839098" y="0"/>
                  </a:lnTo>
                  <a:cubicBezTo>
                    <a:pt x="7877140" y="0"/>
                    <a:pt x="7907979" y="30839"/>
                    <a:pt x="7907979" y="68881"/>
                  </a:cubicBezTo>
                  <a:lnTo>
                    <a:pt x="7907979" y="344399"/>
                  </a:lnTo>
                  <a:cubicBezTo>
                    <a:pt x="7907979" y="382441"/>
                    <a:pt x="7877140" y="413280"/>
                    <a:pt x="7839098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9078" tIns="20175" rIns="319078" bIns="20175" numCol="1" spcCol="1270" anchor="ctr" anchorCtr="0">
              <a:noAutofit/>
            </a:bodyPr>
            <a:lstStyle/>
            <a:p>
              <a:pPr marL="342900" lvl="0" indent="-3429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n"/>
              </a:pPr>
              <a:r>
                <a:rPr lang="zh-CN" altLang="en-US" sz="20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有效市场假说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F5F3C6-E195-4C60-B5DB-B248279827B6}"/>
              </a:ext>
            </a:extLst>
          </p:cNvPr>
          <p:cNvGrpSpPr/>
          <p:nvPr/>
        </p:nvGrpSpPr>
        <p:grpSpPr>
          <a:xfrm>
            <a:off x="510633" y="5594085"/>
            <a:ext cx="11232000" cy="890640"/>
            <a:chOff x="510633" y="5594085"/>
            <a:chExt cx="11232000" cy="890640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9145E38-8BEC-415C-95A5-7A8BE0212BC2}"/>
                </a:ext>
              </a:extLst>
            </p:cNvPr>
            <p:cNvSpPr/>
            <p:nvPr/>
          </p:nvSpPr>
          <p:spPr>
            <a:xfrm>
              <a:off x="510633" y="5800725"/>
              <a:ext cx="11232000" cy="684000"/>
            </a:xfrm>
            <a:custGeom>
              <a:avLst/>
              <a:gdLst>
                <a:gd name="connsiteX0" fmla="*/ 0 w 11297113"/>
                <a:gd name="connsiteY0" fmla="*/ 0 h 948150"/>
                <a:gd name="connsiteX1" fmla="*/ 11297113 w 11297113"/>
                <a:gd name="connsiteY1" fmla="*/ 0 h 948150"/>
                <a:gd name="connsiteX2" fmla="*/ 11297113 w 11297113"/>
                <a:gd name="connsiteY2" fmla="*/ 948150 h 948150"/>
                <a:gd name="connsiteX3" fmla="*/ 0 w 11297113"/>
                <a:gd name="connsiteY3" fmla="*/ 948150 h 948150"/>
                <a:gd name="connsiteX4" fmla="*/ 0 w 11297113"/>
                <a:gd name="connsiteY4" fmla="*/ 0 h 9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97113" h="948150">
                  <a:moveTo>
                    <a:pt x="0" y="0"/>
                  </a:moveTo>
                  <a:lnTo>
                    <a:pt x="11297113" y="0"/>
                  </a:lnTo>
                  <a:lnTo>
                    <a:pt x="11297113" y="948150"/>
                  </a:lnTo>
                  <a:lnTo>
                    <a:pt x="0" y="94815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781" tIns="291592" rIns="876781" bIns="99568" numCol="1" spcCol="1270" anchor="t" anchorCtr="0">
              <a:noAutofit/>
            </a:bodyPr>
            <a:lstStyle/>
            <a:p>
              <a:pPr marL="0" lvl="1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通过几何布朗运动模拟股票在一段时间内的随机波动，这种波动造成的收益呈正态分布。</a:t>
              </a: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DDC7509-77EC-4574-A4C6-95C06A9F3ABE}"/>
                </a:ext>
              </a:extLst>
            </p:cNvPr>
            <p:cNvSpPr/>
            <p:nvPr/>
          </p:nvSpPr>
          <p:spPr>
            <a:xfrm>
              <a:off x="701639" y="5594085"/>
              <a:ext cx="3091041" cy="413280"/>
            </a:xfrm>
            <a:custGeom>
              <a:avLst/>
              <a:gdLst>
                <a:gd name="connsiteX0" fmla="*/ 0 w 7907979"/>
                <a:gd name="connsiteY0" fmla="*/ 68881 h 413280"/>
                <a:gd name="connsiteX1" fmla="*/ 68881 w 7907979"/>
                <a:gd name="connsiteY1" fmla="*/ 0 h 413280"/>
                <a:gd name="connsiteX2" fmla="*/ 7839098 w 7907979"/>
                <a:gd name="connsiteY2" fmla="*/ 0 h 413280"/>
                <a:gd name="connsiteX3" fmla="*/ 7907979 w 7907979"/>
                <a:gd name="connsiteY3" fmla="*/ 68881 h 413280"/>
                <a:gd name="connsiteX4" fmla="*/ 7907979 w 7907979"/>
                <a:gd name="connsiteY4" fmla="*/ 344399 h 413280"/>
                <a:gd name="connsiteX5" fmla="*/ 7839098 w 7907979"/>
                <a:gd name="connsiteY5" fmla="*/ 413280 h 413280"/>
                <a:gd name="connsiteX6" fmla="*/ 68881 w 7907979"/>
                <a:gd name="connsiteY6" fmla="*/ 413280 h 413280"/>
                <a:gd name="connsiteX7" fmla="*/ 0 w 7907979"/>
                <a:gd name="connsiteY7" fmla="*/ 344399 h 413280"/>
                <a:gd name="connsiteX8" fmla="*/ 0 w 7907979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7979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7839098" y="0"/>
                  </a:lnTo>
                  <a:cubicBezTo>
                    <a:pt x="7877140" y="0"/>
                    <a:pt x="7907979" y="30839"/>
                    <a:pt x="7907979" y="68881"/>
                  </a:cubicBezTo>
                  <a:lnTo>
                    <a:pt x="7907979" y="344399"/>
                  </a:lnTo>
                  <a:cubicBezTo>
                    <a:pt x="7907979" y="382441"/>
                    <a:pt x="7877140" y="413280"/>
                    <a:pt x="7839098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9078" tIns="20175" rIns="319078" bIns="20175" numCol="1" spcCol="1270" anchor="ctr" anchorCtr="0">
              <a:noAutofit/>
            </a:bodyPr>
            <a:lstStyle/>
            <a:p>
              <a:pPr marL="342900" lvl="0" indent="-3429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n"/>
              </a:pPr>
              <a:r>
                <a:rPr lang="zh-CN" altLang="en-US" sz="2000" b="1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期权定价理论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5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9CE10D9-54FC-47EA-B3A2-CBE67483E956}"/>
              </a:ext>
            </a:extLst>
          </p:cNvPr>
          <p:cNvGrpSpPr/>
          <p:nvPr/>
        </p:nvGrpSpPr>
        <p:grpSpPr>
          <a:xfrm>
            <a:off x="455140" y="3141279"/>
            <a:ext cx="11509982" cy="2186501"/>
            <a:chOff x="455140" y="3141279"/>
            <a:chExt cx="11509982" cy="218650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3141279"/>
              <a:ext cx="11509982" cy="2186501"/>
              <a:chOff x="448322" y="2685928"/>
              <a:chExt cx="11509982" cy="289291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289291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281718" cy="2620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for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sym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in symbols: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print('\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nResults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for symbol {}'.format(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sym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print(30 * '-')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log_data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np.array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log_returns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sym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].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dropna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print_statistics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log_data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06C7668-FAD3-4743-A7EF-469C5EBB87E8}"/>
                </a:ext>
              </a:extLst>
            </p:cNvPr>
            <p:cNvSpPr txBox="1"/>
            <p:nvPr/>
          </p:nvSpPr>
          <p:spPr>
            <a:xfrm>
              <a:off x="7016620" y="3204475"/>
              <a:ext cx="4348066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对于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sym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symbols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Result for 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symble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sym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个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-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删除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log_returns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sym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中的空值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进行描述性统计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历史金融时间序列数据基本特征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print_statistics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函数进行对数收益率的描述性统计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4723D5-7E41-4C6D-B0CF-871D0E908354}"/>
              </a:ext>
            </a:extLst>
          </p:cNvPr>
          <p:cNvSpPr/>
          <p:nvPr/>
        </p:nvSpPr>
        <p:spPr>
          <a:xfrm>
            <a:off x="5902664" y="4401859"/>
            <a:ext cx="1113956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00536E-3361-4D0B-8574-BF7DFEAC0184}"/>
              </a:ext>
            </a:extLst>
          </p:cNvPr>
          <p:cNvSpPr/>
          <p:nvPr/>
        </p:nvSpPr>
        <p:spPr>
          <a:xfrm>
            <a:off x="1041414" y="4798282"/>
            <a:ext cx="1916390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22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171FACC-E5CB-49C5-B502-6214C34CA4AE}"/>
              </a:ext>
            </a:extLst>
          </p:cNvPr>
          <p:cNvSpPr/>
          <p:nvPr/>
        </p:nvSpPr>
        <p:spPr>
          <a:xfrm>
            <a:off x="455140" y="3141279"/>
            <a:ext cx="11281719" cy="35114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6053419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历史金融时间序列数据基本特征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print_statistics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函数进行对数收益率的描述性统计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8AC076-4D38-45BD-A840-208589110777}"/>
              </a:ext>
            </a:extLst>
          </p:cNvPr>
          <p:cNvSpPr/>
          <p:nvPr/>
        </p:nvSpPr>
        <p:spPr>
          <a:xfrm>
            <a:off x="396376" y="3424621"/>
            <a:ext cx="299565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for symbol SPY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statistic           value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size      1971.00000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min           -0.06734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max             0.04545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mean             0.00042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std             0.00934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skew           -0.46886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kurtosis             4.54265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CDF10A-F3EC-4D07-9146-914782971F24}"/>
              </a:ext>
            </a:extLst>
          </p:cNvPr>
          <p:cNvSpPr/>
          <p:nvPr/>
        </p:nvSpPr>
        <p:spPr>
          <a:xfrm>
            <a:off x="3178017" y="3424621"/>
            <a:ext cx="298931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for symbol GLD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statistic           value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size      1971.00000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min           -0.09191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max             0.04795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mean             0.00005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std             0.01048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skew           -0.60078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kurtosis             5.42113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5F6682-FF27-4AA7-B328-0188CFCFB90C}"/>
              </a:ext>
            </a:extLst>
          </p:cNvPr>
          <p:cNvSpPr/>
          <p:nvPr/>
        </p:nvSpPr>
        <p:spPr>
          <a:xfrm>
            <a:off x="6020967" y="3187414"/>
            <a:ext cx="34947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for symbol AAPL.O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statistic           value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size      1971.00000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min           -0.13187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max             0.08502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mean             0.00087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std             0.01605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skew           -0.26179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kurtosis             4.92237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BE3EB7-91CF-4E8E-98DD-B19B7122BBEC}"/>
              </a:ext>
            </a:extLst>
          </p:cNvPr>
          <p:cNvSpPr/>
          <p:nvPr/>
        </p:nvSpPr>
        <p:spPr>
          <a:xfrm>
            <a:off x="8859731" y="3177685"/>
            <a:ext cx="33238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for symbol MSFT.O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statistic           value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size      1971.00000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min           -0.12103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max             0.09941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mean             0.00050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std             0.01412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skew           -0.10110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kurtosis             7.70109</a:t>
            </a:r>
          </a:p>
        </p:txBody>
      </p:sp>
    </p:spTree>
    <p:extLst>
      <p:ext uri="{BB962C8B-B14F-4D97-AF65-F5344CB8AC3E}">
        <p14:creationId xmlns:p14="http://schemas.microsoft.com/office/powerpoint/2010/main" val="294728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718A4DD-5861-4ED6-9374-2C8862D1C4D8}"/>
              </a:ext>
            </a:extLst>
          </p:cNvPr>
          <p:cNvGrpSpPr/>
          <p:nvPr/>
        </p:nvGrpSpPr>
        <p:grpSpPr>
          <a:xfrm>
            <a:off x="455140" y="3141279"/>
            <a:ext cx="11281719" cy="3642076"/>
            <a:chOff x="448322" y="2685928"/>
            <a:chExt cx="11281719" cy="48187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71FACC-E5CB-49C5-B502-6214C34CA4AE}"/>
                </a:ext>
              </a:extLst>
            </p:cNvPr>
            <p:cNvSpPr/>
            <p:nvPr/>
          </p:nvSpPr>
          <p:spPr>
            <a:xfrm>
              <a:off x="448322" y="2685928"/>
              <a:ext cx="11281719" cy="4818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D4DE57-7B06-4A62-B5F9-934542CBFC35}"/>
                </a:ext>
              </a:extLst>
            </p:cNvPr>
            <p:cNvSpPr txBox="1"/>
            <p:nvPr/>
          </p:nvSpPr>
          <p:spPr>
            <a:xfrm>
              <a:off x="676586" y="2773018"/>
              <a:ext cx="11007853" cy="465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plt.figure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figsize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=(10, 8))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log_returns1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log_returns.dropna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plt.subplot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(221)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plt.hist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(log_returns1['AAPL.O'], bins=50, normed=True, label='observed', color='b')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('AAPL.O')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np.linspace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plt.axis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()[0],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plt.axis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()[1])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(x, scs.norm.pdf(x, log_returns1['AAPL.O'].mean(),log_returns1['AAPL.O'].std()), 'r',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lw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=2.0, label='pdf')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plt.legend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历史金融时间序列数据的正态性检验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正态性检验方法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：对比频率分布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直方图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与理论化正态密度函数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(PDF)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3E32379-F0F4-4A0E-BA80-960A4A37C475}"/>
              </a:ext>
            </a:extLst>
          </p:cNvPr>
          <p:cNvSpPr/>
          <p:nvPr/>
        </p:nvSpPr>
        <p:spPr>
          <a:xfrm>
            <a:off x="692734" y="4013348"/>
            <a:ext cx="2171763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9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718A4DD-5861-4ED6-9374-2C8862D1C4D8}"/>
              </a:ext>
            </a:extLst>
          </p:cNvPr>
          <p:cNvGrpSpPr/>
          <p:nvPr/>
        </p:nvGrpSpPr>
        <p:grpSpPr>
          <a:xfrm>
            <a:off x="455140" y="3141279"/>
            <a:ext cx="11281719" cy="3642076"/>
            <a:chOff x="448322" y="2685928"/>
            <a:chExt cx="11281719" cy="48187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71FACC-E5CB-49C5-B502-6214C34CA4AE}"/>
                </a:ext>
              </a:extLst>
            </p:cNvPr>
            <p:cNvSpPr/>
            <p:nvPr/>
          </p:nvSpPr>
          <p:spPr>
            <a:xfrm>
              <a:off x="448322" y="2685928"/>
              <a:ext cx="11281719" cy="4818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D4DE57-7B06-4A62-B5F9-934542CBFC35}"/>
                </a:ext>
              </a:extLst>
            </p:cNvPr>
            <p:cNvSpPr txBox="1"/>
            <p:nvPr/>
          </p:nvSpPr>
          <p:spPr>
            <a:xfrm>
              <a:off x="676587" y="2773018"/>
              <a:ext cx="5596097" cy="465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plt.subplot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(222)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plt.hist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(log_returns1['GLD'], bins=50, normed=True, label='observed', color='b')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('GLD')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np.linspace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plt.axis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()[0],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plt.axis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()[1])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(x, scs.norm.pdf(x, log_returns1['GLD'].mean(),log_returns1['GLD'].std()), 'r',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lw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=2.0, label='pdf')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plt.legend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历史金融时间序列数据的正态性检验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正态性检验方法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：对比频率分布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直方图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与理论化正态密度函数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(PDF)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D342BE-0A35-443B-90A0-2888942DCFBC}"/>
              </a:ext>
            </a:extLst>
          </p:cNvPr>
          <p:cNvSpPr/>
          <p:nvPr/>
        </p:nvSpPr>
        <p:spPr>
          <a:xfrm>
            <a:off x="6186055" y="3221099"/>
            <a:ext cx="5596097" cy="351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plt.subplot(223)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plt.hist(log_returns1['MSFT.O'], bins=50, normed=True, label='observed', color='b')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plt.title('MSFT.O')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 = np.linspace(plt.axis()[0], plt.axis()[1])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plt.plot(x, scs.norm.pdf(x, log_returns1['MSFT.O'].mean(),log_returns1['MSFT.O'].std()), 'r', lw=2.0, label='pdf')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plt.legend()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1C9A54-D1BD-4605-93BF-DFFB5BCD6655}"/>
              </a:ext>
            </a:extLst>
          </p:cNvPr>
          <p:cNvSpPr/>
          <p:nvPr/>
        </p:nvSpPr>
        <p:spPr>
          <a:xfrm>
            <a:off x="711398" y="3253128"/>
            <a:ext cx="2171763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8DF092-F911-441B-85A7-D35E2B540CB9}"/>
              </a:ext>
            </a:extLst>
          </p:cNvPr>
          <p:cNvSpPr/>
          <p:nvPr/>
        </p:nvSpPr>
        <p:spPr>
          <a:xfrm>
            <a:off x="6186055" y="3253128"/>
            <a:ext cx="2171763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77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718A4DD-5861-4ED6-9374-2C8862D1C4D8}"/>
              </a:ext>
            </a:extLst>
          </p:cNvPr>
          <p:cNvGrpSpPr/>
          <p:nvPr/>
        </p:nvGrpSpPr>
        <p:grpSpPr>
          <a:xfrm>
            <a:off x="455140" y="3141279"/>
            <a:ext cx="11281719" cy="3642076"/>
            <a:chOff x="448322" y="2685928"/>
            <a:chExt cx="11281719" cy="48187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71FACC-E5CB-49C5-B502-6214C34CA4AE}"/>
                </a:ext>
              </a:extLst>
            </p:cNvPr>
            <p:cNvSpPr/>
            <p:nvPr/>
          </p:nvSpPr>
          <p:spPr>
            <a:xfrm>
              <a:off x="448322" y="2685928"/>
              <a:ext cx="11281719" cy="4818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D4DE57-7B06-4A62-B5F9-934542CBFC35}"/>
                </a:ext>
              </a:extLst>
            </p:cNvPr>
            <p:cNvSpPr txBox="1"/>
            <p:nvPr/>
          </p:nvSpPr>
          <p:spPr>
            <a:xfrm>
              <a:off x="676587" y="2773018"/>
              <a:ext cx="5596097" cy="465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plt.subplot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(224)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plt.hist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(log_returns1['SPY'], bins=50, normed=True, label='observed', color='b')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('SPY')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np.linspace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plt.axis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()[0],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plt.axis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()[1])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(x, scs.norm.pdf(x, log_returns1['SPY'].mean(),log_returns1['SPY'].std()), 'r',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lw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=2.0, label='pdf')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plt.legend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历史金融时间序列数据的正态性检验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正态性检验方法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：对比频率分布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直方图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与理论化正态密度函数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(PDF)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AEAADE-D0C5-4FB3-869C-AC6F6566E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929" y="3001571"/>
            <a:ext cx="4654503" cy="3781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6AE4E28-B8D9-4F79-993D-483191E8CA3E}"/>
              </a:ext>
            </a:extLst>
          </p:cNvPr>
          <p:cNvSpPr/>
          <p:nvPr/>
        </p:nvSpPr>
        <p:spPr>
          <a:xfrm>
            <a:off x="711398" y="3253128"/>
            <a:ext cx="2171763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28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718A4DD-5861-4ED6-9374-2C8862D1C4D8}"/>
              </a:ext>
            </a:extLst>
          </p:cNvPr>
          <p:cNvGrpSpPr/>
          <p:nvPr/>
        </p:nvGrpSpPr>
        <p:grpSpPr>
          <a:xfrm>
            <a:off x="455140" y="3141279"/>
            <a:ext cx="11509982" cy="3642076"/>
            <a:chOff x="448322" y="2685928"/>
            <a:chExt cx="11509982" cy="48187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71FACC-E5CB-49C5-B502-6214C34CA4AE}"/>
                </a:ext>
              </a:extLst>
            </p:cNvPr>
            <p:cNvSpPr/>
            <p:nvPr/>
          </p:nvSpPr>
          <p:spPr>
            <a:xfrm>
              <a:off x="448322" y="2685928"/>
              <a:ext cx="11281719" cy="4818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D4DE57-7B06-4A62-B5F9-934542CBFC35}"/>
                </a:ext>
              </a:extLst>
            </p:cNvPr>
            <p:cNvSpPr txBox="1"/>
            <p:nvPr/>
          </p:nvSpPr>
          <p:spPr>
            <a:xfrm>
              <a:off x="676586" y="2773018"/>
              <a:ext cx="11281718" cy="465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sm.qqplot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log_returns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['SPY'].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dropna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(), line='s')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('SPY')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plt.xlabel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('theoretical quantiles')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plt.ylabel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('sample quantiles’)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sm.qqplot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log_returns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['GLD'].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dropna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(), line='s')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('GLD')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plt.xlabel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('theoretical quantiles')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plt.ylabel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('sample quantiles')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历史金融时间序列数据的正态性检验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正态性检验方法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：对比样本分位数值与理论分位数值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(QQ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FD4E9F-C2B9-468C-B4B3-EBBC67C10215}"/>
              </a:ext>
            </a:extLst>
          </p:cNvPr>
          <p:cNvSpPr/>
          <p:nvPr/>
        </p:nvSpPr>
        <p:spPr>
          <a:xfrm>
            <a:off x="742832" y="3274394"/>
            <a:ext cx="1356556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3CA9B9-7C9F-487A-8A5B-366B0705CAC5}"/>
              </a:ext>
            </a:extLst>
          </p:cNvPr>
          <p:cNvSpPr/>
          <p:nvPr/>
        </p:nvSpPr>
        <p:spPr>
          <a:xfrm>
            <a:off x="742832" y="5180949"/>
            <a:ext cx="1356556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6BFCA10-F6D0-43FB-975E-4EB3AB44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028" y="3125202"/>
            <a:ext cx="3333223" cy="2337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726FC0F-11E0-419F-BB69-E579C7DFD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064" y="4433270"/>
            <a:ext cx="3333223" cy="2337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7CB10F6E-C06B-493F-AA8C-3F2C7F1BCE44}"/>
              </a:ext>
            </a:extLst>
          </p:cNvPr>
          <p:cNvSpPr/>
          <p:nvPr/>
        </p:nvSpPr>
        <p:spPr>
          <a:xfrm>
            <a:off x="9762086" y="3163455"/>
            <a:ext cx="881646" cy="74328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8C16F69-E503-4DEA-9A4A-A5E11FB2ADBC}"/>
              </a:ext>
            </a:extLst>
          </p:cNvPr>
          <p:cNvSpPr/>
          <p:nvPr/>
        </p:nvSpPr>
        <p:spPr>
          <a:xfrm>
            <a:off x="7360331" y="4215954"/>
            <a:ext cx="881646" cy="74328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D1A630D-6136-4BED-A6B1-4308AD0F4FC6}"/>
              </a:ext>
            </a:extLst>
          </p:cNvPr>
          <p:cNvSpPr/>
          <p:nvPr/>
        </p:nvSpPr>
        <p:spPr>
          <a:xfrm>
            <a:off x="8743276" y="5380852"/>
            <a:ext cx="881646" cy="74328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1313FC2-0F81-4499-A4CC-D5FCF2309599}"/>
              </a:ext>
            </a:extLst>
          </p:cNvPr>
          <p:cNvSpPr/>
          <p:nvPr/>
        </p:nvSpPr>
        <p:spPr>
          <a:xfrm>
            <a:off x="11037449" y="4420347"/>
            <a:ext cx="881646" cy="74328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61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718A4DD-5861-4ED6-9374-2C8862D1C4D8}"/>
              </a:ext>
            </a:extLst>
          </p:cNvPr>
          <p:cNvGrpSpPr/>
          <p:nvPr/>
        </p:nvGrpSpPr>
        <p:grpSpPr>
          <a:xfrm>
            <a:off x="455140" y="3141279"/>
            <a:ext cx="11509982" cy="3642076"/>
            <a:chOff x="448322" y="2685928"/>
            <a:chExt cx="11509982" cy="48187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71FACC-E5CB-49C5-B502-6214C34CA4AE}"/>
                </a:ext>
              </a:extLst>
            </p:cNvPr>
            <p:cNvSpPr/>
            <p:nvPr/>
          </p:nvSpPr>
          <p:spPr>
            <a:xfrm>
              <a:off x="448322" y="2685928"/>
              <a:ext cx="11281719" cy="4818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D4DE57-7B06-4A62-B5F9-934542CBFC35}"/>
                </a:ext>
              </a:extLst>
            </p:cNvPr>
            <p:cNvSpPr txBox="1"/>
            <p:nvPr/>
          </p:nvSpPr>
          <p:spPr>
            <a:xfrm>
              <a:off x="676586" y="2773018"/>
              <a:ext cx="11281718" cy="465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sm.qqplot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log_returns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['MSFT.O'].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dropna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(), line='s')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('MSFT.O')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plt.xlabel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('theoretical quantiles')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plt.ylabel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('sample quantiles')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sm.qqplot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log_returns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['AAPL.O'].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dropna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(), line='s')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('AAPL.O')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plt.xlabel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('theoretical quantiles')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plt.ylabel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('sample quantiles')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历史金融时间序列数据的正态性检验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正态性检验方法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：对比样本分位数值与理论分位数值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(QQ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FD4E9F-C2B9-468C-B4B3-EBBC67C10215}"/>
              </a:ext>
            </a:extLst>
          </p:cNvPr>
          <p:cNvSpPr/>
          <p:nvPr/>
        </p:nvSpPr>
        <p:spPr>
          <a:xfrm>
            <a:off x="742832" y="3274394"/>
            <a:ext cx="1356556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3CA9B9-7C9F-487A-8A5B-366B0705CAC5}"/>
              </a:ext>
            </a:extLst>
          </p:cNvPr>
          <p:cNvSpPr/>
          <p:nvPr/>
        </p:nvSpPr>
        <p:spPr>
          <a:xfrm>
            <a:off x="742832" y="5180949"/>
            <a:ext cx="1356556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6BFCA10-F6D0-43FB-975E-4EB3AB44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99028" y="3125202"/>
            <a:ext cx="3333222" cy="2337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726FC0F-11E0-419F-BB69-E579C7DFDB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63064" y="4433270"/>
            <a:ext cx="3333222" cy="2337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7CB10F6E-C06B-493F-AA8C-3F2C7F1BCE44}"/>
              </a:ext>
            </a:extLst>
          </p:cNvPr>
          <p:cNvSpPr/>
          <p:nvPr/>
        </p:nvSpPr>
        <p:spPr>
          <a:xfrm>
            <a:off x="9762086" y="3163455"/>
            <a:ext cx="881646" cy="74328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8C16F69-E503-4DEA-9A4A-A5E11FB2ADBC}"/>
              </a:ext>
            </a:extLst>
          </p:cNvPr>
          <p:cNvSpPr/>
          <p:nvPr/>
        </p:nvSpPr>
        <p:spPr>
          <a:xfrm>
            <a:off x="7360331" y="4215954"/>
            <a:ext cx="881646" cy="74328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D1A630D-6136-4BED-A6B1-4308AD0F4FC6}"/>
              </a:ext>
            </a:extLst>
          </p:cNvPr>
          <p:cNvSpPr/>
          <p:nvPr/>
        </p:nvSpPr>
        <p:spPr>
          <a:xfrm>
            <a:off x="8743276" y="5455500"/>
            <a:ext cx="881646" cy="74328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1313FC2-0F81-4499-A4CC-D5FCF2309599}"/>
              </a:ext>
            </a:extLst>
          </p:cNvPr>
          <p:cNvSpPr/>
          <p:nvPr/>
        </p:nvSpPr>
        <p:spPr>
          <a:xfrm>
            <a:off x="11037449" y="4420347"/>
            <a:ext cx="881646" cy="74328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14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0" grpId="0" animBg="1"/>
      <p:bldP spid="21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DBD149D-7873-4405-8F60-8156069D1817}"/>
              </a:ext>
            </a:extLst>
          </p:cNvPr>
          <p:cNvGrpSpPr/>
          <p:nvPr/>
        </p:nvGrpSpPr>
        <p:grpSpPr>
          <a:xfrm>
            <a:off x="455140" y="3141279"/>
            <a:ext cx="11509982" cy="3642076"/>
            <a:chOff x="455140" y="3141279"/>
            <a:chExt cx="11509982" cy="364207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3141279"/>
              <a:ext cx="11509982" cy="3642076"/>
              <a:chOff x="448322" y="2685928"/>
              <a:chExt cx="11509982" cy="481875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481875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281718" cy="2620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for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sym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in symbols: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print('\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nResults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for symbol {}'.format(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sym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print(32 * '-')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log_data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np.array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log_returns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sym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].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dropna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normality_tests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log_data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1D77DFB-4944-4CAB-A339-989F701598D7}"/>
                </a:ext>
              </a:extLst>
            </p:cNvPr>
            <p:cNvSpPr txBox="1"/>
            <p:nvPr/>
          </p:nvSpPr>
          <p:spPr>
            <a:xfrm>
              <a:off x="7137919" y="3213806"/>
              <a:ext cx="4348066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对于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sym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symbols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Result for 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symble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sym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32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个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-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删除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log_returns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sym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中的空值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进行正态性检验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历史金融时间序列数据的正态性检验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正态性检验方法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normality_tests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FD4E9F-C2B9-468C-B4B3-EBBC67C10215}"/>
              </a:ext>
            </a:extLst>
          </p:cNvPr>
          <p:cNvSpPr/>
          <p:nvPr/>
        </p:nvSpPr>
        <p:spPr>
          <a:xfrm>
            <a:off x="1069402" y="4782817"/>
            <a:ext cx="1972377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14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171FACC-E5CB-49C5-B502-6214C34CA4AE}"/>
              </a:ext>
            </a:extLst>
          </p:cNvPr>
          <p:cNvSpPr/>
          <p:nvPr/>
        </p:nvSpPr>
        <p:spPr>
          <a:xfrm>
            <a:off x="455140" y="3141279"/>
            <a:ext cx="11281719" cy="364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实战演练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历史金融时间序列数据的正态性检验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正态性检验方法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normality_tests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945E7E-455C-4448-BC8F-655EE2ED7D73}"/>
              </a:ext>
            </a:extLst>
          </p:cNvPr>
          <p:cNvSpPr/>
          <p:nvPr/>
        </p:nvSpPr>
        <p:spPr>
          <a:xfrm>
            <a:off x="920619" y="3223216"/>
            <a:ext cx="325098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for symbol SPY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 of data set          -0.469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 test p-value         0.000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Kurt of data set            4.543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Kurt test p-value          0.000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 test p-value        0.000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DAAC2B-0424-40CC-8943-5F0B36B43C64}"/>
              </a:ext>
            </a:extLst>
          </p:cNvPr>
          <p:cNvSpPr/>
          <p:nvPr/>
        </p:nvSpPr>
        <p:spPr>
          <a:xfrm>
            <a:off x="922281" y="5013457"/>
            <a:ext cx="371814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for symbol GLD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 of data set          -0.601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 test p-value         0.000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Kurt of data set            5.421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Kurt test p-value          0.000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 test p-value        0.000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10B00C-81F3-41A4-8623-9BB6BFF71FC7}"/>
              </a:ext>
            </a:extLst>
          </p:cNvPr>
          <p:cNvSpPr/>
          <p:nvPr/>
        </p:nvSpPr>
        <p:spPr>
          <a:xfrm>
            <a:off x="4644355" y="3227371"/>
            <a:ext cx="343595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for symbol AAPL.O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 of data set          -0.262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 test p-value         0.000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Kurt of data set            4.922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Kurt test p-value          0.000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 test p-value        0.000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12E08E-EE98-47F2-89DF-61DCA48CB2E9}"/>
              </a:ext>
            </a:extLst>
          </p:cNvPr>
          <p:cNvSpPr/>
          <p:nvPr/>
        </p:nvSpPr>
        <p:spPr>
          <a:xfrm>
            <a:off x="4644355" y="5023220"/>
            <a:ext cx="33076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for symbol MSFT.O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 of data set          -0.101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Skew test p-value         0.067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Kurt of data set            7.701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Kurt test p-value          0.000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 test p-value        0.000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326F97-0828-44CE-B938-623628F11EA0}"/>
              </a:ext>
            </a:extLst>
          </p:cNvPr>
          <p:cNvSpPr txBox="1"/>
          <p:nvPr/>
        </p:nvSpPr>
        <p:spPr>
          <a:xfrm>
            <a:off x="8126438" y="4407778"/>
            <a:ext cx="3307616" cy="121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不同测试的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值都为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，强烈否决不同样板数据集呈正态分布的测试假设。</a:t>
            </a:r>
          </a:p>
        </p:txBody>
      </p:sp>
    </p:spTree>
    <p:extLst>
      <p:ext uri="{BB962C8B-B14F-4D97-AF65-F5344CB8AC3E}">
        <p14:creationId xmlns:p14="http://schemas.microsoft.com/office/powerpoint/2010/main" val="77839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95E36-29E6-4B75-B696-8DE38E1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E64C-75B2-4C79-B94D-19F8F4C09E6F}"/>
              </a:ext>
            </a:extLst>
          </p:cNvPr>
          <p:cNvSpPr txBox="1"/>
          <p:nvPr/>
        </p:nvSpPr>
        <p:spPr>
          <a:xfrm>
            <a:off x="176357" y="3110919"/>
            <a:ext cx="7034934" cy="78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800"/>
              </a:lnSpc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BFCDA5-693A-4015-B9C4-1E759DD52C6D}"/>
              </a:ext>
            </a:extLst>
          </p:cNvPr>
          <p:cNvSpPr/>
          <p:nvPr/>
        </p:nvSpPr>
        <p:spPr>
          <a:xfrm>
            <a:off x="8139114" y="2948888"/>
            <a:ext cx="356168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基本理论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34269C-2ED7-4AF1-B863-A492696BEE35}"/>
              </a:ext>
            </a:extLst>
          </p:cNvPr>
          <p:cNvSpPr/>
          <p:nvPr/>
        </p:nvSpPr>
        <p:spPr>
          <a:xfrm>
            <a:off x="8139113" y="2271096"/>
            <a:ext cx="3561681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6CFBCD-FE9D-4C41-99DD-D6CC7510C996}"/>
              </a:ext>
            </a:extLst>
          </p:cNvPr>
          <p:cNvSpPr/>
          <p:nvPr/>
        </p:nvSpPr>
        <p:spPr>
          <a:xfrm>
            <a:off x="8139112" y="3611442"/>
            <a:ext cx="443088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最优投资组合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8DB011-0787-4571-B8DA-F60AD3134574}"/>
              </a:ext>
            </a:extLst>
          </p:cNvPr>
          <p:cNvSpPr/>
          <p:nvPr/>
        </p:nvSpPr>
        <p:spPr>
          <a:xfrm>
            <a:off x="8142864" y="4297524"/>
            <a:ext cx="443088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有效边界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59A096-C0C9-49D1-B59C-501D484E2698}"/>
              </a:ext>
            </a:extLst>
          </p:cNvPr>
          <p:cNvSpPr/>
          <p:nvPr/>
        </p:nvSpPr>
        <p:spPr>
          <a:xfrm>
            <a:off x="8139112" y="4983606"/>
            <a:ext cx="443088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资本市场线</a:t>
            </a:r>
          </a:p>
        </p:txBody>
      </p:sp>
    </p:spTree>
    <p:extLst>
      <p:ext uri="{BB962C8B-B14F-4D97-AF65-F5344CB8AC3E}">
        <p14:creationId xmlns:p14="http://schemas.microsoft.com/office/powerpoint/2010/main" val="340551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使用几何布朗运动描述股票的随机波动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25BF70-3AA5-44A5-9E22-73FFC32369C0}"/>
              </a:ext>
            </a:extLst>
          </p:cNvPr>
          <p:cNvSpPr/>
          <p:nvPr/>
        </p:nvSpPr>
        <p:spPr>
          <a:xfrm>
            <a:off x="447443" y="2482978"/>
            <a:ext cx="1129711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正态对数收益率：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在两个时间点之间的对数收益率呈正态分布。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B62A9B4-5378-49CA-921A-E6EB0EFD1A67}"/>
                  </a:ext>
                </a:extLst>
              </p:cNvPr>
              <p:cNvSpPr/>
              <p:nvPr/>
            </p:nvSpPr>
            <p:spPr>
              <a:xfrm>
                <a:off x="447443" y="4099511"/>
                <a:ext cx="92689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对数正态股票价格：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在任何时间点的股票价格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呈对数正态分布。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B62A9B4-5378-49CA-921A-E6EB0EFD1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43" y="4099511"/>
                <a:ext cx="9268901" cy="461665"/>
              </a:xfrm>
              <a:prstGeom prst="rect">
                <a:avLst/>
              </a:prstGeom>
              <a:blipFill>
                <a:blip r:embed="rId3"/>
                <a:stretch>
                  <a:fillRect l="-855" t="-10526" r="-427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434526-B213-4F64-9A06-EB9014924975}"/>
                  </a:ext>
                </a:extLst>
              </p:cNvPr>
              <p:cNvSpPr/>
              <p:nvPr/>
            </p:nvSpPr>
            <p:spPr>
              <a:xfrm>
                <a:off x="4577187" y="3123467"/>
                <a:ext cx="3213059" cy="722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𝐥𝐨𝐠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b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𝐥𝐨𝐠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000" b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𝐥𝐨𝐠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434526-B213-4F64-9A06-EB9014924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87" y="3123467"/>
                <a:ext cx="3213059" cy="722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B335FFC-2223-4346-946A-E464C9F8286A}"/>
                  </a:ext>
                </a:extLst>
              </p:cNvPr>
              <p:cNvSpPr/>
              <p:nvPr/>
            </p:nvSpPr>
            <p:spPr>
              <a:xfrm>
                <a:off x="4009937" y="4830167"/>
                <a:ext cx="4810035" cy="887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𝒕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−∆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zh-CN" sz="2000" b="1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𝐞𝐱𝐩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𝝈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B335FFC-2223-4346-946A-E464C9F82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937" y="4830167"/>
                <a:ext cx="4810035" cy="887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AD6D03B8-A409-42D1-A839-4C041A3E028F}"/>
              </a:ext>
            </a:extLst>
          </p:cNvPr>
          <p:cNvSpPr/>
          <p:nvPr/>
        </p:nvSpPr>
        <p:spPr>
          <a:xfrm>
            <a:off x="8995086" y="4974972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几何布朗运动欧拉离散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654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" grpId="0"/>
      <p:bldP spid="7" grpId="0"/>
      <p:bldP spid="19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F6FDF1-E201-48F7-B7EA-4706F3F3BBFA}"/>
              </a:ext>
            </a:extLst>
          </p:cNvPr>
          <p:cNvSpPr/>
          <p:nvPr/>
        </p:nvSpPr>
        <p:spPr>
          <a:xfrm>
            <a:off x="384253" y="1869619"/>
            <a:ext cx="1129711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现代投资组合理论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是金融理论的重要基础，由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Harry Markowitz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最早提出。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B304C2-591B-4E2F-9C0B-7E019E2F0F3F}"/>
              </a:ext>
            </a:extLst>
          </p:cNvPr>
          <p:cNvSpPr/>
          <p:nvPr/>
        </p:nvSpPr>
        <p:spPr>
          <a:xfrm>
            <a:off x="384253" y="3049289"/>
            <a:ext cx="8379930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投资者是风险规避的，其追求期望效用最大化；</a:t>
            </a:r>
            <a:endParaRPr lang="en-US" altLang="zh-CN" sz="2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投资者根据收益率的期望值和方差来选择投资者组合；</a:t>
            </a:r>
            <a:endParaRPr lang="en-US" altLang="zh-CN" sz="2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所有投资者处于同一投资期。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B7C54-3D3F-4E0C-B948-560B56A6BDD1}"/>
              </a:ext>
            </a:extLst>
          </p:cNvPr>
          <p:cNvSpPr/>
          <p:nvPr/>
        </p:nvSpPr>
        <p:spPr>
          <a:xfrm>
            <a:off x="384253" y="4767777"/>
            <a:ext cx="1129711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基本思路：</a:t>
            </a:r>
            <a:endParaRPr lang="en-US" altLang="zh-CN" sz="2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875283-440C-4089-B997-DF2296E95EAF}"/>
              </a:ext>
            </a:extLst>
          </p:cNvPr>
          <p:cNvSpPr/>
          <p:nvPr/>
        </p:nvSpPr>
        <p:spPr>
          <a:xfrm>
            <a:off x="384253" y="263039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基本假设：</a:t>
            </a:r>
            <a:endParaRPr lang="zh-CN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97603C-84FB-447B-BB55-D4E523F42B83}"/>
              </a:ext>
            </a:extLst>
          </p:cNvPr>
          <p:cNvSpPr/>
          <p:nvPr/>
        </p:nvSpPr>
        <p:spPr>
          <a:xfrm>
            <a:off x="384253" y="5329198"/>
            <a:ext cx="7764067" cy="1135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通过分散投资实现投资者组合风险最小化，或者在指定风险水平下的组合收益最大化。</a:t>
            </a:r>
            <a:endParaRPr lang="zh-CN" altLang="en-US" sz="24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D9E5D0B-CFDF-44C6-B927-244E62CC29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28" t="-1" r="30526" b="1284"/>
          <a:stretch/>
        </p:blipFill>
        <p:spPr>
          <a:xfrm>
            <a:off x="8237923" y="2532173"/>
            <a:ext cx="2745027" cy="399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5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0" y="3141279"/>
            <a:ext cx="11736860" cy="2587717"/>
            <a:chOff x="455140" y="2596975"/>
            <a:chExt cx="11736860" cy="236013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5"/>
              <a:ext cx="11509982" cy="2360139"/>
              <a:chOff x="448322" y="2685928"/>
              <a:chExt cx="11509982" cy="3423758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342375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281718" cy="3129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import pandas as pd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raw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pd.read_csv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历史金融时间序列数据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.csv',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index_col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=0,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parse_dates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=True).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dropna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</a:t>
                </a: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symbols = ['AAPL.O', 'MSFT.O', 'SPY', 'GLD']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noa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len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(symbols)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 = raw[symbols]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482261" y="2675543"/>
              <a:ext cx="5709739" cy="2157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pandas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导入数据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确定需要的数据标签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资产的数量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获取需要的数据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四种资产的基本特征（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APPL.O/ MSFT.O/SPY/GLD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GB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导入数据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54E243-7F11-4DEE-AD44-78FF44889C96}"/>
              </a:ext>
            </a:extLst>
          </p:cNvPr>
          <p:cNvSpPr/>
          <p:nvPr/>
        </p:nvSpPr>
        <p:spPr>
          <a:xfrm>
            <a:off x="10438868" y="3630789"/>
            <a:ext cx="1152000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4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0" y="3141278"/>
            <a:ext cx="11509982" cy="1125922"/>
            <a:chOff x="455140" y="2596973"/>
            <a:chExt cx="11509982" cy="102690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3"/>
              <a:ext cx="11509982" cy="1026902"/>
              <a:chOff x="448322" y="2685928"/>
              <a:chExt cx="11509982" cy="148968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148968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281718" cy="1093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rets = np.log(data /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data.shift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(1))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rets.hist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(bins=40,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=(10, 8)) 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743518" y="2654613"/>
              <a:ext cx="4247943" cy="75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计算对数收益率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对数收益率的直方图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四种资产的基本特征（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APPL.O/ MSFT.O/SPY/GLD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GB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生成对数收益率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385776-B3EB-4476-A64F-5B129A0F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76" y="2677822"/>
            <a:ext cx="4529685" cy="3643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26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0" y="3141278"/>
            <a:ext cx="11509982" cy="2731202"/>
            <a:chOff x="455140" y="2596973"/>
            <a:chExt cx="11509982" cy="249100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3"/>
              <a:ext cx="11509982" cy="2491004"/>
              <a:chOff x="448322" y="2685929"/>
              <a:chExt cx="11509982" cy="3613601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361360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281718" cy="1093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rets.mean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 * 252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rets.cov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 * 252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743518" y="2682411"/>
              <a:ext cx="4247943" cy="753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计算年化平均收益率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计算年化协方差矩阵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四种资产的基本特征（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APPL.O/ MSFT.O/SPY/GLD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GB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50C5EE-7A09-4AA8-9057-C918B21FCCDF}"/>
              </a:ext>
            </a:extLst>
          </p:cNvPr>
          <p:cNvSpPr/>
          <p:nvPr/>
        </p:nvSpPr>
        <p:spPr>
          <a:xfrm>
            <a:off x="455140" y="2435078"/>
            <a:ext cx="117368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计算年化平均收益率和协方差矩阵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AE1662-A709-4803-9593-04ADE76843DB}"/>
              </a:ext>
            </a:extLst>
          </p:cNvPr>
          <p:cNvSpPr/>
          <p:nvPr/>
        </p:nvSpPr>
        <p:spPr>
          <a:xfrm>
            <a:off x="850458" y="4099563"/>
            <a:ext cx="3405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AAPL.O    0.218633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MSFT.O    0.126401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SPY          0.104758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GLD         0.012069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dtype: float64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A2595E-8FC7-40C2-8442-5C2103E70724}"/>
              </a:ext>
            </a:extLst>
          </p:cNvPr>
          <p:cNvSpPr/>
          <p:nvPr/>
        </p:nvSpPr>
        <p:spPr>
          <a:xfrm>
            <a:off x="4707062" y="4113306"/>
            <a:ext cx="66344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AAPL.O     MSFT.O       SPY           GLD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AAPL.O  0.064899  0.022504  0.020903   0.001510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MSFT.O  0.022504  0.050234  0.021608 -0.000426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SPY        0.020903  0.021608  0.021986   0.000002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GLD       0.001510 -0.000426  0.000002   0.027666</a:t>
            </a:r>
          </a:p>
        </p:txBody>
      </p:sp>
    </p:spTree>
    <p:extLst>
      <p:ext uri="{BB962C8B-B14F-4D97-AF65-F5344CB8AC3E}">
        <p14:creationId xmlns:p14="http://schemas.microsoft.com/office/powerpoint/2010/main" val="180374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0" y="4204310"/>
            <a:ext cx="11509982" cy="1771513"/>
            <a:chOff x="455140" y="2596973"/>
            <a:chExt cx="11509982" cy="249100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3"/>
              <a:ext cx="11509982" cy="2491004"/>
              <a:chOff x="448322" y="2685929"/>
              <a:chExt cx="11509982" cy="3613601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361360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281718" cy="3255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weights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np.random.random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(noa)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weights /=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np.sum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(weights)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weights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weights.sum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743518" y="2711759"/>
              <a:ext cx="4247943" cy="1162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随机生成投资组合的资产权重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将其规范化为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或者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100%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基本理论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EC3F5F01-9627-4E89-91A7-947FAD5FB8EC}"/>
                  </a:ext>
                </a:extLst>
              </p:cNvPr>
              <p:cNvSpPr txBox="1"/>
              <p:nvPr/>
            </p:nvSpPr>
            <p:spPr>
              <a:xfrm>
                <a:off x="388690" y="1820424"/>
                <a:ext cx="11893365" cy="66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882" indent="-342882">
                  <a:lnSpc>
                    <a:spcPct val="15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zh-CN" altLang="en-US" sz="28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投资组合的资产权重：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GB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EC3F5F01-9627-4E89-91A7-947FAD5F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90" y="1820424"/>
                <a:ext cx="11893365" cy="662554"/>
              </a:xfrm>
              <a:prstGeom prst="rect">
                <a:avLst/>
              </a:prstGeom>
              <a:blipFill>
                <a:blip r:embed="rId3"/>
                <a:stretch>
                  <a:fillRect l="-923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ED1C20-A8C7-4A03-8E32-237DF4E7DA42}"/>
                  </a:ext>
                </a:extLst>
              </p:cNvPr>
              <p:cNvSpPr txBox="1"/>
              <p:nvPr/>
            </p:nvSpPr>
            <p:spPr>
              <a:xfrm>
                <a:off x="5398309" y="2653690"/>
                <a:ext cx="1269002" cy="56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ED1C20-A8C7-4A03-8E32-237DF4E7D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309" y="2653690"/>
                <a:ext cx="1269002" cy="567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7F52A6-7A6B-40EA-8496-F2BA97793E77}"/>
                  </a:ext>
                </a:extLst>
              </p:cNvPr>
              <p:cNvSpPr txBox="1"/>
              <p:nvPr/>
            </p:nvSpPr>
            <p:spPr>
              <a:xfrm>
                <a:off x="823910" y="3539292"/>
                <a:ext cx="44249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是资产的数量（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noa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7F52A6-7A6B-40EA-8496-F2BA9779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0" y="3539292"/>
                <a:ext cx="4424994" cy="400110"/>
              </a:xfrm>
              <a:prstGeom prst="rect">
                <a:avLst/>
              </a:prstGeom>
              <a:blipFill>
                <a:blip r:embed="rId5"/>
                <a:stretch>
                  <a:fillRect l="-1377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46C452DD-AE6A-4C60-B1F2-F3D757ABADE6}"/>
              </a:ext>
            </a:extLst>
          </p:cNvPr>
          <p:cNvSpPr/>
          <p:nvPr/>
        </p:nvSpPr>
        <p:spPr>
          <a:xfrm>
            <a:off x="4115862" y="5085121"/>
            <a:ext cx="7620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array([0.29300165, 0.0862384 , 0.39444582, 0.22631413])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7C70A9-A0FF-4266-8C80-0A910F2EC9ED}"/>
              </a:ext>
            </a:extLst>
          </p:cNvPr>
          <p:cNvSpPr/>
          <p:nvPr/>
        </p:nvSpPr>
        <p:spPr>
          <a:xfrm>
            <a:off x="4132763" y="5451963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4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  <p:bldP spid="8" grpId="0"/>
      <p:bldP spid="13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1" y="5435507"/>
            <a:ext cx="11509982" cy="1077053"/>
            <a:chOff x="455140" y="2596973"/>
            <a:chExt cx="11509982" cy="151449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3"/>
              <a:ext cx="11509982" cy="1514493"/>
              <a:chOff x="448322" y="2685929"/>
              <a:chExt cx="11509982" cy="2197015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21970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281718" cy="901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np.sum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rets.mean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 * weights) * 252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743518" y="2711759"/>
              <a:ext cx="4247943" cy="621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投资组合的年化预期收益率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基本理论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EC3F5F01-9627-4E89-91A7-947FAD5FB8EC}"/>
                  </a:ext>
                </a:extLst>
              </p:cNvPr>
              <p:cNvSpPr txBox="1"/>
              <p:nvPr/>
            </p:nvSpPr>
            <p:spPr>
              <a:xfrm>
                <a:off x="388690" y="1781512"/>
                <a:ext cx="11893365" cy="737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882" indent="-342882">
                  <a:lnSpc>
                    <a:spcPct val="15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zh-CN" altLang="en-US" sz="28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投资组合的预期收益：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endParaRPr lang="en-GB" altLang="zh-CN" sz="2800" b="1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EC3F5F01-9627-4E89-91A7-947FAD5F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90" y="1781512"/>
                <a:ext cx="11893365" cy="737894"/>
              </a:xfrm>
              <a:prstGeom prst="rect">
                <a:avLst/>
              </a:prstGeom>
              <a:blipFill>
                <a:blip r:embed="rId3"/>
                <a:stretch>
                  <a:fillRect l="-923" b="-16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ED1C20-A8C7-4A03-8E32-237DF4E7DA42}"/>
                  </a:ext>
                </a:extLst>
              </p:cNvPr>
              <p:cNvSpPr txBox="1"/>
              <p:nvPr/>
            </p:nvSpPr>
            <p:spPr>
              <a:xfrm>
                <a:off x="5248904" y="2575312"/>
                <a:ext cx="2127256" cy="5758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ED1C20-A8C7-4A03-8E32-237DF4E7D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904" y="2575312"/>
                <a:ext cx="2127256" cy="575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7F52A6-7A6B-40EA-8496-F2BA97793E77}"/>
                  </a:ext>
                </a:extLst>
              </p:cNvPr>
              <p:cNvSpPr txBox="1"/>
              <p:nvPr/>
            </p:nvSpPr>
            <p:spPr>
              <a:xfrm>
                <a:off x="803590" y="4790189"/>
                <a:ext cx="9293378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是资产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𝒊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的预期收益，</a:t>
                </a:r>
                <a:r>
                  <a:rPr lang="en-US" altLang="zh-CN" sz="2000" b="1" dirty="0"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是权重向量的转置，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𝝁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是资产预期收益的向量。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7F52A6-7A6B-40EA-8496-F2BA9779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90" y="4790189"/>
                <a:ext cx="9293378" cy="405624"/>
              </a:xfrm>
              <a:prstGeom prst="rect">
                <a:avLst/>
              </a:prstGeom>
              <a:blipFill>
                <a:blip r:embed="rId5"/>
                <a:stretch>
                  <a:fillRect l="-722" t="-757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46C452DD-AE6A-4C60-B1F2-F3D757ABADE6}"/>
              </a:ext>
            </a:extLst>
          </p:cNvPr>
          <p:cNvSpPr/>
          <p:nvPr/>
        </p:nvSpPr>
        <p:spPr>
          <a:xfrm>
            <a:off x="6743519" y="5956139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0.11901320019634255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5573091-122D-4FD9-A30D-EFBDBCBD0E4B}"/>
                  </a:ext>
                </a:extLst>
              </p:cNvPr>
              <p:cNvSpPr/>
              <p:nvPr/>
            </p:nvSpPr>
            <p:spPr>
              <a:xfrm>
                <a:off x="5523632" y="3109326"/>
                <a:ext cx="1820755" cy="659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5573091-122D-4FD9-A30D-EFBDBCBD0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32" y="3109326"/>
                <a:ext cx="1820755" cy="6596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C3F53EE-9109-41E4-B1D3-E06D948C4DD3}"/>
                  </a:ext>
                </a:extLst>
              </p:cNvPr>
              <p:cNvSpPr/>
              <p:nvPr/>
            </p:nvSpPr>
            <p:spPr>
              <a:xfrm>
                <a:off x="5523632" y="3678265"/>
                <a:ext cx="1465209" cy="659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C3F53EE-9109-41E4-B1D3-E06D948C4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32" y="3678265"/>
                <a:ext cx="1465209" cy="659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2702463-7C20-46D9-A188-A935CDDBA911}"/>
                  </a:ext>
                </a:extLst>
              </p:cNvPr>
              <p:cNvSpPr/>
              <p:nvPr/>
            </p:nvSpPr>
            <p:spPr>
              <a:xfrm>
                <a:off x="5513472" y="4306498"/>
                <a:ext cx="1018356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zh-CN" altLang="en-US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𝝁</m:t>
                      </m:r>
                    </m:oMath>
                  </m:oMathPara>
                </a14:m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2702463-7C20-46D9-A188-A935CDDBA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72" y="4306498"/>
                <a:ext cx="1018356" cy="405624"/>
              </a:xfrm>
              <a:prstGeom prst="rect">
                <a:avLst/>
              </a:prstGeom>
              <a:blipFill>
                <a:blip r:embed="rId8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5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  <p:bldP spid="8" grpId="0"/>
      <p:bldP spid="13" grpId="0"/>
      <p:bldP spid="3" grpId="0"/>
      <p:bldP spid="6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1" y="5211988"/>
            <a:ext cx="11736860" cy="1009316"/>
            <a:chOff x="455140" y="2596975"/>
            <a:chExt cx="11736860" cy="141924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5"/>
              <a:ext cx="11509982" cy="1419245"/>
              <a:chOff x="448322" y="2685931"/>
              <a:chExt cx="11509982" cy="205884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31"/>
                <a:ext cx="11281719" cy="205884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281718" cy="168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np.dot(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weights.T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np.dot(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rets.cov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 * 252, weights))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np.sqrt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(np.dot(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weights.T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np.dot(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rets.cov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 * 252, weights)))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7254240" y="2682333"/>
              <a:ext cx="4937760" cy="116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投资组合的年化预期方差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投资组合的年化预期波动率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基本理论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EC3F5F01-9627-4E89-91A7-947FAD5FB8EC}"/>
                  </a:ext>
                </a:extLst>
              </p:cNvPr>
              <p:cNvSpPr txBox="1"/>
              <p:nvPr/>
            </p:nvSpPr>
            <p:spPr>
              <a:xfrm>
                <a:off x="388690" y="1762056"/>
                <a:ext cx="11893365" cy="764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882" indent="-342882">
                  <a:lnSpc>
                    <a:spcPct val="15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zh-CN" altLang="en-US" sz="28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投资组合的预期方差（波动率）：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𝒑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bSup>
                    <m:r>
                      <a:rPr lang="zh-CN" altLang="en-US" sz="28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（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𝒑</m:t>
                        </m:r>
                      </m:sub>
                    </m:sSub>
                    <m:r>
                      <a:rPr lang="zh-CN" altLang="en-US" sz="28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）</m:t>
                    </m:r>
                  </m:oMath>
                </a14:m>
                <a:endParaRPr lang="en-GB" altLang="zh-CN" sz="2800" b="1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EC3F5F01-9627-4E89-91A7-947FAD5F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90" y="1762056"/>
                <a:ext cx="11893365" cy="764633"/>
              </a:xfrm>
              <a:prstGeom prst="rect">
                <a:avLst/>
              </a:prstGeom>
              <a:blipFill>
                <a:blip r:embed="rId3"/>
                <a:stretch>
                  <a:fillRect l="-923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ED1C20-A8C7-4A03-8E32-237DF4E7DA42}"/>
                  </a:ext>
                </a:extLst>
              </p:cNvPr>
              <p:cNvSpPr txBox="1"/>
              <p:nvPr/>
            </p:nvSpPr>
            <p:spPr>
              <a:xfrm>
                <a:off x="4862824" y="2646432"/>
                <a:ext cx="2105769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zh-CN" altLang="en-US" sz="20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ED1C20-A8C7-4A03-8E32-237DF4E7D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24" y="2646432"/>
                <a:ext cx="2105769" cy="460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7F52A6-7A6B-40EA-8496-F2BA97793E77}"/>
                  </a:ext>
                </a:extLst>
              </p:cNvPr>
              <p:cNvSpPr txBox="1"/>
              <p:nvPr/>
            </p:nvSpPr>
            <p:spPr>
              <a:xfrm>
                <a:off x="801412" y="4539771"/>
                <a:ext cx="4172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Ʃ</m:t>
                    </m:r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是投资组合的协方差矩阵。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7F52A6-7A6B-40EA-8496-F2BA9779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12" y="4539771"/>
                <a:ext cx="4172937" cy="400110"/>
              </a:xfrm>
              <a:prstGeom prst="rect">
                <a:avLst/>
              </a:prstGeom>
              <a:blipFill>
                <a:blip r:embed="rId5"/>
                <a:stretch>
                  <a:fillRect l="-1460" t="-9231" r="-1022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46C452DD-AE6A-4C60-B1F2-F3D757ABADE6}"/>
              </a:ext>
            </a:extLst>
          </p:cNvPr>
          <p:cNvSpPr/>
          <p:nvPr/>
        </p:nvSpPr>
        <p:spPr>
          <a:xfrm>
            <a:off x="7274489" y="4810292"/>
            <a:ext cx="32736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0.018405946333281718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2E96ADE-A1C2-43DA-89B4-331DE429D64D}"/>
                  </a:ext>
                </a:extLst>
              </p:cNvPr>
              <p:cNvSpPr/>
              <p:nvPr/>
            </p:nvSpPr>
            <p:spPr>
              <a:xfrm>
                <a:off x="5148725" y="3734816"/>
                <a:ext cx="1317733" cy="83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2E96ADE-A1C2-43DA-89B4-331DE429D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25" y="3734816"/>
                <a:ext cx="1317733" cy="837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F8D7B9F-34B5-4DEE-B2FD-2DD8773E2475}"/>
                  </a:ext>
                </a:extLst>
              </p:cNvPr>
              <p:cNvSpPr/>
              <p:nvPr/>
            </p:nvSpPr>
            <p:spPr>
              <a:xfrm>
                <a:off x="5114999" y="3078712"/>
                <a:ext cx="2702919" cy="700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brk m:alnAt="9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brk m:alnAt="9"/>
                                </m:r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" panose="020B0604020202020204" pitchFamily="34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F8D7B9F-34B5-4DEE-B2FD-2DD8773E2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999" y="3078712"/>
                <a:ext cx="2702919" cy="7005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1604A6-2E49-4A41-9A6A-60728F9F7D04}"/>
                  </a:ext>
                </a:extLst>
              </p:cNvPr>
              <p:cNvSpPr/>
              <p:nvPr/>
            </p:nvSpPr>
            <p:spPr>
              <a:xfrm>
                <a:off x="8481410" y="3009841"/>
                <a:ext cx="1358449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𝒑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C1604A6-2E49-4A41-9A6A-60728F9F7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410" y="3009841"/>
                <a:ext cx="1358449" cy="718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CB0823DD-48FA-450E-9A6B-81938175894E}"/>
              </a:ext>
            </a:extLst>
          </p:cNvPr>
          <p:cNvSpPr/>
          <p:nvPr/>
        </p:nvSpPr>
        <p:spPr>
          <a:xfrm>
            <a:off x="7284648" y="6221304"/>
            <a:ext cx="2956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0.1356685163672166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33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  <p:bldP spid="8" grpId="0"/>
      <p:bldP spid="13" grpId="0"/>
      <p:bldP spid="2" grpId="0"/>
      <p:bldP spid="3" grpId="0"/>
      <p:bldP spid="6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1" y="4734468"/>
            <a:ext cx="11736860" cy="1351372"/>
            <a:chOff x="455140" y="2596975"/>
            <a:chExt cx="11736860" cy="190022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5"/>
              <a:ext cx="11281719" cy="1900225"/>
              <a:chOff x="448322" y="2685931"/>
              <a:chExt cx="11281719" cy="2756581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31"/>
                <a:ext cx="11281719" cy="27565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053454" cy="1686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np.sum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rets.mean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 * weights) * 252)  / 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np.sqrt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(np.dot(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weights.T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np.dot(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rets.cov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 * 252, weights))))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7254240" y="2682334"/>
              <a:ext cx="4937760" cy="1162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投资组合的预期超额收益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基本理论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EC3F5F01-9627-4E89-91A7-947FAD5FB8EC}"/>
                  </a:ext>
                </a:extLst>
              </p:cNvPr>
              <p:cNvSpPr txBox="1"/>
              <p:nvPr/>
            </p:nvSpPr>
            <p:spPr>
              <a:xfrm>
                <a:off x="388690" y="1820424"/>
                <a:ext cx="11893365" cy="66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882" indent="-342882">
                  <a:lnSpc>
                    <a:spcPct val="15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zh-CN" altLang="en-US" sz="28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投资组合的预期超额收益（夏普指数）：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𝑺𝑹</m:t>
                    </m:r>
                  </m:oMath>
                </a14:m>
                <a:endParaRPr lang="en-GB" altLang="zh-CN" sz="2800" b="1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EC3F5F01-9627-4E89-91A7-947FAD5F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90" y="1820424"/>
                <a:ext cx="11893365" cy="662554"/>
              </a:xfrm>
              <a:prstGeom prst="rect">
                <a:avLst/>
              </a:prstGeom>
              <a:blipFill>
                <a:blip r:embed="rId3"/>
                <a:stretch>
                  <a:fillRect l="-923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ED1C20-A8C7-4A03-8E32-237DF4E7DA42}"/>
                  </a:ext>
                </a:extLst>
              </p:cNvPr>
              <p:cNvSpPr txBox="1"/>
              <p:nvPr/>
            </p:nvSpPr>
            <p:spPr>
              <a:xfrm>
                <a:off x="5239900" y="2684880"/>
                <a:ext cx="1585819" cy="634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𝑺𝑹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b="1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ED1C20-A8C7-4A03-8E32-237DF4E7D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00" y="2684880"/>
                <a:ext cx="1585819" cy="634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7F52A6-7A6B-40EA-8496-F2BA97793E77}"/>
                  </a:ext>
                </a:extLst>
              </p:cNvPr>
              <p:cNvSpPr txBox="1"/>
              <p:nvPr/>
            </p:nvSpPr>
            <p:spPr>
              <a:xfrm>
                <a:off x="834070" y="3723287"/>
                <a:ext cx="3516732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是无风险短期利率。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7F52A6-7A6B-40EA-8496-F2BA9779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70" y="3723287"/>
                <a:ext cx="3516732" cy="429220"/>
              </a:xfrm>
              <a:prstGeom prst="rect">
                <a:avLst/>
              </a:prstGeom>
              <a:blipFill>
                <a:blip r:embed="rId5"/>
                <a:stretch>
                  <a:fillRect l="-1906" t="-8571" r="-1213"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46C452DD-AE6A-4C60-B1F2-F3D757ABADE6}"/>
              </a:ext>
            </a:extLst>
          </p:cNvPr>
          <p:cNvSpPr/>
          <p:nvPr/>
        </p:nvSpPr>
        <p:spPr>
          <a:xfrm>
            <a:off x="7254241" y="5664502"/>
            <a:ext cx="2956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0.8772352155322994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0E305BF-8E63-4E7E-BFCB-2BACF5714BB1}"/>
                  </a:ext>
                </a:extLst>
              </p:cNvPr>
              <p:cNvSpPr/>
              <p:nvPr/>
            </p:nvSpPr>
            <p:spPr>
              <a:xfrm>
                <a:off x="834070" y="4244319"/>
                <a:ext cx="1767663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假定：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𝒇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endPara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0E305BF-8E63-4E7E-BFCB-2BACF5714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70" y="4244319"/>
                <a:ext cx="1767663" cy="429220"/>
              </a:xfrm>
              <a:prstGeom prst="rect">
                <a:avLst/>
              </a:prstGeom>
              <a:blipFill>
                <a:blip r:embed="rId6"/>
                <a:stretch>
                  <a:fillRect l="-3793" t="-7042"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80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  <p:bldP spid="8" grpId="0"/>
      <p:bldP spid="13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66942" y="3690367"/>
            <a:ext cx="11736860" cy="2191632"/>
            <a:chOff x="455140" y="2596974"/>
            <a:chExt cx="11736860" cy="308175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4"/>
              <a:ext cx="11281719" cy="3081752"/>
              <a:chOff x="448322" y="2685929"/>
              <a:chExt cx="11281719" cy="447057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447057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0801024" cy="4040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def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port_ret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(weights):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return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np.sum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rets.mean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 * weights) * 252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def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port_vol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(weights):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return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np.sqrt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(np.dot(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weights.T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np.dot(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rets.cov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 * 252, weights)))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6887182" y="2682334"/>
              <a:ext cx="5304818" cy="2244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定义投资组合的预期收益函数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定义投资组合的预期波动率函数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基本理论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投资组合的蒙特卡洛模拟</a:t>
            </a:r>
            <a:endParaRPr lang="en-GB" altLang="zh-CN" sz="28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DD4C12-2E5E-4418-AE43-A612A37A7477}"/>
              </a:ext>
            </a:extLst>
          </p:cNvPr>
          <p:cNvSpPr txBox="1"/>
          <p:nvPr/>
        </p:nvSpPr>
        <p:spPr>
          <a:xfrm>
            <a:off x="785432" y="2421539"/>
            <a:ext cx="1095142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生成较大规模的随机投资组合的资产权重，对于每一种模拟的分配，记录生成的投资组合的预期收益与波动率。</a:t>
            </a:r>
          </a:p>
        </p:txBody>
      </p:sp>
    </p:spTree>
    <p:extLst>
      <p:ext uri="{BB962C8B-B14F-4D97-AF65-F5344CB8AC3E}">
        <p14:creationId xmlns:p14="http://schemas.microsoft.com/office/powerpoint/2010/main" val="72944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1" y="2584648"/>
            <a:ext cx="11736860" cy="3736615"/>
            <a:chOff x="455140" y="2596973"/>
            <a:chExt cx="11736860" cy="525422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3"/>
              <a:ext cx="11281719" cy="5254223"/>
              <a:chOff x="448322" y="2685927"/>
              <a:chExt cx="11281719" cy="7622093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762209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0801024" cy="71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[]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[]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for p in range (2500):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weights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np.random.random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(noa)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weights /=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np.sum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(weights)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prets.append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port_ret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(weights))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pvols.append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port_vol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(weights))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np.array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np.array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5794512" y="2682334"/>
              <a:ext cx="6397488" cy="4949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创建空列表来储存投资组合的预期收益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创建空列表来储存投资组合的预期波动率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进行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2500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次蒙特卡洛模拟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随机生成投资者组合的资产权重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将其规范化为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或者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100%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生成投资组合的预期收益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生成投资组合的预期波动率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将投资组合的预期收益向量化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将投资组合的预期波动率向量化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基本理论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投资组合的蒙特卡洛模拟</a:t>
            </a:r>
            <a:endParaRPr lang="en-GB" altLang="zh-CN" sz="28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7D1EF2-6C2B-4AA5-92FF-266AD7A46637}"/>
              </a:ext>
            </a:extLst>
          </p:cNvPr>
          <p:cNvSpPr/>
          <p:nvPr/>
        </p:nvSpPr>
        <p:spPr>
          <a:xfrm>
            <a:off x="2873190" y="4587562"/>
            <a:ext cx="1056784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101DD5-3B59-441D-A0F1-D490ECD0AEB0}"/>
              </a:ext>
            </a:extLst>
          </p:cNvPr>
          <p:cNvSpPr/>
          <p:nvPr/>
        </p:nvSpPr>
        <p:spPr>
          <a:xfrm>
            <a:off x="2873190" y="4989632"/>
            <a:ext cx="1056784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6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基本设置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3D83B7F-FD80-491D-B8EA-F368ECAC8C9F}"/>
              </a:ext>
            </a:extLst>
          </p:cNvPr>
          <p:cNvGrpSpPr/>
          <p:nvPr/>
        </p:nvGrpSpPr>
        <p:grpSpPr>
          <a:xfrm>
            <a:off x="455140" y="2596975"/>
            <a:ext cx="11281719" cy="3440143"/>
            <a:chOff x="448322" y="2685928"/>
            <a:chExt cx="11281719" cy="344014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1B6C8BD-EF3F-48E8-B9E9-4859EE1717E0}"/>
                </a:ext>
              </a:extLst>
            </p:cNvPr>
            <p:cNvSpPr/>
            <p:nvPr/>
          </p:nvSpPr>
          <p:spPr>
            <a:xfrm>
              <a:off x="448322" y="2685928"/>
              <a:ext cx="11281719" cy="34401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104BC08-CC7E-4F77-8316-6CF50F77E887}"/>
                </a:ext>
              </a:extLst>
            </p:cNvPr>
            <p:cNvSpPr txBox="1"/>
            <p:nvPr/>
          </p:nvSpPr>
          <p:spPr>
            <a:xfrm>
              <a:off x="792002" y="2773020"/>
              <a:ext cx="6268358" cy="313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math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as np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scipy.stats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as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scs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statsmodels.api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as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sm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from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pylab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mpl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plt.style.use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('seaborn')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mpl.rcParams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font.family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 = 'serif'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9F14EBF-230C-45DC-8B37-0A5AFB7EAD68}"/>
                </a:ext>
              </a:extLst>
            </p:cNvPr>
            <p:cNvSpPr txBox="1"/>
            <p:nvPr/>
          </p:nvSpPr>
          <p:spPr>
            <a:xfrm>
              <a:off x="7058999" y="2777429"/>
              <a:ext cx="4669682" cy="313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math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scipy.stats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 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statsmodels.api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pylab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将绘图样式设置为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seaborn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将所有图标的字体设置为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serif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43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3FBCE5-8EEB-4EDB-AD6A-7E361A1F85F5}"/>
              </a:ext>
            </a:extLst>
          </p:cNvPr>
          <p:cNvGrpSpPr/>
          <p:nvPr/>
        </p:nvGrpSpPr>
        <p:grpSpPr>
          <a:xfrm>
            <a:off x="455141" y="2584649"/>
            <a:ext cx="11736860" cy="2408213"/>
            <a:chOff x="455140" y="2596974"/>
            <a:chExt cx="11736860" cy="338629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4"/>
              <a:ext cx="11281719" cy="3386297"/>
              <a:chOff x="448322" y="2685929"/>
              <a:chExt cx="11281719" cy="491236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443089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0801024" cy="4825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plt.scatter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c=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/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marker='o',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cmap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='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coolwarm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('expected volatility')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('expected return')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plt.colorbar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(label='Sharpe ratio')</a:t>
                </a: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4846D8E-DCA4-4C4C-8BF5-2F3DDB69ADCE}"/>
                </a:ext>
              </a:extLst>
            </p:cNvPr>
            <p:cNvSpPr txBox="1"/>
            <p:nvPr/>
          </p:nvSpPr>
          <p:spPr>
            <a:xfrm>
              <a:off x="5794512" y="2682334"/>
              <a:ext cx="6397488" cy="278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绘制散点图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'expected volatility'</a:t>
              </a:r>
              <a:endParaRPr lang="es-E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'expected return'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增加色卡条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基本理论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投资组合资产权重的预期收益和波动率散点图</a:t>
            </a:r>
            <a:endParaRPr lang="en-GB" altLang="zh-CN" sz="28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7D1EF2-6C2B-4AA5-92FF-266AD7A46637}"/>
              </a:ext>
            </a:extLst>
          </p:cNvPr>
          <p:cNvSpPr/>
          <p:nvPr/>
        </p:nvSpPr>
        <p:spPr>
          <a:xfrm>
            <a:off x="3777863" y="3044182"/>
            <a:ext cx="1951729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029AB6-B19D-4E45-8339-18F9C485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217" y="2604207"/>
            <a:ext cx="6255476" cy="3916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9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最优投资组合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投资组合的预期超额收益（夏普指数）最大化</a:t>
            </a:r>
            <a:endParaRPr lang="en-GB" altLang="zh-CN" sz="28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8A136B6-8BAA-4385-8AAA-27BA72444EC2}"/>
                  </a:ext>
                </a:extLst>
              </p:cNvPr>
              <p:cNvSpPr/>
              <p:nvPr/>
            </p:nvSpPr>
            <p:spPr>
              <a:xfrm>
                <a:off x="4996949" y="2570828"/>
                <a:ext cx="1129925" cy="494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𝑺𝑹</m:t>
                          </m:r>
                        </m:e>
                      </m:func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8A136B6-8BAA-4385-8AAA-27BA72444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949" y="2570828"/>
                <a:ext cx="1129925" cy="494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7D4942-A37E-4769-B469-287AC049BAB7}"/>
                  </a:ext>
                </a:extLst>
              </p:cNvPr>
              <p:cNvSpPr/>
              <p:nvPr/>
            </p:nvSpPr>
            <p:spPr>
              <a:xfrm>
                <a:off x="5076703" y="3057248"/>
                <a:ext cx="1864613" cy="659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7D4942-A37E-4769-B469-287AC049B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703" y="3057248"/>
                <a:ext cx="1864613" cy="6596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E35C068-2B57-4A76-B75A-75826CCFDD9D}"/>
                  </a:ext>
                </a:extLst>
              </p:cNvPr>
              <p:cNvSpPr/>
              <p:nvPr/>
            </p:nvSpPr>
            <p:spPr>
              <a:xfrm>
                <a:off x="5494468" y="3762333"/>
                <a:ext cx="18487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E35C068-2B57-4A76-B75A-75826CCFD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468" y="3762333"/>
                <a:ext cx="1848711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C01777F1-DE38-4C33-AC0B-B99D948FB4DD}"/>
              </a:ext>
            </a:extLst>
          </p:cNvPr>
          <p:cNvSpPr/>
          <p:nvPr/>
        </p:nvSpPr>
        <p:spPr>
          <a:xfrm>
            <a:off x="447881" y="4215881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目标函数、约束条件和初始值设定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8BFFF0-6F5D-40F9-9550-34DCF0C71267}"/>
              </a:ext>
            </a:extLst>
          </p:cNvPr>
          <p:cNvGrpSpPr/>
          <p:nvPr/>
        </p:nvGrpSpPr>
        <p:grpSpPr>
          <a:xfrm>
            <a:off x="466941" y="4677546"/>
            <a:ext cx="11736860" cy="2051145"/>
            <a:chOff x="455140" y="2596973"/>
            <a:chExt cx="11736860" cy="2884206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C253D76-1DAB-48A9-B421-480AFDD1467C}"/>
                </a:ext>
              </a:extLst>
            </p:cNvPr>
            <p:cNvGrpSpPr/>
            <p:nvPr/>
          </p:nvGrpSpPr>
          <p:grpSpPr>
            <a:xfrm>
              <a:off x="455140" y="2596973"/>
              <a:ext cx="11281719" cy="2884206"/>
              <a:chOff x="448322" y="2685929"/>
              <a:chExt cx="11281719" cy="418400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51325A-8E33-4B23-BFCF-50D85E4E1F57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418400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D2CF57-C4EC-4D1F-AC93-DD8C68D4DB9D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053454" cy="4040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def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min_func_sharpe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(weights):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return -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port_ret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(weights) /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port_vol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(weights)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cons = ({'type': 'eq', 'fun': lambda x: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np.sum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(x) - 1})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bnds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tuple((0, 1) for x in range(noa))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eweights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np.array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(noa * [1. / noa,])  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DE7F80-3B8A-4CE5-AA55-C1B149B52386}"/>
                </a:ext>
              </a:extLst>
            </p:cNvPr>
            <p:cNvSpPr txBox="1"/>
            <p:nvPr/>
          </p:nvSpPr>
          <p:spPr>
            <a:xfrm>
              <a:off x="7517408" y="2682334"/>
              <a:ext cx="4674592" cy="2785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定义目标函数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夏普指数的负值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所有资产权重的总和为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资产权重限制在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0-1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资产权重的初始值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F050F8C-4D6E-4349-9623-8A051CC054BB}"/>
                  </a:ext>
                </a:extLst>
              </p:cNvPr>
              <p:cNvSpPr/>
              <p:nvPr/>
            </p:nvSpPr>
            <p:spPr>
              <a:xfrm>
                <a:off x="7892551" y="2598364"/>
                <a:ext cx="1290225" cy="492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0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𝑺𝑹</m:t>
                          </m:r>
                        </m:e>
                      </m:func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F050F8C-4D6E-4349-9623-8A051CC0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551" y="2598364"/>
                <a:ext cx="1290225" cy="492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E5E9AF29-A0FA-4B75-923D-4016598C045C}"/>
              </a:ext>
            </a:extLst>
          </p:cNvPr>
          <p:cNvSpPr/>
          <p:nvPr/>
        </p:nvSpPr>
        <p:spPr>
          <a:xfrm>
            <a:off x="10499276" y="629279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平均分布</a:t>
            </a:r>
          </a:p>
        </p:txBody>
      </p:sp>
    </p:spTree>
    <p:extLst>
      <p:ext uri="{BB962C8B-B14F-4D97-AF65-F5344CB8AC3E}">
        <p14:creationId xmlns:p14="http://schemas.microsoft.com/office/powerpoint/2010/main" val="38236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6" grpId="0"/>
      <p:bldP spid="7" grpId="0"/>
      <p:bldP spid="8" grpId="0"/>
      <p:bldP spid="23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最优投资组合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投资组合的预期超额收益（夏普指数）最大化</a:t>
            </a:r>
            <a:endParaRPr lang="en-GB" altLang="zh-CN" sz="28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1777F1-DE38-4C33-AC0B-B99D948FB4DD}"/>
              </a:ext>
            </a:extLst>
          </p:cNvPr>
          <p:cNvSpPr/>
          <p:nvPr/>
        </p:nvSpPr>
        <p:spPr>
          <a:xfrm>
            <a:off x="443340" y="2464896"/>
            <a:ext cx="648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sco.minimize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函数实现最优投资组合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8BFFF0-6F5D-40F9-9550-34DCF0C71267}"/>
              </a:ext>
            </a:extLst>
          </p:cNvPr>
          <p:cNvGrpSpPr/>
          <p:nvPr/>
        </p:nvGrpSpPr>
        <p:grpSpPr>
          <a:xfrm>
            <a:off x="466941" y="2926561"/>
            <a:ext cx="11736860" cy="3858720"/>
            <a:chOff x="455140" y="2596973"/>
            <a:chExt cx="11736860" cy="542591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C253D76-1DAB-48A9-B421-480AFDD1467C}"/>
                </a:ext>
              </a:extLst>
            </p:cNvPr>
            <p:cNvGrpSpPr/>
            <p:nvPr/>
          </p:nvGrpSpPr>
          <p:grpSpPr>
            <a:xfrm>
              <a:off x="455140" y="2596973"/>
              <a:ext cx="11281719" cy="5425917"/>
              <a:chOff x="448322" y="2685929"/>
              <a:chExt cx="11281719" cy="7871161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51325A-8E33-4B23-BFCF-50D85E4E1F57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787116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D2CF57-C4EC-4D1F-AC93-DD8C68D4DB9D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053454" cy="3255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import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scipy.optimize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as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sco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opts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sco.minimize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min_func_sharpe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eweights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method='SLSQP', bounds=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bnds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constraints=cons)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opts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DE7F80-3B8A-4CE5-AA55-C1B149B52386}"/>
                </a:ext>
              </a:extLst>
            </p:cNvPr>
            <p:cNvSpPr txBox="1"/>
            <p:nvPr/>
          </p:nvSpPr>
          <p:spPr>
            <a:xfrm>
              <a:off x="7517408" y="2682334"/>
              <a:ext cx="4674592" cy="170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scipy.optimize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最小化夏普指数的负值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163D0E0-C483-4C18-A5A6-4D68BE4DD6AA}"/>
              </a:ext>
            </a:extLst>
          </p:cNvPr>
          <p:cNvSpPr/>
          <p:nvPr/>
        </p:nvSpPr>
        <p:spPr>
          <a:xfrm>
            <a:off x="1532218" y="4180502"/>
            <a:ext cx="98199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fun: -0.909902414785724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jac: array([ 1.13114715e-04, -3.17789614e-04, -9.85264778e-05,  2.31720507e-04])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message: 'Optimization terminated successfully.'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nfev: 48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nit: 8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njev: 8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status: 0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success: True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x: array([0.5004765 , 0.12199604, 0.31895615, 0.05857131])</a:t>
            </a:r>
          </a:p>
        </p:txBody>
      </p:sp>
    </p:spTree>
    <p:extLst>
      <p:ext uri="{BB962C8B-B14F-4D97-AF65-F5344CB8AC3E}">
        <p14:creationId xmlns:p14="http://schemas.microsoft.com/office/powerpoint/2010/main" val="98860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最优投资组合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投资组合的预期超额收益（夏普指数）最大化</a:t>
            </a:r>
            <a:endParaRPr lang="en-GB" altLang="zh-CN" sz="28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1777F1-DE38-4C33-AC0B-B99D948FB4DD}"/>
              </a:ext>
            </a:extLst>
          </p:cNvPr>
          <p:cNvSpPr/>
          <p:nvPr/>
        </p:nvSpPr>
        <p:spPr>
          <a:xfrm>
            <a:off x="443340" y="2464896"/>
            <a:ext cx="648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sco.minimize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函数实现最优投资组合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8BFFF0-6F5D-40F9-9550-34DCF0C71267}"/>
              </a:ext>
            </a:extLst>
          </p:cNvPr>
          <p:cNvGrpSpPr/>
          <p:nvPr/>
        </p:nvGrpSpPr>
        <p:grpSpPr>
          <a:xfrm>
            <a:off x="466941" y="2926561"/>
            <a:ext cx="11736860" cy="3269958"/>
            <a:chOff x="455140" y="2596973"/>
            <a:chExt cx="11736860" cy="459803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C253D76-1DAB-48A9-B421-480AFDD1467C}"/>
                </a:ext>
              </a:extLst>
            </p:cNvPr>
            <p:cNvGrpSpPr/>
            <p:nvPr/>
          </p:nvGrpSpPr>
          <p:grpSpPr>
            <a:xfrm>
              <a:off x="455140" y="2596973"/>
              <a:ext cx="11281719" cy="4598032"/>
              <a:chOff x="448322" y="2685929"/>
              <a:chExt cx="11281719" cy="667018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51325A-8E33-4B23-BFCF-50D85E4E1F57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667018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D2CF57-C4EC-4D1F-AC93-DD8C68D4DB9D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053454" cy="5610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opts['x'].round(3)</a:t>
                </a: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port_ret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(opts['x']).round(3) </a:t>
                </a: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port_vol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(opts['x']).round(3) </a:t>
                </a: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port_ret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(opts['x']) /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port_vol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(opts['x'])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DE7F80-3B8A-4CE5-AA55-C1B149B52386}"/>
                </a:ext>
              </a:extLst>
            </p:cNvPr>
            <p:cNvSpPr txBox="1"/>
            <p:nvPr/>
          </p:nvSpPr>
          <p:spPr>
            <a:xfrm>
              <a:off x="6084199" y="2682334"/>
              <a:ext cx="6107801" cy="3867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最优投资组合的资产权重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最优投资组合的回报率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最优投资组合的波动率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最优夏普指数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132D28C-E8F8-441B-9385-90CD11BBA614}"/>
              </a:ext>
            </a:extLst>
          </p:cNvPr>
          <p:cNvSpPr/>
          <p:nvPr/>
        </p:nvSpPr>
        <p:spPr>
          <a:xfrm>
            <a:off x="6107800" y="3386367"/>
            <a:ext cx="4365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array([0.5  , 0.122, 0.319, 0.059])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1C509B-8FFD-4AD5-A775-ECAB918D4001}"/>
              </a:ext>
            </a:extLst>
          </p:cNvPr>
          <p:cNvSpPr/>
          <p:nvPr/>
        </p:nvSpPr>
        <p:spPr>
          <a:xfrm>
            <a:off x="6107800" y="4177721"/>
            <a:ext cx="893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0.159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7DB644-E7CC-4852-8B73-7DCFCCDB75E6}"/>
              </a:ext>
            </a:extLst>
          </p:cNvPr>
          <p:cNvSpPr/>
          <p:nvPr/>
        </p:nvSpPr>
        <p:spPr>
          <a:xfrm>
            <a:off x="6095999" y="4941919"/>
            <a:ext cx="893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0.175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88E716-E28B-4D51-9D70-4DCC5E318754}"/>
              </a:ext>
            </a:extLst>
          </p:cNvPr>
          <p:cNvSpPr/>
          <p:nvPr/>
        </p:nvSpPr>
        <p:spPr>
          <a:xfrm>
            <a:off x="6096000" y="5719495"/>
            <a:ext cx="2797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0.909902414785724</a:t>
            </a:r>
          </a:p>
        </p:txBody>
      </p:sp>
    </p:spTree>
    <p:extLst>
      <p:ext uri="{BB962C8B-B14F-4D97-AF65-F5344CB8AC3E}">
        <p14:creationId xmlns:p14="http://schemas.microsoft.com/office/powerpoint/2010/main" val="19642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5" grpId="0"/>
      <p:bldP spid="6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最优投资组合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投资组合的波动率最小化</a:t>
            </a:r>
            <a:endParaRPr lang="en-GB" altLang="zh-CN" sz="28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8A136B6-8BAA-4385-8AAA-27BA72444EC2}"/>
                  </a:ext>
                </a:extLst>
              </p:cNvPr>
              <p:cNvSpPr/>
              <p:nvPr/>
            </p:nvSpPr>
            <p:spPr>
              <a:xfrm>
                <a:off x="4996949" y="2590284"/>
                <a:ext cx="1062022" cy="492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𝐦</m:t>
                              </m:r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𝐢𝐧</m:t>
                              </m:r>
                            </m:e>
                            <m:lim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8A136B6-8BAA-4385-8AAA-27BA72444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949" y="2590284"/>
                <a:ext cx="1062022" cy="492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7D4942-A37E-4769-B469-287AC049BAB7}"/>
                  </a:ext>
                </a:extLst>
              </p:cNvPr>
              <p:cNvSpPr/>
              <p:nvPr/>
            </p:nvSpPr>
            <p:spPr>
              <a:xfrm>
                <a:off x="5076703" y="3057248"/>
                <a:ext cx="1864613" cy="659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7D4942-A37E-4769-B469-287AC049B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703" y="3057248"/>
                <a:ext cx="1864613" cy="6596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E35C068-2B57-4A76-B75A-75826CCFDD9D}"/>
                  </a:ext>
                </a:extLst>
              </p:cNvPr>
              <p:cNvSpPr/>
              <p:nvPr/>
            </p:nvSpPr>
            <p:spPr>
              <a:xfrm>
                <a:off x="5494468" y="3762333"/>
                <a:ext cx="18487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E35C068-2B57-4A76-B75A-75826CCFD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468" y="3762333"/>
                <a:ext cx="1848711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C01777F1-DE38-4C33-AC0B-B99D948FB4DD}"/>
              </a:ext>
            </a:extLst>
          </p:cNvPr>
          <p:cNvSpPr/>
          <p:nvPr/>
        </p:nvSpPr>
        <p:spPr>
          <a:xfrm>
            <a:off x="447881" y="4215881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约束条件和初始值设定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8BFFF0-6F5D-40F9-9550-34DCF0C71267}"/>
              </a:ext>
            </a:extLst>
          </p:cNvPr>
          <p:cNvGrpSpPr/>
          <p:nvPr/>
        </p:nvGrpSpPr>
        <p:grpSpPr>
          <a:xfrm>
            <a:off x="466941" y="4706730"/>
            <a:ext cx="11736860" cy="1411969"/>
            <a:chOff x="455140" y="2596973"/>
            <a:chExt cx="11736860" cy="198543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C253D76-1DAB-48A9-B421-480AFDD1467C}"/>
                </a:ext>
              </a:extLst>
            </p:cNvPr>
            <p:cNvGrpSpPr/>
            <p:nvPr/>
          </p:nvGrpSpPr>
          <p:grpSpPr>
            <a:xfrm>
              <a:off x="455140" y="2596973"/>
              <a:ext cx="11281719" cy="1985432"/>
              <a:chOff x="448322" y="2685929"/>
              <a:chExt cx="11281719" cy="28801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51325A-8E33-4B23-BFCF-50D85E4E1F57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288018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D2CF57-C4EC-4D1F-AC93-DD8C68D4DB9D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053454" cy="2470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cons = ({'type': 'eq', 'fun': lambda x: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np.sum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(x) - 1}) 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bnds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tuple((0, 1) for x in range(noa))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eweights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np.array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(noa * [1. / noa,])  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DE7F80-3B8A-4CE5-AA55-C1B149B52386}"/>
                </a:ext>
              </a:extLst>
            </p:cNvPr>
            <p:cNvSpPr txBox="1"/>
            <p:nvPr/>
          </p:nvSpPr>
          <p:spPr>
            <a:xfrm>
              <a:off x="7517408" y="2682334"/>
              <a:ext cx="4674592" cy="170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所有资产权重的总和为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资产权重限制在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0-1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资产权重的初始值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E5E9AF29-A0FA-4B75-923D-4016598C045C}"/>
              </a:ext>
            </a:extLst>
          </p:cNvPr>
          <p:cNvSpPr/>
          <p:nvPr/>
        </p:nvSpPr>
        <p:spPr>
          <a:xfrm>
            <a:off x="10514471" y="555443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平均分布</a:t>
            </a:r>
          </a:p>
        </p:txBody>
      </p:sp>
    </p:spTree>
    <p:extLst>
      <p:ext uri="{BB962C8B-B14F-4D97-AF65-F5344CB8AC3E}">
        <p14:creationId xmlns:p14="http://schemas.microsoft.com/office/powerpoint/2010/main" val="21883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6" grpId="0"/>
      <p:bldP spid="7" grpId="0"/>
      <p:bldP spid="8" grpId="0"/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最优投资组合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投资组合的波动率最小化</a:t>
            </a:r>
            <a:endParaRPr lang="en-GB" altLang="zh-CN" sz="28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1777F1-DE38-4C33-AC0B-B99D948FB4DD}"/>
              </a:ext>
            </a:extLst>
          </p:cNvPr>
          <p:cNvSpPr/>
          <p:nvPr/>
        </p:nvSpPr>
        <p:spPr>
          <a:xfrm>
            <a:off x="443340" y="2464896"/>
            <a:ext cx="648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sco.minimize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函数实现最优投资组合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8BFFF0-6F5D-40F9-9550-34DCF0C71267}"/>
              </a:ext>
            </a:extLst>
          </p:cNvPr>
          <p:cNvGrpSpPr/>
          <p:nvPr/>
        </p:nvGrpSpPr>
        <p:grpSpPr>
          <a:xfrm>
            <a:off x="466941" y="2926561"/>
            <a:ext cx="11736860" cy="3858720"/>
            <a:chOff x="455140" y="2596973"/>
            <a:chExt cx="11736860" cy="542591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C253D76-1DAB-48A9-B421-480AFDD1467C}"/>
                </a:ext>
              </a:extLst>
            </p:cNvPr>
            <p:cNvGrpSpPr/>
            <p:nvPr/>
          </p:nvGrpSpPr>
          <p:grpSpPr>
            <a:xfrm>
              <a:off x="455140" y="2596973"/>
              <a:ext cx="11281719" cy="5425917"/>
              <a:chOff x="448322" y="2685929"/>
              <a:chExt cx="11281719" cy="7871161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51325A-8E33-4B23-BFCF-50D85E4E1F57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787116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D2CF57-C4EC-4D1F-AC93-DD8C68D4DB9D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053454" cy="3255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import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scipy.optimize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as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sco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optv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sco.minimize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port_vol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eweights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method='SLSQP', bounds=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bnds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constraints=cons)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optv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DE7F80-3B8A-4CE5-AA55-C1B149B52386}"/>
                </a:ext>
              </a:extLst>
            </p:cNvPr>
            <p:cNvSpPr txBox="1"/>
            <p:nvPr/>
          </p:nvSpPr>
          <p:spPr>
            <a:xfrm>
              <a:off x="7517408" y="2682334"/>
              <a:ext cx="4674592" cy="170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scipy.optimize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最小化投资组合的波动率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163D0E0-C483-4C18-A5A6-4D68BE4DD6AA}"/>
              </a:ext>
            </a:extLst>
          </p:cNvPr>
          <p:cNvSpPr/>
          <p:nvPr/>
        </p:nvSpPr>
        <p:spPr>
          <a:xfrm>
            <a:off x="1532218" y="4180502"/>
            <a:ext cx="98199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fun: 0.11066224869747772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array([0.11160342, 0.11085507, 0.11078553, 0.11050451])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message: 'Optimization terminated successfully.'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nfev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48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nit: 8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njev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8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status: 0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success: True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x: array([0.        , 0.01406001, 0.54375387, 0.44218612])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41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最优投资组合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投资组合的波动率最小化</a:t>
            </a:r>
            <a:endParaRPr lang="en-GB" altLang="zh-CN" sz="28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1777F1-DE38-4C33-AC0B-B99D948FB4DD}"/>
              </a:ext>
            </a:extLst>
          </p:cNvPr>
          <p:cNvSpPr/>
          <p:nvPr/>
        </p:nvSpPr>
        <p:spPr>
          <a:xfrm>
            <a:off x="443340" y="2464896"/>
            <a:ext cx="648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sco.minimize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函数实现最优投资组合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8BFFF0-6F5D-40F9-9550-34DCF0C71267}"/>
              </a:ext>
            </a:extLst>
          </p:cNvPr>
          <p:cNvGrpSpPr/>
          <p:nvPr/>
        </p:nvGrpSpPr>
        <p:grpSpPr>
          <a:xfrm>
            <a:off x="466941" y="2926561"/>
            <a:ext cx="11736860" cy="3269958"/>
            <a:chOff x="455140" y="2596973"/>
            <a:chExt cx="11736860" cy="459803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C253D76-1DAB-48A9-B421-480AFDD1467C}"/>
                </a:ext>
              </a:extLst>
            </p:cNvPr>
            <p:cNvGrpSpPr/>
            <p:nvPr/>
          </p:nvGrpSpPr>
          <p:grpSpPr>
            <a:xfrm>
              <a:off x="455140" y="2596973"/>
              <a:ext cx="11281719" cy="4598032"/>
              <a:chOff x="448322" y="2685929"/>
              <a:chExt cx="11281719" cy="667018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51325A-8E33-4B23-BFCF-50D85E4E1F57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667018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D2CF57-C4EC-4D1F-AC93-DD8C68D4DB9D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1053454" cy="5610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optv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['x'].round(3)</a:t>
                </a: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port_ret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optv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['x']).round(3) </a:t>
                </a: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port_vol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optv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['x']).round(3) </a:t>
                </a: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port_ret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optv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['x']) /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port_vol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(opts['x'])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DE7F80-3B8A-4CE5-AA55-C1B149B52386}"/>
                </a:ext>
              </a:extLst>
            </p:cNvPr>
            <p:cNvSpPr txBox="1"/>
            <p:nvPr/>
          </p:nvSpPr>
          <p:spPr>
            <a:xfrm>
              <a:off x="6084199" y="2682334"/>
              <a:ext cx="6107801" cy="3867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最优投资组合的资产权重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最优投资组合的回报率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最优投资组合的波动率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最优夏普指数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132D28C-E8F8-441B-9385-90CD11BBA614}"/>
              </a:ext>
            </a:extLst>
          </p:cNvPr>
          <p:cNvSpPr/>
          <p:nvPr/>
        </p:nvSpPr>
        <p:spPr>
          <a:xfrm>
            <a:off x="6107800" y="3386367"/>
            <a:ext cx="4365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array([0.   , 0.014, 0.544, 0.442])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1C509B-8FFD-4AD5-A775-ECAB918D4001}"/>
              </a:ext>
            </a:extLst>
          </p:cNvPr>
          <p:cNvSpPr/>
          <p:nvPr/>
        </p:nvSpPr>
        <p:spPr>
          <a:xfrm>
            <a:off x="6107800" y="4177721"/>
            <a:ext cx="893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0.111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7DB644-E7CC-4852-8B73-7DCFCCDB75E6}"/>
              </a:ext>
            </a:extLst>
          </p:cNvPr>
          <p:cNvSpPr/>
          <p:nvPr/>
        </p:nvSpPr>
        <p:spPr>
          <a:xfrm>
            <a:off x="6095999" y="4941919"/>
            <a:ext cx="893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0.064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88E716-E28B-4D51-9D70-4DCC5E318754}"/>
              </a:ext>
            </a:extLst>
          </p:cNvPr>
          <p:cNvSpPr/>
          <p:nvPr/>
        </p:nvSpPr>
        <p:spPr>
          <a:xfrm>
            <a:off x="6096000" y="5719495"/>
            <a:ext cx="2956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0.5790278376279928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0ACE6F-6BA5-4925-9642-563D3496D40B}"/>
              </a:ext>
            </a:extLst>
          </p:cNvPr>
          <p:cNvSpPr/>
          <p:nvPr/>
        </p:nvSpPr>
        <p:spPr>
          <a:xfrm>
            <a:off x="728513" y="6282353"/>
            <a:ext cx="3759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投资组合仅由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种资产构成</a:t>
            </a:r>
          </a:p>
        </p:txBody>
      </p:sp>
    </p:spTree>
    <p:extLst>
      <p:ext uri="{BB962C8B-B14F-4D97-AF65-F5344CB8AC3E}">
        <p14:creationId xmlns:p14="http://schemas.microsoft.com/office/powerpoint/2010/main" val="27734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5" grpId="0"/>
      <p:bldP spid="6" grpId="0"/>
      <p:bldP spid="7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有效边界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19D930-D079-45C0-B0E2-4F93D58FE9A6}"/>
              </a:ext>
            </a:extLst>
          </p:cNvPr>
          <p:cNvSpPr/>
          <p:nvPr/>
        </p:nvSpPr>
        <p:spPr>
          <a:xfrm>
            <a:off x="384253" y="1869619"/>
            <a:ext cx="11297114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有效边界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是目标收益率水平下波动率最小的所有投资组合（或者给定风险水平下收益率最大的所有投资组合）。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A715A3-86FE-41B8-894A-857753C49514}"/>
              </a:ext>
            </a:extLst>
          </p:cNvPr>
          <p:cNvSpPr/>
          <p:nvPr/>
        </p:nvSpPr>
        <p:spPr>
          <a:xfrm>
            <a:off x="384253" y="3066349"/>
            <a:ext cx="1129711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固定目标收益率水平，得出每种水平下导致最小波动率值的资产权重。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90C5F37-B76A-450D-A794-1A12F7EAE6BF}"/>
                  </a:ext>
                </a:extLst>
              </p:cNvPr>
              <p:cNvSpPr/>
              <p:nvPr/>
            </p:nvSpPr>
            <p:spPr>
              <a:xfrm>
                <a:off x="4970788" y="3779485"/>
                <a:ext cx="1062022" cy="492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𝐦</m:t>
                              </m:r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𝐢𝐧</m:t>
                              </m:r>
                            </m:e>
                            <m:lim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90C5F37-B76A-450D-A794-1A12F7EAE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788" y="3779485"/>
                <a:ext cx="1062022" cy="492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90146B2-209D-482A-AC4C-B7CD260953BF}"/>
                  </a:ext>
                </a:extLst>
              </p:cNvPr>
              <p:cNvSpPr/>
              <p:nvPr/>
            </p:nvSpPr>
            <p:spPr>
              <a:xfrm>
                <a:off x="5047520" y="4294696"/>
                <a:ext cx="2001382" cy="427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𝒑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" panose="020B0604020202020204" pitchFamily="34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90146B2-209D-482A-AC4C-B7CD26095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520" y="4294696"/>
                <a:ext cx="2001382" cy="427618"/>
              </a:xfrm>
              <a:prstGeom prst="rect">
                <a:avLst/>
              </a:prstGeom>
              <a:blipFill>
                <a:blip r:embed="rId4"/>
                <a:stretch>
                  <a:fillRect t="-5714" r="-13415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E14F835-BD4F-4F3B-A2A6-CB164263D171}"/>
                  </a:ext>
                </a:extLst>
              </p:cNvPr>
              <p:cNvSpPr/>
              <p:nvPr/>
            </p:nvSpPr>
            <p:spPr>
              <a:xfrm>
                <a:off x="5445830" y="5389263"/>
                <a:ext cx="18487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E14F835-BD4F-4F3B-A2A6-CB164263D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830" y="5389263"/>
                <a:ext cx="1848711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ECF7DE-9B24-4EFA-9B12-1F4CEEC470A5}"/>
                  </a:ext>
                </a:extLst>
              </p:cNvPr>
              <p:cNvSpPr/>
              <p:nvPr/>
            </p:nvSpPr>
            <p:spPr>
              <a:xfrm>
                <a:off x="5372341" y="4749179"/>
                <a:ext cx="1447256" cy="659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ECF7DE-9B24-4EFA-9B12-1F4CEEC47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341" y="4749179"/>
                <a:ext cx="1447256" cy="6596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37B3DF-1B73-4F52-B07D-3F69BAEBD0B2}"/>
                  </a:ext>
                </a:extLst>
              </p:cNvPr>
              <p:cNvSpPr txBox="1"/>
              <p:nvPr/>
            </p:nvSpPr>
            <p:spPr>
              <a:xfrm>
                <a:off x="728513" y="5731953"/>
                <a:ext cx="3551998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𝝁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是目标收益率水平。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37B3DF-1B73-4F52-B07D-3F69BAEBD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13" y="5731953"/>
                <a:ext cx="3551998" cy="427618"/>
              </a:xfrm>
              <a:prstGeom prst="rect">
                <a:avLst/>
              </a:prstGeom>
              <a:blipFill>
                <a:blip r:embed="rId7"/>
                <a:stretch>
                  <a:fillRect l="-1890" t="-7143" r="-1375"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0FBB5A9A-1D59-4D71-96DC-A629B97852BC}"/>
              </a:ext>
            </a:extLst>
          </p:cNvPr>
          <p:cNvSpPr/>
          <p:nvPr/>
        </p:nvSpPr>
        <p:spPr>
          <a:xfrm>
            <a:off x="5553853" y="4319776"/>
            <a:ext cx="1391697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6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26" grpId="0"/>
      <p:bldP spid="9" grpId="0"/>
      <p:bldP spid="28" grpId="0"/>
      <p:bldP spid="2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有效边界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目标收益率水平下的投资组合波动率最小化</a:t>
            </a:r>
            <a:endParaRPr lang="en-GB" altLang="zh-CN" sz="28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1777F1-DE38-4C33-AC0B-B99D948FB4DD}"/>
              </a:ext>
            </a:extLst>
          </p:cNvPr>
          <p:cNvSpPr/>
          <p:nvPr/>
        </p:nvSpPr>
        <p:spPr>
          <a:xfrm>
            <a:off x="443340" y="2464896"/>
            <a:ext cx="6790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sco.minimize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函数和循环求取有效边界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8BFFF0-6F5D-40F9-9550-34DCF0C71267}"/>
              </a:ext>
            </a:extLst>
          </p:cNvPr>
          <p:cNvGrpSpPr/>
          <p:nvPr/>
        </p:nvGrpSpPr>
        <p:grpSpPr>
          <a:xfrm>
            <a:off x="466941" y="2926561"/>
            <a:ext cx="11736860" cy="3918242"/>
            <a:chOff x="455140" y="2596973"/>
            <a:chExt cx="11736860" cy="550961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C253D76-1DAB-48A9-B421-480AFDD1467C}"/>
                </a:ext>
              </a:extLst>
            </p:cNvPr>
            <p:cNvGrpSpPr/>
            <p:nvPr/>
          </p:nvGrpSpPr>
          <p:grpSpPr>
            <a:xfrm>
              <a:off x="455140" y="2596973"/>
              <a:ext cx="11281719" cy="5509614"/>
              <a:chOff x="448322" y="2685929"/>
              <a:chExt cx="11281719" cy="799257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51325A-8E33-4B23-BFCF-50D85E4E1F57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787116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D2CF57-C4EC-4D1F-AC93-DD8C68D4DB9D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0915604" cy="790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cons = ({'type': 'eq', 'fun': lambda x: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port_ret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(x) -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}, 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      {'type': 'eq', 'fun': lambda x: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np.sum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(x) - 1})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bnds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tuple((0, 1) for x in weights)</a:t>
                </a:r>
              </a:p>
              <a:p>
                <a:pPr>
                  <a:lnSpc>
                    <a:spcPts val="27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np.linspace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(0.05, 0.2, 50)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[]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for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in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res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sco.minimize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port_vol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eweights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method='SLSQP', bounds=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bnds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constraints=cons)  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tvols.append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(res['fun'])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np.array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 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DE7F80-3B8A-4CE5-AA55-C1B149B52386}"/>
                </a:ext>
              </a:extLst>
            </p:cNvPr>
            <p:cNvSpPr txBox="1"/>
            <p:nvPr/>
          </p:nvSpPr>
          <p:spPr>
            <a:xfrm>
              <a:off x="6729467" y="2654976"/>
              <a:ext cx="5462533" cy="5449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预期收益等于其目标水平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所有资产权重的总和为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资产权重限制在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0-1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目标收益率水平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创建空列表来储存投资组合的预期波动率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对任意预期收益为目标收益率水平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最小化投资组合的波动率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将生成的投资组合的预期波动率放入列表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将投资组合的预期波动率向量化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0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有效边界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最优投资组合的有效边界图</a:t>
            </a:r>
            <a:endParaRPr lang="en-GB" altLang="zh-CN" sz="28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8BFFF0-6F5D-40F9-9550-34DCF0C71267}"/>
              </a:ext>
            </a:extLst>
          </p:cNvPr>
          <p:cNvGrpSpPr/>
          <p:nvPr/>
        </p:nvGrpSpPr>
        <p:grpSpPr>
          <a:xfrm>
            <a:off x="466942" y="2518556"/>
            <a:ext cx="12889135" cy="3640647"/>
            <a:chOff x="455140" y="2596973"/>
            <a:chExt cx="12889135" cy="511927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C253D76-1DAB-48A9-B421-480AFDD1467C}"/>
                </a:ext>
              </a:extLst>
            </p:cNvPr>
            <p:cNvGrpSpPr/>
            <p:nvPr/>
          </p:nvGrpSpPr>
          <p:grpSpPr>
            <a:xfrm>
              <a:off x="455140" y="2596973"/>
              <a:ext cx="11281719" cy="5119275"/>
              <a:chOff x="448322" y="2685929"/>
              <a:chExt cx="11281719" cy="74263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51325A-8E33-4B23-BFCF-50D85E4E1F57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742632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D2CF57-C4EC-4D1F-AC93-DD8C68D4DB9D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8964360" cy="7179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plt.scatter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c=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/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marker='.', alpha=0.8,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cmap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='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coolwarm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'b',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=4.0)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port_vol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(opts['x']),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port_ret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(opts['x']), 'y*',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markersize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=15.0)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port_vol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optv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['x']),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port_ret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optv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['x']), 'r*',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markersize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=15.0)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('expected volatility')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('expected return')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plt.colorbar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(label='Sharpe ratio')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DE7F80-3B8A-4CE5-AA55-C1B149B52386}"/>
                </a:ext>
              </a:extLst>
            </p:cNvPr>
            <p:cNvSpPr txBox="1"/>
            <p:nvPr/>
          </p:nvSpPr>
          <p:spPr>
            <a:xfrm>
              <a:off x="6729467" y="2654976"/>
              <a:ext cx="6614808" cy="494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绘制散点图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绘制有效边界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绘制最优投资组合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绘制最优投资组合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'expected volatility'</a:t>
              </a:r>
              <a:endParaRPr lang="es-E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'expected return'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增加色卡条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B11C8D7-B42F-4AD8-95CB-F710AD7C4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221" y="2518556"/>
            <a:ext cx="6614808" cy="4141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A62027-716A-4FBE-8980-6ED6C7FB78EA}"/>
              </a:ext>
            </a:extLst>
          </p:cNvPr>
          <p:cNvSpPr txBox="1"/>
          <p:nvPr/>
        </p:nvSpPr>
        <p:spPr>
          <a:xfrm>
            <a:off x="6260925" y="5323841"/>
            <a:ext cx="2801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最小波动率的资产组合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759865-EAB5-4B2E-9271-C57B6F6EAB23}"/>
              </a:ext>
            </a:extLst>
          </p:cNvPr>
          <p:cNvSpPr txBox="1"/>
          <p:nvPr/>
        </p:nvSpPr>
        <p:spPr>
          <a:xfrm>
            <a:off x="8545414" y="3724487"/>
            <a:ext cx="300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最大夏普指数的资产组合</a:t>
            </a:r>
          </a:p>
        </p:txBody>
      </p:sp>
    </p:spTree>
    <p:extLst>
      <p:ext uri="{BB962C8B-B14F-4D97-AF65-F5344CB8AC3E}">
        <p14:creationId xmlns:p14="http://schemas.microsoft.com/office/powerpoint/2010/main" val="325843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定义</a:t>
            </a: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gen_paths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函数：几何布朗运动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18A4DD-5861-4ED6-9374-2C8862D1C4D8}"/>
              </a:ext>
            </a:extLst>
          </p:cNvPr>
          <p:cNvGrpSpPr/>
          <p:nvPr/>
        </p:nvGrpSpPr>
        <p:grpSpPr>
          <a:xfrm>
            <a:off x="455140" y="2596975"/>
            <a:ext cx="11281719" cy="4146725"/>
            <a:chOff x="448322" y="2685928"/>
            <a:chExt cx="11281719" cy="414672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71FACC-E5CB-49C5-B502-6214C34CA4AE}"/>
                </a:ext>
              </a:extLst>
            </p:cNvPr>
            <p:cNvSpPr/>
            <p:nvPr/>
          </p:nvSpPr>
          <p:spPr>
            <a:xfrm>
              <a:off x="448322" y="2685928"/>
              <a:ext cx="11281719" cy="41467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D4DE57-7B06-4A62-B5F9-934542CBFC35}"/>
                </a:ext>
              </a:extLst>
            </p:cNvPr>
            <p:cNvSpPr txBox="1"/>
            <p:nvPr/>
          </p:nvSpPr>
          <p:spPr>
            <a:xfrm>
              <a:off x="792001" y="2773020"/>
              <a:ext cx="6339735" cy="390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def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gen_paths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(S0, r, sigma, T, M, I):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dt = T / M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paths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np.zeros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((M + 1, I))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paths[0] = S0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for t in range(1, M + 1):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rand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np.random.standard_normal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(I)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rand = (rand -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rand.mean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()) /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rand.std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 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paths[t] = paths[t - 1] *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np.exp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((r - 0.5 * sigma ** 2) * dt + sigma *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math.sqrt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(dt) * rand) 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return paths 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49932AF-2DFD-4724-AA16-7E192449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497" y="2880708"/>
            <a:ext cx="4143684" cy="36483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957BEEC-7985-497E-83EC-239B2C9AC6AE}"/>
              </a:ext>
            </a:extLst>
          </p:cNvPr>
          <p:cNvSpPr/>
          <p:nvPr/>
        </p:nvSpPr>
        <p:spPr>
          <a:xfrm>
            <a:off x="805074" y="5442553"/>
            <a:ext cx="6226795" cy="7296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0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资本市场线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19D930-D079-45C0-B0E2-4F93D58FE9A6}"/>
              </a:ext>
            </a:extLst>
          </p:cNvPr>
          <p:cNvSpPr/>
          <p:nvPr/>
        </p:nvSpPr>
        <p:spPr>
          <a:xfrm>
            <a:off x="384253" y="1869619"/>
            <a:ext cx="1129711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资本市场线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是穿过风险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收益空间中无风险资产并与有效边界相切的一条直线。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A715A3-86FE-41B8-894A-857753C49514}"/>
              </a:ext>
            </a:extLst>
          </p:cNvPr>
          <p:cNvSpPr/>
          <p:nvPr/>
        </p:nvSpPr>
        <p:spPr>
          <a:xfrm>
            <a:off x="384253" y="2531479"/>
            <a:ext cx="1129711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投资者首先确定高风险资产的一个有效组合，然后再组合中加入无风险资产。通过调整投资于无风险资产中的财富比例，有可能实现任何风险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收益均衡性。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90C5F37-B76A-450D-A794-1A12F7EAE6BF}"/>
                  </a:ext>
                </a:extLst>
              </p:cNvPr>
              <p:cNvSpPr/>
              <p:nvPr/>
            </p:nvSpPr>
            <p:spPr>
              <a:xfrm>
                <a:off x="4581681" y="4226961"/>
                <a:ext cx="20488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𝒂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𝒃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90C5F37-B76A-450D-A794-1A12F7EAE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81" y="4226961"/>
                <a:ext cx="2048831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90146B2-209D-482A-AC4C-B7CD260953BF}"/>
                  </a:ext>
                </a:extLst>
              </p:cNvPr>
              <p:cNvSpPr/>
              <p:nvPr/>
            </p:nvSpPr>
            <p:spPr>
              <a:xfrm>
                <a:off x="4609614" y="4662147"/>
                <a:ext cx="3379002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𝒕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𝟎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     ⇔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𝒂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90146B2-209D-482A-AC4C-B7CD26095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614" y="4662147"/>
                <a:ext cx="3379002" cy="429220"/>
              </a:xfrm>
              <a:prstGeom prst="rect">
                <a:avLst/>
              </a:prstGeom>
              <a:blipFill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E14F835-BD4F-4F3B-A2A6-CB164263D171}"/>
                  </a:ext>
                </a:extLst>
              </p:cNvPr>
              <p:cNvSpPr/>
              <p:nvPr/>
            </p:nvSpPr>
            <p:spPr>
              <a:xfrm>
                <a:off x="4581681" y="5653308"/>
                <a:ext cx="37473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⇔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𝒃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𝒇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E14F835-BD4F-4F3B-A2A6-CB164263D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81" y="5653308"/>
                <a:ext cx="3747373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ECF7DE-9B24-4EFA-9B12-1F4CEEC470A5}"/>
                  </a:ext>
                </a:extLst>
              </p:cNvPr>
              <p:cNvSpPr/>
              <p:nvPr/>
            </p:nvSpPr>
            <p:spPr>
              <a:xfrm>
                <a:off x="4664685" y="5136135"/>
                <a:ext cx="44365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⇔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   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𝒂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𝒃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ECF7DE-9B24-4EFA-9B12-1F4CEEC47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685" y="5136135"/>
                <a:ext cx="4436599" cy="400110"/>
              </a:xfrm>
              <a:prstGeom prst="rect">
                <a:avLst/>
              </a:prstGeom>
              <a:blipFill>
                <a:blip r:embed="rId6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37B3DF-1B73-4F52-B07D-3F69BAEBD0B2}"/>
                  </a:ext>
                </a:extLst>
              </p:cNvPr>
              <p:cNvSpPr txBox="1"/>
              <p:nvPr/>
            </p:nvSpPr>
            <p:spPr>
              <a:xfrm>
                <a:off x="757696" y="6212418"/>
                <a:ext cx="77544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是有效边界的函数，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是有效边界的一阶导数函数。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37B3DF-1B73-4F52-B07D-3F69BAEBD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96" y="6212418"/>
                <a:ext cx="7754430" cy="400110"/>
              </a:xfrm>
              <a:prstGeom prst="rect">
                <a:avLst/>
              </a:prstGeom>
              <a:blipFill>
                <a:blip r:embed="rId7"/>
                <a:stretch>
                  <a:fillRect l="-786" t="-7576" r="-15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E1CC9560-D8B9-4D54-9631-7CE823A325FF}"/>
              </a:ext>
            </a:extLst>
          </p:cNvPr>
          <p:cNvSpPr/>
          <p:nvPr/>
        </p:nvSpPr>
        <p:spPr>
          <a:xfrm>
            <a:off x="399654" y="3675167"/>
            <a:ext cx="1129711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资本市场线的数学条件</a:t>
            </a:r>
          </a:p>
        </p:txBody>
      </p:sp>
    </p:spTree>
    <p:extLst>
      <p:ext uri="{BB962C8B-B14F-4D97-AF65-F5344CB8AC3E}">
        <p14:creationId xmlns:p14="http://schemas.microsoft.com/office/powerpoint/2010/main" val="194818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26" grpId="0"/>
      <p:bldP spid="9" grpId="0"/>
      <p:bldP spid="28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资本市场线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定义有效边界函数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f(x)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和对应的一阶导数函数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df(x)</a:t>
            </a:r>
            <a:endParaRPr lang="en-GB" altLang="zh-CN" sz="28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1777F1-DE38-4C33-AC0B-B99D948FB4DD}"/>
              </a:ext>
            </a:extLst>
          </p:cNvPr>
          <p:cNvSpPr/>
          <p:nvPr/>
        </p:nvSpPr>
        <p:spPr>
          <a:xfrm>
            <a:off x="443340" y="2464896"/>
            <a:ext cx="8752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sci.splrep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sci.splev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函数确定有效边界及其一阶导数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8BFFF0-6F5D-40F9-9550-34DCF0C71267}"/>
              </a:ext>
            </a:extLst>
          </p:cNvPr>
          <p:cNvGrpSpPr/>
          <p:nvPr/>
        </p:nvGrpSpPr>
        <p:grpSpPr>
          <a:xfrm>
            <a:off x="466941" y="2926561"/>
            <a:ext cx="11736860" cy="3918242"/>
            <a:chOff x="455140" y="2596973"/>
            <a:chExt cx="11736860" cy="550961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C253D76-1DAB-48A9-B421-480AFDD1467C}"/>
                </a:ext>
              </a:extLst>
            </p:cNvPr>
            <p:cNvGrpSpPr/>
            <p:nvPr/>
          </p:nvGrpSpPr>
          <p:grpSpPr>
            <a:xfrm>
              <a:off x="455140" y="2596973"/>
              <a:ext cx="11281719" cy="5509615"/>
              <a:chOff x="448322" y="2685929"/>
              <a:chExt cx="11281719" cy="799257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51325A-8E33-4B23-BFCF-50D85E4E1F57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787116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D2CF57-C4EC-4D1F-AC93-DD8C68D4DB9D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0915604" cy="7905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import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scipy.interpolate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as sci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ind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np.argmin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  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ind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:]  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ind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:]  </a:t>
                </a:r>
              </a:p>
              <a:p>
                <a:pPr>
                  <a:lnSpc>
                    <a:spcPts val="27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tck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sci.splrep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  </a:t>
                </a:r>
              </a:p>
              <a:p>
                <a:pPr>
                  <a:lnSpc>
                    <a:spcPts val="27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def f(x):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return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sci.splev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(x,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tck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der=0)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def df(x):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return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sci.splev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(x,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tck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der=1) 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DE7F80-3B8A-4CE5-AA55-C1B149B52386}"/>
                </a:ext>
              </a:extLst>
            </p:cNvPr>
            <p:cNvSpPr txBox="1"/>
            <p:nvPr/>
          </p:nvSpPr>
          <p:spPr>
            <a:xfrm>
              <a:off x="6729467" y="2654976"/>
              <a:ext cx="5462533" cy="4962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scipy.interpolate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最小波动率的位置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投资组合的最小波动率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投资组合的最小收益率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样条插值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定义有效边界函数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定义有效边界的一阶导数函数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922C932D-64C3-413A-82C7-5152687189A4}"/>
              </a:ext>
            </a:extLst>
          </p:cNvPr>
          <p:cNvSpPr/>
          <p:nvPr/>
        </p:nvSpPr>
        <p:spPr>
          <a:xfrm>
            <a:off x="1493861" y="4718198"/>
            <a:ext cx="1220156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AE67E3-B1E2-4568-A2DC-99C80E92C924}"/>
              </a:ext>
            </a:extLst>
          </p:cNvPr>
          <p:cNvSpPr/>
          <p:nvPr/>
        </p:nvSpPr>
        <p:spPr>
          <a:xfrm>
            <a:off x="1646262" y="5742011"/>
            <a:ext cx="1087211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6A25EF-A763-4F76-8820-1B75156E3149}"/>
              </a:ext>
            </a:extLst>
          </p:cNvPr>
          <p:cNvSpPr/>
          <p:nvPr/>
        </p:nvSpPr>
        <p:spPr>
          <a:xfrm>
            <a:off x="1646262" y="6407620"/>
            <a:ext cx="1087211" cy="377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44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资本市场线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定义资本市场线的方程式</a:t>
            </a:r>
            <a:endParaRPr lang="en-GB" altLang="zh-CN" sz="28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1777F1-DE38-4C33-AC0B-B99D948FB4DD}"/>
              </a:ext>
            </a:extLst>
          </p:cNvPr>
          <p:cNvSpPr/>
          <p:nvPr/>
        </p:nvSpPr>
        <p:spPr>
          <a:xfrm>
            <a:off x="443340" y="2464896"/>
            <a:ext cx="3129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(a, b, x)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8BFFF0-6F5D-40F9-9550-34DCF0C71267}"/>
              </a:ext>
            </a:extLst>
          </p:cNvPr>
          <p:cNvGrpSpPr/>
          <p:nvPr/>
        </p:nvGrpSpPr>
        <p:grpSpPr>
          <a:xfrm>
            <a:off x="466941" y="2926561"/>
            <a:ext cx="11736860" cy="1976180"/>
            <a:chOff x="455140" y="2596973"/>
            <a:chExt cx="11736860" cy="277879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C253D76-1DAB-48A9-B421-480AFDD1467C}"/>
                </a:ext>
              </a:extLst>
            </p:cNvPr>
            <p:cNvGrpSpPr/>
            <p:nvPr/>
          </p:nvGrpSpPr>
          <p:grpSpPr>
            <a:xfrm>
              <a:off x="455140" y="2596973"/>
              <a:ext cx="11281719" cy="2778794"/>
              <a:chOff x="448322" y="2685929"/>
              <a:chExt cx="11281719" cy="403108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51325A-8E33-4B23-BFCF-50D85E4E1F57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403108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D2CF57-C4EC-4D1F-AC93-DD8C68D4DB9D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0915604" cy="3667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def equations(p, rf=0.01):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eq1 = rf - p[0]  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eq2 = rf + p[1] * p[2] - f(p[2])  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eq3 = p[1] - df(p[2])  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return eq1, eq2, eq3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DE7F80-3B8A-4CE5-AA55-C1B149B52386}"/>
                </a:ext>
              </a:extLst>
            </p:cNvPr>
            <p:cNvSpPr txBox="1"/>
            <p:nvPr/>
          </p:nvSpPr>
          <p:spPr>
            <a:xfrm>
              <a:off x="6729467" y="2654976"/>
              <a:ext cx="5462533" cy="2528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定义资本市场线的方程式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r_f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=a</a:t>
              </a: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r_f+b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*x=f(x)</a:t>
              </a: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b=df(x)</a:t>
              </a: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eq1,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eq2,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eq3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17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资本市场线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求取最优参数值</a:t>
            </a:r>
            <a:endParaRPr lang="en-GB" altLang="zh-CN" sz="28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1777F1-DE38-4C33-AC0B-B99D948FB4DD}"/>
              </a:ext>
            </a:extLst>
          </p:cNvPr>
          <p:cNvSpPr/>
          <p:nvPr/>
        </p:nvSpPr>
        <p:spPr>
          <a:xfrm>
            <a:off x="443340" y="2464896"/>
            <a:ext cx="6298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sco.fsolve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函数求取方程式的最优解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8BFFF0-6F5D-40F9-9550-34DCF0C71267}"/>
              </a:ext>
            </a:extLst>
          </p:cNvPr>
          <p:cNvGrpSpPr/>
          <p:nvPr/>
        </p:nvGrpSpPr>
        <p:grpSpPr>
          <a:xfrm>
            <a:off x="466941" y="2926561"/>
            <a:ext cx="11736860" cy="2258282"/>
            <a:chOff x="455140" y="2596973"/>
            <a:chExt cx="11736860" cy="317547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C253D76-1DAB-48A9-B421-480AFDD1467C}"/>
                </a:ext>
              </a:extLst>
            </p:cNvPr>
            <p:cNvGrpSpPr/>
            <p:nvPr/>
          </p:nvGrpSpPr>
          <p:grpSpPr>
            <a:xfrm>
              <a:off x="455140" y="2596973"/>
              <a:ext cx="11281719" cy="3175470"/>
              <a:chOff x="448322" y="2685929"/>
              <a:chExt cx="11281719" cy="46065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51325A-8E33-4B23-BFCF-50D85E4E1F57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460652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D2CF57-C4EC-4D1F-AC93-DD8C68D4DB9D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10915604" cy="3667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opt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sco.fsolve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(equations, [0.01, 0.5, 0.15])</a:t>
                </a:r>
              </a:p>
              <a:p>
                <a:pPr>
                  <a:lnSpc>
                    <a:spcPts val="27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opt</a:t>
                </a:r>
              </a:p>
              <a:p>
                <a:pPr>
                  <a:lnSpc>
                    <a:spcPts val="27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np.round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(equations(opt), 6)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DE7F80-3B8A-4CE5-AA55-C1B149B52386}"/>
                </a:ext>
              </a:extLst>
            </p:cNvPr>
            <p:cNvSpPr txBox="1"/>
            <p:nvPr/>
          </p:nvSpPr>
          <p:spPr>
            <a:xfrm>
              <a:off x="6729467" y="2654976"/>
              <a:ext cx="5462533" cy="2528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按照规定初始值求解方程式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最优参数值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方程式的值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5912A88-B4BC-443F-A3A8-FDFC3AA160B1}"/>
              </a:ext>
            </a:extLst>
          </p:cNvPr>
          <p:cNvSpPr/>
          <p:nvPr/>
        </p:nvSpPr>
        <p:spPr>
          <a:xfrm>
            <a:off x="6741268" y="4004639"/>
            <a:ext cx="5680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array([0.01, 0.85547098, 0.1924466 ])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70F75D-EC95-44D8-B436-0B4AD710C278}"/>
              </a:ext>
            </a:extLst>
          </p:cNvPr>
          <p:cNvSpPr/>
          <p:nvPr/>
        </p:nvSpPr>
        <p:spPr>
          <a:xfrm>
            <a:off x="6741268" y="4737417"/>
            <a:ext cx="260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array([ 0.,  0., -0.])</a:t>
            </a:r>
          </a:p>
        </p:txBody>
      </p:sp>
    </p:spTree>
    <p:extLst>
      <p:ext uri="{BB962C8B-B14F-4D97-AF65-F5344CB8AC3E}">
        <p14:creationId xmlns:p14="http://schemas.microsoft.com/office/powerpoint/2010/main" val="214253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投资组合优化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资本市场线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89336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最优投资组合和资本市场线图</a:t>
            </a:r>
            <a:endParaRPr lang="en-GB" altLang="zh-CN" sz="28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8BFFF0-6F5D-40F9-9550-34DCF0C71267}"/>
              </a:ext>
            </a:extLst>
          </p:cNvPr>
          <p:cNvGrpSpPr/>
          <p:nvPr/>
        </p:nvGrpSpPr>
        <p:grpSpPr>
          <a:xfrm>
            <a:off x="466942" y="2518556"/>
            <a:ext cx="12889135" cy="4283727"/>
            <a:chOff x="455140" y="2596973"/>
            <a:chExt cx="12889135" cy="602353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C253D76-1DAB-48A9-B421-480AFDD1467C}"/>
                </a:ext>
              </a:extLst>
            </p:cNvPr>
            <p:cNvGrpSpPr/>
            <p:nvPr/>
          </p:nvGrpSpPr>
          <p:grpSpPr>
            <a:xfrm>
              <a:off x="455140" y="2596973"/>
              <a:ext cx="11281719" cy="6023538"/>
              <a:chOff x="448322" y="2685929"/>
              <a:chExt cx="11281719" cy="873810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51325A-8E33-4B23-BFCF-50D85E4E1F57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87381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ED2CF57-C4EC-4D1F-AC93-DD8C68D4DB9D}"/>
                  </a:ext>
                </a:extLst>
              </p:cNvPr>
              <p:cNvSpPr txBox="1"/>
              <p:nvPr/>
            </p:nvSpPr>
            <p:spPr>
              <a:xfrm>
                <a:off x="676586" y="2773018"/>
                <a:ext cx="8964360" cy="8611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=(10, 6))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plt.scatter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c=(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- 0.01) /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marker='.',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cmap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='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coolwarm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evols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erets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'b',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=4.0) 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cx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np.linspace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(0.0, 0.3)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(cx, opt[0] + opt[1] * cx, 'r',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=1.5)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(opt[2], f(opt[2]), 'y*',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markersize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=15.0)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plt.axhline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(0, color='k', ls='--',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=2.0)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plt.axvline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(0, color='k', ls='--',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=2.0)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('expected volatility')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('expected return')</a:t>
                </a:r>
              </a:p>
              <a:p>
                <a:pPr>
                  <a:lnSpc>
                    <a:spcPts val="27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plt.colorbar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(label='Sharpe ratio')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DE7F80-3B8A-4CE5-AA55-C1B149B52386}"/>
                </a:ext>
              </a:extLst>
            </p:cNvPr>
            <p:cNvSpPr txBox="1"/>
            <p:nvPr/>
          </p:nvSpPr>
          <p:spPr>
            <a:xfrm>
              <a:off x="6729467" y="2654976"/>
              <a:ext cx="6614808" cy="593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绘制散点图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绘制有效边界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绘制资本市场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绘制最优资产组合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x=0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的虚线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y=0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的虚线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'expected volatility'</a:t>
              </a:r>
              <a:endParaRPr lang="es-E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'expected return'</a:t>
              </a:r>
            </a:p>
            <a:p>
              <a:pPr>
                <a:lnSpc>
                  <a:spcPts val="27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增加色卡条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06ECA6D-F6F6-4790-9462-507E5105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379" y="2487668"/>
            <a:ext cx="6773679" cy="4284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53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2095006"/>
            <a:ext cx="11029615" cy="1497507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GB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1" y="5956138"/>
            <a:ext cx="1052508" cy="365125"/>
          </a:xfrm>
        </p:spPr>
        <p:txBody>
          <a:bodyPr/>
          <a:lstStyle/>
          <a:p>
            <a:r>
              <a:rPr lang="en-US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20181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设置蒙特卡洛模拟参数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18A4DD-5861-4ED6-9374-2C8862D1C4D8}"/>
              </a:ext>
            </a:extLst>
          </p:cNvPr>
          <p:cNvGrpSpPr/>
          <p:nvPr/>
        </p:nvGrpSpPr>
        <p:grpSpPr>
          <a:xfrm>
            <a:off x="455140" y="2596975"/>
            <a:ext cx="11281719" cy="4146725"/>
            <a:chOff x="448322" y="2685928"/>
            <a:chExt cx="11281719" cy="414672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71FACC-E5CB-49C5-B502-6214C34CA4AE}"/>
                </a:ext>
              </a:extLst>
            </p:cNvPr>
            <p:cNvSpPr/>
            <p:nvPr/>
          </p:nvSpPr>
          <p:spPr>
            <a:xfrm>
              <a:off x="448322" y="2685928"/>
              <a:ext cx="11281719" cy="41467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1D4DE57-7B06-4A62-B5F9-934542CBFC35}"/>
                </a:ext>
              </a:extLst>
            </p:cNvPr>
            <p:cNvSpPr txBox="1"/>
            <p:nvPr/>
          </p:nvSpPr>
          <p:spPr>
            <a:xfrm>
              <a:off x="792001" y="2773020"/>
              <a:ext cx="6339735" cy="313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S0 = 100. 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 = 0.05 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sigma = 0.2 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 = 1.0 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 = 50 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 = 250000</a:t>
              </a:r>
            </a:p>
            <a:p>
              <a:pPr>
                <a:lnSpc>
                  <a:spcPts val="3000"/>
                </a:lnSpc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np.random.seed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(1000)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49932AF-2DFD-4724-AA16-7E192449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497" y="2776798"/>
            <a:ext cx="4143684" cy="36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调用</a:t>
            </a: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gen_paths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函数生成股票价格模拟数据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S_t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F98649E-22B1-4732-A15B-EF67607999D6}"/>
              </a:ext>
            </a:extLst>
          </p:cNvPr>
          <p:cNvGrpSpPr/>
          <p:nvPr/>
        </p:nvGrpSpPr>
        <p:grpSpPr>
          <a:xfrm>
            <a:off x="455140" y="2596976"/>
            <a:ext cx="11281719" cy="4147200"/>
            <a:chOff x="455140" y="2596976"/>
            <a:chExt cx="11281719" cy="41472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6"/>
              <a:ext cx="11281719" cy="4147200"/>
              <a:chOff x="448322" y="2685929"/>
              <a:chExt cx="11281719" cy="41472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41472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6339735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paths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gen_paths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(S0, r, sigma, T, M, I)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S0 *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math.exp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(r * T)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paths[-1].mean()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paths[:, 0].round(4)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86B26-1095-4E18-B2B5-FD81AEEAEC90}"/>
                </a:ext>
              </a:extLst>
            </p:cNvPr>
            <p:cNvSpPr txBox="1"/>
            <p:nvPr/>
          </p:nvSpPr>
          <p:spPr>
            <a:xfrm>
              <a:off x="6286499" y="2676586"/>
              <a:ext cx="4669682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模拟股票价格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股票预期价格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股票平均价格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股票价格第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次模拟数据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E2F7759-A66A-482B-BD49-019D36286E51}"/>
              </a:ext>
            </a:extLst>
          </p:cNvPr>
          <p:cNvSpPr/>
          <p:nvPr/>
        </p:nvSpPr>
        <p:spPr>
          <a:xfrm>
            <a:off x="8621340" y="3081996"/>
            <a:ext cx="2956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105.12710963760242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A53712-2FBB-483D-92FD-820EE88E87AE}"/>
              </a:ext>
            </a:extLst>
          </p:cNvPr>
          <p:cNvSpPr/>
          <p:nvPr/>
        </p:nvSpPr>
        <p:spPr>
          <a:xfrm>
            <a:off x="8621340" y="3474625"/>
            <a:ext cx="2956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105.12397292433162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ABF668-E48D-446E-8223-D794CBC5FF0A}"/>
              </a:ext>
            </a:extLst>
          </p:cNvPr>
          <p:cNvSpPr/>
          <p:nvPr/>
        </p:nvSpPr>
        <p:spPr>
          <a:xfrm>
            <a:off x="3569080" y="4219499"/>
            <a:ext cx="89091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array([100.        ,   96.6164, 104.3296, 102.565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102.6243, 105.0844,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108.4835, 110.4799, 111.9269, 113.0225, 116.262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111.0043,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112.6174, 109.7845, 110.6934, 110.0979, 107.459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105.0001,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104.0568, 105.0153, 104.518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108.2301, 102.8982,   99.2804,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101.5576,   99.2155, 105.9716, 101.3538, 101.656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 98.532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100.6384, 103.934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103.7848, 105.7799, 111.7936, 110.265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112.2557, 113.6688, 110.9802, 113.9528, 119.6442, 117.7327,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123.4827, 117.2669, 118.1398, 121.5619, 120.4562, 119.7591,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115.6617, 111.47    , 104.1384])</a:t>
            </a:r>
          </a:p>
        </p:txBody>
      </p:sp>
    </p:spTree>
    <p:extLst>
      <p:ext uri="{BB962C8B-B14F-4D97-AF65-F5344CB8AC3E}">
        <p14:creationId xmlns:p14="http://schemas.microsoft.com/office/powerpoint/2010/main" val="245128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正态性检验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EC3F5F01-9627-4E89-91A7-947FAD5FB8EC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股票价格前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次模拟数据的线图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F98649E-22B1-4732-A15B-EF67607999D6}"/>
              </a:ext>
            </a:extLst>
          </p:cNvPr>
          <p:cNvGrpSpPr/>
          <p:nvPr/>
        </p:nvGrpSpPr>
        <p:grpSpPr>
          <a:xfrm>
            <a:off x="455140" y="2596976"/>
            <a:ext cx="11281719" cy="1902288"/>
            <a:chOff x="455140" y="2596976"/>
            <a:chExt cx="11281719" cy="19022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18A4DD-5861-4ED6-9374-2C8862D1C4D8}"/>
                </a:ext>
              </a:extLst>
            </p:cNvPr>
            <p:cNvGrpSpPr/>
            <p:nvPr/>
          </p:nvGrpSpPr>
          <p:grpSpPr>
            <a:xfrm>
              <a:off x="455140" y="2596976"/>
              <a:ext cx="11281719" cy="1902288"/>
              <a:chOff x="448322" y="2685929"/>
              <a:chExt cx="11281719" cy="1902288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71FACC-E5CB-49C5-B502-6214C34CA4AE}"/>
                  </a:ext>
                </a:extLst>
              </p:cNvPr>
              <p:cNvSpPr/>
              <p:nvPr/>
            </p:nvSpPr>
            <p:spPr>
              <a:xfrm>
                <a:off x="448322" y="2685929"/>
                <a:ext cx="11281719" cy="190228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D4DE57-7B06-4A62-B5F9-934542CBFC35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6339735" cy="159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figsize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(paths[:, :10])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('time steps')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('price')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86B26-1095-4E18-B2B5-FD81AEEAEC90}"/>
                </a:ext>
              </a:extLst>
            </p:cNvPr>
            <p:cNvSpPr txBox="1"/>
            <p:nvPr/>
          </p:nvSpPr>
          <p:spPr>
            <a:xfrm>
              <a:off x="6276109" y="2676586"/>
              <a:ext cx="4669682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绘制线图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'time steps'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'price'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C7B4C1B-6384-4D8F-8487-BF83D51C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28167" y="2595669"/>
            <a:ext cx="6491147" cy="394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40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71921</TotalTime>
  <Words>8280</Words>
  <Application>Microsoft Office PowerPoint</Application>
  <PresentationFormat>宽屏</PresentationFormat>
  <Paragraphs>1074</Paragraphs>
  <Slides>65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微软雅黑</vt:lpstr>
      <vt:lpstr>Arial</vt:lpstr>
      <vt:lpstr>Calibri</vt:lpstr>
      <vt:lpstr>Cambria Math</vt:lpstr>
      <vt:lpstr>Gill Sans MT</vt:lpstr>
      <vt:lpstr>Wingdings</vt:lpstr>
      <vt:lpstr>Wingdings 2</vt:lpstr>
      <vt:lpstr>Dividend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INTERDEPENDENT CONSUMER PREFERENCES</dc:title>
  <dc:creator>Huang Y.</dc:creator>
  <cp:lastModifiedBy>Huang Y</cp:lastModifiedBy>
  <cp:revision>1517</cp:revision>
  <dcterms:created xsi:type="dcterms:W3CDTF">2016-03-12T16:08:20Z</dcterms:created>
  <dcterms:modified xsi:type="dcterms:W3CDTF">2020-06-09T13:25:43Z</dcterms:modified>
</cp:coreProperties>
</file>