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3"/>
  </p:notesMasterIdLst>
  <p:sldIdLst>
    <p:sldId id="256" r:id="rId2"/>
    <p:sldId id="718" r:id="rId3"/>
    <p:sldId id="752" r:id="rId4"/>
    <p:sldId id="753" r:id="rId5"/>
    <p:sldId id="755" r:id="rId6"/>
    <p:sldId id="756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64" r:id="rId15"/>
    <p:sldId id="765" r:id="rId16"/>
    <p:sldId id="766" r:id="rId17"/>
    <p:sldId id="767" r:id="rId18"/>
    <p:sldId id="768" r:id="rId19"/>
    <p:sldId id="772" r:id="rId20"/>
    <p:sldId id="773" r:id="rId21"/>
    <p:sldId id="774" r:id="rId22"/>
    <p:sldId id="775" r:id="rId23"/>
    <p:sldId id="779" r:id="rId24"/>
    <p:sldId id="776" r:id="rId25"/>
    <p:sldId id="777" r:id="rId26"/>
    <p:sldId id="778" r:id="rId27"/>
    <p:sldId id="781" r:id="rId28"/>
    <p:sldId id="782" r:id="rId29"/>
    <p:sldId id="784" r:id="rId30"/>
    <p:sldId id="783" r:id="rId31"/>
    <p:sldId id="32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256"/>
            <p14:sldId id="718"/>
            <p14:sldId id="752"/>
            <p14:sldId id="753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72"/>
            <p14:sldId id="773"/>
            <p14:sldId id="774"/>
            <p14:sldId id="775"/>
            <p14:sldId id="779"/>
            <p14:sldId id="776"/>
            <p14:sldId id="777"/>
            <p14:sldId id="778"/>
            <p14:sldId id="781"/>
            <p14:sldId id="782"/>
            <p14:sldId id="784"/>
            <p14:sldId id="783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0" autoAdjust="0"/>
    <p:restoredTop sz="94486" autoAdjust="0"/>
  </p:normalViewPr>
  <p:slideViewPr>
    <p:cSldViewPr snapToGrid="0">
      <p:cViewPr varScale="1">
        <p:scale>
          <a:sx n="81" d="100"/>
          <a:sy n="81" d="100"/>
        </p:scale>
        <p:origin x="960" y="62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2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9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95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41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Pymc3</a:t>
            </a:r>
            <a:r>
              <a:rPr lang="zh-CN" altLang="en-US" dirty="0"/>
              <a:t>需要安装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5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Pymc3</a:t>
            </a:r>
            <a:r>
              <a:rPr lang="zh-CN" altLang="en-US" dirty="0"/>
              <a:t>需要安装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90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Pymc3</a:t>
            </a:r>
            <a:r>
              <a:rPr lang="zh-CN" altLang="en-US" dirty="0"/>
              <a:t>需要安装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8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Pymc3</a:t>
            </a:r>
            <a:r>
              <a:rPr lang="zh-CN" altLang="en-US" dirty="0"/>
              <a:t>需要安装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9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38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4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0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sz="12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12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</a:t>
            </a:r>
            <a:r>
              <a:rPr lang="en-US" altLang="zh-CN" sz="12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12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日期格式</a:t>
            </a:r>
            <a:endParaRPr lang="en-US" altLang="zh-CN" sz="1200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85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70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53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29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97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15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38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21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88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7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95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5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4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47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30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16A15-9840-46BF-849D-494B14303970}"/>
              </a:ext>
            </a:extLst>
          </p:cNvPr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07461-7C0A-4225-A40A-E94A6FD258C6}"/>
              </a:ext>
            </a:extLst>
          </p:cNvPr>
          <p:cNvSpPr/>
          <p:nvPr/>
        </p:nvSpPr>
        <p:spPr>
          <a:xfrm>
            <a:off x="3008459" y="3244334"/>
            <a:ext cx="6175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金融大数据统计学分析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9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2047880" cy="4167718"/>
            <a:chOff x="448322" y="2685929"/>
            <a:chExt cx="12047880" cy="416771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41677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11704201" cy="4013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pymc3 as pm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pm.Model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as model: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alpha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pm.Normal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('alpha', mu=0,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=20)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beta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pm.Normal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('beta', mu=0,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=10)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sigma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pm.Uniform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('sigma', lower=0, upper=10)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y_est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alpha + beta * x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likelihood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pm.Normal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('y', mu=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y_est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=sigma, observed=y)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start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pm.find_MAP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step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pm.NUTS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trace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pm.sample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(100, tune=1000, start=start,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progressbar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 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CF0226-F3E0-42DA-BF74-0E641E63932B}"/>
                </a:ext>
              </a:extLst>
            </p:cNvPr>
            <p:cNvSpPr txBox="1"/>
            <p:nvPr/>
          </p:nvSpPr>
          <p:spPr>
            <a:xfrm>
              <a:off x="7060359" y="2777429"/>
              <a:ext cx="4668321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pymc3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语句中执行贝叶斯回归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648D1A1-FDE2-442A-9777-0F7563728559}"/>
              </a:ext>
            </a:extLst>
          </p:cNvPr>
          <p:cNvSpPr/>
          <p:nvPr/>
        </p:nvSpPr>
        <p:spPr>
          <a:xfrm>
            <a:off x="1081317" y="3429000"/>
            <a:ext cx="5580740" cy="723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803C4B-4765-4666-88B2-B6FBBDCBE56D}"/>
              </a:ext>
            </a:extLst>
          </p:cNvPr>
          <p:cNvSpPr/>
          <p:nvPr/>
        </p:nvSpPr>
        <p:spPr>
          <a:xfrm>
            <a:off x="1081316" y="4192594"/>
            <a:ext cx="8239966" cy="1060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9920D5-AED3-4119-AB04-3DD08D015674}"/>
              </a:ext>
            </a:extLst>
          </p:cNvPr>
          <p:cNvSpPr/>
          <p:nvPr/>
        </p:nvSpPr>
        <p:spPr>
          <a:xfrm>
            <a:off x="1081316" y="5590277"/>
            <a:ext cx="8773884" cy="1060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0997F6-9D08-47BA-AB3E-F5D514AD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91" y="5332912"/>
            <a:ext cx="76771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8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贝叶斯回归结果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2047880" cy="4167718"/>
            <a:chOff x="448322" y="2685929"/>
            <a:chExt cx="12047880" cy="416771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41677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11704201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pm.summary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(trace) 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trace[0] 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CF0226-F3E0-42DA-BF74-0E641E63932B}"/>
                </a:ext>
              </a:extLst>
            </p:cNvPr>
            <p:cNvSpPr txBox="1"/>
            <p:nvPr/>
          </p:nvSpPr>
          <p:spPr>
            <a:xfrm>
              <a:off x="6012983" y="2777429"/>
              <a:ext cx="571569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贝叶斯回归结果摘要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第一个样本估算结果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880EE01-6C70-4653-BD6F-303AF1FC84E7}"/>
              </a:ext>
            </a:extLst>
          </p:cNvPr>
          <p:cNvSpPr/>
          <p:nvPr/>
        </p:nvSpPr>
        <p:spPr>
          <a:xfrm>
            <a:off x="798818" y="2745186"/>
            <a:ext cx="1795091" cy="361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D76E2A-6DE2-43AE-B943-DCD8F59AD251}"/>
              </a:ext>
            </a:extLst>
          </p:cNvPr>
          <p:cNvSpPr/>
          <p:nvPr/>
        </p:nvSpPr>
        <p:spPr>
          <a:xfrm>
            <a:off x="792950" y="3167866"/>
            <a:ext cx="8857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mean     sd    hdi_3%  hdi_97%  ...  ess_sd  ess_bulk  ess_tail  r_hat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  3.782  0.205   3.404    4.192      ...   233.0     233.0     145.0   1.04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    2.034  0.035   1.977    2.104      ...   202.0     214.0     138.0   1.04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  2.015  0.063   1.911    2.137      ...   266.0     264.0     310.0   1.02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 rows x 11 columns]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36B0EE-27AE-4945-A36F-B5E31F1E097C}"/>
              </a:ext>
            </a:extLst>
          </p:cNvPr>
          <p:cNvSpPr/>
          <p:nvPr/>
        </p:nvSpPr>
        <p:spPr>
          <a:xfrm>
            <a:off x="797459" y="5020311"/>
            <a:ext cx="7031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{'alpha': 3.97974677117099,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'beta': 2.0425519585261473,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'sigma_interval__': -1.3640908801142309,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'sigma': 2.0357623147651975}</a:t>
            </a:r>
          </a:p>
        </p:txBody>
      </p:sp>
    </p:spTree>
    <p:extLst>
      <p:ext uri="{BB962C8B-B14F-4D97-AF65-F5344CB8AC3E}">
        <p14:creationId xmlns:p14="http://schemas.microsoft.com/office/powerpoint/2010/main" val="40397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绘制后验分布及轨迹图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2047880" cy="662554"/>
            <a:chOff x="448322" y="2685929"/>
            <a:chExt cx="12047880" cy="6625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662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11704201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pm.traceplot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(trace)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F9676F1-431A-479B-A70B-4A1BFEF493E3}"/>
              </a:ext>
            </a:extLst>
          </p:cNvPr>
          <p:cNvSpPr/>
          <p:nvPr/>
        </p:nvSpPr>
        <p:spPr>
          <a:xfrm>
            <a:off x="798819" y="2745186"/>
            <a:ext cx="1748438" cy="361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94DB5-53F9-4EA5-A7E8-2A8C04563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56" y="2605442"/>
            <a:ext cx="7672723" cy="387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4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绘制贝叶斯回归线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DEF6BF-3CC4-43C7-A9F4-3C08E29A8850}"/>
              </a:ext>
            </a:extLst>
          </p:cNvPr>
          <p:cNvGrpSpPr/>
          <p:nvPr/>
        </p:nvGrpSpPr>
        <p:grpSpPr>
          <a:xfrm>
            <a:off x="455140" y="2596976"/>
            <a:ext cx="12047880" cy="3048044"/>
            <a:chOff x="455140" y="2596976"/>
            <a:chExt cx="12047880" cy="304804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7331793-826D-402D-B5E4-7A0A003930BF}"/>
                </a:ext>
              </a:extLst>
            </p:cNvPr>
            <p:cNvGrpSpPr/>
            <p:nvPr/>
          </p:nvGrpSpPr>
          <p:grpSpPr>
            <a:xfrm>
              <a:off x="455140" y="2596976"/>
              <a:ext cx="12047880" cy="3048044"/>
              <a:chOff x="448322" y="2685929"/>
              <a:chExt cx="12047880" cy="304804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1F6583-8B87-4440-B605-0AFDE82E1C94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30480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E78B22-9F4D-4549-B2B7-260FC7E0BAF2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11704201" cy="275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y, c=y, marker='v',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('x')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range(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(trace)):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trace['alpha'][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 + trace['beta'][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 * x)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FFCC03-99E2-450E-9228-D0BE8C3936BF}"/>
                </a:ext>
              </a:extLst>
            </p:cNvPr>
            <p:cNvSpPr txBox="1"/>
            <p:nvPr/>
          </p:nvSpPr>
          <p:spPr>
            <a:xfrm>
              <a:off x="7412218" y="2693655"/>
              <a:ext cx="4668321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'x'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'y'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绘制贝叶斯回归线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5B57DB7-162A-41DD-8D09-FEE89AFE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99" y="2596976"/>
            <a:ext cx="6065841" cy="402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0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两种交易型开放基金的基本特征（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GDX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8C23A3-814D-4943-B2FD-5BB10AF2B532}"/>
              </a:ext>
            </a:extLst>
          </p:cNvPr>
          <p:cNvGrpSpPr/>
          <p:nvPr/>
        </p:nvGrpSpPr>
        <p:grpSpPr>
          <a:xfrm>
            <a:off x="455140" y="3141279"/>
            <a:ext cx="11736860" cy="2167840"/>
            <a:chOff x="455140" y="2596975"/>
            <a:chExt cx="11736860" cy="197718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4D7F57B-3538-40EF-9569-7873B592A69E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1977188"/>
              <a:chOff x="448322" y="2685928"/>
              <a:chExt cx="11509982" cy="286822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1A5DC3-6191-45C8-BD0A-2A12546C4D4F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286822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AD2B49-3331-42C6-94B5-C8E21108E2D7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262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pandas as pd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raw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pd.read_csv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历史金融时间序列数据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.csv',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index_col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=0,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parse_dates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=True)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raw[['GDX', 'GLD']].dropna()</a:t>
                </a:r>
              </a:p>
              <a:p>
                <a:pPr>
                  <a:lnSpc>
                    <a:spcPts val="3000"/>
                  </a:lnSpc>
                </a:pPr>
                <a:r>
                  <a:rPr lang="it-IT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data / data.iloc[0]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94F0B9-6C0D-4FA8-BB9E-E51243790940}"/>
                </a:ext>
              </a:extLst>
            </p:cNvPr>
            <p:cNvSpPr txBox="1"/>
            <p:nvPr/>
          </p:nvSpPr>
          <p:spPr>
            <a:xfrm>
              <a:off x="6482261" y="2675543"/>
              <a:ext cx="5709739" cy="180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提取需要的数据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将数据规范化，起始值为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867CC0B-7CFC-4548-B86F-799052197298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导入数据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9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两种交易型开放基金的基本特征（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GDX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8C23A3-814D-4943-B2FD-5BB10AF2B532}"/>
              </a:ext>
            </a:extLst>
          </p:cNvPr>
          <p:cNvGrpSpPr/>
          <p:nvPr/>
        </p:nvGrpSpPr>
        <p:grpSpPr>
          <a:xfrm>
            <a:off x="455140" y="3141278"/>
            <a:ext cx="11736860" cy="3530109"/>
            <a:chOff x="455140" y="2596974"/>
            <a:chExt cx="11736860" cy="32196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4D7F57B-3538-40EF-9569-7873B592A69E}"/>
                </a:ext>
              </a:extLst>
            </p:cNvPr>
            <p:cNvGrpSpPr/>
            <p:nvPr/>
          </p:nvGrpSpPr>
          <p:grpSpPr>
            <a:xfrm>
              <a:off x="455140" y="2596974"/>
              <a:ext cx="11509982" cy="3219651"/>
              <a:chOff x="448322" y="2685927"/>
              <a:chExt cx="11509982" cy="467061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1A5DC3-6191-45C8-BD0A-2A12546C4D4F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46706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AD2B49-3331-42C6-94B5-C8E21108E2D7}"/>
                  </a:ext>
                </a:extLst>
              </p:cNvPr>
              <p:cNvSpPr txBox="1"/>
              <p:nvPr/>
            </p:nvSpPr>
            <p:spPr>
              <a:xfrm>
                <a:off x="676586" y="2773017"/>
                <a:ext cx="11281718" cy="109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data.info()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data.corr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94F0B9-6C0D-4FA8-BB9E-E51243790940}"/>
                </a:ext>
              </a:extLst>
            </p:cNvPr>
            <p:cNvSpPr txBox="1"/>
            <p:nvPr/>
          </p:nvSpPr>
          <p:spPr>
            <a:xfrm>
              <a:off x="6482261" y="2675543"/>
              <a:ext cx="5709739" cy="75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查看数据信息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计算两种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ETF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之间的相关度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867CC0B-7CFC-4548-B86F-799052197298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查看数据信息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7F5885-78D9-4AED-B746-B46F9CB4E0AD}"/>
              </a:ext>
            </a:extLst>
          </p:cNvPr>
          <p:cNvSpPr/>
          <p:nvPr/>
        </p:nvSpPr>
        <p:spPr>
          <a:xfrm>
            <a:off x="683404" y="4049741"/>
            <a:ext cx="6824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 'pandas.core.frame.DataFrame'&gt;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DatetimeIndex: 1972 entries, 2010-01-04 to 2017-10-31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columns (total 2 columns):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 Column  Non-Null Count  Dtype  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------  --------------  -----  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GDX     1972 non-null   float64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GLD     1972 non-null   float64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dtypes: float64(2)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usage: 46.2 KB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90FE72-2B73-48E6-B463-197EF6B510C0}"/>
              </a:ext>
            </a:extLst>
          </p:cNvPr>
          <p:cNvSpPr/>
          <p:nvPr/>
        </p:nvSpPr>
        <p:spPr>
          <a:xfrm>
            <a:off x="7736213" y="4033739"/>
            <a:ext cx="3399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GDX         GLD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GDX  1.000000  0.715185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GLD  0.715185  1.000000</a:t>
            </a:r>
          </a:p>
        </p:txBody>
      </p:sp>
    </p:spTree>
    <p:extLst>
      <p:ext uri="{BB962C8B-B14F-4D97-AF65-F5344CB8AC3E}">
        <p14:creationId xmlns:p14="http://schemas.microsoft.com/office/powerpoint/2010/main" val="6964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两种交易型开放基金的基本特征（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GDX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8C23A3-814D-4943-B2FD-5BB10AF2B532}"/>
              </a:ext>
            </a:extLst>
          </p:cNvPr>
          <p:cNvGrpSpPr/>
          <p:nvPr/>
        </p:nvGrpSpPr>
        <p:grpSpPr>
          <a:xfrm>
            <a:off x="455140" y="3141279"/>
            <a:ext cx="11736860" cy="581057"/>
            <a:chOff x="455140" y="2596973"/>
            <a:chExt cx="11736860" cy="52995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4D7F57B-3538-40EF-9569-7873B592A69E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529955"/>
              <a:chOff x="448322" y="2685928"/>
              <a:chExt cx="11509982" cy="7687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1A5DC3-6191-45C8-BD0A-2A12546C4D4F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76878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AD2B49-3331-42C6-94B5-C8E21108E2D7}"/>
                  </a:ext>
                </a:extLst>
              </p:cNvPr>
              <p:cNvSpPr txBox="1"/>
              <p:nvPr/>
            </p:nvSpPr>
            <p:spPr>
              <a:xfrm>
                <a:off x="676586" y="2773017"/>
                <a:ext cx="11281718" cy="58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94F0B9-6C0D-4FA8-BB9E-E51243790940}"/>
                </a:ext>
              </a:extLst>
            </p:cNvPr>
            <p:cNvSpPr txBox="1"/>
            <p:nvPr/>
          </p:nvSpPr>
          <p:spPr>
            <a:xfrm>
              <a:off x="6482261" y="2675543"/>
              <a:ext cx="5709739" cy="403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绘制线图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867CC0B-7CFC-4548-B86F-799052197298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规范化价格数据的线图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057201-D4CF-4F79-9C45-FBF002F5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98" y="3141279"/>
            <a:ext cx="6129161" cy="359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4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两种交易型开放基金的基本特征（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GDX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8C23A3-814D-4943-B2FD-5BB10AF2B532}"/>
              </a:ext>
            </a:extLst>
          </p:cNvPr>
          <p:cNvGrpSpPr/>
          <p:nvPr/>
        </p:nvGrpSpPr>
        <p:grpSpPr>
          <a:xfrm>
            <a:off x="455140" y="3141279"/>
            <a:ext cx="11509982" cy="3720158"/>
            <a:chOff x="455140" y="2596973"/>
            <a:chExt cx="11509982" cy="339298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4D7F57B-3538-40EF-9569-7873B592A69E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3392982"/>
              <a:chOff x="448322" y="2685928"/>
              <a:chExt cx="11509982" cy="492206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1A5DC3-6191-45C8-BD0A-2A12546C4D4F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8064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AD2B49-3331-42C6-94B5-C8E21108E2D7}"/>
                  </a:ext>
                </a:extLst>
              </p:cNvPr>
              <p:cNvSpPr txBox="1"/>
              <p:nvPr/>
            </p:nvSpPr>
            <p:spPr>
              <a:xfrm>
                <a:off x="676586" y="2773017"/>
                <a:ext cx="11281718" cy="4834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data.index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[:3]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mpl.dates.date2num(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data.index.to_pydatetime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[:3]</a:t>
                </a:r>
              </a:p>
              <a:p>
                <a:pPr>
                  <a:lnSpc>
                    <a:spcPts val="27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(data['GDX'], data['GLD'], c=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marker='o',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('GDX')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('GLD')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(ticks=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mpl.dates.DayLocator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(interval=250), format=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mpl.dates.DateFormatter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('%d %b %y'))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94F0B9-6C0D-4FA8-BB9E-E51243790940}"/>
                </a:ext>
              </a:extLst>
            </p:cNvPr>
            <p:cNvSpPr txBox="1"/>
            <p:nvPr/>
          </p:nvSpPr>
          <p:spPr>
            <a:xfrm>
              <a:off x="6876661" y="2675543"/>
              <a:ext cx="4935893" cy="3218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数据的前三个时间索引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DatetimeIndex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转换为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    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'GDX'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'GLD'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日期格式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867CC0B-7CFC-4548-B86F-799052197298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规范化价格的散点图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CDCDC-60EC-494B-8217-EB2F9D80D142}"/>
              </a:ext>
            </a:extLst>
          </p:cNvPr>
          <p:cNvSpPr/>
          <p:nvPr/>
        </p:nvSpPr>
        <p:spPr>
          <a:xfrm>
            <a:off x="2560429" y="2980126"/>
            <a:ext cx="7210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DatetimeIndex(['2010-01-04', '2010-01-05', '2010-01-06'], dtype='datetime64[ns]', name='Date', freq=None)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91F4D-F6B2-420F-A475-0D3243B12E4C}"/>
              </a:ext>
            </a:extLst>
          </p:cNvPr>
          <p:cNvSpPr/>
          <p:nvPr/>
        </p:nvSpPr>
        <p:spPr>
          <a:xfrm>
            <a:off x="2560429" y="3940303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array([733776., 733777., 733778.])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24CC4-17C4-4F10-BE08-26314E10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7" y="3060786"/>
            <a:ext cx="6013392" cy="369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D069B34-6F9A-455A-A947-C56B21BD741C}"/>
              </a:ext>
            </a:extLst>
          </p:cNvPr>
          <p:cNvSpPr/>
          <p:nvPr/>
        </p:nvSpPr>
        <p:spPr>
          <a:xfrm>
            <a:off x="10558302" y="2852928"/>
            <a:ext cx="1406820" cy="39037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483283-8061-4CD9-A973-B1E4F2BB9532}"/>
              </a:ext>
            </a:extLst>
          </p:cNvPr>
          <p:cNvGrpSpPr/>
          <p:nvPr/>
        </p:nvGrpSpPr>
        <p:grpSpPr>
          <a:xfrm>
            <a:off x="455140" y="3141279"/>
            <a:ext cx="11509982" cy="3720158"/>
            <a:chOff x="455140" y="2596973"/>
            <a:chExt cx="11509982" cy="339298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4AA7B1B-34B3-42A5-97B1-6555B5E4A6DE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3392982"/>
              <a:chOff x="448322" y="2685928"/>
              <a:chExt cx="11509982" cy="492206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1B4620-3307-4FE2-AE37-1D6ABB1F07F8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8064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7C419FF-5E18-4994-B534-6B87333948C4}"/>
                  </a:ext>
                </a:extLst>
              </p:cNvPr>
              <p:cNvSpPr txBox="1"/>
              <p:nvPr/>
            </p:nvSpPr>
            <p:spPr>
              <a:xfrm>
                <a:off x="676586" y="2773017"/>
                <a:ext cx="11281718" cy="483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with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pm.Model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as model: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alpha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pm.Normal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('alpha', mu=0,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beta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pm.Normal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('beta', mu=0,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sigma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pm.Uniform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('sigma', lower=0, upper=50)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y_est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alpha + beta * data['GDX'].values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likelihood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pm.Normal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('GLD', mu=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y_est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=sigma, observed=data['GLD'].values)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start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pm.find_MAP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step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pm.NUTS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trace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pm.sample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(250, tune=2000, start=start,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progressbar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=True)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382D5B-6532-490A-BE64-2E926B2DB9FA}"/>
                </a:ext>
              </a:extLst>
            </p:cNvPr>
            <p:cNvSpPr txBox="1"/>
            <p:nvPr/>
          </p:nvSpPr>
          <p:spPr>
            <a:xfrm>
              <a:off x="6876661" y="2675543"/>
              <a:ext cx="4935893" cy="37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语句中执行贝叶斯回归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48D1A1-FDE2-442A-9777-0F7563728559}"/>
              </a:ext>
            </a:extLst>
          </p:cNvPr>
          <p:cNvSpPr/>
          <p:nvPr/>
        </p:nvSpPr>
        <p:spPr>
          <a:xfrm>
            <a:off x="1034137" y="3622322"/>
            <a:ext cx="5580740" cy="622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803C4B-4765-4666-88B2-B6FBBDCBE56D}"/>
              </a:ext>
            </a:extLst>
          </p:cNvPr>
          <p:cNvSpPr/>
          <p:nvPr/>
        </p:nvSpPr>
        <p:spPr>
          <a:xfrm>
            <a:off x="1034137" y="4278269"/>
            <a:ext cx="10740569" cy="10535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9920D5-AED3-4119-AB04-3DD08D015674}"/>
              </a:ext>
            </a:extLst>
          </p:cNvPr>
          <p:cNvSpPr/>
          <p:nvPr/>
        </p:nvSpPr>
        <p:spPr>
          <a:xfrm>
            <a:off x="971249" y="5631178"/>
            <a:ext cx="8799803" cy="10535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72DC29-A6EB-4396-9607-FED14AF2273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回归模型和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MCMC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采样代码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6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483283-8061-4CD9-A973-B1E4F2BB9532}"/>
              </a:ext>
            </a:extLst>
          </p:cNvPr>
          <p:cNvGrpSpPr/>
          <p:nvPr/>
        </p:nvGrpSpPr>
        <p:grpSpPr>
          <a:xfrm>
            <a:off x="455140" y="3141276"/>
            <a:ext cx="11509982" cy="2320739"/>
            <a:chOff x="455140" y="2596972"/>
            <a:chExt cx="11509982" cy="211663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4AA7B1B-34B3-42A5-97B1-6555B5E4A6DE}"/>
                </a:ext>
              </a:extLst>
            </p:cNvPr>
            <p:cNvGrpSpPr/>
            <p:nvPr/>
          </p:nvGrpSpPr>
          <p:grpSpPr>
            <a:xfrm>
              <a:off x="455140" y="2596972"/>
              <a:ext cx="11509982" cy="2116639"/>
              <a:chOff x="448322" y="2685927"/>
              <a:chExt cx="11509982" cy="30705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1B4620-3307-4FE2-AE37-1D6ABB1F07F8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307052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7C419FF-5E18-4994-B534-6B87333948C4}"/>
                  </a:ext>
                </a:extLst>
              </p:cNvPr>
              <p:cNvSpPr txBox="1"/>
              <p:nvPr/>
            </p:nvSpPr>
            <p:spPr>
              <a:xfrm>
                <a:off x="676586" y="2773017"/>
                <a:ext cx="11281718" cy="58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pm.summary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(trace) 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382D5B-6532-490A-BE64-2E926B2DB9FA}"/>
                </a:ext>
              </a:extLst>
            </p:cNvPr>
            <p:cNvSpPr txBox="1"/>
            <p:nvPr/>
          </p:nvSpPr>
          <p:spPr>
            <a:xfrm>
              <a:off x="6876661" y="2675543"/>
              <a:ext cx="4935893" cy="403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贝叶斯回归结果摘要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72DC29-A6EB-4396-9607-FED14AF2273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贝叶斯回归结果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0B2448-6B87-4D39-9169-7DCF03FD4489}"/>
              </a:ext>
            </a:extLst>
          </p:cNvPr>
          <p:cNvSpPr/>
          <p:nvPr/>
        </p:nvSpPr>
        <p:spPr>
          <a:xfrm>
            <a:off x="705795" y="3280683"/>
            <a:ext cx="1795091" cy="361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C8984B-6C43-4471-82FB-94BE8524E4C4}"/>
              </a:ext>
            </a:extLst>
          </p:cNvPr>
          <p:cNvSpPr/>
          <p:nvPr/>
        </p:nvSpPr>
        <p:spPr>
          <a:xfrm>
            <a:off x="949522" y="3839980"/>
            <a:ext cx="9706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mean      sd    hdi_3%  hdi_97%  ...  ess_sd  ess_bulk  ess_tail  r_hat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   0.907  0.007   0.894    0.920      ...   343.0     345.0     386.0   1.00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     0.391  0.009   0.373    0.407      ...   347.0     350.0     398.0   1.00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  0.124  0.002   0.120    0.127      ...   697.0     691.0     628.0   1.01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 rows x 11 columns]</a:t>
            </a:r>
          </a:p>
        </p:txBody>
      </p:sp>
    </p:spTree>
    <p:extLst>
      <p:ext uri="{BB962C8B-B14F-4D97-AF65-F5344CB8AC3E}">
        <p14:creationId xmlns:p14="http://schemas.microsoft.com/office/powerpoint/2010/main" val="6867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72736" y="3110919"/>
            <a:ext cx="7252855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7549834" y="3030168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549833" y="2352376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6CFBCD-FE9D-4C41-99DD-D6CC7510C996}"/>
              </a:ext>
            </a:extLst>
          </p:cNvPr>
          <p:cNvSpPr/>
          <p:nvPr/>
        </p:nvSpPr>
        <p:spPr>
          <a:xfrm>
            <a:off x="7549832" y="3692722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两种金融工具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DB011-0787-4571-B8DA-F60AD3134574}"/>
              </a:ext>
            </a:extLst>
          </p:cNvPr>
          <p:cNvSpPr/>
          <p:nvPr/>
        </p:nvSpPr>
        <p:spPr>
          <a:xfrm>
            <a:off x="7553584" y="4378804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</p:spTree>
    <p:extLst>
      <p:ext uri="{BB962C8B-B14F-4D97-AF65-F5344CB8AC3E}">
        <p14:creationId xmlns:p14="http://schemas.microsoft.com/office/powerpoint/2010/main" val="136804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AA7B1B-34B3-42A5-97B1-6555B5E4A6DE}"/>
              </a:ext>
            </a:extLst>
          </p:cNvPr>
          <p:cNvGrpSpPr/>
          <p:nvPr/>
        </p:nvGrpSpPr>
        <p:grpSpPr>
          <a:xfrm>
            <a:off x="455140" y="3141277"/>
            <a:ext cx="11509982" cy="700589"/>
            <a:chOff x="448322" y="2685928"/>
            <a:chExt cx="11509982" cy="92693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1B4620-3307-4FE2-AE37-1D6ABB1F07F8}"/>
                </a:ext>
              </a:extLst>
            </p:cNvPr>
            <p:cNvSpPr/>
            <p:nvPr/>
          </p:nvSpPr>
          <p:spPr>
            <a:xfrm>
              <a:off x="448322" y="2685928"/>
              <a:ext cx="11281719" cy="9269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C419FF-5E18-4994-B534-6B87333948C4}"/>
                </a:ext>
              </a:extLst>
            </p:cNvPr>
            <p:cNvSpPr txBox="1"/>
            <p:nvPr/>
          </p:nvSpPr>
          <p:spPr>
            <a:xfrm>
              <a:off x="676586" y="2773017"/>
              <a:ext cx="11281718" cy="584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pm.traceplot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(trace)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72DC29-A6EB-4396-9607-FED14AF2273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绘制后验分布及轨迹图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0B2448-6B87-4D39-9169-7DCF03FD4489}"/>
              </a:ext>
            </a:extLst>
          </p:cNvPr>
          <p:cNvSpPr/>
          <p:nvPr/>
        </p:nvSpPr>
        <p:spPr>
          <a:xfrm>
            <a:off x="705795" y="3280683"/>
            <a:ext cx="1732605" cy="361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019079-2309-48F3-B189-7E01D9DEA4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4064" y="3125623"/>
            <a:ext cx="6757639" cy="340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7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483283-8061-4CD9-A973-B1E4F2BB9532}"/>
              </a:ext>
            </a:extLst>
          </p:cNvPr>
          <p:cNvGrpSpPr/>
          <p:nvPr/>
        </p:nvGrpSpPr>
        <p:grpSpPr>
          <a:xfrm>
            <a:off x="455140" y="3141276"/>
            <a:ext cx="11509982" cy="3361123"/>
            <a:chOff x="455140" y="2596972"/>
            <a:chExt cx="11509982" cy="306552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4AA7B1B-34B3-42A5-97B1-6555B5E4A6DE}"/>
                </a:ext>
              </a:extLst>
            </p:cNvPr>
            <p:cNvGrpSpPr/>
            <p:nvPr/>
          </p:nvGrpSpPr>
          <p:grpSpPr>
            <a:xfrm>
              <a:off x="455140" y="2596972"/>
              <a:ext cx="11509982" cy="3065526"/>
              <a:chOff x="448322" y="2685927"/>
              <a:chExt cx="11509982" cy="444703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1B4620-3307-4FE2-AE37-1D6ABB1F07F8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44470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7C419FF-5E18-4994-B534-6B87333948C4}"/>
                  </a:ext>
                </a:extLst>
              </p:cNvPr>
              <p:cNvSpPr txBox="1"/>
              <p:nvPr/>
            </p:nvSpPr>
            <p:spPr>
              <a:xfrm>
                <a:off x="676586" y="2773017"/>
                <a:ext cx="11281718" cy="4147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(data['GDX'], data['GLD'], c=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marker='o',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('GDX')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('GLD')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range(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(trace)):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(data['GDX'], trace['alpha'][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 + trace['beta'][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 * data['GDX'])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(ticks=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mpl.dates.DayLocator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(interval=250), format=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mpl.dates.DateFormatter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('%d %b %y'))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382D5B-6532-490A-BE64-2E926B2DB9FA}"/>
                </a:ext>
              </a:extLst>
            </p:cNvPr>
            <p:cNvSpPr txBox="1"/>
            <p:nvPr/>
          </p:nvSpPr>
          <p:spPr>
            <a:xfrm>
              <a:off x="6876661" y="2675543"/>
              <a:ext cx="4935893" cy="250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  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'GDX'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'GLD'           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绘制贝叶斯回归线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72DC29-A6EB-4396-9607-FED14AF2273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绘制贝叶斯回归线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12FA00-3F80-4BF6-B290-80617F5C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91072" y="3144443"/>
            <a:ext cx="5438968" cy="334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模型构建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/>
              <p:nvPr/>
            </p:nvSpPr>
            <p:spPr>
              <a:xfrm>
                <a:off x="491067" y="3109544"/>
                <a:ext cx="10405533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ts val="32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为随机游走参数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𝝈</m:t>
                        </m:r>
                      </m:e>
                      <m:sub>
                        <m:r>
                          <a:rPr lang="zh-CN" altLang="en-US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𝝈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定义先验概率，再为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定义随机游走的分布。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3109544"/>
                <a:ext cx="10405533" cy="502702"/>
              </a:xfrm>
              <a:prstGeom prst="rect">
                <a:avLst/>
              </a:prstGeom>
              <a:blipFill>
                <a:blip r:embed="rId3"/>
                <a:stretch>
                  <a:fillRect l="-820" t="-8434" r="-3866" b="-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407FFA4-7180-4EE1-89C2-D554D62A9D58}"/>
              </a:ext>
            </a:extLst>
          </p:cNvPr>
          <p:cNvSpPr txBox="1"/>
          <p:nvPr/>
        </p:nvSpPr>
        <p:spPr>
          <a:xfrm>
            <a:off x="799395" y="2555485"/>
            <a:ext cx="1093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假定回归参数不只是随机和呈某种分布的，而且还会随着时间的推移随机游走。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4A5B9C-701A-4CE2-8BE2-85017CA00C42}"/>
                  </a:ext>
                </a:extLst>
              </p:cNvPr>
              <p:cNvSpPr txBox="1"/>
              <p:nvPr/>
            </p:nvSpPr>
            <p:spPr>
              <a:xfrm>
                <a:off x="884061" y="3599536"/>
                <a:ext cx="7952719" cy="109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先验概率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𝝈</m:t>
                        </m:r>
                      </m:e>
                      <m:sub>
                        <m:r>
                          <a:rPr lang="zh-CN" altLang="en-US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呈指数分布，参数为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ea typeface="微软雅黑" panose="020B0503020204020204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𝝈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呈指数分布，参数为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4A5B9C-701A-4CE2-8BE2-85017CA00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61" y="3599536"/>
                <a:ext cx="7952719" cy="1090683"/>
              </a:xfrm>
              <a:prstGeom prst="rect">
                <a:avLst/>
              </a:prstGeom>
              <a:blipFill>
                <a:blip r:embed="rId4"/>
                <a:stretch>
                  <a:fillRect l="-1149" b="-8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BBCD32-A6AA-4D69-9CAA-E0C0648E8EEA}"/>
                  </a:ext>
                </a:extLst>
              </p:cNvPr>
              <p:cNvSpPr txBox="1"/>
              <p:nvPr/>
            </p:nvSpPr>
            <p:spPr>
              <a:xfrm>
                <a:off x="884061" y="5647607"/>
                <a:ext cx="9789075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似然度：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</m:acc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，标准差为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之间均匀分布的正态分布。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BBCD32-A6AA-4D69-9CAA-E0C0648E8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61" y="5647607"/>
                <a:ext cx="9789075" cy="581057"/>
              </a:xfrm>
              <a:prstGeom prst="rect">
                <a:avLst/>
              </a:prstGeom>
              <a:blipFill>
                <a:blip r:embed="rId5"/>
                <a:stretch>
                  <a:fillRect l="-934" r="-4110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AB20C4-E831-4F68-8C7A-DF1DD79FC8FA}"/>
                  </a:ext>
                </a:extLst>
              </p:cNvPr>
              <p:cNvSpPr txBox="1"/>
              <p:nvPr/>
            </p:nvSpPr>
            <p:spPr>
              <a:xfrm>
                <a:off x="884061" y="4627725"/>
                <a:ext cx="7952719" cy="109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先验概率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呈高斯随机游走，参数为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𝝈</m:t>
                        </m:r>
                      </m:e>
                      <m:sub>
                        <m:r>
                          <a:rPr lang="zh-CN" altLang="en-US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𝜶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ea typeface="微软雅黑" panose="020B0503020204020204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呈高斯随机游走，参数为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𝝈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AB20C4-E831-4F68-8C7A-DF1DD79FC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61" y="4627725"/>
                <a:ext cx="7952719" cy="1090683"/>
              </a:xfrm>
              <a:prstGeom prst="rect">
                <a:avLst/>
              </a:prstGeom>
              <a:blipFill>
                <a:blip r:embed="rId6"/>
                <a:stretch>
                  <a:fillRect l="-1149" b="-8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B29CA45-6EDC-4160-B533-DA1F925D1118}"/>
              </a:ext>
            </a:extLst>
          </p:cNvPr>
          <p:cNvSpPr txBox="1"/>
          <p:nvPr/>
        </p:nvSpPr>
        <p:spPr>
          <a:xfrm>
            <a:off x="491067" y="6314567"/>
            <a:ext cx="10405533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设置时间间隔长度为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4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" grpId="0"/>
      <p:bldP spid="13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指定随机游走的贝叶斯回归模型代码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1281719" cy="1467024"/>
            <a:chOff x="448322" y="2685929"/>
            <a:chExt cx="11281719" cy="14670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1467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8929381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pymc3.distributions.timeseries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GaussianRandomWalk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subsample_alpha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50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subsample_beta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50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CF0226-F3E0-42DA-BF74-0E641E63932B}"/>
                </a:ext>
              </a:extLst>
            </p:cNvPr>
            <p:cNvSpPr txBox="1"/>
            <p:nvPr/>
          </p:nvSpPr>
          <p:spPr>
            <a:xfrm>
              <a:off x="7060359" y="2777429"/>
              <a:ext cx="4668321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引入随机游走库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设置子样本的时间间隔长度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指定随机游走的贝叶斯回归模型代码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1906193" cy="4167718"/>
            <a:chOff x="448322" y="2685929"/>
            <a:chExt cx="11906193" cy="416771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41677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448322" y="2773020"/>
              <a:ext cx="11906193" cy="400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model_randomwalk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pm.Model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model_randomwalk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sigma_alpha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pm.Exponential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sig_alpha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1. / .02,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testval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=.1)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sigma_beta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pm.Exponential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sig_beta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1. / .02,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testval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=.1)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alpha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GaussianRandomWalk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('alpha',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sigma_alpha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** -2, shape=int(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(data) /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subsample_alpha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beta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GaussianRandomWalk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('beta',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sigma_beta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** -2, shape=int(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(data) /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subsample_beta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alpha_r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np.repeat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(alpha,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subsample_alpha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beta_r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np.repeat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(beta,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subsample_beta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regression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alpha_r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beta_r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* data['GDX'].values[:1950]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pm.Uniform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0, 20)  </a:t>
              </a:r>
            </a:p>
            <a:p>
              <a:pPr>
                <a:lnSpc>
                  <a:spcPts val="28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likelihood =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pm.Normal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('GLD', mu=regression, 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observed=data['GLD'].values[:1950]) 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CF0226-F3E0-42DA-BF74-0E641E63932B}"/>
                </a:ext>
              </a:extLst>
            </p:cNvPr>
            <p:cNvSpPr txBox="1"/>
            <p:nvPr/>
          </p:nvSpPr>
          <p:spPr>
            <a:xfrm>
              <a:off x="5936084" y="3070443"/>
              <a:ext cx="6249098" cy="43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</a:t>
              </a: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语句中定义指定随机游走的贝叶斯回归模型</a:t>
              </a:r>
              <a:endPara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648D1A1-FDE2-442A-9777-0F7563728559}"/>
              </a:ext>
            </a:extLst>
          </p:cNvPr>
          <p:cNvSpPr/>
          <p:nvPr/>
        </p:nvSpPr>
        <p:spPr>
          <a:xfrm>
            <a:off x="742650" y="3425927"/>
            <a:ext cx="7309149" cy="723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803C4B-4765-4666-88B2-B6FBBDCBE56D}"/>
              </a:ext>
            </a:extLst>
          </p:cNvPr>
          <p:cNvSpPr/>
          <p:nvPr/>
        </p:nvSpPr>
        <p:spPr>
          <a:xfrm>
            <a:off x="742650" y="4150564"/>
            <a:ext cx="11449350" cy="14354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9920D5-AED3-4119-AB04-3DD08D015674}"/>
              </a:ext>
            </a:extLst>
          </p:cNvPr>
          <p:cNvSpPr/>
          <p:nvPr/>
        </p:nvSpPr>
        <p:spPr>
          <a:xfrm>
            <a:off x="742650" y="5586021"/>
            <a:ext cx="10706700" cy="1060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马尔科夫链蒙特卡洛（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MCMC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）采样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0BFFC5-687B-480C-B903-5C479FE64BBA}"/>
              </a:ext>
            </a:extLst>
          </p:cNvPr>
          <p:cNvSpPr txBox="1"/>
          <p:nvPr/>
        </p:nvSpPr>
        <p:spPr>
          <a:xfrm>
            <a:off x="799395" y="2600985"/>
            <a:ext cx="9789075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find_MAP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通过求取局部最大后验点来寻找采样算法的起点。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4A5B9C-701A-4CE2-8BE2-85017CA00C42}"/>
              </a:ext>
            </a:extLst>
          </p:cNvPr>
          <p:cNvSpPr txBox="1"/>
          <p:nvPr/>
        </p:nvSpPr>
        <p:spPr>
          <a:xfrm>
            <a:off x="799394" y="3269271"/>
            <a:ext cx="10930647" cy="10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NUTS()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为假定先验概率的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MCMC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采样实现“高效双平均无回转采样器”（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）算法。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BBCD32-A6AA-4D69-9CAA-E0C0648E8EEA}"/>
              </a:ext>
            </a:extLst>
          </p:cNvPr>
          <p:cNvSpPr txBox="1"/>
          <p:nvPr/>
        </p:nvSpPr>
        <p:spPr>
          <a:xfrm>
            <a:off x="799395" y="4450518"/>
            <a:ext cx="10811414" cy="10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以给定起始值（来自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find_MAP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函数）和最优步长（来自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NUTS()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函数）提取一定数量的样本。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7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指定随机游走的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MCMC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采样代码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2236393" cy="2195157"/>
            <a:chOff x="448322" y="2685929"/>
            <a:chExt cx="12236393" cy="21951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21951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11892714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scipy.optimize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model_randomwalk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start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pm.find_MAP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(vars=[alpha, beta],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fmin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sco.fmin_l_bfgs_b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step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pm.NUTS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(scaling=start)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trace_rw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pm.sample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(250, tune=1000, start=start,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progressbar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CF0226-F3E0-42DA-BF74-0E641E63932B}"/>
                </a:ext>
              </a:extLst>
            </p:cNvPr>
            <p:cNvSpPr txBox="1"/>
            <p:nvPr/>
          </p:nvSpPr>
          <p:spPr>
            <a:xfrm>
              <a:off x="5454183" y="2777429"/>
              <a:ext cx="6274498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scipy.optimize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with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语句中定义制定随机游走的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MCMC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采样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E54FEA4-961B-4AD6-B4E0-1EDE0644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29" y="5121784"/>
            <a:ext cx="9595271" cy="8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贝叶斯回归结果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6"/>
            <a:ext cx="12047880" cy="662554"/>
            <a:chOff x="448322" y="2685929"/>
            <a:chExt cx="12047880" cy="6625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9"/>
              <a:ext cx="11281719" cy="662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11704201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pm.summary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trace_rw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).head()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CF0226-F3E0-42DA-BF74-0E641E63932B}"/>
                </a:ext>
              </a:extLst>
            </p:cNvPr>
            <p:cNvSpPr txBox="1"/>
            <p:nvPr/>
          </p:nvSpPr>
          <p:spPr>
            <a:xfrm>
              <a:off x="6012983" y="2777429"/>
              <a:ext cx="571569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贝叶斯回归结果摘要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880EE01-6C70-4653-BD6F-303AF1FC84E7}"/>
              </a:ext>
            </a:extLst>
          </p:cNvPr>
          <p:cNvSpPr/>
          <p:nvPr/>
        </p:nvSpPr>
        <p:spPr>
          <a:xfrm>
            <a:off x="798818" y="2745186"/>
            <a:ext cx="1795091" cy="361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收集参数估计值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9676F1-431A-479B-A70B-4A1BFEF493E3}"/>
              </a:ext>
            </a:extLst>
          </p:cNvPr>
          <p:cNvSpPr/>
          <p:nvPr/>
        </p:nvSpPr>
        <p:spPr>
          <a:xfrm>
            <a:off x="798819" y="2745186"/>
            <a:ext cx="1748438" cy="361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C88C11-64A5-47A6-AF1E-33825E29F4C6}"/>
              </a:ext>
            </a:extLst>
          </p:cNvPr>
          <p:cNvGrpSpPr/>
          <p:nvPr/>
        </p:nvGrpSpPr>
        <p:grpSpPr>
          <a:xfrm>
            <a:off x="455140" y="2596975"/>
            <a:ext cx="11327285" cy="4118150"/>
            <a:chOff x="455140" y="2596975"/>
            <a:chExt cx="11327285" cy="41181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7331793-826D-402D-B5E4-7A0A003930BF}"/>
                </a:ext>
              </a:extLst>
            </p:cNvPr>
            <p:cNvGrpSpPr/>
            <p:nvPr/>
          </p:nvGrpSpPr>
          <p:grpSpPr>
            <a:xfrm>
              <a:off x="455140" y="2596975"/>
              <a:ext cx="11298711" cy="4118150"/>
              <a:chOff x="448322" y="2685928"/>
              <a:chExt cx="11298711" cy="411815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1F6583-8B87-4440-B605-0AFDE82E1C94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118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E78B22-9F4D-4549-B2B7-260FC7E0BAF2}"/>
                  </a:ext>
                </a:extLst>
              </p:cNvPr>
              <p:cNvSpPr txBox="1"/>
              <p:nvPr/>
            </p:nvSpPr>
            <p:spPr>
              <a:xfrm>
                <a:off x="668177" y="2773020"/>
                <a:ext cx="11078856" cy="390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datetime as dt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sh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np.shape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trace_rw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['alpha'])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part_dates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np.linspace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(min(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), max(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sh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[1])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index = 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dt.datetime.fromordinal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(int(date)) for date in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part_dates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  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alpha = {'alpha_%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 % i: v 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v in enumerate(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trace_rw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['alpha']) if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&lt; 20}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beta = {'beta_%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 % i: v 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v in enumerate(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trace_rw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['beta']) if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&lt; 20}  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df_alpha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pd.DataFrame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(alpha, index=index)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df_beta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pd.DataFrame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(beta, index=index)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5F5A5-4FA9-4B46-814C-3438B88FB317}"/>
                </a:ext>
              </a:extLst>
            </p:cNvPr>
            <p:cNvSpPr txBox="1"/>
            <p:nvPr/>
          </p:nvSpPr>
          <p:spPr>
            <a:xfrm>
              <a:off x="7316968" y="2693655"/>
              <a:ext cx="4465457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datetime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参数估计值的结构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创建日期列表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alpha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beta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存储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alpha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存储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bet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绘制轨迹图（课后练习）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31793-826D-402D-B5E4-7A0A003930BF}"/>
              </a:ext>
            </a:extLst>
          </p:cNvPr>
          <p:cNvGrpSpPr/>
          <p:nvPr/>
        </p:nvGrpSpPr>
        <p:grpSpPr>
          <a:xfrm>
            <a:off x="455140" y="2596975"/>
            <a:ext cx="12047880" cy="1403525"/>
            <a:chOff x="448322" y="2685928"/>
            <a:chExt cx="12047880" cy="14035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1F6583-8B87-4440-B605-0AFDE82E1C94}"/>
                </a:ext>
              </a:extLst>
            </p:cNvPr>
            <p:cNvSpPr/>
            <p:nvPr/>
          </p:nvSpPr>
          <p:spPr>
            <a:xfrm>
              <a:off x="448322" y="2685928"/>
              <a:ext cx="11281719" cy="14035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E78B22-9F4D-4549-B2B7-260FC7E0BAF2}"/>
                </a:ext>
              </a:extLst>
            </p:cNvPr>
            <p:cNvSpPr txBox="1"/>
            <p:nvPr/>
          </p:nvSpPr>
          <p:spPr>
            <a:xfrm>
              <a:off x="792001" y="2773020"/>
              <a:ext cx="11704201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df_alpha.plot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(color='b', style='-.', legend=False,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=0.7,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df_beta.plot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(color='r', style='-.', legend=False,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=0.7, ax=ax)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('alpha/beta')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8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贝叶斯法则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5CA731-9187-4829-A549-B2D69D54E757}"/>
                  </a:ext>
                </a:extLst>
              </p:cNvPr>
              <p:cNvSpPr txBox="1"/>
              <p:nvPr/>
            </p:nvSpPr>
            <p:spPr>
              <a:xfrm>
                <a:off x="4630384" y="2656331"/>
                <a:ext cx="2857962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5CA731-9187-4829-A549-B2D69D54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84" y="2656331"/>
                <a:ext cx="2857962" cy="651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/>
              <p:nvPr/>
            </p:nvSpPr>
            <p:spPr>
              <a:xfrm>
                <a:off x="799395" y="3495087"/>
                <a:ext cx="88569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表示某个事件（假设），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表示实验或者真实世界可能提供的数据。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3495087"/>
                <a:ext cx="8856912" cy="400110"/>
              </a:xfrm>
              <a:prstGeom prst="rect">
                <a:avLst/>
              </a:prstGeom>
              <a:blipFill>
                <a:blip r:embed="rId4"/>
                <a:stretch>
                  <a:fillRect l="-68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07FFA4-7180-4EE1-89C2-D554D62A9D58}"/>
                  </a:ext>
                </a:extLst>
              </p:cNvPr>
              <p:cNvSpPr txBox="1"/>
              <p:nvPr/>
            </p:nvSpPr>
            <p:spPr>
              <a:xfrm>
                <a:off x="799395" y="4174968"/>
                <a:ext cx="3427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：先验概率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07FFA4-7180-4EE1-89C2-D554D62A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4174968"/>
                <a:ext cx="3427372" cy="461665"/>
              </a:xfrm>
              <a:prstGeom prst="rect">
                <a:avLst/>
              </a:prstGeom>
              <a:blipFill>
                <a:blip r:embed="rId5"/>
                <a:stretch>
                  <a:fillRect l="-231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0E4761-3858-4D80-AC72-06ABFCB75C23}"/>
                  </a:ext>
                </a:extLst>
              </p:cNvPr>
              <p:cNvSpPr txBox="1"/>
              <p:nvPr/>
            </p:nvSpPr>
            <p:spPr>
              <a:xfrm>
                <a:off x="799395" y="4768428"/>
                <a:ext cx="7448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：任何假设下数据的概率，称作标准化常数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0E4761-3858-4D80-AC72-06ABFCB75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4768428"/>
                <a:ext cx="7448866" cy="461665"/>
              </a:xfrm>
              <a:prstGeom prst="rect">
                <a:avLst/>
              </a:prstGeom>
              <a:blipFill>
                <a:blip r:embed="rId6"/>
                <a:stretch>
                  <a:fillRect l="-106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48CAF5-D270-4DE0-B57A-FE42F10095B7}"/>
                  </a:ext>
                </a:extLst>
              </p:cNvPr>
              <p:cNvSpPr txBox="1"/>
              <p:nvPr/>
            </p:nvSpPr>
            <p:spPr>
              <a:xfrm>
                <a:off x="799395" y="5373700"/>
                <a:ext cx="7448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：假设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下数据的似然度（即概率）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48CAF5-D270-4DE0-B57A-FE42F10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5373700"/>
                <a:ext cx="7448866" cy="461665"/>
              </a:xfrm>
              <a:prstGeom prst="rect">
                <a:avLst/>
              </a:prstGeom>
              <a:blipFill>
                <a:blip r:embed="rId7"/>
                <a:stretch>
                  <a:fillRect l="-106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FA44AE-E694-4022-AD23-91E7B1BFCDD9}"/>
                  </a:ext>
                </a:extLst>
              </p:cNvPr>
              <p:cNvSpPr txBox="1"/>
              <p:nvPr/>
            </p:nvSpPr>
            <p:spPr>
              <a:xfrm>
                <a:off x="799395" y="5978972"/>
                <a:ext cx="7728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：后验概率，即我们看到数据之后得出的概率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FA44AE-E694-4022-AD23-91E7B1BF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5978972"/>
                <a:ext cx="7728785" cy="461665"/>
              </a:xfrm>
              <a:prstGeom prst="rect">
                <a:avLst/>
              </a:prstGeom>
              <a:blipFill>
                <a:blip r:embed="rId8"/>
                <a:stretch>
                  <a:fillRect l="-102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8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绘制贝叶斯回归线（课后练习）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随时更新估计值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DEF6BF-3CC4-43C7-A9F4-3C08E29A8850}"/>
              </a:ext>
            </a:extLst>
          </p:cNvPr>
          <p:cNvGrpSpPr/>
          <p:nvPr/>
        </p:nvGrpSpPr>
        <p:grpSpPr>
          <a:xfrm>
            <a:off x="455140" y="2596975"/>
            <a:ext cx="12047880" cy="4194350"/>
            <a:chOff x="455140" y="2596975"/>
            <a:chExt cx="12047880" cy="41943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7331793-826D-402D-B5E4-7A0A003930BF}"/>
                </a:ext>
              </a:extLst>
            </p:cNvPr>
            <p:cNvGrpSpPr/>
            <p:nvPr/>
          </p:nvGrpSpPr>
          <p:grpSpPr>
            <a:xfrm>
              <a:off x="455140" y="2596975"/>
              <a:ext cx="12047880" cy="4194350"/>
              <a:chOff x="448322" y="2685928"/>
              <a:chExt cx="12047880" cy="419435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1F6583-8B87-4440-B605-0AFDE82E1C94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1943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E78B22-9F4D-4549-B2B7-260FC7E0BAF2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11704201" cy="401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(data['GDX'], data['GLD'], c=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marker='o',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(ticks=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mpl.dates.DayLocator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(interval=250), format=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mpl.dates.DateFormatter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('%d %b %y'))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('GDX')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('GLD')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np.linspace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(min(data['GDX']), max(data['GDX']))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range(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sh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[1]):  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alpha_rw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trace_rw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['alpha'].T[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beta_rw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trace_rw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['beta'].T[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alpha_rw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beta_rw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* x, '--',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=0.7, color=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plt.cm.coolwarm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sh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[1]))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FFCC03-99E2-450E-9228-D0BE8C3936BF}"/>
                </a:ext>
              </a:extLst>
            </p:cNvPr>
            <p:cNvSpPr txBox="1"/>
            <p:nvPr/>
          </p:nvSpPr>
          <p:spPr>
            <a:xfrm>
              <a:off x="8039099" y="2693655"/>
              <a:ext cx="3946189" cy="329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8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'GDX'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'GLD'            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ts val="28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绘制贝叶斯回归线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8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2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0181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贝叶斯应用举例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/>
              <p:nvPr/>
            </p:nvSpPr>
            <p:spPr>
              <a:xfrm>
                <a:off x="799395" y="2611881"/>
                <a:ext cx="10930646" cy="129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有两个盒子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个黑球和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个红球，而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个黑球和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个红球。随机从两个盒子中取出一个球，假定这个球是黑色的。“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：球来自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”和“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：球来自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”这两个假设的概率分别是多少？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2611881"/>
                <a:ext cx="10930646" cy="1294072"/>
              </a:xfrm>
              <a:prstGeom prst="rect">
                <a:avLst/>
              </a:prstGeom>
              <a:blipFill>
                <a:blip r:embed="rId3"/>
                <a:stretch>
                  <a:fillRect l="-837" t="-2817" r="-3737" b="-9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07FFA4-7180-4EE1-89C2-D554D62A9D58}"/>
                  </a:ext>
                </a:extLst>
              </p:cNvPr>
              <p:cNvSpPr txBox="1"/>
              <p:nvPr/>
            </p:nvSpPr>
            <p:spPr>
              <a:xfrm>
                <a:off x="799395" y="4009716"/>
                <a:ext cx="4351103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先验概率：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07FFA4-7180-4EE1-89C2-D554D62A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4009716"/>
                <a:ext cx="4351103" cy="624082"/>
              </a:xfrm>
              <a:prstGeom prst="rect">
                <a:avLst/>
              </a:prstGeom>
              <a:blipFill>
                <a:blip r:embed="rId4"/>
                <a:stretch>
                  <a:fillRect l="-182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0E4761-3858-4D80-AC72-06ABFCB75C23}"/>
                  </a:ext>
                </a:extLst>
              </p:cNvPr>
              <p:cNvSpPr txBox="1"/>
              <p:nvPr/>
            </p:nvSpPr>
            <p:spPr>
              <a:xfrm>
                <a:off x="799395" y="4679205"/>
                <a:ext cx="7448866" cy="64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标准化常数：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den>
                    </m:f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0E4761-3858-4D80-AC72-06ABFCB75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4679205"/>
                <a:ext cx="7448866" cy="649088"/>
              </a:xfrm>
              <a:prstGeom prst="rect">
                <a:avLst/>
              </a:prstGeom>
              <a:blipFill>
                <a:blip r:embed="rId5"/>
                <a:stretch>
                  <a:fillRect l="-106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48CAF5-D270-4DE0-B57A-FE42F10095B7}"/>
                  </a:ext>
                </a:extLst>
              </p:cNvPr>
              <p:cNvSpPr txBox="1"/>
              <p:nvPr/>
            </p:nvSpPr>
            <p:spPr>
              <a:xfrm>
                <a:off x="799395" y="5373700"/>
                <a:ext cx="7448866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似然度：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48CAF5-D270-4DE0-B57A-FE42F100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5373700"/>
                <a:ext cx="7448866" cy="624017"/>
              </a:xfrm>
              <a:prstGeom prst="rect">
                <a:avLst/>
              </a:prstGeom>
              <a:blipFill>
                <a:blip r:embed="rId6"/>
                <a:stretch>
                  <a:fillRect l="-1064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FA44AE-E694-4022-AD23-91E7B1BFCDD9}"/>
                  </a:ext>
                </a:extLst>
              </p:cNvPr>
              <p:cNvSpPr txBox="1"/>
              <p:nvPr/>
            </p:nvSpPr>
            <p:spPr>
              <a:xfrm>
                <a:off x="799396" y="5910456"/>
                <a:ext cx="4948262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后验概率：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den>
                        </m:f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FA44AE-E694-4022-AD23-91E7B1BF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6" y="5910456"/>
                <a:ext cx="4948262" cy="957250"/>
              </a:xfrm>
              <a:prstGeom prst="rect">
                <a:avLst/>
              </a:prstGeom>
              <a:blipFill>
                <a:blip r:embed="rId7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基本设置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2596976"/>
            <a:ext cx="11281719" cy="1853726"/>
            <a:chOff x="448322" y="2685929"/>
            <a:chExt cx="11281719" cy="185372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9"/>
              <a:ext cx="11281719" cy="18537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792002" y="2773020"/>
              <a:ext cx="6268358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np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pylab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plt.style.use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('seaborn')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mpl.rcParams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font.family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 = 'serif'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B54176-11C7-4709-A94B-B71802AAF2F7}"/>
                </a:ext>
              </a:extLst>
            </p:cNvPr>
            <p:cNvSpPr txBox="1"/>
            <p:nvPr/>
          </p:nvSpPr>
          <p:spPr>
            <a:xfrm>
              <a:off x="7060359" y="2777429"/>
              <a:ext cx="466832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pylab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将绘图样式设置为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seaborn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将所有图标的字体设置为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serif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4">
            <a:extLst>
              <a:ext uri="{FF2B5EF4-FFF2-40B4-BE49-F238E27FC236}">
                <a16:creationId xmlns:a16="http://schemas.microsoft.com/office/drawing/2014/main" id="{0923C978-C825-4B3E-B30D-7E344CCFE51F}"/>
              </a:ext>
            </a:extLst>
          </p:cNvPr>
          <p:cNvSpPr txBox="1"/>
          <p:nvPr/>
        </p:nvSpPr>
        <p:spPr>
          <a:xfrm>
            <a:off x="391797" y="4464092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模拟数据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B9C8AC-7DA6-488D-AC61-022969625067}"/>
              </a:ext>
            </a:extLst>
          </p:cNvPr>
          <p:cNvGrpSpPr/>
          <p:nvPr/>
        </p:nvGrpSpPr>
        <p:grpSpPr>
          <a:xfrm>
            <a:off x="458247" y="5240644"/>
            <a:ext cx="12197148" cy="1384091"/>
            <a:chOff x="448322" y="2685929"/>
            <a:chExt cx="12197148" cy="219896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6214685-EC7A-4ECC-A02E-AD1D070DEE2A}"/>
                </a:ext>
              </a:extLst>
            </p:cNvPr>
            <p:cNvSpPr/>
            <p:nvPr/>
          </p:nvSpPr>
          <p:spPr>
            <a:xfrm>
              <a:off x="448322" y="2685929"/>
              <a:ext cx="11281719" cy="2198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335ABF-6C13-4931-A184-B02CD2B98B56}"/>
                </a:ext>
              </a:extLst>
            </p:cNvPr>
            <p:cNvSpPr txBox="1"/>
            <p:nvPr/>
          </p:nvSpPr>
          <p:spPr>
            <a:xfrm>
              <a:off x="792001" y="2773020"/>
              <a:ext cx="9107183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np.random.seed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(1000)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np.linspace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(0, 10, 500)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 = 4 + 2 * x +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np.random.standard_normal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(x)) * 2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DEEB02E-13D7-499A-BFAB-4C3E8436008B}"/>
                </a:ext>
              </a:extLst>
            </p:cNvPr>
            <p:cNvSpPr txBox="1"/>
            <p:nvPr/>
          </p:nvSpPr>
          <p:spPr>
            <a:xfrm>
              <a:off x="7975788" y="2797562"/>
              <a:ext cx="4669682" cy="192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设置随机种子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989464B-1615-40EE-A5B5-DCAB5B454BF9}"/>
              </a:ext>
            </a:extLst>
          </p:cNvPr>
          <p:cNvSpPr txBox="1"/>
          <p:nvPr/>
        </p:nvSpPr>
        <p:spPr>
          <a:xfrm>
            <a:off x="2585537" y="4497693"/>
            <a:ext cx="910718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基于直线周围噪声数据的例子</a:t>
            </a:r>
          </a:p>
        </p:txBody>
      </p:sp>
    </p:spTree>
    <p:extLst>
      <p:ext uri="{BB962C8B-B14F-4D97-AF65-F5344CB8AC3E}">
        <p14:creationId xmlns:p14="http://schemas.microsoft.com/office/powerpoint/2010/main" val="20654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线性回归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2596976"/>
            <a:ext cx="11281719" cy="1402776"/>
            <a:chOff x="448322" y="2685929"/>
            <a:chExt cx="11281719" cy="1402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9"/>
              <a:ext cx="11281719" cy="14027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792002" y="2773020"/>
              <a:ext cx="6268358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reg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np.polyfit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y, 1)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reg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B54176-11C7-4709-A94B-B71802AAF2F7}"/>
                </a:ext>
              </a:extLst>
            </p:cNvPr>
            <p:cNvSpPr txBox="1"/>
            <p:nvPr/>
          </p:nvSpPr>
          <p:spPr>
            <a:xfrm>
              <a:off x="7060359" y="2777429"/>
              <a:ext cx="4668321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普通最小二乘（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OLS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）回归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回归系数（截距和斜率）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3184B1D-58B3-4F20-98F1-FC933C45CE9F}"/>
              </a:ext>
            </a:extLst>
          </p:cNvPr>
          <p:cNvSpPr/>
          <p:nvPr/>
        </p:nvSpPr>
        <p:spPr>
          <a:xfrm>
            <a:off x="7139128" y="3511141"/>
            <a:ext cx="4397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array([2.03384161, 3.77649234])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5C0A94-CD46-4B64-B26B-67F16135A30F}"/>
              </a:ext>
            </a:extLst>
          </p:cNvPr>
          <p:cNvSpPr txBox="1"/>
          <p:nvPr/>
        </p:nvSpPr>
        <p:spPr>
          <a:xfrm>
            <a:off x="649050" y="4058188"/>
            <a:ext cx="1089389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原始参数没有完全恢复，这是数据中包含的噪声所致。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7FC6D2E-8665-4AC4-BBD7-247219EB9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550"/>
              </p:ext>
            </p:extLst>
          </p:nvPr>
        </p:nvGraphicFramePr>
        <p:xfrm>
          <a:off x="388690" y="4969030"/>
          <a:ext cx="113413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718">
                  <a:extLst>
                    <a:ext uri="{9D8B030D-6E8A-4147-A177-3AD203B41FA5}">
                      <a16:colId xmlns:a16="http://schemas.microsoft.com/office/drawing/2014/main" val="3962132282"/>
                    </a:ext>
                  </a:extLst>
                </a:gridCol>
                <a:gridCol w="3998976">
                  <a:extLst>
                    <a:ext uri="{9D8B030D-6E8A-4147-A177-3AD203B41FA5}">
                      <a16:colId xmlns:a16="http://schemas.microsoft.com/office/drawing/2014/main" val="359871805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233481678"/>
                    </a:ext>
                  </a:extLst>
                </a:gridCol>
                <a:gridCol w="3841816">
                  <a:extLst>
                    <a:ext uri="{9D8B030D-6E8A-4147-A177-3AD203B41FA5}">
                      <a16:colId xmlns:a16="http://schemas.microsoft.com/office/drawing/2014/main" val="2048199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坐标（自变量值）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full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如果为真，返回额外的诊断信息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9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坐标（因变量值）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应用到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坐标的权重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deg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多项式拟合度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如果为真，返回协方差矩阵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94763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4AF0A87-ABB0-489C-A2B8-751F3CA67AA8}"/>
              </a:ext>
            </a:extLst>
          </p:cNvPr>
          <p:cNvSpPr/>
          <p:nvPr/>
        </p:nvSpPr>
        <p:spPr>
          <a:xfrm>
            <a:off x="1621536" y="2712860"/>
            <a:ext cx="1313749" cy="418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2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OLS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回归线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2596975"/>
            <a:ext cx="11625399" cy="2618837"/>
            <a:chOff x="448322" y="2685928"/>
            <a:chExt cx="11625399" cy="261883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261883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792002" y="2773020"/>
              <a:ext cx="8223882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plt.scatter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y, c=y, marker='v',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cmap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coolwarm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reg[1] + reg[0] * x,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=2.0)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plt.colorbar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('y')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B54176-11C7-4709-A94B-B71802AAF2F7}"/>
                </a:ext>
              </a:extLst>
            </p:cNvPr>
            <p:cNvSpPr txBox="1"/>
            <p:nvPr/>
          </p:nvSpPr>
          <p:spPr>
            <a:xfrm>
              <a:off x="7405400" y="2782608"/>
              <a:ext cx="4668321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OLS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回归线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'x'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'y'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0DFAC7F-9D6F-4372-8CE3-D3DF1FD6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52" y="2596975"/>
            <a:ext cx="6187657" cy="4102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2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贝叶斯回归逻辑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/>
              <p:nvPr/>
            </p:nvSpPr>
            <p:spPr>
              <a:xfrm>
                <a:off x="799395" y="3109544"/>
                <a:ext cx="13761400" cy="4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考虑回归线方程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BFFC5-687B-480C-B903-5C479FE6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3109544"/>
                <a:ext cx="13761400" cy="473335"/>
              </a:xfrm>
              <a:prstGeom prst="rect">
                <a:avLst/>
              </a:prstGeom>
              <a:blipFill>
                <a:blip r:embed="rId3"/>
                <a:stretch>
                  <a:fillRect l="-664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407FFA4-7180-4EE1-89C2-D554D62A9D58}"/>
              </a:ext>
            </a:extLst>
          </p:cNvPr>
          <p:cNvSpPr txBox="1"/>
          <p:nvPr/>
        </p:nvSpPr>
        <p:spPr>
          <a:xfrm>
            <a:off x="444831" y="2555485"/>
            <a:ext cx="435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4A5B9C-701A-4CE2-8BE2-85017CA00C42}"/>
                  </a:ext>
                </a:extLst>
              </p:cNvPr>
              <p:cNvSpPr txBox="1"/>
              <p:nvPr/>
            </p:nvSpPr>
            <p:spPr>
              <a:xfrm>
                <a:off x="799395" y="3609884"/>
                <a:ext cx="7952719" cy="113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先验概率：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呈正态分布，均值为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标准差为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ea typeface="微软雅黑" panose="020B0503020204020204" pitchFamily="34" charset="-12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呈正态分布，均值为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标准差为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4A5B9C-701A-4CE2-8BE2-85017CA00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3609884"/>
                <a:ext cx="7952719" cy="1135183"/>
              </a:xfrm>
              <a:prstGeom prst="rect">
                <a:avLst/>
              </a:prstGeom>
              <a:blipFill>
                <a:blip r:embed="rId4"/>
                <a:stretch>
                  <a:fillRect l="-1149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BBCD32-A6AA-4D69-9CAA-E0C0648E8EEA}"/>
                  </a:ext>
                </a:extLst>
              </p:cNvPr>
              <p:cNvSpPr txBox="1"/>
              <p:nvPr/>
            </p:nvSpPr>
            <p:spPr>
              <a:xfrm>
                <a:off x="799395" y="4747631"/>
                <a:ext cx="9789075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似然度：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，标准差为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之间均匀分布的正态分布。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BBCD32-A6AA-4D69-9CAA-E0C0648E8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" y="4747631"/>
                <a:ext cx="9789075" cy="581057"/>
              </a:xfrm>
              <a:prstGeom prst="rect">
                <a:avLst/>
              </a:prstGeom>
              <a:blipFill>
                <a:blip r:embed="rId5"/>
                <a:stretch>
                  <a:fillRect l="-934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1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3F877-FCF1-4D73-B132-D8E763B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0CEB-4701-4FA6-AC0A-FAB194DB696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贝叶斯回归逻辑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792C1-CC10-4ED8-BDE9-4CFBA701F82A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贝叶斯统计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0BFFC5-687B-480C-B903-5C479FE64BBA}"/>
              </a:ext>
            </a:extLst>
          </p:cNvPr>
          <p:cNvSpPr txBox="1"/>
          <p:nvPr/>
        </p:nvSpPr>
        <p:spPr>
          <a:xfrm>
            <a:off x="799395" y="3109544"/>
            <a:ext cx="9789075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find_MAP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通过求取局部最大后验点来寻找采样算法的起点。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07FFA4-7180-4EE1-89C2-D554D62A9D58}"/>
              </a:ext>
            </a:extLst>
          </p:cNvPr>
          <p:cNvSpPr txBox="1"/>
          <p:nvPr/>
        </p:nvSpPr>
        <p:spPr>
          <a:xfrm>
            <a:off x="444831" y="2555485"/>
            <a:ext cx="637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马尔科夫链蒙特卡洛（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MCMC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）采样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4A5B9C-701A-4CE2-8BE2-85017CA00C42}"/>
              </a:ext>
            </a:extLst>
          </p:cNvPr>
          <p:cNvSpPr txBox="1"/>
          <p:nvPr/>
        </p:nvSpPr>
        <p:spPr>
          <a:xfrm>
            <a:off x="799394" y="3609884"/>
            <a:ext cx="1093064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NUTS()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为假定先验概率的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MCMC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采样实现“高效双平均无回转采样器”（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）算法。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BBCD32-A6AA-4D69-9CAA-E0C0648E8EEA}"/>
              </a:ext>
            </a:extLst>
          </p:cNvPr>
          <p:cNvSpPr txBox="1"/>
          <p:nvPr/>
        </p:nvSpPr>
        <p:spPr>
          <a:xfrm>
            <a:off x="799395" y="4738300"/>
            <a:ext cx="1081141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以给定起始值（来自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find_MAP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函数）和最优步长（来自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NUTS()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函数）提取一定数量的样本。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04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13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74601</TotalTime>
  <Words>3349</Words>
  <Application>Microsoft Office PowerPoint</Application>
  <PresentationFormat>宽屏</PresentationFormat>
  <Paragraphs>418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Arial</vt:lpstr>
      <vt:lpstr>Calibri</vt:lpstr>
      <vt:lpstr>Cambria Math</vt:lpstr>
      <vt:lpstr>Gill Sans MT</vt:lpstr>
      <vt:lpstr>Wingdings</vt:lpstr>
      <vt:lpstr>Wingdings 2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Huang Y</cp:lastModifiedBy>
  <cp:revision>1581</cp:revision>
  <dcterms:created xsi:type="dcterms:W3CDTF">2016-03-12T16:08:20Z</dcterms:created>
  <dcterms:modified xsi:type="dcterms:W3CDTF">2020-06-11T13:58:16Z</dcterms:modified>
</cp:coreProperties>
</file>