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6.xml" ContentType="application/vnd.openxmlformats-officedocument.drawingml.chart+xml"/>
  <Override PartName="/ppt/theme/themeOverride2.xml" ContentType="application/vnd.openxmlformats-officedocument.themeOverride+xml"/>
  <Override PartName="/ppt/notesSlides/notesSlide19.xml" ContentType="application/vnd.openxmlformats-officedocument.presentationml.notesSlide+xml"/>
  <Override PartName="/ppt/charts/chart7.xml" ContentType="application/vnd.openxmlformats-officedocument.drawingml.chart+xml"/>
  <Override PartName="/ppt/theme/themeOverride3.xml" ContentType="application/vnd.openxmlformats-officedocument.themeOverride+xml"/>
  <Override PartName="/ppt/charts/chart8.xml" ContentType="application/vnd.openxmlformats-officedocument.drawingml.chart+xml"/>
  <Override PartName="/ppt/theme/themeOverride4.xml" ContentType="application/vnd.openxmlformats-officedocument.themeOverr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87"/>
  </p:notesMasterIdLst>
  <p:handoutMasterIdLst>
    <p:handoutMasterId r:id="rId88"/>
  </p:handoutMasterIdLst>
  <p:sldIdLst>
    <p:sldId id="257" r:id="rId5"/>
    <p:sldId id="262" r:id="rId6"/>
    <p:sldId id="315" r:id="rId7"/>
    <p:sldId id="267" r:id="rId8"/>
    <p:sldId id="316" r:id="rId9"/>
    <p:sldId id="268" r:id="rId10"/>
    <p:sldId id="269" r:id="rId11"/>
    <p:sldId id="270" r:id="rId12"/>
    <p:sldId id="271" r:id="rId13"/>
    <p:sldId id="272" r:id="rId14"/>
    <p:sldId id="273" r:id="rId15"/>
    <p:sldId id="275" r:id="rId16"/>
    <p:sldId id="276" r:id="rId17"/>
    <p:sldId id="278" r:id="rId18"/>
    <p:sldId id="279" r:id="rId19"/>
    <p:sldId id="280" r:id="rId20"/>
    <p:sldId id="342" r:id="rId21"/>
    <p:sldId id="343" r:id="rId22"/>
    <p:sldId id="344" r:id="rId23"/>
    <p:sldId id="345" r:id="rId24"/>
    <p:sldId id="317" r:id="rId25"/>
    <p:sldId id="318" r:id="rId26"/>
    <p:sldId id="348" r:id="rId27"/>
    <p:sldId id="319" r:id="rId28"/>
    <p:sldId id="346" r:id="rId29"/>
    <p:sldId id="347" r:id="rId30"/>
    <p:sldId id="320" r:id="rId31"/>
    <p:sldId id="355" r:id="rId32"/>
    <p:sldId id="321" r:id="rId33"/>
    <p:sldId id="350" r:id="rId34"/>
    <p:sldId id="322" r:id="rId35"/>
    <p:sldId id="351" r:id="rId36"/>
    <p:sldId id="323" r:id="rId37"/>
    <p:sldId id="352" r:id="rId38"/>
    <p:sldId id="353" r:id="rId39"/>
    <p:sldId id="324" r:id="rId40"/>
    <p:sldId id="354" r:id="rId41"/>
    <p:sldId id="325" r:id="rId42"/>
    <p:sldId id="356" r:id="rId43"/>
    <p:sldId id="326" r:id="rId44"/>
    <p:sldId id="357" r:id="rId45"/>
    <p:sldId id="328" r:id="rId46"/>
    <p:sldId id="358" r:id="rId47"/>
    <p:sldId id="329" r:id="rId48"/>
    <p:sldId id="359" r:id="rId49"/>
    <p:sldId id="330" r:id="rId50"/>
    <p:sldId id="360" r:id="rId51"/>
    <p:sldId id="331" r:id="rId52"/>
    <p:sldId id="361" r:id="rId53"/>
    <p:sldId id="332" r:id="rId54"/>
    <p:sldId id="362" r:id="rId55"/>
    <p:sldId id="333" r:id="rId56"/>
    <p:sldId id="363" r:id="rId57"/>
    <p:sldId id="334" r:id="rId58"/>
    <p:sldId id="335" r:id="rId59"/>
    <p:sldId id="364" r:id="rId60"/>
    <p:sldId id="336" r:id="rId61"/>
    <p:sldId id="365" r:id="rId62"/>
    <p:sldId id="337" r:id="rId63"/>
    <p:sldId id="366" r:id="rId64"/>
    <p:sldId id="338" r:id="rId65"/>
    <p:sldId id="367" r:id="rId66"/>
    <p:sldId id="339" r:id="rId67"/>
    <p:sldId id="368" r:id="rId68"/>
    <p:sldId id="340" r:id="rId69"/>
    <p:sldId id="369" r:id="rId70"/>
    <p:sldId id="341" r:id="rId71"/>
    <p:sldId id="370" r:id="rId72"/>
    <p:sldId id="303" r:id="rId73"/>
    <p:sldId id="302" r:id="rId74"/>
    <p:sldId id="304" r:id="rId75"/>
    <p:sldId id="305" r:id="rId76"/>
    <p:sldId id="306" r:id="rId77"/>
    <p:sldId id="307" r:id="rId78"/>
    <p:sldId id="308" r:id="rId79"/>
    <p:sldId id="309" r:id="rId80"/>
    <p:sldId id="310" r:id="rId81"/>
    <p:sldId id="311" r:id="rId82"/>
    <p:sldId id="312" r:id="rId83"/>
    <p:sldId id="301" r:id="rId84"/>
    <p:sldId id="313" r:id="rId85"/>
    <p:sldId id="314" r:id="rId8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695" autoAdjust="0"/>
  </p:normalViewPr>
  <p:slideViewPr>
    <p:cSldViewPr snapToGrid="0">
      <p:cViewPr varScale="1">
        <p:scale>
          <a:sx n="106" d="100"/>
          <a:sy n="106" d="100"/>
        </p:scale>
        <p:origin x="696" y="108"/>
      </p:cViewPr>
      <p:guideLst/>
    </p:cSldViewPr>
  </p:slideViewPr>
  <p:notesTextViewPr>
    <p:cViewPr>
      <p:scale>
        <a:sx n="3" d="2"/>
        <a:sy n="3" d="2"/>
      </p:scale>
      <p:origin x="0" y="0"/>
    </p:cViewPr>
  </p:notesTextViewPr>
  <p:notesViewPr>
    <p:cSldViewPr snapToGrid="0" showGuides="1">
      <p:cViewPr varScale="1">
        <p:scale>
          <a:sx n="89" d="100"/>
          <a:sy n="89" d="100"/>
        </p:scale>
        <p:origin x="208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s\CAORUI\Desktop\&#26032;&#24314;%20Microsoft%20Excel%20&#24037;&#20316;&#34920;.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E:\&#20010;&#20154;&#22791;&#20221;\&#22810;&#22240;&#23376;&#36873;&#32929;&#24179;&#21488;\&#12304;&#24191;&#21457;&#37329;&#24037;&#12305;&#22810;&#22240;&#23376;&#20998;&#26512;&#24179;&#21488;(V6.5.2&#24320;&#25918;&#29256;&#26412;)\&#22810;&#22240;&#23376;&#36873;&#32929;.xlsm"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20010;&#20154;&#22791;&#20221;\&#22810;&#22240;&#23376;&#36873;&#32929;&#24179;&#21488;\&#12304;&#24191;&#21457;&#37329;&#24037;&#12305;&#22810;&#22240;&#23376;&#20998;&#26512;&#24179;&#21488;(V6.5.2&#24320;&#25918;&#29256;&#26412;)\&#22810;&#22240;&#23376;&#36873;&#32929;.xlsm"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20010;&#20154;&#22791;&#20221;\&#22810;&#22240;&#23376;&#36873;&#32929;&#24179;&#21488;\&#12304;&#24191;&#21457;&#37329;&#24037;&#12305;&#22810;&#22240;&#23376;&#20998;&#26512;&#24179;&#21488;(V6.5.2&#24320;&#25918;&#29256;&#26412;)\&#22810;&#22240;&#23376;&#36873;&#32929;.xlsm"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20010;&#20154;&#22791;&#20221;\&#22810;&#22240;&#23376;&#36873;&#32929;&#24179;&#21488;\&#12304;&#24191;&#21457;&#37329;&#24037;&#12305;&#22810;&#22240;&#23376;&#20998;&#26512;&#24179;&#21488;(V6.5.2&#24320;&#25918;&#29256;&#26412;)\&#22810;&#22240;&#23376;&#36873;&#32929;.xlsm" TargetMode="External"/></Relationships>
</file>

<file path=ppt/charts/_rels/chart6.xml.rels><?xml version="1.0" encoding="UTF-8" standalone="yes"?>
<Relationships xmlns="http://schemas.openxmlformats.org/package/2006/relationships"><Relationship Id="rId2" Type="http://schemas.openxmlformats.org/officeDocument/2006/relationships/oleObject" Target="file:///E:\files\&#31574;&#30053;\&#26446;&#23478;&#38125;&#30003;&#35831;&#26448;&#26009;\2.&#39118;&#26684;&#36718;&#21160;&#19979;&#30340;&#21453;&#36716;&#22871;&#21033;&#31574;&#30053;&#19987;&#39064;\&#39118;&#26684;&#36718;&#21160;&#19979;&#30340;&#21453;&#36716;&#22871;&#21033;&#31574;&#30053;.xlsx" TargetMode="External"/><Relationship Id="rId1" Type="http://schemas.openxmlformats.org/officeDocument/2006/relationships/themeOverride" Target="../theme/themeOverride2.xml"/></Relationships>
</file>

<file path=ppt/charts/_rels/chart7.xml.rels><?xml version="1.0" encoding="UTF-8" standalone="yes"?>
<Relationships xmlns="http://schemas.openxmlformats.org/package/2006/relationships"><Relationship Id="rId2" Type="http://schemas.openxmlformats.org/officeDocument/2006/relationships/oleObject" Target="file:///E:\files\&#31574;&#30053;\&#26446;&#23478;&#38125;&#30003;&#35831;&#26448;&#26009;\2.&#39118;&#26684;&#36718;&#21160;&#19979;&#30340;&#21453;&#36716;&#22871;&#21033;&#31574;&#30053;&#19987;&#39064;\&#39118;&#26684;&#36718;&#21160;&#19979;&#30340;&#21453;&#36716;&#22871;&#21033;&#31574;&#30053;.xlsx" TargetMode="External"/><Relationship Id="rId1" Type="http://schemas.openxmlformats.org/officeDocument/2006/relationships/themeOverride" Target="../theme/themeOverride3.xml"/></Relationships>
</file>

<file path=ppt/charts/_rels/chart8.xml.rels><?xml version="1.0" encoding="UTF-8" standalone="yes"?>
<Relationships xmlns="http://schemas.openxmlformats.org/package/2006/relationships"><Relationship Id="rId2" Type="http://schemas.openxmlformats.org/officeDocument/2006/relationships/oleObject" Target="file:///E:\files\&#31574;&#30053;\&#26446;&#23478;&#38125;&#30003;&#35831;&#26448;&#26009;\2.&#39118;&#26684;&#36718;&#21160;&#19979;&#30340;&#21453;&#36716;&#22871;&#21033;&#31574;&#30053;&#19987;&#39064;\&#39118;&#26684;&#36718;&#21160;&#19979;&#30340;&#21453;&#36716;&#22871;&#21033;&#31574;&#30053;.xlsx"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6327969282865524E-2"/>
          <c:y val="5.9504594653844833E-2"/>
          <c:w val="0.75752913951873779"/>
          <c:h val="0.79731684923171997"/>
        </c:manualLayout>
      </c:layout>
      <c:lineChart>
        <c:grouping val="standard"/>
        <c:varyColors val="0"/>
        <c:ser>
          <c:idx val="0"/>
          <c:order val="0"/>
          <c:marker>
            <c:symbol val="diamond"/>
            <c:size val="5"/>
          </c:marker>
          <c:cat>
            <c:numRef>
              <c:f>Sheet2!$C$2:$C$21</c:f>
              <c:numCache>
                <c:formatCode>General</c:formatCode>
                <c:ptCount val="20"/>
                <c:pt idx="0">
                  <c:v>20100910</c:v>
                </c:pt>
                <c:pt idx="1">
                  <c:v>20100913</c:v>
                </c:pt>
                <c:pt idx="2">
                  <c:v>20100914</c:v>
                </c:pt>
                <c:pt idx="3">
                  <c:v>20100915</c:v>
                </c:pt>
                <c:pt idx="4">
                  <c:v>20100916</c:v>
                </c:pt>
                <c:pt idx="5">
                  <c:v>20100917</c:v>
                </c:pt>
                <c:pt idx="6">
                  <c:v>20100920</c:v>
                </c:pt>
                <c:pt idx="7">
                  <c:v>20100921</c:v>
                </c:pt>
                <c:pt idx="8">
                  <c:v>20100927</c:v>
                </c:pt>
                <c:pt idx="9">
                  <c:v>20100928</c:v>
                </c:pt>
                <c:pt idx="10">
                  <c:v>20100929</c:v>
                </c:pt>
                <c:pt idx="11">
                  <c:v>20100930</c:v>
                </c:pt>
                <c:pt idx="12">
                  <c:v>20101008</c:v>
                </c:pt>
                <c:pt idx="13">
                  <c:v>20101011</c:v>
                </c:pt>
                <c:pt idx="14">
                  <c:v>20101013</c:v>
                </c:pt>
                <c:pt idx="15">
                  <c:v>20101014</c:v>
                </c:pt>
                <c:pt idx="16">
                  <c:v>20101015</c:v>
                </c:pt>
                <c:pt idx="17">
                  <c:v>20101018</c:v>
                </c:pt>
                <c:pt idx="18">
                  <c:v>20101019</c:v>
                </c:pt>
                <c:pt idx="19">
                  <c:v>20101020</c:v>
                </c:pt>
              </c:numCache>
            </c:numRef>
          </c:cat>
          <c:val>
            <c:numRef>
              <c:f>Sheet2!$A$2:$A$21</c:f>
              <c:numCache>
                <c:formatCode>General</c:formatCode>
                <c:ptCount val="20"/>
                <c:pt idx="0">
                  <c:v>69.069999999999993</c:v>
                </c:pt>
                <c:pt idx="1">
                  <c:v>71.569999999999993</c:v>
                </c:pt>
                <c:pt idx="2">
                  <c:v>71.17</c:v>
                </c:pt>
                <c:pt idx="3">
                  <c:v>72.77</c:v>
                </c:pt>
                <c:pt idx="4">
                  <c:v>74.2</c:v>
                </c:pt>
                <c:pt idx="5">
                  <c:v>75.3</c:v>
                </c:pt>
                <c:pt idx="6">
                  <c:v>75.239999999999995</c:v>
                </c:pt>
                <c:pt idx="7">
                  <c:v>75.02</c:v>
                </c:pt>
                <c:pt idx="8">
                  <c:v>77.38</c:v>
                </c:pt>
                <c:pt idx="9">
                  <c:v>77.89</c:v>
                </c:pt>
                <c:pt idx="10">
                  <c:v>77.67</c:v>
                </c:pt>
                <c:pt idx="11">
                  <c:v>79.03</c:v>
                </c:pt>
                <c:pt idx="12">
                  <c:v>80.849999999999994</c:v>
                </c:pt>
                <c:pt idx="13">
                  <c:v>80.05</c:v>
                </c:pt>
                <c:pt idx="14">
                  <c:v>75.39</c:v>
                </c:pt>
                <c:pt idx="15">
                  <c:v>73.53</c:v>
                </c:pt>
                <c:pt idx="16">
                  <c:v>72.430000000000007</c:v>
                </c:pt>
                <c:pt idx="17">
                  <c:v>70.94</c:v>
                </c:pt>
                <c:pt idx="18">
                  <c:v>73.05</c:v>
                </c:pt>
                <c:pt idx="19">
                  <c:v>74.66</c:v>
                </c:pt>
              </c:numCache>
            </c:numRef>
          </c:val>
          <c:smooth val="0"/>
          <c:extLst>
            <c:ext xmlns:c16="http://schemas.microsoft.com/office/drawing/2014/chart" uri="{C3380CC4-5D6E-409C-BE32-E72D297353CC}">
              <c16:uniqueId val="{00000000-A9C8-40A0-8798-638CB5CC9CED}"/>
            </c:ext>
          </c:extLst>
        </c:ser>
        <c:ser>
          <c:idx val="1"/>
          <c:order val="1"/>
          <c:marker>
            <c:symbol val="none"/>
          </c:marker>
          <c:cat>
            <c:numRef>
              <c:f>Sheet2!$C$2:$C$21</c:f>
              <c:numCache>
                <c:formatCode>General</c:formatCode>
                <c:ptCount val="20"/>
                <c:pt idx="0">
                  <c:v>20100910</c:v>
                </c:pt>
                <c:pt idx="1">
                  <c:v>20100913</c:v>
                </c:pt>
                <c:pt idx="2">
                  <c:v>20100914</c:v>
                </c:pt>
                <c:pt idx="3">
                  <c:v>20100915</c:v>
                </c:pt>
                <c:pt idx="4">
                  <c:v>20100916</c:v>
                </c:pt>
                <c:pt idx="5">
                  <c:v>20100917</c:v>
                </c:pt>
                <c:pt idx="6">
                  <c:v>20100920</c:v>
                </c:pt>
                <c:pt idx="7">
                  <c:v>20100921</c:v>
                </c:pt>
                <c:pt idx="8">
                  <c:v>20100927</c:v>
                </c:pt>
                <c:pt idx="9">
                  <c:v>20100928</c:v>
                </c:pt>
                <c:pt idx="10">
                  <c:v>20100929</c:v>
                </c:pt>
                <c:pt idx="11">
                  <c:v>20100930</c:v>
                </c:pt>
                <c:pt idx="12">
                  <c:v>20101008</c:v>
                </c:pt>
                <c:pt idx="13">
                  <c:v>20101011</c:v>
                </c:pt>
                <c:pt idx="14">
                  <c:v>20101013</c:v>
                </c:pt>
                <c:pt idx="15">
                  <c:v>20101014</c:v>
                </c:pt>
                <c:pt idx="16">
                  <c:v>20101015</c:v>
                </c:pt>
                <c:pt idx="17">
                  <c:v>20101018</c:v>
                </c:pt>
                <c:pt idx="18">
                  <c:v>20101019</c:v>
                </c:pt>
                <c:pt idx="19">
                  <c:v>20101020</c:v>
                </c:pt>
              </c:numCache>
            </c:numRef>
          </c:cat>
          <c:val>
            <c:numRef>
              <c:f>Sheet2!$B$2:$B$19</c:f>
              <c:numCache>
                <c:formatCode>General</c:formatCode>
                <c:ptCount val="18"/>
                <c:pt idx="0">
                  <c:v>69.069999999999993</c:v>
                </c:pt>
                <c:pt idx="12">
                  <c:v>80.849999999999994</c:v>
                </c:pt>
                <c:pt idx="17">
                  <c:v>70.94</c:v>
                </c:pt>
              </c:numCache>
            </c:numRef>
          </c:val>
          <c:smooth val="0"/>
          <c:extLst>
            <c:ext xmlns:c16="http://schemas.microsoft.com/office/drawing/2014/chart" uri="{C3380CC4-5D6E-409C-BE32-E72D297353CC}">
              <c16:uniqueId val="{00000001-A9C8-40A0-8798-638CB5CC9CED}"/>
            </c:ext>
          </c:extLst>
        </c:ser>
        <c:dLbls>
          <c:showLegendKey val="0"/>
          <c:showVal val="0"/>
          <c:showCatName val="0"/>
          <c:showSerName val="0"/>
          <c:showPercent val="0"/>
          <c:showBubbleSize val="0"/>
        </c:dLbls>
        <c:marker val="1"/>
        <c:smooth val="0"/>
        <c:axId val="248632944"/>
        <c:axId val="248627064"/>
      </c:lineChart>
      <c:catAx>
        <c:axId val="248632944"/>
        <c:scaling>
          <c:orientation val="minMax"/>
        </c:scaling>
        <c:delete val="0"/>
        <c:axPos val="b"/>
        <c:numFmt formatCode="General" sourceLinked="1"/>
        <c:majorTickMark val="out"/>
        <c:minorTickMark val="none"/>
        <c:tickLblPos val="nextTo"/>
        <c:crossAx val="248627064"/>
        <c:crosses val="autoZero"/>
        <c:auto val="0"/>
        <c:lblAlgn val="ctr"/>
        <c:lblOffset val="100"/>
        <c:noMultiLvlLbl val="0"/>
      </c:catAx>
      <c:valAx>
        <c:axId val="248627064"/>
        <c:scaling>
          <c:orientation val="minMax"/>
          <c:max val="83"/>
          <c:min val="65"/>
        </c:scaling>
        <c:delete val="0"/>
        <c:axPos val="l"/>
        <c:numFmt formatCode="General" sourceLinked="1"/>
        <c:majorTickMark val="out"/>
        <c:minorTickMark val="none"/>
        <c:tickLblPos val="nextTo"/>
        <c:crossAx val="248632944"/>
        <c:crosses val="autoZero"/>
        <c:crossBetween val="between"/>
      </c:valAx>
    </c:plotArea>
    <c:plotVisOnly val="1"/>
    <c:dispBlanksAs val="span"/>
    <c:showDLblsOverMax val="0"/>
  </c:chart>
  <c:txPr>
    <a:bodyPr/>
    <a:lstStyle/>
    <a:p>
      <a:pPr>
        <a:defRPr sz="700" smtId="4294967295"/>
      </a:pPr>
      <a:endParaRPr lang="zh-CN"/>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4"/>
    </mc:Choice>
    <mc:Fallback>
      <c:style val="34"/>
    </mc:Fallback>
  </mc:AlternateContent>
  <c:chart>
    <c:title>
      <c:layout>
        <c:manualLayout>
          <c:xMode val="edge"/>
          <c:yMode val="edge"/>
          <c:x val="0.46419554948806763"/>
          <c:y val="3.3195022493600845E-2"/>
        </c:manualLayout>
      </c:layout>
      <c:overlay val="0"/>
    </c:title>
    <c:autoTitleDeleted val="0"/>
    <c:plotArea>
      <c:layout>
        <c:manualLayout>
          <c:layoutTarget val="inner"/>
          <c:xMode val="edge"/>
          <c:yMode val="edge"/>
          <c:x val="0.1354784369468689"/>
          <c:y val="3.9363518357276917E-2"/>
          <c:w val="0.81845211982727051"/>
          <c:h val="0.90923595428466797"/>
        </c:manualLayout>
      </c:layout>
      <c:barChart>
        <c:barDir val="col"/>
        <c:grouping val="clustered"/>
        <c:varyColors val="0"/>
        <c:ser>
          <c:idx val="0"/>
          <c:order val="0"/>
          <c:tx>
            <c:strRef>
              <c:f>因子分析结果!$AP$5</c:f>
              <c:strCache>
                <c:ptCount val="1"/>
                <c:pt idx="0">
                  <c:v>复苏</c:v>
                </c:pt>
              </c:strCache>
            </c:strRef>
          </c:tx>
          <c:invertIfNegative val="0"/>
          <c:cat>
            <c:strRef>
              <c:f>因子分析结果!$AO$6:$AO$33</c:f>
              <c:strCache>
                <c:ptCount val="28"/>
                <c:pt idx="0">
                  <c:v>销售净利率</c:v>
                </c:pt>
                <c:pt idx="1">
                  <c:v>毛利率</c:v>
                </c:pt>
                <c:pt idx="2">
                  <c:v>ROE</c:v>
                </c:pt>
                <c:pt idx="3">
                  <c:v>ROA</c:v>
                </c:pt>
                <c:pt idx="4">
                  <c:v>净利润增长率</c:v>
                </c:pt>
                <c:pt idx="5">
                  <c:v>每股净资产增长率</c:v>
                </c:pt>
                <c:pt idx="6">
                  <c:v>EPS增长率</c:v>
                </c:pt>
                <c:pt idx="7">
                  <c:v>ROE增长率</c:v>
                </c:pt>
                <c:pt idx="8">
                  <c:v>流通股本/总股本</c:v>
                </c:pt>
                <c:pt idx="9">
                  <c:v>流通市值/总市值</c:v>
                </c:pt>
                <c:pt idx="10">
                  <c:v>资产负债率</c:v>
                </c:pt>
                <c:pt idx="11">
                  <c:v>1个月成交金额</c:v>
                </c:pt>
                <c:pt idx="12">
                  <c:v>近3个月平均成交量</c:v>
                </c:pt>
                <c:pt idx="13">
                  <c:v>换手率</c:v>
                </c:pt>
                <c:pt idx="14">
                  <c:v>一个月股价反转</c:v>
                </c:pt>
                <c:pt idx="15">
                  <c:v>三个月股价反转</c:v>
                </c:pt>
                <c:pt idx="16">
                  <c:v>一年股价反转/动量</c:v>
                </c:pt>
                <c:pt idx="17">
                  <c:v>流通市值</c:v>
                </c:pt>
                <c:pt idx="18">
                  <c:v>长期负债比率</c:v>
                </c:pt>
                <c:pt idx="19">
                  <c:v>固定比</c:v>
                </c:pt>
                <c:pt idx="20">
                  <c:v>流动比率</c:v>
                </c:pt>
                <c:pt idx="21">
                  <c:v>净利润现金占比</c:v>
                </c:pt>
                <c:pt idx="22">
                  <c:v>总资产周转率</c:v>
                </c:pt>
                <c:pt idx="23">
                  <c:v>流动负债率</c:v>
                </c:pt>
                <c:pt idx="24">
                  <c:v>营业费用比例</c:v>
                </c:pt>
                <c:pt idx="25">
                  <c:v>CFP(行业相对)</c:v>
                </c:pt>
                <c:pt idx="26">
                  <c:v>EP(行业相对)</c:v>
                </c:pt>
                <c:pt idx="27">
                  <c:v>BP(行业相对)</c:v>
                </c:pt>
              </c:strCache>
            </c:strRef>
          </c:cat>
          <c:val>
            <c:numRef>
              <c:f>因子分析结果!$AP$6:$AP$33</c:f>
              <c:numCache>
                <c:formatCode>0.00%</c:formatCode>
                <c:ptCount val="28"/>
                <c:pt idx="0">
                  <c:v>-3.4375362236152798E-2</c:v>
                </c:pt>
                <c:pt idx="1">
                  <c:v>-3.37522195780856E-2</c:v>
                </c:pt>
                <c:pt idx="2">
                  <c:v>-2.6983577998232901E-2</c:v>
                </c:pt>
                <c:pt idx="3">
                  <c:v>-1.9617041967132799E-2</c:v>
                </c:pt>
                <c:pt idx="4">
                  <c:v>-3.1271403297456403E-2</c:v>
                </c:pt>
                <c:pt idx="5">
                  <c:v>-1.0482936500698399E-2</c:v>
                </c:pt>
                <c:pt idx="6">
                  <c:v>-2.71939832695656E-2</c:v>
                </c:pt>
                <c:pt idx="7">
                  <c:v>-3.3580590273354902E-2</c:v>
                </c:pt>
                <c:pt idx="8">
                  <c:v>-2.8867679565007299E-3</c:v>
                </c:pt>
                <c:pt idx="9">
                  <c:v>-3.5257559042286999E-3</c:v>
                </c:pt>
                <c:pt idx="10">
                  <c:v>2.3243213312954701E-3</c:v>
                </c:pt>
                <c:pt idx="11">
                  <c:v>-1.54666264493527E-2</c:v>
                </c:pt>
                <c:pt idx="12">
                  <c:v>-2.67020077500667E-2</c:v>
                </c:pt>
                <c:pt idx="13">
                  <c:v>-1.56353404408264E-3</c:v>
                </c:pt>
                <c:pt idx="14">
                  <c:v>-0.13745909262195899</c:v>
                </c:pt>
                <c:pt idx="15">
                  <c:v>-0.10241036629058201</c:v>
                </c:pt>
                <c:pt idx="16">
                  <c:v>-0.14687361117022099</c:v>
                </c:pt>
                <c:pt idx="17">
                  <c:v>-6.2985307636837504E-2</c:v>
                </c:pt>
                <c:pt idx="18">
                  <c:v>-6.1810740555741503E-3</c:v>
                </c:pt>
                <c:pt idx="19">
                  <c:v>1.27163154157032E-2</c:v>
                </c:pt>
                <c:pt idx="20">
                  <c:v>2.3548465740658598E-3</c:v>
                </c:pt>
                <c:pt idx="21">
                  <c:v>4.1282095247863696E-3</c:v>
                </c:pt>
                <c:pt idx="22">
                  <c:v>3.0402222905756199E-2</c:v>
                </c:pt>
                <c:pt idx="23">
                  <c:v>1.5922607182988401E-2</c:v>
                </c:pt>
                <c:pt idx="24">
                  <c:v>-2.6539445211038799E-2</c:v>
                </c:pt>
                <c:pt idx="25">
                  <c:v>5.42026583187784E-2</c:v>
                </c:pt>
                <c:pt idx="26">
                  <c:v>3.6301770088777698E-2</c:v>
                </c:pt>
                <c:pt idx="27">
                  <c:v>7.7438253089977802E-2</c:v>
                </c:pt>
              </c:numCache>
            </c:numRef>
          </c:val>
          <c:extLst>
            <c:ext xmlns:c16="http://schemas.microsoft.com/office/drawing/2014/chart" uri="{C3380CC4-5D6E-409C-BE32-E72D297353CC}">
              <c16:uniqueId val="{00000000-1818-4C00-A668-E6CE77463114}"/>
            </c:ext>
          </c:extLst>
        </c:ser>
        <c:dLbls>
          <c:showLegendKey val="0"/>
          <c:showVal val="0"/>
          <c:showCatName val="0"/>
          <c:showSerName val="0"/>
          <c:showPercent val="0"/>
          <c:showBubbleSize val="0"/>
        </c:dLbls>
        <c:gapWidth val="150"/>
        <c:axId val="248633336"/>
        <c:axId val="248628632"/>
      </c:barChart>
      <c:catAx>
        <c:axId val="248633336"/>
        <c:scaling>
          <c:orientation val="minMax"/>
        </c:scaling>
        <c:delete val="0"/>
        <c:axPos val="b"/>
        <c:numFmt formatCode="General" sourceLinked="0"/>
        <c:majorTickMark val="out"/>
        <c:minorTickMark val="none"/>
        <c:tickLblPos val="nextTo"/>
        <c:crossAx val="248628632"/>
        <c:crosses val="autoZero"/>
        <c:auto val="0"/>
        <c:lblAlgn val="ctr"/>
        <c:lblOffset val="100"/>
        <c:noMultiLvlLbl val="0"/>
      </c:catAx>
      <c:valAx>
        <c:axId val="248628632"/>
        <c:scaling>
          <c:orientation val="minMax"/>
        </c:scaling>
        <c:delete val="0"/>
        <c:axPos val="l"/>
        <c:majorGridlines/>
        <c:numFmt formatCode="0.00%" sourceLinked="1"/>
        <c:majorTickMark val="out"/>
        <c:minorTickMark val="none"/>
        <c:tickLblPos val="nextTo"/>
        <c:txPr>
          <a:bodyPr/>
          <a:lstStyle/>
          <a:p>
            <a:pPr>
              <a:defRPr sz="800" smtId="4294967295"/>
            </a:pPr>
            <a:endParaRPr lang="zh-CN"/>
          </a:p>
        </c:txPr>
        <c:crossAx val="24863333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4"/>
    </mc:Choice>
    <mc:Fallback>
      <c:style val="34"/>
    </mc:Fallback>
  </mc:AlternateContent>
  <c:chart>
    <c:title>
      <c:layout>
        <c:manualLayout>
          <c:xMode val="edge"/>
          <c:yMode val="edge"/>
          <c:x val="0.46419554948806763"/>
          <c:y val="3.3195022493600845E-2"/>
        </c:manualLayout>
      </c:layout>
      <c:overlay val="0"/>
    </c:title>
    <c:autoTitleDeleted val="0"/>
    <c:plotArea>
      <c:layout>
        <c:manualLayout>
          <c:layoutTarget val="inner"/>
          <c:xMode val="edge"/>
          <c:yMode val="edge"/>
          <c:x val="0.1354784369468689"/>
          <c:y val="3.9363518357276917E-2"/>
          <c:w val="0.81845211982727051"/>
          <c:h val="0.90923595428466797"/>
        </c:manualLayout>
      </c:layout>
      <c:barChart>
        <c:barDir val="col"/>
        <c:grouping val="clustered"/>
        <c:varyColors val="0"/>
        <c:ser>
          <c:idx val="0"/>
          <c:order val="0"/>
          <c:tx>
            <c:strRef>
              <c:f>因子分析结果!$AQ$5</c:f>
              <c:strCache>
                <c:ptCount val="1"/>
                <c:pt idx="0">
                  <c:v>过热</c:v>
                </c:pt>
              </c:strCache>
            </c:strRef>
          </c:tx>
          <c:invertIfNegative val="0"/>
          <c:cat>
            <c:strRef>
              <c:f>因子分析结果!$AO$6:$AO$33</c:f>
              <c:strCache>
                <c:ptCount val="28"/>
                <c:pt idx="0">
                  <c:v>销售净利率</c:v>
                </c:pt>
                <c:pt idx="1">
                  <c:v>毛利率</c:v>
                </c:pt>
                <c:pt idx="2">
                  <c:v>ROE</c:v>
                </c:pt>
                <c:pt idx="3">
                  <c:v>ROA</c:v>
                </c:pt>
                <c:pt idx="4">
                  <c:v>净利润增长率</c:v>
                </c:pt>
                <c:pt idx="5">
                  <c:v>每股净资产增长率</c:v>
                </c:pt>
                <c:pt idx="6">
                  <c:v>EPS增长率</c:v>
                </c:pt>
                <c:pt idx="7">
                  <c:v>ROE增长率</c:v>
                </c:pt>
                <c:pt idx="8">
                  <c:v>流通股本/总股本</c:v>
                </c:pt>
                <c:pt idx="9">
                  <c:v>流通市值/总市值</c:v>
                </c:pt>
                <c:pt idx="10">
                  <c:v>资产负债率</c:v>
                </c:pt>
                <c:pt idx="11">
                  <c:v>1个月成交金额</c:v>
                </c:pt>
                <c:pt idx="12">
                  <c:v>近3个月平均成交量</c:v>
                </c:pt>
                <c:pt idx="13">
                  <c:v>换手率</c:v>
                </c:pt>
                <c:pt idx="14">
                  <c:v>一个月股价反转</c:v>
                </c:pt>
                <c:pt idx="15">
                  <c:v>三个月股价反转</c:v>
                </c:pt>
                <c:pt idx="16">
                  <c:v>一年股价反转/动量</c:v>
                </c:pt>
                <c:pt idx="17">
                  <c:v>流通市值</c:v>
                </c:pt>
                <c:pt idx="18">
                  <c:v>长期负债比率</c:v>
                </c:pt>
                <c:pt idx="19">
                  <c:v>固定比</c:v>
                </c:pt>
                <c:pt idx="20">
                  <c:v>流动比率</c:v>
                </c:pt>
                <c:pt idx="21">
                  <c:v>净利润现金占比</c:v>
                </c:pt>
                <c:pt idx="22">
                  <c:v>总资产周转率</c:v>
                </c:pt>
                <c:pt idx="23">
                  <c:v>流动负债率</c:v>
                </c:pt>
                <c:pt idx="24">
                  <c:v>营业费用比例</c:v>
                </c:pt>
                <c:pt idx="25">
                  <c:v>CFP(行业相对)</c:v>
                </c:pt>
                <c:pt idx="26">
                  <c:v>EP(行业相对)</c:v>
                </c:pt>
                <c:pt idx="27">
                  <c:v>BP(行业相对)</c:v>
                </c:pt>
              </c:strCache>
            </c:strRef>
          </c:cat>
          <c:val>
            <c:numRef>
              <c:f>因子分析结果!$AQ$6:$AQ$33</c:f>
              <c:numCache>
                <c:formatCode>0.00%</c:formatCode>
                <c:ptCount val="28"/>
                <c:pt idx="0">
                  <c:v>-8.1720160125528692E-3</c:v>
                </c:pt>
                <c:pt idx="1">
                  <c:v>2.2137411162353501E-2</c:v>
                </c:pt>
                <c:pt idx="2">
                  <c:v>-9.7380280456760998E-4</c:v>
                </c:pt>
                <c:pt idx="3">
                  <c:v>8.2795334270349998E-3</c:v>
                </c:pt>
                <c:pt idx="4">
                  <c:v>1.10816392162134E-2</c:v>
                </c:pt>
                <c:pt idx="5">
                  <c:v>2.7567000923111699E-2</c:v>
                </c:pt>
                <c:pt idx="6">
                  <c:v>8.8948103333061496E-3</c:v>
                </c:pt>
                <c:pt idx="7">
                  <c:v>1.1129309501150601E-2</c:v>
                </c:pt>
                <c:pt idx="8">
                  <c:v>4.2270140223370799E-2</c:v>
                </c:pt>
                <c:pt idx="9">
                  <c:v>4.2024168273025603E-2</c:v>
                </c:pt>
                <c:pt idx="10">
                  <c:v>-1.14315505321916E-2</c:v>
                </c:pt>
                <c:pt idx="11">
                  <c:v>-0.102056291027464</c:v>
                </c:pt>
                <c:pt idx="12">
                  <c:v>-5.95827317404704E-2</c:v>
                </c:pt>
                <c:pt idx="13">
                  <c:v>-3.0191889369735402E-2</c:v>
                </c:pt>
                <c:pt idx="14">
                  <c:v>-5.2094493892255199E-2</c:v>
                </c:pt>
                <c:pt idx="15">
                  <c:v>-4.5466359211218499E-2</c:v>
                </c:pt>
                <c:pt idx="16">
                  <c:v>-2.17834811951538E-2</c:v>
                </c:pt>
                <c:pt idx="17">
                  <c:v>-9.3612879097164994E-2</c:v>
                </c:pt>
                <c:pt idx="18">
                  <c:v>-3.08600734333772E-2</c:v>
                </c:pt>
                <c:pt idx="19">
                  <c:v>-3.8099576173631897E-2</c:v>
                </c:pt>
                <c:pt idx="20">
                  <c:v>3.7833562542610799E-3</c:v>
                </c:pt>
                <c:pt idx="21">
                  <c:v>1.19652387213082E-2</c:v>
                </c:pt>
                <c:pt idx="22">
                  <c:v>2.2992005103460501E-3</c:v>
                </c:pt>
                <c:pt idx="23">
                  <c:v>2.1795747249151301E-2</c:v>
                </c:pt>
                <c:pt idx="24">
                  <c:v>2.7834151537420498E-2</c:v>
                </c:pt>
                <c:pt idx="25">
                  <c:v>-2.14146862893435E-3</c:v>
                </c:pt>
                <c:pt idx="26">
                  <c:v>2.46287314421254E-2</c:v>
                </c:pt>
                <c:pt idx="27">
                  <c:v>3.7466947045958598E-2</c:v>
                </c:pt>
              </c:numCache>
            </c:numRef>
          </c:val>
          <c:extLst>
            <c:ext xmlns:c16="http://schemas.microsoft.com/office/drawing/2014/chart" uri="{C3380CC4-5D6E-409C-BE32-E72D297353CC}">
              <c16:uniqueId val="{00000000-E342-442C-B169-2D37C53B053F}"/>
            </c:ext>
          </c:extLst>
        </c:ser>
        <c:dLbls>
          <c:showLegendKey val="0"/>
          <c:showVal val="0"/>
          <c:showCatName val="0"/>
          <c:showSerName val="0"/>
          <c:showPercent val="0"/>
          <c:showBubbleSize val="0"/>
        </c:dLbls>
        <c:gapWidth val="150"/>
        <c:axId val="343570248"/>
        <c:axId val="343574952"/>
      </c:barChart>
      <c:catAx>
        <c:axId val="343570248"/>
        <c:scaling>
          <c:orientation val="minMax"/>
        </c:scaling>
        <c:delete val="0"/>
        <c:axPos val="b"/>
        <c:numFmt formatCode="General" sourceLinked="0"/>
        <c:majorTickMark val="out"/>
        <c:minorTickMark val="none"/>
        <c:tickLblPos val="nextTo"/>
        <c:crossAx val="343574952"/>
        <c:crosses val="autoZero"/>
        <c:auto val="0"/>
        <c:lblAlgn val="ctr"/>
        <c:lblOffset val="100"/>
        <c:noMultiLvlLbl val="0"/>
      </c:catAx>
      <c:valAx>
        <c:axId val="343574952"/>
        <c:scaling>
          <c:orientation val="minMax"/>
        </c:scaling>
        <c:delete val="0"/>
        <c:axPos val="l"/>
        <c:majorGridlines/>
        <c:numFmt formatCode="0.00%" sourceLinked="1"/>
        <c:majorTickMark val="out"/>
        <c:minorTickMark val="none"/>
        <c:tickLblPos val="nextTo"/>
        <c:txPr>
          <a:bodyPr/>
          <a:lstStyle/>
          <a:p>
            <a:pPr>
              <a:defRPr sz="800" smtId="4294967295"/>
            </a:pPr>
            <a:endParaRPr lang="zh-CN"/>
          </a:p>
        </c:txPr>
        <c:crossAx val="34357024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4"/>
    </mc:Choice>
    <mc:Fallback>
      <c:style val="34"/>
    </mc:Fallback>
  </mc:AlternateContent>
  <c:chart>
    <c:title>
      <c:layout>
        <c:manualLayout>
          <c:xMode val="edge"/>
          <c:yMode val="edge"/>
          <c:x val="0.46419554948806763"/>
          <c:y val="3.3195022493600845E-2"/>
        </c:manualLayout>
      </c:layout>
      <c:overlay val="0"/>
    </c:title>
    <c:autoTitleDeleted val="0"/>
    <c:plotArea>
      <c:layout>
        <c:manualLayout>
          <c:layoutTarget val="inner"/>
          <c:xMode val="edge"/>
          <c:yMode val="edge"/>
          <c:x val="0.1354784369468689"/>
          <c:y val="3.9363518357276917E-2"/>
          <c:w val="0.81845211982727051"/>
          <c:h val="0.90923595428466797"/>
        </c:manualLayout>
      </c:layout>
      <c:barChart>
        <c:barDir val="col"/>
        <c:grouping val="clustered"/>
        <c:varyColors val="0"/>
        <c:ser>
          <c:idx val="0"/>
          <c:order val="0"/>
          <c:tx>
            <c:strRef>
              <c:f>因子分析结果!$AR$5</c:f>
              <c:strCache>
                <c:ptCount val="1"/>
                <c:pt idx="0">
                  <c:v>滞胀</c:v>
                </c:pt>
              </c:strCache>
            </c:strRef>
          </c:tx>
          <c:invertIfNegative val="0"/>
          <c:cat>
            <c:strRef>
              <c:f>因子分析结果!$AO$6:$AO$33</c:f>
              <c:strCache>
                <c:ptCount val="28"/>
                <c:pt idx="0">
                  <c:v>销售净利率</c:v>
                </c:pt>
                <c:pt idx="1">
                  <c:v>毛利率</c:v>
                </c:pt>
                <c:pt idx="2">
                  <c:v>ROE</c:v>
                </c:pt>
                <c:pt idx="3">
                  <c:v>ROA</c:v>
                </c:pt>
                <c:pt idx="4">
                  <c:v>净利润增长率</c:v>
                </c:pt>
                <c:pt idx="5">
                  <c:v>每股净资产增长率</c:v>
                </c:pt>
                <c:pt idx="6">
                  <c:v>EPS增长率</c:v>
                </c:pt>
                <c:pt idx="7">
                  <c:v>ROE增长率</c:v>
                </c:pt>
                <c:pt idx="8">
                  <c:v>流通股本/总股本</c:v>
                </c:pt>
                <c:pt idx="9">
                  <c:v>流通市值/总市值</c:v>
                </c:pt>
                <c:pt idx="10">
                  <c:v>资产负债率</c:v>
                </c:pt>
                <c:pt idx="11">
                  <c:v>1个月成交金额</c:v>
                </c:pt>
                <c:pt idx="12">
                  <c:v>近3个月平均成交量</c:v>
                </c:pt>
                <c:pt idx="13">
                  <c:v>换手率</c:v>
                </c:pt>
                <c:pt idx="14">
                  <c:v>一个月股价反转</c:v>
                </c:pt>
                <c:pt idx="15">
                  <c:v>三个月股价反转</c:v>
                </c:pt>
                <c:pt idx="16">
                  <c:v>一年股价反转/动量</c:v>
                </c:pt>
                <c:pt idx="17">
                  <c:v>流通市值</c:v>
                </c:pt>
                <c:pt idx="18">
                  <c:v>长期负债比率</c:v>
                </c:pt>
                <c:pt idx="19">
                  <c:v>固定比</c:v>
                </c:pt>
                <c:pt idx="20">
                  <c:v>流动比率</c:v>
                </c:pt>
                <c:pt idx="21">
                  <c:v>净利润现金占比</c:v>
                </c:pt>
                <c:pt idx="22">
                  <c:v>总资产周转率</c:v>
                </c:pt>
                <c:pt idx="23">
                  <c:v>流动负债率</c:v>
                </c:pt>
                <c:pt idx="24">
                  <c:v>营业费用比例</c:v>
                </c:pt>
                <c:pt idx="25">
                  <c:v>CFP(行业相对)</c:v>
                </c:pt>
                <c:pt idx="26">
                  <c:v>EP(行业相对)</c:v>
                </c:pt>
                <c:pt idx="27">
                  <c:v>BP(行业相对)</c:v>
                </c:pt>
              </c:strCache>
            </c:strRef>
          </c:cat>
          <c:val>
            <c:numRef>
              <c:f>因子分析结果!$AR$6:$AR$33</c:f>
              <c:numCache>
                <c:formatCode>0.00%</c:formatCode>
                <c:ptCount val="28"/>
                <c:pt idx="0">
                  <c:v>-2.1091233053762901E-2</c:v>
                </c:pt>
                <c:pt idx="1">
                  <c:v>-3.7075650692217099E-3</c:v>
                </c:pt>
                <c:pt idx="2">
                  <c:v>8.2311576348690994E-3</c:v>
                </c:pt>
                <c:pt idx="3">
                  <c:v>7.5273098610823897E-3</c:v>
                </c:pt>
                <c:pt idx="4">
                  <c:v>-6.2035357476593099E-3</c:v>
                </c:pt>
                <c:pt idx="5">
                  <c:v>-2.22571473311899E-2</c:v>
                </c:pt>
                <c:pt idx="6">
                  <c:v>1.6993461228374401E-3</c:v>
                </c:pt>
                <c:pt idx="7">
                  <c:v>3.9504630277852198E-3</c:v>
                </c:pt>
                <c:pt idx="8">
                  <c:v>1.17561244530924E-2</c:v>
                </c:pt>
                <c:pt idx="9">
                  <c:v>1.2419022140449799E-2</c:v>
                </c:pt>
                <c:pt idx="10">
                  <c:v>9.9442734557647003E-3</c:v>
                </c:pt>
                <c:pt idx="11">
                  <c:v>-5.78177118290613E-2</c:v>
                </c:pt>
                <c:pt idx="12">
                  <c:v>-4.1404227193588099E-2</c:v>
                </c:pt>
                <c:pt idx="13">
                  <c:v>-5.5459542696130897E-2</c:v>
                </c:pt>
                <c:pt idx="14">
                  <c:v>-3.2542834655854003E-2</c:v>
                </c:pt>
                <c:pt idx="15">
                  <c:v>-1.9867496759528799E-2</c:v>
                </c:pt>
                <c:pt idx="16">
                  <c:v>-3.78389133879082E-2</c:v>
                </c:pt>
                <c:pt idx="17">
                  <c:v>-3.5801764799972102E-2</c:v>
                </c:pt>
                <c:pt idx="18">
                  <c:v>6.9910237304743996E-3</c:v>
                </c:pt>
                <c:pt idx="19">
                  <c:v>2.1449007619890201E-2</c:v>
                </c:pt>
                <c:pt idx="20">
                  <c:v>-1.6536715023266101E-2</c:v>
                </c:pt>
                <c:pt idx="21">
                  <c:v>9.2940424757690602E-3</c:v>
                </c:pt>
                <c:pt idx="22">
                  <c:v>1.7633369085613901E-2</c:v>
                </c:pt>
                <c:pt idx="23">
                  <c:v>5.4978024502165797E-3</c:v>
                </c:pt>
                <c:pt idx="24">
                  <c:v>1.1650852245256501E-2</c:v>
                </c:pt>
                <c:pt idx="25">
                  <c:v>2.2406899200721999E-2</c:v>
                </c:pt>
                <c:pt idx="26">
                  <c:v>2.6630210497527999E-2</c:v>
                </c:pt>
                <c:pt idx="27">
                  <c:v>2.5682084488205598E-2</c:v>
                </c:pt>
              </c:numCache>
            </c:numRef>
          </c:val>
          <c:extLst>
            <c:ext xmlns:c16="http://schemas.microsoft.com/office/drawing/2014/chart" uri="{C3380CC4-5D6E-409C-BE32-E72D297353CC}">
              <c16:uniqueId val="{00000000-3183-4590-8320-B32DC9AAD9A9}"/>
            </c:ext>
          </c:extLst>
        </c:ser>
        <c:dLbls>
          <c:showLegendKey val="0"/>
          <c:showVal val="0"/>
          <c:showCatName val="0"/>
          <c:showSerName val="0"/>
          <c:showPercent val="0"/>
          <c:showBubbleSize val="0"/>
        </c:dLbls>
        <c:gapWidth val="150"/>
        <c:axId val="343575344"/>
        <c:axId val="343573384"/>
      </c:barChart>
      <c:catAx>
        <c:axId val="343575344"/>
        <c:scaling>
          <c:orientation val="minMax"/>
        </c:scaling>
        <c:delete val="0"/>
        <c:axPos val="b"/>
        <c:numFmt formatCode="General" sourceLinked="0"/>
        <c:majorTickMark val="out"/>
        <c:minorTickMark val="none"/>
        <c:tickLblPos val="nextTo"/>
        <c:crossAx val="343573384"/>
        <c:crosses val="autoZero"/>
        <c:auto val="0"/>
        <c:lblAlgn val="ctr"/>
        <c:lblOffset val="100"/>
        <c:noMultiLvlLbl val="0"/>
      </c:catAx>
      <c:valAx>
        <c:axId val="343573384"/>
        <c:scaling>
          <c:orientation val="minMax"/>
        </c:scaling>
        <c:delete val="0"/>
        <c:axPos val="l"/>
        <c:majorGridlines/>
        <c:numFmt formatCode="0.00%" sourceLinked="1"/>
        <c:majorTickMark val="out"/>
        <c:minorTickMark val="none"/>
        <c:tickLblPos val="nextTo"/>
        <c:txPr>
          <a:bodyPr/>
          <a:lstStyle/>
          <a:p>
            <a:pPr>
              <a:defRPr sz="800" smtId="4294967295"/>
            </a:pPr>
            <a:endParaRPr lang="zh-CN"/>
          </a:p>
        </c:txPr>
        <c:crossAx val="3435753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4"/>
    </mc:Choice>
    <mc:Fallback>
      <c:style val="34"/>
    </mc:Fallback>
  </mc:AlternateContent>
  <c:chart>
    <c:title>
      <c:layout>
        <c:manualLayout>
          <c:xMode val="edge"/>
          <c:yMode val="edge"/>
          <c:x val="0.46419554948806763"/>
          <c:y val="3.3195022493600845E-2"/>
        </c:manualLayout>
      </c:layout>
      <c:overlay val="0"/>
    </c:title>
    <c:autoTitleDeleted val="0"/>
    <c:plotArea>
      <c:layout>
        <c:manualLayout>
          <c:layoutTarget val="inner"/>
          <c:xMode val="edge"/>
          <c:yMode val="edge"/>
          <c:x val="0.1354784369468689"/>
          <c:y val="3.9363518357276917E-2"/>
          <c:w val="0.81845211982727051"/>
          <c:h val="0.93688017129898071"/>
        </c:manualLayout>
      </c:layout>
      <c:barChart>
        <c:barDir val="col"/>
        <c:grouping val="clustered"/>
        <c:varyColors val="0"/>
        <c:ser>
          <c:idx val="0"/>
          <c:order val="0"/>
          <c:tx>
            <c:strRef>
              <c:f>因子分析结果!$AS$5</c:f>
              <c:strCache>
                <c:ptCount val="1"/>
                <c:pt idx="0">
                  <c:v>衰退</c:v>
                </c:pt>
              </c:strCache>
            </c:strRef>
          </c:tx>
          <c:invertIfNegative val="0"/>
          <c:cat>
            <c:strRef>
              <c:f>因子分析结果!$AO$6:$AO$33</c:f>
              <c:strCache>
                <c:ptCount val="28"/>
                <c:pt idx="0">
                  <c:v>销售净利率</c:v>
                </c:pt>
                <c:pt idx="1">
                  <c:v>毛利率</c:v>
                </c:pt>
                <c:pt idx="2">
                  <c:v>ROE</c:v>
                </c:pt>
                <c:pt idx="3">
                  <c:v>ROA</c:v>
                </c:pt>
                <c:pt idx="4">
                  <c:v>净利润增长率</c:v>
                </c:pt>
                <c:pt idx="5">
                  <c:v>每股净资产增长率</c:v>
                </c:pt>
                <c:pt idx="6">
                  <c:v>EPS增长率</c:v>
                </c:pt>
                <c:pt idx="7">
                  <c:v>ROE增长率</c:v>
                </c:pt>
                <c:pt idx="8">
                  <c:v>流通股本/总股本</c:v>
                </c:pt>
                <c:pt idx="9">
                  <c:v>流通市值/总市值</c:v>
                </c:pt>
                <c:pt idx="10">
                  <c:v>资产负债率</c:v>
                </c:pt>
                <c:pt idx="11">
                  <c:v>1个月成交金额</c:v>
                </c:pt>
                <c:pt idx="12">
                  <c:v>近3个月平均成交量</c:v>
                </c:pt>
                <c:pt idx="13">
                  <c:v>换手率</c:v>
                </c:pt>
                <c:pt idx="14">
                  <c:v>一个月股价反转</c:v>
                </c:pt>
                <c:pt idx="15">
                  <c:v>三个月股价反转</c:v>
                </c:pt>
                <c:pt idx="16">
                  <c:v>一年股价反转/动量</c:v>
                </c:pt>
                <c:pt idx="17">
                  <c:v>流通市值</c:v>
                </c:pt>
                <c:pt idx="18">
                  <c:v>长期负债比率</c:v>
                </c:pt>
                <c:pt idx="19">
                  <c:v>固定比</c:v>
                </c:pt>
                <c:pt idx="20">
                  <c:v>流动比率</c:v>
                </c:pt>
                <c:pt idx="21">
                  <c:v>净利润现金占比</c:v>
                </c:pt>
                <c:pt idx="22">
                  <c:v>总资产周转率</c:v>
                </c:pt>
                <c:pt idx="23">
                  <c:v>流动负债率</c:v>
                </c:pt>
                <c:pt idx="24">
                  <c:v>营业费用比例</c:v>
                </c:pt>
                <c:pt idx="25">
                  <c:v>CFP(行业相对)</c:v>
                </c:pt>
                <c:pt idx="26">
                  <c:v>EP(行业相对)</c:v>
                </c:pt>
                <c:pt idx="27">
                  <c:v>BP(行业相对)</c:v>
                </c:pt>
              </c:strCache>
            </c:strRef>
          </c:cat>
          <c:val>
            <c:numRef>
              <c:f>因子分析结果!$AS$6:$AS$33</c:f>
              <c:numCache>
                <c:formatCode>0.00%</c:formatCode>
                <c:ptCount val="28"/>
                <c:pt idx="0">
                  <c:v>2.7392194650039101E-2</c:v>
                </c:pt>
                <c:pt idx="1">
                  <c:v>4.3699538527151402E-2</c:v>
                </c:pt>
                <c:pt idx="2">
                  <c:v>1.35940152759574E-2</c:v>
                </c:pt>
                <c:pt idx="3">
                  <c:v>1.3969650816976599E-2</c:v>
                </c:pt>
                <c:pt idx="4">
                  <c:v>1.27413226460947E-2</c:v>
                </c:pt>
                <c:pt idx="5">
                  <c:v>3.06718867873649E-3</c:v>
                </c:pt>
                <c:pt idx="6">
                  <c:v>1.4148811379782199E-2</c:v>
                </c:pt>
                <c:pt idx="7">
                  <c:v>1.8220665991883E-2</c:v>
                </c:pt>
                <c:pt idx="8">
                  <c:v>1.04014051280705E-3</c:v>
                </c:pt>
                <c:pt idx="9">
                  <c:v>6.6434244398523102E-4</c:v>
                </c:pt>
                <c:pt idx="10">
                  <c:v>-2.2283614973189501E-2</c:v>
                </c:pt>
                <c:pt idx="11">
                  <c:v>-5.1181709703103997E-2</c:v>
                </c:pt>
                <c:pt idx="12">
                  <c:v>-4.2890445109925103E-2</c:v>
                </c:pt>
                <c:pt idx="13">
                  <c:v>-4.3638354429129E-2</c:v>
                </c:pt>
                <c:pt idx="14">
                  <c:v>-6.0904331330908501E-2</c:v>
                </c:pt>
                <c:pt idx="15">
                  <c:v>-3.6301588859084001E-2</c:v>
                </c:pt>
                <c:pt idx="16">
                  <c:v>-7.9409603281607993E-3</c:v>
                </c:pt>
                <c:pt idx="17">
                  <c:v>-3.7506191190879903E-2</c:v>
                </c:pt>
                <c:pt idx="18">
                  <c:v>-2.9631375360841102E-2</c:v>
                </c:pt>
                <c:pt idx="19">
                  <c:v>-6.2677494662222194E-2</c:v>
                </c:pt>
                <c:pt idx="20">
                  <c:v>3.2806377500986098E-2</c:v>
                </c:pt>
                <c:pt idx="21">
                  <c:v>1.2561157743663001E-2</c:v>
                </c:pt>
                <c:pt idx="22">
                  <c:v>-1.99041341509122E-2</c:v>
                </c:pt>
                <c:pt idx="23">
                  <c:v>1.43976554080324E-2</c:v>
                </c:pt>
                <c:pt idx="24">
                  <c:v>4.2345314171847802E-2</c:v>
                </c:pt>
                <c:pt idx="25">
                  <c:v>-9.5268911536228896E-3</c:v>
                </c:pt>
                <c:pt idx="26">
                  <c:v>1.3700432859814701E-2</c:v>
                </c:pt>
                <c:pt idx="27">
                  <c:v>1.58812444447997E-2</c:v>
                </c:pt>
              </c:numCache>
            </c:numRef>
          </c:val>
          <c:extLst>
            <c:ext xmlns:c16="http://schemas.microsoft.com/office/drawing/2014/chart" uri="{C3380CC4-5D6E-409C-BE32-E72D297353CC}">
              <c16:uniqueId val="{00000000-DECD-4153-B13D-DB68F6A5D794}"/>
            </c:ext>
          </c:extLst>
        </c:ser>
        <c:dLbls>
          <c:showLegendKey val="0"/>
          <c:showVal val="0"/>
          <c:showCatName val="0"/>
          <c:showSerName val="0"/>
          <c:showPercent val="0"/>
          <c:showBubbleSize val="0"/>
        </c:dLbls>
        <c:gapWidth val="150"/>
        <c:axId val="343575736"/>
        <c:axId val="343576520"/>
      </c:barChart>
      <c:catAx>
        <c:axId val="343575736"/>
        <c:scaling>
          <c:orientation val="minMax"/>
        </c:scaling>
        <c:delete val="0"/>
        <c:axPos val="b"/>
        <c:numFmt formatCode="General" sourceLinked="0"/>
        <c:majorTickMark val="none"/>
        <c:minorTickMark val="none"/>
        <c:tickLblPos val="nextTo"/>
        <c:crossAx val="343576520"/>
        <c:crosses val="autoZero"/>
        <c:auto val="0"/>
        <c:lblAlgn val="ctr"/>
        <c:lblOffset val="100"/>
        <c:noMultiLvlLbl val="0"/>
      </c:catAx>
      <c:valAx>
        <c:axId val="343576520"/>
        <c:scaling>
          <c:orientation val="minMax"/>
        </c:scaling>
        <c:delete val="0"/>
        <c:axPos val="l"/>
        <c:majorGridlines/>
        <c:numFmt formatCode="0.00%" sourceLinked="1"/>
        <c:majorTickMark val="out"/>
        <c:minorTickMark val="none"/>
        <c:tickLblPos val="nextTo"/>
        <c:txPr>
          <a:bodyPr/>
          <a:lstStyle/>
          <a:p>
            <a:pPr>
              <a:defRPr sz="800" smtId="4294967295"/>
            </a:pPr>
            <a:endParaRPr lang="zh-CN"/>
          </a:p>
        </c:txPr>
        <c:crossAx val="343575736"/>
        <c:crosses val="autoZero"/>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9182974994182587E-2"/>
          <c:y val="7.4548698961734772E-2"/>
          <c:w val="0.85058248043060303"/>
          <c:h val="0.83261954784393311"/>
        </c:manualLayout>
      </c:layout>
      <c:barChart>
        <c:barDir val="col"/>
        <c:grouping val="clustered"/>
        <c:varyColors val="0"/>
        <c:ser>
          <c:idx val="2"/>
          <c:order val="2"/>
          <c:tx>
            <c:strRef>
              <c:f>'多因子（不同行业不同因子）'!$C$133</c:f>
              <c:strCache>
                <c:ptCount val="1"/>
                <c:pt idx="0">
                  <c:v>超额收益率</c:v>
                </c:pt>
              </c:strCache>
            </c:strRef>
          </c:tx>
          <c:invertIfNegative val="0"/>
          <c:cat>
            <c:numRef>
              <c:f>'多因子（不同行业不同因子）'!$D$130:$BAQ$130</c:f>
              <c:numCache>
                <c:formatCode>yyyy/m/d</c:formatCode>
                <c:ptCount val="1392"/>
                <c:pt idx="0">
                  <c:v>40182</c:v>
                </c:pt>
                <c:pt idx="1">
                  <c:v>40183</c:v>
                </c:pt>
                <c:pt idx="2">
                  <c:v>40184</c:v>
                </c:pt>
                <c:pt idx="3">
                  <c:v>40185</c:v>
                </c:pt>
                <c:pt idx="4">
                  <c:v>40186</c:v>
                </c:pt>
                <c:pt idx="5">
                  <c:v>40189</c:v>
                </c:pt>
                <c:pt idx="6">
                  <c:v>40190</c:v>
                </c:pt>
                <c:pt idx="7">
                  <c:v>40191</c:v>
                </c:pt>
                <c:pt idx="8">
                  <c:v>40192</c:v>
                </c:pt>
                <c:pt idx="9">
                  <c:v>40193</c:v>
                </c:pt>
                <c:pt idx="10">
                  <c:v>40196</c:v>
                </c:pt>
                <c:pt idx="11">
                  <c:v>40197</c:v>
                </c:pt>
                <c:pt idx="12">
                  <c:v>40198</c:v>
                </c:pt>
                <c:pt idx="13">
                  <c:v>40199</c:v>
                </c:pt>
                <c:pt idx="14">
                  <c:v>40200</c:v>
                </c:pt>
                <c:pt idx="15">
                  <c:v>40203</c:v>
                </c:pt>
                <c:pt idx="16">
                  <c:v>40204</c:v>
                </c:pt>
                <c:pt idx="17">
                  <c:v>40205</c:v>
                </c:pt>
                <c:pt idx="18">
                  <c:v>40206</c:v>
                </c:pt>
                <c:pt idx="19">
                  <c:v>40207</c:v>
                </c:pt>
                <c:pt idx="20">
                  <c:v>40210</c:v>
                </c:pt>
                <c:pt idx="21">
                  <c:v>40211</c:v>
                </c:pt>
                <c:pt idx="22">
                  <c:v>40212</c:v>
                </c:pt>
                <c:pt idx="23">
                  <c:v>40213</c:v>
                </c:pt>
                <c:pt idx="24">
                  <c:v>40214</c:v>
                </c:pt>
                <c:pt idx="25">
                  <c:v>40217</c:v>
                </c:pt>
                <c:pt idx="26">
                  <c:v>40218</c:v>
                </c:pt>
                <c:pt idx="27">
                  <c:v>40219</c:v>
                </c:pt>
                <c:pt idx="28">
                  <c:v>40220</c:v>
                </c:pt>
                <c:pt idx="29">
                  <c:v>40221</c:v>
                </c:pt>
                <c:pt idx="30">
                  <c:v>40231</c:v>
                </c:pt>
                <c:pt idx="31">
                  <c:v>40232</c:v>
                </c:pt>
                <c:pt idx="32">
                  <c:v>40233</c:v>
                </c:pt>
                <c:pt idx="33">
                  <c:v>40234</c:v>
                </c:pt>
                <c:pt idx="34">
                  <c:v>40235</c:v>
                </c:pt>
                <c:pt idx="35">
                  <c:v>40238</c:v>
                </c:pt>
                <c:pt idx="36">
                  <c:v>40239</c:v>
                </c:pt>
                <c:pt idx="37">
                  <c:v>40240</c:v>
                </c:pt>
                <c:pt idx="38">
                  <c:v>40241</c:v>
                </c:pt>
                <c:pt idx="39">
                  <c:v>40242</c:v>
                </c:pt>
                <c:pt idx="40">
                  <c:v>40245</c:v>
                </c:pt>
                <c:pt idx="41">
                  <c:v>40246</c:v>
                </c:pt>
                <c:pt idx="42">
                  <c:v>40247</c:v>
                </c:pt>
                <c:pt idx="43">
                  <c:v>40248</c:v>
                </c:pt>
                <c:pt idx="44">
                  <c:v>40249</c:v>
                </c:pt>
                <c:pt idx="45">
                  <c:v>40252</c:v>
                </c:pt>
                <c:pt idx="46">
                  <c:v>40253</c:v>
                </c:pt>
                <c:pt idx="47">
                  <c:v>40254</c:v>
                </c:pt>
                <c:pt idx="48">
                  <c:v>40255</c:v>
                </c:pt>
                <c:pt idx="49">
                  <c:v>40256</c:v>
                </c:pt>
                <c:pt idx="50">
                  <c:v>40259</c:v>
                </c:pt>
                <c:pt idx="51">
                  <c:v>40260</c:v>
                </c:pt>
                <c:pt idx="52">
                  <c:v>40261</c:v>
                </c:pt>
                <c:pt idx="53">
                  <c:v>40262</c:v>
                </c:pt>
                <c:pt idx="54">
                  <c:v>40263</c:v>
                </c:pt>
                <c:pt idx="55">
                  <c:v>40266</c:v>
                </c:pt>
                <c:pt idx="56">
                  <c:v>40267</c:v>
                </c:pt>
                <c:pt idx="57">
                  <c:v>40268</c:v>
                </c:pt>
                <c:pt idx="58">
                  <c:v>40269</c:v>
                </c:pt>
                <c:pt idx="59">
                  <c:v>40270</c:v>
                </c:pt>
                <c:pt idx="60">
                  <c:v>40274</c:v>
                </c:pt>
                <c:pt idx="61">
                  <c:v>40275</c:v>
                </c:pt>
                <c:pt idx="62">
                  <c:v>40276</c:v>
                </c:pt>
                <c:pt idx="63">
                  <c:v>40277</c:v>
                </c:pt>
                <c:pt idx="64">
                  <c:v>40280</c:v>
                </c:pt>
                <c:pt idx="65">
                  <c:v>40281</c:v>
                </c:pt>
                <c:pt idx="66">
                  <c:v>40282</c:v>
                </c:pt>
                <c:pt idx="67">
                  <c:v>40283</c:v>
                </c:pt>
                <c:pt idx="68">
                  <c:v>40284</c:v>
                </c:pt>
                <c:pt idx="69">
                  <c:v>40287</c:v>
                </c:pt>
                <c:pt idx="70">
                  <c:v>40288</c:v>
                </c:pt>
                <c:pt idx="71">
                  <c:v>40289</c:v>
                </c:pt>
                <c:pt idx="72">
                  <c:v>40290</c:v>
                </c:pt>
                <c:pt idx="73">
                  <c:v>40291</c:v>
                </c:pt>
                <c:pt idx="74">
                  <c:v>40294</c:v>
                </c:pt>
                <c:pt idx="75">
                  <c:v>40295</c:v>
                </c:pt>
                <c:pt idx="76">
                  <c:v>40296</c:v>
                </c:pt>
                <c:pt idx="77">
                  <c:v>40297</c:v>
                </c:pt>
                <c:pt idx="78">
                  <c:v>40298</c:v>
                </c:pt>
                <c:pt idx="79">
                  <c:v>40302</c:v>
                </c:pt>
                <c:pt idx="80">
                  <c:v>40303</c:v>
                </c:pt>
                <c:pt idx="81">
                  <c:v>40304</c:v>
                </c:pt>
                <c:pt idx="82">
                  <c:v>40305</c:v>
                </c:pt>
                <c:pt idx="83">
                  <c:v>40308</c:v>
                </c:pt>
                <c:pt idx="84">
                  <c:v>40309</c:v>
                </c:pt>
                <c:pt idx="85">
                  <c:v>40310</c:v>
                </c:pt>
                <c:pt idx="86">
                  <c:v>40311</c:v>
                </c:pt>
                <c:pt idx="87">
                  <c:v>40312</c:v>
                </c:pt>
                <c:pt idx="88">
                  <c:v>40315</c:v>
                </c:pt>
                <c:pt idx="89">
                  <c:v>40316</c:v>
                </c:pt>
                <c:pt idx="90">
                  <c:v>40317</c:v>
                </c:pt>
                <c:pt idx="91">
                  <c:v>40318</c:v>
                </c:pt>
                <c:pt idx="92">
                  <c:v>40319</c:v>
                </c:pt>
                <c:pt idx="93">
                  <c:v>40322</c:v>
                </c:pt>
                <c:pt idx="94">
                  <c:v>40323</c:v>
                </c:pt>
                <c:pt idx="95">
                  <c:v>40324</c:v>
                </c:pt>
                <c:pt idx="96">
                  <c:v>40325</c:v>
                </c:pt>
                <c:pt idx="97">
                  <c:v>40326</c:v>
                </c:pt>
                <c:pt idx="98">
                  <c:v>40329</c:v>
                </c:pt>
                <c:pt idx="99">
                  <c:v>40330</c:v>
                </c:pt>
                <c:pt idx="100">
                  <c:v>40331</c:v>
                </c:pt>
                <c:pt idx="101">
                  <c:v>40332</c:v>
                </c:pt>
                <c:pt idx="102">
                  <c:v>40333</c:v>
                </c:pt>
                <c:pt idx="103">
                  <c:v>40336</c:v>
                </c:pt>
                <c:pt idx="104">
                  <c:v>40337</c:v>
                </c:pt>
                <c:pt idx="105">
                  <c:v>40338</c:v>
                </c:pt>
                <c:pt idx="106">
                  <c:v>40339</c:v>
                </c:pt>
                <c:pt idx="107">
                  <c:v>40340</c:v>
                </c:pt>
                <c:pt idx="108">
                  <c:v>40346</c:v>
                </c:pt>
                <c:pt idx="109">
                  <c:v>40347</c:v>
                </c:pt>
                <c:pt idx="110">
                  <c:v>40350</c:v>
                </c:pt>
                <c:pt idx="111">
                  <c:v>40351</c:v>
                </c:pt>
                <c:pt idx="112">
                  <c:v>40352</c:v>
                </c:pt>
                <c:pt idx="113">
                  <c:v>40353</c:v>
                </c:pt>
                <c:pt idx="114">
                  <c:v>40354</c:v>
                </c:pt>
                <c:pt idx="115">
                  <c:v>40357</c:v>
                </c:pt>
                <c:pt idx="116">
                  <c:v>40358</c:v>
                </c:pt>
                <c:pt idx="117">
                  <c:v>40359</c:v>
                </c:pt>
                <c:pt idx="118">
                  <c:v>40360</c:v>
                </c:pt>
                <c:pt idx="119">
                  <c:v>40361</c:v>
                </c:pt>
                <c:pt idx="120">
                  <c:v>40364</c:v>
                </c:pt>
                <c:pt idx="121">
                  <c:v>40365</c:v>
                </c:pt>
                <c:pt idx="122">
                  <c:v>40366</c:v>
                </c:pt>
                <c:pt idx="123">
                  <c:v>40367</c:v>
                </c:pt>
                <c:pt idx="124">
                  <c:v>40368</c:v>
                </c:pt>
                <c:pt idx="125">
                  <c:v>40371</c:v>
                </c:pt>
                <c:pt idx="126">
                  <c:v>40372</c:v>
                </c:pt>
                <c:pt idx="127">
                  <c:v>40373</c:v>
                </c:pt>
                <c:pt idx="128">
                  <c:v>40374</c:v>
                </c:pt>
                <c:pt idx="129">
                  <c:v>40375</c:v>
                </c:pt>
                <c:pt idx="130">
                  <c:v>40378</c:v>
                </c:pt>
                <c:pt idx="131">
                  <c:v>40379</c:v>
                </c:pt>
                <c:pt idx="132">
                  <c:v>40380</c:v>
                </c:pt>
                <c:pt idx="133">
                  <c:v>40381</c:v>
                </c:pt>
                <c:pt idx="134">
                  <c:v>40382</c:v>
                </c:pt>
                <c:pt idx="135">
                  <c:v>40385</c:v>
                </c:pt>
                <c:pt idx="136">
                  <c:v>40386</c:v>
                </c:pt>
                <c:pt idx="137">
                  <c:v>40387</c:v>
                </c:pt>
                <c:pt idx="138">
                  <c:v>40388</c:v>
                </c:pt>
                <c:pt idx="139">
                  <c:v>40389</c:v>
                </c:pt>
                <c:pt idx="140">
                  <c:v>40392</c:v>
                </c:pt>
                <c:pt idx="141">
                  <c:v>40393</c:v>
                </c:pt>
                <c:pt idx="142">
                  <c:v>40394</c:v>
                </c:pt>
                <c:pt idx="143">
                  <c:v>40395</c:v>
                </c:pt>
                <c:pt idx="144">
                  <c:v>40396</c:v>
                </c:pt>
                <c:pt idx="145">
                  <c:v>40399</c:v>
                </c:pt>
                <c:pt idx="146">
                  <c:v>40400</c:v>
                </c:pt>
                <c:pt idx="147">
                  <c:v>40401</c:v>
                </c:pt>
                <c:pt idx="148">
                  <c:v>40402</c:v>
                </c:pt>
                <c:pt idx="149">
                  <c:v>40403</c:v>
                </c:pt>
                <c:pt idx="150">
                  <c:v>40406</c:v>
                </c:pt>
                <c:pt idx="151">
                  <c:v>40407</c:v>
                </c:pt>
                <c:pt idx="152">
                  <c:v>40408</c:v>
                </c:pt>
                <c:pt idx="153">
                  <c:v>40409</c:v>
                </c:pt>
                <c:pt idx="154">
                  <c:v>40410</c:v>
                </c:pt>
                <c:pt idx="155">
                  <c:v>40413</c:v>
                </c:pt>
                <c:pt idx="156">
                  <c:v>40414</c:v>
                </c:pt>
                <c:pt idx="157">
                  <c:v>40415</c:v>
                </c:pt>
                <c:pt idx="158">
                  <c:v>40416</c:v>
                </c:pt>
                <c:pt idx="159">
                  <c:v>40417</c:v>
                </c:pt>
                <c:pt idx="160">
                  <c:v>40420</c:v>
                </c:pt>
                <c:pt idx="161">
                  <c:v>40421</c:v>
                </c:pt>
                <c:pt idx="162">
                  <c:v>40422</c:v>
                </c:pt>
                <c:pt idx="163">
                  <c:v>40423</c:v>
                </c:pt>
                <c:pt idx="164">
                  <c:v>40424</c:v>
                </c:pt>
                <c:pt idx="165">
                  <c:v>40427</c:v>
                </c:pt>
                <c:pt idx="166">
                  <c:v>40428</c:v>
                </c:pt>
                <c:pt idx="167">
                  <c:v>40429</c:v>
                </c:pt>
                <c:pt idx="168">
                  <c:v>40430</c:v>
                </c:pt>
                <c:pt idx="169">
                  <c:v>40431</c:v>
                </c:pt>
                <c:pt idx="170">
                  <c:v>40434</c:v>
                </c:pt>
                <c:pt idx="171">
                  <c:v>40435</c:v>
                </c:pt>
                <c:pt idx="172">
                  <c:v>40436</c:v>
                </c:pt>
                <c:pt idx="173">
                  <c:v>40437</c:v>
                </c:pt>
                <c:pt idx="174">
                  <c:v>40438</c:v>
                </c:pt>
                <c:pt idx="175">
                  <c:v>40441</c:v>
                </c:pt>
                <c:pt idx="176">
                  <c:v>40442</c:v>
                </c:pt>
                <c:pt idx="177">
                  <c:v>40448</c:v>
                </c:pt>
                <c:pt idx="178">
                  <c:v>40449</c:v>
                </c:pt>
                <c:pt idx="179">
                  <c:v>40450</c:v>
                </c:pt>
                <c:pt idx="180">
                  <c:v>40451</c:v>
                </c:pt>
                <c:pt idx="181">
                  <c:v>40459</c:v>
                </c:pt>
                <c:pt idx="182">
                  <c:v>40462</c:v>
                </c:pt>
                <c:pt idx="183">
                  <c:v>40463</c:v>
                </c:pt>
                <c:pt idx="184">
                  <c:v>40464</c:v>
                </c:pt>
                <c:pt idx="185">
                  <c:v>40465</c:v>
                </c:pt>
                <c:pt idx="186">
                  <c:v>40466</c:v>
                </c:pt>
                <c:pt idx="187">
                  <c:v>40469</c:v>
                </c:pt>
                <c:pt idx="188">
                  <c:v>40470</c:v>
                </c:pt>
                <c:pt idx="189">
                  <c:v>40471</c:v>
                </c:pt>
                <c:pt idx="190">
                  <c:v>40472</c:v>
                </c:pt>
                <c:pt idx="191">
                  <c:v>40473</c:v>
                </c:pt>
                <c:pt idx="192">
                  <c:v>40476</c:v>
                </c:pt>
                <c:pt idx="193">
                  <c:v>40477</c:v>
                </c:pt>
                <c:pt idx="194">
                  <c:v>40478</c:v>
                </c:pt>
                <c:pt idx="195">
                  <c:v>40479</c:v>
                </c:pt>
                <c:pt idx="196">
                  <c:v>40480</c:v>
                </c:pt>
                <c:pt idx="197">
                  <c:v>40483</c:v>
                </c:pt>
                <c:pt idx="198">
                  <c:v>40484</c:v>
                </c:pt>
                <c:pt idx="199">
                  <c:v>40485</c:v>
                </c:pt>
                <c:pt idx="200">
                  <c:v>40486</c:v>
                </c:pt>
                <c:pt idx="201">
                  <c:v>40487</c:v>
                </c:pt>
                <c:pt idx="202">
                  <c:v>40490</c:v>
                </c:pt>
                <c:pt idx="203">
                  <c:v>40491</c:v>
                </c:pt>
                <c:pt idx="204">
                  <c:v>40492</c:v>
                </c:pt>
                <c:pt idx="205">
                  <c:v>40493</c:v>
                </c:pt>
                <c:pt idx="206">
                  <c:v>40494</c:v>
                </c:pt>
                <c:pt idx="207">
                  <c:v>40497</c:v>
                </c:pt>
                <c:pt idx="208">
                  <c:v>40498</c:v>
                </c:pt>
                <c:pt idx="209">
                  <c:v>40499</c:v>
                </c:pt>
                <c:pt idx="210">
                  <c:v>40500</c:v>
                </c:pt>
                <c:pt idx="211">
                  <c:v>40501</c:v>
                </c:pt>
                <c:pt idx="212">
                  <c:v>40504</c:v>
                </c:pt>
                <c:pt idx="213">
                  <c:v>40505</c:v>
                </c:pt>
                <c:pt idx="214">
                  <c:v>40506</c:v>
                </c:pt>
                <c:pt idx="215">
                  <c:v>40507</c:v>
                </c:pt>
                <c:pt idx="216">
                  <c:v>40508</c:v>
                </c:pt>
                <c:pt idx="217">
                  <c:v>40511</c:v>
                </c:pt>
                <c:pt idx="218">
                  <c:v>40512</c:v>
                </c:pt>
                <c:pt idx="219">
                  <c:v>40513</c:v>
                </c:pt>
                <c:pt idx="220">
                  <c:v>40514</c:v>
                </c:pt>
                <c:pt idx="221">
                  <c:v>40515</c:v>
                </c:pt>
                <c:pt idx="222">
                  <c:v>40518</c:v>
                </c:pt>
                <c:pt idx="223">
                  <c:v>40519</c:v>
                </c:pt>
                <c:pt idx="224">
                  <c:v>40520</c:v>
                </c:pt>
                <c:pt idx="225">
                  <c:v>40521</c:v>
                </c:pt>
                <c:pt idx="226">
                  <c:v>40522</c:v>
                </c:pt>
                <c:pt idx="227">
                  <c:v>40525</c:v>
                </c:pt>
                <c:pt idx="228">
                  <c:v>40526</c:v>
                </c:pt>
                <c:pt idx="229">
                  <c:v>40527</c:v>
                </c:pt>
                <c:pt idx="230">
                  <c:v>40528</c:v>
                </c:pt>
                <c:pt idx="231">
                  <c:v>40529</c:v>
                </c:pt>
                <c:pt idx="232">
                  <c:v>40532</c:v>
                </c:pt>
                <c:pt idx="233">
                  <c:v>40533</c:v>
                </c:pt>
                <c:pt idx="234">
                  <c:v>40534</c:v>
                </c:pt>
                <c:pt idx="235">
                  <c:v>40535</c:v>
                </c:pt>
                <c:pt idx="236">
                  <c:v>40536</c:v>
                </c:pt>
                <c:pt idx="237">
                  <c:v>40539</c:v>
                </c:pt>
                <c:pt idx="238">
                  <c:v>40540</c:v>
                </c:pt>
                <c:pt idx="239">
                  <c:v>40541</c:v>
                </c:pt>
                <c:pt idx="240">
                  <c:v>40542</c:v>
                </c:pt>
                <c:pt idx="241">
                  <c:v>40543</c:v>
                </c:pt>
                <c:pt idx="242">
                  <c:v>40547</c:v>
                </c:pt>
                <c:pt idx="243">
                  <c:v>40548</c:v>
                </c:pt>
                <c:pt idx="244">
                  <c:v>40549</c:v>
                </c:pt>
                <c:pt idx="245">
                  <c:v>40550</c:v>
                </c:pt>
                <c:pt idx="246">
                  <c:v>40553</c:v>
                </c:pt>
                <c:pt idx="247">
                  <c:v>40554</c:v>
                </c:pt>
                <c:pt idx="248">
                  <c:v>40555</c:v>
                </c:pt>
                <c:pt idx="249">
                  <c:v>40556</c:v>
                </c:pt>
                <c:pt idx="250">
                  <c:v>40557</c:v>
                </c:pt>
                <c:pt idx="251">
                  <c:v>40560</c:v>
                </c:pt>
                <c:pt idx="252">
                  <c:v>40561</c:v>
                </c:pt>
                <c:pt idx="253">
                  <c:v>40562</c:v>
                </c:pt>
                <c:pt idx="254">
                  <c:v>40563</c:v>
                </c:pt>
                <c:pt idx="255">
                  <c:v>40564</c:v>
                </c:pt>
                <c:pt idx="256">
                  <c:v>40567</c:v>
                </c:pt>
                <c:pt idx="257">
                  <c:v>40568</c:v>
                </c:pt>
                <c:pt idx="258">
                  <c:v>40569</c:v>
                </c:pt>
                <c:pt idx="259">
                  <c:v>40570</c:v>
                </c:pt>
                <c:pt idx="260">
                  <c:v>40571</c:v>
                </c:pt>
                <c:pt idx="261">
                  <c:v>40574</c:v>
                </c:pt>
                <c:pt idx="262">
                  <c:v>40575</c:v>
                </c:pt>
                <c:pt idx="263">
                  <c:v>40583</c:v>
                </c:pt>
                <c:pt idx="264">
                  <c:v>40584</c:v>
                </c:pt>
                <c:pt idx="265">
                  <c:v>40585</c:v>
                </c:pt>
                <c:pt idx="266">
                  <c:v>40588</c:v>
                </c:pt>
                <c:pt idx="267">
                  <c:v>40589</c:v>
                </c:pt>
                <c:pt idx="268">
                  <c:v>40590</c:v>
                </c:pt>
                <c:pt idx="269">
                  <c:v>40591</c:v>
                </c:pt>
                <c:pt idx="270">
                  <c:v>40592</c:v>
                </c:pt>
                <c:pt idx="271">
                  <c:v>40595</c:v>
                </c:pt>
                <c:pt idx="272">
                  <c:v>40596</c:v>
                </c:pt>
                <c:pt idx="273">
                  <c:v>40597</c:v>
                </c:pt>
                <c:pt idx="274">
                  <c:v>40598</c:v>
                </c:pt>
                <c:pt idx="275">
                  <c:v>40599</c:v>
                </c:pt>
                <c:pt idx="276">
                  <c:v>40602</c:v>
                </c:pt>
                <c:pt idx="277">
                  <c:v>40603</c:v>
                </c:pt>
                <c:pt idx="278">
                  <c:v>40604</c:v>
                </c:pt>
                <c:pt idx="279">
                  <c:v>40605</c:v>
                </c:pt>
                <c:pt idx="280">
                  <c:v>40606</c:v>
                </c:pt>
                <c:pt idx="281">
                  <c:v>40609</c:v>
                </c:pt>
                <c:pt idx="282">
                  <c:v>40610</c:v>
                </c:pt>
                <c:pt idx="283">
                  <c:v>40611</c:v>
                </c:pt>
                <c:pt idx="284">
                  <c:v>40612</c:v>
                </c:pt>
                <c:pt idx="285">
                  <c:v>40613</c:v>
                </c:pt>
                <c:pt idx="286">
                  <c:v>40616</c:v>
                </c:pt>
                <c:pt idx="287">
                  <c:v>40617</c:v>
                </c:pt>
                <c:pt idx="288">
                  <c:v>40618</c:v>
                </c:pt>
                <c:pt idx="289">
                  <c:v>40619</c:v>
                </c:pt>
                <c:pt idx="290">
                  <c:v>40620</c:v>
                </c:pt>
                <c:pt idx="291">
                  <c:v>40623</c:v>
                </c:pt>
                <c:pt idx="292">
                  <c:v>40624</c:v>
                </c:pt>
                <c:pt idx="293">
                  <c:v>40625</c:v>
                </c:pt>
                <c:pt idx="294">
                  <c:v>40626</c:v>
                </c:pt>
                <c:pt idx="295">
                  <c:v>40627</c:v>
                </c:pt>
                <c:pt idx="296">
                  <c:v>40630</c:v>
                </c:pt>
                <c:pt idx="297">
                  <c:v>40631</c:v>
                </c:pt>
                <c:pt idx="298">
                  <c:v>40632</c:v>
                </c:pt>
                <c:pt idx="299">
                  <c:v>40633</c:v>
                </c:pt>
                <c:pt idx="300">
                  <c:v>40634</c:v>
                </c:pt>
                <c:pt idx="301">
                  <c:v>40639</c:v>
                </c:pt>
                <c:pt idx="302">
                  <c:v>40640</c:v>
                </c:pt>
                <c:pt idx="303">
                  <c:v>40641</c:v>
                </c:pt>
                <c:pt idx="304">
                  <c:v>40644</c:v>
                </c:pt>
                <c:pt idx="305">
                  <c:v>40645</c:v>
                </c:pt>
                <c:pt idx="306">
                  <c:v>40646</c:v>
                </c:pt>
                <c:pt idx="307">
                  <c:v>40647</c:v>
                </c:pt>
                <c:pt idx="308">
                  <c:v>40648</c:v>
                </c:pt>
                <c:pt idx="309">
                  <c:v>40651</c:v>
                </c:pt>
                <c:pt idx="310">
                  <c:v>40652</c:v>
                </c:pt>
                <c:pt idx="311">
                  <c:v>40653</c:v>
                </c:pt>
                <c:pt idx="312">
                  <c:v>40654</c:v>
                </c:pt>
                <c:pt idx="313">
                  <c:v>40655</c:v>
                </c:pt>
                <c:pt idx="314">
                  <c:v>40658</c:v>
                </c:pt>
                <c:pt idx="315">
                  <c:v>40659</c:v>
                </c:pt>
                <c:pt idx="316">
                  <c:v>40660</c:v>
                </c:pt>
                <c:pt idx="317">
                  <c:v>40661</c:v>
                </c:pt>
                <c:pt idx="318">
                  <c:v>40662</c:v>
                </c:pt>
                <c:pt idx="319">
                  <c:v>40666</c:v>
                </c:pt>
                <c:pt idx="320">
                  <c:v>40667</c:v>
                </c:pt>
                <c:pt idx="321">
                  <c:v>40668</c:v>
                </c:pt>
                <c:pt idx="322">
                  <c:v>40669</c:v>
                </c:pt>
                <c:pt idx="323">
                  <c:v>40672</c:v>
                </c:pt>
                <c:pt idx="324">
                  <c:v>40673</c:v>
                </c:pt>
                <c:pt idx="325">
                  <c:v>40674</c:v>
                </c:pt>
                <c:pt idx="326">
                  <c:v>40675</c:v>
                </c:pt>
                <c:pt idx="327">
                  <c:v>40676</c:v>
                </c:pt>
                <c:pt idx="328">
                  <c:v>40679</c:v>
                </c:pt>
                <c:pt idx="329">
                  <c:v>40680</c:v>
                </c:pt>
                <c:pt idx="330">
                  <c:v>40681</c:v>
                </c:pt>
                <c:pt idx="331">
                  <c:v>40682</c:v>
                </c:pt>
                <c:pt idx="332">
                  <c:v>40683</c:v>
                </c:pt>
                <c:pt idx="333">
                  <c:v>40686</c:v>
                </c:pt>
                <c:pt idx="334">
                  <c:v>40687</c:v>
                </c:pt>
                <c:pt idx="335">
                  <c:v>40688</c:v>
                </c:pt>
                <c:pt idx="336">
                  <c:v>40689</c:v>
                </c:pt>
                <c:pt idx="337">
                  <c:v>40690</c:v>
                </c:pt>
                <c:pt idx="338">
                  <c:v>40693</c:v>
                </c:pt>
                <c:pt idx="339">
                  <c:v>40694</c:v>
                </c:pt>
                <c:pt idx="340">
                  <c:v>40695</c:v>
                </c:pt>
                <c:pt idx="341">
                  <c:v>40696</c:v>
                </c:pt>
                <c:pt idx="342">
                  <c:v>40697</c:v>
                </c:pt>
                <c:pt idx="343">
                  <c:v>40701</c:v>
                </c:pt>
                <c:pt idx="344">
                  <c:v>40702</c:v>
                </c:pt>
                <c:pt idx="345">
                  <c:v>40703</c:v>
                </c:pt>
                <c:pt idx="346">
                  <c:v>40704</c:v>
                </c:pt>
                <c:pt idx="347">
                  <c:v>40707</c:v>
                </c:pt>
                <c:pt idx="348">
                  <c:v>40708</c:v>
                </c:pt>
                <c:pt idx="349">
                  <c:v>40709</c:v>
                </c:pt>
                <c:pt idx="350">
                  <c:v>40710</c:v>
                </c:pt>
                <c:pt idx="351">
                  <c:v>40711</c:v>
                </c:pt>
                <c:pt idx="352">
                  <c:v>40714</c:v>
                </c:pt>
                <c:pt idx="353">
                  <c:v>40715</c:v>
                </c:pt>
                <c:pt idx="354">
                  <c:v>40716</c:v>
                </c:pt>
                <c:pt idx="355">
                  <c:v>40717</c:v>
                </c:pt>
                <c:pt idx="356">
                  <c:v>40718</c:v>
                </c:pt>
                <c:pt idx="357">
                  <c:v>40721</c:v>
                </c:pt>
                <c:pt idx="358">
                  <c:v>40722</c:v>
                </c:pt>
                <c:pt idx="359">
                  <c:v>40723</c:v>
                </c:pt>
                <c:pt idx="360">
                  <c:v>40724</c:v>
                </c:pt>
                <c:pt idx="361">
                  <c:v>40725</c:v>
                </c:pt>
                <c:pt idx="362">
                  <c:v>40728</c:v>
                </c:pt>
                <c:pt idx="363">
                  <c:v>40729</c:v>
                </c:pt>
                <c:pt idx="364">
                  <c:v>40730</c:v>
                </c:pt>
                <c:pt idx="365">
                  <c:v>40731</c:v>
                </c:pt>
                <c:pt idx="366">
                  <c:v>40732</c:v>
                </c:pt>
                <c:pt idx="367">
                  <c:v>40735</c:v>
                </c:pt>
                <c:pt idx="368">
                  <c:v>40736</c:v>
                </c:pt>
                <c:pt idx="369">
                  <c:v>40737</c:v>
                </c:pt>
                <c:pt idx="370">
                  <c:v>40738</c:v>
                </c:pt>
                <c:pt idx="371">
                  <c:v>40739</c:v>
                </c:pt>
                <c:pt idx="372">
                  <c:v>40742</c:v>
                </c:pt>
                <c:pt idx="373">
                  <c:v>40743</c:v>
                </c:pt>
                <c:pt idx="374">
                  <c:v>40744</c:v>
                </c:pt>
                <c:pt idx="375">
                  <c:v>40745</c:v>
                </c:pt>
                <c:pt idx="376">
                  <c:v>40746</c:v>
                </c:pt>
                <c:pt idx="377">
                  <c:v>40749</c:v>
                </c:pt>
                <c:pt idx="378">
                  <c:v>40750</c:v>
                </c:pt>
                <c:pt idx="379">
                  <c:v>40751</c:v>
                </c:pt>
                <c:pt idx="380">
                  <c:v>40752</c:v>
                </c:pt>
                <c:pt idx="381">
                  <c:v>40753</c:v>
                </c:pt>
                <c:pt idx="382">
                  <c:v>40756</c:v>
                </c:pt>
                <c:pt idx="383">
                  <c:v>40757</c:v>
                </c:pt>
                <c:pt idx="384">
                  <c:v>40758</c:v>
                </c:pt>
                <c:pt idx="385">
                  <c:v>40759</c:v>
                </c:pt>
                <c:pt idx="386">
                  <c:v>40760</c:v>
                </c:pt>
                <c:pt idx="387">
                  <c:v>40763</c:v>
                </c:pt>
                <c:pt idx="388">
                  <c:v>40764</c:v>
                </c:pt>
                <c:pt idx="389">
                  <c:v>40765</c:v>
                </c:pt>
                <c:pt idx="390">
                  <c:v>40766</c:v>
                </c:pt>
                <c:pt idx="391">
                  <c:v>40767</c:v>
                </c:pt>
                <c:pt idx="392">
                  <c:v>40770</c:v>
                </c:pt>
                <c:pt idx="393">
                  <c:v>40771</c:v>
                </c:pt>
                <c:pt idx="394">
                  <c:v>40772</c:v>
                </c:pt>
                <c:pt idx="395">
                  <c:v>40773</c:v>
                </c:pt>
                <c:pt idx="396">
                  <c:v>40774</c:v>
                </c:pt>
                <c:pt idx="397">
                  <c:v>40777</c:v>
                </c:pt>
                <c:pt idx="398">
                  <c:v>40778</c:v>
                </c:pt>
                <c:pt idx="399">
                  <c:v>40779</c:v>
                </c:pt>
                <c:pt idx="400">
                  <c:v>40780</c:v>
                </c:pt>
                <c:pt idx="401">
                  <c:v>40781</c:v>
                </c:pt>
                <c:pt idx="402">
                  <c:v>40784</c:v>
                </c:pt>
                <c:pt idx="403">
                  <c:v>40785</c:v>
                </c:pt>
                <c:pt idx="404">
                  <c:v>40786</c:v>
                </c:pt>
                <c:pt idx="405">
                  <c:v>40787</c:v>
                </c:pt>
                <c:pt idx="406">
                  <c:v>40788</c:v>
                </c:pt>
                <c:pt idx="407">
                  <c:v>40791</c:v>
                </c:pt>
                <c:pt idx="408">
                  <c:v>40792</c:v>
                </c:pt>
                <c:pt idx="409">
                  <c:v>40793</c:v>
                </c:pt>
                <c:pt idx="410">
                  <c:v>40794</c:v>
                </c:pt>
                <c:pt idx="411">
                  <c:v>40795</c:v>
                </c:pt>
                <c:pt idx="412">
                  <c:v>40799</c:v>
                </c:pt>
                <c:pt idx="413">
                  <c:v>40800</c:v>
                </c:pt>
                <c:pt idx="414">
                  <c:v>40801</c:v>
                </c:pt>
                <c:pt idx="415">
                  <c:v>40802</c:v>
                </c:pt>
                <c:pt idx="416">
                  <c:v>40805</c:v>
                </c:pt>
                <c:pt idx="417">
                  <c:v>40806</c:v>
                </c:pt>
                <c:pt idx="418">
                  <c:v>40807</c:v>
                </c:pt>
                <c:pt idx="419">
                  <c:v>40808</c:v>
                </c:pt>
                <c:pt idx="420">
                  <c:v>40809</c:v>
                </c:pt>
                <c:pt idx="421">
                  <c:v>40812</c:v>
                </c:pt>
                <c:pt idx="422">
                  <c:v>40813</c:v>
                </c:pt>
                <c:pt idx="423">
                  <c:v>40814</c:v>
                </c:pt>
                <c:pt idx="424">
                  <c:v>40815</c:v>
                </c:pt>
                <c:pt idx="425">
                  <c:v>40816</c:v>
                </c:pt>
                <c:pt idx="426">
                  <c:v>40826</c:v>
                </c:pt>
                <c:pt idx="427">
                  <c:v>40827</c:v>
                </c:pt>
                <c:pt idx="428">
                  <c:v>40828</c:v>
                </c:pt>
                <c:pt idx="429">
                  <c:v>40829</c:v>
                </c:pt>
                <c:pt idx="430">
                  <c:v>40830</c:v>
                </c:pt>
                <c:pt idx="431">
                  <c:v>40833</c:v>
                </c:pt>
                <c:pt idx="432">
                  <c:v>40834</c:v>
                </c:pt>
                <c:pt idx="433">
                  <c:v>40835</c:v>
                </c:pt>
                <c:pt idx="434">
                  <c:v>40836</c:v>
                </c:pt>
                <c:pt idx="435">
                  <c:v>40837</c:v>
                </c:pt>
                <c:pt idx="436">
                  <c:v>40840</c:v>
                </c:pt>
                <c:pt idx="437">
                  <c:v>40841</c:v>
                </c:pt>
                <c:pt idx="438">
                  <c:v>40842</c:v>
                </c:pt>
                <c:pt idx="439">
                  <c:v>40843</c:v>
                </c:pt>
                <c:pt idx="440">
                  <c:v>40844</c:v>
                </c:pt>
                <c:pt idx="441">
                  <c:v>40847</c:v>
                </c:pt>
                <c:pt idx="442">
                  <c:v>40848</c:v>
                </c:pt>
                <c:pt idx="443">
                  <c:v>40849</c:v>
                </c:pt>
                <c:pt idx="444">
                  <c:v>40850</c:v>
                </c:pt>
                <c:pt idx="445">
                  <c:v>40851</c:v>
                </c:pt>
                <c:pt idx="446">
                  <c:v>40854</c:v>
                </c:pt>
                <c:pt idx="447">
                  <c:v>40855</c:v>
                </c:pt>
                <c:pt idx="448">
                  <c:v>40856</c:v>
                </c:pt>
                <c:pt idx="449">
                  <c:v>40857</c:v>
                </c:pt>
                <c:pt idx="450">
                  <c:v>40858</c:v>
                </c:pt>
                <c:pt idx="451">
                  <c:v>40861</c:v>
                </c:pt>
                <c:pt idx="452">
                  <c:v>40862</c:v>
                </c:pt>
                <c:pt idx="453">
                  <c:v>40863</c:v>
                </c:pt>
                <c:pt idx="454">
                  <c:v>40864</c:v>
                </c:pt>
                <c:pt idx="455">
                  <c:v>40865</c:v>
                </c:pt>
                <c:pt idx="456">
                  <c:v>40868</c:v>
                </c:pt>
                <c:pt idx="457">
                  <c:v>40869</c:v>
                </c:pt>
                <c:pt idx="458">
                  <c:v>40870</c:v>
                </c:pt>
                <c:pt idx="459">
                  <c:v>40871</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40903</c:v>
                </c:pt>
                <c:pt idx="482">
                  <c:v>40904</c:v>
                </c:pt>
                <c:pt idx="483">
                  <c:v>40905</c:v>
                </c:pt>
                <c:pt idx="484">
                  <c:v>40906</c:v>
                </c:pt>
                <c:pt idx="485">
                  <c:v>40907</c:v>
                </c:pt>
                <c:pt idx="486">
                  <c:v>40912</c:v>
                </c:pt>
                <c:pt idx="487">
                  <c:v>40913</c:v>
                </c:pt>
                <c:pt idx="488">
                  <c:v>40914</c:v>
                </c:pt>
                <c:pt idx="489">
                  <c:v>40917</c:v>
                </c:pt>
                <c:pt idx="490">
                  <c:v>40918</c:v>
                </c:pt>
                <c:pt idx="491">
                  <c:v>40919</c:v>
                </c:pt>
                <c:pt idx="492">
                  <c:v>40920</c:v>
                </c:pt>
                <c:pt idx="493">
                  <c:v>40921</c:v>
                </c:pt>
                <c:pt idx="494">
                  <c:v>40924</c:v>
                </c:pt>
                <c:pt idx="495">
                  <c:v>40925</c:v>
                </c:pt>
                <c:pt idx="496">
                  <c:v>40926</c:v>
                </c:pt>
                <c:pt idx="497">
                  <c:v>40927</c:v>
                </c:pt>
                <c:pt idx="498">
                  <c:v>40928</c:v>
                </c:pt>
                <c:pt idx="499">
                  <c:v>40938</c:v>
                </c:pt>
                <c:pt idx="500">
                  <c:v>40939</c:v>
                </c:pt>
                <c:pt idx="501">
                  <c:v>40940</c:v>
                </c:pt>
                <c:pt idx="502">
                  <c:v>40941</c:v>
                </c:pt>
                <c:pt idx="503">
                  <c:v>40942</c:v>
                </c:pt>
                <c:pt idx="504">
                  <c:v>40945</c:v>
                </c:pt>
                <c:pt idx="505">
                  <c:v>40946</c:v>
                </c:pt>
                <c:pt idx="506">
                  <c:v>40947</c:v>
                </c:pt>
                <c:pt idx="507">
                  <c:v>40948</c:v>
                </c:pt>
                <c:pt idx="508">
                  <c:v>40949</c:v>
                </c:pt>
                <c:pt idx="509">
                  <c:v>40952</c:v>
                </c:pt>
                <c:pt idx="510">
                  <c:v>40953</c:v>
                </c:pt>
                <c:pt idx="511">
                  <c:v>40954</c:v>
                </c:pt>
                <c:pt idx="512">
                  <c:v>40955</c:v>
                </c:pt>
                <c:pt idx="513">
                  <c:v>40956</c:v>
                </c:pt>
                <c:pt idx="514">
                  <c:v>40959</c:v>
                </c:pt>
                <c:pt idx="515">
                  <c:v>40960</c:v>
                </c:pt>
                <c:pt idx="516">
                  <c:v>40961</c:v>
                </c:pt>
                <c:pt idx="517">
                  <c:v>40962</c:v>
                </c:pt>
                <c:pt idx="518">
                  <c:v>40963</c:v>
                </c:pt>
                <c:pt idx="519">
                  <c:v>40966</c:v>
                </c:pt>
                <c:pt idx="520">
                  <c:v>40967</c:v>
                </c:pt>
                <c:pt idx="521">
                  <c:v>40968</c:v>
                </c:pt>
                <c:pt idx="522">
                  <c:v>40969</c:v>
                </c:pt>
                <c:pt idx="523">
                  <c:v>40970</c:v>
                </c:pt>
                <c:pt idx="524">
                  <c:v>40973</c:v>
                </c:pt>
                <c:pt idx="525">
                  <c:v>40974</c:v>
                </c:pt>
                <c:pt idx="526">
                  <c:v>40975</c:v>
                </c:pt>
                <c:pt idx="527">
                  <c:v>40976</c:v>
                </c:pt>
                <c:pt idx="528">
                  <c:v>40977</c:v>
                </c:pt>
                <c:pt idx="529">
                  <c:v>40980</c:v>
                </c:pt>
                <c:pt idx="530">
                  <c:v>40981</c:v>
                </c:pt>
                <c:pt idx="531">
                  <c:v>40982</c:v>
                </c:pt>
                <c:pt idx="532">
                  <c:v>40983</c:v>
                </c:pt>
                <c:pt idx="533">
                  <c:v>40984</c:v>
                </c:pt>
                <c:pt idx="534">
                  <c:v>40987</c:v>
                </c:pt>
                <c:pt idx="535">
                  <c:v>40988</c:v>
                </c:pt>
                <c:pt idx="536">
                  <c:v>40989</c:v>
                </c:pt>
                <c:pt idx="537">
                  <c:v>40990</c:v>
                </c:pt>
                <c:pt idx="538">
                  <c:v>40991</c:v>
                </c:pt>
                <c:pt idx="539">
                  <c:v>40994</c:v>
                </c:pt>
                <c:pt idx="540">
                  <c:v>40995</c:v>
                </c:pt>
                <c:pt idx="541">
                  <c:v>40996</c:v>
                </c:pt>
                <c:pt idx="542">
                  <c:v>40997</c:v>
                </c:pt>
                <c:pt idx="543">
                  <c:v>40998</c:v>
                </c:pt>
                <c:pt idx="544">
                  <c:v>41004</c:v>
                </c:pt>
                <c:pt idx="545">
                  <c:v>41005</c:v>
                </c:pt>
                <c:pt idx="546">
                  <c:v>41008</c:v>
                </c:pt>
                <c:pt idx="547">
                  <c:v>41009</c:v>
                </c:pt>
                <c:pt idx="548">
                  <c:v>41010</c:v>
                </c:pt>
                <c:pt idx="549">
                  <c:v>41011</c:v>
                </c:pt>
                <c:pt idx="550">
                  <c:v>41012</c:v>
                </c:pt>
                <c:pt idx="551">
                  <c:v>41015</c:v>
                </c:pt>
                <c:pt idx="552">
                  <c:v>41016</c:v>
                </c:pt>
                <c:pt idx="553">
                  <c:v>41017</c:v>
                </c:pt>
                <c:pt idx="554">
                  <c:v>41018</c:v>
                </c:pt>
                <c:pt idx="555">
                  <c:v>41019</c:v>
                </c:pt>
                <c:pt idx="556">
                  <c:v>41022</c:v>
                </c:pt>
                <c:pt idx="557">
                  <c:v>41023</c:v>
                </c:pt>
                <c:pt idx="558">
                  <c:v>41024</c:v>
                </c:pt>
                <c:pt idx="559">
                  <c:v>41025</c:v>
                </c:pt>
                <c:pt idx="560">
                  <c:v>41026</c:v>
                </c:pt>
                <c:pt idx="561">
                  <c:v>41031</c:v>
                </c:pt>
                <c:pt idx="562">
                  <c:v>41032</c:v>
                </c:pt>
                <c:pt idx="563">
                  <c:v>41033</c:v>
                </c:pt>
                <c:pt idx="564">
                  <c:v>41036</c:v>
                </c:pt>
                <c:pt idx="565">
                  <c:v>41037</c:v>
                </c:pt>
                <c:pt idx="566">
                  <c:v>41038</c:v>
                </c:pt>
                <c:pt idx="567">
                  <c:v>41039</c:v>
                </c:pt>
                <c:pt idx="568">
                  <c:v>41040</c:v>
                </c:pt>
                <c:pt idx="569">
                  <c:v>41043</c:v>
                </c:pt>
                <c:pt idx="570">
                  <c:v>41044</c:v>
                </c:pt>
                <c:pt idx="571">
                  <c:v>41045</c:v>
                </c:pt>
                <c:pt idx="572">
                  <c:v>41046</c:v>
                </c:pt>
                <c:pt idx="573">
                  <c:v>41047</c:v>
                </c:pt>
                <c:pt idx="574">
                  <c:v>41050</c:v>
                </c:pt>
                <c:pt idx="575">
                  <c:v>41051</c:v>
                </c:pt>
                <c:pt idx="576">
                  <c:v>41052</c:v>
                </c:pt>
                <c:pt idx="577">
                  <c:v>41053</c:v>
                </c:pt>
                <c:pt idx="578">
                  <c:v>41054</c:v>
                </c:pt>
                <c:pt idx="579">
                  <c:v>41057</c:v>
                </c:pt>
                <c:pt idx="580">
                  <c:v>41058</c:v>
                </c:pt>
                <c:pt idx="581">
                  <c:v>41059</c:v>
                </c:pt>
                <c:pt idx="582">
                  <c:v>41060</c:v>
                </c:pt>
                <c:pt idx="583">
                  <c:v>41061</c:v>
                </c:pt>
                <c:pt idx="584">
                  <c:v>41064</c:v>
                </c:pt>
                <c:pt idx="585">
                  <c:v>41065</c:v>
                </c:pt>
                <c:pt idx="586">
                  <c:v>41066</c:v>
                </c:pt>
                <c:pt idx="587">
                  <c:v>41067</c:v>
                </c:pt>
                <c:pt idx="588">
                  <c:v>41068</c:v>
                </c:pt>
                <c:pt idx="589">
                  <c:v>41071</c:v>
                </c:pt>
                <c:pt idx="590">
                  <c:v>41072</c:v>
                </c:pt>
                <c:pt idx="591">
                  <c:v>41073</c:v>
                </c:pt>
                <c:pt idx="592">
                  <c:v>41074</c:v>
                </c:pt>
                <c:pt idx="593">
                  <c:v>41075</c:v>
                </c:pt>
                <c:pt idx="594">
                  <c:v>41078</c:v>
                </c:pt>
                <c:pt idx="595">
                  <c:v>41079</c:v>
                </c:pt>
                <c:pt idx="596">
                  <c:v>41080</c:v>
                </c:pt>
                <c:pt idx="597">
                  <c:v>41081</c:v>
                </c:pt>
                <c:pt idx="598">
                  <c:v>41085</c:v>
                </c:pt>
                <c:pt idx="599">
                  <c:v>41086</c:v>
                </c:pt>
                <c:pt idx="600">
                  <c:v>41087</c:v>
                </c:pt>
                <c:pt idx="601">
                  <c:v>41088</c:v>
                </c:pt>
                <c:pt idx="602">
                  <c:v>41089</c:v>
                </c:pt>
                <c:pt idx="603">
                  <c:v>41092</c:v>
                </c:pt>
                <c:pt idx="604">
                  <c:v>41093</c:v>
                </c:pt>
                <c:pt idx="605">
                  <c:v>41094</c:v>
                </c:pt>
                <c:pt idx="606">
                  <c:v>41095</c:v>
                </c:pt>
                <c:pt idx="607">
                  <c:v>41096</c:v>
                </c:pt>
                <c:pt idx="608">
                  <c:v>41099</c:v>
                </c:pt>
                <c:pt idx="609">
                  <c:v>41100</c:v>
                </c:pt>
                <c:pt idx="610">
                  <c:v>41101</c:v>
                </c:pt>
                <c:pt idx="611">
                  <c:v>41102</c:v>
                </c:pt>
                <c:pt idx="612">
                  <c:v>41103</c:v>
                </c:pt>
                <c:pt idx="613">
                  <c:v>41106</c:v>
                </c:pt>
                <c:pt idx="614">
                  <c:v>41107</c:v>
                </c:pt>
                <c:pt idx="615">
                  <c:v>41108</c:v>
                </c:pt>
                <c:pt idx="616">
                  <c:v>41109</c:v>
                </c:pt>
                <c:pt idx="617">
                  <c:v>41110</c:v>
                </c:pt>
                <c:pt idx="618">
                  <c:v>41113</c:v>
                </c:pt>
                <c:pt idx="619">
                  <c:v>41114</c:v>
                </c:pt>
                <c:pt idx="620">
                  <c:v>41115</c:v>
                </c:pt>
                <c:pt idx="621">
                  <c:v>41116</c:v>
                </c:pt>
                <c:pt idx="622">
                  <c:v>41117</c:v>
                </c:pt>
                <c:pt idx="623">
                  <c:v>41120</c:v>
                </c:pt>
                <c:pt idx="624">
                  <c:v>41121</c:v>
                </c:pt>
                <c:pt idx="625">
                  <c:v>41122</c:v>
                </c:pt>
                <c:pt idx="626">
                  <c:v>41123</c:v>
                </c:pt>
                <c:pt idx="627">
                  <c:v>41124</c:v>
                </c:pt>
                <c:pt idx="628">
                  <c:v>41127</c:v>
                </c:pt>
                <c:pt idx="629">
                  <c:v>41128</c:v>
                </c:pt>
                <c:pt idx="630">
                  <c:v>41129</c:v>
                </c:pt>
                <c:pt idx="631">
                  <c:v>41130</c:v>
                </c:pt>
                <c:pt idx="632">
                  <c:v>41131</c:v>
                </c:pt>
                <c:pt idx="633">
                  <c:v>41134</c:v>
                </c:pt>
                <c:pt idx="634">
                  <c:v>41135</c:v>
                </c:pt>
                <c:pt idx="635">
                  <c:v>41136</c:v>
                </c:pt>
                <c:pt idx="636">
                  <c:v>41137</c:v>
                </c:pt>
                <c:pt idx="637">
                  <c:v>41138</c:v>
                </c:pt>
                <c:pt idx="638">
                  <c:v>41141</c:v>
                </c:pt>
                <c:pt idx="639">
                  <c:v>41142</c:v>
                </c:pt>
                <c:pt idx="640">
                  <c:v>41143</c:v>
                </c:pt>
                <c:pt idx="641">
                  <c:v>41144</c:v>
                </c:pt>
                <c:pt idx="642">
                  <c:v>41145</c:v>
                </c:pt>
                <c:pt idx="643">
                  <c:v>41148</c:v>
                </c:pt>
                <c:pt idx="644">
                  <c:v>41149</c:v>
                </c:pt>
                <c:pt idx="645">
                  <c:v>41150</c:v>
                </c:pt>
                <c:pt idx="646">
                  <c:v>41151</c:v>
                </c:pt>
                <c:pt idx="647">
                  <c:v>41152</c:v>
                </c:pt>
                <c:pt idx="648">
                  <c:v>41155</c:v>
                </c:pt>
                <c:pt idx="649">
                  <c:v>41156</c:v>
                </c:pt>
                <c:pt idx="650">
                  <c:v>41157</c:v>
                </c:pt>
                <c:pt idx="651">
                  <c:v>41158</c:v>
                </c:pt>
                <c:pt idx="652">
                  <c:v>41159</c:v>
                </c:pt>
                <c:pt idx="653">
                  <c:v>41162</c:v>
                </c:pt>
                <c:pt idx="654">
                  <c:v>41163</c:v>
                </c:pt>
                <c:pt idx="655">
                  <c:v>41164</c:v>
                </c:pt>
                <c:pt idx="656">
                  <c:v>41165</c:v>
                </c:pt>
                <c:pt idx="657">
                  <c:v>41166</c:v>
                </c:pt>
                <c:pt idx="658">
                  <c:v>41169</c:v>
                </c:pt>
                <c:pt idx="659">
                  <c:v>41170</c:v>
                </c:pt>
                <c:pt idx="660">
                  <c:v>41171</c:v>
                </c:pt>
                <c:pt idx="661">
                  <c:v>41172</c:v>
                </c:pt>
                <c:pt idx="662">
                  <c:v>41173</c:v>
                </c:pt>
                <c:pt idx="663">
                  <c:v>41176</c:v>
                </c:pt>
                <c:pt idx="664">
                  <c:v>41177</c:v>
                </c:pt>
                <c:pt idx="665">
                  <c:v>41178</c:v>
                </c:pt>
                <c:pt idx="666">
                  <c:v>41179</c:v>
                </c:pt>
                <c:pt idx="667">
                  <c:v>41180</c:v>
                </c:pt>
                <c:pt idx="668">
                  <c:v>41190</c:v>
                </c:pt>
                <c:pt idx="669">
                  <c:v>41191</c:v>
                </c:pt>
                <c:pt idx="670">
                  <c:v>41192</c:v>
                </c:pt>
                <c:pt idx="671">
                  <c:v>41193</c:v>
                </c:pt>
                <c:pt idx="672">
                  <c:v>41194</c:v>
                </c:pt>
                <c:pt idx="673">
                  <c:v>41197</c:v>
                </c:pt>
                <c:pt idx="674">
                  <c:v>41198</c:v>
                </c:pt>
                <c:pt idx="675">
                  <c:v>41199</c:v>
                </c:pt>
                <c:pt idx="676">
                  <c:v>41200</c:v>
                </c:pt>
                <c:pt idx="677">
                  <c:v>41201</c:v>
                </c:pt>
                <c:pt idx="678">
                  <c:v>41204</c:v>
                </c:pt>
                <c:pt idx="679">
                  <c:v>41205</c:v>
                </c:pt>
                <c:pt idx="680">
                  <c:v>41206</c:v>
                </c:pt>
                <c:pt idx="681">
                  <c:v>41207</c:v>
                </c:pt>
                <c:pt idx="682">
                  <c:v>41208</c:v>
                </c:pt>
                <c:pt idx="683">
                  <c:v>41211</c:v>
                </c:pt>
                <c:pt idx="684">
                  <c:v>41212</c:v>
                </c:pt>
                <c:pt idx="685">
                  <c:v>41213</c:v>
                </c:pt>
                <c:pt idx="686">
                  <c:v>41214</c:v>
                </c:pt>
                <c:pt idx="687">
                  <c:v>41215</c:v>
                </c:pt>
                <c:pt idx="688">
                  <c:v>41218</c:v>
                </c:pt>
                <c:pt idx="689">
                  <c:v>41219</c:v>
                </c:pt>
                <c:pt idx="690">
                  <c:v>41220</c:v>
                </c:pt>
                <c:pt idx="691">
                  <c:v>41221</c:v>
                </c:pt>
                <c:pt idx="692">
                  <c:v>41222</c:v>
                </c:pt>
                <c:pt idx="693">
                  <c:v>41225</c:v>
                </c:pt>
                <c:pt idx="694">
                  <c:v>41226</c:v>
                </c:pt>
                <c:pt idx="695">
                  <c:v>41227</c:v>
                </c:pt>
                <c:pt idx="696">
                  <c:v>41228</c:v>
                </c:pt>
                <c:pt idx="697">
                  <c:v>41229</c:v>
                </c:pt>
                <c:pt idx="698">
                  <c:v>41232</c:v>
                </c:pt>
                <c:pt idx="699">
                  <c:v>41233</c:v>
                </c:pt>
                <c:pt idx="700">
                  <c:v>41234</c:v>
                </c:pt>
                <c:pt idx="701">
                  <c:v>41235</c:v>
                </c:pt>
                <c:pt idx="702">
                  <c:v>41236</c:v>
                </c:pt>
                <c:pt idx="703">
                  <c:v>41239</c:v>
                </c:pt>
                <c:pt idx="704">
                  <c:v>41240</c:v>
                </c:pt>
                <c:pt idx="705">
                  <c:v>41241</c:v>
                </c:pt>
                <c:pt idx="706">
                  <c:v>41242</c:v>
                </c:pt>
                <c:pt idx="707">
                  <c:v>41243</c:v>
                </c:pt>
                <c:pt idx="708">
                  <c:v>41246</c:v>
                </c:pt>
                <c:pt idx="709">
                  <c:v>41247</c:v>
                </c:pt>
                <c:pt idx="710">
                  <c:v>41248</c:v>
                </c:pt>
                <c:pt idx="711">
                  <c:v>41249</c:v>
                </c:pt>
                <c:pt idx="712">
                  <c:v>41250</c:v>
                </c:pt>
                <c:pt idx="713">
                  <c:v>41253</c:v>
                </c:pt>
                <c:pt idx="714">
                  <c:v>41254</c:v>
                </c:pt>
                <c:pt idx="715">
                  <c:v>41255</c:v>
                </c:pt>
                <c:pt idx="716">
                  <c:v>41256</c:v>
                </c:pt>
                <c:pt idx="717">
                  <c:v>41257</c:v>
                </c:pt>
                <c:pt idx="718">
                  <c:v>41260</c:v>
                </c:pt>
                <c:pt idx="719">
                  <c:v>41261</c:v>
                </c:pt>
                <c:pt idx="720">
                  <c:v>41262</c:v>
                </c:pt>
                <c:pt idx="721">
                  <c:v>41263</c:v>
                </c:pt>
                <c:pt idx="722">
                  <c:v>41264</c:v>
                </c:pt>
                <c:pt idx="723">
                  <c:v>41267</c:v>
                </c:pt>
                <c:pt idx="724">
                  <c:v>41268</c:v>
                </c:pt>
                <c:pt idx="725">
                  <c:v>41269</c:v>
                </c:pt>
                <c:pt idx="726">
                  <c:v>41270</c:v>
                </c:pt>
                <c:pt idx="727">
                  <c:v>41271</c:v>
                </c:pt>
                <c:pt idx="728">
                  <c:v>41274</c:v>
                </c:pt>
                <c:pt idx="729">
                  <c:v>41278</c:v>
                </c:pt>
                <c:pt idx="730">
                  <c:v>41281</c:v>
                </c:pt>
                <c:pt idx="731">
                  <c:v>41282</c:v>
                </c:pt>
                <c:pt idx="732">
                  <c:v>41283</c:v>
                </c:pt>
                <c:pt idx="733">
                  <c:v>41284</c:v>
                </c:pt>
                <c:pt idx="734">
                  <c:v>41285</c:v>
                </c:pt>
                <c:pt idx="735">
                  <c:v>41288</c:v>
                </c:pt>
                <c:pt idx="736">
                  <c:v>41289</c:v>
                </c:pt>
                <c:pt idx="737">
                  <c:v>41290</c:v>
                </c:pt>
                <c:pt idx="738">
                  <c:v>41291</c:v>
                </c:pt>
                <c:pt idx="739">
                  <c:v>41292</c:v>
                </c:pt>
                <c:pt idx="740">
                  <c:v>41295</c:v>
                </c:pt>
                <c:pt idx="741">
                  <c:v>41296</c:v>
                </c:pt>
                <c:pt idx="742">
                  <c:v>41297</c:v>
                </c:pt>
                <c:pt idx="743">
                  <c:v>41298</c:v>
                </c:pt>
                <c:pt idx="744">
                  <c:v>41299</c:v>
                </c:pt>
                <c:pt idx="745">
                  <c:v>41302</c:v>
                </c:pt>
                <c:pt idx="746">
                  <c:v>41303</c:v>
                </c:pt>
                <c:pt idx="747">
                  <c:v>41304</c:v>
                </c:pt>
                <c:pt idx="748">
                  <c:v>41305</c:v>
                </c:pt>
                <c:pt idx="749">
                  <c:v>41306</c:v>
                </c:pt>
                <c:pt idx="750">
                  <c:v>41309</c:v>
                </c:pt>
                <c:pt idx="751">
                  <c:v>41310</c:v>
                </c:pt>
                <c:pt idx="752">
                  <c:v>41311</c:v>
                </c:pt>
                <c:pt idx="753">
                  <c:v>41312</c:v>
                </c:pt>
                <c:pt idx="754">
                  <c:v>41313</c:v>
                </c:pt>
                <c:pt idx="755">
                  <c:v>41323</c:v>
                </c:pt>
                <c:pt idx="756">
                  <c:v>41324</c:v>
                </c:pt>
                <c:pt idx="757">
                  <c:v>41325</c:v>
                </c:pt>
                <c:pt idx="758">
                  <c:v>41326</c:v>
                </c:pt>
                <c:pt idx="759">
                  <c:v>41327</c:v>
                </c:pt>
                <c:pt idx="760">
                  <c:v>41330</c:v>
                </c:pt>
                <c:pt idx="761">
                  <c:v>41331</c:v>
                </c:pt>
                <c:pt idx="762">
                  <c:v>41332</c:v>
                </c:pt>
                <c:pt idx="763">
                  <c:v>41333</c:v>
                </c:pt>
                <c:pt idx="764">
                  <c:v>41334</c:v>
                </c:pt>
                <c:pt idx="765">
                  <c:v>41337</c:v>
                </c:pt>
                <c:pt idx="766">
                  <c:v>41338</c:v>
                </c:pt>
                <c:pt idx="767">
                  <c:v>41339</c:v>
                </c:pt>
                <c:pt idx="768">
                  <c:v>41340</c:v>
                </c:pt>
                <c:pt idx="769">
                  <c:v>41341</c:v>
                </c:pt>
                <c:pt idx="770">
                  <c:v>41344</c:v>
                </c:pt>
                <c:pt idx="771">
                  <c:v>41345</c:v>
                </c:pt>
                <c:pt idx="772">
                  <c:v>41346</c:v>
                </c:pt>
                <c:pt idx="773">
                  <c:v>41347</c:v>
                </c:pt>
                <c:pt idx="774">
                  <c:v>41348</c:v>
                </c:pt>
                <c:pt idx="775">
                  <c:v>41351</c:v>
                </c:pt>
                <c:pt idx="776">
                  <c:v>41352</c:v>
                </c:pt>
                <c:pt idx="777">
                  <c:v>41353</c:v>
                </c:pt>
                <c:pt idx="778">
                  <c:v>41354</c:v>
                </c:pt>
                <c:pt idx="779">
                  <c:v>41355</c:v>
                </c:pt>
                <c:pt idx="780">
                  <c:v>41358</c:v>
                </c:pt>
                <c:pt idx="781">
                  <c:v>41359</c:v>
                </c:pt>
                <c:pt idx="782">
                  <c:v>41360</c:v>
                </c:pt>
                <c:pt idx="783">
                  <c:v>41361</c:v>
                </c:pt>
                <c:pt idx="784">
                  <c:v>41362</c:v>
                </c:pt>
                <c:pt idx="785">
                  <c:v>41365</c:v>
                </c:pt>
                <c:pt idx="786">
                  <c:v>41366</c:v>
                </c:pt>
                <c:pt idx="787">
                  <c:v>41367</c:v>
                </c:pt>
                <c:pt idx="788">
                  <c:v>41372</c:v>
                </c:pt>
                <c:pt idx="789">
                  <c:v>41373</c:v>
                </c:pt>
                <c:pt idx="790">
                  <c:v>41374</c:v>
                </c:pt>
                <c:pt idx="791">
                  <c:v>41375</c:v>
                </c:pt>
                <c:pt idx="792">
                  <c:v>41376</c:v>
                </c:pt>
                <c:pt idx="793">
                  <c:v>41379</c:v>
                </c:pt>
                <c:pt idx="794">
                  <c:v>41380</c:v>
                </c:pt>
                <c:pt idx="795">
                  <c:v>41381</c:v>
                </c:pt>
                <c:pt idx="796">
                  <c:v>41382</c:v>
                </c:pt>
                <c:pt idx="797">
                  <c:v>41383</c:v>
                </c:pt>
                <c:pt idx="798">
                  <c:v>41386</c:v>
                </c:pt>
                <c:pt idx="799">
                  <c:v>41387</c:v>
                </c:pt>
                <c:pt idx="800">
                  <c:v>41388</c:v>
                </c:pt>
                <c:pt idx="801">
                  <c:v>41389</c:v>
                </c:pt>
                <c:pt idx="802">
                  <c:v>41390</c:v>
                </c:pt>
                <c:pt idx="803">
                  <c:v>41396</c:v>
                </c:pt>
                <c:pt idx="804">
                  <c:v>41397</c:v>
                </c:pt>
                <c:pt idx="805">
                  <c:v>41400</c:v>
                </c:pt>
                <c:pt idx="806">
                  <c:v>41401</c:v>
                </c:pt>
                <c:pt idx="807">
                  <c:v>41402</c:v>
                </c:pt>
                <c:pt idx="808">
                  <c:v>41403</c:v>
                </c:pt>
                <c:pt idx="809">
                  <c:v>41404</c:v>
                </c:pt>
                <c:pt idx="810">
                  <c:v>41407</c:v>
                </c:pt>
                <c:pt idx="811">
                  <c:v>41408</c:v>
                </c:pt>
                <c:pt idx="812">
                  <c:v>41409</c:v>
                </c:pt>
                <c:pt idx="813">
                  <c:v>41410</c:v>
                </c:pt>
                <c:pt idx="814">
                  <c:v>41411</c:v>
                </c:pt>
                <c:pt idx="815">
                  <c:v>41414</c:v>
                </c:pt>
                <c:pt idx="816">
                  <c:v>41415</c:v>
                </c:pt>
                <c:pt idx="817">
                  <c:v>41416</c:v>
                </c:pt>
                <c:pt idx="818">
                  <c:v>41417</c:v>
                </c:pt>
                <c:pt idx="819">
                  <c:v>41418</c:v>
                </c:pt>
                <c:pt idx="820">
                  <c:v>41421</c:v>
                </c:pt>
                <c:pt idx="821">
                  <c:v>41422</c:v>
                </c:pt>
                <c:pt idx="822">
                  <c:v>41423</c:v>
                </c:pt>
                <c:pt idx="823">
                  <c:v>41424</c:v>
                </c:pt>
                <c:pt idx="824">
                  <c:v>41425</c:v>
                </c:pt>
                <c:pt idx="825">
                  <c:v>41428</c:v>
                </c:pt>
                <c:pt idx="826">
                  <c:v>41429</c:v>
                </c:pt>
                <c:pt idx="827">
                  <c:v>41430</c:v>
                </c:pt>
                <c:pt idx="828">
                  <c:v>41431</c:v>
                </c:pt>
                <c:pt idx="829">
                  <c:v>41432</c:v>
                </c:pt>
                <c:pt idx="830">
                  <c:v>41438</c:v>
                </c:pt>
                <c:pt idx="831">
                  <c:v>41439</c:v>
                </c:pt>
                <c:pt idx="832">
                  <c:v>41442</c:v>
                </c:pt>
                <c:pt idx="833">
                  <c:v>41443</c:v>
                </c:pt>
                <c:pt idx="834">
                  <c:v>41444</c:v>
                </c:pt>
                <c:pt idx="835">
                  <c:v>41445</c:v>
                </c:pt>
                <c:pt idx="836">
                  <c:v>41446</c:v>
                </c:pt>
                <c:pt idx="837">
                  <c:v>41449</c:v>
                </c:pt>
                <c:pt idx="838">
                  <c:v>41450</c:v>
                </c:pt>
                <c:pt idx="839">
                  <c:v>41451</c:v>
                </c:pt>
                <c:pt idx="840">
                  <c:v>41452</c:v>
                </c:pt>
                <c:pt idx="841">
                  <c:v>41453</c:v>
                </c:pt>
                <c:pt idx="842">
                  <c:v>41456</c:v>
                </c:pt>
                <c:pt idx="843">
                  <c:v>41457</c:v>
                </c:pt>
                <c:pt idx="844">
                  <c:v>41458</c:v>
                </c:pt>
                <c:pt idx="845">
                  <c:v>41459</c:v>
                </c:pt>
                <c:pt idx="846">
                  <c:v>41460</c:v>
                </c:pt>
                <c:pt idx="847">
                  <c:v>41463</c:v>
                </c:pt>
                <c:pt idx="848">
                  <c:v>41464</c:v>
                </c:pt>
                <c:pt idx="849">
                  <c:v>41465</c:v>
                </c:pt>
                <c:pt idx="850">
                  <c:v>41466</c:v>
                </c:pt>
                <c:pt idx="851">
                  <c:v>41467</c:v>
                </c:pt>
                <c:pt idx="852">
                  <c:v>41470</c:v>
                </c:pt>
                <c:pt idx="853">
                  <c:v>41471</c:v>
                </c:pt>
                <c:pt idx="854">
                  <c:v>41472</c:v>
                </c:pt>
                <c:pt idx="855">
                  <c:v>41473</c:v>
                </c:pt>
                <c:pt idx="856">
                  <c:v>41474</c:v>
                </c:pt>
                <c:pt idx="857">
                  <c:v>41477</c:v>
                </c:pt>
                <c:pt idx="858">
                  <c:v>41478</c:v>
                </c:pt>
                <c:pt idx="859">
                  <c:v>41479</c:v>
                </c:pt>
                <c:pt idx="860">
                  <c:v>41480</c:v>
                </c:pt>
                <c:pt idx="861">
                  <c:v>41481</c:v>
                </c:pt>
                <c:pt idx="862">
                  <c:v>41484</c:v>
                </c:pt>
                <c:pt idx="863">
                  <c:v>41485</c:v>
                </c:pt>
                <c:pt idx="864">
                  <c:v>41486</c:v>
                </c:pt>
                <c:pt idx="865">
                  <c:v>41487</c:v>
                </c:pt>
                <c:pt idx="866">
                  <c:v>41488</c:v>
                </c:pt>
                <c:pt idx="867">
                  <c:v>41491</c:v>
                </c:pt>
                <c:pt idx="868">
                  <c:v>41492</c:v>
                </c:pt>
                <c:pt idx="869">
                  <c:v>41493</c:v>
                </c:pt>
                <c:pt idx="870">
                  <c:v>41494</c:v>
                </c:pt>
                <c:pt idx="871">
                  <c:v>41495</c:v>
                </c:pt>
                <c:pt idx="872">
                  <c:v>41498</c:v>
                </c:pt>
                <c:pt idx="873">
                  <c:v>41499</c:v>
                </c:pt>
                <c:pt idx="874">
                  <c:v>41500</c:v>
                </c:pt>
                <c:pt idx="875">
                  <c:v>41501</c:v>
                </c:pt>
                <c:pt idx="876">
                  <c:v>41502</c:v>
                </c:pt>
                <c:pt idx="877">
                  <c:v>41505</c:v>
                </c:pt>
                <c:pt idx="878">
                  <c:v>41506</c:v>
                </c:pt>
                <c:pt idx="879">
                  <c:v>41507</c:v>
                </c:pt>
                <c:pt idx="880">
                  <c:v>41508</c:v>
                </c:pt>
                <c:pt idx="881">
                  <c:v>41509</c:v>
                </c:pt>
                <c:pt idx="882">
                  <c:v>41512</c:v>
                </c:pt>
                <c:pt idx="883">
                  <c:v>41513</c:v>
                </c:pt>
                <c:pt idx="884">
                  <c:v>41514</c:v>
                </c:pt>
                <c:pt idx="885">
                  <c:v>41515</c:v>
                </c:pt>
                <c:pt idx="886">
                  <c:v>41516</c:v>
                </c:pt>
                <c:pt idx="887">
                  <c:v>41519</c:v>
                </c:pt>
                <c:pt idx="888">
                  <c:v>41520</c:v>
                </c:pt>
                <c:pt idx="889">
                  <c:v>41521</c:v>
                </c:pt>
                <c:pt idx="890">
                  <c:v>41522</c:v>
                </c:pt>
                <c:pt idx="891">
                  <c:v>41523</c:v>
                </c:pt>
                <c:pt idx="892">
                  <c:v>41526</c:v>
                </c:pt>
                <c:pt idx="893">
                  <c:v>41527</c:v>
                </c:pt>
                <c:pt idx="894">
                  <c:v>41528</c:v>
                </c:pt>
                <c:pt idx="895">
                  <c:v>41529</c:v>
                </c:pt>
                <c:pt idx="896">
                  <c:v>41530</c:v>
                </c:pt>
                <c:pt idx="897">
                  <c:v>41533</c:v>
                </c:pt>
                <c:pt idx="898">
                  <c:v>41534</c:v>
                </c:pt>
                <c:pt idx="899">
                  <c:v>41535</c:v>
                </c:pt>
                <c:pt idx="900">
                  <c:v>41540</c:v>
                </c:pt>
                <c:pt idx="901">
                  <c:v>41541</c:v>
                </c:pt>
                <c:pt idx="902">
                  <c:v>41542</c:v>
                </c:pt>
                <c:pt idx="903">
                  <c:v>41543</c:v>
                </c:pt>
                <c:pt idx="904">
                  <c:v>41544</c:v>
                </c:pt>
                <c:pt idx="905">
                  <c:v>41547</c:v>
                </c:pt>
                <c:pt idx="906">
                  <c:v>41555</c:v>
                </c:pt>
                <c:pt idx="907">
                  <c:v>41556</c:v>
                </c:pt>
                <c:pt idx="908">
                  <c:v>41557</c:v>
                </c:pt>
                <c:pt idx="909">
                  <c:v>41558</c:v>
                </c:pt>
                <c:pt idx="910">
                  <c:v>41561</c:v>
                </c:pt>
                <c:pt idx="911">
                  <c:v>41562</c:v>
                </c:pt>
                <c:pt idx="912">
                  <c:v>41563</c:v>
                </c:pt>
                <c:pt idx="913">
                  <c:v>41564</c:v>
                </c:pt>
                <c:pt idx="914">
                  <c:v>41565</c:v>
                </c:pt>
                <c:pt idx="915">
                  <c:v>41568</c:v>
                </c:pt>
                <c:pt idx="916">
                  <c:v>41569</c:v>
                </c:pt>
                <c:pt idx="917">
                  <c:v>41570</c:v>
                </c:pt>
                <c:pt idx="918">
                  <c:v>41571</c:v>
                </c:pt>
                <c:pt idx="919">
                  <c:v>41572</c:v>
                </c:pt>
                <c:pt idx="920">
                  <c:v>41575</c:v>
                </c:pt>
                <c:pt idx="921">
                  <c:v>41576</c:v>
                </c:pt>
                <c:pt idx="922">
                  <c:v>41577</c:v>
                </c:pt>
                <c:pt idx="923">
                  <c:v>41578</c:v>
                </c:pt>
                <c:pt idx="924">
                  <c:v>41579</c:v>
                </c:pt>
                <c:pt idx="925">
                  <c:v>41582</c:v>
                </c:pt>
                <c:pt idx="926">
                  <c:v>41583</c:v>
                </c:pt>
                <c:pt idx="927">
                  <c:v>41584</c:v>
                </c:pt>
                <c:pt idx="928">
                  <c:v>41585</c:v>
                </c:pt>
                <c:pt idx="929">
                  <c:v>41586</c:v>
                </c:pt>
                <c:pt idx="930">
                  <c:v>41589</c:v>
                </c:pt>
                <c:pt idx="931">
                  <c:v>41590</c:v>
                </c:pt>
                <c:pt idx="932">
                  <c:v>41591</c:v>
                </c:pt>
                <c:pt idx="933">
                  <c:v>41592</c:v>
                </c:pt>
                <c:pt idx="934">
                  <c:v>41593</c:v>
                </c:pt>
                <c:pt idx="935">
                  <c:v>41596</c:v>
                </c:pt>
                <c:pt idx="936">
                  <c:v>41597</c:v>
                </c:pt>
                <c:pt idx="937">
                  <c:v>41598</c:v>
                </c:pt>
                <c:pt idx="938">
                  <c:v>41599</c:v>
                </c:pt>
                <c:pt idx="939">
                  <c:v>41600</c:v>
                </c:pt>
                <c:pt idx="940">
                  <c:v>41603</c:v>
                </c:pt>
                <c:pt idx="941">
                  <c:v>41604</c:v>
                </c:pt>
                <c:pt idx="942">
                  <c:v>41605</c:v>
                </c:pt>
                <c:pt idx="943">
                  <c:v>41606</c:v>
                </c:pt>
                <c:pt idx="944">
                  <c:v>41607</c:v>
                </c:pt>
                <c:pt idx="945">
                  <c:v>41610</c:v>
                </c:pt>
                <c:pt idx="946">
                  <c:v>41611</c:v>
                </c:pt>
                <c:pt idx="947">
                  <c:v>41612</c:v>
                </c:pt>
                <c:pt idx="948">
                  <c:v>41613</c:v>
                </c:pt>
                <c:pt idx="949">
                  <c:v>41614</c:v>
                </c:pt>
                <c:pt idx="950">
                  <c:v>41617</c:v>
                </c:pt>
                <c:pt idx="951">
                  <c:v>41618</c:v>
                </c:pt>
                <c:pt idx="952">
                  <c:v>41619</c:v>
                </c:pt>
                <c:pt idx="953">
                  <c:v>41620</c:v>
                </c:pt>
                <c:pt idx="954">
                  <c:v>41621</c:v>
                </c:pt>
                <c:pt idx="955">
                  <c:v>41624</c:v>
                </c:pt>
                <c:pt idx="956">
                  <c:v>41625</c:v>
                </c:pt>
                <c:pt idx="957">
                  <c:v>41626</c:v>
                </c:pt>
                <c:pt idx="958">
                  <c:v>41627</c:v>
                </c:pt>
                <c:pt idx="959">
                  <c:v>41628</c:v>
                </c:pt>
                <c:pt idx="960">
                  <c:v>41631</c:v>
                </c:pt>
                <c:pt idx="961">
                  <c:v>41632</c:v>
                </c:pt>
                <c:pt idx="962">
                  <c:v>41633</c:v>
                </c:pt>
                <c:pt idx="963">
                  <c:v>41634</c:v>
                </c:pt>
                <c:pt idx="964">
                  <c:v>41635</c:v>
                </c:pt>
                <c:pt idx="965">
                  <c:v>41638</c:v>
                </c:pt>
                <c:pt idx="966">
                  <c:v>41639</c:v>
                </c:pt>
                <c:pt idx="967">
                  <c:v>41641</c:v>
                </c:pt>
                <c:pt idx="968">
                  <c:v>41642</c:v>
                </c:pt>
                <c:pt idx="969">
                  <c:v>41645</c:v>
                </c:pt>
                <c:pt idx="970">
                  <c:v>41646</c:v>
                </c:pt>
                <c:pt idx="971">
                  <c:v>41647</c:v>
                </c:pt>
                <c:pt idx="972">
                  <c:v>41648</c:v>
                </c:pt>
                <c:pt idx="973">
                  <c:v>41649</c:v>
                </c:pt>
                <c:pt idx="974">
                  <c:v>41652</c:v>
                </c:pt>
                <c:pt idx="975">
                  <c:v>41653</c:v>
                </c:pt>
                <c:pt idx="976">
                  <c:v>41654</c:v>
                </c:pt>
                <c:pt idx="977">
                  <c:v>41655</c:v>
                </c:pt>
                <c:pt idx="978">
                  <c:v>41656</c:v>
                </c:pt>
                <c:pt idx="979">
                  <c:v>41659</c:v>
                </c:pt>
                <c:pt idx="980">
                  <c:v>41660</c:v>
                </c:pt>
                <c:pt idx="981">
                  <c:v>41661</c:v>
                </c:pt>
                <c:pt idx="982">
                  <c:v>41662</c:v>
                </c:pt>
                <c:pt idx="983">
                  <c:v>41663</c:v>
                </c:pt>
                <c:pt idx="984">
                  <c:v>41666</c:v>
                </c:pt>
                <c:pt idx="985">
                  <c:v>41667</c:v>
                </c:pt>
                <c:pt idx="986">
                  <c:v>41668</c:v>
                </c:pt>
                <c:pt idx="987">
                  <c:v>41669</c:v>
                </c:pt>
                <c:pt idx="988">
                  <c:v>41677</c:v>
                </c:pt>
                <c:pt idx="989">
                  <c:v>41680</c:v>
                </c:pt>
                <c:pt idx="990">
                  <c:v>41681</c:v>
                </c:pt>
                <c:pt idx="991">
                  <c:v>41682</c:v>
                </c:pt>
                <c:pt idx="992">
                  <c:v>41683</c:v>
                </c:pt>
                <c:pt idx="993">
                  <c:v>41684</c:v>
                </c:pt>
                <c:pt idx="994">
                  <c:v>41687</c:v>
                </c:pt>
                <c:pt idx="995">
                  <c:v>41688</c:v>
                </c:pt>
                <c:pt idx="996">
                  <c:v>41689</c:v>
                </c:pt>
                <c:pt idx="997">
                  <c:v>41690</c:v>
                </c:pt>
                <c:pt idx="998">
                  <c:v>41691</c:v>
                </c:pt>
                <c:pt idx="999">
                  <c:v>41694</c:v>
                </c:pt>
                <c:pt idx="1000">
                  <c:v>41695</c:v>
                </c:pt>
                <c:pt idx="1001">
                  <c:v>41696</c:v>
                </c:pt>
                <c:pt idx="1002">
                  <c:v>41697</c:v>
                </c:pt>
                <c:pt idx="1003">
                  <c:v>41698</c:v>
                </c:pt>
                <c:pt idx="1004">
                  <c:v>41701</c:v>
                </c:pt>
                <c:pt idx="1005">
                  <c:v>41702</c:v>
                </c:pt>
                <c:pt idx="1006">
                  <c:v>41703</c:v>
                </c:pt>
                <c:pt idx="1007">
                  <c:v>41704</c:v>
                </c:pt>
                <c:pt idx="1008">
                  <c:v>41705</c:v>
                </c:pt>
                <c:pt idx="1009">
                  <c:v>41708</c:v>
                </c:pt>
                <c:pt idx="1010">
                  <c:v>41709</c:v>
                </c:pt>
                <c:pt idx="1011">
                  <c:v>41710</c:v>
                </c:pt>
                <c:pt idx="1012">
                  <c:v>41711</c:v>
                </c:pt>
                <c:pt idx="1013">
                  <c:v>41712</c:v>
                </c:pt>
                <c:pt idx="1014">
                  <c:v>41715</c:v>
                </c:pt>
                <c:pt idx="1015">
                  <c:v>41716</c:v>
                </c:pt>
                <c:pt idx="1016">
                  <c:v>41717</c:v>
                </c:pt>
                <c:pt idx="1017">
                  <c:v>41718</c:v>
                </c:pt>
                <c:pt idx="1018">
                  <c:v>41719</c:v>
                </c:pt>
                <c:pt idx="1019">
                  <c:v>41722</c:v>
                </c:pt>
                <c:pt idx="1020">
                  <c:v>41723</c:v>
                </c:pt>
                <c:pt idx="1021">
                  <c:v>41724</c:v>
                </c:pt>
                <c:pt idx="1022">
                  <c:v>41725</c:v>
                </c:pt>
                <c:pt idx="1023">
                  <c:v>41726</c:v>
                </c:pt>
                <c:pt idx="1024">
                  <c:v>41729</c:v>
                </c:pt>
                <c:pt idx="1025">
                  <c:v>41730</c:v>
                </c:pt>
                <c:pt idx="1026">
                  <c:v>41731</c:v>
                </c:pt>
                <c:pt idx="1027">
                  <c:v>41732</c:v>
                </c:pt>
                <c:pt idx="1028">
                  <c:v>41733</c:v>
                </c:pt>
                <c:pt idx="1029">
                  <c:v>41737</c:v>
                </c:pt>
                <c:pt idx="1030">
                  <c:v>41738</c:v>
                </c:pt>
                <c:pt idx="1031">
                  <c:v>41739</c:v>
                </c:pt>
                <c:pt idx="1032">
                  <c:v>41740</c:v>
                </c:pt>
                <c:pt idx="1033">
                  <c:v>41743</c:v>
                </c:pt>
                <c:pt idx="1034">
                  <c:v>41744</c:v>
                </c:pt>
                <c:pt idx="1035">
                  <c:v>41745</c:v>
                </c:pt>
                <c:pt idx="1036">
                  <c:v>41746</c:v>
                </c:pt>
                <c:pt idx="1037">
                  <c:v>41747</c:v>
                </c:pt>
                <c:pt idx="1038">
                  <c:v>41750</c:v>
                </c:pt>
                <c:pt idx="1039">
                  <c:v>41751</c:v>
                </c:pt>
                <c:pt idx="1040">
                  <c:v>41752</c:v>
                </c:pt>
                <c:pt idx="1041">
                  <c:v>41753</c:v>
                </c:pt>
                <c:pt idx="1042">
                  <c:v>41754</c:v>
                </c:pt>
                <c:pt idx="1043">
                  <c:v>41757</c:v>
                </c:pt>
                <c:pt idx="1044">
                  <c:v>41758</c:v>
                </c:pt>
                <c:pt idx="1045">
                  <c:v>41759</c:v>
                </c:pt>
                <c:pt idx="1046">
                  <c:v>41764</c:v>
                </c:pt>
                <c:pt idx="1047">
                  <c:v>41765</c:v>
                </c:pt>
                <c:pt idx="1048">
                  <c:v>41766</c:v>
                </c:pt>
                <c:pt idx="1049">
                  <c:v>41767</c:v>
                </c:pt>
                <c:pt idx="1050">
                  <c:v>41768</c:v>
                </c:pt>
                <c:pt idx="1051">
                  <c:v>41771</c:v>
                </c:pt>
                <c:pt idx="1052">
                  <c:v>41772</c:v>
                </c:pt>
                <c:pt idx="1053">
                  <c:v>41773</c:v>
                </c:pt>
                <c:pt idx="1054">
                  <c:v>41774</c:v>
                </c:pt>
                <c:pt idx="1055">
                  <c:v>41775</c:v>
                </c:pt>
                <c:pt idx="1056">
                  <c:v>41778</c:v>
                </c:pt>
                <c:pt idx="1057">
                  <c:v>41779</c:v>
                </c:pt>
                <c:pt idx="1058">
                  <c:v>41780</c:v>
                </c:pt>
                <c:pt idx="1059">
                  <c:v>41781</c:v>
                </c:pt>
                <c:pt idx="1060">
                  <c:v>41782</c:v>
                </c:pt>
                <c:pt idx="1061">
                  <c:v>41785</c:v>
                </c:pt>
                <c:pt idx="1062">
                  <c:v>41786</c:v>
                </c:pt>
                <c:pt idx="1063">
                  <c:v>41787</c:v>
                </c:pt>
                <c:pt idx="1064">
                  <c:v>41788</c:v>
                </c:pt>
                <c:pt idx="1065">
                  <c:v>41789</c:v>
                </c:pt>
                <c:pt idx="1066">
                  <c:v>41793</c:v>
                </c:pt>
                <c:pt idx="1067">
                  <c:v>41794</c:v>
                </c:pt>
                <c:pt idx="1068">
                  <c:v>41795</c:v>
                </c:pt>
                <c:pt idx="1069">
                  <c:v>41796</c:v>
                </c:pt>
                <c:pt idx="1070">
                  <c:v>41799</c:v>
                </c:pt>
                <c:pt idx="1071">
                  <c:v>41800</c:v>
                </c:pt>
                <c:pt idx="1072">
                  <c:v>41801</c:v>
                </c:pt>
                <c:pt idx="1073">
                  <c:v>41802</c:v>
                </c:pt>
                <c:pt idx="1074">
                  <c:v>41803</c:v>
                </c:pt>
                <c:pt idx="1075">
                  <c:v>41806</c:v>
                </c:pt>
                <c:pt idx="1076">
                  <c:v>41807</c:v>
                </c:pt>
                <c:pt idx="1077">
                  <c:v>41808</c:v>
                </c:pt>
                <c:pt idx="1078">
                  <c:v>41809</c:v>
                </c:pt>
                <c:pt idx="1079">
                  <c:v>41810</c:v>
                </c:pt>
                <c:pt idx="1080">
                  <c:v>41813</c:v>
                </c:pt>
                <c:pt idx="1081">
                  <c:v>41814</c:v>
                </c:pt>
                <c:pt idx="1082">
                  <c:v>41815</c:v>
                </c:pt>
                <c:pt idx="1083">
                  <c:v>41816</c:v>
                </c:pt>
                <c:pt idx="1084">
                  <c:v>41817</c:v>
                </c:pt>
                <c:pt idx="1085">
                  <c:v>41820</c:v>
                </c:pt>
                <c:pt idx="1086">
                  <c:v>41821</c:v>
                </c:pt>
                <c:pt idx="1087">
                  <c:v>41822</c:v>
                </c:pt>
                <c:pt idx="1088">
                  <c:v>41823</c:v>
                </c:pt>
                <c:pt idx="1089">
                  <c:v>41824</c:v>
                </c:pt>
                <c:pt idx="1090">
                  <c:v>41827</c:v>
                </c:pt>
                <c:pt idx="1091">
                  <c:v>41828</c:v>
                </c:pt>
                <c:pt idx="1092">
                  <c:v>41829</c:v>
                </c:pt>
                <c:pt idx="1093">
                  <c:v>41830</c:v>
                </c:pt>
                <c:pt idx="1094">
                  <c:v>41831</c:v>
                </c:pt>
                <c:pt idx="1095">
                  <c:v>41834</c:v>
                </c:pt>
                <c:pt idx="1096">
                  <c:v>41835</c:v>
                </c:pt>
                <c:pt idx="1097">
                  <c:v>41836</c:v>
                </c:pt>
                <c:pt idx="1098">
                  <c:v>41837</c:v>
                </c:pt>
                <c:pt idx="1099">
                  <c:v>41838</c:v>
                </c:pt>
                <c:pt idx="1100">
                  <c:v>41841</c:v>
                </c:pt>
                <c:pt idx="1101">
                  <c:v>41842</c:v>
                </c:pt>
                <c:pt idx="1102">
                  <c:v>41843</c:v>
                </c:pt>
                <c:pt idx="1103">
                  <c:v>41844</c:v>
                </c:pt>
                <c:pt idx="1104">
                  <c:v>41845</c:v>
                </c:pt>
                <c:pt idx="1105">
                  <c:v>41848</c:v>
                </c:pt>
                <c:pt idx="1106">
                  <c:v>41849</c:v>
                </c:pt>
                <c:pt idx="1107">
                  <c:v>41850</c:v>
                </c:pt>
                <c:pt idx="1108">
                  <c:v>41851</c:v>
                </c:pt>
                <c:pt idx="1109">
                  <c:v>41852</c:v>
                </c:pt>
                <c:pt idx="1110">
                  <c:v>41855</c:v>
                </c:pt>
                <c:pt idx="1111">
                  <c:v>41856</c:v>
                </c:pt>
                <c:pt idx="1112">
                  <c:v>41857</c:v>
                </c:pt>
                <c:pt idx="1113">
                  <c:v>41858</c:v>
                </c:pt>
                <c:pt idx="1114">
                  <c:v>41859</c:v>
                </c:pt>
                <c:pt idx="1115">
                  <c:v>41862</c:v>
                </c:pt>
                <c:pt idx="1116">
                  <c:v>41863</c:v>
                </c:pt>
                <c:pt idx="1117">
                  <c:v>41864</c:v>
                </c:pt>
                <c:pt idx="1118">
                  <c:v>41865</c:v>
                </c:pt>
                <c:pt idx="1119">
                  <c:v>41866</c:v>
                </c:pt>
                <c:pt idx="1120">
                  <c:v>41869</c:v>
                </c:pt>
                <c:pt idx="1121">
                  <c:v>41870</c:v>
                </c:pt>
                <c:pt idx="1122">
                  <c:v>41871</c:v>
                </c:pt>
                <c:pt idx="1123">
                  <c:v>41872</c:v>
                </c:pt>
                <c:pt idx="1124">
                  <c:v>41873</c:v>
                </c:pt>
                <c:pt idx="1125">
                  <c:v>41876</c:v>
                </c:pt>
                <c:pt idx="1126">
                  <c:v>41877</c:v>
                </c:pt>
                <c:pt idx="1127">
                  <c:v>41878</c:v>
                </c:pt>
                <c:pt idx="1128">
                  <c:v>41879</c:v>
                </c:pt>
                <c:pt idx="1129">
                  <c:v>41880</c:v>
                </c:pt>
                <c:pt idx="1130">
                  <c:v>41883</c:v>
                </c:pt>
                <c:pt idx="1131">
                  <c:v>41884</c:v>
                </c:pt>
                <c:pt idx="1132">
                  <c:v>41885</c:v>
                </c:pt>
                <c:pt idx="1133">
                  <c:v>41886</c:v>
                </c:pt>
                <c:pt idx="1134">
                  <c:v>41887</c:v>
                </c:pt>
                <c:pt idx="1135">
                  <c:v>41891</c:v>
                </c:pt>
                <c:pt idx="1136">
                  <c:v>41892</c:v>
                </c:pt>
                <c:pt idx="1137">
                  <c:v>41893</c:v>
                </c:pt>
                <c:pt idx="1138">
                  <c:v>41894</c:v>
                </c:pt>
                <c:pt idx="1139">
                  <c:v>41897</c:v>
                </c:pt>
                <c:pt idx="1140">
                  <c:v>41898</c:v>
                </c:pt>
                <c:pt idx="1141">
                  <c:v>41899</c:v>
                </c:pt>
                <c:pt idx="1142">
                  <c:v>41900</c:v>
                </c:pt>
                <c:pt idx="1143">
                  <c:v>41901</c:v>
                </c:pt>
                <c:pt idx="1144">
                  <c:v>41904</c:v>
                </c:pt>
                <c:pt idx="1145">
                  <c:v>41905</c:v>
                </c:pt>
                <c:pt idx="1146">
                  <c:v>41906</c:v>
                </c:pt>
                <c:pt idx="1147">
                  <c:v>41907</c:v>
                </c:pt>
                <c:pt idx="1148">
                  <c:v>41908</c:v>
                </c:pt>
                <c:pt idx="1149">
                  <c:v>41911</c:v>
                </c:pt>
                <c:pt idx="1150">
                  <c:v>41912</c:v>
                </c:pt>
                <c:pt idx="1151">
                  <c:v>41920</c:v>
                </c:pt>
                <c:pt idx="1152">
                  <c:v>41921</c:v>
                </c:pt>
                <c:pt idx="1153">
                  <c:v>41922</c:v>
                </c:pt>
                <c:pt idx="1154">
                  <c:v>41925</c:v>
                </c:pt>
                <c:pt idx="1155">
                  <c:v>41926</c:v>
                </c:pt>
                <c:pt idx="1156">
                  <c:v>41927</c:v>
                </c:pt>
                <c:pt idx="1157">
                  <c:v>41928</c:v>
                </c:pt>
                <c:pt idx="1158">
                  <c:v>41929</c:v>
                </c:pt>
                <c:pt idx="1159">
                  <c:v>41932</c:v>
                </c:pt>
                <c:pt idx="1160">
                  <c:v>41933</c:v>
                </c:pt>
                <c:pt idx="1161">
                  <c:v>41934</c:v>
                </c:pt>
                <c:pt idx="1162">
                  <c:v>41935</c:v>
                </c:pt>
                <c:pt idx="1163">
                  <c:v>41936</c:v>
                </c:pt>
                <c:pt idx="1164">
                  <c:v>41939</c:v>
                </c:pt>
                <c:pt idx="1165">
                  <c:v>41940</c:v>
                </c:pt>
                <c:pt idx="1166">
                  <c:v>41941</c:v>
                </c:pt>
                <c:pt idx="1167">
                  <c:v>41942</c:v>
                </c:pt>
                <c:pt idx="1168">
                  <c:v>41943</c:v>
                </c:pt>
                <c:pt idx="1169">
                  <c:v>41946</c:v>
                </c:pt>
                <c:pt idx="1170">
                  <c:v>41947</c:v>
                </c:pt>
                <c:pt idx="1171">
                  <c:v>41948</c:v>
                </c:pt>
                <c:pt idx="1172">
                  <c:v>41949</c:v>
                </c:pt>
                <c:pt idx="1173">
                  <c:v>41950</c:v>
                </c:pt>
                <c:pt idx="1174">
                  <c:v>41953</c:v>
                </c:pt>
                <c:pt idx="1175">
                  <c:v>41954</c:v>
                </c:pt>
                <c:pt idx="1176">
                  <c:v>41955</c:v>
                </c:pt>
                <c:pt idx="1177">
                  <c:v>41956</c:v>
                </c:pt>
                <c:pt idx="1178">
                  <c:v>41957</c:v>
                </c:pt>
                <c:pt idx="1179">
                  <c:v>41960</c:v>
                </c:pt>
                <c:pt idx="1180">
                  <c:v>41961</c:v>
                </c:pt>
                <c:pt idx="1181">
                  <c:v>41962</c:v>
                </c:pt>
                <c:pt idx="1182">
                  <c:v>41963</c:v>
                </c:pt>
                <c:pt idx="1183">
                  <c:v>41964</c:v>
                </c:pt>
                <c:pt idx="1184">
                  <c:v>41967</c:v>
                </c:pt>
                <c:pt idx="1185">
                  <c:v>41968</c:v>
                </c:pt>
                <c:pt idx="1186">
                  <c:v>41969</c:v>
                </c:pt>
                <c:pt idx="1187">
                  <c:v>41970</c:v>
                </c:pt>
                <c:pt idx="1188">
                  <c:v>41971</c:v>
                </c:pt>
                <c:pt idx="1189">
                  <c:v>41974</c:v>
                </c:pt>
                <c:pt idx="1190">
                  <c:v>41975</c:v>
                </c:pt>
                <c:pt idx="1191">
                  <c:v>41976</c:v>
                </c:pt>
                <c:pt idx="1192">
                  <c:v>41977</c:v>
                </c:pt>
                <c:pt idx="1193">
                  <c:v>41978</c:v>
                </c:pt>
                <c:pt idx="1194">
                  <c:v>41981</c:v>
                </c:pt>
                <c:pt idx="1195">
                  <c:v>41982</c:v>
                </c:pt>
                <c:pt idx="1196">
                  <c:v>41983</c:v>
                </c:pt>
                <c:pt idx="1197">
                  <c:v>41984</c:v>
                </c:pt>
                <c:pt idx="1198">
                  <c:v>41985</c:v>
                </c:pt>
                <c:pt idx="1199">
                  <c:v>41988</c:v>
                </c:pt>
                <c:pt idx="1200">
                  <c:v>41989</c:v>
                </c:pt>
                <c:pt idx="1201">
                  <c:v>41990</c:v>
                </c:pt>
                <c:pt idx="1202">
                  <c:v>41991</c:v>
                </c:pt>
                <c:pt idx="1203">
                  <c:v>41992</c:v>
                </c:pt>
                <c:pt idx="1204">
                  <c:v>41995</c:v>
                </c:pt>
                <c:pt idx="1205">
                  <c:v>41996</c:v>
                </c:pt>
                <c:pt idx="1206">
                  <c:v>41997</c:v>
                </c:pt>
                <c:pt idx="1207">
                  <c:v>41998</c:v>
                </c:pt>
                <c:pt idx="1208">
                  <c:v>41999</c:v>
                </c:pt>
                <c:pt idx="1209">
                  <c:v>42002</c:v>
                </c:pt>
                <c:pt idx="1210">
                  <c:v>42003</c:v>
                </c:pt>
                <c:pt idx="1211">
                  <c:v>42004</c:v>
                </c:pt>
                <c:pt idx="1212">
                  <c:v>42009</c:v>
                </c:pt>
                <c:pt idx="1213">
                  <c:v>42010</c:v>
                </c:pt>
                <c:pt idx="1214">
                  <c:v>42011</c:v>
                </c:pt>
                <c:pt idx="1215">
                  <c:v>42012</c:v>
                </c:pt>
                <c:pt idx="1216">
                  <c:v>42013</c:v>
                </c:pt>
                <c:pt idx="1217">
                  <c:v>42016</c:v>
                </c:pt>
                <c:pt idx="1218">
                  <c:v>42017</c:v>
                </c:pt>
                <c:pt idx="1219">
                  <c:v>42018</c:v>
                </c:pt>
                <c:pt idx="1220">
                  <c:v>42019</c:v>
                </c:pt>
                <c:pt idx="1221">
                  <c:v>42020</c:v>
                </c:pt>
                <c:pt idx="1222">
                  <c:v>42023</c:v>
                </c:pt>
                <c:pt idx="1223">
                  <c:v>42024</c:v>
                </c:pt>
                <c:pt idx="1224">
                  <c:v>42025</c:v>
                </c:pt>
                <c:pt idx="1225">
                  <c:v>42026</c:v>
                </c:pt>
                <c:pt idx="1226">
                  <c:v>42027</c:v>
                </c:pt>
                <c:pt idx="1227">
                  <c:v>42030</c:v>
                </c:pt>
                <c:pt idx="1228">
                  <c:v>42031</c:v>
                </c:pt>
                <c:pt idx="1229">
                  <c:v>42032</c:v>
                </c:pt>
                <c:pt idx="1230">
                  <c:v>42033</c:v>
                </c:pt>
                <c:pt idx="1231">
                  <c:v>42034</c:v>
                </c:pt>
                <c:pt idx="1232">
                  <c:v>42037</c:v>
                </c:pt>
                <c:pt idx="1233">
                  <c:v>42038</c:v>
                </c:pt>
                <c:pt idx="1234">
                  <c:v>42039</c:v>
                </c:pt>
                <c:pt idx="1235">
                  <c:v>42040</c:v>
                </c:pt>
                <c:pt idx="1236">
                  <c:v>42041</c:v>
                </c:pt>
                <c:pt idx="1237">
                  <c:v>42044</c:v>
                </c:pt>
                <c:pt idx="1238">
                  <c:v>42045</c:v>
                </c:pt>
                <c:pt idx="1239">
                  <c:v>42046</c:v>
                </c:pt>
                <c:pt idx="1240">
                  <c:v>42047</c:v>
                </c:pt>
                <c:pt idx="1241">
                  <c:v>42048</c:v>
                </c:pt>
                <c:pt idx="1242">
                  <c:v>42051</c:v>
                </c:pt>
                <c:pt idx="1243">
                  <c:v>42052</c:v>
                </c:pt>
                <c:pt idx="1244">
                  <c:v>42060</c:v>
                </c:pt>
                <c:pt idx="1245">
                  <c:v>42061</c:v>
                </c:pt>
                <c:pt idx="1246">
                  <c:v>42062</c:v>
                </c:pt>
                <c:pt idx="1247">
                  <c:v>42065</c:v>
                </c:pt>
                <c:pt idx="1248">
                  <c:v>42066</c:v>
                </c:pt>
                <c:pt idx="1249">
                  <c:v>42067</c:v>
                </c:pt>
                <c:pt idx="1250">
                  <c:v>42068</c:v>
                </c:pt>
                <c:pt idx="1251">
                  <c:v>42069</c:v>
                </c:pt>
                <c:pt idx="1252">
                  <c:v>42072</c:v>
                </c:pt>
                <c:pt idx="1253">
                  <c:v>42073</c:v>
                </c:pt>
                <c:pt idx="1254">
                  <c:v>42074</c:v>
                </c:pt>
                <c:pt idx="1255">
                  <c:v>42075</c:v>
                </c:pt>
                <c:pt idx="1256">
                  <c:v>42076</c:v>
                </c:pt>
                <c:pt idx="1257">
                  <c:v>42079</c:v>
                </c:pt>
                <c:pt idx="1258">
                  <c:v>42080</c:v>
                </c:pt>
                <c:pt idx="1259">
                  <c:v>42081</c:v>
                </c:pt>
                <c:pt idx="1260">
                  <c:v>42082</c:v>
                </c:pt>
                <c:pt idx="1261">
                  <c:v>42083</c:v>
                </c:pt>
                <c:pt idx="1262">
                  <c:v>42086</c:v>
                </c:pt>
                <c:pt idx="1263">
                  <c:v>42087</c:v>
                </c:pt>
                <c:pt idx="1264">
                  <c:v>42088</c:v>
                </c:pt>
                <c:pt idx="1265">
                  <c:v>42089</c:v>
                </c:pt>
                <c:pt idx="1266">
                  <c:v>42090</c:v>
                </c:pt>
                <c:pt idx="1267">
                  <c:v>42093</c:v>
                </c:pt>
                <c:pt idx="1268">
                  <c:v>42094</c:v>
                </c:pt>
                <c:pt idx="1269">
                  <c:v>42095</c:v>
                </c:pt>
                <c:pt idx="1270">
                  <c:v>42096</c:v>
                </c:pt>
                <c:pt idx="1271">
                  <c:v>42097</c:v>
                </c:pt>
                <c:pt idx="1272">
                  <c:v>42101</c:v>
                </c:pt>
                <c:pt idx="1273">
                  <c:v>42102</c:v>
                </c:pt>
                <c:pt idx="1274">
                  <c:v>42103</c:v>
                </c:pt>
                <c:pt idx="1275">
                  <c:v>42104</c:v>
                </c:pt>
                <c:pt idx="1276">
                  <c:v>42107</c:v>
                </c:pt>
                <c:pt idx="1277">
                  <c:v>42108</c:v>
                </c:pt>
                <c:pt idx="1278">
                  <c:v>42109</c:v>
                </c:pt>
                <c:pt idx="1279">
                  <c:v>42110</c:v>
                </c:pt>
                <c:pt idx="1280">
                  <c:v>42111</c:v>
                </c:pt>
                <c:pt idx="1281">
                  <c:v>42114</c:v>
                </c:pt>
                <c:pt idx="1282">
                  <c:v>42115</c:v>
                </c:pt>
                <c:pt idx="1283">
                  <c:v>42116</c:v>
                </c:pt>
                <c:pt idx="1284">
                  <c:v>42117</c:v>
                </c:pt>
                <c:pt idx="1285">
                  <c:v>42118</c:v>
                </c:pt>
                <c:pt idx="1286">
                  <c:v>42121</c:v>
                </c:pt>
                <c:pt idx="1287">
                  <c:v>42122</c:v>
                </c:pt>
                <c:pt idx="1288">
                  <c:v>42123</c:v>
                </c:pt>
                <c:pt idx="1289">
                  <c:v>42124</c:v>
                </c:pt>
                <c:pt idx="1290">
                  <c:v>42128</c:v>
                </c:pt>
                <c:pt idx="1291">
                  <c:v>42129</c:v>
                </c:pt>
                <c:pt idx="1292">
                  <c:v>42130</c:v>
                </c:pt>
                <c:pt idx="1293">
                  <c:v>42131</c:v>
                </c:pt>
                <c:pt idx="1294">
                  <c:v>42132</c:v>
                </c:pt>
                <c:pt idx="1295">
                  <c:v>42135</c:v>
                </c:pt>
                <c:pt idx="1296">
                  <c:v>42136</c:v>
                </c:pt>
                <c:pt idx="1297">
                  <c:v>42137</c:v>
                </c:pt>
                <c:pt idx="1298">
                  <c:v>42138</c:v>
                </c:pt>
                <c:pt idx="1299">
                  <c:v>42139</c:v>
                </c:pt>
                <c:pt idx="1300">
                  <c:v>42142</c:v>
                </c:pt>
                <c:pt idx="1301">
                  <c:v>42143</c:v>
                </c:pt>
                <c:pt idx="1302">
                  <c:v>42144</c:v>
                </c:pt>
                <c:pt idx="1303">
                  <c:v>42145</c:v>
                </c:pt>
                <c:pt idx="1304">
                  <c:v>42146</c:v>
                </c:pt>
                <c:pt idx="1305">
                  <c:v>42149</c:v>
                </c:pt>
                <c:pt idx="1306">
                  <c:v>42150</c:v>
                </c:pt>
                <c:pt idx="1307">
                  <c:v>42151</c:v>
                </c:pt>
                <c:pt idx="1308">
                  <c:v>42152</c:v>
                </c:pt>
                <c:pt idx="1309">
                  <c:v>42153</c:v>
                </c:pt>
                <c:pt idx="1310">
                  <c:v>42156</c:v>
                </c:pt>
                <c:pt idx="1311">
                  <c:v>42157</c:v>
                </c:pt>
                <c:pt idx="1312">
                  <c:v>42158</c:v>
                </c:pt>
                <c:pt idx="1313">
                  <c:v>42159</c:v>
                </c:pt>
                <c:pt idx="1314">
                  <c:v>42160</c:v>
                </c:pt>
                <c:pt idx="1315">
                  <c:v>42163</c:v>
                </c:pt>
                <c:pt idx="1316">
                  <c:v>42164</c:v>
                </c:pt>
                <c:pt idx="1317">
                  <c:v>42165</c:v>
                </c:pt>
                <c:pt idx="1318">
                  <c:v>42166</c:v>
                </c:pt>
                <c:pt idx="1319">
                  <c:v>42167</c:v>
                </c:pt>
                <c:pt idx="1320">
                  <c:v>42170</c:v>
                </c:pt>
                <c:pt idx="1321">
                  <c:v>42171</c:v>
                </c:pt>
                <c:pt idx="1322">
                  <c:v>42172</c:v>
                </c:pt>
                <c:pt idx="1323">
                  <c:v>42173</c:v>
                </c:pt>
                <c:pt idx="1324">
                  <c:v>42174</c:v>
                </c:pt>
                <c:pt idx="1325">
                  <c:v>42178</c:v>
                </c:pt>
                <c:pt idx="1326">
                  <c:v>42179</c:v>
                </c:pt>
                <c:pt idx="1327">
                  <c:v>42180</c:v>
                </c:pt>
                <c:pt idx="1328">
                  <c:v>42181</c:v>
                </c:pt>
                <c:pt idx="1329">
                  <c:v>42184</c:v>
                </c:pt>
                <c:pt idx="1330">
                  <c:v>42185</c:v>
                </c:pt>
                <c:pt idx="1331">
                  <c:v>42186</c:v>
                </c:pt>
                <c:pt idx="1332">
                  <c:v>42187</c:v>
                </c:pt>
                <c:pt idx="1333">
                  <c:v>42188</c:v>
                </c:pt>
                <c:pt idx="1334">
                  <c:v>42191</c:v>
                </c:pt>
                <c:pt idx="1335">
                  <c:v>42192</c:v>
                </c:pt>
                <c:pt idx="1336">
                  <c:v>42193</c:v>
                </c:pt>
                <c:pt idx="1337">
                  <c:v>42194</c:v>
                </c:pt>
                <c:pt idx="1338">
                  <c:v>42195</c:v>
                </c:pt>
                <c:pt idx="1339">
                  <c:v>42198</c:v>
                </c:pt>
                <c:pt idx="1340">
                  <c:v>42199</c:v>
                </c:pt>
                <c:pt idx="1341">
                  <c:v>42200</c:v>
                </c:pt>
                <c:pt idx="1342">
                  <c:v>42201</c:v>
                </c:pt>
                <c:pt idx="1343">
                  <c:v>42202</c:v>
                </c:pt>
                <c:pt idx="1344">
                  <c:v>42205</c:v>
                </c:pt>
                <c:pt idx="1345">
                  <c:v>42206</c:v>
                </c:pt>
                <c:pt idx="1346">
                  <c:v>42207</c:v>
                </c:pt>
                <c:pt idx="1347">
                  <c:v>42208</c:v>
                </c:pt>
                <c:pt idx="1348">
                  <c:v>42209</c:v>
                </c:pt>
                <c:pt idx="1349">
                  <c:v>42212</c:v>
                </c:pt>
                <c:pt idx="1350">
                  <c:v>42213</c:v>
                </c:pt>
                <c:pt idx="1351">
                  <c:v>42214</c:v>
                </c:pt>
                <c:pt idx="1352">
                  <c:v>42215</c:v>
                </c:pt>
                <c:pt idx="1353">
                  <c:v>42216</c:v>
                </c:pt>
                <c:pt idx="1354">
                  <c:v>42219</c:v>
                </c:pt>
                <c:pt idx="1355">
                  <c:v>42220</c:v>
                </c:pt>
                <c:pt idx="1356">
                  <c:v>42221</c:v>
                </c:pt>
                <c:pt idx="1357">
                  <c:v>42222</c:v>
                </c:pt>
                <c:pt idx="1358">
                  <c:v>42223</c:v>
                </c:pt>
                <c:pt idx="1359">
                  <c:v>42226</c:v>
                </c:pt>
                <c:pt idx="1360">
                  <c:v>42227</c:v>
                </c:pt>
                <c:pt idx="1361">
                  <c:v>42228</c:v>
                </c:pt>
                <c:pt idx="1362">
                  <c:v>42229</c:v>
                </c:pt>
                <c:pt idx="1363">
                  <c:v>42230</c:v>
                </c:pt>
                <c:pt idx="1364">
                  <c:v>42233</c:v>
                </c:pt>
                <c:pt idx="1365">
                  <c:v>42234</c:v>
                </c:pt>
                <c:pt idx="1366">
                  <c:v>42235</c:v>
                </c:pt>
                <c:pt idx="1367">
                  <c:v>42236</c:v>
                </c:pt>
                <c:pt idx="1368">
                  <c:v>42237</c:v>
                </c:pt>
                <c:pt idx="1369">
                  <c:v>42240</c:v>
                </c:pt>
                <c:pt idx="1370">
                  <c:v>42241</c:v>
                </c:pt>
                <c:pt idx="1371">
                  <c:v>42242</c:v>
                </c:pt>
                <c:pt idx="1372">
                  <c:v>42243</c:v>
                </c:pt>
                <c:pt idx="1373">
                  <c:v>42244</c:v>
                </c:pt>
                <c:pt idx="1374">
                  <c:v>42247</c:v>
                </c:pt>
                <c:pt idx="1375">
                  <c:v>42248</c:v>
                </c:pt>
                <c:pt idx="1376">
                  <c:v>42249</c:v>
                </c:pt>
                <c:pt idx="1377">
                  <c:v>42254</c:v>
                </c:pt>
                <c:pt idx="1378">
                  <c:v>42255</c:v>
                </c:pt>
                <c:pt idx="1379">
                  <c:v>42256</c:v>
                </c:pt>
                <c:pt idx="1380">
                  <c:v>42257</c:v>
                </c:pt>
                <c:pt idx="1381">
                  <c:v>42258</c:v>
                </c:pt>
                <c:pt idx="1382">
                  <c:v>42261</c:v>
                </c:pt>
                <c:pt idx="1383">
                  <c:v>42262</c:v>
                </c:pt>
                <c:pt idx="1384">
                  <c:v>42263</c:v>
                </c:pt>
                <c:pt idx="1385">
                  <c:v>42264</c:v>
                </c:pt>
                <c:pt idx="1386">
                  <c:v>42265</c:v>
                </c:pt>
                <c:pt idx="1387">
                  <c:v>42268</c:v>
                </c:pt>
                <c:pt idx="1388">
                  <c:v>42269</c:v>
                </c:pt>
                <c:pt idx="1389">
                  <c:v>42270</c:v>
                </c:pt>
                <c:pt idx="1390">
                  <c:v>42271</c:v>
                </c:pt>
                <c:pt idx="1391">
                  <c:v>42272</c:v>
                </c:pt>
              </c:numCache>
            </c:numRef>
          </c:cat>
          <c:val>
            <c:numRef>
              <c:f>'多因子（不同行业不同因子）'!$D$133:$BAQ$133</c:f>
              <c:numCache>
                <c:formatCode>0.00%</c:formatCode>
                <c:ptCount val="1392"/>
                <c:pt idx="0">
                  <c:v>0</c:v>
                </c:pt>
                <c:pt idx="1">
                  <c:v>0</c:v>
                </c:pt>
                <c:pt idx="2">
                  <c:v>0</c:v>
                </c:pt>
                <c:pt idx="3">
                  <c:v>0</c:v>
                </c:pt>
                <c:pt idx="4">
                  <c:v>0</c:v>
                </c:pt>
                <c:pt idx="5">
                  <c:v>0</c:v>
                </c:pt>
                <c:pt idx="6">
                  <c:v>0</c:v>
                </c:pt>
                <c:pt idx="7">
                  <c:v>0</c:v>
                </c:pt>
                <c:pt idx="8">
                  <c:v>8.4040741449061297E-3</c:v>
                </c:pt>
                <c:pt idx="9">
                  <c:v>7.8099762348172496E-3</c:v>
                </c:pt>
                <c:pt idx="10">
                  <c:v>8.5382584027427905E-3</c:v>
                </c:pt>
                <c:pt idx="11">
                  <c:v>1.96987688123691E-3</c:v>
                </c:pt>
                <c:pt idx="12">
                  <c:v>-1.01362477924711E-2</c:v>
                </c:pt>
                <c:pt idx="13">
                  <c:v>-1.15144834960174E-2</c:v>
                </c:pt>
                <c:pt idx="14">
                  <c:v>-6.3422250685994802E-3</c:v>
                </c:pt>
                <c:pt idx="15">
                  <c:v>-3.41833583414166E-3</c:v>
                </c:pt>
                <c:pt idx="16">
                  <c:v>1.2487580684671399E-2</c:v>
                </c:pt>
                <c:pt idx="17">
                  <c:v>7.6175104081426003E-4</c:v>
                </c:pt>
                <c:pt idx="18">
                  <c:v>1.0833501048464899E-2</c:v>
                </c:pt>
                <c:pt idx="19">
                  <c:v>9.2767221928062495E-3</c:v>
                </c:pt>
                <c:pt idx="20">
                  <c:v>6.9278137452226801E-3</c:v>
                </c:pt>
                <c:pt idx="21">
                  <c:v>1.6406280317703701E-3</c:v>
                </c:pt>
                <c:pt idx="22">
                  <c:v>-1.00239099415432E-2</c:v>
                </c:pt>
                <c:pt idx="23">
                  <c:v>-1.1209210158989E-2</c:v>
                </c:pt>
                <c:pt idx="24">
                  <c:v>1.0289631174260599E-3</c:v>
                </c:pt>
                <c:pt idx="25">
                  <c:v>-2.8760344837992298E-3</c:v>
                </c:pt>
                <c:pt idx="26">
                  <c:v>1.5456701310102801E-2</c:v>
                </c:pt>
                <c:pt idx="27">
                  <c:v>-2.0468261045710899E-3</c:v>
                </c:pt>
                <c:pt idx="28">
                  <c:v>-2.4351725713445201E-3</c:v>
                </c:pt>
                <c:pt idx="29">
                  <c:v>3.8920824963172098E-3</c:v>
                </c:pt>
                <c:pt idx="30">
                  <c:v>2.52986000098174E-3</c:v>
                </c:pt>
                <c:pt idx="31">
                  <c:v>5.1845220355027999E-3</c:v>
                </c:pt>
                <c:pt idx="32">
                  <c:v>2.8472886205052699E-3</c:v>
                </c:pt>
                <c:pt idx="33">
                  <c:v>6.6387013897669799E-4</c:v>
                </c:pt>
                <c:pt idx="34">
                  <c:v>6.4835133676346196E-3</c:v>
                </c:pt>
                <c:pt idx="35">
                  <c:v>-5.1693998536326896E-3</c:v>
                </c:pt>
                <c:pt idx="36">
                  <c:v>8.5762309443204396E-4</c:v>
                </c:pt>
                <c:pt idx="37">
                  <c:v>-1.18173310341026E-2</c:v>
                </c:pt>
                <c:pt idx="38">
                  <c:v>8.3820789992037695E-3</c:v>
                </c:pt>
                <c:pt idx="39">
                  <c:v>-7.5148027461610697E-3</c:v>
                </c:pt>
                <c:pt idx="40">
                  <c:v>7.0388974707663696E-4</c:v>
                </c:pt>
                <c:pt idx="41">
                  <c:v>-1.66829360282617E-3</c:v>
                </c:pt>
                <c:pt idx="42">
                  <c:v>5.9576478899387598E-3</c:v>
                </c:pt>
                <c:pt idx="43">
                  <c:v>-7.1364241608854405E-4</c:v>
                </c:pt>
                <c:pt idx="44">
                  <c:v>-6.7082666581896903E-3</c:v>
                </c:pt>
                <c:pt idx="45">
                  <c:v>-6.4287795001409802E-4</c:v>
                </c:pt>
                <c:pt idx="46">
                  <c:v>1.2611015444319799E-2</c:v>
                </c:pt>
                <c:pt idx="47">
                  <c:v>2.43983779776301E-3</c:v>
                </c:pt>
                <c:pt idx="48">
                  <c:v>3.8668558078150499E-3</c:v>
                </c:pt>
                <c:pt idx="49">
                  <c:v>1.1709447166511199E-3</c:v>
                </c:pt>
                <c:pt idx="50">
                  <c:v>9.0780256350584201E-4</c:v>
                </c:pt>
                <c:pt idx="51">
                  <c:v>1.09540268893128E-3</c:v>
                </c:pt>
                <c:pt idx="52">
                  <c:v>1.01456331278504E-2</c:v>
                </c:pt>
                <c:pt idx="53">
                  <c:v>4.2071095112037899E-4</c:v>
                </c:pt>
                <c:pt idx="54">
                  <c:v>-3.6278834279502301E-3</c:v>
                </c:pt>
                <c:pt idx="55">
                  <c:v>4.8467748374974801E-3</c:v>
                </c:pt>
                <c:pt idx="56">
                  <c:v>-6.9535352468154E-3</c:v>
                </c:pt>
                <c:pt idx="57">
                  <c:v>1.0096512081808201E-3</c:v>
                </c:pt>
                <c:pt idx="58">
                  <c:v>-4.7766006262902798E-3</c:v>
                </c:pt>
                <c:pt idx="59">
                  <c:v>-2.9321033154035198E-3</c:v>
                </c:pt>
                <c:pt idx="60">
                  <c:v>-1.0529016924261099E-3</c:v>
                </c:pt>
                <c:pt idx="61">
                  <c:v>5.9086359484306497E-3</c:v>
                </c:pt>
                <c:pt idx="62">
                  <c:v>1.0445565166398701E-2</c:v>
                </c:pt>
                <c:pt idx="63">
                  <c:v>-4.5587708846344901E-4</c:v>
                </c:pt>
                <c:pt idx="64">
                  <c:v>9.7841637801689705E-4</c:v>
                </c:pt>
                <c:pt idx="65">
                  <c:v>3.70834191322156E-3</c:v>
                </c:pt>
                <c:pt idx="66">
                  <c:v>-1.03516682870192E-2</c:v>
                </c:pt>
                <c:pt idx="67">
                  <c:v>8.3309170138221207E-3</c:v>
                </c:pt>
                <c:pt idx="68">
                  <c:v>-1.56084222788762E-3</c:v>
                </c:pt>
                <c:pt idx="69">
                  <c:v>5.9075868589089399E-3</c:v>
                </c:pt>
                <c:pt idx="70">
                  <c:v>-6.25611039527804E-3</c:v>
                </c:pt>
                <c:pt idx="71">
                  <c:v>5.9775079028467496E-3</c:v>
                </c:pt>
                <c:pt idx="72">
                  <c:v>-1.6866658082122302E-2</c:v>
                </c:pt>
                <c:pt idx="73">
                  <c:v>8.4109289059630795E-4</c:v>
                </c:pt>
                <c:pt idx="74">
                  <c:v>4.2646340555373601E-3</c:v>
                </c:pt>
                <c:pt idx="75">
                  <c:v>6.3585236013759599E-3</c:v>
                </c:pt>
                <c:pt idx="76">
                  <c:v>-8.8098486570041402E-5</c:v>
                </c:pt>
                <c:pt idx="77">
                  <c:v>2.51991216103176E-3</c:v>
                </c:pt>
                <c:pt idx="78">
                  <c:v>6.7900290913057897E-3</c:v>
                </c:pt>
                <c:pt idx="79">
                  <c:v>-9.2916546056693E-4</c:v>
                </c:pt>
                <c:pt idx="80">
                  <c:v>-5.8109167020746104E-3</c:v>
                </c:pt>
                <c:pt idx="81">
                  <c:v>9.5288923179851302E-3</c:v>
                </c:pt>
                <c:pt idx="82">
                  <c:v>-3.4099100162453501E-3</c:v>
                </c:pt>
                <c:pt idx="83">
                  <c:v>-2.1380842139146401E-3</c:v>
                </c:pt>
                <c:pt idx="84">
                  <c:v>1.22699904761936E-2</c:v>
                </c:pt>
                <c:pt idx="85">
                  <c:v>-4.21859660577221E-3</c:v>
                </c:pt>
                <c:pt idx="86">
                  <c:v>-1.9282724315025899E-2</c:v>
                </c:pt>
                <c:pt idx="87">
                  <c:v>8.5374370968304704E-4</c:v>
                </c:pt>
                <c:pt idx="88">
                  <c:v>-3.81751009597285E-3</c:v>
                </c:pt>
                <c:pt idx="89">
                  <c:v>6.3151263300841396E-3</c:v>
                </c:pt>
                <c:pt idx="90">
                  <c:v>-8.4661034661243496E-4</c:v>
                </c:pt>
                <c:pt idx="91">
                  <c:v>5.48225501868478E-5</c:v>
                </c:pt>
                <c:pt idx="92">
                  <c:v>-2.10799520969268E-3</c:v>
                </c:pt>
                <c:pt idx="93">
                  <c:v>3.0730526856351001E-3</c:v>
                </c:pt>
                <c:pt idx="94">
                  <c:v>4.4934147738882897E-3</c:v>
                </c:pt>
                <c:pt idx="95">
                  <c:v>5.7019491581932202E-3</c:v>
                </c:pt>
                <c:pt idx="96">
                  <c:v>3.9486373471720303E-3</c:v>
                </c:pt>
                <c:pt idx="97">
                  <c:v>2.5980313937726302E-3</c:v>
                </c:pt>
                <c:pt idx="98">
                  <c:v>-2.64767423735358E-3</c:v>
                </c:pt>
                <c:pt idx="99">
                  <c:v>-1.25772475620732E-2</c:v>
                </c:pt>
                <c:pt idx="100">
                  <c:v>-8.4876936728463508E-3</c:v>
                </c:pt>
                <c:pt idx="101">
                  <c:v>9.6229966579480693E-3</c:v>
                </c:pt>
                <c:pt idx="102">
                  <c:v>-7.8840667814402392E-3</c:v>
                </c:pt>
                <c:pt idx="103">
                  <c:v>3.4763174121423498E-3</c:v>
                </c:pt>
                <c:pt idx="104">
                  <c:v>1.33130018795412E-2</c:v>
                </c:pt>
                <c:pt idx="105">
                  <c:v>1.89563838069364E-2</c:v>
                </c:pt>
                <c:pt idx="106">
                  <c:v>-5.1447448754532096E-3</c:v>
                </c:pt>
                <c:pt idx="107">
                  <c:v>8.6717728374603696E-3</c:v>
                </c:pt>
                <c:pt idx="108">
                  <c:v>-9.5558597027387802E-3</c:v>
                </c:pt>
                <c:pt idx="109">
                  <c:v>2.32629088481733E-3</c:v>
                </c:pt>
                <c:pt idx="110">
                  <c:v>-1.9423463481415999E-2</c:v>
                </c:pt>
                <c:pt idx="111">
                  <c:v>9.3819540624824702E-4</c:v>
                </c:pt>
                <c:pt idx="112">
                  <c:v>5.0997525382671599E-3</c:v>
                </c:pt>
                <c:pt idx="113">
                  <c:v>-7.32778755396246E-4</c:v>
                </c:pt>
                <c:pt idx="114">
                  <c:v>2.4936919215774499E-3</c:v>
                </c:pt>
                <c:pt idx="115">
                  <c:v>-6.5854003717796998E-3</c:v>
                </c:pt>
                <c:pt idx="116">
                  <c:v>-8.2246803129553195E-3</c:v>
                </c:pt>
                <c:pt idx="117">
                  <c:v>-1.3529921463636499E-2</c:v>
                </c:pt>
                <c:pt idx="118">
                  <c:v>-3.71281556394707E-4</c:v>
                </c:pt>
                <c:pt idx="119">
                  <c:v>-4.03472267545236E-3</c:v>
                </c:pt>
                <c:pt idx="120">
                  <c:v>-9.4567944807099995E-4</c:v>
                </c:pt>
                <c:pt idx="121">
                  <c:v>-1.3647669249091899E-3</c:v>
                </c:pt>
                <c:pt idx="122">
                  <c:v>6.3785324587328999E-3</c:v>
                </c:pt>
                <c:pt idx="123">
                  <c:v>1.07220976401573E-2</c:v>
                </c:pt>
                <c:pt idx="124">
                  <c:v>-6.3305801666586102E-3</c:v>
                </c:pt>
                <c:pt idx="125">
                  <c:v>2.8094246433477501E-3</c:v>
                </c:pt>
                <c:pt idx="126">
                  <c:v>5.2452454980999796E-3</c:v>
                </c:pt>
                <c:pt idx="127">
                  <c:v>-3.18643242350956E-4</c:v>
                </c:pt>
                <c:pt idx="128">
                  <c:v>8.31760854767268E-4</c:v>
                </c:pt>
                <c:pt idx="129">
                  <c:v>-1.73767727083895E-3</c:v>
                </c:pt>
                <c:pt idx="130">
                  <c:v>5.6630894341156797E-3</c:v>
                </c:pt>
                <c:pt idx="131">
                  <c:v>1.96125699537502E-3</c:v>
                </c:pt>
                <c:pt idx="132">
                  <c:v>-1.33802677705121E-3</c:v>
                </c:pt>
                <c:pt idx="133">
                  <c:v>-4.6064442526098101E-3</c:v>
                </c:pt>
                <c:pt idx="134">
                  <c:v>3.73298746365275E-3</c:v>
                </c:pt>
                <c:pt idx="135">
                  <c:v>4.7593652198232098E-3</c:v>
                </c:pt>
                <c:pt idx="136">
                  <c:v>4.3723018690750501E-3</c:v>
                </c:pt>
                <c:pt idx="137">
                  <c:v>6.3170405369198804E-3</c:v>
                </c:pt>
                <c:pt idx="138">
                  <c:v>-1.1387649541312801E-3</c:v>
                </c:pt>
                <c:pt idx="139">
                  <c:v>-4.4834107904407499E-4</c:v>
                </c:pt>
                <c:pt idx="140">
                  <c:v>-5.0876611591878099E-3</c:v>
                </c:pt>
                <c:pt idx="141">
                  <c:v>5.9415643651049999E-3</c:v>
                </c:pt>
                <c:pt idx="142">
                  <c:v>1.83510057020694E-4</c:v>
                </c:pt>
                <c:pt idx="143">
                  <c:v>6.0498769292499097E-3</c:v>
                </c:pt>
                <c:pt idx="144">
                  <c:v>7.1389961365314796E-3</c:v>
                </c:pt>
                <c:pt idx="145">
                  <c:v>7.42335869239206E-3</c:v>
                </c:pt>
                <c:pt idx="146">
                  <c:v>9.9139715463917293E-3</c:v>
                </c:pt>
                <c:pt idx="147">
                  <c:v>1.1418697180134E-2</c:v>
                </c:pt>
                <c:pt idx="148">
                  <c:v>9.3627817981712397E-3</c:v>
                </c:pt>
                <c:pt idx="149">
                  <c:v>3.1327418845834201E-3</c:v>
                </c:pt>
                <c:pt idx="150">
                  <c:v>-3.2597977434960898E-3</c:v>
                </c:pt>
                <c:pt idx="151">
                  <c:v>3.3037242156618799E-3</c:v>
                </c:pt>
                <c:pt idx="152">
                  <c:v>-2.9801896564989299E-4</c:v>
                </c:pt>
                <c:pt idx="153">
                  <c:v>-4.3062953636308901E-3</c:v>
                </c:pt>
                <c:pt idx="154">
                  <c:v>-1.0196346696558401E-3</c:v>
                </c:pt>
                <c:pt idx="155">
                  <c:v>6.3308011749416501E-5</c:v>
                </c:pt>
                <c:pt idx="156">
                  <c:v>-3.9411255999042697E-3</c:v>
                </c:pt>
                <c:pt idx="157">
                  <c:v>1.2283107256936401E-2</c:v>
                </c:pt>
                <c:pt idx="158">
                  <c:v>-4.3703750095075398E-3</c:v>
                </c:pt>
                <c:pt idx="159">
                  <c:v>1.3551292817342801E-3</c:v>
                </c:pt>
                <c:pt idx="160">
                  <c:v>2.3103533726851798E-3</c:v>
                </c:pt>
                <c:pt idx="161">
                  <c:v>1.6589490786675699E-2</c:v>
                </c:pt>
                <c:pt idx="162">
                  <c:v>6.5673370726168304E-3</c:v>
                </c:pt>
                <c:pt idx="163">
                  <c:v>4.0340664527941401E-3</c:v>
                </c:pt>
                <c:pt idx="164">
                  <c:v>3.0180045677615998E-3</c:v>
                </c:pt>
                <c:pt idx="165">
                  <c:v>1.0474957155207101E-2</c:v>
                </c:pt>
                <c:pt idx="166">
                  <c:v>-4.6497631168257499E-3</c:v>
                </c:pt>
                <c:pt idx="167">
                  <c:v>3.4621530157657602E-3</c:v>
                </c:pt>
                <c:pt idx="168">
                  <c:v>1.52275940676883E-2</c:v>
                </c:pt>
                <c:pt idx="169">
                  <c:v>4.6071079427912002E-3</c:v>
                </c:pt>
                <c:pt idx="170">
                  <c:v>9.3043120038251194E-3</c:v>
                </c:pt>
                <c:pt idx="171">
                  <c:v>6.7868028135857498E-3</c:v>
                </c:pt>
                <c:pt idx="172">
                  <c:v>5.6719405461685499E-3</c:v>
                </c:pt>
                <c:pt idx="173">
                  <c:v>2.4865342611547999E-3</c:v>
                </c:pt>
                <c:pt idx="174">
                  <c:v>1.1946931261224199E-3</c:v>
                </c:pt>
                <c:pt idx="175">
                  <c:v>2.6495703747241999E-4</c:v>
                </c:pt>
                <c:pt idx="176">
                  <c:v>-5.2059311685267104E-3</c:v>
                </c:pt>
                <c:pt idx="177">
                  <c:v>-6.0435969489772503E-4</c:v>
                </c:pt>
                <c:pt idx="178">
                  <c:v>8.6219717265658604E-3</c:v>
                </c:pt>
                <c:pt idx="179">
                  <c:v>1.29436200542659E-2</c:v>
                </c:pt>
                <c:pt idx="180">
                  <c:v>-1.67987215712314E-3</c:v>
                </c:pt>
                <c:pt idx="181">
                  <c:v>7.4782500901178096E-3</c:v>
                </c:pt>
                <c:pt idx="182">
                  <c:v>-2.7202239372531001E-3</c:v>
                </c:pt>
                <c:pt idx="183">
                  <c:v>-7.4679291430615902E-3</c:v>
                </c:pt>
                <c:pt idx="184">
                  <c:v>-3.7867594013925002E-3</c:v>
                </c:pt>
                <c:pt idx="185">
                  <c:v>2.0348820956064901E-2</c:v>
                </c:pt>
                <c:pt idx="186">
                  <c:v>1.1077745541694601E-2</c:v>
                </c:pt>
                <c:pt idx="187">
                  <c:v>6.49095640228518E-3</c:v>
                </c:pt>
                <c:pt idx="188">
                  <c:v>1.0452159427230301E-2</c:v>
                </c:pt>
                <c:pt idx="189">
                  <c:v>-5.4979044264931798E-3</c:v>
                </c:pt>
                <c:pt idx="190">
                  <c:v>-2.0497381513705799E-2</c:v>
                </c:pt>
                <c:pt idx="191">
                  <c:v>7.9947259243702707E-3</c:v>
                </c:pt>
                <c:pt idx="192">
                  <c:v>1.5558237374346899E-3</c:v>
                </c:pt>
                <c:pt idx="193">
                  <c:v>-4.7778286564561798E-3</c:v>
                </c:pt>
                <c:pt idx="194">
                  <c:v>1.29811092250033E-2</c:v>
                </c:pt>
                <c:pt idx="195">
                  <c:v>3.0729795381365301E-3</c:v>
                </c:pt>
                <c:pt idx="196">
                  <c:v>-1.25739168273463E-2</c:v>
                </c:pt>
                <c:pt idx="197">
                  <c:v>1.0105790494562899E-2</c:v>
                </c:pt>
                <c:pt idx="198">
                  <c:v>1.2516209402533E-2</c:v>
                </c:pt>
                <c:pt idx="199">
                  <c:v>2.7285709375350999E-3</c:v>
                </c:pt>
                <c:pt idx="200">
                  <c:v>-1.8241266023910001E-2</c:v>
                </c:pt>
                <c:pt idx="201">
                  <c:v>-4.2479683064602898E-3</c:v>
                </c:pt>
                <c:pt idx="202">
                  <c:v>8.0571064309691801E-3</c:v>
                </c:pt>
                <c:pt idx="203">
                  <c:v>-2.6467969536367701E-3</c:v>
                </c:pt>
                <c:pt idx="204">
                  <c:v>4.50184108633786E-3</c:v>
                </c:pt>
                <c:pt idx="205">
                  <c:v>-3.1583873340486602E-3</c:v>
                </c:pt>
                <c:pt idx="206">
                  <c:v>-4.3291124497314302E-4</c:v>
                </c:pt>
                <c:pt idx="207">
                  <c:v>3.0048514588280499E-4</c:v>
                </c:pt>
                <c:pt idx="208">
                  <c:v>1.19412955297847E-3</c:v>
                </c:pt>
                <c:pt idx="209">
                  <c:v>1.26780490426986E-2</c:v>
                </c:pt>
                <c:pt idx="210">
                  <c:v>7.4561842399182405E-4</c:v>
                </c:pt>
                <c:pt idx="211">
                  <c:v>-3.5794914965787798E-4</c:v>
                </c:pt>
                <c:pt idx="212">
                  <c:v>1.13522612057422E-2</c:v>
                </c:pt>
                <c:pt idx="213">
                  <c:v>9.7669263053887997E-3</c:v>
                </c:pt>
                <c:pt idx="214">
                  <c:v>-5.12560871158068E-3</c:v>
                </c:pt>
                <c:pt idx="215">
                  <c:v>6.1258951414576998E-3</c:v>
                </c:pt>
                <c:pt idx="216">
                  <c:v>2.2302009325321399E-3</c:v>
                </c:pt>
                <c:pt idx="217">
                  <c:v>5.2600063062399503E-3</c:v>
                </c:pt>
                <c:pt idx="218">
                  <c:v>7.3372301538535897E-3</c:v>
                </c:pt>
                <c:pt idx="219">
                  <c:v>-2.4799763183495399E-3</c:v>
                </c:pt>
                <c:pt idx="220">
                  <c:v>-1.0089661697859399E-3</c:v>
                </c:pt>
                <c:pt idx="221">
                  <c:v>1.4399964874252101E-2</c:v>
                </c:pt>
                <c:pt idx="222">
                  <c:v>-7.6698492432069696E-3</c:v>
                </c:pt>
                <c:pt idx="223">
                  <c:v>1.02733311216331E-2</c:v>
                </c:pt>
                <c:pt idx="224">
                  <c:v>4.0805023755487299E-3</c:v>
                </c:pt>
                <c:pt idx="225">
                  <c:v>4.2843093359948101E-3</c:v>
                </c:pt>
                <c:pt idx="226">
                  <c:v>-4.53117586821124E-3</c:v>
                </c:pt>
                <c:pt idx="227">
                  <c:v>2.5469003335957898E-3</c:v>
                </c:pt>
                <c:pt idx="228">
                  <c:v>2.9528550719362299E-3</c:v>
                </c:pt>
                <c:pt idx="229">
                  <c:v>-1.2137210591447499E-3</c:v>
                </c:pt>
                <c:pt idx="230">
                  <c:v>-8.2747568624536505E-4</c:v>
                </c:pt>
                <c:pt idx="231">
                  <c:v>6.2686317010220999E-3</c:v>
                </c:pt>
                <c:pt idx="232">
                  <c:v>-8.8738091841854402E-4</c:v>
                </c:pt>
                <c:pt idx="233">
                  <c:v>4.94989527077579E-4</c:v>
                </c:pt>
                <c:pt idx="234">
                  <c:v>1.2142052764967299E-3</c:v>
                </c:pt>
                <c:pt idx="235">
                  <c:v>-2.35342305012789E-3</c:v>
                </c:pt>
                <c:pt idx="236">
                  <c:v>-3.3208994042864199E-3</c:v>
                </c:pt>
                <c:pt idx="237">
                  <c:v>-3.4513012684736699E-3</c:v>
                </c:pt>
                <c:pt idx="238">
                  <c:v>5.0892666119986699E-3</c:v>
                </c:pt>
                <c:pt idx="239">
                  <c:v>-4.42002467631446E-3</c:v>
                </c:pt>
                <c:pt idx="240">
                  <c:v>9.90679960142345E-5</c:v>
                </c:pt>
                <c:pt idx="241">
                  <c:v>-2.3852039185243402E-3</c:v>
                </c:pt>
                <c:pt idx="242">
                  <c:v>5.5618622267277597E-3</c:v>
                </c:pt>
                <c:pt idx="243">
                  <c:v>-7.0570895206171604E-3</c:v>
                </c:pt>
                <c:pt idx="244">
                  <c:v>2.4292237294776101E-3</c:v>
                </c:pt>
                <c:pt idx="245">
                  <c:v>-5.1475259887416396E-4</c:v>
                </c:pt>
                <c:pt idx="246">
                  <c:v>2.8788049275396701E-3</c:v>
                </c:pt>
                <c:pt idx="247">
                  <c:v>8.96142793408987E-4</c:v>
                </c:pt>
                <c:pt idx="248">
                  <c:v>-4.4373864641208899E-3</c:v>
                </c:pt>
                <c:pt idx="249">
                  <c:v>-1.7568782560563401E-3</c:v>
                </c:pt>
                <c:pt idx="250">
                  <c:v>-2.12188249370565E-3</c:v>
                </c:pt>
                <c:pt idx="251">
                  <c:v>-2.7770636827558299E-3</c:v>
                </c:pt>
                <c:pt idx="252">
                  <c:v>-1.43398529372958E-2</c:v>
                </c:pt>
                <c:pt idx="253">
                  <c:v>2.1306102404344998E-3</c:v>
                </c:pt>
                <c:pt idx="254">
                  <c:v>-4.0269762447482302E-4</c:v>
                </c:pt>
                <c:pt idx="255">
                  <c:v>-5.05341557392974E-3</c:v>
                </c:pt>
                <c:pt idx="256">
                  <c:v>1.65713995995407E-3</c:v>
                </c:pt>
                <c:pt idx="257">
                  <c:v>-2.7001255700031799E-3</c:v>
                </c:pt>
                <c:pt idx="258">
                  <c:v>-1.2740786658713499E-2</c:v>
                </c:pt>
                <c:pt idx="259">
                  <c:v>2.6674108089898298E-3</c:v>
                </c:pt>
                <c:pt idx="260">
                  <c:v>9.8763758982570692E-3</c:v>
                </c:pt>
                <c:pt idx="261">
                  <c:v>-1.5829986981304601E-3</c:v>
                </c:pt>
                <c:pt idx="262">
                  <c:v>1.42102822611703E-2</c:v>
                </c:pt>
                <c:pt idx="263">
                  <c:v>2.1308446960084698E-3</c:v>
                </c:pt>
                <c:pt idx="264">
                  <c:v>7.3000039589655799E-3</c:v>
                </c:pt>
                <c:pt idx="265">
                  <c:v>1.8062841952296699E-3</c:v>
                </c:pt>
                <c:pt idx="266">
                  <c:v>8.5876209591063592E-3</c:v>
                </c:pt>
                <c:pt idx="267">
                  <c:v>-8.9661086896833993E-3</c:v>
                </c:pt>
                <c:pt idx="268">
                  <c:v>-6.7242977798556399E-3</c:v>
                </c:pt>
                <c:pt idx="269">
                  <c:v>4.9088314583017297E-3</c:v>
                </c:pt>
                <c:pt idx="270">
                  <c:v>1.60654785402733E-3</c:v>
                </c:pt>
                <c:pt idx="271">
                  <c:v>-5.9087280592821901E-4</c:v>
                </c:pt>
                <c:pt idx="272">
                  <c:v>5.0647575029630796E-3</c:v>
                </c:pt>
                <c:pt idx="273">
                  <c:v>9.4106353380818495E-3</c:v>
                </c:pt>
                <c:pt idx="274">
                  <c:v>6.1790909768117599E-3</c:v>
                </c:pt>
                <c:pt idx="275">
                  <c:v>6.9067770040083104E-3</c:v>
                </c:pt>
                <c:pt idx="276">
                  <c:v>-4.4819458001195802E-4</c:v>
                </c:pt>
                <c:pt idx="277">
                  <c:v>4.1571133181830698E-3</c:v>
                </c:pt>
                <c:pt idx="278">
                  <c:v>1.6477164195197701E-3</c:v>
                </c:pt>
                <c:pt idx="279">
                  <c:v>-3.2872600160932502E-3</c:v>
                </c:pt>
                <c:pt idx="280">
                  <c:v>-1.40963549899143E-2</c:v>
                </c:pt>
                <c:pt idx="281">
                  <c:v>-3.9350307859962004E-3</c:v>
                </c:pt>
                <c:pt idx="282">
                  <c:v>-2.0677066915613198E-3</c:v>
                </c:pt>
                <c:pt idx="283">
                  <c:v>2.9848232197231201E-3</c:v>
                </c:pt>
                <c:pt idx="284">
                  <c:v>1.34979542791489E-2</c:v>
                </c:pt>
                <c:pt idx="285">
                  <c:v>1.77348848645161E-2</c:v>
                </c:pt>
                <c:pt idx="286">
                  <c:v>1.35536573609165E-2</c:v>
                </c:pt>
                <c:pt idx="287">
                  <c:v>1.9807906984342701E-3</c:v>
                </c:pt>
                <c:pt idx="288">
                  <c:v>6.30473310930135E-3</c:v>
                </c:pt>
                <c:pt idx="289">
                  <c:v>1.0932952760418399E-2</c:v>
                </c:pt>
                <c:pt idx="290">
                  <c:v>-2.3453365201315502E-3</c:v>
                </c:pt>
                <c:pt idx="291">
                  <c:v>-2.4099215294109502E-3</c:v>
                </c:pt>
                <c:pt idx="292">
                  <c:v>-5.87554133104593E-4</c:v>
                </c:pt>
                <c:pt idx="293">
                  <c:v>4.4466902212903902E-4</c:v>
                </c:pt>
                <c:pt idx="294">
                  <c:v>1.8019768878455901E-3</c:v>
                </c:pt>
                <c:pt idx="295">
                  <c:v>5.4264841468183497E-3</c:v>
                </c:pt>
                <c:pt idx="296">
                  <c:v>8.2805391841721497E-3</c:v>
                </c:pt>
                <c:pt idx="297">
                  <c:v>1.78115137969935E-3</c:v>
                </c:pt>
                <c:pt idx="298">
                  <c:v>1.09020422740682E-4</c:v>
                </c:pt>
                <c:pt idx="299">
                  <c:v>-1.5903204012152801E-3</c:v>
                </c:pt>
                <c:pt idx="300">
                  <c:v>8.6506854817556995E-3</c:v>
                </c:pt>
                <c:pt idx="301">
                  <c:v>6.6454899744044897E-4</c:v>
                </c:pt>
                <c:pt idx="302">
                  <c:v>2.8195228334736799E-3</c:v>
                </c:pt>
                <c:pt idx="303">
                  <c:v>8.3579909767407805E-4</c:v>
                </c:pt>
                <c:pt idx="304">
                  <c:v>-8.8442720800016605E-4</c:v>
                </c:pt>
                <c:pt idx="305">
                  <c:v>2.2093030935586299E-4</c:v>
                </c:pt>
                <c:pt idx="306">
                  <c:v>-8.9085218522025403E-3</c:v>
                </c:pt>
                <c:pt idx="307">
                  <c:v>2.7355698877484201E-3</c:v>
                </c:pt>
                <c:pt idx="308">
                  <c:v>-3.29799791450259E-3</c:v>
                </c:pt>
                <c:pt idx="309">
                  <c:v>-7.7269217372993096E-3</c:v>
                </c:pt>
                <c:pt idx="310">
                  <c:v>1.1832044729183401E-3</c:v>
                </c:pt>
                <c:pt idx="311">
                  <c:v>7.8284022876553092E-3</c:v>
                </c:pt>
                <c:pt idx="312">
                  <c:v>4.5317159748675898E-3</c:v>
                </c:pt>
                <c:pt idx="313">
                  <c:v>7.1209461362158298E-3</c:v>
                </c:pt>
                <c:pt idx="314">
                  <c:v>-1.1073118137901201E-2</c:v>
                </c:pt>
                <c:pt idx="315">
                  <c:v>3.5612006448490501E-3</c:v>
                </c:pt>
                <c:pt idx="316">
                  <c:v>-9.8125894605458792E-3</c:v>
                </c:pt>
                <c:pt idx="317">
                  <c:v>-1.4213782781848101E-3</c:v>
                </c:pt>
                <c:pt idx="318">
                  <c:v>-7.1893917966315401E-3</c:v>
                </c:pt>
                <c:pt idx="319">
                  <c:v>8.8731608692571903E-3</c:v>
                </c:pt>
                <c:pt idx="320">
                  <c:v>9.3980026011691708E-3</c:v>
                </c:pt>
                <c:pt idx="321">
                  <c:v>4.6042681179767697E-3</c:v>
                </c:pt>
                <c:pt idx="322">
                  <c:v>-2.0466827841262099E-3</c:v>
                </c:pt>
                <c:pt idx="323">
                  <c:v>8.0000575673511501E-3</c:v>
                </c:pt>
                <c:pt idx="324">
                  <c:v>5.7657483803171799E-3</c:v>
                </c:pt>
                <c:pt idx="325">
                  <c:v>-1.85484537407039E-3</c:v>
                </c:pt>
                <c:pt idx="326">
                  <c:v>7.0850429463289403E-4</c:v>
                </c:pt>
                <c:pt idx="327">
                  <c:v>-1.1051342786313499E-2</c:v>
                </c:pt>
                <c:pt idx="328">
                  <c:v>5.1307984060942804E-3</c:v>
                </c:pt>
                <c:pt idx="329">
                  <c:v>-8.4567479336646002E-4</c:v>
                </c:pt>
                <c:pt idx="330">
                  <c:v>1.27432479472604E-2</c:v>
                </c:pt>
                <c:pt idx="331">
                  <c:v>-3.9235175099937101E-3</c:v>
                </c:pt>
                <c:pt idx="332">
                  <c:v>2.5656831828143301E-3</c:v>
                </c:pt>
                <c:pt idx="333">
                  <c:v>-9.4445682992681194E-3</c:v>
                </c:pt>
                <c:pt idx="334">
                  <c:v>8.4676140514883102E-3</c:v>
                </c:pt>
                <c:pt idx="335">
                  <c:v>8.3771760010553696E-4</c:v>
                </c:pt>
                <c:pt idx="336">
                  <c:v>-1.09955621572294E-3</c:v>
                </c:pt>
                <c:pt idx="337">
                  <c:v>-2.8341812254041501E-3</c:v>
                </c:pt>
                <c:pt idx="338">
                  <c:v>-6.1094884352659298E-3</c:v>
                </c:pt>
                <c:pt idx="339">
                  <c:v>-8.3006604059181009E-3</c:v>
                </c:pt>
                <c:pt idx="340">
                  <c:v>2.9818042774772402E-3</c:v>
                </c:pt>
                <c:pt idx="341">
                  <c:v>-1.2532879490715501E-4</c:v>
                </c:pt>
                <c:pt idx="342">
                  <c:v>-2.5231043410509301E-3</c:v>
                </c:pt>
                <c:pt idx="343">
                  <c:v>6.8332980676635898E-3</c:v>
                </c:pt>
                <c:pt idx="344">
                  <c:v>4.6771700506819096E-3</c:v>
                </c:pt>
                <c:pt idx="345">
                  <c:v>1.220854785496E-3</c:v>
                </c:pt>
                <c:pt idx="346">
                  <c:v>-7.3682774186994799E-3</c:v>
                </c:pt>
                <c:pt idx="347">
                  <c:v>1.0855176652963899E-2</c:v>
                </c:pt>
                <c:pt idx="348">
                  <c:v>5.1983306816280198E-3</c:v>
                </c:pt>
                <c:pt idx="349">
                  <c:v>6.4422368645411998E-4</c:v>
                </c:pt>
                <c:pt idx="350">
                  <c:v>7.0250614930420499E-3</c:v>
                </c:pt>
                <c:pt idx="351">
                  <c:v>-7.91768544346288E-3</c:v>
                </c:pt>
                <c:pt idx="352">
                  <c:v>-7.2155075305960102E-3</c:v>
                </c:pt>
                <c:pt idx="353">
                  <c:v>-5.9732692459603899E-3</c:v>
                </c:pt>
                <c:pt idx="354">
                  <c:v>2.4056459830617701E-3</c:v>
                </c:pt>
                <c:pt idx="355">
                  <c:v>6.9869205736278498E-3</c:v>
                </c:pt>
                <c:pt idx="356">
                  <c:v>8.4755215012710695E-3</c:v>
                </c:pt>
                <c:pt idx="357">
                  <c:v>-1.35605510487838E-3</c:v>
                </c:pt>
                <c:pt idx="358">
                  <c:v>1.8751339113439599E-3</c:v>
                </c:pt>
                <c:pt idx="359">
                  <c:v>2.1677207787955299E-4</c:v>
                </c:pt>
                <c:pt idx="360">
                  <c:v>8.5677205472756996E-3</c:v>
                </c:pt>
                <c:pt idx="361">
                  <c:v>-5.6721665361951102E-3</c:v>
                </c:pt>
                <c:pt idx="362">
                  <c:v>2.4878152579066001E-3</c:v>
                </c:pt>
                <c:pt idx="363">
                  <c:v>-2.4021890262592E-3</c:v>
                </c:pt>
                <c:pt idx="364">
                  <c:v>6.7454436638904698E-3</c:v>
                </c:pt>
                <c:pt idx="365">
                  <c:v>5.4921380579346299E-3</c:v>
                </c:pt>
                <c:pt idx="366">
                  <c:v>3.3112732199061302E-3</c:v>
                </c:pt>
                <c:pt idx="367">
                  <c:v>-1.91330611469356E-3</c:v>
                </c:pt>
                <c:pt idx="368">
                  <c:v>2.5864687035102299E-3</c:v>
                </c:pt>
                <c:pt idx="369">
                  <c:v>6.8546763346658901E-4</c:v>
                </c:pt>
                <c:pt idx="370">
                  <c:v>6.2810748894777503E-3</c:v>
                </c:pt>
                <c:pt idx="371">
                  <c:v>4.7873602106753496E-3</c:v>
                </c:pt>
                <c:pt idx="372">
                  <c:v>1.0764284732730899E-2</c:v>
                </c:pt>
                <c:pt idx="373">
                  <c:v>4.7177245659649298E-3</c:v>
                </c:pt>
                <c:pt idx="374">
                  <c:v>7.7854681780512103E-3</c:v>
                </c:pt>
                <c:pt idx="375">
                  <c:v>-5.0586708366021802E-3</c:v>
                </c:pt>
                <c:pt idx="376">
                  <c:v>-1.0729140409804799E-2</c:v>
                </c:pt>
                <c:pt idx="377">
                  <c:v>-3.2701758649279701E-3</c:v>
                </c:pt>
                <c:pt idx="378">
                  <c:v>-2.6470247452033599E-3</c:v>
                </c:pt>
                <c:pt idx="379">
                  <c:v>1.78948639626647E-3</c:v>
                </c:pt>
                <c:pt idx="380">
                  <c:v>2.1911458903352398E-3</c:v>
                </c:pt>
                <c:pt idx="381">
                  <c:v>2.48914913436604E-3</c:v>
                </c:pt>
                <c:pt idx="382">
                  <c:v>-9.0434446586169105E-3</c:v>
                </c:pt>
                <c:pt idx="383">
                  <c:v>9.5763156039678206E-5</c:v>
                </c:pt>
                <c:pt idx="384">
                  <c:v>-7.4094074163593305E-4</c:v>
                </c:pt>
                <c:pt idx="385">
                  <c:v>1.3659309180137501E-3</c:v>
                </c:pt>
                <c:pt idx="386">
                  <c:v>6.5073287415424303E-4</c:v>
                </c:pt>
                <c:pt idx="387">
                  <c:v>3.24823950503772E-3</c:v>
                </c:pt>
                <c:pt idx="388">
                  <c:v>-5.4469883517841997E-3</c:v>
                </c:pt>
                <c:pt idx="389">
                  <c:v>-2.9110749759006498E-3</c:v>
                </c:pt>
                <c:pt idx="390">
                  <c:v>-1.82895307726341E-3</c:v>
                </c:pt>
                <c:pt idx="391">
                  <c:v>1.7705216793580099E-3</c:v>
                </c:pt>
                <c:pt idx="392">
                  <c:v>8.5923522091074008E-3</c:v>
                </c:pt>
                <c:pt idx="393">
                  <c:v>-1.23685384318419E-3</c:v>
                </c:pt>
                <c:pt idx="394">
                  <c:v>-3.3397996362790998E-3</c:v>
                </c:pt>
                <c:pt idx="395">
                  <c:v>1.24960109648733E-3</c:v>
                </c:pt>
                <c:pt idx="396">
                  <c:v>-7.25914658641535E-4</c:v>
                </c:pt>
                <c:pt idx="397">
                  <c:v>-5.8147054183332603E-3</c:v>
                </c:pt>
                <c:pt idx="398">
                  <c:v>-1.2167584625171399E-3</c:v>
                </c:pt>
                <c:pt idx="399">
                  <c:v>6.7134134860090703E-3</c:v>
                </c:pt>
                <c:pt idx="400">
                  <c:v>8.9954206669092904E-3</c:v>
                </c:pt>
                <c:pt idx="401">
                  <c:v>-4.53426621578125E-3</c:v>
                </c:pt>
                <c:pt idx="402">
                  <c:v>3.22945464152836E-3</c:v>
                </c:pt>
                <c:pt idx="403">
                  <c:v>7.6758390901489398E-3</c:v>
                </c:pt>
                <c:pt idx="404">
                  <c:v>-8.5972896026605095E-4</c:v>
                </c:pt>
                <c:pt idx="405">
                  <c:v>-4.8422382528528502E-3</c:v>
                </c:pt>
                <c:pt idx="406">
                  <c:v>-3.6484152278363599E-3</c:v>
                </c:pt>
                <c:pt idx="407">
                  <c:v>-3.4860527673417799E-3</c:v>
                </c:pt>
                <c:pt idx="408">
                  <c:v>-3.6355581091924898E-3</c:v>
                </c:pt>
                <c:pt idx="409">
                  <c:v>-6.5435317287273398E-3</c:v>
                </c:pt>
                <c:pt idx="410">
                  <c:v>3.9008870482006102E-3</c:v>
                </c:pt>
                <c:pt idx="411">
                  <c:v>2.9987747287692902E-3</c:v>
                </c:pt>
                <c:pt idx="412">
                  <c:v>-2.7419169788395599E-4</c:v>
                </c:pt>
                <c:pt idx="413">
                  <c:v>-5.3627127682722804E-3</c:v>
                </c:pt>
                <c:pt idx="414">
                  <c:v>3.6136044212194199E-3</c:v>
                </c:pt>
                <c:pt idx="415">
                  <c:v>4.68915226547921E-3</c:v>
                </c:pt>
                <c:pt idx="416">
                  <c:v>-1.36192763785529E-3</c:v>
                </c:pt>
                <c:pt idx="417">
                  <c:v>-3.3144391406107199E-3</c:v>
                </c:pt>
                <c:pt idx="418">
                  <c:v>2.0117968827516098E-3</c:v>
                </c:pt>
                <c:pt idx="419">
                  <c:v>5.7229272298893697E-3</c:v>
                </c:pt>
                <c:pt idx="420">
                  <c:v>3.3459737214625298E-3</c:v>
                </c:pt>
                <c:pt idx="421">
                  <c:v>1.2247303155492099E-2</c:v>
                </c:pt>
                <c:pt idx="422">
                  <c:v>9.2555863043997308E-3</c:v>
                </c:pt>
                <c:pt idx="423">
                  <c:v>6.4017404232768003E-3</c:v>
                </c:pt>
                <c:pt idx="424">
                  <c:v>3.8914469215984601E-3</c:v>
                </c:pt>
                <c:pt idx="425">
                  <c:v>-2.4662836573824402E-2</c:v>
                </c:pt>
                <c:pt idx="426">
                  <c:v>-1.1569401196849199E-3</c:v>
                </c:pt>
                <c:pt idx="427">
                  <c:v>-4.5421627396936999E-4</c:v>
                </c:pt>
                <c:pt idx="428">
                  <c:v>6.02995440811339E-3</c:v>
                </c:pt>
                <c:pt idx="429">
                  <c:v>-2.4802990871061301E-3</c:v>
                </c:pt>
                <c:pt idx="430">
                  <c:v>3.1333898501922498E-3</c:v>
                </c:pt>
                <c:pt idx="431">
                  <c:v>-4.5851337320089499E-3</c:v>
                </c:pt>
                <c:pt idx="432">
                  <c:v>-4.53861375064299E-3</c:v>
                </c:pt>
                <c:pt idx="433">
                  <c:v>-8.1883600146260595E-3</c:v>
                </c:pt>
                <c:pt idx="434">
                  <c:v>2.4753678288231399E-3</c:v>
                </c:pt>
                <c:pt idx="435">
                  <c:v>2.5137838429738898E-3</c:v>
                </c:pt>
                <c:pt idx="436">
                  <c:v>-7.9583979740849601E-4</c:v>
                </c:pt>
                <c:pt idx="437">
                  <c:v>2.2093175922197699E-3</c:v>
                </c:pt>
                <c:pt idx="438">
                  <c:v>1.6174066046520199E-3</c:v>
                </c:pt>
                <c:pt idx="439">
                  <c:v>-4.14655007178771E-3</c:v>
                </c:pt>
                <c:pt idx="440">
                  <c:v>7.2023486436420502E-3</c:v>
                </c:pt>
                <c:pt idx="441">
                  <c:v>5.06278581160894E-3</c:v>
                </c:pt>
                <c:pt idx="442">
                  <c:v>5.4850709832042904E-3</c:v>
                </c:pt>
                <c:pt idx="443">
                  <c:v>1.89724012060964E-3</c:v>
                </c:pt>
                <c:pt idx="444">
                  <c:v>-1.9858101717066998E-3</c:v>
                </c:pt>
                <c:pt idx="445">
                  <c:v>1.6114378804656101E-2</c:v>
                </c:pt>
                <c:pt idx="446">
                  <c:v>-1.7227271140654199E-3</c:v>
                </c:pt>
                <c:pt idx="447">
                  <c:v>-2.1665390231414101E-3</c:v>
                </c:pt>
                <c:pt idx="448">
                  <c:v>-4.4972905177337099E-5</c:v>
                </c:pt>
                <c:pt idx="449">
                  <c:v>1.9660910804940599E-3</c:v>
                </c:pt>
                <c:pt idx="450">
                  <c:v>-4.2136780326202496E-3</c:v>
                </c:pt>
                <c:pt idx="451">
                  <c:v>2.7567989480609698E-4</c:v>
                </c:pt>
                <c:pt idx="452">
                  <c:v>4.7941820487944304E-3</c:v>
                </c:pt>
                <c:pt idx="453">
                  <c:v>1.3027172660160199E-2</c:v>
                </c:pt>
                <c:pt idx="454">
                  <c:v>-1.62008526232239E-3</c:v>
                </c:pt>
                <c:pt idx="455">
                  <c:v>-1.6922537851261001E-3</c:v>
                </c:pt>
                <c:pt idx="456">
                  <c:v>9.1595862941012997E-3</c:v>
                </c:pt>
                <c:pt idx="457">
                  <c:v>-3.7379431203144599E-3</c:v>
                </c:pt>
                <c:pt idx="458">
                  <c:v>-7.10982934239799E-4</c:v>
                </c:pt>
                <c:pt idx="459">
                  <c:v>3.7705183008277399E-3</c:v>
                </c:pt>
                <c:pt idx="460">
                  <c:v>-2.92315735943252E-4</c:v>
                </c:pt>
                <c:pt idx="461">
                  <c:v>2.7947448004797402E-4</c:v>
                </c:pt>
                <c:pt idx="462">
                  <c:v>3.0627454319314502E-3</c:v>
                </c:pt>
                <c:pt idx="463">
                  <c:v>4.1400889167640797E-3</c:v>
                </c:pt>
                <c:pt idx="464">
                  <c:v>-1.0273847890601101E-2</c:v>
                </c:pt>
                <c:pt idx="465">
                  <c:v>-3.1735009215432802E-3</c:v>
                </c:pt>
                <c:pt idx="466">
                  <c:v>-5.7621111601618797E-3</c:v>
                </c:pt>
                <c:pt idx="467">
                  <c:v>-9.3156661863998194E-3</c:v>
                </c:pt>
                <c:pt idx="468">
                  <c:v>-6.4354351596491695E-4</c:v>
                </c:pt>
                <c:pt idx="469">
                  <c:v>-1.3589441807254001E-3</c:v>
                </c:pt>
                <c:pt idx="470">
                  <c:v>-3.8915066091889799E-3</c:v>
                </c:pt>
                <c:pt idx="471">
                  <c:v>-1.1981818624928999E-4</c:v>
                </c:pt>
                <c:pt idx="472">
                  <c:v>2.8534197403026502E-3</c:v>
                </c:pt>
                <c:pt idx="473">
                  <c:v>2.08440886023151E-3</c:v>
                </c:pt>
                <c:pt idx="474">
                  <c:v>-6.42418246897258E-3</c:v>
                </c:pt>
                <c:pt idx="475">
                  <c:v>4.6053973705541497E-3</c:v>
                </c:pt>
                <c:pt idx="476">
                  <c:v>8.4985366705429104E-3</c:v>
                </c:pt>
                <c:pt idx="477">
                  <c:v>4.8477154589726098E-3</c:v>
                </c:pt>
                <c:pt idx="478">
                  <c:v>3.7795470908144899E-3</c:v>
                </c:pt>
                <c:pt idx="479">
                  <c:v>-4.4606299797731903E-3</c:v>
                </c:pt>
                <c:pt idx="480">
                  <c:v>-1.0734044630391201E-3</c:v>
                </c:pt>
                <c:pt idx="481">
                  <c:v>4.9716421898086402E-3</c:v>
                </c:pt>
                <c:pt idx="482">
                  <c:v>2.7797922008739699E-3</c:v>
                </c:pt>
                <c:pt idx="483">
                  <c:v>-7.6292272766512997E-3</c:v>
                </c:pt>
                <c:pt idx="484">
                  <c:v>-4.0302687511540002E-3</c:v>
                </c:pt>
                <c:pt idx="485">
                  <c:v>-6.8849955974285403E-3</c:v>
                </c:pt>
                <c:pt idx="486">
                  <c:v>-5.7822666470174703E-3</c:v>
                </c:pt>
                <c:pt idx="487">
                  <c:v>2.3320684354076701E-3</c:v>
                </c:pt>
                <c:pt idx="488">
                  <c:v>-1.34607183366139E-2</c:v>
                </c:pt>
                <c:pt idx="489">
                  <c:v>-1.0872823747264599E-3</c:v>
                </c:pt>
                <c:pt idx="490">
                  <c:v>1.4079324133550701E-2</c:v>
                </c:pt>
                <c:pt idx="491">
                  <c:v>8.6274270297257601E-3</c:v>
                </c:pt>
                <c:pt idx="492">
                  <c:v>2.5745304636779799E-3</c:v>
                </c:pt>
                <c:pt idx="493">
                  <c:v>-1.5055941791580301E-3</c:v>
                </c:pt>
                <c:pt idx="494">
                  <c:v>-1.9036581693905801E-2</c:v>
                </c:pt>
                <c:pt idx="495">
                  <c:v>-4.3457509820524999E-3</c:v>
                </c:pt>
                <c:pt idx="496">
                  <c:v>1.5155712937390301E-2</c:v>
                </c:pt>
                <c:pt idx="497">
                  <c:v>1.57529875650504E-3</c:v>
                </c:pt>
                <c:pt idx="498">
                  <c:v>1.9109104056959901E-3</c:v>
                </c:pt>
                <c:pt idx="499">
                  <c:v>-6.6307150873353296E-3</c:v>
                </c:pt>
                <c:pt idx="500">
                  <c:v>6.4427505212831895E-4</c:v>
                </c:pt>
                <c:pt idx="501">
                  <c:v>3.24252295603084E-5</c:v>
                </c:pt>
                <c:pt idx="502">
                  <c:v>4.5171631055499303E-4</c:v>
                </c:pt>
                <c:pt idx="503">
                  <c:v>-7.9751889544192496E-3</c:v>
                </c:pt>
                <c:pt idx="504">
                  <c:v>4.78989431467855E-3</c:v>
                </c:pt>
                <c:pt idx="505">
                  <c:v>1.19880600031924E-2</c:v>
                </c:pt>
                <c:pt idx="506">
                  <c:v>-2.4534567881703399E-3</c:v>
                </c:pt>
                <c:pt idx="507">
                  <c:v>-2.6855196182986501E-3</c:v>
                </c:pt>
                <c:pt idx="508">
                  <c:v>2.39142647688146E-3</c:v>
                </c:pt>
                <c:pt idx="509">
                  <c:v>6.3880946338973404E-3</c:v>
                </c:pt>
                <c:pt idx="510">
                  <c:v>8.9758111098273592E-3</c:v>
                </c:pt>
                <c:pt idx="511">
                  <c:v>-7.8886361111436105E-4</c:v>
                </c:pt>
                <c:pt idx="512">
                  <c:v>7.5066999158524498E-3</c:v>
                </c:pt>
                <c:pt idx="513">
                  <c:v>3.0763308908667102E-3</c:v>
                </c:pt>
                <c:pt idx="514">
                  <c:v>-9.21012792545336E-3</c:v>
                </c:pt>
                <c:pt idx="515">
                  <c:v>-9.3104502839090196E-4</c:v>
                </c:pt>
                <c:pt idx="516">
                  <c:v>1.5072337146792601E-2</c:v>
                </c:pt>
                <c:pt idx="517">
                  <c:v>5.8005530612578902E-3</c:v>
                </c:pt>
                <c:pt idx="518">
                  <c:v>-6.1495409122745903E-3</c:v>
                </c:pt>
                <c:pt idx="519">
                  <c:v>7.2228660755695104E-3</c:v>
                </c:pt>
                <c:pt idx="520">
                  <c:v>-1.20696489957892E-2</c:v>
                </c:pt>
                <c:pt idx="521">
                  <c:v>-3.31505511593595E-3</c:v>
                </c:pt>
                <c:pt idx="522">
                  <c:v>9.6011301447721104E-3</c:v>
                </c:pt>
                <c:pt idx="523">
                  <c:v>6.1592496544859701E-3</c:v>
                </c:pt>
                <c:pt idx="524">
                  <c:v>-4.5215020068164399E-3</c:v>
                </c:pt>
                <c:pt idx="525">
                  <c:v>9.0604389383733795E-4</c:v>
                </c:pt>
                <c:pt idx="526">
                  <c:v>2.5303915316167902E-6</c:v>
                </c:pt>
                <c:pt idx="527">
                  <c:v>-1.55088934792319E-3</c:v>
                </c:pt>
                <c:pt idx="528">
                  <c:v>1.7047273099721301E-3</c:v>
                </c:pt>
                <c:pt idx="529">
                  <c:v>-2.7284542277778599E-3</c:v>
                </c:pt>
                <c:pt idx="530">
                  <c:v>5.39700854597537E-3</c:v>
                </c:pt>
                <c:pt idx="531">
                  <c:v>8.0707878992735695E-4</c:v>
                </c:pt>
                <c:pt idx="532">
                  <c:v>-1.1385099777278E-2</c:v>
                </c:pt>
                <c:pt idx="533">
                  <c:v>-8.4109248469081005E-4</c:v>
                </c:pt>
                <c:pt idx="534">
                  <c:v>1.3776730089771099E-2</c:v>
                </c:pt>
                <c:pt idx="535">
                  <c:v>8.7793142628388703E-3</c:v>
                </c:pt>
                <c:pt idx="536">
                  <c:v>-1.1812729237075501E-2</c:v>
                </c:pt>
                <c:pt idx="537">
                  <c:v>8.5476719652776596E-3</c:v>
                </c:pt>
                <c:pt idx="538">
                  <c:v>-3.9484132656794901E-3</c:v>
                </c:pt>
                <c:pt idx="539">
                  <c:v>-4.1757006407553499E-3</c:v>
                </c:pt>
                <c:pt idx="540">
                  <c:v>-2.7132572318039399E-3</c:v>
                </c:pt>
                <c:pt idx="541">
                  <c:v>4.3417666605823999E-3</c:v>
                </c:pt>
                <c:pt idx="542">
                  <c:v>-1.5598605647875199E-2</c:v>
                </c:pt>
                <c:pt idx="543">
                  <c:v>-2.49400310216408E-3</c:v>
                </c:pt>
                <c:pt idx="544">
                  <c:v>-5.1862059963377902E-3</c:v>
                </c:pt>
                <c:pt idx="545">
                  <c:v>1.1388983093826801E-2</c:v>
                </c:pt>
                <c:pt idx="546">
                  <c:v>5.5493756981137999E-3</c:v>
                </c:pt>
                <c:pt idx="547">
                  <c:v>-4.7786487033016096E-3</c:v>
                </c:pt>
                <c:pt idx="548">
                  <c:v>3.47320782666988E-3</c:v>
                </c:pt>
                <c:pt idx="549">
                  <c:v>3.3470359034492299E-3</c:v>
                </c:pt>
                <c:pt idx="550">
                  <c:v>4.8075639208967E-3</c:v>
                </c:pt>
                <c:pt idx="551">
                  <c:v>7.4265555450640404E-3</c:v>
                </c:pt>
                <c:pt idx="552">
                  <c:v>2.3820663608527899E-3</c:v>
                </c:pt>
                <c:pt idx="553">
                  <c:v>-5.7831495887831499E-5</c:v>
                </c:pt>
                <c:pt idx="554">
                  <c:v>-5.9231588140298396E-3</c:v>
                </c:pt>
                <c:pt idx="555">
                  <c:v>-3.5803007892101302E-3</c:v>
                </c:pt>
                <c:pt idx="556">
                  <c:v>1.78122870255565E-4</c:v>
                </c:pt>
                <c:pt idx="557">
                  <c:v>-5.1377616188298799E-3</c:v>
                </c:pt>
                <c:pt idx="558">
                  <c:v>1.2817046440438901E-3</c:v>
                </c:pt>
                <c:pt idx="559">
                  <c:v>6.5192451318427996E-3</c:v>
                </c:pt>
                <c:pt idx="560">
                  <c:v>-6.2616944551336798E-3</c:v>
                </c:pt>
                <c:pt idx="561">
                  <c:v>-1.13254391856352E-2</c:v>
                </c:pt>
                <c:pt idx="562">
                  <c:v>-7.2761539175129402E-3</c:v>
                </c:pt>
                <c:pt idx="563">
                  <c:v>3.9077169421064904E-3</c:v>
                </c:pt>
                <c:pt idx="564">
                  <c:v>7.8315900609038402E-4</c:v>
                </c:pt>
                <c:pt idx="565">
                  <c:v>1.3831684053544099E-3</c:v>
                </c:pt>
                <c:pt idx="566">
                  <c:v>2.1693959936665099E-3</c:v>
                </c:pt>
                <c:pt idx="567">
                  <c:v>1.0728773483813401E-5</c:v>
                </c:pt>
                <c:pt idx="568">
                  <c:v>-1.0647603331353399E-3</c:v>
                </c:pt>
                <c:pt idx="569">
                  <c:v>-3.3806588727636798E-3</c:v>
                </c:pt>
                <c:pt idx="570">
                  <c:v>-7.8420335387714597E-3</c:v>
                </c:pt>
                <c:pt idx="571">
                  <c:v>2.6963810384440399E-3</c:v>
                </c:pt>
                <c:pt idx="572">
                  <c:v>1.49490107326632E-2</c:v>
                </c:pt>
                <c:pt idx="573">
                  <c:v>-6.2650553406334696E-3</c:v>
                </c:pt>
                <c:pt idx="574">
                  <c:v>1.11327351055491E-2</c:v>
                </c:pt>
                <c:pt idx="575">
                  <c:v>-3.8337816081155502E-3</c:v>
                </c:pt>
                <c:pt idx="576">
                  <c:v>-6.2547220437334204E-3</c:v>
                </c:pt>
                <c:pt idx="577">
                  <c:v>-2.9900820656816999E-3</c:v>
                </c:pt>
                <c:pt idx="578">
                  <c:v>9.9672464299551192E-3</c:v>
                </c:pt>
                <c:pt idx="579">
                  <c:v>-9.2165884766298601E-3</c:v>
                </c:pt>
                <c:pt idx="580">
                  <c:v>2.3603740839560701E-3</c:v>
                </c:pt>
                <c:pt idx="581">
                  <c:v>1.01026471832817E-2</c:v>
                </c:pt>
                <c:pt idx="582">
                  <c:v>-1.2132357939478101E-3</c:v>
                </c:pt>
                <c:pt idx="583">
                  <c:v>1.6170125542423801E-2</c:v>
                </c:pt>
                <c:pt idx="584">
                  <c:v>5.9932442257928497E-3</c:v>
                </c:pt>
                <c:pt idx="585">
                  <c:v>8.3334121641935408E-3</c:v>
                </c:pt>
                <c:pt idx="586">
                  <c:v>-7.1256745210079402E-3</c:v>
                </c:pt>
                <c:pt idx="587">
                  <c:v>6.6805667446239196E-3</c:v>
                </c:pt>
                <c:pt idx="588">
                  <c:v>1.05252815799317E-3</c:v>
                </c:pt>
                <c:pt idx="589">
                  <c:v>-7.9324308079034502E-4</c:v>
                </c:pt>
                <c:pt idx="590">
                  <c:v>1.9980776373742298E-3</c:v>
                </c:pt>
                <c:pt idx="591">
                  <c:v>2.28584715624626E-3</c:v>
                </c:pt>
                <c:pt idx="592">
                  <c:v>3.4129408829815001E-3</c:v>
                </c:pt>
                <c:pt idx="593">
                  <c:v>-1.4660905248553499E-3</c:v>
                </c:pt>
                <c:pt idx="594">
                  <c:v>2.6735211620461902E-3</c:v>
                </c:pt>
                <c:pt idx="595">
                  <c:v>1.4372968780404899E-3</c:v>
                </c:pt>
                <c:pt idx="596">
                  <c:v>3.9573870242120002E-3</c:v>
                </c:pt>
                <c:pt idx="597">
                  <c:v>-1.84637721792262E-3</c:v>
                </c:pt>
                <c:pt idx="598">
                  <c:v>1.11500113788859E-2</c:v>
                </c:pt>
                <c:pt idx="599">
                  <c:v>-5.8394475233759097E-3</c:v>
                </c:pt>
                <c:pt idx="600">
                  <c:v>3.82670769002285E-3</c:v>
                </c:pt>
                <c:pt idx="601">
                  <c:v>-5.0081430762017097E-5</c:v>
                </c:pt>
                <c:pt idx="602">
                  <c:v>-3.7331414691508199E-3</c:v>
                </c:pt>
                <c:pt idx="603">
                  <c:v>-1.99980792360052E-3</c:v>
                </c:pt>
                <c:pt idx="604">
                  <c:v>2.4602285739581098E-3</c:v>
                </c:pt>
                <c:pt idx="605">
                  <c:v>7.4092126011650701E-3</c:v>
                </c:pt>
                <c:pt idx="606">
                  <c:v>1.3913805566573899E-3</c:v>
                </c:pt>
                <c:pt idx="607">
                  <c:v>-2.5753241826804399E-4</c:v>
                </c:pt>
                <c:pt idx="608">
                  <c:v>6.67183745279149E-3</c:v>
                </c:pt>
                <c:pt idx="609">
                  <c:v>-2.9910185199837798E-3</c:v>
                </c:pt>
                <c:pt idx="610">
                  <c:v>3.5558115902831798E-3</c:v>
                </c:pt>
                <c:pt idx="611">
                  <c:v>3.9465181353447702E-4</c:v>
                </c:pt>
                <c:pt idx="612">
                  <c:v>-4.4856489419942998E-4</c:v>
                </c:pt>
                <c:pt idx="613">
                  <c:v>-3.5549555965353899E-3</c:v>
                </c:pt>
                <c:pt idx="614">
                  <c:v>-5.4743793402071998E-3</c:v>
                </c:pt>
                <c:pt idx="615">
                  <c:v>4.0724638152206302E-4</c:v>
                </c:pt>
                <c:pt idx="616">
                  <c:v>9.1706459627936797E-3</c:v>
                </c:pt>
                <c:pt idx="617">
                  <c:v>-2.17416833128828E-3</c:v>
                </c:pt>
                <c:pt idx="618">
                  <c:v>-1.84971957558008E-3</c:v>
                </c:pt>
                <c:pt idx="619">
                  <c:v>-2.1379370677793801E-4</c:v>
                </c:pt>
                <c:pt idx="620">
                  <c:v>6.6151602687518499E-3</c:v>
                </c:pt>
                <c:pt idx="621">
                  <c:v>-6.0824396927801E-3</c:v>
                </c:pt>
                <c:pt idx="622">
                  <c:v>3.6126611462884198E-3</c:v>
                </c:pt>
                <c:pt idx="623">
                  <c:v>-5.7143027405461896E-3</c:v>
                </c:pt>
                <c:pt idx="624">
                  <c:v>-7.11622825239259E-3</c:v>
                </c:pt>
                <c:pt idx="625">
                  <c:v>-1.39654925599313E-2</c:v>
                </c:pt>
                <c:pt idx="626">
                  <c:v>5.6415549096957198E-3</c:v>
                </c:pt>
                <c:pt idx="627">
                  <c:v>7.0297459840932396E-3</c:v>
                </c:pt>
                <c:pt idx="628">
                  <c:v>6.9406192885911201E-3</c:v>
                </c:pt>
                <c:pt idx="629">
                  <c:v>3.84583706020714E-3</c:v>
                </c:pt>
                <c:pt idx="630">
                  <c:v>6.35351764711934E-4</c:v>
                </c:pt>
                <c:pt idx="631">
                  <c:v>3.7068483119821198E-3</c:v>
                </c:pt>
                <c:pt idx="632">
                  <c:v>-5.1984093450687904E-4</c:v>
                </c:pt>
                <c:pt idx="633">
                  <c:v>9.7097704411824295E-4</c:v>
                </c:pt>
                <c:pt idx="634">
                  <c:v>-1.0707312258845801E-2</c:v>
                </c:pt>
                <c:pt idx="635">
                  <c:v>2.4879930239267599E-3</c:v>
                </c:pt>
                <c:pt idx="636">
                  <c:v>-3.9662942179137101E-3</c:v>
                </c:pt>
                <c:pt idx="637">
                  <c:v>-6.23282354893929E-3</c:v>
                </c:pt>
                <c:pt idx="638">
                  <c:v>8.78331863517102E-4</c:v>
                </c:pt>
                <c:pt idx="639">
                  <c:v>2.3161432856504301E-3</c:v>
                </c:pt>
                <c:pt idx="640">
                  <c:v>1.2981109714548199E-2</c:v>
                </c:pt>
                <c:pt idx="641">
                  <c:v>-8.6184077891392704E-5</c:v>
                </c:pt>
                <c:pt idx="642">
                  <c:v>4.3287398342358296E-3</c:v>
                </c:pt>
                <c:pt idx="643">
                  <c:v>-5.5224222927581902E-4</c:v>
                </c:pt>
                <c:pt idx="644">
                  <c:v>-2.58816924349714E-3</c:v>
                </c:pt>
                <c:pt idx="645">
                  <c:v>5.7479157514310599E-3</c:v>
                </c:pt>
                <c:pt idx="646">
                  <c:v>2.83297157233422E-3</c:v>
                </c:pt>
                <c:pt idx="647">
                  <c:v>-1.21721520245735E-2</c:v>
                </c:pt>
                <c:pt idx="648">
                  <c:v>2.2380771463845202E-3</c:v>
                </c:pt>
                <c:pt idx="649">
                  <c:v>-1.4015529068663599E-3</c:v>
                </c:pt>
                <c:pt idx="650">
                  <c:v>1.25085850833338E-3</c:v>
                </c:pt>
                <c:pt idx="651">
                  <c:v>-1.9235884897465601E-3</c:v>
                </c:pt>
                <c:pt idx="652">
                  <c:v>9.1718866640787492E-3</c:v>
                </c:pt>
                <c:pt idx="653">
                  <c:v>5.8625773115253098E-3</c:v>
                </c:pt>
                <c:pt idx="654">
                  <c:v>6.6658415167198497E-3</c:v>
                </c:pt>
                <c:pt idx="655">
                  <c:v>2.0570886000547301E-4</c:v>
                </c:pt>
                <c:pt idx="656">
                  <c:v>5.0034307028134096E-3</c:v>
                </c:pt>
                <c:pt idx="657">
                  <c:v>-1.1710840293113101E-3</c:v>
                </c:pt>
                <c:pt idx="658">
                  <c:v>-5.8083174473852698E-3</c:v>
                </c:pt>
                <c:pt idx="659">
                  <c:v>-1.7251061860552601E-3</c:v>
                </c:pt>
                <c:pt idx="660">
                  <c:v>7.8448571238102695E-3</c:v>
                </c:pt>
                <c:pt idx="661">
                  <c:v>1.3701550436678101E-3</c:v>
                </c:pt>
                <c:pt idx="662">
                  <c:v>-1.8794424494537901E-2</c:v>
                </c:pt>
                <c:pt idx="663">
                  <c:v>-4.1112243125578504E-3</c:v>
                </c:pt>
                <c:pt idx="664">
                  <c:v>9.8812879372004898E-3</c:v>
                </c:pt>
                <c:pt idx="665">
                  <c:v>4.5247056279119002E-5</c:v>
                </c:pt>
                <c:pt idx="666">
                  <c:v>1.30209229264323E-2</c:v>
                </c:pt>
                <c:pt idx="667">
                  <c:v>3.1016855955742599E-3</c:v>
                </c:pt>
                <c:pt idx="668">
                  <c:v>3.1188284460292202E-3</c:v>
                </c:pt>
                <c:pt idx="669">
                  <c:v>-3.4655234512275201E-3</c:v>
                </c:pt>
                <c:pt idx="670">
                  <c:v>4.36814722773376E-3</c:v>
                </c:pt>
                <c:pt idx="671">
                  <c:v>9.8364005549795696E-3</c:v>
                </c:pt>
                <c:pt idx="672">
                  <c:v>-4.9708343709705697E-3</c:v>
                </c:pt>
                <c:pt idx="673">
                  <c:v>-4.5726402326088404E-3</c:v>
                </c:pt>
                <c:pt idx="674">
                  <c:v>-1.29657990739914E-2</c:v>
                </c:pt>
                <c:pt idx="675">
                  <c:v>1.23414192327546E-3</c:v>
                </c:pt>
                <c:pt idx="676">
                  <c:v>-2.8302440904429799E-3</c:v>
                </c:pt>
                <c:pt idx="677">
                  <c:v>3.3919055169957801E-3</c:v>
                </c:pt>
                <c:pt idx="678">
                  <c:v>1.3966964984432899E-3</c:v>
                </c:pt>
                <c:pt idx="679">
                  <c:v>1.41999351484664E-3</c:v>
                </c:pt>
                <c:pt idx="680">
                  <c:v>-1.3211510567457099E-3</c:v>
                </c:pt>
                <c:pt idx="681">
                  <c:v>-2.4330647020370999E-3</c:v>
                </c:pt>
                <c:pt idx="682">
                  <c:v>-6.7081672800357204E-3</c:v>
                </c:pt>
                <c:pt idx="683">
                  <c:v>-3.59976939903791E-3</c:v>
                </c:pt>
                <c:pt idx="684">
                  <c:v>1.08291731081487E-3</c:v>
                </c:pt>
                <c:pt idx="685">
                  <c:v>1.1537575174482299E-3</c:v>
                </c:pt>
                <c:pt idx="686">
                  <c:v>8.5107761353750509E-3</c:v>
                </c:pt>
                <c:pt idx="687">
                  <c:v>-6.88391786815719E-3</c:v>
                </c:pt>
                <c:pt idx="688">
                  <c:v>-5.1067954058911704E-3</c:v>
                </c:pt>
                <c:pt idx="689">
                  <c:v>7.4854240447062501E-4</c:v>
                </c:pt>
                <c:pt idx="690">
                  <c:v>-7.5846115259659902E-3</c:v>
                </c:pt>
                <c:pt idx="691">
                  <c:v>4.2543175607489001E-3</c:v>
                </c:pt>
                <c:pt idx="692">
                  <c:v>-9.8096268302594099E-3</c:v>
                </c:pt>
                <c:pt idx="693">
                  <c:v>-2.7792739271678001E-3</c:v>
                </c:pt>
                <c:pt idx="694">
                  <c:v>1.7265854421846E-3</c:v>
                </c:pt>
                <c:pt idx="695">
                  <c:v>-2.47683869506082E-3</c:v>
                </c:pt>
                <c:pt idx="696">
                  <c:v>-1.4334372040381699E-3</c:v>
                </c:pt>
                <c:pt idx="697">
                  <c:v>4.7391832163686896E-3</c:v>
                </c:pt>
                <c:pt idx="698">
                  <c:v>8.5227474198452894E-3</c:v>
                </c:pt>
                <c:pt idx="699">
                  <c:v>6.0916929347283599E-3</c:v>
                </c:pt>
                <c:pt idx="700">
                  <c:v>-6.2859665030057799E-3</c:v>
                </c:pt>
                <c:pt idx="701">
                  <c:v>-5.5732067399847703E-3</c:v>
                </c:pt>
                <c:pt idx="702">
                  <c:v>1.60509986276778E-3</c:v>
                </c:pt>
                <c:pt idx="703">
                  <c:v>-4.0794272615918099E-3</c:v>
                </c:pt>
                <c:pt idx="704">
                  <c:v>-1.7619069853018899E-3</c:v>
                </c:pt>
                <c:pt idx="705">
                  <c:v>-1.6179916796126501E-2</c:v>
                </c:pt>
                <c:pt idx="706">
                  <c:v>-7.3241571328466299E-3</c:v>
                </c:pt>
                <c:pt idx="707">
                  <c:v>2.3469618114107401E-3</c:v>
                </c:pt>
                <c:pt idx="708">
                  <c:v>5.1477787116706499E-3</c:v>
                </c:pt>
                <c:pt idx="709">
                  <c:v>-1.0900010956713301E-2</c:v>
                </c:pt>
                <c:pt idx="710">
                  <c:v>5.5733579717611999E-4</c:v>
                </c:pt>
                <c:pt idx="711">
                  <c:v>-2.3520779872764201E-3</c:v>
                </c:pt>
                <c:pt idx="712">
                  <c:v>-1.59814725854422E-3</c:v>
                </c:pt>
                <c:pt idx="713">
                  <c:v>4.63512214869984E-3</c:v>
                </c:pt>
                <c:pt idx="714">
                  <c:v>5.9249977516204403E-5</c:v>
                </c:pt>
                <c:pt idx="715">
                  <c:v>4.8895406968947099E-3</c:v>
                </c:pt>
                <c:pt idx="716">
                  <c:v>-1.6561748946327E-3</c:v>
                </c:pt>
                <c:pt idx="717">
                  <c:v>-3.9707103787157399E-3</c:v>
                </c:pt>
                <c:pt idx="718">
                  <c:v>-3.5176881249445601E-3</c:v>
                </c:pt>
                <c:pt idx="719">
                  <c:v>1.11524803164769E-2</c:v>
                </c:pt>
                <c:pt idx="720">
                  <c:v>4.6000544816490402E-3</c:v>
                </c:pt>
                <c:pt idx="721">
                  <c:v>-1.7396401911962799E-3</c:v>
                </c:pt>
                <c:pt idx="722">
                  <c:v>-3.2538500555461501E-3</c:v>
                </c:pt>
                <c:pt idx="723">
                  <c:v>7.4997335243964401E-3</c:v>
                </c:pt>
                <c:pt idx="724">
                  <c:v>-4.7724002542665796E-3</c:v>
                </c:pt>
                <c:pt idx="725">
                  <c:v>-3.27709121322908E-3</c:v>
                </c:pt>
                <c:pt idx="726">
                  <c:v>3.1786015022970799E-3</c:v>
                </c:pt>
                <c:pt idx="727">
                  <c:v>5.1392247438009899E-3</c:v>
                </c:pt>
                <c:pt idx="728">
                  <c:v>-4.6623546773050502E-3</c:v>
                </c:pt>
                <c:pt idx="729">
                  <c:v>-5.5073825456305597E-3</c:v>
                </c:pt>
                <c:pt idx="730">
                  <c:v>-2.8368730070797501E-5</c:v>
                </c:pt>
                <c:pt idx="731">
                  <c:v>-3.5796973507518301E-3</c:v>
                </c:pt>
                <c:pt idx="732">
                  <c:v>9.8589283390982194E-3</c:v>
                </c:pt>
                <c:pt idx="733">
                  <c:v>5.8363412504484E-3</c:v>
                </c:pt>
                <c:pt idx="734">
                  <c:v>-4.6624307542103404E-3</c:v>
                </c:pt>
                <c:pt idx="735">
                  <c:v>-6.4960833849266597E-3</c:v>
                </c:pt>
                <c:pt idx="736">
                  <c:v>-8.8399700884189691E-3</c:v>
                </c:pt>
                <c:pt idx="737">
                  <c:v>1.15140799410975E-2</c:v>
                </c:pt>
                <c:pt idx="738">
                  <c:v>-2.3822690565070801E-3</c:v>
                </c:pt>
                <c:pt idx="739">
                  <c:v>-5.2664345771025398E-3</c:v>
                </c:pt>
                <c:pt idx="740">
                  <c:v>-3.4446420642047001E-3</c:v>
                </c:pt>
                <c:pt idx="741">
                  <c:v>-1.0820455617045299E-3</c:v>
                </c:pt>
                <c:pt idx="742">
                  <c:v>-8.4271017658107909E-3</c:v>
                </c:pt>
                <c:pt idx="743">
                  <c:v>-4.2300828185770798E-3</c:v>
                </c:pt>
                <c:pt idx="744">
                  <c:v>-2.22729844619986E-3</c:v>
                </c:pt>
                <c:pt idx="745">
                  <c:v>1.8143421547769001E-3</c:v>
                </c:pt>
                <c:pt idx="746">
                  <c:v>-6.3385035975884298E-3</c:v>
                </c:pt>
                <c:pt idx="747">
                  <c:v>-4.1024983208065996E-3</c:v>
                </c:pt>
                <c:pt idx="748">
                  <c:v>-2.0543306621667499E-3</c:v>
                </c:pt>
                <c:pt idx="749">
                  <c:v>3.6215519369771099E-4</c:v>
                </c:pt>
                <c:pt idx="750">
                  <c:v>-9.6703135290815492E-3</c:v>
                </c:pt>
                <c:pt idx="751">
                  <c:v>9.8283702702032204E-3</c:v>
                </c:pt>
                <c:pt idx="752">
                  <c:v>2.2966263394922901E-3</c:v>
                </c:pt>
                <c:pt idx="753">
                  <c:v>-1.8482985803391801E-3</c:v>
                </c:pt>
                <c:pt idx="754">
                  <c:v>3.0873351924053699E-3</c:v>
                </c:pt>
                <c:pt idx="755">
                  <c:v>2.1212754193777601E-3</c:v>
                </c:pt>
                <c:pt idx="756">
                  <c:v>1.6741890739704501E-2</c:v>
                </c:pt>
                <c:pt idx="757">
                  <c:v>1.3683529570381801E-2</c:v>
                </c:pt>
                <c:pt idx="758">
                  <c:v>3.2185662771144902E-3</c:v>
                </c:pt>
                <c:pt idx="759">
                  <c:v>1.7494327038642501E-3</c:v>
                </c:pt>
                <c:pt idx="760">
                  <c:v>1.59878607955002E-2</c:v>
                </c:pt>
                <c:pt idx="761">
                  <c:v>-7.5684106743896798E-3</c:v>
                </c:pt>
                <c:pt idx="762">
                  <c:v>-3.7126216081051098E-3</c:v>
                </c:pt>
                <c:pt idx="763">
                  <c:v>-3.2265521877582002E-3</c:v>
                </c:pt>
                <c:pt idx="764">
                  <c:v>-5.4399636003705397E-3</c:v>
                </c:pt>
                <c:pt idx="765">
                  <c:v>2.4155233290129199E-3</c:v>
                </c:pt>
                <c:pt idx="766">
                  <c:v>2.0114858383428001E-3</c:v>
                </c:pt>
                <c:pt idx="767">
                  <c:v>-1.3909923694339001E-2</c:v>
                </c:pt>
                <c:pt idx="768">
                  <c:v>6.0569036131128701E-3</c:v>
                </c:pt>
                <c:pt idx="769">
                  <c:v>8.2557486774424808E-3</c:v>
                </c:pt>
                <c:pt idx="770">
                  <c:v>-2.8796642081689301E-3</c:v>
                </c:pt>
                <c:pt idx="771">
                  <c:v>7.00689913277815E-3</c:v>
                </c:pt>
                <c:pt idx="772">
                  <c:v>-1.0671691948982801E-2</c:v>
                </c:pt>
                <c:pt idx="773">
                  <c:v>1.68433219899507E-3</c:v>
                </c:pt>
                <c:pt idx="774">
                  <c:v>2.3050001311798601E-3</c:v>
                </c:pt>
                <c:pt idx="775">
                  <c:v>1.36122994660574E-3</c:v>
                </c:pt>
                <c:pt idx="776">
                  <c:v>-2.5546583193774802E-3</c:v>
                </c:pt>
                <c:pt idx="777">
                  <c:v>1.31037965655064E-3</c:v>
                </c:pt>
                <c:pt idx="778">
                  <c:v>-8.2971263965880993E-3</c:v>
                </c:pt>
                <c:pt idx="779">
                  <c:v>1.1290454894253101E-2</c:v>
                </c:pt>
                <c:pt idx="780">
                  <c:v>2.9967899500227802E-3</c:v>
                </c:pt>
                <c:pt idx="781">
                  <c:v>-5.1384067987390097E-3</c:v>
                </c:pt>
                <c:pt idx="782">
                  <c:v>4.5009700915577804E-3</c:v>
                </c:pt>
                <c:pt idx="783">
                  <c:v>-3.88534245816459E-3</c:v>
                </c:pt>
                <c:pt idx="784">
                  <c:v>1.5630632196753199E-2</c:v>
                </c:pt>
                <c:pt idx="785">
                  <c:v>-8.4469164526690503E-3</c:v>
                </c:pt>
                <c:pt idx="786">
                  <c:v>1.8886760226397899E-3</c:v>
                </c:pt>
                <c:pt idx="787">
                  <c:v>-1.26193004700217E-2</c:v>
                </c:pt>
                <c:pt idx="788">
                  <c:v>-1.9991333207883899E-3</c:v>
                </c:pt>
                <c:pt idx="789">
                  <c:v>6.9482086888329898E-3</c:v>
                </c:pt>
                <c:pt idx="790">
                  <c:v>2.3651728855332002E-3</c:v>
                </c:pt>
                <c:pt idx="791">
                  <c:v>-1.0955958801719299E-3</c:v>
                </c:pt>
                <c:pt idx="792">
                  <c:v>3.9928438796186204E-3</c:v>
                </c:pt>
                <c:pt idx="793">
                  <c:v>4.40151249691326E-4</c:v>
                </c:pt>
                <c:pt idx="794">
                  <c:v>5.0149594145531497E-5</c:v>
                </c:pt>
                <c:pt idx="795">
                  <c:v>2.7577203584585501E-3</c:v>
                </c:pt>
                <c:pt idx="796">
                  <c:v>1.6785645253783298E-2</c:v>
                </c:pt>
                <c:pt idx="797">
                  <c:v>-5.0416820085266998E-3</c:v>
                </c:pt>
                <c:pt idx="798">
                  <c:v>9.3729125093879896E-4</c:v>
                </c:pt>
                <c:pt idx="799">
                  <c:v>-2.3023616153633902E-3</c:v>
                </c:pt>
                <c:pt idx="800">
                  <c:v>-2.2056000153703702E-3</c:v>
                </c:pt>
                <c:pt idx="801">
                  <c:v>-2.8015973779304299E-3</c:v>
                </c:pt>
                <c:pt idx="802">
                  <c:v>1.34284546215145E-3</c:v>
                </c:pt>
                <c:pt idx="803">
                  <c:v>-4.2948961273196702E-4</c:v>
                </c:pt>
                <c:pt idx="804">
                  <c:v>-1.0453160613958099E-2</c:v>
                </c:pt>
                <c:pt idx="805">
                  <c:v>-3.5275467526530799E-3</c:v>
                </c:pt>
                <c:pt idx="806">
                  <c:v>8.3185589895094295E-3</c:v>
                </c:pt>
                <c:pt idx="807">
                  <c:v>1.7778662926115399E-3</c:v>
                </c:pt>
                <c:pt idx="808">
                  <c:v>1.0135370214468501E-3</c:v>
                </c:pt>
                <c:pt idx="809">
                  <c:v>3.4080204156889198E-3</c:v>
                </c:pt>
                <c:pt idx="810">
                  <c:v>-1.0332397970174099E-2</c:v>
                </c:pt>
                <c:pt idx="811">
                  <c:v>7.2747394929171304E-3</c:v>
                </c:pt>
                <c:pt idx="812">
                  <c:v>-1.9092120459456999E-3</c:v>
                </c:pt>
                <c:pt idx="813">
                  <c:v>-7.7557172204112401E-3</c:v>
                </c:pt>
                <c:pt idx="814">
                  <c:v>5.0389503882503498E-3</c:v>
                </c:pt>
                <c:pt idx="815">
                  <c:v>-1.2563807130506199E-3</c:v>
                </c:pt>
                <c:pt idx="816">
                  <c:v>1.06420315496415E-2</c:v>
                </c:pt>
                <c:pt idx="817">
                  <c:v>8.3159255926663397E-3</c:v>
                </c:pt>
                <c:pt idx="818">
                  <c:v>2.7781194286106399E-3</c:v>
                </c:pt>
                <c:pt idx="819">
                  <c:v>9.9941851201450107E-4</c:v>
                </c:pt>
                <c:pt idx="820">
                  <c:v>1.4736132435320499E-2</c:v>
                </c:pt>
                <c:pt idx="821">
                  <c:v>1.24181347184909E-3</c:v>
                </c:pt>
                <c:pt idx="822">
                  <c:v>-1.45593560505785E-3</c:v>
                </c:pt>
                <c:pt idx="823">
                  <c:v>5.5137522516976404E-3</c:v>
                </c:pt>
                <c:pt idx="824">
                  <c:v>6.3753574807631696E-3</c:v>
                </c:pt>
                <c:pt idx="825">
                  <c:v>1.3019461037833101E-2</c:v>
                </c:pt>
                <c:pt idx="826">
                  <c:v>1.37011541480753E-3</c:v>
                </c:pt>
                <c:pt idx="827">
                  <c:v>-4.6382947668212604E-3</c:v>
                </c:pt>
                <c:pt idx="828">
                  <c:v>3.2643881505067499E-3</c:v>
                </c:pt>
                <c:pt idx="829">
                  <c:v>-9.7630302154098295E-3</c:v>
                </c:pt>
                <c:pt idx="830">
                  <c:v>1.3006625180293E-3</c:v>
                </c:pt>
                <c:pt idx="831">
                  <c:v>-4.0029464946039596E-3</c:v>
                </c:pt>
                <c:pt idx="832">
                  <c:v>1.5629295493064601E-2</c:v>
                </c:pt>
                <c:pt idx="833">
                  <c:v>4.9809130926892998E-3</c:v>
                </c:pt>
                <c:pt idx="834">
                  <c:v>-3.77167889211605E-3</c:v>
                </c:pt>
                <c:pt idx="835">
                  <c:v>-5.2600740443362601E-4</c:v>
                </c:pt>
                <c:pt idx="836">
                  <c:v>-4.7879302034580899E-3</c:v>
                </c:pt>
                <c:pt idx="837">
                  <c:v>-4.4661918702484796E-3</c:v>
                </c:pt>
                <c:pt idx="838">
                  <c:v>-2.1783724255249499E-3</c:v>
                </c:pt>
                <c:pt idx="839">
                  <c:v>-4.2486905353091697E-3</c:v>
                </c:pt>
                <c:pt idx="840">
                  <c:v>-2.6177694351593398E-3</c:v>
                </c:pt>
                <c:pt idx="841">
                  <c:v>2.5982860608026398E-3</c:v>
                </c:pt>
                <c:pt idx="842">
                  <c:v>-1.7667622542835899E-2</c:v>
                </c:pt>
                <c:pt idx="843">
                  <c:v>6.1522332205100104E-3</c:v>
                </c:pt>
                <c:pt idx="844">
                  <c:v>7.5712965059840105E-4</c:v>
                </c:pt>
                <c:pt idx="845">
                  <c:v>7.1143033094141802E-4</c:v>
                </c:pt>
                <c:pt idx="846">
                  <c:v>1.09419214811626E-2</c:v>
                </c:pt>
                <c:pt idx="847">
                  <c:v>2.8037889545233599E-3</c:v>
                </c:pt>
                <c:pt idx="848">
                  <c:v>-6.9819554213102399E-3</c:v>
                </c:pt>
                <c:pt idx="849">
                  <c:v>4.2213598807658596E-3</c:v>
                </c:pt>
                <c:pt idx="850">
                  <c:v>1.71609723683257E-2</c:v>
                </c:pt>
                <c:pt idx="851">
                  <c:v>-2.49442561206039E-3</c:v>
                </c:pt>
                <c:pt idx="852">
                  <c:v>-3.2944877409655398E-3</c:v>
                </c:pt>
                <c:pt idx="853">
                  <c:v>3.27897522909958E-3</c:v>
                </c:pt>
                <c:pt idx="854">
                  <c:v>-2.6642262077473302E-3</c:v>
                </c:pt>
                <c:pt idx="855">
                  <c:v>7.6553611360470901E-4</c:v>
                </c:pt>
                <c:pt idx="856">
                  <c:v>3.5459270100488501E-3</c:v>
                </c:pt>
                <c:pt idx="857">
                  <c:v>1.1214028984313799E-3</c:v>
                </c:pt>
                <c:pt idx="858">
                  <c:v>4.1070159388004301E-3</c:v>
                </c:pt>
                <c:pt idx="859">
                  <c:v>-8.7068890101425799E-4</c:v>
                </c:pt>
                <c:pt idx="860">
                  <c:v>1.12745987303258E-2</c:v>
                </c:pt>
                <c:pt idx="861">
                  <c:v>7.7286942379091901E-3</c:v>
                </c:pt>
                <c:pt idx="862">
                  <c:v>4.9345985773976203E-3</c:v>
                </c:pt>
                <c:pt idx="863">
                  <c:v>-1.87835384013409E-3</c:v>
                </c:pt>
                <c:pt idx="864">
                  <c:v>-2.2801713658545501E-4</c:v>
                </c:pt>
                <c:pt idx="865">
                  <c:v>9.1245827650566508E-3</c:v>
                </c:pt>
                <c:pt idx="866">
                  <c:v>9.1188906468401103E-3</c:v>
                </c:pt>
                <c:pt idx="867">
                  <c:v>5.0339208248454202E-3</c:v>
                </c:pt>
                <c:pt idx="868">
                  <c:v>8.8330876565204802E-3</c:v>
                </c:pt>
                <c:pt idx="869">
                  <c:v>1.2620409756798E-2</c:v>
                </c:pt>
                <c:pt idx="870">
                  <c:v>4.7790681820059002E-4</c:v>
                </c:pt>
                <c:pt idx="871">
                  <c:v>-5.4112892411929498E-3</c:v>
                </c:pt>
                <c:pt idx="872">
                  <c:v>1.51799017788833E-3</c:v>
                </c:pt>
                <c:pt idx="873">
                  <c:v>9.0424636338685299E-4</c:v>
                </c:pt>
                <c:pt idx="874">
                  <c:v>-8.3124290300135701E-4</c:v>
                </c:pt>
                <c:pt idx="875">
                  <c:v>-1.04260655215004E-2</c:v>
                </c:pt>
                <c:pt idx="876">
                  <c:v>1.13097800857311E-3</c:v>
                </c:pt>
                <c:pt idx="877">
                  <c:v>1.8689847201755799E-3</c:v>
                </c:pt>
                <c:pt idx="878">
                  <c:v>-1.6186336192868401E-3</c:v>
                </c:pt>
                <c:pt idx="879">
                  <c:v>-3.4824402566114702E-3</c:v>
                </c:pt>
                <c:pt idx="880">
                  <c:v>4.1692177322473697E-3</c:v>
                </c:pt>
                <c:pt idx="881">
                  <c:v>-3.5605877708951099E-3</c:v>
                </c:pt>
                <c:pt idx="882">
                  <c:v>3.82930715189402E-3</c:v>
                </c:pt>
                <c:pt idx="883">
                  <c:v>1.91841689004886E-3</c:v>
                </c:pt>
                <c:pt idx="884">
                  <c:v>7.3136892526479E-3</c:v>
                </c:pt>
                <c:pt idx="885">
                  <c:v>7.2758282168623803E-3</c:v>
                </c:pt>
                <c:pt idx="886">
                  <c:v>2.4792041398628201E-2</c:v>
                </c:pt>
                <c:pt idx="887">
                  <c:v>-2.2244631333930901E-2</c:v>
                </c:pt>
                <c:pt idx="888">
                  <c:v>1.4158065720731999E-2</c:v>
                </c:pt>
                <c:pt idx="889">
                  <c:v>6.5078157286623597E-3</c:v>
                </c:pt>
                <c:pt idx="890">
                  <c:v>1.6830747096706299E-2</c:v>
                </c:pt>
                <c:pt idx="891">
                  <c:v>6.5907814742957802E-3</c:v>
                </c:pt>
                <c:pt idx="892">
                  <c:v>-3.2111717473280801E-3</c:v>
                </c:pt>
                <c:pt idx="893">
                  <c:v>-5.6910093467694598E-3</c:v>
                </c:pt>
                <c:pt idx="894">
                  <c:v>8.9884045793748202E-4</c:v>
                </c:pt>
                <c:pt idx="895">
                  <c:v>9.3394456972014997E-3</c:v>
                </c:pt>
                <c:pt idx="896">
                  <c:v>2.0406346247339099E-3</c:v>
                </c:pt>
                <c:pt idx="897">
                  <c:v>5.91006704506094E-3</c:v>
                </c:pt>
                <c:pt idx="898">
                  <c:v>-1.48014941550297E-3</c:v>
                </c:pt>
                <c:pt idx="899">
                  <c:v>-8.1096824255688302E-3</c:v>
                </c:pt>
                <c:pt idx="900">
                  <c:v>4.4782148235197796E-3</c:v>
                </c:pt>
                <c:pt idx="901">
                  <c:v>2.3855360634855601E-2</c:v>
                </c:pt>
                <c:pt idx="902">
                  <c:v>7.8477281308266898E-3</c:v>
                </c:pt>
                <c:pt idx="903">
                  <c:v>1.12422866975314E-2</c:v>
                </c:pt>
                <c:pt idx="904">
                  <c:v>6.85369297844145E-3</c:v>
                </c:pt>
                <c:pt idx="905">
                  <c:v>-1.10881274849659E-2</c:v>
                </c:pt>
                <c:pt idx="906">
                  <c:v>-6.5146142291630299E-4</c:v>
                </c:pt>
                <c:pt idx="907">
                  <c:v>3.4437132970592099E-3</c:v>
                </c:pt>
                <c:pt idx="908">
                  <c:v>8.2876979988153101E-3</c:v>
                </c:pt>
                <c:pt idx="909">
                  <c:v>3.9802866959548298E-3</c:v>
                </c:pt>
                <c:pt idx="910">
                  <c:v>1.1105298194091101E-3</c:v>
                </c:pt>
                <c:pt idx="911">
                  <c:v>2.2022664737419501E-2</c:v>
                </c:pt>
                <c:pt idx="912">
                  <c:v>1.4405432806988999E-2</c:v>
                </c:pt>
                <c:pt idx="913">
                  <c:v>-9.0119168300027194E-3</c:v>
                </c:pt>
                <c:pt idx="914">
                  <c:v>1.5759423975209099E-2</c:v>
                </c:pt>
                <c:pt idx="915">
                  <c:v>-4.7994438960252796E-3</c:v>
                </c:pt>
                <c:pt idx="916">
                  <c:v>1.42340869429392E-3</c:v>
                </c:pt>
                <c:pt idx="917">
                  <c:v>-5.3933678173265099E-3</c:v>
                </c:pt>
                <c:pt idx="918">
                  <c:v>-8.1013546072531192E-3</c:v>
                </c:pt>
                <c:pt idx="919">
                  <c:v>-3.47993336222249E-3</c:v>
                </c:pt>
                <c:pt idx="920">
                  <c:v>-3.5550306766144301E-3</c:v>
                </c:pt>
                <c:pt idx="921">
                  <c:v>-6.4721127933253103E-3</c:v>
                </c:pt>
                <c:pt idx="922">
                  <c:v>-9.7772105785714492E-3</c:v>
                </c:pt>
                <c:pt idx="923">
                  <c:v>-3.82051592640346E-3</c:v>
                </c:pt>
                <c:pt idx="924">
                  <c:v>5.5865720753830799E-4</c:v>
                </c:pt>
                <c:pt idx="925">
                  <c:v>-6.2733527482930502E-3</c:v>
                </c:pt>
                <c:pt idx="926">
                  <c:v>3.8372883944557002E-3</c:v>
                </c:pt>
                <c:pt idx="927">
                  <c:v>5.8031340975513296E-3</c:v>
                </c:pt>
                <c:pt idx="928">
                  <c:v>3.7709229092888E-3</c:v>
                </c:pt>
                <c:pt idx="929">
                  <c:v>1.2524253885796599E-3</c:v>
                </c:pt>
                <c:pt idx="930">
                  <c:v>1.8213273443318399E-3</c:v>
                </c:pt>
                <c:pt idx="931">
                  <c:v>1.12561366215007E-2</c:v>
                </c:pt>
                <c:pt idx="932">
                  <c:v>9.2142539822509496E-4</c:v>
                </c:pt>
                <c:pt idx="933">
                  <c:v>1.0785709946251601E-2</c:v>
                </c:pt>
                <c:pt idx="934">
                  <c:v>1.05042359813107E-2</c:v>
                </c:pt>
                <c:pt idx="935">
                  <c:v>6.3293673935989098E-4</c:v>
                </c:pt>
                <c:pt idx="936">
                  <c:v>-1.0773991057334301E-2</c:v>
                </c:pt>
                <c:pt idx="937">
                  <c:v>-1.0405901258076001E-3</c:v>
                </c:pt>
                <c:pt idx="938">
                  <c:v>-4.4107082025322098E-4</c:v>
                </c:pt>
                <c:pt idx="939">
                  <c:v>3.4970216547846799E-3</c:v>
                </c:pt>
                <c:pt idx="940">
                  <c:v>-1.1424437521670199E-2</c:v>
                </c:pt>
                <c:pt idx="941">
                  <c:v>5.98045648539932E-3</c:v>
                </c:pt>
                <c:pt idx="942">
                  <c:v>2.95533893754245E-3</c:v>
                </c:pt>
                <c:pt idx="943">
                  <c:v>2.0502748345588798E-2</c:v>
                </c:pt>
                <c:pt idx="944">
                  <c:v>-1.4056145789189301E-3</c:v>
                </c:pt>
                <c:pt idx="945">
                  <c:v>3.75077712628417E-3</c:v>
                </c:pt>
                <c:pt idx="946">
                  <c:v>-3.3322756992947102E-2</c:v>
                </c:pt>
                <c:pt idx="947">
                  <c:v>1.53747977330751E-2</c:v>
                </c:pt>
                <c:pt idx="948">
                  <c:v>1.2969959502187101E-2</c:v>
                </c:pt>
                <c:pt idx="949">
                  <c:v>2.0880617835754098E-3</c:v>
                </c:pt>
                <c:pt idx="950">
                  <c:v>2.2515891443009401E-3</c:v>
                </c:pt>
                <c:pt idx="951">
                  <c:v>1.7914020742455601E-3</c:v>
                </c:pt>
                <c:pt idx="952">
                  <c:v>-5.0300376936748001E-3</c:v>
                </c:pt>
                <c:pt idx="953">
                  <c:v>-8.8261883541853794E-3</c:v>
                </c:pt>
                <c:pt idx="954">
                  <c:v>-1.4864564590963299E-3</c:v>
                </c:pt>
                <c:pt idx="955">
                  <c:v>5.5829042981596902E-3</c:v>
                </c:pt>
                <c:pt idx="956">
                  <c:v>-1.20896960577332E-3</c:v>
                </c:pt>
                <c:pt idx="957">
                  <c:v>-8.1322251861143703E-3</c:v>
                </c:pt>
                <c:pt idx="958">
                  <c:v>-1.57649163104554E-3</c:v>
                </c:pt>
                <c:pt idx="959">
                  <c:v>-5.5630510391382502E-3</c:v>
                </c:pt>
                <c:pt idx="960">
                  <c:v>3.3030566061313599E-3</c:v>
                </c:pt>
                <c:pt idx="961">
                  <c:v>-2.0912314972300798E-3</c:v>
                </c:pt>
                <c:pt idx="962">
                  <c:v>-4.5221652110604999E-4</c:v>
                </c:pt>
                <c:pt idx="963">
                  <c:v>8.7804142420047496E-4</c:v>
                </c:pt>
                <c:pt idx="964">
                  <c:v>-3.1917814609202901E-3</c:v>
                </c:pt>
                <c:pt idx="965">
                  <c:v>9.2761554085159896E-3</c:v>
                </c:pt>
                <c:pt idx="966">
                  <c:v>-1.47918705474844E-3</c:v>
                </c:pt>
                <c:pt idx="967">
                  <c:v>-5.4717213801475399E-3</c:v>
                </c:pt>
                <c:pt idx="968">
                  <c:v>9.7398946614323E-4</c:v>
                </c:pt>
                <c:pt idx="969">
                  <c:v>-1.7962919018500701E-3</c:v>
                </c:pt>
                <c:pt idx="970">
                  <c:v>-8.6626382643709803E-3</c:v>
                </c:pt>
                <c:pt idx="971">
                  <c:v>-1.2320786815760399E-3</c:v>
                </c:pt>
                <c:pt idx="972">
                  <c:v>1.2700023597583699E-3</c:v>
                </c:pt>
                <c:pt idx="973">
                  <c:v>-9.9069016518850694E-3</c:v>
                </c:pt>
                <c:pt idx="974">
                  <c:v>-7.4730683371503999E-3</c:v>
                </c:pt>
                <c:pt idx="975">
                  <c:v>6.6872903038754797E-3</c:v>
                </c:pt>
                <c:pt idx="976">
                  <c:v>1.4622829843535599E-3</c:v>
                </c:pt>
                <c:pt idx="977">
                  <c:v>-2.4921010079482801E-3</c:v>
                </c:pt>
                <c:pt idx="978">
                  <c:v>1.9628386752416099E-2</c:v>
                </c:pt>
                <c:pt idx="979">
                  <c:v>-3.02068795981509E-3</c:v>
                </c:pt>
                <c:pt idx="980">
                  <c:v>9.6951506366661395E-3</c:v>
                </c:pt>
                <c:pt idx="981">
                  <c:v>8.6169333058470493E-3</c:v>
                </c:pt>
                <c:pt idx="982">
                  <c:v>3.3474020682070001E-3</c:v>
                </c:pt>
                <c:pt idx="983">
                  <c:v>1.78678721312578E-3</c:v>
                </c:pt>
                <c:pt idx="984">
                  <c:v>5.6743444256661399E-3</c:v>
                </c:pt>
                <c:pt idx="985">
                  <c:v>1.41049578401953E-2</c:v>
                </c:pt>
                <c:pt idx="986">
                  <c:v>6.6925177277442896E-3</c:v>
                </c:pt>
                <c:pt idx="987">
                  <c:v>-2.6125895655602399E-3</c:v>
                </c:pt>
                <c:pt idx="988">
                  <c:v>7.7533425139191996E-3</c:v>
                </c:pt>
                <c:pt idx="989">
                  <c:v>1.84889552321847E-2</c:v>
                </c:pt>
                <c:pt idx="990">
                  <c:v>1.95467183889608E-3</c:v>
                </c:pt>
                <c:pt idx="991">
                  <c:v>-2.4663035684453602E-3</c:v>
                </c:pt>
                <c:pt idx="992">
                  <c:v>-3.9436681459446501E-4</c:v>
                </c:pt>
                <c:pt idx="993">
                  <c:v>-5.2296628822289396E-3</c:v>
                </c:pt>
                <c:pt idx="994">
                  <c:v>7.4784713051681299E-3</c:v>
                </c:pt>
                <c:pt idx="995">
                  <c:v>4.8349852703691402E-3</c:v>
                </c:pt>
                <c:pt idx="996">
                  <c:v>1.06421431889705E-2</c:v>
                </c:pt>
                <c:pt idx="997">
                  <c:v>-1.24078227289851E-2</c:v>
                </c:pt>
                <c:pt idx="998">
                  <c:v>-1.10501065941798E-2</c:v>
                </c:pt>
                <c:pt idx="999">
                  <c:v>2.12946493926919E-3</c:v>
                </c:pt>
                <c:pt idx="1000">
                  <c:v>1.9669343618996899E-3</c:v>
                </c:pt>
                <c:pt idx="1001">
                  <c:v>-1.6289242311742499E-2</c:v>
                </c:pt>
                <c:pt idx="1002">
                  <c:v>-6.65062341986867E-4</c:v>
                </c:pt>
                <c:pt idx="1003">
                  <c:v>-4.6346419612574002E-3</c:v>
                </c:pt>
                <c:pt idx="1004">
                  <c:v>1.1006344681042699E-2</c:v>
                </c:pt>
                <c:pt idx="1005">
                  <c:v>9.2848187443620601E-3</c:v>
                </c:pt>
                <c:pt idx="1006">
                  <c:v>-6.2043549868585803E-4</c:v>
                </c:pt>
                <c:pt idx="1007">
                  <c:v>-1.8203167038859501E-4</c:v>
                </c:pt>
                <c:pt idx="1008">
                  <c:v>-8.5160341908078196E-3</c:v>
                </c:pt>
                <c:pt idx="1009">
                  <c:v>-8.1878553007728207E-3</c:v>
                </c:pt>
                <c:pt idx="1010">
                  <c:v>7.8858118067549401E-3</c:v>
                </c:pt>
                <c:pt idx="1011">
                  <c:v>-1.35741820659354E-3</c:v>
                </c:pt>
                <c:pt idx="1012">
                  <c:v>-1.2082798950350601E-2</c:v>
                </c:pt>
                <c:pt idx="1013">
                  <c:v>3.4471030061892002E-3</c:v>
                </c:pt>
                <c:pt idx="1014">
                  <c:v>-6.46519231134379E-3</c:v>
                </c:pt>
                <c:pt idx="1015">
                  <c:v>9.37733927737023E-4</c:v>
                </c:pt>
                <c:pt idx="1016">
                  <c:v>1.18260999938304E-2</c:v>
                </c:pt>
                <c:pt idx="1017">
                  <c:v>-1.65809118373819E-3</c:v>
                </c:pt>
                <c:pt idx="1018">
                  <c:v>-5.1446731238629197E-3</c:v>
                </c:pt>
                <c:pt idx="1019">
                  <c:v>2.5932535542819802E-4</c:v>
                </c:pt>
                <c:pt idx="1020">
                  <c:v>-2.15244385857558E-3</c:v>
                </c:pt>
                <c:pt idx="1021">
                  <c:v>7.9088308312627396E-3</c:v>
                </c:pt>
                <c:pt idx="1022">
                  <c:v>-5.5412342256661098E-3</c:v>
                </c:pt>
                <c:pt idx="1023">
                  <c:v>-1.6899255928493301E-3</c:v>
                </c:pt>
                <c:pt idx="1024">
                  <c:v>-1.12112267810684E-2</c:v>
                </c:pt>
                <c:pt idx="1025">
                  <c:v>-5.7067842149488299E-3</c:v>
                </c:pt>
                <c:pt idx="1026">
                  <c:v>3.1812501940188401E-3</c:v>
                </c:pt>
                <c:pt idx="1027">
                  <c:v>-1.0913512806788799E-2</c:v>
                </c:pt>
                <c:pt idx="1028">
                  <c:v>1.7579609508859E-3</c:v>
                </c:pt>
                <c:pt idx="1029">
                  <c:v>9.4462987396239494E-3</c:v>
                </c:pt>
                <c:pt idx="1030">
                  <c:v>-9.8800993127018E-3</c:v>
                </c:pt>
                <c:pt idx="1031">
                  <c:v>2.3518528699919502E-3</c:v>
                </c:pt>
                <c:pt idx="1032">
                  <c:v>7.2384604860470196E-4</c:v>
                </c:pt>
                <c:pt idx="1033">
                  <c:v>-1.84601422928134E-3</c:v>
                </c:pt>
                <c:pt idx="1034">
                  <c:v>3.8875165065024699E-3</c:v>
                </c:pt>
                <c:pt idx="1035">
                  <c:v>1.3481192481889399E-3</c:v>
                </c:pt>
                <c:pt idx="1036">
                  <c:v>3.7089566312267399E-3</c:v>
                </c:pt>
                <c:pt idx="1037">
                  <c:v>-5.0157714661026396E-3</c:v>
                </c:pt>
                <c:pt idx="1038">
                  <c:v>-8.6595849597715898E-4</c:v>
                </c:pt>
                <c:pt idx="1039">
                  <c:v>4.66085171244478E-3</c:v>
                </c:pt>
                <c:pt idx="1040">
                  <c:v>-1.03388013535387E-2</c:v>
                </c:pt>
                <c:pt idx="1041">
                  <c:v>-3.7132214838155502E-3</c:v>
                </c:pt>
                <c:pt idx="1042">
                  <c:v>-1.46031173371943E-3</c:v>
                </c:pt>
                <c:pt idx="1043">
                  <c:v>-1.1422821541036699E-2</c:v>
                </c:pt>
                <c:pt idx="1044">
                  <c:v>-1.3951630681721E-2</c:v>
                </c:pt>
                <c:pt idx="1045">
                  <c:v>9.6860193383287903E-5</c:v>
                </c:pt>
                <c:pt idx="1046">
                  <c:v>8.1526799438263694E-5</c:v>
                </c:pt>
                <c:pt idx="1047">
                  <c:v>4.3128318367285402E-3</c:v>
                </c:pt>
                <c:pt idx="1048">
                  <c:v>6.9340006563954198E-3</c:v>
                </c:pt>
                <c:pt idx="1049">
                  <c:v>-6.2753077415092003E-3</c:v>
                </c:pt>
                <c:pt idx="1050">
                  <c:v>4.4720412746104702E-5</c:v>
                </c:pt>
                <c:pt idx="1051">
                  <c:v>-3.3401017759542699E-3</c:v>
                </c:pt>
                <c:pt idx="1052">
                  <c:v>2.2977421076490899E-3</c:v>
                </c:pt>
                <c:pt idx="1053">
                  <c:v>-3.2382980107536199E-3</c:v>
                </c:pt>
                <c:pt idx="1054">
                  <c:v>8.9122716992668597E-4</c:v>
                </c:pt>
                <c:pt idx="1055">
                  <c:v>-2.10147393079178E-3</c:v>
                </c:pt>
                <c:pt idx="1056">
                  <c:v>-4.6845372312429002E-4</c:v>
                </c:pt>
                <c:pt idx="1057">
                  <c:v>-2.9293949829564498E-3</c:v>
                </c:pt>
                <c:pt idx="1058">
                  <c:v>1.88654170501891E-3</c:v>
                </c:pt>
                <c:pt idx="1059">
                  <c:v>4.7830046645516803E-5</c:v>
                </c:pt>
                <c:pt idx="1060">
                  <c:v>-3.7952712630876401E-4</c:v>
                </c:pt>
                <c:pt idx="1061">
                  <c:v>5.8160229097372904E-3</c:v>
                </c:pt>
                <c:pt idx="1062">
                  <c:v>3.08613353135103E-3</c:v>
                </c:pt>
                <c:pt idx="1063">
                  <c:v>-1.10443925879911E-3</c:v>
                </c:pt>
                <c:pt idx="1064">
                  <c:v>5.9623423947418996E-3</c:v>
                </c:pt>
                <c:pt idx="1065">
                  <c:v>-4.8086017316072904E-3</c:v>
                </c:pt>
                <c:pt idx="1066">
                  <c:v>3.4808104759044799E-3</c:v>
                </c:pt>
                <c:pt idx="1067">
                  <c:v>-6.5349582338596699E-3</c:v>
                </c:pt>
                <c:pt idx="1068">
                  <c:v>-8.3903073150014499E-3</c:v>
                </c:pt>
                <c:pt idx="1069">
                  <c:v>7.2948087978991901E-3</c:v>
                </c:pt>
                <c:pt idx="1070">
                  <c:v>-1.9661542154994901E-3</c:v>
                </c:pt>
                <c:pt idx="1071">
                  <c:v>-4.0688250222231798E-3</c:v>
                </c:pt>
                <c:pt idx="1072">
                  <c:v>-2.9637669033241E-3</c:v>
                </c:pt>
                <c:pt idx="1073">
                  <c:v>3.7588789927807602E-3</c:v>
                </c:pt>
                <c:pt idx="1074">
                  <c:v>-4.9442831509309499E-3</c:v>
                </c:pt>
                <c:pt idx="1075">
                  <c:v>3.7356560350284198E-3</c:v>
                </c:pt>
                <c:pt idx="1076">
                  <c:v>7.1381994843962803E-4</c:v>
                </c:pt>
                <c:pt idx="1077">
                  <c:v>-9.01577616144271E-4</c:v>
                </c:pt>
                <c:pt idx="1078">
                  <c:v>-2.4106731826710901E-4</c:v>
                </c:pt>
                <c:pt idx="1079">
                  <c:v>-1.57536715258083E-2</c:v>
                </c:pt>
                <c:pt idx="1080">
                  <c:v>-2.30971457089813E-3</c:v>
                </c:pt>
                <c:pt idx="1081">
                  <c:v>5.5157398352963004E-3</c:v>
                </c:pt>
                <c:pt idx="1082">
                  <c:v>-7.2311183564368502E-4</c:v>
                </c:pt>
                <c:pt idx="1083">
                  <c:v>9.8355280461463594E-4</c:v>
                </c:pt>
                <c:pt idx="1084">
                  <c:v>1.65125759224106E-3</c:v>
                </c:pt>
                <c:pt idx="1085">
                  <c:v>1.4426901014367499E-2</c:v>
                </c:pt>
                <c:pt idx="1086">
                  <c:v>-1.8057503352567901E-3</c:v>
                </c:pt>
                <c:pt idx="1087">
                  <c:v>1.1504562009583E-2</c:v>
                </c:pt>
                <c:pt idx="1088">
                  <c:v>8.0260857589855195E-4</c:v>
                </c:pt>
                <c:pt idx="1089">
                  <c:v>-9.3095592186013599E-4</c:v>
                </c:pt>
                <c:pt idx="1090">
                  <c:v>-7.1834927683957599E-3</c:v>
                </c:pt>
                <c:pt idx="1091">
                  <c:v>-5.3985762204296697E-4</c:v>
                </c:pt>
                <c:pt idx="1092">
                  <c:v>4.4014281580671503E-3</c:v>
                </c:pt>
                <c:pt idx="1093">
                  <c:v>2.3297965282145501E-3</c:v>
                </c:pt>
                <c:pt idx="1094">
                  <c:v>1.27773628398465E-2</c:v>
                </c:pt>
                <c:pt idx="1095">
                  <c:v>2.5606439057825402E-3</c:v>
                </c:pt>
                <c:pt idx="1096">
                  <c:v>8.7662893154120194E-3</c:v>
                </c:pt>
                <c:pt idx="1097">
                  <c:v>-7.4893419688019597E-3</c:v>
                </c:pt>
                <c:pt idx="1098">
                  <c:v>-1.5271522116344799E-2</c:v>
                </c:pt>
                <c:pt idx="1099">
                  <c:v>5.2476091337252898E-3</c:v>
                </c:pt>
                <c:pt idx="1100">
                  <c:v>-1.45665957860789E-3</c:v>
                </c:pt>
                <c:pt idx="1101">
                  <c:v>-6.6567144753752801E-3</c:v>
                </c:pt>
                <c:pt idx="1102">
                  <c:v>-1.84884264633832E-3</c:v>
                </c:pt>
                <c:pt idx="1103">
                  <c:v>-4.4740739125444999E-4</c:v>
                </c:pt>
                <c:pt idx="1104">
                  <c:v>-2.02469337989866E-3</c:v>
                </c:pt>
                <c:pt idx="1105">
                  <c:v>-3.8980557260588802E-3</c:v>
                </c:pt>
                <c:pt idx="1106">
                  <c:v>-3.1475759665835299E-3</c:v>
                </c:pt>
                <c:pt idx="1107">
                  <c:v>2.2542526065944799E-3</c:v>
                </c:pt>
                <c:pt idx="1108">
                  <c:v>-3.4310646909545598E-3</c:v>
                </c:pt>
                <c:pt idx="1109">
                  <c:v>3.4033692771455199E-3</c:v>
                </c:pt>
                <c:pt idx="1110">
                  <c:v>-5.2514562532966803E-3</c:v>
                </c:pt>
                <c:pt idx="1111">
                  <c:v>4.4326182578179E-3</c:v>
                </c:pt>
                <c:pt idx="1112">
                  <c:v>5.3038263913262104E-3</c:v>
                </c:pt>
                <c:pt idx="1113">
                  <c:v>1.9494265593665301E-3</c:v>
                </c:pt>
                <c:pt idx="1114">
                  <c:v>4.5033688082561701E-3</c:v>
                </c:pt>
                <c:pt idx="1115">
                  <c:v>2.9166429342897099E-3</c:v>
                </c:pt>
                <c:pt idx="1116">
                  <c:v>-4.0296192715359802E-3</c:v>
                </c:pt>
                <c:pt idx="1117">
                  <c:v>9.6830930761170192E-3</c:v>
                </c:pt>
                <c:pt idx="1118">
                  <c:v>2.8681519734524898E-3</c:v>
                </c:pt>
                <c:pt idx="1119">
                  <c:v>2.5517867013435502E-4</c:v>
                </c:pt>
                <c:pt idx="1120">
                  <c:v>-6.4450707258242304E-4</c:v>
                </c:pt>
                <c:pt idx="1121">
                  <c:v>1.3214654004569E-3</c:v>
                </c:pt>
                <c:pt idx="1122">
                  <c:v>2.0845344497281001E-3</c:v>
                </c:pt>
                <c:pt idx="1123">
                  <c:v>-2.8470693012860901E-3</c:v>
                </c:pt>
                <c:pt idx="1124">
                  <c:v>-1.4037662204869499E-2</c:v>
                </c:pt>
                <c:pt idx="1125">
                  <c:v>5.4156931407569903E-3</c:v>
                </c:pt>
                <c:pt idx="1126">
                  <c:v>6.29213490930063E-3</c:v>
                </c:pt>
                <c:pt idx="1127">
                  <c:v>-5.9215352052484696E-3</c:v>
                </c:pt>
                <c:pt idx="1128">
                  <c:v>5.4468863666213198E-3</c:v>
                </c:pt>
                <c:pt idx="1129">
                  <c:v>-9.1421281984245106E-3</c:v>
                </c:pt>
                <c:pt idx="1130">
                  <c:v>4.4931574228904798E-3</c:v>
                </c:pt>
                <c:pt idx="1131">
                  <c:v>4.6309732016352198E-4</c:v>
                </c:pt>
                <c:pt idx="1132">
                  <c:v>-1.38353235758341E-3</c:v>
                </c:pt>
                <c:pt idx="1133">
                  <c:v>-2.5800471967166402E-3</c:v>
                </c:pt>
                <c:pt idx="1134">
                  <c:v>-5.28201969066133E-3</c:v>
                </c:pt>
                <c:pt idx="1135">
                  <c:v>-3.8214416395117002E-3</c:v>
                </c:pt>
                <c:pt idx="1136">
                  <c:v>3.6410325241179398E-3</c:v>
                </c:pt>
                <c:pt idx="1137">
                  <c:v>1.1440892651671799E-2</c:v>
                </c:pt>
                <c:pt idx="1138">
                  <c:v>6.7749602786104802E-3</c:v>
                </c:pt>
                <c:pt idx="1139">
                  <c:v>7.0988327608147899E-3</c:v>
                </c:pt>
                <c:pt idx="1140">
                  <c:v>1.0893931869731401E-2</c:v>
                </c:pt>
                <c:pt idx="1141">
                  <c:v>-1.35625607889774E-2</c:v>
                </c:pt>
                <c:pt idx="1142">
                  <c:v>8.8406292304936303E-3</c:v>
                </c:pt>
                <c:pt idx="1143">
                  <c:v>1.8643477587167299E-2</c:v>
                </c:pt>
                <c:pt idx="1144">
                  <c:v>-9.2871873620385204E-4</c:v>
                </c:pt>
                <c:pt idx="1145">
                  <c:v>1.6671559383134001E-3</c:v>
                </c:pt>
                <c:pt idx="1146">
                  <c:v>-1.65255137485289E-3</c:v>
                </c:pt>
                <c:pt idx="1147">
                  <c:v>-4.1032174697996299E-3</c:v>
                </c:pt>
                <c:pt idx="1148">
                  <c:v>-5.0796617522998796E-4</c:v>
                </c:pt>
                <c:pt idx="1149">
                  <c:v>5.3112050668775003E-3</c:v>
                </c:pt>
                <c:pt idx="1150">
                  <c:v>4.7325083069493998E-3</c:v>
                </c:pt>
                <c:pt idx="1151">
                  <c:v>1.30572879143961E-2</c:v>
                </c:pt>
                <c:pt idx="1152">
                  <c:v>-5.3347376687515697E-3</c:v>
                </c:pt>
                <c:pt idx="1153">
                  <c:v>3.4798673288922899E-3</c:v>
                </c:pt>
                <c:pt idx="1154">
                  <c:v>-1.65996015736073E-3</c:v>
                </c:pt>
                <c:pt idx="1155">
                  <c:v>9.5220945813695307E-3</c:v>
                </c:pt>
                <c:pt idx="1156">
                  <c:v>3.0839332627157E-3</c:v>
                </c:pt>
                <c:pt idx="1157">
                  <c:v>-6.6233713127124396E-3</c:v>
                </c:pt>
                <c:pt idx="1158">
                  <c:v>-4.57708737539429E-3</c:v>
                </c:pt>
                <c:pt idx="1159">
                  <c:v>-3.38482868310412E-3</c:v>
                </c:pt>
                <c:pt idx="1160">
                  <c:v>7.7192578643736597E-3</c:v>
                </c:pt>
                <c:pt idx="1161">
                  <c:v>2.8324529337643099E-3</c:v>
                </c:pt>
                <c:pt idx="1162">
                  <c:v>-7.51277286501269E-3</c:v>
                </c:pt>
                <c:pt idx="1163">
                  <c:v>-9.8862249141445802E-3</c:v>
                </c:pt>
                <c:pt idx="1164">
                  <c:v>8.8644249213245194E-3</c:v>
                </c:pt>
                <c:pt idx="1165">
                  <c:v>-1.5555954369483201E-3</c:v>
                </c:pt>
                <c:pt idx="1166">
                  <c:v>9.4635621154274194E-3</c:v>
                </c:pt>
                <c:pt idx="1167">
                  <c:v>2.00807075113139E-3</c:v>
                </c:pt>
                <c:pt idx="1168">
                  <c:v>-2.0016420519385399E-3</c:v>
                </c:pt>
                <c:pt idx="1169">
                  <c:v>-1.03509495624919E-2</c:v>
                </c:pt>
                <c:pt idx="1170">
                  <c:v>9.3545357505180199E-3</c:v>
                </c:pt>
                <c:pt idx="1171">
                  <c:v>2.7310886775184801E-3</c:v>
                </c:pt>
                <c:pt idx="1172">
                  <c:v>4.1375136951824496E-3</c:v>
                </c:pt>
                <c:pt idx="1173">
                  <c:v>2.70218097027205E-3</c:v>
                </c:pt>
                <c:pt idx="1174">
                  <c:v>-9.3849262963244305E-4</c:v>
                </c:pt>
                <c:pt idx="1175">
                  <c:v>-2.39463220874855E-3</c:v>
                </c:pt>
                <c:pt idx="1176">
                  <c:v>-1.34068959999404E-2</c:v>
                </c:pt>
                <c:pt idx="1177">
                  <c:v>-2.6316562080704198E-3</c:v>
                </c:pt>
                <c:pt idx="1178">
                  <c:v>2.89625845783416E-3</c:v>
                </c:pt>
                <c:pt idx="1179">
                  <c:v>-1.28290388345467E-2</c:v>
                </c:pt>
                <c:pt idx="1180">
                  <c:v>3.0781316881672402E-3</c:v>
                </c:pt>
                <c:pt idx="1181">
                  <c:v>3.6870427543255401E-3</c:v>
                </c:pt>
                <c:pt idx="1182">
                  <c:v>-4.9510423145029498E-3</c:v>
                </c:pt>
                <c:pt idx="1183">
                  <c:v>1.03459478961729E-3</c:v>
                </c:pt>
                <c:pt idx="1184">
                  <c:v>5.0033638010379099E-3</c:v>
                </c:pt>
                <c:pt idx="1185">
                  <c:v>-4.2726322463250898E-3</c:v>
                </c:pt>
                <c:pt idx="1186">
                  <c:v>9.1821322677545694E-3</c:v>
                </c:pt>
                <c:pt idx="1187">
                  <c:v>-4.8245212348433202E-3</c:v>
                </c:pt>
                <c:pt idx="1188">
                  <c:v>-4.81098156520677E-3</c:v>
                </c:pt>
                <c:pt idx="1189">
                  <c:v>-1.0013638492262901E-2</c:v>
                </c:pt>
                <c:pt idx="1190">
                  <c:v>3.3151637491760401E-3</c:v>
                </c:pt>
                <c:pt idx="1191">
                  <c:v>-8.8926335578754396E-5</c:v>
                </c:pt>
                <c:pt idx="1192">
                  <c:v>4.2950695335859596E-3</c:v>
                </c:pt>
                <c:pt idx="1193">
                  <c:v>2.8425904562681199E-3</c:v>
                </c:pt>
                <c:pt idx="1194">
                  <c:v>-1.9441197307214102E-2</c:v>
                </c:pt>
                <c:pt idx="1195">
                  <c:v>-1.01829150761968E-2</c:v>
                </c:pt>
                <c:pt idx="1196">
                  <c:v>1.4268857583464901E-2</c:v>
                </c:pt>
                <c:pt idx="1197">
                  <c:v>-3.0317920476359398E-4</c:v>
                </c:pt>
                <c:pt idx="1198">
                  <c:v>2.6820866650393599E-2</c:v>
                </c:pt>
                <c:pt idx="1199">
                  <c:v>1.0187830887965399E-2</c:v>
                </c:pt>
                <c:pt idx="1200">
                  <c:v>2.04939964538883E-3</c:v>
                </c:pt>
                <c:pt idx="1201">
                  <c:v>-1.87830347405228E-2</c:v>
                </c:pt>
                <c:pt idx="1202">
                  <c:v>-1.93907532952741E-2</c:v>
                </c:pt>
                <c:pt idx="1203">
                  <c:v>1.15780615875024E-2</c:v>
                </c:pt>
                <c:pt idx="1204">
                  <c:v>1.55907451265923E-2</c:v>
                </c:pt>
                <c:pt idx="1205">
                  <c:v>5.9839440619059801E-3</c:v>
                </c:pt>
                <c:pt idx="1206">
                  <c:v>-1.3167754341115299E-2</c:v>
                </c:pt>
                <c:pt idx="1207">
                  <c:v>5.7757280676788599E-3</c:v>
                </c:pt>
                <c:pt idx="1208">
                  <c:v>1.45341877236904E-2</c:v>
                </c:pt>
                <c:pt idx="1209">
                  <c:v>-7.7188768980904002E-3</c:v>
                </c:pt>
                <c:pt idx="1210">
                  <c:v>-5.5013904755539696E-3</c:v>
                </c:pt>
                <c:pt idx="1211">
                  <c:v>-1.32133407607638E-3</c:v>
                </c:pt>
                <c:pt idx="1212">
                  <c:v>-1.0829962660200001E-2</c:v>
                </c:pt>
                <c:pt idx="1213">
                  <c:v>3.9856991047441696E-3</c:v>
                </c:pt>
                <c:pt idx="1214">
                  <c:v>5.1069554429278401E-3</c:v>
                </c:pt>
                <c:pt idx="1215">
                  <c:v>-4.1308247055627497E-3</c:v>
                </c:pt>
                <c:pt idx="1216">
                  <c:v>1.02120288375453E-2</c:v>
                </c:pt>
                <c:pt idx="1217">
                  <c:v>-6.6391811263760399E-3</c:v>
                </c:pt>
                <c:pt idx="1218">
                  <c:v>3.3113893477879799E-3</c:v>
                </c:pt>
                <c:pt idx="1219">
                  <c:v>1.8287262624377701E-2</c:v>
                </c:pt>
                <c:pt idx="1220">
                  <c:v>-1.02209246944081E-2</c:v>
                </c:pt>
                <c:pt idx="1221">
                  <c:v>-9.9710485502521803E-3</c:v>
                </c:pt>
                <c:pt idx="1222">
                  <c:v>6.3663199558471996E-3</c:v>
                </c:pt>
                <c:pt idx="1223">
                  <c:v>1.6131405771360199E-2</c:v>
                </c:pt>
                <c:pt idx="1224">
                  <c:v>2.6911432763007601E-2</c:v>
                </c:pt>
                <c:pt idx="1225">
                  <c:v>-1.8858824158003199E-3</c:v>
                </c:pt>
                <c:pt idx="1226">
                  <c:v>1.33240804854057E-2</c:v>
                </c:pt>
                <c:pt idx="1227">
                  <c:v>1.7267074598846101E-3</c:v>
                </c:pt>
                <c:pt idx="1228">
                  <c:v>1.35307026566296E-2</c:v>
                </c:pt>
                <c:pt idx="1229">
                  <c:v>3.7093471694828301E-3</c:v>
                </c:pt>
                <c:pt idx="1230">
                  <c:v>4.46802334341251E-3</c:v>
                </c:pt>
                <c:pt idx="1231">
                  <c:v>2.9286194403555801E-4</c:v>
                </c:pt>
                <c:pt idx="1232">
                  <c:v>1.4353900881164301E-3</c:v>
                </c:pt>
                <c:pt idx="1233">
                  <c:v>4.63045418875104E-3</c:v>
                </c:pt>
                <c:pt idx="1234">
                  <c:v>-7.8770439637296599E-4</c:v>
                </c:pt>
                <c:pt idx="1235">
                  <c:v>3.7280096402299498E-3</c:v>
                </c:pt>
                <c:pt idx="1236">
                  <c:v>6.3910855124565897E-3</c:v>
                </c:pt>
                <c:pt idx="1237">
                  <c:v>-1.8160378489370699E-3</c:v>
                </c:pt>
                <c:pt idx="1238">
                  <c:v>-7.7651803243065599E-3</c:v>
                </c:pt>
                <c:pt idx="1239">
                  <c:v>-6.4195326417160799E-3</c:v>
                </c:pt>
                <c:pt idx="1240">
                  <c:v>-7.4599041321680498E-3</c:v>
                </c:pt>
                <c:pt idx="1241">
                  <c:v>5.4062076218350102E-3</c:v>
                </c:pt>
                <c:pt idx="1242">
                  <c:v>-1.77304500554527E-3</c:v>
                </c:pt>
                <c:pt idx="1243">
                  <c:v>9.5496667357114207E-3</c:v>
                </c:pt>
                <c:pt idx="1244">
                  <c:v>3.0764069093402002E-3</c:v>
                </c:pt>
                <c:pt idx="1245">
                  <c:v>7.2040709785193002E-3</c:v>
                </c:pt>
                <c:pt idx="1246">
                  <c:v>-3.2087426828232E-3</c:v>
                </c:pt>
                <c:pt idx="1247">
                  <c:v>1.3424134971304199E-2</c:v>
                </c:pt>
                <c:pt idx="1248">
                  <c:v>8.6091575419724098E-4</c:v>
                </c:pt>
                <c:pt idx="1249">
                  <c:v>1.92910024798549E-2</c:v>
                </c:pt>
                <c:pt idx="1250">
                  <c:v>1.2587605789072299E-3</c:v>
                </c:pt>
                <c:pt idx="1251">
                  <c:v>-1.61169415701707E-3</c:v>
                </c:pt>
                <c:pt idx="1252">
                  <c:v>8.6394567744149803E-3</c:v>
                </c:pt>
                <c:pt idx="1253">
                  <c:v>6.9817148206728899E-3</c:v>
                </c:pt>
                <c:pt idx="1254">
                  <c:v>1.0996823871163E-2</c:v>
                </c:pt>
                <c:pt idx="1255">
                  <c:v>2.03997184031537E-3</c:v>
                </c:pt>
                <c:pt idx="1256">
                  <c:v>-4.2309202390175696E-3</c:v>
                </c:pt>
                <c:pt idx="1257">
                  <c:v>1.141550939224E-2</c:v>
                </c:pt>
                <c:pt idx="1258">
                  <c:v>1.8823672400077201E-3</c:v>
                </c:pt>
                <c:pt idx="1259">
                  <c:v>7.1192030452268996E-3</c:v>
                </c:pt>
                <c:pt idx="1260">
                  <c:v>-8.8779104580717708E-3</c:v>
                </c:pt>
                <c:pt idx="1261">
                  <c:v>1.10174104471696E-2</c:v>
                </c:pt>
                <c:pt idx="1262">
                  <c:v>-9.3809492084518092E-3</c:v>
                </c:pt>
                <c:pt idx="1263">
                  <c:v>-4.0255422663045401E-3</c:v>
                </c:pt>
                <c:pt idx="1264">
                  <c:v>-7.0689264328906501E-3</c:v>
                </c:pt>
                <c:pt idx="1265">
                  <c:v>1.3081832611844001E-2</c:v>
                </c:pt>
                <c:pt idx="1266">
                  <c:v>7.8465931214749605E-4</c:v>
                </c:pt>
                <c:pt idx="1267">
                  <c:v>1.5055605671939601E-2</c:v>
                </c:pt>
                <c:pt idx="1268">
                  <c:v>-1.5193425116632299E-2</c:v>
                </c:pt>
                <c:pt idx="1269">
                  <c:v>2.8614530079021398E-3</c:v>
                </c:pt>
                <c:pt idx="1270">
                  <c:v>3.01031739887111E-3</c:v>
                </c:pt>
                <c:pt idx="1271">
                  <c:v>2.2676652670184701E-2</c:v>
                </c:pt>
                <c:pt idx="1272">
                  <c:v>1.44267439956637E-2</c:v>
                </c:pt>
                <c:pt idx="1273">
                  <c:v>9.4597109377163504E-3</c:v>
                </c:pt>
                <c:pt idx="1274">
                  <c:v>-9.2639710197526207E-3</c:v>
                </c:pt>
                <c:pt idx="1275">
                  <c:v>5.59300306564566E-3</c:v>
                </c:pt>
                <c:pt idx="1276">
                  <c:v>1.0660852834624399E-2</c:v>
                </c:pt>
                <c:pt idx="1277">
                  <c:v>7.4326728083271201E-3</c:v>
                </c:pt>
                <c:pt idx="1278">
                  <c:v>-1.60161041574855E-2</c:v>
                </c:pt>
                <c:pt idx="1279">
                  <c:v>-1.8824540489395698E-2</c:v>
                </c:pt>
                <c:pt idx="1280">
                  <c:v>-1.4514980571309901E-2</c:v>
                </c:pt>
                <c:pt idx="1281">
                  <c:v>7.9989809870780505E-3</c:v>
                </c:pt>
                <c:pt idx="1282">
                  <c:v>2.5500869667023501E-2</c:v>
                </c:pt>
                <c:pt idx="1283">
                  <c:v>7.0043609761703297E-3</c:v>
                </c:pt>
                <c:pt idx="1284">
                  <c:v>3.15762459272914E-3</c:v>
                </c:pt>
                <c:pt idx="1285">
                  <c:v>1.73238514648262E-2</c:v>
                </c:pt>
                <c:pt idx="1286">
                  <c:v>1.17866776899638E-2</c:v>
                </c:pt>
                <c:pt idx="1287">
                  <c:v>-1.6283688198117699E-3</c:v>
                </c:pt>
                <c:pt idx="1288">
                  <c:v>-6.3464832840989501E-3</c:v>
                </c:pt>
                <c:pt idx="1289">
                  <c:v>1.2897459911946201E-2</c:v>
                </c:pt>
                <c:pt idx="1290">
                  <c:v>1.26641982953549E-2</c:v>
                </c:pt>
                <c:pt idx="1291">
                  <c:v>3.2617356901940399E-3</c:v>
                </c:pt>
                <c:pt idx="1292">
                  <c:v>-4.2210676164734101E-4</c:v>
                </c:pt>
                <c:pt idx="1293">
                  <c:v>-1.8460407991278201E-3</c:v>
                </c:pt>
                <c:pt idx="1294">
                  <c:v>3.7403930395901799E-3</c:v>
                </c:pt>
                <c:pt idx="1295">
                  <c:v>2.1708429197102402E-2</c:v>
                </c:pt>
                <c:pt idx="1296">
                  <c:v>1.9887987371991499E-2</c:v>
                </c:pt>
                <c:pt idx="1297">
                  <c:v>2.23394250431867E-2</c:v>
                </c:pt>
                <c:pt idx="1298">
                  <c:v>1.31938100059476E-2</c:v>
                </c:pt>
                <c:pt idx="1299">
                  <c:v>1.72902114216862E-2</c:v>
                </c:pt>
                <c:pt idx="1300">
                  <c:v>-1.14769744488947E-2</c:v>
                </c:pt>
                <c:pt idx="1301">
                  <c:v>1.4647280163099701E-2</c:v>
                </c:pt>
                <c:pt idx="1302">
                  <c:v>-2.7043263189462899E-3</c:v>
                </c:pt>
                <c:pt idx="1303">
                  <c:v>-2.6730171683296898E-3</c:v>
                </c:pt>
                <c:pt idx="1304">
                  <c:v>8.1794876953751403E-3</c:v>
                </c:pt>
                <c:pt idx="1305">
                  <c:v>-2.93533811703218E-4</c:v>
                </c:pt>
                <c:pt idx="1306">
                  <c:v>-4.2183753684520798E-4</c:v>
                </c:pt>
                <c:pt idx="1307">
                  <c:v>1.2156052586530399E-2</c:v>
                </c:pt>
                <c:pt idx="1308">
                  <c:v>2.1657893833471199E-2</c:v>
                </c:pt>
                <c:pt idx="1309">
                  <c:v>-2.2734511276353501E-2</c:v>
                </c:pt>
                <c:pt idx="1310">
                  <c:v>2.9828695802873402E-4</c:v>
                </c:pt>
                <c:pt idx="1311">
                  <c:v>3.4187426102072499E-4</c:v>
                </c:pt>
                <c:pt idx="1312">
                  <c:v>1.63326106867056E-2</c:v>
                </c:pt>
                <c:pt idx="1313">
                  <c:v>6.2665204518244102E-4</c:v>
                </c:pt>
                <c:pt idx="1314">
                  <c:v>-4.9203371461445499E-3</c:v>
                </c:pt>
                <c:pt idx="1315">
                  <c:v>2.556684858746E-2</c:v>
                </c:pt>
                <c:pt idx="1316">
                  <c:v>-6.2106506478731697E-4</c:v>
                </c:pt>
                <c:pt idx="1317">
                  <c:v>-2.3831772709295902E-3</c:v>
                </c:pt>
                <c:pt idx="1318">
                  <c:v>1.14460805917019E-2</c:v>
                </c:pt>
                <c:pt idx="1319">
                  <c:v>1.59879826545677E-2</c:v>
                </c:pt>
                <c:pt idx="1320">
                  <c:v>7.9545199035711799E-3</c:v>
                </c:pt>
                <c:pt idx="1321">
                  <c:v>1.4307179261505199E-2</c:v>
                </c:pt>
                <c:pt idx="1322">
                  <c:v>1.69375383712296E-3</c:v>
                </c:pt>
                <c:pt idx="1323">
                  <c:v>1.12048032462036E-2</c:v>
                </c:pt>
                <c:pt idx="1324">
                  <c:v>7.1087272933533403E-3</c:v>
                </c:pt>
                <c:pt idx="1325">
                  <c:v>-1.7409928426050499E-2</c:v>
                </c:pt>
                <c:pt idx="1326">
                  <c:v>4.9505902787359002E-3</c:v>
                </c:pt>
                <c:pt idx="1327">
                  <c:v>6.0427368625890999E-3</c:v>
                </c:pt>
                <c:pt idx="1328">
                  <c:v>-1.8907777073963699E-3</c:v>
                </c:pt>
                <c:pt idx="1329">
                  <c:v>-1.4477796487157499E-2</c:v>
                </c:pt>
                <c:pt idx="1330">
                  <c:v>-1.17227389675347E-2</c:v>
                </c:pt>
                <c:pt idx="1331">
                  <c:v>-1.12991645997797E-2</c:v>
                </c:pt>
                <c:pt idx="1332">
                  <c:v>-1.50499833109475E-2</c:v>
                </c:pt>
                <c:pt idx="1333">
                  <c:v>-1.8731505081148399E-2</c:v>
                </c:pt>
                <c:pt idx="1334">
                  <c:v>3.519641202203E-3</c:v>
                </c:pt>
                <c:pt idx="1335">
                  <c:v>1.7721582309522199E-2</c:v>
                </c:pt>
                <c:pt idx="1336">
                  <c:v>-3.2609633415857799E-2</c:v>
                </c:pt>
                <c:pt idx="1337">
                  <c:v>2.3935413219180701E-2</c:v>
                </c:pt>
                <c:pt idx="1338">
                  <c:v>2.7155088519149599E-2</c:v>
                </c:pt>
                <c:pt idx="1339">
                  <c:v>2.8509580659934902E-2</c:v>
                </c:pt>
                <c:pt idx="1340">
                  <c:v>3.42306198089046E-2</c:v>
                </c:pt>
                <c:pt idx="1341">
                  <c:v>-5.7347470566424301E-2</c:v>
                </c:pt>
                <c:pt idx="1342">
                  <c:v>-5.8392696612538202E-2</c:v>
                </c:pt>
                <c:pt idx="1343">
                  <c:v>5.0744708685826E-2</c:v>
                </c:pt>
                <c:pt idx="1344">
                  <c:v>2.08190391185369E-2</c:v>
                </c:pt>
                <c:pt idx="1345">
                  <c:v>-5.5649475355749297E-3</c:v>
                </c:pt>
                <c:pt idx="1346">
                  <c:v>1.26477867200285E-2</c:v>
                </c:pt>
                <c:pt idx="1347">
                  <c:v>9.7284679226166092E-3</c:v>
                </c:pt>
                <c:pt idx="1348">
                  <c:v>2.1178478196172999E-2</c:v>
                </c:pt>
                <c:pt idx="1349">
                  <c:v>-7.6893909003878901E-3</c:v>
                </c:pt>
                <c:pt idx="1350">
                  <c:v>-1.38571522989116E-2</c:v>
                </c:pt>
                <c:pt idx="1351">
                  <c:v>1.00744141259163E-2</c:v>
                </c:pt>
                <c:pt idx="1352">
                  <c:v>1.8893756794541101E-2</c:v>
                </c:pt>
                <c:pt idx="1353">
                  <c:v>-9.6154886184870298E-4</c:v>
                </c:pt>
                <c:pt idx="1354">
                  <c:v>-7.3124030887494903E-4</c:v>
                </c:pt>
                <c:pt idx="1355">
                  <c:v>2.4350896187815801E-2</c:v>
                </c:pt>
                <c:pt idx="1356">
                  <c:v>1.5029859605107601E-2</c:v>
                </c:pt>
                <c:pt idx="1357">
                  <c:v>5.2001056180154001E-3</c:v>
                </c:pt>
                <c:pt idx="1358">
                  <c:v>1.2388773388654101E-2</c:v>
                </c:pt>
                <c:pt idx="1359">
                  <c:v>9.2447558735900496E-3</c:v>
                </c:pt>
                <c:pt idx="1360">
                  <c:v>1.5541724210240601E-2</c:v>
                </c:pt>
                <c:pt idx="1361">
                  <c:v>4.9467498462860502E-3</c:v>
                </c:pt>
                <c:pt idx="1362">
                  <c:v>1.1179613619958E-2</c:v>
                </c:pt>
                <c:pt idx="1363">
                  <c:v>5.8252361134052003E-3</c:v>
                </c:pt>
                <c:pt idx="1364">
                  <c:v>-4.1890784002293997E-3</c:v>
                </c:pt>
                <c:pt idx="1365">
                  <c:v>1.27159926943751E-2</c:v>
                </c:pt>
                <c:pt idx="1366">
                  <c:v>-2.7806613765331899E-2</c:v>
                </c:pt>
                <c:pt idx="1367">
                  <c:v>6.8534979231145597E-3</c:v>
                </c:pt>
                <c:pt idx="1368">
                  <c:v>-1.80207919362016E-2</c:v>
                </c:pt>
                <c:pt idx="1369">
                  <c:v>-1.48811875307785E-2</c:v>
                </c:pt>
                <c:pt idx="1370">
                  <c:v>-1.5265845589397E-2</c:v>
                </c:pt>
                <c:pt idx="1371">
                  <c:v>-2.7887109974221599E-2</c:v>
                </c:pt>
                <c:pt idx="1372">
                  <c:v>5.6052962185135502E-2</c:v>
                </c:pt>
                <c:pt idx="1373">
                  <c:v>1.61552654332449E-2</c:v>
                </c:pt>
                <c:pt idx="1374">
                  <c:v>1.37951135755953E-2</c:v>
                </c:pt>
                <c:pt idx="1375">
                  <c:v>-8.7426590674061101E-3</c:v>
                </c:pt>
                <c:pt idx="1376">
                  <c:v>-1.8747032467169099E-2</c:v>
                </c:pt>
                <c:pt idx="1377">
                  <c:v>1.7160591044301499E-2</c:v>
                </c:pt>
                <c:pt idx="1378">
                  <c:v>4.8048979795779498E-3</c:v>
                </c:pt>
                <c:pt idx="1379">
                  <c:v>1.32656865321831E-2</c:v>
                </c:pt>
                <c:pt idx="1380">
                  <c:v>6.9161216924649603E-3</c:v>
                </c:pt>
                <c:pt idx="1381">
                  <c:v>-6.1076073387581796E-3</c:v>
                </c:pt>
                <c:pt idx="1382">
                  <c:v>9.4296498847841401E-3</c:v>
                </c:pt>
                <c:pt idx="1383">
                  <c:v>-2.7749361719823298E-2</c:v>
                </c:pt>
                <c:pt idx="1384">
                  <c:v>-1.7062253897361501E-2</c:v>
                </c:pt>
                <c:pt idx="1385">
                  <c:v>1.4028037820656199E-2</c:v>
                </c:pt>
                <c:pt idx="1386">
                  <c:v>-2.40943372277871E-3</c:v>
                </c:pt>
                <c:pt idx="1387">
                  <c:v>6.3567383780602999E-3</c:v>
                </c:pt>
                <c:pt idx="1388">
                  <c:v>1.7367975896583201E-2</c:v>
                </c:pt>
                <c:pt idx="1389">
                  <c:v>7.2946989125035697E-3</c:v>
                </c:pt>
                <c:pt idx="1390">
                  <c:v>2.5426592568250799E-3</c:v>
                </c:pt>
                <c:pt idx="1391">
                  <c:v>7.7238994493155E-3</c:v>
                </c:pt>
              </c:numCache>
            </c:numRef>
          </c:val>
          <c:extLst>
            <c:ext xmlns:c16="http://schemas.microsoft.com/office/drawing/2014/chart" uri="{C3380CC4-5D6E-409C-BE32-E72D297353CC}">
              <c16:uniqueId val="{00000000-B289-4F48-84E0-77C42715278B}"/>
            </c:ext>
          </c:extLst>
        </c:ser>
        <c:dLbls>
          <c:showLegendKey val="0"/>
          <c:showVal val="0"/>
          <c:showCatName val="0"/>
          <c:showSerName val="0"/>
          <c:showPercent val="0"/>
          <c:showBubbleSize val="0"/>
        </c:dLbls>
        <c:gapWidth val="150"/>
        <c:axId val="343576912"/>
        <c:axId val="343572208"/>
      </c:barChart>
      <c:lineChart>
        <c:grouping val="standard"/>
        <c:varyColors val="0"/>
        <c:ser>
          <c:idx val="0"/>
          <c:order val="0"/>
          <c:tx>
            <c:strRef>
              <c:f>'多因子（不同行业不同因子）'!$C$131</c:f>
              <c:strCache>
                <c:ptCount val="1"/>
                <c:pt idx="0">
                  <c:v>超额累计净值</c:v>
                </c:pt>
              </c:strCache>
            </c:strRef>
          </c:tx>
          <c:marker>
            <c:symbol val="none"/>
          </c:marker>
          <c:cat>
            <c:numRef>
              <c:f>'多因子（不同行业不同因子）'!$D$130:$BAQ$130</c:f>
              <c:numCache>
                <c:formatCode>yyyy/m/d</c:formatCode>
                <c:ptCount val="1392"/>
                <c:pt idx="0">
                  <c:v>40182</c:v>
                </c:pt>
                <c:pt idx="1">
                  <c:v>40183</c:v>
                </c:pt>
                <c:pt idx="2">
                  <c:v>40184</c:v>
                </c:pt>
                <c:pt idx="3">
                  <c:v>40185</c:v>
                </c:pt>
                <c:pt idx="4">
                  <c:v>40186</c:v>
                </c:pt>
                <c:pt idx="5">
                  <c:v>40189</c:v>
                </c:pt>
                <c:pt idx="6">
                  <c:v>40190</c:v>
                </c:pt>
                <c:pt idx="7">
                  <c:v>40191</c:v>
                </c:pt>
                <c:pt idx="8">
                  <c:v>40192</c:v>
                </c:pt>
                <c:pt idx="9">
                  <c:v>40193</c:v>
                </c:pt>
                <c:pt idx="10">
                  <c:v>40196</c:v>
                </c:pt>
                <c:pt idx="11">
                  <c:v>40197</c:v>
                </c:pt>
                <c:pt idx="12">
                  <c:v>40198</c:v>
                </c:pt>
                <c:pt idx="13">
                  <c:v>40199</c:v>
                </c:pt>
                <c:pt idx="14">
                  <c:v>40200</c:v>
                </c:pt>
                <c:pt idx="15">
                  <c:v>40203</c:v>
                </c:pt>
                <c:pt idx="16">
                  <c:v>40204</c:v>
                </c:pt>
                <c:pt idx="17">
                  <c:v>40205</c:v>
                </c:pt>
                <c:pt idx="18">
                  <c:v>40206</c:v>
                </c:pt>
                <c:pt idx="19">
                  <c:v>40207</c:v>
                </c:pt>
                <c:pt idx="20">
                  <c:v>40210</c:v>
                </c:pt>
                <c:pt idx="21">
                  <c:v>40211</c:v>
                </c:pt>
                <c:pt idx="22">
                  <c:v>40212</c:v>
                </c:pt>
                <c:pt idx="23">
                  <c:v>40213</c:v>
                </c:pt>
                <c:pt idx="24">
                  <c:v>40214</c:v>
                </c:pt>
                <c:pt idx="25">
                  <c:v>40217</c:v>
                </c:pt>
                <c:pt idx="26">
                  <c:v>40218</c:v>
                </c:pt>
                <c:pt idx="27">
                  <c:v>40219</c:v>
                </c:pt>
                <c:pt idx="28">
                  <c:v>40220</c:v>
                </c:pt>
                <c:pt idx="29">
                  <c:v>40221</c:v>
                </c:pt>
                <c:pt idx="30">
                  <c:v>40231</c:v>
                </c:pt>
                <c:pt idx="31">
                  <c:v>40232</c:v>
                </c:pt>
                <c:pt idx="32">
                  <c:v>40233</c:v>
                </c:pt>
                <c:pt idx="33">
                  <c:v>40234</c:v>
                </c:pt>
                <c:pt idx="34">
                  <c:v>40235</c:v>
                </c:pt>
                <c:pt idx="35">
                  <c:v>40238</c:v>
                </c:pt>
                <c:pt idx="36">
                  <c:v>40239</c:v>
                </c:pt>
                <c:pt idx="37">
                  <c:v>40240</c:v>
                </c:pt>
                <c:pt idx="38">
                  <c:v>40241</c:v>
                </c:pt>
                <c:pt idx="39">
                  <c:v>40242</c:v>
                </c:pt>
                <c:pt idx="40">
                  <c:v>40245</c:v>
                </c:pt>
                <c:pt idx="41">
                  <c:v>40246</c:v>
                </c:pt>
                <c:pt idx="42">
                  <c:v>40247</c:v>
                </c:pt>
                <c:pt idx="43">
                  <c:v>40248</c:v>
                </c:pt>
                <c:pt idx="44">
                  <c:v>40249</c:v>
                </c:pt>
                <c:pt idx="45">
                  <c:v>40252</c:v>
                </c:pt>
                <c:pt idx="46">
                  <c:v>40253</c:v>
                </c:pt>
                <c:pt idx="47">
                  <c:v>40254</c:v>
                </c:pt>
                <c:pt idx="48">
                  <c:v>40255</c:v>
                </c:pt>
                <c:pt idx="49">
                  <c:v>40256</c:v>
                </c:pt>
                <c:pt idx="50">
                  <c:v>40259</c:v>
                </c:pt>
                <c:pt idx="51">
                  <c:v>40260</c:v>
                </c:pt>
                <c:pt idx="52">
                  <c:v>40261</c:v>
                </c:pt>
                <c:pt idx="53">
                  <c:v>40262</c:v>
                </c:pt>
                <c:pt idx="54">
                  <c:v>40263</c:v>
                </c:pt>
                <c:pt idx="55">
                  <c:v>40266</c:v>
                </c:pt>
                <c:pt idx="56">
                  <c:v>40267</c:v>
                </c:pt>
                <c:pt idx="57">
                  <c:v>40268</c:v>
                </c:pt>
                <c:pt idx="58">
                  <c:v>40269</c:v>
                </c:pt>
                <c:pt idx="59">
                  <c:v>40270</c:v>
                </c:pt>
                <c:pt idx="60">
                  <c:v>40274</c:v>
                </c:pt>
                <c:pt idx="61">
                  <c:v>40275</c:v>
                </c:pt>
                <c:pt idx="62">
                  <c:v>40276</c:v>
                </c:pt>
                <c:pt idx="63">
                  <c:v>40277</c:v>
                </c:pt>
                <c:pt idx="64">
                  <c:v>40280</c:v>
                </c:pt>
                <c:pt idx="65">
                  <c:v>40281</c:v>
                </c:pt>
                <c:pt idx="66">
                  <c:v>40282</c:v>
                </c:pt>
                <c:pt idx="67">
                  <c:v>40283</c:v>
                </c:pt>
                <c:pt idx="68">
                  <c:v>40284</c:v>
                </c:pt>
                <c:pt idx="69">
                  <c:v>40287</c:v>
                </c:pt>
                <c:pt idx="70">
                  <c:v>40288</c:v>
                </c:pt>
                <c:pt idx="71">
                  <c:v>40289</c:v>
                </c:pt>
                <c:pt idx="72">
                  <c:v>40290</c:v>
                </c:pt>
                <c:pt idx="73">
                  <c:v>40291</c:v>
                </c:pt>
                <c:pt idx="74">
                  <c:v>40294</c:v>
                </c:pt>
                <c:pt idx="75">
                  <c:v>40295</c:v>
                </c:pt>
                <c:pt idx="76">
                  <c:v>40296</c:v>
                </c:pt>
                <c:pt idx="77">
                  <c:v>40297</c:v>
                </c:pt>
                <c:pt idx="78">
                  <c:v>40298</c:v>
                </c:pt>
                <c:pt idx="79">
                  <c:v>40302</c:v>
                </c:pt>
                <c:pt idx="80">
                  <c:v>40303</c:v>
                </c:pt>
                <c:pt idx="81">
                  <c:v>40304</c:v>
                </c:pt>
                <c:pt idx="82">
                  <c:v>40305</c:v>
                </c:pt>
                <c:pt idx="83">
                  <c:v>40308</c:v>
                </c:pt>
                <c:pt idx="84">
                  <c:v>40309</c:v>
                </c:pt>
                <c:pt idx="85">
                  <c:v>40310</c:v>
                </c:pt>
                <c:pt idx="86">
                  <c:v>40311</c:v>
                </c:pt>
                <c:pt idx="87">
                  <c:v>40312</c:v>
                </c:pt>
                <c:pt idx="88">
                  <c:v>40315</c:v>
                </c:pt>
                <c:pt idx="89">
                  <c:v>40316</c:v>
                </c:pt>
                <c:pt idx="90">
                  <c:v>40317</c:v>
                </c:pt>
                <c:pt idx="91">
                  <c:v>40318</c:v>
                </c:pt>
                <c:pt idx="92">
                  <c:v>40319</c:v>
                </c:pt>
                <c:pt idx="93">
                  <c:v>40322</c:v>
                </c:pt>
                <c:pt idx="94">
                  <c:v>40323</c:v>
                </c:pt>
                <c:pt idx="95">
                  <c:v>40324</c:v>
                </c:pt>
                <c:pt idx="96">
                  <c:v>40325</c:v>
                </c:pt>
                <c:pt idx="97">
                  <c:v>40326</c:v>
                </c:pt>
                <c:pt idx="98">
                  <c:v>40329</c:v>
                </c:pt>
                <c:pt idx="99">
                  <c:v>40330</c:v>
                </c:pt>
                <c:pt idx="100">
                  <c:v>40331</c:v>
                </c:pt>
                <c:pt idx="101">
                  <c:v>40332</c:v>
                </c:pt>
                <c:pt idx="102">
                  <c:v>40333</c:v>
                </c:pt>
                <c:pt idx="103">
                  <c:v>40336</c:v>
                </c:pt>
                <c:pt idx="104">
                  <c:v>40337</c:v>
                </c:pt>
                <c:pt idx="105">
                  <c:v>40338</c:v>
                </c:pt>
                <c:pt idx="106">
                  <c:v>40339</c:v>
                </c:pt>
                <c:pt idx="107">
                  <c:v>40340</c:v>
                </c:pt>
                <c:pt idx="108">
                  <c:v>40346</c:v>
                </c:pt>
                <c:pt idx="109">
                  <c:v>40347</c:v>
                </c:pt>
                <c:pt idx="110">
                  <c:v>40350</c:v>
                </c:pt>
                <c:pt idx="111">
                  <c:v>40351</c:v>
                </c:pt>
                <c:pt idx="112">
                  <c:v>40352</c:v>
                </c:pt>
                <c:pt idx="113">
                  <c:v>40353</c:v>
                </c:pt>
                <c:pt idx="114">
                  <c:v>40354</c:v>
                </c:pt>
                <c:pt idx="115">
                  <c:v>40357</c:v>
                </c:pt>
                <c:pt idx="116">
                  <c:v>40358</c:v>
                </c:pt>
                <c:pt idx="117">
                  <c:v>40359</c:v>
                </c:pt>
                <c:pt idx="118">
                  <c:v>40360</c:v>
                </c:pt>
                <c:pt idx="119">
                  <c:v>40361</c:v>
                </c:pt>
                <c:pt idx="120">
                  <c:v>40364</c:v>
                </c:pt>
                <c:pt idx="121">
                  <c:v>40365</c:v>
                </c:pt>
                <c:pt idx="122">
                  <c:v>40366</c:v>
                </c:pt>
                <c:pt idx="123">
                  <c:v>40367</c:v>
                </c:pt>
                <c:pt idx="124">
                  <c:v>40368</c:v>
                </c:pt>
                <c:pt idx="125">
                  <c:v>40371</c:v>
                </c:pt>
                <c:pt idx="126">
                  <c:v>40372</c:v>
                </c:pt>
                <c:pt idx="127">
                  <c:v>40373</c:v>
                </c:pt>
                <c:pt idx="128">
                  <c:v>40374</c:v>
                </c:pt>
                <c:pt idx="129">
                  <c:v>40375</c:v>
                </c:pt>
                <c:pt idx="130">
                  <c:v>40378</c:v>
                </c:pt>
                <c:pt idx="131">
                  <c:v>40379</c:v>
                </c:pt>
                <c:pt idx="132">
                  <c:v>40380</c:v>
                </c:pt>
                <c:pt idx="133">
                  <c:v>40381</c:v>
                </c:pt>
                <c:pt idx="134">
                  <c:v>40382</c:v>
                </c:pt>
                <c:pt idx="135">
                  <c:v>40385</c:v>
                </c:pt>
                <c:pt idx="136">
                  <c:v>40386</c:v>
                </c:pt>
                <c:pt idx="137">
                  <c:v>40387</c:v>
                </c:pt>
                <c:pt idx="138">
                  <c:v>40388</c:v>
                </c:pt>
                <c:pt idx="139">
                  <c:v>40389</c:v>
                </c:pt>
                <c:pt idx="140">
                  <c:v>40392</c:v>
                </c:pt>
                <c:pt idx="141">
                  <c:v>40393</c:v>
                </c:pt>
                <c:pt idx="142">
                  <c:v>40394</c:v>
                </c:pt>
                <c:pt idx="143">
                  <c:v>40395</c:v>
                </c:pt>
                <c:pt idx="144">
                  <c:v>40396</c:v>
                </c:pt>
                <c:pt idx="145">
                  <c:v>40399</c:v>
                </c:pt>
                <c:pt idx="146">
                  <c:v>40400</c:v>
                </c:pt>
                <c:pt idx="147">
                  <c:v>40401</c:v>
                </c:pt>
                <c:pt idx="148">
                  <c:v>40402</c:v>
                </c:pt>
                <c:pt idx="149">
                  <c:v>40403</c:v>
                </c:pt>
                <c:pt idx="150">
                  <c:v>40406</c:v>
                </c:pt>
                <c:pt idx="151">
                  <c:v>40407</c:v>
                </c:pt>
                <c:pt idx="152">
                  <c:v>40408</c:v>
                </c:pt>
                <c:pt idx="153">
                  <c:v>40409</c:v>
                </c:pt>
                <c:pt idx="154">
                  <c:v>40410</c:v>
                </c:pt>
                <c:pt idx="155">
                  <c:v>40413</c:v>
                </c:pt>
                <c:pt idx="156">
                  <c:v>40414</c:v>
                </c:pt>
                <c:pt idx="157">
                  <c:v>40415</c:v>
                </c:pt>
                <c:pt idx="158">
                  <c:v>40416</c:v>
                </c:pt>
                <c:pt idx="159">
                  <c:v>40417</c:v>
                </c:pt>
                <c:pt idx="160">
                  <c:v>40420</c:v>
                </c:pt>
                <c:pt idx="161">
                  <c:v>40421</c:v>
                </c:pt>
                <c:pt idx="162">
                  <c:v>40422</c:v>
                </c:pt>
                <c:pt idx="163">
                  <c:v>40423</c:v>
                </c:pt>
                <c:pt idx="164">
                  <c:v>40424</c:v>
                </c:pt>
                <c:pt idx="165">
                  <c:v>40427</c:v>
                </c:pt>
                <c:pt idx="166">
                  <c:v>40428</c:v>
                </c:pt>
                <c:pt idx="167">
                  <c:v>40429</c:v>
                </c:pt>
                <c:pt idx="168">
                  <c:v>40430</c:v>
                </c:pt>
                <c:pt idx="169">
                  <c:v>40431</c:v>
                </c:pt>
                <c:pt idx="170">
                  <c:v>40434</c:v>
                </c:pt>
                <c:pt idx="171">
                  <c:v>40435</c:v>
                </c:pt>
                <c:pt idx="172">
                  <c:v>40436</c:v>
                </c:pt>
                <c:pt idx="173">
                  <c:v>40437</c:v>
                </c:pt>
                <c:pt idx="174">
                  <c:v>40438</c:v>
                </c:pt>
                <c:pt idx="175">
                  <c:v>40441</c:v>
                </c:pt>
                <c:pt idx="176">
                  <c:v>40442</c:v>
                </c:pt>
                <c:pt idx="177">
                  <c:v>40448</c:v>
                </c:pt>
                <c:pt idx="178">
                  <c:v>40449</c:v>
                </c:pt>
                <c:pt idx="179">
                  <c:v>40450</c:v>
                </c:pt>
                <c:pt idx="180">
                  <c:v>40451</c:v>
                </c:pt>
                <c:pt idx="181">
                  <c:v>40459</c:v>
                </c:pt>
                <c:pt idx="182">
                  <c:v>40462</c:v>
                </c:pt>
                <c:pt idx="183">
                  <c:v>40463</c:v>
                </c:pt>
                <c:pt idx="184">
                  <c:v>40464</c:v>
                </c:pt>
                <c:pt idx="185">
                  <c:v>40465</c:v>
                </c:pt>
                <c:pt idx="186">
                  <c:v>40466</c:v>
                </c:pt>
                <c:pt idx="187">
                  <c:v>40469</c:v>
                </c:pt>
                <c:pt idx="188">
                  <c:v>40470</c:v>
                </c:pt>
                <c:pt idx="189">
                  <c:v>40471</c:v>
                </c:pt>
                <c:pt idx="190">
                  <c:v>40472</c:v>
                </c:pt>
                <c:pt idx="191">
                  <c:v>40473</c:v>
                </c:pt>
                <c:pt idx="192">
                  <c:v>40476</c:v>
                </c:pt>
                <c:pt idx="193">
                  <c:v>40477</c:v>
                </c:pt>
                <c:pt idx="194">
                  <c:v>40478</c:v>
                </c:pt>
                <c:pt idx="195">
                  <c:v>40479</c:v>
                </c:pt>
                <c:pt idx="196">
                  <c:v>40480</c:v>
                </c:pt>
                <c:pt idx="197">
                  <c:v>40483</c:v>
                </c:pt>
                <c:pt idx="198">
                  <c:v>40484</c:v>
                </c:pt>
                <c:pt idx="199">
                  <c:v>40485</c:v>
                </c:pt>
                <c:pt idx="200">
                  <c:v>40486</c:v>
                </c:pt>
                <c:pt idx="201">
                  <c:v>40487</c:v>
                </c:pt>
                <c:pt idx="202">
                  <c:v>40490</c:v>
                </c:pt>
                <c:pt idx="203">
                  <c:v>40491</c:v>
                </c:pt>
                <c:pt idx="204">
                  <c:v>40492</c:v>
                </c:pt>
                <c:pt idx="205">
                  <c:v>40493</c:v>
                </c:pt>
                <c:pt idx="206">
                  <c:v>40494</c:v>
                </c:pt>
                <c:pt idx="207">
                  <c:v>40497</c:v>
                </c:pt>
                <c:pt idx="208">
                  <c:v>40498</c:v>
                </c:pt>
                <c:pt idx="209">
                  <c:v>40499</c:v>
                </c:pt>
                <c:pt idx="210">
                  <c:v>40500</c:v>
                </c:pt>
                <c:pt idx="211">
                  <c:v>40501</c:v>
                </c:pt>
                <c:pt idx="212">
                  <c:v>40504</c:v>
                </c:pt>
                <c:pt idx="213">
                  <c:v>40505</c:v>
                </c:pt>
                <c:pt idx="214">
                  <c:v>40506</c:v>
                </c:pt>
                <c:pt idx="215">
                  <c:v>40507</c:v>
                </c:pt>
                <c:pt idx="216">
                  <c:v>40508</c:v>
                </c:pt>
                <c:pt idx="217">
                  <c:v>40511</c:v>
                </c:pt>
                <c:pt idx="218">
                  <c:v>40512</c:v>
                </c:pt>
                <c:pt idx="219">
                  <c:v>40513</c:v>
                </c:pt>
                <c:pt idx="220">
                  <c:v>40514</c:v>
                </c:pt>
                <c:pt idx="221">
                  <c:v>40515</c:v>
                </c:pt>
                <c:pt idx="222">
                  <c:v>40518</c:v>
                </c:pt>
                <c:pt idx="223">
                  <c:v>40519</c:v>
                </c:pt>
                <c:pt idx="224">
                  <c:v>40520</c:v>
                </c:pt>
                <c:pt idx="225">
                  <c:v>40521</c:v>
                </c:pt>
                <c:pt idx="226">
                  <c:v>40522</c:v>
                </c:pt>
                <c:pt idx="227">
                  <c:v>40525</c:v>
                </c:pt>
                <c:pt idx="228">
                  <c:v>40526</c:v>
                </c:pt>
                <c:pt idx="229">
                  <c:v>40527</c:v>
                </c:pt>
                <c:pt idx="230">
                  <c:v>40528</c:v>
                </c:pt>
                <c:pt idx="231">
                  <c:v>40529</c:v>
                </c:pt>
                <c:pt idx="232">
                  <c:v>40532</c:v>
                </c:pt>
                <c:pt idx="233">
                  <c:v>40533</c:v>
                </c:pt>
                <c:pt idx="234">
                  <c:v>40534</c:v>
                </c:pt>
                <c:pt idx="235">
                  <c:v>40535</c:v>
                </c:pt>
                <c:pt idx="236">
                  <c:v>40536</c:v>
                </c:pt>
                <c:pt idx="237">
                  <c:v>40539</c:v>
                </c:pt>
                <c:pt idx="238">
                  <c:v>40540</c:v>
                </c:pt>
                <c:pt idx="239">
                  <c:v>40541</c:v>
                </c:pt>
                <c:pt idx="240">
                  <c:v>40542</c:v>
                </c:pt>
                <c:pt idx="241">
                  <c:v>40543</c:v>
                </c:pt>
                <c:pt idx="242">
                  <c:v>40547</c:v>
                </c:pt>
                <c:pt idx="243">
                  <c:v>40548</c:v>
                </c:pt>
                <c:pt idx="244">
                  <c:v>40549</c:v>
                </c:pt>
                <c:pt idx="245">
                  <c:v>40550</c:v>
                </c:pt>
                <c:pt idx="246">
                  <c:v>40553</c:v>
                </c:pt>
                <c:pt idx="247">
                  <c:v>40554</c:v>
                </c:pt>
                <c:pt idx="248">
                  <c:v>40555</c:v>
                </c:pt>
                <c:pt idx="249">
                  <c:v>40556</c:v>
                </c:pt>
                <c:pt idx="250">
                  <c:v>40557</c:v>
                </c:pt>
                <c:pt idx="251">
                  <c:v>40560</c:v>
                </c:pt>
                <c:pt idx="252">
                  <c:v>40561</c:v>
                </c:pt>
                <c:pt idx="253">
                  <c:v>40562</c:v>
                </c:pt>
                <c:pt idx="254">
                  <c:v>40563</c:v>
                </c:pt>
                <c:pt idx="255">
                  <c:v>40564</c:v>
                </c:pt>
                <c:pt idx="256">
                  <c:v>40567</c:v>
                </c:pt>
                <c:pt idx="257">
                  <c:v>40568</c:v>
                </c:pt>
                <c:pt idx="258">
                  <c:v>40569</c:v>
                </c:pt>
                <c:pt idx="259">
                  <c:v>40570</c:v>
                </c:pt>
                <c:pt idx="260">
                  <c:v>40571</c:v>
                </c:pt>
                <c:pt idx="261">
                  <c:v>40574</c:v>
                </c:pt>
                <c:pt idx="262">
                  <c:v>40575</c:v>
                </c:pt>
                <c:pt idx="263">
                  <c:v>40583</c:v>
                </c:pt>
                <c:pt idx="264">
                  <c:v>40584</c:v>
                </c:pt>
                <c:pt idx="265">
                  <c:v>40585</c:v>
                </c:pt>
                <c:pt idx="266">
                  <c:v>40588</c:v>
                </c:pt>
                <c:pt idx="267">
                  <c:v>40589</c:v>
                </c:pt>
                <c:pt idx="268">
                  <c:v>40590</c:v>
                </c:pt>
                <c:pt idx="269">
                  <c:v>40591</c:v>
                </c:pt>
                <c:pt idx="270">
                  <c:v>40592</c:v>
                </c:pt>
                <c:pt idx="271">
                  <c:v>40595</c:v>
                </c:pt>
                <c:pt idx="272">
                  <c:v>40596</c:v>
                </c:pt>
                <c:pt idx="273">
                  <c:v>40597</c:v>
                </c:pt>
                <c:pt idx="274">
                  <c:v>40598</c:v>
                </c:pt>
                <c:pt idx="275">
                  <c:v>40599</c:v>
                </c:pt>
                <c:pt idx="276">
                  <c:v>40602</c:v>
                </c:pt>
                <c:pt idx="277">
                  <c:v>40603</c:v>
                </c:pt>
                <c:pt idx="278">
                  <c:v>40604</c:v>
                </c:pt>
                <c:pt idx="279">
                  <c:v>40605</c:v>
                </c:pt>
                <c:pt idx="280">
                  <c:v>40606</c:v>
                </c:pt>
                <c:pt idx="281">
                  <c:v>40609</c:v>
                </c:pt>
                <c:pt idx="282">
                  <c:v>40610</c:v>
                </c:pt>
                <c:pt idx="283">
                  <c:v>40611</c:v>
                </c:pt>
                <c:pt idx="284">
                  <c:v>40612</c:v>
                </c:pt>
                <c:pt idx="285">
                  <c:v>40613</c:v>
                </c:pt>
                <c:pt idx="286">
                  <c:v>40616</c:v>
                </c:pt>
                <c:pt idx="287">
                  <c:v>40617</c:v>
                </c:pt>
                <c:pt idx="288">
                  <c:v>40618</c:v>
                </c:pt>
                <c:pt idx="289">
                  <c:v>40619</c:v>
                </c:pt>
                <c:pt idx="290">
                  <c:v>40620</c:v>
                </c:pt>
                <c:pt idx="291">
                  <c:v>40623</c:v>
                </c:pt>
                <c:pt idx="292">
                  <c:v>40624</c:v>
                </c:pt>
                <c:pt idx="293">
                  <c:v>40625</c:v>
                </c:pt>
                <c:pt idx="294">
                  <c:v>40626</c:v>
                </c:pt>
                <c:pt idx="295">
                  <c:v>40627</c:v>
                </c:pt>
                <c:pt idx="296">
                  <c:v>40630</c:v>
                </c:pt>
                <c:pt idx="297">
                  <c:v>40631</c:v>
                </c:pt>
                <c:pt idx="298">
                  <c:v>40632</c:v>
                </c:pt>
                <c:pt idx="299">
                  <c:v>40633</c:v>
                </c:pt>
                <c:pt idx="300">
                  <c:v>40634</c:v>
                </c:pt>
                <c:pt idx="301">
                  <c:v>40639</c:v>
                </c:pt>
                <c:pt idx="302">
                  <c:v>40640</c:v>
                </c:pt>
                <c:pt idx="303">
                  <c:v>40641</c:v>
                </c:pt>
                <c:pt idx="304">
                  <c:v>40644</c:v>
                </c:pt>
                <c:pt idx="305">
                  <c:v>40645</c:v>
                </c:pt>
                <c:pt idx="306">
                  <c:v>40646</c:v>
                </c:pt>
                <c:pt idx="307">
                  <c:v>40647</c:v>
                </c:pt>
                <c:pt idx="308">
                  <c:v>40648</c:v>
                </c:pt>
                <c:pt idx="309">
                  <c:v>40651</c:v>
                </c:pt>
                <c:pt idx="310">
                  <c:v>40652</c:v>
                </c:pt>
                <c:pt idx="311">
                  <c:v>40653</c:v>
                </c:pt>
                <c:pt idx="312">
                  <c:v>40654</c:v>
                </c:pt>
                <c:pt idx="313">
                  <c:v>40655</c:v>
                </c:pt>
                <c:pt idx="314">
                  <c:v>40658</c:v>
                </c:pt>
                <c:pt idx="315">
                  <c:v>40659</c:v>
                </c:pt>
                <c:pt idx="316">
                  <c:v>40660</c:v>
                </c:pt>
                <c:pt idx="317">
                  <c:v>40661</c:v>
                </c:pt>
                <c:pt idx="318">
                  <c:v>40662</c:v>
                </c:pt>
                <c:pt idx="319">
                  <c:v>40666</c:v>
                </c:pt>
                <c:pt idx="320">
                  <c:v>40667</c:v>
                </c:pt>
                <c:pt idx="321">
                  <c:v>40668</c:v>
                </c:pt>
                <c:pt idx="322">
                  <c:v>40669</c:v>
                </c:pt>
                <c:pt idx="323">
                  <c:v>40672</c:v>
                </c:pt>
                <c:pt idx="324">
                  <c:v>40673</c:v>
                </c:pt>
                <c:pt idx="325">
                  <c:v>40674</c:v>
                </c:pt>
                <c:pt idx="326">
                  <c:v>40675</c:v>
                </c:pt>
                <c:pt idx="327">
                  <c:v>40676</c:v>
                </c:pt>
                <c:pt idx="328">
                  <c:v>40679</c:v>
                </c:pt>
                <c:pt idx="329">
                  <c:v>40680</c:v>
                </c:pt>
                <c:pt idx="330">
                  <c:v>40681</c:v>
                </c:pt>
                <c:pt idx="331">
                  <c:v>40682</c:v>
                </c:pt>
                <c:pt idx="332">
                  <c:v>40683</c:v>
                </c:pt>
                <c:pt idx="333">
                  <c:v>40686</c:v>
                </c:pt>
                <c:pt idx="334">
                  <c:v>40687</c:v>
                </c:pt>
                <c:pt idx="335">
                  <c:v>40688</c:v>
                </c:pt>
                <c:pt idx="336">
                  <c:v>40689</c:v>
                </c:pt>
                <c:pt idx="337">
                  <c:v>40690</c:v>
                </c:pt>
                <c:pt idx="338">
                  <c:v>40693</c:v>
                </c:pt>
                <c:pt idx="339">
                  <c:v>40694</c:v>
                </c:pt>
                <c:pt idx="340">
                  <c:v>40695</c:v>
                </c:pt>
                <c:pt idx="341">
                  <c:v>40696</c:v>
                </c:pt>
                <c:pt idx="342">
                  <c:v>40697</c:v>
                </c:pt>
                <c:pt idx="343">
                  <c:v>40701</c:v>
                </c:pt>
                <c:pt idx="344">
                  <c:v>40702</c:v>
                </c:pt>
                <c:pt idx="345">
                  <c:v>40703</c:v>
                </c:pt>
                <c:pt idx="346">
                  <c:v>40704</c:v>
                </c:pt>
                <c:pt idx="347">
                  <c:v>40707</c:v>
                </c:pt>
                <c:pt idx="348">
                  <c:v>40708</c:v>
                </c:pt>
                <c:pt idx="349">
                  <c:v>40709</c:v>
                </c:pt>
                <c:pt idx="350">
                  <c:v>40710</c:v>
                </c:pt>
                <c:pt idx="351">
                  <c:v>40711</c:v>
                </c:pt>
                <c:pt idx="352">
                  <c:v>40714</c:v>
                </c:pt>
                <c:pt idx="353">
                  <c:v>40715</c:v>
                </c:pt>
                <c:pt idx="354">
                  <c:v>40716</c:v>
                </c:pt>
                <c:pt idx="355">
                  <c:v>40717</c:v>
                </c:pt>
                <c:pt idx="356">
                  <c:v>40718</c:v>
                </c:pt>
                <c:pt idx="357">
                  <c:v>40721</c:v>
                </c:pt>
                <c:pt idx="358">
                  <c:v>40722</c:v>
                </c:pt>
                <c:pt idx="359">
                  <c:v>40723</c:v>
                </c:pt>
                <c:pt idx="360">
                  <c:v>40724</c:v>
                </c:pt>
                <c:pt idx="361">
                  <c:v>40725</c:v>
                </c:pt>
                <c:pt idx="362">
                  <c:v>40728</c:v>
                </c:pt>
                <c:pt idx="363">
                  <c:v>40729</c:v>
                </c:pt>
                <c:pt idx="364">
                  <c:v>40730</c:v>
                </c:pt>
                <c:pt idx="365">
                  <c:v>40731</c:v>
                </c:pt>
                <c:pt idx="366">
                  <c:v>40732</c:v>
                </c:pt>
                <c:pt idx="367">
                  <c:v>40735</c:v>
                </c:pt>
                <c:pt idx="368">
                  <c:v>40736</c:v>
                </c:pt>
                <c:pt idx="369">
                  <c:v>40737</c:v>
                </c:pt>
                <c:pt idx="370">
                  <c:v>40738</c:v>
                </c:pt>
                <c:pt idx="371">
                  <c:v>40739</c:v>
                </c:pt>
                <c:pt idx="372">
                  <c:v>40742</c:v>
                </c:pt>
                <c:pt idx="373">
                  <c:v>40743</c:v>
                </c:pt>
                <c:pt idx="374">
                  <c:v>40744</c:v>
                </c:pt>
                <c:pt idx="375">
                  <c:v>40745</c:v>
                </c:pt>
                <c:pt idx="376">
                  <c:v>40746</c:v>
                </c:pt>
                <c:pt idx="377">
                  <c:v>40749</c:v>
                </c:pt>
                <c:pt idx="378">
                  <c:v>40750</c:v>
                </c:pt>
                <c:pt idx="379">
                  <c:v>40751</c:v>
                </c:pt>
                <c:pt idx="380">
                  <c:v>40752</c:v>
                </c:pt>
                <c:pt idx="381">
                  <c:v>40753</c:v>
                </c:pt>
                <c:pt idx="382">
                  <c:v>40756</c:v>
                </c:pt>
                <c:pt idx="383">
                  <c:v>40757</c:v>
                </c:pt>
                <c:pt idx="384">
                  <c:v>40758</c:v>
                </c:pt>
                <c:pt idx="385">
                  <c:v>40759</c:v>
                </c:pt>
                <c:pt idx="386">
                  <c:v>40760</c:v>
                </c:pt>
                <c:pt idx="387">
                  <c:v>40763</c:v>
                </c:pt>
                <c:pt idx="388">
                  <c:v>40764</c:v>
                </c:pt>
                <c:pt idx="389">
                  <c:v>40765</c:v>
                </c:pt>
                <c:pt idx="390">
                  <c:v>40766</c:v>
                </c:pt>
                <c:pt idx="391">
                  <c:v>40767</c:v>
                </c:pt>
                <c:pt idx="392">
                  <c:v>40770</c:v>
                </c:pt>
                <c:pt idx="393">
                  <c:v>40771</c:v>
                </c:pt>
                <c:pt idx="394">
                  <c:v>40772</c:v>
                </c:pt>
                <c:pt idx="395">
                  <c:v>40773</c:v>
                </c:pt>
                <c:pt idx="396">
                  <c:v>40774</c:v>
                </c:pt>
                <c:pt idx="397">
                  <c:v>40777</c:v>
                </c:pt>
                <c:pt idx="398">
                  <c:v>40778</c:v>
                </c:pt>
                <c:pt idx="399">
                  <c:v>40779</c:v>
                </c:pt>
                <c:pt idx="400">
                  <c:v>40780</c:v>
                </c:pt>
                <c:pt idx="401">
                  <c:v>40781</c:v>
                </c:pt>
                <c:pt idx="402">
                  <c:v>40784</c:v>
                </c:pt>
                <c:pt idx="403">
                  <c:v>40785</c:v>
                </c:pt>
                <c:pt idx="404">
                  <c:v>40786</c:v>
                </c:pt>
                <c:pt idx="405">
                  <c:v>40787</c:v>
                </c:pt>
                <c:pt idx="406">
                  <c:v>40788</c:v>
                </c:pt>
                <c:pt idx="407">
                  <c:v>40791</c:v>
                </c:pt>
                <c:pt idx="408">
                  <c:v>40792</c:v>
                </c:pt>
                <c:pt idx="409">
                  <c:v>40793</c:v>
                </c:pt>
                <c:pt idx="410">
                  <c:v>40794</c:v>
                </c:pt>
                <c:pt idx="411">
                  <c:v>40795</c:v>
                </c:pt>
                <c:pt idx="412">
                  <c:v>40799</c:v>
                </c:pt>
                <c:pt idx="413">
                  <c:v>40800</c:v>
                </c:pt>
                <c:pt idx="414">
                  <c:v>40801</c:v>
                </c:pt>
                <c:pt idx="415">
                  <c:v>40802</c:v>
                </c:pt>
                <c:pt idx="416">
                  <c:v>40805</c:v>
                </c:pt>
                <c:pt idx="417">
                  <c:v>40806</c:v>
                </c:pt>
                <c:pt idx="418">
                  <c:v>40807</c:v>
                </c:pt>
                <c:pt idx="419">
                  <c:v>40808</c:v>
                </c:pt>
                <c:pt idx="420">
                  <c:v>40809</c:v>
                </c:pt>
                <c:pt idx="421">
                  <c:v>40812</c:v>
                </c:pt>
                <c:pt idx="422">
                  <c:v>40813</c:v>
                </c:pt>
                <c:pt idx="423">
                  <c:v>40814</c:v>
                </c:pt>
                <c:pt idx="424">
                  <c:v>40815</c:v>
                </c:pt>
                <c:pt idx="425">
                  <c:v>40816</c:v>
                </c:pt>
                <c:pt idx="426">
                  <c:v>40826</c:v>
                </c:pt>
                <c:pt idx="427">
                  <c:v>40827</c:v>
                </c:pt>
                <c:pt idx="428">
                  <c:v>40828</c:v>
                </c:pt>
                <c:pt idx="429">
                  <c:v>40829</c:v>
                </c:pt>
                <c:pt idx="430">
                  <c:v>40830</c:v>
                </c:pt>
                <c:pt idx="431">
                  <c:v>40833</c:v>
                </c:pt>
                <c:pt idx="432">
                  <c:v>40834</c:v>
                </c:pt>
                <c:pt idx="433">
                  <c:v>40835</c:v>
                </c:pt>
                <c:pt idx="434">
                  <c:v>40836</c:v>
                </c:pt>
                <c:pt idx="435">
                  <c:v>40837</c:v>
                </c:pt>
                <c:pt idx="436">
                  <c:v>40840</c:v>
                </c:pt>
                <c:pt idx="437">
                  <c:v>40841</c:v>
                </c:pt>
                <c:pt idx="438">
                  <c:v>40842</c:v>
                </c:pt>
                <c:pt idx="439">
                  <c:v>40843</c:v>
                </c:pt>
                <c:pt idx="440">
                  <c:v>40844</c:v>
                </c:pt>
                <c:pt idx="441">
                  <c:v>40847</c:v>
                </c:pt>
                <c:pt idx="442">
                  <c:v>40848</c:v>
                </c:pt>
                <c:pt idx="443">
                  <c:v>40849</c:v>
                </c:pt>
                <c:pt idx="444">
                  <c:v>40850</c:v>
                </c:pt>
                <c:pt idx="445">
                  <c:v>40851</c:v>
                </c:pt>
                <c:pt idx="446">
                  <c:v>40854</c:v>
                </c:pt>
                <c:pt idx="447">
                  <c:v>40855</c:v>
                </c:pt>
                <c:pt idx="448">
                  <c:v>40856</c:v>
                </c:pt>
                <c:pt idx="449">
                  <c:v>40857</c:v>
                </c:pt>
                <c:pt idx="450">
                  <c:v>40858</c:v>
                </c:pt>
                <c:pt idx="451">
                  <c:v>40861</c:v>
                </c:pt>
                <c:pt idx="452">
                  <c:v>40862</c:v>
                </c:pt>
                <c:pt idx="453">
                  <c:v>40863</c:v>
                </c:pt>
                <c:pt idx="454">
                  <c:v>40864</c:v>
                </c:pt>
                <c:pt idx="455">
                  <c:v>40865</c:v>
                </c:pt>
                <c:pt idx="456">
                  <c:v>40868</c:v>
                </c:pt>
                <c:pt idx="457">
                  <c:v>40869</c:v>
                </c:pt>
                <c:pt idx="458">
                  <c:v>40870</c:v>
                </c:pt>
                <c:pt idx="459">
                  <c:v>40871</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40903</c:v>
                </c:pt>
                <c:pt idx="482">
                  <c:v>40904</c:v>
                </c:pt>
                <c:pt idx="483">
                  <c:v>40905</c:v>
                </c:pt>
                <c:pt idx="484">
                  <c:v>40906</c:v>
                </c:pt>
                <c:pt idx="485">
                  <c:v>40907</c:v>
                </c:pt>
                <c:pt idx="486">
                  <c:v>40912</c:v>
                </c:pt>
                <c:pt idx="487">
                  <c:v>40913</c:v>
                </c:pt>
                <c:pt idx="488">
                  <c:v>40914</c:v>
                </c:pt>
                <c:pt idx="489">
                  <c:v>40917</c:v>
                </c:pt>
                <c:pt idx="490">
                  <c:v>40918</c:v>
                </c:pt>
                <c:pt idx="491">
                  <c:v>40919</c:v>
                </c:pt>
                <c:pt idx="492">
                  <c:v>40920</c:v>
                </c:pt>
                <c:pt idx="493">
                  <c:v>40921</c:v>
                </c:pt>
                <c:pt idx="494">
                  <c:v>40924</c:v>
                </c:pt>
                <c:pt idx="495">
                  <c:v>40925</c:v>
                </c:pt>
                <c:pt idx="496">
                  <c:v>40926</c:v>
                </c:pt>
                <c:pt idx="497">
                  <c:v>40927</c:v>
                </c:pt>
                <c:pt idx="498">
                  <c:v>40928</c:v>
                </c:pt>
                <c:pt idx="499">
                  <c:v>40938</c:v>
                </c:pt>
                <c:pt idx="500">
                  <c:v>40939</c:v>
                </c:pt>
                <c:pt idx="501">
                  <c:v>40940</c:v>
                </c:pt>
                <c:pt idx="502">
                  <c:v>40941</c:v>
                </c:pt>
                <c:pt idx="503">
                  <c:v>40942</c:v>
                </c:pt>
                <c:pt idx="504">
                  <c:v>40945</c:v>
                </c:pt>
                <c:pt idx="505">
                  <c:v>40946</c:v>
                </c:pt>
                <c:pt idx="506">
                  <c:v>40947</c:v>
                </c:pt>
                <c:pt idx="507">
                  <c:v>40948</c:v>
                </c:pt>
                <c:pt idx="508">
                  <c:v>40949</c:v>
                </c:pt>
                <c:pt idx="509">
                  <c:v>40952</c:v>
                </c:pt>
                <c:pt idx="510">
                  <c:v>40953</c:v>
                </c:pt>
                <c:pt idx="511">
                  <c:v>40954</c:v>
                </c:pt>
                <c:pt idx="512">
                  <c:v>40955</c:v>
                </c:pt>
                <c:pt idx="513">
                  <c:v>40956</c:v>
                </c:pt>
                <c:pt idx="514">
                  <c:v>40959</c:v>
                </c:pt>
                <c:pt idx="515">
                  <c:v>40960</c:v>
                </c:pt>
                <c:pt idx="516">
                  <c:v>40961</c:v>
                </c:pt>
                <c:pt idx="517">
                  <c:v>40962</c:v>
                </c:pt>
                <c:pt idx="518">
                  <c:v>40963</c:v>
                </c:pt>
                <c:pt idx="519">
                  <c:v>40966</c:v>
                </c:pt>
                <c:pt idx="520">
                  <c:v>40967</c:v>
                </c:pt>
                <c:pt idx="521">
                  <c:v>40968</c:v>
                </c:pt>
                <c:pt idx="522">
                  <c:v>40969</c:v>
                </c:pt>
                <c:pt idx="523">
                  <c:v>40970</c:v>
                </c:pt>
                <c:pt idx="524">
                  <c:v>40973</c:v>
                </c:pt>
                <c:pt idx="525">
                  <c:v>40974</c:v>
                </c:pt>
                <c:pt idx="526">
                  <c:v>40975</c:v>
                </c:pt>
                <c:pt idx="527">
                  <c:v>40976</c:v>
                </c:pt>
                <c:pt idx="528">
                  <c:v>40977</c:v>
                </c:pt>
                <c:pt idx="529">
                  <c:v>40980</c:v>
                </c:pt>
                <c:pt idx="530">
                  <c:v>40981</c:v>
                </c:pt>
                <c:pt idx="531">
                  <c:v>40982</c:v>
                </c:pt>
                <c:pt idx="532">
                  <c:v>40983</c:v>
                </c:pt>
                <c:pt idx="533">
                  <c:v>40984</c:v>
                </c:pt>
                <c:pt idx="534">
                  <c:v>40987</c:v>
                </c:pt>
                <c:pt idx="535">
                  <c:v>40988</c:v>
                </c:pt>
                <c:pt idx="536">
                  <c:v>40989</c:v>
                </c:pt>
                <c:pt idx="537">
                  <c:v>40990</c:v>
                </c:pt>
                <c:pt idx="538">
                  <c:v>40991</c:v>
                </c:pt>
                <c:pt idx="539">
                  <c:v>40994</c:v>
                </c:pt>
                <c:pt idx="540">
                  <c:v>40995</c:v>
                </c:pt>
                <c:pt idx="541">
                  <c:v>40996</c:v>
                </c:pt>
                <c:pt idx="542">
                  <c:v>40997</c:v>
                </c:pt>
                <c:pt idx="543">
                  <c:v>40998</c:v>
                </c:pt>
                <c:pt idx="544">
                  <c:v>41004</c:v>
                </c:pt>
                <c:pt idx="545">
                  <c:v>41005</c:v>
                </c:pt>
                <c:pt idx="546">
                  <c:v>41008</c:v>
                </c:pt>
                <c:pt idx="547">
                  <c:v>41009</c:v>
                </c:pt>
                <c:pt idx="548">
                  <c:v>41010</c:v>
                </c:pt>
                <c:pt idx="549">
                  <c:v>41011</c:v>
                </c:pt>
                <c:pt idx="550">
                  <c:v>41012</c:v>
                </c:pt>
                <c:pt idx="551">
                  <c:v>41015</c:v>
                </c:pt>
                <c:pt idx="552">
                  <c:v>41016</c:v>
                </c:pt>
                <c:pt idx="553">
                  <c:v>41017</c:v>
                </c:pt>
                <c:pt idx="554">
                  <c:v>41018</c:v>
                </c:pt>
                <c:pt idx="555">
                  <c:v>41019</c:v>
                </c:pt>
                <c:pt idx="556">
                  <c:v>41022</c:v>
                </c:pt>
                <c:pt idx="557">
                  <c:v>41023</c:v>
                </c:pt>
                <c:pt idx="558">
                  <c:v>41024</c:v>
                </c:pt>
                <c:pt idx="559">
                  <c:v>41025</c:v>
                </c:pt>
                <c:pt idx="560">
                  <c:v>41026</c:v>
                </c:pt>
                <c:pt idx="561">
                  <c:v>41031</c:v>
                </c:pt>
                <c:pt idx="562">
                  <c:v>41032</c:v>
                </c:pt>
                <c:pt idx="563">
                  <c:v>41033</c:v>
                </c:pt>
                <c:pt idx="564">
                  <c:v>41036</c:v>
                </c:pt>
                <c:pt idx="565">
                  <c:v>41037</c:v>
                </c:pt>
                <c:pt idx="566">
                  <c:v>41038</c:v>
                </c:pt>
                <c:pt idx="567">
                  <c:v>41039</c:v>
                </c:pt>
                <c:pt idx="568">
                  <c:v>41040</c:v>
                </c:pt>
                <c:pt idx="569">
                  <c:v>41043</c:v>
                </c:pt>
                <c:pt idx="570">
                  <c:v>41044</c:v>
                </c:pt>
                <c:pt idx="571">
                  <c:v>41045</c:v>
                </c:pt>
                <c:pt idx="572">
                  <c:v>41046</c:v>
                </c:pt>
                <c:pt idx="573">
                  <c:v>41047</c:v>
                </c:pt>
                <c:pt idx="574">
                  <c:v>41050</c:v>
                </c:pt>
                <c:pt idx="575">
                  <c:v>41051</c:v>
                </c:pt>
                <c:pt idx="576">
                  <c:v>41052</c:v>
                </c:pt>
                <c:pt idx="577">
                  <c:v>41053</c:v>
                </c:pt>
                <c:pt idx="578">
                  <c:v>41054</c:v>
                </c:pt>
                <c:pt idx="579">
                  <c:v>41057</c:v>
                </c:pt>
                <c:pt idx="580">
                  <c:v>41058</c:v>
                </c:pt>
                <c:pt idx="581">
                  <c:v>41059</c:v>
                </c:pt>
                <c:pt idx="582">
                  <c:v>41060</c:v>
                </c:pt>
                <c:pt idx="583">
                  <c:v>41061</c:v>
                </c:pt>
                <c:pt idx="584">
                  <c:v>41064</c:v>
                </c:pt>
                <c:pt idx="585">
                  <c:v>41065</c:v>
                </c:pt>
                <c:pt idx="586">
                  <c:v>41066</c:v>
                </c:pt>
                <c:pt idx="587">
                  <c:v>41067</c:v>
                </c:pt>
                <c:pt idx="588">
                  <c:v>41068</c:v>
                </c:pt>
                <c:pt idx="589">
                  <c:v>41071</c:v>
                </c:pt>
                <c:pt idx="590">
                  <c:v>41072</c:v>
                </c:pt>
                <c:pt idx="591">
                  <c:v>41073</c:v>
                </c:pt>
                <c:pt idx="592">
                  <c:v>41074</c:v>
                </c:pt>
                <c:pt idx="593">
                  <c:v>41075</c:v>
                </c:pt>
                <c:pt idx="594">
                  <c:v>41078</c:v>
                </c:pt>
                <c:pt idx="595">
                  <c:v>41079</c:v>
                </c:pt>
                <c:pt idx="596">
                  <c:v>41080</c:v>
                </c:pt>
                <c:pt idx="597">
                  <c:v>41081</c:v>
                </c:pt>
                <c:pt idx="598">
                  <c:v>41085</c:v>
                </c:pt>
                <c:pt idx="599">
                  <c:v>41086</c:v>
                </c:pt>
                <c:pt idx="600">
                  <c:v>41087</c:v>
                </c:pt>
                <c:pt idx="601">
                  <c:v>41088</c:v>
                </c:pt>
                <c:pt idx="602">
                  <c:v>41089</c:v>
                </c:pt>
                <c:pt idx="603">
                  <c:v>41092</c:v>
                </c:pt>
                <c:pt idx="604">
                  <c:v>41093</c:v>
                </c:pt>
                <c:pt idx="605">
                  <c:v>41094</c:v>
                </c:pt>
                <c:pt idx="606">
                  <c:v>41095</c:v>
                </c:pt>
                <c:pt idx="607">
                  <c:v>41096</c:v>
                </c:pt>
                <c:pt idx="608">
                  <c:v>41099</c:v>
                </c:pt>
                <c:pt idx="609">
                  <c:v>41100</c:v>
                </c:pt>
                <c:pt idx="610">
                  <c:v>41101</c:v>
                </c:pt>
                <c:pt idx="611">
                  <c:v>41102</c:v>
                </c:pt>
                <c:pt idx="612">
                  <c:v>41103</c:v>
                </c:pt>
                <c:pt idx="613">
                  <c:v>41106</c:v>
                </c:pt>
                <c:pt idx="614">
                  <c:v>41107</c:v>
                </c:pt>
                <c:pt idx="615">
                  <c:v>41108</c:v>
                </c:pt>
                <c:pt idx="616">
                  <c:v>41109</c:v>
                </c:pt>
                <c:pt idx="617">
                  <c:v>41110</c:v>
                </c:pt>
                <c:pt idx="618">
                  <c:v>41113</c:v>
                </c:pt>
                <c:pt idx="619">
                  <c:v>41114</c:v>
                </c:pt>
                <c:pt idx="620">
                  <c:v>41115</c:v>
                </c:pt>
                <c:pt idx="621">
                  <c:v>41116</c:v>
                </c:pt>
                <c:pt idx="622">
                  <c:v>41117</c:v>
                </c:pt>
                <c:pt idx="623">
                  <c:v>41120</c:v>
                </c:pt>
                <c:pt idx="624">
                  <c:v>41121</c:v>
                </c:pt>
                <c:pt idx="625">
                  <c:v>41122</c:v>
                </c:pt>
                <c:pt idx="626">
                  <c:v>41123</c:v>
                </c:pt>
                <c:pt idx="627">
                  <c:v>41124</c:v>
                </c:pt>
                <c:pt idx="628">
                  <c:v>41127</c:v>
                </c:pt>
                <c:pt idx="629">
                  <c:v>41128</c:v>
                </c:pt>
                <c:pt idx="630">
                  <c:v>41129</c:v>
                </c:pt>
                <c:pt idx="631">
                  <c:v>41130</c:v>
                </c:pt>
                <c:pt idx="632">
                  <c:v>41131</c:v>
                </c:pt>
                <c:pt idx="633">
                  <c:v>41134</c:v>
                </c:pt>
                <c:pt idx="634">
                  <c:v>41135</c:v>
                </c:pt>
                <c:pt idx="635">
                  <c:v>41136</c:v>
                </c:pt>
                <c:pt idx="636">
                  <c:v>41137</c:v>
                </c:pt>
                <c:pt idx="637">
                  <c:v>41138</c:v>
                </c:pt>
                <c:pt idx="638">
                  <c:v>41141</c:v>
                </c:pt>
                <c:pt idx="639">
                  <c:v>41142</c:v>
                </c:pt>
                <c:pt idx="640">
                  <c:v>41143</c:v>
                </c:pt>
                <c:pt idx="641">
                  <c:v>41144</c:v>
                </c:pt>
                <c:pt idx="642">
                  <c:v>41145</c:v>
                </c:pt>
                <c:pt idx="643">
                  <c:v>41148</c:v>
                </c:pt>
                <c:pt idx="644">
                  <c:v>41149</c:v>
                </c:pt>
                <c:pt idx="645">
                  <c:v>41150</c:v>
                </c:pt>
                <c:pt idx="646">
                  <c:v>41151</c:v>
                </c:pt>
                <c:pt idx="647">
                  <c:v>41152</c:v>
                </c:pt>
                <c:pt idx="648">
                  <c:v>41155</c:v>
                </c:pt>
                <c:pt idx="649">
                  <c:v>41156</c:v>
                </c:pt>
                <c:pt idx="650">
                  <c:v>41157</c:v>
                </c:pt>
                <c:pt idx="651">
                  <c:v>41158</c:v>
                </c:pt>
                <c:pt idx="652">
                  <c:v>41159</c:v>
                </c:pt>
                <c:pt idx="653">
                  <c:v>41162</c:v>
                </c:pt>
                <c:pt idx="654">
                  <c:v>41163</c:v>
                </c:pt>
                <c:pt idx="655">
                  <c:v>41164</c:v>
                </c:pt>
                <c:pt idx="656">
                  <c:v>41165</c:v>
                </c:pt>
                <c:pt idx="657">
                  <c:v>41166</c:v>
                </c:pt>
                <c:pt idx="658">
                  <c:v>41169</c:v>
                </c:pt>
                <c:pt idx="659">
                  <c:v>41170</c:v>
                </c:pt>
                <c:pt idx="660">
                  <c:v>41171</c:v>
                </c:pt>
                <c:pt idx="661">
                  <c:v>41172</c:v>
                </c:pt>
                <c:pt idx="662">
                  <c:v>41173</c:v>
                </c:pt>
                <c:pt idx="663">
                  <c:v>41176</c:v>
                </c:pt>
                <c:pt idx="664">
                  <c:v>41177</c:v>
                </c:pt>
                <c:pt idx="665">
                  <c:v>41178</c:v>
                </c:pt>
                <c:pt idx="666">
                  <c:v>41179</c:v>
                </c:pt>
                <c:pt idx="667">
                  <c:v>41180</c:v>
                </c:pt>
                <c:pt idx="668">
                  <c:v>41190</c:v>
                </c:pt>
                <c:pt idx="669">
                  <c:v>41191</c:v>
                </c:pt>
                <c:pt idx="670">
                  <c:v>41192</c:v>
                </c:pt>
                <c:pt idx="671">
                  <c:v>41193</c:v>
                </c:pt>
                <c:pt idx="672">
                  <c:v>41194</c:v>
                </c:pt>
                <c:pt idx="673">
                  <c:v>41197</c:v>
                </c:pt>
                <c:pt idx="674">
                  <c:v>41198</c:v>
                </c:pt>
                <c:pt idx="675">
                  <c:v>41199</c:v>
                </c:pt>
                <c:pt idx="676">
                  <c:v>41200</c:v>
                </c:pt>
                <c:pt idx="677">
                  <c:v>41201</c:v>
                </c:pt>
                <c:pt idx="678">
                  <c:v>41204</c:v>
                </c:pt>
                <c:pt idx="679">
                  <c:v>41205</c:v>
                </c:pt>
                <c:pt idx="680">
                  <c:v>41206</c:v>
                </c:pt>
                <c:pt idx="681">
                  <c:v>41207</c:v>
                </c:pt>
                <c:pt idx="682">
                  <c:v>41208</c:v>
                </c:pt>
                <c:pt idx="683">
                  <c:v>41211</c:v>
                </c:pt>
                <c:pt idx="684">
                  <c:v>41212</c:v>
                </c:pt>
                <c:pt idx="685">
                  <c:v>41213</c:v>
                </c:pt>
                <c:pt idx="686">
                  <c:v>41214</c:v>
                </c:pt>
                <c:pt idx="687">
                  <c:v>41215</c:v>
                </c:pt>
                <c:pt idx="688">
                  <c:v>41218</c:v>
                </c:pt>
                <c:pt idx="689">
                  <c:v>41219</c:v>
                </c:pt>
                <c:pt idx="690">
                  <c:v>41220</c:v>
                </c:pt>
                <c:pt idx="691">
                  <c:v>41221</c:v>
                </c:pt>
                <c:pt idx="692">
                  <c:v>41222</c:v>
                </c:pt>
                <c:pt idx="693">
                  <c:v>41225</c:v>
                </c:pt>
                <c:pt idx="694">
                  <c:v>41226</c:v>
                </c:pt>
                <c:pt idx="695">
                  <c:v>41227</c:v>
                </c:pt>
                <c:pt idx="696">
                  <c:v>41228</c:v>
                </c:pt>
                <c:pt idx="697">
                  <c:v>41229</c:v>
                </c:pt>
                <c:pt idx="698">
                  <c:v>41232</c:v>
                </c:pt>
                <c:pt idx="699">
                  <c:v>41233</c:v>
                </c:pt>
                <c:pt idx="700">
                  <c:v>41234</c:v>
                </c:pt>
                <c:pt idx="701">
                  <c:v>41235</c:v>
                </c:pt>
                <c:pt idx="702">
                  <c:v>41236</c:v>
                </c:pt>
                <c:pt idx="703">
                  <c:v>41239</c:v>
                </c:pt>
                <c:pt idx="704">
                  <c:v>41240</c:v>
                </c:pt>
                <c:pt idx="705">
                  <c:v>41241</c:v>
                </c:pt>
                <c:pt idx="706">
                  <c:v>41242</c:v>
                </c:pt>
                <c:pt idx="707">
                  <c:v>41243</c:v>
                </c:pt>
                <c:pt idx="708">
                  <c:v>41246</c:v>
                </c:pt>
                <c:pt idx="709">
                  <c:v>41247</c:v>
                </c:pt>
                <c:pt idx="710">
                  <c:v>41248</c:v>
                </c:pt>
                <c:pt idx="711">
                  <c:v>41249</c:v>
                </c:pt>
                <c:pt idx="712">
                  <c:v>41250</c:v>
                </c:pt>
                <c:pt idx="713">
                  <c:v>41253</c:v>
                </c:pt>
                <c:pt idx="714">
                  <c:v>41254</c:v>
                </c:pt>
                <c:pt idx="715">
                  <c:v>41255</c:v>
                </c:pt>
                <c:pt idx="716">
                  <c:v>41256</c:v>
                </c:pt>
                <c:pt idx="717">
                  <c:v>41257</c:v>
                </c:pt>
                <c:pt idx="718">
                  <c:v>41260</c:v>
                </c:pt>
                <c:pt idx="719">
                  <c:v>41261</c:v>
                </c:pt>
                <c:pt idx="720">
                  <c:v>41262</c:v>
                </c:pt>
                <c:pt idx="721">
                  <c:v>41263</c:v>
                </c:pt>
                <c:pt idx="722">
                  <c:v>41264</c:v>
                </c:pt>
                <c:pt idx="723">
                  <c:v>41267</c:v>
                </c:pt>
                <c:pt idx="724">
                  <c:v>41268</c:v>
                </c:pt>
                <c:pt idx="725">
                  <c:v>41269</c:v>
                </c:pt>
                <c:pt idx="726">
                  <c:v>41270</c:v>
                </c:pt>
                <c:pt idx="727">
                  <c:v>41271</c:v>
                </c:pt>
                <c:pt idx="728">
                  <c:v>41274</c:v>
                </c:pt>
                <c:pt idx="729">
                  <c:v>41278</c:v>
                </c:pt>
                <c:pt idx="730">
                  <c:v>41281</c:v>
                </c:pt>
                <c:pt idx="731">
                  <c:v>41282</c:v>
                </c:pt>
                <c:pt idx="732">
                  <c:v>41283</c:v>
                </c:pt>
                <c:pt idx="733">
                  <c:v>41284</c:v>
                </c:pt>
                <c:pt idx="734">
                  <c:v>41285</c:v>
                </c:pt>
                <c:pt idx="735">
                  <c:v>41288</c:v>
                </c:pt>
                <c:pt idx="736">
                  <c:v>41289</c:v>
                </c:pt>
                <c:pt idx="737">
                  <c:v>41290</c:v>
                </c:pt>
                <c:pt idx="738">
                  <c:v>41291</c:v>
                </c:pt>
                <c:pt idx="739">
                  <c:v>41292</c:v>
                </c:pt>
                <c:pt idx="740">
                  <c:v>41295</c:v>
                </c:pt>
                <c:pt idx="741">
                  <c:v>41296</c:v>
                </c:pt>
                <c:pt idx="742">
                  <c:v>41297</c:v>
                </c:pt>
                <c:pt idx="743">
                  <c:v>41298</c:v>
                </c:pt>
                <c:pt idx="744">
                  <c:v>41299</c:v>
                </c:pt>
                <c:pt idx="745">
                  <c:v>41302</c:v>
                </c:pt>
                <c:pt idx="746">
                  <c:v>41303</c:v>
                </c:pt>
                <c:pt idx="747">
                  <c:v>41304</c:v>
                </c:pt>
                <c:pt idx="748">
                  <c:v>41305</c:v>
                </c:pt>
                <c:pt idx="749">
                  <c:v>41306</c:v>
                </c:pt>
                <c:pt idx="750">
                  <c:v>41309</c:v>
                </c:pt>
                <c:pt idx="751">
                  <c:v>41310</c:v>
                </c:pt>
                <c:pt idx="752">
                  <c:v>41311</c:v>
                </c:pt>
                <c:pt idx="753">
                  <c:v>41312</c:v>
                </c:pt>
                <c:pt idx="754">
                  <c:v>41313</c:v>
                </c:pt>
                <c:pt idx="755">
                  <c:v>41323</c:v>
                </c:pt>
                <c:pt idx="756">
                  <c:v>41324</c:v>
                </c:pt>
                <c:pt idx="757">
                  <c:v>41325</c:v>
                </c:pt>
                <c:pt idx="758">
                  <c:v>41326</c:v>
                </c:pt>
                <c:pt idx="759">
                  <c:v>41327</c:v>
                </c:pt>
                <c:pt idx="760">
                  <c:v>41330</c:v>
                </c:pt>
                <c:pt idx="761">
                  <c:v>41331</c:v>
                </c:pt>
                <c:pt idx="762">
                  <c:v>41332</c:v>
                </c:pt>
                <c:pt idx="763">
                  <c:v>41333</c:v>
                </c:pt>
                <c:pt idx="764">
                  <c:v>41334</c:v>
                </c:pt>
                <c:pt idx="765">
                  <c:v>41337</c:v>
                </c:pt>
                <c:pt idx="766">
                  <c:v>41338</c:v>
                </c:pt>
                <c:pt idx="767">
                  <c:v>41339</c:v>
                </c:pt>
                <c:pt idx="768">
                  <c:v>41340</c:v>
                </c:pt>
                <c:pt idx="769">
                  <c:v>41341</c:v>
                </c:pt>
                <c:pt idx="770">
                  <c:v>41344</c:v>
                </c:pt>
                <c:pt idx="771">
                  <c:v>41345</c:v>
                </c:pt>
                <c:pt idx="772">
                  <c:v>41346</c:v>
                </c:pt>
                <c:pt idx="773">
                  <c:v>41347</c:v>
                </c:pt>
                <c:pt idx="774">
                  <c:v>41348</c:v>
                </c:pt>
                <c:pt idx="775">
                  <c:v>41351</c:v>
                </c:pt>
                <c:pt idx="776">
                  <c:v>41352</c:v>
                </c:pt>
                <c:pt idx="777">
                  <c:v>41353</c:v>
                </c:pt>
                <c:pt idx="778">
                  <c:v>41354</c:v>
                </c:pt>
                <c:pt idx="779">
                  <c:v>41355</c:v>
                </c:pt>
                <c:pt idx="780">
                  <c:v>41358</c:v>
                </c:pt>
                <c:pt idx="781">
                  <c:v>41359</c:v>
                </c:pt>
                <c:pt idx="782">
                  <c:v>41360</c:v>
                </c:pt>
                <c:pt idx="783">
                  <c:v>41361</c:v>
                </c:pt>
                <c:pt idx="784">
                  <c:v>41362</c:v>
                </c:pt>
                <c:pt idx="785">
                  <c:v>41365</c:v>
                </c:pt>
                <c:pt idx="786">
                  <c:v>41366</c:v>
                </c:pt>
                <c:pt idx="787">
                  <c:v>41367</c:v>
                </c:pt>
                <c:pt idx="788">
                  <c:v>41372</c:v>
                </c:pt>
                <c:pt idx="789">
                  <c:v>41373</c:v>
                </c:pt>
                <c:pt idx="790">
                  <c:v>41374</c:v>
                </c:pt>
                <c:pt idx="791">
                  <c:v>41375</c:v>
                </c:pt>
                <c:pt idx="792">
                  <c:v>41376</c:v>
                </c:pt>
                <c:pt idx="793">
                  <c:v>41379</c:v>
                </c:pt>
                <c:pt idx="794">
                  <c:v>41380</c:v>
                </c:pt>
                <c:pt idx="795">
                  <c:v>41381</c:v>
                </c:pt>
                <c:pt idx="796">
                  <c:v>41382</c:v>
                </c:pt>
                <c:pt idx="797">
                  <c:v>41383</c:v>
                </c:pt>
                <c:pt idx="798">
                  <c:v>41386</c:v>
                </c:pt>
                <c:pt idx="799">
                  <c:v>41387</c:v>
                </c:pt>
                <c:pt idx="800">
                  <c:v>41388</c:v>
                </c:pt>
                <c:pt idx="801">
                  <c:v>41389</c:v>
                </c:pt>
                <c:pt idx="802">
                  <c:v>41390</c:v>
                </c:pt>
                <c:pt idx="803">
                  <c:v>41396</c:v>
                </c:pt>
                <c:pt idx="804">
                  <c:v>41397</c:v>
                </c:pt>
                <c:pt idx="805">
                  <c:v>41400</c:v>
                </c:pt>
                <c:pt idx="806">
                  <c:v>41401</c:v>
                </c:pt>
                <c:pt idx="807">
                  <c:v>41402</c:v>
                </c:pt>
                <c:pt idx="808">
                  <c:v>41403</c:v>
                </c:pt>
                <c:pt idx="809">
                  <c:v>41404</c:v>
                </c:pt>
                <c:pt idx="810">
                  <c:v>41407</c:v>
                </c:pt>
                <c:pt idx="811">
                  <c:v>41408</c:v>
                </c:pt>
                <c:pt idx="812">
                  <c:v>41409</c:v>
                </c:pt>
                <c:pt idx="813">
                  <c:v>41410</c:v>
                </c:pt>
                <c:pt idx="814">
                  <c:v>41411</c:v>
                </c:pt>
                <c:pt idx="815">
                  <c:v>41414</c:v>
                </c:pt>
                <c:pt idx="816">
                  <c:v>41415</c:v>
                </c:pt>
                <c:pt idx="817">
                  <c:v>41416</c:v>
                </c:pt>
                <c:pt idx="818">
                  <c:v>41417</c:v>
                </c:pt>
                <c:pt idx="819">
                  <c:v>41418</c:v>
                </c:pt>
                <c:pt idx="820">
                  <c:v>41421</c:v>
                </c:pt>
                <c:pt idx="821">
                  <c:v>41422</c:v>
                </c:pt>
                <c:pt idx="822">
                  <c:v>41423</c:v>
                </c:pt>
                <c:pt idx="823">
                  <c:v>41424</c:v>
                </c:pt>
                <c:pt idx="824">
                  <c:v>41425</c:v>
                </c:pt>
                <c:pt idx="825">
                  <c:v>41428</c:v>
                </c:pt>
                <c:pt idx="826">
                  <c:v>41429</c:v>
                </c:pt>
                <c:pt idx="827">
                  <c:v>41430</c:v>
                </c:pt>
                <c:pt idx="828">
                  <c:v>41431</c:v>
                </c:pt>
                <c:pt idx="829">
                  <c:v>41432</c:v>
                </c:pt>
                <c:pt idx="830">
                  <c:v>41438</c:v>
                </c:pt>
                <c:pt idx="831">
                  <c:v>41439</c:v>
                </c:pt>
                <c:pt idx="832">
                  <c:v>41442</c:v>
                </c:pt>
                <c:pt idx="833">
                  <c:v>41443</c:v>
                </c:pt>
                <c:pt idx="834">
                  <c:v>41444</c:v>
                </c:pt>
                <c:pt idx="835">
                  <c:v>41445</c:v>
                </c:pt>
                <c:pt idx="836">
                  <c:v>41446</c:v>
                </c:pt>
                <c:pt idx="837">
                  <c:v>41449</c:v>
                </c:pt>
                <c:pt idx="838">
                  <c:v>41450</c:v>
                </c:pt>
                <c:pt idx="839">
                  <c:v>41451</c:v>
                </c:pt>
                <c:pt idx="840">
                  <c:v>41452</c:v>
                </c:pt>
                <c:pt idx="841">
                  <c:v>41453</c:v>
                </c:pt>
                <c:pt idx="842">
                  <c:v>41456</c:v>
                </c:pt>
                <c:pt idx="843">
                  <c:v>41457</c:v>
                </c:pt>
                <c:pt idx="844">
                  <c:v>41458</c:v>
                </c:pt>
                <c:pt idx="845">
                  <c:v>41459</c:v>
                </c:pt>
                <c:pt idx="846">
                  <c:v>41460</c:v>
                </c:pt>
                <c:pt idx="847">
                  <c:v>41463</c:v>
                </c:pt>
                <c:pt idx="848">
                  <c:v>41464</c:v>
                </c:pt>
                <c:pt idx="849">
                  <c:v>41465</c:v>
                </c:pt>
                <c:pt idx="850">
                  <c:v>41466</c:v>
                </c:pt>
                <c:pt idx="851">
                  <c:v>41467</c:v>
                </c:pt>
                <c:pt idx="852">
                  <c:v>41470</c:v>
                </c:pt>
                <c:pt idx="853">
                  <c:v>41471</c:v>
                </c:pt>
                <c:pt idx="854">
                  <c:v>41472</c:v>
                </c:pt>
                <c:pt idx="855">
                  <c:v>41473</c:v>
                </c:pt>
                <c:pt idx="856">
                  <c:v>41474</c:v>
                </c:pt>
                <c:pt idx="857">
                  <c:v>41477</c:v>
                </c:pt>
                <c:pt idx="858">
                  <c:v>41478</c:v>
                </c:pt>
                <c:pt idx="859">
                  <c:v>41479</c:v>
                </c:pt>
                <c:pt idx="860">
                  <c:v>41480</c:v>
                </c:pt>
                <c:pt idx="861">
                  <c:v>41481</c:v>
                </c:pt>
                <c:pt idx="862">
                  <c:v>41484</c:v>
                </c:pt>
                <c:pt idx="863">
                  <c:v>41485</c:v>
                </c:pt>
                <c:pt idx="864">
                  <c:v>41486</c:v>
                </c:pt>
                <c:pt idx="865">
                  <c:v>41487</c:v>
                </c:pt>
                <c:pt idx="866">
                  <c:v>41488</c:v>
                </c:pt>
                <c:pt idx="867">
                  <c:v>41491</c:v>
                </c:pt>
                <c:pt idx="868">
                  <c:v>41492</c:v>
                </c:pt>
                <c:pt idx="869">
                  <c:v>41493</c:v>
                </c:pt>
                <c:pt idx="870">
                  <c:v>41494</c:v>
                </c:pt>
                <c:pt idx="871">
                  <c:v>41495</c:v>
                </c:pt>
                <c:pt idx="872">
                  <c:v>41498</c:v>
                </c:pt>
                <c:pt idx="873">
                  <c:v>41499</c:v>
                </c:pt>
                <c:pt idx="874">
                  <c:v>41500</c:v>
                </c:pt>
                <c:pt idx="875">
                  <c:v>41501</c:v>
                </c:pt>
                <c:pt idx="876">
                  <c:v>41502</c:v>
                </c:pt>
                <c:pt idx="877">
                  <c:v>41505</c:v>
                </c:pt>
                <c:pt idx="878">
                  <c:v>41506</c:v>
                </c:pt>
                <c:pt idx="879">
                  <c:v>41507</c:v>
                </c:pt>
                <c:pt idx="880">
                  <c:v>41508</c:v>
                </c:pt>
                <c:pt idx="881">
                  <c:v>41509</c:v>
                </c:pt>
                <c:pt idx="882">
                  <c:v>41512</c:v>
                </c:pt>
                <c:pt idx="883">
                  <c:v>41513</c:v>
                </c:pt>
                <c:pt idx="884">
                  <c:v>41514</c:v>
                </c:pt>
                <c:pt idx="885">
                  <c:v>41515</c:v>
                </c:pt>
                <c:pt idx="886">
                  <c:v>41516</c:v>
                </c:pt>
                <c:pt idx="887">
                  <c:v>41519</c:v>
                </c:pt>
                <c:pt idx="888">
                  <c:v>41520</c:v>
                </c:pt>
                <c:pt idx="889">
                  <c:v>41521</c:v>
                </c:pt>
                <c:pt idx="890">
                  <c:v>41522</c:v>
                </c:pt>
                <c:pt idx="891">
                  <c:v>41523</c:v>
                </c:pt>
                <c:pt idx="892">
                  <c:v>41526</c:v>
                </c:pt>
                <c:pt idx="893">
                  <c:v>41527</c:v>
                </c:pt>
                <c:pt idx="894">
                  <c:v>41528</c:v>
                </c:pt>
                <c:pt idx="895">
                  <c:v>41529</c:v>
                </c:pt>
                <c:pt idx="896">
                  <c:v>41530</c:v>
                </c:pt>
                <c:pt idx="897">
                  <c:v>41533</c:v>
                </c:pt>
                <c:pt idx="898">
                  <c:v>41534</c:v>
                </c:pt>
                <c:pt idx="899">
                  <c:v>41535</c:v>
                </c:pt>
                <c:pt idx="900">
                  <c:v>41540</c:v>
                </c:pt>
                <c:pt idx="901">
                  <c:v>41541</c:v>
                </c:pt>
                <c:pt idx="902">
                  <c:v>41542</c:v>
                </c:pt>
                <c:pt idx="903">
                  <c:v>41543</c:v>
                </c:pt>
                <c:pt idx="904">
                  <c:v>41544</c:v>
                </c:pt>
                <c:pt idx="905">
                  <c:v>41547</c:v>
                </c:pt>
                <c:pt idx="906">
                  <c:v>41555</c:v>
                </c:pt>
                <c:pt idx="907">
                  <c:v>41556</c:v>
                </c:pt>
                <c:pt idx="908">
                  <c:v>41557</c:v>
                </c:pt>
                <c:pt idx="909">
                  <c:v>41558</c:v>
                </c:pt>
                <c:pt idx="910">
                  <c:v>41561</c:v>
                </c:pt>
                <c:pt idx="911">
                  <c:v>41562</c:v>
                </c:pt>
                <c:pt idx="912">
                  <c:v>41563</c:v>
                </c:pt>
                <c:pt idx="913">
                  <c:v>41564</c:v>
                </c:pt>
                <c:pt idx="914">
                  <c:v>41565</c:v>
                </c:pt>
                <c:pt idx="915">
                  <c:v>41568</c:v>
                </c:pt>
                <c:pt idx="916">
                  <c:v>41569</c:v>
                </c:pt>
                <c:pt idx="917">
                  <c:v>41570</c:v>
                </c:pt>
                <c:pt idx="918">
                  <c:v>41571</c:v>
                </c:pt>
                <c:pt idx="919">
                  <c:v>41572</c:v>
                </c:pt>
                <c:pt idx="920">
                  <c:v>41575</c:v>
                </c:pt>
                <c:pt idx="921">
                  <c:v>41576</c:v>
                </c:pt>
                <c:pt idx="922">
                  <c:v>41577</c:v>
                </c:pt>
                <c:pt idx="923">
                  <c:v>41578</c:v>
                </c:pt>
                <c:pt idx="924">
                  <c:v>41579</c:v>
                </c:pt>
                <c:pt idx="925">
                  <c:v>41582</c:v>
                </c:pt>
                <c:pt idx="926">
                  <c:v>41583</c:v>
                </c:pt>
                <c:pt idx="927">
                  <c:v>41584</c:v>
                </c:pt>
                <c:pt idx="928">
                  <c:v>41585</c:v>
                </c:pt>
                <c:pt idx="929">
                  <c:v>41586</c:v>
                </c:pt>
                <c:pt idx="930">
                  <c:v>41589</c:v>
                </c:pt>
                <c:pt idx="931">
                  <c:v>41590</c:v>
                </c:pt>
                <c:pt idx="932">
                  <c:v>41591</c:v>
                </c:pt>
                <c:pt idx="933">
                  <c:v>41592</c:v>
                </c:pt>
                <c:pt idx="934">
                  <c:v>41593</c:v>
                </c:pt>
                <c:pt idx="935">
                  <c:v>41596</c:v>
                </c:pt>
                <c:pt idx="936">
                  <c:v>41597</c:v>
                </c:pt>
                <c:pt idx="937">
                  <c:v>41598</c:v>
                </c:pt>
                <c:pt idx="938">
                  <c:v>41599</c:v>
                </c:pt>
                <c:pt idx="939">
                  <c:v>41600</c:v>
                </c:pt>
                <c:pt idx="940">
                  <c:v>41603</c:v>
                </c:pt>
                <c:pt idx="941">
                  <c:v>41604</c:v>
                </c:pt>
                <c:pt idx="942">
                  <c:v>41605</c:v>
                </c:pt>
                <c:pt idx="943">
                  <c:v>41606</c:v>
                </c:pt>
                <c:pt idx="944">
                  <c:v>41607</c:v>
                </c:pt>
                <c:pt idx="945">
                  <c:v>41610</c:v>
                </c:pt>
                <c:pt idx="946">
                  <c:v>41611</c:v>
                </c:pt>
                <c:pt idx="947">
                  <c:v>41612</c:v>
                </c:pt>
                <c:pt idx="948">
                  <c:v>41613</c:v>
                </c:pt>
                <c:pt idx="949">
                  <c:v>41614</c:v>
                </c:pt>
                <c:pt idx="950">
                  <c:v>41617</c:v>
                </c:pt>
                <c:pt idx="951">
                  <c:v>41618</c:v>
                </c:pt>
                <c:pt idx="952">
                  <c:v>41619</c:v>
                </c:pt>
                <c:pt idx="953">
                  <c:v>41620</c:v>
                </c:pt>
                <c:pt idx="954">
                  <c:v>41621</c:v>
                </c:pt>
                <c:pt idx="955">
                  <c:v>41624</c:v>
                </c:pt>
                <c:pt idx="956">
                  <c:v>41625</c:v>
                </c:pt>
                <c:pt idx="957">
                  <c:v>41626</c:v>
                </c:pt>
                <c:pt idx="958">
                  <c:v>41627</c:v>
                </c:pt>
                <c:pt idx="959">
                  <c:v>41628</c:v>
                </c:pt>
                <c:pt idx="960">
                  <c:v>41631</c:v>
                </c:pt>
                <c:pt idx="961">
                  <c:v>41632</c:v>
                </c:pt>
                <c:pt idx="962">
                  <c:v>41633</c:v>
                </c:pt>
                <c:pt idx="963">
                  <c:v>41634</c:v>
                </c:pt>
                <c:pt idx="964">
                  <c:v>41635</c:v>
                </c:pt>
                <c:pt idx="965">
                  <c:v>41638</c:v>
                </c:pt>
                <c:pt idx="966">
                  <c:v>41639</c:v>
                </c:pt>
                <c:pt idx="967">
                  <c:v>41641</c:v>
                </c:pt>
                <c:pt idx="968">
                  <c:v>41642</c:v>
                </c:pt>
                <c:pt idx="969">
                  <c:v>41645</c:v>
                </c:pt>
                <c:pt idx="970">
                  <c:v>41646</c:v>
                </c:pt>
                <c:pt idx="971">
                  <c:v>41647</c:v>
                </c:pt>
                <c:pt idx="972">
                  <c:v>41648</c:v>
                </c:pt>
                <c:pt idx="973">
                  <c:v>41649</c:v>
                </c:pt>
                <c:pt idx="974">
                  <c:v>41652</c:v>
                </c:pt>
                <c:pt idx="975">
                  <c:v>41653</c:v>
                </c:pt>
                <c:pt idx="976">
                  <c:v>41654</c:v>
                </c:pt>
                <c:pt idx="977">
                  <c:v>41655</c:v>
                </c:pt>
                <c:pt idx="978">
                  <c:v>41656</c:v>
                </c:pt>
                <c:pt idx="979">
                  <c:v>41659</c:v>
                </c:pt>
                <c:pt idx="980">
                  <c:v>41660</c:v>
                </c:pt>
                <c:pt idx="981">
                  <c:v>41661</c:v>
                </c:pt>
                <c:pt idx="982">
                  <c:v>41662</c:v>
                </c:pt>
                <c:pt idx="983">
                  <c:v>41663</c:v>
                </c:pt>
                <c:pt idx="984">
                  <c:v>41666</c:v>
                </c:pt>
                <c:pt idx="985">
                  <c:v>41667</c:v>
                </c:pt>
                <c:pt idx="986">
                  <c:v>41668</c:v>
                </c:pt>
                <c:pt idx="987">
                  <c:v>41669</c:v>
                </c:pt>
                <c:pt idx="988">
                  <c:v>41677</c:v>
                </c:pt>
                <c:pt idx="989">
                  <c:v>41680</c:v>
                </c:pt>
                <c:pt idx="990">
                  <c:v>41681</c:v>
                </c:pt>
                <c:pt idx="991">
                  <c:v>41682</c:v>
                </c:pt>
                <c:pt idx="992">
                  <c:v>41683</c:v>
                </c:pt>
                <c:pt idx="993">
                  <c:v>41684</c:v>
                </c:pt>
                <c:pt idx="994">
                  <c:v>41687</c:v>
                </c:pt>
                <c:pt idx="995">
                  <c:v>41688</c:v>
                </c:pt>
                <c:pt idx="996">
                  <c:v>41689</c:v>
                </c:pt>
                <c:pt idx="997">
                  <c:v>41690</c:v>
                </c:pt>
                <c:pt idx="998">
                  <c:v>41691</c:v>
                </c:pt>
                <c:pt idx="999">
                  <c:v>41694</c:v>
                </c:pt>
                <c:pt idx="1000">
                  <c:v>41695</c:v>
                </c:pt>
                <c:pt idx="1001">
                  <c:v>41696</c:v>
                </c:pt>
                <c:pt idx="1002">
                  <c:v>41697</c:v>
                </c:pt>
                <c:pt idx="1003">
                  <c:v>41698</c:v>
                </c:pt>
                <c:pt idx="1004">
                  <c:v>41701</c:v>
                </c:pt>
                <c:pt idx="1005">
                  <c:v>41702</c:v>
                </c:pt>
                <c:pt idx="1006">
                  <c:v>41703</c:v>
                </c:pt>
                <c:pt idx="1007">
                  <c:v>41704</c:v>
                </c:pt>
                <c:pt idx="1008">
                  <c:v>41705</c:v>
                </c:pt>
                <c:pt idx="1009">
                  <c:v>41708</c:v>
                </c:pt>
                <c:pt idx="1010">
                  <c:v>41709</c:v>
                </c:pt>
                <c:pt idx="1011">
                  <c:v>41710</c:v>
                </c:pt>
                <c:pt idx="1012">
                  <c:v>41711</c:v>
                </c:pt>
                <c:pt idx="1013">
                  <c:v>41712</c:v>
                </c:pt>
                <c:pt idx="1014">
                  <c:v>41715</c:v>
                </c:pt>
                <c:pt idx="1015">
                  <c:v>41716</c:v>
                </c:pt>
                <c:pt idx="1016">
                  <c:v>41717</c:v>
                </c:pt>
                <c:pt idx="1017">
                  <c:v>41718</c:v>
                </c:pt>
                <c:pt idx="1018">
                  <c:v>41719</c:v>
                </c:pt>
                <c:pt idx="1019">
                  <c:v>41722</c:v>
                </c:pt>
                <c:pt idx="1020">
                  <c:v>41723</c:v>
                </c:pt>
                <c:pt idx="1021">
                  <c:v>41724</c:v>
                </c:pt>
                <c:pt idx="1022">
                  <c:v>41725</c:v>
                </c:pt>
                <c:pt idx="1023">
                  <c:v>41726</c:v>
                </c:pt>
                <c:pt idx="1024">
                  <c:v>41729</c:v>
                </c:pt>
                <c:pt idx="1025">
                  <c:v>41730</c:v>
                </c:pt>
                <c:pt idx="1026">
                  <c:v>41731</c:v>
                </c:pt>
                <c:pt idx="1027">
                  <c:v>41732</c:v>
                </c:pt>
                <c:pt idx="1028">
                  <c:v>41733</c:v>
                </c:pt>
                <c:pt idx="1029">
                  <c:v>41737</c:v>
                </c:pt>
                <c:pt idx="1030">
                  <c:v>41738</c:v>
                </c:pt>
                <c:pt idx="1031">
                  <c:v>41739</c:v>
                </c:pt>
                <c:pt idx="1032">
                  <c:v>41740</c:v>
                </c:pt>
                <c:pt idx="1033">
                  <c:v>41743</c:v>
                </c:pt>
                <c:pt idx="1034">
                  <c:v>41744</c:v>
                </c:pt>
                <c:pt idx="1035">
                  <c:v>41745</c:v>
                </c:pt>
                <c:pt idx="1036">
                  <c:v>41746</c:v>
                </c:pt>
                <c:pt idx="1037">
                  <c:v>41747</c:v>
                </c:pt>
                <c:pt idx="1038">
                  <c:v>41750</c:v>
                </c:pt>
                <c:pt idx="1039">
                  <c:v>41751</c:v>
                </c:pt>
                <c:pt idx="1040">
                  <c:v>41752</c:v>
                </c:pt>
                <c:pt idx="1041">
                  <c:v>41753</c:v>
                </c:pt>
                <c:pt idx="1042">
                  <c:v>41754</c:v>
                </c:pt>
                <c:pt idx="1043">
                  <c:v>41757</c:v>
                </c:pt>
                <c:pt idx="1044">
                  <c:v>41758</c:v>
                </c:pt>
                <c:pt idx="1045">
                  <c:v>41759</c:v>
                </c:pt>
                <c:pt idx="1046">
                  <c:v>41764</c:v>
                </c:pt>
                <c:pt idx="1047">
                  <c:v>41765</c:v>
                </c:pt>
                <c:pt idx="1048">
                  <c:v>41766</c:v>
                </c:pt>
                <c:pt idx="1049">
                  <c:v>41767</c:v>
                </c:pt>
                <c:pt idx="1050">
                  <c:v>41768</c:v>
                </c:pt>
                <c:pt idx="1051">
                  <c:v>41771</c:v>
                </c:pt>
                <c:pt idx="1052">
                  <c:v>41772</c:v>
                </c:pt>
                <c:pt idx="1053">
                  <c:v>41773</c:v>
                </c:pt>
                <c:pt idx="1054">
                  <c:v>41774</c:v>
                </c:pt>
                <c:pt idx="1055">
                  <c:v>41775</c:v>
                </c:pt>
                <c:pt idx="1056">
                  <c:v>41778</c:v>
                </c:pt>
                <c:pt idx="1057">
                  <c:v>41779</c:v>
                </c:pt>
                <c:pt idx="1058">
                  <c:v>41780</c:v>
                </c:pt>
                <c:pt idx="1059">
                  <c:v>41781</c:v>
                </c:pt>
                <c:pt idx="1060">
                  <c:v>41782</c:v>
                </c:pt>
                <c:pt idx="1061">
                  <c:v>41785</c:v>
                </c:pt>
                <c:pt idx="1062">
                  <c:v>41786</c:v>
                </c:pt>
                <c:pt idx="1063">
                  <c:v>41787</c:v>
                </c:pt>
                <c:pt idx="1064">
                  <c:v>41788</c:v>
                </c:pt>
                <c:pt idx="1065">
                  <c:v>41789</c:v>
                </c:pt>
                <c:pt idx="1066">
                  <c:v>41793</c:v>
                </c:pt>
                <c:pt idx="1067">
                  <c:v>41794</c:v>
                </c:pt>
                <c:pt idx="1068">
                  <c:v>41795</c:v>
                </c:pt>
                <c:pt idx="1069">
                  <c:v>41796</c:v>
                </c:pt>
                <c:pt idx="1070">
                  <c:v>41799</c:v>
                </c:pt>
                <c:pt idx="1071">
                  <c:v>41800</c:v>
                </c:pt>
                <c:pt idx="1072">
                  <c:v>41801</c:v>
                </c:pt>
                <c:pt idx="1073">
                  <c:v>41802</c:v>
                </c:pt>
                <c:pt idx="1074">
                  <c:v>41803</c:v>
                </c:pt>
                <c:pt idx="1075">
                  <c:v>41806</c:v>
                </c:pt>
                <c:pt idx="1076">
                  <c:v>41807</c:v>
                </c:pt>
                <c:pt idx="1077">
                  <c:v>41808</c:v>
                </c:pt>
                <c:pt idx="1078">
                  <c:v>41809</c:v>
                </c:pt>
                <c:pt idx="1079">
                  <c:v>41810</c:v>
                </c:pt>
                <c:pt idx="1080">
                  <c:v>41813</c:v>
                </c:pt>
                <c:pt idx="1081">
                  <c:v>41814</c:v>
                </c:pt>
                <c:pt idx="1082">
                  <c:v>41815</c:v>
                </c:pt>
                <c:pt idx="1083">
                  <c:v>41816</c:v>
                </c:pt>
                <c:pt idx="1084">
                  <c:v>41817</c:v>
                </c:pt>
                <c:pt idx="1085">
                  <c:v>41820</c:v>
                </c:pt>
                <c:pt idx="1086">
                  <c:v>41821</c:v>
                </c:pt>
                <c:pt idx="1087">
                  <c:v>41822</c:v>
                </c:pt>
                <c:pt idx="1088">
                  <c:v>41823</c:v>
                </c:pt>
                <c:pt idx="1089">
                  <c:v>41824</c:v>
                </c:pt>
                <c:pt idx="1090">
                  <c:v>41827</c:v>
                </c:pt>
                <c:pt idx="1091">
                  <c:v>41828</c:v>
                </c:pt>
                <c:pt idx="1092">
                  <c:v>41829</c:v>
                </c:pt>
                <c:pt idx="1093">
                  <c:v>41830</c:v>
                </c:pt>
                <c:pt idx="1094">
                  <c:v>41831</c:v>
                </c:pt>
                <c:pt idx="1095">
                  <c:v>41834</c:v>
                </c:pt>
                <c:pt idx="1096">
                  <c:v>41835</c:v>
                </c:pt>
                <c:pt idx="1097">
                  <c:v>41836</c:v>
                </c:pt>
                <c:pt idx="1098">
                  <c:v>41837</c:v>
                </c:pt>
                <c:pt idx="1099">
                  <c:v>41838</c:v>
                </c:pt>
                <c:pt idx="1100">
                  <c:v>41841</c:v>
                </c:pt>
                <c:pt idx="1101">
                  <c:v>41842</c:v>
                </c:pt>
                <c:pt idx="1102">
                  <c:v>41843</c:v>
                </c:pt>
                <c:pt idx="1103">
                  <c:v>41844</c:v>
                </c:pt>
                <c:pt idx="1104">
                  <c:v>41845</c:v>
                </c:pt>
                <c:pt idx="1105">
                  <c:v>41848</c:v>
                </c:pt>
                <c:pt idx="1106">
                  <c:v>41849</c:v>
                </c:pt>
                <c:pt idx="1107">
                  <c:v>41850</c:v>
                </c:pt>
                <c:pt idx="1108">
                  <c:v>41851</c:v>
                </c:pt>
                <c:pt idx="1109">
                  <c:v>41852</c:v>
                </c:pt>
                <c:pt idx="1110">
                  <c:v>41855</c:v>
                </c:pt>
                <c:pt idx="1111">
                  <c:v>41856</c:v>
                </c:pt>
                <c:pt idx="1112">
                  <c:v>41857</c:v>
                </c:pt>
                <c:pt idx="1113">
                  <c:v>41858</c:v>
                </c:pt>
                <c:pt idx="1114">
                  <c:v>41859</c:v>
                </c:pt>
                <c:pt idx="1115">
                  <c:v>41862</c:v>
                </c:pt>
                <c:pt idx="1116">
                  <c:v>41863</c:v>
                </c:pt>
                <c:pt idx="1117">
                  <c:v>41864</c:v>
                </c:pt>
                <c:pt idx="1118">
                  <c:v>41865</c:v>
                </c:pt>
                <c:pt idx="1119">
                  <c:v>41866</c:v>
                </c:pt>
                <c:pt idx="1120">
                  <c:v>41869</c:v>
                </c:pt>
                <c:pt idx="1121">
                  <c:v>41870</c:v>
                </c:pt>
                <c:pt idx="1122">
                  <c:v>41871</c:v>
                </c:pt>
                <c:pt idx="1123">
                  <c:v>41872</c:v>
                </c:pt>
                <c:pt idx="1124">
                  <c:v>41873</c:v>
                </c:pt>
                <c:pt idx="1125">
                  <c:v>41876</c:v>
                </c:pt>
                <c:pt idx="1126">
                  <c:v>41877</c:v>
                </c:pt>
                <c:pt idx="1127">
                  <c:v>41878</c:v>
                </c:pt>
                <c:pt idx="1128">
                  <c:v>41879</c:v>
                </c:pt>
                <c:pt idx="1129">
                  <c:v>41880</c:v>
                </c:pt>
                <c:pt idx="1130">
                  <c:v>41883</c:v>
                </c:pt>
                <c:pt idx="1131">
                  <c:v>41884</c:v>
                </c:pt>
                <c:pt idx="1132">
                  <c:v>41885</c:v>
                </c:pt>
                <c:pt idx="1133">
                  <c:v>41886</c:v>
                </c:pt>
                <c:pt idx="1134">
                  <c:v>41887</c:v>
                </c:pt>
                <c:pt idx="1135">
                  <c:v>41891</c:v>
                </c:pt>
                <c:pt idx="1136">
                  <c:v>41892</c:v>
                </c:pt>
                <c:pt idx="1137">
                  <c:v>41893</c:v>
                </c:pt>
                <c:pt idx="1138">
                  <c:v>41894</c:v>
                </c:pt>
                <c:pt idx="1139">
                  <c:v>41897</c:v>
                </c:pt>
                <c:pt idx="1140">
                  <c:v>41898</c:v>
                </c:pt>
                <c:pt idx="1141">
                  <c:v>41899</c:v>
                </c:pt>
                <c:pt idx="1142">
                  <c:v>41900</c:v>
                </c:pt>
                <c:pt idx="1143">
                  <c:v>41901</c:v>
                </c:pt>
                <c:pt idx="1144">
                  <c:v>41904</c:v>
                </c:pt>
                <c:pt idx="1145">
                  <c:v>41905</c:v>
                </c:pt>
                <c:pt idx="1146">
                  <c:v>41906</c:v>
                </c:pt>
                <c:pt idx="1147">
                  <c:v>41907</c:v>
                </c:pt>
                <c:pt idx="1148">
                  <c:v>41908</c:v>
                </c:pt>
                <c:pt idx="1149">
                  <c:v>41911</c:v>
                </c:pt>
                <c:pt idx="1150">
                  <c:v>41912</c:v>
                </c:pt>
                <c:pt idx="1151">
                  <c:v>41920</c:v>
                </c:pt>
                <c:pt idx="1152">
                  <c:v>41921</c:v>
                </c:pt>
                <c:pt idx="1153">
                  <c:v>41922</c:v>
                </c:pt>
                <c:pt idx="1154">
                  <c:v>41925</c:v>
                </c:pt>
                <c:pt idx="1155">
                  <c:v>41926</c:v>
                </c:pt>
                <c:pt idx="1156">
                  <c:v>41927</c:v>
                </c:pt>
                <c:pt idx="1157">
                  <c:v>41928</c:v>
                </c:pt>
                <c:pt idx="1158">
                  <c:v>41929</c:v>
                </c:pt>
                <c:pt idx="1159">
                  <c:v>41932</c:v>
                </c:pt>
                <c:pt idx="1160">
                  <c:v>41933</c:v>
                </c:pt>
                <c:pt idx="1161">
                  <c:v>41934</c:v>
                </c:pt>
                <c:pt idx="1162">
                  <c:v>41935</c:v>
                </c:pt>
                <c:pt idx="1163">
                  <c:v>41936</c:v>
                </c:pt>
                <c:pt idx="1164">
                  <c:v>41939</c:v>
                </c:pt>
                <c:pt idx="1165">
                  <c:v>41940</c:v>
                </c:pt>
                <c:pt idx="1166">
                  <c:v>41941</c:v>
                </c:pt>
                <c:pt idx="1167">
                  <c:v>41942</c:v>
                </c:pt>
                <c:pt idx="1168">
                  <c:v>41943</c:v>
                </c:pt>
                <c:pt idx="1169">
                  <c:v>41946</c:v>
                </c:pt>
                <c:pt idx="1170">
                  <c:v>41947</c:v>
                </c:pt>
                <c:pt idx="1171">
                  <c:v>41948</c:v>
                </c:pt>
                <c:pt idx="1172">
                  <c:v>41949</c:v>
                </c:pt>
                <c:pt idx="1173">
                  <c:v>41950</c:v>
                </c:pt>
                <c:pt idx="1174">
                  <c:v>41953</c:v>
                </c:pt>
                <c:pt idx="1175">
                  <c:v>41954</c:v>
                </c:pt>
                <c:pt idx="1176">
                  <c:v>41955</c:v>
                </c:pt>
                <c:pt idx="1177">
                  <c:v>41956</c:v>
                </c:pt>
                <c:pt idx="1178">
                  <c:v>41957</c:v>
                </c:pt>
                <c:pt idx="1179">
                  <c:v>41960</c:v>
                </c:pt>
                <c:pt idx="1180">
                  <c:v>41961</c:v>
                </c:pt>
                <c:pt idx="1181">
                  <c:v>41962</c:v>
                </c:pt>
                <c:pt idx="1182">
                  <c:v>41963</c:v>
                </c:pt>
                <c:pt idx="1183">
                  <c:v>41964</c:v>
                </c:pt>
                <c:pt idx="1184">
                  <c:v>41967</c:v>
                </c:pt>
                <c:pt idx="1185">
                  <c:v>41968</c:v>
                </c:pt>
                <c:pt idx="1186">
                  <c:v>41969</c:v>
                </c:pt>
                <c:pt idx="1187">
                  <c:v>41970</c:v>
                </c:pt>
                <c:pt idx="1188">
                  <c:v>41971</c:v>
                </c:pt>
                <c:pt idx="1189">
                  <c:v>41974</c:v>
                </c:pt>
                <c:pt idx="1190">
                  <c:v>41975</c:v>
                </c:pt>
                <c:pt idx="1191">
                  <c:v>41976</c:v>
                </c:pt>
                <c:pt idx="1192">
                  <c:v>41977</c:v>
                </c:pt>
                <c:pt idx="1193">
                  <c:v>41978</c:v>
                </c:pt>
                <c:pt idx="1194">
                  <c:v>41981</c:v>
                </c:pt>
                <c:pt idx="1195">
                  <c:v>41982</c:v>
                </c:pt>
                <c:pt idx="1196">
                  <c:v>41983</c:v>
                </c:pt>
                <c:pt idx="1197">
                  <c:v>41984</c:v>
                </c:pt>
                <c:pt idx="1198">
                  <c:v>41985</c:v>
                </c:pt>
                <c:pt idx="1199">
                  <c:v>41988</c:v>
                </c:pt>
                <c:pt idx="1200">
                  <c:v>41989</c:v>
                </c:pt>
                <c:pt idx="1201">
                  <c:v>41990</c:v>
                </c:pt>
                <c:pt idx="1202">
                  <c:v>41991</c:v>
                </c:pt>
                <c:pt idx="1203">
                  <c:v>41992</c:v>
                </c:pt>
                <c:pt idx="1204">
                  <c:v>41995</c:v>
                </c:pt>
                <c:pt idx="1205">
                  <c:v>41996</c:v>
                </c:pt>
                <c:pt idx="1206">
                  <c:v>41997</c:v>
                </c:pt>
                <c:pt idx="1207">
                  <c:v>41998</c:v>
                </c:pt>
                <c:pt idx="1208">
                  <c:v>41999</c:v>
                </c:pt>
                <c:pt idx="1209">
                  <c:v>42002</c:v>
                </c:pt>
                <c:pt idx="1210">
                  <c:v>42003</c:v>
                </c:pt>
                <c:pt idx="1211">
                  <c:v>42004</c:v>
                </c:pt>
                <c:pt idx="1212">
                  <c:v>42009</c:v>
                </c:pt>
                <c:pt idx="1213">
                  <c:v>42010</c:v>
                </c:pt>
                <c:pt idx="1214">
                  <c:v>42011</c:v>
                </c:pt>
                <c:pt idx="1215">
                  <c:v>42012</c:v>
                </c:pt>
                <c:pt idx="1216">
                  <c:v>42013</c:v>
                </c:pt>
                <c:pt idx="1217">
                  <c:v>42016</c:v>
                </c:pt>
                <c:pt idx="1218">
                  <c:v>42017</c:v>
                </c:pt>
                <c:pt idx="1219">
                  <c:v>42018</c:v>
                </c:pt>
                <c:pt idx="1220">
                  <c:v>42019</c:v>
                </c:pt>
                <c:pt idx="1221">
                  <c:v>42020</c:v>
                </c:pt>
                <c:pt idx="1222">
                  <c:v>42023</c:v>
                </c:pt>
                <c:pt idx="1223">
                  <c:v>42024</c:v>
                </c:pt>
                <c:pt idx="1224">
                  <c:v>42025</c:v>
                </c:pt>
                <c:pt idx="1225">
                  <c:v>42026</c:v>
                </c:pt>
                <c:pt idx="1226">
                  <c:v>42027</c:v>
                </c:pt>
                <c:pt idx="1227">
                  <c:v>42030</c:v>
                </c:pt>
                <c:pt idx="1228">
                  <c:v>42031</c:v>
                </c:pt>
                <c:pt idx="1229">
                  <c:v>42032</c:v>
                </c:pt>
                <c:pt idx="1230">
                  <c:v>42033</c:v>
                </c:pt>
                <c:pt idx="1231">
                  <c:v>42034</c:v>
                </c:pt>
                <c:pt idx="1232">
                  <c:v>42037</c:v>
                </c:pt>
                <c:pt idx="1233">
                  <c:v>42038</c:v>
                </c:pt>
                <c:pt idx="1234">
                  <c:v>42039</c:v>
                </c:pt>
                <c:pt idx="1235">
                  <c:v>42040</c:v>
                </c:pt>
                <c:pt idx="1236">
                  <c:v>42041</c:v>
                </c:pt>
                <c:pt idx="1237">
                  <c:v>42044</c:v>
                </c:pt>
                <c:pt idx="1238">
                  <c:v>42045</c:v>
                </c:pt>
                <c:pt idx="1239">
                  <c:v>42046</c:v>
                </c:pt>
                <c:pt idx="1240">
                  <c:v>42047</c:v>
                </c:pt>
                <c:pt idx="1241">
                  <c:v>42048</c:v>
                </c:pt>
                <c:pt idx="1242">
                  <c:v>42051</c:v>
                </c:pt>
                <c:pt idx="1243">
                  <c:v>42052</c:v>
                </c:pt>
                <c:pt idx="1244">
                  <c:v>42060</c:v>
                </c:pt>
                <c:pt idx="1245">
                  <c:v>42061</c:v>
                </c:pt>
                <c:pt idx="1246">
                  <c:v>42062</c:v>
                </c:pt>
                <c:pt idx="1247">
                  <c:v>42065</c:v>
                </c:pt>
                <c:pt idx="1248">
                  <c:v>42066</c:v>
                </c:pt>
                <c:pt idx="1249">
                  <c:v>42067</c:v>
                </c:pt>
                <c:pt idx="1250">
                  <c:v>42068</c:v>
                </c:pt>
                <c:pt idx="1251">
                  <c:v>42069</c:v>
                </c:pt>
                <c:pt idx="1252">
                  <c:v>42072</c:v>
                </c:pt>
                <c:pt idx="1253">
                  <c:v>42073</c:v>
                </c:pt>
                <c:pt idx="1254">
                  <c:v>42074</c:v>
                </c:pt>
                <c:pt idx="1255">
                  <c:v>42075</c:v>
                </c:pt>
                <c:pt idx="1256">
                  <c:v>42076</c:v>
                </c:pt>
                <c:pt idx="1257">
                  <c:v>42079</c:v>
                </c:pt>
                <c:pt idx="1258">
                  <c:v>42080</c:v>
                </c:pt>
                <c:pt idx="1259">
                  <c:v>42081</c:v>
                </c:pt>
                <c:pt idx="1260">
                  <c:v>42082</c:v>
                </c:pt>
                <c:pt idx="1261">
                  <c:v>42083</c:v>
                </c:pt>
                <c:pt idx="1262">
                  <c:v>42086</c:v>
                </c:pt>
                <c:pt idx="1263">
                  <c:v>42087</c:v>
                </c:pt>
                <c:pt idx="1264">
                  <c:v>42088</c:v>
                </c:pt>
                <c:pt idx="1265">
                  <c:v>42089</c:v>
                </c:pt>
                <c:pt idx="1266">
                  <c:v>42090</c:v>
                </c:pt>
                <c:pt idx="1267">
                  <c:v>42093</c:v>
                </c:pt>
                <c:pt idx="1268">
                  <c:v>42094</c:v>
                </c:pt>
                <c:pt idx="1269">
                  <c:v>42095</c:v>
                </c:pt>
                <c:pt idx="1270">
                  <c:v>42096</c:v>
                </c:pt>
                <c:pt idx="1271">
                  <c:v>42097</c:v>
                </c:pt>
                <c:pt idx="1272">
                  <c:v>42101</c:v>
                </c:pt>
                <c:pt idx="1273">
                  <c:v>42102</c:v>
                </c:pt>
                <c:pt idx="1274">
                  <c:v>42103</c:v>
                </c:pt>
                <c:pt idx="1275">
                  <c:v>42104</c:v>
                </c:pt>
                <c:pt idx="1276">
                  <c:v>42107</c:v>
                </c:pt>
                <c:pt idx="1277">
                  <c:v>42108</c:v>
                </c:pt>
                <c:pt idx="1278">
                  <c:v>42109</c:v>
                </c:pt>
                <c:pt idx="1279">
                  <c:v>42110</c:v>
                </c:pt>
                <c:pt idx="1280">
                  <c:v>42111</c:v>
                </c:pt>
                <c:pt idx="1281">
                  <c:v>42114</c:v>
                </c:pt>
                <c:pt idx="1282">
                  <c:v>42115</c:v>
                </c:pt>
                <c:pt idx="1283">
                  <c:v>42116</c:v>
                </c:pt>
                <c:pt idx="1284">
                  <c:v>42117</c:v>
                </c:pt>
                <c:pt idx="1285">
                  <c:v>42118</c:v>
                </c:pt>
                <c:pt idx="1286">
                  <c:v>42121</c:v>
                </c:pt>
                <c:pt idx="1287">
                  <c:v>42122</c:v>
                </c:pt>
                <c:pt idx="1288">
                  <c:v>42123</c:v>
                </c:pt>
                <c:pt idx="1289">
                  <c:v>42124</c:v>
                </c:pt>
                <c:pt idx="1290">
                  <c:v>42128</c:v>
                </c:pt>
                <c:pt idx="1291">
                  <c:v>42129</c:v>
                </c:pt>
                <c:pt idx="1292">
                  <c:v>42130</c:v>
                </c:pt>
                <c:pt idx="1293">
                  <c:v>42131</c:v>
                </c:pt>
                <c:pt idx="1294">
                  <c:v>42132</c:v>
                </c:pt>
                <c:pt idx="1295">
                  <c:v>42135</c:v>
                </c:pt>
                <c:pt idx="1296">
                  <c:v>42136</c:v>
                </c:pt>
                <c:pt idx="1297">
                  <c:v>42137</c:v>
                </c:pt>
                <c:pt idx="1298">
                  <c:v>42138</c:v>
                </c:pt>
                <c:pt idx="1299">
                  <c:v>42139</c:v>
                </c:pt>
                <c:pt idx="1300">
                  <c:v>42142</c:v>
                </c:pt>
                <c:pt idx="1301">
                  <c:v>42143</c:v>
                </c:pt>
                <c:pt idx="1302">
                  <c:v>42144</c:v>
                </c:pt>
                <c:pt idx="1303">
                  <c:v>42145</c:v>
                </c:pt>
                <c:pt idx="1304">
                  <c:v>42146</c:v>
                </c:pt>
                <c:pt idx="1305">
                  <c:v>42149</c:v>
                </c:pt>
                <c:pt idx="1306">
                  <c:v>42150</c:v>
                </c:pt>
                <c:pt idx="1307">
                  <c:v>42151</c:v>
                </c:pt>
                <c:pt idx="1308">
                  <c:v>42152</c:v>
                </c:pt>
                <c:pt idx="1309">
                  <c:v>42153</c:v>
                </c:pt>
                <c:pt idx="1310">
                  <c:v>42156</c:v>
                </c:pt>
                <c:pt idx="1311">
                  <c:v>42157</c:v>
                </c:pt>
                <c:pt idx="1312">
                  <c:v>42158</c:v>
                </c:pt>
                <c:pt idx="1313">
                  <c:v>42159</c:v>
                </c:pt>
                <c:pt idx="1314">
                  <c:v>42160</c:v>
                </c:pt>
                <c:pt idx="1315">
                  <c:v>42163</c:v>
                </c:pt>
                <c:pt idx="1316">
                  <c:v>42164</c:v>
                </c:pt>
                <c:pt idx="1317">
                  <c:v>42165</c:v>
                </c:pt>
                <c:pt idx="1318">
                  <c:v>42166</c:v>
                </c:pt>
                <c:pt idx="1319">
                  <c:v>42167</c:v>
                </c:pt>
                <c:pt idx="1320">
                  <c:v>42170</c:v>
                </c:pt>
                <c:pt idx="1321">
                  <c:v>42171</c:v>
                </c:pt>
                <c:pt idx="1322">
                  <c:v>42172</c:v>
                </c:pt>
                <c:pt idx="1323">
                  <c:v>42173</c:v>
                </c:pt>
                <c:pt idx="1324">
                  <c:v>42174</c:v>
                </c:pt>
                <c:pt idx="1325">
                  <c:v>42178</c:v>
                </c:pt>
                <c:pt idx="1326">
                  <c:v>42179</c:v>
                </c:pt>
                <c:pt idx="1327">
                  <c:v>42180</c:v>
                </c:pt>
                <c:pt idx="1328">
                  <c:v>42181</c:v>
                </c:pt>
                <c:pt idx="1329">
                  <c:v>42184</c:v>
                </c:pt>
                <c:pt idx="1330">
                  <c:v>42185</c:v>
                </c:pt>
                <c:pt idx="1331">
                  <c:v>42186</c:v>
                </c:pt>
                <c:pt idx="1332">
                  <c:v>42187</c:v>
                </c:pt>
                <c:pt idx="1333">
                  <c:v>42188</c:v>
                </c:pt>
                <c:pt idx="1334">
                  <c:v>42191</c:v>
                </c:pt>
                <c:pt idx="1335">
                  <c:v>42192</c:v>
                </c:pt>
                <c:pt idx="1336">
                  <c:v>42193</c:v>
                </c:pt>
                <c:pt idx="1337">
                  <c:v>42194</c:v>
                </c:pt>
                <c:pt idx="1338">
                  <c:v>42195</c:v>
                </c:pt>
                <c:pt idx="1339">
                  <c:v>42198</c:v>
                </c:pt>
                <c:pt idx="1340">
                  <c:v>42199</c:v>
                </c:pt>
                <c:pt idx="1341">
                  <c:v>42200</c:v>
                </c:pt>
                <c:pt idx="1342">
                  <c:v>42201</c:v>
                </c:pt>
                <c:pt idx="1343">
                  <c:v>42202</c:v>
                </c:pt>
                <c:pt idx="1344">
                  <c:v>42205</c:v>
                </c:pt>
                <c:pt idx="1345">
                  <c:v>42206</c:v>
                </c:pt>
                <c:pt idx="1346">
                  <c:v>42207</c:v>
                </c:pt>
                <c:pt idx="1347">
                  <c:v>42208</c:v>
                </c:pt>
                <c:pt idx="1348">
                  <c:v>42209</c:v>
                </c:pt>
                <c:pt idx="1349">
                  <c:v>42212</c:v>
                </c:pt>
                <c:pt idx="1350">
                  <c:v>42213</c:v>
                </c:pt>
                <c:pt idx="1351">
                  <c:v>42214</c:v>
                </c:pt>
                <c:pt idx="1352">
                  <c:v>42215</c:v>
                </c:pt>
                <c:pt idx="1353">
                  <c:v>42216</c:v>
                </c:pt>
                <c:pt idx="1354">
                  <c:v>42219</c:v>
                </c:pt>
                <c:pt idx="1355">
                  <c:v>42220</c:v>
                </c:pt>
                <c:pt idx="1356">
                  <c:v>42221</c:v>
                </c:pt>
                <c:pt idx="1357">
                  <c:v>42222</c:v>
                </c:pt>
                <c:pt idx="1358">
                  <c:v>42223</c:v>
                </c:pt>
                <c:pt idx="1359">
                  <c:v>42226</c:v>
                </c:pt>
                <c:pt idx="1360">
                  <c:v>42227</c:v>
                </c:pt>
                <c:pt idx="1361">
                  <c:v>42228</c:v>
                </c:pt>
                <c:pt idx="1362">
                  <c:v>42229</c:v>
                </c:pt>
                <c:pt idx="1363">
                  <c:v>42230</c:v>
                </c:pt>
                <c:pt idx="1364">
                  <c:v>42233</c:v>
                </c:pt>
                <c:pt idx="1365">
                  <c:v>42234</c:v>
                </c:pt>
                <c:pt idx="1366">
                  <c:v>42235</c:v>
                </c:pt>
                <c:pt idx="1367">
                  <c:v>42236</c:v>
                </c:pt>
                <c:pt idx="1368">
                  <c:v>42237</c:v>
                </c:pt>
                <c:pt idx="1369">
                  <c:v>42240</c:v>
                </c:pt>
                <c:pt idx="1370">
                  <c:v>42241</c:v>
                </c:pt>
                <c:pt idx="1371">
                  <c:v>42242</c:v>
                </c:pt>
                <c:pt idx="1372">
                  <c:v>42243</c:v>
                </c:pt>
                <c:pt idx="1373">
                  <c:v>42244</c:v>
                </c:pt>
                <c:pt idx="1374">
                  <c:v>42247</c:v>
                </c:pt>
                <c:pt idx="1375">
                  <c:v>42248</c:v>
                </c:pt>
                <c:pt idx="1376">
                  <c:v>42249</c:v>
                </c:pt>
                <c:pt idx="1377">
                  <c:v>42254</c:v>
                </c:pt>
                <c:pt idx="1378">
                  <c:v>42255</c:v>
                </c:pt>
                <c:pt idx="1379">
                  <c:v>42256</c:v>
                </c:pt>
                <c:pt idx="1380">
                  <c:v>42257</c:v>
                </c:pt>
                <c:pt idx="1381">
                  <c:v>42258</c:v>
                </c:pt>
                <c:pt idx="1382">
                  <c:v>42261</c:v>
                </c:pt>
                <c:pt idx="1383">
                  <c:v>42262</c:v>
                </c:pt>
                <c:pt idx="1384">
                  <c:v>42263</c:v>
                </c:pt>
                <c:pt idx="1385">
                  <c:v>42264</c:v>
                </c:pt>
                <c:pt idx="1386">
                  <c:v>42265</c:v>
                </c:pt>
                <c:pt idx="1387">
                  <c:v>42268</c:v>
                </c:pt>
                <c:pt idx="1388">
                  <c:v>42269</c:v>
                </c:pt>
                <c:pt idx="1389">
                  <c:v>42270</c:v>
                </c:pt>
                <c:pt idx="1390">
                  <c:v>42271</c:v>
                </c:pt>
                <c:pt idx="1391">
                  <c:v>42272</c:v>
                </c:pt>
              </c:numCache>
            </c:numRef>
          </c:cat>
          <c:val>
            <c:numRef>
              <c:f>'多因子（不同行业不同因子）'!$D$131:$BAQ$131</c:f>
              <c:numCache>
                <c:formatCode>0.00%</c:formatCode>
                <c:ptCount val="1392"/>
                <c:pt idx="0">
                  <c:v>1</c:v>
                </c:pt>
                <c:pt idx="1">
                  <c:v>1</c:v>
                </c:pt>
                <c:pt idx="2">
                  <c:v>1</c:v>
                </c:pt>
                <c:pt idx="3">
                  <c:v>1</c:v>
                </c:pt>
                <c:pt idx="4">
                  <c:v>1</c:v>
                </c:pt>
                <c:pt idx="5">
                  <c:v>1</c:v>
                </c:pt>
                <c:pt idx="6">
                  <c:v>1</c:v>
                </c:pt>
                <c:pt idx="7">
                  <c:v>1</c:v>
                </c:pt>
                <c:pt idx="8">
                  <c:v>1.0084040741449101</c:v>
                </c:pt>
                <c:pt idx="9">
                  <c:v>1.0162796859990599</c:v>
                </c:pt>
                <c:pt idx="10">
                  <c:v>1.0249569445675899</c:v>
                </c:pt>
                <c:pt idx="11">
                  <c:v>1.0269759835569601</c:v>
                </c:pt>
                <c:pt idx="12">
                  <c:v>1.01656630051071</c:v>
                </c:pt>
                <c:pt idx="13">
                  <c:v>1.00486106462087</c:v>
                </c:pt>
                <c:pt idx="14">
                  <c:v>0.99848800958636397</c:v>
                </c:pt>
                <c:pt idx="15">
                  <c:v>0.99507484224324005</c:v>
                </c:pt>
                <c:pt idx="16">
                  <c:v>1.00750091962304</c:v>
                </c:pt>
                <c:pt idx="17">
                  <c:v>1.00826838449718</c:v>
                </c:pt>
                <c:pt idx="18">
                  <c:v>1.0191914610977699</c:v>
                </c:pt>
                <c:pt idx="19">
                  <c:v>1.0286462171436399</c:v>
                </c:pt>
                <c:pt idx="20">
                  <c:v>1.03577248654575</c:v>
                </c:pt>
                <c:pt idx="21">
                  <c:v>1.0374718039217099</c:v>
                </c:pt>
                <c:pt idx="22">
                  <c:v>1.02707227999231</c:v>
                </c:pt>
                <c:pt idx="23">
                  <c:v>1.0155596109574001</c:v>
                </c:pt>
                <c:pt idx="24">
                  <c:v>1.0166045843406299</c:v>
                </c:pt>
                <c:pt idx="25">
                  <c:v>1.01368079449967</c:v>
                </c:pt>
                <c:pt idx="26">
                  <c:v>1.0293489557640501</c:v>
                </c:pt>
                <c:pt idx="27">
                  <c:v>1.02724205745068</c:v>
                </c:pt>
                <c:pt idx="28">
                  <c:v>1.0247405457682399</c:v>
                </c:pt>
                <c:pt idx="29">
                  <c:v>1.0287289205096899</c:v>
                </c:pt>
                <c:pt idx="30">
                  <c:v>1.0313314606575399</c:v>
                </c:pt>
                <c:pt idx="31">
                  <c:v>1.0366784213412501</c:v>
                </c:pt>
                <c:pt idx="32">
                  <c:v>1.0396301440134399</c:v>
                </c:pt>
                <c:pt idx="33">
                  <c:v>1.0403203234216301</c:v>
                </c:pt>
                <c:pt idx="34">
                  <c:v>1.04706525414514</c:v>
                </c:pt>
                <c:pt idx="35">
                  <c:v>1.04165255517363</c:v>
                </c:pt>
                <c:pt idx="36">
                  <c:v>1.04254590046133</c:v>
                </c:pt>
                <c:pt idx="37">
                  <c:v>1.03022579043733</c:v>
                </c:pt>
                <c:pt idx="38">
                  <c:v>1.0388612243997899</c:v>
                </c:pt>
                <c:pt idx="39">
                  <c:v>1.03105438721779</c:v>
                </c:pt>
                <c:pt idx="40">
                  <c:v>1.0317801358296299</c:v>
                </c:pt>
                <c:pt idx="41">
                  <c:v>1.0300588236295101</c:v>
                </c:pt>
                <c:pt idx="42">
                  <c:v>1.0361955514066099</c:v>
                </c:pt>
                <c:pt idx="43">
                  <c:v>1.0354560783097599</c:v>
                </c:pt>
                <c:pt idx="44">
                  <c:v>1.0285099628236201</c:v>
                </c:pt>
                <c:pt idx="45">
                  <c:v>1.0278487564471399</c:v>
                </c:pt>
                <c:pt idx="46">
                  <c:v>1.0408109729891299</c:v>
                </c:pt>
                <c:pt idx="47">
                  <c:v>1.04335038294136</c:v>
                </c:pt>
                <c:pt idx="48">
                  <c:v>1.04738486842922</c:v>
                </c:pt>
                <c:pt idx="49">
                  <c:v>1.04861129820721</c:v>
                </c:pt>
                <c:pt idx="50">
                  <c:v>1.0495632302318401</c:v>
                </c:pt>
                <c:pt idx="51">
                  <c:v>1.0507129246164599</c:v>
                </c:pt>
                <c:pt idx="52">
                  <c:v>1.0613730724722901</c:v>
                </c:pt>
                <c:pt idx="53">
                  <c:v>1.0618196037470899</c:v>
                </c:pt>
                <c:pt idx="54">
                  <c:v>1.05796744600319</c:v>
                </c:pt>
                <c:pt idx="55">
                  <c:v>1.0630951759993701</c:v>
                </c:pt>
                <c:pt idx="56">
                  <c:v>1.05570290622234</c:v>
                </c:pt>
                <c:pt idx="57">
                  <c:v>1.0567687979370799</c:v>
                </c:pt>
                <c:pt idx="58">
                  <c:v>1.0517210354350099</c:v>
                </c:pt>
                <c:pt idx="59">
                  <c:v>1.0486372807001401</c:v>
                </c:pt>
                <c:pt idx="60">
                  <c:v>1.04753316873255</c:v>
                </c:pt>
                <c:pt idx="61">
                  <c:v>1.0537226608704899</c:v>
                </c:pt>
                <c:pt idx="62">
                  <c:v>1.0647293895919301</c:v>
                </c:pt>
                <c:pt idx="63">
                  <c:v>1.0642440038578</c:v>
                </c:pt>
                <c:pt idx="64">
                  <c:v>1.0652852776213799</c:v>
                </c:pt>
                <c:pt idx="65">
                  <c:v>1.0692357196659299</c:v>
                </c:pt>
                <c:pt idx="66">
                  <c:v>1.0581673461753101</c:v>
                </c:pt>
                <c:pt idx="67">
                  <c:v>1.0669828505230301</c:v>
                </c:pt>
                <c:pt idx="68">
                  <c:v>1.0653174586335099</c:v>
                </c:pt>
                <c:pt idx="69">
                  <c:v>1.0716109140526999</c:v>
                </c:pt>
                <c:pt idx="70">
                  <c:v>1.0649067978736</c:v>
                </c:pt>
                <c:pt idx="71">
                  <c:v>1.0712722866736799</c:v>
                </c:pt>
                <c:pt idx="72">
                  <c:v>1.0532035033014999</c:v>
                </c:pt>
                <c:pt idx="73">
                  <c:v>1.05408934528048</c:v>
                </c:pt>
                <c:pt idx="74">
                  <c:v>1.0585846505999299</c:v>
                </c:pt>
                <c:pt idx="75">
                  <c:v>1.0653156860848401</c:v>
                </c:pt>
                <c:pt idx="76">
                  <c:v>1.06522183338516</c:v>
                </c:pt>
                <c:pt idx="77">
                  <c:v>1.0679060988373099</c:v>
                </c:pt>
                <c:pt idx="78">
                  <c:v>1.07515721231521</c:v>
                </c:pt>
                <c:pt idx="79">
                  <c:v>1.0741582133688401</c:v>
                </c:pt>
                <c:pt idx="80">
                  <c:v>1.06791636946611</c:v>
                </c:pt>
                <c:pt idx="81">
                  <c:v>1.07809242955537</c:v>
                </c:pt>
                <c:pt idx="82">
                  <c:v>1.0744162313813901</c:v>
                </c:pt>
                <c:pt idx="83">
                  <c:v>1.0721190389979001</c:v>
                </c:pt>
                <c:pt idx="84">
                  <c:v>1.0852739293957601</c:v>
                </c:pt>
                <c:pt idx="85">
                  <c:v>1.08069559648086</c:v>
                </c:pt>
                <c:pt idx="86">
                  <c:v>1.0598568412254601</c:v>
                </c:pt>
                <c:pt idx="87">
                  <c:v>1.06076168733682</c:v>
                </c:pt>
                <c:pt idx="88">
                  <c:v>1.0567122188859901</c:v>
                </c:pt>
                <c:pt idx="89">
                  <c:v>1.0633854900427999</c:v>
                </c:pt>
                <c:pt idx="90">
                  <c:v>1.06248521688449</c:v>
                </c:pt>
                <c:pt idx="91">
                  <c:v>1.0625434650336201</c:v>
                </c:pt>
                <c:pt idx="92">
                  <c:v>1.06030362849924</c:v>
                </c:pt>
                <c:pt idx="93">
                  <c:v>1.06356199741237</c:v>
                </c:pt>
                <c:pt idx="94">
                  <c:v>1.0683410226045</c:v>
                </c:pt>
                <c:pt idx="95">
                  <c:v>1.0744326487990099</c:v>
                </c:pt>
                <c:pt idx="96">
                  <c:v>1.0786751936830801</c:v>
                </c:pt>
                <c:pt idx="97">
                  <c:v>1.0814776256999501</c:v>
                </c:pt>
                <c:pt idx="98">
                  <c:v>1.07861422525211</c:v>
                </c:pt>
                <c:pt idx="99">
                  <c:v>1.06504822711714</c:v>
                </c:pt>
                <c:pt idx="100">
                  <c:v>1.0560084240185701</c:v>
                </c:pt>
                <c:pt idx="101">
                  <c:v>1.0661703895536601</c:v>
                </c:pt>
                <c:pt idx="102">
                  <c:v>1.0577646310020099</c:v>
                </c:pt>
                <c:pt idx="103">
                  <c:v>1.06144175660672</c:v>
                </c:pt>
                <c:pt idx="104">
                  <c:v>1.07557273270745</c:v>
                </c:pt>
                <c:pt idx="105">
                  <c:v>1.09596170224092</c:v>
                </c:pt>
                <c:pt idx="106">
                  <c:v>1.0903232588896199</c:v>
                </c:pt>
                <c:pt idx="107">
                  <c:v>1.09977829451012</c:v>
                </c:pt>
                <c:pt idx="108">
                  <c:v>1.08926896742367</c:v>
                </c:pt>
                <c:pt idx="109">
                  <c:v>1.0918029238937199</c:v>
                </c:pt>
                <c:pt idx="110">
                  <c:v>1.07059632967255</c:v>
                </c:pt>
                <c:pt idx="111">
                  <c:v>1.0716007582309801</c:v>
                </c:pt>
                <c:pt idx="112">
                  <c:v>1.0770656569177901</c:v>
                </c:pt>
                <c:pt idx="113">
                  <c:v>1.07627640608624</c:v>
                </c:pt>
                <c:pt idx="114">
                  <c:v>1.0789603078654599</c:v>
                </c:pt>
                <c:pt idx="115">
                  <c:v>1.0718549222529199</c:v>
                </c:pt>
                <c:pt idx="116">
                  <c:v>1.0630392581755099</c:v>
                </c:pt>
                <c:pt idx="117">
                  <c:v>1.04865642049965</c:v>
                </c:pt>
                <c:pt idx="118">
                  <c:v>1.0482670737117401</c:v>
                </c:pt>
                <c:pt idx="119">
                  <c:v>1.0440376067794801</c:v>
                </c:pt>
                <c:pt idx="120">
                  <c:v>1.04305028187175</c:v>
                </c:pt>
                <c:pt idx="121">
                  <c:v>1.0416267613460199</c:v>
                </c:pt>
                <c:pt idx="122">
                  <c:v>1.04827081145315</c:v>
                </c:pt>
                <c:pt idx="123">
                  <c:v>1.0595104734468801</c:v>
                </c:pt>
                <c:pt idx="124">
                  <c:v>1.05280315745731</c:v>
                </c:pt>
                <c:pt idx="125">
                  <c:v>1.0557609285924701</c:v>
                </c:pt>
                <c:pt idx="126">
                  <c:v>1.06129865385024</c:v>
                </c:pt>
                <c:pt idx="127">
                  <c:v>1.06096047820607</c:v>
                </c:pt>
                <c:pt idx="128">
                  <c:v>1.0618429436003001</c:v>
                </c:pt>
                <c:pt idx="129">
                  <c:v>1.0599978032520001</c:v>
                </c:pt>
                <c:pt idx="130">
                  <c:v>1.0660006656118</c:v>
                </c:pt>
                <c:pt idx="131">
                  <c:v>1.06809136687429</c:v>
                </c:pt>
                <c:pt idx="132">
                  <c:v>1.06666223202508</c:v>
                </c:pt>
                <c:pt idx="133">
                  <c:v>1.06174871191689</c:v>
                </c:pt>
                <c:pt idx="134">
                  <c:v>1.06571220654802</c:v>
                </c:pt>
                <c:pt idx="135">
                  <c:v>1.0707843201582099</c:v>
                </c:pt>
                <c:pt idx="136">
                  <c:v>1.0754661124425999</c:v>
                </c:pt>
                <c:pt idx="137">
                  <c:v>1.08225987547101</c:v>
                </c:pt>
                <c:pt idx="138">
                  <c:v>1.0810274358535501</c:v>
                </c:pt>
                <c:pt idx="139">
                  <c:v>1.08054276684649</c:v>
                </c:pt>
                <c:pt idx="140">
                  <c:v>1.07504533138076</c:v>
                </c:pt>
                <c:pt idx="141">
                  <c:v>1.08143278241256</c:v>
                </c:pt>
                <c:pt idx="142">
                  <c:v>1.0816312362041101</c:v>
                </c:pt>
                <c:pt idx="143">
                  <c:v>1.0881749720659899</c:v>
                </c:pt>
                <c:pt idx="144">
                  <c:v>1.09594344898744</c:v>
                </c:pt>
                <c:pt idx="145">
                  <c:v>1.1040790303158501</c:v>
                </c:pt>
                <c:pt idx="146">
                  <c:v>1.11502483840737</c:v>
                </c:pt>
                <c:pt idx="147">
                  <c:v>1.1277569693854701</c:v>
                </c:pt>
                <c:pt idx="148">
                  <c:v>1.13831591181122</c:v>
                </c:pt>
                <c:pt idx="149">
                  <c:v>1.1418819617460201</c:v>
                </c:pt>
                <c:pt idx="150">
                  <c:v>1.13815965750378</c:v>
                </c:pt>
                <c:pt idx="151">
                  <c:v>1.1419198231255601</c:v>
                </c:pt>
                <c:pt idx="152">
                  <c:v>1.1415795093610199</c:v>
                </c:pt>
                <c:pt idx="153">
                  <c:v>1.13666353081264</c:v>
                </c:pt>
                <c:pt idx="154">
                  <c:v>1.13550454926889</c:v>
                </c:pt>
                <c:pt idx="155">
                  <c:v>1.1355764358042399</c:v>
                </c:pt>
                <c:pt idx="156">
                  <c:v>1.1311009864424399</c:v>
                </c:pt>
                <c:pt idx="157">
                  <c:v>1.14499442117734</c:v>
                </c:pt>
                <c:pt idx="158">
                  <c:v>1.139990366173</c:v>
                </c:pt>
                <c:pt idx="159">
                  <c:v>1.14153520049909</c:v>
                </c:pt>
                <c:pt idx="160">
                  <c:v>1.1441725501996101</c:v>
                </c:pt>
                <c:pt idx="161">
                  <c:v>1.1631537901795099</c:v>
                </c:pt>
                <c:pt idx="162">
                  <c:v>1.17079261318691</c:v>
                </c:pt>
                <c:pt idx="163">
                  <c:v>1.17551566839095</c:v>
                </c:pt>
                <c:pt idx="164">
                  <c:v>1.17906338004763</c:v>
                </c:pt>
                <c:pt idx="165">
                  <c:v>1.1914140184369</c:v>
                </c:pt>
                <c:pt idx="166">
                  <c:v>1.1858742254771</c:v>
                </c:pt>
                <c:pt idx="167">
                  <c:v>1.18997990350316</c:v>
                </c:pt>
                <c:pt idx="168">
                  <c:v>1.20810043442241</c:v>
                </c:pt>
                <c:pt idx="169">
                  <c:v>1.21366628352951</c:v>
                </c:pt>
                <c:pt idx="170">
                  <c:v>1.2249586133000101</c:v>
                </c:pt>
                <c:pt idx="171">
                  <c:v>1.2332721658632799</c:v>
                </c:pt>
                <c:pt idx="172">
                  <c:v>1.2402672122653</c:v>
                </c:pt>
                <c:pt idx="173">
                  <c:v>1.2433511791815901</c:v>
                </c:pt>
                <c:pt idx="174">
                  <c:v>1.2448366022887101</c:v>
                </c:pt>
                <c:pt idx="175">
                  <c:v>1.2451664305069901</c:v>
                </c:pt>
                <c:pt idx="176">
                  <c:v>1.2386841797764101</c:v>
                </c:pt>
                <c:pt idx="177">
                  <c:v>1.2379355689834499</c:v>
                </c:pt>
                <c:pt idx="178">
                  <c:v>1.24860901445853</c:v>
                </c:pt>
                <c:pt idx="179">
                  <c:v>1.2647705351380101</c:v>
                </c:pt>
                <c:pt idx="180">
                  <c:v>1.2626458823308899</c:v>
                </c:pt>
                <c:pt idx="181">
                  <c:v>1.2720882640142199</c:v>
                </c:pt>
                <c:pt idx="182">
                  <c:v>1.2686278990681401</c:v>
                </c:pt>
                <c:pt idx="183">
                  <c:v>1.25915387580899</c:v>
                </c:pt>
                <c:pt idx="184">
                  <c:v>1.2543857630319699</c:v>
                </c:pt>
                <c:pt idx="185">
                  <c:v>1.2799110343337501</c:v>
                </c:pt>
                <c:pt idx="186">
                  <c:v>1.29408956308811</c:v>
                </c:pt>
                <c:pt idx="187">
                  <c:v>1.30248944202276</c:v>
                </c:pt>
                <c:pt idx="188">
                  <c:v>1.3161032693230701</c:v>
                </c:pt>
                <c:pt idx="189">
                  <c:v>1.3088674593329299</c:v>
                </c:pt>
                <c:pt idx="190">
                  <c:v>1.28203910366811</c:v>
                </c:pt>
                <c:pt idx="191">
                  <c:v>1.29228865492627</c:v>
                </c:pt>
                <c:pt idx="192">
                  <c:v>1.29429922829121</c:v>
                </c:pt>
                <c:pt idx="193">
                  <c:v>1.2881152883482601</c:v>
                </c:pt>
                <c:pt idx="194">
                  <c:v>1.3048364536007</c:v>
                </c:pt>
                <c:pt idx="195">
                  <c:v>1.3088461893232399</c:v>
                </c:pt>
                <c:pt idx="196">
                  <c:v>1.2923888661989</c:v>
                </c:pt>
                <c:pt idx="197">
                  <c:v>1.3054494773181899</c:v>
                </c:pt>
                <c:pt idx="198">
                  <c:v>1.32178875634074</c:v>
                </c:pt>
                <c:pt idx="199">
                  <c:v>1.3253953507268601</c:v>
                </c:pt>
                <c:pt idx="200">
                  <c:v>1.3012184615473901</c:v>
                </c:pt>
                <c:pt idx="201">
                  <c:v>1.2956909267629599</c:v>
                </c:pt>
                <c:pt idx="202">
                  <c:v>1.30613044646154</c:v>
                </c:pt>
                <c:pt idx="203">
                  <c:v>1.30267338437478</c:v>
                </c:pt>
                <c:pt idx="204">
                  <c:v>1.30853781293864</c:v>
                </c:pt>
                <c:pt idx="205">
                  <c:v>1.3044049436841301</c:v>
                </c:pt>
                <c:pt idx="206">
                  <c:v>1.303840252116</c:v>
                </c:pt>
                <c:pt idx="207">
                  <c:v>1.30423203674438</c:v>
                </c:pt>
                <c:pt idx="208">
                  <c:v>1.30578945876339</c:v>
                </c:pt>
                <c:pt idx="209">
                  <c:v>1.32234432156105</c:v>
                </c:pt>
                <c:pt idx="210">
                  <c:v>1.32333028585005</c:v>
                </c:pt>
                <c:pt idx="211">
                  <c:v>1.32285660089952</c:v>
                </c:pt>
                <c:pt idx="212">
                  <c:v>1.33787401457067</c:v>
                </c:pt>
                <c:pt idx="213">
                  <c:v>1.3509409314768901</c:v>
                </c:pt>
                <c:pt idx="214">
                  <c:v>1.3440165368696699</c:v>
                </c:pt>
                <c:pt idx="215">
                  <c:v>1.35224984124291</c:v>
                </c:pt>
                <c:pt idx="216">
                  <c:v>1.35526563009987</c:v>
                </c:pt>
                <c:pt idx="217">
                  <c:v>1.3623943358608299</c:v>
                </c:pt>
                <c:pt idx="218">
                  <c:v>1.37239053666335</c:v>
                </c:pt>
                <c:pt idx="219">
                  <c:v>1.3689870406328899</c:v>
                </c:pt>
                <c:pt idx="220">
                  <c:v>1.36760577902202</c:v>
                </c:pt>
                <c:pt idx="221">
                  <c:v>1.3872992542017599</c:v>
                </c:pt>
                <c:pt idx="222">
                  <c:v>1.3766588780668301</c:v>
                </c:pt>
                <c:pt idx="223">
                  <c:v>1.3908017505627299</c:v>
                </c:pt>
                <c:pt idx="224">
                  <c:v>1.39647692040983</c:v>
                </c:pt>
                <c:pt idx="225">
                  <c:v>1.40245985951744</c:v>
                </c:pt>
                <c:pt idx="226">
                  <c:v>1.3961050672458599</c:v>
                </c:pt>
                <c:pt idx="227">
                  <c:v>1.39966080770736</c:v>
                </c:pt>
                <c:pt idx="228">
                  <c:v>1.40379380322237</c:v>
                </c:pt>
                <c:pt idx="229">
                  <c:v>1.4020899891207199</c:v>
                </c:pt>
                <c:pt idx="230">
                  <c:v>1.40092979374477</c:v>
                </c:pt>
                <c:pt idx="231">
                  <c:v>1.4097117066607701</c:v>
                </c:pt>
                <c:pt idx="232">
                  <c:v>1.40846075539181</c:v>
                </c:pt>
                <c:pt idx="233">
                  <c:v>1.40915792871504</c:v>
                </c:pt>
                <c:pt idx="234">
                  <c:v>1.41086893570748</c:v>
                </c:pt>
                <c:pt idx="235">
                  <c:v>1.40754856423349</c:v>
                </c:pt>
                <c:pt idx="236">
                  <c:v>1.402874237045</c:v>
                </c:pt>
                <c:pt idx="237">
                  <c:v>1.39803249541121</c:v>
                </c:pt>
                <c:pt idx="238">
                  <c:v>1.40514745551258</c:v>
                </c:pt>
                <c:pt idx="239">
                  <c:v>1.39893666908536</c:v>
                </c:pt>
                <c:pt idx="240">
                  <c:v>1.39907525893771</c:v>
                </c:pt>
                <c:pt idx="241">
                  <c:v>1.3957381791477801</c:v>
                </c:pt>
                <c:pt idx="242">
                  <c:v>1.40350108260477</c:v>
                </c:pt>
                <c:pt idx="243">
                  <c:v>1.3935964498225599</c:v>
                </c:pt>
                <c:pt idx="244">
                  <c:v>1.39698180738779</c:v>
                </c:pt>
                <c:pt idx="245">
                  <c:v>1.3962627073718501</c:v>
                </c:pt>
                <c:pt idx="246">
                  <c:v>1.4002822753339801</c:v>
                </c:pt>
                <c:pt idx="247">
                  <c:v>1.4015371282037601</c:v>
                </c:pt>
                <c:pt idx="248">
                  <c:v>1.39531796632211</c:v>
                </c:pt>
                <c:pt idx="249">
                  <c:v>1.3928665625268</c:v>
                </c:pt>
                <c:pt idx="250">
                  <c:v>1.38991106335169</c:v>
                </c:pt>
                <c:pt idx="251">
                  <c:v>1.3860511918153999</c:v>
                </c:pt>
                <c:pt idx="252">
                  <c:v>1.3661754215612201</c:v>
                </c:pt>
                <c:pt idx="253">
                  <c:v>1.3690862089046101</c:v>
                </c:pt>
                <c:pt idx="254">
                  <c:v>1.36853488114058</c:v>
                </c:pt>
                <c:pt idx="255">
                  <c:v>1.3616191056587601</c:v>
                </c:pt>
                <c:pt idx="256">
                  <c:v>1.3638754990889801</c:v>
                </c:pt>
                <c:pt idx="257">
                  <c:v>1.3601928639795999</c:v>
                </c:pt>
                <c:pt idx="258">
                  <c:v>1.3428629368849201</c:v>
                </c:pt>
                <c:pt idx="259">
                  <c:v>1.3464449039977699</c:v>
                </c:pt>
                <c:pt idx="260">
                  <c:v>1.35974289999594</c:v>
                </c:pt>
                <c:pt idx="261">
                  <c:v>1.3575904287554501</c:v>
                </c:pt>
                <c:pt idx="262">
                  <c:v>1.3768821719431501</c:v>
                </c:pt>
                <c:pt idx="263">
                  <c:v>1.3798160940162401</c:v>
                </c:pt>
                <c:pt idx="264">
                  <c:v>1.3898887569652101</c:v>
                </c:pt>
                <c:pt idx="265">
                  <c:v>1.39239929106004</c:v>
                </c:pt>
                <c:pt idx="266">
                  <c:v>1.40435668839538</c:v>
                </c:pt>
                <c:pt idx="267">
                  <c:v>1.3917650736881599</c:v>
                </c:pt>
                <c:pt idx="268">
                  <c:v>1.3824064308930699</c:v>
                </c:pt>
                <c:pt idx="269">
                  <c:v>1.3891924310692001</c:v>
                </c:pt>
                <c:pt idx="270">
                  <c:v>1.3914242351881601</c:v>
                </c:pt>
                <c:pt idx="271">
                  <c:v>1.3906020804460799</c:v>
                </c:pt>
                <c:pt idx="272">
                  <c:v>1.3976451427666601</c:v>
                </c:pt>
                <c:pt idx="273">
                  <c:v>1.41079787153728</c:v>
                </c:pt>
                <c:pt idx="274">
                  <c:v>1.4195153199354</c:v>
                </c:pt>
                <c:pt idx="275">
                  <c:v>1.42931959570395</c:v>
                </c:pt>
                <c:pt idx="276">
                  <c:v>1.4286789824080699</c:v>
                </c:pt>
                <c:pt idx="277">
                  <c:v>1.4346181628332499</c:v>
                </c:pt>
                <c:pt idx="278">
                  <c:v>1.4369820067358801</c:v>
                </c:pt>
                <c:pt idx="279">
                  <c:v>1.4322582732413001</c:v>
                </c:pt>
                <c:pt idx="280">
                  <c:v>1.4120686521844199</c:v>
                </c:pt>
                <c:pt idx="281">
                  <c:v>1.40651211856616</c:v>
                </c:pt>
                <c:pt idx="282">
                  <c:v>1.40360386404684</c:v>
                </c:pt>
                <c:pt idx="283">
                  <c:v>1.40779337345154</c:v>
                </c:pt>
                <c:pt idx="284">
                  <c:v>1.4267957040408801</c:v>
                </c:pt>
                <c:pt idx="285">
                  <c:v>1.45209976157723</c:v>
                </c:pt>
                <c:pt idx="286">
                  <c:v>1.47178102419951</c:v>
                </c:pt>
                <c:pt idx="287">
                  <c:v>1.4746963143623699</c:v>
                </c:pt>
                <c:pt idx="288">
                  <c:v>1.4839938810416899</c:v>
                </c:pt>
                <c:pt idx="289">
                  <c:v>1.5002183160398801</c:v>
                </c:pt>
                <c:pt idx="290">
                  <c:v>1.4966997992350899</c:v>
                </c:pt>
                <c:pt idx="291">
                  <c:v>1.4930928701658599</c:v>
                </c:pt>
                <c:pt idx="292">
                  <c:v>1.49221559727889</c:v>
                </c:pt>
                <c:pt idx="293">
                  <c:v>1.4928791393293399</c:v>
                </c:pt>
                <c:pt idx="294">
                  <c:v>1.4955692730347401</c:v>
                </c:pt>
                <c:pt idx="295">
                  <c:v>1.50368495598535</c:v>
                </c:pt>
                <c:pt idx="296">
                  <c:v>1.51613627818402</c:v>
                </c:pt>
                <c:pt idx="297">
                  <c:v>1.5188367464077299</c:v>
                </c:pt>
                <c:pt idx="298">
                  <c:v>1.5190023306319</c:v>
                </c:pt>
                <c:pt idx="299">
                  <c:v>1.516586630236</c:v>
                </c:pt>
                <c:pt idx="300">
                  <c:v>1.5297061441800099</c:v>
                </c:pt>
                <c:pt idx="301">
                  <c:v>1.5307227088644899</c:v>
                </c:pt>
                <c:pt idx="302">
                  <c:v>1.5350386164938601</c:v>
                </c:pt>
                <c:pt idx="303">
                  <c:v>1.5363216003844</c:v>
                </c:pt>
                <c:pt idx="304">
                  <c:v>1.5349628357608101</c:v>
                </c:pt>
                <c:pt idx="305">
                  <c:v>1.5353019555749501</c:v>
                </c:pt>
                <c:pt idx="306">
                  <c:v>1.52162468455398</c:v>
                </c:pt>
                <c:pt idx="307">
                  <c:v>1.5257871952215101</c:v>
                </c:pt>
                <c:pt idx="308">
                  <c:v>1.5207551522336999</c:v>
                </c:pt>
                <c:pt idx="309">
                  <c:v>1.50900439619078</c:v>
                </c:pt>
                <c:pt idx="310">
                  <c:v>1.5107898569420199</c:v>
                </c:pt>
                <c:pt idx="311">
                  <c:v>1.52261692771427</c:v>
                </c:pt>
                <c:pt idx="312">
                  <c:v>1.52951699516919</c:v>
                </c:pt>
                <c:pt idx="313">
                  <c:v>1.5404086033062201</c:v>
                </c:pt>
                <c:pt idx="314">
                  <c:v>1.52335147686117</c:v>
                </c:pt>
                <c:pt idx="315">
                  <c:v>1.5287764371229</c:v>
                </c:pt>
                <c:pt idx="316">
                  <c:v>1.5137751815684599</c:v>
                </c:pt>
                <c:pt idx="317">
                  <c:v>1.5116235344073199</c:v>
                </c:pt>
                <c:pt idx="318">
                  <c:v>1.5007558805694601</c:v>
                </c:pt>
                <c:pt idx="319">
                  <c:v>1.5140723289232501</c:v>
                </c:pt>
                <c:pt idx="320">
                  <c:v>1.5283015846088199</c:v>
                </c:pt>
                <c:pt idx="321">
                  <c:v>1.53533829486947</c:v>
                </c:pt>
                <c:pt idx="322">
                  <c:v>1.53219594441357</c:v>
                </c:pt>
                <c:pt idx="323">
                  <c:v>1.54445360017333</c:v>
                </c:pt>
                <c:pt idx="324">
                  <c:v>1.5533585310170199</c:v>
                </c:pt>
                <c:pt idx="325">
                  <c:v>1.5504772911314799</c:v>
                </c:pt>
                <c:pt idx="326">
                  <c:v>1.5515758109509801</c:v>
                </c:pt>
                <c:pt idx="327">
                  <c:v>1.5344288148052101</c:v>
                </c:pt>
                <c:pt idx="328">
                  <c:v>1.5423016597224599</c:v>
                </c:pt>
                <c:pt idx="329">
                  <c:v>1.54099737408508</c:v>
                </c:pt>
                <c:pt idx="330">
                  <c:v>1.5606346857091</c:v>
                </c:pt>
                <c:pt idx="331">
                  <c:v>1.5545115081930401</c:v>
                </c:pt>
                <c:pt idx="332">
                  <c:v>1.5584998922270901</c:v>
                </c:pt>
                <c:pt idx="333">
                  <c:v>1.5437805335505601</c:v>
                </c:pt>
                <c:pt idx="334">
                  <c:v>1.5568526712888799</c:v>
                </c:pt>
                <c:pt idx="335">
                  <c:v>1.5581568741723799</c:v>
                </c:pt>
                <c:pt idx="336">
                  <c:v>1.5564435930963101</c:v>
                </c:pt>
                <c:pt idx="337">
                  <c:v>1.55203234988636</c:v>
                </c:pt>
                <c:pt idx="338">
                  <c:v>1.54255022619358</c:v>
                </c:pt>
                <c:pt idx="339">
                  <c:v>1.5297460406068599</c:v>
                </c:pt>
                <c:pt idx="340">
                  <c:v>1.5343074438941999</c:v>
                </c:pt>
                <c:pt idx="341">
                  <c:v>1.5341151509912501</c:v>
                </c:pt>
                <c:pt idx="342">
                  <c:v>1.5302444183941</c:v>
                </c:pt>
                <c:pt idx="343">
                  <c:v>1.5407010346213601</c:v>
                </c:pt>
                <c:pt idx="344">
                  <c:v>1.5479071553575501</c:v>
                </c:pt>
                <c:pt idx="345">
                  <c:v>1.54979692521567</c:v>
                </c:pt>
                <c:pt idx="346">
                  <c:v>1.53837759152804</c:v>
                </c:pt>
                <c:pt idx="347">
                  <c:v>1.5550769520430301</c:v>
                </c:pt>
                <c:pt idx="348">
                  <c:v>1.56316075627512</c:v>
                </c:pt>
                <c:pt idx="349">
                  <c:v>1.5641677814600601</c:v>
                </c:pt>
                <c:pt idx="350">
                  <c:v>1.5751561563102501</c:v>
                </c:pt>
                <c:pt idx="351">
                  <c:v>1.5626845653402499</c:v>
                </c:pt>
                <c:pt idx="352">
                  <c:v>1.5514090030910901</c:v>
                </c:pt>
                <c:pt idx="353">
                  <c:v>1.5421420194050299</c:v>
                </c:pt>
                <c:pt idx="354">
                  <c:v>1.54585186715931</c:v>
                </c:pt>
                <c:pt idx="355">
                  <c:v>1.55665261137376</c:v>
                </c:pt>
                <c:pt idx="356">
                  <c:v>1.56984605405146</c:v>
                </c:pt>
                <c:pt idx="357">
                  <c:v>1.56771725629599</c:v>
                </c:pt>
                <c:pt idx="358">
                  <c:v>1.57065693608668</c:v>
                </c:pt>
                <c:pt idx="359">
                  <c:v>1.5709974106543401</c:v>
                </c:pt>
                <c:pt idx="360">
                  <c:v>1.58445727744932</c:v>
                </c:pt>
                <c:pt idx="361">
                  <c:v>1.5754699719021401</c:v>
                </c:pt>
                <c:pt idx="362">
                  <c:v>1.5793894501366099</c:v>
                </c:pt>
                <c:pt idx="363">
                  <c:v>1.5755954581313101</c:v>
                </c:pt>
                <c:pt idx="364">
                  <c:v>1.5862235485312199</c:v>
                </c:pt>
                <c:pt idx="365">
                  <c:v>1.5949353072504799</c:v>
                </c:pt>
                <c:pt idx="366">
                  <c:v>1.60021657382088</c:v>
                </c:pt>
                <c:pt idx="367">
                  <c:v>1.5971548696653499</c:v>
                </c:pt>
                <c:pt idx="368">
                  <c:v>1.6012858607503999</c:v>
                </c:pt>
                <c:pt idx="369">
                  <c:v>1.6023834903798699</c:v>
                </c:pt>
                <c:pt idx="370">
                  <c:v>1.6124481810846101</c:v>
                </c:pt>
                <c:pt idx="371">
                  <c:v>1.6201675513485201</c:v>
                </c:pt>
                <c:pt idx="372">
                  <c:v>1.6376074961859499</c:v>
                </c:pt>
                <c:pt idx="373">
                  <c:v>1.6453332773001099</c:v>
                </c:pt>
                <c:pt idx="374">
                  <c:v>1.65814296717284</c:v>
                </c:pt>
                <c:pt idx="375">
                  <c:v>1.6497549677018699</c:v>
                </c:pt>
                <c:pt idx="376">
                  <c:v>1.6320545150116299</c:v>
                </c:pt>
                <c:pt idx="377">
                  <c:v>1.6267174097264101</c:v>
                </c:pt>
                <c:pt idx="378">
                  <c:v>1.6224114484893899</c:v>
                </c:pt>
                <c:pt idx="379">
                  <c:v>1.62531473170561</c:v>
                </c:pt>
                <c:pt idx="380">
                  <c:v>1.6288760334004899</c:v>
                </c:pt>
                <c:pt idx="381">
                  <c:v>1.63293054876902</c:v>
                </c:pt>
                <c:pt idx="382">
                  <c:v>1.61816323171986</c:v>
                </c:pt>
                <c:pt idx="383">
                  <c:v>1.6183181921379199</c:v>
                </c:pt>
                <c:pt idx="384">
                  <c:v>1.6171191142564301</c:v>
                </c:pt>
                <c:pt idx="385">
                  <c:v>1.6193279872527</c:v>
                </c:pt>
                <c:pt idx="386">
                  <c:v>1.62038173720805</c:v>
                </c:pt>
                <c:pt idx="387">
                  <c:v>1.6256451251800901</c:v>
                </c:pt>
                <c:pt idx="388">
                  <c:v>1.61679025511909</c:v>
                </c:pt>
                <c:pt idx="389">
                  <c:v>1.6120836574661399</c:v>
                </c:pt>
                <c:pt idx="390">
                  <c:v>1.6091352321000101</c:v>
                </c:pt>
                <c:pt idx="391">
                  <c:v>1.6119842409134499</c:v>
                </c:pt>
                <c:pt idx="392">
                  <c:v>1.6258349772669201</c:v>
                </c:pt>
                <c:pt idx="393">
                  <c:v>1.6238240570269</c:v>
                </c:pt>
                <c:pt idx="394">
                  <c:v>1.6184008100318701</c:v>
                </c:pt>
                <c:pt idx="395">
                  <c:v>1.6204231654586401</c:v>
                </c:pt>
                <c:pt idx="396">
                  <c:v>1.61924687652963</c:v>
                </c:pt>
                <c:pt idx="397">
                  <c:v>1.6098314329430501</c:v>
                </c:pt>
                <c:pt idx="398">
                  <c:v>1.60787265692379</c:v>
                </c:pt>
                <c:pt idx="399">
                  <c:v>1.6186669709025701</c:v>
                </c:pt>
                <c:pt idx="400">
                  <c:v>1.6332275612254701</c:v>
                </c:pt>
                <c:pt idx="401">
                  <c:v>1.6258220726719199</c:v>
                </c:pt>
                <c:pt idx="402">
                  <c:v>1.6310725913108199</c:v>
                </c:pt>
                <c:pt idx="403">
                  <c:v>1.6435924420660699</c:v>
                </c:pt>
                <c:pt idx="404">
                  <c:v>1.6421793980447501</c:v>
                </c:pt>
                <c:pt idx="405">
                  <c:v>1.6342275741454899</c:v>
                </c:pt>
                <c:pt idx="406">
                  <c:v>1.6282652333782299</c:v>
                </c:pt>
                <c:pt idx="407">
                  <c:v>1.62258901485544</c:v>
                </c:pt>
                <c:pt idx="408">
                  <c:v>1.6166899982045999</c:v>
                </c:pt>
                <c:pt idx="409">
                  <c:v>1.60611113590584</c:v>
                </c:pt>
                <c:pt idx="410">
                  <c:v>1.61237639403386</c:v>
                </c:pt>
                <c:pt idx="411">
                  <c:v>1.6172115476175499</c:v>
                </c:pt>
                <c:pt idx="412">
                  <c:v>1.6167681216374701</c:v>
                </c:pt>
                <c:pt idx="413">
                  <c:v>1.6080978585882399</c:v>
                </c:pt>
                <c:pt idx="414">
                  <c:v>1.6139088881197801</c:v>
                </c:pt>
                <c:pt idx="415">
                  <c:v>1.6214767526387801</c:v>
                </c:pt>
                <c:pt idx="416">
                  <c:v>1.61926841863522</c:v>
                </c:pt>
                <c:pt idx="417">
                  <c:v>1.61390145200932</c:v>
                </c:pt>
                <c:pt idx="418">
                  <c:v>1.6171482939195601</c:v>
                </c:pt>
                <c:pt idx="419">
                  <c:v>1.62640311592561</c:v>
                </c:pt>
                <c:pt idx="420">
                  <c:v>1.6318450180120001</c:v>
                </c:pt>
                <c:pt idx="421">
                  <c:v>1.65183071865037</c:v>
                </c:pt>
                <c:pt idx="422">
                  <c:v>1.6671193804271001</c:v>
                </c:pt>
                <c:pt idx="423">
                  <c:v>1.6777918459551899</c:v>
                </c:pt>
                <c:pt idx="424">
                  <c:v>1.6843208838692301</c:v>
                </c:pt>
                <c:pt idx="425">
                  <c:v>1.6427807531724801</c:v>
                </c:pt>
                <c:pt idx="426">
                  <c:v>1.6408801542113001</c:v>
                </c:pt>
                <c:pt idx="427">
                  <c:v>1.64013483974163</c:v>
                </c:pt>
                <c:pt idx="428">
                  <c:v>1.6500247780484201</c:v>
                </c:pt>
                <c:pt idx="429">
                  <c:v>1.64593222309772</c:v>
                </c:pt>
                <c:pt idx="430">
                  <c:v>1.65108957041968</c:v>
                </c:pt>
                <c:pt idx="431">
                  <c:v>1.6435191039357899</c:v>
                </c:pt>
                <c:pt idx="432">
                  <c:v>1.6360598055312301</c:v>
                </c:pt>
                <c:pt idx="433">
                  <c:v>1.62266315883806</c:v>
                </c:pt>
                <c:pt idx="434">
                  <c:v>1.62667984701847</c:v>
                </c:pt>
                <c:pt idx="435">
                  <c:v>1.6307689685355999</c:v>
                </c:pt>
                <c:pt idx="436">
                  <c:v>1.6294711376900599</c:v>
                </c:pt>
                <c:pt idx="437">
                  <c:v>1.63307115694057</c:v>
                </c:pt>
                <c:pt idx="438">
                  <c:v>1.63571249701567</c:v>
                </c:pt>
                <c:pt idx="439">
                  <c:v>1.6289299332437499</c:v>
                </c:pt>
                <c:pt idx="440">
                  <c:v>1.64066205453903</c:v>
                </c:pt>
                <c:pt idx="441">
                  <c:v>1.6489683751104001</c:v>
                </c:pt>
                <c:pt idx="442">
                  <c:v>1.65801308369695</c:v>
                </c:pt>
                <c:pt idx="443">
                  <c:v>1.6611587326398201</c:v>
                </c:pt>
                <c:pt idx="444">
                  <c:v>1.6578599867317401</c:v>
                </c:pt>
                <c:pt idx="445">
                  <c:v>1.68457537056301</c:v>
                </c:pt>
                <c:pt idx="446">
                  <c:v>1.68167330689645</c:v>
                </c:pt>
                <c:pt idx="447">
                  <c:v>1.6780298960528801</c:v>
                </c:pt>
                <c:pt idx="448">
                  <c:v>1.6779544301734799</c:v>
                </c:pt>
                <c:pt idx="449">
                  <c:v>1.6812534414121201</c:v>
                </c:pt>
                <c:pt idx="450">
                  <c:v>1.67416918071879</c:v>
                </c:pt>
                <c:pt idx="451">
                  <c:v>1.6746307155024001</c:v>
                </c:pt>
                <c:pt idx="452">
                  <c:v>1.68265920001703</c:v>
                </c:pt>
                <c:pt idx="453">
                  <c:v>1.7045794919438499</c:v>
                </c:pt>
                <c:pt idx="454">
                  <c:v>1.7018179278304999</c:v>
                </c:pt>
                <c:pt idx="455">
                  <c:v>1.69893802000054</c:v>
                </c:pt>
                <c:pt idx="456">
                  <c:v>1.7144995894030599</c:v>
                </c:pt>
                <c:pt idx="457">
                  <c:v>1.70809088745807</c:v>
                </c:pt>
                <c:pt idx="458">
                  <c:v>1.70687646398695</c:v>
                </c:pt>
                <c:pt idx="459">
                  <c:v>1.7133122729316701</c:v>
                </c:pt>
                <c:pt idx="460">
                  <c:v>1.7128114447937099</c:v>
                </c:pt>
                <c:pt idx="461">
                  <c:v>1.71329013188166</c:v>
                </c:pt>
                <c:pt idx="462">
                  <c:v>1.7185375034066499</c:v>
                </c:pt>
                <c:pt idx="463">
                  <c:v>1.7256524014775501</c:v>
                </c:pt>
                <c:pt idx="464">
                  <c:v>1.7079233111927099</c:v>
                </c:pt>
                <c:pt idx="465">
                  <c:v>1.70250321499072</c:v>
                </c:pt>
                <c:pt idx="466">
                  <c:v>1.69269320221541</c:v>
                </c:pt>
                <c:pt idx="467">
                  <c:v>1.6769246373875799</c:v>
                </c:pt>
                <c:pt idx="468">
                  <c:v>1.6758454634104301</c:v>
                </c:pt>
                <c:pt idx="469">
                  <c:v>1.67356808297014</c:v>
                </c:pt>
                <c:pt idx="470">
                  <c:v>1.6670553817143301</c:v>
                </c:pt>
                <c:pt idx="471">
                  <c:v>1.66685563816212</c:v>
                </c:pt>
                <c:pt idx="472">
                  <c:v>1.67161187694428</c:v>
                </c:pt>
                <c:pt idx="473">
                  <c:v>1.6750961995514499</c:v>
                </c:pt>
                <c:pt idx="474">
                  <c:v>1.66433507591245</c:v>
                </c:pt>
                <c:pt idx="475">
                  <c:v>1.6720000002947799</c:v>
                </c:pt>
                <c:pt idx="476">
                  <c:v>1.68620955361043</c:v>
                </c:pt>
                <c:pt idx="477">
                  <c:v>1.6943838177305399</c:v>
                </c:pt>
                <c:pt idx="478">
                  <c:v>1.7007878211595699</c:v>
                </c:pt>
                <c:pt idx="479">
                  <c:v>1.69320123601527</c:v>
                </c:pt>
                <c:pt idx="480">
                  <c:v>1.6913837462517201</c:v>
                </c:pt>
                <c:pt idx="481">
                  <c:v>1.6997927010437299</c:v>
                </c:pt>
                <c:pt idx="482">
                  <c:v>1.70451777153719</c:v>
                </c:pt>
                <c:pt idx="483">
                  <c:v>1.6915136180610399</c:v>
                </c:pt>
                <c:pt idx="484">
                  <c:v>1.68469636358402</c:v>
                </c:pt>
                <c:pt idx="485">
                  <c:v>1.6730972365377399</c:v>
                </c:pt>
                <c:pt idx="486">
                  <c:v>1.66342294218969</c:v>
                </c:pt>
                <c:pt idx="487">
                  <c:v>1.6673021583279</c:v>
                </c:pt>
                <c:pt idx="488">
                  <c:v>1.6448590735926201</c:v>
                </c:pt>
                <c:pt idx="489">
                  <c:v>1.6430706473129899</c:v>
                </c:pt>
                <c:pt idx="490">
                  <c:v>1.6662039715308501</c:v>
                </c:pt>
                <c:pt idx="491">
                  <c:v>1.6805790247118799</c:v>
                </c:pt>
                <c:pt idx="492">
                  <c:v>1.68490572660761</c:v>
                </c:pt>
                <c:pt idx="493">
                  <c:v>1.68236894235319</c:v>
                </c:pt>
                <c:pt idx="494">
                  <c:v>1.6503423885427899</c:v>
                </c:pt>
                <c:pt idx="495">
                  <c:v>1.64317041148706</c:v>
                </c:pt>
                <c:pt idx="496">
                  <c:v>1.6680738305507801</c:v>
                </c:pt>
                <c:pt idx="497">
                  <c:v>1.6707015451817999</c:v>
                </c:pt>
                <c:pt idx="498">
                  <c:v>1.6738941061493</c:v>
                </c:pt>
                <c:pt idx="499">
                  <c:v>1.6627949912450499</c:v>
                </c:pt>
                <c:pt idx="500">
                  <c:v>1.66386628857471</c:v>
                </c:pt>
                <c:pt idx="501">
                  <c:v>1.6639202398210799</c:v>
                </c:pt>
                <c:pt idx="502">
                  <c:v>1.66467185973287</c:v>
                </c:pt>
                <c:pt idx="503">
                  <c:v>1.6513957871043901</c:v>
                </c:pt>
                <c:pt idx="504">
                  <c:v>1.65930579839633</c:v>
                </c:pt>
                <c:pt idx="505">
                  <c:v>1.6791976558711501</c:v>
                </c:pt>
                <c:pt idx="506">
                  <c:v>1.67507781698368</c:v>
                </c:pt>
                <c:pt idx="507">
                  <c:v>1.67057936264399</c:v>
                </c:pt>
                <c:pt idx="508">
                  <c:v>1.6745744303635499</c:v>
                </c:pt>
                <c:pt idx="509">
                  <c:v>1.6852717702962099</c:v>
                </c:pt>
                <c:pt idx="510">
                  <c:v>1.70039845137512</c:v>
                </c:pt>
                <c:pt idx="511">
                  <c:v>1.69905706891244</c:v>
                </c:pt>
                <c:pt idx="512">
                  <c:v>1.7118113804686601</c:v>
                </c:pt>
                <c:pt idx="513">
                  <c:v>1.7170774786977401</c:v>
                </c:pt>
                <c:pt idx="514">
                  <c:v>1.70126297546102</c:v>
                </c:pt>
                <c:pt idx="515">
                  <c:v>1.6996790230257299</c:v>
                </c:pt>
                <c:pt idx="516">
                  <c:v>1.72529715830209</c:v>
                </c:pt>
                <c:pt idx="517">
                  <c:v>1.7353048360152701</c:v>
                </c:pt>
                <c:pt idx="518">
                  <c:v>1.7246335079309301</c:v>
                </c:pt>
                <c:pt idx="519">
                  <c:v>1.7370903047881501</c:v>
                </c:pt>
                <c:pt idx="520">
                  <c:v>1.71612423453537</c:v>
                </c:pt>
                <c:pt idx="521">
                  <c:v>1.7104351881120901</c:v>
                </c:pt>
                <c:pt idx="522">
                  <c:v>1.7268572989573601</c:v>
                </c:pt>
                <c:pt idx="523">
                  <c:v>1.7374934441793</c:v>
                </c:pt>
                <c:pt idx="524">
                  <c:v>1.7296373640846201</c:v>
                </c:pt>
                <c:pt idx="525">
                  <c:v>1.7312044914569</c:v>
                </c:pt>
                <c:pt idx="526">
                  <c:v>1.73120887208207</c:v>
                </c:pt>
                <c:pt idx="527">
                  <c:v>1.7285239586833401</c:v>
                </c:pt>
                <c:pt idx="528">
                  <c:v>1.7314706206816499</c:v>
                </c:pt>
                <c:pt idx="529">
                  <c:v>1.72674638234638</c:v>
                </c:pt>
                <c:pt idx="530">
                  <c:v>1.73606564732863</c:v>
                </c:pt>
                <c:pt idx="531">
                  <c:v>1.73746678909052</c:v>
                </c:pt>
                <c:pt idx="532">
                  <c:v>1.7176855563370099</c:v>
                </c:pt>
                <c:pt idx="533">
                  <c:v>1.7162408239245299</c:v>
                </c:pt>
                <c:pt idx="534">
                  <c:v>1.7398850105247701</c:v>
                </c:pt>
                <c:pt idx="535">
                  <c:v>1.75516000781337</c:v>
                </c:pt>
                <c:pt idx="536">
                  <c:v>1.73442677787333</c:v>
                </c:pt>
                <c:pt idx="537">
                  <c:v>1.74925208901838</c:v>
                </c:pt>
                <c:pt idx="538">
                  <c:v>1.7423453188650799</c:v>
                </c:pt>
                <c:pt idx="539">
                  <c:v>1.73506980640068</c:v>
                </c:pt>
                <c:pt idx="540">
                  <c:v>1.73036211570078</c:v>
                </c:pt>
                <c:pt idx="541">
                  <c:v>1.73787494424546</c:v>
                </c:pt>
                <c:pt idx="542">
                  <c:v>1.7107665183248499</c:v>
                </c:pt>
                <c:pt idx="543">
                  <c:v>1.70649986132108</c:v>
                </c:pt>
                <c:pt idx="544">
                  <c:v>1.69764960150754</c:v>
                </c:pt>
                <c:pt idx="545">
                  <c:v>1.71698410411836</c:v>
                </c:pt>
                <c:pt idx="546">
                  <c:v>1.7265122939798001</c:v>
                </c:pt>
                <c:pt idx="547">
                  <c:v>1.71826189824493</c:v>
                </c:pt>
                <c:pt idx="548">
                  <c:v>1.72422977891818</c:v>
                </c:pt>
                <c:pt idx="549">
                  <c:v>1.7300008378940299</c:v>
                </c:pt>
                <c:pt idx="550">
                  <c:v>1.7383179275054099</c:v>
                </c:pt>
                <c:pt idx="551">
                  <c:v>1.7512276421490001</c:v>
                </c:pt>
                <c:pt idx="552">
                  <c:v>1.7553991826055499</c:v>
                </c:pt>
                <c:pt idx="553">
                  <c:v>1.7552976652449399</c:v>
                </c:pt>
                <c:pt idx="554">
                  <c:v>1.74490075840781</c:v>
                </c:pt>
                <c:pt idx="555">
                  <c:v>1.7386534888453899</c:v>
                </c:pt>
                <c:pt idx="556">
                  <c:v>1.7389631827951899</c:v>
                </c:pt>
                <c:pt idx="557">
                  <c:v>1.7300288044980801</c:v>
                </c:pt>
                <c:pt idx="558">
                  <c:v>1.7322461904511399</c:v>
                </c:pt>
                <c:pt idx="559">
                  <c:v>1.74353912799539</c:v>
                </c:pt>
                <c:pt idx="560">
                  <c:v>1.7326216187053001</c:v>
                </c:pt>
                <c:pt idx="561">
                  <c:v>1.7129989179309399</c:v>
                </c:pt>
                <c:pt idx="562">
                  <c:v>1.70053487414355</c:v>
                </c:pt>
                <c:pt idx="563">
                  <c:v>1.70718008308188</c:v>
                </c:pt>
                <c:pt idx="564">
                  <c:v>1.7085170765389699</c:v>
                </c:pt>
                <c:pt idx="565">
                  <c:v>1.7108802433792401</c:v>
                </c:pt>
                <c:pt idx="566">
                  <c:v>1.71459182012487</c:v>
                </c:pt>
                <c:pt idx="567">
                  <c:v>1.7146102155921199</c:v>
                </c:pt>
                <c:pt idx="568">
                  <c:v>1.7127845666477799</c:v>
                </c:pt>
                <c:pt idx="569">
                  <c:v>1.7069942263054001</c:v>
                </c:pt>
                <c:pt idx="570">
                  <c:v>1.6936079203322401</c:v>
                </c:pt>
                <c:pt idx="571">
                  <c:v>1.69817453261517</c:v>
                </c:pt>
                <c:pt idx="572">
                  <c:v>1.7235605619291701</c:v>
                </c:pt>
                <c:pt idx="573">
                  <c:v>1.71276235962575</c:v>
                </c:pt>
                <c:pt idx="574">
                  <c:v>1.73183008927422</c:v>
                </c:pt>
                <c:pt idx="575">
                  <c:v>1.7251906309295699</c:v>
                </c:pt>
                <c:pt idx="576">
                  <c:v>1.7144000430606601</c:v>
                </c:pt>
                <c:pt idx="577">
                  <c:v>1.7092738462385</c:v>
                </c:pt>
                <c:pt idx="578">
                  <c:v>1.7263105998802499</c:v>
                </c:pt>
                <c:pt idx="579">
                  <c:v>1.7103999054982999</c:v>
                </c:pt>
                <c:pt idx="580">
                  <c:v>1.7144370891084399</c:v>
                </c:pt>
                <c:pt idx="581">
                  <c:v>1.7317574421376301</c:v>
                </c:pt>
                <c:pt idx="582">
                  <c:v>1.7296564120223901</c:v>
                </c:pt>
                <c:pt idx="583">
                  <c:v>1.7576251733500601</c:v>
                </c:pt>
                <c:pt idx="584">
                  <c:v>1.76815905027135</c:v>
                </c:pt>
                <c:pt idx="585">
                  <c:v>1.7828938484090999</c:v>
                </c:pt>
                <c:pt idx="586">
                  <c:v>1.77018952713984</c:v>
                </c:pt>
                <c:pt idx="587">
                  <c:v>1.7820153964265399</c:v>
                </c:pt>
                <c:pt idx="588">
                  <c:v>1.78389101780922</c:v>
                </c:pt>
                <c:pt idx="589">
                  <c:v>1.7824759586024801</c:v>
                </c:pt>
                <c:pt idx="590">
                  <c:v>1.7860374839545201</c:v>
                </c:pt>
                <c:pt idx="591">
                  <c:v>1.79012009265816</c:v>
                </c:pt>
                <c:pt idx="592">
                  <c:v>1.7962296667078499</c:v>
                </c:pt>
                <c:pt idx="593">
                  <c:v>1.79359623141302</c:v>
                </c:pt>
                <c:pt idx="594">
                  <c:v>1.7983914488938699</c:v>
                </c:pt>
                <c:pt idx="595">
                  <c:v>1.80097627130886</c:v>
                </c:pt>
                <c:pt idx="596">
                  <c:v>1.8081034314358599</c:v>
                </c:pt>
                <c:pt idx="597">
                  <c:v>1.8047649904523899</c:v>
                </c:pt>
                <c:pt idx="598">
                  <c:v>1.82488814063216</c:v>
                </c:pt>
                <c:pt idx="599">
                  <c:v>1.8142318020989101</c:v>
                </c:pt>
                <c:pt idx="600">
                  <c:v>1.82117433688749</c:v>
                </c:pt>
                <c:pt idx="601">
                  <c:v>1.8210831298710499</c:v>
                </c:pt>
                <c:pt idx="602">
                  <c:v>1.81428476892014</c:v>
                </c:pt>
                <c:pt idx="603">
                  <c:v>1.8106565478635801</c:v>
                </c:pt>
                <c:pt idx="604">
                  <c:v>1.8151111768402599</c:v>
                </c:pt>
                <c:pt idx="605">
                  <c:v>1.82855972144423</c:v>
                </c:pt>
                <c:pt idx="606">
                  <c:v>1.83110394388732</c:v>
                </c:pt>
                <c:pt idx="607">
                  <c:v>1.83063237526055</c:v>
                </c:pt>
                <c:pt idx="608">
                  <c:v>1.8428460569041101</c:v>
                </c:pt>
                <c:pt idx="609">
                  <c:v>1.83733407021843</c:v>
                </c:pt>
                <c:pt idx="610">
                  <c:v>1.8438672840005399</c:v>
                </c:pt>
                <c:pt idx="611">
                  <c:v>1.8445949695680799</c:v>
                </c:pt>
                <c:pt idx="612">
                  <c:v>1.8437675490207299</c:v>
                </c:pt>
                <c:pt idx="613">
                  <c:v>1.83721303725362</c:v>
                </c:pt>
                <c:pt idx="614">
                  <c:v>1.8271554361589299</c:v>
                </c:pt>
                <c:pt idx="615">
                  <c:v>1.82789953859877</c:v>
                </c:pt>
                <c:pt idx="616">
                  <c:v>1.84466255812281</c:v>
                </c:pt>
                <c:pt idx="617">
                  <c:v>1.8406519512070301</c:v>
                </c:pt>
                <c:pt idx="618">
                  <c:v>1.83724726126106</c:v>
                </c:pt>
                <c:pt idx="619">
                  <c:v>1.83685446935881</c:v>
                </c:pt>
                <c:pt idx="620">
                  <c:v>1.84900555606398</c:v>
                </c:pt>
                <c:pt idx="621">
                  <c:v>1.8377590912776101</c:v>
                </c:pt>
                <c:pt idx="622">
                  <c:v>1.8443982921428901</c:v>
                </c:pt>
                <c:pt idx="623">
                  <c:v>1.83385884192745</c:v>
                </c:pt>
                <c:pt idx="624">
                  <c:v>1.8208086838256301</c:v>
                </c:pt>
                <c:pt idx="625">
                  <c:v>1.7953801936986</c:v>
                </c:pt>
                <c:pt idx="626">
                  <c:v>1.8055089296451301</c:v>
                </c:pt>
                <c:pt idx="627">
                  <c:v>1.8182011987925499</c:v>
                </c:pt>
                <c:pt idx="628">
                  <c:v>1.83082064110343</c:v>
                </c:pt>
                <c:pt idx="629">
                  <c:v>1.83786167897557</c:v>
                </c:pt>
                <c:pt idx="630">
                  <c:v>1.8390293676366101</c:v>
                </c:pt>
                <c:pt idx="631">
                  <c:v>1.84584637054372</c:v>
                </c:pt>
                <c:pt idx="632">
                  <c:v>1.8448868240415199</c:v>
                </c:pt>
                <c:pt idx="633">
                  <c:v>1.8466781667966501</c:v>
                </c:pt>
                <c:pt idx="634">
                  <c:v>1.82690520702315</c:v>
                </c:pt>
                <c:pt idx="635">
                  <c:v>1.83145053443362</c:v>
                </c:pt>
                <c:pt idx="636">
                  <c:v>1.8241864627684901</c:v>
                </c:pt>
                <c:pt idx="637">
                  <c:v>1.8128166304256901</c:v>
                </c:pt>
                <c:pt idx="638">
                  <c:v>1.8144088850349001</c:v>
                </c:pt>
                <c:pt idx="639">
                  <c:v>1.8186113159913999</c:v>
                </c:pt>
                <c:pt idx="640">
                  <c:v>1.8422189090124099</c:v>
                </c:pt>
                <c:pt idx="641">
                  <c:v>1.84206013907446</c:v>
                </c:pt>
                <c:pt idx="642">
                  <c:v>1.85003393817554</c:v>
                </c:pt>
                <c:pt idx="643">
                  <c:v>1.84901227130927</c:v>
                </c:pt>
                <c:pt idx="644">
                  <c:v>1.84422671461782</c:v>
                </c:pt>
                <c:pt idx="645">
                  <c:v>1.85482717439998</c:v>
                </c:pt>
                <c:pt idx="646">
                  <c:v>1.86008184705665</c:v>
                </c:pt>
                <c:pt idx="647">
                  <c:v>1.8374406480361301</c:v>
                </c:pt>
                <c:pt idx="648">
                  <c:v>1.84155298195835</c:v>
                </c:pt>
                <c:pt idx="649">
                  <c:v>1.83897194802333</c:v>
                </c:pt>
                <c:pt idx="650">
                  <c:v>1.8412722417311</c:v>
                </c:pt>
                <c:pt idx="651">
                  <c:v>1.8377303916404</c:v>
                </c:pt>
                <c:pt idx="652">
                  <c:v>1.85458584651168</c:v>
                </c:pt>
                <c:pt idx="653">
                  <c:v>1.8654584994177099</c:v>
                </c:pt>
                <c:pt idx="654">
                  <c:v>1.8778933501308299</c:v>
                </c:pt>
                <c:pt idx="655">
                  <c:v>1.87827964943111</c:v>
                </c:pt>
                <c:pt idx="656">
                  <c:v>1.88767749149754</c:v>
                </c:pt>
                <c:pt idx="657">
                  <c:v>1.8854668625347599</c:v>
                </c:pt>
                <c:pt idx="658">
                  <c:v>1.8745154724606301</c:v>
                </c:pt>
                <c:pt idx="659">
                  <c:v>1.87128173422324</c:v>
                </c:pt>
                <c:pt idx="660">
                  <c:v>1.8859616720665999</c:v>
                </c:pt>
                <c:pt idx="661">
                  <c:v>1.88854573196378</c:v>
                </c:pt>
                <c:pt idx="662">
                  <c:v>1.8530516017998799</c:v>
                </c:pt>
                <c:pt idx="663">
                  <c:v>1.84543329100213</c:v>
                </c:pt>
                <c:pt idx="664">
                  <c:v>1.86366854871943</c:v>
                </c:pt>
                <c:pt idx="665">
                  <c:v>1.8637528742351399</c:v>
                </c:pt>
                <c:pt idx="666">
                  <c:v>1.88802065676446</c:v>
                </c:pt>
                <c:pt idx="667">
                  <c:v>1.8938767032396899</c:v>
                </c:pt>
                <c:pt idx="668">
                  <c:v>1.8997833797750401</c:v>
                </c:pt>
                <c:pt idx="669">
                  <c:v>1.8931996359201699</c:v>
                </c:pt>
                <c:pt idx="670">
                  <c:v>1.9014694106613701</c:v>
                </c:pt>
                <c:pt idx="671">
                  <c:v>1.9201730254276701</c:v>
                </c:pt>
                <c:pt idx="672">
                  <c:v>1.91062816335467</c:v>
                </c:pt>
                <c:pt idx="673">
                  <c:v>1.90189154814535</c:v>
                </c:pt>
                <c:pt idx="674">
                  <c:v>1.87723200447159</c:v>
                </c:pt>
                <c:pt idx="675">
                  <c:v>1.87954877518801</c:v>
                </c:pt>
                <c:pt idx="676">
                  <c:v>1.87422919337434</c:v>
                </c:pt>
                <c:pt idx="677">
                  <c:v>1.8805864017154601</c:v>
                </c:pt>
                <c:pt idx="678">
                  <c:v>1.88321301015775</c:v>
                </c:pt>
                <c:pt idx="679">
                  <c:v>1.88588716041926</c:v>
                </c:pt>
                <c:pt idx="680">
                  <c:v>1.8833956186043499</c:v>
                </c:pt>
                <c:pt idx="681">
                  <c:v>1.87881319520477</c:v>
                </c:pt>
                <c:pt idx="682">
                  <c:v>1.8662098020033899</c:v>
                </c:pt>
                <c:pt idx="683">
                  <c:v>1.8594918770659501</c:v>
                </c:pt>
                <c:pt idx="684">
                  <c:v>1.8615055530089499</c:v>
                </c:pt>
                <c:pt idx="685">
                  <c:v>1.8636532790345099</c:v>
                </c:pt>
                <c:pt idx="686">
                  <c:v>1.8795144148863301</c:v>
                </c:pt>
                <c:pt idx="687">
                  <c:v>1.86657599202223</c:v>
                </c:pt>
                <c:pt idx="688">
                  <c:v>1.85704377032143</c:v>
                </c:pt>
                <c:pt idx="689">
                  <c:v>1.8584338463304699</c:v>
                </c:pt>
                <c:pt idx="690">
                  <c:v>1.84433834755935</c:v>
                </c:pt>
                <c:pt idx="691">
                  <c:v>1.8521847485793299</c:v>
                </c:pt>
                <c:pt idx="692">
                  <c:v>1.8340155073750699</c:v>
                </c:pt>
                <c:pt idx="693">
                  <c:v>1.8289182758933999</c:v>
                </c:pt>
                <c:pt idx="694">
                  <c:v>1.8320760595634999</c:v>
                </c:pt>
                <c:pt idx="695">
                  <c:v>1.8275383026868799</c:v>
                </c:pt>
                <c:pt idx="696">
                  <c:v>1.82491864129201</c:v>
                </c:pt>
                <c:pt idx="697">
                  <c:v>1.8335672650880599</c:v>
                </c:pt>
                <c:pt idx="698">
                  <c:v>1.84919429576568</c:v>
                </c:pt>
                <c:pt idx="699">
                  <c:v>1.86045901959215</c:v>
                </c:pt>
                <c:pt idx="700">
                  <c:v>1.8487642365147801</c:v>
                </c:pt>
                <c:pt idx="701">
                  <c:v>1.8384606912112</c:v>
                </c:pt>
                <c:pt idx="702">
                  <c:v>1.84141160421436</c:v>
                </c:pt>
                <c:pt idx="703">
                  <c:v>1.8338996995163099</c:v>
                </c:pt>
                <c:pt idx="704">
                  <c:v>1.8306685388254</c:v>
                </c:pt>
                <c:pt idx="705">
                  <c:v>1.8010484741859201</c:v>
                </c:pt>
                <c:pt idx="706">
                  <c:v>1.7878573121571</c:v>
                </c:pt>
                <c:pt idx="707">
                  <c:v>1.7920533449929901</c:v>
                </c:pt>
                <c:pt idx="708">
                  <c:v>1.8012784390525201</c:v>
                </c:pt>
                <c:pt idx="709">
                  <c:v>1.7816444843307599</c:v>
                </c:pt>
                <c:pt idx="710">
                  <c:v>1.78263745857972</c:v>
                </c:pt>
                <c:pt idx="711">
                  <c:v>1.7784445562541</c:v>
                </c:pt>
                <c:pt idx="712">
                  <c:v>1.77560233996205</c:v>
                </c:pt>
                <c:pt idx="713">
                  <c:v>1.78383247369529</c:v>
                </c:pt>
                <c:pt idx="714">
                  <c:v>1.7839381657292499</c:v>
                </c:pt>
                <c:pt idx="715">
                  <c:v>1.7926608039913301</c:v>
                </c:pt>
                <c:pt idx="716">
                  <c:v>1.78969184417315</c:v>
                </c:pt>
                <c:pt idx="717">
                  <c:v>1.7825854961928</c:v>
                </c:pt>
                <c:pt idx="718">
                  <c:v>1.77631491636115</c:v>
                </c:pt>
                <c:pt idx="719">
                  <c:v>1.7961252335017299</c:v>
                </c:pt>
                <c:pt idx="720">
                  <c:v>1.8043875074317199</c:v>
                </c:pt>
                <c:pt idx="721">
                  <c:v>1.8012485224032799</c:v>
                </c:pt>
                <c:pt idx="722">
                  <c:v>1.7953875297986299</c:v>
                </c:pt>
                <c:pt idx="723">
                  <c:v>1.8088524578451199</c:v>
                </c:pt>
                <c:pt idx="724">
                  <c:v>1.8002198899153701</c:v>
                </c:pt>
                <c:pt idx="725">
                  <c:v>1.7943204051322501</c:v>
                </c:pt>
                <c:pt idx="726">
                  <c:v>1.8000238346676001</c:v>
                </c:pt>
                <c:pt idx="727">
                  <c:v>1.80927456169816</c:v>
                </c:pt>
                <c:pt idx="728">
                  <c:v>1.8008390819829001</c:v>
                </c:pt>
                <c:pt idx="729">
                  <c:v>1.79092117225529</c:v>
                </c:pt>
                <c:pt idx="730">
                  <c:v>1.7908703660959799</c:v>
                </c:pt>
                <c:pt idx="731">
                  <c:v>1.7844595921909301</c:v>
                </c:pt>
                <c:pt idx="732">
                  <c:v>1.8020524514343501</c:v>
                </c:pt>
                <c:pt idx="733">
                  <c:v>1.8125698444921301</c:v>
                </c:pt>
                <c:pt idx="734">
                  <c:v>1.80411886310503</c:v>
                </c:pt>
                <c:pt idx="735">
                  <c:v>1.7923991565339701</c:v>
                </c:pt>
                <c:pt idx="736">
                  <c:v>1.77655440160371</c:v>
                </c:pt>
                <c:pt idx="737">
                  <c:v>1.7970097910034599</c:v>
                </c:pt>
                <c:pt idx="738">
                  <c:v>1.79272883018412</c:v>
                </c:pt>
                <c:pt idx="739">
                  <c:v>1.7832875410854701</c:v>
                </c:pt>
                <c:pt idx="740">
                  <c:v>1.77714475380888</c:v>
                </c:pt>
                <c:pt idx="741">
                  <c:v>1.7752218022155</c:v>
                </c:pt>
                <c:pt idx="742">
                  <c:v>1.7602618274313599</c:v>
                </c:pt>
                <c:pt idx="743">
                  <c:v>1.7528157741189401</c:v>
                </c:pt>
                <c:pt idx="744">
                  <c:v>1.74891173026877</c:v>
                </c:pt>
                <c:pt idx="745">
                  <c:v>1.75208485454598</c:v>
                </c:pt>
                <c:pt idx="746">
                  <c:v>1.74097925839214</c:v>
                </c:pt>
                <c:pt idx="747">
                  <c:v>1.73383689390804</c:v>
                </c:pt>
                <c:pt idx="748">
                  <c:v>1.73027501961371</c:v>
                </c:pt>
                <c:pt idx="749">
                  <c:v>1.7309016476985699</c:v>
                </c:pt>
                <c:pt idx="750">
                  <c:v>1.7141632860773199</c:v>
                </c:pt>
                <c:pt idx="751">
                  <c:v>1.7310107175564799</c:v>
                </c:pt>
                <c:pt idx="752">
                  <c:v>1.7349862023643601</c:v>
                </c:pt>
                <c:pt idx="753">
                  <c:v>1.7317794298296301</c:v>
                </c:pt>
                <c:pt idx="754">
                  <c:v>1.73712601340883</c:v>
                </c:pt>
                <c:pt idx="755">
                  <c:v>1.7408109361214299</c:v>
                </c:pt>
                <c:pt idx="756">
                  <c:v>1.76995540261246</c:v>
                </c:pt>
                <c:pt idx="757">
                  <c:v>1.7941746397023699</c:v>
                </c:pt>
                <c:pt idx="758">
                  <c:v>1.79994930969296</c:v>
                </c:pt>
                <c:pt idx="759">
                  <c:v>1.8030981998806399</c:v>
                </c:pt>
                <c:pt idx="760">
                  <c:v>1.8319258829009399</c:v>
                </c:pt>
                <c:pt idx="761">
                  <c:v>1.81806111549411</c:v>
                </c:pt>
                <c:pt idx="762">
                  <c:v>1.8113113425118701</c:v>
                </c:pt>
                <c:pt idx="763">
                  <c:v>1.80546705193698</c:v>
                </c:pt>
                <c:pt idx="764">
                  <c:v>1.79564537689277</c:v>
                </c:pt>
                <c:pt idx="765">
                  <c:v>1.7999828001912901</c:v>
                </c:pt>
                <c:pt idx="766">
                  <c:v>1.80360344010314</c:v>
                </c:pt>
                <c:pt idx="767">
                  <c:v>1.77851545387646</c:v>
                </c:pt>
                <c:pt idx="768">
                  <c:v>1.78928775055502</c:v>
                </c:pt>
                <c:pt idx="769">
                  <c:v>1.8040596605352299</c:v>
                </c:pt>
                <c:pt idx="770">
                  <c:v>1.79886457450138</c:v>
                </c:pt>
                <c:pt idx="771">
                  <c:v>1.8114690371284301</c:v>
                </c:pt>
                <c:pt idx="772">
                  <c:v>1.7921375975890801</c:v>
                </c:pt>
                <c:pt idx="773">
                  <c:v>1.7951561526497299</c:v>
                </c:pt>
                <c:pt idx="774">
                  <c:v>1.79929398781707</c:v>
                </c:pt>
                <c:pt idx="775">
                  <c:v>1.8017432406760401</c:v>
                </c:pt>
                <c:pt idx="776">
                  <c:v>1.79714040231687</c:v>
                </c:pt>
                <c:pt idx="777">
                  <c:v>1.7994953385400301</c:v>
                </c:pt>
                <c:pt idx="778">
                  <c:v>1.7845646982660801</c:v>
                </c:pt>
                <c:pt idx="779">
                  <c:v>1.8047132454977399</c:v>
                </c:pt>
                <c:pt idx="780">
                  <c:v>1.81012159201451</c:v>
                </c:pt>
                <c:pt idx="781">
                  <c:v>1.80082045091957</c:v>
                </c:pt>
                <c:pt idx="782">
                  <c:v>1.80892588990942</c:v>
                </c:pt>
                <c:pt idx="783">
                  <c:v>1.80189759334569</c:v>
                </c:pt>
                <c:pt idx="784">
                  <c:v>1.83006239188349</c:v>
                </c:pt>
                <c:pt idx="785">
                  <c:v>1.8146040077560801</c:v>
                </c:pt>
                <c:pt idx="786">
                  <c:v>1.81803120683611</c:v>
                </c:pt>
                <c:pt idx="787">
                  <c:v>1.7950889247731801</c:v>
                </c:pt>
                <c:pt idx="788">
                  <c:v>1.7915003026898699</c:v>
                </c:pt>
                <c:pt idx="789">
                  <c:v>1.8039480206590699</c:v>
                </c:pt>
                <c:pt idx="790">
                  <c:v>1.8082146696044501</c:v>
                </c:pt>
                <c:pt idx="791">
                  <c:v>1.8062335970619601</c:v>
                </c:pt>
                <c:pt idx="792">
                  <c:v>1.81344560582515</c:v>
                </c:pt>
                <c:pt idx="793">
                  <c:v>1.8142437961747999</c:v>
                </c:pt>
                <c:pt idx="794">
                  <c:v>1.8143347797648599</c:v>
                </c:pt>
                <c:pt idx="795">
                  <c:v>1.8193382077240701</c:v>
                </c:pt>
                <c:pt idx="796">
                  <c:v>1.84987697347559</c:v>
                </c:pt>
                <c:pt idx="797">
                  <c:v>1.8405504820204299</c:v>
                </c:pt>
                <c:pt idx="798">
                  <c:v>1.8422756138841401</c:v>
                </c:pt>
                <c:pt idx="799">
                  <c:v>1.8380340292258199</c:v>
                </c:pt>
                <c:pt idx="800">
                  <c:v>1.83398006134271</c:v>
                </c:pt>
                <c:pt idx="801">
                  <c:v>1.8288419876116699</c:v>
                </c:pt>
                <c:pt idx="802">
                  <c:v>1.83129783977573</c:v>
                </c:pt>
                <c:pt idx="803">
                  <c:v>1.8305113163757201</c:v>
                </c:pt>
                <c:pt idx="804">
                  <c:v>1.81137668757996</c:v>
                </c:pt>
                <c:pt idx="805">
                  <c:v>1.8049869716278699</c:v>
                </c:pt>
                <c:pt idx="806">
                  <c:v>1.82000186222666</c:v>
                </c:pt>
                <c:pt idx="807">
                  <c:v>1.82323758219</c:v>
                </c:pt>
                <c:pt idx="808">
                  <c:v>1.8250855009784399</c:v>
                </c:pt>
                <c:pt idx="809">
                  <c:v>1.8313054296261599</c:v>
                </c:pt>
                <c:pt idx="810">
                  <c:v>1.8123836531223201</c:v>
                </c:pt>
                <c:pt idx="811">
                  <c:v>1.82556827205998</c:v>
                </c:pt>
                <c:pt idx="812">
                  <c:v>1.8220828751242899</c:v>
                </c:pt>
                <c:pt idx="813">
                  <c:v>1.8079513155926601</c:v>
                </c:pt>
                <c:pt idx="814">
                  <c:v>1.81706149257632</c:v>
                </c:pt>
                <c:pt idx="815">
                  <c:v>1.8147785715626199</c:v>
                </c:pt>
                <c:pt idx="816">
                  <c:v>1.8340915023768001</c:v>
                </c:pt>
                <c:pt idx="817">
                  <c:v>1.8493436708407101</c:v>
                </c:pt>
                <c:pt idx="818">
                  <c:v>1.8544813684228501</c:v>
                </c:pt>
                <c:pt idx="819">
                  <c:v>1.8563347714326299</c:v>
                </c:pt>
                <c:pt idx="820">
                  <c:v>1.8836899664687701</c:v>
                </c:pt>
                <c:pt idx="821">
                  <c:v>1.8860291580459001</c:v>
                </c:pt>
                <c:pt idx="822">
                  <c:v>1.8832832210425301</c:v>
                </c:pt>
                <c:pt idx="823">
                  <c:v>1.89366717814313</c:v>
                </c:pt>
                <c:pt idx="824">
                  <c:v>1.9057399833533799</c:v>
                </c:pt>
                <c:pt idx="825">
                  <c:v>1.9305516908149001</c:v>
                </c:pt>
                <c:pt idx="826">
                  <c:v>1.9331967694455601</c:v>
                </c:pt>
                <c:pt idx="827">
                  <c:v>1.92423003298662</c:v>
                </c:pt>
                <c:pt idx="828">
                  <c:v>1.9305114667051499</c:v>
                </c:pt>
                <c:pt idx="829">
                  <c:v>1.9116638249244999</c:v>
                </c:pt>
                <c:pt idx="830">
                  <c:v>1.9141502544086599</c:v>
                </c:pt>
                <c:pt idx="831">
                  <c:v>1.9064880133576201</c:v>
                </c:pt>
                <c:pt idx="832">
                  <c:v>1.9362850778723799</c:v>
                </c:pt>
                <c:pt idx="833">
                  <c:v>1.94592954556792</c:v>
                </c:pt>
                <c:pt idx="834">
                  <c:v>1.93859012417538</c:v>
                </c:pt>
                <c:pt idx="835">
                  <c:v>1.93757041141589</c:v>
                </c:pt>
                <c:pt idx="836">
                  <c:v>1.92829345952175</c:v>
                </c:pt>
                <c:pt idx="837">
                  <c:v>1.9196813309493701</c:v>
                </c:pt>
                <c:pt idx="838">
                  <c:v>1.91549955007224</c:v>
                </c:pt>
                <c:pt idx="839">
                  <c:v>1.90736118526346</c:v>
                </c:pt>
                <c:pt idx="840">
                  <c:v>1.9023681534508701</c:v>
                </c:pt>
                <c:pt idx="841">
                  <c:v>1.90731105010649</c:v>
                </c:pt>
                <c:pt idx="842">
                  <c:v>1.87361339840143</c:v>
                </c:pt>
                <c:pt idx="843">
                  <c:v>1.8851403049934701</c:v>
                </c:pt>
                <c:pt idx="844">
                  <c:v>1.88656760061392</c:v>
                </c:pt>
                <c:pt idx="845">
                  <c:v>1.8879097620263701</c:v>
                </c:pt>
                <c:pt idx="846">
                  <c:v>1.9085671224059799</c:v>
                </c:pt>
                <c:pt idx="847">
                  <c:v>1.9139183418227499</c:v>
                </c:pt>
                <c:pt idx="848">
                  <c:v>1.90055544928012</c:v>
                </c:pt>
                <c:pt idx="849">
                  <c:v>1.9085783778048699</c:v>
                </c:pt>
                <c:pt idx="850">
                  <c:v>1.94133143860917</c:v>
                </c:pt>
                <c:pt idx="851">
                  <c:v>1.93648893174722</c:v>
                </c:pt>
                <c:pt idx="852">
                  <c:v>1.9301091927010501</c:v>
                </c:pt>
                <c:pt idx="853">
                  <c:v>1.93643797293338</c:v>
                </c:pt>
                <c:pt idx="854">
                  <c:v>1.93127886413622</c:v>
                </c:pt>
                <c:pt idx="855">
                  <c:v>1.9327573278521499</c:v>
                </c:pt>
                <c:pt idx="856">
                  <c:v>1.93961074426484</c:v>
                </c:pt>
                <c:pt idx="857">
                  <c:v>1.9417858293753001</c:v>
                </c:pt>
                <c:pt idx="858">
                  <c:v>1.94976077472628</c:v>
                </c:pt>
                <c:pt idx="859">
                  <c:v>1.94806313966009</c:v>
                </c:pt>
                <c:pt idx="860">
                  <c:v>1.9700267698611</c:v>
                </c:pt>
                <c:pt idx="861">
                  <c:v>1.98525250440586</c:v>
                </c:pt>
                <c:pt idx="862">
                  <c:v>1.99504892858987</c:v>
                </c:pt>
                <c:pt idx="863">
                  <c:v>1.9913015207736</c:v>
                </c:pt>
                <c:pt idx="864">
                  <c:v>1.9908474699027601</c:v>
                </c:pt>
                <c:pt idx="865">
                  <c:v>2.0090131224144701</c:v>
                </c:pt>
                <c:pt idx="866">
                  <c:v>2.02733309338584</c:v>
                </c:pt>
                <c:pt idx="867">
                  <c:v>2.0375385276635298</c:v>
                </c:pt>
                <c:pt idx="868">
                  <c:v>2.0555362840819198</c:v>
                </c:pt>
                <c:pt idx="869">
                  <c:v>2.0814779942569999</c:v>
                </c:pt>
                <c:pt idx="870">
                  <c:v>2.08247274678242</c:v>
                </c:pt>
                <c:pt idx="871">
                  <c:v>2.0712038844126499</c:v>
                </c:pt>
                <c:pt idx="872">
                  <c:v>2.0743479515655898</c:v>
                </c:pt>
                <c:pt idx="873">
                  <c:v>2.0762236731571799</c:v>
                </c:pt>
                <c:pt idx="874">
                  <c:v>2.0744978269638401</c:v>
                </c:pt>
                <c:pt idx="875">
                  <c:v>2.0528689766956698</c:v>
                </c:pt>
                <c:pt idx="876">
                  <c:v>2.0551907263628402</c:v>
                </c:pt>
                <c:pt idx="877">
                  <c:v>2.0590318464274699</c:v>
                </c:pt>
                <c:pt idx="878">
                  <c:v>2.0556990282576302</c:v>
                </c:pt>
                <c:pt idx="879">
                  <c:v>2.0485401792061499</c:v>
                </c:pt>
                <c:pt idx="880">
                  <c:v>2.0570809892465198</c:v>
                </c:pt>
                <c:pt idx="881">
                  <c:v>2.0497565718324902</c:v>
                </c:pt>
                <c:pt idx="882">
                  <c:v>2.05760571933263</c:v>
                </c:pt>
                <c:pt idx="883">
                  <c:v>2.0615530648976601</c:v>
                </c:pt>
                <c:pt idx="884">
                  <c:v>2.0766306233921599</c:v>
                </c:pt>
                <c:pt idx="885">
                  <c:v>2.0917398310778399</c:v>
                </c:pt>
                <c:pt idx="886">
                  <c:v>2.1435983315650802</c:v>
                </c:pt>
                <c:pt idx="887">
                  <c:v>2.0959147769514201</c:v>
                </c:pt>
                <c:pt idx="888">
                  <c:v>2.12558887610852</c:v>
                </c:pt>
                <c:pt idx="889">
                  <c:v>2.1394218168291301</c:v>
                </c:pt>
                <c:pt idx="890">
                  <c:v>2.1754298843613502</c:v>
                </c:pt>
                <c:pt idx="891">
                  <c:v>2.1897676673418398</c:v>
                </c:pt>
                <c:pt idx="892">
                  <c:v>2.1827359472752499</c:v>
                </c:pt>
                <c:pt idx="893">
                  <c:v>2.1703139765977801</c:v>
                </c:pt>
                <c:pt idx="894">
                  <c:v>2.1722647426064001</c:v>
                </c:pt>
                <c:pt idx="895">
                  <c:v>2.19255249120986</c:v>
                </c:pt>
                <c:pt idx="896">
                  <c:v>2.1970266897399999</c:v>
                </c:pt>
                <c:pt idx="897">
                  <c:v>2.2100112647761598</c:v>
                </c:pt>
                <c:pt idx="898">
                  <c:v>2.20674011789434</c:v>
                </c:pt>
                <c:pt idx="899">
                  <c:v>2.1888441563424599</c:v>
                </c:pt>
                <c:pt idx="900">
                  <c:v>2.19864627068976</c:v>
                </c:pt>
                <c:pt idx="901">
                  <c:v>2.2510957703855401</c:v>
                </c:pt>
                <c:pt idx="902">
                  <c:v>2.2687617579880301</c:v>
                </c:pt>
                <c:pt idx="903">
                  <c:v>2.29426782811968</c:v>
                </c:pt>
                <c:pt idx="904">
                  <c:v>2.3099920354239298</c:v>
                </c:pt>
                <c:pt idx="905">
                  <c:v>2.2843785492458899</c:v>
                </c:pt>
                <c:pt idx="906">
                  <c:v>2.2828903647457199</c:v>
                </c:pt>
                <c:pt idx="907">
                  <c:v>2.29075198465052</c:v>
                </c:pt>
                <c:pt idx="908">
                  <c:v>2.3097370452894999</c:v>
                </c:pt>
                <c:pt idx="909">
                  <c:v>2.3189304609220098</c:v>
                </c:pt>
                <c:pt idx="910">
                  <c:v>2.3215057023479999</c:v>
                </c:pt>
                <c:pt idx="911">
                  <c:v>2.3726314441168199</c:v>
                </c:pt>
                <c:pt idx="912">
                  <c:v>2.4068102269607898</c:v>
                </c:pt>
                <c:pt idx="913">
                  <c:v>2.3851202533698199</c:v>
                </c:pt>
                <c:pt idx="914">
                  <c:v>2.4227083746745399</c:v>
                </c:pt>
                <c:pt idx="915">
                  <c:v>2.4110807217538599</c:v>
                </c:pt>
                <c:pt idx="916">
                  <c:v>2.4145126750158399</c:v>
                </c:pt>
                <c:pt idx="917">
                  <c:v>2.4014903200598798</c:v>
                </c:pt>
                <c:pt idx="918">
                  <c:v>2.3820349953912001</c:v>
                </c:pt>
                <c:pt idx="919">
                  <c:v>2.37374567234074</c:v>
                </c:pt>
                <c:pt idx="920">
                  <c:v>2.3653069336571</c:v>
                </c:pt>
                <c:pt idx="921">
                  <c:v>2.3499984003916401</c:v>
                </c:pt>
                <c:pt idx="922">
                  <c:v>2.3270219711717002</c:v>
                </c:pt>
                <c:pt idx="923">
                  <c:v>2.3181315466697598</c:v>
                </c:pt>
                <c:pt idx="924">
                  <c:v>2.31942658756632</c:v>
                </c:pt>
                <c:pt idx="925">
                  <c:v>2.3048760064087399</c:v>
                </c:pt>
                <c:pt idx="926">
                  <c:v>2.3137204803587998</c:v>
                </c:pt>
                <c:pt idx="927">
                  <c:v>2.3271473105705698</c:v>
                </c:pt>
                <c:pt idx="928">
                  <c:v>2.3359228036772799</c:v>
                </c:pt>
                <c:pt idx="929">
                  <c:v>2.3388483727023801</c:v>
                </c:pt>
                <c:pt idx="930">
                  <c:v>2.34310818119783</c:v>
                </c:pt>
                <c:pt idx="931">
                  <c:v>2.36948252700435</c:v>
                </c:pt>
                <c:pt idx="932">
                  <c:v>2.37166582838538</c:v>
                </c:pt>
                <c:pt idx="933">
                  <c:v>2.3972459280997498</c:v>
                </c:pt>
                <c:pt idx="934">
                  <c:v>2.4224271650337799</c:v>
                </c:pt>
                <c:pt idx="935">
                  <c:v>2.4239604081849602</c:v>
                </c:pt>
                <c:pt idx="936">
                  <c:v>2.3978446804238001</c:v>
                </c:pt>
                <c:pt idx="937">
                  <c:v>2.3953495069261601</c:v>
                </c:pt>
                <c:pt idx="938">
                  <c:v>2.39429298815435</c:v>
                </c:pt>
                <c:pt idx="939">
                  <c:v>2.4026658825818199</c:v>
                </c:pt>
                <c:pt idx="940">
                  <c:v>2.3752167763208201</c:v>
                </c:pt>
                <c:pt idx="941">
                  <c:v>2.3894216568950002</c:v>
                </c:pt>
                <c:pt idx="942">
                  <c:v>2.3964832077558298</c:v>
                </c:pt>
                <c:pt idx="943">
                  <c:v>2.4456176998788401</c:v>
                </c:pt>
                <c:pt idx="944">
                  <c:v>2.4421801039854598</c:v>
                </c:pt>
                <c:pt idx="945">
                  <c:v>2.4513401772577601</c:v>
                </c:pt>
                <c:pt idx="946">
                  <c:v>2.36965476422395</c:v>
                </c:pt>
                <c:pt idx="947">
                  <c:v>2.4060877269211098</c:v>
                </c:pt>
                <c:pt idx="948">
                  <c:v>2.4372945872980001</c:v>
                </c:pt>
                <c:pt idx="949">
                  <c:v>2.4423838089810399</c:v>
                </c:pt>
                <c:pt idx="950">
                  <c:v>2.4478830538515601</c:v>
                </c:pt>
                <c:pt idx="951">
                  <c:v>2.4522681966316999</c:v>
                </c:pt>
                <c:pt idx="952">
                  <c:v>2.4399331951676801</c:v>
                </c:pt>
                <c:pt idx="953">
                  <c:v>2.4183978852155001</c:v>
                </c:pt>
                <c:pt idx="954">
                  <c:v>2.4148030420583599</c:v>
                </c:pt>
                <c:pt idx="955">
                  <c:v>2.4282846563410798</c:v>
                </c:pt>
                <c:pt idx="956">
                  <c:v>2.4253489339973799</c:v>
                </c:pt>
                <c:pt idx="957">
                  <c:v>2.40562545031122</c:v>
                </c:pt>
                <c:pt idx="958">
                  <c:v>2.4018330019213798</c:v>
                </c:pt>
                <c:pt idx="959">
                  <c:v>2.3884714823442001</c:v>
                </c:pt>
                <c:pt idx="960">
                  <c:v>2.3963607388525099</c:v>
                </c:pt>
                <c:pt idx="961">
                  <c:v>2.3913493937966699</c:v>
                </c:pt>
                <c:pt idx="962">
                  <c:v>2.3902679860930802</c:v>
                </c:pt>
                <c:pt idx="963">
                  <c:v>2.3923667403998201</c:v>
                </c:pt>
                <c:pt idx="964">
                  <c:v>2.3847308285900999</c:v>
                </c:pt>
                <c:pt idx="965">
                  <c:v>2.4068519623635698</c:v>
                </c:pt>
                <c:pt idx="966">
                  <c:v>2.40329177809816</c:v>
                </c:pt>
                <c:pt idx="967">
                  <c:v>2.3901416350931601</c:v>
                </c:pt>
                <c:pt idx="968">
                  <c:v>2.3924696078683598</c:v>
                </c:pt>
                <c:pt idx="969">
                  <c:v>2.3881720340863302</c:v>
                </c:pt>
                <c:pt idx="970">
                  <c:v>2.3674841636419499</c:v>
                </c:pt>
                <c:pt idx="971">
                  <c:v>2.3645672368749602</c:v>
                </c:pt>
                <c:pt idx="972">
                  <c:v>2.3675702428456402</c:v>
                </c:pt>
                <c:pt idx="973">
                  <c:v>2.3441149572958002</c:v>
                </c:pt>
                <c:pt idx="974">
                  <c:v>2.32659722602979</c:v>
                </c:pt>
                <c:pt idx="975">
                  <c:v>2.3421558571004399</c:v>
                </c:pt>
                <c:pt idx="976">
                  <c:v>2.34558075175701</c:v>
                </c:pt>
                <c:pt idx="977">
                  <c:v>2.3397353276013</c:v>
                </c:pt>
                <c:pt idx="978">
                  <c:v>2.38566055750975</c:v>
                </c:pt>
                <c:pt idx="979">
                  <c:v>2.37845422138748</c:v>
                </c:pt>
                <c:pt idx="980">
                  <c:v>2.40151369334624</c:v>
                </c:pt>
                <c:pt idx="981">
                  <c:v>2.42220737667488</c:v>
                </c:pt>
                <c:pt idx="982">
                  <c:v>2.4303154786571901</c:v>
                </c:pt>
                <c:pt idx="983">
                  <c:v>2.4346579352783002</c:v>
                </c:pt>
                <c:pt idx="984">
                  <c:v>2.4484730229617702</c:v>
                </c:pt>
                <c:pt idx="985">
                  <c:v>2.4830086317235001</c:v>
                </c:pt>
                <c:pt idx="986">
                  <c:v>2.49962621100945</c:v>
                </c:pt>
                <c:pt idx="987">
                  <c:v>2.4930957136527701</c:v>
                </c:pt>
                <c:pt idx="988">
                  <c:v>2.5124255386407</c:v>
                </c:pt>
                <c:pt idx="989">
                  <c:v>2.5588776619488298</c:v>
                </c:pt>
                <c:pt idx="990">
                  <c:v>2.56387942805382</c:v>
                </c:pt>
                <c:pt idx="991">
                  <c:v>2.5575561230713499</c:v>
                </c:pt>
                <c:pt idx="992">
                  <c:v>2.5565475078099502</c:v>
                </c:pt>
                <c:pt idx="993">
                  <c:v>2.5431776262016998</c:v>
                </c:pt>
                <c:pt idx="994">
                  <c:v>2.5621967071031899</c:v>
                </c:pt>
                <c:pt idx="995">
                  <c:v>2.57458489044182</c:v>
                </c:pt>
                <c:pt idx="996">
                  <c:v>2.60198399149807</c:v>
                </c:pt>
                <c:pt idx="997">
                  <c:v>2.5696990353879001</c:v>
                </c:pt>
                <c:pt idx="998">
                  <c:v>2.5413035871319201</c:v>
                </c:pt>
                <c:pt idx="999">
                  <c:v>2.5467152040207401</c:v>
                </c:pt>
                <c:pt idx="1000">
                  <c:v>2.5517244256654998</c:v>
                </c:pt>
                <c:pt idx="1001">
                  <c:v>2.51015876818304</c:v>
                </c:pt>
                <c:pt idx="1002">
                  <c:v>2.5084893561139201</c:v>
                </c:pt>
                <c:pt idx="1003">
                  <c:v>2.4968634060846702</c:v>
                </c:pt>
                <c:pt idx="1004">
                  <c:v>2.5243447453535599</c:v>
                </c:pt>
                <c:pt idx="1005">
                  <c:v>2.5477828287624802</c:v>
                </c:pt>
                <c:pt idx="1006">
                  <c:v>2.54620209385254</c:v>
                </c:pt>
                <c:pt idx="1007">
                  <c:v>2.5457386044322501</c:v>
                </c:pt>
                <c:pt idx="1008">
                  <c:v>2.5240590074360401</c:v>
                </c:pt>
                <c:pt idx="1009">
                  <c:v>2.5033923775125801</c:v>
                </c:pt>
                <c:pt idx="1010">
                  <c:v>2.5231336586801101</c:v>
                </c:pt>
                <c:pt idx="1011">
                  <c:v>2.5197087111141099</c:v>
                </c:pt>
                <c:pt idx="1012">
                  <c:v>2.48926357734427</c:v>
                </c:pt>
                <c:pt idx="1013">
                  <c:v>2.4978443253049298</c:v>
                </c:pt>
                <c:pt idx="1014">
                  <c:v>2.4816952813780402</c:v>
                </c:pt>
                <c:pt idx="1015">
                  <c:v>2.4840224512416902</c:v>
                </c:pt>
                <c:pt idx="1016">
                  <c:v>2.51339874913702</c:v>
                </c:pt>
                <c:pt idx="1017">
                  <c:v>2.50923130482983</c:v>
                </c:pt>
                <c:pt idx="1018">
                  <c:v>2.4963221299743199</c:v>
                </c:pt>
                <c:pt idx="1019">
                  <c:v>2.49696948959794</c:v>
                </c:pt>
                <c:pt idx="1020">
                  <c:v>2.4915949029550002</c:v>
                </c:pt>
                <c:pt idx="1021">
                  <c:v>2.5113005055425099</c:v>
                </c:pt>
                <c:pt idx="1022">
                  <c:v>2.4973848012302802</c:v>
                </c:pt>
                <c:pt idx="1023">
                  <c:v>2.49316440673948</c:v>
                </c:pt>
                <c:pt idx="1024">
                  <c:v>2.4652129751730198</c:v>
                </c:pt>
                <c:pt idx="1025">
                  <c:v>2.4511445366798199</c:v>
                </c:pt>
                <c:pt idx="1026">
                  <c:v>2.4589422407127102</c:v>
                </c:pt>
                <c:pt idx="1027">
                  <c:v>2.4321065430775399</c:v>
                </c:pt>
                <c:pt idx="1028">
                  <c:v>2.4363820914086598</c:v>
                </c:pt>
                <c:pt idx="1029">
                  <c:v>2.4593968844879801</c:v>
                </c:pt>
                <c:pt idx="1030">
                  <c:v>2.4350977990198799</c:v>
                </c:pt>
                <c:pt idx="1031">
                  <c:v>2.4408247907672198</c:v>
                </c:pt>
                <c:pt idx="1032">
                  <c:v>2.4425915721473999</c:v>
                </c:pt>
                <c:pt idx="1033">
                  <c:v>2.43808251334882</c:v>
                </c:pt>
                <c:pt idx="1034">
                  <c:v>2.44756059936371</c:v>
                </c:pt>
                <c:pt idx="1035">
                  <c:v>2.45086020291882</c:v>
                </c:pt>
                <c:pt idx="1036">
                  <c:v>2.4599503371206399</c:v>
                </c:pt>
                <c:pt idx="1037">
                  <c:v>2.4476117884117099</c:v>
                </c:pt>
                <c:pt idx="1038">
                  <c:v>2.44549225818866</c:v>
                </c:pt>
                <c:pt idx="1039">
                  <c:v>2.456890334968</c:v>
                </c:pt>
                <c:pt idx="1040">
                  <c:v>2.4314890338473401</c:v>
                </c:pt>
                <c:pt idx="1041">
                  <c:v>2.4224603765291999</c:v>
                </c:pt>
                <c:pt idx="1042">
                  <c:v>2.4189228292168798</c:v>
                </c:pt>
                <c:pt idx="1043">
                  <c:v>2.3912919054172002</c:v>
                </c:pt>
                <c:pt idx="1044">
                  <c:v>2.35792948390062</c:v>
                </c:pt>
                <c:pt idx="1045">
                  <c:v>2.3581578734064199</c:v>
                </c:pt>
                <c:pt idx="1046">
                  <c:v>2.3583501264704099</c:v>
                </c:pt>
                <c:pt idx="1047">
                  <c:v>2.3685212939780098</c:v>
                </c:pt>
                <c:pt idx="1048">
                  <c:v>2.3849446221851398</c:v>
                </c:pt>
                <c:pt idx="1049">
                  <c:v>2.36997836073447</c:v>
                </c:pt>
                <c:pt idx="1050">
                  <c:v>2.3700843471449602</c:v>
                </c:pt>
                <c:pt idx="1051">
                  <c:v>2.3621680242078802</c:v>
                </c:pt>
                <c:pt idx="1052">
                  <c:v>2.36759567714248</c:v>
                </c:pt>
                <c:pt idx="1053">
                  <c:v>2.3599286967708699</c:v>
                </c:pt>
                <c:pt idx="1054">
                  <c:v>2.36203192934456</c:v>
                </c:pt>
                <c:pt idx="1055">
                  <c:v>2.3570681808213401</c:v>
                </c:pt>
                <c:pt idx="1056">
                  <c:v>2.3559640034563798</c:v>
                </c:pt>
                <c:pt idx="1057">
                  <c:v>2.3490624543246001</c:v>
                </c:pt>
                <c:pt idx="1058">
                  <c:v>2.3534940586124402</c:v>
                </c:pt>
                <c:pt idx="1059">
                  <c:v>2.3536066263430002</c:v>
                </c:pt>
                <c:pt idx="1060">
                  <c:v>2.3527133687836499</c:v>
                </c:pt>
                <c:pt idx="1061">
                  <c:v>2.3663968036365399</c:v>
                </c:pt>
                <c:pt idx="1062">
                  <c:v>2.37369982016072</c:v>
                </c:pt>
                <c:pt idx="1063">
                  <c:v>2.37107821289072</c:v>
                </c:pt>
                <c:pt idx="1064">
                  <c:v>2.3852153930406699</c:v>
                </c:pt>
                <c:pt idx="1065">
                  <c:v>2.3737458421714699</c:v>
                </c:pt>
                <c:pt idx="1066">
                  <c:v>2.3820084015660199</c:v>
                </c:pt>
                <c:pt idx="1067">
                  <c:v>2.3664420761490699</c:v>
                </c:pt>
                <c:pt idx="1068">
                  <c:v>2.3465868998870598</c:v>
                </c:pt>
                <c:pt idx="1069">
                  <c:v>2.3637048026494201</c:v>
                </c:pt>
                <c:pt idx="1070">
                  <c:v>2.35905739448746</c:v>
                </c:pt>
                <c:pt idx="1071">
                  <c:v>2.3494588027319101</c:v>
                </c:pt>
                <c:pt idx="1072">
                  <c:v>2.3424955544916499</c:v>
                </c:pt>
                <c:pt idx="1073">
                  <c:v>2.3513007118221099</c:v>
                </c:pt>
                <c:pt idx="1074">
                  <c:v>2.3396752153298399</c:v>
                </c:pt>
                <c:pt idx="1075">
                  <c:v>2.3484154371680099</c:v>
                </c:pt>
                <c:pt idx="1076">
                  <c:v>2.3500917829543302</c:v>
                </c:pt>
                <c:pt idx="1077">
                  <c:v>2.3479729928069202</c:v>
                </c:pt>
                <c:pt idx="1078">
                  <c:v>2.3474069732541598</c:v>
                </c:pt>
                <c:pt idx="1079">
                  <c:v>2.31042669486011</c:v>
                </c:pt>
                <c:pt idx="1080">
                  <c:v>2.3050902686580201</c:v>
                </c:pt>
                <c:pt idx="1081">
                  <c:v>2.3178045468768098</c:v>
                </c:pt>
                <c:pt idx="1082">
                  <c:v>2.3161285149762598</c:v>
                </c:pt>
                <c:pt idx="1083">
                  <c:v>2.318406549673</c:v>
                </c:pt>
                <c:pt idx="1084">
                  <c:v>2.3222348360900602</c:v>
                </c:pt>
                <c:pt idx="1085">
                  <c:v>2.3557374882024602</c:v>
                </c:pt>
                <c:pt idx="1086">
                  <c:v>2.35148361444333</c:v>
                </c:pt>
                <c:pt idx="1087">
                  <c:v>2.3785364035002199</c:v>
                </c:pt>
                <c:pt idx="1088">
                  <c:v>2.3804454372157302</c:v>
                </c:pt>
                <c:pt idx="1089">
                  <c:v>2.3782293474393201</c:v>
                </c:pt>
                <c:pt idx="1090">
                  <c:v>2.3611453541204099</c:v>
                </c:pt>
                <c:pt idx="1091">
                  <c:v>2.35987067180421</c:v>
                </c:pt>
                <c:pt idx="1092">
                  <c:v>2.37025747302848</c:v>
                </c:pt>
                <c:pt idx="1093">
                  <c:v>2.3757796906601398</c:v>
                </c:pt>
                <c:pt idx="1094">
                  <c:v>2.4061358897952498</c:v>
                </c:pt>
                <c:pt idx="1095">
                  <c:v>2.4122971469979402</c:v>
                </c:pt>
                <c:pt idx="1096">
                  <c:v>2.4334440417032601</c:v>
                </c:pt>
                <c:pt idx="1097">
                  <c:v>2.4152191471130098</c:v>
                </c:pt>
                <c:pt idx="1098">
                  <c:v>2.3783350744920502</c:v>
                </c:pt>
                <c:pt idx="1099">
                  <c:v>2.3908156473520101</c:v>
                </c:pt>
                <c:pt idx="1100">
                  <c:v>2.3873330428386401</c:v>
                </c:pt>
                <c:pt idx="1101">
                  <c:v>2.37144124841481</c:v>
                </c:pt>
                <c:pt idx="1102">
                  <c:v>2.3670568267014498</c:v>
                </c:pt>
                <c:pt idx="1103">
                  <c:v>2.3659977879817</c:v>
                </c:pt>
                <c:pt idx="1104">
                  <c:v>2.36120736792348</c:v>
                </c:pt>
                <c:pt idx="1105">
                  <c:v>2.3520032500225398</c:v>
                </c:pt>
                <c:pt idx="1106">
                  <c:v>2.3446001411194399</c:v>
                </c:pt>
                <c:pt idx="1107">
                  <c:v>2.34988546209898</c:v>
                </c:pt>
                <c:pt idx="1108">
                  <c:v>2.3418228530621898</c:v>
                </c:pt>
                <c:pt idx="1109">
                  <c:v>2.34979294101282</c:v>
                </c:pt>
                <c:pt idx="1110">
                  <c:v>2.3374531061787498</c:v>
                </c:pt>
                <c:pt idx="1111">
                  <c:v>2.3478141434940198</c:v>
                </c:pt>
                <c:pt idx="1112">
                  <c:v>2.3602665421102098</c:v>
                </c:pt>
                <c:pt idx="1113">
                  <c:v>2.3648677083945899</c:v>
                </c:pt>
                <c:pt idx="1114">
                  <c:v>2.37551757986822</c:v>
                </c:pt>
                <c:pt idx="1115">
                  <c:v>2.3824461164328001</c:v>
                </c:pt>
                <c:pt idx="1116">
                  <c:v>2.3728457656486199</c:v>
                </c:pt>
                <c:pt idx="1117">
                  <c:v>2.3958222520526999</c:v>
                </c:pt>
                <c:pt idx="1118">
                  <c:v>2.40269383437297</c:v>
                </c:pt>
                <c:pt idx="1119">
                  <c:v>2.4033069505903799</c:v>
                </c:pt>
                <c:pt idx="1120">
                  <c:v>2.40175800226312</c:v>
                </c:pt>
                <c:pt idx="1121">
                  <c:v>2.4049318423634198</c:v>
                </c:pt>
                <c:pt idx="1122">
                  <c:v>2.4099450056380398</c:v>
                </c:pt>
                <c:pt idx="1123">
                  <c:v>2.4030837251946999</c:v>
                </c:pt>
                <c:pt idx="1124">
                  <c:v>2.3693500476103999</c:v>
                </c:pt>
                <c:pt idx="1125">
                  <c:v>2.3821817204112898</c:v>
                </c:pt>
                <c:pt idx="1126">
                  <c:v>2.3971707291745901</c:v>
                </c:pt>
                <c:pt idx="1127">
                  <c:v>2.3829757983087898</c:v>
                </c:pt>
                <c:pt idx="1128">
                  <c:v>2.39595559669658</c:v>
                </c:pt>
                <c:pt idx="1129">
                  <c:v>2.3740514634738101</c:v>
                </c:pt>
                <c:pt idx="1130">
                  <c:v>2.38471845042928</c:v>
                </c:pt>
                <c:pt idx="1131">
                  <c:v>2.3858228071530201</c:v>
                </c:pt>
                <c:pt idx="1132">
                  <c:v>2.3825219440998602</c:v>
                </c:pt>
                <c:pt idx="1133">
                  <c:v>2.3763749250368602</c:v>
                </c:pt>
                <c:pt idx="1134">
                  <c:v>2.3638228658904299</c:v>
                </c:pt>
                <c:pt idx="1135">
                  <c:v>2.35478965476229</c:v>
                </c:pt>
                <c:pt idx="1136">
                  <c:v>2.3633635204827401</c:v>
                </c:pt>
                <c:pt idx="1137">
                  <c:v>2.3904025088174601</c:v>
                </c:pt>
                <c:pt idx="1138">
                  <c:v>2.4065973908645901</c:v>
                </c:pt>
                <c:pt idx="1139">
                  <c:v>2.42368142326495</c:v>
                </c:pt>
                <c:pt idx="1140">
                  <c:v>2.4500848435639302</c:v>
                </c:pt>
                <c:pt idx="1141">
                  <c:v>2.4168554189349098</c:v>
                </c:pt>
                <c:pt idx="1142">
                  <c:v>2.4382219415974702</c:v>
                </c:pt>
                <c:pt idx="1143">
                  <c:v>2.48367887771817</c:v>
                </c:pt>
                <c:pt idx="1144">
                  <c:v>2.4813722386097199</c:v>
                </c:pt>
                <c:pt idx="1145">
                  <c:v>2.48550907307248</c:v>
                </c:pt>
                <c:pt idx="1146">
                  <c:v>2.4814016416365599</c:v>
                </c:pt>
                <c:pt idx="1147">
                  <c:v>2.4712199110710098</c:v>
                </c:pt>
                <c:pt idx="1148">
                  <c:v>2.4699646149446299</c:v>
                </c:pt>
                <c:pt idx="1149">
                  <c:v>2.4830831035225298</c:v>
                </c:pt>
                <c:pt idx="1150">
                  <c:v>2.4948343149368002</c:v>
                </c:pt>
                <c:pt idx="1151">
                  <c:v>2.5274100848856502</c:v>
                </c:pt>
                <c:pt idx="1152">
                  <c:v>2.5139270151014199</c:v>
                </c:pt>
                <c:pt idx="1153">
                  <c:v>2.5226751475884899</c:v>
                </c:pt>
                <c:pt idx="1154">
                  <c:v>2.5184876073535301</c:v>
                </c:pt>
                <c:pt idx="1155">
                  <c:v>2.5424688845527599</c:v>
                </c:pt>
                <c:pt idx="1156">
                  <c:v>2.5503096889152501</c:v>
                </c:pt>
                <c:pt idx="1157">
                  <c:v>2.5334180408831601</c:v>
                </c:pt>
                <c:pt idx="1158">
                  <c:v>2.5218223651516398</c:v>
                </c:pt>
                <c:pt idx="1159">
                  <c:v>2.5132864284763801</c:v>
                </c:pt>
                <c:pt idx="1160">
                  <c:v>2.5326871345047799</c:v>
                </c:pt>
                <c:pt idx="1161">
                  <c:v>2.5398608516092498</c:v>
                </c:pt>
                <c:pt idx="1162">
                  <c:v>2.5207794539223798</c:v>
                </c:pt>
                <c:pt idx="1163">
                  <c:v>2.4958584612819399</c:v>
                </c:pt>
                <c:pt idx="1164">
                  <c:v>2.5179828112262301</c:v>
                </c:pt>
                <c:pt idx="1165">
                  <c:v>2.51406584865477</c:v>
                </c:pt>
                <c:pt idx="1166">
                  <c:v>2.5378578669757901</c:v>
                </c:pt>
                <c:pt idx="1167">
                  <c:v>2.5429540651289901</c:v>
                </c:pt>
                <c:pt idx="1168">
                  <c:v>2.5378639813360802</c:v>
                </c:pt>
                <c:pt idx="1169">
                  <c:v>2.5115946792688</c:v>
                </c:pt>
                <c:pt idx="1170">
                  <c:v>2.5350894814868399</c:v>
                </c:pt>
                <c:pt idx="1171">
                  <c:v>2.5420130356662201</c:v>
                </c:pt>
                <c:pt idx="1172">
                  <c:v>2.55253064941463</c:v>
                </c:pt>
                <c:pt idx="1173">
                  <c:v>2.55942804916151</c:v>
                </c:pt>
                <c:pt idx="1174">
                  <c:v>2.55702604480132</c:v>
                </c:pt>
                <c:pt idx="1175">
                  <c:v>2.5509029078758099</c:v>
                </c:pt>
                <c:pt idx="1176">
                  <c:v>2.5167032178839701</c:v>
                </c:pt>
                <c:pt idx="1177">
                  <c:v>2.51008012023676</c:v>
                </c:pt>
                <c:pt idx="1178">
                  <c:v>2.5173499610148302</c:v>
                </c:pt>
                <c:pt idx="1179">
                  <c:v>2.48505478060483</c:v>
                </c:pt>
                <c:pt idx="1180">
                  <c:v>2.49270410647184</c:v>
                </c:pt>
                <c:pt idx="1181">
                  <c:v>2.5018948130862801</c:v>
                </c:pt>
                <c:pt idx="1182">
                  <c:v>2.4895078260002599</c:v>
                </c:pt>
                <c:pt idx="1183">
                  <c:v>2.4920834578257498</c:v>
                </c:pt>
                <c:pt idx="1184">
                  <c:v>2.5045522579877999</c:v>
                </c:pt>
                <c:pt idx="1185">
                  <c:v>2.49385122724772</c:v>
                </c:pt>
                <c:pt idx="1186">
                  <c:v>2.5167500990724099</c:v>
                </c:pt>
                <c:pt idx="1187">
                  <c:v>2.5046079847766398</c:v>
                </c:pt>
                <c:pt idx="1188">
                  <c:v>2.4925583619337801</c:v>
                </c:pt>
                <c:pt idx="1189">
                  <c:v>2.4675987835765398</c:v>
                </c:pt>
                <c:pt idx="1190">
                  <c:v>2.4757792776113599</c:v>
                </c:pt>
                <c:pt idx="1191">
                  <c:v>2.4755591156325001</c:v>
                </c:pt>
                <c:pt idx="1192">
                  <c:v>2.4861918141686399</c:v>
                </c:pt>
                <c:pt idx="1193">
                  <c:v>2.49325903929204</c:v>
                </c:pt>
                <c:pt idx="1194">
                  <c:v>2.4447870983711799</c:v>
                </c:pt>
                <c:pt idx="1195">
                  <c:v>2.4198920389690799</c:v>
                </c:pt>
                <c:pt idx="1196">
                  <c:v>2.4544211338404902</c:v>
                </c:pt>
                <c:pt idx="1197">
                  <c:v>2.4536770043929801</c:v>
                </c:pt>
                <c:pt idx="1198">
                  <c:v>2.51948674813096</c:v>
                </c:pt>
                <c:pt idx="1199">
                  <c:v>2.5451548530453798</c:v>
                </c:pt>
                <c:pt idx="1200">
                  <c:v>2.5503708924986599</c:v>
                </c:pt>
                <c:pt idx="1201">
                  <c:v>2.5024671874236399</c:v>
                </c:pt>
                <c:pt idx="1202">
                  <c:v>2.4539424635627798</c:v>
                </c:pt>
                <c:pt idx="1203">
                  <c:v>2.48235436053811</c:v>
                </c:pt>
                <c:pt idx="1204">
                  <c:v>2.52105611468714</c:v>
                </c:pt>
                <c:pt idx="1205">
                  <c:v>2.53614197345436</c:v>
                </c:pt>
                <c:pt idx="1206">
                  <c:v>2.5027466789737201</c:v>
                </c:pt>
                <c:pt idx="1207">
                  <c:v>2.51720186321376</c:v>
                </c:pt>
                <c:pt idx="1208">
                  <c:v>2.55378734763217</c:v>
                </c:pt>
                <c:pt idx="1209">
                  <c:v>2.5340749774718598</c:v>
                </c:pt>
                <c:pt idx="1210">
                  <c:v>2.5201340415265001</c:v>
                </c:pt>
                <c:pt idx="1211">
                  <c:v>2.5168041025411099</c:v>
                </c:pt>
                <c:pt idx="1212">
                  <c:v>2.48954720808758</c:v>
                </c:pt>
                <c:pt idx="1213">
                  <c:v>2.49946979416604</c:v>
                </c:pt>
                <c:pt idx="1214">
                  <c:v>2.5122344750357799</c:v>
                </c:pt>
                <c:pt idx="1215">
                  <c:v>2.50185687480014</c:v>
                </c:pt>
                <c:pt idx="1216">
                  <c:v>2.5274059093530199</c:v>
                </c:pt>
                <c:pt idx="1217">
                  <c:v>2.51062600374095</c:v>
                </c:pt>
                <c:pt idx="1218">
                  <c:v>2.5189396639460102</c:v>
                </c:pt>
                <c:pt idx="1219">
                  <c:v>2.5650041751155599</c:v>
                </c:pt>
                <c:pt idx="1220">
                  <c:v>2.5387874606008598</c:v>
                </c:pt>
                <c:pt idx="1221">
                  <c:v>2.5134730875724398</c:v>
                </c:pt>
                <c:pt idx="1222">
                  <c:v>2.5294746614483299</c:v>
                </c:pt>
                <c:pt idx="1223">
                  <c:v>2.5702786436005298</c:v>
                </c:pt>
                <c:pt idx="1224">
                  <c:v>2.6394485244999601</c:v>
                </c:pt>
                <c:pt idx="1225">
                  <c:v>2.6344708349402199</c:v>
                </c:pt>
                <c:pt idx="1226">
                  <c:v>2.6695727363814199</c:v>
                </c:pt>
                <c:pt idx="1227">
                  <c:v>2.6741823075400299</c:v>
                </c:pt>
                <c:pt idx="1228">
                  <c:v>2.7103658731929698</c:v>
                </c:pt>
                <c:pt idx="1229">
                  <c:v>2.7204195611730002</c:v>
                </c:pt>
                <c:pt idx="1230">
                  <c:v>2.7325744592761598</c:v>
                </c:pt>
                <c:pt idx="1231">
                  <c:v>2.73337472634456</c:v>
                </c:pt>
                <c:pt idx="1232">
                  <c:v>2.7372981853338199</c:v>
                </c:pt>
                <c:pt idx="1233">
                  <c:v>2.7499731191819698</c:v>
                </c:pt>
                <c:pt idx="1234">
                  <c:v>2.74780695326608</c:v>
                </c:pt>
                <c:pt idx="1235">
                  <c:v>2.7580508040773499</c:v>
                </c:pt>
                <c:pt idx="1236">
                  <c:v>2.7756777426139299</c:v>
                </c:pt>
                <c:pt idx="1237">
                  <c:v>2.7706370067768802</c:v>
                </c:pt>
                <c:pt idx="1238">
                  <c:v>2.7491225108060702</c:v>
                </c:pt>
                <c:pt idx="1239">
                  <c:v>2.7314744291118398</c:v>
                </c:pt>
                <c:pt idx="1240">
                  <c:v>2.7110978917312099</c:v>
                </c:pt>
                <c:pt idx="1241">
                  <c:v>2.7257546498170502</c:v>
                </c:pt>
                <c:pt idx="1242">
                  <c:v>2.7209217641488399</c:v>
                </c:pt>
                <c:pt idx="1243">
                  <c:v>2.7469056602103898</c:v>
                </c:pt>
                <c:pt idx="1244">
                  <c:v>2.7553562597627699</c:v>
                </c:pt>
                <c:pt idx="1245">
                  <c:v>2.7752060418292102</c:v>
                </c:pt>
                <c:pt idx="1246">
                  <c:v>2.7663011197491598</c:v>
                </c:pt>
                <c:pt idx="1247">
                  <c:v>2.80343631935194</c:v>
                </c:pt>
                <c:pt idx="1248">
                  <c:v>2.8058498418451601</c:v>
                </c:pt>
                <c:pt idx="1249">
                  <c:v>2.8599774981023001</c:v>
                </c:pt>
                <c:pt idx="1250">
                  <c:v>2.8635775250334699</c:v>
                </c:pt>
                <c:pt idx="1251">
                  <c:v>2.8589623138681701</c:v>
                </c:pt>
                <c:pt idx="1252">
                  <c:v>2.88366219519853</c:v>
                </c:pt>
                <c:pt idx="1253">
                  <c:v>2.90379510228458</c:v>
                </c:pt>
                <c:pt idx="1254">
                  <c:v>2.9357276255823499</c:v>
                </c:pt>
                <c:pt idx="1255">
                  <c:v>2.9417164272693799</c:v>
                </c:pt>
                <c:pt idx="1256">
                  <c:v>2.9292702596997899</c:v>
                </c:pt>
                <c:pt idx="1257">
                  <c:v>2.9627093718617998</c:v>
                </c:pt>
                <c:pt idx="1258">
                  <c:v>2.9682862789250701</c:v>
                </c:pt>
                <c:pt idx="1259">
                  <c:v>2.9894181116410898</c:v>
                </c:pt>
                <c:pt idx="1260">
                  <c:v>2.9628783253241702</c:v>
                </c:pt>
                <c:pt idx="1261">
                  <c:v>2.99552157193934</c:v>
                </c:pt>
                <c:pt idx="1262">
                  <c:v>2.9674207362201401</c:v>
                </c:pt>
                <c:pt idx="1263">
                  <c:v>2.9554752586245701</c:v>
                </c:pt>
                <c:pt idx="1264">
                  <c:v>2.9345832214471299</c:v>
                </c:pt>
                <c:pt idx="1265">
                  <c:v>2.9729729479356299</c:v>
                </c:pt>
                <c:pt idx="1266">
                  <c:v>2.9753057188439902</c:v>
                </c:pt>
                <c:pt idx="1267">
                  <c:v>3.0201007485004201</c:v>
                </c:pt>
                <c:pt idx="1268">
                  <c:v>2.9742150739333399</c:v>
                </c:pt>
                <c:pt idx="1269">
                  <c:v>2.9827256506027999</c:v>
                </c:pt>
                <c:pt idx="1270">
                  <c:v>2.9917046015248698</c:v>
                </c:pt>
                <c:pt idx="1271">
                  <c:v>3.0595464476654399</c:v>
                </c:pt>
                <c:pt idx="1272">
                  <c:v>3.1036857410087499</c:v>
                </c:pt>
                <c:pt idx="1273">
                  <c:v>3.1330457109602001</c:v>
                </c:pt>
                <c:pt idx="1274">
                  <c:v>3.1040212662903501</c:v>
                </c:pt>
                <c:pt idx="1275">
                  <c:v>3.1213820667485002</c:v>
                </c:pt>
                <c:pt idx="1276">
                  <c:v>3.1546586616027401</c:v>
                </c:pt>
                <c:pt idx="1277">
                  <c:v>3.1781062072564201</c:v>
                </c:pt>
                <c:pt idx="1278">
                  <c:v>3.1272053272174198</c:v>
                </c:pt>
                <c:pt idx="1279">
                  <c:v>3.0683371239165602</c:v>
                </c:pt>
                <c:pt idx="1280">
                  <c:v>3.0238002701766802</c:v>
                </c:pt>
                <c:pt idx="1281">
                  <c:v>3.0479875910465801</c:v>
                </c:pt>
                <c:pt idx="1282">
                  <c:v>3.1257139253525299</c:v>
                </c:pt>
                <c:pt idx="1283">
                  <c:v>3.1476075539939399</c:v>
                </c:pt>
                <c:pt idx="1284">
                  <c:v>3.1575465170146901</c:v>
                </c:pt>
                <c:pt idx="1285">
                  <c:v>3.2122473838687098</c:v>
                </c:pt>
                <c:pt idx="1286">
                  <c:v>3.2501091084428202</c:v>
                </c:pt>
                <c:pt idx="1287">
                  <c:v>3.2448167321096499</c:v>
                </c:pt>
                <c:pt idx="1288">
                  <c:v>3.22422355695939</c:v>
                </c:pt>
                <c:pt idx="1289">
                  <c:v>3.26580785103243</c:v>
                </c:pt>
                <c:pt idx="1290">
                  <c:v>3.3071666892523899</c:v>
                </c:pt>
                <c:pt idx="1291">
                  <c:v>3.31795379287614</c:v>
                </c:pt>
                <c:pt idx="1292">
                  <c:v>3.31655326214534</c:v>
                </c:pt>
                <c:pt idx="1293">
                  <c:v>3.3104307695109401</c:v>
                </c:pt>
                <c:pt idx="1294">
                  <c:v>3.3228130817192598</c:v>
                </c:pt>
                <c:pt idx="1295">
                  <c:v>3.39494613423894</c:v>
                </c:pt>
                <c:pt idx="1296">
                  <c:v>3.4624647800853099</c:v>
                </c:pt>
                <c:pt idx="1297">
                  <c:v>3.5398142525047001</c:v>
                </c:pt>
                <c:pt idx="1298">
                  <c:v>3.58651788920859</c:v>
                </c:pt>
                <c:pt idx="1299">
                  <c:v>3.6485295417807002</c:v>
                </c:pt>
                <c:pt idx="1300">
                  <c:v>3.60665546145359</c:v>
                </c:pt>
                <c:pt idx="1301">
                  <c:v>3.6594831544492799</c:v>
                </c:pt>
                <c:pt idx="1302">
                  <c:v>3.64958671784101</c:v>
                </c:pt>
                <c:pt idx="1303">
                  <c:v>3.6398313098868802</c:v>
                </c:pt>
                <c:pt idx="1304">
                  <c:v>3.6696032652993398</c:v>
                </c:pt>
                <c:pt idx="1305">
                  <c:v>3.66852611266546</c:v>
                </c:pt>
                <c:pt idx="1306">
                  <c:v>3.6669785906462198</c:v>
                </c:pt>
                <c:pt idx="1307">
                  <c:v>3.7115545752278001</c:v>
                </c:pt>
                <c:pt idx="1308">
                  <c:v>3.7919390301752101</c:v>
                </c:pt>
                <c:pt idx="1309">
                  <c:v>3.70573114953448</c:v>
                </c:pt>
                <c:pt idx="1310">
                  <c:v>3.7068365208063199</c:v>
                </c:pt>
                <c:pt idx="1311">
                  <c:v>3.7081037928026301</c:v>
                </c:pt>
                <c:pt idx="1312">
                  <c:v>3.7686668084363601</c:v>
                </c:pt>
                <c:pt idx="1313">
                  <c:v>3.7710284511994501</c:v>
                </c:pt>
                <c:pt idx="1314">
                  <c:v>3.7524737198318499</c:v>
                </c:pt>
                <c:pt idx="1315">
                  <c:v>3.84841264725521</c:v>
                </c:pt>
                <c:pt idx="1316">
                  <c:v>3.8460225326051201</c:v>
                </c:pt>
                <c:pt idx="1317">
                  <c:v>3.8368567791219199</c:v>
                </c:pt>
                <c:pt idx="1318">
                  <c:v>3.8807737510345799</c:v>
                </c:pt>
                <c:pt idx="1319">
                  <c:v>3.94281949445242</c:v>
                </c:pt>
                <c:pt idx="1320">
                  <c:v>3.9741827305972302</c:v>
                </c:pt>
                <c:pt idx="1321">
                  <c:v>4.0310420753419098</c:v>
                </c:pt>
                <c:pt idx="1322">
                  <c:v>4.0378696683245696</c:v>
                </c:pt>
                <c:pt idx="1323">
                  <c:v>4.0831132034919602</c:v>
                </c:pt>
                <c:pt idx="1324">
                  <c:v>4.1121389417634298</c:v>
                </c:pt>
                <c:pt idx="1325">
                  <c:v>4.0405468971094001</c:v>
                </c:pt>
                <c:pt idx="1326">
                  <c:v>4.0605499892990098</c:v>
                </c:pt>
                <c:pt idx="1327">
                  <c:v>4.0850868244017304</c:v>
                </c:pt>
                <c:pt idx="1328">
                  <c:v>4.0773628333013798</c:v>
                </c:pt>
                <c:pt idx="1329">
                  <c:v>4.01833160399653</c:v>
                </c:pt>
                <c:pt idx="1330">
                  <c:v>3.9712257515178901</c:v>
                </c:pt>
                <c:pt idx="1331">
                  <c:v>3.9263542180886</c:v>
                </c:pt>
                <c:pt idx="1332">
                  <c:v>3.8672626526334999</c:v>
                </c:pt>
                <c:pt idx="1333">
                  <c:v>3.7948230026055598</c:v>
                </c:pt>
                <c:pt idx="1334">
                  <c:v>3.8081794180005999</c:v>
                </c:pt>
                <c:pt idx="1335">
                  <c:v>3.8756663830061</c:v>
                </c:pt>
                <c:pt idx="1336">
                  <c:v>3.7492823230141199</c:v>
                </c:pt>
                <c:pt idx="1337">
                  <c:v>3.8390229446908299</c:v>
                </c:pt>
                <c:pt idx="1338">
                  <c:v>3.9432719525810001</c:v>
                </c:pt>
                <c:pt idx="1339">
                  <c:v>4.0556929823771899</c:v>
                </c:pt>
                <c:pt idx="1340">
                  <c:v>4.1945218669184303</c:v>
                </c:pt>
                <c:pt idx="1341">
                  <c:v>3.9539766476152001</c:v>
                </c:pt>
                <c:pt idx="1342">
                  <c:v>3.7230932888180002</c:v>
                </c:pt>
                <c:pt idx="1343">
                  <c:v>3.91202057316915</c:v>
                </c:pt>
                <c:pt idx="1344">
                  <c:v>3.9934650825145002</c:v>
                </c:pt>
                <c:pt idx="1345">
                  <c:v>3.9712416588451598</c:v>
                </c:pt>
                <c:pt idx="1346">
                  <c:v>4.0214690763599199</c:v>
                </c:pt>
                <c:pt idx="1347">
                  <c:v>4.06059180927108</c:v>
                </c:pt>
                <c:pt idx="1348">
                  <c:v>4.14658896436727</c:v>
                </c:pt>
                <c:pt idx="1349">
                  <c:v>4.11470422091696</c:v>
                </c:pt>
                <c:pt idx="1350">
                  <c:v>4.0576861378628104</c:v>
                </c:pt>
                <c:pt idx="1351">
                  <c:v>4.0985649484086304</c:v>
                </c:pt>
                <c:pt idx="1352">
                  <c:v>4.17600223775049</c:v>
                </c:pt>
                <c:pt idx="1353">
                  <c:v>4.1719868075516899</c:v>
                </c:pt>
                <c:pt idx="1354">
                  <c:v>4.16893608262993</c:v>
                </c:pt>
                <c:pt idx="1355">
                  <c:v>4.2704534123917499</c:v>
                </c:pt>
                <c:pt idx="1356">
                  <c:v>4.3346377276300903</c:v>
                </c:pt>
                <c:pt idx="1357">
                  <c:v>4.35717830162959</c:v>
                </c:pt>
                <c:pt idx="1358">
                  <c:v>4.4111583962224499</c:v>
                </c:pt>
                <c:pt idx="1359">
                  <c:v>4.4519384787152703</c:v>
                </c:pt>
                <c:pt idx="1360">
                  <c:v>4.5211292787524</c:v>
                </c:pt>
                <c:pt idx="1361">
                  <c:v>4.5434941743171304</c:v>
                </c:pt>
                <c:pt idx="1362">
                  <c:v>4.5942886836705199</c:v>
                </c:pt>
                <c:pt idx="1363">
                  <c:v>4.6210515000260299</c:v>
                </c:pt>
                <c:pt idx="1364">
                  <c:v>4.6016935530009402</c:v>
                </c:pt>
                <c:pt idx="1365">
                  <c:v>4.6602086546026698</c:v>
                </c:pt>
                <c:pt idx="1366">
                  <c:v>4.5306240324782596</c:v>
                </c:pt>
                <c:pt idx="1367">
                  <c:v>4.56167465487525</c:v>
                </c:pt>
                <c:pt idx="1368">
                  <c:v>4.4794696650391899</c:v>
                </c:pt>
                <c:pt idx="1369">
                  <c:v>4.41280983691518</c:v>
                </c:pt>
                <c:pt idx="1370">
                  <c:v>4.3454445633295</c:v>
                </c:pt>
                <c:pt idx="1371">
                  <c:v>4.2242626729050601</c:v>
                </c:pt>
                <c:pt idx="1372">
                  <c:v>4.4610451087694898</c:v>
                </c:pt>
                <c:pt idx="1373">
                  <c:v>4.53311447661134</c:v>
                </c:pt>
                <c:pt idx="1374">
                  <c:v>4.5956493056673997</c:v>
                </c:pt>
                <c:pt idx="1375">
                  <c:v>4.5554711105945502</c:v>
                </c:pt>
                <c:pt idx="1376">
                  <c:v>4.4700695457809898</c:v>
                </c:pt>
                <c:pt idx="1377">
                  <c:v>4.5467785811957198</c:v>
                </c:pt>
                <c:pt idx="1378">
                  <c:v>4.5686253884140999</c:v>
                </c:pt>
                <c:pt idx="1379">
                  <c:v>4.6292313406997696</c:v>
                </c:pt>
                <c:pt idx="1380">
                  <c:v>4.6612476679946298</c:v>
                </c:pt>
                <c:pt idx="1381">
                  <c:v>4.6327785975298097</c:v>
                </c:pt>
                <c:pt idx="1382">
                  <c:v>4.67646407769824</c:v>
                </c:pt>
                <c:pt idx="1383">
                  <c:v>4.5466951844364498</c:v>
                </c:pt>
                <c:pt idx="1384">
                  <c:v>4.4691183168056501</c:v>
                </c:pt>
                <c:pt idx="1385">
                  <c:v>4.53181127757877</c:v>
                </c:pt>
                <c:pt idx="1386">
                  <c:v>4.5208921786613301</c:v>
                </c:pt>
                <c:pt idx="1387">
                  <c:v>4.5496303074764901</c:v>
                </c:pt>
                <c:pt idx="1388">
                  <c:v>4.62864817699512</c:v>
                </c:pt>
                <c:pt idx="1389">
                  <c:v>4.66241277181817</c:v>
                </c:pt>
                <c:pt idx="1390">
                  <c:v>4.6742676988116099</c:v>
                </c:pt>
                <c:pt idx="1391">
                  <c:v>4.7103712725164</c:v>
                </c:pt>
              </c:numCache>
            </c:numRef>
          </c:val>
          <c:smooth val="0"/>
          <c:extLst>
            <c:ext xmlns:c16="http://schemas.microsoft.com/office/drawing/2014/chart" uri="{C3380CC4-5D6E-409C-BE32-E72D297353CC}">
              <c16:uniqueId val="{00000001-B289-4F48-84E0-77C42715278B}"/>
            </c:ext>
          </c:extLst>
        </c:ser>
        <c:ser>
          <c:idx val="1"/>
          <c:order val="1"/>
          <c:tx>
            <c:strRef>
              <c:f>'多因子（不同行业不同因子）'!$C$132</c:f>
              <c:strCache>
                <c:ptCount val="1"/>
                <c:pt idx="0">
                  <c:v>中证800</c:v>
                </c:pt>
              </c:strCache>
            </c:strRef>
          </c:tx>
          <c:marker>
            <c:symbol val="none"/>
          </c:marker>
          <c:cat>
            <c:numRef>
              <c:f>'多因子（不同行业不同因子）'!$D$130:$BAQ$130</c:f>
              <c:numCache>
                <c:formatCode>yyyy/m/d</c:formatCode>
                <c:ptCount val="1392"/>
                <c:pt idx="0">
                  <c:v>40182</c:v>
                </c:pt>
                <c:pt idx="1">
                  <c:v>40183</c:v>
                </c:pt>
                <c:pt idx="2">
                  <c:v>40184</c:v>
                </c:pt>
                <c:pt idx="3">
                  <c:v>40185</c:v>
                </c:pt>
                <c:pt idx="4">
                  <c:v>40186</c:v>
                </c:pt>
                <c:pt idx="5">
                  <c:v>40189</c:v>
                </c:pt>
                <c:pt idx="6">
                  <c:v>40190</c:v>
                </c:pt>
                <c:pt idx="7">
                  <c:v>40191</c:v>
                </c:pt>
                <c:pt idx="8">
                  <c:v>40192</c:v>
                </c:pt>
                <c:pt idx="9">
                  <c:v>40193</c:v>
                </c:pt>
                <c:pt idx="10">
                  <c:v>40196</c:v>
                </c:pt>
                <c:pt idx="11">
                  <c:v>40197</c:v>
                </c:pt>
                <c:pt idx="12">
                  <c:v>40198</c:v>
                </c:pt>
                <c:pt idx="13">
                  <c:v>40199</c:v>
                </c:pt>
                <c:pt idx="14">
                  <c:v>40200</c:v>
                </c:pt>
                <c:pt idx="15">
                  <c:v>40203</c:v>
                </c:pt>
                <c:pt idx="16">
                  <c:v>40204</c:v>
                </c:pt>
                <c:pt idx="17">
                  <c:v>40205</c:v>
                </c:pt>
                <c:pt idx="18">
                  <c:v>40206</c:v>
                </c:pt>
                <c:pt idx="19">
                  <c:v>40207</c:v>
                </c:pt>
                <c:pt idx="20">
                  <c:v>40210</c:v>
                </c:pt>
                <c:pt idx="21">
                  <c:v>40211</c:v>
                </c:pt>
                <c:pt idx="22">
                  <c:v>40212</c:v>
                </c:pt>
                <c:pt idx="23">
                  <c:v>40213</c:v>
                </c:pt>
                <c:pt idx="24">
                  <c:v>40214</c:v>
                </c:pt>
                <c:pt idx="25">
                  <c:v>40217</c:v>
                </c:pt>
                <c:pt idx="26">
                  <c:v>40218</c:v>
                </c:pt>
                <c:pt idx="27">
                  <c:v>40219</c:v>
                </c:pt>
                <c:pt idx="28">
                  <c:v>40220</c:v>
                </c:pt>
                <c:pt idx="29">
                  <c:v>40221</c:v>
                </c:pt>
                <c:pt idx="30">
                  <c:v>40231</c:v>
                </c:pt>
                <c:pt idx="31">
                  <c:v>40232</c:v>
                </c:pt>
                <c:pt idx="32">
                  <c:v>40233</c:v>
                </c:pt>
                <c:pt idx="33">
                  <c:v>40234</c:v>
                </c:pt>
                <c:pt idx="34">
                  <c:v>40235</c:v>
                </c:pt>
                <c:pt idx="35">
                  <c:v>40238</c:v>
                </c:pt>
                <c:pt idx="36">
                  <c:v>40239</c:v>
                </c:pt>
                <c:pt idx="37">
                  <c:v>40240</c:v>
                </c:pt>
                <c:pt idx="38">
                  <c:v>40241</c:v>
                </c:pt>
                <c:pt idx="39">
                  <c:v>40242</c:v>
                </c:pt>
                <c:pt idx="40">
                  <c:v>40245</c:v>
                </c:pt>
                <c:pt idx="41">
                  <c:v>40246</c:v>
                </c:pt>
                <c:pt idx="42">
                  <c:v>40247</c:v>
                </c:pt>
                <c:pt idx="43">
                  <c:v>40248</c:v>
                </c:pt>
                <c:pt idx="44">
                  <c:v>40249</c:v>
                </c:pt>
                <c:pt idx="45">
                  <c:v>40252</c:v>
                </c:pt>
                <c:pt idx="46">
                  <c:v>40253</c:v>
                </c:pt>
                <c:pt idx="47">
                  <c:v>40254</c:v>
                </c:pt>
                <c:pt idx="48">
                  <c:v>40255</c:v>
                </c:pt>
                <c:pt idx="49">
                  <c:v>40256</c:v>
                </c:pt>
                <c:pt idx="50">
                  <c:v>40259</c:v>
                </c:pt>
                <c:pt idx="51">
                  <c:v>40260</c:v>
                </c:pt>
                <c:pt idx="52">
                  <c:v>40261</c:v>
                </c:pt>
                <c:pt idx="53">
                  <c:v>40262</c:v>
                </c:pt>
                <c:pt idx="54">
                  <c:v>40263</c:v>
                </c:pt>
                <c:pt idx="55">
                  <c:v>40266</c:v>
                </c:pt>
                <c:pt idx="56">
                  <c:v>40267</c:v>
                </c:pt>
                <c:pt idx="57">
                  <c:v>40268</c:v>
                </c:pt>
                <c:pt idx="58">
                  <c:v>40269</c:v>
                </c:pt>
                <c:pt idx="59">
                  <c:v>40270</c:v>
                </c:pt>
                <c:pt idx="60">
                  <c:v>40274</c:v>
                </c:pt>
                <c:pt idx="61">
                  <c:v>40275</c:v>
                </c:pt>
                <c:pt idx="62">
                  <c:v>40276</c:v>
                </c:pt>
                <c:pt idx="63">
                  <c:v>40277</c:v>
                </c:pt>
                <c:pt idx="64">
                  <c:v>40280</c:v>
                </c:pt>
                <c:pt idx="65">
                  <c:v>40281</c:v>
                </c:pt>
                <c:pt idx="66">
                  <c:v>40282</c:v>
                </c:pt>
                <c:pt idx="67">
                  <c:v>40283</c:v>
                </c:pt>
                <c:pt idx="68">
                  <c:v>40284</c:v>
                </c:pt>
                <c:pt idx="69">
                  <c:v>40287</c:v>
                </c:pt>
                <c:pt idx="70">
                  <c:v>40288</c:v>
                </c:pt>
                <c:pt idx="71">
                  <c:v>40289</c:v>
                </c:pt>
                <c:pt idx="72">
                  <c:v>40290</c:v>
                </c:pt>
                <c:pt idx="73">
                  <c:v>40291</c:v>
                </c:pt>
                <c:pt idx="74">
                  <c:v>40294</c:v>
                </c:pt>
                <c:pt idx="75">
                  <c:v>40295</c:v>
                </c:pt>
                <c:pt idx="76">
                  <c:v>40296</c:v>
                </c:pt>
                <c:pt idx="77">
                  <c:v>40297</c:v>
                </c:pt>
                <c:pt idx="78">
                  <c:v>40298</c:v>
                </c:pt>
                <c:pt idx="79">
                  <c:v>40302</c:v>
                </c:pt>
                <c:pt idx="80">
                  <c:v>40303</c:v>
                </c:pt>
                <c:pt idx="81">
                  <c:v>40304</c:v>
                </c:pt>
                <c:pt idx="82">
                  <c:v>40305</c:v>
                </c:pt>
                <c:pt idx="83">
                  <c:v>40308</c:v>
                </c:pt>
                <c:pt idx="84">
                  <c:v>40309</c:v>
                </c:pt>
                <c:pt idx="85">
                  <c:v>40310</c:v>
                </c:pt>
                <c:pt idx="86">
                  <c:v>40311</c:v>
                </c:pt>
                <c:pt idx="87">
                  <c:v>40312</c:v>
                </c:pt>
                <c:pt idx="88">
                  <c:v>40315</c:v>
                </c:pt>
                <c:pt idx="89">
                  <c:v>40316</c:v>
                </c:pt>
                <c:pt idx="90">
                  <c:v>40317</c:v>
                </c:pt>
                <c:pt idx="91">
                  <c:v>40318</c:v>
                </c:pt>
                <c:pt idx="92">
                  <c:v>40319</c:v>
                </c:pt>
                <c:pt idx="93">
                  <c:v>40322</c:v>
                </c:pt>
                <c:pt idx="94">
                  <c:v>40323</c:v>
                </c:pt>
                <c:pt idx="95">
                  <c:v>40324</c:v>
                </c:pt>
                <c:pt idx="96">
                  <c:v>40325</c:v>
                </c:pt>
                <c:pt idx="97">
                  <c:v>40326</c:v>
                </c:pt>
                <c:pt idx="98">
                  <c:v>40329</c:v>
                </c:pt>
                <c:pt idx="99">
                  <c:v>40330</c:v>
                </c:pt>
                <c:pt idx="100">
                  <c:v>40331</c:v>
                </c:pt>
                <c:pt idx="101">
                  <c:v>40332</c:v>
                </c:pt>
                <c:pt idx="102">
                  <c:v>40333</c:v>
                </c:pt>
                <c:pt idx="103">
                  <c:v>40336</c:v>
                </c:pt>
                <c:pt idx="104">
                  <c:v>40337</c:v>
                </c:pt>
                <c:pt idx="105">
                  <c:v>40338</c:v>
                </c:pt>
                <c:pt idx="106">
                  <c:v>40339</c:v>
                </c:pt>
                <c:pt idx="107">
                  <c:v>40340</c:v>
                </c:pt>
                <c:pt idx="108">
                  <c:v>40346</c:v>
                </c:pt>
                <c:pt idx="109">
                  <c:v>40347</c:v>
                </c:pt>
                <c:pt idx="110">
                  <c:v>40350</c:v>
                </c:pt>
                <c:pt idx="111">
                  <c:v>40351</c:v>
                </c:pt>
                <c:pt idx="112">
                  <c:v>40352</c:v>
                </c:pt>
                <c:pt idx="113">
                  <c:v>40353</c:v>
                </c:pt>
                <c:pt idx="114">
                  <c:v>40354</c:v>
                </c:pt>
                <c:pt idx="115">
                  <c:v>40357</c:v>
                </c:pt>
                <c:pt idx="116">
                  <c:v>40358</c:v>
                </c:pt>
                <c:pt idx="117">
                  <c:v>40359</c:v>
                </c:pt>
                <c:pt idx="118">
                  <c:v>40360</c:v>
                </c:pt>
                <c:pt idx="119">
                  <c:v>40361</c:v>
                </c:pt>
                <c:pt idx="120">
                  <c:v>40364</c:v>
                </c:pt>
                <c:pt idx="121">
                  <c:v>40365</c:v>
                </c:pt>
                <c:pt idx="122">
                  <c:v>40366</c:v>
                </c:pt>
                <c:pt idx="123">
                  <c:v>40367</c:v>
                </c:pt>
                <c:pt idx="124">
                  <c:v>40368</c:v>
                </c:pt>
                <c:pt idx="125">
                  <c:v>40371</c:v>
                </c:pt>
                <c:pt idx="126">
                  <c:v>40372</c:v>
                </c:pt>
                <c:pt idx="127">
                  <c:v>40373</c:v>
                </c:pt>
                <c:pt idx="128">
                  <c:v>40374</c:v>
                </c:pt>
                <c:pt idx="129">
                  <c:v>40375</c:v>
                </c:pt>
                <c:pt idx="130">
                  <c:v>40378</c:v>
                </c:pt>
                <c:pt idx="131">
                  <c:v>40379</c:v>
                </c:pt>
                <c:pt idx="132">
                  <c:v>40380</c:v>
                </c:pt>
                <c:pt idx="133">
                  <c:v>40381</c:v>
                </c:pt>
                <c:pt idx="134">
                  <c:v>40382</c:v>
                </c:pt>
                <c:pt idx="135">
                  <c:v>40385</c:v>
                </c:pt>
                <c:pt idx="136">
                  <c:v>40386</c:v>
                </c:pt>
                <c:pt idx="137">
                  <c:v>40387</c:v>
                </c:pt>
                <c:pt idx="138">
                  <c:v>40388</c:v>
                </c:pt>
                <c:pt idx="139">
                  <c:v>40389</c:v>
                </c:pt>
                <c:pt idx="140">
                  <c:v>40392</c:v>
                </c:pt>
                <c:pt idx="141">
                  <c:v>40393</c:v>
                </c:pt>
                <c:pt idx="142">
                  <c:v>40394</c:v>
                </c:pt>
                <c:pt idx="143">
                  <c:v>40395</c:v>
                </c:pt>
                <c:pt idx="144">
                  <c:v>40396</c:v>
                </c:pt>
                <c:pt idx="145">
                  <c:v>40399</c:v>
                </c:pt>
                <c:pt idx="146">
                  <c:v>40400</c:v>
                </c:pt>
                <c:pt idx="147">
                  <c:v>40401</c:v>
                </c:pt>
                <c:pt idx="148">
                  <c:v>40402</c:v>
                </c:pt>
                <c:pt idx="149">
                  <c:v>40403</c:v>
                </c:pt>
                <c:pt idx="150">
                  <c:v>40406</c:v>
                </c:pt>
                <c:pt idx="151">
                  <c:v>40407</c:v>
                </c:pt>
                <c:pt idx="152">
                  <c:v>40408</c:v>
                </c:pt>
                <c:pt idx="153">
                  <c:v>40409</c:v>
                </c:pt>
                <c:pt idx="154">
                  <c:v>40410</c:v>
                </c:pt>
                <c:pt idx="155">
                  <c:v>40413</c:v>
                </c:pt>
                <c:pt idx="156">
                  <c:v>40414</c:v>
                </c:pt>
                <c:pt idx="157">
                  <c:v>40415</c:v>
                </c:pt>
                <c:pt idx="158">
                  <c:v>40416</c:v>
                </c:pt>
                <c:pt idx="159">
                  <c:v>40417</c:v>
                </c:pt>
                <c:pt idx="160">
                  <c:v>40420</c:v>
                </c:pt>
                <c:pt idx="161">
                  <c:v>40421</c:v>
                </c:pt>
                <c:pt idx="162">
                  <c:v>40422</c:v>
                </c:pt>
                <c:pt idx="163">
                  <c:v>40423</c:v>
                </c:pt>
                <c:pt idx="164">
                  <c:v>40424</c:v>
                </c:pt>
                <c:pt idx="165">
                  <c:v>40427</c:v>
                </c:pt>
                <c:pt idx="166">
                  <c:v>40428</c:v>
                </c:pt>
                <c:pt idx="167">
                  <c:v>40429</c:v>
                </c:pt>
                <c:pt idx="168">
                  <c:v>40430</c:v>
                </c:pt>
                <c:pt idx="169">
                  <c:v>40431</c:v>
                </c:pt>
                <c:pt idx="170">
                  <c:v>40434</c:v>
                </c:pt>
                <c:pt idx="171">
                  <c:v>40435</c:v>
                </c:pt>
                <c:pt idx="172">
                  <c:v>40436</c:v>
                </c:pt>
                <c:pt idx="173">
                  <c:v>40437</c:v>
                </c:pt>
                <c:pt idx="174">
                  <c:v>40438</c:v>
                </c:pt>
                <c:pt idx="175">
                  <c:v>40441</c:v>
                </c:pt>
                <c:pt idx="176">
                  <c:v>40442</c:v>
                </c:pt>
                <c:pt idx="177">
                  <c:v>40448</c:v>
                </c:pt>
                <c:pt idx="178">
                  <c:v>40449</c:v>
                </c:pt>
                <c:pt idx="179">
                  <c:v>40450</c:v>
                </c:pt>
                <c:pt idx="180">
                  <c:v>40451</c:v>
                </c:pt>
                <c:pt idx="181">
                  <c:v>40459</c:v>
                </c:pt>
                <c:pt idx="182">
                  <c:v>40462</c:v>
                </c:pt>
                <c:pt idx="183">
                  <c:v>40463</c:v>
                </c:pt>
                <c:pt idx="184">
                  <c:v>40464</c:v>
                </c:pt>
                <c:pt idx="185">
                  <c:v>40465</c:v>
                </c:pt>
                <c:pt idx="186">
                  <c:v>40466</c:v>
                </c:pt>
                <c:pt idx="187">
                  <c:v>40469</c:v>
                </c:pt>
                <c:pt idx="188">
                  <c:v>40470</c:v>
                </c:pt>
                <c:pt idx="189">
                  <c:v>40471</c:v>
                </c:pt>
                <c:pt idx="190">
                  <c:v>40472</c:v>
                </c:pt>
                <c:pt idx="191">
                  <c:v>40473</c:v>
                </c:pt>
                <c:pt idx="192">
                  <c:v>40476</c:v>
                </c:pt>
                <c:pt idx="193">
                  <c:v>40477</c:v>
                </c:pt>
                <c:pt idx="194">
                  <c:v>40478</c:v>
                </c:pt>
                <c:pt idx="195">
                  <c:v>40479</c:v>
                </c:pt>
                <c:pt idx="196">
                  <c:v>40480</c:v>
                </c:pt>
                <c:pt idx="197">
                  <c:v>40483</c:v>
                </c:pt>
                <c:pt idx="198">
                  <c:v>40484</c:v>
                </c:pt>
                <c:pt idx="199">
                  <c:v>40485</c:v>
                </c:pt>
                <c:pt idx="200">
                  <c:v>40486</c:v>
                </c:pt>
                <c:pt idx="201">
                  <c:v>40487</c:v>
                </c:pt>
                <c:pt idx="202">
                  <c:v>40490</c:v>
                </c:pt>
                <c:pt idx="203">
                  <c:v>40491</c:v>
                </c:pt>
                <c:pt idx="204">
                  <c:v>40492</c:v>
                </c:pt>
                <c:pt idx="205">
                  <c:v>40493</c:v>
                </c:pt>
                <c:pt idx="206">
                  <c:v>40494</c:v>
                </c:pt>
                <c:pt idx="207">
                  <c:v>40497</c:v>
                </c:pt>
                <c:pt idx="208">
                  <c:v>40498</c:v>
                </c:pt>
                <c:pt idx="209">
                  <c:v>40499</c:v>
                </c:pt>
                <c:pt idx="210">
                  <c:v>40500</c:v>
                </c:pt>
                <c:pt idx="211">
                  <c:v>40501</c:v>
                </c:pt>
                <c:pt idx="212">
                  <c:v>40504</c:v>
                </c:pt>
                <c:pt idx="213">
                  <c:v>40505</c:v>
                </c:pt>
                <c:pt idx="214">
                  <c:v>40506</c:v>
                </c:pt>
                <c:pt idx="215">
                  <c:v>40507</c:v>
                </c:pt>
                <c:pt idx="216">
                  <c:v>40508</c:v>
                </c:pt>
                <c:pt idx="217">
                  <c:v>40511</c:v>
                </c:pt>
                <c:pt idx="218">
                  <c:v>40512</c:v>
                </c:pt>
                <c:pt idx="219">
                  <c:v>40513</c:v>
                </c:pt>
                <c:pt idx="220">
                  <c:v>40514</c:v>
                </c:pt>
                <c:pt idx="221">
                  <c:v>40515</c:v>
                </c:pt>
                <c:pt idx="222">
                  <c:v>40518</c:v>
                </c:pt>
                <c:pt idx="223">
                  <c:v>40519</c:v>
                </c:pt>
                <c:pt idx="224">
                  <c:v>40520</c:v>
                </c:pt>
                <c:pt idx="225">
                  <c:v>40521</c:v>
                </c:pt>
                <c:pt idx="226">
                  <c:v>40522</c:v>
                </c:pt>
                <c:pt idx="227">
                  <c:v>40525</c:v>
                </c:pt>
                <c:pt idx="228">
                  <c:v>40526</c:v>
                </c:pt>
                <c:pt idx="229">
                  <c:v>40527</c:v>
                </c:pt>
                <c:pt idx="230">
                  <c:v>40528</c:v>
                </c:pt>
                <c:pt idx="231">
                  <c:v>40529</c:v>
                </c:pt>
                <c:pt idx="232">
                  <c:v>40532</c:v>
                </c:pt>
                <c:pt idx="233">
                  <c:v>40533</c:v>
                </c:pt>
                <c:pt idx="234">
                  <c:v>40534</c:v>
                </c:pt>
                <c:pt idx="235">
                  <c:v>40535</c:v>
                </c:pt>
                <c:pt idx="236">
                  <c:v>40536</c:v>
                </c:pt>
                <c:pt idx="237">
                  <c:v>40539</c:v>
                </c:pt>
                <c:pt idx="238">
                  <c:v>40540</c:v>
                </c:pt>
                <c:pt idx="239">
                  <c:v>40541</c:v>
                </c:pt>
                <c:pt idx="240">
                  <c:v>40542</c:v>
                </c:pt>
                <c:pt idx="241">
                  <c:v>40543</c:v>
                </c:pt>
                <c:pt idx="242">
                  <c:v>40547</c:v>
                </c:pt>
                <c:pt idx="243">
                  <c:v>40548</c:v>
                </c:pt>
                <c:pt idx="244">
                  <c:v>40549</c:v>
                </c:pt>
                <c:pt idx="245">
                  <c:v>40550</c:v>
                </c:pt>
                <c:pt idx="246">
                  <c:v>40553</c:v>
                </c:pt>
                <c:pt idx="247">
                  <c:v>40554</c:v>
                </c:pt>
                <c:pt idx="248">
                  <c:v>40555</c:v>
                </c:pt>
                <c:pt idx="249">
                  <c:v>40556</c:v>
                </c:pt>
                <c:pt idx="250">
                  <c:v>40557</c:v>
                </c:pt>
                <c:pt idx="251">
                  <c:v>40560</c:v>
                </c:pt>
                <c:pt idx="252">
                  <c:v>40561</c:v>
                </c:pt>
                <c:pt idx="253">
                  <c:v>40562</c:v>
                </c:pt>
                <c:pt idx="254">
                  <c:v>40563</c:v>
                </c:pt>
                <c:pt idx="255">
                  <c:v>40564</c:v>
                </c:pt>
                <c:pt idx="256">
                  <c:v>40567</c:v>
                </c:pt>
                <c:pt idx="257">
                  <c:v>40568</c:v>
                </c:pt>
                <c:pt idx="258">
                  <c:v>40569</c:v>
                </c:pt>
                <c:pt idx="259">
                  <c:v>40570</c:v>
                </c:pt>
                <c:pt idx="260">
                  <c:v>40571</c:v>
                </c:pt>
                <c:pt idx="261">
                  <c:v>40574</c:v>
                </c:pt>
                <c:pt idx="262">
                  <c:v>40575</c:v>
                </c:pt>
                <c:pt idx="263">
                  <c:v>40583</c:v>
                </c:pt>
                <c:pt idx="264">
                  <c:v>40584</c:v>
                </c:pt>
                <c:pt idx="265">
                  <c:v>40585</c:v>
                </c:pt>
                <c:pt idx="266">
                  <c:v>40588</c:v>
                </c:pt>
                <c:pt idx="267">
                  <c:v>40589</c:v>
                </c:pt>
                <c:pt idx="268">
                  <c:v>40590</c:v>
                </c:pt>
                <c:pt idx="269">
                  <c:v>40591</c:v>
                </c:pt>
                <c:pt idx="270">
                  <c:v>40592</c:v>
                </c:pt>
                <c:pt idx="271">
                  <c:v>40595</c:v>
                </c:pt>
                <c:pt idx="272">
                  <c:v>40596</c:v>
                </c:pt>
                <c:pt idx="273">
                  <c:v>40597</c:v>
                </c:pt>
                <c:pt idx="274">
                  <c:v>40598</c:v>
                </c:pt>
                <c:pt idx="275">
                  <c:v>40599</c:v>
                </c:pt>
                <c:pt idx="276">
                  <c:v>40602</c:v>
                </c:pt>
                <c:pt idx="277">
                  <c:v>40603</c:v>
                </c:pt>
                <c:pt idx="278">
                  <c:v>40604</c:v>
                </c:pt>
                <c:pt idx="279">
                  <c:v>40605</c:v>
                </c:pt>
                <c:pt idx="280">
                  <c:v>40606</c:v>
                </c:pt>
                <c:pt idx="281">
                  <c:v>40609</c:v>
                </c:pt>
                <c:pt idx="282">
                  <c:v>40610</c:v>
                </c:pt>
                <c:pt idx="283">
                  <c:v>40611</c:v>
                </c:pt>
                <c:pt idx="284">
                  <c:v>40612</c:v>
                </c:pt>
                <c:pt idx="285">
                  <c:v>40613</c:v>
                </c:pt>
                <c:pt idx="286">
                  <c:v>40616</c:v>
                </c:pt>
                <c:pt idx="287">
                  <c:v>40617</c:v>
                </c:pt>
                <c:pt idx="288">
                  <c:v>40618</c:v>
                </c:pt>
                <c:pt idx="289">
                  <c:v>40619</c:v>
                </c:pt>
                <c:pt idx="290">
                  <c:v>40620</c:v>
                </c:pt>
                <c:pt idx="291">
                  <c:v>40623</c:v>
                </c:pt>
                <c:pt idx="292">
                  <c:v>40624</c:v>
                </c:pt>
                <c:pt idx="293">
                  <c:v>40625</c:v>
                </c:pt>
                <c:pt idx="294">
                  <c:v>40626</c:v>
                </c:pt>
                <c:pt idx="295">
                  <c:v>40627</c:v>
                </c:pt>
                <c:pt idx="296">
                  <c:v>40630</c:v>
                </c:pt>
                <c:pt idx="297">
                  <c:v>40631</c:v>
                </c:pt>
                <c:pt idx="298">
                  <c:v>40632</c:v>
                </c:pt>
                <c:pt idx="299">
                  <c:v>40633</c:v>
                </c:pt>
                <c:pt idx="300">
                  <c:v>40634</c:v>
                </c:pt>
                <c:pt idx="301">
                  <c:v>40639</c:v>
                </c:pt>
                <c:pt idx="302">
                  <c:v>40640</c:v>
                </c:pt>
                <c:pt idx="303">
                  <c:v>40641</c:v>
                </c:pt>
                <c:pt idx="304">
                  <c:v>40644</c:v>
                </c:pt>
                <c:pt idx="305">
                  <c:v>40645</c:v>
                </c:pt>
                <c:pt idx="306">
                  <c:v>40646</c:v>
                </c:pt>
                <c:pt idx="307">
                  <c:v>40647</c:v>
                </c:pt>
                <c:pt idx="308">
                  <c:v>40648</c:v>
                </c:pt>
                <c:pt idx="309">
                  <c:v>40651</c:v>
                </c:pt>
                <c:pt idx="310">
                  <c:v>40652</c:v>
                </c:pt>
                <c:pt idx="311">
                  <c:v>40653</c:v>
                </c:pt>
                <c:pt idx="312">
                  <c:v>40654</c:v>
                </c:pt>
                <c:pt idx="313">
                  <c:v>40655</c:v>
                </c:pt>
                <c:pt idx="314">
                  <c:v>40658</c:v>
                </c:pt>
                <c:pt idx="315">
                  <c:v>40659</c:v>
                </c:pt>
                <c:pt idx="316">
                  <c:v>40660</c:v>
                </c:pt>
                <c:pt idx="317">
                  <c:v>40661</c:v>
                </c:pt>
                <c:pt idx="318">
                  <c:v>40662</c:v>
                </c:pt>
                <c:pt idx="319">
                  <c:v>40666</c:v>
                </c:pt>
                <c:pt idx="320">
                  <c:v>40667</c:v>
                </c:pt>
                <c:pt idx="321">
                  <c:v>40668</c:v>
                </c:pt>
                <c:pt idx="322">
                  <c:v>40669</c:v>
                </c:pt>
                <c:pt idx="323">
                  <c:v>40672</c:v>
                </c:pt>
                <c:pt idx="324">
                  <c:v>40673</c:v>
                </c:pt>
                <c:pt idx="325">
                  <c:v>40674</c:v>
                </c:pt>
                <c:pt idx="326">
                  <c:v>40675</c:v>
                </c:pt>
                <c:pt idx="327">
                  <c:v>40676</c:v>
                </c:pt>
                <c:pt idx="328">
                  <c:v>40679</c:v>
                </c:pt>
                <c:pt idx="329">
                  <c:v>40680</c:v>
                </c:pt>
                <c:pt idx="330">
                  <c:v>40681</c:v>
                </c:pt>
                <c:pt idx="331">
                  <c:v>40682</c:v>
                </c:pt>
                <c:pt idx="332">
                  <c:v>40683</c:v>
                </c:pt>
                <c:pt idx="333">
                  <c:v>40686</c:v>
                </c:pt>
                <c:pt idx="334">
                  <c:v>40687</c:v>
                </c:pt>
                <c:pt idx="335">
                  <c:v>40688</c:v>
                </c:pt>
                <c:pt idx="336">
                  <c:v>40689</c:v>
                </c:pt>
                <c:pt idx="337">
                  <c:v>40690</c:v>
                </c:pt>
                <c:pt idx="338">
                  <c:v>40693</c:v>
                </c:pt>
                <c:pt idx="339">
                  <c:v>40694</c:v>
                </c:pt>
                <c:pt idx="340">
                  <c:v>40695</c:v>
                </c:pt>
                <c:pt idx="341">
                  <c:v>40696</c:v>
                </c:pt>
                <c:pt idx="342">
                  <c:v>40697</c:v>
                </c:pt>
                <c:pt idx="343">
                  <c:v>40701</c:v>
                </c:pt>
                <c:pt idx="344">
                  <c:v>40702</c:v>
                </c:pt>
                <c:pt idx="345">
                  <c:v>40703</c:v>
                </c:pt>
                <c:pt idx="346">
                  <c:v>40704</c:v>
                </c:pt>
                <c:pt idx="347">
                  <c:v>40707</c:v>
                </c:pt>
                <c:pt idx="348">
                  <c:v>40708</c:v>
                </c:pt>
                <c:pt idx="349">
                  <c:v>40709</c:v>
                </c:pt>
                <c:pt idx="350">
                  <c:v>40710</c:v>
                </c:pt>
                <c:pt idx="351">
                  <c:v>40711</c:v>
                </c:pt>
                <c:pt idx="352">
                  <c:v>40714</c:v>
                </c:pt>
                <c:pt idx="353">
                  <c:v>40715</c:v>
                </c:pt>
                <c:pt idx="354">
                  <c:v>40716</c:v>
                </c:pt>
                <c:pt idx="355">
                  <c:v>40717</c:v>
                </c:pt>
                <c:pt idx="356">
                  <c:v>40718</c:v>
                </c:pt>
                <c:pt idx="357">
                  <c:v>40721</c:v>
                </c:pt>
                <c:pt idx="358">
                  <c:v>40722</c:v>
                </c:pt>
                <c:pt idx="359">
                  <c:v>40723</c:v>
                </c:pt>
                <c:pt idx="360">
                  <c:v>40724</c:v>
                </c:pt>
                <c:pt idx="361">
                  <c:v>40725</c:v>
                </c:pt>
                <c:pt idx="362">
                  <c:v>40728</c:v>
                </c:pt>
                <c:pt idx="363">
                  <c:v>40729</c:v>
                </c:pt>
                <c:pt idx="364">
                  <c:v>40730</c:v>
                </c:pt>
                <c:pt idx="365">
                  <c:v>40731</c:v>
                </c:pt>
                <c:pt idx="366">
                  <c:v>40732</c:v>
                </c:pt>
                <c:pt idx="367">
                  <c:v>40735</c:v>
                </c:pt>
                <c:pt idx="368">
                  <c:v>40736</c:v>
                </c:pt>
                <c:pt idx="369">
                  <c:v>40737</c:v>
                </c:pt>
                <c:pt idx="370">
                  <c:v>40738</c:v>
                </c:pt>
                <c:pt idx="371">
                  <c:v>40739</c:v>
                </c:pt>
                <c:pt idx="372">
                  <c:v>40742</c:v>
                </c:pt>
                <c:pt idx="373">
                  <c:v>40743</c:v>
                </c:pt>
                <c:pt idx="374">
                  <c:v>40744</c:v>
                </c:pt>
                <c:pt idx="375">
                  <c:v>40745</c:v>
                </c:pt>
                <c:pt idx="376">
                  <c:v>40746</c:v>
                </c:pt>
                <c:pt idx="377">
                  <c:v>40749</c:v>
                </c:pt>
                <c:pt idx="378">
                  <c:v>40750</c:v>
                </c:pt>
                <c:pt idx="379">
                  <c:v>40751</c:v>
                </c:pt>
                <c:pt idx="380">
                  <c:v>40752</c:v>
                </c:pt>
                <c:pt idx="381">
                  <c:v>40753</c:v>
                </c:pt>
                <c:pt idx="382">
                  <c:v>40756</c:v>
                </c:pt>
                <c:pt idx="383">
                  <c:v>40757</c:v>
                </c:pt>
                <c:pt idx="384">
                  <c:v>40758</c:v>
                </c:pt>
                <c:pt idx="385">
                  <c:v>40759</c:v>
                </c:pt>
                <c:pt idx="386">
                  <c:v>40760</c:v>
                </c:pt>
                <c:pt idx="387">
                  <c:v>40763</c:v>
                </c:pt>
                <c:pt idx="388">
                  <c:v>40764</c:v>
                </c:pt>
                <c:pt idx="389">
                  <c:v>40765</c:v>
                </c:pt>
                <c:pt idx="390">
                  <c:v>40766</c:v>
                </c:pt>
                <c:pt idx="391">
                  <c:v>40767</c:v>
                </c:pt>
                <c:pt idx="392">
                  <c:v>40770</c:v>
                </c:pt>
                <c:pt idx="393">
                  <c:v>40771</c:v>
                </c:pt>
                <c:pt idx="394">
                  <c:v>40772</c:v>
                </c:pt>
                <c:pt idx="395">
                  <c:v>40773</c:v>
                </c:pt>
                <c:pt idx="396">
                  <c:v>40774</c:v>
                </c:pt>
                <c:pt idx="397">
                  <c:v>40777</c:v>
                </c:pt>
                <c:pt idx="398">
                  <c:v>40778</c:v>
                </c:pt>
                <c:pt idx="399">
                  <c:v>40779</c:v>
                </c:pt>
                <c:pt idx="400">
                  <c:v>40780</c:v>
                </c:pt>
                <c:pt idx="401">
                  <c:v>40781</c:v>
                </c:pt>
                <c:pt idx="402">
                  <c:v>40784</c:v>
                </c:pt>
                <c:pt idx="403">
                  <c:v>40785</c:v>
                </c:pt>
                <c:pt idx="404">
                  <c:v>40786</c:v>
                </c:pt>
                <c:pt idx="405">
                  <c:v>40787</c:v>
                </c:pt>
                <c:pt idx="406">
                  <c:v>40788</c:v>
                </c:pt>
                <c:pt idx="407">
                  <c:v>40791</c:v>
                </c:pt>
                <c:pt idx="408">
                  <c:v>40792</c:v>
                </c:pt>
                <c:pt idx="409">
                  <c:v>40793</c:v>
                </c:pt>
                <c:pt idx="410">
                  <c:v>40794</c:v>
                </c:pt>
                <c:pt idx="411">
                  <c:v>40795</c:v>
                </c:pt>
                <c:pt idx="412">
                  <c:v>40799</c:v>
                </c:pt>
                <c:pt idx="413">
                  <c:v>40800</c:v>
                </c:pt>
                <c:pt idx="414">
                  <c:v>40801</c:v>
                </c:pt>
                <c:pt idx="415">
                  <c:v>40802</c:v>
                </c:pt>
                <c:pt idx="416">
                  <c:v>40805</c:v>
                </c:pt>
                <c:pt idx="417">
                  <c:v>40806</c:v>
                </c:pt>
                <c:pt idx="418">
                  <c:v>40807</c:v>
                </c:pt>
                <c:pt idx="419">
                  <c:v>40808</c:v>
                </c:pt>
                <c:pt idx="420">
                  <c:v>40809</c:v>
                </c:pt>
                <c:pt idx="421">
                  <c:v>40812</c:v>
                </c:pt>
                <c:pt idx="422">
                  <c:v>40813</c:v>
                </c:pt>
                <c:pt idx="423">
                  <c:v>40814</c:v>
                </c:pt>
                <c:pt idx="424">
                  <c:v>40815</c:v>
                </c:pt>
                <c:pt idx="425">
                  <c:v>40816</c:v>
                </c:pt>
                <c:pt idx="426">
                  <c:v>40826</c:v>
                </c:pt>
                <c:pt idx="427">
                  <c:v>40827</c:v>
                </c:pt>
                <c:pt idx="428">
                  <c:v>40828</c:v>
                </c:pt>
                <c:pt idx="429">
                  <c:v>40829</c:v>
                </c:pt>
                <c:pt idx="430">
                  <c:v>40830</c:v>
                </c:pt>
                <c:pt idx="431">
                  <c:v>40833</c:v>
                </c:pt>
                <c:pt idx="432">
                  <c:v>40834</c:v>
                </c:pt>
                <c:pt idx="433">
                  <c:v>40835</c:v>
                </c:pt>
                <c:pt idx="434">
                  <c:v>40836</c:v>
                </c:pt>
                <c:pt idx="435">
                  <c:v>40837</c:v>
                </c:pt>
                <c:pt idx="436">
                  <c:v>40840</c:v>
                </c:pt>
                <c:pt idx="437">
                  <c:v>40841</c:v>
                </c:pt>
                <c:pt idx="438">
                  <c:v>40842</c:v>
                </c:pt>
                <c:pt idx="439">
                  <c:v>40843</c:v>
                </c:pt>
                <c:pt idx="440">
                  <c:v>40844</c:v>
                </c:pt>
                <c:pt idx="441">
                  <c:v>40847</c:v>
                </c:pt>
                <c:pt idx="442">
                  <c:v>40848</c:v>
                </c:pt>
                <c:pt idx="443">
                  <c:v>40849</c:v>
                </c:pt>
                <c:pt idx="444">
                  <c:v>40850</c:v>
                </c:pt>
                <c:pt idx="445">
                  <c:v>40851</c:v>
                </c:pt>
                <c:pt idx="446">
                  <c:v>40854</c:v>
                </c:pt>
                <c:pt idx="447">
                  <c:v>40855</c:v>
                </c:pt>
                <c:pt idx="448">
                  <c:v>40856</c:v>
                </c:pt>
                <c:pt idx="449">
                  <c:v>40857</c:v>
                </c:pt>
                <c:pt idx="450">
                  <c:v>40858</c:v>
                </c:pt>
                <c:pt idx="451">
                  <c:v>40861</c:v>
                </c:pt>
                <c:pt idx="452">
                  <c:v>40862</c:v>
                </c:pt>
                <c:pt idx="453">
                  <c:v>40863</c:v>
                </c:pt>
                <c:pt idx="454">
                  <c:v>40864</c:v>
                </c:pt>
                <c:pt idx="455">
                  <c:v>40865</c:v>
                </c:pt>
                <c:pt idx="456">
                  <c:v>40868</c:v>
                </c:pt>
                <c:pt idx="457">
                  <c:v>40869</c:v>
                </c:pt>
                <c:pt idx="458">
                  <c:v>40870</c:v>
                </c:pt>
                <c:pt idx="459">
                  <c:v>40871</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40903</c:v>
                </c:pt>
                <c:pt idx="482">
                  <c:v>40904</c:v>
                </c:pt>
                <c:pt idx="483">
                  <c:v>40905</c:v>
                </c:pt>
                <c:pt idx="484">
                  <c:v>40906</c:v>
                </c:pt>
                <c:pt idx="485">
                  <c:v>40907</c:v>
                </c:pt>
                <c:pt idx="486">
                  <c:v>40912</c:v>
                </c:pt>
                <c:pt idx="487">
                  <c:v>40913</c:v>
                </c:pt>
                <c:pt idx="488">
                  <c:v>40914</c:v>
                </c:pt>
                <c:pt idx="489">
                  <c:v>40917</c:v>
                </c:pt>
                <c:pt idx="490">
                  <c:v>40918</c:v>
                </c:pt>
                <c:pt idx="491">
                  <c:v>40919</c:v>
                </c:pt>
                <c:pt idx="492">
                  <c:v>40920</c:v>
                </c:pt>
                <c:pt idx="493">
                  <c:v>40921</c:v>
                </c:pt>
                <c:pt idx="494">
                  <c:v>40924</c:v>
                </c:pt>
                <c:pt idx="495">
                  <c:v>40925</c:v>
                </c:pt>
                <c:pt idx="496">
                  <c:v>40926</c:v>
                </c:pt>
                <c:pt idx="497">
                  <c:v>40927</c:v>
                </c:pt>
                <c:pt idx="498">
                  <c:v>40928</c:v>
                </c:pt>
                <c:pt idx="499">
                  <c:v>40938</c:v>
                </c:pt>
                <c:pt idx="500">
                  <c:v>40939</c:v>
                </c:pt>
                <c:pt idx="501">
                  <c:v>40940</c:v>
                </c:pt>
                <c:pt idx="502">
                  <c:v>40941</c:v>
                </c:pt>
                <c:pt idx="503">
                  <c:v>40942</c:v>
                </c:pt>
                <c:pt idx="504">
                  <c:v>40945</c:v>
                </c:pt>
                <c:pt idx="505">
                  <c:v>40946</c:v>
                </c:pt>
                <c:pt idx="506">
                  <c:v>40947</c:v>
                </c:pt>
                <c:pt idx="507">
                  <c:v>40948</c:v>
                </c:pt>
                <c:pt idx="508">
                  <c:v>40949</c:v>
                </c:pt>
                <c:pt idx="509">
                  <c:v>40952</c:v>
                </c:pt>
                <c:pt idx="510">
                  <c:v>40953</c:v>
                </c:pt>
                <c:pt idx="511">
                  <c:v>40954</c:v>
                </c:pt>
                <c:pt idx="512">
                  <c:v>40955</c:v>
                </c:pt>
                <c:pt idx="513">
                  <c:v>40956</c:v>
                </c:pt>
                <c:pt idx="514">
                  <c:v>40959</c:v>
                </c:pt>
                <c:pt idx="515">
                  <c:v>40960</c:v>
                </c:pt>
                <c:pt idx="516">
                  <c:v>40961</c:v>
                </c:pt>
                <c:pt idx="517">
                  <c:v>40962</c:v>
                </c:pt>
                <c:pt idx="518">
                  <c:v>40963</c:v>
                </c:pt>
                <c:pt idx="519">
                  <c:v>40966</c:v>
                </c:pt>
                <c:pt idx="520">
                  <c:v>40967</c:v>
                </c:pt>
                <c:pt idx="521">
                  <c:v>40968</c:v>
                </c:pt>
                <c:pt idx="522">
                  <c:v>40969</c:v>
                </c:pt>
                <c:pt idx="523">
                  <c:v>40970</c:v>
                </c:pt>
                <c:pt idx="524">
                  <c:v>40973</c:v>
                </c:pt>
                <c:pt idx="525">
                  <c:v>40974</c:v>
                </c:pt>
                <c:pt idx="526">
                  <c:v>40975</c:v>
                </c:pt>
                <c:pt idx="527">
                  <c:v>40976</c:v>
                </c:pt>
                <c:pt idx="528">
                  <c:v>40977</c:v>
                </c:pt>
                <c:pt idx="529">
                  <c:v>40980</c:v>
                </c:pt>
                <c:pt idx="530">
                  <c:v>40981</c:v>
                </c:pt>
                <c:pt idx="531">
                  <c:v>40982</c:v>
                </c:pt>
                <c:pt idx="532">
                  <c:v>40983</c:v>
                </c:pt>
                <c:pt idx="533">
                  <c:v>40984</c:v>
                </c:pt>
                <c:pt idx="534">
                  <c:v>40987</c:v>
                </c:pt>
                <c:pt idx="535">
                  <c:v>40988</c:v>
                </c:pt>
                <c:pt idx="536">
                  <c:v>40989</c:v>
                </c:pt>
                <c:pt idx="537">
                  <c:v>40990</c:v>
                </c:pt>
                <c:pt idx="538">
                  <c:v>40991</c:v>
                </c:pt>
                <c:pt idx="539">
                  <c:v>40994</c:v>
                </c:pt>
                <c:pt idx="540">
                  <c:v>40995</c:v>
                </c:pt>
                <c:pt idx="541">
                  <c:v>40996</c:v>
                </c:pt>
                <c:pt idx="542">
                  <c:v>40997</c:v>
                </c:pt>
                <c:pt idx="543">
                  <c:v>40998</c:v>
                </c:pt>
                <c:pt idx="544">
                  <c:v>41004</c:v>
                </c:pt>
                <c:pt idx="545">
                  <c:v>41005</c:v>
                </c:pt>
                <c:pt idx="546">
                  <c:v>41008</c:v>
                </c:pt>
                <c:pt idx="547">
                  <c:v>41009</c:v>
                </c:pt>
                <c:pt idx="548">
                  <c:v>41010</c:v>
                </c:pt>
                <c:pt idx="549">
                  <c:v>41011</c:v>
                </c:pt>
                <c:pt idx="550">
                  <c:v>41012</c:v>
                </c:pt>
                <c:pt idx="551">
                  <c:v>41015</c:v>
                </c:pt>
                <c:pt idx="552">
                  <c:v>41016</c:v>
                </c:pt>
                <c:pt idx="553">
                  <c:v>41017</c:v>
                </c:pt>
                <c:pt idx="554">
                  <c:v>41018</c:v>
                </c:pt>
                <c:pt idx="555">
                  <c:v>41019</c:v>
                </c:pt>
                <c:pt idx="556">
                  <c:v>41022</c:v>
                </c:pt>
                <c:pt idx="557">
                  <c:v>41023</c:v>
                </c:pt>
                <c:pt idx="558">
                  <c:v>41024</c:v>
                </c:pt>
                <c:pt idx="559">
                  <c:v>41025</c:v>
                </c:pt>
                <c:pt idx="560">
                  <c:v>41026</c:v>
                </c:pt>
                <c:pt idx="561">
                  <c:v>41031</c:v>
                </c:pt>
                <c:pt idx="562">
                  <c:v>41032</c:v>
                </c:pt>
                <c:pt idx="563">
                  <c:v>41033</c:v>
                </c:pt>
                <c:pt idx="564">
                  <c:v>41036</c:v>
                </c:pt>
                <c:pt idx="565">
                  <c:v>41037</c:v>
                </c:pt>
                <c:pt idx="566">
                  <c:v>41038</c:v>
                </c:pt>
                <c:pt idx="567">
                  <c:v>41039</c:v>
                </c:pt>
                <c:pt idx="568">
                  <c:v>41040</c:v>
                </c:pt>
                <c:pt idx="569">
                  <c:v>41043</c:v>
                </c:pt>
                <c:pt idx="570">
                  <c:v>41044</c:v>
                </c:pt>
                <c:pt idx="571">
                  <c:v>41045</c:v>
                </c:pt>
                <c:pt idx="572">
                  <c:v>41046</c:v>
                </c:pt>
                <c:pt idx="573">
                  <c:v>41047</c:v>
                </c:pt>
                <c:pt idx="574">
                  <c:v>41050</c:v>
                </c:pt>
                <c:pt idx="575">
                  <c:v>41051</c:v>
                </c:pt>
                <c:pt idx="576">
                  <c:v>41052</c:v>
                </c:pt>
                <c:pt idx="577">
                  <c:v>41053</c:v>
                </c:pt>
                <c:pt idx="578">
                  <c:v>41054</c:v>
                </c:pt>
                <c:pt idx="579">
                  <c:v>41057</c:v>
                </c:pt>
                <c:pt idx="580">
                  <c:v>41058</c:v>
                </c:pt>
                <c:pt idx="581">
                  <c:v>41059</c:v>
                </c:pt>
                <c:pt idx="582">
                  <c:v>41060</c:v>
                </c:pt>
                <c:pt idx="583">
                  <c:v>41061</c:v>
                </c:pt>
                <c:pt idx="584">
                  <c:v>41064</c:v>
                </c:pt>
                <c:pt idx="585">
                  <c:v>41065</c:v>
                </c:pt>
                <c:pt idx="586">
                  <c:v>41066</c:v>
                </c:pt>
                <c:pt idx="587">
                  <c:v>41067</c:v>
                </c:pt>
                <c:pt idx="588">
                  <c:v>41068</c:v>
                </c:pt>
                <c:pt idx="589">
                  <c:v>41071</c:v>
                </c:pt>
                <c:pt idx="590">
                  <c:v>41072</c:v>
                </c:pt>
                <c:pt idx="591">
                  <c:v>41073</c:v>
                </c:pt>
                <c:pt idx="592">
                  <c:v>41074</c:v>
                </c:pt>
                <c:pt idx="593">
                  <c:v>41075</c:v>
                </c:pt>
                <c:pt idx="594">
                  <c:v>41078</c:v>
                </c:pt>
                <c:pt idx="595">
                  <c:v>41079</c:v>
                </c:pt>
                <c:pt idx="596">
                  <c:v>41080</c:v>
                </c:pt>
                <c:pt idx="597">
                  <c:v>41081</c:v>
                </c:pt>
                <c:pt idx="598">
                  <c:v>41085</c:v>
                </c:pt>
                <c:pt idx="599">
                  <c:v>41086</c:v>
                </c:pt>
                <c:pt idx="600">
                  <c:v>41087</c:v>
                </c:pt>
                <c:pt idx="601">
                  <c:v>41088</c:v>
                </c:pt>
                <c:pt idx="602">
                  <c:v>41089</c:v>
                </c:pt>
                <c:pt idx="603">
                  <c:v>41092</c:v>
                </c:pt>
                <c:pt idx="604">
                  <c:v>41093</c:v>
                </c:pt>
                <c:pt idx="605">
                  <c:v>41094</c:v>
                </c:pt>
                <c:pt idx="606">
                  <c:v>41095</c:v>
                </c:pt>
                <c:pt idx="607">
                  <c:v>41096</c:v>
                </c:pt>
                <c:pt idx="608">
                  <c:v>41099</c:v>
                </c:pt>
                <c:pt idx="609">
                  <c:v>41100</c:v>
                </c:pt>
                <c:pt idx="610">
                  <c:v>41101</c:v>
                </c:pt>
                <c:pt idx="611">
                  <c:v>41102</c:v>
                </c:pt>
                <c:pt idx="612">
                  <c:v>41103</c:v>
                </c:pt>
                <c:pt idx="613">
                  <c:v>41106</c:v>
                </c:pt>
                <c:pt idx="614">
                  <c:v>41107</c:v>
                </c:pt>
                <c:pt idx="615">
                  <c:v>41108</c:v>
                </c:pt>
                <c:pt idx="616">
                  <c:v>41109</c:v>
                </c:pt>
                <c:pt idx="617">
                  <c:v>41110</c:v>
                </c:pt>
                <c:pt idx="618">
                  <c:v>41113</c:v>
                </c:pt>
                <c:pt idx="619">
                  <c:v>41114</c:v>
                </c:pt>
                <c:pt idx="620">
                  <c:v>41115</c:v>
                </c:pt>
                <c:pt idx="621">
                  <c:v>41116</c:v>
                </c:pt>
                <c:pt idx="622">
                  <c:v>41117</c:v>
                </c:pt>
                <c:pt idx="623">
                  <c:v>41120</c:v>
                </c:pt>
                <c:pt idx="624">
                  <c:v>41121</c:v>
                </c:pt>
                <c:pt idx="625">
                  <c:v>41122</c:v>
                </c:pt>
                <c:pt idx="626">
                  <c:v>41123</c:v>
                </c:pt>
                <c:pt idx="627">
                  <c:v>41124</c:v>
                </c:pt>
                <c:pt idx="628">
                  <c:v>41127</c:v>
                </c:pt>
                <c:pt idx="629">
                  <c:v>41128</c:v>
                </c:pt>
                <c:pt idx="630">
                  <c:v>41129</c:v>
                </c:pt>
                <c:pt idx="631">
                  <c:v>41130</c:v>
                </c:pt>
                <c:pt idx="632">
                  <c:v>41131</c:v>
                </c:pt>
                <c:pt idx="633">
                  <c:v>41134</c:v>
                </c:pt>
                <c:pt idx="634">
                  <c:v>41135</c:v>
                </c:pt>
                <c:pt idx="635">
                  <c:v>41136</c:v>
                </c:pt>
                <c:pt idx="636">
                  <c:v>41137</c:v>
                </c:pt>
                <c:pt idx="637">
                  <c:v>41138</c:v>
                </c:pt>
                <c:pt idx="638">
                  <c:v>41141</c:v>
                </c:pt>
                <c:pt idx="639">
                  <c:v>41142</c:v>
                </c:pt>
                <c:pt idx="640">
                  <c:v>41143</c:v>
                </c:pt>
                <c:pt idx="641">
                  <c:v>41144</c:v>
                </c:pt>
                <c:pt idx="642">
                  <c:v>41145</c:v>
                </c:pt>
                <c:pt idx="643">
                  <c:v>41148</c:v>
                </c:pt>
                <c:pt idx="644">
                  <c:v>41149</c:v>
                </c:pt>
                <c:pt idx="645">
                  <c:v>41150</c:v>
                </c:pt>
                <c:pt idx="646">
                  <c:v>41151</c:v>
                </c:pt>
                <c:pt idx="647">
                  <c:v>41152</c:v>
                </c:pt>
                <c:pt idx="648">
                  <c:v>41155</c:v>
                </c:pt>
                <c:pt idx="649">
                  <c:v>41156</c:v>
                </c:pt>
                <c:pt idx="650">
                  <c:v>41157</c:v>
                </c:pt>
                <c:pt idx="651">
                  <c:v>41158</c:v>
                </c:pt>
                <c:pt idx="652">
                  <c:v>41159</c:v>
                </c:pt>
                <c:pt idx="653">
                  <c:v>41162</c:v>
                </c:pt>
                <c:pt idx="654">
                  <c:v>41163</c:v>
                </c:pt>
                <c:pt idx="655">
                  <c:v>41164</c:v>
                </c:pt>
                <c:pt idx="656">
                  <c:v>41165</c:v>
                </c:pt>
                <c:pt idx="657">
                  <c:v>41166</c:v>
                </c:pt>
                <c:pt idx="658">
                  <c:v>41169</c:v>
                </c:pt>
                <c:pt idx="659">
                  <c:v>41170</c:v>
                </c:pt>
                <c:pt idx="660">
                  <c:v>41171</c:v>
                </c:pt>
                <c:pt idx="661">
                  <c:v>41172</c:v>
                </c:pt>
                <c:pt idx="662">
                  <c:v>41173</c:v>
                </c:pt>
                <c:pt idx="663">
                  <c:v>41176</c:v>
                </c:pt>
                <c:pt idx="664">
                  <c:v>41177</c:v>
                </c:pt>
                <c:pt idx="665">
                  <c:v>41178</c:v>
                </c:pt>
                <c:pt idx="666">
                  <c:v>41179</c:v>
                </c:pt>
                <c:pt idx="667">
                  <c:v>41180</c:v>
                </c:pt>
                <c:pt idx="668">
                  <c:v>41190</c:v>
                </c:pt>
                <c:pt idx="669">
                  <c:v>41191</c:v>
                </c:pt>
                <c:pt idx="670">
                  <c:v>41192</c:v>
                </c:pt>
                <c:pt idx="671">
                  <c:v>41193</c:v>
                </c:pt>
                <c:pt idx="672">
                  <c:v>41194</c:v>
                </c:pt>
                <c:pt idx="673">
                  <c:v>41197</c:v>
                </c:pt>
                <c:pt idx="674">
                  <c:v>41198</c:v>
                </c:pt>
                <c:pt idx="675">
                  <c:v>41199</c:v>
                </c:pt>
                <c:pt idx="676">
                  <c:v>41200</c:v>
                </c:pt>
                <c:pt idx="677">
                  <c:v>41201</c:v>
                </c:pt>
                <c:pt idx="678">
                  <c:v>41204</c:v>
                </c:pt>
                <c:pt idx="679">
                  <c:v>41205</c:v>
                </c:pt>
                <c:pt idx="680">
                  <c:v>41206</c:v>
                </c:pt>
                <c:pt idx="681">
                  <c:v>41207</c:v>
                </c:pt>
                <c:pt idx="682">
                  <c:v>41208</c:v>
                </c:pt>
                <c:pt idx="683">
                  <c:v>41211</c:v>
                </c:pt>
                <c:pt idx="684">
                  <c:v>41212</c:v>
                </c:pt>
                <c:pt idx="685">
                  <c:v>41213</c:v>
                </c:pt>
                <c:pt idx="686">
                  <c:v>41214</c:v>
                </c:pt>
                <c:pt idx="687">
                  <c:v>41215</c:v>
                </c:pt>
                <c:pt idx="688">
                  <c:v>41218</c:v>
                </c:pt>
                <c:pt idx="689">
                  <c:v>41219</c:v>
                </c:pt>
                <c:pt idx="690">
                  <c:v>41220</c:v>
                </c:pt>
                <c:pt idx="691">
                  <c:v>41221</c:v>
                </c:pt>
                <c:pt idx="692">
                  <c:v>41222</c:v>
                </c:pt>
                <c:pt idx="693">
                  <c:v>41225</c:v>
                </c:pt>
                <c:pt idx="694">
                  <c:v>41226</c:v>
                </c:pt>
                <c:pt idx="695">
                  <c:v>41227</c:v>
                </c:pt>
                <c:pt idx="696">
                  <c:v>41228</c:v>
                </c:pt>
                <c:pt idx="697">
                  <c:v>41229</c:v>
                </c:pt>
                <c:pt idx="698">
                  <c:v>41232</c:v>
                </c:pt>
                <c:pt idx="699">
                  <c:v>41233</c:v>
                </c:pt>
                <c:pt idx="700">
                  <c:v>41234</c:v>
                </c:pt>
                <c:pt idx="701">
                  <c:v>41235</c:v>
                </c:pt>
                <c:pt idx="702">
                  <c:v>41236</c:v>
                </c:pt>
                <c:pt idx="703">
                  <c:v>41239</c:v>
                </c:pt>
                <c:pt idx="704">
                  <c:v>41240</c:v>
                </c:pt>
                <c:pt idx="705">
                  <c:v>41241</c:v>
                </c:pt>
                <c:pt idx="706">
                  <c:v>41242</c:v>
                </c:pt>
                <c:pt idx="707">
                  <c:v>41243</c:v>
                </c:pt>
                <c:pt idx="708">
                  <c:v>41246</c:v>
                </c:pt>
                <c:pt idx="709">
                  <c:v>41247</c:v>
                </c:pt>
                <c:pt idx="710">
                  <c:v>41248</c:v>
                </c:pt>
                <c:pt idx="711">
                  <c:v>41249</c:v>
                </c:pt>
                <c:pt idx="712">
                  <c:v>41250</c:v>
                </c:pt>
                <c:pt idx="713">
                  <c:v>41253</c:v>
                </c:pt>
                <c:pt idx="714">
                  <c:v>41254</c:v>
                </c:pt>
                <c:pt idx="715">
                  <c:v>41255</c:v>
                </c:pt>
                <c:pt idx="716">
                  <c:v>41256</c:v>
                </c:pt>
                <c:pt idx="717">
                  <c:v>41257</c:v>
                </c:pt>
                <c:pt idx="718">
                  <c:v>41260</c:v>
                </c:pt>
                <c:pt idx="719">
                  <c:v>41261</c:v>
                </c:pt>
                <c:pt idx="720">
                  <c:v>41262</c:v>
                </c:pt>
                <c:pt idx="721">
                  <c:v>41263</c:v>
                </c:pt>
                <c:pt idx="722">
                  <c:v>41264</c:v>
                </c:pt>
                <c:pt idx="723">
                  <c:v>41267</c:v>
                </c:pt>
                <c:pt idx="724">
                  <c:v>41268</c:v>
                </c:pt>
                <c:pt idx="725">
                  <c:v>41269</c:v>
                </c:pt>
                <c:pt idx="726">
                  <c:v>41270</c:v>
                </c:pt>
                <c:pt idx="727">
                  <c:v>41271</c:v>
                </c:pt>
                <c:pt idx="728">
                  <c:v>41274</c:v>
                </c:pt>
                <c:pt idx="729">
                  <c:v>41278</c:v>
                </c:pt>
                <c:pt idx="730">
                  <c:v>41281</c:v>
                </c:pt>
                <c:pt idx="731">
                  <c:v>41282</c:v>
                </c:pt>
                <c:pt idx="732">
                  <c:v>41283</c:v>
                </c:pt>
                <c:pt idx="733">
                  <c:v>41284</c:v>
                </c:pt>
                <c:pt idx="734">
                  <c:v>41285</c:v>
                </c:pt>
                <c:pt idx="735">
                  <c:v>41288</c:v>
                </c:pt>
                <c:pt idx="736">
                  <c:v>41289</c:v>
                </c:pt>
                <c:pt idx="737">
                  <c:v>41290</c:v>
                </c:pt>
                <c:pt idx="738">
                  <c:v>41291</c:v>
                </c:pt>
                <c:pt idx="739">
                  <c:v>41292</c:v>
                </c:pt>
                <c:pt idx="740">
                  <c:v>41295</c:v>
                </c:pt>
                <c:pt idx="741">
                  <c:v>41296</c:v>
                </c:pt>
                <c:pt idx="742">
                  <c:v>41297</c:v>
                </c:pt>
                <c:pt idx="743">
                  <c:v>41298</c:v>
                </c:pt>
                <c:pt idx="744">
                  <c:v>41299</c:v>
                </c:pt>
                <c:pt idx="745">
                  <c:v>41302</c:v>
                </c:pt>
                <c:pt idx="746">
                  <c:v>41303</c:v>
                </c:pt>
                <c:pt idx="747">
                  <c:v>41304</c:v>
                </c:pt>
                <c:pt idx="748">
                  <c:v>41305</c:v>
                </c:pt>
                <c:pt idx="749">
                  <c:v>41306</c:v>
                </c:pt>
                <c:pt idx="750">
                  <c:v>41309</c:v>
                </c:pt>
                <c:pt idx="751">
                  <c:v>41310</c:v>
                </c:pt>
                <c:pt idx="752">
                  <c:v>41311</c:v>
                </c:pt>
                <c:pt idx="753">
                  <c:v>41312</c:v>
                </c:pt>
                <c:pt idx="754">
                  <c:v>41313</c:v>
                </c:pt>
                <c:pt idx="755">
                  <c:v>41323</c:v>
                </c:pt>
                <c:pt idx="756">
                  <c:v>41324</c:v>
                </c:pt>
                <c:pt idx="757">
                  <c:v>41325</c:v>
                </c:pt>
                <c:pt idx="758">
                  <c:v>41326</c:v>
                </c:pt>
                <c:pt idx="759">
                  <c:v>41327</c:v>
                </c:pt>
                <c:pt idx="760">
                  <c:v>41330</c:v>
                </c:pt>
                <c:pt idx="761">
                  <c:v>41331</c:v>
                </c:pt>
                <c:pt idx="762">
                  <c:v>41332</c:v>
                </c:pt>
                <c:pt idx="763">
                  <c:v>41333</c:v>
                </c:pt>
                <c:pt idx="764">
                  <c:v>41334</c:v>
                </c:pt>
                <c:pt idx="765">
                  <c:v>41337</c:v>
                </c:pt>
                <c:pt idx="766">
                  <c:v>41338</c:v>
                </c:pt>
                <c:pt idx="767">
                  <c:v>41339</c:v>
                </c:pt>
                <c:pt idx="768">
                  <c:v>41340</c:v>
                </c:pt>
                <c:pt idx="769">
                  <c:v>41341</c:v>
                </c:pt>
                <c:pt idx="770">
                  <c:v>41344</c:v>
                </c:pt>
                <c:pt idx="771">
                  <c:v>41345</c:v>
                </c:pt>
                <c:pt idx="772">
                  <c:v>41346</c:v>
                </c:pt>
                <c:pt idx="773">
                  <c:v>41347</c:v>
                </c:pt>
                <c:pt idx="774">
                  <c:v>41348</c:v>
                </c:pt>
                <c:pt idx="775">
                  <c:v>41351</c:v>
                </c:pt>
                <c:pt idx="776">
                  <c:v>41352</c:v>
                </c:pt>
                <c:pt idx="777">
                  <c:v>41353</c:v>
                </c:pt>
                <c:pt idx="778">
                  <c:v>41354</c:v>
                </c:pt>
                <c:pt idx="779">
                  <c:v>41355</c:v>
                </c:pt>
                <c:pt idx="780">
                  <c:v>41358</c:v>
                </c:pt>
                <c:pt idx="781">
                  <c:v>41359</c:v>
                </c:pt>
                <c:pt idx="782">
                  <c:v>41360</c:v>
                </c:pt>
                <c:pt idx="783">
                  <c:v>41361</c:v>
                </c:pt>
                <c:pt idx="784">
                  <c:v>41362</c:v>
                </c:pt>
                <c:pt idx="785">
                  <c:v>41365</c:v>
                </c:pt>
                <c:pt idx="786">
                  <c:v>41366</c:v>
                </c:pt>
                <c:pt idx="787">
                  <c:v>41367</c:v>
                </c:pt>
                <c:pt idx="788">
                  <c:v>41372</c:v>
                </c:pt>
                <c:pt idx="789">
                  <c:v>41373</c:v>
                </c:pt>
                <c:pt idx="790">
                  <c:v>41374</c:v>
                </c:pt>
                <c:pt idx="791">
                  <c:v>41375</c:v>
                </c:pt>
                <c:pt idx="792">
                  <c:v>41376</c:v>
                </c:pt>
                <c:pt idx="793">
                  <c:v>41379</c:v>
                </c:pt>
                <c:pt idx="794">
                  <c:v>41380</c:v>
                </c:pt>
                <c:pt idx="795">
                  <c:v>41381</c:v>
                </c:pt>
                <c:pt idx="796">
                  <c:v>41382</c:v>
                </c:pt>
                <c:pt idx="797">
                  <c:v>41383</c:v>
                </c:pt>
                <c:pt idx="798">
                  <c:v>41386</c:v>
                </c:pt>
                <c:pt idx="799">
                  <c:v>41387</c:v>
                </c:pt>
                <c:pt idx="800">
                  <c:v>41388</c:v>
                </c:pt>
                <c:pt idx="801">
                  <c:v>41389</c:v>
                </c:pt>
                <c:pt idx="802">
                  <c:v>41390</c:v>
                </c:pt>
                <c:pt idx="803">
                  <c:v>41396</c:v>
                </c:pt>
                <c:pt idx="804">
                  <c:v>41397</c:v>
                </c:pt>
                <c:pt idx="805">
                  <c:v>41400</c:v>
                </c:pt>
                <c:pt idx="806">
                  <c:v>41401</c:v>
                </c:pt>
                <c:pt idx="807">
                  <c:v>41402</c:v>
                </c:pt>
                <c:pt idx="808">
                  <c:v>41403</c:v>
                </c:pt>
                <c:pt idx="809">
                  <c:v>41404</c:v>
                </c:pt>
                <c:pt idx="810">
                  <c:v>41407</c:v>
                </c:pt>
                <c:pt idx="811">
                  <c:v>41408</c:v>
                </c:pt>
                <c:pt idx="812">
                  <c:v>41409</c:v>
                </c:pt>
                <c:pt idx="813">
                  <c:v>41410</c:v>
                </c:pt>
                <c:pt idx="814">
                  <c:v>41411</c:v>
                </c:pt>
                <c:pt idx="815">
                  <c:v>41414</c:v>
                </c:pt>
                <c:pt idx="816">
                  <c:v>41415</c:v>
                </c:pt>
                <c:pt idx="817">
                  <c:v>41416</c:v>
                </c:pt>
                <c:pt idx="818">
                  <c:v>41417</c:v>
                </c:pt>
                <c:pt idx="819">
                  <c:v>41418</c:v>
                </c:pt>
                <c:pt idx="820">
                  <c:v>41421</c:v>
                </c:pt>
                <c:pt idx="821">
                  <c:v>41422</c:v>
                </c:pt>
                <c:pt idx="822">
                  <c:v>41423</c:v>
                </c:pt>
                <c:pt idx="823">
                  <c:v>41424</c:v>
                </c:pt>
                <c:pt idx="824">
                  <c:v>41425</c:v>
                </c:pt>
                <c:pt idx="825">
                  <c:v>41428</c:v>
                </c:pt>
                <c:pt idx="826">
                  <c:v>41429</c:v>
                </c:pt>
                <c:pt idx="827">
                  <c:v>41430</c:v>
                </c:pt>
                <c:pt idx="828">
                  <c:v>41431</c:v>
                </c:pt>
                <c:pt idx="829">
                  <c:v>41432</c:v>
                </c:pt>
                <c:pt idx="830">
                  <c:v>41438</c:v>
                </c:pt>
                <c:pt idx="831">
                  <c:v>41439</c:v>
                </c:pt>
                <c:pt idx="832">
                  <c:v>41442</c:v>
                </c:pt>
                <c:pt idx="833">
                  <c:v>41443</c:v>
                </c:pt>
                <c:pt idx="834">
                  <c:v>41444</c:v>
                </c:pt>
                <c:pt idx="835">
                  <c:v>41445</c:v>
                </c:pt>
                <c:pt idx="836">
                  <c:v>41446</c:v>
                </c:pt>
                <c:pt idx="837">
                  <c:v>41449</c:v>
                </c:pt>
                <c:pt idx="838">
                  <c:v>41450</c:v>
                </c:pt>
                <c:pt idx="839">
                  <c:v>41451</c:v>
                </c:pt>
                <c:pt idx="840">
                  <c:v>41452</c:v>
                </c:pt>
                <c:pt idx="841">
                  <c:v>41453</c:v>
                </c:pt>
                <c:pt idx="842">
                  <c:v>41456</c:v>
                </c:pt>
                <c:pt idx="843">
                  <c:v>41457</c:v>
                </c:pt>
                <c:pt idx="844">
                  <c:v>41458</c:v>
                </c:pt>
                <c:pt idx="845">
                  <c:v>41459</c:v>
                </c:pt>
                <c:pt idx="846">
                  <c:v>41460</c:v>
                </c:pt>
                <c:pt idx="847">
                  <c:v>41463</c:v>
                </c:pt>
                <c:pt idx="848">
                  <c:v>41464</c:v>
                </c:pt>
                <c:pt idx="849">
                  <c:v>41465</c:v>
                </c:pt>
                <c:pt idx="850">
                  <c:v>41466</c:v>
                </c:pt>
                <c:pt idx="851">
                  <c:v>41467</c:v>
                </c:pt>
                <c:pt idx="852">
                  <c:v>41470</c:v>
                </c:pt>
                <c:pt idx="853">
                  <c:v>41471</c:v>
                </c:pt>
                <c:pt idx="854">
                  <c:v>41472</c:v>
                </c:pt>
                <c:pt idx="855">
                  <c:v>41473</c:v>
                </c:pt>
                <c:pt idx="856">
                  <c:v>41474</c:v>
                </c:pt>
                <c:pt idx="857">
                  <c:v>41477</c:v>
                </c:pt>
                <c:pt idx="858">
                  <c:v>41478</c:v>
                </c:pt>
                <c:pt idx="859">
                  <c:v>41479</c:v>
                </c:pt>
                <c:pt idx="860">
                  <c:v>41480</c:v>
                </c:pt>
                <c:pt idx="861">
                  <c:v>41481</c:v>
                </c:pt>
                <c:pt idx="862">
                  <c:v>41484</c:v>
                </c:pt>
                <c:pt idx="863">
                  <c:v>41485</c:v>
                </c:pt>
                <c:pt idx="864">
                  <c:v>41486</c:v>
                </c:pt>
                <c:pt idx="865">
                  <c:v>41487</c:v>
                </c:pt>
                <c:pt idx="866">
                  <c:v>41488</c:v>
                </c:pt>
                <c:pt idx="867">
                  <c:v>41491</c:v>
                </c:pt>
                <c:pt idx="868">
                  <c:v>41492</c:v>
                </c:pt>
                <c:pt idx="869">
                  <c:v>41493</c:v>
                </c:pt>
                <c:pt idx="870">
                  <c:v>41494</c:v>
                </c:pt>
                <c:pt idx="871">
                  <c:v>41495</c:v>
                </c:pt>
                <c:pt idx="872">
                  <c:v>41498</c:v>
                </c:pt>
                <c:pt idx="873">
                  <c:v>41499</c:v>
                </c:pt>
                <c:pt idx="874">
                  <c:v>41500</c:v>
                </c:pt>
                <c:pt idx="875">
                  <c:v>41501</c:v>
                </c:pt>
                <c:pt idx="876">
                  <c:v>41502</c:v>
                </c:pt>
                <c:pt idx="877">
                  <c:v>41505</c:v>
                </c:pt>
                <c:pt idx="878">
                  <c:v>41506</c:v>
                </c:pt>
                <c:pt idx="879">
                  <c:v>41507</c:v>
                </c:pt>
                <c:pt idx="880">
                  <c:v>41508</c:v>
                </c:pt>
                <c:pt idx="881">
                  <c:v>41509</c:v>
                </c:pt>
                <c:pt idx="882">
                  <c:v>41512</c:v>
                </c:pt>
                <c:pt idx="883">
                  <c:v>41513</c:v>
                </c:pt>
                <c:pt idx="884">
                  <c:v>41514</c:v>
                </c:pt>
                <c:pt idx="885">
                  <c:v>41515</c:v>
                </c:pt>
                <c:pt idx="886">
                  <c:v>41516</c:v>
                </c:pt>
                <c:pt idx="887">
                  <c:v>41519</c:v>
                </c:pt>
                <c:pt idx="888">
                  <c:v>41520</c:v>
                </c:pt>
                <c:pt idx="889">
                  <c:v>41521</c:v>
                </c:pt>
                <c:pt idx="890">
                  <c:v>41522</c:v>
                </c:pt>
                <c:pt idx="891">
                  <c:v>41523</c:v>
                </c:pt>
                <c:pt idx="892">
                  <c:v>41526</c:v>
                </c:pt>
                <c:pt idx="893">
                  <c:v>41527</c:v>
                </c:pt>
                <c:pt idx="894">
                  <c:v>41528</c:v>
                </c:pt>
                <c:pt idx="895">
                  <c:v>41529</c:v>
                </c:pt>
                <c:pt idx="896">
                  <c:v>41530</c:v>
                </c:pt>
                <c:pt idx="897">
                  <c:v>41533</c:v>
                </c:pt>
                <c:pt idx="898">
                  <c:v>41534</c:v>
                </c:pt>
                <c:pt idx="899">
                  <c:v>41535</c:v>
                </c:pt>
                <c:pt idx="900">
                  <c:v>41540</c:v>
                </c:pt>
                <c:pt idx="901">
                  <c:v>41541</c:v>
                </c:pt>
                <c:pt idx="902">
                  <c:v>41542</c:v>
                </c:pt>
                <c:pt idx="903">
                  <c:v>41543</c:v>
                </c:pt>
                <c:pt idx="904">
                  <c:v>41544</c:v>
                </c:pt>
                <c:pt idx="905">
                  <c:v>41547</c:v>
                </c:pt>
                <c:pt idx="906">
                  <c:v>41555</c:v>
                </c:pt>
                <c:pt idx="907">
                  <c:v>41556</c:v>
                </c:pt>
                <c:pt idx="908">
                  <c:v>41557</c:v>
                </c:pt>
                <c:pt idx="909">
                  <c:v>41558</c:v>
                </c:pt>
                <c:pt idx="910">
                  <c:v>41561</c:v>
                </c:pt>
                <c:pt idx="911">
                  <c:v>41562</c:v>
                </c:pt>
                <c:pt idx="912">
                  <c:v>41563</c:v>
                </c:pt>
                <c:pt idx="913">
                  <c:v>41564</c:v>
                </c:pt>
                <c:pt idx="914">
                  <c:v>41565</c:v>
                </c:pt>
                <c:pt idx="915">
                  <c:v>41568</c:v>
                </c:pt>
                <c:pt idx="916">
                  <c:v>41569</c:v>
                </c:pt>
                <c:pt idx="917">
                  <c:v>41570</c:v>
                </c:pt>
                <c:pt idx="918">
                  <c:v>41571</c:v>
                </c:pt>
                <c:pt idx="919">
                  <c:v>41572</c:v>
                </c:pt>
                <c:pt idx="920">
                  <c:v>41575</c:v>
                </c:pt>
                <c:pt idx="921">
                  <c:v>41576</c:v>
                </c:pt>
                <c:pt idx="922">
                  <c:v>41577</c:v>
                </c:pt>
                <c:pt idx="923">
                  <c:v>41578</c:v>
                </c:pt>
                <c:pt idx="924">
                  <c:v>41579</c:v>
                </c:pt>
                <c:pt idx="925">
                  <c:v>41582</c:v>
                </c:pt>
                <c:pt idx="926">
                  <c:v>41583</c:v>
                </c:pt>
                <c:pt idx="927">
                  <c:v>41584</c:v>
                </c:pt>
                <c:pt idx="928">
                  <c:v>41585</c:v>
                </c:pt>
                <c:pt idx="929">
                  <c:v>41586</c:v>
                </c:pt>
                <c:pt idx="930">
                  <c:v>41589</c:v>
                </c:pt>
                <c:pt idx="931">
                  <c:v>41590</c:v>
                </c:pt>
                <c:pt idx="932">
                  <c:v>41591</c:v>
                </c:pt>
                <c:pt idx="933">
                  <c:v>41592</c:v>
                </c:pt>
                <c:pt idx="934">
                  <c:v>41593</c:v>
                </c:pt>
                <c:pt idx="935">
                  <c:v>41596</c:v>
                </c:pt>
                <c:pt idx="936">
                  <c:v>41597</c:v>
                </c:pt>
                <c:pt idx="937">
                  <c:v>41598</c:v>
                </c:pt>
                <c:pt idx="938">
                  <c:v>41599</c:v>
                </c:pt>
                <c:pt idx="939">
                  <c:v>41600</c:v>
                </c:pt>
                <c:pt idx="940">
                  <c:v>41603</c:v>
                </c:pt>
                <c:pt idx="941">
                  <c:v>41604</c:v>
                </c:pt>
                <c:pt idx="942">
                  <c:v>41605</c:v>
                </c:pt>
                <c:pt idx="943">
                  <c:v>41606</c:v>
                </c:pt>
                <c:pt idx="944">
                  <c:v>41607</c:v>
                </c:pt>
                <c:pt idx="945">
                  <c:v>41610</c:v>
                </c:pt>
                <c:pt idx="946">
                  <c:v>41611</c:v>
                </c:pt>
                <c:pt idx="947">
                  <c:v>41612</c:v>
                </c:pt>
                <c:pt idx="948">
                  <c:v>41613</c:v>
                </c:pt>
                <c:pt idx="949">
                  <c:v>41614</c:v>
                </c:pt>
                <c:pt idx="950">
                  <c:v>41617</c:v>
                </c:pt>
                <c:pt idx="951">
                  <c:v>41618</c:v>
                </c:pt>
                <c:pt idx="952">
                  <c:v>41619</c:v>
                </c:pt>
                <c:pt idx="953">
                  <c:v>41620</c:v>
                </c:pt>
                <c:pt idx="954">
                  <c:v>41621</c:v>
                </c:pt>
                <c:pt idx="955">
                  <c:v>41624</c:v>
                </c:pt>
                <c:pt idx="956">
                  <c:v>41625</c:v>
                </c:pt>
                <c:pt idx="957">
                  <c:v>41626</c:v>
                </c:pt>
                <c:pt idx="958">
                  <c:v>41627</c:v>
                </c:pt>
                <c:pt idx="959">
                  <c:v>41628</c:v>
                </c:pt>
                <c:pt idx="960">
                  <c:v>41631</c:v>
                </c:pt>
                <c:pt idx="961">
                  <c:v>41632</c:v>
                </c:pt>
                <c:pt idx="962">
                  <c:v>41633</c:v>
                </c:pt>
                <c:pt idx="963">
                  <c:v>41634</c:v>
                </c:pt>
                <c:pt idx="964">
                  <c:v>41635</c:v>
                </c:pt>
                <c:pt idx="965">
                  <c:v>41638</c:v>
                </c:pt>
                <c:pt idx="966">
                  <c:v>41639</c:v>
                </c:pt>
                <c:pt idx="967">
                  <c:v>41641</c:v>
                </c:pt>
                <c:pt idx="968">
                  <c:v>41642</c:v>
                </c:pt>
                <c:pt idx="969">
                  <c:v>41645</c:v>
                </c:pt>
                <c:pt idx="970">
                  <c:v>41646</c:v>
                </c:pt>
                <c:pt idx="971">
                  <c:v>41647</c:v>
                </c:pt>
                <c:pt idx="972">
                  <c:v>41648</c:v>
                </c:pt>
                <c:pt idx="973">
                  <c:v>41649</c:v>
                </c:pt>
                <c:pt idx="974">
                  <c:v>41652</c:v>
                </c:pt>
                <c:pt idx="975">
                  <c:v>41653</c:v>
                </c:pt>
                <c:pt idx="976">
                  <c:v>41654</c:v>
                </c:pt>
                <c:pt idx="977">
                  <c:v>41655</c:v>
                </c:pt>
                <c:pt idx="978">
                  <c:v>41656</c:v>
                </c:pt>
                <c:pt idx="979">
                  <c:v>41659</c:v>
                </c:pt>
                <c:pt idx="980">
                  <c:v>41660</c:v>
                </c:pt>
                <c:pt idx="981">
                  <c:v>41661</c:v>
                </c:pt>
                <c:pt idx="982">
                  <c:v>41662</c:v>
                </c:pt>
                <c:pt idx="983">
                  <c:v>41663</c:v>
                </c:pt>
                <c:pt idx="984">
                  <c:v>41666</c:v>
                </c:pt>
                <c:pt idx="985">
                  <c:v>41667</c:v>
                </c:pt>
                <c:pt idx="986">
                  <c:v>41668</c:v>
                </c:pt>
                <c:pt idx="987">
                  <c:v>41669</c:v>
                </c:pt>
                <c:pt idx="988">
                  <c:v>41677</c:v>
                </c:pt>
                <c:pt idx="989">
                  <c:v>41680</c:v>
                </c:pt>
                <c:pt idx="990">
                  <c:v>41681</c:v>
                </c:pt>
                <c:pt idx="991">
                  <c:v>41682</c:v>
                </c:pt>
                <c:pt idx="992">
                  <c:v>41683</c:v>
                </c:pt>
                <c:pt idx="993">
                  <c:v>41684</c:v>
                </c:pt>
                <c:pt idx="994">
                  <c:v>41687</c:v>
                </c:pt>
                <c:pt idx="995">
                  <c:v>41688</c:v>
                </c:pt>
                <c:pt idx="996">
                  <c:v>41689</c:v>
                </c:pt>
                <c:pt idx="997">
                  <c:v>41690</c:v>
                </c:pt>
                <c:pt idx="998">
                  <c:v>41691</c:v>
                </c:pt>
                <c:pt idx="999">
                  <c:v>41694</c:v>
                </c:pt>
                <c:pt idx="1000">
                  <c:v>41695</c:v>
                </c:pt>
                <c:pt idx="1001">
                  <c:v>41696</c:v>
                </c:pt>
                <c:pt idx="1002">
                  <c:v>41697</c:v>
                </c:pt>
                <c:pt idx="1003">
                  <c:v>41698</c:v>
                </c:pt>
                <c:pt idx="1004">
                  <c:v>41701</c:v>
                </c:pt>
                <c:pt idx="1005">
                  <c:v>41702</c:v>
                </c:pt>
                <c:pt idx="1006">
                  <c:v>41703</c:v>
                </c:pt>
                <c:pt idx="1007">
                  <c:v>41704</c:v>
                </c:pt>
                <c:pt idx="1008">
                  <c:v>41705</c:v>
                </c:pt>
                <c:pt idx="1009">
                  <c:v>41708</c:v>
                </c:pt>
                <c:pt idx="1010">
                  <c:v>41709</c:v>
                </c:pt>
                <c:pt idx="1011">
                  <c:v>41710</c:v>
                </c:pt>
                <c:pt idx="1012">
                  <c:v>41711</c:v>
                </c:pt>
                <c:pt idx="1013">
                  <c:v>41712</c:v>
                </c:pt>
                <c:pt idx="1014">
                  <c:v>41715</c:v>
                </c:pt>
                <c:pt idx="1015">
                  <c:v>41716</c:v>
                </c:pt>
                <c:pt idx="1016">
                  <c:v>41717</c:v>
                </c:pt>
                <c:pt idx="1017">
                  <c:v>41718</c:v>
                </c:pt>
                <c:pt idx="1018">
                  <c:v>41719</c:v>
                </c:pt>
                <c:pt idx="1019">
                  <c:v>41722</c:v>
                </c:pt>
                <c:pt idx="1020">
                  <c:v>41723</c:v>
                </c:pt>
                <c:pt idx="1021">
                  <c:v>41724</c:v>
                </c:pt>
                <c:pt idx="1022">
                  <c:v>41725</c:v>
                </c:pt>
                <c:pt idx="1023">
                  <c:v>41726</c:v>
                </c:pt>
                <c:pt idx="1024">
                  <c:v>41729</c:v>
                </c:pt>
                <c:pt idx="1025">
                  <c:v>41730</c:v>
                </c:pt>
                <c:pt idx="1026">
                  <c:v>41731</c:v>
                </c:pt>
                <c:pt idx="1027">
                  <c:v>41732</c:v>
                </c:pt>
                <c:pt idx="1028">
                  <c:v>41733</c:v>
                </c:pt>
                <c:pt idx="1029">
                  <c:v>41737</c:v>
                </c:pt>
                <c:pt idx="1030">
                  <c:v>41738</c:v>
                </c:pt>
                <c:pt idx="1031">
                  <c:v>41739</c:v>
                </c:pt>
                <c:pt idx="1032">
                  <c:v>41740</c:v>
                </c:pt>
                <c:pt idx="1033">
                  <c:v>41743</c:v>
                </c:pt>
                <c:pt idx="1034">
                  <c:v>41744</c:v>
                </c:pt>
                <c:pt idx="1035">
                  <c:v>41745</c:v>
                </c:pt>
                <c:pt idx="1036">
                  <c:v>41746</c:v>
                </c:pt>
                <c:pt idx="1037">
                  <c:v>41747</c:v>
                </c:pt>
                <c:pt idx="1038">
                  <c:v>41750</c:v>
                </c:pt>
                <c:pt idx="1039">
                  <c:v>41751</c:v>
                </c:pt>
                <c:pt idx="1040">
                  <c:v>41752</c:v>
                </c:pt>
                <c:pt idx="1041">
                  <c:v>41753</c:v>
                </c:pt>
                <c:pt idx="1042">
                  <c:v>41754</c:v>
                </c:pt>
                <c:pt idx="1043">
                  <c:v>41757</c:v>
                </c:pt>
                <c:pt idx="1044">
                  <c:v>41758</c:v>
                </c:pt>
                <c:pt idx="1045">
                  <c:v>41759</c:v>
                </c:pt>
                <c:pt idx="1046">
                  <c:v>41764</c:v>
                </c:pt>
                <c:pt idx="1047">
                  <c:v>41765</c:v>
                </c:pt>
                <c:pt idx="1048">
                  <c:v>41766</c:v>
                </c:pt>
                <c:pt idx="1049">
                  <c:v>41767</c:v>
                </c:pt>
                <c:pt idx="1050">
                  <c:v>41768</c:v>
                </c:pt>
                <c:pt idx="1051">
                  <c:v>41771</c:v>
                </c:pt>
                <c:pt idx="1052">
                  <c:v>41772</c:v>
                </c:pt>
                <c:pt idx="1053">
                  <c:v>41773</c:v>
                </c:pt>
                <c:pt idx="1054">
                  <c:v>41774</c:v>
                </c:pt>
                <c:pt idx="1055">
                  <c:v>41775</c:v>
                </c:pt>
                <c:pt idx="1056">
                  <c:v>41778</c:v>
                </c:pt>
                <c:pt idx="1057">
                  <c:v>41779</c:v>
                </c:pt>
                <c:pt idx="1058">
                  <c:v>41780</c:v>
                </c:pt>
                <c:pt idx="1059">
                  <c:v>41781</c:v>
                </c:pt>
                <c:pt idx="1060">
                  <c:v>41782</c:v>
                </c:pt>
                <c:pt idx="1061">
                  <c:v>41785</c:v>
                </c:pt>
                <c:pt idx="1062">
                  <c:v>41786</c:v>
                </c:pt>
                <c:pt idx="1063">
                  <c:v>41787</c:v>
                </c:pt>
                <c:pt idx="1064">
                  <c:v>41788</c:v>
                </c:pt>
                <c:pt idx="1065">
                  <c:v>41789</c:v>
                </c:pt>
                <c:pt idx="1066">
                  <c:v>41793</c:v>
                </c:pt>
                <c:pt idx="1067">
                  <c:v>41794</c:v>
                </c:pt>
                <c:pt idx="1068">
                  <c:v>41795</c:v>
                </c:pt>
                <c:pt idx="1069">
                  <c:v>41796</c:v>
                </c:pt>
                <c:pt idx="1070">
                  <c:v>41799</c:v>
                </c:pt>
                <c:pt idx="1071">
                  <c:v>41800</c:v>
                </c:pt>
                <c:pt idx="1072">
                  <c:v>41801</c:v>
                </c:pt>
                <c:pt idx="1073">
                  <c:v>41802</c:v>
                </c:pt>
                <c:pt idx="1074">
                  <c:v>41803</c:v>
                </c:pt>
                <c:pt idx="1075">
                  <c:v>41806</c:v>
                </c:pt>
                <c:pt idx="1076">
                  <c:v>41807</c:v>
                </c:pt>
                <c:pt idx="1077">
                  <c:v>41808</c:v>
                </c:pt>
                <c:pt idx="1078">
                  <c:v>41809</c:v>
                </c:pt>
                <c:pt idx="1079">
                  <c:v>41810</c:v>
                </c:pt>
                <c:pt idx="1080">
                  <c:v>41813</c:v>
                </c:pt>
                <c:pt idx="1081">
                  <c:v>41814</c:v>
                </c:pt>
                <c:pt idx="1082">
                  <c:v>41815</c:v>
                </c:pt>
                <c:pt idx="1083">
                  <c:v>41816</c:v>
                </c:pt>
                <c:pt idx="1084">
                  <c:v>41817</c:v>
                </c:pt>
                <c:pt idx="1085">
                  <c:v>41820</c:v>
                </c:pt>
                <c:pt idx="1086">
                  <c:v>41821</c:v>
                </c:pt>
                <c:pt idx="1087">
                  <c:v>41822</c:v>
                </c:pt>
                <c:pt idx="1088">
                  <c:v>41823</c:v>
                </c:pt>
                <c:pt idx="1089">
                  <c:v>41824</c:v>
                </c:pt>
                <c:pt idx="1090">
                  <c:v>41827</c:v>
                </c:pt>
                <c:pt idx="1091">
                  <c:v>41828</c:v>
                </c:pt>
                <c:pt idx="1092">
                  <c:v>41829</c:v>
                </c:pt>
                <c:pt idx="1093">
                  <c:v>41830</c:v>
                </c:pt>
                <c:pt idx="1094">
                  <c:v>41831</c:v>
                </c:pt>
                <c:pt idx="1095">
                  <c:v>41834</c:v>
                </c:pt>
                <c:pt idx="1096">
                  <c:v>41835</c:v>
                </c:pt>
                <c:pt idx="1097">
                  <c:v>41836</c:v>
                </c:pt>
                <c:pt idx="1098">
                  <c:v>41837</c:v>
                </c:pt>
                <c:pt idx="1099">
                  <c:v>41838</c:v>
                </c:pt>
                <c:pt idx="1100">
                  <c:v>41841</c:v>
                </c:pt>
                <c:pt idx="1101">
                  <c:v>41842</c:v>
                </c:pt>
                <c:pt idx="1102">
                  <c:v>41843</c:v>
                </c:pt>
                <c:pt idx="1103">
                  <c:v>41844</c:v>
                </c:pt>
                <c:pt idx="1104">
                  <c:v>41845</c:v>
                </c:pt>
                <c:pt idx="1105">
                  <c:v>41848</c:v>
                </c:pt>
                <c:pt idx="1106">
                  <c:v>41849</c:v>
                </c:pt>
                <c:pt idx="1107">
                  <c:v>41850</c:v>
                </c:pt>
                <c:pt idx="1108">
                  <c:v>41851</c:v>
                </c:pt>
                <c:pt idx="1109">
                  <c:v>41852</c:v>
                </c:pt>
                <c:pt idx="1110">
                  <c:v>41855</c:v>
                </c:pt>
                <c:pt idx="1111">
                  <c:v>41856</c:v>
                </c:pt>
                <c:pt idx="1112">
                  <c:v>41857</c:v>
                </c:pt>
                <c:pt idx="1113">
                  <c:v>41858</c:v>
                </c:pt>
                <c:pt idx="1114">
                  <c:v>41859</c:v>
                </c:pt>
                <c:pt idx="1115">
                  <c:v>41862</c:v>
                </c:pt>
                <c:pt idx="1116">
                  <c:v>41863</c:v>
                </c:pt>
                <c:pt idx="1117">
                  <c:v>41864</c:v>
                </c:pt>
                <c:pt idx="1118">
                  <c:v>41865</c:v>
                </c:pt>
                <c:pt idx="1119">
                  <c:v>41866</c:v>
                </c:pt>
                <c:pt idx="1120">
                  <c:v>41869</c:v>
                </c:pt>
                <c:pt idx="1121">
                  <c:v>41870</c:v>
                </c:pt>
                <c:pt idx="1122">
                  <c:v>41871</c:v>
                </c:pt>
                <c:pt idx="1123">
                  <c:v>41872</c:v>
                </c:pt>
                <c:pt idx="1124">
                  <c:v>41873</c:v>
                </c:pt>
                <c:pt idx="1125">
                  <c:v>41876</c:v>
                </c:pt>
                <c:pt idx="1126">
                  <c:v>41877</c:v>
                </c:pt>
                <c:pt idx="1127">
                  <c:v>41878</c:v>
                </c:pt>
                <c:pt idx="1128">
                  <c:v>41879</c:v>
                </c:pt>
                <c:pt idx="1129">
                  <c:v>41880</c:v>
                </c:pt>
                <c:pt idx="1130">
                  <c:v>41883</c:v>
                </c:pt>
                <c:pt idx="1131">
                  <c:v>41884</c:v>
                </c:pt>
                <c:pt idx="1132">
                  <c:v>41885</c:v>
                </c:pt>
                <c:pt idx="1133">
                  <c:v>41886</c:v>
                </c:pt>
                <c:pt idx="1134">
                  <c:v>41887</c:v>
                </c:pt>
                <c:pt idx="1135">
                  <c:v>41891</c:v>
                </c:pt>
                <c:pt idx="1136">
                  <c:v>41892</c:v>
                </c:pt>
                <c:pt idx="1137">
                  <c:v>41893</c:v>
                </c:pt>
                <c:pt idx="1138">
                  <c:v>41894</c:v>
                </c:pt>
                <c:pt idx="1139">
                  <c:v>41897</c:v>
                </c:pt>
                <c:pt idx="1140">
                  <c:v>41898</c:v>
                </c:pt>
                <c:pt idx="1141">
                  <c:v>41899</c:v>
                </c:pt>
                <c:pt idx="1142">
                  <c:v>41900</c:v>
                </c:pt>
                <c:pt idx="1143">
                  <c:v>41901</c:v>
                </c:pt>
                <c:pt idx="1144">
                  <c:v>41904</c:v>
                </c:pt>
                <c:pt idx="1145">
                  <c:v>41905</c:v>
                </c:pt>
                <c:pt idx="1146">
                  <c:v>41906</c:v>
                </c:pt>
                <c:pt idx="1147">
                  <c:v>41907</c:v>
                </c:pt>
                <c:pt idx="1148">
                  <c:v>41908</c:v>
                </c:pt>
                <c:pt idx="1149">
                  <c:v>41911</c:v>
                </c:pt>
                <c:pt idx="1150">
                  <c:v>41912</c:v>
                </c:pt>
                <c:pt idx="1151">
                  <c:v>41920</c:v>
                </c:pt>
                <c:pt idx="1152">
                  <c:v>41921</c:v>
                </c:pt>
                <c:pt idx="1153">
                  <c:v>41922</c:v>
                </c:pt>
                <c:pt idx="1154">
                  <c:v>41925</c:v>
                </c:pt>
                <c:pt idx="1155">
                  <c:v>41926</c:v>
                </c:pt>
                <c:pt idx="1156">
                  <c:v>41927</c:v>
                </c:pt>
                <c:pt idx="1157">
                  <c:v>41928</c:v>
                </c:pt>
                <c:pt idx="1158">
                  <c:v>41929</c:v>
                </c:pt>
                <c:pt idx="1159">
                  <c:v>41932</c:v>
                </c:pt>
                <c:pt idx="1160">
                  <c:v>41933</c:v>
                </c:pt>
                <c:pt idx="1161">
                  <c:v>41934</c:v>
                </c:pt>
                <c:pt idx="1162">
                  <c:v>41935</c:v>
                </c:pt>
                <c:pt idx="1163">
                  <c:v>41936</c:v>
                </c:pt>
                <c:pt idx="1164">
                  <c:v>41939</c:v>
                </c:pt>
                <c:pt idx="1165">
                  <c:v>41940</c:v>
                </c:pt>
                <c:pt idx="1166">
                  <c:v>41941</c:v>
                </c:pt>
                <c:pt idx="1167">
                  <c:v>41942</c:v>
                </c:pt>
                <c:pt idx="1168">
                  <c:v>41943</c:v>
                </c:pt>
                <c:pt idx="1169">
                  <c:v>41946</c:v>
                </c:pt>
                <c:pt idx="1170">
                  <c:v>41947</c:v>
                </c:pt>
                <c:pt idx="1171">
                  <c:v>41948</c:v>
                </c:pt>
                <c:pt idx="1172">
                  <c:v>41949</c:v>
                </c:pt>
                <c:pt idx="1173">
                  <c:v>41950</c:v>
                </c:pt>
                <c:pt idx="1174">
                  <c:v>41953</c:v>
                </c:pt>
                <c:pt idx="1175">
                  <c:v>41954</c:v>
                </c:pt>
                <c:pt idx="1176">
                  <c:v>41955</c:v>
                </c:pt>
                <c:pt idx="1177">
                  <c:v>41956</c:v>
                </c:pt>
                <c:pt idx="1178">
                  <c:v>41957</c:v>
                </c:pt>
                <c:pt idx="1179">
                  <c:v>41960</c:v>
                </c:pt>
                <c:pt idx="1180">
                  <c:v>41961</c:v>
                </c:pt>
                <c:pt idx="1181">
                  <c:v>41962</c:v>
                </c:pt>
                <c:pt idx="1182">
                  <c:v>41963</c:v>
                </c:pt>
                <c:pt idx="1183">
                  <c:v>41964</c:v>
                </c:pt>
                <c:pt idx="1184">
                  <c:v>41967</c:v>
                </c:pt>
                <c:pt idx="1185">
                  <c:v>41968</c:v>
                </c:pt>
                <c:pt idx="1186">
                  <c:v>41969</c:v>
                </c:pt>
                <c:pt idx="1187">
                  <c:v>41970</c:v>
                </c:pt>
                <c:pt idx="1188">
                  <c:v>41971</c:v>
                </c:pt>
                <c:pt idx="1189">
                  <c:v>41974</c:v>
                </c:pt>
                <c:pt idx="1190">
                  <c:v>41975</c:v>
                </c:pt>
                <c:pt idx="1191">
                  <c:v>41976</c:v>
                </c:pt>
                <c:pt idx="1192">
                  <c:v>41977</c:v>
                </c:pt>
                <c:pt idx="1193">
                  <c:v>41978</c:v>
                </c:pt>
                <c:pt idx="1194">
                  <c:v>41981</c:v>
                </c:pt>
                <c:pt idx="1195">
                  <c:v>41982</c:v>
                </c:pt>
                <c:pt idx="1196">
                  <c:v>41983</c:v>
                </c:pt>
                <c:pt idx="1197">
                  <c:v>41984</c:v>
                </c:pt>
                <c:pt idx="1198">
                  <c:v>41985</c:v>
                </c:pt>
                <c:pt idx="1199">
                  <c:v>41988</c:v>
                </c:pt>
                <c:pt idx="1200">
                  <c:v>41989</c:v>
                </c:pt>
                <c:pt idx="1201">
                  <c:v>41990</c:v>
                </c:pt>
                <c:pt idx="1202">
                  <c:v>41991</c:v>
                </c:pt>
                <c:pt idx="1203">
                  <c:v>41992</c:v>
                </c:pt>
                <c:pt idx="1204">
                  <c:v>41995</c:v>
                </c:pt>
                <c:pt idx="1205">
                  <c:v>41996</c:v>
                </c:pt>
                <c:pt idx="1206">
                  <c:v>41997</c:v>
                </c:pt>
                <c:pt idx="1207">
                  <c:v>41998</c:v>
                </c:pt>
                <c:pt idx="1208">
                  <c:v>41999</c:v>
                </c:pt>
                <c:pt idx="1209">
                  <c:v>42002</c:v>
                </c:pt>
                <c:pt idx="1210">
                  <c:v>42003</c:v>
                </c:pt>
                <c:pt idx="1211">
                  <c:v>42004</c:v>
                </c:pt>
                <c:pt idx="1212">
                  <c:v>42009</c:v>
                </c:pt>
                <c:pt idx="1213">
                  <c:v>42010</c:v>
                </c:pt>
                <c:pt idx="1214">
                  <c:v>42011</c:v>
                </c:pt>
                <c:pt idx="1215">
                  <c:v>42012</c:v>
                </c:pt>
                <c:pt idx="1216">
                  <c:v>42013</c:v>
                </c:pt>
                <c:pt idx="1217">
                  <c:v>42016</c:v>
                </c:pt>
                <c:pt idx="1218">
                  <c:v>42017</c:v>
                </c:pt>
                <c:pt idx="1219">
                  <c:v>42018</c:v>
                </c:pt>
                <c:pt idx="1220">
                  <c:v>42019</c:v>
                </c:pt>
                <c:pt idx="1221">
                  <c:v>42020</c:v>
                </c:pt>
                <c:pt idx="1222">
                  <c:v>42023</c:v>
                </c:pt>
                <c:pt idx="1223">
                  <c:v>42024</c:v>
                </c:pt>
                <c:pt idx="1224">
                  <c:v>42025</c:v>
                </c:pt>
                <c:pt idx="1225">
                  <c:v>42026</c:v>
                </c:pt>
                <c:pt idx="1226">
                  <c:v>42027</c:v>
                </c:pt>
                <c:pt idx="1227">
                  <c:v>42030</c:v>
                </c:pt>
                <c:pt idx="1228">
                  <c:v>42031</c:v>
                </c:pt>
                <c:pt idx="1229">
                  <c:v>42032</c:v>
                </c:pt>
                <c:pt idx="1230">
                  <c:v>42033</c:v>
                </c:pt>
                <c:pt idx="1231">
                  <c:v>42034</c:v>
                </c:pt>
                <c:pt idx="1232">
                  <c:v>42037</c:v>
                </c:pt>
                <c:pt idx="1233">
                  <c:v>42038</c:v>
                </c:pt>
                <c:pt idx="1234">
                  <c:v>42039</c:v>
                </c:pt>
                <c:pt idx="1235">
                  <c:v>42040</c:v>
                </c:pt>
                <c:pt idx="1236">
                  <c:v>42041</c:v>
                </c:pt>
                <c:pt idx="1237">
                  <c:v>42044</c:v>
                </c:pt>
                <c:pt idx="1238">
                  <c:v>42045</c:v>
                </c:pt>
                <c:pt idx="1239">
                  <c:v>42046</c:v>
                </c:pt>
                <c:pt idx="1240">
                  <c:v>42047</c:v>
                </c:pt>
                <c:pt idx="1241">
                  <c:v>42048</c:v>
                </c:pt>
                <c:pt idx="1242">
                  <c:v>42051</c:v>
                </c:pt>
                <c:pt idx="1243">
                  <c:v>42052</c:v>
                </c:pt>
                <c:pt idx="1244">
                  <c:v>42060</c:v>
                </c:pt>
                <c:pt idx="1245">
                  <c:v>42061</c:v>
                </c:pt>
                <c:pt idx="1246">
                  <c:v>42062</c:v>
                </c:pt>
                <c:pt idx="1247">
                  <c:v>42065</c:v>
                </c:pt>
                <c:pt idx="1248">
                  <c:v>42066</c:v>
                </c:pt>
                <c:pt idx="1249">
                  <c:v>42067</c:v>
                </c:pt>
                <c:pt idx="1250">
                  <c:v>42068</c:v>
                </c:pt>
                <c:pt idx="1251">
                  <c:v>42069</c:v>
                </c:pt>
                <c:pt idx="1252">
                  <c:v>42072</c:v>
                </c:pt>
                <c:pt idx="1253">
                  <c:v>42073</c:v>
                </c:pt>
                <c:pt idx="1254">
                  <c:v>42074</c:v>
                </c:pt>
                <c:pt idx="1255">
                  <c:v>42075</c:v>
                </c:pt>
                <c:pt idx="1256">
                  <c:v>42076</c:v>
                </c:pt>
                <c:pt idx="1257">
                  <c:v>42079</c:v>
                </c:pt>
                <c:pt idx="1258">
                  <c:v>42080</c:v>
                </c:pt>
                <c:pt idx="1259">
                  <c:v>42081</c:v>
                </c:pt>
                <c:pt idx="1260">
                  <c:v>42082</c:v>
                </c:pt>
                <c:pt idx="1261">
                  <c:v>42083</c:v>
                </c:pt>
                <c:pt idx="1262">
                  <c:v>42086</c:v>
                </c:pt>
                <c:pt idx="1263">
                  <c:v>42087</c:v>
                </c:pt>
                <c:pt idx="1264">
                  <c:v>42088</c:v>
                </c:pt>
                <c:pt idx="1265">
                  <c:v>42089</c:v>
                </c:pt>
                <c:pt idx="1266">
                  <c:v>42090</c:v>
                </c:pt>
                <c:pt idx="1267">
                  <c:v>42093</c:v>
                </c:pt>
                <c:pt idx="1268">
                  <c:v>42094</c:v>
                </c:pt>
                <c:pt idx="1269">
                  <c:v>42095</c:v>
                </c:pt>
                <c:pt idx="1270">
                  <c:v>42096</c:v>
                </c:pt>
                <c:pt idx="1271">
                  <c:v>42097</c:v>
                </c:pt>
                <c:pt idx="1272">
                  <c:v>42101</c:v>
                </c:pt>
                <c:pt idx="1273">
                  <c:v>42102</c:v>
                </c:pt>
                <c:pt idx="1274">
                  <c:v>42103</c:v>
                </c:pt>
                <c:pt idx="1275">
                  <c:v>42104</c:v>
                </c:pt>
                <c:pt idx="1276">
                  <c:v>42107</c:v>
                </c:pt>
                <c:pt idx="1277">
                  <c:v>42108</c:v>
                </c:pt>
                <c:pt idx="1278">
                  <c:v>42109</c:v>
                </c:pt>
                <c:pt idx="1279">
                  <c:v>42110</c:v>
                </c:pt>
                <c:pt idx="1280">
                  <c:v>42111</c:v>
                </c:pt>
                <c:pt idx="1281">
                  <c:v>42114</c:v>
                </c:pt>
                <c:pt idx="1282">
                  <c:v>42115</c:v>
                </c:pt>
                <c:pt idx="1283">
                  <c:v>42116</c:v>
                </c:pt>
                <c:pt idx="1284">
                  <c:v>42117</c:v>
                </c:pt>
                <c:pt idx="1285">
                  <c:v>42118</c:v>
                </c:pt>
                <c:pt idx="1286">
                  <c:v>42121</c:v>
                </c:pt>
                <c:pt idx="1287">
                  <c:v>42122</c:v>
                </c:pt>
                <c:pt idx="1288">
                  <c:v>42123</c:v>
                </c:pt>
                <c:pt idx="1289">
                  <c:v>42124</c:v>
                </c:pt>
                <c:pt idx="1290">
                  <c:v>42128</c:v>
                </c:pt>
                <c:pt idx="1291">
                  <c:v>42129</c:v>
                </c:pt>
                <c:pt idx="1292">
                  <c:v>42130</c:v>
                </c:pt>
                <c:pt idx="1293">
                  <c:v>42131</c:v>
                </c:pt>
                <c:pt idx="1294">
                  <c:v>42132</c:v>
                </c:pt>
                <c:pt idx="1295">
                  <c:v>42135</c:v>
                </c:pt>
                <c:pt idx="1296">
                  <c:v>42136</c:v>
                </c:pt>
                <c:pt idx="1297">
                  <c:v>42137</c:v>
                </c:pt>
                <c:pt idx="1298">
                  <c:v>42138</c:v>
                </c:pt>
                <c:pt idx="1299">
                  <c:v>42139</c:v>
                </c:pt>
                <c:pt idx="1300">
                  <c:v>42142</c:v>
                </c:pt>
                <c:pt idx="1301">
                  <c:v>42143</c:v>
                </c:pt>
                <c:pt idx="1302">
                  <c:v>42144</c:v>
                </c:pt>
                <c:pt idx="1303">
                  <c:v>42145</c:v>
                </c:pt>
                <c:pt idx="1304">
                  <c:v>42146</c:v>
                </c:pt>
                <c:pt idx="1305">
                  <c:v>42149</c:v>
                </c:pt>
                <c:pt idx="1306">
                  <c:v>42150</c:v>
                </c:pt>
                <c:pt idx="1307">
                  <c:v>42151</c:v>
                </c:pt>
                <c:pt idx="1308">
                  <c:v>42152</c:v>
                </c:pt>
                <c:pt idx="1309">
                  <c:v>42153</c:v>
                </c:pt>
                <c:pt idx="1310">
                  <c:v>42156</c:v>
                </c:pt>
                <c:pt idx="1311">
                  <c:v>42157</c:v>
                </c:pt>
                <c:pt idx="1312">
                  <c:v>42158</c:v>
                </c:pt>
                <c:pt idx="1313">
                  <c:v>42159</c:v>
                </c:pt>
                <c:pt idx="1314">
                  <c:v>42160</c:v>
                </c:pt>
                <c:pt idx="1315">
                  <c:v>42163</c:v>
                </c:pt>
                <c:pt idx="1316">
                  <c:v>42164</c:v>
                </c:pt>
                <c:pt idx="1317">
                  <c:v>42165</c:v>
                </c:pt>
                <c:pt idx="1318">
                  <c:v>42166</c:v>
                </c:pt>
                <c:pt idx="1319">
                  <c:v>42167</c:v>
                </c:pt>
                <c:pt idx="1320">
                  <c:v>42170</c:v>
                </c:pt>
                <c:pt idx="1321">
                  <c:v>42171</c:v>
                </c:pt>
                <c:pt idx="1322">
                  <c:v>42172</c:v>
                </c:pt>
                <c:pt idx="1323">
                  <c:v>42173</c:v>
                </c:pt>
                <c:pt idx="1324">
                  <c:v>42174</c:v>
                </c:pt>
                <c:pt idx="1325">
                  <c:v>42178</c:v>
                </c:pt>
                <c:pt idx="1326">
                  <c:v>42179</c:v>
                </c:pt>
                <c:pt idx="1327">
                  <c:v>42180</c:v>
                </c:pt>
                <c:pt idx="1328">
                  <c:v>42181</c:v>
                </c:pt>
                <c:pt idx="1329">
                  <c:v>42184</c:v>
                </c:pt>
                <c:pt idx="1330">
                  <c:v>42185</c:v>
                </c:pt>
                <c:pt idx="1331">
                  <c:v>42186</c:v>
                </c:pt>
                <c:pt idx="1332">
                  <c:v>42187</c:v>
                </c:pt>
                <c:pt idx="1333">
                  <c:v>42188</c:v>
                </c:pt>
                <c:pt idx="1334">
                  <c:v>42191</c:v>
                </c:pt>
                <c:pt idx="1335">
                  <c:v>42192</c:v>
                </c:pt>
                <c:pt idx="1336">
                  <c:v>42193</c:v>
                </c:pt>
                <c:pt idx="1337">
                  <c:v>42194</c:v>
                </c:pt>
                <c:pt idx="1338">
                  <c:v>42195</c:v>
                </c:pt>
                <c:pt idx="1339">
                  <c:v>42198</c:v>
                </c:pt>
                <c:pt idx="1340">
                  <c:v>42199</c:v>
                </c:pt>
                <c:pt idx="1341">
                  <c:v>42200</c:v>
                </c:pt>
                <c:pt idx="1342">
                  <c:v>42201</c:v>
                </c:pt>
                <c:pt idx="1343">
                  <c:v>42202</c:v>
                </c:pt>
                <c:pt idx="1344">
                  <c:v>42205</c:v>
                </c:pt>
                <c:pt idx="1345">
                  <c:v>42206</c:v>
                </c:pt>
                <c:pt idx="1346">
                  <c:v>42207</c:v>
                </c:pt>
                <c:pt idx="1347">
                  <c:v>42208</c:v>
                </c:pt>
                <c:pt idx="1348">
                  <c:v>42209</c:v>
                </c:pt>
                <c:pt idx="1349">
                  <c:v>42212</c:v>
                </c:pt>
                <c:pt idx="1350">
                  <c:v>42213</c:v>
                </c:pt>
                <c:pt idx="1351">
                  <c:v>42214</c:v>
                </c:pt>
                <c:pt idx="1352">
                  <c:v>42215</c:v>
                </c:pt>
                <c:pt idx="1353">
                  <c:v>42216</c:v>
                </c:pt>
                <c:pt idx="1354">
                  <c:v>42219</c:v>
                </c:pt>
                <c:pt idx="1355">
                  <c:v>42220</c:v>
                </c:pt>
                <c:pt idx="1356">
                  <c:v>42221</c:v>
                </c:pt>
                <c:pt idx="1357">
                  <c:v>42222</c:v>
                </c:pt>
                <c:pt idx="1358">
                  <c:v>42223</c:v>
                </c:pt>
                <c:pt idx="1359">
                  <c:v>42226</c:v>
                </c:pt>
                <c:pt idx="1360">
                  <c:v>42227</c:v>
                </c:pt>
                <c:pt idx="1361">
                  <c:v>42228</c:v>
                </c:pt>
                <c:pt idx="1362">
                  <c:v>42229</c:v>
                </c:pt>
                <c:pt idx="1363">
                  <c:v>42230</c:v>
                </c:pt>
                <c:pt idx="1364">
                  <c:v>42233</c:v>
                </c:pt>
                <c:pt idx="1365">
                  <c:v>42234</c:v>
                </c:pt>
                <c:pt idx="1366">
                  <c:v>42235</c:v>
                </c:pt>
                <c:pt idx="1367">
                  <c:v>42236</c:v>
                </c:pt>
                <c:pt idx="1368">
                  <c:v>42237</c:v>
                </c:pt>
                <c:pt idx="1369">
                  <c:v>42240</c:v>
                </c:pt>
                <c:pt idx="1370">
                  <c:v>42241</c:v>
                </c:pt>
                <c:pt idx="1371">
                  <c:v>42242</c:v>
                </c:pt>
                <c:pt idx="1372">
                  <c:v>42243</c:v>
                </c:pt>
                <c:pt idx="1373">
                  <c:v>42244</c:v>
                </c:pt>
                <c:pt idx="1374">
                  <c:v>42247</c:v>
                </c:pt>
                <c:pt idx="1375">
                  <c:v>42248</c:v>
                </c:pt>
                <c:pt idx="1376">
                  <c:v>42249</c:v>
                </c:pt>
                <c:pt idx="1377">
                  <c:v>42254</c:v>
                </c:pt>
                <c:pt idx="1378">
                  <c:v>42255</c:v>
                </c:pt>
                <c:pt idx="1379">
                  <c:v>42256</c:v>
                </c:pt>
                <c:pt idx="1380">
                  <c:v>42257</c:v>
                </c:pt>
                <c:pt idx="1381">
                  <c:v>42258</c:v>
                </c:pt>
                <c:pt idx="1382">
                  <c:v>42261</c:v>
                </c:pt>
                <c:pt idx="1383">
                  <c:v>42262</c:v>
                </c:pt>
                <c:pt idx="1384">
                  <c:v>42263</c:v>
                </c:pt>
                <c:pt idx="1385">
                  <c:v>42264</c:v>
                </c:pt>
                <c:pt idx="1386">
                  <c:v>42265</c:v>
                </c:pt>
                <c:pt idx="1387">
                  <c:v>42268</c:v>
                </c:pt>
                <c:pt idx="1388">
                  <c:v>42269</c:v>
                </c:pt>
                <c:pt idx="1389">
                  <c:v>42270</c:v>
                </c:pt>
                <c:pt idx="1390">
                  <c:v>42271</c:v>
                </c:pt>
                <c:pt idx="1391">
                  <c:v>42272</c:v>
                </c:pt>
              </c:numCache>
            </c:numRef>
          </c:cat>
          <c:val>
            <c:numRef>
              <c:f>'多因子（不同行业不同因子）'!$D$132:$BAQ$132</c:f>
              <c:numCache>
                <c:formatCode>0.00%</c:formatCode>
                <c:ptCount val="1392"/>
                <c:pt idx="0">
                  <c:v>1</c:v>
                </c:pt>
                <c:pt idx="1">
                  <c:v>1.00868046046328</c:v>
                </c:pt>
                <c:pt idx="2">
                  <c:v>1.0034780953475799</c:v>
                </c:pt>
                <c:pt idx="3">
                  <c:v>0.983524397644429</c:v>
                </c:pt>
                <c:pt idx="4">
                  <c:v>0.98828369674327499</c:v>
                </c:pt>
                <c:pt idx="5">
                  <c:v>0.99018503022556204</c:v>
                </c:pt>
                <c:pt idx="6">
                  <c:v>1.0066625306607699</c:v>
                </c:pt>
                <c:pt idx="7">
                  <c:v>0.97951023037805995</c:v>
                </c:pt>
                <c:pt idx="8">
                  <c:v>0.99628925432043602</c:v>
                </c:pt>
                <c:pt idx="9">
                  <c:v>1.00099893219463</c:v>
                </c:pt>
                <c:pt idx="10">
                  <c:v>1.00912433994281</c:v>
                </c:pt>
                <c:pt idx="11">
                  <c:v>1.0106449728818701</c:v>
                </c:pt>
                <c:pt idx="12">
                  <c:v>0.97685915544133295</c:v>
                </c:pt>
                <c:pt idx="13">
                  <c:v>0.98075970908404597</c:v>
                </c:pt>
                <c:pt idx="14">
                  <c:v>0.96485109022983195</c:v>
                </c:pt>
                <c:pt idx="15">
                  <c:v>0.95363398191618198</c:v>
                </c:pt>
                <c:pt idx="16">
                  <c:v>0.925470547498358</c:v>
                </c:pt>
                <c:pt idx="17">
                  <c:v>0.91447470103890005</c:v>
                </c:pt>
                <c:pt idx="18">
                  <c:v>0.919808575957621</c:v>
                </c:pt>
                <c:pt idx="19">
                  <c:v>0.92127470689583202</c:v>
                </c:pt>
                <c:pt idx="20">
                  <c:v>0.90788348394143303</c:v>
                </c:pt>
                <c:pt idx="21">
                  <c:v>0.90493359703986298</c:v>
                </c:pt>
                <c:pt idx="22">
                  <c:v>0.92642446809029899</c:v>
                </c:pt>
                <c:pt idx="23">
                  <c:v>0.92620266392763995</c:v>
                </c:pt>
                <c:pt idx="24">
                  <c:v>0.90692197103096595</c:v>
                </c:pt>
                <c:pt idx="25">
                  <c:v>0.90644663766040001</c:v>
                </c:pt>
                <c:pt idx="26">
                  <c:v>0.91044019720505098</c:v>
                </c:pt>
                <c:pt idx="27">
                  <c:v>0.92299762089275905</c:v>
                </c:pt>
                <c:pt idx="28">
                  <c:v>0.92384904518460098</c:v>
                </c:pt>
                <c:pt idx="29">
                  <c:v>0.93363961107806603</c:v>
                </c:pt>
                <c:pt idx="30">
                  <c:v>0.92993076347812897</c:v>
                </c:pt>
                <c:pt idx="31">
                  <c:v>0.92447812300532195</c:v>
                </c:pt>
                <c:pt idx="32">
                  <c:v>0.93945749630281195</c:v>
                </c:pt>
                <c:pt idx="33">
                  <c:v>0.95360551072171096</c:v>
                </c:pt>
                <c:pt idx="34">
                  <c:v>0.95158432706840501</c:v>
                </c:pt>
                <c:pt idx="35">
                  <c:v>0.96352568833858698</c:v>
                </c:pt>
                <c:pt idx="36">
                  <c:v>0.96087895186958705</c:v>
                </c:pt>
                <c:pt idx="37">
                  <c:v>0.96958435852229596</c:v>
                </c:pt>
                <c:pt idx="38">
                  <c:v>0.94234800042733902</c:v>
                </c:pt>
                <c:pt idx="39">
                  <c:v>0.94527727960719599</c:v>
                </c:pt>
                <c:pt idx="40">
                  <c:v>0.95359602032355195</c:v>
                </c:pt>
                <c:pt idx="41">
                  <c:v>0.95814734412563296</c:v>
                </c:pt>
                <c:pt idx="42">
                  <c:v>0.94930256419712</c:v>
                </c:pt>
                <c:pt idx="43">
                  <c:v>0.94677811828723801</c:v>
                </c:pt>
                <c:pt idx="44">
                  <c:v>0.93370143424320695</c:v>
                </c:pt>
                <c:pt idx="45">
                  <c:v>0.92090322559652604</c:v>
                </c:pt>
                <c:pt idx="46">
                  <c:v>0.92731249820360295</c:v>
                </c:pt>
                <c:pt idx="47">
                  <c:v>0.94893379444014503</c:v>
                </c:pt>
                <c:pt idx="48">
                  <c:v>0.94832912050039997</c:v>
                </c:pt>
                <c:pt idx="49">
                  <c:v>0.95574112146137602</c:v>
                </c:pt>
                <c:pt idx="50">
                  <c:v>0.95900337803943603</c:v>
                </c:pt>
                <c:pt idx="51">
                  <c:v>0.95150298079848405</c:v>
                </c:pt>
                <c:pt idx="52">
                  <c:v>0.95300870025472195</c:v>
                </c:pt>
                <c:pt idx="53">
                  <c:v>0.93947376555679596</c:v>
                </c:pt>
                <c:pt idx="54">
                  <c:v>0.95284817694875001</c:v>
                </c:pt>
                <c:pt idx="55">
                  <c:v>0.97285176703079601</c:v>
                </c:pt>
                <c:pt idx="56">
                  <c:v>0.97570159802035705</c:v>
                </c:pt>
                <c:pt idx="57">
                  <c:v>0.97173895005827704</c:v>
                </c:pt>
                <c:pt idx="58">
                  <c:v>0.98546477733627902</c:v>
                </c:pt>
                <c:pt idx="59">
                  <c:v>0.98963214674432798</c:v>
                </c:pt>
                <c:pt idx="60">
                  <c:v>0.98966034678457204</c:v>
                </c:pt>
                <c:pt idx="61">
                  <c:v>0.986274986184692</c:v>
                </c:pt>
                <c:pt idx="62">
                  <c:v>0.97763058923441803</c:v>
                </c:pt>
                <c:pt idx="63">
                  <c:v>0.98851011052788795</c:v>
                </c:pt>
                <c:pt idx="64">
                  <c:v>0.98444117010643895</c:v>
                </c:pt>
                <c:pt idx="65">
                  <c:v>0.99022651682322105</c:v>
                </c:pt>
                <c:pt idx="66">
                  <c:v>0.995815819029501</c:v>
                </c:pt>
                <c:pt idx="67">
                  <c:v>0.99057955963467903</c:v>
                </c:pt>
                <c:pt idx="68">
                  <c:v>0.981459287005365</c:v>
                </c:pt>
                <c:pt idx="69">
                  <c:v>0.93158805815065104</c:v>
                </c:pt>
                <c:pt idx="70">
                  <c:v>0.93409867519464795</c:v>
                </c:pt>
                <c:pt idx="71">
                  <c:v>0.95529100543448198</c:v>
                </c:pt>
                <c:pt idx="72">
                  <c:v>0.94811409519358003</c:v>
                </c:pt>
                <c:pt idx="73">
                  <c:v>0.94362974648706599</c:v>
                </c:pt>
                <c:pt idx="74">
                  <c:v>0.93985202571192195</c:v>
                </c:pt>
                <c:pt idx="75">
                  <c:v>0.91946881970358596</c:v>
                </c:pt>
                <c:pt idx="76">
                  <c:v>0.91578437598462903</c:v>
                </c:pt>
                <c:pt idx="77">
                  <c:v>0.89976349927791099</c:v>
                </c:pt>
                <c:pt idx="78">
                  <c:v>0.89497735590999605</c:v>
                </c:pt>
                <c:pt idx="79">
                  <c:v>0.88435868498873804</c:v>
                </c:pt>
                <c:pt idx="80">
                  <c:v>0.89481195182782403</c:v>
                </c:pt>
                <c:pt idx="81">
                  <c:v>0.85705101333049505</c:v>
                </c:pt>
                <c:pt idx="82">
                  <c:v>0.84045447618696401</c:v>
                </c:pt>
                <c:pt idx="83">
                  <c:v>0.84086147869080896</c:v>
                </c:pt>
                <c:pt idx="84">
                  <c:v>0.821945759391839</c:v>
                </c:pt>
                <c:pt idx="85">
                  <c:v>0.82041644951731196</c:v>
                </c:pt>
                <c:pt idx="86">
                  <c:v>0.84129830816027795</c:v>
                </c:pt>
                <c:pt idx="87">
                  <c:v>0.83860791585975702</c:v>
                </c:pt>
                <c:pt idx="88">
                  <c:v>0.791424367763227</c:v>
                </c:pt>
                <c:pt idx="89">
                  <c:v>0.80662202021834395</c:v>
                </c:pt>
                <c:pt idx="90">
                  <c:v>0.80490561392301796</c:v>
                </c:pt>
                <c:pt idx="91">
                  <c:v>0.79312125095379105</c:v>
                </c:pt>
                <c:pt idx="92">
                  <c:v>0.806599243262766</c:v>
                </c:pt>
                <c:pt idx="93">
                  <c:v>0.83867922942306095</c:v>
                </c:pt>
                <c:pt idx="94">
                  <c:v>0.82421911648189905</c:v>
                </c:pt>
                <c:pt idx="95">
                  <c:v>0.82480697885918997</c:v>
                </c:pt>
                <c:pt idx="96">
                  <c:v>0.83862066010871805</c:v>
                </c:pt>
                <c:pt idx="97">
                  <c:v>0.837390433353283</c:v>
                </c:pt>
                <c:pt idx="98">
                  <c:v>0.81390142675934496</c:v>
                </c:pt>
                <c:pt idx="99">
                  <c:v>0.80351703309545897</c:v>
                </c:pt>
                <c:pt idx="100">
                  <c:v>0.80941084150547005</c:v>
                </c:pt>
                <c:pt idx="101">
                  <c:v>0.80322499998644203</c:v>
                </c:pt>
                <c:pt idx="102">
                  <c:v>0.806843824381001</c:v>
                </c:pt>
                <c:pt idx="103">
                  <c:v>0.79543826387536398</c:v>
                </c:pt>
                <c:pt idx="104">
                  <c:v>0.79812784271319703</c:v>
                </c:pt>
                <c:pt idx="105">
                  <c:v>0.82139179129367701</c:v>
                </c:pt>
                <c:pt idx="106">
                  <c:v>0.81503756299590702</c:v>
                </c:pt>
                <c:pt idx="107">
                  <c:v>0.81562867922400695</c:v>
                </c:pt>
                <c:pt idx="108">
                  <c:v>0.80939701263959596</c:v>
                </c:pt>
                <c:pt idx="109">
                  <c:v>0.79033703928862098</c:v>
                </c:pt>
                <c:pt idx="110">
                  <c:v>0.81459992006373205</c:v>
                </c:pt>
                <c:pt idx="111">
                  <c:v>0.81695814842874304</c:v>
                </c:pt>
                <c:pt idx="112">
                  <c:v>0.81018525799511898</c:v>
                </c:pt>
                <c:pt idx="113">
                  <c:v>0.81000656735552501</c:v>
                </c:pt>
                <c:pt idx="114">
                  <c:v>0.80194596546905095</c:v>
                </c:pt>
                <c:pt idx="115">
                  <c:v>0.79424437178716101</c:v>
                </c:pt>
                <c:pt idx="116">
                  <c:v>0.75557262622094001</c:v>
                </c:pt>
                <c:pt idx="117">
                  <c:v>0.74554073306004698</c:v>
                </c:pt>
                <c:pt idx="118">
                  <c:v>0.73452210964500997</c:v>
                </c:pt>
                <c:pt idx="119">
                  <c:v>0.73518264135676903</c:v>
                </c:pt>
                <c:pt idx="120">
                  <c:v>0.72940542926697804</c:v>
                </c:pt>
                <c:pt idx="121">
                  <c:v>0.745549409995509</c:v>
                </c:pt>
                <c:pt idx="122">
                  <c:v>0.75211622321199501</c:v>
                </c:pt>
                <c:pt idx="123">
                  <c:v>0.750079041458945</c:v>
                </c:pt>
                <c:pt idx="124">
                  <c:v>0.77117077347830498</c:v>
                </c:pt>
                <c:pt idx="125">
                  <c:v>0.77965437596836096</c:v>
                </c:pt>
                <c:pt idx="126">
                  <c:v>0.76748172013737803</c:v>
                </c:pt>
                <c:pt idx="127">
                  <c:v>0.773431386319406</c:v>
                </c:pt>
                <c:pt idx="128">
                  <c:v>0.75906807543944699</c:v>
                </c:pt>
                <c:pt idx="129">
                  <c:v>0.76185689672658097</c:v>
                </c:pt>
                <c:pt idx="130">
                  <c:v>0.78064029275980895</c:v>
                </c:pt>
                <c:pt idx="131">
                  <c:v>0.79908311907629703</c:v>
                </c:pt>
                <c:pt idx="132">
                  <c:v>0.80076563109249799</c:v>
                </c:pt>
                <c:pt idx="133">
                  <c:v>0.81115192283601301</c:v>
                </c:pt>
                <c:pt idx="134">
                  <c:v>0.81358770131168201</c:v>
                </c:pt>
                <c:pt idx="135">
                  <c:v>0.82036221867070402</c:v>
                </c:pt>
                <c:pt idx="136">
                  <c:v>0.81691937337342002</c:v>
                </c:pt>
                <c:pt idx="137">
                  <c:v>0.83650484362806599</c:v>
                </c:pt>
                <c:pt idx="138">
                  <c:v>0.84123377345280803</c:v>
                </c:pt>
                <c:pt idx="139">
                  <c:v>0.83909951848431996</c:v>
                </c:pt>
                <c:pt idx="140">
                  <c:v>0.853573731445599</c:v>
                </c:pt>
                <c:pt idx="141">
                  <c:v>0.83860384854626102</c:v>
                </c:pt>
                <c:pt idx="142">
                  <c:v>0.84367443270468201</c:v>
                </c:pt>
                <c:pt idx="143">
                  <c:v>0.83913449738038504</c:v>
                </c:pt>
                <c:pt idx="144">
                  <c:v>0.85384190298210605</c:v>
                </c:pt>
                <c:pt idx="145">
                  <c:v>0.86127532512748295</c:v>
                </c:pt>
                <c:pt idx="146">
                  <c:v>0.83407530169975796</c:v>
                </c:pt>
                <c:pt idx="147">
                  <c:v>0.84054043207885598</c:v>
                </c:pt>
                <c:pt idx="148">
                  <c:v>0.83029242899419797</c:v>
                </c:pt>
                <c:pt idx="149">
                  <c:v>0.84299356442543205</c:v>
                </c:pt>
                <c:pt idx="150">
                  <c:v>0.86261184434229099</c:v>
                </c:pt>
                <c:pt idx="151">
                  <c:v>0.86877572236844602</c:v>
                </c:pt>
                <c:pt idx="152">
                  <c:v>0.86767185348561704</c:v>
                </c:pt>
                <c:pt idx="153">
                  <c:v>0.87181590362962202</c:v>
                </c:pt>
                <c:pt idx="154">
                  <c:v>0.85453361743066203</c:v>
                </c:pt>
                <c:pt idx="155">
                  <c:v>0.85602821956335096</c:v>
                </c:pt>
                <c:pt idx="156">
                  <c:v>0.862087160901295</c:v>
                </c:pt>
                <c:pt idx="157">
                  <c:v>0.84259551001128596</c:v>
                </c:pt>
                <c:pt idx="158">
                  <c:v>0.84572381639822602</c:v>
                </c:pt>
                <c:pt idx="159">
                  <c:v>0.84921790984555601</c:v>
                </c:pt>
                <c:pt idx="160">
                  <c:v>0.86773611703884901</c:v>
                </c:pt>
                <c:pt idx="161">
                  <c:v>0.86702867564477004</c:v>
                </c:pt>
                <c:pt idx="162">
                  <c:v>0.85983142883638597</c:v>
                </c:pt>
                <c:pt idx="163">
                  <c:v>0.87284168009332797</c:v>
                </c:pt>
                <c:pt idx="164">
                  <c:v>0.87451280363173101</c:v>
                </c:pt>
                <c:pt idx="165">
                  <c:v>0.88588284293282504</c:v>
                </c:pt>
                <c:pt idx="166">
                  <c:v>0.88906348208673802</c:v>
                </c:pt>
                <c:pt idx="167">
                  <c:v>0.89067468053964005</c:v>
                </c:pt>
                <c:pt idx="168">
                  <c:v>0.87561857059420101</c:v>
                </c:pt>
                <c:pt idx="169">
                  <c:v>0.87937324325951904</c:v>
                </c:pt>
                <c:pt idx="170">
                  <c:v>0.89017982406428797</c:v>
                </c:pt>
                <c:pt idx="171">
                  <c:v>0.89157220105110202</c:v>
                </c:pt>
                <c:pt idx="172">
                  <c:v>0.87643854099499496</c:v>
                </c:pt>
                <c:pt idx="173">
                  <c:v>0.85826659775733105</c:v>
                </c:pt>
                <c:pt idx="174">
                  <c:v>0.85866329640032402</c:v>
                </c:pt>
                <c:pt idx="175">
                  <c:v>0.85356586797283496</c:v>
                </c:pt>
                <c:pt idx="176">
                  <c:v>0.85489994679954695</c:v>
                </c:pt>
                <c:pt idx="177">
                  <c:v>0.87175923239491604</c:v>
                </c:pt>
                <c:pt idx="178">
                  <c:v>0.86552539657662497</c:v>
                </c:pt>
                <c:pt idx="179">
                  <c:v>0.86090953806707804</c:v>
                </c:pt>
                <c:pt idx="180">
                  <c:v>0.87773167553251497</c:v>
                </c:pt>
                <c:pt idx="181">
                  <c:v>0.90687207865208197</c:v>
                </c:pt>
                <c:pt idx="182">
                  <c:v>0.92723467693871298</c:v>
                </c:pt>
                <c:pt idx="183">
                  <c:v>0.93676059630069797</c:v>
                </c:pt>
                <c:pt idx="184">
                  <c:v>0.94809213170069595</c:v>
                </c:pt>
                <c:pt idx="185">
                  <c:v>0.94145237799550896</c:v>
                </c:pt>
                <c:pt idx="186">
                  <c:v>0.96458481677294905</c:v>
                </c:pt>
                <c:pt idx="187">
                  <c:v>0.95709011377089903</c:v>
                </c:pt>
                <c:pt idx="188">
                  <c:v>0.97949504574100799</c:v>
                </c:pt>
                <c:pt idx="189">
                  <c:v>0.98490782654155395</c:v>
                </c:pt>
                <c:pt idx="190">
                  <c:v>0.98211114178165604</c:v>
                </c:pt>
                <c:pt idx="191">
                  <c:v>0.98523863470589801</c:v>
                </c:pt>
                <c:pt idx="192">
                  <c:v>1.01370576186476</c:v>
                </c:pt>
                <c:pt idx="193">
                  <c:v>1.0128885030063</c:v>
                </c:pt>
                <c:pt idx="194">
                  <c:v>0.99671957608831896</c:v>
                </c:pt>
                <c:pt idx="195">
                  <c:v>0.99562248606131698</c:v>
                </c:pt>
                <c:pt idx="196">
                  <c:v>0.99463629811564103</c:v>
                </c:pt>
                <c:pt idx="197">
                  <c:v>1.02225932214696</c:v>
                </c:pt>
                <c:pt idx="198">
                  <c:v>1.01875628060991</c:v>
                </c:pt>
                <c:pt idx="199">
                  <c:v>1.0056248234108101</c:v>
                </c:pt>
                <c:pt idx="200">
                  <c:v>1.02536756312064</c:v>
                </c:pt>
                <c:pt idx="201">
                  <c:v>1.0384117086567199</c:v>
                </c:pt>
                <c:pt idx="202">
                  <c:v>1.05056131637788</c:v>
                </c:pt>
                <c:pt idx="203">
                  <c:v>1.0470805094879601</c:v>
                </c:pt>
                <c:pt idx="204">
                  <c:v>1.04253460877054</c:v>
                </c:pt>
                <c:pt idx="205">
                  <c:v>1.04261785312009</c:v>
                </c:pt>
                <c:pt idx="206">
                  <c:v>0.97829003632925005</c:v>
                </c:pt>
                <c:pt idx="207">
                  <c:v>0.99067825977551704</c:v>
                </c:pt>
                <c:pt idx="208">
                  <c:v>0.94946878174198301</c:v>
                </c:pt>
                <c:pt idx="209">
                  <c:v>0.92430404198769101</c:v>
                </c:pt>
                <c:pt idx="210">
                  <c:v>0.93781348818770705</c:v>
                </c:pt>
                <c:pt idx="211">
                  <c:v>0.95213883747504002</c:v>
                </c:pt>
                <c:pt idx="212">
                  <c:v>0.95419500002441004</c:v>
                </c:pt>
                <c:pt idx="213">
                  <c:v>0.93561903697948301</c:v>
                </c:pt>
                <c:pt idx="214">
                  <c:v>0.958141649886739</c:v>
                </c:pt>
                <c:pt idx="215">
                  <c:v>0.97100113939009303</c:v>
                </c:pt>
                <c:pt idx="216">
                  <c:v>0.96312004160590603</c:v>
                </c:pt>
                <c:pt idx="217">
                  <c:v>0.96315095318848498</c:v>
                </c:pt>
                <c:pt idx="218">
                  <c:v>0.94454733241177602</c:v>
                </c:pt>
                <c:pt idx="219">
                  <c:v>0.94464250754758505</c:v>
                </c:pt>
                <c:pt idx="220">
                  <c:v>0.94989584965908902</c:v>
                </c:pt>
                <c:pt idx="221">
                  <c:v>0.94862359399751295</c:v>
                </c:pt>
                <c:pt idx="222">
                  <c:v>0.94595760557796704</c:v>
                </c:pt>
                <c:pt idx="223">
                  <c:v>0.95700930980943799</c:v>
                </c:pt>
                <c:pt idx="224">
                  <c:v>0.95006233835818499</c:v>
                </c:pt>
                <c:pt idx="225">
                  <c:v>0.934124977155256</c:v>
                </c:pt>
                <c:pt idx="226">
                  <c:v>0.94633098495689905</c:v>
                </c:pt>
                <c:pt idx="227">
                  <c:v>0.97506357210994299</c:v>
                </c:pt>
                <c:pt idx="228">
                  <c:v>0.98021631600097403</c:v>
                </c:pt>
                <c:pt idx="229">
                  <c:v>0.97477723323983201</c:v>
                </c:pt>
                <c:pt idx="230">
                  <c:v>0.97037206156936495</c:v>
                </c:pt>
                <c:pt idx="231">
                  <c:v>0.96986961277549599</c:v>
                </c:pt>
                <c:pt idx="232">
                  <c:v>0.95631867997780895</c:v>
                </c:pt>
                <c:pt idx="233">
                  <c:v>0.97477994478215202</c:v>
                </c:pt>
                <c:pt idx="234">
                  <c:v>0.96489555952405404</c:v>
                </c:pt>
                <c:pt idx="235">
                  <c:v>0.95367899351888497</c:v>
                </c:pt>
                <c:pt idx="236">
                  <c:v>0.94410480870340097</c:v>
                </c:pt>
                <c:pt idx="237">
                  <c:v>0.92307408638649102</c:v>
                </c:pt>
                <c:pt idx="238">
                  <c:v>0.90505182028548803</c:v>
                </c:pt>
                <c:pt idx="239">
                  <c:v>0.91292342767151202</c:v>
                </c:pt>
                <c:pt idx="240">
                  <c:v>0.91423256030876399</c:v>
                </c:pt>
                <c:pt idx="241">
                  <c:v>0.93374020929853596</c:v>
                </c:pt>
                <c:pt idx="242">
                  <c:v>0.95093952230216505</c:v>
                </c:pt>
                <c:pt idx="243">
                  <c:v>0.94877191536301098</c:v>
                </c:pt>
                <c:pt idx="244">
                  <c:v>0.94387758145608702</c:v>
                </c:pt>
                <c:pt idx="245">
                  <c:v>0.94405925479224395</c:v>
                </c:pt>
                <c:pt idx="246">
                  <c:v>0.92393608569341501</c:v>
                </c:pt>
                <c:pt idx="247">
                  <c:v>0.92626150439622401</c:v>
                </c:pt>
                <c:pt idx="248">
                  <c:v>0.93152487921434701</c:v>
                </c:pt>
                <c:pt idx="249">
                  <c:v>0.93094623608098104</c:v>
                </c:pt>
                <c:pt idx="250">
                  <c:v>0.914897430488262</c:v>
                </c:pt>
                <c:pt idx="251">
                  <c:v>0.87889736758048298</c:v>
                </c:pt>
                <c:pt idx="252">
                  <c:v>0.880488229465897</c:v>
                </c:pt>
                <c:pt idx="253">
                  <c:v>0.900704404466669</c:v>
                </c:pt>
                <c:pt idx="254">
                  <c:v>0.87026707065032005</c:v>
                </c:pt>
                <c:pt idx="255">
                  <c:v>0.88018426557062501</c:v>
                </c:pt>
                <c:pt idx="256">
                  <c:v>0.86830282938595904</c:v>
                </c:pt>
                <c:pt idx="257">
                  <c:v>0.86201503387529899</c:v>
                </c:pt>
                <c:pt idx="258">
                  <c:v>0.87492251767790097</c:v>
                </c:pt>
                <c:pt idx="259">
                  <c:v>0.88936825944470899</c:v>
                </c:pt>
                <c:pt idx="260">
                  <c:v>0.89392690441108302</c:v>
                </c:pt>
                <c:pt idx="261">
                  <c:v>0.905792613650235</c:v>
                </c:pt>
                <c:pt idx="262">
                  <c:v>0.90697023648445996</c:v>
                </c:pt>
                <c:pt idx="263">
                  <c:v>0.89799204867326898</c:v>
                </c:pt>
                <c:pt idx="264">
                  <c:v>0.91811440430939995</c:v>
                </c:pt>
                <c:pt idx="265">
                  <c:v>0.92447432684605901</c:v>
                </c:pt>
                <c:pt idx="266">
                  <c:v>0.95023696168427996</c:v>
                </c:pt>
                <c:pt idx="267">
                  <c:v>0.949772745637259</c:v>
                </c:pt>
                <c:pt idx="268">
                  <c:v>0.96073768051415298</c:v>
                </c:pt>
                <c:pt idx="269">
                  <c:v>0.961948926473287</c:v>
                </c:pt>
                <c:pt idx="270">
                  <c:v>0.95218276446079098</c:v>
                </c:pt>
                <c:pt idx="271">
                  <c:v>0.96739858424951897</c:v>
                </c:pt>
                <c:pt idx="272">
                  <c:v>0.94004237598354401</c:v>
                </c:pt>
                <c:pt idx="273">
                  <c:v>0.946016446046544</c:v>
                </c:pt>
                <c:pt idx="274">
                  <c:v>0.95203146039873898</c:v>
                </c:pt>
                <c:pt idx="275">
                  <c:v>0.95374596861444605</c:v>
                </c:pt>
                <c:pt idx="276">
                  <c:v>0.96607182658711599</c:v>
                </c:pt>
                <c:pt idx="277">
                  <c:v>0.970803739108417</c:v>
                </c:pt>
                <c:pt idx="278">
                  <c:v>0.96757781719758496</c:v>
                </c:pt>
                <c:pt idx="279">
                  <c:v>0.95778182821946001</c:v>
                </c:pt>
                <c:pt idx="280">
                  <c:v>0.97143769770532995</c:v>
                </c:pt>
                <c:pt idx="281">
                  <c:v>0.98895399000742401</c:v>
                </c:pt>
                <c:pt idx="282">
                  <c:v>0.99100066215863702</c:v>
                </c:pt>
                <c:pt idx="283">
                  <c:v>0.99210507334993203</c:v>
                </c:pt>
                <c:pt idx="284">
                  <c:v>0.97740092159900704</c:v>
                </c:pt>
                <c:pt idx="285">
                  <c:v>0.97005047264895095</c:v>
                </c:pt>
                <c:pt idx="286">
                  <c:v>0.97600637537832802</c:v>
                </c:pt>
                <c:pt idx="287">
                  <c:v>0.96016310469427602</c:v>
                </c:pt>
                <c:pt idx="288">
                  <c:v>0.97327503878861499</c:v>
                </c:pt>
                <c:pt idx="289">
                  <c:v>0.95727856596287697</c:v>
                </c:pt>
                <c:pt idx="290">
                  <c:v>0.962492048402115</c:v>
                </c:pt>
                <c:pt idx="291">
                  <c:v>0.95853780622125395</c:v>
                </c:pt>
                <c:pt idx="292">
                  <c:v>0.96197577074234997</c:v>
                </c:pt>
                <c:pt idx="293">
                  <c:v>0.97467012731775904</c:v>
                </c:pt>
                <c:pt idx="294">
                  <c:v>0.97242686834756997</c:v>
                </c:pt>
                <c:pt idx="295">
                  <c:v>0.984022507970579</c:v>
                </c:pt>
                <c:pt idx="296">
                  <c:v>0.98251624620587397</c:v>
                </c:pt>
                <c:pt idx="297">
                  <c:v>0.97089972770691901</c:v>
                </c:pt>
                <c:pt idx="298">
                  <c:v>0.968104941026666</c:v>
                </c:pt>
                <c:pt idx="299">
                  <c:v>0.95768394154131697</c:v>
                </c:pt>
                <c:pt idx="300">
                  <c:v>0.97175928662575795</c:v>
                </c:pt>
                <c:pt idx="301">
                  <c:v>0.97974206724733404</c:v>
                </c:pt>
                <c:pt idx="302">
                  <c:v>0.98428091795469397</c:v>
                </c:pt>
                <c:pt idx="303">
                  <c:v>0.99360184471647905</c:v>
                </c:pt>
                <c:pt idx="304">
                  <c:v>0.98713156240695499</c:v>
                </c:pt>
                <c:pt idx="305">
                  <c:v>0.98605589356437795</c:v>
                </c:pt>
                <c:pt idx="306">
                  <c:v>0.99850810940964196</c:v>
                </c:pt>
                <c:pt idx="307">
                  <c:v>0.993752064161599</c:v>
                </c:pt>
                <c:pt idx="308">
                  <c:v>0.99551483783078798</c:v>
                </c:pt>
                <c:pt idx="309">
                  <c:v>0.99646496226346504</c:v>
                </c:pt>
                <c:pt idx="310">
                  <c:v>0.97939932829673404</c:v>
                </c:pt>
                <c:pt idx="311">
                  <c:v>0.98124100784774604</c:v>
                </c:pt>
                <c:pt idx="312">
                  <c:v>0.98777365563087605</c:v>
                </c:pt>
                <c:pt idx="313">
                  <c:v>0.98280312738446296</c:v>
                </c:pt>
                <c:pt idx="314">
                  <c:v>0.96619059214119796</c:v>
                </c:pt>
                <c:pt idx="315">
                  <c:v>0.95783117828988096</c:v>
                </c:pt>
                <c:pt idx="316">
                  <c:v>0.95024021553508597</c:v>
                </c:pt>
                <c:pt idx="317">
                  <c:v>0.93176403724791501</c:v>
                </c:pt>
                <c:pt idx="318">
                  <c:v>0.94266904703929899</c:v>
                </c:pt>
                <c:pt idx="319">
                  <c:v>0.95095877425271302</c:v>
                </c:pt>
                <c:pt idx="320">
                  <c:v>0.92766798140315798</c:v>
                </c:pt>
                <c:pt idx="321">
                  <c:v>0.927669879482795</c:v>
                </c:pt>
                <c:pt idx="322">
                  <c:v>0.92780572775355896</c:v>
                </c:pt>
                <c:pt idx="323">
                  <c:v>0.93167048903750604</c:v>
                </c:pt>
                <c:pt idx="324">
                  <c:v>0.93825058881141199</c:v>
                </c:pt>
                <c:pt idx="325">
                  <c:v>0.93703175053376797</c:v>
                </c:pt>
                <c:pt idx="326">
                  <c:v>0.92420263030452299</c:v>
                </c:pt>
                <c:pt idx="327">
                  <c:v>0.93195411636530201</c:v>
                </c:pt>
                <c:pt idx="328">
                  <c:v>0.92584284226036295</c:v>
                </c:pt>
                <c:pt idx="329">
                  <c:v>0.92786321245096903</c:v>
                </c:pt>
                <c:pt idx="330">
                  <c:v>0.93459705667503601</c:v>
                </c:pt>
                <c:pt idx="331">
                  <c:v>0.92917126047129905</c:v>
                </c:pt>
                <c:pt idx="332">
                  <c:v>0.92852482877966003</c:v>
                </c:pt>
                <c:pt idx="333">
                  <c:v>0.89765527511580101</c:v>
                </c:pt>
                <c:pt idx="334">
                  <c:v>0.89798011788701304</c:v>
                </c:pt>
                <c:pt idx="335">
                  <c:v>0.88743899707641405</c:v>
                </c:pt>
                <c:pt idx="336">
                  <c:v>0.882490703477119</c:v>
                </c:pt>
                <c:pt idx="337">
                  <c:v>0.87183759596826105</c:v>
                </c:pt>
                <c:pt idx="338">
                  <c:v>0.86563141788175901</c:v>
                </c:pt>
                <c:pt idx="339">
                  <c:v>0.88095298782137399</c:v>
                </c:pt>
                <c:pt idx="340">
                  <c:v>0.88390775549914302</c:v>
                </c:pt>
                <c:pt idx="341">
                  <c:v>0.87023859945584803</c:v>
                </c:pt>
                <c:pt idx="342">
                  <c:v>0.880809818386323</c:v>
                </c:pt>
                <c:pt idx="343">
                  <c:v>0.88681344426072195</c:v>
                </c:pt>
                <c:pt idx="344">
                  <c:v>0.88857106599948299</c:v>
                </c:pt>
                <c:pt idx="345">
                  <c:v>0.87077548483732603</c:v>
                </c:pt>
                <c:pt idx="346">
                  <c:v>0.87359250616469297</c:v>
                </c:pt>
                <c:pt idx="347">
                  <c:v>0.87105694293125302</c:v>
                </c:pt>
                <c:pt idx="348">
                  <c:v>0.88415748854780096</c:v>
                </c:pt>
                <c:pt idx="349">
                  <c:v>0.87541927223289195</c:v>
                </c:pt>
                <c:pt idx="350">
                  <c:v>0.86051229711562305</c:v>
                </c:pt>
                <c:pt idx="351">
                  <c:v>0.85166317871938202</c:v>
                </c:pt>
                <c:pt idx="352">
                  <c:v>0.84490737100244095</c:v>
                </c:pt>
                <c:pt idx="353">
                  <c:v>0.85540158213071904</c:v>
                </c:pt>
                <c:pt idx="354">
                  <c:v>0.85441512303081002</c:v>
                </c:pt>
                <c:pt idx="355">
                  <c:v>0.86927545961999197</c:v>
                </c:pt>
                <c:pt idx="356">
                  <c:v>0.88991843138360804</c:v>
                </c:pt>
                <c:pt idx="357">
                  <c:v>0.894899263490883</c:v>
                </c:pt>
                <c:pt idx="358">
                  <c:v>0.89636268288674403</c:v>
                </c:pt>
                <c:pt idx="359">
                  <c:v>0.88409241153186402</c:v>
                </c:pt>
                <c:pt idx="360">
                  <c:v>0.89712381281898401</c:v>
                </c:pt>
                <c:pt idx="361">
                  <c:v>0.89964392026113205</c:v>
                </c:pt>
                <c:pt idx="362">
                  <c:v>0.92123403376087198</c:v>
                </c:pt>
                <c:pt idx="363">
                  <c:v>0.92286367070162201</c:v>
                </c:pt>
                <c:pt idx="364">
                  <c:v>0.92152091493945898</c:v>
                </c:pt>
                <c:pt idx="365">
                  <c:v>0.91891512275965603</c:v>
                </c:pt>
                <c:pt idx="366">
                  <c:v>0.92031292283112698</c:v>
                </c:pt>
                <c:pt idx="367">
                  <c:v>0.92335310409230897</c:v>
                </c:pt>
                <c:pt idx="368">
                  <c:v>0.90758792582737802</c:v>
                </c:pt>
                <c:pt idx="369">
                  <c:v>0.92314241725322299</c:v>
                </c:pt>
                <c:pt idx="370">
                  <c:v>0.92727616353637199</c:v>
                </c:pt>
                <c:pt idx="371">
                  <c:v>0.93165937171394997</c:v>
                </c:pt>
                <c:pt idx="372">
                  <c:v>0.93024367546309805</c:v>
                </c:pt>
                <c:pt idx="373">
                  <c:v>0.92163073240385995</c:v>
                </c:pt>
                <c:pt idx="374">
                  <c:v>0.92112204706261303</c:v>
                </c:pt>
                <c:pt idx="375">
                  <c:v>0.91076395535933596</c:v>
                </c:pt>
                <c:pt idx="376">
                  <c:v>0.91353433815861296</c:v>
                </c:pt>
                <c:pt idx="377">
                  <c:v>0.88227378009065605</c:v>
                </c:pt>
                <c:pt idx="378">
                  <c:v>0.88533836523281495</c:v>
                </c:pt>
                <c:pt idx="379">
                  <c:v>0.89410098542871397</c:v>
                </c:pt>
                <c:pt idx="380">
                  <c:v>0.88844525043533795</c:v>
                </c:pt>
                <c:pt idx="381">
                  <c:v>0.88383915347818598</c:v>
                </c:pt>
                <c:pt idx="382">
                  <c:v>0.88588853717172</c:v>
                </c:pt>
                <c:pt idx="383">
                  <c:v>0.87952020885383697</c:v>
                </c:pt>
                <c:pt idx="384">
                  <c:v>0.87991609403411997</c:v>
                </c:pt>
                <c:pt idx="385">
                  <c:v>0.88233072247960798</c:v>
                </c:pt>
                <c:pt idx="386">
                  <c:v>0.864008559796829</c:v>
                </c:pt>
                <c:pt idx="387">
                  <c:v>0.82983553411148003</c:v>
                </c:pt>
                <c:pt idx="388">
                  <c:v>0.83008391138896598</c:v>
                </c:pt>
                <c:pt idx="389">
                  <c:v>0.83886741046081104</c:v>
                </c:pt>
                <c:pt idx="390">
                  <c:v>0.85205336966077005</c:v>
                </c:pt>
                <c:pt idx="391">
                  <c:v>0.85650192600852404</c:v>
                </c:pt>
                <c:pt idx="392">
                  <c:v>0.86912686710025999</c:v>
                </c:pt>
                <c:pt idx="393">
                  <c:v>0.86274660799612601</c:v>
                </c:pt>
                <c:pt idx="394">
                  <c:v>0.85921428180191095</c:v>
                </c:pt>
                <c:pt idx="395">
                  <c:v>0.84398490430153705</c:v>
                </c:pt>
                <c:pt idx="396">
                  <c:v>0.83609404496496398</c:v>
                </c:pt>
                <c:pt idx="397">
                  <c:v>0.82799087186390097</c:v>
                </c:pt>
                <c:pt idx="398">
                  <c:v>0.84102769623568197</c:v>
                </c:pt>
                <c:pt idx="399">
                  <c:v>0.83827385384461495</c:v>
                </c:pt>
                <c:pt idx="400">
                  <c:v>0.863450524385176</c:v>
                </c:pt>
                <c:pt idx="401">
                  <c:v>0.863396022384329</c:v>
                </c:pt>
                <c:pt idx="402">
                  <c:v>0.85077677553148101</c:v>
                </c:pt>
                <c:pt idx="403">
                  <c:v>0.84641309045867996</c:v>
                </c:pt>
                <c:pt idx="404">
                  <c:v>0.84644237511585096</c:v>
                </c:pt>
                <c:pt idx="405">
                  <c:v>0.84197239758369602</c:v>
                </c:pt>
                <c:pt idx="406">
                  <c:v>0.832731461320662</c:v>
                </c:pt>
                <c:pt idx="407">
                  <c:v>0.81419915410725396</c:v>
                </c:pt>
                <c:pt idx="408">
                  <c:v>0.80803717416073695</c:v>
                </c:pt>
                <c:pt idx="409">
                  <c:v>0.82536447196238105</c:v>
                </c:pt>
                <c:pt idx="410">
                  <c:v>0.81800236338029497</c:v>
                </c:pt>
                <c:pt idx="411">
                  <c:v>0.81557146568082195</c:v>
                </c:pt>
                <c:pt idx="412">
                  <c:v>0.80532210682500505</c:v>
                </c:pt>
                <c:pt idx="413">
                  <c:v>0.81054562197086799</c:v>
                </c:pt>
                <c:pt idx="414">
                  <c:v>0.80982923248710803</c:v>
                </c:pt>
                <c:pt idx="415">
                  <c:v>0.81087371859288904</c:v>
                </c:pt>
                <c:pt idx="416">
                  <c:v>0.794717264769635</c:v>
                </c:pt>
                <c:pt idx="417">
                  <c:v>0.79803890412474399</c:v>
                </c:pt>
                <c:pt idx="418">
                  <c:v>0.82201653064666502</c:v>
                </c:pt>
                <c:pt idx="419">
                  <c:v>0.79712755474739505</c:v>
                </c:pt>
                <c:pt idx="420">
                  <c:v>0.79186065492424196</c:v>
                </c:pt>
                <c:pt idx="421">
                  <c:v>0.775705014563708</c:v>
                </c:pt>
                <c:pt idx="422">
                  <c:v>0.78244889149438501</c:v>
                </c:pt>
                <c:pt idx="423">
                  <c:v>0.77302140111900797</c:v>
                </c:pt>
                <c:pt idx="424">
                  <c:v>0.76161448484220695</c:v>
                </c:pt>
                <c:pt idx="425">
                  <c:v>0.75940078168342295</c:v>
                </c:pt>
                <c:pt idx="426">
                  <c:v>0.752868405054537</c:v>
                </c:pt>
                <c:pt idx="427">
                  <c:v>0.75101533702573198</c:v>
                </c:pt>
                <c:pt idx="428">
                  <c:v>0.77800846977362403</c:v>
                </c:pt>
                <c:pt idx="429">
                  <c:v>0.78449827518792403</c:v>
                </c:pt>
                <c:pt idx="430">
                  <c:v>0.78172762123441397</c:v>
                </c:pt>
                <c:pt idx="431">
                  <c:v>0.78521005504973196</c:v>
                </c:pt>
                <c:pt idx="432">
                  <c:v>0.76279617498992702</c:v>
                </c:pt>
                <c:pt idx="433">
                  <c:v>0.75964482049320203</c:v>
                </c:pt>
                <c:pt idx="434">
                  <c:v>0.74022014469874597</c:v>
                </c:pt>
                <c:pt idx="435">
                  <c:v>0.73397627617384897</c:v>
                </c:pt>
                <c:pt idx="436">
                  <c:v>0.75230738694631005</c:v>
                </c:pt>
                <c:pt idx="437">
                  <c:v>0.76833748289694703</c:v>
                </c:pt>
                <c:pt idx="438">
                  <c:v>0.77616543445145303</c:v>
                </c:pt>
                <c:pt idx="439">
                  <c:v>0.77767223852462597</c:v>
                </c:pt>
                <c:pt idx="440">
                  <c:v>0.79348161492953495</c:v>
                </c:pt>
                <c:pt idx="441">
                  <c:v>0.79152361021253603</c:v>
                </c:pt>
                <c:pt idx="442">
                  <c:v>0.79203446478763395</c:v>
                </c:pt>
                <c:pt idx="443">
                  <c:v>0.80553062443023604</c:v>
                </c:pt>
                <c:pt idx="444">
                  <c:v>0.80720473066521203</c:v>
                </c:pt>
                <c:pt idx="445">
                  <c:v>0.81315060068797396</c:v>
                </c:pt>
                <c:pt idx="446">
                  <c:v>0.806311006313018</c:v>
                </c:pt>
                <c:pt idx="447">
                  <c:v>0.80155143605993395</c:v>
                </c:pt>
                <c:pt idx="448">
                  <c:v>0.81024789462295699</c:v>
                </c:pt>
                <c:pt idx="449">
                  <c:v>0.79574819316377499</c:v>
                </c:pt>
                <c:pt idx="450">
                  <c:v>0.79463266464891802</c:v>
                </c:pt>
                <c:pt idx="451">
                  <c:v>0.81162644274389295</c:v>
                </c:pt>
                <c:pt idx="452">
                  <c:v>0.81209445495016597</c:v>
                </c:pt>
                <c:pt idx="453">
                  <c:v>0.79051600108244002</c:v>
                </c:pt>
                <c:pt idx="454">
                  <c:v>0.78830094215249802</c:v>
                </c:pt>
                <c:pt idx="455">
                  <c:v>0.77028192990229205</c:v>
                </c:pt>
                <c:pt idx="456">
                  <c:v>0.77115070806504904</c:v>
                </c:pt>
                <c:pt idx="457">
                  <c:v>0.77066398621668897</c:v>
                </c:pt>
                <c:pt idx="458">
                  <c:v>0.76432629832714105</c:v>
                </c:pt>
                <c:pt idx="459">
                  <c:v>0.76502316470613096</c:v>
                </c:pt>
                <c:pt idx="460">
                  <c:v>0.75967247822495998</c:v>
                </c:pt>
                <c:pt idx="461">
                  <c:v>0.76060362186132202</c:v>
                </c:pt>
                <c:pt idx="462">
                  <c:v>0.77161329718666605</c:v>
                </c:pt>
                <c:pt idx="463">
                  <c:v>0.74445638728199903</c:v>
                </c:pt>
                <c:pt idx="464">
                  <c:v>0.76192956606104001</c:v>
                </c:pt>
                <c:pt idx="465">
                  <c:v>0.75213628862524295</c:v>
                </c:pt>
                <c:pt idx="466">
                  <c:v>0.73797281841506501</c:v>
                </c:pt>
                <c:pt idx="467">
                  <c:v>0.73684834181051895</c:v>
                </c:pt>
                <c:pt idx="468">
                  <c:v>0.73996851357046101</c:v>
                </c:pt>
                <c:pt idx="469">
                  <c:v>0.73916101626438402</c:v>
                </c:pt>
                <c:pt idx="470">
                  <c:v>0.732618878083102</c:v>
                </c:pt>
                <c:pt idx="471">
                  <c:v>0.724570206982877</c:v>
                </c:pt>
                <c:pt idx="472">
                  <c:v>0.70602407090358699</c:v>
                </c:pt>
                <c:pt idx="473">
                  <c:v>0.69729561614105895</c:v>
                </c:pt>
                <c:pt idx="474">
                  <c:v>0.68015297437212896</c:v>
                </c:pt>
                <c:pt idx="475">
                  <c:v>0.69587693719363097</c:v>
                </c:pt>
                <c:pt idx="476">
                  <c:v>0.69501114172743095</c:v>
                </c:pt>
                <c:pt idx="477">
                  <c:v>0.69288176753513797</c:v>
                </c:pt>
                <c:pt idx="478">
                  <c:v>0.68043334784912302</c:v>
                </c:pt>
                <c:pt idx="479">
                  <c:v>0.67871341654877104</c:v>
                </c:pt>
                <c:pt idx="480">
                  <c:v>0.68406003571643603</c:v>
                </c:pt>
                <c:pt idx="481">
                  <c:v>0.67795391354193602</c:v>
                </c:pt>
                <c:pt idx="482">
                  <c:v>0.66700633253595998</c:v>
                </c:pt>
                <c:pt idx="483">
                  <c:v>0.66679239184606698</c:v>
                </c:pt>
                <c:pt idx="484">
                  <c:v>0.66753210059388701</c:v>
                </c:pt>
                <c:pt idx="485">
                  <c:v>0.678062375235159</c:v>
                </c:pt>
                <c:pt idx="486">
                  <c:v>0.66401956865869805</c:v>
                </c:pt>
                <c:pt idx="487">
                  <c:v>0.65316960317662698</c:v>
                </c:pt>
                <c:pt idx="488">
                  <c:v>0.656944070100967</c:v>
                </c:pt>
                <c:pt idx="489">
                  <c:v>0.68033003808632397</c:v>
                </c:pt>
                <c:pt idx="490">
                  <c:v>0.70425343376162997</c:v>
                </c:pt>
                <c:pt idx="491">
                  <c:v>0.70175447634966304</c:v>
                </c:pt>
                <c:pt idx="492">
                  <c:v>0.70162242423815702</c:v>
                </c:pt>
                <c:pt idx="493">
                  <c:v>0.68701480339420096</c:v>
                </c:pt>
                <c:pt idx="494">
                  <c:v>0.67115499230193199</c:v>
                </c:pt>
                <c:pt idx="495">
                  <c:v>0.70510268881960603</c:v>
                </c:pt>
                <c:pt idx="496">
                  <c:v>0.69331507199958398</c:v>
                </c:pt>
                <c:pt idx="497">
                  <c:v>0.70507231954550298</c:v>
                </c:pt>
                <c:pt idx="498">
                  <c:v>0.71515302046834905</c:v>
                </c:pt>
                <c:pt idx="499">
                  <c:v>0.70449855718832999</c:v>
                </c:pt>
                <c:pt idx="500">
                  <c:v>0.70537791036617803</c:v>
                </c:pt>
                <c:pt idx="501">
                  <c:v>0.69623811463207996</c:v>
                </c:pt>
                <c:pt idx="502">
                  <c:v>0.71188506965138898</c:v>
                </c:pt>
                <c:pt idx="503">
                  <c:v>0.71900205480677803</c:v>
                </c:pt>
                <c:pt idx="504">
                  <c:v>0.72010077175917897</c:v>
                </c:pt>
                <c:pt idx="505">
                  <c:v>0.70715315713008298</c:v>
                </c:pt>
                <c:pt idx="506">
                  <c:v>0.72700381622468702</c:v>
                </c:pt>
                <c:pt idx="507">
                  <c:v>0.72845232213773703</c:v>
                </c:pt>
                <c:pt idx="508">
                  <c:v>0.73034280945070196</c:v>
                </c:pt>
                <c:pt idx="509">
                  <c:v>0.73158496699239495</c:v>
                </c:pt>
                <c:pt idx="510">
                  <c:v>0.72966655079342502</c:v>
                </c:pt>
                <c:pt idx="511">
                  <c:v>0.73838605746625896</c:v>
                </c:pt>
                <c:pt idx="512">
                  <c:v>0.73537977048421599</c:v>
                </c:pt>
                <c:pt idx="513">
                  <c:v>0.73499906994098196</c:v>
                </c:pt>
                <c:pt idx="514">
                  <c:v>0.73625342942316396</c:v>
                </c:pt>
                <c:pt idx="515">
                  <c:v>0.743225347063866</c:v>
                </c:pt>
                <c:pt idx="516">
                  <c:v>0.75445818232302297</c:v>
                </c:pt>
                <c:pt idx="517">
                  <c:v>0.75697883207365202</c:v>
                </c:pt>
                <c:pt idx="518">
                  <c:v>0.76893808952320097</c:v>
                </c:pt>
                <c:pt idx="519">
                  <c:v>0.77118785619498798</c:v>
                </c:pt>
                <c:pt idx="520">
                  <c:v>0.77152788360324998</c:v>
                </c:pt>
                <c:pt idx="521">
                  <c:v>0.76283657697065399</c:v>
                </c:pt>
                <c:pt idx="522">
                  <c:v>0.76364814159023398</c:v>
                </c:pt>
                <c:pt idx="523">
                  <c:v>0.77781513680545</c:v>
                </c:pt>
                <c:pt idx="524">
                  <c:v>0.77424457786438505</c:v>
                </c:pt>
                <c:pt idx="525">
                  <c:v>0.76322595444934904</c:v>
                </c:pt>
                <c:pt idx="526">
                  <c:v>0.75787065834621503</c:v>
                </c:pt>
                <c:pt idx="527">
                  <c:v>0.76802755360855901</c:v>
                </c:pt>
                <c:pt idx="528">
                  <c:v>0.77710606848596697</c:v>
                </c:pt>
                <c:pt idx="529">
                  <c:v>0.776102255515147</c:v>
                </c:pt>
                <c:pt idx="530">
                  <c:v>0.78390282049210203</c:v>
                </c:pt>
                <c:pt idx="531">
                  <c:v>0.75841161104118904</c:v>
                </c:pt>
                <c:pt idx="532">
                  <c:v>0.75184534013316495</c:v>
                </c:pt>
                <c:pt idx="533">
                  <c:v>0.76508119171200795</c:v>
                </c:pt>
                <c:pt idx="534">
                  <c:v>0.76867751030522302</c:v>
                </c:pt>
                <c:pt idx="535">
                  <c:v>0.75449804199528303</c:v>
                </c:pt>
                <c:pt idx="536">
                  <c:v>0.75592512672393197</c:v>
                </c:pt>
                <c:pt idx="537">
                  <c:v>0.75414879534309798</c:v>
                </c:pt>
                <c:pt idx="538">
                  <c:v>0.74376196129110705</c:v>
                </c:pt>
                <c:pt idx="539">
                  <c:v>0.74411500410256404</c:v>
                </c:pt>
                <c:pt idx="540">
                  <c:v>0.74162309670065096</c:v>
                </c:pt>
                <c:pt idx="541">
                  <c:v>0.71759856049640802</c:v>
                </c:pt>
                <c:pt idx="542">
                  <c:v>0.707400992099113</c:v>
                </c:pt>
                <c:pt idx="543">
                  <c:v>0.70953145090834002</c:v>
                </c:pt>
                <c:pt idx="544">
                  <c:v>0.72799407148385697</c:v>
                </c:pt>
                <c:pt idx="545">
                  <c:v>0.73065978874916004</c:v>
                </c:pt>
                <c:pt idx="546">
                  <c:v>0.72318460885188496</c:v>
                </c:pt>
                <c:pt idx="547">
                  <c:v>0.73065138296793497</c:v>
                </c:pt>
                <c:pt idx="548">
                  <c:v>0.73133306470987303</c:v>
                </c:pt>
                <c:pt idx="549">
                  <c:v>0.74609090499894504</c:v>
                </c:pt>
                <c:pt idx="550">
                  <c:v>0.75002969138853204</c:v>
                </c:pt>
                <c:pt idx="551">
                  <c:v>0.74915467667841595</c:v>
                </c:pt>
                <c:pt idx="552">
                  <c:v>0.739396920447144</c:v>
                </c:pt>
                <c:pt idx="553">
                  <c:v>0.75625376565441205</c:v>
                </c:pt>
                <c:pt idx="554">
                  <c:v>0.75494083685789803</c:v>
                </c:pt>
                <c:pt idx="555">
                  <c:v>0.76327340644013897</c:v>
                </c:pt>
                <c:pt idx="556">
                  <c:v>0.75646201210541097</c:v>
                </c:pt>
                <c:pt idx="557">
                  <c:v>0.75493487146476401</c:v>
                </c:pt>
                <c:pt idx="558">
                  <c:v>0.762206956841465</c:v>
                </c:pt>
                <c:pt idx="559">
                  <c:v>0.76245668989012305</c:v>
                </c:pt>
                <c:pt idx="560">
                  <c:v>0.759504091446223</c:v>
                </c:pt>
                <c:pt idx="561">
                  <c:v>0.77475272089715197</c:v>
                </c:pt>
                <c:pt idx="562">
                  <c:v>0.77729506298642304</c:v>
                </c:pt>
                <c:pt idx="563">
                  <c:v>0.78384533579469196</c:v>
                </c:pt>
                <c:pt idx="564">
                  <c:v>0.78560133060805903</c:v>
                </c:pt>
                <c:pt idx="565">
                  <c:v>0.78365173167227997</c:v>
                </c:pt>
                <c:pt idx="566">
                  <c:v>0.76903136657938198</c:v>
                </c:pt>
                <c:pt idx="567">
                  <c:v>0.76965529246968001</c:v>
                </c:pt>
                <c:pt idx="568">
                  <c:v>0.76442011769179197</c:v>
                </c:pt>
                <c:pt idx="569">
                  <c:v>0.75947534909751702</c:v>
                </c:pt>
                <c:pt idx="570">
                  <c:v>0.75966515706066595</c:v>
                </c:pt>
                <c:pt idx="571">
                  <c:v>0.74801799813337899</c:v>
                </c:pt>
                <c:pt idx="572">
                  <c:v>0.75933380658785599</c:v>
                </c:pt>
                <c:pt idx="573">
                  <c:v>0.74764624567984195</c:v>
                </c:pt>
                <c:pt idx="574">
                  <c:v>0.75042883041960695</c:v>
                </c:pt>
                <c:pt idx="575">
                  <c:v>0.76214703175595699</c:v>
                </c:pt>
                <c:pt idx="576">
                  <c:v>0.75970827058373602</c:v>
                </c:pt>
                <c:pt idx="577">
                  <c:v>0.75342508469503</c:v>
                </c:pt>
                <c:pt idx="578">
                  <c:v>0.74642849201912598</c:v>
                </c:pt>
                <c:pt idx="579">
                  <c:v>0.75814777797240696</c:v>
                </c:pt>
                <c:pt idx="580">
                  <c:v>0.768998556917182</c:v>
                </c:pt>
                <c:pt idx="581">
                  <c:v>0.76744863932094398</c:v>
                </c:pt>
                <c:pt idx="582">
                  <c:v>0.76528347276988595</c:v>
                </c:pt>
                <c:pt idx="583">
                  <c:v>0.76503021471619703</c:v>
                </c:pt>
                <c:pt idx="584">
                  <c:v>0.74265673663711995</c:v>
                </c:pt>
                <c:pt idx="585">
                  <c:v>0.74240483435460103</c:v>
                </c:pt>
                <c:pt idx="586">
                  <c:v>0.74120850187828502</c:v>
                </c:pt>
                <c:pt idx="587">
                  <c:v>0.73691911306535096</c:v>
                </c:pt>
                <c:pt idx="588">
                  <c:v>0.73215601780724004</c:v>
                </c:pt>
                <c:pt idx="589">
                  <c:v>0.74291975624320195</c:v>
                </c:pt>
                <c:pt idx="590">
                  <c:v>0.73785622209484603</c:v>
                </c:pt>
                <c:pt idx="591">
                  <c:v>0.750063314513427</c:v>
                </c:pt>
                <c:pt idx="592">
                  <c:v>0.74452173545216904</c:v>
                </c:pt>
                <c:pt idx="593">
                  <c:v>0.74600413564436396</c:v>
                </c:pt>
                <c:pt idx="594">
                  <c:v>0.75068669809525002</c:v>
                </c:pt>
                <c:pt idx="595">
                  <c:v>0.744393208345698</c:v>
                </c:pt>
                <c:pt idx="596">
                  <c:v>0.74197451258671698</c:v>
                </c:pt>
                <c:pt idx="597">
                  <c:v>0.73084661401575002</c:v>
                </c:pt>
                <c:pt idx="598">
                  <c:v>0.71373488382939299</c:v>
                </c:pt>
                <c:pt idx="599">
                  <c:v>0.71322565617969702</c:v>
                </c:pt>
                <c:pt idx="600">
                  <c:v>0.71085142971492499</c:v>
                </c:pt>
                <c:pt idx="601">
                  <c:v>0.70370163489733295</c:v>
                </c:pt>
                <c:pt idx="602">
                  <c:v>0.71372946074473198</c:v>
                </c:pt>
                <c:pt idx="603">
                  <c:v>0.71645374732438605</c:v>
                </c:pt>
                <c:pt idx="604">
                  <c:v>0.71753212770929997</c:v>
                </c:pt>
                <c:pt idx="605">
                  <c:v>0.71579538484649297</c:v>
                </c:pt>
                <c:pt idx="606">
                  <c:v>0.70423499527378297</c:v>
                </c:pt>
                <c:pt idx="607">
                  <c:v>0.71692257299336404</c:v>
                </c:pt>
                <c:pt idx="608">
                  <c:v>0.70011968747848496</c:v>
                </c:pt>
                <c:pt idx="609">
                  <c:v>0.696414364883575</c:v>
                </c:pt>
                <c:pt idx="610">
                  <c:v>0.70247683122655502</c:v>
                </c:pt>
                <c:pt idx="611">
                  <c:v>0.70996800922358805</c:v>
                </c:pt>
                <c:pt idx="612">
                  <c:v>0.70952521436098503</c:v>
                </c:pt>
                <c:pt idx="613">
                  <c:v>0.69215317611088301</c:v>
                </c:pt>
                <c:pt idx="614">
                  <c:v>0.69648866114343599</c:v>
                </c:pt>
                <c:pt idx="615">
                  <c:v>0.69744664904887699</c:v>
                </c:pt>
                <c:pt idx="616">
                  <c:v>0.70162974540244405</c:v>
                </c:pt>
                <c:pt idx="617">
                  <c:v>0.69481699529655805</c:v>
                </c:pt>
                <c:pt idx="618">
                  <c:v>0.68596787690031702</c:v>
                </c:pt>
                <c:pt idx="619">
                  <c:v>0.68944732801907205</c:v>
                </c:pt>
                <c:pt idx="620">
                  <c:v>0.684505813275608</c:v>
                </c:pt>
                <c:pt idx="621">
                  <c:v>0.68025384374683096</c:v>
                </c:pt>
                <c:pt idx="622">
                  <c:v>0.67967167560844299</c:v>
                </c:pt>
                <c:pt idx="623">
                  <c:v>0.67344082248672199</c:v>
                </c:pt>
                <c:pt idx="624">
                  <c:v>0.66989656550625298</c:v>
                </c:pt>
                <c:pt idx="625">
                  <c:v>0.67839264109103803</c:v>
                </c:pt>
                <c:pt idx="626">
                  <c:v>0.67216097450662105</c:v>
                </c:pt>
                <c:pt idx="627">
                  <c:v>0.67949922151620401</c:v>
                </c:pt>
                <c:pt idx="628">
                  <c:v>0.69036518509801403</c:v>
                </c:pt>
                <c:pt idx="629">
                  <c:v>0.69263094986954798</c:v>
                </c:pt>
                <c:pt idx="630">
                  <c:v>0.692244555087423</c:v>
                </c:pt>
                <c:pt idx="631">
                  <c:v>0.69948057695113097</c:v>
                </c:pt>
                <c:pt idx="632">
                  <c:v>0.69639809562959898</c:v>
                </c:pt>
                <c:pt idx="633">
                  <c:v>0.682016888570252</c:v>
                </c:pt>
                <c:pt idx="634">
                  <c:v>0.68470755202501199</c:v>
                </c:pt>
                <c:pt idx="635">
                  <c:v>0.67719603746051105</c:v>
                </c:pt>
                <c:pt idx="636">
                  <c:v>0.67337411854538598</c:v>
                </c:pt>
                <c:pt idx="637">
                  <c:v>0.67201265314113701</c:v>
                </c:pt>
                <c:pt idx="638">
                  <c:v>0.66958148428742603</c:v>
                </c:pt>
                <c:pt idx="639">
                  <c:v>0.67451269517003798</c:v>
                </c:pt>
                <c:pt idx="640">
                  <c:v>0.66905490276680901</c:v>
                </c:pt>
                <c:pt idx="641">
                  <c:v>0.67160022755263804</c:v>
                </c:pt>
                <c:pt idx="642">
                  <c:v>0.66266759365260597</c:v>
                </c:pt>
                <c:pt idx="643">
                  <c:v>0.64817846720851602</c:v>
                </c:pt>
                <c:pt idx="644">
                  <c:v>0.65125172928612196</c:v>
                </c:pt>
                <c:pt idx="645">
                  <c:v>0.645000810751162</c:v>
                </c:pt>
                <c:pt idx="646">
                  <c:v>0.641742621486597</c:v>
                </c:pt>
                <c:pt idx="647">
                  <c:v>0.64081608747218999</c:v>
                </c:pt>
                <c:pt idx="648">
                  <c:v>0.649013893400602</c:v>
                </c:pt>
                <c:pt idx="649">
                  <c:v>0.64198150836592205</c:v>
                </c:pt>
                <c:pt idx="650">
                  <c:v>0.64183589854276801</c:v>
                </c:pt>
                <c:pt idx="651">
                  <c:v>0.64758111443305699</c:v>
                </c:pt>
                <c:pt idx="652">
                  <c:v>0.67522040771835601</c:v>
                </c:pt>
                <c:pt idx="653">
                  <c:v>0.67874948006176505</c:v>
                </c:pt>
                <c:pt idx="654">
                  <c:v>0.67483103023966895</c:v>
                </c:pt>
                <c:pt idx="655">
                  <c:v>0.67792788273556204</c:v>
                </c:pt>
                <c:pt idx="656">
                  <c:v>0.67084452070506595</c:v>
                </c:pt>
                <c:pt idx="657">
                  <c:v>0.67503005744674205</c:v>
                </c:pt>
                <c:pt idx="658">
                  <c:v>0.65754088056794902</c:v>
                </c:pt>
                <c:pt idx="659">
                  <c:v>0.65171919918393395</c:v>
                </c:pt>
                <c:pt idx="660">
                  <c:v>0.65571275872859602</c:v>
                </c:pt>
                <c:pt idx="661">
                  <c:v>0.63997306896157702</c:v>
                </c:pt>
                <c:pt idx="662">
                  <c:v>0.63975343403279195</c:v>
                </c:pt>
                <c:pt idx="663">
                  <c:v>0.64453659470414004</c:v>
                </c:pt>
                <c:pt idx="664">
                  <c:v>0.642222293324898</c:v>
                </c:pt>
                <c:pt idx="665">
                  <c:v>0.63305782255559695</c:v>
                </c:pt>
                <c:pt idx="666">
                  <c:v>0.65117716187202701</c:v>
                </c:pt>
                <c:pt idx="667">
                  <c:v>0.66319309055630105</c:v>
                </c:pt>
                <c:pt idx="668">
                  <c:v>0.65731500909180296</c:v>
                </c:pt>
                <c:pt idx="669">
                  <c:v>0.67242236718730097</c:v>
                </c:pt>
                <c:pt idx="670">
                  <c:v>0.67485624758334495</c:v>
                </c:pt>
                <c:pt idx="671">
                  <c:v>0.66767635464588604</c:v>
                </c:pt>
                <c:pt idx="672">
                  <c:v>0.667732483572126</c:v>
                </c:pt>
                <c:pt idx="673">
                  <c:v>0.66474924469990004</c:v>
                </c:pt>
                <c:pt idx="674">
                  <c:v>0.66597648875875903</c:v>
                </c:pt>
                <c:pt idx="675">
                  <c:v>0.66693312089303003</c:v>
                </c:pt>
                <c:pt idx="676">
                  <c:v>0.67737662617973005</c:v>
                </c:pt>
                <c:pt idx="677">
                  <c:v>0.676115758995948</c:v>
                </c:pt>
                <c:pt idx="678">
                  <c:v>0.67876954547501001</c:v>
                </c:pt>
                <c:pt idx="679">
                  <c:v>0.67032146418948502</c:v>
                </c:pt>
                <c:pt idx="680">
                  <c:v>0.66932090506944597</c:v>
                </c:pt>
                <c:pt idx="681">
                  <c:v>0.66410416877941003</c:v>
                </c:pt>
                <c:pt idx="682">
                  <c:v>0.65145129880166097</c:v>
                </c:pt>
                <c:pt idx="683">
                  <c:v>0.64858872356314501</c:v>
                </c:pt>
                <c:pt idx="684">
                  <c:v>0.64955999802599695</c:v>
                </c:pt>
                <c:pt idx="685">
                  <c:v>0.65320837823195499</c:v>
                </c:pt>
                <c:pt idx="686">
                  <c:v>0.66566330561956799</c:v>
                </c:pt>
                <c:pt idx="687">
                  <c:v>0.66868206569633204</c:v>
                </c:pt>
                <c:pt idx="688">
                  <c:v>0.66689814199696396</c:v>
                </c:pt>
                <c:pt idx="689">
                  <c:v>0.66367086431497002</c:v>
                </c:pt>
                <c:pt idx="690">
                  <c:v>0.66243331639523195</c:v>
                </c:pt>
                <c:pt idx="691">
                  <c:v>0.64921590330423196</c:v>
                </c:pt>
                <c:pt idx="692">
                  <c:v>0.64760307792593097</c:v>
                </c:pt>
                <c:pt idx="693">
                  <c:v>0.65096674618716499</c:v>
                </c:pt>
                <c:pt idx="694">
                  <c:v>0.63910944272924397</c:v>
                </c:pt>
                <c:pt idx="695">
                  <c:v>0.64190775441453296</c:v>
                </c:pt>
                <c:pt idx="696">
                  <c:v>0.63271643937615096</c:v>
                </c:pt>
                <c:pt idx="697">
                  <c:v>0.62823670029159895</c:v>
                </c:pt>
                <c:pt idx="698">
                  <c:v>0.62809217508537396</c:v>
                </c:pt>
                <c:pt idx="699">
                  <c:v>0.62527623837493995</c:v>
                </c:pt>
                <c:pt idx="700">
                  <c:v>0.63341791537710201</c:v>
                </c:pt>
                <c:pt idx="701">
                  <c:v>0.62760111476928904</c:v>
                </c:pt>
                <c:pt idx="702">
                  <c:v>0.63143930293839501</c:v>
                </c:pt>
                <c:pt idx="703">
                  <c:v>0.625935414315545</c:v>
                </c:pt>
                <c:pt idx="704">
                  <c:v>0.61514998354093897</c:v>
                </c:pt>
                <c:pt idx="705">
                  <c:v>0.60725559919933603</c:v>
                </c:pt>
                <c:pt idx="706">
                  <c:v>0.60297841232690097</c:v>
                </c:pt>
                <c:pt idx="707">
                  <c:v>0.61036384017301804</c:v>
                </c:pt>
                <c:pt idx="708">
                  <c:v>0.600228366095097</c:v>
                </c:pt>
                <c:pt idx="709">
                  <c:v>0.60690662370137505</c:v>
                </c:pt>
                <c:pt idx="710">
                  <c:v>0.62881181841994704</c:v>
                </c:pt>
                <c:pt idx="711">
                  <c:v>0.62778170348851903</c:v>
                </c:pt>
                <c:pt idx="712">
                  <c:v>0.64054411977641701</c:v>
                </c:pt>
                <c:pt idx="713">
                  <c:v>0.64847673686488805</c:v>
                </c:pt>
                <c:pt idx="714">
                  <c:v>0.64471338726410399</c:v>
                </c:pt>
                <c:pt idx="715">
                  <c:v>0.646789344072492</c:v>
                </c:pt>
                <c:pt idx="716">
                  <c:v>0.63929409876196397</c:v>
                </c:pt>
                <c:pt idx="717">
                  <c:v>0.67028865452727904</c:v>
                </c:pt>
                <c:pt idx="718">
                  <c:v>0.67394869436525895</c:v>
                </c:pt>
                <c:pt idx="719">
                  <c:v>0.67399560404758596</c:v>
                </c:pt>
                <c:pt idx="720">
                  <c:v>0.67527707895306799</c:v>
                </c:pt>
                <c:pt idx="721">
                  <c:v>0.67877334163426795</c:v>
                </c:pt>
                <c:pt idx="722">
                  <c:v>0.67557236591287595</c:v>
                </c:pt>
                <c:pt idx="723">
                  <c:v>0.67842572190747297</c:v>
                </c:pt>
                <c:pt idx="724">
                  <c:v>0.69673649611246202</c:v>
                </c:pt>
                <c:pt idx="725">
                  <c:v>0.700740901826441</c:v>
                </c:pt>
                <c:pt idx="726">
                  <c:v>0.69642249951056701</c:v>
                </c:pt>
                <c:pt idx="727">
                  <c:v>0.70598827854481905</c:v>
                </c:pt>
                <c:pt idx="728">
                  <c:v>0.71743559680233104</c:v>
                </c:pt>
                <c:pt idx="729">
                  <c:v>0.71688488255496796</c:v>
                </c:pt>
                <c:pt idx="730">
                  <c:v>0.72092345370231303</c:v>
                </c:pt>
                <c:pt idx="731">
                  <c:v>0.72049394539712996</c:v>
                </c:pt>
                <c:pt idx="732">
                  <c:v>0.72106228466964495</c:v>
                </c:pt>
                <c:pt idx="733">
                  <c:v>0.72309783949730699</c:v>
                </c:pt>
                <c:pt idx="734">
                  <c:v>0.70846337438427598</c:v>
                </c:pt>
                <c:pt idx="735">
                  <c:v>0.73488274477499305</c:v>
                </c:pt>
                <c:pt idx="736">
                  <c:v>0.74213720512655101</c:v>
                </c:pt>
                <c:pt idx="737">
                  <c:v>0.73800128960953904</c:v>
                </c:pt>
                <c:pt idx="738">
                  <c:v>0.73053993857814903</c:v>
                </c:pt>
                <c:pt idx="739">
                  <c:v>0.74273645598163496</c:v>
                </c:pt>
                <c:pt idx="740">
                  <c:v>0.74744938770662595</c:v>
                </c:pt>
                <c:pt idx="741">
                  <c:v>0.74161116591439502</c:v>
                </c:pt>
                <c:pt idx="742">
                  <c:v>0.74424732736830701</c:v>
                </c:pt>
                <c:pt idx="743">
                  <c:v>0.73524527798461403</c:v>
                </c:pt>
                <c:pt idx="744">
                  <c:v>0.73252587218115495</c:v>
                </c:pt>
                <c:pt idx="745">
                  <c:v>0.75441832265076003</c:v>
                </c:pt>
                <c:pt idx="746">
                  <c:v>0.76132109596202502</c:v>
                </c:pt>
                <c:pt idx="747">
                  <c:v>0.76504241665669004</c:v>
                </c:pt>
                <c:pt idx="748">
                  <c:v>0.76360285883331602</c:v>
                </c:pt>
                <c:pt idx="749">
                  <c:v>0.77741437084896803</c:v>
                </c:pt>
                <c:pt idx="750">
                  <c:v>0.77729452067795102</c:v>
                </c:pt>
                <c:pt idx="751">
                  <c:v>0.78429490951312197</c:v>
                </c:pt>
                <c:pt idx="752">
                  <c:v>0.78638713557549</c:v>
                </c:pt>
                <c:pt idx="753">
                  <c:v>0.78352808534199903</c:v>
                </c:pt>
                <c:pt idx="754">
                  <c:v>0.78865723881475203</c:v>
                </c:pt>
                <c:pt idx="755">
                  <c:v>0.78206737748845001</c:v>
                </c:pt>
                <c:pt idx="756">
                  <c:v>0.76736458150869102</c:v>
                </c:pt>
                <c:pt idx="757">
                  <c:v>0.77477604016120005</c:v>
                </c:pt>
                <c:pt idx="758">
                  <c:v>0.75079299055461901</c:v>
                </c:pt>
                <c:pt idx="759">
                  <c:v>0.74713159494546799</c:v>
                </c:pt>
                <c:pt idx="760">
                  <c:v>0.750912298417164</c:v>
                </c:pt>
                <c:pt idx="761">
                  <c:v>0.73999671361070196</c:v>
                </c:pt>
                <c:pt idx="762">
                  <c:v>0.74609090499894504</c:v>
                </c:pt>
                <c:pt idx="763">
                  <c:v>0.76698035596043102</c:v>
                </c:pt>
                <c:pt idx="764">
                  <c:v>0.76798227085162496</c:v>
                </c:pt>
                <c:pt idx="765">
                  <c:v>0.73446489610183396</c:v>
                </c:pt>
                <c:pt idx="766">
                  <c:v>0.75535217782945396</c:v>
                </c:pt>
                <c:pt idx="767">
                  <c:v>0.76415465769761404</c:v>
                </c:pt>
                <c:pt idx="768">
                  <c:v>0.75520033145893495</c:v>
                </c:pt>
                <c:pt idx="769">
                  <c:v>0.75049390743554201</c:v>
                </c:pt>
                <c:pt idx="770">
                  <c:v>0.74732655483904598</c:v>
                </c:pt>
                <c:pt idx="771">
                  <c:v>0.73478458694262205</c:v>
                </c:pt>
                <c:pt idx="772">
                  <c:v>0.72701872970749504</c:v>
                </c:pt>
                <c:pt idx="773">
                  <c:v>0.72927988485706696</c:v>
                </c:pt>
                <c:pt idx="774">
                  <c:v>0.73082709091096398</c:v>
                </c:pt>
                <c:pt idx="775">
                  <c:v>0.72041747990340399</c:v>
                </c:pt>
                <c:pt idx="776">
                  <c:v>0.72593465508368704</c:v>
                </c:pt>
                <c:pt idx="777">
                  <c:v>0.74909909006063102</c:v>
                </c:pt>
                <c:pt idx="778">
                  <c:v>0.75200288074257204</c:v>
                </c:pt>
                <c:pt idx="779">
                  <c:v>0.75347172322311995</c:v>
                </c:pt>
                <c:pt idx="780">
                  <c:v>0.75176046885820802</c:v>
                </c:pt>
                <c:pt idx="781">
                  <c:v>0.74216404939562397</c:v>
                </c:pt>
                <c:pt idx="782">
                  <c:v>0.74444852380923998</c:v>
                </c:pt>
                <c:pt idx="783">
                  <c:v>0.72079845160087996</c:v>
                </c:pt>
                <c:pt idx="784">
                  <c:v>0.71978623284882304</c:v>
                </c:pt>
                <c:pt idx="785">
                  <c:v>0.720541397387917</c:v>
                </c:pt>
                <c:pt idx="786">
                  <c:v>0.71694318071507701</c:v>
                </c:pt>
                <c:pt idx="787">
                  <c:v>0.71476879492008805</c:v>
                </c:pt>
                <c:pt idx="788">
                  <c:v>0.71298215967838996</c:v>
                </c:pt>
                <c:pt idx="789">
                  <c:v>0.71839819432973095</c:v>
                </c:pt>
                <c:pt idx="790">
                  <c:v>0.71713949637982999</c:v>
                </c:pt>
                <c:pt idx="791">
                  <c:v>0.71480784112965001</c:v>
                </c:pt>
                <c:pt idx="792">
                  <c:v>0.70991757453623106</c:v>
                </c:pt>
                <c:pt idx="793">
                  <c:v>0.70199092284090003</c:v>
                </c:pt>
                <c:pt idx="794">
                  <c:v>0.70879689409095303</c:v>
                </c:pt>
                <c:pt idx="795">
                  <c:v>0.71000298811964901</c:v>
                </c:pt>
                <c:pt idx="796">
                  <c:v>0.71193143702524397</c:v>
                </c:pt>
                <c:pt idx="797">
                  <c:v>0.73068717532670002</c:v>
                </c:pt>
                <c:pt idx="798">
                  <c:v>0.73080377164692001</c:v>
                </c:pt>
                <c:pt idx="799">
                  <c:v>0.70822177596261005</c:v>
                </c:pt>
                <c:pt idx="800">
                  <c:v>0.72174179717772402</c:v>
                </c:pt>
                <c:pt idx="801">
                  <c:v>0.71301198664402798</c:v>
                </c:pt>
                <c:pt idx="802">
                  <c:v>0.70533832184814305</c:v>
                </c:pt>
                <c:pt idx="803">
                  <c:v>0.70662440637560597</c:v>
                </c:pt>
                <c:pt idx="804">
                  <c:v>0.71937760341959101</c:v>
                </c:pt>
                <c:pt idx="805">
                  <c:v>0.729911945374353</c:v>
                </c:pt>
                <c:pt idx="806">
                  <c:v>0.73112969903507896</c:v>
                </c:pt>
                <c:pt idx="807">
                  <c:v>0.73556117266613597</c:v>
                </c:pt>
                <c:pt idx="808">
                  <c:v>0.732351791163522</c:v>
                </c:pt>
                <c:pt idx="809">
                  <c:v>0.73628895062769495</c:v>
                </c:pt>
                <c:pt idx="810">
                  <c:v>0.73473469456374396</c:v>
                </c:pt>
                <c:pt idx="811">
                  <c:v>0.72444330680179603</c:v>
                </c:pt>
                <c:pt idx="812">
                  <c:v>0.72979643367107305</c:v>
                </c:pt>
                <c:pt idx="813">
                  <c:v>0.74178931424552896</c:v>
                </c:pt>
                <c:pt idx="814">
                  <c:v>0.75320165360698499</c:v>
                </c:pt>
                <c:pt idx="815">
                  <c:v>0.75935793931460005</c:v>
                </c:pt>
                <c:pt idx="816">
                  <c:v>0.76294802136045203</c:v>
                </c:pt>
                <c:pt idx="817">
                  <c:v>0.76210907016333396</c:v>
                </c:pt>
                <c:pt idx="818">
                  <c:v>0.75279709149123497</c:v>
                </c:pt>
                <c:pt idx="819">
                  <c:v>0.75882159624159695</c:v>
                </c:pt>
                <c:pt idx="820">
                  <c:v>0.76123622468707497</c:v>
                </c:pt>
                <c:pt idx="821">
                  <c:v>0.77145901042805798</c:v>
                </c:pt>
                <c:pt idx="822">
                  <c:v>0.77247285610550698</c:v>
                </c:pt>
                <c:pt idx="823">
                  <c:v>0.77109430798458101</c:v>
                </c:pt>
                <c:pt idx="824">
                  <c:v>0.76376934753241599</c:v>
                </c:pt>
                <c:pt idx="825">
                  <c:v>0.76161231560834397</c:v>
                </c:pt>
                <c:pt idx="826">
                  <c:v>0.74977806026023297</c:v>
                </c:pt>
                <c:pt idx="827">
                  <c:v>0.74941173089135404</c:v>
                </c:pt>
                <c:pt idx="828">
                  <c:v>0.73893026401203099</c:v>
                </c:pt>
                <c:pt idx="829">
                  <c:v>0.72572667978691596</c:v>
                </c:pt>
                <c:pt idx="830">
                  <c:v>0.70218154426674195</c:v>
                </c:pt>
                <c:pt idx="831">
                  <c:v>0.709344896795992</c:v>
                </c:pt>
                <c:pt idx="832">
                  <c:v>0.70691291447958804</c:v>
                </c:pt>
                <c:pt idx="833">
                  <c:v>0.71080696042070102</c:v>
                </c:pt>
                <c:pt idx="834">
                  <c:v>0.70573800318768998</c:v>
                </c:pt>
                <c:pt idx="835">
                  <c:v>0.68243012762145105</c:v>
                </c:pt>
                <c:pt idx="836">
                  <c:v>0.68061773272761095</c:v>
                </c:pt>
                <c:pt idx="837">
                  <c:v>0.63787569096878505</c:v>
                </c:pt>
                <c:pt idx="838">
                  <c:v>0.63591741509754296</c:v>
                </c:pt>
                <c:pt idx="839">
                  <c:v>0.63984860916860398</c:v>
                </c:pt>
                <c:pt idx="840">
                  <c:v>0.63558281077393397</c:v>
                </c:pt>
                <c:pt idx="841">
                  <c:v>0.64450405619618401</c:v>
                </c:pt>
                <c:pt idx="842">
                  <c:v>0.65067010345619702</c:v>
                </c:pt>
                <c:pt idx="843">
                  <c:v>0.655256406154338</c:v>
                </c:pt>
                <c:pt idx="844">
                  <c:v>0.65150119118054595</c:v>
                </c:pt>
                <c:pt idx="845">
                  <c:v>0.65679791796934395</c:v>
                </c:pt>
                <c:pt idx="846">
                  <c:v>0.65694244317556905</c:v>
                </c:pt>
                <c:pt idx="847">
                  <c:v>0.63655544100795602</c:v>
                </c:pt>
                <c:pt idx="848">
                  <c:v>0.63729948822351201</c:v>
                </c:pt>
                <c:pt idx="849">
                  <c:v>0.65583043966575005</c:v>
                </c:pt>
                <c:pt idx="850">
                  <c:v>0.68311750360228396</c:v>
                </c:pt>
                <c:pt idx="851">
                  <c:v>0.67028268913414502</c:v>
                </c:pt>
                <c:pt idx="852">
                  <c:v>0.68068064050968802</c:v>
                </c:pt>
                <c:pt idx="853">
                  <c:v>0.68511319875767396</c:v>
                </c:pt>
                <c:pt idx="854">
                  <c:v>0.67487116106615797</c:v>
                </c:pt>
                <c:pt idx="855">
                  <c:v>0.66640274321314596</c:v>
                </c:pt>
                <c:pt idx="856">
                  <c:v>0.65003234870000504</c:v>
                </c:pt>
                <c:pt idx="857">
                  <c:v>0.65590392246290596</c:v>
                </c:pt>
                <c:pt idx="858">
                  <c:v>0.674060138755044</c:v>
                </c:pt>
                <c:pt idx="859">
                  <c:v>0.67142180806727803</c:v>
                </c:pt>
                <c:pt idx="860">
                  <c:v>0.66555159007554199</c:v>
                </c:pt>
                <c:pt idx="861">
                  <c:v>0.66233326048322905</c:v>
                </c:pt>
                <c:pt idx="862">
                  <c:v>0.64841491369974802</c:v>
                </c:pt>
                <c:pt idx="863">
                  <c:v>0.65062183800271101</c:v>
                </c:pt>
                <c:pt idx="864">
                  <c:v>0.65238190012956099</c:v>
                </c:pt>
                <c:pt idx="865">
                  <c:v>0.668371594099474</c:v>
                </c:pt>
                <c:pt idx="866">
                  <c:v>0.66940198018513397</c:v>
                </c:pt>
                <c:pt idx="867">
                  <c:v>0.67915051717247699</c:v>
                </c:pt>
                <c:pt idx="868">
                  <c:v>0.68442392469721602</c:v>
                </c:pt>
                <c:pt idx="869">
                  <c:v>0.67984250277526403</c:v>
                </c:pt>
                <c:pt idx="870">
                  <c:v>0.67946288684896605</c:v>
                </c:pt>
                <c:pt idx="871">
                  <c:v>0.68213212911930199</c:v>
                </c:pt>
                <c:pt idx="872">
                  <c:v>0.69969072148176004</c:v>
                </c:pt>
                <c:pt idx="873">
                  <c:v>0.70202535942850297</c:v>
                </c:pt>
                <c:pt idx="874">
                  <c:v>0.69911099373145602</c:v>
                </c:pt>
                <c:pt idx="875">
                  <c:v>0.69059864889268796</c:v>
                </c:pt>
                <c:pt idx="876">
                  <c:v>0.68297324955029104</c:v>
                </c:pt>
                <c:pt idx="877">
                  <c:v>0.69167892735723902</c:v>
                </c:pt>
                <c:pt idx="878">
                  <c:v>0.68703242841934997</c:v>
                </c:pt>
                <c:pt idx="879">
                  <c:v>0.68754436761138604</c:v>
                </c:pt>
                <c:pt idx="880">
                  <c:v>0.68695650523409002</c:v>
                </c:pt>
                <c:pt idx="881">
                  <c:v>0.68278696659217297</c:v>
                </c:pt>
                <c:pt idx="882">
                  <c:v>0.69724382568253696</c:v>
                </c:pt>
                <c:pt idx="883">
                  <c:v>0.69980487741389696</c:v>
                </c:pt>
                <c:pt idx="884">
                  <c:v>0.69559141178620698</c:v>
                </c:pt>
                <c:pt idx="885">
                  <c:v>0.69330151428792997</c:v>
                </c:pt>
                <c:pt idx="886">
                  <c:v>0.69051703146853305</c:v>
                </c:pt>
                <c:pt idx="887">
                  <c:v>0.69320416991825196</c:v>
                </c:pt>
                <c:pt idx="888">
                  <c:v>0.70343780182855598</c:v>
                </c:pt>
                <c:pt idx="889">
                  <c:v>0.70310753597267595</c:v>
                </c:pt>
                <c:pt idx="890">
                  <c:v>0.70148576250468497</c:v>
                </c:pt>
                <c:pt idx="891">
                  <c:v>0.70651187736888099</c:v>
                </c:pt>
                <c:pt idx="892">
                  <c:v>0.72672398505614799</c:v>
                </c:pt>
                <c:pt idx="893">
                  <c:v>0.73620679089507501</c:v>
                </c:pt>
                <c:pt idx="894">
                  <c:v>0.73617859085483595</c:v>
                </c:pt>
                <c:pt idx="895">
                  <c:v>0.74213476473845297</c:v>
                </c:pt>
                <c:pt idx="896">
                  <c:v>0.73826837652911304</c:v>
                </c:pt>
                <c:pt idx="897">
                  <c:v>0.73616123698392399</c:v>
                </c:pt>
                <c:pt idx="898">
                  <c:v>0.721555243065366</c:v>
                </c:pt>
                <c:pt idx="899">
                  <c:v>0.72445469527959105</c:v>
                </c:pt>
                <c:pt idx="900">
                  <c:v>0.73703570938556995</c:v>
                </c:pt>
                <c:pt idx="901">
                  <c:v>0.73095100839548699</c:v>
                </c:pt>
                <c:pt idx="902">
                  <c:v>0.72696937963707697</c:v>
                </c:pt>
                <c:pt idx="903">
                  <c:v>0.71315461377062195</c:v>
                </c:pt>
                <c:pt idx="904">
                  <c:v>0.716192354643711</c:v>
                </c:pt>
                <c:pt idx="905">
                  <c:v>0.72175318565550695</c:v>
                </c:pt>
                <c:pt idx="906">
                  <c:v>0.73218340438478602</c:v>
                </c:pt>
                <c:pt idx="907">
                  <c:v>0.73688793032855304</c:v>
                </c:pt>
                <c:pt idx="908">
                  <c:v>0.73047757310453798</c:v>
                </c:pt>
                <c:pt idx="909">
                  <c:v>0.74242869592710103</c:v>
                </c:pt>
                <c:pt idx="910">
                  <c:v>0.74534495970377501</c:v>
                </c:pt>
                <c:pt idx="911">
                  <c:v>0.74451685467597295</c:v>
                </c:pt>
                <c:pt idx="912">
                  <c:v>0.72889701507997895</c:v>
                </c:pt>
                <c:pt idx="913">
                  <c:v>0.726814550569998</c:v>
                </c:pt>
                <c:pt idx="914">
                  <c:v>0.73029535745992002</c:v>
                </c:pt>
                <c:pt idx="915">
                  <c:v>0.74511041129216404</c:v>
                </c:pt>
                <c:pt idx="916">
                  <c:v>0.73741125799837803</c:v>
                </c:pt>
                <c:pt idx="917">
                  <c:v>0.72635385952801201</c:v>
                </c:pt>
                <c:pt idx="918">
                  <c:v>0.72110566934693598</c:v>
                </c:pt>
                <c:pt idx="919">
                  <c:v>0.71031156163688203</c:v>
                </c:pt>
                <c:pt idx="920">
                  <c:v>0.70909706182695598</c:v>
                </c:pt>
                <c:pt idx="921">
                  <c:v>0.70532584875342397</c:v>
                </c:pt>
                <c:pt idx="922">
                  <c:v>0.71611534684151401</c:v>
                </c:pt>
                <c:pt idx="923">
                  <c:v>0.70618052689606003</c:v>
                </c:pt>
                <c:pt idx="924">
                  <c:v>0.70811060272705195</c:v>
                </c:pt>
                <c:pt idx="925">
                  <c:v>0.70837118194503301</c:v>
                </c:pt>
                <c:pt idx="926">
                  <c:v>0.711506809496255</c:v>
                </c:pt>
                <c:pt idx="927">
                  <c:v>0.70286159908328205</c:v>
                </c:pt>
                <c:pt idx="928">
                  <c:v>0.69744149711845005</c:v>
                </c:pt>
                <c:pt idx="929">
                  <c:v>0.68754165606906104</c:v>
                </c:pt>
                <c:pt idx="930">
                  <c:v>0.69007450776016299</c:v>
                </c:pt>
                <c:pt idx="931">
                  <c:v>0.69709957163054903</c:v>
                </c:pt>
                <c:pt idx="932">
                  <c:v>0.68226933316124105</c:v>
                </c:pt>
                <c:pt idx="933">
                  <c:v>0.68823933591074404</c:v>
                </c:pt>
                <c:pt idx="934">
                  <c:v>0.70220269429692095</c:v>
                </c:pt>
                <c:pt idx="935">
                  <c:v>0.72395089071454499</c:v>
                </c:pt>
                <c:pt idx="936">
                  <c:v>0.72085946130331402</c:v>
                </c:pt>
                <c:pt idx="937">
                  <c:v>0.72553090643064</c:v>
                </c:pt>
                <c:pt idx="938">
                  <c:v>0.72160188159346095</c:v>
                </c:pt>
                <c:pt idx="939">
                  <c:v>0.71783636275881002</c:v>
                </c:pt>
                <c:pt idx="940">
                  <c:v>0.71561913459500204</c:v>
                </c:pt>
                <c:pt idx="941">
                  <c:v>0.71564733463524</c:v>
                </c:pt>
                <c:pt idx="942">
                  <c:v>0.72378385970696901</c:v>
                </c:pt>
                <c:pt idx="943">
                  <c:v>0.73092931605684097</c:v>
                </c:pt>
                <c:pt idx="944">
                  <c:v>0.73195807521710299</c:v>
                </c:pt>
                <c:pt idx="945">
                  <c:v>0.71893101239772095</c:v>
                </c:pt>
                <c:pt idx="946">
                  <c:v>0.72858708579157205</c:v>
                </c:pt>
                <c:pt idx="947">
                  <c:v>0.73930689724176502</c:v>
                </c:pt>
                <c:pt idx="948">
                  <c:v>0.73756418898581799</c:v>
                </c:pt>
                <c:pt idx="949">
                  <c:v>0.73356113904301001</c:v>
                </c:pt>
                <c:pt idx="950">
                  <c:v>0.73466094061234199</c:v>
                </c:pt>
                <c:pt idx="951">
                  <c:v>0.73533855504078405</c:v>
                </c:pt>
                <c:pt idx="952">
                  <c:v>0.72423722958466197</c:v>
                </c:pt>
                <c:pt idx="953">
                  <c:v>0.72412714096603603</c:v>
                </c:pt>
                <c:pt idx="954">
                  <c:v>0.72379470587629202</c:v>
                </c:pt>
                <c:pt idx="955">
                  <c:v>0.71193360625911395</c:v>
                </c:pt>
                <c:pt idx="956">
                  <c:v>0.70823018174383601</c:v>
                </c:pt>
                <c:pt idx="957">
                  <c:v>0.70842080316969103</c:v>
                </c:pt>
                <c:pt idx="958">
                  <c:v>0.70102669838810405</c:v>
                </c:pt>
                <c:pt idx="959">
                  <c:v>0.68662895092054599</c:v>
                </c:pt>
                <c:pt idx="960">
                  <c:v>0.68786975269107897</c:v>
                </c:pt>
                <c:pt idx="961">
                  <c:v>0.68991750945921404</c:v>
                </c:pt>
                <c:pt idx="962">
                  <c:v>0.695570804064499</c:v>
                </c:pt>
                <c:pt idx="963">
                  <c:v>0.68358714273395405</c:v>
                </c:pt>
                <c:pt idx="964">
                  <c:v>0.69484167033177702</c:v>
                </c:pt>
                <c:pt idx="965">
                  <c:v>0.69452550449600803</c:v>
                </c:pt>
                <c:pt idx="966">
                  <c:v>0.70211402686270796</c:v>
                </c:pt>
                <c:pt idx="967">
                  <c:v>0.70120972749541999</c:v>
                </c:pt>
                <c:pt idx="968">
                  <c:v>0.69274483464744496</c:v>
                </c:pt>
                <c:pt idx="969">
                  <c:v>0.67609515127424102</c:v>
                </c:pt>
                <c:pt idx="970">
                  <c:v>0.67703497184605599</c:v>
                </c:pt>
                <c:pt idx="971">
                  <c:v>0.678123656091842</c:v>
                </c:pt>
                <c:pt idx="972">
                  <c:v>0.67172414503714495</c:v>
                </c:pt>
                <c:pt idx="973">
                  <c:v>0.66464647724556103</c:v>
                </c:pt>
                <c:pt idx="974">
                  <c:v>0.66136279948307297</c:v>
                </c:pt>
                <c:pt idx="975">
                  <c:v>0.66903754889588796</c:v>
                </c:pt>
                <c:pt idx="976">
                  <c:v>0.669333649318405</c:v>
                </c:pt>
                <c:pt idx="977">
                  <c:v>0.67027482566139296</c:v>
                </c:pt>
                <c:pt idx="978">
                  <c:v>0.66081262754418302</c:v>
                </c:pt>
                <c:pt idx="979">
                  <c:v>0.65670328514199505</c:v>
                </c:pt>
                <c:pt idx="980">
                  <c:v>0.66414348614321195</c:v>
                </c:pt>
                <c:pt idx="981">
                  <c:v>0.681432280043753</c:v>
                </c:pt>
                <c:pt idx="982">
                  <c:v>0.68002905688761595</c:v>
                </c:pt>
                <c:pt idx="983">
                  <c:v>0.68582308053985797</c:v>
                </c:pt>
                <c:pt idx="984">
                  <c:v>0.67914238254548598</c:v>
                </c:pt>
                <c:pt idx="985">
                  <c:v>0.67963506978696497</c:v>
                </c:pt>
                <c:pt idx="986">
                  <c:v>0.68304944388979005</c:v>
                </c:pt>
                <c:pt idx="987">
                  <c:v>0.67629905925751399</c:v>
                </c:pt>
                <c:pt idx="988">
                  <c:v>0.68196943657947395</c:v>
                </c:pt>
                <c:pt idx="989">
                  <c:v>0.69981545242898402</c:v>
                </c:pt>
                <c:pt idx="990">
                  <c:v>0.70411433164006598</c:v>
                </c:pt>
                <c:pt idx="991">
                  <c:v>0.70752138457859703</c:v>
                </c:pt>
                <c:pt idx="992">
                  <c:v>0.70201532672186995</c:v>
                </c:pt>
                <c:pt idx="993">
                  <c:v>0.70890345770455099</c:v>
                </c:pt>
                <c:pt idx="994">
                  <c:v>0.71622218160934403</c:v>
                </c:pt>
                <c:pt idx="995">
                  <c:v>0.70945986619081502</c:v>
                </c:pt>
                <c:pt idx="996">
                  <c:v>0.71532845725715</c:v>
                </c:pt>
                <c:pt idx="997">
                  <c:v>0.70779253881166004</c:v>
                </c:pt>
                <c:pt idx="998">
                  <c:v>0.70133554305956303</c:v>
                </c:pt>
                <c:pt idx="999">
                  <c:v>0.68945247994949999</c:v>
                </c:pt>
                <c:pt idx="1000">
                  <c:v>0.66995974444256301</c:v>
                </c:pt>
                <c:pt idx="1001">
                  <c:v>0.67242372295846697</c:v>
                </c:pt>
                <c:pt idx="1002">
                  <c:v>0.66784202988228103</c:v>
                </c:pt>
                <c:pt idx="1003">
                  <c:v>0.67535056175022501</c:v>
                </c:pt>
                <c:pt idx="1004">
                  <c:v>0.68183169022906698</c:v>
                </c:pt>
                <c:pt idx="1005">
                  <c:v>0.68050710180051299</c:v>
                </c:pt>
                <c:pt idx="1006">
                  <c:v>0.67494057654983697</c:v>
                </c:pt>
                <c:pt idx="1007">
                  <c:v>0.67685817928610004</c:v>
                </c:pt>
                <c:pt idx="1008">
                  <c:v>0.67471551853638601</c:v>
                </c:pt>
                <c:pt idx="1009">
                  <c:v>0.65172923189056697</c:v>
                </c:pt>
                <c:pt idx="1010">
                  <c:v>0.65434776831931696</c:v>
                </c:pt>
                <c:pt idx="1011">
                  <c:v>0.65563629323487205</c:v>
                </c:pt>
                <c:pt idx="1012">
                  <c:v>0.66345611016237305</c:v>
                </c:pt>
                <c:pt idx="1013">
                  <c:v>0.65868650720266997</c:v>
                </c:pt>
                <c:pt idx="1014">
                  <c:v>0.66691034393745197</c:v>
                </c:pt>
                <c:pt idx="1015">
                  <c:v>0.66686289194666504</c:v>
                </c:pt>
                <c:pt idx="1016">
                  <c:v>0.66260360125360696</c:v>
                </c:pt>
                <c:pt idx="1017">
                  <c:v>0.65008929108895097</c:v>
                </c:pt>
                <c:pt idx="1018">
                  <c:v>0.66972844988174995</c:v>
                </c:pt>
                <c:pt idx="1019">
                  <c:v>0.67528223088349704</c:v>
                </c:pt>
                <c:pt idx="1020">
                  <c:v>0.67506124018354696</c:v>
                </c:pt>
                <c:pt idx="1021">
                  <c:v>0.67479578018936903</c:v>
                </c:pt>
                <c:pt idx="1022">
                  <c:v>0.66864139256138599</c:v>
                </c:pt>
                <c:pt idx="1023">
                  <c:v>0.664066207186785</c:v>
                </c:pt>
                <c:pt idx="1024">
                  <c:v>0.66162636139761599</c:v>
                </c:pt>
                <c:pt idx="1025">
                  <c:v>0.66817961690246197</c:v>
                </c:pt>
                <c:pt idx="1026">
                  <c:v>0.67223310153261795</c:v>
                </c:pt>
                <c:pt idx="1027">
                  <c:v>0.66845049998129002</c:v>
                </c:pt>
                <c:pt idx="1028">
                  <c:v>0.675059613258155</c:v>
                </c:pt>
                <c:pt idx="1029">
                  <c:v>0.68864850764845698</c:v>
                </c:pt>
                <c:pt idx="1030">
                  <c:v>0.69069328172002897</c:v>
                </c:pt>
                <c:pt idx="1031">
                  <c:v>0.69950281159824301</c:v>
                </c:pt>
                <c:pt idx="1032">
                  <c:v>0.69797377287796103</c:v>
                </c:pt>
                <c:pt idx="1033">
                  <c:v>0.69894721657469405</c:v>
                </c:pt>
                <c:pt idx="1034">
                  <c:v>0.68880930210865898</c:v>
                </c:pt>
                <c:pt idx="1035">
                  <c:v>0.68939662217748898</c:v>
                </c:pt>
                <c:pt idx="1036">
                  <c:v>0.68743780399778998</c:v>
                </c:pt>
                <c:pt idx="1037">
                  <c:v>0.68804600294256602</c:v>
                </c:pt>
                <c:pt idx="1038">
                  <c:v>0.67669711367165997</c:v>
                </c:pt>
                <c:pt idx="1039">
                  <c:v>0.67796530201972505</c:v>
                </c:pt>
                <c:pt idx="1040">
                  <c:v>0.67663529050652205</c:v>
                </c:pt>
                <c:pt idx="1041">
                  <c:v>0.67359158424029997</c:v>
                </c:pt>
                <c:pt idx="1042">
                  <c:v>0.66453882901502104</c:v>
                </c:pt>
                <c:pt idx="1043">
                  <c:v>0.65168801644714203</c:v>
                </c:pt>
                <c:pt idx="1044">
                  <c:v>0.65951596800163104</c:v>
                </c:pt>
                <c:pt idx="1045">
                  <c:v>0.66085275837066704</c:v>
                </c:pt>
                <c:pt idx="1046">
                  <c:v>0.66189046562063203</c:v>
                </c:pt>
                <c:pt idx="1047">
                  <c:v>0.66301765376750299</c:v>
                </c:pt>
                <c:pt idx="1048">
                  <c:v>0.65531795816523997</c:v>
                </c:pt>
                <c:pt idx="1049">
                  <c:v>0.65510401747535496</c:v>
                </c:pt>
                <c:pt idx="1050">
                  <c:v>0.65294508747165003</c:v>
                </c:pt>
                <c:pt idx="1051">
                  <c:v>0.66784257219075305</c:v>
                </c:pt>
                <c:pt idx="1052">
                  <c:v>0.66640247205891701</c:v>
                </c:pt>
                <c:pt idx="1053">
                  <c:v>0.665702080674901</c:v>
                </c:pt>
                <c:pt idx="1054">
                  <c:v>0.65599231874289099</c:v>
                </c:pt>
                <c:pt idx="1055">
                  <c:v>0.65613955549144398</c:v>
                </c:pt>
                <c:pt idx="1056">
                  <c:v>0.64824869615488401</c:v>
                </c:pt>
                <c:pt idx="1057">
                  <c:v>0.64888021436370202</c:v>
                </c:pt>
                <c:pt idx="1058">
                  <c:v>0.65487760369074499</c:v>
                </c:pt>
                <c:pt idx="1059">
                  <c:v>0.653696184697248</c:v>
                </c:pt>
                <c:pt idx="1060">
                  <c:v>0.65953332187254299</c:v>
                </c:pt>
                <c:pt idx="1061">
                  <c:v>0.66316489051605598</c:v>
                </c:pt>
                <c:pt idx="1062">
                  <c:v>0.66078795250896905</c:v>
                </c:pt>
                <c:pt idx="1063">
                  <c:v>0.66777071631899798</c:v>
                </c:pt>
                <c:pt idx="1064">
                  <c:v>0.66271667256880196</c:v>
                </c:pt>
                <c:pt idx="1065">
                  <c:v>0.66335713886730197</c:v>
                </c:pt>
                <c:pt idx="1066">
                  <c:v>0.66158568826265496</c:v>
                </c:pt>
                <c:pt idx="1067">
                  <c:v>0.65516556948625404</c:v>
                </c:pt>
                <c:pt idx="1068">
                  <c:v>0.66218195642118705</c:v>
                </c:pt>
                <c:pt idx="1069">
                  <c:v>0.65798286196785205</c:v>
                </c:pt>
                <c:pt idx="1070">
                  <c:v>0.65689336425938305</c:v>
                </c:pt>
                <c:pt idx="1071">
                  <c:v>0.66494176420536899</c:v>
                </c:pt>
                <c:pt idx="1072">
                  <c:v>0.66568581142091698</c:v>
                </c:pt>
                <c:pt idx="1073">
                  <c:v>0.66366625469301199</c:v>
                </c:pt>
                <c:pt idx="1074">
                  <c:v>0.67073253400681099</c:v>
                </c:pt>
                <c:pt idx="1075">
                  <c:v>0.67533347903354601</c:v>
                </c:pt>
                <c:pt idx="1076">
                  <c:v>0.66868613300983404</c:v>
                </c:pt>
                <c:pt idx="1077">
                  <c:v>0.66557301125995105</c:v>
                </c:pt>
                <c:pt idx="1078">
                  <c:v>0.65329026681034297</c:v>
                </c:pt>
                <c:pt idx="1079">
                  <c:v>0.65707259720743705</c:v>
                </c:pt>
                <c:pt idx="1080">
                  <c:v>0.65773123083957397</c:v>
                </c:pt>
                <c:pt idx="1081">
                  <c:v>0.66122830698347901</c:v>
                </c:pt>
                <c:pt idx="1082">
                  <c:v>0.65747878624858702</c:v>
                </c:pt>
                <c:pt idx="1083">
                  <c:v>0.66325057525371101</c:v>
                </c:pt>
                <c:pt idx="1084">
                  <c:v>0.66480103515841105</c:v>
                </c:pt>
                <c:pt idx="1085">
                  <c:v>0.66980383075855199</c:v>
                </c:pt>
                <c:pt idx="1086">
                  <c:v>0.67093834006970898</c:v>
                </c:pt>
                <c:pt idx="1087">
                  <c:v>0.67364825547502305</c:v>
                </c:pt>
                <c:pt idx="1088">
                  <c:v>0.67763340923844895</c:v>
                </c:pt>
                <c:pt idx="1089">
                  <c:v>0.67658946544112297</c:v>
                </c:pt>
                <c:pt idx="1090">
                  <c:v>0.67651625379819902</c:v>
                </c:pt>
                <c:pt idx="1091">
                  <c:v>0.67863912028890605</c:v>
                </c:pt>
                <c:pt idx="1092">
                  <c:v>0.66882577743987004</c:v>
                </c:pt>
                <c:pt idx="1093">
                  <c:v>0.66750173131978596</c:v>
                </c:pt>
                <c:pt idx="1094">
                  <c:v>0.67089305731279703</c:v>
                </c:pt>
                <c:pt idx="1095">
                  <c:v>0.679085711310771</c:v>
                </c:pt>
                <c:pt idx="1096">
                  <c:v>0.67991598557242605</c:v>
                </c:pt>
                <c:pt idx="1097">
                  <c:v>0.67753850525686699</c:v>
                </c:pt>
                <c:pt idx="1098">
                  <c:v>0.67300345070877898</c:v>
                </c:pt>
                <c:pt idx="1099">
                  <c:v>0.67511031909972596</c:v>
                </c:pt>
                <c:pt idx="1100">
                  <c:v>0.67501595742662102</c:v>
                </c:pt>
                <c:pt idx="1101">
                  <c:v>0.68342743289068397</c:v>
                </c:pt>
                <c:pt idx="1102">
                  <c:v>0.683348255854627</c:v>
                </c:pt>
                <c:pt idx="1103">
                  <c:v>0.69199536434723097</c:v>
                </c:pt>
                <c:pt idx="1104">
                  <c:v>0.69892145692254704</c:v>
                </c:pt>
                <c:pt idx="1105">
                  <c:v>0.71683580363879296</c:v>
                </c:pt>
                <c:pt idx="1106">
                  <c:v>0.72036677406182004</c:v>
                </c:pt>
                <c:pt idx="1107">
                  <c:v>0.71859695038257299</c:v>
                </c:pt>
                <c:pt idx="1108">
                  <c:v>0.72691108147696604</c:v>
                </c:pt>
                <c:pt idx="1109">
                  <c:v>0.72003650820594101</c:v>
                </c:pt>
                <c:pt idx="1110">
                  <c:v>0.73362241989968902</c:v>
                </c:pt>
                <c:pt idx="1111">
                  <c:v>0.73321731547547797</c:v>
                </c:pt>
                <c:pt idx="1112">
                  <c:v>0.73318125196247996</c:v>
                </c:pt>
                <c:pt idx="1113">
                  <c:v>0.72316644151826903</c:v>
                </c:pt>
                <c:pt idx="1114">
                  <c:v>0.72519440402740099</c:v>
                </c:pt>
                <c:pt idx="1115">
                  <c:v>0.73593400973660605</c:v>
                </c:pt>
                <c:pt idx="1116">
                  <c:v>0.73514576438107804</c:v>
                </c:pt>
                <c:pt idx="1117">
                  <c:v>0.73565444972231098</c:v>
                </c:pt>
                <c:pt idx="1118">
                  <c:v>0.72917820201966699</c:v>
                </c:pt>
                <c:pt idx="1119">
                  <c:v>0.737068790202004</c:v>
                </c:pt>
                <c:pt idx="1120">
                  <c:v>0.74300652559777303</c:v>
                </c:pt>
                <c:pt idx="1121">
                  <c:v>0.74368224194658505</c:v>
                </c:pt>
                <c:pt idx="1122">
                  <c:v>0.74176979114074104</c:v>
                </c:pt>
                <c:pt idx="1123">
                  <c:v>0.73901106797349203</c:v>
                </c:pt>
                <c:pt idx="1124">
                  <c:v>0.74274052329513796</c:v>
                </c:pt>
                <c:pt idx="1125">
                  <c:v>0.73607012916160697</c:v>
                </c:pt>
                <c:pt idx="1126">
                  <c:v>0.72812259859032302</c:v>
                </c:pt>
                <c:pt idx="1127">
                  <c:v>0.729548056393587</c:v>
                </c:pt>
                <c:pt idx="1128">
                  <c:v>0.72402356004900303</c:v>
                </c:pt>
                <c:pt idx="1129">
                  <c:v>0.73225797179887597</c:v>
                </c:pt>
                <c:pt idx="1130">
                  <c:v>0.73981558258301106</c:v>
                </c:pt>
                <c:pt idx="1131">
                  <c:v>0.75002453945810299</c:v>
                </c:pt>
                <c:pt idx="1132">
                  <c:v>0.75656505071397595</c:v>
                </c:pt>
                <c:pt idx="1133">
                  <c:v>0.76231080891273095</c:v>
                </c:pt>
                <c:pt idx="1134">
                  <c:v>0.76834751560358205</c:v>
                </c:pt>
                <c:pt idx="1135">
                  <c:v>0.76909942629188799</c:v>
                </c:pt>
                <c:pt idx="1136">
                  <c:v>0.76661809390504998</c:v>
                </c:pt>
                <c:pt idx="1137">
                  <c:v>0.76437185223830895</c:v>
                </c:pt>
                <c:pt idx="1138">
                  <c:v>0.77015719895507995</c:v>
                </c:pt>
                <c:pt idx="1139">
                  <c:v>0.77227355774419804</c:v>
                </c:pt>
                <c:pt idx="1140">
                  <c:v>0.75380497177555605</c:v>
                </c:pt>
                <c:pt idx="1141">
                  <c:v>0.75852414004790802</c:v>
                </c:pt>
                <c:pt idx="1142">
                  <c:v>0.76171833691348401</c:v>
                </c:pt>
                <c:pt idx="1143">
                  <c:v>0.76729435256233203</c:v>
                </c:pt>
                <c:pt idx="1144">
                  <c:v>0.75388631804548201</c:v>
                </c:pt>
                <c:pt idx="1145">
                  <c:v>0.76132245173319602</c:v>
                </c:pt>
                <c:pt idx="1146">
                  <c:v>0.77370552324904196</c:v>
                </c:pt>
                <c:pt idx="1147">
                  <c:v>0.77256179469394604</c:v>
                </c:pt>
                <c:pt idx="1148">
                  <c:v>0.773329161173539</c:v>
                </c:pt>
                <c:pt idx="1149">
                  <c:v>0.77793796967302697</c:v>
                </c:pt>
                <c:pt idx="1150">
                  <c:v>0.78047217713529904</c:v>
                </c:pt>
                <c:pt idx="1151">
                  <c:v>0.790252439167901</c:v>
                </c:pt>
                <c:pt idx="1152">
                  <c:v>0.79154530255118805</c:v>
                </c:pt>
                <c:pt idx="1153">
                  <c:v>0.78710488083042596</c:v>
                </c:pt>
                <c:pt idx="1154">
                  <c:v>0.78449014056093103</c:v>
                </c:pt>
                <c:pt idx="1155">
                  <c:v>0.78183065984297995</c:v>
                </c:pt>
                <c:pt idx="1156">
                  <c:v>0.786727162983759</c:v>
                </c:pt>
                <c:pt idx="1157">
                  <c:v>0.77852962820959604</c:v>
                </c:pt>
                <c:pt idx="1158">
                  <c:v>0.775791512764054</c:v>
                </c:pt>
                <c:pt idx="1159">
                  <c:v>0.78191932727719404</c:v>
                </c:pt>
                <c:pt idx="1160">
                  <c:v>0.77501872319980003</c:v>
                </c:pt>
                <c:pt idx="1161">
                  <c:v>0.76896547610074395</c:v>
                </c:pt>
                <c:pt idx="1162">
                  <c:v>0.76056674488561704</c:v>
                </c:pt>
                <c:pt idx="1163">
                  <c:v>0.76030941951845099</c:v>
                </c:pt>
                <c:pt idx="1164">
                  <c:v>0.75704851871154499</c:v>
                </c:pt>
                <c:pt idx="1165">
                  <c:v>0.77319466867393705</c:v>
                </c:pt>
                <c:pt idx="1166">
                  <c:v>0.78411947272432503</c:v>
                </c:pt>
                <c:pt idx="1167">
                  <c:v>0.78809079762186895</c:v>
                </c:pt>
                <c:pt idx="1168">
                  <c:v>0.79662564826198801</c:v>
                </c:pt>
                <c:pt idx="1169">
                  <c:v>0.79956143514343303</c:v>
                </c:pt>
                <c:pt idx="1170">
                  <c:v>0.79851396634108296</c:v>
                </c:pt>
                <c:pt idx="1171">
                  <c:v>0.79595779538593103</c:v>
                </c:pt>
                <c:pt idx="1172">
                  <c:v>0.79792800204342496</c:v>
                </c:pt>
                <c:pt idx="1173">
                  <c:v>0.79481162644274395</c:v>
                </c:pt>
                <c:pt idx="1174">
                  <c:v>0.81158522730045901</c:v>
                </c:pt>
                <c:pt idx="1175">
                  <c:v>0.80295493037030596</c:v>
                </c:pt>
                <c:pt idx="1176">
                  <c:v>0.81490279934207099</c:v>
                </c:pt>
                <c:pt idx="1177">
                  <c:v>0.80958221098076499</c:v>
                </c:pt>
                <c:pt idx="1178">
                  <c:v>0.80931566636966301</c:v>
                </c:pt>
                <c:pt idx="1179">
                  <c:v>0.80847888440640803</c:v>
                </c:pt>
                <c:pt idx="1180">
                  <c:v>0.80315558450277602</c:v>
                </c:pt>
                <c:pt idx="1181">
                  <c:v>0.80303681894869205</c:v>
                </c:pt>
                <c:pt idx="1182">
                  <c:v>0.80251620282119696</c:v>
                </c:pt>
                <c:pt idx="1183">
                  <c:v>0.815498254037898</c:v>
                </c:pt>
                <c:pt idx="1184">
                  <c:v>0.83411651714318902</c:v>
                </c:pt>
                <c:pt idx="1185">
                  <c:v>0.845867799295975</c:v>
                </c:pt>
                <c:pt idx="1186">
                  <c:v>0.85544686488763699</c:v>
                </c:pt>
                <c:pt idx="1187">
                  <c:v>0.86424826013886902</c:v>
                </c:pt>
                <c:pt idx="1188">
                  <c:v>0.87613484825395704</c:v>
                </c:pt>
                <c:pt idx="1189">
                  <c:v>0.87685178004619901</c:v>
                </c:pt>
                <c:pt idx="1190">
                  <c:v>0.90345526416116495</c:v>
                </c:pt>
                <c:pt idx="1191">
                  <c:v>0.91611301491510999</c:v>
                </c:pt>
                <c:pt idx="1192">
                  <c:v>0.95208162393185602</c:v>
                </c:pt>
                <c:pt idx="1193">
                  <c:v>0.95113014372801297</c:v>
                </c:pt>
                <c:pt idx="1194">
                  <c:v>0.98351816109705603</c:v>
                </c:pt>
                <c:pt idx="1195">
                  <c:v>0.94058929407164604</c:v>
                </c:pt>
                <c:pt idx="1196">
                  <c:v>0.97468178694978702</c:v>
                </c:pt>
                <c:pt idx="1197">
                  <c:v>0.96982541463550898</c:v>
                </c:pt>
                <c:pt idx="1198">
                  <c:v>0.973937197425775</c:v>
                </c:pt>
                <c:pt idx="1199">
                  <c:v>0.98364207858158703</c:v>
                </c:pt>
                <c:pt idx="1200">
                  <c:v>1.00384686510457</c:v>
                </c:pt>
                <c:pt idx="1201">
                  <c:v>1.0141141201397601</c:v>
                </c:pt>
                <c:pt idx="1202">
                  <c:v>1.01090175594057</c:v>
                </c:pt>
                <c:pt idx="1203">
                  <c:v>1.0175019211277401</c:v>
                </c:pt>
                <c:pt idx="1204">
                  <c:v>1.00937651337956</c:v>
                </c:pt>
                <c:pt idx="1205">
                  <c:v>0.98855864713560804</c:v>
                </c:pt>
                <c:pt idx="1206">
                  <c:v>0.97095043354851496</c:v>
                </c:pt>
                <c:pt idx="1207">
                  <c:v>0.99917596228570005</c:v>
                </c:pt>
                <c:pt idx="1208">
                  <c:v>1.02645814544606</c:v>
                </c:pt>
                <c:pt idx="1209">
                  <c:v>1.02591312543758</c:v>
                </c:pt>
                <c:pt idx="1210">
                  <c:v>1.02188621392225</c:v>
                </c:pt>
                <c:pt idx="1211">
                  <c:v>1.0410654951357601</c:v>
                </c:pt>
                <c:pt idx="1212">
                  <c:v>1.06953099536923</c:v>
                </c:pt>
                <c:pt idx="1213">
                  <c:v>1.07247193418112</c:v>
                </c:pt>
                <c:pt idx="1214">
                  <c:v>1.0734825260077701</c:v>
                </c:pt>
                <c:pt idx="1215">
                  <c:v>1.0525976846682299</c:v>
                </c:pt>
                <c:pt idx="1216">
                  <c:v>1.04812608021068</c:v>
                </c:pt>
                <c:pt idx="1217">
                  <c:v>1.0370591913421501</c:v>
                </c:pt>
                <c:pt idx="1218">
                  <c:v>1.0406864215179299</c:v>
                </c:pt>
                <c:pt idx="1219">
                  <c:v>1.03688402570759</c:v>
                </c:pt>
                <c:pt idx="1220">
                  <c:v>1.06278847420972</c:v>
                </c:pt>
                <c:pt idx="1221">
                  <c:v>1.0731064350864901</c:v>
                </c:pt>
                <c:pt idx="1222">
                  <c:v>0.99949538197224597</c:v>
                </c:pt>
                <c:pt idx="1223">
                  <c:v>1.0178221542770001</c:v>
                </c:pt>
                <c:pt idx="1224">
                  <c:v>1.05840743526599</c:v>
                </c:pt>
                <c:pt idx="1225">
                  <c:v>1.06635577929998</c:v>
                </c:pt>
                <c:pt idx="1226">
                  <c:v>1.0645184382166899</c:v>
                </c:pt>
                <c:pt idx="1227">
                  <c:v>1.0786320160479901</c:v>
                </c:pt>
                <c:pt idx="1228">
                  <c:v>1.0720147681441501</c:v>
                </c:pt>
                <c:pt idx="1229">
                  <c:v>1.05937084625609</c:v>
                </c:pt>
                <c:pt idx="1230">
                  <c:v>1.04784407980828</c:v>
                </c:pt>
                <c:pt idx="1231">
                  <c:v>1.0340187389267601</c:v>
                </c:pt>
                <c:pt idx="1232">
                  <c:v>1.01504689070152</c:v>
                </c:pt>
                <c:pt idx="1233">
                  <c:v>1.03830487388888</c:v>
                </c:pt>
                <c:pt idx="1234">
                  <c:v>1.02923395132997</c:v>
                </c:pt>
                <c:pt idx="1235">
                  <c:v>1.02009415559589</c:v>
                </c:pt>
                <c:pt idx="1236">
                  <c:v>1.0022272608704399</c:v>
                </c:pt>
                <c:pt idx="1237">
                  <c:v>1.00821434633662</c:v>
                </c:pt>
                <c:pt idx="1238">
                  <c:v>1.02540850740983</c:v>
                </c:pt>
                <c:pt idx="1239">
                  <c:v>1.0343904913802799</c:v>
                </c:pt>
                <c:pt idx="1240">
                  <c:v>1.0382452199576</c:v>
                </c:pt>
                <c:pt idx="1241">
                  <c:v>1.0484772249425101</c:v>
                </c:pt>
                <c:pt idx="1242">
                  <c:v>1.0599126124137701</c:v>
                </c:pt>
                <c:pt idx="1243">
                  <c:v>1.06697889172757</c:v>
                </c:pt>
                <c:pt idx="1244">
                  <c:v>1.0570923372356</c:v>
                </c:pt>
                <c:pt idx="1245">
                  <c:v>1.07955936352509</c:v>
                </c:pt>
                <c:pt idx="1246">
                  <c:v>1.0833766728182499</c:v>
                </c:pt>
                <c:pt idx="1247">
                  <c:v>1.0955468882611401</c:v>
                </c:pt>
                <c:pt idx="1248">
                  <c:v>1.07381957071946</c:v>
                </c:pt>
                <c:pt idx="1249">
                  <c:v>1.0833411516137199</c:v>
                </c:pt>
                <c:pt idx="1250">
                  <c:v>1.07562654252864</c:v>
                </c:pt>
                <c:pt idx="1251">
                  <c:v>1.06799978741506</c:v>
                </c:pt>
                <c:pt idx="1252">
                  <c:v>1.0849653654698099</c:v>
                </c:pt>
                <c:pt idx="1253">
                  <c:v>1.08427256640433</c:v>
                </c:pt>
                <c:pt idx="1254">
                  <c:v>1.08451524944291</c:v>
                </c:pt>
                <c:pt idx="1255">
                  <c:v>1.0995258054772099</c:v>
                </c:pt>
                <c:pt idx="1256">
                  <c:v>1.1083844142716199</c:v>
                </c:pt>
                <c:pt idx="1257">
                  <c:v>1.1369524108051701</c:v>
                </c:pt>
                <c:pt idx="1258">
                  <c:v>1.15325989753624</c:v>
                </c:pt>
                <c:pt idx="1259">
                  <c:v>1.1783069563533899</c:v>
                </c:pt>
                <c:pt idx="1260">
                  <c:v>1.1795306754072299</c:v>
                </c:pt>
                <c:pt idx="1261">
                  <c:v>1.1945596699293799</c:v>
                </c:pt>
                <c:pt idx="1262">
                  <c:v>1.2202249603979201</c:v>
                </c:pt>
                <c:pt idx="1263">
                  <c:v>1.2218418530897099</c:v>
                </c:pt>
                <c:pt idx="1264">
                  <c:v>1.21840443087709</c:v>
                </c:pt>
                <c:pt idx="1265">
                  <c:v>1.21809558620563</c:v>
                </c:pt>
                <c:pt idx="1266">
                  <c:v>1.22684681792373</c:v>
                </c:pt>
                <c:pt idx="1267">
                  <c:v>1.25701516674088</c:v>
                </c:pt>
                <c:pt idx="1268">
                  <c:v>1.24917962286785</c:v>
                </c:pt>
                <c:pt idx="1269">
                  <c:v>1.2736461404719901</c:v>
                </c:pt>
                <c:pt idx="1270">
                  <c:v>1.28036046159128</c:v>
                </c:pt>
                <c:pt idx="1271">
                  <c:v>1.2962311188528699</c:v>
                </c:pt>
                <c:pt idx="1272">
                  <c:v>1.3249910925834301</c:v>
                </c:pt>
                <c:pt idx="1273">
                  <c:v>1.3302531116304099</c:v>
                </c:pt>
                <c:pt idx="1274">
                  <c:v>1.3197963197862901</c:v>
                </c:pt>
                <c:pt idx="1275">
                  <c:v>1.3480047658068099</c:v>
                </c:pt>
                <c:pt idx="1276">
                  <c:v>1.37325898645803</c:v>
                </c:pt>
                <c:pt idx="1277">
                  <c:v>1.3769125185944</c:v>
                </c:pt>
                <c:pt idx="1278">
                  <c:v>1.3487889438488501</c:v>
                </c:pt>
                <c:pt idx="1279">
                  <c:v>1.3835820992652299</c:v>
                </c:pt>
                <c:pt idx="1280">
                  <c:v>1.40521966475575</c:v>
                </c:pt>
                <c:pt idx="1281">
                  <c:v>1.38194893731945</c:v>
                </c:pt>
                <c:pt idx="1282">
                  <c:v>1.4167057580686</c:v>
                </c:pt>
                <c:pt idx="1283">
                  <c:v>1.4536529627125001</c:v>
                </c:pt>
                <c:pt idx="1284">
                  <c:v>1.4581126363838099</c:v>
                </c:pt>
                <c:pt idx="1285">
                  <c:v>1.45003576524334</c:v>
                </c:pt>
                <c:pt idx="1286">
                  <c:v>1.47785239339707</c:v>
                </c:pt>
                <c:pt idx="1287">
                  <c:v>1.45135330366183</c:v>
                </c:pt>
                <c:pt idx="1288">
                  <c:v>1.4663760616366199</c:v>
                </c:pt>
                <c:pt idx="1289">
                  <c:v>1.4629600606083899</c:v>
                </c:pt>
                <c:pt idx="1290">
                  <c:v>1.47332791386406</c:v>
                </c:pt>
                <c:pt idx="1291">
                  <c:v>1.4159457127532999</c:v>
                </c:pt>
                <c:pt idx="1292">
                  <c:v>1.4006694255706</c:v>
                </c:pt>
                <c:pt idx="1293">
                  <c:v>1.37352770030299</c:v>
                </c:pt>
                <c:pt idx="1294">
                  <c:v>1.40751823918948</c:v>
                </c:pt>
                <c:pt idx="1295">
                  <c:v>1.45408274217191</c:v>
                </c:pt>
                <c:pt idx="1296">
                  <c:v>1.47576613272783</c:v>
                </c:pt>
                <c:pt idx="1297">
                  <c:v>1.4731722713342801</c:v>
                </c:pt>
                <c:pt idx="1298">
                  <c:v>1.46869876879709</c:v>
                </c:pt>
                <c:pt idx="1299">
                  <c:v>1.44681580872563</c:v>
                </c:pt>
                <c:pt idx="1300">
                  <c:v>1.4452070506608301</c:v>
                </c:pt>
                <c:pt idx="1301">
                  <c:v>1.4905180076237701</c:v>
                </c:pt>
                <c:pt idx="1302">
                  <c:v>1.50315162565097</c:v>
                </c:pt>
                <c:pt idx="1303">
                  <c:v>1.5387514649107501</c:v>
                </c:pt>
                <c:pt idx="1304">
                  <c:v>1.5709176781171501</c:v>
                </c:pt>
                <c:pt idx="1305">
                  <c:v>1.6164452873123101</c:v>
                </c:pt>
                <c:pt idx="1306">
                  <c:v>1.6546029244526499</c:v>
                </c:pt>
                <c:pt idx="1307">
                  <c:v>1.6566902697388199</c:v>
                </c:pt>
                <c:pt idx="1308">
                  <c:v>1.54922045869534</c:v>
                </c:pt>
                <c:pt idx="1309">
                  <c:v>1.55547924070307</c:v>
                </c:pt>
                <c:pt idx="1310">
                  <c:v>1.6328823857668</c:v>
                </c:pt>
                <c:pt idx="1311">
                  <c:v>1.6711050999230499</c:v>
                </c:pt>
                <c:pt idx="1312">
                  <c:v>1.6715587409549699</c:v>
                </c:pt>
                <c:pt idx="1313">
                  <c:v>1.6792551827064299</c:v>
                </c:pt>
                <c:pt idx="1314">
                  <c:v>1.6988021490599901</c:v>
                </c:pt>
                <c:pt idx="1315">
                  <c:v>1.7206807706637299</c:v>
                </c:pt>
                <c:pt idx="1316">
                  <c:v>1.7117939618290801</c:v>
                </c:pt>
                <c:pt idx="1317">
                  <c:v>1.71930889293692</c:v>
                </c:pt>
                <c:pt idx="1318">
                  <c:v>1.7263780193701701</c:v>
                </c:pt>
                <c:pt idx="1319">
                  <c:v>1.7413707334559301</c:v>
                </c:pt>
                <c:pt idx="1320">
                  <c:v>1.70576877919313</c:v>
                </c:pt>
                <c:pt idx="1321">
                  <c:v>1.6493080686280499</c:v>
                </c:pt>
                <c:pt idx="1322">
                  <c:v>1.67632980814753</c:v>
                </c:pt>
                <c:pt idx="1323">
                  <c:v>1.6122092616524499</c:v>
                </c:pt>
                <c:pt idx="1324">
                  <c:v>1.5112615233770199</c:v>
                </c:pt>
                <c:pt idx="1325">
                  <c:v>1.5474540515594299</c:v>
                </c:pt>
                <c:pt idx="1326">
                  <c:v>1.5789630140202999</c:v>
                </c:pt>
                <c:pt idx="1327">
                  <c:v>1.52296882431322</c:v>
                </c:pt>
                <c:pt idx="1328">
                  <c:v>1.40083792081104</c:v>
                </c:pt>
                <c:pt idx="1329">
                  <c:v>1.3404148876689399</c:v>
                </c:pt>
                <c:pt idx="1330">
                  <c:v>1.4234291899700999</c:v>
                </c:pt>
                <c:pt idx="1331">
                  <c:v>1.3507819545773301</c:v>
                </c:pt>
                <c:pt idx="1332">
                  <c:v>1.2910571435853899</c:v>
                </c:pt>
                <c:pt idx="1333">
                  <c:v>1.2186212729172701</c:v>
                </c:pt>
                <c:pt idx="1334">
                  <c:v>1.23826024190211</c:v>
                </c:pt>
                <c:pt idx="1335">
                  <c:v>1.20016098426817</c:v>
                </c:pt>
                <c:pt idx="1336">
                  <c:v>1.13311468359826</c:v>
                </c:pt>
                <c:pt idx="1337">
                  <c:v>1.1996073415550901</c:v>
                </c:pt>
                <c:pt idx="1338">
                  <c:v>1.2629101682295101</c:v>
                </c:pt>
                <c:pt idx="1339">
                  <c:v>1.3077800657169401</c:v>
                </c:pt>
                <c:pt idx="1340">
                  <c:v>1.2931147974830299</c:v>
                </c:pt>
                <c:pt idx="1341">
                  <c:v>1.2391054567620201</c:v>
                </c:pt>
                <c:pt idx="1342">
                  <c:v>1.25414616514703</c:v>
                </c:pt>
                <c:pt idx="1343">
                  <c:v>1.3083434157515701</c:v>
                </c:pt>
                <c:pt idx="1344">
                  <c:v>1.3161351682159499</c:v>
                </c:pt>
                <c:pt idx="1345">
                  <c:v>1.32224863867017</c:v>
                </c:pt>
                <c:pt idx="1346">
                  <c:v>1.3249702137074899</c:v>
                </c:pt>
                <c:pt idx="1347">
                  <c:v>1.3569075185103401</c:v>
                </c:pt>
                <c:pt idx="1348">
                  <c:v>1.33420393726793</c:v>
                </c:pt>
                <c:pt idx="1349">
                  <c:v>1.2242433305549101</c:v>
                </c:pt>
                <c:pt idx="1350">
                  <c:v>1.2157182956980199</c:v>
                </c:pt>
                <c:pt idx="1351">
                  <c:v>1.2600711291784199</c:v>
                </c:pt>
                <c:pt idx="1352">
                  <c:v>1.22380075261567</c:v>
                </c:pt>
                <c:pt idx="1353">
                  <c:v>1.22062043884686</c:v>
                </c:pt>
                <c:pt idx="1354">
                  <c:v>1.2146151318162299</c:v>
                </c:pt>
                <c:pt idx="1355">
                  <c:v>1.26025011808767</c:v>
                </c:pt>
                <c:pt idx="1356">
                  <c:v>1.23717725189523</c:v>
                </c:pt>
                <c:pt idx="1357">
                  <c:v>1.2270843490318999</c:v>
                </c:pt>
                <c:pt idx="1358">
                  <c:v>1.25436696603902</c:v>
                </c:pt>
                <c:pt idx="1359">
                  <c:v>1.31212533941731</c:v>
                </c:pt>
                <c:pt idx="1360">
                  <c:v>1.31010128152913</c:v>
                </c:pt>
                <c:pt idx="1361">
                  <c:v>1.29409458618881</c:v>
                </c:pt>
                <c:pt idx="1362">
                  <c:v>1.3167503900553601</c:v>
                </c:pt>
                <c:pt idx="1363">
                  <c:v>1.32060495594015</c:v>
                </c:pt>
                <c:pt idx="1364">
                  <c:v>1.33078940047257</c:v>
                </c:pt>
                <c:pt idx="1365">
                  <c:v>1.24306238336979</c:v>
                </c:pt>
                <c:pt idx="1366">
                  <c:v>1.26516177875007</c:v>
                </c:pt>
                <c:pt idx="1367">
                  <c:v>1.2234447813385201</c:v>
                </c:pt>
                <c:pt idx="1368">
                  <c:v>1.16428500153745</c:v>
                </c:pt>
                <c:pt idx="1369">
                  <c:v>1.0652321975043899</c:v>
                </c:pt>
                <c:pt idx="1370">
                  <c:v>0.98830151157638801</c:v>
                </c:pt>
                <c:pt idx="1371">
                  <c:v>0.97297999586760997</c:v>
                </c:pt>
                <c:pt idx="1372">
                  <c:v>1.0236064163768499</c:v>
                </c:pt>
                <c:pt idx="1373">
                  <c:v>1.0725052861517701</c:v>
                </c:pt>
                <c:pt idx="1374">
                  <c:v>1.0656081799639801</c:v>
                </c:pt>
                <c:pt idx="1375">
                  <c:v>1.0451729665737499</c:v>
                </c:pt>
                <c:pt idx="1376">
                  <c:v>1.0438136432879199</c:v>
                </c:pt>
                <c:pt idx="1377">
                  <c:v>1.01892857200961</c:v>
                </c:pt>
                <c:pt idx="1378">
                  <c:v>1.0485783925868599</c:v>
                </c:pt>
                <c:pt idx="1379">
                  <c:v>1.07153165264707</c:v>
                </c:pt>
                <c:pt idx="1380">
                  <c:v>1.0569462393348299</c:v>
                </c:pt>
                <c:pt idx="1381">
                  <c:v>1.05711874765791</c:v>
                </c:pt>
                <c:pt idx="1382">
                  <c:v>1.02138463282192</c:v>
                </c:pt>
                <c:pt idx="1383">
                  <c:v>0.976350795485179</c:v>
                </c:pt>
                <c:pt idx="1384">
                  <c:v>1.0293450974501099</c:v>
                </c:pt>
                <c:pt idx="1385">
                  <c:v>1.00750457301614</c:v>
                </c:pt>
                <c:pt idx="1386">
                  <c:v>1.01407732451035</c:v>
                </c:pt>
                <c:pt idx="1387">
                  <c:v>1.0369287390406201</c:v>
                </c:pt>
                <c:pt idx="1388">
                  <c:v>1.04597981310965</c:v>
                </c:pt>
                <c:pt idx="1389">
                  <c:v>1.0255652887873801</c:v>
                </c:pt>
                <c:pt idx="1390">
                  <c:v>1.03476218960297</c:v>
                </c:pt>
                <c:pt idx="1391">
                  <c:v>1.0131132898655</c:v>
                </c:pt>
              </c:numCache>
            </c:numRef>
          </c:val>
          <c:smooth val="0"/>
          <c:extLst>
            <c:ext xmlns:c16="http://schemas.microsoft.com/office/drawing/2014/chart" uri="{C3380CC4-5D6E-409C-BE32-E72D297353CC}">
              <c16:uniqueId val="{00000002-B289-4F48-84E0-77C42715278B}"/>
            </c:ext>
          </c:extLst>
        </c:ser>
        <c:dLbls>
          <c:showLegendKey val="0"/>
          <c:showVal val="0"/>
          <c:showCatName val="0"/>
          <c:showSerName val="0"/>
          <c:showPercent val="0"/>
          <c:showBubbleSize val="0"/>
        </c:dLbls>
        <c:marker val="1"/>
        <c:smooth val="0"/>
        <c:axId val="343571816"/>
        <c:axId val="343576128"/>
      </c:lineChart>
      <c:dateAx>
        <c:axId val="343571816"/>
        <c:scaling>
          <c:orientation val="minMax"/>
        </c:scaling>
        <c:delete val="0"/>
        <c:axPos val="b"/>
        <c:numFmt formatCode="yyyy/m/d" sourceLinked="1"/>
        <c:majorTickMark val="out"/>
        <c:minorTickMark val="none"/>
        <c:tickLblPos val="nextTo"/>
        <c:crossAx val="343576128"/>
        <c:crosses val="autoZero"/>
        <c:auto val="0"/>
        <c:lblOffset val="100"/>
        <c:baseTimeUnit val="days"/>
      </c:dateAx>
      <c:valAx>
        <c:axId val="343576128"/>
        <c:scaling>
          <c:orientation val="minMax"/>
        </c:scaling>
        <c:delete val="0"/>
        <c:axPos val="l"/>
        <c:majorGridlines/>
        <c:numFmt formatCode="0.00%" sourceLinked="1"/>
        <c:majorTickMark val="out"/>
        <c:minorTickMark val="none"/>
        <c:tickLblPos val="nextTo"/>
        <c:crossAx val="343571816"/>
        <c:crosses val="autoZero"/>
        <c:crossBetween val="between"/>
      </c:valAx>
      <c:valAx>
        <c:axId val="343572208"/>
        <c:scaling>
          <c:orientation val="minMax"/>
        </c:scaling>
        <c:delete val="0"/>
        <c:axPos val="r"/>
        <c:numFmt formatCode="0.00%" sourceLinked="1"/>
        <c:majorTickMark val="out"/>
        <c:minorTickMark val="none"/>
        <c:tickLblPos val="nextTo"/>
        <c:crossAx val="343576912"/>
        <c:crosses val="max"/>
        <c:crossBetween val="between"/>
      </c:valAx>
      <c:dateAx>
        <c:axId val="343576912"/>
        <c:scaling>
          <c:orientation val="minMax"/>
        </c:scaling>
        <c:delete val="1"/>
        <c:axPos val="b"/>
        <c:numFmt formatCode="yyyy/m/d" sourceLinked="1"/>
        <c:majorTickMark val="out"/>
        <c:minorTickMark val="none"/>
        <c:tickLblPos val="none"/>
        <c:crossAx val="343572208"/>
        <c:crosses val="autoZero"/>
        <c:auto val="0"/>
        <c:lblOffset val="100"/>
        <c:baseTimeUnit val="days"/>
      </c:dateAx>
    </c:plotArea>
    <c:legend>
      <c:legendPos val="r"/>
      <c:layout>
        <c:manualLayout>
          <c:xMode val="edge"/>
          <c:yMode val="edge"/>
          <c:x val="0.18773031234741211"/>
          <c:y val="5.0349954515695572E-2"/>
          <c:w val="0.20690359175205231"/>
          <c:h val="0.25115156173706055"/>
        </c:manualLayout>
      </c:layout>
      <c:overlay val="0"/>
      <c:txPr>
        <a:bodyPr/>
        <a:lstStyle/>
        <a:p>
          <a:pPr>
            <a:defRPr sz="1050" smtId="4294967295"/>
          </a:pPr>
          <a:endParaRPr lang="zh-CN"/>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095444649457932"/>
          <c:y val="5.1400553435087204E-2"/>
          <c:w val="0.7796863317489624"/>
          <c:h val="0.65294766426086426"/>
        </c:manualLayout>
      </c:layout>
      <c:barChart>
        <c:barDir val="col"/>
        <c:grouping val="clustered"/>
        <c:varyColors val="0"/>
        <c:ser>
          <c:idx val="0"/>
          <c:order val="0"/>
          <c:tx>
            <c:strRef>
              <c:f>'多因子（不同行业不同因子）'!$C$173</c:f>
              <c:strCache>
                <c:ptCount val="1"/>
                <c:pt idx="0">
                  <c:v>超额收益</c:v>
                </c:pt>
              </c:strCache>
            </c:strRef>
          </c:tx>
          <c:invertIfNegative val="0"/>
          <c:cat>
            <c:strRef>
              <c:f>'多因子（不同行业不同因子）'!$B$174:$B$179</c:f>
              <c:strCache>
                <c:ptCount val="6"/>
                <c:pt idx="0">
                  <c:v>2010年</c:v>
                </c:pt>
                <c:pt idx="1">
                  <c:v>2011年</c:v>
                </c:pt>
                <c:pt idx="2">
                  <c:v>2012年</c:v>
                </c:pt>
                <c:pt idx="3">
                  <c:v>2013年</c:v>
                </c:pt>
                <c:pt idx="4">
                  <c:v>2014年</c:v>
                </c:pt>
                <c:pt idx="5">
                  <c:v>2015年(11.27)</c:v>
                </c:pt>
              </c:strCache>
            </c:strRef>
          </c:cat>
          <c:val>
            <c:numRef>
              <c:f>'多因子（不同行业不同因子）'!$C$174:$C$179</c:f>
              <c:numCache>
                <c:formatCode>0.00%</c:formatCode>
                <c:ptCount val="6"/>
                <c:pt idx="0">
                  <c:v>0.411727664483447</c:v>
                </c:pt>
                <c:pt idx="1">
                  <c:v>0.190288195516014</c:v>
                </c:pt>
                <c:pt idx="2">
                  <c:v>8.1876360363014794E-2</c:v>
                </c:pt>
                <c:pt idx="3">
                  <c:v>0.34408753079749199</c:v>
                </c:pt>
                <c:pt idx="4">
                  <c:v>4.8346456587735002E-2</c:v>
                </c:pt>
                <c:pt idx="5">
                  <c:v>1.0498999999999901</c:v>
                </c:pt>
              </c:numCache>
            </c:numRef>
          </c:val>
          <c:extLst>
            <c:ext xmlns:c16="http://schemas.microsoft.com/office/drawing/2014/chart" uri="{C3380CC4-5D6E-409C-BE32-E72D297353CC}">
              <c16:uniqueId val="{00000000-1FAB-4250-A518-E868474B37DE}"/>
            </c:ext>
          </c:extLst>
        </c:ser>
        <c:dLbls>
          <c:showLegendKey val="0"/>
          <c:showVal val="0"/>
          <c:showCatName val="0"/>
          <c:showSerName val="0"/>
          <c:showPercent val="0"/>
          <c:showBubbleSize val="0"/>
        </c:dLbls>
        <c:gapWidth val="150"/>
        <c:axId val="343569856"/>
        <c:axId val="343572600"/>
      </c:barChart>
      <c:lineChart>
        <c:grouping val="standard"/>
        <c:varyColors val="0"/>
        <c:ser>
          <c:idx val="1"/>
          <c:order val="1"/>
          <c:tx>
            <c:strRef>
              <c:f>'多因子（不同行业不同因子）'!$D$173</c:f>
              <c:strCache>
                <c:ptCount val="1"/>
                <c:pt idx="0">
                  <c:v>胜率</c:v>
                </c:pt>
              </c:strCache>
            </c:strRef>
          </c:tx>
          <c:marker>
            <c:symbol val="none"/>
          </c:marker>
          <c:cat>
            <c:strRef>
              <c:f>'多因子（不同行业不同因子）'!$B$174:$B$179</c:f>
              <c:strCache>
                <c:ptCount val="6"/>
                <c:pt idx="0">
                  <c:v>2010年</c:v>
                </c:pt>
                <c:pt idx="1">
                  <c:v>2011年</c:v>
                </c:pt>
                <c:pt idx="2">
                  <c:v>2012年</c:v>
                </c:pt>
                <c:pt idx="3">
                  <c:v>2013年</c:v>
                </c:pt>
                <c:pt idx="4">
                  <c:v>2014年</c:v>
                </c:pt>
                <c:pt idx="5">
                  <c:v>2015年(11.27)</c:v>
                </c:pt>
              </c:strCache>
            </c:strRef>
          </c:cat>
          <c:val>
            <c:numRef>
              <c:f>'多因子（不同行业不同因子）'!$D$174:$D$179</c:f>
              <c:numCache>
                <c:formatCode>0.00%</c:formatCode>
                <c:ptCount val="6"/>
                <c:pt idx="0">
                  <c:v>0.59574468085106402</c:v>
                </c:pt>
                <c:pt idx="1">
                  <c:v>0.54508196721311597</c:v>
                </c:pt>
                <c:pt idx="2">
                  <c:v>0.53497942386831399</c:v>
                </c:pt>
                <c:pt idx="3">
                  <c:v>0.56722689075630295</c:v>
                </c:pt>
                <c:pt idx="4">
                  <c:v>0.50612244897959202</c:v>
                </c:pt>
                <c:pt idx="5">
                  <c:v>0.64840000000000098</c:v>
                </c:pt>
              </c:numCache>
            </c:numRef>
          </c:val>
          <c:smooth val="0"/>
          <c:extLst>
            <c:ext xmlns:c16="http://schemas.microsoft.com/office/drawing/2014/chart" uri="{C3380CC4-5D6E-409C-BE32-E72D297353CC}">
              <c16:uniqueId val="{00000001-1FAB-4250-A518-E868474B37DE}"/>
            </c:ext>
          </c:extLst>
        </c:ser>
        <c:dLbls>
          <c:showLegendKey val="0"/>
          <c:showVal val="0"/>
          <c:showCatName val="0"/>
          <c:showSerName val="0"/>
          <c:showPercent val="0"/>
          <c:showBubbleSize val="0"/>
        </c:dLbls>
        <c:marker val="1"/>
        <c:smooth val="0"/>
        <c:axId val="343574168"/>
        <c:axId val="343572992"/>
      </c:lineChart>
      <c:catAx>
        <c:axId val="343569856"/>
        <c:scaling>
          <c:orientation val="minMax"/>
        </c:scaling>
        <c:delete val="0"/>
        <c:axPos val="b"/>
        <c:numFmt formatCode="General" sourceLinked="0"/>
        <c:majorTickMark val="out"/>
        <c:minorTickMark val="none"/>
        <c:tickLblPos val="nextTo"/>
        <c:crossAx val="343572600"/>
        <c:crosses val="autoZero"/>
        <c:auto val="0"/>
        <c:lblAlgn val="ctr"/>
        <c:lblOffset val="100"/>
        <c:noMultiLvlLbl val="0"/>
      </c:catAx>
      <c:valAx>
        <c:axId val="343572600"/>
        <c:scaling>
          <c:orientation val="minMax"/>
        </c:scaling>
        <c:delete val="0"/>
        <c:axPos val="l"/>
        <c:majorGridlines/>
        <c:numFmt formatCode="0.00%" sourceLinked="1"/>
        <c:majorTickMark val="out"/>
        <c:minorTickMark val="none"/>
        <c:tickLblPos val="nextTo"/>
        <c:crossAx val="343569856"/>
        <c:crosses val="autoZero"/>
        <c:crossBetween val="between"/>
      </c:valAx>
      <c:valAx>
        <c:axId val="343572992"/>
        <c:scaling>
          <c:orientation val="minMax"/>
        </c:scaling>
        <c:delete val="0"/>
        <c:axPos val="r"/>
        <c:numFmt formatCode="0.00%" sourceLinked="1"/>
        <c:majorTickMark val="out"/>
        <c:minorTickMark val="none"/>
        <c:tickLblPos val="nextTo"/>
        <c:crossAx val="343574168"/>
        <c:crosses val="max"/>
        <c:crossBetween val="between"/>
      </c:valAx>
      <c:catAx>
        <c:axId val="343574168"/>
        <c:scaling>
          <c:orientation val="minMax"/>
        </c:scaling>
        <c:delete val="1"/>
        <c:axPos val="b"/>
        <c:numFmt formatCode="General" sourceLinked="1"/>
        <c:majorTickMark val="out"/>
        <c:minorTickMark val="none"/>
        <c:tickLblPos val="none"/>
        <c:crossAx val="343572992"/>
        <c:crosses val="autoZero"/>
        <c:auto val="0"/>
        <c:lblAlgn val="ctr"/>
        <c:lblOffset val="100"/>
        <c:noMultiLvlLbl val="0"/>
      </c:catAx>
    </c:plotArea>
    <c:legend>
      <c:legendPos val="r"/>
      <c:layout>
        <c:manualLayout>
          <c:xMode val="edge"/>
          <c:yMode val="edge"/>
          <c:x val="0.12946619093418121"/>
          <c:y val="0.83214873075485229"/>
          <c:w val="0.43462350964546204"/>
          <c:h val="0.16743437945842743"/>
        </c:manualLayout>
      </c:layout>
      <c:overlay val="0"/>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162414610385895"/>
          <c:y val="5.1400553435087204E-2"/>
          <c:w val="0.82332950830459595"/>
          <c:h val="0.66954505443572998"/>
        </c:manualLayout>
      </c:layout>
      <c:barChart>
        <c:barDir val="col"/>
        <c:grouping val="clustered"/>
        <c:varyColors val="0"/>
        <c:ser>
          <c:idx val="0"/>
          <c:order val="0"/>
          <c:tx>
            <c:strRef>
              <c:f>'多因子（不同行业不同因子）'!$H$83</c:f>
              <c:strCache>
                <c:ptCount val="1"/>
                <c:pt idx="0">
                  <c:v>日平均换仓比例</c:v>
                </c:pt>
              </c:strCache>
            </c:strRef>
          </c:tx>
          <c:invertIfNegative val="0"/>
          <c:cat>
            <c:strRef>
              <c:f>'多因子（不同行业不同因子）'!$B$84:$B$89</c:f>
              <c:strCache>
                <c:ptCount val="6"/>
                <c:pt idx="0">
                  <c:v>2010年</c:v>
                </c:pt>
                <c:pt idx="1">
                  <c:v>2011年</c:v>
                </c:pt>
                <c:pt idx="2">
                  <c:v>2012年</c:v>
                </c:pt>
                <c:pt idx="3">
                  <c:v>2013年</c:v>
                </c:pt>
                <c:pt idx="4">
                  <c:v>2014年</c:v>
                </c:pt>
                <c:pt idx="5">
                  <c:v>2015年(9.25)</c:v>
                </c:pt>
              </c:strCache>
            </c:strRef>
          </c:cat>
          <c:val>
            <c:numRef>
              <c:f>'多因子（不同行业不同因子）'!$H$84:$H$89</c:f>
              <c:numCache>
                <c:formatCode>0.00%</c:formatCode>
                <c:ptCount val="6"/>
                <c:pt idx="0">
                  <c:v>0.26919999999999999</c:v>
                </c:pt>
                <c:pt idx="1">
                  <c:v>0.26669999999999999</c:v>
                </c:pt>
                <c:pt idx="2">
                  <c:v>0.26590000000000003</c:v>
                </c:pt>
                <c:pt idx="3">
                  <c:v>0.27060000000000001</c:v>
                </c:pt>
                <c:pt idx="4">
                  <c:v>0.27879999999999999</c:v>
                </c:pt>
                <c:pt idx="5">
                  <c:v>0.30059999999999998</c:v>
                </c:pt>
              </c:numCache>
            </c:numRef>
          </c:val>
          <c:extLst>
            <c:ext xmlns:c16="http://schemas.microsoft.com/office/drawing/2014/chart" uri="{C3380CC4-5D6E-409C-BE32-E72D297353CC}">
              <c16:uniqueId val="{00000000-E360-46D4-9FF3-5FDFBC4F49B8}"/>
            </c:ext>
          </c:extLst>
        </c:ser>
        <c:dLbls>
          <c:showLegendKey val="0"/>
          <c:showVal val="0"/>
          <c:showCatName val="0"/>
          <c:showSerName val="0"/>
          <c:showPercent val="0"/>
          <c:showBubbleSize val="0"/>
        </c:dLbls>
        <c:gapWidth val="150"/>
        <c:axId val="252020296"/>
        <c:axId val="252016376"/>
      </c:barChart>
      <c:lineChart>
        <c:grouping val="standard"/>
        <c:varyColors val="0"/>
        <c:ser>
          <c:idx val="1"/>
          <c:order val="1"/>
          <c:tx>
            <c:strRef>
              <c:f>'多因子（不同行业不同因子）'!$I$83</c:f>
              <c:strCache>
                <c:ptCount val="1"/>
                <c:pt idx="0">
                  <c:v>平均持仓天数</c:v>
                </c:pt>
              </c:strCache>
            </c:strRef>
          </c:tx>
          <c:marker>
            <c:symbol val="none"/>
          </c:marker>
          <c:cat>
            <c:strRef>
              <c:f>'多因子（不同行业不同因子）'!$B$84:$B$89</c:f>
              <c:strCache>
                <c:ptCount val="6"/>
                <c:pt idx="0">
                  <c:v>2010年</c:v>
                </c:pt>
                <c:pt idx="1">
                  <c:v>2011年</c:v>
                </c:pt>
                <c:pt idx="2">
                  <c:v>2012年</c:v>
                </c:pt>
                <c:pt idx="3">
                  <c:v>2013年</c:v>
                </c:pt>
                <c:pt idx="4">
                  <c:v>2014年</c:v>
                </c:pt>
                <c:pt idx="5">
                  <c:v>2015年(9.25)</c:v>
                </c:pt>
              </c:strCache>
            </c:strRef>
          </c:cat>
          <c:val>
            <c:numRef>
              <c:f>'多因子（不同行业不同因子）'!$I$84:$I$89</c:f>
              <c:numCache>
                <c:formatCode>0.00_);[Red]\(0.00\)</c:formatCode>
                <c:ptCount val="6"/>
                <c:pt idx="0">
                  <c:v>4.8578000000000001</c:v>
                </c:pt>
                <c:pt idx="1">
                  <c:v>4.9169</c:v>
                </c:pt>
                <c:pt idx="2">
                  <c:v>4.9656000000000002</c:v>
                </c:pt>
                <c:pt idx="3">
                  <c:v>4.8921000000000001</c:v>
                </c:pt>
                <c:pt idx="4">
                  <c:v>4.82019999999999</c:v>
                </c:pt>
                <c:pt idx="5">
                  <c:v>4.4859</c:v>
                </c:pt>
              </c:numCache>
            </c:numRef>
          </c:val>
          <c:smooth val="0"/>
          <c:extLst>
            <c:ext xmlns:c16="http://schemas.microsoft.com/office/drawing/2014/chart" uri="{C3380CC4-5D6E-409C-BE32-E72D297353CC}">
              <c16:uniqueId val="{00000001-E360-46D4-9FF3-5FDFBC4F49B8}"/>
            </c:ext>
          </c:extLst>
        </c:ser>
        <c:dLbls>
          <c:showLegendKey val="0"/>
          <c:showVal val="0"/>
          <c:showCatName val="0"/>
          <c:showSerName val="0"/>
          <c:showPercent val="0"/>
          <c:showBubbleSize val="0"/>
        </c:dLbls>
        <c:marker val="1"/>
        <c:smooth val="0"/>
        <c:axId val="252017160"/>
        <c:axId val="252020688"/>
      </c:lineChart>
      <c:catAx>
        <c:axId val="252020296"/>
        <c:scaling>
          <c:orientation val="minMax"/>
        </c:scaling>
        <c:delete val="0"/>
        <c:axPos val="b"/>
        <c:numFmt formatCode="General" sourceLinked="0"/>
        <c:majorTickMark val="out"/>
        <c:minorTickMark val="none"/>
        <c:tickLblPos val="nextTo"/>
        <c:crossAx val="252016376"/>
        <c:crosses val="autoZero"/>
        <c:auto val="0"/>
        <c:lblAlgn val="ctr"/>
        <c:lblOffset val="100"/>
        <c:noMultiLvlLbl val="0"/>
      </c:catAx>
      <c:valAx>
        <c:axId val="252016376"/>
        <c:scaling>
          <c:orientation val="minMax"/>
        </c:scaling>
        <c:delete val="0"/>
        <c:axPos val="l"/>
        <c:majorGridlines/>
        <c:numFmt formatCode="0.00%" sourceLinked="1"/>
        <c:majorTickMark val="out"/>
        <c:minorTickMark val="none"/>
        <c:tickLblPos val="nextTo"/>
        <c:crossAx val="252020296"/>
        <c:crosses val="autoZero"/>
        <c:crossBetween val="between"/>
      </c:valAx>
      <c:valAx>
        <c:axId val="252020688"/>
        <c:scaling>
          <c:orientation val="minMax"/>
        </c:scaling>
        <c:delete val="0"/>
        <c:axPos val="r"/>
        <c:numFmt formatCode="0.00_);[Red]\(0.00\)" sourceLinked="1"/>
        <c:majorTickMark val="out"/>
        <c:minorTickMark val="none"/>
        <c:tickLblPos val="nextTo"/>
        <c:crossAx val="252017160"/>
        <c:crosses val="max"/>
        <c:crossBetween val="between"/>
      </c:valAx>
      <c:catAx>
        <c:axId val="252017160"/>
        <c:scaling>
          <c:orientation val="minMax"/>
        </c:scaling>
        <c:delete val="1"/>
        <c:axPos val="b"/>
        <c:numFmt formatCode="General" sourceLinked="1"/>
        <c:majorTickMark val="out"/>
        <c:minorTickMark val="none"/>
        <c:tickLblPos val="none"/>
        <c:crossAx val="252020688"/>
        <c:crosses val="autoZero"/>
        <c:auto val="0"/>
        <c:lblAlgn val="ctr"/>
        <c:lblOffset val="100"/>
        <c:noMultiLvlLbl val="0"/>
      </c:catAx>
    </c:plotArea>
    <c:legend>
      <c:legendPos val="r"/>
      <c:layout>
        <c:manualLayout>
          <c:xMode val="edge"/>
          <c:yMode val="edge"/>
          <c:x val="5.7581450790166855E-2"/>
          <c:y val="0.82024812698364258"/>
          <c:w val="0.64979934692382813"/>
          <c:h val="0.16743437945842743"/>
        </c:manualLayout>
      </c:layout>
      <c:overlay val="0"/>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AF018-A058-47D4-8F8D-E89BC668A7D3}" type="doc">
      <dgm:prSet loTypeId="urn:microsoft.com/office/officeart/2005/8/layout/process1" loCatId="process" qsTypeId="urn:microsoft.com/office/officeart/2005/8/quickstyle/simple3" qsCatId="simple" csTypeId="urn:microsoft.com/office/officeart/2005/8/colors/colorful1#1" csCatId="colorful" phldr="1"/>
      <dgm:spPr/>
      <dgm:t>
        <a:bodyPr/>
        <a:lstStyle/>
        <a:p>
          <a:endParaRPr/>
        </a:p>
      </dgm:t>
    </dgm:pt>
    <dgm:pt modelId="{7CFE91E7-3BA4-4874-A270-E66DBDDD9189}" type="parTrans" cxnId="{0786671C-BBBA-43E5-9FF0-1CC937EFA156}">
      <dgm:prSet custT="1"/>
      <dgm:spPr/>
      <dgm:t>
        <a:bodyPr/>
        <a:lstStyle/>
        <a:p>
          <a:endParaRPr lang="zh-CN" altLang="en-US" sz="1800"/>
        </a:p>
      </dgm:t>
    </dgm:pt>
    <dgm:pt modelId="{0504B1DB-5E04-4B5F-A0B0-1C13FCDFA706}">
      <dgm:prSet phldrT="[文本]" custT="1"/>
      <dgm:spPr/>
      <dgm:t>
        <a:bodyPr/>
        <a:lstStyle/>
        <a:p>
          <a:r>
            <a:rPr lang="zh-CN" altLang="en-US" sz="1800"/>
            <a:t>异常值剔除</a:t>
          </a:r>
        </a:p>
      </dgm:t>
    </dgm:pt>
    <dgm:pt modelId="{4D4D0CD9-DD95-47AF-A580-333B8D88EF42}" type="sibTrans" cxnId="{0786671C-BBBA-43E5-9FF0-1CC937EFA156}">
      <dgm:prSet custT="1"/>
      <dgm:spPr/>
      <dgm:t>
        <a:bodyPr/>
        <a:lstStyle/>
        <a:p>
          <a:endParaRPr lang="zh-CN" altLang="en-US" sz="1800"/>
        </a:p>
      </dgm:t>
    </dgm:pt>
    <dgm:pt modelId="{DD508F75-6684-4430-9DBF-3A796C61E6E5}" type="parTrans" cxnId="{A2DBA761-DE20-48C2-B599-BD76B31711AA}">
      <dgm:prSet custT="1"/>
      <dgm:spPr/>
      <dgm:t>
        <a:bodyPr/>
        <a:lstStyle/>
        <a:p>
          <a:endParaRPr lang="zh-CN" altLang="en-US" sz="1800"/>
        </a:p>
      </dgm:t>
    </dgm:pt>
    <dgm:pt modelId="{06AFA61C-195C-4537-A40E-E7A076CBD13E}">
      <dgm:prSet phldrT="[文本]" custT="1"/>
      <dgm:spPr/>
      <dgm:t>
        <a:bodyPr/>
        <a:lstStyle/>
        <a:p>
          <a:r>
            <a:rPr lang="zh-CN" altLang="en-US" sz="1800"/>
            <a:t>极值压边界</a:t>
          </a:r>
        </a:p>
      </dgm:t>
    </dgm:pt>
    <dgm:pt modelId="{309C81EE-6BD6-4C7B-82D7-901C903CA464}" type="sibTrans" cxnId="{A2DBA761-DE20-48C2-B599-BD76B31711AA}">
      <dgm:prSet custT="1"/>
      <dgm:spPr/>
      <dgm:t>
        <a:bodyPr/>
        <a:lstStyle/>
        <a:p>
          <a:endParaRPr lang="zh-CN" altLang="en-US" sz="1800"/>
        </a:p>
      </dgm:t>
    </dgm:pt>
    <dgm:pt modelId="{BA1B3EC3-13CE-46B2-AB3E-DED4E6ADED6E}" type="parTrans" cxnId="{1BAA6DFA-0DFC-4C0C-9ADE-BBA91639B96B}">
      <dgm:prSet custT="1"/>
      <dgm:spPr/>
      <dgm:t>
        <a:bodyPr/>
        <a:lstStyle/>
        <a:p>
          <a:endParaRPr lang="zh-CN" altLang="en-US" sz="1800"/>
        </a:p>
      </dgm:t>
    </dgm:pt>
    <dgm:pt modelId="{20369EAD-60CC-482E-A54C-97403CECE3DB}">
      <dgm:prSet phldrT="[文本]" custT="1"/>
      <dgm:spPr/>
      <dgm:t>
        <a:bodyPr/>
        <a:lstStyle/>
        <a:p>
          <a:r>
            <a:rPr lang="zh-CN" altLang="en-US" sz="1800"/>
            <a:t>风险中性</a:t>
          </a:r>
        </a:p>
      </dgm:t>
    </dgm:pt>
    <dgm:pt modelId="{4B7349CC-323F-459A-B713-A8233DB9A73F}" type="sibTrans" cxnId="{1BAA6DFA-0DFC-4C0C-9ADE-BBA91639B96B}">
      <dgm:prSet custT="1"/>
      <dgm:spPr>
        <a:solidFill>
          <a:srgbClr val="FFFF00"/>
        </a:solidFill>
      </dgm:spPr>
      <dgm:t>
        <a:bodyPr/>
        <a:lstStyle/>
        <a:p>
          <a:endParaRPr lang="zh-CN" altLang="en-US" sz="1800"/>
        </a:p>
      </dgm:t>
    </dgm:pt>
    <dgm:pt modelId="{BD39FD9E-C0EB-43F8-BD96-E6700EB146EE}" type="parTrans" cxnId="{F8957B14-5E18-4B84-9EA9-CBF00309957B}">
      <dgm:prSet/>
      <dgm:spPr/>
      <dgm:t>
        <a:bodyPr/>
        <a:lstStyle/>
        <a:p>
          <a:endParaRPr lang="zh-CN" altLang="en-US"/>
        </a:p>
      </dgm:t>
    </dgm:pt>
    <dgm:pt modelId="{43D48DAD-A8EF-44CC-8D28-0F606DB47141}">
      <dgm:prSet phldrT="[文本]" custT="1"/>
      <dgm:spPr/>
      <dgm:t>
        <a:bodyPr/>
        <a:lstStyle/>
        <a:p>
          <a:r>
            <a:rPr lang="zh-CN" altLang="en-US" sz="1800" dirty="0"/>
            <a:t>标准化</a:t>
          </a:r>
        </a:p>
      </dgm:t>
    </dgm:pt>
    <dgm:pt modelId="{E54A8D74-2FE8-4BBC-B53D-6DC99021F402}" type="sibTrans" cxnId="{F8957B14-5E18-4B84-9EA9-CBF00309957B}">
      <dgm:prSet/>
      <dgm:spPr/>
      <dgm:t>
        <a:bodyPr/>
        <a:lstStyle/>
        <a:p>
          <a:endParaRPr lang="zh-CN" altLang="en-US"/>
        </a:p>
      </dgm:t>
    </dgm:pt>
    <dgm:pt modelId="{5FD32C38-7CB8-468A-9592-4CBF16D173C5}" type="pres">
      <dgm:prSet presAssocID="{BA8AF018-A058-47D4-8F8D-E89BC668A7D3}" presName="Name0" presStyleCnt="0">
        <dgm:presLayoutVars>
          <dgm:dir/>
          <dgm:resizeHandles val="exact"/>
        </dgm:presLayoutVars>
      </dgm:prSet>
      <dgm:spPr/>
      <dgm:t>
        <a:bodyPr/>
        <a:lstStyle/>
        <a:p>
          <a:endParaRPr/>
        </a:p>
      </dgm:t>
    </dgm:pt>
    <dgm:pt modelId="{D0EDB6E9-81E4-4C0D-8B08-309FF9F7CB73}" type="pres">
      <dgm:prSet presAssocID="{0504B1DB-5E04-4B5F-A0B0-1C13FCDFA706}" presName="node" presStyleLbl="node1" presStyleIdx="0" presStyleCnt="4">
        <dgm:presLayoutVars>
          <dgm:bulletEnabled val="1"/>
        </dgm:presLayoutVars>
      </dgm:prSet>
      <dgm:spPr/>
      <dgm:t>
        <a:bodyPr/>
        <a:lstStyle/>
        <a:p>
          <a:endParaRPr/>
        </a:p>
      </dgm:t>
    </dgm:pt>
    <dgm:pt modelId="{35673052-E0FB-4F39-B6D5-73B7AD173CF4}" type="pres">
      <dgm:prSet presAssocID="{4D4D0CD9-DD95-47AF-A580-333B8D88EF42}" presName="sibTrans" presStyleLbl="sibTrans2D1" presStyleIdx="0" presStyleCnt="3"/>
      <dgm:spPr/>
      <dgm:t>
        <a:bodyPr/>
        <a:lstStyle/>
        <a:p>
          <a:endParaRPr/>
        </a:p>
      </dgm:t>
    </dgm:pt>
    <dgm:pt modelId="{63A82908-CB8E-43FF-8520-9B861DBF9EA5}" type="pres">
      <dgm:prSet presAssocID="{4D4D0CD9-DD95-47AF-A580-333B8D88EF42}" presName="connectorText" presStyleLbl="sibTrans2D1" presStyleIdx="0" presStyleCnt="3"/>
      <dgm:spPr/>
      <dgm:t>
        <a:bodyPr/>
        <a:lstStyle/>
        <a:p>
          <a:endParaRPr/>
        </a:p>
      </dgm:t>
    </dgm:pt>
    <dgm:pt modelId="{EFA45FF5-897E-46A2-8DB4-F04DB08F4646}" type="pres">
      <dgm:prSet presAssocID="{06AFA61C-195C-4537-A40E-E7A076CBD13E}" presName="node" presStyleLbl="node1" presStyleIdx="1" presStyleCnt="4">
        <dgm:presLayoutVars>
          <dgm:bulletEnabled val="1"/>
        </dgm:presLayoutVars>
      </dgm:prSet>
      <dgm:spPr/>
      <dgm:t>
        <a:bodyPr/>
        <a:lstStyle/>
        <a:p>
          <a:endParaRPr/>
        </a:p>
      </dgm:t>
    </dgm:pt>
    <dgm:pt modelId="{27DBCE41-68AE-432E-A821-ABD1001DB738}" type="pres">
      <dgm:prSet presAssocID="{309C81EE-6BD6-4C7B-82D7-901C903CA464}" presName="sibTrans" presStyleLbl="sibTrans2D1" presStyleIdx="1" presStyleCnt="3"/>
      <dgm:spPr/>
      <dgm:t>
        <a:bodyPr/>
        <a:lstStyle/>
        <a:p>
          <a:endParaRPr/>
        </a:p>
      </dgm:t>
    </dgm:pt>
    <dgm:pt modelId="{33D88BFD-CC60-4BEE-84FD-EA2424B50BB6}" type="pres">
      <dgm:prSet presAssocID="{309C81EE-6BD6-4C7B-82D7-901C903CA464}" presName="connectorText" presStyleLbl="sibTrans2D1" presStyleIdx="1" presStyleCnt="3"/>
      <dgm:spPr/>
      <dgm:t>
        <a:bodyPr/>
        <a:lstStyle/>
        <a:p>
          <a:endParaRPr/>
        </a:p>
      </dgm:t>
    </dgm:pt>
    <dgm:pt modelId="{A6C22F60-5E81-46D5-BAD1-9B570D21FAF7}" type="pres">
      <dgm:prSet presAssocID="{20369EAD-60CC-482E-A54C-97403CECE3DB}" presName="node" presStyleLbl="node1" presStyleIdx="2" presStyleCnt="4">
        <dgm:presLayoutVars>
          <dgm:bulletEnabled val="1"/>
        </dgm:presLayoutVars>
      </dgm:prSet>
      <dgm:spPr/>
      <dgm:t>
        <a:bodyPr/>
        <a:lstStyle/>
        <a:p>
          <a:endParaRPr/>
        </a:p>
      </dgm:t>
    </dgm:pt>
    <dgm:pt modelId="{6F37BA97-C876-46D4-B1F7-538C976225BB}" type="pres">
      <dgm:prSet presAssocID="{4B7349CC-323F-459A-B713-A8233DB9A73F}" presName="sibTrans" presStyleLbl="sibTrans2D1" presStyleIdx="2" presStyleCnt="3"/>
      <dgm:spPr/>
      <dgm:t>
        <a:bodyPr/>
        <a:lstStyle/>
        <a:p>
          <a:endParaRPr/>
        </a:p>
      </dgm:t>
    </dgm:pt>
    <dgm:pt modelId="{B31DDA5B-549E-42BE-9721-0ABF4E7E447F}" type="pres">
      <dgm:prSet presAssocID="{4B7349CC-323F-459A-B713-A8233DB9A73F}" presName="connectorText" presStyleLbl="sibTrans2D1" presStyleIdx="2" presStyleCnt="3"/>
      <dgm:spPr/>
      <dgm:t>
        <a:bodyPr/>
        <a:lstStyle/>
        <a:p>
          <a:endParaRPr/>
        </a:p>
      </dgm:t>
    </dgm:pt>
    <dgm:pt modelId="{9B346FDF-24D4-4C2B-A4A5-4BA533B88EFC}" type="pres">
      <dgm:prSet presAssocID="{43D48DAD-A8EF-44CC-8D28-0F606DB47141}" presName="node" presStyleLbl="node1" presStyleIdx="3" presStyleCnt="4" custLinFactX="100000" custLinFactNeighborX="140215" custLinFactNeighborY="436">
        <dgm:presLayoutVars>
          <dgm:bulletEnabled val="1"/>
        </dgm:presLayoutVars>
      </dgm:prSet>
      <dgm:spPr/>
      <dgm:t>
        <a:bodyPr/>
        <a:lstStyle/>
        <a:p>
          <a:endParaRPr/>
        </a:p>
      </dgm:t>
    </dgm:pt>
  </dgm:ptLst>
  <dgm:cxnLst>
    <dgm:cxn modelId="{0786671C-BBBA-43E5-9FF0-1CC937EFA156}" srcId="{BA8AF018-A058-47D4-8F8D-E89BC668A7D3}" destId="{0504B1DB-5E04-4B5F-A0B0-1C13FCDFA706}" srcOrd="0" destOrd="0" parTransId="{7CFE91E7-3BA4-4874-A270-E66DBDDD9189}" sibTransId="{4D4D0CD9-DD95-47AF-A580-333B8D88EF42}"/>
    <dgm:cxn modelId="{79A734BF-6353-4645-8151-A83485EF59B6}" type="presOf" srcId="{309C81EE-6BD6-4C7B-82D7-901C903CA464}" destId="{27DBCE41-68AE-432E-A821-ABD1001DB738}" srcOrd="0" destOrd="0" presId="urn:microsoft.com/office/officeart/2005/8/layout/process1"/>
    <dgm:cxn modelId="{74D2C9BF-9DE0-4ECF-BD99-371D3D08E037}" type="presOf" srcId="{0504B1DB-5E04-4B5F-A0B0-1C13FCDFA706}" destId="{D0EDB6E9-81E4-4C0D-8B08-309FF9F7CB73}" srcOrd="0" destOrd="0" presId="urn:microsoft.com/office/officeart/2005/8/layout/process1"/>
    <dgm:cxn modelId="{B61C05C6-9654-4268-BB98-76DCCA14ADE8}" type="presOf" srcId="{4B7349CC-323F-459A-B713-A8233DB9A73F}" destId="{6F37BA97-C876-46D4-B1F7-538C976225BB}" srcOrd="0" destOrd="0" presId="urn:microsoft.com/office/officeart/2005/8/layout/process1"/>
    <dgm:cxn modelId="{39A0DC5B-D903-41F6-9760-67A05B7761DE}" type="presOf" srcId="{43D48DAD-A8EF-44CC-8D28-0F606DB47141}" destId="{9B346FDF-24D4-4C2B-A4A5-4BA533B88EFC}" srcOrd="0" destOrd="0" presId="urn:microsoft.com/office/officeart/2005/8/layout/process1"/>
    <dgm:cxn modelId="{F8957B14-5E18-4B84-9EA9-CBF00309957B}" srcId="{BA8AF018-A058-47D4-8F8D-E89BC668A7D3}" destId="{43D48DAD-A8EF-44CC-8D28-0F606DB47141}" srcOrd="3" destOrd="0" parTransId="{BD39FD9E-C0EB-43F8-BD96-E6700EB146EE}" sibTransId="{E54A8D74-2FE8-4BBC-B53D-6DC99021F402}"/>
    <dgm:cxn modelId="{174B4455-1FC6-4767-BA6D-10049AAA1966}" type="presOf" srcId="{4B7349CC-323F-459A-B713-A8233DB9A73F}" destId="{B31DDA5B-549E-42BE-9721-0ABF4E7E447F}" srcOrd="1" destOrd="0" presId="urn:microsoft.com/office/officeart/2005/8/layout/process1"/>
    <dgm:cxn modelId="{1BAA6DFA-0DFC-4C0C-9ADE-BBA91639B96B}" srcId="{BA8AF018-A058-47D4-8F8D-E89BC668A7D3}" destId="{20369EAD-60CC-482E-A54C-97403CECE3DB}" srcOrd="2" destOrd="0" parTransId="{BA1B3EC3-13CE-46B2-AB3E-DED4E6ADED6E}" sibTransId="{4B7349CC-323F-459A-B713-A8233DB9A73F}"/>
    <dgm:cxn modelId="{756718FB-4BD5-427B-A878-5C7F3B942863}" type="presOf" srcId="{06AFA61C-195C-4537-A40E-E7A076CBD13E}" destId="{EFA45FF5-897E-46A2-8DB4-F04DB08F4646}" srcOrd="0" destOrd="0" presId="urn:microsoft.com/office/officeart/2005/8/layout/process1"/>
    <dgm:cxn modelId="{7C4D13BF-41D4-4A68-BD8B-243DEDCDB80B}" type="presOf" srcId="{BA8AF018-A058-47D4-8F8D-E89BC668A7D3}" destId="{5FD32C38-7CB8-468A-9592-4CBF16D173C5}" srcOrd="0" destOrd="0" presId="urn:microsoft.com/office/officeart/2005/8/layout/process1"/>
    <dgm:cxn modelId="{70CC4F60-DD22-4C0D-83C8-8A3D37612998}" type="presOf" srcId="{20369EAD-60CC-482E-A54C-97403CECE3DB}" destId="{A6C22F60-5E81-46D5-BAD1-9B570D21FAF7}" srcOrd="0" destOrd="0" presId="urn:microsoft.com/office/officeart/2005/8/layout/process1"/>
    <dgm:cxn modelId="{A2DBA761-DE20-48C2-B599-BD76B31711AA}" srcId="{BA8AF018-A058-47D4-8F8D-E89BC668A7D3}" destId="{06AFA61C-195C-4537-A40E-E7A076CBD13E}" srcOrd="1" destOrd="0" parTransId="{DD508F75-6684-4430-9DBF-3A796C61E6E5}" sibTransId="{309C81EE-6BD6-4C7B-82D7-901C903CA464}"/>
    <dgm:cxn modelId="{120B4512-0A64-4D6E-BB8D-4E35532D78BF}" type="presOf" srcId="{309C81EE-6BD6-4C7B-82D7-901C903CA464}" destId="{33D88BFD-CC60-4BEE-84FD-EA2424B50BB6}" srcOrd="1" destOrd="0" presId="urn:microsoft.com/office/officeart/2005/8/layout/process1"/>
    <dgm:cxn modelId="{CBF70F93-7F88-40B1-BB41-AD7A60212E77}" type="presOf" srcId="{4D4D0CD9-DD95-47AF-A580-333B8D88EF42}" destId="{35673052-E0FB-4F39-B6D5-73B7AD173CF4}" srcOrd="0" destOrd="0" presId="urn:microsoft.com/office/officeart/2005/8/layout/process1"/>
    <dgm:cxn modelId="{193A237B-43EB-48AA-A02E-D8849056722D}" type="presOf" srcId="{4D4D0CD9-DD95-47AF-A580-333B8D88EF42}" destId="{63A82908-CB8E-43FF-8520-9B861DBF9EA5}" srcOrd="1" destOrd="0" presId="urn:microsoft.com/office/officeart/2005/8/layout/process1"/>
    <dgm:cxn modelId="{58082899-5591-4ACF-8EDB-63377151F3F2}" type="presParOf" srcId="{5FD32C38-7CB8-468A-9592-4CBF16D173C5}" destId="{D0EDB6E9-81E4-4C0D-8B08-309FF9F7CB73}" srcOrd="0" destOrd="0" presId="urn:microsoft.com/office/officeart/2005/8/layout/process1"/>
    <dgm:cxn modelId="{C2FCD395-0321-479D-BF53-B7B3301A44AC}" type="presParOf" srcId="{5FD32C38-7CB8-468A-9592-4CBF16D173C5}" destId="{35673052-E0FB-4F39-B6D5-73B7AD173CF4}" srcOrd="1" destOrd="0" presId="urn:microsoft.com/office/officeart/2005/8/layout/process1"/>
    <dgm:cxn modelId="{EF67D7B8-95DC-4E7E-B262-5146A29F2889}" type="presParOf" srcId="{35673052-E0FB-4F39-B6D5-73B7AD173CF4}" destId="{63A82908-CB8E-43FF-8520-9B861DBF9EA5}" srcOrd="0" destOrd="0" presId="urn:microsoft.com/office/officeart/2005/8/layout/process1"/>
    <dgm:cxn modelId="{9B2AE5E0-BB02-4447-8E7F-5C15C8C34E21}" type="presParOf" srcId="{5FD32C38-7CB8-468A-9592-4CBF16D173C5}" destId="{EFA45FF5-897E-46A2-8DB4-F04DB08F4646}" srcOrd="2" destOrd="0" presId="urn:microsoft.com/office/officeart/2005/8/layout/process1"/>
    <dgm:cxn modelId="{48625926-BFF5-4D3E-9D22-164205235903}" type="presParOf" srcId="{5FD32C38-7CB8-468A-9592-4CBF16D173C5}" destId="{27DBCE41-68AE-432E-A821-ABD1001DB738}" srcOrd="3" destOrd="0" presId="urn:microsoft.com/office/officeart/2005/8/layout/process1"/>
    <dgm:cxn modelId="{98E546F6-4D64-49B5-8869-D6E8FA84C970}" type="presParOf" srcId="{27DBCE41-68AE-432E-A821-ABD1001DB738}" destId="{33D88BFD-CC60-4BEE-84FD-EA2424B50BB6}" srcOrd="0" destOrd="0" presId="urn:microsoft.com/office/officeart/2005/8/layout/process1"/>
    <dgm:cxn modelId="{DBD7B6D4-B1CB-4EFA-9ACF-FCAA0F27ADBE}" type="presParOf" srcId="{5FD32C38-7CB8-468A-9592-4CBF16D173C5}" destId="{A6C22F60-5E81-46D5-BAD1-9B570D21FAF7}" srcOrd="4" destOrd="0" presId="urn:microsoft.com/office/officeart/2005/8/layout/process1"/>
    <dgm:cxn modelId="{6AB61592-AC47-4845-86BA-53D2EF34587A}" type="presParOf" srcId="{5FD32C38-7CB8-468A-9592-4CBF16D173C5}" destId="{6F37BA97-C876-46D4-B1F7-538C976225BB}" srcOrd="5" destOrd="0" presId="urn:microsoft.com/office/officeart/2005/8/layout/process1"/>
    <dgm:cxn modelId="{891409C6-8995-4EA5-9C9E-EAC577B63D6F}" type="presParOf" srcId="{6F37BA97-C876-46D4-B1F7-538C976225BB}" destId="{B31DDA5B-549E-42BE-9721-0ABF4E7E447F}" srcOrd="0" destOrd="0" presId="urn:microsoft.com/office/officeart/2005/8/layout/process1"/>
    <dgm:cxn modelId="{FF651D6E-947B-445A-A08E-D176D97650B7}" type="presParOf" srcId="{5FD32C38-7CB8-468A-9592-4CBF16D173C5}" destId="{9B346FDF-24D4-4C2B-A4A5-4BA533B88EFC}"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1BF29F-29A0-4B73-98CA-9A195E7F152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B7835EB7-1D3E-4DCE-BBDE-50B023C41C38}" type="parTrans" cxnId="{1DFD9ACD-A3BA-45CE-8A6D-F919B645F4E8}">
      <dgm:prSet custT="1"/>
      <dgm:spPr/>
      <dgm:t>
        <a:bodyPr/>
        <a:lstStyle/>
        <a:p>
          <a:endParaRPr lang="zh-CN" altLang="en-US" sz="1400"/>
        </a:p>
      </dgm:t>
    </dgm:pt>
    <dgm:pt modelId="{EFA893CF-1302-477E-A484-956A12AF2C90}">
      <dgm:prSet phldrT="[文本]" custT="1"/>
      <dgm:spPr/>
      <dgm:t>
        <a:bodyPr/>
        <a:lstStyle/>
        <a:p>
          <a:r>
            <a:rPr lang="zh-CN" altLang="en-US" sz="2400" b="1">
              <a:solidFill>
                <a:srgbClr val="C00000"/>
              </a:solidFill>
            </a:rPr>
            <a:t>因子打分</a:t>
          </a:r>
        </a:p>
      </dgm:t>
    </dgm:pt>
    <dgm:pt modelId="{AF2E2FAF-2D81-452E-93E5-E1D9759DA94D}" type="parTrans" cxnId="{D70A000E-CD17-4056-9F8B-D42B16FB504D}">
      <dgm:prSet custT="1"/>
      <dgm:spPr/>
      <dgm:t>
        <a:bodyPr/>
        <a:lstStyle/>
        <a:p>
          <a:endParaRPr lang="zh-CN" altLang="en-US" sz="1400"/>
        </a:p>
      </dgm:t>
    </dgm:pt>
    <dgm:pt modelId="{4D1EC280-F1D7-4755-8B48-E306D02B4D1E}">
      <dgm:prSet phldrT="[文本]" custT="1"/>
      <dgm:spPr/>
      <dgm:t>
        <a:bodyPr/>
        <a:lstStyle/>
        <a:p>
          <a:r>
            <a:rPr lang="zh-CN" altLang="en-US" sz="1800" b="1">
              <a:solidFill>
                <a:srgbClr val="C00000"/>
              </a:solidFill>
            </a:rPr>
            <a:t>静态排序法</a:t>
          </a:r>
          <a:endParaRPr lang="en-US" altLang="zh-CN" sz="1800" b="1">
            <a:solidFill>
              <a:srgbClr val="C00000"/>
            </a:solidFill>
          </a:endParaRPr>
        </a:p>
        <a:p>
          <a:r>
            <a:rPr lang="zh-CN" altLang="en-US" sz="1400" u="sng">
              <a:solidFill>
                <a:srgbClr val="C00000"/>
              </a:solidFill>
            </a:rPr>
            <a:t>简单、直观</a:t>
          </a:r>
        </a:p>
      </dgm:t>
    </dgm:pt>
    <dgm:pt modelId="{60354792-FEA4-493B-B9A2-89F2B89296A9}" type="sibTrans" cxnId="{D70A000E-CD17-4056-9F8B-D42B16FB504D}">
      <dgm:prSet custT="1"/>
      <dgm:spPr/>
      <dgm:t>
        <a:bodyPr/>
        <a:lstStyle/>
        <a:p>
          <a:endParaRPr lang="zh-CN" altLang="en-US" sz="1400"/>
        </a:p>
      </dgm:t>
    </dgm:pt>
    <dgm:pt modelId="{08A42E45-54AC-4EFC-A0CF-EE19C328B999}" type="parTrans" cxnId="{64FD8735-20C0-43AA-BE05-68DE82580431}">
      <dgm:prSet custT="1"/>
      <dgm:spPr/>
      <dgm:t>
        <a:bodyPr/>
        <a:lstStyle/>
        <a:p>
          <a:endParaRPr lang="zh-CN" altLang="en-US" sz="1400"/>
        </a:p>
      </dgm:t>
    </dgm:pt>
    <dgm:pt modelId="{0D652532-5EFF-4D59-87CE-7F31CD4D55F7}">
      <dgm:prSet phldrT="[文本]" custT="1"/>
      <dgm:spPr/>
      <dgm:t>
        <a:bodyPr/>
        <a:lstStyle/>
        <a:p>
          <a:pPr defTabSz="800100">
            <a:lnSpc>
              <a:spcPct val="90000"/>
            </a:lnSpc>
            <a:spcBef>
              <a:spcPct val="0"/>
            </a:spcBef>
            <a:spcAft>
              <a:spcPct val="35000"/>
            </a:spcAft>
          </a:pPr>
          <a:r>
            <a:rPr lang="zh-CN" altLang="en-US" sz="1800" b="1"/>
            <a:t>动态回归法</a:t>
          </a:r>
          <a:endParaRPr lang="en-US" altLang="zh-CN" sz="1800" b="1"/>
        </a:p>
        <a:p>
          <a:pPr marL="0" marR="0" indent="0" defTabSz="914400" eaLnBrk="1" fontAlgn="auto" latinLnBrk="0" hangingPunct="1">
            <a:lnSpc>
              <a:spcPct val="100000"/>
            </a:lnSpc>
            <a:spcBef>
              <a:spcPct val="0"/>
            </a:spcBef>
            <a:spcAft>
              <a:spcPct val="0"/>
            </a:spcAft>
            <a:buClrTx/>
            <a:buSzTx/>
            <a:buFontTx/>
            <a:buNone/>
            <a:defRPr/>
          </a:pPr>
          <a:r>
            <a:rPr lang="zh-CN" altLang="en-US" sz="1400" u="sng"/>
            <a:t>动态、精细化，不稳定</a:t>
          </a:r>
        </a:p>
        <a:p>
          <a:pPr defTabSz="800100">
            <a:lnSpc>
              <a:spcPct val="90000"/>
            </a:lnSpc>
            <a:spcBef>
              <a:spcPct val="0"/>
            </a:spcBef>
            <a:spcAft>
              <a:spcPct val="35000"/>
            </a:spcAft>
          </a:pPr>
          <a:endParaRPr lang="zh-CN" altLang="en-US" sz="1400"/>
        </a:p>
      </dgm:t>
    </dgm:pt>
    <dgm:pt modelId="{3A0D546F-21A4-45F8-89B2-24039E4355AC}" type="sibTrans" cxnId="{64FD8735-20C0-43AA-BE05-68DE82580431}">
      <dgm:prSet custT="1"/>
      <dgm:spPr/>
      <dgm:t>
        <a:bodyPr/>
        <a:lstStyle/>
        <a:p>
          <a:endParaRPr lang="zh-CN" altLang="en-US" sz="1400"/>
        </a:p>
      </dgm:t>
    </dgm:pt>
    <dgm:pt modelId="{7A5D07C0-6532-4411-AAF5-8E775E914545}" type="sibTrans" cxnId="{1DFD9ACD-A3BA-45CE-8A6D-F919B645F4E8}">
      <dgm:prSet custT="1"/>
      <dgm:spPr/>
      <dgm:t>
        <a:bodyPr/>
        <a:lstStyle/>
        <a:p>
          <a:endParaRPr lang="zh-CN" altLang="en-US" sz="1400"/>
        </a:p>
      </dgm:t>
    </dgm:pt>
    <dgm:pt modelId="{C45DDA6E-1A18-432C-A542-8E8ED5CC4D40}" type="parTrans" cxnId="{36C1504F-DF0F-41EC-BA9B-9E4F56B93BBA}">
      <dgm:prSet/>
      <dgm:spPr/>
      <dgm:t>
        <a:bodyPr/>
        <a:lstStyle/>
        <a:p>
          <a:endParaRPr lang="zh-CN" altLang="en-US"/>
        </a:p>
      </dgm:t>
    </dgm:pt>
    <dgm:pt modelId="{37FEC186-719D-4C47-AC1C-00F947308F57}">
      <dgm:prSet phldrT="[文本]" custT="1"/>
      <dgm:spPr/>
      <dgm:t>
        <a:bodyPr/>
        <a:lstStyle/>
        <a:p>
          <a:r>
            <a:rPr lang="zh-CN" altLang="en-US" sz="2400" b="1">
              <a:solidFill>
                <a:srgbClr val="C00000"/>
              </a:solidFill>
            </a:rPr>
            <a:t>组合构建</a:t>
          </a:r>
        </a:p>
      </dgm:t>
    </dgm:pt>
    <dgm:pt modelId="{EDB01F29-9620-4C0E-BA97-4584F11FD320}" type="parTrans" cxnId="{AB4CFCEA-F43A-4998-A55E-766DB6B9D92E}">
      <dgm:prSet/>
      <dgm:spPr/>
      <dgm:t>
        <a:bodyPr/>
        <a:lstStyle/>
        <a:p>
          <a:endParaRPr lang="zh-CN" altLang="en-US"/>
        </a:p>
      </dgm:t>
    </dgm:pt>
    <dgm:pt modelId="{C319AA9C-1C9C-42A0-9E1C-B24BD41BF21F}">
      <dgm:prSet phldrT="[文本]" custT="1"/>
      <dgm:spPr/>
      <dgm:t>
        <a:bodyPr/>
        <a:lstStyle/>
        <a:p>
          <a:r>
            <a:rPr lang="zh-CN" altLang="en-US" sz="1800" b="1" u="none">
              <a:solidFill>
                <a:srgbClr val="C00000"/>
              </a:solidFill>
            </a:rPr>
            <a:t>综合打分法</a:t>
          </a:r>
          <a:endParaRPr lang="en-US" altLang="zh-CN" sz="1800" b="1" u="none">
            <a:solidFill>
              <a:srgbClr val="C00000"/>
            </a:solidFill>
          </a:endParaRPr>
        </a:p>
        <a:p>
          <a:r>
            <a:rPr lang="zh-CN" altLang="en-US" sz="1600" u="sng">
              <a:solidFill>
                <a:srgbClr val="C00000"/>
              </a:solidFill>
            </a:rPr>
            <a:t>多因子综合打分</a:t>
          </a:r>
        </a:p>
      </dgm:t>
    </dgm:pt>
    <dgm:pt modelId="{9C55B57B-D3C5-4C9F-805E-CF1323BD1847}" type="sibTrans" cxnId="{AB4CFCEA-F43A-4998-A55E-766DB6B9D92E}">
      <dgm:prSet/>
      <dgm:spPr/>
      <dgm:t>
        <a:bodyPr/>
        <a:lstStyle/>
        <a:p>
          <a:endParaRPr lang="zh-CN" altLang="en-US"/>
        </a:p>
      </dgm:t>
    </dgm:pt>
    <dgm:pt modelId="{A3BE44A1-08F1-4CC4-BEF5-1E64E11B12C4}" type="parTrans" cxnId="{B8C838F6-6277-4626-8A7F-E6CAB0947511}">
      <dgm:prSet/>
      <dgm:spPr/>
      <dgm:t>
        <a:bodyPr/>
        <a:lstStyle/>
        <a:p>
          <a:endParaRPr lang="zh-CN" altLang="en-US"/>
        </a:p>
      </dgm:t>
    </dgm:pt>
    <dgm:pt modelId="{344C3A51-0EBB-42FB-AF84-9D92B3918619}">
      <dgm:prSet phldrT="[文本]" custT="1"/>
      <dgm:spPr/>
      <dgm:t>
        <a:bodyPr/>
        <a:lstStyle/>
        <a:p>
          <a:r>
            <a:rPr lang="zh-CN" altLang="en-US" sz="1800" b="1"/>
            <a:t>并集法</a:t>
          </a:r>
          <a:endParaRPr lang="en-US" altLang="zh-CN" sz="1800" b="1"/>
        </a:p>
        <a:p>
          <a:r>
            <a:rPr lang="zh-CN" altLang="en-US" sz="1600" u="sng"/>
            <a:t>单风格分别选股</a:t>
          </a:r>
        </a:p>
      </dgm:t>
    </dgm:pt>
    <dgm:pt modelId="{DE4017F1-30DB-4B92-8B70-4BCD2FB4B1F3}" type="sibTrans" cxnId="{B8C838F6-6277-4626-8A7F-E6CAB0947511}">
      <dgm:prSet/>
      <dgm:spPr/>
      <dgm:t>
        <a:bodyPr/>
        <a:lstStyle/>
        <a:p>
          <a:endParaRPr lang="zh-CN" altLang="en-US"/>
        </a:p>
      </dgm:t>
    </dgm:pt>
    <dgm:pt modelId="{87FC7FC8-048C-4854-9E63-21CD648C9922}" type="parTrans" cxnId="{7238A0FB-DD43-4D7A-832B-2FA89E45E1F1}">
      <dgm:prSet/>
      <dgm:spPr/>
      <dgm:t>
        <a:bodyPr/>
        <a:lstStyle/>
        <a:p>
          <a:endParaRPr lang="zh-CN" altLang="en-US"/>
        </a:p>
      </dgm:t>
    </dgm:pt>
    <dgm:pt modelId="{F4544A6C-2C82-4A2E-A18B-1424D441DB89}">
      <dgm:prSet phldrT="[文本]" custT="1"/>
      <dgm:spPr/>
      <dgm:t>
        <a:bodyPr/>
        <a:lstStyle/>
        <a:p>
          <a:r>
            <a:rPr lang="zh-CN" altLang="en-US" sz="1800" b="1" dirty="0"/>
            <a:t>交集法</a:t>
          </a:r>
          <a:endParaRPr lang="en-US" altLang="zh-CN" sz="1800" b="1" dirty="0"/>
        </a:p>
        <a:p>
          <a:r>
            <a:rPr lang="zh-CN" altLang="en-US" sz="1600" dirty="0"/>
            <a:t>因子</a:t>
          </a:r>
          <a:r>
            <a:rPr lang="zh-CN" altLang="en-US" sz="1600" b="1" dirty="0"/>
            <a:t>逐层筛选</a:t>
          </a:r>
        </a:p>
      </dgm:t>
    </dgm:pt>
    <dgm:pt modelId="{4CC49CF7-6084-4194-9C58-0FB3D6E7312A}" type="sibTrans" cxnId="{7238A0FB-DD43-4D7A-832B-2FA89E45E1F1}">
      <dgm:prSet/>
      <dgm:spPr/>
      <dgm:t>
        <a:bodyPr/>
        <a:lstStyle/>
        <a:p>
          <a:endParaRPr lang="zh-CN" altLang="en-US"/>
        </a:p>
      </dgm:t>
    </dgm:pt>
    <dgm:pt modelId="{17E8C60A-469C-450E-8E04-DEEF0389D977}" type="sibTrans" cxnId="{36C1504F-DF0F-41EC-BA9B-9E4F56B93BBA}">
      <dgm:prSet/>
      <dgm:spPr/>
      <dgm:t>
        <a:bodyPr/>
        <a:lstStyle/>
        <a:p>
          <a:endParaRPr lang="zh-CN" altLang="en-US"/>
        </a:p>
      </dgm:t>
    </dgm:pt>
    <dgm:pt modelId="{38D85117-630D-4074-AAB8-E88D4307340A}" type="pres">
      <dgm:prSet presAssocID="{9D1BF29F-29A0-4B73-98CA-9A195E7F152E}" presName="diagram" presStyleCnt="0">
        <dgm:presLayoutVars>
          <dgm:chPref val="1"/>
          <dgm:dir/>
          <dgm:animOne val="branch"/>
          <dgm:animLvl val="lvl"/>
          <dgm:resizeHandles/>
        </dgm:presLayoutVars>
      </dgm:prSet>
      <dgm:spPr/>
      <dgm:t>
        <a:bodyPr/>
        <a:lstStyle/>
        <a:p>
          <a:endParaRPr/>
        </a:p>
      </dgm:t>
    </dgm:pt>
    <dgm:pt modelId="{8C094E89-4A6B-4C0E-9995-9D9181C3F8C1}" type="pres">
      <dgm:prSet presAssocID="{EFA893CF-1302-477E-A484-956A12AF2C90}" presName="root" presStyleCnt="0"/>
      <dgm:spPr/>
      <dgm:t>
        <a:bodyPr/>
        <a:lstStyle/>
        <a:p>
          <a:endParaRPr/>
        </a:p>
      </dgm:t>
    </dgm:pt>
    <dgm:pt modelId="{35A8F7F7-C924-4D1E-A3C3-1644ED072083}" type="pres">
      <dgm:prSet presAssocID="{EFA893CF-1302-477E-A484-956A12AF2C90}" presName="rootComposite" presStyleCnt="0"/>
      <dgm:spPr/>
      <dgm:t>
        <a:bodyPr/>
        <a:lstStyle/>
        <a:p>
          <a:endParaRPr/>
        </a:p>
      </dgm:t>
    </dgm:pt>
    <dgm:pt modelId="{3B6AC9A8-E162-4292-9B94-A5126B360A8E}" type="pres">
      <dgm:prSet presAssocID="{EFA893CF-1302-477E-A484-956A12AF2C90}" presName="rootText" presStyleLbl="node1" presStyleIdx="0" presStyleCnt="2" custScaleY="60424"/>
      <dgm:spPr/>
      <dgm:t>
        <a:bodyPr/>
        <a:lstStyle/>
        <a:p>
          <a:endParaRPr/>
        </a:p>
      </dgm:t>
    </dgm:pt>
    <dgm:pt modelId="{12C2EB34-B435-41D0-A745-773A72BE2725}" type="pres">
      <dgm:prSet presAssocID="{EFA893CF-1302-477E-A484-956A12AF2C90}" presName="rootConnector" presStyleLbl="node1" presStyleIdx="0" presStyleCnt="2"/>
      <dgm:spPr/>
      <dgm:t>
        <a:bodyPr/>
        <a:lstStyle/>
        <a:p>
          <a:endParaRPr/>
        </a:p>
      </dgm:t>
    </dgm:pt>
    <dgm:pt modelId="{3553E832-DAC4-485D-B2E1-405BD2BA932B}" type="pres">
      <dgm:prSet presAssocID="{EFA893CF-1302-477E-A484-956A12AF2C90}" presName="childShape" presStyleCnt="0"/>
      <dgm:spPr/>
      <dgm:t>
        <a:bodyPr/>
        <a:lstStyle/>
        <a:p>
          <a:endParaRPr/>
        </a:p>
      </dgm:t>
    </dgm:pt>
    <dgm:pt modelId="{0792F30D-1910-410F-990B-87B89476A5E6}" type="pres">
      <dgm:prSet presAssocID="{AF2E2FAF-2D81-452E-93E5-E1D9759DA94D}" presName="Name13" presStyleLbl="parChTrans1D2" presStyleIdx="0" presStyleCnt="5"/>
      <dgm:spPr/>
      <dgm:t>
        <a:bodyPr/>
        <a:lstStyle/>
        <a:p>
          <a:endParaRPr/>
        </a:p>
      </dgm:t>
    </dgm:pt>
    <dgm:pt modelId="{9F7BF2B6-BFE4-48BC-9744-27A6F1535D1D}" type="pres">
      <dgm:prSet presAssocID="{4D1EC280-F1D7-4755-8B48-E306D02B4D1E}" presName="childText" presStyleLbl="bgAcc1" presStyleIdx="0" presStyleCnt="5" custScaleY="60424">
        <dgm:presLayoutVars>
          <dgm:bulletEnabled val="1"/>
        </dgm:presLayoutVars>
      </dgm:prSet>
      <dgm:spPr/>
      <dgm:t>
        <a:bodyPr/>
        <a:lstStyle/>
        <a:p>
          <a:endParaRPr/>
        </a:p>
      </dgm:t>
    </dgm:pt>
    <dgm:pt modelId="{9C25D894-10D0-421C-A53A-CDB8015BAF4B}" type="pres">
      <dgm:prSet presAssocID="{08A42E45-54AC-4EFC-A0CF-EE19C328B999}" presName="Name13" presStyleLbl="parChTrans1D2" presStyleIdx="1" presStyleCnt="5"/>
      <dgm:spPr/>
      <dgm:t>
        <a:bodyPr/>
        <a:lstStyle/>
        <a:p>
          <a:endParaRPr/>
        </a:p>
      </dgm:t>
    </dgm:pt>
    <dgm:pt modelId="{6F8E920F-09D0-41B3-981C-814EA7E19514}" type="pres">
      <dgm:prSet presAssocID="{0D652532-5EFF-4D59-87CE-7F31CD4D55F7}" presName="childText" presStyleLbl="bgAcc1" presStyleIdx="1" presStyleCnt="5" custScaleY="60424">
        <dgm:presLayoutVars>
          <dgm:bulletEnabled val="1"/>
        </dgm:presLayoutVars>
      </dgm:prSet>
      <dgm:spPr/>
      <dgm:t>
        <a:bodyPr/>
        <a:lstStyle/>
        <a:p>
          <a:endParaRPr/>
        </a:p>
      </dgm:t>
    </dgm:pt>
    <dgm:pt modelId="{538EC7DD-D5CC-4B80-89A3-D41BE56E4B31}" type="pres">
      <dgm:prSet presAssocID="{37FEC186-719D-4C47-AC1C-00F947308F57}" presName="root" presStyleCnt="0"/>
      <dgm:spPr/>
      <dgm:t>
        <a:bodyPr/>
        <a:lstStyle/>
        <a:p>
          <a:endParaRPr/>
        </a:p>
      </dgm:t>
    </dgm:pt>
    <dgm:pt modelId="{FF71F840-13D4-4089-A58E-AC2D4EEAC946}" type="pres">
      <dgm:prSet presAssocID="{37FEC186-719D-4C47-AC1C-00F947308F57}" presName="rootComposite" presStyleCnt="0"/>
      <dgm:spPr/>
      <dgm:t>
        <a:bodyPr/>
        <a:lstStyle/>
        <a:p>
          <a:endParaRPr/>
        </a:p>
      </dgm:t>
    </dgm:pt>
    <dgm:pt modelId="{4861342F-3FE8-42B7-892E-B2C841F03D4F}" type="pres">
      <dgm:prSet presAssocID="{37FEC186-719D-4C47-AC1C-00F947308F57}" presName="rootText" presStyleLbl="node1" presStyleIdx="1" presStyleCnt="2" custScaleY="60424"/>
      <dgm:spPr/>
      <dgm:t>
        <a:bodyPr/>
        <a:lstStyle/>
        <a:p>
          <a:endParaRPr/>
        </a:p>
      </dgm:t>
    </dgm:pt>
    <dgm:pt modelId="{E94E862D-952A-4D0F-8558-150AD9BAD888}" type="pres">
      <dgm:prSet presAssocID="{37FEC186-719D-4C47-AC1C-00F947308F57}" presName="rootConnector" presStyleLbl="node1" presStyleIdx="1" presStyleCnt="2"/>
      <dgm:spPr/>
      <dgm:t>
        <a:bodyPr/>
        <a:lstStyle/>
        <a:p>
          <a:endParaRPr/>
        </a:p>
      </dgm:t>
    </dgm:pt>
    <dgm:pt modelId="{81D8AA21-AECC-4AC5-B404-C836FDC7C1D8}" type="pres">
      <dgm:prSet presAssocID="{37FEC186-719D-4C47-AC1C-00F947308F57}" presName="childShape" presStyleCnt="0"/>
      <dgm:spPr/>
      <dgm:t>
        <a:bodyPr/>
        <a:lstStyle/>
        <a:p>
          <a:endParaRPr/>
        </a:p>
      </dgm:t>
    </dgm:pt>
    <dgm:pt modelId="{5D29569B-31B6-49E5-B6B2-187F291D1A43}" type="pres">
      <dgm:prSet presAssocID="{EDB01F29-9620-4C0E-BA97-4584F11FD320}" presName="Name13" presStyleLbl="parChTrans1D2" presStyleIdx="2" presStyleCnt="5"/>
      <dgm:spPr/>
      <dgm:t>
        <a:bodyPr/>
        <a:lstStyle/>
        <a:p>
          <a:endParaRPr/>
        </a:p>
      </dgm:t>
    </dgm:pt>
    <dgm:pt modelId="{EA3DF42E-C450-430D-8C7A-76A397DD90D2}" type="pres">
      <dgm:prSet presAssocID="{C319AA9C-1C9C-42A0-9E1C-B24BD41BF21F}" presName="childText" presStyleLbl="bgAcc1" presStyleIdx="2" presStyleCnt="5" custScaleY="60424">
        <dgm:presLayoutVars>
          <dgm:bulletEnabled val="1"/>
        </dgm:presLayoutVars>
      </dgm:prSet>
      <dgm:spPr/>
      <dgm:t>
        <a:bodyPr/>
        <a:lstStyle/>
        <a:p>
          <a:endParaRPr/>
        </a:p>
      </dgm:t>
    </dgm:pt>
    <dgm:pt modelId="{7C6E9DD3-2E4C-49D8-9EA0-8B86C12EB654}" type="pres">
      <dgm:prSet presAssocID="{A3BE44A1-08F1-4CC4-BEF5-1E64E11B12C4}" presName="Name13" presStyleLbl="parChTrans1D2" presStyleIdx="3" presStyleCnt="5"/>
      <dgm:spPr/>
      <dgm:t>
        <a:bodyPr/>
        <a:lstStyle/>
        <a:p>
          <a:endParaRPr/>
        </a:p>
      </dgm:t>
    </dgm:pt>
    <dgm:pt modelId="{B3EC5459-C727-438C-923E-C166B2E1BBAC}" type="pres">
      <dgm:prSet presAssocID="{344C3A51-0EBB-42FB-AF84-9D92B3918619}" presName="childText" presStyleLbl="bgAcc1" presStyleIdx="3" presStyleCnt="5" custScaleY="60424">
        <dgm:presLayoutVars>
          <dgm:bulletEnabled val="1"/>
        </dgm:presLayoutVars>
      </dgm:prSet>
      <dgm:spPr/>
      <dgm:t>
        <a:bodyPr/>
        <a:lstStyle/>
        <a:p>
          <a:endParaRPr/>
        </a:p>
      </dgm:t>
    </dgm:pt>
    <dgm:pt modelId="{BF8ED3D2-8D1E-4B7E-AB9B-1573578989D1}" type="pres">
      <dgm:prSet presAssocID="{87FC7FC8-048C-4854-9E63-21CD648C9922}" presName="Name13" presStyleLbl="parChTrans1D2" presStyleIdx="4" presStyleCnt="5"/>
      <dgm:spPr/>
      <dgm:t>
        <a:bodyPr/>
        <a:lstStyle/>
        <a:p>
          <a:endParaRPr/>
        </a:p>
      </dgm:t>
    </dgm:pt>
    <dgm:pt modelId="{268C9A3F-22DD-487E-B938-B1D5501C5103}" type="pres">
      <dgm:prSet presAssocID="{F4544A6C-2C82-4A2E-A18B-1424D441DB89}" presName="childText" presStyleLbl="bgAcc1" presStyleIdx="4" presStyleCnt="5" custScaleY="60424">
        <dgm:presLayoutVars>
          <dgm:bulletEnabled val="1"/>
        </dgm:presLayoutVars>
      </dgm:prSet>
      <dgm:spPr/>
      <dgm:t>
        <a:bodyPr/>
        <a:lstStyle/>
        <a:p>
          <a:endParaRPr/>
        </a:p>
      </dgm:t>
    </dgm:pt>
  </dgm:ptLst>
  <dgm:cxnLst>
    <dgm:cxn modelId="{A4F19377-19A2-4603-967C-47416974778B}" type="presOf" srcId="{EFA893CF-1302-477E-A484-956A12AF2C90}" destId="{3B6AC9A8-E162-4292-9B94-A5126B360A8E}" srcOrd="0" destOrd="0" presId="urn:microsoft.com/office/officeart/2005/8/layout/hierarchy3"/>
    <dgm:cxn modelId="{7E6A3FE6-AC71-4F09-BF81-183DF120353A}" type="presOf" srcId="{A3BE44A1-08F1-4CC4-BEF5-1E64E11B12C4}" destId="{7C6E9DD3-2E4C-49D8-9EA0-8B86C12EB654}" srcOrd="0" destOrd="0" presId="urn:microsoft.com/office/officeart/2005/8/layout/hierarchy3"/>
    <dgm:cxn modelId="{85B512B6-294A-4200-A305-2FA48DB5A935}" type="presOf" srcId="{37FEC186-719D-4C47-AC1C-00F947308F57}" destId="{4861342F-3FE8-42B7-892E-B2C841F03D4F}" srcOrd="0" destOrd="0" presId="urn:microsoft.com/office/officeart/2005/8/layout/hierarchy3"/>
    <dgm:cxn modelId="{850DAE27-849D-4063-911B-8CC5794291DD}" type="presOf" srcId="{08A42E45-54AC-4EFC-A0CF-EE19C328B999}" destId="{9C25D894-10D0-421C-A53A-CDB8015BAF4B}" srcOrd="0" destOrd="0" presId="urn:microsoft.com/office/officeart/2005/8/layout/hierarchy3"/>
    <dgm:cxn modelId="{D09A6CBA-D7E0-4178-8D96-6A7BC9470B07}" type="presOf" srcId="{F4544A6C-2C82-4A2E-A18B-1424D441DB89}" destId="{268C9A3F-22DD-487E-B938-B1D5501C5103}" srcOrd="0" destOrd="0" presId="urn:microsoft.com/office/officeart/2005/8/layout/hierarchy3"/>
    <dgm:cxn modelId="{D643FAE1-41D6-46E5-8B05-D753E316E5AB}" type="presOf" srcId="{87FC7FC8-048C-4854-9E63-21CD648C9922}" destId="{BF8ED3D2-8D1E-4B7E-AB9B-1573578989D1}" srcOrd="0" destOrd="0" presId="urn:microsoft.com/office/officeart/2005/8/layout/hierarchy3"/>
    <dgm:cxn modelId="{DA794206-7BEE-4328-AD98-E50B7BDB9094}" type="presOf" srcId="{0D652532-5EFF-4D59-87CE-7F31CD4D55F7}" destId="{6F8E920F-09D0-41B3-981C-814EA7E19514}" srcOrd="0" destOrd="0" presId="urn:microsoft.com/office/officeart/2005/8/layout/hierarchy3"/>
    <dgm:cxn modelId="{32073AAD-10E6-4DA6-B254-0F434156D12C}" type="presOf" srcId="{AF2E2FAF-2D81-452E-93E5-E1D9759DA94D}" destId="{0792F30D-1910-410F-990B-87B89476A5E6}" srcOrd="0" destOrd="0" presId="urn:microsoft.com/office/officeart/2005/8/layout/hierarchy3"/>
    <dgm:cxn modelId="{F7E50F01-3D71-480C-9AA3-DD0597CFD630}" type="presOf" srcId="{EFA893CF-1302-477E-A484-956A12AF2C90}" destId="{12C2EB34-B435-41D0-A745-773A72BE2725}" srcOrd="1" destOrd="0" presId="urn:microsoft.com/office/officeart/2005/8/layout/hierarchy3"/>
    <dgm:cxn modelId="{7238A0FB-DD43-4D7A-832B-2FA89E45E1F1}" srcId="{37FEC186-719D-4C47-AC1C-00F947308F57}" destId="{F4544A6C-2C82-4A2E-A18B-1424D441DB89}" srcOrd="2" destOrd="0" parTransId="{87FC7FC8-048C-4854-9E63-21CD648C9922}" sibTransId="{4CC49CF7-6084-4194-9C58-0FB3D6E7312A}"/>
    <dgm:cxn modelId="{C56FF332-07BF-482F-8F98-163D2EBDE2FF}" type="presOf" srcId="{EDB01F29-9620-4C0E-BA97-4584F11FD320}" destId="{5D29569B-31B6-49E5-B6B2-187F291D1A43}" srcOrd="0" destOrd="0" presId="urn:microsoft.com/office/officeart/2005/8/layout/hierarchy3"/>
    <dgm:cxn modelId="{EE21B111-7FFF-4E59-B47F-5B40B302F3DE}" type="presOf" srcId="{C319AA9C-1C9C-42A0-9E1C-B24BD41BF21F}" destId="{EA3DF42E-C450-430D-8C7A-76A397DD90D2}" srcOrd="0" destOrd="0" presId="urn:microsoft.com/office/officeart/2005/8/layout/hierarchy3"/>
    <dgm:cxn modelId="{8DED80D2-4949-440B-90D8-53D5BB2DBF1A}" type="presOf" srcId="{4D1EC280-F1D7-4755-8B48-E306D02B4D1E}" destId="{9F7BF2B6-BFE4-48BC-9744-27A6F1535D1D}" srcOrd="0" destOrd="0" presId="urn:microsoft.com/office/officeart/2005/8/layout/hierarchy3"/>
    <dgm:cxn modelId="{64FD8735-20C0-43AA-BE05-68DE82580431}" srcId="{EFA893CF-1302-477E-A484-956A12AF2C90}" destId="{0D652532-5EFF-4D59-87CE-7F31CD4D55F7}" srcOrd="1" destOrd="0" parTransId="{08A42E45-54AC-4EFC-A0CF-EE19C328B999}" sibTransId="{3A0D546F-21A4-45F8-89B2-24039E4355AC}"/>
    <dgm:cxn modelId="{AB4CFCEA-F43A-4998-A55E-766DB6B9D92E}" srcId="{37FEC186-719D-4C47-AC1C-00F947308F57}" destId="{C319AA9C-1C9C-42A0-9E1C-B24BD41BF21F}" srcOrd="0" destOrd="0" parTransId="{EDB01F29-9620-4C0E-BA97-4584F11FD320}" sibTransId="{9C55B57B-D3C5-4C9F-805E-CF1323BD1847}"/>
    <dgm:cxn modelId="{C6E02B89-47F7-4574-88CA-ED6570CA0111}" type="presOf" srcId="{37FEC186-719D-4C47-AC1C-00F947308F57}" destId="{E94E862D-952A-4D0F-8558-150AD9BAD888}" srcOrd="1" destOrd="0" presId="urn:microsoft.com/office/officeart/2005/8/layout/hierarchy3"/>
    <dgm:cxn modelId="{36C1504F-DF0F-41EC-BA9B-9E4F56B93BBA}" srcId="{9D1BF29F-29A0-4B73-98CA-9A195E7F152E}" destId="{37FEC186-719D-4C47-AC1C-00F947308F57}" srcOrd="1" destOrd="0" parTransId="{C45DDA6E-1A18-432C-A542-8E8ED5CC4D40}" sibTransId="{17E8C60A-469C-450E-8E04-DEEF0389D977}"/>
    <dgm:cxn modelId="{1DFD9ACD-A3BA-45CE-8A6D-F919B645F4E8}" srcId="{9D1BF29F-29A0-4B73-98CA-9A195E7F152E}" destId="{EFA893CF-1302-477E-A484-956A12AF2C90}" srcOrd="0" destOrd="0" parTransId="{B7835EB7-1D3E-4DCE-BBDE-50B023C41C38}" sibTransId="{7A5D07C0-6532-4411-AAF5-8E775E914545}"/>
    <dgm:cxn modelId="{DA56F0CA-9CF5-4388-BC4A-F705A236AB18}" type="presOf" srcId="{9D1BF29F-29A0-4B73-98CA-9A195E7F152E}" destId="{38D85117-630D-4074-AAB8-E88D4307340A}" srcOrd="0" destOrd="0" presId="urn:microsoft.com/office/officeart/2005/8/layout/hierarchy3"/>
    <dgm:cxn modelId="{D70A000E-CD17-4056-9F8B-D42B16FB504D}" srcId="{EFA893CF-1302-477E-A484-956A12AF2C90}" destId="{4D1EC280-F1D7-4755-8B48-E306D02B4D1E}" srcOrd="0" destOrd="0" parTransId="{AF2E2FAF-2D81-452E-93E5-E1D9759DA94D}" sibTransId="{60354792-FEA4-493B-B9A2-89F2B89296A9}"/>
    <dgm:cxn modelId="{64FDC28F-C7CB-44FF-8E5F-D54FDDBE0F54}" type="presOf" srcId="{344C3A51-0EBB-42FB-AF84-9D92B3918619}" destId="{B3EC5459-C727-438C-923E-C166B2E1BBAC}" srcOrd="0" destOrd="0" presId="urn:microsoft.com/office/officeart/2005/8/layout/hierarchy3"/>
    <dgm:cxn modelId="{B8C838F6-6277-4626-8A7F-E6CAB0947511}" srcId="{37FEC186-719D-4C47-AC1C-00F947308F57}" destId="{344C3A51-0EBB-42FB-AF84-9D92B3918619}" srcOrd="1" destOrd="0" parTransId="{A3BE44A1-08F1-4CC4-BEF5-1E64E11B12C4}" sibTransId="{DE4017F1-30DB-4B92-8B70-4BCD2FB4B1F3}"/>
    <dgm:cxn modelId="{52C7FED5-2401-4F78-853C-F5471C5CE958}" type="presParOf" srcId="{38D85117-630D-4074-AAB8-E88D4307340A}" destId="{8C094E89-4A6B-4C0E-9995-9D9181C3F8C1}" srcOrd="0" destOrd="0" presId="urn:microsoft.com/office/officeart/2005/8/layout/hierarchy3"/>
    <dgm:cxn modelId="{30D68704-A7BD-4B13-91D7-349224EDA62A}" type="presParOf" srcId="{8C094E89-4A6B-4C0E-9995-9D9181C3F8C1}" destId="{35A8F7F7-C924-4D1E-A3C3-1644ED072083}" srcOrd="0" destOrd="0" presId="urn:microsoft.com/office/officeart/2005/8/layout/hierarchy3"/>
    <dgm:cxn modelId="{FA5C830B-BE85-4C0C-ABD6-905D67F00BBF}" type="presParOf" srcId="{35A8F7F7-C924-4D1E-A3C3-1644ED072083}" destId="{3B6AC9A8-E162-4292-9B94-A5126B360A8E}" srcOrd="0" destOrd="0" presId="urn:microsoft.com/office/officeart/2005/8/layout/hierarchy3"/>
    <dgm:cxn modelId="{A49BBF7B-F122-4404-907D-B86231553D36}" type="presParOf" srcId="{35A8F7F7-C924-4D1E-A3C3-1644ED072083}" destId="{12C2EB34-B435-41D0-A745-773A72BE2725}" srcOrd="1" destOrd="0" presId="urn:microsoft.com/office/officeart/2005/8/layout/hierarchy3"/>
    <dgm:cxn modelId="{23076A6C-B0CF-4F63-9030-3DBF33CFD776}" type="presParOf" srcId="{8C094E89-4A6B-4C0E-9995-9D9181C3F8C1}" destId="{3553E832-DAC4-485D-B2E1-405BD2BA932B}" srcOrd="1" destOrd="0" presId="urn:microsoft.com/office/officeart/2005/8/layout/hierarchy3"/>
    <dgm:cxn modelId="{CA4DC5DE-D3B8-472B-B841-ED89AE0C42D4}" type="presParOf" srcId="{3553E832-DAC4-485D-B2E1-405BD2BA932B}" destId="{0792F30D-1910-410F-990B-87B89476A5E6}" srcOrd="0" destOrd="0" presId="urn:microsoft.com/office/officeart/2005/8/layout/hierarchy3"/>
    <dgm:cxn modelId="{0C288E83-F7B5-4BE7-875B-E87EC63BB79E}" type="presParOf" srcId="{3553E832-DAC4-485D-B2E1-405BD2BA932B}" destId="{9F7BF2B6-BFE4-48BC-9744-27A6F1535D1D}" srcOrd="1" destOrd="0" presId="urn:microsoft.com/office/officeart/2005/8/layout/hierarchy3"/>
    <dgm:cxn modelId="{2ACD071E-A286-4852-AF55-426ADE2E6F60}" type="presParOf" srcId="{3553E832-DAC4-485D-B2E1-405BD2BA932B}" destId="{9C25D894-10D0-421C-A53A-CDB8015BAF4B}" srcOrd="2" destOrd="0" presId="urn:microsoft.com/office/officeart/2005/8/layout/hierarchy3"/>
    <dgm:cxn modelId="{81F7ECBA-D04C-4D17-A225-2061B41A54FD}" type="presParOf" srcId="{3553E832-DAC4-485D-B2E1-405BD2BA932B}" destId="{6F8E920F-09D0-41B3-981C-814EA7E19514}" srcOrd="3" destOrd="0" presId="urn:microsoft.com/office/officeart/2005/8/layout/hierarchy3"/>
    <dgm:cxn modelId="{34A77278-3568-491D-9C2D-EF8ACCAF3EE2}" type="presParOf" srcId="{38D85117-630D-4074-AAB8-E88D4307340A}" destId="{538EC7DD-D5CC-4B80-89A3-D41BE56E4B31}" srcOrd="1" destOrd="0" presId="urn:microsoft.com/office/officeart/2005/8/layout/hierarchy3"/>
    <dgm:cxn modelId="{58B2C727-60B3-4AC9-A313-06224E5DC777}" type="presParOf" srcId="{538EC7DD-D5CC-4B80-89A3-D41BE56E4B31}" destId="{FF71F840-13D4-4089-A58E-AC2D4EEAC946}" srcOrd="0" destOrd="0" presId="urn:microsoft.com/office/officeart/2005/8/layout/hierarchy3"/>
    <dgm:cxn modelId="{113BCE4B-77D7-4A4A-9A09-AFFF2B3C32AD}" type="presParOf" srcId="{FF71F840-13D4-4089-A58E-AC2D4EEAC946}" destId="{4861342F-3FE8-42B7-892E-B2C841F03D4F}" srcOrd="0" destOrd="0" presId="urn:microsoft.com/office/officeart/2005/8/layout/hierarchy3"/>
    <dgm:cxn modelId="{6B1FF717-19A5-4D9E-B757-8081557716D6}" type="presParOf" srcId="{FF71F840-13D4-4089-A58E-AC2D4EEAC946}" destId="{E94E862D-952A-4D0F-8558-150AD9BAD888}" srcOrd="1" destOrd="0" presId="urn:microsoft.com/office/officeart/2005/8/layout/hierarchy3"/>
    <dgm:cxn modelId="{01F1F0A4-121D-4DC9-B810-1CE07606372A}" type="presParOf" srcId="{538EC7DD-D5CC-4B80-89A3-D41BE56E4B31}" destId="{81D8AA21-AECC-4AC5-B404-C836FDC7C1D8}" srcOrd="1" destOrd="0" presId="urn:microsoft.com/office/officeart/2005/8/layout/hierarchy3"/>
    <dgm:cxn modelId="{744209AA-74B7-44E1-82F7-84D9B8497700}" type="presParOf" srcId="{81D8AA21-AECC-4AC5-B404-C836FDC7C1D8}" destId="{5D29569B-31B6-49E5-B6B2-187F291D1A43}" srcOrd="0" destOrd="0" presId="urn:microsoft.com/office/officeart/2005/8/layout/hierarchy3"/>
    <dgm:cxn modelId="{8F1E8E96-BD96-4434-B2FF-C9A849D6F941}" type="presParOf" srcId="{81D8AA21-AECC-4AC5-B404-C836FDC7C1D8}" destId="{EA3DF42E-C450-430D-8C7A-76A397DD90D2}" srcOrd="1" destOrd="0" presId="urn:microsoft.com/office/officeart/2005/8/layout/hierarchy3"/>
    <dgm:cxn modelId="{77162F03-973B-47FD-AED5-D17CFF782A6A}" type="presParOf" srcId="{81D8AA21-AECC-4AC5-B404-C836FDC7C1D8}" destId="{7C6E9DD3-2E4C-49D8-9EA0-8B86C12EB654}" srcOrd="2" destOrd="0" presId="urn:microsoft.com/office/officeart/2005/8/layout/hierarchy3"/>
    <dgm:cxn modelId="{41E5888D-0EA6-4BAE-8C39-E73E0A3F9B2C}" type="presParOf" srcId="{81D8AA21-AECC-4AC5-B404-C836FDC7C1D8}" destId="{B3EC5459-C727-438C-923E-C166B2E1BBAC}" srcOrd="3" destOrd="0" presId="urn:microsoft.com/office/officeart/2005/8/layout/hierarchy3"/>
    <dgm:cxn modelId="{6335D95C-47A4-4B13-9E1B-024ED1587229}" type="presParOf" srcId="{81D8AA21-AECC-4AC5-B404-C836FDC7C1D8}" destId="{BF8ED3D2-8D1E-4B7E-AB9B-1573578989D1}" srcOrd="4" destOrd="0" presId="urn:microsoft.com/office/officeart/2005/8/layout/hierarchy3"/>
    <dgm:cxn modelId="{906375FB-8F4E-4FB2-A61F-F6B64F8C4D20}" type="presParOf" srcId="{81D8AA21-AECC-4AC5-B404-C836FDC7C1D8}" destId="{268C9A3F-22DD-487E-B938-B1D5501C5103}"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8AF018-A058-47D4-8F8D-E89BC668A7D3}" type="doc">
      <dgm:prSet loTypeId="urn:microsoft.com/office/officeart/2005/8/layout/process1" loCatId="process" qsTypeId="urn:microsoft.com/office/officeart/2005/8/quickstyle/simple3" qsCatId="simple" csTypeId="urn:microsoft.com/office/officeart/2005/8/colors/colorful1#2" csCatId="colorful" phldr="1"/>
      <dgm:spPr/>
      <dgm:t>
        <a:bodyPr/>
        <a:lstStyle/>
        <a:p>
          <a:endParaRPr/>
        </a:p>
      </dgm:t>
    </dgm:pt>
    <dgm:pt modelId="{7CFE91E7-3BA4-4874-A270-E66DBDDD9189}" type="parTrans" cxnId="{E498F1E6-B1D7-4A6E-A176-FFFF9DB154F6}">
      <dgm:prSet custT="1"/>
      <dgm:spPr/>
      <dgm:t>
        <a:bodyPr/>
        <a:lstStyle/>
        <a:p>
          <a:endParaRPr lang="zh-CN" altLang="en-US" sz="1800" b="1"/>
        </a:p>
      </dgm:t>
    </dgm:pt>
    <dgm:pt modelId="{0504B1DB-5E04-4B5F-A0B0-1C13FCDFA706}">
      <dgm:prSet phldrT="[文本]" custT="1"/>
      <dgm:spPr/>
      <dgm:t>
        <a:bodyPr/>
        <a:lstStyle/>
        <a:p>
          <a:r>
            <a:rPr lang="zh-CN" altLang="en-US" sz="1800" b="1">
              <a:solidFill>
                <a:srgbClr val="C00000"/>
              </a:solidFill>
            </a:rPr>
            <a:t>风格非线性处理</a:t>
          </a:r>
        </a:p>
      </dgm:t>
    </dgm:pt>
    <dgm:pt modelId="{4D4D0CD9-DD95-47AF-A580-333B8D88EF42}" type="sibTrans" cxnId="{E498F1E6-B1D7-4A6E-A176-FFFF9DB154F6}">
      <dgm:prSet custT="1"/>
      <dgm:spPr/>
      <dgm:t>
        <a:bodyPr/>
        <a:lstStyle/>
        <a:p>
          <a:endParaRPr lang="zh-CN" altLang="en-US" sz="1800" b="1"/>
        </a:p>
      </dgm:t>
    </dgm:pt>
    <dgm:pt modelId="{BA1B3EC3-13CE-46B2-AB3E-DED4E6ADED6E}" type="parTrans" cxnId="{E3949812-3B5C-4AF7-944A-10EF6D071ABB}">
      <dgm:prSet custT="1"/>
      <dgm:spPr/>
      <dgm:t>
        <a:bodyPr/>
        <a:lstStyle/>
        <a:p>
          <a:endParaRPr lang="zh-CN" altLang="en-US" sz="1800" b="1"/>
        </a:p>
      </dgm:t>
    </dgm:pt>
    <dgm:pt modelId="{20369EAD-60CC-482E-A54C-97403CECE3DB}">
      <dgm:prSet phldrT="[文本]" custT="1">
        <dgm:style>
          <a:lnRef idx="1">
            <a:schemeClr val="dk1"/>
          </a:lnRef>
          <a:fillRef idx="2">
            <a:schemeClr val="dk1"/>
          </a:fillRef>
          <a:effectRef idx="1">
            <a:schemeClr val="dk1"/>
          </a:effectRef>
          <a:fontRef idx="minor">
            <a:schemeClr val="dk1"/>
          </a:fontRef>
        </dgm:style>
      </dgm:prSet>
      <dgm:spPr/>
      <dgm:t>
        <a:bodyPr/>
        <a:lstStyle/>
        <a:p>
          <a:r>
            <a:rPr lang="zh-CN" altLang="en-US" sz="1800" b="0"/>
            <a:t>组合风险剥离</a:t>
          </a:r>
        </a:p>
      </dgm:t>
    </dgm:pt>
    <dgm:pt modelId="{4B7349CC-323F-459A-B713-A8233DB9A73F}" type="sibTrans" cxnId="{E3949812-3B5C-4AF7-944A-10EF6D071ABB}">
      <dgm:prSet custT="1"/>
      <dgm:spPr/>
      <dgm:t>
        <a:bodyPr/>
        <a:lstStyle/>
        <a:p>
          <a:endParaRPr lang="zh-CN" altLang="en-US" sz="1800" b="1"/>
        </a:p>
      </dgm:t>
    </dgm:pt>
    <dgm:pt modelId="{5FD32C38-7CB8-468A-9592-4CBF16D173C5}" type="pres">
      <dgm:prSet presAssocID="{BA8AF018-A058-47D4-8F8D-E89BC668A7D3}" presName="Name0" presStyleCnt="0">
        <dgm:presLayoutVars>
          <dgm:dir/>
          <dgm:resizeHandles val="exact"/>
        </dgm:presLayoutVars>
      </dgm:prSet>
      <dgm:spPr/>
      <dgm:t>
        <a:bodyPr/>
        <a:lstStyle/>
        <a:p>
          <a:endParaRPr/>
        </a:p>
      </dgm:t>
    </dgm:pt>
    <dgm:pt modelId="{D0EDB6E9-81E4-4C0D-8B08-309FF9F7CB73}" type="pres">
      <dgm:prSet presAssocID="{0504B1DB-5E04-4B5F-A0B0-1C13FCDFA706}" presName="node" presStyleLbl="node1" presStyleIdx="0" presStyleCnt="2">
        <dgm:presLayoutVars>
          <dgm:bulletEnabled val="1"/>
        </dgm:presLayoutVars>
      </dgm:prSet>
      <dgm:spPr/>
      <dgm:t>
        <a:bodyPr/>
        <a:lstStyle/>
        <a:p>
          <a:endParaRPr/>
        </a:p>
      </dgm:t>
    </dgm:pt>
    <dgm:pt modelId="{35673052-E0FB-4F39-B6D5-73B7AD173CF4}" type="pres">
      <dgm:prSet presAssocID="{4D4D0CD9-DD95-47AF-A580-333B8D88EF42}" presName="sibTrans" presStyleLbl="sibTrans2D1" presStyleIdx="0" presStyleCnt="1"/>
      <dgm:spPr/>
      <dgm:t>
        <a:bodyPr/>
        <a:lstStyle/>
        <a:p>
          <a:endParaRPr/>
        </a:p>
      </dgm:t>
    </dgm:pt>
    <dgm:pt modelId="{63A82908-CB8E-43FF-8520-9B861DBF9EA5}" type="pres">
      <dgm:prSet presAssocID="{4D4D0CD9-DD95-47AF-A580-333B8D88EF42}" presName="connectorText" presStyleLbl="sibTrans2D1" presStyleIdx="0" presStyleCnt="1"/>
      <dgm:spPr/>
      <dgm:t>
        <a:bodyPr/>
        <a:lstStyle/>
        <a:p>
          <a:endParaRPr/>
        </a:p>
      </dgm:t>
    </dgm:pt>
    <dgm:pt modelId="{A6C22F60-5E81-46D5-BAD1-9B570D21FAF7}" type="pres">
      <dgm:prSet presAssocID="{20369EAD-60CC-482E-A54C-97403CECE3DB}" presName="node" presStyleLbl="node1" presStyleIdx="1" presStyleCnt="2" custLinFactNeighborX="3825">
        <dgm:presLayoutVars>
          <dgm:bulletEnabled val="1"/>
        </dgm:presLayoutVars>
      </dgm:prSet>
      <dgm:spPr/>
      <dgm:t>
        <a:bodyPr/>
        <a:lstStyle/>
        <a:p>
          <a:endParaRPr/>
        </a:p>
      </dgm:t>
    </dgm:pt>
  </dgm:ptLst>
  <dgm:cxnLst>
    <dgm:cxn modelId="{0A38F79D-B630-4821-A61F-D4824B52AE2C}" type="presOf" srcId="{4D4D0CD9-DD95-47AF-A580-333B8D88EF42}" destId="{35673052-E0FB-4F39-B6D5-73B7AD173CF4}" srcOrd="0" destOrd="0" presId="urn:microsoft.com/office/officeart/2005/8/layout/process1"/>
    <dgm:cxn modelId="{E3949812-3B5C-4AF7-944A-10EF6D071ABB}" srcId="{BA8AF018-A058-47D4-8F8D-E89BC668A7D3}" destId="{20369EAD-60CC-482E-A54C-97403CECE3DB}" srcOrd="1" destOrd="0" parTransId="{BA1B3EC3-13CE-46B2-AB3E-DED4E6ADED6E}" sibTransId="{4B7349CC-323F-459A-B713-A8233DB9A73F}"/>
    <dgm:cxn modelId="{193B456C-0916-42C3-9236-2DC0226D6F47}" type="presOf" srcId="{4D4D0CD9-DD95-47AF-A580-333B8D88EF42}" destId="{63A82908-CB8E-43FF-8520-9B861DBF9EA5}" srcOrd="1" destOrd="0" presId="urn:microsoft.com/office/officeart/2005/8/layout/process1"/>
    <dgm:cxn modelId="{188EF9A1-7C82-4EDE-AE8C-21C29DE8AD4F}" type="presOf" srcId="{20369EAD-60CC-482E-A54C-97403CECE3DB}" destId="{A6C22F60-5E81-46D5-BAD1-9B570D21FAF7}" srcOrd="0" destOrd="0" presId="urn:microsoft.com/office/officeart/2005/8/layout/process1"/>
    <dgm:cxn modelId="{E498F1E6-B1D7-4A6E-A176-FFFF9DB154F6}" srcId="{BA8AF018-A058-47D4-8F8D-E89BC668A7D3}" destId="{0504B1DB-5E04-4B5F-A0B0-1C13FCDFA706}" srcOrd="0" destOrd="0" parTransId="{7CFE91E7-3BA4-4874-A270-E66DBDDD9189}" sibTransId="{4D4D0CD9-DD95-47AF-A580-333B8D88EF42}"/>
    <dgm:cxn modelId="{A2BFEFF0-7B31-4FEA-9A69-A898219A8ABA}" type="presOf" srcId="{0504B1DB-5E04-4B5F-A0B0-1C13FCDFA706}" destId="{D0EDB6E9-81E4-4C0D-8B08-309FF9F7CB73}" srcOrd="0" destOrd="0" presId="urn:microsoft.com/office/officeart/2005/8/layout/process1"/>
    <dgm:cxn modelId="{50329AFD-F19E-43D3-8261-2A856207FFE1}" type="presOf" srcId="{BA8AF018-A058-47D4-8F8D-E89BC668A7D3}" destId="{5FD32C38-7CB8-468A-9592-4CBF16D173C5}" srcOrd="0" destOrd="0" presId="urn:microsoft.com/office/officeart/2005/8/layout/process1"/>
    <dgm:cxn modelId="{D279B419-D24A-4B0E-94F8-165F03949F2A}" type="presParOf" srcId="{5FD32C38-7CB8-468A-9592-4CBF16D173C5}" destId="{D0EDB6E9-81E4-4C0D-8B08-309FF9F7CB73}" srcOrd="0" destOrd="0" presId="urn:microsoft.com/office/officeart/2005/8/layout/process1"/>
    <dgm:cxn modelId="{66F4A6B5-CF90-4732-9B4D-4B893E819887}" type="presParOf" srcId="{5FD32C38-7CB8-468A-9592-4CBF16D173C5}" destId="{35673052-E0FB-4F39-B6D5-73B7AD173CF4}" srcOrd="1" destOrd="0" presId="urn:microsoft.com/office/officeart/2005/8/layout/process1"/>
    <dgm:cxn modelId="{CA3A9C7F-BE91-4375-90C6-F545F3517A1C}" type="presParOf" srcId="{35673052-E0FB-4F39-B6D5-73B7AD173CF4}" destId="{63A82908-CB8E-43FF-8520-9B861DBF9EA5}" srcOrd="0" destOrd="0" presId="urn:microsoft.com/office/officeart/2005/8/layout/process1"/>
    <dgm:cxn modelId="{CEC16520-2F39-43CD-8B49-097B1B9F1FF6}" type="presParOf" srcId="{5FD32C38-7CB8-468A-9592-4CBF16D173C5}" destId="{A6C22F60-5E81-46D5-BAD1-9B570D21FAF7}"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E4FA2F-3572-41C3-AD15-9F2532685C2D}"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zh-CN" altLang="en-US"/>
        </a:p>
      </dgm:t>
    </dgm:pt>
    <dgm:pt modelId="{5CB946B4-B159-4E59-9CBF-E9EBF2C3A990}" type="parTrans" cxnId="{C519A2D4-3631-41C3-A732-43617DC004A6}">
      <dgm:prSet/>
      <dgm:spPr/>
      <dgm:t>
        <a:bodyPr/>
        <a:lstStyle/>
        <a:p>
          <a:endParaRPr lang="zh-CN" altLang="en-US"/>
        </a:p>
      </dgm:t>
    </dgm:pt>
    <dgm:pt modelId="{BBBB7DC6-A563-4D18-989A-6BB67C8DE3B8}">
      <dgm:prSet phldrT="[文本]" custT="1"/>
      <dgm:spPr/>
      <dgm:t>
        <a:bodyPr/>
        <a:lstStyle/>
        <a:p>
          <a:pPr algn="ctr"/>
          <a:r>
            <a:rPr lang="zh-CN" altLang="en-US" sz="2000"/>
            <a:t>优化模型</a:t>
          </a:r>
        </a:p>
      </dgm:t>
    </dgm:pt>
    <dgm:pt modelId="{B1C9230F-CC73-4EB3-B552-2829D765B264}" type="parTrans" cxnId="{7C629312-439E-4AD7-8E7E-B38948DF6F47}">
      <dgm:prSet/>
      <dgm:spPr/>
      <dgm:t>
        <a:bodyPr/>
        <a:lstStyle/>
        <a:p>
          <a:endParaRPr lang="zh-CN" altLang="en-US"/>
        </a:p>
      </dgm:t>
    </dgm:pt>
    <dgm:pt modelId="{9191BC7F-649B-4E3C-8737-303EA526D943}">
      <dgm:prSet phldrT="[文本]" custT="1"/>
      <dgm:spPr/>
      <dgm:t>
        <a:bodyPr/>
        <a:lstStyle/>
        <a:p>
          <a:r>
            <a:rPr lang="zh-CN" altLang="en-US" sz="2200" dirty="0">
              <a:latin typeface="Times New Roman" pitchFamily="18" charset="0"/>
              <a:ea typeface="楷体_GB2312" pitchFamily="49" charset="-122"/>
              <a:cs typeface="Times New Roman" pitchFamily="18" charset="0"/>
            </a:rPr>
            <a:t>优化模型及考虑收益模型，也考虑风险模型，其中多因子区分为</a:t>
          </a:r>
          <a:r>
            <a:rPr lang="en-US" altLang="zh-CN" sz="2200" dirty="0">
              <a:latin typeface="Times New Roman" pitchFamily="18" charset="0"/>
              <a:ea typeface="楷体_GB2312" pitchFamily="49" charset="-122"/>
              <a:cs typeface="Times New Roman" pitchFamily="18" charset="0"/>
            </a:rPr>
            <a:t>Alpha</a:t>
          </a:r>
          <a:r>
            <a:rPr lang="zh-CN" altLang="en-US" sz="2200" dirty="0">
              <a:latin typeface="Times New Roman" pitchFamily="18" charset="0"/>
              <a:ea typeface="楷体_GB2312" pitchFamily="49" charset="-122"/>
              <a:cs typeface="Times New Roman" pitchFamily="18" charset="0"/>
            </a:rPr>
            <a:t>因子　　和风险因子　　</a:t>
          </a:r>
          <a:r>
            <a:rPr lang="zh-CN" altLang="en-US" sz="2200" i="0" dirty="0">
              <a:latin typeface="Times New Roman" pitchFamily="18" charset="0"/>
              <a:ea typeface="楷体_GB2312" pitchFamily="49" charset="-122"/>
              <a:cs typeface="Times New Roman" pitchFamily="18" charset="0"/>
            </a:rPr>
            <a:t>：</a:t>
          </a:r>
          <a:endParaRPr lang="zh-CN" altLang="en-US" sz="2200" dirty="0"/>
        </a:p>
      </dgm:t>
    </dgm:pt>
    <dgm:pt modelId="{8926AB1F-6CB5-4883-B315-8D9662EC36AB}" type="sibTrans" cxnId="{7C629312-439E-4AD7-8E7E-B38948DF6F47}">
      <dgm:prSet/>
      <dgm:spPr/>
      <dgm:t>
        <a:bodyPr/>
        <a:lstStyle/>
        <a:p>
          <a:endParaRPr lang="zh-CN" altLang="en-US"/>
        </a:p>
      </dgm:t>
    </dgm:pt>
    <dgm:pt modelId="{4D3DCF07-D7F8-4F0E-AD54-A1271A892B64}" type="sibTrans" cxnId="{C519A2D4-3631-41C3-A732-43617DC004A6}">
      <dgm:prSet/>
      <dgm:spPr/>
      <dgm:t>
        <a:bodyPr/>
        <a:lstStyle/>
        <a:p>
          <a:endParaRPr lang="zh-CN" altLang="en-US"/>
        </a:p>
      </dgm:t>
    </dgm:pt>
    <dgm:pt modelId="{E76134AB-D285-4A12-A9FF-C9102209CEFC}" type="pres">
      <dgm:prSet presAssocID="{6FE4FA2F-3572-41C3-AD15-9F2532685C2D}" presName="linear" presStyleCnt="0">
        <dgm:presLayoutVars>
          <dgm:animLvl val="lvl"/>
          <dgm:resizeHandles val="exact"/>
        </dgm:presLayoutVars>
      </dgm:prSet>
      <dgm:spPr/>
      <dgm:t>
        <a:bodyPr/>
        <a:lstStyle/>
        <a:p>
          <a:endParaRPr/>
        </a:p>
      </dgm:t>
    </dgm:pt>
    <dgm:pt modelId="{5C464F72-7404-412F-92EE-E81C885395A2}" type="pres">
      <dgm:prSet presAssocID="{BBBB7DC6-A563-4D18-989A-6BB67C8DE3B8}" presName="parentText" presStyleLbl="node1" presStyleIdx="0" presStyleCnt="1" custScaleX="24616" custScaleY="36433" custLinFactNeighborX="-36964" custLinFactNeighborY="16665">
        <dgm:presLayoutVars>
          <dgm:chMax val="0"/>
          <dgm:bulletEnabled val="1"/>
        </dgm:presLayoutVars>
      </dgm:prSet>
      <dgm:spPr/>
      <dgm:t>
        <a:bodyPr/>
        <a:lstStyle/>
        <a:p>
          <a:endParaRPr/>
        </a:p>
      </dgm:t>
    </dgm:pt>
    <dgm:pt modelId="{34318CF1-A226-4C1B-9C18-8AD12CA3C680}" type="pres">
      <dgm:prSet presAssocID="{BBBB7DC6-A563-4D18-989A-6BB67C8DE3B8}" presName="childText" presStyleLbl="revTx" presStyleIdx="0" presStyleCnt="1" custLinFactNeighborX="433" custLinFactNeighborY="24501">
        <dgm:presLayoutVars>
          <dgm:bulletEnabled val="1"/>
        </dgm:presLayoutVars>
      </dgm:prSet>
      <dgm:spPr/>
      <dgm:t>
        <a:bodyPr/>
        <a:lstStyle/>
        <a:p>
          <a:endParaRPr/>
        </a:p>
      </dgm:t>
    </dgm:pt>
  </dgm:ptLst>
  <dgm:cxnLst>
    <dgm:cxn modelId="{8CCBE05B-1E61-458D-9E96-AEFD1EC4A406}" type="presOf" srcId="{BBBB7DC6-A563-4D18-989A-6BB67C8DE3B8}" destId="{5C464F72-7404-412F-92EE-E81C885395A2}" srcOrd="0" destOrd="0" presId="urn:microsoft.com/office/officeart/2005/8/layout/vList2"/>
    <dgm:cxn modelId="{D639888F-DC0A-4DD9-941D-73F91C8D8C8E}" type="presOf" srcId="{6FE4FA2F-3572-41C3-AD15-9F2532685C2D}" destId="{E76134AB-D285-4A12-A9FF-C9102209CEFC}" srcOrd="0" destOrd="0" presId="urn:microsoft.com/office/officeart/2005/8/layout/vList2"/>
    <dgm:cxn modelId="{C519A2D4-3631-41C3-A732-43617DC004A6}" srcId="{6FE4FA2F-3572-41C3-AD15-9F2532685C2D}" destId="{BBBB7DC6-A563-4D18-989A-6BB67C8DE3B8}" srcOrd="0" destOrd="0" parTransId="{5CB946B4-B159-4E59-9CBF-E9EBF2C3A990}" sibTransId="{4D3DCF07-D7F8-4F0E-AD54-A1271A892B64}"/>
    <dgm:cxn modelId="{7C629312-439E-4AD7-8E7E-B38948DF6F47}" srcId="{BBBB7DC6-A563-4D18-989A-6BB67C8DE3B8}" destId="{9191BC7F-649B-4E3C-8737-303EA526D943}" srcOrd="0" destOrd="0" parTransId="{B1C9230F-CC73-4EB3-B552-2829D765B264}" sibTransId="{8926AB1F-6CB5-4883-B315-8D9662EC36AB}"/>
    <dgm:cxn modelId="{93B08283-F881-4B32-B0FB-1977416889CE}" type="presOf" srcId="{9191BC7F-649B-4E3C-8737-303EA526D943}" destId="{34318CF1-A226-4C1B-9C18-8AD12CA3C680}" srcOrd="0" destOrd="0" presId="urn:microsoft.com/office/officeart/2005/8/layout/vList2"/>
    <dgm:cxn modelId="{B01891AD-89E5-48DA-8FA3-A71BD397FFEA}" type="presParOf" srcId="{E76134AB-D285-4A12-A9FF-C9102209CEFC}" destId="{5C464F72-7404-412F-92EE-E81C885395A2}" srcOrd="0" destOrd="0" presId="urn:microsoft.com/office/officeart/2005/8/layout/vList2"/>
    <dgm:cxn modelId="{EA69EC80-A1C2-44C6-8214-DB0010925EFA}" type="presParOf" srcId="{E76134AB-D285-4A12-A9FF-C9102209CEFC}" destId="{34318CF1-A226-4C1B-9C18-8AD12CA3C680}"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8AF018-A058-47D4-8F8D-E89BC668A7D3}" type="doc">
      <dgm:prSet loTypeId="urn:microsoft.com/office/officeart/2005/8/layout/process1" loCatId="process" qsTypeId="urn:microsoft.com/office/officeart/2005/8/quickstyle/simple3" qsCatId="simple" csTypeId="urn:microsoft.com/office/officeart/2005/8/colors/colorful1#3" csCatId="colorful" phldr="1"/>
      <dgm:spPr/>
      <dgm:t>
        <a:bodyPr/>
        <a:lstStyle/>
        <a:p>
          <a:endParaRPr/>
        </a:p>
      </dgm:t>
    </dgm:pt>
    <dgm:pt modelId="{7CFE91E7-3BA4-4874-A270-E66DBDDD9189}" type="parTrans" cxnId="{B427CBC7-2415-4191-AAF2-7C943F1C46EF}">
      <dgm:prSet custT="1"/>
      <dgm:spPr/>
      <dgm:t>
        <a:bodyPr/>
        <a:lstStyle/>
        <a:p>
          <a:endParaRPr lang="zh-CN" altLang="en-US" sz="1800" b="1"/>
        </a:p>
      </dgm:t>
    </dgm:pt>
    <dgm:pt modelId="{0504B1DB-5E04-4B5F-A0B0-1C13FCDFA706}">
      <dgm:prSet phldrT="[文本]" custT="1"/>
      <dgm:spPr/>
      <dgm:t>
        <a:bodyPr/>
        <a:lstStyle/>
        <a:p>
          <a:r>
            <a:rPr lang="zh-CN" altLang="en-US" sz="1800" b="0">
              <a:solidFill>
                <a:schemeClr val="tx1"/>
              </a:solidFill>
            </a:rPr>
            <a:t>风格非线性处理</a:t>
          </a:r>
        </a:p>
      </dgm:t>
    </dgm:pt>
    <dgm:pt modelId="{4D4D0CD9-DD95-47AF-A580-333B8D88EF42}" type="sibTrans" cxnId="{B427CBC7-2415-4191-AAF2-7C943F1C46EF}">
      <dgm:prSet custT="1"/>
      <dgm:spPr/>
      <dgm:t>
        <a:bodyPr/>
        <a:lstStyle/>
        <a:p>
          <a:endParaRPr lang="zh-CN" altLang="en-US" sz="1800" b="1"/>
        </a:p>
      </dgm:t>
    </dgm:pt>
    <dgm:pt modelId="{BA1B3EC3-13CE-46B2-AB3E-DED4E6ADED6E}" type="parTrans" cxnId="{AABF9DC6-5F5E-4747-90D0-88A7E56DD7BD}">
      <dgm:prSet custT="1"/>
      <dgm:spPr/>
      <dgm:t>
        <a:bodyPr/>
        <a:lstStyle/>
        <a:p>
          <a:endParaRPr lang="zh-CN" altLang="en-US" sz="1800" b="1"/>
        </a:p>
      </dgm:t>
    </dgm:pt>
    <dgm:pt modelId="{20369EAD-60CC-482E-A54C-97403CECE3DB}">
      <dgm:prSet phldrT="[文本]" custT="1">
        <dgm:style>
          <a:lnRef idx="1">
            <a:schemeClr val="dk1"/>
          </a:lnRef>
          <a:fillRef idx="2">
            <a:schemeClr val="dk1"/>
          </a:fillRef>
          <a:effectRef idx="1">
            <a:schemeClr val="dk1"/>
          </a:effectRef>
          <a:fontRef idx="minor">
            <a:schemeClr val="dk1"/>
          </a:fontRef>
        </dgm:style>
      </dgm:prSet>
      <dgm:spPr/>
      <dgm:t>
        <a:bodyPr/>
        <a:lstStyle/>
        <a:p>
          <a:r>
            <a:rPr lang="zh-CN" altLang="en-US" sz="1800" b="1">
              <a:solidFill>
                <a:srgbClr val="C00000"/>
              </a:solidFill>
            </a:rPr>
            <a:t>组合风险剥离</a:t>
          </a:r>
        </a:p>
      </dgm:t>
    </dgm:pt>
    <dgm:pt modelId="{4B7349CC-323F-459A-B713-A8233DB9A73F}" type="sibTrans" cxnId="{AABF9DC6-5F5E-4747-90D0-88A7E56DD7BD}">
      <dgm:prSet custT="1"/>
      <dgm:spPr/>
      <dgm:t>
        <a:bodyPr/>
        <a:lstStyle/>
        <a:p>
          <a:endParaRPr lang="zh-CN" altLang="en-US" sz="1800" b="1"/>
        </a:p>
      </dgm:t>
    </dgm:pt>
    <dgm:pt modelId="{5FD32C38-7CB8-468A-9592-4CBF16D173C5}" type="pres">
      <dgm:prSet presAssocID="{BA8AF018-A058-47D4-8F8D-E89BC668A7D3}" presName="Name0" presStyleCnt="0">
        <dgm:presLayoutVars>
          <dgm:dir/>
          <dgm:resizeHandles val="exact"/>
        </dgm:presLayoutVars>
      </dgm:prSet>
      <dgm:spPr/>
      <dgm:t>
        <a:bodyPr/>
        <a:lstStyle/>
        <a:p>
          <a:endParaRPr/>
        </a:p>
      </dgm:t>
    </dgm:pt>
    <dgm:pt modelId="{D0EDB6E9-81E4-4C0D-8B08-309FF9F7CB73}" type="pres">
      <dgm:prSet presAssocID="{0504B1DB-5E04-4B5F-A0B0-1C13FCDFA706}" presName="node" presStyleLbl="node1" presStyleIdx="0" presStyleCnt="2">
        <dgm:presLayoutVars>
          <dgm:bulletEnabled val="1"/>
        </dgm:presLayoutVars>
      </dgm:prSet>
      <dgm:spPr/>
      <dgm:t>
        <a:bodyPr/>
        <a:lstStyle/>
        <a:p>
          <a:endParaRPr/>
        </a:p>
      </dgm:t>
    </dgm:pt>
    <dgm:pt modelId="{35673052-E0FB-4F39-B6D5-73B7AD173CF4}" type="pres">
      <dgm:prSet presAssocID="{4D4D0CD9-DD95-47AF-A580-333B8D88EF42}" presName="sibTrans" presStyleLbl="sibTrans2D1" presStyleIdx="0" presStyleCnt="1"/>
      <dgm:spPr/>
      <dgm:t>
        <a:bodyPr/>
        <a:lstStyle/>
        <a:p>
          <a:endParaRPr/>
        </a:p>
      </dgm:t>
    </dgm:pt>
    <dgm:pt modelId="{63A82908-CB8E-43FF-8520-9B861DBF9EA5}" type="pres">
      <dgm:prSet presAssocID="{4D4D0CD9-DD95-47AF-A580-333B8D88EF42}" presName="connectorText" presStyleLbl="sibTrans2D1" presStyleIdx="0" presStyleCnt="1"/>
      <dgm:spPr/>
      <dgm:t>
        <a:bodyPr/>
        <a:lstStyle/>
        <a:p>
          <a:endParaRPr/>
        </a:p>
      </dgm:t>
    </dgm:pt>
    <dgm:pt modelId="{A6C22F60-5E81-46D5-BAD1-9B570D21FAF7}" type="pres">
      <dgm:prSet presAssocID="{20369EAD-60CC-482E-A54C-97403CECE3DB}" presName="node" presStyleLbl="node1" presStyleIdx="1" presStyleCnt="2" custLinFactNeighborX="3825">
        <dgm:presLayoutVars>
          <dgm:bulletEnabled val="1"/>
        </dgm:presLayoutVars>
      </dgm:prSet>
      <dgm:spPr/>
      <dgm:t>
        <a:bodyPr/>
        <a:lstStyle/>
        <a:p>
          <a:endParaRPr/>
        </a:p>
      </dgm:t>
    </dgm:pt>
  </dgm:ptLst>
  <dgm:cxnLst>
    <dgm:cxn modelId="{F55C00FB-71B9-4EBA-AD6C-A3F3171AB34B}" type="presOf" srcId="{4D4D0CD9-DD95-47AF-A580-333B8D88EF42}" destId="{35673052-E0FB-4F39-B6D5-73B7AD173CF4}" srcOrd="0" destOrd="0" presId="urn:microsoft.com/office/officeart/2005/8/layout/process1"/>
    <dgm:cxn modelId="{B427CBC7-2415-4191-AAF2-7C943F1C46EF}" srcId="{BA8AF018-A058-47D4-8F8D-E89BC668A7D3}" destId="{0504B1DB-5E04-4B5F-A0B0-1C13FCDFA706}" srcOrd="0" destOrd="0" parTransId="{7CFE91E7-3BA4-4874-A270-E66DBDDD9189}" sibTransId="{4D4D0CD9-DD95-47AF-A580-333B8D88EF42}"/>
    <dgm:cxn modelId="{CD8EDA54-3B22-444B-AABF-7B3EA5D6D927}" type="presOf" srcId="{BA8AF018-A058-47D4-8F8D-E89BC668A7D3}" destId="{5FD32C38-7CB8-468A-9592-4CBF16D173C5}" srcOrd="0" destOrd="0" presId="urn:microsoft.com/office/officeart/2005/8/layout/process1"/>
    <dgm:cxn modelId="{56C30A3E-9E9B-484C-BA4D-CE84FE14CAE5}" type="presOf" srcId="{20369EAD-60CC-482E-A54C-97403CECE3DB}" destId="{A6C22F60-5E81-46D5-BAD1-9B570D21FAF7}" srcOrd="0" destOrd="0" presId="urn:microsoft.com/office/officeart/2005/8/layout/process1"/>
    <dgm:cxn modelId="{AABF9DC6-5F5E-4747-90D0-88A7E56DD7BD}" srcId="{BA8AF018-A058-47D4-8F8D-E89BC668A7D3}" destId="{20369EAD-60CC-482E-A54C-97403CECE3DB}" srcOrd="1" destOrd="0" parTransId="{BA1B3EC3-13CE-46B2-AB3E-DED4E6ADED6E}" sibTransId="{4B7349CC-323F-459A-B713-A8233DB9A73F}"/>
    <dgm:cxn modelId="{D8BCC8FC-1099-432D-879C-6BC3CDD4777B}" type="presOf" srcId="{0504B1DB-5E04-4B5F-A0B0-1C13FCDFA706}" destId="{D0EDB6E9-81E4-4C0D-8B08-309FF9F7CB73}" srcOrd="0" destOrd="0" presId="urn:microsoft.com/office/officeart/2005/8/layout/process1"/>
    <dgm:cxn modelId="{DEDFDA68-D089-4702-A4A8-D0EE700A78B4}" type="presOf" srcId="{4D4D0CD9-DD95-47AF-A580-333B8D88EF42}" destId="{63A82908-CB8E-43FF-8520-9B861DBF9EA5}" srcOrd="1" destOrd="0" presId="urn:microsoft.com/office/officeart/2005/8/layout/process1"/>
    <dgm:cxn modelId="{3B8E3E5F-9214-4882-A2BC-4FB98D4EE74A}" type="presParOf" srcId="{5FD32C38-7CB8-468A-9592-4CBF16D173C5}" destId="{D0EDB6E9-81E4-4C0D-8B08-309FF9F7CB73}" srcOrd="0" destOrd="0" presId="urn:microsoft.com/office/officeart/2005/8/layout/process1"/>
    <dgm:cxn modelId="{76597FDE-1205-4BB8-B1B4-CC8C32AED1F8}" type="presParOf" srcId="{5FD32C38-7CB8-468A-9592-4CBF16D173C5}" destId="{35673052-E0FB-4F39-B6D5-73B7AD173CF4}" srcOrd="1" destOrd="0" presId="urn:microsoft.com/office/officeart/2005/8/layout/process1"/>
    <dgm:cxn modelId="{BC79B608-E3A4-4D0B-83F3-5992440C2AFF}" type="presParOf" srcId="{35673052-E0FB-4F39-B6D5-73B7AD173CF4}" destId="{63A82908-CB8E-43FF-8520-9B861DBF9EA5}" srcOrd="0" destOrd="0" presId="urn:microsoft.com/office/officeart/2005/8/layout/process1"/>
    <dgm:cxn modelId="{C955ACFD-4581-422D-B132-9D02E60EF749}" type="presParOf" srcId="{5FD32C38-7CB8-468A-9592-4CBF16D173C5}" destId="{A6C22F60-5E81-46D5-BAD1-9B570D21FAF7}" srcOrd="2" destOrd="0" presId="urn:microsoft.com/office/officeart/2005/8/layout/process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8AF018-A058-47D4-8F8D-E89BC668A7D3}" type="doc">
      <dgm:prSet loTypeId="urn:microsoft.com/office/officeart/2005/8/layout/process1" loCatId="process" qsTypeId="urn:microsoft.com/office/officeart/2005/8/quickstyle/simple3" qsCatId="simple" csTypeId="urn:microsoft.com/office/officeart/2005/8/colors/colorful1#4" csCatId="colorful" phldr="1"/>
      <dgm:spPr/>
      <dgm:t>
        <a:bodyPr/>
        <a:lstStyle/>
        <a:p>
          <a:endParaRPr/>
        </a:p>
      </dgm:t>
    </dgm:pt>
    <dgm:pt modelId="{7CFE91E7-3BA4-4874-A270-E66DBDDD9189}" type="parTrans" cxnId="{CC13C549-D7F5-46C1-8322-72BC0A38E722}">
      <dgm:prSet custT="1"/>
      <dgm:spPr/>
      <dgm:t>
        <a:bodyPr/>
        <a:lstStyle/>
        <a:p>
          <a:endParaRPr lang="zh-CN" altLang="en-US" sz="2200" b="1"/>
        </a:p>
      </dgm:t>
    </dgm:pt>
    <dgm:pt modelId="{0504B1DB-5E04-4B5F-A0B0-1C13FCDFA706}">
      <dgm:prSet phldrT="[文本]" custT="1"/>
      <dgm:spPr/>
      <dgm:t>
        <a:bodyPr/>
        <a:lstStyle/>
        <a:p>
          <a:r>
            <a:rPr lang="zh-CN" altLang="en-US" sz="2200" b="1">
              <a:solidFill>
                <a:srgbClr val="C00000"/>
              </a:solidFill>
            </a:rPr>
            <a:t>选股端</a:t>
          </a:r>
        </a:p>
      </dgm:t>
    </dgm:pt>
    <dgm:pt modelId="{4D4D0CD9-DD95-47AF-A580-333B8D88EF42}" type="sibTrans" cxnId="{CC13C549-D7F5-46C1-8322-72BC0A38E722}">
      <dgm:prSet custT="1"/>
      <dgm:spPr/>
      <dgm:t>
        <a:bodyPr/>
        <a:lstStyle/>
        <a:p>
          <a:endParaRPr lang="zh-CN" altLang="en-US" sz="2200" b="1"/>
        </a:p>
      </dgm:t>
    </dgm:pt>
    <dgm:pt modelId="{BA1B3EC3-13CE-46B2-AB3E-DED4E6ADED6E}" type="parTrans" cxnId="{DC15FDA8-10C9-4F18-BC7E-B12EB262A266}">
      <dgm:prSet custT="1"/>
      <dgm:spPr/>
      <dgm:t>
        <a:bodyPr/>
        <a:lstStyle/>
        <a:p>
          <a:endParaRPr lang="zh-CN" altLang="en-US" sz="2200" b="1"/>
        </a:p>
      </dgm:t>
    </dgm:pt>
    <dgm:pt modelId="{20369EAD-60CC-482E-A54C-97403CECE3DB}">
      <dgm:prSet phldrT="[文本]" custT="1">
        <dgm:style>
          <a:lnRef idx="1">
            <a:schemeClr val="dk1"/>
          </a:lnRef>
          <a:fillRef idx="2">
            <a:schemeClr val="dk1"/>
          </a:fillRef>
          <a:effectRef idx="1">
            <a:schemeClr val="dk1"/>
          </a:effectRef>
          <a:fontRef idx="minor">
            <a:schemeClr val="dk1"/>
          </a:fontRef>
        </dgm:style>
      </dgm:prSet>
      <dgm:spPr/>
      <dgm:t>
        <a:bodyPr/>
        <a:lstStyle/>
        <a:p>
          <a:r>
            <a:rPr lang="zh-CN" altLang="en-US" sz="2200" b="1">
              <a:solidFill>
                <a:srgbClr val="C00000"/>
              </a:solidFill>
            </a:rPr>
            <a:t>对冲端</a:t>
          </a:r>
        </a:p>
      </dgm:t>
    </dgm:pt>
    <dgm:pt modelId="{4B7349CC-323F-459A-B713-A8233DB9A73F}" type="sibTrans" cxnId="{DC15FDA8-10C9-4F18-BC7E-B12EB262A266}">
      <dgm:prSet custT="1"/>
      <dgm:spPr/>
      <dgm:t>
        <a:bodyPr/>
        <a:lstStyle/>
        <a:p>
          <a:endParaRPr lang="zh-CN" altLang="en-US" sz="2200" b="1"/>
        </a:p>
      </dgm:t>
    </dgm:pt>
    <dgm:pt modelId="{5FD32C38-7CB8-468A-9592-4CBF16D173C5}" type="pres">
      <dgm:prSet presAssocID="{BA8AF018-A058-47D4-8F8D-E89BC668A7D3}" presName="Name0" presStyleCnt="0">
        <dgm:presLayoutVars>
          <dgm:dir/>
          <dgm:resizeHandles val="exact"/>
        </dgm:presLayoutVars>
      </dgm:prSet>
      <dgm:spPr/>
      <dgm:t>
        <a:bodyPr/>
        <a:lstStyle/>
        <a:p>
          <a:endParaRPr/>
        </a:p>
      </dgm:t>
    </dgm:pt>
    <dgm:pt modelId="{D0EDB6E9-81E4-4C0D-8B08-309FF9F7CB73}" type="pres">
      <dgm:prSet presAssocID="{0504B1DB-5E04-4B5F-A0B0-1C13FCDFA706}" presName="node" presStyleLbl="node1" presStyleIdx="0" presStyleCnt="2">
        <dgm:presLayoutVars>
          <dgm:bulletEnabled val="1"/>
        </dgm:presLayoutVars>
      </dgm:prSet>
      <dgm:spPr/>
      <dgm:t>
        <a:bodyPr/>
        <a:lstStyle/>
        <a:p>
          <a:endParaRPr/>
        </a:p>
      </dgm:t>
    </dgm:pt>
    <dgm:pt modelId="{35673052-E0FB-4F39-B6D5-73B7AD173CF4}" type="pres">
      <dgm:prSet presAssocID="{4D4D0CD9-DD95-47AF-A580-333B8D88EF42}" presName="sibTrans" presStyleLbl="sibTrans2D1" presStyleIdx="0" presStyleCnt="1"/>
      <dgm:spPr/>
      <dgm:t>
        <a:bodyPr/>
        <a:lstStyle/>
        <a:p>
          <a:endParaRPr/>
        </a:p>
      </dgm:t>
    </dgm:pt>
    <dgm:pt modelId="{63A82908-CB8E-43FF-8520-9B861DBF9EA5}" type="pres">
      <dgm:prSet presAssocID="{4D4D0CD9-DD95-47AF-A580-333B8D88EF42}" presName="connectorText" presStyleLbl="sibTrans2D1" presStyleIdx="0" presStyleCnt="1"/>
      <dgm:spPr/>
      <dgm:t>
        <a:bodyPr/>
        <a:lstStyle/>
        <a:p>
          <a:endParaRPr/>
        </a:p>
      </dgm:t>
    </dgm:pt>
    <dgm:pt modelId="{A6C22F60-5E81-46D5-BAD1-9B570D21FAF7}" type="pres">
      <dgm:prSet presAssocID="{20369EAD-60CC-482E-A54C-97403CECE3DB}" presName="node" presStyleLbl="node1" presStyleIdx="1" presStyleCnt="2" custLinFactNeighborX="3825">
        <dgm:presLayoutVars>
          <dgm:bulletEnabled val="1"/>
        </dgm:presLayoutVars>
      </dgm:prSet>
      <dgm:spPr/>
      <dgm:t>
        <a:bodyPr/>
        <a:lstStyle/>
        <a:p>
          <a:endParaRPr/>
        </a:p>
      </dgm:t>
    </dgm:pt>
  </dgm:ptLst>
  <dgm:cxnLst>
    <dgm:cxn modelId="{DC15FDA8-10C9-4F18-BC7E-B12EB262A266}" srcId="{BA8AF018-A058-47D4-8F8D-E89BC668A7D3}" destId="{20369EAD-60CC-482E-A54C-97403CECE3DB}" srcOrd="1" destOrd="0" parTransId="{BA1B3EC3-13CE-46B2-AB3E-DED4E6ADED6E}" sibTransId="{4B7349CC-323F-459A-B713-A8233DB9A73F}"/>
    <dgm:cxn modelId="{D1EDFD63-B68F-4683-BB27-64E47E0F5108}" type="presOf" srcId="{BA8AF018-A058-47D4-8F8D-E89BC668A7D3}" destId="{5FD32C38-7CB8-468A-9592-4CBF16D173C5}" srcOrd="0" destOrd="0" presId="urn:microsoft.com/office/officeart/2005/8/layout/process1"/>
    <dgm:cxn modelId="{BCFE761D-A620-4068-97A3-F8DA227D74A1}" type="presOf" srcId="{4D4D0CD9-DD95-47AF-A580-333B8D88EF42}" destId="{35673052-E0FB-4F39-B6D5-73B7AD173CF4}" srcOrd="0" destOrd="0" presId="urn:microsoft.com/office/officeart/2005/8/layout/process1"/>
    <dgm:cxn modelId="{CC13C549-D7F5-46C1-8322-72BC0A38E722}" srcId="{BA8AF018-A058-47D4-8F8D-E89BC668A7D3}" destId="{0504B1DB-5E04-4B5F-A0B0-1C13FCDFA706}" srcOrd="0" destOrd="0" parTransId="{7CFE91E7-3BA4-4874-A270-E66DBDDD9189}" sibTransId="{4D4D0CD9-DD95-47AF-A580-333B8D88EF42}"/>
    <dgm:cxn modelId="{DB8D2D1C-C5DE-426D-A248-63B0811AD652}" type="presOf" srcId="{0504B1DB-5E04-4B5F-A0B0-1C13FCDFA706}" destId="{D0EDB6E9-81E4-4C0D-8B08-309FF9F7CB73}" srcOrd="0" destOrd="0" presId="urn:microsoft.com/office/officeart/2005/8/layout/process1"/>
    <dgm:cxn modelId="{D9FE8886-A95D-437A-8E30-751C7933233E}" type="presOf" srcId="{20369EAD-60CC-482E-A54C-97403CECE3DB}" destId="{A6C22F60-5E81-46D5-BAD1-9B570D21FAF7}" srcOrd="0" destOrd="0" presId="urn:microsoft.com/office/officeart/2005/8/layout/process1"/>
    <dgm:cxn modelId="{12E036C1-B5EF-4E15-840C-BD2C322D4434}" type="presOf" srcId="{4D4D0CD9-DD95-47AF-A580-333B8D88EF42}" destId="{63A82908-CB8E-43FF-8520-9B861DBF9EA5}" srcOrd="1" destOrd="0" presId="urn:microsoft.com/office/officeart/2005/8/layout/process1"/>
    <dgm:cxn modelId="{780DCE7C-0D73-4745-BF4D-A23906CC76D9}" type="presParOf" srcId="{5FD32C38-7CB8-468A-9592-4CBF16D173C5}" destId="{D0EDB6E9-81E4-4C0D-8B08-309FF9F7CB73}" srcOrd="0" destOrd="0" presId="urn:microsoft.com/office/officeart/2005/8/layout/process1"/>
    <dgm:cxn modelId="{050BF626-54AA-4240-A77E-59F95290BC68}" type="presParOf" srcId="{5FD32C38-7CB8-468A-9592-4CBF16D173C5}" destId="{35673052-E0FB-4F39-B6D5-73B7AD173CF4}" srcOrd="1" destOrd="0" presId="urn:microsoft.com/office/officeart/2005/8/layout/process1"/>
    <dgm:cxn modelId="{F39CD705-BCE5-4576-A1E7-AC4681A98758}" type="presParOf" srcId="{35673052-E0FB-4F39-B6D5-73B7AD173CF4}" destId="{63A82908-CB8E-43FF-8520-9B861DBF9EA5}" srcOrd="0" destOrd="0" presId="urn:microsoft.com/office/officeart/2005/8/layout/process1"/>
    <dgm:cxn modelId="{DB274DE3-BF7B-4E20-87A1-8E51231E1120}" type="presParOf" srcId="{5FD32C38-7CB8-468A-9592-4CBF16D173C5}" destId="{A6C22F60-5E81-46D5-BAD1-9B570D21FAF7}"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A8AF018-A058-47D4-8F8D-E89BC668A7D3}" type="doc">
      <dgm:prSet loTypeId="urn:microsoft.com/office/officeart/2005/8/layout/process1" loCatId="process" qsTypeId="urn:microsoft.com/office/officeart/2005/8/quickstyle/simple3" qsCatId="simple" csTypeId="urn:microsoft.com/office/officeart/2005/8/colors/colorful1#5" csCatId="colorful" phldr="1"/>
      <dgm:spPr/>
      <dgm:t>
        <a:bodyPr/>
        <a:lstStyle/>
        <a:p>
          <a:endParaRPr/>
        </a:p>
      </dgm:t>
    </dgm:pt>
    <dgm:pt modelId="{7CFE91E7-3BA4-4874-A270-E66DBDDD9189}" type="parTrans" cxnId="{2828DB0A-3EC1-4C5A-A17F-7889797D35A1}">
      <dgm:prSet custT="1"/>
      <dgm:spPr/>
      <dgm:t>
        <a:bodyPr/>
        <a:lstStyle/>
        <a:p>
          <a:endParaRPr lang="zh-CN" altLang="en-US" sz="2200" b="1"/>
        </a:p>
      </dgm:t>
    </dgm:pt>
    <dgm:pt modelId="{0504B1DB-5E04-4B5F-A0B0-1C13FCDFA706}">
      <dgm:prSet phldrT="[文本]" custT="1"/>
      <dgm:spPr/>
      <dgm:t>
        <a:bodyPr/>
        <a:lstStyle/>
        <a:p>
          <a:r>
            <a:rPr lang="zh-CN" altLang="en-US" sz="2200" b="1">
              <a:solidFill>
                <a:schemeClr val="tx1"/>
              </a:solidFill>
            </a:rPr>
            <a:t>选股端</a:t>
          </a:r>
        </a:p>
      </dgm:t>
    </dgm:pt>
    <dgm:pt modelId="{4D4D0CD9-DD95-47AF-A580-333B8D88EF42}" type="sibTrans" cxnId="{2828DB0A-3EC1-4C5A-A17F-7889797D35A1}">
      <dgm:prSet custT="1"/>
      <dgm:spPr/>
      <dgm:t>
        <a:bodyPr/>
        <a:lstStyle/>
        <a:p>
          <a:endParaRPr lang="zh-CN" altLang="en-US" sz="2200" b="1"/>
        </a:p>
      </dgm:t>
    </dgm:pt>
    <dgm:pt modelId="{BA1B3EC3-13CE-46B2-AB3E-DED4E6ADED6E}" type="parTrans" cxnId="{81F2A03A-FAFE-42C3-A6E7-325E68E4A728}">
      <dgm:prSet custT="1"/>
      <dgm:spPr/>
      <dgm:t>
        <a:bodyPr/>
        <a:lstStyle/>
        <a:p>
          <a:endParaRPr lang="zh-CN" altLang="en-US" sz="2200" b="1"/>
        </a:p>
      </dgm:t>
    </dgm:pt>
    <dgm:pt modelId="{20369EAD-60CC-482E-A54C-97403CECE3DB}">
      <dgm:prSet phldrT="[文本]" custT="1">
        <dgm:style>
          <a:lnRef idx="1">
            <a:schemeClr val="dk1"/>
          </a:lnRef>
          <a:fillRef idx="2">
            <a:schemeClr val="dk1"/>
          </a:fillRef>
          <a:effectRef idx="1">
            <a:schemeClr val="dk1"/>
          </a:effectRef>
          <a:fontRef idx="minor">
            <a:schemeClr val="dk1"/>
          </a:fontRef>
        </dgm:style>
      </dgm:prSet>
      <dgm:spPr/>
      <dgm:t>
        <a:bodyPr/>
        <a:lstStyle/>
        <a:p>
          <a:r>
            <a:rPr lang="zh-CN" altLang="en-US" sz="2200" b="1">
              <a:solidFill>
                <a:srgbClr val="C00000"/>
              </a:solidFill>
            </a:rPr>
            <a:t>对冲端</a:t>
          </a:r>
        </a:p>
      </dgm:t>
    </dgm:pt>
    <dgm:pt modelId="{4B7349CC-323F-459A-B713-A8233DB9A73F}" type="sibTrans" cxnId="{81F2A03A-FAFE-42C3-A6E7-325E68E4A728}">
      <dgm:prSet custT="1"/>
      <dgm:spPr/>
      <dgm:t>
        <a:bodyPr/>
        <a:lstStyle/>
        <a:p>
          <a:endParaRPr lang="zh-CN" altLang="en-US" sz="2200" b="1"/>
        </a:p>
      </dgm:t>
    </dgm:pt>
    <dgm:pt modelId="{5FD32C38-7CB8-468A-9592-4CBF16D173C5}" type="pres">
      <dgm:prSet presAssocID="{BA8AF018-A058-47D4-8F8D-E89BC668A7D3}" presName="Name0" presStyleCnt="0">
        <dgm:presLayoutVars>
          <dgm:dir/>
          <dgm:resizeHandles val="exact"/>
        </dgm:presLayoutVars>
      </dgm:prSet>
      <dgm:spPr/>
      <dgm:t>
        <a:bodyPr/>
        <a:lstStyle/>
        <a:p>
          <a:endParaRPr/>
        </a:p>
      </dgm:t>
    </dgm:pt>
    <dgm:pt modelId="{D0EDB6E9-81E4-4C0D-8B08-309FF9F7CB73}" type="pres">
      <dgm:prSet presAssocID="{0504B1DB-5E04-4B5F-A0B0-1C13FCDFA706}" presName="node" presStyleLbl="node1" presStyleIdx="0" presStyleCnt="2">
        <dgm:presLayoutVars>
          <dgm:bulletEnabled val="1"/>
        </dgm:presLayoutVars>
      </dgm:prSet>
      <dgm:spPr/>
      <dgm:t>
        <a:bodyPr/>
        <a:lstStyle/>
        <a:p>
          <a:endParaRPr/>
        </a:p>
      </dgm:t>
    </dgm:pt>
    <dgm:pt modelId="{35673052-E0FB-4F39-B6D5-73B7AD173CF4}" type="pres">
      <dgm:prSet presAssocID="{4D4D0CD9-DD95-47AF-A580-333B8D88EF42}" presName="sibTrans" presStyleLbl="sibTrans2D1" presStyleIdx="0" presStyleCnt="1"/>
      <dgm:spPr/>
      <dgm:t>
        <a:bodyPr/>
        <a:lstStyle/>
        <a:p>
          <a:endParaRPr/>
        </a:p>
      </dgm:t>
    </dgm:pt>
    <dgm:pt modelId="{63A82908-CB8E-43FF-8520-9B861DBF9EA5}" type="pres">
      <dgm:prSet presAssocID="{4D4D0CD9-DD95-47AF-A580-333B8D88EF42}" presName="connectorText" presStyleLbl="sibTrans2D1" presStyleIdx="0" presStyleCnt="1"/>
      <dgm:spPr/>
      <dgm:t>
        <a:bodyPr/>
        <a:lstStyle/>
        <a:p>
          <a:endParaRPr/>
        </a:p>
      </dgm:t>
    </dgm:pt>
    <dgm:pt modelId="{A6C22F60-5E81-46D5-BAD1-9B570D21FAF7}" type="pres">
      <dgm:prSet presAssocID="{20369EAD-60CC-482E-A54C-97403CECE3DB}" presName="node" presStyleLbl="node1" presStyleIdx="1" presStyleCnt="2" custLinFactNeighborX="3825">
        <dgm:presLayoutVars>
          <dgm:bulletEnabled val="1"/>
        </dgm:presLayoutVars>
      </dgm:prSet>
      <dgm:spPr/>
      <dgm:t>
        <a:bodyPr/>
        <a:lstStyle/>
        <a:p>
          <a:endParaRPr/>
        </a:p>
      </dgm:t>
    </dgm:pt>
  </dgm:ptLst>
  <dgm:cxnLst>
    <dgm:cxn modelId="{81F2A03A-FAFE-42C3-A6E7-325E68E4A728}" srcId="{BA8AF018-A058-47D4-8F8D-E89BC668A7D3}" destId="{20369EAD-60CC-482E-A54C-97403CECE3DB}" srcOrd="1" destOrd="0" parTransId="{BA1B3EC3-13CE-46B2-AB3E-DED4E6ADED6E}" sibTransId="{4B7349CC-323F-459A-B713-A8233DB9A73F}"/>
    <dgm:cxn modelId="{ECE90300-488E-4C8E-8B46-4F422A1C3701}" type="presOf" srcId="{20369EAD-60CC-482E-A54C-97403CECE3DB}" destId="{A6C22F60-5E81-46D5-BAD1-9B570D21FAF7}" srcOrd="0" destOrd="0" presId="urn:microsoft.com/office/officeart/2005/8/layout/process1"/>
    <dgm:cxn modelId="{97966D82-8812-4ED4-8685-479D59B42F81}" type="presOf" srcId="{4D4D0CD9-DD95-47AF-A580-333B8D88EF42}" destId="{63A82908-CB8E-43FF-8520-9B861DBF9EA5}" srcOrd="1" destOrd="0" presId="urn:microsoft.com/office/officeart/2005/8/layout/process1"/>
    <dgm:cxn modelId="{13FB3A33-8D5A-4110-AAA6-3DB90B9DCE5F}" type="presOf" srcId="{BA8AF018-A058-47D4-8F8D-E89BC668A7D3}" destId="{5FD32C38-7CB8-468A-9592-4CBF16D173C5}" srcOrd="0" destOrd="0" presId="urn:microsoft.com/office/officeart/2005/8/layout/process1"/>
    <dgm:cxn modelId="{BE75C5F4-423B-4195-8C0B-93EF9BCD5E70}" type="presOf" srcId="{0504B1DB-5E04-4B5F-A0B0-1C13FCDFA706}" destId="{D0EDB6E9-81E4-4C0D-8B08-309FF9F7CB73}" srcOrd="0" destOrd="0" presId="urn:microsoft.com/office/officeart/2005/8/layout/process1"/>
    <dgm:cxn modelId="{C5BB5B95-9A8F-47A1-9C73-3E6973FC93A3}" type="presOf" srcId="{4D4D0CD9-DD95-47AF-A580-333B8D88EF42}" destId="{35673052-E0FB-4F39-B6D5-73B7AD173CF4}" srcOrd="0" destOrd="0" presId="urn:microsoft.com/office/officeart/2005/8/layout/process1"/>
    <dgm:cxn modelId="{2828DB0A-3EC1-4C5A-A17F-7889797D35A1}" srcId="{BA8AF018-A058-47D4-8F8D-E89BC668A7D3}" destId="{0504B1DB-5E04-4B5F-A0B0-1C13FCDFA706}" srcOrd="0" destOrd="0" parTransId="{7CFE91E7-3BA4-4874-A270-E66DBDDD9189}" sibTransId="{4D4D0CD9-DD95-47AF-A580-333B8D88EF42}"/>
    <dgm:cxn modelId="{6A145864-A472-420E-9EA4-511D6A10A847}" type="presParOf" srcId="{5FD32C38-7CB8-468A-9592-4CBF16D173C5}" destId="{D0EDB6E9-81E4-4C0D-8B08-309FF9F7CB73}" srcOrd="0" destOrd="0" presId="urn:microsoft.com/office/officeart/2005/8/layout/process1"/>
    <dgm:cxn modelId="{FC85188E-41AB-4827-989F-6F37C4AE7AF0}" type="presParOf" srcId="{5FD32C38-7CB8-468A-9592-4CBF16D173C5}" destId="{35673052-E0FB-4F39-B6D5-73B7AD173CF4}" srcOrd="1" destOrd="0" presId="urn:microsoft.com/office/officeart/2005/8/layout/process1"/>
    <dgm:cxn modelId="{5C4451DC-E2A5-4F65-A7D9-312546729A97}" type="presParOf" srcId="{35673052-E0FB-4F39-B6D5-73B7AD173CF4}" destId="{63A82908-CB8E-43FF-8520-9B861DBF9EA5}" srcOrd="0" destOrd="0" presId="urn:microsoft.com/office/officeart/2005/8/layout/process1"/>
    <dgm:cxn modelId="{68A8CEBE-BECC-4BE4-80A2-87C39099CF48}" type="presParOf" srcId="{5FD32C38-7CB8-468A-9592-4CBF16D173C5}" destId="{A6C22F60-5E81-46D5-BAD1-9B570D21FAF7}"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DB6E9-81E4-4C0D-8B08-309FF9F7CB73}">
      <dsp:nvSpPr>
        <dsp:cNvPr id="0" name=""/>
        <dsp:cNvSpPr/>
      </dsp:nvSpPr>
      <dsp:spPr>
        <a:xfrm>
          <a:off x="3432" y="17866"/>
          <a:ext cx="1500618" cy="900371"/>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a:t>异常值剔除</a:t>
          </a:r>
        </a:p>
      </dsp:txBody>
      <dsp:txXfrm>
        <a:off x="29803" y="44237"/>
        <a:ext cx="1447876" cy="847629"/>
      </dsp:txXfrm>
    </dsp:sp>
    <dsp:sp modelId="{35673052-E0FB-4F39-B6D5-73B7AD173CF4}">
      <dsp:nvSpPr>
        <dsp:cNvPr id="0" name=""/>
        <dsp:cNvSpPr/>
      </dsp:nvSpPr>
      <dsp:spPr>
        <a:xfrm>
          <a:off x="1654113" y="281975"/>
          <a:ext cx="318131" cy="372153"/>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1654113" y="356406"/>
        <a:ext cx="222692" cy="223291"/>
      </dsp:txXfrm>
    </dsp:sp>
    <dsp:sp modelId="{EFA45FF5-897E-46A2-8DB4-F04DB08F4646}">
      <dsp:nvSpPr>
        <dsp:cNvPr id="0" name=""/>
        <dsp:cNvSpPr/>
      </dsp:nvSpPr>
      <dsp:spPr>
        <a:xfrm>
          <a:off x="2104298" y="17866"/>
          <a:ext cx="1500618" cy="900371"/>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a:t>极值压边界</a:t>
          </a:r>
        </a:p>
      </dsp:txBody>
      <dsp:txXfrm>
        <a:off x="2130669" y="44237"/>
        <a:ext cx="1447876" cy="847629"/>
      </dsp:txXfrm>
    </dsp:sp>
    <dsp:sp modelId="{27DBCE41-68AE-432E-A821-ABD1001DB738}">
      <dsp:nvSpPr>
        <dsp:cNvPr id="0" name=""/>
        <dsp:cNvSpPr/>
      </dsp:nvSpPr>
      <dsp:spPr>
        <a:xfrm>
          <a:off x="3754979" y="281975"/>
          <a:ext cx="318131" cy="372153"/>
        </a:xfrm>
        <a:prstGeom prst="rightArrow">
          <a:avLst>
            <a:gd name="adj1" fmla="val 60000"/>
            <a:gd name="adj2" fmla="val 5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754979" y="356406"/>
        <a:ext cx="222692" cy="223291"/>
      </dsp:txXfrm>
    </dsp:sp>
    <dsp:sp modelId="{A6C22F60-5E81-46D5-BAD1-9B570D21FAF7}">
      <dsp:nvSpPr>
        <dsp:cNvPr id="0" name=""/>
        <dsp:cNvSpPr/>
      </dsp:nvSpPr>
      <dsp:spPr>
        <a:xfrm>
          <a:off x="4205165" y="17866"/>
          <a:ext cx="1500618" cy="900371"/>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a:t>风险中性</a:t>
          </a:r>
        </a:p>
      </dsp:txBody>
      <dsp:txXfrm>
        <a:off x="4231536" y="44237"/>
        <a:ext cx="1447876" cy="847629"/>
      </dsp:txXfrm>
    </dsp:sp>
    <dsp:sp modelId="{6F37BA97-C876-46D4-B1F7-538C976225BB}">
      <dsp:nvSpPr>
        <dsp:cNvPr id="0" name=""/>
        <dsp:cNvSpPr/>
      </dsp:nvSpPr>
      <dsp:spPr>
        <a:xfrm rot="6413">
          <a:off x="5856703" y="283954"/>
          <a:ext cx="319950" cy="372153"/>
        </a:xfrm>
        <a:prstGeom prst="rightArrow">
          <a:avLst>
            <a:gd name="adj1" fmla="val 60000"/>
            <a:gd name="adj2" fmla="val 50000"/>
          </a:avLst>
        </a:prstGeom>
        <a:solidFill>
          <a:srgbClr val="FFFF00"/>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5856703" y="358295"/>
        <a:ext cx="223965" cy="223291"/>
      </dsp:txXfrm>
    </dsp:sp>
    <dsp:sp modelId="{9B346FDF-24D4-4C2B-A4A5-4BA533B88EFC}">
      <dsp:nvSpPr>
        <dsp:cNvPr id="0" name=""/>
        <dsp:cNvSpPr/>
      </dsp:nvSpPr>
      <dsp:spPr>
        <a:xfrm>
          <a:off x="6309464" y="21791"/>
          <a:ext cx="1500618" cy="900371"/>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标准化</a:t>
          </a:r>
        </a:p>
      </dsp:txBody>
      <dsp:txXfrm>
        <a:off x="6335835" y="48162"/>
        <a:ext cx="1447876" cy="8476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AC9A8-E162-4292-9B94-A5126B360A8E}">
      <dsp:nvSpPr>
        <dsp:cNvPr id="0" name=""/>
        <dsp:cNvSpPr/>
      </dsp:nvSpPr>
      <dsp:spPr>
        <a:xfrm>
          <a:off x="192146" y="1397"/>
          <a:ext cx="2750223" cy="8308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b="1" kern="1200">
              <a:solidFill>
                <a:srgbClr val="C00000"/>
              </a:solidFill>
            </a:rPr>
            <a:t>因子打分</a:t>
          </a:r>
        </a:p>
      </dsp:txBody>
      <dsp:txXfrm>
        <a:off x="216482" y="25733"/>
        <a:ext cx="2701551" cy="782225"/>
      </dsp:txXfrm>
    </dsp:sp>
    <dsp:sp modelId="{0792F30D-1910-410F-990B-87B89476A5E6}">
      <dsp:nvSpPr>
        <dsp:cNvPr id="0" name=""/>
        <dsp:cNvSpPr/>
      </dsp:nvSpPr>
      <dsp:spPr>
        <a:xfrm>
          <a:off x="467168" y="832294"/>
          <a:ext cx="275022" cy="759226"/>
        </a:xfrm>
        <a:custGeom>
          <a:avLst/>
          <a:gdLst/>
          <a:ahLst/>
          <a:cxnLst/>
          <a:rect l="0" t="0" r="0" b="0"/>
          <a:pathLst>
            <a:path>
              <a:moveTo>
                <a:pt x="0" y="0"/>
              </a:moveTo>
              <a:lnTo>
                <a:pt x="0" y="759226"/>
              </a:lnTo>
              <a:lnTo>
                <a:pt x="275022" y="7592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7BF2B6-BFE4-48BC-9744-27A6F1535D1D}">
      <dsp:nvSpPr>
        <dsp:cNvPr id="0" name=""/>
        <dsp:cNvSpPr/>
      </dsp:nvSpPr>
      <dsp:spPr>
        <a:xfrm>
          <a:off x="742191" y="1176072"/>
          <a:ext cx="2200178" cy="8308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b="1" kern="1200">
              <a:solidFill>
                <a:srgbClr val="C00000"/>
              </a:solidFill>
            </a:rPr>
            <a:t>静态排序法</a:t>
          </a:r>
          <a:endParaRPr lang="en-US" altLang="zh-CN" sz="1800" b="1" kern="1200">
            <a:solidFill>
              <a:srgbClr val="C00000"/>
            </a:solidFill>
          </a:endParaRPr>
        </a:p>
        <a:p>
          <a:pPr lvl="0" algn="ctr" defTabSz="800100">
            <a:lnSpc>
              <a:spcPct val="90000"/>
            </a:lnSpc>
            <a:spcBef>
              <a:spcPct val="0"/>
            </a:spcBef>
            <a:spcAft>
              <a:spcPct val="35000"/>
            </a:spcAft>
          </a:pPr>
          <a:r>
            <a:rPr lang="zh-CN" altLang="en-US" sz="1400" u="sng" kern="1200">
              <a:solidFill>
                <a:srgbClr val="C00000"/>
              </a:solidFill>
            </a:rPr>
            <a:t>简单、直观</a:t>
          </a:r>
        </a:p>
      </dsp:txBody>
      <dsp:txXfrm>
        <a:off x="766527" y="1200408"/>
        <a:ext cx="2151506" cy="782225"/>
      </dsp:txXfrm>
    </dsp:sp>
    <dsp:sp modelId="{9C25D894-10D0-421C-A53A-CDB8015BAF4B}">
      <dsp:nvSpPr>
        <dsp:cNvPr id="0" name=""/>
        <dsp:cNvSpPr/>
      </dsp:nvSpPr>
      <dsp:spPr>
        <a:xfrm>
          <a:off x="467168" y="832294"/>
          <a:ext cx="275022" cy="1933902"/>
        </a:xfrm>
        <a:custGeom>
          <a:avLst/>
          <a:gdLst/>
          <a:ahLst/>
          <a:cxnLst/>
          <a:rect l="0" t="0" r="0" b="0"/>
          <a:pathLst>
            <a:path>
              <a:moveTo>
                <a:pt x="0" y="0"/>
              </a:moveTo>
              <a:lnTo>
                <a:pt x="0" y="1933902"/>
              </a:lnTo>
              <a:lnTo>
                <a:pt x="275022" y="19339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E920F-09D0-41B3-981C-814EA7E19514}">
      <dsp:nvSpPr>
        <dsp:cNvPr id="0" name=""/>
        <dsp:cNvSpPr/>
      </dsp:nvSpPr>
      <dsp:spPr>
        <a:xfrm>
          <a:off x="742191" y="2350747"/>
          <a:ext cx="2200178" cy="8308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b="1" kern="1200"/>
            <a:t>动态回归法</a:t>
          </a:r>
          <a:endParaRPr lang="en-US" altLang="zh-CN" sz="1800" b="1" kern="1200"/>
        </a:p>
        <a:p>
          <a:pPr marL="0" marR="0" lvl="0" indent="0" algn="ctr" defTabSz="914400" eaLnBrk="1" fontAlgn="auto" latinLnBrk="0" hangingPunct="1">
            <a:lnSpc>
              <a:spcPct val="100000"/>
            </a:lnSpc>
            <a:spcBef>
              <a:spcPct val="0"/>
            </a:spcBef>
            <a:spcAft>
              <a:spcPct val="0"/>
            </a:spcAft>
            <a:buClrTx/>
            <a:buSzTx/>
            <a:buFontTx/>
            <a:buNone/>
            <a:defRPr/>
          </a:pPr>
          <a:r>
            <a:rPr lang="zh-CN" altLang="en-US" sz="1400" u="sng" kern="1200"/>
            <a:t>动态、精细化，不稳定</a:t>
          </a:r>
        </a:p>
        <a:p>
          <a:pPr lvl="0" algn="ctr" defTabSz="800100">
            <a:lnSpc>
              <a:spcPct val="90000"/>
            </a:lnSpc>
            <a:spcBef>
              <a:spcPct val="0"/>
            </a:spcBef>
            <a:spcAft>
              <a:spcPct val="35000"/>
            </a:spcAft>
          </a:pPr>
          <a:endParaRPr lang="zh-CN" altLang="en-US" sz="1400" kern="1200"/>
        </a:p>
      </dsp:txBody>
      <dsp:txXfrm>
        <a:off x="766527" y="2375083"/>
        <a:ext cx="2151506" cy="782225"/>
      </dsp:txXfrm>
    </dsp:sp>
    <dsp:sp modelId="{4861342F-3FE8-42B7-892E-B2C841F03D4F}">
      <dsp:nvSpPr>
        <dsp:cNvPr id="0" name=""/>
        <dsp:cNvSpPr/>
      </dsp:nvSpPr>
      <dsp:spPr>
        <a:xfrm>
          <a:off x="3629925" y="1397"/>
          <a:ext cx="2750223" cy="8308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b="1" kern="1200">
              <a:solidFill>
                <a:srgbClr val="C00000"/>
              </a:solidFill>
            </a:rPr>
            <a:t>组合构建</a:t>
          </a:r>
        </a:p>
      </dsp:txBody>
      <dsp:txXfrm>
        <a:off x="3654261" y="25733"/>
        <a:ext cx="2701551" cy="782225"/>
      </dsp:txXfrm>
    </dsp:sp>
    <dsp:sp modelId="{5D29569B-31B6-49E5-B6B2-187F291D1A43}">
      <dsp:nvSpPr>
        <dsp:cNvPr id="0" name=""/>
        <dsp:cNvSpPr/>
      </dsp:nvSpPr>
      <dsp:spPr>
        <a:xfrm>
          <a:off x="3904948" y="832294"/>
          <a:ext cx="275022" cy="759226"/>
        </a:xfrm>
        <a:custGeom>
          <a:avLst/>
          <a:gdLst/>
          <a:ahLst/>
          <a:cxnLst/>
          <a:rect l="0" t="0" r="0" b="0"/>
          <a:pathLst>
            <a:path>
              <a:moveTo>
                <a:pt x="0" y="0"/>
              </a:moveTo>
              <a:lnTo>
                <a:pt x="0" y="759226"/>
              </a:lnTo>
              <a:lnTo>
                <a:pt x="275022" y="7592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3DF42E-C450-430D-8C7A-76A397DD90D2}">
      <dsp:nvSpPr>
        <dsp:cNvPr id="0" name=""/>
        <dsp:cNvSpPr/>
      </dsp:nvSpPr>
      <dsp:spPr>
        <a:xfrm>
          <a:off x="4179970" y="1176072"/>
          <a:ext cx="2200178" cy="8308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b="1" u="none" kern="1200">
              <a:solidFill>
                <a:srgbClr val="C00000"/>
              </a:solidFill>
            </a:rPr>
            <a:t>综合打分法</a:t>
          </a:r>
          <a:endParaRPr lang="en-US" altLang="zh-CN" sz="1800" b="1" u="none" kern="1200">
            <a:solidFill>
              <a:srgbClr val="C00000"/>
            </a:solidFill>
          </a:endParaRPr>
        </a:p>
        <a:p>
          <a:pPr lvl="0" algn="ctr" defTabSz="800100">
            <a:lnSpc>
              <a:spcPct val="90000"/>
            </a:lnSpc>
            <a:spcBef>
              <a:spcPct val="0"/>
            </a:spcBef>
            <a:spcAft>
              <a:spcPct val="35000"/>
            </a:spcAft>
          </a:pPr>
          <a:r>
            <a:rPr lang="zh-CN" altLang="en-US" sz="1600" u="sng" kern="1200">
              <a:solidFill>
                <a:srgbClr val="C00000"/>
              </a:solidFill>
            </a:rPr>
            <a:t>多因子综合打分</a:t>
          </a:r>
        </a:p>
      </dsp:txBody>
      <dsp:txXfrm>
        <a:off x="4204306" y="1200408"/>
        <a:ext cx="2151506" cy="782225"/>
      </dsp:txXfrm>
    </dsp:sp>
    <dsp:sp modelId="{7C6E9DD3-2E4C-49D8-9EA0-8B86C12EB654}">
      <dsp:nvSpPr>
        <dsp:cNvPr id="0" name=""/>
        <dsp:cNvSpPr/>
      </dsp:nvSpPr>
      <dsp:spPr>
        <a:xfrm>
          <a:off x="3904948" y="832294"/>
          <a:ext cx="275022" cy="1933902"/>
        </a:xfrm>
        <a:custGeom>
          <a:avLst/>
          <a:gdLst/>
          <a:ahLst/>
          <a:cxnLst/>
          <a:rect l="0" t="0" r="0" b="0"/>
          <a:pathLst>
            <a:path>
              <a:moveTo>
                <a:pt x="0" y="0"/>
              </a:moveTo>
              <a:lnTo>
                <a:pt x="0" y="1933902"/>
              </a:lnTo>
              <a:lnTo>
                <a:pt x="275022" y="19339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EC5459-C727-438C-923E-C166B2E1BBAC}">
      <dsp:nvSpPr>
        <dsp:cNvPr id="0" name=""/>
        <dsp:cNvSpPr/>
      </dsp:nvSpPr>
      <dsp:spPr>
        <a:xfrm>
          <a:off x="4179970" y="2350747"/>
          <a:ext cx="2200178" cy="8308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b="1" kern="1200"/>
            <a:t>并集法</a:t>
          </a:r>
          <a:endParaRPr lang="en-US" altLang="zh-CN" sz="1800" b="1" kern="1200"/>
        </a:p>
        <a:p>
          <a:pPr lvl="0" algn="ctr" defTabSz="800100">
            <a:lnSpc>
              <a:spcPct val="90000"/>
            </a:lnSpc>
            <a:spcBef>
              <a:spcPct val="0"/>
            </a:spcBef>
            <a:spcAft>
              <a:spcPct val="35000"/>
            </a:spcAft>
          </a:pPr>
          <a:r>
            <a:rPr lang="zh-CN" altLang="en-US" sz="1600" u="sng" kern="1200"/>
            <a:t>单风格分别选股</a:t>
          </a:r>
        </a:p>
      </dsp:txBody>
      <dsp:txXfrm>
        <a:off x="4204306" y="2375083"/>
        <a:ext cx="2151506" cy="782225"/>
      </dsp:txXfrm>
    </dsp:sp>
    <dsp:sp modelId="{BF8ED3D2-8D1E-4B7E-AB9B-1573578989D1}">
      <dsp:nvSpPr>
        <dsp:cNvPr id="0" name=""/>
        <dsp:cNvSpPr/>
      </dsp:nvSpPr>
      <dsp:spPr>
        <a:xfrm>
          <a:off x="3904948" y="832294"/>
          <a:ext cx="275022" cy="3108577"/>
        </a:xfrm>
        <a:custGeom>
          <a:avLst/>
          <a:gdLst/>
          <a:ahLst/>
          <a:cxnLst/>
          <a:rect l="0" t="0" r="0" b="0"/>
          <a:pathLst>
            <a:path>
              <a:moveTo>
                <a:pt x="0" y="0"/>
              </a:moveTo>
              <a:lnTo>
                <a:pt x="0" y="3108577"/>
              </a:lnTo>
              <a:lnTo>
                <a:pt x="275022" y="31085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8C9A3F-22DD-487E-B938-B1D5501C5103}">
      <dsp:nvSpPr>
        <dsp:cNvPr id="0" name=""/>
        <dsp:cNvSpPr/>
      </dsp:nvSpPr>
      <dsp:spPr>
        <a:xfrm>
          <a:off x="4179970" y="3525423"/>
          <a:ext cx="2200178" cy="8308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CN" altLang="en-US" sz="1800" b="1" kern="1200" dirty="0"/>
            <a:t>交集法</a:t>
          </a:r>
          <a:endParaRPr lang="en-US" altLang="zh-CN" sz="1800" b="1" kern="1200" dirty="0"/>
        </a:p>
        <a:p>
          <a:pPr lvl="0" algn="ctr" defTabSz="800100">
            <a:lnSpc>
              <a:spcPct val="90000"/>
            </a:lnSpc>
            <a:spcBef>
              <a:spcPct val="0"/>
            </a:spcBef>
            <a:spcAft>
              <a:spcPct val="35000"/>
            </a:spcAft>
          </a:pPr>
          <a:r>
            <a:rPr lang="zh-CN" altLang="en-US" sz="1600" kern="1200" dirty="0"/>
            <a:t>因子</a:t>
          </a:r>
          <a:r>
            <a:rPr lang="zh-CN" altLang="en-US" sz="1600" b="1" kern="1200" dirty="0"/>
            <a:t>逐层筛选</a:t>
          </a:r>
        </a:p>
      </dsp:txBody>
      <dsp:txXfrm>
        <a:off x="4204306" y="3549759"/>
        <a:ext cx="2151506" cy="7822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DB6E9-81E4-4C0D-8B08-309FF9F7CB73}">
      <dsp:nvSpPr>
        <dsp:cNvPr id="0" name=""/>
        <dsp:cNvSpPr/>
      </dsp:nvSpPr>
      <dsp:spPr>
        <a:xfrm>
          <a:off x="1027" y="0"/>
          <a:ext cx="2192177" cy="71003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a:solidFill>
                <a:srgbClr val="C00000"/>
              </a:solidFill>
            </a:rPr>
            <a:t>风格非线性处理</a:t>
          </a:r>
        </a:p>
      </dsp:txBody>
      <dsp:txXfrm>
        <a:off x="21823" y="20796"/>
        <a:ext cx="2150585" cy="668444"/>
      </dsp:txXfrm>
    </dsp:sp>
    <dsp:sp modelId="{35673052-E0FB-4F39-B6D5-73B7AD173CF4}">
      <dsp:nvSpPr>
        <dsp:cNvPr id="0" name=""/>
        <dsp:cNvSpPr/>
      </dsp:nvSpPr>
      <dsp:spPr>
        <a:xfrm>
          <a:off x="2412679" y="83188"/>
          <a:ext cx="465286" cy="543659"/>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b="1" kern="1200"/>
        </a:p>
      </dsp:txBody>
      <dsp:txXfrm>
        <a:off x="2412679" y="191920"/>
        <a:ext cx="325700" cy="326195"/>
      </dsp:txXfrm>
    </dsp:sp>
    <dsp:sp modelId="{A6C22F60-5E81-46D5-BAD1-9B570D21FAF7}">
      <dsp:nvSpPr>
        <dsp:cNvPr id="0" name=""/>
        <dsp:cNvSpPr/>
      </dsp:nvSpPr>
      <dsp:spPr>
        <a:xfrm>
          <a:off x="3071103" y="0"/>
          <a:ext cx="2192177" cy="710036"/>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a:t>组合风险剥离</a:t>
          </a:r>
        </a:p>
      </dsp:txBody>
      <dsp:txXfrm>
        <a:off x="3091899" y="20796"/>
        <a:ext cx="2150585" cy="6684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64F72-7404-412F-92EE-E81C885395A2}">
      <dsp:nvSpPr>
        <dsp:cNvPr id="0" name=""/>
        <dsp:cNvSpPr/>
      </dsp:nvSpPr>
      <dsp:spPr>
        <a:xfrm>
          <a:off x="60246" y="357110"/>
          <a:ext cx="2037123" cy="436496"/>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优化模型</a:t>
          </a:r>
        </a:p>
      </dsp:txBody>
      <dsp:txXfrm>
        <a:off x="81554" y="378418"/>
        <a:ext cx="1994507" cy="393880"/>
      </dsp:txXfrm>
    </dsp:sp>
    <dsp:sp modelId="{34318CF1-A226-4C1B-9C18-8AD12CA3C680}">
      <dsp:nvSpPr>
        <dsp:cNvPr id="0" name=""/>
        <dsp:cNvSpPr/>
      </dsp:nvSpPr>
      <dsp:spPr>
        <a:xfrm>
          <a:off x="0" y="797471"/>
          <a:ext cx="8275607"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751"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zh-CN" altLang="en-US" sz="2200" kern="1200" dirty="0">
              <a:latin typeface="Times New Roman" pitchFamily="18" charset="0"/>
              <a:ea typeface="楷体_GB2312" pitchFamily="49" charset="-122"/>
              <a:cs typeface="Times New Roman" pitchFamily="18" charset="0"/>
            </a:rPr>
            <a:t>优化模型及考虑收益模型，也考虑风险模型，其中多因子区分为</a:t>
          </a:r>
          <a:r>
            <a:rPr lang="en-US" altLang="zh-CN" sz="2200" kern="1200" dirty="0">
              <a:latin typeface="Times New Roman" pitchFamily="18" charset="0"/>
              <a:ea typeface="楷体_GB2312" pitchFamily="49" charset="-122"/>
              <a:cs typeface="Times New Roman" pitchFamily="18" charset="0"/>
            </a:rPr>
            <a:t>Alpha</a:t>
          </a:r>
          <a:r>
            <a:rPr lang="zh-CN" altLang="en-US" sz="2200" kern="1200" dirty="0">
              <a:latin typeface="Times New Roman" pitchFamily="18" charset="0"/>
              <a:ea typeface="楷体_GB2312" pitchFamily="49" charset="-122"/>
              <a:cs typeface="Times New Roman" pitchFamily="18" charset="0"/>
            </a:rPr>
            <a:t>因子　　和风险因子　　</a:t>
          </a:r>
          <a:r>
            <a:rPr lang="zh-CN" altLang="en-US" sz="2200" i="0" kern="1200" dirty="0">
              <a:latin typeface="Times New Roman" pitchFamily="18" charset="0"/>
              <a:ea typeface="楷体_GB2312" pitchFamily="49" charset="-122"/>
              <a:cs typeface="Times New Roman" pitchFamily="18" charset="0"/>
            </a:rPr>
            <a:t>：</a:t>
          </a:r>
          <a:endParaRPr lang="zh-CN" altLang="en-US" sz="2200" kern="1200" dirty="0"/>
        </a:p>
      </dsp:txBody>
      <dsp:txXfrm>
        <a:off x="0" y="797471"/>
        <a:ext cx="8275607" cy="10598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DB6E9-81E4-4C0D-8B08-309FF9F7CB73}">
      <dsp:nvSpPr>
        <dsp:cNvPr id="0" name=""/>
        <dsp:cNvSpPr/>
      </dsp:nvSpPr>
      <dsp:spPr>
        <a:xfrm>
          <a:off x="1027" y="0"/>
          <a:ext cx="2192177" cy="71003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a:solidFill>
                <a:schemeClr val="tx1"/>
              </a:solidFill>
            </a:rPr>
            <a:t>风格非线性处理</a:t>
          </a:r>
        </a:p>
      </dsp:txBody>
      <dsp:txXfrm>
        <a:off x="21823" y="20796"/>
        <a:ext cx="2150585" cy="668444"/>
      </dsp:txXfrm>
    </dsp:sp>
    <dsp:sp modelId="{35673052-E0FB-4F39-B6D5-73B7AD173CF4}">
      <dsp:nvSpPr>
        <dsp:cNvPr id="0" name=""/>
        <dsp:cNvSpPr/>
      </dsp:nvSpPr>
      <dsp:spPr>
        <a:xfrm>
          <a:off x="2412679" y="83188"/>
          <a:ext cx="465286" cy="543659"/>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b="1" kern="1200"/>
        </a:p>
      </dsp:txBody>
      <dsp:txXfrm>
        <a:off x="2412679" y="191920"/>
        <a:ext cx="325700" cy="326195"/>
      </dsp:txXfrm>
    </dsp:sp>
    <dsp:sp modelId="{A6C22F60-5E81-46D5-BAD1-9B570D21FAF7}">
      <dsp:nvSpPr>
        <dsp:cNvPr id="0" name=""/>
        <dsp:cNvSpPr/>
      </dsp:nvSpPr>
      <dsp:spPr>
        <a:xfrm>
          <a:off x="3071103" y="0"/>
          <a:ext cx="2192177" cy="710036"/>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a:solidFill>
                <a:srgbClr val="C00000"/>
              </a:solidFill>
            </a:rPr>
            <a:t>组合风险剥离</a:t>
          </a:r>
        </a:p>
      </dsp:txBody>
      <dsp:txXfrm>
        <a:off x="3091899" y="20796"/>
        <a:ext cx="2150585" cy="6684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DB6E9-81E4-4C0D-8B08-309FF9F7CB73}">
      <dsp:nvSpPr>
        <dsp:cNvPr id="0" name=""/>
        <dsp:cNvSpPr/>
      </dsp:nvSpPr>
      <dsp:spPr>
        <a:xfrm>
          <a:off x="1027" y="0"/>
          <a:ext cx="2192177" cy="71003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1" kern="1200">
              <a:solidFill>
                <a:srgbClr val="C00000"/>
              </a:solidFill>
            </a:rPr>
            <a:t>选股端</a:t>
          </a:r>
        </a:p>
      </dsp:txBody>
      <dsp:txXfrm>
        <a:off x="21823" y="20796"/>
        <a:ext cx="2150585" cy="668444"/>
      </dsp:txXfrm>
    </dsp:sp>
    <dsp:sp modelId="{35673052-E0FB-4F39-B6D5-73B7AD173CF4}">
      <dsp:nvSpPr>
        <dsp:cNvPr id="0" name=""/>
        <dsp:cNvSpPr/>
      </dsp:nvSpPr>
      <dsp:spPr>
        <a:xfrm>
          <a:off x="2412679" y="83188"/>
          <a:ext cx="465286" cy="543659"/>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b="1" kern="1200"/>
        </a:p>
      </dsp:txBody>
      <dsp:txXfrm>
        <a:off x="2412679" y="191920"/>
        <a:ext cx="325700" cy="326195"/>
      </dsp:txXfrm>
    </dsp:sp>
    <dsp:sp modelId="{A6C22F60-5E81-46D5-BAD1-9B570D21FAF7}">
      <dsp:nvSpPr>
        <dsp:cNvPr id="0" name=""/>
        <dsp:cNvSpPr/>
      </dsp:nvSpPr>
      <dsp:spPr>
        <a:xfrm>
          <a:off x="3071103" y="0"/>
          <a:ext cx="2192177" cy="710036"/>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1" kern="1200">
              <a:solidFill>
                <a:srgbClr val="C00000"/>
              </a:solidFill>
            </a:rPr>
            <a:t>对冲端</a:t>
          </a:r>
        </a:p>
      </dsp:txBody>
      <dsp:txXfrm>
        <a:off x="3091899" y="20796"/>
        <a:ext cx="2150585" cy="6684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DB6E9-81E4-4C0D-8B08-309FF9F7CB73}">
      <dsp:nvSpPr>
        <dsp:cNvPr id="0" name=""/>
        <dsp:cNvSpPr/>
      </dsp:nvSpPr>
      <dsp:spPr>
        <a:xfrm>
          <a:off x="1027" y="0"/>
          <a:ext cx="2192177" cy="710036"/>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1" kern="1200">
              <a:solidFill>
                <a:schemeClr val="tx1"/>
              </a:solidFill>
            </a:rPr>
            <a:t>选股端</a:t>
          </a:r>
        </a:p>
      </dsp:txBody>
      <dsp:txXfrm>
        <a:off x="21823" y="20796"/>
        <a:ext cx="2150585" cy="668444"/>
      </dsp:txXfrm>
    </dsp:sp>
    <dsp:sp modelId="{35673052-E0FB-4F39-B6D5-73B7AD173CF4}">
      <dsp:nvSpPr>
        <dsp:cNvPr id="0" name=""/>
        <dsp:cNvSpPr/>
      </dsp:nvSpPr>
      <dsp:spPr>
        <a:xfrm>
          <a:off x="2412679" y="83188"/>
          <a:ext cx="465286" cy="543659"/>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b="1" kern="1200"/>
        </a:p>
      </dsp:txBody>
      <dsp:txXfrm>
        <a:off x="2412679" y="191920"/>
        <a:ext cx="325700" cy="326195"/>
      </dsp:txXfrm>
    </dsp:sp>
    <dsp:sp modelId="{A6C22F60-5E81-46D5-BAD1-9B570D21FAF7}">
      <dsp:nvSpPr>
        <dsp:cNvPr id="0" name=""/>
        <dsp:cNvSpPr/>
      </dsp:nvSpPr>
      <dsp:spPr>
        <a:xfrm>
          <a:off x="3071103" y="0"/>
          <a:ext cx="2192177" cy="710036"/>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1" kern="1200">
              <a:solidFill>
                <a:srgbClr val="C00000"/>
              </a:solidFill>
            </a:rPr>
            <a:t>对冲端</a:t>
          </a:r>
        </a:p>
      </dsp:txBody>
      <dsp:txXfrm>
        <a:off x="3091899" y="20796"/>
        <a:ext cx="2150585" cy="6684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6.emf"/></Relationships>
</file>

<file path=ppt/drawings/drawing1.xml><?xml version="1.0" encoding="utf-8"?>
<c:userShapes xmlns:c="http://schemas.openxmlformats.org/drawingml/2006/chart">
  <cdr:relSizeAnchor xmlns:cdr="http://schemas.openxmlformats.org/drawingml/2006/chartDrawing">
    <cdr:from>
      <cdr:x>0.77311</cdr:x>
      <cdr:y>0.42526</cdr:y>
    </cdr:from>
    <cdr:to>
      <cdr:x>0.90377</cdr:x>
      <cdr:y>0.59129</cdr:y>
    </cdr:to>
    <cdr:grpSp>
      <cdr:nvGrpSpPr>
        <cdr:cNvPr id="39" name="组合 38">
          <a:extLst xmlns:a="http://schemas.openxmlformats.org/drawingml/2006/main">
            <a:ext uri="{FF2B5EF4-FFF2-40B4-BE49-F238E27FC236}">
              <a16:creationId xmlns:a16="http://schemas.microsoft.com/office/drawing/2014/main" xmlns:r="http://schemas.openxmlformats.org/officeDocument/2006/relationships" xmlns="" id="{38C71B4F-9992-4B4E-B612-F2E82CE6CBB9}"/>
            </a:ext>
          </a:extLst>
        </cdr:cNvPr>
        <cdr:cNvGrpSpPr/>
      </cdr:nvGrpSpPr>
      <cdr:grpSpPr>
        <a:xfrm xmlns:a="http://schemas.openxmlformats.org/drawingml/2006/main">
          <a:off x="3905472" y="1369460"/>
          <a:ext cx="660047" cy="534664"/>
          <a:chOff x="6436392" y="1801923"/>
          <a:chExt cx="1087758" cy="703510"/>
        </a:xfrm>
      </cdr:grpSpPr>
      <cdr:cxnSp macro="">
        <cdr:nvCxnSpPr>
          <cdr:cNvPr id="9" name="直接连接符 8">
            <a:extLst xmlns:a="http://schemas.openxmlformats.org/drawingml/2006/main">
              <a:ext uri="{FF2B5EF4-FFF2-40B4-BE49-F238E27FC236}">
                <a16:creationId xmlns:a16="http://schemas.microsoft.com/office/drawing/2014/main" xmlns:r="http://schemas.openxmlformats.org/officeDocument/2006/relationships" xmlns="" id="{AA991796-C933-4BCC-AB9F-675ABE5D3ED7}"/>
              </a:ext>
            </a:extLst>
          </cdr:cNvPr>
          <cdr:cNvCxnSpPr/>
        </cdr:nvCxnSpPr>
        <cdr:spPr>
          <a:xfrm xmlns:a="http://schemas.openxmlformats.org/drawingml/2006/main">
            <a:off x="6436392" y="1801923"/>
            <a:ext cx="507676" cy="12373"/>
          </a:xfrm>
          <a:prstGeom xmlns:a="http://schemas.openxmlformats.org/drawingml/2006/main" prst="line">
            <a:avLst/>
          </a:prstGeom>
          <a:ln xmlns:a="http://schemas.openxmlformats.org/drawingml/2006/main" w="28575">
            <a:solidFill>
              <a:schemeClr val="accent6">
                <a:lumMod val="50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3" name="直接箭头连接符 12">
            <a:extLst xmlns:a="http://schemas.openxmlformats.org/drawingml/2006/main">
              <a:ext uri="{FF2B5EF4-FFF2-40B4-BE49-F238E27FC236}">
                <a16:creationId xmlns:a16="http://schemas.microsoft.com/office/drawing/2014/main" xmlns:r="http://schemas.openxmlformats.org/officeDocument/2006/relationships" xmlns="" id="{FE68CC70-49D7-4087-AEB3-2281379C39EC}"/>
              </a:ext>
            </a:extLst>
          </cdr:cNvPr>
          <cdr:cNvCxnSpPr/>
        </cdr:nvCxnSpPr>
        <cdr:spPr>
          <a:xfrm xmlns:a="http://schemas.openxmlformats.org/drawingml/2006/main" flipH="1">
            <a:off x="6705460" y="1803684"/>
            <a:ext cx="0" cy="701749"/>
          </a:xfrm>
          <a:prstGeom xmlns:a="http://schemas.openxmlformats.org/drawingml/2006/main" prst="straightConnector1">
            <a:avLst/>
          </a:prstGeom>
          <a:ln xmlns:a="http://schemas.openxmlformats.org/drawingml/2006/main" w="28575">
            <a:solidFill>
              <a:schemeClr val="accent6">
                <a:lumMod val="50000"/>
              </a:schemeClr>
            </a:solidFill>
            <a:headEnd type="arrow"/>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2" name="TextBox 22"/>
          <cdr:cNvSpPr txBox="1"/>
        </cdr:nvSpPr>
        <cdr:spPr>
          <a:xfrm xmlns:a="http://schemas.openxmlformats.org/drawingml/2006/main">
            <a:off x="6626683" y="1807378"/>
            <a:ext cx="897467" cy="3163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800" i="1">
                <a:latin typeface="微软雅黑" pitchFamily="34" charset="-122"/>
                <a:ea typeface="微软雅黑" pitchFamily="34" charset="-122"/>
              </a:rPr>
              <a:t> </a:t>
            </a:r>
            <a:r>
              <a:rPr lang="en-US" altLang="zh-CN" sz="1800">
                <a:latin typeface="微软雅黑" pitchFamily="34" charset="-122"/>
                <a:ea typeface="微软雅黑" pitchFamily="34" charset="-122"/>
              </a:rPr>
              <a:t>|</a:t>
            </a:r>
            <a:r>
              <a:rPr lang="en-US" altLang="zh-CN" sz="1800" i="1">
                <a:latin typeface="微软雅黑" pitchFamily="34" charset="-122"/>
                <a:ea typeface="微软雅黑" pitchFamily="34" charset="-122"/>
              </a:rPr>
              <a:t>R</a:t>
            </a:r>
            <a:r>
              <a:rPr lang="en-US" altLang="zh-CN" sz="1050" i="1">
                <a:latin typeface="微软雅黑" pitchFamily="34" charset="-122"/>
                <a:ea typeface="微软雅黑" pitchFamily="34" charset="-122"/>
              </a:rPr>
              <a:t>BC</a:t>
            </a:r>
            <a:r>
              <a:rPr lang="en-US" altLang="zh-CN" sz="1800">
                <a:latin typeface="微软雅黑" pitchFamily="34" charset="-122"/>
                <a:ea typeface="微软雅黑" pitchFamily="34" charset="-122"/>
              </a:rPr>
              <a:t>|</a:t>
            </a:r>
            <a:endParaRPr lang="zh-CN" altLang="en-US" sz="1800">
              <a:latin typeface="微软雅黑" pitchFamily="34" charset="-122"/>
              <a:ea typeface="微软雅黑" pitchFamily="34" charset="-122"/>
            </a:endParaRPr>
          </a:p>
        </cdr:txBody>
      </cdr:sp>
    </cdr:grpSp>
  </cdr:relSizeAnchor>
  <cdr:relSizeAnchor xmlns:cdr="http://schemas.openxmlformats.org/drawingml/2006/chartDrawing">
    <cdr:from>
      <cdr:x>0.51829</cdr:x>
      <cdr:y>0.14965</cdr:y>
    </cdr:from>
    <cdr:to>
      <cdr:x>0.98518</cdr:x>
      <cdr:y>0.59129</cdr:y>
    </cdr:to>
    <cdr:grpSp>
      <cdr:nvGrpSpPr>
        <cdr:cNvPr id="21" name="组合 20">
          <a:extLst xmlns:a="http://schemas.openxmlformats.org/drawingml/2006/main">
            <a:ext uri="{FF2B5EF4-FFF2-40B4-BE49-F238E27FC236}">
              <a16:creationId xmlns:a16="http://schemas.microsoft.com/office/drawing/2014/main" xmlns:r="http://schemas.openxmlformats.org/officeDocument/2006/relationships" xmlns="" id="{E90C2F00-D53E-4F83-8904-DB3D3FC6BD25}"/>
            </a:ext>
          </a:extLst>
        </cdr:cNvPr>
        <cdr:cNvGrpSpPr/>
      </cdr:nvGrpSpPr>
      <cdr:grpSpPr>
        <a:xfrm xmlns:a="http://schemas.openxmlformats.org/drawingml/2006/main">
          <a:off x="2618213" y="481916"/>
          <a:ext cx="2358560" cy="1422208"/>
          <a:chOff x="4314916" y="607064"/>
          <a:chExt cx="3886996" cy="1898350"/>
        </a:xfrm>
      </cdr:grpSpPr>
      <cdr:cxnSp macro="">
        <cdr:nvCxnSpPr>
          <cdr:cNvPr id="4" name="直接连接符 3">
            <a:extLst xmlns:a="http://schemas.openxmlformats.org/drawingml/2006/main">
              <a:ext uri="{FF2B5EF4-FFF2-40B4-BE49-F238E27FC236}">
                <a16:creationId xmlns:a16="http://schemas.microsoft.com/office/drawing/2014/main" xmlns:r="http://schemas.openxmlformats.org/officeDocument/2006/relationships" xmlns="" id="{C8BF7C1D-4DDD-478E-B822-635A593C2901}"/>
              </a:ext>
            </a:extLst>
          </cdr:cNvPr>
          <cdr:cNvCxnSpPr/>
        </cdr:nvCxnSpPr>
        <cdr:spPr>
          <a:xfrm xmlns:a="http://schemas.openxmlformats.org/drawingml/2006/main">
            <a:off x="5816299" y="2503846"/>
            <a:ext cx="1751309" cy="0"/>
          </a:xfrm>
          <a:prstGeom xmlns:a="http://schemas.openxmlformats.org/drawingml/2006/main" prst="line">
            <a:avLst/>
          </a:prstGeom>
          <a:ln xmlns:a="http://schemas.openxmlformats.org/drawingml/2006/main" w="28575">
            <a:solidFill>
              <a:schemeClr val="accent6">
                <a:lumMod val="50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6" name="直接连接符 5">
            <a:extLst xmlns:a="http://schemas.openxmlformats.org/drawingml/2006/main">
              <a:ext uri="{FF2B5EF4-FFF2-40B4-BE49-F238E27FC236}">
                <a16:creationId xmlns:a16="http://schemas.microsoft.com/office/drawing/2014/main" xmlns:r="http://schemas.openxmlformats.org/officeDocument/2006/relationships" xmlns="" id="{29BCF8B3-B50F-45B3-B8C4-5481DCB42A2E}"/>
              </a:ext>
            </a:extLst>
          </cdr:cNvPr>
          <cdr:cNvCxnSpPr/>
        </cdr:nvCxnSpPr>
        <cdr:spPr>
          <a:xfrm xmlns:a="http://schemas.openxmlformats.org/drawingml/2006/main">
            <a:off x="4314916" y="607064"/>
            <a:ext cx="3236208" cy="12415"/>
          </a:xfrm>
          <a:prstGeom xmlns:a="http://schemas.openxmlformats.org/drawingml/2006/main" prst="line">
            <a:avLst/>
          </a:prstGeom>
          <a:ln xmlns:a="http://schemas.openxmlformats.org/drawingml/2006/main" w="28575">
            <a:solidFill>
              <a:schemeClr val="accent6">
                <a:lumMod val="50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9" name="直接箭头连接符 18">
            <a:extLst xmlns:a="http://schemas.openxmlformats.org/drawingml/2006/main">
              <a:ext uri="{FF2B5EF4-FFF2-40B4-BE49-F238E27FC236}">
                <a16:creationId xmlns:a16="http://schemas.microsoft.com/office/drawing/2014/main" xmlns:r="http://schemas.openxmlformats.org/officeDocument/2006/relationships" xmlns="" id="{C491A8DA-F96E-47E9-8CEB-08E6D8DD363B}"/>
              </a:ext>
            </a:extLst>
          </cdr:cNvPr>
          <cdr:cNvCxnSpPr/>
        </cdr:nvCxnSpPr>
        <cdr:spPr>
          <a:xfrm xmlns:a="http://schemas.openxmlformats.org/drawingml/2006/main" flipH="1">
            <a:off x="7400270" y="607064"/>
            <a:ext cx="2914" cy="1898350"/>
          </a:xfrm>
          <a:prstGeom xmlns:a="http://schemas.openxmlformats.org/drawingml/2006/main" prst="straightConnector1">
            <a:avLst/>
          </a:prstGeom>
          <a:ln xmlns:a="http://schemas.openxmlformats.org/drawingml/2006/main" w="28575">
            <a:solidFill>
              <a:schemeClr val="accent6">
                <a:lumMod val="50000"/>
              </a:schemeClr>
            </a:solidFill>
            <a:headEnd type="arrow"/>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3" name="TextBox 23"/>
          <cdr:cNvSpPr txBox="1"/>
        </cdr:nvSpPr>
        <cdr:spPr>
          <a:xfrm xmlns:a="http://schemas.openxmlformats.org/drawingml/2006/main">
            <a:off x="7324510" y="1299464"/>
            <a:ext cx="877402" cy="3449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800" i="1">
                <a:latin typeface="微软雅黑" pitchFamily="34" charset="-122"/>
                <a:ea typeface="微软雅黑" pitchFamily="34" charset="-122"/>
              </a:rPr>
              <a:t> </a:t>
            </a:r>
            <a:r>
              <a:rPr lang="en-US" altLang="zh-CN" sz="1800">
                <a:latin typeface="微软雅黑" pitchFamily="34" charset="-122"/>
                <a:ea typeface="微软雅黑" pitchFamily="34" charset="-122"/>
              </a:rPr>
              <a:t>|</a:t>
            </a:r>
            <a:r>
              <a:rPr lang="en-US" altLang="zh-CN" sz="1800" i="1">
                <a:latin typeface="微软雅黑" pitchFamily="34" charset="-122"/>
                <a:ea typeface="微软雅黑" pitchFamily="34" charset="-122"/>
              </a:rPr>
              <a:t>R</a:t>
            </a:r>
            <a:r>
              <a:rPr lang="en-US" altLang="zh-CN" sz="1050" i="1">
                <a:latin typeface="微软雅黑" pitchFamily="34" charset="-122"/>
                <a:ea typeface="微软雅黑" pitchFamily="34" charset="-122"/>
              </a:rPr>
              <a:t>AB</a:t>
            </a:r>
            <a:r>
              <a:rPr lang="en-US" altLang="zh-CN" sz="1800">
                <a:latin typeface="微软雅黑" pitchFamily="34" charset="-122"/>
                <a:ea typeface="微软雅黑" pitchFamily="34" charset="-122"/>
              </a:rPr>
              <a:t>|</a:t>
            </a:r>
            <a:endParaRPr lang="zh-CN" altLang="en-US" sz="1800">
              <a:latin typeface="微软雅黑" pitchFamily="34" charset="-122"/>
              <a:ea typeface="微软雅黑" pitchFamily="34" charset="-122"/>
            </a:endParaRPr>
          </a:p>
        </cdr:txBody>
      </cdr:sp>
    </cdr:grpSp>
  </cdr:relSizeAnchor>
  <cdr:relSizeAnchor xmlns:cdr="http://schemas.openxmlformats.org/drawingml/2006/chartDrawing">
    <cdr:from>
      <cdr:x>0.50052</cdr:x>
      <cdr:y>0.13977</cdr:y>
    </cdr:from>
    <cdr:to>
      <cdr:x>0.51578</cdr:x>
      <cdr:y>0.1568</cdr:y>
    </cdr:to>
    <cdr:sp macro="" textlink="">
      <cdr:nvSpPr>
        <cdr:cNvPr id="5" name="椭圆 9"/>
        <cdr:cNvSpPr/>
      </cdr:nvSpPr>
      <cdr:spPr>
        <a:xfrm xmlns:a="http://schemas.openxmlformats.org/drawingml/2006/main">
          <a:off x="2528443" y="450088"/>
          <a:ext cx="77089" cy="54864"/>
        </a:xfrm>
        <a:prstGeom xmlns:a="http://schemas.openxmlformats.org/drawingml/2006/main" prst="ellipse">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dr:relSizeAnchor xmlns:cdr="http://schemas.openxmlformats.org/drawingml/2006/chartDrawing">
    <cdr:from>
      <cdr:x>0.69362</cdr:x>
      <cdr:y>0.58482</cdr:y>
    </cdr:from>
    <cdr:to>
      <cdr:x>0.70891</cdr:x>
      <cdr:y>0.60182</cdr:y>
    </cdr:to>
    <cdr:sp macro="" textlink="">
      <cdr:nvSpPr>
        <cdr:cNvPr id="7" name="椭圆 10"/>
        <cdr:cNvSpPr/>
      </cdr:nvSpPr>
      <cdr:spPr>
        <a:xfrm xmlns:a="http://schemas.openxmlformats.org/drawingml/2006/main">
          <a:off x="3503930" y="1883283"/>
          <a:ext cx="77216" cy="54737"/>
        </a:xfrm>
        <a:prstGeom xmlns:a="http://schemas.openxmlformats.org/drawingml/2006/main" prst="ellipse">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dr:relSizeAnchor xmlns:cdr="http://schemas.openxmlformats.org/drawingml/2006/chartDrawing">
    <cdr:from>
      <cdr:x>0.26322</cdr:x>
      <cdr:y>0.00442</cdr:y>
    </cdr:from>
    <cdr:to>
      <cdr:x>0.5008</cdr:x>
      <cdr:y>0.09441</cdr:y>
    </cdr:to>
    <cdr:sp macro="" textlink="">
      <cdr:nvSpPr>
        <cdr:cNvPr id="8" name="圆角矩形 11"/>
        <cdr:cNvSpPr/>
      </cdr:nvSpPr>
      <cdr:spPr>
        <a:xfrm xmlns:a="http://schemas.openxmlformats.org/drawingml/2006/main">
          <a:off x="1329690" y="14224"/>
          <a:ext cx="1200150" cy="289814"/>
        </a:xfrm>
        <a:prstGeom xmlns:a="http://schemas.openxmlformats.org/drawingml/2006/main" prst="roundRect">
          <a:avLst/>
        </a:prstGeom>
      </cdr:spPr>
      <cdr:style>
        <a:lnRef xmlns:a="http://schemas.openxmlformats.org/drawingml/2006/main" idx="2">
          <a:schemeClr val="accent5">
            <a:shade val="50000"/>
          </a:schemeClr>
        </a:lnRef>
        <a:fillRef xmlns:a="http://schemas.openxmlformats.org/drawingml/2006/main" idx="1">
          <a:schemeClr val="accent5"/>
        </a:fillRef>
        <a:effectRef xmlns:a="http://schemas.openxmlformats.org/drawingml/2006/main" idx="0">
          <a:schemeClr val="accent5"/>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defRPr/>
          </a:pPr>
          <a:r>
            <a:rPr lang="en-US" altLang="zh-CN" sz="1200">
              <a:latin typeface="微软雅黑" pitchFamily="34" charset="-122"/>
              <a:ea typeface="微软雅黑" pitchFamily="34" charset="-122"/>
            </a:rPr>
            <a:t>A</a:t>
          </a:r>
          <a:r>
            <a:rPr lang="zh-CN" altLang="en-US" sz="1200">
              <a:latin typeface="微软雅黑" pitchFamily="34" charset="-122"/>
              <a:ea typeface="微软雅黑" pitchFamily="34" charset="-122"/>
            </a:rPr>
            <a:t>为</a:t>
          </a:r>
          <a:r>
            <a:rPr lang="zh-CN" altLang="zh-CN" sz="1200">
              <a:solidFill>
                <a:schemeClr val="lt1"/>
              </a:solidFill>
              <a:effectLst/>
              <a:latin typeface="微软雅黑" pitchFamily="34" charset="-122"/>
              <a:ea typeface="微软雅黑" pitchFamily="34" charset="-122"/>
            </a:rPr>
            <a:t>已确认拐点</a:t>
          </a:r>
          <a:endParaRPr lang="zh-CN" altLang="zh-CN" sz="1200">
            <a:effectLst/>
            <a:latin typeface="微软雅黑" pitchFamily="34" charset="-122"/>
            <a:ea typeface="微软雅黑" pitchFamily="34" charset="-122"/>
          </a:endParaRPr>
        </a:p>
        <a:p xmlns:a="http://schemas.openxmlformats.org/drawingml/2006/main">
          <a:endParaRPr lang="zh-CN" sz="1200"/>
        </a:p>
      </cdr:txBody>
    </cdr:sp>
  </cdr:relSizeAnchor>
  <cdr:relSizeAnchor xmlns:cdr="http://schemas.openxmlformats.org/drawingml/2006/chartDrawing">
    <cdr:from>
      <cdr:x>0.33683</cdr:x>
      <cdr:y>0.62291</cdr:y>
    </cdr:from>
    <cdr:to>
      <cdr:x>0.64266</cdr:x>
      <cdr:y>0.79025</cdr:y>
    </cdr:to>
    <cdr:sp macro="" textlink="">
      <cdr:nvSpPr>
        <cdr:cNvPr id="10" name="圆角矩形 13"/>
        <cdr:cNvSpPr/>
      </cdr:nvSpPr>
      <cdr:spPr>
        <a:xfrm xmlns:a="http://schemas.openxmlformats.org/drawingml/2006/main">
          <a:off x="1701546" y="2005965"/>
          <a:ext cx="1544955" cy="538861"/>
        </a:xfrm>
        <a:prstGeom xmlns:a="http://schemas.openxmlformats.org/drawingml/2006/main" prst="roundRect">
          <a:avLst/>
        </a:prstGeom>
      </cdr:spPr>
      <cdr:style>
        <a:lnRef xmlns:a="http://schemas.openxmlformats.org/drawingml/2006/main" idx="2">
          <a:schemeClr val="accent5">
            <a:shade val="50000"/>
          </a:schemeClr>
        </a:lnRef>
        <a:fillRef xmlns:a="http://schemas.openxmlformats.org/drawingml/2006/main" idx="1">
          <a:schemeClr val="accent5"/>
        </a:fillRef>
        <a:effectRef xmlns:a="http://schemas.openxmlformats.org/drawingml/2006/main" idx="0">
          <a:schemeClr val="accent5"/>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zh-CN" sz="1200">
              <a:latin typeface="微软雅黑" pitchFamily="34" charset="-122"/>
              <a:ea typeface="微软雅黑" pitchFamily="34" charset="-122"/>
            </a:rPr>
            <a:t>C</a:t>
          </a:r>
          <a:r>
            <a:rPr lang="zh-CN" altLang="en-US" sz="1200">
              <a:latin typeface="微软雅黑" pitchFamily="34" charset="-122"/>
              <a:ea typeface="微软雅黑" pitchFamily="34" charset="-122"/>
            </a:rPr>
            <a:t>点存在，则</a:t>
          </a:r>
          <a:r>
            <a:rPr lang="en-US" altLang="zh-CN" sz="1200">
              <a:latin typeface="微软雅黑" pitchFamily="34" charset="-122"/>
              <a:ea typeface="微软雅黑" pitchFamily="34" charset="-122"/>
            </a:rPr>
            <a:t>B</a:t>
          </a:r>
          <a:r>
            <a:rPr lang="zh-CN" altLang="en-US" sz="1200">
              <a:latin typeface="微软雅黑" pitchFamily="34" charset="-122"/>
              <a:ea typeface="微软雅黑" pitchFamily="34" charset="-122"/>
            </a:rPr>
            <a:t>点可以确认为一个拐点</a:t>
          </a:r>
          <a:endParaRPr lang="zh-CN" sz="1200">
            <a:latin typeface="微软雅黑" pitchFamily="34" charset="-122"/>
            <a:ea typeface="微软雅黑" pitchFamily="34" charset="-122"/>
          </a:endParaRPr>
        </a:p>
      </cdr:txBody>
    </cdr:sp>
  </cdr:relSizeAnchor>
  <cdr:relSizeAnchor xmlns:cdr="http://schemas.openxmlformats.org/drawingml/2006/chartDrawing">
    <cdr:from>
      <cdr:x>0.62132</cdr:x>
      <cdr:y>0.16414</cdr:y>
    </cdr:from>
    <cdr:to>
      <cdr:x>0.8285</cdr:x>
      <cdr:y>0.26257</cdr:y>
    </cdr:to>
    <cdr:sp macro="" textlink="">
      <cdr:nvSpPr>
        <cdr:cNvPr id="11" name="圆角矩形 14"/>
        <cdr:cNvSpPr/>
      </cdr:nvSpPr>
      <cdr:spPr>
        <a:xfrm xmlns:a="http://schemas.openxmlformats.org/drawingml/2006/main">
          <a:off x="3138678" y="528574"/>
          <a:ext cx="1046607" cy="316992"/>
        </a:xfrm>
        <a:prstGeom xmlns:a="http://schemas.openxmlformats.org/drawingml/2006/main" prst="roundRect">
          <a:avLst/>
        </a:prstGeom>
      </cdr:spPr>
      <cdr:style>
        <a:lnRef xmlns:a="http://schemas.openxmlformats.org/drawingml/2006/main" idx="2">
          <a:schemeClr val="accent5">
            <a:shade val="50000"/>
          </a:schemeClr>
        </a:lnRef>
        <a:fillRef xmlns:a="http://schemas.openxmlformats.org/drawingml/2006/main" idx="1">
          <a:schemeClr val="accent5"/>
        </a:fillRef>
        <a:effectRef xmlns:a="http://schemas.openxmlformats.org/drawingml/2006/main" idx="0">
          <a:schemeClr val="accent5"/>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zh-CN" sz="1200">
              <a:latin typeface="微软雅黑" pitchFamily="34" charset="-122"/>
              <a:ea typeface="微软雅黑" pitchFamily="34" charset="-122"/>
            </a:rPr>
            <a:t>C</a:t>
          </a:r>
          <a:r>
            <a:rPr lang="zh-CN" altLang="en-US" sz="1200">
              <a:latin typeface="微软雅黑" pitchFamily="34" charset="-122"/>
              <a:ea typeface="微软雅黑" pitchFamily="34" charset="-122"/>
            </a:rPr>
            <a:t>点为确认点</a:t>
          </a:r>
          <a:endParaRPr lang="zh-CN" sz="1200">
            <a:latin typeface="微软雅黑" pitchFamily="34" charset="-122"/>
            <a:ea typeface="微软雅黑" pitchFamily="34" charset="-122"/>
          </a:endParaRPr>
        </a:p>
      </cdr:txBody>
    </cdr:sp>
  </cdr:relSizeAnchor>
  <cdr:relSizeAnchor xmlns:cdr="http://schemas.openxmlformats.org/drawingml/2006/chartDrawing">
    <cdr:from>
      <cdr:x>0.76326</cdr:x>
      <cdr:y>0.41638</cdr:y>
    </cdr:from>
    <cdr:to>
      <cdr:x>0.77855</cdr:x>
      <cdr:y>0.43342</cdr:y>
    </cdr:to>
    <cdr:sp macro="" textlink="">
      <cdr:nvSpPr>
        <cdr:cNvPr id="12" name="椭圆 15"/>
        <cdr:cNvSpPr/>
      </cdr:nvSpPr>
      <cdr:spPr>
        <a:xfrm xmlns:a="http://schemas.openxmlformats.org/drawingml/2006/main">
          <a:off x="3855720" y="1340866"/>
          <a:ext cx="77216" cy="54864"/>
        </a:xfrm>
        <a:prstGeom xmlns:a="http://schemas.openxmlformats.org/drawingml/2006/main" prst="ellipse">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dr:relSizeAnchor xmlns:cdr="http://schemas.openxmlformats.org/drawingml/2006/chartDrawing">
    <cdr:from>
      <cdr:x>0.74848</cdr:x>
      <cdr:y>0.60844</cdr:y>
    </cdr:from>
    <cdr:to>
      <cdr:x>0.99722</cdr:x>
      <cdr:y>0.69808</cdr:y>
    </cdr:to>
    <cdr:sp macro="" textlink="">
      <cdr:nvSpPr>
        <cdr:cNvPr id="14" name="圆角矩形 21"/>
        <cdr:cNvSpPr/>
      </cdr:nvSpPr>
      <cdr:spPr>
        <a:xfrm xmlns:a="http://schemas.openxmlformats.org/drawingml/2006/main">
          <a:off x="3781044" y="1959356"/>
          <a:ext cx="1256538" cy="288671"/>
        </a:xfrm>
        <a:prstGeom xmlns:a="http://schemas.openxmlformats.org/drawingml/2006/main" prst="roundRect">
          <a:avLst/>
        </a:prstGeom>
        <a:solidFill xmlns:a="http://schemas.openxmlformats.org/drawingml/2006/main">
          <a:schemeClr val="accent6">
            <a:lumMod val="50000"/>
          </a:schemeClr>
        </a:solidFill>
        <a:ln xmlns:a="http://schemas.openxmlformats.org/drawingml/2006/main">
          <a:solidFill>
            <a:schemeClr val="accent6">
              <a:lumMod val="50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lvl="0"/>
          <a:r>
            <a:rPr lang="en-US" altLang="zh-CN" sz="1200">
              <a:solidFill>
                <a:schemeClr val="bg1"/>
              </a:solidFill>
              <a:latin typeface="微软雅黑" pitchFamily="34" charset="-122"/>
              <a:ea typeface="微软雅黑" pitchFamily="34" charset="-122"/>
            </a:rPr>
            <a:t>|</a:t>
          </a:r>
          <a:r>
            <a:rPr lang="en-US" altLang="zh-CN" sz="1200" i="1">
              <a:solidFill>
                <a:schemeClr val="bg1"/>
              </a:solidFill>
              <a:latin typeface="微软雅黑" pitchFamily="34" charset="-122"/>
              <a:ea typeface="微软雅黑" pitchFamily="34" charset="-122"/>
            </a:rPr>
            <a:t>RBC</a:t>
          </a:r>
          <a:r>
            <a:rPr lang="en-US" altLang="zh-CN" sz="1200">
              <a:solidFill>
                <a:schemeClr val="bg1"/>
              </a:solidFill>
              <a:latin typeface="微软雅黑" pitchFamily="34" charset="-122"/>
              <a:ea typeface="微软雅黑" pitchFamily="34" charset="-122"/>
            </a:rPr>
            <a:t>|</a:t>
          </a:r>
          <a:r>
            <a:rPr lang="en-US" altLang="zh-CN" sz="1200" i="0">
              <a:solidFill>
                <a:schemeClr val="bg1"/>
              </a:solidFill>
              <a:latin typeface="微软雅黑" pitchFamily="34" charset="-122"/>
              <a:ea typeface="微软雅黑" pitchFamily="34" charset="-122"/>
            </a:rPr>
            <a:t>&gt;|</a:t>
          </a:r>
          <a:r>
            <a:rPr lang="en-US" altLang="zh-CN" sz="1200" b="0" i="1">
              <a:solidFill>
                <a:schemeClr val="bg1"/>
              </a:solidFill>
              <a:latin typeface="微软雅黑" pitchFamily="34" charset="-122"/>
              <a:ea typeface="微软雅黑" pitchFamily="34" charset="-122"/>
            </a:rPr>
            <a:t>R</a:t>
          </a:r>
          <a:r>
            <a:rPr lang="en-US" altLang="zh-CN" sz="1200" i="1">
              <a:solidFill>
                <a:schemeClr val="bg1"/>
              </a:solidFill>
              <a:latin typeface="微软雅黑" pitchFamily="34" charset="-122"/>
              <a:ea typeface="微软雅黑" pitchFamily="34" charset="-122"/>
            </a:rPr>
            <a:t>AB</a:t>
          </a:r>
          <a:r>
            <a:rPr lang="en-US" altLang="zh-CN" sz="1200">
              <a:solidFill>
                <a:schemeClr val="bg1"/>
              </a:solidFill>
              <a:latin typeface="微软雅黑" pitchFamily="34" charset="-122"/>
              <a:ea typeface="微软雅黑" pitchFamily="34" charset="-122"/>
            </a:rPr>
            <a:t>|</a:t>
          </a:r>
          <a:r>
            <a:rPr lang="en-US" altLang="zh-CN" sz="1200" i="1">
              <a:solidFill>
                <a:schemeClr val="bg1"/>
              </a:solidFill>
              <a:latin typeface="微软雅黑" pitchFamily="34" charset="-122"/>
              <a:ea typeface="微软雅黑" pitchFamily="34" charset="-122"/>
            </a:rPr>
            <a:t>×</a:t>
          </a:r>
          <a:r>
            <a:rPr lang="el-GR" altLang="zh-CN" sz="1200" i="0">
              <a:solidFill>
                <a:schemeClr val="bg1"/>
              </a:solidFill>
              <a:latin typeface="微软雅黑" pitchFamily="34" charset="-122"/>
              <a:ea typeface="微软雅黑" pitchFamily="34" charset="-122"/>
            </a:rPr>
            <a:t>δ</a:t>
          </a:r>
          <a:r>
            <a:rPr lang="en-US" altLang="zh-CN" sz="1200" i="1">
              <a:solidFill>
                <a:schemeClr val="bg1"/>
              </a:solidFill>
              <a:latin typeface="微软雅黑" pitchFamily="34" charset="-122"/>
              <a:ea typeface="微软雅黑" pitchFamily="34" charset="-122"/>
            </a:rPr>
            <a:t>P</a:t>
          </a:r>
          <a:endParaRPr lang="zh-CN" altLang="en-US" sz="1200">
            <a:solidFill>
              <a:schemeClr val="bg1"/>
            </a:solidFill>
          </a:endParaRPr>
        </a:p>
      </cdr:txBody>
    </cdr:sp>
  </cdr:relSizeAnchor>
  <cdr:relSizeAnchor xmlns:cdr="http://schemas.openxmlformats.org/drawingml/2006/chartDrawing">
    <cdr:from>
      <cdr:x>0.03829</cdr:x>
      <cdr:y>0.60943</cdr:y>
    </cdr:from>
    <cdr:to>
      <cdr:x>0.05976</cdr:x>
      <cdr:y>0.66594</cdr:y>
    </cdr:to>
    <cdr:sp macro="" textlink="">
      <cdr:nvSpPr>
        <cdr:cNvPr id="15" name="TextBox 1"/>
        <cdr:cNvSpPr txBox="1"/>
      </cdr:nvSpPr>
      <cdr:spPr>
        <a:xfrm xmlns:a="http://schemas.openxmlformats.org/drawingml/2006/main">
          <a:off x="193421" y="1962531"/>
          <a:ext cx="108458" cy="18199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100">
              <a:latin typeface="微软雅黑" pitchFamily="34" charset="-122"/>
              <a:ea typeface="微软雅黑" pitchFamily="34" charset="-122"/>
            </a:rPr>
            <a:t>1</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0.07379</cdr:x>
      <cdr:y>0.50153</cdr:y>
    </cdr:from>
    <cdr:to>
      <cdr:x>0.10069</cdr:x>
      <cdr:y>0.55122</cdr:y>
    </cdr:to>
    <cdr:sp macro="" textlink="">
      <cdr:nvSpPr>
        <cdr:cNvPr id="16" name="TextBox 1"/>
        <cdr:cNvSpPr txBox="1"/>
      </cdr:nvSpPr>
      <cdr:spPr>
        <a:xfrm xmlns:a="http://schemas.openxmlformats.org/drawingml/2006/main">
          <a:off x="372745" y="1615059"/>
          <a:ext cx="135890" cy="16002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100">
              <a:latin typeface="微软雅黑" pitchFamily="34" charset="-122"/>
              <a:ea typeface="微软雅黑" pitchFamily="34" charset="-122"/>
            </a:rPr>
            <a:t>2</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0.11268</cdr:x>
      <cdr:y>0.5216</cdr:y>
    </cdr:from>
    <cdr:to>
      <cdr:x>0.14119</cdr:x>
      <cdr:y>0.57311</cdr:y>
    </cdr:to>
    <cdr:sp macro="" textlink="">
      <cdr:nvSpPr>
        <cdr:cNvPr id="17" name="TextBox 1"/>
        <cdr:cNvSpPr txBox="1"/>
      </cdr:nvSpPr>
      <cdr:spPr>
        <a:xfrm xmlns:a="http://schemas.openxmlformats.org/drawingml/2006/main">
          <a:off x="569214" y="1679702"/>
          <a:ext cx="144018" cy="16586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100">
              <a:latin typeface="微软雅黑" pitchFamily="34" charset="-122"/>
              <a:ea typeface="微软雅黑" pitchFamily="34" charset="-122"/>
            </a:rPr>
            <a:t>3</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0.15132</cdr:x>
      <cdr:y>0.44702</cdr:y>
    </cdr:from>
    <cdr:to>
      <cdr:x>0.17171</cdr:x>
      <cdr:y>0.50172</cdr:y>
    </cdr:to>
    <cdr:sp macro="" textlink="">
      <cdr:nvSpPr>
        <cdr:cNvPr id="18" name="TextBox 1"/>
        <cdr:cNvSpPr txBox="1"/>
      </cdr:nvSpPr>
      <cdr:spPr>
        <a:xfrm xmlns:a="http://schemas.openxmlformats.org/drawingml/2006/main">
          <a:off x="764413" y="1439545"/>
          <a:ext cx="102997" cy="17614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100">
              <a:latin typeface="微软雅黑" pitchFamily="34" charset="-122"/>
              <a:ea typeface="微软雅黑" pitchFamily="34" charset="-122"/>
            </a:rPr>
            <a:t>4</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0.19001</cdr:x>
      <cdr:y>0.38609</cdr:y>
    </cdr:from>
    <cdr:to>
      <cdr:x>0.20992</cdr:x>
      <cdr:y>0.44004</cdr:y>
    </cdr:to>
    <cdr:sp macro="" textlink="">
      <cdr:nvSpPr>
        <cdr:cNvPr id="20" name="TextBox 28"/>
        <cdr:cNvSpPr txBox="1"/>
      </cdr:nvSpPr>
      <cdr:spPr>
        <a:xfrm xmlns:a="http://schemas.openxmlformats.org/drawingml/2006/main">
          <a:off x="959866" y="1243330"/>
          <a:ext cx="100584" cy="1737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5</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0.22513</cdr:x>
      <cdr:y>0.32836</cdr:y>
    </cdr:from>
    <cdr:to>
      <cdr:x>0.25336</cdr:x>
      <cdr:y>0.39347</cdr:y>
    </cdr:to>
    <cdr:sp macro="" textlink="">
      <cdr:nvSpPr>
        <cdr:cNvPr id="22" name="TextBox 29"/>
        <cdr:cNvSpPr txBox="1"/>
      </cdr:nvSpPr>
      <cdr:spPr>
        <a:xfrm xmlns:a="http://schemas.openxmlformats.org/drawingml/2006/main">
          <a:off x="1137285" y="1057402"/>
          <a:ext cx="142621" cy="2096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6</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0.2637</cdr:x>
      <cdr:y>0.3334</cdr:y>
    </cdr:from>
    <cdr:to>
      <cdr:x>0.29055</cdr:x>
      <cdr:y>0.38353</cdr:y>
    </cdr:to>
    <cdr:sp macro="" textlink="">
      <cdr:nvSpPr>
        <cdr:cNvPr id="23" name="TextBox 30"/>
        <cdr:cNvSpPr txBox="1"/>
      </cdr:nvSpPr>
      <cdr:spPr>
        <a:xfrm xmlns:a="http://schemas.openxmlformats.org/drawingml/2006/main">
          <a:off x="1332103" y="1073658"/>
          <a:ext cx="135636" cy="16141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7</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0.30229</cdr:x>
      <cdr:y>0.42245</cdr:y>
    </cdr:from>
    <cdr:to>
      <cdr:x>0.32577</cdr:x>
      <cdr:y>0.47577</cdr:y>
    </cdr:to>
    <cdr:sp macro="" textlink="">
      <cdr:nvSpPr>
        <cdr:cNvPr id="24" name="TextBox 31"/>
        <cdr:cNvSpPr txBox="1"/>
      </cdr:nvSpPr>
      <cdr:spPr>
        <a:xfrm xmlns:a="http://schemas.openxmlformats.org/drawingml/2006/main">
          <a:off x="1527048" y="1360424"/>
          <a:ext cx="118618" cy="17170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8</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0.34017</cdr:x>
      <cdr:y>0.24806</cdr:y>
    </cdr:from>
    <cdr:to>
      <cdr:x>0.37258</cdr:x>
      <cdr:y>0.29637</cdr:y>
    </cdr:to>
    <cdr:sp macro="" textlink="">
      <cdr:nvSpPr>
        <cdr:cNvPr id="25" name="TextBox 32"/>
        <cdr:cNvSpPr txBox="1"/>
      </cdr:nvSpPr>
      <cdr:spPr>
        <a:xfrm xmlns:a="http://schemas.openxmlformats.org/drawingml/2006/main">
          <a:off x="1718437" y="798830"/>
          <a:ext cx="163703" cy="1555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9</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0.4114</cdr:x>
      <cdr:y>0.30304</cdr:y>
    </cdr:from>
    <cdr:to>
      <cdr:x>0.45821</cdr:x>
      <cdr:y>0.35849</cdr:y>
    </cdr:to>
    <cdr:sp macro="" textlink="">
      <cdr:nvSpPr>
        <cdr:cNvPr id="26" name="TextBox 33"/>
        <cdr:cNvSpPr txBox="1"/>
      </cdr:nvSpPr>
      <cdr:spPr>
        <a:xfrm xmlns:a="http://schemas.openxmlformats.org/drawingml/2006/main">
          <a:off x="2078228" y="975868"/>
          <a:ext cx="236474" cy="17856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11</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0.36966</cdr:x>
      <cdr:y>0.21237</cdr:y>
    </cdr:from>
    <cdr:to>
      <cdr:x>0.42286</cdr:x>
      <cdr:y>0.28068</cdr:y>
    </cdr:to>
    <cdr:sp macro="" textlink="">
      <cdr:nvSpPr>
        <cdr:cNvPr id="27" name="TextBox 34"/>
        <cdr:cNvSpPr txBox="1"/>
      </cdr:nvSpPr>
      <cdr:spPr>
        <a:xfrm xmlns:a="http://schemas.openxmlformats.org/drawingml/2006/main">
          <a:off x="1867408" y="683895"/>
          <a:ext cx="268732" cy="21996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10</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0.45122</cdr:x>
      <cdr:y>0.24514</cdr:y>
    </cdr:from>
    <cdr:to>
      <cdr:x>0.49886</cdr:x>
      <cdr:y>0.3058</cdr:y>
    </cdr:to>
    <cdr:sp macro="" textlink="">
      <cdr:nvSpPr>
        <cdr:cNvPr id="28" name="TextBox 35"/>
        <cdr:cNvSpPr txBox="1"/>
      </cdr:nvSpPr>
      <cdr:spPr>
        <a:xfrm xmlns:a="http://schemas.openxmlformats.org/drawingml/2006/main">
          <a:off x="2279396" y="789432"/>
          <a:ext cx="240665" cy="19532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12</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0.48895</cdr:x>
      <cdr:y>0.17932</cdr:y>
    </cdr:from>
    <cdr:to>
      <cdr:x>0.53735</cdr:x>
      <cdr:y>0.22996</cdr:y>
    </cdr:to>
    <cdr:sp macro="" textlink="">
      <cdr:nvSpPr>
        <cdr:cNvPr id="29" name="TextBox 36"/>
        <cdr:cNvSpPr txBox="1"/>
      </cdr:nvSpPr>
      <cdr:spPr>
        <a:xfrm xmlns:a="http://schemas.openxmlformats.org/drawingml/2006/main">
          <a:off x="2470023" y="577469"/>
          <a:ext cx="244475" cy="1630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13</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0.5463</cdr:x>
      <cdr:y>0.15747</cdr:y>
    </cdr:from>
    <cdr:to>
      <cdr:x>0.5949</cdr:x>
      <cdr:y>0.22799</cdr:y>
    </cdr:to>
    <cdr:sp macro="" textlink="">
      <cdr:nvSpPr>
        <cdr:cNvPr id="30" name="TextBox 37"/>
        <cdr:cNvSpPr txBox="1"/>
      </cdr:nvSpPr>
      <cdr:spPr>
        <a:xfrm xmlns:a="http://schemas.openxmlformats.org/drawingml/2006/main">
          <a:off x="2759710" y="507111"/>
          <a:ext cx="245491" cy="22707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14</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0.54688</cdr:x>
      <cdr:y>0.37079</cdr:y>
    </cdr:from>
    <cdr:to>
      <cdr:x>0.59844</cdr:x>
      <cdr:y>0.43125</cdr:y>
    </cdr:to>
    <cdr:sp macro="" textlink="">
      <cdr:nvSpPr>
        <cdr:cNvPr id="31" name="TextBox 39"/>
        <cdr:cNvSpPr txBox="1"/>
      </cdr:nvSpPr>
      <cdr:spPr>
        <a:xfrm xmlns:a="http://schemas.openxmlformats.org/drawingml/2006/main">
          <a:off x="2762631" y="1194054"/>
          <a:ext cx="260477" cy="19469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15</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0.58097</cdr:x>
      <cdr:y>0.44825</cdr:y>
    </cdr:from>
    <cdr:to>
      <cdr:x>0.62798</cdr:x>
      <cdr:y>0.50401</cdr:y>
    </cdr:to>
    <cdr:sp macro="" textlink="">
      <cdr:nvSpPr>
        <cdr:cNvPr id="32" name="TextBox 40"/>
        <cdr:cNvSpPr txBox="1"/>
      </cdr:nvSpPr>
      <cdr:spPr>
        <a:xfrm xmlns:a="http://schemas.openxmlformats.org/drawingml/2006/main">
          <a:off x="2934843" y="1443482"/>
          <a:ext cx="237490" cy="17957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16</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0.61911</cdr:x>
      <cdr:y>0.50681</cdr:y>
    </cdr:from>
    <cdr:to>
      <cdr:x>0.66823</cdr:x>
      <cdr:y>0.55674</cdr:y>
    </cdr:to>
    <cdr:sp macro="" textlink="">
      <cdr:nvSpPr>
        <cdr:cNvPr id="33" name="TextBox 41"/>
        <cdr:cNvSpPr txBox="1"/>
      </cdr:nvSpPr>
      <cdr:spPr>
        <a:xfrm xmlns:a="http://schemas.openxmlformats.org/drawingml/2006/main">
          <a:off x="3127502" y="1632077"/>
          <a:ext cx="248158" cy="1607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17</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0.6765</cdr:x>
      <cdr:y>0.52353</cdr:y>
    </cdr:from>
    <cdr:to>
      <cdr:x>0.72462</cdr:x>
      <cdr:y>0.57571</cdr:y>
    </cdr:to>
    <cdr:sp macro="" textlink="">
      <cdr:nvSpPr>
        <cdr:cNvPr id="34" name="TextBox 42"/>
        <cdr:cNvSpPr txBox="1"/>
      </cdr:nvSpPr>
      <cdr:spPr>
        <a:xfrm xmlns:a="http://schemas.openxmlformats.org/drawingml/2006/main">
          <a:off x="3417443" y="1685925"/>
          <a:ext cx="243078" cy="16802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18</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0.70602</cdr:x>
      <cdr:y>0.44576</cdr:y>
    </cdr:from>
    <cdr:to>
      <cdr:x>0.75396</cdr:x>
      <cdr:y>0.50153</cdr:y>
    </cdr:to>
    <cdr:sp macro="" textlink="">
      <cdr:nvSpPr>
        <cdr:cNvPr id="35" name="TextBox 43"/>
        <cdr:cNvSpPr txBox="1"/>
      </cdr:nvSpPr>
      <cdr:spPr>
        <a:xfrm xmlns:a="http://schemas.openxmlformats.org/drawingml/2006/main">
          <a:off x="3566541" y="1435481"/>
          <a:ext cx="242189" cy="17957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19</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0.75469</cdr:x>
      <cdr:y>0.44131</cdr:y>
    </cdr:from>
    <cdr:to>
      <cdr:x>0.80339</cdr:x>
      <cdr:y>0.50153</cdr:y>
    </cdr:to>
    <cdr:sp macro="" textlink="">
      <cdr:nvSpPr>
        <cdr:cNvPr id="36" name="TextBox 44"/>
        <cdr:cNvSpPr txBox="1"/>
      </cdr:nvSpPr>
      <cdr:spPr>
        <a:xfrm xmlns:a="http://schemas.openxmlformats.org/drawingml/2006/main">
          <a:off x="3812413" y="1421130"/>
          <a:ext cx="245999" cy="19392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latin typeface="微软雅黑" pitchFamily="34" charset="-122"/>
              <a:ea typeface="微软雅黑" pitchFamily="34" charset="-122"/>
            </a:rPr>
            <a:t>20</a:t>
          </a:r>
          <a:endParaRPr lang="zh-CN" altLang="en-US" sz="1100">
            <a:latin typeface="微软雅黑" pitchFamily="34" charset="-122"/>
            <a:ea typeface="微软雅黑" pitchFamily="34" charset="-122"/>
          </a:endParaRPr>
        </a:p>
      </cdr:txBody>
    </cdr:sp>
  </cdr:relSizeAnchor>
  <cdr:relSizeAnchor xmlns:cdr="http://schemas.openxmlformats.org/drawingml/2006/chartDrawing">
    <cdr:from>
      <cdr:x>0.50014</cdr:x>
      <cdr:y>0.0448</cdr:y>
    </cdr:from>
    <cdr:to>
      <cdr:x>0.53667</cdr:x>
      <cdr:y>0.12845</cdr:y>
    </cdr:to>
    <cdr:sp macro="" textlink="">
      <cdr:nvSpPr>
        <cdr:cNvPr id="37" name="TextBox 1"/>
        <cdr:cNvSpPr txBox="1"/>
      </cdr:nvSpPr>
      <cdr:spPr>
        <a:xfrm xmlns:a="http://schemas.openxmlformats.org/drawingml/2006/main">
          <a:off x="2526538" y="144272"/>
          <a:ext cx="184531" cy="26936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a:latin typeface="微软雅黑" pitchFamily="34" charset="-122"/>
              <a:ea typeface="微软雅黑" pitchFamily="34" charset="-122"/>
            </a:rPr>
            <a:t>A</a:t>
          </a:r>
          <a:endParaRPr lang="zh-CN" altLang="en-US" sz="1800">
            <a:latin typeface="微软雅黑" pitchFamily="34" charset="-122"/>
            <a:ea typeface="微软雅黑" pitchFamily="34" charset="-122"/>
          </a:endParaRPr>
        </a:p>
      </cdr:txBody>
    </cdr:sp>
  </cdr:relSizeAnchor>
  <cdr:relSizeAnchor xmlns:cdr="http://schemas.openxmlformats.org/drawingml/2006/chartDrawing">
    <cdr:from>
      <cdr:x>0.68178</cdr:x>
      <cdr:y>0.67556</cdr:y>
    </cdr:from>
    <cdr:to>
      <cdr:x>0.71831</cdr:x>
      <cdr:y>0.75578</cdr:y>
    </cdr:to>
    <cdr:sp macro="" textlink="">
      <cdr:nvSpPr>
        <cdr:cNvPr id="38" name="TextBox 1"/>
        <cdr:cNvSpPr txBox="1"/>
      </cdr:nvSpPr>
      <cdr:spPr>
        <a:xfrm xmlns:a="http://schemas.openxmlformats.org/drawingml/2006/main">
          <a:off x="3444113" y="2175510"/>
          <a:ext cx="184531" cy="25831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a:latin typeface="微软雅黑" pitchFamily="34" charset="-122"/>
              <a:ea typeface="微软雅黑" pitchFamily="34" charset="-122"/>
            </a:rPr>
            <a:t>B</a:t>
          </a:r>
          <a:endParaRPr lang="zh-CN" altLang="en-US" sz="1800">
            <a:latin typeface="微软雅黑" pitchFamily="34" charset="-122"/>
            <a:ea typeface="微软雅黑" pitchFamily="34" charset="-122"/>
          </a:endParaRPr>
        </a:p>
      </cdr:txBody>
    </cdr:sp>
  </cdr:relSizeAnchor>
  <cdr:relSizeAnchor xmlns:cdr="http://schemas.openxmlformats.org/drawingml/2006/chartDrawing">
    <cdr:from>
      <cdr:x>0.76879</cdr:x>
      <cdr:y>0.29665</cdr:y>
    </cdr:from>
    <cdr:to>
      <cdr:x>0.8053</cdr:x>
      <cdr:y>0.37686</cdr:y>
    </cdr:to>
    <cdr:sp macro="" textlink="">
      <cdr:nvSpPr>
        <cdr:cNvPr id="40" name="TextBox 1"/>
        <cdr:cNvSpPr txBox="1"/>
      </cdr:nvSpPr>
      <cdr:spPr>
        <a:xfrm xmlns:a="http://schemas.openxmlformats.org/drawingml/2006/main">
          <a:off x="3883660" y="955294"/>
          <a:ext cx="184404" cy="25831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800">
              <a:latin typeface="微软雅黑" pitchFamily="34" charset="-122"/>
              <a:ea typeface="微软雅黑" pitchFamily="34" charset="-122"/>
            </a:rPr>
            <a:t>C</a:t>
          </a:r>
          <a:endParaRPr lang="zh-CN" altLang="en-US" sz="1800">
            <a:latin typeface="微软雅黑" pitchFamily="34" charset="-122"/>
            <a:ea typeface="微软雅黑" pitchFamily="34" charset="-122"/>
          </a:endParaRPr>
        </a:p>
      </cdr:txBody>
    </cdr:sp>
  </cdr:relSizeAnchor>
  <cdr:relSizeAnchor xmlns:cdr="http://schemas.openxmlformats.org/drawingml/2006/chartDrawing">
    <cdr:from>
      <cdr:x>0.04852</cdr:x>
      <cdr:y>0.67119</cdr:y>
    </cdr:from>
    <cdr:to>
      <cdr:x>0.06381</cdr:x>
      <cdr:y>0.68822</cdr:y>
    </cdr:to>
    <cdr:sp macro="" textlink="">
      <cdr:nvSpPr>
        <cdr:cNvPr id="41" name="椭圆 52"/>
        <cdr:cNvSpPr/>
      </cdr:nvSpPr>
      <cdr:spPr>
        <a:xfrm xmlns:a="http://schemas.openxmlformats.org/drawingml/2006/main">
          <a:off x="245110" y="2161413"/>
          <a:ext cx="77216" cy="54864"/>
        </a:xfrm>
        <a:prstGeom xmlns:a="http://schemas.openxmlformats.org/drawingml/2006/main" prst="ellipse">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dr:relSizeAnchor xmlns:cdr="http://schemas.openxmlformats.org/drawingml/2006/chartDrawing">
    <cdr:from>
      <cdr:x>0.64266</cdr:x>
      <cdr:y>0.60182</cdr:y>
    </cdr:from>
    <cdr:to>
      <cdr:x>0.70127</cdr:x>
      <cdr:y>0.7066</cdr:y>
    </cdr:to>
    <cdr:cxnSp macro="">
      <cdr:nvCxnSpPr>
        <cdr:cNvPr id="49" name="直接箭头连接符 48">
          <a:extLst xmlns:a="http://schemas.openxmlformats.org/drawingml/2006/main">
            <a:ext uri="{FF2B5EF4-FFF2-40B4-BE49-F238E27FC236}">
              <a16:creationId xmlns:a16="http://schemas.microsoft.com/office/drawing/2014/main" xmlns:r="http://schemas.openxmlformats.org/officeDocument/2006/relationships" xmlns="" id="{C0B46771-1132-4CAB-BD77-FAA6913A5651}"/>
            </a:ext>
          </a:extLst>
        </cdr:cNvPr>
        <cdr:cNvCxnSpPr/>
      </cdr:nvCxnSpPr>
      <cdr:spPr>
        <a:xfrm xmlns:a="http://schemas.openxmlformats.org/drawingml/2006/main" flipV="1">
          <a:off x="3246501" y="1938020"/>
          <a:ext cx="296037" cy="337439"/>
        </a:xfrm>
        <a:prstGeom xmlns:a="http://schemas.openxmlformats.org/drawingml/2006/main" prst="straightConnector1">
          <a:avLst/>
        </a:prstGeom>
        <a:ln xmlns:a="http://schemas.openxmlformats.org/drawingml/2006/main">
          <a:tailEnd type="arrow"/>
        </a:ln>
      </cdr:spPr>
      <cdr:style>
        <a:lnRef xmlns:a="http://schemas.openxmlformats.org/drawingml/2006/main" idx="2">
          <a:schemeClr val="accent5">
            <a:shade val="50000"/>
          </a:schemeClr>
        </a:lnRef>
        <a:fillRef xmlns:a="http://schemas.openxmlformats.org/drawingml/2006/main" idx="1">
          <a:schemeClr val="accent5"/>
        </a:fillRef>
        <a:effectRef xmlns:a="http://schemas.openxmlformats.org/drawingml/2006/main" idx="0">
          <a:schemeClr val="accent5"/>
        </a:effectRef>
        <a:fontRef xmlns:a="http://schemas.openxmlformats.org/drawingml/2006/main" idx="minor">
          <a:schemeClr val="lt1"/>
        </a:fontRef>
      </cdr:style>
    </cdr:cxnSp>
  </cdr:relSizeAnchor>
  <cdr:relSizeAnchor xmlns:cdr="http://schemas.openxmlformats.org/drawingml/2006/chartDrawing">
    <cdr:from>
      <cdr:x>0.72492</cdr:x>
      <cdr:y>0.26257</cdr:y>
    </cdr:from>
    <cdr:to>
      <cdr:x>0.7709</cdr:x>
      <cdr:y>0.41638</cdr:y>
    </cdr:to>
    <cdr:cxnSp macro="">
      <cdr:nvCxnSpPr>
        <cdr:cNvPr id="50" name="直接箭头连接符 49">
          <a:extLst xmlns:a="http://schemas.openxmlformats.org/drawingml/2006/main">
            <a:ext uri="{FF2B5EF4-FFF2-40B4-BE49-F238E27FC236}">
              <a16:creationId xmlns:a16="http://schemas.microsoft.com/office/drawing/2014/main" xmlns:r="http://schemas.openxmlformats.org/officeDocument/2006/relationships" xmlns="" id="{6141DEB5-E036-4986-BFE2-7ABF556531A6}"/>
            </a:ext>
          </a:extLst>
        </cdr:cNvPr>
        <cdr:cNvCxnSpPr/>
      </cdr:nvCxnSpPr>
      <cdr:spPr>
        <a:xfrm xmlns:a="http://schemas.openxmlformats.org/drawingml/2006/main">
          <a:off x="3662045" y="845566"/>
          <a:ext cx="232283" cy="495300"/>
        </a:xfrm>
        <a:prstGeom xmlns:a="http://schemas.openxmlformats.org/drawingml/2006/main" prst="straightConnector1">
          <a:avLst/>
        </a:prstGeom>
        <a:ln xmlns:a="http://schemas.openxmlformats.org/drawingml/2006/main">
          <a:tailEnd type="arrow"/>
        </a:ln>
      </cdr:spPr>
      <cdr:style>
        <a:lnRef xmlns:a="http://schemas.openxmlformats.org/drawingml/2006/main" idx="2">
          <a:schemeClr val="accent5">
            <a:shade val="50000"/>
          </a:schemeClr>
        </a:lnRef>
        <a:fillRef xmlns:a="http://schemas.openxmlformats.org/drawingml/2006/main" idx="1">
          <a:schemeClr val="accent5"/>
        </a:fillRef>
        <a:effectRef xmlns:a="http://schemas.openxmlformats.org/drawingml/2006/main" idx="0">
          <a:schemeClr val="accent5"/>
        </a:effectRef>
        <a:fontRef xmlns:a="http://schemas.openxmlformats.org/drawingml/2006/main" idx="minor">
          <a:schemeClr val="lt1"/>
        </a:fontRef>
      </cdr:style>
    </cdr:cxnSp>
  </cdr:relSizeAnchor>
  <cdr:relSizeAnchor xmlns:cdr="http://schemas.openxmlformats.org/drawingml/2006/chartDrawing">
    <cdr:from>
      <cdr:x>0.38201</cdr:x>
      <cdr:y>0.09441</cdr:y>
    </cdr:from>
    <cdr:to>
      <cdr:x>0.50052</cdr:x>
      <cdr:y>0.14828</cdr:y>
    </cdr:to>
    <cdr:cxnSp macro="">
      <cdr:nvCxnSpPr>
        <cdr:cNvPr id="51" name="直接箭头连接符 50">
          <a:extLst xmlns:a="http://schemas.openxmlformats.org/drawingml/2006/main">
            <a:ext uri="{FF2B5EF4-FFF2-40B4-BE49-F238E27FC236}">
              <a16:creationId xmlns:a16="http://schemas.microsoft.com/office/drawing/2014/main" xmlns:r="http://schemas.openxmlformats.org/officeDocument/2006/relationships" xmlns="" id="{FD1A0343-6436-4A97-AA5F-53950D923434}"/>
            </a:ext>
          </a:extLst>
        </cdr:cNvPr>
        <cdr:cNvCxnSpPr>
          <a:stCxn xmlns:a="http://schemas.openxmlformats.org/drawingml/2006/main" id="12" idx="2"/>
          <a:endCxn xmlns:a="http://schemas.openxmlformats.org/drawingml/2006/main" id="10" idx="2"/>
        </cdr:cNvCxnSpPr>
      </cdr:nvCxnSpPr>
      <cdr:spPr>
        <a:xfrm xmlns:a="http://schemas.openxmlformats.org/drawingml/2006/main">
          <a:off x="1929765" y="304038"/>
          <a:ext cx="598678" cy="173482"/>
        </a:xfrm>
        <a:prstGeom xmlns:a="http://schemas.openxmlformats.org/drawingml/2006/main" prst="straightConnector1">
          <a:avLst/>
        </a:prstGeom>
        <a:ln xmlns:a="http://schemas.openxmlformats.org/drawingml/2006/main">
          <a:tailEnd type="arrow"/>
        </a:ln>
      </cdr:spPr>
      <cdr:style>
        <a:lnRef xmlns:a="http://schemas.openxmlformats.org/drawingml/2006/main" idx="2">
          <a:schemeClr val="accent5">
            <a:shade val="50000"/>
          </a:schemeClr>
        </a:lnRef>
        <a:fillRef xmlns:a="http://schemas.openxmlformats.org/drawingml/2006/main" idx="1">
          <a:schemeClr val="accent5"/>
        </a:fillRef>
        <a:effectRef xmlns:a="http://schemas.openxmlformats.org/drawingml/2006/main" idx="0">
          <a:schemeClr val="accent5"/>
        </a:effectRef>
        <a:fontRef xmlns:a="http://schemas.openxmlformats.org/drawingml/2006/main" idx="minor">
          <a:schemeClr val="lt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9F36D-AC2B-4209-AE67-174373B00B30}" type="datetime1">
              <a:rPr lang="zh-CN" altLang="en-US" smtClean="0">
                <a:latin typeface="Microsoft YaHei UI" panose="020B0503020204020204" pitchFamily="34" charset="-122"/>
                <a:ea typeface="Microsoft YaHei UI" panose="020B0503020204020204" pitchFamily="34" charset="-122"/>
              </a:rPr>
              <a:t>2020/5/30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06BD15E-A83F-499B-AE2F-72149146BFF5}"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283393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7995E23-D00F-4CF5-AD97-A2A2E2F620B1}" type="datetime1">
              <a:rPr lang="zh-CN" altLang="en-US" noProof="0" smtClean="0"/>
              <a:t>2020/5/30</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4BD6FFF6-EFF5-46FA-B62C-F141E1274D59}" type="slidenum">
              <a:rPr lang="en-US" altLang="zh-CN" noProof="0" smtClean="0"/>
              <a:pPr/>
              <a:t>‹#›</a:t>
            </a:fld>
            <a:endParaRPr lang="zh-CN" altLang="en-US" noProof="0" dirty="0"/>
          </a:p>
        </p:txBody>
      </p:sp>
    </p:spTree>
    <p:extLst>
      <p:ext uri="{BB962C8B-B14F-4D97-AF65-F5344CB8AC3E}">
        <p14:creationId xmlns:p14="http://schemas.microsoft.com/office/powerpoint/2010/main" val="7556670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4BD6FFF6-EFF5-46FA-B62C-F141E1274D59}" type="slidenum">
              <a:rPr lang="en-US" altLang="zh-CN" smtClean="0"/>
              <a:t>1</a:t>
            </a:fld>
            <a:endParaRPr lang="zh-CN" altLang="en-US" dirty="0"/>
          </a:p>
        </p:txBody>
      </p:sp>
    </p:spTree>
    <p:extLst>
      <p:ext uri="{BB962C8B-B14F-4D97-AF65-F5344CB8AC3E}">
        <p14:creationId xmlns:p14="http://schemas.microsoft.com/office/powerpoint/2010/main" val="4005229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DA1010E9-6E37-408C-A972-12E19F119FE4}" type="slidenum">
              <a:rPr lang="zh-CN" altLang="en-US" smtClean="0">
                <a:latin typeface="黑体" pitchFamily="49" charset="-122"/>
                <a:ea typeface="黑体" pitchFamily="49" charset="-122"/>
              </a:rPr>
              <a:t>36</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1508653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1AC925F1-F238-4EA0-B657-E0ED8276615C}" type="slidenum">
              <a:rPr lang="zh-CN" altLang="en-US" smtClean="0">
                <a:latin typeface="黑体" pitchFamily="49" charset="-122"/>
                <a:ea typeface="黑体" pitchFamily="49" charset="-122"/>
              </a:rPr>
              <a:t>38</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3035640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D70F2489-CB72-4E40-820B-0560DD98206F}" type="slidenum">
              <a:rPr lang="zh-CN" altLang="en-US" smtClean="0">
                <a:latin typeface="黑体" pitchFamily="49" charset="-122"/>
                <a:ea typeface="黑体" pitchFamily="49" charset="-122"/>
              </a:rPr>
              <a:t>40</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1513324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6D0332FF-32A4-4245-9CC3-4B35F725420B}" type="slidenum">
              <a:rPr lang="zh-CN" altLang="en-US" smtClean="0">
                <a:latin typeface="黑体" pitchFamily="49" charset="-122"/>
                <a:ea typeface="黑体" pitchFamily="49" charset="-122"/>
              </a:rPr>
              <a:t>42</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2183948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D3E26522-1A0F-42D9-8A80-AB84F5DDEAF9}" type="slidenum">
              <a:rPr lang="zh-CN" altLang="en-US" smtClean="0">
                <a:latin typeface="黑体" pitchFamily="49" charset="-122"/>
                <a:ea typeface="黑体" pitchFamily="49" charset="-122"/>
              </a:rPr>
              <a:t>44</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4210761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03F36D30-B893-4842-AB1B-E29D4603C0FE}" type="slidenum">
              <a:rPr lang="zh-CN" altLang="en-US" smtClean="0">
                <a:latin typeface="黑体" pitchFamily="49" charset="-122"/>
                <a:ea typeface="黑体" pitchFamily="49" charset="-122"/>
              </a:rPr>
              <a:t>46</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1157671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5D569553-7687-464C-B6BA-4B146CDA656E}" type="slidenum">
              <a:rPr lang="zh-CN" altLang="en-US" smtClean="0">
                <a:latin typeface="黑体" pitchFamily="49" charset="-122"/>
                <a:ea typeface="黑体" pitchFamily="49" charset="-122"/>
              </a:rPr>
              <a:t>48</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327414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030B2BE6-B4A9-4411-99A9-76AD2CBD03B1}" type="slidenum">
              <a:rPr lang="zh-CN" altLang="en-US" smtClean="0"/>
              <a:t>50</a:t>
            </a:fld>
            <a:endParaRPr lang="zh-CN" altLang="en-US"/>
          </a:p>
        </p:txBody>
      </p:sp>
    </p:spTree>
    <p:extLst>
      <p:ext uri="{BB962C8B-B14F-4D97-AF65-F5344CB8AC3E}">
        <p14:creationId xmlns:p14="http://schemas.microsoft.com/office/powerpoint/2010/main" val="1113102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0865B770-A97D-47C7-BAF6-BA38F29F8192}" type="slidenum">
              <a:rPr lang="zh-CN" altLang="en-US" smtClean="0"/>
              <a:t>52</a:t>
            </a:fld>
            <a:endParaRPr lang="zh-CN" altLang="en-US"/>
          </a:p>
        </p:txBody>
      </p:sp>
    </p:spTree>
    <p:extLst>
      <p:ext uri="{BB962C8B-B14F-4D97-AF65-F5344CB8AC3E}">
        <p14:creationId xmlns:p14="http://schemas.microsoft.com/office/powerpoint/2010/main" val="2247607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125CA14B-C074-45EF-BC78-14E28D49B541}" type="slidenum">
              <a:rPr lang="zh-CN" altLang="en-US" smtClean="0"/>
              <a:t>54</a:t>
            </a:fld>
            <a:endParaRPr lang="zh-CN" altLang="en-US"/>
          </a:p>
        </p:txBody>
      </p:sp>
    </p:spTree>
    <p:extLst>
      <p:ext uri="{BB962C8B-B14F-4D97-AF65-F5344CB8AC3E}">
        <p14:creationId xmlns:p14="http://schemas.microsoft.com/office/powerpoint/2010/main" val="364786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a:t>举个例子</a:t>
            </a:r>
            <a:r>
              <a:rPr lang="zh-CN" altLang="en-US"/>
              <a:t>说明分散风险重要性：</a:t>
            </a:r>
            <a:endParaRPr lang="en-US" altLang="zh-CN"/>
          </a:p>
          <a:p>
            <a:r>
              <a:rPr lang="en-US" altLang="zh-CN"/>
              <a:t>14</a:t>
            </a:r>
            <a:r>
              <a:rPr lang="zh-CN" altLang="en-US"/>
              <a:t>年底，市场许多对冲基金都出现很大的回撤，这里面很重要一个</a:t>
            </a:r>
            <a:r>
              <a:rPr lang="zh-CN" altLang="en-US" b="1"/>
              <a:t>原因</a:t>
            </a:r>
            <a:r>
              <a:rPr lang="zh-CN" altLang="en-US"/>
              <a:t>就是风格轮动，</a:t>
            </a:r>
            <a:endParaRPr lang="en-US" altLang="zh-CN"/>
          </a:p>
          <a:p>
            <a:r>
              <a:rPr lang="zh-CN" altLang="en-US"/>
              <a:t>（</a:t>
            </a:r>
            <a:r>
              <a:rPr lang="en-US" altLang="zh-CN"/>
              <a:t>1</a:t>
            </a:r>
            <a:r>
              <a:rPr lang="zh-CN" altLang="en-US"/>
              <a:t>）</a:t>
            </a:r>
            <a:r>
              <a:rPr lang="en-US" altLang="zh-CN"/>
              <a:t>11,12</a:t>
            </a:r>
            <a:r>
              <a:rPr lang="zh-CN" altLang="en-US"/>
              <a:t>月受到沪港通推出的影响，以证券行业为代表的蓝筹股大涨，而许多小票是下跌的，在这种情况下。。。不是</a:t>
            </a:r>
            <a:r>
              <a:rPr lang="en-US" altLang="zh-CN"/>
              <a:t>alpha</a:t>
            </a:r>
            <a:r>
              <a:rPr lang="zh-CN" altLang="en-US"/>
              <a:t>不好做，只能说主流的策略都没有捕捉到正确的风格，因为大多数策略在风格上是偏小票。。（这里要说明一下，在</a:t>
            </a:r>
            <a:r>
              <a:rPr lang="en-US" altLang="zh-CN"/>
              <a:t>14</a:t>
            </a:r>
            <a:r>
              <a:rPr lang="zh-CN" altLang="en-US"/>
              <a:t>年底。。市场唯一的股指期货品种是沪深</a:t>
            </a:r>
            <a:r>
              <a:rPr lang="en-US" altLang="zh-CN"/>
              <a:t>300</a:t>
            </a:r>
            <a:r>
              <a:rPr lang="zh-CN" altLang="en-US"/>
              <a:t>股指期货，而大多数组合都会配置一部分</a:t>
            </a:r>
            <a:r>
              <a:rPr lang="en-US" altLang="zh-CN"/>
              <a:t>300</a:t>
            </a:r>
            <a:r>
              <a:rPr lang="zh-CN" altLang="en-US"/>
              <a:t>之外的小股票，这是因为</a:t>
            </a:r>
            <a:r>
              <a:rPr lang="en-US" altLang="zh-CN"/>
              <a:t>300</a:t>
            </a:r>
            <a:r>
              <a:rPr lang="zh-CN" altLang="en-US"/>
              <a:t>。。偏离小。。</a:t>
            </a:r>
            <a:r>
              <a:rPr lang="en-US" altLang="zh-CN"/>
              <a:t>Alpha</a:t>
            </a:r>
            <a:r>
              <a:rPr lang="zh-CN" altLang="en-US"/>
              <a:t>低。。）</a:t>
            </a:r>
            <a:endParaRPr lang="en-US" altLang="zh-CN"/>
          </a:p>
          <a:p>
            <a:r>
              <a:rPr lang="zh-CN" altLang="en-US"/>
              <a:t>（</a:t>
            </a:r>
            <a:r>
              <a:rPr lang="en-US" altLang="zh-CN"/>
              <a:t>2</a:t>
            </a:r>
            <a:r>
              <a:rPr lang="zh-CN" altLang="en-US"/>
              <a:t>）另一个导致大幅回撤原因是当月出现较大的负基差，也就是期货贴水，。。两个不利因素共同导致。。</a:t>
            </a:r>
            <a:endParaRPr lang="en-US" altLang="zh-CN"/>
          </a:p>
          <a:p>
            <a:r>
              <a:rPr lang="zh-CN" altLang="en-US" b="1"/>
              <a:t>总结经验：</a:t>
            </a:r>
            <a:r>
              <a:rPr lang="zh-CN" altLang="en-US"/>
              <a:t>一方面选股要分散风格；对冲上选择匹配的工具。。</a:t>
            </a:r>
            <a:endParaRPr lang="en-US" altLang="zh-CN"/>
          </a:p>
          <a:p>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72C13FB9-41FC-402D-BF87-302B403509BE}" type="slidenum">
              <a:rPr lang="zh-CN" altLang="en-US" smtClean="0"/>
              <a:t>19</a:t>
            </a:fld>
            <a:endParaRPr lang="zh-CN" altLang="en-US"/>
          </a:p>
        </p:txBody>
      </p:sp>
    </p:spTree>
    <p:extLst>
      <p:ext uri="{BB962C8B-B14F-4D97-AF65-F5344CB8AC3E}">
        <p14:creationId xmlns:p14="http://schemas.microsoft.com/office/powerpoint/2010/main" val="2764569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FE503836-5F80-429F-B836-8449E466AF71}" type="slidenum">
              <a:rPr lang="zh-CN" altLang="en-US" smtClean="0">
                <a:latin typeface="黑体" pitchFamily="49" charset="-122"/>
                <a:ea typeface="黑体" pitchFamily="49" charset="-122"/>
              </a:rPr>
              <a:t>55</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1970305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B90445B2-0F1B-45A2-BC48-27257B3B742D}" type="slidenum">
              <a:rPr lang="zh-CN" altLang="en-US" smtClean="0">
                <a:latin typeface="黑体" pitchFamily="49" charset="-122"/>
                <a:ea typeface="黑体" pitchFamily="49" charset="-122"/>
              </a:rPr>
              <a:t>57</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133236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FF30F539-5B00-41D4-8C8A-7A7A91D7D6CB}" type="slidenum">
              <a:rPr lang="zh-CN" altLang="en-US" smtClean="0"/>
              <a:t>59</a:t>
            </a:fld>
            <a:endParaRPr lang="zh-CN" altLang="en-US"/>
          </a:p>
        </p:txBody>
      </p:sp>
    </p:spTree>
    <p:extLst>
      <p:ext uri="{BB962C8B-B14F-4D97-AF65-F5344CB8AC3E}">
        <p14:creationId xmlns:p14="http://schemas.microsoft.com/office/powerpoint/2010/main" val="3081003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870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D9BEB850-F237-4419-B5B2-CE01B493FF9F}" type="slidenum">
              <a:rPr lang="zh-CN" altLang="en-US" smtClean="0"/>
              <a:t>61</a:t>
            </a:fld>
            <a:endParaRPr lang="zh-CN" altLang="en-US"/>
          </a:p>
        </p:txBody>
      </p:sp>
    </p:spTree>
    <p:extLst>
      <p:ext uri="{BB962C8B-B14F-4D97-AF65-F5344CB8AC3E}">
        <p14:creationId xmlns:p14="http://schemas.microsoft.com/office/powerpoint/2010/main" val="1923728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766AA61E-0A45-4FA9-970E-9B1D782719E9}" type="slidenum">
              <a:rPr lang="zh-CN" altLang="en-US" smtClean="0">
                <a:latin typeface="黑体" pitchFamily="49" charset="-122"/>
                <a:ea typeface="黑体" pitchFamily="49" charset="-122"/>
              </a:rPr>
              <a:t>63</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2297461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931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r"/>
            <a:fld id="{A00A21C3-93AC-42D3-820C-5D3B647DD6A1}" type="slidenum">
              <a:rPr lang="zh-CN" altLang="en-US" sz="1200">
                <a:latin typeface="黑体" pitchFamily="49" charset="-122"/>
                <a:ea typeface="黑体" pitchFamily="49" charset="-122"/>
              </a:rPr>
              <a:pPr algn="r"/>
              <a:t>65</a:t>
            </a:fld>
            <a:endParaRPr lang="en-US" altLang="zh-CN" sz="1200">
              <a:latin typeface="黑体" pitchFamily="49" charset="-122"/>
              <a:ea typeface="黑体" pitchFamily="49" charset="-122"/>
            </a:endParaRPr>
          </a:p>
        </p:txBody>
      </p:sp>
    </p:spTree>
    <p:extLst>
      <p:ext uri="{BB962C8B-B14F-4D97-AF65-F5344CB8AC3E}">
        <p14:creationId xmlns:p14="http://schemas.microsoft.com/office/powerpoint/2010/main" val="2297208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9728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r"/>
            <a:fld id="{708C6EB0-EAFD-47E1-878B-05D3C431429C}" type="slidenum">
              <a:rPr lang="zh-CN" altLang="en-US" sz="1200">
                <a:latin typeface="黑体" pitchFamily="49" charset="-122"/>
                <a:ea typeface="黑体" pitchFamily="49" charset="-122"/>
              </a:rPr>
              <a:pPr algn="r"/>
              <a:t>67</a:t>
            </a:fld>
            <a:endParaRPr lang="en-US" altLang="zh-CN" sz="1200">
              <a:latin typeface="黑体" pitchFamily="49" charset="-122"/>
              <a:ea typeface="黑体" pitchFamily="49" charset="-122"/>
            </a:endParaRPr>
          </a:p>
        </p:txBody>
      </p:sp>
    </p:spTree>
    <p:extLst>
      <p:ext uri="{BB962C8B-B14F-4D97-AF65-F5344CB8AC3E}">
        <p14:creationId xmlns:p14="http://schemas.microsoft.com/office/powerpoint/2010/main" val="889843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如果我们</a:t>
            </a:r>
            <a:r>
              <a:rPr lang="zh-CN" altLang="en-US" b="1"/>
              <a:t>做两个方面改进</a:t>
            </a:r>
            <a:r>
              <a:rPr lang="zh-CN" altLang="en-US"/>
              <a:t>，再来看下</a:t>
            </a:r>
            <a:r>
              <a:rPr lang="zh-CN" altLang="en-US" b="1"/>
              <a:t>效果</a:t>
            </a:r>
            <a:r>
              <a:rPr lang="zh-CN" altLang="en-US"/>
              <a:t>：</a:t>
            </a:r>
            <a:endParaRPr lang="en-US" altLang="zh-CN"/>
          </a:p>
          <a:p>
            <a:r>
              <a:rPr lang="zh-CN" altLang="en-US"/>
              <a:t>（</a:t>
            </a:r>
            <a:r>
              <a:rPr lang="en-US" altLang="zh-CN"/>
              <a:t>1</a:t>
            </a:r>
            <a:r>
              <a:rPr lang="zh-CN" altLang="en-US"/>
              <a:t>）首先我们风格分散到每个行业，也就是每个行业的权重都进行</a:t>
            </a:r>
            <a:r>
              <a:rPr lang="zh-CN" altLang="en-US" b="1"/>
              <a:t>标配</a:t>
            </a:r>
            <a:r>
              <a:rPr lang="zh-CN" altLang="en-US"/>
              <a:t>，那么就不会出现行业偏离的情况，</a:t>
            </a:r>
            <a:r>
              <a:rPr lang="en-US" altLang="zh-CN"/>
              <a:t>11,12</a:t>
            </a:r>
            <a:r>
              <a:rPr lang="zh-CN" altLang="en-US"/>
              <a:t>月的蓝筹行情也不会造成重大冲击；</a:t>
            </a:r>
            <a:endParaRPr lang="en-US" altLang="zh-CN"/>
          </a:p>
          <a:p>
            <a:r>
              <a:rPr lang="zh-CN" altLang="en-US"/>
              <a:t>（</a:t>
            </a:r>
            <a:r>
              <a:rPr lang="en-US" altLang="zh-CN"/>
              <a:t>2</a:t>
            </a:r>
            <a:r>
              <a:rPr lang="zh-CN" altLang="en-US"/>
              <a:t>）其次，在</a:t>
            </a:r>
            <a:r>
              <a:rPr lang="en-US" altLang="zh-CN"/>
              <a:t>800</a:t>
            </a:r>
            <a:r>
              <a:rPr lang="zh-CN" altLang="en-US"/>
              <a:t>成分股中构建组合的同时，通过配比构造</a:t>
            </a:r>
            <a:r>
              <a:rPr lang="en-US" altLang="zh-CN"/>
              <a:t>800</a:t>
            </a:r>
            <a:r>
              <a:rPr lang="zh-CN" altLang="en-US"/>
              <a:t>期货进行对冲。。那么问题就基本得到解决。。</a:t>
            </a:r>
            <a:endParaRPr lang="en-US" altLang="zh-CN"/>
          </a:p>
          <a:p>
            <a:r>
              <a:rPr lang="zh-CN" altLang="en-US"/>
              <a:t>因子对冲策略的收益很稳定而且不会有太大回撤。。</a:t>
            </a:r>
            <a:endParaRPr lang="en-US" altLang="zh-CN"/>
          </a:p>
          <a:p>
            <a:r>
              <a:rPr lang="zh-CN" altLang="en-US" b="1"/>
              <a:t>当然，在</a:t>
            </a:r>
            <a:r>
              <a:rPr lang="en-US" altLang="zh-CN" b="1"/>
              <a:t>14</a:t>
            </a:r>
            <a:r>
              <a:rPr lang="zh-CN" altLang="en-US" b="1"/>
              <a:t>年底的时候，</a:t>
            </a:r>
            <a:r>
              <a:rPr lang="zh-CN" altLang="en-US"/>
              <a:t>我们还是</a:t>
            </a:r>
            <a:r>
              <a:rPr lang="zh-CN" altLang="en-US" b="1"/>
              <a:t>无法选择对冲工具</a:t>
            </a:r>
            <a:r>
              <a:rPr lang="zh-CN" altLang="en-US"/>
              <a:t>的，。。只有</a:t>
            </a:r>
            <a:r>
              <a:rPr lang="en-US" altLang="zh-CN"/>
              <a:t>300.</a:t>
            </a:r>
            <a:r>
              <a:rPr lang="zh-CN" altLang="en-US"/>
              <a:t>。。从这个角度来看对于许多以绝对收益为目标的量化策略，工具的重要性就凸显出来了，现在我们虽然工具多了，我们有三类股指期货，</a:t>
            </a:r>
            <a:r>
              <a:rPr lang="en-US" altLang="zh-CN"/>
              <a:t>50,300</a:t>
            </a:r>
            <a:r>
              <a:rPr lang="zh-CN" altLang="en-US"/>
              <a:t>，和</a:t>
            </a:r>
            <a:r>
              <a:rPr lang="en-US" altLang="zh-CN"/>
              <a:t>500</a:t>
            </a:r>
            <a:r>
              <a:rPr lang="zh-CN" altLang="en-US"/>
              <a:t>期货，我们甚至还有期权，但是我们在工具使用上依然面临各种问题，比如股指期货当前的流动性问题，负基差问题，这些问题都给对冲带来很大的困难，后面我们再展开介绍。</a:t>
            </a:r>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A1808F2B-82A8-48FD-86C3-4472C5900287}" type="slidenum">
              <a:rPr lang="zh-CN" altLang="en-US" smtClean="0"/>
              <a:t>20</a:t>
            </a:fld>
            <a:endParaRPr lang="zh-CN" altLang="en-US"/>
          </a:p>
        </p:txBody>
      </p:sp>
    </p:spTree>
    <p:extLst>
      <p:ext uri="{BB962C8B-B14F-4D97-AF65-F5344CB8AC3E}">
        <p14:creationId xmlns:p14="http://schemas.microsoft.com/office/powerpoint/2010/main" val="240880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B610D1AD-2376-4C3F-B078-F6F7F2E58E87}" type="slidenum">
              <a:rPr lang="zh-CN" altLang="en-US" smtClean="0">
                <a:latin typeface="黑体" pitchFamily="49" charset="-122"/>
                <a:ea typeface="黑体" pitchFamily="49" charset="-122"/>
              </a:rPr>
              <a:t>22</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750880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077016F4-7E1A-428B-8441-3DDDC16DFE86}" type="slidenum">
              <a:rPr lang="zh-CN" altLang="en-US" smtClean="0">
                <a:latin typeface="黑体" pitchFamily="49" charset="-122"/>
                <a:ea typeface="黑体" pitchFamily="49" charset="-122"/>
              </a:rPr>
              <a:t>24</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135645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12B6D2A8-B2C4-4823-8463-0191A03F7B6B}" type="slidenum">
              <a:rPr lang="zh-CN" altLang="en-US" smtClean="0">
                <a:latin typeface="黑体" pitchFamily="49" charset="-122"/>
                <a:ea typeface="黑体" pitchFamily="49" charset="-122"/>
              </a:rPr>
              <a:t>27</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3605691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08ED1587-38D0-4338-A050-FAC84A341106}" type="slidenum">
              <a:rPr lang="zh-CN" altLang="en-US" smtClean="0">
                <a:latin typeface="黑体" pitchFamily="49" charset="-122"/>
                <a:ea typeface="黑体" pitchFamily="49" charset="-122"/>
              </a:rPr>
              <a:t>29</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1856076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96C76382-B66A-4F6C-9AC3-BB6CF016E316}" type="slidenum">
              <a:rPr lang="zh-CN" altLang="en-US" smtClean="0">
                <a:latin typeface="黑体" pitchFamily="49" charset="-122"/>
                <a:ea typeface="黑体" pitchFamily="49" charset="-122"/>
              </a:rPr>
              <a:t>31</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40043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fld id="{4C7C66B4-B62E-4C7F-BB52-AC5D31070BD1}" type="slidenum">
              <a:rPr lang="zh-CN" altLang="en-US" smtClean="0">
                <a:latin typeface="黑体" pitchFamily="49" charset="-122"/>
                <a:ea typeface="黑体" pitchFamily="49" charset="-122"/>
              </a:rPr>
              <a:t>33</a:t>
            </a:fld>
            <a:endParaRPr lang="en-US" altLang="zh-CN">
              <a:latin typeface="黑体" pitchFamily="49" charset="-122"/>
              <a:ea typeface="黑体" pitchFamily="49" charset="-122"/>
            </a:endParaRPr>
          </a:p>
        </p:txBody>
      </p:sp>
    </p:spTree>
    <p:extLst>
      <p:ext uri="{BB962C8B-B14F-4D97-AF65-F5344CB8AC3E}">
        <p14:creationId xmlns:p14="http://schemas.microsoft.com/office/powerpoint/2010/main" val="2554930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 name="图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标题 13"/>
          <p:cNvSpPr>
            <a:spLocks noGrp="1"/>
          </p:cNvSpPr>
          <p:nvPr>
            <p:ph type="ctrTitle"/>
          </p:nvPr>
        </p:nvSpPr>
        <p:spPr>
          <a:xfrm>
            <a:off x="1910080" y="1179705"/>
            <a:ext cx="9875520" cy="1472184"/>
          </a:xfrm>
          <a:prstGeom prst="rect">
            <a:avLst/>
          </a:prstGeom>
        </p:spPr>
        <p:txBody>
          <a:bodyPr rtlCol="0" anchor="b"/>
          <a:lstStyle>
            <a:lvl1pPr algn="ctr">
              <a:defRPr/>
            </a:lvl1pPr>
            <a:extLst/>
          </a:lstStyle>
          <a:p>
            <a:pPr rtl="0"/>
            <a:r>
              <a:rPr lang="zh-CN" altLang="en-US" noProof="0" smtClean="0"/>
              <a:t>单击此处编辑母版标题样式</a:t>
            </a:r>
            <a:endParaRPr lang="zh-CN" altLang="en-US" noProof="0" dirty="0"/>
          </a:p>
        </p:txBody>
      </p:sp>
      <p:sp>
        <p:nvSpPr>
          <p:cNvPr id="22" name="副标题 21"/>
          <p:cNvSpPr>
            <a:spLocks noGrp="1"/>
          </p:cNvSpPr>
          <p:nvPr>
            <p:ph type="subTitle" idx="1"/>
          </p:nvPr>
        </p:nvSpPr>
        <p:spPr>
          <a:xfrm>
            <a:off x="1910080" y="2669871"/>
            <a:ext cx="9875520" cy="1752600"/>
          </a:xfrm>
          <a:prstGeom prst="rect">
            <a:avLst/>
          </a:prstGeom>
        </p:spPr>
        <p:txBody>
          <a:bodyPr tIns="0" rtlCol="0"/>
          <a:lstStyle>
            <a:lvl1pPr marL="27432" indent="0" algn="ctr">
              <a:buNone/>
              <a:defRPr sz="2600" b="1">
                <a:solidFill>
                  <a:schemeClr val="accent1">
                    <a:lumMod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zh-CN" altLang="en-US" noProof="0" smtClean="0"/>
              <a:t>单击此处编辑母版副标题样式</a:t>
            </a:r>
            <a:endParaRPr kumimoji="0" lang="zh-CN" altLang="en-US" noProof="0" dirty="0"/>
          </a:p>
        </p:txBody>
      </p:sp>
      <p:sp>
        <p:nvSpPr>
          <p:cNvPr id="7" name="日期占位符 6"/>
          <p:cNvSpPr>
            <a:spLocks noGrp="1"/>
          </p:cNvSpPr>
          <p:nvPr>
            <p:ph type="dt" sz="half" idx="10"/>
          </p:nvPr>
        </p:nvSpPr>
        <p:spPr>
          <a:xfrm>
            <a:off x="4775200" y="6305550"/>
            <a:ext cx="2844800" cy="476250"/>
          </a:xfrm>
          <a:prstGeom prst="rect">
            <a:avLst/>
          </a:prstGeom>
        </p:spPr>
        <p:txBody>
          <a:bodyPr rtlCol="0"/>
          <a:lstStyle/>
          <a:p>
            <a:pPr rtl="0"/>
            <a:fld id="{71664B59-BA50-4420-B06F-C877DBD8F5F8}" type="datetime1">
              <a:rPr lang="zh-CN" altLang="en-US" noProof="0" smtClean="0"/>
              <a:t>2020/5/30</a:t>
            </a:fld>
            <a:endParaRPr lang="zh-CN" altLang="en-US" noProof="0" dirty="0"/>
          </a:p>
        </p:txBody>
      </p:sp>
      <p:sp>
        <p:nvSpPr>
          <p:cNvPr id="20" name="页脚占位符 19"/>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10" name="幻灯片编号占位符 9"/>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40727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638"/>
            <a:ext cx="9997440" cy="1143000"/>
          </a:xfrm>
          <a:prstGeom prst="rect">
            <a:avLst/>
          </a:prstGeom>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914144" y="1447800"/>
            <a:ext cx="9997440" cy="4800600"/>
          </a:xfrm>
          <a:prstGeom prst="rect">
            <a:avLst/>
          </a:prstGeom>
        </p:spPr>
        <p:txBody>
          <a:bodyPr vert="eaVert" rtlCol="0"/>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38728C6C-5530-4727-A5BC-75953C664D24}" type="datetime1">
              <a:rPr lang="zh-CN" altLang="en-US" noProof="0" smtClean="0"/>
              <a:t>2020/5/30</a:t>
            </a:fld>
            <a:endParaRPr lang="zh-CN" altLang="en-US" noProof="0" dirty="0"/>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17499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144000" y="274640"/>
            <a:ext cx="2438400" cy="5851525"/>
          </a:xfrm>
          <a:prstGeom prst="rect">
            <a:avLst/>
          </a:prstGeo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524000" y="274641"/>
            <a:ext cx="7416800" cy="5851525"/>
          </a:xfrm>
          <a:prstGeom prst="rect">
            <a:avLst/>
          </a:prstGeom>
        </p:spPr>
        <p:txBody>
          <a:bodyPr vert="eaVert" rtlCol="0"/>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03E2D4E7-0B4E-4064-85FC-8C12C14BE1E9}" type="datetime1">
              <a:rPr lang="zh-CN" altLang="en-US" noProof="0" smtClean="0"/>
              <a:t>2020/5/30</a:t>
            </a:fld>
            <a:endParaRPr lang="zh-CN" altLang="en-US" noProof="0" dirty="0"/>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19435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Text Box 24"/>
          <p:cNvSpPr txBox="1">
            <a:spLocks noChangeArrowheads="1"/>
          </p:cNvSpPr>
          <p:nvPr userDrawn="1"/>
        </p:nvSpPr>
        <p:spPr bwMode="auto">
          <a:xfrm>
            <a:off x="1007534" y="6400800"/>
            <a:ext cx="1824567" cy="457200"/>
          </a:xfrm>
          <a:prstGeom prst="rect">
            <a:avLst/>
          </a:prstGeom>
          <a:noFill/>
          <a:ln>
            <a:noFill/>
          </a:ln>
          <a:extLst/>
        </p:spPr>
        <p:txBody>
          <a:bodyPr>
            <a:spAutoFit/>
          </a:bodyPr>
          <a:lstStyle>
            <a:lvl1pPr eaLnBrk="0" hangingPunct="0">
              <a:defRPr kumimoji="1">
                <a:solidFill>
                  <a:srgbClr val="003399"/>
                </a:solidFill>
                <a:latin typeface="Times New Roman" pitchFamily="18" charset="0"/>
                <a:ea typeface="宋体" charset="-122"/>
              </a:defRPr>
            </a:lvl1pPr>
            <a:lvl2pPr marL="742950" indent="-285750" eaLnBrk="0" hangingPunct="0">
              <a:defRPr kumimoji="1">
                <a:solidFill>
                  <a:srgbClr val="003399"/>
                </a:solidFill>
                <a:latin typeface="Times New Roman" pitchFamily="18" charset="0"/>
                <a:ea typeface="宋体" charset="-122"/>
              </a:defRPr>
            </a:lvl2pPr>
            <a:lvl3pPr marL="1143000" indent="-228600" eaLnBrk="0" hangingPunct="0">
              <a:defRPr kumimoji="1">
                <a:solidFill>
                  <a:srgbClr val="003399"/>
                </a:solidFill>
                <a:latin typeface="Times New Roman" pitchFamily="18" charset="0"/>
                <a:ea typeface="宋体" charset="-122"/>
              </a:defRPr>
            </a:lvl3pPr>
            <a:lvl4pPr marL="1600200" indent="-228600" eaLnBrk="0" hangingPunct="0">
              <a:defRPr kumimoji="1">
                <a:solidFill>
                  <a:srgbClr val="003399"/>
                </a:solidFill>
                <a:latin typeface="Times New Roman" pitchFamily="18" charset="0"/>
                <a:ea typeface="宋体" charset="-122"/>
              </a:defRPr>
            </a:lvl4pPr>
            <a:lvl5pPr marL="2057400" indent="-228600" eaLnBrk="0" hangingPunct="0">
              <a:defRPr kumimoji="1">
                <a:solidFill>
                  <a:srgbClr val="003399"/>
                </a:solidFill>
                <a:latin typeface="Times New Roman" pitchFamily="18" charset="0"/>
                <a:ea typeface="宋体" charset="-122"/>
              </a:defRPr>
            </a:lvl5pPr>
            <a:lvl6pPr marL="2514600" indent="-228600" eaLnBrk="0" fontAlgn="base" hangingPunct="0">
              <a:spcBef>
                <a:spcPct val="0"/>
              </a:spcBef>
              <a:spcAft>
                <a:spcPct val="0"/>
              </a:spcAft>
              <a:defRPr kumimoji="1">
                <a:solidFill>
                  <a:srgbClr val="003399"/>
                </a:solidFill>
                <a:latin typeface="Times New Roman" pitchFamily="18" charset="0"/>
                <a:ea typeface="宋体" charset="-122"/>
              </a:defRPr>
            </a:lvl6pPr>
            <a:lvl7pPr marL="2971800" indent="-228600" eaLnBrk="0" fontAlgn="base" hangingPunct="0">
              <a:spcBef>
                <a:spcPct val="0"/>
              </a:spcBef>
              <a:spcAft>
                <a:spcPct val="0"/>
              </a:spcAft>
              <a:defRPr kumimoji="1">
                <a:solidFill>
                  <a:srgbClr val="003399"/>
                </a:solidFill>
                <a:latin typeface="Times New Roman" pitchFamily="18" charset="0"/>
                <a:ea typeface="宋体" charset="-122"/>
              </a:defRPr>
            </a:lvl7pPr>
            <a:lvl8pPr marL="3429000" indent="-228600" eaLnBrk="0" fontAlgn="base" hangingPunct="0">
              <a:spcBef>
                <a:spcPct val="0"/>
              </a:spcBef>
              <a:spcAft>
                <a:spcPct val="0"/>
              </a:spcAft>
              <a:defRPr kumimoji="1">
                <a:solidFill>
                  <a:srgbClr val="003399"/>
                </a:solidFill>
                <a:latin typeface="Times New Roman" pitchFamily="18" charset="0"/>
                <a:ea typeface="宋体" charset="-122"/>
              </a:defRPr>
            </a:lvl8pPr>
            <a:lvl9pPr marL="3886200" indent="-228600" eaLnBrk="0" fontAlgn="base" hangingPunct="0">
              <a:spcBef>
                <a:spcPct val="0"/>
              </a:spcBef>
              <a:spcAft>
                <a:spcPct val="0"/>
              </a:spcAft>
              <a:defRPr kumimoji="1">
                <a:solidFill>
                  <a:srgbClr val="003399"/>
                </a:solidFill>
                <a:latin typeface="Times New Roman" pitchFamily="18" charset="0"/>
                <a:ea typeface="宋体" charset="-122"/>
              </a:defRPr>
            </a:lvl9pPr>
          </a:lstStyle>
          <a:p>
            <a:pPr eaLnBrk="1" hangingPunct="1">
              <a:defRPr/>
            </a:pPr>
            <a:endParaRPr lang="zh-CN" altLang="zh-CN" sz="2400">
              <a:solidFill>
                <a:schemeClr val="tx1"/>
              </a:solidFill>
            </a:endParaRPr>
          </a:p>
        </p:txBody>
      </p:sp>
      <p:sp>
        <p:nvSpPr>
          <p:cNvPr id="3" name="Rectangle 6"/>
          <p:cNvSpPr>
            <a:spLocks noGrp="1" noChangeArrowheads="1"/>
          </p:cNvSpPr>
          <p:nvPr>
            <p:ph type="sldNum" sz="quarter" idx="10"/>
          </p:nvPr>
        </p:nvSpPr>
        <p:spPr>
          <a:xfrm>
            <a:off x="9144000" y="6429376"/>
            <a:ext cx="2844800" cy="244475"/>
          </a:xfrm>
        </p:spPr>
        <p:txBody>
          <a:bodyPr/>
          <a:lstStyle>
            <a:lvl1pPr algn="r">
              <a:defRPr sz="1200"/>
            </a:lvl1pPr>
          </a:lstStyle>
          <a:p>
            <a:pPr>
              <a:defRPr/>
            </a:pPr>
            <a:fld id="{F22B8733-B22E-4F5D-8966-9C2F223CCF04}" type="slidenum">
              <a:rPr lang="zh-CN" altLang="en-US"/>
              <a:pPr>
                <a:defRPr/>
              </a:pPr>
              <a:t>‹#›</a:t>
            </a:fld>
            <a:endParaRPr lang="en-US" altLang="zh-CN"/>
          </a:p>
        </p:txBody>
      </p:sp>
    </p:spTree>
    <p:extLst>
      <p:ext uri="{BB962C8B-B14F-4D97-AF65-F5344CB8AC3E}">
        <p14:creationId xmlns:p14="http://schemas.microsoft.com/office/powerpoint/2010/main" val="2463215744"/>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Text Box 24"/>
          <p:cNvSpPr txBox="1">
            <a:spLocks noChangeArrowheads="1"/>
          </p:cNvSpPr>
          <p:nvPr userDrawn="1"/>
        </p:nvSpPr>
        <p:spPr bwMode="auto">
          <a:xfrm>
            <a:off x="1007534" y="6400800"/>
            <a:ext cx="182456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defRPr/>
            </a:pPr>
            <a:endParaRPr lang="zh-CN" altLang="zh-CN" sz="2400">
              <a:ea typeface="宋体" pitchFamily="2" charset="-122"/>
            </a:endParaRPr>
          </a:p>
        </p:txBody>
      </p:sp>
      <p:sp>
        <p:nvSpPr>
          <p:cNvPr id="3" name="Rectangle 6"/>
          <p:cNvSpPr>
            <a:spLocks noGrp="1" noChangeArrowheads="1"/>
          </p:cNvSpPr>
          <p:nvPr>
            <p:ph type="sldNum" sz="quarter" idx="10"/>
          </p:nvPr>
        </p:nvSpPr>
        <p:spPr>
          <a:xfrm>
            <a:off x="9144000" y="6429376"/>
            <a:ext cx="2844800" cy="244475"/>
          </a:xfrm>
        </p:spPr>
        <p:txBody>
          <a:bodyPr/>
          <a:lstStyle>
            <a:lvl1pPr algn="r">
              <a:defRPr sz="1200"/>
            </a:lvl1pPr>
          </a:lstStyle>
          <a:p>
            <a:pPr>
              <a:defRPr/>
            </a:pPr>
            <a:fld id="{60D792ED-8F1A-4082-9908-CDBC0B7706FF}" type="slidenum">
              <a:rPr lang="zh-CN" altLang="en-US"/>
              <a:pPr>
                <a:defRPr/>
              </a:pPr>
              <a:t>‹#›</a:t>
            </a:fld>
            <a:endParaRPr lang="en-US" altLang="zh-CN"/>
          </a:p>
        </p:txBody>
      </p:sp>
    </p:spTree>
    <p:extLst>
      <p:ext uri="{BB962C8B-B14F-4D97-AF65-F5344CB8AC3E}">
        <p14:creationId xmlns:p14="http://schemas.microsoft.com/office/powerpoint/2010/main" val="83991154"/>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Text Box 24"/>
          <p:cNvSpPr txBox="1">
            <a:spLocks noChangeArrowheads="1"/>
          </p:cNvSpPr>
          <p:nvPr userDrawn="1"/>
        </p:nvSpPr>
        <p:spPr bwMode="auto">
          <a:xfrm>
            <a:off x="1007534" y="6400800"/>
            <a:ext cx="1824567" cy="457200"/>
          </a:xfrm>
          <a:prstGeom prst="rect">
            <a:avLst/>
          </a:prstGeom>
          <a:noFill/>
          <a:ln>
            <a:noFill/>
          </a:ln>
          <a:extLst/>
        </p:spPr>
        <p:txBody>
          <a:bodyPr>
            <a:spAutoFit/>
          </a:bodyPr>
          <a:lstStyle>
            <a:lvl1pPr eaLnBrk="0" hangingPunct="0">
              <a:defRPr kumimoji="1">
                <a:solidFill>
                  <a:srgbClr val="003399"/>
                </a:solidFill>
                <a:latin typeface="Times New Roman" pitchFamily="18" charset="0"/>
                <a:ea typeface="宋体" charset="-122"/>
              </a:defRPr>
            </a:lvl1pPr>
            <a:lvl2pPr marL="742950" indent="-285750" eaLnBrk="0" hangingPunct="0">
              <a:defRPr kumimoji="1">
                <a:solidFill>
                  <a:srgbClr val="003399"/>
                </a:solidFill>
                <a:latin typeface="Times New Roman" pitchFamily="18" charset="0"/>
                <a:ea typeface="宋体" charset="-122"/>
              </a:defRPr>
            </a:lvl2pPr>
            <a:lvl3pPr marL="1143000" indent="-228600" eaLnBrk="0" hangingPunct="0">
              <a:defRPr kumimoji="1">
                <a:solidFill>
                  <a:srgbClr val="003399"/>
                </a:solidFill>
                <a:latin typeface="Times New Roman" pitchFamily="18" charset="0"/>
                <a:ea typeface="宋体" charset="-122"/>
              </a:defRPr>
            </a:lvl3pPr>
            <a:lvl4pPr marL="1600200" indent="-228600" eaLnBrk="0" hangingPunct="0">
              <a:defRPr kumimoji="1">
                <a:solidFill>
                  <a:srgbClr val="003399"/>
                </a:solidFill>
                <a:latin typeface="Times New Roman" pitchFamily="18" charset="0"/>
                <a:ea typeface="宋体" charset="-122"/>
              </a:defRPr>
            </a:lvl4pPr>
            <a:lvl5pPr marL="2057400" indent="-228600" eaLnBrk="0" hangingPunct="0">
              <a:defRPr kumimoji="1">
                <a:solidFill>
                  <a:srgbClr val="003399"/>
                </a:solidFill>
                <a:latin typeface="Times New Roman" pitchFamily="18" charset="0"/>
                <a:ea typeface="宋体" charset="-122"/>
              </a:defRPr>
            </a:lvl5pPr>
            <a:lvl6pPr marL="2514600" indent="-228600" eaLnBrk="0" fontAlgn="base" hangingPunct="0">
              <a:spcBef>
                <a:spcPct val="0"/>
              </a:spcBef>
              <a:spcAft>
                <a:spcPct val="0"/>
              </a:spcAft>
              <a:defRPr kumimoji="1">
                <a:solidFill>
                  <a:srgbClr val="003399"/>
                </a:solidFill>
                <a:latin typeface="Times New Roman" pitchFamily="18" charset="0"/>
                <a:ea typeface="宋体" charset="-122"/>
              </a:defRPr>
            </a:lvl6pPr>
            <a:lvl7pPr marL="2971800" indent="-228600" eaLnBrk="0" fontAlgn="base" hangingPunct="0">
              <a:spcBef>
                <a:spcPct val="0"/>
              </a:spcBef>
              <a:spcAft>
                <a:spcPct val="0"/>
              </a:spcAft>
              <a:defRPr kumimoji="1">
                <a:solidFill>
                  <a:srgbClr val="003399"/>
                </a:solidFill>
                <a:latin typeface="Times New Roman" pitchFamily="18" charset="0"/>
                <a:ea typeface="宋体" charset="-122"/>
              </a:defRPr>
            </a:lvl7pPr>
            <a:lvl8pPr marL="3429000" indent="-228600" eaLnBrk="0" fontAlgn="base" hangingPunct="0">
              <a:spcBef>
                <a:spcPct val="0"/>
              </a:spcBef>
              <a:spcAft>
                <a:spcPct val="0"/>
              </a:spcAft>
              <a:defRPr kumimoji="1">
                <a:solidFill>
                  <a:srgbClr val="003399"/>
                </a:solidFill>
                <a:latin typeface="Times New Roman" pitchFamily="18" charset="0"/>
                <a:ea typeface="宋体" charset="-122"/>
              </a:defRPr>
            </a:lvl8pPr>
            <a:lvl9pPr marL="3886200" indent="-228600" eaLnBrk="0" fontAlgn="base" hangingPunct="0">
              <a:spcBef>
                <a:spcPct val="0"/>
              </a:spcBef>
              <a:spcAft>
                <a:spcPct val="0"/>
              </a:spcAft>
              <a:defRPr kumimoji="1">
                <a:solidFill>
                  <a:srgbClr val="003399"/>
                </a:solidFill>
                <a:latin typeface="Times New Roman" pitchFamily="18" charset="0"/>
                <a:ea typeface="宋体" charset="-122"/>
              </a:defRPr>
            </a:lvl9pPr>
          </a:lstStyle>
          <a:p>
            <a:pPr eaLnBrk="1" hangingPunct="1">
              <a:defRPr/>
            </a:pPr>
            <a:endParaRPr lang="zh-CN" altLang="zh-CN" sz="2400">
              <a:solidFill>
                <a:schemeClr val="tx1"/>
              </a:solidFill>
            </a:endParaRPr>
          </a:p>
        </p:txBody>
      </p:sp>
      <p:sp>
        <p:nvSpPr>
          <p:cNvPr id="3" name="Rectangle 6"/>
          <p:cNvSpPr>
            <a:spLocks noGrp="1" noChangeArrowheads="1"/>
          </p:cNvSpPr>
          <p:nvPr>
            <p:ph type="sldNum" sz="quarter" idx="10"/>
          </p:nvPr>
        </p:nvSpPr>
        <p:spPr>
          <a:xfrm>
            <a:off x="9144000" y="6429376"/>
            <a:ext cx="2844800" cy="244475"/>
          </a:xfrm>
        </p:spPr>
        <p:txBody>
          <a:bodyPr/>
          <a:lstStyle>
            <a:lvl1pPr algn="r">
              <a:defRPr sz="1200"/>
            </a:lvl1pPr>
          </a:lstStyle>
          <a:p>
            <a:pPr>
              <a:defRPr/>
            </a:pPr>
            <a:fld id="{F55EE009-1359-4E25-933C-CECECBAB2B3E}" type="slidenum">
              <a:rPr lang="zh-CN" altLang="en-US"/>
              <a:pPr>
                <a:defRPr/>
              </a:pPr>
              <a:t>‹#›</a:t>
            </a:fld>
            <a:endParaRPr lang="en-US" altLang="zh-CN"/>
          </a:p>
        </p:txBody>
      </p:sp>
    </p:spTree>
    <p:extLst>
      <p:ext uri="{BB962C8B-B14F-4D97-AF65-F5344CB8AC3E}">
        <p14:creationId xmlns:p14="http://schemas.microsoft.com/office/powerpoint/2010/main" val="281150456"/>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2" name="Rectangle 6"/>
          <p:cNvSpPr txBox="1">
            <a:spLocks noChangeArrowheads="1"/>
          </p:cNvSpPr>
          <p:nvPr userDrawn="1"/>
        </p:nvSpPr>
        <p:spPr bwMode="gray">
          <a:xfrm>
            <a:off x="9144000" y="6429376"/>
            <a:ext cx="2844800" cy="244475"/>
          </a:xfrm>
          <a:prstGeom prst="rect">
            <a:avLst/>
          </a:prstGeom>
          <a:noFill/>
          <a:ln w="9525">
            <a:noFill/>
            <a:miter lim="800000"/>
          </a:ln>
          <a:effec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r" eaLnBrk="1" hangingPunct="1">
              <a:defRPr/>
            </a:pPr>
            <a:fld id="{2AF41D5C-A098-478B-B5F6-FDB4A841CE3A}" type="slidenum">
              <a:rPr lang="zh-CN" altLang="en-US" sz="1200" b="0" smtClean="0">
                <a:latin typeface="微软雅黑" pitchFamily="34" charset="-122"/>
                <a:ea typeface="微软雅黑" pitchFamily="34" charset="-122"/>
              </a:rPr>
              <a:pPr algn="r" eaLnBrk="1" hangingPunct="1">
                <a:defRPr/>
              </a:pPr>
              <a:t>‹#›</a:t>
            </a:fld>
            <a:endParaRPr lang="en-US" altLang="zh-CN" sz="1200" b="0">
              <a:latin typeface="微软雅黑" pitchFamily="34" charset="-122"/>
              <a:ea typeface="微软雅黑" pitchFamily="34" charset="-122"/>
            </a:endParaRPr>
          </a:p>
        </p:txBody>
      </p:sp>
      <p:sp>
        <p:nvSpPr>
          <p:cNvPr id="3" name="Rectangle 4"/>
          <p:cNvSpPr>
            <a:spLocks noGrp="1" noChangeArrowheads="1"/>
          </p:cNvSpPr>
          <p:nvPr>
            <p:ph type="dt" sz="half" idx="10"/>
          </p:nvPr>
        </p:nvSpPr>
        <p:spPr>
          <a:xfrm>
            <a:off x="508000" y="304800"/>
            <a:ext cx="2336800" cy="152400"/>
          </a:xfrm>
        </p:spPr>
        <p:txBody>
          <a:bodyPr/>
          <a:lstStyle>
            <a:lvl1pPr>
              <a:defRPr>
                <a:ea typeface="宋体" pitchFamily="2" charset="-122"/>
              </a:defRPr>
            </a:lvl1pPr>
          </a:lstStyle>
          <a:p>
            <a:pPr>
              <a:defRPr/>
            </a:pPr>
            <a:endParaRPr lang="zh-CN" altLang="en-US"/>
          </a:p>
        </p:txBody>
      </p:sp>
    </p:spTree>
    <p:extLst>
      <p:ext uri="{BB962C8B-B14F-4D97-AF65-F5344CB8AC3E}">
        <p14:creationId xmlns:p14="http://schemas.microsoft.com/office/powerpoint/2010/main" val="52289127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Text Box 24"/>
          <p:cNvSpPr txBox="1">
            <a:spLocks noChangeArrowheads="1"/>
          </p:cNvSpPr>
          <p:nvPr userDrawn="1"/>
        </p:nvSpPr>
        <p:spPr bwMode="auto">
          <a:xfrm>
            <a:off x="1007534" y="6400800"/>
            <a:ext cx="1824567" cy="457200"/>
          </a:xfrm>
          <a:prstGeom prst="rect">
            <a:avLst/>
          </a:prstGeom>
          <a:noFill/>
          <a:ln>
            <a:noFill/>
          </a:ln>
          <a:extLst/>
        </p:spPr>
        <p:txBody>
          <a:bodyPr>
            <a:spAutoFit/>
          </a:bodyPr>
          <a:lstStyle>
            <a:lvl1pPr eaLnBrk="0" hangingPunct="0">
              <a:defRPr kumimoji="1">
                <a:solidFill>
                  <a:srgbClr val="003399"/>
                </a:solidFill>
                <a:latin typeface="Times New Roman" pitchFamily="18" charset="0"/>
                <a:ea typeface="宋体" charset="-122"/>
              </a:defRPr>
            </a:lvl1pPr>
            <a:lvl2pPr marL="742950" indent="-285750" eaLnBrk="0" hangingPunct="0">
              <a:defRPr kumimoji="1">
                <a:solidFill>
                  <a:srgbClr val="003399"/>
                </a:solidFill>
                <a:latin typeface="Times New Roman" pitchFamily="18" charset="0"/>
                <a:ea typeface="宋体" charset="-122"/>
              </a:defRPr>
            </a:lvl2pPr>
            <a:lvl3pPr marL="1143000" indent="-228600" eaLnBrk="0" hangingPunct="0">
              <a:defRPr kumimoji="1">
                <a:solidFill>
                  <a:srgbClr val="003399"/>
                </a:solidFill>
                <a:latin typeface="Times New Roman" pitchFamily="18" charset="0"/>
                <a:ea typeface="宋体" charset="-122"/>
              </a:defRPr>
            </a:lvl3pPr>
            <a:lvl4pPr marL="1600200" indent="-228600" eaLnBrk="0" hangingPunct="0">
              <a:defRPr kumimoji="1">
                <a:solidFill>
                  <a:srgbClr val="003399"/>
                </a:solidFill>
                <a:latin typeface="Times New Roman" pitchFamily="18" charset="0"/>
                <a:ea typeface="宋体" charset="-122"/>
              </a:defRPr>
            </a:lvl4pPr>
            <a:lvl5pPr marL="2057400" indent="-228600" eaLnBrk="0" hangingPunct="0">
              <a:defRPr kumimoji="1">
                <a:solidFill>
                  <a:srgbClr val="003399"/>
                </a:solidFill>
                <a:latin typeface="Times New Roman" pitchFamily="18" charset="0"/>
                <a:ea typeface="宋体" charset="-122"/>
              </a:defRPr>
            </a:lvl5pPr>
            <a:lvl6pPr marL="2514600" indent="-228600" eaLnBrk="0" fontAlgn="base" hangingPunct="0">
              <a:spcBef>
                <a:spcPct val="0"/>
              </a:spcBef>
              <a:spcAft>
                <a:spcPct val="0"/>
              </a:spcAft>
              <a:defRPr kumimoji="1">
                <a:solidFill>
                  <a:srgbClr val="003399"/>
                </a:solidFill>
                <a:latin typeface="Times New Roman" pitchFamily="18" charset="0"/>
                <a:ea typeface="宋体" charset="-122"/>
              </a:defRPr>
            </a:lvl6pPr>
            <a:lvl7pPr marL="2971800" indent="-228600" eaLnBrk="0" fontAlgn="base" hangingPunct="0">
              <a:spcBef>
                <a:spcPct val="0"/>
              </a:spcBef>
              <a:spcAft>
                <a:spcPct val="0"/>
              </a:spcAft>
              <a:defRPr kumimoji="1">
                <a:solidFill>
                  <a:srgbClr val="003399"/>
                </a:solidFill>
                <a:latin typeface="Times New Roman" pitchFamily="18" charset="0"/>
                <a:ea typeface="宋体" charset="-122"/>
              </a:defRPr>
            </a:lvl7pPr>
            <a:lvl8pPr marL="3429000" indent="-228600" eaLnBrk="0" fontAlgn="base" hangingPunct="0">
              <a:spcBef>
                <a:spcPct val="0"/>
              </a:spcBef>
              <a:spcAft>
                <a:spcPct val="0"/>
              </a:spcAft>
              <a:defRPr kumimoji="1">
                <a:solidFill>
                  <a:srgbClr val="003399"/>
                </a:solidFill>
                <a:latin typeface="Times New Roman" pitchFamily="18" charset="0"/>
                <a:ea typeface="宋体" charset="-122"/>
              </a:defRPr>
            </a:lvl8pPr>
            <a:lvl9pPr marL="3886200" indent="-228600" eaLnBrk="0" fontAlgn="base" hangingPunct="0">
              <a:spcBef>
                <a:spcPct val="0"/>
              </a:spcBef>
              <a:spcAft>
                <a:spcPct val="0"/>
              </a:spcAft>
              <a:defRPr kumimoji="1">
                <a:solidFill>
                  <a:srgbClr val="003399"/>
                </a:solidFill>
                <a:latin typeface="Times New Roman" pitchFamily="18" charset="0"/>
                <a:ea typeface="宋体" charset="-122"/>
              </a:defRPr>
            </a:lvl9pPr>
          </a:lstStyle>
          <a:p>
            <a:pPr eaLnBrk="1" hangingPunct="1">
              <a:defRPr/>
            </a:pPr>
            <a:endParaRPr lang="zh-CN" altLang="zh-CN" sz="2400">
              <a:solidFill>
                <a:schemeClr val="tx1"/>
              </a:solidFill>
            </a:endParaRPr>
          </a:p>
        </p:txBody>
      </p:sp>
      <p:sp>
        <p:nvSpPr>
          <p:cNvPr id="3" name="Rectangle 6"/>
          <p:cNvSpPr>
            <a:spLocks noGrp="1" noChangeArrowheads="1"/>
          </p:cNvSpPr>
          <p:nvPr>
            <p:ph type="sldNum" sz="quarter" idx="10"/>
          </p:nvPr>
        </p:nvSpPr>
        <p:spPr>
          <a:xfrm>
            <a:off x="9144000" y="6429376"/>
            <a:ext cx="2844800" cy="244475"/>
          </a:xfrm>
        </p:spPr>
        <p:txBody>
          <a:bodyPr/>
          <a:lstStyle>
            <a:lvl1pPr algn="r">
              <a:defRPr sz="1200"/>
            </a:lvl1pPr>
          </a:lstStyle>
          <a:p>
            <a:pPr>
              <a:defRPr/>
            </a:pPr>
            <a:fld id="{80CBD0BB-E530-4517-8662-41F6E02DF1D4}" type="slidenum">
              <a:rPr lang="zh-CN" altLang="en-US"/>
              <a:pPr>
                <a:defRPr/>
              </a:pPr>
              <a:t>‹#›</a:t>
            </a:fld>
            <a:endParaRPr lang="en-US" altLang="zh-CN"/>
          </a:p>
        </p:txBody>
      </p:sp>
    </p:spTree>
    <p:extLst>
      <p:ext uri="{BB962C8B-B14F-4D97-AF65-F5344CB8AC3E}">
        <p14:creationId xmlns:p14="http://schemas.microsoft.com/office/powerpoint/2010/main" val="531660096"/>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Text Box 24"/>
          <p:cNvSpPr txBox="1">
            <a:spLocks noChangeArrowheads="1"/>
          </p:cNvSpPr>
          <p:nvPr userDrawn="1"/>
        </p:nvSpPr>
        <p:spPr bwMode="auto">
          <a:xfrm>
            <a:off x="1007534" y="6400800"/>
            <a:ext cx="1824567" cy="457200"/>
          </a:xfrm>
          <a:prstGeom prst="rect">
            <a:avLst/>
          </a:prstGeom>
          <a:noFill/>
          <a:ln>
            <a:noFill/>
          </a:ln>
          <a:extLst/>
        </p:spPr>
        <p:txBody>
          <a:bodyPr>
            <a:spAutoFit/>
          </a:bodyPr>
          <a:lstStyle>
            <a:lvl1pPr eaLnBrk="0" hangingPunct="0">
              <a:defRPr kumimoji="1">
                <a:solidFill>
                  <a:srgbClr val="003399"/>
                </a:solidFill>
                <a:latin typeface="Times New Roman" pitchFamily="18" charset="0"/>
                <a:ea typeface="宋体" charset="-122"/>
              </a:defRPr>
            </a:lvl1pPr>
            <a:lvl2pPr marL="742950" indent="-285750" eaLnBrk="0" hangingPunct="0">
              <a:defRPr kumimoji="1">
                <a:solidFill>
                  <a:srgbClr val="003399"/>
                </a:solidFill>
                <a:latin typeface="Times New Roman" pitchFamily="18" charset="0"/>
                <a:ea typeface="宋体" charset="-122"/>
              </a:defRPr>
            </a:lvl2pPr>
            <a:lvl3pPr marL="1143000" indent="-228600" eaLnBrk="0" hangingPunct="0">
              <a:defRPr kumimoji="1">
                <a:solidFill>
                  <a:srgbClr val="003399"/>
                </a:solidFill>
                <a:latin typeface="Times New Roman" pitchFamily="18" charset="0"/>
                <a:ea typeface="宋体" charset="-122"/>
              </a:defRPr>
            </a:lvl3pPr>
            <a:lvl4pPr marL="1600200" indent="-228600" eaLnBrk="0" hangingPunct="0">
              <a:defRPr kumimoji="1">
                <a:solidFill>
                  <a:srgbClr val="003399"/>
                </a:solidFill>
                <a:latin typeface="Times New Roman" pitchFamily="18" charset="0"/>
                <a:ea typeface="宋体" charset="-122"/>
              </a:defRPr>
            </a:lvl4pPr>
            <a:lvl5pPr marL="2057400" indent="-228600" eaLnBrk="0" hangingPunct="0">
              <a:defRPr kumimoji="1">
                <a:solidFill>
                  <a:srgbClr val="003399"/>
                </a:solidFill>
                <a:latin typeface="Times New Roman" pitchFamily="18" charset="0"/>
                <a:ea typeface="宋体" charset="-122"/>
              </a:defRPr>
            </a:lvl5pPr>
            <a:lvl6pPr marL="2514600" indent="-228600" eaLnBrk="0" fontAlgn="base" hangingPunct="0">
              <a:spcBef>
                <a:spcPct val="0"/>
              </a:spcBef>
              <a:spcAft>
                <a:spcPct val="0"/>
              </a:spcAft>
              <a:defRPr kumimoji="1">
                <a:solidFill>
                  <a:srgbClr val="003399"/>
                </a:solidFill>
                <a:latin typeface="Times New Roman" pitchFamily="18" charset="0"/>
                <a:ea typeface="宋体" charset="-122"/>
              </a:defRPr>
            </a:lvl6pPr>
            <a:lvl7pPr marL="2971800" indent="-228600" eaLnBrk="0" fontAlgn="base" hangingPunct="0">
              <a:spcBef>
                <a:spcPct val="0"/>
              </a:spcBef>
              <a:spcAft>
                <a:spcPct val="0"/>
              </a:spcAft>
              <a:defRPr kumimoji="1">
                <a:solidFill>
                  <a:srgbClr val="003399"/>
                </a:solidFill>
                <a:latin typeface="Times New Roman" pitchFamily="18" charset="0"/>
                <a:ea typeface="宋体" charset="-122"/>
              </a:defRPr>
            </a:lvl7pPr>
            <a:lvl8pPr marL="3429000" indent="-228600" eaLnBrk="0" fontAlgn="base" hangingPunct="0">
              <a:spcBef>
                <a:spcPct val="0"/>
              </a:spcBef>
              <a:spcAft>
                <a:spcPct val="0"/>
              </a:spcAft>
              <a:defRPr kumimoji="1">
                <a:solidFill>
                  <a:srgbClr val="003399"/>
                </a:solidFill>
                <a:latin typeface="Times New Roman" pitchFamily="18" charset="0"/>
                <a:ea typeface="宋体" charset="-122"/>
              </a:defRPr>
            </a:lvl8pPr>
            <a:lvl9pPr marL="3886200" indent="-228600" eaLnBrk="0" fontAlgn="base" hangingPunct="0">
              <a:spcBef>
                <a:spcPct val="0"/>
              </a:spcBef>
              <a:spcAft>
                <a:spcPct val="0"/>
              </a:spcAft>
              <a:defRPr kumimoji="1">
                <a:solidFill>
                  <a:srgbClr val="003399"/>
                </a:solidFill>
                <a:latin typeface="Times New Roman" pitchFamily="18" charset="0"/>
                <a:ea typeface="宋体" charset="-122"/>
              </a:defRPr>
            </a:lvl9pPr>
          </a:lstStyle>
          <a:p>
            <a:pPr eaLnBrk="1" hangingPunct="1">
              <a:defRPr/>
            </a:pPr>
            <a:endParaRPr lang="zh-CN" altLang="zh-CN" sz="2400">
              <a:solidFill>
                <a:schemeClr val="tx1"/>
              </a:solidFill>
            </a:endParaRPr>
          </a:p>
        </p:txBody>
      </p:sp>
      <p:sp>
        <p:nvSpPr>
          <p:cNvPr id="3" name="Rectangle 6"/>
          <p:cNvSpPr>
            <a:spLocks noGrp="1" noChangeArrowheads="1"/>
          </p:cNvSpPr>
          <p:nvPr>
            <p:ph type="sldNum" sz="quarter" idx="10"/>
          </p:nvPr>
        </p:nvSpPr>
        <p:spPr>
          <a:xfrm>
            <a:off x="9144000" y="6429376"/>
            <a:ext cx="2844800" cy="244475"/>
          </a:xfrm>
        </p:spPr>
        <p:txBody>
          <a:bodyPr/>
          <a:lstStyle>
            <a:lvl1pPr algn="r">
              <a:defRPr sz="1200"/>
            </a:lvl1pPr>
          </a:lstStyle>
          <a:p>
            <a:pPr>
              <a:defRPr/>
            </a:pPr>
            <a:fld id="{513C0997-A7E5-4643-B15E-B61692C9DD22}" type="slidenum">
              <a:rPr lang="zh-CN" altLang="en-US"/>
              <a:pPr>
                <a:defRPr/>
              </a:pPr>
              <a:t>‹#›</a:t>
            </a:fld>
            <a:endParaRPr lang="en-US" altLang="zh-CN"/>
          </a:p>
        </p:txBody>
      </p:sp>
    </p:spTree>
    <p:extLst>
      <p:ext uri="{BB962C8B-B14F-4D97-AF65-F5344CB8AC3E}">
        <p14:creationId xmlns:p14="http://schemas.microsoft.com/office/powerpoint/2010/main" val="58654589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638"/>
            <a:ext cx="9997440" cy="1143000"/>
          </a:xfrm>
          <a:prstGeom prst="rect">
            <a:avLst/>
          </a:prstGeom>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1914144" y="1447800"/>
            <a:ext cx="9997440" cy="4800600"/>
          </a:xfrm>
          <a:prstGeom prst="rect">
            <a:avLst/>
          </a:prstGeom>
        </p:spPr>
        <p:txBody>
          <a:bodyPr rtlCol="0"/>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2547E639-7F52-48B9-8D8A-1467E723CCFE}" type="datetime1">
              <a:rPr lang="zh-CN" altLang="en-US" noProof="0" smtClean="0"/>
              <a:t>2020/5/30</a:t>
            </a:fld>
            <a:endParaRPr lang="zh-CN" altLang="en-US" noProof="0" dirty="0"/>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63998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pos="9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2600325"/>
            <a:ext cx="8534400" cy="2286000"/>
          </a:xfrm>
          <a:prstGeom prst="rect">
            <a:avLst/>
          </a:prstGeom>
        </p:spPr>
        <p:txBody>
          <a:bodyPr rtlCol="0" anchor="t"/>
          <a:lstStyle>
            <a:lvl1pPr algn="l">
              <a:lnSpc>
                <a:spcPts val="4500"/>
              </a:lnSpc>
              <a:buNone/>
              <a:defRPr sz="4000" b="1" cap="all"/>
            </a:lvl1pPr>
            <a:extLst/>
          </a:lstStyle>
          <a:p>
            <a:pPr rtl="0"/>
            <a:r>
              <a:rPr lang="zh-CN" altLang="en-US" smtClean="0"/>
              <a:t>单击此处编辑母版标题样式</a:t>
            </a:r>
            <a:endParaRPr lang="zh-CN"/>
          </a:p>
        </p:txBody>
      </p:sp>
      <p:sp>
        <p:nvSpPr>
          <p:cNvPr id="3" name="文本占位符 2"/>
          <p:cNvSpPr>
            <a:spLocks noGrp="1"/>
          </p:cNvSpPr>
          <p:nvPr>
            <p:ph type="body" idx="1"/>
          </p:nvPr>
        </p:nvSpPr>
        <p:spPr>
          <a:xfrm>
            <a:off x="1828800" y="1066800"/>
            <a:ext cx="8534400" cy="1509712"/>
          </a:xfrm>
          <a:prstGeom prst="rect">
            <a:avLst/>
          </a:prstGeom>
        </p:spPr>
        <p:txBody>
          <a:bodyPr rtlCol="0"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zh-CN" altLang="en-US" smtClean="0"/>
              <a:t>单击此处编辑母版文本样式</a:t>
            </a:r>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D49F86E4-CEBB-4C91-9055-920C77159E9F}" type="datetime1">
              <a:rPr lang="zh-CN" altLang="en-US" smtClean="0"/>
              <a:t>2020/5/30</a:t>
            </a:fld>
            <a:endParaRPr lang="en-US"/>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406615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320"/>
            <a:ext cx="9997440" cy="1143000"/>
          </a:xfrm>
          <a:prstGeom prst="rect">
            <a:avLst/>
          </a:prstGeom>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914144" y="1524000"/>
            <a:ext cx="4876800" cy="4663440"/>
          </a:xfrm>
          <a:prstGeom prst="rect">
            <a:avLst/>
          </a:prstGeo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内容占位符 3"/>
          <p:cNvSpPr>
            <a:spLocks noGrp="1"/>
          </p:cNvSpPr>
          <p:nvPr>
            <p:ph sz="half" idx="2"/>
          </p:nvPr>
        </p:nvSpPr>
        <p:spPr>
          <a:xfrm>
            <a:off x="7034784" y="1524000"/>
            <a:ext cx="4876800" cy="4663440"/>
          </a:xfrm>
          <a:prstGeom prst="rect">
            <a:avLst/>
          </a:prstGeo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5" name="日期占位符 4"/>
          <p:cNvSpPr>
            <a:spLocks noGrp="1"/>
          </p:cNvSpPr>
          <p:nvPr>
            <p:ph type="dt" sz="half" idx="10"/>
          </p:nvPr>
        </p:nvSpPr>
        <p:spPr>
          <a:xfrm>
            <a:off x="4775200" y="6305550"/>
            <a:ext cx="2844800" cy="476250"/>
          </a:xfrm>
          <a:prstGeom prst="rect">
            <a:avLst/>
          </a:prstGeom>
        </p:spPr>
        <p:txBody>
          <a:bodyPr rtlCol="0"/>
          <a:lstStyle/>
          <a:p>
            <a:pPr rtl="0"/>
            <a:fld id="{9A0139A1-7678-41C7-A4D7-0DB5937D695A}" type="datetime1">
              <a:rPr lang="zh-CN" altLang="en-US" noProof="0" smtClean="0"/>
              <a:t>2020/5/30</a:t>
            </a:fld>
            <a:endParaRPr lang="zh-CN" altLang="en-US" noProof="0" dirty="0"/>
          </a:p>
        </p:txBody>
      </p:sp>
      <p:sp>
        <p:nvSpPr>
          <p:cNvPr id="6" name="页脚占位符 5"/>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7" name="幻灯片编号占位符 6"/>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07845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solidFill>
          <a:schemeClr val="bg2">
            <a:lumMod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160336"/>
            <a:ext cx="10972800" cy="1143000"/>
          </a:xfrm>
          <a:prstGeom prst="rect">
            <a:avLst/>
          </a:prstGeom>
        </p:spPr>
        <p:txBody>
          <a:bodyPr rtlCol="0" anchor="ctr"/>
          <a:lstStyle>
            <a:lvl1pPr algn="ctr">
              <a:defRPr sz="4500" b="1" cap="none" baseline="0"/>
            </a:lvl1pPr>
            <a:extLst/>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609600" y="328278"/>
            <a:ext cx="5364480" cy="640080"/>
          </a:xfrm>
          <a:prstGeom prst="rect">
            <a:avLst/>
          </a:prstGeom>
          <a:noFill/>
          <a:ln w="10795">
            <a:solidFill>
              <a:schemeClr val="bg1"/>
            </a:solidFill>
            <a:miter lim="800000"/>
          </a:ln>
        </p:spPr>
        <p:txBody>
          <a:bodyPr rtlCol="0" anchor="ctr"/>
          <a:lstStyle>
            <a:lvl1pPr marL="64008" indent="0" algn="l">
              <a:lnSpc>
                <a:spcPct val="100000"/>
              </a:lnSpc>
              <a:spcBef>
                <a:spcPts val="100"/>
              </a:spcBef>
              <a:buNone/>
              <a:defRPr sz="1900" b="1">
                <a:solidFill>
                  <a:schemeClr val="accent1">
                    <a:lumMod val="50000"/>
                  </a:schemeClr>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zh-CN" altLang="en-US" noProof="0" smtClean="0"/>
              <a:t>单击此处编辑母版文本样式</a:t>
            </a:r>
          </a:p>
        </p:txBody>
      </p:sp>
      <p:sp>
        <p:nvSpPr>
          <p:cNvPr id="5" name="内容占位符 4"/>
          <p:cNvSpPr>
            <a:spLocks noGrp="1"/>
          </p:cNvSpPr>
          <p:nvPr>
            <p:ph sz="quarter" idx="2"/>
          </p:nvPr>
        </p:nvSpPr>
        <p:spPr>
          <a:xfrm>
            <a:off x="609600" y="969336"/>
            <a:ext cx="5364480" cy="4114800"/>
          </a:xfrm>
          <a:prstGeom prst="rect">
            <a:avLst/>
          </a:prstGeom>
          <a:ln w="10795">
            <a:solidFill>
              <a:schemeClr val="bg1"/>
            </a:solidFill>
            <a:prstDash val="dash"/>
            <a:miter lim="800000"/>
          </a:ln>
        </p:spPr>
        <p:txBody>
          <a:bodyPr rtlCol="0"/>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文本占位符 3"/>
          <p:cNvSpPr>
            <a:spLocks noGrp="1"/>
          </p:cNvSpPr>
          <p:nvPr>
            <p:ph type="body" sz="half" idx="3"/>
          </p:nvPr>
        </p:nvSpPr>
        <p:spPr>
          <a:xfrm>
            <a:off x="6217920" y="328278"/>
            <a:ext cx="5364480" cy="640080"/>
          </a:xfrm>
          <a:prstGeom prst="rect">
            <a:avLst/>
          </a:prstGeom>
          <a:noFill/>
          <a:ln w="10795">
            <a:solidFill>
              <a:schemeClr val="bg1"/>
            </a:solidFill>
            <a:miter lim="800000"/>
          </a:ln>
        </p:spPr>
        <p:txBody>
          <a:bodyPr rtlCol="0" anchor="ctr"/>
          <a:lstStyle>
            <a:lvl1pPr marL="64008" indent="0" algn="l">
              <a:lnSpc>
                <a:spcPct val="100000"/>
              </a:lnSpc>
              <a:spcBef>
                <a:spcPts val="100"/>
              </a:spcBef>
              <a:buNone/>
              <a:defRPr sz="1900" b="1">
                <a:solidFill>
                  <a:schemeClr val="accent1">
                    <a:lumMod val="50000"/>
                  </a:schemeClr>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zh-CN" altLang="en-US" noProof="0" smtClean="0"/>
              <a:t>单击此处编辑母版文本样式</a:t>
            </a:r>
          </a:p>
        </p:txBody>
      </p:sp>
      <p:sp>
        <p:nvSpPr>
          <p:cNvPr id="6" name="内容占位符 5"/>
          <p:cNvSpPr>
            <a:spLocks noGrp="1"/>
          </p:cNvSpPr>
          <p:nvPr>
            <p:ph sz="quarter" idx="4"/>
          </p:nvPr>
        </p:nvSpPr>
        <p:spPr>
          <a:xfrm>
            <a:off x="6217920" y="969336"/>
            <a:ext cx="5364480" cy="4114800"/>
          </a:xfrm>
          <a:prstGeom prst="rect">
            <a:avLst/>
          </a:prstGeom>
          <a:ln w="10795">
            <a:solidFill>
              <a:schemeClr val="bg1"/>
            </a:solidFill>
            <a:prstDash val="dash"/>
            <a:miter lim="800000"/>
          </a:ln>
        </p:spPr>
        <p:txBody>
          <a:bodyPr rtlCol="0"/>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7" name="日期占位符 6"/>
          <p:cNvSpPr>
            <a:spLocks noGrp="1"/>
          </p:cNvSpPr>
          <p:nvPr>
            <p:ph type="dt" sz="half" idx="10"/>
          </p:nvPr>
        </p:nvSpPr>
        <p:spPr>
          <a:xfrm>
            <a:off x="4775200" y="6305550"/>
            <a:ext cx="2844800" cy="476250"/>
          </a:xfrm>
          <a:prstGeom prst="rect">
            <a:avLst/>
          </a:prstGeom>
        </p:spPr>
        <p:txBody>
          <a:bodyPr rtlCol="0"/>
          <a:lstStyle/>
          <a:p>
            <a:pPr rtl="0"/>
            <a:fld id="{CDEDF3FF-2EAF-4364-8B10-DA90030B5E08}" type="datetime1">
              <a:rPr lang="zh-CN" altLang="en-US" noProof="0" smtClean="0"/>
              <a:t>2020/5/30</a:t>
            </a:fld>
            <a:endParaRPr lang="zh-CN" altLang="en-US" noProof="0" dirty="0"/>
          </a:p>
        </p:txBody>
      </p:sp>
      <p:sp>
        <p:nvSpPr>
          <p:cNvPr id="8" name="页脚占位符 7"/>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9" name="幻灯片编号占位符 8"/>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235893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320"/>
            <a:ext cx="9997440" cy="1143000"/>
          </a:xfrm>
          <a:prstGeom prst="rect">
            <a:avLst/>
          </a:prstGeom>
        </p:spPr>
        <p:txBody>
          <a:bodyPr rtlCol="0" anchor="ctr"/>
          <a:lstStyle/>
          <a:p>
            <a:pPr rtl="0"/>
            <a:r>
              <a:rPr lang="zh-CN" altLang="en-US" noProof="0" smtClean="0"/>
              <a:t>单击此处编辑母版标题样式</a:t>
            </a:r>
            <a:endParaRPr lang="zh-CN" altLang="en-US" noProof="0" dirty="0"/>
          </a:p>
        </p:txBody>
      </p:sp>
      <p:sp>
        <p:nvSpPr>
          <p:cNvPr id="3" name="日期占位符 2"/>
          <p:cNvSpPr>
            <a:spLocks noGrp="1"/>
          </p:cNvSpPr>
          <p:nvPr>
            <p:ph type="dt" sz="half" idx="10"/>
          </p:nvPr>
        </p:nvSpPr>
        <p:spPr>
          <a:xfrm>
            <a:off x="4775200" y="6305550"/>
            <a:ext cx="2844800" cy="476250"/>
          </a:xfrm>
          <a:prstGeom prst="rect">
            <a:avLst/>
          </a:prstGeom>
        </p:spPr>
        <p:txBody>
          <a:bodyPr rtlCol="0"/>
          <a:lstStyle/>
          <a:p>
            <a:pPr rtl="0"/>
            <a:fld id="{AF8D9131-4766-48A2-9647-AFBF0E82676D}" type="datetime1">
              <a:rPr lang="zh-CN" altLang="en-US" noProof="0" smtClean="0"/>
              <a:t>2020/5/30</a:t>
            </a:fld>
            <a:endParaRPr lang="zh-CN" altLang="en-US" noProof="0" dirty="0"/>
          </a:p>
        </p:txBody>
      </p:sp>
      <p:sp>
        <p:nvSpPr>
          <p:cNvPr id="4" name="页脚占位符 3"/>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5" name="幻灯片编号占位符 4"/>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86065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75200" y="6305550"/>
            <a:ext cx="2844800" cy="476250"/>
          </a:xfrm>
          <a:prstGeom prst="rect">
            <a:avLst/>
          </a:prstGeom>
        </p:spPr>
        <p:txBody>
          <a:bodyPr rtlCol="0"/>
          <a:lstStyle/>
          <a:p>
            <a:pPr rtl="0"/>
            <a:fld id="{97B6AF74-B4B4-4341-9347-914D1014A41A}" type="datetime1">
              <a:rPr lang="zh-CN" altLang="en-US" noProof="0" smtClean="0"/>
              <a:t>2020/5/30</a:t>
            </a:fld>
            <a:endParaRPr lang="zh-CN" altLang="en-US" noProof="0" dirty="0"/>
          </a:p>
        </p:txBody>
      </p:sp>
      <p:sp>
        <p:nvSpPr>
          <p:cNvPr id="3" name="页脚占位符 2"/>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4" name="幻灯片编号占位符 3"/>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86097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bg>
      <p:bgPr>
        <a:solidFill>
          <a:schemeClr val="bg2">
            <a:lumMod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16778"/>
            <a:ext cx="5080000" cy="1162050"/>
          </a:xfrm>
          <a:prstGeom prst="rect">
            <a:avLst/>
          </a:prstGeom>
          <a:ln>
            <a:noFill/>
          </a:ln>
        </p:spPr>
        <p:txBody>
          <a:bodyPr rtlCol="0" anchor="b"/>
          <a:lstStyle>
            <a:lvl1pPr algn="l">
              <a:lnSpc>
                <a:spcPts val="2000"/>
              </a:lnSpc>
              <a:buNone/>
              <a:defRPr sz="2200" b="1" cap="all" baseline="0"/>
            </a:lvl1pPr>
            <a:extLst/>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2"/>
          </p:nvPr>
        </p:nvSpPr>
        <p:spPr>
          <a:xfrm>
            <a:off x="609600" y="1406964"/>
            <a:ext cx="5080000" cy="698500"/>
          </a:xfrm>
          <a:prstGeom prst="rect">
            <a:avLst/>
          </a:prstGeom>
        </p:spPr>
        <p:txBody>
          <a:bodyPr rtlCol="0"/>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rtl="0" eaLnBrk="1" latinLnBrk="0" hangingPunct="1"/>
            <a:r>
              <a:rPr lang="zh-CN" altLang="en-US" noProof="0" smtClean="0"/>
              <a:t>单击此处编辑母版文本样式</a:t>
            </a:r>
          </a:p>
        </p:txBody>
      </p:sp>
      <p:sp>
        <p:nvSpPr>
          <p:cNvPr id="4" name="内容占位符 3"/>
          <p:cNvSpPr>
            <a:spLocks noGrp="1"/>
          </p:cNvSpPr>
          <p:nvPr>
            <p:ph sz="half" idx="1"/>
          </p:nvPr>
        </p:nvSpPr>
        <p:spPr>
          <a:xfrm>
            <a:off x="609600" y="2133601"/>
            <a:ext cx="10871200" cy="3992563"/>
          </a:xfrm>
          <a:prstGeom prst="rect">
            <a:avLst/>
          </a:prstGeo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5" name="日期占位符 4"/>
          <p:cNvSpPr>
            <a:spLocks noGrp="1"/>
          </p:cNvSpPr>
          <p:nvPr>
            <p:ph type="dt" sz="half" idx="10"/>
          </p:nvPr>
        </p:nvSpPr>
        <p:spPr>
          <a:xfrm>
            <a:off x="4775200" y="6305550"/>
            <a:ext cx="2844800" cy="476250"/>
          </a:xfrm>
          <a:prstGeom prst="rect">
            <a:avLst/>
          </a:prstGeom>
        </p:spPr>
        <p:txBody>
          <a:bodyPr rtlCol="0"/>
          <a:lstStyle/>
          <a:p>
            <a:pPr rtl="0"/>
            <a:fld id="{A85EC2F4-CA47-4D5F-8673-ACB39F31C073}" type="datetime1">
              <a:rPr lang="zh-CN" altLang="en-US" noProof="0" smtClean="0"/>
              <a:t>2020/5/30</a:t>
            </a:fld>
            <a:endParaRPr lang="zh-CN" altLang="en-US" noProof="0" dirty="0"/>
          </a:p>
        </p:txBody>
      </p:sp>
      <p:sp>
        <p:nvSpPr>
          <p:cNvPr id="6" name="页脚占位符 5"/>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7" name="幻灯片编号占位符 6"/>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54254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solidFill>
          <a:schemeClr val="bg2">
            <a:lumMod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849195" y="1066800"/>
            <a:ext cx="3657600" cy="1981200"/>
          </a:xfrm>
          <a:prstGeom prst="rect">
            <a:avLst/>
          </a:prstGeom>
        </p:spPr>
        <p:txBody>
          <a:bodyPr rtlCol="0" anchor="b">
            <a:noAutofit/>
          </a:bodyPr>
          <a:lstStyle>
            <a:lvl1pPr algn="l">
              <a:buNone/>
              <a:defRPr sz="2100" b="1">
                <a:effectLst/>
                <a:latin typeface="Microsoft YaHei UI" panose="020B0503020204020204" pitchFamily="34" charset="-122"/>
                <a:ea typeface="Microsoft YaHei UI" panose="020B0503020204020204" pitchFamily="34" charset="-122"/>
              </a:defRPr>
            </a:lvl1pPr>
            <a:extLst/>
          </a:lstStyle>
          <a:p>
            <a:pPr rtl="0"/>
            <a:r>
              <a:rPr lang="zh-CN" altLang="en-US" noProof="0" smtClean="0"/>
              <a:t>单击此处编辑母版标题样式</a:t>
            </a:r>
            <a:endParaRPr lang="zh-CN" altLang="en-US" noProof="0" dirty="0"/>
          </a:p>
        </p:txBody>
      </p:sp>
      <p:sp>
        <p:nvSpPr>
          <p:cNvPr id="8" name="矩形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zh-CN" altLang="en-US" sz="3200" kern="1200" noProof="0" dirty="0">
              <a:solidFill>
                <a:schemeClr val="tx1"/>
              </a:solidFill>
              <a:latin typeface="Microsoft YaHei UI" panose="020B0503020204020204" pitchFamily="34" charset="-122"/>
              <a:ea typeface="Microsoft YaHei UI" panose="020B0503020204020204" pitchFamily="34" charset="-122"/>
              <a:cs typeface="+mn-cs"/>
            </a:endParaRPr>
          </a:p>
        </p:txBody>
      </p:sp>
      <p:sp>
        <p:nvSpPr>
          <p:cNvPr id="3" name="图片占位符 2" descr="为添加图像预留的空占位符。单击占位符，选择要添加的图像。"/>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rtlCol="0" anchor="t"/>
          <a:lstStyle>
            <a:lvl1pPr marL="0" indent="0" algn="l" eaLnBrk="1" latinLnBrk="0" hangingPunct="1">
              <a:buNone/>
              <a:defRPr sz="3200">
                <a:latin typeface="Microsoft YaHei UI" panose="020B0503020204020204" pitchFamily="34" charset="-122"/>
                <a:ea typeface="Microsoft YaHei UI" panose="020B0503020204020204" pitchFamily="34" charset="-122"/>
              </a:defRPr>
            </a:lvl1pPr>
            <a:extLst/>
          </a:lstStyle>
          <a:p>
            <a:pPr marL="0" algn="l" rtl="0" eaLnBrk="1" latinLnBrk="0" hangingPunct="1"/>
            <a:r>
              <a:rPr lang="zh-CN" altLang="en-US" noProof="0" smtClean="0"/>
              <a:t>单击图标添加图片</a:t>
            </a:r>
            <a:endParaRPr kumimoji="0" lang="zh-CN" altLang="en-US" noProof="0" dirty="0"/>
          </a:p>
        </p:txBody>
      </p:sp>
      <p:sp>
        <p:nvSpPr>
          <p:cNvPr id="9" name="矩形 1"/>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dirty="0">
              <a:latin typeface="Microsoft YaHei UI" panose="020B0503020204020204" pitchFamily="34" charset="-122"/>
              <a:ea typeface="Microsoft YaHei UI" panose="020B0503020204020204" pitchFamily="34" charset="-122"/>
            </a:endParaRPr>
          </a:p>
        </p:txBody>
      </p:sp>
      <p:sp>
        <p:nvSpPr>
          <p:cNvPr id="10" name="矩形 2"/>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dirty="0">
              <a:latin typeface="Microsoft YaHei UI" panose="020B0503020204020204" pitchFamily="34" charset="-122"/>
              <a:ea typeface="Microsoft YaHei UI" panose="020B0503020204020204" pitchFamily="34" charset="-122"/>
            </a:endParaRPr>
          </a:p>
        </p:txBody>
      </p:sp>
      <p:sp>
        <p:nvSpPr>
          <p:cNvPr id="4" name="文本占位符 3"/>
          <p:cNvSpPr>
            <a:spLocks noGrp="1"/>
          </p:cNvSpPr>
          <p:nvPr>
            <p:ph type="body" sz="half" idx="2"/>
          </p:nvPr>
        </p:nvSpPr>
        <p:spPr>
          <a:xfrm>
            <a:off x="1117600" y="4800600"/>
            <a:ext cx="5892800" cy="762000"/>
          </a:xfrm>
          <a:prstGeom prst="rect">
            <a:avLst/>
          </a:prstGeom>
        </p:spPr>
        <p:txBody>
          <a:bodyPr rtlCol="0" anchor="ctr"/>
          <a:lstStyle>
            <a:lvl1pPr marL="0" indent="0" algn="l">
              <a:lnSpc>
                <a:spcPts val="1600"/>
              </a:lnSpc>
              <a:spcBef>
                <a:spcPts val="0"/>
              </a:spcBef>
              <a:buNone/>
              <a:defRPr sz="1400">
                <a:solidFill>
                  <a:srgbClr val="777777"/>
                </a:solidFill>
                <a:latin typeface="Microsoft YaHei UI" panose="020B0503020204020204" pitchFamily="34" charset="-122"/>
                <a:ea typeface="Microsoft YaHei UI" panose="020B0503020204020204" pitchFamily="34" charset="-122"/>
              </a:defRPr>
            </a:lvl1pPr>
            <a:lvl2pPr>
              <a:defRPr sz="1200"/>
            </a:lvl2pPr>
            <a:lvl3pPr>
              <a:defRPr sz="1000"/>
            </a:lvl3pPr>
            <a:lvl4pPr>
              <a:defRPr sz="900"/>
            </a:lvl4pPr>
            <a:lvl5pPr>
              <a:defRPr sz="900"/>
            </a:lvl5pPr>
            <a:extLst/>
          </a:lstStyle>
          <a:p>
            <a:pPr lvl="0" rtl="0" eaLnBrk="1" latinLnBrk="0" hangingPunct="1"/>
            <a:r>
              <a:rPr lang="zh-CN" altLang="en-US" noProof="0" smtClean="0"/>
              <a:t>单击此处编辑母版文本样式</a:t>
            </a:r>
          </a:p>
        </p:txBody>
      </p:sp>
      <p:sp>
        <p:nvSpPr>
          <p:cNvPr id="5" name="日期占位符 4"/>
          <p:cNvSpPr>
            <a:spLocks noGrp="1"/>
          </p:cNvSpPr>
          <p:nvPr>
            <p:ph type="dt" sz="half" idx="10"/>
          </p:nvPr>
        </p:nvSpPr>
        <p:spPr>
          <a:xfrm>
            <a:off x="4775200" y="6305550"/>
            <a:ext cx="2844800" cy="476250"/>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B99A340D-E1B0-484F-90F8-63F1CCE73155}" type="datetime1">
              <a:rPr lang="zh-CN" altLang="en-US" smtClean="0"/>
              <a:pPr/>
              <a:t>2020/5/30</a:t>
            </a:fld>
            <a:endParaRPr lang="zh-CN" altLang="en-US" dirty="0"/>
          </a:p>
        </p:txBody>
      </p:sp>
      <p:sp>
        <p:nvSpPr>
          <p:cNvPr id="6" name="页脚占位符 5"/>
          <p:cNvSpPr>
            <a:spLocks noGrp="1"/>
          </p:cNvSpPr>
          <p:nvPr>
            <p:ph type="ftr" sz="quarter" idx="11"/>
          </p:nvPr>
        </p:nvSpPr>
        <p:spPr>
          <a:xfrm>
            <a:off x="7620000" y="6305550"/>
            <a:ext cx="3860800" cy="476250"/>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7" name="幻灯片编号占位符 6"/>
          <p:cNvSpPr>
            <a:spLocks noGrp="1"/>
          </p:cNvSpPr>
          <p:nvPr>
            <p:ph type="sldNum" sz="quarter" idx="12"/>
          </p:nvPr>
        </p:nvSpPr>
        <p:spPr>
          <a:xfrm>
            <a:off x="11484864" y="6305550"/>
            <a:ext cx="609600" cy="476250"/>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smtClean="0"/>
              <a:pPr/>
              <a:t>‹#›</a:t>
            </a:fld>
            <a:endParaRPr lang="zh-CN" altLang="en-US" dirty="0"/>
          </a:p>
        </p:txBody>
      </p:sp>
    </p:spTree>
    <p:extLst>
      <p:ext uri="{BB962C8B-B14F-4D97-AF65-F5344CB8AC3E}">
        <p14:creationId xmlns:p14="http://schemas.microsoft.com/office/powerpoint/2010/main" val="363675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2"/>
      </p:bgRef>
    </p:bg>
    <p:spTree>
      <p:nvGrpSpPr>
        <p:cNvPr id="1" name=""/>
        <p:cNvGrpSpPr/>
        <p:nvPr/>
      </p:nvGrpSpPr>
      <p:grpSpPr>
        <a:xfrm>
          <a:off x="0" y="0"/>
          <a:ext cx="0" cy="0"/>
          <a:chOff x="0" y="0"/>
          <a:chExt cx="0" cy="0"/>
        </a:xfrm>
      </p:grpSpPr>
      <p:grpSp>
        <p:nvGrpSpPr>
          <p:cNvPr id="6" name="组 5"/>
          <p:cNvGrpSpPr/>
          <p:nvPr/>
        </p:nvGrpSpPr>
        <p:grpSpPr>
          <a:xfrm>
            <a:off x="7148" y="-54"/>
            <a:ext cx="12188952" cy="6858054"/>
            <a:chOff x="7148" y="-54"/>
            <a:chExt cx="12188952" cy="6858054"/>
          </a:xfrm>
        </p:grpSpPr>
        <p:sp>
          <p:nvSpPr>
            <p:cNvPr id="4" name="矩形 3"/>
            <p:cNvSpPr/>
            <p:nvPr/>
          </p:nvSpPr>
          <p:spPr>
            <a:xfrm>
              <a:off x="7148" y="0"/>
              <a:ext cx="12188952"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矩形 14"/>
            <p:cNvSpPr/>
            <p:nvPr/>
          </p:nvSpPr>
          <p:spPr bwMode="invGray">
            <a:xfrm>
              <a:off x="1473566" y="-54"/>
              <a:ext cx="96070" cy="6858054"/>
            </a:xfrm>
            <a:prstGeom prst="rect">
              <a:avLst/>
            </a:prstGeom>
            <a:solidFill>
              <a:schemeClr val="bg2">
                <a:lumMod val="10000"/>
              </a:schemeClr>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dirty="0">
                <a:latin typeface="Microsoft YaHei UI" panose="020B0503020204020204" pitchFamily="34" charset="-122"/>
                <a:ea typeface="Microsoft YaHei UI" panose="020B0503020204020204" pitchFamily="34" charset="-122"/>
              </a:endParaRPr>
            </a:p>
          </p:txBody>
        </p:sp>
        <p:pic>
          <p:nvPicPr>
            <p:cNvPr id="3" name="图 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148" y="0"/>
              <a:ext cx="1495425" cy="6858000"/>
            </a:xfrm>
            <a:prstGeom prst="rect">
              <a:avLst/>
            </a:prstGeom>
          </p:spPr>
        </p:pic>
      </p:grpSp>
      <p:sp>
        <p:nvSpPr>
          <p:cNvPr id="16" name="标题占位符 4"/>
          <p:cNvSpPr>
            <a:spLocks noGrp="1"/>
          </p:cNvSpPr>
          <p:nvPr>
            <p:ph type="title"/>
          </p:nvPr>
        </p:nvSpPr>
        <p:spPr>
          <a:xfrm>
            <a:off x="1914144" y="274638"/>
            <a:ext cx="9997440" cy="1143000"/>
          </a:xfrm>
          <a:prstGeom prst="rect">
            <a:avLst/>
          </a:prstGeom>
        </p:spPr>
        <p:txBody>
          <a:bodyPr rtlCol="0" anchor="ctr">
            <a:normAutofit/>
          </a:bodyPr>
          <a:lstStyle/>
          <a:p>
            <a:pPr rtl="0"/>
            <a:r>
              <a:rPr lang="zh-CN" altLang="en-US" noProof="0" dirty="0"/>
              <a:t>单击此处编辑母版标题样式</a:t>
            </a:r>
          </a:p>
        </p:txBody>
      </p:sp>
      <p:sp>
        <p:nvSpPr>
          <p:cNvPr id="17" name="文本占位符 8"/>
          <p:cNvSpPr>
            <a:spLocks noGrp="1"/>
          </p:cNvSpPr>
          <p:nvPr>
            <p:ph type="body" idx="1"/>
          </p:nvPr>
        </p:nvSpPr>
        <p:spPr>
          <a:xfrm>
            <a:off x="1914144" y="1447800"/>
            <a:ext cx="9997440" cy="4800600"/>
          </a:xfrm>
          <a:prstGeom prst="rect">
            <a:avLst/>
          </a:prstGeom>
        </p:spPr>
        <p:txBody>
          <a:bodyPr rtlCol="0">
            <a:normAutofit/>
          </a:bodyPr>
          <a:lstStyle/>
          <a:p>
            <a:pPr lvl="0" rtl="0" eaLnBrk="1" latinLnBrk="0" hangingPunct="1"/>
            <a:r>
              <a:rPr lang="zh-CN" altLang="en-US" noProof="0" dirty="0"/>
              <a:t>单击此处编辑母版文本样式</a:t>
            </a:r>
          </a:p>
          <a:p>
            <a:pPr lvl="1" rtl="0" eaLnBrk="1" latinLnBrk="0" hangingPunct="1"/>
            <a:r>
              <a:rPr lang="zh-CN" altLang="en-US" noProof="0" dirty="0"/>
              <a:t>第二级</a:t>
            </a:r>
          </a:p>
          <a:p>
            <a:pPr lvl="2" rtl="0" eaLnBrk="1" latinLnBrk="0" hangingPunct="1"/>
            <a:r>
              <a:rPr lang="zh-CN" altLang="en-US" noProof="0" dirty="0"/>
              <a:t>第三级</a:t>
            </a:r>
          </a:p>
          <a:p>
            <a:pPr lvl="3" rtl="0" eaLnBrk="1" latinLnBrk="0" hangingPunct="1"/>
            <a:r>
              <a:rPr lang="zh-CN" altLang="en-US" noProof="0" dirty="0"/>
              <a:t>第四级</a:t>
            </a:r>
          </a:p>
          <a:p>
            <a:pPr lvl="4" rtl="0" eaLnBrk="1" latinLnBrk="0" hangingPunct="1"/>
            <a:r>
              <a:rPr lang="zh-CN" altLang="en-US" noProof="0" dirty="0"/>
              <a:t>第五级</a:t>
            </a:r>
          </a:p>
        </p:txBody>
      </p:sp>
      <p:sp>
        <p:nvSpPr>
          <p:cNvPr id="18" name="日期占位符 23"/>
          <p:cNvSpPr>
            <a:spLocks noGrp="1"/>
          </p:cNvSpPr>
          <p:nvPr>
            <p:ph type="dt" sz="half" idx="2"/>
          </p:nvPr>
        </p:nvSpPr>
        <p:spPr>
          <a:xfrm>
            <a:off x="4775200" y="6305550"/>
            <a:ext cx="2844800" cy="476250"/>
          </a:xfrm>
          <a:prstGeom prst="rect">
            <a:avLst/>
          </a:prstGeom>
        </p:spPr>
        <p:txBody>
          <a:bodyPr rtlCol="0" anchor="b"/>
          <a:lstStyle>
            <a:lvl1pPr algn="r" eaLnBrk="1" latinLnBrk="0" hangingPunct="1">
              <a:defRPr kumimoji="0" sz="1100">
                <a:solidFill>
                  <a:schemeClr val="tx2"/>
                </a:solidFill>
                <a:latin typeface="Microsoft YaHei UI" panose="020B0503020204020204" pitchFamily="34" charset="-122"/>
                <a:ea typeface="Microsoft YaHei UI" panose="020B0503020204020204" pitchFamily="34" charset="-122"/>
              </a:defRPr>
            </a:lvl1pPr>
            <a:extLst/>
          </a:lstStyle>
          <a:p>
            <a:fld id="{AF77EB63-F1B5-4A7C-9F60-6B645F3E1BBF}" type="datetime1">
              <a:rPr lang="zh-CN" altLang="en-US" noProof="0" smtClean="0"/>
              <a:t>2020/5/30</a:t>
            </a:fld>
            <a:endParaRPr lang="zh-CN" altLang="en-US" noProof="0" dirty="0"/>
          </a:p>
        </p:txBody>
      </p:sp>
      <p:sp>
        <p:nvSpPr>
          <p:cNvPr id="19" name="页脚占位符 9"/>
          <p:cNvSpPr>
            <a:spLocks noGrp="1"/>
          </p:cNvSpPr>
          <p:nvPr>
            <p:ph type="ftr" sz="quarter" idx="3"/>
          </p:nvPr>
        </p:nvSpPr>
        <p:spPr>
          <a:xfrm>
            <a:off x="7620000" y="6305550"/>
            <a:ext cx="3860800" cy="476250"/>
          </a:xfrm>
          <a:prstGeom prst="rect">
            <a:avLst/>
          </a:prstGeom>
        </p:spPr>
        <p:txBody>
          <a:bodyPr rtlCol="0" anchor="b"/>
          <a:lstStyle>
            <a:lvl1pPr eaLnBrk="1" latinLnBrk="0" hangingPunct="1">
              <a:defRPr kumimoji="0" sz="1100">
                <a:solidFill>
                  <a:schemeClr val="tx2"/>
                </a:solidFill>
                <a:effectLst/>
                <a:latin typeface="Microsoft YaHei UI" panose="020B0503020204020204" pitchFamily="34" charset="-122"/>
                <a:ea typeface="Microsoft YaHei UI" panose="020B0503020204020204" pitchFamily="34" charset="-122"/>
              </a:defRPr>
            </a:lvl1pPr>
            <a:extLst/>
          </a:lstStyle>
          <a:p>
            <a:r>
              <a:rPr lang="zh-CN" altLang="en-US" noProof="0" dirty="0"/>
              <a:t>添加页脚</a:t>
            </a:r>
          </a:p>
        </p:txBody>
      </p:sp>
      <p:sp>
        <p:nvSpPr>
          <p:cNvPr id="20" name="幻灯片编号占位符 21"/>
          <p:cNvSpPr>
            <a:spLocks noGrp="1"/>
          </p:cNvSpPr>
          <p:nvPr>
            <p:ph type="sldNum" sz="quarter" idx="4"/>
          </p:nvPr>
        </p:nvSpPr>
        <p:spPr>
          <a:xfrm>
            <a:off x="11484864" y="6305550"/>
            <a:ext cx="609600" cy="476250"/>
          </a:xfrm>
          <a:prstGeom prst="rect">
            <a:avLst/>
          </a:prstGeom>
        </p:spPr>
        <p:txBody>
          <a:bodyPr rtlCol="0" anchor="b"/>
          <a:lstStyle>
            <a:lvl1pPr algn="ctr" eaLnBrk="1" latinLnBrk="0" hangingPunct="1">
              <a:defRPr kumimoji="0" sz="1100">
                <a:solidFill>
                  <a:schemeClr val="tx2"/>
                </a:solidFill>
                <a:effectLst/>
                <a:latin typeface="Microsoft YaHei UI" panose="020B0503020204020204" pitchFamily="34" charset="-122"/>
                <a:ea typeface="Microsoft YaHei UI" panose="020B0503020204020204" pitchFamily="34" charset="-122"/>
              </a:defRPr>
            </a:lvl1pPr>
            <a:extLst/>
          </a:lstStyle>
          <a:p>
            <a:fld id="{401CF334-2D5C-4859-84A6-CA7E6E43FAEB}" type="slidenum">
              <a:rPr lang="en-US" altLang="zh-CN" noProof="0" smtClean="0"/>
              <a:pPr/>
              <a:t>‹#›</a:t>
            </a:fld>
            <a:endParaRPr lang="zh-CN" altLang="en-US" noProof="0" dirty="0"/>
          </a:p>
        </p:txBody>
      </p:sp>
    </p:spTree>
    <p:extLst>
      <p:ext uri="{BB962C8B-B14F-4D97-AF65-F5344CB8AC3E}">
        <p14:creationId xmlns:p14="http://schemas.microsoft.com/office/powerpoint/2010/main" val="12600380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4" r:id="rId13"/>
    <p:sldLayoutId id="2147483735" r:id="rId14"/>
    <p:sldLayoutId id="2147483736" r:id="rId15"/>
    <p:sldLayoutId id="2147483737" r:id="rId16"/>
    <p:sldLayoutId id="214748373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300" b="1" kern="1200">
          <a:solidFill>
            <a:schemeClr val="accent2">
              <a:lumMod val="50000"/>
            </a:schemeClr>
          </a:solidFill>
          <a:effectLst/>
          <a:latin typeface="Microsoft YaHei UI" panose="020B0503020204020204" pitchFamily="34" charset="-122"/>
          <a:ea typeface="Microsoft YaHei UI" panose="020B0503020204020204" pitchFamily="34" charset="-122"/>
          <a:cs typeface="+mj-cs"/>
        </a:defRPr>
      </a:lvl1pPr>
      <a:extLst/>
    </p:titleStyle>
    <p:body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7512" userDrawn="1">
          <p15:clr>
            <a:srgbClr val="F26B43"/>
          </p15:clr>
        </p15:guide>
        <p15:guide id="3" pos="1176" userDrawn="1">
          <p15:clr>
            <a:srgbClr val="F26B43"/>
          </p15:clr>
        </p15:guide>
        <p15:guide id="4" orient="horz" pos="3936" userDrawn="1">
          <p15:clr>
            <a:srgbClr val="F26B43"/>
          </p15:clr>
        </p15:guide>
        <p15:guide id="5" orient="horz" pos="888" userDrawn="1">
          <p15:clr>
            <a:srgbClr val="F26B43"/>
          </p15:clr>
        </p15:guide>
        <p15:guide id="6" orient="horz" pos="16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8.png"/><Relationship Id="rId4" Type="http://schemas.openxmlformats.org/officeDocument/2006/relationships/diagramLayout" Target="../diagrams/layout1.xml"/><Relationship Id="rId9"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5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47.png"/><Relationship Id="rId4" Type="http://schemas.openxmlformats.org/officeDocument/2006/relationships/diagramLayout" Target="../diagrams/layout3.xml"/><Relationship Id="rId9"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9.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8.wmf"/><Relationship Id="rId4" Type="http://schemas.openxmlformats.org/officeDocument/2006/relationships/oleObject" Target="../embeddings/oleObject1.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oleObject" Target="../embeddings/oleObject5.bin"/><Relationship Id="rId18" Type="http://schemas.openxmlformats.org/officeDocument/2006/relationships/diagramColors" Target="../diagrams/colors5.xml"/><Relationship Id="rId3" Type="http://schemas.openxmlformats.org/officeDocument/2006/relationships/notesSlide" Target="../notesSlides/notesSlide22.xml"/><Relationship Id="rId7" Type="http://schemas.openxmlformats.org/officeDocument/2006/relationships/diagramColors" Target="../diagrams/colors4.xml"/><Relationship Id="rId12" Type="http://schemas.openxmlformats.org/officeDocument/2006/relationships/image" Target="../media/image51.wmf"/><Relationship Id="rId17" Type="http://schemas.openxmlformats.org/officeDocument/2006/relationships/diagramQuickStyle" Target="../diagrams/quickStyle5.xml"/><Relationship Id="rId2" Type="http://schemas.openxmlformats.org/officeDocument/2006/relationships/slideLayout" Target="../slideLayouts/slideLayout15.xml"/><Relationship Id="rId16" Type="http://schemas.openxmlformats.org/officeDocument/2006/relationships/diagramLayout" Target="../diagrams/layout5.xml"/><Relationship Id="rId1" Type="http://schemas.openxmlformats.org/officeDocument/2006/relationships/vmlDrawing" Target="../drawings/vmlDrawing2.vml"/><Relationship Id="rId6" Type="http://schemas.openxmlformats.org/officeDocument/2006/relationships/diagramQuickStyle" Target="../diagrams/quickStyle4.xml"/><Relationship Id="rId11" Type="http://schemas.openxmlformats.org/officeDocument/2006/relationships/oleObject" Target="../embeddings/oleObject4.bin"/><Relationship Id="rId5" Type="http://schemas.openxmlformats.org/officeDocument/2006/relationships/diagramLayout" Target="../diagrams/layout4.xml"/><Relationship Id="rId15" Type="http://schemas.openxmlformats.org/officeDocument/2006/relationships/diagramData" Target="../diagrams/data5.xml"/><Relationship Id="rId10" Type="http://schemas.openxmlformats.org/officeDocument/2006/relationships/image" Target="../media/image50.wmf"/><Relationship Id="rId19" Type="http://schemas.microsoft.com/office/2007/relationships/diagramDrawing" Target="../diagrams/drawing5.xml"/><Relationship Id="rId4" Type="http://schemas.openxmlformats.org/officeDocument/2006/relationships/diagramData" Target="../diagrams/data4.xml"/><Relationship Id="rId9" Type="http://schemas.openxmlformats.org/officeDocument/2006/relationships/oleObject" Target="../embeddings/oleObject3.bin"/><Relationship Id="rId14" Type="http://schemas.openxmlformats.org/officeDocument/2006/relationships/image" Target="../media/image52.wm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3.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6.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961" y="734862"/>
            <a:ext cx="9875520" cy="731473"/>
          </a:xfrm>
        </p:spPr>
        <p:txBody>
          <a:bodyPr rtlCol="0">
            <a:normAutofit fontScale="90000"/>
          </a:bodyPr>
          <a:lstStyle/>
          <a:p>
            <a:pPr rtl="0"/>
            <a:r>
              <a:rPr lang="zh-CN" altLang="en-US" dirty="0" smtClean="0"/>
              <a:t>量化策略开发与程序化交易</a:t>
            </a:r>
            <a:endParaRPr lang="zh-CN" altLang="en-US" dirty="0"/>
          </a:p>
        </p:txBody>
      </p:sp>
      <p:sp>
        <p:nvSpPr>
          <p:cNvPr id="3" name="副标题 2"/>
          <p:cNvSpPr>
            <a:spLocks noGrp="1"/>
          </p:cNvSpPr>
          <p:nvPr>
            <p:ph type="subTitle" idx="1"/>
          </p:nvPr>
        </p:nvSpPr>
        <p:spPr>
          <a:xfrm>
            <a:off x="1424047" y="2941719"/>
            <a:ext cx="9875520" cy="468745"/>
          </a:xfrm>
        </p:spPr>
        <p:txBody>
          <a:bodyPr rtlCol="0"/>
          <a:lstStyle/>
          <a:p>
            <a:pPr rtl="0"/>
            <a:r>
              <a:rPr lang="zh-CN" altLang="en-US" dirty="0" smtClean="0"/>
              <a:t>量化投资策略原理之</a:t>
            </a:r>
            <a:r>
              <a:rPr lang="zh-CN" altLang="en-US" dirty="0"/>
              <a:t>二</a:t>
            </a:r>
            <a:r>
              <a:rPr lang="zh-CN" altLang="en-US" dirty="0" smtClean="0"/>
              <a:t>： 多因子策略</a:t>
            </a:r>
            <a:endParaRPr lang="zh-CN" altLang="en-US" dirty="0"/>
          </a:p>
        </p:txBody>
      </p:sp>
    </p:spTree>
    <p:extLst>
      <p:ext uri="{BB962C8B-B14F-4D97-AF65-F5344CB8AC3E}">
        <p14:creationId xmlns:p14="http://schemas.microsoft.com/office/powerpoint/2010/main" val="263390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4036540" y="872088"/>
            <a:ext cx="4357686" cy="576064"/>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400" dirty="0"/>
              <a:t>怎么判断多个因子是否有效呢？</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664" y="1969101"/>
            <a:ext cx="7437437"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4324864" y="588781"/>
            <a:ext cx="4357686" cy="576064"/>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400" dirty="0" smtClean="0"/>
              <a:t>             因子</a:t>
            </a:r>
            <a:r>
              <a:rPr lang="zh-CN" altLang="en-US" sz="2400" dirty="0"/>
              <a:t>打分的过程</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367502"/>
            <a:ext cx="8325359"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175" y="5085184"/>
            <a:ext cx="8358153" cy="1056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73064" y="5501372"/>
            <a:ext cx="3645550" cy="369332"/>
          </a:xfrm>
          <a:prstGeom prst="rect">
            <a:avLst/>
          </a:prstGeom>
        </p:spPr>
        <p:txBody>
          <a:bodyPr wrap="none">
            <a:spAutoFit/>
          </a:bodyPr>
          <a:lstStyle/>
          <a:p>
            <a:r>
              <a:rPr lang="en-US" altLang="zh-CN" dirty="0"/>
              <a:t>https://iquant.guosen.com.cn/</a:t>
            </a:r>
            <a:endParaRPr lang="zh-CN" altLang="en-US" dirty="0"/>
          </a:p>
        </p:txBody>
      </p:sp>
      <p:pic>
        <p:nvPicPr>
          <p:cNvPr id="3" name="图片 2"/>
          <p:cNvPicPr>
            <a:picLocks noChangeAspect="1"/>
          </p:cNvPicPr>
          <p:nvPr/>
        </p:nvPicPr>
        <p:blipFill>
          <a:blip r:embed="rId2"/>
          <a:stretch>
            <a:fillRect/>
          </a:stretch>
        </p:blipFill>
        <p:spPr>
          <a:xfrm>
            <a:off x="3973830" y="906780"/>
            <a:ext cx="5981700" cy="4495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2061882" y="476672"/>
            <a:ext cx="5364088" cy="576064"/>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400" dirty="0"/>
              <a:t>使用国信</a:t>
            </a:r>
            <a:r>
              <a:rPr lang="en-US" altLang="zh-CN" sz="2400" dirty="0" err="1"/>
              <a:t>iQuant</a:t>
            </a:r>
            <a:r>
              <a:rPr lang="zh-CN" altLang="en-US" sz="2400" dirty="0"/>
              <a:t>平台进行单因子分析</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196752"/>
            <a:ext cx="7638849"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2805953" y="431849"/>
            <a:ext cx="5364088" cy="576064"/>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400" dirty="0"/>
              <a:t>使用国信</a:t>
            </a:r>
            <a:r>
              <a:rPr lang="en-US" altLang="zh-CN" sz="2400" dirty="0" err="1"/>
              <a:t>iQuant</a:t>
            </a:r>
            <a:r>
              <a:rPr lang="zh-CN" altLang="en-US" sz="2400" dirty="0"/>
              <a:t>平台进行单因子分析</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1124744"/>
            <a:ext cx="7823089"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4386759" y="342202"/>
            <a:ext cx="5364088" cy="576064"/>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400" dirty="0"/>
              <a:t>使用国信</a:t>
            </a:r>
            <a:r>
              <a:rPr lang="en-US" altLang="zh-CN" sz="2400" dirty="0" err="1"/>
              <a:t>iQuant</a:t>
            </a:r>
            <a:r>
              <a:rPr lang="zh-CN" altLang="en-US" sz="2400" dirty="0"/>
              <a:t>平台进行单因子分析</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258" y="1067388"/>
            <a:ext cx="3104583" cy="2486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632" y="2564904"/>
            <a:ext cx="2813171"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914" y="3730717"/>
            <a:ext cx="3128527" cy="248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1879106" y="387895"/>
            <a:ext cx="5364088" cy="576064"/>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400" dirty="0"/>
              <a:t>使用国信</a:t>
            </a:r>
            <a:r>
              <a:rPr lang="en-US" altLang="zh-CN" sz="2400" dirty="0" err="1"/>
              <a:t>iQuant</a:t>
            </a:r>
            <a:r>
              <a:rPr lang="zh-CN" altLang="en-US" sz="2400" dirty="0"/>
              <a:t>平台进行单因子分析</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96753"/>
            <a:ext cx="3563888" cy="2859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684" y="2996952"/>
            <a:ext cx="2990396" cy="23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2004" y="3645024"/>
            <a:ext cx="3975996" cy="311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stretch>
            <a:fillRect/>
          </a:stretch>
        </p:blipFill>
        <p:spPr bwMode="auto">
          <a:xfrm>
            <a:off x="1909382" y="628777"/>
            <a:ext cx="4643437" cy="3173413"/>
          </a:xfrm>
          <a:prstGeom prst="rect">
            <a:avLst/>
          </a:prstGeom>
          <a:noFill/>
          <a:ln w="9525">
            <a:noFill/>
            <a:miter lim="800000"/>
          </a:ln>
          <a:effectLst>
            <a:prstShdw prst="shdw17" dist="17961" dir="2700000">
              <a:schemeClr val="accent1">
                <a:gamma/>
                <a:shade val="60000"/>
                <a:invGamma/>
              </a:schemeClr>
            </a:prstShdw>
          </a:effectLst>
        </p:spPr>
      </p:pic>
      <p:pic>
        <p:nvPicPr>
          <p:cNvPr id="3" name="Picture 5"/>
          <p:cNvPicPr>
            <a:picLocks noChangeAspect="1" noChangeArrowheads="1"/>
          </p:cNvPicPr>
          <p:nvPr/>
        </p:nvPicPr>
        <p:blipFill>
          <a:blip r:embed="rId3"/>
          <a:stretch>
            <a:fillRect/>
          </a:stretch>
        </p:blipFill>
        <p:spPr bwMode="auto">
          <a:xfrm>
            <a:off x="6939407" y="2715197"/>
            <a:ext cx="4818063" cy="3714750"/>
          </a:xfrm>
          <a:prstGeom prst="rect">
            <a:avLst/>
          </a:prstGeom>
          <a:noFill/>
          <a:ln w="9525">
            <a:noFill/>
            <a:miter lim="800000"/>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2654555210"/>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6"/>
          <p:cNvSpPr>
            <a:spLocks noChangeArrowheads="1"/>
          </p:cNvSpPr>
          <p:nvPr/>
        </p:nvSpPr>
        <p:spPr bwMode="auto">
          <a:xfrm>
            <a:off x="2225993" y="290894"/>
            <a:ext cx="2454275" cy="430212"/>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zh-CN" altLang="en-US" sz="2200" dirty="0">
                <a:solidFill>
                  <a:schemeClr val="tx1"/>
                </a:solidFill>
                <a:ea typeface="宋体" pitchFamily="2" charset="-122"/>
              </a:rPr>
              <a:t>因子选股效果展示</a:t>
            </a:r>
            <a:endParaRPr lang="en-US" altLang="zh-CN" sz="2200" dirty="0">
              <a:solidFill>
                <a:schemeClr val="tx1"/>
              </a:solidFill>
              <a:ea typeface="宋体" pitchFamily="2" charset="-122"/>
            </a:endParaRPr>
          </a:p>
        </p:txBody>
      </p:sp>
      <p:pic>
        <p:nvPicPr>
          <p:cNvPr id="3" name="图片 2"/>
          <p:cNvPicPr>
            <a:picLocks noChangeAspect="1"/>
          </p:cNvPicPr>
          <p:nvPr/>
        </p:nvPicPr>
        <p:blipFill>
          <a:blip r:embed="rId2"/>
          <a:stretch>
            <a:fillRect/>
          </a:stretch>
        </p:blipFill>
        <p:spPr>
          <a:xfrm>
            <a:off x="1889583" y="1356276"/>
            <a:ext cx="4078577" cy="1932599"/>
          </a:xfrm>
          <a:prstGeom prst="rect">
            <a:avLst/>
          </a:prstGeom>
        </p:spPr>
      </p:pic>
      <p:pic>
        <p:nvPicPr>
          <p:cNvPr id="4" name="图片 3"/>
          <p:cNvPicPr>
            <a:picLocks noChangeAspect="1"/>
          </p:cNvPicPr>
          <p:nvPr/>
        </p:nvPicPr>
        <p:blipFill>
          <a:blip r:embed="rId3"/>
          <a:stretch>
            <a:fillRect/>
          </a:stretch>
        </p:blipFill>
        <p:spPr>
          <a:xfrm>
            <a:off x="1889583" y="3666663"/>
            <a:ext cx="4078577" cy="1865538"/>
          </a:xfrm>
          <a:prstGeom prst="rect">
            <a:avLst/>
          </a:prstGeom>
        </p:spPr>
      </p:pic>
      <p:sp>
        <p:nvSpPr>
          <p:cNvPr id="5" name="矩形 4"/>
          <p:cNvSpPr/>
          <p:nvPr/>
        </p:nvSpPr>
        <p:spPr>
          <a:xfrm>
            <a:off x="1954530" y="6143625"/>
            <a:ext cx="2997200" cy="430213"/>
          </a:xfrm>
          <a:prstGeom prst="rect">
            <a:avLst/>
          </a:prstGeom>
          <a:solidFill>
            <a:schemeClr val="tx2">
              <a:lumMod val="20000"/>
              <a:lumOff val="80000"/>
            </a:schemeClr>
          </a:solidFill>
        </p:spPr>
        <p:txBody>
          <a:bodyPr wrap="none">
            <a:spAutoFit/>
          </a:bodyPr>
          <a:lstStyle/>
          <a:p>
            <a:pPr>
              <a:defRPr/>
            </a:pPr>
            <a:r>
              <a:rPr lang="zh-CN" altLang="en-US" sz="2200">
                <a:ea typeface="宋体" pitchFamily="2" charset="-122"/>
              </a:rPr>
              <a:t>投资目标：</a:t>
            </a:r>
            <a:r>
              <a:rPr lang="zh-CN" altLang="en-US">
                <a:solidFill>
                  <a:srgbClr val="FF0000"/>
                </a:solidFill>
                <a:ea typeface="宋体" pitchFamily="2" charset="-122"/>
              </a:rPr>
              <a:t>风格而非个股</a:t>
            </a:r>
            <a:endParaRPr lang="en-US" altLang="zh-CN">
              <a:solidFill>
                <a:srgbClr val="FF0000"/>
              </a:solidFill>
              <a:ea typeface="宋体" pitchFamily="2" charset="-122"/>
            </a:endParaRPr>
          </a:p>
        </p:txBody>
      </p:sp>
      <p:sp>
        <p:nvSpPr>
          <p:cNvPr id="6" name="矩形 5"/>
          <p:cNvSpPr/>
          <p:nvPr/>
        </p:nvSpPr>
        <p:spPr>
          <a:xfrm>
            <a:off x="8638921" y="721106"/>
            <a:ext cx="2044700" cy="368300"/>
          </a:xfrm>
          <a:prstGeom prst="rect">
            <a:avLst/>
          </a:prstGeom>
          <a:solidFill>
            <a:schemeClr val="tx2">
              <a:lumMod val="20000"/>
              <a:lumOff val="80000"/>
            </a:schemeClr>
          </a:solidFill>
        </p:spPr>
        <p:txBody>
          <a:bodyPr wrap="none">
            <a:spAutoFit/>
          </a:bodyPr>
          <a:lstStyle/>
          <a:p>
            <a:pPr>
              <a:defRPr/>
            </a:pPr>
            <a:r>
              <a:rPr lang="zh-CN" altLang="en-US">
                <a:solidFill>
                  <a:srgbClr val="FF0000"/>
                </a:solidFill>
                <a:ea typeface="宋体" pitchFamily="2" charset="-122"/>
              </a:rPr>
              <a:t>行业有效因子分化</a:t>
            </a:r>
            <a:endParaRPr lang="en-US" altLang="zh-CN">
              <a:solidFill>
                <a:srgbClr val="FF0000"/>
              </a:solidFill>
              <a:ea typeface="宋体" pitchFamily="2" charset="-122"/>
            </a:endParaRPr>
          </a:p>
        </p:txBody>
      </p:sp>
      <p:pic>
        <p:nvPicPr>
          <p:cNvPr id="7" name="Picture 1453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65846" y="1356276"/>
            <a:ext cx="2990850"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8" name="矩形 7"/>
          <p:cNvSpPr/>
          <p:nvPr/>
        </p:nvSpPr>
        <p:spPr>
          <a:xfrm>
            <a:off x="7764208" y="6142482"/>
            <a:ext cx="3794125" cy="430212"/>
          </a:xfrm>
          <a:prstGeom prst="rect">
            <a:avLst/>
          </a:prstGeom>
          <a:solidFill>
            <a:schemeClr val="tx2">
              <a:lumMod val="20000"/>
              <a:lumOff val="80000"/>
            </a:schemeClr>
          </a:solidFill>
        </p:spPr>
        <p:txBody>
          <a:bodyPr wrap="none">
            <a:spAutoFit/>
          </a:bodyPr>
          <a:lstStyle/>
          <a:p>
            <a:pPr>
              <a:defRPr/>
            </a:pPr>
            <a:r>
              <a:rPr lang="zh-CN" altLang="en-US" sz="2200" dirty="0">
                <a:ea typeface="宋体" pitchFamily="2" charset="-122"/>
              </a:rPr>
              <a:t>如何分散风险？</a:t>
            </a:r>
            <a:r>
              <a:rPr lang="en-US" altLang="zh-CN" dirty="0">
                <a:solidFill>
                  <a:srgbClr val="FF0000"/>
                </a:solidFill>
                <a:ea typeface="宋体" pitchFamily="2" charset="-122"/>
              </a:rPr>
              <a:t>——</a:t>
            </a:r>
            <a:r>
              <a:rPr lang="zh-CN" altLang="en-US" dirty="0">
                <a:solidFill>
                  <a:srgbClr val="FF0000"/>
                </a:solidFill>
                <a:ea typeface="宋体" pitchFamily="2" charset="-122"/>
              </a:rPr>
              <a:t>多指标分散</a:t>
            </a:r>
            <a:endParaRPr lang="en-US" altLang="zh-CN" dirty="0">
              <a:solidFill>
                <a:srgbClr val="FF0000"/>
              </a:solidFill>
              <a:ea typeface="宋体" pitchFamily="2" charset="-122"/>
            </a:endParaRPr>
          </a:p>
        </p:txBody>
      </p:sp>
    </p:spTree>
    <p:extLst>
      <p:ext uri="{BB962C8B-B14F-4D97-AF65-F5344CB8AC3E}">
        <p14:creationId xmlns:p14="http://schemas.microsoft.com/office/powerpoint/2010/main" val="39108360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13"/>
          <p:cNvSpPr>
            <a:spLocks noChangeArrowheads="1"/>
          </p:cNvSpPr>
          <p:nvPr/>
        </p:nvSpPr>
        <p:spPr bwMode="auto">
          <a:xfrm>
            <a:off x="6624277" y="4875294"/>
            <a:ext cx="1171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dirty="0">
                <a:solidFill>
                  <a:srgbClr val="C00000"/>
                </a:solidFill>
                <a:latin typeface="楷体_GB2312" pitchFamily="49" charset="-122"/>
                <a:ea typeface="楷体_GB2312" pitchFamily="49" charset="-122"/>
              </a:rPr>
              <a:t>潜在风险：</a:t>
            </a:r>
          </a:p>
        </p:txBody>
      </p:sp>
      <p:sp>
        <p:nvSpPr>
          <p:cNvPr id="36867" name="圆角矩形 14"/>
          <p:cNvSpPr>
            <a:spLocks noChangeArrowheads="1"/>
          </p:cNvSpPr>
          <p:nvPr/>
        </p:nvSpPr>
        <p:spPr bwMode="auto">
          <a:xfrm>
            <a:off x="7825154" y="4496595"/>
            <a:ext cx="1338263" cy="796925"/>
          </a:xfrm>
          <a:prstGeom prst="roundRect">
            <a:avLst>
              <a:gd name="adj" fmla="val 16667"/>
            </a:avLst>
          </a:prstGeom>
          <a:solidFill>
            <a:srgbClr val="FFFFCC"/>
          </a:solidFill>
          <a:ln w="9525" algn="ctr">
            <a:solidFill>
              <a:schemeClr val="tx1"/>
            </a:solidFill>
            <a:prstDash val="dash"/>
            <a:round/>
          </a:ln>
        </p:spPr>
        <p:txBody>
          <a:bodyPr anchor="ct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200" dirty="0">
                <a:solidFill>
                  <a:srgbClr val="C00000"/>
                </a:solidFill>
                <a:latin typeface="黑体" pitchFamily="49" charset="-122"/>
                <a:ea typeface="黑体" pitchFamily="49" charset="-122"/>
              </a:rPr>
              <a:t>风格、基差双杀</a:t>
            </a:r>
            <a:endParaRPr lang="en-US" altLang="zh-CN" sz="1200" dirty="0">
              <a:solidFill>
                <a:srgbClr val="C00000"/>
              </a:solidFill>
              <a:latin typeface="黑体" pitchFamily="49" charset="-122"/>
              <a:ea typeface="黑体" pitchFamily="49" charset="-122"/>
            </a:endParaRPr>
          </a:p>
          <a:p>
            <a:pPr>
              <a:spcBef>
                <a:spcPct val="0"/>
              </a:spcBef>
              <a:buClrTx/>
              <a:buFontTx/>
              <a:buNone/>
            </a:pPr>
            <a:r>
              <a:rPr lang="en-US" altLang="zh-CN" sz="1200" dirty="0">
                <a:latin typeface="黑体" pitchFamily="49" charset="-122"/>
                <a:ea typeface="黑体" pitchFamily="49" charset="-122"/>
              </a:rPr>
              <a:t>-</a:t>
            </a:r>
            <a:r>
              <a:rPr lang="zh-CN" altLang="en-US" sz="1200" dirty="0">
                <a:latin typeface="黑体" pitchFamily="49" charset="-122"/>
                <a:ea typeface="黑体" pitchFamily="49" charset="-122"/>
              </a:rPr>
              <a:t>风格切换</a:t>
            </a:r>
            <a:endParaRPr lang="en-US" altLang="zh-CN" sz="1200" dirty="0">
              <a:latin typeface="黑体" pitchFamily="49" charset="-122"/>
              <a:ea typeface="黑体" pitchFamily="49" charset="-122"/>
            </a:endParaRPr>
          </a:p>
          <a:p>
            <a:pPr>
              <a:spcBef>
                <a:spcPct val="0"/>
              </a:spcBef>
              <a:buClrTx/>
              <a:buFontTx/>
              <a:buNone/>
            </a:pPr>
            <a:r>
              <a:rPr lang="en-US" altLang="zh-CN" sz="1200" dirty="0">
                <a:latin typeface="黑体" pitchFamily="49" charset="-122"/>
                <a:ea typeface="黑体" pitchFamily="49" charset="-122"/>
              </a:rPr>
              <a:t>-</a:t>
            </a:r>
            <a:r>
              <a:rPr lang="zh-CN" altLang="en-US" sz="1200" dirty="0">
                <a:latin typeface="黑体" pitchFamily="49" charset="-122"/>
                <a:ea typeface="黑体" pitchFamily="49" charset="-122"/>
              </a:rPr>
              <a:t>负基差</a:t>
            </a:r>
            <a:endParaRPr lang="en-US" altLang="zh-CN" sz="1200" dirty="0">
              <a:latin typeface="黑体" pitchFamily="49" charset="-122"/>
              <a:ea typeface="黑体" pitchFamily="49" charset="-122"/>
            </a:endParaRPr>
          </a:p>
        </p:txBody>
      </p:sp>
      <p:sp>
        <p:nvSpPr>
          <p:cNvPr id="36868" name="左大括号 15"/>
          <p:cNvSpPr/>
          <p:nvPr/>
        </p:nvSpPr>
        <p:spPr bwMode="auto">
          <a:xfrm rot="-5400000">
            <a:off x="7736442" y="4431333"/>
            <a:ext cx="355600" cy="2212975"/>
          </a:xfrm>
          <a:prstGeom prst="leftBrace">
            <a:avLst>
              <a:gd name="adj1" fmla="val 8326"/>
              <a:gd name="adj2" fmla="val 50000"/>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endParaRPr lang="zh-CN" altLang="en-US" sz="1800">
              <a:latin typeface="黑体" pitchFamily="49" charset="-122"/>
              <a:ea typeface="黑体" pitchFamily="49" charset="-122"/>
            </a:endParaRPr>
          </a:p>
        </p:txBody>
      </p:sp>
      <p:sp>
        <p:nvSpPr>
          <p:cNvPr id="36869" name="矩形 16"/>
          <p:cNvSpPr>
            <a:spLocks noChangeArrowheads="1"/>
          </p:cNvSpPr>
          <p:nvPr/>
        </p:nvSpPr>
        <p:spPr bwMode="auto">
          <a:xfrm>
            <a:off x="6957468" y="5782121"/>
            <a:ext cx="1824038" cy="4000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000" dirty="0">
                <a:latin typeface="楷体_GB2312" pitchFamily="49" charset="-122"/>
                <a:ea typeface="楷体_GB2312" pitchFamily="49" charset="-122"/>
              </a:rPr>
              <a:t>缺乏对冲工具</a:t>
            </a:r>
          </a:p>
        </p:txBody>
      </p:sp>
      <p:sp>
        <p:nvSpPr>
          <p:cNvPr id="36870" name="圆角矩形标注 17"/>
          <p:cNvSpPr>
            <a:spLocks noChangeArrowheads="1"/>
          </p:cNvSpPr>
          <p:nvPr/>
        </p:nvSpPr>
        <p:spPr bwMode="auto">
          <a:xfrm>
            <a:off x="9691310" y="4496595"/>
            <a:ext cx="1552575" cy="1277937"/>
          </a:xfrm>
          <a:prstGeom prst="wedgeRoundRectCallout">
            <a:avLst>
              <a:gd name="adj1" fmla="val -5625"/>
              <a:gd name="adj2" fmla="val -60458"/>
              <a:gd name="adj3" fmla="val 16667"/>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精细化管理</a:t>
            </a:r>
            <a:endParaRPr lang="en-US" altLang="zh-CN" sz="1400" dirty="0">
              <a:latin typeface="黑体" pitchFamily="49" charset="-122"/>
              <a:ea typeface="黑体" pitchFamily="49" charset="-122"/>
            </a:endParaRPr>
          </a:p>
          <a:p>
            <a:pPr>
              <a:spcBef>
                <a:spcPct val="0"/>
              </a:spcBef>
              <a:buClrTx/>
              <a:buFontTx/>
              <a:buNone/>
            </a:pP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等待风格回归</a:t>
            </a:r>
            <a:endParaRPr lang="en-US" altLang="zh-CN" sz="1400" dirty="0">
              <a:latin typeface="黑体" pitchFamily="49" charset="-122"/>
              <a:ea typeface="黑体" pitchFamily="49" charset="-122"/>
            </a:endParaRPr>
          </a:p>
          <a:p>
            <a:pPr>
              <a:spcBef>
                <a:spcPct val="0"/>
              </a:spcBef>
              <a:buClrTx/>
              <a:buFontTx/>
              <a:buNone/>
            </a:pP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加入期货策略</a:t>
            </a:r>
            <a:endParaRPr lang="en-US" altLang="zh-CN" sz="1400" dirty="0">
              <a:latin typeface="黑体" pitchFamily="49" charset="-122"/>
              <a:ea typeface="黑体" pitchFamily="49" charset="-122"/>
            </a:endParaRPr>
          </a:p>
          <a:p>
            <a:pPr>
              <a:spcBef>
                <a:spcPct val="0"/>
              </a:spcBef>
              <a:buClrTx/>
              <a:buFontTx/>
              <a:buNone/>
            </a:pP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期待更多工具</a:t>
            </a:r>
            <a:endParaRPr lang="en-US" altLang="zh-CN" sz="1400" dirty="0">
              <a:latin typeface="黑体" pitchFamily="49" charset="-122"/>
              <a:ea typeface="黑体" pitchFamily="49" charset="-122"/>
            </a:endParaRPr>
          </a:p>
          <a:p>
            <a:pPr>
              <a:spcBef>
                <a:spcPct val="0"/>
              </a:spcBef>
              <a:buClrTx/>
              <a:buFontTx/>
              <a:buNone/>
            </a:pPr>
            <a:r>
              <a:rPr lang="en-US" altLang="zh-CN" sz="1400" dirty="0">
                <a:latin typeface="黑体" pitchFamily="49" charset="-122"/>
                <a:ea typeface="黑体" pitchFamily="49" charset="-122"/>
              </a:rPr>
              <a:t>……</a:t>
            </a:r>
          </a:p>
          <a:p>
            <a:pPr>
              <a:spcBef>
                <a:spcPct val="0"/>
              </a:spcBef>
              <a:buClrTx/>
              <a:buFontTx/>
              <a:buNone/>
            </a:pPr>
            <a:endParaRPr lang="zh-CN" altLang="en-US" sz="1800" dirty="0">
              <a:latin typeface="黑体" pitchFamily="49" charset="-122"/>
              <a:ea typeface="黑体" pitchFamily="49" charset="-122"/>
            </a:endParaRPr>
          </a:p>
        </p:txBody>
      </p:sp>
      <p:sp>
        <p:nvSpPr>
          <p:cNvPr id="36871" name="矩形 18"/>
          <p:cNvSpPr>
            <a:spLocks noChangeArrowheads="1"/>
          </p:cNvSpPr>
          <p:nvPr/>
        </p:nvSpPr>
        <p:spPr bwMode="auto">
          <a:xfrm>
            <a:off x="10003791" y="3976388"/>
            <a:ext cx="1611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dirty="0">
                <a:solidFill>
                  <a:srgbClr val="C00000"/>
                </a:solidFill>
                <a:latin typeface="楷体_GB2312" pitchFamily="49" charset="-122"/>
                <a:ea typeface="楷体_GB2312" pitchFamily="49" charset="-122"/>
              </a:rPr>
              <a:t>未来怎么做？</a:t>
            </a:r>
          </a:p>
        </p:txBody>
      </p:sp>
      <p:sp>
        <p:nvSpPr>
          <p:cNvPr id="20" name="虚尾箭头 19"/>
          <p:cNvSpPr/>
          <p:nvPr/>
        </p:nvSpPr>
        <p:spPr bwMode="auto">
          <a:xfrm>
            <a:off x="7105619" y="4007645"/>
            <a:ext cx="646113" cy="373062"/>
          </a:xfrm>
          <a:prstGeom prst="stripedRightArrow">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a:latin typeface="黑体" pitchFamily="2" charset="-122"/>
              <a:ea typeface="黑体" pitchFamily="2" charset="-122"/>
            </a:endParaRPr>
          </a:p>
        </p:txBody>
      </p:sp>
      <p:pic>
        <p:nvPicPr>
          <p:cNvPr id="36873" name="Picture 77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83235" y="4007645"/>
            <a:ext cx="424656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22" name="椭圆 21"/>
          <p:cNvSpPr/>
          <p:nvPr/>
        </p:nvSpPr>
        <p:spPr>
          <a:xfrm>
            <a:off x="4135439" y="4681539"/>
            <a:ext cx="484187" cy="1419225"/>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graphicFrame>
        <p:nvGraphicFramePr>
          <p:cNvPr id="21" name="表格 20"/>
          <p:cNvGraphicFramePr>
            <a:graphicFrameLocks noGrp="1"/>
          </p:cNvGraphicFramePr>
          <p:nvPr>
            <p:extLst>
              <p:ext uri="{D42A27DB-BD31-4B8C-83A1-F6EECF244321}">
                <p14:modId xmlns:p14="http://schemas.microsoft.com/office/powerpoint/2010/main" val="2539761044"/>
              </p:ext>
            </p:extLst>
          </p:nvPr>
        </p:nvGraphicFramePr>
        <p:xfrm>
          <a:off x="8093488" y="1091382"/>
          <a:ext cx="3367088" cy="2663828"/>
        </p:xfrm>
        <a:graphic>
          <a:graphicData uri="http://schemas.openxmlformats.org/drawingml/2006/table">
            <a:tbl>
              <a:tblPr/>
              <a:tblGrid>
                <a:gridCol w="1343025">
                  <a:extLst>
                    <a:ext uri="{9D8B030D-6E8A-4147-A177-3AD203B41FA5}">
                      <a16:colId xmlns="" xmlns:p14="http://schemas.microsoft.com/office/powerpoint/2010/main" xmlns:p15="http://schemas.microsoft.com/office/powerpoint/2012/main" xmlns:a16="http://schemas.microsoft.com/office/drawing/2014/main" val="20000"/>
                    </a:ext>
                  </a:extLst>
                </a:gridCol>
                <a:gridCol w="2024063">
                  <a:extLst>
                    <a:ext uri="{9D8B030D-6E8A-4147-A177-3AD203B41FA5}">
                      <a16:colId xmlns="" xmlns:p14="http://schemas.microsoft.com/office/powerpoint/2010/main" xmlns:p15="http://schemas.microsoft.com/office/powerpoint/2012/main" xmlns:a16="http://schemas.microsoft.com/office/drawing/2014/main" val="20001"/>
                    </a:ext>
                  </a:extLst>
                </a:gridCol>
              </a:tblGrid>
              <a:tr h="274637">
                <a:tc gridSpan="2">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宋体" pitchFamily="2" charset="-122"/>
                          <a:ea typeface="宋体" pitchFamily="2" charset="-122"/>
                        </a:rPr>
                        <a:t>中证</a:t>
                      </a:r>
                      <a:r>
                        <a:rPr kumimoji="0" lang="en-US" altLang="zh-CN" sz="1200" b="1" i="0" u="none" strike="noStrike" cap="none" normalizeH="0" baseline="0" dirty="0">
                          <a:ln>
                            <a:noFill/>
                          </a:ln>
                          <a:solidFill>
                            <a:schemeClr val="tx1"/>
                          </a:solidFill>
                          <a:effectLst/>
                          <a:latin typeface="宋体" pitchFamily="2" charset="-122"/>
                          <a:ea typeface="宋体" pitchFamily="2" charset="-122"/>
                        </a:rPr>
                        <a:t>800</a:t>
                      </a:r>
                      <a:r>
                        <a:rPr kumimoji="0" lang="zh-CN" altLang="en-US" sz="1200" b="1" i="0" u="none" strike="noStrike" cap="none" normalizeH="0" baseline="0" dirty="0">
                          <a:ln>
                            <a:noFill/>
                          </a:ln>
                          <a:solidFill>
                            <a:schemeClr val="tx1"/>
                          </a:solidFill>
                          <a:effectLst/>
                          <a:latin typeface="宋体" pitchFamily="2" charset="-122"/>
                          <a:ea typeface="宋体" pitchFamily="2" charset="-122"/>
                        </a:rPr>
                        <a:t>：回测结果</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hMerge="1">
                  <a:txBody>
                    <a:bodyPr/>
                    <a:lstStyle/>
                    <a:p>
                      <a:endParaRPr lang="zh-CN" altLang="en-US"/>
                    </a:p>
                  </a:txBody>
                  <a:tcPr/>
                </a:tc>
                <a:extLst>
                  <a:ext uri="{0D108BD9-81ED-4DB2-BD59-A6C34878D82A}">
                    <a16:rowId xmlns="" xmlns:p14="http://schemas.microsoft.com/office/powerpoint/2010/main" xmlns:p15="http://schemas.microsoft.com/office/powerpoint/2012/main" xmlns:a16="http://schemas.microsoft.com/office/drawing/2014/main" val="10000"/>
                  </a:ext>
                </a:extLst>
              </a:tr>
              <a:tr h="233363">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因子加权</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Arial Unicode MS" pitchFamily="34" charset="-122"/>
                          <a:ea typeface="Arial Unicode MS" pitchFamily="34" charset="-122"/>
                        </a:rPr>
                        <a:t>平均加权</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1"/>
                  </a:ext>
                </a:extLst>
              </a:tr>
              <a:tr h="233363">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组合类型</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Arial Unicode MS" pitchFamily="34" charset="-122"/>
                          <a:ea typeface="Arial Unicode MS" pitchFamily="34" charset="-122"/>
                        </a:rPr>
                        <a:t>行业中性</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2"/>
                  </a:ext>
                </a:extLst>
              </a:tr>
              <a:tr h="233363">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样本区间</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20071228 - 20150331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3"/>
                  </a:ext>
                </a:extLst>
              </a:tr>
              <a:tr h="233363">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胜率</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67.82%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4"/>
                  </a:ext>
                </a:extLst>
              </a:tr>
              <a:tr h="233363">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0000"/>
                          </a:solidFill>
                          <a:effectLst/>
                          <a:latin typeface="宋体" pitchFamily="2" charset="-122"/>
                          <a:ea typeface="宋体" pitchFamily="2" charset="-122"/>
                        </a:rPr>
                        <a:t>年化收益率</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0000"/>
                          </a:solidFill>
                          <a:effectLst/>
                          <a:latin typeface="Arial Unicode MS" pitchFamily="34" charset="-122"/>
                          <a:ea typeface="Arial Unicode MS" pitchFamily="34" charset="-122"/>
                        </a:rPr>
                        <a:t>20.01%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5"/>
                  </a:ext>
                </a:extLst>
              </a:tr>
              <a:tr h="233363">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年化波动率</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11.71%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6"/>
                  </a:ext>
                </a:extLst>
              </a:tr>
              <a:tr h="233363">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0000"/>
                          </a:solidFill>
                          <a:effectLst/>
                          <a:latin typeface="宋体" pitchFamily="2" charset="-122"/>
                          <a:ea typeface="宋体" pitchFamily="2" charset="-122"/>
                        </a:rPr>
                        <a:t>信息比</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0000"/>
                          </a:solidFill>
                          <a:effectLst/>
                          <a:latin typeface="Arial Unicode MS" pitchFamily="34" charset="-122"/>
                          <a:ea typeface="Arial Unicode MS" pitchFamily="34" charset="-122"/>
                        </a:rPr>
                        <a:t>1.71 </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7"/>
                  </a:ext>
                </a:extLst>
              </a:tr>
              <a:tr h="233363">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0000"/>
                          </a:solidFill>
                          <a:effectLst/>
                          <a:latin typeface="宋体" pitchFamily="2" charset="-122"/>
                          <a:ea typeface="宋体" pitchFamily="2" charset="-122"/>
                        </a:rPr>
                        <a:t>最大回撤</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0000"/>
                          </a:solidFill>
                          <a:effectLst/>
                          <a:latin typeface="Arial Unicode MS" pitchFamily="34" charset="-122"/>
                          <a:ea typeface="Arial Unicode MS" pitchFamily="34" charset="-122"/>
                        </a:rPr>
                        <a:t>14.07%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8"/>
                  </a:ext>
                </a:extLst>
              </a:tr>
              <a:tr h="233363">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平均换手率（月）</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42.60%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9"/>
                  </a:ext>
                </a:extLst>
              </a:tr>
              <a:tr h="288924">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组合个股数量</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Arial Unicode MS" pitchFamily="34" charset="-122"/>
                          <a:ea typeface="Arial Unicode MS" pitchFamily="34" charset="-122"/>
                        </a:rPr>
                        <a:t>86 </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10"/>
                  </a:ext>
                </a:extLst>
              </a:tr>
            </a:tbl>
          </a:graphicData>
        </a:graphic>
      </p:graphicFrame>
      <p:pic>
        <p:nvPicPr>
          <p:cNvPr id="36912" name="Picture 3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83235" y="952962"/>
            <a:ext cx="44704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17" name="矩形 16"/>
          <p:cNvSpPr/>
          <p:nvPr/>
        </p:nvSpPr>
        <p:spPr>
          <a:xfrm>
            <a:off x="8084344" y="709629"/>
            <a:ext cx="3438525" cy="369887"/>
          </a:xfrm>
          <a:prstGeom prst="rect">
            <a:avLst/>
          </a:prstGeom>
          <a:solidFill>
            <a:schemeClr val="tx2">
              <a:lumMod val="20000"/>
              <a:lumOff val="80000"/>
            </a:schemeClr>
          </a:solidFill>
        </p:spPr>
        <p:txBody>
          <a:bodyPr wrap="none">
            <a:spAutoFit/>
          </a:bodyPr>
          <a:lstStyle/>
          <a:p>
            <a:pPr>
              <a:defRPr/>
            </a:pPr>
            <a:r>
              <a:rPr lang="zh-CN" altLang="en-US" dirty="0">
                <a:solidFill>
                  <a:srgbClr val="FF0000"/>
                </a:solidFill>
                <a:ea typeface="宋体" pitchFamily="2" charset="-122"/>
              </a:rPr>
              <a:t>因子选股困境：</a:t>
            </a:r>
            <a:r>
              <a:rPr lang="zh-CN" altLang="en-US" dirty="0">
                <a:ea typeface="宋体" pitchFamily="2" charset="-122"/>
              </a:rPr>
              <a:t>基差及风格偏离</a:t>
            </a:r>
            <a:endParaRPr lang="en-US" altLang="zh-CN" dirty="0">
              <a:ea typeface="宋体" pitchFamily="2" charset="-122"/>
            </a:endParaRPr>
          </a:p>
        </p:txBody>
      </p:sp>
      <p:sp>
        <p:nvSpPr>
          <p:cNvPr id="36915" name="灯片编号占位符 1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4D7B0083-498F-42CD-9239-48EECA08E6C2}" type="slidenum">
              <a:rPr lang="zh-CN" altLang="en-US" sz="1200" b="0"/>
              <a:pPr>
                <a:spcBef>
                  <a:spcPct val="0"/>
                </a:spcBef>
                <a:buClrTx/>
                <a:buFontTx/>
                <a:buNone/>
              </a:pPr>
              <a:t>19</a:t>
            </a:fld>
            <a:endParaRPr lang="en-US" altLang="zh-CN" sz="1200" b="0"/>
          </a:p>
        </p:txBody>
      </p:sp>
      <p:sp>
        <p:nvSpPr>
          <p:cNvPr id="36916" name="矩形 15"/>
          <p:cNvSpPr>
            <a:spLocks noChangeArrowheads="1"/>
          </p:cNvSpPr>
          <p:nvPr/>
        </p:nvSpPr>
        <p:spPr bwMode="auto">
          <a:xfrm>
            <a:off x="3333052" y="339741"/>
            <a:ext cx="2741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dirty="0">
                <a:latin typeface="Arial" pitchFamily="34" charset="0"/>
                <a:ea typeface="宋体" pitchFamily="2" charset="-122"/>
              </a:rPr>
              <a:t>分散风险重要性，举例：</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136653" y="437200"/>
            <a:ext cx="4710786" cy="742540"/>
          </a:xfrm>
          <a:prstGeom prst="rect">
            <a:avLst/>
          </a:prstGeom>
        </p:spPr>
        <p:txBody>
          <a:bodyPr vert="horz" wrap="square" lIns="0" tIns="80039" rIns="0" bIns="0" rtlCol="0" anchor="ctr">
            <a:spAutoFit/>
          </a:bodyPr>
          <a:lstStyle/>
          <a:p>
            <a:pPr marL="11516">
              <a:spcBef>
                <a:spcPts val="630"/>
              </a:spcBef>
            </a:pPr>
            <a:r>
              <a:rPr lang="zh-CN" altLang="en-US" dirty="0" smtClean="0"/>
              <a:t>第</a:t>
            </a:r>
            <a:r>
              <a:rPr lang="en-US" altLang="zh-CN" dirty="0" smtClean="0"/>
              <a:t>6</a:t>
            </a:r>
            <a:r>
              <a:rPr lang="zh-CN" altLang="en-US" dirty="0" smtClean="0"/>
              <a:t>章  多因子策略</a:t>
            </a:r>
            <a:endParaRPr dirty="0"/>
          </a:p>
        </p:txBody>
      </p:sp>
      <p:sp>
        <p:nvSpPr>
          <p:cNvPr id="6" name="object 6"/>
          <p:cNvSpPr/>
          <p:nvPr/>
        </p:nvSpPr>
        <p:spPr>
          <a:xfrm>
            <a:off x="1950232" y="5757956"/>
            <a:ext cx="8291788" cy="777355"/>
          </a:xfrm>
          <a:prstGeom prst="rect">
            <a:avLst/>
          </a:prstGeom>
          <a:blipFill>
            <a:blip r:embed="rId2" cstate="print"/>
            <a:stretch>
              <a:fillRect/>
            </a:stretch>
          </a:blipFill>
        </p:spPr>
        <p:txBody>
          <a:bodyPr wrap="square" lIns="0" tIns="0" rIns="0" bIns="0" rtlCol="0"/>
          <a:lstStyle/>
          <a:p>
            <a:endParaRPr sz="1632"/>
          </a:p>
        </p:txBody>
      </p:sp>
      <p:sp>
        <p:nvSpPr>
          <p:cNvPr id="7" name="object 7"/>
          <p:cNvSpPr txBox="1"/>
          <p:nvPr/>
        </p:nvSpPr>
        <p:spPr>
          <a:xfrm>
            <a:off x="8686153" y="6072583"/>
            <a:ext cx="990984" cy="206486"/>
          </a:xfrm>
          <a:prstGeom prst="rect">
            <a:avLst/>
          </a:prstGeom>
        </p:spPr>
        <p:txBody>
          <a:bodyPr vert="horz" wrap="square" lIns="0" tIns="10941" rIns="0" bIns="0" rtlCol="0">
            <a:spAutoFit/>
          </a:bodyPr>
          <a:lstStyle/>
          <a:p>
            <a:pPr marL="11516">
              <a:spcBef>
                <a:spcPts val="86"/>
              </a:spcBef>
            </a:pPr>
            <a:r>
              <a:rPr sz="1270" spc="-5" dirty="0">
                <a:latin typeface="宋体"/>
                <a:cs typeface="宋体"/>
              </a:rPr>
              <a:t>证券研究报告</a:t>
            </a:r>
            <a:endParaRPr sz="1270">
              <a:latin typeface="宋体"/>
              <a:cs typeface="宋体"/>
            </a:endParaRPr>
          </a:p>
        </p:txBody>
      </p:sp>
      <p:sp>
        <p:nvSpPr>
          <p:cNvPr id="8" name="文本框 7"/>
          <p:cNvSpPr txBox="1"/>
          <p:nvPr/>
        </p:nvSpPr>
        <p:spPr>
          <a:xfrm>
            <a:off x="4320640" y="1692328"/>
            <a:ext cx="3647152" cy="3077766"/>
          </a:xfrm>
          <a:prstGeom prst="rect">
            <a:avLst/>
          </a:prstGeom>
          <a:noFill/>
        </p:spPr>
        <p:txBody>
          <a:bodyPr wrap="none" rtlCol="0">
            <a:spAutoFit/>
          </a:bodyPr>
          <a:lstStyle/>
          <a:p>
            <a:r>
              <a:rPr lang="zh-CN" altLang="en-US" sz="2800" b="1" dirty="0" smtClean="0"/>
              <a:t>         主要内容</a:t>
            </a:r>
            <a:endParaRPr lang="en-US" altLang="zh-CN" sz="2800" b="1" dirty="0" smtClean="0"/>
          </a:p>
          <a:p>
            <a:endParaRPr lang="en-US" altLang="zh-CN" sz="2800" b="1" dirty="0" smtClean="0"/>
          </a:p>
          <a:p>
            <a:endParaRPr lang="en-US" altLang="zh-CN" dirty="0" smtClean="0"/>
          </a:p>
          <a:p>
            <a:pPr marL="285750" indent="-285750">
              <a:buFont typeface="Arial" panose="020B0604020202020204" pitchFamily="34" charset="0"/>
              <a:buChar char="•"/>
            </a:pPr>
            <a:r>
              <a:rPr lang="zh-CN" altLang="en-US" sz="2400" b="1" dirty="0" smtClean="0"/>
              <a:t>寻找适合的因子</a:t>
            </a:r>
            <a:r>
              <a:rPr lang="en-US" altLang="zh-CN" sz="2400" b="1" dirty="0" smtClean="0"/>
              <a:t>---</a:t>
            </a:r>
            <a:r>
              <a:rPr lang="zh-CN" altLang="en-US" sz="2400" b="1" dirty="0" smtClean="0"/>
              <a:t>原理</a:t>
            </a:r>
            <a:endParaRPr lang="en-US" altLang="zh-CN" sz="2400" b="1" dirty="0" smtClean="0"/>
          </a:p>
          <a:p>
            <a:endParaRPr lang="en-US" altLang="zh-CN" sz="2400" b="1" dirty="0" smtClean="0"/>
          </a:p>
          <a:p>
            <a:pPr marL="285750" indent="-285750">
              <a:buFont typeface="Arial" panose="020B0604020202020204" pitchFamily="34" charset="0"/>
              <a:buChar char="•"/>
            </a:pPr>
            <a:r>
              <a:rPr lang="zh-CN" altLang="en-US" sz="2400" b="1" dirty="0" smtClean="0"/>
              <a:t>多因素模型的构建流程</a:t>
            </a:r>
            <a:endParaRPr lang="en-US" altLang="zh-CN" sz="2400" b="1" dirty="0" smtClean="0"/>
          </a:p>
          <a:p>
            <a:pPr marL="285750" indent="-285750">
              <a:buFont typeface="Arial" panose="020B0604020202020204" pitchFamily="34" charset="0"/>
              <a:buChar char="•"/>
            </a:pPr>
            <a:endParaRPr lang="en-US" altLang="zh-CN" sz="2400" b="1" dirty="0"/>
          </a:p>
          <a:p>
            <a:pPr marL="285750" indent="-285750">
              <a:buFont typeface="Arial" panose="020B0604020202020204" pitchFamily="34" charset="0"/>
              <a:buChar char="•"/>
            </a:pPr>
            <a:r>
              <a:rPr lang="zh-CN" altLang="en-US" sz="2400" b="1" dirty="0" smtClean="0"/>
              <a:t>实际案例</a:t>
            </a: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264036090"/>
              </p:ext>
            </p:extLst>
          </p:nvPr>
        </p:nvGraphicFramePr>
        <p:xfrm>
          <a:off x="2219325" y="767715"/>
          <a:ext cx="4519613" cy="2535240"/>
        </p:xfrm>
        <a:graphic>
          <a:graphicData uri="http://schemas.openxmlformats.org/drawingml/2006/table">
            <a:tbl>
              <a:tblPr/>
              <a:tblGrid>
                <a:gridCol w="1519238">
                  <a:extLst>
                    <a:ext uri="{9D8B030D-6E8A-4147-A177-3AD203B41FA5}">
                      <a16:colId xmlns="" xmlns:p14="http://schemas.microsoft.com/office/powerpoint/2010/main" xmlns:p15="http://schemas.microsoft.com/office/powerpoint/2012/main" xmlns:a16="http://schemas.microsoft.com/office/drawing/2014/main" val="20000"/>
                    </a:ext>
                  </a:extLst>
                </a:gridCol>
                <a:gridCol w="1668462">
                  <a:extLst>
                    <a:ext uri="{9D8B030D-6E8A-4147-A177-3AD203B41FA5}">
                      <a16:colId xmlns="" xmlns:p14="http://schemas.microsoft.com/office/powerpoint/2010/main" xmlns:p15="http://schemas.microsoft.com/office/powerpoint/2012/main" xmlns:a16="http://schemas.microsoft.com/office/drawing/2014/main" val="20001"/>
                    </a:ext>
                  </a:extLst>
                </a:gridCol>
                <a:gridCol w="1331913">
                  <a:extLst>
                    <a:ext uri="{9D8B030D-6E8A-4147-A177-3AD203B41FA5}">
                      <a16:colId xmlns="" xmlns:p14="http://schemas.microsoft.com/office/powerpoint/2010/main" xmlns:p15="http://schemas.microsoft.com/office/powerpoint/2012/main" xmlns:a16="http://schemas.microsoft.com/office/drawing/2014/main" val="20002"/>
                    </a:ext>
                  </a:extLst>
                </a:gridCol>
              </a:tblGrid>
              <a:tr h="215837">
                <a:tc>
                  <a:txBody>
                    <a:bodyPr/>
                    <a:lstStyle/>
                    <a:p>
                      <a:pPr marL="0" marR="0" lvl="0" indent="0" algn="ctr" defTabSz="914400" rtl="0" eaLnBrk="1" fontAlgn="b"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pitchFamily="34" charset="0"/>
                          <a:ea typeface="宋体" pitchFamily="2" charset="-122"/>
                        </a:rPr>
                        <a:t>300-300</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pitchFamily="34" charset="0"/>
                          <a:ea typeface="宋体" pitchFamily="2" charset="-122"/>
                        </a:rPr>
                        <a:t>800-800</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p14="http://schemas.microsoft.com/office/powerpoint/2010/main" xmlns:p15="http://schemas.microsoft.com/office/powerpoint/2012/main" xmlns:a16="http://schemas.microsoft.com/office/drawing/2014/main" val="10000"/>
                  </a:ext>
                </a:extLst>
              </a:tr>
              <a:tr h="215837">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因子加权</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Arial Unicode MS" pitchFamily="34" charset="-122"/>
                          <a:ea typeface="Arial Unicode MS" pitchFamily="34" charset="-122"/>
                        </a:rPr>
                        <a:t>平均加权</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Arial Unicode MS" pitchFamily="34" charset="-122"/>
                          <a:ea typeface="Arial Unicode MS" pitchFamily="34" charset="-122"/>
                        </a:rPr>
                        <a:t>平均加权</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1"/>
                  </a:ext>
                </a:extLst>
              </a:tr>
              <a:tr h="215837">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组合类型</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Arial Unicode MS" pitchFamily="34" charset="-122"/>
                          <a:ea typeface="Arial Unicode MS" pitchFamily="34" charset="-122"/>
                        </a:rPr>
                        <a:t>行业中性</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Arial Unicode MS" pitchFamily="34" charset="-122"/>
                          <a:ea typeface="Arial Unicode MS" pitchFamily="34" charset="-122"/>
                        </a:rPr>
                        <a:t>行业中性</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2"/>
                  </a:ext>
                </a:extLst>
              </a:tr>
              <a:tr h="365758">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样本区间</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20071228 - 20150331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20071228 - 20150331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3"/>
                  </a:ext>
                </a:extLst>
              </a:tr>
              <a:tr h="215837">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胜率</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77.01%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72.41%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4"/>
                  </a:ext>
                </a:extLst>
              </a:tr>
              <a:tr h="215837">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年化收益率</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0000"/>
                          </a:solidFill>
                          <a:effectLst/>
                          <a:latin typeface="Arial Unicode MS" pitchFamily="34" charset="-122"/>
                          <a:ea typeface="Arial Unicode MS" pitchFamily="34" charset="-122"/>
                        </a:rPr>
                        <a:t>13.02%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0000"/>
                          </a:solidFill>
                          <a:effectLst/>
                          <a:latin typeface="Arial Unicode MS" pitchFamily="34" charset="-122"/>
                          <a:ea typeface="Arial Unicode MS" pitchFamily="34" charset="-122"/>
                        </a:rPr>
                        <a:t>18.03%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5"/>
                  </a:ext>
                </a:extLst>
              </a:tr>
              <a:tr h="215837">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年化波动率</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7.01%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8.54%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6"/>
                  </a:ext>
                </a:extLst>
              </a:tr>
              <a:tr h="215837">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信息比</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FF0000"/>
                          </a:solidFill>
                          <a:effectLst/>
                          <a:latin typeface="Arial Unicode MS" pitchFamily="34" charset="-122"/>
                          <a:ea typeface="Arial Unicode MS" pitchFamily="34" charset="-122"/>
                        </a:rPr>
                        <a:t>1.86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0000"/>
                          </a:solidFill>
                          <a:effectLst/>
                          <a:latin typeface="Arial Unicode MS" pitchFamily="34" charset="-122"/>
                          <a:ea typeface="Arial Unicode MS" pitchFamily="34" charset="-122"/>
                        </a:rPr>
                        <a:t>2.11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7"/>
                  </a:ext>
                </a:extLst>
              </a:tr>
              <a:tr h="215837">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最大回撤</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5.92%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5.76%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8"/>
                  </a:ext>
                </a:extLst>
              </a:tr>
              <a:tr h="215837">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平均换手率（月）</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44.16%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42.60%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09"/>
                  </a:ext>
                </a:extLst>
              </a:tr>
              <a:tr h="226947">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itchFamily="2" charset="-122"/>
                          <a:ea typeface="宋体" pitchFamily="2" charset="-122"/>
                        </a:rPr>
                        <a:t>组合个股数量</a:t>
                      </a: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Arial Unicode MS" pitchFamily="34" charset="-122"/>
                          <a:ea typeface="Arial Unicode MS" pitchFamily="34" charset="-122"/>
                        </a:rPr>
                        <a:t>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Arial Unicode MS" pitchFamily="34" charset="-122"/>
                          <a:ea typeface="Arial Unicode MS" pitchFamily="34" charset="-122"/>
                        </a:rPr>
                        <a:t>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CCE4"/>
                    </a:solidFill>
                  </a:tcPr>
                </a:tc>
                <a:extLst>
                  <a:ext uri="{0D108BD9-81ED-4DB2-BD59-A6C34878D82A}">
                    <a16:rowId xmlns="" xmlns:p14="http://schemas.microsoft.com/office/powerpoint/2010/main" xmlns:p15="http://schemas.microsoft.com/office/powerpoint/2012/main" xmlns:a16="http://schemas.microsoft.com/office/drawing/2014/main" val="10010"/>
                  </a:ext>
                </a:extLst>
              </a:tr>
            </a:tbl>
          </a:graphicData>
        </a:graphic>
      </p:graphicFrame>
      <p:pic>
        <p:nvPicPr>
          <p:cNvPr id="38964" name="Picture 2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2626" y="3755328"/>
            <a:ext cx="3859213"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pic>
        <p:nvPicPr>
          <p:cNvPr id="38965" name="Picture 1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91638" y="3755327"/>
            <a:ext cx="38608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8" name="圆角矩形标注 7"/>
          <p:cNvSpPr/>
          <p:nvPr/>
        </p:nvSpPr>
        <p:spPr bwMode="auto">
          <a:xfrm>
            <a:off x="6002593" y="5602383"/>
            <a:ext cx="1862137" cy="1277937"/>
          </a:xfrm>
          <a:prstGeom prst="wedgeRoundRectCallout">
            <a:avLst>
              <a:gd name="adj1" fmla="val -5626"/>
              <a:gd name="adj2" fmla="val -60457"/>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defRPr/>
            </a:pPr>
            <a:r>
              <a:rPr lang="zh-CN" altLang="en-US" b="1" dirty="0">
                <a:solidFill>
                  <a:srgbClr val="C00000"/>
                </a:solidFill>
                <a:latin typeface="黑体" pitchFamily="2" charset="-122"/>
                <a:ea typeface="黑体" pitchFamily="2" charset="-122"/>
              </a:rPr>
              <a:t>股票样本池</a:t>
            </a:r>
            <a:r>
              <a:rPr lang="zh-CN" altLang="en-US" b="1" dirty="0">
                <a:latin typeface="黑体" pitchFamily="2" charset="-122"/>
                <a:ea typeface="黑体" pitchFamily="2" charset="-122"/>
              </a:rPr>
              <a:t>与</a:t>
            </a:r>
            <a:r>
              <a:rPr lang="zh-CN" altLang="en-US" b="1" dirty="0">
                <a:solidFill>
                  <a:srgbClr val="C00000"/>
                </a:solidFill>
                <a:latin typeface="黑体" pitchFamily="2" charset="-122"/>
                <a:ea typeface="黑体" pitchFamily="2" charset="-122"/>
              </a:rPr>
              <a:t>对冲工具</a:t>
            </a:r>
            <a:r>
              <a:rPr lang="zh-CN" altLang="en-US" b="1" dirty="0">
                <a:latin typeface="黑体" pitchFamily="2" charset="-122"/>
                <a:ea typeface="黑体" pitchFamily="2" charset="-122"/>
              </a:rPr>
              <a:t>的不同造成策略</a:t>
            </a:r>
            <a:r>
              <a:rPr lang="zh-CN" altLang="en-US" b="1" dirty="0">
                <a:solidFill>
                  <a:srgbClr val="C00000"/>
                </a:solidFill>
                <a:latin typeface="黑体" pitchFamily="2" charset="-122"/>
                <a:ea typeface="黑体" pitchFamily="2" charset="-122"/>
              </a:rPr>
              <a:t>表现差异</a:t>
            </a:r>
            <a:endParaRPr lang="zh-CN" altLang="en-US" b="1" dirty="0">
              <a:solidFill>
                <a:schemeClr val="accent6">
                  <a:lumMod val="50000"/>
                </a:schemeClr>
              </a:solidFill>
              <a:latin typeface="黑体" pitchFamily="2" charset="-122"/>
              <a:ea typeface="黑体" pitchFamily="2" charset="-122"/>
            </a:endParaRPr>
          </a:p>
        </p:txBody>
      </p:sp>
      <p:sp>
        <p:nvSpPr>
          <p:cNvPr id="9" name="圆角矩形标注 8"/>
          <p:cNvSpPr/>
          <p:nvPr/>
        </p:nvSpPr>
        <p:spPr bwMode="auto">
          <a:xfrm>
            <a:off x="7310439" y="1553910"/>
            <a:ext cx="2857500" cy="1571625"/>
          </a:xfrm>
          <a:prstGeom prst="wedgeRoundRectCallout">
            <a:avLst>
              <a:gd name="adj1" fmla="val 8096"/>
              <a:gd name="adj2" fmla="val -63631"/>
              <a:gd name="adj3" fmla="val 16667"/>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defRPr/>
            </a:pPr>
            <a:r>
              <a:rPr lang="zh-CN" altLang="en-US">
                <a:solidFill>
                  <a:srgbClr val="C00000"/>
                </a:solidFill>
                <a:latin typeface="黑体" pitchFamily="2" charset="-122"/>
                <a:ea typeface="黑体" pitchFamily="2" charset="-122"/>
              </a:rPr>
              <a:t>股指期货目前困境：</a:t>
            </a:r>
            <a:endParaRPr lang="en-US" altLang="zh-CN">
              <a:solidFill>
                <a:srgbClr val="C00000"/>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1.</a:t>
            </a:r>
            <a:r>
              <a:rPr lang="zh-CN" altLang="en-US">
                <a:solidFill>
                  <a:schemeClr val="tx1"/>
                </a:solidFill>
                <a:latin typeface="黑体" pitchFamily="2" charset="-122"/>
                <a:ea typeface="黑体" pitchFamily="2" charset="-122"/>
              </a:rPr>
              <a:t>保证金比例提高</a:t>
            </a:r>
            <a:endParaRPr lang="en-US" altLang="zh-CN">
              <a:solidFill>
                <a:schemeClr val="tx1"/>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2.</a:t>
            </a:r>
            <a:r>
              <a:rPr lang="zh-CN" altLang="en-US">
                <a:solidFill>
                  <a:schemeClr val="tx1"/>
                </a:solidFill>
                <a:latin typeface="黑体" pitchFamily="2" charset="-122"/>
                <a:ea typeface="黑体" pitchFamily="2" charset="-122"/>
              </a:rPr>
              <a:t>交易手续费增加</a:t>
            </a:r>
            <a:endParaRPr lang="en-US" altLang="zh-CN">
              <a:solidFill>
                <a:schemeClr val="tx1"/>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3.</a:t>
            </a:r>
            <a:r>
              <a:rPr lang="zh-CN" altLang="en-US">
                <a:solidFill>
                  <a:schemeClr val="tx1"/>
                </a:solidFill>
                <a:latin typeface="黑体" pitchFamily="2" charset="-122"/>
                <a:ea typeface="黑体" pitchFamily="2" charset="-122"/>
              </a:rPr>
              <a:t>流动性减弱</a:t>
            </a:r>
            <a:endParaRPr lang="en-US" altLang="zh-CN">
              <a:solidFill>
                <a:schemeClr val="tx1"/>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4.</a:t>
            </a:r>
            <a:r>
              <a:rPr lang="zh-CN" altLang="en-US">
                <a:solidFill>
                  <a:schemeClr val="tx1"/>
                </a:solidFill>
                <a:latin typeface="黑体" pitchFamily="2" charset="-122"/>
                <a:ea typeface="黑体" pitchFamily="2" charset="-122"/>
              </a:rPr>
              <a:t>大幅负基差。。。</a:t>
            </a:r>
          </a:p>
        </p:txBody>
      </p:sp>
      <p:sp>
        <p:nvSpPr>
          <p:cNvPr id="38969" name="灯片编号占位符 9"/>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96FB48F2-E9A8-4FCF-A4BC-A78B302C672F}" type="slidenum">
              <a:rPr lang="zh-CN" altLang="en-US" sz="1200" b="0"/>
              <a:pPr>
                <a:spcBef>
                  <a:spcPct val="0"/>
                </a:spcBef>
                <a:buClrTx/>
                <a:buFontTx/>
                <a:buNone/>
              </a:pPr>
              <a:t>20</a:t>
            </a:fld>
            <a:endParaRPr lang="en-US" altLang="zh-CN" sz="1200" b="0"/>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92671" y="288698"/>
            <a:ext cx="5759910" cy="523220"/>
          </a:xfrm>
          <a:prstGeom prst="rect">
            <a:avLst/>
          </a:prstGeom>
        </p:spPr>
        <p:txBody>
          <a:bodyPr wrap="none">
            <a:spAutoFit/>
          </a:bodyPr>
          <a:lstStyle/>
          <a:p>
            <a:r>
              <a:rPr lang="zh-CN" altLang="en-US" sz="2800" b="1" dirty="0">
                <a:latin typeface="+mn-ea"/>
              </a:rPr>
              <a:t>第二节   </a:t>
            </a:r>
            <a:r>
              <a:rPr lang="zh-CN" altLang="en-US" sz="2800" dirty="0">
                <a:solidFill>
                  <a:srgbClr val="C00000"/>
                </a:solidFill>
                <a:latin typeface="楷体_GB2312" pitchFamily="49" charset="-122"/>
                <a:ea typeface="楷体_GB2312" pitchFamily="49" charset="-122"/>
              </a:rPr>
              <a:t>因子策略构建流程及细节</a:t>
            </a:r>
            <a:endParaRPr lang="en-US" altLang="zh-CN" sz="2800" dirty="0">
              <a:solidFill>
                <a:schemeClr val="accent6">
                  <a:lumMod val="50000"/>
                </a:schemeClr>
              </a:solidFill>
              <a:latin typeface="楷体_GB2312" pitchFamily="49" charset="-122"/>
              <a:ea typeface="楷体_GB2312" pitchFamily="49" charset="-122"/>
            </a:endParaRPr>
          </a:p>
        </p:txBody>
      </p:sp>
      <p:sp>
        <p:nvSpPr>
          <p:cNvPr id="3" name="标题 1"/>
          <p:cNvSpPr txBox="1"/>
          <p:nvPr/>
        </p:nvSpPr>
        <p:spPr>
          <a:xfrm>
            <a:off x="1639823" y="822004"/>
            <a:ext cx="4833362" cy="381218"/>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400" dirty="0" smtClean="0"/>
              <a:t>         多</a:t>
            </a:r>
            <a:r>
              <a:rPr lang="zh-CN" altLang="en-US" sz="2400" dirty="0"/>
              <a:t>因子模型</a:t>
            </a:r>
            <a:r>
              <a:rPr lang="zh-CN" altLang="en-US" sz="2400" dirty="0" smtClean="0"/>
              <a:t>构建总体步骤</a:t>
            </a:r>
            <a:endParaRPr lang="zh-CN" alt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747" y="1507921"/>
            <a:ext cx="7355727" cy="517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128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组合 3"/>
          <p:cNvGrpSpPr/>
          <p:nvPr/>
        </p:nvGrpSpPr>
        <p:grpSpPr>
          <a:xfrm>
            <a:off x="1881188" y="1357313"/>
            <a:ext cx="8572500" cy="5072062"/>
            <a:chOff x="76200" y="1163809"/>
            <a:chExt cx="9001125" cy="5403679"/>
          </a:xfrm>
        </p:grpSpPr>
        <p:sp>
          <p:nvSpPr>
            <p:cNvPr id="6" name="圆角矩形 5"/>
            <p:cNvSpPr/>
            <p:nvPr/>
          </p:nvSpPr>
          <p:spPr bwMode="auto">
            <a:xfrm>
              <a:off x="4858464" y="5434322"/>
              <a:ext cx="3427095" cy="1133166"/>
            </a:xfrm>
            <a:prstGeom prst="roundRect">
              <a:avLst/>
            </a:prstGeom>
            <a:solidFill>
              <a:schemeClr val="bg1">
                <a:lumMod val="85000"/>
                <a:alpha val="64000"/>
              </a:schemeClr>
            </a:solidFill>
            <a:ln w="12700" cap="flat" cmpd="sng" algn="ctr">
              <a:solidFill>
                <a:schemeClr val="tx1"/>
              </a:solidFill>
              <a:prstDash val="solid"/>
              <a:round/>
              <a:headEnd type="none" w="sm" len="sm"/>
              <a:tailEnd type="none" w="sm" len="sm"/>
            </a:ln>
            <a:effectLst/>
          </p:spPr>
          <p:txBody>
            <a:bodyPr lIns="0" tIns="0" rIns="0" bIns="0" anchor="ctr"/>
            <a:lstStyle/>
            <a:p>
              <a:pPr algn="ctr">
                <a:defRPr/>
              </a:pPr>
              <a:endParaRPr lang="zh-CN" altLang="en-US" sz="1400">
                <a:ea typeface="楷体_GB2312" pitchFamily="49" charset="-122"/>
                <a:cs typeface="Times New Roman" pitchFamily="18" charset="0"/>
              </a:endParaRPr>
            </a:p>
          </p:txBody>
        </p:sp>
        <p:sp>
          <p:nvSpPr>
            <p:cNvPr id="7" name="矩形 6"/>
            <p:cNvSpPr/>
            <p:nvPr/>
          </p:nvSpPr>
          <p:spPr bwMode="auto">
            <a:xfrm>
              <a:off x="1963102" y="4874505"/>
              <a:ext cx="998458" cy="301050"/>
            </a:xfrm>
            <a:prstGeom prst="rect">
              <a:avLst/>
            </a:prstGeom>
            <a:solidFill>
              <a:srgbClr val="FF9201"/>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去极值</a:t>
              </a:r>
            </a:p>
          </p:txBody>
        </p:sp>
        <p:sp>
          <p:nvSpPr>
            <p:cNvPr id="8" name="矩形 7"/>
            <p:cNvSpPr/>
            <p:nvPr/>
          </p:nvSpPr>
          <p:spPr bwMode="auto">
            <a:xfrm>
              <a:off x="1963102" y="5292253"/>
              <a:ext cx="998458" cy="299359"/>
            </a:xfrm>
            <a:prstGeom prst="rect">
              <a:avLst/>
            </a:prstGeom>
            <a:solidFill>
              <a:srgbClr val="FF9201"/>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标准化</a:t>
              </a:r>
            </a:p>
          </p:txBody>
        </p:sp>
        <p:sp>
          <p:nvSpPr>
            <p:cNvPr id="9" name="矩形 8"/>
            <p:cNvSpPr/>
            <p:nvPr/>
          </p:nvSpPr>
          <p:spPr bwMode="auto">
            <a:xfrm>
              <a:off x="1963102" y="5711694"/>
              <a:ext cx="998458" cy="299359"/>
            </a:xfrm>
            <a:prstGeom prst="rect">
              <a:avLst/>
            </a:prstGeom>
            <a:solidFill>
              <a:srgbClr val="FF9201"/>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行业标准化</a:t>
              </a:r>
            </a:p>
          </p:txBody>
        </p:sp>
        <p:sp>
          <p:nvSpPr>
            <p:cNvPr id="10" name="圆角矩形 9"/>
            <p:cNvSpPr/>
            <p:nvPr/>
          </p:nvSpPr>
          <p:spPr bwMode="auto">
            <a:xfrm>
              <a:off x="5536883" y="2948122"/>
              <a:ext cx="1906905" cy="2254493"/>
            </a:xfrm>
            <a:prstGeom prst="roundRect">
              <a:avLst/>
            </a:prstGeom>
            <a:solidFill>
              <a:schemeClr val="bg1">
                <a:lumMod val="85000"/>
                <a:alpha val="64000"/>
              </a:schemeClr>
            </a:solidFill>
            <a:ln w="12700" cap="flat" cmpd="sng" algn="ctr">
              <a:solidFill>
                <a:schemeClr val="tx1"/>
              </a:solidFill>
              <a:prstDash val="solid"/>
              <a:round/>
              <a:headEnd type="none" w="sm" len="sm"/>
              <a:tailEnd type="none" w="sm" len="sm"/>
            </a:ln>
            <a:effectLst/>
          </p:spPr>
          <p:txBody>
            <a:bodyPr lIns="0" tIns="0" rIns="0" bIns="0" anchor="ctr"/>
            <a:lstStyle/>
            <a:p>
              <a:pPr algn="ctr">
                <a:defRPr/>
              </a:pPr>
              <a:endParaRPr lang="zh-CN" altLang="en-US" sz="1400">
                <a:ea typeface="楷体_GB2312" pitchFamily="49" charset="-122"/>
                <a:cs typeface="Times New Roman" pitchFamily="18" charset="0"/>
              </a:endParaRPr>
            </a:p>
          </p:txBody>
        </p:sp>
        <p:sp>
          <p:nvSpPr>
            <p:cNvPr id="11" name="圆角矩形 10"/>
            <p:cNvSpPr/>
            <p:nvPr/>
          </p:nvSpPr>
          <p:spPr bwMode="auto">
            <a:xfrm>
              <a:off x="202882" y="2618321"/>
              <a:ext cx="1396841" cy="1691292"/>
            </a:xfrm>
            <a:prstGeom prst="roundRect">
              <a:avLst/>
            </a:prstGeom>
            <a:solidFill>
              <a:schemeClr val="bg1">
                <a:lumMod val="85000"/>
                <a:alpha val="64000"/>
              </a:schemeClr>
            </a:solidFill>
            <a:ln w="12700" cap="flat" cmpd="sng" algn="ctr">
              <a:solidFill>
                <a:schemeClr val="tx1"/>
              </a:solidFill>
              <a:prstDash val="solid"/>
              <a:round/>
              <a:headEnd type="none" w="sm" len="sm"/>
              <a:tailEnd type="none" w="sm" len="sm"/>
            </a:ln>
            <a:effectLst/>
          </p:spPr>
          <p:txBody>
            <a:bodyPr lIns="0" tIns="0" rIns="0" bIns="0" anchor="ctr"/>
            <a:lstStyle/>
            <a:p>
              <a:pPr algn="ctr">
                <a:defRPr/>
              </a:pPr>
              <a:endParaRPr lang="zh-CN" altLang="en-US" sz="1400">
                <a:ea typeface="楷体_GB2312" pitchFamily="49" charset="-122"/>
                <a:cs typeface="Times New Roman" pitchFamily="18" charset="0"/>
              </a:endParaRPr>
            </a:p>
          </p:txBody>
        </p:sp>
        <p:sp>
          <p:nvSpPr>
            <p:cNvPr id="12" name="圆角矩形 11"/>
            <p:cNvSpPr/>
            <p:nvPr/>
          </p:nvSpPr>
          <p:spPr bwMode="auto">
            <a:xfrm>
              <a:off x="2784871" y="1982395"/>
              <a:ext cx="2203609" cy="2844754"/>
            </a:xfrm>
            <a:prstGeom prst="roundRect">
              <a:avLst/>
            </a:prstGeom>
            <a:solidFill>
              <a:schemeClr val="bg1">
                <a:lumMod val="85000"/>
                <a:alpha val="64000"/>
              </a:schemeClr>
            </a:solidFill>
            <a:ln w="12700" cap="flat" cmpd="sng" algn="ctr">
              <a:solidFill>
                <a:schemeClr val="tx1"/>
              </a:solidFill>
              <a:prstDash val="solid"/>
              <a:round/>
              <a:headEnd type="none" w="sm" len="sm"/>
              <a:tailEnd type="none" w="sm" len="sm"/>
            </a:ln>
            <a:effectLst/>
          </p:spPr>
          <p:txBody>
            <a:bodyPr lIns="0" tIns="0" rIns="0" bIns="0" anchor="ctr"/>
            <a:lstStyle/>
            <a:p>
              <a:pPr algn="ctr">
                <a:defRPr/>
              </a:pPr>
              <a:endParaRPr lang="zh-CN" altLang="en-US" sz="1400">
                <a:ea typeface="楷体_GB2312" pitchFamily="49" charset="-122"/>
                <a:cs typeface="Times New Roman" pitchFamily="18" charset="0"/>
              </a:endParaRPr>
            </a:p>
          </p:txBody>
        </p:sp>
        <p:sp>
          <p:nvSpPr>
            <p:cNvPr id="13" name="矩形 12"/>
            <p:cNvSpPr/>
            <p:nvPr/>
          </p:nvSpPr>
          <p:spPr bwMode="auto">
            <a:xfrm>
              <a:off x="306229" y="2790832"/>
              <a:ext cx="1018460" cy="446501"/>
            </a:xfrm>
            <a:prstGeom prst="rect">
              <a:avLst/>
            </a:prstGeom>
            <a:solidFill>
              <a:srgbClr val="5E9CDA"/>
            </a:solidFill>
            <a:ln w="19050">
              <a:solidFill>
                <a:schemeClr val="accent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因子暴露</a:t>
              </a:r>
            </a:p>
          </p:txBody>
        </p:sp>
        <p:sp>
          <p:nvSpPr>
            <p:cNvPr id="14" name="矩形 13"/>
            <p:cNvSpPr/>
            <p:nvPr/>
          </p:nvSpPr>
          <p:spPr bwMode="auto">
            <a:xfrm>
              <a:off x="306229" y="3638169"/>
              <a:ext cx="1018460" cy="485401"/>
            </a:xfrm>
            <a:prstGeom prst="rect">
              <a:avLst/>
            </a:prstGeom>
            <a:solidFill>
              <a:srgbClr val="5E9CDA"/>
            </a:solidFill>
            <a:ln w="19050">
              <a:solidFill>
                <a:schemeClr val="accent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个股收益</a:t>
              </a:r>
            </a:p>
          </p:txBody>
        </p:sp>
        <p:cxnSp>
          <p:nvCxnSpPr>
            <p:cNvPr id="43022" name="肘形连接符 17"/>
            <p:cNvCxnSpPr>
              <a:cxnSpLocks noChangeShapeType="1"/>
              <a:stCxn id="13" idx="3"/>
              <a:endCxn id="14" idx="3"/>
            </p:cNvCxnSpPr>
            <p:nvPr/>
          </p:nvCxnSpPr>
          <p:spPr bwMode="auto">
            <a:xfrm>
              <a:off x="1325563" y="3014663"/>
              <a:ext cx="9525" cy="866775"/>
            </a:xfrm>
            <a:prstGeom prst="bentConnector3">
              <a:avLst>
                <a:gd name="adj1" fmla="val 2284676"/>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3023" name="肘形连接符 19"/>
            <p:cNvCxnSpPr>
              <a:cxnSpLocks noChangeShapeType="1"/>
              <a:endCxn id="68" idx="1"/>
            </p:cNvCxnSpPr>
            <p:nvPr/>
          </p:nvCxnSpPr>
          <p:spPr bwMode="auto">
            <a:xfrm flipV="1">
              <a:off x="1554163" y="2270125"/>
              <a:ext cx="1992312" cy="1166813"/>
            </a:xfrm>
            <a:prstGeom prst="bentConnector3">
              <a:avLst>
                <a:gd name="adj1" fmla="val 8853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3024" name="肘形连接符 20"/>
            <p:cNvCxnSpPr>
              <a:cxnSpLocks noChangeShapeType="1"/>
              <a:endCxn id="72" idx="1"/>
            </p:cNvCxnSpPr>
            <p:nvPr/>
          </p:nvCxnSpPr>
          <p:spPr bwMode="auto">
            <a:xfrm>
              <a:off x="1554163" y="3436938"/>
              <a:ext cx="1992312" cy="700087"/>
            </a:xfrm>
            <a:prstGeom prst="bentConnector3">
              <a:avLst>
                <a:gd name="adj1" fmla="val 8853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3025" name="肘形连接符 23"/>
            <p:cNvCxnSpPr>
              <a:cxnSpLocks noChangeShapeType="1"/>
              <a:endCxn id="69" idx="1"/>
            </p:cNvCxnSpPr>
            <p:nvPr/>
          </p:nvCxnSpPr>
          <p:spPr bwMode="auto">
            <a:xfrm flipV="1">
              <a:off x="1916113" y="2736850"/>
              <a:ext cx="1630362" cy="700088"/>
            </a:xfrm>
            <a:prstGeom prst="bentConnector3">
              <a:avLst>
                <a:gd name="adj1" fmla="val 86074"/>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3026" name="肘形连接符 25"/>
            <p:cNvCxnSpPr>
              <a:cxnSpLocks noChangeShapeType="1"/>
              <a:endCxn id="71" idx="1"/>
            </p:cNvCxnSpPr>
            <p:nvPr/>
          </p:nvCxnSpPr>
          <p:spPr bwMode="auto">
            <a:xfrm>
              <a:off x="1916113" y="3436938"/>
              <a:ext cx="1630362" cy="233362"/>
            </a:xfrm>
            <a:prstGeom prst="bentConnector3">
              <a:avLst>
                <a:gd name="adj1" fmla="val 86074"/>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3027" name="肘形连接符 27"/>
            <p:cNvCxnSpPr>
              <a:cxnSpLocks noChangeShapeType="1"/>
              <a:stCxn id="24" idx="3"/>
              <a:endCxn id="70" idx="1"/>
            </p:cNvCxnSpPr>
            <p:nvPr/>
          </p:nvCxnSpPr>
          <p:spPr bwMode="auto">
            <a:xfrm flipV="1">
              <a:off x="2033588" y="3203575"/>
              <a:ext cx="1512887" cy="225425"/>
            </a:xfrm>
            <a:prstGeom prst="bentConnector3">
              <a:avLst>
                <a:gd name="adj1" fmla="val 85273"/>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nvGrpSpPr>
            <p:cNvPr id="43028" name="组合 91"/>
            <p:cNvGrpSpPr/>
            <p:nvPr/>
          </p:nvGrpSpPr>
          <p:grpSpPr>
            <a:xfrm>
              <a:off x="3546475" y="2103438"/>
              <a:ext cx="1168400" cy="2667000"/>
              <a:chOff x="3822377" y="2147490"/>
              <a:chExt cx="1550957" cy="2699742"/>
            </a:xfrm>
          </p:grpSpPr>
          <p:sp>
            <p:nvSpPr>
              <p:cNvPr id="68" name="矩形 67"/>
              <p:cNvSpPr/>
              <p:nvPr/>
            </p:nvSpPr>
            <p:spPr bwMode="auto">
              <a:xfrm>
                <a:off x="3822587" y="2148229"/>
                <a:ext cx="1551062" cy="337274"/>
              </a:xfrm>
              <a:prstGeom prst="rect">
                <a:avLst/>
              </a:prstGeom>
              <a:solidFill>
                <a:srgbClr val="5E9CDA"/>
              </a:solidFill>
              <a:ln>
                <a:solidFill>
                  <a:schemeClr val="accent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en-US" altLang="zh-CN" sz="1400">
                    <a:solidFill>
                      <a:schemeClr val="tx1"/>
                    </a:solidFill>
                    <a:latin typeface="Times New Roman" pitchFamily="18" charset="0"/>
                    <a:ea typeface="楷体_GB2312" pitchFamily="49" charset="-122"/>
                    <a:cs typeface="Times New Roman" pitchFamily="18" charset="0"/>
                  </a:rPr>
                  <a:t>IC</a:t>
                </a:r>
                <a:endParaRPr lang="zh-CN" altLang="en-US" sz="1400">
                  <a:solidFill>
                    <a:schemeClr val="tx1"/>
                  </a:solidFill>
                  <a:latin typeface="Times New Roman" pitchFamily="18" charset="0"/>
                  <a:ea typeface="楷体_GB2312" pitchFamily="49" charset="-122"/>
                  <a:cs typeface="Times New Roman" pitchFamily="18" charset="0"/>
                </a:endParaRPr>
              </a:p>
            </p:txBody>
          </p:sp>
          <p:sp>
            <p:nvSpPr>
              <p:cNvPr id="69" name="矩形 68"/>
              <p:cNvSpPr/>
              <p:nvPr/>
            </p:nvSpPr>
            <p:spPr bwMode="auto">
              <a:xfrm>
                <a:off x="3822587" y="2620756"/>
                <a:ext cx="1551062" cy="337274"/>
              </a:xfrm>
              <a:prstGeom prst="rect">
                <a:avLst/>
              </a:prstGeom>
              <a:solidFill>
                <a:srgbClr val="5E9CDA"/>
              </a:solidFill>
              <a:ln>
                <a:solidFill>
                  <a:schemeClr val="accent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en-US" altLang="zh-CN" sz="1400" dirty="0">
                    <a:solidFill>
                      <a:schemeClr val="tx1"/>
                    </a:solidFill>
                    <a:latin typeface="Times New Roman" pitchFamily="18" charset="0"/>
                    <a:ea typeface="楷体_GB2312" pitchFamily="49" charset="-122"/>
                    <a:cs typeface="Times New Roman" pitchFamily="18" charset="0"/>
                  </a:rPr>
                  <a:t>IR</a:t>
                </a:r>
                <a:endParaRPr lang="zh-CN" altLang="en-US" sz="1400" dirty="0">
                  <a:solidFill>
                    <a:schemeClr val="tx1"/>
                  </a:solidFill>
                  <a:latin typeface="Times New Roman" pitchFamily="18" charset="0"/>
                  <a:ea typeface="楷体_GB2312" pitchFamily="49" charset="-122"/>
                  <a:cs typeface="Times New Roman" pitchFamily="18" charset="0"/>
                </a:endParaRPr>
              </a:p>
            </p:txBody>
          </p:sp>
          <p:sp>
            <p:nvSpPr>
              <p:cNvPr id="70" name="矩形 69"/>
              <p:cNvSpPr/>
              <p:nvPr/>
            </p:nvSpPr>
            <p:spPr bwMode="auto">
              <a:xfrm>
                <a:off x="3822587" y="3093283"/>
                <a:ext cx="1551062" cy="337274"/>
              </a:xfrm>
              <a:prstGeom prst="rect">
                <a:avLst/>
              </a:prstGeom>
              <a:solidFill>
                <a:srgbClr val="5E9CDA"/>
              </a:solidFill>
              <a:ln>
                <a:solidFill>
                  <a:schemeClr val="accent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dirty="0" smtClean="0">
                    <a:solidFill>
                      <a:schemeClr val="tx1"/>
                    </a:solidFill>
                    <a:latin typeface="Times New Roman" pitchFamily="18" charset="0"/>
                    <a:ea typeface="楷体_GB2312" pitchFamily="49" charset="-122"/>
                    <a:cs typeface="Times New Roman" pitchFamily="18" charset="0"/>
                  </a:rPr>
                  <a:t>胜率差</a:t>
                </a:r>
                <a:endParaRPr lang="zh-CN" altLang="en-US" sz="1400" dirty="0">
                  <a:solidFill>
                    <a:schemeClr val="tx1"/>
                  </a:solidFill>
                  <a:latin typeface="Times New Roman" pitchFamily="18" charset="0"/>
                  <a:ea typeface="楷体_GB2312" pitchFamily="49" charset="-122"/>
                  <a:cs typeface="Times New Roman" pitchFamily="18" charset="0"/>
                </a:endParaRPr>
              </a:p>
            </p:txBody>
          </p:sp>
          <p:sp>
            <p:nvSpPr>
              <p:cNvPr id="71" name="矩形 70"/>
              <p:cNvSpPr/>
              <p:nvPr/>
            </p:nvSpPr>
            <p:spPr bwMode="auto">
              <a:xfrm>
                <a:off x="3822587" y="3565811"/>
                <a:ext cx="1551062" cy="337274"/>
              </a:xfrm>
              <a:prstGeom prst="rect">
                <a:avLst/>
              </a:prstGeom>
              <a:solidFill>
                <a:srgbClr val="5E9CDA"/>
              </a:solidFill>
              <a:ln>
                <a:solidFill>
                  <a:schemeClr val="accent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dirty="0" smtClean="0">
                    <a:solidFill>
                      <a:schemeClr val="tx1"/>
                    </a:solidFill>
                    <a:latin typeface="Times New Roman" pitchFamily="18" charset="0"/>
                    <a:ea typeface="楷体_GB2312" pitchFamily="49" charset="-122"/>
                    <a:cs typeface="Times New Roman" pitchFamily="18" charset="0"/>
                  </a:rPr>
                  <a:t>收益对比</a:t>
                </a:r>
                <a:endParaRPr lang="zh-CN" altLang="en-US" sz="1400" dirty="0">
                  <a:solidFill>
                    <a:schemeClr val="tx1"/>
                  </a:solidFill>
                  <a:latin typeface="Times New Roman" pitchFamily="18" charset="0"/>
                  <a:ea typeface="楷体_GB2312" pitchFamily="49" charset="-122"/>
                  <a:cs typeface="Times New Roman" pitchFamily="18" charset="0"/>
                </a:endParaRPr>
              </a:p>
            </p:txBody>
          </p:sp>
          <p:sp>
            <p:nvSpPr>
              <p:cNvPr id="72" name="矩形 71"/>
              <p:cNvSpPr/>
              <p:nvPr/>
            </p:nvSpPr>
            <p:spPr bwMode="auto">
              <a:xfrm>
                <a:off x="3822587" y="4038338"/>
                <a:ext cx="1551062" cy="337274"/>
              </a:xfrm>
              <a:prstGeom prst="rect">
                <a:avLst/>
              </a:prstGeom>
              <a:solidFill>
                <a:srgbClr val="5E9CDA"/>
              </a:solidFill>
              <a:ln>
                <a:solidFill>
                  <a:schemeClr val="accent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单调性</a:t>
                </a:r>
              </a:p>
            </p:txBody>
          </p:sp>
          <p:sp>
            <p:nvSpPr>
              <p:cNvPr id="73" name="矩形 72"/>
              <p:cNvSpPr/>
              <p:nvPr/>
            </p:nvSpPr>
            <p:spPr bwMode="auto">
              <a:xfrm>
                <a:off x="3822587" y="4510866"/>
                <a:ext cx="1551062" cy="335563"/>
              </a:xfrm>
              <a:prstGeom prst="rect">
                <a:avLst/>
              </a:prstGeom>
              <a:solidFill>
                <a:srgbClr val="5E9CDA"/>
              </a:solidFill>
              <a:ln>
                <a:solidFill>
                  <a:schemeClr val="accent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其他指标</a:t>
                </a:r>
              </a:p>
            </p:txBody>
          </p:sp>
        </p:grpSp>
        <p:sp>
          <p:nvSpPr>
            <p:cNvPr id="22" name="矩形 21"/>
            <p:cNvSpPr/>
            <p:nvPr/>
          </p:nvSpPr>
          <p:spPr bwMode="auto">
            <a:xfrm>
              <a:off x="5736908" y="3096956"/>
              <a:ext cx="1510189" cy="532758"/>
            </a:xfrm>
            <a:prstGeom prst="rect">
              <a:avLst/>
            </a:prstGeom>
            <a:solidFill>
              <a:srgbClr val="5E9CDA"/>
            </a:solidFill>
            <a:ln>
              <a:solidFill>
                <a:schemeClr val="accent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有效</a:t>
              </a:r>
              <a:r>
                <a:rPr lang="en-US" altLang="zh-CN" sz="1400">
                  <a:solidFill>
                    <a:schemeClr val="tx1"/>
                  </a:solidFill>
                  <a:latin typeface="Times New Roman" pitchFamily="18" charset="0"/>
                  <a:ea typeface="楷体_GB2312" pitchFamily="49" charset="-122"/>
                  <a:cs typeface="Times New Roman" pitchFamily="18" charset="0"/>
                </a:rPr>
                <a:t>Alpha</a:t>
              </a:r>
              <a:r>
                <a:rPr lang="zh-CN" altLang="en-US" sz="1400">
                  <a:solidFill>
                    <a:schemeClr val="tx1"/>
                  </a:solidFill>
                  <a:latin typeface="Times New Roman" pitchFamily="18" charset="0"/>
                  <a:ea typeface="楷体_GB2312" pitchFamily="49" charset="-122"/>
                  <a:cs typeface="Times New Roman" pitchFamily="18" charset="0"/>
                </a:rPr>
                <a:t>因子</a:t>
              </a:r>
            </a:p>
          </p:txBody>
        </p:sp>
        <p:cxnSp>
          <p:nvCxnSpPr>
            <p:cNvPr id="43030" name="肘形连接符 39"/>
            <p:cNvCxnSpPr>
              <a:cxnSpLocks noChangeShapeType="1"/>
              <a:stCxn id="24" idx="3"/>
              <a:endCxn id="73" idx="1"/>
            </p:cNvCxnSpPr>
            <p:nvPr/>
          </p:nvCxnSpPr>
          <p:spPr bwMode="auto">
            <a:xfrm>
              <a:off x="2033588" y="3429000"/>
              <a:ext cx="1512887" cy="1174750"/>
            </a:xfrm>
            <a:prstGeom prst="bentConnector3">
              <a:avLst>
                <a:gd name="adj1" fmla="val 85634"/>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24" name="矩形 23"/>
            <p:cNvSpPr/>
            <p:nvPr/>
          </p:nvSpPr>
          <p:spPr bwMode="auto">
            <a:xfrm>
              <a:off x="1693069" y="2560817"/>
              <a:ext cx="340043" cy="1736957"/>
            </a:xfrm>
            <a:prstGeom prst="rect">
              <a:avLst/>
            </a:prstGeom>
            <a:solidFill>
              <a:srgbClr val="C00000"/>
            </a:solidFill>
            <a:ln w="19050">
              <a:solidFill>
                <a:schemeClr val="accent6"/>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bg1"/>
                  </a:solidFill>
                  <a:latin typeface="Times New Roman" pitchFamily="18" charset="0"/>
                  <a:ea typeface="楷体_GB2312" pitchFamily="49" charset="-122"/>
                  <a:cs typeface="Times New Roman" pitchFamily="18" charset="0"/>
                </a:rPr>
                <a:t>数</a:t>
              </a:r>
              <a:endParaRPr lang="en-US" altLang="zh-CN" sz="1400">
                <a:solidFill>
                  <a:schemeClr val="bg1"/>
                </a:solidFill>
                <a:latin typeface="Times New Roman" pitchFamily="18" charset="0"/>
                <a:ea typeface="楷体_GB2312" pitchFamily="49" charset="-122"/>
                <a:cs typeface="Times New Roman" pitchFamily="18" charset="0"/>
              </a:endParaRPr>
            </a:p>
            <a:p>
              <a:pPr algn="ctr">
                <a:defRPr/>
              </a:pPr>
              <a:r>
                <a:rPr lang="zh-CN" altLang="en-US" sz="1400">
                  <a:solidFill>
                    <a:schemeClr val="bg1"/>
                  </a:solidFill>
                  <a:latin typeface="Times New Roman" pitchFamily="18" charset="0"/>
                  <a:ea typeface="楷体_GB2312" pitchFamily="49" charset="-122"/>
                  <a:cs typeface="Times New Roman" pitchFamily="18" charset="0"/>
                </a:rPr>
                <a:t>据</a:t>
              </a:r>
              <a:endParaRPr lang="en-US" altLang="zh-CN" sz="1400">
                <a:solidFill>
                  <a:schemeClr val="bg1"/>
                </a:solidFill>
                <a:latin typeface="Times New Roman" pitchFamily="18" charset="0"/>
                <a:ea typeface="楷体_GB2312" pitchFamily="49" charset="-122"/>
                <a:cs typeface="Times New Roman" pitchFamily="18" charset="0"/>
              </a:endParaRPr>
            </a:p>
            <a:p>
              <a:pPr algn="ctr">
                <a:defRPr/>
              </a:pPr>
              <a:r>
                <a:rPr lang="zh-CN" altLang="en-US" sz="1400">
                  <a:solidFill>
                    <a:schemeClr val="bg1"/>
                  </a:solidFill>
                  <a:latin typeface="Times New Roman" pitchFamily="18" charset="0"/>
                  <a:ea typeface="楷体_GB2312" pitchFamily="49" charset="-122"/>
                  <a:cs typeface="Times New Roman" pitchFamily="18" charset="0"/>
                </a:rPr>
                <a:t>预</a:t>
              </a:r>
              <a:endParaRPr lang="en-US" altLang="zh-CN" sz="1400">
                <a:solidFill>
                  <a:schemeClr val="bg1"/>
                </a:solidFill>
                <a:latin typeface="Times New Roman" pitchFamily="18" charset="0"/>
                <a:ea typeface="楷体_GB2312" pitchFamily="49" charset="-122"/>
                <a:cs typeface="Times New Roman" pitchFamily="18" charset="0"/>
              </a:endParaRPr>
            </a:p>
            <a:p>
              <a:pPr algn="ctr">
                <a:defRPr/>
              </a:pPr>
              <a:r>
                <a:rPr lang="zh-CN" altLang="en-US" sz="1400">
                  <a:solidFill>
                    <a:schemeClr val="bg1"/>
                  </a:solidFill>
                  <a:latin typeface="Times New Roman" pitchFamily="18" charset="0"/>
                  <a:ea typeface="楷体_GB2312" pitchFamily="49" charset="-122"/>
                  <a:cs typeface="Times New Roman" pitchFamily="18" charset="0"/>
                </a:rPr>
                <a:t>处</a:t>
              </a:r>
              <a:endParaRPr lang="en-US" altLang="zh-CN" sz="1400">
                <a:solidFill>
                  <a:schemeClr val="bg1"/>
                </a:solidFill>
                <a:latin typeface="Times New Roman" pitchFamily="18" charset="0"/>
                <a:ea typeface="楷体_GB2312" pitchFamily="49" charset="-122"/>
                <a:cs typeface="Times New Roman" pitchFamily="18" charset="0"/>
              </a:endParaRPr>
            </a:p>
            <a:p>
              <a:pPr algn="ctr">
                <a:defRPr/>
              </a:pPr>
              <a:r>
                <a:rPr lang="zh-CN" altLang="en-US" sz="1400">
                  <a:solidFill>
                    <a:schemeClr val="bg1"/>
                  </a:solidFill>
                  <a:latin typeface="Times New Roman" pitchFamily="18" charset="0"/>
                  <a:ea typeface="楷体_GB2312" pitchFamily="49" charset="-122"/>
                  <a:cs typeface="Times New Roman" pitchFamily="18" charset="0"/>
                </a:rPr>
                <a:t>理 </a:t>
              </a:r>
            </a:p>
          </p:txBody>
        </p:sp>
        <p:sp>
          <p:nvSpPr>
            <p:cNvPr id="25" name="矩形 24"/>
            <p:cNvSpPr/>
            <p:nvPr/>
          </p:nvSpPr>
          <p:spPr bwMode="auto">
            <a:xfrm>
              <a:off x="5740241" y="4637724"/>
              <a:ext cx="1510189" cy="434662"/>
            </a:xfrm>
            <a:prstGeom prst="rect">
              <a:avLst/>
            </a:prstGeom>
            <a:solidFill>
              <a:srgbClr val="C00000"/>
            </a:solidFill>
            <a:ln w="19050">
              <a:solidFill>
                <a:schemeClr val="accent6"/>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bg1"/>
                  </a:solidFill>
                  <a:latin typeface="Times New Roman" pitchFamily="18" charset="0"/>
                  <a:ea typeface="楷体_GB2312" pitchFamily="49" charset="-122"/>
                  <a:cs typeface="Times New Roman" pitchFamily="18" charset="0"/>
                </a:rPr>
                <a:t>多因子组合</a:t>
              </a:r>
            </a:p>
          </p:txBody>
        </p:sp>
        <p:cxnSp>
          <p:nvCxnSpPr>
            <p:cNvPr id="43033" name="肘形连接符 19"/>
            <p:cNvCxnSpPr>
              <a:cxnSpLocks noChangeShapeType="1"/>
              <a:endCxn id="7" idx="1"/>
            </p:cNvCxnSpPr>
            <p:nvPr/>
          </p:nvCxnSpPr>
          <p:spPr bwMode="auto">
            <a:xfrm rot="16200000" flipH="1">
              <a:off x="1527176" y="4589462"/>
              <a:ext cx="728662" cy="144463"/>
            </a:xfrm>
            <a:prstGeom prst="bentConnector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3034" name="肘形连接符 23"/>
            <p:cNvCxnSpPr>
              <a:cxnSpLocks noChangeShapeType="1"/>
              <a:endCxn id="8" idx="1"/>
            </p:cNvCxnSpPr>
            <p:nvPr/>
          </p:nvCxnSpPr>
          <p:spPr bwMode="auto">
            <a:xfrm rot="16200000" flipH="1">
              <a:off x="1318419" y="4798219"/>
              <a:ext cx="1146175" cy="144463"/>
            </a:xfrm>
            <a:prstGeom prst="bentConnector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3035" name="肘形连接符 25"/>
            <p:cNvCxnSpPr>
              <a:cxnSpLocks noChangeShapeType="1"/>
              <a:endCxn id="9" idx="1"/>
            </p:cNvCxnSpPr>
            <p:nvPr/>
          </p:nvCxnSpPr>
          <p:spPr bwMode="auto">
            <a:xfrm rot="16200000" flipH="1">
              <a:off x="1108869" y="5007769"/>
              <a:ext cx="1565275" cy="144463"/>
            </a:xfrm>
            <a:prstGeom prst="bentConnector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3036" name="右箭头 28"/>
            <p:cNvSpPr>
              <a:spLocks noChangeArrowheads="1"/>
            </p:cNvSpPr>
            <p:nvPr/>
          </p:nvSpPr>
          <p:spPr bwMode="auto">
            <a:xfrm>
              <a:off x="5030153" y="3186595"/>
              <a:ext cx="523399" cy="498931"/>
            </a:xfrm>
            <a:prstGeom prst="rightArrow">
              <a:avLst>
                <a:gd name="adj1" fmla="val 50000"/>
                <a:gd name="adj2" fmla="val 49999"/>
              </a:avLst>
            </a:prstGeom>
            <a:solidFill>
              <a:srgbClr val="5E9CDA"/>
            </a:solidFill>
            <a:ln w="12700" algn="ctr">
              <a:solidFill>
                <a:schemeClr val="tx1"/>
              </a:solidFill>
              <a:round/>
              <a:headEnd type="none" w="sm" len="sm"/>
              <a:tailEnd type="none" w="sm" len="sm"/>
            </a:ln>
          </p:spPr>
          <p:txBody>
            <a:bodyPr lIns="0" tIns="0" rIns="0" bIns="0" anchor="ct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endParaRPr lang="zh-CN" altLang="en-US" sz="1400" b="0">
                <a:latin typeface="Arial" pitchFamily="34" charset="0"/>
                <a:ea typeface="楷体_GB2312" pitchFamily="49" charset="-122"/>
                <a:cs typeface="Times New Roman" pitchFamily="18" charset="0"/>
              </a:endParaRPr>
            </a:p>
          </p:txBody>
        </p:sp>
        <p:cxnSp>
          <p:nvCxnSpPr>
            <p:cNvPr id="43037" name="直接箭头连接符 123"/>
            <p:cNvCxnSpPr>
              <a:cxnSpLocks noChangeShapeType="1"/>
              <a:stCxn id="22" idx="2"/>
              <a:endCxn id="25" idx="0"/>
            </p:cNvCxnSpPr>
            <p:nvPr/>
          </p:nvCxnSpPr>
          <p:spPr bwMode="auto">
            <a:xfrm>
              <a:off x="6492875" y="3630613"/>
              <a:ext cx="3175" cy="1008062"/>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1" name="矩形 30"/>
            <p:cNvSpPr/>
            <p:nvPr/>
          </p:nvSpPr>
          <p:spPr bwMode="auto">
            <a:xfrm>
              <a:off x="5610225" y="3866494"/>
              <a:ext cx="1740218" cy="434662"/>
            </a:xfrm>
            <a:prstGeom prst="rect">
              <a:avLst/>
            </a:prstGeom>
            <a:solidFill>
              <a:srgbClr val="EB8803"/>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因子配权</a:t>
              </a:r>
              <a:r>
                <a:rPr lang="en-US" altLang="zh-CN" sz="1400">
                  <a:solidFill>
                    <a:schemeClr val="tx1"/>
                  </a:solidFill>
                  <a:latin typeface="Times New Roman" pitchFamily="18" charset="0"/>
                  <a:ea typeface="楷体_GB2312" pitchFamily="49" charset="-122"/>
                  <a:cs typeface="Times New Roman" pitchFamily="18" charset="0"/>
                </a:rPr>
                <a:t>+</a:t>
              </a:r>
              <a:r>
                <a:rPr lang="zh-CN" altLang="en-US" sz="1400">
                  <a:solidFill>
                    <a:schemeClr val="tx1"/>
                  </a:solidFill>
                  <a:latin typeface="Times New Roman" pitchFamily="18" charset="0"/>
                  <a:ea typeface="楷体_GB2312" pitchFamily="49" charset="-122"/>
                  <a:cs typeface="Times New Roman" pitchFamily="18" charset="0"/>
                </a:rPr>
                <a:t>个股配权</a:t>
              </a:r>
            </a:p>
          </p:txBody>
        </p:sp>
        <p:cxnSp>
          <p:nvCxnSpPr>
            <p:cNvPr id="43039" name="肘形连接符 19"/>
            <p:cNvCxnSpPr>
              <a:cxnSpLocks noChangeShapeType="1"/>
              <a:endCxn id="35" idx="1"/>
            </p:cNvCxnSpPr>
            <p:nvPr/>
          </p:nvCxnSpPr>
          <p:spPr bwMode="auto">
            <a:xfrm rot="5400000" flipH="1" flipV="1">
              <a:off x="4459287" y="2239963"/>
              <a:ext cx="1749425" cy="387350"/>
            </a:xfrm>
            <a:prstGeom prst="bentConnector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3040" name="肘形连接符 23"/>
            <p:cNvCxnSpPr>
              <a:cxnSpLocks noChangeShapeType="1"/>
              <a:endCxn id="37" idx="1"/>
            </p:cNvCxnSpPr>
            <p:nvPr/>
          </p:nvCxnSpPr>
          <p:spPr bwMode="auto">
            <a:xfrm rot="5400000" flipH="1" flipV="1">
              <a:off x="4962525" y="2670175"/>
              <a:ext cx="742950" cy="387350"/>
            </a:xfrm>
            <a:prstGeom prst="bentConnector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3041" name="肘形连接符 25"/>
            <p:cNvCxnSpPr>
              <a:cxnSpLocks noChangeShapeType="1"/>
            </p:cNvCxnSpPr>
            <p:nvPr/>
          </p:nvCxnSpPr>
          <p:spPr bwMode="auto">
            <a:xfrm rot="5400000" flipH="1" flipV="1">
              <a:off x="4692650" y="2473325"/>
              <a:ext cx="1282700" cy="387350"/>
            </a:xfrm>
            <a:prstGeom prst="bentConnector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5" name="矩形 34"/>
            <p:cNvSpPr/>
            <p:nvPr/>
          </p:nvSpPr>
          <p:spPr bwMode="auto">
            <a:xfrm>
              <a:off x="5526881" y="1392133"/>
              <a:ext cx="1268491" cy="333185"/>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基于宏观周期</a:t>
              </a:r>
            </a:p>
          </p:txBody>
        </p:sp>
        <p:sp>
          <p:nvSpPr>
            <p:cNvPr id="36" name="矩形 40"/>
            <p:cNvSpPr/>
            <p:nvPr/>
          </p:nvSpPr>
          <p:spPr bwMode="auto">
            <a:xfrm>
              <a:off x="5526881" y="1858930"/>
              <a:ext cx="1268491" cy="333185"/>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基于风格回复</a:t>
              </a:r>
            </a:p>
          </p:txBody>
        </p:sp>
        <p:sp>
          <p:nvSpPr>
            <p:cNvPr id="37" name="矩形 36"/>
            <p:cNvSpPr/>
            <p:nvPr/>
          </p:nvSpPr>
          <p:spPr bwMode="auto">
            <a:xfrm>
              <a:off x="5526881" y="2327418"/>
              <a:ext cx="1268491" cy="331493"/>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基于事件驱动</a:t>
              </a:r>
            </a:p>
          </p:txBody>
        </p:sp>
        <p:sp>
          <p:nvSpPr>
            <p:cNvPr id="38" name="圆角矩形 43"/>
            <p:cNvSpPr>
              <a:spLocks noChangeArrowheads="1"/>
            </p:cNvSpPr>
            <p:nvPr/>
          </p:nvSpPr>
          <p:spPr bwMode="auto">
            <a:xfrm>
              <a:off x="5350193" y="1305878"/>
              <a:ext cx="1930241" cy="1437599"/>
            </a:xfrm>
            <a:prstGeom prst="roundRect">
              <a:avLst>
                <a:gd name="adj" fmla="val 16667"/>
              </a:avLst>
            </a:prstGeom>
            <a:noFill/>
            <a:ln w="12700" algn="ctr">
              <a:solidFill>
                <a:schemeClr val="tx1"/>
              </a:solidFill>
              <a:prstDash val="dash"/>
              <a:round/>
              <a:headEnd type="none" w="sm" len="sm"/>
              <a:tailEnd type="none" w="sm" len="sm"/>
            </a:ln>
          </p:spPr>
          <p:txBody>
            <a:bodyPr lIns="0" tIns="0" rIns="0" bIns="0" anchor="ctr"/>
            <a:lstStyle/>
            <a:p>
              <a:pPr algn="ctr">
                <a:defRPr/>
              </a:pPr>
              <a:endParaRPr lang="zh-CN" altLang="en-US" sz="1400">
                <a:ln w="57150">
                  <a:solidFill>
                    <a:schemeClr val="tx1"/>
                  </a:solidFill>
                </a:ln>
                <a:ea typeface="楷体_GB2312" pitchFamily="49" charset="-122"/>
                <a:cs typeface="Times New Roman" pitchFamily="18" charset="0"/>
              </a:endParaRPr>
            </a:p>
          </p:txBody>
        </p:sp>
        <p:sp>
          <p:nvSpPr>
            <p:cNvPr id="39" name="矩形 38"/>
            <p:cNvSpPr/>
            <p:nvPr/>
          </p:nvSpPr>
          <p:spPr bwMode="auto">
            <a:xfrm>
              <a:off x="6907054" y="1163809"/>
              <a:ext cx="320040" cy="1540767"/>
            </a:xfrm>
            <a:prstGeom prst="rect">
              <a:avLst/>
            </a:prstGeom>
            <a:noFill/>
            <a:ln w="19050">
              <a:no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rgbClr val="FF0000"/>
                  </a:solidFill>
                  <a:latin typeface="Times New Roman" pitchFamily="18" charset="0"/>
                  <a:ea typeface="楷体_GB2312" pitchFamily="49" charset="-122"/>
                  <a:cs typeface="Times New Roman" pitchFamily="18" charset="0"/>
                </a:rPr>
                <a:t>风格轮动</a:t>
              </a:r>
            </a:p>
          </p:txBody>
        </p:sp>
        <p:cxnSp>
          <p:nvCxnSpPr>
            <p:cNvPr id="43047" name="直接箭头连接符 49"/>
            <p:cNvCxnSpPr>
              <a:cxnSpLocks noChangeShapeType="1"/>
            </p:cNvCxnSpPr>
            <p:nvPr/>
          </p:nvCxnSpPr>
          <p:spPr bwMode="auto">
            <a:xfrm flipH="1">
              <a:off x="6907213" y="1490663"/>
              <a:ext cx="0" cy="1177925"/>
            </a:xfrm>
            <a:prstGeom prst="straightConnector1">
              <a:avLst/>
            </a:prstGeom>
            <a:noFill/>
            <a:ln w="9525" algn="ctr">
              <a:solidFill>
                <a:srgbClr val="002060"/>
              </a:solidFill>
              <a:round/>
              <a:tailEnd type="arrow" w="med" len="med"/>
            </a:ln>
            <a:extLst>
              <a:ext uri="{909E8E84-426E-40DD-AFC4-6F175D3DCCD1}">
                <a14:hiddenFill xmlns:a14="http://schemas.microsoft.com/office/drawing/2010/main">
                  <a:noFill/>
                </a14:hiddenFill>
              </a:ext>
            </a:extLst>
          </p:spPr>
        </p:cxnSp>
        <p:sp>
          <p:nvSpPr>
            <p:cNvPr id="22567" name="右箭头 40"/>
            <p:cNvSpPr>
              <a:spLocks noChangeArrowheads="1"/>
            </p:cNvSpPr>
            <p:nvPr/>
          </p:nvSpPr>
          <p:spPr bwMode="auto">
            <a:xfrm>
              <a:off x="2179796" y="3188286"/>
              <a:ext cx="501729" cy="504005"/>
            </a:xfrm>
            <a:prstGeom prst="rightArrow">
              <a:avLst>
                <a:gd name="adj1" fmla="val 50000"/>
                <a:gd name="adj2" fmla="val 50000"/>
              </a:avLst>
            </a:prstGeom>
            <a:solidFill>
              <a:srgbClr val="5E9CDA"/>
            </a:solidFill>
            <a:ln w="12700" algn="ctr">
              <a:solidFill>
                <a:schemeClr val="tx1">
                  <a:lumMod val="95000"/>
                  <a:lumOff val="5000"/>
                </a:schemeClr>
              </a:solidFill>
              <a:round/>
              <a:headEnd type="none" w="sm" len="sm"/>
              <a:tailEnd type="none" w="sm" len="sm"/>
            </a:ln>
          </p:spPr>
          <p:txBody>
            <a:bodyPr lIns="0" tIns="0" rIns="0" bIns="0" anchor="ctr"/>
            <a:lstStyle/>
            <a:p>
              <a:pPr algn="ctr">
                <a:defRPr/>
              </a:pPr>
              <a:endParaRPr lang="zh-CN" altLang="en-US" sz="1400">
                <a:latin typeface="Arial"/>
                <a:ea typeface="楷体_GB2312" pitchFamily="49" charset="-122"/>
                <a:cs typeface="Times New Roman" pitchFamily="18" charset="0"/>
              </a:endParaRPr>
            </a:p>
          </p:txBody>
        </p:sp>
        <p:sp>
          <p:nvSpPr>
            <p:cNvPr id="42" name="圆柱形 41"/>
            <p:cNvSpPr/>
            <p:nvPr/>
          </p:nvSpPr>
          <p:spPr>
            <a:xfrm>
              <a:off x="362902" y="5074077"/>
              <a:ext cx="1076801" cy="794907"/>
            </a:xfrm>
            <a:prstGeom prst="can">
              <a:avLst/>
            </a:prstGeom>
            <a:solidFill>
              <a:srgbClr val="42288C"/>
            </a:solidFill>
            <a:ln>
              <a:solidFill>
                <a:srgbClr val="42288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a:latin typeface="Times New Roman" pitchFamily="18" charset="0"/>
                  <a:ea typeface="楷体_GB2312" pitchFamily="49" charset="-122"/>
                  <a:cs typeface="Times New Roman" pitchFamily="18" charset="0"/>
                </a:rPr>
                <a:t>Wind</a:t>
              </a:r>
            </a:p>
            <a:p>
              <a:pPr algn="ctr">
                <a:defRPr/>
              </a:pPr>
              <a:r>
                <a:rPr lang="zh-CN" altLang="en-US" sz="1400">
                  <a:latin typeface="Times New Roman" pitchFamily="18" charset="0"/>
                  <a:ea typeface="楷体_GB2312" pitchFamily="49" charset="-122"/>
                  <a:cs typeface="Times New Roman" pitchFamily="18" charset="0"/>
                </a:rPr>
                <a:t>底层数据库</a:t>
              </a:r>
            </a:p>
          </p:txBody>
        </p:sp>
        <p:cxnSp>
          <p:nvCxnSpPr>
            <p:cNvPr id="43" name="直接箭头连接符 42"/>
            <p:cNvCxnSpPr>
              <a:stCxn id="42" idx="1"/>
              <a:endCxn id="11" idx="2"/>
            </p:cNvCxnSpPr>
            <p:nvPr/>
          </p:nvCxnSpPr>
          <p:spPr>
            <a:xfrm flipH="1" flipV="1">
              <a:off x="901303" y="4309613"/>
              <a:ext cx="0" cy="7644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6200" y="4532864"/>
              <a:ext cx="1700213" cy="380540"/>
            </a:xfrm>
            <a:prstGeom prst="rect">
              <a:avLst/>
            </a:prstGeom>
            <a:solidFill>
              <a:srgbClr val="5E9CDA"/>
            </a:solidFill>
            <a:ln w="19050">
              <a:solidFill>
                <a:schemeClr val="accent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en-US" altLang="zh-CN" sz="1400" dirty="0" err="1" smtClean="0">
                  <a:solidFill>
                    <a:schemeClr val="tx1"/>
                  </a:solidFill>
                  <a:latin typeface="Times New Roman" pitchFamily="18" charset="0"/>
                  <a:ea typeface="楷体_GB2312" pitchFamily="49" charset="-122"/>
                  <a:cs typeface="Times New Roman" pitchFamily="18" charset="0"/>
                </a:rPr>
                <a:t>Matlab,Python</a:t>
              </a:r>
              <a:r>
                <a:rPr lang="zh-CN" altLang="en-US" sz="1400" dirty="0" smtClean="0">
                  <a:solidFill>
                    <a:schemeClr val="tx1"/>
                  </a:solidFill>
                  <a:latin typeface="Times New Roman" pitchFamily="18" charset="0"/>
                  <a:ea typeface="楷体_GB2312" pitchFamily="49" charset="-122"/>
                  <a:cs typeface="Times New Roman" pitchFamily="18" charset="0"/>
                </a:rPr>
                <a:t>抓取</a:t>
              </a:r>
              <a:endParaRPr lang="en-US" altLang="zh-CN" sz="1400" dirty="0">
                <a:solidFill>
                  <a:schemeClr val="tx1"/>
                </a:solidFill>
                <a:latin typeface="Times New Roman" pitchFamily="18" charset="0"/>
                <a:ea typeface="楷体_GB2312" pitchFamily="49" charset="-122"/>
                <a:cs typeface="Times New Roman" pitchFamily="18" charset="0"/>
              </a:endParaRPr>
            </a:p>
          </p:txBody>
        </p:sp>
        <p:cxnSp>
          <p:nvCxnSpPr>
            <p:cNvPr id="43052" name="肘形连接符 19"/>
            <p:cNvCxnSpPr>
              <a:cxnSpLocks noChangeShapeType="1"/>
              <a:stCxn id="31" idx="3"/>
              <a:endCxn id="47" idx="1"/>
            </p:cNvCxnSpPr>
            <p:nvPr/>
          </p:nvCxnSpPr>
          <p:spPr bwMode="auto">
            <a:xfrm>
              <a:off x="7350125" y="4083050"/>
              <a:ext cx="333375" cy="196850"/>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3053" name="肘形连接符 19"/>
            <p:cNvCxnSpPr>
              <a:cxnSpLocks noChangeShapeType="1"/>
              <a:stCxn id="31" idx="3"/>
              <a:endCxn id="48" idx="1"/>
            </p:cNvCxnSpPr>
            <p:nvPr/>
          </p:nvCxnSpPr>
          <p:spPr bwMode="auto">
            <a:xfrm>
              <a:off x="7350125" y="4083050"/>
              <a:ext cx="333375" cy="585788"/>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7" name="矩形 46"/>
            <p:cNvSpPr/>
            <p:nvPr/>
          </p:nvSpPr>
          <p:spPr bwMode="auto">
            <a:xfrm>
              <a:off x="7683818" y="4140484"/>
              <a:ext cx="980123" cy="277372"/>
            </a:xfrm>
            <a:prstGeom prst="rect">
              <a:avLst/>
            </a:prstGeom>
            <a:solidFill>
              <a:srgbClr val="FF9201"/>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rgbClr val="FF0000"/>
                  </a:solidFill>
                  <a:latin typeface="Times New Roman" pitchFamily="18" charset="0"/>
                  <a:ea typeface="楷体_GB2312" pitchFamily="49" charset="-122"/>
                  <a:cs typeface="Times New Roman" pitchFamily="18" charset="0"/>
                </a:rPr>
                <a:t>情景分析</a:t>
              </a:r>
            </a:p>
          </p:txBody>
        </p:sp>
        <p:sp>
          <p:nvSpPr>
            <p:cNvPr id="48" name="矩形 47"/>
            <p:cNvSpPr/>
            <p:nvPr/>
          </p:nvSpPr>
          <p:spPr bwMode="auto">
            <a:xfrm>
              <a:off x="7683818" y="4531172"/>
              <a:ext cx="980123" cy="279064"/>
            </a:xfrm>
            <a:prstGeom prst="rect">
              <a:avLst/>
            </a:prstGeom>
            <a:solidFill>
              <a:srgbClr val="FF9201"/>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风险优化</a:t>
              </a:r>
            </a:p>
          </p:txBody>
        </p:sp>
        <p:sp>
          <p:nvSpPr>
            <p:cNvPr id="49" name="矩形 48"/>
            <p:cNvSpPr/>
            <p:nvPr/>
          </p:nvSpPr>
          <p:spPr bwMode="auto">
            <a:xfrm>
              <a:off x="7690485" y="3328663"/>
              <a:ext cx="980123" cy="277372"/>
            </a:xfrm>
            <a:prstGeom prst="rect">
              <a:avLst/>
            </a:prstGeom>
            <a:solidFill>
              <a:srgbClr val="FF9201"/>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平滑因子</a:t>
              </a:r>
            </a:p>
          </p:txBody>
        </p:sp>
        <p:sp>
          <p:nvSpPr>
            <p:cNvPr id="50" name="矩形 49"/>
            <p:cNvSpPr/>
            <p:nvPr/>
          </p:nvSpPr>
          <p:spPr bwMode="auto">
            <a:xfrm>
              <a:off x="7690485" y="3717661"/>
              <a:ext cx="980123" cy="280755"/>
            </a:xfrm>
            <a:prstGeom prst="rect">
              <a:avLst/>
            </a:prstGeom>
            <a:solidFill>
              <a:srgbClr val="FF9201"/>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行业中性</a:t>
              </a:r>
            </a:p>
          </p:txBody>
        </p:sp>
        <p:cxnSp>
          <p:nvCxnSpPr>
            <p:cNvPr id="43058" name="肘形连接符 19"/>
            <p:cNvCxnSpPr>
              <a:cxnSpLocks noChangeShapeType="1"/>
              <a:stCxn id="31" idx="3"/>
              <a:endCxn id="50" idx="1"/>
            </p:cNvCxnSpPr>
            <p:nvPr/>
          </p:nvCxnSpPr>
          <p:spPr bwMode="auto">
            <a:xfrm flipV="1">
              <a:off x="7350125" y="3859213"/>
              <a:ext cx="339725" cy="223837"/>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3059" name="肘形连接符 19"/>
            <p:cNvCxnSpPr>
              <a:cxnSpLocks noChangeShapeType="1"/>
              <a:stCxn id="31" idx="3"/>
              <a:endCxn id="49" idx="1"/>
            </p:cNvCxnSpPr>
            <p:nvPr/>
          </p:nvCxnSpPr>
          <p:spPr bwMode="auto">
            <a:xfrm flipV="1">
              <a:off x="7350125" y="3468688"/>
              <a:ext cx="339725" cy="614362"/>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3" name="矩形 52"/>
            <p:cNvSpPr/>
            <p:nvPr/>
          </p:nvSpPr>
          <p:spPr bwMode="auto">
            <a:xfrm>
              <a:off x="2858214" y="2591260"/>
              <a:ext cx="326708" cy="1620258"/>
            </a:xfrm>
            <a:prstGeom prst="rect">
              <a:avLst/>
            </a:prstGeom>
            <a:solidFill>
              <a:srgbClr val="C00000"/>
            </a:solidFill>
            <a:ln w="19050">
              <a:solidFill>
                <a:schemeClr val="accent6"/>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bg1"/>
                  </a:solidFill>
                  <a:latin typeface="Times New Roman" pitchFamily="18" charset="0"/>
                  <a:ea typeface="楷体_GB2312" pitchFamily="49" charset="-122"/>
                  <a:cs typeface="Times New Roman" pitchFamily="18" charset="0"/>
                </a:rPr>
                <a:t>因子挑选</a:t>
              </a:r>
            </a:p>
          </p:txBody>
        </p:sp>
        <p:cxnSp>
          <p:nvCxnSpPr>
            <p:cNvPr id="43061" name="肘形连接符 25"/>
            <p:cNvCxnSpPr>
              <a:cxnSpLocks noChangeShapeType="1"/>
              <a:stCxn id="64" idx="2"/>
              <a:endCxn id="65" idx="0"/>
            </p:cNvCxnSpPr>
            <p:nvPr/>
          </p:nvCxnSpPr>
          <p:spPr bwMode="auto">
            <a:xfrm rot="5400000">
              <a:off x="5830888" y="5418137"/>
              <a:ext cx="280988" cy="1185863"/>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22581" name="右箭头 54"/>
            <p:cNvSpPr>
              <a:spLocks noChangeArrowheads="1"/>
            </p:cNvSpPr>
            <p:nvPr/>
          </p:nvSpPr>
          <p:spPr bwMode="auto">
            <a:xfrm rot="5400000">
              <a:off x="6296584" y="5091798"/>
              <a:ext cx="400837" cy="456724"/>
            </a:xfrm>
            <a:prstGeom prst="rightArrow">
              <a:avLst>
                <a:gd name="adj1" fmla="val 50000"/>
                <a:gd name="adj2" fmla="val 50000"/>
              </a:avLst>
            </a:prstGeom>
            <a:solidFill>
              <a:srgbClr val="5E9CDA"/>
            </a:solidFill>
            <a:ln w="12700" algn="ctr">
              <a:solidFill>
                <a:schemeClr val="tx1">
                  <a:lumMod val="95000"/>
                  <a:lumOff val="5000"/>
                </a:schemeClr>
              </a:solidFill>
              <a:round/>
              <a:headEnd type="none" w="sm" len="sm"/>
              <a:tailEnd type="none" w="sm" len="sm"/>
            </a:ln>
          </p:spPr>
          <p:txBody>
            <a:bodyPr lIns="0" tIns="0" rIns="0" bIns="0" anchor="ctr"/>
            <a:lstStyle/>
            <a:p>
              <a:pPr algn="ctr">
                <a:defRPr/>
              </a:pPr>
              <a:endParaRPr lang="zh-CN" altLang="en-US" sz="1400">
                <a:latin typeface="Arial"/>
                <a:ea typeface="楷体_GB2312" pitchFamily="49" charset="-122"/>
                <a:cs typeface="Times New Roman" pitchFamily="18" charset="0"/>
              </a:endParaRPr>
            </a:p>
          </p:txBody>
        </p:sp>
        <p:grpSp>
          <p:nvGrpSpPr>
            <p:cNvPr id="43063" name="组合 131"/>
            <p:cNvGrpSpPr/>
            <p:nvPr/>
          </p:nvGrpSpPr>
          <p:grpSpPr>
            <a:xfrm>
              <a:off x="4926013" y="5553075"/>
              <a:ext cx="3286125" cy="898525"/>
              <a:chOff x="5015462" y="4588586"/>
              <a:chExt cx="3286709" cy="897814"/>
            </a:xfrm>
          </p:grpSpPr>
          <p:grpSp>
            <p:nvGrpSpPr>
              <p:cNvPr id="43070" name="组合 89"/>
              <p:cNvGrpSpPr/>
              <p:nvPr/>
            </p:nvGrpSpPr>
            <p:grpSpPr>
              <a:xfrm>
                <a:off x="5015462" y="5181597"/>
                <a:ext cx="3286709" cy="304803"/>
                <a:chOff x="2786206" y="4974791"/>
                <a:chExt cx="3276587" cy="339606"/>
              </a:xfrm>
            </p:grpSpPr>
            <p:sp>
              <p:nvSpPr>
                <p:cNvPr id="65" name="矩形 64"/>
                <p:cNvSpPr/>
                <p:nvPr/>
              </p:nvSpPr>
              <p:spPr bwMode="auto">
                <a:xfrm>
                  <a:off x="2785334" y="4980217"/>
                  <a:ext cx="905811" cy="333277"/>
                </a:xfrm>
                <a:prstGeom prst="rect">
                  <a:avLst/>
                </a:prstGeom>
                <a:solidFill>
                  <a:srgbClr val="FF9201"/>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股指期货</a:t>
                  </a:r>
                </a:p>
              </p:txBody>
            </p:sp>
            <p:sp>
              <p:nvSpPr>
                <p:cNvPr id="66" name="矩形 65"/>
                <p:cNvSpPr/>
                <p:nvPr/>
              </p:nvSpPr>
              <p:spPr bwMode="auto">
                <a:xfrm>
                  <a:off x="3970367" y="4976452"/>
                  <a:ext cx="900824" cy="333277"/>
                </a:xfrm>
                <a:prstGeom prst="rect">
                  <a:avLst/>
                </a:prstGeom>
                <a:solidFill>
                  <a:srgbClr val="FF9201"/>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en-US" altLang="zh-CN" sz="1400">
                      <a:solidFill>
                        <a:schemeClr val="tx1"/>
                      </a:solidFill>
                      <a:latin typeface="Times New Roman" pitchFamily="18" charset="0"/>
                      <a:ea typeface="楷体_GB2312" pitchFamily="49" charset="-122"/>
                      <a:cs typeface="Times New Roman" pitchFamily="18" charset="0"/>
                    </a:rPr>
                    <a:t>300ETF</a:t>
                  </a:r>
                  <a:endParaRPr lang="zh-CN" altLang="en-US" sz="1400">
                    <a:solidFill>
                      <a:schemeClr val="tx1"/>
                    </a:solidFill>
                    <a:latin typeface="Times New Roman" pitchFamily="18" charset="0"/>
                    <a:ea typeface="楷体_GB2312" pitchFamily="49" charset="-122"/>
                    <a:cs typeface="Times New Roman" pitchFamily="18" charset="0"/>
                  </a:endParaRPr>
                </a:p>
              </p:txBody>
            </p:sp>
            <p:sp>
              <p:nvSpPr>
                <p:cNvPr id="67" name="矩形 66"/>
                <p:cNvSpPr/>
                <p:nvPr/>
              </p:nvSpPr>
              <p:spPr bwMode="auto">
                <a:xfrm>
                  <a:off x="5153737" y="4972686"/>
                  <a:ext cx="909134" cy="333277"/>
                </a:xfrm>
                <a:prstGeom prst="rect">
                  <a:avLst/>
                </a:prstGeom>
                <a:solidFill>
                  <a:srgbClr val="FF9201"/>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融资融券</a:t>
                  </a:r>
                </a:p>
              </p:txBody>
            </p:sp>
          </p:grpSp>
          <p:sp>
            <p:nvSpPr>
              <p:cNvPr id="64" name="矩形 63"/>
              <p:cNvSpPr/>
              <p:nvPr/>
            </p:nvSpPr>
            <p:spPr bwMode="auto">
              <a:xfrm>
                <a:off x="6009889" y="4588224"/>
                <a:ext cx="1290390" cy="317711"/>
              </a:xfrm>
              <a:prstGeom prst="rect">
                <a:avLst/>
              </a:prstGeom>
              <a:solidFill>
                <a:srgbClr val="C00000"/>
              </a:solidFill>
              <a:ln w="19050">
                <a:solidFill>
                  <a:schemeClr val="accent6"/>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bg1"/>
                    </a:solidFill>
                    <a:latin typeface="Times New Roman" pitchFamily="18" charset="0"/>
                    <a:ea typeface="楷体_GB2312" pitchFamily="49" charset="-122"/>
                    <a:cs typeface="Times New Roman" pitchFamily="18" charset="0"/>
                  </a:rPr>
                  <a:t>对冲方案</a:t>
                </a:r>
              </a:p>
            </p:txBody>
          </p:sp>
        </p:grpSp>
        <p:cxnSp>
          <p:nvCxnSpPr>
            <p:cNvPr id="43064" name="肘形连接符 25"/>
            <p:cNvCxnSpPr>
              <a:cxnSpLocks noChangeShapeType="1"/>
              <a:stCxn id="64" idx="2"/>
              <a:endCxn id="67" idx="0"/>
            </p:cNvCxnSpPr>
            <p:nvPr/>
          </p:nvCxnSpPr>
          <p:spPr bwMode="auto">
            <a:xfrm rot="16200000" flipH="1">
              <a:off x="7023100" y="5411788"/>
              <a:ext cx="276225" cy="1193800"/>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43065" name="肘形连接符 25"/>
            <p:cNvCxnSpPr>
              <a:cxnSpLocks noChangeShapeType="1"/>
              <a:stCxn id="64" idx="2"/>
              <a:endCxn id="66" idx="0"/>
            </p:cNvCxnSpPr>
            <p:nvPr/>
          </p:nvCxnSpPr>
          <p:spPr bwMode="auto">
            <a:xfrm rot="16200000" flipH="1">
              <a:off x="6426994" y="6007894"/>
              <a:ext cx="277813" cy="3175"/>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9" name="圆角矩形 43"/>
            <p:cNvSpPr>
              <a:spLocks noChangeArrowheads="1"/>
            </p:cNvSpPr>
            <p:nvPr/>
          </p:nvSpPr>
          <p:spPr bwMode="auto">
            <a:xfrm>
              <a:off x="7567136" y="3269468"/>
              <a:ext cx="1510189" cy="1603345"/>
            </a:xfrm>
            <a:prstGeom prst="roundRect">
              <a:avLst>
                <a:gd name="adj" fmla="val 16667"/>
              </a:avLst>
            </a:prstGeom>
            <a:noFill/>
            <a:ln w="12700" algn="ctr">
              <a:solidFill>
                <a:schemeClr val="tx1"/>
              </a:solidFill>
              <a:prstDash val="dash"/>
              <a:round/>
              <a:headEnd type="none" w="sm" len="sm"/>
              <a:tailEnd type="none" w="sm" len="sm"/>
            </a:ln>
          </p:spPr>
          <p:txBody>
            <a:bodyPr lIns="0" tIns="0" rIns="0" bIns="0" anchor="ctr"/>
            <a:lstStyle/>
            <a:p>
              <a:pPr algn="ctr">
                <a:defRPr/>
              </a:pPr>
              <a:endParaRPr lang="zh-CN" altLang="en-US" sz="1400">
                <a:ln w="57150">
                  <a:solidFill>
                    <a:schemeClr val="tx1"/>
                  </a:solidFill>
                </a:ln>
                <a:ea typeface="楷体_GB2312" pitchFamily="49" charset="-122"/>
                <a:cs typeface="Times New Roman" pitchFamily="18" charset="0"/>
              </a:endParaRPr>
            </a:p>
          </p:txBody>
        </p:sp>
        <p:sp>
          <p:nvSpPr>
            <p:cNvPr id="60" name="圆角矩形 43"/>
            <p:cNvSpPr>
              <a:spLocks noChangeArrowheads="1"/>
            </p:cNvSpPr>
            <p:nvPr/>
          </p:nvSpPr>
          <p:spPr bwMode="auto">
            <a:xfrm>
              <a:off x="1753076" y="4813618"/>
              <a:ext cx="1421844" cy="1287073"/>
            </a:xfrm>
            <a:prstGeom prst="roundRect">
              <a:avLst>
                <a:gd name="adj" fmla="val 16667"/>
              </a:avLst>
            </a:prstGeom>
            <a:noFill/>
            <a:ln w="12700" algn="ctr">
              <a:solidFill>
                <a:schemeClr val="tx1"/>
              </a:solidFill>
              <a:prstDash val="dash"/>
              <a:round/>
              <a:headEnd type="none" w="sm" len="sm"/>
              <a:tailEnd type="none" w="sm" len="sm"/>
            </a:ln>
          </p:spPr>
          <p:txBody>
            <a:bodyPr lIns="0" tIns="0" rIns="0" bIns="0" anchor="ctr"/>
            <a:lstStyle/>
            <a:p>
              <a:pPr algn="ctr">
                <a:defRPr/>
              </a:pPr>
              <a:endParaRPr lang="zh-CN" altLang="en-US" sz="1400">
                <a:ln w="57150">
                  <a:solidFill>
                    <a:schemeClr val="tx1"/>
                  </a:solidFill>
                </a:ln>
                <a:ea typeface="楷体_GB2312" pitchFamily="49" charset="-122"/>
                <a:cs typeface="Times New Roman" pitchFamily="18" charset="0"/>
              </a:endParaRPr>
            </a:p>
          </p:txBody>
        </p:sp>
        <p:sp>
          <p:nvSpPr>
            <p:cNvPr id="61" name="矩形 60"/>
            <p:cNvSpPr/>
            <p:nvPr/>
          </p:nvSpPr>
          <p:spPr bwMode="auto">
            <a:xfrm>
              <a:off x="8707279" y="3176447"/>
              <a:ext cx="336709" cy="1633789"/>
            </a:xfrm>
            <a:prstGeom prst="rect">
              <a:avLst/>
            </a:prstGeom>
            <a:noFill/>
            <a:ln w="19050">
              <a:no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rgbClr val="FF0000"/>
                  </a:solidFill>
                  <a:latin typeface="Times New Roman" pitchFamily="18" charset="0"/>
                  <a:ea typeface="楷体_GB2312" pitchFamily="49" charset="-122"/>
                  <a:cs typeface="Times New Roman" pitchFamily="18" charset="0"/>
                </a:rPr>
                <a:t>组合优化</a:t>
              </a:r>
            </a:p>
          </p:txBody>
        </p:sp>
        <p:cxnSp>
          <p:nvCxnSpPr>
            <p:cNvPr id="43069" name="直接箭头连接符 49"/>
            <p:cNvCxnSpPr>
              <a:cxnSpLocks noChangeShapeType="1"/>
            </p:cNvCxnSpPr>
            <p:nvPr/>
          </p:nvCxnSpPr>
          <p:spPr bwMode="auto">
            <a:xfrm flipH="1">
              <a:off x="8756650" y="3490913"/>
              <a:ext cx="0" cy="1176337"/>
            </a:xfrm>
            <a:prstGeom prst="straightConnector1">
              <a:avLst/>
            </a:prstGeom>
            <a:noFill/>
            <a:ln w="9525" algn="ctr">
              <a:solidFill>
                <a:srgbClr val="002060"/>
              </a:solidFill>
              <a:round/>
              <a:tailEnd type="arrow" w="med" len="med"/>
            </a:ln>
            <a:extLst>
              <a:ext uri="{909E8E84-426E-40DD-AFC4-6F175D3DCCD1}">
                <a14:hiddenFill xmlns:a14="http://schemas.microsoft.com/office/drawing/2010/main">
                  <a:noFill/>
                </a14:hiddenFill>
              </a:ext>
            </a:extLst>
          </p:spPr>
        </p:cxnSp>
      </p:grpSp>
      <p:sp>
        <p:nvSpPr>
          <p:cNvPr id="92" name="矩形 48"/>
          <p:cNvSpPr>
            <a:spLocks noChangeArrowheads="1"/>
          </p:cNvSpPr>
          <p:nvPr/>
        </p:nvSpPr>
        <p:spPr bwMode="auto">
          <a:xfrm>
            <a:off x="3179763" y="53955"/>
            <a:ext cx="6499225" cy="738664"/>
          </a:xfrm>
          <a:prstGeom prst="rect">
            <a:avLst/>
          </a:prstGeom>
          <a:noFill/>
          <a:ln w="9525">
            <a:noFill/>
            <a:miter lim="800000"/>
          </a:ln>
        </p:spPr>
        <p:txBody>
          <a:bodyPr>
            <a:spAutoFit/>
          </a:bodyPr>
          <a:lstStyle/>
          <a:p>
            <a:pPr indent="363538">
              <a:lnSpc>
                <a:spcPct val="150000"/>
              </a:lnSpc>
              <a:defRPr/>
            </a:pPr>
            <a:r>
              <a:rPr lang="zh-CN" altLang="en-US" sz="2800" dirty="0" smtClean="0">
                <a:solidFill>
                  <a:srgbClr val="C00000"/>
                </a:solidFill>
                <a:latin typeface="楷体_GB2312" pitchFamily="49" charset="-122"/>
                <a:ea typeface="楷体_GB2312" pitchFamily="49" charset="-122"/>
              </a:rPr>
              <a:t>第二节、</a:t>
            </a:r>
            <a:r>
              <a:rPr lang="zh-CN" altLang="en-US" sz="2800" dirty="0">
                <a:solidFill>
                  <a:srgbClr val="C00000"/>
                </a:solidFill>
                <a:latin typeface="楷体_GB2312" pitchFamily="49" charset="-122"/>
                <a:ea typeface="楷体_GB2312" pitchFamily="49" charset="-122"/>
              </a:rPr>
              <a:t>因子策略构建流程及细节</a:t>
            </a:r>
            <a:endParaRPr lang="en-US" altLang="zh-CN" sz="2200" dirty="0">
              <a:solidFill>
                <a:schemeClr val="accent6">
                  <a:lumMod val="50000"/>
                </a:schemeClr>
              </a:solidFill>
              <a:latin typeface="楷体_GB2312" pitchFamily="49" charset="-122"/>
              <a:ea typeface="楷体_GB2312" pitchFamily="49" charset="-122"/>
            </a:endParaRPr>
          </a:p>
        </p:txBody>
      </p:sp>
      <p:sp>
        <p:nvSpPr>
          <p:cNvPr id="43012" name="灯片编号占位符 7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634C55A5-8A47-4288-A84A-E060AC0A4E31}" type="slidenum">
              <a:rPr lang="zh-CN" altLang="en-US" sz="1200" b="0"/>
              <a:pPr>
                <a:spcBef>
                  <a:spcPct val="0"/>
                </a:spcBef>
                <a:buClrTx/>
                <a:buFontTx/>
                <a:buNone/>
              </a:pPr>
              <a:t>22</a:t>
            </a:fld>
            <a:endParaRPr lang="en-US" altLang="zh-CN" sz="1200" b="0"/>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8471" y="751344"/>
            <a:ext cx="10408023" cy="4524315"/>
          </a:xfrm>
          <a:prstGeom prst="rect">
            <a:avLst/>
          </a:prstGeom>
        </p:spPr>
        <p:txBody>
          <a:bodyPr wrap="square">
            <a:spAutoFit/>
          </a:bodyPr>
          <a:lstStyle/>
          <a:p>
            <a:r>
              <a:rPr lang="zh-CN" altLang="en-US" dirty="0" smtClean="0"/>
              <a:t>首先先</a:t>
            </a:r>
            <a:r>
              <a:rPr lang="zh-CN" altLang="en-US" dirty="0"/>
              <a:t>来梳理一下，一个经典的多因子选股策略框架是怎样的，从这个</a:t>
            </a:r>
            <a:r>
              <a:rPr lang="zh-CN" altLang="en-US" dirty="0" smtClean="0"/>
              <a:t>图可以</a:t>
            </a:r>
            <a:r>
              <a:rPr lang="zh-CN" altLang="en-US" dirty="0"/>
              <a:t>比较清楚得看到，整个框架分为四个步骤</a:t>
            </a:r>
            <a:r>
              <a:rPr lang="zh-CN" altLang="en-US" dirty="0" smtClean="0"/>
              <a:t>。</a:t>
            </a:r>
            <a:endParaRPr lang="en-US" altLang="zh-CN" dirty="0" smtClean="0"/>
          </a:p>
          <a:p>
            <a:endParaRPr lang="zh-CN" altLang="en-US" dirty="0"/>
          </a:p>
          <a:p>
            <a:r>
              <a:rPr lang="zh-CN" altLang="en-US" b="1" dirty="0">
                <a:solidFill>
                  <a:srgbClr val="FF0000"/>
                </a:solidFill>
              </a:rPr>
              <a:t>步骤</a:t>
            </a:r>
            <a:r>
              <a:rPr lang="en-US" altLang="zh-CN" b="1" dirty="0">
                <a:solidFill>
                  <a:srgbClr val="FF0000"/>
                </a:solidFill>
              </a:rPr>
              <a:t>1</a:t>
            </a:r>
            <a:r>
              <a:rPr lang="zh-CN" altLang="en-US" dirty="0"/>
              <a:t>：数据库维护：很基础但也很重要，首先我们要把常用的甚至主动选股策略（理念）</a:t>
            </a:r>
            <a:r>
              <a:rPr lang="zh-CN" altLang="en-US" dirty="0" smtClean="0"/>
              <a:t>指标化。其次</a:t>
            </a:r>
            <a:r>
              <a:rPr lang="zh-CN" altLang="en-US" dirty="0"/>
              <a:t>，由于是对大量数据进行分析，所以数据的后期加工处理也很重要，比如当数据出现异常值，我们要给他寻找默认的替代数值，当个股某个指标显著偏离行业数据水平，也要做相应处理，等等</a:t>
            </a:r>
            <a:r>
              <a:rPr lang="zh-CN" altLang="en-US" dirty="0" smtClean="0"/>
              <a:t>。</a:t>
            </a:r>
            <a:endParaRPr lang="en-US" altLang="zh-CN" dirty="0" smtClean="0"/>
          </a:p>
          <a:p>
            <a:endParaRPr lang="zh-CN" altLang="en-US" dirty="0"/>
          </a:p>
          <a:p>
            <a:r>
              <a:rPr lang="zh-CN" altLang="en-US" b="1" dirty="0">
                <a:solidFill>
                  <a:srgbClr val="FF0000"/>
                </a:solidFill>
              </a:rPr>
              <a:t>步骤</a:t>
            </a:r>
            <a:r>
              <a:rPr lang="en-US" altLang="zh-CN" b="1" dirty="0">
                <a:solidFill>
                  <a:srgbClr val="FF0000"/>
                </a:solidFill>
              </a:rPr>
              <a:t>2</a:t>
            </a:r>
            <a:r>
              <a:rPr lang="zh-CN" altLang="en-US" b="1" dirty="0">
                <a:solidFill>
                  <a:srgbClr val="FF0000"/>
                </a:solidFill>
              </a:rPr>
              <a:t>：</a:t>
            </a:r>
            <a:r>
              <a:rPr lang="zh-CN" altLang="en-US" dirty="0"/>
              <a:t>因子有效性度量和因子挑选，这是决定因子策略表现差异的核心环节，当然我们希望能够固定使用若干个因子有效贯穿牛熊，实际上风格一直在轮动</a:t>
            </a:r>
            <a:r>
              <a:rPr lang="zh-CN" altLang="en-US" dirty="0" smtClean="0"/>
              <a:t>。所以</a:t>
            </a:r>
            <a:r>
              <a:rPr lang="zh-CN" altLang="en-US" dirty="0"/>
              <a:t>如何把握</a:t>
            </a:r>
            <a:r>
              <a:rPr lang="zh-CN" altLang="en-US" b="1" dirty="0"/>
              <a:t>风格轮动规律</a:t>
            </a:r>
            <a:r>
              <a:rPr lang="zh-CN" altLang="en-US" dirty="0"/>
              <a:t>这是一个核心问题，也是风格策略最难得地方</a:t>
            </a:r>
            <a:r>
              <a:rPr lang="zh-CN" altLang="en-US" dirty="0" smtClean="0"/>
              <a:t>所在。后面会展开。</a:t>
            </a:r>
            <a:endParaRPr lang="en-US" altLang="zh-CN" dirty="0" smtClean="0"/>
          </a:p>
          <a:p>
            <a:endParaRPr lang="zh-CN" altLang="en-US" dirty="0"/>
          </a:p>
          <a:p>
            <a:r>
              <a:rPr lang="zh-CN" altLang="en-US" b="1" dirty="0">
                <a:solidFill>
                  <a:srgbClr val="FF0000"/>
                </a:solidFill>
              </a:rPr>
              <a:t>步骤</a:t>
            </a:r>
            <a:r>
              <a:rPr lang="en-US" altLang="zh-CN" b="1" dirty="0">
                <a:solidFill>
                  <a:srgbClr val="FF0000"/>
                </a:solidFill>
              </a:rPr>
              <a:t>3</a:t>
            </a:r>
            <a:r>
              <a:rPr lang="zh-CN" altLang="en-US" b="1" dirty="0">
                <a:solidFill>
                  <a:srgbClr val="FF0000"/>
                </a:solidFill>
              </a:rPr>
              <a:t>：</a:t>
            </a:r>
            <a:r>
              <a:rPr lang="zh-CN" altLang="en-US" dirty="0"/>
              <a:t>组合构建：因子打分体系构建，选股、</a:t>
            </a:r>
            <a:r>
              <a:rPr lang="zh-CN" altLang="en-US" dirty="0" smtClean="0"/>
              <a:t>优化。</a:t>
            </a:r>
            <a:endParaRPr lang="en-US" altLang="zh-CN" dirty="0" smtClean="0"/>
          </a:p>
          <a:p>
            <a:endParaRPr lang="zh-CN" altLang="en-US" dirty="0"/>
          </a:p>
          <a:p>
            <a:r>
              <a:rPr lang="zh-CN" altLang="en-US" b="1" dirty="0">
                <a:solidFill>
                  <a:srgbClr val="FF0000"/>
                </a:solidFill>
              </a:rPr>
              <a:t>步骤</a:t>
            </a:r>
            <a:r>
              <a:rPr lang="en-US" altLang="zh-CN" b="1" dirty="0">
                <a:solidFill>
                  <a:srgbClr val="FF0000"/>
                </a:solidFill>
              </a:rPr>
              <a:t>4</a:t>
            </a:r>
            <a:r>
              <a:rPr lang="zh-CN" altLang="en-US" b="1" dirty="0">
                <a:solidFill>
                  <a:srgbClr val="FF0000"/>
                </a:solidFill>
              </a:rPr>
              <a:t>：</a:t>
            </a:r>
            <a:r>
              <a:rPr lang="zh-CN" altLang="en-US" dirty="0"/>
              <a:t>前面三个</a:t>
            </a:r>
            <a:r>
              <a:rPr lang="zh-CN" altLang="en-US" dirty="0" smtClean="0"/>
              <a:t>步骤完成</a:t>
            </a:r>
            <a:r>
              <a:rPr lang="zh-CN" altLang="en-US" dirty="0"/>
              <a:t>组合构建，为了把组合的</a:t>
            </a:r>
            <a:r>
              <a:rPr lang="en-US" altLang="zh-CN" dirty="0"/>
              <a:t>alpha</a:t>
            </a:r>
            <a:r>
              <a:rPr lang="zh-CN" altLang="en-US" dirty="0"/>
              <a:t>收益剥离出来，需要选择合适工具对冲</a:t>
            </a:r>
            <a:r>
              <a:rPr lang="zh-CN" altLang="en-US" dirty="0" smtClean="0"/>
              <a:t>。一般</a:t>
            </a:r>
            <a:r>
              <a:rPr lang="zh-CN" altLang="en-US" dirty="0"/>
              <a:t>是期货</a:t>
            </a:r>
            <a:r>
              <a:rPr lang="zh-CN" altLang="en-US" dirty="0" smtClean="0"/>
              <a:t>。涉及</a:t>
            </a:r>
            <a:r>
              <a:rPr lang="zh-CN" altLang="en-US" dirty="0"/>
              <a:t>到现货和期货两端的分别下下单，现货要考虑分拆下单，期货需要考虑流动性和基差等因素</a:t>
            </a:r>
            <a:r>
              <a:rPr lang="zh-CN" altLang="en-US" dirty="0" smtClean="0"/>
              <a:t>。</a:t>
            </a:r>
            <a:endParaRPr lang="zh-CN" altLang="en-US" dirty="0"/>
          </a:p>
        </p:txBody>
      </p:sp>
    </p:spTree>
    <p:extLst>
      <p:ext uri="{BB962C8B-B14F-4D97-AF65-F5344CB8AC3E}">
        <p14:creationId xmlns:p14="http://schemas.microsoft.com/office/powerpoint/2010/main" val="395351665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2601" y="541337"/>
            <a:ext cx="5732462"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矩形 91"/>
          <p:cNvSpPr/>
          <p:nvPr/>
        </p:nvSpPr>
        <p:spPr bwMode="auto">
          <a:xfrm>
            <a:off x="2504943" y="5097335"/>
            <a:ext cx="1538287" cy="425450"/>
          </a:xfrm>
          <a:prstGeom prst="rect">
            <a:avLst/>
          </a:prstGeom>
          <a:solidFill>
            <a:schemeClr val="tx2">
              <a:lumMod val="20000"/>
              <a:lumOff val="80000"/>
            </a:schemeClr>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2200" dirty="0">
                <a:solidFill>
                  <a:schemeClr val="tx1"/>
                </a:solidFill>
                <a:latin typeface="Times New Roman" pitchFamily="18" charset="0"/>
                <a:ea typeface="楷体_GB2312" pitchFamily="49" charset="-122"/>
                <a:cs typeface="Times New Roman" pitchFamily="18" charset="0"/>
              </a:rPr>
              <a:t>选股指标库 </a:t>
            </a:r>
          </a:p>
        </p:txBody>
      </p:sp>
      <p:sp>
        <p:nvSpPr>
          <p:cNvPr id="93" name="矩形 92"/>
          <p:cNvSpPr/>
          <p:nvPr/>
        </p:nvSpPr>
        <p:spPr bwMode="auto">
          <a:xfrm>
            <a:off x="6159665" y="5100510"/>
            <a:ext cx="1539875" cy="400050"/>
          </a:xfrm>
          <a:prstGeom prst="rect">
            <a:avLst/>
          </a:prstGeom>
          <a:solidFill>
            <a:schemeClr val="tx2">
              <a:lumMod val="20000"/>
              <a:lumOff val="80000"/>
            </a:schemeClr>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2200">
                <a:solidFill>
                  <a:schemeClr val="tx1"/>
                </a:solidFill>
                <a:latin typeface="Times New Roman" pitchFamily="18" charset="0"/>
                <a:ea typeface="楷体_GB2312" pitchFamily="49" charset="-122"/>
                <a:cs typeface="Times New Roman" pitchFamily="18" charset="0"/>
              </a:rPr>
              <a:t>多指标策略</a:t>
            </a:r>
          </a:p>
        </p:txBody>
      </p:sp>
      <p:sp>
        <p:nvSpPr>
          <p:cNvPr id="94" name="矩形 93"/>
          <p:cNvSpPr/>
          <p:nvPr/>
        </p:nvSpPr>
        <p:spPr bwMode="auto">
          <a:xfrm>
            <a:off x="4278630" y="5081460"/>
            <a:ext cx="1643062" cy="419100"/>
          </a:xfrm>
          <a:prstGeom prst="rect">
            <a:avLst/>
          </a:prstGeom>
          <a:solidFill>
            <a:schemeClr val="tx2">
              <a:lumMod val="20000"/>
              <a:lumOff val="80000"/>
            </a:schemeClr>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2200" dirty="0">
                <a:solidFill>
                  <a:schemeClr val="tx1"/>
                </a:solidFill>
                <a:latin typeface="Times New Roman" pitchFamily="18" charset="0"/>
                <a:ea typeface="楷体_GB2312" pitchFamily="49" charset="-122"/>
                <a:cs typeface="Times New Roman" pitchFamily="18" charset="0"/>
              </a:rPr>
              <a:t>指标挑选</a:t>
            </a:r>
          </a:p>
        </p:txBody>
      </p:sp>
      <p:sp>
        <p:nvSpPr>
          <p:cNvPr id="95" name="矩形 94"/>
          <p:cNvSpPr/>
          <p:nvPr/>
        </p:nvSpPr>
        <p:spPr bwMode="auto">
          <a:xfrm>
            <a:off x="9775826" y="5102098"/>
            <a:ext cx="1420812" cy="398462"/>
          </a:xfrm>
          <a:prstGeom prst="rect">
            <a:avLst/>
          </a:prstGeom>
          <a:solidFill>
            <a:schemeClr val="tx2">
              <a:lumMod val="20000"/>
              <a:lumOff val="80000"/>
            </a:schemeClr>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2200" dirty="0">
                <a:solidFill>
                  <a:schemeClr val="tx1"/>
                </a:solidFill>
                <a:latin typeface="Times New Roman" pitchFamily="18" charset="0"/>
                <a:ea typeface="楷体_GB2312" pitchFamily="49" charset="-122"/>
                <a:cs typeface="Times New Roman" pitchFamily="18" charset="0"/>
              </a:rPr>
              <a:t>对冲方案</a:t>
            </a:r>
          </a:p>
        </p:txBody>
      </p:sp>
      <p:sp>
        <p:nvSpPr>
          <p:cNvPr id="96" name="圆柱形 95"/>
          <p:cNvSpPr/>
          <p:nvPr/>
        </p:nvSpPr>
        <p:spPr>
          <a:xfrm>
            <a:off x="2556669" y="5913407"/>
            <a:ext cx="1074737" cy="650875"/>
          </a:xfrm>
          <a:prstGeom prst="can">
            <a:avLst/>
          </a:prstGeom>
          <a:solidFill>
            <a:schemeClr val="tx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chemeClr val="tx1"/>
                </a:solidFill>
                <a:latin typeface="Times New Roman" pitchFamily="18" charset="0"/>
                <a:ea typeface="楷体_GB2312" pitchFamily="49" charset="-122"/>
                <a:cs typeface="Times New Roman" pitchFamily="18" charset="0"/>
              </a:rPr>
              <a:t>Wind</a:t>
            </a:r>
            <a:r>
              <a:rPr lang="zh-CN" altLang="en-US" sz="1200">
                <a:solidFill>
                  <a:schemeClr val="tx1"/>
                </a:solidFill>
                <a:latin typeface="Times New Roman" pitchFamily="18" charset="0"/>
                <a:ea typeface="楷体_GB2312" pitchFamily="49" charset="-122"/>
                <a:cs typeface="Times New Roman" pitchFamily="18" charset="0"/>
              </a:rPr>
              <a:t>底层</a:t>
            </a:r>
            <a:endParaRPr lang="en-US" altLang="zh-CN" sz="1200">
              <a:solidFill>
                <a:schemeClr val="tx1"/>
              </a:solidFill>
              <a:latin typeface="Times New Roman" pitchFamily="18" charset="0"/>
              <a:ea typeface="楷体_GB2312" pitchFamily="49" charset="-122"/>
              <a:cs typeface="Times New Roman" pitchFamily="18" charset="0"/>
            </a:endParaRPr>
          </a:p>
          <a:p>
            <a:pPr algn="ctr">
              <a:defRPr/>
            </a:pPr>
            <a:r>
              <a:rPr lang="zh-CN" altLang="en-US" sz="1200">
                <a:solidFill>
                  <a:schemeClr val="tx1"/>
                </a:solidFill>
                <a:latin typeface="Times New Roman" pitchFamily="18" charset="0"/>
                <a:ea typeface="楷体_GB2312" pitchFamily="49" charset="-122"/>
                <a:cs typeface="Times New Roman" pitchFamily="18" charset="0"/>
              </a:rPr>
              <a:t>数据库</a:t>
            </a:r>
          </a:p>
        </p:txBody>
      </p:sp>
      <p:cxnSp>
        <p:nvCxnSpPr>
          <p:cNvPr id="97" name="直接箭头连接符 96"/>
          <p:cNvCxnSpPr/>
          <p:nvPr/>
        </p:nvCxnSpPr>
        <p:spPr>
          <a:xfrm flipV="1">
            <a:off x="3358728" y="5542041"/>
            <a:ext cx="180049" cy="3906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65" name="圆角矩形 85"/>
          <p:cNvSpPr>
            <a:spLocks noChangeArrowheads="1"/>
          </p:cNvSpPr>
          <p:nvPr/>
        </p:nvSpPr>
        <p:spPr bwMode="auto">
          <a:xfrm>
            <a:off x="4278630" y="5645404"/>
            <a:ext cx="1574800" cy="1155700"/>
          </a:xfrm>
          <a:prstGeom prst="roundRect">
            <a:avLst>
              <a:gd name="adj" fmla="val 16667"/>
            </a:avLst>
          </a:prstGeom>
          <a:solidFill>
            <a:srgbClr val="FFFFCC"/>
          </a:solidFill>
          <a:ln w="9525" algn="ctr">
            <a:solidFill>
              <a:schemeClr val="tx1"/>
            </a:solidFill>
            <a:prstDash val="dash"/>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200" dirty="0">
                <a:solidFill>
                  <a:srgbClr val="C00000"/>
                </a:solidFill>
                <a:latin typeface="黑体" pitchFamily="49" charset="-122"/>
                <a:ea typeface="黑体" pitchFamily="49" charset="-122"/>
              </a:rPr>
              <a:t>赌风</a:t>
            </a:r>
            <a:r>
              <a:rPr lang="zh-CN" altLang="en-US" sz="1200" dirty="0" smtClean="0">
                <a:solidFill>
                  <a:srgbClr val="C00000"/>
                </a:solidFill>
                <a:latin typeface="黑体" pitchFamily="49" charset="-122"/>
                <a:ea typeface="黑体" pitchFamily="49" charset="-122"/>
              </a:rPr>
              <a:t>格，以史为鉴</a:t>
            </a:r>
            <a:endParaRPr lang="en-US" altLang="zh-CN" sz="1200" dirty="0">
              <a:solidFill>
                <a:srgbClr val="C00000"/>
              </a:solidFill>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大盘</a:t>
            </a:r>
            <a:r>
              <a:rPr lang="en-US" altLang="zh-CN" sz="1200" dirty="0">
                <a:latin typeface="黑体" pitchFamily="49" charset="-122"/>
                <a:ea typeface="黑体" pitchFamily="49" charset="-122"/>
              </a:rPr>
              <a:t>or</a:t>
            </a:r>
            <a:r>
              <a:rPr lang="zh-CN" altLang="en-US" sz="1200" dirty="0">
                <a:latin typeface="黑体" pitchFamily="49" charset="-122"/>
                <a:ea typeface="黑体" pitchFamily="49" charset="-122"/>
              </a:rPr>
              <a:t>小盘</a:t>
            </a:r>
            <a:endParaRPr lang="en-US" altLang="zh-CN" sz="1200" dirty="0">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价值</a:t>
            </a:r>
            <a:r>
              <a:rPr lang="en-US" altLang="zh-CN" sz="1200" dirty="0">
                <a:latin typeface="黑体" pitchFamily="49" charset="-122"/>
                <a:ea typeface="黑体" pitchFamily="49" charset="-122"/>
              </a:rPr>
              <a:t>or</a:t>
            </a:r>
            <a:r>
              <a:rPr lang="zh-CN" altLang="en-US" sz="1200" dirty="0">
                <a:latin typeface="黑体" pitchFamily="49" charset="-122"/>
                <a:ea typeface="黑体" pitchFamily="49" charset="-122"/>
              </a:rPr>
              <a:t>成长</a:t>
            </a:r>
            <a:endParaRPr lang="en-US" altLang="zh-CN" sz="1200" dirty="0">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趋势</a:t>
            </a:r>
            <a:r>
              <a:rPr lang="en-US" altLang="zh-CN" sz="1200" dirty="0">
                <a:latin typeface="黑体" pitchFamily="49" charset="-122"/>
                <a:ea typeface="黑体" pitchFamily="49" charset="-122"/>
              </a:rPr>
              <a:t>or</a:t>
            </a:r>
            <a:r>
              <a:rPr lang="zh-CN" altLang="en-US" sz="1200" dirty="0">
                <a:latin typeface="黑体" pitchFamily="49" charset="-122"/>
                <a:ea typeface="黑体" pitchFamily="49" charset="-122"/>
              </a:rPr>
              <a:t>反转</a:t>
            </a:r>
            <a:endParaRPr lang="en-US" altLang="zh-CN" sz="1200" dirty="0">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高杠杆</a:t>
            </a:r>
            <a:r>
              <a:rPr lang="en-US" altLang="zh-CN" sz="1200" dirty="0">
                <a:latin typeface="黑体" pitchFamily="49" charset="-122"/>
                <a:ea typeface="黑体" pitchFamily="49" charset="-122"/>
              </a:rPr>
              <a:t>or</a:t>
            </a:r>
            <a:r>
              <a:rPr lang="zh-CN" altLang="en-US" sz="1200" dirty="0">
                <a:latin typeface="黑体" pitchFamily="49" charset="-122"/>
                <a:ea typeface="黑体" pitchFamily="49" charset="-122"/>
              </a:rPr>
              <a:t>现金流</a:t>
            </a:r>
          </a:p>
        </p:txBody>
      </p:sp>
      <p:sp>
        <p:nvSpPr>
          <p:cNvPr id="45066" name="圆角矩形 86"/>
          <p:cNvSpPr>
            <a:spLocks noChangeArrowheads="1"/>
          </p:cNvSpPr>
          <p:nvPr/>
        </p:nvSpPr>
        <p:spPr bwMode="auto">
          <a:xfrm>
            <a:off x="6078702" y="5629276"/>
            <a:ext cx="1701800" cy="1155700"/>
          </a:xfrm>
          <a:prstGeom prst="roundRect">
            <a:avLst>
              <a:gd name="adj" fmla="val 16667"/>
            </a:avLst>
          </a:prstGeom>
          <a:solidFill>
            <a:srgbClr val="FFFFCC"/>
          </a:solidFill>
          <a:ln w="9525" algn="ctr">
            <a:solidFill>
              <a:schemeClr val="tx1"/>
            </a:solidFill>
            <a:prstDash val="dash"/>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200" dirty="0">
                <a:solidFill>
                  <a:srgbClr val="C00000"/>
                </a:solidFill>
                <a:latin typeface="黑体" pitchFamily="49" charset="-122"/>
                <a:ea typeface="黑体" pitchFamily="49" charset="-122"/>
              </a:rPr>
              <a:t>风险平衡、风格优选</a:t>
            </a:r>
            <a:endParaRPr lang="en-US" altLang="zh-CN" sz="1200" dirty="0">
              <a:solidFill>
                <a:srgbClr val="C00000"/>
              </a:solidFill>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等权</a:t>
            </a:r>
            <a:r>
              <a:rPr lang="en-US" altLang="zh-CN" sz="1200" dirty="0">
                <a:latin typeface="黑体" pitchFamily="49" charset="-122"/>
                <a:ea typeface="黑体" pitchFamily="49" charset="-122"/>
              </a:rPr>
              <a:t>/</a:t>
            </a:r>
            <a:r>
              <a:rPr lang="zh-CN" altLang="en-US" sz="1200" dirty="0">
                <a:latin typeface="黑体" pitchFamily="49" charset="-122"/>
                <a:ea typeface="黑体" pitchFamily="49" charset="-122"/>
              </a:rPr>
              <a:t>动量</a:t>
            </a:r>
            <a:r>
              <a:rPr lang="en-US" altLang="zh-CN" sz="1200" dirty="0">
                <a:latin typeface="黑体" pitchFamily="49" charset="-122"/>
                <a:ea typeface="黑体" pitchFamily="49" charset="-122"/>
              </a:rPr>
              <a:t>/</a:t>
            </a:r>
            <a:r>
              <a:rPr lang="zh-CN" altLang="en-US" sz="1200" dirty="0">
                <a:latin typeface="黑体" pitchFamily="49" charset="-122"/>
                <a:ea typeface="黑体" pitchFamily="49" charset="-122"/>
              </a:rPr>
              <a:t>反转</a:t>
            </a:r>
            <a:endParaRPr lang="en-US" altLang="zh-CN" sz="1200" dirty="0">
              <a:latin typeface="黑体" pitchFamily="49" charset="-122"/>
              <a:ea typeface="黑体" pitchFamily="49" charset="-122"/>
            </a:endParaRPr>
          </a:p>
          <a:p>
            <a:pPr>
              <a:spcBef>
                <a:spcPct val="0"/>
              </a:spcBef>
              <a:buClrTx/>
              <a:buFontTx/>
              <a:buNone/>
            </a:pPr>
            <a:r>
              <a:rPr lang="en-US" altLang="zh-CN" sz="1200" dirty="0" smtClean="0">
                <a:solidFill>
                  <a:srgbClr val="C00000"/>
                </a:solidFill>
                <a:latin typeface="黑体" pitchFamily="49" charset="-122"/>
                <a:ea typeface="黑体" pitchFamily="49" charset="-122"/>
              </a:rPr>
              <a:t>-</a:t>
            </a:r>
            <a:r>
              <a:rPr lang="zh-CN" altLang="en-US" sz="1200" dirty="0" smtClean="0">
                <a:latin typeface="黑体" pitchFamily="49" charset="-122"/>
                <a:ea typeface="黑体" pitchFamily="49" charset="-122"/>
              </a:rPr>
              <a:t>组合优化</a:t>
            </a:r>
            <a:endParaRPr lang="en-US" altLang="zh-CN" sz="1200" dirty="0">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风险对冲</a:t>
            </a:r>
          </a:p>
        </p:txBody>
      </p:sp>
      <p:sp>
        <p:nvSpPr>
          <p:cNvPr id="100" name="矩形 99"/>
          <p:cNvSpPr/>
          <p:nvPr/>
        </p:nvSpPr>
        <p:spPr bwMode="auto">
          <a:xfrm>
            <a:off x="7988037" y="5112796"/>
            <a:ext cx="1539875" cy="400050"/>
          </a:xfrm>
          <a:prstGeom prst="rect">
            <a:avLst/>
          </a:prstGeom>
          <a:solidFill>
            <a:schemeClr val="tx2">
              <a:lumMod val="20000"/>
              <a:lumOff val="80000"/>
            </a:schemeClr>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2200">
                <a:solidFill>
                  <a:schemeClr val="tx1"/>
                </a:solidFill>
                <a:latin typeface="Times New Roman" pitchFamily="18" charset="0"/>
                <a:ea typeface="楷体_GB2312" pitchFamily="49" charset="-122"/>
                <a:cs typeface="Times New Roman" pitchFamily="18" charset="0"/>
              </a:rPr>
              <a:t>资金分配</a:t>
            </a:r>
          </a:p>
        </p:txBody>
      </p:sp>
      <p:sp>
        <p:nvSpPr>
          <p:cNvPr id="45068" name="圆角矩形 88"/>
          <p:cNvSpPr>
            <a:spLocks noChangeArrowheads="1"/>
          </p:cNvSpPr>
          <p:nvPr/>
        </p:nvSpPr>
        <p:spPr bwMode="auto">
          <a:xfrm>
            <a:off x="7919774" y="5614412"/>
            <a:ext cx="1676400" cy="1155700"/>
          </a:xfrm>
          <a:prstGeom prst="roundRect">
            <a:avLst>
              <a:gd name="adj" fmla="val 16667"/>
            </a:avLst>
          </a:prstGeom>
          <a:solidFill>
            <a:srgbClr val="FFFFCC"/>
          </a:solidFill>
          <a:ln w="9525" algn="ctr">
            <a:solidFill>
              <a:schemeClr val="tx1"/>
            </a:solidFill>
            <a:prstDash val="dash"/>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200" dirty="0">
                <a:solidFill>
                  <a:srgbClr val="C00000"/>
                </a:solidFill>
                <a:latin typeface="黑体" pitchFamily="49" charset="-122"/>
                <a:ea typeface="黑体" pitchFamily="49" charset="-122"/>
              </a:rPr>
              <a:t>合理分配、控制偏离</a:t>
            </a:r>
            <a:endParaRPr lang="en-US" altLang="zh-CN" sz="1200" dirty="0">
              <a:solidFill>
                <a:srgbClr val="C00000"/>
              </a:solidFill>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等权分配</a:t>
            </a:r>
            <a:endParaRPr lang="en-US" altLang="zh-CN" sz="1200" dirty="0">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行业中性</a:t>
            </a:r>
            <a:endParaRPr lang="en-US" altLang="zh-CN" sz="1200" dirty="0">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风险中性</a:t>
            </a:r>
          </a:p>
        </p:txBody>
      </p:sp>
      <p:sp>
        <p:nvSpPr>
          <p:cNvPr id="45069" name="圆角矩形 89"/>
          <p:cNvSpPr>
            <a:spLocks noChangeArrowheads="1"/>
          </p:cNvSpPr>
          <p:nvPr/>
        </p:nvSpPr>
        <p:spPr bwMode="auto">
          <a:xfrm>
            <a:off x="9948095" y="5589650"/>
            <a:ext cx="1206500" cy="1155700"/>
          </a:xfrm>
          <a:prstGeom prst="roundRect">
            <a:avLst>
              <a:gd name="adj" fmla="val 16667"/>
            </a:avLst>
          </a:prstGeom>
          <a:solidFill>
            <a:srgbClr val="FFFFCC"/>
          </a:solidFill>
          <a:ln w="9525" algn="ctr">
            <a:solidFill>
              <a:schemeClr val="tx1"/>
            </a:solidFill>
            <a:prstDash val="dash"/>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200" dirty="0">
                <a:solidFill>
                  <a:srgbClr val="C00000"/>
                </a:solidFill>
                <a:latin typeface="黑体" pitchFamily="49" charset="-122"/>
                <a:ea typeface="黑体" pitchFamily="49" charset="-122"/>
              </a:rPr>
              <a:t>精确对冲</a:t>
            </a:r>
            <a:endParaRPr lang="en-US" altLang="zh-CN" sz="1200" dirty="0">
              <a:solidFill>
                <a:srgbClr val="C00000"/>
              </a:solidFill>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同步建仓</a:t>
            </a:r>
            <a:endParaRPr lang="en-US" altLang="zh-CN" sz="1200" dirty="0">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基差套利</a:t>
            </a:r>
            <a:endParaRPr lang="en-US" altLang="zh-CN" sz="1200" dirty="0">
              <a:latin typeface="黑体" pitchFamily="49" charset="-122"/>
              <a:ea typeface="黑体" pitchFamily="49" charset="-122"/>
            </a:endParaRPr>
          </a:p>
          <a:p>
            <a:pPr>
              <a:spcBef>
                <a:spcPct val="0"/>
              </a:spcBef>
              <a:buClrTx/>
              <a:buFontTx/>
              <a:buNone/>
            </a:pPr>
            <a:r>
              <a:rPr lang="en-US" altLang="zh-CN" sz="1200" dirty="0">
                <a:solidFill>
                  <a:srgbClr val="C00000"/>
                </a:solidFill>
                <a:latin typeface="黑体" pitchFamily="49" charset="-122"/>
                <a:ea typeface="黑体" pitchFamily="49" charset="-122"/>
              </a:rPr>
              <a:t>-</a:t>
            </a:r>
            <a:r>
              <a:rPr lang="zh-CN" altLang="en-US" sz="1200" dirty="0">
                <a:latin typeface="黑体" pitchFamily="49" charset="-122"/>
                <a:ea typeface="黑体" pitchFamily="49" charset="-122"/>
              </a:rPr>
              <a:t>趋势投机</a:t>
            </a:r>
          </a:p>
        </p:txBody>
      </p:sp>
      <p:sp>
        <p:nvSpPr>
          <p:cNvPr id="45070" name="矩形 90"/>
          <p:cNvSpPr>
            <a:spLocks noChangeArrowheads="1"/>
          </p:cNvSpPr>
          <p:nvPr/>
        </p:nvSpPr>
        <p:spPr bwMode="auto">
          <a:xfrm>
            <a:off x="3069605" y="47593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2000" dirty="0">
                <a:solidFill>
                  <a:srgbClr val="FF0000"/>
                </a:solidFill>
                <a:latin typeface="Arial" pitchFamily="34" charset="0"/>
                <a:ea typeface="楷体_GB2312" pitchFamily="49" charset="-122"/>
                <a:cs typeface="Times New Roman" pitchFamily="18" charset="0"/>
              </a:rPr>
              <a:t>1</a:t>
            </a:r>
            <a:endParaRPr lang="zh-CN" altLang="en-US" sz="2000" dirty="0">
              <a:solidFill>
                <a:srgbClr val="FF0000"/>
              </a:solidFill>
              <a:latin typeface="Arial" pitchFamily="34" charset="0"/>
              <a:ea typeface="楷体_GB2312" pitchFamily="49" charset="-122"/>
              <a:cs typeface="Times New Roman" pitchFamily="18" charset="0"/>
            </a:endParaRPr>
          </a:p>
        </p:txBody>
      </p:sp>
      <p:sp>
        <p:nvSpPr>
          <p:cNvPr id="45071" name="矩形 91"/>
          <p:cNvSpPr>
            <a:spLocks noChangeArrowheads="1"/>
          </p:cNvSpPr>
          <p:nvPr/>
        </p:nvSpPr>
        <p:spPr bwMode="auto">
          <a:xfrm>
            <a:off x="4936266" y="4760213"/>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2000" dirty="0">
                <a:solidFill>
                  <a:srgbClr val="FF0000"/>
                </a:solidFill>
                <a:latin typeface="Arial" pitchFamily="34" charset="0"/>
                <a:ea typeface="楷体_GB2312" pitchFamily="49" charset="-122"/>
                <a:cs typeface="Times New Roman" pitchFamily="18" charset="0"/>
              </a:rPr>
              <a:t>2</a:t>
            </a:r>
            <a:endParaRPr lang="zh-CN" altLang="en-US" sz="2000" dirty="0">
              <a:solidFill>
                <a:srgbClr val="FF0000"/>
              </a:solidFill>
              <a:latin typeface="Arial" pitchFamily="34" charset="0"/>
              <a:ea typeface="楷体_GB2312" pitchFamily="49" charset="-122"/>
              <a:cs typeface="Times New Roman" pitchFamily="18" charset="0"/>
            </a:endParaRPr>
          </a:p>
        </p:txBody>
      </p:sp>
      <p:sp>
        <p:nvSpPr>
          <p:cNvPr id="45072" name="矩形 92"/>
          <p:cNvSpPr>
            <a:spLocks noChangeArrowheads="1"/>
          </p:cNvSpPr>
          <p:nvPr/>
        </p:nvSpPr>
        <p:spPr bwMode="auto">
          <a:xfrm>
            <a:off x="6695505" y="478320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2000" dirty="0">
                <a:solidFill>
                  <a:srgbClr val="FF0000"/>
                </a:solidFill>
                <a:latin typeface="Arial" pitchFamily="34" charset="0"/>
                <a:ea typeface="楷体_GB2312" pitchFamily="49" charset="-122"/>
                <a:cs typeface="Times New Roman" pitchFamily="18" charset="0"/>
              </a:rPr>
              <a:t>3</a:t>
            </a:r>
            <a:endParaRPr lang="zh-CN" altLang="en-US" sz="2000" dirty="0">
              <a:solidFill>
                <a:srgbClr val="FF0000"/>
              </a:solidFill>
              <a:latin typeface="Arial" pitchFamily="34" charset="0"/>
              <a:ea typeface="楷体_GB2312" pitchFamily="49" charset="-122"/>
              <a:cs typeface="Times New Roman" pitchFamily="18" charset="0"/>
            </a:endParaRPr>
          </a:p>
        </p:txBody>
      </p:sp>
      <p:sp>
        <p:nvSpPr>
          <p:cNvPr id="45073" name="矩形 93"/>
          <p:cNvSpPr>
            <a:spLocks noChangeArrowheads="1"/>
          </p:cNvSpPr>
          <p:nvPr/>
        </p:nvSpPr>
        <p:spPr bwMode="auto">
          <a:xfrm>
            <a:off x="8618256" y="4783200"/>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2000" dirty="0">
                <a:solidFill>
                  <a:srgbClr val="FF0000"/>
                </a:solidFill>
                <a:latin typeface="Arial" pitchFamily="34" charset="0"/>
                <a:ea typeface="楷体_GB2312" pitchFamily="49" charset="-122"/>
                <a:cs typeface="Times New Roman" pitchFamily="18" charset="0"/>
              </a:rPr>
              <a:t>4</a:t>
            </a:r>
            <a:endParaRPr lang="zh-CN" altLang="en-US" sz="2000" dirty="0">
              <a:solidFill>
                <a:srgbClr val="FF0000"/>
              </a:solidFill>
              <a:latin typeface="Arial" pitchFamily="34" charset="0"/>
              <a:ea typeface="楷体_GB2312" pitchFamily="49" charset="-122"/>
              <a:cs typeface="Times New Roman" pitchFamily="18" charset="0"/>
            </a:endParaRPr>
          </a:p>
        </p:txBody>
      </p:sp>
      <p:sp>
        <p:nvSpPr>
          <p:cNvPr id="45074" name="矩形 94"/>
          <p:cNvSpPr>
            <a:spLocks noChangeArrowheads="1"/>
          </p:cNvSpPr>
          <p:nvPr/>
        </p:nvSpPr>
        <p:spPr bwMode="auto">
          <a:xfrm>
            <a:off x="10266326" y="4759325"/>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2000" dirty="0">
                <a:solidFill>
                  <a:srgbClr val="FF0000"/>
                </a:solidFill>
                <a:latin typeface="Arial" pitchFamily="34" charset="0"/>
                <a:ea typeface="楷体_GB2312" pitchFamily="49" charset="-122"/>
                <a:cs typeface="Times New Roman" pitchFamily="18" charset="0"/>
              </a:rPr>
              <a:t>5</a:t>
            </a:r>
            <a:endParaRPr lang="zh-CN" altLang="en-US" sz="2000" dirty="0">
              <a:solidFill>
                <a:srgbClr val="FF0000"/>
              </a:solidFill>
              <a:latin typeface="Arial" pitchFamily="34" charset="0"/>
              <a:ea typeface="楷体_GB2312" pitchFamily="49" charset="-122"/>
              <a:cs typeface="Times New Roman" pitchFamily="18" charset="0"/>
            </a:endParaRPr>
          </a:p>
        </p:txBody>
      </p:sp>
      <p:sp>
        <p:nvSpPr>
          <p:cNvPr id="45075" name="圆角矩形 100"/>
          <p:cNvSpPr>
            <a:spLocks noChangeArrowheads="1"/>
          </p:cNvSpPr>
          <p:nvPr/>
        </p:nvSpPr>
        <p:spPr bwMode="auto">
          <a:xfrm>
            <a:off x="2392363" y="5015167"/>
            <a:ext cx="8924925" cy="1785937"/>
          </a:xfrm>
          <a:prstGeom prst="roundRect">
            <a:avLst>
              <a:gd name="adj" fmla="val 16667"/>
            </a:avLst>
          </a:prstGeom>
          <a:noFill/>
          <a:ln w="9525" algn="ctr">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endParaRPr lang="zh-CN" altLang="en-US" sz="1800">
              <a:latin typeface="黑体" pitchFamily="49" charset="-122"/>
              <a:ea typeface="黑体" pitchFamily="49" charset="-122"/>
            </a:endParaRPr>
          </a:p>
        </p:txBody>
      </p:sp>
      <p:sp>
        <p:nvSpPr>
          <p:cNvPr id="45077" name="灯片编号占位符 2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11225A3B-B063-4E12-8F15-B33482A290E3}" type="slidenum">
              <a:rPr lang="zh-CN" altLang="en-US" sz="1200" b="0"/>
              <a:pPr>
                <a:spcBef>
                  <a:spcPct val="0"/>
                </a:spcBef>
                <a:buClrTx/>
                <a:buFontTx/>
                <a:buNone/>
              </a:pPr>
              <a:t>24</a:t>
            </a:fld>
            <a:endParaRPr lang="en-US" altLang="zh-CN" sz="1200" b="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5122" y="706048"/>
            <a:ext cx="8966971" cy="829945"/>
          </a:xfrm>
          <a:prstGeom prst="rect">
            <a:avLst/>
          </a:prstGeom>
        </p:spPr>
        <p:txBody>
          <a:bodyPr wrap="square">
            <a:spAutoFit/>
          </a:bodyPr>
          <a:lstStyle/>
          <a:p>
            <a:pPr marL="342900" indent="-342900">
              <a:buFont typeface="Wingdings" panose="05000000000000000000" pitchFamily="2" charset="2"/>
              <a:buChar char="l"/>
            </a:pPr>
            <a:r>
              <a:rPr lang="zh-CN" altLang="en-US" sz="2400" b="1" dirty="0">
                <a:latin typeface="+mn-ea"/>
              </a:rPr>
              <a:t>广义上而言，任何可以量化的信息，均可以构成因子</a:t>
            </a:r>
            <a:endParaRPr lang="en-US" altLang="zh-CN" sz="2400" b="1" dirty="0">
              <a:latin typeface="+mn-ea"/>
            </a:endParaRPr>
          </a:p>
          <a:p>
            <a:pPr marL="285750" indent="-285750">
              <a:buFont typeface="Arial" panose="020B0604020202020204" pitchFamily="34" charset="0"/>
              <a:buChar char="•"/>
            </a:pPr>
            <a:endParaRPr lang="en-US" altLang="zh-CN" sz="2400" b="1" dirty="0">
              <a:solidFill>
                <a:srgbClr val="33353C"/>
              </a:solidFill>
              <a:latin typeface="+mn-ea"/>
            </a:endParaRPr>
          </a:p>
        </p:txBody>
      </p:sp>
      <p:sp>
        <p:nvSpPr>
          <p:cNvPr id="3" name="矩形 2"/>
          <p:cNvSpPr/>
          <p:nvPr/>
        </p:nvSpPr>
        <p:spPr>
          <a:xfrm>
            <a:off x="1952663" y="2071393"/>
            <a:ext cx="9497932" cy="3970318"/>
          </a:xfrm>
          <a:prstGeom prst="rect">
            <a:avLst/>
          </a:prstGeom>
        </p:spPr>
        <p:txBody>
          <a:bodyPr wrap="square">
            <a:spAutoFit/>
          </a:bodyPr>
          <a:lstStyle/>
          <a:p>
            <a:pPr>
              <a:lnSpc>
                <a:spcPct val="150000"/>
              </a:lnSpc>
            </a:pPr>
            <a:r>
              <a:rPr lang="zh-CN" altLang="en-US" sz="2400" b="1" dirty="0">
                <a:latin typeface="+mn-ea"/>
              </a:rPr>
              <a:t>常见的三种因子形式：</a:t>
            </a:r>
            <a:endParaRPr lang="en-US" altLang="zh-CN" sz="2400" b="1" dirty="0">
              <a:latin typeface="+mn-ea"/>
            </a:endParaRPr>
          </a:p>
          <a:p>
            <a:pPr>
              <a:lnSpc>
                <a:spcPct val="150000"/>
              </a:lnSpc>
            </a:pPr>
            <a:r>
              <a:rPr lang="en-US" altLang="zh-CN" sz="2400" dirty="0">
                <a:latin typeface="+mn-ea"/>
              </a:rPr>
              <a:t>1.</a:t>
            </a:r>
            <a:r>
              <a:rPr lang="zh-CN" altLang="en-US" sz="2400" dirty="0">
                <a:latin typeface="+mn-ea"/>
              </a:rPr>
              <a:t> 宏观经济因子模型：比如通货膨胀率、利率等指标</a:t>
            </a:r>
            <a:endParaRPr lang="en-US" altLang="zh-CN" sz="2400" dirty="0">
              <a:latin typeface="+mn-ea"/>
            </a:endParaRPr>
          </a:p>
          <a:p>
            <a:pPr>
              <a:lnSpc>
                <a:spcPct val="150000"/>
              </a:lnSpc>
            </a:pPr>
            <a:r>
              <a:rPr lang="en-US" altLang="zh-CN" sz="2400" dirty="0">
                <a:latin typeface="+mn-ea"/>
              </a:rPr>
              <a:t>2. </a:t>
            </a:r>
            <a:r>
              <a:rPr lang="zh-CN" altLang="en-US" sz="2400" dirty="0">
                <a:latin typeface="+mn-ea"/>
              </a:rPr>
              <a:t>基本面因子模型：比如分红比例、估值水平、成长性、换手率等指标</a:t>
            </a:r>
            <a:endParaRPr lang="en-US" altLang="zh-CN" sz="2400" dirty="0">
              <a:latin typeface="+mn-ea"/>
            </a:endParaRPr>
          </a:p>
          <a:p>
            <a:pPr>
              <a:lnSpc>
                <a:spcPct val="150000"/>
              </a:lnSpc>
            </a:pPr>
            <a:r>
              <a:rPr lang="en-US" altLang="zh-CN" sz="2400" dirty="0">
                <a:latin typeface="+mn-ea"/>
              </a:rPr>
              <a:t>3. </a:t>
            </a:r>
            <a:r>
              <a:rPr lang="zh-CN" altLang="en-US" sz="2400" dirty="0">
                <a:latin typeface="+mn-ea"/>
              </a:rPr>
              <a:t>技术面因子模型：比如</a:t>
            </a:r>
            <a:r>
              <a:rPr lang="en-US" altLang="zh-CN" sz="2400" dirty="0">
                <a:latin typeface="+mn-ea"/>
              </a:rPr>
              <a:t>MACD</a:t>
            </a:r>
            <a:r>
              <a:rPr lang="zh-CN" altLang="en-US" sz="2400" dirty="0">
                <a:latin typeface="+mn-ea"/>
              </a:rPr>
              <a:t>、</a:t>
            </a:r>
            <a:r>
              <a:rPr lang="en-US" altLang="zh-CN" sz="2400" dirty="0">
                <a:latin typeface="+mn-ea"/>
              </a:rPr>
              <a:t>KDJ</a:t>
            </a:r>
            <a:r>
              <a:rPr lang="zh-CN" altLang="en-US" sz="2400" dirty="0">
                <a:latin typeface="+mn-ea"/>
              </a:rPr>
              <a:t>等</a:t>
            </a:r>
            <a:endParaRPr lang="en-US" altLang="zh-CN" sz="2400" dirty="0">
              <a:latin typeface="+mn-ea"/>
            </a:endParaRPr>
          </a:p>
          <a:p>
            <a:pPr>
              <a:lnSpc>
                <a:spcPct val="150000"/>
              </a:lnSpc>
            </a:pPr>
            <a:endParaRPr lang="en-US" altLang="zh-CN" sz="2400" dirty="0">
              <a:latin typeface="+mn-ea"/>
            </a:endParaRPr>
          </a:p>
          <a:p>
            <a:pPr>
              <a:lnSpc>
                <a:spcPct val="150000"/>
              </a:lnSpc>
            </a:pPr>
            <a:endParaRPr lang="zh-CN" altLang="en-US" sz="2400" dirty="0">
              <a:latin typeface="+mn-ea"/>
            </a:endParaRPr>
          </a:p>
        </p:txBody>
      </p:sp>
    </p:spTree>
    <p:extLst>
      <p:ext uri="{BB962C8B-B14F-4D97-AF65-F5344CB8AC3E}">
        <p14:creationId xmlns:p14="http://schemas.microsoft.com/office/powerpoint/2010/main" val="245184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7409" y="279644"/>
            <a:ext cx="1832553" cy="584775"/>
          </a:xfrm>
          <a:prstGeom prst="rect">
            <a:avLst/>
          </a:prstGeom>
          <a:noFill/>
        </p:spPr>
        <p:txBody>
          <a:bodyPr wrap="none" rtlCol="0">
            <a:spAutoFit/>
          </a:bodyPr>
          <a:lstStyle/>
          <a:p>
            <a:r>
              <a:rPr lang="zh-CN" altLang="en-US" sz="3200" b="1" dirty="0"/>
              <a:t>常见因子</a:t>
            </a:r>
          </a:p>
        </p:txBody>
      </p:sp>
      <p:sp>
        <p:nvSpPr>
          <p:cNvPr id="3" name="矩形 2"/>
          <p:cNvSpPr/>
          <p:nvPr/>
        </p:nvSpPr>
        <p:spPr>
          <a:xfrm>
            <a:off x="1876191" y="1367896"/>
            <a:ext cx="9664292" cy="4708981"/>
          </a:xfrm>
          <a:prstGeom prst="rect">
            <a:avLst/>
          </a:prstGeom>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1.BETA</a:t>
            </a:r>
            <a:r>
              <a:rPr lang="zh-CN" altLang="en-US" b="1" dirty="0">
                <a:latin typeface="微软雅黑" panose="020B0503020204020204" pitchFamily="34" charset="-122"/>
                <a:ea typeface="微软雅黑" panose="020B0503020204020204" pitchFamily="34" charset="-122"/>
              </a:rPr>
              <a:t>因子     </a:t>
            </a:r>
            <a:r>
              <a:rPr lang="zh-CN" altLang="en-US" dirty="0">
                <a:latin typeface="微软雅黑" panose="020B0503020204020204" pitchFamily="34" charset="-122"/>
                <a:ea typeface="微软雅黑" panose="020B0503020204020204" pitchFamily="34" charset="-122"/>
              </a:rPr>
              <a:t>包括：</a:t>
            </a:r>
            <a:r>
              <a:rPr lang="en-US" altLang="zh-CN" dirty="0">
                <a:latin typeface="微软雅黑" panose="020B0503020204020204" pitchFamily="34" charset="-122"/>
                <a:ea typeface="微软雅黑" panose="020B0503020204020204" pitchFamily="34" charset="-122"/>
              </a:rPr>
              <a:t>beta250</a:t>
            </a:r>
            <a:r>
              <a:rPr lang="zh-CN" altLang="en-US" dirty="0">
                <a:latin typeface="微软雅黑" panose="020B0503020204020204" pitchFamily="34" charset="-122"/>
                <a:ea typeface="微软雅黑" panose="020B0503020204020204" pitchFamily="34" charset="-122"/>
              </a:rPr>
              <a:t>（利用个股收益率序列和沪深 </a:t>
            </a:r>
            <a:r>
              <a:rPr lang="en-US" altLang="zh-CN" dirty="0">
                <a:latin typeface="微软雅黑" panose="020B0503020204020204" pitchFamily="34" charset="-122"/>
                <a:ea typeface="微软雅黑" panose="020B0503020204020204" pitchFamily="34" charset="-122"/>
              </a:rPr>
              <a:t>300 </a:t>
            </a:r>
            <a:r>
              <a:rPr lang="zh-CN" altLang="en-US" dirty="0">
                <a:latin typeface="微软雅黑" panose="020B0503020204020204" pitchFamily="34" charset="-122"/>
                <a:ea typeface="微软雅黑" panose="020B0503020204020204" pitchFamily="34" charset="-122"/>
              </a:rPr>
              <a:t>指数收益率序列进行一元线性回归，益率序列 长度取 </a:t>
            </a:r>
            <a:r>
              <a:rPr lang="en-US" altLang="zh-CN" dirty="0">
                <a:latin typeface="微软雅黑" panose="020B0503020204020204" pitchFamily="34" charset="-122"/>
                <a:ea typeface="微软雅黑" panose="020B0503020204020204" pitchFamily="34" charset="-122"/>
              </a:rPr>
              <a:t>250 </a:t>
            </a:r>
            <a:r>
              <a:rPr lang="zh-CN" altLang="en-US" dirty="0">
                <a:latin typeface="微软雅黑" panose="020B0503020204020204" pitchFamily="34" charset="-122"/>
                <a:ea typeface="微软雅黑" panose="020B0503020204020204" pitchFamily="34" charset="-122"/>
              </a:rPr>
              <a:t>交易日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动量类因子   </a:t>
            </a:r>
            <a:r>
              <a:rPr lang="zh-CN" altLang="en-US" dirty="0">
                <a:latin typeface="微软雅黑" panose="020B0503020204020204" pitchFamily="34" charset="-122"/>
                <a:ea typeface="微软雅黑" panose="020B0503020204020204" pitchFamily="34" charset="-122"/>
              </a:rPr>
              <a:t>包括：最近一个月收益率 、最近两个月收益率等</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规模类因子    </a:t>
            </a:r>
            <a:r>
              <a:rPr lang="zh-CN" altLang="en-US" dirty="0">
                <a:latin typeface="微软雅黑" panose="020B0503020204020204" pitchFamily="34" charset="-122"/>
                <a:ea typeface="微软雅黑" panose="020B0503020204020204" pitchFamily="34" charset="-122"/>
              </a:rPr>
              <a:t>包括</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总市值，流通市值等</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盈利类因子    </a:t>
            </a:r>
            <a:r>
              <a:rPr lang="zh-CN" altLang="en-US" dirty="0">
                <a:latin typeface="微软雅黑" panose="020B0503020204020204" pitchFamily="34" charset="-122"/>
                <a:ea typeface="微软雅黑" panose="020B0503020204020204" pitchFamily="34" charset="-122"/>
              </a:rPr>
              <a:t>包括</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净资产收益率</a:t>
            </a:r>
            <a:r>
              <a:rPr lang="en-GB" altLang="zh-CN" dirty="0">
                <a:latin typeface="微软雅黑" panose="020B0503020204020204" pitchFamily="34" charset="-122"/>
                <a:ea typeface="微软雅黑" panose="020B0503020204020204" pitchFamily="34" charset="-122"/>
              </a:rPr>
              <a:t>ROE</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总资产报酬率</a:t>
            </a:r>
            <a:r>
              <a:rPr lang="en-GB" altLang="zh-CN" dirty="0">
                <a:latin typeface="微软雅黑" panose="020B0503020204020204" pitchFamily="34" charset="-122"/>
                <a:ea typeface="微软雅黑" panose="020B0503020204020204" pitchFamily="34" charset="-122"/>
              </a:rPr>
              <a:t>ROA</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销售毛利率、销售净利率</a:t>
            </a:r>
          </a:p>
          <a:p>
            <a:pPr>
              <a:lnSpc>
                <a:spcPct val="150000"/>
              </a:lnSpc>
            </a:pP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波动因子       </a:t>
            </a:r>
            <a:r>
              <a:rPr lang="zh-CN" altLang="en-US" dirty="0">
                <a:latin typeface="微软雅黑" panose="020B0503020204020204" pitchFamily="34" charset="-122"/>
                <a:ea typeface="微软雅黑" panose="020B0503020204020204" pitchFamily="34" charset="-122"/>
              </a:rPr>
              <a:t>包括</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前一个月的波动率，前一个月的振幅</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6.</a:t>
            </a:r>
            <a:r>
              <a:rPr lang="zh-CN" altLang="en-US" b="1" dirty="0">
                <a:latin typeface="微软雅黑" panose="020B0503020204020204" pitchFamily="34" charset="-122"/>
                <a:ea typeface="微软雅黑" panose="020B0503020204020204" pitchFamily="34" charset="-122"/>
              </a:rPr>
              <a:t>成长类因子    </a:t>
            </a:r>
            <a:r>
              <a:rPr lang="zh-CN" altLang="en-US" dirty="0">
                <a:latin typeface="微软雅黑" panose="020B0503020204020204" pitchFamily="34" charset="-122"/>
                <a:ea typeface="微软雅黑" panose="020B0503020204020204" pitchFamily="34" charset="-122"/>
              </a:rPr>
              <a:t>包括</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营业收入同比增长率、营业利润同比增长率等</a:t>
            </a:r>
            <a:br>
              <a:rPr lang="zh-CN" altLang="en-US" dirty="0">
                <a:latin typeface="微软雅黑" panose="020B0503020204020204" pitchFamily="34" charset="-122"/>
                <a:ea typeface="微软雅黑" panose="020B0503020204020204" pitchFamily="34" charset="-122"/>
              </a:rPr>
            </a:b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估值类因子    </a:t>
            </a:r>
            <a:r>
              <a:rPr lang="zh-CN" altLang="en-US" dirty="0">
                <a:latin typeface="微软雅黑" panose="020B0503020204020204" pitchFamily="34" charset="-122"/>
                <a:ea typeface="微软雅黑" panose="020B0503020204020204" pitchFamily="34" charset="-122"/>
              </a:rPr>
              <a:t>包括</a:t>
            </a:r>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市盈率，</a:t>
            </a:r>
            <a:r>
              <a:rPr lang="zh-CN" altLang="en-US" dirty="0">
                <a:latin typeface="微软雅黑" panose="020B0503020204020204" pitchFamily="34" charset="-122"/>
                <a:ea typeface="微软雅黑" panose="020B0503020204020204" pitchFamily="34" charset="-122"/>
              </a:rPr>
              <a:t>市净率，市销率，市现率，企业价值倍数等</a:t>
            </a:r>
            <a:br>
              <a:rPr lang="zh-CN" altLang="en-US" dirty="0">
                <a:latin typeface="微软雅黑" panose="020B0503020204020204" pitchFamily="34" charset="-122"/>
                <a:ea typeface="微软雅黑" panose="020B0503020204020204" pitchFamily="34" charset="-122"/>
              </a:rPr>
            </a:br>
            <a:r>
              <a:rPr lang="en-US" altLang="zh-CN" b="1" dirty="0">
                <a:latin typeface="微软雅黑" panose="020B0503020204020204" pitchFamily="34" charset="-122"/>
                <a:ea typeface="微软雅黑" panose="020B0503020204020204" pitchFamily="34" charset="-122"/>
              </a:rPr>
              <a:t>8.</a:t>
            </a:r>
            <a:r>
              <a:rPr lang="zh-CN" altLang="en-US" b="1" dirty="0">
                <a:latin typeface="微软雅黑" panose="020B0503020204020204" pitchFamily="34" charset="-122"/>
                <a:ea typeface="微软雅黑" panose="020B0503020204020204" pitchFamily="34" charset="-122"/>
              </a:rPr>
              <a:t>杠杆类因子     </a:t>
            </a:r>
            <a:r>
              <a:rPr lang="zh-CN" altLang="en-US" dirty="0">
                <a:latin typeface="微软雅黑" panose="020B0503020204020204" pitchFamily="34" charset="-122"/>
                <a:ea typeface="微软雅黑" panose="020B0503020204020204" pitchFamily="34" charset="-122"/>
              </a:rPr>
              <a:t>包括：现金比率、流动比率等</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9.</a:t>
            </a:r>
            <a:r>
              <a:rPr lang="zh-CN" altLang="en-US" b="1" dirty="0">
                <a:latin typeface="微软雅黑" panose="020B0503020204020204" pitchFamily="34" charset="-122"/>
                <a:ea typeface="微软雅黑" panose="020B0503020204020204" pitchFamily="34" charset="-122"/>
              </a:rPr>
              <a:t>流动性因子     </a:t>
            </a:r>
            <a:r>
              <a:rPr lang="zh-CN" altLang="en-US" dirty="0">
                <a:latin typeface="微软雅黑" panose="020B0503020204020204" pitchFamily="34" charset="-122"/>
                <a:ea typeface="微软雅黑" panose="020B0503020204020204" pitchFamily="34" charset="-122"/>
              </a:rPr>
              <a:t>包括：近一个月换手率、近两个月换手率等</a:t>
            </a:r>
            <a:r>
              <a:rPr lang="zh-CN" altLang="en-US" sz="2000" dirty="0"/>
              <a:t/>
            </a:r>
            <a:br>
              <a:rPr lang="zh-CN" altLang="en-US" sz="2000" dirty="0"/>
            </a:br>
            <a:endParaRPr lang="zh-CN" altLang="en-US" sz="2000" dirty="0"/>
          </a:p>
        </p:txBody>
      </p:sp>
    </p:spTree>
    <p:extLst>
      <p:ext uri="{BB962C8B-B14F-4D97-AF65-F5344CB8AC3E}">
        <p14:creationId xmlns:p14="http://schemas.microsoft.com/office/powerpoint/2010/main" val="30963411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3"/>
          <p:cNvSpPr>
            <a:spLocks noChangeArrowheads="1"/>
          </p:cNvSpPr>
          <p:nvPr/>
        </p:nvSpPr>
        <p:spPr bwMode="auto">
          <a:xfrm>
            <a:off x="1873251" y="1284288"/>
            <a:ext cx="86264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dirty="0">
                <a:solidFill>
                  <a:srgbClr val="FF0000"/>
                </a:solidFill>
                <a:latin typeface="Arial" pitchFamily="34" charset="0"/>
                <a:ea typeface="宋体" pitchFamily="2" charset="-122"/>
              </a:rPr>
              <a:t>一</a:t>
            </a:r>
            <a:r>
              <a:rPr lang="en-US" altLang="zh-CN" sz="2200" dirty="0" smtClean="0">
                <a:solidFill>
                  <a:srgbClr val="FF0000"/>
                </a:solidFill>
                <a:latin typeface="Arial" pitchFamily="34" charset="0"/>
                <a:ea typeface="宋体" pitchFamily="2" charset="-122"/>
              </a:rPr>
              <a:t>.</a:t>
            </a:r>
            <a:r>
              <a:rPr lang="zh-CN" altLang="en-US" sz="2200" dirty="0">
                <a:solidFill>
                  <a:srgbClr val="FF0000"/>
                </a:solidFill>
                <a:latin typeface="Arial" pitchFamily="34" charset="0"/>
                <a:ea typeface="宋体" pitchFamily="2" charset="-122"/>
              </a:rPr>
              <a:t>数据库</a:t>
            </a:r>
            <a:r>
              <a:rPr lang="zh-CN" altLang="en-US" sz="2200" dirty="0" smtClean="0">
                <a:solidFill>
                  <a:srgbClr val="FF0000"/>
                </a:solidFill>
                <a:latin typeface="Arial" pitchFamily="34" charset="0"/>
                <a:ea typeface="宋体" pitchFamily="2" charset="-122"/>
              </a:rPr>
              <a:t>维护</a:t>
            </a:r>
            <a:endParaRPr lang="en-US" altLang="zh-CN" sz="2200" dirty="0" smtClean="0">
              <a:solidFill>
                <a:srgbClr val="FF0000"/>
              </a:solidFill>
              <a:latin typeface="Arial" pitchFamily="34" charset="0"/>
              <a:ea typeface="宋体" pitchFamily="2" charset="-122"/>
            </a:endParaRPr>
          </a:p>
          <a:p>
            <a:pPr>
              <a:spcBef>
                <a:spcPct val="0"/>
              </a:spcBef>
              <a:buClrTx/>
              <a:buFontTx/>
              <a:buNone/>
            </a:pPr>
            <a:r>
              <a:rPr lang="zh-CN" altLang="en-US" sz="2200" dirty="0" smtClean="0">
                <a:solidFill>
                  <a:srgbClr val="FF0000"/>
                </a:solidFill>
                <a:latin typeface="Arial" pitchFamily="34" charset="0"/>
                <a:ea typeface="宋体" pitchFamily="2" charset="-122"/>
              </a:rPr>
              <a:t> （数据准备）</a:t>
            </a:r>
            <a:endParaRPr lang="en-US" altLang="zh-CN" sz="2200" dirty="0">
              <a:solidFill>
                <a:srgbClr val="FF0000"/>
              </a:solidFill>
              <a:latin typeface="Arial" pitchFamily="34" charset="0"/>
              <a:ea typeface="宋体" pitchFamily="2" charset="-122"/>
            </a:endParaRPr>
          </a:p>
          <a:p>
            <a:pPr>
              <a:spcBef>
                <a:spcPct val="0"/>
              </a:spcBef>
              <a:buClrTx/>
              <a:buFontTx/>
              <a:buNone/>
            </a:pPr>
            <a:endParaRPr lang="en-US" altLang="zh-CN" sz="2200" dirty="0">
              <a:latin typeface="Arial" pitchFamily="34" charset="0"/>
              <a:ea typeface="宋体" pitchFamily="2" charset="-122"/>
            </a:endParaRPr>
          </a:p>
        </p:txBody>
      </p:sp>
      <p:sp>
        <p:nvSpPr>
          <p:cNvPr id="6" name="矩形 48"/>
          <p:cNvSpPr>
            <a:spLocks noChangeArrowheads="1"/>
          </p:cNvSpPr>
          <p:nvPr/>
        </p:nvSpPr>
        <p:spPr bwMode="auto">
          <a:xfrm>
            <a:off x="3648075" y="153987"/>
            <a:ext cx="6726238" cy="738188"/>
          </a:xfrm>
          <a:prstGeom prst="rect">
            <a:avLst/>
          </a:prstGeom>
          <a:noFill/>
          <a:ln w="9525">
            <a:noFill/>
            <a:miter lim="800000"/>
          </a:ln>
        </p:spPr>
        <p:txBody>
          <a:bodyPr wrap="square">
            <a:spAutoFit/>
          </a:bodyPr>
          <a:lstStyle/>
          <a:p>
            <a:pPr indent="363538">
              <a:lnSpc>
                <a:spcPct val="150000"/>
              </a:lnSpc>
              <a:defRPr/>
            </a:pPr>
            <a:r>
              <a:rPr lang="zh-CN" altLang="en-US" sz="2800" dirty="0" smtClean="0">
                <a:solidFill>
                  <a:srgbClr val="C00000"/>
                </a:solidFill>
                <a:latin typeface="楷体_GB2312" pitchFamily="49" charset="-122"/>
                <a:ea typeface="楷体_GB2312" pitchFamily="49" charset="-122"/>
              </a:rPr>
              <a:t>第二节 、</a:t>
            </a:r>
            <a:r>
              <a:rPr lang="zh-CN" altLang="en-US" sz="2800" dirty="0">
                <a:solidFill>
                  <a:srgbClr val="C00000"/>
                </a:solidFill>
                <a:latin typeface="楷体_GB2312" pitchFamily="49" charset="-122"/>
                <a:ea typeface="楷体_GB2312" pitchFamily="49" charset="-122"/>
              </a:rPr>
              <a:t>因子策略构建流程及细节</a:t>
            </a:r>
            <a:endParaRPr lang="en-US" altLang="zh-CN" sz="2200" dirty="0">
              <a:solidFill>
                <a:schemeClr val="accent6">
                  <a:lumMod val="50000"/>
                </a:schemeClr>
              </a:solidFill>
              <a:latin typeface="楷体_GB2312" pitchFamily="49" charset="-122"/>
              <a:ea typeface="楷体_GB2312" pitchFamily="49" charset="-122"/>
            </a:endParaRPr>
          </a:p>
        </p:txBody>
      </p:sp>
      <p:graphicFrame>
        <p:nvGraphicFramePr>
          <p:cNvPr id="7" name="图示 6"/>
          <p:cNvGraphicFramePr/>
          <p:nvPr>
            <p:extLst>
              <p:ext uri="{D42A27DB-BD31-4B8C-83A1-F6EECF244321}">
                <p14:modId xmlns:p14="http://schemas.microsoft.com/office/powerpoint/2010/main" val="1416906515"/>
              </p:ext>
            </p:extLst>
          </p:nvPr>
        </p:nvGraphicFramePr>
        <p:xfrm>
          <a:off x="3038429" y="4190028"/>
          <a:ext cx="7810083"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7109" name="矩形 9"/>
          <p:cNvSpPr>
            <a:spLocks noChangeArrowheads="1"/>
          </p:cNvSpPr>
          <p:nvPr/>
        </p:nvSpPr>
        <p:spPr bwMode="auto">
          <a:xfrm>
            <a:off x="4203807" y="2856872"/>
            <a:ext cx="1811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u="sng" dirty="0">
                <a:latin typeface="Arial" pitchFamily="34" charset="0"/>
                <a:ea typeface="宋体" pitchFamily="2" charset="-122"/>
              </a:rPr>
              <a:t>财务、市场因子</a:t>
            </a:r>
          </a:p>
        </p:txBody>
      </p:sp>
      <p:pic>
        <p:nvPicPr>
          <p:cNvPr id="47110" name="Picture 8"/>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713395" y="1944284"/>
            <a:ext cx="7921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9"/>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6695590" y="1953809"/>
            <a:ext cx="676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0"/>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8483432" y="2101604"/>
            <a:ext cx="119221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矩形 9"/>
          <p:cNvSpPr>
            <a:spLocks noChangeArrowheads="1"/>
          </p:cNvSpPr>
          <p:nvPr/>
        </p:nvSpPr>
        <p:spPr bwMode="auto">
          <a:xfrm>
            <a:off x="6567512" y="2856872"/>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u="sng" dirty="0">
                <a:latin typeface="Arial" pitchFamily="34" charset="0"/>
                <a:ea typeface="宋体" pitchFamily="2" charset="-122"/>
              </a:rPr>
              <a:t>高频因子</a:t>
            </a:r>
          </a:p>
        </p:txBody>
      </p:sp>
      <p:sp>
        <p:nvSpPr>
          <p:cNvPr id="47114" name="矩形 9"/>
          <p:cNvSpPr>
            <a:spLocks noChangeArrowheads="1"/>
          </p:cNvSpPr>
          <p:nvPr/>
        </p:nvSpPr>
        <p:spPr bwMode="auto">
          <a:xfrm>
            <a:off x="8561219" y="2821225"/>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u="sng" dirty="0">
                <a:latin typeface="Arial" pitchFamily="34" charset="0"/>
                <a:ea typeface="宋体" pitchFamily="2" charset="-122"/>
              </a:rPr>
              <a:t>一致预期</a:t>
            </a:r>
          </a:p>
        </p:txBody>
      </p:sp>
      <p:sp>
        <p:nvSpPr>
          <p:cNvPr id="11" name="直角上箭头 10"/>
          <p:cNvSpPr/>
          <p:nvPr/>
        </p:nvSpPr>
        <p:spPr>
          <a:xfrm rot="5400000">
            <a:off x="3029739" y="5033164"/>
            <a:ext cx="584184" cy="24527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2" name="矩形 11"/>
          <p:cNvSpPr/>
          <p:nvPr/>
        </p:nvSpPr>
        <p:spPr>
          <a:xfrm>
            <a:off x="5722144" y="6153020"/>
            <a:ext cx="2351087" cy="461962"/>
          </a:xfrm>
          <a:prstGeom prst="rect">
            <a:avLst/>
          </a:prstGeom>
          <a:solidFill>
            <a:schemeClr val="tx2">
              <a:lumMod val="40000"/>
              <a:lumOff val="60000"/>
            </a:schemeClr>
          </a:solidFill>
        </p:spPr>
        <p:txBody>
          <a:bodyPr wrap="none">
            <a:spAutoFit/>
          </a:bodyPr>
          <a:lstStyle/>
          <a:p>
            <a:pPr>
              <a:defRPr/>
            </a:pPr>
            <a:r>
              <a:rPr lang="zh-CN" altLang="en-US" sz="2400">
                <a:ea typeface="宋体" pitchFamily="2" charset="-122"/>
              </a:rPr>
              <a:t>有效的选股指标</a:t>
            </a:r>
          </a:p>
        </p:txBody>
      </p:sp>
      <p:sp>
        <p:nvSpPr>
          <p:cNvPr id="30733" name="矩形 12"/>
          <p:cNvSpPr>
            <a:spLocks noChangeArrowheads="1"/>
          </p:cNvSpPr>
          <p:nvPr/>
        </p:nvSpPr>
        <p:spPr bwMode="auto">
          <a:xfrm>
            <a:off x="4548188" y="1235615"/>
            <a:ext cx="2349500" cy="461962"/>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zh-CN" altLang="en-US" sz="2400">
                <a:ea typeface="宋体" pitchFamily="2" charset="-122"/>
              </a:rPr>
              <a:t>数据质量很重要</a:t>
            </a:r>
          </a:p>
        </p:txBody>
      </p:sp>
      <p:sp>
        <p:nvSpPr>
          <p:cNvPr id="47118" name="矩形 13"/>
          <p:cNvSpPr>
            <a:spLocks noChangeArrowheads="1"/>
          </p:cNvSpPr>
          <p:nvPr/>
        </p:nvSpPr>
        <p:spPr bwMode="auto">
          <a:xfrm>
            <a:off x="2990851" y="5186363"/>
            <a:ext cx="16430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b="0" dirty="0">
                <a:latin typeface="Arial" pitchFamily="34" charset="0"/>
                <a:ea typeface="宋体" pitchFamily="2" charset="-122"/>
              </a:rPr>
              <a:t>保证数据连贯</a:t>
            </a:r>
            <a:endParaRPr lang="en-US" altLang="zh-CN" sz="1800" b="0" dirty="0">
              <a:latin typeface="Arial" pitchFamily="34" charset="0"/>
              <a:ea typeface="宋体" pitchFamily="2" charset="-122"/>
            </a:endParaRPr>
          </a:p>
          <a:p>
            <a:pPr>
              <a:spcBef>
                <a:spcPct val="0"/>
              </a:spcBef>
              <a:buClrTx/>
              <a:buFontTx/>
              <a:buNone/>
            </a:pPr>
            <a:r>
              <a:rPr lang="zh-CN" altLang="en-US" sz="1800" b="0" dirty="0">
                <a:latin typeface="Arial" pitchFamily="34" charset="0"/>
                <a:ea typeface="宋体" pitchFamily="2" charset="-122"/>
              </a:rPr>
              <a:t>均值法、中位数</a:t>
            </a:r>
            <a:endParaRPr lang="zh-CN" altLang="en-US" sz="1800" dirty="0">
              <a:latin typeface="Arial" pitchFamily="34" charset="0"/>
              <a:ea typeface="宋体" pitchFamily="2" charset="-122"/>
            </a:endParaRPr>
          </a:p>
        </p:txBody>
      </p:sp>
      <p:sp>
        <p:nvSpPr>
          <p:cNvPr id="47119" name="矩形 14"/>
          <p:cNvSpPr>
            <a:spLocks noChangeArrowheads="1"/>
          </p:cNvSpPr>
          <p:nvPr/>
        </p:nvSpPr>
        <p:spPr bwMode="auto">
          <a:xfrm>
            <a:off x="5210200" y="5231640"/>
            <a:ext cx="1357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b="0" dirty="0">
                <a:latin typeface="Arial" pitchFamily="34" charset="0"/>
                <a:ea typeface="宋体" pitchFamily="2" charset="-122"/>
              </a:rPr>
              <a:t>降低异常指标影响力</a:t>
            </a:r>
            <a:endParaRPr lang="zh-CN" altLang="en-US" sz="1800" dirty="0">
              <a:latin typeface="Arial" pitchFamily="34" charset="0"/>
              <a:ea typeface="宋体" pitchFamily="2" charset="-122"/>
            </a:endParaRPr>
          </a:p>
        </p:txBody>
      </p:sp>
      <p:sp>
        <p:nvSpPr>
          <p:cNvPr id="47120" name="矩形 15"/>
          <p:cNvSpPr>
            <a:spLocks noChangeArrowheads="1"/>
          </p:cNvSpPr>
          <p:nvPr/>
        </p:nvSpPr>
        <p:spPr bwMode="auto">
          <a:xfrm>
            <a:off x="7311548" y="5210970"/>
            <a:ext cx="13573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b="0" dirty="0">
                <a:latin typeface="Arial" pitchFamily="34" charset="0"/>
                <a:ea typeface="宋体" pitchFamily="2" charset="-122"/>
              </a:rPr>
              <a:t>剥离风险偏离因素</a:t>
            </a:r>
          </a:p>
        </p:txBody>
      </p:sp>
      <p:sp>
        <p:nvSpPr>
          <p:cNvPr id="47121" name="矩形 16"/>
          <p:cNvSpPr>
            <a:spLocks noChangeArrowheads="1"/>
          </p:cNvSpPr>
          <p:nvPr/>
        </p:nvSpPr>
        <p:spPr bwMode="auto">
          <a:xfrm>
            <a:off x="9453703" y="5210970"/>
            <a:ext cx="13573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b="0" dirty="0">
                <a:latin typeface="Arial" pitchFamily="34" charset="0"/>
                <a:ea typeface="宋体" pitchFamily="2" charset="-122"/>
              </a:rPr>
              <a:t>去量纲，因子可加性</a:t>
            </a:r>
            <a:endParaRPr lang="en-US" altLang="zh-CN" sz="1800" b="0" dirty="0">
              <a:latin typeface="Arial" pitchFamily="34" charset="0"/>
              <a:ea typeface="宋体" pitchFamily="2" charset="-122"/>
            </a:endParaRPr>
          </a:p>
        </p:txBody>
      </p:sp>
      <p:sp>
        <p:nvSpPr>
          <p:cNvPr id="47122" name="灯片编号占位符 17"/>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F0EF2310-AA39-4FDE-84A8-4A6D4954B97C}" type="slidenum">
              <a:rPr lang="zh-CN" altLang="en-US" sz="1200" b="0"/>
              <a:pPr>
                <a:spcBef>
                  <a:spcPct val="0"/>
                </a:spcBef>
                <a:buClrTx/>
                <a:buFontTx/>
                <a:buNone/>
              </a:pPr>
              <a:t>27</a:t>
            </a:fld>
            <a:endParaRPr lang="en-US" altLang="zh-CN" sz="1200" b="0"/>
          </a:p>
        </p:txBody>
      </p:sp>
      <p:sp>
        <p:nvSpPr>
          <p:cNvPr id="2" name="文本框 1"/>
          <p:cNvSpPr txBox="1"/>
          <p:nvPr/>
        </p:nvSpPr>
        <p:spPr>
          <a:xfrm>
            <a:off x="1873251" y="4408371"/>
            <a:ext cx="553998" cy="1362114"/>
          </a:xfrm>
          <a:prstGeom prst="rect">
            <a:avLst/>
          </a:prstGeom>
          <a:noFill/>
        </p:spPr>
        <p:txBody>
          <a:bodyPr vert="eaVert" wrap="square" rtlCol="0">
            <a:spAutoFit/>
          </a:bodyPr>
          <a:lstStyle/>
          <a:p>
            <a:r>
              <a:rPr lang="zh-CN" altLang="en-US" sz="2400" dirty="0" smtClean="0"/>
              <a:t>数据处理</a:t>
            </a:r>
            <a:endParaRPr lang="zh-CN" altLang="en-US" sz="2400" dirty="0"/>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8094" y="358711"/>
            <a:ext cx="9592235" cy="5632311"/>
          </a:xfrm>
          <a:prstGeom prst="rect">
            <a:avLst/>
          </a:prstGeom>
        </p:spPr>
        <p:txBody>
          <a:bodyPr wrap="square">
            <a:spAutoFit/>
          </a:bodyPr>
          <a:lstStyle/>
          <a:p>
            <a:r>
              <a:rPr lang="zh-CN" altLang="en-US" dirty="0" smtClean="0"/>
              <a:t>第一</a:t>
            </a:r>
            <a:r>
              <a:rPr lang="zh-CN" altLang="en-US" dirty="0"/>
              <a:t>个基础的</a:t>
            </a:r>
            <a:r>
              <a:rPr lang="zh-CN" altLang="en-US" dirty="0" smtClean="0"/>
              <a:t>步骤：</a:t>
            </a:r>
            <a:endParaRPr lang="en-US" altLang="zh-CN" dirty="0" smtClean="0"/>
          </a:p>
          <a:p>
            <a:endParaRPr lang="zh-CN" altLang="en-US" dirty="0"/>
          </a:p>
          <a:p>
            <a:r>
              <a:rPr lang="zh-CN" altLang="en-US" b="1" dirty="0"/>
              <a:t>步骤</a:t>
            </a:r>
            <a:r>
              <a:rPr lang="en-US" altLang="zh-CN" b="1" dirty="0"/>
              <a:t>1 </a:t>
            </a:r>
            <a:r>
              <a:rPr lang="zh-CN" altLang="en-US" b="1" dirty="0"/>
              <a:t>：数据库</a:t>
            </a:r>
            <a:r>
              <a:rPr lang="zh-CN" altLang="en-US" b="1" dirty="0" smtClean="0"/>
              <a:t>维护</a:t>
            </a:r>
            <a:endParaRPr lang="en-US" altLang="zh-CN" b="1" dirty="0" smtClean="0"/>
          </a:p>
          <a:p>
            <a:endParaRPr lang="zh-CN" altLang="en-US" dirty="0"/>
          </a:p>
          <a:p>
            <a:r>
              <a:rPr lang="zh-CN" altLang="en-US" dirty="0"/>
              <a:t>（</a:t>
            </a:r>
            <a:r>
              <a:rPr lang="en-US" altLang="zh-CN" dirty="0"/>
              <a:t>1</a:t>
            </a:r>
            <a:r>
              <a:rPr lang="zh-CN" altLang="en-US" dirty="0"/>
              <a:t>）数据库很基础但也很重要，能够帮我们储备一批优质的选股指标，经验表明，许多因子策略前期的构建都会遇到一些数据处理上的小问题，从而导致策略结果出现很大偏差</a:t>
            </a:r>
            <a:r>
              <a:rPr lang="zh-CN" altLang="en-US" dirty="0" smtClean="0"/>
              <a:t>。</a:t>
            </a:r>
            <a:endParaRPr lang="zh-CN" altLang="en-US" dirty="0"/>
          </a:p>
          <a:p>
            <a:r>
              <a:rPr lang="zh-CN" altLang="en-US" dirty="0"/>
              <a:t>我们常用的数据来自多个数据库，比如基本面、市场面常用的因子一般都来自</a:t>
            </a:r>
            <a:r>
              <a:rPr lang="en-US" altLang="zh-CN" dirty="0"/>
              <a:t>wind</a:t>
            </a:r>
            <a:r>
              <a:rPr lang="zh-CN" altLang="en-US" dirty="0"/>
              <a:t>数据库，当构造因子涉及到高频的数据时，我们会提取天软的数据；如果需要构造带有预测类指标时，我们采用朝阳永续的</a:t>
            </a:r>
            <a:r>
              <a:rPr lang="zh-CN" altLang="en-US" dirty="0" smtClean="0"/>
              <a:t>数据库</a:t>
            </a:r>
            <a:endParaRPr lang="en-US" altLang="zh-CN" dirty="0" smtClean="0"/>
          </a:p>
          <a:p>
            <a:endParaRPr lang="zh-CN" altLang="en-US" dirty="0"/>
          </a:p>
          <a:p>
            <a:r>
              <a:rPr lang="zh-CN" altLang="en-US" dirty="0"/>
              <a:t>（</a:t>
            </a:r>
            <a:r>
              <a:rPr lang="en-US" altLang="zh-CN" dirty="0"/>
              <a:t>2</a:t>
            </a:r>
            <a:r>
              <a:rPr lang="zh-CN" altLang="en-US" dirty="0"/>
              <a:t>）这是数据的提取，构造因子的时候，数据经常会有各种问题，所以要进行预处理，比如以下几个方面：</a:t>
            </a:r>
          </a:p>
          <a:p>
            <a:r>
              <a:rPr lang="en-US" altLang="zh-CN" dirty="0"/>
              <a:t>1.</a:t>
            </a:r>
            <a:r>
              <a:rPr lang="zh-CN" altLang="en-US" dirty="0"/>
              <a:t>异常值处理，这是为了保持数据连贯性</a:t>
            </a:r>
            <a:r>
              <a:rPr lang="zh-CN" altLang="en-US" dirty="0" smtClean="0"/>
              <a:t>。比如</a:t>
            </a:r>
            <a:r>
              <a:rPr lang="zh-CN" altLang="en-US" dirty="0"/>
              <a:t>盈利数据</a:t>
            </a:r>
            <a:r>
              <a:rPr lang="zh-CN" altLang="en-US" dirty="0" smtClean="0"/>
              <a:t>缺乏</a:t>
            </a:r>
            <a:r>
              <a:rPr lang="zh-CN" altLang="en-US" dirty="0"/>
              <a:t>、</a:t>
            </a:r>
            <a:r>
              <a:rPr lang="zh-CN" altLang="en-US" dirty="0" smtClean="0"/>
              <a:t>缺省值。</a:t>
            </a:r>
            <a:endParaRPr lang="zh-CN" altLang="en-US" dirty="0"/>
          </a:p>
          <a:p>
            <a:r>
              <a:rPr lang="en-US" altLang="zh-CN" dirty="0"/>
              <a:t>2.</a:t>
            </a:r>
            <a:r>
              <a:rPr lang="zh-CN" altLang="en-US" dirty="0"/>
              <a:t>极值处理</a:t>
            </a:r>
            <a:r>
              <a:rPr lang="zh-CN" altLang="en-US" dirty="0" smtClean="0"/>
              <a:t>。降低</a:t>
            </a:r>
            <a:r>
              <a:rPr lang="zh-CN" altLang="en-US" dirty="0"/>
              <a:t>异常值影响</a:t>
            </a:r>
            <a:r>
              <a:rPr lang="zh-CN" altLang="en-US" dirty="0" smtClean="0"/>
              <a:t>。</a:t>
            </a:r>
            <a:endParaRPr lang="zh-CN" altLang="en-US" dirty="0"/>
          </a:p>
          <a:p>
            <a:r>
              <a:rPr lang="en-US" altLang="zh-CN" dirty="0"/>
              <a:t>3.</a:t>
            </a:r>
            <a:r>
              <a:rPr lang="zh-CN" altLang="en-US" dirty="0"/>
              <a:t>要进行必要的风险中性处理，因为某些因子在不同的风险维度上，差别很大，常见的风险维度是行业，</a:t>
            </a:r>
            <a:r>
              <a:rPr lang="en-US" altLang="zh-CN" b="1" dirty="0" smtClean="0"/>
              <a:t>TMT</a:t>
            </a:r>
            <a:r>
              <a:rPr lang="zh-CN" altLang="en-US" dirty="0"/>
              <a:t>（是电信、媒体和科技（</a:t>
            </a:r>
            <a:r>
              <a:rPr lang="en-US" altLang="zh-CN" dirty="0"/>
              <a:t>Telecommunication</a:t>
            </a:r>
            <a:r>
              <a:rPr lang="zh-CN" altLang="en-US" dirty="0"/>
              <a:t>，</a:t>
            </a:r>
            <a:r>
              <a:rPr lang="en-US" altLang="zh-CN" dirty="0"/>
              <a:t>Media</a:t>
            </a:r>
            <a:r>
              <a:rPr lang="zh-CN" altLang="en-US" dirty="0"/>
              <a:t>，</a:t>
            </a:r>
            <a:r>
              <a:rPr lang="en-US" altLang="zh-CN" dirty="0"/>
              <a:t>Technology</a:t>
            </a:r>
            <a:r>
              <a:rPr lang="zh-CN" altLang="en-US" dirty="0"/>
              <a:t>）三个英文单词的首字母，整合在一起，实际是未来电信、媒体</a:t>
            </a:r>
            <a:r>
              <a:rPr lang="en-US" altLang="zh-CN" dirty="0"/>
              <a:t>\</a:t>
            </a:r>
            <a:r>
              <a:rPr lang="zh-CN" altLang="en-US" dirty="0"/>
              <a:t>科技（互联网）、信息技术的融合趋势所产生</a:t>
            </a:r>
            <a:r>
              <a:rPr lang="zh-CN" altLang="en-US" dirty="0" smtClean="0"/>
              <a:t>的）和</a:t>
            </a:r>
            <a:r>
              <a:rPr lang="zh-CN" altLang="en-US" b="1" dirty="0"/>
              <a:t>房地产行业</a:t>
            </a:r>
            <a:r>
              <a:rPr lang="zh-CN" altLang="en-US" dirty="0"/>
              <a:t>的估值水平就没有太大可比性</a:t>
            </a:r>
            <a:r>
              <a:rPr lang="zh-CN" altLang="en-US" dirty="0" smtClean="0"/>
              <a:t>。中性</a:t>
            </a:r>
            <a:r>
              <a:rPr lang="zh-CN" altLang="en-US" dirty="0"/>
              <a:t>处理就是要消除这种差异</a:t>
            </a:r>
            <a:r>
              <a:rPr lang="zh-CN" altLang="en-US" dirty="0" smtClean="0"/>
              <a:t>。</a:t>
            </a:r>
            <a:endParaRPr lang="zh-CN" altLang="en-US" dirty="0"/>
          </a:p>
          <a:p>
            <a:r>
              <a:rPr lang="en-US" altLang="zh-CN" dirty="0"/>
              <a:t>4.</a:t>
            </a:r>
            <a:r>
              <a:rPr lang="zh-CN" altLang="en-US" dirty="0"/>
              <a:t>标准化，是为了让不同的因子数值在一个范围中，具有可加性</a:t>
            </a:r>
            <a:r>
              <a:rPr lang="zh-CN" altLang="en-US" dirty="0" smtClean="0"/>
              <a:t>。</a:t>
            </a:r>
            <a:endParaRPr lang="zh-CN" altLang="en-US" dirty="0"/>
          </a:p>
          <a:p>
            <a:r>
              <a:rPr lang="zh-CN" altLang="en-US" dirty="0"/>
              <a:t>完成这几个方面的处理之后，数据库的维护工作基本就完成了</a:t>
            </a:r>
            <a:r>
              <a:rPr lang="zh-CN" altLang="en-US" dirty="0" smtClean="0"/>
              <a:t>。</a:t>
            </a:r>
            <a:endParaRPr lang="zh-CN" altLang="en-US" dirty="0"/>
          </a:p>
        </p:txBody>
      </p:sp>
    </p:spTree>
    <p:extLst>
      <p:ext uri="{BB962C8B-B14F-4D97-AF65-F5344CB8AC3E}">
        <p14:creationId xmlns:p14="http://schemas.microsoft.com/office/powerpoint/2010/main" val="3828552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3"/>
          <p:cNvSpPr>
            <a:spLocks noChangeArrowheads="1"/>
          </p:cNvSpPr>
          <p:nvPr/>
        </p:nvSpPr>
        <p:spPr bwMode="auto">
          <a:xfrm>
            <a:off x="1868489" y="1273175"/>
            <a:ext cx="86264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457200" indent="-457200">
              <a:spcBef>
                <a:spcPct val="0"/>
              </a:spcBef>
              <a:buClrTx/>
              <a:buFontTx/>
              <a:buAutoNum type="ea1ChsPeriod" startAt="2"/>
            </a:pPr>
            <a:r>
              <a:rPr lang="zh-CN" altLang="en-US" sz="2200" dirty="0" smtClean="0">
                <a:solidFill>
                  <a:srgbClr val="FF0000"/>
                </a:solidFill>
                <a:latin typeface="Arial" pitchFamily="34" charset="0"/>
                <a:ea typeface="宋体" pitchFamily="2" charset="-122"/>
              </a:rPr>
              <a:t>因子构造</a:t>
            </a:r>
            <a:endParaRPr lang="en-US" altLang="zh-CN" sz="2200" dirty="0" smtClean="0">
              <a:solidFill>
                <a:srgbClr val="FF0000"/>
              </a:solidFill>
              <a:latin typeface="Arial" pitchFamily="34" charset="0"/>
              <a:ea typeface="宋体" pitchFamily="2" charset="-122"/>
            </a:endParaRPr>
          </a:p>
          <a:p>
            <a:pPr>
              <a:spcBef>
                <a:spcPct val="0"/>
              </a:spcBef>
              <a:buClrTx/>
              <a:buNone/>
            </a:pPr>
            <a:endParaRPr lang="en-US" altLang="zh-CN" sz="2200" dirty="0">
              <a:solidFill>
                <a:srgbClr val="FF0000"/>
              </a:solidFill>
              <a:latin typeface="Arial" pitchFamily="34" charset="0"/>
              <a:ea typeface="宋体" pitchFamily="2" charset="-122"/>
            </a:endParaRPr>
          </a:p>
          <a:p>
            <a:pPr>
              <a:spcBef>
                <a:spcPct val="0"/>
              </a:spcBef>
              <a:buClrTx/>
              <a:buFontTx/>
              <a:buNone/>
            </a:pPr>
            <a:r>
              <a:rPr lang="zh-CN" altLang="en-US" sz="2000" dirty="0" smtClean="0">
                <a:solidFill>
                  <a:srgbClr val="C00000"/>
                </a:solidFill>
                <a:latin typeface="Arial" pitchFamily="34" charset="0"/>
                <a:ea typeface="宋体" pitchFamily="2" charset="-122"/>
              </a:rPr>
              <a:t>注意财</a:t>
            </a:r>
            <a:r>
              <a:rPr lang="zh-CN" altLang="en-US" sz="2000" dirty="0">
                <a:solidFill>
                  <a:srgbClr val="C00000"/>
                </a:solidFill>
                <a:latin typeface="Arial" pitchFamily="34" charset="0"/>
                <a:ea typeface="宋体" pitchFamily="2" charset="-122"/>
              </a:rPr>
              <a:t>报因子滞后问题</a:t>
            </a:r>
            <a:endParaRPr lang="en-US" altLang="zh-CN" sz="2200" dirty="0">
              <a:latin typeface="Arial" pitchFamily="34" charset="0"/>
              <a:ea typeface="宋体" pitchFamily="2" charset="-122"/>
            </a:endParaRPr>
          </a:p>
        </p:txBody>
      </p:sp>
      <p:cxnSp>
        <p:nvCxnSpPr>
          <p:cNvPr id="15" name="直接连接符 14"/>
          <p:cNvCxnSpPr/>
          <p:nvPr/>
        </p:nvCxnSpPr>
        <p:spPr>
          <a:xfrm>
            <a:off x="3024188" y="5072064"/>
            <a:ext cx="461962" cy="1587"/>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rot="5400000">
            <a:off x="2917826" y="5035551"/>
            <a:ext cx="214312" cy="1587"/>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a:off x="3486151" y="5072064"/>
            <a:ext cx="461963" cy="1587"/>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rot="5400000">
            <a:off x="3379788" y="5035550"/>
            <a:ext cx="214312" cy="1588"/>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a:off x="3948114" y="5072064"/>
            <a:ext cx="460375" cy="1587"/>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rot="5400000">
            <a:off x="3840957" y="5036344"/>
            <a:ext cx="214312"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a:off x="4408488" y="5072064"/>
            <a:ext cx="461962" cy="1587"/>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rot="5400000">
            <a:off x="4302126" y="5035551"/>
            <a:ext cx="214312" cy="1587"/>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p:nvPr/>
        </p:nvCxnSpPr>
        <p:spPr>
          <a:xfrm>
            <a:off x="4870451" y="5072064"/>
            <a:ext cx="461963" cy="1587"/>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p:nvPr/>
        </p:nvCxnSpPr>
        <p:spPr>
          <a:xfrm rot="5400000">
            <a:off x="4764088" y="5035550"/>
            <a:ext cx="214312" cy="1588"/>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p:nvPr/>
        </p:nvCxnSpPr>
        <p:spPr>
          <a:xfrm>
            <a:off x="5332413" y="5072064"/>
            <a:ext cx="461962" cy="1587"/>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p:cNvCxnSpPr/>
          <p:nvPr/>
        </p:nvCxnSpPr>
        <p:spPr>
          <a:xfrm rot="5400000">
            <a:off x="5226051" y="5035551"/>
            <a:ext cx="214312" cy="1587"/>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p:nvPr/>
        </p:nvCxnSpPr>
        <p:spPr>
          <a:xfrm>
            <a:off x="5794376" y="5072064"/>
            <a:ext cx="460375" cy="1587"/>
          </a:xfrm>
          <a:prstGeom prst="line">
            <a:avLst/>
          </a:prstGeom>
        </p:spPr>
        <p:style>
          <a:lnRef idx="2">
            <a:schemeClr val="dk1"/>
          </a:lnRef>
          <a:fillRef idx="0">
            <a:schemeClr val="dk1"/>
          </a:fillRef>
          <a:effectRef idx="1">
            <a:schemeClr val="dk1"/>
          </a:effectRef>
          <a:fontRef idx="minor">
            <a:schemeClr val="tx1"/>
          </a:fontRef>
        </p:style>
      </p:cxnSp>
      <p:cxnSp>
        <p:nvCxnSpPr>
          <p:cNvPr id="28" name="直接连接符 27"/>
          <p:cNvCxnSpPr/>
          <p:nvPr/>
        </p:nvCxnSpPr>
        <p:spPr>
          <a:xfrm rot="5400000">
            <a:off x="5688013" y="5035550"/>
            <a:ext cx="214312" cy="1588"/>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a:xfrm>
            <a:off x="6254751" y="5072064"/>
            <a:ext cx="461963" cy="1587"/>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a:xfrm rot="5400000">
            <a:off x="6148388" y="5035550"/>
            <a:ext cx="214312" cy="1588"/>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a:off x="6716713" y="5072064"/>
            <a:ext cx="461962" cy="1587"/>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p:nvPr/>
        </p:nvCxnSpPr>
        <p:spPr>
          <a:xfrm rot="5400000">
            <a:off x="6610351" y="5035551"/>
            <a:ext cx="214312" cy="1587"/>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p:nvPr/>
        </p:nvCxnSpPr>
        <p:spPr>
          <a:xfrm>
            <a:off x="7178676" y="5072064"/>
            <a:ext cx="461963" cy="1587"/>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a:xfrm rot="5400000">
            <a:off x="7072313" y="5035550"/>
            <a:ext cx="214312" cy="1588"/>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a:off x="7640639" y="5072064"/>
            <a:ext cx="460375" cy="1587"/>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p:nvPr/>
        </p:nvCxnSpPr>
        <p:spPr>
          <a:xfrm rot="5400000">
            <a:off x="7534276" y="5035551"/>
            <a:ext cx="214312" cy="1587"/>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p:nvPr/>
        </p:nvCxnSpPr>
        <p:spPr>
          <a:xfrm>
            <a:off x="8101013" y="5072064"/>
            <a:ext cx="461962" cy="1587"/>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p:nvPr/>
        </p:nvCxnSpPr>
        <p:spPr>
          <a:xfrm rot="5400000">
            <a:off x="7994651" y="5035551"/>
            <a:ext cx="214312" cy="1587"/>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p:nvPr/>
        </p:nvCxnSpPr>
        <p:spPr>
          <a:xfrm rot="5400000">
            <a:off x="8456613" y="5035550"/>
            <a:ext cx="214312" cy="1588"/>
          </a:xfrm>
          <a:prstGeom prst="line">
            <a:avLst/>
          </a:prstGeom>
        </p:spPr>
        <p:style>
          <a:lnRef idx="2">
            <a:schemeClr val="dk1"/>
          </a:lnRef>
          <a:fillRef idx="0">
            <a:schemeClr val="dk1"/>
          </a:fillRef>
          <a:effectRef idx="1">
            <a:schemeClr val="dk1"/>
          </a:effectRef>
          <a:fontRef idx="minor">
            <a:schemeClr val="tx1"/>
          </a:fontRef>
        </p:style>
      </p:cxnSp>
      <p:sp>
        <p:nvSpPr>
          <p:cNvPr id="49180" name="TextBox 39"/>
          <p:cNvSpPr txBox="1">
            <a:spLocks noChangeArrowheads="1"/>
          </p:cNvSpPr>
          <p:nvPr/>
        </p:nvSpPr>
        <p:spPr bwMode="auto">
          <a:xfrm>
            <a:off x="3090864" y="442912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1</a:t>
            </a:r>
            <a:endParaRPr lang="zh-CN" altLang="en-US" sz="1800" b="0">
              <a:latin typeface="Arial" pitchFamily="34" charset="0"/>
              <a:ea typeface="宋体" pitchFamily="2" charset="-122"/>
            </a:endParaRPr>
          </a:p>
        </p:txBody>
      </p:sp>
      <p:sp>
        <p:nvSpPr>
          <p:cNvPr id="49181" name="TextBox 40"/>
          <p:cNvSpPr txBox="1">
            <a:spLocks noChangeArrowheads="1"/>
          </p:cNvSpPr>
          <p:nvPr/>
        </p:nvSpPr>
        <p:spPr bwMode="auto">
          <a:xfrm>
            <a:off x="3551239" y="442912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2</a:t>
            </a:r>
            <a:endParaRPr lang="zh-CN" altLang="en-US" sz="1800" b="0">
              <a:latin typeface="Arial" pitchFamily="34" charset="0"/>
              <a:ea typeface="宋体" pitchFamily="2" charset="-122"/>
            </a:endParaRPr>
          </a:p>
        </p:txBody>
      </p:sp>
      <p:sp>
        <p:nvSpPr>
          <p:cNvPr id="49182" name="TextBox 41"/>
          <p:cNvSpPr txBox="1">
            <a:spLocks noChangeArrowheads="1"/>
          </p:cNvSpPr>
          <p:nvPr/>
        </p:nvSpPr>
        <p:spPr bwMode="auto">
          <a:xfrm>
            <a:off x="4013200" y="4429125"/>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3</a:t>
            </a:r>
            <a:endParaRPr lang="zh-CN" altLang="en-US" sz="1800" b="0">
              <a:latin typeface="Arial" pitchFamily="34" charset="0"/>
              <a:ea typeface="宋体" pitchFamily="2" charset="-122"/>
            </a:endParaRPr>
          </a:p>
        </p:txBody>
      </p:sp>
      <p:sp>
        <p:nvSpPr>
          <p:cNvPr id="49183" name="TextBox 42"/>
          <p:cNvSpPr txBox="1">
            <a:spLocks noChangeArrowheads="1"/>
          </p:cNvSpPr>
          <p:nvPr/>
        </p:nvSpPr>
        <p:spPr bwMode="auto">
          <a:xfrm>
            <a:off x="4475164" y="442912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4</a:t>
            </a:r>
            <a:endParaRPr lang="zh-CN" altLang="en-US" sz="1800" b="0">
              <a:latin typeface="Arial" pitchFamily="34" charset="0"/>
              <a:ea typeface="宋体" pitchFamily="2" charset="-122"/>
            </a:endParaRPr>
          </a:p>
        </p:txBody>
      </p:sp>
      <p:sp>
        <p:nvSpPr>
          <p:cNvPr id="49184" name="TextBox 43"/>
          <p:cNvSpPr txBox="1">
            <a:spLocks noChangeArrowheads="1"/>
          </p:cNvSpPr>
          <p:nvPr/>
        </p:nvSpPr>
        <p:spPr bwMode="auto">
          <a:xfrm>
            <a:off x="4937125" y="4429125"/>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5</a:t>
            </a:r>
            <a:endParaRPr lang="zh-CN" altLang="en-US" sz="1800" b="0">
              <a:latin typeface="Arial" pitchFamily="34" charset="0"/>
              <a:ea typeface="宋体" pitchFamily="2" charset="-122"/>
            </a:endParaRPr>
          </a:p>
        </p:txBody>
      </p:sp>
      <p:sp>
        <p:nvSpPr>
          <p:cNvPr id="49185" name="TextBox 44"/>
          <p:cNvSpPr txBox="1">
            <a:spLocks noChangeArrowheads="1"/>
          </p:cNvSpPr>
          <p:nvPr/>
        </p:nvSpPr>
        <p:spPr bwMode="auto">
          <a:xfrm>
            <a:off x="5397500" y="4429125"/>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6</a:t>
            </a:r>
            <a:endParaRPr lang="zh-CN" altLang="en-US" sz="1800" b="0">
              <a:latin typeface="Arial" pitchFamily="34" charset="0"/>
              <a:ea typeface="宋体" pitchFamily="2" charset="-122"/>
            </a:endParaRPr>
          </a:p>
        </p:txBody>
      </p:sp>
      <p:sp>
        <p:nvSpPr>
          <p:cNvPr id="49186" name="TextBox 45"/>
          <p:cNvSpPr txBox="1">
            <a:spLocks noChangeArrowheads="1"/>
          </p:cNvSpPr>
          <p:nvPr/>
        </p:nvSpPr>
        <p:spPr bwMode="auto">
          <a:xfrm>
            <a:off x="5859464" y="442912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7</a:t>
            </a:r>
            <a:endParaRPr lang="zh-CN" altLang="en-US" sz="1800" b="0">
              <a:latin typeface="Arial" pitchFamily="34" charset="0"/>
              <a:ea typeface="宋体" pitchFamily="2" charset="-122"/>
            </a:endParaRPr>
          </a:p>
        </p:txBody>
      </p:sp>
      <p:sp>
        <p:nvSpPr>
          <p:cNvPr id="49187" name="TextBox 46"/>
          <p:cNvSpPr txBox="1">
            <a:spLocks noChangeArrowheads="1"/>
          </p:cNvSpPr>
          <p:nvPr/>
        </p:nvSpPr>
        <p:spPr bwMode="auto">
          <a:xfrm>
            <a:off x="6321425" y="4429125"/>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8</a:t>
            </a:r>
            <a:endParaRPr lang="zh-CN" altLang="en-US" sz="1800" b="0">
              <a:latin typeface="Arial" pitchFamily="34" charset="0"/>
              <a:ea typeface="宋体" pitchFamily="2" charset="-122"/>
            </a:endParaRPr>
          </a:p>
        </p:txBody>
      </p:sp>
      <p:sp>
        <p:nvSpPr>
          <p:cNvPr id="49188" name="TextBox 47"/>
          <p:cNvSpPr txBox="1">
            <a:spLocks noChangeArrowheads="1"/>
          </p:cNvSpPr>
          <p:nvPr/>
        </p:nvSpPr>
        <p:spPr bwMode="auto">
          <a:xfrm>
            <a:off x="6783389" y="442912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9</a:t>
            </a:r>
            <a:endParaRPr lang="zh-CN" altLang="en-US" sz="1800" b="0">
              <a:latin typeface="Arial" pitchFamily="34" charset="0"/>
              <a:ea typeface="宋体" pitchFamily="2" charset="-122"/>
            </a:endParaRPr>
          </a:p>
        </p:txBody>
      </p:sp>
      <p:sp>
        <p:nvSpPr>
          <p:cNvPr id="49189" name="TextBox 48"/>
          <p:cNvSpPr txBox="1">
            <a:spLocks noChangeArrowheads="1"/>
          </p:cNvSpPr>
          <p:nvPr/>
        </p:nvSpPr>
        <p:spPr bwMode="auto">
          <a:xfrm>
            <a:off x="7243764" y="44291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10</a:t>
            </a:r>
            <a:endParaRPr lang="zh-CN" altLang="en-US" sz="1800" b="0">
              <a:latin typeface="Arial" pitchFamily="34" charset="0"/>
              <a:ea typeface="宋体" pitchFamily="2" charset="-122"/>
            </a:endParaRPr>
          </a:p>
        </p:txBody>
      </p:sp>
      <p:sp>
        <p:nvSpPr>
          <p:cNvPr id="49190" name="TextBox 49"/>
          <p:cNvSpPr txBox="1">
            <a:spLocks noChangeArrowheads="1"/>
          </p:cNvSpPr>
          <p:nvPr/>
        </p:nvSpPr>
        <p:spPr bwMode="auto">
          <a:xfrm>
            <a:off x="7705726" y="442912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11</a:t>
            </a:r>
            <a:endParaRPr lang="zh-CN" altLang="en-US" sz="1800" b="0">
              <a:latin typeface="Arial" pitchFamily="34" charset="0"/>
              <a:ea typeface="宋体" pitchFamily="2" charset="-122"/>
            </a:endParaRPr>
          </a:p>
        </p:txBody>
      </p:sp>
      <p:sp>
        <p:nvSpPr>
          <p:cNvPr id="49191" name="TextBox 50"/>
          <p:cNvSpPr txBox="1">
            <a:spLocks noChangeArrowheads="1"/>
          </p:cNvSpPr>
          <p:nvPr/>
        </p:nvSpPr>
        <p:spPr bwMode="auto">
          <a:xfrm>
            <a:off x="8167689" y="44291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b="0">
                <a:latin typeface="Arial" pitchFamily="34" charset="0"/>
                <a:ea typeface="宋体" pitchFamily="2" charset="-122"/>
              </a:rPr>
              <a:t>12</a:t>
            </a:r>
            <a:endParaRPr lang="zh-CN" altLang="en-US" sz="1800" b="0">
              <a:latin typeface="Arial" pitchFamily="34" charset="0"/>
              <a:ea typeface="宋体" pitchFamily="2" charset="-122"/>
            </a:endParaRPr>
          </a:p>
        </p:txBody>
      </p:sp>
      <p:cxnSp>
        <p:nvCxnSpPr>
          <p:cNvPr id="52" name="直接箭头连接符 51"/>
          <p:cNvCxnSpPr/>
          <p:nvPr/>
        </p:nvCxnSpPr>
        <p:spPr>
          <a:xfrm rot="5400000">
            <a:off x="4478338" y="4606925"/>
            <a:ext cx="785812"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193" name="TextBox 52"/>
          <p:cNvSpPr txBox="1">
            <a:spLocks noChangeArrowheads="1"/>
          </p:cNvSpPr>
          <p:nvPr/>
        </p:nvSpPr>
        <p:spPr bwMode="auto">
          <a:xfrm>
            <a:off x="3814763" y="3214689"/>
            <a:ext cx="16494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en-US" altLang="zh-CN" sz="1600" b="0" dirty="0">
                <a:solidFill>
                  <a:srgbClr val="1D11BF"/>
                </a:solidFill>
                <a:latin typeface="Times New Roman" pitchFamily="18" charset="0"/>
                <a:ea typeface="楷体_GB2312" pitchFamily="49" charset="-122"/>
                <a:cs typeface="Times New Roman" pitchFamily="18" charset="0"/>
              </a:rPr>
              <a:t>4</a:t>
            </a:r>
            <a:r>
              <a:rPr lang="zh-CN" altLang="en-US" sz="1600" b="0" dirty="0">
                <a:solidFill>
                  <a:srgbClr val="1D11BF"/>
                </a:solidFill>
                <a:latin typeface="Times New Roman" pitchFamily="18" charset="0"/>
                <a:ea typeface="楷体_GB2312" pitchFamily="49" charset="-122"/>
                <a:cs typeface="Times New Roman" pitchFamily="18" charset="0"/>
              </a:rPr>
              <a:t>月</a:t>
            </a:r>
            <a:r>
              <a:rPr lang="en-US" altLang="zh-CN" sz="1600" b="0" dirty="0">
                <a:solidFill>
                  <a:srgbClr val="1D11BF"/>
                </a:solidFill>
                <a:latin typeface="Times New Roman" pitchFamily="18" charset="0"/>
                <a:ea typeface="楷体_GB2312" pitchFamily="49" charset="-122"/>
                <a:cs typeface="Times New Roman" pitchFamily="18" charset="0"/>
              </a:rPr>
              <a:t>30</a:t>
            </a:r>
            <a:r>
              <a:rPr lang="zh-CN" altLang="en-US" sz="1600" b="0" dirty="0">
                <a:solidFill>
                  <a:srgbClr val="1D11BF"/>
                </a:solidFill>
                <a:latin typeface="Times New Roman" pitchFamily="18" charset="0"/>
                <a:ea typeface="楷体_GB2312" pitchFamily="49" charset="-122"/>
                <a:cs typeface="Times New Roman" pitchFamily="18" charset="0"/>
              </a:rPr>
              <a:t>日</a:t>
            </a:r>
            <a:endParaRPr lang="en-US" altLang="zh-CN" sz="1600" b="0" dirty="0">
              <a:solidFill>
                <a:srgbClr val="1D11BF"/>
              </a:solidFill>
              <a:latin typeface="Times New Roman" pitchFamily="18" charset="0"/>
              <a:ea typeface="楷体_GB2312" pitchFamily="49" charset="-122"/>
              <a:cs typeface="Times New Roman" pitchFamily="18" charset="0"/>
            </a:endParaRPr>
          </a:p>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上年年报</a:t>
            </a:r>
            <a:endParaRPr lang="en-US" altLang="zh-CN" sz="1600" b="0" dirty="0">
              <a:solidFill>
                <a:srgbClr val="1D11BF"/>
              </a:solidFill>
              <a:latin typeface="Times New Roman" pitchFamily="18" charset="0"/>
              <a:ea typeface="楷体_GB2312" pitchFamily="49" charset="-122"/>
              <a:cs typeface="Times New Roman" pitchFamily="18" charset="0"/>
            </a:endParaRPr>
          </a:p>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最晚披露日期</a:t>
            </a:r>
            <a:endParaRPr lang="en-US" altLang="zh-CN" sz="1600" b="0" dirty="0">
              <a:solidFill>
                <a:srgbClr val="1D11BF"/>
              </a:solidFill>
              <a:latin typeface="Times New Roman" pitchFamily="18" charset="0"/>
              <a:ea typeface="楷体_GB2312" pitchFamily="49" charset="-122"/>
              <a:cs typeface="Times New Roman" pitchFamily="18" charset="0"/>
            </a:endParaRPr>
          </a:p>
        </p:txBody>
      </p:sp>
      <p:sp>
        <p:nvSpPr>
          <p:cNvPr id="49194" name="TextBox 53"/>
          <p:cNvSpPr txBox="1">
            <a:spLocks noChangeArrowheads="1"/>
          </p:cNvSpPr>
          <p:nvPr/>
        </p:nvSpPr>
        <p:spPr bwMode="auto">
          <a:xfrm>
            <a:off x="5595939" y="3214688"/>
            <a:ext cx="14509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en-US" altLang="zh-CN" sz="1600" b="0" dirty="0">
                <a:solidFill>
                  <a:srgbClr val="1D11BF"/>
                </a:solidFill>
                <a:latin typeface="Times New Roman" pitchFamily="18" charset="0"/>
                <a:ea typeface="楷体_GB2312" pitchFamily="49" charset="-122"/>
                <a:cs typeface="Times New Roman" pitchFamily="18" charset="0"/>
              </a:rPr>
              <a:t>8</a:t>
            </a:r>
            <a:r>
              <a:rPr lang="zh-CN" altLang="en-US" sz="1600" b="0" dirty="0">
                <a:solidFill>
                  <a:srgbClr val="1D11BF"/>
                </a:solidFill>
                <a:latin typeface="Times New Roman" pitchFamily="18" charset="0"/>
                <a:ea typeface="楷体_GB2312" pitchFamily="49" charset="-122"/>
                <a:cs typeface="Times New Roman" pitchFamily="18" charset="0"/>
              </a:rPr>
              <a:t>月</a:t>
            </a:r>
            <a:r>
              <a:rPr lang="en-US" altLang="zh-CN" sz="1600" b="0" dirty="0">
                <a:solidFill>
                  <a:srgbClr val="1D11BF"/>
                </a:solidFill>
                <a:latin typeface="Times New Roman" pitchFamily="18" charset="0"/>
                <a:ea typeface="楷体_GB2312" pitchFamily="49" charset="-122"/>
                <a:cs typeface="Times New Roman" pitchFamily="18" charset="0"/>
              </a:rPr>
              <a:t>31</a:t>
            </a:r>
            <a:r>
              <a:rPr lang="zh-CN" altLang="en-US" sz="1600" b="0" dirty="0">
                <a:solidFill>
                  <a:srgbClr val="1D11BF"/>
                </a:solidFill>
                <a:latin typeface="Times New Roman" pitchFamily="18" charset="0"/>
                <a:ea typeface="楷体_GB2312" pitchFamily="49" charset="-122"/>
                <a:cs typeface="Times New Roman" pitchFamily="18" charset="0"/>
              </a:rPr>
              <a:t>日</a:t>
            </a:r>
            <a:endParaRPr lang="en-US" altLang="zh-CN" sz="1600" b="0" dirty="0">
              <a:solidFill>
                <a:srgbClr val="1D11BF"/>
              </a:solidFill>
              <a:latin typeface="Times New Roman" pitchFamily="18" charset="0"/>
              <a:ea typeface="楷体_GB2312" pitchFamily="49" charset="-122"/>
              <a:cs typeface="Times New Roman" pitchFamily="18" charset="0"/>
            </a:endParaRPr>
          </a:p>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当年半年报</a:t>
            </a:r>
            <a:endParaRPr lang="en-US" altLang="zh-CN" sz="1600" b="0" dirty="0">
              <a:solidFill>
                <a:srgbClr val="1D11BF"/>
              </a:solidFill>
              <a:latin typeface="Times New Roman" pitchFamily="18" charset="0"/>
              <a:ea typeface="楷体_GB2312" pitchFamily="49" charset="-122"/>
              <a:cs typeface="Times New Roman" pitchFamily="18" charset="0"/>
            </a:endParaRPr>
          </a:p>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最晚披露日期</a:t>
            </a:r>
            <a:endParaRPr lang="en-US" altLang="zh-CN" sz="1600" b="0" dirty="0">
              <a:solidFill>
                <a:srgbClr val="1D11BF"/>
              </a:solidFill>
              <a:latin typeface="Times New Roman" pitchFamily="18" charset="0"/>
              <a:ea typeface="楷体_GB2312" pitchFamily="49" charset="-122"/>
              <a:cs typeface="Times New Roman" pitchFamily="18" charset="0"/>
            </a:endParaRPr>
          </a:p>
        </p:txBody>
      </p:sp>
      <p:cxnSp>
        <p:nvCxnSpPr>
          <p:cNvPr id="55" name="直接箭头连接符 54"/>
          <p:cNvCxnSpPr/>
          <p:nvPr/>
        </p:nvCxnSpPr>
        <p:spPr>
          <a:xfrm rot="5400000">
            <a:off x="7248526" y="4678364"/>
            <a:ext cx="785813"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6" name="直接箭头连接符 55"/>
          <p:cNvCxnSpPr/>
          <p:nvPr/>
        </p:nvCxnSpPr>
        <p:spPr>
          <a:xfrm rot="5400000">
            <a:off x="6324601" y="4678364"/>
            <a:ext cx="785813"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197" name="TextBox 56"/>
          <p:cNvSpPr txBox="1">
            <a:spLocks noChangeArrowheads="1"/>
          </p:cNvSpPr>
          <p:nvPr/>
        </p:nvSpPr>
        <p:spPr bwMode="auto">
          <a:xfrm>
            <a:off x="7178676" y="3214688"/>
            <a:ext cx="14509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en-US" altLang="zh-CN" sz="1600" b="0" dirty="0">
                <a:solidFill>
                  <a:srgbClr val="1D11BF"/>
                </a:solidFill>
                <a:latin typeface="Times New Roman" pitchFamily="18" charset="0"/>
                <a:ea typeface="楷体_GB2312" pitchFamily="49" charset="-122"/>
                <a:cs typeface="Times New Roman" pitchFamily="18" charset="0"/>
              </a:rPr>
              <a:t>10</a:t>
            </a:r>
            <a:r>
              <a:rPr lang="zh-CN" altLang="en-US" sz="1600" b="0" dirty="0">
                <a:solidFill>
                  <a:srgbClr val="1D11BF"/>
                </a:solidFill>
                <a:latin typeface="Times New Roman" pitchFamily="18" charset="0"/>
                <a:ea typeface="楷体_GB2312" pitchFamily="49" charset="-122"/>
                <a:cs typeface="Times New Roman" pitchFamily="18" charset="0"/>
              </a:rPr>
              <a:t>月</a:t>
            </a:r>
            <a:r>
              <a:rPr lang="en-US" altLang="zh-CN" sz="1600" b="0" dirty="0">
                <a:solidFill>
                  <a:srgbClr val="1D11BF"/>
                </a:solidFill>
                <a:latin typeface="Times New Roman" pitchFamily="18" charset="0"/>
                <a:ea typeface="楷体_GB2312" pitchFamily="49" charset="-122"/>
                <a:cs typeface="Times New Roman" pitchFamily="18" charset="0"/>
              </a:rPr>
              <a:t>31</a:t>
            </a:r>
            <a:r>
              <a:rPr lang="zh-CN" altLang="en-US" sz="1600" b="0" dirty="0">
                <a:solidFill>
                  <a:srgbClr val="1D11BF"/>
                </a:solidFill>
                <a:latin typeface="Times New Roman" pitchFamily="18" charset="0"/>
                <a:ea typeface="楷体_GB2312" pitchFamily="49" charset="-122"/>
                <a:cs typeface="Times New Roman" pitchFamily="18" charset="0"/>
              </a:rPr>
              <a:t>日</a:t>
            </a:r>
            <a:endParaRPr lang="en-US" altLang="zh-CN" sz="1600" b="0" dirty="0">
              <a:solidFill>
                <a:srgbClr val="1D11BF"/>
              </a:solidFill>
              <a:latin typeface="Times New Roman" pitchFamily="18" charset="0"/>
              <a:ea typeface="楷体_GB2312" pitchFamily="49" charset="-122"/>
              <a:cs typeface="Times New Roman" pitchFamily="18" charset="0"/>
            </a:endParaRPr>
          </a:p>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当年三季报</a:t>
            </a:r>
            <a:endParaRPr lang="en-US" altLang="zh-CN" sz="1600" b="0" dirty="0">
              <a:solidFill>
                <a:srgbClr val="1D11BF"/>
              </a:solidFill>
              <a:latin typeface="Times New Roman" pitchFamily="18" charset="0"/>
              <a:ea typeface="楷体_GB2312" pitchFamily="49" charset="-122"/>
              <a:cs typeface="Times New Roman" pitchFamily="18" charset="0"/>
            </a:endParaRPr>
          </a:p>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最晚披露日期</a:t>
            </a:r>
            <a:endParaRPr lang="en-US" altLang="zh-CN" sz="1600" b="0" dirty="0">
              <a:solidFill>
                <a:srgbClr val="1D11BF"/>
              </a:solidFill>
              <a:latin typeface="Times New Roman" pitchFamily="18" charset="0"/>
              <a:ea typeface="楷体_GB2312" pitchFamily="49" charset="-122"/>
              <a:cs typeface="Times New Roman" pitchFamily="18" charset="0"/>
            </a:endParaRPr>
          </a:p>
        </p:txBody>
      </p:sp>
      <p:sp>
        <p:nvSpPr>
          <p:cNvPr id="49198" name="TextBox 57"/>
          <p:cNvSpPr txBox="1">
            <a:spLocks noChangeArrowheads="1"/>
          </p:cNvSpPr>
          <p:nvPr/>
        </p:nvSpPr>
        <p:spPr bwMode="auto">
          <a:xfrm>
            <a:off x="3287713" y="5740401"/>
            <a:ext cx="1319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使用上年</a:t>
            </a:r>
            <a:endParaRPr lang="en-US" altLang="zh-CN" sz="1600" b="0" dirty="0">
              <a:solidFill>
                <a:srgbClr val="1D11BF"/>
              </a:solidFill>
              <a:latin typeface="Times New Roman" pitchFamily="18" charset="0"/>
              <a:ea typeface="楷体_GB2312" pitchFamily="49" charset="-122"/>
              <a:cs typeface="Times New Roman" pitchFamily="18" charset="0"/>
            </a:endParaRPr>
          </a:p>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三季报数据</a:t>
            </a:r>
            <a:endParaRPr lang="en-US" altLang="zh-CN" sz="1600" b="0" dirty="0">
              <a:solidFill>
                <a:srgbClr val="1D11BF"/>
              </a:solidFill>
              <a:latin typeface="Times New Roman" pitchFamily="18" charset="0"/>
              <a:ea typeface="楷体_GB2312" pitchFamily="49" charset="-122"/>
              <a:cs typeface="Times New Roman" pitchFamily="18" charset="0"/>
            </a:endParaRPr>
          </a:p>
        </p:txBody>
      </p:sp>
      <p:sp>
        <p:nvSpPr>
          <p:cNvPr id="59" name="左大括号 58"/>
          <p:cNvSpPr/>
          <p:nvPr/>
        </p:nvSpPr>
        <p:spPr>
          <a:xfrm rot="16200000">
            <a:off x="3679032" y="4560095"/>
            <a:ext cx="536575" cy="1846262"/>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ea typeface="宋体" pitchFamily="2" charset="-122"/>
            </a:endParaRPr>
          </a:p>
        </p:txBody>
      </p:sp>
      <p:sp>
        <p:nvSpPr>
          <p:cNvPr id="49200" name="TextBox 59"/>
          <p:cNvSpPr txBox="1">
            <a:spLocks noChangeArrowheads="1"/>
          </p:cNvSpPr>
          <p:nvPr/>
        </p:nvSpPr>
        <p:spPr bwMode="auto">
          <a:xfrm>
            <a:off x="5135563" y="5751513"/>
            <a:ext cx="1319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使用上年</a:t>
            </a:r>
            <a:endParaRPr lang="en-US" altLang="zh-CN" sz="1600" b="0" dirty="0">
              <a:solidFill>
                <a:srgbClr val="1D11BF"/>
              </a:solidFill>
              <a:latin typeface="Times New Roman" pitchFamily="18" charset="0"/>
              <a:ea typeface="楷体_GB2312" pitchFamily="49" charset="-122"/>
              <a:cs typeface="Times New Roman" pitchFamily="18" charset="0"/>
            </a:endParaRPr>
          </a:p>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年报数据</a:t>
            </a:r>
            <a:endParaRPr lang="en-US" altLang="zh-CN" sz="1600" b="0" dirty="0">
              <a:solidFill>
                <a:srgbClr val="1D11BF"/>
              </a:solidFill>
              <a:latin typeface="Times New Roman" pitchFamily="18" charset="0"/>
              <a:ea typeface="楷体_GB2312" pitchFamily="49" charset="-122"/>
              <a:cs typeface="Times New Roman" pitchFamily="18" charset="0"/>
            </a:endParaRPr>
          </a:p>
        </p:txBody>
      </p:sp>
      <p:sp>
        <p:nvSpPr>
          <p:cNvPr id="61" name="左大括号 60"/>
          <p:cNvSpPr/>
          <p:nvPr/>
        </p:nvSpPr>
        <p:spPr>
          <a:xfrm rot="16200000">
            <a:off x="5544345" y="4542632"/>
            <a:ext cx="500062" cy="1844675"/>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ea typeface="宋体" pitchFamily="2" charset="-122"/>
            </a:endParaRPr>
          </a:p>
        </p:txBody>
      </p:sp>
      <p:sp>
        <p:nvSpPr>
          <p:cNvPr id="49202" name="TextBox 61"/>
          <p:cNvSpPr txBox="1">
            <a:spLocks noChangeArrowheads="1"/>
          </p:cNvSpPr>
          <p:nvPr/>
        </p:nvSpPr>
        <p:spPr bwMode="auto">
          <a:xfrm>
            <a:off x="6599239" y="5740401"/>
            <a:ext cx="1254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使用当年</a:t>
            </a:r>
            <a:endParaRPr lang="en-US" altLang="zh-CN" sz="1600" b="0" dirty="0">
              <a:solidFill>
                <a:srgbClr val="1D11BF"/>
              </a:solidFill>
              <a:latin typeface="Times New Roman" pitchFamily="18" charset="0"/>
              <a:ea typeface="楷体_GB2312" pitchFamily="49" charset="-122"/>
              <a:cs typeface="Times New Roman" pitchFamily="18" charset="0"/>
            </a:endParaRPr>
          </a:p>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半年报数据</a:t>
            </a:r>
            <a:endParaRPr lang="en-US" altLang="zh-CN" sz="1600" b="0" dirty="0">
              <a:solidFill>
                <a:srgbClr val="1D11BF"/>
              </a:solidFill>
              <a:latin typeface="Times New Roman" pitchFamily="18" charset="0"/>
              <a:ea typeface="楷体_GB2312" pitchFamily="49" charset="-122"/>
              <a:cs typeface="Times New Roman" pitchFamily="18" charset="0"/>
            </a:endParaRPr>
          </a:p>
        </p:txBody>
      </p:sp>
      <p:sp>
        <p:nvSpPr>
          <p:cNvPr id="63" name="左大括号 62"/>
          <p:cNvSpPr/>
          <p:nvPr/>
        </p:nvSpPr>
        <p:spPr>
          <a:xfrm rot="16200000">
            <a:off x="6941345" y="4990307"/>
            <a:ext cx="465137" cy="914400"/>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ea typeface="宋体" pitchFamily="2" charset="-122"/>
            </a:endParaRPr>
          </a:p>
        </p:txBody>
      </p:sp>
      <p:sp>
        <p:nvSpPr>
          <p:cNvPr id="49204" name="TextBox 63"/>
          <p:cNvSpPr txBox="1">
            <a:spLocks noChangeArrowheads="1"/>
          </p:cNvSpPr>
          <p:nvPr/>
        </p:nvSpPr>
        <p:spPr bwMode="auto">
          <a:xfrm>
            <a:off x="7728744" y="5715000"/>
            <a:ext cx="13192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使用当年</a:t>
            </a:r>
            <a:endParaRPr lang="en-US" altLang="zh-CN" sz="1600" b="0" dirty="0">
              <a:solidFill>
                <a:srgbClr val="1D11BF"/>
              </a:solidFill>
              <a:latin typeface="Times New Roman" pitchFamily="18" charset="0"/>
              <a:ea typeface="楷体_GB2312" pitchFamily="49" charset="-122"/>
              <a:cs typeface="Times New Roman" pitchFamily="18" charset="0"/>
            </a:endParaRPr>
          </a:p>
          <a:p>
            <a:pPr algn="ctr">
              <a:spcBef>
                <a:spcPct val="0"/>
              </a:spcBef>
              <a:buClrTx/>
              <a:buFontTx/>
              <a:buNone/>
            </a:pPr>
            <a:r>
              <a:rPr lang="zh-CN" altLang="en-US" sz="1600" b="0" dirty="0">
                <a:solidFill>
                  <a:srgbClr val="1D11BF"/>
                </a:solidFill>
                <a:latin typeface="Times New Roman" pitchFamily="18" charset="0"/>
                <a:ea typeface="楷体_GB2312" pitchFamily="49" charset="-122"/>
                <a:cs typeface="Times New Roman" pitchFamily="18" charset="0"/>
              </a:rPr>
              <a:t>三季报数据</a:t>
            </a:r>
            <a:endParaRPr lang="en-US" altLang="zh-CN" sz="1600" b="0" dirty="0">
              <a:solidFill>
                <a:srgbClr val="1D11BF"/>
              </a:solidFill>
              <a:latin typeface="Times New Roman" pitchFamily="18" charset="0"/>
              <a:ea typeface="楷体_GB2312" pitchFamily="49" charset="-122"/>
              <a:cs typeface="Times New Roman" pitchFamily="18" charset="0"/>
            </a:endParaRPr>
          </a:p>
        </p:txBody>
      </p:sp>
      <p:sp>
        <p:nvSpPr>
          <p:cNvPr id="65" name="左大括号 64"/>
          <p:cNvSpPr/>
          <p:nvPr/>
        </p:nvSpPr>
        <p:spPr>
          <a:xfrm rot="16200000">
            <a:off x="7852569" y="5004594"/>
            <a:ext cx="500062" cy="920750"/>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ea typeface="宋体" pitchFamily="2" charset="-122"/>
            </a:endParaRPr>
          </a:p>
        </p:txBody>
      </p:sp>
      <p:sp>
        <p:nvSpPr>
          <p:cNvPr id="66" name="椭圆 65"/>
          <p:cNvSpPr/>
          <p:nvPr/>
        </p:nvSpPr>
        <p:spPr>
          <a:xfrm>
            <a:off x="4276725" y="4929188"/>
            <a:ext cx="198438" cy="21431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cxnSp>
        <p:nvCxnSpPr>
          <p:cNvPr id="67" name="形状 66"/>
          <p:cNvCxnSpPr>
            <a:stCxn id="66" idx="0"/>
          </p:cNvCxnSpPr>
          <p:nvPr/>
        </p:nvCxnSpPr>
        <p:spPr>
          <a:xfrm rot="16200000" flipV="1">
            <a:off x="3477419" y="4031457"/>
            <a:ext cx="642938" cy="1152525"/>
          </a:xfrm>
          <a:prstGeom prst="bentConnector2">
            <a:avLst/>
          </a:prstGeom>
          <a:ln>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7310439" y="4929188"/>
            <a:ext cx="198437" cy="21431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cxnSp>
        <p:nvCxnSpPr>
          <p:cNvPr id="69" name="形状 68"/>
          <p:cNvCxnSpPr>
            <a:stCxn id="68" idx="0"/>
          </p:cNvCxnSpPr>
          <p:nvPr/>
        </p:nvCxnSpPr>
        <p:spPr>
          <a:xfrm rot="5400000" flipH="1" flipV="1">
            <a:off x="7801770" y="4036220"/>
            <a:ext cx="500063" cy="1285875"/>
          </a:xfrm>
          <a:prstGeom prst="bentConnector2">
            <a:avLst/>
          </a:prstGeom>
          <a:ln>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9211" name="灯片编号占位符 6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4A84B7AB-D0FC-4678-A257-C1F6B6E543B9}" type="slidenum">
              <a:rPr lang="zh-CN" altLang="en-US" sz="1200" b="0"/>
              <a:pPr>
                <a:spcBef>
                  <a:spcPct val="0"/>
                </a:spcBef>
                <a:buClrTx/>
                <a:buFontTx/>
                <a:buNone/>
              </a:pPr>
              <a:t>29</a:t>
            </a:fld>
            <a:endParaRPr lang="en-US" altLang="zh-CN" sz="1200" b="0"/>
          </a:p>
        </p:txBody>
      </p:sp>
      <p:sp>
        <p:nvSpPr>
          <p:cNvPr id="62" name="矩形 48"/>
          <p:cNvSpPr>
            <a:spLocks noChangeArrowheads="1"/>
          </p:cNvSpPr>
          <p:nvPr/>
        </p:nvSpPr>
        <p:spPr bwMode="auto">
          <a:xfrm>
            <a:off x="3648075" y="153987"/>
            <a:ext cx="6726238" cy="738188"/>
          </a:xfrm>
          <a:prstGeom prst="rect">
            <a:avLst/>
          </a:prstGeom>
          <a:noFill/>
          <a:ln w="9525">
            <a:noFill/>
            <a:miter lim="800000"/>
          </a:ln>
        </p:spPr>
        <p:txBody>
          <a:bodyPr wrap="square">
            <a:spAutoFit/>
          </a:bodyPr>
          <a:lstStyle/>
          <a:p>
            <a:pPr indent="363538">
              <a:lnSpc>
                <a:spcPct val="150000"/>
              </a:lnSpc>
              <a:defRPr/>
            </a:pPr>
            <a:r>
              <a:rPr lang="zh-CN" altLang="en-US" sz="2800" dirty="0" smtClean="0">
                <a:solidFill>
                  <a:srgbClr val="C00000"/>
                </a:solidFill>
                <a:latin typeface="楷体_GB2312" pitchFamily="49" charset="-122"/>
                <a:ea typeface="楷体_GB2312" pitchFamily="49" charset="-122"/>
              </a:rPr>
              <a:t>第二节 、</a:t>
            </a:r>
            <a:r>
              <a:rPr lang="zh-CN" altLang="en-US" sz="2800" dirty="0">
                <a:solidFill>
                  <a:srgbClr val="C00000"/>
                </a:solidFill>
                <a:latin typeface="楷体_GB2312" pitchFamily="49" charset="-122"/>
                <a:ea typeface="楷体_GB2312" pitchFamily="49" charset="-122"/>
              </a:rPr>
              <a:t>因子策略构建流程及细节</a:t>
            </a:r>
            <a:endParaRPr lang="en-US" altLang="zh-CN" sz="2200" dirty="0">
              <a:solidFill>
                <a:schemeClr val="accent6">
                  <a:lumMod val="50000"/>
                </a:schemeClr>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267199" y="78577"/>
            <a:ext cx="4972827" cy="576064"/>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800" dirty="0" smtClean="0"/>
              <a:t>第一节   </a:t>
            </a:r>
            <a:r>
              <a:rPr lang="zh-CN" altLang="en-US" sz="2800" b="1" dirty="0" smtClean="0">
                <a:latin typeface="楷体_GB2312" pitchFamily="49" charset="-122"/>
                <a:ea typeface="楷体_GB2312" pitchFamily="49" charset="-122"/>
              </a:rPr>
              <a:t>因子</a:t>
            </a:r>
            <a:r>
              <a:rPr lang="zh-CN" altLang="en-US" sz="2800" b="1" dirty="0">
                <a:latin typeface="楷体_GB2312" pitchFamily="49" charset="-122"/>
                <a:ea typeface="楷体_GB2312" pitchFamily="49" charset="-122"/>
              </a:rPr>
              <a:t>选股策略原理</a:t>
            </a:r>
            <a:endParaRPr lang="zh-CN" altLang="en-US" sz="2800" dirty="0"/>
          </a:p>
        </p:txBody>
      </p:sp>
      <p:sp>
        <p:nvSpPr>
          <p:cNvPr id="4" name="矩形 3"/>
          <p:cNvSpPr/>
          <p:nvPr/>
        </p:nvSpPr>
        <p:spPr>
          <a:xfrm>
            <a:off x="2124749" y="1209963"/>
            <a:ext cx="9513069" cy="2425957"/>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nSpc>
                <a:spcPct val="150000"/>
              </a:lnSpc>
              <a:defRPr/>
            </a:pPr>
            <a:r>
              <a:rPr lang="zh-CN" altLang="en-US" sz="2000" dirty="0">
                <a:solidFill>
                  <a:srgbClr val="C00000"/>
                </a:solidFill>
                <a:latin typeface="楷体_GB2312" pitchFamily="49" charset="-122"/>
                <a:ea typeface="楷体_GB2312" pitchFamily="49" charset="-122"/>
              </a:rPr>
              <a:t>多因子选股的定义</a:t>
            </a:r>
            <a:endParaRPr lang="en-US" altLang="zh-CN" sz="2000" dirty="0">
              <a:solidFill>
                <a:srgbClr val="C00000"/>
              </a:solidFill>
              <a:latin typeface="楷体_GB2312" pitchFamily="49" charset="-122"/>
              <a:ea typeface="楷体_GB2312" pitchFamily="49" charset="-122"/>
            </a:endParaRPr>
          </a:p>
          <a:p>
            <a:pPr indent="363538">
              <a:lnSpc>
                <a:spcPct val="150000"/>
              </a:lnSpc>
              <a:defRPr/>
            </a:pPr>
            <a:r>
              <a:rPr lang="zh-CN" altLang="en-US" sz="1600" b="0" dirty="0">
                <a:solidFill>
                  <a:schemeClr val="tx1"/>
                </a:solidFill>
                <a:latin typeface="楷体_GB2312" pitchFamily="49" charset="-122"/>
                <a:ea typeface="楷体_GB2312" pitchFamily="49" charset="-122"/>
              </a:rPr>
              <a:t>找到一系列与股价相关的因子，采用量化方法对其进行建模并用于选股的方法。</a:t>
            </a:r>
            <a:endParaRPr lang="en-US" altLang="zh-CN" sz="1600" b="0" dirty="0">
              <a:solidFill>
                <a:schemeClr val="tx1"/>
              </a:solidFill>
              <a:latin typeface="楷体_GB2312" pitchFamily="49" charset="-122"/>
              <a:ea typeface="楷体_GB2312" pitchFamily="49" charset="-122"/>
            </a:endParaRPr>
          </a:p>
          <a:p>
            <a:pPr>
              <a:lnSpc>
                <a:spcPct val="150000"/>
              </a:lnSpc>
              <a:defRPr/>
            </a:pPr>
            <a:r>
              <a:rPr lang="zh-CN" altLang="en-US" sz="1600" dirty="0">
                <a:solidFill>
                  <a:srgbClr val="C00000"/>
                </a:solidFill>
                <a:latin typeface="楷体_GB2312" pitchFamily="49" charset="-122"/>
                <a:ea typeface="楷体_GB2312" pitchFamily="49" charset="-122"/>
              </a:rPr>
              <a:t>多因子策略应用之：量化对冲</a:t>
            </a:r>
            <a:endParaRPr lang="en-US" altLang="zh-CN" sz="1600" dirty="0">
              <a:solidFill>
                <a:srgbClr val="C00000"/>
              </a:solidFill>
              <a:latin typeface="楷体_GB2312" pitchFamily="49" charset="-122"/>
              <a:ea typeface="楷体_GB2312" pitchFamily="49" charset="-122"/>
            </a:endParaRPr>
          </a:p>
          <a:p>
            <a:pPr indent="363538">
              <a:lnSpc>
                <a:spcPct val="150000"/>
              </a:lnSpc>
              <a:defRPr/>
            </a:pPr>
            <a:r>
              <a:rPr lang="zh-CN" altLang="en-US" sz="1500" b="0" dirty="0">
                <a:solidFill>
                  <a:schemeClr val="tx1"/>
                </a:solidFill>
                <a:latin typeface="楷体_GB2312" pitchFamily="49" charset="-122"/>
                <a:ea typeface="楷体_GB2312" pitchFamily="49" charset="-122"/>
              </a:rPr>
              <a:t>买入量化股票组合，同时通过股指期货等工具做空指数，获取稳定</a:t>
            </a:r>
            <a:r>
              <a:rPr lang="en-US" altLang="zh-CN" sz="1500" b="0" dirty="0">
                <a:solidFill>
                  <a:schemeClr val="tx1"/>
                </a:solidFill>
                <a:latin typeface="楷体_GB2312" pitchFamily="49" charset="-122"/>
                <a:ea typeface="楷体_GB2312" pitchFamily="49" charset="-122"/>
              </a:rPr>
              <a:t>alpha</a:t>
            </a:r>
            <a:r>
              <a:rPr lang="zh-CN" altLang="en-US" sz="1500" b="0" dirty="0">
                <a:solidFill>
                  <a:schemeClr val="tx1"/>
                </a:solidFill>
                <a:latin typeface="楷体_GB2312" pitchFamily="49" charset="-122"/>
                <a:ea typeface="楷体_GB2312" pitchFamily="49" charset="-122"/>
              </a:rPr>
              <a:t>绝对收益。</a:t>
            </a:r>
            <a:endParaRPr lang="en-US" altLang="zh-CN" sz="1500" b="0" dirty="0">
              <a:solidFill>
                <a:schemeClr val="tx1"/>
              </a:solidFill>
              <a:latin typeface="楷体_GB2312" pitchFamily="49" charset="-122"/>
              <a:ea typeface="楷体_GB2312" pitchFamily="49" charset="-122"/>
            </a:endParaRPr>
          </a:p>
          <a:p>
            <a:pPr>
              <a:lnSpc>
                <a:spcPct val="150000"/>
              </a:lnSpc>
              <a:defRPr/>
            </a:pPr>
            <a:r>
              <a:rPr lang="zh-CN" altLang="en-US" sz="1600" dirty="0">
                <a:solidFill>
                  <a:srgbClr val="C00000"/>
                </a:solidFill>
                <a:latin typeface="楷体_GB2312" pitchFamily="49" charset="-122"/>
                <a:ea typeface="楷体_GB2312" pitchFamily="49" charset="-122"/>
              </a:rPr>
              <a:t>多因子策略应用之：指数增强</a:t>
            </a:r>
            <a:endParaRPr lang="en-US" altLang="zh-CN" sz="1600" dirty="0">
              <a:solidFill>
                <a:srgbClr val="C00000"/>
              </a:solidFill>
              <a:latin typeface="楷体_GB2312" pitchFamily="49" charset="-122"/>
              <a:ea typeface="楷体_GB2312" pitchFamily="49" charset="-122"/>
            </a:endParaRPr>
          </a:p>
          <a:p>
            <a:pPr>
              <a:lnSpc>
                <a:spcPct val="150000"/>
              </a:lnSpc>
              <a:defRPr/>
            </a:pPr>
            <a:r>
              <a:rPr lang="zh-CN" altLang="en-US" sz="1500" b="0" dirty="0">
                <a:solidFill>
                  <a:schemeClr val="tx1"/>
                </a:solidFill>
                <a:latin typeface="楷体_GB2312" pitchFamily="49" charset="-122"/>
                <a:ea typeface="楷体_GB2312" pitchFamily="49" charset="-122"/>
              </a:rPr>
              <a:t>    指数增强、策略指数等，目标是战胜基准指数</a:t>
            </a:r>
            <a:endParaRPr lang="en-US" altLang="zh-CN" sz="1500" b="0" dirty="0">
              <a:solidFill>
                <a:schemeClr val="tx1"/>
              </a:solidFill>
              <a:latin typeface="楷体_GB2312" pitchFamily="49" charset="-122"/>
              <a:ea typeface="楷体_GB2312" pitchFamily="49" charset="-122"/>
            </a:endParaRPr>
          </a:p>
        </p:txBody>
      </p:sp>
      <p:sp>
        <p:nvSpPr>
          <p:cNvPr id="5" name="云形标注 13"/>
          <p:cNvSpPr>
            <a:spLocks noChangeArrowheads="1"/>
          </p:cNvSpPr>
          <p:nvPr/>
        </p:nvSpPr>
        <p:spPr bwMode="auto">
          <a:xfrm>
            <a:off x="2419737" y="4046410"/>
            <a:ext cx="1143000" cy="928687"/>
          </a:xfrm>
          <a:prstGeom prst="cloudCallout">
            <a:avLst>
              <a:gd name="adj1" fmla="val 64273"/>
              <a:gd name="adj2" fmla="val 67083"/>
            </a:avLst>
          </a:prstGeom>
          <a:solidFill>
            <a:schemeClr val="accent1"/>
          </a:solidFill>
          <a:ln w="9525" algn="ctr">
            <a:solidFill>
              <a:schemeClr val="tx1"/>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1500" dirty="0">
                <a:solidFill>
                  <a:srgbClr val="FF0000"/>
                </a:solidFill>
                <a:latin typeface="Arial" pitchFamily="34" charset="0"/>
                <a:ea typeface="宋体" pitchFamily="2" charset="-122"/>
              </a:rPr>
              <a:t>我高成长！</a:t>
            </a:r>
          </a:p>
        </p:txBody>
      </p:sp>
      <p:grpSp>
        <p:nvGrpSpPr>
          <p:cNvPr id="6" name="组合 30"/>
          <p:cNvGrpSpPr/>
          <p:nvPr/>
        </p:nvGrpSpPr>
        <p:grpSpPr>
          <a:xfrm>
            <a:off x="3886715" y="4975097"/>
            <a:ext cx="965371" cy="1483368"/>
            <a:chOff x="1714480" y="4357694"/>
            <a:chExt cx="1357289" cy="2071702"/>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l="2493" t="14700" r="83984" b="46539"/>
            <a:stretch>
              <a:fillRect/>
            </a:stretch>
          </p:blipFill>
          <p:spPr bwMode="auto">
            <a:xfrm>
              <a:off x="1714480" y="4357694"/>
              <a:ext cx="1357289" cy="207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笑脸 18"/>
            <p:cNvSpPr>
              <a:spLocks noChangeArrowheads="1"/>
            </p:cNvSpPr>
            <p:nvPr/>
          </p:nvSpPr>
          <p:spPr bwMode="auto">
            <a:xfrm>
              <a:off x="2245026" y="4357694"/>
              <a:ext cx="428628" cy="484826"/>
            </a:xfrm>
            <a:prstGeom prst="smileyFace">
              <a:avLst>
                <a:gd name="adj" fmla="val 4653"/>
              </a:avLst>
            </a:prstGeom>
            <a:solidFill>
              <a:srgbClr val="492C9C"/>
            </a:solidFill>
            <a:ln w="9525" algn="ctr">
              <a:solidFill>
                <a:schemeClr val="tx1"/>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latin typeface="Arial" pitchFamily="34" charset="0"/>
                <a:ea typeface="宋体" pitchFamily="2" charset="-122"/>
              </a:endParaRPr>
            </a:p>
          </p:txBody>
        </p:sp>
      </p:grpSp>
      <p:sp>
        <p:nvSpPr>
          <p:cNvPr id="9" name="云形标注 14"/>
          <p:cNvSpPr>
            <a:spLocks noChangeArrowheads="1"/>
          </p:cNvSpPr>
          <p:nvPr/>
        </p:nvSpPr>
        <p:spPr bwMode="auto">
          <a:xfrm>
            <a:off x="4667250" y="4096103"/>
            <a:ext cx="1500188" cy="714375"/>
          </a:xfrm>
          <a:prstGeom prst="cloudCallout">
            <a:avLst>
              <a:gd name="adj1" fmla="val 11639"/>
              <a:gd name="adj2" fmla="val 108676"/>
            </a:avLst>
          </a:prstGeom>
          <a:solidFill>
            <a:schemeClr val="accent1"/>
          </a:solidFill>
          <a:ln w="9525" algn="ctr">
            <a:solidFill>
              <a:schemeClr val="tx1"/>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1500" dirty="0">
                <a:solidFill>
                  <a:srgbClr val="FF0000"/>
                </a:solidFill>
                <a:latin typeface="Arial" pitchFamily="34" charset="0"/>
                <a:ea typeface="宋体" pitchFamily="2" charset="-122"/>
              </a:rPr>
              <a:t>我盘子小！</a:t>
            </a:r>
          </a:p>
        </p:txBody>
      </p:sp>
      <p:grpSp>
        <p:nvGrpSpPr>
          <p:cNvPr id="10" name="组合 28"/>
          <p:cNvGrpSpPr/>
          <p:nvPr/>
        </p:nvGrpSpPr>
        <p:grpSpPr>
          <a:xfrm>
            <a:off x="5754002" y="5033319"/>
            <a:ext cx="959836" cy="1425146"/>
            <a:chOff x="3614731" y="4548195"/>
            <a:chExt cx="1100145" cy="1833575"/>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l="27080" t="14700" r="60628" b="46539"/>
            <a:stretch>
              <a:fillRect/>
            </a:stretch>
          </p:blipFill>
          <p:spPr bwMode="auto">
            <a:xfrm>
              <a:off x="3614731" y="4548195"/>
              <a:ext cx="1100145" cy="18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笑脸 19"/>
            <p:cNvSpPr>
              <a:spLocks noChangeArrowheads="1"/>
            </p:cNvSpPr>
            <p:nvPr/>
          </p:nvSpPr>
          <p:spPr bwMode="auto">
            <a:xfrm>
              <a:off x="3898578" y="4567246"/>
              <a:ext cx="357190" cy="418150"/>
            </a:xfrm>
            <a:prstGeom prst="smileyFace">
              <a:avLst>
                <a:gd name="adj" fmla="val 4653"/>
              </a:avLst>
            </a:prstGeom>
            <a:solidFill>
              <a:srgbClr val="492C9C"/>
            </a:solidFill>
            <a:ln w="9525" algn="ctr">
              <a:solidFill>
                <a:schemeClr val="tx1"/>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latin typeface="Arial" pitchFamily="34" charset="0"/>
                <a:ea typeface="宋体" pitchFamily="2" charset="-122"/>
              </a:endParaRPr>
            </a:p>
          </p:txBody>
        </p:sp>
      </p:grpSp>
      <p:sp>
        <p:nvSpPr>
          <p:cNvPr id="13" name="云形标注 15"/>
          <p:cNvSpPr>
            <a:spLocks noChangeArrowheads="1"/>
          </p:cNvSpPr>
          <p:nvPr/>
        </p:nvSpPr>
        <p:spPr bwMode="auto">
          <a:xfrm>
            <a:off x="8049198" y="3999930"/>
            <a:ext cx="1071562" cy="785812"/>
          </a:xfrm>
          <a:prstGeom prst="cloudCallout">
            <a:avLst>
              <a:gd name="adj1" fmla="val -37907"/>
              <a:gd name="adj2" fmla="val 85898"/>
            </a:avLst>
          </a:prstGeom>
          <a:solidFill>
            <a:schemeClr val="accent1"/>
          </a:solidFill>
          <a:ln w="9525" algn="ctr">
            <a:solidFill>
              <a:schemeClr val="tx1"/>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1500" dirty="0">
                <a:solidFill>
                  <a:srgbClr val="FF0000"/>
                </a:solidFill>
                <a:latin typeface="Arial" pitchFamily="34" charset="0"/>
                <a:ea typeface="宋体" pitchFamily="2" charset="-122"/>
              </a:rPr>
              <a:t>我估值低！</a:t>
            </a:r>
          </a:p>
        </p:txBody>
      </p:sp>
      <p:grpSp>
        <p:nvGrpSpPr>
          <p:cNvPr id="14" name="组合 29"/>
          <p:cNvGrpSpPr/>
          <p:nvPr/>
        </p:nvGrpSpPr>
        <p:grpSpPr>
          <a:xfrm>
            <a:off x="7044254" y="5033320"/>
            <a:ext cx="1007793" cy="1425146"/>
            <a:chOff x="4929190" y="4515810"/>
            <a:chExt cx="1285884" cy="1898346"/>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l="15401" t="14700" r="72305" b="46539"/>
            <a:stretch>
              <a:fillRect/>
            </a:stretch>
          </p:blipFill>
          <p:spPr bwMode="auto">
            <a:xfrm>
              <a:off x="4929190" y="4549624"/>
              <a:ext cx="1285884" cy="186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笑脸 20"/>
            <p:cNvSpPr>
              <a:spLocks noChangeArrowheads="1"/>
            </p:cNvSpPr>
            <p:nvPr/>
          </p:nvSpPr>
          <p:spPr bwMode="auto">
            <a:xfrm>
              <a:off x="5316860" y="4515810"/>
              <a:ext cx="398148" cy="500066"/>
            </a:xfrm>
            <a:prstGeom prst="smileyFace">
              <a:avLst>
                <a:gd name="adj" fmla="val 4653"/>
              </a:avLst>
            </a:prstGeom>
            <a:solidFill>
              <a:srgbClr val="492C9C"/>
            </a:solidFill>
            <a:ln w="9525" algn="ctr">
              <a:solidFill>
                <a:schemeClr val="tx1"/>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latin typeface="Arial" pitchFamily="34" charset="0"/>
                <a:ea typeface="宋体" pitchFamily="2" charset="-122"/>
              </a:endParaRPr>
            </a:p>
          </p:txBody>
        </p:sp>
      </p:grpSp>
      <p:sp>
        <p:nvSpPr>
          <p:cNvPr id="17" name="云形标注 17"/>
          <p:cNvSpPr>
            <a:spLocks noChangeArrowheads="1"/>
          </p:cNvSpPr>
          <p:nvPr/>
        </p:nvSpPr>
        <p:spPr bwMode="auto">
          <a:xfrm>
            <a:off x="10049454" y="4005519"/>
            <a:ext cx="1071562" cy="785812"/>
          </a:xfrm>
          <a:prstGeom prst="cloudCallout">
            <a:avLst>
              <a:gd name="adj1" fmla="val -59241"/>
              <a:gd name="adj2" fmla="val 97532"/>
            </a:avLst>
          </a:prstGeom>
          <a:solidFill>
            <a:schemeClr val="accent1"/>
          </a:solidFill>
          <a:ln w="9525" algn="ctr">
            <a:solidFill>
              <a:schemeClr val="tx1"/>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1500">
                <a:solidFill>
                  <a:srgbClr val="FF0000"/>
                </a:solidFill>
                <a:latin typeface="Arial" pitchFamily="34" charset="0"/>
                <a:ea typeface="宋体" pitchFamily="2" charset="-122"/>
              </a:rPr>
              <a:t>我是大盘</a:t>
            </a:r>
            <a:endParaRPr lang="en-US" altLang="zh-CN" sz="1500">
              <a:solidFill>
                <a:srgbClr val="FF0000"/>
              </a:solidFill>
              <a:latin typeface="Arial" pitchFamily="34" charset="0"/>
              <a:ea typeface="宋体" pitchFamily="2" charset="-122"/>
            </a:endParaRPr>
          </a:p>
        </p:txBody>
      </p:sp>
      <p:grpSp>
        <p:nvGrpSpPr>
          <p:cNvPr id="18" name="组合 37"/>
          <p:cNvGrpSpPr/>
          <p:nvPr/>
        </p:nvGrpSpPr>
        <p:grpSpPr>
          <a:xfrm>
            <a:off x="9120760" y="4975097"/>
            <a:ext cx="928694" cy="1500198"/>
            <a:chOff x="7143768" y="4827308"/>
            <a:chExt cx="1112528" cy="1746214"/>
          </a:xfrm>
          <a:solidFill>
            <a:srgbClr val="00B050"/>
          </a:solidFill>
        </p:grpSpPr>
        <p:grpSp>
          <p:nvGrpSpPr>
            <p:cNvPr id="19" name="组合 27"/>
            <p:cNvGrpSpPr/>
            <p:nvPr/>
          </p:nvGrpSpPr>
          <p:grpSpPr>
            <a:xfrm>
              <a:off x="7366276" y="4827308"/>
              <a:ext cx="678533" cy="1746214"/>
              <a:chOff x="7431876" y="5050651"/>
              <a:chExt cx="344108" cy="1227485"/>
            </a:xfrm>
            <a:grpFill/>
          </p:grpSpPr>
          <p:sp>
            <p:nvSpPr>
              <p:cNvPr id="23" name="流程图: 数据 22"/>
              <p:cNvSpPr/>
              <p:nvPr/>
            </p:nvSpPr>
            <p:spPr bwMode="auto">
              <a:xfrm rot="300000">
                <a:off x="7498046" y="5771746"/>
                <a:ext cx="80671" cy="502152"/>
              </a:xfrm>
              <a:prstGeom prst="flowChartInputOutput">
                <a:avLst/>
              </a:prstGeom>
              <a:grpFill/>
              <a:ln w="9525" cap="flat" cmpd="sng" algn="ctr">
                <a:noFill/>
                <a:prstDash val="solid"/>
                <a:round/>
                <a:headEnd type="none" w="med" len="med"/>
                <a:tailEnd type="none" w="med" len="med"/>
              </a:ln>
              <a:effectLst/>
            </p:spPr>
            <p:txBody>
              <a:bodyPr/>
              <a:lstStyle/>
              <a:p>
                <a:pPr eaLnBrk="1" hangingPunct="1">
                  <a:defRPr/>
                </a:pPr>
                <a:endParaRPr lang="zh-CN" altLang="en-US"/>
              </a:p>
            </p:txBody>
          </p:sp>
          <p:sp>
            <p:nvSpPr>
              <p:cNvPr id="24" name="笑脸 23"/>
              <p:cNvSpPr/>
              <p:nvPr/>
            </p:nvSpPr>
            <p:spPr bwMode="auto">
              <a:xfrm>
                <a:off x="7481217" y="5050651"/>
                <a:ext cx="223269" cy="322727"/>
              </a:xfrm>
              <a:prstGeom prst="smileyFace">
                <a:avLst/>
              </a:prstGeom>
              <a:grpFill/>
              <a:ln w="9525" cap="flat" cmpd="sng" algn="ctr">
                <a:solidFill>
                  <a:schemeClr val="tx1"/>
                </a:solidFill>
                <a:prstDash val="solid"/>
                <a:round/>
                <a:headEnd type="none" w="med" len="med"/>
                <a:tailEnd type="none" w="med" len="med"/>
              </a:ln>
              <a:effectLst/>
            </p:spPr>
            <p:txBody>
              <a:bodyPr/>
              <a:lstStyle/>
              <a:p>
                <a:pPr eaLnBrk="1" hangingPunct="1">
                  <a:defRPr/>
                </a:pPr>
                <a:endParaRPr lang="zh-CN" altLang="en-US"/>
              </a:p>
            </p:txBody>
          </p:sp>
          <p:sp>
            <p:nvSpPr>
              <p:cNvPr id="25" name="矩形 24"/>
              <p:cNvSpPr/>
              <p:nvPr/>
            </p:nvSpPr>
            <p:spPr bwMode="auto">
              <a:xfrm rot="2580000">
                <a:off x="7431876" y="5400363"/>
                <a:ext cx="67296" cy="338143"/>
              </a:xfrm>
              <a:prstGeom prst="rect">
                <a:avLst/>
              </a:prstGeom>
              <a:grpFill/>
              <a:ln w="9525" cap="flat" cmpd="sng" algn="ctr">
                <a:noFill/>
                <a:prstDash val="solid"/>
                <a:round/>
                <a:headEnd type="none" w="med" len="med"/>
                <a:tailEnd type="none" w="med" len="med"/>
              </a:ln>
              <a:effectLst/>
            </p:spPr>
            <p:txBody>
              <a:bodyPr/>
              <a:lstStyle/>
              <a:p>
                <a:pPr eaLnBrk="1" hangingPunct="1">
                  <a:defRPr/>
                </a:pPr>
                <a:endParaRPr lang="zh-CN" altLang="en-US"/>
              </a:p>
            </p:txBody>
          </p:sp>
          <p:sp>
            <p:nvSpPr>
              <p:cNvPr id="26" name="矩形 25"/>
              <p:cNvSpPr/>
              <p:nvPr/>
            </p:nvSpPr>
            <p:spPr bwMode="auto">
              <a:xfrm rot="19020000" flipH="1">
                <a:off x="7702809" y="5388682"/>
                <a:ext cx="73175" cy="336052"/>
              </a:xfrm>
              <a:prstGeom prst="rect">
                <a:avLst/>
              </a:prstGeom>
              <a:grpFill/>
              <a:ln w="9525" cap="flat" cmpd="sng" algn="ctr">
                <a:noFill/>
                <a:prstDash val="solid"/>
                <a:round/>
                <a:headEnd type="none" w="med" len="med"/>
                <a:tailEnd type="none" w="med" len="med"/>
              </a:ln>
              <a:effectLst/>
            </p:spPr>
            <p:txBody>
              <a:bodyPr/>
              <a:lstStyle/>
              <a:p>
                <a:pPr eaLnBrk="1" hangingPunct="1">
                  <a:defRPr/>
                </a:pPr>
                <a:endParaRPr lang="zh-CN" altLang="en-US"/>
              </a:p>
            </p:txBody>
          </p:sp>
          <p:sp>
            <p:nvSpPr>
              <p:cNvPr id="27" name="流程图: 数据 26"/>
              <p:cNvSpPr/>
              <p:nvPr/>
            </p:nvSpPr>
            <p:spPr bwMode="auto">
              <a:xfrm rot="21120000">
                <a:off x="7613851" y="5775984"/>
                <a:ext cx="80671" cy="502152"/>
              </a:xfrm>
              <a:prstGeom prst="flowChartInputOutput">
                <a:avLst/>
              </a:prstGeom>
              <a:grpFill/>
              <a:ln w="9525" cap="flat" cmpd="sng" algn="ctr">
                <a:noFill/>
                <a:prstDash val="solid"/>
                <a:round/>
                <a:headEnd type="none" w="med" len="med"/>
                <a:tailEnd type="none" w="med" len="med"/>
              </a:ln>
              <a:effectLst/>
            </p:spPr>
            <p:txBody>
              <a:bodyPr/>
              <a:lstStyle/>
              <a:p>
                <a:pPr eaLnBrk="1" hangingPunct="1">
                  <a:defRPr/>
                </a:pPr>
                <a:endParaRPr lang="zh-CN" altLang="en-US"/>
              </a:p>
            </p:txBody>
          </p:sp>
        </p:grpSp>
        <p:sp>
          <p:nvSpPr>
            <p:cNvPr id="20" name="椭圆 19"/>
            <p:cNvSpPr/>
            <p:nvPr/>
          </p:nvSpPr>
          <p:spPr bwMode="auto">
            <a:xfrm>
              <a:off x="7143768" y="5715016"/>
              <a:ext cx="142876" cy="142876"/>
            </a:xfrm>
            <a:prstGeom prst="ellipse">
              <a:avLst/>
            </a:prstGeom>
            <a:solidFill>
              <a:srgbClr val="00B050"/>
            </a:solidFill>
            <a:ln w="9525" cap="flat" cmpd="sng" algn="ctr">
              <a:noFill/>
              <a:prstDash val="solid"/>
              <a:round/>
              <a:headEnd type="none" w="med" len="med"/>
              <a:tailEnd type="none" w="med" len="med"/>
            </a:ln>
            <a:effectLst/>
          </p:spPr>
          <p:txBody>
            <a:bodyPr/>
            <a:lstStyle/>
            <a:p>
              <a:pPr eaLnBrk="1" hangingPunct="1">
                <a:defRPr/>
              </a:pPr>
              <a:endParaRPr lang="zh-CN" altLang="en-US"/>
            </a:p>
          </p:txBody>
        </p:sp>
        <p:sp>
          <p:nvSpPr>
            <p:cNvPr id="21" name="矩形 20"/>
            <p:cNvSpPr/>
            <p:nvPr/>
          </p:nvSpPr>
          <p:spPr bwMode="auto">
            <a:xfrm>
              <a:off x="7543604" y="5316868"/>
              <a:ext cx="308739" cy="571504"/>
            </a:xfrm>
            <a:prstGeom prst="rect">
              <a:avLst/>
            </a:prstGeom>
            <a:grpFill/>
            <a:ln w="9525" cap="flat" cmpd="sng" algn="ctr">
              <a:noFill/>
              <a:prstDash val="solid"/>
              <a:round/>
              <a:headEnd type="none" w="med" len="med"/>
              <a:tailEnd type="none" w="med" len="med"/>
            </a:ln>
            <a:effectLst/>
          </p:spPr>
          <p:txBody>
            <a:bodyPr/>
            <a:lstStyle/>
            <a:p>
              <a:pPr eaLnBrk="1" hangingPunct="1">
                <a:defRPr/>
              </a:pPr>
              <a:endParaRPr lang="zh-CN" altLang="en-US"/>
            </a:p>
          </p:txBody>
        </p:sp>
        <p:sp>
          <p:nvSpPr>
            <p:cNvPr id="22" name="椭圆 21"/>
            <p:cNvSpPr/>
            <p:nvPr/>
          </p:nvSpPr>
          <p:spPr bwMode="auto">
            <a:xfrm>
              <a:off x="8113420" y="5699776"/>
              <a:ext cx="142876" cy="142876"/>
            </a:xfrm>
            <a:prstGeom prst="ellipse">
              <a:avLst/>
            </a:prstGeom>
            <a:solidFill>
              <a:srgbClr val="00B050"/>
            </a:solidFill>
            <a:ln w="9525" cap="flat" cmpd="sng" algn="ctr">
              <a:noFill/>
              <a:prstDash val="solid"/>
              <a:round/>
              <a:headEnd type="none" w="med" len="med"/>
              <a:tailEnd type="none" w="med" len="med"/>
            </a:ln>
            <a:effectLst/>
          </p:spPr>
          <p:txBody>
            <a:bodyPr/>
            <a:lstStyle/>
            <a:p>
              <a:pPr eaLnBrk="1" hangingPunct="1">
                <a:defRPr/>
              </a:pPr>
              <a:endParaRPr lang="zh-CN" altLang="en-US"/>
            </a:p>
          </p:txBody>
        </p:sp>
      </p:grpSp>
    </p:spTree>
    <p:extLst>
      <p:ext uri="{BB962C8B-B14F-4D97-AF65-F5344CB8AC3E}">
        <p14:creationId xmlns:p14="http://schemas.microsoft.com/office/powerpoint/2010/main" val="28533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55694" y="1720840"/>
            <a:ext cx="9950824" cy="2031325"/>
          </a:xfrm>
          <a:prstGeom prst="rect">
            <a:avLst/>
          </a:prstGeom>
        </p:spPr>
        <p:txBody>
          <a:bodyPr wrap="square">
            <a:spAutoFit/>
          </a:bodyPr>
          <a:lstStyle/>
          <a:p>
            <a:r>
              <a:rPr lang="zh-CN" altLang="en-US" dirty="0" smtClean="0"/>
              <a:t>具体</a:t>
            </a:r>
            <a:r>
              <a:rPr lang="zh-CN" altLang="en-US" dirty="0"/>
              <a:t>构造因子还有许多细节要考虑</a:t>
            </a:r>
            <a:r>
              <a:rPr lang="zh-CN" altLang="en-US" dirty="0" smtClean="0"/>
              <a:t>，举</a:t>
            </a:r>
            <a:r>
              <a:rPr lang="zh-CN" altLang="en-US" dirty="0"/>
              <a:t>两个</a:t>
            </a:r>
            <a:r>
              <a:rPr lang="zh-CN" altLang="en-US" dirty="0" smtClean="0"/>
              <a:t>例子：</a:t>
            </a:r>
            <a:endParaRPr lang="en-US" altLang="zh-CN" dirty="0" smtClean="0"/>
          </a:p>
          <a:p>
            <a:r>
              <a:rPr lang="zh-CN" altLang="en-US" dirty="0" smtClean="0"/>
              <a:t>首先：一</a:t>
            </a:r>
            <a:r>
              <a:rPr lang="zh-CN" altLang="en-US" dirty="0"/>
              <a:t>个案例是财务类因子的获取和计算</a:t>
            </a:r>
            <a:r>
              <a:rPr lang="zh-CN" altLang="en-US" dirty="0" smtClean="0"/>
              <a:t>。这</a:t>
            </a:r>
            <a:r>
              <a:rPr lang="zh-CN" altLang="en-US" dirty="0"/>
              <a:t>类因子都来自企业披露的季报和年报</a:t>
            </a:r>
            <a:r>
              <a:rPr lang="zh-CN" altLang="en-US" dirty="0" smtClean="0"/>
              <a:t>。证监会</a:t>
            </a:r>
            <a:r>
              <a:rPr lang="zh-CN" altLang="en-US" dirty="0"/>
              <a:t>规定每个报告期最晚披露的日期（</a:t>
            </a:r>
            <a:r>
              <a:rPr lang="zh-CN" altLang="en-US" dirty="0" smtClean="0"/>
              <a:t>年报</a:t>
            </a:r>
            <a:r>
              <a:rPr lang="zh-CN" altLang="en-US" dirty="0"/>
              <a:t>、</a:t>
            </a:r>
            <a:r>
              <a:rPr lang="zh-CN" altLang="en-US" dirty="0" smtClean="0"/>
              <a:t>季报），</a:t>
            </a:r>
            <a:r>
              <a:rPr lang="zh-CN" altLang="en-US" dirty="0"/>
              <a:t>在这个日期之前部分企业会提前披露，但选股是在个股横截面之间进行比较，所以要求数据必须是代表同一个报告期的</a:t>
            </a:r>
            <a:r>
              <a:rPr lang="zh-CN" altLang="en-US" dirty="0" smtClean="0"/>
              <a:t>。一般</a:t>
            </a:r>
            <a:r>
              <a:rPr lang="zh-CN" altLang="en-US" dirty="0"/>
              <a:t>的处理方法是在最迟的截止日期大家同时更新数据，这样会造成财务类数据的严重滞后性</a:t>
            </a:r>
            <a:r>
              <a:rPr lang="zh-CN" altLang="en-US" dirty="0" smtClean="0"/>
              <a:t>。为了</a:t>
            </a:r>
            <a:r>
              <a:rPr lang="zh-CN" altLang="en-US" dirty="0"/>
              <a:t>解决这个问题，改进的</a:t>
            </a:r>
            <a:r>
              <a:rPr lang="zh-CN" altLang="en-US" dirty="0" smtClean="0"/>
              <a:t>办法是再</a:t>
            </a:r>
            <a:r>
              <a:rPr lang="zh-CN" altLang="en-US" dirty="0"/>
              <a:t>构造财务类因子数据适合，可以考虑对数据进行分段采集</a:t>
            </a:r>
            <a:r>
              <a:rPr lang="zh-CN" altLang="en-US" dirty="0" smtClean="0"/>
              <a:t>。这样</a:t>
            </a:r>
            <a:r>
              <a:rPr lang="zh-CN" altLang="en-US" dirty="0"/>
              <a:t>能够一定程度确保数据时效性</a:t>
            </a:r>
            <a:r>
              <a:rPr lang="zh-CN" altLang="en-US" dirty="0" smtClean="0"/>
              <a:t>。</a:t>
            </a:r>
            <a:endParaRPr lang="zh-CN" altLang="en-US" dirty="0"/>
          </a:p>
        </p:txBody>
      </p:sp>
      <p:sp>
        <p:nvSpPr>
          <p:cNvPr id="3" name="文本框 2"/>
          <p:cNvSpPr txBox="1"/>
          <p:nvPr/>
        </p:nvSpPr>
        <p:spPr>
          <a:xfrm>
            <a:off x="1792941" y="1210235"/>
            <a:ext cx="1005403" cy="369332"/>
          </a:xfrm>
          <a:prstGeom prst="rect">
            <a:avLst/>
          </a:prstGeom>
          <a:noFill/>
        </p:spPr>
        <p:txBody>
          <a:bodyPr wrap="none" rtlCol="0">
            <a:spAutoFit/>
          </a:bodyPr>
          <a:lstStyle/>
          <a:p>
            <a:r>
              <a:rPr lang="zh-CN" altLang="en-US" b="1" dirty="0" smtClean="0"/>
              <a:t>步骤</a:t>
            </a:r>
            <a:r>
              <a:rPr lang="en-US" altLang="zh-CN" b="1" dirty="0" smtClean="0"/>
              <a:t>2</a:t>
            </a:r>
            <a:r>
              <a:rPr lang="zh-CN" altLang="en-US" b="1" dirty="0"/>
              <a:t>：</a:t>
            </a:r>
          </a:p>
        </p:txBody>
      </p:sp>
    </p:spTree>
    <p:extLst>
      <p:ext uri="{BB962C8B-B14F-4D97-AF65-F5344CB8AC3E}">
        <p14:creationId xmlns:p14="http://schemas.microsoft.com/office/powerpoint/2010/main" val="850707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5"/>
          <p:cNvSpPr>
            <a:spLocks noChangeArrowheads="1"/>
          </p:cNvSpPr>
          <p:nvPr/>
        </p:nvSpPr>
        <p:spPr bwMode="auto">
          <a:xfrm>
            <a:off x="1881189" y="1285876"/>
            <a:ext cx="86264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dirty="0">
                <a:solidFill>
                  <a:srgbClr val="FF0000"/>
                </a:solidFill>
                <a:latin typeface="Arial" pitchFamily="34" charset="0"/>
                <a:ea typeface="宋体" pitchFamily="2" charset="-122"/>
              </a:rPr>
              <a:t>二</a:t>
            </a:r>
            <a:r>
              <a:rPr lang="en-US" altLang="zh-CN" sz="2200" dirty="0" smtClean="0">
                <a:solidFill>
                  <a:srgbClr val="FF0000"/>
                </a:solidFill>
                <a:latin typeface="Arial" pitchFamily="34" charset="0"/>
                <a:ea typeface="宋体" pitchFamily="2" charset="-122"/>
              </a:rPr>
              <a:t>.</a:t>
            </a:r>
            <a:r>
              <a:rPr lang="zh-CN" altLang="en-US" sz="2200" dirty="0">
                <a:solidFill>
                  <a:srgbClr val="FF0000"/>
                </a:solidFill>
                <a:latin typeface="Arial" pitchFamily="34" charset="0"/>
                <a:ea typeface="宋体" pitchFamily="2" charset="-122"/>
              </a:rPr>
              <a:t>因子</a:t>
            </a:r>
            <a:r>
              <a:rPr lang="zh-CN" altLang="en-US" sz="2200" dirty="0" smtClean="0">
                <a:solidFill>
                  <a:srgbClr val="FF0000"/>
                </a:solidFill>
                <a:latin typeface="Arial" pitchFamily="34" charset="0"/>
                <a:ea typeface="宋体" pitchFamily="2" charset="-122"/>
              </a:rPr>
              <a:t>构造</a:t>
            </a:r>
            <a:endParaRPr lang="en-US" altLang="zh-CN" sz="2200" dirty="0" smtClean="0">
              <a:solidFill>
                <a:srgbClr val="FF0000"/>
              </a:solidFill>
              <a:latin typeface="Arial" pitchFamily="34" charset="0"/>
              <a:ea typeface="宋体" pitchFamily="2" charset="-122"/>
            </a:endParaRPr>
          </a:p>
          <a:p>
            <a:pPr>
              <a:spcBef>
                <a:spcPct val="0"/>
              </a:spcBef>
              <a:buClrTx/>
              <a:buFontTx/>
              <a:buNone/>
            </a:pPr>
            <a:endParaRPr lang="en-US" altLang="zh-CN" sz="2200" u="sng" dirty="0">
              <a:solidFill>
                <a:srgbClr val="FF0000"/>
              </a:solidFill>
              <a:latin typeface="Arial" pitchFamily="34" charset="0"/>
              <a:ea typeface="宋体" pitchFamily="2" charset="-122"/>
            </a:endParaRPr>
          </a:p>
          <a:p>
            <a:pPr>
              <a:spcBef>
                <a:spcPct val="0"/>
              </a:spcBef>
              <a:buClrTx/>
              <a:buFontTx/>
              <a:buNone/>
            </a:pPr>
            <a:r>
              <a:rPr lang="zh-CN" altLang="en-US" sz="1800" dirty="0" smtClean="0">
                <a:latin typeface="Arial" pitchFamily="34" charset="0"/>
                <a:ea typeface="宋体" pitchFamily="2" charset="-122"/>
              </a:rPr>
              <a:t>反转</a:t>
            </a:r>
            <a:r>
              <a:rPr lang="zh-CN" altLang="en-US" sz="1800" dirty="0">
                <a:latin typeface="Arial" pitchFamily="34" charset="0"/>
                <a:ea typeface="宋体" pitchFamily="2" charset="-122"/>
              </a:rPr>
              <a:t>因子再优化：更精准的拐点</a:t>
            </a:r>
            <a:r>
              <a:rPr lang="zh-CN" altLang="en-US" sz="1800" dirty="0" smtClean="0">
                <a:latin typeface="Arial" pitchFamily="34" charset="0"/>
                <a:ea typeface="宋体" pitchFamily="2" charset="-122"/>
              </a:rPr>
              <a:t>把握</a:t>
            </a:r>
            <a:r>
              <a:rPr lang="en-US" altLang="zh-CN" sz="1800" dirty="0" smtClean="0">
                <a:solidFill>
                  <a:srgbClr val="C00000"/>
                </a:solidFill>
                <a:latin typeface="Arial" pitchFamily="34" charset="0"/>
                <a:ea typeface="宋体" pitchFamily="2" charset="-122"/>
              </a:rPr>
              <a:t>——</a:t>
            </a:r>
            <a:r>
              <a:rPr lang="zh-CN" altLang="en-US" sz="2000" dirty="0">
                <a:solidFill>
                  <a:srgbClr val="C00000"/>
                </a:solidFill>
                <a:latin typeface="Arial" pitchFamily="34" charset="0"/>
                <a:ea typeface="宋体" pitchFamily="2" charset="-122"/>
              </a:rPr>
              <a:t>更灵活的捕捉超跌个股</a:t>
            </a:r>
            <a:endParaRPr lang="en-US" altLang="zh-CN" sz="2200" dirty="0">
              <a:latin typeface="Arial" pitchFamily="34" charset="0"/>
              <a:ea typeface="宋体" pitchFamily="2" charset="-122"/>
            </a:endParaRPr>
          </a:p>
        </p:txBody>
      </p:sp>
      <p:graphicFrame>
        <p:nvGraphicFramePr>
          <p:cNvPr id="6" name="图表 5"/>
          <p:cNvGraphicFramePr/>
          <p:nvPr/>
        </p:nvGraphicFramePr>
        <p:xfrm>
          <a:off x="1841989" y="3429000"/>
          <a:ext cx="5051638" cy="3220288"/>
        </p:xfrm>
        <a:graphic>
          <a:graphicData uri="http://schemas.openxmlformats.org/drawingml/2006/chart">
            <c:chart xmlns:c="http://schemas.openxmlformats.org/drawingml/2006/chart" xmlns:r="http://schemas.openxmlformats.org/officeDocument/2006/relationships" r:id="rId3"/>
          </a:graphicData>
        </a:graphic>
      </p:graphicFrame>
      <p:sp>
        <p:nvSpPr>
          <p:cNvPr id="7" name="右箭头 6"/>
          <p:cNvSpPr/>
          <p:nvPr/>
        </p:nvSpPr>
        <p:spPr>
          <a:xfrm>
            <a:off x="6694488" y="4437063"/>
            <a:ext cx="596900"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51205" name="矩形 7"/>
          <p:cNvSpPr>
            <a:spLocks noChangeArrowheads="1"/>
          </p:cNvSpPr>
          <p:nvPr/>
        </p:nvSpPr>
        <p:spPr bwMode="auto">
          <a:xfrm>
            <a:off x="7342189" y="4322763"/>
            <a:ext cx="1114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拐点以来</a:t>
            </a:r>
            <a:endParaRPr lang="en-US" altLang="zh-CN" sz="1800">
              <a:latin typeface="Arial" pitchFamily="34" charset="0"/>
              <a:ea typeface="宋体" pitchFamily="2" charset="-122"/>
            </a:endParaRPr>
          </a:p>
          <a:p>
            <a:pPr>
              <a:spcBef>
                <a:spcPct val="0"/>
              </a:spcBef>
              <a:buClrTx/>
              <a:buFontTx/>
              <a:buNone/>
            </a:pPr>
            <a:r>
              <a:rPr lang="zh-CN" altLang="en-US" sz="1800">
                <a:latin typeface="Arial" pitchFamily="34" charset="0"/>
                <a:ea typeface="宋体" pitchFamily="2" charset="-122"/>
              </a:rPr>
              <a:t>涨跌幅度</a:t>
            </a:r>
          </a:p>
        </p:txBody>
      </p:sp>
      <p:sp>
        <p:nvSpPr>
          <p:cNvPr id="9" name="右箭头 8"/>
          <p:cNvSpPr/>
          <p:nvPr/>
        </p:nvSpPr>
        <p:spPr>
          <a:xfrm>
            <a:off x="8542338" y="4437063"/>
            <a:ext cx="596900"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5607" name="矩形 9"/>
          <p:cNvSpPr>
            <a:spLocks noChangeArrowheads="1"/>
          </p:cNvSpPr>
          <p:nvPr/>
        </p:nvSpPr>
        <p:spPr bwMode="auto">
          <a:xfrm>
            <a:off x="9188451" y="4427539"/>
            <a:ext cx="1114425" cy="369887"/>
          </a:xfrm>
          <a:prstGeom prst="rect">
            <a:avLst/>
          </a:prstGeom>
          <a:solidFill>
            <a:schemeClr val="tx2">
              <a:lumMod val="40000"/>
              <a:lumOff val="60000"/>
            </a:schemeClr>
          </a:solidFill>
          <a:ln w="9525">
            <a:noFill/>
            <a:miter lim="800000"/>
          </a:ln>
        </p:spPr>
        <p:txBody>
          <a:bodyPr wrap="none">
            <a:spAutoFit/>
          </a:bodyPr>
          <a:lstStyle/>
          <a:p>
            <a:pPr>
              <a:defRPr/>
            </a:pPr>
            <a:r>
              <a:rPr lang="zh-CN" altLang="en-US">
                <a:solidFill>
                  <a:srgbClr val="C00000"/>
                </a:solidFill>
                <a:ea typeface="宋体" pitchFamily="2" charset="-122"/>
              </a:rPr>
              <a:t>反转因子</a:t>
            </a:r>
          </a:p>
        </p:txBody>
      </p:sp>
      <p:sp>
        <p:nvSpPr>
          <p:cNvPr id="12" name="矩形 11"/>
          <p:cNvSpPr/>
          <p:nvPr/>
        </p:nvSpPr>
        <p:spPr>
          <a:xfrm>
            <a:off x="7524751" y="5572126"/>
            <a:ext cx="1603375" cy="430213"/>
          </a:xfrm>
          <a:prstGeom prst="rect">
            <a:avLst/>
          </a:prstGeom>
          <a:solidFill>
            <a:schemeClr val="tx2">
              <a:lumMod val="20000"/>
              <a:lumOff val="80000"/>
            </a:schemeClr>
          </a:solidFill>
        </p:spPr>
        <p:txBody>
          <a:bodyPr wrap="none">
            <a:spAutoFit/>
          </a:bodyPr>
          <a:lstStyle/>
          <a:p>
            <a:pPr>
              <a:defRPr/>
            </a:pPr>
            <a:r>
              <a:rPr lang="zh-CN" altLang="en-US" sz="2200">
                <a:ea typeface="宋体" pitchFamily="2" charset="-122"/>
              </a:rPr>
              <a:t>风格轮动？</a:t>
            </a:r>
            <a:endParaRPr lang="en-US" altLang="zh-CN">
              <a:solidFill>
                <a:srgbClr val="FF0000"/>
              </a:solidFill>
              <a:ea typeface="宋体" pitchFamily="2" charset="-122"/>
            </a:endParaRPr>
          </a:p>
        </p:txBody>
      </p:sp>
      <p:sp>
        <p:nvSpPr>
          <p:cNvPr id="13" name="矩形 12"/>
          <p:cNvSpPr/>
          <p:nvPr/>
        </p:nvSpPr>
        <p:spPr>
          <a:xfrm>
            <a:off x="8596314" y="6143626"/>
            <a:ext cx="1603375" cy="430213"/>
          </a:xfrm>
          <a:prstGeom prst="rect">
            <a:avLst/>
          </a:prstGeom>
          <a:solidFill>
            <a:schemeClr val="tx2">
              <a:lumMod val="20000"/>
              <a:lumOff val="80000"/>
            </a:schemeClr>
          </a:solidFill>
        </p:spPr>
        <p:txBody>
          <a:bodyPr wrap="none">
            <a:spAutoFit/>
          </a:bodyPr>
          <a:lstStyle/>
          <a:p>
            <a:pPr>
              <a:defRPr/>
            </a:pPr>
            <a:r>
              <a:rPr lang="zh-CN" altLang="en-US" sz="2200">
                <a:ea typeface="宋体" pitchFamily="2" charset="-122"/>
              </a:rPr>
              <a:t>情景分析？</a:t>
            </a:r>
            <a:endParaRPr lang="en-US" altLang="zh-CN">
              <a:solidFill>
                <a:srgbClr val="FF0000"/>
              </a:solidFill>
              <a:ea typeface="宋体" pitchFamily="2" charset="-122"/>
            </a:endParaRPr>
          </a:p>
        </p:txBody>
      </p:sp>
      <p:sp>
        <p:nvSpPr>
          <p:cNvPr id="51211" name="灯片编号占位符 10"/>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C091E6FA-F01F-40DF-AFE6-65C215BA6E19}" type="slidenum">
              <a:rPr lang="zh-CN" altLang="en-US" sz="1200" b="0"/>
              <a:pPr>
                <a:spcBef>
                  <a:spcPct val="0"/>
                </a:spcBef>
                <a:buClrTx/>
                <a:buFontTx/>
                <a:buNone/>
              </a:pPr>
              <a:t>31</a:t>
            </a:fld>
            <a:endParaRPr lang="en-US" altLang="zh-CN" sz="1200" b="0"/>
          </a:p>
        </p:txBody>
      </p:sp>
      <p:sp>
        <p:nvSpPr>
          <p:cNvPr id="14" name="矩形 48"/>
          <p:cNvSpPr>
            <a:spLocks noChangeArrowheads="1"/>
          </p:cNvSpPr>
          <p:nvPr/>
        </p:nvSpPr>
        <p:spPr bwMode="auto">
          <a:xfrm>
            <a:off x="3648075" y="153987"/>
            <a:ext cx="6726238" cy="738188"/>
          </a:xfrm>
          <a:prstGeom prst="rect">
            <a:avLst/>
          </a:prstGeom>
          <a:noFill/>
          <a:ln w="9525">
            <a:noFill/>
            <a:miter lim="800000"/>
          </a:ln>
        </p:spPr>
        <p:txBody>
          <a:bodyPr wrap="square">
            <a:spAutoFit/>
          </a:bodyPr>
          <a:lstStyle/>
          <a:p>
            <a:pPr indent="363538">
              <a:lnSpc>
                <a:spcPct val="150000"/>
              </a:lnSpc>
              <a:defRPr/>
            </a:pPr>
            <a:r>
              <a:rPr lang="zh-CN" altLang="en-US" sz="2800" dirty="0" smtClean="0">
                <a:solidFill>
                  <a:srgbClr val="C00000"/>
                </a:solidFill>
                <a:latin typeface="楷体_GB2312" pitchFamily="49" charset="-122"/>
                <a:ea typeface="楷体_GB2312" pitchFamily="49" charset="-122"/>
              </a:rPr>
              <a:t>第二节 、</a:t>
            </a:r>
            <a:r>
              <a:rPr lang="zh-CN" altLang="en-US" sz="2800" dirty="0">
                <a:solidFill>
                  <a:srgbClr val="C00000"/>
                </a:solidFill>
                <a:latin typeface="楷体_GB2312" pitchFamily="49" charset="-122"/>
                <a:ea typeface="楷体_GB2312" pitchFamily="49" charset="-122"/>
              </a:rPr>
              <a:t>因子策略构建流程及细节</a:t>
            </a:r>
            <a:endParaRPr lang="en-US" altLang="zh-CN" sz="2200" dirty="0">
              <a:solidFill>
                <a:schemeClr val="accent6">
                  <a:lumMod val="50000"/>
                </a:schemeClr>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61882" y="1454620"/>
            <a:ext cx="9466730" cy="2862322"/>
          </a:xfrm>
          <a:prstGeom prst="rect">
            <a:avLst/>
          </a:prstGeom>
        </p:spPr>
        <p:txBody>
          <a:bodyPr wrap="square">
            <a:spAutoFit/>
          </a:bodyPr>
          <a:lstStyle/>
          <a:p>
            <a:r>
              <a:rPr lang="zh-CN" altLang="en-US" dirty="0"/>
              <a:t>（</a:t>
            </a:r>
            <a:r>
              <a:rPr lang="en-US" altLang="zh-CN" dirty="0"/>
              <a:t>1</a:t>
            </a:r>
            <a:r>
              <a:rPr lang="zh-CN" altLang="en-US" dirty="0" smtClean="0"/>
              <a:t>）股价</a:t>
            </a:r>
            <a:r>
              <a:rPr lang="zh-CN" altLang="en-US" dirty="0"/>
              <a:t>类因子的构造过程中，大多都具有一个共同的特征，那就是价格的动量反转，所谓价格动量反转，指的是个股过去一段时间涨跌幅是否具有显著的趋势性或者反转性</a:t>
            </a:r>
            <a:r>
              <a:rPr lang="zh-CN" altLang="en-US" dirty="0" smtClean="0"/>
              <a:t>，关于</a:t>
            </a:r>
            <a:r>
              <a:rPr lang="zh-CN" altLang="en-US" dirty="0"/>
              <a:t>这个涨跌幅的计算方法，最简单的就是区间涨跌幅，比如一个月前跟一个月后计算</a:t>
            </a:r>
            <a:r>
              <a:rPr lang="zh-CN" altLang="en-US" dirty="0" smtClean="0"/>
              <a:t>。</a:t>
            </a:r>
            <a:endParaRPr lang="zh-CN" altLang="en-US" dirty="0"/>
          </a:p>
          <a:p>
            <a:r>
              <a:rPr lang="zh-CN" altLang="en-US" dirty="0"/>
              <a:t>（</a:t>
            </a:r>
            <a:r>
              <a:rPr lang="en-US" altLang="zh-CN" dirty="0"/>
              <a:t>2</a:t>
            </a:r>
            <a:r>
              <a:rPr lang="zh-CN" altLang="en-US" dirty="0" smtClean="0"/>
              <a:t>）一</a:t>
            </a:r>
            <a:r>
              <a:rPr lang="zh-CN" altLang="en-US" dirty="0"/>
              <a:t>种新型的构造方法，当前股价不跟区间的起点比，而是以股价走势中最近一次拐点作为参照</a:t>
            </a:r>
            <a:r>
              <a:rPr lang="zh-CN" altLang="en-US" dirty="0" smtClean="0"/>
              <a:t>。基于</a:t>
            </a:r>
            <a:r>
              <a:rPr lang="zh-CN" altLang="en-US" dirty="0"/>
              <a:t>这种逻辑构造的因子，首先同样是捕捉个股过去一段时间的涨跌强度，同时更加关注拐点以来的累计涨幅，这跟许多投资者的心理也比较一致，拐点之后的走势往往更受关注</a:t>
            </a:r>
            <a:r>
              <a:rPr lang="zh-CN" altLang="en-US" dirty="0" smtClean="0"/>
              <a:t>。</a:t>
            </a:r>
            <a:endParaRPr lang="zh-CN" altLang="en-US" dirty="0"/>
          </a:p>
          <a:p>
            <a:r>
              <a:rPr lang="zh-CN" altLang="en-US" dirty="0"/>
              <a:t>（</a:t>
            </a:r>
            <a:r>
              <a:rPr lang="en-US" altLang="zh-CN" dirty="0"/>
              <a:t>3</a:t>
            </a:r>
            <a:r>
              <a:rPr lang="zh-CN" altLang="en-US" dirty="0"/>
              <a:t>）比如当前</a:t>
            </a:r>
            <a:r>
              <a:rPr lang="en-US" altLang="zh-CN" dirty="0"/>
              <a:t>A</a:t>
            </a:r>
            <a:r>
              <a:rPr lang="zh-CN" altLang="en-US" dirty="0"/>
              <a:t>股市场整体比较弱势波动不大，如果觉得未来下行空间不大想选一些标的布局一下，许多人会挑选前期跌幅比较大的，常见的方法是所有个股过去固定一段时间排个序，看跌幅最大</a:t>
            </a:r>
            <a:r>
              <a:rPr lang="zh-CN" altLang="en-US" dirty="0" smtClean="0"/>
              <a:t>的。见图中拐点。</a:t>
            </a:r>
            <a:endParaRPr lang="zh-CN" altLang="en-US" dirty="0"/>
          </a:p>
        </p:txBody>
      </p:sp>
      <p:sp>
        <p:nvSpPr>
          <p:cNvPr id="3" name="矩形 2"/>
          <p:cNvSpPr/>
          <p:nvPr/>
        </p:nvSpPr>
        <p:spPr>
          <a:xfrm>
            <a:off x="2061882" y="1085288"/>
            <a:ext cx="1107996" cy="369332"/>
          </a:xfrm>
          <a:prstGeom prst="rect">
            <a:avLst/>
          </a:prstGeom>
        </p:spPr>
        <p:txBody>
          <a:bodyPr wrap="none">
            <a:spAutoFit/>
          </a:bodyPr>
          <a:lstStyle/>
          <a:p>
            <a:r>
              <a:rPr lang="zh-CN" altLang="en-US" dirty="0" smtClean="0"/>
              <a:t>再举一例</a:t>
            </a:r>
            <a:endParaRPr lang="zh-CN" altLang="en-US" dirty="0"/>
          </a:p>
        </p:txBody>
      </p:sp>
    </p:spTree>
    <p:extLst>
      <p:ext uri="{BB962C8B-B14F-4D97-AF65-F5344CB8AC3E}">
        <p14:creationId xmlns:p14="http://schemas.microsoft.com/office/powerpoint/2010/main" val="3110385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5"/>
          <p:cNvSpPr>
            <a:spLocks noChangeArrowheads="1"/>
          </p:cNvSpPr>
          <p:nvPr/>
        </p:nvSpPr>
        <p:spPr bwMode="auto">
          <a:xfrm>
            <a:off x="1881189" y="1285875"/>
            <a:ext cx="86264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dirty="0" smtClean="0">
                <a:solidFill>
                  <a:srgbClr val="FF0000"/>
                </a:solidFill>
                <a:latin typeface="Arial" pitchFamily="34" charset="0"/>
                <a:ea typeface="宋体" pitchFamily="2" charset="-122"/>
              </a:rPr>
              <a:t>三 </a:t>
            </a:r>
            <a:r>
              <a:rPr lang="en-US" altLang="zh-CN" sz="2200" dirty="0" smtClean="0">
                <a:solidFill>
                  <a:srgbClr val="FF0000"/>
                </a:solidFill>
                <a:latin typeface="Arial" pitchFamily="34" charset="0"/>
                <a:ea typeface="宋体" pitchFamily="2" charset="-122"/>
              </a:rPr>
              <a:t>.</a:t>
            </a:r>
            <a:r>
              <a:rPr lang="zh-CN" altLang="en-US" sz="2200" dirty="0">
                <a:solidFill>
                  <a:srgbClr val="FF0000"/>
                </a:solidFill>
                <a:latin typeface="Arial" pitchFamily="34" charset="0"/>
                <a:ea typeface="宋体" pitchFamily="2" charset="-122"/>
              </a:rPr>
              <a:t>组合构建</a:t>
            </a:r>
            <a:endParaRPr lang="en-US" altLang="zh-CN" sz="2200" dirty="0">
              <a:solidFill>
                <a:srgbClr val="FF0000"/>
              </a:solidFill>
              <a:latin typeface="Arial" pitchFamily="34" charset="0"/>
              <a:ea typeface="宋体" pitchFamily="2" charset="-122"/>
            </a:endParaRPr>
          </a:p>
        </p:txBody>
      </p:sp>
      <p:graphicFrame>
        <p:nvGraphicFramePr>
          <p:cNvPr id="11" name="图示 10"/>
          <p:cNvGraphicFramePr/>
          <p:nvPr>
            <p:extLst>
              <p:ext uri="{D42A27DB-BD31-4B8C-83A1-F6EECF244321}">
                <p14:modId xmlns:p14="http://schemas.microsoft.com/office/powerpoint/2010/main" val="1287873465"/>
              </p:ext>
            </p:extLst>
          </p:nvPr>
        </p:nvGraphicFramePr>
        <p:xfrm>
          <a:off x="3024166" y="1785926"/>
          <a:ext cx="6572296" cy="4357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3" name="椭圆 4"/>
          <p:cNvSpPr>
            <a:spLocks noChangeArrowheads="1"/>
          </p:cNvSpPr>
          <p:nvPr/>
        </p:nvSpPr>
        <p:spPr bwMode="auto">
          <a:xfrm>
            <a:off x="2495550" y="5072063"/>
            <a:ext cx="857250" cy="857250"/>
          </a:xfrm>
          <a:prstGeom prst="ellipse">
            <a:avLst/>
          </a:prstGeom>
          <a:solidFill>
            <a:srgbClr val="5E9CDA">
              <a:alpha val="21176"/>
            </a:srgbClr>
          </a:solidFill>
          <a:ln w="9525" algn="ctr">
            <a:solidFill>
              <a:schemeClr val="tx1"/>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latin typeface="Arial" pitchFamily="34" charset="0"/>
              <a:ea typeface="宋体" pitchFamily="2" charset="-122"/>
            </a:endParaRPr>
          </a:p>
        </p:txBody>
      </p:sp>
      <p:sp>
        <p:nvSpPr>
          <p:cNvPr id="53254" name="椭圆 5"/>
          <p:cNvSpPr>
            <a:spLocks noChangeArrowheads="1"/>
          </p:cNvSpPr>
          <p:nvPr/>
        </p:nvSpPr>
        <p:spPr bwMode="auto">
          <a:xfrm>
            <a:off x="2166938" y="5572125"/>
            <a:ext cx="857250" cy="857250"/>
          </a:xfrm>
          <a:prstGeom prst="ellipse">
            <a:avLst/>
          </a:prstGeom>
          <a:solidFill>
            <a:srgbClr val="C00000">
              <a:alpha val="21176"/>
            </a:srgbClr>
          </a:solidFill>
          <a:ln w="9525" algn="ctr">
            <a:solidFill>
              <a:schemeClr val="tx1"/>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latin typeface="Arial" pitchFamily="34" charset="0"/>
              <a:ea typeface="宋体" pitchFamily="2" charset="-122"/>
            </a:endParaRPr>
          </a:p>
        </p:txBody>
      </p:sp>
      <p:sp>
        <p:nvSpPr>
          <p:cNvPr id="53255" name="椭圆 6"/>
          <p:cNvSpPr>
            <a:spLocks noChangeArrowheads="1"/>
          </p:cNvSpPr>
          <p:nvPr/>
        </p:nvSpPr>
        <p:spPr bwMode="auto">
          <a:xfrm>
            <a:off x="2767013" y="5586413"/>
            <a:ext cx="857250" cy="857250"/>
          </a:xfrm>
          <a:prstGeom prst="ellipse">
            <a:avLst/>
          </a:prstGeom>
          <a:solidFill>
            <a:srgbClr val="FFFF00">
              <a:alpha val="34901"/>
            </a:srgbClr>
          </a:solidFill>
          <a:ln w="9525" algn="ctr">
            <a:solidFill>
              <a:schemeClr val="tx1"/>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latin typeface="Arial" pitchFamily="34" charset="0"/>
              <a:ea typeface="宋体" pitchFamily="2" charset="-122"/>
            </a:endParaRPr>
          </a:p>
        </p:txBody>
      </p:sp>
      <p:sp>
        <p:nvSpPr>
          <p:cNvPr id="8" name="椭圆 7"/>
          <p:cNvSpPr/>
          <p:nvPr/>
        </p:nvSpPr>
        <p:spPr bwMode="auto">
          <a:xfrm>
            <a:off x="5038725" y="5129213"/>
            <a:ext cx="857250" cy="857250"/>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zh-CN" altLang="en-US">
              <a:latin typeface="Arial"/>
              <a:ea typeface="宋体" pitchFamily="2" charset="-122"/>
            </a:endParaRPr>
          </a:p>
        </p:txBody>
      </p:sp>
      <p:sp>
        <p:nvSpPr>
          <p:cNvPr id="9" name="椭圆 8"/>
          <p:cNvSpPr/>
          <p:nvPr/>
        </p:nvSpPr>
        <p:spPr bwMode="auto">
          <a:xfrm>
            <a:off x="4710113" y="5629275"/>
            <a:ext cx="857250" cy="857250"/>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zh-CN" altLang="en-US">
              <a:latin typeface="Arial"/>
              <a:ea typeface="宋体" pitchFamily="2" charset="-122"/>
            </a:endParaRPr>
          </a:p>
        </p:txBody>
      </p:sp>
      <p:sp>
        <p:nvSpPr>
          <p:cNvPr id="12" name="椭圆 11"/>
          <p:cNvSpPr/>
          <p:nvPr/>
        </p:nvSpPr>
        <p:spPr bwMode="auto">
          <a:xfrm>
            <a:off x="5310188" y="5643563"/>
            <a:ext cx="857250" cy="857250"/>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zh-CN" altLang="en-US">
              <a:latin typeface="Arial"/>
              <a:ea typeface="宋体" pitchFamily="2" charset="-122"/>
            </a:endParaRPr>
          </a:p>
        </p:txBody>
      </p:sp>
      <p:sp>
        <p:nvSpPr>
          <p:cNvPr id="53259" name="矩形 15"/>
          <p:cNvSpPr>
            <a:spLocks noChangeArrowheads="1"/>
          </p:cNvSpPr>
          <p:nvPr/>
        </p:nvSpPr>
        <p:spPr bwMode="auto">
          <a:xfrm>
            <a:off x="1881189" y="5143500"/>
            <a:ext cx="77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因子</a:t>
            </a:r>
            <a:r>
              <a:rPr lang="en-US" altLang="zh-CN" sz="1800">
                <a:latin typeface="Arial" pitchFamily="34" charset="0"/>
                <a:ea typeface="宋体" pitchFamily="2" charset="-122"/>
              </a:rPr>
              <a:t>1</a:t>
            </a:r>
            <a:endParaRPr lang="zh-CN" altLang="en-US" sz="1800">
              <a:latin typeface="Arial" pitchFamily="34" charset="0"/>
              <a:ea typeface="宋体" pitchFamily="2" charset="-122"/>
            </a:endParaRPr>
          </a:p>
        </p:txBody>
      </p:sp>
      <p:sp>
        <p:nvSpPr>
          <p:cNvPr id="53260" name="矩形 16"/>
          <p:cNvSpPr>
            <a:spLocks noChangeArrowheads="1"/>
          </p:cNvSpPr>
          <p:nvPr/>
        </p:nvSpPr>
        <p:spPr bwMode="auto">
          <a:xfrm>
            <a:off x="1524001" y="6215064"/>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因子</a:t>
            </a:r>
            <a:r>
              <a:rPr lang="en-US" altLang="zh-CN" sz="1800">
                <a:latin typeface="Arial" pitchFamily="34" charset="0"/>
                <a:ea typeface="宋体" pitchFamily="2" charset="-122"/>
              </a:rPr>
              <a:t>2</a:t>
            </a:r>
            <a:endParaRPr lang="zh-CN" altLang="en-US" sz="1800">
              <a:latin typeface="Arial" pitchFamily="34" charset="0"/>
              <a:ea typeface="宋体" pitchFamily="2" charset="-122"/>
            </a:endParaRPr>
          </a:p>
        </p:txBody>
      </p:sp>
      <p:sp>
        <p:nvSpPr>
          <p:cNvPr id="53261" name="矩形 17"/>
          <p:cNvSpPr>
            <a:spLocks noChangeArrowheads="1"/>
          </p:cNvSpPr>
          <p:nvPr/>
        </p:nvSpPr>
        <p:spPr bwMode="auto">
          <a:xfrm>
            <a:off x="2952751" y="6273800"/>
            <a:ext cx="77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因子</a:t>
            </a:r>
            <a:r>
              <a:rPr lang="en-US" altLang="zh-CN" sz="1800">
                <a:latin typeface="Arial" pitchFamily="34" charset="0"/>
                <a:ea typeface="宋体" pitchFamily="2" charset="-122"/>
              </a:rPr>
              <a:t>3</a:t>
            </a:r>
            <a:endParaRPr lang="zh-CN" altLang="en-US" sz="1800">
              <a:latin typeface="Arial" pitchFamily="34" charset="0"/>
              <a:ea typeface="宋体" pitchFamily="2" charset="-122"/>
            </a:endParaRPr>
          </a:p>
        </p:txBody>
      </p:sp>
      <p:sp>
        <p:nvSpPr>
          <p:cNvPr id="53262" name="矩形 18"/>
          <p:cNvSpPr>
            <a:spLocks noChangeArrowheads="1"/>
          </p:cNvSpPr>
          <p:nvPr/>
        </p:nvSpPr>
        <p:spPr bwMode="auto">
          <a:xfrm>
            <a:off x="4667251" y="5072064"/>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因子</a:t>
            </a:r>
            <a:r>
              <a:rPr lang="en-US" altLang="zh-CN" sz="1800">
                <a:latin typeface="Arial" pitchFamily="34" charset="0"/>
                <a:ea typeface="宋体" pitchFamily="2" charset="-122"/>
              </a:rPr>
              <a:t>1</a:t>
            </a:r>
            <a:endParaRPr lang="zh-CN" altLang="en-US" sz="1800">
              <a:latin typeface="Arial" pitchFamily="34" charset="0"/>
              <a:ea typeface="宋体" pitchFamily="2" charset="-122"/>
            </a:endParaRPr>
          </a:p>
        </p:txBody>
      </p:sp>
      <p:sp>
        <p:nvSpPr>
          <p:cNvPr id="53263" name="矩形 19"/>
          <p:cNvSpPr>
            <a:spLocks noChangeArrowheads="1"/>
          </p:cNvSpPr>
          <p:nvPr/>
        </p:nvSpPr>
        <p:spPr bwMode="auto">
          <a:xfrm>
            <a:off x="4310064" y="6143625"/>
            <a:ext cx="77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因子</a:t>
            </a:r>
            <a:r>
              <a:rPr lang="en-US" altLang="zh-CN" sz="1800">
                <a:latin typeface="Arial" pitchFamily="34" charset="0"/>
                <a:ea typeface="宋体" pitchFamily="2" charset="-122"/>
              </a:rPr>
              <a:t>2</a:t>
            </a:r>
            <a:endParaRPr lang="zh-CN" altLang="en-US" sz="1800">
              <a:latin typeface="Arial" pitchFamily="34" charset="0"/>
              <a:ea typeface="宋体" pitchFamily="2" charset="-122"/>
            </a:endParaRPr>
          </a:p>
        </p:txBody>
      </p:sp>
      <p:sp>
        <p:nvSpPr>
          <p:cNvPr id="53264" name="矩形 20"/>
          <p:cNvSpPr>
            <a:spLocks noChangeArrowheads="1"/>
          </p:cNvSpPr>
          <p:nvPr/>
        </p:nvSpPr>
        <p:spPr bwMode="auto">
          <a:xfrm>
            <a:off x="6238876" y="6143625"/>
            <a:ext cx="77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因子</a:t>
            </a:r>
            <a:r>
              <a:rPr lang="en-US" altLang="zh-CN" sz="1800">
                <a:latin typeface="Arial" pitchFamily="34" charset="0"/>
                <a:ea typeface="宋体" pitchFamily="2" charset="-122"/>
              </a:rPr>
              <a:t>3</a:t>
            </a:r>
            <a:endParaRPr lang="zh-CN" altLang="en-US" sz="1800">
              <a:latin typeface="Arial" pitchFamily="34" charset="0"/>
              <a:ea typeface="宋体" pitchFamily="2" charset="-122"/>
            </a:endParaRPr>
          </a:p>
        </p:txBody>
      </p:sp>
      <p:sp>
        <p:nvSpPr>
          <p:cNvPr id="53265" name="灯片编号占位符 2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8B01F714-2D88-486C-8178-6E9FAC85A885}" type="slidenum">
              <a:rPr lang="zh-CN" altLang="en-US" sz="1200" b="0"/>
              <a:pPr>
                <a:spcBef>
                  <a:spcPct val="0"/>
                </a:spcBef>
                <a:buClrTx/>
                <a:buFontTx/>
                <a:buNone/>
              </a:pPr>
              <a:t>33</a:t>
            </a:fld>
            <a:endParaRPr lang="en-US" altLang="zh-CN" sz="1200" b="0"/>
          </a:p>
        </p:txBody>
      </p:sp>
      <p:sp>
        <p:nvSpPr>
          <p:cNvPr id="53266" name="矩形 22"/>
          <p:cNvSpPr>
            <a:spLocks noChangeArrowheads="1"/>
          </p:cNvSpPr>
          <p:nvPr/>
        </p:nvSpPr>
        <p:spPr bwMode="auto">
          <a:xfrm>
            <a:off x="5678488" y="1295400"/>
            <a:ext cx="2736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a:latin typeface="Arial" pitchFamily="34" charset="0"/>
                <a:ea typeface="宋体" pitchFamily="2" charset="-122"/>
              </a:rPr>
              <a:t>选因子</a:t>
            </a:r>
            <a:r>
              <a:rPr lang="en-US" altLang="zh-CN" sz="2200">
                <a:latin typeface="Arial" pitchFamily="34" charset="0"/>
                <a:ea typeface="宋体" pitchFamily="2" charset="-122"/>
              </a:rPr>
              <a:t>—</a:t>
            </a:r>
            <a:r>
              <a:rPr lang="zh-CN" altLang="en-US" sz="2200">
                <a:latin typeface="Arial" pitchFamily="34" charset="0"/>
                <a:ea typeface="宋体" pitchFamily="2" charset="-122"/>
              </a:rPr>
              <a:t>多因子构建</a:t>
            </a:r>
          </a:p>
        </p:txBody>
      </p:sp>
      <p:sp>
        <p:nvSpPr>
          <p:cNvPr id="19" name="矩形 48"/>
          <p:cNvSpPr>
            <a:spLocks noChangeArrowheads="1"/>
          </p:cNvSpPr>
          <p:nvPr/>
        </p:nvSpPr>
        <p:spPr bwMode="auto">
          <a:xfrm>
            <a:off x="3648075" y="153987"/>
            <a:ext cx="6726238" cy="738188"/>
          </a:xfrm>
          <a:prstGeom prst="rect">
            <a:avLst/>
          </a:prstGeom>
          <a:noFill/>
          <a:ln w="9525">
            <a:noFill/>
            <a:miter lim="800000"/>
          </a:ln>
        </p:spPr>
        <p:txBody>
          <a:bodyPr wrap="square">
            <a:spAutoFit/>
          </a:bodyPr>
          <a:lstStyle/>
          <a:p>
            <a:pPr indent="363538">
              <a:lnSpc>
                <a:spcPct val="150000"/>
              </a:lnSpc>
              <a:defRPr/>
            </a:pPr>
            <a:r>
              <a:rPr lang="zh-CN" altLang="en-US" sz="2800" dirty="0" smtClean="0">
                <a:solidFill>
                  <a:srgbClr val="C00000"/>
                </a:solidFill>
                <a:latin typeface="楷体_GB2312" pitchFamily="49" charset="-122"/>
                <a:ea typeface="楷体_GB2312" pitchFamily="49" charset="-122"/>
              </a:rPr>
              <a:t>第二节 、</a:t>
            </a:r>
            <a:r>
              <a:rPr lang="zh-CN" altLang="en-US" sz="2800" dirty="0">
                <a:solidFill>
                  <a:srgbClr val="C00000"/>
                </a:solidFill>
                <a:latin typeface="楷体_GB2312" pitchFamily="49" charset="-122"/>
                <a:ea typeface="楷体_GB2312" pitchFamily="49" charset="-122"/>
              </a:rPr>
              <a:t>因子策略构建流程及细节</a:t>
            </a:r>
            <a:endParaRPr lang="en-US" altLang="zh-CN" sz="2200" dirty="0">
              <a:solidFill>
                <a:schemeClr val="accent6">
                  <a:lumMod val="50000"/>
                </a:schemeClr>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1553" y="1891170"/>
            <a:ext cx="9789458" cy="2862322"/>
          </a:xfrm>
          <a:prstGeom prst="rect">
            <a:avLst/>
          </a:prstGeom>
        </p:spPr>
        <p:txBody>
          <a:bodyPr wrap="square">
            <a:spAutoFit/>
          </a:bodyPr>
          <a:lstStyle/>
          <a:p>
            <a:r>
              <a:rPr lang="zh-CN" altLang="en-US" dirty="0"/>
              <a:t>构造出一系列选股因子之后</a:t>
            </a:r>
            <a:r>
              <a:rPr lang="zh-CN" altLang="en-US" dirty="0" smtClean="0"/>
              <a:t>，要</a:t>
            </a:r>
            <a:r>
              <a:rPr lang="zh-CN" altLang="en-US" dirty="0"/>
              <a:t>开始进行组合的构建，</a:t>
            </a:r>
            <a:r>
              <a:rPr lang="zh-CN" altLang="en-US" dirty="0" smtClean="0"/>
              <a:t>前面提到</a:t>
            </a:r>
            <a:r>
              <a:rPr lang="zh-CN" altLang="en-US" dirty="0"/>
              <a:t>，单种风格选股波动比较大，所以一般都采用多种风格因子进行综合打分，</a:t>
            </a:r>
            <a:r>
              <a:rPr lang="zh-CN" altLang="en-US" b="1" dirty="0"/>
              <a:t>因子打分有排序法和回归法</a:t>
            </a:r>
            <a:r>
              <a:rPr lang="zh-CN" altLang="en-US" dirty="0"/>
              <a:t>，排序法的操作和实现最简单，而且结果比较直观，回归法则是动态的观察因子有效性，稳定性比较差不利于构建长期的因子模型，所以</a:t>
            </a:r>
            <a:r>
              <a:rPr lang="zh-CN" altLang="en-US" b="1" dirty="0"/>
              <a:t>排序法</a:t>
            </a:r>
            <a:r>
              <a:rPr lang="zh-CN" altLang="en-US" dirty="0"/>
              <a:t>使用的比较多</a:t>
            </a:r>
            <a:r>
              <a:rPr lang="zh-CN" altLang="en-US" dirty="0" smtClean="0"/>
              <a:t>。</a:t>
            </a:r>
            <a:endParaRPr lang="en-US" altLang="zh-CN" dirty="0" smtClean="0"/>
          </a:p>
          <a:p>
            <a:endParaRPr lang="zh-CN" altLang="en-US" dirty="0"/>
          </a:p>
          <a:p>
            <a:r>
              <a:rPr lang="zh-CN" altLang="en-US" dirty="0"/>
              <a:t>组合的构建同样有不同方法，最常用的就是</a:t>
            </a:r>
            <a:r>
              <a:rPr lang="zh-CN" altLang="en-US" b="1" dirty="0"/>
              <a:t>综合打分法</a:t>
            </a:r>
            <a:r>
              <a:rPr lang="zh-CN" altLang="en-US" dirty="0"/>
              <a:t>，这种方法选出来的个股比较均衡，没有明显的短板，但在单类特征上也不会特别突出，是一种比较稳妥的</a:t>
            </a:r>
            <a:r>
              <a:rPr lang="zh-CN" altLang="en-US" dirty="0" smtClean="0"/>
              <a:t>方法。</a:t>
            </a:r>
            <a:endParaRPr lang="en-US" altLang="zh-CN" dirty="0" smtClean="0"/>
          </a:p>
          <a:p>
            <a:endParaRPr lang="zh-CN" altLang="en-US" dirty="0"/>
          </a:p>
          <a:p>
            <a:r>
              <a:rPr lang="zh-CN" altLang="en-US" dirty="0"/>
              <a:t>也有采用单风格因子各自选股的，然后把选出来的股票求并集或者交集，这种方法的个股都具有非常显著地特征，比较适用于对风格判断非常有把握的时候。</a:t>
            </a:r>
          </a:p>
        </p:txBody>
      </p:sp>
      <p:sp>
        <p:nvSpPr>
          <p:cNvPr id="3" name="文本框 2"/>
          <p:cNvSpPr txBox="1"/>
          <p:nvPr/>
        </p:nvSpPr>
        <p:spPr>
          <a:xfrm>
            <a:off x="1891553" y="1102658"/>
            <a:ext cx="1005403" cy="369332"/>
          </a:xfrm>
          <a:prstGeom prst="rect">
            <a:avLst/>
          </a:prstGeom>
          <a:noFill/>
        </p:spPr>
        <p:txBody>
          <a:bodyPr wrap="none" rtlCol="0">
            <a:spAutoFit/>
          </a:bodyPr>
          <a:lstStyle/>
          <a:p>
            <a:r>
              <a:rPr lang="zh-CN" altLang="en-US" b="1" dirty="0" smtClean="0"/>
              <a:t>步骤</a:t>
            </a:r>
            <a:r>
              <a:rPr lang="en-US" altLang="zh-CN" b="1" dirty="0" smtClean="0"/>
              <a:t>3</a:t>
            </a:r>
            <a:r>
              <a:rPr lang="zh-CN" altLang="en-US" b="1" dirty="0" smtClean="0"/>
              <a:t>：</a:t>
            </a:r>
            <a:endParaRPr lang="zh-CN" altLang="en-US" b="1" dirty="0"/>
          </a:p>
        </p:txBody>
      </p:sp>
    </p:spTree>
    <p:extLst>
      <p:ext uri="{BB962C8B-B14F-4D97-AF65-F5344CB8AC3E}">
        <p14:creationId xmlns:p14="http://schemas.microsoft.com/office/powerpoint/2010/main" val="1736289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8118" y="1935592"/>
            <a:ext cx="10165976" cy="3139321"/>
          </a:xfrm>
          <a:prstGeom prst="rect">
            <a:avLst/>
          </a:prstGeom>
        </p:spPr>
        <p:txBody>
          <a:bodyPr wrap="square">
            <a:spAutoFit/>
          </a:bodyPr>
          <a:lstStyle/>
          <a:p>
            <a:r>
              <a:rPr lang="en-US" altLang="zh-CN" dirty="0"/>
              <a:t>IC</a:t>
            </a:r>
            <a:r>
              <a:rPr lang="zh-CN" altLang="en-US" dirty="0"/>
              <a:t>：信息系数（</a:t>
            </a:r>
            <a:r>
              <a:rPr lang="en-US" altLang="zh-CN" dirty="0"/>
              <a:t>Information Coefficient</a:t>
            </a:r>
            <a:r>
              <a:rPr lang="zh-CN" altLang="en-US" dirty="0"/>
              <a:t>，简称 </a:t>
            </a:r>
            <a:r>
              <a:rPr lang="en-US" altLang="zh-CN" dirty="0"/>
              <a:t>IC</a:t>
            </a:r>
            <a:r>
              <a:rPr lang="zh-CN" altLang="en-US" dirty="0"/>
              <a:t>），代表因子预测股票收益的能力。</a:t>
            </a:r>
            <a:r>
              <a:rPr lang="en-US" altLang="zh-CN" dirty="0"/>
              <a:t>IC</a:t>
            </a:r>
            <a:r>
              <a:rPr lang="zh-CN" altLang="en-US" dirty="0"/>
              <a:t>的计算方法是：计算全部股票在调仓周期期初排名和调仓周期期末收益排名的线性相关度（</a:t>
            </a:r>
            <a:r>
              <a:rPr lang="en-US" altLang="zh-CN" dirty="0"/>
              <a:t>Correlation</a:t>
            </a:r>
            <a:r>
              <a:rPr lang="zh-CN" altLang="en-US" dirty="0"/>
              <a:t>）。</a:t>
            </a:r>
            <a:r>
              <a:rPr lang="en-US" altLang="zh-CN" dirty="0"/>
              <a:t>IC</a:t>
            </a:r>
            <a:r>
              <a:rPr lang="zh-CN" altLang="en-US" dirty="0"/>
              <a:t>越大的因子，选股能力就越强。</a:t>
            </a:r>
          </a:p>
          <a:p>
            <a:endParaRPr lang="zh-CN" altLang="en-US" dirty="0"/>
          </a:p>
          <a:p>
            <a:r>
              <a:rPr lang="en-US" altLang="zh-CN" dirty="0"/>
              <a:t>IR</a:t>
            </a:r>
            <a:r>
              <a:rPr lang="zh-CN" altLang="en-US" dirty="0"/>
              <a:t>：信息比率（</a:t>
            </a:r>
            <a:r>
              <a:rPr lang="en-US" altLang="zh-CN" dirty="0"/>
              <a:t>Information Ratio,</a:t>
            </a:r>
            <a:r>
              <a:rPr lang="zh-CN" altLang="en-US" dirty="0"/>
              <a:t>简称</a:t>
            </a:r>
            <a:r>
              <a:rPr lang="en-US" altLang="zh-CN" dirty="0"/>
              <a:t>IR</a:t>
            </a:r>
            <a:r>
              <a:rPr lang="zh-CN" altLang="en-US" dirty="0"/>
              <a:t>）</a:t>
            </a:r>
            <a:r>
              <a:rPr lang="en-US" altLang="zh-CN" dirty="0"/>
              <a:t>= IC</a:t>
            </a:r>
            <a:r>
              <a:rPr lang="zh-CN" altLang="en-US" dirty="0"/>
              <a:t>的多周期均值</a:t>
            </a:r>
            <a:r>
              <a:rPr lang="en-US" altLang="zh-CN" dirty="0"/>
              <a:t>/IC</a:t>
            </a:r>
            <a:r>
              <a:rPr lang="zh-CN" altLang="en-US" dirty="0"/>
              <a:t>的标准方差，代表因子获取稳定</a:t>
            </a:r>
            <a:r>
              <a:rPr lang="en-US" altLang="zh-CN" dirty="0"/>
              <a:t>Alpha</a:t>
            </a:r>
            <a:r>
              <a:rPr lang="zh-CN" altLang="en-US" dirty="0"/>
              <a:t>的能力。整个回测时段由多个调仓周期组成，每一个周期都会计算出一个不同的</a:t>
            </a:r>
            <a:r>
              <a:rPr lang="en-US" altLang="zh-CN" dirty="0"/>
              <a:t>IC</a:t>
            </a:r>
            <a:r>
              <a:rPr lang="zh-CN" altLang="en-US" dirty="0"/>
              <a:t>值， </a:t>
            </a:r>
            <a:r>
              <a:rPr lang="en-US" altLang="zh-CN" dirty="0"/>
              <a:t>IR</a:t>
            </a:r>
            <a:r>
              <a:rPr lang="zh-CN" altLang="en-US" dirty="0"/>
              <a:t>等于多个调仓周期的</a:t>
            </a:r>
            <a:r>
              <a:rPr lang="en-US" altLang="zh-CN" dirty="0"/>
              <a:t>IC</a:t>
            </a:r>
            <a:r>
              <a:rPr lang="zh-CN" altLang="en-US" dirty="0"/>
              <a:t>均值除以这些</a:t>
            </a:r>
            <a:r>
              <a:rPr lang="en-US" altLang="zh-CN" dirty="0"/>
              <a:t>IC</a:t>
            </a:r>
            <a:r>
              <a:rPr lang="zh-CN" altLang="en-US" dirty="0"/>
              <a:t>的标准方差。所以</a:t>
            </a:r>
            <a:r>
              <a:rPr lang="en-US" altLang="zh-CN" dirty="0"/>
              <a:t>IR</a:t>
            </a:r>
            <a:r>
              <a:rPr lang="zh-CN" altLang="en-US" dirty="0"/>
              <a:t>兼顾了因子的选股能力（由</a:t>
            </a:r>
            <a:r>
              <a:rPr lang="en-US" altLang="zh-CN" dirty="0"/>
              <a:t>IC</a:t>
            </a:r>
            <a:r>
              <a:rPr lang="zh-CN" altLang="en-US" dirty="0"/>
              <a:t>代表）和因子选股能力的稳定性（由</a:t>
            </a:r>
            <a:r>
              <a:rPr lang="en-US" altLang="zh-CN" dirty="0"/>
              <a:t>IC</a:t>
            </a:r>
            <a:r>
              <a:rPr lang="zh-CN" altLang="en-US" dirty="0"/>
              <a:t>的标准方差的倒数代表）</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60345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5"/>
          <p:cNvSpPr>
            <a:spLocks noChangeArrowheads="1"/>
          </p:cNvSpPr>
          <p:nvPr/>
        </p:nvSpPr>
        <p:spPr bwMode="auto">
          <a:xfrm>
            <a:off x="1881189" y="1571626"/>
            <a:ext cx="8626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dirty="0" smtClean="0">
                <a:solidFill>
                  <a:srgbClr val="FF0000"/>
                </a:solidFill>
                <a:latin typeface="Arial" pitchFamily="34" charset="0"/>
                <a:ea typeface="宋体" pitchFamily="2" charset="-122"/>
              </a:rPr>
              <a:t>四 </a:t>
            </a:r>
            <a:r>
              <a:rPr lang="en-US" altLang="zh-CN" sz="2200" dirty="0" smtClean="0">
                <a:solidFill>
                  <a:srgbClr val="FF0000"/>
                </a:solidFill>
                <a:latin typeface="Arial" pitchFamily="34" charset="0"/>
                <a:ea typeface="宋体" pitchFamily="2" charset="-122"/>
              </a:rPr>
              <a:t>.</a:t>
            </a:r>
            <a:r>
              <a:rPr lang="zh-CN" altLang="en-US" sz="2200" dirty="0">
                <a:solidFill>
                  <a:srgbClr val="FF0000"/>
                </a:solidFill>
                <a:latin typeface="Arial" pitchFamily="34" charset="0"/>
                <a:ea typeface="宋体" pitchFamily="2" charset="-122"/>
              </a:rPr>
              <a:t>组合对冲</a:t>
            </a:r>
            <a:endParaRPr lang="en-US" altLang="zh-CN" sz="2200" dirty="0">
              <a:solidFill>
                <a:srgbClr val="FF0000"/>
              </a:solidFill>
              <a:latin typeface="Arial" pitchFamily="34" charset="0"/>
              <a:ea typeface="宋体" pitchFamily="2" charset="-122"/>
            </a:endParaRPr>
          </a:p>
          <a:p>
            <a:pPr>
              <a:spcBef>
                <a:spcPct val="0"/>
              </a:spcBef>
              <a:buClrTx/>
              <a:buFontTx/>
              <a:buNone/>
            </a:pPr>
            <a:r>
              <a:rPr lang="en-US" altLang="zh-CN" sz="1800" b="0" dirty="0" smtClean="0">
                <a:latin typeface="Arial" pitchFamily="34" charset="0"/>
                <a:ea typeface="宋体" pitchFamily="2" charset="-122"/>
              </a:rPr>
              <a:t>Alpha</a:t>
            </a:r>
            <a:r>
              <a:rPr lang="zh-CN" altLang="en-US" sz="1800" b="0" dirty="0">
                <a:latin typeface="Arial" pitchFamily="34" charset="0"/>
                <a:ea typeface="宋体" pitchFamily="2" charset="-122"/>
              </a:rPr>
              <a:t>对冲中的期现</a:t>
            </a:r>
            <a:r>
              <a:rPr lang="zh-CN" altLang="en-US" sz="1800" b="0" dirty="0" smtClean="0">
                <a:latin typeface="Arial" pitchFamily="34" charset="0"/>
                <a:ea typeface="宋体" pitchFamily="2" charset="-122"/>
              </a:rPr>
              <a:t>交易</a:t>
            </a:r>
            <a:endParaRPr lang="en-US" altLang="zh-CN" sz="1800" b="0" dirty="0">
              <a:latin typeface="Arial" pitchFamily="34" charset="0"/>
              <a:ea typeface="宋体" pitchFamily="2" charset="-122"/>
            </a:endParaRPr>
          </a:p>
        </p:txBody>
      </p:sp>
      <p:sp>
        <p:nvSpPr>
          <p:cNvPr id="55300" name="矩形 11"/>
          <p:cNvSpPr>
            <a:spLocks noChangeArrowheads="1"/>
          </p:cNvSpPr>
          <p:nvPr/>
        </p:nvSpPr>
        <p:spPr bwMode="auto">
          <a:xfrm>
            <a:off x="2095500" y="2714626"/>
            <a:ext cx="4572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a:solidFill>
                  <a:srgbClr val="C00000"/>
                </a:solidFill>
                <a:latin typeface="Arial" pitchFamily="34" charset="0"/>
                <a:ea typeface="宋体" pitchFamily="2" charset="-122"/>
              </a:rPr>
              <a:t>常规方式：</a:t>
            </a:r>
            <a:endParaRPr lang="en-US" altLang="zh-CN" sz="2200">
              <a:solidFill>
                <a:srgbClr val="C00000"/>
              </a:solidFill>
              <a:latin typeface="Arial" pitchFamily="34" charset="0"/>
              <a:ea typeface="宋体" pitchFamily="2" charset="-122"/>
            </a:endParaRPr>
          </a:p>
          <a:p>
            <a:pPr>
              <a:spcBef>
                <a:spcPct val="0"/>
              </a:spcBef>
              <a:buClrTx/>
              <a:buFontTx/>
              <a:buNone/>
            </a:pPr>
            <a:r>
              <a:rPr lang="zh-CN" altLang="en-US" sz="2200">
                <a:latin typeface="Arial" pitchFamily="34" charset="0"/>
                <a:ea typeface="宋体" pitchFamily="2" charset="-122"/>
              </a:rPr>
              <a:t>多空完全匹配，并尽可能同步下单，减少交易时差带来的影响。</a:t>
            </a:r>
            <a:endParaRPr lang="en-US" altLang="zh-CN" sz="2200">
              <a:latin typeface="Arial" pitchFamily="34" charset="0"/>
              <a:ea typeface="宋体" pitchFamily="2" charset="-122"/>
            </a:endParaRPr>
          </a:p>
        </p:txBody>
      </p:sp>
      <p:sp>
        <p:nvSpPr>
          <p:cNvPr id="55301" name="矩形 12"/>
          <p:cNvSpPr>
            <a:spLocks noChangeArrowheads="1"/>
          </p:cNvSpPr>
          <p:nvPr/>
        </p:nvSpPr>
        <p:spPr bwMode="auto">
          <a:xfrm>
            <a:off x="2095500" y="4425951"/>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solidFill>
                  <a:srgbClr val="C00000"/>
                </a:solidFill>
                <a:latin typeface="Arial" pitchFamily="34" charset="0"/>
                <a:ea typeface="宋体" pitchFamily="2" charset="-122"/>
              </a:rPr>
              <a:t>其他方式：</a:t>
            </a:r>
            <a:endParaRPr lang="en-US" altLang="zh-CN" sz="1800">
              <a:solidFill>
                <a:srgbClr val="C00000"/>
              </a:solidFill>
              <a:latin typeface="Arial" pitchFamily="34" charset="0"/>
              <a:ea typeface="宋体" pitchFamily="2" charset="-122"/>
            </a:endParaRPr>
          </a:p>
          <a:p>
            <a:pPr>
              <a:spcBef>
                <a:spcPct val="0"/>
              </a:spcBef>
              <a:buClrTx/>
              <a:buFontTx/>
              <a:buNone/>
            </a:pPr>
            <a:r>
              <a:rPr lang="zh-CN" altLang="en-US" sz="1800" b="0">
                <a:latin typeface="Arial" pitchFamily="34" charset="0"/>
                <a:ea typeface="宋体" pitchFamily="2" charset="-122"/>
              </a:rPr>
              <a:t>部分对冲、基差择时、风格套利</a:t>
            </a:r>
            <a:endParaRPr lang="en-US" altLang="zh-CN" sz="1800" b="0">
              <a:latin typeface="Arial" pitchFamily="34" charset="0"/>
              <a:ea typeface="宋体" pitchFamily="2" charset="-122"/>
            </a:endParaRPr>
          </a:p>
        </p:txBody>
      </p:sp>
      <p:sp>
        <p:nvSpPr>
          <p:cNvPr id="7" name="圆角矩形标注 6"/>
          <p:cNvSpPr/>
          <p:nvPr/>
        </p:nvSpPr>
        <p:spPr bwMode="auto">
          <a:xfrm>
            <a:off x="6881813" y="2786064"/>
            <a:ext cx="2857500" cy="1571625"/>
          </a:xfrm>
          <a:prstGeom prst="wedgeRoundRectCallout">
            <a:avLst>
              <a:gd name="adj1" fmla="val 8096"/>
              <a:gd name="adj2" fmla="val -63631"/>
              <a:gd name="adj3" fmla="val 16667"/>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defRPr/>
            </a:pPr>
            <a:r>
              <a:rPr lang="zh-CN" altLang="en-US">
                <a:solidFill>
                  <a:srgbClr val="C00000"/>
                </a:solidFill>
                <a:latin typeface="黑体" pitchFamily="2" charset="-122"/>
                <a:ea typeface="黑体" pitchFamily="2" charset="-122"/>
              </a:rPr>
              <a:t>股指期货目前困境：</a:t>
            </a:r>
            <a:endParaRPr lang="en-US" altLang="zh-CN">
              <a:solidFill>
                <a:srgbClr val="C00000"/>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1.</a:t>
            </a:r>
            <a:r>
              <a:rPr lang="zh-CN" altLang="en-US">
                <a:solidFill>
                  <a:schemeClr val="tx1"/>
                </a:solidFill>
                <a:latin typeface="黑体" pitchFamily="2" charset="-122"/>
                <a:ea typeface="黑体" pitchFamily="2" charset="-122"/>
              </a:rPr>
              <a:t>保证金比例提高</a:t>
            </a:r>
            <a:endParaRPr lang="en-US" altLang="zh-CN">
              <a:solidFill>
                <a:schemeClr val="tx1"/>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2.</a:t>
            </a:r>
            <a:r>
              <a:rPr lang="zh-CN" altLang="en-US">
                <a:solidFill>
                  <a:schemeClr val="tx1"/>
                </a:solidFill>
                <a:latin typeface="黑体" pitchFamily="2" charset="-122"/>
                <a:ea typeface="黑体" pitchFamily="2" charset="-122"/>
              </a:rPr>
              <a:t>交易手续费增加</a:t>
            </a:r>
            <a:endParaRPr lang="en-US" altLang="zh-CN">
              <a:solidFill>
                <a:schemeClr val="tx1"/>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3.</a:t>
            </a:r>
            <a:r>
              <a:rPr lang="zh-CN" altLang="en-US">
                <a:solidFill>
                  <a:schemeClr val="tx1"/>
                </a:solidFill>
                <a:latin typeface="黑体" pitchFamily="2" charset="-122"/>
                <a:ea typeface="黑体" pitchFamily="2" charset="-122"/>
              </a:rPr>
              <a:t>流动性减弱</a:t>
            </a:r>
            <a:endParaRPr lang="en-US" altLang="zh-CN">
              <a:solidFill>
                <a:schemeClr val="tx1"/>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4.</a:t>
            </a:r>
            <a:r>
              <a:rPr lang="zh-CN" altLang="en-US">
                <a:solidFill>
                  <a:schemeClr val="tx1"/>
                </a:solidFill>
                <a:latin typeface="黑体" pitchFamily="2" charset="-122"/>
                <a:ea typeface="黑体" pitchFamily="2" charset="-122"/>
              </a:rPr>
              <a:t>大幅负基差。。。</a:t>
            </a:r>
          </a:p>
        </p:txBody>
      </p:sp>
      <p:sp>
        <p:nvSpPr>
          <p:cNvPr id="55303" name="灯片编号占位符 7"/>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D45F74EB-FAAE-4B81-BD38-E133204BFCE5}" type="slidenum">
              <a:rPr lang="zh-CN" altLang="en-US" sz="1200" b="0"/>
              <a:pPr>
                <a:spcBef>
                  <a:spcPct val="0"/>
                </a:spcBef>
                <a:buClrTx/>
                <a:buFontTx/>
                <a:buNone/>
              </a:pPr>
              <a:t>36</a:t>
            </a:fld>
            <a:endParaRPr lang="en-US" altLang="zh-CN" sz="1200" b="0"/>
          </a:p>
        </p:txBody>
      </p:sp>
      <p:sp>
        <p:nvSpPr>
          <p:cNvPr id="55304" name="矩形 8"/>
          <p:cNvSpPr>
            <a:spLocks noChangeArrowheads="1"/>
          </p:cNvSpPr>
          <p:nvPr/>
        </p:nvSpPr>
        <p:spPr bwMode="auto">
          <a:xfrm>
            <a:off x="6024564" y="1357314"/>
            <a:ext cx="3108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跑赢大盘</a:t>
            </a:r>
            <a:r>
              <a:rPr lang="en-US" altLang="zh-CN" sz="1800">
                <a:latin typeface="Arial" pitchFamily="34" charset="0"/>
                <a:ea typeface="宋体" pitchFamily="2" charset="-122"/>
              </a:rPr>
              <a:t>—</a:t>
            </a:r>
            <a:r>
              <a:rPr lang="zh-CN" altLang="en-US" sz="1800">
                <a:latin typeface="Arial" pitchFamily="34" charset="0"/>
                <a:ea typeface="宋体" pitchFamily="2" charset="-122"/>
              </a:rPr>
              <a:t>对冲</a:t>
            </a:r>
            <a:r>
              <a:rPr lang="en-US" altLang="zh-CN" sz="1800">
                <a:latin typeface="Arial" pitchFamily="34" charset="0"/>
                <a:ea typeface="宋体" pitchFamily="2" charset="-122"/>
              </a:rPr>
              <a:t>—alpha</a:t>
            </a:r>
            <a:r>
              <a:rPr lang="zh-CN" altLang="en-US" sz="1800">
                <a:latin typeface="Arial" pitchFamily="34" charset="0"/>
                <a:ea typeface="宋体" pitchFamily="2" charset="-122"/>
              </a:rPr>
              <a:t>收益</a:t>
            </a:r>
          </a:p>
        </p:txBody>
      </p:sp>
      <p:sp>
        <p:nvSpPr>
          <p:cNvPr id="11" name="矩形 48"/>
          <p:cNvSpPr>
            <a:spLocks noChangeArrowheads="1"/>
          </p:cNvSpPr>
          <p:nvPr/>
        </p:nvSpPr>
        <p:spPr bwMode="auto">
          <a:xfrm>
            <a:off x="3648075" y="153987"/>
            <a:ext cx="6726238" cy="738188"/>
          </a:xfrm>
          <a:prstGeom prst="rect">
            <a:avLst/>
          </a:prstGeom>
          <a:noFill/>
          <a:ln w="9525">
            <a:noFill/>
            <a:miter lim="800000"/>
          </a:ln>
        </p:spPr>
        <p:txBody>
          <a:bodyPr wrap="square">
            <a:spAutoFit/>
          </a:bodyPr>
          <a:lstStyle/>
          <a:p>
            <a:pPr indent="363538">
              <a:lnSpc>
                <a:spcPct val="150000"/>
              </a:lnSpc>
              <a:defRPr/>
            </a:pPr>
            <a:r>
              <a:rPr lang="zh-CN" altLang="en-US" sz="2800" dirty="0" smtClean="0">
                <a:solidFill>
                  <a:srgbClr val="C00000"/>
                </a:solidFill>
                <a:latin typeface="楷体_GB2312" pitchFamily="49" charset="-122"/>
                <a:ea typeface="楷体_GB2312" pitchFamily="49" charset="-122"/>
              </a:rPr>
              <a:t>第二节 、</a:t>
            </a:r>
            <a:r>
              <a:rPr lang="zh-CN" altLang="en-US" sz="2800" dirty="0">
                <a:solidFill>
                  <a:srgbClr val="C00000"/>
                </a:solidFill>
                <a:latin typeface="楷体_GB2312" pitchFamily="49" charset="-122"/>
                <a:ea typeface="楷体_GB2312" pitchFamily="49" charset="-122"/>
              </a:rPr>
              <a:t>因子策略构建流程及细节</a:t>
            </a:r>
            <a:endParaRPr lang="en-US" altLang="zh-CN" sz="2200" dirty="0">
              <a:solidFill>
                <a:schemeClr val="accent6">
                  <a:lumMod val="50000"/>
                </a:schemeClr>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565" y="1166843"/>
            <a:ext cx="9493623" cy="3416320"/>
          </a:xfrm>
          <a:prstGeom prst="rect">
            <a:avLst/>
          </a:prstGeom>
        </p:spPr>
        <p:txBody>
          <a:bodyPr wrap="square">
            <a:spAutoFit/>
          </a:bodyPr>
          <a:lstStyle/>
          <a:p>
            <a:r>
              <a:rPr lang="zh-CN" altLang="en-US" dirty="0"/>
              <a:t>不管用什么方法进行组合构建，最终我们得到的组合都是希望能够稳定跑赢大盘的，对于一个以获取</a:t>
            </a:r>
            <a:r>
              <a:rPr lang="en-US" altLang="zh-CN" dirty="0"/>
              <a:t>alpha</a:t>
            </a:r>
            <a:r>
              <a:rPr lang="zh-CN" altLang="en-US" dirty="0"/>
              <a:t>绝对收益为目标的策略，</a:t>
            </a:r>
            <a:r>
              <a:rPr lang="zh-CN" altLang="en-US" dirty="0" smtClean="0"/>
              <a:t>一般来说还</a:t>
            </a:r>
            <a:r>
              <a:rPr lang="zh-CN" altLang="en-US" dirty="0"/>
              <a:t>需要进行第四个步骤的工作，那就是组合的对冲交易。</a:t>
            </a:r>
          </a:p>
          <a:p>
            <a:r>
              <a:rPr lang="zh-CN" altLang="en-US" b="1" dirty="0"/>
              <a:t>步骤</a:t>
            </a:r>
            <a:r>
              <a:rPr lang="en-US" altLang="zh-CN" b="1" dirty="0"/>
              <a:t>4</a:t>
            </a:r>
            <a:r>
              <a:rPr lang="zh-CN" altLang="en-US" b="1" dirty="0"/>
              <a:t>：</a:t>
            </a:r>
            <a:r>
              <a:rPr lang="zh-CN" altLang="en-US" dirty="0"/>
              <a:t>对冲方案的实施，涉及到现货和期货两端的分别下下单，现货一般来说如果数额比较大都会采取程序化下单的方式，而股指期货同样既要考虑流动性也要考虑基差等因素</a:t>
            </a:r>
            <a:r>
              <a:rPr lang="zh-CN" altLang="en-US" dirty="0" smtClean="0"/>
              <a:t>。一般来说</a:t>
            </a:r>
            <a:r>
              <a:rPr lang="zh-CN" altLang="en-US" dirty="0"/>
              <a:t>期现两者都会尽可能实现同步下单，降低交易时差或者价格滑点带来的不确定性</a:t>
            </a:r>
            <a:r>
              <a:rPr lang="zh-CN" altLang="en-US" dirty="0" smtClean="0"/>
              <a:t>。</a:t>
            </a:r>
            <a:endParaRPr lang="en-US" altLang="zh-CN" dirty="0" smtClean="0"/>
          </a:p>
          <a:p>
            <a:endParaRPr lang="zh-CN" altLang="en-US" dirty="0"/>
          </a:p>
          <a:p>
            <a:r>
              <a:rPr lang="zh-CN" altLang="en-US" dirty="0"/>
              <a:t>提到期货套保下单时候的流动性问题</a:t>
            </a:r>
            <a:r>
              <a:rPr lang="zh-CN" altLang="en-US" dirty="0" smtClean="0"/>
              <a:t>，关注</a:t>
            </a:r>
            <a:r>
              <a:rPr lang="zh-CN" altLang="en-US" dirty="0"/>
              <a:t>股指期货的人都会联想到沪深</a:t>
            </a:r>
            <a:r>
              <a:rPr lang="en-US" altLang="zh-CN" dirty="0"/>
              <a:t>300</a:t>
            </a:r>
            <a:r>
              <a:rPr lang="zh-CN" altLang="en-US" dirty="0"/>
              <a:t>股指期货上周盘中出现的一次异常情况</a:t>
            </a:r>
            <a:r>
              <a:rPr lang="zh-CN" altLang="en-US" dirty="0" smtClean="0"/>
              <a:t>。</a:t>
            </a:r>
            <a:r>
              <a:rPr lang="zh-CN" altLang="en-US" dirty="0"/>
              <a:t>如</a:t>
            </a:r>
            <a:r>
              <a:rPr lang="en-US" altLang="zh-CN" dirty="0" smtClean="0"/>
              <a:t>2016</a:t>
            </a:r>
            <a:r>
              <a:rPr lang="zh-CN" altLang="en-US" dirty="0"/>
              <a:t>年</a:t>
            </a:r>
            <a:r>
              <a:rPr lang="en-US" altLang="zh-CN" dirty="0"/>
              <a:t>5</a:t>
            </a:r>
            <a:r>
              <a:rPr lang="zh-CN" altLang="en-US" dirty="0"/>
              <a:t>月</a:t>
            </a:r>
            <a:r>
              <a:rPr lang="en-US" altLang="zh-CN" dirty="0"/>
              <a:t>31</a:t>
            </a:r>
            <a:r>
              <a:rPr lang="zh-CN" altLang="en-US" dirty="0"/>
              <a:t>号的时候，沪深</a:t>
            </a:r>
            <a:r>
              <a:rPr lang="en-US" altLang="zh-CN" dirty="0"/>
              <a:t>300</a:t>
            </a:r>
            <a:r>
              <a:rPr lang="zh-CN" altLang="en-US" dirty="0"/>
              <a:t>股指期货当月合约在</a:t>
            </a:r>
            <a:r>
              <a:rPr lang="en-US" altLang="zh-CN" dirty="0"/>
              <a:t>10:42</a:t>
            </a:r>
            <a:r>
              <a:rPr lang="zh-CN" altLang="en-US" dirty="0"/>
              <a:t>出现瞬间跌停，事后中金所查明并且公告了原因，是由于有客户在进行套保交易的时候，报了</a:t>
            </a:r>
            <a:r>
              <a:rPr lang="en-US" altLang="zh-CN" dirty="0"/>
              <a:t>398</a:t>
            </a:r>
            <a:r>
              <a:rPr lang="zh-CN" altLang="en-US" dirty="0"/>
              <a:t>手市价卖出委托被连续成交，并触发市场技术性卖盘所致。</a:t>
            </a:r>
          </a:p>
          <a:p>
            <a:endParaRPr lang="zh-CN" altLang="en-US" dirty="0"/>
          </a:p>
        </p:txBody>
      </p:sp>
    </p:spTree>
    <p:extLst>
      <p:ext uri="{BB962C8B-B14F-4D97-AF65-F5344CB8AC3E}">
        <p14:creationId xmlns:p14="http://schemas.microsoft.com/office/powerpoint/2010/main" val="33340515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5"/>
          <p:cNvSpPr>
            <a:spLocks noChangeArrowheads="1"/>
          </p:cNvSpPr>
          <p:nvPr/>
        </p:nvSpPr>
        <p:spPr bwMode="auto">
          <a:xfrm>
            <a:off x="1809751" y="1428751"/>
            <a:ext cx="86264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dirty="0">
                <a:solidFill>
                  <a:srgbClr val="FF0000"/>
                </a:solidFill>
                <a:latin typeface="Arial" pitchFamily="34" charset="0"/>
                <a:ea typeface="宋体" pitchFamily="2" charset="-122"/>
              </a:rPr>
              <a:t>四</a:t>
            </a:r>
            <a:r>
              <a:rPr lang="en-US" altLang="zh-CN" sz="2200" dirty="0" smtClean="0">
                <a:solidFill>
                  <a:srgbClr val="FF0000"/>
                </a:solidFill>
                <a:latin typeface="Arial" pitchFamily="34" charset="0"/>
                <a:ea typeface="宋体" pitchFamily="2" charset="-122"/>
              </a:rPr>
              <a:t>. </a:t>
            </a:r>
            <a:r>
              <a:rPr lang="zh-CN" altLang="en-US" sz="2200" dirty="0" smtClean="0">
                <a:solidFill>
                  <a:srgbClr val="FF0000"/>
                </a:solidFill>
                <a:latin typeface="Arial" pitchFamily="34" charset="0"/>
                <a:ea typeface="宋体" pitchFamily="2" charset="-122"/>
              </a:rPr>
              <a:t>组合</a:t>
            </a:r>
            <a:r>
              <a:rPr lang="zh-CN" altLang="en-US" sz="2200" dirty="0">
                <a:solidFill>
                  <a:srgbClr val="FF0000"/>
                </a:solidFill>
                <a:latin typeface="Arial" pitchFamily="34" charset="0"/>
                <a:ea typeface="宋体" pitchFamily="2" charset="-122"/>
              </a:rPr>
              <a:t>对</a:t>
            </a:r>
            <a:r>
              <a:rPr lang="zh-CN" altLang="en-US" sz="2200" dirty="0" smtClean="0">
                <a:solidFill>
                  <a:srgbClr val="FF0000"/>
                </a:solidFill>
                <a:latin typeface="Arial" pitchFamily="34" charset="0"/>
                <a:ea typeface="宋体" pitchFamily="2" charset="-122"/>
              </a:rPr>
              <a:t>冲</a:t>
            </a:r>
            <a:endParaRPr lang="en-US" altLang="zh-CN" sz="2200" dirty="0">
              <a:solidFill>
                <a:srgbClr val="FF0000"/>
              </a:solidFill>
              <a:latin typeface="Arial" pitchFamily="34" charset="0"/>
              <a:ea typeface="宋体" pitchFamily="2" charset="-122"/>
            </a:endParaRPr>
          </a:p>
        </p:txBody>
      </p:sp>
      <p:sp>
        <p:nvSpPr>
          <p:cNvPr id="57348" name="AutoShape 2" descr="http://mmbiz.qpic.cn/mmbiz/JILt8UgibwDVibwtHIn18zwERIgJszfoH5j7MsOorjquV3EnfSNVFM9ytjsVibn8cZDaYHqv9aDBxPZbaAlS01q3g/640?wx_fmt=png&amp;tp=webp&amp;wxfrom=5&amp;wx_lazy=1"/>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endParaRPr lang="zh-CN" altLang="en-US" sz="1800">
              <a:latin typeface="Arial" pitchFamily="34" charset="0"/>
              <a:ea typeface="宋体" pitchFamily="2" charset="-122"/>
            </a:endParaRPr>
          </a:p>
        </p:txBody>
      </p:sp>
      <p:pic>
        <p:nvPicPr>
          <p:cNvPr id="97283" name="Picture 3"/>
          <p:cNvPicPr>
            <a:picLocks noChangeAspect="1" noChangeArrowheads="1"/>
          </p:cNvPicPr>
          <p:nvPr/>
        </p:nvPicPr>
        <p:blipFill>
          <a:blip r:embed="rId3"/>
          <a:stretch>
            <a:fillRect/>
          </a:stretch>
        </p:blipFill>
        <p:spPr bwMode="auto">
          <a:xfrm>
            <a:off x="2070101" y="2214563"/>
            <a:ext cx="4525963" cy="3143250"/>
          </a:xfrm>
          <a:prstGeom prst="rect">
            <a:avLst/>
          </a:prstGeom>
          <a:noFill/>
          <a:ln w="9525">
            <a:noFill/>
            <a:miter lim="800000"/>
          </a:ln>
          <a:effectLst>
            <a:prstShdw prst="shdw17" dist="17961" dir="2700000">
              <a:schemeClr val="accent1">
                <a:gamma/>
                <a:shade val="60000"/>
                <a:invGamma/>
              </a:schemeClr>
            </a:prstShdw>
          </a:effectLst>
        </p:spPr>
      </p:pic>
      <p:pic>
        <p:nvPicPr>
          <p:cNvPr id="97284" name="Picture 4"/>
          <p:cNvPicPr>
            <a:picLocks noChangeAspect="1" noChangeArrowheads="1"/>
          </p:cNvPicPr>
          <p:nvPr/>
        </p:nvPicPr>
        <p:blipFill>
          <a:blip r:embed="rId4"/>
          <a:stretch>
            <a:fillRect/>
          </a:stretch>
        </p:blipFill>
        <p:spPr bwMode="auto">
          <a:xfrm>
            <a:off x="7239000" y="1785939"/>
            <a:ext cx="3048000" cy="3076575"/>
          </a:xfrm>
          <a:prstGeom prst="rect">
            <a:avLst/>
          </a:prstGeom>
          <a:noFill/>
          <a:ln w="9525">
            <a:noFill/>
            <a:miter lim="800000"/>
          </a:ln>
          <a:effectLst>
            <a:prstShdw prst="shdw17" dist="17961" dir="2700000">
              <a:schemeClr val="accent1">
                <a:gamma/>
                <a:shade val="60000"/>
                <a:invGamma/>
              </a:schemeClr>
            </a:prstShdw>
          </a:effectLst>
        </p:spPr>
      </p:pic>
      <p:pic>
        <p:nvPicPr>
          <p:cNvPr id="97285" name="Picture 5"/>
          <p:cNvPicPr>
            <a:picLocks noChangeAspect="1" noChangeArrowheads="1"/>
          </p:cNvPicPr>
          <p:nvPr/>
        </p:nvPicPr>
        <p:blipFill>
          <a:blip r:embed="rId5"/>
          <a:stretch>
            <a:fillRect/>
          </a:stretch>
        </p:blipFill>
        <p:spPr bwMode="auto">
          <a:xfrm>
            <a:off x="5495926" y="4352926"/>
            <a:ext cx="5172075" cy="2505075"/>
          </a:xfrm>
          <a:prstGeom prst="rect">
            <a:avLst/>
          </a:prstGeom>
          <a:noFill/>
          <a:ln w="9525">
            <a:noFill/>
            <a:miter lim="800000"/>
          </a:ln>
          <a:effectLst>
            <a:prstShdw prst="shdw17" dist="17961" dir="2700000">
              <a:schemeClr val="accent1">
                <a:gamma/>
                <a:shade val="60000"/>
                <a:invGamma/>
              </a:schemeClr>
            </a:prstShdw>
          </a:effectLst>
        </p:spPr>
      </p:pic>
      <p:sp>
        <p:nvSpPr>
          <p:cNvPr id="57352" name="灯片编号占位符 7"/>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7D7A0146-A0A2-490E-B27C-21D2B9AA8557}" type="slidenum">
              <a:rPr lang="zh-CN" altLang="en-US" sz="1200" b="0"/>
              <a:pPr>
                <a:spcBef>
                  <a:spcPct val="0"/>
                </a:spcBef>
                <a:buClrTx/>
                <a:buFontTx/>
                <a:buNone/>
              </a:pPr>
              <a:t>38</a:t>
            </a:fld>
            <a:endParaRPr lang="en-US" altLang="zh-CN" sz="1200" b="0"/>
          </a:p>
        </p:txBody>
      </p:sp>
      <p:sp>
        <p:nvSpPr>
          <p:cNvPr id="9" name="矩形 48"/>
          <p:cNvSpPr>
            <a:spLocks noChangeArrowheads="1"/>
          </p:cNvSpPr>
          <p:nvPr/>
        </p:nvSpPr>
        <p:spPr bwMode="auto">
          <a:xfrm>
            <a:off x="3648075" y="153987"/>
            <a:ext cx="6726238" cy="738188"/>
          </a:xfrm>
          <a:prstGeom prst="rect">
            <a:avLst/>
          </a:prstGeom>
          <a:noFill/>
          <a:ln w="9525">
            <a:noFill/>
            <a:miter lim="800000"/>
          </a:ln>
        </p:spPr>
        <p:txBody>
          <a:bodyPr wrap="square">
            <a:spAutoFit/>
          </a:bodyPr>
          <a:lstStyle/>
          <a:p>
            <a:pPr indent="363538">
              <a:lnSpc>
                <a:spcPct val="150000"/>
              </a:lnSpc>
              <a:defRPr/>
            </a:pPr>
            <a:r>
              <a:rPr lang="zh-CN" altLang="en-US" sz="2800" dirty="0" smtClean="0">
                <a:solidFill>
                  <a:srgbClr val="C00000"/>
                </a:solidFill>
                <a:latin typeface="楷体_GB2312" pitchFamily="49" charset="-122"/>
                <a:ea typeface="楷体_GB2312" pitchFamily="49" charset="-122"/>
              </a:rPr>
              <a:t>第二节 、</a:t>
            </a:r>
            <a:r>
              <a:rPr lang="zh-CN" altLang="en-US" sz="2800" dirty="0">
                <a:solidFill>
                  <a:srgbClr val="C00000"/>
                </a:solidFill>
                <a:latin typeface="楷体_GB2312" pitchFamily="49" charset="-122"/>
                <a:ea typeface="楷体_GB2312" pitchFamily="49" charset="-122"/>
              </a:rPr>
              <a:t>因子策略构建流程及细节</a:t>
            </a:r>
            <a:endParaRPr lang="en-US" altLang="zh-CN" sz="2200" dirty="0">
              <a:solidFill>
                <a:schemeClr val="accent6">
                  <a:lumMod val="50000"/>
                </a:schemeClr>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623" y="1582341"/>
            <a:ext cx="10004611" cy="2585323"/>
          </a:xfrm>
          <a:prstGeom prst="rect">
            <a:avLst/>
          </a:prstGeom>
        </p:spPr>
        <p:txBody>
          <a:bodyPr wrap="square">
            <a:spAutoFit/>
          </a:bodyPr>
          <a:lstStyle/>
          <a:p>
            <a:r>
              <a:rPr lang="en-US" altLang="zh-CN" dirty="0" smtClean="0"/>
              <a:t>2016.5.31</a:t>
            </a:r>
            <a:r>
              <a:rPr lang="zh-CN" altLang="en-US" dirty="0" smtClean="0"/>
              <a:t>，</a:t>
            </a:r>
            <a:r>
              <a:rPr lang="zh-CN" altLang="en-US" dirty="0"/>
              <a:t>沪深</a:t>
            </a:r>
            <a:r>
              <a:rPr lang="en-US" altLang="zh-CN" dirty="0"/>
              <a:t>300</a:t>
            </a:r>
            <a:r>
              <a:rPr lang="zh-CN" altLang="en-US" dirty="0"/>
              <a:t>股指期货当月合约在</a:t>
            </a:r>
            <a:r>
              <a:rPr lang="en-US" altLang="zh-CN" dirty="0"/>
              <a:t>10:42</a:t>
            </a:r>
            <a:r>
              <a:rPr lang="zh-CN" altLang="en-US" dirty="0"/>
              <a:t>出现瞬间跌停，事后中金所查明并且公告了原因，是由于有客户在进行套保交易的时候，报了</a:t>
            </a:r>
            <a:r>
              <a:rPr lang="en-US" altLang="zh-CN" dirty="0"/>
              <a:t>398</a:t>
            </a:r>
            <a:r>
              <a:rPr lang="zh-CN" altLang="en-US" dirty="0"/>
              <a:t>手市价卖出委托被连续成交，并触发市场技术性卖盘所致。</a:t>
            </a:r>
          </a:p>
          <a:p>
            <a:r>
              <a:rPr lang="zh-CN" altLang="en-US" dirty="0"/>
              <a:t>对于这个机构套保的</a:t>
            </a:r>
            <a:r>
              <a:rPr lang="zh-CN" altLang="en-US" dirty="0" smtClean="0"/>
              <a:t>需求可以</a:t>
            </a:r>
            <a:r>
              <a:rPr lang="zh-CN" altLang="en-US" dirty="0"/>
              <a:t>理解也很正常，他已经构建好了股票组合的多头，同时需要股指期货空头来做对冲，问题是负责下单的交易员并没有考虑到股指目前的流动性，实行限仓后目前每个价位挂单都很稀少，如果直接把所有单子下成市价委托，就会把盘口所有的做多挂单全部吃掉，直到把挂在跌停板的多单也吃掉。</a:t>
            </a:r>
          </a:p>
          <a:p>
            <a:r>
              <a:rPr lang="zh-CN" altLang="en-US" dirty="0"/>
              <a:t>结论：有经验的下单员应该结合期指流动性，是分批建仓，而不是一次性建仓，更不能不计成本地全部对手价下</a:t>
            </a:r>
            <a:r>
              <a:rPr lang="zh-CN" altLang="en-US" dirty="0" smtClean="0"/>
              <a:t>单</a:t>
            </a:r>
            <a:endParaRPr lang="zh-CN" altLang="en-US" dirty="0"/>
          </a:p>
        </p:txBody>
      </p:sp>
      <p:sp>
        <p:nvSpPr>
          <p:cNvPr id="3" name="矩形 10"/>
          <p:cNvSpPr>
            <a:spLocks noChangeArrowheads="1"/>
          </p:cNvSpPr>
          <p:nvPr/>
        </p:nvSpPr>
        <p:spPr bwMode="auto">
          <a:xfrm>
            <a:off x="1763806" y="747713"/>
            <a:ext cx="31341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dirty="0">
                <a:latin typeface="Arial" pitchFamily="34" charset="0"/>
                <a:ea typeface="宋体" pitchFamily="2" charset="-122"/>
              </a:rPr>
              <a:t>举例：</a:t>
            </a:r>
            <a:r>
              <a:rPr lang="en-US" altLang="zh-CN" sz="1800" dirty="0">
                <a:latin typeface="Arial" pitchFamily="34" charset="0"/>
                <a:ea typeface="宋体" pitchFamily="2" charset="-122"/>
              </a:rPr>
              <a:t>2016.5.31 </a:t>
            </a:r>
            <a:r>
              <a:rPr lang="zh-CN" altLang="en-US" sz="1800" dirty="0">
                <a:latin typeface="Arial" pitchFamily="34" charset="0"/>
                <a:ea typeface="宋体" pitchFamily="2" charset="-122"/>
              </a:rPr>
              <a:t>乌龙</a:t>
            </a:r>
            <a:r>
              <a:rPr lang="zh-CN" altLang="en-US" sz="1800" dirty="0" smtClean="0">
                <a:latin typeface="Arial" pitchFamily="34" charset="0"/>
                <a:ea typeface="宋体" pitchFamily="2" charset="-122"/>
              </a:rPr>
              <a:t>指</a:t>
            </a:r>
            <a:r>
              <a:rPr lang="zh-CN" altLang="en-US" sz="1800" dirty="0" smtClean="0">
                <a:latin typeface="Arial" pitchFamily="34" charset="0"/>
                <a:ea typeface="宋体" pitchFamily="2" charset="-122"/>
              </a:rPr>
              <a:t>事件</a:t>
            </a:r>
            <a:endParaRPr lang="zh-CN" altLang="en-US" sz="1800" dirty="0">
              <a:latin typeface="Arial" pitchFamily="34" charset="0"/>
              <a:ea typeface="宋体" pitchFamily="2" charset="-122"/>
            </a:endParaRPr>
          </a:p>
        </p:txBody>
      </p:sp>
    </p:spTree>
    <p:extLst>
      <p:ext uri="{BB962C8B-B14F-4D97-AF65-F5344CB8AC3E}">
        <p14:creationId xmlns:p14="http://schemas.microsoft.com/office/powerpoint/2010/main" val="1251274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63118" y="1094873"/>
            <a:ext cx="10274304" cy="645160"/>
          </a:xfrm>
          <a:prstGeom prst="rect">
            <a:avLst/>
          </a:prstGeom>
        </p:spPr>
        <p:txBody>
          <a:bodyPr wrap="square">
            <a:spAutoFit/>
          </a:bodyPr>
          <a:lstStyle/>
          <a:p>
            <a:pPr marL="285750" indent="-285750">
              <a:buFont typeface="Wingdings" panose="05000000000000000000" pitchFamily="2" charset="2"/>
              <a:buChar char="Ø"/>
            </a:pPr>
            <a:r>
              <a:rPr lang="zh-CN" altLang="en-US" dirty="0"/>
              <a:t>因子</a:t>
            </a:r>
            <a:r>
              <a:rPr lang="zh-CN" altLang="en-US" dirty="0" smtClean="0"/>
              <a:t>就是一些指标</a:t>
            </a:r>
            <a:r>
              <a:rPr lang="en-US" altLang="zh-CN" dirty="0" smtClean="0"/>
              <a:t>, </a:t>
            </a:r>
            <a:r>
              <a:rPr lang="zh-CN" altLang="en-US" dirty="0"/>
              <a:t>如</a:t>
            </a:r>
            <a:r>
              <a:rPr lang="en-US" altLang="zh-CN" dirty="0"/>
              <a:t>PE</a:t>
            </a:r>
            <a:r>
              <a:rPr lang="zh-CN" altLang="en-US" dirty="0" smtClean="0"/>
              <a:t>、均</a:t>
            </a:r>
            <a:r>
              <a:rPr lang="zh-CN" altLang="en-US" dirty="0"/>
              <a:t>线等。因子选股模型就是通过</a:t>
            </a:r>
            <a:r>
              <a:rPr lang="zh-CN" altLang="en-US" b="1" dirty="0">
                <a:solidFill>
                  <a:srgbClr val="FF0000"/>
                </a:solidFill>
              </a:rPr>
              <a:t>分析各个因子与股票表现（收益率）之间的关系</a:t>
            </a:r>
            <a:r>
              <a:rPr lang="zh-CN" altLang="en-US" dirty="0"/>
              <a:t>而建立的一套量化选股的体系。</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277" y="2297998"/>
            <a:ext cx="6656387"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101" y="4437113"/>
            <a:ext cx="7736337" cy="1500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5"/>
          <p:cNvSpPr>
            <a:spLocks noChangeArrowheads="1"/>
          </p:cNvSpPr>
          <p:nvPr/>
        </p:nvSpPr>
        <p:spPr bwMode="auto">
          <a:xfrm>
            <a:off x="1881189" y="1571626"/>
            <a:ext cx="8626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dirty="0">
                <a:solidFill>
                  <a:srgbClr val="FF0000"/>
                </a:solidFill>
                <a:latin typeface="Arial" pitchFamily="34" charset="0"/>
                <a:ea typeface="宋体" pitchFamily="2" charset="-122"/>
              </a:rPr>
              <a:t>四</a:t>
            </a:r>
            <a:r>
              <a:rPr lang="en-US" altLang="zh-CN" sz="2200" dirty="0" smtClean="0">
                <a:solidFill>
                  <a:srgbClr val="FF0000"/>
                </a:solidFill>
                <a:latin typeface="Arial" pitchFamily="34" charset="0"/>
                <a:ea typeface="宋体" pitchFamily="2" charset="-122"/>
              </a:rPr>
              <a:t>.</a:t>
            </a:r>
            <a:r>
              <a:rPr lang="zh-CN" altLang="en-US" sz="2200" dirty="0">
                <a:solidFill>
                  <a:srgbClr val="FF0000"/>
                </a:solidFill>
                <a:latin typeface="Arial" pitchFamily="34" charset="0"/>
                <a:ea typeface="宋体" pitchFamily="2" charset="-122"/>
              </a:rPr>
              <a:t>组合对冲</a:t>
            </a:r>
            <a:endParaRPr lang="en-US" altLang="zh-CN" sz="2200" dirty="0">
              <a:solidFill>
                <a:srgbClr val="FF0000"/>
              </a:solidFill>
              <a:latin typeface="Arial" pitchFamily="34" charset="0"/>
              <a:ea typeface="宋体" pitchFamily="2" charset="-122"/>
            </a:endParaRPr>
          </a:p>
          <a:p>
            <a:pPr>
              <a:spcBef>
                <a:spcPct val="0"/>
              </a:spcBef>
              <a:buClrTx/>
              <a:buFontTx/>
              <a:buNone/>
            </a:pPr>
            <a:endParaRPr lang="en-US" altLang="zh-CN" sz="1800" b="0" dirty="0">
              <a:latin typeface="Arial" pitchFamily="34" charset="0"/>
              <a:ea typeface="宋体" pitchFamily="2" charset="-122"/>
            </a:endParaRPr>
          </a:p>
        </p:txBody>
      </p:sp>
      <p:sp>
        <p:nvSpPr>
          <p:cNvPr id="59396" name="矩形 11"/>
          <p:cNvSpPr>
            <a:spLocks noChangeArrowheads="1"/>
          </p:cNvSpPr>
          <p:nvPr/>
        </p:nvSpPr>
        <p:spPr bwMode="auto">
          <a:xfrm>
            <a:off x="2095500" y="2714626"/>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solidFill>
                  <a:srgbClr val="C00000"/>
                </a:solidFill>
                <a:latin typeface="Arial" pitchFamily="34" charset="0"/>
                <a:ea typeface="宋体" pitchFamily="2" charset="-122"/>
              </a:rPr>
              <a:t>常规方式：</a:t>
            </a:r>
            <a:endParaRPr lang="en-US" altLang="zh-CN" sz="1800">
              <a:solidFill>
                <a:srgbClr val="C00000"/>
              </a:solidFill>
              <a:latin typeface="Arial" pitchFamily="34" charset="0"/>
              <a:ea typeface="宋体" pitchFamily="2" charset="-122"/>
            </a:endParaRPr>
          </a:p>
          <a:p>
            <a:pPr>
              <a:spcBef>
                <a:spcPct val="0"/>
              </a:spcBef>
              <a:buClrTx/>
              <a:buFontTx/>
              <a:buNone/>
            </a:pPr>
            <a:r>
              <a:rPr lang="zh-CN" altLang="en-US" sz="1800" b="0">
                <a:latin typeface="Arial" pitchFamily="34" charset="0"/>
                <a:ea typeface="宋体" pitchFamily="2" charset="-122"/>
              </a:rPr>
              <a:t>多空完全匹配，并尽可能同步下单，减少交易时差带来的影响。</a:t>
            </a:r>
            <a:endParaRPr lang="en-US" altLang="zh-CN" sz="1800" b="0">
              <a:latin typeface="Arial" pitchFamily="34" charset="0"/>
              <a:ea typeface="宋体" pitchFamily="2" charset="-122"/>
            </a:endParaRPr>
          </a:p>
        </p:txBody>
      </p:sp>
      <p:sp>
        <p:nvSpPr>
          <p:cNvPr id="59397" name="矩形 12"/>
          <p:cNvSpPr>
            <a:spLocks noChangeArrowheads="1"/>
          </p:cNvSpPr>
          <p:nvPr/>
        </p:nvSpPr>
        <p:spPr bwMode="auto">
          <a:xfrm>
            <a:off x="2024063" y="3854451"/>
            <a:ext cx="51435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a:solidFill>
                  <a:srgbClr val="C00000"/>
                </a:solidFill>
                <a:latin typeface="Arial" pitchFamily="34" charset="0"/>
                <a:ea typeface="宋体" pitchFamily="2" charset="-122"/>
              </a:rPr>
              <a:t>其他方式：</a:t>
            </a:r>
            <a:endParaRPr lang="en-US" altLang="zh-CN" sz="2200">
              <a:solidFill>
                <a:srgbClr val="C00000"/>
              </a:solidFill>
              <a:latin typeface="Arial" pitchFamily="34" charset="0"/>
              <a:ea typeface="宋体" pitchFamily="2" charset="-122"/>
            </a:endParaRPr>
          </a:p>
          <a:p>
            <a:pPr>
              <a:spcBef>
                <a:spcPct val="0"/>
              </a:spcBef>
              <a:buClrTx/>
              <a:buFontTx/>
              <a:buNone/>
            </a:pPr>
            <a:r>
              <a:rPr lang="zh-CN" altLang="en-US" sz="2200">
                <a:latin typeface="Arial" pitchFamily="34" charset="0"/>
                <a:ea typeface="宋体" pitchFamily="2" charset="-122"/>
              </a:rPr>
              <a:t>部分对冲：</a:t>
            </a:r>
            <a:r>
              <a:rPr lang="zh-CN" altLang="en-US" sz="2200" b="0">
                <a:latin typeface="Arial" pitchFamily="34" charset="0"/>
                <a:ea typeface="宋体" pitchFamily="2" charset="-122"/>
              </a:rPr>
              <a:t>叠加</a:t>
            </a:r>
            <a:r>
              <a:rPr lang="en-US" altLang="zh-CN" sz="2200" b="0">
                <a:latin typeface="Arial" pitchFamily="34" charset="0"/>
                <a:ea typeface="宋体" pitchFamily="2" charset="-122"/>
              </a:rPr>
              <a:t>CTA</a:t>
            </a:r>
            <a:r>
              <a:rPr lang="zh-CN" altLang="en-US" sz="2200" b="0">
                <a:latin typeface="Arial" pitchFamily="34" charset="0"/>
                <a:ea typeface="宋体" pitchFamily="2" charset="-122"/>
              </a:rPr>
              <a:t>择时策略</a:t>
            </a:r>
            <a:endParaRPr lang="en-US" altLang="zh-CN" sz="2200" b="0">
              <a:latin typeface="Arial" pitchFamily="34" charset="0"/>
              <a:ea typeface="宋体" pitchFamily="2" charset="-122"/>
            </a:endParaRPr>
          </a:p>
          <a:p>
            <a:pPr>
              <a:spcBef>
                <a:spcPct val="0"/>
              </a:spcBef>
              <a:buClrTx/>
              <a:buFontTx/>
              <a:buNone/>
            </a:pPr>
            <a:r>
              <a:rPr lang="zh-CN" altLang="en-US" sz="2200">
                <a:latin typeface="Arial" pitchFamily="34" charset="0"/>
                <a:ea typeface="宋体" pitchFamily="2" charset="-122"/>
              </a:rPr>
              <a:t>基差择时：</a:t>
            </a:r>
            <a:r>
              <a:rPr lang="zh-CN" altLang="en-US" sz="2200" b="0">
                <a:latin typeface="Arial" pitchFamily="34" charset="0"/>
                <a:ea typeface="宋体" pitchFamily="2" charset="-122"/>
              </a:rPr>
              <a:t>选择有利的开仓时点</a:t>
            </a:r>
            <a:endParaRPr lang="en-US" altLang="zh-CN" sz="2200" b="0">
              <a:latin typeface="Arial" pitchFamily="34" charset="0"/>
              <a:ea typeface="宋体" pitchFamily="2" charset="-122"/>
            </a:endParaRPr>
          </a:p>
          <a:p>
            <a:pPr>
              <a:spcBef>
                <a:spcPct val="0"/>
              </a:spcBef>
              <a:buClrTx/>
              <a:buFontTx/>
              <a:buNone/>
            </a:pPr>
            <a:r>
              <a:rPr lang="zh-CN" altLang="en-US" sz="2200">
                <a:latin typeface="Arial" pitchFamily="34" charset="0"/>
                <a:ea typeface="宋体" pitchFamily="2" charset="-122"/>
              </a:rPr>
              <a:t>风格套利：</a:t>
            </a:r>
            <a:r>
              <a:rPr lang="zh-CN" altLang="en-US" sz="2200" b="0">
                <a:latin typeface="Arial" pitchFamily="34" charset="0"/>
                <a:ea typeface="宋体" pitchFamily="2" charset="-122"/>
              </a:rPr>
              <a:t>不同风格品种之间配对交易</a:t>
            </a:r>
            <a:endParaRPr lang="en-US" altLang="zh-CN" sz="2200" b="0">
              <a:latin typeface="Arial" pitchFamily="34" charset="0"/>
              <a:ea typeface="宋体" pitchFamily="2" charset="-122"/>
            </a:endParaRPr>
          </a:p>
        </p:txBody>
      </p:sp>
      <p:sp>
        <p:nvSpPr>
          <p:cNvPr id="7" name="圆角矩形标注 6"/>
          <p:cNvSpPr/>
          <p:nvPr/>
        </p:nvSpPr>
        <p:spPr bwMode="auto">
          <a:xfrm>
            <a:off x="7024688" y="2786064"/>
            <a:ext cx="2857500" cy="1571625"/>
          </a:xfrm>
          <a:prstGeom prst="wedgeRoundRectCallout">
            <a:avLst>
              <a:gd name="adj1" fmla="val 8096"/>
              <a:gd name="adj2" fmla="val -63631"/>
              <a:gd name="adj3" fmla="val 16667"/>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defRPr/>
            </a:pPr>
            <a:r>
              <a:rPr lang="zh-CN" altLang="en-US" dirty="0">
                <a:solidFill>
                  <a:srgbClr val="C00000"/>
                </a:solidFill>
                <a:latin typeface="黑体" pitchFamily="2" charset="-122"/>
                <a:ea typeface="黑体" pitchFamily="2" charset="-122"/>
              </a:rPr>
              <a:t>股指期货目前困境：</a:t>
            </a:r>
            <a:endParaRPr lang="en-US" altLang="zh-CN" dirty="0">
              <a:solidFill>
                <a:srgbClr val="C00000"/>
              </a:solidFill>
              <a:latin typeface="黑体" pitchFamily="2" charset="-122"/>
              <a:ea typeface="黑体" pitchFamily="2" charset="-122"/>
            </a:endParaRPr>
          </a:p>
          <a:p>
            <a:pPr>
              <a:defRPr/>
            </a:pPr>
            <a:r>
              <a:rPr lang="en-US" altLang="zh-CN" dirty="0">
                <a:solidFill>
                  <a:schemeClr val="tx1"/>
                </a:solidFill>
                <a:latin typeface="黑体" pitchFamily="2" charset="-122"/>
                <a:ea typeface="黑体" pitchFamily="2" charset="-122"/>
              </a:rPr>
              <a:t>1.</a:t>
            </a:r>
            <a:r>
              <a:rPr lang="zh-CN" altLang="en-US" dirty="0">
                <a:solidFill>
                  <a:schemeClr val="tx1"/>
                </a:solidFill>
                <a:latin typeface="黑体" pitchFamily="2" charset="-122"/>
                <a:ea typeface="黑体" pitchFamily="2" charset="-122"/>
              </a:rPr>
              <a:t>保证金比例提高</a:t>
            </a:r>
            <a:endParaRPr lang="en-US" altLang="zh-CN" dirty="0">
              <a:solidFill>
                <a:schemeClr val="tx1"/>
              </a:solidFill>
              <a:latin typeface="黑体" pitchFamily="2" charset="-122"/>
              <a:ea typeface="黑体" pitchFamily="2" charset="-122"/>
            </a:endParaRPr>
          </a:p>
          <a:p>
            <a:pPr>
              <a:defRPr/>
            </a:pPr>
            <a:r>
              <a:rPr lang="en-US" altLang="zh-CN" dirty="0">
                <a:solidFill>
                  <a:schemeClr val="tx1"/>
                </a:solidFill>
                <a:latin typeface="黑体" pitchFamily="2" charset="-122"/>
                <a:ea typeface="黑体" pitchFamily="2" charset="-122"/>
              </a:rPr>
              <a:t>2.</a:t>
            </a:r>
            <a:r>
              <a:rPr lang="zh-CN" altLang="en-US" dirty="0">
                <a:solidFill>
                  <a:schemeClr val="tx1"/>
                </a:solidFill>
                <a:latin typeface="黑体" pitchFamily="2" charset="-122"/>
                <a:ea typeface="黑体" pitchFamily="2" charset="-122"/>
              </a:rPr>
              <a:t>交易手续费增加</a:t>
            </a:r>
            <a:endParaRPr lang="en-US" altLang="zh-CN" dirty="0">
              <a:solidFill>
                <a:schemeClr val="tx1"/>
              </a:solidFill>
              <a:latin typeface="黑体" pitchFamily="2" charset="-122"/>
              <a:ea typeface="黑体" pitchFamily="2" charset="-122"/>
            </a:endParaRPr>
          </a:p>
          <a:p>
            <a:pPr>
              <a:defRPr/>
            </a:pPr>
            <a:r>
              <a:rPr lang="en-US" altLang="zh-CN" dirty="0">
                <a:solidFill>
                  <a:schemeClr val="tx1"/>
                </a:solidFill>
                <a:latin typeface="黑体" pitchFamily="2" charset="-122"/>
                <a:ea typeface="黑体" pitchFamily="2" charset="-122"/>
              </a:rPr>
              <a:t>3.</a:t>
            </a:r>
            <a:r>
              <a:rPr lang="zh-CN" altLang="en-US" dirty="0">
                <a:solidFill>
                  <a:schemeClr val="tx1"/>
                </a:solidFill>
                <a:latin typeface="黑体" pitchFamily="2" charset="-122"/>
                <a:ea typeface="黑体" pitchFamily="2" charset="-122"/>
              </a:rPr>
              <a:t>流动性减弱</a:t>
            </a:r>
            <a:endParaRPr lang="en-US" altLang="zh-CN" dirty="0">
              <a:solidFill>
                <a:schemeClr val="tx1"/>
              </a:solidFill>
              <a:latin typeface="黑体" pitchFamily="2" charset="-122"/>
              <a:ea typeface="黑体" pitchFamily="2" charset="-122"/>
            </a:endParaRPr>
          </a:p>
          <a:p>
            <a:pPr>
              <a:defRPr/>
            </a:pPr>
            <a:r>
              <a:rPr lang="en-US" altLang="zh-CN" dirty="0">
                <a:solidFill>
                  <a:schemeClr val="tx1"/>
                </a:solidFill>
                <a:latin typeface="黑体" pitchFamily="2" charset="-122"/>
                <a:ea typeface="黑体" pitchFamily="2" charset="-122"/>
              </a:rPr>
              <a:t>4.</a:t>
            </a:r>
            <a:r>
              <a:rPr lang="zh-CN" altLang="en-US" dirty="0">
                <a:solidFill>
                  <a:schemeClr val="tx1"/>
                </a:solidFill>
                <a:latin typeface="黑体" pitchFamily="2" charset="-122"/>
                <a:ea typeface="黑体" pitchFamily="2" charset="-122"/>
              </a:rPr>
              <a:t>大幅负基</a:t>
            </a:r>
            <a:r>
              <a:rPr lang="zh-CN" altLang="en-US" dirty="0" smtClean="0">
                <a:solidFill>
                  <a:schemeClr val="tx1"/>
                </a:solidFill>
                <a:latin typeface="黑体" pitchFamily="2" charset="-122"/>
                <a:ea typeface="黑体" pitchFamily="2" charset="-122"/>
              </a:rPr>
              <a:t>差</a:t>
            </a:r>
            <a:r>
              <a:rPr lang="en-US" altLang="zh-CN" dirty="0" smtClean="0">
                <a:solidFill>
                  <a:schemeClr val="tx1"/>
                </a:solidFill>
                <a:latin typeface="黑体" pitchFamily="2" charset="-122"/>
                <a:ea typeface="黑体" pitchFamily="2" charset="-122"/>
              </a:rPr>
              <a:t>…</a:t>
            </a:r>
            <a:endParaRPr lang="zh-CN" altLang="en-US" dirty="0">
              <a:solidFill>
                <a:schemeClr val="tx1"/>
              </a:solidFill>
              <a:latin typeface="黑体" pitchFamily="2" charset="-122"/>
              <a:ea typeface="黑体" pitchFamily="2" charset="-122"/>
            </a:endParaRPr>
          </a:p>
        </p:txBody>
      </p:sp>
      <p:sp>
        <p:nvSpPr>
          <p:cNvPr id="59399" name="灯片编号占位符 7"/>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223B082C-CE5C-475C-9DA2-CC5999899AF8}" type="slidenum">
              <a:rPr lang="zh-CN" altLang="en-US" sz="1200" b="0"/>
              <a:pPr>
                <a:spcBef>
                  <a:spcPct val="0"/>
                </a:spcBef>
                <a:buClrTx/>
                <a:buFontTx/>
                <a:buNone/>
              </a:pPr>
              <a:t>40</a:t>
            </a:fld>
            <a:endParaRPr lang="en-US" altLang="zh-CN" sz="1200" b="0"/>
          </a:p>
        </p:txBody>
      </p:sp>
      <p:sp>
        <p:nvSpPr>
          <p:cNvPr id="8" name="矩形 48"/>
          <p:cNvSpPr>
            <a:spLocks noChangeArrowheads="1"/>
          </p:cNvSpPr>
          <p:nvPr/>
        </p:nvSpPr>
        <p:spPr bwMode="auto">
          <a:xfrm>
            <a:off x="3648075" y="153987"/>
            <a:ext cx="6726238" cy="738188"/>
          </a:xfrm>
          <a:prstGeom prst="rect">
            <a:avLst/>
          </a:prstGeom>
          <a:noFill/>
          <a:ln w="9525">
            <a:noFill/>
            <a:miter lim="800000"/>
          </a:ln>
        </p:spPr>
        <p:txBody>
          <a:bodyPr wrap="square">
            <a:spAutoFit/>
          </a:bodyPr>
          <a:lstStyle/>
          <a:p>
            <a:pPr indent="363538">
              <a:lnSpc>
                <a:spcPct val="150000"/>
              </a:lnSpc>
              <a:defRPr/>
            </a:pPr>
            <a:r>
              <a:rPr lang="zh-CN" altLang="en-US" sz="2800" dirty="0" smtClean="0">
                <a:solidFill>
                  <a:srgbClr val="C00000"/>
                </a:solidFill>
                <a:latin typeface="楷体_GB2312" pitchFamily="49" charset="-122"/>
                <a:ea typeface="楷体_GB2312" pitchFamily="49" charset="-122"/>
              </a:rPr>
              <a:t>第二节 、</a:t>
            </a:r>
            <a:r>
              <a:rPr lang="zh-CN" altLang="en-US" sz="2800" dirty="0">
                <a:solidFill>
                  <a:srgbClr val="C00000"/>
                </a:solidFill>
                <a:latin typeface="楷体_GB2312" pitchFamily="49" charset="-122"/>
                <a:ea typeface="楷体_GB2312" pitchFamily="49" charset="-122"/>
              </a:rPr>
              <a:t>因子策略构建流程及细节</a:t>
            </a:r>
            <a:endParaRPr lang="en-US" altLang="zh-CN" sz="2200" dirty="0">
              <a:solidFill>
                <a:schemeClr val="accent6">
                  <a:lumMod val="50000"/>
                </a:schemeClr>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5341" y="1443841"/>
            <a:ext cx="9654987" cy="2585323"/>
          </a:xfrm>
          <a:prstGeom prst="rect">
            <a:avLst/>
          </a:prstGeom>
        </p:spPr>
        <p:txBody>
          <a:bodyPr wrap="square">
            <a:spAutoFit/>
          </a:bodyPr>
          <a:lstStyle/>
          <a:p>
            <a:r>
              <a:rPr lang="zh-CN" altLang="en-US" dirty="0"/>
              <a:t>除了常规的完全对冲之外，在对冲端经常还有其他不同的方式，</a:t>
            </a:r>
          </a:p>
          <a:p>
            <a:r>
              <a:rPr lang="zh-CN" altLang="en-US" dirty="0"/>
              <a:t>（</a:t>
            </a:r>
            <a:r>
              <a:rPr lang="en-US" altLang="zh-CN" dirty="0"/>
              <a:t>1</a:t>
            </a:r>
            <a:r>
              <a:rPr lang="zh-CN" altLang="en-US" dirty="0"/>
              <a:t>）比如部分对冲，投资者如果认为对冲收益虽然稳定，但是还希望通过择时增厚收益，可以结合择时策略对空头的仓位进行部分对冲，当看多大盘的时候少对冲，看空大盘的时候多对冲一部分，通过投机策略的叠加来增厚对冲策略的收益。</a:t>
            </a:r>
          </a:p>
          <a:p>
            <a:r>
              <a:rPr lang="zh-CN" altLang="en-US" dirty="0"/>
              <a:t>（</a:t>
            </a:r>
            <a:r>
              <a:rPr lang="en-US" altLang="zh-CN" dirty="0"/>
              <a:t>2</a:t>
            </a:r>
            <a:r>
              <a:rPr lang="zh-CN" altLang="en-US" dirty="0"/>
              <a:t>）其次是需要做基差择时，尤其是当前背景下，股指期货长期处于贴水状态，大多时候开仓都是一个不利的影响，部分投资者会选择在基差回升的时候开仓，而在基差进一步大幅下跌时减仓。</a:t>
            </a:r>
          </a:p>
          <a:p>
            <a:r>
              <a:rPr lang="zh-CN" altLang="en-US" dirty="0"/>
              <a:t>（</a:t>
            </a:r>
            <a:r>
              <a:rPr lang="en-US" altLang="zh-CN" dirty="0"/>
              <a:t>3</a:t>
            </a:r>
            <a:r>
              <a:rPr lang="zh-CN" altLang="en-US" dirty="0" smtClean="0"/>
              <a:t>）另外，</a:t>
            </a:r>
            <a:r>
              <a:rPr lang="zh-CN" altLang="en-US" dirty="0"/>
              <a:t>投资者甚至可以选择在不同的期货品种之间，构建风格套利组合，赚取风格相对表现的收益。（不是对冲，而是留了敞口做多策略）</a:t>
            </a:r>
          </a:p>
        </p:txBody>
      </p:sp>
    </p:spTree>
    <p:extLst>
      <p:ext uri="{BB962C8B-B14F-4D97-AF65-F5344CB8AC3E}">
        <p14:creationId xmlns:p14="http://schemas.microsoft.com/office/powerpoint/2010/main" val="1392064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5"/>
          <p:cNvSpPr>
            <a:spLocks noChangeArrowheads="1"/>
          </p:cNvSpPr>
          <p:nvPr/>
        </p:nvSpPr>
        <p:spPr bwMode="auto">
          <a:xfrm>
            <a:off x="1809750" y="1428751"/>
            <a:ext cx="84407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dirty="0" smtClean="0">
                <a:solidFill>
                  <a:srgbClr val="FF0000"/>
                </a:solidFill>
                <a:latin typeface="Arial" pitchFamily="34" charset="0"/>
                <a:ea typeface="宋体" pitchFamily="2" charset="-122"/>
              </a:rPr>
              <a:t>基于</a:t>
            </a:r>
            <a:r>
              <a:rPr lang="zh-CN" altLang="en-US" sz="2200" dirty="0">
                <a:solidFill>
                  <a:srgbClr val="FF0000"/>
                </a:solidFill>
                <a:latin typeface="Arial" pitchFamily="34" charset="0"/>
                <a:ea typeface="宋体" pitchFamily="2" charset="-122"/>
              </a:rPr>
              <a:t>美林投资</a:t>
            </a:r>
            <a:r>
              <a:rPr lang="zh-CN" altLang="en-US" sz="2200" dirty="0" smtClean="0">
                <a:solidFill>
                  <a:srgbClr val="FF0000"/>
                </a:solidFill>
                <a:latin typeface="Arial" pitchFamily="34" charset="0"/>
                <a:ea typeface="宋体" pitchFamily="2" charset="-122"/>
              </a:rPr>
              <a:t>时钟的策划分析</a:t>
            </a:r>
            <a:endParaRPr lang="en-US" altLang="zh-CN" sz="2200" dirty="0" smtClean="0">
              <a:solidFill>
                <a:srgbClr val="FF0000"/>
              </a:solidFill>
              <a:latin typeface="Arial" pitchFamily="34" charset="0"/>
              <a:ea typeface="宋体" pitchFamily="2" charset="-122"/>
            </a:endParaRPr>
          </a:p>
          <a:p>
            <a:pPr>
              <a:spcBef>
                <a:spcPct val="0"/>
              </a:spcBef>
              <a:buClrTx/>
              <a:buFontTx/>
              <a:buNone/>
            </a:pPr>
            <a:endParaRPr lang="en-US" altLang="zh-CN" sz="2000" u="sng" dirty="0">
              <a:solidFill>
                <a:srgbClr val="FF0000"/>
              </a:solidFill>
              <a:latin typeface="Arial" pitchFamily="34" charset="0"/>
              <a:ea typeface="宋体" pitchFamily="2" charset="-122"/>
            </a:endParaRPr>
          </a:p>
          <a:p>
            <a:pPr>
              <a:spcBef>
                <a:spcPct val="0"/>
              </a:spcBef>
              <a:buClrTx/>
              <a:buFontTx/>
              <a:buNone/>
            </a:pPr>
            <a:r>
              <a:rPr lang="en-US" altLang="zh-CN" sz="1800" dirty="0" smtClean="0">
                <a:solidFill>
                  <a:srgbClr val="C00000"/>
                </a:solidFill>
                <a:latin typeface="Arial" pitchFamily="34" charset="0"/>
                <a:ea typeface="宋体" pitchFamily="2" charset="-122"/>
              </a:rPr>
              <a:t>《</a:t>
            </a:r>
            <a:r>
              <a:rPr lang="zh-CN" altLang="en-US" sz="1800" dirty="0">
                <a:solidFill>
                  <a:srgbClr val="C00000"/>
                </a:solidFill>
                <a:latin typeface="Arial" pitchFamily="34" charset="0"/>
                <a:ea typeface="宋体" pitchFamily="2" charset="-122"/>
              </a:rPr>
              <a:t>观宏观经济周期</a:t>
            </a:r>
            <a:r>
              <a:rPr lang="en-US" altLang="zh-CN" sz="1800" dirty="0" smtClean="0">
                <a:solidFill>
                  <a:srgbClr val="C00000"/>
                </a:solidFill>
                <a:latin typeface="Arial" pitchFamily="34" charset="0"/>
                <a:ea typeface="宋体" pitchFamily="2" charset="-122"/>
              </a:rPr>
              <a:t>,</a:t>
            </a:r>
            <a:r>
              <a:rPr lang="zh-CN" altLang="en-US" sz="1800" dirty="0" smtClean="0">
                <a:solidFill>
                  <a:srgbClr val="C00000"/>
                </a:solidFill>
                <a:latin typeface="Arial" pitchFamily="34" charset="0"/>
                <a:ea typeface="宋体" pitchFamily="2" charset="-122"/>
              </a:rPr>
              <a:t>观察</a:t>
            </a:r>
            <a:r>
              <a:rPr lang="zh-CN" altLang="en-US" sz="1800" dirty="0">
                <a:solidFill>
                  <a:srgbClr val="C00000"/>
                </a:solidFill>
                <a:latin typeface="Arial" pitchFamily="34" charset="0"/>
                <a:ea typeface="宋体" pitchFamily="2" charset="-122"/>
              </a:rPr>
              <a:t>风格因子轮动</a:t>
            </a:r>
            <a:r>
              <a:rPr lang="en-US" altLang="zh-CN" sz="1800" dirty="0" smtClean="0">
                <a:solidFill>
                  <a:srgbClr val="C00000"/>
                </a:solidFill>
                <a:latin typeface="Arial" pitchFamily="34" charset="0"/>
                <a:ea typeface="宋体" pitchFamily="2" charset="-122"/>
              </a:rPr>
              <a:t>》</a:t>
            </a:r>
            <a:endParaRPr lang="en-US" altLang="zh-CN" sz="1800" dirty="0">
              <a:solidFill>
                <a:srgbClr val="C00000"/>
              </a:solidFill>
              <a:latin typeface="Arial" pitchFamily="34" charset="0"/>
              <a:ea typeface="宋体" pitchFamily="2" charset="-122"/>
            </a:endParaRPr>
          </a:p>
        </p:txBody>
      </p:sp>
      <p:sp>
        <p:nvSpPr>
          <p:cNvPr id="63491" name="矩形 18"/>
          <p:cNvSpPr>
            <a:spLocks noChangeArrowheads="1"/>
          </p:cNvSpPr>
          <p:nvPr/>
        </p:nvSpPr>
        <p:spPr bwMode="auto">
          <a:xfrm>
            <a:off x="4313145" y="239714"/>
            <a:ext cx="46955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800" dirty="0" smtClean="0">
                <a:solidFill>
                  <a:srgbClr val="C00000"/>
                </a:solidFill>
                <a:latin typeface="黑体" pitchFamily="49" charset="-122"/>
                <a:ea typeface="黑体" pitchFamily="49" charset="-122"/>
              </a:rPr>
              <a:t>第三节   如何</a:t>
            </a:r>
            <a:r>
              <a:rPr lang="zh-CN" altLang="en-US" sz="2800" dirty="0">
                <a:solidFill>
                  <a:srgbClr val="C00000"/>
                </a:solidFill>
                <a:latin typeface="黑体" pitchFamily="49" charset="-122"/>
                <a:ea typeface="黑体" pitchFamily="49" charset="-122"/>
              </a:rPr>
              <a:t>把握风格轮动</a:t>
            </a:r>
            <a:endParaRPr lang="zh-CN" altLang="en-US" sz="2800" dirty="0">
              <a:solidFill>
                <a:srgbClr val="C00000"/>
              </a:solidFill>
              <a:latin typeface="黑体" pitchFamily="49" charset="-122"/>
              <a:ea typeface="黑体" pitchFamily="49" charset="-122"/>
              <a:cs typeface="Arial Unicode MS" pitchFamily="34" charset="-122"/>
            </a:endParaRPr>
          </a:p>
        </p:txBody>
      </p:sp>
      <p:pic>
        <p:nvPicPr>
          <p:cNvPr id="63492" name="图片 1" descr="截屏01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81875" y="1428751"/>
            <a:ext cx="2967038"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图片 1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17763" y="4060826"/>
            <a:ext cx="7262812"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7" name="矩形标注 6"/>
          <p:cNvSpPr/>
          <p:nvPr/>
        </p:nvSpPr>
        <p:spPr bwMode="auto">
          <a:xfrm>
            <a:off x="2417764" y="3643314"/>
            <a:ext cx="1463675" cy="700087"/>
          </a:xfrm>
          <a:prstGeom prst="wedgeRectCallout">
            <a:avLst>
              <a:gd name="adj1" fmla="val 81473"/>
              <a:gd name="adj2" fmla="val 35638"/>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chemeClr val="bg1"/>
                </a:solidFill>
                <a:latin typeface="黑体" pitchFamily="49" charset="-122"/>
                <a:ea typeface="黑体" pitchFamily="49" charset="-122"/>
              </a:rPr>
              <a:t>规模因子周期性</a:t>
            </a:r>
          </a:p>
        </p:txBody>
      </p:sp>
      <p:sp>
        <p:nvSpPr>
          <p:cNvPr id="8" name="矩形标注 7"/>
          <p:cNvSpPr/>
          <p:nvPr/>
        </p:nvSpPr>
        <p:spPr bwMode="auto">
          <a:xfrm>
            <a:off x="5753100" y="3224680"/>
            <a:ext cx="1628775" cy="503238"/>
          </a:xfrm>
          <a:prstGeom prst="wedgeRectCallout">
            <a:avLst>
              <a:gd name="adj1" fmla="val 34777"/>
              <a:gd name="adj2" fmla="val -132634"/>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chemeClr val="bg1"/>
                </a:solidFill>
                <a:latin typeface="黑体" pitchFamily="49" charset="-122"/>
                <a:ea typeface="黑体" pitchFamily="49" charset="-122"/>
              </a:rPr>
              <a:t>美林</a:t>
            </a:r>
            <a:r>
              <a:rPr lang="zh-CN" altLang="zh-CN">
                <a:solidFill>
                  <a:schemeClr val="bg1"/>
                </a:solidFill>
                <a:latin typeface="黑体" pitchFamily="49" charset="-122"/>
                <a:ea typeface="黑体" pitchFamily="49" charset="-122"/>
              </a:rPr>
              <a:t>投资</a:t>
            </a:r>
            <a:r>
              <a:rPr lang="zh-CN" altLang="en-US">
                <a:solidFill>
                  <a:schemeClr val="bg1"/>
                </a:solidFill>
                <a:latin typeface="黑体" pitchFamily="49" charset="-122"/>
                <a:ea typeface="黑体" pitchFamily="49" charset="-122"/>
              </a:rPr>
              <a:t>时</a:t>
            </a:r>
            <a:r>
              <a:rPr lang="zh-CN" altLang="zh-CN">
                <a:solidFill>
                  <a:schemeClr val="bg1"/>
                </a:solidFill>
                <a:latin typeface="黑体" pitchFamily="49" charset="-122"/>
                <a:ea typeface="黑体" pitchFamily="49" charset="-122"/>
              </a:rPr>
              <a:t>钟</a:t>
            </a:r>
            <a:endParaRPr lang="zh-CN" altLang="en-US">
              <a:solidFill>
                <a:schemeClr val="bg1"/>
              </a:solidFill>
              <a:latin typeface="黑体" pitchFamily="49" charset="-122"/>
              <a:ea typeface="黑体" pitchFamily="49" charset="-122"/>
            </a:endParaRPr>
          </a:p>
        </p:txBody>
      </p:sp>
      <p:sp>
        <p:nvSpPr>
          <p:cNvPr id="63496" name="矩形 18"/>
          <p:cNvSpPr>
            <a:spLocks noChangeArrowheads="1"/>
          </p:cNvSpPr>
          <p:nvPr/>
        </p:nvSpPr>
        <p:spPr bwMode="auto">
          <a:xfrm>
            <a:off x="8205788" y="2555875"/>
            <a:ext cx="1319212" cy="431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a:latin typeface="Arial" pitchFamily="34" charset="0"/>
                <a:ea typeface="宋体" pitchFamily="2" charset="-122"/>
              </a:rPr>
              <a:t>风格轮动</a:t>
            </a:r>
          </a:p>
        </p:txBody>
      </p:sp>
      <p:sp>
        <p:nvSpPr>
          <p:cNvPr id="63497" name="灯片编号占位符 8"/>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DD79EAB0-BA99-420B-A821-6AA50240E6D1}" type="slidenum">
              <a:rPr lang="zh-CN" altLang="en-US" sz="1200" b="0"/>
              <a:pPr>
                <a:spcBef>
                  <a:spcPct val="0"/>
                </a:spcBef>
                <a:buClrTx/>
                <a:buFontTx/>
                <a:buNone/>
              </a:pPr>
              <a:t>42</a:t>
            </a:fld>
            <a:endParaRPr lang="en-US" altLang="zh-CN" sz="1200" b="0"/>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9129" y="2274838"/>
            <a:ext cx="9538447" cy="1477328"/>
          </a:xfrm>
          <a:prstGeom prst="rect">
            <a:avLst/>
          </a:prstGeom>
        </p:spPr>
        <p:txBody>
          <a:bodyPr wrap="square">
            <a:spAutoFit/>
          </a:bodyPr>
          <a:lstStyle/>
          <a:p>
            <a:r>
              <a:rPr lang="zh-CN" altLang="en-US" dirty="0" smtClean="0"/>
              <a:t>谈到风格</a:t>
            </a:r>
            <a:r>
              <a:rPr lang="zh-CN" altLang="en-US" dirty="0"/>
              <a:t>轮动</a:t>
            </a:r>
            <a:r>
              <a:rPr lang="zh-CN" altLang="en-US" dirty="0" smtClean="0"/>
              <a:t>，投资者会</a:t>
            </a:r>
            <a:r>
              <a:rPr lang="zh-CN" altLang="en-US" dirty="0"/>
              <a:t>联想起用来划分经济轮动周期并且进行大类配置的美林投资时钟</a:t>
            </a:r>
            <a:r>
              <a:rPr lang="zh-CN" altLang="en-US" dirty="0" smtClean="0"/>
              <a:t>，可以借鉴</a:t>
            </a:r>
            <a:r>
              <a:rPr lang="zh-CN" altLang="en-US" dirty="0"/>
              <a:t>这个</a:t>
            </a:r>
            <a:r>
              <a:rPr lang="zh-CN" altLang="en-US" dirty="0" smtClean="0"/>
              <a:t>思路运用</a:t>
            </a:r>
            <a:r>
              <a:rPr lang="zh-CN" altLang="en-US" dirty="0"/>
              <a:t>投资时钟来对风格轮动的规律进行</a:t>
            </a:r>
            <a:r>
              <a:rPr lang="zh-CN" altLang="en-US" dirty="0" smtClean="0"/>
              <a:t>梳理。</a:t>
            </a:r>
            <a:endParaRPr lang="en-US" altLang="zh-CN" dirty="0" smtClean="0"/>
          </a:p>
          <a:p>
            <a:endParaRPr lang="en-US" altLang="zh-CN" dirty="0" smtClean="0"/>
          </a:p>
          <a:p>
            <a:r>
              <a:rPr lang="zh-CN" altLang="en-US" dirty="0" smtClean="0"/>
              <a:t>周期</a:t>
            </a:r>
            <a:r>
              <a:rPr lang="zh-CN" altLang="en-US" dirty="0"/>
              <a:t>的</a:t>
            </a:r>
            <a:r>
              <a:rPr lang="zh-CN" altLang="en-US" dirty="0" smtClean="0"/>
              <a:t>划分可以采取</a:t>
            </a:r>
            <a:r>
              <a:rPr lang="zh-CN" altLang="en-US" dirty="0"/>
              <a:t>比较流行的方法，拿ＧＤＰ和ＣＰＩ数据进行划分，在划分好的样本周期内，对各类周期下分析不同风格表现</a:t>
            </a:r>
            <a:r>
              <a:rPr lang="zh-CN" altLang="en-US" dirty="0" smtClean="0"/>
              <a:t>。</a:t>
            </a:r>
            <a:endParaRPr lang="zh-CN" altLang="en-US" dirty="0"/>
          </a:p>
        </p:txBody>
      </p:sp>
    </p:spTree>
    <p:extLst>
      <p:ext uri="{BB962C8B-B14F-4D97-AF65-F5344CB8AC3E}">
        <p14:creationId xmlns:p14="http://schemas.microsoft.com/office/powerpoint/2010/main" val="1424409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组合 25"/>
          <p:cNvGrpSpPr/>
          <p:nvPr/>
        </p:nvGrpSpPr>
        <p:grpSpPr>
          <a:xfrm>
            <a:off x="1798638" y="1281113"/>
            <a:ext cx="8655050" cy="5434012"/>
            <a:chOff x="0" y="0"/>
            <a:chExt cx="7166304" cy="4581526"/>
          </a:xfrm>
        </p:grpSpPr>
        <p:grpSp>
          <p:nvGrpSpPr>
            <p:cNvPr id="65546" name="组合 26"/>
            <p:cNvGrpSpPr/>
            <p:nvPr/>
          </p:nvGrpSpPr>
          <p:grpSpPr>
            <a:xfrm>
              <a:off x="0" y="0"/>
              <a:ext cx="7166304" cy="4581526"/>
              <a:chOff x="0" y="0"/>
              <a:chExt cx="7219950" cy="4581526"/>
            </a:xfrm>
          </p:grpSpPr>
          <p:graphicFrame>
            <p:nvGraphicFramePr>
              <p:cNvPr id="32" name="图表 31"/>
              <p:cNvGraphicFramePr/>
              <p:nvPr/>
            </p:nvGraphicFramePr>
            <p:xfrm>
              <a:off x="706" y="0"/>
              <a:ext cx="3552118" cy="2295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图表 32"/>
              <p:cNvGraphicFramePr/>
              <p:nvPr/>
            </p:nvGraphicFramePr>
            <p:xfrm>
              <a:off x="0" y="2352676"/>
              <a:ext cx="3571874" cy="22288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4" name="图表 33"/>
              <p:cNvGraphicFramePr/>
              <p:nvPr/>
            </p:nvGraphicFramePr>
            <p:xfrm>
              <a:off x="3648075" y="9525"/>
              <a:ext cx="3571874" cy="229552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5" name="图表 34"/>
              <p:cNvGraphicFramePr/>
              <p:nvPr/>
            </p:nvGraphicFramePr>
            <p:xfrm>
              <a:off x="3648075" y="2343151"/>
              <a:ext cx="3571875" cy="2228850"/>
            </p:xfrm>
            <a:graphic>
              <a:graphicData uri="http://schemas.openxmlformats.org/drawingml/2006/chart">
                <c:chart xmlns:c="http://schemas.openxmlformats.org/drawingml/2006/chart" xmlns:r="http://schemas.openxmlformats.org/officeDocument/2006/relationships" r:id="rId6"/>
              </a:graphicData>
            </a:graphic>
          </p:graphicFrame>
        </p:grpSp>
        <p:sp>
          <p:nvSpPr>
            <p:cNvPr id="28" name="椭圆 27"/>
            <p:cNvSpPr/>
            <p:nvPr/>
          </p:nvSpPr>
          <p:spPr>
            <a:xfrm>
              <a:off x="1691678" y="1428129"/>
              <a:ext cx="891187" cy="38146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solidFill>
                  <a:srgbClr val="FFFFFF"/>
                </a:solidFill>
                <a:ea typeface="宋体" pitchFamily="2" charset="-122"/>
              </a:endParaRPr>
            </a:p>
          </p:txBody>
        </p:sp>
        <p:sp>
          <p:nvSpPr>
            <p:cNvPr id="29" name="椭圆 28"/>
            <p:cNvSpPr/>
            <p:nvPr/>
          </p:nvSpPr>
          <p:spPr>
            <a:xfrm>
              <a:off x="1286832" y="3924346"/>
              <a:ext cx="885930" cy="38145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solidFill>
                  <a:srgbClr val="FFFFFF"/>
                </a:solidFill>
                <a:ea typeface="宋体" pitchFamily="2" charset="-122"/>
              </a:endParaRPr>
            </a:p>
          </p:txBody>
        </p:sp>
        <p:sp>
          <p:nvSpPr>
            <p:cNvPr id="30" name="椭圆 29"/>
            <p:cNvSpPr/>
            <p:nvPr/>
          </p:nvSpPr>
          <p:spPr>
            <a:xfrm>
              <a:off x="4026116" y="2838860"/>
              <a:ext cx="891187" cy="38012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solidFill>
                  <a:srgbClr val="FFFFFF"/>
                </a:solidFill>
                <a:ea typeface="宋体" pitchFamily="2" charset="-122"/>
              </a:endParaRPr>
            </a:p>
          </p:txBody>
        </p:sp>
        <p:sp>
          <p:nvSpPr>
            <p:cNvPr id="31" name="椭圆 30"/>
            <p:cNvSpPr/>
            <p:nvPr/>
          </p:nvSpPr>
          <p:spPr>
            <a:xfrm>
              <a:off x="6166018" y="381459"/>
              <a:ext cx="885930" cy="38012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solidFill>
                  <a:srgbClr val="FFFFFF"/>
                </a:solidFill>
                <a:ea typeface="宋体" pitchFamily="2" charset="-122"/>
              </a:endParaRPr>
            </a:p>
          </p:txBody>
        </p:sp>
      </p:grpSp>
      <p:sp>
        <p:nvSpPr>
          <p:cNvPr id="8" name="矩形标注 7"/>
          <p:cNvSpPr/>
          <p:nvPr/>
        </p:nvSpPr>
        <p:spPr bwMode="auto">
          <a:xfrm>
            <a:off x="4381500" y="3429000"/>
            <a:ext cx="1341438" cy="439738"/>
          </a:xfrm>
          <a:prstGeom prst="wedgeRectCallout">
            <a:avLst>
              <a:gd name="adj1" fmla="val 0"/>
              <a:gd name="adj2" fmla="val -116620"/>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a:solidFill>
                  <a:srgbClr val="C00000"/>
                </a:solidFill>
                <a:latin typeface="黑体" pitchFamily="49" charset="-122"/>
                <a:ea typeface="黑体" pitchFamily="49" charset="-122"/>
              </a:rPr>
              <a:t>复苏抓反转</a:t>
            </a:r>
          </a:p>
        </p:txBody>
      </p:sp>
      <p:sp>
        <p:nvSpPr>
          <p:cNvPr id="9" name="矩形标注 8"/>
          <p:cNvSpPr/>
          <p:nvPr/>
        </p:nvSpPr>
        <p:spPr bwMode="auto">
          <a:xfrm>
            <a:off x="9096376" y="3071813"/>
            <a:ext cx="1033463" cy="633412"/>
          </a:xfrm>
          <a:prstGeom prst="wedgeRectCallout">
            <a:avLst>
              <a:gd name="adj1" fmla="val 18006"/>
              <a:gd name="adj2" fmla="val -83344"/>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a:solidFill>
                  <a:srgbClr val="C00000"/>
                </a:solidFill>
                <a:latin typeface="黑体" pitchFamily="49" charset="-122"/>
                <a:ea typeface="黑体" pitchFamily="49" charset="-122"/>
              </a:rPr>
              <a:t>滞胀重质量</a:t>
            </a:r>
          </a:p>
        </p:txBody>
      </p:sp>
      <p:sp>
        <p:nvSpPr>
          <p:cNvPr id="19" name="矩形标注 18"/>
          <p:cNvSpPr/>
          <p:nvPr/>
        </p:nvSpPr>
        <p:spPr bwMode="auto">
          <a:xfrm>
            <a:off x="8024813" y="4500564"/>
            <a:ext cx="1149350" cy="560387"/>
          </a:xfrm>
          <a:prstGeom prst="wedgeRectCallout">
            <a:avLst>
              <a:gd name="adj1" fmla="val -65285"/>
              <a:gd name="adj2" fmla="val 33095"/>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zh-CN" altLang="en-US" sz="1600" dirty="0">
                <a:solidFill>
                  <a:srgbClr val="C00000"/>
                </a:solidFill>
                <a:latin typeface="黑体" pitchFamily="49" charset="-122"/>
                <a:ea typeface="黑体" pitchFamily="49" charset="-122"/>
              </a:rPr>
              <a:t>衰退看盈利</a:t>
            </a:r>
          </a:p>
        </p:txBody>
      </p:sp>
      <p:sp>
        <p:nvSpPr>
          <p:cNvPr id="20" name="矩形标注 19"/>
          <p:cNvSpPr/>
          <p:nvPr/>
        </p:nvSpPr>
        <p:spPr bwMode="auto">
          <a:xfrm>
            <a:off x="4595813" y="6000750"/>
            <a:ext cx="1231900" cy="560388"/>
          </a:xfrm>
          <a:prstGeom prst="wedgeRectCallout">
            <a:avLst>
              <a:gd name="adj1" fmla="val -61527"/>
              <a:gd name="adj2" fmla="val -75072"/>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rgbClr val="C00000"/>
                </a:solidFill>
                <a:latin typeface="黑体" pitchFamily="49" charset="-122"/>
                <a:ea typeface="黑体" pitchFamily="49" charset="-122"/>
              </a:rPr>
              <a:t>过热警惕高换手</a:t>
            </a:r>
          </a:p>
        </p:txBody>
      </p:sp>
      <p:sp>
        <p:nvSpPr>
          <p:cNvPr id="65544" name="灯片编号占位符 1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853E0920-2F1C-49D8-B268-7812F55B2652}" type="slidenum">
              <a:rPr lang="zh-CN" altLang="en-US" sz="1200" b="0"/>
              <a:pPr>
                <a:spcBef>
                  <a:spcPct val="0"/>
                </a:spcBef>
                <a:buClrTx/>
                <a:buFontTx/>
                <a:buNone/>
              </a:pPr>
              <a:t>44</a:t>
            </a:fld>
            <a:endParaRPr lang="en-US" altLang="zh-CN" sz="1200" b="0"/>
          </a:p>
        </p:txBody>
      </p:sp>
      <p:sp>
        <p:nvSpPr>
          <p:cNvPr id="65545" name="矩形 17"/>
          <p:cNvSpPr>
            <a:spLocks noChangeArrowheads="1"/>
          </p:cNvSpPr>
          <p:nvPr/>
        </p:nvSpPr>
        <p:spPr bwMode="auto">
          <a:xfrm>
            <a:off x="7404100" y="6237289"/>
            <a:ext cx="250825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辅助参考</a:t>
            </a:r>
            <a:r>
              <a:rPr lang="en-US" altLang="zh-CN" sz="1800">
                <a:latin typeface="Arial" pitchFamily="34" charset="0"/>
                <a:ea typeface="宋体" pitchFamily="2" charset="-122"/>
              </a:rPr>
              <a:t>—</a:t>
            </a:r>
            <a:r>
              <a:rPr lang="zh-CN" altLang="en-US" sz="1800">
                <a:latin typeface="Arial" pitchFamily="34" charset="0"/>
                <a:ea typeface="宋体" pitchFamily="2" charset="-122"/>
              </a:rPr>
              <a:t>看风格走势</a:t>
            </a: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69459" y="1443841"/>
            <a:ext cx="9744635" cy="3139321"/>
          </a:xfrm>
          <a:prstGeom prst="rect">
            <a:avLst/>
          </a:prstGeom>
        </p:spPr>
        <p:txBody>
          <a:bodyPr wrap="square">
            <a:spAutoFit/>
          </a:bodyPr>
          <a:lstStyle/>
          <a:p>
            <a:r>
              <a:rPr lang="zh-CN" altLang="en-US" dirty="0"/>
              <a:t>统计结果显示：</a:t>
            </a:r>
          </a:p>
          <a:p>
            <a:r>
              <a:rPr lang="en-US" altLang="zh-CN" dirty="0"/>
              <a:t>1.</a:t>
            </a:r>
            <a:r>
              <a:rPr lang="zh-CN" altLang="en-US" dirty="0"/>
              <a:t>复苏期市场偏好一些低估值，前期跌得多的个股，也就是适合抓个股补涨和估值修复；</a:t>
            </a:r>
          </a:p>
          <a:p>
            <a:r>
              <a:rPr lang="en-US" altLang="zh-CN" dirty="0"/>
              <a:t>2.</a:t>
            </a:r>
            <a:r>
              <a:rPr lang="zh-CN" altLang="en-US" dirty="0"/>
              <a:t>而在过热期，投资者关注的风格偏谨慎，开始关注个股基本面，另外要特别规避高换手的股票。</a:t>
            </a:r>
          </a:p>
          <a:p>
            <a:r>
              <a:rPr lang="en-US" altLang="zh-CN" dirty="0"/>
              <a:t>3.</a:t>
            </a:r>
            <a:r>
              <a:rPr lang="zh-CN" altLang="en-US" dirty="0"/>
              <a:t>滞胀期，市场会特别注重个股的收益质量，包括公司的流动比，营业费用比等都会受到重视；</a:t>
            </a:r>
          </a:p>
          <a:p>
            <a:r>
              <a:rPr lang="en-US" altLang="zh-CN" dirty="0"/>
              <a:t>4.</a:t>
            </a:r>
            <a:r>
              <a:rPr lang="zh-CN" altLang="en-US" dirty="0"/>
              <a:t>而在衰退期，投资者风格更加保守，所以在这个周期盈利因子的有效性明显提高，防御型个股特别受欢迎</a:t>
            </a:r>
            <a:r>
              <a:rPr lang="zh-CN" altLang="en-US" dirty="0" smtClean="0"/>
              <a:t>。</a:t>
            </a:r>
            <a:endParaRPr lang="en-US" altLang="zh-CN" dirty="0" smtClean="0"/>
          </a:p>
          <a:p>
            <a:endParaRPr lang="zh-CN" altLang="en-US" dirty="0"/>
          </a:p>
          <a:p>
            <a:r>
              <a:rPr lang="zh-CN" altLang="en-US" dirty="0" smtClean="0"/>
              <a:t>由此可以统计</a:t>
            </a:r>
            <a:r>
              <a:rPr lang="zh-CN" altLang="en-US" dirty="0"/>
              <a:t>得到不同周期对风格因子的偏好</a:t>
            </a:r>
            <a:r>
              <a:rPr lang="en-US" altLang="zh-CN" dirty="0" smtClean="0"/>
              <a:t>!</a:t>
            </a:r>
            <a:r>
              <a:rPr lang="zh-CN" altLang="en-US" dirty="0" smtClean="0"/>
              <a:t>当然</a:t>
            </a:r>
            <a:r>
              <a:rPr lang="zh-CN" altLang="en-US" dirty="0"/>
              <a:t>，基于经济周期划分的风格轮动，更多还只是一个辅助参考，其中一个重要的原因是周期的划分比较难以确定，在一些经济过渡期往往边界比较模糊，在这一的时期下，投资者更多的是基于风格自身的走势特征来进行操作</a:t>
            </a:r>
            <a:r>
              <a:rPr lang="zh-CN" altLang="en-US" dirty="0" smtClean="0"/>
              <a:t>。</a:t>
            </a:r>
            <a:endParaRPr lang="zh-CN" altLang="en-US" dirty="0"/>
          </a:p>
        </p:txBody>
      </p:sp>
    </p:spTree>
    <p:extLst>
      <p:ext uri="{BB962C8B-B14F-4D97-AF65-F5344CB8AC3E}">
        <p14:creationId xmlns:p14="http://schemas.microsoft.com/office/powerpoint/2010/main" val="3960626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矩形 32"/>
          <p:cNvSpPr>
            <a:spLocks noChangeArrowheads="1"/>
          </p:cNvSpPr>
          <p:nvPr/>
        </p:nvSpPr>
        <p:spPr bwMode="auto">
          <a:xfrm>
            <a:off x="2381251" y="3929064"/>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风格趋势</a:t>
            </a:r>
          </a:p>
        </p:txBody>
      </p:sp>
      <p:grpSp>
        <p:nvGrpSpPr>
          <p:cNvPr id="67589" name="组合 11"/>
          <p:cNvGrpSpPr/>
          <p:nvPr/>
        </p:nvGrpSpPr>
        <p:grpSpPr>
          <a:xfrm>
            <a:off x="2524125" y="3802063"/>
            <a:ext cx="6858000" cy="2571750"/>
            <a:chOff x="928688" y="3944165"/>
            <a:chExt cx="6858000" cy="2572523"/>
          </a:xfrm>
        </p:grpSpPr>
        <p:sp>
          <p:nvSpPr>
            <p:cNvPr id="67592" name="任意多边形 19"/>
            <p:cNvSpPr>
              <a:spLocks noChangeArrowheads="1"/>
            </p:cNvSpPr>
            <p:nvPr/>
          </p:nvSpPr>
          <p:spPr bwMode="auto">
            <a:xfrm>
              <a:off x="1648259" y="4291013"/>
              <a:ext cx="5829300" cy="2225675"/>
            </a:xfrm>
            <a:custGeom>
              <a:avLst/>
              <a:gdLst>
                <a:gd name="T0" fmla="*/ 0 w 5829300"/>
                <a:gd name="T1" fmla="*/ 1105322 h 2226468"/>
                <a:gd name="T2" fmla="*/ 1028700 w 5829300"/>
                <a:gd name="T3" fmla="*/ 166038 h 2226468"/>
                <a:gd name="T4" fmla="*/ 3500436 w 5829300"/>
                <a:gd name="T5" fmla="*/ 2101531 h 2226468"/>
                <a:gd name="T6" fmla="*/ 5457824 w 5829300"/>
                <a:gd name="T7" fmla="*/ 863383 h 2226468"/>
                <a:gd name="T8" fmla="*/ 5729284 w 5829300"/>
                <a:gd name="T9" fmla="*/ 678373 h 2226468"/>
                <a:gd name="T10" fmla="*/ 0 60000 65536"/>
                <a:gd name="T11" fmla="*/ 0 60000 65536"/>
                <a:gd name="T12" fmla="*/ 0 60000 65536"/>
                <a:gd name="T13" fmla="*/ 0 60000 65536"/>
                <a:gd name="T14" fmla="*/ 0 60000 65536"/>
                <a:gd name="T15" fmla="*/ 0 w 5829300"/>
                <a:gd name="T16" fmla="*/ 0 h 2226468"/>
                <a:gd name="T17" fmla="*/ 5829300 w 5829300"/>
                <a:gd name="T18" fmla="*/ 2226468 h 2226468"/>
              </a:gdLst>
              <a:ahLst/>
              <a:cxnLst>
                <a:cxn ang="T10">
                  <a:pos x="T0" y="T1"/>
                </a:cxn>
                <a:cxn ang="T11">
                  <a:pos x="T2" y="T3"/>
                </a:cxn>
                <a:cxn ang="T12">
                  <a:pos x="T4" y="T5"/>
                </a:cxn>
                <a:cxn ang="T13">
                  <a:pos x="T6" y="T7"/>
                </a:cxn>
                <a:cxn ang="T14">
                  <a:pos x="T8" y="T9"/>
                </a:cxn>
              </a:cxnLst>
              <a:rect l="T15" t="T16" r="T17" b="T18"/>
              <a:pathLst>
                <a:path w="5829300" h="2226468">
                  <a:moveTo>
                    <a:pt x="0" y="1109662"/>
                  </a:moveTo>
                  <a:cubicBezTo>
                    <a:pt x="222647" y="554831"/>
                    <a:pt x="445294" y="0"/>
                    <a:pt x="1028700" y="166687"/>
                  </a:cubicBezTo>
                  <a:cubicBezTo>
                    <a:pt x="1612106" y="333374"/>
                    <a:pt x="2762250" y="1993106"/>
                    <a:pt x="3500437" y="2109787"/>
                  </a:cubicBezTo>
                  <a:cubicBezTo>
                    <a:pt x="4238625" y="2226468"/>
                    <a:pt x="5086350" y="1104900"/>
                    <a:pt x="5457825" y="866775"/>
                  </a:cubicBezTo>
                  <a:cubicBezTo>
                    <a:pt x="5829300" y="628650"/>
                    <a:pt x="5779293" y="654843"/>
                    <a:pt x="5729287" y="681037"/>
                  </a:cubicBezTo>
                </a:path>
              </a:pathLst>
            </a:cu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7593" name="直接连接符 22"/>
            <p:cNvCxnSpPr>
              <a:cxnSpLocks noChangeShapeType="1"/>
            </p:cNvCxnSpPr>
            <p:nvPr/>
          </p:nvCxnSpPr>
          <p:spPr bwMode="auto">
            <a:xfrm>
              <a:off x="928688" y="4600575"/>
              <a:ext cx="6858000" cy="1588"/>
            </a:xfrm>
            <a:prstGeom prst="line">
              <a:avLst/>
            </a:prstGeom>
            <a:noFill/>
            <a:ln w="9525" algn="ctr">
              <a:solidFill>
                <a:schemeClr val="tx1"/>
              </a:solidFill>
              <a:prstDash val="dash"/>
              <a:round/>
            </a:ln>
            <a:extLst>
              <a:ext uri="{909E8E84-426E-40DD-AFC4-6F175D3DCCD1}">
                <a14:hiddenFill xmlns:a14="http://schemas.microsoft.com/office/drawing/2010/main">
                  <a:noFill/>
                </a14:hiddenFill>
              </a:ext>
            </a:extLst>
          </p:spPr>
        </p:cxnSp>
        <p:cxnSp>
          <p:nvCxnSpPr>
            <p:cNvPr id="67594" name="直接连接符 24"/>
            <p:cNvCxnSpPr>
              <a:cxnSpLocks noChangeShapeType="1"/>
            </p:cNvCxnSpPr>
            <p:nvPr/>
          </p:nvCxnSpPr>
          <p:spPr bwMode="auto">
            <a:xfrm>
              <a:off x="928688" y="5356225"/>
              <a:ext cx="6858000" cy="1588"/>
            </a:xfrm>
            <a:prstGeom prst="line">
              <a:avLst/>
            </a:prstGeom>
            <a:noFill/>
            <a:ln w="9525" algn="ctr">
              <a:solidFill>
                <a:schemeClr val="tx1"/>
              </a:solidFill>
              <a:prstDash val="dash"/>
              <a:round/>
            </a:ln>
            <a:extLst>
              <a:ext uri="{909E8E84-426E-40DD-AFC4-6F175D3DCCD1}">
                <a14:hiddenFill xmlns:a14="http://schemas.microsoft.com/office/drawing/2010/main">
                  <a:noFill/>
                </a14:hiddenFill>
              </a:ext>
            </a:extLst>
          </p:spPr>
        </p:cxnSp>
        <p:cxnSp>
          <p:nvCxnSpPr>
            <p:cNvPr id="67595" name="直接连接符 25"/>
            <p:cNvCxnSpPr>
              <a:cxnSpLocks noChangeShapeType="1"/>
            </p:cNvCxnSpPr>
            <p:nvPr/>
          </p:nvCxnSpPr>
          <p:spPr bwMode="auto">
            <a:xfrm>
              <a:off x="928688" y="6070600"/>
              <a:ext cx="6858000" cy="1588"/>
            </a:xfrm>
            <a:prstGeom prst="line">
              <a:avLst/>
            </a:prstGeom>
            <a:noFill/>
            <a:ln w="9525" algn="ctr">
              <a:solidFill>
                <a:schemeClr val="tx1"/>
              </a:solidFill>
              <a:prstDash val="dash"/>
              <a:round/>
            </a:ln>
            <a:extLst>
              <a:ext uri="{909E8E84-426E-40DD-AFC4-6F175D3DCCD1}">
                <a14:hiddenFill xmlns:a14="http://schemas.microsoft.com/office/drawing/2010/main">
                  <a:noFill/>
                </a14:hiddenFill>
              </a:ext>
            </a:extLst>
          </p:spPr>
        </p:cxnSp>
        <p:sp>
          <p:nvSpPr>
            <p:cNvPr id="67596" name="任意多边形 26"/>
            <p:cNvSpPr>
              <a:spLocks noChangeArrowheads="1"/>
            </p:cNvSpPr>
            <p:nvPr/>
          </p:nvSpPr>
          <p:spPr bwMode="auto">
            <a:xfrm rot="7705614" flipH="1">
              <a:off x="1106389" y="4263329"/>
              <a:ext cx="1167293" cy="528965"/>
            </a:xfrm>
            <a:custGeom>
              <a:avLst/>
              <a:gdLst>
                <a:gd name="T0" fmla="*/ 57058 w 688181"/>
                <a:gd name="T1" fmla="*/ 69120 h 785813"/>
                <a:gd name="T2" fmla="*/ 1768189 w 688181"/>
                <a:gd name="T3" fmla="*/ 63803 h 785813"/>
                <a:gd name="T4" fmla="*/ 10666311 w 688181"/>
                <a:gd name="T5" fmla="*/ 13293 h 785813"/>
                <a:gd name="T6" fmla="*/ 16484286 w 688181"/>
                <a:gd name="T7" fmla="*/ 0 h 785813"/>
                <a:gd name="T8" fmla="*/ 0 60000 65536"/>
                <a:gd name="T9" fmla="*/ 0 60000 65536"/>
                <a:gd name="T10" fmla="*/ 0 60000 65536"/>
                <a:gd name="T11" fmla="*/ 0 60000 65536"/>
                <a:gd name="T12" fmla="*/ 0 w 688181"/>
                <a:gd name="T13" fmla="*/ 0 h 785813"/>
                <a:gd name="T14" fmla="*/ 688181 w 688181"/>
                <a:gd name="T15" fmla="*/ 785813 h 785813"/>
              </a:gdLst>
              <a:ahLst/>
              <a:cxnLst>
                <a:cxn ang="T8">
                  <a:pos x="T0" y="T1"/>
                </a:cxn>
                <a:cxn ang="T9">
                  <a:pos x="T2" y="T3"/>
                </a:cxn>
                <a:cxn ang="T10">
                  <a:pos x="T4" y="T5"/>
                </a:cxn>
                <a:cxn ang="T11">
                  <a:pos x="T6" y="T7"/>
                </a:cxn>
              </a:cxnLst>
              <a:rect l="T12" t="T13" r="T14" b="T15"/>
              <a:pathLst>
                <a:path w="688181" h="785813">
                  <a:moveTo>
                    <a:pt x="2381" y="742950"/>
                  </a:moveTo>
                  <a:cubicBezTo>
                    <a:pt x="1190" y="764381"/>
                    <a:pt x="0" y="785813"/>
                    <a:pt x="73819" y="685800"/>
                  </a:cubicBezTo>
                  <a:cubicBezTo>
                    <a:pt x="147638" y="585787"/>
                    <a:pt x="342900" y="257175"/>
                    <a:pt x="445294" y="142875"/>
                  </a:cubicBezTo>
                  <a:cubicBezTo>
                    <a:pt x="547688" y="28575"/>
                    <a:pt x="617934" y="14287"/>
                    <a:pt x="688181" y="0"/>
                  </a:cubicBezTo>
                </a:path>
              </a:pathLst>
            </a:custGeom>
            <a:noFill/>
            <a:ln w="38100" algn="ctr">
              <a:solidFill>
                <a:srgbClr val="C0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7" name="任意多边形 30"/>
            <p:cNvSpPr>
              <a:spLocks noChangeArrowheads="1"/>
            </p:cNvSpPr>
            <p:nvPr/>
          </p:nvSpPr>
          <p:spPr bwMode="auto">
            <a:xfrm>
              <a:off x="1957388" y="4500563"/>
              <a:ext cx="900112" cy="550862"/>
            </a:xfrm>
            <a:custGeom>
              <a:avLst/>
              <a:gdLst>
                <a:gd name="T0" fmla="*/ 0 w 900113"/>
                <a:gd name="T1" fmla="*/ 558855 h 550069"/>
                <a:gd name="T2" fmla="*/ 414338 w 900113"/>
                <a:gd name="T3" fmla="*/ 50804 h 550069"/>
                <a:gd name="T4" fmla="*/ 900102 w 900113"/>
                <a:gd name="T5" fmla="*/ 254024 h 550069"/>
                <a:gd name="T6" fmla="*/ 0 60000 65536"/>
                <a:gd name="T7" fmla="*/ 0 60000 65536"/>
                <a:gd name="T8" fmla="*/ 0 60000 65536"/>
                <a:gd name="T9" fmla="*/ 0 w 900113"/>
                <a:gd name="T10" fmla="*/ 0 h 550069"/>
                <a:gd name="T11" fmla="*/ 900113 w 900113"/>
                <a:gd name="T12" fmla="*/ 550069 h 550069"/>
              </a:gdLst>
              <a:ahLst/>
              <a:cxnLst>
                <a:cxn ang="T6">
                  <a:pos x="T0" y="T1"/>
                </a:cxn>
                <a:cxn ang="T7">
                  <a:pos x="T2" y="T3"/>
                </a:cxn>
                <a:cxn ang="T8">
                  <a:pos x="T4" y="T5"/>
                </a:cxn>
              </a:cxnLst>
              <a:rect l="T9" t="T10" r="T11" b="T12"/>
              <a:pathLst>
                <a:path w="900113" h="550069">
                  <a:moveTo>
                    <a:pt x="0" y="550069"/>
                  </a:moveTo>
                  <a:cubicBezTo>
                    <a:pt x="132159" y="325040"/>
                    <a:pt x="264319" y="100012"/>
                    <a:pt x="414338" y="50006"/>
                  </a:cubicBezTo>
                  <a:cubicBezTo>
                    <a:pt x="564357" y="0"/>
                    <a:pt x="900113" y="250031"/>
                    <a:pt x="900113" y="250031"/>
                  </a:cubicBezTo>
                </a:path>
              </a:pathLst>
            </a:custGeom>
            <a:noFill/>
            <a:ln w="38100" algn="ctr">
              <a:solidFill>
                <a:srgbClr val="00B05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8" name="矩形 33"/>
            <p:cNvSpPr>
              <a:spLocks noChangeArrowheads="1"/>
            </p:cNvSpPr>
            <p:nvPr/>
          </p:nvSpPr>
          <p:spPr bwMode="auto">
            <a:xfrm>
              <a:off x="2171700" y="4857750"/>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风格反转</a:t>
              </a:r>
            </a:p>
          </p:txBody>
        </p:sp>
      </p:grpSp>
      <p:sp>
        <p:nvSpPr>
          <p:cNvPr id="67590" name="任意多边形 16"/>
          <p:cNvSpPr>
            <a:spLocks noChangeArrowheads="1"/>
          </p:cNvSpPr>
          <p:nvPr/>
        </p:nvSpPr>
        <p:spPr bwMode="auto">
          <a:xfrm>
            <a:off x="2024064" y="2828925"/>
            <a:ext cx="6194425" cy="2171700"/>
          </a:xfrm>
          <a:custGeom>
            <a:avLst/>
            <a:gdLst>
              <a:gd name="T0" fmla="*/ 0 w 6195060"/>
              <a:gd name="T1" fmla="*/ 2171700 h 2171700"/>
              <a:gd name="T2" fmla="*/ 1393745 w 6195060"/>
              <a:gd name="T3" fmla="*/ 1668780 h 2171700"/>
              <a:gd name="T4" fmla="*/ 2490463 w 6195060"/>
              <a:gd name="T5" fmla="*/ 982980 h 2171700"/>
              <a:gd name="T6" fmla="*/ 3792813 w 6195060"/>
              <a:gd name="T7" fmla="*/ 937260 h 2171700"/>
              <a:gd name="T8" fmla="*/ 5049467 w 6195060"/>
              <a:gd name="T9" fmla="*/ 708660 h 2171700"/>
              <a:gd name="T10" fmla="*/ 6191883 w 6195060"/>
              <a:gd name="T11" fmla="*/ 0 h 2171700"/>
              <a:gd name="T12" fmla="*/ 0 60000 65536"/>
              <a:gd name="T13" fmla="*/ 0 60000 65536"/>
              <a:gd name="T14" fmla="*/ 0 60000 65536"/>
              <a:gd name="T15" fmla="*/ 0 60000 65536"/>
              <a:gd name="T16" fmla="*/ 0 60000 65536"/>
              <a:gd name="T17" fmla="*/ 0 60000 65536"/>
              <a:gd name="T18" fmla="*/ 0 w 6195060"/>
              <a:gd name="T19" fmla="*/ 0 h 2171700"/>
              <a:gd name="T20" fmla="*/ 6195060 w 6195060"/>
              <a:gd name="T21" fmla="*/ 2171700 h 2171700"/>
            </a:gdLst>
            <a:ahLst/>
            <a:cxnLst>
              <a:cxn ang="T12">
                <a:pos x="T0" y="T1"/>
              </a:cxn>
              <a:cxn ang="T13">
                <a:pos x="T2" y="T3"/>
              </a:cxn>
              <a:cxn ang="T14">
                <a:pos x="T4" y="T5"/>
              </a:cxn>
              <a:cxn ang="T15">
                <a:pos x="T6" y="T7"/>
              </a:cxn>
              <a:cxn ang="T16">
                <a:pos x="T8" y="T9"/>
              </a:cxn>
              <a:cxn ang="T17">
                <a:pos x="T10" y="T11"/>
              </a:cxn>
            </a:cxnLst>
            <a:rect l="T18" t="T19" r="T20" b="T21"/>
            <a:pathLst>
              <a:path w="6195060" h="2171700">
                <a:moveTo>
                  <a:pt x="0" y="2171700"/>
                </a:moveTo>
                <a:cubicBezTo>
                  <a:pt x="489585" y="2019300"/>
                  <a:pt x="979170" y="1866900"/>
                  <a:pt x="1394460" y="1668780"/>
                </a:cubicBezTo>
                <a:cubicBezTo>
                  <a:pt x="1809750" y="1470660"/>
                  <a:pt x="2091690" y="1104900"/>
                  <a:pt x="2491740" y="982980"/>
                </a:cubicBezTo>
                <a:cubicBezTo>
                  <a:pt x="2891790" y="861060"/>
                  <a:pt x="3368040" y="982980"/>
                  <a:pt x="3794760" y="937260"/>
                </a:cubicBezTo>
                <a:cubicBezTo>
                  <a:pt x="4221480" y="891540"/>
                  <a:pt x="4652010" y="864870"/>
                  <a:pt x="5052060" y="708660"/>
                </a:cubicBezTo>
                <a:cubicBezTo>
                  <a:pt x="5452110" y="552450"/>
                  <a:pt x="5823585" y="276225"/>
                  <a:pt x="6195060" y="0"/>
                </a:cubicBezTo>
              </a:path>
            </a:pathLst>
          </a:cu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591" name="灯片编号占位符 1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19721B43-879E-4076-AC02-D6200F01758F}" type="slidenum">
              <a:rPr lang="zh-CN" altLang="en-US" sz="1200" b="0"/>
              <a:pPr>
                <a:spcBef>
                  <a:spcPct val="0"/>
                </a:spcBef>
                <a:buClrTx/>
                <a:buFontTx/>
                <a:buNone/>
              </a:pPr>
              <a:t>46</a:t>
            </a:fld>
            <a:endParaRPr lang="en-US" altLang="zh-CN" sz="1200" b="0"/>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1199" y="2035912"/>
            <a:ext cx="10103224" cy="923330"/>
          </a:xfrm>
          <a:prstGeom prst="rect">
            <a:avLst/>
          </a:prstGeom>
        </p:spPr>
        <p:txBody>
          <a:bodyPr wrap="square">
            <a:spAutoFit/>
          </a:bodyPr>
          <a:lstStyle/>
          <a:p>
            <a:r>
              <a:rPr lang="zh-CN" altLang="en-US" dirty="0"/>
              <a:t>基于风格走势的操作策略无非分为两类：趋势和反转</a:t>
            </a:r>
          </a:p>
          <a:p>
            <a:r>
              <a:rPr lang="zh-CN" altLang="en-US" dirty="0" smtClean="0"/>
              <a:t>根据近几年</a:t>
            </a:r>
            <a:r>
              <a:rPr lang="zh-CN" altLang="en-US" dirty="0"/>
              <a:t>对</a:t>
            </a:r>
            <a:r>
              <a:rPr lang="en-US" altLang="zh-CN" dirty="0"/>
              <a:t>A</a:t>
            </a:r>
            <a:r>
              <a:rPr lang="zh-CN" altLang="en-US" dirty="0"/>
              <a:t>股风格指数的研究，在月度以上的中长级别频率中，选择对风格进行右侧跟随，也就是做趋势是效果比较好，那么具体怎么实现</a:t>
            </a:r>
            <a:r>
              <a:rPr lang="zh-CN" altLang="en-US" dirty="0" smtClean="0"/>
              <a:t>，选择一</a:t>
            </a:r>
            <a:r>
              <a:rPr lang="zh-CN" altLang="en-US" dirty="0"/>
              <a:t>个案例来做说明：</a:t>
            </a:r>
          </a:p>
        </p:txBody>
      </p:sp>
    </p:spTree>
    <p:extLst>
      <p:ext uri="{BB962C8B-B14F-4D97-AF65-F5344CB8AC3E}">
        <p14:creationId xmlns:p14="http://schemas.microsoft.com/office/powerpoint/2010/main" val="3304936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5"/>
          <p:cNvSpPr>
            <a:spLocks noChangeArrowheads="1"/>
          </p:cNvSpPr>
          <p:nvPr/>
        </p:nvSpPr>
        <p:spPr bwMode="auto">
          <a:xfrm>
            <a:off x="1943100" y="440204"/>
            <a:ext cx="84407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200" u="sng" dirty="0" smtClean="0">
                <a:solidFill>
                  <a:srgbClr val="FF0000"/>
                </a:solidFill>
                <a:latin typeface="Arial" pitchFamily="34" charset="0"/>
                <a:ea typeface="宋体" pitchFamily="2" charset="-122"/>
              </a:rPr>
              <a:t>基于</a:t>
            </a:r>
            <a:r>
              <a:rPr lang="zh-CN" altLang="en-US" sz="2200" u="sng" dirty="0">
                <a:solidFill>
                  <a:srgbClr val="FF0000"/>
                </a:solidFill>
                <a:latin typeface="Arial" pitchFamily="34" charset="0"/>
                <a:ea typeface="宋体" pitchFamily="2" charset="-122"/>
              </a:rPr>
              <a:t>风格走势</a:t>
            </a:r>
            <a:endParaRPr lang="en-US" altLang="zh-CN" sz="2000" u="sng" dirty="0">
              <a:solidFill>
                <a:srgbClr val="FF0000"/>
              </a:solidFill>
              <a:latin typeface="Arial" pitchFamily="34" charset="0"/>
              <a:ea typeface="宋体" pitchFamily="2" charset="-122"/>
            </a:endParaRPr>
          </a:p>
          <a:p>
            <a:pPr>
              <a:spcBef>
                <a:spcPct val="0"/>
              </a:spcBef>
              <a:buClrTx/>
              <a:buFontTx/>
              <a:buNone/>
            </a:pPr>
            <a:endParaRPr lang="en-US" altLang="zh-CN" sz="1600" b="0" dirty="0">
              <a:latin typeface="Arial" pitchFamily="34" charset="0"/>
              <a:ea typeface="宋体" pitchFamily="2" charset="-122"/>
            </a:endParaRPr>
          </a:p>
          <a:p>
            <a:pPr>
              <a:spcBef>
                <a:spcPct val="0"/>
              </a:spcBef>
              <a:buClrTx/>
              <a:buFontTx/>
              <a:buNone/>
            </a:pPr>
            <a:r>
              <a:rPr lang="zh-CN" altLang="en-US" sz="1800" dirty="0" smtClean="0">
                <a:solidFill>
                  <a:srgbClr val="C00000"/>
                </a:solidFill>
                <a:latin typeface="Arial" pitchFamily="34" charset="0"/>
                <a:ea typeface="宋体" pitchFamily="2" charset="-122"/>
              </a:rPr>
              <a:t>根据</a:t>
            </a:r>
            <a:r>
              <a:rPr lang="zh-CN" altLang="en-US" sz="1800" dirty="0">
                <a:solidFill>
                  <a:srgbClr val="C00000"/>
                </a:solidFill>
                <a:latin typeface="Arial" pitchFamily="34" charset="0"/>
                <a:ea typeface="宋体" pitchFamily="2" charset="-122"/>
              </a:rPr>
              <a:t>牛股归因结果，追踪强势风格</a:t>
            </a:r>
            <a:endParaRPr lang="en-US" altLang="zh-CN" sz="1800" dirty="0">
              <a:solidFill>
                <a:srgbClr val="C00000"/>
              </a:solidFill>
              <a:latin typeface="Arial" pitchFamily="34" charset="0"/>
              <a:ea typeface="宋体" pitchFamily="2" charset="-122"/>
            </a:endParaRPr>
          </a:p>
        </p:txBody>
      </p:sp>
      <p:sp>
        <p:nvSpPr>
          <p:cNvPr id="6" name="矩形 5"/>
          <p:cNvSpPr/>
          <p:nvPr/>
        </p:nvSpPr>
        <p:spPr>
          <a:xfrm>
            <a:off x="3960813" y="2051536"/>
            <a:ext cx="887412" cy="2941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FFFFFF"/>
                </a:solidFill>
                <a:ea typeface="宋体" pitchFamily="2" charset="-122"/>
              </a:rPr>
              <a:t>行业</a:t>
            </a:r>
            <a:endParaRPr lang="en-US" altLang="zh-CN">
              <a:solidFill>
                <a:srgbClr val="FFFFFF"/>
              </a:solidFill>
              <a:ea typeface="宋体" pitchFamily="2" charset="-122"/>
            </a:endParaRPr>
          </a:p>
          <a:p>
            <a:pPr algn="ctr">
              <a:defRPr/>
            </a:pPr>
            <a:r>
              <a:rPr lang="zh-CN" altLang="en-US">
                <a:solidFill>
                  <a:srgbClr val="FFFFFF"/>
                </a:solidFill>
                <a:ea typeface="宋体" pitchFamily="2" charset="-122"/>
              </a:rPr>
              <a:t>个股</a:t>
            </a:r>
          </a:p>
        </p:txBody>
      </p:sp>
      <p:sp>
        <p:nvSpPr>
          <p:cNvPr id="7" name="矩形 6"/>
          <p:cNvSpPr/>
          <p:nvPr/>
        </p:nvSpPr>
        <p:spPr>
          <a:xfrm>
            <a:off x="3960813" y="1394311"/>
            <a:ext cx="887412" cy="6572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ea typeface="宋体" pitchFamily="2" charset="-122"/>
              </a:rPr>
              <a:t>A1</a:t>
            </a:r>
            <a:r>
              <a:rPr lang="zh-CN" altLang="en-US" dirty="0">
                <a:solidFill>
                  <a:srgbClr val="FF0000"/>
                </a:solidFill>
                <a:ea typeface="宋体" pitchFamily="2" charset="-122"/>
              </a:rPr>
              <a:t> </a:t>
            </a:r>
            <a:r>
              <a:rPr lang="zh-CN" altLang="en-US" sz="1400" dirty="0">
                <a:solidFill>
                  <a:srgbClr val="FF0000"/>
                </a:solidFill>
                <a:ea typeface="宋体" pitchFamily="2" charset="-122"/>
              </a:rPr>
              <a:t>（低配组合）</a:t>
            </a:r>
          </a:p>
        </p:txBody>
      </p:sp>
      <p:sp>
        <p:nvSpPr>
          <p:cNvPr id="8" name="矩形 7"/>
          <p:cNvSpPr/>
          <p:nvPr/>
        </p:nvSpPr>
        <p:spPr>
          <a:xfrm>
            <a:off x="3971925" y="5001206"/>
            <a:ext cx="887412" cy="620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ea typeface="宋体" pitchFamily="2" charset="-122"/>
              </a:rPr>
              <a:t>A2</a:t>
            </a:r>
            <a:r>
              <a:rPr lang="zh-CN" altLang="en-US" sz="1400" dirty="0">
                <a:solidFill>
                  <a:srgbClr val="FF0000"/>
                </a:solidFill>
                <a:ea typeface="宋体" pitchFamily="2" charset="-122"/>
              </a:rPr>
              <a:t>（超配组合）</a:t>
            </a:r>
          </a:p>
        </p:txBody>
      </p:sp>
      <p:sp>
        <p:nvSpPr>
          <p:cNvPr id="9" name="圆角矩形 8"/>
          <p:cNvSpPr/>
          <p:nvPr/>
        </p:nvSpPr>
        <p:spPr>
          <a:xfrm>
            <a:off x="2711779" y="2444751"/>
            <a:ext cx="673100" cy="16795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a:solidFill>
                  <a:schemeClr val="tx1"/>
                </a:solidFill>
                <a:ea typeface="宋体" pitchFamily="2" charset="-122"/>
              </a:rPr>
              <a:t>风格组合</a:t>
            </a:r>
          </a:p>
        </p:txBody>
      </p:sp>
      <p:sp>
        <p:nvSpPr>
          <p:cNvPr id="10" name="右箭头 9"/>
          <p:cNvSpPr/>
          <p:nvPr/>
        </p:nvSpPr>
        <p:spPr>
          <a:xfrm>
            <a:off x="3384879" y="3050625"/>
            <a:ext cx="37147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1" name="矩形 10"/>
          <p:cNvSpPr/>
          <p:nvPr/>
        </p:nvSpPr>
        <p:spPr>
          <a:xfrm>
            <a:off x="7629465" y="2095670"/>
            <a:ext cx="885825" cy="2941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FFFFFF"/>
                </a:solidFill>
                <a:ea typeface="宋体" pitchFamily="2" charset="-122"/>
              </a:rPr>
              <a:t>行业</a:t>
            </a:r>
            <a:endParaRPr lang="en-US" altLang="zh-CN">
              <a:solidFill>
                <a:srgbClr val="FFFFFF"/>
              </a:solidFill>
              <a:ea typeface="宋体" pitchFamily="2" charset="-122"/>
            </a:endParaRPr>
          </a:p>
          <a:p>
            <a:pPr algn="ctr">
              <a:defRPr/>
            </a:pPr>
            <a:r>
              <a:rPr lang="zh-CN" altLang="en-US">
                <a:solidFill>
                  <a:srgbClr val="FFFFFF"/>
                </a:solidFill>
                <a:ea typeface="宋体" pitchFamily="2" charset="-122"/>
              </a:rPr>
              <a:t>个股</a:t>
            </a:r>
          </a:p>
        </p:txBody>
      </p:sp>
      <p:sp>
        <p:nvSpPr>
          <p:cNvPr id="12" name="矩形 11"/>
          <p:cNvSpPr/>
          <p:nvPr/>
        </p:nvSpPr>
        <p:spPr>
          <a:xfrm>
            <a:off x="7621843" y="1438445"/>
            <a:ext cx="885825" cy="6572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ea typeface="宋体" pitchFamily="2" charset="-122"/>
              </a:rPr>
              <a:t>B</a:t>
            </a:r>
            <a:r>
              <a:rPr lang="zh-CN" altLang="en-US" sz="1400" dirty="0">
                <a:solidFill>
                  <a:srgbClr val="FF0000"/>
                </a:solidFill>
                <a:ea typeface="宋体" pitchFamily="2" charset="-122"/>
              </a:rPr>
              <a:t>（牛股组合）</a:t>
            </a:r>
            <a:endParaRPr lang="en-US" altLang="zh-CN" sz="1400" dirty="0">
              <a:solidFill>
                <a:srgbClr val="FF0000"/>
              </a:solidFill>
              <a:ea typeface="宋体" pitchFamily="2" charset="-122"/>
            </a:endParaRPr>
          </a:p>
        </p:txBody>
      </p:sp>
      <p:sp>
        <p:nvSpPr>
          <p:cNvPr id="13" name="圆角矩形 12"/>
          <p:cNvSpPr/>
          <p:nvPr/>
        </p:nvSpPr>
        <p:spPr>
          <a:xfrm>
            <a:off x="9282020" y="2444751"/>
            <a:ext cx="674687" cy="16795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ea typeface="宋体" pitchFamily="2" charset="-122"/>
              </a:rPr>
              <a:t>牛股组合</a:t>
            </a:r>
          </a:p>
        </p:txBody>
      </p:sp>
      <p:sp>
        <p:nvSpPr>
          <p:cNvPr id="14" name="右箭头 13"/>
          <p:cNvSpPr/>
          <p:nvPr/>
        </p:nvSpPr>
        <p:spPr>
          <a:xfrm rot="10800000">
            <a:off x="8873006" y="3064046"/>
            <a:ext cx="37147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cxnSp>
        <p:nvCxnSpPr>
          <p:cNvPr id="15" name="直接箭头连接符 14"/>
          <p:cNvCxnSpPr/>
          <p:nvPr/>
        </p:nvCxnSpPr>
        <p:spPr>
          <a:xfrm>
            <a:off x="5052684" y="3239026"/>
            <a:ext cx="2157412" cy="1587"/>
          </a:xfrm>
          <a:prstGeom prst="straightConnector1">
            <a:avLst/>
          </a:prstGeom>
          <a:ln>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5506244" y="3522354"/>
            <a:ext cx="1314450" cy="58261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ea typeface="宋体" pitchFamily="2" charset="-122"/>
              </a:rPr>
              <a:t>重叠比：</a:t>
            </a:r>
            <a:r>
              <a:rPr lang="en-US" altLang="zh-CN" sz="1600" dirty="0">
                <a:solidFill>
                  <a:schemeClr val="tx1"/>
                </a:solidFill>
                <a:ea typeface="宋体" pitchFamily="2" charset="-122"/>
              </a:rPr>
              <a:t>C1</a:t>
            </a:r>
            <a:endParaRPr lang="zh-CN" altLang="en-US" sz="1600" dirty="0">
              <a:solidFill>
                <a:schemeClr val="tx1"/>
              </a:solidFill>
              <a:ea typeface="宋体" pitchFamily="2" charset="-122"/>
            </a:endParaRPr>
          </a:p>
        </p:txBody>
      </p:sp>
      <p:cxnSp>
        <p:nvCxnSpPr>
          <p:cNvPr id="17" name="直接箭头连接符 16"/>
          <p:cNvCxnSpPr/>
          <p:nvPr/>
        </p:nvCxnSpPr>
        <p:spPr>
          <a:xfrm flipV="1">
            <a:off x="5271084" y="3522354"/>
            <a:ext cx="2157412" cy="1898650"/>
          </a:xfrm>
          <a:prstGeom prst="straightConnector1">
            <a:avLst/>
          </a:prstGeom>
          <a:ln>
            <a:solidFill>
              <a:schemeClr val="accent6">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5566021" y="5311562"/>
            <a:ext cx="1314450" cy="582613"/>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ea typeface="宋体" pitchFamily="2" charset="-122"/>
              </a:rPr>
              <a:t>重叠比：</a:t>
            </a:r>
            <a:r>
              <a:rPr lang="en-US" altLang="zh-CN" sz="1600" dirty="0">
                <a:solidFill>
                  <a:schemeClr val="tx1"/>
                </a:solidFill>
                <a:ea typeface="宋体" pitchFamily="2" charset="-122"/>
              </a:rPr>
              <a:t>C2</a:t>
            </a:r>
            <a:endParaRPr lang="zh-CN" altLang="en-US" sz="1600" dirty="0">
              <a:solidFill>
                <a:schemeClr val="tx1"/>
              </a:solidFill>
              <a:ea typeface="宋体" pitchFamily="2" charset="-122"/>
            </a:endParaRPr>
          </a:p>
        </p:txBody>
      </p:sp>
      <p:sp>
        <p:nvSpPr>
          <p:cNvPr id="69649" name="灯片编号占位符 18"/>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676D9FA1-0986-4572-945C-C7C9E3BB40A6}" type="slidenum">
              <a:rPr lang="zh-CN" altLang="en-US" sz="1200" b="0"/>
              <a:pPr>
                <a:spcBef>
                  <a:spcPct val="0"/>
                </a:spcBef>
                <a:buClrTx/>
                <a:buFontTx/>
                <a:buNone/>
              </a:pPr>
              <a:t>48</a:t>
            </a:fld>
            <a:endParaRPr lang="en-US" altLang="zh-CN" sz="1200" b="0"/>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0847" y="1305342"/>
            <a:ext cx="9717741" cy="2585323"/>
          </a:xfrm>
          <a:prstGeom prst="rect">
            <a:avLst/>
          </a:prstGeom>
        </p:spPr>
        <p:txBody>
          <a:bodyPr wrap="square">
            <a:spAutoFit/>
          </a:bodyPr>
          <a:lstStyle/>
          <a:p>
            <a:r>
              <a:rPr lang="zh-CN" altLang="en-US" dirty="0"/>
              <a:t>（</a:t>
            </a:r>
            <a:r>
              <a:rPr lang="en-US" altLang="zh-CN" dirty="0"/>
              <a:t>1</a:t>
            </a:r>
            <a:r>
              <a:rPr lang="zh-CN" altLang="en-US" dirty="0"/>
              <a:t>）比较常见的风格趋势识别，是直接拿风格指数本身的走势来判断趋势，这样的做法能够跟随到比较大波段的趋势行情，也有一些缺点那就是滞后性比较大，因为风格指数是由具有同一类风格特征的个股组合成的，当大多数个股已经有所表现时，这个时候选择继续追风格，其实本身隐含着另外一层操作，那就是个股追高，但个股层面上其实是更加适合做反转的</a:t>
            </a:r>
            <a:r>
              <a:rPr lang="zh-CN" altLang="en-US" dirty="0" smtClean="0"/>
              <a:t>，在</a:t>
            </a:r>
            <a:r>
              <a:rPr lang="zh-CN" altLang="en-US" dirty="0"/>
              <a:t>前面介绍反转因子的时候也已经提到，那么怎么把风格趋势和个股反转结合起来？</a:t>
            </a:r>
          </a:p>
          <a:p>
            <a:r>
              <a:rPr lang="zh-CN" altLang="en-US" dirty="0"/>
              <a:t>（</a:t>
            </a:r>
            <a:r>
              <a:rPr lang="en-US" altLang="zh-CN" dirty="0"/>
              <a:t>2</a:t>
            </a:r>
            <a:r>
              <a:rPr lang="zh-CN" altLang="en-US" dirty="0"/>
              <a:t>）这里介绍的方法是：首先基于每个行业当前阶段最牛的个股来归因出最强势的风格，并且选择跟随风格趋势，但追风格的时候，要把风格组合中以及处于牛股组合中的标的剔除掉，这样就等于我们直追风格，但是个股不追高，这个就是风格趋势策略中我们比较推荐的一种做法。</a:t>
            </a:r>
          </a:p>
          <a:p>
            <a:r>
              <a:rPr lang="zh-CN" altLang="en-US" dirty="0"/>
              <a:t>通过一个小案例来说明：</a:t>
            </a:r>
          </a:p>
        </p:txBody>
      </p:sp>
    </p:spTree>
    <p:extLst>
      <p:ext uri="{BB962C8B-B14F-4D97-AF65-F5344CB8AC3E}">
        <p14:creationId xmlns:p14="http://schemas.microsoft.com/office/powerpoint/2010/main" val="3923463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2"/>
          <p:cNvSpPr>
            <a:spLocks noChangeArrowheads="1"/>
          </p:cNvSpPr>
          <p:nvPr/>
        </p:nvSpPr>
        <p:spPr bwMode="auto">
          <a:xfrm>
            <a:off x="1972092" y="1021626"/>
            <a:ext cx="227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dirty="0">
                <a:solidFill>
                  <a:srgbClr val="0070C0"/>
                </a:solidFill>
                <a:latin typeface="Arial" pitchFamily="34" charset="0"/>
                <a:ea typeface="宋体" pitchFamily="2" charset="-122"/>
              </a:rPr>
              <a:t>目标：组合跑赢大盘</a:t>
            </a:r>
          </a:p>
        </p:txBody>
      </p:sp>
      <p:sp>
        <p:nvSpPr>
          <p:cNvPr id="3" name="矩形 2"/>
          <p:cNvSpPr/>
          <p:nvPr/>
        </p:nvSpPr>
        <p:spPr>
          <a:xfrm>
            <a:off x="2696592" y="1617108"/>
            <a:ext cx="7500938" cy="152400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lnSpc>
                <a:spcPct val="150000"/>
              </a:lnSpc>
              <a:defRPr/>
            </a:pPr>
            <a:r>
              <a:rPr lang="zh-CN" altLang="en-US" sz="1600" dirty="0">
                <a:solidFill>
                  <a:srgbClr val="C00000"/>
                </a:solidFill>
                <a:latin typeface="楷体_GB2312" pitchFamily="49" charset="-122"/>
                <a:ea typeface="楷体_GB2312" pitchFamily="49" charset="-122"/>
              </a:rPr>
              <a:t>多因子策略应用之：量化对冲</a:t>
            </a:r>
            <a:endParaRPr lang="en-US" altLang="zh-CN" sz="1600" dirty="0">
              <a:solidFill>
                <a:srgbClr val="C00000"/>
              </a:solidFill>
              <a:latin typeface="楷体_GB2312" pitchFamily="49" charset="-122"/>
              <a:ea typeface="楷体_GB2312" pitchFamily="49" charset="-122"/>
            </a:endParaRPr>
          </a:p>
          <a:p>
            <a:pPr indent="363538">
              <a:lnSpc>
                <a:spcPct val="150000"/>
              </a:lnSpc>
              <a:defRPr/>
            </a:pPr>
            <a:r>
              <a:rPr lang="zh-CN" altLang="en-US" sz="1500" b="0" dirty="0">
                <a:solidFill>
                  <a:schemeClr val="tx1"/>
                </a:solidFill>
                <a:latin typeface="楷体_GB2312" pitchFamily="49" charset="-122"/>
                <a:ea typeface="楷体_GB2312" pitchFamily="49" charset="-122"/>
              </a:rPr>
              <a:t>买入量化股票组合，同时通过股指期货等工具做空指数，获取稳定</a:t>
            </a:r>
            <a:r>
              <a:rPr lang="en-US" altLang="zh-CN" sz="1500" b="0" dirty="0">
                <a:solidFill>
                  <a:schemeClr val="tx1"/>
                </a:solidFill>
                <a:latin typeface="楷体_GB2312" pitchFamily="49" charset="-122"/>
                <a:ea typeface="楷体_GB2312" pitchFamily="49" charset="-122"/>
              </a:rPr>
              <a:t>alpha</a:t>
            </a:r>
            <a:r>
              <a:rPr lang="zh-CN" altLang="en-US" sz="1500" b="0" dirty="0">
                <a:solidFill>
                  <a:schemeClr val="tx1"/>
                </a:solidFill>
                <a:latin typeface="楷体_GB2312" pitchFamily="49" charset="-122"/>
                <a:ea typeface="楷体_GB2312" pitchFamily="49" charset="-122"/>
              </a:rPr>
              <a:t>绝对收益。</a:t>
            </a:r>
            <a:endParaRPr lang="en-US" altLang="zh-CN" sz="1500" b="0" dirty="0">
              <a:solidFill>
                <a:schemeClr val="tx1"/>
              </a:solidFill>
              <a:latin typeface="楷体_GB2312" pitchFamily="49" charset="-122"/>
              <a:ea typeface="楷体_GB2312" pitchFamily="49" charset="-122"/>
            </a:endParaRPr>
          </a:p>
          <a:p>
            <a:pPr>
              <a:lnSpc>
                <a:spcPct val="150000"/>
              </a:lnSpc>
              <a:defRPr/>
            </a:pPr>
            <a:r>
              <a:rPr lang="zh-CN" altLang="en-US" sz="1600" dirty="0">
                <a:solidFill>
                  <a:srgbClr val="C00000"/>
                </a:solidFill>
                <a:latin typeface="楷体_GB2312" pitchFamily="49" charset="-122"/>
                <a:ea typeface="楷体_GB2312" pitchFamily="49" charset="-122"/>
              </a:rPr>
              <a:t>多因子策略应用之：指数增强</a:t>
            </a:r>
            <a:endParaRPr lang="en-US" altLang="zh-CN" sz="1600" dirty="0">
              <a:solidFill>
                <a:srgbClr val="C00000"/>
              </a:solidFill>
              <a:latin typeface="楷体_GB2312" pitchFamily="49" charset="-122"/>
              <a:ea typeface="楷体_GB2312" pitchFamily="49" charset="-122"/>
            </a:endParaRPr>
          </a:p>
          <a:p>
            <a:pPr>
              <a:lnSpc>
                <a:spcPct val="150000"/>
              </a:lnSpc>
              <a:defRPr/>
            </a:pPr>
            <a:r>
              <a:rPr lang="zh-CN" altLang="en-US" sz="1500" b="0" dirty="0">
                <a:solidFill>
                  <a:schemeClr val="tx1"/>
                </a:solidFill>
                <a:latin typeface="楷体_GB2312" pitchFamily="49" charset="-122"/>
                <a:ea typeface="楷体_GB2312" pitchFamily="49" charset="-122"/>
              </a:rPr>
              <a:t>    指数增强、策略指数等，目标是战胜基准指数</a:t>
            </a:r>
            <a:endParaRPr lang="en-US" altLang="zh-CN" sz="1500" b="0" dirty="0">
              <a:solidFill>
                <a:schemeClr val="tx1"/>
              </a:solidFill>
              <a:latin typeface="楷体_GB2312" pitchFamily="49" charset="-122"/>
              <a:ea typeface="楷体_GB2312" pitchFamily="49" charset="-122"/>
            </a:endParaRPr>
          </a:p>
        </p:txBody>
      </p:sp>
      <p:sp>
        <p:nvSpPr>
          <p:cNvPr id="4" name="矩形 23"/>
          <p:cNvSpPr>
            <a:spLocks noChangeArrowheads="1"/>
          </p:cNvSpPr>
          <p:nvPr/>
        </p:nvSpPr>
        <p:spPr bwMode="auto">
          <a:xfrm>
            <a:off x="1909948" y="2379108"/>
            <a:ext cx="882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dirty="0">
                <a:latin typeface="Arial" pitchFamily="34" charset="0"/>
                <a:ea typeface="宋体" pitchFamily="2" charset="-122"/>
              </a:rPr>
              <a:t>产品：</a:t>
            </a:r>
            <a:endParaRPr lang="zh-CN" altLang="en-US" sz="1800" b="0" dirty="0">
              <a:latin typeface="Arial" pitchFamily="34" charset="0"/>
              <a:ea typeface="宋体" pitchFamily="2" charset="-122"/>
            </a:endParaRPr>
          </a:p>
        </p:txBody>
      </p:sp>
      <p:grpSp>
        <p:nvGrpSpPr>
          <p:cNvPr id="5" name="组合 42"/>
          <p:cNvGrpSpPr/>
          <p:nvPr/>
        </p:nvGrpSpPr>
        <p:grpSpPr>
          <a:xfrm>
            <a:off x="2351273" y="4121150"/>
            <a:ext cx="3090862" cy="2090737"/>
            <a:chOff x="3207655" y="1756228"/>
            <a:chExt cx="3091543" cy="2090058"/>
          </a:xfrm>
        </p:grpSpPr>
        <p:grpSp>
          <p:nvGrpSpPr>
            <p:cNvPr id="6" name="组合 41"/>
            <p:cNvGrpSpPr/>
            <p:nvPr/>
          </p:nvGrpSpPr>
          <p:grpSpPr>
            <a:xfrm>
              <a:off x="3207655" y="1756228"/>
              <a:ext cx="3091543" cy="2090058"/>
              <a:chOff x="3222169" y="1756228"/>
              <a:chExt cx="3091543" cy="2090058"/>
            </a:xfrm>
          </p:grpSpPr>
          <p:sp>
            <p:nvSpPr>
              <p:cNvPr id="8" name="圆角矩形 7"/>
              <p:cNvSpPr/>
              <p:nvPr/>
            </p:nvSpPr>
            <p:spPr bwMode="auto">
              <a:xfrm>
                <a:off x="3222169" y="1756228"/>
                <a:ext cx="3091543" cy="2090058"/>
              </a:xfrm>
              <a:prstGeom prst="roundRect">
                <a:avLst/>
              </a:prstGeom>
              <a:solidFill>
                <a:schemeClr val="bg1">
                  <a:lumMod val="85000"/>
                  <a:alpha val="64000"/>
                </a:schemeClr>
              </a:solidFill>
              <a:ln w="19050" cap="flat" cmpd="sng" algn="ctr">
                <a:solidFill>
                  <a:schemeClr val="tx1"/>
                </a:solidFill>
                <a:prstDash val="dash"/>
                <a:round/>
                <a:headEnd type="none" w="sm" len="sm"/>
                <a:tailEnd type="none" w="sm" len="sm"/>
              </a:ln>
              <a:effectLst/>
            </p:spPr>
            <p:txBody>
              <a:bodyPr lIns="0" tIns="0" rIns="0" bIns="0" anchor="ctr"/>
              <a:lstStyle>
                <a:defPPr>
                  <a:defRPr lang="en-US"/>
                </a:defPPr>
                <a:lvl1pPr algn="ctr" rtl="0" fontAlgn="base">
                  <a:spcBef>
                    <a:spcPct val="0"/>
                  </a:spcBef>
                  <a:spcAft>
                    <a:spcPct val="0"/>
                  </a:spcAft>
                  <a:defRPr sz="1600" b="1" kern="1200">
                    <a:solidFill>
                      <a:schemeClr val="tx1"/>
                    </a:solidFill>
                    <a:latin typeface="Arial"/>
                    <a:ea typeface="宋体" pitchFamily="2" charset="-122"/>
                    <a:cs typeface="+mn-cs"/>
                  </a:defRPr>
                </a:lvl1pPr>
                <a:lvl2pPr marL="457200" algn="ctr" rtl="0" fontAlgn="base">
                  <a:spcBef>
                    <a:spcPct val="0"/>
                  </a:spcBef>
                  <a:spcAft>
                    <a:spcPct val="0"/>
                  </a:spcAft>
                  <a:defRPr sz="1600" b="1" kern="1200">
                    <a:solidFill>
                      <a:schemeClr val="tx1"/>
                    </a:solidFill>
                    <a:latin typeface="Arial"/>
                    <a:ea typeface="宋体" pitchFamily="2" charset="-122"/>
                    <a:cs typeface="+mn-cs"/>
                  </a:defRPr>
                </a:lvl2pPr>
                <a:lvl3pPr marL="914400" algn="ctr" rtl="0" fontAlgn="base">
                  <a:spcBef>
                    <a:spcPct val="0"/>
                  </a:spcBef>
                  <a:spcAft>
                    <a:spcPct val="0"/>
                  </a:spcAft>
                  <a:defRPr sz="1600" b="1" kern="1200">
                    <a:solidFill>
                      <a:schemeClr val="tx1"/>
                    </a:solidFill>
                    <a:latin typeface="Arial"/>
                    <a:ea typeface="宋体" pitchFamily="2" charset="-122"/>
                    <a:cs typeface="+mn-cs"/>
                  </a:defRPr>
                </a:lvl3pPr>
                <a:lvl4pPr marL="1371600" algn="ctr" rtl="0" fontAlgn="base">
                  <a:spcBef>
                    <a:spcPct val="0"/>
                  </a:spcBef>
                  <a:spcAft>
                    <a:spcPct val="0"/>
                  </a:spcAft>
                  <a:defRPr sz="1600" b="1" kern="1200">
                    <a:solidFill>
                      <a:schemeClr val="tx1"/>
                    </a:solidFill>
                    <a:latin typeface="Arial"/>
                    <a:ea typeface="宋体" pitchFamily="2" charset="-122"/>
                    <a:cs typeface="+mn-cs"/>
                  </a:defRPr>
                </a:lvl4pPr>
                <a:lvl5pPr marL="1828800" algn="ctr" rtl="0" fontAlgn="base">
                  <a:spcBef>
                    <a:spcPct val="0"/>
                  </a:spcBef>
                  <a:spcAft>
                    <a:spcPct val="0"/>
                  </a:spcAft>
                  <a:defRPr sz="1600" b="1" kern="1200">
                    <a:solidFill>
                      <a:schemeClr val="tx1"/>
                    </a:solidFill>
                    <a:latin typeface="Arial"/>
                    <a:ea typeface="宋体" pitchFamily="2" charset="-122"/>
                    <a:cs typeface="+mn-cs"/>
                  </a:defRPr>
                </a:lvl5pPr>
                <a:lvl6pPr marL="2286000" algn="l" defTabSz="914400" rtl="0" eaLnBrk="1" latinLnBrk="0" hangingPunct="1">
                  <a:defRPr sz="1600" b="1" kern="1200">
                    <a:solidFill>
                      <a:schemeClr val="tx1"/>
                    </a:solidFill>
                    <a:latin typeface="Arial"/>
                    <a:ea typeface="宋体" pitchFamily="2" charset="-122"/>
                    <a:cs typeface="+mn-cs"/>
                  </a:defRPr>
                </a:lvl6pPr>
                <a:lvl7pPr marL="2743200" algn="l" defTabSz="914400" rtl="0" eaLnBrk="1" latinLnBrk="0" hangingPunct="1">
                  <a:defRPr sz="1600" b="1" kern="1200">
                    <a:solidFill>
                      <a:schemeClr val="tx1"/>
                    </a:solidFill>
                    <a:latin typeface="Arial"/>
                    <a:ea typeface="宋体" pitchFamily="2" charset="-122"/>
                    <a:cs typeface="+mn-cs"/>
                  </a:defRPr>
                </a:lvl7pPr>
                <a:lvl8pPr marL="3200400" algn="l" defTabSz="914400" rtl="0" eaLnBrk="1" latinLnBrk="0" hangingPunct="1">
                  <a:defRPr sz="1600" b="1" kern="1200">
                    <a:solidFill>
                      <a:schemeClr val="tx1"/>
                    </a:solidFill>
                    <a:latin typeface="Arial"/>
                    <a:ea typeface="宋体" pitchFamily="2" charset="-122"/>
                    <a:cs typeface="+mn-cs"/>
                  </a:defRPr>
                </a:lvl8pPr>
                <a:lvl9pPr marL="3657600" algn="l" defTabSz="914400" rtl="0" eaLnBrk="1" latinLnBrk="0" hangingPunct="1">
                  <a:defRPr sz="1600" b="1" kern="1200">
                    <a:solidFill>
                      <a:schemeClr val="tx1"/>
                    </a:solidFill>
                    <a:latin typeface="Arial"/>
                    <a:ea typeface="宋体" pitchFamily="2" charset="-122"/>
                    <a:cs typeface="+mn-cs"/>
                  </a:defRPr>
                </a:lvl9pPr>
              </a:lstStyle>
              <a:p>
                <a:pPr>
                  <a:defRPr/>
                </a:pPr>
                <a:endParaRPr lang="zh-CN" altLang="en-US">
                  <a:latin typeface="Times New Roman" pitchFamily="18" charset="0"/>
                  <a:ea typeface="楷体_GB2312" pitchFamily="49" charset="-122"/>
                  <a:cs typeface="Times New Roman" pitchFamily="18" charset="0"/>
                </a:endParaRPr>
              </a:p>
            </p:txBody>
          </p:sp>
          <p:grpSp>
            <p:nvGrpSpPr>
              <p:cNvPr id="9" name="组合 32"/>
              <p:cNvGrpSpPr/>
              <p:nvPr/>
            </p:nvGrpSpPr>
            <p:grpSpPr>
              <a:xfrm>
                <a:off x="3393166" y="1827213"/>
                <a:ext cx="2810786" cy="1929265"/>
                <a:chOff x="3247771" y="1943229"/>
                <a:chExt cx="2810561" cy="1929087"/>
              </a:xfrm>
            </p:grpSpPr>
            <p:sp>
              <p:nvSpPr>
                <p:cNvPr id="10" name="燕尾形 9"/>
                <p:cNvSpPr/>
                <p:nvPr/>
              </p:nvSpPr>
              <p:spPr bwMode="auto">
                <a:xfrm>
                  <a:off x="3248262" y="1957940"/>
                  <a:ext cx="1552793" cy="1913726"/>
                </a:xfrm>
                <a:prstGeom prst="chevron">
                  <a:avLst>
                    <a:gd name="adj" fmla="val 20650"/>
                  </a:avLst>
                </a:prstGeom>
                <a:solidFill>
                  <a:srgbClr val="C00000"/>
                </a:solidFill>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defPPr>
                    <a:defRPr lang="en-US"/>
                  </a:defPPr>
                  <a:lvl1pPr algn="ctr" rtl="0" fontAlgn="base">
                    <a:spcBef>
                      <a:spcPct val="0"/>
                    </a:spcBef>
                    <a:spcAft>
                      <a:spcPct val="0"/>
                    </a:spcAft>
                    <a:defRPr sz="1600" b="1" kern="1200">
                      <a:solidFill>
                        <a:schemeClr val="lt1"/>
                      </a:solidFill>
                      <a:latin typeface="+mn-lt"/>
                      <a:ea typeface="+mn-ea"/>
                      <a:cs typeface="+mn-cs"/>
                    </a:defRPr>
                  </a:lvl1pPr>
                  <a:lvl2pPr marL="457200" algn="ctr" rtl="0" fontAlgn="base">
                    <a:spcBef>
                      <a:spcPct val="0"/>
                    </a:spcBef>
                    <a:spcAft>
                      <a:spcPct val="0"/>
                    </a:spcAft>
                    <a:defRPr sz="1600" b="1" kern="1200">
                      <a:solidFill>
                        <a:schemeClr val="lt1"/>
                      </a:solidFill>
                      <a:latin typeface="+mn-lt"/>
                      <a:ea typeface="+mn-ea"/>
                      <a:cs typeface="+mn-cs"/>
                    </a:defRPr>
                  </a:lvl2pPr>
                  <a:lvl3pPr marL="914400" algn="ctr" rtl="0" fontAlgn="base">
                    <a:spcBef>
                      <a:spcPct val="0"/>
                    </a:spcBef>
                    <a:spcAft>
                      <a:spcPct val="0"/>
                    </a:spcAft>
                    <a:defRPr sz="1600" b="1" kern="1200">
                      <a:solidFill>
                        <a:schemeClr val="lt1"/>
                      </a:solidFill>
                      <a:latin typeface="+mn-lt"/>
                      <a:ea typeface="+mn-ea"/>
                      <a:cs typeface="+mn-cs"/>
                    </a:defRPr>
                  </a:lvl3pPr>
                  <a:lvl4pPr marL="1371600" algn="ctr" rtl="0" fontAlgn="base">
                    <a:spcBef>
                      <a:spcPct val="0"/>
                    </a:spcBef>
                    <a:spcAft>
                      <a:spcPct val="0"/>
                    </a:spcAft>
                    <a:defRPr sz="1600" b="1" kern="1200">
                      <a:solidFill>
                        <a:schemeClr val="lt1"/>
                      </a:solidFill>
                      <a:latin typeface="+mn-lt"/>
                      <a:ea typeface="+mn-ea"/>
                      <a:cs typeface="+mn-cs"/>
                    </a:defRPr>
                  </a:lvl4pPr>
                  <a:lvl5pPr marL="1828800" algn="ctr" rtl="0" fontAlgn="base">
                    <a:spcBef>
                      <a:spcPct val="0"/>
                    </a:spcBef>
                    <a:spcAft>
                      <a:spcPct val="0"/>
                    </a:spcAft>
                    <a:defRPr sz="1600" b="1" kern="1200">
                      <a:solidFill>
                        <a:schemeClr val="lt1"/>
                      </a:solidFill>
                      <a:latin typeface="+mn-lt"/>
                      <a:ea typeface="+mn-ea"/>
                      <a:cs typeface="+mn-cs"/>
                    </a:defRPr>
                  </a:lvl5pPr>
                  <a:lvl6pPr marL="2286000" algn="l" defTabSz="914400" rtl="0" eaLnBrk="1" latinLnBrk="0" hangingPunct="1">
                    <a:defRPr sz="1600" b="1" kern="1200">
                      <a:solidFill>
                        <a:schemeClr val="lt1"/>
                      </a:solidFill>
                      <a:latin typeface="+mn-lt"/>
                      <a:ea typeface="+mn-ea"/>
                      <a:cs typeface="+mn-cs"/>
                    </a:defRPr>
                  </a:lvl6pPr>
                  <a:lvl7pPr marL="2743200" algn="l" defTabSz="914400" rtl="0" eaLnBrk="1" latinLnBrk="0" hangingPunct="1">
                    <a:defRPr sz="1600" b="1" kern="1200">
                      <a:solidFill>
                        <a:schemeClr val="lt1"/>
                      </a:solidFill>
                      <a:latin typeface="+mn-lt"/>
                      <a:ea typeface="+mn-ea"/>
                      <a:cs typeface="+mn-cs"/>
                    </a:defRPr>
                  </a:lvl7pPr>
                  <a:lvl8pPr marL="3200400" algn="l" defTabSz="914400" rtl="0" eaLnBrk="1" latinLnBrk="0" hangingPunct="1">
                    <a:defRPr sz="1600" b="1" kern="1200">
                      <a:solidFill>
                        <a:schemeClr val="lt1"/>
                      </a:solidFill>
                      <a:latin typeface="+mn-lt"/>
                      <a:ea typeface="+mn-ea"/>
                      <a:cs typeface="+mn-cs"/>
                    </a:defRPr>
                  </a:lvl8pPr>
                  <a:lvl9pPr marL="3657600" algn="l" defTabSz="914400" rtl="0" eaLnBrk="1" latinLnBrk="0" hangingPunct="1">
                    <a:defRPr sz="1600" b="1" kern="1200">
                      <a:solidFill>
                        <a:schemeClr val="lt1"/>
                      </a:solidFill>
                      <a:latin typeface="+mn-lt"/>
                      <a:ea typeface="+mn-ea"/>
                      <a:cs typeface="+mn-cs"/>
                    </a:defRPr>
                  </a:lvl9pPr>
                </a:lstStyle>
                <a:p>
                  <a:pPr>
                    <a:defRPr/>
                  </a:pPr>
                  <a:r>
                    <a:rPr lang="zh-CN" altLang="en-US" sz="2200" b="0">
                      <a:solidFill>
                        <a:schemeClr val="bg1"/>
                      </a:solidFill>
                      <a:latin typeface="Times New Roman" pitchFamily="18" charset="0"/>
                      <a:ea typeface="楷体_GB2312" pitchFamily="49" charset="-122"/>
                      <a:cs typeface="Times New Roman" pitchFamily="18" charset="0"/>
                    </a:rPr>
                    <a:t> 多因子挑选</a:t>
                  </a:r>
                </a:p>
              </p:txBody>
            </p:sp>
            <p:sp>
              <p:nvSpPr>
                <p:cNvPr id="11" name="燕尾形 10"/>
                <p:cNvSpPr/>
                <p:nvPr/>
              </p:nvSpPr>
              <p:spPr bwMode="auto">
                <a:xfrm>
                  <a:off x="4632756" y="1943658"/>
                  <a:ext cx="1425775" cy="1913726"/>
                </a:xfrm>
                <a:prstGeom prst="chevron">
                  <a:avLst>
                    <a:gd name="adj" fmla="val 20650"/>
                  </a:avLst>
                </a:prstGeom>
                <a:solidFill>
                  <a:srgbClr val="232391"/>
                </a:solidFill>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defPPr>
                    <a:defRPr lang="en-US"/>
                  </a:defPPr>
                  <a:lvl1pPr algn="ctr" rtl="0" fontAlgn="base">
                    <a:spcBef>
                      <a:spcPct val="0"/>
                    </a:spcBef>
                    <a:spcAft>
                      <a:spcPct val="0"/>
                    </a:spcAft>
                    <a:defRPr sz="1600" b="1" kern="1200">
                      <a:solidFill>
                        <a:schemeClr val="lt1"/>
                      </a:solidFill>
                      <a:latin typeface="+mn-lt"/>
                      <a:ea typeface="+mn-ea"/>
                      <a:cs typeface="+mn-cs"/>
                    </a:defRPr>
                  </a:lvl1pPr>
                  <a:lvl2pPr marL="457200" algn="ctr" rtl="0" fontAlgn="base">
                    <a:spcBef>
                      <a:spcPct val="0"/>
                    </a:spcBef>
                    <a:spcAft>
                      <a:spcPct val="0"/>
                    </a:spcAft>
                    <a:defRPr sz="1600" b="1" kern="1200">
                      <a:solidFill>
                        <a:schemeClr val="lt1"/>
                      </a:solidFill>
                      <a:latin typeface="+mn-lt"/>
                      <a:ea typeface="+mn-ea"/>
                      <a:cs typeface="+mn-cs"/>
                    </a:defRPr>
                  </a:lvl2pPr>
                  <a:lvl3pPr marL="914400" algn="ctr" rtl="0" fontAlgn="base">
                    <a:spcBef>
                      <a:spcPct val="0"/>
                    </a:spcBef>
                    <a:spcAft>
                      <a:spcPct val="0"/>
                    </a:spcAft>
                    <a:defRPr sz="1600" b="1" kern="1200">
                      <a:solidFill>
                        <a:schemeClr val="lt1"/>
                      </a:solidFill>
                      <a:latin typeface="+mn-lt"/>
                      <a:ea typeface="+mn-ea"/>
                      <a:cs typeface="+mn-cs"/>
                    </a:defRPr>
                  </a:lvl3pPr>
                  <a:lvl4pPr marL="1371600" algn="ctr" rtl="0" fontAlgn="base">
                    <a:spcBef>
                      <a:spcPct val="0"/>
                    </a:spcBef>
                    <a:spcAft>
                      <a:spcPct val="0"/>
                    </a:spcAft>
                    <a:defRPr sz="1600" b="1" kern="1200">
                      <a:solidFill>
                        <a:schemeClr val="lt1"/>
                      </a:solidFill>
                      <a:latin typeface="+mn-lt"/>
                      <a:ea typeface="+mn-ea"/>
                      <a:cs typeface="+mn-cs"/>
                    </a:defRPr>
                  </a:lvl4pPr>
                  <a:lvl5pPr marL="1828800" algn="ctr" rtl="0" fontAlgn="base">
                    <a:spcBef>
                      <a:spcPct val="0"/>
                    </a:spcBef>
                    <a:spcAft>
                      <a:spcPct val="0"/>
                    </a:spcAft>
                    <a:defRPr sz="1600" b="1" kern="1200">
                      <a:solidFill>
                        <a:schemeClr val="lt1"/>
                      </a:solidFill>
                      <a:latin typeface="+mn-lt"/>
                      <a:ea typeface="+mn-ea"/>
                      <a:cs typeface="+mn-cs"/>
                    </a:defRPr>
                  </a:lvl5pPr>
                  <a:lvl6pPr marL="2286000" algn="l" defTabSz="914400" rtl="0" eaLnBrk="1" latinLnBrk="0" hangingPunct="1">
                    <a:defRPr sz="1600" b="1" kern="1200">
                      <a:solidFill>
                        <a:schemeClr val="lt1"/>
                      </a:solidFill>
                      <a:latin typeface="+mn-lt"/>
                      <a:ea typeface="+mn-ea"/>
                      <a:cs typeface="+mn-cs"/>
                    </a:defRPr>
                  </a:lvl6pPr>
                  <a:lvl7pPr marL="2743200" algn="l" defTabSz="914400" rtl="0" eaLnBrk="1" latinLnBrk="0" hangingPunct="1">
                    <a:defRPr sz="1600" b="1" kern="1200">
                      <a:solidFill>
                        <a:schemeClr val="lt1"/>
                      </a:solidFill>
                      <a:latin typeface="+mn-lt"/>
                      <a:ea typeface="+mn-ea"/>
                      <a:cs typeface="+mn-cs"/>
                    </a:defRPr>
                  </a:lvl7pPr>
                  <a:lvl8pPr marL="3200400" algn="l" defTabSz="914400" rtl="0" eaLnBrk="1" latinLnBrk="0" hangingPunct="1">
                    <a:defRPr sz="1600" b="1" kern="1200">
                      <a:solidFill>
                        <a:schemeClr val="lt1"/>
                      </a:solidFill>
                      <a:latin typeface="+mn-lt"/>
                      <a:ea typeface="+mn-ea"/>
                      <a:cs typeface="+mn-cs"/>
                    </a:defRPr>
                  </a:lvl8pPr>
                  <a:lvl9pPr marL="3657600" algn="l" defTabSz="914400" rtl="0" eaLnBrk="1" latinLnBrk="0" hangingPunct="1">
                    <a:defRPr sz="1600" b="1" kern="1200">
                      <a:solidFill>
                        <a:schemeClr val="lt1"/>
                      </a:solidFill>
                      <a:latin typeface="+mn-lt"/>
                      <a:ea typeface="+mn-ea"/>
                      <a:cs typeface="+mn-cs"/>
                    </a:defRPr>
                  </a:lvl9pPr>
                </a:lstStyle>
                <a:p>
                  <a:pPr>
                    <a:defRPr/>
                  </a:pPr>
                  <a:endParaRPr lang="zh-CN" altLang="en-US" sz="1800" b="0">
                    <a:solidFill>
                      <a:schemeClr val="bg1"/>
                    </a:solidFill>
                    <a:latin typeface="Times New Roman" pitchFamily="18" charset="0"/>
                    <a:ea typeface="楷体_GB2312" pitchFamily="49" charset="-122"/>
                    <a:cs typeface="Times New Roman" pitchFamily="18" charset="0"/>
                  </a:endParaRPr>
                </a:p>
              </p:txBody>
            </p:sp>
          </p:grpSp>
        </p:grpSp>
        <p:sp>
          <p:nvSpPr>
            <p:cNvPr id="7" name="矩形 36"/>
            <p:cNvSpPr>
              <a:spLocks noChangeArrowheads="1"/>
            </p:cNvSpPr>
            <p:nvPr/>
          </p:nvSpPr>
          <p:spPr bwMode="auto">
            <a:xfrm>
              <a:off x="5003370" y="2387824"/>
              <a:ext cx="115295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zh-CN" altLang="en-US" sz="2200" b="0">
                  <a:solidFill>
                    <a:schemeClr val="bg1"/>
                  </a:solidFill>
                  <a:latin typeface="Times New Roman" pitchFamily="18" charset="0"/>
                  <a:ea typeface="楷体_GB2312" pitchFamily="49" charset="-122"/>
                  <a:cs typeface="Times New Roman" pitchFamily="18" charset="0"/>
                </a:rPr>
                <a:t>组合构建</a:t>
              </a:r>
            </a:p>
          </p:txBody>
        </p:sp>
      </p:grpSp>
      <p:sp>
        <p:nvSpPr>
          <p:cNvPr id="13" name="圆角矩形 12"/>
          <p:cNvSpPr/>
          <p:nvPr/>
        </p:nvSpPr>
        <p:spPr bwMode="auto">
          <a:xfrm>
            <a:off x="5642391" y="4112033"/>
            <a:ext cx="3440112" cy="2090737"/>
          </a:xfrm>
          <a:prstGeom prst="roundRect">
            <a:avLst/>
          </a:prstGeom>
          <a:solidFill>
            <a:schemeClr val="bg1">
              <a:lumMod val="85000"/>
              <a:alpha val="64000"/>
            </a:schemeClr>
          </a:solidFill>
          <a:ln w="19050" cap="flat" cmpd="sng" algn="ctr">
            <a:solidFill>
              <a:schemeClr val="tx1"/>
            </a:solidFill>
            <a:prstDash val="dash"/>
            <a:round/>
            <a:headEnd type="none" w="sm" len="sm"/>
            <a:tailEnd type="none" w="sm" len="sm"/>
          </a:ln>
          <a:effectLst/>
        </p:spPr>
        <p:txBody>
          <a:bodyPr lIns="0" tIns="0" rIns="0" bIns="0" anchor="ctr"/>
          <a:lstStyle>
            <a:defPPr>
              <a:defRPr lang="en-US"/>
            </a:defPPr>
            <a:lvl1pPr algn="ctr" rtl="0" fontAlgn="base">
              <a:spcBef>
                <a:spcPct val="0"/>
              </a:spcBef>
              <a:spcAft>
                <a:spcPct val="0"/>
              </a:spcAft>
              <a:defRPr sz="1600" b="1" kern="1200">
                <a:solidFill>
                  <a:schemeClr val="tx1"/>
                </a:solidFill>
                <a:latin typeface="Arial"/>
                <a:ea typeface="宋体" pitchFamily="2" charset="-122"/>
                <a:cs typeface="+mn-cs"/>
              </a:defRPr>
            </a:lvl1pPr>
            <a:lvl2pPr marL="457200" algn="ctr" rtl="0" fontAlgn="base">
              <a:spcBef>
                <a:spcPct val="0"/>
              </a:spcBef>
              <a:spcAft>
                <a:spcPct val="0"/>
              </a:spcAft>
              <a:defRPr sz="1600" b="1" kern="1200">
                <a:solidFill>
                  <a:schemeClr val="tx1"/>
                </a:solidFill>
                <a:latin typeface="Arial"/>
                <a:ea typeface="宋体" pitchFamily="2" charset="-122"/>
                <a:cs typeface="+mn-cs"/>
              </a:defRPr>
            </a:lvl2pPr>
            <a:lvl3pPr marL="914400" algn="ctr" rtl="0" fontAlgn="base">
              <a:spcBef>
                <a:spcPct val="0"/>
              </a:spcBef>
              <a:spcAft>
                <a:spcPct val="0"/>
              </a:spcAft>
              <a:defRPr sz="1600" b="1" kern="1200">
                <a:solidFill>
                  <a:schemeClr val="tx1"/>
                </a:solidFill>
                <a:latin typeface="Arial"/>
                <a:ea typeface="宋体" pitchFamily="2" charset="-122"/>
                <a:cs typeface="+mn-cs"/>
              </a:defRPr>
            </a:lvl3pPr>
            <a:lvl4pPr marL="1371600" algn="ctr" rtl="0" fontAlgn="base">
              <a:spcBef>
                <a:spcPct val="0"/>
              </a:spcBef>
              <a:spcAft>
                <a:spcPct val="0"/>
              </a:spcAft>
              <a:defRPr sz="1600" b="1" kern="1200">
                <a:solidFill>
                  <a:schemeClr val="tx1"/>
                </a:solidFill>
                <a:latin typeface="Arial"/>
                <a:ea typeface="宋体" pitchFamily="2" charset="-122"/>
                <a:cs typeface="+mn-cs"/>
              </a:defRPr>
            </a:lvl4pPr>
            <a:lvl5pPr marL="1828800" algn="ctr" rtl="0" fontAlgn="base">
              <a:spcBef>
                <a:spcPct val="0"/>
              </a:spcBef>
              <a:spcAft>
                <a:spcPct val="0"/>
              </a:spcAft>
              <a:defRPr sz="1600" b="1" kern="1200">
                <a:solidFill>
                  <a:schemeClr val="tx1"/>
                </a:solidFill>
                <a:latin typeface="Arial"/>
                <a:ea typeface="宋体" pitchFamily="2" charset="-122"/>
                <a:cs typeface="+mn-cs"/>
              </a:defRPr>
            </a:lvl5pPr>
            <a:lvl6pPr marL="2286000" algn="l" defTabSz="914400" rtl="0" eaLnBrk="1" latinLnBrk="0" hangingPunct="1">
              <a:defRPr sz="1600" b="1" kern="1200">
                <a:solidFill>
                  <a:schemeClr val="tx1"/>
                </a:solidFill>
                <a:latin typeface="Arial"/>
                <a:ea typeface="宋体" pitchFamily="2" charset="-122"/>
                <a:cs typeface="+mn-cs"/>
              </a:defRPr>
            </a:lvl6pPr>
            <a:lvl7pPr marL="2743200" algn="l" defTabSz="914400" rtl="0" eaLnBrk="1" latinLnBrk="0" hangingPunct="1">
              <a:defRPr sz="1600" b="1" kern="1200">
                <a:solidFill>
                  <a:schemeClr val="tx1"/>
                </a:solidFill>
                <a:latin typeface="Arial"/>
                <a:ea typeface="宋体" pitchFamily="2" charset="-122"/>
                <a:cs typeface="+mn-cs"/>
              </a:defRPr>
            </a:lvl7pPr>
            <a:lvl8pPr marL="3200400" algn="l" defTabSz="914400" rtl="0" eaLnBrk="1" latinLnBrk="0" hangingPunct="1">
              <a:defRPr sz="1600" b="1" kern="1200">
                <a:solidFill>
                  <a:schemeClr val="tx1"/>
                </a:solidFill>
                <a:latin typeface="Arial"/>
                <a:ea typeface="宋体" pitchFamily="2" charset="-122"/>
                <a:cs typeface="+mn-cs"/>
              </a:defRPr>
            </a:lvl8pPr>
            <a:lvl9pPr marL="3657600" algn="l" defTabSz="914400" rtl="0" eaLnBrk="1" latinLnBrk="0" hangingPunct="1">
              <a:defRPr sz="1600" b="1" kern="1200">
                <a:solidFill>
                  <a:schemeClr val="tx1"/>
                </a:solidFill>
                <a:latin typeface="Arial"/>
                <a:ea typeface="宋体" pitchFamily="2" charset="-122"/>
                <a:cs typeface="+mn-cs"/>
              </a:defRPr>
            </a:lvl9pPr>
          </a:lstStyle>
          <a:p>
            <a:pPr>
              <a:defRPr/>
            </a:pPr>
            <a:endParaRPr lang="zh-CN" altLang="en-US">
              <a:latin typeface="Times New Roman" pitchFamily="18" charset="0"/>
              <a:ea typeface="楷体_GB2312" pitchFamily="49" charset="-122"/>
              <a:cs typeface="Times New Roman" pitchFamily="18" charset="0"/>
            </a:endParaRPr>
          </a:p>
        </p:txBody>
      </p:sp>
      <p:grpSp>
        <p:nvGrpSpPr>
          <p:cNvPr id="15" name="组合 53"/>
          <p:cNvGrpSpPr/>
          <p:nvPr/>
        </p:nvGrpSpPr>
        <p:grpSpPr>
          <a:xfrm>
            <a:off x="5845590" y="4274052"/>
            <a:ext cx="3236913" cy="1727200"/>
            <a:chOff x="4746170" y="4368798"/>
            <a:chExt cx="3265718" cy="1727201"/>
          </a:xfrm>
        </p:grpSpPr>
        <p:sp>
          <p:nvSpPr>
            <p:cNvPr id="16" name="燕尾形 42"/>
            <p:cNvSpPr>
              <a:spLocks noChangeArrowheads="1"/>
            </p:cNvSpPr>
            <p:nvPr/>
          </p:nvSpPr>
          <p:spPr bwMode="auto">
            <a:xfrm>
              <a:off x="4746173" y="4368798"/>
              <a:ext cx="3265715" cy="1727201"/>
            </a:xfrm>
            <a:prstGeom prst="chevron">
              <a:avLst>
                <a:gd name="adj" fmla="val 50000"/>
              </a:avLst>
            </a:prstGeom>
            <a:solidFill>
              <a:srgbClr val="FF0000"/>
            </a:solidFill>
            <a:ln w="28575" algn="ctr">
              <a:solidFill>
                <a:srgbClr val="202084"/>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endParaRPr lang="zh-CN" altLang="en-US" sz="1800">
                <a:solidFill>
                  <a:srgbClr val="FFFF00"/>
                </a:solidFill>
                <a:latin typeface="Arial" pitchFamily="34" charset="0"/>
                <a:ea typeface="楷体_GB2312" pitchFamily="49" charset="-122"/>
                <a:cs typeface="Times New Roman" pitchFamily="18" charset="0"/>
              </a:endParaRPr>
            </a:p>
          </p:txBody>
        </p:sp>
        <p:sp>
          <p:nvSpPr>
            <p:cNvPr id="17" name="平行四边形 43"/>
            <p:cNvSpPr>
              <a:spLocks noChangeArrowheads="1"/>
            </p:cNvSpPr>
            <p:nvPr/>
          </p:nvSpPr>
          <p:spPr bwMode="auto">
            <a:xfrm rot="10800000">
              <a:off x="4746170" y="5249003"/>
              <a:ext cx="3241256" cy="846995"/>
            </a:xfrm>
            <a:prstGeom prst="parallelogram">
              <a:avLst>
                <a:gd name="adj" fmla="val 98468"/>
              </a:avLst>
            </a:prstGeom>
            <a:solidFill>
              <a:srgbClr val="00B050"/>
            </a:solidFill>
            <a:ln w="9525" algn="ctr">
              <a:solidFill>
                <a:schemeClr val="tx1"/>
              </a:solidFill>
              <a:round/>
            </a:ln>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kumimoji="1" lang="zh-CN" altLang="en-US" sz="1800" b="0">
                <a:solidFill>
                  <a:srgbClr val="003399"/>
                </a:solidFill>
                <a:latin typeface="Arial" pitchFamily="34" charset="0"/>
                <a:ea typeface="楷体_GB2312" pitchFamily="49" charset="-122"/>
                <a:cs typeface="Times New Roman" pitchFamily="18" charset="0"/>
              </a:endParaRPr>
            </a:p>
          </p:txBody>
        </p:sp>
      </p:grpSp>
      <p:sp>
        <p:nvSpPr>
          <p:cNvPr id="18" name="矩形 47"/>
          <p:cNvSpPr>
            <a:spLocks noChangeArrowheads="1"/>
          </p:cNvSpPr>
          <p:nvPr/>
        </p:nvSpPr>
        <p:spPr bwMode="auto">
          <a:xfrm>
            <a:off x="6447061" y="4379911"/>
            <a:ext cx="23574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zh-CN" altLang="en-US" sz="2200" dirty="0">
                <a:solidFill>
                  <a:srgbClr val="FFFF00"/>
                </a:solidFill>
                <a:latin typeface="Arial" pitchFamily="34" charset="0"/>
                <a:ea typeface="楷体_GB2312" pitchFamily="49" charset="-122"/>
                <a:cs typeface="Times New Roman" pitchFamily="18" charset="0"/>
              </a:rPr>
              <a:t> 超配组合</a:t>
            </a:r>
            <a:endParaRPr lang="en-US" altLang="zh-CN" sz="2200" dirty="0">
              <a:solidFill>
                <a:srgbClr val="FFFF00"/>
              </a:solidFill>
              <a:latin typeface="Arial" pitchFamily="34" charset="0"/>
              <a:ea typeface="楷体_GB2312" pitchFamily="49" charset="-122"/>
              <a:cs typeface="Times New Roman" pitchFamily="18" charset="0"/>
            </a:endParaRPr>
          </a:p>
          <a:p>
            <a:pPr algn="ctr">
              <a:spcBef>
                <a:spcPct val="0"/>
              </a:spcBef>
              <a:buClrTx/>
              <a:buFontTx/>
              <a:buNone/>
            </a:pPr>
            <a:r>
              <a:rPr lang="zh-CN" altLang="en-US" sz="2200" dirty="0">
                <a:solidFill>
                  <a:srgbClr val="FFFF00"/>
                </a:solidFill>
                <a:latin typeface="Arial" pitchFamily="34" charset="0"/>
                <a:ea typeface="楷体_GB2312" pitchFamily="49" charset="-122"/>
                <a:cs typeface="Times New Roman" pitchFamily="18" charset="0"/>
              </a:rPr>
              <a:t>（</a:t>
            </a:r>
            <a:r>
              <a:rPr lang="en-US" altLang="zh-CN" sz="2200" dirty="0" err="1">
                <a:solidFill>
                  <a:srgbClr val="FFFF00"/>
                </a:solidFill>
                <a:latin typeface="Arial" pitchFamily="34" charset="0"/>
                <a:ea typeface="楷体_GB2312" pitchFamily="49" charset="-122"/>
                <a:cs typeface="Times New Roman" pitchFamily="18" charset="0"/>
              </a:rPr>
              <a:t>Alpha+Beta</a:t>
            </a:r>
            <a:r>
              <a:rPr lang="zh-CN" altLang="en-US" sz="2200" dirty="0">
                <a:solidFill>
                  <a:srgbClr val="FFFF00"/>
                </a:solidFill>
                <a:latin typeface="Arial" pitchFamily="34" charset="0"/>
                <a:ea typeface="楷体_GB2312" pitchFamily="49" charset="-122"/>
                <a:cs typeface="Times New Roman" pitchFamily="18" charset="0"/>
              </a:rPr>
              <a:t>）</a:t>
            </a:r>
            <a:endParaRPr lang="en-US" altLang="zh-CN" sz="2200" dirty="0">
              <a:solidFill>
                <a:srgbClr val="FFFF00"/>
              </a:solidFill>
              <a:latin typeface="Arial" pitchFamily="34" charset="0"/>
              <a:ea typeface="楷体_GB2312" pitchFamily="49" charset="-122"/>
              <a:cs typeface="Times New Roman" pitchFamily="18" charset="0"/>
            </a:endParaRPr>
          </a:p>
        </p:txBody>
      </p:sp>
      <p:sp>
        <p:nvSpPr>
          <p:cNvPr id="19" name="矩形 46"/>
          <p:cNvSpPr>
            <a:spLocks noChangeArrowheads="1"/>
          </p:cNvSpPr>
          <p:nvPr/>
        </p:nvSpPr>
        <p:spPr bwMode="auto">
          <a:xfrm>
            <a:off x="6594673" y="5192785"/>
            <a:ext cx="17145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zh-CN" altLang="en-US" sz="2200" dirty="0">
                <a:latin typeface="Arial" pitchFamily="34" charset="0"/>
                <a:ea typeface="楷体_GB2312" pitchFamily="49" charset="-122"/>
                <a:cs typeface="Times New Roman" pitchFamily="18" charset="0"/>
              </a:rPr>
              <a:t>    股指期货</a:t>
            </a:r>
            <a:endParaRPr lang="en-US" altLang="zh-CN" sz="2200" dirty="0">
              <a:latin typeface="Arial" pitchFamily="34" charset="0"/>
              <a:ea typeface="楷体_GB2312" pitchFamily="49" charset="-122"/>
              <a:cs typeface="Times New Roman" pitchFamily="18" charset="0"/>
            </a:endParaRPr>
          </a:p>
          <a:p>
            <a:pPr algn="ctr">
              <a:spcBef>
                <a:spcPct val="0"/>
              </a:spcBef>
              <a:buClrTx/>
              <a:buFontTx/>
              <a:buNone/>
            </a:pPr>
            <a:r>
              <a:rPr lang="en-US" altLang="zh-CN" sz="2200" dirty="0">
                <a:latin typeface="Arial" pitchFamily="34" charset="0"/>
                <a:ea typeface="楷体_GB2312" pitchFamily="49" charset="-122"/>
                <a:cs typeface="Times New Roman" pitchFamily="18" charset="0"/>
              </a:rPr>
              <a:t>Beta</a:t>
            </a:r>
            <a:r>
              <a:rPr lang="zh-CN" altLang="en-US" sz="2200" dirty="0">
                <a:latin typeface="Arial" pitchFamily="34" charset="0"/>
                <a:ea typeface="楷体_GB2312" pitchFamily="49" charset="-122"/>
                <a:cs typeface="Times New Roman" pitchFamily="18" charset="0"/>
              </a:rPr>
              <a:t>收益</a:t>
            </a:r>
            <a:endParaRPr lang="en-US" altLang="zh-CN" sz="2200" dirty="0">
              <a:latin typeface="Arial" pitchFamily="34" charset="0"/>
              <a:ea typeface="楷体_GB2312" pitchFamily="49" charset="-122"/>
              <a:cs typeface="Times New Roman" pitchFamily="18" charset="0"/>
            </a:endParaRPr>
          </a:p>
        </p:txBody>
      </p:sp>
      <p:sp>
        <p:nvSpPr>
          <p:cNvPr id="20" name="矩形 19"/>
          <p:cNvSpPr/>
          <p:nvPr/>
        </p:nvSpPr>
        <p:spPr bwMode="auto">
          <a:xfrm>
            <a:off x="9225173" y="4768849"/>
            <a:ext cx="1320800" cy="762000"/>
          </a:xfrm>
          <a:prstGeom prst="rect">
            <a:avLst/>
          </a:prstGeom>
          <a:solidFill>
            <a:srgbClr val="C00000"/>
          </a:solidFill>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defPPr>
              <a:defRPr lang="en-US"/>
            </a:defPPr>
            <a:lvl1pPr algn="ctr" rtl="0" fontAlgn="base">
              <a:spcBef>
                <a:spcPct val="0"/>
              </a:spcBef>
              <a:spcAft>
                <a:spcPct val="0"/>
              </a:spcAft>
              <a:defRPr sz="1600" b="1" kern="1200">
                <a:solidFill>
                  <a:schemeClr val="lt1"/>
                </a:solidFill>
                <a:latin typeface="+mn-lt"/>
                <a:ea typeface="+mn-ea"/>
                <a:cs typeface="+mn-cs"/>
              </a:defRPr>
            </a:lvl1pPr>
            <a:lvl2pPr marL="457200" algn="ctr" rtl="0" fontAlgn="base">
              <a:spcBef>
                <a:spcPct val="0"/>
              </a:spcBef>
              <a:spcAft>
                <a:spcPct val="0"/>
              </a:spcAft>
              <a:defRPr sz="1600" b="1" kern="1200">
                <a:solidFill>
                  <a:schemeClr val="lt1"/>
                </a:solidFill>
                <a:latin typeface="+mn-lt"/>
                <a:ea typeface="+mn-ea"/>
                <a:cs typeface="+mn-cs"/>
              </a:defRPr>
            </a:lvl2pPr>
            <a:lvl3pPr marL="914400" algn="ctr" rtl="0" fontAlgn="base">
              <a:spcBef>
                <a:spcPct val="0"/>
              </a:spcBef>
              <a:spcAft>
                <a:spcPct val="0"/>
              </a:spcAft>
              <a:defRPr sz="1600" b="1" kern="1200">
                <a:solidFill>
                  <a:schemeClr val="lt1"/>
                </a:solidFill>
                <a:latin typeface="+mn-lt"/>
                <a:ea typeface="+mn-ea"/>
                <a:cs typeface="+mn-cs"/>
              </a:defRPr>
            </a:lvl3pPr>
            <a:lvl4pPr marL="1371600" algn="ctr" rtl="0" fontAlgn="base">
              <a:spcBef>
                <a:spcPct val="0"/>
              </a:spcBef>
              <a:spcAft>
                <a:spcPct val="0"/>
              </a:spcAft>
              <a:defRPr sz="1600" b="1" kern="1200">
                <a:solidFill>
                  <a:schemeClr val="lt1"/>
                </a:solidFill>
                <a:latin typeface="+mn-lt"/>
                <a:ea typeface="+mn-ea"/>
                <a:cs typeface="+mn-cs"/>
              </a:defRPr>
            </a:lvl4pPr>
            <a:lvl5pPr marL="1828800" algn="ctr" rtl="0" fontAlgn="base">
              <a:spcBef>
                <a:spcPct val="0"/>
              </a:spcBef>
              <a:spcAft>
                <a:spcPct val="0"/>
              </a:spcAft>
              <a:defRPr sz="1600" b="1" kern="1200">
                <a:solidFill>
                  <a:schemeClr val="lt1"/>
                </a:solidFill>
                <a:latin typeface="+mn-lt"/>
                <a:ea typeface="+mn-ea"/>
                <a:cs typeface="+mn-cs"/>
              </a:defRPr>
            </a:lvl5pPr>
            <a:lvl6pPr marL="2286000" algn="l" defTabSz="914400" rtl="0" eaLnBrk="1" latinLnBrk="0" hangingPunct="1">
              <a:defRPr sz="1600" b="1" kern="1200">
                <a:solidFill>
                  <a:schemeClr val="lt1"/>
                </a:solidFill>
                <a:latin typeface="+mn-lt"/>
                <a:ea typeface="+mn-ea"/>
                <a:cs typeface="+mn-cs"/>
              </a:defRPr>
            </a:lvl6pPr>
            <a:lvl7pPr marL="2743200" algn="l" defTabSz="914400" rtl="0" eaLnBrk="1" latinLnBrk="0" hangingPunct="1">
              <a:defRPr sz="1600" b="1" kern="1200">
                <a:solidFill>
                  <a:schemeClr val="lt1"/>
                </a:solidFill>
                <a:latin typeface="+mn-lt"/>
                <a:ea typeface="+mn-ea"/>
                <a:cs typeface="+mn-cs"/>
              </a:defRPr>
            </a:lvl7pPr>
            <a:lvl8pPr marL="3200400" algn="l" defTabSz="914400" rtl="0" eaLnBrk="1" latinLnBrk="0" hangingPunct="1">
              <a:defRPr sz="1600" b="1" kern="1200">
                <a:solidFill>
                  <a:schemeClr val="lt1"/>
                </a:solidFill>
                <a:latin typeface="+mn-lt"/>
                <a:ea typeface="+mn-ea"/>
                <a:cs typeface="+mn-cs"/>
              </a:defRPr>
            </a:lvl8pPr>
            <a:lvl9pPr marL="3657600" algn="l" defTabSz="914400" rtl="0" eaLnBrk="1" latinLnBrk="0" hangingPunct="1">
              <a:defRPr sz="1600" b="1" kern="1200">
                <a:solidFill>
                  <a:schemeClr val="lt1"/>
                </a:solidFill>
                <a:latin typeface="+mn-lt"/>
                <a:ea typeface="+mn-ea"/>
                <a:cs typeface="+mn-cs"/>
              </a:defRPr>
            </a:lvl9pPr>
          </a:lstStyle>
          <a:p>
            <a:pPr>
              <a:defRPr/>
            </a:pPr>
            <a:r>
              <a:rPr lang="en-US" altLang="zh-CN" sz="2200" dirty="0">
                <a:solidFill>
                  <a:schemeClr val="bg1"/>
                </a:solidFill>
                <a:latin typeface="Times New Roman" pitchFamily="18" charset="0"/>
                <a:ea typeface="楷体_GB2312" pitchFamily="49" charset="-122"/>
                <a:cs typeface="Times New Roman" pitchFamily="18" charset="0"/>
              </a:rPr>
              <a:t>Alpha</a:t>
            </a:r>
          </a:p>
          <a:p>
            <a:pPr>
              <a:defRPr/>
            </a:pPr>
            <a:r>
              <a:rPr lang="zh-CN" altLang="en-US" sz="2200" dirty="0">
                <a:solidFill>
                  <a:schemeClr val="bg1"/>
                </a:solidFill>
                <a:latin typeface="Times New Roman" pitchFamily="18" charset="0"/>
                <a:ea typeface="楷体_GB2312" pitchFamily="49" charset="-122"/>
                <a:cs typeface="Times New Roman" pitchFamily="18" charset="0"/>
              </a:rPr>
              <a:t>收益</a:t>
            </a:r>
          </a:p>
        </p:txBody>
      </p:sp>
      <p:sp>
        <p:nvSpPr>
          <p:cNvPr id="21" name="标题 1"/>
          <p:cNvSpPr txBox="1"/>
          <p:nvPr/>
        </p:nvSpPr>
        <p:spPr>
          <a:xfrm>
            <a:off x="4267199" y="78577"/>
            <a:ext cx="4972827" cy="576064"/>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800" dirty="0" smtClean="0"/>
              <a:t>第一节   </a:t>
            </a:r>
            <a:r>
              <a:rPr lang="zh-CN" altLang="en-US" sz="2800" b="1" dirty="0" smtClean="0">
                <a:latin typeface="楷体_GB2312" pitchFamily="49" charset="-122"/>
                <a:ea typeface="楷体_GB2312" pitchFamily="49" charset="-122"/>
              </a:rPr>
              <a:t>因子</a:t>
            </a:r>
            <a:r>
              <a:rPr lang="zh-CN" altLang="en-US" sz="2800" b="1" dirty="0">
                <a:latin typeface="楷体_GB2312" pitchFamily="49" charset="-122"/>
                <a:ea typeface="楷体_GB2312" pitchFamily="49" charset="-122"/>
              </a:rPr>
              <a:t>选股策略原理</a:t>
            </a:r>
            <a:endParaRPr lang="zh-CN" altLang="en-US" sz="2800" dirty="0"/>
          </a:p>
        </p:txBody>
      </p:sp>
    </p:spTree>
    <p:extLst>
      <p:ext uri="{BB962C8B-B14F-4D97-AF65-F5344CB8AC3E}">
        <p14:creationId xmlns:p14="http://schemas.microsoft.com/office/powerpoint/2010/main" val="18894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3"/>
          <p:cNvSpPr>
            <a:spLocks noChangeArrowheads="1"/>
          </p:cNvSpPr>
          <p:nvPr/>
        </p:nvSpPr>
        <p:spPr bwMode="auto">
          <a:xfrm>
            <a:off x="3467100" y="1165226"/>
            <a:ext cx="6229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en-US" altLang="zh-CN" sz="1800">
                <a:latin typeface="楷体_GB2312" pitchFamily="49" charset="-122"/>
                <a:ea typeface="楷体_GB2312" pitchFamily="49" charset="-122"/>
              </a:rPr>
              <a:t>2014</a:t>
            </a:r>
            <a:r>
              <a:rPr lang="zh-CN" altLang="en-US" sz="1800">
                <a:latin typeface="楷体_GB2312" pitchFamily="49" charset="-122"/>
                <a:ea typeface="楷体_GB2312" pitchFamily="49" charset="-122"/>
              </a:rPr>
              <a:t>年</a:t>
            </a:r>
            <a:r>
              <a:rPr lang="en-US" altLang="zh-CN" sz="1800">
                <a:latin typeface="楷体_GB2312" pitchFamily="49" charset="-122"/>
                <a:ea typeface="楷体_GB2312" pitchFamily="49" charset="-122"/>
              </a:rPr>
              <a:t>12</a:t>
            </a:r>
            <a:r>
              <a:rPr lang="zh-CN" altLang="en-US" sz="1800">
                <a:latin typeface="楷体_GB2312" pitchFamily="49" charset="-122"/>
                <a:ea typeface="楷体_GB2312" pitchFamily="49" charset="-122"/>
              </a:rPr>
              <a:t>月</a:t>
            </a:r>
            <a:r>
              <a:rPr lang="en-US" altLang="zh-CN" sz="1800">
                <a:latin typeface="楷体_GB2312" pitchFamily="49" charset="-122"/>
                <a:ea typeface="楷体_GB2312" pitchFamily="49" charset="-122"/>
              </a:rPr>
              <a:t>3</a:t>
            </a:r>
            <a:r>
              <a:rPr lang="zh-CN" altLang="en-US" sz="1800">
                <a:latin typeface="楷体_GB2312" pitchFamily="49" charset="-122"/>
                <a:ea typeface="楷体_GB2312" pitchFamily="49" charset="-122"/>
              </a:rPr>
              <a:t>日电子行业（申万一级行业分类）</a:t>
            </a:r>
            <a:endParaRPr lang="en-US" altLang="zh-CN" sz="1800">
              <a:latin typeface="楷体_GB2312" pitchFamily="49" charset="-122"/>
              <a:ea typeface="楷体_GB2312" pitchFamily="49" charset="-122"/>
            </a:endParaRPr>
          </a:p>
          <a:p>
            <a:pPr algn="ctr">
              <a:spcBef>
                <a:spcPct val="0"/>
              </a:spcBef>
              <a:buClrTx/>
              <a:buFontTx/>
              <a:buNone/>
            </a:pPr>
            <a:r>
              <a:rPr lang="zh-CN" altLang="en-US" sz="1800">
                <a:solidFill>
                  <a:srgbClr val="FF0000"/>
                </a:solidFill>
                <a:latin typeface="楷体_GB2312" pitchFamily="49" charset="-122"/>
                <a:ea typeface="楷体_GB2312" pitchFamily="49" charset="-122"/>
              </a:rPr>
              <a:t>注：长期资本负债率为</a:t>
            </a:r>
            <a:r>
              <a:rPr lang="en-US" altLang="zh-CN" sz="1800">
                <a:solidFill>
                  <a:srgbClr val="FF0000"/>
                </a:solidFill>
                <a:latin typeface="楷体_GB2312" pitchFamily="49" charset="-122"/>
                <a:ea typeface="楷体_GB2312" pitchFamily="49" charset="-122"/>
              </a:rPr>
              <a:t>5</a:t>
            </a:r>
            <a:r>
              <a:rPr lang="zh-CN" altLang="en-US" sz="1800">
                <a:solidFill>
                  <a:srgbClr val="FF0000"/>
                </a:solidFill>
                <a:latin typeface="楷体_GB2312" pitchFamily="49" charset="-122"/>
                <a:ea typeface="楷体_GB2312" pitchFamily="49" charset="-122"/>
              </a:rPr>
              <a:t>日内均值，收益率为</a:t>
            </a:r>
            <a:r>
              <a:rPr lang="en-US" altLang="zh-CN" sz="1800">
                <a:solidFill>
                  <a:srgbClr val="FF0000"/>
                </a:solidFill>
                <a:latin typeface="楷体_GB2312" pitchFamily="49" charset="-122"/>
                <a:ea typeface="楷体_GB2312" pitchFamily="49" charset="-122"/>
              </a:rPr>
              <a:t>5</a:t>
            </a:r>
            <a:r>
              <a:rPr lang="zh-CN" altLang="en-US" sz="1800">
                <a:solidFill>
                  <a:srgbClr val="FF0000"/>
                </a:solidFill>
                <a:latin typeface="楷体_GB2312" pitchFamily="49" charset="-122"/>
                <a:ea typeface="楷体_GB2312" pitchFamily="49" charset="-122"/>
              </a:rPr>
              <a:t>日累计收益率</a:t>
            </a:r>
          </a:p>
        </p:txBody>
      </p:sp>
      <p:sp>
        <p:nvSpPr>
          <p:cNvPr id="5" name="椭圆 4"/>
          <p:cNvSpPr/>
          <p:nvPr/>
        </p:nvSpPr>
        <p:spPr>
          <a:xfrm>
            <a:off x="5811838" y="5313363"/>
            <a:ext cx="1187450" cy="7858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a:solidFill>
                  <a:schemeClr val="tx1"/>
                </a:solidFill>
                <a:ea typeface="宋体" pitchFamily="2" charset="-122"/>
              </a:rPr>
              <a:t>重叠率</a:t>
            </a:r>
            <a:r>
              <a:rPr lang="en-US" altLang="zh-CN">
                <a:solidFill>
                  <a:schemeClr val="tx1"/>
                </a:solidFill>
                <a:ea typeface="宋体" pitchFamily="2" charset="-122"/>
              </a:rPr>
              <a:t>43%</a:t>
            </a:r>
            <a:endParaRPr lang="zh-CN" altLang="en-US">
              <a:solidFill>
                <a:schemeClr val="tx1"/>
              </a:solidFill>
              <a:ea typeface="宋体" pitchFamily="2" charset="-122"/>
            </a:endParaRPr>
          </a:p>
        </p:txBody>
      </p:sp>
      <p:sp>
        <p:nvSpPr>
          <p:cNvPr id="6" name="椭圆 5"/>
          <p:cNvSpPr/>
          <p:nvPr/>
        </p:nvSpPr>
        <p:spPr>
          <a:xfrm>
            <a:off x="5811838" y="2455863"/>
            <a:ext cx="1187450" cy="7858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a:solidFill>
                  <a:schemeClr val="tx1"/>
                </a:solidFill>
                <a:ea typeface="宋体" pitchFamily="2" charset="-122"/>
              </a:rPr>
              <a:t>重叠率</a:t>
            </a:r>
            <a:r>
              <a:rPr lang="en-US" altLang="zh-CN">
                <a:solidFill>
                  <a:schemeClr val="tx1"/>
                </a:solidFill>
                <a:ea typeface="宋体" pitchFamily="2" charset="-122"/>
              </a:rPr>
              <a:t>0%</a:t>
            </a:r>
            <a:endParaRPr lang="zh-CN" altLang="en-US">
              <a:solidFill>
                <a:schemeClr val="tx1"/>
              </a:solidFill>
              <a:ea typeface="宋体" pitchFamily="2" charset="-122"/>
            </a:endParaRPr>
          </a:p>
        </p:txBody>
      </p:sp>
      <p:pic>
        <p:nvPicPr>
          <p:cNvPr id="71685" name="table"/>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173413" y="1808164"/>
            <a:ext cx="2379662"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table"/>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867525" y="2720976"/>
            <a:ext cx="2306638"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箭头连接符 8"/>
          <p:cNvCxnSpPr/>
          <p:nvPr/>
        </p:nvCxnSpPr>
        <p:spPr>
          <a:xfrm>
            <a:off x="5553076" y="2813051"/>
            <a:ext cx="1116013"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5548313" y="4741864"/>
            <a:ext cx="1185862" cy="928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2119313" y="1749425"/>
            <a:ext cx="461962" cy="49291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a:solidFill>
                  <a:schemeClr val="tx1"/>
                </a:solidFill>
                <a:ea typeface="宋体" pitchFamily="2" charset="-122"/>
              </a:rPr>
              <a:t>风格组合</a:t>
            </a:r>
          </a:p>
        </p:txBody>
      </p:sp>
      <p:sp>
        <p:nvSpPr>
          <p:cNvPr id="12" name="椭圆 11"/>
          <p:cNvSpPr/>
          <p:nvPr/>
        </p:nvSpPr>
        <p:spPr>
          <a:xfrm>
            <a:off x="2581275" y="2598739"/>
            <a:ext cx="592138" cy="12858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dirty="0">
                <a:solidFill>
                  <a:schemeClr val="tx1"/>
                </a:solidFill>
                <a:ea typeface="宋体" pitchFamily="2" charset="-122"/>
              </a:rPr>
              <a:t>前</a:t>
            </a:r>
            <a:r>
              <a:rPr lang="en-US" altLang="zh-CN" sz="1400" dirty="0">
                <a:solidFill>
                  <a:schemeClr val="tx1"/>
                </a:solidFill>
                <a:ea typeface="宋体" pitchFamily="2" charset="-122"/>
              </a:rPr>
              <a:t>20%</a:t>
            </a:r>
            <a:endParaRPr lang="zh-CN" altLang="en-US" sz="1400" dirty="0">
              <a:solidFill>
                <a:schemeClr val="tx1"/>
              </a:solidFill>
              <a:ea typeface="宋体" pitchFamily="2" charset="-122"/>
            </a:endParaRPr>
          </a:p>
        </p:txBody>
      </p:sp>
      <p:sp>
        <p:nvSpPr>
          <p:cNvPr id="13" name="椭圆 12"/>
          <p:cNvSpPr/>
          <p:nvPr/>
        </p:nvSpPr>
        <p:spPr>
          <a:xfrm>
            <a:off x="2581275" y="5027614"/>
            <a:ext cx="592138" cy="12858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dirty="0">
                <a:solidFill>
                  <a:schemeClr val="tx1"/>
                </a:solidFill>
                <a:ea typeface="宋体" pitchFamily="2" charset="-122"/>
              </a:rPr>
              <a:t>后</a:t>
            </a:r>
            <a:r>
              <a:rPr lang="en-US" altLang="zh-CN" sz="1400" dirty="0">
                <a:solidFill>
                  <a:schemeClr val="tx1"/>
                </a:solidFill>
                <a:ea typeface="宋体" pitchFamily="2" charset="-122"/>
              </a:rPr>
              <a:t>20%</a:t>
            </a:r>
            <a:endParaRPr lang="zh-CN" altLang="en-US" sz="1400" dirty="0">
              <a:solidFill>
                <a:schemeClr val="tx1"/>
              </a:solidFill>
              <a:ea typeface="宋体" pitchFamily="2" charset="-122"/>
            </a:endParaRPr>
          </a:p>
        </p:txBody>
      </p:sp>
      <p:sp>
        <p:nvSpPr>
          <p:cNvPr id="14" name="圆角矩形 13"/>
          <p:cNvSpPr/>
          <p:nvPr/>
        </p:nvSpPr>
        <p:spPr>
          <a:xfrm>
            <a:off x="9636126" y="1749425"/>
            <a:ext cx="461963" cy="49291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a:solidFill>
                  <a:schemeClr val="tx1"/>
                </a:solidFill>
                <a:ea typeface="宋体" pitchFamily="2" charset="-122"/>
              </a:rPr>
              <a:t>牛股组合</a:t>
            </a:r>
          </a:p>
        </p:txBody>
      </p:sp>
      <p:sp>
        <p:nvSpPr>
          <p:cNvPr id="15" name="椭圆 14"/>
          <p:cNvSpPr/>
          <p:nvPr/>
        </p:nvSpPr>
        <p:spPr>
          <a:xfrm>
            <a:off x="9042401" y="3598864"/>
            <a:ext cx="593725" cy="12858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dirty="0">
                <a:solidFill>
                  <a:schemeClr val="tx1"/>
                </a:solidFill>
                <a:ea typeface="宋体" pitchFamily="2" charset="-122"/>
              </a:rPr>
              <a:t>前</a:t>
            </a:r>
            <a:r>
              <a:rPr lang="en-US" altLang="zh-CN" sz="1400" dirty="0">
                <a:solidFill>
                  <a:schemeClr val="tx1"/>
                </a:solidFill>
                <a:ea typeface="宋体" pitchFamily="2" charset="-122"/>
              </a:rPr>
              <a:t>20%</a:t>
            </a:r>
            <a:endParaRPr lang="zh-CN" altLang="en-US" sz="1400" dirty="0">
              <a:solidFill>
                <a:schemeClr val="tx1"/>
              </a:solidFill>
              <a:ea typeface="宋体" pitchFamily="2" charset="-122"/>
            </a:endParaRPr>
          </a:p>
        </p:txBody>
      </p:sp>
      <p:sp>
        <p:nvSpPr>
          <p:cNvPr id="16" name="矩形 15"/>
          <p:cNvSpPr/>
          <p:nvPr/>
        </p:nvSpPr>
        <p:spPr>
          <a:xfrm>
            <a:off x="7659689" y="2352675"/>
            <a:ext cx="649287" cy="369888"/>
          </a:xfrm>
          <a:prstGeom prst="rect">
            <a:avLst/>
          </a:prstGeom>
          <a:solidFill>
            <a:schemeClr val="tx2">
              <a:lumMod val="40000"/>
              <a:lumOff val="60000"/>
            </a:schemeClr>
          </a:solidFill>
        </p:spPr>
        <p:txBody>
          <a:bodyPr wrap="none">
            <a:spAutoFit/>
          </a:bodyPr>
          <a:lstStyle/>
          <a:p>
            <a:pPr>
              <a:defRPr/>
            </a:pPr>
            <a:r>
              <a:rPr lang="zh-CN" altLang="en-US">
                <a:solidFill>
                  <a:srgbClr val="FF0000"/>
                </a:solidFill>
                <a:ea typeface="宋体" pitchFamily="2" charset="-122"/>
              </a:rPr>
              <a:t>牛股</a:t>
            </a:r>
          </a:p>
        </p:txBody>
      </p:sp>
      <p:sp>
        <p:nvSpPr>
          <p:cNvPr id="71696" name="灯片编号占位符 16"/>
          <p:cNvSpPr>
            <a:spLocks noGrp="1"/>
          </p:cNvSpPr>
          <p:nvPr>
            <p:ph type="sldNum" sz="quarter" idx="10"/>
          </p:nvPr>
        </p:nvSpPr>
        <p:spPr>
          <a:xfrm>
            <a:off x="5715000" y="6534150"/>
            <a:ext cx="838200" cy="261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FADEF679-4F47-44F8-AEE2-804D6DEDC8E5}" type="slidenum">
              <a:rPr lang="zh-CN" altLang="en-US" sz="1200" b="0"/>
              <a:pPr>
                <a:spcBef>
                  <a:spcPct val="0"/>
                </a:spcBef>
                <a:buClrTx/>
                <a:buFontTx/>
                <a:buNone/>
              </a:pPr>
              <a:t>50</a:t>
            </a:fld>
            <a:endParaRPr lang="zh-CN" altLang="en-US" sz="1200" b="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0824" y="2717230"/>
            <a:ext cx="8641977" cy="923330"/>
          </a:xfrm>
          <a:prstGeom prst="rect">
            <a:avLst/>
          </a:prstGeom>
        </p:spPr>
        <p:txBody>
          <a:bodyPr wrap="square">
            <a:spAutoFit/>
          </a:bodyPr>
          <a:lstStyle/>
          <a:p>
            <a:r>
              <a:rPr lang="zh-CN" altLang="en-US" dirty="0"/>
              <a:t>比如在</a:t>
            </a:r>
            <a:r>
              <a:rPr lang="en-US" altLang="zh-CN" dirty="0"/>
              <a:t>14</a:t>
            </a:r>
            <a:r>
              <a:rPr lang="zh-CN" altLang="en-US" dirty="0"/>
              <a:t>年底时候</a:t>
            </a:r>
            <a:r>
              <a:rPr lang="zh-CN" altLang="en-US" dirty="0" smtClean="0"/>
              <a:t>，通过</a:t>
            </a:r>
            <a:r>
              <a:rPr lang="zh-CN" altLang="en-US" dirty="0"/>
              <a:t>归因发现当时电子行业最牛的股票，大家共同的主要特征是长期负债都比较低，</a:t>
            </a:r>
            <a:r>
              <a:rPr lang="zh-CN" altLang="en-US" dirty="0" smtClean="0"/>
              <a:t>所以就</a:t>
            </a:r>
            <a:r>
              <a:rPr lang="zh-CN" altLang="en-US" dirty="0"/>
              <a:t>开始在长期负债率这个风格组合里面去挑选个股，并且把已经涨起来的个股剔除掉，</a:t>
            </a:r>
            <a:r>
              <a:rPr lang="zh-CN" altLang="en-US" dirty="0" smtClean="0"/>
              <a:t>因为不想</a:t>
            </a:r>
            <a:r>
              <a:rPr lang="zh-CN" altLang="en-US" dirty="0"/>
              <a:t>在高位继续追连续涨停的个股。</a:t>
            </a:r>
          </a:p>
        </p:txBody>
      </p:sp>
    </p:spTree>
    <p:extLst>
      <p:ext uri="{BB962C8B-B14F-4D97-AF65-F5344CB8AC3E}">
        <p14:creationId xmlns:p14="http://schemas.microsoft.com/office/powerpoint/2010/main" val="733297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881188" y="1785938"/>
          <a:ext cx="8461378" cy="1966912"/>
        </p:xfrm>
        <a:graphic>
          <a:graphicData uri="http://schemas.openxmlformats.org/drawingml/2006/table">
            <a:tbl>
              <a:tblPr/>
              <a:tblGrid>
                <a:gridCol w="1057857">
                  <a:extLst>
                    <a:ext uri="{9D8B030D-6E8A-4147-A177-3AD203B41FA5}">
                      <a16:colId xmlns="" xmlns:p14="http://schemas.microsoft.com/office/powerpoint/2010/main" xmlns:p15="http://schemas.microsoft.com/office/powerpoint/2012/main" xmlns:a16="http://schemas.microsoft.com/office/drawing/2014/main" val="20000"/>
                    </a:ext>
                  </a:extLst>
                </a:gridCol>
                <a:gridCol w="1057857">
                  <a:extLst>
                    <a:ext uri="{9D8B030D-6E8A-4147-A177-3AD203B41FA5}">
                      <a16:colId xmlns="" xmlns:p14="http://schemas.microsoft.com/office/powerpoint/2010/main" xmlns:p15="http://schemas.microsoft.com/office/powerpoint/2012/main" xmlns:a16="http://schemas.microsoft.com/office/drawing/2014/main" val="20001"/>
                    </a:ext>
                  </a:extLst>
                </a:gridCol>
                <a:gridCol w="1057857">
                  <a:extLst>
                    <a:ext uri="{9D8B030D-6E8A-4147-A177-3AD203B41FA5}">
                      <a16:colId xmlns="" xmlns:p14="http://schemas.microsoft.com/office/powerpoint/2010/main" xmlns:p15="http://schemas.microsoft.com/office/powerpoint/2012/main" xmlns:a16="http://schemas.microsoft.com/office/drawing/2014/main" val="20002"/>
                    </a:ext>
                  </a:extLst>
                </a:gridCol>
                <a:gridCol w="1057857">
                  <a:extLst>
                    <a:ext uri="{9D8B030D-6E8A-4147-A177-3AD203B41FA5}">
                      <a16:colId xmlns="" xmlns:p14="http://schemas.microsoft.com/office/powerpoint/2010/main" xmlns:p15="http://schemas.microsoft.com/office/powerpoint/2012/main" xmlns:a16="http://schemas.microsoft.com/office/drawing/2014/main" val="20003"/>
                    </a:ext>
                  </a:extLst>
                </a:gridCol>
                <a:gridCol w="1056379">
                  <a:extLst>
                    <a:ext uri="{9D8B030D-6E8A-4147-A177-3AD203B41FA5}">
                      <a16:colId xmlns="" xmlns:p14="http://schemas.microsoft.com/office/powerpoint/2010/main" xmlns:p15="http://schemas.microsoft.com/office/powerpoint/2012/main" xmlns:a16="http://schemas.microsoft.com/office/drawing/2014/main" val="20004"/>
                    </a:ext>
                  </a:extLst>
                </a:gridCol>
                <a:gridCol w="1057857">
                  <a:extLst>
                    <a:ext uri="{9D8B030D-6E8A-4147-A177-3AD203B41FA5}">
                      <a16:colId xmlns="" xmlns:p14="http://schemas.microsoft.com/office/powerpoint/2010/main" xmlns:p15="http://schemas.microsoft.com/office/powerpoint/2012/main" xmlns:a16="http://schemas.microsoft.com/office/drawing/2014/main" val="20005"/>
                    </a:ext>
                  </a:extLst>
                </a:gridCol>
                <a:gridCol w="1057857">
                  <a:extLst>
                    <a:ext uri="{9D8B030D-6E8A-4147-A177-3AD203B41FA5}">
                      <a16:colId xmlns="" xmlns:p14="http://schemas.microsoft.com/office/powerpoint/2010/main" xmlns:p15="http://schemas.microsoft.com/office/powerpoint/2012/main" xmlns:a16="http://schemas.microsoft.com/office/drawing/2014/main" val="20006"/>
                    </a:ext>
                  </a:extLst>
                </a:gridCol>
                <a:gridCol w="1057857">
                  <a:extLst>
                    <a:ext uri="{9D8B030D-6E8A-4147-A177-3AD203B41FA5}">
                      <a16:colId xmlns="" xmlns:p14="http://schemas.microsoft.com/office/powerpoint/2010/main" xmlns:p15="http://schemas.microsoft.com/office/powerpoint/2012/main" xmlns:a16="http://schemas.microsoft.com/office/drawing/2014/main" val="20007"/>
                    </a:ext>
                  </a:extLst>
                </a:gridCol>
              </a:tblGrid>
              <a:tr h="280988">
                <a:tc gridSpan="7">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a:ln>
                            <a:noFill/>
                          </a:ln>
                          <a:solidFill>
                            <a:srgbClr val="000000"/>
                          </a:solidFill>
                          <a:effectLst/>
                          <a:latin typeface="Arial" pitchFamily="34" charset="0"/>
                          <a:ea typeface="楷体_GB2312" pitchFamily="49" charset="-122"/>
                          <a:cs typeface="宋体" pitchFamily="2" charset="-122"/>
                        </a:rPr>
                        <a:t>表 </a:t>
                      </a:r>
                      <a:r>
                        <a:rPr kumimoji="0" lang="en-US" altLang="zh-CN" sz="1600" b="0" i="0" u="none" strike="noStrike" cap="none" normalizeH="0" baseline="0">
                          <a:ln>
                            <a:noFill/>
                          </a:ln>
                          <a:solidFill>
                            <a:srgbClr val="000000"/>
                          </a:solidFill>
                          <a:effectLst/>
                          <a:latin typeface="Arial" pitchFamily="34" charset="0"/>
                          <a:ea typeface="楷体_GB2312" pitchFamily="49" charset="-122"/>
                          <a:cs typeface="宋体" pitchFamily="2" charset="-122"/>
                        </a:rPr>
                        <a:t> </a:t>
                      </a:r>
                      <a:r>
                        <a:rPr kumimoji="0" 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多风格因子策略</a:t>
                      </a:r>
                      <a:r>
                        <a:rPr kumimoji="0" lang="en-US" alt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a:t>
                      </a:r>
                      <a:r>
                        <a:rPr kumimoji="0" lang="zh-CN" altLang="en-US"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分行业选</a:t>
                      </a:r>
                      <a:r>
                        <a:rPr kumimoji="0" 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因子</a:t>
                      </a:r>
                      <a:r>
                        <a:rPr kumimoji="0" lang="en-US" alt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a:t>
                      </a:r>
                      <a:r>
                        <a:rPr kumimoji="0" 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总体表现</a:t>
                      </a:r>
                      <a:r>
                        <a:rPr kumimoji="0" lang="en-US" alt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a:t>
                      </a:r>
                      <a:r>
                        <a:rPr kumimoji="0" 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手续费：千分之二</a:t>
                      </a:r>
                      <a:r>
                        <a:rPr kumimoji="0" lang="en-US" alt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a:t>
                      </a:r>
                      <a:endParaRPr kumimoji="0" lang="zh-CN" altLang="zh-CN" sz="1600" b="0" i="0" u="none" strike="noStrike" cap="none" normalizeH="0" baseline="0">
                        <a:ln>
                          <a:noFill/>
                        </a:ln>
                        <a:solidFill>
                          <a:srgbClr val="365F91"/>
                        </a:solidFill>
                        <a:effectLst/>
                        <a:latin typeface="Arial" pitchFamily="34" charset="0"/>
                        <a:ea typeface="楷体_GB2312" pitchFamily="49" charset="-122"/>
                        <a:cs typeface="Times New Roman" pitchFamily="18" charset="0"/>
                      </a:endParaRPr>
                    </a:p>
                  </a:txBody>
                  <a:tcPr marL="63299" marR="63299"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796925" marR="0" lvl="0" indent="0" algn="just"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a:ln>
                          <a:noFill/>
                        </a:ln>
                        <a:solidFill>
                          <a:srgbClr val="365F91"/>
                        </a:solidFill>
                        <a:effectLst/>
                        <a:latin typeface="Arial" pitchFamily="34" charset="0"/>
                        <a:ea typeface="楷体_GB2312" pitchFamily="49" charset="-122"/>
                        <a:cs typeface="Times New Roman" pitchFamily="18" charset="0"/>
                      </a:endParaRPr>
                    </a:p>
                  </a:txBody>
                  <a:tcPr marL="63299" marR="63299"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 xmlns:p14="http://schemas.microsoft.com/office/powerpoint/2010/main" xmlns:p15="http://schemas.microsoft.com/office/powerpoint/2012/main" xmlns:a16="http://schemas.microsoft.com/office/drawing/2014/main" val="10000"/>
                  </a:ext>
                </a:extLst>
              </a:tr>
              <a:tr h="112394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chemeClr val="tx1"/>
                          </a:solidFill>
                          <a:effectLst/>
                          <a:latin typeface="Times New Roman" pitchFamily="18" charset="0"/>
                          <a:ea typeface="楷体_GB2312" pitchFamily="49" charset="-122"/>
                        </a:rPr>
                        <a:t>累计超额净值</a:t>
                      </a:r>
                      <a:endParaRPr kumimoji="0" lang="zh-CN" sz="1600" b="0" i="0" u="none" strike="noStrike" cap="none" normalizeH="0" baseline="0">
                        <a:ln>
                          <a:noFill/>
                        </a:ln>
                        <a:solidFill>
                          <a:schemeClr val="tx1"/>
                        </a:solidFill>
                        <a:effectLst/>
                        <a:latin typeface="Times New Roman" pitchFamily="18" charset="0"/>
                        <a:ea typeface="PMingLiU" pitchFamily="18" charset="-12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楷体_GB2312" pitchFamily="49" charset="-122"/>
                          <a:ea typeface="PMingLiU" pitchFamily="18" charset="-120"/>
                        </a:rPr>
                        <a:t>(</a:t>
                      </a:r>
                      <a:r>
                        <a:rPr kumimoji="0" lang="zh-CN" sz="1600" b="0" i="0" u="none" strike="noStrike" cap="none" normalizeH="0" baseline="0">
                          <a:ln>
                            <a:noFill/>
                          </a:ln>
                          <a:solidFill>
                            <a:schemeClr val="tx1"/>
                          </a:solidFill>
                          <a:effectLst/>
                          <a:latin typeface="Times New Roman" pitchFamily="18" charset="0"/>
                          <a:ea typeface="楷体_GB2312" pitchFamily="49" charset="-122"/>
                        </a:rPr>
                        <a:t>对中证</a:t>
                      </a:r>
                      <a:r>
                        <a:rPr kumimoji="0" lang="en-US" altLang="zh-CN" sz="1600" b="0" i="0" u="none" strike="noStrike" cap="none" normalizeH="0" baseline="0">
                          <a:ln>
                            <a:noFill/>
                          </a:ln>
                          <a:solidFill>
                            <a:schemeClr val="tx1"/>
                          </a:solidFill>
                          <a:effectLst/>
                          <a:latin typeface="Times New Roman" pitchFamily="18" charset="0"/>
                          <a:ea typeface="楷体_GB2312" pitchFamily="49" charset="-122"/>
                        </a:rPr>
                        <a:t>800)</a:t>
                      </a:r>
                      <a:endParaRPr kumimoji="0" lang="zh-CN" alt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chemeClr val="tx1"/>
                          </a:solidFill>
                          <a:effectLst/>
                          <a:latin typeface="Times New Roman" pitchFamily="18" charset="0"/>
                          <a:ea typeface="楷体_GB2312" pitchFamily="49" charset="-122"/>
                        </a:rPr>
                        <a:t>平均年化收益率</a:t>
                      </a:r>
                      <a:endParaRPr kumimoji="0" lang="zh-CN" sz="1600" b="0" i="0" u="none" strike="noStrike" cap="none" normalizeH="0" baseline="0">
                        <a:ln>
                          <a:noFill/>
                        </a:ln>
                        <a:solidFill>
                          <a:schemeClr val="tx1"/>
                        </a:solidFill>
                        <a:effectLst/>
                        <a:latin typeface="Times New Roman" pitchFamily="18" charset="0"/>
                        <a:ea typeface="PMingLiU" pitchFamily="18" charset="-12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楷体_GB2312" pitchFamily="49" charset="-122"/>
                          <a:ea typeface="PMingLiU" pitchFamily="18" charset="-120"/>
                        </a:rPr>
                        <a:t>(</a:t>
                      </a:r>
                      <a:r>
                        <a:rPr kumimoji="0" lang="zh-TW" sz="1600" b="0" i="0" u="none" strike="noStrike" cap="none" normalizeH="0" baseline="0">
                          <a:ln>
                            <a:noFill/>
                          </a:ln>
                          <a:solidFill>
                            <a:schemeClr val="tx1"/>
                          </a:solidFill>
                          <a:effectLst/>
                          <a:latin typeface="Times New Roman" pitchFamily="18" charset="0"/>
                          <a:ea typeface="楷体_GB2312" pitchFamily="49" charset="-122"/>
                        </a:rPr>
                        <a:t>对中证</a:t>
                      </a:r>
                      <a:r>
                        <a:rPr kumimoji="0" lang="en-US" altLang="zh-CN" sz="1600" b="0" i="0" u="none" strike="noStrike" cap="none" normalizeH="0" baseline="0">
                          <a:ln>
                            <a:noFill/>
                          </a:ln>
                          <a:solidFill>
                            <a:schemeClr val="tx1"/>
                          </a:solidFill>
                          <a:effectLst/>
                          <a:latin typeface="楷体_GB2312" pitchFamily="49" charset="-122"/>
                          <a:ea typeface="PMingLiU" pitchFamily="18" charset="-120"/>
                        </a:rPr>
                        <a:t>800)</a:t>
                      </a:r>
                      <a:endParaRPr kumimoji="0" lang="zh-CN" alt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chemeClr val="tx1"/>
                          </a:solidFill>
                          <a:effectLst/>
                          <a:latin typeface="Times New Roman" pitchFamily="18" charset="0"/>
                          <a:ea typeface="楷体_GB2312" pitchFamily="49" charset="-122"/>
                        </a:rPr>
                        <a:t>胜率</a:t>
                      </a:r>
                      <a:endParaRPr kumimoji="0" 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chemeClr val="tx1"/>
                          </a:solidFill>
                          <a:effectLst/>
                          <a:latin typeface="Times New Roman" pitchFamily="18" charset="0"/>
                          <a:ea typeface="楷体_GB2312" pitchFamily="49" charset="-122"/>
                        </a:rPr>
                        <a:t>最大回撤</a:t>
                      </a:r>
                      <a:endParaRPr kumimoji="0" 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chemeClr val="tx1"/>
                          </a:solidFill>
                          <a:effectLst/>
                          <a:latin typeface="Times New Roman" pitchFamily="18" charset="0"/>
                          <a:ea typeface="楷体_GB2312" pitchFamily="49" charset="-122"/>
                        </a:rPr>
                        <a:t>持仓概率</a:t>
                      </a:r>
                      <a:endParaRPr kumimoji="0" 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chemeClr val="tx1"/>
                          </a:solidFill>
                          <a:effectLst/>
                          <a:latin typeface="Times New Roman" pitchFamily="18" charset="0"/>
                          <a:ea typeface="楷体_GB2312" pitchFamily="49" charset="-122"/>
                        </a:rPr>
                        <a:t>信息比</a:t>
                      </a:r>
                      <a:endParaRPr kumimoji="0" 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chemeClr val="tx1"/>
                          </a:solidFill>
                          <a:effectLst/>
                          <a:latin typeface="Times New Roman" pitchFamily="18" charset="0"/>
                          <a:ea typeface="楷体_GB2312" pitchFamily="49" charset="-122"/>
                        </a:rPr>
                        <a:t>日平均换仓比例</a:t>
                      </a:r>
                      <a:endParaRPr kumimoji="0" 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chemeClr val="tx1"/>
                          </a:solidFill>
                          <a:effectLst/>
                          <a:latin typeface="Times New Roman" pitchFamily="18" charset="0"/>
                          <a:ea typeface="楷体_GB2312" pitchFamily="49" charset="-122"/>
                        </a:rPr>
                        <a:t>平均持仓天数</a:t>
                      </a:r>
                      <a:endParaRPr kumimoji="0" 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extLst>
                  <a:ext uri="{0D108BD9-81ED-4DB2-BD59-A6C34878D82A}">
                    <a16:rowId xmlns="" xmlns:p14="http://schemas.microsoft.com/office/powerpoint/2010/main" xmlns:p15="http://schemas.microsoft.com/office/powerpoint/2012/main" xmlns:a16="http://schemas.microsoft.com/office/drawing/2014/main" val="10001"/>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itchFamily="18" charset="0"/>
                          <a:ea typeface="PMingLiU" pitchFamily="18" charset="-120"/>
                        </a:rPr>
                        <a:t>498.47%</a:t>
                      </a:r>
                      <a:endParaRPr kumimoji="0" lang="zh-CN" alt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itchFamily="18" charset="0"/>
                          <a:ea typeface="PMingLiU" pitchFamily="18" charset="-120"/>
                        </a:rPr>
                        <a:t>30.92%</a:t>
                      </a:r>
                      <a:endParaRPr kumimoji="0" lang="zh-CN" altLang="zh-CN" sz="1600" b="1"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itchFamily="18" charset="0"/>
                          <a:ea typeface="PMingLiU" pitchFamily="18" charset="-120"/>
                        </a:rPr>
                        <a:t>56.46%</a:t>
                      </a:r>
                      <a:endParaRPr kumimoji="0" lang="zh-CN" altLang="zh-CN" sz="1600" b="1"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itchFamily="18" charset="0"/>
                          <a:ea typeface="PMingLiU" pitchFamily="18" charset="-120"/>
                        </a:rPr>
                        <a:t>11.41%</a:t>
                      </a:r>
                      <a:endParaRPr kumimoji="0" lang="zh-CN" alt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itchFamily="18" charset="0"/>
                          <a:ea typeface="PMingLiU" pitchFamily="18" charset="-120"/>
                        </a:rPr>
                        <a:t>99.57%</a:t>
                      </a:r>
                      <a:endParaRPr kumimoji="0" lang="zh-CN" alt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itchFamily="18" charset="0"/>
                          <a:ea typeface="PMingLiU" pitchFamily="18" charset="-120"/>
                        </a:rPr>
                        <a:t>2.12 </a:t>
                      </a:r>
                      <a:endParaRPr kumimoji="0" lang="zh-CN" altLang="zh-CN" sz="1600" b="1"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itchFamily="18" charset="0"/>
                          <a:ea typeface="PMingLiU" pitchFamily="18" charset="-120"/>
                        </a:rPr>
                        <a:t>27.42%</a:t>
                      </a:r>
                      <a:endParaRPr kumimoji="0" lang="zh-CN" alt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itchFamily="18" charset="0"/>
                          <a:ea typeface="PMingLiU" pitchFamily="18" charset="-120"/>
                        </a:rPr>
                        <a:t>4</a:t>
                      </a:r>
                      <a:r>
                        <a:rPr kumimoji="0" lang="en-US" altLang="zh-CN" sz="1600" b="0" i="0" u="none" strike="noStrike" cap="none" normalizeH="0" baseline="0">
                          <a:ln>
                            <a:noFill/>
                          </a:ln>
                          <a:solidFill>
                            <a:schemeClr val="tx1"/>
                          </a:solidFill>
                          <a:effectLst/>
                          <a:latin typeface="宋体" pitchFamily="2" charset="-122"/>
                          <a:ea typeface="PMingLiU" pitchFamily="18" charset="-120"/>
                        </a:rPr>
                        <a:t>.</a:t>
                      </a:r>
                      <a:r>
                        <a:rPr kumimoji="0" lang="en-US" altLang="zh-CN" sz="1600" b="0" i="0" u="none" strike="noStrike" cap="none" normalizeH="0" baseline="0">
                          <a:ln>
                            <a:noFill/>
                          </a:ln>
                          <a:solidFill>
                            <a:schemeClr val="tx1"/>
                          </a:solidFill>
                          <a:effectLst/>
                          <a:latin typeface="Times New Roman" pitchFamily="18" charset="0"/>
                          <a:ea typeface="PMingLiU" pitchFamily="18" charset="-120"/>
                        </a:rPr>
                        <a:t>83</a:t>
                      </a:r>
                      <a:endParaRPr kumimoji="0" lang="zh-CN" altLang="zh-CN" sz="1600" b="0" i="0" u="none" strike="noStrike" cap="none" normalizeH="0" baseline="0">
                        <a:ln>
                          <a:noFill/>
                        </a:ln>
                        <a:solidFill>
                          <a:schemeClr val="tx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p14="http://schemas.microsoft.com/office/powerpoint/2010/main" xmlns:p15="http://schemas.microsoft.com/office/powerpoint/2012/main" xmlns:a16="http://schemas.microsoft.com/office/drawing/2014/main" val="10002"/>
                  </a:ext>
                </a:extLst>
              </a:tr>
              <a:tr h="280988">
                <a:tc gridSpan="8">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rgbClr val="365F91"/>
                          </a:solidFill>
                          <a:effectLst/>
                          <a:latin typeface="Times New Roman" pitchFamily="18" charset="0"/>
                          <a:ea typeface="楷体_GB2312" pitchFamily="49" charset="-122"/>
                        </a:rPr>
                        <a:t>数据来源：广发证券发展研究中心、</a:t>
                      </a:r>
                      <a:r>
                        <a:rPr kumimoji="0" lang="en-US" altLang="zh-CN" sz="1600" b="0" i="0" u="none" strike="noStrike" cap="none" normalizeH="0" baseline="0">
                          <a:ln>
                            <a:noFill/>
                          </a:ln>
                          <a:solidFill>
                            <a:srgbClr val="365F91"/>
                          </a:solidFill>
                          <a:effectLst/>
                          <a:latin typeface="楷体_GB2312" pitchFamily="49" charset="-122"/>
                          <a:ea typeface="PMingLiU" pitchFamily="18" charset="-120"/>
                        </a:rPr>
                        <a:t>Wind</a:t>
                      </a:r>
                      <a:r>
                        <a:rPr kumimoji="0" lang="zh-TW" sz="1600" b="0" i="0" u="none" strike="noStrike" cap="none" normalizeH="0" baseline="0">
                          <a:ln>
                            <a:noFill/>
                          </a:ln>
                          <a:solidFill>
                            <a:srgbClr val="365F91"/>
                          </a:solidFill>
                          <a:effectLst/>
                          <a:latin typeface="Times New Roman" pitchFamily="18" charset="0"/>
                          <a:ea typeface="楷体_GB2312" pitchFamily="49" charset="-122"/>
                        </a:rPr>
                        <a:t>资讯金融终端</a:t>
                      </a:r>
                      <a:endParaRPr kumimoji="0" lang="zh-CN" sz="1600" b="0" i="0" u="none" strike="noStrike" cap="none" normalizeH="0" baseline="0">
                        <a:ln>
                          <a:noFill/>
                        </a:ln>
                        <a:solidFill>
                          <a:srgbClr val="365F91"/>
                        </a:solidFill>
                        <a:effectLst/>
                        <a:latin typeface="Times New Roman" pitchFamily="18" charset="0"/>
                        <a:ea typeface="PMingLiU" pitchFamily="18" charset="-120"/>
                      </a:endParaRPr>
                    </a:p>
                  </a:txBody>
                  <a:tcPr marL="63299" marR="63299"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p14="http://schemas.microsoft.com/office/powerpoint/2010/main" xmlns:p15="http://schemas.microsoft.com/office/powerpoint/2012/main" xmlns:a16="http://schemas.microsoft.com/office/drawing/2014/main" val="1000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35607336"/>
              </p:ext>
            </p:extLst>
          </p:nvPr>
        </p:nvGraphicFramePr>
        <p:xfrm>
          <a:off x="2520950" y="3797301"/>
          <a:ext cx="7397750" cy="2989263"/>
        </p:xfrm>
        <a:graphic>
          <a:graphicData uri="http://schemas.openxmlformats.org/drawingml/2006/table">
            <a:tbl>
              <a:tblPr/>
              <a:tblGrid>
                <a:gridCol w="7397750">
                  <a:extLst>
                    <a:ext uri="{9D8B030D-6E8A-4147-A177-3AD203B41FA5}">
                      <a16:colId xmlns="" xmlns:p14="http://schemas.microsoft.com/office/powerpoint/2010/main" xmlns:p15="http://schemas.microsoft.com/office/powerpoint/2012/main" xmlns:a16="http://schemas.microsoft.com/office/drawing/2014/main" val="20000"/>
                    </a:ext>
                  </a:extLst>
                </a:gridCol>
              </a:tblGrid>
              <a:tr h="271364">
                <a:tc>
                  <a:txBody>
                    <a:bodyPr/>
                    <a:lstStyle/>
                    <a:p>
                      <a:pPr marL="0" algn="just">
                        <a:spcAft>
                          <a:spcPct val="0"/>
                        </a:spcAft>
                      </a:pPr>
                      <a:r>
                        <a:rPr lang="zh-TW" sz="1600" dirty="0">
                          <a:latin typeface="Times New Roman" charset="0"/>
                          <a:ea typeface="楷体_GB2312"/>
                          <a:cs typeface="Times New Roman"/>
                        </a:rPr>
                        <a:t>图</a:t>
                      </a:r>
                      <a:r>
                        <a:rPr lang="zh-TW" sz="1600" dirty="0">
                          <a:latin typeface="Arial"/>
                          <a:ea typeface="Times New Roman" charset="0"/>
                          <a:cs typeface="Times New Roman"/>
                        </a:rPr>
                        <a:t> </a:t>
                      </a:r>
                      <a:r>
                        <a:rPr lang="en-US" sz="1600" dirty="0">
                          <a:latin typeface="Times New Roman" charset="0"/>
                          <a:ea typeface="楷体_GB2312"/>
                          <a:cs typeface="Times New Roman"/>
                        </a:rPr>
                        <a:t>18 </a:t>
                      </a:r>
                      <a:r>
                        <a:rPr lang="zh-CN" sz="1600" dirty="0">
                          <a:latin typeface="Times New Roman" charset="0"/>
                          <a:ea typeface="楷体_GB2312"/>
                          <a:cs typeface="Times New Roman"/>
                        </a:rPr>
                        <a:t>多风格因子策略</a:t>
                      </a:r>
                      <a:r>
                        <a:rPr lang="en-US" sz="1600" dirty="0">
                          <a:latin typeface="Times New Roman" charset="0"/>
                          <a:ea typeface="楷体_GB2312"/>
                          <a:cs typeface="Times New Roman"/>
                        </a:rPr>
                        <a:t>(</a:t>
                      </a:r>
                      <a:r>
                        <a:rPr lang="zh-CN" altLang="en-US" sz="1600" dirty="0">
                          <a:latin typeface="Times New Roman" charset="0"/>
                          <a:ea typeface="楷体_GB2312"/>
                          <a:cs typeface="Times New Roman"/>
                        </a:rPr>
                        <a:t>分</a:t>
                      </a:r>
                      <a:r>
                        <a:rPr lang="zh-CN" sz="1600" dirty="0">
                          <a:latin typeface="Times New Roman" charset="0"/>
                          <a:ea typeface="楷体_GB2312"/>
                          <a:cs typeface="Times New Roman"/>
                        </a:rPr>
                        <a:t>行业</a:t>
                      </a:r>
                      <a:r>
                        <a:rPr lang="zh-CN" altLang="en-US" sz="1600" dirty="0">
                          <a:latin typeface="Times New Roman" charset="0"/>
                          <a:ea typeface="楷体_GB2312"/>
                          <a:cs typeface="Times New Roman"/>
                        </a:rPr>
                        <a:t>选</a:t>
                      </a:r>
                      <a:r>
                        <a:rPr lang="zh-CN" sz="1600" dirty="0">
                          <a:latin typeface="Times New Roman" charset="0"/>
                          <a:ea typeface="楷体_GB2312"/>
                          <a:cs typeface="Times New Roman"/>
                        </a:rPr>
                        <a:t>因子</a:t>
                      </a:r>
                      <a:r>
                        <a:rPr lang="en-US" sz="1600" dirty="0">
                          <a:latin typeface="Times New Roman" charset="0"/>
                          <a:ea typeface="楷体_GB2312"/>
                          <a:cs typeface="Times New Roman"/>
                        </a:rPr>
                        <a:t>)</a:t>
                      </a:r>
                      <a:r>
                        <a:rPr lang="zh-CN" sz="1600" dirty="0">
                          <a:latin typeface="Times New Roman" charset="0"/>
                          <a:ea typeface="楷体_GB2312"/>
                          <a:cs typeface="Times New Roman"/>
                        </a:rPr>
                        <a:t>总体表现</a:t>
                      </a:r>
                      <a:r>
                        <a:rPr lang="en-US" sz="1600" dirty="0">
                          <a:latin typeface="Times New Roman" charset="0"/>
                          <a:ea typeface="楷体_GB2312"/>
                          <a:cs typeface="Times New Roman"/>
                        </a:rPr>
                        <a:t>(</a:t>
                      </a:r>
                      <a:r>
                        <a:rPr lang="zh-CN" sz="1600" dirty="0">
                          <a:latin typeface="Times New Roman" charset="0"/>
                          <a:ea typeface="楷体_GB2312"/>
                          <a:cs typeface="Times New Roman"/>
                        </a:rPr>
                        <a:t>手续费：千分之二</a:t>
                      </a:r>
                      <a:r>
                        <a:rPr lang="en-US" sz="1600" dirty="0">
                          <a:latin typeface="Times New Roman" charset="0"/>
                          <a:ea typeface="楷体_GB2312"/>
                          <a:cs typeface="Times New Roman"/>
                        </a:rPr>
                        <a:t>)</a:t>
                      </a:r>
                      <a:endParaRPr lang="zh-CN" sz="1600" dirty="0">
                        <a:latin typeface="Arial"/>
                        <a:ea typeface="楷体_GB2312"/>
                        <a:cs typeface="Times New Roman"/>
                      </a:endParaRPr>
                    </a:p>
                  </a:txBody>
                  <a:tcPr marL="63312" marR="63312"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p14="http://schemas.microsoft.com/office/powerpoint/2010/main" xmlns:p15="http://schemas.microsoft.com/office/powerpoint/2012/main" xmlns:a16="http://schemas.microsoft.com/office/drawing/2014/main" val="10000"/>
                  </a:ext>
                </a:extLst>
              </a:tr>
              <a:tr h="2474059">
                <a:tc>
                  <a:txBody>
                    <a:bodyPr/>
                    <a:lstStyle/>
                    <a:p>
                      <a:pPr marL="0" algn="just">
                        <a:spcAft>
                          <a:spcPts val="500"/>
                        </a:spcAft>
                      </a:pPr>
                      <a:endParaRPr lang="en-US" sz="1600">
                        <a:latin typeface="Times New Roman" charset="0"/>
                        <a:ea typeface="楷体_GB2312"/>
                        <a:cs typeface="Times New Roman"/>
                      </a:endParaRPr>
                    </a:p>
                  </a:txBody>
                  <a:tcPr marL="63312" marR="6331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p14="http://schemas.microsoft.com/office/powerpoint/2010/main" xmlns:p15="http://schemas.microsoft.com/office/powerpoint/2012/main" xmlns:a16="http://schemas.microsoft.com/office/drawing/2014/main" val="10001"/>
                  </a:ext>
                </a:extLst>
              </a:tr>
              <a:tr h="243840">
                <a:tc>
                  <a:txBody>
                    <a:bodyPr/>
                    <a:lstStyle/>
                    <a:p>
                      <a:pPr marL="0" algn="just">
                        <a:spcAft>
                          <a:spcPts val="500"/>
                        </a:spcAft>
                      </a:pPr>
                      <a:r>
                        <a:rPr lang="zh-TW" sz="1600" dirty="0">
                          <a:latin typeface="Times New Roman" charset="0"/>
                          <a:ea typeface="楷体_GB2312"/>
                          <a:cs typeface="Times New Roman"/>
                        </a:rPr>
                        <a:t>数据来源：广发证券发展研究中心、</a:t>
                      </a:r>
                      <a:r>
                        <a:rPr lang="en-US" sz="1600" dirty="0" smtClean="0">
                          <a:latin typeface="Times New Roman" charset="0"/>
                          <a:ea typeface="楷体_GB2312"/>
                          <a:cs typeface="Times New Roman"/>
                        </a:rPr>
                        <a:t>Wind</a:t>
                      </a:r>
                      <a:r>
                        <a:rPr lang="zh-TW" sz="1600" dirty="0">
                          <a:latin typeface="Times New Roman" charset="0"/>
                          <a:ea typeface="楷体_GB2312"/>
                          <a:cs typeface="Times New Roman"/>
                        </a:rPr>
                        <a:t>资讯金融终端</a:t>
                      </a:r>
                      <a:endParaRPr lang="zh-CN" sz="1600" dirty="0">
                        <a:latin typeface="Arial"/>
                        <a:ea typeface="楷体_GB2312"/>
                        <a:cs typeface="Times New Roman"/>
                      </a:endParaRPr>
                    </a:p>
                  </a:txBody>
                  <a:tcPr marL="63312" marR="63312"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p14="http://schemas.microsoft.com/office/powerpoint/2010/main" xmlns:p15="http://schemas.microsoft.com/office/powerpoint/2012/main" xmlns:a16="http://schemas.microsoft.com/office/drawing/2014/main" val="10002"/>
                  </a:ext>
                </a:extLst>
              </a:tr>
            </a:tbl>
          </a:graphicData>
        </a:graphic>
      </p:graphicFrame>
      <p:graphicFrame>
        <p:nvGraphicFramePr>
          <p:cNvPr id="10" name="图表 9"/>
          <p:cNvGraphicFramePr/>
          <p:nvPr/>
        </p:nvGraphicFramePr>
        <p:xfrm>
          <a:off x="2274038" y="4101068"/>
          <a:ext cx="7633645" cy="2363283"/>
        </p:xfrm>
        <a:graphic>
          <a:graphicData uri="http://schemas.openxmlformats.org/drawingml/2006/chart">
            <c:chart xmlns:c="http://schemas.openxmlformats.org/drawingml/2006/chart" xmlns:r="http://schemas.openxmlformats.org/officeDocument/2006/relationships" r:id="rId3"/>
          </a:graphicData>
        </a:graphic>
      </p:graphicFrame>
      <p:sp>
        <p:nvSpPr>
          <p:cNvPr id="73760" name="矩形 10"/>
          <p:cNvSpPr>
            <a:spLocks noChangeArrowheads="1"/>
          </p:cNvSpPr>
          <p:nvPr/>
        </p:nvSpPr>
        <p:spPr bwMode="auto">
          <a:xfrm>
            <a:off x="2881314" y="1214438"/>
            <a:ext cx="2765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000">
                <a:solidFill>
                  <a:srgbClr val="FF0000"/>
                </a:solidFill>
                <a:latin typeface="楷体_GB2312" pitchFamily="49" charset="-122"/>
                <a:ea typeface="楷体_GB2312" pitchFamily="49" charset="-122"/>
              </a:rPr>
              <a:t>牛股归因风格策略实证</a:t>
            </a:r>
          </a:p>
        </p:txBody>
      </p:sp>
      <p:sp>
        <p:nvSpPr>
          <p:cNvPr id="73762" name="灯片编号占位符 6"/>
          <p:cNvSpPr>
            <a:spLocks noGrp="1"/>
          </p:cNvSpPr>
          <p:nvPr>
            <p:ph type="sldNum" sz="quarter" idx="10"/>
          </p:nvPr>
        </p:nvSpPr>
        <p:spPr>
          <a:xfrm>
            <a:off x="5714999" y="6534150"/>
            <a:ext cx="6145307" cy="261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200" b="0" dirty="0" smtClean="0"/>
              <a:t>  </a:t>
            </a:r>
            <a:fld id="{8048ACFD-CB92-4BC5-AEE4-3D641666F90C}" type="slidenum">
              <a:rPr lang="zh-CN" altLang="en-US" sz="1200" b="0" smtClean="0"/>
              <a:pPr>
                <a:spcBef>
                  <a:spcPct val="0"/>
                </a:spcBef>
                <a:buClrTx/>
                <a:buFontTx/>
                <a:buNone/>
              </a:pPr>
              <a:t>52</a:t>
            </a:fld>
            <a:endParaRPr lang="zh-CN" altLang="en-US" sz="1200"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1553" y="3105835"/>
            <a:ext cx="9906000" cy="369332"/>
          </a:xfrm>
          <a:prstGeom prst="rect">
            <a:avLst/>
          </a:prstGeom>
        </p:spPr>
        <p:txBody>
          <a:bodyPr wrap="square">
            <a:spAutoFit/>
          </a:bodyPr>
          <a:lstStyle/>
          <a:p>
            <a:r>
              <a:rPr lang="zh-CN" altLang="en-US" dirty="0"/>
              <a:t>对这个策略我们进行了一个实证分析，发现效果非常稳定，如果分年度来看，</a:t>
            </a:r>
          </a:p>
        </p:txBody>
      </p:sp>
      <p:sp>
        <p:nvSpPr>
          <p:cNvPr id="3" name="矩形 2"/>
          <p:cNvSpPr/>
          <p:nvPr/>
        </p:nvSpPr>
        <p:spPr>
          <a:xfrm>
            <a:off x="1801905" y="3756213"/>
            <a:ext cx="8713694" cy="369332"/>
          </a:xfrm>
          <a:prstGeom prst="rect">
            <a:avLst/>
          </a:prstGeom>
        </p:spPr>
        <p:txBody>
          <a:bodyPr wrap="square">
            <a:spAutoFit/>
          </a:bodyPr>
          <a:lstStyle/>
          <a:p>
            <a:r>
              <a:rPr lang="zh-CN" altLang="en-US" dirty="0"/>
              <a:t>从</a:t>
            </a:r>
            <a:r>
              <a:rPr lang="en-US" altLang="zh-CN" dirty="0"/>
              <a:t>10</a:t>
            </a:r>
            <a:r>
              <a:rPr lang="zh-CN" altLang="en-US" dirty="0"/>
              <a:t>年到</a:t>
            </a:r>
            <a:r>
              <a:rPr lang="en-US" altLang="zh-CN" dirty="0"/>
              <a:t>15</a:t>
            </a:r>
            <a:r>
              <a:rPr lang="zh-CN" altLang="en-US" dirty="0"/>
              <a:t>年五个完整的年度，策略都能够显著得跑赢大盘指数，胜率非常高。</a:t>
            </a:r>
          </a:p>
        </p:txBody>
      </p:sp>
    </p:spTree>
    <p:extLst>
      <p:ext uri="{BB962C8B-B14F-4D97-AF65-F5344CB8AC3E}">
        <p14:creationId xmlns:p14="http://schemas.microsoft.com/office/powerpoint/2010/main" val="73317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882776" y="1571626"/>
          <a:ext cx="8493127" cy="2682874"/>
        </p:xfrm>
        <a:graphic>
          <a:graphicData uri="http://schemas.openxmlformats.org/drawingml/2006/table">
            <a:tbl>
              <a:tblPr/>
              <a:tblGrid>
                <a:gridCol w="1025740">
                  <a:extLst>
                    <a:ext uri="{9D8B030D-6E8A-4147-A177-3AD203B41FA5}">
                      <a16:colId xmlns="" xmlns:p14="http://schemas.microsoft.com/office/powerpoint/2010/main" xmlns:p15="http://schemas.microsoft.com/office/powerpoint/2012/main" xmlns:a16="http://schemas.microsoft.com/office/drawing/2014/main" val="20000"/>
                    </a:ext>
                  </a:extLst>
                </a:gridCol>
                <a:gridCol w="1025740">
                  <a:extLst>
                    <a:ext uri="{9D8B030D-6E8A-4147-A177-3AD203B41FA5}">
                      <a16:colId xmlns="" xmlns:p14="http://schemas.microsoft.com/office/powerpoint/2010/main" xmlns:p15="http://schemas.microsoft.com/office/powerpoint/2012/main" xmlns:a16="http://schemas.microsoft.com/office/drawing/2014/main" val="20001"/>
                    </a:ext>
                  </a:extLst>
                </a:gridCol>
                <a:gridCol w="1025740">
                  <a:extLst>
                    <a:ext uri="{9D8B030D-6E8A-4147-A177-3AD203B41FA5}">
                      <a16:colId xmlns="" xmlns:p14="http://schemas.microsoft.com/office/powerpoint/2010/main" xmlns:p15="http://schemas.microsoft.com/office/powerpoint/2012/main" xmlns:a16="http://schemas.microsoft.com/office/drawing/2014/main" val="20002"/>
                    </a:ext>
                  </a:extLst>
                </a:gridCol>
                <a:gridCol w="1025740">
                  <a:extLst>
                    <a:ext uri="{9D8B030D-6E8A-4147-A177-3AD203B41FA5}">
                      <a16:colId xmlns="" xmlns:p14="http://schemas.microsoft.com/office/powerpoint/2010/main" xmlns:p15="http://schemas.microsoft.com/office/powerpoint/2012/main" xmlns:a16="http://schemas.microsoft.com/office/drawing/2014/main" val="20003"/>
                    </a:ext>
                  </a:extLst>
                </a:gridCol>
                <a:gridCol w="1025740">
                  <a:extLst>
                    <a:ext uri="{9D8B030D-6E8A-4147-A177-3AD203B41FA5}">
                      <a16:colId xmlns="" xmlns:p14="http://schemas.microsoft.com/office/powerpoint/2010/main" xmlns:p15="http://schemas.microsoft.com/office/powerpoint/2012/main" xmlns:a16="http://schemas.microsoft.com/office/drawing/2014/main" val="20004"/>
                    </a:ext>
                  </a:extLst>
                </a:gridCol>
                <a:gridCol w="1024274">
                  <a:extLst>
                    <a:ext uri="{9D8B030D-6E8A-4147-A177-3AD203B41FA5}">
                      <a16:colId xmlns="" xmlns:p14="http://schemas.microsoft.com/office/powerpoint/2010/main" xmlns:p15="http://schemas.microsoft.com/office/powerpoint/2012/main" xmlns:a16="http://schemas.microsoft.com/office/drawing/2014/main" val="20005"/>
                    </a:ext>
                  </a:extLst>
                </a:gridCol>
                <a:gridCol w="1025740">
                  <a:extLst>
                    <a:ext uri="{9D8B030D-6E8A-4147-A177-3AD203B41FA5}">
                      <a16:colId xmlns="" xmlns:p14="http://schemas.microsoft.com/office/powerpoint/2010/main" xmlns:p15="http://schemas.microsoft.com/office/powerpoint/2012/main" xmlns:a16="http://schemas.microsoft.com/office/drawing/2014/main" val="20006"/>
                    </a:ext>
                  </a:extLst>
                </a:gridCol>
                <a:gridCol w="1314413">
                  <a:extLst>
                    <a:ext uri="{9D8B030D-6E8A-4147-A177-3AD203B41FA5}">
                      <a16:colId xmlns="" xmlns:p14="http://schemas.microsoft.com/office/powerpoint/2010/main" xmlns:p15="http://schemas.microsoft.com/office/powerpoint/2012/main" xmlns:a16="http://schemas.microsoft.com/office/drawing/2014/main" val="20007"/>
                    </a:ext>
                  </a:extLst>
                </a:gridCol>
              </a:tblGrid>
              <a:tr h="335359">
                <a:tc gridSpan="7">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a:ln>
                            <a:noFill/>
                          </a:ln>
                          <a:solidFill>
                            <a:srgbClr val="000000"/>
                          </a:solidFill>
                          <a:effectLst/>
                          <a:latin typeface="Arial" pitchFamily="34" charset="0"/>
                          <a:ea typeface="楷体_GB2312" pitchFamily="49" charset="-122"/>
                          <a:cs typeface="宋体" pitchFamily="2" charset="-122"/>
                        </a:rPr>
                        <a:t>表 </a:t>
                      </a:r>
                      <a:r>
                        <a:rPr kumimoji="0" lang="en-US" altLang="zh-CN" sz="1600" b="0" i="0" u="none" strike="noStrike" cap="none" normalizeH="0" baseline="0">
                          <a:ln>
                            <a:noFill/>
                          </a:ln>
                          <a:solidFill>
                            <a:srgbClr val="000000"/>
                          </a:solidFill>
                          <a:effectLst/>
                          <a:latin typeface="Arial" pitchFamily="34" charset="0"/>
                          <a:ea typeface="楷体_GB2312" pitchFamily="49" charset="-122"/>
                          <a:cs typeface="宋体" pitchFamily="2" charset="-122"/>
                        </a:rPr>
                        <a:t> </a:t>
                      </a:r>
                      <a:r>
                        <a:rPr kumimoji="0" 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多风格因子策略</a:t>
                      </a:r>
                      <a:r>
                        <a:rPr kumimoji="0" lang="en-US" alt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a:t>
                      </a:r>
                      <a:r>
                        <a:rPr kumimoji="0" lang="zh-CN" altLang="en-US"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分</a:t>
                      </a:r>
                      <a:r>
                        <a:rPr kumimoji="0" 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行业</a:t>
                      </a:r>
                      <a:r>
                        <a:rPr kumimoji="0" lang="zh-CN" altLang="en-US"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选</a:t>
                      </a:r>
                      <a:r>
                        <a:rPr kumimoji="0" 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因子</a:t>
                      </a:r>
                      <a:r>
                        <a:rPr kumimoji="0" lang="en-US" alt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a:t>
                      </a:r>
                      <a:r>
                        <a:rPr kumimoji="0" 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分年度表现</a:t>
                      </a:r>
                      <a:r>
                        <a:rPr kumimoji="0" lang="en-US" alt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a:t>
                      </a:r>
                      <a:r>
                        <a:rPr kumimoji="0" 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手续费：千分之</a:t>
                      </a:r>
                      <a:r>
                        <a:rPr kumimoji="0" lang="zh-CN" altLang="en-US"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二</a:t>
                      </a:r>
                      <a:r>
                        <a:rPr kumimoji="0" lang="en-US" altLang="zh-CN" sz="1600" b="0" i="0" u="none" strike="noStrike" cap="none" normalizeH="0" baseline="0">
                          <a:ln>
                            <a:noFill/>
                          </a:ln>
                          <a:solidFill>
                            <a:srgbClr val="365F91"/>
                          </a:solidFill>
                          <a:effectLst/>
                          <a:latin typeface="Times New Roman" pitchFamily="18" charset="0"/>
                          <a:ea typeface="楷体_GB2312" pitchFamily="49" charset="-122"/>
                          <a:cs typeface="Times New Roman" pitchFamily="18" charset="0"/>
                        </a:rPr>
                        <a:t>)</a:t>
                      </a:r>
                      <a:endParaRPr kumimoji="0" lang="zh-CN" altLang="zh-CN" sz="1600" b="0" i="0" u="none" strike="noStrike" cap="none" normalizeH="0" baseline="0">
                        <a:ln>
                          <a:noFill/>
                        </a:ln>
                        <a:solidFill>
                          <a:srgbClr val="365F91"/>
                        </a:solidFill>
                        <a:effectLst/>
                        <a:latin typeface="Arial" pitchFamily="34" charset="0"/>
                        <a:ea typeface="楷体_GB2312" pitchFamily="49" charset="-122"/>
                        <a:cs typeface="Times New Roman" pitchFamily="18" charset="0"/>
                      </a:endParaRPr>
                    </a:p>
                  </a:txBody>
                  <a:tcPr marL="63303" marR="63303"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a:ln>
                          <a:noFill/>
                        </a:ln>
                        <a:solidFill>
                          <a:srgbClr val="365F91"/>
                        </a:solidFill>
                        <a:effectLst/>
                        <a:latin typeface="Times New Roman" pitchFamily="18" charset="0"/>
                        <a:ea typeface="PMingLiU" pitchFamily="18" charset="-120"/>
                      </a:endParaRPr>
                    </a:p>
                  </a:txBody>
                  <a:tcPr marL="84404" marR="84404" marT="45731" marB="457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p14="http://schemas.microsoft.com/office/powerpoint/2010/main" xmlns:p15="http://schemas.microsoft.com/office/powerpoint/2012/main" xmlns:a16="http://schemas.microsoft.com/office/drawing/2014/main" val="10000"/>
                  </a:ext>
                </a:extLst>
              </a:tr>
              <a:tr h="48779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rgbClr val="365F91"/>
                          </a:solidFill>
                          <a:effectLst/>
                          <a:latin typeface="Times New Roman" pitchFamily="18" charset="0"/>
                          <a:ea typeface="楷体_GB2312" pitchFamily="49" charset="-122"/>
                        </a:rPr>
                        <a:t>时间</a:t>
                      </a:r>
                      <a:endParaRPr kumimoji="0" lang="zh-CN" sz="16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rgbClr val="365F91"/>
                          </a:solidFill>
                          <a:effectLst/>
                          <a:latin typeface="Times New Roman" pitchFamily="18" charset="0"/>
                          <a:ea typeface="楷体_GB2312" pitchFamily="49" charset="-122"/>
                        </a:rPr>
                        <a:t>超额收益</a:t>
                      </a:r>
                      <a:endParaRPr kumimoji="0" lang="zh-CN" sz="16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rgbClr val="365F91"/>
                          </a:solidFill>
                          <a:effectLst/>
                          <a:latin typeface="Times New Roman" pitchFamily="18" charset="0"/>
                          <a:ea typeface="楷体_GB2312" pitchFamily="49" charset="-122"/>
                        </a:rPr>
                        <a:t>胜率</a:t>
                      </a:r>
                      <a:endParaRPr kumimoji="0" lang="zh-CN" sz="16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rgbClr val="365F91"/>
                          </a:solidFill>
                          <a:effectLst/>
                          <a:latin typeface="Times New Roman" pitchFamily="18" charset="0"/>
                          <a:ea typeface="楷体_GB2312" pitchFamily="49" charset="-122"/>
                        </a:rPr>
                        <a:t>最大回撤</a:t>
                      </a:r>
                      <a:endParaRPr kumimoji="0" lang="zh-CN" sz="16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rgbClr val="365F91"/>
                          </a:solidFill>
                          <a:effectLst/>
                          <a:latin typeface="Times New Roman" pitchFamily="18" charset="0"/>
                          <a:ea typeface="楷体_GB2312" pitchFamily="49" charset="-122"/>
                        </a:rPr>
                        <a:t>持仓概率</a:t>
                      </a:r>
                      <a:endParaRPr kumimoji="0" lang="zh-CN" sz="16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rgbClr val="365F91"/>
                          </a:solidFill>
                          <a:effectLst/>
                          <a:latin typeface="Times New Roman" pitchFamily="18" charset="0"/>
                          <a:ea typeface="楷体_GB2312" pitchFamily="49" charset="-122"/>
                        </a:rPr>
                        <a:t>信息比</a:t>
                      </a:r>
                      <a:endParaRPr kumimoji="0" lang="zh-CN" sz="16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rgbClr val="365F91"/>
                          </a:solidFill>
                          <a:effectLst/>
                          <a:latin typeface="Times New Roman" pitchFamily="18" charset="0"/>
                          <a:ea typeface="楷体_GB2312" pitchFamily="49" charset="-122"/>
                        </a:rPr>
                        <a:t>日换仓比例</a:t>
                      </a:r>
                      <a:endParaRPr kumimoji="0" lang="zh-CN" sz="16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TW" sz="1600" b="0" i="0" u="none" strike="noStrike" cap="none" normalizeH="0" baseline="0">
                          <a:ln>
                            <a:noFill/>
                          </a:ln>
                          <a:solidFill>
                            <a:srgbClr val="365F91"/>
                          </a:solidFill>
                          <a:effectLst/>
                          <a:latin typeface="Times New Roman" pitchFamily="18" charset="0"/>
                          <a:ea typeface="楷体_GB2312" pitchFamily="49" charset="-122"/>
                        </a:rPr>
                        <a:t>平均持仓天数</a:t>
                      </a:r>
                      <a:endParaRPr kumimoji="0" lang="zh-CN" sz="16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extLst>
                  <a:ext uri="{0D108BD9-81ED-4DB2-BD59-A6C34878D82A}">
                    <a16:rowId xmlns="" xmlns:p14="http://schemas.microsoft.com/office/powerpoint/2010/main" xmlns:p15="http://schemas.microsoft.com/office/powerpoint/2012/main" xmlns:a16="http://schemas.microsoft.com/office/drawing/2014/main" val="10001"/>
                  </a:ext>
                </a:extLst>
              </a:tr>
              <a:tr h="27438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365F91"/>
                          </a:solidFill>
                          <a:effectLst/>
                          <a:latin typeface="Times New Roman" pitchFamily="18" charset="0"/>
                          <a:ea typeface="楷体_GB2312" pitchFamily="49" charset="-122"/>
                        </a:rPr>
                        <a:t>2010</a:t>
                      </a:r>
                      <a:r>
                        <a:rPr kumimoji="0" lang="zh-TW" sz="1600" b="0" i="0" u="none" strike="noStrike" cap="none" normalizeH="0" baseline="0">
                          <a:ln>
                            <a:noFill/>
                          </a:ln>
                          <a:solidFill>
                            <a:srgbClr val="365F91"/>
                          </a:solidFill>
                          <a:effectLst/>
                          <a:latin typeface="Times New Roman" pitchFamily="18" charset="0"/>
                          <a:ea typeface="楷体_GB2312" pitchFamily="49" charset="-122"/>
                        </a:rPr>
                        <a:t>年</a:t>
                      </a:r>
                      <a:endParaRPr kumimoji="0" lang="zh-CN" sz="16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41.17%</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59.57%</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5.25%</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97.11%</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3.29 </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26.92%</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4</a:t>
                      </a:r>
                      <a:r>
                        <a:rPr kumimoji="0" lang="en-US" altLang="zh-CN" sz="1800" b="0" i="0" u="none" strike="noStrike" cap="none" normalizeH="0" baseline="0">
                          <a:ln>
                            <a:noFill/>
                          </a:ln>
                          <a:solidFill>
                            <a:srgbClr val="000000"/>
                          </a:solidFill>
                          <a:effectLst/>
                          <a:latin typeface="Times New Roman" pitchFamily="18" charset="0"/>
                          <a:ea typeface="宋体" pitchFamily="2" charset="-122"/>
                        </a:rPr>
                        <a:t>.</a:t>
                      </a: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8</a:t>
                      </a:r>
                      <a:r>
                        <a:rPr kumimoji="0" lang="en-US" altLang="zh-CN" sz="1800" b="0" i="0" u="none" strike="noStrike" cap="none" normalizeH="0" baseline="0">
                          <a:ln>
                            <a:noFill/>
                          </a:ln>
                          <a:solidFill>
                            <a:srgbClr val="000000"/>
                          </a:solidFill>
                          <a:effectLst/>
                          <a:latin typeface="Times New Roman" pitchFamily="18" charset="0"/>
                          <a:ea typeface="宋体" pitchFamily="2" charset="-122"/>
                        </a:rPr>
                        <a:t>6</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 xmlns:p14="http://schemas.microsoft.com/office/powerpoint/2010/main" xmlns:p15="http://schemas.microsoft.com/office/powerpoint/2012/main" xmlns:a16="http://schemas.microsoft.com/office/drawing/2014/main" val="10002"/>
                  </a:ext>
                </a:extLst>
              </a:tr>
              <a:tr h="27438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365F91"/>
                          </a:solidFill>
                          <a:effectLst/>
                          <a:latin typeface="Times New Roman" pitchFamily="18" charset="0"/>
                          <a:ea typeface="楷体_GB2312" pitchFamily="49" charset="-122"/>
                        </a:rPr>
                        <a:t>2011</a:t>
                      </a:r>
                      <a:r>
                        <a:rPr kumimoji="0" lang="zh-TW" sz="1600" b="0" i="0" u="none" strike="noStrike" cap="none" normalizeH="0" baseline="0">
                          <a:ln>
                            <a:noFill/>
                          </a:ln>
                          <a:solidFill>
                            <a:srgbClr val="365F91"/>
                          </a:solidFill>
                          <a:effectLst/>
                          <a:latin typeface="Times New Roman" pitchFamily="18" charset="0"/>
                          <a:ea typeface="楷体_GB2312" pitchFamily="49" charset="-122"/>
                        </a:rPr>
                        <a:t>年</a:t>
                      </a:r>
                      <a:endParaRPr kumimoji="0" lang="zh-CN" sz="1600" b="0" i="0" u="none" strike="noStrike" cap="none" normalizeH="0" baseline="0">
                        <a:ln>
                          <a:noFill/>
                        </a:ln>
                        <a:solidFill>
                          <a:srgbClr val="365F91"/>
                        </a:solidFill>
                        <a:effectLst/>
                        <a:latin typeface="Times New Roman" pitchFamily="18" charset="0"/>
                        <a:ea typeface="楷体_GB2312" pitchFamily="49" charset="-122"/>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19.03%</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54.51%</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4.30%</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100.00%</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1.92 </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26.67%</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4</a:t>
                      </a:r>
                      <a:r>
                        <a:rPr kumimoji="0" lang="en-US" altLang="zh-CN" sz="1800" b="0" i="0" u="none" strike="noStrike" cap="none" normalizeH="0" baseline="0">
                          <a:ln>
                            <a:noFill/>
                          </a:ln>
                          <a:solidFill>
                            <a:srgbClr val="000000"/>
                          </a:solidFill>
                          <a:effectLst/>
                          <a:latin typeface="Times New Roman" pitchFamily="18" charset="0"/>
                          <a:ea typeface="宋体" pitchFamily="2" charset="-122"/>
                        </a:rPr>
                        <a:t>.</a:t>
                      </a: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9</a:t>
                      </a:r>
                      <a:r>
                        <a:rPr kumimoji="0" lang="en-US" altLang="zh-CN" sz="1800" b="0" i="0" u="none" strike="noStrike" cap="none" normalizeH="0" baseline="0">
                          <a:ln>
                            <a:noFill/>
                          </a:ln>
                          <a:solidFill>
                            <a:srgbClr val="000000"/>
                          </a:solidFill>
                          <a:effectLst/>
                          <a:latin typeface="Times New Roman" pitchFamily="18" charset="0"/>
                          <a:ea typeface="宋体" pitchFamily="2" charset="-122"/>
                        </a:rPr>
                        <a:t>2</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extLst>
                  <a:ext uri="{0D108BD9-81ED-4DB2-BD59-A6C34878D82A}">
                    <a16:rowId xmlns="" xmlns:p14="http://schemas.microsoft.com/office/powerpoint/2010/main" xmlns:p15="http://schemas.microsoft.com/office/powerpoint/2012/main" xmlns:a16="http://schemas.microsoft.com/office/drawing/2014/main" val="10003"/>
                  </a:ext>
                </a:extLst>
              </a:tr>
              <a:tr h="27438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365F91"/>
                          </a:solidFill>
                          <a:effectLst/>
                          <a:latin typeface="Times New Roman" pitchFamily="18" charset="0"/>
                          <a:ea typeface="楷体_GB2312" pitchFamily="49" charset="-122"/>
                        </a:rPr>
                        <a:t>2012</a:t>
                      </a:r>
                      <a:r>
                        <a:rPr kumimoji="0" lang="zh-TW" sz="1600" b="0" i="0" u="none" strike="noStrike" cap="none" normalizeH="0" baseline="0">
                          <a:ln>
                            <a:noFill/>
                          </a:ln>
                          <a:solidFill>
                            <a:srgbClr val="365F91"/>
                          </a:solidFill>
                          <a:effectLst/>
                          <a:latin typeface="Times New Roman" pitchFamily="18" charset="0"/>
                          <a:ea typeface="楷体_GB2312" pitchFamily="49" charset="-122"/>
                        </a:rPr>
                        <a:t>年</a:t>
                      </a:r>
                      <a:endParaRPr kumimoji="0" lang="zh-CN" sz="1600" b="0" i="0" u="none" strike="noStrike" cap="none" normalizeH="0" baseline="0">
                        <a:ln>
                          <a:noFill/>
                        </a:ln>
                        <a:solidFill>
                          <a:srgbClr val="365F91"/>
                        </a:solidFill>
                        <a:effectLst/>
                        <a:latin typeface="Times New Roman" pitchFamily="18" charset="0"/>
                        <a:ea typeface="楷体_GB2312" pitchFamily="49" charset="-122"/>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8.19%</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53.50%</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7.47%</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100.00%</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0.84 </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26.59%</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4</a:t>
                      </a:r>
                      <a:r>
                        <a:rPr kumimoji="0" lang="en-US" altLang="zh-CN" sz="1800" b="0" i="0" u="none" strike="noStrike" cap="none" normalizeH="0" baseline="0">
                          <a:ln>
                            <a:noFill/>
                          </a:ln>
                          <a:solidFill>
                            <a:srgbClr val="000000"/>
                          </a:solidFill>
                          <a:effectLst/>
                          <a:latin typeface="Times New Roman" pitchFamily="18" charset="0"/>
                          <a:ea typeface="宋体" pitchFamily="2" charset="-122"/>
                        </a:rPr>
                        <a:t>.</a:t>
                      </a: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9</a:t>
                      </a:r>
                      <a:r>
                        <a:rPr kumimoji="0" lang="en-US" altLang="zh-CN" sz="1800" b="0" i="0" u="none" strike="noStrike" cap="none" normalizeH="0" baseline="0">
                          <a:ln>
                            <a:noFill/>
                          </a:ln>
                          <a:solidFill>
                            <a:srgbClr val="000000"/>
                          </a:solidFill>
                          <a:effectLst/>
                          <a:latin typeface="Times New Roman" pitchFamily="18" charset="0"/>
                          <a:ea typeface="宋体" pitchFamily="2" charset="-122"/>
                        </a:rPr>
                        <a:t>7</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extLst>
                  <a:ext uri="{0D108BD9-81ED-4DB2-BD59-A6C34878D82A}">
                    <a16:rowId xmlns="" xmlns:p14="http://schemas.microsoft.com/office/powerpoint/2010/main" xmlns:p15="http://schemas.microsoft.com/office/powerpoint/2012/main" xmlns:a16="http://schemas.microsoft.com/office/drawing/2014/main" val="10004"/>
                  </a:ext>
                </a:extLst>
              </a:tr>
              <a:tr h="27438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365F91"/>
                          </a:solidFill>
                          <a:effectLst/>
                          <a:latin typeface="Times New Roman" pitchFamily="18" charset="0"/>
                          <a:ea typeface="楷体_GB2312" pitchFamily="49" charset="-122"/>
                        </a:rPr>
                        <a:t>2013</a:t>
                      </a:r>
                      <a:r>
                        <a:rPr kumimoji="0" lang="zh-TW" sz="1600" b="0" i="0" u="none" strike="noStrike" cap="none" normalizeH="0" baseline="0">
                          <a:ln>
                            <a:noFill/>
                          </a:ln>
                          <a:solidFill>
                            <a:srgbClr val="365F91"/>
                          </a:solidFill>
                          <a:effectLst/>
                          <a:latin typeface="Times New Roman" pitchFamily="18" charset="0"/>
                          <a:ea typeface="楷体_GB2312" pitchFamily="49" charset="-122"/>
                        </a:rPr>
                        <a:t>年</a:t>
                      </a:r>
                      <a:endParaRPr kumimoji="0" lang="zh-CN" sz="1600" b="0" i="0" u="none" strike="noStrike" cap="none" normalizeH="0" baseline="0">
                        <a:ln>
                          <a:noFill/>
                        </a:ln>
                        <a:solidFill>
                          <a:srgbClr val="365F91"/>
                        </a:solidFill>
                        <a:effectLst/>
                        <a:latin typeface="Times New Roman" pitchFamily="18" charset="0"/>
                        <a:ea typeface="楷体_GB2312" pitchFamily="49" charset="-122"/>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34.41%</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56.72%</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5.40%</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100.00%</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2.58 </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27.06%</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4</a:t>
                      </a:r>
                      <a:r>
                        <a:rPr kumimoji="0" lang="en-US" altLang="zh-CN" sz="1800" b="0" i="0" u="none" strike="noStrike" cap="none" normalizeH="0" baseline="0">
                          <a:ln>
                            <a:noFill/>
                          </a:ln>
                          <a:solidFill>
                            <a:srgbClr val="000000"/>
                          </a:solidFill>
                          <a:effectLst/>
                          <a:latin typeface="Times New Roman" pitchFamily="18" charset="0"/>
                          <a:ea typeface="宋体" pitchFamily="2" charset="-122"/>
                        </a:rPr>
                        <a:t>.</a:t>
                      </a: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89</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D3DFEE"/>
                    </a:solidFill>
                  </a:tcPr>
                </a:tc>
                <a:extLst>
                  <a:ext uri="{0D108BD9-81ED-4DB2-BD59-A6C34878D82A}">
                    <a16:rowId xmlns="" xmlns:p14="http://schemas.microsoft.com/office/powerpoint/2010/main" xmlns:p15="http://schemas.microsoft.com/office/powerpoint/2012/main" xmlns:a16="http://schemas.microsoft.com/office/drawing/2014/main" val="10005"/>
                  </a:ext>
                </a:extLst>
              </a:tr>
              <a:tr h="27438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365F91"/>
                          </a:solidFill>
                          <a:effectLst/>
                          <a:latin typeface="Times New Roman" pitchFamily="18" charset="0"/>
                          <a:ea typeface="楷体_GB2312" pitchFamily="49" charset="-122"/>
                        </a:rPr>
                        <a:t>2014</a:t>
                      </a:r>
                      <a:r>
                        <a:rPr kumimoji="0" lang="zh-TW" sz="1600" b="0" i="0" u="none" strike="noStrike" cap="none" normalizeH="0" baseline="0">
                          <a:ln>
                            <a:noFill/>
                          </a:ln>
                          <a:solidFill>
                            <a:srgbClr val="365F91"/>
                          </a:solidFill>
                          <a:effectLst/>
                          <a:latin typeface="Times New Roman" pitchFamily="18" charset="0"/>
                          <a:ea typeface="楷体_GB2312" pitchFamily="49" charset="-122"/>
                        </a:rPr>
                        <a:t>年</a:t>
                      </a:r>
                      <a:endParaRPr kumimoji="0" lang="zh-CN" sz="1600" b="0" i="0" u="none" strike="noStrike" cap="none" normalizeH="0" baseline="0">
                        <a:ln>
                          <a:noFill/>
                        </a:ln>
                        <a:solidFill>
                          <a:srgbClr val="365F91"/>
                        </a:solidFill>
                        <a:effectLst/>
                        <a:latin typeface="Times New Roman" pitchFamily="18" charset="0"/>
                        <a:ea typeface="楷体_GB2312" pitchFamily="49" charset="-122"/>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4.83%</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50.61%</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11.27%</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100.00%</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0.47 </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27.88%</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4</a:t>
                      </a:r>
                      <a:r>
                        <a:rPr kumimoji="0" lang="en-US" altLang="zh-CN" sz="1800" b="0" i="0" u="none" strike="noStrike" cap="none" normalizeH="0" baseline="0">
                          <a:ln>
                            <a:noFill/>
                          </a:ln>
                          <a:solidFill>
                            <a:srgbClr val="000000"/>
                          </a:solidFill>
                          <a:effectLst/>
                          <a:latin typeface="Times New Roman" pitchFamily="18" charset="0"/>
                          <a:ea typeface="宋体" pitchFamily="2" charset="-122"/>
                        </a:rPr>
                        <a:t>.</a:t>
                      </a: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82</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a:noFill/>
                    </a:lnB>
                    <a:lnTlToBr>
                      <a:noFill/>
                    </a:lnTlToBr>
                    <a:lnBlToTr>
                      <a:noFill/>
                    </a:lnBlToTr>
                    <a:noFill/>
                  </a:tcPr>
                </a:tc>
                <a:extLst>
                  <a:ext uri="{0D108BD9-81ED-4DB2-BD59-A6C34878D82A}">
                    <a16:rowId xmlns="" xmlns:p14="http://schemas.microsoft.com/office/powerpoint/2010/main" xmlns:p15="http://schemas.microsoft.com/office/powerpoint/2012/main" xmlns:a16="http://schemas.microsoft.com/office/drawing/2014/main" val="10006"/>
                  </a:ext>
                </a:extLst>
              </a:tr>
              <a:tr h="48779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365F91"/>
                          </a:solidFill>
                          <a:effectLst/>
                          <a:latin typeface="Times New Roman" pitchFamily="18" charset="0"/>
                          <a:ea typeface="楷体_GB2312" pitchFamily="49" charset="-122"/>
                        </a:rPr>
                        <a:t>2015</a:t>
                      </a:r>
                      <a:r>
                        <a:rPr kumimoji="0" lang="zh-TW" sz="1600" b="0" i="0" u="none" strike="noStrike" cap="none" normalizeH="0" baseline="0">
                          <a:ln>
                            <a:noFill/>
                          </a:ln>
                          <a:solidFill>
                            <a:srgbClr val="365F91"/>
                          </a:solidFill>
                          <a:effectLst/>
                          <a:latin typeface="Times New Roman" pitchFamily="18" charset="0"/>
                          <a:ea typeface="楷体_GB2312" pitchFamily="49" charset="-122"/>
                        </a:rPr>
                        <a:t>年</a:t>
                      </a:r>
                      <a:r>
                        <a:rPr kumimoji="0" lang="en-US" altLang="zh-CN" sz="1600" b="0" i="0" u="none" strike="noStrike" cap="none" normalizeH="0" baseline="0">
                          <a:ln>
                            <a:noFill/>
                          </a:ln>
                          <a:solidFill>
                            <a:srgbClr val="365F91"/>
                          </a:solidFill>
                          <a:effectLst/>
                          <a:latin typeface="Times New Roman" pitchFamily="18" charset="0"/>
                          <a:ea typeface="楷体_GB2312" pitchFamily="49" charset="-122"/>
                        </a:rPr>
                        <a:t>(</a:t>
                      </a:r>
                      <a:r>
                        <a:rPr kumimoji="0" lang="zh-CN" altLang="en-US" sz="1600" b="0" i="0" u="none" strike="noStrike" cap="none" normalizeH="0" baseline="0">
                          <a:ln>
                            <a:noFill/>
                          </a:ln>
                          <a:solidFill>
                            <a:srgbClr val="365F91"/>
                          </a:solidFill>
                          <a:effectLst/>
                          <a:latin typeface="Times New Roman" pitchFamily="18" charset="0"/>
                          <a:ea typeface="楷体_GB2312" pitchFamily="49" charset="-122"/>
                        </a:rPr>
                        <a:t>截至</a:t>
                      </a:r>
                      <a:r>
                        <a:rPr kumimoji="0" lang="en-US" altLang="zh-CN" sz="1600" b="0" i="0" u="none" strike="noStrike" cap="none" normalizeH="0" baseline="0">
                          <a:ln>
                            <a:noFill/>
                          </a:ln>
                          <a:solidFill>
                            <a:srgbClr val="365F91"/>
                          </a:solidFill>
                          <a:effectLst/>
                          <a:latin typeface="Times New Roman" pitchFamily="18" charset="0"/>
                          <a:ea typeface="楷体_GB2312" pitchFamily="49" charset="-122"/>
                        </a:rPr>
                        <a:t>11.27)</a:t>
                      </a:r>
                      <a:endParaRPr kumimoji="0" lang="zh-CN" altLang="zh-CN" sz="1600" b="0" i="0" u="none" strike="noStrike" cap="none" normalizeH="0" baseline="0">
                        <a:ln>
                          <a:noFill/>
                        </a:ln>
                        <a:solidFill>
                          <a:srgbClr val="365F91"/>
                        </a:solidFill>
                        <a:effectLst/>
                        <a:latin typeface="Times New Roman" pitchFamily="18" charset="0"/>
                        <a:ea typeface="楷体_GB2312" pitchFamily="49" charset="-122"/>
                      </a:endParaRPr>
                    </a:p>
                  </a:txBody>
                  <a:tcPr marL="63303" marR="63303"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104.99%</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64.84%</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10.93%</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100.00%</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3.66 </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30.06%</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4</a:t>
                      </a:r>
                      <a:r>
                        <a:rPr kumimoji="0" lang="en-US" altLang="zh-CN" sz="1800" b="0" i="0" u="none" strike="noStrike" cap="none" normalizeH="0" baseline="0">
                          <a:ln>
                            <a:noFill/>
                          </a:ln>
                          <a:solidFill>
                            <a:srgbClr val="000000"/>
                          </a:solidFill>
                          <a:effectLst/>
                          <a:latin typeface="Times New Roman" pitchFamily="18" charset="0"/>
                          <a:ea typeface="宋体" pitchFamily="2" charset="-122"/>
                        </a:rPr>
                        <a:t>.</a:t>
                      </a:r>
                      <a:r>
                        <a:rPr kumimoji="0" lang="en-US" altLang="zh-CN" sz="1800" b="0" i="0" u="none" strike="noStrike" cap="none" normalizeH="0" baseline="0">
                          <a:ln>
                            <a:noFill/>
                          </a:ln>
                          <a:solidFill>
                            <a:srgbClr val="000000"/>
                          </a:solidFill>
                          <a:effectLst/>
                          <a:latin typeface="Times New Roman" pitchFamily="18" charset="0"/>
                          <a:ea typeface="PMingLiU" pitchFamily="18" charset="-120"/>
                        </a:rPr>
                        <a:t>4</a:t>
                      </a:r>
                      <a:r>
                        <a:rPr kumimoji="0" lang="en-US" altLang="zh-CN" sz="1800" b="0" i="0" u="none" strike="noStrike" cap="none" normalizeH="0" baseline="0">
                          <a:ln>
                            <a:noFill/>
                          </a:ln>
                          <a:solidFill>
                            <a:srgbClr val="000000"/>
                          </a:solidFill>
                          <a:effectLst/>
                          <a:latin typeface="Times New Roman" pitchFamily="18" charset="0"/>
                          <a:ea typeface="宋体" pitchFamily="2" charset="-122"/>
                        </a:rPr>
                        <a:t>9</a:t>
                      </a:r>
                      <a:endParaRPr kumimoji="0" lang="zh-CN" altLang="zh-CN" sz="1800" b="0" i="0" u="none" strike="noStrike" cap="none" normalizeH="0" baseline="0">
                        <a:ln>
                          <a:noFill/>
                        </a:ln>
                        <a:solidFill>
                          <a:srgbClr val="365F91"/>
                        </a:solidFill>
                        <a:effectLst/>
                        <a:latin typeface="Times New Roman" pitchFamily="18" charset="0"/>
                        <a:ea typeface="PMingLiU" pitchFamily="18" charset="-120"/>
                      </a:endParaRPr>
                    </a:p>
                  </a:txBody>
                  <a:tcPr marL="63303" marR="63303"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3DFEE"/>
                    </a:solidFill>
                  </a:tcPr>
                </a:tc>
                <a:extLst>
                  <a:ext uri="{0D108BD9-81ED-4DB2-BD59-A6C34878D82A}">
                    <a16:rowId xmlns="" xmlns:p14="http://schemas.microsoft.com/office/powerpoint/2010/main" xmlns:p15="http://schemas.microsoft.com/office/powerpoint/2012/main" xmlns:a16="http://schemas.microsoft.com/office/drawing/2014/main" val="10007"/>
                  </a:ext>
                </a:extLst>
              </a:tr>
            </a:tbl>
          </a:graphicData>
        </a:graphic>
      </p:graphicFrame>
      <p:graphicFrame>
        <p:nvGraphicFramePr>
          <p:cNvPr id="6" name="表格 5"/>
          <p:cNvGraphicFramePr>
            <a:graphicFrameLocks noGrp="1"/>
          </p:cNvGraphicFramePr>
          <p:nvPr/>
        </p:nvGraphicFramePr>
        <p:xfrm>
          <a:off x="2455864" y="4313238"/>
          <a:ext cx="5483225" cy="2608262"/>
        </p:xfrm>
        <a:graphic>
          <a:graphicData uri="http://schemas.openxmlformats.org/drawingml/2006/table">
            <a:tbl>
              <a:tblPr/>
              <a:tblGrid>
                <a:gridCol w="5483225">
                  <a:extLst>
                    <a:ext uri="{9D8B030D-6E8A-4147-A177-3AD203B41FA5}">
                      <a16:colId xmlns="" xmlns:p14="http://schemas.microsoft.com/office/powerpoint/2010/main" xmlns:p15="http://schemas.microsoft.com/office/powerpoint/2012/main" xmlns:a16="http://schemas.microsoft.com/office/drawing/2014/main" val="20000"/>
                    </a:ext>
                  </a:extLst>
                </a:gridCol>
              </a:tblGrid>
              <a:tr h="234123">
                <a:tc>
                  <a:txBody>
                    <a:bodyPr/>
                    <a:lstStyle/>
                    <a:p>
                      <a:pPr marL="0" algn="just">
                        <a:spcAft>
                          <a:spcPct val="0"/>
                        </a:spcAft>
                      </a:pPr>
                      <a:r>
                        <a:rPr lang="zh-TW" sz="1400">
                          <a:latin typeface="Times New Roman" charset="0"/>
                          <a:ea typeface="楷体_GB2312"/>
                          <a:cs typeface="Times New Roman"/>
                        </a:rPr>
                        <a:t>图</a:t>
                      </a:r>
                      <a:r>
                        <a:rPr lang="zh-TW" sz="1400">
                          <a:latin typeface="Arial"/>
                          <a:ea typeface="Times New Roman" charset="0"/>
                          <a:cs typeface="Times New Roman"/>
                        </a:rPr>
                        <a:t> </a:t>
                      </a:r>
                      <a:r>
                        <a:rPr lang="en-US" sz="1400">
                          <a:latin typeface="Times New Roman" charset="0"/>
                          <a:ea typeface="楷体_GB2312"/>
                          <a:cs typeface="Times New Roman"/>
                        </a:rPr>
                        <a:t>19 </a:t>
                      </a:r>
                      <a:r>
                        <a:rPr lang="zh-CN" sz="1400">
                          <a:latin typeface="Times New Roman" charset="0"/>
                          <a:ea typeface="楷体_GB2312"/>
                          <a:cs typeface="Times New Roman"/>
                        </a:rPr>
                        <a:t>多风格因子策略</a:t>
                      </a:r>
                      <a:r>
                        <a:rPr lang="en-US" sz="1400">
                          <a:latin typeface="Times New Roman" charset="0"/>
                          <a:ea typeface="楷体_GB2312"/>
                          <a:cs typeface="Times New Roman"/>
                        </a:rPr>
                        <a:t>(</a:t>
                      </a:r>
                      <a:r>
                        <a:rPr lang="zh-CN" altLang="en-US" sz="1400">
                          <a:latin typeface="Times New Roman" charset="0"/>
                          <a:ea typeface="楷体_GB2312"/>
                          <a:cs typeface="Times New Roman"/>
                        </a:rPr>
                        <a:t>分行业选因子</a:t>
                      </a:r>
                      <a:r>
                        <a:rPr lang="en-US" sz="1400">
                          <a:latin typeface="Times New Roman" charset="0"/>
                          <a:ea typeface="楷体_GB2312"/>
                          <a:cs typeface="Times New Roman"/>
                        </a:rPr>
                        <a:t>)</a:t>
                      </a:r>
                      <a:r>
                        <a:rPr lang="zh-CN" sz="1400">
                          <a:latin typeface="Times New Roman" charset="0"/>
                          <a:ea typeface="楷体_GB2312"/>
                          <a:cs typeface="Times New Roman"/>
                        </a:rPr>
                        <a:t>分年度表现</a:t>
                      </a:r>
                      <a:r>
                        <a:rPr lang="en-US" sz="1400">
                          <a:latin typeface="Times New Roman" charset="0"/>
                          <a:ea typeface="楷体_GB2312"/>
                          <a:cs typeface="Times New Roman"/>
                        </a:rPr>
                        <a:t>(</a:t>
                      </a:r>
                      <a:r>
                        <a:rPr lang="zh-CN" sz="1400">
                          <a:latin typeface="Times New Roman" charset="0"/>
                          <a:ea typeface="楷体_GB2312"/>
                          <a:cs typeface="Times New Roman"/>
                        </a:rPr>
                        <a:t>手续费：千分之</a:t>
                      </a:r>
                      <a:r>
                        <a:rPr lang="zh-CN" altLang="en-US" sz="1400">
                          <a:latin typeface="Times New Roman" charset="0"/>
                          <a:ea typeface="楷体_GB2312"/>
                          <a:cs typeface="Times New Roman"/>
                        </a:rPr>
                        <a:t>二</a:t>
                      </a:r>
                      <a:r>
                        <a:rPr lang="en-US" sz="1400">
                          <a:latin typeface="Times New Roman" charset="0"/>
                          <a:ea typeface="楷体_GB2312"/>
                          <a:cs typeface="Times New Roman"/>
                        </a:rPr>
                        <a:t>)</a:t>
                      </a:r>
                      <a:endParaRPr lang="zh-CN" sz="1400">
                        <a:latin typeface="Arial"/>
                        <a:ea typeface="楷体_GB2312"/>
                        <a:cs typeface="Times New Roman"/>
                      </a:endParaRPr>
                    </a:p>
                  </a:txBody>
                  <a:tcPr marL="63310" marR="6331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p14="http://schemas.microsoft.com/office/powerpoint/2010/main" xmlns:p15="http://schemas.microsoft.com/office/powerpoint/2012/main" xmlns:a16="http://schemas.microsoft.com/office/drawing/2014/main" val="10000"/>
                  </a:ext>
                </a:extLst>
              </a:tr>
              <a:tr h="2146127">
                <a:tc>
                  <a:txBody>
                    <a:bodyPr/>
                    <a:lstStyle/>
                    <a:p>
                      <a:pPr marL="798195" algn="just">
                        <a:spcAft>
                          <a:spcPts val="500"/>
                        </a:spcAft>
                      </a:pPr>
                      <a:endParaRPr lang="en-US" sz="1400">
                        <a:latin typeface="Times New Roman" charset="0"/>
                        <a:ea typeface="楷体_GB2312"/>
                        <a:cs typeface="Times New Roman"/>
                      </a:endParaRPr>
                    </a:p>
                  </a:txBody>
                  <a:tcPr marL="63310" marR="633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p14="http://schemas.microsoft.com/office/powerpoint/2010/main" xmlns:p15="http://schemas.microsoft.com/office/powerpoint/2012/main" xmlns:a16="http://schemas.microsoft.com/office/drawing/2014/main" val="10001"/>
                  </a:ext>
                </a:extLst>
              </a:tr>
              <a:tr h="228012">
                <a:tc>
                  <a:txBody>
                    <a:bodyPr/>
                    <a:lstStyle/>
                    <a:p>
                      <a:pPr marL="0" algn="just">
                        <a:spcAft>
                          <a:spcPts val="500"/>
                        </a:spcAft>
                      </a:pPr>
                      <a:r>
                        <a:rPr lang="zh-TW" sz="1400">
                          <a:latin typeface="Times New Roman" charset="0"/>
                          <a:ea typeface="楷体_GB2312"/>
                          <a:cs typeface="Times New Roman"/>
                        </a:rPr>
                        <a:t>数据来源：广发证券发展研究中心、</a:t>
                      </a:r>
                      <a:r>
                        <a:rPr lang="en-US" sz="1400">
                          <a:latin typeface="Times New Roman" charset="0"/>
                          <a:ea typeface="楷体_GB2312"/>
                          <a:cs typeface="Times New Roman"/>
                        </a:rPr>
                        <a:t>Wind</a:t>
                      </a:r>
                      <a:r>
                        <a:rPr lang="zh-TW" sz="1400">
                          <a:latin typeface="Times New Roman" charset="0"/>
                          <a:ea typeface="楷体_GB2312"/>
                          <a:cs typeface="Times New Roman"/>
                        </a:rPr>
                        <a:t>资讯金融终端</a:t>
                      </a:r>
                      <a:endParaRPr lang="zh-CN" sz="1400">
                        <a:latin typeface="Arial"/>
                        <a:ea typeface="楷体_GB2312"/>
                        <a:cs typeface="Times New Roman"/>
                      </a:endParaRPr>
                    </a:p>
                  </a:txBody>
                  <a:tcPr marL="63310" marR="6331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p14="http://schemas.microsoft.com/office/powerpoint/2010/main" xmlns:p15="http://schemas.microsoft.com/office/powerpoint/2012/main" xmlns:a16="http://schemas.microsoft.com/office/drawing/2014/main" val="10002"/>
                  </a:ext>
                </a:extLst>
              </a:tr>
            </a:tbl>
          </a:graphicData>
        </a:graphic>
      </p:graphicFrame>
      <p:graphicFrame>
        <p:nvGraphicFramePr>
          <p:cNvPr id="9" name="图表 8"/>
          <p:cNvGraphicFramePr/>
          <p:nvPr/>
        </p:nvGraphicFramePr>
        <p:xfrm>
          <a:off x="2455935" y="4581128"/>
          <a:ext cx="3806238"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p:nvPr/>
        </p:nvGraphicFramePr>
        <p:xfrm>
          <a:off x="6311099" y="4581130"/>
          <a:ext cx="3608710" cy="2062087"/>
        </p:xfrm>
        <a:graphic>
          <a:graphicData uri="http://schemas.openxmlformats.org/drawingml/2006/chart">
            <c:chart xmlns:c="http://schemas.openxmlformats.org/drawingml/2006/chart" xmlns:r="http://schemas.openxmlformats.org/officeDocument/2006/relationships" r:id="rId4"/>
          </a:graphicData>
        </a:graphic>
      </p:graphicFrame>
      <p:sp>
        <p:nvSpPr>
          <p:cNvPr id="75849" name="灯片编号占位符 6"/>
          <p:cNvSpPr>
            <a:spLocks noGrp="1"/>
          </p:cNvSpPr>
          <p:nvPr>
            <p:ph type="sldNum" sz="quarter" idx="10"/>
          </p:nvPr>
        </p:nvSpPr>
        <p:spPr>
          <a:xfrm>
            <a:off x="5715000" y="6534150"/>
            <a:ext cx="838200" cy="261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43B3CCC1-490F-424F-AA14-947273B80A22}" type="slidenum">
              <a:rPr lang="zh-CN" altLang="en-US" sz="1200" b="0"/>
              <a:pPr>
                <a:spcBef>
                  <a:spcPct val="0"/>
                </a:spcBef>
                <a:buClrTx/>
                <a:buFontTx/>
                <a:buNone/>
              </a:pPr>
              <a:t>54</a:t>
            </a:fld>
            <a:endParaRPr lang="zh-CN" altLang="en-US" sz="1200" b="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3475926" y="1433080"/>
          <a:ext cx="5263281" cy="710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9875" name="组合 10"/>
          <p:cNvGrpSpPr/>
          <p:nvPr/>
        </p:nvGrpSpPr>
        <p:grpSpPr>
          <a:xfrm>
            <a:off x="2022475" y="2428875"/>
            <a:ext cx="6173788" cy="3779838"/>
            <a:chOff x="848544" y="2276872"/>
            <a:chExt cx="7356864" cy="4452397"/>
          </a:xfrm>
        </p:grpSpPr>
        <p:pic>
          <p:nvPicPr>
            <p:cNvPr id="79881" name="Picture 4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848544" y="2276872"/>
              <a:ext cx="7356864" cy="163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2" name="Picture 2"/>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1482214" y="4058422"/>
              <a:ext cx="6142819" cy="267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直角上箭头 9"/>
            <p:cNvSpPr/>
            <p:nvPr/>
          </p:nvSpPr>
          <p:spPr>
            <a:xfrm rot="5400000">
              <a:off x="826951" y="4244146"/>
              <a:ext cx="678799" cy="47671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grpSp>
      <p:pic>
        <p:nvPicPr>
          <p:cNvPr id="79876" name="图表 5"/>
          <p:cNvPicPr>
            <a:picLocks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7939089" y="3914776"/>
            <a:ext cx="265747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灯片编号占位符 10"/>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1B92915C-63EF-4C1D-B4F1-1F9E23546B3A}" type="slidenum">
              <a:rPr lang="zh-CN" altLang="en-US" sz="1200" b="0"/>
              <a:pPr>
                <a:spcBef>
                  <a:spcPct val="0"/>
                </a:spcBef>
                <a:buClrTx/>
                <a:buFontTx/>
                <a:buNone/>
              </a:pPr>
              <a:t>55</a:t>
            </a:fld>
            <a:endParaRPr lang="en-US" altLang="zh-CN" sz="1200" b="0"/>
          </a:p>
        </p:txBody>
      </p:sp>
      <p:sp>
        <p:nvSpPr>
          <p:cNvPr id="79879" name="矩形 11"/>
          <p:cNvSpPr>
            <a:spLocks noChangeArrowheads="1"/>
          </p:cNvSpPr>
          <p:nvPr/>
        </p:nvSpPr>
        <p:spPr bwMode="auto">
          <a:xfrm>
            <a:off x="8393114" y="2209007"/>
            <a:ext cx="2763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000" dirty="0">
                <a:latin typeface="Arial" pitchFamily="34" charset="0"/>
                <a:ea typeface="宋体" pitchFamily="2" charset="-122"/>
              </a:rPr>
              <a:t>因子整合</a:t>
            </a:r>
            <a:r>
              <a:rPr lang="en-US" altLang="zh-CN" sz="2000" dirty="0">
                <a:latin typeface="Arial" pitchFamily="34" charset="0"/>
                <a:ea typeface="宋体" pitchFamily="2" charset="-122"/>
              </a:rPr>
              <a:t>—</a:t>
            </a:r>
            <a:r>
              <a:rPr lang="zh-CN" altLang="en-US" sz="2000" dirty="0">
                <a:latin typeface="Arial" pitchFamily="34" charset="0"/>
                <a:ea typeface="宋体" pitchFamily="2" charset="-122"/>
              </a:rPr>
              <a:t>风险控制？</a:t>
            </a:r>
          </a:p>
        </p:txBody>
      </p:sp>
      <p:sp>
        <p:nvSpPr>
          <p:cNvPr id="79880" name="矩形 12"/>
          <p:cNvSpPr>
            <a:spLocks noChangeArrowheads="1"/>
          </p:cNvSpPr>
          <p:nvPr/>
        </p:nvSpPr>
        <p:spPr bwMode="auto">
          <a:xfrm>
            <a:off x="8393114" y="2714625"/>
            <a:ext cx="1989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000">
                <a:latin typeface="Arial" pitchFamily="34" charset="0"/>
                <a:ea typeface="宋体" pitchFamily="2" charset="-122"/>
              </a:rPr>
              <a:t>线性</a:t>
            </a:r>
            <a:r>
              <a:rPr lang="en-US" altLang="zh-CN" sz="2000">
                <a:latin typeface="Arial" pitchFamily="34" charset="0"/>
                <a:ea typeface="宋体" pitchFamily="2" charset="-122"/>
              </a:rPr>
              <a:t>—</a:t>
            </a:r>
            <a:r>
              <a:rPr lang="zh-CN" altLang="en-US" sz="2000">
                <a:latin typeface="Arial" pitchFamily="34" charset="0"/>
                <a:ea typeface="宋体" pitchFamily="2" charset="-122"/>
              </a:rPr>
              <a:t>非线性！</a:t>
            </a:r>
          </a:p>
        </p:txBody>
      </p:sp>
      <p:sp>
        <p:nvSpPr>
          <p:cNvPr id="12" name="矩形 7"/>
          <p:cNvSpPr>
            <a:spLocks noChangeArrowheads="1"/>
          </p:cNvSpPr>
          <p:nvPr/>
        </p:nvSpPr>
        <p:spPr bwMode="auto">
          <a:xfrm>
            <a:off x="4158554" y="301954"/>
            <a:ext cx="4875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800" dirty="0" smtClean="0">
                <a:solidFill>
                  <a:srgbClr val="C00000"/>
                </a:solidFill>
                <a:latin typeface="黑体" pitchFamily="49" charset="-122"/>
                <a:ea typeface="黑体" pitchFamily="49" charset="-122"/>
              </a:rPr>
              <a:t>第四节  组合</a:t>
            </a:r>
            <a:r>
              <a:rPr lang="zh-CN" altLang="en-US" sz="2800" dirty="0">
                <a:solidFill>
                  <a:srgbClr val="C00000"/>
                </a:solidFill>
                <a:latin typeface="黑体" pitchFamily="49" charset="-122"/>
                <a:ea typeface="黑体" pitchFamily="49" charset="-122"/>
              </a:rPr>
              <a:t>优化及风险控制</a:t>
            </a:r>
            <a:endParaRPr lang="zh-CN" altLang="en-US" sz="2800" dirty="0">
              <a:solidFill>
                <a:srgbClr val="C00000"/>
              </a:solidFill>
              <a:latin typeface="黑体" pitchFamily="49" charset="-122"/>
              <a:ea typeface="黑体" pitchFamily="49" charset="-122"/>
              <a:cs typeface="Arial Unicode MS" pitchFamily="34" charset="-122"/>
            </a:endParaRP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36376" y="1638849"/>
            <a:ext cx="9843248" cy="3693319"/>
          </a:xfrm>
          <a:prstGeom prst="rect">
            <a:avLst/>
          </a:prstGeom>
        </p:spPr>
        <p:txBody>
          <a:bodyPr wrap="square">
            <a:spAutoFit/>
          </a:bodyPr>
          <a:lstStyle/>
          <a:p>
            <a:r>
              <a:rPr lang="zh-CN" altLang="en-US" dirty="0"/>
              <a:t>前面在介绍组合构建的时候</a:t>
            </a:r>
            <a:r>
              <a:rPr lang="zh-CN" altLang="en-US" dirty="0" smtClean="0"/>
              <a:t>，主要</a:t>
            </a:r>
            <a:r>
              <a:rPr lang="zh-CN" altLang="en-US" dirty="0"/>
              <a:t>是介绍了风格因子之间怎么整合打分，但对于风格因子的一些风险控制并没有介绍，下面重点介绍两类风险控制方法</a:t>
            </a:r>
            <a:r>
              <a:rPr lang="zh-CN" altLang="en-US" dirty="0" smtClean="0"/>
              <a:t>：</a:t>
            </a:r>
            <a:endParaRPr lang="en-US" altLang="zh-CN" dirty="0" smtClean="0"/>
          </a:p>
          <a:p>
            <a:endParaRPr lang="zh-CN" altLang="en-US" dirty="0"/>
          </a:p>
          <a:p>
            <a:r>
              <a:rPr lang="zh-CN" altLang="en-US" dirty="0"/>
              <a:t>（</a:t>
            </a:r>
            <a:r>
              <a:rPr lang="en-US" altLang="zh-CN" dirty="0"/>
              <a:t>1</a:t>
            </a:r>
            <a:r>
              <a:rPr lang="zh-CN" altLang="en-US" dirty="0"/>
              <a:t>）第一种是风格的非线性风险，截至目前我们假设所有风格因子一旦被选中，那么对个股打分时都是进行线性处理的，比如说我们认为市盈率是个好因子，那么在选股的时候市盈率越低，模型就越偏好，这就是所谓线性的概念，但实际应用中这个方法是有问题的，比如说大家知道并不是每一类股票都适合看估值，比如简单的区分市值就可以看出差别，大股票里面估值相对偏低的比较好，但小股票里面往往估值高的股价表现更活跃，所以面临这样的问题</a:t>
            </a:r>
            <a:r>
              <a:rPr lang="zh-CN" altLang="en-US" dirty="0" smtClean="0"/>
              <a:t>，在</a:t>
            </a:r>
            <a:r>
              <a:rPr lang="zh-CN" altLang="en-US" dirty="0"/>
              <a:t>应用每个风格因子的时候就要提前</a:t>
            </a:r>
            <a:r>
              <a:rPr lang="zh-CN" altLang="en-US" dirty="0" smtClean="0"/>
              <a:t>对它进行</a:t>
            </a:r>
            <a:r>
              <a:rPr lang="zh-CN" altLang="en-US" dirty="0"/>
              <a:t>一个情景</a:t>
            </a:r>
            <a:r>
              <a:rPr lang="zh-CN" altLang="en-US" dirty="0" smtClean="0"/>
              <a:t>分析。</a:t>
            </a:r>
            <a:endParaRPr lang="zh-CN" altLang="en-US" dirty="0"/>
          </a:p>
          <a:p>
            <a:r>
              <a:rPr lang="zh-CN" altLang="en-US" dirty="0"/>
              <a:t>      </a:t>
            </a:r>
            <a:r>
              <a:rPr lang="zh-CN" altLang="en-US" dirty="0" smtClean="0"/>
              <a:t>正如在</a:t>
            </a:r>
            <a:r>
              <a:rPr lang="zh-CN" altLang="en-US" dirty="0"/>
              <a:t>评价一个投资经理的水平，对方是股票投资经理，那么我们可能会比较看重的择时能力，对产业上下游或者公司基本面的把握能力，如果对方是做期货高频投资的，那么会更加看重他的盘感以及对资金的管理能力，如果是做固定收益投资的，那么看重的又不一样，可能会更加注重对货币政策、利率和汇率风险的综合理解</a:t>
            </a:r>
            <a:r>
              <a:rPr lang="zh-CN" altLang="en-US" dirty="0" smtClean="0"/>
              <a:t>。</a:t>
            </a:r>
            <a:endParaRPr lang="zh-CN" altLang="en-US" dirty="0"/>
          </a:p>
        </p:txBody>
      </p:sp>
    </p:spTree>
    <p:extLst>
      <p:ext uri="{BB962C8B-B14F-4D97-AF65-F5344CB8AC3E}">
        <p14:creationId xmlns:p14="http://schemas.microsoft.com/office/powerpoint/2010/main" val="4095322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
          <p:cNvSpPr txBox="1">
            <a:spLocks noChangeArrowheads="1"/>
          </p:cNvSpPr>
          <p:nvPr/>
        </p:nvSpPr>
        <p:spPr bwMode="auto">
          <a:xfrm>
            <a:off x="1743076" y="1643064"/>
            <a:ext cx="8710613"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zh-CN" altLang="en-US" dirty="0">
                <a:ea typeface="楷体_GB2312" pitchFamily="49" charset="-122"/>
                <a:cs typeface="Times New Roman" pitchFamily="18" charset="0"/>
              </a:rPr>
              <a:t>        </a:t>
            </a:r>
            <a:r>
              <a:rPr lang="zh-CN" altLang="zh-CN" dirty="0">
                <a:ea typeface="楷体_GB2312" pitchFamily="49" charset="-122"/>
                <a:cs typeface="Times New Roman" pitchFamily="18" charset="0"/>
              </a:rPr>
              <a:t>假设采用三因子模型对两只股票</a:t>
            </a:r>
            <a:r>
              <a:rPr lang="en-US" altLang="zh-CN" dirty="0">
                <a:ea typeface="楷体_GB2312" pitchFamily="49" charset="-122"/>
                <a:cs typeface="Times New Roman" pitchFamily="18" charset="0"/>
              </a:rPr>
              <a:t>A</a:t>
            </a:r>
            <a:r>
              <a:rPr lang="zh-CN" altLang="zh-CN" dirty="0">
                <a:ea typeface="楷体_GB2312" pitchFamily="49" charset="-122"/>
                <a:cs typeface="Times New Roman" pitchFamily="18" charset="0"/>
              </a:rPr>
              <a:t>和股票</a:t>
            </a:r>
            <a:r>
              <a:rPr lang="en-US" altLang="zh-CN" dirty="0">
                <a:ea typeface="楷体_GB2312" pitchFamily="49" charset="-122"/>
                <a:cs typeface="Times New Roman" pitchFamily="18" charset="0"/>
              </a:rPr>
              <a:t>B</a:t>
            </a:r>
            <a:r>
              <a:rPr lang="zh-CN" altLang="zh-CN" dirty="0">
                <a:ea typeface="楷体_GB2312" pitchFamily="49" charset="-122"/>
                <a:cs typeface="Times New Roman" pitchFamily="18" charset="0"/>
              </a:rPr>
              <a:t>进行评价，两只股票的因子暴露</a:t>
            </a:r>
            <a:r>
              <a:rPr lang="zh-CN" altLang="en-US" dirty="0">
                <a:ea typeface="楷体_GB2312" pitchFamily="49" charset="-122"/>
                <a:cs typeface="Times New Roman" pitchFamily="18" charset="0"/>
              </a:rPr>
              <a:t>相同，</a:t>
            </a:r>
            <a:r>
              <a:rPr lang="zh-CN" altLang="zh-CN" dirty="0">
                <a:ea typeface="楷体_GB2312" pitchFamily="49" charset="-122"/>
                <a:cs typeface="Times New Roman" pitchFamily="18" charset="0"/>
              </a:rPr>
              <a:t>个股情景由两个分层因子（规模和估值）</a:t>
            </a:r>
            <a:r>
              <a:rPr lang="zh-CN" altLang="en-US" dirty="0">
                <a:ea typeface="楷体_GB2312" pitchFamily="49" charset="-122"/>
                <a:cs typeface="Times New Roman" pitchFamily="18" charset="0"/>
              </a:rPr>
              <a:t>构成，</a:t>
            </a:r>
            <a:r>
              <a:rPr lang="zh-CN" altLang="zh-CN" dirty="0">
                <a:ea typeface="楷体_GB2312" pitchFamily="49" charset="-122"/>
                <a:cs typeface="Times New Roman" pitchFamily="18" charset="0"/>
              </a:rPr>
              <a:t>其中</a:t>
            </a:r>
            <a:r>
              <a:rPr lang="en-US" altLang="zh-CN" dirty="0">
                <a:ea typeface="楷体_GB2312" pitchFamily="49" charset="-122"/>
                <a:cs typeface="Times New Roman" pitchFamily="18" charset="0"/>
              </a:rPr>
              <a:t>A</a:t>
            </a:r>
            <a:r>
              <a:rPr lang="zh-CN" altLang="zh-CN" dirty="0">
                <a:ea typeface="楷体_GB2312" pitchFamily="49" charset="-122"/>
                <a:cs typeface="Times New Roman" pitchFamily="18" charset="0"/>
              </a:rPr>
              <a:t>的特征向量为（</a:t>
            </a:r>
            <a:r>
              <a:rPr lang="en-US" altLang="zh-CN" dirty="0">
                <a:ea typeface="楷体_GB2312" pitchFamily="49" charset="-122"/>
                <a:cs typeface="Times New Roman" pitchFamily="18" charset="0"/>
              </a:rPr>
              <a:t>50%,0,0,50%</a:t>
            </a:r>
            <a:r>
              <a:rPr lang="zh-CN" altLang="zh-CN" dirty="0">
                <a:ea typeface="楷体_GB2312" pitchFamily="49" charset="-122"/>
                <a:cs typeface="Times New Roman" pitchFamily="18" charset="0"/>
              </a:rPr>
              <a:t>），</a:t>
            </a:r>
            <a:r>
              <a:rPr lang="en-US" altLang="zh-CN" dirty="0">
                <a:ea typeface="楷体_GB2312" pitchFamily="49" charset="-122"/>
                <a:cs typeface="Times New Roman" pitchFamily="18" charset="0"/>
              </a:rPr>
              <a:t>B</a:t>
            </a:r>
            <a:r>
              <a:rPr lang="zh-CN" altLang="zh-CN" dirty="0">
                <a:ea typeface="楷体_GB2312" pitchFamily="49" charset="-122"/>
                <a:cs typeface="Times New Roman" pitchFamily="18" charset="0"/>
              </a:rPr>
              <a:t>的特征向量为（</a:t>
            </a:r>
            <a:r>
              <a:rPr lang="en-US" altLang="zh-CN" dirty="0">
                <a:ea typeface="楷体_GB2312" pitchFamily="49" charset="-122"/>
                <a:cs typeface="Times New Roman" pitchFamily="18" charset="0"/>
              </a:rPr>
              <a:t>0,10%,90%,0</a:t>
            </a:r>
            <a:r>
              <a:rPr lang="zh-CN" altLang="zh-CN" dirty="0">
                <a:ea typeface="楷体_GB2312" pitchFamily="49" charset="-122"/>
                <a:cs typeface="Times New Roman" pitchFamily="18" charset="0"/>
              </a:rPr>
              <a:t>）</a:t>
            </a:r>
            <a:r>
              <a:rPr lang="zh-CN" altLang="en-US" dirty="0">
                <a:ea typeface="楷体_GB2312" pitchFamily="49" charset="-122"/>
                <a:cs typeface="Times New Roman" pitchFamily="18" charset="0"/>
              </a:rPr>
              <a:t>。</a:t>
            </a:r>
            <a:endParaRPr lang="zh-CN" altLang="en-US" dirty="0">
              <a:solidFill>
                <a:schemeClr val="accent6">
                  <a:lumMod val="50000"/>
                </a:schemeClr>
              </a:solidFill>
              <a:ea typeface="楷体_GB2312" pitchFamily="49" charset="-122"/>
              <a:cs typeface="Times New Roman" pitchFamily="18" charset="0"/>
            </a:endParaRPr>
          </a:p>
        </p:txBody>
      </p:sp>
      <p:grpSp>
        <p:nvGrpSpPr>
          <p:cNvPr id="81923" name="组合 14"/>
          <p:cNvGrpSpPr/>
          <p:nvPr/>
        </p:nvGrpSpPr>
        <p:grpSpPr>
          <a:xfrm>
            <a:off x="4741863" y="4516439"/>
            <a:ext cx="3624262" cy="941387"/>
            <a:chOff x="4227024" y="4102198"/>
            <a:chExt cx="2414409" cy="851720"/>
          </a:xfrm>
        </p:grpSpPr>
        <p:sp>
          <p:nvSpPr>
            <p:cNvPr id="81940" name="矩形 9"/>
            <p:cNvSpPr>
              <a:spLocks noChangeArrowheads="1"/>
            </p:cNvSpPr>
            <p:nvPr/>
          </p:nvSpPr>
          <p:spPr bwMode="auto">
            <a:xfrm>
              <a:off x="4227024" y="4118238"/>
              <a:ext cx="569566" cy="58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fontAlgn="ctr">
                <a:spcBef>
                  <a:spcPct val="0"/>
                </a:spcBef>
                <a:buClrTx/>
                <a:buFontTx/>
                <a:buNone/>
              </a:pPr>
              <a:r>
                <a:rPr lang="zh-CN" altLang="en-US" sz="1800">
                  <a:solidFill>
                    <a:srgbClr val="FF0000"/>
                  </a:solidFill>
                  <a:latin typeface="Arial" pitchFamily="34" charset="0"/>
                  <a:ea typeface="楷体_GB2312" pitchFamily="49" charset="-122"/>
                  <a:cs typeface="Times New Roman" pitchFamily="18" charset="0"/>
                </a:rPr>
                <a:t>小</a:t>
              </a:r>
              <a:endParaRPr lang="en-US" altLang="zh-CN" sz="1800">
                <a:solidFill>
                  <a:srgbClr val="FF0000"/>
                </a:solidFill>
                <a:latin typeface="Arial" pitchFamily="34" charset="0"/>
                <a:ea typeface="楷体_GB2312" pitchFamily="49" charset="-122"/>
                <a:cs typeface="Times New Roman" pitchFamily="18" charset="0"/>
              </a:endParaRPr>
            </a:p>
            <a:p>
              <a:pPr algn="ctr" fontAlgn="ctr">
                <a:spcBef>
                  <a:spcPct val="0"/>
                </a:spcBef>
                <a:buClrTx/>
                <a:buFontTx/>
                <a:buNone/>
              </a:pPr>
              <a:r>
                <a:rPr lang="zh-CN" altLang="en-US" sz="1800">
                  <a:solidFill>
                    <a:srgbClr val="FF0000"/>
                  </a:solidFill>
                  <a:latin typeface="Arial" pitchFamily="34" charset="0"/>
                  <a:ea typeface="楷体_GB2312" pitchFamily="49" charset="-122"/>
                  <a:cs typeface="Times New Roman" pitchFamily="18" charset="0"/>
                </a:rPr>
                <a:t>盘</a:t>
              </a:r>
              <a:endParaRPr lang="en-US" altLang="zh-CN" sz="1800">
                <a:solidFill>
                  <a:srgbClr val="FF0000"/>
                </a:solidFill>
                <a:latin typeface="Arial" pitchFamily="34" charset="0"/>
                <a:ea typeface="楷体_GB2312" pitchFamily="49" charset="-122"/>
                <a:cs typeface="Times New Roman" pitchFamily="18" charset="0"/>
              </a:endParaRPr>
            </a:p>
          </p:txBody>
        </p:sp>
        <p:sp>
          <p:nvSpPr>
            <p:cNvPr id="81941" name="矩形 10"/>
            <p:cNvSpPr>
              <a:spLocks noChangeArrowheads="1"/>
            </p:cNvSpPr>
            <p:nvPr/>
          </p:nvSpPr>
          <p:spPr bwMode="auto">
            <a:xfrm>
              <a:off x="4836625" y="4118238"/>
              <a:ext cx="569566" cy="58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fontAlgn="ctr">
                <a:spcBef>
                  <a:spcPct val="0"/>
                </a:spcBef>
                <a:buClrTx/>
                <a:buFontTx/>
                <a:buNone/>
              </a:pPr>
              <a:r>
                <a:rPr lang="zh-CN" altLang="en-US" sz="1800">
                  <a:solidFill>
                    <a:srgbClr val="7030A0"/>
                  </a:solidFill>
                  <a:latin typeface="Arial" pitchFamily="34" charset="0"/>
                  <a:ea typeface="楷体_GB2312" pitchFamily="49" charset="-122"/>
                  <a:cs typeface="Times New Roman" pitchFamily="18" charset="0"/>
                </a:rPr>
                <a:t>大</a:t>
              </a:r>
              <a:endParaRPr lang="en-US" altLang="zh-CN" sz="1800">
                <a:solidFill>
                  <a:srgbClr val="7030A0"/>
                </a:solidFill>
                <a:latin typeface="Arial" pitchFamily="34" charset="0"/>
                <a:ea typeface="楷体_GB2312" pitchFamily="49" charset="-122"/>
                <a:cs typeface="Times New Roman" pitchFamily="18" charset="0"/>
              </a:endParaRPr>
            </a:p>
            <a:p>
              <a:pPr algn="ctr" fontAlgn="ctr">
                <a:spcBef>
                  <a:spcPct val="0"/>
                </a:spcBef>
                <a:buClrTx/>
                <a:buFontTx/>
                <a:buNone/>
              </a:pPr>
              <a:r>
                <a:rPr lang="zh-CN" altLang="en-US" sz="1800">
                  <a:solidFill>
                    <a:srgbClr val="7030A0"/>
                  </a:solidFill>
                  <a:latin typeface="Arial" pitchFamily="34" charset="0"/>
                  <a:ea typeface="楷体_GB2312" pitchFamily="49" charset="-122"/>
                  <a:cs typeface="Times New Roman" pitchFamily="18" charset="0"/>
                </a:rPr>
                <a:t>盘</a:t>
              </a:r>
              <a:endParaRPr lang="en-US" altLang="zh-CN" sz="1800">
                <a:solidFill>
                  <a:srgbClr val="7030A0"/>
                </a:solidFill>
                <a:latin typeface="Arial" pitchFamily="34" charset="0"/>
                <a:ea typeface="楷体_GB2312" pitchFamily="49" charset="-122"/>
                <a:cs typeface="Times New Roman" pitchFamily="18" charset="0"/>
              </a:endParaRPr>
            </a:p>
          </p:txBody>
        </p:sp>
        <p:sp>
          <p:nvSpPr>
            <p:cNvPr id="81942" name="矩形 11"/>
            <p:cNvSpPr>
              <a:spLocks noChangeArrowheads="1"/>
            </p:cNvSpPr>
            <p:nvPr/>
          </p:nvSpPr>
          <p:spPr bwMode="auto">
            <a:xfrm>
              <a:off x="5462266" y="4118240"/>
              <a:ext cx="569566" cy="8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fontAlgn="ctr">
                <a:spcBef>
                  <a:spcPct val="0"/>
                </a:spcBef>
                <a:buClrTx/>
                <a:buFontTx/>
                <a:buNone/>
              </a:pPr>
              <a:r>
                <a:rPr lang="zh-CN" altLang="en-US" sz="1800">
                  <a:solidFill>
                    <a:srgbClr val="FF0000"/>
                  </a:solidFill>
                  <a:latin typeface="Arial" pitchFamily="34" charset="0"/>
                  <a:ea typeface="楷体_GB2312" pitchFamily="49" charset="-122"/>
                  <a:cs typeface="Times New Roman" pitchFamily="18" charset="0"/>
                </a:rPr>
                <a:t>低</a:t>
              </a:r>
              <a:endParaRPr lang="en-US" altLang="zh-CN" sz="1800">
                <a:solidFill>
                  <a:srgbClr val="FF0000"/>
                </a:solidFill>
                <a:latin typeface="Arial" pitchFamily="34" charset="0"/>
                <a:ea typeface="楷体_GB2312" pitchFamily="49" charset="-122"/>
                <a:cs typeface="Times New Roman" pitchFamily="18" charset="0"/>
              </a:endParaRPr>
            </a:p>
            <a:p>
              <a:pPr algn="ctr" fontAlgn="ctr">
                <a:spcBef>
                  <a:spcPct val="0"/>
                </a:spcBef>
                <a:buClrTx/>
                <a:buFontTx/>
                <a:buNone/>
              </a:pPr>
              <a:r>
                <a:rPr lang="zh-CN" altLang="en-US" sz="1800">
                  <a:solidFill>
                    <a:srgbClr val="FF0000"/>
                  </a:solidFill>
                  <a:latin typeface="Arial" pitchFamily="34" charset="0"/>
                  <a:ea typeface="楷体_GB2312" pitchFamily="49" charset="-122"/>
                  <a:cs typeface="Times New Roman" pitchFamily="18" charset="0"/>
                </a:rPr>
                <a:t>估</a:t>
              </a:r>
              <a:endParaRPr lang="en-US" altLang="zh-CN" sz="1800">
                <a:solidFill>
                  <a:srgbClr val="FF0000"/>
                </a:solidFill>
                <a:latin typeface="Arial" pitchFamily="34" charset="0"/>
                <a:ea typeface="楷体_GB2312" pitchFamily="49" charset="-122"/>
                <a:cs typeface="Times New Roman" pitchFamily="18" charset="0"/>
              </a:endParaRPr>
            </a:p>
            <a:p>
              <a:pPr algn="ctr" fontAlgn="ctr">
                <a:spcBef>
                  <a:spcPct val="0"/>
                </a:spcBef>
                <a:buClrTx/>
                <a:buFontTx/>
                <a:buNone/>
              </a:pPr>
              <a:r>
                <a:rPr lang="zh-CN" altLang="en-US" sz="1800">
                  <a:solidFill>
                    <a:srgbClr val="FF0000"/>
                  </a:solidFill>
                  <a:latin typeface="Arial" pitchFamily="34" charset="0"/>
                  <a:ea typeface="楷体_GB2312" pitchFamily="49" charset="-122"/>
                  <a:cs typeface="Times New Roman" pitchFamily="18" charset="0"/>
                </a:rPr>
                <a:t>值</a:t>
              </a:r>
              <a:endParaRPr lang="en-US" altLang="zh-CN" sz="1800">
                <a:solidFill>
                  <a:srgbClr val="FF0000"/>
                </a:solidFill>
                <a:latin typeface="Arial" pitchFamily="34" charset="0"/>
                <a:ea typeface="楷体_GB2312" pitchFamily="49" charset="-122"/>
                <a:cs typeface="Times New Roman" pitchFamily="18" charset="0"/>
              </a:endParaRPr>
            </a:p>
          </p:txBody>
        </p:sp>
        <p:sp>
          <p:nvSpPr>
            <p:cNvPr id="81943" name="矩形 12"/>
            <p:cNvSpPr>
              <a:spLocks noChangeArrowheads="1"/>
            </p:cNvSpPr>
            <p:nvPr/>
          </p:nvSpPr>
          <p:spPr bwMode="auto">
            <a:xfrm>
              <a:off x="6071867" y="4102198"/>
              <a:ext cx="569566" cy="8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fontAlgn="ctr">
                <a:spcBef>
                  <a:spcPct val="0"/>
                </a:spcBef>
                <a:buClrTx/>
                <a:buFontTx/>
                <a:buNone/>
              </a:pPr>
              <a:r>
                <a:rPr lang="zh-CN" altLang="en-US" sz="1800">
                  <a:solidFill>
                    <a:srgbClr val="7030A0"/>
                  </a:solidFill>
                  <a:latin typeface="Arial" pitchFamily="34" charset="0"/>
                  <a:ea typeface="楷体_GB2312" pitchFamily="49" charset="-122"/>
                  <a:cs typeface="Times New Roman" pitchFamily="18" charset="0"/>
                </a:rPr>
                <a:t>高</a:t>
              </a:r>
              <a:endParaRPr lang="en-US" altLang="zh-CN" sz="1800">
                <a:solidFill>
                  <a:srgbClr val="7030A0"/>
                </a:solidFill>
                <a:latin typeface="Arial" pitchFamily="34" charset="0"/>
                <a:ea typeface="楷体_GB2312" pitchFamily="49" charset="-122"/>
                <a:cs typeface="Times New Roman" pitchFamily="18" charset="0"/>
              </a:endParaRPr>
            </a:p>
            <a:p>
              <a:pPr algn="ctr" fontAlgn="ctr">
                <a:spcBef>
                  <a:spcPct val="0"/>
                </a:spcBef>
                <a:buClrTx/>
                <a:buFontTx/>
                <a:buNone/>
              </a:pPr>
              <a:r>
                <a:rPr lang="zh-CN" altLang="en-US" sz="1800">
                  <a:solidFill>
                    <a:srgbClr val="7030A0"/>
                  </a:solidFill>
                  <a:latin typeface="Arial" pitchFamily="34" charset="0"/>
                  <a:ea typeface="楷体_GB2312" pitchFamily="49" charset="-122"/>
                  <a:cs typeface="Times New Roman" pitchFamily="18" charset="0"/>
                </a:rPr>
                <a:t>估</a:t>
              </a:r>
              <a:endParaRPr lang="en-US" altLang="zh-CN" sz="1800">
                <a:solidFill>
                  <a:srgbClr val="7030A0"/>
                </a:solidFill>
                <a:latin typeface="Arial" pitchFamily="34" charset="0"/>
                <a:ea typeface="楷体_GB2312" pitchFamily="49" charset="-122"/>
                <a:cs typeface="Times New Roman" pitchFamily="18" charset="0"/>
              </a:endParaRPr>
            </a:p>
            <a:p>
              <a:pPr algn="ctr" fontAlgn="ctr">
                <a:spcBef>
                  <a:spcPct val="0"/>
                </a:spcBef>
                <a:buClrTx/>
                <a:buFontTx/>
                <a:buNone/>
              </a:pPr>
              <a:r>
                <a:rPr lang="zh-CN" altLang="en-US" sz="1800">
                  <a:solidFill>
                    <a:srgbClr val="7030A0"/>
                  </a:solidFill>
                  <a:latin typeface="Arial" pitchFamily="34" charset="0"/>
                  <a:ea typeface="楷体_GB2312" pitchFamily="49" charset="-122"/>
                  <a:cs typeface="Times New Roman" pitchFamily="18" charset="0"/>
                </a:rPr>
                <a:t>值</a:t>
              </a:r>
              <a:endParaRPr lang="en-US" altLang="zh-CN" sz="1800">
                <a:solidFill>
                  <a:srgbClr val="7030A0"/>
                </a:solidFill>
                <a:latin typeface="Arial" pitchFamily="34" charset="0"/>
                <a:ea typeface="楷体_GB2312" pitchFamily="49" charset="-122"/>
                <a:cs typeface="Times New Roman" pitchFamily="18" charset="0"/>
              </a:endParaRPr>
            </a:p>
          </p:txBody>
        </p:sp>
      </p:grpSp>
      <p:graphicFrame>
        <p:nvGraphicFramePr>
          <p:cNvPr id="81924" name="Object 2"/>
          <p:cNvGraphicFramePr>
            <a:graphicFrameLocks noChangeAspect="1"/>
          </p:cNvGraphicFramePr>
          <p:nvPr/>
        </p:nvGraphicFramePr>
        <p:xfrm>
          <a:off x="1855788" y="3111500"/>
          <a:ext cx="8686800" cy="1652588"/>
        </p:xfrm>
        <a:graphic>
          <a:graphicData uri="http://schemas.openxmlformats.org/presentationml/2006/ole">
            <mc:AlternateContent xmlns:mc="http://schemas.openxmlformats.org/markup-compatibility/2006">
              <mc:Choice xmlns:v="urn:schemas-microsoft-com:vml" Requires="v">
                <p:oleObj spid="_x0000_s12306" name="公式" r:id="rId4" imgW="0" imgH="0" progId="Equation.3">
                  <p:embed/>
                </p:oleObj>
              </mc:Choice>
              <mc:Fallback>
                <p:oleObj name="公式" r:id="rId4" imgW="0" imgH="0" progId="Equation.3">
                  <p:embed/>
                  <p:pic>
                    <p:nvPicPr>
                      <p:cNvPr id="0" name=""/>
                      <p:cNvPicPr/>
                      <p:nvPr/>
                    </p:nvPicPr>
                    <p:blipFill>
                      <a:blip r:embed="rId5">
                        <a:extLst>
                          <a:ext uri="{28A0092B-C50C-407E-A947-70E740481C1C}">
                            <a14:useLocalDpi xmlns:a14="http://schemas.microsoft.com/office/drawing/2010/main" val="0"/>
                          </a:ext>
                        </a:extLst>
                      </a:blip>
                      <a:stretch>
                        <a:fillRect/>
                      </a:stretch>
                    </p:blipFill>
                    <p:spPr>
                      <a:xfrm>
                        <a:off x="1855788" y="3111500"/>
                        <a:ext cx="8686800" cy="1652588"/>
                      </a:xfrm>
                      <a:prstGeom prst="rect">
                        <a:avLst/>
                      </a:prstGeom>
                      <a:noFill/>
                      <a:ln>
                        <a:noFill/>
                      </a:ln>
                    </p:spPr>
                  </p:pic>
                </p:oleObj>
              </mc:Fallback>
            </mc:AlternateContent>
          </a:graphicData>
        </a:graphic>
      </p:graphicFrame>
      <p:sp>
        <p:nvSpPr>
          <p:cNvPr id="149507" name="Rectangle 3"/>
          <p:cNvSpPr>
            <a:spLocks noChangeArrowheads="1"/>
          </p:cNvSpPr>
          <p:nvPr/>
        </p:nvSpPr>
        <p:spPr bwMode="auto">
          <a:xfrm>
            <a:off x="1666876" y="2660650"/>
            <a:ext cx="2963863" cy="368300"/>
          </a:xfrm>
          <a:prstGeom prst="rect">
            <a:avLst/>
          </a:prstGeom>
          <a:noFill/>
          <a:ln w="9525">
            <a:noFill/>
            <a:miter lim="800000"/>
          </a:ln>
          <a:effectLst>
            <a:prstShdw prst="shdw17" dist="17961" dir="2700000">
              <a:schemeClr val="accent1">
                <a:gamma/>
                <a:shade val="60000"/>
                <a:invGamma/>
              </a:schemeClr>
            </a:prstShdw>
          </a:effectLst>
        </p:spPr>
        <p:txBody>
          <a:bodyPr anchor="ctr">
            <a:spAutoFit/>
          </a:bodyPr>
          <a:lstStyle/>
          <a:p>
            <a:pPr indent="236538">
              <a:buFont typeface="Wingdings" pitchFamily="2" charset="2"/>
              <a:buChar char="u"/>
              <a:defRPr/>
            </a:pPr>
            <a:r>
              <a:rPr kumimoji="1" lang="zh-CN" altLang="en-US">
                <a:solidFill>
                  <a:srgbClr val="003399"/>
                </a:solidFill>
                <a:latin typeface="Arial"/>
                <a:ea typeface="楷体_GB2312" pitchFamily="49" charset="-122"/>
                <a:cs typeface="Times New Roman" pitchFamily="18" charset="0"/>
              </a:rPr>
              <a:t>则股票</a:t>
            </a:r>
            <a:r>
              <a:rPr kumimoji="1" lang="en-US" altLang="zh-CN">
                <a:solidFill>
                  <a:srgbClr val="003399"/>
                </a:solidFill>
                <a:latin typeface="Arial"/>
                <a:ea typeface="楷体_GB2312" pitchFamily="49" charset="-122"/>
                <a:cs typeface="Times New Roman" pitchFamily="18" charset="0"/>
              </a:rPr>
              <a:t>A</a:t>
            </a:r>
            <a:r>
              <a:rPr kumimoji="1" lang="zh-CN" altLang="en-US">
                <a:solidFill>
                  <a:srgbClr val="003399"/>
                </a:solidFill>
                <a:latin typeface="Arial"/>
                <a:ea typeface="楷体_GB2312" pitchFamily="49" charset="-122"/>
                <a:cs typeface="Times New Roman" pitchFamily="18" charset="0"/>
              </a:rPr>
              <a:t>的情景得分为：</a:t>
            </a:r>
          </a:p>
        </p:txBody>
      </p:sp>
      <p:sp>
        <p:nvSpPr>
          <p:cNvPr id="13" name="Rectangle 3"/>
          <p:cNvSpPr>
            <a:spLocks noChangeArrowheads="1"/>
          </p:cNvSpPr>
          <p:nvPr/>
        </p:nvSpPr>
        <p:spPr bwMode="auto">
          <a:xfrm>
            <a:off x="1681163" y="5099050"/>
            <a:ext cx="2965450" cy="368300"/>
          </a:xfrm>
          <a:prstGeom prst="rect">
            <a:avLst/>
          </a:prstGeom>
          <a:noFill/>
          <a:ln w="9525">
            <a:noFill/>
            <a:miter lim="800000"/>
          </a:ln>
          <a:effectLst>
            <a:prstShdw prst="shdw17" dist="17961" dir="2700000">
              <a:schemeClr val="accent1">
                <a:gamma/>
                <a:shade val="60000"/>
                <a:invGamma/>
              </a:schemeClr>
            </a:prstShdw>
          </a:effectLst>
        </p:spPr>
        <p:txBody>
          <a:bodyPr anchor="ctr">
            <a:spAutoFit/>
          </a:bodyPr>
          <a:lstStyle/>
          <a:p>
            <a:pPr indent="236538">
              <a:buFont typeface="Wingdings" pitchFamily="2" charset="2"/>
              <a:buChar char="u"/>
              <a:defRPr/>
            </a:pPr>
            <a:r>
              <a:rPr kumimoji="1" lang="zh-CN" altLang="en-US">
                <a:solidFill>
                  <a:srgbClr val="003399"/>
                </a:solidFill>
                <a:latin typeface="Arial"/>
                <a:ea typeface="楷体_GB2312" pitchFamily="49" charset="-122"/>
                <a:cs typeface="Times New Roman" pitchFamily="18" charset="0"/>
              </a:rPr>
              <a:t>则股票</a:t>
            </a:r>
            <a:r>
              <a:rPr lang="en-US" altLang="zh-CN">
                <a:latin typeface="Arial"/>
                <a:ea typeface="楷体_GB2312" pitchFamily="49" charset="-122"/>
                <a:cs typeface="Times New Roman" pitchFamily="18" charset="0"/>
              </a:rPr>
              <a:t>B</a:t>
            </a:r>
            <a:r>
              <a:rPr kumimoji="1" lang="zh-CN" altLang="en-US">
                <a:solidFill>
                  <a:srgbClr val="003399"/>
                </a:solidFill>
                <a:latin typeface="Arial"/>
                <a:ea typeface="楷体_GB2312" pitchFamily="49" charset="-122"/>
                <a:cs typeface="Times New Roman" pitchFamily="18" charset="0"/>
              </a:rPr>
              <a:t>的情景得分为：</a:t>
            </a:r>
          </a:p>
        </p:txBody>
      </p:sp>
      <p:graphicFrame>
        <p:nvGraphicFramePr>
          <p:cNvPr id="81927" name="Object 3"/>
          <p:cNvGraphicFramePr>
            <a:graphicFrameLocks noChangeAspect="1"/>
          </p:cNvGraphicFramePr>
          <p:nvPr/>
        </p:nvGraphicFramePr>
        <p:xfrm>
          <a:off x="1895475" y="5353050"/>
          <a:ext cx="8624888" cy="1576388"/>
        </p:xfrm>
        <a:graphic>
          <a:graphicData uri="http://schemas.openxmlformats.org/presentationml/2006/ole">
            <mc:AlternateContent xmlns:mc="http://schemas.openxmlformats.org/markup-compatibility/2006">
              <mc:Choice xmlns:v="urn:schemas-microsoft-com:vml" Requires="v">
                <p:oleObj spid="_x0000_s12307" name="公式" r:id="rId6" imgW="0" imgH="0" progId="Equation.3">
                  <p:embed/>
                </p:oleObj>
              </mc:Choice>
              <mc:Fallback>
                <p:oleObj name="公式" r:id="rId6" imgW="0" imgH="0" progId="Equation.3">
                  <p:embed/>
                  <p:pic>
                    <p:nvPicPr>
                      <p:cNvPr id="0" name=""/>
                      <p:cNvPicPr/>
                      <p:nvPr/>
                    </p:nvPicPr>
                    <p:blipFill>
                      <a:blip r:embed="rId7">
                        <a:extLst>
                          <a:ext uri="{28A0092B-C50C-407E-A947-70E740481C1C}">
                            <a14:useLocalDpi xmlns:a14="http://schemas.microsoft.com/office/drawing/2010/main" val="0"/>
                          </a:ext>
                        </a:extLst>
                      </a:blip>
                      <a:stretch>
                        <a:fillRect/>
                      </a:stretch>
                    </p:blipFill>
                    <p:spPr>
                      <a:xfrm>
                        <a:off x="1895475" y="5353050"/>
                        <a:ext cx="8624888" cy="1576388"/>
                      </a:xfrm>
                      <a:prstGeom prst="rect">
                        <a:avLst/>
                      </a:prstGeom>
                      <a:noFill/>
                      <a:ln>
                        <a:noFill/>
                      </a:ln>
                    </p:spPr>
                  </p:pic>
                </p:oleObj>
              </mc:Fallback>
            </mc:AlternateContent>
          </a:graphicData>
        </a:graphic>
      </p:graphicFrame>
      <p:sp>
        <p:nvSpPr>
          <p:cNvPr id="17" name="矩形 9"/>
          <p:cNvSpPr>
            <a:spLocks noChangeArrowheads="1"/>
          </p:cNvSpPr>
          <p:nvPr/>
        </p:nvSpPr>
        <p:spPr bwMode="auto">
          <a:xfrm>
            <a:off x="2789238" y="3314700"/>
            <a:ext cx="1651000" cy="369888"/>
          </a:xfrm>
          <a:prstGeom prst="rect">
            <a:avLst/>
          </a:prstGeom>
          <a:solidFill>
            <a:schemeClr val="tx2">
              <a:lumMod val="20000"/>
              <a:lumOff val="80000"/>
            </a:schemeClr>
          </a:solidFill>
          <a:ln w="9525">
            <a:solidFill>
              <a:srgbClr val="7030A0"/>
            </a:solidFill>
            <a:miter lim="800000"/>
          </a:ln>
        </p:spPr>
        <p:txBody>
          <a:bodyPr>
            <a:spAutoFit/>
          </a:bodyPr>
          <a:lstStyle/>
          <a:p>
            <a:pPr algn="ctr" fontAlgn="ctr">
              <a:defRPr/>
            </a:pPr>
            <a:r>
              <a:rPr lang="zh-CN" altLang="en-US">
                <a:solidFill>
                  <a:srgbClr val="FF0000"/>
                </a:solidFill>
                <a:latin typeface="Arial"/>
                <a:ea typeface="楷体_GB2312" pitchFamily="49" charset="-122"/>
                <a:cs typeface="Times New Roman" pitchFamily="18" charset="0"/>
              </a:rPr>
              <a:t>因子暴露</a:t>
            </a:r>
            <a:endParaRPr lang="en-US" altLang="zh-CN">
              <a:solidFill>
                <a:srgbClr val="FF0000"/>
              </a:solidFill>
              <a:latin typeface="Arial"/>
              <a:ea typeface="楷体_GB2312" pitchFamily="49" charset="-122"/>
              <a:cs typeface="Times New Roman" pitchFamily="18" charset="0"/>
            </a:endParaRPr>
          </a:p>
        </p:txBody>
      </p:sp>
      <p:sp>
        <p:nvSpPr>
          <p:cNvPr id="18" name="矩形 9"/>
          <p:cNvSpPr>
            <a:spLocks noChangeArrowheads="1"/>
          </p:cNvSpPr>
          <p:nvPr/>
        </p:nvSpPr>
        <p:spPr bwMode="auto">
          <a:xfrm>
            <a:off x="5776913" y="2949575"/>
            <a:ext cx="1651000" cy="369888"/>
          </a:xfrm>
          <a:prstGeom prst="rect">
            <a:avLst/>
          </a:prstGeom>
          <a:solidFill>
            <a:schemeClr val="tx2">
              <a:lumMod val="20000"/>
              <a:lumOff val="80000"/>
            </a:schemeClr>
          </a:solidFill>
          <a:ln w="9525">
            <a:solidFill>
              <a:srgbClr val="7030A0"/>
            </a:solidFill>
            <a:miter lim="800000"/>
          </a:ln>
        </p:spPr>
        <p:txBody>
          <a:bodyPr>
            <a:spAutoFit/>
          </a:bodyPr>
          <a:lstStyle/>
          <a:p>
            <a:pPr algn="ctr" fontAlgn="ctr">
              <a:defRPr/>
            </a:pPr>
            <a:r>
              <a:rPr lang="zh-CN" altLang="en-US">
                <a:solidFill>
                  <a:srgbClr val="FF0000"/>
                </a:solidFill>
                <a:latin typeface="Arial"/>
                <a:ea typeface="楷体_GB2312" pitchFamily="49" charset="-122"/>
                <a:cs typeface="Times New Roman" pitchFamily="18" charset="0"/>
              </a:rPr>
              <a:t>情景矩阵</a:t>
            </a:r>
            <a:endParaRPr lang="en-US" altLang="zh-CN">
              <a:solidFill>
                <a:srgbClr val="FF0000"/>
              </a:solidFill>
              <a:latin typeface="Arial"/>
              <a:ea typeface="楷体_GB2312" pitchFamily="49" charset="-122"/>
              <a:cs typeface="Times New Roman" pitchFamily="18" charset="0"/>
            </a:endParaRPr>
          </a:p>
        </p:txBody>
      </p:sp>
      <p:sp>
        <p:nvSpPr>
          <p:cNvPr id="19" name="矩形 9"/>
          <p:cNvSpPr>
            <a:spLocks noChangeArrowheads="1"/>
          </p:cNvSpPr>
          <p:nvPr/>
        </p:nvSpPr>
        <p:spPr bwMode="auto">
          <a:xfrm>
            <a:off x="8323264" y="2720975"/>
            <a:ext cx="1647825" cy="369888"/>
          </a:xfrm>
          <a:prstGeom prst="rect">
            <a:avLst/>
          </a:prstGeom>
          <a:solidFill>
            <a:schemeClr val="tx2">
              <a:lumMod val="20000"/>
              <a:lumOff val="80000"/>
            </a:schemeClr>
          </a:solidFill>
          <a:ln w="9525">
            <a:solidFill>
              <a:srgbClr val="7030A0"/>
            </a:solidFill>
            <a:miter lim="800000"/>
          </a:ln>
        </p:spPr>
        <p:txBody>
          <a:bodyPr>
            <a:spAutoFit/>
          </a:bodyPr>
          <a:lstStyle/>
          <a:p>
            <a:pPr algn="ctr" fontAlgn="ctr">
              <a:defRPr/>
            </a:pPr>
            <a:r>
              <a:rPr lang="zh-CN" altLang="en-US">
                <a:solidFill>
                  <a:srgbClr val="FF0000"/>
                </a:solidFill>
                <a:latin typeface="Arial"/>
                <a:ea typeface="楷体_GB2312" pitchFamily="49" charset="-122"/>
                <a:cs typeface="Times New Roman" pitchFamily="18" charset="0"/>
              </a:rPr>
              <a:t>个股特征</a:t>
            </a:r>
            <a:endParaRPr lang="en-US" altLang="zh-CN">
              <a:solidFill>
                <a:srgbClr val="FF0000"/>
              </a:solidFill>
              <a:latin typeface="Arial"/>
              <a:ea typeface="楷体_GB2312" pitchFamily="49" charset="-122"/>
              <a:cs typeface="Times New Roman" pitchFamily="18" charset="0"/>
            </a:endParaRPr>
          </a:p>
        </p:txBody>
      </p:sp>
      <p:sp>
        <p:nvSpPr>
          <p:cNvPr id="20" name="等于号 19"/>
          <p:cNvSpPr/>
          <p:nvPr/>
        </p:nvSpPr>
        <p:spPr bwMode="auto">
          <a:xfrm rot="5400000">
            <a:off x="3350420" y="4453732"/>
            <a:ext cx="557212" cy="587375"/>
          </a:xfrm>
          <a:prstGeom prst="mathEqual">
            <a:avLst/>
          </a:prstGeom>
          <a:solidFill>
            <a:srgbClr val="FFC000"/>
          </a:solidFill>
          <a:ln w="9525" cap="flat" cmpd="sng" algn="ctr">
            <a:solidFill>
              <a:srgbClr val="7030A0"/>
            </a:solidFill>
            <a:prstDash val="solid"/>
            <a:round/>
            <a:headEnd type="none" w="med" len="med"/>
            <a:tailEnd type="none" w="med" len="med"/>
          </a:ln>
          <a:effectLst/>
        </p:spPr>
        <p:txBody>
          <a:bodyPr/>
          <a:lstStyle/>
          <a:p>
            <a:pPr>
              <a:defRPr/>
            </a:pPr>
            <a:endParaRPr kumimoji="1" lang="zh-CN" altLang="en-US">
              <a:solidFill>
                <a:srgbClr val="003399"/>
              </a:solidFill>
              <a:latin typeface="Arial"/>
              <a:ea typeface="黑体" pitchFamily="2" charset="-122"/>
              <a:cs typeface="Times New Roman" pitchFamily="18" charset="0"/>
            </a:endParaRPr>
          </a:p>
        </p:txBody>
      </p:sp>
      <p:sp>
        <p:nvSpPr>
          <p:cNvPr id="21" name="不等于号 20"/>
          <p:cNvSpPr/>
          <p:nvPr/>
        </p:nvSpPr>
        <p:spPr bwMode="auto">
          <a:xfrm rot="5400000">
            <a:off x="9775826" y="4724401"/>
            <a:ext cx="585787" cy="595312"/>
          </a:xfrm>
          <a:prstGeom prst="mathNotEqual">
            <a:avLst/>
          </a:prstGeom>
          <a:solidFill>
            <a:srgbClr val="FFC000"/>
          </a:solidFill>
          <a:ln w="9525" cap="flat" cmpd="sng" algn="ctr">
            <a:solidFill>
              <a:srgbClr val="7030A0"/>
            </a:solidFill>
            <a:prstDash val="solid"/>
            <a:round/>
            <a:headEnd type="none" w="med" len="med"/>
            <a:tailEnd type="none" w="med" len="med"/>
          </a:ln>
          <a:effectLst/>
        </p:spPr>
        <p:txBody>
          <a:bodyPr/>
          <a:lstStyle/>
          <a:p>
            <a:pPr>
              <a:defRPr/>
            </a:pPr>
            <a:endParaRPr kumimoji="1" lang="zh-CN" altLang="en-US">
              <a:solidFill>
                <a:srgbClr val="003399"/>
              </a:solidFill>
              <a:latin typeface="Arial"/>
              <a:ea typeface="黑体" pitchFamily="2" charset="-122"/>
              <a:cs typeface="Times New Roman" pitchFamily="18" charset="0"/>
            </a:endParaRPr>
          </a:p>
        </p:txBody>
      </p:sp>
      <p:sp>
        <p:nvSpPr>
          <p:cNvPr id="81933" name="矩形 21"/>
          <p:cNvSpPr>
            <a:spLocks noChangeArrowheads="1"/>
          </p:cNvSpPr>
          <p:nvPr/>
        </p:nvSpPr>
        <p:spPr bwMode="auto">
          <a:xfrm>
            <a:off x="4938713" y="3306764"/>
            <a:ext cx="685800" cy="1265237"/>
          </a:xfrm>
          <a:prstGeom prst="rect">
            <a:avLst/>
          </a:prstGeom>
          <a:solidFill>
            <a:srgbClr val="FF6565">
              <a:alpha val="32941"/>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endParaRPr kumimoji="1" lang="zh-CN" altLang="en-US" sz="1800">
              <a:solidFill>
                <a:srgbClr val="003399"/>
              </a:solidFill>
              <a:latin typeface="黑体" pitchFamily="49" charset="-122"/>
              <a:ea typeface="黑体" pitchFamily="49" charset="-122"/>
            </a:endParaRPr>
          </a:p>
        </p:txBody>
      </p:sp>
      <p:sp>
        <p:nvSpPr>
          <p:cNvPr id="81934" name="矩形 22"/>
          <p:cNvSpPr>
            <a:spLocks noChangeArrowheads="1"/>
          </p:cNvSpPr>
          <p:nvPr/>
        </p:nvSpPr>
        <p:spPr bwMode="auto">
          <a:xfrm>
            <a:off x="7594600" y="3306764"/>
            <a:ext cx="685800" cy="1265237"/>
          </a:xfrm>
          <a:prstGeom prst="rect">
            <a:avLst/>
          </a:prstGeom>
          <a:solidFill>
            <a:srgbClr val="FF6565">
              <a:alpha val="32941"/>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endParaRPr kumimoji="1" lang="zh-CN" altLang="en-US" sz="1800">
              <a:solidFill>
                <a:srgbClr val="003399"/>
              </a:solidFill>
              <a:latin typeface="黑体" pitchFamily="49" charset="-122"/>
              <a:ea typeface="黑体" pitchFamily="49" charset="-122"/>
            </a:endParaRPr>
          </a:p>
        </p:txBody>
      </p:sp>
      <p:sp>
        <p:nvSpPr>
          <p:cNvPr id="81935" name="矩形 23"/>
          <p:cNvSpPr>
            <a:spLocks noChangeArrowheads="1"/>
          </p:cNvSpPr>
          <p:nvPr/>
        </p:nvSpPr>
        <p:spPr bwMode="auto">
          <a:xfrm>
            <a:off x="5800725" y="5486401"/>
            <a:ext cx="685800" cy="1266825"/>
          </a:xfrm>
          <a:prstGeom prst="rect">
            <a:avLst/>
          </a:prstGeom>
          <a:solidFill>
            <a:srgbClr val="FF6565">
              <a:alpha val="32941"/>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endParaRPr kumimoji="1" lang="zh-CN" altLang="en-US" sz="1800">
              <a:solidFill>
                <a:srgbClr val="003399"/>
              </a:solidFill>
              <a:latin typeface="黑体" pitchFamily="49" charset="-122"/>
              <a:ea typeface="黑体" pitchFamily="49" charset="-122"/>
            </a:endParaRPr>
          </a:p>
        </p:txBody>
      </p:sp>
      <p:sp>
        <p:nvSpPr>
          <p:cNvPr id="81936" name="矩形 24"/>
          <p:cNvSpPr>
            <a:spLocks noChangeArrowheads="1"/>
          </p:cNvSpPr>
          <p:nvPr/>
        </p:nvSpPr>
        <p:spPr bwMode="auto">
          <a:xfrm>
            <a:off x="6750050" y="5486401"/>
            <a:ext cx="685800" cy="1266825"/>
          </a:xfrm>
          <a:prstGeom prst="rect">
            <a:avLst/>
          </a:prstGeom>
          <a:solidFill>
            <a:srgbClr val="FF6565">
              <a:alpha val="32941"/>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endParaRPr kumimoji="1" lang="zh-CN" altLang="en-US" sz="1800">
              <a:solidFill>
                <a:srgbClr val="003399"/>
              </a:solidFill>
              <a:latin typeface="黑体" pitchFamily="49" charset="-122"/>
              <a:ea typeface="黑体" pitchFamily="49" charset="-122"/>
            </a:endParaRPr>
          </a:p>
        </p:txBody>
      </p:sp>
      <p:sp>
        <p:nvSpPr>
          <p:cNvPr id="81937" name="矩形 22"/>
          <p:cNvSpPr>
            <a:spLocks noChangeArrowheads="1"/>
          </p:cNvSpPr>
          <p:nvPr/>
        </p:nvSpPr>
        <p:spPr bwMode="auto">
          <a:xfrm>
            <a:off x="2855914" y="4027489"/>
            <a:ext cx="1620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400">
                <a:latin typeface="Arial" pitchFamily="34" charset="0"/>
                <a:ea typeface="楷体_GB2312" pitchFamily="49" charset="-122"/>
                <a:cs typeface="Times New Roman" pitchFamily="18" charset="0"/>
              </a:rPr>
              <a:t>(PE</a:t>
            </a:r>
            <a:r>
              <a:rPr lang="zh-CN" altLang="en-US" sz="1400">
                <a:latin typeface="Arial" pitchFamily="34" charset="0"/>
                <a:ea typeface="楷体_GB2312" pitchFamily="49" charset="-122"/>
                <a:cs typeface="Times New Roman" pitchFamily="18" charset="0"/>
              </a:rPr>
              <a:t>，反转，换手</a:t>
            </a:r>
            <a:r>
              <a:rPr lang="en-US" altLang="zh-CN" sz="1400">
                <a:latin typeface="Arial" pitchFamily="34" charset="0"/>
                <a:ea typeface="楷体_GB2312" pitchFamily="49" charset="-122"/>
                <a:cs typeface="Times New Roman" pitchFamily="18" charset="0"/>
              </a:rPr>
              <a:t>)</a:t>
            </a:r>
            <a:endParaRPr lang="zh-CN" altLang="en-US" sz="1400">
              <a:latin typeface="Arial" pitchFamily="34" charset="0"/>
              <a:ea typeface="楷体_GB2312" pitchFamily="49" charset="-122"/>
              <a:cs typeface="Times New Roman" pitchFamily="18" charset="0"/>
            </a:endParaRPr>
          </a:p>
        </p:txBody>
      </p:sp>
      <p:sp>
        <p:nvSpPr>
          <p:cNvPr id="81938" name="矩形 7"/>
          <p:cNvSpPr>
            <a:spLocks noChangeArrowheads="1"/>
          </p:cNvSpPr>
          <p:nvPr/>
        </p:nvSpPr>
        <p:spPr bwMode="auto">
          <a:xfrm>
            <a:off x="4158554" y="301954"/>
            <a:ext cx="4875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800" dirty="0" smtClean="0">
                <a:solidFill>
                  <a:srgbClr val="C00000"/>
                </a:solidFill>
                <a:latin typeface="黑体" pitchFamily="49" charset="-122"/>
                <a:ea typeface="黑体" pitchFamily="49" charset="-122"/>
              </a:rPr>
              <a:t>第四节  组合</a:t>
            </a:r>
            <a:r>
              <a:rPr lang="zh-CN" altLang="en-US" sz="2800" dirty="0">
                <a:solidFill>
                  <a:srgbClr val="C00000"/>
                </a:solidFill>
                <a:latin typeface="黑体" pitchFamily="49" charset="-122"/>
                <a:ea typeface="黑体" pitchFamily="49" charset="-122"/>
              </a:rPr>
              <a:t>优化及风险控制</a:t>
            </a:r>
            <a:endParaRPr lang="zh-CN" altLang="en-US" sz="2800" dirty="0">
              <a:solidFill>
                <a:srgbClr val="C00000"/>
              </a:solidFill>
              <a:latin typeface="黑体" pitchFamily="49" charset="-122"/>
              <a:ea typeface="黑体" pitchFamily="49" charset="-122"/>
              <a:cs typeface="Arial Unicode MS" pitchFamily="34" charset="-122"/>
            </a:endParaRPr>
          </a:p>
        </p:txBody>
      </p:sp>
      <p:sp>
        <p:nvSpPr>
          <p:cNvPr id="81939" name="灯片编号占位符 2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18A61E45-DC1C-4FB0-951B-8B6C1B587A7F}" type="slidenum">
              <a:rPr lang="zh-CN" altLang="en-US" sz="1200" b="0"/>
              <a:pPr>
                <a:spcBef>
                  <a:spcPct val="0"/>
                </a:spcBef>
                <a:buClrTx/>
                <a:buFontTx/>
                <a:buNone/>
              </a:pPr>
              <a:t>57</a:t>
            </a:fld>
            <a:endParaRPr lang="en-US" altLang="zh-CN" sz="1200" b="0"/>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8095" y="2967335"/>
            <a:ext cx="9233646" cy="646331"/>
          </a:xfrm>
          <a:prstGeom prst="rect">
            <a:avLst/>
          </a:prstGeom>
        </p:spPr>
        <p:txBody>
          <a:bodyPr wrap="square">
            <a:spAutoFit/>
          </a:bodyPr>
          <a:lstStyle/>
          <a:p>
            <a:r>
              <a:rPr lang="zh-CN" altLang="en-US" dirty="0" smtClean="0"/>
              <a:t>通过上面的一</a:t>
            </a:r>
            <a:r>
              <a:rPr lang="zh-CN" altLang="en-US" dirty="0"/>
              <a:t>个小算例，展示了两只股票，虽然在三个打分因子上都完全相同，但由于这两只股票本身就具有不同特征，所以</a:t>
            </a:r>
            <a:r>
              <a:rPr lang="zh-CN" altLang="en-US" dirty="0" smtClean="0"/>
              <a:t>最终还是</a:t>
            </a:r>
            <a:r>
              <a:rPr lang="zh-CN" altLang="en-US" dirty="0"/>
              <a:t>分出了优劣</a:t>
            </a:r>
            <a:r>
              <a:rPr lang="zh-CN" altLang="en-US" dirty="0" smtClean="0"/>
              <a:t>。</a:t>
            </a:r>
            <a:endParaRPr lang="zh-CN" altLang="en-US" dirty="0"/>
          </a:p>
        </p:txBody>
      </p:sp>
    </p:spTree>
    <p:extLst>
      <p:ext uri="{BB962C8B-B14F-4D97-AF65-F5344CB8AC3E}">
        <p14:creationId xmlns:p14="http://schemas.microsoft.com/office/powerpoint/2010/main" val="1712000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1892360" y="1928802"/>
          <a:ext cx="8275607" cy="18573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3971" name="Object 6"/>
          <p:cNvGraphicFramePr>
            <a:graphicFrameLocks noChangeAspect="1"/>
          </p:cNvGraphicFramePr>
          <p:nvPr/>
        </p:nvGraphicFramePr>
        <p:xfrm>
          <a:off x="4719638" y="3305176"/>
          <a:ext cx="2730500" cy="1000125"/>
        </p:xfrm>
        <a:graphic>
          <a:graphicData uri="http://schemas.openxmlformats.org/presentationml/2006/ole">
            <mc:AlternateContent xmlns:mc="http://schemas.openxmlformats.org/markup-compatibility/2006">
              <mc:Choice xmlns:v="urn:schemas-microsoft-com:vml" Requires="v">
                <p:oleObj spid="_x0000_s13341" name="公式" r:id="rId9" imgW="0" imgH="0" progId="Equation.3">
                  <p:embed/>
                </p:oleObj>
              </mc:Choice>
              <mc:Fallback>
                <p:oleObj name="公式" r:id="rId9" imgW="0" imgH="0" progId="Equation.3">
                  <p:embed/>
                  <p:pic>
                    <p:nvPicPr>
                      <p:cNvPr id="0" name=""/>
                      <p:cNvPicPr/>
                      <p:nvPr/>
                    </p:nvPicPr>
                    <p:blipFill>
                      <a:blip r:embed="rId10">
                        <a:extLst>
                          <a:ext uri="{28A0092B-C50C-407E-A947-70E740481C1C}">
                            <a14:useLocalDpi xmlns:a14="http://schemas.microsoft.com/office/drawing/2010/main" val="0"/>
                          </a:ext>
                        </a:extLst>
                      </a:blip>
                      <a:stretch>
                        <a:fillRect/>
                      </a:stretch>
                    </p:blipFill>
                    <p:spPr>
                      <a:xfrm>
                        <a:off x="4719638" y="3305176"/>
                        <a:ext cx="2730500" cy="1000125"/>
                      </a:xfrm>
                      <a:prstGeom prst="rect">
                        <a:avLst/>
                      </a:prstGeom>
                      <a:noFill/>
                      <a:ln>
                        <a:noFill/>
                      </a:ln>
                      <a:effectLst/>
                    </p:spPr>
                  </p:pic>
                </p:oleObj>
              </mc:Fallback>
            </mc:AlternateContent>
          </a:graphicData>
        </a:graphic>
      </p:graphicFrame>
      <p:graphicFrame>
        <p:nvGraphicFramePr>
          <p:cNvPr id="83972" name="Object 4"/>
          <p:cNvGraphicFramePr>
            <a:graphicFrameLocks noChangeAspect="1"/>
          </p:cNvGraphicFramePr>
          <p:nvPr>
            <p:extLst>
              <p:ext uri="{D42A27DB-BD31-4B8C-83A1-F6EECF244321}">
                <p14:modId xmlns:p14="http://schemas.microsoft.com/office/powerpoint/2010/main" val="3229841140"/>
              </p:ext>
            </p:extLst>
          </p:nvPr>
        </p:nvGraphicFramePr>
        <p:xfrm>
          <a:off x="4024314" y="3070226"/>
          <a:ext cx="276225" cy="358775"/>
        </p:xfrm>
        <a:graphic>
          <a:graphicData uri="http://schemas.openxmlformats.org/presentationml/2006/ole">
            <mc:AlternateContent xmlns:mc="http://schemas.openxmlformats.org/markup-compatibility/2006">
              <mc:Choice xmlns:v="urn:schemas-microsoft-com:vml" Requires="v">
                <p:oleObj spid="_x0000_s13342" name="公式" r:id="rId11" imgW="0" imgH="0" progId="Equation.3">
                  <p:embed/>
                </p:oleObj>
              </mc:Choice>
              <mc:Fallback>
                <p:oleObj name="公式" r:id="rId11" imgW="0" imgH="0" progId="Equation.3">
                  <p:embed/>
                  <p:pic>
                    <p:nvPicPr>
                      <p:cNvPr id="0" name=""/>
                      <p:cNvPicPr/>
                      <p:nvPr/>
                    </p:nvPicPr>
                    <p:blipFill>
                      <a:blip r:embed="rId12">
                        <a:extLst>
                          <a:ext uri="{28A0092B-C50C-407E-A947-70E740481C1C}">
                            <a14:useLocalDpi xmlns:a14="http://schemas.microsoft.com/office/drawing/2010/main" val="0"/>
                          </a:ext>
                        </a:extLst>
                      </a:blip>
                      <a:stretch>
                        <a:fillRect/>
                      </a:stretch>
                    </p:blipFill>
                    <p:spPr>
                      <a:xfrm>
                        <a:off x="4024314" y="3070226"/>
                        <a:ext cx="276225" cy="358775"/>
                      </a:xfrm>
                      <a:prstGeom prst="rect">
                        <a:avLst/>
                      </a:prstGeom>
                      <a:noFill/>
                      <a:ln>
                        <a:noFill/>
                      </a:ln>
                      <a:effectLst/>
                    </p:spPr>
                  </p:pic>
                </p:oleObj>
              </mc:Fallback>
            </mc:AlternateContent>
          </a:graphicData>
        </a:graphic>
      </p:graphicFrame>
      <p:graphicFrame>
        <p:nvGraphicFramePr>
          <p:cNvPr id="83973" name="Object 5"/>
          <p:cNvGraphicFramePr>
            <a:graphicFrameLocks noChangeAspect="1"/>
          </p:cNvGraphicFramePr>
          <p:nvPr>
            <p:extLst>
              <p:ext uri="{D42A27DB-BD31-4B8C-83A1-F6EECF244321}">
                <p14:modId xmlns:p14="http://schemas.microsoft.com/office/powerpoint/2010/main" val="4227382378"/>
              </p:ext>
            </p:extLst>
          </p:nvPr>
        </p:nvGraphicFramePr>
        <p:xfrm>
          <a:off x="5956301" y="3070226"/>
          <a:ext cx="288925" cy="358775"/>
        </p:xfrm>
        <a:graphic>
          <a:graphicData uri="http://schemas.openxmlformats.org/presentationml/2006/ole">
            <mc:AlternateContent xmlns:mc="http://schemas.openxmlformats.org/markup-compatibility/2006">
              <mc:Choice xmlns:v="urn:schemas-microsoft-com:vml" Requires="v">
                <p:oleObj spid="_x0000_s13343" name="公式" r:id="rId13" imgW="0" imgH="0" progId="Equation.3">
                  <p:embed/>
                </p:oleObj>
              </mc:Choice>
              <mc:Fallback>
                <p:oleObj name="公式" r:id="rId13" imgW="0" imgH="0" progId="Equation.3">
                  <p:embed/>
                  <p:pic>
                    <p:nvPicPr>
                      <p:cNvPr id="0" name=""/>
                      <p:cNvPicPr/>
                      <p:nvPr/>
                    </p:nvPicPr>
                    <p:blipFill>
                      <a:blip r:embed="rId14">
                        <a:extLst>
                          <a:ext uri="{28A0092B-C50C-407E-A947-70E740481C1C}">
                            <a14:useLocalDpi xmlns:a14="http://schemas.microsoft.com/office/drawing/2010/main" val="0"/>
                          </a:ext>
                        </a:extLst>
                      </a:blip>
                      <a:stretch>
                        <a:fillRect/>
                      </a:stretch>
                    </p:blipFill>
                    <p:spPr>
                      <a:xfrm>
                        <a:off x="5956301" y="3070226"/>
                        <a:ext cx="288925" cy="358775"/>
                      </a:xfrm>
                      <a:prstGeom prst="rect">
                        <a:avLst/>
                      </a:prstGeom>
                      <a:noFill/>
                      <a:ln>
                        <a:noFill/>
                      </a:ln>
                      <a:effectLst/>
                    </p:spPr>
                  </p:pic>
                </p:oleObj>
              </mc:Fallback>
            </mc:AlternateContent>
          </a:graphicData>
        </a:graphic>
      </p:graphicFrame>
      <p:grpSp>
        <p:nvGrpSpPr>
          <p:cNvPr id="83974" name="组合 92"/>
          <p:cNvGrpSpPr/>
          <p:nvPr/>
        </p:nvGrpSpPr>
        <p:grpSpPr>
          <a:xfrm>
            <a:off x="4095750" y="4711701"/>
            <a:ext cx="4857750" cy="2093913"/>
            <a:chOff x="2571735" y="4264060"/>
            <a:chExt cx="4857785" cy="2093898"/>
          </a:xfrm>
        </p:grpSpPr>
        <p:sp>
          <p:nvSpPr>
            <p:cNvPr id="27" name="矩形 26"/>
            <p:cNvSpPr/>
            <p:nvPr/>
          </p:nvSpPr>
          <p:spPr bwMode="auto">
            <a:xfrm>
              <a:off x="2571735" y="4264060"/>
              <a:ext cx="1928827" cy="500059"/>
            </a:xfrm>
            <a:prstGeom prst="rect">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lIns="0" tIns="0" rIns="0" bIns="0" anchor="ctr"/>
            <a:lstStyle/>
            <a:p>
              <a:pPr algn="ctr">
                <a:defRPr/>
              </a:pPr>
              <a:r>
                <a:rPr lang="zh-CN" altLang="en-US" sz="2000">
                  <a:solidFill>
                    <a:schemeClr val="tx1"/>
                  </a:solidFill>
                  <a:latin typeface="Times New Roman" pitchFamily="18" charset="0"/>
                  <a:ea typeface="楷体_GB2312" pitchFamily="49" charset="-122"/>
                  <a:cs typeface="Times New Roman" pitchFamily="18" charset="0"/>
                </a:rPr>
                <a:t>预期收益最大化</a:t>
              </a:r>
            </a:p>
          </p:txBody>
        </p:sp>
        <p:cxnSp>
          <p:nvCxnSpPr>
            <p:cNvPr id="83985" name="肘形连接符 19"/>
            <p:cNvCxnSpPr>
              <a:cxnSpLocks noChangeShapeType="1"/>
              <a:stCxn id="81" idx="3"/>
              <a:endCxn id="40" idx="1"/>
            </p:cNvCxnSpPr>
            <p:nvPr/>
          </p:nvCxnSpPr>
          <p:spPr bwMode="auto">
            <a:xfrm flipV="1">
              <a:off x="4500561" y="4715705"/>
              <a:ext cx="1258909" cy="1012833"/>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83986" name="肘形连接符 23"/>
            <p:cNvCxnSpPr>
              <a:cxnSpLocks noChangeShapeType="1"/>
              <a:stCxn id="81" idx="3"/>
              <a:endCxn id="42" idx="1"/>
            </p:cNvCxnSpPr>
            <p:nvPr/>
          </p:nvCxnSpPr>
          <p:spPr bwMode="auto">
            <a:xfrm flipV="1">
              <a:off x="4500561" y="5592799"/>
              <a:ext cx="1258909" cy="135739"/>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83987" name="肘形连接符 25"/>
            <p:cNvCxnSpPr>
              <a:cxnSpLocks noChangeShapeType="1"/>
              <a:stCxn id="81" idx="3"/>
            </p:cNvCxnSpPr>
            <p:nvPr/>
          </p:nvCxnSpPr>
          <p:spPr bwMode="auto">
            <a:xfrm flipV="1">
              <a:off x="4500561" y="5153976"/>
              <a:ext cx="1259664" cy="574562"/>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0" name="矩形 39"/>
            <p:cNvSpPr/>
            <p:nvPr/>
          </p:nvSpPr>
          <p:spPr bwMode="auto">
            <a:xfrm>
              <a:off x="5759458" y="4559333"/>
              <a:ext cx="1208097" cy="312736"/>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控制行业偏离</a:t>
              </a:r>
            </a:p>
          </p:txBody>
        </p:sp>
        <p:sp>
          <p:nvSpPr>
            <p:cNvPr id="41" name="矩形 40"/>
            <p:cNvSpPr/>
            <p:nvPr/>
          </p:nvSpPr>
          <p:spPr bwMode="auto">
            <a:xfrm>
              <a:off x="5759458" y="4997480"/>
              <a:ext cx="1208097" cy="312736"/>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控制换手率</a:t>
              </a:r>
            </a:p>
          </p:txBody>
        </p:sp>
        <p:sp>
          <p:nvSpPr>
            <p:cNvPr id="42" name="矩形 41"/>
            <p:cNvSpPr/>
            <p:nvPr/>
          </p:nvSpPr>
          <p:spPr bwMode="auto">
            <a:xfrm>
              <a:off x="5759458" y="5437215"/>
              <a:ext cx="1208097" cy="311148"/>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持仓比例限制</a:t>
              </a:r>
            </a:p>
          </p:txBody>
        </p:sp>
        <p:sp>
          <p:nvSpPr>
            <p:cNvPr id="43" name="圆角矩形 43"/>
            <p:cNvSpPr>
              <a:spLocks noChangeArrowheads="1"/>
            </p:cNvSpPr>
            <p:nvPr/>
          </p:nvSpPr>
          <p:spPr bwMode="auto">
            <a:xfrm>
              <a:off x="5591182" y="4478371"/>
              <a:ext cx="1838338" cy="1879587"/>
            </a:xfrm>
            <a:prstGeom prst="roundRect">
              <a:avLst>
                <a:gd name="adj" fmla="val 16667"/>
              </a:avLst>
            </a:prstGeom>
            <a:noFill/>
            <a:ln w="12700" algn="ctr">
              <a:solidFill>
                <a:schemeClr val="tx1"/>
              </a:solidFill>
              <a:prstDash val="dash"/>
              <a:round/>
              <a:headEnd type="none" w="sm" len="sm"/>
              <a:tailEnd type="none" w="sm" len="sm"/>
            </a:ln>
          </p:spPr>
          <p:txBody>
            <a:bodyPr lIns="0" tIns="0" rIns="0" bIns="0" anchor="ctr"/>
            <a:lstStyle/>
            <a:p>
              <a:pPr algn="ctr">
                <a:defRPr/>
              </a:pPr>
              <a:endParaRPr lang="zh-CN" altLang="en-US" sz="1400">
                <a:ln w="57150">
                  <a:solidFill>
                    <a:schemeClr val="tx1"/>
                  </a:solidFill>
                </a:ln>
                <a:ea typeface="楷体_GB2312" pitchFamily="49" charset="-122"/>
                <a:cs typeface="Times New Roman" pitchFamily="18" charset="0"/>
              </a:endParaRPr>
            </a:p>
          </p:txBody>
        </p:sp>
        <p:cxnSp>
          <p:nvCxnSpPr>
            <p:cNvPr id="83992" name="直接箭头连接符 49"/>
            <p:cNvCxnSpPr>
              <a:cxnSpLocks noChangeShapeType="1"/>
            </p:cNvCxnSpPr>
            <p:nvPr/>
          </p:nvCxnSpPr>
          <p:spPr bwMode="auto">
            <a:xfrm flipH="1">
              <a:off x="7074072" y="4651819"/>
              <a:ext cx="0" cy="1105637"/>
            </a:xfrm>
            <a:prstGeom prst="straightConnector1">
              <a:avLst/>
            </a:prstGeom>
            <a:noFill/>
            <a:ln w="9525" algn="ctr">
              <a:solidFill>
                <a:srgbClr val="002060"/>
              </a:solidFill>
              <a:round/>
              <a:tailEnd type="arrow" w="med" len="med"/>
            </a:ln>
            <a:extLst>
              <a:ext uri="{909E8E84-426E-40DD-AFC4-6F175D3DCCD1}">
                <a14:hiddenFill xmlns:a14="http://schemas.microsoft.com/office/drawing/2010/main">
                  <a:noFill/>
                </a14:hiddenFill>
              </a:ext>
            </a:extLst>
          </p:spPr>
        </p:cxnSp>
        <p:sp>
          <p:nvSpPr>
            <p:cNvPr id="81" name="矩形 80"/>
            <p:cNvSpPr/>
            <p:nvPr/>
          </p:nvSpPr>
          <p:spPr bwMode="auto">
            <a:xfrm>
              <a:off x="2571735" y="5478489"/>
              <a:ext cx="1928827" cy="500058"/>
            </a:xfrm>
            <a:prstGeom prst="rect">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lIns="0" tIns="0" rIns="0" bIns="0" anchor="ctr"/>
            <a:lstStyle/>
            <a:p>
              <a:pPr algn="ctr">
                <a:defRPr/>
              </a:pPr>
              <a:r>
                <a:rPr lang="zh-CN" altLang="en-US" sz="2000">
                  <a:solidFill>
                    <a:schemeClr val="tx1"/>
                  </a:solidFill>
                  <a:latin typeface="Times New Roman" pitchFamily="18" charset="0"/>
                  <a:ea typeface="楷体_GB2312" pitchFamily="49" charset="-122"/>
                  <a:cs typeface="Times New Roman" pitchFamily="18" charset="0"/>
                </a:rPr>
                <a:t>预期收益最大化</a:t>
              </a:r>
            </a:p>
          </p:txBody>
        </p:sp>
        <p:sp>
          <p:nvSpPr>
            <p:cNvPr id="82" name="加号 81"/>
            <p:cNvSpPr/>
            <p:nvPr/>
          </p:nvSpPr>
          <p:spPr bwMode="auto">
            <a:xfrm>
              <a:off x="3357554" y="4906993"/>
              <a:ext cx="357190" cy="357184"/>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a:lstStyle/>
            <a:p>
              <a:pPr eaLnBrk="1" hangingPunct="1">
                <a:defRPr/>
              </a:pPr>
              <a:endParaRPr lang="zh-CN" altLang="en-US">
                <a:latin typeface="Arial"/>
                <a:ea typeface="宋体" pitchFamily="2" charset="-122"/>
              </a:endParaRPr>
            </a:p>
          </p:txBody>
        </p:sp>
        <p:sp>
          <p:nvSpPr>
            <p:cNvPr id="83" name="矩形 82"/>
            <p:cNvSpPr/>
            <p:nvPr/>
          </p:nvSpPr>
          <p:spPr bwMode="auto">
            <a:xfrm>
              <a:off x="5757871" y="5857899"/>
              <a:ext cx="1208096" cy="311148"/>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风险暴露控制</a:t>
              </a:r>
            </a:p>
          </p:txBody>
        </p:sp>
        <p:cxnSp>
          <p:nvCxnSpPr>
            <p:cNvPr id="83996" name="肘形连接符 23"/>
            <p:cNvCxnSpPr>
              <a:cxnSpLocks noChangeShapeType="1"/>
              <a:stCxn id="81" idx="3"/>
              <a:endCxn id="83" idx="1"/>
            </p:cNvCxnSpPr>
            <p:nvPr/>
          </p:nvCxnSpPr>
          <p:spPr bwMode="auto">
            <a:xfrm>
              <a:off x="4500561" y="5728538"/>
              <a:ext cx="1257309" cy="284929"/>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sp>
        <p:nvSpPr>
          <p:cNvPr id="90" name="直角上箭头 89"/>
          <p:cNvSpPr/>
          <p:nvPr/>
        </p:nvSpPr>
        <p:spPr bwMode="auto">
          <a:xfrm rot="16200000">
            <a:off x="7524751" y="3948113"/>
            <a:ext cx="785812" cy="785813"/>
          </a:xfrm>
          <a:prstGeom prst="bentUpArrow">
            <a:avLst>
              <a:gd name="adj1" fmla="val 15769"/>
              <a:gd name="adj2" fmla="val 18077"/>
              <a:gd name="adj3" fmla="val 26538"/>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zh-CN" altLang="en-US">
              <a:latin typeface="Arial"/>
              <a:ea typeface="宋体" pitchFamily="2" charset="-122"/>
            </a:endParaRPr>
          </a:p>
        </p:txBody>
      </p:sp>
      <p:sp>
        <p:nvSpPr>
          <p:cNvPr id="83976" name="矩形 90"/>
          <p:cNvSpPr>
            <a:spLocks noChangeArrowheads="1"/>
          </p:cNvSpPr>
          <p:nvPr/>
        </p:nvSpPr>
        <p:spPr bwMode="auto">
          <a:xfrm>
            <a:off x="8453438" y="4162425"/>
            <a:ext cx="1579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a:latin typeface="Arial" pitchFamily="34" charset="0"/>
                <a:ea typeface="宋体" pitchFamily="2" charset="-122"/>
              </a:rPr>
              <a:t>多重复杂约束</a:t>
            </a:r>
          </a:p>
        </p:txBody>
      </p:sp>
      <p:graphicFrame>
        <p:nvGraphicFramePr>
          <p:cNvPr id="94" name="图示 93"/>
          <p:cNvGraphicFramePr/>
          <p:nvPr/>
        </p:nvGraphicFramePr>
        <p:xfrm>
          <a:off x="3475926" y="1433080"/>
          <a:ext cx="5263281" cy="710036"/>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83979" name="灯片编号占位符 2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0" hangingPunct="0">
              <a:spcBef>
                <a:spcPct val="0"/>
              </a:spcBef>
              <a:buClrTx/>
              <a:buFontTx/>
              <a:buNone/>
            </a:pPr>
            <a:r>
              <a:rPr lang="zh-CN" altLang="en-US" sz="1800" b="0"/>
              <a:t> </a:t>
            </a:r>
            <a:fld id="{AA776E89-5500-40AE-B293-4FC55A08CEB9}" type="slidenum">
              <a:rPr lang="zh-CN" altLang="en-US" sz="1800" b="0"/>
              <a:pPr algn="l" eaLnBrk="0" hangingPunct="0">
                <a:spcBef>
                  <a:spcPct val="0"/>
                </a:spcBef>
                <a:buClrTx/>
                <a:buFontTx/>
                <a:buNone/>
              </a:pPr>
              <a:t>59</a:t>
            </a:fld>
            <a:r>
              <a:rPr lang="en-US" altLang="zh-CN" sz="1800" b="0"/>
              <a:t> </a:t>
            </a:r>
          </a:p>
        </p:txBody>
      </p:sp>
      <p:sp>
        <p:nvSpPr>
          <p:cNvPr id="83980" name="矩形 24"/>
          <p:cNvSpPr>
            <a:spLocks noChangeArrowheads="1"/>
          </p:cNvSpPr>
          <p:nvPr/>
        </p:nvSpPr>
        <p:spPr bwMode="auto">
          <a:xfrm>
            <a:off x="6381750" y="2143125"/>
            <a:ext cx="2763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000">
                <a:latin typeface="Arial" pitchFamily="34" charset="0"/>
                <a:ea typeface="宋体" pitchFamily="2" charset="-122"/>
              </a:rPr>
              <a:t>个股风险</a:t>
            </a:r>
            <a:r>
              <a:rPr lang="en-US" altLang="zh-CN" sz="2000">
                <a:latin typeface="Arial" pitchFamily="34" charset="0"/>
                <a:ea typeface="宋体" pitchFamily="2" charset="-122"/>
              </a:rPr>
              <a:t>—</a:t>
            </a:r>
            <a:r>
              <a:rPr lang="zh-CN" altLang="en-US" sz="2000">
                <a:latin typeface="Arial" pitchFamily="34" charset="0"/>
                <a:ea typeface="宋体" pitchFamily="2" charset="-122"/>
              </a:rPr>
              <a:t>组合风险！</a:t>
            </a:r>
          </a:p>
        </p:txBody>
      </p:sp>
      <p:sp>
        <p:nvSpPr>
          <p:cNvPr id="83981" name="矩形 25"/>
          <p:cNvSpPr>
            <a:spLocks noChangeArrowheads="1"/>
          </p:cNvSpPr>
          <p:nvPr/>
        </p:nvSpPr>
        <p:spPr bwMode="auto">
          <a:xfrm>
            <a:off x="1595439" y="4643438"/>
            <a:ext cx="1989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000">
                <a:latin typeface="Arial" pitchFamily="34" charset="0"/>
                <a:ea typeface="宋体" pitchFamily="2" charset="-122"/>
              </a:rPr>
              <a:t>设想</a:t>
            </a:r>
            <a:r>
              <a:rPr lang="en-US" altLang="zh-CN" sz="2000">
                <a:latin typeface="Arial" pitchFamily="34" charset="0"/>
                <a:ea typeface="宋体" pitchFamily="2" charset="-122"/>
              </a:rPr>
              <a:t>—</a:t>
            </a:r>
            <a:r>
              <a:rPr lang="zh-CN" altLang="en-US" sz="2000">
                <a:latin typeface="Arial" pitchFamily="34" charset="0"/>
                <a:ea typeface="宋体" pitchFamily="2" charset="-122"/>
              </a:rPr>
              <a:t>结果违背</a:t>
            </a:r>
          </a:p>
        </p:txBody>
      </p:sp>
      <p:sp>
        <p:nvSpPr>
          <p:cNvPr id="83982" name="矩形 27"/>
          <p:cNvSpPr>
            <a:spLocks noChangeArrowheads="1"/>
          </p:cNvSpPr>
          <p:nvPr/>
        </p:nvSpPr>
        <p:spPr bwMode="auto">
          <a:xfrm>
            <a:off x="1606550" y="5286375"/>
            <a:ext cx="147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000">
                <a:latin typeface="Arial" pitchFamily="34" charset="0"/>
                <a:ea typeface="宋体" pitchFamily="2" charset="-122"/>
              </a:rPr>
              <a:t>算法</a:t>
            </a:r>
            <a:r>
              <a:rPr lang="en-US" altLang="zh-CN" sz="2000">
                <a:latin typeface="Arial" pitchFamily="34" charset="0"/>
                <a:ea typeface="宋体" pitchFamily="2" charset="-122"/>
              </a:rPr>
              <a:t>—</a:t>
            </a:r>
            <a:r>
              <a:rPr lang="zh-CN" altLang="en-US" sz="2000">
                <a:latin typeface="Arial" pitchFamily="34" charset="0"/>
                <a:ea typeface="宋体" pitchFamily="2" charset="-122"/>
              </a:rPr>
              <a:t>解决</a:t>
            </a:r>
          </a:p>
        </p:txBody>
      </p:sp>
      <p:sp>
        <p:nvSpPr>
          <p:cNvPr id="83983" name="矩形 28"/>
          <p:cNvSpPr>
            <a:spLocks noChangeArrowheads="1"/>
          </p:cNvSpPr>
          <p:nvPr/>
        </p:nvSpPr>
        <p:spPr bwMode="auto">
          <a:xfrm>
            <a:off x="1595439" y="5786438"/>
            <a:ext cx="2505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000">
                <a:latin typeface="Arial" pitchFamily="34" charset="0"/>
                <a:ea typeface="宋体" pitchFamily="2" charset="-122"/>
              </a:rPr>
              <a:t>直观理解</a:t>
            </a:r>
            <a:r>
              <a:rPr lang="en-US" altLang="zh-CN" sz="2000">
                <a:latin typeface="Arial" pitchFamily="34" charset="0"/>
                <a:ea typeface="宋体" pitchFamily="2" charset="-122"/>
              </a:rPr>
              <a:t>—</a:t>
            </a:r>
            <a:r>
              <a:rPr lang="zh-CN" altLang="en-US" sz="2000">
                <a:latin typeface="Arial" pitchFamily="34" charset="0"/>
                <a:ea typeface="宋体" pitchFamily="2" charset="-122"/>
              </a:rPr>
              <a:t>复杂情况</a:t>
            </a:r>
          </a:p>
        </p:txBody>
      </p:sp>
      <p:sp>
        <p:nvSpPr>
          <p:cNvPr id="29" name="矩形 7"/>
          <p:cNvSpPr>
            <a:spLocks noChangeArrowheads="1"/>
          </p:cNvSpPr>
          <p:nvPr/>
        </p:nvSpPr>
        <p:spPr bwMode="auto">
          <a:xfrm>
            <a:off x="4158554" y="301954"/>
            <a:ext cx="4875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800" dirty="0" smtClean="0">
                <a:solidFill>
                  <a:srgbClr val="C00000"/>
                </a:solidFill>
                <a:latin typeface="黑体" pitchFamily="49" charset="-122"/>
                <a:ea typeface="黑体" pitchFamily="49" charset="-122"/>
              </a:rPr>
              <a:t>第四节  组合</a:t>
            </a:r>
            <a:r>
              <a:rPr lang="zh-CN" altLang="en-US" sz="2800" dirty="0">
                <a:solidFill>
                  <a:srgbClr val="C00000"/>
                </a:solidFill>
                <a:latin typeface="黑体" pitchFamily="49" charset="-122"/>
                <a:ea typeface="黑体" pitchFamily="49" charset="-122"/>
              </a:rPr>
              <a:t>优化及风险控制</a:t>
            </a:r>
            <a:endParaRPr lang="zh-CN" altLang="en-US" sz="2800" dirty="0">
              <a:solidFill>
                <a:srgbClr val="C00000"/>
              </a:solidFill>
              <a:latin typeface="黑体" pitchFamily="49" charset="-122"/>
              <a:ea typeface="黑体" pitchFamily="49" charset="-122"/>
              <a:cs typeface="Arial Unicode MS" pitchFamily="34" charset="-122"/>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4260220" y="3168072"/>
            <a:ext cx="5104486" cy="383973"/>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dirty="0"/>
              <a:t>更直观的理解多因子选股体系：以赛马运动为例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345" y="3713018"/>
            <a:ext cx="6980237" cy="291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6"/>
          <p:cNvSpPr>
            <a:spLocks noChangeArrowheads="1"/>
          </p:cNvSpPr>
          <p:nvPr/>
        </p:nvSpPr>
        <p:spPr bwMode="auto">
          <a:xfrm>
            <a:off x="1896629" y="242599"/>
            <a:ext cx="2749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800" dirty="0">
                <a:latin typeface="Arial" pitchFamily="34" charset="0"/>
                <a:ea typeface="宋体" pitchFamily="2" charset="-122"/>
              </a:rPr>
              <a:t>多因子</a:t>
            </a:r>
            <a:r>
              <a:rPr lang="zh-CN" altLang="en-US" sz="1800" dirty="0" smtClean="0">
                <a:latin typeface="Arial" pitchFamily="34" charset="0"/>
                <a:ea typeface="宋体" pitchFamily="2" charset="-122"/>
              </a:rPr>
              <a:t>建模：理论依据</a:t>
            </a:r>
            <a:endParaRPr lang="zh-CN" altLang="en-US" sz="1800" dirty="0">
              <a:latin typeface="Arial" pitchFamily="34" charset="0"/>
              <a:ea typeface="宋体" pitchFamily="2" charset="-122"/>
            </a:endParaRPr>
          </a:p>
        </p:txBody>
      </p:sp>
      <p:sp>
        <p:nvSpPr>
          <p:cNvPr id="5" name="矩形 4"/>
          <p:cNvSpPr/>
          <p:nvPr/>
        </p:nvSpPr>
        <p:spPr>
          <a:xfrm>
            <a:off x="2719243" y="793317"/>
            <a:ext cx="8358188" cy="1824037"/>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lnSpc>
                <a:spcPct val="150000"/>
              </a:lnSpc>
              <a:defRPr/>
            </a:pPr>
            <a:r>
              <a:rPr lang="zh-CN" altLang="en-US" sz="1500" dirty="0">
                <a:solidFill>
                  <a:srgbClr val="C00000"/>
                </a:solidFill>
                <a:latin typeface="Times New Roman" pitchFamily="18" charset="0"/>
                <a:ea typeface="楷体_GB2312" pitchFamily="49" charset="-122"/>
                <a:cs typeface="Times New Roman" pitchFamily="18" charset="0"/>
              </a:rPr>
              <a:t>多因子著名策略及产品</a:t>
            </a:r>
            <a:endParaRPr lang="en-US" altLang="zh-CN" sz="1500" dirty="0">
              <a:solidFill>
                <a:srgbClr val="C00000"/>
              </a:solidFill>
              <a:latin typeface="Times New Roman" pitchFamily="18" charset="0"/>
              <a:ea typeface="楷体_GB2312" pitchFamily="49" charset="-122"/>
              <a:cs typeface="Times New Roman" pitchFamily="18" charset="0"/>
            </a:endParaRPr>
          </a:p>
          <a:p>
            <a:pPr>
              <a:lnSpc>
                <a:spcPct val="150000"/>
              </a:lnSpc>
              <a:defRPr/>
            </a:pPr>
            <a:r>
              <a:rPr lang="zh-CN" altLang="en-US" sz="1500" dirty="0">
                <a:solidFill>
                  <a:schemeClr val="tx1"/>
                </a:solidFill>
                <a:latin typeface="Times New Roman" pitchFamily="18" charset="0"/>
                <a:ea typeface="楷体_GB2312" pitchFamily="49" charset="-122"/>
                <a:cs typeface="Times New Roman" pitchFamily="18" charset="0"/>
              </a:rPr>
              <a:t>海外理论衍化：</a:t>
            </a:r>
            <a:r>
              <a:rPr lang="en-US" altLang="zh-CN" sz="1500" dirty="0">
                <a:solidFill>
                  <a:schemeClr val="tx1"/>
                </a:solidFill>
                <a:latin typeface="Times New Roman" pitchFamily="18" charset="0"/>
                <a:ea typeface="楷体_GB2312" pitchFamily="49" charset="-122"/>
                <a:cs typeface="Times New Roman" pitchFamily="18" charset="0"/>
              </a:rPr>
              <a:t>CAPM</a:t>
            </a:r>
            <a:r>
              <a:rPr lang="zh-CN" altLang="en-US" sz="1500" b="0" dirty="0">
                <a:solidFill>
                  <a:schemeClr val="tx1"/>
                </a:solidFill>
                <a:latin typeface="Times New Roman" pitchFamily="18" charset="0"/>
                <a:ea typeface="楷体_GB2312" pitchFamily="49" charset="-122"/>
                <a:cs typeface="Times New Roman" pitchFamily="18" charset="0"/>
              </a:rPr>
              <a:t>模型 </a:t>
            </a:r>
            <a:r>
              <a:rPr lang="en-US" altLang="zh-CN" sz="1500" dirty="0">
                <a:solidFill>
                  <a:schemeClr val="tx1"/>
                </a:solidFill>
                <a:latin typeface="Times New Roman" pitchFamily="18" charset="0"/>
                <a:ea typeface="楷体_GB2312" pitchFamily="49" charset="-122"/>
                <a:cs typeface="Times New Roman" pitchFamily="18" charset="0"/>
              </a:rPr>
              <a:t>---&gt; </a:t>
            </a:r>
            <a:r>
              <a:rPr lang="en-US" altLang="zh-CN" sz="1500" b="0" dirty="0">
                <a:solidFill>
                  <a:schemeClr val="tx1"/>
                </a:solidFill>
                <a:latin typeface="Times New Roman" pitchFamily="18" charset="0"/>
                <a:ea typeface="楷体_GB2312" pitchFamily="49" charset="-122"/>
                <a:cs typeface="Times New Roman" pitchFamily="18" charset="0"/>
              </a:rPr>
              <a:t>APT </a:t>
            </a:r>
            <a:r>
              <a:rPr lang="en-US" altLang="zh-CN" sz="1500" dirty="0">
                <a:solidFill>
                  <a:schemeClr val="tx1"/>
                </a:solidFill>
                <a:latin typeface="Times New Roman" pitchFamily="18" charset="0"/>
                <a:ea typeface="楷体_GB2312" pitchFamily="49" charset="-122"/>
                <a:cs typeface="Times New Roman" pitchFamily="18" charset="0"/>
              </a:rPr>
              <a:t>---&gt; </a:t>
            </a:r>
            <a:r>
              <a:rPr lang="en-US" altLang="zh-CN" sz="1500" b="0" dirty="0" err="1">
                <a:solidFill>
                  <a:schemeClr val="tx1"/>
                </a:solidFill>
                <a:latin typeface="Times New Roman" pitchFamily="18" charset="0"/>
                <a:ea typeface="楷体_GB2312" pitchFamily="49" charset="-122"/>
                <a:cs typeface="Times New Roman" pitchFamily="18" charset="0"/>
              </a:rPr>
              <a:t>Fama</a:t>
            </a:r>
            <a:r>
              <a:rPr lang="zh-CN" altLang="en-US" sz="1500" b="0" dirty="0">
                <a:solidFill>
                  <a:schemeClr val="tx1"/>
                </a:solidFill>
                <a:latin typeface="Times New Roman" pitchFamily="18" charset="0"/>
                <a:ea typeface="楷体_GB2312" pitchFamily="49" charset="-122"/>
                <a:cs typeface="Times New Roman" pitchFamily="18" charset="0"/>
              </a:rPr>
              <a:t>三因子模型</a:t>
            </a:r>
            <a:endParaRPr lang="en-US" altLang="zh-CN" sz="1500" b="0" dirty="0">
              <a:solidFill>
                <a:schemeClr val="tx1"/>
              </a:solidFill>
              <a:latin typeface="Times New Roman" pitchFamily="18" charset="0"/>
              <a:ea typeface="楷体_GB2312" pitchFamily="49" charset="-122"/>
              <a:cs typeface="Times New Roman" pitchFamily="18" charset="0"/>
            </a:endParaRPr>
          </a:p>
          <a:p>
            <a:pPr>
              <a:lnSpc>
                <a:spcPct val="150000"/>
              </a:lnSpc>
              <a:defRPr/>
            </a:pPr>
            <a:r>
              <a:rPr lang="zh-CN" altLang="en-US" sz="1500" dirty="0">
                <a:solidFill>
                  <a:schemeClr val="tx1"/>
                </a:solidFill>
                <a:latin typeface="Times New Roman" pitchFamily="18" charset="0"/>
                <a:ea typeface="楷体_GB2312" pitchFamily="49" charset="-122"/>
                <a:cs typeface="Times New Roman" pitchFamily="18" charset="0"/>
              </a:rPr>
              <a:t>国内代表性产品：</a:t>
            </a:r>
            <a:r>
              <a:rPr lang="zh-CN" altLang="en-US" sz="1500" b="0" dirty="0">
                <a:solidFill>
                  <a:schemeClr val="tx1"/>
                </a:solidFill>
                <a:latin typeface="Times New Roman" pitchFamily="18" charset="0"/>
                <a:ea typeface="楷体_GB2312" pitchFamily="49" charset="-122"/>
                <a:cs typeface="Times New Roman" pitchFamily="18" charset="0"/>
              </a:rPr>
              <a:t>大摩多因子、易方达</a:t>
            </a:r>
            <a:r>
              <a:rPr lang="en-US" altLang="zh-CN" sz="1500" b="0" dirty="0">
                <a:solidFill>
                  <a:schemeClr val="tx1"/>
                </a:solidFill>
                <a:latin typeface="Times New Roman" pitchFamily="18" charset="0"/>
                <a:ea typeface="楷体_GB2312" pitchFamily="49" charset="-122"/>
                <a:cs typeface="Times New Roman" pitchFamily="18" charset="0"/>
              </a:rPr>
              <a:t>300</a:t>
            </a:r>
            <a:r>
              <a:rPr lang="zh-CN" altLang="en-US" sz="1500" b="0" dirty="0">
                <a:solidFill>
                  <a:schemeClr val="tx1"/>
                </a:solidFill>
                <a:latin typeface="Times New Roman" pitchFamily="18" charset="0"/>
                <a:ea typeface="楷体_GB2312" pitchFamily="49" charset="-122"/>
                <a:cs typeface="Times New Roman" pitchFamily="18" charset="0"/>
              </a:rPr>
              <a:t>增强等</a:t>
            </a:r>
            <a:endParaRPr lang="en-US" altLang="zh-CN" sz="1500" b="0" dirty="0">
              <a:solidFill>
                <a:schemeClr val="tx1"/>
              </a:solidFill>
              <a:latin typeface="Times New Roman" pitchFamily="18" charset="0"/>
              <a:ea typeface="楷体_GB2312" pitchFamily="49" charset="-122"/>
              <a:cs typeface="Times New Roman" pitchFamily="18" charset="0"/>
            </a:endParaRPr>
          </a:p>
          <a:p>
            <a:pPr>
              <a:lnSpc>
                <a:spcPct val="150000"/>
              </a:lnSpc>
              <a:defRPr/>
            </a:pPr>
            <a:r>
              <a:rPr lang="zh-CN" altLang="en-US" sz="1500" dirty="0">
                <a:solidFill>
                  <a:srgbClr val="C00000"/>
                </a:solidFill>
                <a:latin typeface="Times New Roman" pitchFamily="18" charset="0"/>
                <a:ea typeface="楷体_GB2312" pitchFamily="49" charset="-122"/>
                <a:cs typeface="Times New Roman" pitchFamily="18" charset="0"/>
              </a:rPr>
              <a:t>国内外</a:t>
            </a:r>
            <a:r>
              <a:rPr lang="en-US" altLang="zh-CN" sz="1500" dirty="0">
                <a:solidFill>
                  <a:srgbClr val="C00000"/>
                </a:solidFill>
                <a:latin typeface="Times New Roman" pitchFamily="18" charset="0"/>
                <a:ea typeface="楷体_GB2312" pitchFamily="49" charset="-122"/>
                <a:cs typeface="Times New Roman" pitchFamily="18" charset="0"/>
              </a:rPr>
              <a:t>Alpha</a:t>
            </a:r>
            <a:r>
              <a:rPr lang="zh-CN" altLang="en-US" sz="1500" dirty="0">
                <a:solidFill>
                  <a:srgbClr val="C00000"/>
                </a:solidFill>
                <a:latin typeface="Times New Roman" pitchFamily="18" charset="0"/>
                <a:ea typeface="楷体_GB2312" pitchFamily="49" charset="-122"/>
                <a:cs typeface="Times New Roman" pitchFamily="18" charset="0"/>
              </a:rPr>
              <a:t>策略主要差异</a:t>
            </a:r>
            <a:endParaRPr lang="en-US" altLang="zh-CN" sz="1500" dirty="0">
              <a:solidFill>
                <a:srgbClr val="C00000"/>
              </a:solidFill>
              <a:latin typeface="Times New Roman" pitchFamily="18" charset="0"/>
              <a:ea typeface="楷体_GB2312" pitchFamily="49" charset="-122"/>
              <a:cs typeface="Times New Roman" pitchFamily="18" charset="0"/>
            </a:endParaRPr>
          </a:p>
          <a:p>
            <a:pPr>
              <a:lnSpc>
                <a:spcPct val="150000"/>
              </a:lnSpc>
              <a:defRPr/>
            </a:pPr>
            <a:r>
              <a:rPr lang="zh-CN" altLang="en-US" sz="1500" b="0" dirty="0">
                <a:solidFill>
                  <a:schemeClr val="tx1"/>
                </a:solidFill>
                <a:latin typeface="Times New Roman" pitchFamily="18" charset="0"/>
                <a:ea typeface="楷体_GB2312" pitchFamily="49" charset="-122"/>
                <a:cs typeface="Times New Roman" pitchFamily="18" charset="0"/>
              </a:rPr>
              <a:t>风格波动特征、杠杆成本、做空成本</a:t>
            </a:r>
            <a:endParaRPr lang="en-US" altLang="zh-CN" sz="1500" b="0" dirty="0">
              <a:solidFill>
                <a:schemeClr val="tx1"/>
              </a:solidFill>
              <a:latin typeface="Times New Roman" pitchFamily="18" charset="0"/>
              <a:ea typeface="楷体_GB2312" pitchFamily="49"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7741" y="612845"/>
            <a:ext cx="9493624" cy="4247317"/>
          </a:xfrm>
          <a:prstGeom prst="rect">
            <a:avLst/>
          </a:prstGeom>
        </p:spPr>
        <p:txBody>
          <a:bodyPr wrap="square">
            <a:spAutoFit/>
          </a:bodyPr>
          <a:lstStyle/>
          <a:p>
            <a:r>
              <a:rPr lang="zh-CN" altLang="en-US" dirty="0"/>
              <a:t>（</a:t>
            </a:r>
            <a:r>
              <a:rPr lang="en-US" altLang="zh-CN" dirty="0"/>
              <a:t>2</a:t>
            </a:r>
            <a:r>
              <a:rPr lang="zh-CN" altLang="en-US" dirty="0"/>
              <a:t>）</a:t>
            </a:r>
            <a:r>
              <a:rPr lang="zh-CN" altLang="en-US" dirty="0" smtClean="0"/>
              <a:t>前成对</a:t>
            </a:r>
            <a:r>
              <a:rPr lang="zh-CN" altLang="en-US" dirty="0"/>
              <a:t>个股的风险特征进行一个细分和控制，</a:t>
            </a:r>
            <a:r>
              <a:rPr lang="zh-CN" altLang="en-US" dirty="0" smtClean="0"/>
              <a:t>接下来看</a:t>
            </a:r>
            <a:r>
              <a:rPr lang="zh-CN" altLang="en-US" dirty="0"/>
              <a:t>一下对整个股票组合的风险怎么来控制</a:t>
            </a:r>
            <a:r>
              <a:rPr lang="zh-CN" altLang="en-US" dirty="0" smtClean="0"/>
              <a:t>？</a:t>
            </a:r>
            <a:endParaRPr lang="en-US" altLang="zh-CN" dirty="0" smtClean="0"/>
          </a:p>
          <a:p>
            <a:endParaRPr lang="zh-CN" altLang="en-US" dirty="0"/>
          </a:p>
          <a:p>
            <a:r>
              <a:rPr lang="zh-CN" altLang="en-US" dirty="0"/>
              <a:t>我们在构建一个股票组合时，往往都是带着一下设想，或者说有一个预期目标，比如我们希望通过挑选具有低估值、高盈利和超跌特征的个股，所以我们采用这三个因子来构建组合，但组合出来之后，我们发现除了我们预期的一些风格特征，整个组合在一些其他风险维度暴露太多。</a:t>
            </a:r>
          </a:p>
          <a:p>
            <a:r>
              <a:rPr lang="zh-CN" altLang="en-US" dirty="0"/>
              <a:t>      比如说选出来股票都是大股票，而市值规模在当前来说可能是一个较大的不确定因素，我们希望规避这种风险，至少不希望组合在这个风格上偏离太大，这个时候我们需要针对我们的组合来设计一套优化算法，算法的作用是确保我们构建的组合依然能够体现因子打分最大化，同时能够把不确定因素降下来，直观的理解是模型会选择不那么重要的大股票降低权重，同样会尽力让一些打分高的小股票多分配一些资金。</a:t>
            </a:r>
          </a:p>
          <a:p>
            <a:r>
              <a:rPr lang="zh-CN" altLang="en-US" dirty="0"/>
              <a:t>      但这只是一个单维度的风险优化，实际跑策略的适合可能会面临多个维度的优化条件要同时实现，比如控制多个风险偏离，同时还要指定组合的换手率，个股持仓比例等等，这个时候我们通常需要建模来解决一个多重约束的非线性规划</a:t>
            </a:r>
            <a:r>
              <a:rPr lang="zh-CN" altLang="en-US" dirty="0" smtClean="0"/>
              <a:t>问题。</a:t>
            </a:r>
            <a:endParaRPr lang="zh-CN" altLang="en-US" dirty="0"/>
          </a:p>
        </p:txBody>
      </p:sp>
    </p:spTree>
    <p:extLst>
      <p:ext uri="{BB962C8B-B14F-4D97-AF65-F5344CB8AC3E}">
        <p14:creationId xmlns:p14="http://schemas.microsoft.com/office/powerpoint/2010/main" val="2972623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2990850" y="2924176"/>
          <a:ext cx="6080126" cy="3711571"/>
        </p:xfrm>
        <a:graphic>
          <a:graphicData uri="http://schemas.openxmlformats.org/drawingml/2006/table">
            <a:tbl>
              <a:tblPr firstRow="1" bandRow="1">
                <a:tableStyleId>{5C22544A-7EE6-4342-B048-85BDC9FD1C3A}</a:tableStyleId>
              </a:tblPr>
              <a:tblGrid>
                <a:gridCol w="677299">
                  <a:extLst>
                    <a:ext uri="{9D8B030D-6E8A-4147-A177-3AD203B41FA5}">
                      <a16:colId xmlns="" xmlns:p14="http://schemas.microsoft.com/office/powerpoint/2010/main" xmlns:p15="http://schemas.microsoft.com/office/powerpoint/2012/main" xmlns:a16="http://schemas.microsoft.com/office/drawing/2014/main" val="20000"/>
                    </a:ext>
                  </a:extLst>
                </a:gridCol>
                <a:gridCol w="677299">
                  <a:extLst>
                    <a:ext uri="{9D8B030D-6E8A-4147-A177-3AD203B41FA5}">
                      <a16:colId xmlns="" xmlns:p14="http://schemas.microsoft.com/office/powerpoint/2010/main" xmlns:p15="http://schemas.microsoft.com/office/powerpoint/2012/main" xmlns:a16="http://schemas.microsoft.com/office/drawing/2014/main" val="20001"/>
                    </a:ext>
                  </a:extLst>
                </a:gridCol>
                <a:gridCol w="677299">
                  <a:extLst>
                    <a:ext uri="{9D8B030D-6E8A-4147-A177-3AD203B41FA5}">
                      <a16:colId xmlns="" xmlns:p14="http://schemas.microsoft.com/office/powerpoint/2010/main" xmlns:p15="http://schemas.microsoft.com/office/powerpoint/2012/main" xmlns:a16="http://schemas.microsoft.com/office/drawing/2014/main" val="20002"/>
                    </a:ext>
                  </a:extLst>
                </a:gridCol>
                <a:gridCol w="661734">
                  <a:extLst>
                    <a:ext uri="{9D8B030D-6E8A-4147-A177-3AD203B41FA5}">
                      <a16:colId xmlns="" xmlns:p14="http://schemas.microsoft.com/office/powerpoint/2010/main" xmlns:p15="http://schemas.microsoft.com/office/powerpoint/2012/main" xmlns:a16="http://schemas.microsoft.com/office/drawing/2014/main" val="20003"/>
                    </a:ext>
                  </a:extLst>
                </a:gridCol>
                <a:gridCol w="677299">
                  <a:extLst>
                    <a:ext uri="{9D8B030D-6E8A-4147-A177-3AD203B41FA5}">
                      <a16:colId xmlns="" xmlns:p14="http://schemas.microsoft.com/office/powerpoint/2010/main" xmlns:p15="http://schemas.microsoft.com/office/powerpoint/2012/main" xmlns:a16="http://schemas.microsoft.com/office/drawing/2014/main" val="20004"/>
                    </a:ext>
                  </a:extLst>
                </a:gridCol>
                <a:gridCol w="677299">
                  <a:extLst>
                    <a:ext uri="{9D8B030D-6E8A-4147-A177-3AD203B41FA5}">
                      <a16:colId xmlns="" xmlns:p14="http://schemas.microsoft.com/office/powerpoint/2010/main" xmlns:p15="http://schemas.microsoft.com/office/powerpoint/2012/main" xmlns:a16="http://schemas.microsoft.com/office/drawing/2014/main" val="20005"/>
                    </a:ext>
                  </a:extLst>
                </a:gridCol>
                <a:gridCol w="677299">
                  <a:extLst>
                    <a:ext uri="{9D8B030D-6E8A-4147-A177-3AD203B41FA5}">
                      <a16:colId xmlns="" xmlns:p14="http://schemas.microsoft.com/office/powerpoint/2010/main" xmlns:p15="http://schemas.microsoft.com/office/powerpoint/2012/main" xmlns:a16="http://schemas.microsoft.com/office/drawing/2014/main" val="20006"/>
                    </a:ext>
                  </a:extLst>
                </a:gridCol>
                <a:gridCol w="677299">
                  <a:extLst>
                    <a:ext uri="{9D8B030D-6E8A-4147-A177-3AD203B41FA5}">
                      <a16:colId xmlns="" xmlns:p14="http://schemas.microsoft.com/office/powerpoint/2010/main" xmlns:p15="http://schemas.microsoft.com/office/powerpoint/2012/main" xmlns:a16="http://schemas.microsoft.com/office/drawing/2014/main" val="20007"/>
                    </a:ext>
                  </a:extLst>
                </a:gridCol>
                <a:gridCol w="677299">
                  <a:extLst>
                    <a:ext uri="{9D8B030D-6E8A-4147-A177-3AD203B41FA5}">
                      <a16:colId xmlns="" xmlns:p14="http://schemas.microsoft.com/office/powerpoint/2010/main" xmlns:p15="http://schemas.microsoft.com/office/powerpoint/2012/main" xmlns:a16="http://schemas.microsoft.com/office/drawing/2014/main" val="20008"/>
                    </a:ext>
                  </a:extLst>
                </a:gridCol>
              </a:tblGrid>
              <a:tr h="370903">
                <a:tc>
                  <a:txBody>
                    <a:bodyPr/>
                    <a:lstStyle/>
                    <a:p>
                      <a:pPr algn="ctr" fontAlgn="b"/>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zh-CN" altLang="en-US" sz="1200" u="none" strike="noStrike" baseline="0">
                          <a:effectLst/>
                          <a:latin typeface="Times New Roman" pitchFamily="18" charset="0"/>
                          <a:ea typeface="微软雅黑" pitchFamily="34" charset="-122"/>
                        </a:rPr>
                        <a:t>盈利因子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zh-CN" altLang="en-US" sz="1200" u="none" strike="noStrike" baseline="0">
                          <a:effectLst/>
                          <a:latin typeface="Times New Roman" pitchFamily="18" charset="0"/>
                          <a:ea typeface="微软雅黑" pitchFamily="34" charset="-122"/>
                        </a:rPr>
                        <a:t>成长因子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zh-CN" altLang="en-US" sz="1200" u="none" strike="noStrike" baseline="0">
                          <a:effectLst/>
                          <a:latin typeface="Times New Roman" pitchFamily="18" charset="0"/>
                          <a:ea typeface="微软雅黑" pitchFamily="34" charset="-122"/>
                        </a:rPr>
                        <a:t>流动因子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zh-CN" altLang="en-US" sz="1200" u="none" strike="noStrike" baseline="0">
                          <a:effectLst/>
                          <a:latin typeface="Times New Roman" pitchFamily="18" charset="0"/>
                          <a:ea typeface="微软雅黑" pitchFamily="34" charset="-122"/>
                        </a:rPr>
                        <a:t>技术因子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zh-CN" altLang="en-US" sz="1200" u="none" strike="noStrike" baseline="0">
                          <a:effectLst/>
                          <a:latin typeface="Times New Roman" pitchFamily="18" charset="0"/>
                          <a:ea typeface="微软雅黑" pitchFamily="34" charset="-122"/>
                        </a:rPr>
                        <a:t>规模因子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zh-CN" altLang="en-US" sz="1200" u="none" strike="noStrike" baseline="0">
                          <a:effectLst/>
                          <a:latin typeface="Times New Roman" pitchFamily="18" charset="0"/>
                          <a:ea typeface="微软雅黑" pitchFamily="34" charset="-122"/>
                        </a:rPr>
                        <a:t>质量因子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zh-CN" altLang="en-US" sz="1200" u="none" strike="noStrike" baseline="0">
                          <a:effectLst/>
                          <a:latin typeface="Times New Roman" pitchFamily="18" charset="0"/>
                          <a:ea typeface="微软雅黑" pitchFamily="34" charset="-122"/>
                        </a:rPr>
                        <a:t>估值因子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zh-CN" altLang="en-US" sz="1200" u="none" strike="noStrike" baseline="0">
                          <a:effectLst/>
                          <a:latin typeface="Times New Roman" pitchFamily="18" charset="0"/>
                          <a:ea typeface="微软雅黑" pitchFamily="34" charset="-122"/>
                        </a:rPr>
                        <a:t>波动因子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extLst>
                  <a:ext uri="{0D108BD9-81ED-4DB2-BD59-A6C34878D82A}">
                    <a16:rowId xmlns="" xmlns:p14="http://schemas.microsoft.com/office/powerpoint/2010/main" xmlns:p15="http://schemas.microsoft.com/office/powerpoint/2012/main" xmlns:a16="http://schemas.microsoft.com/office/drawing/2014/main" val="10000"/>
                  </a:ext>
                </a:extLst>
              </a:tr>
              <a:tr h="373444">
                <a:tc>
                  <a:txBody>
                    <a:bodyPr/>
                    <a:lstStyle/>
                    <a:p>
                      <a:pPr algn="ctr" fontAlgn="ctr"/>
                      <a:r>
                        <a:rPr lang="zh-CN" altLang="en-US" sz="1200" u="none" strike="noStrike" baseline="0">
                          <a:effectLst/>
                          <a:latin typeface="Times New Roman" pitchFamily="18" charset="0"/>
                          <a:ea typeface="微软雅黑" pitchFamily="34" charset="-122"/>
                        </a:rPr>
                        <a:t>　</a:t>
                      </a:r>
                      <a:endParaRPr lang="zh-CN" altLang="en-US" sz="1200" b="1"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ctr"/>
                      <a:r>
                        <a:rPr lang="zh-CN" altLang="en-US" sz="1200" u="none" strike="noStrike" baseline="0">
                          <a:effectLst/>
                          <a:latin typeface="Times New Roman" pitchFamily="18" charset="0"/>
                          <a:ea typeface="微软雅黑" pitchFamily="34" charset="-122"/>
                        </a:rPr>
                        <a:t>毛利率</a:t>
                      </a:r>
                      <a:endParaRPr lang="zh-CN" altLang="en-US" sz="1200" b="1"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ctr"/>
                      <a:r>
                        <a:rPr lang="zh-CN" altLang="en-US" sz="1200" u="none" strike="noStrike" baseline="0">
                          <a:effectLst/>
                          <a:latin typeface="Times New Roman" pitchFamily="18" charset="0"/>
                          <a:ea typeface="微软雅黑" pitchFamily="34" charset="-122"/>
                        </a:rPr>
                        <a:t>股东权益增长率</a:t>
                      </a:r>
                      <a:endParaRPr lang="zh-CN" altLang="en-US" sz="1200" b="1"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ctr"/>
                      <a:r>
                        <a:rPr lang="zh-CN" altLang="en-US" sz="1200" u="none" strike="noStrike" baseline="0">
                          <a:effectLst/>
                          <a:latin typeface="Times New Roman" pitchFamily="18" charset="0"/>
                          <a:ea typeface="微软雅黑" pitchFamily="34" charset="-122"/>
                        </a:rPr>
                        <a:t>换手率</a:t>
                      </a:r>
                      <a:endParaRPr lang="zh-CN" altLang="en-US" sz="1200" b="1"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ctr"/>
                      <a:r>
                        <a:rPr lang="zh-CN" altLang="en-US" sz="1200" u="none" strike="noStrike" baseline="0">
                          <a:effectLst/>
                          <a:latin typeface="Times New Roman" pitchFamily="18" charset="0"/>
                          <a:ea typeface="微软雅黑" pitchFamily="34" charset="-122"/>
                        </a:rPr>
                        <a:t>容量比</a:t>
                      </a:r>
                      <a:endParaRPr lang="zh-CN" altLang="en-US" sz="1200" b="1"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ctr"/>
                      <a:r>
                        <a:rPr lang="zh-CN" altLang="en-US" sz="1200" u="none" strike="noStrike" baseline="0">
                          <a:effectLst/>
                          <a:latin typeface="Times New Roman" pitchFamily="18" charset="0"/>
                          <a:ea typeface="微软雅黑" pitchFamily="34" charset="-122"/>
                        </a:rPr>
                        <a:t>总资产</a:t>
                      </a:r>
                      <a:endParaRPr lang="zh-CN" altLang="en-US" sz="1200" b="1"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ctr"/>
                      <a:r>
                        <a:rPr lang="zh-CN" altLang="en-US" sz="1200" u="none" strike="noStrike" baseline="0">
                          <a:effectLst/>
                          <a:latin typeface="Times New Roman" pitchFamily="18" charset="0"/>
                          <a:ea typeface="微软雅黑" pitchFamily="34" charset="-122"/>
                        </a:rPr>
                        <a:t>总资产周转率</a:t>
                      </a:r>
                      <a:endParaRPr lang="zh-CN" altLang="en-US" sz="1200" b="1"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ctr"/>
                      <a:r>
                        <a:rPr lang="en-US" sz="1200" u="none" strike="noStrike" baseline="0">
                          <a:effectLst/>
                          <a:latin typeface="Times New Roman" pitchFamily="18" charset="0"/>
                          <a:ea typeface="微软雅黑" pitchFamily="34" charset="-122"/>
                        </a:rPr>
                        <a:t>EP</a:t>
                      </a:r>
                      <a:endParaRPr lang="en-US" sz="1200" b="1"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ctr"/>
                      <a:r>
                        <a:rPr lang="zh-CN" altLang="en-US" sz="1200" u="none" strike="noStrike" baseline="0">
                          <a:effectLst/>
                          <a:latin typeface="Times New Roman" pitchFamily="18" charset="0"/>
                          <a:ea typeface="微软雅黑" pitchFamily="34" charset="-122"/>
                        </a:rPr>
                        <a:t>日频波动率</a:t>
                      </a:r>
                      <a:endParaRPr lang="zh-CN" altLang="en-US" sz="1200" b="1" i="0" u="none" strike="noStrike" baseline="0">
                        <a:solidFill>
                          <a:srgbClr val="000000"/>
                        </a:solidFill>
                        <a:effectLst/>
                        <a:latin typeface="Times New Roman" pitchFamily="18" charset="0"/>
                        <a:ea typeface="微软雅黑" pitchFamily="34" charset="-122"/>
                      </a:endParaRPr>
                    </a:p>
                  </a:txBody>
                  <a:tcPr marL="7034" marR="7034" marT="7621" marB="0" anchor="ctr"/>
                </a:tc>
                <a:extLst>
                  <a:ext uri="{0D108BD9-81ED-4DB2-BD59-A6C34878D82A}">
                    <a16:rowId xmlns="" xmlns:p14="http://schemas.microsoft.com/office/powerpoint/2010/main" xmlns:p15="http://schemas.microsoft.com/office/powerpoint/2012/main" xmlns:a16="http://schemas.microsoft.com/office/drawing/2014/main" val="10001"/>
                  </a:ext>
                </a:extLst>
              </a:tr>
              <a:tr h="370903">
                <a:tc>
                  <a:txBody>
                    <a:bodyPr/>
                    <a:lstStyle/>
                    <a:p>
                      <a:pPr algn="ctr" fontAlgn="b"/>
                      <a:r>
                        <a:rPr lang="zh-CN" altLang="en-US" sz="1200" u="none" strike="noStrike" baseline="0">
                          <a:effectLst/>
                          <a:latin typeface="Times New Roman" pitchFamily="18" charset="0"/>
                          <a:ea typeface="微软雅黑" pitchFamily="34" charset="-122"/>
                        </a:rPr>
                        <a:t>盈利因子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1.12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solidFill>
                      <a:schemeClr val="bg1">
                        <a:lumMod val="75000"/>
                      </a:schemeClr>
                    </a:solidFill>
                  </a:tcPr>
                </a:tc>
                <a:tc>
                  <a:txBody>
                    <a:bodyPr/>
                    <a:lstStyle/>
                    <a:p>
                      <a:pPr algn="ctr" fontAlgn="b"/>
                      <a:r>
                        <a:rPr lang="en-US" altLang="zh-CN" sz="1200" u="none" strike="noStrike" baseline="0">
                          <a:effectLst/>
                          <a:latin typeface="Times New Roman" pitchFamily="18" charset="0"/>
                          <a:ea typeface="微软雅黑" pitchFamily="34" charset="-122"/>
                        </a:rPr>
                        <a:t>0.25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0.13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0.06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0.21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0.48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0.55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0.52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extLst>
                  <a:ext uri="{0D108BD9-81ED-4DB2-BD59-A6C34878D82A}">
                    <a16:rowId xmlns="" xmlns:p14="http://schemas.microsoft.com/office/powerpoint/2010/main" xmlns:p15="http://schemas.microsoft.com/office/powerpoint/2012/main" xmlns:a16="http://schemas.microsoft.com/office/drawing/2014/main" val="10002"/>
                  </a:ext>
                </a:extLst>
              </a:tr>
              <a:tr h="370903">
                <a:tc>
                  <a:txBody>
                    <a:bodyPr/>
                    <a:lstStyle/>
                    <a:p>
                      <a:pPr algn="ctr" fontAlgn="b"/>
                      <a:r>
                        <a:rPr lang="zh-CN" altLang="en-US" sz="1200" u="none" strike="noStrike" baseline="0">
                          <a:effectLst/>
                          <a:latin typeface="Times New Roman" pitchFamily="18" charset="0"/>
                          <a:ea typeface="微软雅黑" pitchFamily="34" charset="-122"/>
                        </a:rPr>
                        <a:t>成长因子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0.1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0.9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solidFill>
                      <a:schemeClr val="bg1">
                        <a:lumMod val="75000"/>
                      </a:schemeClr>
                    </a:solidFill>
                  </a:tcPr>
                </a:tc>
                <a:tc>
                  <a:txBody>
                    <a:bodyPr/>
                    <a:lstStyle/>
                    <a:p>
                      <a:pPr algn="ctr" fontAlgn="b"/>
                      <a:r>
                        <a:rPr lang="en-US" altLang="zh-CN" sz="1200" u="none" strike="noStrike" baseline="0">
                          <a:effectLst/>
                          <a:latin typeface="Times New Roman" pitchFamily="18" charset="0"/>
                          <a:ea typeface="微软雅黑" pitchFamily="34" charset="-122"/>
                        </a:rPr>
                        <a:t>(0.0)</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(0.1)</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0.2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0.2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extLst>
                  <a:ext uri="{0D108BD9-81ED-4DB2-BD59-A6C34878D82A}">
                    <a16:rowId xmlns="" xmlns:p14="http://schemas.microsoft.com/office/powerpoint/2010/main" xmlns:p15="http://schemas.microsoft.com/office/powerpoint/2012/main" xmlns:a16="http://schemas.microsoft.com/office/drawing/2014/main" val="10003"/>
                  </a:ext>
                </a:extLst>
              </a:tr>
              <a:tr h="370903">
                <a:tc>
                  <a:txBody>
                    <a:bodyPr/>
                    <a:lstStyle/>
                    <a:p>
                      <a:pPr algn="ctr" fontAlgn="b"/>
                      <a:r>
                        <a:rPr lang="zh-CN" altLang="en-US" sz="1200" u="none" strike="noStrike" baseline="0">
                          <a:effectLst/>
                          <a:latin typeface="Times New Roman" pitchFamily="18" charset="0"/>
                          <a:ea typeface="微软雅黑" pitchFamily="34" charset="-122"/>
                        </a:rPr>
                        <a:t>流动因子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(0.12)</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0.05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(0.47)</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solidFill>
                      <a:schemeClr val="bg1">
                        <a:lumMod val="75000"/>
                      </a:schemeClr>
                    </a:solidFill>
                  </a:tcPr>
                </a:tc>
                <a:tc>
                  <a:txBody>
                    <a:bodyPr/>
                    <a:lstStyle/>
                    <a:p>
                      <a:pPr algn="ctr" fontAlgn="b"/>
                      <a:r>
                        <a:rPr lang="en-US" altLang="zh-CN" sz="1200" u="none" strike="noStrike" baseline="0">
                          <a:effectLst/>
                          <a:latin typeface="Times New Roman" pitchFamily="18" charset="0"/>
                          <a:ea typeface="微软雅黑" pitchFamily="34" charset="-122"/>
                        </a:rPr>
                        <a:t>(0.10)</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(0.19)</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0.29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0.28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0.24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extLst>
                  <a:ext uri="{0D108BD9-81ED-4DB2-BD59-A6C34878D82A}">
                    <a16:rowId xmlns="" xmlns:p14="http://schemas.microsoft.com/office/powerpoint/2010/main" xmlns:p15="http://schemas.microsoft.com/office/powerpoint/2012/main" xmlns:a16="http://schemas.microsoft.com/office/drawing/2014/main" val="10004"/>
                  </a:ext>
                </a:extLst>
              </a:tr>
              <a:tr h="370903">
                <a:tc>
                  <a:txBody>
                    <a:bodyPr/>
                    <a:lstStyle/>
                    <a:p>
                      <a:pPr algn="ctr" fontAlgn="b"/>
                      <a:r>
                        <a:rPr lang="zh-CN" altLang="en-US" sz="1200" u="none" strike="noStrike" baseline="0">
                          <a:effectLst/>
                          <a:latin typeface="Times New Roman" pitchFamily="18" charset="0"/>
                          <a:ea typeface="微软雅黑" pitchFamily="34" charset="-122"/>
                        </a:rPr>
                        <a:t>技术因子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0.03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(0.01)</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(0.08)</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(0.42)</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solidFill>
                      <a:schemeClr val="bg1">
                        <a:lumMod val="75000"/>
                      </a:schemeClr>
                    </a:solidFill>
                  </a:tcPr>
                </a:tc>
                <a:tc>
                  <a:txBody>
                    <a:bodyPr/>
                    <a:lstStyle/>
                    <a:p>
                      <a:pPr algn="ctr" fontAlgn="b"/>
                      <a:r>
                        <a:rPr lang="en-US" altLang="zh-CN" sz="1200" u="none" strike="noStrike" baseline="0">
                          <a:effectLst/>
                          <a:latin typeface="Times New Roman" pitchFamily="18" charset="0"/>
                          <a:ea typeface="微软雅黑" pitchFamily="34" charset="-122"/>
                        </a:rPr>
                        <a:t>0.04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0.01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(0.10)</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lnB w="12700" cap="flat" cmpd="sng" algn="ctr">
                      <a:solidFill>
                        <a:schemeClr val="tx1"/>
                      </a:solidFill>
                      <a:prstDash val="solid"/>
                      <a:round/>
                      <a:headEnd type="none" w="med" len="med"/>
                      <a:tailEnd type="none" w="med" len="med"/>
                    </a:lnB>
                  </a:tcPr>
                </a:tc>
                <a:tc>
                  <a:txBody>
                    <a:bodyPr/>
                    <a:lstStyle/>
                    <a:p>
                      <a:pPr algn="ctr" fontAlgn="b"/>
                      <a:r>
                        <a:rPr lang="en-US" altLang="zh-CN" sz="1200" u="none" strike="noStrike" baseline="0">
                          <a:effectLst/>
                          <a:latin typeface="Times New Roman" pitchFamily="18" charset="0"/>
                          <a:ea typeface="微软雅黑" pitchFamily="34" charset="-122"/>
                        </a:rPr>
                        <a:t>(0.10)</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extLst>
                  <a:ext uri="{0D108BD9-81ED-4DB2-BD59-A6C34878D82A}">
                    <a16:rowId xmlns="" xmlns:p14="http://schemas.microsoft.com/office/powerpoint/2010/main" xmlns:p15="http://schemas.microsoft.com/office/powerpoint/2012/main" xmlns:a16="http://schemas.microsoft.com/office/drawing/2014/main" val="10005"/>
                  </a:ext>
                </a:extLst>
              </a:tr>
              <a:tr h="370903">
                <a:tc>
                  <a:txBody>
                    <a:bodyPr/>
                    <a:lstStyle/>
                    <a:p>
                      <a:pPr algn="ctr" fontAlgn="b"/>
                      <a:r>
                        <a:rPr lang="zh-CN" altLang="en-US" sz="1200" u="none" strike="noStrike" baseline="0">
                          <a:effectLst/>
                          <a:latin typeface="Times New Roman" pitchFamily="18" charset="0"/>
                          <a:ea typeface="微软雅黑" pitchFamily="34" charset="-122"/>
                        </a:rPr>
                        <a:t>规模因子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(0.17)</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0.04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0.86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solidFill>
                      <a:srgbClr val="F7CD9F"/>
                    </a:solidFill>
                  </a:tcPr>
                </a:tc>
                <a:tc>
                  <a:txBody>
                    <a:bodyPr/>
                    <a:lstStyle/>
                    <a:p>
                      <a:pPr algn="ctr" fontAlgn="b"/>
                      <a:r>
                        <a:rPr lang="en-US" altLang="zh-CN" sz="1200" u="none" strike="noStrike" baseline="0">
                          <a:effectLst/>
                          <a:latin typeface="Times New Roman" pitchFamily="18" charset="0"/>
                          <a:ea typeface="微软雅黑" pitchFamily="34" charset="-122"/>
                        </a:rPr>
                        <a:t>0.10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(1.02)</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solidFill>
                      <a:schemeClr val="bg1">
                        <a:lumMod val="75000"/>
                      </a:schemeClr>
                    </a:solidFill>
                  </a:tcPr>
                </a:tc>
                <a:tc>
                  <a:txBody>
                    <a:bodyPr/>
                    <a:lstStyle/>
                    <a:p>
                      <a:pPr algn="ctr" fontAlgn="b"/>
                      <a:r>
                        <a:rPr lang="en-US" altLang="zh-CN" sz="1200" u="none" strike="noStrike" baseline="0">
                          <a:effectLst/>
                          <a:latin typeface="Times New Roman" pitchFamily="18" charset="0"/>
                          <a:ea typeface="微软雅黑" pitchFamily="34" charset="-122"/>
                        </a:rPr>
                        <a:t>0.59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lnR w="12700" cap="flat" cmpd="sng" algn="ctr">
                      <a:solidFill>
                        <a:schemeClr val="tx1"/>
                      </a:solidFill>
                      <a:prstDash val="solid"/>
                      <a:round/>
                      <a:headEnd type="none" w="med" len="med"/>
                      <a:tailEnd type="none" w="med" len="med"/>
                    </a:lnR>
                  </a:tcPr>
                </a:tc>
                <a:tc>
                  <a:txBody>
                    <a:bodyPr/>
                    <a:lstStyle/>
                    <a:p>
                      <a:pPr algn="ctr" fontAlgn="b"/>
                      <a:r>
                        <a:rPr lang="en-US" altLang="zh-CN" sz="1200" b="1" u="none" strike="noStrike" baseline="0">
                          <a:effectLst/>
                          <a:latin typeface="Times New Roman" pitchFamily="18" charset="0"/>
                          <a:ea typeface="微软雅黑" pitchFamily="34" charset="-122"/>
                        </a:rPr>
                        <a:t>0.99 </a:t>
                      </a:r>
                      <a:endParaRPr lang="en-US" altLang="zh-CN" sz="1200" b="1" i="0" u="none" strike="noStrike" baseline="0">
                        <a:solidFill>
                          <a:srgbClr val="000000"/>
                        </a:solidFill>
                        <a:effectLst/>
                        <a:latin typeface="Times New Roman" pitchFamily="18" charset="0"/>
                        <a:ea typeface="微软雅黑" pitchFamily="34" charset="-122"/>
                      </a:endParaRPr>
                    </a:p>
                  </a:txBody>
                  <a:tcPr marL="7034" marR="7034" marT="76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9F"/>
                    </a:solidFill>
                  </a:tcPr>
                </a:tc>
                <a:tc>
                  <a:txBody>
                    <a:bodyPr/>
                    <a:lstStyle/>
                    <a:p>
                      <a:pPr algn="ctr" fontAlgn="b"/>
                      <a:r>
                        <a:rPr lang="en-US" altLang="zh-CN" sz="1200" u="none" strike="noStrike" baseline="0">
                          <a:effectLst/>
                          <a:latin typeface="Times New Roman" pitchFamily="18" charset="0"/>
                          <a:ea typeface="微软雅黑" pitchFamily="34" charset="-122"/>
                        </a:rPr>
                        <a:t>0.90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lnL w="12700" cap="flat" cmpd="sng" algn="ctr">
                      <a:solidFill>
                        <a:schemeClr val="tx1"/>
                      </a:solidFill>
                      <a:prstDash val="solid"/>
                      <a:round/>
                      <a:headEnd type="none" w="med" len="med"/>
                      <a:tailEnd type="none" w="med" len="med"/>
                    </a:lnL>
                  </a:tcPr>
                </a:tc>
                <a:extLst>
                  <a:ext uri="{0D108BD9-81ED-4DB2-BD59-A6C34878D82A}">
                    <a16:rowId xmlns="" xmlns:p14="http://schemas.microsoft.com/office/powerpoint/2010/main" xmlns:p15="http://schemas.microsoft.com/office/powerpoint/2012/main" xmlns:a16="http://schemas.microsoft.com/office/drawing/2014/main" val="10006"/>
                  </a:ext>
                </a:extLst>
              </a:tr>
              <a:tr h="370903">
                <a:tc>
                  <a:txBody>
                    <a:bodyPr/>
                    <a:lstStyle/>
                    <a:p>
                      <a:pPr algn="ctr" fontAlgn="b"/>
                      <a:r>
                        <a:rPr lang="zh-CN" altLang="en-US" sz="1200" u="none" strike="noStrike" baseline="0">
                          <a:effectLst/>
                          <a:latin typeface="Times New Roman" pitchFamily="18" charset="0"/>
                          <a:ea typeface="微软雅黑" pitchFamily="34" charset="-122"/>
                        </a:rPr>
                        <a:t>质量因子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(0.05)</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0.00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0.04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0.02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0.11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(0.24)</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solidFill>
                      <a:schemeClr val="bg1">
                        <a:lumMod val="75000"/>
                      </a:schemeClr>
                    </a:solidFill>
                  </a:tcPr>
                </a:tc>
                <a:tc>
                  <a:txBody>
                    <a:bodyPr/>
                    <a:lstStyle/>
                    <a:p>
                      <a:pPr algn="ctr" fontAlgn="b"/>
                      <a:r>
                        <a:rPr lang="en-US" altLang="zh-CN" sz="1200" u="none" strike="noStrike" baseline="0">
                          <a:effectLst/>
                          <a:latin typeface="Times New Roman" pitchFamily="18" charset="0"/>
                          <a:ea typeface="微软雅黑" pitchFamily="34" charset="-122"/>
                        </a:rPr>
                        <a:t>(0.02)</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lnT w="12700" cap="flat" cmpd="sng" algn="ctr">
                      <a:solidFill>
                        <a:schemeClr val="tx1"/>
                      </a:solidFill>
                      <a:prstDash val="solid"/>
                      <a:round/>
                      <a:headEnd type="none" w="med" len="med"/>
                      <a:tailEnd type="none" w="med" len="med"/>
                    </a:lnT>
                  </a:tcPr>
                </a:tc>
                <a:tc>
                  <a:txBody>
                    <a:bodyPr/>
                    <a:lstStyle/>
                    <a:p>
                      <a:pPr algn="ctr" fontAlgn="b"/>
                      <a:r>
                        <a:rPr lang="en-US" altLang="zh-CN" sz="1200" u="none" strike="noStrike" baseline="0">
                          <a:effectLst/>
                          <a:latin typeface="Times New Roman" pitchFamily="18" charset="0"/>
                          <a:ea typeface="微软雅黑" pitchFamily="34" charset="-122"/>
                        </a:rPr>
                        <a:t>0.01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extLst>
                  <a:ext uri="{0D108BD9-81ED-4DB2-BD59-A6C34878D82A}">
                    <a16:rowId xmlns="" xmlns:p14="http://schemas.microsoft.com/office/powerpoint/2010/main" xmlns:p15="http://schemas.microsoft.com/office/powerpoint/2012/main" xmlns:a16="http://schemas.microsoft.com/office/drawing/2014/main" val="10007"/>
                  </a:ext>
                </a:extLst>
              </a:tr>
              <a:tr h="370903">
                <a:tc>
                  <a:txBody>
                    <a:bodyPr/>
                    <a:lstStyle/>
                    <a:p>
                      <a:pPr algn="ctr" fontAlgn="b"/>
                      <a:r>
                        <a:rPr lang="zh-CN" altLang="en-US" sz="1200" u="none" strike="noStrike" baseline="0">
                          <a:effectLst/>
                          <a:latin typeface="Times New Roman" pitchFamily="18" charset="0"/>
                          <a:ea typeface="微软雅黑" pitchFamily="34" charset="-122"/>
                        </a:rPr>
                        <a:t>估值因子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(0.32)</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(0.14)</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0.37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0.06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(0.57)</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en-US" altLang="zh-CN" sz="1200" u="none" strike="noStrike" baseline="0">
                          <a:effectLst/>
                          <a:latin typeface="Times New Roman" pitchFamily="18" charset="0"/>
                          <a:ea typeface="微软雅黑" pitchFamily="34" charset="-122"/>
                        </a:rPr>
                        <a:t>0.08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1.09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solidFill>
                      <a:schemeClr val="bg1">
                        <a:lumMod val="75000"/>
                      </a:schemeClr>
                    </a:solidFill>
                  </a:tcPr>
                </a:tc>
                <a:tc>
                  <a:txBody>
                    <a:bodyPr/>
                    <a:lstStyle/>
                    <a:p>
                      <a:pPr algn="ctr" fontAlgn="b"/>
                      <a:r>
                        <a:rPr lang="en-US" altLang="zh-CN" sz="1200" u="none" strike="noStrike" baseline="0">
                          <a:effectLst/>
                          <a:latin typeface="Times New Roman" pitchFamily="18" charset="0"/>
                          <a:ea typeface="微软雅黑" pitchFamily="34" charset="-122"/>
                        </a:rPr>
                        <a:t>1.07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extLst>
                  <a:ext uri="{0D108BD9-81ED-4DB2-BD59-A6C34878D82A}">
                    <a16:rowId xmlns="" xmlns:p14="http://schemas.microsoft.com/office/powerpoint/2010/main" xmlns:p15="http://schemas.microsoft.com/office/powerpoint/2012/main" xmlns:a16="http://schemas.microsoft.com/office/drawing/2014/main" val="10008"/>
                  </a:ext>
                </a:extLst>
              </a:tr>
              <a:tr h="370903">
                <a:tc>
                  <a:txBody>
                    <a:bodyPr/>
                    <a:lstStyle/>
                    <a:p>
                      <a:pPr algn="ctr" fontAlgn="b"/>
                      <a:r>
                        <a:rPr lang="zh-CN" altLang="en-US" sz="1200" u="none" strike="noStrike" baseline="0">
                          <a:effectLst/>
                          <a:latin typeface="Times New Roman" pitchFamily="18" charset="0"/>
                          <a:ea typeface="微软雅黑" pitchFamily="34" charset="-122"/>
                        </a:rPr>
                        <a:t>波动因子</a:t>
                      </a:r>
                      <a:endParaRPr lang="zh-CN" altLang="en-US"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(0.08)</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0.10 </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(0.94)</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solidFill>
                      <a:schemeClr val="accent3">
                        <a:lumMod val="60000"/>
                        <a:lumOff val="40000"/>
                      </a:schemeClr>
                    </a:solidFill>
                  </a:tcPr>
                </a:tc>
                <a:tc>
                  <a:txBody>
                    <a:bodyPr/>
                    <a:lstStyle/>
                    <a:p>
                      <a:pPr algn="ctr" fontAlgn="b"/>
                      <a:r>
                        <a:rPr lang="en-US" altLang="zh-CN" sz="1200" u="none" strike="noStrike" baseline="0">
                          <a:effectLst/>
                          <a:latin typeface="Times New Roman" pitchFamily="18" charset="0"/>
                          <a:ea typeface="微软雅黑" pitchFamily="34" charset="-122"/>
                        </a:rPr>
                        <a:t>(0.24)</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lnR w="12700" cap="flat" cmpd="sng" algn="ctr">
                      <a:solidFill>
                        <a:schemeClr val="tx1"/>
                      </a:solidFill>
                      <a:prstDash val="solid"/>
                      <a:round/>
                      <a:headEnd type="none" w="med" len="med"/>
                      <a:tailEnd type="none" w="med" len="med"/>
                    </a:lnR>
                  </a:tcPr>
                </a:tc>
                <a:tc>
                  <a:txBody>
                    <a:bodyPr/>
                    <a:lstStyle/>
                    <a:p>
                      <a:pPr algn="ctr" fontAlgn="b"/>
                      <a:r>
                        <a:rPr lang="en-US" altLang="zh-CN" sz="1200" b="1" u="none" strike="noStrike" baseline="0">
                          <a:effectLst/>
                          <a:latin typeface="Times New Roman" pitchFamily="18" charset="0"/>
                          <a:ea typeface="微软雅黑" pitchFamily="34" charset="-122"/>
                        </a:rPr>
                        <a:t>0.19 </a:t>
                      </a:r>
                      <a:endParaRPr lang="en-US" altLang="zh-CN" sz="1200" b="1" i="0" u="none" strike="noStrike" baseline="0">
                        <a:solidFill>
                          <a:srgbClr val="000000"/>
                        </a:solidFill>
                        <a:effectLst/>
                        <a:latin typeface="Times New Roman" pitchFamily="18" charset="0"/>
                        <a:ea typeface="微软雅黑" pitchFamily="34" charset="-122"/>
                      </a:endParaRPr>
                    </a:p>
                  </a:txBody>
                  <a:tcPr marL="7034" marR="7034" marT="76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9F"/>
                    </a:solidFill>
                  </a:tcPr>
                </a:tc>
                <a:tc>
                  <a:txBody>
                    <a:bodyPr/>
                    <a:lstStyle/>
                    <a:p>
                      <a:pPr algn="ctr" fontAlgn="b"/>
                      <a:r>
                        <a:rPr lang="en-US" altLang="zh-CN" sz="1200" u="none" strike="noStrike" baseline="0">
                          <a:effectLst/>
                          <a:latin typeface="Times New Roman" pitchFamily="18" charset="0"/>
                          <a:ea typeface="微软雅黑" pitchFamily="34" charset="-122"/>
                        </a:rPr>
                        <a:t>(0.10)</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lnL w="12700" cap="flat" cmpd="sng" algn="ctr">
                      <a:solidFill>
                        <a:schemeClr val="tx1"/>
                      </a:solidFill>
                      <a:prstDash val="solid"/>
                      <a:round/>
                      <a:headEnd type="none" w="med" len="med"/>
                      <a:tailEnd type="none" w="med" len="med"/>
                    </a:lnL>
                  </a:tcPr>
                </a:tc>
                <a:tc>
                  <a:txBody>
                    <a:bodyPr/>
                    <a:lstStyle/>
                    <a:p>
                      <a:pPr algn="ctr" fontAlgn="b"/>
                      <a:r>
                        <a:rPr lang="en-US" altLang="zh-CN" sz="1200" u="none" strike="noStrike" baseline="0">
                          <a:effectLst/>
                          <a:latin typeface="Times New Roman" pitchFamily="18" charset="0"/>
                          <a:ea typeface="微软雅黑" pitchFamily="34" charset="-122"/>
                        </a:rPr>
                        <a:t>(0.33)</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tc>
                <a:tc>
                  <a:txBody>
                    <a:bodyPr/>
                    <a:lstStyle/>
                    <a:p>
                      <a:pPr algn="ctr" fontAlgn="b"/>
                      <a:r>
                        <a:rPr lang="en-US" altLang="zh-CN" sz="1200" u="none" strike="noStrike" baseline="0">
                          <a:effectLst/>
                          <a:latin typeface="Times New Roman" pitchFamily="18" charset="0"/>
                          <a:ea typeface="微软雅黑" pitchFamily="34" charset="-122"/>
                        </a:rPr>
                        <a:t>(0.32)</a:t>
                      </a:r>
                      <a:endParaRPr lang="en-US" altLang="zh-CN" sz="1200" b="0" i="0" u="none" strike="noStrike" baseline="0">
                        <a:solidFill>
                          <a:srgbClr val="000000"/>
                        </a:solidFill>
                        <a:effectLst/>
                        <a:latin typeface="Times New Roman" pitchFamily="18" charset="0"/>
                        <a:ea typeface="微软雅黑" pitchFamily="34" charset="-122"/>
                      </a:endParaRPr>
                    </a:p>
                  </a:txBody>
                  <a:tcPr marL="7034" marR="7034" marT="7621" marB="0" anchor="ctr">
                    <a:solidFill>
                      <a:schemeClr val="bg1">
                        <a:lumMod val="75000"/>
                      </a:schemeClr>
                    </a:solidFill>
                  </a:tcPr>
                </a:tc>
                <a:extLst>
                  <a:ext uri="{0D108BD9-81ED-4DB2-BD59-A6C34878D82A}">
                    <a16:rowId xmlns="" xmlns:p14="http://schemas.microsoft.com/office/powerpoint/2010/main" xmlns:p15="http://schemas.microsoft.com/office/powerpoint/2012/main" xmlns:a16="http://schemas.microsoft.com/office/drawing/2014/main" val="10009"/>
                  </a:ext>
                </a:extLst>
              </a:tr>
            </a:tbl>
          </a:graphicData>
        </a:graphic>
      </p:graphicFrame>
      <p:sp>
        <p:nvSpPr>
          <p:cNvPr id="8" name="圆角矩形 7"/>
          <p:cNvSpPr/>
          <p:nvPr/>
        </p:nvSpPr>
        <p:spPr>
          <a:xfrm>
            <a:off x="2308225" y="1195389"/>
            <a:ext cx="5030788" cy="15128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a:solidFill>
                  <a:schemeClr val="tx2">
                    <a:lumMod val="75000"/>
                  </a:schemeClr>
                </a:solidFill>
                <a:latin typeface="Times New Roman" pitchFamily="18" charset="0"/>
                <a:ea typeface="微软雅黑" pitchFamily="34" charset="-122"/>
              </a:rPr>
              <a:t>因子风险归因：</a:t>
            </a:r>
            <a:r>
              <a:rPr lang="zh-CN" altLang="en-US" sz="1600">
                <a:solidFill>
                  <a:schemeClr val="tx2">
                    <a:lumMod val="75000"/>
                  </a:schemeClr>
                </a:solidFill>
                <a:latin typeface="Times New Roman" pitchFamily="18" charset="0"/>
                <a:ea typeface="微软雅黑" pitchFamily="34" charset="-122"/>
              </a:rPr>
              <a:t>每个风格在整个回测周期内选出个股在其他类因子上的因子暴露</a:t>
            </a:r>
            <a:endParaRPr lang="en-US" altLang="zh-CN" sz="1600">
              <a:solidFill>
                <a:schemeClr val="tx2">
                  <a:lumMod val="75000"/>
                </a:schemeClr>
              </a:solidFill>
              <a:latin typeface="Times New Roman" pitchFamily="18" charset="0"/>
              <a:ea typeface="微软雅黑" pitchFamily="34" charset="-122"/>
            </a:endParaRPr>
          </a:p>
          <a:p>
            <a:pPr>
              <a:defRPr/>
            </a:pPr>
            <a:r>
              <a:rPr lang="zh-CN" altLang="en-US" sz="1600">
                <a:solidFill>
                  <a:srgbClr val="FF0000"/>
                </a:solidFill>
                <a:latin typeface="Times New Roman" pitchFamily="18" charset="0"/>
                <a:ea typeface="微软雅黑" pitchFamily="34" charset="-122"/>
              </a:rPr>
              <a:t>  大于</a:t>
            </a:r>
            <a:r>
              <a:rPr lang="en-US" altLang="zh-CN" sz="1600">
                <a:solidFill>
                  <a:srgbClr val="FF0000"/>
                </a:solidFill>
                <a:latin typeface="Times New Roman" pitchFamily="18" charset="0"/>
                <a:ea typeface="微软雅黑" pitchFamily="34" charset="-122"/>
              </a:rPr>
              <a:t>0</a:t>
            </a:r>
            <a:r>
              <a:rPr lang="zh-CN" altLang="en-US" sz="1600">
                <a:solidFill>
                  <a:srgbClr val="FF0000"/>
                </a:solidFill>
                <a:latin typeface="Times New Roman" pitchFamily="18" charset="0"/>
                <a:ea typeface="微软雅黑" pitchFamily="34" charset="-122"/>
              </a:rPr>
              <a:t>表示选出个股该因子值偏高</a:t>
            </a:r>
            <a:endParaRPr lang="en-US" altLang="zh-CN" sz="1600">
              <a:solidFill>
                <a:srgbClr val="FF0000"/>
              </a:solidFill>
              <a:latin typeface="Times New Roman" pitchFamily="18" charset="0"/>
              <a:ea typeface="微软雅黑" pitchFamily="34" charset="-122"/>
            </a:endParaRPr>
          </a:p>
          <a:p>
            <a:pPr>
              <a:defRPr/>
            </a:pPr>
            <a:r>
              <a:rPr lang="zh-CN" altLang="en-US" sz="1600">
                <a:solidFill>
                  <a:srgbClr val="00B050"/>
                </a:solidFill>
                <a:latin typeface="Times New Roman" pitchFamily="18" charset="0"/>
                <a:ea typeface="微软雅黑" pitchFamily="34" charset="-122"/>
              </a:rPr>
              <a:t>  小于</a:t>
            </a:r>
            <a:r>
              <a:rPr lang="en-US" altLang="zh-CN" sz="1600">
                <a:solidFill>
                  <a:srgbClr val="00B050"/>
                </a:solidFill>
                <a:latin typeface="Times New Roman" pitchFamily="18" charset="0"/>
                <a:ea typeface="微软雅黑" pitchFamily="34" charset="-122"/>
              </a:rPr>
              <a:t>0</a:t>
            </a:r>
            <a:r>
              <a:rPr lang="zh-CN" altLang="en-US" sz="1600">
                <a:solidFill>
                  <a:srgbClr val="00B050"/>
                </a:solidFill>
                <a:latin typeface="Times New Roman" pitchFamily="18" charset="0"/>
                <a:ea typeface="微软雅黑" pitchFamily="34" charset="-122"/>
              </a:rPr>
              <a:t>表示选出个股该因子值偏低</a:t>
            </a:r>
          </a:p>
        </p:txBody>
      </p:sp>
      <p:grpSp>
        <p:nvGrpSpPr>
          <p:cNvPr id="86145" name="组合 16"/>
          <p:cNvGrpSpPr/>
          <p:nvPr/>
        </p:nvGrpSpPr>
        <p:grpSpPr>
          <a:xfrm>
            <a:off x="6958014" y="1844676"/>
            <a:ext cx="3138487" cy="847725"/>
            <a:chOff x="3100" y="28879"/>
            <a:chExt cx="2661716" cy="562710"/>
          </a:xfrm>
        </p:grpSpPr>
        <p:sp>
          <p:nvSpPr>
            <p:cNvPr id="18" name="圆角矩形 17"/>
            <p:cNvSpPr/>
            <p:nvPr/>
          </p:nvSpPr>
          <p:spPr>
            <a:xfrm>
              <a:off x="3100" y="28879"/>
              <a:ext cx="2661716" cy="5627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a:p>
          </p:txBody>
        </p:sp>
        <p:sp>
          <p:nvSpPr>
            <p:cNvPr id="19" name="圆角矩形 4"/>
            <p:cNvSpPr/>
            <p:nvPr/>
          </p:nvSpPr>
          <p:spPr>
            <a:xfrm>
              <a:off x="179470" y="100535"/>
              <a:ext cx="2272624" cy="460495"/>
            </a:xfrm>
            <a:prstGeom prst="rect">
              <a:avLst/>
            </a:prstGeom>
          </p:spPr>
          <p:style>
            <a:lnRef idx="0">
              <a:scrgbClr r="0" g="0" b="0"/>
            </a:lnRef>
            <a:fillRef idx="0">
              <a:scrgbClr r="0" g="0" b="0"/>
            </a:fillRef>
            <a:effectRef idx="0">
              <a:scrgbClr r="0" g="0" b="0"/>
            </a:effectRef>
            <a:fontRef idx="minor">
              <a:schemeClr val="lt1"/>
            </a:fontRef>
          </p:style>
          <p:txBody>
            <a:bodyPr lIns="99568" tIns="99568" rIns="99568" bIns="53340"/>
            <a:lstStyle/>
            <a:p>
              <a:pPr defTabSz="622300">
                <a:lnSpc>
                  <a:spcPct val="90000"/>
                </a:lnSpc>
                <a:spcAft>
                  <a:spcPct val="35000"/>
                </a:spcAft>
                <a:defRPr/>
              </a:pPr>
              <a:r>
                <a:rPr lang="zh-CN" altLang="en-US" sz="1600">
                  <a:solidFill>
                    <a:schemeClr val="bg1"/>
                  </a:solidFill>
                  <a:latin typeface="Times New Roman" pitchFamily="18" charset="0"/>
                  <a:ea typeface="微软雅黑" pitchFamily="34" charset="-122"/>
                </a:rPr>
                <a:t>风险未完全剥离，在其他因子上仍有一定程度暴露</a:t>
              </a:r>
              <a:r>
                <a:rPr lang="en-US" altLang="zh-CN" sz="1600">
                  <a:ea typeface="微软雅黑" pitchFamily="34" charset="-122"/>
                </a:rPr>
                <a:t>		</a:t>
              </a:r>
              <a:endParaRPr lang="zh-CN" altLang="en-US" sz="1600">
                <a:ea typeface="微软雅黑" pitchFamily="34" charset="-122"/>
              </a:endParaRPr>
            </a:p>
          </p:txBody>
        </p:sp>
      </p:grpSp>
      <p:sp>
        <p:nvSpPr>
          <p:cNvPr id="86147" name="灯片编号占位符 8"/>
          <p:cNvSpPr>
            <a:spLocks noGrp="1"/>
          </p:cNvSpPr>
          <p:nvPr>
            <p:ph type="sldNum" sz="quarter" idx="10"/>
          </p:nvPr>
        </p:nvSpPr>
        <p:spPr>
          <a:xfrm>
            <a:off x="5715000" y="6534150"/>
            <a:ext cx="838200" cy="261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656369C5-66C3-40D9-9251-3300DF0D113D}" type="slidenum">
              <a:rPr lang="zh-CN" altLang="en-US" sz="1200" b="0"/>
              <a:pPr>
                <a:spcBef>
                  <a:spcPct val="0"/>
                </a:spcBef>
                <a:buClrTx/>
                <a:buFontTx/>
                <a:buNone/>
              </a:pPr>
              <a:t>61</a:t>
            </a:fld>
            <a:endParaRPr lang="zh-CN" altLang="en-US" sz="1200" b="0"/>
          </a:p>
        </p:txBody>
      </p:sp>
      <p:sp>
        <p:nvSpPr>
          <p:cNvPr id="9" name="矩形 7"/>
          <p:cNvSpPr>
            <a:spLocks noChangeArrowheads="1"/>
          </p:cNvSpPr>
          <p:nvPr/>
        </p:nvSpPr>
        <p:spPr bwMode="auto">
          <a:xfrm>
            <a:off x="4158554" y="301954"/>
            <a:ext cx="4875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800" dirty="0" smtClean="0">
                <a:solidFill>
                  <a:srgbClr val="C00000"/>
                </a:solidFill>
                <a:latin typeface="黑体" pitchFamily="49" charset="-122"/>
                <a:ea typeface="黑体" pitchFamily="49" charset="-122"/>
              </a:rPr>
              <a:t>第四节  组合</a:t>
            </a:r>
            <a:r>
              <a:rPr lang="zh-CN" altLang="en-US" sz="2800" dirty="0">
                <a:solidFill>
                  <a:srgbClr val="C00000"/>
                </a:solidFill>
                <a:latin typeface="黑体" pitchFamily="49" charset="-122"/>
                <a:ea typeface="黑体" pitchFamily="49" charset="-122"/>
              </a:rPr>
              <a:t>优化及风险控制</a:t>
            </a:r>
            <a:endParaRPr lang="zh-CN" altLang="en-US" sz="2800" dirty="0">
              <a:solidFill>
                <a:srgbClr val="C00000"/>
              </a:solidFill>
              <a:latin typeface="黑体" pitchFamily="49" charset="-122"/>
              <a:ea typeface="黑体" pitchFamily="49" charset="-122"/>
              <a:cs typeface="Arial Unicode MS"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5011" y="2413338"/>
            <a:ext cx="10174941" cy="1200329"/>
          </a:xfrm>
          <a:prstGeom prst="rect">
            <a:avLst/>
          </a:prstGeom>
        </p:spPr>
        <p:txBody>
          <a:bodyPr wrap="square">
            <a:spAutoFit/>
          </a:bodyPr>
          <a:lstStyle/>
          <a:p>
            <a:r>
              <a:rPr lang="zh-CN" altLang="en-US" dirty="0"/>
              <a:t>如果不希望构建复杂模型，可以有一些简化处理的方法，举个例子：我们知道</a:t>
            </a:r>
            <a:r>
              <a:rPr lang="zh-CN" altLang="en-US" dirty="0" smtClean="0"/>
              <a:t>小股票</a:t>
            </a:r>
            <a:r>
              <a:rPr lang="zh-CN" altLang="en-US" dirty="0"/>
              <a:t>，对应估值往往相对</a:t>
            </a:r>
            <a:r>
              <a:rPr lang="zh-CN" altLang="en-US" dirty="0" smtClean="0"/>
              <a:t>大股票</a:t>
            </a:r>
            <a:r>
              <a:rPr lang="zh-CN" altLang="en-US" dirty="0"/>
              <a:t>偏</a:t>
            </a:r>
            <a:r>
              <a:rPr lang="zh-CN" altLang="en-US" dirty="0" smtClean="0"/>
              <a:t>高</a:t>
            </a:r>
            <a:r>
              <a:rPr lang="zh-CN" altLang="en-US" dirty="0"/>
              <a:t>。</a:t>
            </a:r>
          </a:p>
          <a:p>
            <a:r>
              <a:rPr lang="zh-CN" altLang="en-US" dirty="0"/>
              <a:t>那么在构建低估值特征组合的时候，就会发现组合里面大票占比太</a:t>
            </a:r>
            <a:r>
              <a:rPr lang="zh-CN" altLang="en-US" dirty="0" smtClean="0"/>
              <a:t>高。</a:t>
            </a:r>
            <a:endParaRPr lang="zh-CN" altLang="en-US" dirty="0"/>
          </a:p>
          <a:p>
            <a:r>
              <a:rPr lang="zh-CN" altLang="en-US" dirty="0"/>
              <a:t>为了降低这个市值偏离，所以我们选择对估值因子进行市值中性处理，，具体的方法可以这样：</a:t>
            </a:r>
          </a:p>
        </p:txBody>
      </p:sp>
      <p:sp>
        <p:nvSpPr>
          <p:cNvPr id="3" name="矩形 7"/>
          <p:cNvSpPr>
            <a:spLocks noChangeArrowheads="1"/>
          </p:cNvSpPr>
          <p:nvPr/>
        </p:nvSpPr>
        <p:spPr bwMode="auto">
          <a:xfrm>
            <a:off x="4158554" y="301954"/>
            <a:ext cx="4875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800" dirty="0" smtClean="0">
                <a:solidFill>
                  <a:srgbClr val="C00000"/>
                </a:solidFill>
                <a:latin typeface="黑体" pitchFamily="49" charset="-122"/>
                <a:ea typeface="黑体" pitchFamily="49" charset="-122"/>
              </a:rPr>
              <a:t>第四节  组合</a:t>
            </a:r>
            <a:r>
              <a:rPr lang="zh-CN" altLang="en-US" sz="2800" dirty="0">
                <a:solidFill>
                  <a:srgbClr val="C00000"/>
                </a:solidFill>
                <a:latin typeface="黑体" pitchFamily="49" charset="-122"/>
                <a:ea typeface="黑体" pitchFamily="49" charset="-122"/>
              </a:rPr>
              <a:t>优化及风险控制</a:t>
            </a:r>
            <a:endParaRPr lang="zh-CN" altLang="en-US" sz="2800" dirty="0">
              <a:solidFill>
                <a:srgbClr val="C00000"/>
              </a:solidFill>
              <a:latin typeface="黑体" pitchFamily="49" charset="-122"/>
              <a:ea typeface="黑体" pitchFamily="49" charset="-122"/>
              <a:cs typeface="Arial Unicode MS" pitchFamily="34" charset="-122"/>
            </a:endParaRPr>
          </a:p>
        </p:txBody>
      </p:sp>
    </p:spTree>
    <p:extLst>
      <p:ext uri="{BB962C8B-B14F-4D97-AF65-F5344CB8AC3E}">
        <p14:creationId xmlns:p14="http://schemas.microsoft.com/office/powerpoint/2010/main" val="1040921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1862139" y="2593975"/>
            <a:ext cx="9146520"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b="1" dirty="0">
                <a:solidFill>
                  <a:schemeClr val="tx2"/>
                </a:solidFill>
                <a:latin typeface="楷体_GB2312" pitchFamily="49" charset="-122"/>
                <a:ea typeface="楷体_GB2312" pitchFamily="49" charset="-122"/>
              </a:rPr>
              <a:t>类似地，对于因子风险剥离不够彻底的问题，我们也可以用同样方法进行处理。例如</a:t>
            </a:r>
            <a:r>
              <a:rPr lang="zh-CN" altLang="en-US" b="1" dirty="0">
                <a:solidFill>
                  <a:srgbClr val="FF0000"/>
                </a:solidFill>
                <a:latin typeface="楷体_GB2312" pitchFamily="49" charset="-122"/>
                <a:ea typeface="楷体_GB2312" pitchFamily="49" charset="-122"/>
              </a:rPr>
              <a:t>用</a:t>
            </a:r>
            <a:r>
              <a:rPr lang="en-US" altLang="zh-CN" b="1" dirty="0">
                <a:solidFill>
                  <a:srgbClr val="FF0000"/>
                </a:solidFill>
                <a:latin typeface="楷体_GB2312" pitchFamily="49" charset="-122"/>
                <a:ea typeface="楷体_GB2312" pitchFamily="49" charset="-122"/>
              </a:rPr>
              <a:t>EP</a:t>
            </a:r>
            <a:r>
              <a:rPr lang="zh-CN" altLang="en-US" b="1" dirty="0">
                <a:solidFill>
                  <a:srgbClr val="FF0000"/>
                </a:solidFill>
                <a:latin typeface="楷体_GB2312" pitchFamily="49" charset="-122"/>
                <a:ea typeface="楷体_GB2312" pitchFamily="49" charset="-122"/>
              </a:rPr>
              <a:t>选出来的个股在规模因子（总资产）暴露偏高</a:t>
            </a:r>
            <a:r>
              <a:rPr lang="zh-CN" altLang="en-US" b="1" dirty="0">
                <a:solidFill>
                  <a:schemeClr val="tx2"/>
                </a:solidFill>
                <a:latin typeface="楷体_GB2312" pitchFamily="49" charset="-122"/>
                <a:ea typeface="楷体_GB2312" pitchFamily="49" charset="-122"/>
              </a:rPr>
              <a:t>：</a:t>
            </a:r>
            <a:endParaRPr lang="en-US" altLang="zh-CN" b="1" dirty="0">
              <a:solidFill>
                <a:schemeClr val="tx2"/>
              </a:solidFill>
              <a:latin typeface="楷体_GB2312" pitchFamily="49" charset="-122"/>
              <a:ea typeface="楷体_GB2312" pitchFamily="49" charset="-122"/>
            </a:endParaRPr>
          </a:p>
          <a:p>
            <a:pPr>
              <a:defRPr/>
            </a:pPr>
            <a:endParaRPr lang="en-US" altLang="zh-CN" b="1" dirty="0">
              <a:solidFill>
                <a:schemeClr val="tx2"/>
              </a:solidFill>
              <a:latin typeface="楷体_GB2312" pitchFamily="49" charset="-122"/>
              <a:ea typeface="楷体_GB2312" pitchFamily="49" charset="-122"/>
            </a:endParaRPr>
          </a:p>
          <a:p>
            <a:pPr>
              <a:defRPr/>
            </a:pPr>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1</a:t>
            </a:r>
            <a:r>
              <a:rPr lang="zh-CN" altLang="en-US" b="1" dirty="0">
                <a:solidFill>
                  <a:schemeClr val="tx2"/>
                </a:solidFill>
                <a:latin typeface="楷体_GB2312" pitchFamily="49" charset="-122"/>
                <a:ea typeface="楷体_GB2312" pitchFamily="49" charset="-122"/>
              </a:rPr>
              <a:t>）将个股根据</a:t>
            </a:r>
            <a:r>
              <a:rPr lang="zh-CN" altLang="en-US" b="1" dirty="0">
                <a:solidFill>
                  <a:srgbClr val="FF0000"/>
                </a:solidFill>
                <a:latin typeface="楷体_GB2312" pitchFamily="49" charset="-122"/>
                <a:ea typeface="楷体_GB2312" pitchFamily="49" charset="-122"/>
              </a:rPr>
              <a:t>规模因子</a:t>
            </a:r>
            <a:r>
              <a:rPr lang="zh-CN" altLang="en-US" b="1" dirty="0">
                <a:solidFill>
                  <a:schemeClr val="tx2"/>
                </a:solidFill>
                <a:latin typeface="楷体_GB2312" pitchFamily="49" charset="-122"/>
                <a:ea typeface="楷体_GB2312" pitchFamily="49" charset="-122"/>
              </a:rPr>
              <a:t>值从小到大排序，并根据排序将个股分为</a:t>
            </a:r>
            <a:r>
              <a:rPr lang="en-US" altLang="zh-CN" b="1" dirty="0">
                <a:solidFill>
                  <a:schemeClr val="tx2"/>
                </a:solidFill>
                <a:latin typeface="楷体_GB2312" pitchFamily="49" charset="-122"/>
                <a:ea typeface="楷体_GB2312" pitchFamily="49" charset="-122"/>
              </a:rPr>
              <a:t>10</a:t>
            </a:r>
            <a:r>
              <a:rPr lang="zh-CN" altLang="en-US" b="1" dirty="0">
                <a:solidFill>
                  <a:schemeClr val="tx2"/>
                </a:solidFill>
                <a:latin typeface="楷体_GB2312" pitchFamily="49" charset="-122"/>
                <a:ea typeface="楷体_GB2312" pitchFamily="49" charset="-122"/>
              </a:rPr>
              <a:t>档</a:t>
            </a:r>
            <a:endParaRPr lang="en-US" altLang="zh-CN" b="1" dirty="0">
              <a:solidFill>
                <a:schemeClr val="tx2"/>
              </a:solidFill>
              <a:latin typeface="楷体_GB2312" pitchFamily="49" charset="-122"/>
              <a:ea typeface="楷体_GB2312" pitchFamily="49" charset="-122"/>
            </a:endParaRPr>
          </a:p>
          <a:p>
            <a:pPr>
              <a:defRPr/>
            </a:pPr>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2</a:t>
            </a:r>
            <a:r>
              <a:rPr lang="zh-CN" altLang="en-US" b="1" dirty="0">
                <a:solidFill>
                  <a:schemeClr val="tx2"/>
                </a:solidFill>
                <a:latin typeface="楷体_GB2312" pitchFamily="49" charset="-122"/>
                <a:ea typeface="楷体_GB2312" pitchFamily="49" charset="-122"/>
              </a:rPr>
              <a:t>）在每档内对</a:t>
            </a:r>
            <a:r>
              <a:rPr lang="en-US" altLang="zh-CN" b="1" dirty="0">
                <a:solidFill>
                  <a:srgbClr val="FF0000"/>
                </a:solidFill>
                <a:latin typeface="楷体_GB2312" pitchFamily="49" charset="-122"/>
                <a:ea typeface="楷体_GB2312" pitchFamily="49" charset="-122"/>
              </a:rPr>
              <a:t>EP</a:t>
            </a:r>
            <a:r>
              <a:rPr lang="zh-CN" altLang="en-US" b="1" dirty="0">
                <a:solidFill>
                  <a:schemeClr val="tx2"/>
                </a:solidFill>
                <a:latin typeface="楷体_GB2312" pitchFamily="49" charset="-122"/>
                <a:ea typeface="楷体_GB2312" pitchFamily="49" charset="-122"/>
              </a:rPr>
              <a:t>因子暴露进行标准化处理</a:t>
            </a:r>
            <a:endParaRPr lang="en-US" altLang="zh-CN" b="1" dirty="0">
              <a:solidFill>
                <a:schemeClr val="tx2"/>
              </a:solidFill>
              <a:latin typeface="楷体_GB2312" pitchFamily="49" charset="-122"/>
              <a:ea typeface="楷体_GB2312" pitchFamily="49" charset="-122"/>
            </a:endParaRPr>
          </a:p>
          <a:p>
            <a:pPr>
              <a:defRPr/>
            </a:pPr>
            <a:r>
              <a:rPr lang="zh-CN" altLang="en-US" b="1" dirty="0">
                <a:solidFill>
                  <a:schemeClr val="tx2"/>
                </a:solidFill>
                <a:latin typeface="楷体_GB2312" pitchFamily="49" charset="-122"/>
                <a:ea typeface="楷体_GB2312" pitchFamily="49" charset="-122"/>
              </a:rPr>
              <a:t>（</a:t>
            </a:r>
            <a:r>
              <a:rPr lang="en-US" altLang="zh-CN" b="1" dirty="0">
                <a:solidFill>
                  <a:schemeClr val="tx2"/>
                </a:solidFill>
                <a:latin typeface="楷体_GB2312" pitchFamily="49" charset="-122"/>
                <a:ea typeface="楷体_GB2312" pitchFamily="49" charset="-122"/>
              </a:rPr>
              <a:t>3</a:t>
            </a:r>
            <a:r>
              <a:rPr lang="zh-CN" altLang="en-US" b="1" dirty="0">
                <a:solidFill>
                  <a:schemeClr val="tx2"/>
                </a:solidFill>
                <a:latin typeface="楷体_GB2312" pitchFamily="49" charset="-122"/>
                <a:ea typeface="楷体_GB2312" pitchFamily="49" charset="-122"/>
              </a:rPr>
              <a:t>）对所有个股处理过后的</a:t>
            </a:r>
            <a:r>
              <a:rPr lang="en-US" altLang="zh-CN" b="1" dirty="0">
                <a:solidFill>
                  <a:srgbClr val="FF0000"/>
                </a:solidFill>
                <a:latin typeface="楷体_GB2312" pitchFamily="49" charset="-122"/>
                <a:ea typeface="楷体_GB2312" pitchFamily="49" charset="-122"/>
              </a:rPr>
              <a:t>EP</a:t>
            </a:r>
            <a:r>
              <a:rPr lang="zh-CN" altLang="en-US" b="1" dirty="0">
                <a:solidFill>
                  <a:schemeClr val="tx2"/>
                </a:solidFill>
                <a:latin typeface="楷体_GB2312" pitchFamily="49" charset="-122"/>
                <a:ea typeface="楷体_GB2312" pitchFamily="49" charset="-122"/>
              </a:rPr>
              <a:t>因子暴露再次进行标准化</a:t>
            </a:r>
            <a:endParaRPr lang="en-US" altLang="zh-CN" b="1" dirty="0">
              <a:solidFill>
                <a:schemeClr val="tx2"/>
              </a:solidFill>
              <a:latin typeface="楷体_GB2312" pitchFamily="49" charset="-122"/>
              <a:ea typeface="楷体_GB2312" pitchFamily="49" charset="-122"/>
            </a:endParaRPr>
          </a:p>
          <a:p>
            <a:pPr>
              <a:defRPr/>
            </a:pPr>
            <a:endParaRPr lang="en-US" altLang="zh-CN" b="1" dirty="0">
              <a:solidFill>
                <a:schemeClr val="tx2"/>
              </a:solidFill>
              <a:latin typeface="楷体_GB2312" pitchFamily="49" charset="-122"/>
              <a:ea typeface="楷体_GB2312" pitchFamily="49" charset="-122"/>
            </a:endParaRPr>
          </a:p>
          <a:p>
            <a:pPr>
              <a:defRPr/>
            </a:pPr>
            <a:r>
              <a:rPr lang="zh-CN" altLang="en-US" b="1" dirty="0">
                <a:solidFill>
                  <a:schemeClr val="tx2"/>
                </a:solidFill>
                <a:latin typeface="楷体_GB2312" pitchFamily="49" charset="-122"/>
                <a:ea typeface="楷体_GB2312" pitchFamily="49" charset="-122"/>
              </a:rPr>
              <a:t>由于进行行业相对处理后因子的风险剥离也有相对改善，本报告后续测算只基于行业相对处理，暂不进行风险相对处理</a:t>
            </a:r>
            <a:endParaRPr lang="en-US" altLang="zh-CN" b="1" dirty="0">
              <a:solidFill>
                <a:schemeClr val="tx2"/>
              </a:solidFill>
              <a:latin typeface="楷体_GB2312" pitchFamily="49" charset="-122"/>
              <a:ea typeface="楷体_GB2312" pitchFamily="49" charset="-122"/>
            </a:endParaRPr>
          </a:p>
          <a:p>
            <a:pPr>
              <a:defRPr/>
            </a:pPr>
            <a:endParaRPr lang="zh-CN" altLang="en-US" dirty="0">
              <a:solidFill>
                <a:schemeClr val="tx2"/>
              </a:solidFill>
              <a:latin typeface="楷体_GB2312" pitchFamily="49" charset="-122"/>
              <a:ea typeface="楷体_GB2312" pitchFamily="49" charset="-122"/>
            </a:endParaRPr>
          </a:p>
        </p:txBody>
      </p:sp>
      <p:sp>
        <p:nvSpPr>
          <p:cNvPr id="45062" name="矩形 5"/>
          <p:cNvSpPr>
            <a:spLocks noChangeArrowheads="1"/>
          </p:cNvSpPr>
          <p:nvPr/>
        </p:nvSpPr>
        <p:spPr bwMode="auto">
          <a:xfrm>
            <a:off x="1862139" y="1855788"/>
            <a:ext cx="3305175" cy="430212"/>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pPr>
              <a:defRPr/>
            </a:pPr>
            <a:r>
              <a:rPr lang="zh-CN" altLang="en-US" sz="2200">
                <a:ea typeface="宋体" pitchFamily="2" charset="-122"/>
              </a:rPr>
              <a:t>规避组合风险的简化方法</a:t>
            </a:r>
          </a:p>
        </p:txBody>
      </p:sp>
      <p:sp>
        <p:nvSpPr>
          <p:cNvPr id="88069"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ED1D4071-86D7-4787-BD31-4797E3598F08}" type="slidenum">
              <a:rPr lang="zh-CN" altLang="en-US" sz="1200" b="0"/>
              <a:pPr>
                <a:spcBef>
                  <a:spcPct val="0"/>
                </a:spcBef>
                <a:buClrTx/>
                <a:buFontTx/>
                <a:buNone/>
              </a:pPr>
              <a:t>63</a:t>
            </a:fld>
            <a:endParaRPr lang="en-US" altLang="zh-CN" sz="1200" b="0"/>
          </a:p>
        </p:txBody>
      </p:sp>
      <p:sp>
        <p:nvSpPr>
          <p:cNvPr id="6" name="矩形 7"/>
          <p:cNvSpPr>
            <a:spLocks noChangeArrowheads="1"/>
          </p:cNvSpPr>
          <p:nvPr/>
        </p:nvSpPr>
        <p:spPr bwMode="auto">
          <a:xfrm>
            <a:off x="4158554" y="301954"/>
            <a:ext cx="4875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800" dirty="0" smtClean="0">
                <a:solidFill>
                  <a:srgbClr val="C00000"/>
                </a:solidFill>
                <a:latin typeface="黑体" pitchFamily="49" charset="-122"/>
                <a:ea typeface="黑体" pitchFamily="49" charset="-122"/>
              </a:rPr>
              <a:t>第四节  组合</a:t>
            </a:r>
            <a:r>
              <a:rPr lang="zh-CN" altLang="en-US" sz="2800" dirty="0">
                <a:solidFill>
                  <a:srgbClr val="C00000"/>
                </a:solidFill>
                <a:latin typeface="黑体" pitchFamily="49" charset="-122"/>
                <a:ea typeface="黑体" pitchFamily="49" charset="-122"/>
              </a:rPr>
              <a:t>优化及风险控制</a:t>
            </a:r>
            <a:endParaRPr lang="zh-CN" altLang="en-US" sz="2800" dirty="0">
              <a:solidFill>
                <a:srgbClr val="C00000"/>
              </a:solidFill>
              <a:latin typeface="黑体" pitchFamily="49" charset="-122"/>
              <a:ea typeface="黑体" pitchFamily="49" charset="-122"/>
              <a:cs typeface="Arial Unicode MS" pitchFamily="34" charset="-122"/>
            </a:endParaRPr>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8071" y="2413338"/>
            <a:ext cx="9269505" cy="1477328"/>
          </a:xfrm>
          <a:prstGeom prst="rect">
            <a:avLst/>
          </a:prstGeom>
        </p:spPr>
        <p:txBody>
          <a:bodyPr wrap="square">
            <a:spAutoFit/>
          </a:bodyPr>
          <a:lstStyle/>
          <a:p>
            <a:r>
              <a:rPr lang="zh-CN" altLang="en-US" dirty="0"/>
              <a:t>具体的方法可以这样：</a:t>
            </a:r>
          </a:p>
          <a:p>
            <a:r>
              <a:rPr lang="zh-CN" altLang="en-US" dirty="0"/>
              <a:t>（</a:t>
            </a:r>
            <a:r>
              <a:rPr lang="en-US" altLang="zh-CN" dirty="0"/>
              <a:t>1</a:t>
            </a:r>
            <a:r>
              <a:rPr lang="zh-CN" altLang="en-US" dirty="0"/>
              <a:t>）将个股根据规模因子值从小到大排序，并根据排序将个股分为</a:t>
            </a:r>
            <a:r>
              <a:rPr lang="en-US" altLang="zh-CN" dirty="0"/>
              <a:t>10</a:t>
            </a:r>
            <a:r>
              <a:rPr lang="zh-CN" altLang="en-US" dirty="0"/>
              <a:t>档</a:t>
            </a:r>
          </a:p>
          <a:p>
            <a:r>
              <a:rPr lang="zh-CN" altLang="en-US" dirty="0"/>
              <a:t>（</a:t>
            </a:r>
            <a:r>
              <a:rPr lang="en-US" altLang="zh-CN" dirty="0"/>
              <a:t>2</a:t>
            </a:r>
            <a:r>
              <a:rPr lang="zh-CN" altLang="en-US" dirty="0"/>
              <a:t>）在每档内对</a:t>
            </a:r>
            <a:r>
              <a:rPr lang="en-US" altLang="zh-CN" dirty="0"/>
              <a:t>EP</a:t>
            </a:r>
            <a:r>
              <a:rPr lang="zh-CN" altLang="en-US" dirty="0"/>
              <a:t>因子暴露进行标准化处理</a:t>
            </a:r>
          </a:p>
          <a:p>
            <a:r>
              <a:rPr lang="zh-CN" altLang="en-US" dirty="0"/>
              <a:t>接下来再进行低估值组合构建，这样选出来个股其实是每一类规模接近的股票中估值相对较低的，最终的组合也避免了市值偏离太大的问题。</a:t>
            </a:r>
          </a:p>
        </p:txBody>
      </p:sp>
    </p:spTree>
    <p:extLst>
      <p:ext uri="{BB962C8B-B14F-4D97-AF65-F5344CB8AC3E}">
        <p14:creationId xmlns:p14="http://schemas.microsoft.com/office/powerpoint/2010/main" val="3441996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7"/>
          <p:cNvSpPr>
            <a:spLocks noChangeArrowheads="1"/>
          </p:cNvSpPr>
          <p:nvPr/>
        </p:nvSpPr>
        <p:spPr bwMode="auto">
          <a:xfrm>
            <a:off x="3524250" y="642939"/>
            <a:ext cx="50561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800" dirty="0" smtClean="0">
                <a:solidFill>
                  <a:srgbClr val="C00000"/>
                </a:solidFill>
                <a:latin typeface="黑体" pitchFamily="49" charset="-122"/>
                <a:ea typeface="黑体" pitchFamily="49" charset="-122"/>
              </a:rPr>
              <a:t>第五</a:t>
            </a:r>
            <a:r>
              <a:rPr lang="zh-CN" altLang="en-US" sz="2800" dirty="0" smtClean="0">
                <a:solidFill>
                  <a:srgbClr val="C00000"/>
                </a:solidFill>
                <a:latin typeface="黑体" pitchFamily="49" charset="-122"/>
                <a:ea typeface="黑体" pitchFamily="49" charset="-122"/>
              </a:rPr>
              <a:t>节 </a:t>
            </a:r>
            <a:r>
              <a:rPr lang="zh-CN" altLang="en-US" sz="2800" dirty="0" smtClean="0">
                <a:solidFill>
                  <a:srgbClr val="C00000"/>
                </a:solidFill>
                <a:latin typeface="黑体" pitchFamily="49" charset="-122"/>
                <a:ea typeface="黑体" pitchFamily="49" charset="-122"/>
              </a:rPr>
              <a:t>其他</a:t>
            </a:r>
            <a:r>
              <a:rPr lang="zh-CN" altLang="en-US" sz="2800" dirty="0">
                <a:solidFill>
                  <a:srgbClr val="C00000"/>
                </a:solidFill>
                <a:latin typeface="黑体" pitchFamily="49" charset="-122"/>
                <a:ea typeface="黑体" pitchFamily="49" charset="-122"/>
              </a:rPr>
              <a:t>事项</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多策略选股</a:t>
            </a:r>
            <a:endParaRPr lang="zh-CN" altLang="en-US" dirty="0">
              <a:latin typeface="黑体" pitchFamily="49" charset="-122"/>
              <a:ea typeface="黑体" pitchFamily="49" charset="-122"/>
              <a:cs typeface="Arial Unicode MS" pitchFamily="34" charset="-122"/>
            </a:endParaRPr>
          </a:p>
        </p:txBody>
      </p:sp>
      <p:graphicFrame>
        <p:nvGraphicFramePr>
          <p:cNvPr id="7" name="图示 6"/>
          <p:cNvGraphicFramePr/>
          <p:nvPr/>
        </p:nvGraphicFramePr>
        <p:xfrm>
          <a:off x="3475926" y="1647394"/>
          <a:ext cx="5263281" cy="710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2164" name="组合 7"/>
          <p:cNvGrpSpPr/>
          <p:nvPr/>
        </p:nvGrpSpPr>
        <p:grpSpPr>
          <a:xfrm>
            <a:off x="2344738" y="2643188"/>
            <a:ext cx="2036762" cy="436562"/>
            <a:chOff x="60246" y="357110"/>
            <a:chExt cx="2037123" cy="436496"/>
          </a:xfrm>
        </p:grpSpPr>
        <p:sp>
          <p:nvSpPr>
            <p:cNvPr id="9" name="圆角矩形 8"/>
            <p:cNvSpPr/>
            <p:nvPr/>
          </p:nvSpPr>
          <p:spPr>
            <a:xfrm>
              <a:off x="60246" y="357110"/>
              <a:ext cx="2037123" cy="436496"/>
            </a:xfrm>
            <a:prstGeom prst="round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a:lstStyle/>
            <a:p>
              <a:endParaRPr/>
            </a:p>
          </p:txBody>
        </p:sp>
        <p:sp>
          <p:nvSpPr>
            <p:cNvPr id="10" name="圆角矩形 4"/>
            <p:cNvSpPr/>
            <p:nvPr/>
          </p:nvSpPr>
          <p:spPr>
            <a:xfrm>
              <a:off x="80887" y="377744"/>
              <a:ext cx="1995842" cy="395228"/>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anchor="ctr"/>
            <a:lstStyle/>
            <a:p>
              <a:pPr algn="ctr" defTabSz="889000">
                <a:lnSpc>
                  <a:spcPct val="90000"/>
                </a:lnSpc>
                <a:spcAft>
                  <a:spcPct val="35000"/>
                </a:spcAft>
                <a:defRPr/>
              </a:pPr>
              <a:r>
                <a:rPr lang="zh-CN" altLang="en-US" sz="2000">
                  <a:solidFill>
                    <a:schemeClr val="tx1"/>
                  </a:solidFill>
                  <a:ea typeface="宋体" pitchFamily="2" charset="-122"/>
                </a:rPr>
                <a:t>风格轮动</a:t>
              </a:r>
            </a:p>
          </p:txBody>
        </p:sp>
      </p:grpSp>
      <p:grpSp>
        <p:nvGrpSpPr>
          <p:cNvPr id="92165" name="组合 11"/>
          <p:cNvGrpSpPr/>
          <p:nvPr/>
        </p:nvGrpSpPr>
        <p:grpSpPr>
          <a:xfrm>
            <a:off x="2344738" y="3357563"/>
            <a:ext cx="2036762" cy="436562"/>
            <a:chOff x="60246" y="357110"/>
            <a:chExt cx="2037123" cy="436496"/>
          </a:xfrm>
        </p:grpSpPr>
        <p:sp>
          <p:nvSpPr>
            <p:cNvPr id="13" name="圆角矩形 12"/>
            <p:cNvSpPr/>
            <p:nvPr/>
          </p:nvSpPr>
          <p:spPr>
            <a:xfrm>
              <a:off x="60246" y="357110"/>
              <a:ext cx="2037123" cy="436496"/>
            </a:xfrm>
            <a:prstGeom prst="round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a:lstStyle/>
            <a:p>
              <a:endParaRPr/>
            </a:p>
          </p:txBody>
        </p:sp>
        <p:sp>
          <p:nvSpPr>
            <p:cNvPr id="14" name="圆角矩形 4"/>
            <p:cNvSpPr/>
            <p:nvPr/>
          </p:nvSpPr>
          <p:spPr>
            <a:xfrm>
              <a:off x="80887" y="377744"/>
              <a:ext cx="1995842" cy="395228"/>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anchor="ctr"/>
            <a:lstStyle/>
            <a:p>
              <a:pPr algn="ctr" defTabSz="889000">
                <a:lnSpc>
                  <a:spcPct val="90000"/>
                </a:lnSpc>
                <a:spcAft>
                  <a:spcPct val="35000"/>
                </a:spcAft>
                <a:defRPr/>
              </a:pPr>
              <a:r>
                <a:rPr lang="zh-CN" altLang="en-US" sz="2000">
                  <a:solidFill>
                    <a:schemeClr val="tx1"/>
                  </a:solidFill>
                  <a:ea typeface="宋体" pitchFamily="2" charset="-122"/>
                </a:rPr>
                <a:t>多策略</a:t>
              </a:r>
            </a:p>
          </p:txBody>
        </p:sp>
      </p:grpSp>
      <p:sp>
        <p:nvSpPr>
          <p:cNvPr id="16" name="矩形 15"/>
          <p:cNvSpPr/>
          <p:nvPr/>
        </p:nvSpPr>
        <p:spPr bwMode="auto">
          <a:xfrm>
            <a:off x="3881438" y="4057651"/>
            <a:ext cx="1928812" cy="500063"/>
          </a:xfrm>
          <a:prstGeom prst="rect">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lIns="0" tIns="0" rIns="0" bIns="0" anchor="ctr"/>
          <a:lstStyle/>
          <a:p>
            <a:pPr algn="ctr">
              <a:defRPr/>
            </a:pPr>
            <a:r>
              <a:rPr lang="zh-CN" altLang="en-US" sz="2000">
                <a:solidFill>
                  <a:schemeClr val="tx1"/>
                </a:solidFill>
                <a:latin typeface="Times New Roman" pitchFamily="18" charset="0"/>
                <a:ea typeface="楷体_GB2312" pitchFamily="49" charset="-122"/>
                <a:cs typeface="Times New Roman" pitchFamily="18" charset="0"/>
              </a:rPr>
              <a:t>行业轮动</a:t>
            </a:r>
          </a:p>
        </p:txBody>
      </p:sp>
      <p:cxnSp>
        <p:nvCxnSpPr>
          <p:cNvPr id="92167" name="肘形连接符 23"/>
          <p:cNvCxnSpPr>
            <a:cxnSpLocks noChangeShapeType="1"/>
            <a:stCxn id="25" idx="3"/>
            <a:endCxn id="22" idx="1"/>
          </p:cNvCxnSpPr>
          <p:nvPr/>
        </p:nvCxnSpPr>
        <p:spPr bwMode="auto">
          <a:xfrm flipV="1">
            <a:off x="5810251" y="5532438"/>
            <a:ext cx="1687513" cy="4762"/>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2168" name="肘形连接符 25"/>
          <p:cNvCxnSpPr>
            <a:cxnSpLocks noChangeShapeType="1"/>
            <a:stCxn id="25" idx="3"/>
            <a:endCxn id="21" idx="1"/>
          </p:cNvCxnSpPr>
          <p:nvPr/>
        </p:nvCxnSpPr>
        <p:spPr bwMode="auto">
          <a:xfrm flipV="1">
            <a:off x="5810251" y="5091114"/>
            <a:ext cx="1687513" cy="446087"/>
          </a:xfrm>
          <a:prstGeom prst="bentConnector3">
            <a:avLst>
              <a:gd name="adj1" fmla="val 62699"/>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21" name="矩形 20"/>
          <p:cNvSpPr/>
          <p:nvPr/>
        </p:nvSpPr>
        <p:spPr bwMode="auto">
          <a:xfrm>
            <a:off x="7497764" y="4933950"/>
            <a:ext cx="1208087" cy="312738"/>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业绩预增</a:t>
            </a:r>
          </a:p>
        </p:txBody>
      </p:sp>
      <p:sp>
        <p:nvSpPr>
          <p:cNvPr id="22" name="矩形 21"/>
          <p:cNvSpPr/>
          <p:nvPr/>
        </p:nvSpPr>
        <p:spPr bwMode="auto">
          <a:xfrm>
            <a:off x="7497764" y="5360988"/>
            <a:ext cx="1208087" cy="341312"/>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股权激励</a:t>
            </a:r>
          </a:p>
        </p:txBody>
      </p:sp>
      <p:sp>
        <p:nvSpPr>
          <p:cNvPr id="23" name="圆角矩形 43"/>
          <p:cNvSpPr>
            <a:spLocks noChangeArrowheads="1"/>
          </p:cNvSpPr>
          <p:nvPr/>
        </p:nvSpPr>
        <p:spPr bwMode="auto">
          <a:xfrm>
            <a:off x="7329488" y="4857751"/>
            <a:ext cx="1695450" cy="1357313"/>
          </a:xfrm>
          <a:prstGeom prst="roundRect">
            <a:avLst>
              <a:gd name="adj" fmla="val 16667"/>
            </a:avLst>
          </a:prstGeom>
          <a:noFill/>
          <a:ln w="12700" algn="ctr">
            <a:solidFill>
              <a:schemeClr val="tx1"/>
            </a:solidFill>
            <a:prstDash val="dash"/>
            <a:round/>
            <a:headEnd type="none" w="sm" len="sm"/>
            <a:tailEnd type="none" w="sm" len="sm"/>
          </a:ln>
        </p:spPr>
        <p:txBody>
          <a:bodyPr lIns="0" tIns="0" rIns="0" bIns="0" anchor="ctr"/>
          <a:lstStyle/>
          <a:p>
            <a:pPr algn="ctr">
              <a:defRPr/>
            </a:pPr>
            <a:endParaRPr lang="zh-CN" altLang="en-US" sz="1400">
              <a:ln w="57150">
                <a:solidFill>
                  <a:schemeClr val="tx1"/>
                </a:solidFill>
              </a:ln>
              <a:ea typeface="楷体_GB2312" pitchFamily="49" charset="-122"/>
              <a:cs typeface="Times New Roman" pitchFamily="18" charset="0"/>
            </a:endParaRPr>
          </a:p>
        </p:txBody>
      </p:sp>
      <p:cxnSp>
        <p:nvCxnSpPr>
          <p:cNvPr id="92172" name="直接箭头连接符 49"/>
          <p:cNvCxnSpPr>
            <a:cxnSpLocks noChangeShapeType="1"/>
          </p:cNvCxnSpPr>
          <p:nvPr/>
        </p:nvCxnSpPr>
        <p:spPr bwMode="auto">
          <a:xfrm flipH="1">
            <a:off x="8882063" y="4986338"/>
            <a:ext cx="0" cy="1104900"/>
          </a:xfrm>
          <a:prstGeom prst="straightConnector1">
            <a:avLst/>
          </a:prstGeom>
          <a:noFill/>
          <a:ln w="9525" algn="ctr">
            <a:solidFill>
              <a:srgbClr val="002060"/>
            </a:solidFill>
            <a:round/>
            <a:tailEnd type="arrow" w="med" len="med"/>
          </a:ln>
          <a:extLst>
            <a:ext uri="{909E8E84-426E-40DD-AFC4-6F175D3DCCD1}">
              <a14:hiddenFill xmlns:a14="http://schemas.microsoft.com/office/drawing/2010/main">
                <a:noFill/>
              </a14:hiddenFill>
            </a:ext>
          </a:extLst>
        </p:spPr>
      </p:cxnSp>
      <p:sp>
        <p:nvSpPr>
          <p:cNvPr id="25" name="矩形 24"/>
          <p:cNvSpPr/>
          <p:nvPr/>
        </p:nvSpPr>
        <p:spPr bwMode="auto">
          <a:xfrm>
            <a:off x="3881438" y="5286376"/>
            <a:ext cx="1928812" cy="500063"/>
          </a:xfrm>
          <a:prstGeom prst="rect">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lIns="0" tIns="0" rIns="0" bIns="0" anchor="ctr"/>
          <a:lstStyle/>
          <a:p>
            <a:pPr algn="ctr">
              <a:defRPr/>
            </a:pPr>
            <a:r>
              <a:rPr lang="zh-CN" altLang="en-US" sz="2000">
                <a:solidFill>
                  <a:schemeClr val="tx1"/>
                </a:solidFill>
                <a:latin typeface="Times New Roman" pitchFamily="18" charset="0"/>
                <a:ea typeface="楷体_GB2312" pitchFamily="49" charset="-122"/>
                <a:cs typeface="Times New Roman" pitchFamily="18" charset="0"/>
              </a:rPr>
              <a:t>事件驱动</a:t>
            </a:r>
          </a:p>
        </p:txBody>
      </p:sp>
      <p:sp>
        <p:nvSpPr>
          <p:cNvPr id="26" name="加号 25"/>
          <p:cNvSpPr/>
          <p:nvPr/>
        </p:nvSpPr>
        <p:spPr bwMode="auto">
          <a:xfrm>
            <a:off x="4667250" y="4714875"/>
            <a:ext cx="357188" cy="357188"/>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a:lstStyle/>
          <a:p>
            <a:pPr eaLnBrk="1" hangingPunct="1">
              <a:defRPr/>
            </a:pPr>
            <a:endParaRPr lang="zh-CN" altLang="en-US">
              <a:latin typeface="Arial"/>
              <a:ea typeface="宋体" pitchFamily="2" charset="-122"/>
            </a:endParaRPr>
          </a:p>
        </p:txBody>
      </p:sp>
      <p:sp>
        <p:nvSpPr>
          <p:cNvPr id="27" name="矩形 26"/>
          <p:cNvSpPr/>
          <p:nvPr/>
        </p:nvSpPr>
        <p:spPr bwMode="auto">
          <a:xfrm>
            <a:off x="7496175" y="5794375"/>
            <a:ext cx="1208088" cy="311150"/>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定增破发</a:t>
            </a:r>
          </a:p>
        </p:txBody>
      </p:sp>
      <p:cxnSp>
        <p:nvCxnSpPr>
          <p:cNvPr id="92176" name="肘形连接符 23"/>
          <p:cNvCxnSpPr>
            <a:cxnSpLocks noChangeShapeType="1"/>
            <a:stCxn id="25" idx="3"/>
            <a:endCxn id="27" idx="1"/>
          </p:cNvCxnSpPr>
          <p:nvPr/>
        </p:nvCxnSpPr>
        <p:spPr bwMode="auto">
          <a:xfrm>
            <a:off x="5810251" y="5537200"/>
            <a:ext cx="1685925" cy="412750"/>
          </a:xfrm>
          <a:prstGeom prst="bentConnector3">
            <a:avLst>
              <a:gd name="adj1" fmla="val 62713"/>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2177" name="肘形连接符 19"/>
          <p:cNvCxnSpPr>
            <a:cxnSpLocks noChangeShapeType="1"/>
            <a:stCxn id="14" idx="2"/>
            <a:endCxn id="16" idx="1"/>
          </p:cNvCxnSpPr>
          <p:nvPr/>
        </p:nvCxnSpPr>
        <p:spPr bwMode="auto">
          <a:xfrm rot="16200000" flipH="1">
            <a:off x="3354389" y="3781426"/>
            <a:ext cx="534987" cy="519113"/>
          </a:xfrm>
          <a:prstGeom prst="bentConnector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2178" name="肘形连接符 23"/>
          <p:cNvCxnSpPr>
            <a:cxnSpLocks noChangeShapeType="1"/>
            <a:stCxn id="14" idx="2"/>
            <a:endCxn id="25" idx="1"/>
          </p:cNvCxnSpPr>
          <p:nvPr/>
        </p:nvCxnSpPr>
        <p:spPr bwMode="auto">
          <a:xfrm rot="16200000" flipH="1">
            <a:off x="2740026" y="4395788"/>
            <a:ext cx="1763712" cy="519113"/>
          </a:xfrm>
          <a:prstGeom prst="bentConnector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2179" name="肘形连接符 23"/>
          <p:cNvCxnSpPr>
            <a:cxnSpLocks noChangeShapeType="1"/>
            <a:stCxn id="16" idx="3"/>
            <a:endCxn id="37" idx="1"/>
          </p:cNvCxnSpPr>
          <p:nvPr/>
        </p:nvCxnSpPr>
        <p:spPr bwMode="auto">
          <a:xfrm>
            <a:off x="5810250" y="4308475"/>
            <a:ext cx="1506538" cy="0"/>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7" name="矩形 36"/>
          <p:cNvSpPr/>
          <p:nvPr/>
        </p:nvSpPr>
        <p:spPr bwMode="auto">
          <a:xfrm>
            <a:off x="7316789" y="4143376"/>
            <a:ext cx="1208087" cy="328613"/>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sz="1400">
                <a:solidFill>
                  <a:schemeClr val="tx1"/>
                </a:solidFill>
                <a:latin typeface="Times New Roman" pitchFamily="18" charset="0"/>
                <a:ea typeface="楷体_GB2312" pitchFamily="49" charset="-122"/>
                <a:cs typeface="Times New Roman" pitchFamily="18" charset="0"/>
              </a:rPr>
              <a:t>选择行业偏离</a:t>
            </a:r>
          </a:p>
        </p:txBody>
      </p:sp>
      <p:sp>
        <p:nvSpPr>
          <p:cNvPr id="92181" name="矩形 40"/>
          <p:cNvSpPr>
            <a:spLocks noChangeArrowheads="1"/>
          </p:cNvSpPr>
          <p:nvPr/>
        </p:nvSpPr>
        <p:spPr bwMode="auto">
          <a:xfrm>
            <a:off x="5889626" y="3984626"/>
            <a:ext cx="1082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400">
                <a:latin typeface="Arial" pitchFamily="34" charset="0"/>
                <a:ea typeface="宋体" pitchFamily="2" charset="-122"/>
              </a:rPr>
              <a:t>行业内选股</a:t>
            </a:r>
          </a:p>
        </p:txBody>
      </p:sp>
      <p:sp>
        <p:nvSpPr>
          <p:cNvPr id="92182" name="矩形 43"/>
          <p:cNvSpPr>
            <a:spLocks noChangeArrowheads="1"/>
          </p:cNvSpPr>
          <p:nvPr/>
        </p:nvSpPr>
        <p:spPr bwMode="auto">
          <a:xfrm>
            <a:off x="5878514" y="5172076"/>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1400">
                <a:latin typeface="Arial" pitchFamily="34" charset="0"/>
                <a:ea typeface="宋体" pitchFamily="2" charset="-122"/>
              </a:rPr>
              <a:t>资金管理</a:t>
            </a:r>
          </a:p>
        </p:txBody>
      </p:sp>
      <p:sp>
        <p:nvSpPr>
          <p:cNvPr id="92183" name="灯片编号占位符 27"/>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59267390-17F6-476D-B8BE-B8DBE64C6429}" type="slidenum">
              <a:rPr lang="zh-CN" altLang="en-US" sz="1200" b="0"/>
              <a:pPr>
                <a:spcBef>
                  <a:spcPct val="0"/>
                </a:spcBef>
                <a:buClrTx/>
                <a:buFontTx/>
                <a:buNone/>
              </a:pPr>
              <a:t>65</a:t>
            </a:fld>
            <a:endParaRPr lang="en-US" altLang="zh-CN" sz="1200" b="0"/>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12894" y="1859340"/>
            <a:ext cx="9314330" cy="2308324"/>
          </a:xfrm>
          <a:prstGeom prst="rect">
            <a:avLst/>
          </a:prstGeom>
        </p:spPr>
        <p:txBody>
          <a:bodyPr wrap="square">
            <a:spAutoFit/>
          </a:bodyPr>
          <a:lstStyle/>
          <a:p>
            <a:r>
              <a:rPr lang="zh-CN" altLang="en-US" dirty="0"/>
              <a:t>前面介绍的因子策略，整体来说工作都是围绕选股和对冲两端来完成的</a:t>
            </a:r>
            <a:r>
              <a:rPr lang="zh-CN" altLang="en-US" dirty="0" smtClean="0"/>
              <a:t>。</a:t>
            </a:r>
            <a:endParaRPr lang="zh-CN" altLang="en-US" dirty="0"/>
          </a:p>
          <a:p>
            <a:r>
              <a:rPr lang="zh-CN" altLang="en-US" dirty="0"/>
              <a:t>首先看选</a:t>
            </a:r>
            <a:r>
              <a:rPr lang="zh-CN" altLang="en-US" dirty="0" smtClean="0"/>
              <a:t>股一端</a:t>
            </a:r>
            <a:r>
              <a:rPr lang="zh-CN" altLang="en-US" dirty="0"/>
              <a:t>，前面我们</a:t>
            </a:r>
            <a:r>
              <a:rPr lang="zh-CN" altLang="en-US" dirty="0" smtClean="0"/>
              <a:t>强调，</a:t>
            </a:r>
            <a:r>
              <a:rPr lang="zh-CN" altLang="en-US" dirty="0"/>
              <a:t>获得超额收益的一个关键在于风格的选择甚至是轮动，实际上为了增强收益，往往还会选择其他策略和多因子一起来构成多策略，比如纯粹的因子模型可能会选择行业中性，但同时又可以加入行业轮动策略，在组合中超配相对看好的策略；其次，可以选择部分事件驱动股票，来分散部分资金，实现收益增强。这两类是最常见的方法。</a:t>
            </a:r>
          </a:p>
          <a:p>
            <a:r>
              <a:rPr lang="zh-CN" altLang="en-US" dirty="0"/>
              <a:t>行业轮动：容易结合</a:t>
            </a:r>
          </a:p>
          <a:p>
            <a:r>
              <a:rPr lang="zh-CN" altLang="en-US" dirty="0"/>
              <a:t>事件驱动：资金管理</a:t>
            </a:r>
          </a:p>
        </p:txBody>
      </p:sp>
    </p:spTree>
    <p:extLst>
      <p:ext uri="{BB962C8B-B14F-4D97-AF65-F5344CB8AC3E}">
        <p14:creationId xmlns:p14="http://schemas.microsoft.com/office/powerpoint/2010/main" val="384937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矩形 7"/>
          <p:cNvSpPr>
            <a:spLocks noChangeArrowheads="1"/>
          </p:cNvSpPr>
          <p:nvPr/>
        </p:nvSpPr>
        <p:spPr bwMode="auto">
          <a:xfrm>
            <a:off x="3524250" y="642939"/>
            <a:ext cx="51090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zh-CN" altLang="en-US" sz="2800" dirty="0" smtClean="0">
                <a:solidFill>
                  <a:srgbClr val="C00000"/>
                </a:solidFill>
                <a:latin typeface="黑体" pitchFamily="49" charset="-122"/>
                <a:ea typeface="黑体" pitchFamily="49" charset="-122"/>
              </a:rPr>
              <a:t>第五节   </a:t>
            </a:r>
            <a:r>
              <a:rPr lang="zh-CN" altLang="en-US" sz="2800" dirty="0" smtClean="0">
                <a:solidFill>
                  <a:srgbClr val="C00000"/>
                </a:solidFill>
                <a:latin typeface="黑体" pitchFamily="49" charset="-122"/>
                <a:ea typeface="黑体" pitchFamily="49" charset="-122"/>
              </a:rPr>
              <a:t>其他</a:t>
            </a:r>
            <a:r>
              <a:rPr lang="zh-CN" altLang="en-US" sz="2800" dirty="0">
                <a:solidFill>
                  <a:srgbClr val="C00000"/>
                </a:solidFill>
                <a:latin typeface="黑体" pitchFamily="49" charset="-122"/>
                <a:ea typeface="黑体" pitchFamily="49" charset="-122"/>
              </a:rPr>
              <a:t>事项</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灵活对冲</a:t>
            </a:r>
            <a:endParaRPr lang="zh-CN" altLang="en-US" dirty="0">
              <a:latin typeface="黑体" pitchFamily="49" charset="-122"/>
              <a:ea typeface="黑体" pitchFamily="49" charset="-122"/>
              <a:cs typeface="Arial Unicode MS" pitchFamily="34" charset="-122"/>
            </a:endParaRPr>
          </a:p>
        </p:txBody>
      </p:sp>
      <p:graphicFrame>
        <p:nvGraphicFramePr>
          <p:cNvPr id="7" name="图示 6"/>
          <p:cNvGraphicFramePr/>
          <p:nvPr/>
        </p:nvGraphicFramePr>
        <p:xfrm>
          <a:off x="3475926" y="1647394"/>
          <a:ext cx="5263281" cy="710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6260" name="组合 11"/>
          <p:cNvGrpSpPr/>
          <p:nvPr/>
        </p:nvGrpSpPr>
        <p:grpSpPr>
          <a:xfrm>
            <a:off x="6881813" y="4486276"/>
            <a:ext cx="2036762" cy="436563"/>
            <a:chOff x="60246" y="357110"/>
            <a:chExt cx="2037123" cy="436496"/>
          </a:xfrm>
        </p:grpSpPr>
        <p:sp>
          <p:nvSpPr>
            <p:cNvPr id="13" name="圆角矩形 12"/>
            <p:cNvSpPr/>
            <p:nvPr/>
          </p:nvSpPr>
          <p:spPr>
            <a:xfrm>
              <a:off x="60246" y="357110"/>
              <a:ext cx="2037123" cy="436496"/>
            </a:xfrm>
            <a:prstGeom prst="roundRect">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a:lstStyle/>
            <a:p>
              <a:endParaRPr/>
            </a:p>
          </p:txBody>
        </p:sp>
        <p:sp>
          <p:nvSpPr>
            <p:cNvPr id="14" name="圆角矩形 4"/>
            <p:cNvSpPr/>
            <p:nvPr/>
          </p:nvSpPr>
          <p:spPr>
            <a:xfrm>
              <a:off x="80887" y="377745"/>
              <a:ext cx="1995842" cy="395226"/>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anchor="ctr"/>
            <a:lstStyle/>
            <a:p>
              <a:pPr algn="ctr" defTabSz="889000">
                <a:lnSpc>
                  <a:spcPct val="90000"/>
                </a:lnSpc>
                <a:spcAft>
                  <a:spcPct val="35000"/>
                </a:spcAft>
                <a:defRPr/>
              </a:pPr>
              <a:r>
                <a:rPr lang="zh-CN" altLang="en-US" sz="2000">
                  <a:solidFill>
                    <a:schemeClr val="tx1"/>
                  </a:solidFill>
                  <a:ea typeface="宋体" pitchFamily="2" charset="-122"/>
                </a:rPr>
                <a:t>应对策略</a:t>
              </a:r>
            </a:p>
          </p:txBody>
        </p:sp>
      </p:grpSp>
      <p:cxnSp>
        <p:nvCxnSpPr>
          <p:cNvPr id="96261" name="肘形连接符 23"/>
          <p:cNvCxnSpPr>
            <a:cxnSpLocks noChangeShapeType="1"/>
            <a:endCxn id="22" idx="0"/>
          </p:cNvCxnSpPr>
          <p:nvPr/>
        </p:nvCxnSpPr>
        <p:spPr bwMode="auto">
          <a:xfrm rot="5400000">
            <a:off x="7135020" y="4648995"/>
            <a:ext cx="512763" cy="1019175"/>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22" name="矩形 21"/>
          <p:cNvSpPr/>
          <p:nvPr/>
        </p:nvSpPr>
        <p:spPr bwMode="auto">
          <a:xfrm>
            <a:off x="6596063" y="5414964"/>
            <a:ext cx="571500" cy="1285875"/>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a:solidFill>
                  <a:schemeClr val="tx1"/>
                </a:solidFill>
                <a:latin typeface="Times New Roman" pitchFamily="18" charset="0"/>
                <a:ea typeface="楷体_GB2312" pitchFamily="49" charset="-122"/>
                <a:cs typeface="Times New Roman" pitchFamily="18" charset="0"/>
              </a:rPr>
              <a:t>基</a:t>
            </a:r>
            <a:endParaRPr lang="en-US" altLang="zh-CN">
              <a:solidFill>
                <a:schemeClr val="tx1"/>
              </a:solidFill>
              <a:latin typeface="Times New Roman" pitchFamily="18" charset="0"/>
              <a:ea typeface="楷体_GB2312" pitchFamily="49" charset="-122"/>
              <a:cs typeface="Times New Roman" pitchFamily="18" charset="0"/>
            </a:endParaRPr>
          </a:p>
          <a:p>
            <a:pPr algn="ctr">
              <a:defRPr/>
            </a:pPr>
            <a:r>
              <a:rPr lang="zh-CN" altLang="en-US">
                <a:solidFill>
                  <a:schemeClr val="tx1"/>
                </a:solidFill>
                <a:latin typeface="Times New Roman" pitchFamily="18" charset="0"/>
                <a:ea typeface="楷体_GB2312" pitchFamily="49" charset="-122"/>
                <a:cs typeface="Times New Roman" pitchFamily="18" charset="0"/>
              </a:rPr>
              <a:t>差</a:t>
            </a:r>
            <a:endParaRPr lang="en-US" altLang="zh-CN">
              <a:solidFill>
                <a:schemeClr val="tx1"/>
              </a:solidFill>
              <a:latin typeface="Times New Roman" pitchFamily="18" charset="0"/>
              <a:ea typeface="楷体_GB2312" pitchFamily="49" charset="-122"/>
              <a:cs typeface="Times New Roman" pitchFamily="18" charset="0"/>
            </a:endParaRPr>
          </a:p>
          <a:p>
            <a:pPr algn="ctr">
              <a:defRPr/>
            </a:pPr>
            <a:r>
              <a:rPr lang="zh-CN" altLang="en-US">
                <a:solidFill>
                  <a:schemeClr val="tx1"/>
                </a:solidFill>
                <a:latin typeface="Times New Roman" pitchFamily="18" charset="0"/>
                <a:ea typeface="楷体_GB2312" pitchFamily="49" charset="-122"/>
                <a:cs typeface="Times New Roman" pitchFamily="18" charset="0"/>
              </a:rPr>
              <a:t>择</a:t>
            </a:r>
            <a:endParaRPr lang="en-US" altLang="zh-CN">
              <a:solidFill>
                <a:schemeClr val="tx1"/>
              </a:solidFill>
              <a:latin typeface="Times New Roman" pitchFamily="18" charset="0"/>
              <a:ea typeface="楷体_GB2312" pitchFamily="49" charset="-122"/>
              <a:cs typeface="Times New Roman" pitchFamily="18" charset="0"/>
            </a:endParaRPr>
          </a:p>
          <a:p>
            <a:pPr algn="ctr">
              <a:defRPr/>
            </a:pPr>
            <a:r>
              <a:rPr lang="zh-CN" altLang="en-US">
                <a:solidFill>
                  <a:schemeClr val="tx1"/>
                </a:solidFill>
                <a:latin typeface="Times New Roman" pitchFamily="18" charset="0"/>
                <a:ea typeface="楷体_GB2312" pitchFamily="49" charset="-122"/>
                <a:cs typeface="Times New Roman" pitchFamily="18" charset="0"/>
              </a:rPr>
              <a:t>时</a:t>
            </a:r>
          </a:p>
        </p:txBody>
      </p:sp>
      <p:sp>
        <p:nvSpPr>
          <p:cNvPr id="31" name="圆角矩形标注 30"/>
          <p:cNvSpPr/>
          <p:nvPr/>
        </p:nvSpPr>
        <p:spPr bwMode="auto">
          <a:xfrm>
            <a:off x="6596063" y="2786064"/>
            <a:ext cx="2857500" cy="1571625"/>
          </a:xfrm>
          <a:prstGeom prst="wedgeRoundRectCallout">
            <a:avLst>
              <a:gd name="adj1" fmla="val 8096"/>
              <a:gd name="adj2" fmla="val -63631"/>
              <a:gd name="adj3" fmla="val 16667"/>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lstStyle/>
          <a:p>
            <a:pPr>
              <a:defRPr/>
            </a:pPr>
            <a:r>
              <a:rPr lang="zh-CN" altLang="en-US">
                <a:solidFill>
                  <a:srgbClr val="C00000"/>
                </a:solidFill>
                <a:latin typeface="黑体" pitchFamily="2" charset="-122"/>
                <a:ea typeface="黑体" pitchFamily="2" charset="-122"/>
              </a:rPr>
              <a:t>股指期货目前困境：</a:t>
            </a:r>
            <a:endParaRPr lang="en-US" altLang="zh-CN">
              <a:solidFill>
                <a:srgbClr val="C00000"/>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1.</a:t>
            </a:r>
            <a:r>
              <a:rPr lang="zh-CN" altLang="en-US">
                <a:solidFill>
                  <a:schemeClr val="tx1"/>
                </a:solidFill>
                <a:latin typeface="黑体" pitchFamily="2" charset="-122"/>
                <a:ea typeface="黑体" pitchFamily="2" charset="-122"/>
              </a:rPr>
              <a:t>保证金比例提高</a:t>
            </a:r>
            <a:endParaRPr lang="en-US" altLang="zh-CN">
              <a:solidFill>
                <a:schemeClr val="tx1"/>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2.</a:t>
            </a:r>
            <a:r>
              <a:rPr lang="zh-CN" altLang="en-US">
                <a:solidFill>
                  <a:schemeClr val="tx1"/>
                </a:solidFill>
                <a:latin typeface="黑体" pitchFamily="2" charset="-122"/>
                <a:ea typeface="黑体" pitchFamily="2" charset="-122"/>
              </a:rPr>
              <a:t>交易手续费增加</a:t>
            </a:r>
            <a:endParaRPr lang="en-US" altLang="zh-CN">
              <a:solidFill>
                <a:schemeClr val="tx1"/>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3.</a:t>
            </a:r>
            <a:r>
              <a:rPr lang="zh-CN" altLang="en-US">
                <a:solidFill>
                  <a:schemeClr val="tx1"/>
                </a:solidFill>
                <a:latin typeface="黑体" pitchFamily="2" charset="-122"/>
                <a:ea typeface="黑体" pitchFamily="2" charset="-122"/>
              </a:rPr>
              <a:t>流动性减弱</a:t>
            </a:r>
            <a:endParaRPr lang="en-US" altLang="zh-CN">
              <a:solidFill>
                <a:schemeClr val="tx1"/>
              </a:solidFill>
              <a:latin typeface="黑体" pitchFamily="2" charset="-122"/>
              <a:ea typeface="黑体" pitchFamily="2" charset="-122"/>
            </a:endParaRPr>
          </a:p>
          <a:p>
            <a:pPr>
              <a:defRPr/>
            </a:pPr>
            <a:r>
              <a:rPr lang="en-US" altLang="zh-CN">
                <a:solidFill>
                  <a:schemeClr val="tx1"/>
                </a:solidFill>
                <a:latin typeface="黑体" pitchFamily="2" charset="-122"/>
                <a:ea typeface="黑体" pitchFamily="2" charset="-122"/>
              </a:rPr>
              <a:t>4.</a:t>
            </a:r>
            <a:r>
              <a:rPr lang="zh-CN" altLang="en-US">
                <a:solidFill>
                  <a:schemeClr val="tx1"/>
                </a:solidFill>
                <a:latin typeface="黑体" pitchFamily="2" charset="-122"/>
                <a:ea typeface="黑体" pitchFamily="2" charset="-122"/>
              </a:rPr>
              <a:t>大幅负基差。。。</a:t>
            </a:r>
          </a:p>
        </p:txBody>
      </p:sp>
      <p:sp>
        <p:nvSpPr>
          <p:cNvPr id="45" name="矩形 44"/>
          <p:cNvSpPr/>
          <p:nvPr/>
        </p:nvSpPr>
        <p:spPr bwMode="auto">
          <a:xfrm>
            <a:off x="7610475" y="5429251"/>
            <a:ext cx="571500" cy="1285875"/>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a:solidFill>
                  <a:schemeClr val="tx1"/>
                </a:solidFill>
                <a:latin typeface="Times New Roman" pitchFamily="18" charset="0"/>
                <a:ea typeface="楷体_GB2312" pitchFamily="49" charset="-122"/>
                <a:cs typeface="Times New Roman" pitchFamily="18" charset="0"/>
              </a:rPr>
              <a:t>风</a:t>
            </a:r>
            <a:endParaRPr lang="en-US" altLang="zh-CN">
              <a:solidFill>
                <a:schemeClr val="tx1"/>
              </a:solidFill>
              <a:latin typeface="Times New Roman" pitchFamily="18" charset="0"/>
              <a:ea typeface="楷体_GB2312" pitchFamily="49" charset="-122"/>
              <a:cs typeface="Times New Roman" pitchFamily="18" charset="0"/>
            </a:endParaRPr>
          </a:p>
          <a:p>
            <a:pPr algn="ctr">
              <a:defRPr/>
            </a:pPr>
            <a:r>
              <a:rPr lang="zh-CN" altLang="en-US">
                <a:solidFill>
                  <a:schemeClr val="tx1"/>
                </a:solidFill>
                <a:latin typeface="Times New Roman" pitchFamily="18" charset="0"/>
                <a:ea typeface="楷体_GB2312" pitchFamily="49" charset="-122"/>
                <a:cs typeface="Times New Roman" pitchFamily="18" charset="0"/>
              </a:rPr>
              <a:t>格</a:t>
            </a:r>
            <a:endParaRPr lang="en-US" altLang="zh-CN">
              <a:solidFill>
                <a:schemeClr val="tx1"/>
              </a:solidFill>
              <a:latin typeface="Times New Roman" pitchFamily="18" charset="0"/>
              <a:ea typeface="楷体_GB2312" pitchFamily="49" charset="-122"/>
              <a:cs typeface="Times New Roman" pitchFamily="18" charset="0"/>
            </a:endParaRPr>
          </a:p>
          <a:p>
            <a:pPr algn="ctr">
              <a:defRPr/>
            </a:pPr>
            <a:r>
              <a:rPr lang="zh-CN" altLang="en-US">
                <a:solidFill>
                  <a:schemeClr val="tx1"/>
                </a:solidFill>
                <a:latin typeface="Times New Roman" pitchFamily="18" charset="0"/>
                <a:ea typeface="楷体_GB2312" pitchFamily="49" charset="-122"/>
                <a:cs typeface="Times New Roman" pitchFamily="18" charset="0"/>
              </a:rPr>
              <a:t>套</a:t>
            </a:r>
            <a:endParaRPr lang="en-US" altLang="zh-CN">
              <a:solidFill>
                <a:schemeClr val="tx1"/>
              </a:solidFill>
              <a:latin typeface="Times New Roman" pitchFamily="18" charset="0"/>
              <a:ea typeface="楷体_GB2312" pitchFamily="49" charset="-122"/>
              <a:cs typeface="Times New Roman" pitchFamily="18" charset="0"/>
            </a:endParaRPr>
          </a:p>
          <a:p>
            <a:pPr algn="ctr">
              <a:defRPr/>
            </a:pPr>
            <a:r>
              <a:rPr lang="zh-CN" altLang="en-US">
                <a:solidFill>
                  <a:schemeClr val="tx1"/>
                </a:solidFill>
                <a:latin typeface="Times New Roman" pitchFamily="18" charset="0"/>
                <a:ea typeface="楷体_GB2312" pitchFamily="49" charset="-122"/>
                <a:cs typeface="Times New Roman" pitchFamily="18" charset="0"/>
              </a:rPr>
              <a:t>利</a:t>
            </a:r>
          </a:p>
        </p:txBody>
      </p:sp>
      <p:cxnSp>
        <p:nvCxnSpPr>
          <p:cNvPr id="96265" name="肘形连接符 23"/>
          <p:cNvCxnSpPr>
            <a:cxnSpLocks noChangeShapeType="1"/>
            <a:endCxn id="45" idx="0"/>
          </p:cNvCxnSpPr>
          <p:nvPr/>
        </p:nvCxnSpPr>
        <p:spPr bwMode="auto">
          <a:xfrm rot="5400000">
            <a:off x="7635082" y="5163344"/>
            <a:ext cx="527050" cy="4763"/>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6266" name="肘形连接符 23"/>
          <p:cNvCxnSpPr>
            <a:cxnSpLocks noChangeShapeType="1"/>
            <a:endCxn id="51" idx="0"/>
          </p:cNvCxnSpPr>
          <p:nvPr/>
        </p:nvCxnSpPr>
        <p:spPr bwMode="auto">
          <a:xfrm rot="16200000" flipH="1">
            <a:off x="8170863" y="4632326"/>
            <a:ext cx="512763" cy="1052512"/>
          </a:xfrm>
          <a:prstGeom prst="bent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1" name="矩形 50"/>
          <p:cNvSpPr/>
          <p:nvPr/>
        </p:nvSpPr>
        <p:spPr bwMode="auto">
          <a:xfrm>
            <a:off x="8667750" y="5414964"/>
            <a:ext cx="571500" cy="1285875"/>
          </a:xfrm>
          <a:prstGeom prst="rect">
            <a:avLst/>
          </a:prstGeom>
          <a:solidFill>
            <a:srgbClr val="FFEEB9"/>
          </a:solidFill>
          <a:ln w="19050">
            <a:solidFill>
              <a:schemeClr val="tx1"/>
            </a:solidFill>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zh-CN" altLang="en-US">
                <a:solidFill>
                  <a:schemeClr val="tx1"/>
                </a:solidFill>
                <a:latin typeface="Times New Roman" pitchFamily="18" charset="0"/>
                <a:ea typeface="楷体_GB2312" pitchFamily="49" charset="-122"/>
                <a:cs typeface="Times New Roman" pitchFamily="18" charset="0"/>
              </a:rPr>
              <a:t>期</a:t>
            </a:r>
            <a:endParaRPr lang="en-US" altLang="zh-CN">
              <a:solidFill>
                <a:schemeClr val="tx1"/>
              </a:solidFill>
              <a:latin typeface="Times New Roman" pitchFamily="18" charset="0"/>
              <a:ea typeface="楷体_GB2312" pitchFamily="49" charset="-122"/>
              <a:cs typeface="Times New Roman" pitchFamily="18" charset="0"/>
            </a:endParaRPr>
          </a:p>
          <a:p>
            <a:pPr algn="ctr">
              <a:defRPr/>
            </a:pPr>
            <a:r>
              <a:rPr lang="zh-CN" altLang="en-US">
                <a:solidFill>
                  <a:schemeClr val="tx1"/>
                </a:solidFill>
                <a:latin typeface="Times New Roman" pitchFamily="18" charset="0"/>
                <a:ea typeface="楷体_GB2312" pitchFamily="49" charset="-122"/>
                <a:cs typeface="Times New Roman" pitchFamily="18" charset="0"/>
              </a:rPr>
              <a:t>权</a:t>
            </a:r>
            <a:endParaRPr lang="en-US" altLang="zh-CN">
              <a:solidFill>
                <a:schemeClr val="tx1"/>
              </a:solidFill>
              <a:latin typeface="Times New Roman" pitchFamily="18" charset="0"/>
              <a:ea typeface="楷体_GB2312" pitchFamily="49" charset="-122"/>
              <a:cs typeface="Times New Roman" pitchFamily="18" charset="0"/>
            </a:endParaRPr>
          </a:p>
          <a:p>
            <a:pPr algn="ctr">
              <a:defRPr/>
            </a:pPr>
            <a:r>
              <a:rPr lang="zh-CN" altLang="en-US">
                <a:solidFill>
                  <a:schemeClr val="tx1"/>
                </a:solidFill>
                <a:latin typeface="Times New Roman" pitchFamily="18" charset="0"/>
                <a:ea typeface="楷体_GB2312" pitchFamily="49" charset="-122"/>
                <a:cs typeface="Times New Roman" pitchFamily="18" charset="0"/>
              </a:rPr>
              <a:t>对</a:t>
            </a:r>
            <a:endParaRPr lang="en-US" altLang="zh-CN">
              <a:solidFill>
                <a:schemeClr val="tx1"/>
              </a:solidFill>
              <a:latin typeface="Times New Roman" pitchFamily="18" charset="0"/>
              <a:ea typeface="楷体_GB2312" pitchFamily="49" charset="-122"/>
              <a:cs typeface="Times New Roman" pitchFamily="18" charset="0"/>
            </a:endParaRPr>
          </a:p>
          <a:p>
            <a:pPr algn="ctr">
              <a:defRPr/>
            </a:pPr>
            <a:r>
              <a:rPr lang="zh-CN" altLang="en-US">
                <a:solidFill>
                  <a:schemeClr val="tx1"/>
                </a:solidFill>
                <a:latin typeface="Times New Roman" pitchFamily="18" charset="0"/>
                <a:ea typeface="楷体_GB2312" pitchFamily="49" charset="-122"/>
                <a:cs typeface="Times New Roman" pitchFamily="18" charset="0"/>
              </a:rPr>
              <a:t>冲</a:t>
            </a:r>
          </a:p>
        </p:txBody>
      </p:sp>
      <p:cxnSp>
        <p:nvCxnSpPr>
          <p:cNvPr id="96268" name="直接箭头连接符 67"/>
          <p:cNvCxnSpPr>
            <a:cxnSpLocks noChangeShapeType="1"/>
          </p:cNvCxnSpPr>
          <p:nvPr/>
        </p:nvCxnSpPr>
        <p:spPr bwMode="auto">
          <a:xfrm flipH="1" flipV="1">
            <a:off x="2881313" y="3643314"/>
            <a:ext cx="0" cy="2014537"/>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96269" name="直接箭头连接符 68"/>
          <p:cNvCxnSpPr>
            <a:cxnSpLocks noChangeShapeType="1"/>
          </p:cNvCxnSpPr>
          <p:nvPr/>
        </p:nvCxnSpPr>
        <p:spPr bwMode="auto">
          <a:xfrm>
            <a:off x="2601913" y="4886325"/>
            <a:ext cx="3027362"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pSp>
        <p:nvGrpSpPr>
          <p:cNvPr id="96270" name="组合 58"/>
          <p:cNvGrpSpPr/>
          <p:nvPr/>
        </p:nvGrpSpPr>
        <p:grpSpPr>
          <a:xfrm>
            <a:off x="3095626" y="4014789"/>
            <a:ext cx="2143125" cy="1571625"/>
            <a:chOff x="1285852" y="5000635"/>
            <a:chExt cx="2143141" cy="1571637"/>
          </a:xfrm>
        </p:grpSpPr>
        <p:cxnSp>
          <p:nvCxnSpPr>
            <p:cNvPr id="32" name="直接连接符 31"/>
            <p:cNvCxnSpPr/>
            <p:nvPr/>
          </p:nvCxnSpPr>
          <p:spPr>
            <a:xfrm rot="16200000" flipH="1">
              <a:off x="1520010" y="5091917"/>
              <a:ext cx="1528775" cy="14319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96275" name="组合 84"/>
            <p:cNvGrpSpPr/>
            <p:nvPr/>
          </p:nvGrpSpPr>
          <p:grpSpPr>
            <a:xfrm flipV="1">
              <a:off x="1285852" y="5429264"/>
              <a:ext cx="2000263" cy="1071569"/>
              <a:chOff x="-31355" y="2497497"/>
              <a:chExt cx="3021636" cy="1205127"/>
            </a:xfrm>
          </p:grpSpPr>
          <p:cxnSp>
            <p:nvCxnSpPr>
              <p:cNvPr id="96279" name="直接连接符 85"/>
              <p:cNvCxnSpPr>
                <a:cxnSpLocks noChangeShapeType="1"/>
              </p:cNvCxnSpPr>
              <p:nvPr/>
            </p:nvCxnSpPr>
            <p:spPr bwMode="auto">
              <a:xfrm flipV="1">
                <a:off x="-31355" y="3683000"/>
                <a:ext cx="1568054" cy="19624"/>
              </a:xfrm>
              <a:prstGeom prst="line">
                <a:avLst/>
              </a:prstGeom>
              <a:noFill/>
              <a:ln w="28575" algn="ctr">
                <a:solidFill>
                  <a:srgbClr val="00B050"/>
                </a:solidFill>
                <a:prstDash val="sysDash"/>
                <a:round/>
              </a:ln>
              <a:extLst>
                <a:ext uri="{909E8E84-426E-40DD-AFC4-6F175D3DCCD1}">
                  <a14:hiddenFill xmlns:a14="http://schemas.microsoft.com/office/drawing/2010/main">
                    <a:noFill/>
                  </a14:hiddenFill>
                </a:ext>
              </a:extLst>
            </p:spPr>
          </p:cxnSp>
          <p:cxnSp>
            <p:nvCxnSpPr>
              <p:cNvPr id="96280" name="直接连接符 86"/>
              <p:cNvCxnSpPr>
                <a:cxnSpLocks noChangeShapeType="1"/>
              </p:cNvCxnSpPr>
              <p:nvPr/>
            </p:nvCxnSpPr>
            <p:spPr bwMode="auto">
              <a:xfrm rot="5400000" flipH="1" flipV="1">
                <a:off x="1677089" y="2369808"/>
                <a:ext cx="1185504" cy="1440881"/>
              </a:xfrm>
              <a:prstGeom prst="line">
                <a:avLst/>
              </a:prstGeom>
              <a:noFill/>
              <a:ln w="28575" algn="ctr">
                <a:solidFill>
                  <a:srgbClr val="00B050"/>
                </a:solidFill>
                <a:prstDash val="sysDash"/>
                <a:round/>
              </a:ln>
              <a:extLst>
                <a:ext uri="{909E8E84-426E-40DD-AFC4-6F175D3DCCD1}">
                  <a14:hiddenFill xmlns:a14="http://schemas.microsoft.com/office/drawing/2010/main">
                    <a:noFill/>
                  </a14:hiddenFill>
                </a:ext>
              </a:extLst>
            </p:spPr>
          </p:cxnSp>
        </p:grpSp>
        <p:grpSp>
          <p:nvGrpSpPr>
            <p:cNvPr id="96276" name="组合 90"/>
            <p:cNvGrpSpPr/>
            <p:nvPr/>
          </p:nvGrpSpPr>
          <p:grpSpPr>
            <a:xfrm rot="10800000" flipV="1">
              <a:off x="1357290" y="5000635"/>
              <a:ext cx="2071703" cy="1073158"/>
              <a:chOff x="510040" y="1916593"/>
              <a:chExt cx="2017433" cy="1769025"/>
            </a:xfrm>
          </p:grpSpPr>
          <p:cxnSp>
            <p:nvCxnSpPr>
              <p:cNvPr id="96277" name="直接连接符 91"/>
              <p:cNvCxnSpPr>
                <a:cxnSpLocks noChangeShapeType="1"/>
              </p:cNvCxnSpPr>
              <p:nvPr/>
            </p:nvCxnSpPr>
            <p:spPr bwMode="auto">
              <a:xfrm flipV="1">
                <a:off x="510040" y="3683000"/>
                <a:ext cx="1026657" cy="2618"/>
              </a:xfrm>
              <a:prstGeom prst="line">
                <a:avLst/>
              </a:prstGeom>
              <a:noFill/>
              <a:ln w="28575" algn="ctr">
                <a:solidFill>
                  <a:srgbClr val="FF0000"/>
                </a:solidFill>
                <a:prstDash val="sysDash"/>
                <a:round/>
              </a:ln>
              <a:extLst>
                <a:ext uri="{909E8E84-426E-40DD-AFC4-6F175D3DCCD1}">
                  <a14:hiddenFill xmlns:a14="http://schemas.microsoft.com/office/drawing/2010/main">
                    <a:noFill/>
                  </a14:hiddenFill>
                </a:ext>
              </a:extLst>
            </p:spPr>
          </p:cxnSp>
          <p:cxnSp>
            <p:nvCxnSpPr>
              <p:cNvPr id="96278" name="直接连接符 92"/>
              <p:cNvCxnSpPr>
                <a:cxnSpLocks noChangeShapeType="1"/>
              </p:cNvCxnSpPr>
              <p:nvPr/>
            </p:nvCxnSpPr>
            <p:spPr bwMode="auto">
              <a:xfrm rot="-5400000">
                <a:off x="1155233" y="2310760"/>
                <a:ext cx="1766407" cy="978073"/>
              </a:xfrm>
              <a:prstGeom prst="line">
                <a:avLst/>
              </a:prstGeom>
              <a:noFill/>
              <a:ln w="28575" algn="ctr">
                <a:solidFill>
                  <a:srgbClr val="FF0000"/>
                </a:solidFill>
                <a:prstDash val="sysDash"/>
                <a:round/>
              </a:ln>
              <a:extLst>
                <a:ext uri="{909E8E84-426E-40DD-AFC4-6F175D3DCCD1}">
                  <a14:hiddenFill xmlns:a14="http://schemas.microsoft.com/office/drawing/2010/main">
                    <a:noFill/>
                  </a14:hiddenFill>
                </a:ext>
              </a:extLst>
            </p:spPr>
          </p:cxnSp>
        </p:grpSp>
      </p:grpSp>
      <p:sp>
        <p:nvSpPr>
          <p:cNvPr id="96271" name="矩形 102"/>
          <p:cNvSpPr>
            <a:spLocks noChangeArrowheads="1"/>
          </p:cNvSpPr>
          <p:nvPr/>
        </p:nvSpPr>
        <p:spPr bwMode="auto">
          <a:xfrm>
            <a:off x="2095501" y="4165600"/>
            <a:ext cx="5437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a:latin typeface="Times New Roman" pitchFamily="18" charset="0"/>
                <a:ea typeface="楷体_GB2312" pitchFamily="49" charset="-122"/>
                <a:cs typeface="Times New Roman" pitchFamily="18" charset="0"/>
              </a:rPr>
              <a:t>P/L</a:t>
            </a:r>
            <a:endParaRPr lang="zh-CN" altLang="en-US" sz="1800">
              <a:latin typeface="Times New Roman" pitchFamily="18" charset="0"/>
              <a:ea typeface="楷体_GB2312" pitchFamily="49" charset="-122"/>
              <a:cs typeface="Times New Roman" pitchFamily="18" charset="0"/>
            </a:endParaRPr>
          </a:p>
        </p:txBody>
      </p:sp>
      <p:sp>
        <p:nvSpPr>
          <p:cNvPr id="96272" name="矩形 103"/>
          <p:cNvSpPr>
            <a:spLocks noChangeArrowheads="1"/>
          </p:cNvSpPr>
          <p:nvPr/>
        </p:nvSpPr>
        <p:spPr bwMode="auto">
          <a:xfrm>
            <a:off x="5430838" y="4962525"/>
            <a:ext cx="364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r>
              <a:rPr lang="en-US" altLang="zh-CN" sz="1800">
                <a:latin typeface="Times New Roman" pitchFamily="18" charset="0"/>
                <a:ea typeface="楷体_GB2312" pitchFamily="49" charset="-122"/>
                <a:cs typeface="Times New Roman" pitchFamily="18" charset="0"/>
              </a:rPr>
              <a:t>S</a:t>
            </a:r>
            <a:r>
              <a:rPr lang="en-US" altLang="zh-CN" sz="1800" baseline="-25000">
                <a:latin typeface="Times New Roman" pitchFamily="18" charset="0"/>
                <a:ea typeface="楷体_GB2312" pitchFamily="49" charset="-122"/>
                <a:cs typeface="Times New Roman" pitchFamily="18" charset="0"/>
              </a:rPr>
              <a:t>t</a:t>
            </a:r>
            <a:endParaRPr lang="zh-CN" altLang="en-US" sz="1800">
              <a:latin typeface="Times New Roman" pitchFamily="18" charset="0"/>
              <a:ea typeface="楷体_GB2312" pitchFamily="49" charset="-122"/>
              <a:cs typeface="Times New Roman" pitchFamily="18" charset="0"/>
            </a:endParaRPr>
          </a:p>
        </p:txBody>
      </p:sp>
      <p:sp>
        <p:nvSpPr>
          <p:cNvPr id="96273" name="灯片编号占位符 2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ClrTx/>
              <a:buFontTx/>
              <a:buNone/>
            </a:pPr>
            <a:fld id="{299EBC95-57F1-4919-BE43-4DBCDE370DCF}" type="slidenum">
              <a:rPr lang="zh-CN" altLang="en-US" sz="1200" b="0"/>
              <a:pPr>
                <a:spcBef>
                  <a:spcPct val="0"/>
                </a:spcBef>
                <a:buClrTx/>
                <a:buFontTx/>
                <a:buNone/>
              </a:pPr>
              <a:t>67</a:t>
            </a:fld>
            <a:endParaRPr lang="en-US" altLang="zh-CN" sz="1200" b="0"/>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78424" y="1305342"/>
            <a:ext cx="9403976" cy="2585323"/>
          </a:xfrm>
          <a:prstGeom prst="rect">
            <a:avLst/>
          </a:prstGeom>
        </p:spPr>
        <p:txBody>
          <a:bodyPr wrap="square">
            <a:spAutoFit/>
          </a:bodyPr>
          <a:lstStyle/>
          <a:p>
            <a:r>
              <a:rPr lang="zh-CN" altLang="en-US" dirty="0"/>
              <a:t> 那么在对冲端同样有一些策略可以叠加，尤其是当前我们常用的对冲工具股指期货在流动性和基差等方面比较被动情况下，基差择时、风格套利甚至是采用期权来进行替代对冲经常被关注，</a:t>
            </a:r>
          </a:p>
          <a:p>
            <a:r>
              <a:rPr lang="zh-CN" altLang="en-US" dirty="0"/>
              <a:t>      比如期权对冲，我们知道通过同时买入认沽期权和卖出认购期权可以复制现货空头，当综合成本优于做空期货的时候，我们就会考虑这种方案来替代股指期货，采用期权进行对冲还有一个更重要的优势在于，可以实现非线性对冲，比如投资者如果坚定看多认为下跌可能不大，而小幅度上升概率较高，这个时候 可以选择只卖出认购合约来实现 部分对冲，当判断正确的时候，不仅可以获得因子组合的收益，而且还可以赚取额外的期权费来增厚收益！</a:t>
            </a:r>
          </a:p>
          <a:p>
            <a:r>
              <a:rPr lang="zh-CN" altLang="en-US" dirty="0"/>
              <a:t>      </a:t>
            </a:r>
          </a:p>
        </p:txBody>
      </p:sp>
    </p:spTree>
    <p:extLst>
      <p:ext uri="{BB962C8B-B14F-4D97-AF65-F5344CB8AC3E}">
        <p14:creationId xmlns:p14="http://schemas.microsoft.com/office/powerpoint/2010/main" val="156184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37499" y="116938"/>
            <a:ext cx="7765267" cy="584775"/>
          </a:xfrm>
          <a:prstGeom prst="rect">
            <a:avLst/>
          </a:prstGeom>
          <a:noFill/>
        </p:spPr>
        <p:txBody>
          <a:bodyPr wrap="none" rtlCol="0">
            <a:spAutoFit/>
          </a:bodyPr>
          <a:lstStyle/>
          <a:p>
            <a:r>
              <a:rPr lang="zh-CN" altLang="en-US" sz="3200" b="1" dirty="0" smtClean="0">
                <a:solidFill>
                  <a:srgbClr val="FF0000"/>
                </a:solidFill>
              </a:rPr>
              <a:t>第六节     </a:t>
            </a:r>
            <a:r>
              <a:rPr lang="zh-CN" altLang="en-US" sz="3200" b="1" dirty="0" smtClean="0">
                <a:solidFill>
                  <a:srgbClr val="FF0000"/>
                </a:solidFill>
              </a:rPr>
              <a:t>举例：华泰证券多因子选股策略</a:t>
            </a:r>
            <a:endParaRPr lang="zh-CN" altLang="en-US" sz="3200" b="1" dirty="0">
              <a:solidFill>
                <a:srgbClr val="FF0000"/>
              </a:solidFill>
            </a:endParaRPr>
          </a:p>
        </p:txBody>
      </p:sp>
      <p:sp>
        <p:nvSpPr>
          <p:cNvPr id="4" name="矩形 3"/>
          <p:cNvSpPr/>
          <p:nvPr/>
        </p:nvSpPr>
        <p:spPr>
          <a:xfrm>
            <a:off x="1667436" y="1476400"/>
            <a:ext cx="9984260" cy="5293757"/>
          </a:xfrm>
          <a:prstGeom prst="rect">
            <a:avLst/>
          </a:prstGeom>
        </p:spPr>
        <p:txBody>
          <a:bodyPr wrap="square">
            <a:spAutoFit/>
          </a:bodyPr>
          <a:lstStyle/>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1</a:t>
            </a:r>
            <a:r>
              <a:rPr lang="zh-CN" altLang="zh-CN" kern="100" dirty="0" smtClean="0">
                <a:latin typeface="Times New Roman" panose="02020603050405020304" pitchFamily="18" charset="0"/>
                <a:ea typeface="楷体_GB2312"/>
              </a:rPr>
              <a:t>）研究</a:t>
            </a:r>
            <a:r>
              <a:rPr lang="zh-CN" altLang="zh-CN" kern="100" dirty="0">
                <a:latin typeface="Times New Roman" panose="02020603050405020304" pitchFamily="18" charset="0"/>
                <a:ea typeface="楷体_GB2312"/>
              </a:rPr>
              <a:t>范围为中证</a:t>
            </a:r>
            <a:r>
              <a:rPr lang="en-US" altLang="zh-CN" kern="100" dirty="0">
                <a:latin typeface="Times New Roman" panose="02020603050405020304" pitchFamily="18" charset="0"/>
                <a:ea typeface="楷体_GB2312"/>
              </a:rPr>
              <a:t>800</a:t>
            </a:r>
            <a:r>
              <a:rPr lang="zh-CN" altLang="zh-CN" kern="100" dirty="0">
                <a:latin typeface="Times New Roman" panose="02020603050405020304" pitchFamily="18" charset="0"/>
                <a:ea typeface="楷体_GB2312"/>
              </a:rPr>
              <a:t>指数成份股；</a:t>
            </a:r>
            <a:endParaRPr lang="zh-CN" altLang="zh-CN" sz="1600" kern="100" dirty="0">
              <a:latin typeface="Times New Roman" panose="02020603050405020304" pitchFamily="18" charset="0"/>
            </a:endParaRPr>
          </a:p>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2</a:t>
            </a:r>
            <a:r>
              <a:rPr lang="zh-CN" altLang="zh-CN" kern="100" dirty="0">
                <a:latin typeface="Times New Roman" panose="02020603050405020304" pitchFamily="18" charset="0"/>
                <a:ea typeface="楷体_GB2312"/>
              </a:rPr>
              <a:t>）研究期间为</a:t>
            </a:r>
            <a:r>
              <a:rPr lang="en-US" altLang="zh-CN" kern="100" dirty="0">
                <a:latin typeface="Times New Roman" panose="02020603050405020304" pitchFamily="18" charset="0"/>
                <a:ea typeface="楷体_GB2312"/>
              </a:rPr>
              <a:t>2005</a:t>
            </a:r>
            <a:r>
              <a:rPr lang="zh-CN" altLang="zh-CN" kern="100" dirty="0">
                <a:latin typeface="Times New Roman" panose="02020603050405020304" pitchFamily="18" charset="0"/>
                <a:ea typeface="楷体_GB2312"/>
              </a:rPr>
              <a:t>年</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月至</a:t>
            </a:r>
            <a:r>
              <a:rPr lang="en-US" altLang="zh-CN" kern="100" dirty="0">
                <a:latin typeface="Times New Roman" panose="02020603050405020304" pitchFamily="18" charset="0"/>
                <a:ea typeface="楷体_GB2312"/>
              </a:rPr>
              <a:t>2011</a:t>
            </a:r>
            <a:r>
              <a:rPr lang="zh-CN" altLang="zh-CN" kern="100" dirty="0">
                <a:latin typeface="Times New Roman" panose="02020603050405020304" pitchFamily="18" charset="0"/>
                <a:ea typeface="楷体_GB2312"/>
              </a:rPr>
              <a:t>年</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rPr>
              <a:t>月；</a:t>
            </a:r>
            <a:endParaRPr lang="zh-CN" altLang="zh-CN" sz="1600" kern="100" dirty="0">
              <a:latin typeface="Times New Roman" panose="02020603050405020304" pitchFamily="18" charset="0"/>
            </a:endParaRPr>
          </a:p>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3</a:t>
            </a:r>
            <a:r>
              <a:rPr lang="zh-CN" altLang="zh-CN" kern="100" dirty="0">
                <a:latin typeface="Times New Roman" panose="02020603050405020304" pitchFamily="18" charset="0"/>
                <a:ea typeface="楷体_GB2312"/>
              </a:rPr>
              <a:t>）组合调整周期为月，每月最后一个交易日收盘后构建下一期的组合；</a:t>
            </a:r>
            <a:endParaRPr lang="zh-CN" altLang="zh-CN" sz="1600" kern="100" dirty="0">
              <a:latin typeface="Times New Roman" panose="02020603050405020304" pitchFamily="18" charset="0"/>
            </a:endParaRPr>
          </a:p>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4</a:t>
            </a:r>
            <a:r>
              <a:rPr lang="zh-CN" altLang="zh-CN" kern="100" dirty="0" smtClean="0">
                <a:latin typeface="Times New Roman" panose="02020603050405020304" pitchFamily="18" charset="0"/>
                <a:ea typeface="楷体_GB2312"/>
              </a:rPr>
              <a:t>）按</a:t>
            </a:r>
            <a:r>
              <a:rPr lang="zh-CN" altLang="zh-CN" kern="100" dirty="0">
                <a:latin typeface="Times New Roman" panose="02020603050405020304" pitchFamily="18" charset="0"/>
                <a:ea typeface="楷体_GB2312"/>
              </a:rPr>
              <a:t>各指标排序，把</a:t>
            </a:r>
            <a:r>
              <a:rPr lang="en-US" altLang="zh-CN" kern="100" dirty="0">
                <a:latin typeface="Times New Roman" panose="02020603050405020304" pitchFamily="18" charset="0"/>
                <a:ea typeface="楷体_GB2312"/>
              </a:rPr>
              <a:t>800</a:t>
            </a:r>
            <a:r>
              <a:rPr lang="zh-CN" altLang="zh-CN" kern="100" dirty="0">
                <a:latin typeface="Times New Roman" panose="02020603050405020304" pitchFamily="18" charset="0"/>
                <a:ea typeface="楷体_GB2312"/>
              </a:rPr>
              <a:t>只成份股分成：（</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1-100</a:t>
            </a: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101-200</a:t>
            </a: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201-300</a:t>
            </a: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301-400</a:t>
            </a: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401-500</a:t>
            </a: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501-600</a:t>
            </a: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601-700</a:t>
            </a: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701-800</a:t>
            </a: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751-800</a:t>
            </a:r>
            <a:r>
              <a:rPr lang="zh-CN" altLang="zh-CN" kern="100" dirty="0">
                <a:latin typeface="Times New Roman" panose="02020603050405020304" pitchFamily="18" charset="0"/>
                <a:ea typeface="楷体_GB2312"/>
              </a:rPr>
              <a:t>）等</a:t>
            </a:r>
            <a:r>
              <a:rPr lang="en-US" altLang="zh-CN" kern="100" dirty="0">
                <a:latin typeface="Times New Roman" panose="02020603050405020304" pitchFamily="18" charset="0"/>
                <a:ea typeface="楷体_GB2312"/>
              </a:rPr>
              <a:t>10</a:t>
            </a:r>
            <a:r>
              <a:rPr lang="zh-CN" altLang="zh-CN" kern="100" dirty="0">
                <a:latin typeface="Times New Roman" panose="02020603050405020304" pitchFamily="18" charset="0"/>
                <a:ea typeface="楷体_GB2312"/>
              </a:rPr>
              <a:t>个组合；</a:t>
            </a:r>
            <a:endParaRPr lang="zh-CN" altLang="zh-CN" sz="1600" kern="100" dirty="0">
              <a:latin typeface="Times New Roman" panose="02020603050405020304" pitchFamily="18" charset="0"/>
            </a:endParaRPr>
          </a:p>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rPr>
              <a:t>）组合构建时股票的买入卖出价格为组合调整日收盘价；</a:t>
            </a:r>
            <a:endParaRPr lang="zh-CN" altLang="zh-CN" sz="1600" kern="100" dirty="0">
              <a:latin typeface="Times New Roman" panose="02020603050405020304" pitchFamily="18" charset="0"/>
            </a:endParaRPr>
          </a:p>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a:t>
            </a:r>
            <a:r>
              <a:rPr lang="en-US" altLang="zh-CN" kern="100" dirty="0">
                <a:latin typeface="Times New Roman" panose="02020603050405020304" pitchFamily="18" charset="0"/>
                <a:ea typeface="楷体_GB2312"/>
              </a:rPr>
              <a:t>6</a:t>
            </a:r>
            <a:r>
              <a:rPr lang="zh-CN" altLang="zh-CN" kern="100" dirty="0">
                <a:latin typeface="Times New Roman" panose="02020603050405020304" pitchFamily="18" charset="0"/>
                <a:ea typeface="楷体_GB2312"/>
              </a:rPr>
              <a:t>）组合构建时为等权重</a:t>
            </a:r>
            <a:r>
              <a:rPr lang="zh-CN" altLang="zh-CN" kern="100" dirty="0" smtClean="0">
                <a:latin typeface="Times New Roman" panose="02020603050405020304" pitchFamily="18" charset="0"/>
                <a:ea typeface="楷体_GB2312"/>
              </a:rPr>
              <a:t>；</a:t>
            </a:r>
            <a:endParaRPr lang="en-US" altLang="zh-CN" kern="100" dirty="0">
              <a:latin typeface="Times New Roman" panose="02020603050405020304" pitchFamily="18" charset="0"/>
              <a:ea typeface="楷体_GB2312"/>
            </a:endParaRPr>
          </a:p>
          <a:p>
            <a:pPr indent="279400" algn="just">
              <a:lnSpc>
                <a:spcPct val="120000"/>
              </a:lnSpc>
              <a:spcBef>
                <a:spcPts val="240"/>
              </a:spcBef>
              <a:spcAft>
                <a:spcPts val="360"/>
              </a:spcAft>
            </a:pPr>
            <a:r>
              <a:rPr lang="zh-CN" altLang="zh-CN" sz="1600" dirty="0" smtClean="0"/>
              <a:t>（</a:t>
            </a:r>
            <a:r>
              <a:rPr lang="en-US" altLang="zh-CN" sz="1600" dirty="0"/>
              <a:t>7</a:t>
            </a:r>
            <a:r>
              <a:rPr lang="zh-CN" altLang="zh-CN" sz="1600" dirty="0"/>
              <a:t>）在持有期内，若某只成份股被调出中证</a:t>
            </a:r>
            <a:r>
              <a:rPr lang="en-US" altLang="zh-CN" sz="1600" dirty="0"/>
              <a:t>800</a:t>
            </a:r>
            <a:r>
              <a:rPr lang="zh-CN" altLang="zh-CN" sz="1600" dirty="0"/>
              <a:t>指数，不对组合进行调整</a:t>
            </a:r>
            <a:r>
              <a:rPr lang="zh-CN" altLang="zh-CN" sz="1600" dirty="0" smtClean="0"/>
              <a:t>；</a:t>
            </a:r>
            <a:endParaRPr lang="en-US" altLang="zh-CN" sz="1600" dirty="0" smtClean="0"/>
          </a:p>
          <a:p>
            <a:pPr indent="279400" algn="just">
              <a:lnSpc>
                <a:spcPct val="120000"/>
              </a:lnSpc>
              <a:spcBef>
                <a:spcPts val="240"/>
              </a:spcBef>
              <a:spcAft>
                <a:spcPts val="360"/>
              </a:spcAft>
            </a:pPr>
            <a:r>
              <a:rPr lang="zh-CN" altLang="zh-CN" sz="1600" dirty="0" smtClean="0"/>
              <a:t>（</a:t>
            </a:r>
            <a:r>
              <a:rPr lang="en-US" altLang="zh-CN" sz="1600" dirty="0"/>
              <a:t>8</a:t>
            </a:r>
            <a:r>
              <a:rPr lang="zh-CN" altLang="zh-CN" sz="1600" dirty="0"/>
              <a:t>）组合构建时，买卖冲击成本均为</a:t>
            </a:r>
            <a:r>
              <a:rPr lang="en-US" altLang="zh-CN" sz="1600" dirty="0"/>
              <a:t>0.1%</a:t>
            </a:r>
            <a:r>
              <a:rPr lang="zh-CN" altLang="zh-CN" sz="1600" dirty="0"/>
              <a:t>、买卖佣金均为</a:t>
            </a:r>
            <a:r>
              <a:rPr lang="en-US" altLang="zh-CN" sz="1600" dirty="0"/>
              <a:t>0.1%</a:t>
            </a:r>
            <a:r>
              <a:rPr lang="zh-CN" altLang="zh-CN" sz="1600" dirty="0"/>
              <a:t>，印花税为</a:t>
            </a:r>
            <a:r>
              <a:rPr lang="en-US" altLang="zh-CN" sz="1600" dirty="0"/>
              <a:t>0.1%</a:t>
            </a:r>
            <a:r>
              <a:rPr lang="zh-CN" altLang="zh-CN" sz="1600" dirty="0" smtClean="0"/>
              <a:t>；</a:t>
            </a:r>
            <a:endParaRPr lang="en-US" altLang="zh-CN" sz="1600" dirty="0" smtClean="0"/>
          </a:p>
          <a:p>
            <a:pPr indent="279400" algn="just">
              <a:lnSpc>
                <a:spcPct val="120000"/>
              </a:lnSpc>
              <a:spcBef>
                <a:spcPts val="240"/>
              </a:spcBef>
              <a:spcAft>
                <a:spcPts val="360"/>
              </a:spcAft>
            </a:pPr>
            <a:r>
              <a:rPr lang="zh-CN" altLang="zh-CN" sz="1600" dirty="0" smtClean="0"/>
              <a:t>（</a:t>
            </a:r>
            <a:r>
              <a:rPr lang="en-US" altLang="zh-CN" sz="1600" dirty="0"/>
              <a:t>9</a:t>
            </a:r>
            <a:r>
              <a:rPr lang="zh-CN" altLang="zh-CN" sz="1600" dirty="0"/>
              <a:t>）组合</a:t>
            </a:r>
            <a:r>
              <a:rPr lang="en-US" altLang="zh-CN" sz="1600" dirty="0"/>
              <a:t>A</a:t>
            </a:r>
            <a:r>
              <a:rPr lang="zh-CN" altLang="zh-CN" sz="1600" dirty="0"/>
              <a:t>相对组合</a:t>
            </a:r>
            <a:r>
              <a:rPr lang="en-US" altLang="zh-CN" sz="1600" dirty="0"/>
              <a:t>B</a:t>
            </a:r>
            <a:r>
              <a:rPr lang="zh-CN" altLang="zh-CN" sz="1600" dirty="0"/>
              <a:t>的表现定义为：组合</a:t>
            </a:r>
            <a:r>
              <a:rPr lang="en-US" altLang="zh-CN" sz="1600" dirty="0"/>
              <a:t>A</a:t>
            </a:r>
            <a:r>
              <a:rPr lang="zh-CN" altLang="zh-CN" sz="1600" dirty="0"/>
              <a:t>的净值</a:t>
            </a:r>
            <a:r>
              <a:rPr lang="en-US" altLang="zh-CN" sz="1600" dirty="0"/>
              <a:t>/</a:t>
            </a:r>
            <a:r>
              <a:rPr lang="zh-CN" altLang="zh-CN" sz="1600" dirty="0"/>
              <a:t>组合</a:t>
            </a:r>
            <a:r>
              <a:rPr lang="en-US" altLang="zh-CN" sz="1600" dirty="0"/>
              <a:t>B</a:t>
            </a:r>
            <a:r>
              <a:rPr lang="zh-CN" altLang="zh-CN" sz="1600" dirty="0"/>
              <a:t>的净值的走势</a:t>
            </a:r>
            <a:r>
              <a:rPr lang="zh-CN" altLang="zh-CN" sz="1600" dirty="0" smtClean="0"/>
              <a:t>；</a:t>
            </a:r>
            <a:endParaRPr lang="en-US" altLang="zh-CN" sz="1600" dirty="0" smtClean="0"/>
          </a:p>
          <a:p>
            <a:pPr indent="279400" algn="just">
              <a:lnSpc>
                <a:spcPct val="120000"/>
              </a:lnSpc>
              <a:spcBef>
                <a:spcPts val="240"/>
              </a:spcBef>
              <a:spcAft>
                <a:spcPts val="360"/>
              </a:spcAft>
            </a:pPr>
            <a:r>
              <a:rPr lang="zh-CN" altLang="zh-CN" sz="1600" dirty="0" smtClean="0"/>
              <a:t>（</a:t>
            </a:r>
            <a:r>
              <a:rPr lang="en-US" altLang="zh-CN" sz="1600" dirty="0"/>
              <a:t>10</a:t>
            </a:r>
            <a:r>
              <a:rPr lang="zh-CN" altLang="zh-CN" sz="1600" dirty="0"/>
              <a:t>）由于各因子的量纲不一样</a:t>
            </a:r>
            <a:r>
              <a:rPr lang="zh-CN" altLang="zh-CN" sz="1600" dirty="0" smtClean="0"/>
              <a:t>，对</a:t>
            </a:r>
            <a:r>
              <a:rPr lang="zh-CN" altLang="zh-CN" sz="1600" dirty="0"/>
              <a:t>各因子进行正态标准化处理，公式为：（因子值—因子均值）</a:t>
            </a:r>
            <a:r>
              <a:rPr lang="en-US" altLang="zh-CN" sz="1600" dirty="0"/>
              <a:t>/</a:t>
            </a:r>
            <a:r>
              <a:rPr lang="zh-CN" altLang="zh-CN" sz="1600" dirty="0"/>
              <a:t>因子标准差。</a:t>
            </a:r>
          </a:p>
          <a:p>
            <a:pPr indent="279400" algn="just">
              <a:lnSpc>
                <a:spcPct val="120000"/>
              </a:lnSpc>
              <a:spcBef>
                <a:spcPts val="240"/>
              </a:spcBef>
              <a:spcAft>
                <a:spcPts val="360"/>
              </a:spcAft>
            </a:pPr>
            <a:endParaRPr lang="zh-CN" altLang="zh-CN" sz="1600" kern="100" dirty="0">
              <a:latin typeface="Times New Roman" panose="02020603050405020304" pitchFamily="18" charset="0"/>
            </a:endParaRPr>
          </a:p>
        </p:txBody>
      </p:sp>
      <p:sp>
        <p:nvSpPr>
          <p:cNvPr id="5" name="矩形 29"/>
          <p:cNvSpPr>
            <a:spLocks noChangeArrowheads="1"/>
          </p:cNvSpPr>
          <p:nvPr/>
        </p:nvSpPr>
        <p:spPr bwMode="auto">
          <a:xfrm>
            <a:off x="9764560" y="4113826"/>
            <a:ext cx="1403372" cy="78483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Font typeface="Wingdings" pitchFamily="2" charset="2"/>
              <a:buChar char="v"/>
              <a:defRPr sz="2400" b="1">
                <a:solidFill>
                  <a:schemeClr val="tx1"/>
                </a:solidFill>
                <a:latin typeface="微软雅黑" pitchFamily="34" charset="-122"/>
              </a:defRPr>
            </a:lvl1pPr>
            <a:lvl2pPr marL="742950" indent="-285750">
              <a:spcBef>
                <a:spcPct val="20000"/>
              </a:spcBef>
              <a:buClr>
                <a:schemeClr val="accent1"/>
              </a:buClr>
              <a:buFont typeface="Wingdings" pitchFamily="2" charset="2"/>
              <a:buChar char="§"/>
              <a:defRPr sz="2200" b="1">
                <a:solidFill>
                  <a:schemeClr val="tx1"/>
                </a:solidFill>
                <a:latin typeface="微软雅黑" pitchFamily="34" charset="-122"/>
              </a:defRPr>
            </a:lvl2pPr>
            <a:lvl3pPr marL="1143000" indent="-228600">
              <a:spcBef>
                <a:spcPct val="20000"/>
              </a:spcBef>
              <a:buClr>
                <a:schemeClr val="accent2"/>
              </a:buClr>
              <a:buChar char="•"/>
              <a:defRPr sz="2400" b="1">
                <a:solidFill>
                  <a:schemeClr val="tx1"/>
                </a:solidFill>
                <a:latin typeface="微软雅黑" pitchFamily="34" charset="-122"/>
              </a:defRPr>
            </a:lvl3pPr>
            <a:lvl4pPr marL="1600200" indent="-228600">
              <a:spcBef>
                <a:spcPct val="20000"/>
              </a:spcBef>
              <a:buChar char="–"/>
              <a:defRPr sz="1600" b="1">
                <a:solidFill>
                  <a:schemeClr val="tx1"/>
                </a:solidFill>
                <a:latin typeface="微软雅黑" pitchFamily="34" charset="-122"/>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ClrTx/>
              <a:buFontTx/>
              <a:buNone/>
            </a:pPr>
            <a:r>
              <a:rPr lang="zh-CN" altLang="en-US" sz="1500" dirty="0">
                <a:solidFill>
                  <a:srgbClr val="0070C0"/>
                </a:solidFill>
                <a:latin typeface="Arial" pitchFamily="34" charset="0"/>
                <a:ea typeface="楷体_GB2312" pitchFamily="49" charset="-122"/>
                <a:cs typeface="Times New Roman" pitchFamily="18" charset="0"/>
              </a:rPr>
              <a:t>因子等权</a:t>
            </a:r>
            <a:endParaRPr lang="en-US" altLang="zh-CN" sz="1500" dirty="0">
              <a:solidFill>
                <a:srgbClr val="0070C0"/>
              </a:solidFill>
              <a:latin typeface="Arial" pitchFamily="34" charset="0"/>
              <a:ea typeface="楷体_GB2312" pitchFamily="49" charset="-122"/>
              <a:cs typeface="Times New Roman" pitchFamily="18" charset="0"/>
            </a:endParaRPr>
          </a:p>
          <a:p>
            <a:pPr algn="ctr">
              <a:spcBef>
                <a:spcPct val="0"/>
              </a:spcBef>
              <a:buClrTx/>
              <a:buFontTx/>
              <a:buNone/>
            </a:pPr>
            <a:r>
              <a:rPr lang="en-US" altLang="zh-CN" sz="1500" dirty="0">
                <a:solidFill>
                  <a:srgbClr val="0070C0"/>
                </a:solidFill>
                <a:latin typeface="Arial" pitchFamily="34" charset="0"/>
                <a:ea typeface="楷体_GB2312" pitchFamily="49" charset="-122"/>
                <a:cs typeface="Times New Roman" pitchFamily="18" charset="0"/>
              </a:rPr>
              <a:t>+</a:t>
            </a:r>
          </a:p>
          <a:p>
            <a:pPr algn="ctr">
              <a:spcBef>
                <a:spcPct val="0"/>
              </a:spcBef>
              <a:buClrTx/>
              <a:buFontTx/>
              <a:buNone/>
            </a:pPr>
            <a:r>
              <a:rPr lang="zh-CN" altLang="en-US" sz="1500" dirty="0">
                <a:solidFill>
                  <a:srgbClr val="0070C0"/>
                </a:solidFill>
                <a:latin typeface="Arial" pitchFamily="34" charset="0"/>
                <a:ea typeface="楷体_GB2312" pitchFamily="49" charset="-122"/>
                <a:cs typeface="Times New Roman" pitchFamily="18" charset="0"/>
              </a:rPr>
              <a:t>个股市值加权</a:t>
            </a:r>
          </a:p>
        </p:txBody>
      </p:sp>
      <p:sp>
        <p:nvSpPr>
          <p:cNvPr id="2" name="文本框 1"/>
          <p:cNvSpPr txBox="1"/>
          <p:nvPr/>
        </p:nvSpPr>
        <p:spPr>
          <a:xfrm>
            <a:off x="1667436" y="905305"/>
            <a:ext cx="1261884" cy="523220"/>
          </a:xfrm>
          <a:prstGeom prst="rect">
            <a:avLst/>
          </a:prstGeom>
          <a:noFill/>
        </p:spPr>
        <p:txBody>
          <a:bodyPr wrap="none" rtlCol="0">
            <a:spAutoFit/>
          </a:bodyPr>
          <a:lstStyle/>
          <a:p>
            <a:r>
              <a:rPr lang="zh-CN" altLang="en-US" sz="2800" dirty="0" smtClean="0"/>
              <a:t>概况：</a:t>
            </a:r>
            <a:endParaRPr lang="zh-CN" altLang="en-US" sz="2800" dirty="0"/>
          </a:p>
        </p:txBody>
      </p:sp>
    </p:spTree>
    <p:extLst>
      <p:ext uri="{BB962C8B-B14F-4D97-AF65-F5344CB8AC3E}">
        <p14:creationId xmlns:p14="http://schemas.microsoft.com/office/powerpoint/2010/main" val="130860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4168346" y="715570"/>
            <a:ext cx="4357686" cy="576064"/>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400" dirty="0" smtClean="0"/>
              <a:t>           因子</a:t>
            </a:r>
            <a:r>
              <a:rPr lang="zh-CN" altLang="en-US" sz="2400" dirty="0"/>
              <a:t>选股的原理</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452" y="1935792"/>
            <a:ext cx="725646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224900503"/>
              </p:ext>
            </p:extLst>
          </p:nvPr>
        </p:nvGraphicFramePr>
        <p:xfrm>
          <a:off x="2594919" y="57664"/>
          <a:ext cx="9333470" cy="6800335"/>
        </p:xfrm>
        <a:graphic>
          <a:graphicData uri="http://schemas.openxmlformats.org/presentationml/2006/ole">
            <mc:AlternateContent xmlns:mc="http://schemas.openxmlformats.org/markup-compatibility/2006">
              <mc:Choice xmlns:v="urn:schemas-microsoft-com:vml" Requires="v">
                <p:oleObj spid="_x0000_s1035" name="文档" r:id="rId3" imgW="6562452" imgH="8154735" progId="Word.Document.12">
                  <p:embed/>
                </p:oleObj>
              </mc:Choice>
              <mc:Fallback>
                <p:oleObj name="文档" r:id="rId3" imgW="6562452" imgH="8154735" progId="Word.Document.12">
                  <p:embed/>
                  <p:pic>
                    <p:nvPicPr>
                      <p:cNvPr id="0" name=""/>
                      <p:cNvPicPr/>
                      <p:nvPr/>
                    </p:nvPicPr>
                    <p:blipFill>
                      <a:blip r:embed="rId4"/>
                      <a:stretch>
                        <a:fillRect/>
                      </a:stretch>
                    </p:blipFill>
                    <p:spPr>
                      <a:xfrm>
                        <a:off x="2594919" y="57664"/>
                        <a:ext cx="9333470" cy="6800335"/>
                      </a:xfrm>
                      <a:prstGeom prst="rect">
                        <a:avLst/>
                      </a:prstGeom>
                    </p:spPr>
                  </p:pic>
                </p:oleObj>
              </mc:Fallback>
            </mc:AlternateContent>
          </a:graphicData>
        </a:graphic>
      </p:graphicFrame>
      <p:sp>
        <p:nvSpPr>
          <p:cNvPr id="3" name="文本框 2"/>
          <p:cNvSpPr txBox="1"/>
          <p:nvPr/>
        </p:nvSpPr>
        <p:spPr>
          <a:xfrm>
            <a:off x="1723993" y="2482810"/>
            <a:ext cx="615553" cy="2797644"/>
          </a:xfrm>
          <a:prstGeom prst="rect">
            <a:avLst/>
          </a:prstGeom>
          <a:noFill/>
        </p:spPr>
        <p:txBody>
          <a:bodyPr vert="eaVert" wrap="square" rtlCol="0">
            <a:spAutoFit/>
          </a:bodyPr>
          <a:lstStyle/>
          <a:p>
            <a:r>
              <a:rPr lang="zh-CN" altLang="en-US" sz="2800" dirty="0" smtClean="0"/>
              <a:t>一、因子备选池</a:t>
            </a:r>
            <a:endParaRPr lang="zh-CN" altLang="en-US" sz="2800" dirty="0"/>
          </a:p>
        </p:txBody>
      </p:sp>
    </p:spTree>
    <p:extLst>
      <p:ext uri="{BB962C8B-B14F-4D97-AF65-F5344CB8AC3E}">
        <p14:creationId xmlns:p14="http://schemas.microsoft.com/office/powerpoint/2010/main" val="380714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4091" y="211180"/>
            <a:ext cx="2973891" cy="323165"/>
          </a:xfrm>
          <a:prstGeom prst="rect">
            <a:avLst/>
          </a:prstGeom>
        </p:spPr>
        <p:txBody>
          <a:bodyPr wrap="none">
            <a:spAutoFit/>
          </a:bodyPr>
          <a:lstStyle/>
          <a:p>
            <a:pPr algn="just">
              <a:lnSpc>
                <a:spcPts val="1800"/>
              </a:lnSpc>
              <a:spcAft>
                <a:spcPts val="0"/>
              </a:spcAft>
            </a:pPr>
            <a:r>
              <a:rPr lang="zh-CN" altLang="en-US" b="1" kern="100" dirty="0" smtClean="0">
                <a:solidFill>
                  <a:srgbClr val="FF0000"/>
                </a:solidFill>
                <a:latin typeface="Times New Roman" panose="02020603050405020304" pitchFamily="18" charset="0"/>
                <a:ea typeface="楷体_GB2312"/>
              </a:rPr>
              <a:t>二</a:t>
            </a:r>
            <a:r>
              <a:rPr lang="zh-CN" altLang="zh-CN" b="1" kern="100" dirty="0" smtClean="0">
                <a:solidFill>
                  <a:srgbClr val="FF0000"/>
                </a:solidFill>
                <a:latin typeface="Times New Roman" panose="02020603050405020304" pitchFamily="18" charset="0"/>
                <a:ea typeface="楷体_GB2312"/>
              </a:rPr>
              <a:t>、</a:t>
            </a:r>
            <a:r>
              <a:rPr lang="zh-CN" altLang="zh-CN" b="1" kern="100" dirty="0">
                <a:solidFill>
                  <a:srgbClr val="FF0000"/>
                </a:solidFill>
                <a:latin typeface="Times New Roman" panose="02020603050405020304" pitchFamily="18" charset="0"/>
                <a:ea typeface="楷体_GB2312"/>
              </a:rPr>
              <a:t>等权重多因子选股策略</a:t>
            </a:r>
            <a:endParaRPr lang="zh-CN" altLang="zh-CN" sz="1200" kern="100" dirty="0">
              <a:solidFill>
                <a:srgbClr val="FF0000"/>
              </a:solidFill>
              <a:latin typeface="Times New Roman" panose="02020603050405020304" pitchFamily="18" charset="0"/>
            </a:endParaRPr>
          </a:p>
        </p:txBody>
      </p:sp>
      <p:sp>
        <p:nvSpPr>
          <p:cNvPr id="3" name="矩形 2"/>
          <p:cNvSpPr/>
          <p:nvPr/>
        </p:nvSpPr>
        <p:spPr>
          <a:xfrm>
            <a:off x="2174789" y="670725"/>
            <a:ext cx="9481751" cy="1421928"/>
          </a:xfrm>
          <a:prstGeom prst="rect">
            <a:avLst/>
          </a:prstGeom>
        </p:spPr>
        <p:txBody>
          <a:bodyPr wrap="square">
            <a:spAutoFit/>
          </a:bodyPr>
          <a:lstStyle/>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选取规模因子（总市值）、估值因子（市盈率</a:t>
            </a:r>
            <a:r>
              <a:rPr lang="en-US" altLang="zh-CN" kern="100" dirty="0">
                <a:latin typeface="Times New Roman" panose="02020603050405020304" pitchFamily="18" charset="0"/>
                <a:ea typeface="楷体_GB2312"/>
              </a:rPr>
              <a:t>TTM</a:t>
            </a:r>
            <a:r>
              <a:rPr lang="zh-CN" altLang="zh-CN" kern="100" dirty="0">
                <a:latin typeface="Times New Roman" panose="02020603050405020304" pitchFamily="18" charset="0"/>
                <a:ea typeface="楷体_GB2312"/>
              </a:rPr>
              <a:t>）、成长因子（营业利润同比增长率）、盈利因子（净资产收益率）、动量反转因子（前</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个月涨跌幅）、交投因子（前</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个月日均换手率）、波动因子（前</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个月波动率）、股东因子（户均持股比例变化、机构持股变化）、分析师预测因子（最近</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个月净利润上调幅度）等</a:t>
            </a:r>
            <a:r>
              <a:rPr lang="en-US" altLang="zh-CN" kern="100" dirty="0">
                <a:latin typeface="Times New Roman" panose="02020603050405020304" pitchFamily="18" charset="0"/>
                <a:ea typeface="楷体_GB2312"/>
              </a:rPr>
              <a:t>10</a:t>
            </a:r>
            <a:r>
              <a:rPr lang="zh-CN" altLang="zh-CN" kern="100" dirty="0">
                <a:latin typeface="Times New Roman" panose="02020603050405020304" pitchFamily="18" charset="0"/>
                <a:ea typeface="楷体_GB2312"/>
              </a:rPr>
              <a:t>个因子构造等权重多因子策略。</a:t>
            </a:r>
            <a:endParaRPr lang="zh-CN" altLang="zh-CN" sz="1600" kern="100" dirty="0">
              <a:latin typeface="Times New Roman" panose="02020603050405020304" pitchFamily="18" charset="0"/>
            </a:endParaRPr>
          </a:p>
        </p:txBody>
      </p:sp>
      <p:sp>
        <p:nvSpPr>
          <p:cNvPr id="4" name="矩形 3"/>
          <p:cNvSpPr/>
          <p:nvPr/>
        </p:nvSpPr>
        <p:spPr>
          <a:xfrm>
            <a:off x="2174789" y="2092653"/>
            <a:ext cx="9720649" cy="1089529"/>
          </a:xfrm>
          <a:prstGeom prst="rect">
            <a:avLst/>
          </a:prstGeom>
        </p:spPr>
        <p:txBody>
          <a:bodyPr wrap="square">
            <a:spAutoFit/>
          </a:bodyPr>
          <a:lstStyle/>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在计算各股票的综合得分时</a:t>
            </a:r>
            <a:r>
              <a:rPr lang="zh-CN" altLang="zh-CN" kern="100" dirty="0" smtClean="0">
                <a:latin typeface="Times New Roman" panose="02020603050405020304" pitchFamily="18" charset="0"/>
                <a:ea typeface="楷体_GB2312"/>
              </a:rPr>
              <a:t>，首先</a:t>
            </a:r>
            <a:r>
              <a:rPr lang="zh-CN" altLang="zh-CN" kern="100" dirty="0">
                <a:latin typeface="Times New Roman" panose="02020603050405020304" pitchFamily="18" charset="0"/>
                <a:ea typeface="楷体_GB2312"/>
              </a:rPr>
              <a:t>对各因子进行正态标准化处理；然后加总该只股票各正向因子（成长因子、盈利因子、股东因子、分析师预测因子）标准化之后的值；之后再减去各负向因子（规模因子、估值因子、动量反转因子、交投因子、波动因子）标准化之后的值。</a:t>
            </a:r>
            <a:endParaRPr lang="zh-CN" altLang="zh-CN" sz="1600" kern="100" dirty="0">
              <a:latin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469859892"/>
              </p:ext>
            </p:extLst>
          </p:nvPr>
        </p:nvGraphicFramePr>
        <p:xfrm>
          <a:off x="2314831" y="3641362"/>
          <a:ext cx="9038825" cy="3097185"/>
        </p:xfrm>
        <a:graphic>
          <a:graphicData uri="http://schemas.openxmlformats.org/drawingml/2006/table">
            <a:tbl>
              <a:tblPr firstRow="1" firstCol="1" lastRow="1" lastCol="1" bandRow="1" bandCol="1">
                <a:tableStyleId>{5C22544A-7EE6-4342-B048-85BDC9FD1C3A}</a:tableStyleId>
              </a:tblPr>
              <a:tblGrid>
                <a:gridCol w="2641145"/>
                <a:gridCol w="2111469"/>
                <a:gridCol w="1231088"/>
                <a:gridCol w="1824035"/>
                <a:gridCol w="1231088"/>
              </a:tblGrid>
              <a:tr h="238245">
                <a:tc>
                  <a:txBody>
                    <a:bodyPr/>
                    <a:lstStyle/>
                    <a:p>
                      <a:pPr algn="ctr">
                        <a:spcAft>
                          <a:spcPts val="0"/>
                        </a:spcAft>
                      </a:pPr>
                      <a:r>
                        <a:rPr lang="zh-CN" sz="800" kern="100" dirty="0">
                          <a:effectLst/>
                        </a:rPr>
                        <a:t>综合得分由高到低排序</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dirty="0">
                          <a:effectLst/>
                        </a:rPr>
                        <a:t>2005</a:t>
                      </a:r>
                      <a:r>
                        <a:rPr lang="zh-CN" sz="800" kern="100" dirty="0">
                          <a:effectLst/>
                        </a:rPr>
                        <a:t>年</a:t>
                      </a:r>
                      <a:r>
                        <a:rPr lang="en-US" sz="800" kern="100" dirty="0">
                          <a:effectLst/>
                        </a:rPr>
                        <a:t>1</a:t>
                      </a:r>
                      <a:r>
                        <a:rPr lang="zh-CN" sz="800" kern="100" dirty="0">
                          <a:effectLst/>
                        </a:rPr>
                        <a:t>月</a:t>
                      </a:r>
                      <a:r>
                        <a:rPr lang="en-US" sz="800" kern="100" dirty="0">
                          <a:effectLst/>
                        </a:rPr>
                        <a:t>2011</a:t>
                      </a:r>
                      <a:r>
                        <a:rPr lang="zh-CN" sz="800" kern="100" dirty="0">
                          <a:effectLst/>
                        </a:rPr>
                        <a:t>年</a:t>
                      </a:r>
                      <a:r>
                        <a:rPr lang="en-US" sz="800" kern="100" dirty="0">
                          <a:effectLst/>
                        </a:rPr>
                        <a:t>5</a:t>
                      </a:r>
                      <a:r>
                        <a:rPr lang="zh-CN" sz="800" kern="100" dirty="0">
                          <a:effectLst/>
                        </a:rPr>
                        <a:t>月收益</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zh-CN" sz="800" kern="100">
                          <a:effectLst/>
                        </a:rPr>
                        <a:t>年化收益率</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zh-CN" sz="800" kern="100">
                          <a:effectLst/>
                        </a:rPr>
                        <a:t>跑赢沪深</a:t>
                      </a:r>
                      <a:r>
                        <a:rPr lang="en-US" sz="800" kern="100">
                          <a:effectLst/>
                        </a:rPr>
                        <a:t>300</a:t>
                      </a:r>
                      <a:r>
                        <a:rPr lang="zh-CN" sz="800" kern="100">
                          <a:effectLst/>
                        </a:rPr>
                        <a:t>指数次数</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zh-CN" sz="800" kern="100">
                          <a:effectLst/>
                        </a:rPr>
                        <a:t>跑赢概率</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238245">
                <a:tc>
                  <a:txBody>
                    <a:bodyPr/>
                    <a:lstStyle/>
                    <a:p>
                      <a:pPr algn="ctr">
                        <a:spcAft>
                          <a:spcPts val="0"/>
                        </a:spcAft>
                      </a:pPr>
                      <a:r>
                        <a:rPr lang="zh-CN" sz="800" kern="100">
                          <a:effectLst/>
                        </a:rPr>
                        <a:t>沪深</a:t>
                      </a:r>
                      <a:r>
                        <a:rPr lang="en-US" sz="800" kern="100">
                          <a:effectLst/>
                        </a:rPr>
                        <a:t>300</a:t>
                      </a:r>
                      <a:r>
                        <a:rPr lang="zh-CN" sz="800" kern="100">
                          <a:effectLst/>
                        </a:rPr>
                        <a:t>指数</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200.16%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18.69%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800" kern="100">
                          <a:effectLst/>
                        </a:rPr>
                        <a:t> </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 </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238245">
                <a:tc>
                  <a:txBody>
                    <a:bodyPr/>
                    <a:lstStyle/>
                    <a:p>
                      <a:pPr algn="ctr">
                        <a:spcAft>
                          <a:spcPts val="0"/>
                        </a:spcAft>
                      </a:pPr>
                      <a:r>
                        <a:rPr lang="en-US" sz="800" kern="100">
                          <a:effectLst/>
                        </a:rPr>
                        <a:t>1-20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1517.29%</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54.34%</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53</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68.83%</a:t>
                      </a:r>
                      <a:endParaRPr lang="zh-CN" sz="1050" kern="100">
                        <a:effectLst/>
                        <a:latin typeface="Times New Roman" panose="02020603050405020304" pitchFamily="18" charset="0"/>
                        <a:ea typeface="宋体" panose="02010600030101010101" pitchFamily="2" charset="-122"/>
                      </a:endParaRPr>
                    </a:p>
                  </a:txBody>
                  <a:tcPr marL="0" marR="0" marT="0" marB="0" anchor="b"/>
                </a:tc>
              </a:tr>
              <a:tr h="238245">
                <a:tc>
                  <a:txBody>
                    <a:bodyPr/>
                    <a:lstStyle/>
                    <a:p>
                      <a:pPr algn="ctr">
                        <a:spcAft>
                          <a:spcPts val="0"/>
                        </a:spcAft>
                      </a:pPr>
                      <a:r>
                        <a:rPr lang="en-US" sz="800" kern="100">
                          <a:effectLst/>
                        </a:rPr>
                        <a:t>1-50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1059.72%</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46.54%</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55</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71.43%</a:t>
                      </a:r>
                      <a:endParaRPr lang="zh-CN" sz="1050" kern="100">
                        <a:effectLst/>
                        <a:latin typeface="Times New Roman" panose="02020603050405020304" pitchFamily="18" charset="0"/>
                        <a:ea typeface="宋体" panose="02010600030101010101" pitchFamily="2" charset="-122"/>
                      </a:endParaRPr>
                    </a:p>
                  </a:txBody>
                  <a:tcPr marL="0" marR="0" marT="0" marB="0" anchor="b"/>
                </a:tc>
              </a:tr>
              <a:tr h="238245">
                <a:tc>
                  <a:txBody>
                    <a:bodyPr/>
                    <a:lstStyle/>
                    <a:p>
                      <a:pPr algn="ctr">
                        <a:spcAft>
                          <a:spcPts val="0"/>
                        </a:spcAft>
                      </a:pPr>
                      <a:r>
                        <a:rPr lang="en-US" sz="800" kern="100">
                          <a:effectLst/>
                        </a:rPr>
                        <a:t>1-100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839.16%</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41.80%</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53</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68.83%</a:t>
                      </a:r>
                      <a:endParaRPr lang="zh-CN" sz="1050" kern="100">
                        <a:effectLst/>
                        <a:latin typeface="Times New Roman" panose="02020603050405020304" pitchFamily="18" charset="0"/>
                        <a:ea typeface="宋体" panose="02010600030101010101" pitchFamily="2" charset="-122"/>
                      </a:endParaRPr>
                    </a:p>
                  </a:txBody>
                  <a:tcPr marL="0" marR="0" marT="0" marB="0" anchor="b"/>
                </a:tc>
              </a:tr>
              <a:tr h="238245">
                <a:tc>
                  <a:txBody>
                    <a:bodyPr/>
                    <a:lstStyle/>
                    <a:p>
                      <a:pPr algn="ctr">
                        <a:spcAft>
                          <a:spcPts val="0"/>
                        </a:spcAft>
                      </a:pPr>
                      <a:r>
                        <a:rPr lang="en-US" sz="800" kern="100">
                          <a:effectLst/>
                        </a:rPr>
                        <a:t>101-200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578.69%</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34.79%</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52</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67.53%</a:t>
                      </a:r>
                      <a:endParaRPr lang="zh-CN" sz="1050" kern="100">
                        <a:effectLst/>
                        <a:latin typeface="Times New Roman" panose="02020603050405020304" pitchFamily="18" charset="0"/>
                        <a:ea typeface="宋体" panose="02010600030101010101" pitchFamily="2" charset="-122"/>
                      </a:endParaRPr>
                    </a:p>
                  </a:txBody>
                  <a:tcPr marL="0" marR="0" marT="0" marB="0" anchor="b"/>
                </a:tc>
              </a:tr>
              <a:tr h="238245">
                <a:tc>
                  <a:txBody>
                    <a:bodyPr/>
                    <a:lstStyle/>
                    <a:p>
                      <a:pPr algn="ctr">
                        <a:spcAft>
                          <a:spcPts val="0"/>
                        </a:spcAft>
                      </a:pPr>
                      <a:r>
                        <a:rPr lang="en-US" sz="800" kern="100">
                          <a:effectLst/>
                        </a:rPr>
                        <a:t>201-300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357.31%</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dirty="0">
                          <a:effectLst/>
                        </a:rPr>
                        <a:t>26.75%</a:t>
                      </a:r>
                      <a:endParaRPr lang="zh-CN" sz="1050" kern="100" dirty="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42</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54.55%</a:t>
                      </a:r>
                      <a:endParaRPr lang="zh-CN" sz="1050" kern="100">
                        <a:effectLst/>
                        <a:latin typeface="Times New Roman" panose="02020603050405020304" pitchFamily="18" charset="0"/>
                        <a:ea typeface="宋体" panose="02010600030101010101" pitchFamily="2" charset="-122"/>
                      </a:endParaRPr>
                    </a:p>
                  </a:txBody>
                  <a:tcPr marL="0" marR="0" marT="0" marB="0" anchor="b"/>
                </a:tc>
              </a:tr>
              <a:tr h="238245">
                <a:tc>
                  <a:txBody>
                    <a:bodyPr/>
                    <a:lstStyle/>
                    <a:p>
                      <a:pPr algn="ctr">
                        <a:spcAft>
                          <a:spcPts val="0"/>
                        </a:spcAft>
                      </a:pPr>
                      <a:r>
                        <a:rPr lang="en-US" sz="800" kern="100">
                          <a:effectLst/>
                        </a:rPr>
                        <a:t>301-400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327.60%</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25.43%</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44</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57.14%</a:t>
                      </a:r>
                      <a:endParaRPr lang="zh-CN" sz="1050" kern="100">
                        <a:effectLst/>
                        <a:latin typeface="Times New Roman" panose="02020603050405020304" pitchFamily="18" charset="0"/>
                        <a:ea typeface="宋体" panose="02010600030101010101" pitchFamily="2" charset="-122"/>
                      </a:endParaRPr>
                    </a:p>
                  </a:txBody>
                  <a:tcPr marL="0" marR="0" marT="0" marB="0" anchor="b"/>
                </a:tc>
              </a:tr>
              <a:tr h="238245">
                <a:tc>
                  <a:txBody>
                    <a:bodyPr/>
                    <a:lstStyle/>
                    <a:p>
                      <a:pPr algn="ctr">
                        <a:spcAft>
                          <a:spcPts val="0"/>
                        </a:spcAft>
                      </a:pPr>
                      <a:r>
                        <a:rPr lang="en-US" sz="800" kern="100">
                          <a:effectLst/>
                        </a:rPr>
                        <a:t>401-500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298.30%</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24.05%</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42</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54.55%</a:t>
                      </a:r>
                      <a:endParaRPr lang="zh-CN" sz="1050" kern="100">
                        <a:effectLst/>
                        <a:latin typeface="Times New Roman" panose="02020603050405020304" pitchFamily="18" charset="0"/>
                        <a:ea typeface="宋体" panose="02010600030101010101" pitchFamily="2" charset="-122"/>
                      </a:endParaRPr>
                    </a:p>
                  </a:txBody>
                  <a:tcPr marL="0" marR="0" marT="0" marB="0" anchor="b"/>
                </a:tc>
              </a:tr>
              <a:tr h="238245">
                <a:tc>
                  <a:txBody>
                    <a:bodyPr/>
                    <a:lstStyle/>
                    <a:p>
                      <a:pPr algn="ctr">
                        <a:spcAft>
                          <a:spcPts val="0"/>
                        </a:spcAft>
                      </a:pPr>
                      <a:r>
                        <a:rPr lang="en-US" sz="800" kern="100">
                          <a:effectLst/>
                        </a:rPr>
                        <a:t>501-600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176.31%</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17.17%</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45</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58.44%</a:t>
                      </a:r>
                      <a:endParaRPr lang="zh-CN" sz="1050" kern="100">
                        <a:effectLst/>
                        <a:latin typeface="Times New Roman" panose="02020603050405020304" pitchFamily="18" charset="0"/>
                        <a:ea typeface="宋体" panose="02010600030101010101" pitchFamily="2" charset="-122"/>
                      </a:endParaRPr>
                    </a:p>
                  </a:txBody>
                  <a:tcPr marL="0" marR="0" marT="0" marB="0" anchor="b"/>
                </a:tc>
              </a:tr>
              <a:tr h="238245">
                <a:tc>
                  <a:txBody>
                    <a:bodyPr/>
                    <a:lstStyle/>
                    <a:p>
                      <a:pPr algn="ctr">
                        <a:spcAft>
                          <a:spcPts val="0"/>
                        </a:spcAft>
                      </a:pPr>
                      <a:r>
                        <a:rPr lang="en-US" sz="800" kern="100">
                          <a:effectLst/>
                        </a:rPr>
                        <a:t>601-700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117.01%</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12.84%</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41</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53.25%</a:t>
                      </a:r>
                      <a:endParaRPr lang="zh-CN" sz="1050" kern="100">
                        <a:effectLst/>
                        <a:latin typeface="Times New Roman" panose="02020603050405020304" pitchFamily="18" charset="0"/>
                        <a:ea typeface="宋体" panose="02010600030101010101" pitchFamily="2" charset="-122"/>
                      </a:endParaRPr>
                    </a:p>
                  </a:txBody>
                  <a:tcPr marL="0" marR="0" marT="0" marB="0" anchor="b"/>
                </a:tc>
              </a:tr>
              <a:tr h="238245">
                <a:tc>
                  <a:txBody>
                    <a:bodyPr/>
                    <a:lstStyle/>
                    <a:p>
                      <a:pPr algn="ctr">
                        <a:spcAft>
                          <a:spcPts val="0"/>
                        </a:spcAft>
                      </a:pPr>
                      <a:r>
                        <a:rPr lang="en-US" sz="800" kern="100">
                          <a:effectLst/>
                        </a:rPr>
                        <a:t>701-800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36.03%</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4.91%</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39</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50.65%</a:t>
                      </a:r>
                      <a:endParaRPr lang="zh-CN" sz="1050" kern="100">
                        <a:effectLst/>
                        <a:latin typeface="Times New Roman" panose="02020603050405020304" pitchFamily="18" charset="0"/>
                        <a:ea typeface="宋体" panose="02010600030101010101" pitchFamily="2" charset="-122"/>
                      </a:endParaRPr>
                    </a:p>
                  </a:txBody>
                  <a:tcPr marL="0" marR="0" marT="0" marB="0" anchor="b"/>
                </a:tc>
              </a:tr>
              <a:tr h="238245">
                <a:tc>
                  <a:txBody>
                    <a:bodyPr/>
                    <a:lstStyle/>
                    <a:p>
                      <a:pPr algn="ctr">
                        <a:spcAft>
                          <a:spcPts val="0"/>
                        </a:spcAft>
                      </a:pPr>
                      <a:r>
                        <a:rPr lang="en-US" sz="800" kern="100">
                          <a:effectLst/>
                        </a:rPr>
                        <a:t>751-800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22.26%</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3.18%</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39</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dirty="0">
                          <a:effectLst/>
                        </a:rPr>
                        <a:t>50.65%</a:t>
                      </a:r>
                      <a:endParaRPr lang="zh-CN" sz="1050" kern="100" dirty="0">
                        <a:effectLst/>
                        <a:latin typeface="Times New Roman" panose="02020603050405020304" pitchFamily="18" charset="0"/>
                        <a:ea typeface="宋体" panose="02010600030101010101" pitchFamily="2" charset="-122"/>
                      </a:endParaRPr>
                    </a:p>
                  </a:txBody>
                  <a:tcPr marL="0" marR="0" marT="0" marB="0" anchor="b"/>
                </a:tc>
              </a:tr>
            </a:tbl>
          </a:graphicData>
        </a:graphic>
      </p:graphicFrame>
      <p:sp>
        <p:nvSpPr>
          <p:cNvPr id="7" name="矩形 6"/>
          <p:cNvSpPr/>
          <p:nvPr/>
        </p:nvSpPr>
        <p:spPr>
          <a:xfrm>
            <a:off x="4444985" y="3269047"/>
            <a:ext cx="4801314" cy="338554"/>
          </a:xfrm>
          <a:prstGeom prst="rect">
            <a:avLst/>
          </a:prstGeom>
        </p:spPr>
        <p:txBody>
          <a:bodyPr wrap="none">
            <a:spAutoFit/>
          </a:bodyPr>
          <a:lstStyle/>
          <a:p>
            <a:pPr algn="just">
              <a:spcBef>
                <a:spcPts val="240"/>
              </a:spcBef>
              <a:spcAft>
                <a:spcPts val="240"/>
              </a:spcAft>
            </a:pPr>
            <a:r>
              <a:rPr lang="zh-CN" altLang="zh-CN" sz="1600" kern="100" dirty="0" smtClean="0">
                <a:solidFill>
                  <a:srgbClr val="DD002B"/>
                </a:solidFill>
                <a:latin typeface="Times New Roman" panose="02020603050405020304" pitchFamily="18" charset="0"/>
                <a:ea typeface="楷体_GB2312"/>
              </a:rPr>
              <a:t>表</a:t>
            </a:r>
            <a:r>
              <a:rPr lang="en-US" altLang="zh-CN" sz="1600" kern="100" dirty="0" smtClean="0">
                <a:solidFill>
                  <a:srgbClr val="DD002B"/>
                </a:solidFill>
                <a:latin typeface="Times New Roman" panose="02020603050405020304" pitchFamily="18" charset="0"/>
                <a:ea typeface="楷体_GB2312"/>
              </a:rPr>
              <a:t>1</a:t>
            </a:r>
            <a:r>
              <a:rPr lang="zh-CN" altLang="zh-CN" sz="1600" kern="100" dirty="0" smtClean="0">
                <a:solidFill>
                  <a:srgbClr val="DD002B"/>
                </a:solidFill>
                <a:latin typeface="Times New Roman" panose="02020603050405020304" pitchFamily="18" charset="0"/>
                <a:ea typeface="楷体_GB2312"/>
              </a:rPr>
              <a:t>：</a:t>
            </a:r>
            <a:r>
              <a:rPr lang="zh-CN" altLang="zh-CN" sz="1600" kern="100" dirty="0">
                <a:solidFill>
                  <a:srgbClr val="DD002B"/>
                </a:solidFill>
                <a:latin typeface="Times New Roman" panose="02020603050405020304" pitchFamily="18" charset="0"/>
                <a:ea typeface="楷体_GB2312"/>
              </a:rPr>
              <a:t>综合得分由高到低排序处于各区间的组合表现</a:t>
            </a:r>
            <a:endParaRPr lang="zh-CN" altLang="zh-CN" sz="1600" kern="100" dirty="0">
              <a:solidFill>
                <a:srgbClr val="DD002B"/>
              </a:solidFill>
              <a:effectLst/>
              <a:latin typeface="Times New Roman" panose="02020603050405020304" pitchFamily="18" charset="0"/>
              <a:ea typeface="楷体_GB2312"/>
            </a:endParaRPr>
          </a:p>
        </p:txBody>
      </p:sp>
    </p:spTree>
    <p:extLst>
      <p:ext uri="{BB962C8B-B14F-4D97-AF65-F5344CB8AC3E}">
        <p14:creationId xmlns:p14="http://schemas.microsoft.com/office/powerpoint/2010/main" val="71763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5275" y="1921097"/>
            <a:ext cx="9959546" cy="3237809"/>
          </a:xfrm>
          <a:prstGeom prst="rect">
            <a:avLst/>
          </a:prstGeom>
        </p:spPr>
        <p:txBody>
          <a:bodyPr wrap="square">
            <a:spAutoFit/>
          </a:bodyPr>
          <a:lstStyle/>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由上表可知，从</a:t>
            </a:r>
            <a:r>
              <a:rPr lang="en-US" altLang="zh-CN" kern="100" dirty="0">
                <a:latin typeface="Times New Roman" panose="02020603050405020304" pitchFamily="18" charset="0"/>
                <a:ea typeface="楷体_GB2312"/>
              </a:rPr>
              <a:t>2005</a:t>
            </a:r>
            <a:r>
              <a:rPr lang="zh-CN" altLang="zh-CN" kern="100" dirty="0">
                <a:latin typeface="Times New Roman" panose="02020603050405020304" pitchFamily="18" charset="0"/>
                <a:ea typeface="楷体_GB2312"/>
              </a:rPr>
              <a:t>年至今的区间累计收益看，整体上说，综合得分越高，表现越好。综合得分较高股票构成的组合（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rPr>
              <a:t>）、组合（</a:t>
            </a:r>
            <a:r>
              <a:rPr lang="en-US" altLang="zh-CN" kern="100" dirty="0">
                <a:latin typeface="Times New Roman" panose="02020603050405020304" pitchFamily="18" charset="0"/>
                <a:ea typeface="楷体_GB2312"/>
              </a:rPr>
              <a:t>1-100</a:t>
            </a:r>
            <a:r>
              <a:rPr lang="zh-CN" altLang="zh-CN" kern="100" dirty="0">
                <a:latin typeface="Times New Roman" panose="02020603050405020304" pitchFamily="18" charset="0"/>
                <a:ea typeface="楷体_GB2312"/>
              </a:rPr>
              <a:t>）表现较好，大幅跑赢沪深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指数，也大大好于综合得分较低股票构成的组合。</a:t>
            </a:r>
            <a:endParaRPr lang="zh-CN" altLang="zh-CN" sz="1600" kern="100" dirty="0">
              <a:latin typeface="Times New Roman" panose="02020603050405020304" pitchFamily="18" charset="0"/>
            </a:endParaRPr>
          </a:p>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从跑赢沪深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指数的概率看，综合得分较高股票构成的组合也大大好于综合得分较低股票构成的组合。</a:t>
            </a:r>
            <a:endParaRPr lang="zh-CN" altLang="zh-CN" sz="1600" kern="100" dirty="0">
              <a:latin typeface="Times New Roman" panose="02020603050405020304" pitchFamily="18" charset="0"/>
            </a:endParaRPr>
          </a:p>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由综合得分最高的</a:t>
            </a:r>
            <a:r>
              <a:rPr lang="en-US" altLang="zh-CN" kern="100" dirty="0">
                <a:latin typeface="Times New Roman" panose="02020603050405020304" pitchFamily="18" charset="0"/>
                <a:ea typeface="楷体_GB2312"/>
              </a:rPr>
              <a:t>20</a:t>
            </a:r>
            <a:r>
              <a:rPr lang="zh-CN" altLang="zh-CN" kern="100" dirty="0">
                <a:latin typeface="Times New Roman" panose="02020603050405020304" pitchFamily="18" charset="0"/>
                <a:ea typeface="楷体_GB2312"/>
              </a:rPr>
              <a:t>只中证</a:t>
            </a:r>
            <a:r>
              <a:rPr lang="en-US" altLang="zh-CN" kern="100" dirty="0">
                <a:latin typeface="Times New Roman" panose="02020603050405020304" pitchFamily="18" charset="0"/>
                <a:ea typeface="楷体_GB2312"/>
              </a:rPr>
              <a:t>800</a:t>
            </a:r>
            <a:r>
              <a:rPr lang="zh-CN" altLang="zh-CN" kern="100" dirty="0">
                <a:latin typeface="Times New Roman" panose="02020603050405020304" pitchFamily="18" charset="0"/>
                <a:ea typeface="楷体_GB2312"/>
              </a:rPr>
              <a:t>指数成份股构成的等权重组合大幅跑赢沪深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a:t>
            </a:r>
            <a:r>
              <a:rPr lang="en-US" altLang="zh-CN" kern="100" dirty="0">
                <a:latin typeface="Times New Roman" panose="02020603050405020304" pitchFamily="18" charset="0"/>
                <a:ea typeface="楷体_GB2312"/>
              </a:rPr>
              <a:t>2005</a:t>
            </a:r>
            <a:r>
              <a:rPr lang="zh-CN" altLang="zh-CN" kern="100" dirty="0">
                <a:latin typeface="Times New Roman" panose="02020603050405020304" pitchFamily="18" charset="0"/>
                <a:ea typeface="楷体_GB2312"/>
              </a:rPr>
              <a:t>年</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月至</a:t>
            </a:r>
            <a:r>
              <a:rPr lang="en-US" altLang="zh-CN" kern="100" dirty="0">
                <a:latin typeface="Times New Roman" panose="02020603050405020304" pitchFamily="18" charset="0"/>
                <a:ea typeface="楷体_GB2312"/>
              </a:rPr>
              <a:t>2011</a:t>
            </a:r>
            <a:r>
              <a:rPr lang="zh-CN" altLang="zh-CN" kern="100" dirty="0">
                <a:latin typeface="Times New Roman" panose="02020603050405020304" pitchFamily="18" charset="0"/>
                <a:ea typeface="楷体_GB2312"/>
              </a:rPr>
              <a:t>年</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rPr>
              <a:t>月间的累计收益率为</a:t>
            </a:r>
            <a:r>
              <a:rPr lang="en-US" altLang="zh-CN" kern="100" dirty="0">
                <a:latin typeface="Times New Roman" panose="02020603050405020304" pitchFamily="18" charset="0"/>
                <a:ea typeface="楷体_GB2312"/>
              </a:rPr>
              <a:t>1517.29%</a:t>
            </a:r>
            <a:r>
              <a:rPr lang="zh-CN" altLang="zh-CN" kern="100" dirty="0">
                <a:latin typeface="Times New Roman" panose="02020603050405020304" pitchFamily="18" charset="0"/>
                <a:ea typeface="楷体_GB2312"/>
              </a:rPr>
              <a:t>，年化收益率达</a:t>
            </a:r>
            <a:r>
              <a:rPr lang="en-US" altLang="zh-CN" kern="100" dirty="0">
                <a:latin typeface="Times New Roman" panose="02020603050405020304" pitchFamily="18" charset="0"/>
                <a:ea typeface="楷体_GB2312"/>
              </a:rPr>
              <a:t>54.34%</a:t>
            </a:r>
            <a:r>
              <a:rPr lang="zh-CN" altLang="zh-CN" kern="100" dirty="0">
                <a:latin typeface="Times New Roman" panose="02020603050405020304" pitchFamily="18" charset="0"/>
                <a:ea typeface="楷体_GB2312"/>
              </a:rPr>
              <a:t>；由综合得分最高的</a:t>
            </a:r>
            <a:r>
              <a:rPr lang="en-US" altLang="zh-CN" kern="100" dirty="0">
                <a:latin typeface="Times New Roman" panose="02020603050405020304" pitchFamily="18" charset="0"/>
                <a:ea typeface="楷体_GB2312"/>
              </a:rPr>
              <a:t>50</a:t>
            </a:r>
            <a:r>
              <a:rPr lang="zh-CN" altLang="zh-CN" kern="100" dirty="0">
                <a:latin typeface="Times New Roman" panose="02020603050405020304" pitchFamily="18" charset="0"/>
                <a:ea typeface="楷体_GB2312"/>
              </a:rPr>
              <a:t>只中证</a:t>
            </a:r>
            <a:r>
              <a:rPr lang="en-US" altLang="zh-CN" kern="100" dirty="0">
                <a:latin typeface="Times New Roman" panose="02020603050405020304" pitchFamily="18" charset="0"/>
                <a:ea typeface="楷体_GB2312"/>
              </a:rPr>
              <a:t>800</a:t>
            </a:r>
            <a:r>
              <a:rPr lang="zh-CN" altLang="zh-CN" kern="100" dirty="0">
                <a:latin typeface="Times New Roman" panose="02020603050405020304" pitchFamily="18" charset="0"/>
                <a:ea typeface="楷体_GB2312"/>
              </a:rPr>
              <a:t>指数成份股构成的等权重组合同期的累计收益率为</a:t>
            </a:r>
            <a:r>
              <a:rPr lang="en-US" altLang="zh-CN" kern="100" dirty="0">
                <a:latin typeface="Times New Roman" panose="02020603050405020304" pitchFamily="18" charset="0"/>
                <a:ea typeface="楷体_GB2312"/>
              </a:rPr>
              <a:t>1059.72%</a:t>
            </a:r>
            <a:r>
              <a:rPr lang="zh-CN" altLang="zh-CN" kern="100" dirty="0">
                <a:latin typeface="Times New Roman" panose="02020603050405020304" pitchFamily="18" charset="0"/>
                <a:ea typeface="楷体_GB2312"/>
              </a:rPr>
              <a:t>，年化收益率达</a:t>
            </a:r>
            <a:r>
              <a:rPr lang="en-US" altLang="zh-CN" kern="100" dirty="0">
                <a:latin typeface="Times New Roman" panose="02020603050405020304" pitchFamily="18" charset="0"/>
                <a:ea typeface="楷体_GB2312"/>
              </a:rPr>
              <a:t>46.54%</a:t>
            </a:r>
            <a:r>
              <a:rPr lang="zh-CN" altLang="zh-CN" kern="100" dirty="0">
                <a:latin typeface="Times New Roman" panose="02020603050405020304" pitchFamily="18" charset="0"/>
                <a:ea typeface="楷体_GB2312"/>
              </a:rPr>
              <a:t>；同期沪深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指数的累计收益率为</a:t>
            </a:r>
            <a:r>
              <a:rPr lang="en-US" altLang="zh-CN" kern="100" dirty="0">
                <a:latin typeface="Times New Roman" panose="02020603050405020304" pitchFamily="18" charset="0"/>
                <a:ea typeface="楷体_GB2312"/>
              </a:rPr>
              <a:t>200.16%</a:t>
            </a:r>
            <a:r>
              <a:rPr lang="zh-CN" altLang="zh-CN" kern="100" dirty="0">
                <a:latin typeface="Times New Roman" panose="02020603050405020304" pitchFamily="18" charset="0"/>
                <a:ea typeface="楷体_GB2312"/>
              </a:rPr>
              <a:t>，年化收益率为</a:t>
            </a:r>
            <a:r>
              <a:rPr lang="en-US" altLang="zh-CN" kern="100" dirty="0">
                <a:latin typeface="Times New Roman" panose="02020603050405020304" pitchFamily="18" charset="0"/>
                <a:ea typeface="楷体_GB2312"/>
              </a:rPr>
              <a:t>18.69%</a:t>
            </a:r>
            <a:r>
              <a:rPr lang="zh-CN" altLang="zh-CN" kern="100" dirty="0">
                <a:latin typeface="Times New Roman" panose="02020603050405020304" pitchFamily="18" charset="0"/>
                <a:ea typeface="楷体_GB2312"/>
              </a:rPr>
              <a:t>。</a:t>
            </a:r>
            <a:endParaRPr lang="zh-CN" altLang="zh-CN" sz="1600" kern="100" dirty="0">
              <a:latin typeface="Times New Roman" panose="02020603050405020304" pitchFamily="18" charset="0"/>
            </a:endParaRPr>
          </a:p>
        </p:txBody>
      </p:sp>
    </p:spTree>
    <p:extLst>
      <p:ext uri="{BB962C8B-B14F-4D97-AF65-F5344CB8AC3E}">
        <p14:creationId xmlns:p14="http://schemas.microsoft.com/office/powerpoint/2010/main" val="103953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88030210"/>
              </p:ext>
            </p:extLst>
          </p:nvPr>
        </p:nvGraphicFramePr>
        <p:xfrm>
          <a:off x="2005605" y="576648"/>
          <a:ext cx="9616620" cy="3360420"/>
        </p:xfrm>
        <a:graphic>
          <a:graphicData uri="http://schemas.openxmlformats.org/drawingml/2006/table">
            <a:tbl>
              <a:tblPr firstRow="1" firstCol="1" lastRow="1" lastCol="1" bandRow="1" bandCol="1">
                <a:tableStyleId>{5C22544A-7EE6-4342-B048-85BDC9FD1C3A}</a:tableStyleId>
              </a:tblPr>
              <a:tblGrid>
                <a:gridCol w="1411720"/>
                <a:gridCol w="1265547"/>
                <a:gridCol w="1230928"/>
                <a:gridCol w="1044365"/>
                <a:gridCol w="932812"/>
                <a:gridCol w="932812"/>
                <a:gridCol w="932812"/>
                <a:gridCol w="932812"/>
                <a:gridCol w="932812"/>
              </a:tblGrid>
              <a:tr h="280035">
                <a:tc>
                  <a:txBody>
                    <a:bodyPr/>
                    <a:lstStyle/>
                    <a:p>
                      <a:pPr algn="ctr">
                        <a:spcAft>
                          <a:spcPts val="0"/>
                        </a:spcAft>
                      </a:pPr>
                      <a:r>
                        <a:rPr lang="zh-CN" sz="800" kern="100">
                          <a:effectLst/>
                        </a:rPr>
                        <a:t>综合得分由高到低排序</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alpha</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beta</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sharpe</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treynor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800" kern="100">
                          <a:effectLst/>
                        </a:rPr>
                        <a:t>jensen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800" kern="100">
                          <a:effectLst/>
                        </a:rPr>
                        <a:t>跟踪误差</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800" kern="100">
                          <a:effectLst/>
                        </a:rPr>
                        <a:t>信息比率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800" kern="100">
                          <a:effectLst/>
                        </a:rPr>
                        <a:t>T</a:t>
                      </a:r>
                      <a:r>
                        <a:rPr lang="zh-CN" sz="800" kern="100">
                          <a:effectLst/>
                        </a:rPr>
                        <a:t>检验的</a:t>
                      </a:r>
                      <a:r>
                        <a:rPr lang="en-US" sz="800" kern="100">
                          <a:effectLst/>
                        </a:rPr>
                        <a:t>p</a:t>
                      </a:r>
                      <a:r>
                        <a:rPr lang="zh-CN" sz="800" kern="100">
                          <a:effectLst/>
                        </a:rPr>
                        <a:t>值</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280035">
                <a:tc>
                  <a:txBody>
                    <a:bodyPr/>
                    <a:lstStyle/>
                    <a:p>
                      <a:pPr algn="ctr">
                        <a:spcAft>
                          <a:spcPts val="0"/>
                        </a:spcAft>
                      </a:pPr>
                      <a:r>
                        <a:rPr lang="en-US" sz="800" kern="100" dirty="0">
                          <a:effectLst/>
                        </a:rPr>
                        <a:t>1-20</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3.0122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0.9647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0.3852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5.1261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3.0121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0.0823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2.0789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0.000</a:t>
                      </a:r>
                      <a:endParaRPr lang="zh-CN" sz="1050" kern="100">
                        <a:effectLst/>
                        <a:latin typeface="Times New Roman" panose="02020603050405020304" pitchFamily="18" charset="0"/>
                        <a:ea typeface="宋体" panose="02010600030101010101" pitchFamily="2" charset="-122"/>
                      </a:endParaRPr>
                    </a:p>
                  </a:txBody>
                  <a:tcPr marL="0" marR="0" marT="0" marB="0" anchor="b"/>
                </a:tc>
              </a:tr>
              <a:tr h="280035">
                <a:tc>
                  <a:txBody>
                    <a:bodyPr/>
                    <a:lstStyle/>
                    <a:p>
                      <a:pPr algn="ctr">
                        <a:spcAft>
                          <a:spcPts val="0"/>
                        </a:spcAft>
                      </a:pPr>
                      <a:r>
                        <a:rPr lang="en-US" sz="800" kern="100">
                          <a:effectLst/>
                        </a:rPr>
                        <a:t>1-50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dirty="0">
                          <a:effectLst/>
                        </a:rPr>
                        <a:t>2.5591 </a:t>
                      </a:r>
                      <a:endParaRPr lang="zh-CN" sz="1050" kern="100" dirty="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dirty="0">
                          <a:effectLst/>
                        </a:rPr>
                        <a:t>0.8689 </a:t>
                      </a:r>
                      <a:endParaRPr lang="zh-CN" sz="1050" kern="100" dirty="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0.4036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4.9485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2.5587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0.0592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1.8854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0.000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80035">
                <a:tc>
                  <a:txBody>
                    <a:bodyPr/>
                    <a:lstStyle/>
                    <a:p>
                      <a:pPr algn="ctr">
                        <a:spcAft>
                          <a:spcPts val="0"/>
                        </a:spcAft>
                      </a:pPr>
                      <a:r>
                        <a:rPr lang="en-US" sz="800" kern="100">
                          <a:effectLst/>
                        </a:rPr>
                        <a:t>1-100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2.2243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dirty="0">
                          <a:effectLst/>
                        </a:rPr>
                        <a:t>0.8982 </a:t>
                      </a:r>
                      <a:endParaRPr lang="zh-CN" sz="1050" kern="100" dirty="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dirty="0">
                          <a:effectLst/>
                        </a:rPr>
                        <a:t>0.3768 </a:t>
                      </a:r>
                      <a:endParaRPr lang="zh-CN" sz="1050" kern="100" dirty="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4.4794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2.2240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0.0527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1.5733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0.001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80035">
                <a:tc>
                  <a:txBody>
                    <a:bodyPr/>
                    <a:lstStyle/>
                    <a:p>
                      <a:pPr algn="ctr">
                        <a:spcAft>
                          <a:spcPts val="0"/>
                        </a:spcAft>
                      </a:pPr>
                      <a:r>
                        <a:rPr lang="en-US" sz="800" kern="100">
                          <a:effectLst/>
                        </a:rPr>
                        <a:t>101-200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1.7265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0.9524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dirty="0">
                          <a:effectLst/>
                        </a:rPr>
                        <a:t>0.3262 </a:t>
                      </a:r>
                      <a:endParaRPr lang="zh-CN" sz="1050" kern="100" dirty="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3.8161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1.7264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0.0493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0.9970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0.003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80035">
                <a:tc>
                  <a:txBody>
                    <a:bodyPr/>
                    <a:lstStyle/>
                    <a:p>
                      <a:pPr algn="ctr">
                        <a:spcAft>
                          <a:spcPts val="0"/>
                        </a:spcAft>
                      </a:pPr>
                      <a:r>
                        <a:rPr lang="en-US" sz="800" kern="100">
                          <a:effectLst/>
                        </a:rPr>
                        <a:t>201-300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1.2297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0.9430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0.2788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dirty="0">
                          <a:effectLst/>
                        </a:rPr>
                        <a:t>3.3073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1.2295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0.0510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0.4004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0.054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80035">
                <a:tc>
                  <a:txBody>
                    <a:bodyPr/>
                    <a:lstStyle/>
                    <a:p>
                      <a:pPr algn="ctr">
                        <a:spcAft>
                          <a:spcPts val="0"/>
                        </a:spcAft>
                      </a:pPr>
                      <a:r>
                        <a:rPr lang="en-US" sz="800" kern="100">
                          <a:effectLst/>
                        </a:rPr>
                        <a:t>301-400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1.0931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1.0001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0.2617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dirty="0">
                          <a:effectLst/>
                        </a:rPr>
                        <a:t>3.0965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dirty="0">
                          <a:effectLst/>
                        </a:rPr>
                        <a:t>1.0931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0.0528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0.3133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0.069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80035">
                <a:tc>
                  <a:txBody>
                    <a:bodyPr/>
                    <a:lstStyle/>
                    <a:p>
                      <a:pPr algn="ctr">
                        <a:spcAft>
                          <a:spcPts val="0"/>
                        </a:spcAft>
                      </a:pPr>
                      <a:r>
                        <a:rPr lang="en-US" sz="800" kern="100">
                          <a:effectLst/>
                        </a:rPr>
                        <a:t>401-500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0.9959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1.0113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0.2519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2.9883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dirty="0">
                          <a:effectLst/>
                        </a:rPr>
                        <a:t>0.9959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dirty="0">
                          <a:effectLst/>
                        </a:rPr>
                        <a:t>0.0539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0.2366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0.097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80035">
                <a:tc>
                  <a:txBody>
                    <a:bodyPr/>
                    <a:lstStyle/>
                    <a:p>
                      <a:pPr algn="ctr">
                        <a:spcAft>
                          <a:spcPts val="0"/>
                        </a:spcAft>
                      </a:pPr>
                      <a:r>
                        <a:rPr lang="en-US" sz="800" kern="100">
                          <a:effectLst/>
                        </a:rPr>
                        <a:t>501-600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0.4982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1.0297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0.2103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2.4874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0.4983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dirty="0">
                          <a:effectLst/>
                        </a:rPr>
                        <a:t>0.0535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-0.0579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0.364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80035">
                <a:tc>
                  <a:txBody>
                    <a:bodyPr/>
                    <a:lstStyle/>
                    <a:p>
                      <a:pPr algn="ctr">
                        <a:spcAft>
                          <a:spcPts val="0"/>
                        </a:spcAft>
                      </a:pPr>
                      <a:r>
                        <a:rPr lang="en-US" sz="800" kern="100">
                          <a:effectLst/>
                        </a:rPr>
                        <a:t>601-700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0.1645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1.0551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0.1824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2.1596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0.1646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dirty="0">
                          <a:effectLst/>
                        </a:rPr>
                        <a:t>0.0550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dirty="0">
                          <a:effectLst/>
                        </a:rPr>
                        <a:t>-0.1962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0.664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80035">
                <a:tc>
                  <a:txBody>
                    <a:bodyPr/>
                    <a:lstStyle/>
                    <a:p>
                      <a:pPr algn="ctr">
                        <a:spcAft>
                          <a:spcPts val="0"/>
                        </a:spcAft>
                      </a:pPr>
                      <a:r>
                        <a:rPr lang="en-US" sz="800" kern="100">
                          <a:effectLst/>
                        </a:rPr>
                        <a:t>701-800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-0.4194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1.0240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0.1350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1.5940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-0.4194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0.0525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dirty="0">
                          <a:effectLst/>
                        </a:rPr>
                        <a:t>-0.4058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dirty="0">
                          <a:effectLst/>
                        </a:rPr>
                        <a:t>0.538 </a:t>
                      </a:r>
                      <a:endParaRPr lang="zh-CN" sz="1050" kern="100" dirty="0">
                        <a:effectLst/>
                        <a:latin typeface="Times New Roman" panose="02020603050405020304" pitchFamily="18" charset="0"/>
                        <a:ea typeface="宋体" panose="02010600030101010101" pitchFamily="2" charset="-122"/>
                      </a:endParaRPr>
                    </a:p>
                  </a:txBody>
                  <a:tcPr marL="0" marR="0" marT="0" marB="0" anchor="b"/>
                </a:tc>
              </a:tr>
              <a:tr h="280035">
                <a:tc>
                  <a:txBody>
                    <a:bodyPr/>
                    <a:lstStyle/>
                    <a:p>
                      <a:pPr algn="ctr">
                        <a:spcAft>
                          <a:spcPts val="0"/>
                        </a:spcAft>
                      </a:pPr>
                      <a:r>
                        <a:rPr lang="en-US" sz="800" kern="100">
                          <a:effectLst/>
                        </a:rPr>
                        <a:t>751-800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-0.5118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0.9734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0.1239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1.4777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-0.5119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0.0528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-0.4378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dirty="0">
                          <a:effectLst/>
                        </a:rPr>
                        <a:t>0.351 </a:t>
                      </a:r>
                      <a:endParaRPr lang="zh-CN" sz="1050" kern="100" dirty="0">
                        <a:effectLst/>
                        <a:latin typeface="Times New Roman" panose="02020603050405020304" pitchFamily="18" charset="0"/>
                        <a:ea typeface="宋体" panose="02010600030101010101" pitchFamily="2" charset="-122"/>
                      </a:endParaRPr>
                    </a:p>
                  </a:txBody>
                  <a:tcPr marL="0" marR="0" marT="0" marB="0" anchor="b"/>
                </a:tc>
              </a:tr>
            </a:tbl>
          </a:graphicData>
        </a:graphic>
      </p:graphicFrame>
      <p:sp>
        <p:nvSpPr>
          <p:cNvPr id="3" name="矩形 2"/>
          <p:cNvSpPr/>
          <p:nvPr/>
        </p:nvSpPr>
        <p:spPr>
          <a:xfrm>
            <a:off x="3637201" y="155144"/>
            <a:ext cx="6070893" cy="369332"/>
          </a:xfrm>
          <a:prstGeom prst="rect">
            <a:avLst/>
          </a:prstGeom>
        </p:spPr>
        <p:txBody>
          <a:bodyPr wrap="none">
            <a:spAutoFit/>
          </a:bodyPr>
          <a:lstStyle/>
          <a:p>
            <a:pPr algn="just">
              <a:spcBef>
                <a:spcPts val="240"/>
              </a:spcBef>
              <a:spcAft>
                <a:spcPts val="240"/>
              </a:spcAft>
            </a:pPr>
            <a:r>
              <a:rPr lang="zh-CN" altLang="zh-CN" kern="100" dirty="0" smtClean="0">
                <a:solidFill>
                  <a:srgbClr val="DD002B"/>
                </a:solidFill>
                <a:latin typeface="Times New Roman" panose="02020603050405020304" pitchFamily="18" charset="0"/>
                <a:ea typeface="楷体_GB2312"/>
              </a:rPr>
              <a:t>表</a:t>
            </a:r>
            <a:r>
              <a:rPr lang="en-US" altLang="zh-CN" kern="100" dirty="0" smtClean="0">
                <a:solidFill>
                  <a:srgbClr val="DD002B"/>
                </a:solidFill>
                <a:latin typeface="Times New Roman" panose="02020603050405020304" pitchFamily="18" charset="0"/>
                <a:ea typeface="楷体_GB2312"/>
              </a:rPr>
              <a:t>2</a:t>
            </a:r>
            <a:r>
              <a:rPr lang="zh-CN" altLang="zh-CN" kern="100" dirty="0" smtClean="0">
                <a:solidFill>
                  <a:srgbClr val="DD002B"/>
                </a:solidFill>
                <a:latin typeface="Times New Roman" panose="02020603050405020304" pitchFamily="18" charset="0"/>
                <a:ea typeface="楷体_GB2312"/>
              </a:rPr>
              <a:t>：</a:t>
            </a:r>
            <a:r>
              <a:rPr lang="zh-CN" altLang="zh-CN" kern="100" dirty="0">
                <a:solidFill>
                  <a:srgbClr val="DD002B"/>
                </a:solidFill>
                <a:latin typeface="Times New Roman" panose="02020603050405020304" pitchFamily="18" charset="0"/>
                <a:ea typeface="楷体_GB2312"/>
              </a:rPr>
              <a:t>综合得分由高到低排序处于各区间的组合的绩效分析</a:t>
            </a:r>
            <a:endParaRPr lang="zh-CN" altLang="zh-CN" kern="100" dirty="0">
              <a:solidFill>
                <a:srgbClr val="DD002B"/>
              </a:solidFill>
              <a:effectLst/>
              <a:latin typeface="Times New Roman" panose="02020603050405020304" pitchFamily="18" charset="0"/>
              <a:ea typeface="楷体_GB2312"/>
            </a:endParaRPr>
          </a:p>
        </p:txBody>
      </p:sp>
      <p:sp>
        <p:nvSpPr>
          <p:cNvPr id="4" name="矩形 3"/>
          <p:cNvSpPr/>
          <p:nvPr/>
        </p:nvSpPr>
        <p:spPr>
          <a:xfrm>
            <a:off x="1993557" y="4373841"/>
            <a:ext cx="9778313" cy="1089529"/>
          </a:xfrm>
          <a:prstGeom prst="rect">
            <a:avLst/>
          </a:prstGeom>
        </p:spPr>
        <p:txBody>
          <a:bodyPr wrap="square">
            <a:spAutoFit/>
          </a:bodyPr>
          <a:lstStyle/>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从各组合的绩效指标看，综合得分较高股票组合的表现好于综合得分较低股票组合，组合（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rPr>
              <a:t>）、组合（</a:t>
            </a:r>
            <a:r>
              <a:rPr lang="en-US" altLang="zh-CN" kern="100" dirty="0">
                <a:latin typeface="Times New Roman" panose="02020603050405020304" pitchFamily="18" charset="0"/>
                <a:ea typeface="楷体_GB2312"/>
              </a:rPr>
              <a:t>1-100</a:t>
            </a:r>
            <a:r>
              <a:rPr lang="zh-CN" altLang="zh-CN" kern="100" dirty="0">
                <a:latin typeface="Times New Roman" panose="02020603050405020304" pitchFamily="18" charset="0"/>
                <a:ea typeface="楷体_GB2312"/>
              </a:rPr>
              <a:t>）的</a:t>
            </a:r>
            <a:r>
              <a:rPr lang="en-US" altLang="zh-CN" kern="100" dirty="0">
                <a:latin typeface="Times New Roman" panose="02020603050405020304" pitchFamily="18" charset="0"/>
                <a:ea typeface="楷体_GB2312"/>
              </a:rPr>
              <a:t>alpha</a:t>
            </a:r>
            <a:r>
              <a:rPr lang="zh-CN" altLang="zh-CN" kern="100" dirty="0">
                <a:latin typeface="Times New Roman" panose="02020603050405020304" pitchFamily="18" charset="0"/>
                <a:ea typeface="楷体_GB2312"/>
              </a:rPr>
              <a:t>值均为正，其月超额收益率在</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的显著水平下显著为正，信息比率分别为</a:t>
            </a:r>
            <a:r>
              <a:rPr lang="en-US" altLang="zh-CN" kern="100" dirty="0">
                <a:latin typeface="Times New Roman" panose="02020603050405020304" pitchFamily="18" charset="0"/>
                <a:ea typeface="楷体_GB2312"/>
              </a:rPr>
              <a:t>1.8854</a:t>
            </a:r>
            <a:r>
              <a:rPr lang="zh-CN" altLang="zh-CN" kern="100" dirty="0">
                <a:latin typeface="Times New Roman" panose="02020603050405020304" pitchFamily="18" charset="0"/>
                <a:ea typeface="楷体_GB2312"/>
              </a:rPr>
              <a:t>和</a:t>
            </a:r>
            <a:r>
              <a:rPr lang="en-US" altLang="zh-CN" kern="100" dirty="0">
                <a:latin typeface="Times New Roman" panose="02020603050405020304" pitchFamily="18" charset="0"/>
                <a:ea typeface="楷体_GB2312"/>
              </a:rPr>
              <a:t>1.5733</a:t>
            </a:r>
            <a:r>
              <a:rPr lang="zh-CN" altLang="zh-CN" kern="100" dirty="0">
                <a:latin typeface="Times New Roman" panose="02020603050405020304" pitchFamily="18" charset="0"/>
                <a:ea typeface="楷体_GB2312"/>
              </a:rPr>
              <a:t>。</a:t>
            </a:r>
            <a:endParaRPr lang="zh-CN" altLang="zh-CN" sz="1600" kern="100" dirty="0">
              <a:latin typeface="Times New Roman" panose="02020603050405020304" pitchFamily="18" charset="0"/>
            </a:endParaRPr>
          </a:p>
        </p:txBody>
      </p:sp>
    </p:spTree>
    <p:extLst>
      <p:ext uri="{BB962C8B-B14F-4D97-AF65-F5344CB8AC3E}">
        <p14:creationId xmlns:p14="http://schemas.microsoft.com/office/powerpoint/2010/main" val="178754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946" y="169519"/>
            <a:ext cx="64706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898543" y="3343188"/>
            <a:ext cx="3531736" cy="369332"/>
          </a:xfrm>
          <a:prstGeom prst="rect">
            <a:avLst/>
          </a:prstGeom>
        </p:spPr>
        <p:txBody>
          <a:bodyPr wrap="none">
            <a:spAutoFit/>
          </a:bodyPr>
          <a:lstStyle/>
          <a:p>
            <a:pPr algn="just">
              <a:spcBef>
                <a:spcPts val="240"/>
              </a:spcBef>
              <a:spcAft>
                <a:spcPts val="240"/>
              </a:spcAft>
            </a:pPr>
            <a:r>
              <a:rPr lang="zh-CN" altLang="en-US" kern="100" dirty="0" smtClean="0">
                <a:solidFill>
                  <a:srgbClr val="DD002B"/>
                </a:solidFill>
                <a:latin typeface="Times New Roman" panose="02020603050405020304" pitchFamily="18" charset="0"/>
                <a:ea typeface="楷体_GB2312"/>
              </a:rPr>
              <a:t>图</a:t>
            </a:r>
            <a:r>
              <a:rPr lang="en-US" altLang="zh-CN" kern="100" dirty="0">
                <a:solidFill>
                  <a:srgbClr val="DD002B"/>
                </a:solidFill>
                <a:latin typeface="Times New Roman" panose="02020603050405020304" pitchFamily="18" charset="0"/>
                <a:ea typeface="楷体_GB2312"/>
              </a:rPr>
              <a:t>1</a:t>
            </a:r>
            <a:r>
              <a:rPr lang="zh-CN" altLang="zh-CN" kern="100" dirty="0" smtClean="0">
                <a:solidFill>
                  <a:srgbClr val="DD002B"/>
                </a:solidFill>
                <a:latin typeface="Times New Roman" panose="02020603050405020304" pitchFamily="18" charset="0"/>
                <a:ea typeface="楷体_GB2312"/>
              </a:rPr>
              <a:t>：</a:t>
            </a:r>
            <a:r>
              <a:rPr lang="zh-CN" altLang="zh-CN" kern="100" dirty="0">
                <a:solidFill>
                  <a:srgbClr val="DD002B"/>
                </a:solidFill>
                <a:latin typeface="Times New Roman" panose="02020603050405020304" pitchFamily="18" charset="0"/>
                <a:ea typeface="楷体_GB2312"/>
              </a:rPr>
              <a:t>综合得分较高股票组合表现</a:t>
            </a:r>
            <a:endParaRPr lang="zh-CN" altLang="zh-CN" sz="1400" kern="100" dirty="0">
              <a:latin typeface="Times New Roman" panose="02020603050405020304" pitchFamily="18" charset="0"/>
            </a:endParaRPr>
          </a:p>
        </p:txBody>
      </p:sp>
      <p:sp>
        <p:nvSpPr>
          <p:cNvPr id="3" name="矩形 2"/>
          <p:cNvSpPr/>
          <p:nvPr/>
        </p:nvSpPr>
        <p:spPr>
          <a:xfrm>
            <a:off x="1886465" y="4198552"/>
            <a:ext cx="9976021" cy="1754326"/>
          </a:xfrm>
          <a:prstGeom prst="rect">
            <a:avLst/>
          </a:prstGeom>
        </p:spPr>
        <p:txBody>
          <a:bodyPr wrap="square">
            <a:spAutoFit/>
          </a:bodyPr>
          <a:lstStyle/>
          <a:p>
            <a:pPr indent="279400" algn="just">
              <a:lnSpc>
                <a:spcPct val="120000"/>
              </a:lnSpc>
              <a:spcBef>
                <a:spcPts val="240"/>
              </a:spcBef>
              <a:spcAft>
                <a:spcPts val="360"/>
              </a:spcAft>
            </a:pPr>
            <a:r>
              <a:rPr lang="en-US" altLang="zh-CN" kern="100" dirty="0">
                <a:latin typeface="Times New Roman" panose="02020603050405020304" pitchFamily="18" charset="0"/>
                <a:ea typeface="楷体_GB2312"/>
              </a:rPr>
              <a:t>2005</a:t>
            </a:r>
            <a:r>
              <a:rPr lang="zh-CN" altLang="zh-CN" kern="100" dirty="0">
                <a:latin typeface="Times New Roman" panose="02020603050405020304" pitchFamily="18" charset="0"/>
                <a:ea typeface="楷体_GB2312"/>
              </a:rPr>
              <a:t>年以来，综合得分较高股票构成的组合（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rPr>
              <a:t>）整体上跑赢沪深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指数，在大多数月份里跑赢了沪深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指数。综合得分较高股票构成的组合（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rPr>
              <a:t>）仅在少数月份里跑输沪深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指数，如</a:t>
            </a:r>
            <a:r>
              <a:rPr lang="en-US" altLang="zh-CN" kern="100" dirty="0">
                <a:latin typeface="Times New Roman" panose="02020603050405020304" pitchFamily="18" charset="0"/>
                <a:ea typeface="楷体_GB2312"/>
              </a:rPr>
              <a:t>2006</a:t>
            </a:r>
            <a:r>
              <a:rPr lang="zh-CN" altLang="zh-CN" kern="100" dirty="0">
                <a:latin typeface="Times New Roman" panose="02020603050405020304" pitchFamily="18" charset="0"/>
                <a:ea typeface="楷体_GB2312"/>
              </a:rPr>
              <a:t>年</a:t>
            </a:r>
            <a:r>
              <a:rPr lang="en-US" altLang="zh-CN" kern="100" dirty="0">
                <a:latin typeface="Times New Roman" panose="02020603050405020304" pitchFamily="18" charset="0"/>
                <a:ea typeface="楷体_GB2312"/>
              </a:rPr>
              <a:t>10</a:t>
            </a:r>
            <a:r>
              <a:rPr lang="zh-CN" altLang="zh-CN" kern="100" dirty="0">
                <a:latin typeface="Times New Roman" panose="02020603050405020304" pitchFamily="18" charset="0"/>
                <a:ea typeface="楷体_GB2312"/>
              </a:rPr>
              <a:t>月至</a:t>
            </a:r>
            <a:r>
              <a:rPr lang="en-US" altLang="zh-CN" kern="100" dirty="0">
                <a:latin typeface="Times New Roman" panose="02020603050405020304" pitchFamily="18" charset="0"/>
                <a:ea typeface="楷体_GB2312"/>
              </a:rPr>
              <a:t>12</a:t>
            </a:r>
            <a:r>
              <a:rPr lang="zh-CN" altLang="zh-CN" kern="100" dirty="0">
                <a:latin typeface="Times New Roman" panose="02020603050405020304" pitchFamily="18" charset="0"/>
                <a:ea typeface="楷体_GB2312"/>
              </a:rPr>
              <a:t>月、</a:t>
            </a:r>
            <a:r>
              <a:rPr lang="en-US" altLang="zh-CN" kern="100" dirty="0">
                <a:latin typeface="Times New Roman" panose="02020603050405020304" pitchFamily="18" charset="0"/>
                <a:ea typeface="楷体_GB2312"/>
              </a:rPr>
              <a:t>2009</a:t>
            </a:r>
            <a:r>
              <a:rPr lang="zh-CN" altLang="zh-CN" kern="100" dirty="0">
                <a:latin typeface="Times New Roman" panose="02020603050405020304" pitchFamily="18" charset="0"/>
                <a:ea typeface="楷体_GB2312"/>
              </a:rPr>
              <a:t>年</a:t>
            </a:r>
            <a:r>
              <a:rPr lang="en-US" altLang="zh-CN" kern="100" dirty="0">
                <a:latin typeface="Times New Roman" panose="02020603050405020304" pitchFamily="18" charset="0"/>
                <a:ea typeface="楷体_GB2312"/>
              </a:rPr>
              <a:t>6</a:t>
            </a:r>
            <a:r>
              <a:rPr lang="zh-CN" altLang="zh-CN" kern="100" dirty="0">
                <a:latin typeface="Times New Roman" panose="02020603050405020304" pitchFamily="18" charset="0"/>
                <a:ea typeface="楷体_GB2312"/>
              </a:rPr>
              <a:t>月至</a:t>
            </a:r>
            <a:r>
              <a:rPr lang="en-US" altLang="zh-CN" kern="100" dirty="0">
                <a:latin typeface="Times New Roman" panose="02020603050405020304" pitchFamily="18" charset="0"/>
                <a:ea typeface="楷体_GB2312"/>
              </a:rPr>
              <a:t>7</a:t>
            </a:r>
            <a:r>
              <a:rPr lang="zh-CN" altLang="zh-CN" kern="100" dirty="0">
                <a:latin typeface="Times New Roman" panose="02020603050405020304" pitchFamily="18" charset="0"/>
                <a:ea typeface="楷体_GB2312"/>
              </a:rPr>
              <a:t>月、</a:t>
            </a:r>
            <a:r>
              <a:rPr lang="en-US" altLang="zh-CN" kern="100" dirty="0">
                <a:latin typeface="Times New Roman" panose="02020603050405020304" pitchFamily="18" charset="0"/>
                <a:ea typeface="楷体_GB2312"/>
              </a:rPr>
              <a:t>2010</a:t>
            </a:r>
            <a:r>
              <a:rPr lang="zh-CN" altLang="zh-CN" kern="100" dirty="0">
                <a:latin typeface="Times New Roman" panose="02020603050405020304" pitchFamily="18" charset="0"/>
                <a:ea typeface="楷体_GB2312"/>
              </a:rPr>
              <a:t>年</a:t>
            </a:r>
            <a:r>
              <a:rPr lang="en-US" altLang="zh-CN" kern="100" dirty="0">
                <a:latin typeface="Times New Roman" panose="02020603050405020304" pitchFamily="18" charset="0"/>
                <a:ea typeface="楷体_GB2312"/>
              </a:rPr>
              <a:t>10</a:t>
            </a:r>
            <a:r>
              <a:rPr lang="zh-CN" altLang="zh-CN" kern="100" dirty="0">
                <a:latin typeface="Times New Roman" panose="02020603050405020304" pitchFamily="18" charset="0"/>
                <a:ea typeface="楷体_GB2312"/>
              </a:rPr>
              <a:t>月，在这几个时间段内蓝筹股大幅上涨，大盘大幅拉升，市场通常处于上涨末期；此外，综合得分较高股票构成的组合（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rPr>
              <a:t>）在</a:t>
            </a:r>
            <a:r>
              <a:rPr lang="en-US" altLang="zh-CN" kern="100" dirty="0">
                <a:latin typeface="Times New Roman" panose="02020603050405020304" pitchFamily="18" charset="0"/>
                <a:ea typeface="楷体_GB2312"/>
              </a:rPr>
              <a:t>2005</a:t>
            </a:r>
            <a:r>
              <a:rPr lang="zh-CN" altLang="zh-CN" kern="100" dirty="0">
                <a:latin typeface="Times New Roman" panose="02020603050405020304" pitchFamily="18" charset="0"/>
                <a:ea typeface="楷体_GB2312"/>
              </a:rPr>
              <a:t>年</a:t>
            </a:r>
            <a:r>
              <a:rPr lang="en-US" altLang="zh-CN" kern="100" dirty="0">
                <a:latin typeface="Times New Roman" panose="02020603050405020304" pitchFamily="18" charset="0"/>
                <a:ea typeface="楷体_GB2312"/>
              </a:rPr>
              <a:t>7</a:t>
            </a:r>
            <a:r>
              <a:rPr lang="zh-CN" altLang="zh-CN" kern="100" dirty="0">
                <a:latin typeface="Times New Roman" panose="02020603050405020304" pitchFamily="18" charset="0"/>
                <a:ea typeface="楷体_GB2312"/>
              </a:rPr>
              <a:t>月、</a:t>
            </a:r>
            <a:r>
              <a:rPr lang="en-US" altLang="zh-CN" kern="100" dirty="0">
                <a:latin typeface="Times New Roman" panose="02020603050405020304" pitchFamily="18" charset="0"/>
                <a:ea typeface="楷体_GB2312"/>
              </a:rPr>
              <a:t>2007</a:t>
            </a:r>
            <a:r>
              <a:rPr lang="zh-CN" altLang="zh-CN" kern="100" dirty="0">
                <a:latin typeface="Times New Roman" panose="02020603050405020304" pitchFamily="18" charset="0"/>
                <a:ea typeface="楷体_GB2312"/>
              </a:rPr>
              <a:t>年</a:t>
            </a:r>
            <a:r>
              <a:rPr lang="en-US" altLang="zh-CN" kern="100" dirty="0">
                <a:latin typeface="Times New Roman" panose="02020603050405020304" pitchFamily="18" charset="0"/>
                <a:ea typeface="楷体_GB2312"/>
              </a:rPr>
              <a:t>4</a:t>
            </a:r>
            <a:r>
              <a:rPr lang="zh-CN" altLang="zh-CN" kern="100" dirty="0">
                <a:latin typeface="Times New Roman" panose="02020603050405020304" pitchFamily="18" charset="0"/>
                <a:ea typeface="楷体_GB2312"/>
              </a:rPr>
              <a:t>月也表现较差。</a:t>
            </a:r>
            <a:endParaRPr lang="zh-CN" altLang="zh-CN" sz="1600" kern="100" dirty="0">
              <a:latin typeface="Times New Roman" panose="02020603050405020304" pitchFamily="18" charset="0"/>
            </a:endParaRPr>
          </a:p>
        </p:txBody>
      </p:sp>
    </p:spTree>
    <p:extLst>
      <p:ext uri="{BB962C8B-B14F-4D97-AF65-F5344CB8AC3E}">
        <p14:creationId xmlns:p14="http://schemas.microsoft.com/office/powerpoint/2010/main" val="65653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2297" y="253999"/>
            <a:ext cx="6032421" cy="369332"/>
          </a:xfrm>
          <a:prstGeom prst="rect">
            <a:avLst/>
          </a:prstGeom>
        </p:spPr>
        <p:txBody>
          <a:bodyPr wrap="none">
            <a:spAutoFit/>
          </a:bodyPr>
          <a:lstStyle/>
          <a:p>
            <a:pPr algn="just">
              <a:spcBef>
                <a:spcPts val="240"/>
              </a:spcBef>
              <a:spcAft>
                <a:spcPts val="240"/>
              </a:spcAft>
            </a:pPr>
            <a:r>
              <a:rPr lang="zh-CN" altLang="zh-CN" kern="100" dirty="0" smtClean="0">
                <a:solidFill>
                  <a:srgbClr val="DD002B"/>
                </a:solidFill>
                <a:latin typeface="Times New Roman" panose="02020603050405020304" pitchFamily="18" charset="0"/>
                <a:ea typeface="楷体_GB2312"/>
              </a:rPr>
              <a:t>表</a:t>
            </a:r>
            <a:r>
              <a:rPr lang="en-US" altLang="zh-CN" kern="100" dirty="0" smtClean="0">
                <a:solidFill>
                  <a:srgbClr val="DD002B"/>
                </a:solidFill>
                <a:latin typeface="Times New Roman" panose="02020603050405020304" pitchFamily="18" charset="0"/>
                <a:ea typeface="楷体_GB2312"/>
              </a:rPr>
              <a:t>3</a:t>
            </a:r>
            <a:r>
              <a:rPr lang="zh-CN" altLang="zh-CN" kern="100" dirty="0" smtClean="0">
                <a:solidFill>
                  <a:srgbClr val="DD002B"/>
                </a:solidFill>
                <a:latin typeface="Times New Roman" panose="02020603050405020304" pitchFamily="18" charset="0"/>
                <a:ea typeface="楷体_GB2312"/>
              </a:rPr>
              <a:t>：</a:t>
            </a:r>
            <a:r>
              <a:rPr lang="zh-CN" altLang="zh-CN" kern="100" dirty="0">
                <a:solidFill>
                  <a:srgbClr val="DD002B"/>
                </a:solidFill>
                <a:latin typeface="Times New Roman" panose="02020603050405020304" pitchFamily="18" charset="0"/>
                <a:ea typeface="楷体_GB2312"/>
              </a:rPr>
              <a:t>各种市场环境下多因子模型多头组合（</a:t>
            </a:r>
            <a:r>
              <a:rPr lang="en-US" altLang="zh-CN" kern="100" dirty="0">
                <a:solidFill>
                  <a:srgbClr val="DD002B"/>
                </a:solidFill>
                <a:latin typeface="Times New Roman" panose="02020603050405020304" pitchFamily="18" charset="0"/>
                <a:ea typeface="楷体_GB2312"/>
              </a:rPr>
              <a:t>1-50</a:t>
            </a:r>
            <a:r>
              <a:rPr lang="zh-CN" altLang="zh-CN" kern="100" dirty="0">
                <a:solidFill>
                  <a:srgbClr val="DD002B"/>
                </a:solidFill>
                <a:latin typeface="Times New Roman" panose="02020603050405020304" pitchFamily="18" charset="0"/>
                <a:ea typeface="楷体_GB2312"/>
              </a:rPr>
              <a:t>）的表现</a:t>
            </a:r>
            <a:endParaRPr lang="zh-CN" altLang="zh-CN" kern="100" dirty="0">
              <a:solidFill>
                <a:srgbClr val="DD002B"/>
              </a:solidFill>
              <a:effectLst/>
              <a:latin typeface="Times New Roman" panose="02020603050405020304" pitchFamily="18" charset="0"/>
              <a:ea typeface="楷体_GB2312"/>
            </a:endParaRPr>
          </a:p>
        </p:txBody>
      </p:sp>
      <p:graphicFrame>
        <p:nvGraphicFramePr>
          <p:cNvPr id="5" name="表格 4"/>
          <p:cNvGraphicFramePr>
            <a:graphicFrameLocks noGrp="1"/>
          </p:cNvGraphicFramePr>
          <p:nvPr>
            <p:extLst>
              <p:ext uri="{D42A27DB-BD31-4B8C-83A1-F6EECF244321}">
                <p14:modId xmlns:p14="http://schemas.microsoft.com/office/powerpoint/2010/main" val="228513557"/>
              </p:ext>
            </p:extLst>
          </p:nvPr>
        </p:nvGraphicFramePr>
        <p:xfrm>
          <a:off x="2133601" y="772089"/>
          <a:ext cx="9206753" cy="1953184"/>
        </p:xfrm>
        <a:graphic>
          <a:graphicData uri="http://schemas.openxmlformats.org/drawingml/2006/table">
            <a:tbl>
              <a:tblPr firstRow="1" firstCol="1" lastRow="1" lastCol="1" bandRow="1" bandCol="1"/>
              <a:tblGrid>
                <a:gridCol w="1497018"/>
                <a:gridCol w="1342345"/>
                <a:gridCol w="1305518"/>
                <a:gridCol w="1106652"/>
                <a:gridCol w="988805"/>
                <a:gridCol w="988805"/>
                <a:gridCol w="988805"/>
                <a:gridCol w="988805"/>
              </a:tblGrid>
              <a:tr h="651060">
                <a:tc>
                  <a:txBody>
                    <a:bodyPr/>
                    <a:lstStyle/>
                    <a:p>
                      <a:pPr algn="ctr">
                        <a:spcAft>
                          <a:spcPts val="0"/>
                        </a:spcAft>
                      </a:pPr>
                      <a:r>
                        <a:rPr lang="zh-CN" sz="800" kern="100" dirty="0">
                          <a:effectLst/>
                          <a:latin typeface="Times New Roman" panose="02020603050405020304" pitchFamily="18" charset="0"/>
                          <a:ea typeface="黑体"/>
                        </a:rPr>
                        <a:t>市场环境</a:t>
                      </a:r>
                      <a:endParaRPr lang="zh-CN" sz="105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808080"/>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C5C5C5"/>
                      </a:solidFill>
                      <a:prstDash val="solid"/>
                      <a:round/>
                      <a:headEnd type="none" w="med" len="med"/>
                      <a:tailEnd type="none" w="med" len="med"/>
                    </a:lnB>
                    <a:solidFill>
                      <a:srgbClr val="CCCCCC"/>
                    </a:solidFill>
                  </a:tcPr>
                </a:tc>
                <a:tc>
                  <a:txBody>
                    <a:bodyPr/>
                    <a:lstStyle/>
                    <a:p>
                      <a:pPr algn="ctr">
                        <a:spcAft>
                          <a:spcPts val="0"/>
                        </a:spcAft>
                      </a:pPr>
                      <a:r>
                        <a:rPr lang="zh-CN" sz="800" kern="100">
                          <a:effectLst/>
                          <a:latin typeface="Times New Roman" panose="02020603050405020304" pitchFamily="18" charset="0"/>
                          <a:ea typeface="黑体"/>
                        </a:rPr>
                        <a:t>出现次数</a:t>
                      </a:r>
                      <a:endParaRPr lang="zh-CN" sz="105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C5C5C5"/>
                      </a:solidFill>
                      <a:prstDash val="solid"/>
                      <a:round/>
                      <a:headEnd type="none" w="med" len="med"/>
                      <a:tailEnd type="none" w="med" len="med"/>
                    </a:lnB>
                    <a:solidFill>
                      <a:srgbClr val="CCCCCC"/>
                    </a:solidFill>
                  </a:tcPr>
                </a:tc>
                <a:tc>
                  <a:txBody>
                    <a:bodyPr/>
                    <a:lstStyle/>
                    <a:p>
                      <a:pPr algn="ctr">
                        <a:spcAft>
                          <a:spcPts val="0"/>
                        </a:spcAft>
                      </a:pPr>
                      <a:r>
                        <a:rPr lang="zh-CN" sz="800" kern="100">
                          <a:effectLst/>
                          <a:latin typeface="Times New Roman" panose="02020603050405020304" pitchFamily="18" charset="0"/>
                          <a:ea typeface="黑体"/>
                        </a:rPr>
                        <a:t>多头组合跑赢次数</a:t>
                      </a:r>
                      <a:endParaRPr lang="zh-CN" sz="105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C5C5C5"/>
                      </a:solidFill>
                      <a:prstDash val="solid"/>
                      <a:round/>
                      <a:headEnd type="none" w="med" len="med"/>
                      <a:tailEnd type="none" w="med" len="med"/>
                    </a:lnB>
                    <a:solidFill>
                      <a:srgbClr val="CCCCCC"/>
                    </a:solidFill>
                  </a:tcPr>
                </a:tc>
                <a:tc>
                  <a:txBody>
                    <a:bodyPr/>
                    <a:lstStyle/>
                    <a:p>
                      <a:pPr algn="ctr">
                        <a:spcAft>
                          <a:spcPts val="0"/>
                        </a:spcAft>
                      </a:pPr>
                      <a:r>
                        <a:rPr lang="zh-CN" sz="800" kern="100">
                          <a:effectLst/>
                          <a:latin typeface="Times New Roman" panose="02020603050405020304" pitchFamily="18" charset="0"/>
                          <a:ea typeface="黑体"/>
                        </a:rPr>
                        <a:t>多头组合跑赢概率</a:t>
                      </a:r>
                      <a:endParaRPr lang="zh-CN" sz="105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C5C5C5"/>
                      </a:solidFill>
                      <a:prstDash val="solid"/>
                      <a:round/>
                      <a:headEnd type="none" w="med" len="med"/>
                      <a:tailEnd type="none" w="med" len="med"/>
                    </a:lnB>
                    <a:solidFill>
                      <a:srgbClr val="CCCCCC"/>
                    </a:solidFill>
                  </a:tcPr>
                </a:tc>
                <a:tc>
                  <a:txBody>
                    <a:bodyPr/>
                    <a:lstStyle/>
                    <a:p>
                      <a:pPr algn="ctr">
                        <a:spcAft>
                          <a:spcPts val="0"/>
                        </a:spcAft>
                      </a:pPr>
                      <a:r>
                        <a:rPr lang="zh-CN" sz="800" kern="100">
                          <a:effectLst/>
                          <a:latin typeface="Times New Roman" panose="02020603050405020304" pitchFamily="18" charset="0"/>
                          <a:ea typeface="黑体"/>
                        </a:rPr>
                        <a:t>超额收益率均值</a:t>
                      </a:r>
                      <a:endParaRPr lang="zh-CN" sz="105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C5C5C5"/>
                      </a:solidFill>
                      <a:prstDash val="solid"/>
                      <a:round/>
                      <a:headEnd type="none" w="med" len="med"/>
                      <a:tailEnd type="none" w="med" len="med"/>
                    </a:lnB>
                    <a:solidFill>
                      <a:srgbClr val="CCCCCC"/>
                    </a:solidFill>
                  </a:tcPr>
                </a:tc>
                <a:tc>
                  <a:txBody>
                    <a:bodyPr/>
                    <a:lstStyle/>
                    <a:p>
                      <a:pPr algn="ctr">
                        <a:spcAft>
                          <a:spcPts val="0"/>
                        </a:spcAft>
                      </a:pPr>
                      <a:r>
                        <a:rPr lang="zh-CN" sz="800" kern="100">
                          <a:effectLst/>
                          <a:latin typeface="Times New Roman" panose="02020603050405020304" pitchFamily="18" charset="0"/>
                          <a:ea typeface="黑体"/>
                        </a:rPr>
                        <a:t>合超额收益率中值</a:t>
                      </a:r>
                      <a:endParaRPr lang="zh-CN" sz="105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C5C5C5"/>
                      </a:solidFill>
                      <a:prstDash val="solid"/>
                      <a:round/>
                      <a:headEnd type="none" w="med" len="med"/>
                      <a:tailEnd type="none" w="med" len="med"/>
                    </a:lnB>
                    <a:solidFill>
                      <a:srgbClr val="CCCCCC"/>
                    </a:solidFill>
                  </a:tcPr>
                </a:tc>
                <a:tc>
                  <a:txBody>
                    <a:bodyPr/>
                    <a:lstStyle/>
                    <a:p>
                      <a:pPr algn="ctr">
                        <a:spcAft>
                          <a:spcPts val="0"/>
                        </a:spcAft>
                      </a:pPr>
                      <a:r>
                        <a:rPr lang="zh-CN" sz="800" kern="100">
                          <a:effectLst/>
                          <a:latin typeface="Times New Roman" panose="02020603050405020304" pitchFamily="18" charset="0"/>
                          <a:ea typeface="黑体"/>
                        </a:rPr>
                        <a:t>超额收益率最大值</a:t>
                      </a:r>
                      <a:endParaRPr lang="zh-CN" sz="105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C5C5C5"/>
                      </a:solidFill>
                      <a:prstDash val="solid"/>
                      <a:round/>
                      <a:headEnd type="none" w="med" len="med"/>
                      <a:tailEnd type="none" w="med" len="med"/>
                    </a:lnB>
                    <a:solidFill>
                      <a:srgbClr val="CCCCCC"/>
                    </a:solidFill>
                  </a:tcPr>
                </a:tc>
                <a:tc>
                  <a:txBody>
                    <a:bodyPr/>
                    <a:lstStyle/>
                    <a:p>
                      <a:pPr algn="ctr">
                        <a:spcAft>
                          <a:spcPts val="0"/>
                        </a:spcAft>
                      </a:pPr>
                      <a:r>
                        <a:rPr lang="zh-CN" sz="800" kern="100">
                          <a:effectLst/>
                          <a:latin typeface="Times New Roman" panose="02020603050405020304" pitchFamily="18" charset="0"/>
                          <a:ea typeface="黑体"/>
                        </a:rPr>
                        <a:t>超额收益率最小值</a:t>
                      </a:r>
                      <a:endParaRPr lang="zh-CN" sz="105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C5C5C5"/>
                      </a:solidFill>
                      <a:prstDash val="solid"/>
                      <a:round/>
                      <a:headEnd type="none" w="med" len="med"/>
                      <a:tailEnd type="none" w="med" len="med"/>
                    </a:lnB>
                    <a:solidFill>
                      <a:srgbClr val="CCCCCC"/>
                    </a:solidFill>
                  </a:tcPr>
                </a:tc>
              </a:tr>
              <a:tr h="325531">
                <a:tc>
                  <a:txBody>
                    <a:bodyPr/>
                    <a:lstStyle/>
                    <a:p>
                      <a:pPr algn="ctr">
                        <a:spcAft>
                          <a:spcPts val="0"/>
                        </a:spcAft>
                      </a:pPr>
                      <a:r>
                        <a:rPr lang="zh-CN" sz="800" kern="100">
                          <a:effectLst/>
                          <a:latin typeface="Times New Roman" panose="02020603050405020304" pitchFamily="18" charset="0"/>
                          <a:ea typeface="黑体"/>
                        </a:rPr>
                        <a:t>震荡</a:t>
                      </a:r>
                      <a:endParaRPr lang="zh-CN" sz="105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808080"/>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30 </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21</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70.00%</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2.15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1.37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14.09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-7.69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r>
              <a:tr h="325531">
                <a:tc>
                  <a:txBody>
                    <a:bodyPr/>
                    <a:lstStyle/>
                    <a:p>
                      <a:pPr algn="ctr">
                        <a:spcAft>
                          <a:spcPts val="0"/>
                        </a:spcAft>
                      </a:pPr>
                      <a:r>
                        <a:rPr lang="zh-CN" sz="800" kern="100" dirty="0">
                          <a:effectLst/>
                          <a:latin typeface="Times New Roman" panose="02020603050405020304" pitchFamily="18" charset="0"/>
                          <a:ea typeface="黑体"/>
                        </a:rPr>
                        <a:t>大幅下跌</a:t>
                      </a:r>
                      <a:endParaRPr lang="zh-CN" sz="105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808080"/>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18</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14</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77.78%</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3.95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3.81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12.87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-5.94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r>
              <a:tr h="325531">
                <a:tc>
                  <a:txBody>
                    <a:bodyPr/>
                    <a:lstStyle/>
                    <a:p>
                      <a:pPr algn="ctr">
                        <a:spcAft>
                          <a:spcPts val="0"/>
                        </a:spcAft>
                      </a:pPr>
                      <a:r>
                        <a:rPr lang="zh-CN" sz="800" kern="100" dirty="0">
                          <a:effectLst/>
                          <a:latin typeface="Times New Roman" panose="02020603050405020304" pitchFamily="18" charset="0"/>
                          <a:ea typeface="黑体"/>
                        </a:rPr>
                        <a:t>大幅上涨</a:t>
                      </a:r>
                      <a:endParaRPr lang="zh-CN" sz="105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808080"/>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29</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20</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68.97%</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1.42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2.49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15.56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-11.08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r>
              <a:tr h="325531">
                <a:tc>
                  <a:txBody>
                    <a:bodyPr/>
                    <a:lstStyle/>
                    <a:p>
                      <a:pPr algn="ctr">
                        <a:spcAft>
                          <a:spcPts val="0"/>
                        </a:spcAft>
                      </a:pPr>
                      <a:r>
                        <a:rPr lang="zh-CN" sz="800" kern="100">
                          <a:effectLst/>
                          <a:latin typeface="Times New Roman" panose="02020603050405020304" pitchFamily="18" charset="0"/>
                          <a:ea typeface="黑体"/>
                        </a:rPr>
                        <a:t>整体</a:t>
                      </a:r>
                      <a:endParaRPr lang="zh-CN" sz="105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808080"/>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77</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55</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71.43% </a:t>
                      </a:r>
                      <a:endParaRPr lang="zh-CN" sz="1050" kern="10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2.30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2.11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a:effectLst/>
                          <a:latin typeface="Times New Roman" panose="02020603050405020304" pitchFamily="18" charset="0"/>
                          <a:ea typeface="黑体"/>
                        </a:rPr>
                        <a:t>15.56 </a:t>
                      </a:r>
                      <a:endParaRPr lang="zh-CN" sz="1050" kern="10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c>
                  <a:txBody>
                    <a:bodyPr/>
                    <a:lstStyle/>
                    <a:p>
                      <a:pPr algn="ctr">
                        <a:spcAft>
                          <a:spcPts val="0"/>
                        </a:spcAft>
                      </a:pPr>
                      <a:r>
                        <a:rPr lang="en-US" sz="800" kern="100" dirty="0">
                          <a:effectLst/>
                          <a:latin typeface="Times New Roman" panose="02020603050405020304" pitchFamily="18" charset="0"/>
                          <a:ea typeface="黑体"/>
                        </a:rPr>
                        <a:t>-11.08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lnL w="12700" cap="flat" cmpd="sng" algn="ctr">
                      <a:solidFill>
                        <a:srgbClr val="C5C5C5"/>
                      </a:solidFill>
                      <a:prstDash val="solid"/>
                      <a:round/>
                      <a:headEnd type="none" w="med" len="med"/>
                      <a:tailEnd type="none" w="med" len="med"/>
                    </a:lnL>
                    <a:lnR w="12700" cap="flat" cmpd="sng" algn="ctr">
                      <a:solidFill>
                        <a:srgbClr val="C5C5C5"/>
                      </a:solidFill>
                      <a:prstDash val="solid"/>
                      <a:round/>
                      <a:headEnd type="none" w="med" len="med"/>
                      <a:tailEnd type="none" w="med" len="med"/>
                    </a:lnR>
                    <a:lnT w="12700" cap="flat" cmpd="sng" algn="ctr">
                      <a:solidFill>
                        <a:srgbClr val="C5C5C5"/>
                      </a:solidFill>
                      <a:prstDash val="solid"/>
                      <a:round/>
                      <a:headEnd type="none" w="med" len="med"/>
                      <a:tailEnd type="none" w="med" len="med"/>
                    </a:lnT>
                    <a:lnB w="12700" cap="flat" cmpd="sng" algn="ctr">
                      <a:solidFill>
                        <a:srgbClr val="C5C5C5"/>
                      </a:solidFill>
                      <a:prstDash val="solid"/>
                      <a:round/>
                      <a:headEnd type="none" w="med" len="med"/>
                      <a:tailEnd type="none" w="med" len="med"/>
                    </a:lnB>
                  </a:tcPr>
                </a:tc>
              </a:tr>
            </a:tbl>
          </a:graphicData>
        </a:graphic>
      </p:graphicFrame>
      <p:sp>
        <p:nvSpPr>
          <p:cNvPr id="6" name="矩形 5"/>
          <p:cNvSpPr/>
          <p:nvPr/>
        </p:nvSpPr>
        <p:spPr>
          <a:xfrm>
            <a:off x="2133600" y="2828836"/>
            <a:ext cx="9465276" cy="1477328"/>
          </a:xfrm>
          <a:prstGeom prst="rect">
            <a:avLst/>
          </a:prstGeom>
        </p:spPr>
        <p:txBody>
          <a:bodyPr wrap="square">
            <a:spAutoFit/>
          </a:bodyPr>
          <a:lstStyle/>
          <a:p>
            <a:r>
              <a:rPr lang="zh-CN" altLang="zh-CN" kern="100" dirty="0" smtClean="0">
                <a:latin typeface="Times New Roman" panose="02020603050405020304" pitchFamily="18" charset="0"/>
                <a:ea typeface="楷体_GB2312"/>
                <a:cs typeface="Times New Roman" panose="02020603050405020304" pitchFamily="18" charset="0"/>
              </a:rPr>
              <a:t>按</a:t>
            </a:r>
            <a:r>
              <a:rPr lang="zh-CN" altLang="zh-CN" kern="100" dirty="0">
                <a:latin typeface="Times New Roman" panose="02020603050405020304" pitchFamily="18" charset="0"/>
                <a:ea typeface="楷体_GB2312"/>
                <a:cs typeface="Times New Roman" panose="02020603050405020304" pitchFamily="18" charset="0"/>
              </a:rPr>
              <a:t>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cs typeface="Times New Roman" panose="02020603050405020304" pitchFamily="18" charset="0"/>
              </a:rPr>
              <a:t>指数的月涨跌幅把市场分为震荡（沪深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cs typeface="Times New Roman" panose="02020603050405020304" pitchFamily="18" charset="0"/>
              </a:rPr>
              <a:t>指数月涨跌幅介于</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cs typeface="Times New Roman" panose="02020603050405020304" pitchFamily="18" charset="0"/>
              </a:rPr>
              <a:t>和</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cs typeface="Times New Roman" panose="02020603050405020304" pitchFamily="18" charset="0"/>
              </a:rPr>
              <a:t>之间）、大幅上涨（沪深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cs typeface="Times New Roman" panose="02020603050405020304" pitchFamily="18" charset="0"/>
              </a:rPr>
              <a:t>指数月涨幅大于</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cs typeface="Times New Roman" panose="02020603050405020304" pitchFamily="18" charset="0"/>
              </a:rPr>
              <a:t>）、大幅下跌（沪深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cs typeface="Times New Roman" panose="02020603050405020304" pitchFamily="18" charset="0"/>
              </a:rPr>
              <a:t>指数月跌幅大于</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cs typeface="Times New Roman" panose="02020603050405020304" pitchFamily="18" charset="0"/>
              </a:rPr>
              <a:t>）。由上表可知，在市场</a:t>
            </a:r>
            <a:r>
              <a:rPr lang="zh-CN" altLang="zh-CN" kern="100" dirty="0" smtClean="0">
                <a:latin typeface="Times New Roman" panose="02020603050405020304" pitchFamily="18" charset="0"/>
                <a:ea typeface="楷体_GB2312"/>
                <a:cs typeface="Times New Roman" panose="02020603050405020304" pitchFamily="18" charset="0"/>
              </a:rPr>
              <a:t>处于</a:t>
            </a:r>
            <a:r>
              <a:rPr lang="zh-CN" altLang="zh-CN" dirty="0"/>
              <a:t>震荡、大幅下跌、大幅上涨时，多因子模型多头组合（</a:t>
            </a:r>
            <a:r>
              <a:rPr lang="en-US" altLang="zh-CN" dirty="0"/>
              <a:t>1-50</a:t>
            </a:r>
            <a:r>
              <a:rPr lang="zh-CN" altLang="zh-CN" dirty="0"/>
              <a:t>）均表现较好，跑赢沪深</a:t>
            </a:r>
            <a:r>
              <a:rPr lang="en-US" altLang="zh-CN" dirty="0"/>
              <a:t>300</a:t>
            </a:r>
            <a:r>
              <a:rPr lang="zh-CN" altLang="zh-CN" dirty="0"/>
              <a:t>指数的概率均在</a:t>
            </a:r>
            <a:r>
              <a:rPr lang="en-US" altLang="zh-CN" dirty="0"/>
              <a:t>70%</a:t>
            </a:r>
            <a:r>
              <a:rPr lang="zh-CN" altLang="zh-CN" dirty="0"/>
              <a:t>左右，且超额收益率均值、中值也均为正。多因子模型多头组合（</a:t>
            </a:r>
            <a:r>
              <a:rPr lang="en-US" altLang="zh-CN" dirty="0"/>
              <a:t>1-50</a:t>
            </a:r>
            <a:r>
              <a:rPr lang="zh-CN" altLang="zh-CN" dirty="0"/>
              <a:t>）大幅跑输沪深</a:t>
            </a:r>
            <a:r>
              <a:rPr lang="en-US" altLang="zh-CN" dirty="0"/>
              <a:t>300</a:t>
            </a:r>
            <a:r>
              <a:rPr lang="zh-CN" altLang="zh-CN" dirty="0"/>
              <a:t>指数主要集中在市场大幅上涨期间。</a:t>
            </a:r>
            <a:endParaRPr lang="zh-CN" altLang="en-US" dirty="0"/>
          </a:p>
        </p:txBody>
      </p:sp>
    </p:spTree>
    <p:extLst>
      <p:ext uri="{BB962C8B-B14F-4D97-AF65-F5344CB8AC3E}">
        <p14:creationId xmlns:p14="http://schemas.microsoft.com/office/powerpoint/2010/main" val="38178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95490" y="4003760"/>
            <a:ext cx="7735330" cy="369332"/>
          </a:xfrm>
          <a:prstGeom prst="rect">
            <a:avLst/>
          </a:prstGeom>
        </p:spPr>
        <p:txBody>
          <a:bodyPr wrap="square">
            <a:spAutoFit/>
          </a:bodyPr>
          <a:lstStyle/>
          <a:p>
            <a:pPr algn="just">
              <a:spcBef>
                <a:spcPts val="240"/>
              </a:spcBef>
              <a:spcAft>
                <a:spcPts val="240"/>
              </a:spcAft>
            </a:pPr>
            <a:r>
              <a:rPr lang="zh-CN" altLang="zh-CN" kern="100" dirty="0" smtClean="0">
                <a:solidFill>
                  <a:srgbClr val="DD002B"/>
                </a:solidFill>
                <a:latin typeface="Times New Roman" panose="02020603050405020304" pitchFamily="18" charset="0"/>
                <a:ea typeface="楷体_GB2312"/>
              </a:rPr>
              <a:t>图</a:t>
            </a:r>
            <a:r>
              <a:rPr lang="en-US" altLang="zh-CN" kern="100" dirty="0" smtClean="0">
                <a:solidFill>
                  <a:srgbClr val="DD002B"/>
                </a:solidFill>
                <a:latin typeface="Times New Roman" panose="02020603050405020304" pitchFamily="18" charset="0"/>
                <a:ea typeface="楷体_GB2312"/>
              </a:rPr>
              <a:t>2</a:t>
            </a:r>
            <a:r>
              <a:rPr lang="zh-CN" altLang="zh-CN" kern="100" dirty="0" smtClean="0">
                <a:solidFill>
                  <a:srgbClr val="DD002B"/>
                </a:solidFill>
                <a:latin typeface="Times New Roman" panose="02020603050405020304" pitchFamily="18" charset="0"/>
                <a:ea typeface="楷体_GB2312"/>
              </a:rPr>
              <a:t>：</a:t>
            </a:r>
            <a:r>
              <a:rPr lang="zh-CN" altLang="zh-CN" kern="100" dirty="0">
                <a:solidFill>
                  <a:srgbClr val="DD002B"/>
                </a:solidFill>
                <a:latin typeface="Times New Roman" panose="02020603050405020304" pitchFamily="18" charset="0"/>
                <a:ea typeface="楷体_GB2312"/>
              </a:rPr>
              <a:t>综合得分较高股票组合相对综合得分较低股票组合的表现</a:t>
            </a:r>
            <a:endParaRPr lang="zh-CN" altLang="zh-CN" sz="1400" kern="100" dirty="0">
              <a:latin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490" y="499033"/>
            <a:ext cx="64801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886466" y="4887473"/>
            <a:ext cx="9976020" cy="424732"/>
          </a:xfrm>
          <a:prstGeom prst="rect">
            <a:avLst/>
          </a:prstGeom>
        </p:spPr>
        <p:txBody>
          <a:bodyPr wrap="square">
            <a:spAutoFit/>
          </a:bodyPr>
          <a:lstStyle/>
          <a:p>
            <a:pPr indent="279400" algn="just">
              <a:lnSpc>
                <a:spcPct val="120000"/>
              </a:lnSpc>
              <a:spcBef>
                <a:spcPts val="240"/>
              </a:spcBef>
              <a:spcAft>
                <a:spcPts val="360"/>
              </a:spcAft>
            </a:pPr>
            <a:r>
              <a:rPr lang="en-US" altLang="zh-CN" kern="100" dirty="0">
                <a:latin typeface="Times New Roman" panose="02020603050405020304" pitchFamily="18" charset="0"/>
                <a:ea typeface="楷体_GB2312"/>
              </a:rPr>
              <a:t>2005</a:t>
            </a:r>
            <a:r>
              <a:rPr lang="zh-CN" altLang="zh-CN" kern="100" dirty="0">
                <a:latin typeface="Times New Roman" panose="02020603050405020304" pitchFamily="18" charset="0"/>
                <a:ea typeface="楷体_GB2312"/>
              </a:rPr>
              <a:t>年以来，综合得分较高股票构成的组合整体上大幅跑赢综合得分较低股票构成的组合。</a:t>
            </a:r>
            <a:endParaRPr lang="zh-CN" altLang="zh-CN" sz="1600" kern="100" dirty="0">
              <a:latin typeface="Times New Roman" panose="02020603050405020304" pitchFamily="18" charset="0"/>
            </a:endParaRPr>
          </a:p>
        </p:txBody>
      </p:sp>
    </p:spTree>
    <p:extLst>
      <p:ext uri="{BB962C8B-B14F-4D97-AF65-F5344CB8AC3E}">
        <p14:creationId xmlns:p14="http://schemas.microsoft.com/office/powerpoint/2010/main" val="340518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05639" y="227656"/>
            <a:ext cx="2741456" cy="323165"/>
          </a:xfrm>
          <a:prstGeom prst="rect">
            <a:avLst/>
          </a:prstGeom>
        </p:spPr>
        <p:txBody>
          <a:bodyPr wrap="none">
            <a:spAutoFit/>
          </a:bodyPr>
          <a:lstStyle/>
          <a:p>
            <a:pPr algn="just">
              <a:lnSpc>
                <a:spcPts val="1800"/>
              </a:lnSpc>
              <a:spcAft>
                <a:spcPts val="0"/>
              </a:spcAft>
            </a:pPr>
            <a:r>
              <a:rPr lang="zh-CN" altLang="en-US" b="1" kern="100" dirty="0" smtClean="0">
                <a:latin typeface="Times New Roman" panose="02020603050405020304" pitchFamily="18" charset="0"/>
                <a:ea typeface="楷体_GB2312"/>
              </a:rPr>
              <a:t>三</a:t>
            </a:r>
            <a:r>
              <a:rPr lang="zh-CN" altLang="zh-CN" b="1" kern="100" dirty="0" smtClean="0">
                <a:latin typeface="Times New Roman" panose="02020603050405020304" pitchFamily="18" charset="0"/>
                <a:ea typeface="楷体_GB2312"/>
              </a:rPr>
              <a:t>、</a:t>
            </a:r>
            <a:r>
              <a:rPr lang="zh-CN" altLang="zh-CN" b="1" kern="100" dirty="0">
                <a:latin typeface="Times New Roman" panose="02020603050405020304" pitchFamily="18" charset="0"/>
                <a:ea typeface="楷体_GB2312"/>
              </a:rPr>
              <a:t>加权多因子选股策略</a:t>
            </a:r>
            <a:endParaRPr lang="zh-CN" altLang="zh-CN" sz="1200" kern="100" dirty="0">
              <a:latin typeface="Times New Roman" panose="02020603050405020304" pitchFamily="18" charset="0"/>
            </a:endParaRPr>
          </a:p>
        </p:txBody>
      </p:sp>
      <p:sp>
        <p:nvSpPr>
          <p:cNvPr id="5" name="矩形 4"/>
          <p:cNvSpPr/>
          <p:nvPr/>
        </p:nvSpPr>
        <p:spPr>
          <a:xfrm>
            <a:off x="1886465" y="1017571"/>
            <a:ext cx="9613557" cy="3833870"/>
          </a:xfrm>
          <a:prstGeom prst="rect">
            <a:avLst/>
          </a:prstGeom>
        </p:spPr>
        <p:txBody>
          <a:bodyPr wrap="square">
            <a:spAutoFit/>
          </a:bodyPr>
          <a:lstStyle/>
          <a:p>
            <a:pPr indent="279400" algn="just">
              <a:lnSpc>
                <a:spcPct val="120000"/>
              </a:lnSpc>
              <a:spcBef>
                <a:spcPts val="240"/>
              </a:spcBef>
              <a:spcAft>
                <a:spcPts val="360"/>
              </a:spcAft>
            </a:pPr>
            <a:r>
              <a:rPr lang="zh-CN" altLang="zh-CN" kern="100" dirty="0" smtClean="0">
                <a:latin typeface="Times New Roman" panose="02020603050405020304" pitchFamily="18" charset="0"/>
                <a:ea typeface="楷体_GB2312"/>
              </a:rPr>
              <a:t>选取</a:t>
            </a:r>
            <a:r>
              <a:rPr lang="zh-CN" altLang="zh-CN" kern="100" dirty="0">
                <a:latin typeface="Times New Roman" panose="02020603050405020304" pitchFamily="18" charset="0"/>
                <a:ea typeface="楷体_GB2312"/>
              </a:rPr>
              <a:t>规模因子（总市值）、估值因子（市盈率</a:t>
            </a:r>
            <a:r>
              <a:rPr lang="en-US" altLang="zh-CN" kern="100" dirty="0">
                <a:latin typeface="Times New Roman" panose="02020603050405020304" pitchFamily="18" charset="0"/>
                <a:ea typeface="楷体_GB2312"/>
              </a:rPr>
              <a:t>TTM</a:t>
            </a:r>
            <a:r>
              <a:rPr lang="zh-CN" altLang="zh-CN" kern="100" dirty="0">
                <a:latin typeface="Times New Roman" panose="02020603050405020304" pitchFamily="18" charset="0"/>
                <a:ea typeface="楷体_GB2312"/>
              </a:rPr>
              <a:t>）、成长因子（营业利润同比增长率）、盈利因子（净资产收益率）、动量反转因子（前</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个月涨跌幅）、交投因子（前</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个月日均换手率）、波动因子（前</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个月波动率）、股东因子（户均持股比例变化、机构持股变化）、分析师预测因子（最近</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个月净利润上调幅度）等</a:t>
            </a:r>
            <a:r>
              <a:rPr lang="en-US" altLang="zh-CN" kern="100" dirty="0">
                <a:latin typeface="Times New Roman" panose="02020603050405020304" pitchFamily="18" charset="0"/>
                <a:ea typeface="楷体_GB2312"/>
              </a:rPr>
              <a:t>10</a:t>
            </a:r>
            <a:r>
              <a:rPr lang="zh-CN" altLang="zh-CN" kern="100" dirty="0">
                <a:latin typeface="Times New Roman" panose="02020603050405020304" pitchFamily="18" charset="0"/>
                <a:ea typeface="楷体_GB2312"/>
              </a:rPr>
              <a:t>个因子，根据其显著性赋予不同权重，构造加权多因子策略</a:t>
            </a:r>
            <a:r>
              <a:rPr lang="zh-CN" altLang="zh-CN" kern="100" dirty="0" smtClean="0">
                <a:latin typeface="Times New Roman" panose="02020603050405020304" pitchFamily="18" charset="0"/>
                <a:ea typeface="楷体_GB2312"/>
              </a:rPr>
              <a:t>。</a:t>
            </a:r>
            <a:endParaRPr lang="en-US" altLang="zh-CN" kern="100" dirty="0" smtClean="0">
              <a:latin typeface="Times New Roman" panose="02020603050405020304" pitchFamily="18" charset="0"/>
              <a:ea typeface="楷体_GB2312"/>
            </a:endParaRPr>
          </a:p>
          <a:p>
            <a:pPr indent="279400" algn="just">
              <a:lnSpc>
                <a:spcPct val="120000"/>
              </a:lnSpc>
              <a:spcBef>
                <a:spcPts val="240"/>
              </a:spcBef>
              <a:spcAft>
                <a:spcPts val="360"/>
              </a:spcAft>
            </a:pPr>
            <a:endParaRPr lang="zh-CN" altLang="zh-CN" sz="1600" kern="100" dirty="0">
              <a:latin typeface="Times New Roman" panose="02020603050405020304" pitchFamily="18" charset="0"/>
            </a:endParaRPr>
          </a:p>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在计算各股票的综合得分时</a:t>
            </a:r>
            <a:r>
              <a:rPr lang="zh-CN" altLang="zh-CN" kern="100" dirty="0" smtClean="0">
                <a:latin typeface="Times New Roman" panose="02020603050405020304" pitchFamily="18" charset="0"/>
                <a:ea typeface="楷体_GB2312"/>
              </a:rPr>
              <a:t>，首先</a:t>
            </a:r>
            <a:r>
              <a:rPr lang="zh-CN" altLang="zh-CN" kern="100" dirty="0">
                <a:latin typeface="Times New Roman" panose="02020603050405020304" pitchFamily="18" charset="0"/>
                <a:ea typeface="楷体_GB2312"/>
              </a:rPr>
              <a:t>对各因子进行正态标准化处理；然后依据各因子的显著性对各因子赋予不同的权重；然后加总该只股票各正向因子（成长因子权重为</a:t>
            </a:r>
            <a:r>
              <a:rPr lang="en-US" altLang="zh-CN" kern="100" dirty="0">
                <a:latin typeface="Times New Roman" panose="02020603050405020304" pitchFamily="18" charset="0"/>
                <a:ea typeface="楷体_GB2312"/>
              </a:rPr>
              <a:t>2</a:t>
            </a:r>
            <a:r>
              <a:rPr lang="zh-CN" altLang="zh-CN" kern="100" dirty="0">
                <a:latin typeface="Times New Roman" panose="02020603050405020304" pitchFamily="18" charset="0"/>
                <a:ea typeface="楷体_GB2312"/>
              </a:rPr>
              <a:t>、盈利因子权重为</a:t>
            </a:r>
            <a:r>
              <a:rPr lang="en-US" altLang="zh-CN" kern="100" dirty="0">
                <a:latin typeface="Times New Roman" panose="02020603050405020304" pitchFamily="18" charset="0"/>
                <a:ea typeface="楷体_GB2312"/>
              </a:rPr>
              <a:t>2</a:t>
            </a:r>
            <a:r>
              <a:rPr lang="zh-CN" altLang="zh-CN" kern="100" dirty="0">
                <a:latin typeface="Times New Roman" panose="02020603050405020304" pitchFamily="18" charset="0"/>
                <a:ea typeface="楷体_GB2312"/>
              </a:rPr>
              <a:t>、股东因子权重为</a:t>
            </a:r>
            <a:r>
              <a:rPr lang="en-US" altLang="zh-CN" kern="100" dirty="0">
                <a:latin typeface="Times New Roman" panose="02020603050405020304" pitchFamily="18" charset="0"/>
                <a:ea typeface="楷体_GB2312"/>
              </a:rPr>
              <a:t>3</a:t>
            </a:r>
            <a:r>
              <a:rPr lang="zh-CN" altLang="zh-CN" kern="100" dirty="0">
                <a:latin typeface="Times New Roman" panose="02020603050405020304" pitchFamily="18" charset="0"/>
                <a:ea typeface="楷体_GB2312"/>
              </a:rPr>
              <a:t>、分析师预测因子权重为</a:t>
            </a:r>
            <a:r>
              <a:rPr lang="en-US" altLang="zh-CN" kern="100" dirty="0">
                <a:latin typeface="Times New Roman" panose="02020603050405020304" pitchFamily="18" charset="0"/>
                <a:ea typeface="楷体_GB2312"/>
              </a:rPr>
              <a:t>4</a:t>
            </a:r>
            <a:r>
              <a:rPr lang="zh-CN" altLang="zh-CN" kern="100" dirty="0">
                <a:latin typeface="Times New Roman" panose="02020603050405020304" pitchFamily="18" charset="0"/>
                <a:ea typeface="楷体_GB2312"/>
              </a:rPr>
              <a:t>）标准化之后的值；之后再减去各负向因子（规模因子权重为</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rPr>
              <a:t>、估值因子权重为</a:t>
            </a:r>
            <a:r>
              <a:rPr lang="en-US" altLang="zh-CN" kern="100" dirty="0">
                <a:latin typeface="Times New Roman" panose="02020603050405020304" pitchFamily="18" charset="0"/>
                <a:ea typeface="楷体_GB2312"/>
              </a:rPr>
              <a:t>4</a:t>
            </a:r>
            <a:r>
              <a:rPr lang="zh-CN" altLang="zh-CN" kern="100" dirty="0">
                <a:latin typeface="Times New Roman" panose="02020603050405020304" pitchFamily="18" charset="0"/>
                <a:ea typeface="楷体_GB2312"/>
              </a:rPr>
              <a:t>、动量反转因子权重为</a:t>
            </a:r>
            <a:r>
              <a:rPr lang="en-US" altLang="zh-CN" kern="100" dirty="0">
                <a:latin typeface="Times New Roman" panose="02020603050405020304" pitchFamily="18" charset="0"/>
                <a:ea typeface="楷体_GB2312"/>
              </a:rPr>
              <a:t>4</a:t>
            </a:r>
            <a:r>
              <a:rPr lang="zh-CN" altLang="zh-CN" kern="100" dirty="0">
                <a:latin typeface="Times New Roman" panose="02020603050405020304" pitchFamily="18" charset="0"/>
                <a:ea typeface="楷体_GB2312"/>
              </a:rPr>
              <a:t>、交投因子权重为</a:t>
            </a:r>
            <a:r>
              <a:rPr lang="en-US" altLang="zh-CN" kern="100" dirty="0">
                <a:latin typeface="Times New Roman" panose="02020603050405020304" pitchFamily="18" charset="0"/>
                <a:ea typeface="楷体_GB2312"/>
              </a:rPr>
              <a:t>3</a:t>
            </a:r>
            <a:r>
              <a:rPr lang="zh-CN" altLang="zh-CN" kern="100" dirty="0">
                <a:latin typeface="Times New Roman" panose="02020603050405020304" pitchFamily="18" charset="0"/>
                <a:ea typeface="楷体_GB2312"/>
              </a:rPr>
              <a:t>、波动因子权重为</a:t>
            </a:r>
            <a:r>
              <a:rPr lang="en-US" altLang="zh-CN" kern="100" dirty="0">
                <a:latin typeface="Times New Roman" panose="02020603050405020304" pitchFamily="18" charset="0"/>
                <a:ea typeface="楷体_GB2312"/>
              </a:rPr>
              <a:t>4</a:t>
            </a:r>
            <a:r>
              <a:rPr lang="zh-CN" altLang="zh-CN" kern="100" dirty="0">
                <a:latin typeface="Times New Roman" panose="02020603050405020304" pitchFamily="18" charset="0"/>
                <a:ea typeface="楷体_GB2312"/>
              </a:rPr>
              <a:t>）标准化之后的值。</a:t>
            </a:r>
            <a:endParaRPr lang="zh-CN" altLang="zh-CN" sz="1600" kern="100" dirty="0">
              <a:latin typeface="Times New Roman" panose="02020603050405020304" pitchFamily="18" charset="0"/>
            </a:endParaRPr>
          </a:p>
        </p:txBody>
      </p:sp>
    </p:spTree>
    <p:extLst>
      <p:ext uri="{BB962C8B-B14F-4D97-AF65-F5344CB8AC3E}">
        <p14:creationId xmlns:p14="http://schemas.microsoft.com/office/powerpoint/2010/main" val="8829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25584634"/>
              </p:ext>
            </p:extLst>
          </p:nvPr>
        </p:nvGraphicFramePr>
        <p:xfrm>
          <a:off x="2158314" y="736986"/>
          <a:ext cx="9448800" cy="2876550"/>
        </p:xfrm>
        <a:graphic>
          <a:graphicData uri="http://schemas.openxmlformats.org/presentationml/2006/ole">
            <mc:AlternateContent xmlns:mc="http://schemas.openxmlformats.org/markup-compatibility/2006">
              <mc:Choice xmlns:v="urn:schemas-microsoft-com:vml" Requires="v">
                <p:oleObj spid="_x0000_s11274" name="文档" r:id="rId3" imgW="6481430" imgH="2875833" progId="Word.Document.12">
                  <p:embed/>
                </p:oleObj>
              </mc:Choice>
              <mc:Fallback>
                <p:oleObj name="文档" r:id="rId3" imgW="6481430" imgH="2875833" progId="Word.Document.12">
                  <p:embed/>
                  <p:pic>
                    <p:nvPicPr>
                      <p:cNvPr id="0" name=""/>
                      <p:cNvPicPr/>
                      <p:nvPr/>
                    </p:nvPicPr>
                    <p:blipFill>
                      <a:blip r:embed="rId4"/>
                      <a:stretch>
                        <a:fillRect/>
                      </a:stretch>
                    </p:blipFill>
                    <p:spPr>
                      <a:xfrm>
                        <a:off x="2158314" y="736986"/>
                        <a:ext cx="9448800" cy="2876550"/>
                      </a:xfrm>
                      <a:prstGeom prst="rect">
                        <a:avLst/>
                      </a:prstGeom>
                    </p:spPr>
                  </p:pic>
                </p:oleObj>
              </mc:Fallback>
            </mc:AlternateContent>
          </a:graphicData>
        </a:graphic>
      </p:graphicFrame>
      <p:sp>
        <p:nvSpPr>
          <p:cNvPr id="3" name="矩形 2"/>
          <p:cNvSpPr/>
          <p:nvPr/>
        </p:nvSpPr>
        <p:spPr>
          <a:xfrm>
            <a:off x="3686888" y="204572"/>
            <a:ext cx="5378395"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表</a:t>
            </a:r>
            <a:r>
              <a:rPr lang="en-US" altLang="zh-CN" kern="100" dirty="0">
                <a:latin typeface="Times New Roman" panose="02020603050405020304" pitchFamily="18" charset="0"/>
              </a:rPr>
              <a:t>7</a:t>
            </a:r>
            <a:r>
              <a:rPr lang="zh-CN" altLang="zh-CN" kern="100" dirty="0">
                <a:latin typeface="Times New Roman" panose="02020603050405020304" pitchFamily="18" charset="0"/>
                <a:cs typeface="Times New Roman" panose="02020603050405020304" pitchFamily="18" charset="0"/>
              </a:rPr>
              <a:t>：综合得分由高到低排序处于各区间的组合表现</a:t>
            </a:r>
            <a:endParaRPr lang="zh-CN" altLang="en-US" dirty="0"/>
          </a:p>
        </p:txBody>
      </p:sp>
      <p:sp>
        <p:nvSpPr>
          <p:cNvPr id="4" name="矩形 3"/>
          <p:cNvSpPr/>
          <p:nvPr/>
        </p:nvSpPr>
        <p:spPr>
          <a:xfrm>
            <a:off x="1676400" y="3543951"/>
            <a:ext cx="10412627" cy="3237809"/>
          </a:xfrm>
          <a:prstGeom prst="rect">
            <a:avLst/>
          </a:prstGeom>
        </p:spPr>
        <p:txBody>
          <a:bodyPr wrap="square">
            <a:spAutoFit/>
          </a:bodyPr>
          <a:lstStyle/>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由上表可知，从</a:t>
            </a:r>
            <a:r>
              <a:rPr lang="en-US" altLang="zh-CN" kern="100" dirty="0">
                <a:latin typeface="Times New Roman" panose="02020603050405020304" pitchFamily="18" charset="0"/>
                <a:ea typeface="楷体_GB2312"/>
              </a:rPr>
              <a:t>2005</a:t>
            </a:r>
            <a:r>
              <a:rPr lang="zh-CN" altLang="zh-CN" kern="100" dirty="0">
                <a:latin typeface="Times New Roman" panose="02020603050405020304" pitchFamily="18" charset="0"/>
                <a:ea typeface="楷体_GB2312"/>
              </a:rPr>
              <a:t>年至今的区间累计收益看，整体上说，综合得分越高，表现越好。综合得分较高股票构成的组合（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rPr>
              <a:t>）、组合（</a:t>
            </a:r>
            <a:r>
              <a:rPr lang="en-US" altLang="zh-CN" kern="100" dirty="0">
                <a:latin typeface="Times New Roman" panose="02020603050405020304" pitchFamily="18" charset="0"/>
                <a:ea typeface="楷体_GB2312"/>
              </a:rPr>
              <a:t>1-100</a:t>
            </a:r>
            <a:r>
              <a:rPr lang="zh-CN" altLang="zh-CN" kern="100" dirty="0">
                <a:latin typeface="Times New Roman" panose="02020603050405020304" pitchFamily="18" charset="0"/>
                <a:ea typeface="楷体_GB2312"/>
              </a:rPr>
              <a:t>）表现较好，大幅跑赢沪深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指数，也大大好于综合得分较低股票构成的组合。</a:t>
            </a:r>
            <a:endParaRPr lang="zh-CN" altLang="zh-CN" sz="1600" kern="100" dirty="0">
              <a:latin typeface="Times New Roman" panose="02020603050405020304" pitchFamily="18" charset="0"/>
            </a:endParaRPr>
          </a:p>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从跑赢沪深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指数的概率看，综合得分较高股票构成的组合也大大好于综合得分较低股票构成的组合。</a:t>
            </a:r>
            <a:endParaRPr lang="zh-CN" altLang="zh-CN" sz="1600" kern="100" dirty="0">
              <a:latin typeface="Times New Roman" panose="02020603050405020304" pitchFamily="18" charset="0"/>
            </a:endParaRPr>
          </a:p>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由综合得分最高的</a:t>
            </a:r>
            <a:r>
              <a:rPr lang="en-US" altLang="zh-CN" kern="100" dirty="0">
                <a:latin typeface="Times New Roman" panose="02020603050405020304" pitchFamily="18" charset="0"/>
                <a:ea typeface="楷体_GB2312"/>
              </a:rPr>
              <a:t>20</a:t>
            </a:r>
            <a:r>
              <a:rPr lang="zh-CN" altLang="zh-CN" kern="100" dirty="0">
                <a:latin typeface="Times New Roman" panose="02020603050405020304" pitchFamily="18" charset="0"/>
                <a:ea typeface="楷体_GB2312"/>
              </a:rPr>
              <a:t>只中证</a:t>
            </a:r>
            <a:r>
              <a:rPr lang="en-US" altLang="zh-CN" kern="100" dirty="0">
                <a:latin typeface="Times New Roman" panose="02020603050405020304" pitchFamily="18" charset="0"/>
                <a:ea typeface="楷体_GB2312"/>
              </a:rPr>
              <a:t>800</a:t>
            </a:r>
            <a:r>
              <a:rPr lang="zh-CN" altLang="zh-CN" kern="100" dirty="0">
                <a:latin typeface="Times New Roman" panose="02020603050405020304" pitchFamily="18" charset="0"/>
                <a:ea typeface="楷体_GB2312"/>
              </a:rPr>
              <a:t>指数成份股构成的等权重组合大幅跑赢沪深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a:t>
            </a:r>
            <a:r>
              <a:rPr lang="en-US" altLang="zh-CN" kern="100" dirty="0">
                <a:latin typeface="Times New Roman" panose="02020603050405020304" pitchFamily="18" charset="0"/>
                <a:ea typeface="楷体_GB2312"/>
              </a:rPr>
              <a:t>2005</a:t>
            </a:r>
            <a:r>
              <a:rPr lang="zh-CN" altLang="zh-CN" kern="100" dirty="0">
                <a:latin typeface="Times New Roman" panose="02020603050405020304" pitchFamily="18" charset="0"/>
                <a:ea typeface="楷体_GB2312"/>
              </a:rPr>
              <a:t>年</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月至</a:t>
            </a:r>
            <a:r>
              <a:rPr lang="en-US" altLang="zh-CN" kern="100" dirty="0">
                <a:latin typeface="Times New Roman" panose="02020603050405020304" pitchFamily="18" charset="0"/>
                <a:ea typeface="楷体_GB2312"/>
              </a:rPr>
              <a:t>2011</a:t>
            </a:r>
            <a:r>
              <a:rPr lang="zh-CN" altLang="zh-CN" kern="100" dirty="0">
                <a:latin typeface="Times New Roman" panose="02020603050405020304" pitchFamily="18" charset="0"/>
                <a:ea typeface="楷体_GB2312"/>
              </a:rPr>
              <a:t>年</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rPr>
              <a:t>月间的累计收益率为</a:t>
            </a:r>
            <a:r>
              <a:rPr lang="en-US" altLang="zh-CN" kern="100" dirty="0">
                <a:latin typeface="Times New Roman" panose="02020603050405020304" pitchFamily="18" charset="0"/>
                <a:ea typeface="楷体_GB2312"/>
              </a:rPr>
              <a:t>1814.25%</a:t>
            </a:r>
            <a:r>
              <a:rPr lang="zh-CN" altLang="zh-CN" kern="100" dirty="0">
                <a:latin typeface="Times New Roman" panose="02020603050405020304" pitchFamily="18" charset="0"/>
                <a:ea typeface="楷体_GB2312"/>
              </a:rPr>
              <a:t>，年化收益率达</a:t>
            </a:r>
            <a:r>
              <a:rPr lang="en-US" altLang="zh-CN" kern="100" dirty="0">
                <a:latin typeface="Times New Roman" panose="02020603050405020304" pitchFamily="18" charset="0"/>
                <a:ea typeface="楷体_GB2312"/>
              </a:rPr>
              <a:t>58.45%</a:t>
            </a:r>
            <a:r>
              <a:rPr lang="zh-CN" altLang="zh-CN" kern="100" dirty="0">
                <a:latin typeface="Times New Roman" panose="02020603050405020304" pitchFamily="18" charset="0"/>
                <a:ea typeface="楷体_GB2312"/>
              </a:rPr>
              <a:t>；由综合得分最高的</a:t>
            </a:r>
            <a:r>
              <a:rPr lang="en-US" altLang="zh-CN" kern="100" dirty="0">
                <a:latin typeface="Times New Roman" panose="02020603050405020304" pitchFamily="18" charset="0"/>
                <a:ea typeface="楷体_GB2312"/>
              </a:rPr>
              <a:t>50</a:t>
            </a:r>
            <a:r>
              <a:rPr lang="zh-CN" altLang="zh-CN" kern="100" dirty="0">
                <a:latin typeface="Times New Roman" panose="02020603050405020304" pitchFamily="18" charset="0"/>
                <a:ea typeface="楷体_GB2312"/>
              </a:rPr>
              <a:t>只中证</a:t>
            </a:r>
            <a:r>
              <a:rPr lang="en-US" altLang="zh-CN" kern="100" dirty="0">
                <a:latin typeface="Times New Roman" panose="02020603050405020304" pitchFamily="18" charset="0"/>
                <a:ea typeface="楷体_GB2312"/>
              </a:rPr>
              <a:t>800</a:t>
            </a:r>
            <a:r>
              <a:rPr lang="zh-CN" altLang="zh-CN" kern="100" dirty="0">
                <a:latin typeface="Times New Roman" panose="02020603050405020304" pitchFamily="18" charset="0"/>
                <a:ea typeface="楷体_GB2312"/>
              </a:rPr>
              <a:t>指数成份股构成的等权重组合同期的累计收益率为</a:t>
            </a:r>
            <a:r>
              <a:rPr lang="en-US" altLang="zh-CN" kern="100" dirty="0">
                <a:latin typeface="Times New Roman" panose="02020603050405020304" pitchFamily="18" charset="0"/>
                <a:ea typeface="楷体_GB2312"/>
              </a:rPr>
              <a:t>1127.26%</a:t>
            </a:r>
            <a:r>
              <a:rPr lang="zh-CN" altLang="zh-CN" kern="100" dirty="0">
                <a:latin typeface="Times New Roman" panose="02020603050405020304" pitchFamily="18" charset="0"/>
                <a:ea typeface="楷体_GB2312"/>
              </a:rPr>
              <a:t>，年化收益率达</a:t>
            </a:r>
            <a:r>
              <a:rPr lang="en-US" altLang="zh-CN" kern="100" dirty="0">
                <a:latin typeface="Times New Roman" panose="02020603050405020304" pitchFamily="18" charset="0"/>
                <a:ea typeface="楷体_GB2312"/>
              </a:rPr>
              <a:t>47.84%</a:t>
            </a:r>
            <a:r>
              <a:rPr lang="zh-CN" altLang="zh-CN" kern="100" dirty="0">
                <a:latin typeface="Times New Roman" panose="02020603050405020304" pitchFamily="18" charset="0"/>
                <a:ea typeface="楷体_GB2312"/>
              </a:rPr>
              <a:t>；同期沪深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指数的累计收益率为</a:t>
            </a:r>
            <a:r>
              <a:rPr lang="en-US" altLang="zh-CN" kern="100" dirty="0">
                <a:latin typeface="Times New Roman" panose="02020603050405020304" pitchFamily="18" charset="0"/>
                <a:ea typeface="楷体_GB2312"/>
              </a:rPr>
              <a:t>200.16%</a:t>
            </a:r>
            <a:r>
              <a:rPr lang="zh-CN" altLang="zh-CN" kern="100" dirty="0">
                <a:latin typeface="Times New Roman" panose="02020603050405020304" pitchFamily="18" charset="0"/>
                <a:ea typeface="楷体_GB2312"/>
              </a:rPr>
              <a:t>，年化收益率为</a:t>
            </a:r>
            <a:r>
              <a:rPr lang="en-US" altLang="zh-CN" kern="100" dirty="0">
                <a:latin typeface="Times New Roman" panose="02020603050405020304" pitchFamily="18" charset="0"/>
                <a:ea typeface="楷体_GB2312"/>
              </a:rPr>
              <a:t>18.69%</a:t>
            </a:r>
            <a:r>
              <a:rPr lang="zh-CN" altLang="zh-CN" kern="100" dirty="0">
                <a:latin typeface="Times New Roman" panose="02020603050405020304" pitchFamily="18" charset="0"/>
                <a:ea typeface="楷体_GB2312"/>
              </a:rPr>
              <a:t>。</a:t>
            </a:r>
            <a:endParaRPr lang="zh-CN" altLang="zh-CN" sz="1600" kern="100" dirty="0">
              <a:latin typeface="Times New Roman" panose="02020603050405020304" pitchFamily="18" charset="0"/>
            </a:endParaRPr>
          </a:p>
        </p:txBody>
      </p:sp>
    </p:spTree>
    <p:extLst>
      <p:ext uri="{BB962C8B-B14F-4D97-AF65-F5344CB8AC3E}">
        <p14:creationId xmlns:p14="http://schemas.microsoft.com/office/powerpoint/2010/main" val="116418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96331008"/>
              </p:ext>
            </p:extLst>
          </p:nvPr>
        </p:nvGraphicFramePr>
        <p:xfrm>
          <a:off x="2046794" y="752321"/>
          <a:ext cx="9616620" cy="2649912"/>
        </p:xfrm>
        <a:graphic>
          <a:graphicData uri="http://schemas.openxmlformats.org/drawingml/2006/table">
            <a:tbl>
              <a:tblPr firstRow="1" firstCol="1" lastRow="1" lastCol="1" bandRow="1" bandCol="1">
                <a:tableStyleId>{5C22544A-7EE6-4342-B048-85BDC9FD1C3A}</a:tableStyleId>
              </a:tblPr>
              <a:tblGrid>
                <a:gridCol w="1411720"/>
                <a:gridCol w="1265547"/>
                <a:gridCol w="1230928"/>
                <a:gridCol w="1044365"/>
                <a:gridCol w="932812"/>
                <a:gridCol w="932812"/>
                <a:gridCol w="932812"/>
                <a:gridCol w="932812"/>
                <a:gridCol w="932812"/>
              </a:tblGrid>
              <a:tr h="220826">
                <a:tc>
                  <a:txBody>
                    <a:bodyPr/>
                    <a:lstStyle/>
                    <a:p>
                      <a:pPr algn="ctr">
                        <a:spcAft>
                          <a:spcPts val="0"/>
                        </a:spcAft>
                      </a:pPr>
                      <a:r>
                        <a:rPr lang="zh-CN" sz="800" kern="100" dirty="0">
                          <a:effectLst/>
                        </a:rPr>
                        <a:t>综合得分由高到低排序</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alpha</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beta</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sharpe</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treynor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800" kern="100">
                          <a:effectLst/>
                        </a:rPr>
                        <a:t>jensen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800" kern="100">
                          <a:effectLst/>
                        </a:rPr>
                        <a:t>跟踪误差</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800" kern="100">
                          <a:effectLst/>
                        </a:rPr>
                        <a:t>信息比率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800" kern="100">
                          <a:effectLst/>
                        </a:rPr>
                        <a:t>T</a:t>
                      </a:r>
                      <a:r>
                        <a:rPr lang="zh-CN" sz="800" kern="100">
                          <a:effectLst/>
                        </a:rPr>
                        <a:t>检验的</a:t>
                      </a:r>
                      <a:r>
                        <a:rPr lang="en-US" sz="800" kern="100">
                          <a:effectLst/>
                        </a:rPr>
                        <a:t>p</a:t>
                      </a:r>
                      <a:r>
                        <a:rPr lang="zh-CN" sz="800" kern="100">
                          <a:effectLst/>
                        </a:rPr>
                        <a:t>值</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220826">
                <a:tc>
                  <a:txBody>
                    <a:bodyPr/>
                    <a:lstStyle/>
                    <a:p>
                      <a:pPr algn="ctr">
                        <a:spcAft>
                          <a:spcPts val="0"/>
                        </a:spcAft>
                      </a:pPr>
                      <a:r>
                        <a:rPr lang="en-US" sz="800" kern="100">
                          <a:effectLst/>
                        </a:rPr>
                        <a:t>1-20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3.3761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0.8666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0.4143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5.8989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3.3758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0.0884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2.3704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0.000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20826">
                <a:tc>
                  <a:txBody>
                    <a:bodyPr/>
                    <a:lstStyle/>
                    <a:p>
                      <a:pPr algn="ctr">
                        <a:spcAft>
                          <a:spcPts val="0"/>
                        </a:spcAft>
                      </a:pPr>
                      <a:r>
                        <a:rPr lang="en-US" sz="800" kern="100" dirty="0">
                          <a:effectLst/>
                        </a:rPr>
                        <a:t>1-50</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2.6415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0.8727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0.4063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5.0298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2.6411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0.0615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1.9586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0.000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20826">
                <a:tc>
                  <a:txBody>
                    <a:bodyPr/>
                    <a:lstStyle/>
                    <a:p>
                      <a:pPr algn="ctr">
                        <a:spcAft>
                          <a:spcPts val="0"/>
                        </a:spcAft>
                      </a:pPr>
                      <a:r>
                        <a:rPr lang="en-US" sz="800" kern="100">
                          <a:effectLst/>
                        </a:rPr>
                        <a:t>1-100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2.3273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0.8831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0.3861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4.6386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2.3269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0.0548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1.6560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0.001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20826">
                <a:tc>
                  <a:txBody>
                    <a:bodyPr/>
                    <a:lstStyle/>
                    <a:p>
                      <a:pPr algn="ctr">
                        <a:spcAft>
                          <a:spcPts val="0"/>
                        </a:spcAft>
                      </a:pPr>
                      <a:r>
                        <a:rPr lang="en-US" sz="800" kern="100">
                          <a:effectLst/>
                        </a:rPr>
                        <a:t>101-200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1.6655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0.9462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0.3164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3.7635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1.6654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0.0529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0.8272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0.003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20826">
                <a:tc>
                  <a:txBody>
                    <a:bodyPr/>
                    <a:lstStyle/>
                    <a:p>
                      <a:pPr algn="ctr">
                        <a:spcAft>
                          <a:spcPts val="0"/>
                        </a:spcAft>
                      </a:pPr>
                      <a:r>
                        <a:rPr lang="en-US" sz="800" kern="100">
                          <a:effectLst/>
                        </a:rPr>
                        <a:t>201-300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1.4604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0.9608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0.2971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3.5234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1.4603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0.0523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0.6215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0.054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20826">
                <a:tc>
                  <a:txBody>
                    <a:bodyPr/>
                    <a:lstStyle/>
                    <a:p>
                      <a:pPr algn="ctr">
                        <a:spcAft>
                          <a:spcPts val="0"/>
                        </a:spcAft>
                      </a:pPr>
                      <a:r>
                        <a:rPr lang="en-US" sz="800" kern="100">
                          <a:effectLst/>
                        </a:rPr>
                        <a:t>301-400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0.9982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0.9854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0.2515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3.0164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0.9981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0.0553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0.2100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0.069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20826">
                <a:tc>
                  <a:txBody>
                    <a:bodyPr/>
                    <a:lstStyle/>
                    <a:p>
                      <a:pPr algn="ctr">
                        <a:spcAft>
                          <a:spcPts val="0"/>
                        </a:spcAft>
                      </a:pPr>
                      <a:r>
                        <a:rPr lang="en-US" sz="800" kern="100">
                          <a:effectLst/>
                        </a:rPr>
                        <a:t>401-500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0.8715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1.0159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0.2426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2.8614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0.8716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0.0525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0.1590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0.097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20826">
                <a:tc>
                  <a:txBody>
                    <a:bodyPr/>
                    <a:lstStyle/>
                    <a:p>
                      <a:pPr algn="ctr">
                        <a:spcAft>
                          <a:spcPts val="0"/>
                        </a:spcAft>
                      </a:pPr>
                      <a:r>
                        <a:rPr lang="en-US" sz="800" kern="100">
                          <a:effectLst/>
                        </a:rPr>
                        <a:t>501-600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0.5500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1.0482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0.2158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2.5284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0.5501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0.0519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-0.0144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0.364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20826">
                <a:tc>
                  <a:txBody>
                    <a:bodyPr/>
                    <a:lstStyle/>
                    <a:p>
                      <a:pPr algn="ctr">
                        <a:spcAft>
                          <a:spcPts val="0"/>
                        </a:spcAft>
                      </a:pPr>
                      <a:r>
                        <a:rPr lang="en-US" sz="800" kern="100">
                          <a:effectLst/>
                        </a:rPr>
                        <a:t>601-700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0.1405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1.0435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0.1813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2.1383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0.1407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0.0533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-0.2156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0.664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20826">
                <a:tc>
                  <a:txBody>
                    <a:bodyPr/>
                    <a:lstStyle/>
                    <a:p>
                      <a:pPr algn="ctr">
                        <a:spcAft>
                          <a:spcPts val="0"/>
                        </a:spcAft>
                      </a:pPr>
                      <a:r>
                        <a:rPr lang="en-US" sz="800" kern="100">
                          <a:effectLst/>
                        </a:rPr>
                        <a:t>701-800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-0.4939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1.0310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0.1312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1.5246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-0.4938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0.0483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-0.4539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0.538 </a:t>
                      </a:r>
                      <a:endParaRPr lang="zh-CN" sz="1050" kern="100">
                        <a:effectLst/>
                        <a:latin typeface="Times New Roman" panose="02020603050405020304" pitchFamily="18" charset="0"/>
                        <a:ea typeface="宋体" panose="02010600030101010101" pitchFamily="2" charset="-122"/>
                      </a:endParaRPr>
                    </a:p>
                  </a:txBody>
                  <a:tcPr marL="0" marR="0" marT="0" marB="0" anchor="b"/>
                </a:tc>
              </a:tr>
              <a:tr h="220826">
                <a:tc>
                  <a:txBody>
                    <a:bodyPr/>
                    <a:lstStyle/>
                    <a:p>
                      <a:pPr algn="ctr">
                        <a:spcAft>
                          <a:spcPts val="0"/>
                        </a:spcAft>
                      </a:pPr>
                      <a:r>
                        <a:rPr lang="en-US" sz="800" kern="100">
                          <a:effectLst/>
                        </a:rPr>
                        <a:t>751-800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-0.5346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0.9809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0.1243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1.4585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-0.5346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0.0489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-0.4724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dirty="0">
                          <a:effectLst/>
                        </a:rPr>
                        <a:t>0.351 </a:t>
                      </a:r>
                      <a:endParaRPr lang="zh-CN" sz="1050" kern="100" dirty="0">
                        <a:effectLst/>
                        <a:latin typeface="Times New Roman" panose="02020603050405020304" pitchFamily="18" charset="0"/>
                        <a:ea typeface="宋体" panose="02010600030101010101" pitchFamily="2" charset="-122"/>
                      </a:endParaRPr>
                    </a:p>
                  </a:txBody>
                  <a:tcPr marL="0" marR="0" marT="0" marB="0" anchor="b"/>
                </a:tc>
              </a:tr>
            </a:tbl>
          </a:graphicData>
        </a:graphic>
      </p:graphicFrame>
      <p:sp>
        <p:nvSpPr>
          <p:cNvPr id="3" name="矩形 2"/>
          <p:cNvSpPr/>
          <p:nvPr/>
        </p:nvSpPr>
        <p:spPr>
          <a:xfrm>
            <a:off x="3579538" y="212810"/>
            <a:ext cx="6070893" cy="369332"/>
          </a:xfrm>
          <a:prstGeom prst="rect">
            <a:avLst/>
          </a:prstGeom>
        </p:spPr>
        <p:txBody>
          <a:bodyPr wrap="none">
            <a:spAutoFit/>
          </a:bodyPr>
          <a:lstStyle/>
          <a:p>
            <a:pPr algn="just">
              <a:spcBef>
                <a:spcPts val="240"/>
              </a:spcBef>
              <a:spcAft>
                <a:spcPts val="240"/>
              </a:spcAft>
            </a:pPr>
            <a:r>
              <a:rPr lang="zh-CN" altLang="en-US" kern="100" dirty="0" smtClean="0">
                <a:solidFill>
                  <a:srgbClr val="DD002B"/>
                </a:solidFill>
                <a:latin typeface="Times New Roman" panose="02020603050405020304" pitchFamily="18" charset="0"/>
                <a:ea typeface="楷体_GB2312"/>
              </a:rPr>
              <a:t>表</a:t>
            </a:r>
            <a:r>
              <a:rPr lang="en-US" altLang="zh-CN" kern="100" dirty="0">
                <a:solidFill>
                  <a:srgbClr val="DD002B"/>
                </a:solidFill>
                <a:latin typeface="Times New Roman" panose="02020603050405020304" pitchFamily="18" charset="0"/>
                <a:ea typeface="楷体_GB2312"/>
              </a:rPr>
              <a:t>4</a:t>
            </a:r>
            <a:r>
              <a:rPr lang="zh-CN" altLang="zh-CN" kern="100" dirty="0" smtClean="0">
                <a:solidFill>
                  <a:srgbClr val="DD002B"/>
                </a:solidFill>
                <a:latin typeface="Times New Roman" panose="02020603050405020304" pitchFamily="18" charset="0"/>
                <a:ea typeface="楷体_GB2312"/>
              </a:rPr>
              <a:t>：</a:t>
            </a:r>
            <a:r>
              <a:rPr lang="zh-CN" altLang="zh-CN" kern="100" dirty="0">
                <a:solidFill>
                  <a:srgbClr val="DD002B"/>
                </a:solidFill>
                <a:latin typeface="Times New Roman" panose="02020603050405020304" pitchFamily="18" charset="0"/>
                <a:ea typeface="楷体_GB2312"/>
              </a:rPr>
              <a:t>综合得分由高到低排序处于各区间的组合的绩效分析</a:t>
            </a:r>
            <a:endParaRPr lang="zh-CN" altLang="zh-CN" kern="100" dirty="0">
              <a:solidFill>
                <a:srgbClr val="DD002B"/>
              </a:solidFill>
              <a:effectLst/>
              <a:latin typeface="Times New Roman" panose="02020603050405020304" pitchFamily="18" charset="0"/>
              <a:ea typeface="楷体_GB2312"/>
            </a:endParaRPr>
          </a:p>
        </p:txBody>
      </p:sp>
      <p:sp>
        <p:nvSpPr>
          <p:cNvPr id="4" name="矩形 3"/>
          <p:cNvSpPr/>
          <p:nvPr/>
        </p:nvSpPr>
        <p:spPr>
          <a:xfrm>
            <a:off x="2125362" y="3747766"/>
            <a:ext cx="9580606" cy="1089529"/>
          </a:xfrm>
          <a:prstGeom prst="rect">
            <a:avLst/>
          </a:prstGeom>
        </p:spPr>
        <p:txBody>
          <a:bodyPr wrap="square">
            <a:spAutoFit/>
          </a:bodyPr>
          <a:lstStyle/>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从各组合的绩效指标看，综合得分较高股票组合的表现好于综合得分较低股票组合，组合（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rPr>
              <a:t>）、组合（</a:t>
            </a:r>
            <a:r>
              <a:rPr lang="en-US" altLang="zh-CN" kern="100" dirty="0">
                <a:latin typeface="Times New Roman" panose="02020603050405020304" pitchFamily="18" charset="0"/>
                <a:ea typeface="楷体_GB2312"/>
              </a:rPr>
              <a:t>1-100</a:t>
            </a:r>
            <a:r>
              <a:rPr lang="zh-CN" altLang="zh-CN" kern="100" dirty="0">
                <a:latin typeface="Times New Roman" panose="02020603050405020304" pitchFamily="18" charset="0"/>
                <a:ea typeface="楷体_GB2312"/>
              </a:rPr>
              <a:t>）的</a:t>
            </a:r>
            <a:r>
              <a:rPr lang="en-US" altLang="zh-CN" kern="100" dirty="0">
                <a:latin typeface="Times New Roman" panose="02020603050405020304" pitchFamily="18" charset="0"/>
                <a:ea typeface="楷体_GB2312"/>
              </a:rPr>
              <a:t>alpha</a:t>
            </a:r>
            <a:r>
              <a:rPr lang="zh-CN" altLang="zh-CN" kern="100" dirty="0">
                <a:latin typeface="Times New Roman" panose="02020603050405020304" pitchFamily="18" charset="0"/>
                <a:ea typeface="楷体_GB2312"/>
              </a:rPr>
              <a:t>值均为正，其月超额收益率在</a:t>
            </a:r>
            <a:r>
              <a:rPr lang="en-US" altLang="zh-CN" kern="100" dirty="0">
                <a:latin typeface="Times New Roman" panose="02020603050405020304" pitchFamily="18" charset="0"/>
                <a:ea typeface="楷体_GB2312"/>
              </a:rPr>
              <a:t>1%</a:t>
            </a:r>
            <a:r>
              <a:rPr lang="zh-CN" altLang="zh-CN" kern="100" dirty="0">
                <a:latin typeface="Times New Roman" panose="02020603050405020304" pitchFamily="18" charset="0"/>
                <a:ea typeface="楷体_GB2312"/>
              </a:rPr>
              <a:t>的显著水平下显著为正，信息比率分别为</a:t>
            </a:r>
            <a:r>
              <a:rPr lang="en-US" altLang="zh-CN" kern="100" dirty="0">
                <a:latin typeface="Times New Roman" panose="02020603050405020304" pitchFamily="18" charset="0"/>
                <a:ea typeface="楷体_GB2312"/>
              </a:rPr>
              <a:t>1.9586</a:t>
            </a:r>
            <a:r>
              <a:rPr lang="zh-CN" altLang="zh-CN" kern="100" dirty="0">
                <a:latin typeface="Times New Roman" panose="02020603050405020304" pitchFamily="18" charset="0"/>
                <a:ea typeface="楷体_GB2312"/>
              </a:rPr>
              <a:t>和</a:t>
            </a:r>
            <a:r>
              <a:rPr lang="en-US" altLang="zh-CN" kern="100" dirty="0">
                <a:latin typeface="Times New Roman" panose="02020603050405020304" pitchFamily="18" charset="0"/>
                <a:ea typeface="楷体_GB2312"/>
              </a:rPr>
              <a:t>1.6560</a:t>
            </a:r>
            <a:r>
              <a:rPr lang="zh-CN" altLang="zh-CN" kern="100" dirty="0">
                <a:latin typeface="Times New Roman" panose="02020603050405020304" pitchFamily="18" charset="0"/>
                <a:ea typeface="楷体_GB2312"/>
              </a:rPr>
              <a:t>。</a:t>
            </a:r>
            <a:endParaRPr lang="zh-CN" altLang="zh-CN" sz="1600" kern="100" dirty="0">
              <a:latin typeface="Times New Roman" panose="02020603050405020304" pitchFamily="18" charset="0"/>
            </a:endParaRPr>
          </a:p>
        </p:txBody>
      </p:sp>
    </p:spTree>
    <p:extLst>
      <p:ext uri="{BB962C8B-B14F-4D97-AF65-F5344CB8AC3E}">
        <p14:creationId xmlns:p14="http://schemas.microsoft.com/office/powerpoint/2010/main" val="142574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4906360" y="534596"/>
            <a:ext cx="4357686" cy="576064"/>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400" dirty="0"/>
              <a:t>怎么判断单个因子是否有效呢</a:t>
            </a:r>
          </a:p>
        </p:txBody>
      </p:sp>
      <p:sp>
        <p:nvSpPr>
          <p:cNvPr id="2" name="矩形 1"/>
          <p:cNvSpPr/>
          <p:nvPr/>
        </p:nvSpPr>
        <p:spPr>
          <a:xfrm>
            <a:off x="2350402" y="1418093"/>
            <a:ext cx="4283491" cy="922020"/>
          </a:xfrm>
          <a:prstGeom prst="rect">
            <a:avLst/>
          </a:prstGeom>
        </p:spPr>
        <p:txBody>
          <a:bodyPr wrap="square">
            <a:spAutoFit/>
          </a:bodyPr>
          <a:lstStyle/>
          <a:p>
            <a:r>
              <a:rPr lang="zh-CN" altLang="en-US" dirty="0"/>
              <a:t>现在有</a:t>
            </a:r>
            <a:r>
              <a:rPr lang="en-US" altLang="zh-CN" dirty="0"/>
              <a:t>6</a:t>
            </a:r>
            <a:r>
              <a:rPr lang="zh-CN" altLang="en-US" dirty="0"/>
              <a:t>匹马，它们的“爆发力”排名及对应的比赛成绩如下，那该因子（爆发力）是否有效？</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862" y="2636912"/>
            <a:ext cx="4283491"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7477145" y="1412776"/>
            <a:ext cx="3960440" cy="922020"/>
          </a:xfrm>
          <a:prstGeom prst="rect">
            <a:avLst/>
          </a:prstGeom>
        </p:spPr>
        <p:txBody>
          <a:bodyPr wrap="square">
            <a:spAutoFit/>
          </a:bodyPr>
          <a:lstStyle/>
          <a:p>
            <a:r>
              <a:rPr lang="zh-CN" altLang="en-US" dirty="0"/>
              <a:t>现在有</a:t>
            </a:r>
            <a:r>
              <a:rPr lang="en-US" altLang="zh-CN" dirty="0"/>
              <a:t>6</a:t>
            </a:r>
            <a:r>
              <a:rPr lang="zh-CN" altLang="en-US" dirty="0"/>
              <a:t>只股票，它们的“</a:t>
            </a:r>
            <a:r>
              <a:rPr lang="en-US" altLang="zh-CN" dirty="0"/>
              <a:t>PE”</a:t>
            </a:r>
            <a:r>
              <a:rPr lang="zh-CN" altLang="en-US" dirty="0"/>
              <a:t>排名及对应的下一个月收益率如下，那该因子（</a:t>
            </a:r>
            <a:r>
              <a:rPr lang="en-US" altLang="zh-CN" dirty="0"/>
              <a:t>PE</a:t>
            </a:r>
            <a:r>
              <a:rPr lang="zh-CN" altLang="en-US" dirty="0"/>
              <a:t>）是否有效？</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9632" y="2636912"/>
            <a:ext cx="450221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535216" y="4968353"/>
            <a:ext cx="7488832" cy="645160"/>
          </a:xfrm>
          <a:prstGeom prst="rect">
            <a:avLst/>
          </a:prstGeom>
        </p:spPr>
        <p:txBody>
          <a:bodyPr wrap="square">
            <a:spAutoFit/>
          </a:bodyPr>
          <a:lstStyle/>
          <a:p>
            <a:r>
              <a:rPr lang="zh-CN" altLang="en-US" dirty="0"/>
              <a:t>所以，因子值与收益率之间的相关性（</a:t>
            </a:r>
            <a:r>
              <a:rPr lang="zh-CN" altLang="en-US" dirty="0">
                <a:solidFill>
                  <a:srgbClr val="FF0000"/>
                </a:solidFill>
              </a:rPr>
              <a:t>称为信息系数</a:t>
            </a:r>
            <a:r>
              <a:rPr lang="en-US" altLang="zh-CN" dirty="0">
                <a:solidFill>
                  <a:srgbClr val="FF0000"/>
                </a:solidFill>
              </a:rPr>
              <a:t>IC</a:t>
            </a:r>
            <a:r>
              <a:rPr lang="zh-CN" altLang="en-US" dirty="0"/>
              <a:t>）是衡量因子有效性的重要指标，通常大于</a:t>
            </a:r>
            <a:r>
              <a:rPr lang="en-US" altLang="zh-CN" dirty="0"/>
              <a:t>0.03</a:t>
            </a:r>
            <a:r>
              <a:rPr lang="zh-CN" altLang="en-US" dirty="0"/>
              <a:t>，就认为该因子有效。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25548" y="3178432"/>
            <a:ext cx="3531736" cy="369332"/>
          </a:xfrm>
          <a:prstGeom prst="rect">
            <a:avLst/>
          </a:prstGeom>
        </p:spPr>
        <p:txBody>
          <a:bodyPr wrap="none">
            <a:spAutoFit/>
          </a:bodyPr>
          <a:lstStyle/>
          <a:p>
            <a:pPr algn="just">
              <a:spcBef>
                <a:spcPts val="240"/>
              </a:spcBef>
              <a:spcAft>
                <a:spcPts val="240"/>
              </a:spcAft>
            </a:pPr>
            <a:r>
              <a:rPr lang="zh-CN" altLang="zh-CN" kern="100" dirty="0" smtClean="0">
                <a:solidFill>
                  <a:srgbClr val="DD002B"/>
                </a:solidFill>
                <a:latin typeface="Times New Roman" panose="02020603050405020304" pitchFamily="18" charset="0"/>
                <a:ea typeface="楷体_GB2312"/>
              </a:rPr>
              <a:t>图</a:t>
            </a:r>
            <a:r>
              <a:rPr lang="en-US" altLang="zh-CN" kern="100" dirty="0">
                <a:solidFill>
                  <a:srgbClr val="DD002B"/>
                </a:solidFill>
                <a:latin typeface="Times New Roman" panose="02020603050405020304" pitchFamily="18" charset="0"/>
                <a:ea typeface="楷体_GB2312"/>
              </a:rPr>
              <a:t>3</a:t>
            </a:r>
            <a:r>
              <a:rPr lang="zh-CN" altLang="zh-CN" kern="100" dirty="0" smtClean="0">
                <a:solidFill>
                  <a:srgbClr val="DD002B"/>
                </a:solidFill>
                <a:latin typeface="Times New Roman" panose="02020603050405020304" pitchFamily="18" charset="0"/>
                <a:ea typeface="楷体_GB2312"/>
              </a:rPr>
              <a:t>：</a:t>
            </a:r>
            <a:r>
              <a:rPr lang="zh-CN" altLang="zh-CN" kern="100" dirty="0">
                <a:solidFill>
                  <a:srgbClr val="DD002B"/>
                </a:solidFill>
                <a:latin typeface="Times New Roman" panose="02020603050405020304" pitchFamily="18" charset="0"/>
                <a:ea typeface="楷体_GB2312"/>
              </a:rPr>
              <a:t>综合得分较高股票组合表现</a:t>
            </a:r>
            <a:endParaRPr lang="zh-CN" altLang="zh-CN" sz="1400" kern="100" dirty="0">
              <a:latin typeface="Times New Roman" panose="02020603050405020304"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164" y="169520"/>
            <a:ext cx="6470650" cy="287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281881" y="4232356"/>
            <a:ext cx="9308757" cy="1200329"/>
          </a:xfrm>
          <a:prstGeom prst="rect">
            <a:avLst/>
          </a:prstGeom>
        </p:spPr>
        <p:txBody>
          <a:bodyPr wrap="square">
            <a:spAutoFit/>
          </a:bodyPr>
          <a:lstStyle/>
          <a:p>
            <a:r>
              <a:rPr lang="en-US" altLang="zh-CN" kern="100" dirty="0">
                <a:latin typeface="Times New Roman" panose="02020603050405020304" pitchFamily="18" charset="0"/>
                <a:ea typeface="楷体_GB2312"/>
              </a:rPr>
              <a:t>2005</a:t>
            </a:r>
            <a:r>
              <a:rPr lang="zh-CN" altLang="zh-CN" kern="100" dirty="0">
                <a:latin typeface="Times New Roman" panose="02020603050405020304" pitchFamily="18" charset="0"/>
                <a:ea typeface="楷体_GB2312"/>
                <a:cs typeface="Times New Roman" panose="02020603050405020304" pitchFamily="18" charset="0"/>
              </a:rPr>
              <a:t>年以来，综合得分较高股票构成的组合（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cs typeface="Times New Roman" panose="02020603050405020304" pitchFamily="18" charset="0"/>
              </a:rPr>
              <a:t>）整体上跑赢沪深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cs typeface="Times New Roman" panose="02020603050405020304" pitchFamily="18" charset="0"/>
              </a:rPr>
              <a:t>指数，在大多数月份里跑赢了沪深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cs typeface="Times New Roman" panose="02020603050405020304" pitchFamily="18" charset="0"/>
              </a:rPr>
              <a:t>指数。综合得分较高股票构成的组合（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cs typeface="Times New Roman" panose="02020603050405020304" pitchFamily="18" charset="0"/>
              </a:rPr>
              <a:t>）仅在几次蓝筹股行情期间（</a:t>
            </a:r>
            <a:r>
              <a:rPr lang="en-US" altLang="zh-CN" kern="100" dirty="0">
                <a:latin typeface="Times New Roman" panose="02020603050405020304" pitchFamily="18" charset="0"/>
                <a:ea typeface="楷体_GB2312"/>
              </a:rPr>
              <a:t>2006</a:t>
            </a:r>
            <a:r>
              <a:rPr lang="zh-CN" altLang="zh-CN" kern="100" dirty="0">
                <a:latin typeface="Times New Roman" panose="02020603050405020304" pitchFamily="18" charset="0"/>
                <a:ea typeface="楷体_GB2312"/>
                <a:cs typeface="Times New Roman" panose="02020603050405020304" pitchFamily="18" charset="0"/>
              </a:rPr>
              <a:t>年</a:t>
            </a:r>
            <a:r>
              <a:rPr lang="en-US" altLang="zh-CN" kern="100" dirty="0">
                <a:latin typeface="Times New Roman" panose="02020603050405020304" pitchFamily="18" charset="0"/>
                <a:ea typeface="楷体_GB2312"/>
              </a:rPr>
              <a:t>10</a:t>
            </a:r>
            <a:r>
              <a:rPr lang="zh-CN" altLang="zh-CN" kern="100" dirty="0">
                <a:latin typeface="Times New Roman" panose="02020603050405020304" pitchFamily="18" charset="0"/>
                <a:ea typeface="楷体_GB2312"/>
                <a:cs typeface="Times New Roman" panose="02020603050405020304" pitchFamily="18" charset="0"/>
              </a:rPr>
              <a:t>月至</a:t>
            </a:r>
            <a:r>
              <a:rPr lang="en-US" altLang="zh-CN" kern="100" dirty="0">
                <a:latin typeface="Times New Roman" panose="02020603050405020304" pitchFamily="18" charset="0"/>
                <a:ea typeface="楷体_GB2312"/>
              </a:rPr>
              <a:t>12</a:t>
            </a:r>
            <a:r>
              <a:rPr lang="zh-CN" altLang="zh-CN" kern="100" dirty="0">
                <a:latin typeface="Times New Roman" panose="02020603050405020304" pitchFamily="18" charset="0"/>
                <a:ea typeface="楷体_GB2312"/>
                <a:cs typeface="Times New Roman" panose="02020603050405020304" pitchFamily="18" charset="0"/>
              </a:rPr>
              <a:t>月、</a:t>
            </a:r>
            <a:r>
              <a:rPr lang="en-US" altLang="zh-CN" kern="100" dirty="0">
                <a:latin typeface="Times New Roman" panose="02020603050405020304" pitchFamily="18" charset="0"/>
                <a:ea typeface="楷体_GB2312"/>
              </a:rPr>
              <a:t>2009</a:t>
            </a:r>
            <a:r>
              <a:rPr lang="zh-CN" altLang="zh-CN" kern="100" dirty="0">
                <a:latin typeface="Times New Roman" panose="02020603050405020304" pitchFamily="18" charset="0"/>
                <a:ea typeface="楷体_GB2312"/>
                <a:cs typeface="Times New Roman" panose="02020603050405020304" pitchFamily="18" charset="0"/>
              </a:rPr>
              <a:t>年</a:t>
            </a:r>
            <a:r>
              <a:rPr lang="en-US" altLang="zh-CN" kern="100" dirty="0">
                <a:latin typeface="Times New Roman" panose="02020603050405020304" pitchFamily="18" charset="0"/>
                <a:ea typeface="楷体_GB2312"/>
              </a:rPr>
              <a:t>6</a:t>
            </a:r>
            <a:r>
              <a:rPr lang="zh-CN" altLang="zh-CN" kern="100" dirty="0">
                <a:latin typeface="Times New Roman" panose="02020603050405020304" pitchFamily="18" charset="0"/>
                <a:ea typeface="楷体_GB2312"/>
                <a:cs typeface="Times New Roman" panose="02020603050405020304" pitchFamily="18" charset="0"/>
              </a:rPr>
              <a:t>月至</a:t>
            </a:r>
            <a:r>
              <a:rPr lang="en-US" altLang="zh-CN" kern="100" dirty="0">
                <a:latin typeface="Times New Roman" panose="02020603050405020304" pitchFamily="18" charset="0"/>
                <a:ea typeface="楷体_GB2312"/>
              </a:rPr>
              <a:t>7</a:t>
            </a:r>
            <a:r>
              <a:rPr lang="zh-CN" altLang="zh-CN" kern="100" dirty="0">
                <a:latin typeface="Times New Roman" panose="02020603050405020304" pitchFamily="18" charset="0"/>
                <a:ea typeface="楷体_GB2312"/>
                <a:cs typeface="Times New Roman" panose="02020603050405020304" pitchFamily="18" charset="0"/>
              </a:rPr>
              <a:t>月、</a:t>
            </a:r>
            <a:r>
              <a:rPr lang="en-US" altLang="zh-CN" kern="100" dirty="0">
                <a:latin typeface="Times New Roman" panose="02020603050405020304" pitchFamily="18" charset="0"/>
                <a:ea typeface="楷体_GB2312"/>
              </a:rPr>
              <a:t>2010</a:t>
            </a:r>
            <a:r>
              <a:rPr lang="zh-CN" altLang="zh-CN" kern="100" dirty="0">
                <a:latin typeface="Times New Roman" panose="02020603050405020304" pitchFamily="18" charset="0"/>
                <a:ea typeface="楷体_GB2312"/>
                <a:cs typeface="Times New Roman" panose="02020603050405020304" pitchFamily="18" charset="0"/>
              </a:rPr>
              <a:t>年</a:t>
            </a:r>
            <a:r>
              <a:rPr lang="en-US" altLang="zh-CN" kern="100" dirty="0">
                <a:latin typeface="Times New Roman" panose="02020603050405020304" pitchFamily="18" charset="0"/>
                <a:ea typeface="楷体_GB2312"/>
              </a:rPr>
              <a:t>10</a:t>
            </a:r>
            <a:r>
              <a:rPr lang="zh-CN" altLang="zh-CN" kern="100" dirty="0">
                <a:latin typeface="Times New Roman" panose="02020603050405020304" pitchFamily="18" charset="0"/>
                <a:ea typeface="楷体_GB2312"/>
                <a:cs typeface="Times New Roman" panose="02020603050405020304" pitchFamily="18" charset="0"/>
              </a:rPr>
              <a:t>月）大幅跑输沪深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cs typeface="Times New Roman" panose="02020603050405020304" pitchFamily="18" charset="0"/>
              </a:rPr>
              <a:t>指数；此外，综合得分较高股票构成的组合（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cs typeface="Times New Roman" panose="02020603050405020304" pitchFamily="18" charset="0"/>
              </a:rPr>
              <a:t>）在</a:t>
            </a:r>
            <a:r>
              <a:rPr lang="en-US" altLang="zh-CN" kern="100" dirty="0">
                <a:latin typeface="Times New Roman" panose="02020603050405020304" pitchFamily="18" charset="0"/>
                <a:ea typeface="楷体_GB2312"/>
              </a:rPr>
              <a:t>2005</a:t>
            </a:r>
            <a:r>
              <a:rPr lang="zh-CN" altLang="zh-CN" kern="100" dirty="0">
                <a:latin typeface="Times New Roman" panose="02020603050405020304" pitchFamily="18" charset="0"/>
                <a:ea typeface="楷体_GB2312"/>
                <a:cs typeface="Times New Roman" panose="02020603050405020304" pitchFamily="18" charset="0"/>
              </a:rPr>
              <a:t>年</a:t>
            </a:r>
            <a:r>
              <a:rPr lang="en-US" altLang="zh-CN" kern="100" dirty="0">
                <a:latin typeface="Times New Roman" panose="02020603050405020304" pitchFamily="18" charset="0"/>
                <a:ea typeface="楷体_GB2312"/>
              </a:rPr>
              <a:t>7</a:t>
            </a:r>
            <a:r>
              <a:rPr lang="zh-CN" altLang="zh-CN" kern="100" dirty="0">
                <a:latin typeface="Times New Roman" panose="02020603050405020304" pitchFamily="18" charset="0"/>
                <a:ea typeface="楷体_GB2312"/>
                <a:cs typeface="Times New Roman" panose="02020603050405020304" pitchFamily="18" charset="0"/>
              </a:rPr>
              <a:t>月、</a:t>
            </a:r>
            <a:r>
              <a:rPr lang="en-US" altLang="zh-CN" kern="100" dirty="0">
                <a:latin typeface="Times New Roman" panose="02020603050405020304" pitchFamily="18" charset="0"/>
                <a:ea typeface="楷体_GB2312"/>
              </a:rPr>
              <a:t>2007</a:t>
            </a:r>
            <a:r>
              <a:rPr lang="zh-CN" altLang="zh-CN" kern="100" dirty="0">
                <a:latin typeface="Times New Roman" panose="02020603050405020304" pitchFamily="18" charset="0"/>
                <a:ea typeface="楷体_GB2312"/>
                <a:cs typeface="Times New Roman" panose="02020603050405020304" pitchFamily="18" charset="0"/>
              </a:rPr>
              <a:t>年</a:t>
            </a:r>
            <a:r>
              <a:rPr lang="en-US" altLang="zh-CN" kern="100" dirty="0">
                <a:latin typeface="Times New Roman" panose="02020603050405020304" pitchFamily="18" charset="0"/>
                <a:ea typeface="楷体_GB2312"/>
              </a:rPr>
              <a:t>4</a:t>
            </a:r>
            <a:r>
              <a:rPr lang="zh-CN" altLang="zh-CN" kern="100" dirty="0">
                <a:latin typeface="Times New Roman" panose="02020603050405020304" pitchFamily="18" charset="0"/>
                <a:ea typeface="楷体_GB2312"/>
                <a:cs typeface="Times New Roman" panose="02020603050405020304" pitchFamily="18" charset="0"/>
              </a:rPr>
              <a:t>月也表现较差。</a:t>
            </a:r>
            <a:endParaRPr lang="zh-CN" altLang="en-US" dirty="0"/>
          </a:p>
        </p:txBody>
      </p:sp>
    </p:spTree>
    <p:extLst>
      <p:ext uri="{BB962C8B-B14F-4D97-AF65-F5344CB8AC3E}">
        <p14:creationId xmlns:p14="http://schemas.microsoft.com/office/powerpoint/2010/main" val="350682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80951" y="502678"/>
            <a:ext cx="7150444" cy="369332"/>
          </a:xfrm>
          <a:prstGeom prst="rect">
            <a:avLst/>
          </a:prstGeom>
        </p:spPr>
        <p:txBody>
          <a:bodyPr wrap="square">
            <a:spAutoFit/>
          </a:bodyPr>
          <a:lstStyle/>
          <a:p>
            <a:pPr algn="just">
              <a:spcBef>
                <a:spcPts val="240"/>
              </a:spcBef>
              <a:spcAft>
                <a:spcPts val="240"/>
              </a:spcAft>
            </a:pPr>
            <a:r>
              <a:rPr lang="zh-CN" altLang="zh-CN" kern="100" dirty="0" smtClean="0">
                <a:solidFill>
                  <a:srgbClr val="DD002B"/>
                </a:solidFill>
                <a:latin typeface="Times New Roman" panose="02020603050405020304" pitchFamily="18" charset="0"/>
                <a:ea typeface="楷体_GB2312"/>
              </a:rPr>
              <a:t>表</a:t>
            </a:r>
            <a:r>
              <a:rPr lang="en-US" altLang="zh-CN" kern="100" dirty="0" smtClean="0">
                <a:solidFill>
                  <a:srgbClr val="DD002B"/>
                </a:solidFill>
                <a:latin typeface="Times New Roman" panose="02020603050405020304" pitchFamily="18" charset="0"/>
                <a:ea typeface="楷体_GB2312"/>
              </a:rPr>
              <a:t>5</a:t>
            </a:r>
            <a:r>
              <a:rPr lang="zh-CN" altLang="zh-CN" kern="100" dirty="0" smtClean="0">
                <a:solidFill>
                  <a:srgbClr val="DD002B"/>
                </a:solidFill>
                <a:latin typeface="Times New Roman" panose="02020603050405020304" pitchFamily="18" charset="0"/>
                <a:ea typeface="楷体_GB2312"/>
              </a:rPr>
              <a:t>：</a:t>
            </a:r>
            <a:r>
              <a:rPr lang="zh-CN" altLang="zh-CN" kern="100" dirty="0">
                <a:solidFill>
                  <a:srgbClr val="DD002B"/>
                </a:solidFill>
                <a:latin typeface="Times New Roman" panose="02020603050405020304" pitchFamily="18" charset="0"/>
                <a:ea typeface="楷体_GB2312"/>
              </a:rPr>
              <a:t>各种市场环境下加权多因子模型多头组合（</a:t>
            </a:r>
            <a:r>
              <a:rPr lang="en-US" altLang="zh-CN" kern="100" dirty="0">
                <a:solidFill>
                  <a:srgbClr val="DD002B"/>
                </a:solidFill>
                <a:latin typeface="Times New Roman" panose="02020603050405020304" pitchFamily="18" charset="0"/>
                <a:ea typeface="楷体_GB2312"/>
              </a:rPr>
              <a:t>1-50</a:t>
            </a:r>
            <a:r>
              <a:rPr lang="zh-CN" altLang="zh-CN" kern="100" dirty="0">
                <a:solidFill>
                  <a:srgbClr val="DD002B"/>
                </a:solidFill>
                <a:latin typeface="Times New Roman" panose="02020603050405020304" pitchFamily="18" charset="0"/>
                <a:ea typeface="楷体_GB2312"/>
              </a:rPr>
              <a:t>）的表现</a:t>
            </a:r>
            <a:endParaRPr lang="zh-CN" altLang="zh-CN" kern="100" dirty="0">
              <a:solidFill>
                <a:srgbClr val="DD002B"/>
              </a:solidFill>
              <a:effectLst/>
              <a:latin typeface="Times New Roman" panose="02020603050405020304" pitchFamily="18" charset="0"/>
              <a:ea typeface="楷体_GB2312"/>
            </a:endParaRPr>
          </a:p>
        </p:txBody>
      </p:sp>
      <p:graphicFrame>
        <p:nvGraphicFramePr>
          <p:cNvPr id="3" name="表格 2"/>
          <p:cNvGraphicFramePr>
            <a:graphicFrameLocks noGrp="1"/>
          </p:cNvGraphicFramePr>
          <p:nvPr>
            <p:extLst>
              <p:ext uri="{D42A27DB-BD31-4B8C-83A1-F6EECF244321}">
                <p14:modId xmlns:p14="http://schemas.microsoft.com/office/powerpoint/2010/main" val="706808035"/>
              </p:ext>
            </p:extLst>
          </p:nvPr>
        </p:nvGraphicFramePr>
        <p:xfrm>
          <a:off x="2381620" y="1233407"/>
          <a:ext cx="8600979" cy="1270895"/>
        </p:xfrm>
        <a:graphic>
          <a:graphicData uri="http://schemas.openxmlformats.org/drawingml/2006/table">
            <a:tbl>
              <a:tblPr firstRow="1" firstCol="1" lastRow="1" lastCol="1" bandRow="1" bandCol="1">
                <a:tableStyleId>{5C22544A-7EE6-4342-B048-85BDC9FD1C3A}</a:tableStyleId>
              </a:tblPr>
              <a:tblGrid>
                <a:gridCol w="1398519"/>
                <a:gridCol w="1254023"/>
                <a:gridCol w="1219619"/>
                <a:gridCol w="1033838"/>
                <a:gridCol w="923745"/>
                <a:gridCol w="923745"/>
                <a:gridCol w="923745"/>
                <a:gridCol w="923745"/>
              </a:tblGrid>
              <a:tr h="423631">
                <a:tc>
                  <a:txBody>
                    <a:bodyPr/>
                    <a:lstStyle/>
                    <a:p>
                      <a:pPr algn="ctr">
                        <a:spcAft>
                          <a:spcPts val="0"/>
                        </a:spcAft>
                      </a:pPr>
                      <a:r>
                        <a:rPr lang="zh-CN" sz="800" kern="100" dirty="0">
                          <a:effectLst/>
                        </a:rPr>
                        <a:t>市场环境</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zh-CN" sz="800" kern="100">
                          <a:effectLst/>
                        </a:rPr>
                        <a:t>出现次数</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zh-CN" sz="800" kern="100">
                          <a:effectLst/>
                        </a:rPr>
                        <a:t>多头组合跑赢次数</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zh-CN" sz="800" kern="100">
                          <a:effectLst/>
                        </a:rPr>
                        <a:t>多头组合跑赢概率</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zh-CN" sz="800" kern="100">
                          <a:effectLst/>
                        </a:rPr>
                        <a:t>超额收益率均值</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800" kern="100">
                          <a:effectLst/>
                        </a:rPr>
                        <a:t>合超额收益率中值</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800" kern="100">
                          <a:effectLst/>
                        </a:rPr>
                        <a:t>超额收益率最大值</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800" kern="100">
                          <a:effectLst/>
                        </a:rPr>
                        <a:t>超额收益率最小值</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11816">
                <a:tc>
                  <a:txBody>
                    <a:bodyPr/>
                    <a:lstStyle/>
                    <a:p>
                      <a:pPr algn="ctr">
                        <a:spcAft>
                          <a:spcPts val="0"/>
                        </a:spcAft>
                      </a:pPr>
                      <a:r>
                        <a:rPr lang="zh-CN" sz="800" kern="100">
                          <a:effectLst/>
                        </a:rPr>
                        <a:t>震荡</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30 </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21</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70.00%</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2.01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1.39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14.47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-8.33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r>
              <a:tr h="211816">
                <a:tc>
                  <a:txBody>
                    <a:bodyPr/>
                    <a:lstStyle/>
                    <a:p>
                      <a:pPr algn="ctr">
                        <a:spcAft>
                          <a:spcPts val="0"/>
                        </a:spcAft>
                      </a:pPr>
                      <a:r>
                        <a:rPr lang="zh-CN" sz="800" kern="100">
                          <a:effectLst/>
                        </a:rPr>
                        <a:t>大幅下跌</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18</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14</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77.78%</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4.17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2.86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12.19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-6.49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r>
              <a:tr h="211816">
                <a:tc>
                  <a:txBody>
                    <a:bodyPr/>
                    <a:lstStyle/>
                    <a:p>
                      <a:pPr algn="ctr">
                        <a:spcAft>
                          <a:spcPts val="0"/>
                        </a:spcAft>
                      </a:pPr>
                      <a:r>
                        <a:rPr lang="zh-CN" sz="800" kern="100">
                          <a:effectLst/>
                        </a:rPr>
                        <a:t>大幅上涨</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29</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20</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68.97%</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1.67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2.73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16.53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-11.64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r>
              <a:tr h="211816">
                <a:tc>
                  <a:txBody>
                    <a:bodyPr/>
                    <a:lstStyle/>
                    <a:p>
                      <a:pPr algn="ctr">
                        <a:spcAft>
                          <a:spcPts val="0"/>
                        </a:spcAft>
                      </a:pPr>
                      <a:r>
                        <a:rPr lang="zh-CN" sz="800" kern="100">
                          <a:effectLst/>
                        </a:rPr>
                        <a:t>整体</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800" kern="100">
                          <a:effectLst/>
                        </a:rPr>
                        <a:t>77</a:t>
                      </a:r>
                      <a:endParaRPr lang="zh-CN" sz="1050" kern="10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dirty="0">
                          <a:effectLst/>
                        </a:rPr>
                        <a:t>55</a:t>
                      </a:r>
                      <a:endParaRPr lang="zh-CN" sz="1050" kern="100" dirty="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dirty="0">
                          <a:effectLst/>
                        </a:rPr>
                        <a:t>71.43%</a:t>
                      </a:r>
                      <a:endParaRPr lang="zh-CN" sz="1050" kern="100" dirty="0">
                        <a:effectLst/>
                        <a:latin typeface="Times New Roman" panose="02020603050405020304" pitchFamily="18" charset="0"/>
                        <a:ea typeface="宋体" panose="02010600030101010101" pitchFamily="2" charset="-122"/>
                      </a:endParaRPr>
                    </a:p>
                  </a:txBody>
                  <a:tcPr marL="0" marR="0" marT="0" marB="0" anchor="b"/>
                </a:tc>
                <a:tc>
                  <a:txBody>
                    <a:bodyPr/>
                    <a:lstStyle/>
                    <a:p>
                      <a:pPr algn="ctr">
                        <a:spcAft>
                          <a:spcPts val="0"/>
                        </a:spcAft>
                      </a:pPr>
                      <a:r>
                        <a:rPr lang="en-US" sz="800" kern="100">
                          <a:effectLst/>
                        </a:rPr>
                        <a:t>2.39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2.38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a:effectLst/>
                        </a:rPr>
                        <a:t>16.53 </a:t>
                      </a:r>
                      <a:endParaRPr lang="zh-CN" sz="105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800" kern="100" dirty="0">
                          <a:effectLst/>
                        </a:rPr>
                        <a:t>-11.64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4" name="矩形 3"/>
          <p:cNvSpPr/>
          <p:nvPr/>
        </p:nvSpPr>
        <p:spPr>
          <a:xfrm>
            <a:off x="2092411" y="3264202"/>
            <a:ext cx="9547654" cy="1754326"/>
          </a:xfrm>
          <a:prstGeom prst="rect">
            <a:avLst/>
          </a:prstGeom>
        </p:spPr>
        <p:txBody>
          <a:bodyPr wrap="square">
            <a:spAutoFit/>
          </a:bodyPr>
          <a:lstStyle/>
          <a:p>
            <a:pPr indent="279400" algn="just">
              <a:lnSpc>
                <a:spcPct val="120000"/>
              </a:lnSpc>
              <a:spcBef>
                <a:spcPts val="240"/>
              </a:spcBef>
              <a:spcAft>
                <a:spcPts val="360"/>
              </a:spcAft>
            </a:pPr>
            <a:r>
              <a:rPr lang="zh-CN" altLang="zh-CN" kern="100" dirty="0">
                <a:latin typeface="Times New Roman" panose="02020603050405020304" pitchFamily="18" charset="0"/>
                <a:ea typeface="楷体_GB2312"/>
              </a:rPr>
              <a:t>我们按沪深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指数的月涨跌幅把市场分为震荡（沪深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指数月涨跌幅介于</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rPr>
              <a:t>和</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rPr>
              <a:t>之间）、大幅上涨（沪深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指数月涨幅大于</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rPr>
              <a:t>）、大幅下跌（沪深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指数月跌幅大于</a:t>
            </a:r>
            <a:r>
              <a:rPr lang="en-US" altLang="zh-CN" kern="100" dirty="0">
                <a:latin typeface="Times New Roman" panose="02020603050405020304" pitchFamily="18" charset="0"/>
                <a:ea typeface="楷体_GB2312"/>
              </a:rPr>
              <a:t>5%</a:t>
            </a:r>
            <a:r>
              <a:rPr lang="zh-CN" altLang="zh-CN" kern="100" dirty="0">
                <a:latin typeface="Times New Roman" panose="02020603050405020304" pitchFamily="18" charset="0"/>
                <a:ea typeface="楷体_GB2312"/>
              </a:rPr>
              <a:t>）。由上表可知，在市场处于震荡、大幅下跌、大幅上涨时，加权多因子模型多头组合（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rPr>
              <a:t>）均表现较好，跑赢沪深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指数的概率均在</a:t>
            </a:r>
            <a:r>
              <a:rPr lang="en-US" altLang="zh-CN" kern="100" dirty="0">
                <a:latin typeface="Times New Roman" panose="02020603050405020304" pitchFamily="18" charset="0"/>
                <a:ea typeface="楷体_GB2312"/>
              </a:rPr>
              <a:t>70%</a:t>
            </a:r>
            <a:r>
              <a:rPr lang="zh-CN" altLang="zh-CN" kern="100" dirty="0">
                <a:latin typeface="Times New Roman" panose="02020603050405020304" pitchFamily="18" charset="0"/>
                <a:ea typeface="楷体_GB2312"/>
              </a:rPr>
              <a:t>左右，且超额收益率均值、中值也均为正。加权多因子模型多头组合（</a:t>
            </a:r>
            <a:r>
              <a:rPr lang="en-US" altLang="zh-CN" kern="100" dirty="0">
                <a:latin typeface="Times New Roman" panose="02020603050405020304" pitchFamily="18" charset="0"/>
                <a:ea typeface="楷体_GB2312"/>
              </a:rPr>
              <a:t>1-50</a:t>
            </a:r>
            <a:r>
              <a:rPr lang="zh-CN" altLang="zh-CN" kern="100" dirty="0">
                <a:latin typeface="Times New Roman" panose="02020603050405020304" pitchFamily="18" charset="0"/>
                <a:ea typeface="楷体_GB2312"/>
              </a:rPr>
              <a:t>）大幅跑输沪深</a:t>
            </a:r>
            <a:r>
              <a:rPr lang="en-US" altLang="zh-CN" kern="100" dirty="0">
                <a:latin typeface="Times New Roman" panose="02020603050405020304" pitchFamily="18" charset="0"/>
                <a:ea typeface="楷体_GB2312"/>
              </a:rPr>
              <a:t>300</a:t>
            </a:r>
            <a:r>
              <a:rPr lang="zh-CN" altLang="zh-CN" kern="100" dirty="0">
                <a:latin typeface="Times New Roman" panose="02020603050405020304" pitchFamily="18" charset="0"/>
                <a:ea typeface="楷体_GB2312"/>
              </a:rPr>
              <a:t>指数主要集中在市场大幅上涨期间。</a:t>
            </a:r>
            <a:endParaRPr lang="zh-CN" altLang="zh-CN" sz="1600" kern="100" dirty="0">
              <a:latin typeface="Times New Roman" panose="02020603050405020304" pitchFamily="18" charset="0"/>
            </a:endParaRPr>
          </a:p>
        </p:txBody>
      </p:sp>
    </p:spTree>
    <p:extLst>
      <p:ext uri="{BB962C8B-B14F-4D97-AF65-F5344CB8AC3E}">
        <p14:creationId xmlns:p14="http://schemas.microsoft.com/office/powerpoint/2010/main" val="70975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0645" y="3097597"/>
            <a:ext cx="7825946" cy="369332"/>
          </a:xfrm>
          <a:prstGeom prst="rect">
            <a:avLst/>
          </a:prstGeom>
        </p:spPr>
        <p:txBody>
          <a:bodyPr wrap="square">
            <a:spAutoFit/>
          </a:bodyPr>
          <a:lstStyle/>
          <a:p>
            <a:pPr algn="just">
              <a:spcBef>
                <a:spcPts val="240"/>
              </a:spcBef>
              <a:spcAft>
                <a:spcPts val="240"/>
              </a:spcAft>
            </a:pPr>
            <a:r>
              <a:rPr lang="zh-CN" altLang="zh-CN" kern="100" dirty="0" smtClean="0">
                <a:solidFill>
                  <a:srgbClr val="DD002B"/>
                </a:solidFill>
                <a:latin typeface="Times New Roman" panose="02020603050405020304" pitchFamily="18" charset="0"/>
                <a:ea typeface="楷体_GB2312"/>
              </a:rPr>
              <a:t>图</a:t>
            </a:r>
            <a:r>
              <a:rPr lang="en-US" altLang="zh-CN" kern="100" dirty="0" smtClean="0">
                <a:solidFill>
                  <a:srgbClr val="DD002B"/>
                </a:solidFill>
                <a:latin typeface="Times New Roman" panose="02020603050405020304" pitchFamily="18" charset="0"/>
                <a:ea typeface="楷体_GB2312"/>
              </a:rPr>
              <a:t>4</a:t>
            </a:r>
            <a:r>
              <a:rPr lang="zh-CN" altLang="zh-CN" kern="100" dirty="0" smtClean="0">
                <a:solidFill>
                  <a:srgbClr val="DD002B"/>
                </a:solidFill>
                <a:latin typeface="Times New Roman" panose="02020603050405020304" pitchFamily="18" charset="0"/>
                <a:ea typeface="楷体_GB2312"/>
              </a:rPr>
              <a:t>：</a:t>
            </a:r>
            <a:r>
              <a:rPr lang="zh-CN" altLang="zh-CN" kern="100" dirty="0">
                <a:solidFill>
                  <a:srgbClr val="DD002B"/>
                </a:solidFill>
                <a:latin typeface="Times New Roman" panose="02020603050405020304" pitchFamily="18" charset="0"/>
                <a:ea typeface="楷体_GB2312"/>
              </a:rPr>
              <a:t>综合得分较高股票组合相对综合得分较低股票组合的表现</a:t>
            </a:r>
            <a:endParaRPr lang="zh-CN" altLang="zh-CN" sz="1400" kern="100" dirty="0">
              <a:latin typeface="Times New Roman" panose="02020603050405020304"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645" y="218947"/>
            <a:ext cx="6480175"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084173" y="4071927"/>
            <a:ext cx="9226378" cy="757130"/>
          </a:xfrm>
          <a:prstGeom prst="rect">
            <a:avLst/>
          </a:prstGeom>
        </p:spPr>
        <p:txBody>
          <a:bodyPr wrap="square">
            <a:spAutoFit/>
          </a:bodyPr>
          <a:lstStyle/>
          <a:p>
            <a:pPr indent="279400" algn="just">
              <a:lnSpc>
                <a:spcPct val="120000"/>
              </a:lnSpc>
              <a:spcBef>
                <a:spcPts val="240"/>
              </a:spcBef>
              <a:spcAft>
                <a:spcPts val="360"/>
              </a:spcAft>
            </a:pPr>
            <a:r>
              <a:rPr lang="en-US" altLang="zh-CN" kern="100" dirty="0">
                <a:latin typeface="Times New Roman" panose="02020603050405020304" pitchFamily="18" charset="0"/>
                <a:ea typeface="楷体_GB2312"/>
              </a:rPr>
              <a:t>2005</a:t>
            </a:r>
            <a:r>
              <a:rPr lang="zh-CN" altLang="zh-CN" kern="100" dirty="0">
                <a:latin typeface="Times New Roman" panose="02020603050405020304" pitchFamily="18" charset="0"/>
                <a:ea typeface="楷体_GB2312"/>
              </a:rPr>
              <a:t>年以来，综合得分较高股票构成的组合整体上大幅跑赢综合得分较低股票构成的组合。</a:t>
            </a:r>
            <a:endParaRPr lang="zh-CN" altLang="zh-CN" sz="1600" kern="100" dirty="0">
              <a:latin typeface="Times New Roman" panose="02020603050405020304" pitchFamily="18" charset="0"/>
            </a:endParaRPr>
          </a:p>
        </p:txBody>
      </p:sp>
    </p:spTree>
    <p:extLst>
      <p:ext uri="{BB962C8B-B14F-4D97-AF65-F5344CB8AC3E}">
        <p14:creationId xmlns:p14="http://schemas.microsoft.com/office/powerpoint/2010/main" val="154096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4506097" y="913278"/>
            <a:ext cx="4357686" cy="576064"/>
          </a:xfrm>
          <a:prstGeom prst="rect">
            <a:avLst/>
          </a:prstGeom>
          <a:solidFill>
            <a:srgbClr val="002060"/>
          </a:solidFill>
        </p:spPr>
        <p:txBody>
          <a:bodyPr/>
          <a:lstStyle>
            <a:lvl1pPr algn="r" defTabSz="914400" rtl="0" eaLnBrk="1" latinLnBrk="0" hangingPunct="1">
              <a:spcBef>
                <a:spcPct val="0"/>
              </a:spcBef>
              <a:buNone/>
              <a:defRPr lang="zh-CN" altLang="en-US" sz="1800" kern="1200" dirty="0">
                <a:solidFill>
                  <a:schemeClr val="bg1"/>
                </a:solidFill>
                <a:latin typeface="+mn-lt"/>
                <a:ea typeface="+mn-ea"/>
                <a:cs typeface="+mn-cs"/>
              </a:defRPr>
            </a:lvl1pPr>
          </a:lstStyle>
          <a:p>
            <a:pPr algn="just"/>
            <a:r>
              <a:rPr lang="zh-CN" altLang="en-US" sz="2400" dirty="0"/>
              <a:t>有效的因子</a:t>
            </a:r>
            <a:r>
              <a:rPr lang="en-US" altLang="zh-CN" sz="2400" dirty="0"/>
              <a:t>=</a:t>
            </a:r>
            <a:r>
              <a:rPr lang="zh-CN" altLang="en-US" sz="2400" dirty="0"/>
              <a:t>有效的区分度</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538" y="2104170"/>
            <a:ext cx="8041529"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压制树叶设计模板">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_13565438_TF03460542" id="{8E61AB6F-79DD-48D9-AE23-68C19C4DD65A}" vid="{1D74CAA1-6F0A-411F-9AD9-02D40B4E4B58}"/>
    </a:ext>
  </a:extLst>
</a:theme>
</file>

<file path=ppt/theme/theme2.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0000FF"/>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0000FF"/>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0000FF"/>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自定义 1">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0000FF"/>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DEB5BEE-6806-4BF1-A9A7-4B4A72C0C6EB}">
  <ds:schemaRefs>
    <ds:schemaRef ds:uri="http://schemas.microsoft.com/sharepoint/v3/contenttype/forms"/>
  </ds:schemaRefs>
</ds:datastoreItem>
</file>

<file path=customXml/itemProps2.xml><?xml version="1.0" encoding="utf-8"?>
<ds:datastoreItem xmlns:ds="http://schemas.openxmlformats.org/officeDocument/2006/customXml" ds:itemID="{B0710C29-A897-44AD-9F83-BE5F874C2A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FED04C-AD43-4E06-AD63-36D8B5E8378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压制树叶设计幻灯片</Template>
  <TotalTime>464</TotalTime>
  <Words>9378</Words>
  <Application>Microsoft Office PowerPoint</Application>
  <PresentationFormat>宽屏</PresentationFormat>
  <Paragraphs>1219</Paragraphs>
  <Slides>82</Slides>
  <Notes>26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82</vt:i4>
      </vt:variant>
    </vt:vector>
  </HeadingPairs>
  <TitlesOfParts>
    <vt:vector size="99" baseType="lpstr">
      <vt:lpstr>Arial Unicode MS</vt:lpstr>
      <vt:lpstr>Microsoft YaHei UI</vt:lpstr>
      <vt:lpstr>PMingLiU</vt:lpstr>
      <vt:lpstr>黑体</vt:lpstr>
      <vt:lpstr>楷体_GB2312</vt:lpstr>
      <vt:lpstr>宋体</vt:lpstr>
      <vt:lpstr>微软雅黑</vt:lpstr>
      <vt:lpstr>Arial</vt:lpstr>
      <vt:lpstr>Calibri</vt:lpstr>
      <vt:lpstr>Century Gothic</vt:lpstr>
      <vt:lpstr>Times New Roman</vt:lpstr>
      <vt:lpstr>Verdana</vt:lpstr>
      <vt:lpstr>Wingdings</vt:lpstr>
      <vt:lpstr>Wingdings 2</vt:lpstr>
      <vt:lpstr>压制树叶设计模板</vt:lpstr>
      <vt:lpstr>公式</vt:lpstr>
      <vt:lpstr>文档</vt:lpstr>
      <vt:lpstr>量化策略开发与程序化交易</vt:lpstr>
      <vt:lpstr>第6章  多因子策略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微软用户</dc:creator>
  <cp:lastModifiedBy>微软用户</cp:lastModifiedBy>
  <cp:revision>41</cp:revision>
  <dcterms:created xsi:type="dcterms:W3CDTF">2020-05-23T05:43:19Z</dcterms:created>
  <dcterms:modified xsi:type="dcterms:W3CDTF">2020-05-30T01:28:10Z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74065700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