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68"/>
  </p:notesMasterIdLst>
  <p:handoutMasterIdLst>
    <p:handoutMasterId r:id="rId69"/>
  </p:handoutMasterIdLst>
  <p:sldIdLst>
    <p:sldId id="257" r:id="rId5"/>
    <p:sldId id="262" r:id="rId6"/>
    <p:sldId id="418" r:id="rId7"/>
    <p:sldId id="329" r:id="rId8"/>
    <p:sldId id="419" r:id="rId9"/>
    <p:sldId id="407" r:id="rId10"/>
    <p:sldId id="424" r:id="rId11"/>
    <p:sldId id="426" r:id="rId12"/>
    <p:sldId id="420" r:id="rId13"/>
    <p:sldId id="421" r:id="rId14"/>
    <p:sldId id="347" r:id="rId15"/>
    <p:sldId id="416" r:id="rId16"/>
    <p:sldId id="422" r:id="rId17"/>
    <p:sldId id="331" r:id="rId18"/>
    <p:sldId id="332" r:id="rId19"/>
    <p:sldId id="333" r:id="rId20"/>
    <p:sldId id="372" r:id="rId21"/>
    <p:sldId id="373" r:id="rId22"/>
    <p:sldId id="374" r:id="rId23"/>
    <p:sldId id="427" r:id="rId24"/>
    <p:sldId id="428" r:id="rId25"/>
    <p:sldId id="429" r:id="rId26"/>
    <p:sldId id="375" r:id="rId27"/>
    <p:sldId id="348" r:id="rId28"/>
    <p:sldId id="349" r:id="rId29"/>
    <p:sldId id="358" r:id="rId30"/>
    <p:sldId id="359" r:id="rId31"/>
    <p:sldId id="360" r:id="rId32"/>
    <p:sldId id="361" r:id="rId33"/>
    <p:sldId id="362" r:id="rId34"/>
    <p:sldId id="363" r:id="rId35"/>
    <p:sldId id="365" r:id="rId36"/>
    <p:sldId id="366" r:id="rId37"/>
    <p:sldId id="367" r:id="rId38"/>
    <p:sldId id="368" r:id="rId39"/>
    <p:sldId id="369" r:id="rId40"/>
    <p:sldId id="370" r:id="rId41"/>
    <p:sldId id="430" r:id="rId42"/>
    <p:sldId id="376" r:id="rId43"/>
    <p:sldId id="377" r:id="rId44"/>
    <p:sldId id="378" r:id="rId45"/>
    <p:sldId id="379" r:id="rId46"/>
    <p:sldId id="380" r:id="rId47"/>
    <p:sldId id="381" r:id="rId48"/>
    <p:sldId id="382" r:id="rId49"/>
    <p:sldId id="383" r:id="rId50"/>
    <p:sldId id="384" r:id="rId51"/>
    <p:sldId id="385" r:id="rId52"/>
    <p:sldId id="386"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1" r:id="rId66"/>
    <p:sldId id="402" r:id="rId67"/>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0"/>
      </p:cViewPr>
      <p:guideLst/>
    </p:cSldViewPr>
  </p:slideViewPr>
  <p:notesTextViewPr>
    <p:cViewPr>
      <p:scale>
        <a:sx n="3" d="2"/>
        <a:sy n="3" d="2"/>
      </p:scale>
      <p:origin x="0" y="0"/>
    </p:cViewPr>
  </p:notesTextViewPr>
  <p:notesViewPr>
    <p:cSldViewPr snapToGrid="0" showGuides="1">
      <p:cViewPr varScale="1">
        <p:scale>
          <a:sx n="89" d="100"/>
          <a:sy n="89" d="100"/>
        </p:scale>
        <p:origin x="208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F989B-D45D-4700-A473-F540FF04D7B6}"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CN" altLang="en-US"/>
        </a:p>
      </dgm:t>
    </dgm:pt>
    <dgm:pt modelId="{713FAC7F-E517-4507-8277-80DD0DCC8C6A}">
      <dgm:prSet phldrT="[文本]"/>
      <dgm:spPr/>
      <dgm:t>
        <a:bodyPr/>
        <a:lstStyle/>
        <a:p>
          <a:r>
            <a:rPr lang="zh-CN" altLang="en-US" dirty="0" smtClean="0"/>
            <a:t>价值</a:t>
          </a:r>
          <a:endParaRPr lang="zh-CN" altLang="en-US" dirty="0"/>
        </a:p>
      </dgm:t>
    </dgm:pt>
    <dgm:pt modelId="{CF5891C0-FBD7-4BC9-9311-72A4F87CAAAB}" type="parTrans" cxnId="{0AA6FF15-CB06-4034-85CC-58B110CF08BB}">
      <dgm:prSet/>
      <dgm:spPr/>
      <dgm:t>
        <a:bodyPr/>
        <a:lstStyle/>
        <a:p>
          <a:endParaRPr lang="zh-CN" altLang="en-US"/>
        </a:p>
      </dgm:t>
    </dgm:pt>
    <dgm:pt modelId="{7D767E96-2400-4380-A1FD-981E0623A62F}" type="sibTrans" cxnId="{0AA6FF15-CB06-4034-85CC-58B110CF08BB}">
      <dgm:prSet/>
      <dgm:spPr/>
      <dgm:t>
        <a:bodyPr/>
        <a:lstStyle/>
        <a:p>
          <a:r>
            <a:rPr lang="zh-CN" altLang="en-US" dirty="0" smtClean="0"/>
            <a:t>成长</a:t>
          </a:r>
          <a:endParaRPr lang="zh-CN" altLang="en-US" dirty="0"/>
        </a:p>
      </dgm:t>
    </dgm:pt>
    <dgm:pt modelId="{A9E2F6C0-B041-48F9-840A-F7F10749D018}">
      <dgm:prSet phldrT="[文本]"/>
      <dgm:spPr/>
      <dgm:t>
        <a:bodyPr/>
        <a:lstStyle/>
        <a:p>
          <a:r>
            <a:rPr lang="zh-CN" altLang="en-US" dirty="0" smtClean="0"/>
            <a:t>盈利</a:t>
          </a:r>
          <a:endParaRPr lang="zh-CN" altLang="en-US" dirty="0"/>
        </a:p>
      </dgm:t>
    </dgm:pt>
    <dgm:pt modelId="{A0F1F80C-41C9-417E-B5FE-01ECFFE4B81C}" type="parTrans" cxnId="{43DABCF6-1945-43D4-8513-1F839E0CD3AE}">
      <dgm:prSet/>
      <dgm:spPr/>
      <dgm:t>
        <a:bodyPr/>
        <a:lstStyle/>
        <a:p>
          <a:endParaRPr lang="zh-CN" altLang="en-US"/>
        </a:p>
      </dgm:t>
    </dgm:pt>
    <dgm:pt modelId="{F41A47F1-B6F0-40ED-A8BC-DF0127682B60}" type="sibTrans" cxnId="{43DABCF6-1945-43D4-8513-1F839E0CD3AE}">
      <dgm:prSet/>
      <dgm:spPr/>
      <dgm:t>
        <a:bodyPr/>
        <a:lstStyle/>
        <a:p>
          <a:r>
            <a:rPr lang="zh-CN" altLang="en-US" dirty="0" smtClean="0"/>
            <a:t>规模</a:t>
          </a:r>
          <a:endParaRPr lang="zh-CN" altLang="en-US" dirty="0"/>
        </a:p>
      </dgm:t>
    </dgm:pt>
    <dgm:pt modelId="{4496E56B-581F-4745-B531-EE1B3F4EC2F0}">
      <dgm:prSet phldrT="[文本]"/>
      <dgm:spPr/>
      <dgm:t>
        <a:bodyPr/>
        <a:lstStyle/>
        <a:p>
          <a:r>
            <a:rPr lang="zh-CN" altLang="en-US" dirty="0" smtClean="0"/>
            <a:t>波动</a:t>
          </a:r>
          <a:endParaRPr lang="zh-CN" altLang="en-US" dirty="0"/>
        </a:p>
      </dgm:t>
    </dgm:pt>
    <dgm:pt modelId="{22E9445F-09C9-4F22-BDA7-89BF3A022DCE}" type="parTrans" cxnId="{300C26B0-50F5-4E47-8712-8D90E3E3AAF0}">
      <dgm:prSet/>
      <dgm:spPr/>
      <dgm:t>
        <a:bodyPr/>
        <a:lstStyle/>
        <a:p>
          <a:endParaRPr lang="zh-CN" altLang="en-US"/>
        </a:p>
      </dgm:t>
    </dgm:pt>
    <dgm:pt modelId="{FDBD3B28-06DA-4BB6-B5BA-83CC7F0B408F}" type="sibTrans" cxnId="{300C26B0-50F5-4E47-8712-8D90E3E3AAF0}">
      <dgm:prSet/>
      <dgm:spPr/>
      <dgm:t>
        <a:bodyPr/>
        <a:lstStyle/>
        <a:p>
          <a:r>
            <a:rPr lang="zh-CN" altLang="en-US" dirty="0" smtClean="0"/>
            <a:t>分析师预测</a:t>
          </a:r>
          <a:endParaRPr lang="zh-CN" altLang="en-US" dirty="0"/>
        </a:p>
      </dgm:t>
    </dgm:pt>
    <dgm:pt modelId="{2EF2F0A5-116A-4059-B096-AFA82BBFA292}">
      <dgm:prSet phldrT="[文本]"/>
      <dgm:spPr/>
      <dgm:t>
        <a:bodyPr/>
        <a:lstStyle/>
        <a:p>
          <a:r>
            <a:rPr lang="zh-CN" altLang="en-US" dirty="0" smtClean="0"/>
            <a:t>动量</a:t>
          </a:r>
          <a:endParaRPr lang="zh-CN" altLang="en-US" dirty="0"/>
        </a:p>
      </dgm:t>
    </dgm:pt>
    <dgm:pt modelId="{D3F60AA2-DB21-4C06-88AC-D6CBACC3FA1C}" type="parTrans" cxnId="{D1A39CC0-3075-4130-800A-A1379DD86D38}">
      <dgm:prSet/>
      <dgm:spPr/>
      <dgm:t>
        <a:bodyPr/>
        <a:lstStyle/>
        <a:p>
          <a:endParaRPr lang="zh-CN" altLang="en-US"/>
        </a:p>
      </dgm:t>
    </dgm:pt>
    <dgm:pt modelId="{0E503DDE-76FB-4BE4-BD92-2D7EA829B0C8}" type="sibTrans" cxnId="{D1A39CC0-3075-4130-800A-A1379DD86D38}">
      <dgm:prSet/>
      <dgm:spPr/>
      <dgm:t>
        <a:bodyPr/>
        <a:lstStyle/>
        <a:p>
          <a:r>
            <a:rPr lang="zh-CN" altLang="en-US" dirty="0" smtClean="0"/>
            <a:t>趋势</a:t>
          </a:r>
          <a:endParaRPr lang="zh-CN" altLang="en-US" dirty="0"/>
        </a:p>
      </dgm:t>
    </dgm:pt>
    <dgm:pt modelId="{B814854C-2AFA-4CEF-9AF1-61CF2AA0F251}">
      <dgm:prSet/>
      <dgm:spPr/>
      <dgm:t>
        <a:bodyPr/>
        <a:lstStyle/>
        <a:p>
          <a:r>
            <a:rPr lang="zh-CN" altLang="en-US" dirty="0" smtClean="0"/>
            <a:t>成交量</a:t>
          </a:r>
          <a:endParaRPr lang="zh-CN" altLang="en-US" dirty="0"/>
        </a:p>
      </dgm:t>
    </dgm:pt>
    <dgm:pt modelId="{0A66CF96-C374-4686-845F-4D30A2C3599D}" type="parTrans" cxnId="{7DF1E362-0E6B-4097-9C43-E98E73815720}">
      <dgm:prSet/>
      <dgm:spPr/>
      <dgm:t>
        <a:bodyPr/>
        <a:lstStyle/>
        <a:p>
          <a:endParaRPr lang="zh-CN" altLang="en-US"/>
        </a:p>
      </dgm:t>
    </dgm:pt>
    <dgm:pt modelId="{44B2C01E-6727-4892-B035-3972A67A107B}" type="sibTrans" cxnId="{7DF1E362-0E6B-4097-9C43-E98E73815720}">
      <dgm:prSet/>
      <dgm:spPr/>
      <dgm:t>
        <a:bodyPr/>
        <a:lstStyle/>
        <a:p>
          <a:r>
            <a:rPr lang="zh-CN" altLang="en-US" dirty="0" smtClean="0"/>
            <a:t>宏观经济</a:t>
          </a:r>
          <a:endParaRPr lang="zh-CN" altLang="en-US" dirty="0"/>
        </a:p>
      </dgm:t>
    </dgm:pt>
    <dgm:pt modelId="{523F85A4-CB67-4512-8350-9A2F5315BDA7}">
      <dgm:prSet/>
      <dgm:spPr/>
      <dgm:t>
        <a:bodyPr/>
        <a:lstStyle/>
        <a:p>
          <a:r>
            <a:rPr lang="zh-CN" altLang="en-US" dirty="0" smtClean="0"/>
            <a:t>股东</a:t>
          </a:r>
          <a:endParaRPr lang="zh-CN" altLang="en-US" dirty="0"/>
        </a:p>
      </dgm:t>
    </dgm:pt>
    <dgm:pt modelId="{5C4AC1DD-3E39-428A-8260-98C3F522ACB3}" type="parTrans" cxnId="{767CA8B9-BBFB-4C4B-B619-D3FA88CD083C}">
      <dgm:prSet/>
      <dgm:spPr/>
      <dgm:t>
        <a:bodyPr/>
        <a:lstStyle/>
        <a:p>
          <a:endParaRPr lang="zh-CN" altLang="en-US"/>
        </a:p>
      </dgm:t>
    </dgm:pt>
    <dgm:pt modelId="{0072D610-7D74-41FF-AD8F-350E8C823CE0}" type="sibTrans" cxnId="{767CA8B9-BBFB-4C4B-B619-D3FA88CD083C}">
      <dgm:prSet custT="1"/>
      <dgm:spPr/>
      <dgm:t>
        <a:bodyPr/>
        <a:lstStyle/>
        <a:p>
          <a:r>
            <a:rPr lang="zh-CN" altLang="en-US" sz="1100" dirty="0" smtClean="0"/>
            <a:t>其它</a:t>
          </a:r>
          <a:endParaRPr lang="zh-CN" altLang="en-US" sz="1100" dirty="0"/>
        </a:p>
      </dgm:t>
    </dgm:pt>
    <dgm:pt modelId="{DF50DC24-6299-4985-B7F5-98AF0641A631}" type="pres">
      <dgm:prSet presAssocID="{785F989B-D45D-4700-A473-F540FF04D7B6}" presName="Name0" presStyleCnt="0">
        <dgm:presLayoutVars>
          <dgm:chMax/>
          <dgm:chPref/>
          <dgm:dir/>
          <dgm:animLvl val="lvl"/>
        </dgm:presLayoutVars>
      </dgm:prSet>
      <dgm:spPr/>
      <dgm:t>
        <a:bodyPr/>
        <a:lstStyle/>
        <a:p>
          <a:endParaRPr lang="zh-CN" altLang="en-US"/>
        </a:p>
      </dgm:t>
    </dgm:pt>
    <dgm:pt modelId="{0AB4DC92-F140-4DD8-9338-403DC66DED84}" type="pres">
      <dgm:prSet presAssocID="{713FAC7F-E517-4507-8277-80DD0DCC8C6A}" presName="composite" presStyleCnt="0"/>
      <dgm:spPr/>
    </dgm:pt>
    <dgm:pt modelId="{217120F8-C564-45F1-8467-AD2546D89173}" type="pres">
      <dgm:prSet presAssocID="{713FAC7F-E517-4507-8277-80DD0DCC8C6A}" presName="Parent1" presStyleLbl="node1" presStyleIdx="0" presStyleCnt="12">
        <dgm:presLayoutVars>
          <dgm:chMax val="1"/>
          <dgm:chPref val="1"/>
          <dgm:bulletEnabled val="1"/>
        </dgm:presLayoutVars>
      </dgm:prSet>
      <dgm:spPr/>
      <dgm:t>
        <a:bodyPr/>
        <a:lstStyle/>
        <a:p>
          <a:endParaRPr lang="zh-CN" altLang="en-US"/>
        </a:p>
      </dgm:t>
    </dgm:pt>
    <dgm:pt modelId="{67949289-71AA-4431-8ED0-7BA40E373425}" type="pres">
      <dgm:prSet presAssocID="{713FAC7F-E517-4507-8277-80DD0DCC8C6A}" presName="Childtext1" presStyleLbl="revTx" presStyleIdx="0" presStyleCnt="6">
        <dgm:presLayoutVars>
          <dgm:chMax val="0"/>
          <dgm:chPref val="0"/>
          <dgm:bulletEnabled val="1"/>
        </dgm:presLayoutVars>
      </dgm:prSet>
      <dgm:spPr/>
      <dgm:t>
        <a:bodyPr/>
        <a:lstStyle/>
        <a:p>
          <a:endParaRPr lang="zh-CN" altLang="en-US"/>
        </a:p>
      </dgm:t>
    </dgm:pt>
    <dgm:pt modelId="{D44F0B02-CB4F-4541-A014-B1E06BD19DB0}" type="pres">
      <dgm:prSet presAssocID="{713FAC7F-E517-4507-8277-80DD0DCC8C6A}" presName="BalanceSpacing" presStyleCnt="0"/>
      <dgm:spPr/>
    </dgm:pt>
    <dgm:pt modelId="{97127CA4-4583-4612-944B-0A3627CF21AB}" type="pres">
      <dgm:prSet presAssocID="{713FAC7F-E517-4507-8277-80DD0DCC8C6A}" presName="BalanceSpacing1" presStyleCnt="0"/>
      <dgm:spPr/>
    </dgm:pt>
    <dgm:pt modelId="{03412480-6889-476D-BC43-F4206021EEAD}" type="pres">
      <dgm:prSet presAssocID="{7D767E96-2400-4380-A1FD-981E0623A62F}" presName="Accent1Text" presStyleLbl="node1" presStyleIdx="1" presStyleCnt="12"/>
      <dgm:spPr/>
      <dgm:t>
        <a:bodyPr/>
        <a:lstStyle/>
        <a:p>
          <a:endParaRPr lang="zh-CN" altLang="en-US"/>
        </a:p>
      </dgm:t>
    </dgm:pt>
    <dgm:pt modelId="{FD45E6DF-8E16-44CB-B56A-2A66D3A421A7}" type="pres">
      <dgm:prSet presAssocID="{7D767E96-2400-4380-A1FD-981E0623A62F}" presName="spaceBetweenRectangles" presStyleCnt="0"/>
      <dgm:spPr/>
    </dgm:pt>
    <dgm:pt modelId="{9906F00D-D01D-441A-A536-BECFDC42D1E2}" type="pres">
      <dgm:prSet presAssocID="{A9E2F6C0-B041-48F9-840A-F7F10749D018}" presName="composite" presStyleCnt="0"/>
      <dgm:spPr/>
    </dgm:pt>
    <dgm:pt modelId="{FEC9E615-82FE-4755-A05E-36643996CB5F}" type="pres">
      <dgm:prSet presAssocID="{A9E2F6C0-B041-48F9-840A-F7F10749D018}" presName="Parent1" presStyleLbl="node1" presStyleIdx="2" presStyleCnt="12">
        <dgm:presLayoutVars>
          <dgm:chMax val="1"/>
          <dgm:chPref val="1"/>
          <dgm:bulletEnabled val="1"/>
        </dgm:presLayoutVars>
      </dgm:prSet>
      <dgm:spPr/>
      <dgm:t>
        <a:bodyPr/>
        <a:lstStyle/>
        <a:p>
          <a:endParaRPr lang="zh-CN" altLang="en-US"/>
        </a:p>
      </dgm:t>
    </dgm:pt>
    <dgm:pt modelId="{ABD7B956-2811-4C6D-9058-FFBD2372CBF2}" type="pres">
      <dgm:prSet presAssocID="{A9E2F6C0-B041-48F9-840A-F7F10749D018}" presName="Childtext1" presStyleLbl="revTx" presStyleIdx="1" presStyleCnt="6">
        <dgm:presLayoutVars>
          <dgm:chMax val="0"/>
          <dgm:chPref val="0"/>
          <dgm:bulletEnabled val="1"/>
        </dgm:presLayoutVars>
      </dgm:prSet>
      <dgm:spPr/>
      <dgm:t>
        <a:bodyPr/>
        <a:lstStyle/>
        <a:p>
          <a:endParaRPr lang="zh-CN" altLang="en-US"/>
        </a:p>
      </dgm:t>
    </dgm:pt>
    <dgm:pt modelId="{5C0271AE-76B2-4287-8F70-79A9096C4607}" type="pres">
      <dgm:prSet presAssocID="{A9E2F6C0-B041-48F9-840A-F7F10749D018}" presName="BalanceSpacing" presStyleCnt="0"/>
      <dgm:spPr/>
    </dgm:pt>
    <dgm:pt modelId="{13A2B52E-D1F6-40D8-AB5D-9802902DFC27}" type="pres">
      <dgm:prSet presAssocID="{A9E2F6C0-B041-48F9-840A-F7F10749D018}" presName="BalanceSpacing1" presStyleCnt="0"/>
      <dgm:spPr/>
    </dgm:pt>
    <dgm:pt modelId="{B9228CBC-71A5-4485-AD7E-7C1DEB813974}" type="pres">
      <dgm:prSet presAssocID="{F41A47F1-B6F0-40ED-A8BC-DF0127682B60}" presName="Accent1Text" presStyleLbl="node1" presStyleIdx="3" presStyleCnt="12"/>
      <dgm:spPr/>
      <dgm:t>
        <a:bodyPr/>
        <a:lstStyle/>
        <a:p>
          <a:endParaRPr lang="zh-CN" altLang="en-US"/>
        </a:p>
      </dgm:t>
    </dgm:pt>
    <dgm:pt modelId="{581EB5DF-E77D-40E6-B418-78D17C9DED5A}" type="pres">
      <dgm:prSet presAssocID="{F41A47F1-B6F0-40ED-A8BC-DF0127682B60}" presName="spaceBetweenRectangles" presStyleCnt="0"/>
      <dgm:spPr/>
    </dgm:pt>
    <dgm:pt modelId="{0DFF2E8C-160D-4639-A71A-A987B877A651}" type="pres">
      <dgm:prSet presAssocID="{4496E56B-581F-4745-B531-EE1B3F4EC2F0}" presName="composite" presStyleCnt="0"/>
      <dgm:spPr/>
    </dgm:pt>
    <dgm:pt modelId="{58C4056D-6618-4AE0-8E60-D77E2DE5041A}" type="pres">
      <dgm:prSet presAssocID="{4496E56B-581F-4745-B531-EE1B3F4EC2F0}" presName="Parent1" presStyleLbl="node1" presStyleIdx="4" presStyleCnt="12">
        <dgm:presLayoutVars>
          <dgm:chMax val="1"/>
          <dgm:chPref val="1"/>
          <dgm:bulletEnabled val="1"/>
        </dgm:presLayoutVars>
      </dgm:prSet>
      <dgm:spPr/>
      <dgm:t>
        <a:bodyPr/>
        <a:lstStyle/>
        <a:p>
          <a:endParaRPr lang="zh-CN" altLang="en-US"/>
        </a:p>
      </dgm:t>
    </dgm:pt>
    <dgm:pt modelId="{DEA5A984-D5C8-4C64-80E8-18F56923E74F}" type="pres">
      <dgm:prSet presAssocID="{4496E56B-581F-4745-B531-EE1B3F4EC2F0}" presName="Childtext1" presStyleLbl="revTx" presStyleIdx="2" presStyleCnt="6">
        <dgm:presLayoutVars>
          <dgm:chMax val="0"/>
          <dgm:chPref val="0"/>
          <dgm:bulletEnabled val="1"/>
        </dgm:presLayoutVars>
      </dgm:prSet>
      <dgm:spPr/>
      <dgm:t>
        <a:bodyPr/>
        <a:lstStyle/>
        <a:p>
          <a:endParaRPr lang="zh-CN" altLang="en-US"/>
        </a:p>
      </dgm:t>
    </dgm:pt>
    <dgm:pt modelId="{99338E25-85AA-4377-A831-54CC1221D5B0}" type="pres">
      <dgm:prSet presAssocID="{4496E56B-581F-4745-B531-EE1B3F4EC2F0}" presName="BalanceSpacing" presStyleCnt="0"/>
      <dgm:spPr/>
    </dgm:pt>
    <dgm:pt modelId="{374B3E86-FCD3-4073-8288-734C111A74D4}" type="pres">
      <dgm:prSet presAssocID="{4496E56B-581F-4745-B531-EE1B3F4EC2F0}" presName="BalanceSpacing1" presStyleCnt="0"/>
      <dgm:spPr/>
    </dgm:pt>
    <dgm:pt modelId="{6A9C785E-3093-413C-90A0-46AB4009E19B}" type="pres">
      <dgm:prSet presAssocID="{FDBD3B28-06DA-4BB6-B5BA-83CC7F0B408F}" presName="Accent1Text" presStyleLbl="node1" presStyleIdx="5" presStyleCnt="12"/>
      <dgm:spPr/>
      <dgm:t>
        <a:bodyPr/>
        <a:lstStyle/>
        <a:p>
          <a:endParaRPr lang="zh-CN" altLang="en-US"/>
        </a:p>
      </dgm:t>
    </dgm:pt>
    <dgm:pt modelId="{3B81E169-398D-4DA9-BECE-837368CDE65E}" type="pres">
      <dgm:prSet presAssocID="{FDBD3B28-06DA-4BB6-B5BA-83CC7F0B408F}" presName="spaceBetweenRectangles" presStyleCnt="0"/>
      <dgm:spPr/>
    </dgm:pt>
    <dgm:pt modelId="{C22543E5-AD84-4F88-8D76-E4DC98C9E378}" type="pres">
      <dgm:prSet presAssocID="{2EF2F0A5-116A-4059-B096-AFA82BBFA292}" presName="composite" presStyleCnt="0"/>
      <dgm:spPr/>
    </dgm:pt>
    <dgm:pt modelId="{2B23AA45-CADE-49BE-8DF8-32C841097CB7}" type="pres">
      <dgm:prSet presAssocID="{2EF2F0A5-116A-4059-B096-AFA82BBFA292}" presName="Parent1" presStyleLbl="node1" presStyleIdx="6" presStyleCnt="12">
        <dgm:presLayoutVars>
          <dgm:chMax val="1"/>
          <dgm:chPref val="1"/>
          <dgm:bulletEnabled val="1"/>
        </dgm:presLayoutVars>
      </dgm:prSet>
      <dgm:spPr/>
      <dgm:t>
        <a:bodyPr/>
        <a:lstStyle/>
        <a:p>
          <a:endParaRPr lang="zh-CN" altLang="en-US"/>
        </a:p>
      </dgm:t>
    </dgm:pt>
    <dgm:pt modelId="{426B062B-6389-4412-9744-10A435EED996}" type="pres">
      <dgm:prSet presAssocID="{2EF2F0A5-116A-4059-B096-AFA82BBFA292}" presName="Childtext1" presStyleLbl="revTx" presStyleIdx="3" presStyleCnt="6">
        <dgm:presLayoutVars>
          <dgm:chMax val="0"/>
          <dgm:chPref val="0"/>
          <dgm:bulletEnabled val="1"/>
        </dgm:presLayoutVars>
      </dgm:prSet>
      <dgm:spPr/>
    </dgm:pt>
    <dgm:pt modelId="{D223BEEA-0980-405F-A521-03D4DF1F0D1E}" type="pres">
      <dgm:prSet presAssocID="{2EF2F0A5-116A-4059-B096-AFA82BBFA292}" presName="BalanceSpacing" presStyleCnt="0"/>
      <dgm:spPr/>
    </dgm:pt>
    <dgm:pt modelId="{A11CFEA6-71CF-4BB8-8D97-6B1BE75305C2}" type="pres">
      <dgm:prSet presAssocID="{2EF2F0A5-116A-4059-B096-AFA82BBFA292}" presName="BalanceSpacing1" presStyleCnt="0"/>
      <dgm:spPr/>
    </dgm:pt>
    <dgm:pt modelId="{0F6A2594-CCE5-4CF6-AB9C-9E71C9CE5F4D}" type="pres">
      <dgm:prSet presAssocID="{0E503DDE-76FB-4BE4-BD92-2D7EA829B0C8}" presName="Accent1Text" presStyleLbl="node1" presStyleIdx="7" presStyleCnt="12"/>
      <dgm:spPr/>
      <dgm:t>
        <a:bodyPr/>
        <a:lstStyle/>
        <a:p>
          <a:endParaRPr lang="zh-CN" altLang="en-US"/>
        </a:p>
      </dgm:t>
    </dgm:pt>
    <dgm:pt modelId="{D50667E8-38ED-4C4D-9FC0-D569CC93DC02}" type="pres">
      <dgm:prSet presAssocID="{0E503DDE-76FB-4BE4-BD92-2D7EA829B0C8}" presName="spaceBetweenRectangles" presStyleCnt="0"/>
      <dgm:spPr/>
    </dgm:pt>
    <dgm:pt modelId="{C1D788CA-456B-4695-8EC7-EB9912A07FE6}" type="pres">
      <dgm:prSet presAssocID="{B814854C-2AFA-4CEF-9AF1-61CF2AA0F251}" presName="composite" presStyleCnt="0"/>
      <dgm:spPr/>
    </dgm:pt>
    <dgm:pt modelId="{72CCB6B2-05A9-4F9E-A65B-AAB9826BF61B}" type="pres">
      <dgm:prSet presAssocID="{B814854C-2AFA-4CEF-9AF1-61CF2AA0F251}" presName="Parent1" presStyleLbl="node1" presStyleIdx="8" presStyleCnt="12">
        <dgm:presLayoutVars>
          <dgm:chMax val="1"/>
          <dgm:chPref val="1"/>
          <dgm:bulletEnabled val="1"/>
        </dgm:presLayoutVars>
      </dgm:prSet>
      <dgm:spPr/>
      <dgm:t>
        <a:bodyPr/>
        <a:lstStyle/>
        <a:p>
          <a:endParaRPr lang="zh-CN" altLang="en-US"/>
        </a:p>
      </dgm:t>
    </dgm:pt>
    <dgm:pt modelId="{D8AB39ED-68F6-4698-8A11-5B9B83C97AFB}" type="pres">
      <dgm:prSet presAssocID="{B814854C-2AFA-4CEF-9AF1-61CF2AA0F251}" presName="Childtext1" presStyleLbl="revTx" presStyleIdx="4" presStyleCnt="6">
        <dgm:presLayoutVars>
          <dgm:chMax val="0"/>
          <dgm:chPref val="0"/>
          <dgm:bulletEnabled val="1"/>
        </dgm:presLayoutVars>
      </dgm:prSet>
      <dgm:spPr/>
    </dgm:pt>
    <dgm:pt modelId="{F3BC2DF2-7CA0-4057-BD30-FDFB4596A4D3}" type="pres">
      <dgm:prSet presAssocID="{B814854C-2AFA-4CEF-9AF1-61CF2AA0F251}" presName="BalanceSpacing" presStyleCnt="0"/>
      <dgm:spPr/>
    </dgm:pt>
    <dgm:pt modelId="{2032F2CF-5CB5-4112-AD34-A88C49D9835E}" type="pres">
      <dgm:prSet presAssocID="{B814854C-2AFA-4CEF-9AF1-61CF2AA0F251}" presName="BalanceSpacing1" presStyleCnt="0"/>
      <dgm:spPr/>
    </dgm:pt>
    <dgm:pt modelId="{5A04E04E-6B93-4F9F-A258-F47477356157}" type="pres">
      <dgm:prSet presAssocID="{44B2C01E-6727-4892-B035-3972A67A107B}" presName="Accent1Text" presStyleLbl="node1" presStyleIdx="9" presStyleCnt="12"/>
      <dgm:spPr/>
      <dgm:t>
        <a:bodyPr/>
        <a:lstStyle/>
        <a:p>
          <a:endParaRPr lang="zh-CN" altLang="en-US"/>
        </a:p>
      </dgm:t>
    </dgm:pt>
    <dgm:pt modelId="{DF6F7522-F48C-4587-8641-6DBCB9892A70}" type="pres">
      <dgm:prSet presAssocID="{44B2C01E-6727-4892-B035-3972A67A107B}" presName="spaceBetweenRectangles" presStyleCnt="0"/>
      <dgm:spPr/>
    </dgm:pt>
    <dgm:pt modelId="{68836328-D4A9-4068-B3F0-4AA00E223090}" type="pres">
      <dgm:prSet presAssocID="{523F85A4-CB67-4512-8350-9A2F5315BDA7}" presName="composite" presStyleCnt="0"/>
      <dgm:spPr/>
    </dgm:pt>
    <dgm:pt modelId="{92AC4FF7-A356-4BEA-B230-63067D83464F}" type="pres">
      <dgm:prSet presAssocID="{523F85A4-CB67-4512-8350-9A2F5315BDA7}" presName="Parent1" presStyleLbl="node1" presStyleIdx="10" presStyleCnt="12">
        <dgm:presLayoutVars>
          <dgm:chMax val="1"/>
          <dgm:chPref val="1"/>
          <dgm:bulletEnabled val="1"/>
        </dgm:presLayoutVars>
      </dgm:prSet>
      <dgm:spPr/>
      <dgm:t>
        <a:bodyPr/>
        <a:lstStyle/>
        <a:p>
          <a:endParaRPr lang="zh-CN" altLang="en-US"/>
        </a:p>
      </dgm:t>
    </dgm:pt>
    <dgm:pt modelId="{742FC6A5-53AB-4208-81D4-5A6CA7C622B6}" type="pres">
      <dgm:prSet presAssocID="{523F85A4-CB67-4512-8350-9A2F5315BDA7}" presName="Childtext1" presStyleLbl="revTx" presStyleIdx="5" presStyleCnt="6">
        <dgm:presLayoutVars>
          <dgm:chMax val="0"/>
          <dgm:chPref val="0"/>
          <dgm:bulletEnabled val="1"/>
        </dgm:presLayoutVars>
      </dgm:prSet>
      <dgm:spPr/>
    </dgm:pt>
    <dgm:pt modelId="{32199C75-0994-462E-80EF-A7662E258C1D}" type="pres">
      <dgm:prSet presAssocID="{523F85A4-CB67-4512-8350-9A2F5315BDA7}" presName="BalanceSpacing" presStyleCnt="0"/>
      <dgm:spPr/>
    </dgm:pt>
    <dgm:pt modelId="{97182D8F-214B-4980-AC6D-45931C4ADA22}" type="pres">
      <dgm:prSet presAssocID="{523F85A4-CB67-4512-8350-9A2F5315BDA7}" presName="BalanceSpacing1" presStyleCnt="0"/>
      <dgm:spPr/>
    </dgm:pt>
    <dgm:pt modelId="{51C55983-A577-4128-B7AA-1A81FB26BA82}" type="pres">
      <dgm:prSet presAssocID="{0072D610-7D74-41FF-AD8F-350E8C823CE0}" presName="Accent1Text" presStyleLbl="node1" presStyleIdx="11" presStyleCnt="12" custAng="10800000" custFlipVert="1" custScaleX="92744" custScaleY="95143" custLinFactNeighborX="-7298" custLinFactNeighborY="389"/>
      <dgm:spPr/>
      <dgm:t>
        <a:bodyPr/>
        <a:lstStyle/>
        <a:p>
          <a:endParaRPr lang="zh-CN" altLang="en-US"/>
        </a:p>
      </dgm:t>
    </dgm:pt>
  </dgm:ptLst>
  <dgm:cxnLst>
    <dgm:cxn modelId="{D6F7E472-850C-4D7C-94F6-3B2CE092C974}" type="presOf" srcId="{44B2C01E-6727-4892-B035-3972A67A107B}" destId="{5A04E04E-6B93-4F9F-A258-F47477356157}" srcOrd="0" destOrd="0" presId="urn:microsoft.com/office/officeart/2008/layout/AlternatingHexagons"/>
    <dgm:cxn modelId="{E98AEB12-F878-4191-81CB-7A2C16545501}" type="presOf" srcId="{713FAC7F-E517-4507-8277-80DD0DCC8C6A}" destId="{217120F8-C564-45F1-8467-AD2546D89173}" srcOrd="0" destOrd="0" presId="urn:microsoft.com/office/officeart/2008/layout/AlternatingHexagons"/>
    <dgm:cxn modelId="{B3CEF752-FE42-4770-93E5-E7516915F054}" type="presOf" srcId="{785F989B-D45D-4700-A473-F540FF04D7B6}" destId="{DF50DC24-6299-4985-B7F5-98AF0641A631}" srcOrd="0" destOrd="0" presId="urn:microsoft.com/office/officeart/2008/layout/AlternatingHexagons"/>
    <dgm:cxn modelId="{22FC49F0-4751-4B07-B584-0918F569B9E3}" type="presOf" srcId="{B814854C-2AFA-4CEF-9AF1-61CF2AA0F251}" destId="{72CCB6B2-05A9-4F9E-A65B-AAB9826BF61B}" srcOrd="0" destOrd="0" presId="urn:microsoft.com/office/officeart/2008/layout/AlternatingHexagons"/>
    <dgm:cxn modelId="{5A701EF5-CE15-438A-A5B4-3B16CCBB13E0}" type="presOf" srcId="{F41A47F1-B6F0-40ED-A8BC-DF0127682B60}" destId="{B9228CBC-71A5-4485-AD7E-7C1DEB813974}" srcOrd="0" destOrd="0" presId="urn:microsoft.com/office/officeart/2008/layout/AlternatingHexagons"/>
    <dgm:cxn modelId="{338DDA7B-7466-4218-B5F1-B135106F6972}" type="presOf" srcId="{7D767E96-2400-4380-A1FD-981E0623A62F}" destId="{03412480-6889-476D-BC43-F4206021EEAD}" srcOrd="0" destOrd="0" presId="urn:microsoft.com/office/officeart/2008/layout/AlternatingHexagons"/>
    <dgm:cxn modelId="{0AA6FF15-CB06-4034-85CC-58B110CF08BB}" srcId="{785F989B-D45D-4700-A473-F540FF04D7B6}" destId="{713FAC7F-E517-4507-8277-80DD0DCC8C6A}" srcOrd="0" destOrd="0" parTransId="{CF5891C0-FBD7-4BC9-9311-72A4F87CAAAB}" sibTransId="{7D767E96-2400-4380-A1FD-981E0623A62F}"/>
    <dgm:cxn modelId="{57518585-3B69-4CF6-8015-F2BEA022AB18}" type="presOf" srcId="{523F85A4-CB67-4512-8350-9A2F5315BDA7}" destId="{92AC4FF7-A356-4BEA-B230-63067D83464F}" srcOrd="0" destOrd="0" presId="urn:microsoft.com/office/officeart/2008/layout/AlternatingHexagons"/>
    <dgm:cxn modelId="{1CC98DEB-A798-44DE-8952-0C3A67432C5E}" type="presOf" srcId="{4496E56B-581F-4745-B531-EE1B3F4EC2F0}" destId="{58C4056D-6618-4AE0-8E60-D77E2DE5041A}" srcOrd="0" destOrd="0" presId="urn:microsoft.com/office/officeart/2008/layout/AlternatingHexagons"/>
    <dgm:cxn modelId="{7FF247A1-8CAD-46AD-A351-2A1CA069DA3E}" type="presOf" srcId="{A9E2F6C0-B041-48F9-840A-F7F10749D018}" destId="{FEC9E615-82FE-4755-A05E-36643996CB5F}" srcOrd="0" destOrd="0" presId="urn:microsoft.com/office/officeart/2008/layout/AlternatingHexagons"/>
    <dgm:cxn modelId="{767CA8B9-BBFB-4C4B-B619-D3FA88CD083C}" srcId="{785F989B-D45D-4700-A473-F540FF04D7B6}" destId="{523F85A4-CB67-4512-8350-9A2F5315BDA7}" srcOrd="5" destOrd="0" parTransId="{5C4AC1DD-3E39-428A-8260-98C3F522ACB3}" sibTransId="{0072D610-7D74-41FF-AD8F-350E8C823CE0}"/>
    <dgm:cxn modelId="{54D6F496-2B80-4714-8998-03D0A80E50CF}" type="presOf" srcId="{0072D610-7D74-41FF-AD8F-350E8C823CE0}" destId="{51C55983-A577-4128-B7AA-1A81FB26BA82}" srcOrd="0" destOrd="0" presId="urn:microsoft.com/office/officeart/2008/layout/AlternatingHexagons"/>
    <dgm:cxn modelId="{5317D060-38B2-4E40-BF26-77688BE1BB5B}" type="presOf" srcId="{FDBD3B28-06DA-4BB6-B5BA-83CC7F0B408F}" destId="{6A9C785E-3093-413C-90A0-46AB4009E19B}" srcOrd="0" destOrd="0" presId="urn:microsoft.com/office/officeart/2008/layout/AlternatingHexagons"/>
    <dgm:cxn modelId="{43DABCF6-1945-43D4-8513-1F839E0CD3AE}" srcId="{785F989B-D45D-4700-A473-F540FF04D7B6}" destId="{A9E2F6C0-B041-48F9-840A-F7F10749D018}" srcOrd="1" destOrd="0" parTransId="{A0F1F80C-41C9-417E-B5FE-01ECFFE4B81C}" sibTransId="{F41A47F1-B6F0-40ED-A8BC-DF0127682B60}"/>
    <dgm:cxn modelId="{300C26B0-50F5-4E47-8712-8D90E3E3AAF0}" srcId="{785F989B-D45D-4700-A473-F540FF04D7B6}" destId="{4496E56B-581F-4745-B531-EE1B3F4EC2F0}" srcOrd="2" destOrd="0" parTransId="{22E9445F-09C9-4F22-BDA7-89BF3A022DCE}" sibTransId="{FDBD3B28-06DA-4BB6-B5BA-83CC7F0B408F}"/>
    <dgm:cxn modelId="{D1A39CC0-3075-4130-800A-A1379DD86D38}" srcId="{785F989B-D45D-4700-A473-F540FF04D7B6}" destId="{2EF2F0A5-116A-4059-B096-AFA82BBFA292}" srcOrd="3" destOrd="0" parTransId="{D3F60AA2-DB21-4C06-88AC-D6CBACC3FA1C}" sibTransId="{0E503DDE-76FB-4BE4-BD92-2D7EA829B0C8}"/>
    <dgm:cxn modelId="{817F283B-2AAC-40E7-8D00-F23FB2D50538}" type="presOf" srcId="{2EF2F0A5-116A-4059-B096-AFA82BBFA292}" destId="{2B23AA45-CADE-49BE-8DF8-32C841097CB7}" srcOrd="0" destOrd="0" presId="urn:microsoft.com/office/officeart/2008/layout/AlternatingHexagons"/>
    <dgm:cxn modelId="{7DF1E362-0E6B-4097-9C43-E98E73815720}" srcId="{785F989B-D45D-4700-A473-F540FF04D7B6}" destId="{B814854C-2AFA-4CEF-9AF1-61CF2AA0F251}" srcOrd="4" destOrd="0" parTransId="{0A66CF96-C374-4686-845F-4D30A2C3599D}" sibTransId="{44B2C01E-6727-4892-B035-3972A67A107B}"/>
    <dgm:cxn modelId="{3F1EA3E2-D7E2-4011-AB86-1EAB562FCC05}" type="presOf" srcId="{0E503DDE-76FB-4BE4-BD92-2D7EA829B0C8}" destId="{0F6A2594-CCE5-4CF6-AB9C-9E71C9CE5F4D}" srcOrd="0" destOrd="0" presId="urn:microsoft.com/office/officeart/2008/layout/AlternatingHexagons"/>
    <dgm:cxn modelId="{6D3B6B52-0224-4F96-B7F5-AE749BE8FF36}" type="presParOf" srcId="{DF50DC24-6299-4985-B7F5-98AF0641A631}" destId="{0AB4DC92-F140-4DD8-9338-403DC66DED84}" srcOrd="0" destOrd="0" presId="urn:microsoft.com/office/officeart/2008/layout/AlternatingHexagons"/>
    <dgm:cxn modelId="{E063CD9A-42D2-4555-833A-74B86842CE2E}" type="presParOf" srcId="{0AB4DC92-F140-4DD8-9338-403DC66DED84}" destId="{217120F8-C564-45F1-8467-AD2546D89173}" srcOrd="0" destOrd="0" presId="urn:microsoft.com/office/officeart/2008/layout/AlternatingHexagons"/>
    <dgm:cxn modelId="{874D834A-9814-4454-999E-E337A587486A}" type="presParOf" srcId="{0AB4DC92-F140-4DD8-9338-403DC66DED84}" destId="{67949289-71AA-4431-8ED0-7BA40E373425}" srcOrd="1" destOrd="0" presId="urn:microsoft.com/office/officeart/2008/layout/AlternatingHexagons"/>
    <dgm:cxn modelId="{5D5C4306-657D-4F68-8FE9-80BAC73B98F8}" type="presParOf" srcId="{0AB4DC92-F140-4DD8-9338-403DC66DED84}" destId="{D44F0B02-CB4F-4541-A014-B1E06BD19DB0}" srcOrd="2" destOrd="0" presId="urn:microsoft.com/office/officeart/2008/layout/AlternatingHexagons"/>
    <dgm:cxn modelId="{8CF80AE7-F620-4695-BE7F-B955873FA98E}" type="presParOf" srcId="{0AB4DC92-F140-4DD8-9338-403DC66DED84}" destId="{97127CA4-4583-4612-944B-0A3627CF21AB}" srcOrd="3" destOrd="0" presId="urn:microsoft.com/office/officeart/2008/layout/AlternatingHexagons"/>
    <dgm:cxn modelId="{A07802C5-FA3C-43BC-8BFA-55894244AB13}" type="presParOf" srcId="{0AB4DC92-F140-4DD8-9338-403DC66DED84}" destId="{03412480-6889-476D-BC43-F4206021EEAD}" srcOrd="4" destOrd="0" presId="urn:microsoft.com/office/officeart/2008/layout/AlternatingHexagons"/>
    <dgm:cxn modelId="{36B6F0A3-DD28-4DF7-9051-7E6B567BC61F}" type="presParOf" srcId="{DF50DC24-6299-4985-B7F5-98AF0641A631}" destId="{FD45E6DF-8E16-44CB-B56A-2A66D3A421A7}" srcOrd="1" destOrd="0" presId="urn:microsoft.com/office/officeart/2008/layout/AlternatingHexagons"/>
    <dgm:cxn modelId="{AEA28E36-C4F3-4D05-9187-D43AD5C626F8}" type="presParOf" srcId="{DF50DC24-6299-4985-B7F5-98AF0641A631}" destId="{9906F00D-D01D-441A-A536-BECFDC42D1E2}" srcOrd="2" destOrd="0" presId="urn:microsoft.com/office/officeart/2008/layout/AlternatingHexagons"/>
    <dgm:cxn modelId="{971841EE-34FD-4205-A763-43B9BBCAD694}" type="presParOf" srcId="{9906F00D-D01D-441A-A536-BECFDC42D1E2}" destId="{FEC9E615-82FE-4755-A05E-36643996CB5F}" srcOrd="0" destOrd="0" presId="urn:microsoft.com/office/officeart/2008/layout/AlternatingHexagons"/>
    <dgm:cxn modelId="{52A4B057-735A-4DB5-8B01-CB39821EF78C}" type="presParOf" srcId="{9906F00D-D01D-441A-A536-BECFDC42D1E2}" destId="{ABD7B956-2811-4C6D-9058-FFBD2372CBF2}" srcOrd="1" destOrd="0" presId="urn:microsoft.com/office/officeart/2008/layout/AlternatingHexagons"/>
    <dgm:cxn modelId="{EE5F5D87-6448-4B7A-AE84-B9A3C332572C}" type="presParOf" srcId="{9906F00D-D01D-441A-A536-BECFDC42D1E2}" destId="{5C0271AE-76B2-4287-8F70-79A9096C4607}" srcOrd="2" destOrd="0" presId="urn:microsoft.com/office/officeart/2008/layout/AlternatingHexagons"/>
    <dgm:cxn modelId="{CAB3195D-8101-4D9B-94F4-AB2717931C02}" type="presParOf" srcId="{9906F00D-D01D-441A-A536-BECFDC42D1E2}" destId="{13A2B52E-D1F6-40D8-AB5D-9802902DFC27}" srcOrd="3" destOrd="0" presId="urn:microsoft.com/office/officeart/2008/layout/AlternatingHexagons"/>
    <dgm:cxn modelId="{377962E9-E3CE-4A7C-B0E2-2D02E787E7A7}" type="presParOf" srcId="{9906F00D-D01D-441A-A536-BECFDC42D1E2}" destId="{B9228CBC-71A5-4485-AD7E-7C1DEB813974}" srcOrd="4" destOrd="0" presId="urn:microsoft.com/office/officeart/2008/layout/AlternatingHexagons"/>
    <dgm:cxn modelId="{20B90960-B170-4B83-9DC3-932917F5E04D}" type="presParOf" srcId="{DF50DC24-6299-4985-B7F5-98AF0641A631}" destId="{581EB5DF-E77D-40E6-B418-78D17C9DED5A}" srcOrd="3" destOrd="0" presId="urn:microsoft.com/office/officeart/2008/layout/AlternatingHexagons"/>
    <dgm:cxn modelId="{84B92143-487D-4CEB-A851-0A0666C3C482}" type="presParOf" srcId="{DF50DC24-6299-4985-B7F5-98AF0641A631}" destId="{0DFF2E8C-160D-4639-A71A-A987B877A651}" srcOrd="4" destOrd="0" presId="urn:microsoft.com/office/officeart/2008/layout/AlternatingHexagons"/>
    <dgm:cxn modelId="{67D31A73-32ED-4345-B498-1D10AC6F9F9D}" type="presParOf" srcId="{0DFF2E8C-160D-4639-A71A-A987B877A651}" destId="{58C4056D-6618-4AE0-8E60-D77E2DE5041A}" srcOrd="0" destOrd="0" presId="urn:microsoft.com/office/officeart/2008/layout/AlternatingHexagons"/>
    <dgm:cxn modelId="{AB62CDCE-956D-44A9-AAB7-17532365CC84}" type="presParOf" srcId="{0DFF2E8C-160D-4639-A71A-A987B877A651}" destId="{DEA5A984-D5C8-4C64-80E8-18F56923E74F}" srcOrd="1" destOrd="0" presId="urn:microsoft.com/office/officeart/2008/layout/AlternatingHexagons"/>
    <dgm:cxn modelId="{4886ECCA-2FB5-45C1-9122-D8DB84E1AACD}" type="presParOf" srcId="{0DFF2E8C-160D-4639-A71A-A987B877A651}" destId="{99338E25-85AA-4377-A831-54CC1221D5B0}" srcOrd="2" destOrd="0" presId="urn:microsoft.com/office/officeart/2008/layout/AlternatingHexagons"/>
    <dgm:cxn modelId="{4B5F8416-9383-47CE-8D98-A256F6674588}" type="presParOf" srcId="{0DFF2E8C-160D-4639-A71A-A987B877A651}" destId="{374B3E86-FCD3-4073-8288-734C111A74D4}" srcOrd="3" destOrd="0" presId="urn:microsoft.com/office/officeart/2008/layout/AlternatingHexagons"/>
    <dgm:cxn modelId="{DACA4AC2-8070-48B8-94B9-50746C43F292}" type="presParOf" srcId="{0DFF2E8C-160D-4639-A71A-A987B877A651}" destId="{6A9C785E-3093-413C-90A0-46AB4009E19B}" srcOrd="4" destOrd="0" presId="urn:microsoft.com/office/officeart/2008/layout/AlternatingHexagons"/>
    <dgm:cxn modelId="{8A1765A1-818E-4BCC-8207-FA877773F7F0}" type="presParOf" srcId="{DF50DC24-6299-4985-B7F5-98AF0641A631}" destId="{3B81E169-398D-4DA9-BECE-837368CDE65E}" srcOrd="5" destOrd="0" presId="urn:microsoft.com/office/officeart/2008/layout/AlternatingHexagons"/>
    <dgm:cxn modelId="{729AE2D1-F720-4F1F-8759-EA60E78D96F7}" type="presParOf" srcId="{DF50DC24-6299-4985-B7F5-98AF0641A631}" destId="{C22543E5-AD84-4F88-8D76-E4DC98C9E378}" srcOrd="6" destOrd="0" presId="urn:microsoft.com/office/officeart/2008/layout/AlternatingHexagons"/>
    <dgm:cxn modelId="{C53217C7-9DEB-4EDE-A8AE-C22609A0C826}" type="presParOf" srcId="{C22543E5-AD84-4F88-8D76-E4DC98C9E378}" destId="{2B23AA45-CADE-49BE-8DF8-32C841097CB7}" srcOrd="0" destOrd="0" presId="urn:microsoft.com/office/officeart/2008/layout/AlternatingHexagons"/>
    <dgm:cxn modelId="{12B654AB-0E69-4F52-8863-CEEDEA3EC835}" type="presParOf" srcId="{C22543E5-AD84-4F88-8D76-E4DC98C9E378}" destId="{426B062B-6389-4412-9744-10A435EED996}" srcOrd="1" destOrd="0" presId="urn:microsoft.com/office/officeart/2008/layout/AlternatingHexagons"/>
    <dgm:cxn modelId="{190E2737-BE7E-4CEA-9EDC-FE71699E674E}" type="presParOf" srcId="{C22543E5-AD84-4F88-8D76-E4DC98C9E378}" destId="{D223BEEA-0980-405F-A521-03D4DF1F0D1E}" srcOrd="2" destOrd="0" presId="urn:microsoft.com/office/officeart/2008/layout/AlternatingHexagons"/>
    <dgm:cxn modelId="{24A3CF90-5367-4618-939D-8DE7508838F0}" type="presParOf" srcId="{C22543E5-AD84-4F88-8D76-E4DC98C9E378}" destId="{A11CFEA6-71CF-4BB8-8D97-6B1BE75305C2}" srcOrd="3" destOrd="0" presId="urn:microsoft.com/office/officeart/2008/layout/AlternatingHexagons"/>
    <dgm:cxn modelId="{BFB3A991-78AF-48EF-ABDC-490E56727097}" type="presParOf" srcId="{C22543E5-AD84-4F88-8D76-E4DC98C9E378}" destId="{0F6A2594-CCE5-4CF6-AB9C-9E71C9CE5F4D}" srcOrd="4" destOrd="0" presId="urn:microsoft.com/office/officeart/2008/layout/AlternatingHexagons"/>
    <dgm:cxn modelId="{11F7E89E-788C-414C-8500-643586A73912}" type="presParOf" srcId="{DF50DC24-6299-4985-B7F5-98AF0641A631}" destId="{D50667E8-38ED-4C4D-9FC0-D569CC93DC02}" srcOrd="7" destOrd="0" presId="urn:microsoft.com/office/officeart/2008/layout/AlternatingHexagons"/>
    <dgm:cxn modelId="{EB46DC61-2B69-473F-99B4-207F5836AED5}" type="presParOf" srcId="{DF50DC24-6299-4985-B7F5-98AF0641A631}" destId="{C1D788CA-456B-4695-8EC7-EB9912A07FE6}" srcOrd="8" destOrd="0" presId="urn:microsoft.com/office/officeart/2008/layout/AlternatingHexagons"/>
    <dgm:cxn modelId="{463C89C7-B58D-4AF3-90D2-87F38512A2FC}" type="presParOf" srcId="{C1D788CA-456B-4695-8EC7-EB9912A07FE6}" destId="{72CCB6B2-05A9-4F9E-A65B-AAB9826BF61B}" srcOrd="0" destOrd="0" presId="urn:microsoft.com/office/officeart/2008/layout/AlternatingHexagons"/>
    <dgm:cxn modelId="{2155A600-932D-4DBA-B34F-D80514216310}" type="presParOf" srcId="{C1D788CA-456B-4695-8EC7-EB9912A07FE6}" destId="{D8AB39ED-68F6-4698-8A11-5B9B83C97AFB}" srcOrd="1" destOrd="0" presId="urn:microsoft.com/office/officeart/2008/layout/AlternatingHexagons"/>
    <dgm:cxn modelId="{08C31CA7-E2D5-41DB-B1CC-9DD014A3E8BE}" type="presParOf" srcId="{C1D788CA-456B-4695-8EC7-EB9912A07FE6}" destId="{F3BC2DF2-7CA0-4057-BD30-FDFB4596A4D3}" srcOrd="2" destOrd="0" presId="urn:microsoft.com/office/officeart/2008/layout/AlternatingHexagons"/>
    <dgm:cxn modelId="{30287CEF-9007-4DCD-9E45-C4F29B8F2D06}" type="presParOf" srcId="{C1D788CA-456B-4695-8EC7-EB9912A07FE6}" destId="{2032F2CF-5CB5-4112-AD34-A88C49D9835E}" srcOrd="3" destOrd="0" presId="urn:microsoft.com/office/officeart/2008/layout/AlternatingHexagons"/>
    <dgm:cxn modelId="{4B026CB4-DAF8-49B4-A901-3AC44F0AA01B}" type="presParOf" srcId="{C1D788CA-456B-4695-8EC7-EB9912A07FE6}" destId="{5A04E04E-6B93-4F9F-A258-F47477356157}" srcOrd="4" destOrd="0" presId="urn:microsoft.com/office/officeart/2008/layout/AlternatingHexagons"/>
    <dgm:cxn modelId="{DC3D9BE7-035B-49E6-9060-988713B4F076}" type="presParOf" srcId="{DF50DC24-6299-4985-B7F5-98AF0641A631}" destId="{DF6F7522-F48C-4587-8641-6DBCB9892A70}" srcOrd="9" destOrd="0" presId="urn:microsoft.com/office/officeart/2008/layout/AlternatingHexagons"/>
    <dgm:cxn modelId="{7BFE3D76-7525-4C8C-AD95-090AE5386301}" type="presParOf" srcId="{DF50DC24-6299-4985-B7F5-98AF0641A631}" destId="{68836328-D4A9-4068-B3F0-4AA00E223090}" srcOrd="10" destOrd="0" presId="urn:microsoft.com/office/officeart/2008/layout/AlternatingHexagons"/>
    <dgm:cxn modelId="{1CDBFA4B-9323-4EBA-9A8A-45DA09CFCC82}" type="presParOf" srcId="{68836328-D4A9-4068-B3F0-4AA00E223090}" destId="{92AC4FF7-A356-4BEA-B230-63067D83464F}" srcOrd="0" destOrd="0" presId="urn:microsoft.com/office/officeart/2008/layout/AlternatingHexagons"/>
    <dgm:cxn modelId="{9C306323-886E-4EB7-B66D-2A9987AFB45B}" type="presParOf" srcId="{68836328-D4A9-4068-B3F0-4AA00E223090}" destId="{742FC6A5-53AB-4208-81D4-5A6CA7C622B6}" srcOrd="1" destOrd="0" presId="urn:microsoft.com/office/officeart/2008/layout/AlternatingHexagons"/>
    <dgm:cxn modelId="{7AD7E2CF-5534-42E4-8C78-15FC1DCD6D05}" type="presParOf" srcId="{68836328-D4A9-4068-B3F0-4AA00E223090}" destId="{32199C75-0994-462E-80EF-A7662E258C1D}" srcOrd="2" destOrd="0" presId="urn:microsoft.com/office/officeart/2008/layout/AlternatingHexagons"/>
    <dgm:cxn modelId="{B719C737-2CD5-43F0-AFC9-31529247A4C5}" type="presParOf" srcId="{68836328-D4A9-4068-B3F0-4AA00E223090}" destId="{97182D8F-214B-4980-AC6D-45931C4ADA22}" srcOrd="3" destOrd="0" presId="urn:microsoft.com/office/officeart/2008/layout/AlternatingHexagons"/>
    <dgm:cxn modelId="{CA67C54C-17C2-441D-8612-05FCA1700C92}" type="presParOf" srcId="{68836328-D4A9-4068-B3F0-4AA00E223090}" destId="{51C55983-A577-4128-B7AA-1A81FB26BA82}"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0B1F4F-3905-45D4-8714-5D5D198731CF}"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zh-CN" altLang="en-US"/>
        </a:p>
      </dgm:t>
    </dgm:pt>
    <dgm:pt modelId="{A7161D09-BE6C-41D2-AD9B-B0E9110E546A}">
      <dgm:prSet phldrT="[文本]"/>
      <dgm:spPr/>
      <dgm:t>
        <a:bodyPr/>
        <a:lstStyle/>
        <a:p>
          <a:r>
            <a:rPr lang="zh-CN" altLang="en-US" dirty="0" smtClean="0"/>
            <a:t>基本面指标</a:t>
          </a:r>
          <a:endParaRPr lang="zh-CN" altLang="en-US" dirty="0"/>
        </a:p>
      </dgm:t>
    </dgm:pt>
    <dgm:pt modelId="{152576F1-6515-4D8D-8A41-809640572FF0}" type="parTrans" cxnId="{84737C0B-195B-480D-9067-233E256DF190}">
      <dgm:prSet/>
      <dgm:spPr/>
      <dgm:t>
        <a:bodyPr/>
        <a:lstStyle/>
        <a:p>
          <a:endParaRPr lang="zh-CN" altLang="en-US"/>
        </a:p>
      </dgm:t>
    </dgm:pt>
    <dgm:pt modelId="{FF3D58BE-C68A-4657-9A32-49E6EF2B6E2A}" type="sibTrans" cxnId="{84737C0B-195B-480D-9067-233E256DF190}">
      <dgm:prSet/>
      <dgm:spPr/>
      <dgm:t>
        <a:bodyPr/>
        <a:lstStyle/>
        <a:p>
          <a:endParaRPr lang="zh-CN" altLang="en-US"/>
        </a:p>
      </dgm:t>
    </dgm:pt>
    <dgm:pt modelId="{E93FE232-35E3-4831-B91B-EA75FD2C3241}">
      <dgm:prSet phldrT="[文本]"/>
      <dgm:spPr/>
      <dgm:t>
        <a:bodyPr/>
        <a:lstStyle/>
        <a:p>
          <a:r>
            <a:rPr lang="zh-CN" altLang="en-US" dirty="0" smtClean="0"/>
            <a:t>技术面指标</a:t>
          </a:r>
          <a:endParaRPr lang="zh-CN" altLang="en-US" dirty="0"/>
        </a:p>
      </dgm:t>
    </dgm:pt>
    <dgm:pt modelId="{259831E0-9E3B-4FA6-82DA-5C25DC61B4E7}" type="parTrans" cxnId="{5D094763-8C16-40ED-8753-7F7865D78AA7}">
      <dgm:prSet/>
      <dgm:spPr/>
      <dgm:t>
        <a:bodyPr/>
        <a:lstStyle/>
        <a:p>
          <a:endParaRPr lang="zh-CN" altLang="en-US"/>
        </a:p>
      </dgm:t>
    </dgm:pt>
    <dgm:pt modelId="{5F5FE644-1E3C-45FD-B5DA-03ACFFEE2065}" type="sibTrans" cxnId="{5D094763-8C16-40ED-8753-7F7865D78AA7}">
      <dgm:prSet/>
      <dgm:spPr/>
      <dgm:t>
        <a:bodyPr/>
        <a:lstStyle/>
        <a:p>
          <a:endParaRPr lang="zh-CN" altLang="en-US"/>
        </a:p>
      </dgm:t>
    </dgm:pt>
    <dgm:pt modelId="{DB6E8341-6F88-47CE-BB01-F98D3C8E89E6}">
      <dgm:prSet phldrT="[文本]"/>
      <dgm:spPr/>
      <dgm:t>
        <a:bodyPr/>
        <a:lstStyle/>
        <a:p>
          <a:r>
            <a:rPr lang="zh-CN" altLang="en-US" dirty="0" smtClean="0"/>
            <a:t>市场指标</a:t>
          </a:r>
          <a:endParaRPr lang="zh-CN" altLang="en-US" dirty="0"/>
        </a:p>
      </dgm:t>
    </dgm:pt>
    <dgm:pt modelId="{0D5E15F9-572D-4AA1-8777-E07A667BF40A}" type="parTrans" cxnId="{75534E32-9F57-4558-9057-B896F7C5B9EA}">
      <dgm:prSet/>
      <dgm:spPr/>
      <dgm:t>
        <a:bodyPr/>
        <a:lstStyle/>
        <a:p>
          <a:endParaRPr lang="zh-CN" altLang="en-US"/>
        </a:p>
      </dgm:t>
    </dgm:pt>
    <dgm:pt modelId="{4DFB5EA5-406C-48CA-92C6-F710FECCE7C7}" type="sibTrans" cxnId="{75534E32-9F57-4558-9057-B896F7C5B9EA}">
      <dgm:prSet/>
      <dgm:spPr/>
      <dgm:t>
        <a:bodyPr/>
        <a:lstStyle/>
        <a:p>
          <a:endParaRPr lang="zh-CN" altLang="en-US"/>
        </a:p>
      </dgm:t>
    </dgm:pt>
    <dgm:pt modelId="{3B397378-D5DB-47D0-9C08-17C92D63D338}">
      <dgm:prSet phldrT="[文本]"/>
      <dgm:spPr/>
      <dgm:t>
        <a:bodyPr/>
        <a:lstStyle/>
        <a:p>
          <a:r>
            <a:rPr lang="en-US" altLang="zh-CN" dirty="0" smtClean="0"/>
            <a:t> </a:t>
          </a:r>
          <a:endParaRPr lang="zh-CN" altLang="en-US" dirty="0"/>
        </a:p>
      </dgm:t>
    </dgm:pt>
    <dgm:pt modelId="{F2F1FA14-BCC9-481A-B71C-1308572EED8F}" type="sibTrans" cxnId="{7662A882-5219-427D-A10F-F2F7D08515ED}">
      <dgm:prSet/>
      <dgm:spPr/>
      <dgm:t>
        <a:bodyPr/>
        <a:lstStyle/>
        <a:p>
          <a:endParaRPr lang="zh-CN" altLang="en-US"/>
        </a:p>
      </dgm:t>
    </dgm:pt>
    <dgm:pt modelId="{925BB0DB-6430-4B54-915C-55BEF4A2C290}" type="parTrans" cxnId="{7662A882-5219-427D-A10F-F2F7D08515ED}">
      <dgm:prSet/>
      <dgm:spPr/>
      <dgm:t>
        <a:bodyPr/>
        <a:lstStyle/>
        <a:p>
          <a:endParaRPr lang="zh-CN" altLang="en-US"/>
        </a:p>
      </dgm:t>
    </dgm:pt>
    <dgm:pt modelId="{4E0AC7DF-AAA7-4C0F-BA90-258508D1C0D6}" type="pres">
      <dgm:prSet presAssocID="{180B1F4F-3905-45D4-8714-5D5D198731CF}" presName="Name0" presStyleCnt="0">
        <dgm:presLayoutVars>
          <dgm:chMax val="4"/>
          <dgm:resizeHandles val="exact"/>
        </dgm:presLayoutVars>
      </dgm:prSet>
      <dgm:spPr/>
      <dgm:t>
        <a:bodyPr/>
        <a:lstStyle/>
        <a:p>
          <a:endParaRPr lang="zh-CN" altLang="en-US"/>
        </a:p>
      </dgm:t>
    </dgm:pt>
    <dgm:pt modelId="{2EBA2F78-DC0E-4D12-9ED5-6E12C6A14435}" type="pres">
      <dgm:prSet presAssocID="{180B1F4F-3905-45D4-8714-5D5D198731CF}" presName="ellipse" presStyleLbl="trBgShp" presStyleIdx="0" presStyleCnt="1" custLinFactNeighborX="-5068" custLinFactNeighborY="4491"/>
      <dgm:spPr/>
    </dgm:pt>
    <dgm:pt modelId="{5F72C0FC-29DC-4197-BD93-F61BE05DFB69}" type="pres">
      <dgm:prSet presAssocID="{180B1F4F-3905-45D4-8714-5D5D198731CF}" presName="arrow1" presStyleLbl="fgShp" presStyleIdx="0" presStyleCnt="1"/>
      <dgm:spPr/>
    </dgm:pt>
    <dgm:pt modelId="{BD3857A9-F7D3-4DBA-A679-0B56E3ACA8A9}" type="pres">
      <dgm:prSet presAssocID="{180B1F4F-3905-45D4-8714-5D5D198731CF}" presName="rectangle" presStyleLbl="revTx" presStyleIdx="0" presStyleCnt="1">
        <dgm:presLayoutVars>
          <dgm:bulletEnabled val="1"/>
        </dgm:presLayoutVars>
      </dgm:prSet>
      <dgm:spPr/>
      <dgm:t>
        <a:bodyPr/>
        <a:lstStyle/>
        <a:p>
          <a:endParaRPr lang="zh-CN" altLang="en-US"/>
        </a:p>
      </dgm:t>
    </dgm:pt>
    <dgm:pt modelId="{12FB5330-5343-4192-8AB5-4C267618BCC8}" type="pres">
      <dgm:prSet presAssocID="{E93FE232-35E3-4831-B91B-EA75FD2C3241}" presName="item1" presStyleLbl="node1" presStyleIdx="0" presStyleCnt="3">
        <dgm:presLayoutVars>
          <dgm:bulletEnabled val="1"/>
        </dgm:presLayoutVars>
      </dgm:prSet>
      <dgm:spPr/>
      <dgm:t>
        <a:bodyPr/>
        <a:lstStyle/>
        <a:p>
          <a:endParaRPr lang="zh-CN" altLang="en-US"/>
        </a:p>
      </dgm:t>
    </dgm:pt>
    <dgm:pt modelId="{33FDE3E6-8788-4B9F-B147-7A07875A5FDE}" type="pres">
      <dgm:prSet presAssocID="{DB6E8341-6F88-47CE-BB01-F98D3C8E89E6}" presName="item2" presStyleLbl="node1" presStyleIdx="1" presStyleCnt="3">
        <dgm:presLayoutVars>
          <dgm:bulletEnabled val="1"/>
        </dgm:presLayoutVars>
      </dgm:prSet>
      <dgm:spPr/>
      <dgm:t>
        <a:bodyPr/>
        <a:lstStyle/>
        <a:p>
          <a:endParaRPr lang="zh-CN" altLang="en-US"/>
        </a:p>
      </dgm:t>
    </dgm:pt>
    <dgm:pt modelId="{D6F48108-8E75-4C83-BA52-B43F41B60926}" type="pres">
      <dgm:prSet presAssocID="{3B397378-D5DB-47D0-9C08-17C92D63D338}" presName="item3" presStyleLbl="node1" presStyleIdx="2" presStyleCnt="3">
        <dgm:presLayoutVars>
          <dgm:bulletEnabled val="1"/>
        </dgm:presLayoutVars>
      </dgm:prSet>
      <dgm:spPr/>
      <dgm:t>
        <a:bodyPr/>
        <a:lstStyle/>
        <a:p>
          <a:endParaRPr lang="zh-CN" altLang="en-US"/>
        </a:p>
      </dgm:t>
    </dgm:pt>
    <dgm:pt modelId="{02470D15-662F-4BBB-BF6C-2C11E9C63E08}" type="pres">
      <dgm:prSet presAssocID="{180B1F4F-3905-45D4-8714-5D5D198731CF}" presName="funnel" presStyleLbl="trAlignAcc1" presStyleIdx="0" presStyleCnt="1" custLinFactNeighborX="-233" custLinFactNeighborY="-1797"/>
      <dgm:spPr/>
    </dgm:pt>
  </dgm:ptLst>
  <dgm:cxnLst>
    <dgm:cxn modelId="{5D094763-8C16-40ED-8753-7F7865D78AA7}" srcId="{180B1F4F-3905-45D4-8714-5D5D198731CF}" destId="{E93FE232-35E3-4831-B91B-EA75FD2C3241}" srcOrd="1" destOrd="0" parTransId="{259831E0-9E3B-4FA6-82DA-5C25DC61B4E7}" sibTransId="{5F5FE644-1E3C-45FD-B5DA-03ACFFEE2065}"/>
    <dgm:cxn modelId="{84737C0B-195B-480D-9067-233E256DF190}" srcId="{180B1F4F-3905-45D4-8714-5D5D198731CF}" destId="{A7161D09-BE6C-41D2-AD9B-B0E9110E546A}" srcOrd="0" destOrd="0" parTransId="{152576F1-6515-4D8D-8A41-809640572FF0}" sibTransId="{FF3D58BE-C68A-4657-9A32-49E6EF2B6E2A}"/>
    <dgm:cxn modelId="{7662A882-5219-427D-A10F-F2F7D08515ED}" srcId="{180B1F4F-3905-45D4-8714-5D5D198731CF}" destId="{3B397378-D5DB-47D0-9C08-17C92D63D338}" srcOrd="3" destOrd="0" parTransId="{925BB0DB-6430-4B54-915C-55BEF4A2C290}" sibTransId="{F2F1FA14-BCC9-481A-B71C-1308572EED8F}"/>
    <dgm:cxn modelId="{9952F8C9-E7D0-4FA2-BAE2-E95A2D00BA99}" type="presOf" srcId="{180B1F4F-3905-45D4-8714-5D5D198731CF}" destId="{4E0AC7DF-AAA7-4C0F-BA90-258508D1C0D6}" srcOrd="0" destOrd="0" presId="urn:microsoft.com/office/officeart/2005/8/layout/funnel1"/>
    <dgm:cxn modelId="{75534E32-9F57-4558-9057-B896F7C5B9EA}" srcId="{180B1F4F-3905-45D4-8714-5D5D198731CF}" destId="{DB6E8341-6F88-47CE-BB01-F98D3C8E89E6}" srcOrd="2" destOrd="0" parTransId="{0D5E15F9-572D-4AA1-8777-E07A667BF40A}" sibTransId="{4DFB5EA5-406C-48CA-92C6-F710FECCE7C7}"/>
    <dgm:cxn modelId="{1A46ADB4-0BF9-4AED-9F1A-A93C8143D632}" type="presOf" srcId="{DB6E8341-6F88-47CE-BB01-F98D3C8E89E6}" destId="{12FB5330-5343-4192-8AB5-4C267618BCC8}" srcOrd="0" destOrd="0" presId="urn:microsoft.com/office/officeart/2005/8/layout/funnel1"/>
    <dgm:cxn modelId="{1C74DF54-9EB7-4B1A-9454-F133B5719ABB}" type="presOf" srcId="{E93FE232-35E3-4831-B91B-EA75FD2C3241}" destId="{33FDE3E6-8788-4B9F-B147-7A07875A5FDE}" srcOrd="0" destOrd="0" presId="urn:microsoft.com/office/officeart/2005/8/layout/funnel1"/>
    <dgm:cxn modelId="{71F57D23-A3A3-4BE8-8FD4-50A5D0E73F21}" type="presOf" srcId="{3B397378-D5DB-47D0-9C08-17C92D63D338}" destId="{BD3857A9-F7D3-4DBA-A679-0B56E3ACA8A9}" srcOrd="0" destOrd="0" presId="urn:microsoft.com/office/officeart/2005/8/layout/funnel1"/>
    <dgm:cxn modelId="{F6F6FF3F-3802-4F9C-83C3-7DF8853116AE}" type="presOf" srcId="{A7161D09-BE6C-41D2-AD9B-B0E9110E546A}" destId="{D6F48108-8E75-4C83-BA52-B43F41B60926}" srcOrd="0" destOrd="0" presId="urn:microsoft.com/office/officeart/2005/8/layout/funnel1"/>
    <dgm:cxn modelId="{4C749D91-0460-4D50-AB44-AE415BD223D7}" type="presParOf" srcId="{4E0AC7DF-AAA7-4C0F-BA90-258508D1C0D6}" destId="{2EBA2F78-DC0E-4D12-9ED5-6E12C6A14435}" srcOrd="0" destOrd="0" presId="urn:microsoft.com/office/officeart/2005/8/layout/funnel1"/>
    <dgm:cxn modelId="{56123D32-253C-40ED-B160-093886F3B9A9}" type="presParOf" srcId="{4E0AC7DF-AAA7-4C0F-BA90-258508D1C0D6}" destId="{5F72C0FC-29DC-4197-BD93-F61BE05DFB69}" srcOrd="1" destOrd="0" presId="urn:microsoft.com/office/officeart/2005/8/layout/funnel1"/>
    <dgm:cxn modelId="{DA359F58-E395-4839-B27B-8A9EF102B766}" type="presParOf" srcId="{4E0AC7DF-AAA7-4C0F-BA90-258508D1C0D6}" destId="{BD3857A9-F7D3-4DBA-A679-0B56E3ACA8A9}" srcOrd="2" destOrd="0" presId="urn:microsoft.com/office/officeart/2005/8/layout/funnel1"/>
    <dgm:cxn modelId="{F6C3C974-B031-4701-AAAB-588854418520}" type="presParOf" srcId="{4E0AC7DF-AAA7-4C0F-BA90-258508D1C0D6}" destId="{12FB5330-5343-4192-8AB5-4C267618BCC8}" srcOrd="3" destOrd="0" presId="urn:microsoft.com/office/officeart/2005/8/layout/funnel1"/>
    <dgm:cxn modelId="{3965E392-06D3-4DE2-8AB8-BF1B22BEB0F4}" type="presParOf" srcId="{4E0AC7DF-AAA7-4C0F-BA90-258508D1C0D6}" destId="{33FDE3E6-8788-4B9F-B147-7A07875A5FDE}" srcOrd="4" destOrd="0" presId="urn:microsoft.com/office/officeart/2005/8/layout/funnel1"/>
    <dgm:cxn modelId="{15BD2550-B2D8-4D68-9E1B-5321B4DB9CC5}" type="presParOf" srcId="{4E0AC7DF-AAA7-4C0F-BA90-258508D1C0D6}" destId="{D6F48108-8E75-4C83-BA52-B43F41B60926}" srcOrd="5" destOrd="0" presId="urn:microsoft.com/office/officeart/2005/8/layout/funnel1"/>
    <dgm:cxn modelId="{BD73DED3-ECA0-4B0A-AA49-B73F199E0224}" type="presParOf" srcId="{4E0AC7DF-AAA7-4C0F-BA90-258508D1C0D6}" destId="{02470D15-662F-4BBB-BF6C-2C11E9C63E08}" srcOrd="6" destOrd="0" presId="urn:microsoft.com/office/officeart/2005/8/layout/funnel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5549E-3207-439E-9932-848C2A73525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76A9784F-F78E-4FB9-89C5-55CEE76FC4D9}">
      <dgm:prSet phldrT="[文本]" custT="1"/>
      <dgm:spPr/>
      <dgm:t>
        <a:bodyPr/>
        <a:lstStyle/>
        <a:p>
          <a:r>
            <a:rPr lang="zh-CN" altLang="en-US" sz="2400" dirty="0" smtClean="0">
              <a:solidFill>
                <a:schemeClr val="tx1"/>
              </a:solidFill>
            </a:rPr>
            <a:t>指数成分股</a:t>
          </a:r>
          <a:endParaRPr lang="zh-CN" altLang="en-US" sz="2400" dirty="0">
            <a:solidFill>
              <a:schemeClr val="tx1"/>
            </a:solidFill>
          </a:endParaRPr>
        </a:p>
      </dgm:t>
    </dgm:pt>
    <dgm:pt modelId="{DBB0C953-92D8-4875-89E0-B0D9BA2208B4}" type="parTrans" cxnId="{CF2C7929-E9E1-48D9-805B-F8EFEBFAC7D9}">
      <dgm:prSet/>
      <dgm:spPr/>
      <dgm:t>
        <a:bodyPr/>
        <a:lstStyle/>
        <a:p>
          <a:endParaRPr lang="zh-CN" altLang="en-US"/>
        </a:p>
      </dgm:t>
    </dgm:pt>
    <dgm:pt modelId="{1B534CB0-6F0E-4892-ADB6-E9D77AAA034B}" type="sibTrans" cxnId="{CF2C7929-E9E1-48D9-805B-F8EFEBFAC7D9}">
      <dgm:prSet/>
      <dgm:spPr/>
      <dgm:t>
        <a:bodyPr/>
        <a:lstStyle/>
        <a:p>
          <a:endParaRPr lang="zh-CN" altLang="en-US"/>
        </a:p>
      </dgm:t>
    </dgm:pt>
    <dgm:pt modelId="{45C546D6-3285-4250-B3E3-CC101028C24A}">
      <dgm:prSet phldrT="[文本]" custT="1"/>
      <dgm:spPr/>
      <dgm:t>
        <a:bodyPr/>
        <a:lstStyle/>
        <a:p>
          <a:r>
            <a:rPr lang="zh-CN" altLang="en-US" sz="2400" dirty="0" smtClean="0">
              <a:solidFill>
                <a:schemeClr val="tx1"/>
              </a:solidFill>
            </a:rPr>
            <a:t>指数成分股</a:t>
          </a:r>
          <a:r>
            <a:rPr lang="en-US" altLang="zh-CN" sz="2400" dirty="0" smtClean="0">
              <a:solidFill>
                <a:schemeClr val="tx1"/>
              </a:solidFill>
            </a:rPr>
            <a:t>+</a:t>
          </a:r>
          <a:r>
            <a:rPr lang="zh-CN" altLang="en-US" sz="2400" dirty="0" smtClean="0">
              <a:solidFill>
                <a:schemeClr val="tx1"/>
              </a:solidFill>
            </a:rPr>
            <a:t>指数外股票</a:t>
          </a:r>
          <a:endParaRPr lang="zh-CN" altLang="en-US" sz="2400" dirty="0">
            <a:solidFill>
              <a:schemeClr val="tx1"/>
            </a:solidFill>
          </a:endParaRPr>
        </a:p>
      </dgm:t>
    </dgm:pt>
    <dgm:pt modelId="{3875968B-B92B-40BF-9C10-ED1E5011F923}" type="parTrans" cxnId="{933C69CC-E1CF-415F-A743-93CA6E619C35}">
      <dgm:prSet/>
      <dgm:spPr/>
      <dgm:t>
        <a:bodyPr/>
        <a:lstStyle/>
        <a:p>
          <a:endParaRPr lang="zh-CN" altLang="en-US"/>
        </a:p>
      </dgm:t>
    </dgm:pt>
    <dgm:pt modelId="{0CE315E8-1DE2-4DB3-AE37-BB86A90DA2AA}" type="sibTrans" cxnId="{933C69CC-E1CF-415F-A743-93CA6E619C35}">
      <dgm:prSet/>
      <dgm:spPr/>
      <dgm:t>
        <a:bodyPr/>
        <a:lstStyle/>
        <a:p>
          <a:endParaRPr lang="zh-CN" altLang="en-US"/>
        </a:p>
      </dgm:t>
    </dgm:pt>
    <dgm:pt modelId="{AE6351DB-5563-4B10-828D-7AB460F57E17}">
      <dgm:prSet phldrT="[文本]" custT="1"/>
      <dgm:spPr/>
      <dgm:t>
        <a:bodyPr/>
        <a:lstStyle/>
        <a:p>
          <a:r>
            <a:rPr lang="zh-CN" altLang="en-US" sz="2400" dirty="0" smtClean="0">
              <a:solidFill>
                <a:schemeClr val="tx1"/>
              </a:solidFill>
            </a:rPr>
            <a:t>全市场股票</a:t>
          </a:r>
          <a:endParaRPr lang="zh-CN" altLang="en-US" sz="2400" dirty="0">
            <a:solidFill>
              <a:schemeClr val="tx1"/>
            </a:solidFill>
          </a:endParaRPr>
        </a:p>
      </dgm:t>
    </dgm:pt>
    <dgm:pt modelId="{93105E40-C6D4-4996-B2A8-5C92D27B1716}" type="parTrans" cxnId="{6DBB8BAB-F036-4481-8DAA-8AF921AEF97A}">
      <dgm:prSet/>
      <dgm:spPr/>
      <dgm:t>
        <a:bodyPr/>
        <a:lstStyle/>
        <a:p>
          <a:endParaRPr lang="zh-CN" altLang="en-US"/>
        </a:p>
      </dgm:t>
    </dgm:pt>
    <dgm:pt modelId="{067D1FC1-BD9B-45B9-ACDD-8AD8E05583C5}" type="sibTrans" cxnId="{6DBB8BAB-F036-4481-8DAA-8AF921AEF97A}">
      <dgm:prSet/>
      <dgm:spPr/>
      <dgm:t>
        <a:bodyPr/>
        <a:lstStyle/>
        <a:p>
          <a:endParaRPr lang="zh-CN" altLang="en-US"/>
        </a:p>
      </dgm:t>
    </dgm:pt>
    <dgm:pt modelId="{E5A12206-8917-4511-AC76-3BE56B3CEB38}" type="pres">
      <dgm:prSet presAssocID="{AE35549E-3207-439E-9932-848C2A735258}" presName="Name0" presStyleCnt="0">
        <dgm:presLayoutVars>
          <dgm:chMax val="7"/>
          <dgm:chPref val="7"/>
          <dgm:dir/>
        </dgm:presLayoutVars>
      </dgm:prSet>
      <dgm:spPr/>
      <dgm:t>
        <a:bodyPr/>
        <a:lstStyle/>
        <a:p>
          <a:endParaRPr lang="zh-CN" altLang="en-US"/>
        </a:p>
      </dgm:t>
    </dgm:pt>
    <dgm:pt modelId="{66256218-A0FA-4F4A-A41D-B4FFED85AB1D}" type="pres">
      <dgm:prSet presAssocID="{AE35549E-3207-439E-9932-848C2A735258}" presName="Name1" presStyleCnt="0"/>
      <dgm:spPr/>
    </dgm:pt>
    <dgm:pt modelId="{584439C8-E4D7-41EF-A740-5EC0B8713836}" type="pres">
      <dgm:prSet presAssocID="{AE35549E-3207-439E-9932-848C2A735258}" presName="cycle" presStyleCnt="0"/>
      <dgm:spPr/>
    </dgm:pt>
    <dgm:pt modelId="{19669DD2-D8C8-48FD-9397-5B37320FDD70}" type="pres">
      <dgm:prSet presAssocID="{AE35549E-3207-439E-9932-848C2A735258}" presName="srcNode" presStyleLbl="node1" presStyleIdx="0" presStyleCnt="3"/>
      <dgm:spPr/>
    </dgm:pt>
    <dgm:pt modelId="{0B39FD48-100E-4EDB-83B6-80DAE3438C84}" type="pres">
      <dgm:prSet presAssocID="{AE35549E-3207-439E-9932-848C2A735258}" presName="conn" presStyleLbl="parChTrans1D2" presStyleIdx="0" presStyleCnt="1"/>
      <dgm:spPr/>
      <dgm:t>
        <a:bodyPr/>
        <a:lstStyle/>
        <a:p>
          <a:endParaRPr lang="zh-CN" altLang="en-US"/>
        </a:p>
      </dgm:t>
    </dgm:pt>
    <dgm:pt modelId="{8A60DF39-8EDB-44DC-B506-A5D209C21198}" type="pres">
      <dgm:prSet presAssocID="{AE35549E-3207-439E-9932-848C2A735258}" presName="extraNode" presStyleLbl="node1" presStyleIdx="0" presStyleCnt="3"/>
      <dgm:spPr/>
    </dgm:pt>
    <dgm:pt modelId="{41D9C174-69A4-4D4A-8F09-D62BE565C6F3}" type="pres">
      <dgm:prSet presAssocID="{AE35549E-3207-439E-9932-848C2A735258}" presName="dstNode" presStyleLbl="node1" presStyleIdx="0" presStyleCnt="3"/>
      <dgm:spPr/>
    </dgm:pt>
    <dgm:pt modelId="{298F7C40-2E32-4D9D-8122-79883A0D3AC2}" type="pres">
      <dgm:prSet presAssocID="{76A9784F-F78E-4FB9-89C5-55CEE76FC4D9}" presName="text_1" presStyleLbl="node1" presStyleIdx="0" presStyleCnt="3">
        <dgm:presLayoutVars>
          <dgm:bulletEnabled val="1"/>
        </dgm:presLayoutVars>
      </dgm:prSet>
      <dgm:spPr/>
      <dgm:t>
        <a:bodyPr/>
        <a:lstStyle/>
        <a:p>
          <a:endParaRPr lang="zh-CN" altLang="en-US"/>
        </a:p>
      </dgm:t>
    </dgm:pt>
    <dgm:pt modelId="{3D92CD73-D943-407D-B76F-BE21BD5DB9CD}" type="pres">
      <dgm:prSet presAssocID="{76A9784F-F78E-4FB9-89C5-55CEE76FC4D9}" presName="accent_1" presStyleCnt="0"/>
      <dgm:spPr/>
    </dgm:pt>
    <dgm:pt modelId="{A87211DD-4CF2-431D-B958-291906BC32C1}" type="pres">
      <dgm:prSet presAssocID="{76A9784F-F78E-4FB9-89C5-55CEE76FC4D9}" presName="accentRepeatNode" presStyleLbl="solidFgAcc1" presStyleIdx="0" presStyleCnt="3"/>
      <dgm:spPr/>
    </dgm:pt>
    <dgm:pt modelId="{4D65F517-C724-4B69-B411-8A66459481D6}" type="pres">
      <dgm:prSet presAssocID="{45C546D6-3285-4250-B3E3-CC101028C24A}" presName="text_2" presStyleLbl="node1" presStyleIdx="1" presStyleCnt="3">
        <dgm:presLayoutVars>
          <dgm:bulletEnabled val="1"/>
        </dgm:presLayoutVars>
      </dgm:prSet>
      <dgm:spPr/>
      <dgm:t>
        <a:bodyPr/>
        <a:lstStyle/>
        <a:p>
          <a:endParaRPr lang="zh-CN" altLang="en-US"/>
        </a:p>
      </dgm:t>
    </dgm:pt>
    <dgm:pt modelId="{27389985-5EE0-4E44-B062-68BA5DCB17B0}" type="pres">
      <dgm:prSet presAssocID="{45C546D6-3285-4250-B3E3-CC101028C24A}" presName="accent_2" presStyleCnt="0"/>
      <dgm:spPr/>
    </dgm:pt>
    <dgm:pt modelId="{FF669B07-59D8-43E3-AF43-49B09EF62605}" type="pres">
      <dgm:prSet presAssocID="{45C546D6-3285-4250-B3E3-CC101028C24A}" presName="accentRepeatNode" presStyleLbl="solidFgAcc1" presStyleIdx="1" presStyleCnt="3"/>
      <dgm:spPr/>
    </dgm:pt>
    <dgm:pt modelId="{197857E3-C7E5-45F6-9546-018DA46ABCCF}" type="pres">
      <dgm:prSet presAssocID="{AE6351DB-5563-4B10-828D-7AB460F57E17}" presName="text_3" presStyleLbl="node1" presStyleIdx="2" presStyleCnt="3">
        <dgm:presLayoutVars>
          <dgm:bulletEnabled val="1"/>
        </dgm:presLayoutVars>
      </dgm:prSet>
      <dgm:spPr/>
      <dgm:t>
        <a:bodyPr/>
        <a:lstStyle/>
        <a:p>
          <a:endParaRPr lang="zh-CN" altLang="en-US"/>
        </a:p>
      </dgm:t>
    </dgm:pt>
    <dgm:pt modelId="{ABE83A44-C44D-443B-8382-7F7242E9AB92}" type="pres">
      <dgm:prSet presAssocID="{AE6351DB-5563-4B10-828D-7AB460F57E17}" presName="accent_3" presStyleCnt="0"/>
      <dgm:spPr/>
    </dgm:pt>
    <dgm:pt modelId="{00A1B027-0368-4C0D-95A5-3FAB85252BCC}" type="pres">
      <dgm:prSet presAssocID="{AE6351DB-5563-4B10-828D-7AB460F57E17}" presName="accentRepeatNode" presStyleLbl="solidFgAcc1" presStyleIdx="2" presStyleCnt="3"/>
      <dgm:spPr/>
    </dgm:pt>
  </dgm:ptLst>
  <dgm:cxnLst>
    <dgm:cxn modelId="{933C69CC-E1CF-415F-A743-93CA6E619C35}" srcId="{AE35549E-3207-439E-9932-848C2A735258}" destId="{45C546D6-3285-4250-B3E3-CC101028C24A}" srcOrd="1" destOrd="0" parTransId="{3875968B-B92B-40BF-9C10-ED1E5011F923}" sibTransId="{0CE315E8-1DE2-4DB3-AE37-BB86A90DA2AA}"/>
    <dgm:cxn modelId="{0E373382-160B-4948-8718-59EE7FC96CFB}" type="presOf" srcId="{1B534CB0-6F0E-4892-ADB6-E9D77AAA034B}" destId="{0B39FD48-100E-4EDB-83B6-80DAE3438C84}" srcOrd="0" destOrd="0" presId="urn:microsoft.com/office/officeart/2008/layout/VerticalCurvedList"/>
    <dgm:cxn modelId="{9D00915D-3528-430F-9505-4F454D3AEEB5}" type="presOf" srcId="{AE35549E-3207-439E-9932-848C2A735258}" destId="{E5A12206-8917-4511-AC76-3BE56B3CEB38}" srcOrd="0" destOrd="0" presId="urn:microsoft.com/office/officeart/2008/layout/VerticalCurvedList"/>
    <dgm:cxn modelId="{6B0FF408-1D30-418E-A2B1-9BB04AE56115}" type="presOf" srcId="{AE6351DB-5563-4B10-828D-7AB460F57E17}" destId="{197857E3-C7E5-45F6-9546-018DA46ABCCF}" srcOrd="0" destOrd="0" presId="urn:microsoft.com/office/officeart/2008/layout/VerticalCurvedList"/>
    <dgm:cxn modelId="{6DBB8BAB-F036-4481-8DAA-8AF921AEF97A}" srcId="{AE35549E-3207-439E-9932-848C2A735258}" destId="{AE6351DB-5563-4B10-828D-7AB460F57E17}" srcOrd="2" destOrd="0" parTransId="{93105E40-C6D4-4996-B2A8-5C92D27B1716}" sibTransId="{067D1FC1-BD9B-45B9-ACDD-8AD8E05583C5}"/>
    <dgm:cxn modelId="{80559CA8-E4A0-4E67-9362-FF22A694B3E8}" type="presOf" srcId="{76A9784F-F78E-4FB9-89C5-55CEE76FC4D9}" destId="{298F7C40-2E32-4D9D-8122-79883A0D3AC2}" srcOrd="0" destOrd="0" presId="urn:microsoft.com/office/officeart/2008/layout/VerticalCurvedList"/>
    <dgm:cxn modelId="{CF2C7929-E9E1-48D9-805B-F8EFEBFAC7D9}" srcId="{AE35549E-3207-439E-9932-848C2A735258}" destId="{76A9784F-F78E-4FB9-89C5-55CEE76FC4D9}" srcOrd="0" destOrd="0" parTransId="{DBB0C953-92D8-4875-89E0-B0D9BA2208B4}" sibTransId="{1B534CB0-6F0E-4892-ADB6-E9D77AAA034B}"/>
    <dgm:cxn modelId="{4190EDF2-FF2F-47B6-AAA6-449D46C010F3}" type="presOf" srcId="{45C546D6-3285-4250-B3E3-CC101028C24A}" destId="{4D65F517-C724-4B69-B411-8A66459481D6}" srcOrd="0" destOrd="0" presId="urn:microsoft.com/office/officeart/2008/layout/VerticalCurvedList"/>
    <dgm:cxn modelId="{B00B8E78-8477-466F-9D24-085E27411B68}" type="presParOf" srcId="{E5A12206-8917-4511-AC76-3BE56B3CEB38}" destId="{66256218-A0FA-4F4A-A41D-B4FFED85AB1D}" srcOrd="0" destOrd="0" presId="urn:microsoft.com/office/officeart/2008/layout/VerticalCurvedList"/>
    <dgm:cxn modelId="{C63E20EF-5013-4000-9B36-BCE9CD1DC326}" type="presParOf" srcId="{66256218-A0FA-4F4A-A41D-B4FFED85AB1D}" destId="{584439C8-E4D7-41EF-A740-5EC0B8713836}" srcOrd="0" destOrd="0" presId="urn:microsoft.com/office/officeart/2008/layout/VerticalCurvedList"/>
    <dgm:cxn modelId="{4A8CB1A8-34DD-4427-94DF-31F99F79B1F2}" type="presParOf" srcId="{584439C8-E4D7-41EF-A740-5EC0B8713836}" destId="{19669DD2-D8C8-48FD-9397-5B37320FDD70}" srcOrd="0" destOrd="0" presId="urn:microsoft.com/office/officeart/2008/layout/VerticalCurvedList"/>
    <dgm:cxn modelId="{4CD5E647-ED37-4DB2-B915-AEABC6C8752E}" type="presParOf" srcId="{584439C8-E4D7-41EF-A740-5EC0B8713836}" destId="{0B39FD48-100E-4EDB-83B6-80DAE3438C84}" srcOrd="1" destOrd="0" presId="urn:microsoft.com/office/officeart/2008/layout/VerticalCurvedList"/>
    <dgm:cxn modelId="{8295E40E-266F-477B-A945-A5B3351A0E4F}" type="presParOf" srcId="{584439C8-E4D7-41EF-A740-5EC0B8713836}" destId="{8A60DF39-8EDB-44DC-B506-A5D209C21198}" srcOrd="2" destOrd="0" presId="urn:microsoft.com/office/officeart/2008/layout/VerticalCurvedList"/>
    <dgm:cxn modelId="{25D785E5-15FD-4F26-9017-2C6C0D2267C7}" type="presParOf" srcId="{584439C8-E4D7-41EF-A740-5EC0B8713836}" destId="{41D9C174-69A4-4D4A-8F09-D62BE565C6F3}" srcOrd="3" destOrd="0" presId="urn:microsoft.com/office/officeart/2008/layout/VerticalCurvedList"/>
    <dgm:cxn modelId="{6AC93AF6-F8DE-4534-B2BF-785B5DFDA9CF}" type="presParOf" srcId="{66256218-A0FA-4F4A-A41D-B4FFED85AB1D}" destId="{298F7C40-2E32-4D9D-8122-79883A0D3AC2}" srcOrd="1" destOrd="0" presId="urn:microsoft.com/office/officeart/2008/layout/VerticalCurvedList"/>
    <dgm:cxn modelId="{47409D73-C419-455F-9E59-1A114B6A311F}" type="presParOf" srcId="{66256218-A0FA-4F4A-A41D-B4FFED85AB1D}" destId="{3D92CD73-D943-407D-B76F-BE21BD5DB9CD}" srcOrd="2" destOrd="0" presId="urn:microsoft.com/office/officeart/2008/layout/VerticalCurvedList"/>
    <dgm:cxn modelId="{B99F7BE5-6BED-4783-B9C2-05A27D21A5E6}" type="presParOf" srcId="{3D92CD73-D943-407D-B76F-BE21BD5DB9CD}" destId="{A87211DD-4CF2-431D-B958-291906BC32C1}" srcOrd="0" destOrd="0" presId="urn:microsoft.com/office/officeart/2008/layout/VerticalCurvedList"/>
    <dgm:cxn modelId="{84B35A7E-2774-434B-90A4-DE395CAD627A}" type="presParOf" srcId="{66256218-A0FA-4F4A-A41D-B4FFED85AB1D}" destId="{4D65F517-C724-4B69-B411-8A66459481D6}" srcOrd="3" destOrd="0" presId="urn:microsoft.com/office/officeart/2008/layout/VerticalCurvedList"/>
    <dgm:cxn modelId="{C8A3427F-5765-49B2-8EF5-9431C6D0F293}" type="presParOf" srcId="{66256218-A0FA-4F4A-A41D-B4FFED85AB1D}" destId="{27389985-5EE0-4E44-B062-68BA5DCB17B0}" srcOrd="4" destOrd="0" presId="urn:microsoft.com/office/officeart/2008/layout/VerticalCurvedList"/>
    <dgm:cxn modelId="{CDB0D59A-114A-4C56-833B-22F40C24FBF1}" type="presParOf" srcId="{27389985-5EE0-4E44-B062-68BA5DCB17B0}" destId="{FF669B07-59D8-43E3-AF43-49B09EF62605}" srcOrd="0" destOrd="0" presId="urn:microsoft.com/office/officeart/2008/layout/VerticalCurvedList"/>
    <dgm:cxn modelId="{80D06803-1386-436F-B31C-6FABE6565507}" type="presParOf" srcId="{66256218-A0FA-4F4A-A41D-B4FFED85AB1D}" destId="{197857E3-C7E5-45F6-9546-018DA46ABCCF}" srcOrd="5" destOrd="0" presId="urn:microsoft.com/office/officeart/2008/layout/VerticalCurvedList"/>
    <dgm:cxn modelId="{917C4BF0-1185-4589-9127-753894B50C55}" type="presParOf" srcId="{66256218-A0FA-4F4A-A41D-B4FFED85AB1D}" destId="{ABE83A44-C44D-443B-8382-7F7242E9AB92}" srcOrd="6" destOrd="0" presId="urn:microsoft.com/office/officeart/2008/layout/VerticalCurvedList"/>
    <dgm:cxn modelId="{7D74B950-6993-4484-9FE5-376947A7AD4F}" type="presParOf" srcId="{ABE83A44-C44D-443B-8382-7F7242E9AB92}" destId="{00A1B027-0368-4C0D-95A5-3FAB85252BC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13F5E5-6C8E-4086-B3C5-3862D6192866}" type="doc">
      <dgm:prSet loTypeId="urn:microsoft.com/office/officeart/2005/8/layout/chart3" loCatId="cycle" qsTypeId="urn:microsoft.com/office/officeart/2005/8/quickstyle/simple1" qsCatId="simple" csTypeId="urn:microsoft.com/office/officeart/2005/8/colors/accent1_2" csCatId="accent1" phldr="1"/>
      <dgm:spPr/>
    </dgm:pt>
    <dgm:pt modelId="{1F27DEDB-117A-4BBC-8063-39DD2D294134}">
      <dgm:prSet phldrT="[文本]"/>
      <dgm:spPr/>
      <dgm:t>
        <a:bodyPr/>
        <a:lstStyle/>
        <a:p>
          <a:r>
            <a:rPr lang="zh-CN" altLang="en-US" dirty="0" smtClean="0"/>
            <a:t>偏离度</a:t>
          </a:r>
          <a:endParaRPr lang="zh-CN" altLang="en-US" dirty="0"/>
        </a:p>
      </dgm:t>
    </dgm:pt>
    <dgm:pt modelId="{FAB867AF-8297-47E1-BFDF-669DB976F72A}" type="parTrans" cxnId="{B414303A-F1FE-4B73-B56C-D3185AA1183F}">
      <dgm:prSet/>
      <dgm:spPr/>
      <dgm:t>
        <a:bodyPr/>
        <a:lstStyle/>
        <a:p>
          <a:endParaRPr lang="zh-CN" altLang="en-US"/>
        </a:p>
      </dgm:t>
    </dgm:pt>
    <dgm:pt modelId="{68C1206A-2970-4EFD-A28C-DC8D20AB2A35}" type="sibTrans" cxnId="{B414303A-F1FE-4B73-B56C-D3185AA1183F}">
      <dgm:prSet/>
      <dgm:spPr/>
      <dgm:t>
        <a:bodyPr/>
        <a:lstStyle/>
        <a:p>
          <a:endParaRPr lang="zh-CN" altLang="en-US"/>
        </a:p>
      </dgm:t>
    </dgm:pt>
    <dgm:pt modelId="{C597973F-FAD4-4986-89BF-8A14945C0F6B}">
      <dgm:prSet phldrT="[文本]"/>
      <dgm:spPr/>
      <dgm:t>
        <a:bodyPr/>
        <a:lstStyle/>
        <a:p>
          <a:r>
            <a:rPr lang="zh-CN" altLang="en-US" dirty="0" smtClean="0"/>
            <a:t>规模突增</a:t>
          </a:r>
          <a:endParaRPr lang="zh-CN" altLang="en-US" dirty="0"/>
        </a:p>
      </dgm:t>
    </dgm:pt>
    <dgm:pt modelId="{37121D8C-424E-41E2-B2D4-E148E9DD7A76}" type="parTrans" cxnId="{D317CAFF-111D-4120-BC01-99BEF55D8BEB}">
      <dgm:prSet/>
      <dgm:spPr/>
      <dgm:t>
        <a:bodyPr/>
        <a:lstStyle/>
        <a:p>
          <a:endParaRPr lang="zh-CN" altLang="en-US"/>
        </a:p>
      </dgm:t>
    </dgm:pt>
    <dgm:pt modelId="{9F3D687F-FB5C-44DE-ACE6-098D86225AEE}" type="sibTrans" cxnId="{D317CAFF-111D-4120-BC01-99BEF55D8BEB}">
      <dgm:prSet/>
      <dgm:spPr/>
      <dgm:t>
        <a:bodyPr/>
        <a:lstStyle/>
        <a:p>
          <a:endParaRPr lang="zh-CN" altLang="en-US"/>
        </a:p>
      </dgm:t>
    </dgm:pt>
    <dgm:pt modelId="{3EF6D99E-439F-4E84-84A5-BAB9F8B9B9B6}">
      <dgm:prSet phldrT="[文本]"/>
      <dgm:spPr/>
      <dgm:t>
        <a:bodyPr/>
        <a:lstStyle/>
        <a:p>
          <a:r>
            <a:rPr lang="zh-CN" altLang="en-US" dirty="0" smtClean="0"/>
            <a:t>因子失效</a:t>
          </a:r>
          <a:endParaRPr lang="zh-CN" altLang="en-US" dirty="0"/>
        </a:p>
      </dgm:t>
    </dgm:pt>
    <dgm:pt modelId="{CE4A87D6-34BC-4096-9ACD-653E107C59DF}" type="parTrans" cxnId="{ADF4FC9B-EACE-48DC-B457-F7F97BF6DC46}">
      <dgm:prSet/>
      <dgm:spPr/>
      <dgm:t>
        <a:bodyPr/>
        <a:lstStyle/>
        <a:p>
          <a:endParaRPr lang="zh-CN" altLang="en-US"/>
        </a:p>
      </dgm:t>
    </dgm:pt>
    <dgm:pt modelId="{4ECB5F82-D5B6-43DD-96CF-5E50279D177F}" type="sibTrans" cxnId="{ADF4FC9B-EACE-48DC-B457-F7F97BF6DC46}">
      <dgm:prSet/>
      <dgm:spPr/>
      <dgm:t>
        <a:bodyPr/>
        <a:lstStyle/>
        <a:p>
          <a:endParaRPr lang="zh-CN" altLang="en-US"/>
        </a:p>
      </dgm:t>
    </dgm:pt>
    <dgm:pt modelId="{3A833CF6-694A-4CDA-8A30-458D1ED3056E}">
      <dgm:prSet phldrT="[文本]"/>
      <dgm:spPr/>
      <dgm:t>
        <a:bodyPr/>
        <a:lstStyle/>
        <a:p>
          <a:r>
            <a:rPr lang="zh-CN" altLang="en-US" dirty="0" smtClean="0"/>
            <a:t>市场有效性</a:t>
          </a:r>
          <a:endParaRPr lang="zh-CN" altLang="en-US" dirty="0"/>
        </a:p>
      </dgm:t>
    </dgm:pt>
    <dgm:pt modelId="{D2A3730B-E0D4-4FA0-9A43-ADBFFCA9231D}" type="parTrans" cxnId="{EAB6FE49-5D7C-46B5-9203-5F8F53F8C3ED}">
      <dgm:prSet/>
      <dgm:spPr/>
      <dgm:t>
        <a:bodyPr/>
        <a:lstStyle/>
        <a:p>
          <a:endParaRPr lang="zh-CN" altLang="en-US"/>
        </a:p>
      </dgm:t>
    </dgm:pt>
    <dgm:pt modelId="{FABD9E60-8C65-495A-95AE-89940EA96181}" type="sibTrans" cxnId="{EAB6FE49-5D7C-46B5-9203-5F8F53F8C3ED}">
      <dgm:prSet/>
      <dgm:spPr/>
      <dgm:t>
        <a:bodyPr/>
        <a:lstStyle/>
        <a:p>
          <a:endParaRPr lang="zh-CN" altLang="en-US"/>
        </a:p>
      </dgm:t>
    </dgm:pt>
    <dgm:pt modelId="{35A298B6-B536-4FBC-AC5C-68C2E78067F4}" type="pres">
      <dgm:prSet presAssocID="{E313F5E5-6C8E-4086-B3C5-3862D6192866}" presName="compositeShape" presStyleCnt="0">
        <dgm:presLayoutVars>
          <dgm:chMax val="7"/>
          <dgm:dir/>
          <dgm:resizeHandles val="exact"/>
        </dgm:presLayoutVars>
      </dgm:prSet>
      <dgm:spPr/>
    </dgm:pt>
    <dgm:pt modelId="{54545747-CA60-4787-BA04-B3533269678D}" type="pres">
      <dgm:prSet presAssocID="{E313F5E5-6C8E-4086-B3C5-3862D6192866}" presName="wedge1" presStyleLbl="node1" presStyleIdx="0" presStyleCnt="4"/>
      <dgm:spPr/>
      <dgm:t>
        <a:bodyPr/>
        <a:lstStyle/>
        <a:p>
          <a:endParaRPr lang="zh-CN" altLang="en-US"/>
        </a:p>
      </dgm:t>
    </dgm:pt>
    <dgm:pt modelId="{E390A74D-665F-46BC-B061-E08AEFFAC249}" type="pres">
      <dgm:prSet presAssocID="{E313F5E5-6C8E-4086-B3C5-3862D6192866}" presName="wedge1Tx" presStyleLbl="node1" presStyleIdx="0" presStyleCnt="4">
        <dgm:presLayoutVars>
          <dgm:chMax val="0"/>
          <dgm:chPref val="0"/>
          <dgm:bulletEnabled val="1"/>
        </dgm:presLayoutVars>
      </dgm:prSet>
      <dgm:spPr/>
      <dgm:t>
        <a:bodyPr/>
        <a:lstStyle/>
        <a:p>
          <a:endParaRPr lang="zh-CN" altLang="en-US"/>
        </a:p>
      </dgm:t>
    </dgm:pt>
    <dgm:pt modelId="{CC277D8A-CB78-4A3E-8939-DC57D1CE7339}" type="pres">
      <dgm:prSet presAssocID="{E313F5E5-6C8E-4086-B3C5-3862D6192866}" presName="wedge2" presStyleLbl="node1" presStyleIdx="1" presStyleCnt="4"/>
      <dgm:spPr/>
      <dgm:t>
        <a:bodyPr/>
        <a:lstStyle/>
        <a:p>
          <a:endParaRPr lang="zh-CN" altLang="en-US"/>
        </a:p>
      </dgm:t>
    </dgm:pt>
    <dgm:pt modelId="{D3011BC4-A745-4CB5-A7E6-D2366C4A4B4D}" type="pres">
      <dgm:prSet presAssocID="{E313F5E5-6C8E-4086-B3C5-3862D6192866}" presName="wedge2Tx" presStyleLbl="node1" presStyleIdx="1" presStyleCnt="4">
        <dgm:presLayoutVars>
          <dgm:chMax val="0"/>
          <dgm:chPref val="0"/>
          <dgm:bulletEnabled val="1"/>
        </dgm:presLayoutVars>
      </dgm:prSet>
      <dgm:spPr/>
      <dgm:t>
        <a:bodyPr/>
        <a:lstStyle/>
        <a:p>
          <a:endParaRPr lang="zh-CN" altLang="en-US"/>
        </a:p>
      </dgm:t>
    </dgm:pt>
    <dgm:pt modelId="{058C5D6F-CEC2-4D5B-99C5-2A6CE28E2A15}" type="pres">
      <dgm:prSet presAssocID="{E313F5E5-6C8E-4086-B3C5-3862D6192866}" presName="wedge3" presStyleLbl="node1" presStyleIdx="2" presStyleCnt="4"/>
      <dgm:spPr/>
      <dgm:t>
        <a:bodyPr/>
        <a:lstStyle/>
        <a:p>
          <a:endParaRPr lang="zh-CN" altLang="en-US"/>
        </a:p>
      </dgm:t>
    </dgm:pt>
    <dgm:pt modelId="{273E02BE-EE46-4C5D-BE47-E608C9C6F9CC}" type="pres">
      <dgm:prSet presAssocID="{E313F5E5-6C8E-4086-B3C5-3862D6192866}" presName="wedge3Tx" presStyleLbl="node1" presStyleIdx="2" presStyleCnt="4">
        <dgm:presLayoutVars>
          <dgm:chMax val="0"/>
          <dgm:chPref val="0"/>
          <dgm:bulletEnabled val="1"/>
        </dgm:presLayoutVars>
      </dgm:prSet>
      <dgm:spPr/>
      <dgm:t>
        <a:bodyPr/>
        <a:lstStyle/>
        <a:p>
          <a:endParaRPr lang="zh-CN" altLang="en-US"/>
        </a:p>
      </dgm:t>
    </dgm:pt>
    <dgm:pt modelId="{5248CE78-E870-408F-B67F-A45086706B0A}" type="pres">
      <dgm:prSet presAssocID="{E313F5E5-6C8E-4086-B3C5-3862D6192866}" presName="wedge4" presStyleLbl="node1" presStyleIdx="3" presStyleCnt="4"/>
      <dgm:spPr/>
      <dgm:t>
        <a:bodyPr/>
        <a:lstStyle/>
        <a:p>
          <a:endParaRPr lang="zh-CN" altLang="en-US"/>
        </a:p>
      </dgm:t>
    </dgm:pt>
    <dgm:pt modelId="{4BB450F9-2F66-45AF-92FF-EF2BE575BF08}" type="pres">
      <dgm:prSet presAssocID="{E313F5E5-6C8E-4086-B3C5-3862D6192866}" presName="wedge4Tx" presStyleLbl="node1" presStyleIdx="3" presStyleCnt="4">
        <dgm:presLayoutVars>
          <dgm:chMax val="0"/>
          <dgm:chPref val="0"/>
          <dgm:bulletEnabled val="1"/>
        </dgm:presLayoutVars>
      </dgm:prSet>
      <dgm:spPr/>
      <dgm:t>
        <a:bodyPr/>
        <a:lstStyle/>
        <a:p>
          <a:endParaRPr lang="zh-CN" altLang="en-US"/>
        </a:p>
      </dgm:t>
    </dgm:pt>
  </dgm:ptLst>
  <dgm:cxnLst>
    <dgm:cxn modelId="{64033E0A-7A92-4D34-A009-75643139FA73}" type="presOf" srcId="{3A833CF6-694A-4CDA-8A30-458D1ED3056E}" destId="{CC277D8A-CB78-4A3E-8939-DC57D1CE7339}" srcOrd="0" destOrd="0" presId="urn:microsoft.com/office/officeart/2005/8/layout/chart3"/>
    <dgm:cxn modelId="{4E1ADCEA-9DBF-4140-AB4B-DACE5A8F4F63}" type="presOf" srcId="{C597973F-FAD4-4986-89BF-8A14945C0F6B}" destId="{273E02BE-EE46-4C5D-BE47-E608C9C6F9CC}" srcOrd="1" destOrd="0" presId="urn:microsoft.com/office/officeart/2005/8/layout/chart3"/>
    <dgm:cxn modelId="{EAB6FE49-5D7C-46B5-9203-5F8F53F8C3ED}" srcId="{E313F5E5-6C8E-4086-B3C5-3862D6192866}" destId="{3A833CF6-694A-4CDA-8A30-458D1ED3056E}" srcOrd="1" destOrd="0" parTransId="{D2A3730B-E0D4-4FA0-9A43-ADBFFCA9231D}" sibTransId="{FABD9E60-8C65-495A-95AE-89940EA96181}"/>
    <dgm:cxn modelId="{6774B430-59EF-46F6-84BA-C2B31370FC55}" type="presOf" srcId="{1F27DEDB-117A-4BBC-8063-39DD2D294134}" destId="{E390A74D-665F-46BC-B061-E08AEFFAC249}" srcOrd="1" destOrd="0" presId="urn:microsoft.com/office/officeart/2005/8/layout/chart3"/>
    <dgm:cxn modelId="{ADF4FC9B-EACE-48DC-B457-F7F97BF6DC46}" srcId="{E313F5E5-6C8E-4086-B3C5-3862D6192866}" destId="{3EF6D99E-439F-4E84-84A5-BAB9F8B9B9B6}" srcOrd="3" destOrd="0" parTransId="{CE4A87D6-34BC-4096-9ACD-653E107C59DF}" sibTransId="{4ECB5F82-D5B6-43DD-96CF-5E50279D177F}"/>
    <dgm:cxn modelId="{D317CAFF-111D-4120-BC01-99BEF55D8BEB}" srcId="{E313F5E5-6C8E-4086-B3C5-3862D6192866}" destId="{C597973F-FAD4-4986-89BF-8A14945C0F6B}" srcOrd="2" destOrd="0" parTransId="{37121D8C-424E-41E2-B2D4-E148E9DD7A76}" sibTransId="{9F3D687F-FB5C-44DE-ACE6-098D86225AEE}"/>
    <dgm:cxn modelId="{68DE65FB-6DB6-475D-8E9A-DFDF9A1CED0C}" type="presOf" srcId="{1F27DEDB-117A-4BBC-8063-39DD2D294134}" destId="{54545747-CA60-4787-BA04-B3533269678D}" srcOrd="0" destOrd="0" presId="urn:microsoft.com/office/officeart/2005/8/layout/chart3"/>
    <dgm:cxn modelId="{027AB629-356F-4F4A-9EFA-4FDC9CF1F1E0}" type="presOf" srcId="{E313F5E5-6C8E-4086-B3C5-3862D6192866}" destId="{35A298B6-B536-4FBC-AC5C-68C2E78067F4}" srcOrd="0" destOrd="0" presId="urn:microsoft.com/office/officeart/2005/8/layout/chart3"/>
    <dgm:cxn modelId="{B414303A-F1FE-4B73-B56C-D3185AA1183F}" srcId="{E313F5E5-6C8E-4086-B3C5-3862D6192866}" destId="{1F27DEDB-117A-4BBC-8063-39DD2D294134}" srcOrd="0" destOrd="0" parTransId="{FAB867AF-8297-47E1-BFDF-669DB976F72A}" sibTransId="{68C1206A-2970-4EFD-A28C-DC8D20AB2A35}"/>
    <dgm:cxn modelId="{EF9D1D1E-C764-4CB4-9E66-FDE4E0836752}" type="presOf" srcId="{C597973F-FAD4-4986-89BF-8A14945C0F6B}" destId="{058C5D6F-CEC2-4D5B-99C5-2A6CE28E2A15}" srcOrd="0" destOrd="0" presId="urn:microsoft.com/office/officeart/2005/8/layout/chart3"/>
    <dgm:cxn modelId="{1E37E7FC-3EFD-41C9-B4CA-17161D6A13FB}" type="presOf" srcId="{3EF6D99E-439F-4E84-84A5-BAB9F8B9B9B6}" destId="{4BB450F9-2F66-45AF-92FF-EF2BE575BF08}" srcOrd="1" destOrd="0" presId="urn:microsoft.com/office/officeart/2005/8/layout/chart3"/>
    <dgm:cxn modelId="{E530498E-4EE4-4623-8525-2FC00BDDC8FD}" type="presOf" srcId="{3EF6D99E-439F-4E84-84A5-BAB9F8B9B9B6}" destId="{5248CE78-E870-408F-B67F-A45086706B0A}" srcOrd="0" destOrd="0" presId="urn:microsoft.com/office/officeart/2005/8/layout/chart3"/>
    <dgm:cxn modelId="{83E5F7C2-FBF8-41AE-AA83-05A47C4122AD}" type="presOf" srcId="{3A833CF6-694A-4CDA-8A30-458D1ED3056E}" destId="{D3011BC4-A745-4CB5-A7E6-D2366C4A4B4D}" srcOrd="1" destOrd="0" presId="urn:microsoft.com/office/officeart/2005/8/layout/chart3"/>
    <dgm:cxn modelId="{F36206B0-CBF0-4203-9FD8-5CD3BE9DC4FB}" type="presParOf" srcId="{35A298B6-B536-4FBC-AC5C-68C2E78067F4}" destId="{54545747-CA60-4787-BA04-B3533269678D}" srcOrd="0" destOrd="0" presId="urn:microsoft.com/office/officeart/2005/8/layout/chart3"/>
    <dgm:cxn modelId="{60843EDB-E373-4FEC-936C-C3B3A59707C8}" type="presParOf" srcId="{35A298B6-B536-4FBC-AC5C-68C2E78067F4}" destId="{E390A74D-665F-46BC-B061-E08AEFFAC249}" srcOrd="1" destOrd="0" presId="urn:microsoft.com/office/officeart/2005/8/layout/chart3"/>
    <dgm:cxn modelId="{23650050-1DA3-40CB-8B86-DA8556F423BA}" type="presParOf" srcId="{35A298B6-B536-4FBC-AC5C-68C2E78067F4}" destId="{CC277D8A-CB78-4A3E-8939-DC57D1CE7339}" srcOrd="2" destOrd="0" presId="urn:microsoft.com/office/officeart/2005/8/layout/chart3"/>
    <dgm:cxn modelId="{1208622B-6704-4264-A9A0-D435D7388241}" type="presParOf" srcId="{35A298B6-B536-4FBC-AC5C-68C2E78067F4}" destId="{D3011BC4-A745-4CB5-A7E6-D2366C4A4B4D}" srcOrd="3" destOrd="0" presId="urn:microsoft.com/office/officeart/2005/8/layout/chart3"/>
    <dgm:cxn modelId="{60CE027A-F9E8-4830-8B10-1C0BBEF71A42}" type="presParOf" srcId="{35A298B6-B536-4FBC-AC5C-68C2E78067F4}" destId="{058C5D6F-CEC2-4D5B-99C5-2A6CE28E2A15}" srcOrd="4" destOrd="0" presId="urn:microsoft.com/office/officeart/2005/8/layout/chart3"/>
    <dgm:cxn modelId="{891ECC51-6B95-41D6-8223-BA5B97C76E4E}" type="presParOf" srcId="{35A298B6-B536-4FBC-AC5C-68C2E78067F4}" destId="{273E02BE-EE46-4C5D-BE47-E608C9C6F9CC}" srcOrd="5" destOrd="0" presId="urn:microsoft.com/office/officeart/2005/8/layout/chart3"/>
    <dgm:cxn modelId="{0E5B652C-042B-4857-97E6-C343DC639D11}" type="presParOf" srcId="{35A298B6-B536-4FBC-AC5C-68C2E78067F4}" destId="{5248CE78-E870-408F-B67F-A45086706B0A}" srcOrd="6" destOrd="0" presId="urn:microsoft.com/office/officeart/2005/8/layout/chart3"/>
    <dgm:cxn modelId="{94A3257B-7340-4FD1-954B-BC37EAC7891A}" type="presParOf" srcId="{35A298B6-B536-4FBC-AC5C-68C2E78067F4}" destId="{4BB450F9-2F66-45AF-92FF-EF2BE575BF08}"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120F8-C564-45F1-8467-AD2546D89173}">
      <dsp:nvSpPr>
        <dsp:cNvPr id="0" name=""/>
        <dsp:cNvSpPr/>
      </dsp:nvSpPr>
      <dsp:spPr>
        <a:xfrm rot="5400000">
          <a:off x="844289" y="35661"/>
          <a:ext cx="538571" cy="468557"/>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价值</a:t>
          </a:r>
          <a:endParaRPr lang="zh-CN" altLang="en-US" sz="900" kern="1200" dirty="0"/>
        </a:p>
      </dsp:txBody>
      <dsp:txXfrm rot="-5400000">
        <a:off x="952313" y="84581"/>
        <a:ext cx="322523" cy="370717"/>
      </dsp:txXfrm>
    </dsp:sp>
    <dsp:sp modelId="{67949289-71AA-4431-8ED0-7BA40E373425}">
      <dsp:nvSpPr>
        <dsp:cNvPr id="0" name=""/>
        <dsp:cNvSpPr/>
      </dsp:nvSpPr>
      <dsp:spPr>
        <a:xfrm>
          <a:off x="1362072" y="108368"/>
          <a:ext cx="601045" cy="323143"/>
        </a:xfrm>
        <a:prstGeom prst="rect">
          <a:avLst/>
        </a:prstGeom>
        <a:noFill/>
        <a:ln>
          <a:noFill/>
        </a:ln>
        <a:effectLst/>
      </dsp:spPr>
      <dsp:style>
        <a:lnRef idx="0">
          <a:scrgbClr r="0" g="0" b="0"/>
        </a:lnRef>
        <a:fillRef idx="0">
          <a:scrgbClr r="0" g="0" b="0"/>
        </a:fillRef>
        <a:effectRef idx="0">
          <a:scrgbClr r="0" g="0" b="0"/>
        </a:effectRef>
        <a:fontRef idx="minor"/>
      </dsp:style>
    </dsp:sp>
    <dsp:sp modelId="{03412480-6889-476D-BC43-F4206021EEAD}">
      <dsp:nvSpPr>
        <dsp:cNvPr id="0" name=""/>
        <dsp:cNvSpPr/>
      </dsp:nvSpPr>
      <dsp:spPr>
        <a:xfrm rot="5400000">
          <a:off x="338247" y="35661"/>
          <a:ext cx="538571" cy="468557"/>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zh-CN" altLang="en-US" sz="1200" kern="1200" dirty="0" smtClean="0"/>
            <a:t>成长</a:t>
          </a:r>
          <a:endParaRPr lang="zh-CN" altLang="en-US" sz="1200" kern="1200" dirty="0"/>
        </a:p>
      </dsp:txBody>
      <dsp:txXfrm rot="-5400000">
        <a:off x="446271" y="84581"/>
        <a:ext cx="322523" cy="370717"/>
      </dsp:txXfrm>
    </dsp:sp>
    <dsp:sp modelId="{FEC9E615-82FE-4755-A05E-36643996CB5F}">
      <dsp:nvSpPr>
        <dsp:cNvPr id="0" name=""/>
        <dsp:cNvSpPr/>
      </dsp:nvSpPr>
      <dsp:spPr>
        <a:xfrm rot="5400000">
          <a:off x="590298" y="492801"/>
          <a:ext cx="538571" cy="468557"/>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盈利</a:t>
          </a:r>
          <a:endParaRPr lang="zh-CN" altLang="en-US" sz="900" kern="1200" dirty="0"/>
        </a:p>
      </dsp:txBody>
      <dsp:txXfrm rot="-5400000">
        <a:off x="698322" y="541721"/>
        <a:ext cx="322523" cy="370717"/>
      </dsp:txXfrm>
    </dsp:sp>
    <dsp:sp modelId="{ABD7B956-2811-4C6D-9058-FFBD2372CBF2}">
      <dsp:nvSpPr>
        <dsp:cNvPr id="0" name=""/>
        <dsp:cNvSpPr/>
      </dsp:nvSpPr>
      <dsp:spPr>
        <a:xfrm>
          <a:off x="24259" y="565508"/>
          <a:ext cx="581657" cy="323143"/>
        </a:xfrm>
        <a:prstGeom prst="rect">
          <a:avLst/>
        </a:prstGeom>
        <a:noFill/>
        <a:ln>
          <a:noFill/>
        </a:ln>
        <a:effectLst/>
      </dsp:spPr>
      <dsp:style>
        <a:lnRef idx="0">
          <a:scrgbClr r="0" g="0" b="0"/>
        </a:lnRef>
        <a:fillRef idx="0">
          <a:scrgbClr r="0" g="0" b="0"/>
        </a:fillRef>
        <a:effectRef idx="0">
          <a:scrgbClr r="0" g="0" b="0"/>
        </a:effectRef>
        <a:fontRef idx="minor"/>
      </dsp:style>
    </dsp:sp>
    <dsp:sp modelId="{B9228CBC-71A5-4485-AD7E-7C1DEB813974}">
      <dsp:nvSpPr>
        <dsp:cNvPr id="0" name=""/>
        <dsp:cNvSpPr/>
      </dsp:nvSpPr>
      <dsp:spPr>
        <a:xfrm rot="5400000">
          <a:off x="1096340" y="492801"/>
          <a:ext cx="538571" cy="468557"/>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zh-CN" altLang="en-US" sz="1200" kern="1200" dirty="0" smtClean="0"/>
            <a:t>规模</a:t>
          </a:r>
          <a:endParaRPr lang="zh-CN" altLang="en-US" sz="1200" kern="1200" dirty="0"/>
        </a:p>
      </dsp:txBody>
      <dsp:txXfrm rot="-5400000">
        <a:off x="1204364" y="541721"/>
        <a:ext cx="322523" cy="370717"/>
      </dsp:txXfrm>
    </dsp:sp>
    <dsp:sp modelId="{58C4056D-6618-4AE0-8E60-D77E2DE5041A}">
      <dsp:nvSpPr>
        <dsp:cNvPr id="0" name=""/>
        <dsp:cNvSpPr/>
      </dsp:nvSpPr>
      <dsp:spPr>
        <a:xfrm rot="5400000">
          <a:off x="844289" y="949941"/>
          <a:ext cx="538571" cy="468557"/>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波动</a:t>
          </a:r>
          <a:endParaRPr lang="zh-CN" altLang="en-US" sz="900" kern="1200" dirty="0"/>
        </a:p>
      </dsp:txBody>
      <dsp:txXfrm rot="-5400000">
        <a:off x="952313" y="998861"/>
        <a:ext cx="322523" cy="370717"/>
      </dsp:txXfrm>
    </dsp:sp>
    <dsp:sp modelId="{DEA5A984-D5C8-4C64-80E8-18F56923E74F}">
      <dsp:nvSpPr>
        <dsp:cNvPr id="0" name=""/>
        <dsp:cNvSpPr/>
      </dsp:nvSpPr>
      <dsp:spPr>
        <a:xfrm>
          <a:off x="1362072" y="1022648"/>
          <a:ext cx="601045" cy="323143"/>
        </a:xfrm>
        <a:prstGeom prst="rect">
          <a:avLst/>
        </a:prstGeom>
        <a:noFill/>
        <a:ln>
          <a:noFill/>
        </a:ln>
        <a:effectLst/>
      </dsp:spPr>
      <dsp:style>
        <a:lnRef idx="0">
          <a:scrgbClr r="0" g="0" b="0"/>
        </a:lnRef>
        <a:fillRef idx="0">
          <a:scrgbClr r="0" g="0" b="0"/>
        </a:fillRef>
        <a:effectRef idx="0">
          <a:scrgbClr r="0" g="0" b="0"/>
        </a:effectRef>
        <a:fontRef idx="minor"/>
      </dsp:style>
    </dsp:sp>
    <dsp:sp modelId="{6A9C785E-3093-413C-90A0-46AB4009E19B}">
      <dsp:nvSpPr>
        <dsp:cNvPr id="0" name=""/>
        <dsp:cNvSpPr/>
      </dsp:nvSpPr>
      <dsp:spPr>
        <a:xfrm rot="5400000">
          <a:off x="338247" y="949941"/>
          <a:ext cx="538571" cy="468557"/>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zh-CN" altLang="en-US" sz="800" kern="1200" dirty="0" smtClean="0"/>
            <a:t>分析师预测</a:t>
          </a:r>
          <a:endParaRPr lang="zh-CN" altLang="en-US" sz="800" kern="1200" dirty="0"/>
        </a:p>
      </dsp:txBody>
      <dsp:txXfrm rot="-5400000">
        <a:off x="446271" y="998861"/>
        <a:ext cx="322523" cy="370717"/>
      </dsp:txXfrm>
    </dsp:sp>
    <dsp:sp modelId="{2B23AA45-CADE-49BE-8DF8-32C841097CB7}">
      <dsp:nvSpPr>
        <dsp:cNvPr id="0" name=""/>
        <dsp:cNvSpPr/>
      </dsp:nvSpPr>
      <dsp:spPr>
        <a:xfrm rot="5400000">
          <a:off x="590298" y="1407080"/>
          <a:ext cx="538571" cy="468557"/>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动量</a:t>
          </a:r>
          <a:endParaRPr lang="zh-CN" altLang="en-US" sz="900" kern="1200" dirty="0"/>
        </a:p>
      </dsp:txBody>
      <dsp:txXfrm rot="-5400000">
        <a:off x="698322" y="1456000"/>
        <a:ext cx="322523" cy="370717"/>
      </dsp:txXfrm>
    </dsp:sp>
    <dsp:sp modelId="{426B062B-6389-4412-9744-10A435EED996}">
      <dsp:nvSpPr>
        <dsp:cNvPr id="0" name=""/>
        <dsp:cNvSpPr/>
      </dsp:nvSpPr>
      <dsp:spPr>
        <a:xfrm>
          <a:off x="24259" y="1479787"/>
          <a:ext cx="581657" cy="323143"/>
        </a:xfrm>
        <a:prstGeom prst="rect">
          <a:avLst/>
        </a:prstGeom>
        <a:noFill/>
        <a:ln>
          <a:noFill/>
        </a:ln>
        <a:effectLst/>
      </dsp:spPr>
      <dsp:style>
        <a:lnRef idx="0">
          <a:scrgbClr r="0" g="0" b="0"/>
        </a:lnRef>
        <a:fillRef idx="0">
          <a:scrgbClr r="0" g="0" b="0"/>
        </a:fillRef>
        <a:effectRef idx="0">
          <a:scrgbClr r="0" g="0" b="0"/>
        </a:effectRef>
        <a:fontRef idx="minor"/>
      </dsp:style>
    </dsp:sp>
    <dsp:sp modelId="{0F6A2594-CCE5-4CF6-AB9C-9E71C9CE5F4D}">
      <dsp:nvSpPr>
        <dsp:cNvPr id="0" name=""/>
        <dsp:cNvSpPr/>
      </dsp:nvSpPr>
      <dsp:spPr>
        <a:xfrm rot="5400000">
          <a:off x="1096340" y="1407080"/>
          <a:ext cx="538571" cy="468557"/>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zh-CN" altLang="en-US" sz="1200" kern="1200" dirty="0" smtClean="0"/>
            <a:t>趋势</a:t>
          </a:r>
          <a:endParaRPr lang="zh-CN" altLang="en-US" sz="1200" kern="1200" dirty="0"/>
        </a:p>
      </dsp:txBody>
      <dsp:txXfrm rot="-5400000">
        <a:off x="1204364" y="1456000"/>
        <a:ext cx="322523" cy="370717"/>
      </dsp:txXfrm>
    </dsp:sp>
    <dsp:sp modelId="{72CCB6B2-05A9-4F9E-A65B-AAB9826BF61B}">
      <dsp:nvSpPr>
        <dsp:cNvPr id="0" name=""/>
        <dsp:cNvSpPr/>
      </dsp:nvSpPr>
      <dsp:spPr>
        <a:xfrm rot="5400000">
          <a:off x="844289" y="1864220"/>
          <a:ext cx="538571" cy="468557"/>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成交量</a:t>
          </a:r>
          <a:endParaRPr lang="zh-CN" altLang="en-US" sz="900" kern="1200" dirty="0"/>
        </a:p>
      </dsp:txBody>
      <dsp:txXfrm rot="-5400000">
        <a:off x="952313" y="1913140"/>
        <a:ext cx="322523" cy="370717"/>
      </dsp:txXfrm>
    </dsp:sp>
    <dsp:sp modelId="{D8AB39ED-68F6-4698-8A11-5B9B83C97AFB}">
      <dsp:nvSpPr>
        <dsp:cNvPr id="0" name=""/>
        <dsp:cNvSpPr/>
      </dsp:nvSpPr>
      <dsp:spPr>
        <a:xfrm>
          <a:off x="1362072" y="1936927"/>
          <a:ext cx="601045" cy="323143"/>
        </a:xfrm>
        <a:prstGeom prst="rect">
          <a:avLst/>
        </a:prstGeom>
        <a:noFill/>
        <a:ln>
          <a:noFill/>
        </a:ln>
        <a:effectLst/>
      </dsp:spPr>
      <dsp:style>
        <a:lnRef idx="0">
          <a:scrgbClr r="0" g="0" b="0"/>
        </a:lnRef>
        <a:fillRef idx="0">
          <a:scrgbClr r="0" g="0" b="0"/>
        </a:fillRef>
        <a:effectRef idx="0">
          <a:scrgbClr r="0" g="0" b="0"/>
        </a:effectRef>
        <a:fontRef idx="minor"/>
      </dsp:style>
    </dsp:sp>
    <dsp:sp modelId="{5A04E04E-6B93-4F9F-A258-F47477356157}">
      <dsp:nvSpPr>
        <dsp:cNvPr id="0" name=""/>
        <dsp:cNvSpPr/>
      </dsp:nvSpPr>
      <dsp:spPr>
        <a:xfrm rot="5400000">
          <a:off x="338247" y="1864220"/>
          <a:ext cx="538571" cy="468557"/>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zh-CN" altLang="en-US" sz="1200" kern="1200" dirty="0" smtClean="0"/>
            <a:t>宏观经济</a:t>
          </a:r>
          <a:endParaRPr lang="zh-CN" altLang="en-US" sz="1200" kern="1200" dirty="0"/>
        </a:p>
      </dsp:txBody>
      <dsp:txXfrm rot="-5400000">
        <a:off x="446271" y="1913140"/>
        <a:ext cx="322523" cy="370717"/>
      </dsp:txXfrm>
    </dsp:sp>
    <dsp:sp modelId="{92AC4FF7-A356-4BEA-B230-63067D83464F}">
      <dsp:nvSpPr>
        <dsp:cNvPr id="0" name=""/>
        <dsp:cNvSpPr/>
      </dsp:nvSpPr>
      <dsp:spPr>
        <a:xfrm rot="5400000">
          <a:off x="590298" y="2321359"/>
          <a:ext cx="538571" cy="468557"/>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股东</a:t>
          </a:r>
          <a:endParaRPr lang="zh-CN" altLang="en-US" sz="900" kern="1200" dirty="0"/>
        </a:p>
      </dsp:txBody>
      <dsp:txXfrm rot="-5400000">
        <a:off x="698322" y="2370279"/>
        <a:ext cx="322523" cy="370717"/>
      </dsp:txXfrm>
    </dsp:sp>
    <dsp:sp modelId="{742FC6A5-53AB-4208-81D4-5A6CA7C622B6}">
      <dsp:nvSpPr>
        <dsp:cNvPr id="0" name=""/>
        <dsp:cNvSpPr/>
      </dsp:nvSpPr>
      <dsp:spPr>
        <a:xfrm>
          <a:off x="24259" y="2394067"/>
          <a:ext cx="581657" cy="323143"/>
        </a:xfrm>
        <a:prstGeom prst="rect">
          <a:avLst/>
        </a:prstGeom>
        <a:noFill/>
        <a:ln>
          <a:noFill/>
        </a:ln>
        <a:effectLst/>
      </dsp:spPr>
      <dsp:style>
        <a:lnRef idx="0">
          <a:scrgbClr r="0" g="0" b="0"/>
        </a:lnRef>
        <a:fillRef idx="0">
          <a:scrgbClr r="0" g="0" b="0"/>
        </a:fillRef>
        <a:effectRef idx="0">
          <a:scrgbClr r="0" g="0" b="0"/>
        </a:effectRef>
        <a:fontRef idx="minor"/>
      </dsp:style>
    </dsp:sp>
    <dsp:sp modelId="{51C55983-A577-4128-B7AA-1A81FB26BA82}">
      <dsp:nvSpPr>
        <dsp:cNvPr id="0" name=""/>
        <dsp:cNvSpPr/>
      </dsp:nvSpPr>
      <dsp:spPr>
        <a:xfrm rot="5400000" flipV="1">
          <a:off x="1075224" y="2340454"/>
          <a:ext cx="512413" cy="434558"/>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zh-CN" altLang="en-US" sz="1100" kern="1200" dirty="0" smtClean="0"/>
            <a:t>其它</a:t>
          </a:r>
          <a:endParaRPr lang="zh-CN" altLang="en-US" sz="1100" kern="1200" dirty="0"/>
        </a:p>
      </dsp:txBody>
      <dsp:txXfrm rot="-5400000">
        <a:off x="1181075" y="2380441"/>
        <a:ext cx="300710" cy="3545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A2F78-DC0E-4D12-9ED5-6E12C6A14435}">
      <dsp:nvSpPr>
        <dsp:cNvPr id="0" name=""/>
        <dsp:cNvSpPr/>
      </dsp:nvSpPr>
      <dsp:spPr>
        <a:xfrm>
          <a:off x="471093" y="638875"/>
          <a:ext cx="2112874" cy="733773"/>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2C0FC-29DC-4197-BD93-F61BE05DFB69}">
      <dsp:nvSpPr>
        <dsp:cNvPr id="0" name=""/>
        <dsp:cNvSpPr/>
      </dsp:nvSpPr>
      <dsp:spPr>
        <a:xfrm>
          <a:off x="1433151" y="2402684"/>
          <a:ext cx="409471" cy="262061"/>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3857A9-F7D3-4DBA-A679-0B56E3ACA8A9}">
      <dsp:nvSpPr>
        <dsp:cNvPr id="0" name=""/>
        <dsp:cNvSpPr/>
      </dsp:nvSpPr>
      <dsp:spPr>
        <a:xfrm>
          <a:off x="655154" y="2612333"/>
          <a:ext cx="1965464" cy="491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altLang="zh-CN" sz="1700" kern="1200" dirty="0" smtClean="0"/>
            <a:t> </a:t>
          </a:r>
          <a:endParaRPr lang="zh-CN" altLang="en-US" sz="1700" kern="1200" dirty="0"/>
        </a:p>
      </dsp:txBody>
      <dsp:txXfrm>
        <a:off x="655154" y="2612333"/>
        <a:ext cx="1965464" cy="491366"/>
      </dsp:txXfrm>
    </dsp:sp>
    <dsp:sp modelId="{12FB5330-5343-4192-8AB5-4C267618BCC8}">
      <dsp:nvSpPr>
        <dsp:cNvPr id="0" name=""/>
        <dsp:cNvSpPr/>
      </dsp:nvSpPr>
      <dsp:spPr>
        <a:xfrm>
          <a:off x="1346343" y="1396366"/>
          <a:ext cx="737049" cy="737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市场指标</a:t>
          </a:r>
          <a:endParaRPr lang="zh-CN" altLang="en-US" sz="1200" kern="1200" dirty="0"/>
        </a:p>
      </dsp:txBody>
      <dsp:txXfrm>
        <a:off x="1454281" y="1504304"/>
        <a:ext cx="521173" cy="521173"/>
      </dsp:txXfrm>
    </dsp:sp>
    <dsp:sp modelId="{33FDE3E6-8788-4B9F-B147-7A07875A5FDE}">
      <dsp:nvSpPr>
        <dsp:cNvPr id="0" name=""/>
        <dsp:cNvSpPr/>
      </dsp:nvSpPr>
      <dsp:spPr>
        <a:xfrm>
          <a:off x="818943" y="843415"/>
          <a:ext cx="737049" cy="737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技术面指标</a:t>
          </a:r>
          <a:endParaRPr lang="zh-CN" altLang="en-US" sz="1200" kern="1200" dirty="0"/>
        </a:p>
      </dsp:txBody>
      <dsp:txXfrm>
        <a:off x="926881" y="951353"/>
        <a:ext cx="521173" cy="521173"/>
      </dsp:txXfrm>
    </dsp:sp>
    <dsp:sp modelId="{D6F48108-8E75-4C83-BA52-B43F41B60926}">
      <dsp:nvSpPr>
        <dsp:cNvPr id="0" name=""/>
        <dsp:cNvSpPr/>
      </dsp:nvSpPr>
      <dsp:spPr>
        <a:xfrm>
          <a:off x="1572371" y="665213"/>
          <a:ext cx="737049" cy="73704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基本面指标</a:t>
          </a:r>
          <a:endParaRPr lang="zh-CN" altLang="en-US" sz="1200" kern="1200" dirty="0"/>
        </a:p>
      </dsp:txBody>
      <dsp:txXfrm>
        <a:off x="1680309" y="773151"/>
        <a:ext cx="521173" cy="521173"/>
      </dsp:txXfrm>
    </dsp:sp>
    <dsp:sp modelId="{02470D15-662F-4BBB-BF6C-2C11E9C63E08}">
      <dsp:nvSpPr>
        <dsp:cNvPr id="0" name=""/>
        <dsp:cNvSpPr/>
      </dsp:nvSpPr>
      <dsp:spPr>
        <a:xfrm>
          <a:off x="486023" y="482873"/>
          <a:ext cx="2293041" cy="1834433"/>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9FD48-100E-4EDB-83B6-80DAE3438C84}">
      <dsp:nvSpPr>
        <dsp:cNvPr id="0" name=""/>
        <dsp:cNvSpPr/>
      </dsp:nvSpPr>
      <dsp:spPr>
        <a:xfrm>
          <a:off x="-4101463" y="-629478"/>
          <a:ext cx="4887319" cy="4887319"/>
        </a:xfrm>
        <a:prstGeom prst="blockArc">
          <a:avLst>
            <a:gd name="adj1" fmla="val 18900000"/>
            <a:gd name="adj2" fmla="val 2700000"/>
            <a:gd name="adj3" fmla="val 44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8F7C40-2E32-4D9D-8122-79883A0D3AC2}">
      <dsp:nvSpPr>
        <dsp:cNvPr id="0" name=""/>
        <dsp:cNvSpPr/>
      </dsp:nvSpPr>
      <dsp:spPr>
        <a:xfrm>
          <a:off x="505382" y="362836"/>
          <a:ext cx="5040697" cy="72567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6003"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指数成分股</a:t>
          </a:r>
          <a:endParaRPr lang="zh-CN" altLang="en-US" sz="2400" kern="1200" dirty="0">
            <a:solidFill>
              <a:schemeClr val="tx1"/>
            </a:solidFill>
          </a:endParaRPr>
        </a:p>
      </dsp:txBody>
      <dsp:txXfrm>
        <a:off x="505382" y="362836"/>
        <a:ext cx="5040697" cy="725672"/>
      </dsp:txXfrm>
    </dsp:sp>
    <dsp:sp modelId="{A87211DD-4CF2-431D-B958-291906BC32C1}">
      <dsp:nvSpPr>
        <dsp:cNvPr id="0" name=""/>
        <dsp:cNvSpPr/>
      </dsp:nvSpPr>
      <dsp:spPr>
        <a:xfrm>
          <a:off x="51836" y="272127"/>
          <a:ext cx="907090" cy="90709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4D65F517-C724-4B69-B411-8A66459481D6}">
      <dsp:nvSpPr>
        <dsp:cNvPr id="0" name=""/>
        <dsp:cNvSpPr/>
      </dsp:nvSpPr>
      <dsp:spPr>
        <a:xfrm>
          <a:off x="769164" y="1451345"/>
          <a:ext cx="4776915" cy="72567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6003"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指数成分股</a:t>
          </a:r>
          <a:r>
            <a:rPr lang="en-US" altLang="zh-CN" sz="2400" kern="1200" dirty="0" smtClean="0">
              <a:solidFill>
                <a:schemeClr val="tx1"/>
              </a:solidFill>
            </a:rPr>
            <a:t>+</a:t>
          </a:r>
          <a:r>
            <a:rPr lang="zh-CN" altLang="en-US" sz="2400" kern="1200" dirty="0" smtClean="0">
              <a:solidFill>
                <a:schemeClr val="tx1"/>
              </a:solidFill>
            </a:rPr>
            <a:t>指数外股票</a:t>
          </a:r>
          <a:endParaRPr lang="zh-CN" altLang="en-US" sz="2400" kern="1200" dirty="0">
            <a:solidFill>
              <a:schemeClr val="tx1"/>
            </a:solidFill>
          </a:endParaRPr>
        </a:p>
      </dsp:txBody>
      <dsp:txXfrm>
        <a:off x="769164" y="1451345"/>
        <a:ext cx="4776915" cy="725672"/>
      </dsp:txXfrm>
    </dsp:sp>
    <dsp:sp modelId="{FF669B07-59D8-43E3-AF43-49B09EF62605}">
      <dsp:nvSpPr>
        <dsp:cNvPr id="0" name=""/>
        <dsp:cNvSpPr/>
      </dsp:nvSpPr>
      <dsp:spPr>
        <a:xfrm>
          <a:off x="315618" y="1360636"/>
          <a:ext cx="907090" cy="90709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197857E3-C7E5-45F6-9546-018DA46ABCCF}">
      <dsp:nvSpPr>
        <dsp:cNvPr id="0" name=""/>
        <dsp:cNvSpPr/>
      </dsp:nvSpPr>
      <dsp:spPr>
        <a:xfrm>
          <a:off x="505382" y="2539854"/>
          <a:ext cx="5040697" cy="72567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6003"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rPr>
            <a:t>全市场股票</a:t>
          </a:r>
          <a:endParaRPr lang="zh-CN" altLang="en-US" sz="2400" kern="1200" dirty="0">
            <a:solidFill>
              <a:schemeClr val="tx1"/>
            </a:solidFill>
          </a:endParaRPr>
        </a:p>
      </dsp:txBody>
      <dsp:txXfrm>
        <a:off x="505382" y="2539854"/>
        <a:ext cx="5040697" cy="725672"/>
      </dsp:txXfrm>
    </dsp:sp>
    <dsp:sp modelId="{00A1B027-0368-4C0D-95A5-3FAB85252BCC}">
      <dsp:nvSpPr>
        <dsp:cNvPr id="0" name=""/>
        <dsp:cNvSpPr/>
      </dsp:nvSpPr>
      <dsp:spPr>
        <a:xfrm>
          <a:off x="51836" y="2449145"/>
          <a:ext cx="907090" cy="90709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45747-CA60-4787-BA04-B3533269678D}">
      <dsp:nvSpPr>
        <dsp:cNvPr id="0" name=""/>
        <dsp:cNvSpPr/>
      </dsp:nvSpPr>
      <dsp:spPr>
        <a:xfrm>
          <a:off x="1979379" y="282590"/>
          <a:ext cx="3810203" cy="3810203"/>
        </a:xfrm>
        <a:prstGeom prst="pie">
          <a:avLst>
            <a:gd name="adj1" fmla="val 162000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t>偏离度</a:t>
          </a:r>
          <a:endParaRPr lang="zh-CN" altLang="en-US" sz="3400" kern="1200" dirty="0"/>
        </a:p>
      </dsp:txBody>
      <dsp:txXfrm>
        <a:off x="3928026" y="987477"/>
        <a:ext cx="1406146" cy="1133989"/>
      </dsp:txXfrm>
    </dsp:sp>
    <dsp:sp modelId="{CC277D8A-CB78-4A3E-8939-DC57D1CE7339}">
      <dsp:nvSpPr>
        <dsp:cNvPr id="0" name=""/>
        <dsp:cNvSpPr/>
      </dsp:nvSpPr>
      <dsp:spPr>
        <a:xfrm>
          <a:off x="1818806" y="443162"/>
          <a:ext cx="3810203" cy="3810203"/>
        </a:xfrm>
        <a:prstGeom prst="pie">
          <a:avLst>
            <a:gd name="adj1" fmla="val 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t>市场有效性</a:t>
          </a:r>
          <a:endParaRPr lang="zh-CN" altLang="en-US" sz="3400" kern="1200" dirty="0"/>
        </a:p>
      </dsp:txBody>
      <dsp:txXfrm>
        <a:off x="3791947" y="2416303"/>
        <a:ext cx="1406146" cy="1133989"/>
      </dsp:txXfrm>
    </dsp:sp>
    <dsp:sp modelId="{058C5D6F-CEC2-4D5B-99C5-2A6CE28E2A15}">
      <dsp:nvSpPr>
        <dsp:cNvPr id="0" name=""/>
        <dsp:cNvSpPr/>
      </dsp:nvSpPr>
      <dsp:spPr>
        <a:xfrm>
          <a:off x="1818806" y="443162"/>
          <a:ext cx="3810203" cy="3810203"/>
        </a:xfrm>
        <a:prstGeom prst="pie">
          <a:avLst>
            <a:gd name="adj1" fmla="val 5400000"/>
            <a:gd name="adj2" fmla="val 10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t>规模突增</a:t>
          </a:r>
          <a:endParaRPr lang="zh-CN" altLang="en-US" sz="3400" kern="1200" dirty="0"/>
        </a:p>
      </dsp:txBody>
      <dsp:txXfrm>
        <a:off x="2249722" y="2416303"/>
        <a:ext cx="1406146" cy="1133989"/>
      </dsp:txXfrm>
    </dsp:sp>
    <dsp:sp modelId="{5248CE78-E870-408F-B67F-A45086706B0A}">
      <dsp:nvSpPr>
        <dsp:cNvPr id="0" name=""/>
        <dsp:cNvSpPr/>
      </dsp:nvSpPr>
      <dsp:spPr>
        <a:xfrm>
          <a:off x="1818806" y="443162"/>
          <a:ext cx="3810203" cy="3810203"/>
        </a:xfrm>
        <a:prstGeom prst="pie">
          <a:avLst>
            <a:gd name="adj1" fmla="val 108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t>因子失效</a:t>
          </a:r>
          <a:endParaRPr lang="zh-CN" altLang="en-US" sz="3400" kern="1200" dirty="0"/>
        </a:p>
      </dsp:txBody>
      <dsp:txXfrm>
        <a:off x="2249722" y="1146236"/>
        <a:ext cx="1406146" cy="113398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9F36D-AC2B-4209-AE67-174373B00B30}" type="datetime1">
              <a:rPr lang="zh-CN" altLang="en-US" smtClean="0">
                <a:latin typeface="Microsoft YaHei UI" panose="020B0503020204020204" pitchFamily="34" charset="-122"/>
                <a:ea typeface="Microsoft YaHei UI" panose="020B0503020204020204" pitchFamily="34" charset="-122"/>
              </a:rPr>
              <a:t>2020/6/6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06BD15E-A83F-499B-AE2F-72149146BFF5}"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283393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7995E23-D00F-4CF5-AD97-A2A2E2F620B1}" type="datetime1">
              <a:rPr lang="zh-CN" altLang="en-US" noProof="0" smtClean="0"/>
              <a:t>2020/6/6</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4BD6FFF6-EFF5-46FA-B62C-F141E1274D59}" type="slidenum">
              <a:rPr lang="en-US" altLang="zh-CN" noProof="0" smtClean="0"/>
              <a:pPr/>
              <a:t>‹#›</a:t>
            </a:fld>
            <a:endParaRPr lang="zh-CN" altLang="en-US" noProof="0" dirty="0"/>
          </a:p>
        </p:txBody>
      </p:sp>
    </p:spTree>
    <p:extLst>
      <p:ext uri="{BB962C8B-B14F-4D97-AF65-F5344CB8AC3E}">
        <p14:creationId xmlns:p14="http://schemas.microsoft.com/office/powerpoint/2010/main" val="7556670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4BD6FFF6-EFF5-46FA-B62C-F141E1274D59}" type="slidenum">
              <a:rPr lang="en-US" altLang="zh-CN" smtClean="0"/>
              <a:t>1</a:t>
            </a:fld>
            <a:endParaRPr lang="zh-CN" altLang="en-US" dirty="0"/>
          </a:p>
        </p:txBody>
      </p:sp>
    </p:spTree>
    <p:extLst>
      <p:ext uri="{BB962C8B-B14F-4D97-AF65-F5344CB8AC3E}">
        <p14:creationId xmlns:p14="http://schemas.microsoft.com/office/powerpoint/2010/main" val="400522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147017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5438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928222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79732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标题 13"/>
          <p:cNvSpPr>
            <a:spLocks noGrp="1"/>
          </p:cNvSpPr>
          <p:nvPr>
            <p:ph type="ctrTitle"/>
          </p:nvPr>
        </p:nvSpPr>
        <p:spPr>
          <a:xfrm>
            <a:off x="1910080" y="1179705"/>
            <a:ext cx="9875520" cy="1472184"/>
          </a:xfrm>
          <a:prstGeom prst="rect">
            <a:avLst/>
          </a:prstGeom>
        </p:spPr>
        <p:txBody>
          <a:bodyPr rtlCol="0" anchor="b"/>
          <a:lstStyle>
            <a:lvl1pPr algn="ctr">
              <a:defRPr/>
            </a:lvl1pPr>
            <a:extLst/>
          </a:lstStyle>
          <a:p>
            <a:pPr rtl="0"/>
            <a:r>
              <a:rPr lang="zh-CN" altLang="en-US" noProof="0" smtClean="0"/>
              <a:t>单击此处编辑母版标题样式</a:t>
            </a:r>
            <a:endParaRPr lang="zh-CN" altLang="en-US" noProof="0" dirty="0"/>
          </a:p>
        </p:txBody>
      </p:sp>
      <p:sp>
        <p:nvSpPr>
          <p:cNvPr id="22" name="副标题 21"/>
          <p:cNvSpPr>
            <a:spLocks noGrp="1"/>
          </p:cNvSpPr>
          <p:nvPr>
            <p:ph type="subTitle" idx="1"/>
          </p:nvPr>
        </p:nvSpPr>
        <p:spPr>
          <a:xfrm>
            <a:off x="1910080" y="2669871"/>
            <a:ext cx="9875520" cy="1752600"/>
          </a:xfrm>
          <a:prstGeom prst="rect">
            <a:avLst/>
          </a:prstGeom>
        </p:spPr>
        <p:txBody>
          <a:bodyPr tIns="0" rtlCol="0"/>
          <a:lstStyle>
            <a:lvl1pPr marL="27432" indent="0" algn="ctr">
              <a:buNone/>
              <a:defRPr sz="2600" b="1">
                <a:solidFill>
                  <a:schemeClr val="accent1">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zh-CN" altLang="en-US" noProof="0" smtClean="0"/>
              <a:t>单击此处编辑母版副标题样式</a:t>
            </a:r>
            <a:endParaRPr kumimoji="0" lang="zh-CN" altLang="en-US" noProof="0" dirty="0"/>
          </a:p>
        </p:txBody>
      </p:sp>
      <p:sp>
        <p:nvSpPr>
          <p:cNvPr id="7" name="日期占位符 6"/>
          <p:cNvSpPr>
            <a:spLocks noGrp="1"/>
          </p:cNvSpPr>
          <p:nvPr>
            <p:ph type="dt" sz="half" idx="10"/>
          </p:nvPr>
        </p:nvSpPr>
        <p:spPr>
          <a:xfrm>
            <a:off x="4775200" y="6305550"/>
            <a:ext cx="2844800" cy="476250"/>
          </a:xfrm>
          <a:prstGeom prst="rect">
            <a:avLst/>
          </a:prstGeom>
        </p:spPr>
        <p:txBody>
          <a:bodyPr rtlCol="0"/>
          <a:lstStyle/>
          <a:p>
            <a:pPr rtl="0"/>
            <a:fld id="{71664B59-BA50-4420-B06F-C877DBD8F5F8}" type="datetime1">
              <a:rPr lang="zh-CN" altLang="en-US" noProof="0" smtClean="0"/>
              <a:t>2020/6/6</a:t>
            </a:fld>
            <a:endParaRPr lang="zh-CN" altLang="en-US" noProof="0" dirty="0"/>
          </a:p>
        </p:txBody>
      </p:sp>
      <p:sp>
        <p:nvSpPr>
          <p:cNvPr id="20" name="页脚占位符 19"/>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10" name="幻灯片编号占位符 9"/>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40727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914144" y="1447800"/>
            <a:ext cx="9997440" cy="4800600"/>
          </a:xfrm>
          <a:prstGeom prst="rect">
            <a:avLst/>
          </a:prstGeom>
        </p:spPr>
        <p:txBody>
          <a:bodyPr vert="eaVert"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38728C6C-5530-4727-A5BC-75953C664D24}" type="datetime1">
              <a:rPr lang="zh-CN" altLang="en-US" noProof="0" smtClean="0"/>
              <a:t>2020/6/6</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1749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4000" y="274640"/>
            <a:ext cx="2438400" cy="5851525"/>
          </a:xfrm>
          <a:prstGeom prst="rect">
            <a:avLst/>
          </a:prstGeo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524000" y="274641"/>
            <a:ext cx="7416800" cy="5851525"/>
          </a:xfrm>
          <a:prstGeom prst="rect">
            <a:avLst/>
          </a:prstGeom>
        </p:spPr>
        <p:txBody>
          <a:bodyPr vert="eaVert"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03E2D4E7-0B4E-4064-85FC-8C12C14BE1E9}" type="datetime1">
              <a:rPr lang="zh-CN" altLang="en-US" noProof="0" smtClean="0"/>
              <a:t>2020/6/6</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1943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1914144" y="1447800"/>
            <a:ext cx="9997440" cy="4800600"/>
          </a:xfrm>
          <a:prstGeom prst="rect">
            <a:avLst/>
          </a:prstGeom>
        </p:spPr>
        <p:txBody>
          <a:bodyPr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2547E639-7F52-48B9-8D8A-1467E723CCFE}" type="datetime1">
              <a:rPr lang="zh-CN" altLang="en-US" noProof="0" smtClean="0"/>
              <a:t>2020/6/6</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63998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pos="9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2600325"/>
            <a:ext cx="8534400" cy="2286000"/>
          </a:xfrm>
          <a:prstGeom prst="rect">
            <a:avLst/>
          </a:prstGeom>
        </p:spPr>
        <p:txBody>
          <a:bodyPr rtlCol="0" anchor="t"/>
          <a:lstStyle>
            <a:lvl1pPr algn="l">
              <a:lnSpc>
                <a:spcPts val="4500"/>
              </a:lnSpc>
              <a:buNone/>
              <a:defRPr sz="4000" b="1" cap="all"/>
            </a:lvl1pPr>
            <a:extLst/>
          </a:lstStyle>
          <a:p>
            <a:pPr rtl="0"/>
            <a:r>
              <a:rPr lang="zh-CN" altLang="en-US" smtClean="0"/>
              <a:t>单击此处编辑母版标题样式</a:t>
            </a:r>
            <a:endParaRPr lang="zh-CN"/>
          </a:p>
        </p:txBody>
      </p:sp>
      <p:sp>
        <p:nvSpPr>
          <p:cNvPr id="3" name="文本占位符 2"/>
          <p:cNvSpPr>
            <a:spLocks noGrp="1"/>
          </p:cNvSpPr>
          <p:nvPr>
            <p:ph type="body" idx="1"/>
          </p:nvPr>
        </p:nvSpPr>
        <p:spPr>
          <a:xfrm>
            <a:off x="1828800" y="1066800"/>
            <a:ext cx="8534400" cy="1509712"/>
          </a:xfrm>
          <a:prstGeom prst="rect">
            <a:avLst/>
          </a:prstGeom>
        </p:spPr>
        <p:txBody>
          <a:bodyPr rtlCol="0"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zh-CN" altLang="en-US" smtClean="0"/>
              <a:t>单击此处编辑母版文本样式</a:t>
            </a:r>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D49F86E4-CEBB-4C91-9055-920C77159E9F}" type="datetime1">
              <a:rPr lang="zh-CN" altLang="en-US" smtClean="0"/>
              <a:t>2020/6/6</a:t>
            </a:fld>
            <a:endParaRPr lang="en-US"/>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406615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914144" y="1524000"/>
            <a:ext cx="4876800" cy="4663440"/>
          </a:xfrm>
          <a:prstGeom prst="rect">
            <a:avLst/>
          </a:prstGeo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内容占位符 3"/>
          <p:cNvSpPr>
            <a:spLocks noGrp="1"/>
          </p:cNvSpPr>
          <p:nvPr>
            <p:ph sz="half" idx="2"/>
          </p:nvPr>
        </p:nvSpPr>
        <p:spPr>
          <a:xfrm>
            <a:off x="7034784" y="1524000"/>
            <a:ext cx="4876800" cy="4663440"/>
          </a:xfrm>
          <a:prstGeom prst="rect">
            <a:avLst/>
          </a:prstGeo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p>
            <a:pPr rtl="0"/>
            <a:fld id="{9A0139A1-7678-41C7-A4D7-0DB5937D695A}" type="datetime1">
              <a:rPr lang="zh-CN" altLang="en-US" noProof="0" smtClean="0"/>
              <a:t>2020/6/6</a:t>
            </a:fld>
            <a:endParaRPr lang="zh-CN" altLang="en-US" noProof="0"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07845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160336"/>
            <a:ext cx="10972800" cy="1143000"/>
          </a:xfrm>
          <a:prstGeom prst="rect">
            <a:avLst/>
          </a:prstGeom>
        </p:spPr>
        <p:txBody>
          <a:bodyPr rtlCol="0" anchor="ctr"/>
          <a:lstStyle>
            <a:lvl1pPr algn="ctr">
              <a:defRPr sz="4500" b="1" cap="none" baseline="0"/>
            </a:lvl1pPr>
            <a:extLst/>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609600" y="328278"/>
            <a:ext cx="5364480" cy="640080"/>
          </a:xfrm>
          <a:prstGeom prst="rect">
            <a:avLst/>
          </a:prstGeom>
          <a:noFill/>
          <a:ln w="10795">
            <a:solidFill>
              <a:schemeClr val="bg1"/>
            </a:solidFill>
            <a:miter lim="800000"/>
          </a:ln>
        </p:spPr>
        <p:txBody>
          <a:bodyPr rtlCol="0" anchor="ctr"/>
          <a:lstStyle>
            <a:lvl1pPr marL="64008" indent="0" algn="l">
              <a:lnSpc>
                <a:spcPct val="100000"/>
              </a:lnSpc>
              <a:spcBef>
                <a:spcPts val="100"/>
              </a:spcBef>
              <a:buNone/>
              <a:defRPr sz="1900" b="1">
                <a:solidFill>
                  <a:schemeClr val="accent1">
                    <a:lumMod val="50000"/>
                  </a:schemeClr>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zh-CN" altLang="en-US" noProof="0" smtClean="0"/>
              <a:t>单击此处编辑母版文本样式</a:t>
            </a:r>
          </a:p>
        </p:txBody>
      </p:sp>
      <p:sp>
        <p:nvSpPr>
          <p:cNvPr id="5" name="内容占位符 4"/>
          <p:cNvSpPr>
            <a:spLocks noGrp="1"/>
          </p:cNvSpPr>
          <p:nvPr>
            <p:ph sz="quarter" idx="2"/>
          </p:nvPr>
        </p:nvSpPr>
        <p:spPr>
          <a:xfrm>
            <a:off x="609600" y="969336"/>
            <a:ext cx="5364480" cy="4114800"/>
          </a:xfrm>
          <a:prstGeom prst="rect">
            <a:avLst/>
          </a:prstGeom>
          <a:ln w="10795">
            <a:solidFill>
              <a:schemeClr val="bg1"/>
            </a:solidFill>
            <a:prstDash val="dash"/>
            <a:miter lim="800000"/>
          </a:ln>
        </p:spPr>
        <p:txBody>
          <a:bodyPr rtlCol="0"/>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文本占位符 3"/>
          <p:cNvSpPr>
            <a:spLocks noGrp="1"/>
          </p:cNvSpPr>
          <p:nvPr>
            <p:ph type="body" sz="half" idx="3"/>
          </p:nvPr>
        </p:nvSpPr>
        <p:spPr>
          <a:xfrm>
            <a:off x="6217920" y="328278"/>
            <a:ext cx="5364480" cy="640080"/>
          </a:xfrm>
          <a:prstGeom prst="rect">
            <a:avLst/>
          </a:prstGeom>
          <a:noFill/>
          <a:ln w="10795">
            <a:solidFill>
              <a:schemeClr val="bg1"/>
            </a:solidFill>
            <a:miter lim="800000"/>
          </a:ln>
        </p:spPr>
        <p:txBody>
          <a:bodyPr rtlCol="0" anchor="ctr"/>
          <a:lstStyle>
            <a:lvl1pPr marL="64008" indent="0" algn="l">
              <a:lnSpc>
                <a:spcPct val="100000"/>
              </a:lnSpc>
              <a:spcBef>
                <a:spcPts val="100"/>
              </a:spcBef>
              <a:buNone/>
              <a:defRPr sz="1900" b="1">
                <a:solidFill>
                  <a:schemeClr val="accent1">
                    <a:lumMod val="50000"/>
                  </a:schemeClr>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zh-CN" altLang="en-US" noProof="0" smtClean="0"/>
              <a:t>单击此处编辑母版文本样式</a:t>
            </a:r>
          </a:p>
        </p:txBody>
      </p:sp>
      <p:sp>
        <p:nvSpPr>
          <p:cNvPr id="6" name="内容占位符 5"/>
          <p:cNvSpPr>
            <a:spLocks noGrp="1"/>
          </p:cNvSpPr>
          <p:nvPr>
            <p:ph sz="quarter" idx="4"/>
          </p:nvPr>
        </p:nvSpPr>
        <p:spPr>
          <a:xfrm>
            <a:off x="6217920" y="969336"/>
            <a:ext cx="5364480" cy="4114800"/>
          </a:xfrm>
          <a:prstGeom prst="rect">
            <a:avLst/>
          </a:prstGeom>
          <a:ln w="10795">
            <a:solidFill>
              <a:schemeClr val="bg1"/>
            </a:solidFill>
            <a:prstDash val="dash"/>
            <a:miter lim="800000"/>
          </a:ln>
        </p:spPr>
        <p:txBody>
          <a:bodyPr rtlCol="0"/>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7" name="日期占位符 6"/>
          <p:cNvSpPr>
            <a:spLocks noGrp="1"/>
          </p:cNvSpPr>
          <p:nvPr>
            <p:ph type="dt" sz="half" idx="10"/>
          </p:nvPr>
        </p:nvSpPr>
        <p:spPr>
          <a:xfrm>
            <a:off x="4775200" y="6305550"/>
            <a:ext cx="2844800" cy="476250"/>
          </a:xfrm>
          <a:prstGeom prst="rect">
            <a:avLst/>
          </a:prstGeom>
        </p:spPr>
        <p:txBody>
          <a:bodyPr rtlCol="0"/>
          <a:lstStyle/>
          <a:p>
            <a:pPr rtl="0"/>
            <a:fld id="{CDEDF3FF-2EAF-4364-8B10-DA90030B5E08}" type="datetime1">
              <a:rPr lang="zh-CN" altLang="en-US" noProof="0" smtClean="0"/>
              <a:t>2020/6/6</a:t>
            </a:fld>
            <a:endParaRPr lang="zh-CN" altLang="en-US" noProof="0" dirty="0"/>
          </a:p>
        </p:txBody>
      </p:sp>
      <p:sp>
        <p:nvSpPr>
          <p:cNvPr id="8" name="页脚占位符 7"/>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9" name="幻灯片编号占位符 8"/>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235893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a:prstGeom prst="rect">
            <a:avLst/>
          </a:prstGeom>
        </p:spPr>
        <p:txBody>
          <a:bodyPr rtlCol="0" anchor="ctr"/>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a:xfrm>
            <a:off x="4775200" y="6305550"/>
            <a:ext cx="2844800" cy="476250"/>
          </a:xfrm>
          <a:prstGeom prst="rect">
            <a:avLst/>
          </a:prstGeom>
        </p:spPr>
        <p:txBody>
          <a:bodyPr rtlCol="0"/>
          <a:lstStyle/>
          <a:p>
            <a:pPr rtl="0"/>
            <a:fld id="{AF8D9131-4766-48A2-9647-AFBF0E82676D}" type="datetime1">
              <a:rPr lang="zh-CN" altLang="en-US" noProof="0" smtClean="0"/>
              <a:t>2020/6/6</a:t>
            </a:fld>
            <a:endParaRPr lang="zh-CN" altLang="en-US" noProof="0" dirty="0"/>
          </a:p>
        </p:txBody>
      </p:sp>
      <p:sp>
        <p:nvSpPr>
          <p:cNvPr id="4" name="页脚占位符 3"/>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5" name="幻灯片编号占位符 4"/>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8606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75200" y="6305550"/>
            <a:ext cx="2844800" cy="476250"/>
          </a:xfrm>
          <a:prstGeom prst="rect">
            <a:avLst/>
          </a:prstGeom>
        </p:spPr>
        <p:txBody>
          <a:bodyPr rtlCol="0"/>
          <a:lstStyle/>
          <a:p>
            <a:pPr rtl="0"/>
            <a:fld id="{97B6AF74-B4B4-4341-9347-914D1014A41A}" type="datetime1">
              <a:rPr lang="zh-CN" altLang="en-US" noProof="0" smtClean="0"/>
              <a:t>2020/6/6</a:t>
            </a:fld>
            <a:endParaRPr lang="zh-CN" altLang="en-US" noProof="0" dirty="0"/>
          </a:p>
        </p:txBody>
      </p:sp>
      <p:sp>
        <p:nvSpPr>
          <p:cNvPr id="3" name="页脚占位符 2"/>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4" name="幻灯片编号占位符 3"/>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86097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16778"/>
            <a:ext cx="5080000" cy="1162050"/>
          </a:xfrm>
          <a:prstGeom prst="rect">
            <a:avLst/>
          </a:prstGeom>
          <a:ln>
            <a:noFill/>
          </a:ln>
        </p:spPr>
        <p:txBody>
          <a:bodyPr rtlCol="0" anchor="b"/>
          <a:lstStyle>
            <a:lvl1pPr algn="l">
              <a:lnSpc>
                <a:spcPts val="2000"/>
              </a:lnSpc>
              <a:buNone/>
              <a:defRPr sz="2200" b="1" cap="all" baseline="0"/>
            </a:lvl1pPr>
            <a:extLst/>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2"/>
          </p:nvPr>
        </p:nvSpPr>
        <p:spPr>
          <a:xfrm>
            <a:off x="609600" y="1406964"/>
            <a:ext cx="5080000" cy="698500"/>
          </a:xfrm>
          <a:prstGeom prst="rect">
            <a:avLst/>
          </a:prstGeom>
        </p:spPr>
        <p:txBody>
          <a:bodyPr rtlCol="0"/>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rtl="0" eaLnBrk="1" latinLnBrk="0" hangingPunct="1"/>
            <a:r>
              <a:rPr lang="zh-CN" altLang="en-US" noProof="0" smtClean="0"/>
              <a:t>单击此处编辑母版文本样式</a:t>
            </a:r>
          </a:p>
        </p:txBody>
      </p:sp>
      <p:sp>
        <p:nvSpPr>
          <p:cNvPr id="4" name="内容占位符 3"/>
          <p:cNvSpPr>
            <a:spLocks noGrp="1"/>
          </p:cNvSpPr>
          <p:nvPr>
            <p:ph sz="half" idx="1"/>
          </p:nvPr>
        </p:nvSpPr>
        <p:spPr>
          <a:xfrm>
            <a:off x="609600" y="2133601"/>
            <a:ext cx="10871200" cy="3992563"/>
          </a:xfrm>
          <a:prstGeom prst="rect">
            <a:avLst/>
          </a:prstGeo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p>
            <a:pPr rtl="0"/>
            <a:fld id="{A85EC2F4-CA47-4D5F-8673-ACB39F31C073}" type="datetime1">
              <a:rPr lang="zh-CN" altLang="en-US" noProof="0" smtClean="0"/>
              <a:t>2020/6/6</a:t>
            </a:fld>
            <a:endParaRPr lang="zh-CN" altLang="en-US" noProof="0"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54254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849195" y="1066800"/>
            <a:ext cx="3657600" cy="1981200"/>
          </a:xfrm>
          <a:prstGeom prst="rect">
            <a:avLst/>
          </a:prstGeom>
        </p:spPr>
        <p:txBody>
          <a:bodyPr rtlCol="0" anchor="b">
            <a:noAutofit/>
          </a:bodyPr>
          <a:lstStyle>
            <a:lvl1pPr algn="l">
              <a:buNone/>
              <a:defRPr sz="2100" b="1">
                <a:effectLst/>
                <a:latin typeface="Microsoft YaHei UI" panose="020B0503020204020204" pitchFamily="34" charset="-122"/>
                <a:ea typeface="Microsoft YaHei UI" panose="020B0503020204020204" pitchFamily="34" charset="-122"/>
              </a:defRPr>
            </a:lvl1pPr>
            <a:extLst/>
          </a:lstStyle>
          <a:p>
            <a:pPr rtl="0"/>
            <a:r>
              <a:rPr lang="zh-CN" altLang="en-US" noProof="0" smtClean="0"/>
              <a:t>单击此处编辑母版标题样式</a:t>
            </a:r>
            <a:endParaRPr lang="zh-CN" altLang="en-US" noProof="0" dirty="0"/>
          </a:p>
        </p:txBody>
      </p:sp>
      <p:sp>
        <p:nvSpPr>
          <p:cNvPr id="8" name="矩形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zh-CN" altLang="en-US" sz="3200" kern="1200" noProof="0" dirty="0">
              <a:solidFill>
                <a:schemeClr val="tx1"/>
              </a:solidFill>
              <a:latin typeface="Microsoft YaHei UI" panose="020B0503020204020204" pitchFamily="34" charset="-122"/>
              <a:ea typeface="Microsoft YaHei UI" panose="020B0503020204020204" pitchFamily="34" charset="-122"/>
              <a:cs typeface="+mn-cs"/>
            </a:endParaRPr>
          </a:p>
        </p:txBody>
      </p:sp>
      <p:sp>
        <p:nvSpPr>
          <p:cNvPr id="3" name="图片占位符 2" descr="为添加图像预留的空占位符。单击占位符，选择要添加的图像。"/>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rtlCol="0" anchor="t"/>
          <a:lstStyle>
            <a:lvl1pPr marL="0" indent="0" algn="l" eaLnBrk="1" latinLnBrk="0" hangingPunct="1">
              <a:buNone/>
              <a:defRPr sz="3200">
                <a:latin typeface="Microsoft YaHei UI" panose="020B0503020204020204" pitchFamily="34" charset="-122"/>
                <a:ea typeface="Microsoft YaHei UI" panose="020B0503020204020204" pitchFamily="34" charset="-122"/>
              </a:defRPr>
            </a:lvl1pPr>
            <a:extLst/>
          </a:lstStyle>
          <a:p>
            <a:pPr marL="0" algn="l" rtl="0" eaLnBrk="1" latinLnBrk="0" hangingPunct="1"/>
            <a:r>
              <a:rPr lang="zh-CN" altLang="en-US" noProof="0" smtClean="0"/>
              <a:t>单击图标添加图片</a:t>
            </a:r>
            <a:endParaRPr kumimoji="0" lang="zh-CN" altLang="en-US" noProof="0" dirty="0"/>
          </a:p>
        </p:txBody>
      </p:sp>
      <p:sp>
        <p:nvSpPr>
          <p:cNvPr id="9" name="矩形 1"/>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sp>
        <p:nvSpPr>
          <p:cNvPr id="10" name="矩形 2"/>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sz="half" idx="2"/>
          </p:nvPr>
        </p:nvSpPr>
        <p:spPr>
          <a:xfrm>
            <a:off x="1117600" y="4800600"/>
            <a:ext cx="5892800" cy="762000"/>
          </a:xfrm>
          <a:prstGeom prst="rect">
            <a:avLst/>
          </a:prstGeom>
        </p:spPr>
        <p:txBody>
          <a:bodyPr rtlCol="0" anchor="ctr"/>
          <a:lstStyle>
            <a:lvl1pPr marL="0" indent="0" algn="l">
              <a:lnSpc>
                <a:spcPts val="1600"/>
              </a:lnSpc>
              <a:spcBef>
                <a:spcPts val="0"/>
              </a:spcBef>
              <a:buNone/>
              <a:defRPr sz="1400">
                <a:solidFill>
                  <a:srgbClr val="777777"/>
                </a:solidFill>
                <a:latin typeface="Microsoft YaHei UI" panose="020B0503020204020204" pitchFamily="34" charset="-122"/>
                <a:ea typeface="Microsoft YaHei UI" panose="020B0503020204020204" pitchFamily="34" charset="-122"/>
              </a:defRPr>
            </a:lvl1pPr>
            <a:lvl2pPr>
              <a:defRPr sz="1200"/>
            </a:lvl2pPr>
            <a:lvl3pPr>
              <a:defRPr sz="1000"/>
            </a:lvl3pPr>
            <a:lvl4pPr>
              <a:defRPr sz="900"/>
            </a:lvl4pPr>
            <a:lvl5pPr>
              <a:defRPr sz="900"/>
            </a:lvl5pPr>
            <a:extLst/>
          </a:lstStyle>
          <a:p>
            <a:pPr lvl="0" rtl="0" eaLnBrk="1" latinLnBrk="0" hangingPunct="1"/>
            <a:r>
              <a:rPr lang="zh-CN" altLang="en-US" noProof="0" smtClean="0"/>
              <a:t>单击此处编辑母版文本样式</a:t>
            </a:r>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B99A340D-E1B0-484F-90F8-63F1CCE73155}" type="datetime1">
              <a:rPr lang="zh-CN" altLang="en-US" smtClean="0"/>
              <a:pPr/>
              <a:t>2020/6/6</a:t>
            </a:fld>
            <a:endParaRPr lang="zh-CN" altLang="en-US"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smtClean="0"/>
              <a:pPr/>
              <a:t>‹#›</a:t>
            </a:fld>
            <a:endParaRPr lang="zh-CN" altLang="en-US" dirty="0"/>
          </a:p>
        </p:txBody>
      </p:sp>
    </p:spTree>
    <p:extLst>
      <p:ext uri="{BB962C8B-B14F-4D97-AF65-F5344CB8AC3E}">
        <p14:creationId xmlns:p14="http://schemas.microsoft.com/office/powerpoint/2010/main" val="363675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2"/>
      </p:bgRef>
    </p:bg>
    <p:spTree>
      <p:nvGrpSpPr>
        <p:cNvPr id="1" name=""/>
        <p:cNvGrpSpPr/>
        <p:nvPr/>
      </p:nvGrpSpPr>
      <p:grpSpPr>
        <a:xfrm>
          <a:off x="0" y="0"/>
          <a:ext cx="0" cy="0"/>
          <a:chOff x="0" y="0"/>
          <a:chExt cx="0" cy="0"/>
        </a:xfrm>
      </p:grpSpPr>
      <p:grpSp>
        <p:nvGrpSpPr>
          <p:cNvPr id="6" name="组 5"/>
          <p:cNvGrpSpPr/>
          <p:nvPr/>
        </p:nvGrpSpPr>
        <p:grpSpPr>
          <a:xfrm>
            <a:off x="7148" y="-54"/>
            <a:ext cx="12188952" cy="6858054"/>
            <a:chOff x="7148" y="-54"/>
            <a:chExt cx="12188952" cy="6858054"/>
          </a:xfrm>
        </p:grpSpPr>
        <p:sp>
          <p:nvSpPr>
            <p:cNvPr id="4" name="矩形 3"/>
            <p:cNvSpPr/>
            <p:nvPr/>
          </p:nvSpPr>
          <p:spPr>
            <a:xfrm>
              <a:off x="7148" y="0"/>
              <a:ext cx="12188952"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矩形 14"/>
            <p:cNvSpPr/>
            <p:nvPr/>
          </p:nvSpPr>
          <p:spPr bwMode="invGray">
            <a:xfrm>
              <a:off x="1473566" y="-54"/>
              <a:ext cx="96070" cy="6858054"/>
            </a:xfrm>
            <a:prstGeom prst="rect">
              <a:avLst/>
            </a:prstGeom>
            <a:solidFill>
              <a:schemeClr val="bg2">
                <a:lumMod val="10000"/>
              </a:schemeClr>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pic>
          <p:nvPicPr>
            <p:cNvPr id="3" name="图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48" y="0"/>
              <a:ext cx="1495425" cy="6858000"/>
            </a:xfrm>
            <a:prstGeom prst="rect">
              <a:avLst/>
            </a:prstGeom>
          </p:spPr>
        </p:pic>
      </p:grpSp>
      <p:sp>
        <p:nvSpPr>
          <p:cNvPr id="16" name="标题占位符 4"/>
          <p:cNvSpPr>
            <a:spLocks noGrp="1"/>
          </p:cNvSpPr>
          <p:nvPr>
            <p:ph type="title"/>
          </p:nvPr>
        </p:nvSpPr>
        <p:spPr>
          <a:xfrm>
            <a:off x="1914144" y="274638"/>
            <a:ext cx="9997440" cy="1143000"/>
          </a:xfrm>
          <a:prstGeom prst="rect">
            <a:avLst/>
          </a:prstGeom>
        </p:spPr>
        <p:txBody>
          <a:bodyPr rtlCol="0" anchor="ctr">
            <a:normAutofit/>
          </a:bodyPr>
          <a:lstStyle/>
          <a:p>
            <a:pPr rtl="0"/>
            <a:r>
              <a:rPr lang="zh-CN" altLang="en-US" noProof="0" dirty="0"/>
              <a:t>单击此处编辑母版标题样式</a:t>
            </a:r>
          </a:p>
        </p:txBody>
      </p:sp>
      <p:sp>
        <p:nvSpPr>
          <p:cNvPr id="17" name="文本占位符 8"/>
          <p:cNvSpPr>
            <a:spLocks noGrp="1"/>
          </p:cNvSpPr>
          <p:nvPr>
            <p:ph type="body" idx="1"/>
          </p:nvPr>
        </p:nvSpPr>
        <p:spPr>
          <a:xfrm>
            <a:off x="1914144" y="1447800"/>
            <a:ext cx="9997440" cy="4800600"/>
          </a:xfrm>
          <a:prstGeom prst="rect">
            <a:avLst/>
          </a:prstGeom>
        </p:spPr>
        <p:txBody>
          <a:bodyPr rtlCol="0">
            <a:normAutofit/>
          </a:bodyPr>
          <a:lstStyle/>
          <a:p>
            <a:pPr lvl="0" rtl="0" eaLnBrk="1" latinLnBrk="0" hangingPunct="1"/>
            <a:r>
              <a:rPr lang="zh-CN" altLang="en-US" noProof="0" dirty="0"/>
              <a:t>单击此处编辑母版文本样式</a:t>
            </a:r>
          </a:p>
          <a:p>
            <a:pPr lvl="1" rtl="0" eaLnBrk="1" latinLnBrk="0" hangingPunct="1"/>
            <a:r>
              <a:rPr lang="zh-CN" altLang="en-US" noProof="0" dirty="0"/>
              <a:t>第二级</a:t>
            </a:r>
          </a:p>
          <a:p>
            <a:pPr lvl="2" rtl="0" eaLnBrk="1" latinLnBrk="0" hangingPunct="1"/>
            <a:r>
              <a:rPr lang="zh-CN" altLang="en-US" noProof="0" dirty="0"/>
              <a:t>第三级</a:t>
            </a:r>
          </a:p>
          <a:p>
            <a:pPr lvl="3" rtl="0" eaLnBrk="1" latinLnBrk="0" hangingPunct="1"/>
            <a:r>
              <a:rPr lang="zh-CN" altLang="en-US" noProof="0" dirty="0"/>
              <a:t>第四级</a:t>
            </a:r>
          </a:p>
          <a:p>
            <a:pPr lvl="4" rtl="0" eaLnBrk="1" latinLnBrk="0" hangingPunct="1"/>
            <a:r>
              <a:rPr lang="zh-CN" altLang="en-US" noProof="0" dirty="0"/>
              <a:t>第五级</a:t>
            </a:r>
          </a:p>
        </p:txBody>
      </p:sp>
      <p:sp>
        <p:nvSpPr>
          <p:cNvPr id="18" name="日期占位符 23"/>
          <p:cNvSpPr>
            <a:spLocks noGrp="1"/>
          </p:cNvSpPr>
          <p:nvPr>
            <p:ph type="dt" sz="half" idx="2"/>
          </p:nvPr>
        </p:nvSpPr>
        <p:spPr>
          <a:xfrm>
            <a:off x="4775200" y="6305550"/>
            <a:ext cx="2844800" cy="476250"/>
          </a:xfrm>
          <a:prstGeom prst="rect">
            <a:avLst/>
          </a:prstGeom>
        </p:spPr>
        <p:txBody>
          <a:bodyPr rtlCol="0" anchor="b"/>
          <a:lstStyle>
            <a:lvl1pPr algn="r" eaLnBrk="1" latinLnBrk="0" hangingPunct="1">
              <a:defRPr kumimoji="0" sz="1100">
                <a:solidFill>
                  <a:schemeClr val="tx2"/>
                </a:solidFill>
                <a:latin typeface="Microsoft YaHei UI" panose="020B0503020204020204" pitchFamily="34" charset="-122"/>
                <a:ea typeface="Microsoft YaHei UI" panose="020B0503020204020204" pitchFamily="34" charset="-122"/>
              </a:defRPr>
            </a:lvl1pPr>
            <a:extLst/>
          </a:lstStyle>
          <a:p>
            <a:fld id="{AF77EB63-F1B5-4A7C-9F60-6B645F3E1BBF}" type="datetime1">
              <a:rPr lang="zh-CN" altLang="en-US" noProof="0" smtClean="0"/>
              <a:t>2020/6/6</a:t>
            </a:fld>
            <a:endParaRPr lang="zh-CN" altLang="en-US" noProof="0" dirty="0"/>
          </a:p>
        </p:txBody>
      </p:sp>
      <p:sp>
        <p:nvSpPr>
          <p:cNvPr id="19" name="页脚占位符 9"/>
          <p:cNvSpPr>
            <a:spLocks noGrp="1"/>
          </p:cNvSpPr>
          <p:nvPr>
            <p:ph type="ftr" sz="quarter" idx="3"/>
          </p:nvPr>
        </p:nvSpPr>
        <p:spPr>
          <a:xfrm>
            <a:off x="7620000" y="6305550"/>
            <a:ext cx="3860800" cy="476250"/>
          </a:xfrm>
          <a:prstGeom prst="rect">
            <a:avLst/>
          </a:prstGeom>
        </p:spPr>
        <p:txBody>
          <a:bodyPr rtlCol="0" anchor="b"/>
          <a:lstStyle>
            <a:lvl1pPr eaLnBrk="1" latinLnBrk="0" hangingPunct="1">
              <a:defRPr kumimoji="0" sz="1100">
                <a:solidFill>
                  <a:schemeClr val="tx2"/>
                </a:solidFill>
                <a:effectLst/>
                <a:latin typeface="Microsoft YaHei UI" panose="020B0503020204020204" pitchFamily="34" charset="-122"/>
                <a:ea typeface="Microsoft YaHei UI" panose="020B0503020204020204" pitchFamily="34" charset="-122"/>
              </a:defRPr>
            </a:lvl1pPr>
            <a:extLst/>
          </a:lstStyle>
          <a:p>
            <a:r>
              <a:rPr lang="zh-CN" altLang="en-US" noProof="0" dirty="0"/>
              <a:t>添加页脚</a:t>
            </a:r>
          </a:p>
        </p:txBody>
      </p:sp>
      <p:sp>
        <p:nvSpPr>
          <p:cNvPr id="20" name="幻灯片编号占位符 21"/>
          <p:cNvSpPr>
            <a:spLocks noGrp="1"/>
          </p:cNvSpPr>
          <p:nvPr>
            <p:ph type="sldNum" sz="quarter" idx="4"/>
          </p:nvPr>
        </p:nvSpPr>
        <p:spPr>
          <a:xfrm>
            <a:off x="11484864" y="6305550"/>
            <a:ext cx="609600" cy="476250"/>
          </a:xfrm>
          <a:prstGeom prst="rect">
            <a:avLst/>
          </a:prstGeom>
        </p:spPr>
        <p:txBody>
          <a:bodyPr rtlCol="0" anchor="b"/>
          <a:lstStyle>
            <a:lvl1pPr algn="ctr" eaLnBrk="1" latinLnBrk="0" hangingPunct="1">
              <a:defRPr kumimoji="0" sz="1100">
                <a:solidFill>
                  <a:schemeClr val="tx2"/>
                </a:solidFill>
                <a:effectLst/>
                <a:latin typeface="Microsoft YaHei UI" panose="020B0503020204020204" pitchFamily="34" charset="-122"/>
                <a:ea typeface="Microsoft YaHei UI" panose="020B0503020204020204" pitchFamily="34" charset="-122"/>
              </a:defRPr>
            </a:lvl1pPr>
            <a:extLst/>
          </a:lstStyle>
          <a:p>
            <a:fld id="{401CF334-2D5C-4859-84A6-CA7E6E43FAEB}" type="slidenum">
              <a:rPr lang="en-US" altLang="zh-CN" noProof="0" smtClean="0"/>
              <a:pPr/>
              <a:t>‹#›</a:t>
            </a:fld>
            <a:endParaRPr lang="zh-CN" altLang="en-US" noProof="0" dirty="0"/>
          </a:p>
        </p:txBody>
      </p:sp>
    </p:spTree>
    <p:extLst>
      <p:ext uri="{BB962C8B-B14F-4D97-AF65-F5344CB8AC3E}">
        <p14:creationId xmlns:p14="http://schemas.microsoft.com/office/powerpoint/2010/main" val="12600380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p:titleStyle>
    <p:body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7512" userDrawn="1">
          <p15:clr>
            <a:srgbClr val="F26B43"/>
          </p15:clr>
        </p15:guide>
        <p15:guide id="3" pos="1176" userDrawn="1">
          <p15:clr>
            <a:srgbClr val="F26B43"/>
          </p15:clr>
        </p15:guide>
        <p15:guide id="4" orient="horz" pos="3936" userDrawn="1">
          <p15:clr>
            <a:srgbClr val="F26B43"/>
          </p15:clr>
        </p15:guide>
        <p15:guide id="5" orient="horz" pos="888" userDrawn="1">
          <p15:clr>
            <a:srgbClr val="F26B43"/>
          </p15:clr>
        </p15:guide>
        <p15:guide id="6" orient="horz" pos="16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1.xml"/><Relationship Id="rId14" Type="http://schemas.microsoft.com/office/2007/relationships/diagramDrawing" Target="../diagrams/drawing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2858" y="380634"/>
            <a:ext cx="9875520" cy="986847"/>
          </a:xfrm>
        </p:spPr>
        <p:txBody>
          <a:bodyPr rtlCol="0"/>
          <a:lstStyle/>
          <a:p>
            <a:pPr rtl="0"/>
            <a:r>
              <a:rPr lang="zh-CN" altLang="en-US" dirty="0" smtClean="0"/>
              <a:t>量化策略开发与程序化交易</a:t>
            </a:r>
            <a:endParaRPr lang="zh-CN" altLang="en-US" dirty="0"/>
          </a:p>
        </p:txBody>
      </p:sp>
      <p:sp>
        <p:nvSpPr>
          <p:cNvPr id="3" name="副标题 2"/>
          <p:cNvSpPr>
            <a:spLocks noGrp="1"/>
          </p:cNvSpPr>
          <p:nvPr>
            <p:ph type="subTitle" idx="1"/>
          </p:nvPr>
        </p:nvSpPr>
        <p:spPr>
          <a:xfrm>
            <a:off x="1547615" y="2595730"/>
            <a:ext cx="9875520" cy="444032"/>
          </a:xfrm>
        </p:spPr>
        <p:txBody>
          <a:bodyPr rtlCol="0"/>
          <a:lstStyle/>
          <a:p>
            <a:pPr rtl="0"/>
            <a:r>
              <a:rPr lang="zh-CN" altLang="en-US" dirty="0" smtClean="0"/>
              <a:t>量化投资</a:t>
            </a:r>
            <a:r>
              <a:rPr lang="zh-CN" altLang="en-US" dirty="0" smtClean="0"/>
              <a:t>策略原理</a:t>
            </a:r>
            <a:r>
              <a:rPr lang="zh-CN" altLang="en-US" dirty="0" smtClean="0"/>
              <a:t>之</a:t>
            </a:r>
            <a:r>
              <a:rPr lang="zh-CN" altLang="en-US" dirty="0"/>
              <a:t>三</a:t>
            </a:r>
            <a:r>
              <a:rPr lang="zh-CN" altLang="en-US" dirty="0" smtClean="0"/>
              <a:t>：指数增强策略</a:t>
            </a:r>
            <a:endParaRPr lang="zh-CN" altLang="en-US" dirty="0"/>
          </a:p>
        </p:txBody>
      </p:sp>
    </p:spTree>
    <p:extLst>
      <p:ext uri="{BB962C8B-B14F-4D97-AF65-F5344CB8AC3E}">
        <p14:creationId xmlns:p14="http://schemas.microsoft.com/office/powerpoint/2010/main" val="26339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848241" y="458455"/>
            <a:ext cx="9997440" cy="4800600"/>
          </a:xfrm>
          <a:prstGeom prst="rect">
            <a:avLst/>
          </a:prstGeom>
        </p:spPr>
        <p:txBody>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en-US" sz="2800" dirty="0" smtClean="0">
                <a:solidFill>
                  <a:schemeClr val="tx1"/>
                </a:solidFill>
              </a:rPr>
              <a:t>主题型指数基金：</a:t>
            </a:r>
            <a:endParaRPr lang="en-US" altLang="zh-CN" sz="2800" dirty="0" smtClean="0">
              <a:solidFill>
                <a:schemeClr val="tx1"/>
              </a:solidFill>
            </a:endParaRPr>
          </a:p>
          <a:p>
            <a:r>
              <a:rPr lang="zh-CN" altLang="en-US" sz="2000" dirty="0" smtClean="0">
                <a:solidFill>
                  <a:schemeClr val="tx1"/>
                </a:solidFill>
              </a:rPr>
              <a:t>特点：这类基金一般是根据某些热点主题或某项政策预期应运而生的，跟踪的不是确定的某个行业，而是涉及到几个行业。</a:t>
            </a:r>
          </a:p>
          <a:p>
            <a:r>
              <a:rPr lang="zh-CN" altLang="en-US" sz="2000" dirty="0" smtClean="0">
                <a:solidFill>
                  <a:schemeClr val="tx1"/>
                </a:solidFill>
              </a:rPr>
              <a:t>　　代表指数：包括现在耳熟能详的军工、环保、新兴产业、一带一路、国企改革、健康、低碳经济等。</a:t>
            </a:r>
          </a:p>
          <a:p>
            <a:endParaRPr lang="zh-CN" altLang="en-US" dirty="0"/>
          </a:p>
        </p:txBody>
      </p:sp>
      <p:pic>
        <p:nvPicPr>
          <p:cNvPr id="3" name="Picture 3" descr="C:\Users\Administrator\Desktop\b4a08317b8a9456baf2489cd168cf3e1_th.png"/>
          <p:cNvPicPr>
            <a:picLocks noChangeAspect="1" noChangeArrowheads="1"/>
          </p:cNvPicPr>
          <p:nvPr/>
        </p:nvPicPr>
        <p:blipFill>
          <a:blip r:embed="rId2" cstate="print"/>
          <a:srcRect/>
          <a:stretch>
            <a:fillRect/>
          </a:stretch>
        </p:blipFill>
        <p:spPr bwMode="auto">
          <a:xfrm>
            <a:off x="2276962" y="2926943"/>
            <a:ext cx="5685140" cy="3197891"/>
          </a:xfrm>
          <a:prstGeom prst="rect">
            <a:avLst/>
          </a:prstGeom>
          <a:noFill/>
        </p:spPr>
      </p:pic>
    </p:spTree>
    <p:extLst>
      <p:ext uri="{BB962C8B-B14F-4D97-AF65-F5344CB8AC3E}">
        <p14:creationId xmlns:p14="http://schemas.microsoft.com/office/powerpoint/2010/main" val="261641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33600" y="274638"/>
            <a:ext cx="4275438" cy="820994"/>
          </a:xfrm>
          <a:prstGeom prst="rect">
            <a:avLst/>
          </a:prstGeom>
        </p:spPr>
        <p:txBody>
          <a:bodyPr>
            <a:normAutofit fontScale="25000" lnSpcReduction="20000"/>
          </a:bodyPr>
          <a:lst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a:lstStyle>
          <a:p>
            <a:r>
              <a:rPr lang="zh-CN" altLang="en-US" dirty="0" smtClean="0">
                <a:sym typeface="+mn-ea"/>
              </a:rPr>
              <a:t/>
            </a:r>
            <a:br>
              <a:rPr lang="zh-CN" altLang="en-US" dirty="0" smtClean="0">
                <a:sym typeface="+mn-ea"/>
              </a:rPr>
            </a:br>
            <a:r>
              <a:rPr lang="en-US" altLang="zh-CN" sz="11200" dirty="0" smtClean="0">
                <a:latin typeface="+mn-ea"/>
                <a:ea typeface="+mn-ea"/>
                <a:sym typeface="+mn-ea"/>
              </a:rPr>
              <a:t>4</a:t>
            </a:r>
            <a:r>
              <a:rPr lang="zh-CN" altLang="en-US" sz="11200" dirty="0" smtClean="0">
                <a:latin typeface="+mn-ea"/>
                <a:ea typeface="+mn-ea"/>
                <a:sym typeface="+mn-ea"/>
              </a:rPr>
              <a:t>、按指数覆盖面划分</a:t>
            </a:r>
            <a:r>
              <a:rPr lang="zh-CN" altLang="en-US" sz="11200" dirty="0" smtClean="0">
                <a:solidFill>
                  <a:srgbClr val="FF0000"/>
                </a:solidFill>
                <a:latin typeface="+mn-ea"/>
                <a:ea typeface="+mn-ea"/>
              </a:rPr>
              <a:t/>
            </a:r>
            <a:br>
              <a:rPr lang="zh-CN" altLang="en-US" sz="11200" dirty="0" smtClean="0">
                <a:solidFill>
                  <a:srgbClr val="FF0000"/>
                </a:solidFill>
                <a:latin typeface="+mn-ea"/>
                <a:ea typeface="+mn-ea"/>
              </a:rPr>
            </a:br>
            <a:endParaRPr lang="zh-CN" altLang="en-US" sz="11200" dirty="0">
              <a:solidFill>
                <a:srgbClr val="FF0000"/>
              </a:solidFill>
              <a:latin typeface="+mn-ea"/>
              <a:ea typeface="+mn-ea"/>
            </a:endParaRPr>
          </a:p>
        </p:txBody>
      </p:sp>
      <p:sp>
        <p:nvSpPr>
          <p:cNvPr id="3" name="内容占位符 2"/>
          <p:cNvSpPr txBox="1">
            <a:spLocks/>
          </p:cNvSpPr>
          <p:nvPr/>
        </p:nvSpPr>
        <p:spPr>
          <a:xfrm>
            <a:off x="1977080" y="1502410"/>
            <a:ext cx="9934504" cy="4674870"/>
          </a:xfrm>
          <a:prstGeom prst="rect">
            <a:avLst/>
          </a:prstGeom>
        </p:spPr>
        <p:txBody>
          <a:bodyPr>
            <a:normAutofit/>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0" indent="0">
              <a:buFont typeface="Wingdings 2"/>
              <a:buNone/>
            </a:pPr>
            <a:r>
              <a:rPr lang="zh-CN" altLang="en-US" sz="2400" b="1" dirty="0" smtClean="0">
                <a:solidFill>
                  <a:srgbClr val="FF0000"/>
                </a:solidFill>
                <a:latin typeface="+mn-ea"/>
                <a:ea typeface="+mn-ea"/>
              </a:rPr>
              <a:t>宽基指数：</a:t>
            </a:r>
          </a:p>
          <a:p>
            <a:pPr marL="0" indent="0">
              <a:buFont typeface="Wingdings 2"/>
              <a:buNone/>
            </a:pPr>
            <a:r>
              <a:rPr lang="zh-CN" altLang="en-US" sz="2400" dirty="0" smtClean="0">
                <a:latin typeface="+mn-ea"/>
                <a:ea typeface="+mn-ea"/>
              </a:rPr>
              <a:t>指覆盖股票面广泛，包含行业种类较多，成分股为大盘股，具有相当代表性的指数基金。上证50指数、中证500指数，中证800指数，沪深300指数，中小板指数，创业板指数等。如沪深300代表大中盘股票表现，中证500代表小盘股票。</a:t>
            </a:r>
          </a:p>
          <a:p>
            <a:pPr marL="0" indent="0">
              <a:buFont typeface="Wingdings 2"/>
              <a:buNone/>
            </a:pPr>
            <a:r>
              <a:rPr lang="zh-CN" altLang="en-US" sz="2400" b="1" dirty="0" smtClean="0">
                <a:solidFill>
                  <a:srgbClr val="FF0000"/>
                </a:solidFill>
                <a:latin typeface="+mn-ea"/>
                <a:ea typeface="+mn-ea"/>
              </a:rPr>
              <a:t>窄基指数：</a:t>
            </a:r>
          </a:p>
          <a:p>
            <a:pPr marL="0" indent="0">
              <a:buFont typeface="Wingdings 2"/>
              <a:buNone/>
            </a:pPr>
            <a:r>
              <a:rPr lang="zh-CN" altLang="en-US" sz="2400" dirty="0" smtClean="0">
                <a:latin typeface="+mn-ea"/>
                <a:ea typeface="+mn-ea"/>
              </a:rPr>
              <a:t>相对于宽基指数，其他就是窄基指数，大盘股指数之外的指数，包括行业指数、主题指数、策略指数、风格指数、大数据指数、量化指数等一系列指数。风格很鲜明，一般看名字就大概知道成分股市哪类行业或主题的。</a:t>
            </a:r>
            <a:endParaRPr lang="zh-CN" altLang="en-US" sz="2400" dirty="0">
              <a:latin typeface="+mn-ea"/>
              <a:ea typeface="+mn-ea"/>
            </a:endParaRPr>
          </a:p>
        </p:txBody>
      </p:sp>
    </p:spTree>
    <p:extLst>
      <p:ext uri="{BB962C8B-B14F-4D97-AF65-F5344CB8AC3E}">
        <p14:creationId xmlns:p14="http://schemas.microsoft.com/office/powerpoint/2010/main" val="234239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7"/>
          <p:cNvSpPr>
            <a:spLocks noChangeArrowheads="1"/>
          </p:cNvSpPr>
          <p:nvPr/>
        </p:nvSpPr>
        <p:spPr bwMode="auto">
          <a:xfrm>
            <a:off x="1788559" y="232674"/>
            <a:ext cx="479282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3200" b="1" dirty="0" smtClean="0">
                <a:latin typeface="微软雅黑" panose="020B0503020204020204" pitchFamily="34" charset="-122"/>
                <a:ea typeface="宋体" panose="02010600030101010101" pitchFamily="2" charset="-122"/>
              </a:rPr>
              <a:t>三、指数</a:t>
            </a:r>
            <a:r>
              <a:rPr lang="zh-CN" altLang="en-US" sz="3200" b="1" dirty="0">
                <a:latin typeface="微软雅黑" panose="020B0503020204020204" pitchFamily="34" charset="-122"/>
                <a:ea typeface="宋体" panose="02010600030101010101" pitchFamily="2" charset="-122"/>
              </a:rPr>
              <a:t>基金优势</a:t>
            </a:r>
          </a:p>
        </p:txBody>
      </p:sp>
      <p:grpSp>
        <p:nvGrpSpPr>
          <p:cNvPr id="3" name="Group 31"/>
          <p:cNvGrpSpPr>
            <a:grpSpLocks/>
          </p:cNvGrpSpPr>
          <p:nvPr/>
        </p:nvGrpSpPr>
        <p:grpSpPr bwMode="auto">
          <a:xfrm>
            <a:off x="1824824" y="1235162"/>
            <a:ext cx="10293035" cy="5103813"/>
            <a:chOff x="433064" y="1114658"/>
            <a:chExt cx="9755255" cy="5326360"/>
          </a:xfrm>
        </p:grpSpPr>
        <p:sp>
          <p:nvSpPr>
            <p:cNvPr id="4" name="Oval 6"/>
            <p:cNvSpPr>
              <a:spLocks noChangeArrowheads="1"/>
            </p:cNvSpPr>
            <p:nvPr/>
          </p:nvSpPr>
          <p:spPr bwMode="auto">
            <a:xfrm>
              <a:off x="542602" y="1203325"/>
              <a:ext cx="5026025" cy="5027613"/>
            </a:xfrm>
            <a:prstGeom prst="ellipse">
              <a:avLst/>
            </a:prstGeom>
            <a:noFill/>
            <a:ln w="9525" cap="flat" algn="ctr">
              <a:solidFill>
                <a:srgbClr val="977201"/>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anose="020B0604020202020204" pitchFamily="34" charset="0"/>
                <a:ea typeface="宋体" panose="02010600030101010101" pitchFamily="2" charset="-122"/>
              </a:endParaRPr>
            </a:p>
          </p:txBody>
        </p:sp>
        <p:sp>
          <p:nvSpPr>
            <p:cNvPr id="5" name="Oval 10"/>
            <p:cNvSpPr>
              <a:spLocks noChangeArrowheads="1"/>
            </p:cNvSpPr>
            <p:nvPr/>
          </p:nvSpPr>
          <p:spPr bwMode="auto">
            <a:xfrm>
              <a:off x="4177494" y="1271608"/>
              <a:ext cx="585788" cy="585788"/>
            </a:xfrm>
            <a:prstGeom prst="ellipse">
              <a:avLst/>
            </a:prstGeom>
            <a:solidFill>
              <a:srgbClr val="DCE6F2"/>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latin typeface="微软雅黑" panose="020B0503020204020204" pitchFamily="34" charset="-122"/>
                  <a:ea typeface="宋体" panose="02010600030101010101" pitchFamily="2" charset="-122"/>
                </a:rPr>
                <a:t>1</a:t>
              </a:r>
            </a:p>
          </p:txBody>
        </p:sp>
        <p:sp>
          <p:nvSpPr>
            <p:cNvPr id="6" name="Oval 11"/>
            <p:cNvSpPr>
              <a:spLocks noChangeArrowheads="1"/>
            </p:cNvSpPr>
            <p:nvPr/>
          </p:nvSpPr>
          <p:spPr bwMode="auto">
            <a:xfrm>
              <a:off x="3710663" y="5855230"/>
              <a:ext cx="585788" cy="585788"/>
            </a:xfrm>
            <a:prstGeom prst="ellipse">
              <a:avLst/>
            </a:prstGeom>
            <a:solidFill>
              <a:srgbClr val="DCE6F2"/>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latin typeface="微软雅黑" panose="020B0503020204020204" pitchFamily="34" charset="-122"/>
                  <a:ea typeface="宋体" panose="02010600030101010101" pitchFamily="2" charset="-122"/>
                </a:rPr>
                <a:t>5</a:t>
              </a:r>
            </a:p>
          </p:txBody>
        </p:sp>
        <p:sp>
          <p:nvSpPr>
            <p:cNvPr id="7" name="Oval 12"/>
            <p:cNvSpPr>
              <a:spLocks noChangeArrowheads="1"/>
            </p:cNvSpPr>
            <p:nvPr/>
          </p:nvSpPr>
          <p:spPr bwMode="auto">
            <a:xfrm>
              <a:off x="4763282" y="5119160"/>
              <a:ext cx="587375" cy="585787"/>
            </a:xfrm>
            <a:prstGeom prst="ellipse">
              <a:avLst/>
            </a:prstGeom>
            <a:solidFill>
              <a:srgbClr val="DCE6F2"/>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latin typeface="微软雅黑" panose="020B0503020204020204" pitchFamily="34" charset="-122"/>
                  <a:ea typeface="宋体" panose="02010600030101010101" pitchFamily="2" charset="-122"/>
                </a:rPr>
                <a:t>4</a:t>
              </a:r>
            </a:p>
          </p:txBody>
        </p:sp>
        <p:sp>
          <p:nvSpPr>
            <p:cNvPr id="8" name="Oval 13"/>
            <p:cNvSpPr>
              <a:spLocks noChangeArrowheads="1"/>
            </p:cNvSpPr>
            <p:nvPr/>
          </p:nvSpPr>
          <p:spPr bwMode="auto">
            <a:xfrm>
              <a:off x="5014589" y="2564354"/>
              <a:ext cx="587375" cy="585787"/>
            </a:xfrm>
            <a:prstGeom prst="ellipse">
              <a:avLst/>
            </a:prstGeom>
            <a:solidFill>
              <a:srgbClr val="DCE6F2"/>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latin typeface="微软雅黑" panose="020B0503020204020204" pitchFamily="34" charset="-122"/>
                  <a:ea typeface="宋体" panose="02010600030101010101" pitchFamily="2" charset="-122"/>
                </a:rPr>
                <a:t>2</a:t>
              </a:r>
            </a:p>
          </p:txBody>
        </p:sp>
        <p:sp>
          <p:nvSpPr>
            <p:cNvPr id="9" name="Oval 14"/>
            <p:cNvSpPr>
              <a:spLocks noChangeArrowheads="1"/>
            </p:cNvSpPr>
            <p:nvPr/>
          </p:nvSpPr>
          <p:spPr bwMode="auto">
            <a:xfrm>
              <a:off x="5243189" y="3826414"/>
              <a:ext cx="585788" cy="585787"/>
            </a:xfrm>
            <a:prstGeom prst="ellipse">
              <a:avLst/>
            </a:prstGeom>
            <a:solidFill>
              <a:srgbClr val="DCE6F2"/>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latin typeface="微软雅黑" panose="020B0503020204020204" pitchFamily="34" charset="-122"/>
                  <a:ea typeface="宋体" panose="02010600030101010101" pitchFamily="2" charset="-122"/>
                </a:rPr>
                <a:t>3</a:t>
              </a:r>
            </a:p>
          </p:txBody>
        </p:sp>
        <p:sp>
          <p:nvSpPr>
            <p:cNvPr id="10" name="TextBox 19"/>
            <p:cNvSpPr>
              <a:spLocks noChangeArrowheads="1"/>
            </p:cNvSpPr>
            <p:nvPr/>
          </p:nvSpPr>
          <p:spPr bwMode="auto">
            <a:xfrm>
              <a:off x="4821169" y="1114658"/>
              <a:ext cx="5372517" cy="1464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b="1" dirty="0">
                  <a:latin typeface="微软雅黑" panose="020B0503020204020204" pitchFamily="34" charset="-122"/>
                  <a:ea typeface="宋体" panose="02010600030101010101" pitchFamily="2" charset="-122"/>
                </a:rPr>
                <a:t>有效规避非系统风险：</a:t>
              </a:r>
              <a:r>
                <a:rPr lang="zh-CN" altLang="en-US" sz="1400" dirty="0">
                  <a:latin typeface="微软雅黑" panose="020B0503020204020204" pitchFamily="34" charset="-122"/>
                  <a:ea typeface="宋体" panose="02010600030101010101" pitchFamily="2" charset="-122"/>
                </a:rPr>
                <a:t>由于指数基金广泛地分散投资，任何单个股票的波动都不会对指数基金的整体表现构成影响，从而分散风险；由于指数基金所钉住的指数一般都具有较长的历史可以追踪，因此，在一定程度上指数基金的风险是可以预测的</a:t>
              </a:r>
            </a:p>
            <a:p>
              <a:endParaRPr lang="zh-CN" altLang="en-US" sz="1400" dirty="0">
                <a:latin typeface="微软雅黑" panose="020B0503020204020204" pitchFamily="34" charset="-122"/>
                <a:ea typeface="宋体" panose="02010600030101010101" pitchFamily="2" charset="-122"/>
              </a:endParaRPr>
            </a:p>
          </p:txBody>
        </p:sp>
        <p:sp>
          <p:nvSpPr>
            <p:cNvPr id="11" name="TextBox 20"/>
            <p:cNvSpPr>
              <a:spLocks noChangeArrowheads="1"/>
            </p:cNvSpPr>
            <p:nvPr/>
          </p:nvSpPr>
          <p:spPr bwMode="auto">
            <a:xfrm>
              <a:off x="5664826" y="2552039"/>
              <a:ext cx="4444743" cy="1082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600" b="1" dirty="0">
                  <a:latin typeface="微软雅黑" panose="020B0503020204020204" pitchFamily="34" charset="-122"/>
                  <a:ea typeface="宋体" panose="02010600030101010101" pitchFamily="2" charset="-122"/>
                </a:rPr>
                <a:t>交易费用低廉：</a:t>
              </a:r>
              <a:r>
                <a:rPr lang="zh-CN" altLang="en-US" sz="1400" dirty="0">
                  <a:latin typeface="微软雅黑" panose="020B0503020204020204" pitchFamily="34" charset="-122"/>
                  <a:ea typeface="宋体" panose="02010600030101010101" pitchFamily="2" charset="-122"/>
                </a:rPr>
                <a:t>由于指数基金采取持有策略，不用经常换股，这些费用远远低于积极管理的基金，这个差异有时达到了</a:t>
              </a:r>
              <a:r>
                <a:rPr lang="en-US" altLang="zh-CN" sz="1400" b="1" dirty="0">
                  <a:latin typeface="Arial" panose="020B0604020202020204" pitchFamily="34" charset="0"/>
                  <a:ea typeface="宋体" panose="02010600030101010101" pitchFamily="2" charset="-122"/>
                </a:rPr>
                <a:t>1%-3%</a:t>
              </a:r>
            </a:p>
            <a:p>
              <a:endParaRPr lang="zh-CN" altLang="en-US" dirty="0">
                <a:latin typeface="微软雅黑" panose="020B0503020204020204" pitchFamily="34" charset="-122"/>
                <a:ea typeface="宋体" panose="02010600030101010101" pitchFamily="2" charset="-122"/>
              </a:endParaRPr>
            </a:p>
          </p:txBody>
        </p:sp>
        <p:sp>
          <p:nvSpPr>
            <p:cNvPr id="12" name="TextBox 21"/>
            <p:cNvSpPr>
              <a:spLocks noChangeArrowheads="1"/>
            </p:cNvSpPr>
            <p:nvPr/>
          </p:nvSpPr>
          <p:spPr bwMode="auto">
            <a:xfrm>
              <a:off x="5894764" y="3735929"/>
              <a:ext cx="4214687" cy="1018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zh-CN" altLang="en-US" sz="1600" b="1">
                  <a:latin typeface="微软雅黑" panose="020B0503020204020204" pitchFamily="34" charset="-122"/>
                  <a:ea typeface="宋体" panose="02010600030101010101" pitchFamily="2" charset="-122"/>
                </a:rPr>
                <a:t>延迟纳税：</a:t>
              </a:r>
              <a:r>
                <a:rPr lang="zh-CN" altLang="en-US" sz="1400">
                  <a:latin typeface="微软雅黑" panose="020B0503020204020204" pitchFamily="34" charset="-122"/>
                  <a:ea typeface="宋体" panose="02010600030101010101" pitchFamily="2" charset="-122"/>
                </a:rPr>
                <a:t>只有当一个股票从指数中剔除的时候，或者投资者要求赎回投资的时候，指数基金才会出售持有的股票，实现部分资本利得，这样，每年所交纳的资本利得税很少</a:t>
              </a:r>
            </a:p>
          </p:txBody>
        </p:sp>
        <p:sp>
          <p:nvSpPr>
            <p:cNvPr id="13" name="TextBox 22"/>
            <p:cNvSpPr>
              <a:spLocks noChangeArrowheads="1"/>
            </p:cNvSpPr>
            <p:nvPr/>
          </p:nvSpPr>
          <p:spPr bwMode="auto">
            <a:xfrm>
              <a:off x="5411045" y="5031703"/>
              <a:ext cx="4052585" cy="1082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b="1">
                  <a:latin typeface="微软雅黑" panose="020B0503020204020204" pitchFamily="34" charset="-122"/>
                  <a:ea typeface="宋体" panose="02010600030101010101" pitchFamily="2" charset="-122"/>
                </a:rPr>
                <a:t>监控投入少：</a:t>
              </a:r>
              <a:r>
                <a:rPr lang="zh-CN" altLang="en-US" sz="1400">
                  <a:latin typeface="微软雅黑" panose="020B0503020204020204" pitchFamily="34" charset="-122"/>
                  <a:ea typeface="宋体" panose="02010600030101010101" pitchFamily="2" charset="-122"/>
                </a:rPr>
                <a:t>由于运作指数基金不用进行主动的投资决策，所以基金管理人基本上不需要对基金的表现进行监控</a:t>
              </a:r>
            </a:p>
            <a:p>
              <a:endParaRPr lang="zh-CN" altLang="en-US">
                <a:latin typeface="微软雅黑" panose="020B0503020204020204" pitchFamily="34" charset="-122"/>
                <a:ea typeface="宋体" panose="02010600030101010101" pitchFamily="2" charset="-122"/>
              </a:endParaRPr>
            </a:p>
          </p:txBody>
        </p:sp>
        <p:sp>
          <p:nvSpPr>
            <p:cNvPr id="14" name="TextBox 23"/>
            <p:cNvSpPr>
              <a:spLocks noChangeArrowheads="1"/>
            </p:cNvSpPr>
            <p:nvPr/>
          </p:nvSpPr>
          <p:spPr bwMode="auto">
            <a:xfrm>
              <a:off x="4439399" y="5995816"/>
              <a:ext cx="3618352" cy="350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600" b="1">
                  <a:latin typeface="微软雅黑" panose="020B0503020204020204" pitchFamily="34" charset="-122"/>
                  <a:ea typeface="宋体" panose="02010600030101010101" pitchFamily="2" charset="-122"/>
                </a:rPr>
                <a:t>操作简便</a:t>
              </a:r>
            </a:p>
          </p:txBody>
        </p:sp>
        <p:sp>
          <p:nvSpPr>
            <p:cNvPr id="15" name="Oval 7"/>
            <p:cNvSpPr>
              <a:spLocks noChangeArrowheads="1"/>
            </p:cNvSpPr>
            <p:nvPr/>
          </p:nvSpPr>
          <p:spPr bwMode="auto">
            <a:xfrm>
              <a:off x="433064" y="1476375"/>
              <a:ext cx="4452938" cy="4449763"/>
            </a:xfrm>
            <a:prstGeom prst="ellipse">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宋体" panose="02010600030101010101" pitchFamily="2" charset="-122"/>
              </a:endParaRPr>
            </a:p>
          </p:txBody>
        </p:sp>
        <p:sp>
          <p:nvSpPr>
            <p:cNvPr id="16" name="Oval 7"/>
            <p:cNvSpPr>
              <a:spLocks noChangeArrowheads="1"/>
            </p:cNvSpPr>
            <p:nvPr/>
          </p:nvSpPr>
          <p:spPr bwMode="auto">
            <a:xfrm>
              <a:off x="1180950" y="1947880"/>
              <a:ext cx="3501361" cy="3540716"/>
            </a:xfrm>
            <a:prstGeom prst="ellipse">
              <a:avLst/>
            </a:prstGeom>
            <a:solidFill>
              <a:srgbClr val="1F497D"/>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265318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914144" y="1447800"/>
            <a:ext cx="9997440" cy="4800600"/>
          </a:xfrm>
          <a:prstGeom prst="rect">
            <a:avLst/>
          </a:prstGeom>
        </p:spPr>
        <p:txBody>
          <a:bodyPr>
            <a:normAutofit/>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fontAlgn="base"/>
            <a:r>
              <a:rPr lang="en-US" altLang="zh-CN" dirty="0" smtClean="0">
                <a:solidFill>
                  <a:schemeClr val="tx1"/>
                </a:solidFill>
              </a:rPr>
              <a:t> </a:t>
            </a:r>
            <a:r>
              <a:rPr lang="zh-CN" altLang="en-US" dirty="0" smtClean="0">
                <a:solidFill>
                  <a:schemeClr val="tx1"/>
                </a:solidFill>
              </a:rPr>
              <a:t>受人为因素影响很小。</a:t>
            </a:r>
            <a:endParaRPr lang="en-US" altLang="zh-CN" dirty="0" smtClean="0">
              <a:solidFill>
                <a:schemeClr val="tx1"/>
              </a:solidFill>
            </a:endParaRPr>
          </a:p>
          <a:p>
            <a:pPr fontAlgn="base"/>
            <a:r>
              <a:rPr lang="zh-CN" altLang="en-US" sz="2000" dirty="0" smtClean="0">
                <a:solidFill>
                  <a:schemeClr val="tx1"/>
                </a:solidFill>
              </a:rPr>
              <a:t>由于运作指数基金不用进行主动的投资决策，所以基金管理人基本上不需要对基金的表现进行监控。指数基金管理人的主要任务是监控对应指数的变化，以保证指数基金的组合构成与之相适应。</a:t>
            </a:r>
            <a:endParaRPr lang="en-US" altLang="zh-CN" sz="2000" dirty="0" smtClean="0">
              <a:solidFill>
                <a:schemeClr val="tx1"/>
              </a:solidFill>
            </a:endParaRPr>
          </a:p>
          <a:p>
            <a:pPr fontAlgn="base"/>
            <a:endParaRPr lang="zh-CN" altLang="en-US" sz="2000" dirty="0" smtClean="0">
              <a:solidFill>
                <a:schemeClr val="tx1"/>
              </a:solidFill>
            </a:endParaRPr>
          </a:p>
          <a:p>
            <a:pPr fontAlgn="base"/>
            <a:r>
              <a:rPr lang="zh-CN" altLang="en-US" dirty="0" smtClean="0">
                <a:solidFill>
                  <a:schemeClr val="tx1"/>
                </a:solidFill>
              </a:rPr>
              <a:t>费率低。一般股票型基金申购和赎回费率是</a:t>
            </a:r>
            <a:r>
              <a:rPr lang="en-US" altLang="zh-CN" dirty="0" smtClean="0">
                <a:solidFill>
                  <a:schemeClr val="tx1"/>
                </a:solidFill>
              </a:rPr>
              <a:t>1-1.5%</a:t>
            </a:r>
            <a:r>
              <a:rPr lang="zh-CN" altLang="en-US" dirty="0" smtClean="0">
                <a:solidFill>
                  <a:schemeClr val="tx1"/>
                </a:solidFill>
              </a:rPr>
              <a:t>，而指数基金是</a:t>
            </a:r>
            <a:r>
              <a:rPr lang="en-US" altLang="zh-CN" dirty="0" smtClean="0">
                <a:solidFill>
                  <a:schemeClr val="tx1"/>
                </a:solidFill>
              </a:rPr>
              <a:t>0.5-1.2%</a:t>
            </a:r>
            <a:r>
              <a:rPr lang="zh-CN" altLang="en-US" dirty="0" smtClean="0">
                <a:solidFill>
                  <a:schemeClr val="tx1"/>
                </a:solidFill>
              </a:rPr>
              <a:t>。</a:t>
            </a:r>
          </a:p>
          <a:p>
            <a:pPr fontAlgn="base"/>
            <a:endParaRPr lang="zh-CN" altLang="en-US" dirty="0" smtClean="0"/>
          </a:p>
          <a:p>
            <a:endParaRPr lang="zh-CN" altLang="en-US" dirty="0"/>
          </a:p>
        </p:txBody>
      </p:sp>
      <p:sp>
        <p:nvSpPr>
          <p:cNvPr id="3" name="内容占位符 2"/>
          <p:cNvSpPr txBox="1">
            <a:spLocks/>
          </p:cNvSpPr>
          <p:nvPr/>
        </p:nvSpPr>
        <p:spPr>
          <a:xfrm>
            <a:off x="1914144" y="4858265"/>
            <a:ext cx="9997440" cy="1155357"/>
          </a:xfrm>
          <a:prstGeom prst="rect">
            <a:avLst/>
          </a:prstGeom>
        </p:spPr>
        <p:txBody>
          <a:bodyPr>
            <a:normAutofit/>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fontAlgn="base"/>
            <a:r>
              <a:rPr lang="zh-CN" altLang="en-US" dirty="0" smtClean="0">
                <a:solidFill>
                  <a:schemeClr val="tx1"/>
                </a:solidFill>
              </a:rPr>
              <a:t>被动跟踪指数个人理财计算器，非常直观。也适合短期波段操作。</a:t>
            </a:r>
            <a:endParaRPr lang="en-US" altLang="zh-CN" dirty="0" smtClean="0">
              <a:solidFill>
                <a:schemeClr val="tx1"/>
              </a:solidFill>
            </a:endParaRPr>
          </a:p>
          <a:p>
            <a:pPr fontAlgn="base"/>
            <a:endParaRPr lang="zh-CN" altLang="en-US" dirty="0" smtClean="0">
              <a:solidFill>
                <a:schemeClr val="tx1"/>
              </a:solidFill>
            </a:endParaRPr>
          </a:p>
        </p:txBody>
      </p:sp>
    </p:spTree>
    <p:extLst>
      <p:ext uri="{BB962C8B-B14F-4D97-AF65-F5344CB8AC3E}">
        <p14:creationId xmlns:p14="http://schemas.microsoft.com/office/powerpoint/2010/main" val="264701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812757"/>
          </a:xfrm>
        </p:spPr>
        <p:txBody>
          <a:bodyPr>
            <a:normAutofit/>
          </a:bodyPr>
          <a:lstStyle/>
          <a:p>
            <a:pPr algn="ctr"/>
            <a:r>
              <a:rPr lang="zh-CN" altLang="en-US" sz="3600" dirty="0" smtClean="0"/>
              <a:t>第二节     指数增强的实质</a:t>
            </a:r>
            <a:endParaRPr lang="zh-CN" altLang="en-US" sz="3600" dirty="0"/>
          </a:p>
        </p:txBody>
      </p:sp>
      <p:sp>
        <p:nvSpPr>
          <p:cNvPr id="3" name="内容占位符 2"/>
          <p:cNvSpPr>
            <a:spLocks noGrp="1"/>
          </p:cNvSpPr>
          <p:nvPr>
            <p:ph idx="1"/>
          </p:nvPr>
        </p:nvSpPr>
        <p:spPr>
          <a:xfrm>
            <a:off x="1655805" y="1200664"/>
            <a:ext cx="10354963" cy="5397844"/>
          </a:xfrm>
        </p:spPr>
        <p:txBody>
          <a:bodyPr>
            <a:normAutofit fontScale="77500" lnSpcReduction="20000"/>
          </a:bodyPr>
          <a:lstStyle/>
          <a:p>
            <a:pPr>
              <a:lnSpc>
                <a:spcPct val="120000"/>
              </a:lnSpc>
            </a:pPr>
            <a:r>
              <a:rPr lang="zh-CN" altLang="en-US" sz="3600" dirty="0" smtClean="0"/>
              <a:t>一</a:t>
            </a:r>
            <a:r>
              <a:rPr lang="zh-CN" altLang="en-US" sz="3600" dirty="0"/>
              <a:t>、收益来源  </a:t>
            </a:r>
            <a:endParaRPr lang="en-US" altLang="zh-CN" sz="3600" dirty="0" smtClean="0"/>
          </a:p>
          <a:p>
            <a:pPr lvl="1">
              <a:lnSpc>
                <a:spcPct val="120000"/>
              </a:lnSpc>
            </a:pPr>
            <a:r>
              <a:rPr lang="zh-CN" altLang="en-US" b="1" dirty="0" smtClean="0"/>
              <a:t>指数</a:t>
            </a:r>
            <a:r>
              <a:rPr lang="zh-CN" altLang="en-US" b="1" dirty="0"/>
              <a:t>增强基金</a:t>
            </a:r>
            <a:r>
              <a:rPr lang="zh-CN" altLang="en-US" dirty="0"/>
              <a:t>其实可以分拆为两部分：指数基金 </a:t>
            </a:r>
            <a:r>
              <a:rPr lang="en-US" altLang="zh-CN" dirty="0"/>
              <a:t>+ </a:t>
            </a:r>
            <a:r>
              <a:rPr lang="zh-CN" altLang="en-US" dirty="0"/>
              <a:t>在此基础上的收益增强。那么相对应的，</a:t>
            </a:r>
            <a:r>
              <a:rPr lang="zh-CN" altLang="en-US" b="1" dirty="0"/>
              <a:t>收益也分拆为两部分</a:t>
            </a:r>
            <a:r>
              <a:rPr lang="zh-CN" altLang="en-US" dirty="0"/>
              <a:t>：  一是被动复制指数部分的收益，该部分其实是承担了指数的 </a:t>
            </a:r>
            <a:r>
              <a:rPr lang="en-US" altLang="zh-CN" dirty="0"/>
              <a:t>β </a:t>
            </a:r>
            <a:r>
              <a:rPr lang="zh-CN" altLang="en-US" dirty="0"/>
              <a:t>风险的收益；  二是在所选取的成分股基础上获得的超额收益，即阿尔法</a:t>
            </a:r>
            <a:r>
              <a:rPr lang="zh-CN" altLang="en-US" dirty="0" smtClean="0"/>
              <a:t>收益</a:t>
            </a:r>
            <a:r>
              <a:rPr lang="zh-CN" altLang="en-US" dirty="0"/>
              <a:t>。</a:t>
            </a:r>
            <a:r>
              <a:rPr lang="zh-CN" altLang="en-US" dirty="0" smtClean="0"/>
              <a:t>从</a:t>
            </a:r>
            <a:r>
              <a:rPr lang="zh-CN" altLang="en-US" dirty="0"/>
              <a:t>这个收益构成而言，基金管理人获取阿尔法的能力相对稳定，而指数的收益趋于系统性 </a:t>
            </a:r>
            <a:r>
              <a:rPr lang="en-US" altLang="zh-CN" dirty="0"/>
              <a:t>β </a:t>
            </a:r>
            <a:r>
              <a:rPr lang="zh-CN" altLang="en-US" dirty="0"/>
              <a:t>收益，因此总收益 </a:t>
            </a:r>
            <a:r>
              <a:rPr lang="en-US" altLang="zh-CN" dirty="0"/>
              <a:t>= </a:t>
            </a:r>
            <a:r>
              <a:rPr lang="zh-CN" altLang="en-US" dirty="0"/>
              <a:t>指数收益（或指数亏损）幅度 </a:t>
            </a:r>
            <a:r>
              <a:rPr lang="en-US" altLang="zh-CN" dirty="0"/>
              <a:t>+ </a:t>
            </a:r>
            <a:r>
              <a:rPr lang="zh-CN" altLang="en-US" dirty="0"/>
              <a:t>阿尔法收益。譬如观察期内指数上涨了 </a:t>
            </a:r>
            <a:r>
              <a:rPr lang="en-US" altLang="zh-CN" dirty="0"/>
              <a:t>10%</a:t>
            </a:r>
            <a:r>
              <a:rPr lang="zh-CN" altLang="en-US" dirty="0"/>
              <a:t>，而阿尔法收益 </a:t>
            </a:r>
            <a:r>
              <a:rPr lang="en-US" altLang="zh-CN" dirty="0"/>
              <a:t>20%</a:t>
            </a:r>
            <a:r>
              <a:rPr lang="zh-CN" altLang="en-US" dirty="0"/>
              <a:t>，则基金总收益为：</a:t>
            </a:r>
            <a:r>
              <a:rPr lang="en-US" altLang="zh-CN" dirty="0"/>
              <a:t>10%+20%=30%</a:t>
            </a:r>
            <a:r>
              <a:rPr lang="zh-CN" altLang="en-US" dirty="0"/>
              <a:t>。若观察期内指数下跌了 </a:t>
            </a:r>
            <a:r>
              <a:rPr lang="en-US" altLang="zh-CN" dirty="0"/>
              <a:t>10%</a:t>
            </a:r>
            <a:r>
              <a:rPr lang="zh-CN" altLang="en-US" dirty="0"/>
              <a:t>，而阿尔法收益 </a:t>
            </a:r>
            <a:r>
              <a:rPr lang="en-US" altLang="zh-CN" dirty="0"/>
              <a:t>20%</a:t>
            </a:r>
            <a:r>
              <a:rPr lang="zh-CN" altLang="en-US" dirty="0"/>
              <a:t>，则基金总收益为 </a:t>
            </a:r>
            <a:r>
              <a:rPr lang="en-US" altLang="zh-CN" dirty="0"/>
              <a:t>-10%+20%=10%</a:t>
            </a:r>
            <a:r>
              <a:rPr lang="zh-CN" altLang="en-US" dirty="0"/>
              <a:t>。 </a:t>
            </a:r>
            <a:endParaRPr lang="en-US" altLang="zh-CN" dirty="0" smtClean="0"/>
          </a:p>
          <a:p>
            <a:pPr lvl="1">
              <a:lnSpc>
                <a:spcPct val="120000"/>
              </a:lnSpc>
            </a:pPr>
            <a:r>
              <a:rPr lang="zh-CN" altLang="en-US" dirty="0" smtClean="0"/>
              <a:t>因此</a:t>
            </a:r>
            <a:r>
              <a:rPr lang="zh-CN" altLang="en-US" dirty="0"/>
              <a:t>购买指数增强产品，其实是看好该指数的后市表现，或者当指数处于一个相对安全的点位，后市下跌空间不大，我们判断该基金管理人优秀的超额收益获取能力完全能覆盖指数的预期下跌风险跌幅，这两种情况下都是非常合适的购买时机。</a:t>
            </a:r>
          </a:p>
        </p:txBody>
      </p:sp>
    </p:spTree>
    <p:extLst>
      <p:ext uri="{BB962C8B-B14F-4D97-AF65-F5344CB8AC3E}">
        <p14:creationId xmlns:p14="http://schemas.microsoft.com/office/powerpoint/2010/main" val="185148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4144" y="840259"/>
            <a:ext cx="9997440" cy="5408141"/>
          </a:xfrm>
        </p:spPr>
        <p:txBody>
          <a:bodyPr/>
          <a:lstStyle/>
          <a:p>
            <a:r>
              <a:rPr lang="zh-CN" altLang="en-US" sz="2800" dirty="0"/>
              <a:t>二</a:t>
            </a:r>
            <a:r>
              <a:rPr lang="zh-CN" altLang="en-US" sz="2800" dirty="0" smtClean="0"/>
              <a:t>、超额</a:t>
            </a:r>
            <a:r>
              <a:rPr lang="zh-CN" altLang="en-US" sz="2800" dirty="0"/>
              <a:t>收益获取</a:t>
            </a:r>
            <a:r>
              <a:rPr lang="zh-CN" altLang="en-US" sz="2800" dirty="0" smtClean="0"/>
              <a:t>能力</a:t>
            </a:r>
            <a:endParaRPr lang="en-US" altLang="zh-CN" sz="2800" dirty="0" smtClean="0"/>
          </a:p>
          <a:p>
            <a:endParaRPr lang="zh-CN" altLang="en-US" dirty="0"/>
          </a:p>
          <a:p>
            <a:pPr lvl="3"/>
            <a:r>
              <a:rPr lang="zh-CN" altLang="en-US" dirty="0"/>
              <a:t>不论是主观还是量化型获得超额收益的模式，</a:t>
            </a:r>
            <a:r>
              <a:rPr lang="zh-CN" altLang="en-US" b="1" dirty="0"/>
              <a:t>其本质也是股票多头</a:t>
            </a:r>
            <a:r>
              <a:rPr lang="zh-CN" altLang="en-US" dirty="0"/>
              <a:t>，所以与股票多头的策略内涵一致：择时、择股以及其他方法。择时：根据指数涨跌情况以调整仓位，择股：从指数成分股从选出具有阿尔法收益的个股，选股是指数增强策略收益的最大贡献者。其他辅助方法还有比如打新、现金管理、吃股指期货贴水的收益等等。但选股能力是核心收益贡献能力。</a:t>
            </a:r>
          </a:p>
          <a:p>
            <a:endParaRPr lang="zh-CN" altLang="en-US" dirty="0"/>
          </a:p>
        </p:txBody>
      </p:sp>
    </p:spTree>
    <p:extLst>
      <p:ext uri="{BB962C8B-B14F-4D97-AF65-F5344CB8AC3E}">
        <p14:creationId xmlns:p14="http://schemas.microsoft.com/office/powerpoint/2010/main" val="385064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5862" y="187410"/>
            <a:ext cx="9997440" cy="4800600"/>
          </a:xfrm>
        </p:spPr>
        <p:txBody>
          <a:bodyPr>
            <a:normAutofit/>
          </a:bodyPr>
          <a:lstStyle/>
          <a:p>
            <a:r>
              <a:rPr lang="zh-CN" altLang="en-US" sz="2800" dirty="0" smtClean="0"/>
              <a:t>三、主观</a:t>
            </a:r>
            <a:r>
              <a:rPr lang="zh-CN" altLang="en-US" sz="2800" dirty="0"/>
              <a:t>增强和量化选股</a:t>
            </a:r>
            <a:r>
              <a:rPr lang="zh-CN" altLang="en-US" sz="2800" dirty="0" smtClean="0"/>
              <a:t>增强</a:t>
            </a:r>
            <a:endParaRPr lang="en-US" altLang="zh-CN" sz="2800" dirty="0" smtClean="0"/>
          </a:p>
          <a:p>
            <a:endParaRPr lang="zh-CN" altLang="en-US" dirty="0"/>
          </a:p>
          <a:p>
            <a:pPr lvl="1"/>
            <a:r>
              <a:rPr lang="zh-CN" altLang="en-US" sz="2400" dirty="0" smtClean="0"/>
              <a:t>主观增强</a:t>
            </a:r>
            <a:r>
              <a:rPr lang="zh-CN" altLang="en-US" sz="2400" dirty="0"/>
              <a:t>就是主动选股，在实际操作中这种方式采用较少。因为对</a:t>
            </a:r>
            <a:r>
              <a:rPr lang="zh-CN" altLang="en-US" sz="2400" dirty="0" smtClean="0"/>
              <a:t>标是某</a:t>
            </a:r>
            <a:r>
              <a:rPr lang="zh-CN" altLang="en-US" sz="2400" dirty="0"/>
              <a:t>一指数，主力指数其成分股数量大多好几百只，主动选股能管理的股票数量相对较少，从而跟踪复制指数这块效果较差，很容易演变成传统的选股策略</a:t>
            </a:r>
            <a:r>
              <a:rPr lang="zh-CN" altLang="en-US" sz="2400" dirty="0" smtClean="0"/>
              <a:t>。</a:t>
            </a:r>
            <a:endParaRPr lang="zh-CN" altLang="en-US" sz="2400" dirty="0"/>
          </a:p>
          <a:p>
            <a:pPr lvl="1"/>
            <a:r>
              <a:rPr lang="zh-CN" altLang="en-US" sz="2400" dirty="0"/>
              <a:t>而指数增强策略使用较多的是量化选股增强方式，量化选股的全程序化运作模式，能有效覆盖和复制成百上千只股票，复制和跟踪指数效果较好，而且通常可以全覆盖，通过程序化量化选股的方式，对大量股票同时进行操作管理，这种模式管理的股票数量多、策略较稳定且不受主观情绪影响，是目前运用最多的指数增强操作方式。</a:t>
            </a:r>
          </a:p>
          <a:p>
            <a:endParaRPr lang="zh-CN" altLang="en-US" sz="2400" dirty="0"/>
          </a:p>
        </p:txBody>
      </p:sp>
      <p:sp>
        <p:nvSpPr>
          <p:cNvPr id="4" name="内容占位符 2"/>
          <p:cNvSpPr txBox="1">
            <a:spLocks/>
          </p:cNvSpPr>
          <p:nvPr/>
        </p:nvSpPr>
        <p:spPr>
          <a:xfrm>
            <a:off x="1765862" y="4226011"/>
            <a:ext cx="9997440" cy="3105665"/>
          </a:xfrm>
          <a:prstGeom prst="rect">
            <a:avLst/>
          </a:prstGeom>
        </p:spPr>
        <p:txBody>
          <a:bodyPr rtlCol="0">
            <a:normAutofit/>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endParaRPr lang="en-US" altLang="zh-CN" dirty="0" smtClean="0"/>
          </a:p>
          <a:p>
            <a:pPr lvl="1"/>
            <a:r>
              <a:rPr lang="zh-CN" altLang="en-US" sz="2400" dirty="0" smtClean="0"/>
              <a:t>撇开指数，量化指数增强基金其实就是量化选股。量化指数增强基金 </a:t>
            </a:r>
            <a:r>
              <a:rPr lang="en-US" altLang="zh-CN" sz="2400" dirty="0" smtClean="0"/>
              <a:t>= </a:t>
            </a:r>
            <a:r>
              <a:rPr lang="zh-CN" altLang="en-US" sz="2400" dirty="0" smtClean="0"/>
              <a:t>在某一指数成分股中进行量化选股，选择具有良好超额收益弹性的股票。而量化选股通常不限风格，大多全市场选择。量化指数增强基金呢，靶向明确，适用于强烈看好某一指数后市表现的情形。</a:t>
            </a:r>
          </a:p>
          <a:p>
            <a:endParaRPr lang="zh-CN" altLang="en-US" dirty="0"/>
          </a:p>
        </p:txBody>
      </p:sp>
    </p:spTree>
    <p:extLst>
      <p:ext uri="{BB962C8B-B14F-4D97-AF65-F5344CB8AC3E}">
        <p14:creationId xmlns:p14="http://schemas.microsoft.com/office/powerpoint/2010/main" val="114984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0" y="2635167"/>
            <a:ext cx="1914525" cy="2828925"/>
          </a:xfrm>
          <a:prstGeom prst="rect">
            <a:avLst/>
          </a:prstGeom>
        </p:spPr>
      </p:pic>
      <p:sp>
        <p:nvSpPr>
          <p:cNvPr id="7" name="文本框 6"/>
          <p:cNvSpPr txBox="1"/>
          <p:nvPr/>
        </p:nvSpPr>
        <p:spPr>
          <a:xfrm>
            <a:off x="207645" y="2148182"/>
            <a:ext cx="1425752"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如何增强</a:t>
            </a:r>
            <a:endParaRPr lang="zh-CN" altLang="en-US" dirty="0"/>
          </a:p>
        </p:txBody>
      </p:sp>
      <p:pic>
        <p:nvPicPr>
          <p:cNvPr id="8" name="图片 7"/>
          <p:cNvPicPr>
            <a:picLocks noChangeAspect="1"/>
          </p:cNvPicPr>
          <p:nvPr/>
        </p:nvPicPr>
        <p:blipFill>
          <a:blip r:embed="rId4"/>
          <a:stretch>
            <a:fillRect/>
          </a:stretch>
        </p:blipFill>
        <p:spPr>
          <a:xfrm>
            <a:off x="2647406" y="2625218"/>
            <a:ext cx="2162084" cy="2765388"/>
          </a:xfrm>
          <a:prstGeom prst="rect">
            <a:avLst/>
          </a:prstGeom>
        </p:spPr>
      </p:pic>
      <p:sp>
        <p:nvSpPr>
          <p:cNvPr id="9" name="文本框 8"/>
          <p:cNvSpPr txBox="1"/>
          <p:nvPr/>
        </p:nvSpPr>
        <p:spPr>
          <a:xfrm>
            <a:off x="2982005" y="2156390"/>
            <a:ext cx="1706880"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找到强势股</a:t>
            </a:r>
            <a:endParaRPr lang="zh-CN" altLang="en-US" dirty="0"/>
          </a:p>
        </p:txBody>
      </p:sp>
      <p:graphicFrame>
        <p:nvGraphicFramePr>
          <p:cNvPr id="14" name="图示 13"/>
          <p:cNvGraphicFramePr/>
          <p:nvPr>
            <p:extLst>
              <p:ext uri="{D42A27DB-BD31-4B8C-83A1-F6EECF244321}">
                <p14:modId xmlns:p14="http://schemas.microsoft.com/office/powerpoint/2010/main" val="3113104689"/>
              </p:ext>
            </p:extLst>
          </p:nvPr>
        </p:nvGraphicFramePr>
        <p:xfrm>
          <a:off x="9638270" y="2625218"/>
          <a:ext cx="1987378" cy="28255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文本框 14"/>
          <p:cNvSpPr txBox="1"/>
          <p:nvPr/>
        </p:nvSpPr>
        <p:spPr>
          <a:xfrm>
            <a:off x="6618999" y="2107953"/>
            <a:ext cx="105189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方法</a:t>
            </a:r>
            <a:endParaRPr lang="zh-CN" altLang="en-US" dirty="0"/>
          </a:p>
        </p:txBody>
      </p:sp>
      <p:sp>
        <p:nvSpPr>
          <p:cNvPr id="16" name="文本框 15"/>
          <p:cNvSpPr txBox="1"/>
          <p:nvPr/>
        </p:nvSpPr>
        <p:spPr>
          <a:xfrm>
            <a:off x="9464856" y="2071773"/>
            <a:ext cx="188894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超额收益因子</a:t>
            </a:r>
            <a:endParaRPr lang="zh-CN" altLang="en-US" dirty="0"/>
          </a:p>
        </p:txBody>
      </p:sp>
      <p:cxnSp>
        <p:nvCxnSpPr>
          <p:cNvPr id="18" name="直接连接符 17"/>
          <p:cNvCxnSpPr/>
          <p:nvPr/>
        </p:nvCxnSpPr>
        <p:spPr>
          <a:xfrm flipV="1">
            <a:off x="0" y="2424051"/>
            <a:ext cx="11797475" cy="9642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图示 20"/>
          <p:cNvGraphicFramePr/>
          <p:nvPr>
            <p:extLst>
              <p:ext uri="{D42A27DB-BD31-4B8C-83A1-F6EECF244321}">
                <p14:modId xmlns:p14="http://schemas.microsoft.com/office/powerpoint/2010/main" val="3840107167"/>
              </p:ext>
            </p:extLst>
          </p:nvPr>
        </p:nvGraphicFramePr>
        <p:xfrm>
          <a:off x="5507694" y="2320447"/>
          <a:ext cx="3275774" cy="361953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 name="文本框 1"/>
          <p:cNvSpPr txBox="1"/>
          <p:nvPr/>
        </p:nvSpPr>
        <p:spPr>
          <a:xfrm>
            <a:off x="1633397" y="847362"/>
            <a:ext cx="1620957" cy="523220"/>
          </a:xfrm>
          <a:prstGeom prst="rect">
            <a:avLst/>
          </a:prstGeom>
          <a:noFill/>
        </p:spPr>
        <p:txBody>
          <a:bodyPr wrap="none" rtlCol="0">
            <a:spAutoFit/>
          </a:bodyPr>
          <a:lstStyle/>
          <a:p>
            <a:r>
              <a:rPr lang="zh-CN" altLang="en-US" sz="2800" dirty="0" smtClean="0"/>
              <a:t>一、路径</a:t>
            </a:r>
            <a:endParaRPr lang="zh-CN" altLang="en-US" sz="2800" dirty="0"/>
          </a:p>
        </p:txBody>
      </p:sp>
      <p:sp>
        <p:nvSpPr>
          <p:cNvPr id="12" name="矩形 11"/>
          <p:cNvSpPr/>
          <p:nvPr/>
        </p:nvSpPr>
        <p:spPr>
          <a:xfrm>
            <a:off x="2647406" y="0"/>
            <a:ext cx="7526419" cy="584775"/>
          </a:xfrm>
          <a:prstGeom prst="rect">
            <a:avLst/>
          </a:prstGeom>
        </p:spPr>
        <p:txBody>
          <a:bodyPr wrap="none">
            <a:spAutoFit/>
          </a:bodyPr>
          <a:lstStyle/>
          <a:p>
            <a:r>
              <a:rPr lang="zh-CN" altLang="en-US" sz="3200" dirty="0" smtClean="0">
                <a:solidFill>
                  <a:srgbClr val="505050"/>
                </a:solidFill>
                <a:latin typeface="微软雅黑" panose="020B0503020204020204" pitchFamily="34" charset="-122"/>
                <a:ea typeface="微软雅黑" panose="020B0503020204020204" pitchFamily="34" charset="-122"/>
              </a:rPr>
              <a:t>第三节   指数</a:t>
            </a:r>
            <a:r>
              <a:rPr lang="zh-CN" altLang="en-US" sz="3200" dirty="0">
                <a:solidFill>
                  <a:srgbClr val="505050"/>
                </a:solidFill>
                <a:latin typeface="微软雅黑" panose="020B0503020204020204" pitchFamily="34" charset="-122"/>
                <a:ea typeface="微软雅黑" panose="020B0503020204020204" pitchFamily="34" charset="-122"/>
              </a:rPr>
              <a:t>增强实现增强的方法和策略</a:t>
            </a:r>
            <a:endParaRPr lang="zh-CN" altLang="zh-CN" sz="3200" dirty="0">
              <a:solidFill>
                <a:srgbClr val="50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131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892820" y="622585"/>
            <a:ext cx="4491504" cy="523220"/>
          </a:xfrm>
          <a:prstGeom prst="rect">
            <a:avLst/>
          </a:prstGeom>
          <a:noFill/>
        </p:spPr>
        <p:txBody>
          <a:bodyPr wrap="square" rtlCol="0">
            <a:spAutoFit/>
          </a:bodyPr>
          <a:lstStyle/>
          <a:p>
            <a:r>
              <a:rPr lang="zh-CN" altLang="en-US" sz="2800" b="1" dirty="0" smtClean="0"/>
              <a:t>二、指数增强的投资流程</a:t>
            </a:r>
            <a:endParaRPr lang="zh-CN" altLang="en-US" sz="2800" b="1" dirty="0"/>
          </a:p>
        </p:txBody>
      </p:sp>
      <p:sp>
        <p:nvSpPr>
          <p:cNvPr id="7" name="文本框 6"/>
          <p:cNvSpPr txBox="1"/>
          <p:nvPr/>
        </p:nvSpPr>
        <p:spPr>
          <a:xfrm>
            <a:off x="2578608" y="2113876"/>
            <a:ext cx="2999232" cy="3139321"/>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dirty="0" smtClean="0"/>
              <a:t>指标构建（选择因子）</a:t>
            </a:r>
            <a:endParaRPr lang="en-US" altLang="zh-CN" dirty="0" smtClean="0"/>
          </a:p>
          <a:p>
            <a:pPr marL="285750" indent="-285750">
              <a:lnSpc>
                <a:spcPct val="200000"/>
              </a:lnSpc>
              <a:buFont typeface="Wingdings" panose="05000000000000000000" pitchFamily="2" charset="2"/>
              <a:buChar char="l"/>
            </a:pPr>
            <a:r>
              <a:rPr lang="zh-CN" altLang="en-US" dirty="0" smtClean="0"/>
              <a:t>股票评级（设定权重）</a:t>
            </a:r>
            <a:endParaRPr lang="en-US" altLang="zh-CN" dirty="0" smtClean="0"/>
          </a:p>
          <a:p>
            <a:pPr marL="285750" indent="-285750">
              <a:lnSpc>
                <a:spcPct val="200000"/>
              </a:lnSpc>
              <a:buFont typeface="Wingdings" panose="05000000000000000000" pitchFamily="2" charset="2"/>
              <a:buChar char="l"/>
            </a:pPr>
            <a:r>
              <a:rPr lang="zh-CN" altLang="en-US" dirty="0" smtClean="0"/>
              <a:t>组合构建（筛选股票）</a:t>
            </a:r>
            <a:endParaRPr lang="en-US" altLang="zh-CN" dirty="0" smtClean="0"/>
          </a:p>
          <a:p>
            <a:pPr marL="285750" indent="-285750">
              <a:lnSpc>
                <a:spcPct val="200000"/>
              </a:lnSpc>
              <a:buFont typeface="Wingdings" panose="05000000000000000000" pitchFamily="2" charset="2"/>
              <a:buChar char="l"/>
            </a:pPr>
            <a:r>
              <a:rPr lang="zh-CN" altLang="en-US" dirty="0" smtClean="0"/>
              <a:t>回溯测试（评估模型）</a:t>
            </a:r>
            <a:endParaRPr lang="en-US" altLang="zh-CN" dirty="0" smtClean="0"/>
          </a:p>
          <a:p>
            <a:pPr marL="285750" indent="-285750">
              <a:lnSpc>
                <a:spcPct val="200000"/>
              </a:lnSpc>
              <a:buFont typeface="Wingdings" panose="05000000000000000000" pitchFamily="2" charset="2"/>
              <a:buChar char="l"/>
            </a:pPr>
            <a:r>
              <a:rPr lang="zh-CN" altLang="en-US" dirty="0" smtClean="0"/>
              <a:t>策略优化（权重优化）</a:t>
            </a:r>
            <a:endParaRPr lang="en-US" altLang="zh-CN" dirty="0" smtClean="0"/>
          </a:p>
          <a:p>
            <a:endParaRPr lang="zh-CN" altLang="en-US" dirty="0"/>
          </a:p>
        </p:txBody>
      </p:sp>
      <p:cxnSp>
        <p:nvCxnSpPr>
          <p:cNvPr id="9" name="直接箭头连接符 8"/>
          <p:cNvCxnSpPr/>
          <p:nvPr/>
        </p:nvCxnSpPr>
        <p:spPr>
          <a:xfrm>
            <a:off x="6594566" y="2331720"/>
            <a:ext cx="0" cy="24414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879773" y="2331720"/>
            <a:ext cx="731520" cy="369332"/>
          </a:xfrm>
          <a:prstGeom prst="rect">
            <a:avLst/>
          </a:prstGeom>
          <a:noFill/>
        </p:spPr>
        <p:txBody>
          <a:bodyPr wrap="square" rtlCol="0">
            <a:spAutoFit/>
          </a:bodyPr>
          <a:lstStyle/>
          <a:p>
            <a:r>
              <a:rPr lang="zh-CN" altLang="en-US" dirty="0" smtClean="0"/>
              <a:t>想法</a:t>
            </a:r>
            <a:endParaRPr lang="zh-CN" altLang="en-US" dirty="0"/>
          </a:p>
        </p:txBody>
      </p:sp>
      <p:sp>
        <p:nvSpPr>
          <p:cNvPr id="11" name="文本框 10"/>
          <p:cNvSpPr txBox="1"/>
          <p:nvPr/>
        </p:nvSpPr>
        <p:spPr>
          <a:xfrm>
            <a:off x="6916349" y="4423994"/>
            <a:ext cx="658368" cy="369332"/>
          </a:xfrm>
          <a:prstGeom prst="rect">
            <a:avLst/>
          </a:prstGeom>
          <a:noFill/>
        </p:spPr>
        <p:txBody>
          <a:bodyPr wrap="square" rtlCol="0">
            <a:spAutoFit/>
          </a:bodyPr>
          <a:lstStyle/>
          <a:p>
            <a:r>
              <a:rPr lang="zh-CN" altLang="en-US" dirty="0" smtClean="0"/>
              <a:t>交易</a:t>
            </a:r>
            <a:endParaRPr lang="zh-CN" altLang="en-US" dirty="0"/>
          </a:p>
        </p:txBody>
      </p:sp>
    </p:spTree>
    <p:extLst>
      <p:ext uri="{BB962C8B-B14F-4D97-AF65-F5344CB8AC3E}">
        <p14:creationId xmlns:p14="http://schemas.microsoft.com/office/powerpoint/2010/main" val="408399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019019320"/>
              </p:ext>
            </p:extLst>
          </p:nvPr>
        </p:nvGraphicFramePr>
        <p:xfrm>
          <a:off x="3311507" y="1905731"/>
          <a:ext cx="5594386" cy="3628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p:cNvSpPr txBox="1"/>
          <p:nvPr/>
        </p:nvSpPr>
        <p:spPr>
          <a:xfrm>
            <a:off x="959946" y="291845"/>
            <a:ext cx="5774769" cy="523220"/>
          </a:xfrm>
          <a:prstGeom prst="rect">
            <a:avLst/>
          </a:prstGeom>
          <a:noFill/>
        </p:spPr>
        <p:txBody>
          <a:bodyPr wrap="square" rtlCol="0">
            <a:spAutoFit/>
          </a:bodyPr>
          <a:lstStyle/>
          <a:p>
            <a:pPr algn="ctr"/>
            <a:r>
              <a:rPr lang="zh-CN" altLang="en-US" sz="2800" dirty="0" smtClean="0"/>
              <a:t>三、指数增强的几种类型</a:t>
            </a:r>
            <a:endParaRPr lang="zh-CN" altLang="en-US" sz="2800" dirty="0"/>
          </a:p>
        </p:txBody>
      </p:sp>
      <p:sp>
        <p:nvSpPr>
          <p:cNvPr id="10" name="文本框 9"/>
          <p:cNvSpPr txBox="1"/>
          <p:nvPr/>
        </p:nvSpPr>
        <p:spPr>
          <a:xfrm>
            <a:off x="3404065" y="2438400"/>
            <a:ext cx="688964" cy="369332"/>
          </a:xfrm>
          <a:prstGeom prst="rect">
            <a:avLst/>
          </a:prstGeom>
          <a:noFill/>
        </p:spPr>
        <p:txBody>
          <a:bodyPr wrap="square" rtlCol="0">
            <a:spAutoFit/>
          </a:bodyPr>
          <a:lstStyle/>
          <a:p>
            <a:r>
              <a:rPr lang="zh-CN" altLang="en-US" dirty="0" smtClean="0"/>
              <a:t>极少</a:t>
            </a:r>
            <a:endParaRPr lang="zh-CN" altLang="en-US" dirty="0"/>
          </a:p>
        </p:txBody>
      </p:sp>
      <p:sp>
        <p:nvSpPr>
          <p:cNvPr id="11" name="文本框 10"/>
          <p:cNvSpPr txBox="1"/>
          <p:nvPr/>
        </p:nvSpPr>
        <p:spPr>
          <a:xfrm>
            <a:off x="3687094" y="3514679"/>
            <a:ext cx="688964" cy="369332"/>
          </a:xfrm>
          <a:prstGeom prst="rect">
            <a:avLst/>
          </a:prstGeom>
          <a:noFill/>
        </p:spPr>
        <p:txBody>
          <a:bodyPr wrap="square" rtlCol="0">
            <a:spAutoFit/>
          </a:bodyPr>
          <a:lstStyle/>
          <a:p>
            <a:r>
              <a:rPr lang="zh-CN" altLang="en-US" dirty="0"/>
              <a:t>较多</a:t>
            </a:r>
          </a:p>
        </p:txBody>
      </p:sp>
      <p:sp>
        <p:nvSpPr>
          <p:cNvPr id="12" name="文本框 11"/>
          <p:cNvSpPr txBox="1"/>
          <p:nvPr/>
        </p:nvSpPr>
        <p:spPr>
          <a:xfrm>
            <a:off x="3482762" y="4590958"/>
            <a:ext cx="729139" cy="369332"/>
          </a:xfrm>
          <a:prstGeom prst="rect">
            <a:avLst/>
          </a:prstGeom>
          <a:noFill/>
        </p:spPr>
        <p:txBody>
          <a:bodyPr wrap="square" rtlCol="0">
            <a:spAutoFit/>
          </a:bodyPr>
          <a:lstStyle/>
          <a:p>
            <a:r>
              <a:rPr lang="zh-CN" altLang="en-US" dirty="0" smtClean="0"/>
              <a:t>常见</a:t>
            </a:r>
            <a:endParaRPr lang="zh-CN" altLang="en-US" dirty="0"/>
          </a:p>
        </p:txBody>
      </p:sp>
      <p:pic>
        <p:nvPicPr>
          <p:cNvPr id="5" name="图片 4"/>
          <p:cNvPicPr>
            <a:picLocks noChangeAspect="1"/>
          </p:cNvPicPr>
          <p:nvPr/>
        </p:nvPicPr>
        <p:blipFill>
          <a:blip r:embed="rId8"/>
          <a:stretch>
            <a:fillRect/>
          </a:stretch>
        </p:blipFill>
        <p:spPr>
          <a:xfrm>
            <a:off x="1021860" y="2513038"/>
            <a:ext cx="2159802" cy="2372613"/>
          </a:xfrm>
          <a:prstGeom prst="rect">
            <a:avLst/>
          </a:prstGeom>
        </p:spPr>
      </p:pic>
      <p:sp>
        <p:nvSpPr>
          <p:cNvPr id="6" name="文本框 5"/>
          <p:cNvSpPr txBox="1"/>
          <p:nvPr/>
        </p:nvSpPr>
        <p:spPr>
          <a:xfrm>
            <a:off x="1749717" y="3114315"/>
            <a:ext cx="704088" cy="646331"/>
          </a:xfrm>
          <a:prstGeom prst="rect">
            <a:avLst/>
          </a:prstGeom>
          <a:noFill/>
        </p:spPr>
        <p:txBody>
          <a:bodyPr wrap="square" rtlCol="0">
            <a:spAutoFit/>
          </a:bodyPr>
          <a:lstStyle/>
          <a:p>
            <a:r>
              <a:rPr lang="zh-CN" altLang="en-US" dirty="0" smtClean="0"/>
              <a:t>选股范围</a:t>
            </a:r>
            <a:endParaRPr lang="zh-CN" altLang="en-US" dirty="0"/>
          </a:p>
        </p:txBody>
      </p:sp>
    </p:spTree>
    <p:extLst>
      <p:ext uri="{BB962C8B-B14F-4D97-AF65-F5344CB8AC3E}">
        <p14:creationId xmlns:p14="http://schemas.microsoft.com/office/powerpoint/2010/main" val="302294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658762" y="125629"/>
            <a:ext cx="7407875" cy="780534"/>
          </a:xfrm>
        </p:spPr>
        <p:txBody>
          <a:bodyPr>
            <a:normAutofit fontScale="90000"/>
          </a:bodyPr>
          <a:lstStyle/>
          <a:p>
            <a:r>
              <a:rPr lang="zh-CN" altLang="en-US" sz="5400" dirty="0" smtClean="0">
                <a:solidFill>
                  <a:srgbClr val="000099"/>
                </a:solidFill>
                <a:latin typeface="+mn-ea"/>
                <a:ea typeface="+mn-ea"/>
              </a:rPr>
              <a:t>第</a:t>
            </a:r>
            <a:r>
              <a:rPr lang="en-US" altLang="zh-CN" sz="5400" dirty="0" smtClean="0">
                <a:solidFill>
                  <a:srgbClr val="000099"/>
                </a:solidFill>
                <a:latin typeface="+mn-ea"/>
                <a:ea typeface="+mn-ea"/>
              </a:rPr>
              <a:t>7</a:t>
            </a:r>
            <a:r>
              <a:rPr lang="zh-CN" altLang="en-US" sz="5400" dirty="0" smtClean="0">
                <a:solidFill>
                  <a:srgbClr val="000099"/>
                </a:solidFill>
                <a:latin typeface="+mn-ea"/>
                <a:ea typeface="+mn-ea"/>
              </a:rPr>
              <a:t>章   指数增强策略</a:t>
            </a:r>
            <a:endParaRPr lang="zh-CN" altLang="en-US" sz="5400" dirty="0">
              <a:solidFill>
                <a:srgbClr val="000099"/>
              </a:solidFill>
              <a:latin typeface="+mn-ea"/>
              <a:ea typeface="+mn-ea"/>
            </a:endParaRPr>
          </a:p>
        </p:txBody>
      </p:sp>
      <p:sp>
        <p:nvSpPr>
          <p:cNvPr id="3" name="Rectangle 2"/>
          <p:cNvSpPr txBox="1">
            <a:spLocks noChangeArrowheads="1"/>
          </p:cNvSpPr>
          <p:nvPr/>
        </p:nvSpPr>
        <p:spPr bwMode="auto">
          <a:xfrm>
            <a:off x="2658761" y="1820562"/>
            <a:ext cx="7860957" cy="3084040"/>
          </a:xfrm>
          <a:prstGeom prst="rect">
            <a:avLst/>
          </a:prstGeom>
          <a:noFill/>
          <a:ln>
            <a:noFill/>
          </a:ln>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zh-CN" altLang="en-US" sz="3200" kern="0" dirty="0" smtClean="0">
                <a:solidFill>
                  <a:srgbClr val="000099"/>
                </a:solidFill>
                <a:ea typeface="华文新魏" pitchFamily="2" charset="-122"/>
              </a:rPr>
              <a:t>              </a:t>
            </a:r>
            <a:r>
              <a:rPr lang="zh-CN" altLang="en-US" sz="3600" kern="0" dirty="0" smtClean="0">
                <a:solidFill>
                  <a:srgbClr val="000099"/>
                </a:solidFill>
                <a:ea typeface="华文新魏" pitchFamily="2" charset="-122"/>
              </a:rPr>
              <a:t>主要内容</a:t>
            </a:r>
            <a:endParaRPr lang="en-US" altLang="zh-CN" sz="3600" kern="0" dirty="0" smtClean="0">
              <a:solidFill>
                <a:srgbClr val="000099"/>
              </a:solidFill>
              <a:ea typeface="华文新魏" pitchFamily="2" charset="-122"/>
            </a:endParaRPr>
          </a:p>
          <a:p>
            <a:pPr algn="l">
              <a:defRPr/>
            </a:pPr>
            <a:endParaRPr lang="en-US" altLang="zh-CN" sz="3600" kern="0" dirty="0" smtClean="0">
              <a:solidFill>
                <a:srgbClr val="000099"/>
              </a:solidFill>
              <a:ea typeface="华文新魏" pitchFamily="2" charset="-122"/>
            </a:endParaRPr>
          </a:p>
          <a:p>
            <a:pPr algn="l">
              <a:defRPr/>
            </a:pPr>
            <a:r>
              <a:rPr lang="zh-CN" altLang="en-US" sz="3600" kern="0" dirty="0">
                <a:solidFill>
                  <a:srgbClr val="000099"/>
                </a:solidFill>
                <a:ea typeface="华文新魏" pitchFamily="2" charset="-122"/>
              </a:rPr>
              <a:t> </a:t>
            </a:r>
            <a:r>
              <a:rPr lang="zh-CN" altLang="en-US" sz="3600" kern="0" dirty="0" smtClean="0">
                <a:solidFill>
                  <a:srgbClr val="000099"/>
                </a:solidFill>
                <a:ea typeface="华文新魏" pitchFamily="2" charset="-122"/>
              </a:rPr>
              <a:t>           指数基金内涵</a:t>
            </a:r>
            <a:endParaRPr lang="en-US" altLang="zh-CN" sz="3600" kern="0" dirty="0" smtClean="0">
              <a:solidFill>
                <a:srgbClr val="000099"/>
              </a:solidFill>
              <a:ea typeface="华文新魏" pitchFamily="2" charset="-122"/>
            </a:endParaRPr>
          </a:p>
          <a:p>
            <a:pPr algn="l">
              <a:defRPr/>
            </a:pPr>
            <a:r>
              <a:rPr lang="zh-CN" altLang="en-US" sz="3600" kern="0" dirty="0" smtClean="0">
                <a:solidFill>
                  <a:srgbClr val="000099"/>
                </a:solidFill>
                <a:ea typeface="华文新魏" pitchFamily="2" charset="-122"/>
              </a:rPr>
              <a:t>            指数增强策略的实现环节</a:t>
            </a:r>
            <a:endParaRPr lang="en-US" altLang="zh-CN" sz="3600" kern="0" dirty="0" smtClean="0">
              <a:solidFill>
                <a:srgbClr val="000099"/>
              </a:solidFill>
              <a:ea typeface="华文新魏" pitchFamily="2" charset="-122"/>
            </a:endParaRPr>
          </a:p>
          <a:p>
            <a:pPr algn="l">
              <a:defRPr/>
            </a:pPr>
            <a:r>
              <a:rPr lang="zh-CN" altLang="en-US" sz="3600" kern="0" dirty="0" smtClean="0">
                <a:solidFill>
                  <a:srgbClr val="000099"/>
                </a:solidFill>
                <a:ea typeface="华文新魏" pitchFamily="2" charset="-122"/>
              </a:rPr>
              <a:t>            案例分析</a:t>
            </a:r>
            <a:r>
              <a:rPr lang="en-US" altLang="zh-CN" sz="3600" kern="0" dirty="0" smtClean="0">
                <a:solidFill>
                  <a:srgbClr val="000099"/>
                </a:solidFill>
                <a:ea typeface="华文新魏" pitchFamily="2" charset="-122"/>
              </a:rPr>
              <a:t/>
            </a:r>
            <a:br>
              <a:rPr lang="en-US" altLang="zh-CN" sz="3600" kern="0" dirty="0" smtClean="0">
                <a:solidFill>
                  <a:srgbClr val="000099"/>
                </a:solidFill>
                <a:ea typeface="华文新魏" pitchFamily="2" charset="-122"/>
              </a:rPr>
            </a:br>
            <a:endParaRPr lang="zh-CN" altLang="en-US" sz="3600" kern="0" dirty="0">
              <a:solidFill>
                <a:schemeClr val="bg1"/>
              </a:solidFill>
              <a:ea typeface="华文新魏"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981200" y="914400"/>
            <a:ext cx="8229600" cy="762000"/>
          </a:xfrm>
          <a:prstGeom prst="rect">
            <a:avLst/>
          </a:prstGeom>
        </p:spPr>
        <p:txBody>
          <a:bodyPr/>
          <a:lst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a:lstStyle>
          <a:p>
            <a:r>
              <a:rPr lang="zh-CN" altLang="en-US" dirty="0" smtClean="0">
                <a:solidFill>
                  <a:srgbClr val="002060"/>
                </a:solidFill>
                <a:ea typeface="华文新魏" panose="02010800040101010101" pitchFamily="2" charset="-122"/>
              </a:rPr>
              <a:t>增强指数的实现</a:t>
            </a:r>
          </a:p>
        </p:txBody>
      </p:sp>
      <p:sp>
        <p:nvSpPr>
          <p:cNvPr id="3" name="Rectangle 3"/>
          <p:cNvSpPr txBox="1">
            <a:spLocks noChangeArrowheads="1"/>
          </p:cNvSpPr>
          <p:nvPr/>
        </p:nvSpPr>
        <p:spPr>
          <a:xfrm>
            <a:off x="1981199" y="1905001"/>
            <a:ext cx="9963665" cy="4221163"/>
          </a:xfrm>
          <a:prstGeom prst="rect">
            <a:avLst/>
          </a:prstGeom>
        </p:spPr>
        <p:txBody>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en-US" sz="2800" dirty="0" smtClean="0">
                <a:solidFill>
                  <a:srgbClr val="002060"/>
                </a:solidFill>
                <a:latin typeface="+mn-ea"/>
                <a:ea typeface="+mn-ea"/>
              </a:rPr>
              <a:t>增强指数前提：在严格保持行业中性的前提下，综合考量多种能带来阿尔法的因子构建增强组合</a:t>
            </a:r>
          </a:p>
          <a:p>
            <a:r>
              <a:rPr lang="zh-CN" altLang="en-US" sz="2800" dirty="0" smtClean="0">
                <a:solidFill>
                  <a:srgbClr val="002060"/>
                </a:solidFill>
                <a:latin typeface="+mn-ea"/>
                <a:ea typeface="+mn-ea"/>
              </a:rPr>
              <a:t>对给定的增强组合，通过持有一定的时间逐步累积增强收益</a:t>
            </a:r>
            <a:endParaRPr lang="en-US" altLang="zh-CN" sz="2800" dirty="0" smtClean="0">
              <a:solidFill>
                <a:srgbClr val="002060"/>
              </a:solidFill>
              <a:latin typeface="+mn-ea"/>
              <a:ea typeface="+mn-ea"/>
            </a:endParaRPr>
          </a:p>
          <a:p>
            <a:r>
              <a:rPr lang="zh-CN" altLang="en-US" sz="2800" dirty="0" smtClean="0">
                <a:solidFill>
                  <a:srgbClr val="002060"/>
                </a:solidFill>
                <a:latin typeface="+mn-ea"/>
                <a:ea typeface="+mn-ea"/>
              </a:rPr>
              <a:t>定期对增强组合进行调整，保持因子增强的有效性，同时对由于市场变而使因子退化的时点进行识别，借助相对高频数据实现</a:t>
            </a:r>
          </a:p>
          <a:p>
            <a:r>
              <a:rPr lang="zh-CN" altLang="en-US" sz="2800" dirty="0" smtClean="0">
                <a:solidFill>
                  <a:srgbClr val="002060"/>
                </a:solidFill>
                <a:latin typeface="+mn-ea"/>
                <a:ea typeface="+mn-ea"/>
              </a:rPr>
              <a:t>合理的风报比与胜算：组合收益与风险的对称性（</a:t>
            </a:r>
            <a:r>
              <a:rPr lang="en-US" altLang="zh-CN" sz="2800" dirty="0" smtClean="0">
                <a:solidFill>
                  <a:srgbClr val="002060"/>
                </a:solidFill>
                <a:latin typeface="+mn-ea"/>
                <a:ea typeface="+mn-ea"/>
              </a:rPr>
              <a:t>Balance</a:t>
            </a:r>
            <a:r>
              <a:rPr lang="zh-CN" altLang="en-US" sz="2800" dirty="0" smtClean="0">
                <a:solidFill>
                  <a:srgbClr val="002060"/>
                </a:solidFill>
                <a:latin typeface="+mn-ea"/>
                <a:ea typeface="+mn-ea"/>
              </a:rPr>
              <a:t>）</a:t>
            </a:r>
            <a:endParaRPr lang="en-US" altLang="zh-CN" sz="2800" dirty="0" smtClean="0">
              <a:solidFill>
                <a:srgbClr val="002060"/>
              </a:solidFill>
              <a:latin typeface="+mn-ea"/>
              <a:ea typeface="+mn-ea"/>
            </a:endParaRPr>
          </a:p>
          <a:p>
            <a:endParaRPr lang="zh-CN" altLang="en-US" sz="2800" dirty="0">
              <a:solidFill>
                <a:srgbClr val="002060"/>
              </a:solidFill>
              <a:latin typeface="+mn-ea"/>
              <a:ea typeface="+mn-ea"/>
            </a:endParaRPr>
          </a:p>
        </p:txBody>
      </p:sp>
    </p:spTree>
    <p:extLst>
      <p:ext uri="{BB962C8B-B14F-4D97-AF65-F5344CB8AC3E}">
        <p14:creationId xmlns:p14="http://schemas.microsoft.com/office/powerpoint/2010/main" val="303743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964724" y="1324233"/>
            <a:ext cx="9815384" cy="4221163"/>
          </a:xfrm>
          <a:prstGeom prst="rect">
            <a:avLst/>
          </a:prstGeom>
        </p:spPr>
        <p:txBody>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80000"/>
              </a:lnSpc>
            </a:pPr>
            <a:r>
              <a:rPr lang="zh-CN" altLang="en-US" sz="2800" dirty="0" smtClean="0">
                <a:solidFill>
                  <a:srgbClr val="002060"/>
                </a:solidFill>
                <a:latin typeface="+mn-ea"/>
                <a:ea typeface="+mn-ea"/>
              </a:rPr>
              <a:t>综合行业、个股估值等基本面因素以及价格、成交量、资金流等情绪面因素筛选出相应的统计量构建量化模型。</a:t>
            </a:r>
            <a:endParaRPr lang="en-US" altLang="zh-CN" sz="2800" dirty="0" smtClean="0">
              <a:solidFill>
                <a:srgbClr val="002060"/>
              </a:solidFill>
              <a:latin typeface="+mn-ea"/>
              <a:ea typeface="+mn-ea"/>
            </a:endParaRPr>
          </a:p>
          <a:p>
            <a:pPr>
              <a:lnSpc>
                <a:spcPct val="80000"/>
              </a:lnSpc>
            </a:pPr>
            <a:endParaRPr lang="en-US" altLang="zh-CN" sz="2800" dirty="0" smtClean="0">
              <a:solidFill>
                <a:srgbClr val="002060"/>
              </a:solidFill>
              <a:latin typeface="+mn-ea"/>
              <a:ea typeface="+mn-ea"/>
            </a:endParaRPr>
          </a:p>
          <a:p>
            <a:pPr>
              <a:lnSpc>
                <a:spcPct val="80000"/>
              </a:lnSpc>
            </a:pPr>
            <a:r>
              <a:rPr lang="zh-CN" altLang="en-US" sz="2800" dirty="0" smtClean="0">
                <a:solidFill>
                  <a:srgbClr val="002060"/>
                </a:solidFill>
                <a:latin typeface="+mn-ea"/>
                <a:ea typeface="+mn-ea"/>
              </a:rPr>
              <a:t>用量化择股与市场模态识别相结合手段，将行业偏离控制在一定精度内的被动跟踪标的指数策略，组合与标的指数之间的市值偏离也被严格控制。</a:t>
            </a:r>
            <a:endParaRPr lang="en-US" altLang="zh-CN" sz="2800" dirty="0" smtClean="0">
              <a:solidFill>
                <a:srgbClr val="002060"/>
              </a:solidFill>
              <a:latin typeface="+mn-ea"/>
              <a:ea typeface="+mn-ea"/>
            </a:endParaRPr>
          </a:p>
          <a:p>
            <a:pPr>
              <a:lnSpc>
                <a:spcPct val="80000"/>
              </a:lnSpc>
            </a:pPr>
            <a:endParaRPr lang="en-US" altLang="zh-CN" sz="2800" dirty="0" smtClean="0">
              <a:solidFill>
                <a:srgbClr val="002060"/>
              </a:solidFill>
              <a:latin typeface="+mn-ea"/>
              <a:ea typeface="+mn-ea"/>
            </a:endParaRPr>
          </a:p>
          <a:p>
            <a:pPr>
              <a:lnSpc>
                <a:spcPct val="80000"/>
              </a:lnSpc>
            </a:pPr>
            <a:r>
              <a:rPr lang="zh-CN" altLang="en-US" sz="2800" dirty="0" smtClean="0">
                <a:solidFill>
                  <a:srgbClr val="002060"/>
                </a:solidFill>
                <a:latin typeface="+mn-ea"/>
                <a:ea typeface="+mn-ea"/>
              </a:rPr>
              <a:t>以 </a:t>
            </a:r>
            <a:r>
              <a:rPr lang="en-US" altLang="zh-CN" sz="2800" dirty="0" smtClean="0">
                <a:solidFill>
                  <a:srgbClr val="002060"/>
                </a:solidFill>
                <a:latin typeface="+mn-ea"/>
                <a:ea typeface="+mn-ea"/>
              </a:rPr>
              <a:t>Monte Carlo </a:t>
            </a:r>
            <a:r>
              <a:rPr lang="zh-CN" altLang="en-US" sz="2800" dirty="0" smtClean="0">
                <a:solidFill>
                  <a:srgbClr val="002060"/>
                </a:solidFill>
                <a:latin typeface="+mn-ea"/>
                <a:ea typeface="+mn-ea"/>
              </a:rPr>
              <a:t>随机模拟生成数十万个组合，挑选并分组得出：无偏标准组合、大权重组合、小权重组合</a:t>
            </a:r>
          </a:p>
        </p:txBody>
      </p:sp>
    </p:spTree>
    <p:extLst>
      <p:ext uri="{BB962C8B-B14F-4D97-AF65-F5344CB8AC3E}">
        <p14:creationId xmlns:p14="http://schemas.microsoft.com/office/powerpoint/2010/main" val="162520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841157" y="1287163"/>
            <a:ext cx="9897762" cy="4221163"/>
          </a:xfrm>
          <a:prstGeom prst="rect">
            <a:avLst/>
          </a:prstGeom>
        </p:spPr>
        <p:txBody>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nSpc>
                <a:spcPct val="80000"/>
              </a:lnSpc>
            </a:pPr>
            <a:r>
              <a:rPr lang="zh-CN" altLang="en-US" dirty="0" smtClean="0">
                <a:solidFill>
                  <a:srgbClr val="002060"/>
                </a:solidFill>
                <a:latin typeface="+mn-ea"/>
                <a:ea typeface="+mn-ea"/>
              </a:rPr>
              <a:t>策略止损：将增强组合调整为指数全样本组合，完全复制指数，减少交易费用。</a:t>
            </a:r>
            <a:endParaRPr lang="en-US" altLang="zh-CN" dirty="0" smtClean="0">
              <a:solidFill>
                <a:srgbClr val="002060"/>
              </a:solidFill>
              <a:latin typeface="+mn-ea"/>
              <a:ea typeface="+mn-ea"/>
            </a:endParaRPr>
          </a:p>
          <a:p>
            <a:pPr>
              <a:lnSpc>
                <a:spcPct val="80000"/>
              </a:lnSpc>
            </a:pPr>
            <a:endParaRPr lang="en-US" altLang="zh-CN" dirty="0" smtClean="0">
              <a:solidFill>
                <a:srgbClr val="002060"/>
              </a:solidFill>
              <a:latin typeface="+mn-ea"/>
              <a:ea typeface="+mn-ea"/>
            </a:endParaRPr>
          </a:p>
          <a:p>
            <a:pPr>
              <a:lnSpc>
                <a:spcPct val="80000"/>
              </a:lnSpc>
            </a:pPr>
            <a:r>
              <a:rPr lang="zh-CN" altLang="en-US" dirty="0" smtClean="0">
                <a:solidFill>
                  <a:srgbClr val="002060"/>
                </a:solidFill>
                <a:latin typeface="+mn-ea"/>
                <a:ea typeface="+mn-ea"/>
              </a:rPr>
              <a:t>策略使用时点：用高频数据监控三类增强组合的动态表现，结合市场状态确定介入与否及使用的组合性质。</a:t>
            </a:r>
            <a:endParaRPr lang="en-US" altLang="zh-CN" dirty="0" smtClean="0">
              <a:solidFill>
                <a:srgbClr val="002060"/>
              </a:solidFill>
              <a:latin typeface="+mn-ea"/>
              <a:ea typeface="+mn-ea"/>
            </a:endParaRPr>
          </a:p>
          <a:p>
            <a:pPr>
              <a:lnSpc>
                <a:spcPct val="80000"/>
              </a:lnSpc>
            </a:pPr>
            <a:endParaRPr lang="en-US" altLang="zh-CN" dirty="0" smtClean="0">
              <a:solidFill>
                <a:srgbClr val="002060"/>
              </a:solidFill>
              <a:latin typeface="+mn-ea"/>
              <a:ea typeface="+mn-ea"/>
            </a:endParaRPr>
          </a:p>
          <a:p>
            <a:pPr>
              <a:lnSpc>
                <a:spcPct val="80000"/>
              </a:lnSpc>
            </a:pPr>
            <a:r>
              <a:rPr lang="zh-CN" altLang="en-US" dirty="0" smtClean="0">
                <a:solidFill>
                  <a:srgbClr val="002060"/>
                </a:solidFill>
                <a:latin typeface="+mn-ea"/>
                <a:ea typeface="+mn-ea"/>
              </a:rPr>
              <a:t>组合运用的判断：根据我们的市场模态指针模型的提示来选择应用哪种类型的组合。</a:t>
            </a:r>
            <a:endParaRPr lang="zh-CN" altLang="en-US" dirty="0">
              <a:solidFill>
                <a:srgbClr val="002060"/>
              </a:solidFill>
              <a:latin typeface="+mn-ea"/>
              <a:ea typeface="+mn-ea"/>
            </a:endParaRPr>
          </a:p>
        </p:txBody>
      </p:sp>
    </p:spTree>
    <p:extLst>
      <p:ext uri="{BB962C8B-B14F-4D97-AF65-F5344CB8AC3E}">
        <p14:creationId xmlns:p14="http://schemas.microsoft.com/office/powerpoint/2010/main" val="42746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16387" y="227168"/>
            <a:ext cx="5480045" cy="523220"/>
          </a:xfrm>
          <a:prstGeom prst="rect">
            <a:avLst/>
          </a:prstGeom>
          <a:noFill/>
        </p:spPr>
        <p:txBody>
          <a:bodyPr wrap="square" rtlCol="0">
            <a:spAutoFit/>
          </a:bodyPr>
          <a:lstStyle/>
          <a:p>
            <a:r>
              <a:rPr lang="zh-CN" altLang="en-US" sz="2800" b="1" dirty="0" smtClean="0"/>
              <a:t>四、 指数增强面临的挑战和风险</a:t>
            </a:r>
            <a:endParaRPr lang="zh-CN" altLang="en-US" sz="2800" b="1" dirty="0"/>
          </a:p>
        </p:txBody>
      </p:sp>
      <p:graphicFrame>
        <p:nvGraphicFramePr>
          <p:cNvPr id="5" name="图示 4"/>
          <p:cNvGraphicFramePr/>
          <p:nvPr>
            <p:extLst>
              <p:ext uri="{D42A27DB-BD31-4B8C-83A1-F6EECF244321}">
                <p14:modId xmlns:p14="http://schemas.microsoft.com/office/powerpoint/2010/main" val="3761482025"/>
              </p:ext>
            </p:extLst>
          </p:nvPr>
        </p:nvGraphicFramePr>
        <p:xfrm>
          <a:off x="2403564" y="1524000"/>
          <a:ext cx="7608389" cy="4535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168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08421" y="403654"/>
            <a:ext cx="8229600" cy="1143000"/>
          </a:xfrm>
          <a:prstGeom prst="rect">
            <a:avLst/>
          </a:prstGeom>
        </p:spPr>
        <p:txBody>
          <a:bodyPr/>
          <a:lst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a:lstStyle>
          <a:p>
            <a:r>
              <a:rPr lang="zh-CN" altLang="en-US" dirty="0" smtClean="0">
                <a:solidFill>
                  <a:srgbClr val="002060"/>
                </a:solidFill>
                <a:latin typeface="华文新魏" panose="02010800040101010101" pitchFamily="2" charset="-122"/>
                <a:ea typeface="华文新魏" panose="02010800040101010101" pitchFamily="2" charset="-122"/>
              </a:rPr>
              <a:t>增强指数策略的风险控制</a:t>
            </a:r>
          </a:p>
        </p:txBody>
      </p:sp>
      <p:sp>
        <p:nvSpPr>
          <p:cNvPr id="3" name="内容占位符 2"/>
          <p:cNvSpPr txBox="1">
            <a:spLocks/>
          </p:cNvSpPr>
          <p:nvPr/>
        </p:nvSpPr>
        <p:spPr>
          <a:xfrm>
            <a:off x="1878226" y="1482811"/>
            <a:ext cx="10017211" cy="4886369"/>
          </a:xfrm>
          <a:prstGeom prst="rect">
            <a:avLst/>
          </a:prstGeom>
        </p:spPr>
        <p:txBody>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defRPr/>
            </a:pPr>
            <a:r>
              <a:rPr lang="zh-CN" altLang="en-US" sz="2600" dirty="0" smtClean="0">
                <a:solidFill>
                  <a:srgbClr val="002060"/>
                </a:solidFill>
                <a:latin typeface="+mn-ea"/>
                <a:ea typeface="+mn-ea"/>
                <a:cs typeface="+mj-cs"/>
              </a:rPr>
              <a:t>组合的成份股完全来源于跟踪标的指数的成份股。</a:t>
            </a:r>
            <a:endParaRPr lang="en-US" altLang="zh-CN" sz="2600" dirty="0" smtClean="0">
              <a:solidFill>
                <a:srgbClr val="002060"/>
              </a:solidFill>
              <a:latin typeface="+mn-ea"/>
              <a:ea typeface="+mn-ea"/>
              <a:cs typeface="+mj-cs"/>
            </a:endParaRPr>
          </a:p>
          <a:p>
            <a:pPr>
              <a:defRPr/>
            </a:pPr>
            <a:r>
              <a:rPr lang="zh-CN" altLang="en-US" sz="2600" dirty="0" smtClean="0">
                <a:solidFill>
                  <a:srgbClr val="002060"/>
                </a:solidFill>
                <a:latin typeface="+mn-ea"/>
                <a:ea typeface="+mn-ea"/>
                <a:cs typeface="+mj-cs"/>
              </a:rPr>
              <a:t>以跟踪标的指数的行业权重为增强组合的行业权重参照，并严格控制行业偏离度，做到完全的行业中性。</a:t>
            </a:r>
            <a:endParaRPr lang="en-US" altLang="zh-CN" sz="2600" dirty="0" smtClean="0">
              <a:solidFill>
                <a:srgbClr val="002060"/>
              </a:solidFill>
              <a:latin typeface="+mn-ea"/>
              <a:ea typeface="+mn-ea"/>
              <a:cs typeface="+mj-cs"/>
            </a:endParaRPr>
          </a:p>
          <a:p>
            <a:pPr>
              <a:defRPr/>
            </a:pPr>
            <a:r>
              <a:rPr lang="zh-CN" altLang="en-US" sz="2600" dirty="0" smtClean="0">
                <a:solidFill>
                  <a:srgbClr val="002060"/>
                </a:solidFill>
                <a:latin typeface="+mn-ea"/>
                <a:ea typeface="+mn-ea"/>
                <a:cs typeface="+mj-cs"/>
              </a:rPr>
              <a:t>全过程几乎满仓跟踪指数，不做人为择时判断，避免因人为判断失误造成系统性损失。</a:t>
            </a:r>
            <a:endParaRPr lang="en-US" altLang="zh-CN" sz="2600" dirty="0" smtClean="0">
              <a:solidFill>
                <a:srgbClr val="002060"/>
              </a:solidFill>
              <a:latin typeface="+mn-ea"/>
              <a:ea typeface="+mn-ea"/>
              <a:cs typeface="+mj-cs"/>
            </a:endParaRPr>
          </a:p>
          <a:p>
            <a:pPr>
              <a:defRPr/>
            </a:pPr>
            <a:r>
              <a:rPr lang="zh-CN" altLang="en-US" sz="2600" dirty="0" smtClean="0">
                <a:solidFill>
                  <a:srgbClr val="002060"/>
                </a:solidFill>
                <a:latin typeface="+mn-ea"/>
                <a:ea typeface="+mn-ea"/>
                <a:cs typeface="+mj-cs"/>
              </a:rPr>
              <a:t>定期调整组合，保证跟踪精度及增强组合的持续阿尔法能力。</a:t>
            </a:r>
            <a:endParaRPr lang="en-US" altLang="zh-CN" sz="2600" dirty="0" smtClean="0">
              <a:solidFill>
                <a:srgbClr val="002060"/>
              </a:solidFill>
              <a:latin typeface="+mn-ea"/>
              <a:ea typeface="+mn-ea"/>
              <a:cs typeface="+mj-cs"/>
            </a:endParaRPr>
          </a:p>
          <a:p>
            <a:pPr>
              <a:defRPr/>
            </a:pPr>
            <a:r>
              <a:rPr lang="zh-CN" altLang="en-US" sz="2600" dirty="0" smtClean="0">
                <a:solidFill>
                  <a:srgbClr val="002060"/>
                </a:solidFill>
                <a:latin typeface="+mn-ea"/>
                <a:ea typeface="+mn-ea"/>
              </a:rPr>
              <a:t>当增强组合与跟踪标的的偏离超过一定域值时，采用全样本复制技术实现组合纠偏，做到事实止损。</a:t>
            </a:r>
            <a:endParaRPr lang="zh-CN" altLang="en-US" sz="2600" dirty="0">
              <a:solidFill>
                <a:srgbClr val="002060"/>
              </a:solidFill>
              <a:latin typeface="+mn-ea"/>
              <a:ea typeface="+mn-ea"/>
              <a:cs typeface="+mj-cs"/>
            </a:endParaRPr>
          </a:p>
        </p:txBody>
      </p:sp>
    </p:spTree>
    <p:extLst>
      <p:ext uri="{BB962C8B-B14F-4D97-AF65-F5344CB8AC3E}">
        <p14:creationId xmlns:p14="http://schemas.microsoft.com/office/powerpoint/2010/main" val="287399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5" name="灯片编号占位符 5"/>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1224B8FC-7DA8-4D8B-BF2F-4A3F1392771F}" type="slidenum">
              <a:rPr lang="en-US" altLang="zh-CN" sz="2000" b="1">
                <a:solidFill>
                  <a:srgbClr val="CC0000"/>
                </a:solidFill>
                <a:ea typeface="楷体_GB2312" charset="-122"/>
              </a:rPr>
              <a:pPr algn="r" eaLnBrk="1" hangingPunct="1"/>
              <a:t>25</a:t>
            </a:fld>
            <a:endParaRPr lang="en-US" altLang="zh-CN" sz="2000" b="1">
              <a:solidFill>
                <a:srgbClr val="CC0000"/>
              </a:solidFill>
              <a:ea typeface="楷体_GB2312" charset="-122"/>
            </a:endParaRPr>
          </a:p>
        </p:txBody>
      </p:sp>
      <p:sp>
        <p:nvSpPr>
          <p:cNvPr id="2187" name="Rectangle 3"/>
          <p:cNvSpPr>
            <a:spLocks noGrp="1" noChangeArrowheads="1"/>
          </p:cNvSpPr>
          <p:nvPr>
            <p:ph type="body" idx="4294967295"/>
          </p:nvPr>
        </p:nvSpPr>
        <p:spPr>
          <a:xfrm>
            <a:off x="2063749" y="1773239"/>
            <a:ext cx="9971731" cy="3743325"/>
          </a:xfrm>
          <a:ln/>
        </p:spPr>
        <p:txBody>
          <a:bodyPr/>
          <a:lstStyle/>
          <a:p>
            <a:pPr marL="495300" indent="-495300">
              <a:lnSpc>
                <a:spcPct val="140000"/>
              </a:lnSpc>
              <a:buClr>
                <a:srgbClr val="CC0000"/>
              </a:buClr>
              <a:buFont typeface="Wingdings" panose="05000000000000000000" pitchFamily="2" charset="2"/>
              <a:buChar char="n"/>
            </a:pPr>
            <a:r>
              <a:rPr lang="zh-CN" altLang="en-US" sz="3300" dirty="0" smtClean="0">
                <a:solidFill>
                  <a:srgbClr val="333399"/>
                </a:solidFill>
              </a:rPr>
              <a:t>案例</a:t>
            </a:r>
            <a:r>
              <a:rPr lang="en-US" altLang="zh-CN" sz="3300" dirty="0" smtClean="0">
                <a:solidFill>
                  <a:srgbClr val="333399"/>
                </a:solidFill>
              </a:rPr>
              <a:t>1</a:t>
            </a:r>
            <a:r>
              <a:rPr lang="zh-CN" altLang="en-US" sz="3300" dirty="0" smtClean="0">
                <a:solidFill>
                  <a:srgbClr val="333399"/>
                </a:solidFill>
              </a:rPr>
              <a:t>：中</a:t>
            </a:r>
            <a:r>
              <a:rPr lang="zh-CN" altLang="en-US" sz="3300" dirty="0">
                <a:solidFill>
                  <a:srgbClr val="333399"/>
                </a:solidFill>
              </a:rPr>
              <a:t>邮上证</a:t>
            </a:r>
            <a:r>
              <a:rPr lang="en-US" altLang="zh-CN" sz="3300" dirty="0">
                <a:solidFill>
                  <a:srgbClr val="333399"/>
                </a:solidFill>
              </a:rPr>
              <a:t>380</a:t>
            </a:r>
            <a:r>
              <a:rPr lang="zh-CN" altLang="en-US" sz="3300" dirty="0">
                <a:solidFill>
                  <a:srgbClr val="333399"/>
                </a:solidFill>
              </a:rPr>
              <a:t>指数增强基金投资策略</a:t>
            </a:r>
            <a:endParaRPr lang="en-US" altLang="en-US" sz="3300" dirty="0">
              <a:solidFill>
                <a:srgbClr val="333399"/>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0" name="标题 1"/>
          <p:cNvSpPr>
            <a:spLocks noGrp="1" noChangeArrowheads="1"/>
          </p:cNvSpPr>
          <p:nvPr>
            <p:ph type="title" idx="4294967295"/>
          </p:nvPr>
        </p:nvSpPr>
        <p:spPr>
          <a:xfrm>
            <a:off x="1914144" y="274638"/>
            <a:ext cx="3366310" cy="746282"/>
          </a:xfrm>
          <a:ln/>
        </p:spPr>
        <p:txBody>
          <a:bodyPr>
            <a:normAutofit fontScale="90000"/>
          </a:bodyPr>
          <a:lstStyle/>
          <a:p>
            <a:r>
              <a:rPr lang="zh-CN" altLang="ru-RU" dirty="0"/>
              <a:t>基金基本情况</a:t>
            </a:r>
          </a:p>
        </p:txBody>
      </p:sp>
      <p:sp>
        <p:nvSpPr>
          <p:cNvPr id="2251" name="灯片编号占位符 3"/>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A6BDF64A-E989-4B19-91D1-3F51F8B7034A}" type="slidenum">
              <a:rPr lang="en-US" altLang="zh-CN" sz="2000" b="1">
                <a:solidFill>
                  <a:srgbClr val="CC0000"/>
                </a:solidFill>
                <a:ea typeface="楷体_GB2312" charset="-122"/>
              </a:rPr>
              <a:pPr algn="r" eaLnBrk="1" hangingPunct="1"/>
              <a:t>26</a:t>
            </a:fld>
            <a:endParaRPr lang="en-US" altLang="zh-CN" sz="2000" b="1">
              <a:solidFill>
                <a:srgbClr val="CC0000"/>
              </a:solidFill>
              <a:ea typeface="楷体_GB2312" charset="-122"/>
            </a:endParaRPr>
          </a:p>
        </p:txBody>
      </p:sp>
      <p:grpSp>
        <p:nvGrpSpPr>
          <p:cNvPr id="2252" name="Group 204"/>
          <p:cNvGrpSpPr>
            <a:grpSpLocks/>
          </p:cNvGrpSpPr>
          <p:nvPr/>
        </p:nvGrpSpPr>
        <p:grpSpPr bwMode="auto">
          <a:xfrm>
            <a:off x="2024064" y="1285876"/>
            <a:ext cx="8429625" cy="5032375"/>
            <a:chOff x="0" y="0"/>
            <a:chExt cx="5310" cy="2792"/>
          </a:xfrm>
        </p:grpSpPr>
        <p:sp>
          <p:nvSpPr>
            <p:cNvPr id="2253" name="Rectangle 4"/>
            <p:cNvSpPr>
              <a:spLocks noChangeArrowheads="1"/>
            </p:cNvSpPr>
            <p:nvPr/>
          </p:nvSpPr>
          <p:spPr bwMode="auto">
            <a:xfrm>
              <a:off x="0" y="595"/>
              <a:ext cx="1406" cy="402"/>
            </a:xfrm>
            <a:prstGeom prst="rect">
              <a:avLst/>
            </a:prstGeom>
            <a:solidFill>
              <a:srgbClr val="BBE0E3"/>
            </a:solidFill>
            <a:ln>
              <a:noFill/>
            </a:ln>
            <a:effectLst>
              <a:outerShdw dist="107763" dir="2700000" algn="ctr" rotWithShape="0">
                <a:schemeClr val="bg2"/>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333399"/>
                  </a:solidFill>
                  <a:latin typeface="楷体_GB2312" charset="-122"/>
                </a:rPr>
                <a:t>投资</a:t>
              </a:r>
              <a:r>
                <a:rPr lang="zh-CN" altLang="en-US" sz="2600">
                  <a:solidFill>
                    <a:srgbClr val="333399"/>
                  </a:solidFill>
                  <a:latin typeface="楷体_GB2312" charset="-122"/>
                </a:rPr>
                <a:t>目标</a:t>
              </a:r>
            </a:p>
          </p:txBody>
        </p:sp>
        <p:sp>
          <p:nvSpPr>
            <p:cNvPr id="2254" name="Rectangle 5"/>
            <p:cNvSpPr>
              <a:spLocks noChangeArrowheads="1"/>
            </p:cNvSpPr>
            <p:nvPr/>
          </p:nvSpPr>
          <p:spPr bwMode="auto">
            <a:xfrm>
              <a:off x="1612" y="470"/>
              <a:ext cx="3651" cy="632"/>
            </a:xfrm>
            <a:prstGeom prst="rect">
              <a:avLst/>
            </a:prstGeom>
            <a:solidFill>
              <a:srgbClr val="FFFFFF"/>
            </a:solidFill>
            <a:ln w="25400" cap="flat" algn="ctr">
              <a:solidFill>
                <a:srgbClr val="C0C0C0"/>
              </a:solidFill>
              <a:prstDash val="solid"/>
              <a:miter lim="800000"/>
              <a:headEnd type="none" w="med" len="med"/>
              <a:tailEnd type="none" w="med" len="med"/>
            </a:ln>
            <a:effectLst>
              <a:outerShdw dist="107763"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333399"/>
                  </a:solidFill>
                  <a:latin typeface="楷体_GB2312" charset="-122"/>
                </a:rPr>
                <a:t>以指数化投资为主，增强型主动管理为辅，在严控</a:t>
              </a:r>
            </a:p>
            <a:p>
              <a:pPr eaLnBrk="1" hangingPunct="1"/>
              <a:r>
                <a:rPr lang="zh-CN" altLang="zh-CN" sz="2000">
                  <a:solidFill>
                    <a:srgbClr val="333399"/>
                  </a:solidFill>
                  <a:latin typeface="楷体_GB2312" charset="-122"/>
                </a:rPr>
                <a:t>跟踪</a:t>
              </a:r>
              <a:r>
                <a:rPr lang="zh-CN" altLang="en-US" sz="2000">
                  <a:solidFill>
                    <a:srgbClr val="333399"/>
                  </a:solidFill>
                  <a:latin typeface="楷体_GB2312" charset="-122"/>
                </a:rPr>
                <a:t>误差</a:t>
              </a:r>
              <a:r>
                <a:rPr lang="zh-CN" altLang="zh-CN" sz="2000">
                  <a:solidFill>
                    <a:srgbClr val="333399"/>
                  </a:solidFill>
                  <a:latin typeface="楷体_GB2312" charset="-122"/>
                </a:rPr>
                <a:t>前提下，力争</a:t>
              </a:r>
              <a:r>
                <a:rPr lang="zh-CN" altLang="en-US" sz="2000">
                  <a:solidFill>
                    <a:srgbClr val="333399"/>
                  </a:solidFill>
                  <a:latin typeface="楷体_GB2312" charset="-122"/>
                </a:rPr>
                <a:t>跑赢指数，</a:t>
              </a:r>
              <a:r>
                <a:rPr lang="zh-CN" altLang="zh-CN" sz="2000">
                  <a:solidFill>
                    <a:srgbClr val="333399"/>
                  </a:solidFill>
                  <a:latin typeface="楷体_GB2312" charset="-122"/>
                </a:rPr>
                <a:t>获得</a:t>
              </a:r>
              <a:r>
                <a:rPr lang="zh-CN" altLang="en-US" sz="2000">
                  <a:solidFill>
                    <a:srgbClr val="333399"/>
                  </a:solidFill>
                  <a:latin typeface="楷体_GB2312" charset="-122"/>
                </a:rPr>
                <a:t>超额收益；</a:t>
              </a:r>
            </a:p>
            <a:p>
              <a:pPr eaLnBrk="1" hangingPunct="1"/>
              <a:r>
                <a:rPr lang="zh-CN" altLang="zh-CN" sz="2000">
                  <a:solidFill>
                    <a:srgbClr val="333399"/>
                  </a:solidFill>
                  <a:latin typeface="楷体_GB2312" charset="-122"/>
                </a:rPr>
                <a:t>跟踪误差：日均</a:t>
              </a:r>
              <a:r>
                <a:rPr lang="en-US" altLang="zh-CN" sz="2000">
                  <a:solidFill>
                    <a:srgbClr val="333399"/>
                  </a:solidFill>
                  <a:latin typeface="楷体_GB2312" charset="-122"/>
                </a:rPr>
                <a:t>&lt;0.5%</a:t>
              </a:r>
              <a:r>
                <a:rPr lang="zh-CN" altLang="zh-CN" sz="2000">
                  <a:solidFill>
                    <a:srgbClr val="333399"/>
                  </a:solidFill>
                  <a:latin typeface="楷体_GB2312" charset="-122"/>
                </a:rPr>
                <a:t>，年化</a:t>
              </a:r>
              <a:r>
                <a:rPr lang="en-US" altLang="zh-CN" sz="2000">
                  <a:solidFill>
                    <a:srgbClr val="333399"/>
                  </a:solidFill>
                  <a:latin typeface="楷体_GB2312" charset="-122"/>
                </a:rPr>
                <a:t>&lt;7.75%</a:t>
              </a:r>
              <a:r>
                <a:rPr lang="zh-CN" altLang="en-US" sz="2000">
                  <a:solidFill>
                    <a:srgbClr val="333399"/>
                  </a:solidFill>
                  <a:latin typeface="楷体_GB2312" charset="-122"/>
                </a:rPr>
                <a:t>；</a:t>
              </a:r>
            </a:p>
          </p:txBody>
        </p:sp>
        <p:sp>
          <p:nvSpPr>
            <p:cNvPr id="2255" name="Rectangle 6"/>
            <p:cNvSpPr>
              <a:spLocks noChangeArrowheads="1"/>
            </p:cNvSpPr>
            <p:nvPr/>
          </p:nvSpPr>
          <p:spPr bwMode="auto">
            <a:xfrm>
              <a:off x="0" y="1229"/>
              <a:ext cx="1406" cy="403"/>
            </a:xfrm>
            <a:prstGeom prst="rect">
              <a:avLst/>
            </a:prstGeom>
            <a:solidFill>
              <a:srgbClr val="BBE0E3"/>
            </a:solidFill>
            <a:ln>
              <a:noFill/>
            </a:ln>
            <a:effectLst>
              <a:outerShdw dist="107763" dir="2700000" algn="ctr" rotWithShape="0">
                <a:schemeClr val="bg2"/>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333399"/>
                  </a:solidFill>
                  <a:latin typeface="楷体_GB2312" charset="-122"/>
                </a:rPr>
                <a:t>资产</a:t>
              </a:r>
              <a:r>
                <a:rPr lang="zh-CN" altLang="en-US" sz="2400">
                  <a:solidFill>
                    <a:srgbClr val="333399"/>
                  </a:solidFill>
                  <a:latin typeface="楷体_GB2312" charset="-122"/>
                </a:rPr>
                <a:t>配置</a:t>
              </a:r>
            </a:p>
          </p:txBody>
        </p:sp>
        <p:sp>
          <p:nvSpPr>
            <p:cNvPr id="2256" name="Rectangle 7"/>
            <p:cNvSpPr>
              <a:spLocks noChangeArrowheads="1"/>
            </p:cNvSpPr>
            <p:nvPr/>
          </p:nvSpPr>
          <p:spPr bwMode="auto">
            <a:xfrm>
              <a:off x="1614" y="1170"/>
              <a:ext cx="3447" cy="590"/>
            </a:xfrm>
            <a:prstGeom prst="rect">
              <a:avLst/>
            </a:prstGeom>
            <a:solidFill>
              <a:srgbClr val="FFFFFF"/>
            </a:solidFill>
            <a:ln w="25400" cap="flat" algn="ctr">
              <a:solidFill>
                <a:srgbClr val="C0C0C0"/>
              </a:solidFill>
              <a:prstDash val="solid"/>
              <a:miter lim="800000"/>
              <a:headEnd type="none" w="med" len="med"/>
              <a:tailEnd type="none" w="med" len="med"/>
            </a:ln>
            <a:effectLst>
              <a:outerShdw dist="107763"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2257" name="Rectangle 8"/>
            <p:cNvSpPr>
              <a:spLocks noChangeArrowheads="1"/>
            </p:cNvSpPr>
            <p:nvPr/>
          </p:nvSpPr>
          <p:spPr bwMode="auto">
            <a:xfrm>
              <a:off x="0" y="1863"/>
              <a:ext cx="1406" cy="408"/>
            </a:xfrm>
            <a:prstGeom prst="rect">
              <a:avLst/>
            </a:prstGeom>
            <a:solidFill>
              <a:srgbClr val="BBE0E3"/>
            </a:solidFill>
            <a:ln>
              <a:noFill/>
            </a:ln>
            <a:effectLst>
              <a:outerShdw dist="107763" dir="2700000" algn="ctr" rotWithShape="0">
                <a:schemeClr val="bg2"/>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333399"/>
                  </a:solidFill>
                  <a:latin typeface="楷体_GB2312" charset="-122"/>
                </a:rPr>
                <a:t>业绩基准</a:t>
              </a:r>
            </a:p>
          </p:txBody>
        </p:sp>
        <p:sp>
          <p:nvSpPr>
            <p:cNvPr id="2258" name="Rectangle 9"/>
            <p:cNvSpPr>
              <a:spLocks noChangeArrowheads="1"/>
            </p:cNvSpPr>
            <p:nvPr/>
          </p:nvSpPr>
          <p:spPr bwMode="auto">
            <a:xfrm>
              <a:off x="1614" y="1851"/>
              <a:ext cx="3696" cy="439"/>
            </a:xfrm>
            <a:prstGeom prst="rect">
              <a:avLst/>
            </a:prstGeom>
            <a:solidFill>
              <a:srgbClr val="FFFFFF"/>
            </a:solidFill>
            <a:ln w="25400" cap="flat" algn="ctr">
              <a:solidFill>
                <a:srgbClr val="C0C0C0"/>
              </a:solidFill>
              <a:prstDash val="solid"/>
              <a:miter lim="800000"/>
              <a:headEnd type="none" w="med" len="med"/>
              <a:tailEnd type="none" w="med" len="med"/>
            </a:ln>
            <a:effectLst>
              <a:outerShdw dist="107763"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333399"/>
                  </a:solidFill>
                  <a:latin typeface="楷体_GB2312" charset="-122"/>
                </a:rPr>
                <a:t>上证</a:t>
              </a:r>
              <a:r>
                <a:rPr lang="en-US" altLang="zh-CN" sz="2000">
                  <a:solidFill>
                    <a:srgbClr val="333399"/>
                  </a:solidFill>
                  <a:latin typeface="楷体_GB2312" charset="-122"/>
                </a:rPr>
                <a:t>380</a:t>
              </a:r>
              <a:r>
                <a:rPr lang="zh-CN" altLang="zh-CN" sz="2000">
                  <a:solidFill>
                    <a:srgbClr val="333399"/>
                  </a:solidFill>
                  <a:latin typeface="楷体_GB2312" charset="-122"/>
                </a:rPr>
                <a:t>指数收益率</a:t>
              </a:r>
              <a:r>
                <a:rPr lang="en-US" altLang="zh-CN" sz="2000">
                  <a:solidFill>
                    <a:srgbClr val="333399"/>
                  </a:solidFill>
                  <a:latin typeface="楷体_GB2312" charset="-122"/>
                </a:rPr>
                <a:t>×95% + </a:t>
              </a:r>
              <a:r>
                <a:rPr lang="zh-CN" altLang="zh-CN" sz="2000">
                  <a:solidFill>
                    <a:srgbClr val="333399"/>
                  </a:solidFill>
                  <a:latin typeface="楷体_GB2312" charset="-122"/>
                </a:rPr>
                <a:t>银行活期存款利率</a:t>
              </a:r>
            </a:p>
            <a:p>
              <a:pPr eaLnBrk="1" hangingPunct="1"/>
              <a:r>
                <a:rPr lang="en-US" altLang="zh-CN" sz="2000">
                  <a:solidFill>
                    <a:srgbClr val="333399"/>
                  </a:solidFill>
                  <a:latin typeface="楷体_GB2312" charset="-122"/>
                </a:rPr>
                <a:t>(</a:t>
              </a:r>
              <a:r>
                <a:rPr lang="zh-CN" altLang="zh-CN" sz="2000">
                  <a:solidFill>
                    <a:srgbClr val="333399"/>
                  </a:solidFill>
                  <a:latin typeface="楷体_GB2312" charset="-122"/>
                </a:rPr>
                <a:t>税后</a:t>
              </a:r>
              <a:r>
                <a:rPr lang="en-US" altLang="zh-CN" sz="2000">
                  <a:solidFill>
                    <a:srgbClr val="333399"/>
                  </a:solidFill>
                  <a:latin typeface="楷体_GB2312" charset="-122"/>
                </a:rPr>
                <a:t>)×5%</a:t>
              </a:r>
            </a:p>
          </p:txBody>
        </p:sp>
        <p:sp>
          <p:nvSpPr>
            <p:cNvPr id="2259" name="Rectangle 10"/>
            <p:cNvSpPr>
              <a:spLocks noChangeArrowheads="1"/>
            </p:cNvSpPr>
            <p:nvPr/>
          </p:nvSpPr>
          <p:spPr bwMode="auto">
            <a:xfrm>
              <a:off x="0" y="2418"/>
              <a:ext cx="1406" cy="277"/>
            </a:xfrm>
            <a:prstGeom prst="rect">
              <a:avLst/>
            </a:prstGeom>
            <a:solidFill>
              <a:srgbClr val="BBE0E3"/>
            </a:solidFill>
            <a:ln>
              <a:noFill/>
            </a:ln>
            <a:effectLst>
              <a:outerShdw dist="107763" dir="2700000" algn="ctr" rotWithShape="0">
                <a:schemeClr val="bg2"/>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333399"/>
                  </a:solidFill>
                  <a:latin typeface="楷体_GB2312" charset="-122"/>
                </a:rPr>
                <a:t>风险收益特征</a:t>
              </a:r>
            </a:p>
          </p:txBody>
        </p:sp>
        <p:sp>
          <p:nvSpPr>
            <p:cNvPr id="2260" name="Rectangle 11"/>
            <p:cNvSpPr>
              <a:spLocks noChangeArrowheads="1"/>
            </p:cNvSpPr>
            <p:nvPr/>
          </p:nvSpPr>
          <p:spPr bwMode="auto">
            <a:xfrm>
              <a:off x="1612" y="2388"/>
              <a:ext cx="3678" cy="404"/>
            </a:xfrm>
            <a:prstGeom prst="rect">
              <a:avLst/>
            </a:prstGeom>
            <a:solidFill>
              <a:srgbClr val="FFFFFF"/>
            </a:solidFill>
            <a:ln w="25400" cap="flat" algn="ctr">
              <a:solidFill>
                <a:srgbClr val="C0C0C0"/>
              </a:solidFill>
              <a:prstDash val="solid"/>
              <a:miter lim="800000"/>
              <a:headEnd type="none" w="med" len="med"/>
              <a:tailEnd type="none" w="med" len="med"/>
            </a:ln>
            <a:effectLst>
              <a:outerShdw dist="107763"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333399"/>
                  </a:solidFill>
                  <a:latin typeface="楷体_GB2312" charset="-122"/>
                </a:rPr>
                <a:t>较高预期风险、较高预期收益</a:t>
              </a:r>
              <a:r>
                <a:rPr lang="zh-CN" altLang="en-US" sz="2000">
                  <a:solidFill>
                    <a:srgbClr val="333399"/>
                  </a:solidFill>
                  <a:latin typeface="楷体_GB2312" charset="-122"/>
                </a:rPr>
                <a:t>，</a:t>
              </a:r>
              <a:r>
                <a:rPr lang="zh-CN" altLang="zh-CN" sz="2000">
                  <a:solidFill>
                    <a:srgbClr val="333399"/>
                  </a:solidFill>
                  <a:latin typeface="楷体_GB2312" charset="-122"/>
                </a:rPr>
                <a:t>高于混合型基金、</a:t>
              </a:r>
            </a:p>
            <a:p>
              <a:pPr eaLnBrk="1" hangingPunct="1"/>
              <a:r>
                <a:rPr lang="zh-CN" altLang="zh-CN" sz="2000">
                  <a:solidFill>
                    <a:srgbClr val="333399"/>
                  </a:solidFill>
                  <a:latin typeface="楷体_GB2312" charset="-122"/>
                </a:rPr>
                <a:t>债券型基金和货币市场基金</a:t>
              </a:r>
            </a:p>
          </p:txBody>
        </p:sp>
        <p:sp>
          <p:nvSpPr>
            <p:cNvPr id="2261" name="Rectangle 12"/>
            <p:cNvSpPr>
              <a:spLocks noChangeArrowheads="1"/>
            </p:cNvSpPr>
            <p:nvPr/>
          </p:nvSpPr>
          <p:spPr bwMode="auto">
            <a:xfrm>
              <a:off x="0" y="40"/>
              <a:ext cx="1406" cy="403"/>
            </a:xfrm>
            <a:prstGeom prst="rect">
              <a:avLst/>
            </a:prstGeom>
            <a:solidFill>
              <a:srgbClr val="BBE0E3"/>
            </a:solidFill>
            <a:ln>
              <a:noFill/>
            </a:ln>
            <a:effectLst>
              <a:outerShdw dist="107763" dir="2700000" algn="ctr" rotWithShape="0">
                <a:schemeClr val="bg2"/>
              </a:outerShdw>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a:solidFill>
                    <a:srgbClr val="333399"/>
                  </a:solidFill>
                  <a:latin typeface="楷体_GB2312" charset="-122"/>
                </a:rPr>
                <a:t>产品名称</a:t>
              </a:r>
            </a:p>
          </p:txBody>
        </p:sp>
        <p:sp>
          <p:nvSpPr>
            <p:cNvPr id="2262" name="Rectangle 13"/>
            <p:cNvSpPr>
              <a:spLocks noChangeArrowheads="1"/>
            </p:cNvSpPr>
            <p:nvPr/>
          </p:nvSpPr>
          <p:spPr bwMode="auto">
            <a:xfrm>
              <a:off x="1620" y="0"/>
              <a:ext cx="3645" cy="360"/>
            </a:xfrm>
            <a:prstGeom prst="rect">
              <a:avLst/>
            </a:prstGeom>
            <a:solidFill>
              <a:srgbClr val="FFFFFF"/>
            </a:solidFill>
            <a:ln w="25400" cap="flat" algn="ctr">
              <a:solidFill>
                <a:srgbClr val="C0C0C0"/>
              </a:solidFill>
              <a:prstDash val="solid"/>
              <a:miter lim="800000"/>
              <a:headEnd type="none" w="med" len="med"/>
              <a:tailEnd type="none" w="med" len="med"/>
            </a:ln>
            <a:effectLst>
              <a:outerShdw dist="107763"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333399"/>
                  </a:solidFill>
                  <a:latin typeface="楷体_GB2312" charset="-122"/>
                </a:rPr>
                <a:t>中邮上证</a:t>
              </a:r>
              <a:r>
                <a:rPr lang="en-US" altLang="zh-CN" sz="2000">
                  <a:solidFill>
                    <a:srgbClr val="333399"/>
                  </a:solidFill>
                  <a:latin typeface="楷体_GB2312" charset="-122"/>
                </a:rPr>
                <a:t>380</a:t>
              </a:r>
              <a:r>
                <a:rPr lang="zh-CN" altLang="en-US" sz="2000">
                  <a:solidFill>
                    <a:srgbClr val="333399"/>
                  </a:solidFill>
                  <a:latin typeface="楷体_GB2312" charset="-122"/>
                </a:rPr>
                <a:t>指数增强型基金</a:t>
              </a:r>
            </a:p>
          </p:txBody>
        </p:sp>
        <p:sp>
          <p:nvSpPr>
            <p:cNvPr id="2263" name="Rectangle 7"/>
            <p:cNvSpPr>
              <a:spLocks noChangeArrowheads="1"/>
            </p:cNvSpPr>
            <p:nvPr/>
          </p:nvSpPr>
          <p:spPr bwMode="auto">
            <a:xfrm>
              <a:off x="1620" y="1165"/>
              <a:ext cx="3667" cy="585"/>
            </a:xfrm>
            <a:prstGeom prst="rect">
              <a:avLst/>
            </a:prstGeom>
            <a:solidFill>
              <a:srgbClr val="FFFFFF"/>
            </a:solidFill>
            <a:ln w="25400" cap="flat" algn="ctr">
              <a:solidFill>
                <a:srgbClr val="C0C0C0"/>
              </a:solidFill>
              <a:prstDash val="solid"/>
              <a:miter lim="800000"/>
              <a:headEnd type="none" w="med" len="med"/>
              <a:tailEnd type="none" w="med" len="med"/>
            </a:ln>
            <a:effectLst>
              <a:outerShdw dist="107763"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a:solidFill>
                  <a:srgbClr val="333399"/>
                </a:solidFill>
                <a:latin typeface="楷体_GB2312" charset="-122"/>
              </a:endParaRPr>
            </a:p>
            <a:p>
              <a:pPr eaLnBrk="1" hangingPunct="1"/>
              <a:r>
                <a:rPr lang="zh-CN" altLang="zh-CN" sz="2000">
                  <a:solidFill>
                    <a:srgbClr val="333399"/>
                  </a:solidFill>
                  <a:latin typeface="楷体_GB2312" charset="-122"/>
                </a:rPr>
                <a:t>股票资产</a:t>
              </a:r>
              <a:r>
                <a:rPr lang="en-US" altLang="zh-CN" sz="2000">
                  <a:solidFill>
                    <a:srgbClr val="333399"/>
                  </a:solidFill>
                  <a:latin typeface="楷体_GB2312" charset="-122"/>
                </a:rPr>
                <a:t>90-95%</a:t>
              </a:r>
              <a:r>
                <a:rPr lang="zh-CN" altLang="zh-CN" sz="2000">
                  <a:solidFill>
                    <a:srgbClr val="333399"/>
                  </a:solidFill>
                  <a:latin typeface="楷体_GB2312" charset="-122"/>
                </a:rPr>
                <a:t>，其中投资于标的指数成分股及备</a:t>
              </a:r>
            </a:p>
            <a:p>
              <a:pPr eaLnBrk="1" hangingPunct="1"/>
              <a:r>
                <a:rPr lang="zh-CN" altLang="zh-CN" sz="2000">
                  <a:solidFill>
                    <a:srgbClr val="333399"/>
                  </a:solidFill>
                  <a:latin typeface="楷体_GB2312" charset="-122"/>
                </a:rPr>
                <a:t>选成分股不低于</a:t>
              </a:r>
              <a:r>
                <a:rPr lang="en-US" altLang="zh-CN" sz="2000">
                  <a:solidFill>
                    <a:srgbClr val="333399"/>
                  </a:solidFill>
                  <a:latin typeface="楷体_GB2312" charset="-122"/>
                </a:rPr>
                <a:t>80%</a:t>
              </a:r>
              <a:r>
                <a:rPr lang="zh-CN" altLang="zh-CN" sz="2000">
                  <a:solidFill>
                    <a:srgbClr val="333399"/>
                  </a:solidFill>
                  <a:latin typeface="楷体_GB2312" charset="-122"/>
                </a:rPr>
                <a:t>；现金或到期日在一年以内的</a:t>
              </a:r>
            </a:p>
            <a:p>
              <a:pPr eaLnBrk="1" hangingPunct="1"/>
              <a:r>
                <a:rPr lang="zh-CN" altLang="zh-CN" sz="2000">
                  <a:solidFill>
                    <a:srgbClr val="333399"/>
                  </a:solidFill>
                  <a:latin typeface="楷体_GB2312" charset="-122"/>
                </a:rPr>
                <a:t>政府债券不低于</a:t>
              </a:r>
              <a:r>
                <a:rPr lang="en-US" altLang="zh-CN" sz="2000">
                  <a:solidFill>
                    <a:srgbClr val="333399"/>
                  </a:solidFill>
                  <a:latin typeface="楷体_GB2312" charset="-122"/>
                </a:rPr>
                <a:t>5% </a:t>
              </a:r>
              <a:r>
                <a:rPr lang="zh-CN" altLang="en-US" sz="2000">
                  <a:solidFill>
                    <a:srgbClr val="333399"/>
                  </a:solidFill>
                  <a:latin typeface="楷体_GB2312" charset="-122"/>
                </a:rPr>
                <a:t>。</a:t>
              </a:r>
            </a:p>
            <a:p>
              <a:pPr eaLnBrk="1" hangingPunct="1"/>
              <a:endParaRPr lang="zh-CN" altLang="en-US" sz="2000">
                <a:solidFill>
                  <a:srgbClr val="333399"/>
                </a:solidFill>
                <a:latin typeface="楷体_GB231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6"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C581CA98-217B-45DD-8734-F48EF513E8ED}" type="slidenum">
              <a:rPr lang="en-US" altLang="zh-CN" sz="2000" b="1">
                <a:solidFill>
                  <a:srgbClr val="CC0000"/>
                </a:solidFill>
                <a:ea typeface="楷体_GB2312" charset="-122"/>
              </a:rPr>
              <a:pPr algn="r" eaLnBrk="1" hangingPunct="1"/>
              <a:t>27</a:t>
            </a:fld>
            <a:endParaRPr lang="en-US" altLang="zh-CN" sz="2000" b="1">
              <a:solidFill>
                <a:srgbClr val="CC0000"/>
              </a:solidFill>
              <a:ea typeface="楷体_GB2312" charset="-122"/>
            </a:endParaRPr>
          </a:p>
        </p:txBody>
      </p:sp>
      <p:sp>
        <p:nvSpPr>
          <p:cNvPr id="2267" name="Rectangle 2"/>
          <p:cNvSpPr>
            <a:spLocks noGrp="1" noChangeArrowheads="1"/>
          </p:cNvSpPr>
          <p:nvPr>
            <p:ph type="title" idx="4294967295"/>
          </p:nvPr>
        </p:nvSpPr>
        <p:spPr>
          <a:xfrm>
            <a:off x="1930620" y="276184"/>
            <a:ext cx="4618461" cy="450292"/>
          </a:xfrm>
          <a:ln/>
        </p:spPr>
        <p:txBody>
          <a:bodyPr>
            <a:noAutofit/>
          </a:bodyPr>
          <a:lstStyle/>
          <a:p>
            <a:pPr eaLnBrk="1" hangingPunct="1"/>
            <a:r>
              <a:rPr lang="zh-CN" altLang="en-US" sz="2800" dirty="0"/>
              <a:t>基金基本投资策略</a:t>
            </a:r>
          </a:p>
        </p:txBody>
      </p:sp>
      <p:sp>
        <p:nvSpPr>
          <p:cNvPr id="2268" name="Rectangle 3"/>
          <p:cNvSpPr>
            <a:spLocks noGrp="1" noChangeArrowheads="1"/>
          </p:cNvSpPr>
          <p:nvPr>
            <p:ph type="body" sz="half" idx="4294967295"/>
          </p:nvPr>
        </p:nvSpPr>
        <p:spPr>
          <a:xfrm>
            <a:off x="1992314" y="1196976"/>
            <a:ext cx="9244097" cy="4824413"/>
          </a:xfrm>
          <a:ln/>
        </p:spPr>
        <p:txBody>
          <a:bodyPr>
            <a:normAutofit fontScale="25000" lnSpcReduction="20000"/>
          </a:bodyPr>
          <a:lstStyle/>
          <a:p>
            <a:pPr lvl="1" eaLnBrk="1" hangingPunct="1">
              <a:buClr>
                <a:srgbClr val="CC0000"/>
              </a:buClr>
              <a:buFont typeface="Wingdings" panose="05000000000000000000" pitchFamily="2" charset="2"/>
              <a:buChar char="Ø"/>
            </a:pPr>
            <a:r>
              <a:rPr lang="zh-CN" altLang="en-US" sz="8000" dirty="0"/>
              <a:t>大类资产配置</a:t>
            </a:r>
            <a:endParaRPr lang="en-US" altLang="zh-CN" sz="8000" dirty="0"/>
          </a:p>
          <a:p>
            <a:pPr lvl="1" eaLnBrk="1" hangingPunct="1">
              <a:buClr>
                <a:srgbClr val="CC0000"/>
              </a:buClr>
              <a:buFontTx/>
              <a:buNone/>
            </a:pPr>
            <a:r>
              <a:rPr lang="en-US" altLang="zh-CN" sz="8000" dirty="0"/>
              <a:t>    </a:t>
            </a:r>
            <a:r>
              <a:rPr lang="zh-CN" altLang="en-US" sz="8000" dirty="0"/>
              <a:t>根据市场择时等观点确定股票、债券资产仓位</a:t>
            </a:r>
            <a:endParaRPr lang="en-US" altLang="zh-CN" sz="8000" dirty="0"/>
          </a:p>
          <a:p>
            <a:pPr lvl="1" eaLnBrk="1" hangingPunct="1">
              <a:buClr>
                <a:srgbClr val="CC0000"/>
              </a:buClr>
              <a:buFont typeface="Wingdings" panose="05000000000000000000" pitchFamily="2" charset="2"/>
              <a:buChar char="Ø"/>
            </a:pPr>
            <a:endParaRPr lang="en-US" altLang="zh-CN" sz="8000" dirty="0"/>
          </a:p>
          <a:p>
            <a:pPr lvl="1" eaLnBrk="1" hangingPunct="1">
              <a:buClr>
                <a:srgbClr val="CC0000"/>
              </a:buClr>
              <a:buFont typeface="Wingdings" panose="05000000000000000000" pitchFamily="2" charset="2"/>
              <a:buChar char="Ø"/>
            </a:pPr>
            <a:r>
              <a:rPr lang="zh-CN" altLang="en-US" sz="8000" dirty="0"/>
              <a:t>被动投资组合构建</a:t>
            </a:r>
            <a:endParaRPr lang="en-US" altLang="zh-CN" sz="8000" dirty="0"/>
          </a:p>
          <a:p>
            <a:pPr lvl="1" eaLnBrk="1" hangingPunct="1">
              <a:buClr>
                <a:srgbClr val="CC0000"/>
              </a:buClr>
              <a:buFontTx/>
              <a:buNone/>
            </a:pPr>
            <a:r>
              <a:rPr lang="en-US" altLang="zh-CN" sz="8000" dirty="0"/>
              <a:t>    </a:t>
            </a:r>
            <a:r>
              <a:rPr lang="zh-CN" altLang="zh-CN" sz="8000" dirty="0"/>
              <a:t>按个股在指数</a:t>
            </a:r>
            <a:r>
              <a:rPr lang="zh-CN" altLang="en-US" sz="8000" dirty="0"/>
              <a:t>中</a:t>
            </a:r>
            <a:r>
              <a:rPr lang="zh-CN" altLang="zh-CN" sz="8000" dirty="0"/>
              <a:t>权重构建指数化股票投资组合，并</a:t>
            </a:r>
            <a:r>
              <a:rPr lang="zh-CN" altLang="en-US" sz="8000" dirty="0"/>
              <a:t>跟踪维护</a:t>
            </a:r>
            <a:endParaRPr lang="en-US" altLang="zh-CN" sz="8000" dirty="0"/>
          </a:p>
          <a:p>
            <a:pPr lvl="1" eaLnBrk="1" hangingPunct="1">
              <a:buClr>
                <a:srgbClr val="CC0000"/>
              </a:buClr>
              <a:buFontTx/>
              <a:buNone/>
            </a:pPr>
            <a:r>
              <a:rPr lang="en-US" altLang="zh-CN" sz="8000" dirty="0"/>
              <a:t>     </a:t>
            </a:r>
            <a:r>
              <a:rPr lang="zh-CN" altLang="en-US" sz="8000" dirty="0"/>
              <a:t>成份股调整、停牌、分红送配、增发、流动性不足等处理</a:t>
            </a:r>
            <a:endParaRPr lang="en-US" altLang="zh-CN" sz="8000" dirty="0"/>
          </a:p>
          <a:p>
            <a:pPr lvl="1" eaLnBrk="1" hangingPunct="1">
              <a:buClr>
                <a:srgbClr val="CC0000"/>
              </a:buClr>
              <a:buFont typeface="Wingdings" panose="05000000000000000000" pitchFamily="2" charset="2"/>
              <a:buChar char="Ø"/>
            </a:pPr>
            <a:endParaRPr lang="en-US" altLang="zh-CN" sz="8000" dirty="0"/>
          </a:p>
          <a:p>
            <a:pPr lvl="1" eaLnBrk="1" hangingPunct="1">
              <a:buClr>
                <a:srgbClr val="CC0000"/>
              </a:buClr>
              <a:buFont typeface="Wingdings" panose="05000000000000000000" pitchFamily="2" charset="2"/>
              <a:buChar char="Ø"/>
            </a:pPr>
            <a:r>
              <a:rPr lang="zh-CN" altLang="en-US" sz="8000" dirty="0"/>
              <a:t>组合增强</a:t>
            </a:r>
            <a:endParaRPr lang="en-US" altLang="zh-CN" sz="8000" dirty="0"/>
          </a:p>
          <a:p>
            <a:pPr lvl="1" eaLnBrk="1" hangingPunct="1">
              <a:buClr>
                <a:srgbClr val="CC0000"/>
              </a:buClr>
              <a:buFontTx/>
              <a:buNone/>
            </a:pPr>
            <a:r>
              <a:rPr lang="zh-CN" altLang="en-US" sz="6200" dirty="0"/>
              <a:t>     </a:t>
            </a:r>
            <a:r>
              <a:rPr lang="zh-CN" altLang="en-US" sz="8000" dirty="0"/>
              <a:t>个股基本面增强（研究部）；</a:t>
            </a:r>
            <a:endParaRPr lang="en-US" altLang="zh-CN" sz="8000" dirty="0"/>
          </a:p>
          <a:p>
            <a:pPr lvl="1" eaLnBrk="1" hangingPunct="1">
              <a:buClr>
                <a:srgbClr val="CC0000"/>
              </a:buClr>
              <a:buFontTx/>
              <a:buNone/>
            </a:pPr>
            <a:r>
              <a:rPr lang="en-US" altLang="zh-CN" sz="8000" dirty="0"/>
              <a:t>     </a:t>
            </a:r>
            <a:r>
              <a:rPr lang="zh-CN" altLang="en-US" sz="8000" dirty="0"/>
              <a:t>量化增强（风格及行业倾斜、个股组合优化、个股权重）</a:t>
            </a:r>
            <a:endParaRPr lang="en-US" altLang="zh-CN" sz="8000" dirty="0"/>
          </a:p>
          <a:p>
            <a:pPr lvl="1" eaLnBrk="1" hangingPunct="1">
              <a:buClr>
                <a:srgbClr val="CC0000"/>
              </a:buClr>
              <a:buFontTx/>
              <a:buNone/>
            </a:pPr>
            <a:r>
              <a:rPr lang="en-US" altLang="zh-CN" sz="8000" dirty="0"/>
              <a:t>     </a:t>
            </a:r>
            <a:r>
              <a:rPr lang="zh-CN" altLang="zh-CN" sz="8000" dirty="0"/>
              <a:t>事件套利策略增强</a:t>
            </a:r>
            <a:endParaRPr lang="en-US" altLang="zh-CN" sz="8000" dirty="0"/>
          </a:p>
          <a:p>
            <a:pPr lvl="1" eaLnBrk="1" hangingPunct="1">
              <a:buClr>
                <a:srgbClr val="CC0000"/>
              </a:buClr>
              <a:buFontTx/>
              <a:buNone/>
            </a:pPr>
            <a:endParaRPr lang="en-US" altLang="zh-CN" sz="6200" dirty="0"/>
          </a:p>
          <a:p>
            <a:pPr lvl="1" eaLnBrk="1" hangingPunct="1">
              <a:buClr>
                <a:srgbClr val="CC0000"/>
              </a:buClr>
              <a:buFont typeface="Wingdings" panose="05000000000000000000" pitchFamily="2" charset="2"/>
              <a:buChar char="Ø"/>
            </a:pPr>
            <a:r>
              <a:rPr lang="zh-CN" altLang="en-US" sz="8000" dirty="0"/>
              <a:t>组合维护及调整</a:t>
            </a:r>
            <a:endParaRPr lang="en-US" altLang="zh-CN" sz="8000" dirty="0"/>
          </a:p>
          <a:p>
            <a:pPr lvl="1" eaLnBrk="1" hangingPunct="1">
              <a:buClr>
                <a:srgbClr val="CC0000"/>
              </a:buClr>
              <a:buFontTx/>
              <a:buNone/>
            </a:pPr>
            <a:endParaRPr lang="en-US" altLang="zh-CN" sz="8000" dirty="0"/>
          </a:p>
          <a:p>
            <a:pPr lvl="1" eaLnBrk="1" hangingPunct="1">
              <a:buClr>
                <a:srgbClr val="CC0000"/>
              </a:buClr>
              <a:buFont typeface="Wingdings" panose="05000000000000000000" pitchFamily="2" charset="2"/>
              <a:buChar char="Ø"/>
            </a:pPr>
            <a:endParaRPr lang="en-US" altLang="zh-CN" sz="3400" dirty="0"/>
          </a:p>
          <a:p>
            <a:pPr lvl="1" eaLnBrk="1" hangingPunct="1">
              <a:buClr>
                <a:srgbClr val="CC0000"/>
              </a:buClr>
              <a:buFontTx/>
              <a:buNone/>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Tx/>
              <a:buNone/>
            </a:pPr>
            <a:r>
              <a:rPr lang="zh-CN" altLang="en-US" sz="1400" dirty="0"/>
              <a:t>  </a:t>
            </a:r>
            <a:endParaRPr lang="en-US" altLang="zh-CN" sz="2400" dirty="0"/>
          </a:p>
          <a:p>
            <a:pPr eaLnBrk="1" hangingPunct="1">
              <a:buClr>
                <a:srgbClr val="CC0000"/>
              </a:buClr>
              <a:buFontTx/>
              <a:buNone/>
            </a:pPr>
            <a:r>
              <a:rPr lang="en-US" altLang="zh-CN" sz="2400" dirty="0"/>
              <a:t> </a:t>
            </a:r>
          </a:p>
          <a:p>
            <a:pPr eaLnBrk="1" hangingPunct="1">
              <a:buClr>
                <a:srgbClr val="CC0000"/>
              </a:buClr>
              <a:buFontTx/>
              <a:buNone/>
            </a:pPr>
            <a:r>
              <a:rPr lang="en-US" altLang="zh-CN" sz="2400" dirty="0"/>
              <a:t> </a:t>
            </a:r>
            <a:endParaRPr lang="zh-CN" altLang="en-US" sz="2200" dirty="0"/>
          </a:p>
          <a:p>
            <a:pPr eaLnBrk="1" hangingPunct="1">
              <a:buFontTx/>
              <a:buNone/>
            </a:pPr>
            <a:endParaRPr lang="en-US" altLang="zh-CN" sz="2200" dirty="0"/>
          </a:p>
        </p:txBody>
      </p:sp>
      <p:sp>
        <p:nvSpPr>
          <p:cNvPr id="2269"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70"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20698C66-09E5-4ED8-AC2E-B1F937690E11}" type="slidenum">
              <a:rPr lang="en-US" altLang="zh-CN" sz="2000" b="1">
                <a:solidFill>
                  <a:srgbClr val="CC0000"/>
                </a:solidFill>
                <a:ea typeface="楷体_GB2312" charset="-122"/>
              </a:rPr>
              <a:pPr algn="r" eaLnBrk="1" hangingPunct="1"/>
              <a:t>28</a:t>
            </a:fld>
            <a:endParaRPr lang="en-US" altLang="zh-CN" sz="2000" b="1">
              <a:solidFill>
                <a:srgbClr val="CC0000"/>
              </a:solidFill>
              <a:ea typeface="楷体_GB2312" charset="-122"/>
            </a:endParaRPr>
          </a:p>
        </p:txBody>
      </p:sp>
      <p:sp>
        <p:nvSpPr>
          <p:cNvPr id="2274" name="Rectangle 2"/>
          <p:cNvSpPr>
            <a:spLocks noGrp="1" noChangeArrowheads="1"/>
          </p:cNvSpPr>
          <p:nvPr>
            <p:ph type="title" idx="4294967295"/>
          </p:nvPr>
        </p:nvSpPr>
        <p:spPr>
          <a:ln/>
        </p:spPr>
        <p:txBody>
          <a:bodyPr>
            <a:normAutofit/>
          </a:bodyPr>
          <a:lstStyle/>
          <a:p>
            <a:pPr eaLnBrk="1" hangingPunct="1"/>
            <a:r>
              <a:rPr lang="zh-CN" altLang="en-US" sz="2800" dirty="0"/>
              <a:t>指数增强</a:t>
            </a:r>
          </a:p>
        </p:txBody>
      </p:sp>
      <p:sp>
        <p:nvSpPr>
          <p:cNvPr id="2275" name="Rectangle 3"/>
          <p:cNvSpPr>
            <a:spLocks noGrp="1" noChangeArrowheads="1"/>
          </p:cNvSpPr>
          <p:nvPr>
            <p:ph type="body" sz="half" idx="4294967295"/>
          </p:nvPr>
        </p:nvSpPr>
        <p:spPr>
          <a:xfrm>
            <a:off x="1847850" y="1484313"/>
            <a:ext cx="10146442" cy="4032250"/>
          </a:xfrm>
          <a:ln/>
        </p:spPr>
        <p:txBody>
          <a:bodyPr>
            <a:normAutofit fontScale="25000" lnSpcReduction="20000"/>
          </a:bodyPr>
          <a:lstStyle/>
          <a:p>
            <a:pPr lvl="1" eaLnBrk="1" hangingPunct="1">
              <a:buClr>
                <a:srgbClr val="CC0000"/>
              </a:buClr>
              <a:buFont typeface="Wingdings" panose="05000000000000000000" pitchFamily="2" charset="2"/>
              <a:buChar char="Ø"/>
            </a:pPr>
            <a:r>
              <a:rPr lang="zh-CN" altLang="en-US" sz="9600" dirty="0"/>
              <a:t>指数基金的天职是跟踪标的指数；</a:t>
            </a:r>
            <a:endParaRPr lang="en-US" altLang="zh-CN" sz="9600" dirty="0"/>
          </a:p>
          <a:p>
            <a:pPr lvl="1" eaLnBrk="1" hangingPunct="1">
              <a:buClr>
                <a:srgbClr val="CC0000"/>
              </a:buClr>
              <a:buFont typeface="Wingdings" panose="05000000000000000000" pitchFamily="2" charset="2"/>
              <a:buChar char="Ø"/>
            </a:pPr>
            <a:endParaRPr lang="en-US" altLang="zh-CN" sz="9600" dirty="0"/>
          </a:p>
          <a:p>
            <a:pPr lvl="1" eaLnBrk="1" hangingPunct="1">
              <a:buClr>
                <a:srgbClr val="CC0000"/>
              </a:buClr>
              <a:buFont typeface="Wingdings" panose="05000000000000000000" pitchFamily="2" charset="2"/>
              <a:buChar char="Ø"/>
            </a:pPr>
            <a:r>
              <a:rPr lang="zh-CN" altLang="en-US" sz="9600" dirty="0"/>
              <a:t>可在跟踪标的指数的同时，追求适度的超越；</a:t>
            </a:r>
            <a:endParaRPr lang="en-US" altLang="zh-CN" sz="9600" dirty="0"/>
          </a:p>
          <a:p>
            <a:pPr lvl="1" eaLnBrk="1" hangingPunct="1">
              <a:buClr>
                <a:srgbClr val="CC0000"/>
              </a:buClr>
              <a:buFont typeface="Wingdings" panose="05000000000000000000" pitchFamily="2" charset="2"/>
              <a:buChar char="Ø"/>
            </a:pPr>
            <a:endParaRPr lang="en-US" altLang="zh-CN" sz="9600" dirty="0"/>
          </a:p>
          <a:p>
            <a:pPr lvl="1" eaLnBrk="1" hangingPunct="1">
              <a:lnSpc>
                <a:spcPct val="120000"/>
              </a:lnSpc>
              <a:buClr>
                <a:srgbClr val="CC0000"/>
              </a:buClr>
              <a:buFont typeface="Wingdings" panose="05000000000000000000" pitchFamily="2" charset="2"/>
              <a:buChar char="Ø"/>
            </a:pPr>
            <a:r>
              <a:rPr lang="zh-CN" altLang="en-US" sz="9600" dirty="0"/>
              <a:t>指数增强</a:t>
            </a:r>
            <a:r>
              <a:rPr lang="zh-CN" altLang="zh-CN" sz="9600" dirty="0"/>
              <a:t>本质是跟踪指数的同时，引入主动管理，利用市场的非有效性，获取更高的收益或更低的风险（</a:t>
            </a:r>
            <a:r>
              <a:rPr lang="en-US" altLang="zh-CN" sz="9600" dirty="0"/>
              <a:t>Alpha</a:t>
            </a:r>
            <a:r>
              <a:rPr lang="zh-CN" altLang="zh-CN" sz="9600" dirty="0"/>
              <a:t>）；</a:t>
            </a:r>
            <a:endParaRPr lang="en-US" altLang="zh-CN" sz="9600" dirty="0"/>
          </a:p>
          <a:p>
            <a:pPr lvl="1" eaLnBrk="1" hangingPunct="1">
              <a:lnSpc>
                <a:spcPct val="120000"/>
              </a:lnSpc>
              <a:buClr>
                <a:srgbClr val="CC0000"/>
              </a:buClr>
              <a:buFont typeface="Wingdings" panose="05000000000000000000" pitchFamily="2" charset="2"/>
              <a:buChar char="Ø"/>
            </a:pPr>
            <a:endParaRPr lang="en-US" altLang="zh-CN" sz="6000" dirty="0"/>
          </a:p>
          <a:p>
            <a:pPr lvl="1" eaLnBrk="1" hangingPunct="1">
              <a:lnSpc>
                <a:spcPct val="120000"/>
              </a:lnSpc>
              <a:buClr>
                <a:srgbClr val="CC0000"/>
              </a:buClr>
              <a:buFont typeface="Wingdings" panose="05000000000000000000" pitchFamily="2" charset="2"/>
              <a:buChar char="Ø"/>
            </a:pPr>
            <a:r>
              <a:rPr lang="zh-CN" altLang="en-US" sz="9600" dirty="0"/>
              <a:t>可</a:t>
            </a:r>
            <a:r>
              <a:rPr lang="zh-CN" altLang="zh-CN" sz="9600" dirty="0"/>
              <a:t>对组合仓位、部分行业</a:t>
            </a:r>
            <a:r>
              <a:rPr lang="zh-CN" altLang="en-US" sz="9600" dirty="0"/>
              <a:t>、风格、</a:t>
            </a:r>
            <a:r>
              <a:rPr lang="zh-CN" altLang="zh-CN" sz="9600" dirty="0"/>
              <a:t>个股权重进行调整，实施在跟踪误差可控前提下的积极管理，以实现对指数的适度超越</a:t>
            </a:r>
            <a:r>
              <a:rPr lang="zh-CN" altLang="en-US" sz="9600" dirty="0"/>
              <a:t>；</a:t>
            </a:r>
            <a:r>
              <a:rPr lang="en-US" altLang="zh-CN" sz="9600" dirty="0"/>
              <a:t>      </a:t>
            </a:r>
            <a:endParaRPr lang="zh-CN" altLang="en-US" sz="9600" dirty="0"/>
          </a:p>
          <a:p>
            <a:pPr lvl="1" eaLnBrk="1" hangingPunct="1">
              <a:lnSpc>
                <a:spcPct val="120000"/>
              </a:lnSpc>
              <a:buClr>
                <a:srgbClr val="CC0000"/>
              </a:buClr>
              <a:buFontTx/>
              <a:buNone/>
            </a:pPr>
            <a:endParaRPr lang="en-US" altLang="zh-CN" sz="9600" dirty="0"/>
          </a:p>
          <a:p>
            <a:pPr lvl="1" eaLnBrk="1" hangingPunct="1">
              <a:lnSpc>
                <a:spcPct val="120000"/>
              </a:lnSpc>
              <a:buClr>
                <a:srgbClr val="CC0000"/>
              </a:buClr>
              <a:buFont typeface="Wingdings" panose="05000000000000000000" pitchFamily="2" charset="2"/>
              <a:buChar char="Ø"/>
            </a:pPr>
            <a:endParaRPr lang="en-US" altLang="zh-CN" sz="6000" dirty="0"/>
          </a:p>
          <a:p>
            <a:pPr lvl="1" eaLnBrk="1" hangingPunct="1">
              <a:lnSpc>
                <a:spcPct val="120000"/>
              </a:lnSpc>
              <a:buClr>
                <a:srgbClr val="CC0000"/>
              </a:buClr>
              <a:buFont typeface="Wingdings" panose="05000000000000000000" pitchFamily="2" charset="2"/>
              <a:buChar char="Ø"/>
            </a:pPr>
            <a:endParaRPr lang="en-US" altLang="en-US" sz="4200" dirty="0"/>
          </a:p>
          <a:p>
            <a:pPr lvl="1" eaLnBrk="1" hangingPunct="1">
              <a:buClr>
                <a:srgbClr val="CC0000"/>
              </a:buClr>
              <a:buFontTx/>
              <a:buNone/>
            </a:pPr>
            <a:r>
              <a:rPr lang="zh-CN" altLang="en-US" sz="1400" dirty="0"/>
              <a:t>  </a:t>
            </a:r>
            <a:endParaRPr lang="en-US" altLang="en-US" sz="2400" dirty="0"/>
          </a:p>
          <a:p>
            <a:pPr eaLnBrk="1" hangingPunct="1">
              <a:buClr>
                <a:srgbClr val="CC0000"/>
              </a:buClr>
              <a:buFontTx/>
              <a:buNone/>
            </a:pPr>
            <a:r>
              <a:rPr lang="en-US" altLang="en-US" sz="2400" dirty="0"/>
              <a:t> </a:t>
            </a:r>
          </a:p>
          <a:p>
            <a:pPr eaLnBrk="1" hangingPunct="1">
              <a:buClr>
                <a:srgbClr val="CC0000"/>
              </a:buClr>
              <a:buFontTx/>
              <a:buNone/>
            </a:pPr>
            <a:r>
              <a:rPr lang="en-US" altLang="en-US" sz="2400" dirty="0"/>
              <a:t> </a:t>
            </a:r>
            <a:endParaRPr lang="zh-CN" altLang="en-US" sz="2200" dirty="0"/>
          </a:p>
          <a:p>
            <a:pPr eaLnBrk="1" hangingPunct="1">
              <a:buFontTx/>
              <a:buNone/>
            </a:pPr>
            <a:endParaRPr lang="en-US" altLang="en-US" sz="2200" dirty="0"/>
          </a:p>
        </p:txBody>
      </p:sp>
      <p:sp>
        <p:nvSpPr>
          <p:cNvPr id="2276"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77"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0"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3944F805-F213-4A11-B468-730368B4658C}" type="slidenum">
              <a:rPr lang="en-US" altLang="zh-CN" sz="2000" b="1">
                <a:solidFill>
                  <a:srgbClr val="CC0000"/>
                </a:solidFill>
                <a:ea typeface="楷体_GB2312" charset="-122"/>
              </a:rPr>
              <a:pPr algn="r" eaLnBrk="1" hangingPunct="1"/>
              <a:t>29</a:t>
            </a:fld>
            <a:endParaRPr lang="en-US" altLang="zh-CN" sz="2000" b="1">
              <a:solidFill>
                <a:srgbClr val="CC0000"/>
              </a:solidFill>
              <a:ea typeface="楷体_GB2312" charset="-122"/>
            </a:endParaRPr>
          </a:p>
        </p:txBody>
      </p:sp>
      <p:sp>
        <p:nvSpPr>
          <p:cNvPr id="2282" name="Rectangle 3"/>
          <p:cNvSpPr>
            <a:spLocks noGrp="1" noChangeArrowheads="1"/>
          </p:cNvSpPr>
          <p:nvPr>
            <p:ph type="body" sz="half" idx="4294967295"/>
          </p:nvPr>
        </p:nvSpPr>
        <p:spPr>
          <a:xfrm>
            <a:off x="1703389" y="1484314"/>
            <a:ext cx="8351837" cy="4897437"/>
          </a:xfrm>
          <a:ln/>
        </p:spPr>
        <p:txBody>
          <a:bodyPr/>
          <a:lstStyle/>
          <a:p>
            <a:pPr lvl="1" eaLnBrk="1" hangingPunct="1">
              <a:buClr>
                <a:srgbClr val="CC0000"/>
              </a:buClr>
              <a:buFont typeface="Wingdings" panose="05000000000000000000" pitchFamily="2" charset="2"/>
              <a:buChar char="Ø"/>
            </a:pPr>
            <a:r>
              <a:rPr lang="zh-CN" altLang="en-US" sz="2500"/>
              <a:t>指数增强收益</a:t>
            </a:r>
            <a:endParaRPr lang="en-US" altLang="zh-CN" sz="2500"/>
          </a:p>
          <a:p>
            <a:pPr>
              <a:buFontTx/>
              <a:buNone/>
            </a:pPr>
            <a:r>
              <a:rPr lang="zh-CN" altLang="en-US" sz="1600"/>
              <a:t>             </a:t>
            </a:r>
            <a:endParaRPr lang="en-US" altLang="zh-CN" sz="2000"/>
          </a:p>
          <a:p>
            <a:pPr lvl="1" eaLnBrk="1" hangingPunct="1">
              <a:buClr>
                <a:srgbClr val="CC0000"/>
              </a:buClr>
              <a:buFont typeface="Wingdings" panose="05000000000000000000" pitchFamily="2" charset="2"/>
              <a:buChar char="Ø"/>
            </a:pPr>
            <a:endParaRPr lang="en-US" altLang="zh-CN" sz="2000"/>
          </a:p>
          <a:p>
            <a:pPr lvl="1" eaLnBrk="1" hangingPunct="1">
              <a:buClr>
                <a:srgbClr val="CC0000"/>
              </a:buClr>
              <a:buFont typeface="Wingdings" panose="05000000000000000000" pitchFamily="2" charset="2"/>
              <a:buChar char="Ø"/>
            </a:pPr>
            <a:endParaRPr lang="en-US" altLang="en-US" sz="2000"/>
          </a:p>
          <a:p>
            <a:pPr lvl="1" eaLnBrk="1" hangingPunct="1">
              <a:buClr>
                <a:srgbClr val="CC0000"/>
              </a:buClr>
              <a:buFontTx/>
              <a:buNone/>
            </a:pPr>
            <a:r>
              <a:rPr lang="zh-CN" altLang="en-US" sz="1400"/>
              <a:t>  </a:t>
            </a:r>
            <a:endParaRPr lang="en-US" altLang="en-US" sz="2400"/>
          </a:p>
          <a:p>
            <a:pPr eaLnBrk="1" hangingPunct="1">
              <a:buClr>
                <a:srgbClr val="CC0000"/>
              </a:buClr>
              <a:buFontTx/>
              <a:buNone/>
            </a:pPr>
            <a:r>
              <a:rPr lang="en-US" altLang="en-US" sz="2400"/>
              <a:t> </a:t>
            </a:r>
          </a:p>
          <a:p>
            <a:pPr eaLnBrk="1" hangingPunct="1">
              <a:buClr>
                <a:srgbClr val="CC0000"/>
              </a:buClr>
              <a:buFontTx/>
              <a:buNone/>
            </a:pPr>
            <a:r>
              <a:rPr lang="en-US" altLang="en-US" sz="2400"/>
              <a:t> </a:t>
            </a:r>
            <a:endParaRPr lang="zh-CN" altLang="en-US" sz="2200"/>
          </a:p>
          <a:p>
            <a:pPr eaLnBrk="1" hangingPunct="1">
              <a:buFontTx/>
              <a:buNone/>
            </a:pPr>
            <a:endParaRPr lang="en-US" altLang="en-US" sz="2200"/>
          </a:p>
        </p:txBody>
      </p:sp>
      <p:sp>
        <p:nvSpPr>
          <p:cNvPr id="2283"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84"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grpSp>
        <p:nvGrpSpPr>
          <p:cNvPr id="2285" name="Group 237"/>
          <p:cNvGrpSpPr>
            <a:grpSpLocks/>
          </p:cNvGrpSpPr>
          <p:nvPr/>
        </p:nvGrpSpPr>
        <p:grpSpPr bwMode="auto">
          <a:xfrm>
            <a:off x="2640014" y="2924175"/>
            <a:ext cx="6465887" cy="1862138"/>
            <a:chOff x="1214438" y="2500313"/>
            <a:chExt cx="6465887" cy="1862137"/>
          </a:xfrm>
        </p:grpSpPr>
        <p:sp>
          <p:nvSpPr>
            <p:cNvPr id="2286" name="流程图: 可选过程 6"/>
            <p:cNvSpPr>
              <a:spLocks noChangeArrowheads="1"/>
            </p:cNvSpPr>
            <p:nvPr/>
          </p:nvSpPr>
          <p:spPr bwMode="auto">
            <a:xfrm>
              <a:off x="1214438" y="3071813"/>
              <a:ext cx="1285875" cy="785813"/>
            </a:xfrm>
            <a:prstGeom prst="flowChartAlternateProcess">
              <a:avLst/>
            </a:prstGeom>
            <a:solidFill>
              <a:srgbClr val="BBE0E3"/>
            </a:solidFill>
            <a:ln>
              <a:noFill/>
            </a:ln>
            <a:effectLst/>
            <a:extLst>
              <a:ext uri="{91240B29-F687-4F45-9708-019B960494DF}">
                <a14:hiddenLine xmlns:a14="http://schemas.microsoft.com/office/drawing/2010/main" w="254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华文楷体" panose="02010600040101010101" pitchFamily="2" charset="-122"/>
                  <a:ea typeface="华文楷体" panose="02010600040101010101" pitchFamily="2" charset="-122"/>
                </a:rPr>
                <a:t>增强指数化</a:t>
              </a:r>
            </a:p>
          </p:txBody>
        </p:sp>
        <p:sp>
          <p:nvSpPr>
            <p:cNvPr id="2287" name="流程图: 可选过程 7"/>
            <p:cNvSpPr>
              <a:spLocks noChangeArrowheads="1"/>
            </p:cNvSpPr>
            <p:nvPr/>
          </p:nvSpPr>
          <p:spPr bwMode="auto">
            <a:xfrm>
              <a:off x="2857500" y="3071813"/>
              <a:ext cx="1285875" cy="785813"/>
            </a:xfrm>
            <a:prstGeom prst="flowChartAlternateProcess">
              <a:avLst/>
            </a:prstGeom>
            <a:solidFill>
              <a:srgbClr val="7575D1"/>
            </a:solidFill>
            <a:ln>
              <a:noFill/>
            </a:ln>
            <a:effectLst/>
            <a:extLst>
              <a:ext uri="{91240B29-F687-4F45-9708-019B960494DF}">
                <a14:hiddenLine xmlns:a14="http://schemas.microsoft.com/office/drawing/2010/main" w="254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a:latin typeface="华文楷体" panose="02010600040101010101" pitchFamily="2" charset="-122"/>
                  <a:ea typeface="华文楷体" panose="02010600040101010101" pitchFamily="2" charset="-122"/>
                </a:rPr>
                <a:t>基准指数收益</a:t>
              </a:r>
              <a:r>
                <a:rPr lang="en-US" altLang="zh-CN" sz="1600">
                  <a:latin typeface="华文楷体" panose="02010600040101010101" pitchFamily="2" charset="-122"/>
                  <a:ea typeface="华文楷体" panose="02010600040101010101" pitchFamily="2" charset="-122"/>
                </a:rPr>
                <a:t>(</a:t>
              </a:r>
              <a:r>
                <a:rPr lang="zh-CN" altLang="en-US" sz="1600">
                  <a:latin typeface="华文楷体" panose="02010600040101010101" pitchFamily="2" charset="-122"/>
                  <a:ea typeface="华文楷体" panose="02010600040101010101" pitchFamily="2" charset="-122"/>
                </a:rPr>
                <a:t>完全复制</a:t>
              </a:r>
              <a:r>
                <a:rPr lang="en-US" altLang="zh-CN" sz="1600">
                  <a:latin typeface="华文楷体" panose="02010600040101010101" pitchFamily="2" charset="-122"/>
                  <a:ea typeface="华文楷体" panose="02010600040101010101" pitchFamily="2" charset="-122"/>
                </a:rPr>
                <a:t>)</a:t>
              </a:r>
            </a:p>
          </p:txBody>
        </p:sp>
        <p:sp>
          <p:nvSpPr>
            <p:cNvPr id="2288" name="流程图: 可选过程 8"/>
            <p:cNvSpPr>
              <a:spLocks noChangeArrowheads="1"/>
            </p:cNvSpPr>
            <p:nvPr/>
          </p:nvSpPr>
          <p:spPr bwMode="auto">
            <a:xfrm>
              <a:off x="4500563" y="3071813"/>
              <a:ext cx="1214437" cy="785813"/>
            </a:xfrm>
            <a:prstGeom prst="flowChartAlternateProcess">
              <a:avLst/>
            </a:prstGeom>
            <a:solidFill>
              <a:srgbClr val="9C9CDF"/>
            </a:solidFill>
            <a:ln>
              <a:noFill/>
            </a:ln>
            <a:effectLst/>
            <a:extLst>
              <a:ext uri="{91240B29-F687-4F45-9708-019B960494DF}">
                <a14:hiddenLine xmlns:a14="http://schemas.microsoft.com/office/drawing/2010/main" w="254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华文楷体" panose="02010600040101010101" pitchFamily="2" charset="-122"/>
                  <a:ea typeface="华文楷体" panose="02010600040101010101" pitchFamily="2" charset="-122"/>
                </a:rPr>
                <a:t>Alpha</a:t>
              </a:r>
              <a:r>
                <a:rPr lang="zh-CN" altLang="en-US" sz="1600">
                  <a:latin typeface="华文楷体" panose="02010600040101010101" pitchFamily="2" charset="-122"/>
                  <a:ea typeface="华文楷体" panose="02010600040101010101" pitchFamily="2" charset="-122"/>
                </a:rPr>
                <a:t>收益</a:t>
              </a:r>
            </a:p>
            <a:p>
              <a:pPr eaLnBrk="1" hangingPunct="1"/>
              <a:r>
                <a:rPr lang="en-US" altLang="zh-CN" sz="1600">
                  <a:latin typeface="华文楷体" panose="02010600040101010101" pitchFamily="2" charset="-122"/>
                  <a:ea typeface="华文楷体" panose="02010600040101010101" pitchFamily="2" charset="-122"/>
                </a:rPr>
                <a:t>(</a:t>
              </a:r>
              <a:r>
                <a:rPr lang="zh-CN" altLang="en-US" sz="1600">
                  <a:latin typeface="华文楷体" panose="02010600040101010101" pitchFamily="2" charset="-122"/>
                  <a:ea typeface="华文楷体" panose="02010600040101010101" pitchFamily="2" charset="-122"/>
                </a:rPr>
                <a:t>增强部分</a:t>
              </a:r>
              <a:r>
                <a:rPr lang="en-US" altLang="zh-CN" sz="1600">
                  <a:latin typeface="华文楷体" panose="02010600040101010101" pitchFamily="2" charset="-122"/>
                  <a:ea typeface="华文楷体" panose="02010600040101010101" pitchFamily="2" charset="-122"/>
                </a:rPr>
                <a:t>)</a:t>
              </a:r>
            </a:p>
          </p:txBody>
        </p:sp>
        <p:sp>
          <p:nvSpPr>
            <p:cNvPr id="2289" name="等于号 9"/>
            <p:cNvSpPr>
              <a:spLocks/>
            </p:cNvSpPr>
            <p:nvPr/>
          </p:nvSpPr>
          <p:spPr bwMode="auto">
            <a:xfrm>
              <a:off x="2500313" y="3324226"/>
              <a:ext cx="357187" cy="285750"/>
            </a:xfrm>
            <a:custGeom>
              <a:avLst/>
              <a:gdLst>
                <a:gd name="T0" fmla="*/ 3 w 28"/>
                <a:gd name="T1" fmla="*/ 4 h 22"/>
                <a:gd name="T2" fmla="*/ 24 w 28"/>
                <a:gd name="T3" fmla="*/ 4 h 22"/>
                <a:gd name="T4" fmla="*/ 24 w 28"/>
                <a:gd name="T5" fmla="*/ 9 h 22"/>
                <a:gd name="T6" fmla="*/ 3 w 28"/>
                <a:gd name="T7" fmla="*/ 9 h 22"/>
                <a:gd name="T8" fmla="*/ 3 w 28"/>
                <a:gd name="T9" fmla="*/ 12 h 22"/>
                <a:gd name="T10" fmla="*/ 24 w 28"/>
                <a:gd name="T11" fmla="*/ 12 h 22"/>
                <a:gd name="T12" fmla="*/ 24 w 28"/>
                <a:gd name="T13" fmla="*/ 17 h 22"/>
                <a:gd name="T14" fmla="*/ 3 w 28"/>
                <a:gd name="T15" fmla="*/ 1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2">
                  <a:moveTo>
                    <a:pt x="3" y="4"/>
                  </a:moveTo>
                  <a:lnTo>
                    <a:pt x="24" y="4"/>
                  </a:lnTo>
                  <a:lnTo>
                    <a:pt x="24" y="9"/>
                  </a:lnTo>
                  <a:lnTo>
                    <a:pt x="3" y="9"/>
                  </a:lnTo>
                  <a:close/>
                  <a:moveTo>
                    <a:pt x="3" y="12"/>
                  </a:moveTo>
                  <a:lnTo>
                    <a:pt x="24" y="12"/>
                  </a:lnTo>
                  <a:lnTo>
                    <a:pt x="24" y="17"/>
                  </a:lnTo>
                  <a:lnTo>
                    <a:pt x="3" y="17"/>
                  </a:lnTo>
                  <a:close/>
                </a:path>
              </a:pathLst>
            </a:custGeom>
            <a:solidFill>
              <a:srgbClr val="BBE0E3"/>
            </a:solidFill>
            <a:ln>
              <a:noFill/>
            </a:ln>
            <a:effectLst/>
            <a:extLst>
              <a:ext uri="{91240B29-F687-4F45-9708-019B960494DF}">
                <a14:hiddenLine xmlns:a14="http://schemas.microsoft.com/office/drawing/2010/main" w="25400"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ea typeface="楷体_GB2312" charset="-122"/>
              </a:endParaRPr>
            </a:p>
          </p:txBody>
        </p:sp>
        <p:sp>
          <p:nvSpPr>
            <p:cNvPr id="2290" name="加号 10"/>
            <p:cNvSpPr>
              <a:spLocks/>
            </p:cNvSpPr>
            <p:nvPr/>
          </p:nvSpPr>
          <p:spPr bwMode="auto">
            <a:xfrm>
              <a:off x="4143375" y="3343276"/>
              <a:ext cx="357188" cy="290512"/>
            </a:xfrm>
            <a:custGeom>
              <a:avLst/>
              <a:gdLst>
                <a:gd name="T0" fmla="*/ 3 w 28"/>
                <a:gd name="T1" fmla="*/ 8 h 22"/>
                <a:gd name="T2" fmla="*/ 11 w 28"/>
                <a:gd name="T3" fmla="*/ 8 h 22"/>
                <a:gd name="T4" fmla="*/ 11 w 28"/>
                <a:gd name="T5" fmla="*/ 3 h 22"/>
                <a:gd name="T6" fmla="*/ 16 w 28"/>
                <a:gd name="T7" fmla="*/ 3 h 22"/>
                <a:gd name="T8" fmla="*/ 16 w 28"/>
                <a:gd name="T9" fmla="*/ 8 h 22"/>
                <a:gd name="T10" fmla="*/ 24 w 28"/>
                <a:gd name="T11" fmla="*/ 8 h 22"/>
                <a:gd name="T12" fmla="*/ 24 w 28"/>
                <a:gd name="T13" fmla="*/ 14 h 22"/>
                <a:gd name="T14" fmla="*/ 16 w 28"/>
                <a:gd name="T15" fmla="*/ 14 h 22"/>
                <a:gd name="T16" fmla="*/ 16 w 28"/>
                <a:gd name="T17" fmla="*/ 19 h 22"/>
                <a:gd name="T18" fmla="*/ 11 w 28"/>
                <a:gd name="T19" fmla="*/ 19 h 22"/>
                <a:gd name="T20" fmla="*/ 11 w 28"/>
                <a:gd name="T21" fmla="*/ 14 h 22"/>
                <a:gd name="T22" fmla="*/ 3 w 28"/>
                <a:gd name="T2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2">
                  <a:moveTo>
                    <a:pt x="3" y="8"/>
                  </a:moveTo>
                  <a:lnTo>
                    <a:pt x="11" y="8"/>
                  </a:lnTo>
                  <a:lnTo>
                    <a:pt x="11" y="3"/>
                  </a:lnTo>
                  <a:lnTo>
                    <a:pt x="16" y="3"/>
                  </a:lnTo>
                  <a:lnTo>
                    <a:pt x="16" y="8"/>
                  </a:lnTo>
                  <a:lnTo>
                    <a:pt x="24" y="8"/>
                  </a:lnTo>
                  <a:lnTo>
                    <a:pt x="24" y="14"/>
                  </a:lnTo>
                  <a:lnTo>
                    <a:pt x="16" y="14"/>
                  </a:lnTo>
                  <a:lnTo>
                    <a:pt x="16" y="19"/>
                  </a:lnTo>
                  <a:lnTo>
                    <a:pt x="11" y="19"/>
                  </a:lnTo>
                  <a:lnTo>
                    <a:pt x="11" y="14"/>
                  </a:lnTo>
                  <a:lnTo>
                    <a:pt x="3" y="14"/>
                  </a:lnTo>
                  <a:close/>
                </a:path>
              </a:pathLst>
            </a:custGeom>
            <a:solidFill>
              <a:srgbClr val="BBE0E3"/>
            </a:solidFill>
            <a:ln>
              <a:noFill/>
            </a:ln>
            <a:effectLst/>
            <a:extLst>
              <a:ext uri="{91240B29-F687-4F45-9708-019B960494DF}">
                <a14:hiddenLine xmlns:a14="http://schemas.microsoft.com/office/drawing/2010/main" w="25400"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ea typeface="楷体_GB2312" charset="-122"/>
              </a:endParaRPr>
            </a:p>
          </p:txBody>
        </p:sp>
        <p:sp>
          <p:nvSpPr>
            <p:cNvPr id="2291" name="左大括号 11"/>
            <p:cNvSpPr>
              <a:spLocks noChangeArrowheads="1"/>
            </p:cNvSpPr>
            <p:nvPr/>
          </p:nvSpPr>
          <p:spPr bwMode="auto">
            <a:xfrm>
              <a:off x="5715000" y="2714626"/>
              <a:ext cx="214313" cy="1428749"/>
            </a:xfrm>
            <a:prstGeom prst="leftBrace">
              <a:avLst>
                <a:gd name="adj1" fmla="val 8333"/>
                <a:gd name="adj2" fmla="val 50000"/>
              </a:avLst>
            </a:prstGeom>
            <a:noFill/>
            <a:ln w="28575" cap="flat" algn="ctr">
              <a:solidFill>
                <a:srgbClr val="60606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ea typeface="楷体_GB2312" charset="-122"/>
              </a:endParaRPr>
            </a:p>
          </p:txBody>
        </p:sp>
        <p:sp>
          <p:nvSpPr>
            <p:cNvPr id="2292" name="剪去对角的矩形 12"/>
            <p:cNvSpPr>
              <a:spLocks/>
            </p:cNvSpPr>
            <p:nvPr/>
          </p:nvSpPr>
          <p:spPr bwMode="auto">
            <a:xfrm>
              <a:off x="6000750" y="2500313"/>
              <a:ext cx="1666875" cy="428625"/>
            </a:xfrm>
            <a:custGeom>
              <a:avLst/>
              <a:gdLst>
                <a:gd name="T0" fmla="*/ 0 w 1666875"/>
                <a:gd name="T1" fmla="*/ 0 h 428625"/>
                <a:gd name="T2" fmla="*/ 1595436 w 1666875"/>
                <a:gd name="T3" fmla="*/ 0 h 428625"/>
                <a:gd name="T4" fmla="*/ 1666875 w 1666875"/>
                <a:gd name="T5" fmla="*/ 71439 h 428625"/>
                <a:gd name="T6" fmla="*/ 1666875 w 1666875"/>
                <a:gd name="T7" fmla="*/ 428625 h 428625"/>
                <a:gd name="T8" fmla="*/ 1666875 w 1666875"/>
                <a:gd name="T9" fmla="*/ 428625 h 428625"/>
                <a:gd name="T10" fmla="*/ 71439 w 1666875"/>
                <a:gd name="T11" fmla="*/ 428625 h 428625"/>
                <a:gd name="T12" fmla="*/ 0 w 1666875"/>
                <a:gd name="T13" fmla="*/ 357186 h 428625"/>
                <a:gd name="T14" fmla="*/ 0 w 1666875"/>
                <a:gd name="T15" fmla="*/ 0 h 4286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6875" h="428625">
                  <a:moveTo>
                    <a:pt x="0" y="0"/>
                  </a:moveTo>
                  <a:lnTo>
                    <a:pt x="1595436" y="0"/>
                  </a:lnTo>
                  <a:lnTo>
                    <a:pt x="1666875" y="71439"/>
                  </a:lnTo>
                  <a:lnTo>
                    <a:pt x="1666875" y="428625"/>
                  </a:lnTo>
                  <a:lnTo>
                    <a:pt x="71439" y="428625"/>
                  </a:lnTo>
                  <a:lnTo>
                    <a:pt x="0" y="357186"/>
                  </a:lnTo>
                  <a:lnTo>
                    <a:pt x="0" y="0"/>
                  </a:lnTo>
                  <a:close/>
                </a:path>
              </a:pathLst>
            </a:custGeom>
            <a:solidFill>
              <a:srgbClr val="FFCCCC"/>
            </a:solidFill>
            <a:ln>
              <a:noFill/>
            </a:ln>
            <a:effectLst/>
            <a:extLst>
              <a:ext uri="{91240B29-F687-4F45-9708-019B960494DF}">
                <a14:hiddenLine xmlns:a14="http://schemas.microsoft.com/office/drawing/2010/main" w="25400"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a:latin typeface="华文楷体" panose="02010600040101010101" pitchFamily="2" charset="-122"/>
                  <a:ea typeface="华文楷体" panose="02010600040101010101" pitchFamily="2" charset="-122"/>
                </a:rPr>
                <a:t>基本面策略增强（选股）</a:t>
              </a:r>
            </a:p>
          </p:txBody>
        </p:sp>
        <p:sp>
          <p:nvSpPr>
            <p:cNvPr id="2293" name="剪去对角的矩形 13"/>
            <p:cNvSpPr>
              <a:spLocks/>
            </p:cNvSpPr>
            <p:nvPr/>
          </p:nvSpPr>
          <p:spPr bwMode="auto">
            <a:xfrm>
              <a:off x="6000750" y="3214688"/>
              <a:ext cx="1666875" cy="428625"/>
            </a:xfrm>
            <a:custGeom>
              <a:avLst/>
              <a:gdLst>
                <a:gd name="T0" fmla="*/ 0 w 1666875"/>
                <a:gd name="T1" fmla="*/ 0 h 428625"/>
                <a:gd name="T2" fmla="*/ 1595436 w 1666875"/>
                <a:gd name="T3" fmla="*/ 0 h 428625"/>
                <a:gd name="T4" fmla="*/ 1666875 w 1666875"/>
                <a:gd name="T5" fmla="*/ 71439 h 428625"/>
                <a:gd name="T6" fmla="*/ 1666875 w 1666875"/>
                <a:gd name="T7" fmla="*/ 428625 h 428625"/>
                <a:gd name="T8" fmla="*/ 1666875 w 1666875"/>
                <a:gd name="T9" fmla="*/ 428625 h 428625"/>
                <a:gd name="T10" fmla="*/ 71439 w 1666875"/>
                <a:gd name="T11" fmla="*/ 428625 h 428625"/>
                <a:gd name="T12" fmla="*/ 0 w 1666875"/>
                <a:gd name="T13" fmla="*/ 357186 h 428625"/>
                <a:gd name="T14" fmla="*/ 0 w 1666875"/>
                <a:gd name="T15" fmla="*/ 0 h 4286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6875" h="428625">
                  <a:moveTo>
                    <a:pt x="0" y="0"/>
                  </a:moveTo>
                  <a:lnTo>
                    <a:pt x="1595436" y="0"/>
                  </a:lnTo>
                  <a:lnTo>
                    <a:pt x="1666875" y="71439"/>
                  </a:lnTo>
                  <a:lnTo>
                    <a:pt x="1666875" y="428625"/>
                  </a:lnTo>
                  <a:lnTo>
                    <a:pt x="71439" y="428625"/>
                  </a:lnTo>
                  <a:lnTo>
                    <a:pt x="0" y="357186"/>
                  </a:lnTo>
                  <a:lnTo>
                    <a:pt x="0" y="0"/>
                  </a:lnTo>
                  <a:close/>
                </a:path>
              </a:pathLst>
            </a:custGeom>
            <a:solidFill>
              <a:srgbClr val="B79A7B"/>
            </a:solidFill>
            <a:ln>
              <a:noFill/>
            </a:ln>
            <a:effectLst/>
            <a:extLst>
              <a:ext uri="{91240B29-F687-4F45-9708-019B960494DF}">
                <a14:hiddenLine xmlns:a14="http://schemas.microsoft.com/office/drawing/2010/main" w="25400"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a:latin typeface="华文楷体" panose="02010600040101010101" pitchFamily="2" charset="-122"/>
                  <a:ea typeface="华文楷体" panose="02010600040101010101" pitchFamily="2" charset="-122"/>
                </a:rPr>
                <a:t>量化策略增强</a:t>
              </a:r>
              <a:r>
                <a:rPr lang="en-US" altLang="zh-CN" sz="1500">
                  <a:latin typeface="华文楷体" panose="02010600040101010101" pitchFamily="2" charset="-122"/>
                  <a:ea typeface="华文楷体" panose="02010600040101010101" pitchFamily="2" charset="-122"/>
                </a:rPr>
                <a:t>(</a:t>
              </a:r>
              <a:r>
                <a:rPr lang="zh-CN" altLang="en-US" sz="1500">
                  <a:latin typeface="华文楷体" panose="02010600040101010101" pitchFamily="2" charset="-122"/>
                  <a:ea typeface="华文楷体" panose="02010600040101010101" pitchFamily="2" charset="-122"/>
                </a:rPr>
                <a:t>择时、风格、选股</a:t>
              </a:r>
              <a:r>
                <a:rPr lang="en-US" altLang="zh-CN" sz="1500">
                  <a:latin typeface="华文楷体" panose="02010600040101010101" pitchFamily="2" charset="-122"/>
                  <a:ea typeface="华文楷体" panose="02010600040101010101" pitchFamily="2" charset="-122"/>
                </a:rPr>
                <a:t>)</a:t>
              </a:r>
            </a:p>
          </p:txBody>
        </p:sp>
        <p:sp>
          <p:nvSpPr>
            <p:cNvPr id="2294" name="剪去对角的矩形 14"/>
            <p:cNvSpPr>
              <a:spLocks/>
            </p:cNvSpPr>
            <p:nvPr/>
          </p:nvSpPr>
          <p:spPr bwMode="auto">
            <a:xfrm>
              <a:off x="6011863" y="3933825"/>
              <a:ext cx="1668462" cy="428625"/>
            </a:xfrm>
            <a:custGeom>
              <a:avLst/>
              <a:gdLst>
                <a:gd name="T0" fmla="*/ 0 w 1668462"/>
                <a:gd name="T1" fmla="*/ 0 h 428625"/>
                <a:gd name="T2" fmla="*/ 1597023 w 1668462"/>
                <a:gd name="T3" fmla="*/ 0 h 428625"/>
                <a:gd name="T4" fmla="*/ 1668462 w 1668462"/>
                <a:gd name="T5" fmla="*/ 71439 h 428625"/>
                <a:gd name="T6" fmla="*/ 1668462 w 1668462"/>
                <a:gd name="T7" fmla="*/ 428625 h 428625"/>
                <a:gd name="T8" fmla="*/ 1668462 w 1668462"/>
                <a:gd name="T9" fmla="*/ 428625 h 428625"/>
                <a:gd name="T10" fmla="*/ 71439 w 1668462"/>
                <a:gd name="T11" fmla="*/ 428625 h 428625"/>
                <a:gd name="T12" fmla="*/ 0 w 1668462"/>
                <a:gd name="T13" fmla="*/ 357186 h 428625"/>
                <a:gd name="T14" fmla="*/ 0 w 1668462"/>
                <a:gd name="T15" fmla="*/ 0 h 4286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8462" h="428625">
                  <a:moveTo>
                    <a:pt x="0" y="0"/>
                  </a:moveTo>
                  <a:lnTo>
                    <a:pt x="1597023" y="0"/>
                  </a:lnTo>
                  <a:lnTo>
                    <a:pt x="1668462" y="71439"/>
                  </a:lnTo>
                  <a:lnTo>
                    <a:pt x="1668462" y="428625"/>
                  </a:lnTo>
                  <a:lnTo>
                    <a:pt x="71439" y="428625"/>
                  </a:lnTo>
                  <a:lnTo>
                    <a:pt x="0" y="357186"/>
                  </a:lnTo>
                  <a:lnTo>
                    <a:pt x="0" y="0"/>
                  </a:lnTo>
                  <a:close/>
                </a:path>
              </a:pathLst>
            </a:custGeom>
            <a:solidFill>
              <a:srgbClr val="FCF2EE"/>
            </a:solidFill>
            <a:ln>
              <a:noFill/>
            </a:ln>
            <a:effectLst/>
            <a:extLst>
              <a:ext uri="{91240B29-F687-4F45-9708-019B960494DF}">
                <a14:hiddenLine xmlns:a14="http://schemas.microsoft.com/office/drawing/2010/main" w="25400"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500">
                  <a:latin typeface="华文楷体" panose="02010600040101010101" pitchFamily="2" charset="-122"/>
                  <a:ea typeface="华文楷体" panose="02010600040101010101" pitchFamily="2" charset="-122"/>
                </a:rPr>
                <a:t>事件套利</a:t>
              </a:r>
            </a:p>
            <a:p>
              <a:pPr eaLnBrk="1" hangingPunct="1"/>
              <a:r>
                <a:rPr lang="zh-CN" altLang="en-US" sz="1500">
                  <a:latin typeface="华文楷体" panose="02010600040101010101" pitchFamily="2" charset="-122"/>
                  <a:ea typeface="华文楷体" panose="02010600040101010101" pitchFamily="2" charset="-122"/>
                </a:rPr>
                <a:t>组合优化</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14144" y="274638"/>
            <a:ext cx="9997440" cy="656238"/>
          </a:xfrm>
          <a:prstGeom prst="rect">
            <a:avLst/>
          </a:prstGeom>
        </p:spPr>
        <p:txBody>
          <a:bodyPr>
            <a:normAutofit fontScale="90000" lnSpcReduction="10000"/>
          </a:bodyPr>
          <a:lst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a:lstStyle>
          <a:p>
            <a:pPr algn="ctr"/>
            <a:r>
              <a:rPr lang="zh-CN" altLang="en-US" dirty="0" smtClean="0"/>
              <a:t>第一节 指数基金内涵</a:t>
            </a:r>
            <a:endParaRPr lang="zh-CN" altLang="en-US" dirty="0"/>
          </a:p>
        </p:txBody>
      </p:sp>
      <p:sp>
        <p:nvSpPr>
          <p:cNvPr id="3" name="内容占位符 2"/>
          <p:cNvSpPr txBox="1">
            <a:spLocks/>
          </p:cNvSpPr>
          <p:nvPr/>
        </p:nvSpPr>
        <p:spPr>
          <a:xfrm>
            <a:off x="1914144" y="2345724"/>
            <a:ext cx="9997440" cy="1732005"/>
          </a:xfrm>
          <a:prstGeom prst="rect">
            <a:avLst/>
          </a:prstGeom>
        </p:spPr>
        <p:txBody>
          <a:bodyPr>
            <a:normAutofit/>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en-US" dirty="0" smtClean="0"/>
              <a:t>基金分类（按投资对象分类）：</a:t>
            </a:r>
            <a:endParaRPr lang="en-US" altLang="zh-CN" dirty="0" smtClean="0"/>
          </a:p>
          <a:p>
            <a:r>
              <a:rPr lang="zh-CN" altLang="en-US" sz="2600" dirty="0" smtClean="0"/>
              <a:t>货币基金、期货基金、</a:t>
            </a:r>
            <a:r>
              <a:rPr lang="zh-CN" altLang="en-US" sz="2600" b="1" dirty="0" smtClean="0">
                <a:solidFill>
                  <a:srgbClr val="FF0000"/>
                </a:solidFill>
              </a:rPr>
              <a:t>指数基金</a:t>
            </a:r>
            <a:r>
              <a:rPr lang="zh-CN" altLang="en-US" sz="2600" dirty="0" smtClean="0"/>
              <a:t>、期权基金、股票基金、板块基金、债券基金、混合基金、认股权证基金、国际型基金。</a:t>
            </a:r>
            <a:endParaRPr lang="en-US" altLang="zh-CN" sz="2600" dirty="0" smtClean="0"/>
          </a:p>
          <a:p>
            <a:endParaRPr lang="en-US" altLang="zh-CN" dirty="0" smtClean="0"/>
          </a:p>
        </p:txBody>
      </p:sp>
    </p:spTree>
    <p:extLst>
      <p:ext uri="{BB962C8B-B14F-4D97-AF65-F5344CB8AC3E}">
        <p14:creationId xmlns:p14="http://schemas.microsoft.com/office/powerpoint/2010/main" val="32610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7"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BD9D8A2F-1E4F-4CA1-84BB-179623686300}" type="slidenum">
              <a:rPr lang="en-US" altLang="zh-CN" sz="2000" b="1">
                <a:solidFill>
                  <a:srgbClr val="CC0000"/>
                </a:solidFill>
                <a:ea typeface="楷体_GB2312" charset="-122"/>
              </a:rPr>
              <a:pPr algn="r" eaLnBrk="1" hangingPunct="1"/>
              <a:t>30</a:t>
            </a:fld>
            <a:endParaRPr lang="en-US" altLang="zh-CN" sz="2000" b="1">
              <a:solidFill>
                <a:srgbClr val="CC0000"/>
              </a:solidFill>
              <a:ea typeface="楷体_GB2312" charset="-122"/>
            </a:endParaRPr>
          </a:p>
        </p:txBody>
      </p:sp>
      <p:sp>
        <p:nvSpPr>
          <p:cNvPr id="2298" name="Rectangle 2"/>
          <p:cNvSpPr>
            <a:spLocks noGrp="1" noChangeArrowheads="1"/>
          </p:cNvSpPr>
          <p:nvPr>
            <p:ph type="title" idx="4294967295"/>
          </p:nvPr>
        </p:nvSpPr>
        <p:spPr>
          <a:ln/>
        </p:spPr>
        <p:txBody>
          <a:bodyPr>
            <a:normAutofit/>
          </a:bodyPr>
          <a:lstStyle/>
          <a:p>
            <a:pPr eaLnBrk="1" hangingPunct="1"/>
            <a:r>
              <a:rPr lang="zh-CN" altLang="en-US" sz="2800" dirty="0"/>
              <a:t>指数增强方法</a:t>
            </a:r>
            <a:r>
              <a:rPr lang="en-US" altLang="zh-CN" sz="2800" dirty="0"/>
              <a:t>—</a:t>
            </a:r>
            <a:r>
              <a:rPr lang="zh-CN" altLang="en-US" sz="2800" dirty="0"/>
              <a:t>找</a:t>
            </a:r>
            <a:r>
              <a:rPr lang="en-US" altLang="zh-CN" sz="2800" b="0" dirty="0"/>
              <a:t>Alpha</a:t>
            </a:r>
            <a:r>
              <a:rPr lang="zh-CN" altLang="en-US" sz="2800" b="0" dirty="0"/>
              <a:t>源</a:t>
            </a:r>
            <a:endParaRPr lang="zh-CN" altLang="en-US" sz="2800" dirty="0"/>
          </a:p>
        </p:txBody>
      </p:sp>
      <p:sp>
        <p:nvSpPr>
          <p:cNvPr id="2299" name="Rectangle 3"/>
          <p:cNvSpPr>
            <a:spLocks noGrp="1" noChangeArrowheads="1"/>
          </p:cNvSpPr>
          <p:nvPr>
            <p:ph type="body" sz="half" idx="4294967295"/>
          </p:nvPr>
        </p:nvSpPr>
        <p:spPr>
          <a:xfrm>
            <a:off x="1919289" y="1484313"/>
            <a:ext cx="10140906" cy="4392612"/>
          </a:xfrm>
          <a:ln/>
        </p:spPr>
        <p:txBody>
          <a:bodyPr>
            <a:normAutofit fontScale="85000" lnSpcReduction="20000"/>
          </a:bodyPr>
          <a:lstStyle/>
          <a:p>
            <a:pPr lvl="1" eaLnBrk="1" hangingPunct="1">
              <a:lnSpc>
                <a:spcPct val="120000"/>
              </a:lnSpc>
              <a:buClr>
                <a:srgbClr val="CC0000"/>
              </a:buClr>
              <a:buFont typeface="Wingdings" panose="05000000000000000000" pitchFamily="2" charset="2"/>
              <a:buChar char="Ø"/>
            </a:pPr>
            <a:r>
              <a:rPr lang="zh-CN" altLang="en-US" sz="2000" dirty="0"/>
              <a:t>基本面策略增强（研究部）</a:t>
            </a:r>
            <a:endParaRPr lang="en-US" altLang="zh-CN" sz="2000" dirty="0"/>
          </a:p>
          <a:p>
            <a:pPr lvl="1" eaLnBrk="1" hangingPunct="1">
              <a:lnSpc>
                <a:spcPct val="120000"/>
              </a:lnSpc>
              <a:buClr>
                <a:srgbClr val="CC0000"/>
              </a:buClr>
              <a:buFontTx/>
              <a:buNone/>
            </a:pPr>
            <a:r>
              <a:rPr lang="en-US" altLang="zh-CN" sz="2000" dirty="0"/>
              <a:t>    </a:t>
            </a:r>
            <a:r>
              <a:rPr lang="zh-CN" altLang="en-US" sz="2000" dirty="0"/>
              <a:t>宏观策略择时、战略性行业配置、精选个股</a:t>
            </a:r>
            <a:endParaRPr lang="en-US" altLang="zh-CN" sz="2000" dirty="0"/>
          </a:p>
          <a:p>
            <a:pPr lvl="1" eaLnBrk="1" hangingPunct="1">
              <a:lnSpc>
                <a:spcPct val="120000"/>
              </a:lnSpc>
              <a:buClr>
                <a:srgbClr val="CC0000"/>
              </a:buClr>
              <a:buFontTx/>
              <a:buNone/>
            </a:pPr>
            <a:endParaRPr lang="en-US" altLang="zh-CN" sz="2000" dirty="0"/>
          </a:p>
          <a:p>
            <a:pPr lvl="1" eaLnBrk="1" hangingPunct="1">
              <a:lnSpc>
                <a:spcPct val="120000"/>
              </a:lnSpc>
              <a:buClr>
                <a:srgbClr val="CC0000"/>
              </a:buClr>
              <a:buFont typeface="Wingdings" panose="05000000000000000000" pitchFamily="2" charset="2"/>
              <a:buChar char="Ø"/>
            </a:pPr>
            <a:r>
              <a:rPr lang="zh-CN" altLang="en-US" sz="2000" dirty="0"/>
              <a:t>数量化策略增强</a:t>
            </a:r>
            <a:endParaRPr lang="en-US" altLang="zh-CN" sz="2000" dirty="0"/>
          </a:p>
          <a:p>
            <a:pPr lvl="1" eaLnBrk="1" hangingPunct="1">
              <a:lnSpc>
                <a:spcPct val="120000"/>
              </a:lnSpc>
              <a:buClr>
                <a:srgbClr val="CC0000"/>
              </a:buClr>
              <a:buFontTx/>
              <a:buNone/>
            </a:pPr>
            <a:r>
              <a:rPr lang="en-US" altLang="zh-CN" sz="2000" dirty="0"/>
              <a:t>    </a:t>
            </a:r>
            <a:r>
              <a:rPr lang="zh-CN" altLang="en-US" sz="2000" dirty="0"/>
              <a:t>基于已有的成套量化模型体系，根据择时、行业配置、风格配置结果进行配置，并组合选股</a:t>
            </a:r>
            <a:endParaRPr lang="en-US" altLang="zh-CN" sz="2000" dirty="0"/>
          </a:p>
          <a:p>
            <a:pPr lvl="1" eaLnBrk="1" hangingPunct="1">
              <a:lnSpc>
                <a:spcPct val="120000"/>
              </a:lnSpc>
              <a:buClr>
                <a:srgbClr val="CC0000"/>
              </a:buClr>
              <a:buFontTx/>
              <a:buNone/>
            </a:pPr>
            <a:endParaRPr lang="en-US" altLang="zh-CN" sz="2000" dirty="0"/>
          </a:p>
          <a:p>
            <a:pPr lvl="1" eaLnBrk="1" hangingPunct="1">
              <a:lnSpc>
                <a:spcPct val="120000"/>
              </a:lnSpc>
              <a:buClr>
                <a:srgbClr val="CC0000"/>
              </a:buClr>
              <a:buFont typeface="Wingdings" panose="05000000000000000000" pitchFamily="2" charset="2"/>
              <a:buChar char="Ø"/>
            </a:pPr>
            <a:r>
              <a:rPr lang="zh-CN" altLang="en-US" sz="2000" dirty="0"/>
              <a:t>事件套利及衍生品增强</a:t>
            </a:r>
            <a:endParaRPr lang="en-US" altLang="zh-CN" sz="2000" dirty="0"/>
          </a:p>
          <a:p>
            <a:pPr lvl="1" eaLnBrk="1" hangingPunct="1">
              <a:lnSpc>
                <a:spcPct val="120000"/>
              </a:lnSpc>
              <a:buClr>
                <a:srgbClr val="CC0000"/>
              </a:buClr>
              <a:buFontTx/>
              <a:buNone/>
            </a:pPr>
            <a:r>
              <a:rPr lang="en-US" altLang="zh-CN" sz="2000" dirty="0"/>
              <a:t>    </a:t>
            </a:r>
            <a:r>
              <a:rPr lang="zh-CN" altLang="en-US" sz="2000" dirty="0"/>
              <a:t>经历史检验，可获得长期稳定</a:t>
            </a:r>
            <a:r>
              <a:rPr lang="en-US" altLang="zh-CN" sz="2000" dirty="0"/>
              <a:t>Alpha</a:t>
            </a:r>
            <a:r>
              <a:rPr lang="zh-CN" altLang="en-US" sz="2000" dirty="0"/>
              <a:t>的策略</a:t>
            </a:r>
            <a:endParaRPr lang="en-US" altLang="zh-CN" sz="2000" dirty="0"/>
          </a:p>
          <a:p>
            <a:pPr lvl="1" eaLnBrk="1" hangingPunct="1">
              <a:lnSpc>
                <a:spcPct val="120000"/>
              </a:lnSpc>
              <a:buClr>
                <a:srgbClr val="CC0000"/>
              </a:buClr>
              <a:buFontTx/>
              <a:buNone/>
            </a:pPr>
            <a:r>
              <a:rPr lang="en-US" altLang="zh-CN" sz="2000" dirty="0"/>
              <a:t>    </a:t>
            </a:r>
            <a:r>
              <a:rPr lang="zh-CN" altLang="en-US" sz="2000" dirty="0"/>
              <a:t>包括：定向增发、高分红送配、股权激励、盈利超预期、指数成份股调整效应、转债套利、金融衍生品套利、算法交易等</a:t>
            </a:r>
            <a:endParaRPr lang="en-US" altLang="zh-CN" sz="2000" dirty="0"/>
          </a:p>
          <a:p>
            <a:pPr lvl="1" eaLnBrk="1" hangingPunct="1">
              <a:lnSpc>
                <a:spcPct val="120000"/>
              </a:lnSpc>
              <a:buClr>
                <a:srgbClr val="CC0000"/>
              </a:buClr>
              <a:buFontTx/>
              <a:buNone/>
            </a:pPr>
            <a:r>
              <a:rPr lang="zh-CN" altLang="en-US" sz="1400" dirty="0"/>
              <a:t>  </a:t>
            </a:r>
            <a:endParaRPr lang="en-US" altLang="zh-CN" sz="2400" dirty="0"/>
          </a:p>
          <a:p>
            <a:pPr eaLnBrk="1" hangingPunct="1">
              <a:lnSpc>
                <a:spcPct val="120000"/>
              </a:lnSpc>
              <a:buClr>
                <a:srgbClr val="CC0000"/>
              </a:buClr>
              <a:buFontTx/>
              <a:buNone/>
            </a:pPr>
            <a:r>
              <a:rPr lang="en-US" altLang="zh-CN" sz="2400" dirty="0"/>
              <a:t> </a:t>
            </a:r>
          </a:p>
          <a:p>
            <a:pPr eaLnBrk="1" hangingPunct="1">
              <a:lnSpc>
                <a:spcPct val="120000"/>
              </a:lnSpc>
              <a:buClr>
                <a:srgbClr val="CC0000"/>
              </a:buClr>
              <a:buFontTx/>
              <a:buNone/>
            </a:pPr>
            <a:r>
              <a:rPr lang="en-US" altLang="zh-CN" sz="2400" dirty="0"/>
              <a:t> </a:t>
            </a:r>
            <a:endParaRPr lang="zh-CN" altLang="en-US" sz="2200" dirty="0"/>
          </a:p>
          <a:p>
            <a:pPr eaLnBrk="1" hangingPunct="1">
              <a:buFontTx/>
              <a:buNone/>
            </a:pPr>
            <a:endParaRPr lang="en-US" altLang="zh-CN" sz="2200" dirty="0"/>
          </a:p>
        </p:txBody>
      </p:sp>
      <p:sp>
        <p:nvSpPr>
          <p:cNvPr id="2300"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01"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3B97E715-53A1-4336-AF4C-941D0A4D6594}" type="slidenum">
              <a:rPr lang="en-US" altLang="zh-CN" sz="2000" b="1">
                <a:solidFill>
                  <a:srgbClr val="CC0000"/>
                </a:solidFill>
                <a:ea typeface="楷体_GB2312" charset="-122"/>
              </a:rPr>
              <a:pPr algn="r" eaLnBrk="1" hangingPunct="1"/>
              <a:t>31</a:t>
            </a:fld>
            <a:endParaRPr lang="en-US" altLang="zh-CN" sz="2000" b="1">
              <a:solidFill>
                <a:srgbClr val="CC0000"/>
              </a:solidFill>
              <a:ea typeface="楷体_GB2312" charset="-122"/>
            </a:endParaRPr>
          </a:p>
        </p:txBody>
      </p:sp>
      <p:sp>
        <p:nvSpPr>
          <p:cNvPr id="2305" name="Rectangle 2"/>
          <p:cNvSpPr>
            <a:spLocks noGrp="1" noChangeArrowheads="1"/>
          </p:cNvSpPr>
          <p:nvPr>
            <p:ph type="title" idx="4294967295"/>
          </p:nvPr>
        </p:nvSpPr>
        <p:spPr>
          <a:xfrm>
            <a:off x="1992313" y="260351"/>
            <a:ext cx="2695017" cy="777875"/>
          </a:xfrm>
          <a:ln/>
        </p:spPr>
        <p:txBody>
          <a:bodyPr>
            <a:noAutofit/>
          </a:bodyPr>
          <a:lstStyle/>
          <a:p>
            <a:pPr eaLnBrk="1" hangingPunct="1"/>
            <a:r>
              <a:rPr lang="zh-CN" altLang="en-US" sz="2800" dirty="0"/>
              <a:t>量化投资策略</a:t>
            </a:r>
          </a:p>
        </p:txBody>
      </p:sp>
      <p:sp>
        <p:nvSpPr>
          <p:cNvPr id="2306" name="Rectangle 3"/>
          <p:cNvSpPr>
            <a:spLocks noGrp="1" noChangeArrowheads="1"/>
          </p:cNvSpPr>
          <p:nvPr>
            <p:ph type="body" sz="half" idx="4294967295"/>
          </p:nvPr>
        </p:nvSpPr>
        <p:spPr>
          <a:xfrm>
            <a:off x="1919289" y="1341440"/>
            <a:ext cx="10017338" cy="2489156"/>
          </a:xfrm>
          <a:ln/>
        </p:spPr>
        <p:txBody>
          <a:bodyPr>
            <a:normAutofit fontScale="25000" lnSpcReduction="20000"/>
          </a:bodyPr>
          <a:lstStyle/>
          <a:p>
            <a:pPr lvl="1" eaLnBrk="1" hangingPunct="1">
              <a:lnSpc>
                <a:spcPct val="120000"/>
              </a:lnSpc>
              <a:buClr>
                <a:srgbClr val="CC0000"/>
              </a:buClr>
              <a:buFont typeface="Wingdings" panose="05000000000000000000" pitchFamily="2" charset="2"/>
              <a:buChar char="Ø"/>
            </a:pPr>
            <a:r>
              <a:rPr lang="zh-CN" altLang="zh-CN" sz="8000" dirty="0"/>
              <a:t>数量化投资是借助一系列客观指标，通过数量化模型进行筛选，归纳出投资组合、最优资产配置的投资方式</a:t>
            </a:r>
            <a:r>
              <a:rPr lang="zh-CN" altLang="en-US" sz="8000" dirty="0" smtClean="0"/>
              <a:t>。本质</a:t>
            </a:r>
            <a:r>
              <a:rPr lang="zh-CN" altLang="en-US" sz="8000" dirty="0"/>
              <a:t>是基于历史大样本找统计规律，然后基于此投资</a:t>
            </a:r>
            <a:endParaRPr lang="en-US" altLang="zh-CN" sz="8000" dirty="0"/>
          </a:p>
          <a:p>
            <a:pPr lvl="1" eaLnBrk="1" hangingPunct="1">
              <a:buClr>
                <a:srgbClr val="CC0000"/>
              </a:buClr>
              <a:buFont typeface="Wingdings" panose="05000000000000000000" pitchFamily="2" charset="2"/>
              <a:buChar char="Ø"/>
            </a:pPr>
            <a:endParaRPr lang="en-US" altLang="zh-CN" sz="8000" dirty="0"/>
          </a:p>
          <a:p>
            <a:pPr lvl="1" eaLnBrk="1" hangingPunct="1">
              <a:buClr>
                <a:srgbClr val="CC0000"/>
              </a:buClr>
              <a:buFont typeface="Wingdings" panose="05000000000000000000" pitchFamily="2" charset="2"/>
              <a:buChar char="Ø"/>
            </a:pPr>
            <a:r>
              <a:rPr lang="zh-CN" altLang="zh-CN" sz="8000" dirty="0"/>
              <a:t>传统投资定性多</a:t>
            </a:r>
            <a:r>
              <a:rPr lang="zh-CN" altLang="en-US" sz="8000" dirty="0"/>
              <a:t>、逻辑纷杂、</a:t>
            </a:r>
            <a:r>
              <a:rPr lang="zh-CN" altLang="zh-CN" sz="8000" dirty="0"/>
              <a:t>人为因素影响大，运作成本高</a:t>
            </a:r>
            <a:endParaRPr lang="en-US" altLang="zh-CN" sz="8000" dirty="0"/>
          </a:p>
          <a:p>
            <a:pPr lvl="1" eaLnBrk="1" hangingPunct="1">
              <a:buClr>
                <a:srgbClr val="CC0000"/>
              </a:buClr>
              <a:buFontTx/>
              <a:buNone/>
            </a:pPr>
            <a:r>
              <a:rPr lang="en-US" altLang="zh-CN" sz="8000" dirty="0"/>
              <a:t>     </a:t>
            </a:r>
            <a:r>
              <a:rPr lang="zh-CN" altLang="zh-CN" sz="8000" dirty="0"/>
              <a:t>数量化投资客观、理性</a:t>
            </a:r>
            <a:r>
              <a:rPr lang="zh-CN" altLang="en-US" sz="8000" dirty="0"/>
              <a:t>、</a:t>
            </a:r>
            <a:r>
              <a:rPr lang="zh-CN" altLang="zh-CN" sz="8000" dirty="0"/>
              <a:t>纪律化投资</a:t>
            </a:r>
            <a:endParaRPr lang="en-US" altLang="zh-CN" sz="8000" dirty="0"/>
          </a:p>
          <a:p>
            <a:pPr lvl="1" eaLnBrk="1" hangingPunct="1">
              <a:buClr>
                <a:srgbClr val="CC0000"/>
              </a:buClr>
              <a:buFontTx/>
              <a:buNone/>
            </a:pPr>
            <a:r>
              <a:rPr lang="en-US" altLang="zh-CN" sz="8000" dirty="0"/>
              <a:t>     </a:t>
            </a:r>
          </a:p>
          <a:p>
            <a:pPr lvl="1" eaLnBrk="1" hangingPunct="1">
              <a:buClr>
                <a:srgbClr val="CC0000"/>
              </a:buClr>
              <a:buFont typeface="Wingdings" panose="05000000000000000000" pitchFamily="2" charset="2"/>
              <a:buChar char="Ø"/>
            </a:pPr>
            <a:r>
              <a:rPr lang="zh-CN" altLang="en-US" sz="8000" dirty="0"/>
              <a:t>精选个股  </a:t>
            </a:r>
            <a:r>
              <a:rPr lang="en-US" altLang="zh-CN" sz="8000" dirty="0"/>
              <a:t>&amp;  </a:t>
            </a:r>
            <a:r>
              <a:rPr lang="zh-CN" altLang="en-US" sz="8000" dirty="0"/>
              <a:t>用筛子选股</a:t>
            </a:r>
            <a:endParaRPr lang="en-US" altLang="zh-CN" sz="8000" dirty="0"/>
          </a:p>
          <a:p>
            <a:pPr lvl="1" eaLnBrk="1" hangingPunct="1">
              <a:buClr>
                <a:srgbClr val="CC0000"/>
              </a:buClr>
              <a:buFontTx/>
              <a:buNone/>
            </a:pPr>
            <a:r>
              <a:rPr lang="zh-CN" altLang="en-US" sz="8000" dirty="0"/>
              <a:t>    随着市场有效度提升，管理资产规模增大，数量化策略应用性将提升</a:t>
            </a:r>
            <a:endParaRPr lang="en-US" altLang="zh-CN" sz="8000" dirty="0"/>
          </a:p>
          <a:p>
            <a:pPr lvl="1" eaLnBrk="1" hangingPunct="1">
              <a:buClr>
                <a:srgbClr val="CC0000"/>
              </a:buClr>
              <a:buFontTx/>
              <a:buNone/>
            </a:pPr>
            <a:endParaRPr lang="en-US" altLang="zh-CN" sz="6200" dirty="0"/>
          </a:p>
          <a:p>
            <a:pPr lvl="1" eaLnBrk="1" hangingPunct="1">
              <a:buClr>
                <a:srgbClr val="CC0000"/>
              </a:buClr>
              <a:buFontTx/>
              <a:buNone/>
            </a:pPr>
            <a:endParaRPr lang="en-US" altLang="zh-CN" sz="6200" dirty="0"/>
          </a:p>
          <a:p>
            <a:pPr lvl="1" eaLnBrk="1" hangingPunct="1">
              <a:buClr>
                <a:srgbClr val="CC0000"/>
              </a:buClr>
              <a:buFontTx/>
              <a:buNone/>
            </a:pPr>
            <a:endParaRPr lang="en-US" altLang="zh-CN" sz="6200" dirty="0"/>
          </a:p>
          <a:p>
            <a:pPr lvl="1" eaLnBrk="1" hangingPunct="1">
              <a:buClr>
                <a:srgbClr val="CC0000"/>
              </a:buClr>
              <a:buFontTx/>
              <a:buNone/>
            </a:pPr>
            <a:endParaRPr lang="en-US" altLang="zh-CN" sz="6200" dirty="0"/>
          </a:p>
          <a:p>
            <a:pPr lvl="1" eaLnBrk="1" hangingPunct="1">
              <a:buClr>
                <a:srgbClr val="CC0000"/>
              </a:buClr>
              <a:buFont typeface="Wingdings" panose="05000000000000000000" pitchFamily="2" charset="2"/>
              <a:buChar char="Ø"/>
            </a:pPr>
            <a:endParaRPr lang="en-US" altLang="zh-CN" sz="2000" dirty="0"/>
          </a:p>
          <a:p>
            <a:endParaRPr lang="en-US" altLang="zh-CN" sz="1600" dirty="0"/>
          </a:p>
          <a:p>
            <a:pPr lvl="1" eaLnBrk="1" hangingPunct="1">
              <a:buClr>
                <a:srgbClr val="CC0000"/>
              </a:buClr>
              <a:buFontTx/>
              <a:buNone/>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Tx/>
              <a:buNone/>
            </a:pPr>
            <a:r>
              <a:rPr lang="zh-CN" altLang="en-US" sz="1400" dirty="0"/>
              <a:t>  </a:t>
            </a:r>
            <a:endParaRPr lang="en-US" altLang="zh-CN" sz="2400" dirty="0"/>
          </a:p>
          <a:p>
            <a:pPr eaLnBrk="1" hangingPunct="1">
              <a:buClr>
                <a:srgbClr val="CC0000"/>
              </a:buClr>
              <a:buFontTx/>
              <a:buNone/>
            </a:pPr>
            <a:r>
              <a:rPr lang="en-US" altLang="zh-CN" sz="2400" dirty="0"/>
              <a:t> </a:t>
            </a:r>
          </a:p>
          <a:p>
            <a:pPr eaLnBrk="1" hangingPunct="1">
              <a:buClr>
                <a:srgbClr val="CC0000"/>
              </a:buClr>
              <a:buFontTx/>
              <a:buNone/>
            </a:pPr>
            <a:r>
              <a:rPr lang="en-US" altLang="zh-CN" sz="2400" dirty="0"/>
              <a:t> </a:t>
            </a:r>
            <a:endParaRPr lang="zh-CN" altLang="en-US" sz="2200" dirty="0"/>
          </a:p>
          <a:p>
            <a:pPr eaLnBrk="1" hangingPunct="1">
              <a:buFontTx/>
              <a:buNone/>
            </a:pPr>
            <a:endParaRPr lang="en-US" altLang="zh-CN" sz="2200" dirty="0"/>
          </a:p>
        </p:txBody>
      </p:sp>
      <p:sp>
        <p:nvSpPr>
          <p:cNvPr id="2307"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08"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sp>
        <p:nvSpPr>
          <p:cNvPr id="7" name="Rectangle 3"/>
          <p:cNvSpPr txBox="1">
            <a:spLocks noChangeArrowheads="1"/>
          </p:cNvSpPr>
          <p:nvPr/>
        </p:nvSpPr>
        <p:spPr>
          <a:xfrm>
            <a:off x="1919289" y="4425929"/>
            <a:ext cx="9775739" cy="1223962"/>
          </a:xfrm>
          <a:prstGeom prst="rect">
            <a:avLst/>
          </a:prstGeom>
          <a:ln/>
        </p:spPr>
        <p:txBody>
          <a:bodyPr rtlCol="0">
            <a:normAutofit fontScale="25000" lnSpcReduction="20000"/>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lvl="1">
              <a:buClr>
                <a:srgbClr val="CC0000"/>
              </a:buClr>
              <a:buFont typeface="Wingdings" panose="05000000000000000000" pitchFamily="2" charset="2"/>
              <a:buChar char="Ø"/>
            </a:pPr>
            <a:r>
              <a:rPr lang="en-US" altLang="zh-CN" sz="7200" dirty="0" smtClean="0"/>
              <a:t>M2-M1</a:t>
            </a:r>
            <a:r>
              <a:rPr lang="zh-CN" altLang="en-US" sz="7200" dirty="0" smtClean="0"/>
              <a:t>指标</a:t>
            </a:r>
            <a:r>
              <a:rPr lang="zh-CN" altLang="zh-CN" sz="7200" dirty="0" smtClean="0"/>
              <a:t>划分货币周期进行中期择时</a:t>
            </a:r>
            <a:r>
              <a:rPr lang="zh-CN" altLang="en-US" sz="7200" dirty="0" smtClean="0"/>
              <a:t>，并在货币宽松期持有</a:t>
            </a:r>
            <a:r>
              <a:rPr lang="en-US" altLang="zh-CN" sz="7200" dirty="0" smtClean="0"/>
              <a:t>95%</a:t>
            </a:r>
            <a:r>
              <a:rPr lang="zh-CN" altLang="en-US" sz="7200" dirty="0" smtClean="0"/>
              <a:t>周期股，紧缩期持有</a:t>
            </a:r>
            <a:r>
              <a:rPr lang="en-US" altLang="zh-CN" sz="7200" dirty="0" smtClean="0"/>
              <a:t>60%</a:t>
            </a:r>
            <a:r>
              <a:rPr lang="zh-CN" altLang="en-US" sz="7200" dirty="0" smtClean="0"/>
              <a:t>非周期股</a:t>
            </a:r>
            <a:endParaRPr lang="en-US" altLang="zh-CN" sz="7200" dirty="0" smtClean="0"/>
          </a:p>
          <a:p>
            <a:pPr lvl="1">
              <a:buClr>
                <a:srgbClr val="CC0000"/>
              </a:buClr>
              <a:buFont typeface="Wingdings" panose="05000000000000000000" pitchFamily="2" charset="2"/>
              <a:buChar char="Ø"/>
            </a:pPr>
            <a:r>
              <a:rPr lang="zh-CN" altLang="en-US" sz="7200" dirty="0" smtClean="0"/>
              <a:t>该指标与指数</a:t>
            </a:r>
            <a:r>
              <a:rPr lang="zh-CN" altLang="zh-CN" sz="7200" dirty="0" smtClean="0"/>
              <a:t>的相关系数高达</a:t>
            </a:r>
            <a:r>
              <a:rPr lang="en-US" altLang="zh-CN" sz="7200" dirty="0" smtClean="0"/>
              <a:t>-0.82</a:t>
            </a:r>
          </a:p>
          <a:p>
            <a:pPr lvl="1">
              <a:buClr>
                <a:srgbClr val="CC0000"/>
              </a:buClr>
              <a:buFont typeface="Wingdings" panose="05000000000000000000" pitchFamily="2" charset="2"/>
              <a:buChar char="Ø"/>
            </a:pPr>
            <a:endParaRPr lang="en-US" altLang="zh-CN" sz="7200" dirty="0" smtClean="0"/>
          </a:p>
          <a:p>
            <a:pPr lvl="1">
              <a:buClr>
                <a:srgbClr val="CC0000"/>
              </a:buClr>
              <a:buFont typeface="Wingdings" panose="05000000000000000000" pitchFamily="2" charset="2"/>
              <a:buChar char="Ø"/>
            </a:pPr>
            <a:endParaRPr lang="en-US" altLang="zh-CN" sz="7200" dirty="0" smtClean="0"/>
          </a:p>
          <a:p>
            <a:pPr lvl="1">
              <a:buClr>
                <a:srgbClr val="CC0000"/>
              </a:buClr>
              <a:buFont typeface="Wingdings" panose="05000000000000000000" pitchFamily="2" charset="2"/>
              <a:buChar char="Ø"/>
            </a:pPr>
            <a:endParaRPr lang="en-US" altLang="zh-CN" sz="7200" dirty="0" smtClean="0"/>
          </a:p>
          <a:p>
            <a:pPr lvl="1">
              <a:buClr>
                <a:srgbClr val="CC0000"/>
              </a:buClr>
              <a:buFont typeface="Wingdings" panose="05000000000000000000" pitchFamily="2" charset="2"/>
              <a:buChar char="Ø"/>
            </a:pPr>
            <a:endParaRPr lang="en-US" altLang="zh-CN" sz="2000" dirty="0" smtClean="0"/>
          </a:p>
          <a:p>
            <a:pPr lvl="1">
              <a:buClr>
                <a:srgbClr val="CC0000"/>
              </a:buClr>
              <a:buFont typeface="Wingdings" panose="05000000000000000000" pitchFamily="2" charset="2"/>
              <a:buChar char="Ø"/>
            </a:pPr>
            <a:endParaRPr lang="en-US" altLang="zh-CN" sz="2000" dirty="0" smtClean="0"/>
          </a:p>
          <a:p>
            <a:pPr lvl="1">
              <a:buClr>
                <a:srgbClr val="CC0000"/>
              </a:buClr>
              <a:buFont typeface="Wingdings" panose="05000000000000000000" pitchFamily="2" charset="2"/>
              <a:buChar char="Ø"/>
            </a:pPr>
            <a:endParaRPr lang="en-US" altLang="zh-CN" sz="2000" dirty="0" smtClean="0"/>
          </a:p>
          <a:p>
            <a:pPr lvl="1">
              <a:buClr>
                <a:srgbClr val="CC0000"/>
              </a:buClr>
              <a:buFont typeface="Wingdings" panose="05000000000000000000" pitchFamily="2" charset="2"/>
              <a:buChar char="Ø"/>
            </a:pPr>
            <a:endParaRPr lang="en-US" altLang="zh-CN" sz="2000" dirty="0" smtClean="0"/>
          </a:p>
          <a:p>
            <a:pPr lvl="1">
              <a:buClr>
                <a:srgbClr val="CC0000"/>
              </a:buClr>
              <a:buFont typeface="Wingdings" panose="05000000000000000000" pitchFamily="2" charset="2"/>
              <a:buChar char="Ø"/>
            </a:pPr>
            <a:endParaRPr lang="en-US" altLang="zh-CN" sz="2000" dirty="0" smtClean="0"/>
          </a:p>
          <a:p>
            <a:pPr lvl="1">
              <a:buClr>
                <a:srgbClr val="CC0000"/>
              </a:buClr>
              <a:buFont typeface="Wingdings" panose="05000000000000000000" pitchFamily="2" charset="2"/>
              <a:buChar char="Ø"/>
            </a:pPr>
            <a:endParaRPr lang="en-US" altLang="zh-CN" sz="2000" dirty="0" smtClean="0"/>
          </a:p>
          <a:p>
            <a:pPr lvl="1">
              <a:buClr>
                <a:srgbClr val="CC0000"/>
              </a:buClr>
              <a:buFont typeface="Wingdings" panose="05000000000000000000" pitchFamily="2" charset="2"/>
              <a:buChar char="Ø"/>
            </a:pPr>
            <a:endParaRPr lang="en-US" altLang="zh-CN" sz="2000" dirty="0" smtClean="0"/>
          </a:p>
          <a:p>
            <a:pPr lvl="1">
              <a:buClr>
                <a:srgbClr val="CC0000"/>
              </a:buClr>
              <a:buFontTx/>
              <a:buNone/>
            </a:pPr>
            <a:r>
              <a:rPr lang="zh-CN" altLang="en-US" sz="1400" dirty="0" smtClean="0"/>
              <a:t>  </a:t>
            </a:r>
            <a:endParaRPr lang="en-US" altLang="zh-CN" sz="2400" dirty="0" smtClean="0"/>
          </a:p>
          <a:p>
            <a:pPr>
              <a:buClr>
                <a:srgbClr val="CC0000"/>
              </a:buClr>
              <a:buFontTx/>
              <a:buNone/>
            </a:pPr>
            <a:r>
              <a:rPr lang="en-US" altLang="zh-CN" sz="2400" dirty="0" smtClean="0"/>
              <a:t> </a:t>
            </a:r>
          </a:p>
          <a:p>
            <a:pPr>
              <a:buClr>
                <a:srgbClr val="CC0000"/>
              </a:buClr>
              <a:buFontTx/>
              <a:buNone/>
            </a:pPr>
            <a:r>
              <a:rPr lang="en-US" altLang="zh-CN" sz="2400" dirty="0" smtClean="0"/>
              <a:t> </a:t>
            </a:r>
            <a:endParaRPr lang="zh-CN" altLang="en-US" sz="2200" dirty="0" smtClean="0"/>
          </a:p>
          <a:p>
            <a:pPr>
              <a:buFontTx/>
              <a:buNone/>
            </a:pPr>
            <a:endParaRPr lang="en-US" altLang="zh-CN" sz="2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3B9D1F44-53EA-4FC1-A2CA-7F7DFA08F3B6}" type="slidenum">
              <a:rPr lang="en-US" altLang="zh-CN" sz="2000" b="1">
                <a:solidFill>
                  <a:srgbClr val="CC0000"/>
                </a:solidFill>
                <a:ea typeface="楷体_GB2312" charset="-122"/>
              </a:rPr>
              <a:pPr algn="r" eaLnBrk="1" hangingPunct="1"/>
              <a:t>32</a:t>
            </a:fld>
            <a:endParaRPr lang="en-US" altLang="zh-CN" sz="2000" b="1">
              <a:solidFill>
                <a:srgbClr val="CC0000"/>
              </a:solidFill>
              <a:ea typeface="楷体_GB2312" charset="-122"/>
            </a:endParaRPr>
          </a:p>
        </p:txBody>
      </p:sp>
      <p:sp>
        <p:nvSpPr>
          <p:cNvPr id="2320" name="Rectangle 2"/>
          <p:cNvSpPr>
            <a:spLocks noGrp="1" noChangeArrowheads="1"/>
          </p:cNvSpPr>
          <p:nvPr>
            <p:ph type="title" idx="4294967295"/>
          </p:nvPr>
        </p:nvSpPr>
        <p:spPr>
          <a:xfrm>
            <a:off x="1914144" y="274638"/>
            <a:ext cx="9997440" cy="590335"/>
          </a:xfrm>
          <a:ln/>
        </p:spPr>
        <p:txBody>
          <a:bodyPr>
            <a:normAutofit/>
          </a:bodyPr>
          <a:lstStyle/>
          <a:p>
            <a:pPr eaLnBrk="1" hangingPunct="1"/>
            <a:r>
              <a:rPr lang="zh-CN" altLang="en-US" sz="2800" dirty="0"/>
              <a:t>量化投资</a:t>
            </a:r>
            <a:r>
              <a:rPr lang="zh-CN" altLang="en-US" sz="2800" dirty="0" smtClean="0"/>
              <a:t>策略的实现</a:t>
            </a:r>
            <a:endParaRPr lang="zh-CN" altLang="en-US" sz="2800" dirty="0"/>
          </a:p>
        </p:txBody>
      </p:sp>
      <p:sp>
        <p:nvSpPr>
          <p:cNvPr id="2321" name="Rectangle 3"/>
          <p:cNvSpPr>
            <a:spLocks noGrp="1" noChangeArrowheads="1"/>
          </p:cNvSpPr>
          <p:nvPr>
            <p:ph type="body" sz="half" idx="4294967295"/>
          </p:nvPr>
        </p:nvSpPr>
        <p:spPr>
          <a:xfrm>
            <a:off x="1740789" y="864973"/>
            <a:ext cx="10344150" cy="1800225"/>
          </a:xfrm>
          <a:ln/>
        </p:spPr>
        <p:txBody>
          <a:bodyPr>
            <a:normAutofit fontScale="25000" lnSpcReduction="20000"/>
          </a:bodyPr>
          <a:lstStyle/>
          <a:p>
            <a:pPr lvl="1" eaLnBrk="1" hangingPunct="1">
              <a:lnSpc>
                <a:spcPct val="120000"/>
              </a:lnSpc>
              <a:buClr>
                <a:srgbClr val="CC0000"/>
              </a:buClr>
              <a:buFont typeface="Wingdings" panose="05000000000000000000" pitchFamily="2" charset="2"/>
              <a:buChar char="Ø"/>
            </a:pPr>
            <a:r>
              <a:rPr lang="en-US" altLang="zh-CN" sz="9600" dirty="0"/>
              <a:t>M2-M1</a:t>
            </a:r>
            <a:r>
              <a:rPr lang="zh-CN" altLang="en-US" sz="9600" dirty="0"/>
              <a:t>指标</a:t>
            </a:r>
            <a:r>
              <a:rPr lang="zh-CN" altLang="zh-CN" sz="9600" dirty="0"/>
              <a:t>划分货币周期进行中期择时</a:t>
            </a:r>
            <a:r>
              <a:rPr lang="zh-CN" altLang="en-US" sz="9600" dirty="0"/>
              <a:t>，并在货币宽松期持有</a:t>
            </a:r>
            <a:r>
              <a:rPr lang="en-US" altLang="zh-CN" sz="9600" dirty="0"/>
              <a:t>95%</a:t>
            </a:r>
            <a:r>
              <a:rPr lang="zh-CN" altLang="en-US" sz="9600" dirty="0"/>
              <a:t>周期股，紧缩期持有</a:t>
            </a:r>
            <a:r>
              <a:rPr lang="en-US" altLang="zh-CN" sz="9600" dirty="0"/>
              <a:t>60%</a:t>
            </a:r>
            <a:r>
              <a:rPr lang="zh-CN" altLang="en-US" sz="9600" dirty="0"/>
              <a:t>非周期股</a:t>
            </a:r>
            <a:endParaRPr lang="en-US" altLang="zh-CN" sz="9600" dirty="0"/>
          </a:p>
          <a:p>
            <a:pPr lvl="1" eaLnBrk="1" hangingPunct="1">
              <a:lnSpc>
                <a:spcPct val="120000"/>
              </a:lnSpc>
              <a:buClr>
                <a:srgbClr val="CC0000"/>
              </a:buClr>
              <a:buFont typeface="Wingdings" panose="05000000000000000000" pitchFamily="2" charset="2"/>
              <a:buChar char="Ø"/>
            </a:pPr>
            <a:r>
              <a:rPr lang="zh-CN" altLang="zh-CN" sz="9600" dirty="0"/>
              <a:t>从</a:t>
            </a:r>
            <a:r>
              <a:rPr lang="en-US" altLang="zh-CN" sz="9600" dirty="0"/>
              <a:t>04</a:t>
            </a:r>
            <a:r>
              <a:rPr lang="zh-CN" altLang="zh-CN" sz="9600" dirty="0"/>
              <a:t>年初到</a:t>
            </a:r>
            <a:r>
              <a:rPr lang="en-US" altLang="zh-CN" sz="9600" dirty="0"/>
              <a:t>09</a:t>
            </a:r>
            <a:r>
              <a:rPr lang="zh-CN" altLang="zh-CN" sz="9600" dirty="0"/>
              <a:t>年</a:t>
            </a:r>
            <a:r>
              <a:rPr lang="en-US" altLang="zh-CN" sz="9600" dirty="0"/>
              <a:t>11</a:t>
            </a:r>
            <a:r>
              <a:rPr lang="zh-CN" altLang="zh-CN" sz="9600" dirty="0"/>
              <a:t>月，</a:t>
            </a:r>
            <a:r>
              <a:rPr lang="zh-CN" altLang="en-US" sz="9600" dirty="0"/>
              <a:t>该</a:t>
            </a:r>
            <a:r>
              <a:rPr lang="zh-CN" altLang="zh-CN" sz="9600" dirty="0"/>
              <a:t>策略累计收益</a:t>
            </a:r>
            <a:r>
              <a:rPr lang="en-US" altLang="zh-CN" sz="9600" dirty="0"/>
              <a:t>521%</a:t>
            </a:r>
            <a:r>
              <a:rPr lang="zh-CN" altLang="zh-CN" sz="9600" dirty="0"/>
              <a:t>，跑赢沪深</a:t>
            </a:r>
            <a:r>
              <a:rPr lang="en-US" altLang="zh-CN" sz="9600" dirty="0"/>
              <a:t>300</a:t>
            </a:r>
            <a:r>
              <a:rPr lang="zh-CN" altLang="zh-CN" sz="9600" dirty="0"/>
              <a:t>指数</a:t>
            </a:r>
            <a:r>
              <a:rPr lang="en-US" altLang="zh-CN" sz="9600" dirty="0"/>
              <a:t>328%</a:t>
            </a:r>
            <a:r>
              <a:rPr lang="zh-CN" altLang="zh-CN" sz="9600" dirty="0"/>
              <a:t>，年化超额收益</a:t>
            </a:r>
            <a:r>
              <a:rPr lang="en-US" altLang="zh-CN" sz="9600" dirty="0"/>
              <a:t>56.24%</a:t>
            </a:r>
            <a:r>
              <a:rPr lang="zh-CN" altLang="zh-CN" sz="9600" dirty="0"/>
              <a:t>！跑赢全部开放式股票型基金均值</a:t>
            </a:r>
            <a:r>
              <a:rPr lang="en-US" altLang="zh-CN" sz="9600" dirty="0"/>
              <a:t>198%</a:t>
            </a:r>
            <a:r>
              <a:rPr lang="zh-CN" altLang="zh-CN" sz="9600" dirty="0"/>
              <a:t>，年化超额收益高达</a:t>
            </a:r>
            <a:r>
              <a:rPr lang="en-US" altLang="zh-CN" sz="9600" dirty="0"/>
              <a:t>34.07%</a:t>
            </a:r>
            <a:r>
              <a:rPr lang="zh-CN" altLang="zh-CN" sz="9600" dirty="0"/>
              <a:t>！</a:t>
            </a:r>
            <a:endParaRPr lang="en-US" altLang="zh-CN" sz="96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 typeface="Wingdings" panose="05000000000000000000" pitchFamily="2" charset="2"/>
              <a:buChar char="Ø"/>
            </a:pPr>
            <a:endParaRPr lang="en-US" altLang="zh-CN" sz="2000" dirty="0"/>
          </a:p>
          <a:p>
            <a:pPr lvl="1" eaLnBrk="1" hangingPunct="1">
              <a:lnSpc>
                <a:spcPct val="120000"/>
              </a:lnSpc>
              <a:buClr>
                <a:srgbClr val="CC0000"/>
              </a:buClr>
              <a:buFontTx/>
              <a:buNone/>
            </a:pPr>
            <a:r>
              <a:rPr lang="zh-CN" altLang="en-US" sz="1400" dirty="0"/>
              <a:t>  </a:t>
            </a:r>
            <a:endParaRPr lang="en-US" altLang="zh-CN" sz="2400" dirty="0"/>
          </a:p>
          <a:p>
            <a:pPr eaLnBrk="1" hangingPunct="1">
              <a:lnSpc>
                <a:spcPct val="120000"/>
              </a:lnSpc>
              <a:buClr>
                <a:srgbClr val="CC0000"/>
              </a:buClr>
              <a:buFontTx/>
              <a:buNone/>
            </a:pPr>
            <a:r>
              <a:rPr lang="en-US" altLang="zh-CN" sz="2400" dirty="0"/>
              <a:t> </a:t>
            </a:r>
          </a:p>
          <a:p>
            <a:pPr eaLnBrk="1" hangingPunct="1">
              <a:lnSpc>
                <a:spcPct val="120000"/>
              </a:lnSpc>
              <a:buClr>
                <a:srgbClr val="CC0000"/>
              </a:buClr>
              <a:buFontTx/>
              <a:buNone/>
            </a:pPr>
            <a:r>
              <a:rPr lang="en-US" altLang="zh-CN" sz="2400" dirty="0"/>
              <a:t> </a:t>
            </a:r>
            <a:endParaRPr lang="zh-CN" altLang="en-US" sz="2200" dirty="0"/>
          </a:p>
          <a:p>
            <a:pPr eaLnBrk="1" hangingPunct="1">
              <a:lnSpc>
                <a:spcPct val="120000"/>
              </a:lnSpc>
              <a:buFontTx/>
              <a:buNone/>
            </a:pPr>
            <a:endParaRPr lang="en-US" altLang="zh-CN" sz="2200" dirty="0"/>
          </a:p>
        </p:txBody>
      </p:sp>
      <p:sp>
        <p:nvSpPr>
          <p:cNvPr id="2322"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23"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pic>
        <p:nvPicPr>
          <p:cNvPr id="2324"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3213101"/>
            <a:ext cx="5502275" cy="273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7"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7A9502C1-A3E7-4931-9885-3CF373FC2C3B}" type="slidenum">
              <a:rPr lang="en-US" altLang="zh-CN" sz="2000" b="1">
                <a:solidFill>
                  <a:srgbClr val="CC0000"/>
                </a:solidFill>
                <a:ea typeface="楷体_GB2312" charset="-122"/>
              </a:rPr>
              <a:pPr algn="r" eaLnBrk="1" hangingPunct="1"/>
              <a:t>33</a:t>
            </a:fld>
            <a:endParaRPr lang="en-US" altLang="zh-CN" sz="2000" b="1">
              <a:solidFill>
                <a:srgbClr val="CC0000"/>
              </a:solidFill>
              <a:ea typeface="楷体_GB2312" charset="-122"/>
            </a:endParaRPr>
          </a:p>
        </p:txBody>
      </p:sp>
      <p:sp>
        <p:nvSpPr>
          <p:cNvPr id="2328" name="Rectangle 2"/>
          <p:cNvSpPr>
            <a:spLocks noGrp="1" noChangeArrowheads="1"/>
          </p:cNvSpPr>
          <p:nvPr>
            <p:ph type="title" idx="4294967295"/>
          </p:nvPr>
        </p:nvSpPr>
        <p:spPr>
          <a:xfrm>
            <a:off x="1914144" y="274638"/>
            <a:ext cx="9997440" cy="540908"/>
          </a:xfrm>
          <a:ln/>
        </p:spPr>
        <p:txBody>
          <a:bodyPr>
            <a:normAutofit/>
          </a:bodyPr>
          <a:lstStyle/>
          <a:p>
            <a:pPr eaLnBrk="1" hangingPunct="1"/>
            <a:r>
              <a:rPr lang="zh-CN" altLang="en-US" sz="2800" dirty="0"/>
              <a:t>量化投资</a:t>
            </a:r>
            <a:r>
              <a:rPr lang="zh-CN" altLang="en-US" sz="2800" dirty="0" smtClean="0"/>
              <a:t>策略的实现</a:t>
            </a:r>
            <a:endParaRPr lang="zh-CN" altLang="en-US" sz="2800" dirty="0"/>
          </a:p>
        </p:txBody>
      </p:sp>
      <p:sp>
        <p:nvSpPr>
          <p:cNvPr id="2329" name="Rectangle 3"/>
          <p:cNvSpPr>
            <a:spLocks noGrp="1" noChangeArrowheads="1"/>
          </p:cNvSpPr>
          <p:nvPr>
            <p:ph type="body" sz="half" idx="4294967295"/>
          </p:nvPr>
        </p:nvSpPr>
        <p:spPr>
          <a:xfrm>
            <a:off x="1847850" y="1196975"/>
            <a:ext cx="8351838" cy="4897438"/>
          </a:xfrm>
          <a:ln/>
        </p:spPr>
        <p:txBody>
          <a:bodyPr>
            <a:normAutofit fontScale="85000" lnSpcReduction="20000"/>
          </a:bodyPr>
          <a:lstStyle/>
          <a:p>
            <a:pPr lvl="1" eaLnBrk="1" hangingPunct="1">
              <a:buClr>
                <a:srgbClr val="CC0000"/>
              </a:buClr>
              <a:buFont typeface="Wingdings" panose="05000000000000000000" pitchFamily="2" charset="2"/>
              <a:buChar char="Ø"/>
            </a:pPr>
            <a:r>
              <a:rPr lang="en-US" altLang="zh-CN" dirty="0"/>
              <a:t>GARP</a:t>
            </a:r>
            <a:r>
              <a:rPr lang="zh-CN" altLang="en-US" dirty="0"/>
              <a:t>选股策略</a:t>
            </a:r>
            <a:endParaRPr lang="en-US" altLang="zh-CN" dirty="0"/>
          </a:p>
          <a:p>
            <a:pPr lvl="1" eaLnBrk="1" hangingPunct="1">
              <a:buClr>
                <a:srgbClr val="CC0000"/>
              </a:buClr>
              <a:buFontTx/>
              <a:buNone/>
            </a:pPr>
            <a:r>
              <a:rPr lang="en-US" altLang="zh-CN" dirty="0"/>
              <a:t>     </a:t>
            </a:r>
            <a:r>
              <a:rPr lang="zh-CN" altLang="en-US" dirty="0"/>
              <a:t>价值成长选股</a:t>
            </a:r>
            <a:endParaRPr lang="en-US" altLang="zh-CN" dirty="0"/>
          </a:p>
          <a:p>
            <a:pPr>
              <a:buFontTx/>
              <a:buNone/>
            </a:pPr>
            <a:r>
              <a:rPr lang="zh-CN" altLang="en-US" sz="2800" dirty="0"/>
              <a:t>             每季度根据最新报表更新组合，累积跑赢市场</a:t>
            </a:r>
            <a:endParaRPr lang="zh-CN" altLang="zh-CN" sz="28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Tx/>
              <a:buNone/>
            </a:pPr>
            <a:r>
              <a:rPr lang="zh-CN" altLang="en-US" sz="1400" dirty="0"/>
              <a:t>  </a:t>
            </a:r>
            <a:endParaRPr lang="en-US" altLang="zh-CN" sz="2400" dirty="0"/>
          </a:p>
          <a:p>
            <a:pPr eaLnBrk="1" hangingPunct="1">
              <a:buClr>
                <a:srgbClr val="CC0000"/>
              </a:buClr>
              <a:buFontTx/>
              <a:buNone/>
            </a:pPr>
            <a:r>
              <a:rPr lang="en-US" altLang="zh-CN" sz="2400" dirty="0"/>
              <a:t> </a:t>
            </a:r>
          </a:p>
          <a:p>
            <a:pPr eaLnBrk="1" hangingPunct="1">
              <a:buClr>
                <a:srgbClr val="CC0000"/>
              </a:buClr>
              <a:buFontTx/>
              <a:buNone/>
            </a:pPr>
            <a:r>
              <a:rPr lang="en-US" altLang="zh-CN" sz="2400" dirty="0"/>
              <a:t> </a:t>
            </a:r>
            <a:endParaRPr lang="zh-CN" altLang="en-US" sz="2200" dirty="0"/>
          </a:p>
          <a:p>
            <a:pPr eaLnBrk="1" hangingPunct="1">
              <a:buFontTx/>
              <a:buNone/>
            </a:pPr>
            <a:endParaRPr lang="en-US" altLang="zh-CN" sz="2200" dirty="0"/>
          </a:p>
        </p:txBody>
      </p:sp>
      <p:sp>
        <p:nvSpPr>
          <p:cNvPr id="2330"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31"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pic>
        <p:nvPicPr>
          <p:cNvPr id="2332" name="Picture 8"/>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708276"/>
            <a:ext cx="6553200" cy="307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5"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A0D42CE9-8565-4609-B899-B1BE7CCAB6C3}" type="slidenum">
              <a:rPr lang="en-US" altLang="zh-CN" sz="2000" b="1">
                <a:solidFill>
                  <a:srgbClr val="CC0000"/>
                </a:solidFill>
                <a:ea typeface="楷体_GB2312" charset="-122"/>
              </a:rPr>
              <a:pPr algn="r" eaLnBrk="1" hangingPunct="1"/>
              <a:t>34</a:t>
            </a:fld>
            <a:endParaRPr lang="en-US" altLang="zh-CN" sz="2000" b="1">
              <a:solidFill>
                <a:srgbClr val="CC0000"/>
              </a:solidFill>
              <a:ea typeface="楷体_GB2312" charset="-122"/>
            </a:endParaRPr>
          </a:p>
        </p:txBody>
      </p:sp>
      <p:sp>
        <p:nvSpPr>
          <p:cNvPr id="2336" name="Rectangle 2"/>
          <p:cNvSpPr>
            <a:spLocks noGrp="1" noChangeArrowheads="1"/>
          </p:cNvSpPr>
          <p:nvPr>
            <p:ph type="title" idx="4294967295"/>
          </p:nvPr>
        </p:nvSpPr>
        <p:spPr>
          <a:ln/>
        </p:spPr>
        <p:txBody>
          <a:bodyPr>
            <a:normAutofit/>
          </a:bodyPr>
          <a:lstStyle/>
          <a:p>
            <a:pPr eaLnBrk="1" hangingPunct="1"/>
            <a:r>
              <a:rPr lang="zh-CN" altLang="en-US" sz="2400" dirty="0"/>
              <a:t>本基金历史模拟</a:t>
            </a:r>
          </a:p>
        </p:txBody>
      </p:sp>
      <p:sp>
        <p:nvSpPr>
          <p:cNvPr id="2337" name="Rectangle 3"/>
          <p:cNvSpPr>
            <a:spLocks noGrp="1" noChangeArrowheads="1"/>
          </p:cNvSpPr>
          <p:nvPr>
            <p:ph type="body" sz="half" idx="4294967295"/>
          </p:nvPr>
        </p:nvSpPr>
        <p:spPr>
          <a:xfrm>
            <a:off x="1847850" y="1196975"/>
            <a:ext cx="10220582" cy="4897438"/>
          </a:xfrm>
          <a:ln/>
        </p:spPr>
        <p:txBody>
          <a:bodyPr>
            <a:normAutofit fontScale="62500" lnSpcReduction="20000"/>
          </a:bodyPr>
          <a:lstStyle/>
          <a:p>
            <a:pPr lvl="1" eaLnBrk="1" hangingPunct="1">
              <a:buClr>
                <a:srgbClr val="CC0000"/>
              </a:buClr>
              <a:buFont typeface="Wingdings" panose="05000000000000000000" pitchFamily="2" charset="2"/>
              <a:buChar char="Ø"/>
            </a:pPr>
            <a:endParaRPr lang="en-US" altLang="zh-CN" sz="3100" dirty="0" smtClean="0"/>
          </a:p>
          <a:p>
            <a:pPr lvl="1" eaLnBrk="1" hangingPunct="1">
              <a:buClr>
                <a:srgbClr val="CC0000"/>
              </a:buClr>
              <a:buFont typeface="Wingdings" panose="05000000000000000000" pitchFamily="2" charset="2"/>
              <a:buChar char="Ø"/>
            </a:pPr>
            <a:r>
              <a:rPr lang="zh-CN" altLang="en-US" sz="3100" dirty="0" smtClean="0"/>
              <a:t>完全</a:t>
            </a:r>
            <a:r>
              <a:rPr lang="zh-CN" altLang="en-US" sz="3100" dirty="0"/>
              <a:t>复制效果</a:t>
            </a:r>
            <a:endParaRPr lang="en-US" altLang="zh-CN" sz="3100" dirty="0"/>
          </a:p>
          <a:p>
            <a:r>
              <a:rPr lang="zh-CN" altLang="zh-CN" sz="2900" dirty="0"/>
              <a:t>模拟时期：</a:t>
            </a:r>
            <a:r>
              <a:rPr lang="en-US" altLang="zh-CN" sz="2900" dirty="0"/>
              <a:t>2009.1.4 - 2019.12.31</a:t>
            </a:r>
            <a:r>
              <a:rPr lang="zh-CN" altLang="zh-CN" sz="2900" dirty="0"/>
              <a:t>，跨越牛市、震荡市</a:t>
            </a:r>
          </a:p>
          <a:p>
            <a:r>
              <a:rPr lang="zh-CN" altLang="zh-CN" sz="2900" dirty="0"/>
              <a:t>交易费率：单边</a:t>
            </a:r>
            <a:r>
              <a:rPr lang="en-US" altLang="zh-CN" sz="2900" dirty="0"/>
              <a:t>0.3%</a:t>
            </a:r>
            <a:r>
              <a:rPr lang="zh-CN" altLang="zh-CN" sz="2900" dirty="0"/>
              <a:t>，覆盖交易成本和小的冲击成本</a:t>
            </a:r>
          </a:p>
          <a:p>
            <a:r>
              <a:rPr lang="zh-CN" altLang="zh-CN" sz="2900" dirty="0"/>
              <a:t>组合调整：半年度成份股进出及权重调整</a:t>
            </a:r>
          </a:p>
          <a:p>
            <a:pPr lvl="1" eaLnBrk="1" hangingPunct="1">
              <a:buClr>
                <a:srgbClr val="CC0000"/>
              </a:buClr>
              <a:buFont typeface="Wingdings" panose="05000000000000000000" pitchFamily="2" charset="2"/>
              <a:buChar char="Ø"/>
            </a:pPr>
            <a:endParaRPr lang="en-US" altLang="zh-CN" sz="29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Tx/>
              <a:buNone/>
            </a:pPr>
            <a:r>
              <a:rPr lang="zh-CN" altLang="en-US" sz="1400" dirty="0"/>
              <a:t>  </a:t>
            </a:r>
            <a:endParaRPr lang="en-US" altLang="zh-CN" sz="2400" dirty="0"/>
          </a:p>
          <a:p>
            <a:pPr eaLnBrk="1" hangingPunct="1">
              <a:buClr>
                <a:srgbClr val="CC0000"/>
              </a:buClr>
              <a:buFontTx/>
              <a:buNone/>
            </a:pPr>
            <a:r>
              <a:rPr lang="en-US" altLang="zh-CN" sz="2400" dirty="0"/>
              <a:t> </a:t>
            </a:r>
          </a:p>
          <a:p>
            <a:pPr eaLnBrk="1" hangingPunct="1">
              <a:buClr>
                <a:srgbClr val="CC0000"/>
              </a:buClr>
              <a:buFontTx/>
              <a:buNone/>
            </a:pPr>
            <a:r>
              <a:rPr lang="en-US" altLang="zh-CN" sz="2400" dirty="0"/>
              <a:t> </a:t>
            </a:r>
            <a:endParaRPr lang="zh-CN" altLang="en-US" sz="2200" dirty="0"/>
          </a:p>
          <a:p>
            <a:pPr eaLnBrk="1" hangingPunct="1">
              <a:buFontTx/>
              <a:buNone/>
            </a:pPr>
            <a:endParaRPr lang="en-US" altLang="zh-CN" sz="2200" dirty="0"/>
          </a:p>
        </p:txBody>
      </p:sp>
      <p:sp>
        <p:nvSpPr>
          <p:cNvPr id="2338"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39"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graphicFrame>
        <p:nvGraphicFramePr>
          <p:cNvPr id="2340" name="表格 15"/>
          <p:cNvGraphicFramePr>
            <a:graphicFrameLocks noGrp="1"/>
          </p:cNvGraphicFramePr>
          <p:nvPr>
            <p:extLst>
              <p:ext uri="{D42A27DB-BD31-4B8C-83A1-F6EECF244321}">
                <p14:modId xmlns:p14="http://schemas.microsoft.com/office/powerpoint/2010/main" val="2218747965"/>
              </p:ext>
            </p:extLst>
          </p:nvPr>
        </p:nvGraphicFramePr>
        <p:xfrm>
          <a:off x="3260124" y="3509319"/>
          <a:ext cx="5753315" cy="1275450"/>
        </p:xfrm>
        <a:graphic>
          <a:graphicData uri="http://schemas.openxmlformats.org/drawingml/2006/table">
            <a:tbl>
              <a:tblPr/>
              <a:tblGrid>
                <a:gridCol w="1223146"/>
                <a:gridCol w="956772"/>
                <a:gridCol w="1016569"/>
                <a:gridCol w="1407977"/>
                <a:gridCol w="1148851"/>
              </a:tblGrid>
              <a:tr h="391453">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ru-RU"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考察区间</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ru-RU"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组合收益率</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ru-RU"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指数收益率</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ru-RU"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超额收益率</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年化跟踪误差</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r>
              <a:tr h="288213">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2009</a:t>
                      </a:r>
                      <a:r>
                        <a:rPr kumimoji="0" lang="zh-CN" altLang="ru-RU"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全年</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121.07%</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119.87%</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1.20%</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楷体_GB2312" charset="-122"/>
                        </a:rPr>
                        <a:t>0.04%</a:t>
                      </a:r>
                    </a:p>
                  </a:txBody>
                  <a:tcPr marL="9525" marR="9525" marT="9525"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8213">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2019</a:t>
                      </a:r>
                      <a:r>
                        <a:rPr kumimoji="0" lang="zh-CN" altLang="ru-RU"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全年</a:t>
                      </a: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13.12%</a:t>
                      </a: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12.60%</a:t>
                      </a: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0.52%</a:t>
                      </a:r>
                    </a:p>
                  </a:txBody>
                  <a:tcPr marL="68580" marR="6858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楷体_GB2312" charset="-122"/>
                        </a:rPr>
                        <a:t>0.03%</a:t>
                      </a:r>
                    </a:p>
                  </a:txBody>
                  <a:tcPr marL="9525" marR="9525" marT="9525" marB="0" anchor="ctr" horzOverflow="overflow">
                    <a:lnL>
                      <a:noFill/>
                    </a:lnL>
                    <a:lnR>
                      <a:noFill/>
                    </a:lnR>
                    <a:lnT>
                      <a:noFill/>
                    </a:lnT>
                    <a:lnB>
                      <a:noFill/>
                    </a:lnB>
                    <a:lnTlToBr>
                      <a:noFill/>
                    </a:lnTlToBr>
                    <a:lnBlToTr>
                      <a:noFill/>
                    </a:lnBlToTr>
                    <a:noFill/>
                  </a:tcPr>
                </a:tc>
              </a:tr>
              <a:tr h="307571">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2009</a:t>
                      </a:r>
                      <a:r>
                        <a:rPr kumimoji="0" lang="zh-CN" altLang="ru-RU"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初</a:t>
                      </a: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-2019底</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150.07%</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147.57%</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en-US" altLang="zh-CN" sz="1000" b="1"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2.50%</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rgbClr val="000000"/>
                          </a:solidFill>
                          <a:effectLst/>
                          <a:latin typeface="宋体" panose="02010600030101010101" pitchFamily="2" charset="-122"/>
                          <a:ea typeface="楷体_GB2312" charset="-122"/>
                        </a:rPr>
                        <a:t>0.03%</a:t>
                      </a:r>
                    </a:p>
                  </a:txBody>
                  <a:tcPr marL="9525" marR="9525" marT="9525"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r>
            </a:tbl>
          </a:graphicData>
        </a:graphic>
      </p:graphicFrame>
      <p:sp>
        <p:nvSpPr>
          <p:cNvPr id="2364" name="图表 16"/>
          <p:cNvSpPr>
            <a:spLocks/>
          </p:cNvSpPr>
          <p:nvPr/>
        </p:nvSpPr>
        <p:spPr bwMode="auto">
          <a:xfrm>
            <a:off x="4872039" y="3644900"/>
            <a:ext cx="5000625" cy="2781300"/>
          </a:xfrm>
          <a:custGeom>
            <a:avLst/>
            <a:gdLst/>
            <a:ahLst/>
            <a:cxnLst/>
            <a:rect l="0" t="0" r="0" b="0"/>
            <a:pathLst/>
          </a:cu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7"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333109C3-E970-4DE6-94A8-C0CF807DCEC8}" type="slidenum">
              <a:rPr lang="en-US" altLang="zh-CN" sz="2000" b="1">
                <a:solidFill>
                  <a:srgbClr val="CC0000"/>
                </a:solidFill>
                <a:ea typeface="楷体_GB2312" charset="-122"/>
              </a:rPr>
              <a:pPr algn="r" eaLnBrk="1" hangingPunct="1"/>
              <a:t>35</a:t>
            </a:fld>
            <a:endParaRPr lang="en-US" altLang="zh-CN" sz="2000" b="1">
              <a:solidFill>
                <a:srgbClr val="CC0000"/>
              </a:solidFill>
              <a:ea typeface="楷体_GB2312" charset="-122"/>
            </a:endParaRPr>
          </a:p>
        </p:txBody>
      </p:sp>
      <p:sp>
        <p:nvSpPr>
          <p:cNvPr id="2368" name="Rectangle 2"/>
          <p:cNvSpPr>
            <a:spLocks noGrp="1" noChangeArrowheads="1"/>
          </p:cNvSpPr>
          <p:nvPr>
            <p:ph type="title" idx="4294967295"/>
          </p:nvPr>
        </p:nvSpPr>
        <p:spPr>
          <a:ln/>
        </p:spPr>
        <p:txBody>
          <a:bodyPr>
            <a:normAutofit/>
          </a:bodyPr>
          <a:lstStyle/>
          <a:p>
            <a:pPr eaLnBrk="1" hangingPunct="1"/>
            <a:r>
              <a:rPr lang="zh-CN" altLang="en-US" sz="2400" dirty="0"/>
              <a:t>本基金历史模拟</a:t>
            </a:r>
          </a:p>
        </p:txBody>
      </p:sp>
      <p:sp>
        <p:nvSpPr>
          <p:cNvPr id="2369" name="Rectangle 3"/>
          <p:cNvSpPr>
            <a:spLocks noGrp="1" noChangeArrowheads="1"/>
          </p:cNvSpPr>
          <p:nvPr>
            <p:ph type="body" sz="half" idx="4294967295"/>
          </p:nvPr>
        </p:nvSpPr>
        <p:spPr>
          <a:xfrm>
            <a:off x="1847850" y="1196975"/>
            <a:ext cx="9841642" cy="4897438"/>
          </a:xfrm>
          <a:ln/>
        </p:spPr>
        <p:txBody>
          <a:bodyPr>
            <a:normAutofit fontScale="77500" lnSpcReduction="20000"/>
          </a:bodyPr>
          <a:lstStyle/>
          <a:p>
            <a:pPr lvl="1" eaLnBrk="1" hangingPunct="1">
              <a:buClr>
                <a:srgbClr val="CC0000"/>
              </a:buClr>
              <a:buFont typeface="Wingdings" panose="05000000000000000000" pitchFamily="2" charset="2"/>
              <a:buChar char="Ø"/>
            </a:pPr>
            <a:r>
              <a:rPr lang="zh-CN" altLang="en-US" dirty="0"/>
              <a:t>增强效果</a:t>
            </a:r>
            <a:endParaRPr lang="en-US" altLang="zh-CN" dirty="0"/>
          </a:p>
          <a:p>
            <a:r>
              <a:rPr lang="zh-CN" altLang="zh-CN" sz="2400" dirty="0"/>
              <a:t>模拟时期：</a:t>
            </a:r>
            <a:r>
              <a:rPr lang="en-US" altLang="zh-CN" sz="2400" dirty="0"/>
              <a:t>2009.1.4 - 2019.12.31</a:t>
            </a:r>
            <a:r>
              <a:rPr lang="zh-CN" altLang="zh-CN" sz="2400" dirty="0"/>
              <a:t>，跨越牛市、震荡市</a:t>
            </a:r>
          </a:p>
          <a:p>
            <a:r>
              <a:rPr lang="zh-CN" altLang="zh-CN" sz="2400" dirty="0"/>
              <a:t>交易费率：单边</a:t>
            </a:r>
            <a:r>
              <a:rPr lang="en-US" altLang="zh-CN" sz="2400" dirty="0"/>
              <a:t>0.3%</a:t>
            </a:r>
            <a:r>
              <a:rPr lang="zh-CN" altLang="zh-CN" sz="2400" dirty="0"/>
              <a:t>，覆盖交易成本和小的冲击成本</a:t>
            </a:r>
          </a:p>
          <a:p>
            <a:r>
              <a:rPr lang="zh-CN" altLang="zh-CN" sz="2400" dirty="0"/>
              <a:t>组合调整：半年度成份股进出及权重调整</a:t>
            </a:r>
          </a:p>
          <a:p>
            <a:pPr lvl="1" eaLnBrk="1" hangingPunct="1">
              <a:buClr>
                <a:srgbClr val="CC0000"/>
              </a:buClr>
              <a:buFont typeface="Wingdings" panose="05000000000000000000" pitchFamily="2" charset="2"/>
              <a:buChar char="Ø"/>
            </a:pPr>
            <a:endParaRPr lang="en-US" altLang="zh-CN" sz="24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Tx/>
              <a:buNone/>
            </a:pPr>
            <a:r>
              <a:rPr lang="zh-CN" altLang="en-US" sz="1400" dirty="0"/>
              <a:t>  </a:t>
            </a:r>
            <a:endParaRPr lang="en-US" altLang="zh-CN" sz="2400" dirty="0"/>
          </a:p>
          <a:p>
            <a:pPr eaLnBrk="1" hangingPunct="1">
              <a:buClr>
                <a:srgbClr val="CC0000"/>
              </a:buClr>
              <a:buFontTx/>
              <a:buNone/>
            </a:pPr>
            <a:r>
              <a:rPr lang="en-US" altLang="zh-CN" sz="2400" dirty="0"/>
              <a:t> </a:t>
            </a:r>
          </a:p>
          <a:p>
            <a:pPr eaLnBrk="1" hangingPunct="1">
              <a:buClr>
                <a:srgbClr val="CC0000"/>
              </a:buClr>
              <a:buFontTx/>
              <a:buNone/>
            </a:pPr>
            <a:r>
              <a:rPr lang="en-US" altLang="zh-CN" sz="2400" dirty="0"/>
              <a:t> </a:t>
            </a:r>
            <a:endParaRPr lang="zh-CN" altLang="en-US" sz="2200" dirty="0"/>
          </a:p>
          <a:p>
            <a:pPr eaLnBrk="1" hangingPunct="1">
              <a:buFontTx/>
              <a:buNone/>
            </a:pPr>
            <a:endParaRPr lang="en-US" altLang="zh-CN" sz="2200" dirty="0"/>
          </a:p>
        </p:txBody>
      </p:sp>
      <p:sp>
        <p:nvSpPr>
          <p:cNvPr id="2370"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71"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graphicFrame>
        <p:nvGraphicFramePr>
          <p:cNvPr id="2372" name="表格 15"/>
          <p:cNvGraphicFramePr>
            <a:graphicFrameLocks noGrp="1"/>
          </p:cNvGraphicFramePr>
          <p:nvPr>
            <p:extLst>
              <p:ext uri="{D42A27DB-BD31-4B8C-83A1-F6EECF244321}">
                <p14:modId xmlns:p14="http://schemas.microsoft.com/office/powerpoint/2010/main" val="654272351"/>
              </p:ext>
            </p:extLst>
          </p:nvPr>
        </p:nvGraphicFramePr>
        <p:xfrm>
          <a:off x="3556687" y="3644900"/>
          <a:ext cx="5040313" cy="941388"/>
        </p:xfrm>
        <a:graphic>
          <a:graphicData uri="http://schemas.openxmlformats.org/drawingml/2006/table">
            <a:tbl>
              <a:tblPr/>
              <a:tblGrid>
                <a:gridCol w="1071563"/>
                <a:gridCol w="838200"/>
                <a:gridCol w="890587"/>
                <a:gridCol w="1233488"/>
                <a:gridCol w="1006475"/>
              </a:tblGrid>
              <a:tr h="288925">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zh-CN" altLang="en-US" sz="10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rPr>
                        <a:t>考察区间 </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组合收益率 </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指数收益率 </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超额收益率 </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年化跟踪误差 </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r>
              <a:tr h="212725">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2009</a:t>
                      </a: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全年 </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132.32%</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119.87%</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12.45%</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1.87%</a:t>
                      </a:r>
                    </a:p>
                  </a:txBody>
                  <a:tcPr marL="0" marR="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12725">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2019</a:t>
                      </a: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全年 </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15.87%</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12.60%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3.27%</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1.72%</a:t>
                      </a:r>
                    </a:p>
                  </a:txBody>
                  <a:tcPr marL="0" marR="0" marT="0" marB="0" anchor="ctr" horzOverflow="overflow">
                    <a:lnL>
                      <a:noFill/>
                    </a:lnL>
                    <a:lnR>
                      <a:noFill/>
                    </a:lnR>
                    <a:lnT>
                      <a:noFill/>
                    </a:lnT>
                    <a:lnB>
                      <a:noFill/>
                    </a:lnB>
                    <a:lnTlToBr>
                      <a:noFill/>
                    </a:lnTlToBr>
                    <a:lnBlToTr>
                      <a:noFill/>
                    </a:lnBlToTr>
                    <a:noFill/>
                  </a:tcPr>
                </a:tc>
              </a:tr>
              <a:tr h="227013">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2009</a:t>
                      </a: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初</a:t>
                      </a: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-2019</a:t>
                      </a:r>
                      <a:r>
                        <a:rPr kumimoji="0" lang="zh-CN" altLang="en-US"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底 </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rPr>
                        <a:t>169.19%</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147.57%</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1" i="0" u="none" strike="noStrike" cap="none" normalizeH="0" baseline="0" smtClean="0">
                          <a:ln>
                            <a:noFill/>
                          </a:ln>
                          <a:solidFill>
                            <a:srgbClr val="000000"/>
                          </a:solidFill>
                          <a:effectLst/>
                          <a:latin typeface="Calibri" panose="020F0502020204030204" pitchFamily="34" charset="0"/>
                          <a:ea typeface="宋体" panose="02010600030101010101" pitchFamily="2" charset="-122"/>
                        </a:rPr>
                        <a:t>21.62%</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c>
                  <a:txBody>
                    <a:bodyPr/>
                    <a:lstStyle>
                      <a:lvl1pPr eaLnBrk="0" hangingPunct="0">
                        <a:spcBef>
                          <a:spcPct val="20000"/>
                        </a:spcBef>
                        <a:defRPr sz="2200" b="1">
                          <a:solidFill>
                            <a:schemeClr val="accent2"/>
                          </a:solidFill>
                          <a:latin typeface="Arial" panose="020B0604020202020204" pitchFamily="34" charset="0"/>
                          <a:ea typeface="楷体_GB2312" charset="-122"/>
                        </a:defRPr>
                      </a:lvl1pPr>
                      <a:lvl2pPr eaLnBrk="0" hangingPunct="0">
                        <a:spcBef>
                          <a:spcPct val="20000"/>
                        </a:spcBef>
                        <a:defRPr sz="2200" b="1">
                          <a:solidFill>
                            <a:schemeClr val="accent2"/>
                          </a:solidFill>
                          <a:latin typeface="Arial" panose="020B0604020202020204" pitchFamily="34" charset="0"/>
                          <a:ea typeface="楷体_GB2312" charset="-122"/>
                        </a:defRPr>
                      </a:lvl2pPr>
                      <a:lvl3pPr eaLnBrk="0" hangingPunct="0">
                        <a:spcBef>
                          <a:spcPct val="20000"/>
                        </a:spcBef>
                        <a:defRPr sz="2200" b="1">
                          <a:solidFill>
                            <a:schemeClr val="accent2"/>
                          </a:solidFill>
                          <a:latin typeface="Arial" panose="020B0604020202020204" pitchFamily="34" charset="0"/>
                          <a:ea typeface="楷体_GB2312" charset="-122"/>
                        </a:defRPr>
                      </a:lvl3pPr>
                      <a:lvl4pPr eaLnBrk="0" hangingPunct="0">
                        <a:spcBef>
                          <a:spcPct val="20000"/>
                        </a:spcBef>
                        <a:defRPr sz="2200" b="1">
                          <a:solidFill>
                            <a:schemeClr val="accent2"/>
                          </a:solidFill>
                          <a:latin typeface="Arial" panose="020B0604020202020204" pitchFamily="34" charset="0"/>
                          <a:ea typeface="楷体_GB2312" charset="-122"/>
                        </a:defRPr>
                      </a:lvl4pPr>
                      <a:lvl5pPr eaLnBrk="0" hangingPunct="0">
                        <a:spcBef>
                          <a:spcPct val="20000"/>
                        </a:spcBef>
                        <a:defRPr sz="2200" b="1">
                          <a:solidFill>
                            <a:schemeClr val="accent2"/>
                          </a:solidFill>
                          <a:latin typeface="Arial" panose="020B0604020202020204" pitchFamily="34" charset="0"/>
                          <a:ea typeface="楷体_GB2312" charset="-122"/>
                        </a:defRPr>
                      </a:lvl5pPr>
                      <a:lvl6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6pPr>
                      <a:lvl7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7pPr>
                      <a:lvl8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8pPr>
                      <a:lvl9pPr eaLnBrk="0" fontAlgn="base" hangingPunct="0">
                        <a:spcBef>
                          <a:spcPct val="20000"/>
                        </a:spcBef>
                        <a:spcAft>
                          <a:spcPct val="0"/>
                        </a:spcAft>
                        <a:buSzPct val="100000"/>
                        <a:defRPr sz="2200" b="1">
                          <a:solidFill>
                            <a:schemeClr val="accent2"/>
                          </a:solidFill>
                          <a:latin typeface="Arial" panose="020B0604020202020204" pitchFamily="34" charset="0"/>
                          <a:ea typeface="楷体_GB2312" charset="-122"/>
                        </a:defRPr>
                      </a:lvl9pPr>
                    </a:lstStyle>
                    <a:p>
                      <a:pPr marL="0" marR="0" lvl="0" indent="0" algn="ctr" defTabSz="914400" rtl="0" eaLnBrk="1" fontAlgn="ctr" latinLnBrk="0" hangingPunct="1">
                        <a:lnSpc>
                          <a:spcPct val="100000"/>
                        </a:lnSpc>
                        <a:spcBef>
                          <a:spcPct val="0"/>
                        </a:spcBef>
                        <a:spcAft>
                          <a:spcPct val="0"/>
                        </a:spcAft>
                        <a:buClrTx/>
                        <a:buSzPct val="100000"/>
                        <a:buFontTx/>
                        <a:buNone/>
                        <a:tabLst/>
                      </a:pPr>
                      <a:r>
                        <a:rPr kumimoji="0" lang="en-US" altLang="zh-CN" sz="10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rPr>
                        <a:t>1.79%</a:t>
                      </a:r>
                    </a:p>
                  </a:txBody>
                  <a:tcPr marL="0" marR="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8D8D8"/>
                    </a:solidFill>
                  </a:tcPr>
                </a:tc>
              </a:tr>
            </a:tbl>
          </a:graphicData>
        </a:graphic>
      </p:graphicFrame>
      <p:sp>
        <p:nvSpPr>
          <p:cNvPr id="2396" name="图表 8"/>
          <p:cNvSpPr>
            <a:spLocks/>
          </p:cNvSpPr>
          <p:nvPr/>
        </p:nvSpPr>
        <p:spPr bwMode="auto">
          <a:xfrm>
            <a:off x="4800601" y="3644900"/>
            <a:ext cx="5040313" cy="2520950"/>
          </a:xfrm>
          <a:custGeom>
            <a:avLst/>
            <a:gdLst/>
            <a:ahLst/>
            <a:cxnLst/>
            <a:rect l="0" t="0" r="0" b="0"/>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9" name="灯片编号占位符 6"/>
          <p:cNvSpPr>
            <a:spLocks noChangeArrowheads="1"/>
          </p:cNvSpPr>
          <p:nvPr/>
        </p:nvSpPr>
        <p:spPr bwMode="auto">
          <a:xfrm>
            <a:off x="8077200" y="6245225"/>
            <a:ext cx="213360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r" eaLnBrk="1" hangingPunct="1"/>
            <a:fld id="{046FB08F-5B20-4DC9-8C41-9E60391BE9E3}" type="slidenum">
              <a:rPr lang="en-US" altLang="zh-CN" sz="2000" b="1">
                <a:solidFill>
                  <a:srgbClr val="CC0000"/>
                </a:solidFill>
                <a:ea typeface="楷体_GB2312" charset="-122"/>
              </a:rPr>
              <a:pPr algn="r" eaLnBrk="1" hangingPunct="1"/>
              <a:t>36</a:t>
            </a:fld>
            <a:endParaRPr lang="en-US" altLang="zh-CN" sz="2000" b="1">
              <a:solidFill>
                <a:srgbClr val="CC0000"/>
              </a:solidFill>
              <a:ea typeface="楷体_GB2312" charset="-122"/>
            </a:endParaRPr>
          </a:p>
        </p:txBody>
      </p:sp>
      <p:sp>
        <p:nvSpPr>
          <p:cNvPr id="2400" name="Rectangle 2"/>
          <p:cNvSpPr>
            <a:spLocks noGrp="1" noChangeArrowheads="1"/>
          </p:cNvSpPr>
          <p:nvPr>
            <p:ph type="title" idx="4294967295"/>
          </p:nvPr>
        </p:nvSpPr>
        <p:spPr>
          <a:xfrm>
            <a:off x="1914144" y="274638"/>
            <a:ext cx="9997440" cy="664476"/>
          </a:xfrm>
          <a:ln/>
        </p:spPr>
        <p:txBody>
          <a:bodyPr>
            <a:normAutofit/>
          </a:bodyPr>
          <a:lstStyle/>
          <a:p>
            <a:pPr eaLnBrk="1" hangingPunct="1"/>
            <a:r>
              <a:rPr lang="zh-CN" altLang="en-US" sz="2400" dirty="0"/>
              <a:t>本基金实际仿真交易</a:t>
            </a:r>
          </a:p>
        </p:txBody>
      </p:sp>
      <p:sp>
        <p:nvSpPr>
          <p:cNvPr id="2401" name="Rectangle 3"/>
          <p:cNvSpPr>
            <a:spLocks noGrp="1" noChangeArrowheads="1"/>
          </p:cNvSpPr>
          <p:nvPr>
            <p:ph type="body" sz="half" idx="4294967295"/>
          </p:nvPr>
        </p:nvSpPr>
        <p:spPr>
          <a:xfrm>
            <a:off x="1774824" y="1196975"/>
            <a:ext cx="10005283" cy="4897438"/>
          </a:xfrm>
          <a:ln/>
        </p:spPr>
        <p:txBody>
          <a:bodyPr>
            <a:normAutofit fontScale="32500" lnSpcReduction="20000"/>
          </a:bodyPr>
          <a:lstStyle/>
          <a:p>
            <a:pPr lvl="1" eaLnBrk="1" hangingPunct="1">
              <a:buClr>
                <a:srgbClr val="CC0000"/>
              </a:buClr>
              <a:buFont typeface="Wingdings" panose="05000000000000000000" pitchFamily="2" charset="2"/>
              <a:buChar char="Ø"/>
            </a:pPr>
            <a:r>
              <a:rPr lang="zh-CN" altLang="en-US" sz="6200" dirty="0"/>
              <a:t>指数增强效果</a:t>
            </a:r>
            <a:endParaRPr lang="en-US" altLang="zh-CN" sz="6200" dirty="0"/>
          </a:p>
          <a:p>
            <a:r>
              <a:rPr lang="zh-CN" altLang="en-US" sz="6200" dirty="0"/>
              <a:t>恒生交易系统实际操作，每天均价成交</a:t>
            </a:r>
            <a:endParaRPr lang="en-US" altLang="zh-CN" sz="6200" dirty="0"/>
          </a:p>
          <a:p>
            <a:r>
              <a:rPr lang="zh-CN" altLang="en-US" sz="6200" dirty="0"/>
              <a:t>策略：</a:t>
            </a:r>
            <a:r>
              <a:rPr lang="en-US" altLang="zh-CN" sz="6200" dirty="0"/>
              <a:t>6</a:t>
            </a:r>
            <a:r>
              <a:rPr lang="zh-CN" altLang="en-US" sz="6200" dirty="0"/>
              <a:t>月</a:t>
            </a:r>
            <a:r>
              <a:rPr lang="en-US" altLang="zh-CN" sz="6200" dirty="0"/>
              <a:t>17</a:t>
            </a:r>
            <a:r>
              <a:rPr lang="zh-CN" altLang="en-US" sz="6200" dirty="0"/>
              <a:t>日开始，</a:t>
            </a:r>
            <a:r>
              <a:rPr lang="en-US" altLang="zh-CN" sz="6200" dirty="0"/>
              <a:t>3</a:t>
            </a:r>
            <a:r>
              <a:rPr lang="zh-CN" altLang="en-US" sz="6200" dirty="0"/>
              <a:t>天快速建仓；后续量化增强</a:t>
            </a:r>
            <a:r>
              <a:rPr lang="zh-CN" altLang="en-US" sz="6200" dirty="0" smtClean="0"/>
              <a:t>调整</a:t>
            </a:r>
            <a:endParaRPr lang="en-US" altLang="zh-CN" sz="6200" dirty="0"/>
          </a:p>
          <a:p>
            <a:r>
              <a:rPr lang="zh-CN" altLang="en-US" sz="6200" dirty="0"/>
              <a:t>有效跟踪并较为稳健地超越了指数</a:t>
            </a:r>
            <a:endParaRPr lang="en-US" altLang="zh-CN" sz="6200" dirty="0"/>
          </a:p>
          <a:p>
            <a:pPr>
              <a:buFontTx/>
              <a:buNone/>
            </a:pPr>
            <a:r>
              <a:rPr lang="en-US" altLang="zh-CN" sz="6200" dirty="0"/>
              <a:t>       </a:t>
            </a:r>
            <a:r>
              <a:rPr lang="zh-CN" altLang="en-US" sz="6200" dirty="0"/>
              <a:t>一个半月取得</a:t>
            </a:r>
            <a:r>
              <a:rPr lang="en-US" altLang="zh-CN" sz="6200" dirty="0"/>
              <a:t>Alpha 0.38%</a:t>
            </a:r>
            <a:r>
              <a:rPr lang="zh-CN" altLang="en-US" sz="6200" dirty="0"/>
              <a:t>，年化</a:t>
            </a:r>
            <a:r>
              <a:rPr lang="en-US" altLang="zh-CN" sz="6200" dirty="0"/>
              <a:t>3.04%</a:t>
            </a:r>
          </a:p>
          <a:p>
            <a:endParaRPr lang="en-US" altLang="zh-CN" sz="5100" dirty="0"/>
          </a:p>
          <a:p>
            <a:endParaRPr lang="zh-CN" altLang="zh-CN" sz="5100" dirty="0"/>
          </a:p>
          <a:p>
            <a:pPr lvl="1" eaLnBrk="1" hangingPunct="1">
              <a:buClr>
                <a:srgbClr val="CC0000"/>
              </a:buClr>
              <a:buFont typeface="Wingdings" panose="05000000000000000000" pitchFamily="2" charset="2"/>
              <a:buChar char="Ø"/>
            </a:pPr>
            <a:endParaRPr lang="en-US" altLang="zh-CN" sz="51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 typeface="Wingdings" panose="05000000000000000000" pitchFamily="2" charset="2"/>
              <a:buChar char="Ø"/>
            </a:pPr>
            <a:endParaRPr lang="en-US" altLang="zh-CN" sz="2000" dirty="0"/>
          </a:p>
          <a:p>
            <a:pPr lvl="1" eaLnBrk="1" hangingPunct="1">
              <a:buClr>
                <a:srgbClr val="CC0000"/>
              </a:buClr>
              <a:buFontTx/>
              <a:buNone/>
            </a:pPr>
            <a:r>
              <a:rPr lang="zh-CN" altLang="en-US" sz="1400" dirty="0"/>
              <a:t>  </a:t>
            </a:r>
            <a:endParaRPr lang="en-US" altLang="zh-CN" sz="2400" dirty="0"/>
          </a:p>
          <a:p>
            <a:pPr eaLnBrk="1" hangingPunct="1">
              <a:buClr>
                <a:srgbClr val="CC0000"/>
              </a:buClr>
              <a:buFontTx/>
              <a:buNone/>
            </a:pPr>
            <a:r>
              <a:rPr lang="en-US" altLang="zh-CN" sz="2400" dirty="0"/>
              <a:t> </a:t>
            </a:r>
          </a:p>
          <a:p>
            <a:pPr eaLnBrk="1" hangingPunct="1">
              <a:buClr>
                <a:srgbClr val="CC0000"/>
              </a:buClr>
              <a:buFontTx/>
              <a:buNone/>
            </a:pPr>
            <a:r>
              <a:rPr lang="en-US" altLang="zh-CN" sz="2400" dirty="0"/>
              <a:t> </a:t>
            </a:r>
            <a:endParaRPr lang="zh-CN" altLang="en-US" sz="2200" dirty="0"/>
          </a:p>
          <a:p>
            <a:pPr eaLnBrk="1" hangingPunct="1">
              <a:buFontTx/>
              <a:buNone/>
            </a:pPr>
            <a:endParaRPr lang="en-US" altLang="zh-CN" sz="2200" dirty="0"/>
          </a:p>
        </p:txBody>
      </p:sp>
      <p:sp>
        <p:nvSpPr>
          <p:cNvPr id="2402" name="Rectangle 7"/>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403" name="Rectangle 8"/>
          <p:cNvSpPr>
            <a:spLocks noChangeArrowheads="1"/>
          </p:cNvSpPr>
          <p:nvPr/>
        </p:nvSpPr>
        <p:spPr bwMode="auto">
          <a:xfrm>
            <a:off x="1828801" y="2137977"/>
            <a:ext cx="59824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7175"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sz="1200">
                <a:latin typeface="楷体" pitchFamily="1" charset="-122"/>
                <a:cs typeface="Times New Roman" panose="02020603050405020304" pitchFamily="18" charset="0"/>
              </a:rPr>
              <a:t>  </a:t>
            </a:r>
          </a:p>
        </p:txBody>
      </p:sp>
      <p:pic>
        <p:nvPicPr>
          <p:cNvPr id="2404" name="Picture 4"/>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170" y="3141663"/>
            <a:ext cx="6034088" cy="295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7" name="Rectangle 4"/>
          <p:cNvSpPr>
            <a:spLocks noGrp="1" noChangeArrowheads="1"/>
          </p:cNvSpPr>
          <p:nvPr>
            <p:ph type="ctrTitle" idx="4294967295"/>
          </p:nvPr>
        </p:nvSpPr>
        <p:spPr>
          <a:xfrm>
            <a:off x="2135188" y="404814"/>
            <a:ext cx="7772400" cy="503237"/>
          </a:xfrm>
          <a:ln/>
        </p:spPr>
        <p:txBody>
          <a:bodyPr>
            <a:normAutofit fontScale="90000"/>
          </a:bodyPr>
          <a:lstStyle/>
          <a:p>
            <a:pPr eaLnBrk="1" hangingPunct="1"/>
            <a:r>
              <a:rPr lang="zh-CN" altLang="en-US" sz="3000"/>
              <a:t>总结</a:t>
            </a:r>
            <a:r>
              <a:rPr lang="en-US" altLang="zh-CN" sz="3000"/>
              <a:t>—</a:t>
            </a:r>
            <a:r>
              <a:rPr lang="zh-CN" altLang="en-US" sz="3000"/>
              <a:t>长期跑赢</a:t>
            </a:r>
            <a:r>
              <a:rPr lang="en-US" altLang="zh-CN" sz="3000"/>
              <a:t>90%</a:t>
            </a:r>
            <a:r>
              <a:rPr lang="zh-CN" altLang="en-US" sz="3000"/>
              <a:t>公募基金的基金</a:t>
            </a:r>
          </a:p>
        </p:txBody>
      </p:sp>
      <p:sp>
        <p:nvSpPr>
          <p:cNvPr id="2408" name="矩形 2"/>
          <p:cNvSpPr>
            <a:spLocks noChangeArrowheads="1"/>
          </p:cNvSpPr>
          <p:nvPr/>
        </p:nvSpPr>
        <p:spPr bwMode="auto">
          <a:xfrm>
            <a:off x="2279651" y="1341438"/>
            <a:ext cx="9558122"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t>　　</a:t>
            </a:r>
            <a:r>
              <a:rPr lang="zh-CN" altLang="zh-CN" b="1" dirty="0">
                <a:ea typeface="楷体_GB2312" charset="-122"/>
              </a:rPr>
              <a:t>短期：</a:t>
            </a:r>
            <a:r>
              <a:rPr lang="zh-CN" altLang="zh-CN" dirty="0">
                <a:ea typeface="楷体_GB2312" charset="-122"/>
              </a:rPr>
              <a:t>国内</a:t>
            </a:r>
            <a:r>
              <a:rPr lang="zh-CN" altLang="en-US" dirty="0">
                <a:ea typeface="楷体_GB2312" charset="-122"/>
              </a:rPr>
              <a:t>紧缩政策到头</a:t>
            </a:r>
            <a:r>
              <a:rPr lang="zh-CN" altLang="zh-CN" dirty="0">
                <a:ea typeface="楷体_GB2312" charset="-122"/>
              </a:rPr>
              <a:t>流动性</a:t>
            </a:r>
            <a:r>
              <a:rPr lang="zh-CN" altLang="en-US" dirty="0">
                <a:ea typeface="楷体_GB2312" charset="-122"/>
              </a:rPr>
              <a:t>逐步</a:t>
            </a:r>
            <a:r>
              <a:rPr lang="zh-CN" altLang="zh-CN" dirty="0">
                <a:ea typeface="楷体_GB2312" charset="-122"/>
              </a:rPr>
              <a:t>恢复</a:t>
            </a:r>
            <a:r>
              <a:rPr lang="zh-CN" altLang="en-US" dirty="0">
                <a:ea typeface="楷体_GB2312" charset="-122"/>
              </a:rPr>
              <a:t>以及欧债趋稳，</a:t>
            </a:r>
            <a:r>
              <a:rPr lang="zh-CN" altLang="zh-CN" dirty="0">
                <a:ea typeface="楷体_GB2312" charset="-122"/>
              </a:rPr>
              <a:t>美国</a:t>
            </a:r>
            <a:r>
              <a:rPr lang="en-US" altLang="zh-CN" dirty="0">
                <a:ea typeface="楷体_GB2312" charset="-122"/>
              </a:rPr>
              <a:t>QE3</a:t>
            </a:r>
            <a:r>
              <a:rPr lang="zh-CN" altLang="zh-CN" dirty="0">
                <a:ea typeface="楷体_GB2312" charset="-122"/>
              </a:rPr>
              <a:t>预期下，</a:t>
            </a:r>
            <a:r>
              <a:rPr lang="zh-CN" altLang="en-US" dirty="0">
                <a:ea typeface="楷体_GB2312" charset="-122"/>
              </a:rPr>
              <a:t>四季度</a:t>
            </a:r>
            <a:r>
              <a:rPr lang="zh-CN" altLang="zh-CN" dirty="0">
                <a:ea typeface="楷体_GB2312" charset="-122"/>
              </a:rPr>
              <a:t>市场反弹概率</a:t>
            </a:r>
            <a:r>
              <a:rPr lang="zh-CN" altLang="en-US" dirty="0">
                <a:ea typeface="楷体_GB2312" charset="-122"/>
              </a:rPr>
              <a:t>大</a:t>
            </a:r>
            <a:r>
              <a:rPr lang="zh-CN" altLang="zh-CN" dirty="0">
                <a:ea typeface="楷体_GB2312" charset="-122"/>
              </a:rPr>
              <a:t>，指数基金最受益；</a:t>
            </a:r>
            <a:r>
              <a:rPr lang="zh-CN" altLang="en-US" dirty="0">
                <a:ea typeface="楷体_GB2312" charset="-122"/>
              </a:rPr>
              <a:t>一系列不确定性因素下，当前可能为最差时期，四季度有良好建仓时机；</a:t>
            </a:r>
            <a:r>
              <a:rPr lang="zh-CN" altLang="zh-CN" dirty="0">
                <a:ea typeface="楷体_GB2312" charset="-122"/>
              </a:rPr>
              <a:t>上证</a:t>
            </a:r>
            <a:r>
              <a:rPr lang="en-US" altLang="zh-CN" dirty="0">
                <a:ea typeface="楷体_GB2312" charset="-122"/>
              </a:rPr>
              <a:t>380</a:t>
            </a:r>
            <a:r>
              <a:rPr lang="zh-CN" altLang="zh-CN" dirty="0">
                <a:ea typeface="楷体_GB2312" charset="-122"/>
              </a:rPr>
              <a:t>新兴蓝筹兼具估值与成长优势，跑赢市场可期； </a:t>
            </a:r>
          </a:p>
        </p:txBody>
      </p:sp>
      <p:sp>
        <p:nvSpPr>
          <p:cNvPr id="2409" name="Rectangle 3"/>
          <p:cNvSpPr>
            <a:spLocks noChangeArrowheads="1"/>
          </p:cNvSpPr>
          <p:nvPr/>
        </p:nvSpPr>
        <p:spPr bwMode="auto">
          <a:xfrm>
            <a:off x="2279651" y="2636838"/>
            <a:ext cx="9492219" cy="1477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32385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r>
              <a:rPr lang="en-US" altLang="zh-CN" b="1" dirty="0">
                <a:ea typeface="楷体_GB2312" charset="-122"/>
              </a:rPr>
              <a:t>  </a:t>
            </a:r>
            <a:r>
              <a:rPr lang="zh-CN" altLang="zh-CN" b="1" dirty="0">
                <a:ea typeface="楷体_GB2312" charset="-122"/>
              </a:rPr>
              <a:t>长期：</a:t>
            </a:r>
            <a:r>
              <a:rPr lang="zh-CN" altLang="en-US" dirty="0">
                <a:ea typeface="楷体_GB2312" charset="-122"/>
              </a:rPr>
              <a:t>上证</a:t>
            </a:r>
            <a:r>
              <a:rPr lang="en-US" altLang="zh-CN" dirty="0">
                <a:ea typeface="楷体_GB2312" charset="-122"/>
              </a:rPr>
              <a:t>380</a:t>
            </a:r>
            <a:r>
              <a:rPr lang="zh-CN" altLang="en-US" dirty="0">
                <a:ea typeface="楷体_GB2312" charset="-122"/>
              </a:rPr>
              <a:t>新兴蓝筹长期受益于“十二五”新兴产业发展规划，中国制造业崛起，消费升级等利好；中小盘溢价是市场长期规律，前期的调整提供长期的介入良机； 市场低位买入指数基金并长期持有，稳定分享中国经济发展成果，免除基金经理频繁变更烦恼；</a:t>
            </a:r>
            <a:r>
              <a:rPr lang="zh-CN" altLang="en-US" b="1" dirty="0">
                <a:ea typeface="楷体_GB2312" charset="-122"/>
              </a:rPr>
              <a:t>历史上，上证</a:t>
            </a:r>
            <a:r>
              <a:rPr lang="en-US" altLang="zh-CN" b="1" dirty="0">
                <a:ea typeface="楷体_GB2312" charset="-122"/>
              </a:rPr>
              <a:t>380</a:t>
            </a:r>
            <a:r>
              <a:rPr lang="zh-CN" altLang="en-US" b="1" dirty="0">
                <a:ea typeface="楷体_GB2312" charset="-122"/>
              </a:rPr>
              <a:t>长期跑赢</a:t>
            </a:r>
            <a:r>
              <a:rPr lang="en-US" altLang="zh-CN" b="1" dirty="0">
                <a:ea typeface="楷体_GB2312" charset="-122"/>
              </a:rPr>
              <a:t>90%</a:t>
            </a:r>
            <a:r>
              <a:rPr lang="zh-CN" altLang="en-US" b="1" dirty="0">
                <a:ea typeface="楷体_GB2312" charset="-122"/>
              </a:rPr>
              <a:t>股票类基金，未来更精彩</a:t>
            </a:r>
            <a:r>
              <a:rPr lang="zh-CN" altLang="en-US" dirty="0">
                <a:ea typeface="楷体_GB2312" charset="-122"/>
              </a:rPr>
              <a:t>。</a:t>
            </a:r>
          </a:p>
        </p:txBody>
      </p:sp>
      <p:sp>
        <p:nvSpPr>
          <p:cNvPr id="2410" name="矩形 4"/>
          <p:cNvSpPr>
            <a:spLocks noChangeArrowheads="1"/>
          </p:cNvSpPr>
          <p:nvPr/>
        </p:nvSpPr>
        <p:spPr bwMode="auto">
          <a:xfrm>
            <a:off x="2351088" y="4365626"/>
            <a:ext cx="9420782"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　　</a:t>
            </a:r>
            <a:r>
              <a:rPr lang="zh-CN" altLang="zh-CN" dirty="0">
                <a:ea typeface="楷体_GB2312" charset="-122"/>
              </a:rPr>
              <a:t>省心定投中邮上证</a:t>
            </a:r>
            <a:r>
              <a:rPr lang="en-US" altLang="zh-CN" dirty="0">
                <a:ea typeface="楷体_GB2312" charset="-122"/>
              </a:rPr>
              <a:t>380</a:t>
            </a:r>
            <a:r>
              <a:rPr lang="zh-CN" altLang="en-US" dirty="0">
                <a:ea typeface="楷体_GB2312" charset="-122"/>
              </a:rPr>
              <a:t>指数</a:t>
            </a:r>
            <a:r>
              <a:rPr lang="zh-CN" altLang="zh-CN" dirty="0">
                <a:ea typeface="楷体_GB2312" charset="-122"/>
              </a:rPr>
              <a:t>增强基金，跑赢大盘之上再次跑赢指数，安心享受赢上赢</a:t>
            </a:r>
            <a:r>
              <a:rPr lang="zh-CN" altLang="en-US" dirty="0">
                <a:ea typeface="楷体_GB2312"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836782" y="2680086"/>
            <a:ext cx="8028926" cy="689189"/>
          </a:xfrm>
          <a:prstGeom prst="rect">
            <a:avLst/>
          </a:prstGeom>
        </p:spPr>
        <p:txBody>
          <a:bodyPr>
            <a:noAutofit/>
          </a:bodyPr>
          <a:lst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a:lstStyle>
          <a:p>
            <a:r>
              <a:rPr lang="zh-CN" altLang="en-US" sz="3200" dirty="0" smtClean="0"/>
              <a:t>案例</a:t>
            </a:r>
            <a:r>
              <a:rPr lang="en-US" altLang="zh-CN" sz="3200" dirty="0" smtClean="0"/>
              <a:t>2 </a:t>
            </a:r>
            <a:r>
              <a:rPr lang="zh-CN" altLang="en-US" sz="3200" dirty="0" smtClean="0"/>
              <a:t>海通证券沪深</a:t>
            </a:r>
            <a:r>
              <a:rPr lang="en-US" altLang="zh-CN" sz="3200" dirty="0" smtClean="0"/>
              <a:t>300 </a:t>
            </a:r>
            <a:r>
              <a:rPr lang="zh-CN" altLang="en-US" sz="3200" dirty="0" smtClean="0"/>
              <a:t>指数</a:t>
            </a:r>
            <a:r>
              <a:rPr lang="en-US" altLang="zh-CN" sz="3200" dirty="0" smtClean="0"/>
              <a:t>Alpha </a:t>
            </a:r>
            <a:r>
              <a:rPr lang="zh-CN" altLang="en-US" sz="3200" dirty="0" smtClean="0"/>
              <a:t>策略</a:t>
            </a:r>
            <a:endParaRPr lang="zh-CN" altLang="en-US" sz="3200" dirty="0"/>
          </a:p>
        </p:txBody>
      </p:sp>
    </p:spTree>
    <p:extLst>
      <p:ext uri="{BB962C8B-B14F-4D97-AF65-F5344CB8AC3E}">
        <p14:creationId xmlns:p14="http://schemas.microsoft.com/office/powerpoint/2010/main" val="26471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4143" y="1447800"/>
            <a:ext cx="10211953" cy="4800600"/>
          </a:xfrm>
        </p:spPr>
        <p:txBody>
          <a:bodyPr>
            <a:normAutofit/>
          </a:bodyPr>
          <a:lstStyle/>
          <a:p>
            <a:r>
              <a:rPr lang="zh-CN" altLang="en-US" sz="2400" dirty="0" smtClean="0">
                <a:solidFill>
                  <a:schemeClr val="tx1"/>
                </a:solidFill>
                <a:latin typeface="+mn-ea"/>
                <a:ea typeface="+mn-ea"/>
              </a:rPr>
              <a:t>股指期货</a:t>
            </a:r>
            <a:r>
              <a:rPr lang="zh-CN" altLang="en-US" sz="2400" dirty="0">
                <a:solidFill>
                  <a:schemeClr val="tx1"/>
                </a:solidFill>
                <a:latin typeface="+mn-ea"/>
                <a:ea typeface="+mn-ea"/>
              </a:rPr>
              <a:t>推出之后</a:t>
            </a:r>
            <a:r>
              <a:rPr lang="zh-CN" altLang="en-US" sz="2400" dirty="0" smtClean="0">
                <a:solidFill>
                  <a:schemeClr val="tx1"/>
                </a:solidFill>
                <a:latin typeface="+mn-ea"/>
                <a:ea typeface="+mn-ea"/>
              </a:rPr>
              <a:t>，以</a:t>
            </a:r>
            <a:r>
              <a:rPr lang="zh-CN" altLang="en-US" sz="2400" dirty="0">
                <a:solidFill>
                  <a:schemeClr val="tx1"/>
                </a:solidFill>
                <a:latin typeface="+mn-ea"/>
                <a:ea typeface="+mn-ea"/>
              </a:rPr>
              <a:t>沪</a:t>
            </a:r>
            <a:r>
              <a:rPr lang="zh-CN" altLang="en-US" sz="2400" dirty="0" smtClean="0">
                <a:solidFill>
                  <a:schemeClr val="tx1"/>
                </a:solidFill>
                <a:latin typeface="+mn-ea"/>
                <a:ea typeface="+mn-ea"/>
              </a:rPr>
              <a:t>深</a:t>
            </a:r>
            <a:r>
              <a:rPr lang="en-US" altLang="zh-CN" sz="2400" dirty="0" smtClean="0">
                <a:solidFill>
                  <a:schemeClr val="tx1"/>
                </a:solidFill>
                <a:latin typeface="+mn-ea"/>
                <a:ea typeface="+mn-ea"/>
              </a:rPr>
              <a:t>300</a:t>
            </a:r>
            <a:r>
              <a:rPr lang="zh-CN" altLang="en-US" sz="2400" dirty="0" smtClean="0">
                <a:solidFill>
                  <a:schemeClr val="tx1"/>
                </a:solidFill>
                <a:latin typeface="+mn-ea"/>
                <a:ea typeface="+mn-ea"/>
              </a:rPr>
              <a:t>为</a:t>
            </a:r>
            <a:r>
              <a:rPr lang="zh-CN" altLang="en-US" sz="2400" dirty="0">
                <a:solidFill>
                  <a:schemeClr val="tx1"/>
                </a:solidFill>
                <a:latin typeface="+mn-ea"/>
                <a:ea typeface="+mn-ea"/>
              </a:rPr>
              <a:t>标的</a:t>
            </a:r>
            <a:r>
              <a:rPr lang="zh-CN" altLang="en-US" sz="2400" dirty="0" smtClean="0">
                <a:solidFill>
                  <a:schemeClr val="tx1"/>
                </a:solidFill>
                <a:latin typeface="+mn-ea"/>
                <a:ea typeface="+mn-ea"/>
              </a:rPr>
              <a:t>的</a:t>
            </a:r>
            <a:r>
              <a:rPr lang="en-US" altLang="zh-CN" sz="2400" dirty="0" smtClean="0">
                <a:solidFill>
                  <a:schemeClr val="tx1"/>
                </a:solidFill>
                <a:latin typeface="+mn-ea"/>
                <a:ea typeface="+mn-ea"/>
              </a:rPr>
              <a:t>Alpha </a:t>
            </a:r>
            <a:r>
              <a:rPr lang="zh-CN" altLang="en-US" sz="2400" dirty="0">
                <a:solidFill>
                  <a:schemeClr val="tx1"/>
                </a:solidFill>
                <a:latin typeface="+mn-ea"/>
                <a:ea typeface="+mn-ea"/>
              </a:rPr>
              <a:t>策略成为众多投资者关注的热点。所谓</a:t>
            </a:r>
            <a:r>
              <a:rPr lang="zh-CN" altLang="en-US" sz="2400" dirty="0" smtClean="0">
                <a:solidFill>
                  <a:schemeClr val="tx1"/>
                </a:solidFill>
                <a:latin typeface="+mn-ea"/>
                <a:ea typeface="+mn-ea"/>
              </a:rPr>
              <a:t>的</a:t>
            </a:r>
            <a:r>
              <a:rPr lang="en-US" altLang="zh-CN" sz="2400" dirty="0" smtClean="0">
                <a:solidFill>
                  <a:schemeClr val="tx1"/>
                </a:solidFill>
                <a:latin typeface="+mn-ea"/>
                <a:ea typeface="+mn-ea"/>
              </a:rPr>
              <a:t>Alpha</a:t>
            </a:r>
            <a:r>
              <a:rPr lang="zh-CN" altLang="en-US" sz="2400" dirty="0">
                <a:solidFill>
                  <a:schemeClr val="tx1"/>
                </a:solidFill>
                <a:latin typeface="+mn-ea"/>
                <a:ea typeface="+mn-ea"/>
              </a:rPr>
              <a:t>，是指高于</a:t>
            </a:r>
            <a:r>
              <a:rPr lang="zh-CN" altLang="en-US" sz="2400" dirty="0" smtClean="0">
                <a:solidFill>
                  <a:schemeClr val="tx1"/>
                </a:solidFill>
                <a:latin typeface="+mn-ea"/>
                <a:ea typeface="+mn-ea"/>
              </a:rPr>
              <a:t>经</a:t>
            </a:r>
            <a:r>
              <a:rPr lang="en-US" altLang="zh-CN" sz="2400" dirty="0" smtClean="0">
                <a:solidFill>
                  <a:schemeClr val="tx1"/>
                </a:solidFill>
                <a:latin typeface="+mn-ea"/>
                <a:ea typeface="+mn-ea"/>
              </a:rPr>
              <a:t>β</a:t>
            </a:r>
            <a:r>
              <a:rPr lang="zh-CN" altLang="en-US" sz="2400" dirty="0" smtClean="0">
                <a:solidFill>
                  <a:schemeClr val="tx1"/>
                </a:solidFill>
                <a:latin typeface="+mn-ea"/>
                <a:ea typeface="+mn-ea"/>
              </a:rPr>
              <a:t>调整</a:t>
            </a:r>
            <a:r>
              <a:rPr lang="zh-CN" altLang="en-US" sz="2400" dirty="0">
                <a:solidFill>
                  <a:schemeClr val="tx1"/>
                </a:solidFill>
                <a:latin typeface="+mn-ea"/>
                <a:ea typeface="+mn-ea"/>
              </a:rPr>
              <a:t>后的超出基准收益率的那部分收益率。</a:t>
            </a:r>
            <a:r>
              <a:rPr lang="en-US" altLang="zh-CN" sz="2400" dirty="0">
                <a:solidFill>
                  <a:schemeClr val="tx1"/>
                </a:solidFill>
                <a:latin typeface="+mn-ea"/>
                <a:ea typeface="+mn-ea"/>
              </a:rPr>
              <a:t>Alpha </a:t>
            </a:r>
            <a:r>
              <a:rPr lang="zh-CN" altLang="en-US" sz="2400" dirty="0">
                <a:solidFill>
                  <a:schemeClr val="tx1"/>
                </a:solidFill>
                <a:latin typeface="+mn-ea"/>
                <a:ea typeface="+mn-ea"/>
              </a:rPr>
              <a:t>策略指是在基金经理建立</a:t>
            </a:r>
            <a:r>
              <a:rPr lang="zh-CN" altLang="en-US" sz="2400" dirty="0" smtClean="0">
                <a:solidFill>
                  <a:schemeClr val="tx1"/>
                </a:solidFill>
                <a:latin typeface="+mn-ea"/>
                <a:ea typeface="+mn-ea"/>
              </a:rPr>
              <a:t>了</a:t>
            </a:r>
            <a:r>
              <a:rPr lang="en-US" altLang="zh-CN" sz="2400" dirty="0" smtClean="0">
                <a:solidFill>
                  <a:schemeClr val="tx1"/>
                </a:solidFill>
                <a:latin typeface="+mn-ea"/>
                <a:ea typeface="+mn-ea"/>
              </a:rPr>
              <a:t>β</a:t>
            </a:r>
            <a:r>
              <a:rPr lang="zh-CN" altLang="en-US" sz="2400" dirty="0" smtClean="0">
                <a:solidFill>
                  <a:schemeClr val="tx1"/>
                </a:solidFill>
                <a:latin typeface="+mn-ea"/>
                <a:ea typeface="+mn-ea"/>
              </a:rPr>
              <a:t>部位</a:t>
            </a:r>
            <a:r>
              <a:rPr lang="zh-CN" altLang="en-US" sz="2400" dirty="0">
                <a:solidFill>
                  <a:schemeClr val="tx1"/>
                </a:solidFill>
                <a:latin typeface="+mn-ea"/>
                <a:ea typeface="+mn-ea"/>
              </a:rPr>
              <a:t>的头寸后，通过衍生品对</a:t>
            </a:r>
            <a:r>
              <a:rPr lang="zh-CN" altLang="en-US" sz="2400" dirty="0" smtClean="0">
                <a:solidFill>
                  <a:schemeClr val="tx1"/>
                </a:solidFill>
                <a:latin typeface="+mn-ea"/>
                <a:ea typeface="+mn-ea"/>
              </a:rPr>
              <a:t>冲</a:t>
            </a:r>
            <a:r>
              <a:rPr lang="en-US" altLang="zh-CN" sz="2400" dirty="0" smtClean="0">
                <a:solidFill>
                  <a:schemeClr val="tx1"/>
                </a:solidFill>
                <a:latin typeface="+mn-ea"/>
                <a:ea typeface="+mn-ea"/>
              </a:rPr>
              <a:t>β</a:t>
            </a:r>
            <a:r>
              <a:rPr lang="zh-CN" altLang="en-US" sz="2400" dirty="0" smtClean="0">
                <a:solidFill>
                  <a:schemeClr val="tx1"/>
                </a:solidFill>
                <a:latin typeface="+mn-ea"/>
                <a:ea typeface="+mn-ea"/>
              </a:rPr>
              <a:t>部位</a:t>
            </a:r>
            <a:r>
              <a:rPr lang="zh-CN" altLang="en-US" sz="2400" dirty="0">
                <a:solidFill>
                  <a:schemeClr val="tx1"/>
                </a:solidFill>
                <a:latin typeface="+mn-ea"/>
                <a:ea typeface="+mn-ea"/>
              </a:rPr>
              <a:t>的风险，从而获得正的阿尔法收益。</a:t>
            </a:r>
            <a:r>
              <a:rPr lang="en-US" altLang="zh-CN" sz="2400" dirty="0">
                <a:solidFill>
                  <a:schemeClr val="tx1"/>
                </a:solidFill>
                <a:latin typeface="+mn-ea"/>
                <a:ea typeface="+mn-ea"/>
              </a:rPr>
              <a:t>Alpha</a:t>
            </a:r>
            <a:r>
              <a:rPr lang="zh-CN" altLang="en-US" sz="2400" dirty="0">
                <a:solidFill>
                  <a:schemeClr val="tx1"/>
                </a:solidFill>
                <a:latin typeface="+mn-ea"/>
                <a:ea typeface="+mn-ea"/>
              </a:rPr>
              <a:t>策略的优势在于并不依靠对股票（组合）或大盘的趋势判断，而是研究其相对于指数的投资价值，这也是很多对冲基金惯用的投资策略。本篇报告意在构建沪深 </a:t>
            </a:r>
            <a:r>
              <a:rPr lang="en-US" altLang="zh-CN" sz="2400" dirty="0">
                <a:solidFill>
                  <a:schemeClr val="tx1"/>
                </a:solidFill>
                <a:latin typeface="+mn-ea"/>
                <a:ea typeface="+mn-ea"/>
              </a:rPr>
              <a:t>300 </a:t>
            </a:r>
            <a:r>
              <a:rPr lang="zh-CN" altLang="en-US" sz="2400" dirty="0">
                <a:solidFill>
                  <a:schemeClr val="tx1"/>
                </a:solidFill>
                <a:latin typeface="+mn-ea"/>
                <a:ea typeface="+mn-ea"/>
              </a:rPr>
              <a:t>选股策略，过滤优选的少量股票，实现在尽量减小跟踪误差的同时，超越指数获取超额收益的目的。进一步通过股指期货对冲选股组合的系统性风险，从而得到不依赖于市场环境的 </a:t>
            </a:r>
            <a:r>
              <a:rPr lang="en-US" altLang="zh-CN" sz="2400" dirty="0">
                <a:solidFill>
                  <a:schemeClr val="tx1"/>
                </a:solidFill>
                <a:latin typeface="+mn-ea"/>
                <a:ea typeface="+mn-ea"/>
              </a:rPr>
              <a:t>Alpha </a:t>
            </a:r>
            <a:r>
              <a:rPr lang="zh-CN" altLang="en-US" sz="2400" dirty="0">
                <a:solidFill>
                  <a:schemeClr val="tx1"/>
                </a:solidFill>
                <a:latin typeface="+mn-ea"/>
                <a:ea typeface="+mn-ea"/>
              </a:rPr>
              <a:t>收益。</a:t>
            </a:r>
          </a:p>
          <a:p>
            <a:endParaRPr lang="zh-CN" altLang="en-US" dirty="0">
              <a:solidFill>
                <a:schemeClr val="tx1"/>
              </a:solidFill>
              <a:latin typeface="+mn-ea"/>
              <a:ea typeface="+mn-ea"/>
            </a:endParaRPr>
          </a:p>
        </p:txBody>
      </p:sp>
    </p:spTree>
    <p:extLst>
      <p:ext uri="{BB962C8B-B14F-4D97-AF65-F5344CB8AC3E}">
        <p14:creationId xmlns:p14="http://schemas.microsoft.com/office/powerpoint/2010/main" val="410255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656238"/>
          </a:xfrm>
        </p:spPr>
        <p:txBody>
          <a:bodyPr>
            <a:normAutofit fontScale="90000"/>
          </a:bodyPr>
          <a:lstStyle/>
          <a:p>
            <a:pPr algn="ctr"/>
            <a:r>
              <a:rPr lang="zh-CN" altLang="en-US" dirty="0" smtClean="0"/>
              <a:t>第一节         指数基金内涵</a:t>
            </a:r>
            <a:endParaRPr lang="zh-CN" altLang="en-US" dirty="0"/>
          </a:p>
        </p:txBody>
      </p:sp>
      <p:sp>
        <p:nvSpPr>
          <p:cNvPr id="3" name="内容占位符 2"/>
          <p:cNvSpPr>
            <a:spLocks noGrp="1"/>
          </p:cNvSpPr>
          <p:nvPr>
            <p:ph idx="1"/>
          </p:nvPr>
        </p:nvSpPr>
        <p:spPr>
          <a:xfrm>
            <a:off x="1914144" y="1169773"/>
            <a:ext cx="9997440" cy="5078627"/>
          </a:xfrm>
        </p:spPr>
        <p:txBody>
          <a:bodyPr>
            <a:normAutofit/>
          </a:bodyPr>
          <a:lstStyle/>
          <a:p>
            <a:r>
              <a:rPr lang="zh-CN" altLang="en-US" dirty="0" smtClean="0"/>
              <a:t>一、什么</a:t>
            </a:r>
            <a:r>
              <a:rPr lang="zh-CN" altLang="en-US" dirty="0"/>
              <a:t>是</a:t>
            </a:r>
            <a:r>
              <a:rPr lang="zh-CN" altLang="en-US" dirty="0" smtClean="0"/>
              <a:t>指数基金</a:t>
            </a:r>
            <a:endParaRPr lang="en-US" altLang="zh-CN" dirty="0" smtClean="0"/>
          </a:p>
          <a:p>
            <a:pPr marL="82296" indent="0">
              <a:buNone/>
            </a:pPr>
            <a:endParaRPr lang="en-US" altLang="zh-CN" dirty="0" smtClean="0"/>
          </a:p>
          <a:p>
            <a:pPr lvl="2"/>
            <a:r>
              <a:rPr lang="zh-CN" altLang="en-US" sz="1800" b="1" dirty="0" smtClean="0">
                <a:solidFill>
                  <a:schemeClr val="tx1"/>
                </a:solidFill>
                <a:latin typeface="+mn-ea"/>
                <a:ea typeface="+mn-ea"/>
              </a:rPr>
              <a:t>指数</a:t>
            </a:r>
            <a:r>
              <a:rPr lang="zh-CN" altLang="en-US" sz="1800" b="1" dirty="0">
                <a:solidFill>
                  <a:schemeClr val="tx1"/>
                </a:solidFill>
                <a:latin typeface="+mn-ea"/>
                <a:ea typeface="+mn-ea"/>
              </a:rPr>
              <a:t>基金</a:t>
            </a:r>
            <a:r>
              <a:rPr lang="zh-CN" altLang="en-US" sz="1800" b="1" dirty="0" smtClean="0">
                <a:solidFill>
                  <a:schemeClr val="tx1"/>
                </a:solidFill>
                <a:latin typeface="+mn-ea"/>
                <a:ea typeface="+mn-ea"/>
              </a:rPr>
              <a:t>。</a:t>
            </a:r>
            <a:r>
              <a:rPr lang="zh-CN" altLang="en-US" sz="1800" b="1" dirty="0">
                <a:solidFill>
                  <a:schemeClr val="tx1"/>
                </a:solidFill>
                <a:latin typeface="+mn-ea"/>
                <a:ea typeface="+mn-ea"/>
              </a:rPr>
              <a:t>指数基金</a:t>
            </a:r>
            <a:r>
              <a:rPr lang="en-US" altLang="zh-CN" sz="1800" b="1" dirty="0">
                <a:solidFill>
                  <a:schemeClr val="tx1"/>
                </a:solidFill>
                <a:latin typeface="+mn-ea"/>
                <a:ea typeface="+mn-ea"/>
              </a:rPr>
              <a:t>(Index Fund)</a:t>
            </a:r>
            <a:r>
              <a:rPr lang="zh-CN" altLang="en-US" sz="1800" b="1" dirty="0">
                <a:solidFill>
                  <a:schemeClr val="tx1"/>
                </a:solidFill>
                <a:latin typeface="+mn-ea"/>
                <a:ea typeface="+mn-ea"/>
              </a:rPr>
              <a:t>，顾名思义就是以特定指数（如沪深</a:t>
            </a:r>
            <a:r>
              <a:rPr lang="en-US" altLang="zh-CN" sz="1800" b="1" dirty="0">
                <a:solidFill>
                  <a:schemeClr val="tx1"/>
                </a:solidFill>
                <a:latin typeface="+mn-ea"/>
                <a:ea typeface="+mn-ea"/>
              </a:rPr>
              <a:t>300</a:t>
            </a:r>
            <a:r>
              <a:rPr lang="zh-CN" altLang="en-US" sz="1800" b="1" dirty="0">
                <a:solidFill>
                  <a:schemeClr val="tx1"/>
                </a:solidFill>
                <a:latin typeface="+mn-ea"/>
                <a:ea typeface="+mn-ea"/>
              </a:rPr>
              <a:t>指数、标普</a:t>
            </a:r>
            <a:r>
              <a:rPr lang="en-US" altLang="zh-CN" sz="1800" b="1" dirty="0">
                <a:solidFill>
                  <a:schemeClr val="tx1"/>
                </a:solidFill>
                <a:latin typeface="+mn-ea"/>
                <a:ea typeface="+mn-ea"/>
              </a:rPr>
              <a:t>500</a:t>
            </a:r>
            <a:r>
              <a:rPr lang="zh-CN" altLang="en-US" sz="1800" b="1" dirty="0">
                <a:solidFill>
                  <a:schemeClr val="tx1"/>
                </a:solidFill>
                <a:latin typeface="+mn-ea"/>
                <a:ea typeface="+mn-ea"/>
              </a:rPr>
              <a:t>指数、纳斯达克</a:t>
            </a:r>
            <a:r>
              <a:rPr lang="en-US" altLang="zh-CN" sz="1800" b="1" dirty="0">
                <a:solidFill>
                  <a:schemeClr val="tx1"/>
                </a:solidFill>
                <a:latin typeface="+mn-ea"/>
                <a:ea typeface="+mn-ea"/>
              </a:rPr>
              <a:t>100</a:t>
            </a:r>
            <a:r>
              <a:rPr lang="zh-CN" altLang="en-US" sz="1800" b="1" dirty="0">
                <a:solidFill>
                  <a:schemeClr val="tx1"/>
                </a:solidFill>
                <a:latin typeface="+mn-ea"/>
                <a:ea typeface="+mn-ea"/>
              </a:rPr>
              <a:t>指数、日经</a:t>
            </a:r>
            <a:r>
              <a:rPr lang="en-US" altLang="zh-CN" sz="1800" b="1" dirty="0">
                <a:solidFill>
                  <a:schemeClr val="tx1"/>
                </a:solidFill>
                <a:latin typeface="+mn-ea"/>
                <a:ea typeface="+mn-ea"/>
              </a:rPr>
              <a:t>225</a:t>
            </a:r>
            <a:r>
              <a:rPr lang="zh-CN" altLang="en-US" sz="1800" b="1" dirty="0">
                <a:solidFill>
                  <a:schemeClr val="tx1"/>
                </a:solidFill>
                <a:latin typeface="+mn-ea"/>
                <a:ea typeface="+mn-ea"/>
              </a:rPr>
              <a:t>指数等）为标的指数，</a:t>
            </a:r>
            <a:r>
              <a:rPr lang="zh-CN" altLang="en-US" sz="1800" b="1" dirty="0">
                <a:solidFill>
                  <a:srgbClr val="FF0000"/>
                </a:solidFill>
                <a:latin typeface="+mn-ea"/>
                <a:ea typeface="+mn-ea"/>
              </a:rPr>
              <a:t>并以该指数的成份股为投资对象</a:t>
            </a:r>
            <a:r>
              <a:rPr lang="zh-CN" altLang="en-US" sz="1800" b="1" dirty="0">
                <a:solidFill>
                  <a:schemeClr val="tx1"/>
                </a:solidFill>
                <a:latin typeface="+mn-ea"/>
                <a:ea typeface="+mn-ea"/>
              </a:rPr>
              <a:t>，通过购买该指数的全部或部分成份股构建投资</a:t>
            </a:r>
            <a:r>
              <a:rPr lang="zh-CN" altLang="en-US" sz="1800" b="1" dirty="0" smtClean="0">
                <a:solidFill>
                  <a:schemeClr val="tx1"/>
                </a:solidFill>
                <a:latin typeface="+mn-ea"/>
                <a:ea typeface="+mn-ea"/>
              </a:rPr>
              <a:t>组合。</a:t>
            </a:r>
            <a:endParaRPr lang="en-US" altLang="zh-CN" sz="1800" b="1" dirty="0" smtClean="0">
              <a:solidFill>
                <a:schemeClr val="tx1"/>
              </a:solidFill>
              <a:latin typeface="+mn-ea"/>
              <a:ea typeface="+mn-ea"/>
            </a:endParaRPr>
          </a:p>
          <a:p>
            <a:pPr lvl="2"/>
            <a:r>
              <a:rPr lang="zh-CN" altLang="en-US" sz="1800" b="1" dirty="0">
                <a:solidFill>
                  <a:schemeClr val="tx1"/>
                </a:solidFill>
                <a:latin typeface="+mn-ea"/>
                <a:ea typeface="+mn-ea"/>
              </a:rPr>
              <a:t>目的：使构建的投资组合的变动趋势与标的指数相一致，以取得与标的指数大致相同的收益率 。</a:t>
            </a:r>
          </a:p>
          <a:p>
            <a:pPr lvl="2"/>
            <a:endParaRPr lang="en-US" altLang="zh-CN" sz="1800" b="1" dirty="0" smtClean="0">
              <a:solidFill>
                <a:schemeClr val="tx1"/>
              </a:solidFill>
              <a:latin typeface="+mn-ea"/>
              <a:ea typeface="+mn-ea"/>
            </a:endParaRPr>
          </a:p>
          <a:p>
            <a:pPr lvl="2"/>
            <a:r>
              <a:rPr lang="zh-CN" altLang="en-US" sz="1800" b="1" dirty="0">
                <a:solidFill>
                  <a:schemeClr val="tx1"/>
                </a:solidFill>
                <a:latin typeface="+mn-ea"/>
                <a:ea typeface="+mn-ea"/>
              </a:rPr>
              <a:t>美国是指数基金最发达的西方国家。先锋集团率先于</a:t>
            </a:r>
            <a:r>
              <a:rPr lang="en-US" altLang="zh-CN" sz="1800" b="1" dirty="0">
                <a:solidFill>
                  <a:schemeClr val="tx1"/>
                </a:solidFill>
                <a:latin typeface="+mn-ea"/>
                <a:ea typeface="+mn-ea"/>
              </a:rPr>
              <a:t>1976</a:t>
            </a:r>
            <a:r>
              <a:rPr lang="zh-CN" altLang="en-US" sz="1800" b="1" dirty="0">
                <a:solidFill>
                  <a:schemeClr val="tx1"/>
                </a:solidFill>
                <a:latin typeface="+mn-ea"/>
                <a:ea typeface="+mn-ea"/>
              </a:rPr>
              <a:t>年在美国创造第一只指数基金</a:t>
            </a:r>
            <a:r>
              <a:rPr lang="en-US" altLang="zh-CN" sz="1800" b="1" dirty="0">
                <a:solidFill>
                  <a:schemeClr val="tx1"/>
                </a:solidFill>
                <a:latin typeface="+mn-ea"/>
                <a:ea typeface="+mn-ea"/>
              </a:rPr>
              <a:t>——</a:t>
            </a:r>
            <a:r>
              <a:rPr lang="zh-CN" altLang="en-US" sz="1800" b="1" dirty="0">
                <a:solidFill>
                  <a:schemeClr val="tx1"/>
                </a:solidFill>
                <a:latin typeface="+mn-ea"/>
                <a:ea typeface="+mn-ea"/>
              </a:rPr>
              <a:t>先锋</a:t>
            </a:r>
            <a:r>
              <a:rPr lang="en-US" altLang="zh-CN" sz="1800" b="1" dirty="0">
                <a:solidFill>
                  <a:schemeClr val="tx1"/>
                </a:solidFill>
                <a:latin typeface="+mn-ea"/>
                <a:ea typeface="+mn-ea"/>
              </a:rPr>
              <a:t>500</a:t>
            </a:r>
            <a:r>
              <a:rPr lang="zh-CN" altLang="en-US" sz="1800" b="1" dirty="0">
                <a:solidFill>
                  <a:schemeClr val="tx1"/>
                </a:solidFill>
                <a:latin typeface="+mn-ea"/>
                <a:ea typeface="+mn-ea"/>
              </a:rPr>
              <a:t>指数基金。指数基金的产生，美国证券市场上已经有超过</a:t>
            </a:r>
            <a:r>
              <a:rPr lang="en-US" altLang="zh-CN" sz="1800" b="1" dirty="0">
                <a:solidFill>
                  <a:schemeClr val="tx1"/>
                </a:solidFill>
                <a:latin typeface="+mn-ea"/>
                <a:ea typeface="+mn-ea"/>
              </a:rPr>
              <a:t>400</a:t>
            </a:r>
            <a:r>
              <a:rPr lang="zh-CN" altLang="en-US" sz="1800" b="1" dirty="0">
                <a:solidFill>
                  <a:schemeClr val="tx1"/>
                </a:solidFill>
                <a:latin typeface="+mn-ea"/>
                <a:ea typeface="+mn-ea"/>
              </a:rPr>
              <a:t>种指数基金，而且每年还在以很快的速度增长，最新也是最令人激动的指数基金产品是交易所交易基金（</a:t>
            </a:r>
            <a:r>
              <a:rPr lang="en-US" altLang="zh-CN" sz="1800" b="1" dirty="0">
                <a:solidFill>
                  <a:schemeClr val="tx1"/>
                </a:solidFill>
                <a:latin typeface="+mn-ea"/>
                <a:ea typeface="+mn-ea"/>
              </a:rPr>
              <a:t>ETFs</a:t>
            </a:r>
            <a:r>
              <a:rPr lang="zh-CN" altLang="en-US" sz="1800" b="1" dirty="0">
                <a:solidFill>
                  <a:schemeClr val="tx1"/>
                </a:solidFill>
                <a:latin typeface="+mn-ea"/>
                <a:ea typeface="+mn-ea"/>
              </a:rPr>
              <a:t>）</a:t>
            </a:r>
            <a:r>
              <a:rPr lang="zh-CN" altLang="en-US" sz="1800" b="1" dirty="0" smtClean="0">
                <a:solidFill>
                  <a:schemeClr val="tx1"/>
                </a:solidFill>
                <a:latin typeface="+mn-ea"/>
                <a:ea typeface="+mn-ea"/>
              </a:rPr>
              <a:t>。</a:t>
            </a:r>
            <a:endParaRPr lang="en-US" altLang="zh-CN" sz="1800" b="1" dirty="0" smtClean="0">
              <a:solidFill>
                <a:schemeClr val="tx1"/>
              </a:solidFill>
              <a:latin typeface="+mn-ea"/>
              <a:ea typeface="+mn-ea"/>
            </a:endParaRPr>
          </a:p>
          <a:p>
            <a:pPr lvl="2"/>
            <a:r>
              <a:rPr lang="zh-CN" altLang="en-US" sz="1800" b="1" dirty="0">
                <a:solidFill>
                  <a:schemeClr val="tx1"/>
                </a:solidFill>
                <a:latin typeface="+mn-ea"/>
                <a:ea typeface="+mn-ea"/>
              </a:rPr>
              <a:t>国内第一只指数型基金</a:t>
            </a:r>
            <a:r>
              <a:rPr lang="en-US" altLang="zh-CN" sz="1800" b="1" dirty="0">
                <a:solidFill>
                  <a:schemeClr val="tx1"/>
                </a:solidFill>
                <a:latin typeface="+mn-ea"/>
                <a:ea typeface="+mn-ea"/>
              </a:rPr>
              <a:t>——</a:t>
            </a:r>
            <a:r>
              <a:rPr lang="zh-CN" altLang="en-US" sz="1800" b="1" dirty="0">
                <a:solidFill>
                  <a:schemeClr val="tx1"/>
                </a:solidFill>
                <a:latin typeface="+mn-ea"/>
                <a:ea typeface="+mn-ea"/>
              </a:rPr>
              <a:t>华安上证</a:t>
            </a:r>
            <a:r>
              <a:rPr lang="en-US" altLang="zh-CN" sz="1800" b="1" dirty="0">
                <a:solidFill>
                  <a:schemeClr val="tx1"/>
                </a:solidFill>
                <a:latin typeface="+mn-ea"/>
                <a:ea typeface="+mn-ea"/>
              </a:rPr>
              <a:t>180</a:t>
            </a:r>
            <a:r>
              <a:rPr lang="zh-CN" altLang="en-US" sz="1800" b="1" dirty="0">
                <a:solidFill>
                  <a:schemeClr val="tx1"/>
                </a:solidFill>
                <a:latin typeface="+mn-ea"/>
                <a:ea typeface="+mn-ea"/>
              </a:rPr>
              <a:t>指数增强型证券投资基金的面市，</a:t>
            </a:r>
            <a:r>
              <a:rPr lang="en-US" altLang="zh-CN" sz="1800" b="1" dirty="0">
                <a:solidFill>
                  <a:schemeClr val="tx1"/>
                </a:solidFill>
                <a:latin typeface="+mn-ea"/>
                <a:ea typeface="+mn-ea"/>
              </a:rPr>
              <a:t>2003</a:t>
            </a:r>
            <a:r>
              <a:rPr lang="zh-CN" altLang="en-US" sz="1800" b="1" dirty="0">
                <a:solidFill>
                  <a:schemeClr val="tx1"/>
                </a:solidFill>
                <a:latin typeface="+mn-ea"/>
                <a:ea typeface="+mn-ea"/>
              </a:rPr>
              <a:t>年初，又一只紧密跟踪上证</a:t>
            </a:r>
            <a:r>
              <a:rPr lang="en-US" altLang="zh-CN" sz="1800" b="1" dirty="0">
                <a:solidFill>
                  <a:schemeClr val="tx1"/>
                </a:solidFill>
                <a:latin typeface="+mn-ea"/>
                <a:ea typeface="+mn-ea"/>
              </a:rPr>
              <a:t>180</a:t>
            </a:r>
            <a:r>
              <a:rPr lang="zh-CN" altLang="en-US" sz="1800" b="1" dirty="0">
                <a:solidFill>
                  <a:schemeClr val="tx1"/>
                </a:solidFill>
                <a:latin typeface="+mn-ea"/>
                <a:ea typeface="+mn-ea"/>
              </a:rPr>
              <a:t>指数走势的基金</a:t>
            </a:r>
            <a:r>
              <a:rPr lang="en-US" altLang="zh-CN" sz="1800" b="1" dirty="0">
                <a:solidFill>
                  <a:schemeClr val="tx1"/>
                </a:solidFill>
                <a:latin typeface="+mn-ea"/>
                <a:ea typeface="+mn-ea"/>
              </a:rPr>
              <a:t>——</a:t>
            </a:r>
            <a:r>
              <a:rPr lang="zh-CN" altLang="en-US" sz="1800" b="1" dirty="0">
                <a:solidFill>
                  <a:schemeClr val="tx1"/>
                </a:solidFill>
                <a:latin typeface="+mn-ea"/>
                <a:ea typeface="+mn-ea"/>
              </a:rPr>
              <a:t>天同上证</a:t>
            </a:r>
            <a:r>
              <a:rPr lang="en-US" altLang="zh-CN" sz="1800" b="1" dirty="0">
                <a:solidFill>
                  <a:schemeClr val="tx1"/>
                </a:solidFill>
                <a:latin typeface="+mn-ea"/>
                <a:ea typeface="+mn-ea"/>
              </a:rPr>
              <a:t>180</a:t>
            </a:r>
            <a:r>
              <a:rPr lang="zh-CN" altLang="en-US" sz="1800" b="1" dirty="0">
                <a:solidFill>
                  <a:schemeClr val="tx1"/>
                </a:solidFill>
                <a:latin typeface="+mn-ea"/>
                <a:ea typeface="+mn-ea"/>
              </a:rPr>
              <a:t>指数型基金也上市发行。</a:t>
            </a:r>
            <a:endParaRPr lang="en-US" altLang="zh-CN" sz="1800" b="1" dirty="0" smtClean="0">
              <a:solidFill>
                <a:schemeClr val="tx1"/>
              </a:solidFill>
              <a:latin typeface="+mn-ea"/>
              <a:ea typeface="+mn-ea"/>
            </a:endParaRPr>
          </a:p>
        </p:txBody>
      </p:sp>
    </p:spTree>
    <p:extLst>
      <p:ext uri="{BB962C8B-B14F-4D97-AF65-F5344CB8AC3E}">
        <p14:creationId xmlns:p14="http://schemas.microsoft.com/office/powerpoint/2010/main" val="263560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46624" y="374111"/>
            <a:ext cx="1766830" cy="324256"/>
          </a:xfrm>
          <a:prstGeom prst="rect">
            <a:avLst/>
          </a:prstGeom>
        </p:spPr>
        <p:txBody>
          <a:bodyPr wrap="none">
            <a:spAutoFit/>
          </a:bodyPr>
          <a:lstStyle/>
          <a:p>
            <a:pPr>
              <a:lnSpc>
                <a:spcPts val="1725"/>
              </a:lnSpc>
              <a:spcBef>
                <a:spcPts val="1125"/>
              </a:spcBef>
              <a:spcAft>
                <a:spcPts val="0"/>
              </a:spcAft>
            </a:pPr>
            <a:r>
              <a:rPr lang="en-US" altLang="zh-CN" b="1" dirty="0">
                <a:solidFill>
                  <a:srgbClr val="000080"/>
                </a:solidFill>
                <a:latin typeface="GPUUHJ+Arial-BoldMT"/>
                <a:cs typeface="Times New Roman" panose="02020603050405020304" pitchFamily="18" charset="0"/>
              </a:rPr>
              <a:t>1</a:t>
            </a:r>
            <a:r>
              <a:rPr lang="en-US" altLang="zh-CN" spc="5" dirty="0">
                <a:solidFill>
                  <a:srgbClr val="000080"/>
                </a:solidFill>
                <a:latin typeface="宋体" panose="02010600030101010101" pitchFamily="2" charset="-122"/>
                <a:cs typeface="HTKKWL+KaiTi_GB2312"/>
              </a:rPr>
              <a:t>、</a:t>
            </a:r>
            <a:r>
              <a:rPr lang="en-US" altLang="zh-CN" sz="2400" spc="5" dirty="0">
                <a:solidFill>
                  <a:srgbClr val="000080"/>
                </a:solidFill>
                <a:latin typeface="宋体" panose="02010600030101010101" pitchFamily="2" charset="-122"/>
                <a:cs typeface="HTKKWL+KaiTi_GB2312"/>
              </a:rPr>
              <a:t>研究方法</a:t>
            </a:r>
            <a:endParaRPr lang="zh-CN" altLang="zh-CN" sz="2400" dirty="0">
              <a:latin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253" y="906162"/>
            <a:ext cx="8898151" cy="4694925"/>
          </a:xfrm>
          <a:prstGeom prst="rect">
            <a:avLst/>
          </a:prstGeom>
        </p:spPr>
      </p:pic>
    </p:spTree>
    <p:extLst>
      <p:ext uri="{BB962C8B-B14F-4D97-AF65-F5344CB8AC3E}">
        <p14:creationId xmlns:p14="http://schemas.microsoft.com/office/powerpoint/2010/main" val="374688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575" y="1037968"/>
            <a:ext cx="9247809" cy="4340182"/>
          </a:xfrm>
          <a:prstGeom prst="rect">
            <a:avLst/>
          </a:prstGeom>
        </p:spPr>
      </p:pic>
    </p:spTree>
    <p:extLst>
      <p:ext uri="{BB962C8B-B14F-4D97-AF65-F5344CB8AC3E}">
        <p14:creationId xmlns:p14="http://schemas.microsoft.com/office/powerpoint/2010/main" val="416094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52368" y="949033"/>
            <a:ext cx="9934831" cy="4167808"/>
          </a:xfrm>
          <a:prstGeom prst="rect">
            <a:avLst/>
          </a:prstGeom>
        </p:spPr>
        <p:txBody>
          <a:bodyPr wrap="square">
            <a:spAutoFit/>
          </a:bodyPr>
          <a:lstStyle/>
          <a:p>
            <a:pPr marR="337185" indent="254000" algn="just">
              <a:spcBef>
                <a:spcPts val="1195"/>
              </a:spcBef>
              <a:spcAft>
                <a:spcPts val="0"/>
              </a:spcAft>
            </a:pPr>
            <a:r>
              <a:rPr lang="zh-CN" altLang="zh-CN" dirty="0">
                <a:solidFill>
                  <a:srgbClr val="000000"/>
                </a:solidFill>
                <a:latin typeface="Times New Roman" panose="02020603050405020304" pitchFamily="18" charset="0"/>
                <a:cs typeface="QRVRMB+KaiTi_GB2312"/>
              </a:rPr>
              <a:t>通过相关性选股模型</a:t>
            </a:r>
            <a:r>
              <a:rPr lang="zh-CN" altLang="zh-CN" dirty="0" smtClean="0">
                <a:solidFill>
                  <a:srgbClr val="000000"/>
                </a:solidFill>
                <a:latin typeface="Times New Roman" panose="02020603050405020304" pitchFamily="18" charset="0"/>
                <a:cs typeface="QRVRMB+KaiTi_GB2312"/>
              </a:rPr>
              <a:t>，可以</a:t>
            </a:r>
            <a:r>
              <a:rPr lang="zh-CN" altLang="zh-CN" dirty="0">
                <a:solidFill>
                  <a:srgbClr val="000000"/>
                </a:solidFill>
                <a:latin typeface="Times New Roman" panose="02020603050405020304" pitchFamily="18" charset="0"/>
                <a:cs typeface="QRVRMB+KaiTi_GB2312"/>
              </a:rPr>
              <a:t>得到沪深</a:t>
            </a:r>
            <a:r>
              <a:rPr lang="zh-CN" altLang="zh-CN" spc="5" dirty="0">
                <a:solidFill>
                  <a:srgbClr val="000000"/>
                </a:solidFill>
                <a:latin typeface="Times New Roman" panose="02020603050405020304" pitchFamily="18" charset="0"/>
              </a:rPr>
              <a:t> </a:t>
            </a:r>
            <a:r>
              <a:rPr lang="en-US" altLang="zh-CN" dirty="0">
                <a:solidFill>
                  <a:srgbClr val="000000"/>
                </a:solidFill>
                <a:latin typeface="宋体" panose="02010600030101010101" pitchFamily="2" charset="-122"/>
              </a:rPr>
              <a:t>300</a:t>
            </a:r>
            <a:r>
              <a:rPr lang="en-US" altLang="zh-CN" spc="-30" dirty="0">
                <a:solidFill>
                  <a:srgbClr val="000000"/>
                </a:solidFill>
                <a:latin typeface="宋体" panose="02010600030101010101" pitchFamily="2" charset="-122"/>
              </a:rPr>
              <a:t> </a:t>
            </a:r>
            <a:r>
              <a:rPr lang="zh-CN" altLang="zh-CN" dirty="0">
                <a:solidFill>
                  <a:srgbClr val="000000"/>
                </a:solidFill>
                <a:latin typeface="Times New Roman" panose="02020603050405020304" pitchFamily="18" charset="0"/>
                <a:cs typeface="QRVRMB+KaiTi_GB2312"/>
              </a:rPr>
              <a:t>样本股中所有股票的综合得分。在对</a:t>
            </a:r>
            <a:r>
              <a:rPr lang="zh-CN" altLang="zh-CN" dirty="0" smtClean="0">
                <a:solidFill>
                  <a:srgbClr val="000000"/>
                </a:solidFill>
                <a:latin typeface="Times New Roman" panose="02020603050405020304" pitchFamily="18" charset="0"/>
                <a:cs typeface="QRVRMB+KaiTi_GB2312"/>
              </a:rPr>
              <a:t>股票进行</a:t>
            </a:r>
            <a:r>
              <a:rPr lang="zh-CN" altLang="zh-CN" dirty="0">
                <a:solidFill>
                  <a:srgbClr val="000000"/>
                </a:solidFill>
                <a:latin typeface="Times New Roman" panose="02020603050405020304" pitchFamily="18" charset="0"/>
                <a:cs typeface="QRVRMB+KaiTi_GB2312"/>
              </a:rPr>
              <a:t>筛选时</a:t>
            </a:r>
            <a:r>
              <a:rPr lang="zh-CN" altLang="zh-CN" dirty="0" smtClean="0">
                <a:solidFill>
                  <a:srgbClr val="000000"/>
                </a:solidFill>
                <a:latin typeface="Times New Roman" panose="02020603050405020304" pitchFamily="18" charset="0"/>
                <a:cs typeface="QRVRMB+KaiTi_GB2312"/>
              </a:rPr>
              <a:t>，采用</a:t>
            </a:r>
            <a:r>
              <a:rPr lang="zh-CN" altLang="zh-CN" dirty="0">
                <a:solidFill>
                  <a:srgbClr val="000000"/>
                </a:solidFill>
                <a:latin typeface="Times New Roman" panose="02020603050405020304" pitchFamily="18" charset="0"/>
                <a:cs typeface="QRVRMB+KaiTi_GB2312"/>
              </a:rPr>
              <a:t>以下两种策略：</a:t>
            </a:r>
            <a:endParaRPr lang="zh-CN" altLang="zh-CN" sz="2400" dirty="0">
              <a:latin typeface="Times New Roman" panose="02020603050405020304" pitchFamily="18" charset="0"/>
            </a:endParaRPr>
          </a:p>
          <a:p>
            <a:pPr algn="just">
              <a:spcBef>
                <a:spcPts val="1275"/>
              </a:spcBef>
              <a:spcAft>
                <a:spcPts val="0"/>
              </a:spcAft>
            </a:pPr>
            <a:r>
              <a:rPr lang="en-US" altLang="zh-CN" dirty="0">
                <a:solidFill>
                  <a:srgbClr val="000000"/>
                </a:solidFill>
                <a:latin typeface="宋体" panose="02010600030101010101" pitchFamily="2" charset="-122"/>
              </a:rPr>
              <a:t>1</a:t>
            </a:r>
            <a:r>
              <a:rPr lang="zh-CN" altLang="zh-CN" spc="-10" dirty="0">
                <a:solidFill>
                  <a:srgbClr val="000000"/>
                </a:solidFill>
                <a:latin typeface="Times New Roman" panose="02020603050405020304" pitchFamily="18" charset="0"/>
                <a:cs typeface="QRVRMB+KaiTi_GB2312"/>
              </a:rPr>
              <a:t>、行业间中性、行业内增强策略：将所有股票通过海通二级行业分类进行行业匹配，</a:t>
            </a:r>
            <a:r>
              <a:rPr lang="zh-CN" altLang="zh-CN" spc="-10" dirty="0" smtClean="0">
                <a:solidFill>
                  <a:srgbClr val="000000"/>
                </a:solidFill>
                <a:latin typeface="Times New Roman" panose="02020603050405020304" pitchFamily="18" charset="0"/>
                <a:cs typeface="QRVRMB+KaiTi_GB2312"/>
              </a:rPr>
              <a:t>每</a:t>
            </a:r>
            <a:r>
              <a:rPr lang="zh-CN" altLang="zh-CN" spc="15" dirty="0" smtClean="0">
                <a:solidFill>
                  <a:srgbClr val="000000"/>
                </a:solidFill>
                <a:latin typeface="Times New Roman" panose="02020603050405020304" pitchFamily="18" charset="0"/>
                <a:cs typeface="QRVRMB+KaiTi_GB2312"/>
              </a:rPr>
              <a:t>个月末</a:t>
            </a:r>
            <a:r>
              <a:rPr lang="zh-CN" altLang="zh-CN" spc="15" dirty="0">
                <a:solidFill>
                  <a:srgbClr val="000000"/>
                </a:solidFill>
                <a:latin typeface="Times New Roman" panose="02020603050405020304" pitchFamily="18" charset="0"/>
                <a:cs typeface="QRVRMB+KaiTi_GB2312"/>
              </a:rPr>
              <a:t>进行组合调整，每期选取各个行业中得分最高的一定比例的股票（如</a:t>
            </a:r>
            <a:r>
              <a:rPr lang="en-US" altLang="zh-CN" dirty="0">
                <a:solidFill>
                  <a:srgbClr val="000000"/>
                </a:solidFill>
                <a:latin typeface="宋体" panose="02010600030101010101" pitchFamily="2" charset="-122"/>
              </a:rPr>
              <a:t>TOP20%</a:t>
            </a:r>
            <a:r>
              <a:rPr lang="zh-CN" altLang="zh-CN" spc="20" dirty="0">
                <a:solidFill>
                  <a:srgbClr val="000000"/>
                </a:solidFill>
                <a:latin typeface="Times New Roman" panose="02020603050405020304" pitchFamily="18" charset="0"/>
                <a:cs typeface="QRVRMB+KaiTi_GB2312"/>
              </a:rPr>
              <a:t>的</a:t>
            </a:r>
            <a:r>
              <a:rPr lang="zh-CN" altLang="zh-CN" spc="20" dirty="0" smtClean="0">
                <a:solidFill>
                  <a:srgbClr val="000000"/>
                </a:solidFill>
                <a:latin typeface="Times New Roman" panose="02020603050405020304" pitchFamily="18" charset="0"/>
                <a:cs typeface="QRVRMB+KaiTi_GB2312"/>
              </a:rPr>
              <a:t>股</a:t>
            </a:r>
            <a:r>
              <a:rPr lang="zh-CN" altLang="zh-CN" spc="-15" dirty="0" smtClean="0">
                <a:solidFill>
                  <a:srgbClr val="000000"/>
                </a:solidFill>
                <a:latin typeface="Times New Roman" panose="02020603050405020304" pitchFamily="18" charset="0"/>
                <a:cs typeface="QRVRMB+KaiTi_GB2312"/>
              </a:rPr>
              <a:t>票</a:t>
            </a:r>
            <a:r>
              <a:rPr lang="zh-CN" altLang="zh-CN" spc="-15" dirty="0">
                <a:solidFill>
                  <a:srgbClr val="000000"/>
                </a:solidFill>
                <a:latin typeface="Times New Roman" panose="02020603050405020304" pitchFamily="18" charset="0"/>
                <a:cs typeface="QRVRMB+KaiTi_GB2312"/>
              </a:rPr>
              <a:t>），行业内股票以流通市值加权；行业间采用行业中性，复制沪深</a:t>
            </a:r>
            <a:r>
              <a:rPr lang="zh-CN" altLang="zh-CN" spc="255" dirty="0">
                <a:solidFill>
                  <a:srgbClr val="000000"/>
                </a:solidFill>
                <a:latin typeface="Times New Roman" panose="02020603050405020304" pitchFamily="18" charset="0"/>
              </a:rPr>
              <a:t> </a:t>
            </a:r>
            <a:r>
              <a:rPr lang="en-US" altLang="zh-CN" dirty="0">
                <a:solidFill>
                  <a:srgbClr val="000000"/>
                </a:solidFill>
                <a:latin typeface="宋体" panose="02010600030101010101" pitchFamily="2" charset="-122"/>
              </a:rPr>
              <a:t>300</a:t>
            </a:r>
            <a:r>
              <a:rPr lang="en-US" altLang="zh-CN" spc="205" dirty="0">
                <a:solidFill>
                  <a:srgbClr val="000000"/>
                </a:solidFill>
                <a:latin typeface="宋体" panose="02010600030101010101" pitchFamily="2" charset="-122"/>
              </a:rPr>
              <a:t> </a:t>
            </a:r>
            <a:r>
              <a:rPr lang="zh-CN" altLang="zh-CN" dirty="0">
                <a:solidFill>
                  <a:srgbClr val="000000"/>
                </a:solidFill>
                <a:latin typeface="Times New Roman" panose="02020603050405020304" pitchFamily="18" charset="0"/>
                <a:cs typeface="QRVRMB+KaiTi_GB2312"/>
              </a:rPr>
              <a:t>的行业权重加权，</a:t>
            </a:r>
            <a:r>
              <a:rPr lang="zh-CN" altLang="zh-CN" spc="-250" dirty="0">
                <a:solidFill>
                  <a:srgbClr val="000000"/>
                </a:solidFill>
                <a:latin typeface="Times New Roman" panose="02020603050405020304" pitchFamily="18" charset="0"/>
              </a:rPr>
              <a:t> </a:t>
            </a:r>
            <a:r>
              <a:rPr lang="zh-CN" altLang="zh-CN" dirty="0">
                <a:solidFill>
                  <a:srgbClr val="000000"/>
                </a:solidFill>
                <a:latin typeface="Times New Roman" panose="02020603050405020304" pitchFamily="18" charset="0"/>
                <a:cs typeface="QRVRMB+KaiTi_GB2312"/>
              </a:rPr>
              <a:t>构成沪深</a:t>
            </a:r>
            <a:r>
              <a:rPr lang="zh-CN" altLang="zh-CN" spc="5" dirty="0">
                <a:solidFill>
                  <a:srgbClr val="000000"/>
                </a:solidFill>
                <a:latin typeface="Times New Roman" panose="02020603050405020304" pitchFamily="18" charset="0"/>
              </a:rPr>
              <a:t> </a:t>
            </a:r>
            <a:r>
              <a:rPr lang="en-US" altLang="zh-CN" dirty="0">
                <a:solidFill>
                  <a:srgbClr val="000000"/>
                </a:solidFill>
                <a:latin typeface="宋体" panose="02010600030101010101" pitchFamily="2" charset="-122"/>
              </a:rPr>
              <a:t>300</a:t>
            </a:r>
            <a:r>
              <a:rPr lang="en-US" altLang="zh-CN" spc="-30" dirty="0">
                <a:solidFill>
                  <a:srgbClr val="000000"/>
                </a:solidFill>
                <a:latin typeface="宋体" panose="02010600030101010101" pitchFamily="2" charset="-122"/>
              </a:rPr>
              <a:t> </a:t>
            </a:r>
            <a:r>
              <a:rPr lang="zh-CN" altLang="zh-CN" dirty="0">
                <a:solidFill>
                  <a:srgbClr val="000000"/>
                </a:solidFill>
                <a:latin typeface="Times New Roman" panose="02020603050405020304" pitchFamily="18" charset="0"/>
                <a:cs typeface="QRVRMB+KaiTi_GB2312"/>
              </a:rPr>
              <a:t>全行业的股票优选组合</a:t>
            </a:r>
            <a:r>
              <a:rPr lang="zh-CN" altLang="zh-CN" dirty="0" smtClean="0">
                <a:solidFill>
                  <a:srgbClr val="000000"/>
                </a:solidFill>
                <a:latin typeface="Times New Roman" panose="02020603050405020304" pitchFamily="18" charset="0"/>
                <a:cs typeface="QRVRMB+KaiTi_GB2312"/>
              </a:rPr>
              <a:t>。</a:t>
            </a:r>
            <a:endParaRPr lang="zh-CN" altLang="zh-CN" sz="2400" dirty="0">
              <a:latin typeface="Times New Roman" panose="02020603050405020304" pitchFamily="18" charset="0"/>
            </a:endParaRPr>
          </a:p>
          <a:p>
            <a:pPr marR="337185" algn="just">
              <a:spcBef>
                <a:spcPts val="1195"/>
              </a:spcBef>
              <a:spcAft>
                <a:spcPts val="0"/>
              </a:spcAft>
            </a:pPr>
            <a:r>
              <a:rPr lang="en-US" altLang="zh-CN" spc="-5" dirty="0">
                <a:solidFill>
                  <a:srgbClr val="000000"/>
                </a:solidFill>
                <a:latin typeface="宋体" panose="02010600030101010101" pitchFamily="2" charset="-122"/>
              </a:rPr>
              <a:t>2</a:t>
            </a:r>
            <a:r>
              <a:rPr lang="zh-CN" altLang="zh-CN" dirty="0">
                <a:solidFill>
                  <a:srgbClr val="000000"/>
                </a:solidFill>
                <a:latin typeface="Times New Roman" panose="02020603050405020304" pitchFamily="18" charset="0"/>
                <a:cs typeface="QRVRMB+KaiTi_GB2312"/>
              </a:rPr>
              <a:t>、沪深</a:t>
            </a:r>
            <a:r>
              <a:rPr lang="en-US" altLang="zh-CN" dirty="0">
                <a:solidFill>
                  <a:srgbClr val="000000"/>
                </a:solidFill>
                <a:latin typeface="宋体" panose="02010600030101010101" pitchFamily="2" charset="-122"/>
              </a:rPr>
              <a:t>300</a:t>
            </a:r>
            <a:r>
              <a:rPr lang="zh-CN" altLang="zh-CN" dirty="0">
                <a:solidFill>
                  <a:srgbClr val="000000"/>
                </a:solidFill>
                <a:latin typeface="Times New Roman" panose="02020603050405020304" pitchFamily="18" charset="0"/>
                <a:cs typeface="QRVRMB+KaiTi_GB2312"/>
              </a:rPr>
              <a:t>全样本优选策略：不考虑行业属性，选取样本股中得分最高的一篮子股票构建</a:t>
            </a:r>
            <a:r>
              <a:rPr lang="zh-CN" altLang="zh-CN" dirty="0" smtClean="0">
                <a:solidFill>
                  <a:srgbClr val="000000"/>
                </a:solidFill>
                <a:latin typeface="Times New Roman" panose="02020603050405020304" pitchFamily="18" charset="0"/>
                <a:cs typeface="QRVRMB+KaiTi_GB2312"/>
              </a:rPr>
              <a:t>投</a:t>
            </a:r>
            <a:r>
              <a:rPr lang="zh-CN" altLang="en-US" dirty="0" smtClean="0">
                <a:solidFill>
                  <a:srgbClr val="000000"/>
                </a:solidFill>
                <a:latin typeface="Times New Roman" panose="02020603050405020304" pitchFamily="18" charset="0"/>
                <a:cs typeface="QRVRMB+KaiTi_GB2312"/>
              </a:rPr>
              <a:t>资</a:t>
            </a:r>
            <a:r>
              <a:rPr lang="zh-CN" altLang="zh-CN" dirty="0" smtClean="0">
                <a:solidFill>
                  <a:srgbClr val="000000"/>
                </a:solidFill>
                <a:latin typeface="Times New Roman" panose="02020603050405020304" pitchFamily="18" charset="0"/>
                <a:cs typeface="QRVRMB+KaiTi_GB2312"/>
              </a:rPr>
              <a:t>组合</a:t>
            </a:r>
            <a:r>
              <a:rPr lang="zh-CN" altLang="zh-CN" dirty="0">
                <a:solidFill>
                  <a:srgbClr val="000000"/>
                </a:solidFill>
                <a:latin typeface="Times New Roman" panose="02020603050405020304" pitchFamily="18" charset="0"/>
                <a:cs typeface="QRVRMB+KaiTi_GB2312"/>
              </a:rPr>
              <a:t>，股票采用流通市值加权。</a:t>
            </a:r>
            <a:endParaRPr lang="zh-CN" altLang="zh-CN" sz="2400" dirty="0">
              <a:latin typeface="Times New Roman" panose="02020603050405020304" pitchFamily="18" charset="0"/>
            </a:endParaRPr>
          </a:p>
          <a:p>
            <a:pPr algn="just">
              <a:spcBef>
                <a:spcPts val="1200"/>
              </a:spcBef>
              <a:spcAft>
                <a:spcPts val="0"/>
              </a:spcAft>
            </a:pPr>
            <a:r>
              <a:rPr lang="zh-CN" altLang="zh-CN" spc="30" dirty="0">
                <a:solidFill>
                  <a:srgbClr val="000000"/>
                </a:solidFill>
                <a:latin typeface="Times New Roman" panose="02020603050405020304" pitchFamily="18" charset="0"/>
                <a:cs typeface="QRVRMB+KaiTi_GB2312"/>
              </a:rPr>
              <a:t>直观来看，方法一通过行业中性的加权方式，能够减小对于指数的跟踪误差，策略</a:t>
            </a:r>
            <a:r>
              <a:rPr lang="zh-CN" altLang="zh-CN" spc="30" dirty="0" smtClean="0">
                <a:solidFill>
                  <a:srgbClr val="000000"/>
                </a:solidFill>
                <a:latin typeface="Times New Roman" panose="02020603050405020304" pitchFamily="18" charset="0"/>
                <a:cs typeface="QRVRMB+KaiTi_GB2312"/>
              </a:rPr>
              <a:t>的</a:t>
            </a:r>
            <a:r>
              <a:rPr lang="en-US" altLang="zh-CN" dirty="0" smtClean="0">
                <a:solidFill>
                  <a:srgbClr val="000000"/>
                </a:solidFill>
                <a:latin typeface="宋体" panose="02010600030101010101" pitchFamily="2" charset="-122"/>
              </a:rPr>
              <a:t>Alpha</a:t>
            </a:r>
            <a:r>
              <a:rPr lang="zh-CN" altLang="zh-CN" dirty="0">
                <a:solidFill>
                  <a:srgbClr val="000000"/>
                </a:solidFill>
                <a:latin typeface="Times New Roman" panose="02020603050405020304" pitchFamily="18" charset="0"/>
                <a:cs typeface="QRVRMB+KaiTi_GB2312"/>
              </a:rPr>
              <a:t>会具备较好的稳定性；而方法二则仅挑选基本面以及技术指标表现最好的一篮子股票构建组合，应该会具有更高的</a:t>
            </a:r>
            <a:r>
              <a:rPr lang="zh-CN" altLang="zh-CN" spc="45" dirty="0">
                <a:solidFill>
                  <a:srgbClr val="000000"/>
                </a:solidFill>
                <a:latin typeface="Times New Roman" panose="02020603050405020304" pitchFamily="18" charset="0"/>
              </a:rPr>
              <a:t> </a:t>
            </a:r>
            <a:r>
              <a:rPr lang="en-US" altLang="zh-CN" dirty="0">
                <a:solidFill>
                  <a:srgbClr val="000000"/>
                </a:solidFill>
                <a:latin typeface="宋体" panose="02010600030101010101" pitchFamily="2" charset="-122"/>
              </a:rPr>
              <a:t>Alpha</a:t>
            </a:r>
            <a:r>
              <a:rPr lang="en-US" altLang="zh-CN" spc="5" dirty="0">
                <a:solidFill>
                  <a:srgbClr val="000000"/>
                </a:solidFill>
                <a:latin typeface="宋体" panose="02010600030101010101" pitchFamily="2" charset="-122"/>
              </a:rPr>
              <a:t> </a:t>
            </a:r>
            <a:r>
              <a:rPr lang="zh-CN" altLang="zh-CN" dirty="0">
                <a:solidFill>
                  <a:srgbClr val="000000"/>
                </a:solidFill>
                <a:latin typeface="Times New Roman" panose="02020603050405020304" pitchFamily="18" charset="0"/>
                <a:cs typeface="QRVRMB+KaiTi_GB2312"/>
              </a:rPr>
              <a:t>收益，因此收益会牺牲部分跟踪误差，从而放大策略的波动性。我们将在实证结果中考察两种选股方法的效果。</a:t>
            </a:r>
            <a:endParaRPr lang="zh-CN" altLang="zh-CN" sz="2400" dirty="0">
              <a:latin typeface="Times New Roman" panose="02020603050405020304" pitchFamily="18" charset="0"/>
            </a:endParaRPr>
          </a:p>
          <a:p>
            <a:pPr algn="just">
              <a:spcAft>
                <a:spcPts val="0"/>
              </a:spcAft>
            </a:pPr>
            <a:r>
              <a:rPr lang="en-US" altLang="zh-CN" dirty="0">
                <a:latin typeface="宋体" panose="02010600030101010101" pitchFamily="2" charset="-122"/>
              </a:rPr>
              <a:t> </a:t>
            </a:r>
            <a:endParaRPr lang="zh-CN" altLang="zh-CN" sz="2400" dirty="0">
              <a:latin typeface="Times New Roman" panose="02020603050405020304" pitchFamily="18" charset="0"/>
            </a:endParaRPr>
          </a:p>
        </p:txBody>
      </p:sp>
    </p:spTree>
    <p:extLst>
      <p:ext uri="{BB962C8B-B14F-4D97-AF65-F5344CB8AC3E}">
        <p14:creationId xmlns:p14="http://schemas.microsoft.com/office/powerpoint/2010/main" val="9786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7727" y="530630"/>
            <a:ext cx="1882247" cy="324256"/>
          </a:xfrm>
          <a:prstGeom prst="rect">
            <a:avLst/>
          </a:prstGeom>
        </p:spPr>
        <p:txBody>
          <a:bodyPr wrap="none">
            <a:spAutoFit/>
          </a:bodyPr>
          <a:lstStyle/>
          <a:p>
            <a:pPr>
              <a:lnSpc>
                <a:spcPts val="1725"/>
              </a:lnSpc>
              <a:spcBef>
                <a:spcPts val="1190"/>
              </a:spcBef>
              <a:spcAft>
                <a:spcPts val="0"/>
              </a:spcAft>
            </a:pPr>
            <a:r>
              <a:rPr lang="en-US" altLang="zh-CN" sz="2400" b="1" dirty="0">
                <a:solidFill>
                  <a:srgbClr val="000080"/>
                </a:solidFill>
                <a:latin typeface="LNJQKU+Arial-BoldMT"/>
                <a:cs typeface="Times New Roman" panose="02020603050405020304" pitchFamily="18" charset="0"/>
              </a:rPr>
              <a:t>2</a:t>
            </a:r>
            <a:r>
              <a:rPr lang="en-US" altLang="zh-CN" sz="2400" spc="5" dirty="0">
                <a:solidFill>
                  <a:srgbClr val="000080"/>
                </a:solidFill>
                <a:latin typeface="宋体" panose="02010600030101010101" pitchFamily="2" charset="-122"/>
                <a:cs typeface="QRVRMB+KaiTi_GB2312"/>
              </a:rPr>
              <a:t>、实证分析</a:t>
            </a:r>
            <a:endParaRPr lang="zh-CN" altLang="zh-CN" sz="2400" dirty="0">
              <a:latin typeface="Times New Roman" panose="02020603050405020304" pitchFamily="18" charset="0"/>
            </a:endParaRPr>
          </a:p>
        </p:txBody>
      </p:sp>
      <p:sp>
        <p:nvSpPr>
          <p:cNvPr id="3" name="矩形 2"/>
          <p:cNvSpPr/>
          <p:nvPr/>
        </p:nvSpPr>
        <p:spPr>
          <a:xfrm>
            <a:off x="1935893" y="1859340"/>
            <a:ext cx="9885404" cy="2308324"/>
          </a:xfrm>
          <a:prstGeom prst="rect">
            <a:avLst/>
          </a:prstGeom>
        </p:spPr>
        <p:txBody>
          <a:bodyPr wrap="square">
            <a:spAutoFit/>
          </a:bodyPr>
          <a:lstStyle/>
          <a:p>
            <a:pPr algn="just">
              <a:spcAft>
                <a:spcPts val="0"/>
              </a:spcAft>
            </a:pPr>
            <a:r>
              <a:rPr lang="zh-CN" altLang="zh-CN" dirty="0">
                <a:latin typeface="Times New Roman" panose="02020603050405020304" pitchFamily="18" charset="0"/>
              </a:rPr>
              <a:t> </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a:t>
            </a:r>
            <a:r>
              <a:rPr lang="zh-CN" altLang="zh-CN" dirty="0" smtClean="0">
                <a:latin typeface="Times New Roman" panose="02020603050405020304" pitchFamily="18" charset="0"/>
              </a:rPr>
              <a:t>行业</a:t>
            </a:r>
            <a:r>
              <a:rPr lang="zh-CN" altLang="zh-CN" dirty="0">
                <a:latin typeface="Times New Roman" panose="02020603050405020304" pitchFamily="18" charset="0"/>
              </a:rPr>
              <a:t>间中性、行业内优选（策略</a:t>
            </a:r>
            <a:r>
              <a:rPr lang="en-US" altLang="zh-CN" dirty="0">
                <a:latin typeface="Times New Roman" panose="02020603050405020304" pitchFamily="18" charset="0"/>
              </a:rPr>
              <a:t> 1</a:t>
            </a:r>
            <a:r>
              <a:rPr lang="zh-CN" altLang="zh-CN" dirty="0">
                <a:latin typeface="Times New Roman" panose="02020603050405020304" pitchFamily="18" charset="0"/>
              </a:rPr>
              <a:t>）</a:t>
            </a:r>
          </a:p>
          <a:p>
            <a:pPr algn="just">
              <a:spcAft>
                <a:spcPts val="0"/>
              </a:spcAft>
            </a:pPr>
            <a:r>
              <a:rPr lang="en-US" altLang="zh-CN" dirty="0">
                <a:latin typeface="Times New Roman" panose="02020603050405020304" pitchFamily="18" charset="0"/>
              </a:rPr>
              <a:t> </a:t>
            </a:r>
            <a:endParaRPr lang="zh-CN" altLang="zh-CN" dirty="0">
              <a:latin typeface="Times New Roman" panose="02020603050405020304" pitchFamily="18" charset="0"/>
            </a:endParaRPr>
          </a:p>
          <a:p>
            <a:pPr algn="just">
              <a:spcAft>
                <a:spcPts val="0"/>
              </a:spcAft>
            </a:pPr>
            <a:r>
              <a:rPr lang="zh-CN" altLang="zh-CN" dirty="0">
                <a:latin typeface="Times New Roman" panose="02020603050405020304" pitchFamily="18" charset="0"/>
              </a:rPr>
              <a:t>该策略为行业配置的权重与该行业在沪深</a:t>
            </a:r>
            <a:r>
              <a:rPr lang="en-US" altLang="zh-CN" dirty="0">
                <a:latin typeface="Times New Roman" panose="02020603050405020304" pitchFamily="18" charset="0"/>
              </a:rPr>
              <a:t> 300 </a:t>
            </a:r>
            <a:r>
              <a:rPr lang="zh-CN" altLang="zh-CN" dirty="0">
                <a:latin typeface="Times New Roman" panose="02020603050405020304" pitchFamily="18" charset="0"/>
              </a:rPr>
              <a:t>中的权重一致，这样做能有效控制</a:t>
            </a:r>
            <a:r>
              <a:rPr lang="en-US" altLang="zh-CN" dirty="0">
                <a:latin typeface="Times New Roman" panose="02020603050405020304" pitchFamily="18" charset="0"/>
              </a:rPr>
              <a:t> Beta</a:t>
            </a:r>
            <a:r>
              <a:rPr lang="zh-CN" altLang="zh-CN" dirty="0">
                <a:latin typeface="Times New Roman" panose="02020603050405020304" pitchFamily="18" charset="0"/>
              </a:rPr>
              <a:t>， 保持策略的稳定性，不至于出现太大的风险；在行业内，我们对个股进行精选，采用的方法 是相关性选股，样本内数据始终采用过去两年的滚动窗口数据，这也是我们增强组合</a:t>
            </a:r>
            <a:r>
              <a:rPr lang="en-US" altLang="zh-CN" dirty="0">
                <a:latin typeface="Times New Roman" panose="02020603050405020304" pitchFamily="18" charset="0"/>
              </a:rPr>
              <a:t> Alpha </a:t>
            </a:r>
            <a:r>
              <a:rPr lang="zh-CN" altLang="zh-CN" dirty="0">
                <a:latin typeface="Times New Roman" panose="02020603050405020304" pitchFamily="18" charset="0"/>
              </a:rPr>
              <a:t>的真正来源。</a:t>
            </a:r>
          </a:p>
          <a:p>
            <a:pPr algn="just">
              <a:spcAft>
                <a:spcPts val="0"/>
              </a:spcAft>
            </a:pPr>
            <a:r>
              <a:rPr lang="en-US" altLang="zh-CN" dirty="0">
                <a:latin typeface="Times New Roman" panose="02020603050405020304" pitchFamily="18" charset="0"/>
              </a:rPr>
              <a:t> </a:t>
            </a:r>
            <a:endParaRPr lang="zh-CN" altLang="zh-CN" dirty="0">
              <a:latin typeface="Times New Roman" panose="02020603050405020304" pitchFamily="18" charset="0"/>
            </a:endParaRPr>
          </a:p>
          <a:p>
            <a:pPr algn="just">
              <a:spcAft>
                <a:spcPts val="0"/>
              </a:spcAft>
            </a:pPr>
            <a:r>
              <a:rPr lang="en-US" altLang="zh-CN" dirty="0">
                <a:latin typeface="Times New Roman" panose="02020603050405020304" pitchFamily="18" charset="0"/>
              </a:rPr>
              <a:t> </a:t>
            </a:r>
            <a:r>
              <a:rPr lang="zh-CN" altLang="zh-CN" dirty="0">
                <a:latin typeface="Times New Roman" panose="02020603050405020304" pitchFamily="18" charset="0"/>
              </a:rPr>
              <a:t>通过行业间中性的方法来控制风险，行业内精选来挖掘</a:t>
            </a:r>
            <a:r>
              <a:rPr lang="en-US" altLang="zh-CN" dirty="0">
                <a:latin typeface="Times New Roman" panose="02020603050405020304" pitchFamily="18" charset="0"/>
              </a:rPr>
              <a:t> Alpha</a:t>
            </a:r>
            <a:r>
              <a:rPr lang="zh-CN" altLang="zh-CN" dirty="0">
                <a:latin typeface="Times New Roman" panose="02020603050405020304" pitchFamily="18" charset="0"/>
              </a:rPr>
              <a:t>，总体而言，此策略属于 稳中有攻的方法，在风险控制的前提下力求能有稳定的超额收益，具体选股流程如图</a:t>
            </a:r>
            <a:r>
              <a:rPr lang="en-US" altLang="zh-CN" dirty="0">
                <a:latin typeface="Times New Roman" panose="02020603050405020304" pitchFamily="18" charset="0"/>
              </a:rPr>
              <a:t> 2</a:t>
            </a:r>
            <a:r>
              <a:rPr lang="zh-CN" altLang="zh-CN" dirty="0">
                <a:latin typeface="Times New Roman" panose="02020603050405020304" pitchFamily="18" charset="0"/>
              </a:rPr>
              <a:t>。</a:t>
            </a:r>
          </a:p>
        </p:txBody>
      </p:sp>
    </p:spTree>
    <p:extLst>
      <p:ext uri="{BB962C8B-B14F-4D97-AF65-F5344CB8AC3E}">
        <p14:creationId xmlns:p14="http://schemas.microsoft.com/office/powerpoint/2010/main" val="5737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440" y="1474572"/>
            <a:ext cx="8537347" cy="3340701"/>
          </a:xfrm>
          <a:prstGeom prst="rect">
            <a:avLst/>
          </a:prstGeom>
        </p:spPr>
      </p:pic>
    </p:spTree>
    <p:extLst>
      <p:ext uri="{BB962C8B-B14F-4D97-AF65-F5344CB8AC3E}">
        <p14:creationId xmlns:p14="http://schemas.microsoft.com/office/powerpoint/2010/main" val="292790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021" y="832021"/>
            <a:ext cx="9700732" cy="3200915"/>
          </a:xfrm>
          <a:prstGeom prst="rect">
            <a:avLst/>
          </a:prstGeom>
        </p:spPr>
      </p:pic>
      <p:sp>
        <p:nvSpPr>
          <p:cNvPr id="3" name="矩形 2"/>
          <p:cNvSpPr/>
          <p:nvPr/>
        </p:nvSpPr>
        <p:spPr>
          <a:xfrm>
            <a:off x="2125363" y="4273026"/>
            <a:ext cx="9366422" cy="2308324"/>
          </a:xfrm>
          <a:prstGeom prst="rect">
            <a:avLst/>
          </a:prstGeom>
        </p:spPr>
        <p:txBody>
          <a:bodyPr wrap="square">
            <a:spAutoFit/>
          </a:bodyPr>
          <a:lstStyle/>
          <a:p>
            <a:r>
              <a:rPr lang="zh-CN" altLang="en-US" dirty="0"/>
              <a:t>表</a:t>
            </a:r>
            <a:r>
              <a:rPr lang="en-US" altLang="zh-CN" dirty="0"/>
              <a:t>2 </a:t>
            </a:r>
            <a:r>
              <a:rPr lang="zh-CN" altLang="en-US" dirty="0"/>
              <a:t>中的平均换手率指标为资金的换手率，即按照买卖金额进行计算，而非股票数目</a:t>
            </a:r>
            <a:r>
              <a:rPr lang="zh-CN" altLang="en-US" dirty="0" smtClean="0"/>
              <a:t>意义</a:t>
            </a:r>
            <a:r>
              <a:rPr lang="zh-CN" altLang="en-US" dirty="0"/>
              <a:t>上的换手率。从表</a:t>
            </a:r>
            <a:r>
              <a:rPr lang="en-US" altLang="zh-CN" dirty="0"/>
              <a:t>2 </a:t>
            </a:r>
            <a:r>
              <a:rPr lang="zh-CN" altLang="en-US" dirty="0"/>
              <a:t>可以看出，随着每个行业选取股票数目的增加，增强组合相对于沪深 </a:t>
            </a:r>
            <a:r>
              <a:rPr lang="en-US" altLang="zh-CN" dirty="0"/>
              <a:t>300 </a:t>
            </a:r>
            <a:r>
              <a:rPr lang="zh-CN" altLang="en-US" dirty="0"/>
              <a:t>指数的超额收益的均值和波动率均不断减小，信息比率呈现出先增大后减小的趋势，</a:t>
            </a:r>
            <a:r>
              <a:rPr lang="zh-CN" altLang="en-US" dirty="0" smtClean="0"/>
              <a:t>胜率</a:t>
            </a:r>
            <a:r>
              <a:rPr lang="zh-CN" altLang="en-US" dirty="0"/>
              <a:t>基本都能维持在</a:t>
            </a:r>
            <a:r>
              <a:rPr lang="en-US" altLang="zh-CN" dirty="0"/>
              <a:t>68%</a:t>
            </a:r>
            <a:r>
              <a:rPr lang="zh-CN" altLang="en-US" dirty="0"/>
              <a:t>以上，且随着参数的变大有变大的趋势，但不是很明显，平均换手率 随着参数的变大而减小。</a:t>
            </a:r>
          </a:p>
          <a:p>
            <a:r>
              <a:rPr lang="zh-CN" altLang="en-US" dirty="0"/>
              <a:t>综合比较，当每个行业选取 </a:t>
            </a:r>
            <a:r>
              <a:rPr lang="en-US" altLang="zh-CN" dirty="0"/>
              <a:t>20%</a:t>
            </a:r>
            <a:r>
              <a:rPr lang="zh-CN" altLang="en-US" dirty="0"/>
              <a:t>的股票时，增强组合的信息比率最高，年化值达到了 </a:t>
            </a:r>
            <a:r>
              <a:rPr lang="en-US" altLang="zh-CN" dirty="0"/>
              <a:t>1.82</a:t>
            </a:r>
            <a:r>
              <a:rPr lang="zh-CN" altLang="en-US" dirty="0"/>
              <a:t>，胜率也高达</a:t>
            </a:r>
            <a:r>
              <a:rPr lang="en-US" altLang="zh-CN" dirty="0"/>
              <a:t>68.18%</a:t>
            </a:r>
            <a:r>
              <a:rPr lang="zh-CN" altLang="en-US" dirty="0"/>
              <a:t>，我们认为 </a:t>
            </a:r>
            <a:r>
              <a:rPr lang="en-US" altLang="zh-CN" dirty="0"/>
              <a:t>p =20%</a:t>
            </a:r>
            <a:r>
              <a:rPr lang="zh-CN" altLang="en-US" dirty="0"/>
              <a:t>是最优参数，以下的讨论也都是在 </a:t>
            </a:r>
            <a:r>
              <a:rPr lang="en-US" altLang="zh-CN" dirty="0"/>
              <a:t>p =20%</a:t>
            </a:r>
            <a:r>
              <a:rPr lang="zh-CN" altLang="en-US" dirty="0"/>
              <a:t>的 情况下展开的。</a:t>
            </a:r>
          </a:p>
        </p:txBody>
      </p:sp>
    </p:spTree>
    <p:extLst>
      <p:ext uri="{BB962C8B-B14F-4D97-AF65-F5344CB8AC3E}">
        <p14:creationId xmlns:p14="http://schemas.microsoft.com/office/powerpoint/2010/main" val="120283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1880" y="459945"/>
            <a:ext cx="4352474" cy="369332"/>
          </a:xfrm>
          <a:prstGeom prst="rect">
            <a:avLst/>
          </a:prstGeom>
        </p:spPr>
        <p:txBody>
          <a:bodyPr wrap="none">
            <a:spAutoFit/>
          </a:bodyPr>
          <a:lstStyle/>
          <a:p>
            <a:r>
              <a:rPr lang="zh-CN" altLang="en-US" dirty="0" smtClean="0"/>
              <a:t>（</a:t>
            </a:r>
            <a:r>
              <a:rPr lang="en-US" altLang="zh-CN" dirty="0" smtClean="0"/>
              <a:t>2</a:t>
            </a:r>
            <a:r>
              <a:rPr lang="zh-CN" altLang="en-US" dirty="0" smtClean="0"/>
              <a:t>）沪</a:t>
            </a:r>
            <a:r>
              <a:rPr lang="zh-CN" altLang="en-US" dirty="0"/>
              <a:t>深</a:t>
            </a:r>
            <a:r>
              <a:rPr lang="en-US" altLang="zh-CN" dirty="0"/>
              <a:t>300 </a:t>
            </a:r>
            <a:r>
              <a:rPr lang="zh-CN" altLang="en-US" dirty="0"/>
              <a:t>全样本优选策略（策略</a:t>
            </a:r>
            <a:r>
              <a:rPr lang="en-US" altLang="zh-CN" dirty="0"/>
              <a:t>2</a:t>
            </a:r>
            <a:r>
              <a:rPr lang="zh-CN" altLang="en-US" dirty="0"/>
              <a:t>）</a:t>
            </a:r>
          </a:p>
        </p:txBody>
      </p:sp>
      <p:sp>
        <p:nvSpPr>
          <p:cNvPr id="3" name="矩形 2"/>
          <p:cNvSpPr/>
          <p:nvPr/>
        </p:nvSpPr>
        <p:spPr>
          <a:xfrm>
            <a:off x="1795849" y="923832"/>
            <a:ext cx="10140778" cy="1477328"/>
          </a:xfrm>
          <a:prstGeom prst="rect">
            <a:avLst/>
          </a:prstGeom>
        </p:spPr>
        <p:txBody>
          <a:bodyPr wrap="square">
            <a:spAutoFit/>
          </a:bodyPr>
          <a:lstStyle/>
          <a:p>
            <a:r>
              <a:rPr lang="zh-CN" altLang="en-US" dirty="0"/>
              <a:t>行业中性的组合构建方法将对指数的跟踪效果作为选股目标之一，不增加行业配置的</a:t>
            </a:r>
            <a:r>
              <a:rPr lang="zh-CN" altLang="en-US" dirty="0" smtClean="0"/>
              <a:t>观点</a:t>
            </a:r>
            <a:r>
              <a:rPr lang="zh-CN" altLang="en-US" dirty="0"/>
              <a:t>体现了策略较为保守的特征。而市场中总有风险厌恶系数较低的投资者更为看重的是策略  获得的正</a:t>
            </a:r>
            <a:r>
              <a:rPr lang="en-US" altLang="zh-CN" dirty="0"/>
              <a:t>alpha </a:t>
            </a:r>
            <a:r>
              <a:rPr lang="zh-CN" altLang="en-US" dirty="0"/>
              <a:t>水平。有了股指期货作为对冲组合</a:t>
            </a:r>
            <a:r>
              <a:rPr lang="en-US" altLang="zh-CN" dirty="0"/>
              <a:t>beta </a:t>
            </a:r>
            <a:r>
              <a:rPr lang="zh-CN" altLang="en-US" dirty="0"/>
              <a:t>的工具，只要能够保证组合的</a:t>
            </a:r>
            <a:r>
              <a:rPr lang="en-US" altLang="zh-CN" dirty="0"/>
              <a:t>alpha  </a:t>
            </a:r>
            <a:r>
              <a:rPr lang="zh-CN" altLang="en-US" dirty="0"/>
              <a:t>维持在正收益上，那么 </a:t>
            </a:r>
            <a:r>
              <a:rPr lang="en-US" altLang="zh-CN" dirty="0"/>
              <a:t>alpha </a:t>
            </a:r>
            <a:r>
              <a:rPr lang="zh-CN" altLang="en-US" dirty="0"/>
              <a:t>的波动率可以作为次要考虑对象。故而这里我们不考虑行业</a:t>
            </a:r>
            <a:r>
              <a:rPr lang="zh-CN" altLang="en-US" dirty="0" smtClean="0"/>
              <a:t>属性</a:t>
            </a:r>
            <a:r>
              <a:rPr lang="zh-CN" altLang="en-US" dirty="0"/>
              <a:t>，仅根据股票的综合得分进行全样本选股构建组合，具体流程如图</a:t>
            </a:r>
            <a:r>
              <a:rPr lang="en-US" altLang="zh-CN" dirty="0"/>
              <a:t>3</a:t>
            </a:r>
            <a:r>
              <a:rPr lang="zh-CN" altLang="en-US" dirty="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642" y="2956008"/>
            <a:ext cx="8562975" cy="3171825"/>
          </a:xfrm>
          <a:prstGeom prst="rect">
            <a:avLst/>
          </a:prstGeom>
        </p:spPr>
      </p:pic>
    </p:spTree>
    <p:extLst>
      <p:ext uri="{BB962C8B-B14F-4D97-AF65-F5344CB8AC3E}">
        <p14:creationId xmlns:p14="http://schemas.microsoft.com/office/powerpoint/2010/main" val="279236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8227" y="1859340"/>
            <a:ext cx="10149016" cy="2031325"/>
          </a:xfrm>
          <a:prstGeom prst="rect">
            <a:avLst/>
          </a:prstGeom>
        </p:spPr>
        <p:txBody>
          <a:bodyPr wrap="square">
            <a:spAutoFit/>
          </a:bodyPr>
          <a:lstStyle/>
          <a:p>
            <a:r>
              <a:rPr lang="zh-CN" altLang="en-US" dirty="0"/>
              <a:t>与行业间中性，行业内优选策略不同，沪深</a:t>
            </a:r>
            <a:r>
              <a:rPr lang="en-US" altLang="zh-CN" dirty="0"/>
              <a:t>300 </a:t>
            </a:r>
            <a:r>
              <a:rPr lang="zh-CN" altLang="en-US" dirty="0"/>
              <a:t>全样本优选策略不进行行业配置，而是 选取得分排在最前面的一定数量的股票来构建增强组合，较之之前的策略，此策略显然激进 了不少，是以超额收益最大化为首要目标的，并不是很强调对风险的控制。</a:t>
            </a:r>
          </a:p>
          <a:p>
            <a:r>
              <a:rPr lang="zh-CN" altLang="en-US" dirty="0"/>
              <a:t> 同样我们以 </a:t>
            </a:r>
            <a:r>
              <a:rPr lang="en-US" altLang="zh-CN" dirty="0"/>
              <a:t>2008 </a:t>
            </a:r>
            <a:r>
              <a:rPr lang="zh-CN" altLang="en-US" dirty="0"/>
              <a:t>年 </a:t>
            </a:r>
            <a:r>
              <a:rPr lang="en-US" altLang="zh-CN" dirty="0"/>
              <a:t>1 </a:t>
            </a:r>
            <a:r>
              <a:rPr lang="zh-CN" altLang="en-US" dirty="0"/>
              <a:t>月</a:t>
            </a:r>
            <a:r>
              <a:rPr lang="en-US" altLang="zh-CN" dirty="0"/>
              <a:t>—2011 </a:t>
            </a:r>
            <a:r>
              <a:rPr lang="zh-CN" altLang="en-US" dirty="0"/>
              <a:t>年 </a:t>
            </a:r>
            <a:r>
              <a:rPr lang="en-US" altLang="zh-CN" dirty="0"/>
              <a:t>8 </a:t>
            </a:r>
            <a:r>
              <a:rPr lang="zh-CN" altLang="en-US" dirty="0"/>
              <a:t>月为样本期，每个月末更新我们的组合，共计 </a:t>
            </a:r>
            <a:r>
              <a:rPr lang="en-US" altLang="zh-CN" dirty="0"/>
              <a:t>44 </a:t>
            </a:r>
            <a:r>
              <a:rPr lang="zh-CN" altLang="en-US" dirty="0"/>
              <a:t>个月，参数 </a:t>
            </a:r>
            <a:r>
              <a:rPr lang="en-US" altLang="zh-CN" dirty="0"/>
              <a:t>p </a:t>
            </a:r>
            <a:r>
              <a:rPr lang="zh-CN" altLang="en-US" dirty="0"/>
              <a:t>是每期选出的股票个数，我们对不同参数 </a:t>
            </a:r>
            <a:r>
              <a:rPr lang="en-US" altLang="zh-CN" dirty="0"/>
              <a:t>p </a:t>
            </a:r>
            <a:r>
              <a:rPr lang="zh-CN" altLang="en-US" dirty="0"/>
              <a:t>下组合相对沪深</a:t>
            </a:r>
            <a:r>
              <a:rPr lang="en-US" altLang="zh-CN" dirty="0"/>
              <a:t>300 </a:t>
            </a:r>
            <a:r>
              <a:rPr lang="zh-CN" altLang="en-US" dirty="0"/>
              <a:t>的表现进行</a:t>
            </a:r>
            <a:r>
              <a:rPr lang="zh-CN" altLang="en-US" dirty="0" smtClean="0"/>
              <a:t>敏感性分析</a:t>
            </a:r>
            <a:r>
              <a:rPr lang="zh-CN" altLang="en-US" dirty="0"/>
              <a:t>，结果如表 </a:t>
            </a:r>
            <a:r>
              <a:rPr lang="en-US" altLang="zh-CN" dirty="0"/>
              <a:t>3</a:t>
            </a:r>
            <a:r>
              <a:rPr lang="zh-CN" altLang="en-US" dirty="0"/>
              <a:t>（为了便于两种策略的比较，我们让参数 </a:t>
            </a:r>
            <a:r>
              <a:rPr lang="en-US" altLang="zh-CN" dirty="0"/>
              <a:t>p </a:t>
            </a:r>
            <a:r>
              <a:rPr lang="zh-CN" altLang="en-US" dirty="0"/>
              <a:t>等于行业间中性、行业内  优选策略部分表</a:t>
            </a:r>
            <a:r>
              <a:rPr lang="en-US" altLang="zh-CN" dirty="0"/>
              <a:t>2 </a:t>
            </a:r>
            <a:r>
              <a:rPr lang="zh-CN" altLang="en-US" dirty="0"/>
              <a:t>中平均每期选出的股票数量）。 </a:t>
            </a:r>
          </a:p>
        </p:txBody>
      </p:sp>
    </p:spTree>
    <p:extLst>
      <p:ext uri="{BB962C8B-B14F-4D97-AF65-F5344CB8AC3E}">
        <p14:creationId xmlns:p14="http://schemas.microsoft.com/office/powerpoint/2010/main" val="163758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193" y="789931"/>
            <a:ext cx="8753475" cy="2543175"/>
          </a:xfrm>
          <a:prstGeom prst="rect">
            <a:avLst/>
          </a:prstGeom>
        </p:spPr>
      </p:pic>
      <p:sp>
        <p:nvSpPr>
          <p:cNvPr id="3" name="矩形 2"/>
          <p:cNvSpPr/>
          <p:nvPr/>
        </p:nvSpPr>
        <p:spPr>
          <a:xfrm>
            <a:off x="2444193" y="3911081"/>
            <a:ext cx="8926469" cy="1200329"/>
          </a:xfrm>
          <a:prstGeom prst="rect">
            <a:avLst/>
          </a:prstGeom>
        </p:spPr>
        <p:txBody>
          <a:bodyPr wrap="square">
            <a:spAutoFit/>
          </a:bodyPr>
          <a:lstStyle/>
          <a:p>
            <a:r>
              <a:rPr lang="zh-CN" altLang="en-US" dirty="0"/>
              <a:t> 从表</a:t>
            </a:r>
            <a:r>
              <a:rPr lang="en-US" altLang="zh-CN" dirty="0"/>
              <a:t>3 </a:t>
            </a:r>
            <a:r>
              <a:rPr lang="zh-CN" altLang="en-US" dirty="0"/>
              <a:t>可以看出，随着选取股票数目的增加，增强组合相对于沪深</a:t>
            </a:r>
            <a:r>
              <a:rPr lang="en-US" altLang="zh-CN" dirty="0"/>
              <a:t>300 </a:t>
            </a:r>
            <a:r>
              <a:rPr lang="zh-CN" altLang="en-US" dirty="0"/>
              <a:t>指数的超额收益 的均值和波动率均不断减小，信息比率呈现出先增大后减小的趋势，胜率基本都能维持在</a:t>
            </a:r>
            <a:r>
              <a:rPr lang="en-US" altLang="zh-CN" dirty="0"/>
              <a:t>60% </a:t>
            </a:r>
            <a:r>
              <a:rPr lang="zh-CN" altLang="en-US" dirty="0"/>
              <a:t>以上，平均换手率随着参数的变大而减小。综合比较，当每期选出</a:t>
            </a:r>
            <a:r>
              <a:rPr lang="en-US" altLang="zh-CN" dirty="0"/>
              <a:t>125 </a:t>
            </a:r>
            <a:r>
              <a:rPr lang="zh-CN" altLang="en-US" dirty="0"/>
              <a:t>只股票时，增强</a:t>
            </a:r>
            <a:r>
              <a:rPr lang="zh-CN" altLang="en-US" dirty="0" smtClean="0"/>
              <a:t>组合的</a:t>
            </a:r>
            <a:r>
              <a:rPr lang="zh-CN" altLang="en-US" dirty="0"/>
              <a:t>信息比率最高，年化值达到了</a:t>
            </a:r>
            <a:r>
              <a:rPr lang="en-US" altLang="zh-CN" dirty="0"/>
              <a:t>1.36</a:t>
            </a:r>
            <a:r>
              <a:rPr lang="zh-CN" altLang="en-US" dirty="0"/>
              <a:t>，胜率也达到了</a:t>
            </a:r>
            <a:r>
              <a:rPr lang="en-US" altLang="zh-CN" dirty="0"/>
              <a:t>65.91%</a:t>
            </a:r>
            <a:r>
              <a:rPr lang="zh-CN" altLang="en-US" dirty="0"/>
              <a:t>。</a:t>
            </a:r>
          </a:p>
        </p:txBody>
      </p:sp>
    </p:spTree>
    <p:extLst>
      <p:ext uri="{BB962C8B-B14F-4D97-AF65-F5344CB8AC3E}">
        <p14:creationId xmlns:p14="http://schemas.microsoft.com/office/powerpoint/2010/main" val="3755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87611" y="2262994"/>
            <a:ext cx="10404389" cy="2031325"/>
          </a:xfrm>
          <a:prstGeom prst="rect">
            <a:avLst/>
          </a:prstGeom>
        </p:spPr>
        <p:txBody>
          <a:bodyPr wrap="square">
            <a:spAutoFit/>
          </a:bodyPr>
          <a:lstStyle/>
          <a:p>
            <a:r>
              <a:rPr lang="zh-CN" altLang="en-US" dirty="0" smtClean="0"/>
              <a:t>（</a:t>
            </a:r>
            <a:r>
              <a:rPr lang="en-US" altLang="zh-CN" dirty="0" smtClean="0"/>
              <a:t>3</a:t>
            </a:r>
            <a:r>
              <a:rPr lang="zh-CN" altLang="en-US" dirty="0" smtClean="0"/>
              <a:t>）两种</a:t>
            </a:r>
            <a:r>
              <a:rPr lang="zh-CN" altLang="en-US" dirty="0"/>
              <a:t>增强策略的比较</a:t>
            </a:r>
          </a:p>
          <a:p>
            <a:r>
              <a:rPr lang="zh-CN" altLang="en-US" dirty="0"/>
              <a:t> 通过比较表</a:t>
            </a:r>
            <a:r>
              <a:rPr lang="en-US" altLang="zh-CN" dirty="0"/>
              <a:t>2</a:t>
            </a:r>
            <a:r>
              <a:rPr lang="zh-CN" altLang="en-US" dirty="0"/>
              <a:t>、表</a:t>
            </a:r>
            <a:r>
              <a:rPr lang="en-US" altLang="zh-CN" dirty="0"/>
              <a:t>3 </a:t>
            </a:r>
            <a:r>
              <a:rPr lang="zh-CN" altLang="en-US" dirty="0"/>
              <a:t>可知，在每期选出股票数量相仿的情况下，沪深</a:t>
            </a:r>
            <a:r>
              <a:rPr lang="en-US" altLang="zh-CN" dirty="0"/>
              <a:t>300 </a:t>
            </a:r>
            <a:r>
              <a:rPr lang="zh-CN" altLang="en-US" dirty="0"/>
              <a:t>全样本优选</a:t>
            </a:r>
            <a:r>
              <a:rPr lang="zh-CN" altLang="en-US" dirty="0" smtClean="0"/>
              <a:t>策略</a:t>
            </a:r>
            <a:r>
              <a:rPr lang="zh-CN" altLang="en-US" dirty="0"/>
              <a:t>的平均超额收益要大于行业间中性、行业内优选策略，同样的，前者的超额收益的波动率 也要大于后者，这符合资本市场“高风险，高收益”的规律。从信息比率和胜率的角度来看， 在选出相同数量股票的情况下，行业间中性，行业内优选策略的信息比率和胜率都要高于沪 深</a:t>
            </a:r>
            <a:r>
              <a:rPr lang="en-US" altLang="zh-CN" dirty="0"/>
              <a:t>300 </a:t>
            </a:r>
            <a:r>
              <a:rPr lang="zh-CN" altLang="en-US" dirty="0"/>
              <a:t>全样本优选策略，这验证了行业中性策略对于结果稳定性的保证。从风险调整后的收 益来看，我们认为行业间中性、行业内优选的策略比沪深</a:t>
            </a:r>
            <a:r>
              <a:rPr lang="en-US" altLang="zh-CN" dirty="0"/>
              <a:t>300 </a:t>
            </a:r>
            <a:r>
              <a:rPr lang="zh-CN" altLang="en-US" dirty="0"/>
              <a:t>全样本优选策略更胜一筹。</a:t>
            </a:r>
          </a:p>
        </p:txBody>
      </p:sp>
    </p:spTree>
    <p:extLst>
      <p:ext uri="{BB962C8B-B14F-4D97-AF65-F5344CB8AC3E}">
        <p14:creationId xmlns:p14="http://schemas.microsoft.com/office/powerpoint/2010/main" val="20134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886464" y="941173"/>
            <a:ext cx="10025449" cy="4997152"/>
          </a:xfrm>
          <a:prstGeom prst="rect">
            <a:avLst/>
          </a:prstGeom>
        </p:spPr>
        <p:txBody>
          <a:bodyPr>
            <a:normAutofit/>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altLang="zh-CN" sz="3000" dirty="0" smtClean="0"/>
              <a:t>1</a:t>
            </a:r>
            <a:r>
              <a:rPr lang="zh-CN" altLang="en-US" sz="3000" dirty="0" smtClean="0"/>
              <a:t>、与股票基金的主要区别：</a:t>
            </a:r>
            <a:endParaRPr lang="en-US" altLang="zh-CN" sz="3000" dirty="0" smtClean="0"/>
          </a:p>
          <a:p>
            <a:pPr lvl="1"/>
            <a:r>
              <a:rPr lang="zh-CN" altLang="en-US" sz="2000" dirty="0" smtClean="0"/>
              <a:t>指数型基金是跟踪某个指数的基金，具有管理费低，是指定买指数里的股票。股票型基金是由基金经理可以自主决定买入哪只股票，没有太多的约束和规定。</a:t>
            </a:r>
            <a:endParaRPr lang="en-US" altLang="zh-CN" sz="2000" dirty="0" smtClean="0"/>
          </a:p>
          <a:p>
            <a:endParaRPr lang="en-US" altLang="zh-CN" sz="2000" dirty="0" smtClean="0"/>
          </a:p>
          <a:p>
            <a:r>
              <a:rPr lang="en-US" altLang="zh-CN" sz="3000" dirty="0" smtClean="0"/>
              <a:t>2</a:t>
            </a:r>
            <a:r>
              <a:rPr lang="zh-CN" altLang="en-US" sz="3000" dirty="0" smtClean="0"/>
              <a:t>、指数基金属于采用被动式投资，股票型基金则是主动式投资的积极管理型基金。</a:t>
            </a:r>
            <a:endParaRPr lang="en-US" altLang="zh-CN" sz="3000" dirty="0" smtClean="0"/>
          </a:p>
          <a:p>
            <a:pPr lvl="1"/>
            <a:r>
              <a:rPr lang="zh-CN" altLang="en-US" sz="2000" dirty="0" smtClean="0"/>
              <a:t>指数基金提供的投资方式方便简单。投资者无须担心基金经理是否会改变投资策略，因为指数基金经理根本不需要自行选股，所以谁当基金经理并不重要。</a:t>
            </a:r>
            <a:endParaRPr lang="en-US" altLang="zh-CN" sz="2000" dirty="0" smtClean="0"/>
          </a:p>
          <a:p>
            <a:pPr lvl="1"/>
            <a:r>
              <a:rPr lang="zh-CN" altLang="en-US" sz="2000" dirty="0" smtClean="0"/>
              <a:t>股票基金投资风险比其他基金高。选择股票型基金这意味着你必须充分相信基金经理的能力。</a:t>
            </a:r>
            <a:endParaRPr lang="en-US" altLang="zh-CN" sz="2000" dirty="0"/>
          </a:p>
        </p:txBody>
      </p:sp>
    </p:spTree>
    <p:extLst>
      <p:ext uri="{BB962C8B-B14F-4D97-AF65-F5344CB8AC3E}">
        <p14:creationId xmlns:p14="http://schemas.microsoft.com/office/powerpoint/2010/main" val="355301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560" y="304820"/>
            <a:ext cx="10107827" cy="6363710"/>
          </a:xfrm>
          <a:prstGeom prst="rect">
            <a:avLst/>
          </a:prstGeom>
        </p:spPr>
      </p:pic>
    </p:spTree>
    <p:extLst>
      <p:ext uri="{BB962C8B-B14F-4D97-AF65-F5344CB8AC3E}">
        <p14:creationId xmlns:p14="http://schemas.microsoft.com/office/powerpoint/2010/main" val="399665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75935" y="1582341"/>
            <a:ext cx="9671222" cy="2585323"/>
          </a:xfrm>
          <a:prstGeom prst="rect">
            <a:avLst/>
          </a:prstGeom>
        </p:spPr>
        <p:txBody>
          <a:bodyPr wrap="square">
            <a:spAutoFit/>
          </a:bodyPr>
          <a:lstStyle/>
          <a:p>
            <a:r>
              <a:rPr lang="zh-CN" altLang="en-US" dirty="0"/>
              <a:t>图 </a:t>
            </a:r>
            <a:r>
              <a:rPr lang="en-US" altLang="zh-CN" dirty="0"/>
              <a:t>4—</a:t>
            </a:r>
            <a:r>
              <a:rPr lang="zh-CN" altLang="en-US" dirty="0"/>
              <a:t>图 </a:t>
            </a:r>
            <a:r>
              <a:rPr lang="en-US" altLang="zh-CN" dirty="0"/>
              <a:t>7 </a:t>
            </a:r>
            <a:r>
              <a:rPr lang="zh-CN" altLang="en-US" dirty="0"/>
              <a:t>展示了两种策略在选取相同股票数量时的表现（交易费用：双边 </a:t>
            </a:r>
            <a:r>
              <a:rPr lang="en-US" altLang="zh-CN" dirty="0"/>
              <a:t>0.15%</a:t>
            </a:r>
            <a:r>
              <a:rPr lang="zh-CN" altLang="en-US" dirty="0"/>
              <a:t>），总 体看来，在不同的参数设置、不同的市场环境下，两种策略的相对强弱曲线都有稳定向上的 趋势，说明了我们的选股策略是有效的。</a:t>
            </a:r>
          </a:p>
          <a:p>
            <a:r>
              <a:rPr lang="zh-CN" altLang="en-US" dirty="0"/>
              <a:t> 图 </a:t>
            </a:r>
            <a:r>
              <a:rPr lang="en-US" altLang="zh-CN" dirty="0"/>
              <a:t>4—</a:t>
            </a:r>
            <a:r>
              <a:rPr lang="zh-CN" altLang="en-US" dirty="0"/>
              <a:t>图 </a:t>
            </a:r>
            <a:r>
              <a:rPr lang="en-US" altLang="zh-CN" dirty="0"/>
              <a:t>7 </a:t>
            </a:r>
            <a:r>
              <a:rPr lang="zh-CN" altLang="en-US" dirty="0"/>
              <a:t>显示，虽然超额收益不同，但两种策略常常是同时战胜是指数，抑或同时跑  输指数。当策略战胜指数时，策略 </a:t>
            </a:r>
            <a:r>
              <a:rPr lang="en-US" altLang="zh-CN" dirty="0"/>
              <a:t>2 </a:t>
            </a:r>
            <a:r>
              <a:rPr lang="zh-CN" altLang="en-US" dirty="0"/>
              <a:t>的超额收益往往大于策略 </a:t>
            </a:r>
            <a:r>
              <a:rPr lang="en-US" altLang="zh-CN" dirty="0"/>
              <a:t>1 </a:t>
            </a:r>
            <a:r>
              <a:rPr lang="zh-CN" altLang="en-US" dirty="0"/>
              <a:t>的超额收益，而当策略跑输  指数时，策略 </a:t>
            </a:r>
            <a:r>
              <a:rPr lang="en-US" altLang="zh-CN" dirty="0"/>
              <a:t>2 </a:t>
            </a:r>
            <a:r>
              <a:rPr lang="zh-CN" altLang="en-US" dirty="0"/>
              <a:t>往往比策略 </a:t>
            </a:r>
            <a:r>
              <a:rPr lang="en-US" altLang="zh-CN" dirty="0"/>
              <a:t>1 </a:t>
            </a:r>
            <a:r>
              <a:rPr lang="zh-CN" altLang="en-US" dirty="0"/>
              <a:t>输得更多，总体而言，由于策略 </a:t>
            </a:r>
            <a:r>
              <a:rPr lang="en-US" altLang="zh-CN" dirty="0"/>
              <a:t>2 </a:t>
            </a:r>
            <a:r>
              <a:rPr lang="zh-CN" altLang="en-US" dirty="0"/>
              <a:t>没有采取市场中性行业配置  的方法，所以其波动率要远大于策略 </a:t>
            </a:r>
            <a:r>
              <a:rPr lang="en-US" altLang="zh-CN" dirty="0"/>
              <a:t>1</a:t>
            </a:r>
            <a:r>
              <a:rPr lang="zh-CN" altLang="en-US" dirty="0"/>
              <a:t>。虽然从收益率角度来看，截止到 </a:t>
            </a:r>
            <a:r>
              <a:rPr lang="en-US" altLang="zh-CN" dirty="0"/>
              <a:t>2011 </a:t>
            </a:r>
            <a:r>
              <a:rPr lang="zh-CN" altLang="en-US" dirty="0"/>
              <a:t>年 </a:t>
            </a:r>
            <a:r>
              <a:rPr lang="en-US" altLang="zh-CN" dirty="0"/>
              <a:t>8 </a:t>
            </a:r>
            <a:r>
              <a:rPr lang="zh-CN" altLang="en-US" dirty="0"/>
              <a:t>月，策略 </a:t>
            </a:r>
            <a:r>
              <a:rPr lang="en-US" altLang="zh-CN" dirty="0" smtClean="0"/>
              <a:t>2 </a:t>
            </a:r>
            <a:r>
              <a:rPr lang="zh-CN" altLang="en-US" dirty="0"/>
              <a:t>的累积收益略胜于策略 </a:t>
            </a:r>
            <a:r>
              <a:rPr lang="en-US" altLang="zh-CN" dirty="0"/>
              <a:t>1</a:t>
            </a:r>
            <a:r>
              <a:rPr lang="zh-CN" altLang="en-US" dirty="0"/>
              <a:t>，但策略 </a:t>
            </a:r>
            <a:r>
              <a:rPr lang="en-US" altLang="zh-CN" dirty="0"/>
              <a:t>1 </a:t>
            </a:r>
            <a:r>
              <a:rPr lang="zh-CN" altLang="en-US" dirty="0"/>
              <a:t>的相对强弱曲线更为平滑稳定。所以我们更倾向于</a:t>
            </a:r>
            <a:r>
              <a:rPr lang="zh-CN" altLang="en-US" dirty="0" smtClean="0"/>
              <a:t>采用行业</a:t>
            </a:r>
            <a:r>
              <a:rPr lang="zh-CN" altLang="en-US" dirty="0"/>
              <a:t>间中性、行业内优选的策略。</a:t>
            </a:r>
          </a:p>
        </p:txBody>
      </p:sp>
    </p:spTree>
    <p:extLst>
      <p:ext uri="{BB962C8B-B14F-4D97-AF65-F5344CB8AC3E}">
        <p14:creationId xmlns:p14="http://schemas.microsoft.com/office/powerpoint/2010/main" val="168254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0562" y="381680"/>
            <a:ext cx="10132541" cy="2031325"/>
          </a:xfrm>
          <a:prstGeom prst="rect">
            <a:avLst/>
          </a:prstGeom>
        </p:spPr>
        <p:txBody>
          <a:bodyPr wrap="square">
            <a:spAutoFit/>
          </a:bodyPr>
          <a:lstStyle/>
          <a:p>
            <a:r>
              <a:rPr lang="zh-CN" altLang="en-US" dirty="0" smtClean="0"/>
              <a:t>（</a:t>
            </a:r>
            <a:r>
              <a:rPr lang="en-US" altLang="zh-CN" dirty="0" smtClean="0"/>
              <a:t>4</a:t>
            </a:r>
            <a:r>
              <a:rPr lang="zh-CN" altLang="en-US" dirty="0" smtClean="0"/>
              <a:t>）增强</a:t>
            </a:r>
            <a:r>
              <a:rPr lang="zh-CN" altLang="en-US" dirty="0"/>
              <a:t>组合的历史表现</a:t>
            </a:r>
          </a:p>
          <a:p>
            <a:r>
              <a:rPr lang="zh-CN" altLang="en-US" dirty="0"/>
              <a:t>根据我们前面的分析，我们认为行业间中性、行业内优选策略兼顾了风险和收益，而当</a:t>
            </a:r>
          </a:p>
          <a:p>
            <a:r>
              <a:rPr lang="zh-CN" altLang="en-US" dirty="0"/>
              <a:t>每个行业选却前 </a:t>
            </a:r>
            <a:r>
              <a:rPr lang="en-US" altLang="zh-CN" dirty="0"/>
              <a:t>20%</a:t>
            </a:r>
            <a:r>
              <a:rPr lang="zh-CN" altLang="en-US" dirty="0"/>
              <a:t>的股票时，信息比率最高，年化值达到了 </a:t>
            </a:r>
            <a:r>
              <a:rPr lang="en-US" altLang="zh-CN" dirty="0"/>
              <a:t>1.82</a:t>
            </a:r>
            <a:r>
              <a:rPr lang="zh-CN" altLang="en-US" dirty="0"/>
              <a:t>。以下我们就对次参数设 置下的增强组合的历史表现进行分析。</a:t>
            </a:r>
          </a:p>
          <a:p>
            <a:r>
              <a:rPr lang="en-US" altLang="zh-CN" dirty="0"/>
              <a:t>3.1 </a:t>
            </a:r>
            <a:r>
              <a:rPr lang="zh-CN" altLang="en-US" dirty="0"/>
              <a:t>增强组合与沪深 </a:t>
            </a:r>
            <a:r>
              <a:rPr lang="en-US" altLang="zh-CN" dirty="0"/>
              <a:t>300 </a:t>
            </a:r>
            <a:r>
              <a:rPr lang="zh-CN" altLang="en-US" dirty="0"/>
              <a:t>指数表现比较</a:t>
            </a:r>
          </a:p>
          <a:p>
            <a:r>
              <a:rPr lang="zh-CN" altLang="en-US" dirty="0"/>
              <a:t> 图 </a:t>
            </a:r>
            <a:r>
              <a:rPr lang="en-US" altLang="zh-CN" dirty="0"/>
              <a:t>9 </a:t>
            </a:r>
            <a:r>
              <a:rPr lang="zh-CN" altLang="en-US" dirty="0"/>
              <a:t>展示了在行业间中性、行业内优选策略（每个行业选取 </a:t>
            </a:r>
            <a:r>
              <a:rPr lang="en-US" altLang="zh-CN" dirty="0"/>
              <a:t>20%</a:t>
            </a:r>
            <a:r>
              <a:rPr lang="zh-CN" altLang="en-US" dirty="0"/>
              <a:t>股票）下增强组合与沪 深 </a:t>
            </a:r>
            <a:r>
              <a:rPr lang="en-US" altLang="zh-CN" dirty="0"/>
              <a:t>300 </a:t>
            </a:r>
            <a:r>
              <a:rPr lang="zh-CN" altLang="en-US" dirty="0"/>
              <a:t>指数的表现对比。</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43" y="2574674"/>
            <a:ext cx="8166401" cy="4161266"/>
          </a:xfrm>
          <a:prstGeom prst="rect">
            <a:avLst/>
          </a:prstGeom>
        </p:spPr>
      </p:pic>
    </p:spTree>
    <p:extLst>
      <p:ext uri="{BB962C8B-B14F-4D97-AF65-F5344CB8AC3E}">
        <p14:creationId xmlns:p14="http://schemas.microsoft.com/office/powerpoint/2010/main" val="284618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34745" y="2116256"/>
            <a:ext cx="9803028" cy="2308324"/>
          </a:xfrm>
          <a:prstGeom prst="rect">
            <a:avLst/>
          </a:prstGeom>
        </p:spPr>
        <p:txBody>
          <a:bodyPr wrap="square">
            <a:spAutoFit/>
          </a:bodyPr>
          <a:lstStyle/>
          <a:p>
            <a:r>
              <a:rPr lang="zh-CN" altLang="en-US" dirty="0"/>
              <a:t>从 </a:t>
            </a:r>
            <a:r>
              <a:rPr lang="en-US" altLang="zh-CN" dirty="0"/>
              <a:t>2008 </a:t>
            </a:r>
            <a:r>
              <a:rPr lang="zh-CN" altLang="en-US" dirty="0"/>
              <a:t>年 </a:t>
            </a:r>
            <a:r>
              <a:rPr lang="en-US" altLang="zh-CN" dirty="0"/>
              <a:t>1 </a:t>
            </a:r>
            <a:r>
              <a:rPr lang="zh-CN" altLang="en-US" dirty="0"/>
              <a:t>月至 </a:t>
            </a:r>
            <a:r>
              <a:rPr lang="en-US" altLang="zh-CN" dirty="0"/>
              <a:t>2011 </a:t>
            </a:r>
            <a:r>
              <a:rPr lang="zh-CN" altLang="en-US" dirty="0"/>
              <a:t>年 </a:t>
            </a:r>
            <a:r>
              <a:rPr lang="en-US" altLang="zh-CN" dirty="0"/>
              <a:t>8 </a:t>
            </a:r>
            <a:r>
              <a:rPr lang="zh-CN" altLang="en-US" dirty="0"/>
              <a:t>月，共计 </a:t>
            </a:r>
            <a:r>
              <a:rPr lang="en-US" altLang="zh-CN" dirty="0"/>
              <a:t>44 </a:t>
            </a:r>
            <a:r>
              <a:rPr lang="zh-CN" altLang="en-US" dirty="0"/>
              <a:t>个交易月，扣除交易费用（双边 </a:t>
            </a:r>
            <a:r>
              <a:rPr lang="en-US" altLang="zh-CN" dirty="0"/>
              <a:t>0.15%</a:t>
            </a:r>
            <a:r>
              <a:rPr lang="zh-CN" altLang="en-US" dirty="0"/>
              <a:t>）后，  我们的策略有 </a:t>
            </a:r>
            <a:r>
              <a:rPr lang="en-US" altLang="zh-CN" dirty="0"/>
              <a:t>30 </a:t>
            </a:r>
            <a:r>
              <a:rPr lang="zh-CN" altLang="en-US" dirty="0"/>
              <a:t>个月战胜了指数，</a:t>
            </a:r>
            <a:r>
              <a:rPr lang="en-US" altLang="zh-CN" dirty="0"/>
              <a:t>14 </a:t>
            </a:r>
            <a:r>
              <a:rPr lang="zh-CN" altLang="en-US" dirty="0"/>
              <a:t>个月跑输了指数，胜率达到了 </a:t>
            </a:r>
            <a:r>
              <a:rPr lang="en-US" altLang="zh-CN" dirty="0"/>
              <a:t>68.18%</a:t>
            </a:r>
            <a:r>
              <a:rPr lang="zh-CN" altLang="en-US" dirty="0"/>
              <a:t>。历史上跑输指 数最多的一次出现在 </a:t>
            </a:r>
            <a:r>
              <a:rPr lang="en-US" altLang="zh-CN" dirty="0"/>
              <a:t>2008 </a:t>
            </a:r>
            <a:r>
              <a:rPr lang="zh-CN" altLang="en-US" dirty="0"/>
              <a:t>年 </a:t>
            </a:r>
            <a:r>
              <a:rPr lang="en-US" altLang="zh-CN" dirty="0"/>
              <a:t>3 </a:t>
            </a:r>
            <a:r>
              <a:rPr lang="zh-CN" altLang="en-US" dirty="0"/>
              <a:t>月，当月的超额收益为</a:t>
            </a:r>
            <a:r>
              <a:rPr lang="en-US" altLang="zh-CN" dirty="0"/>
              <a:t>-2.23%</a:t>
            </a:r>
            <a:r>
              <a:rPr lang="zh-CN" altLang="en-US" dirty="0"/>
              <a:t>，最大幅度战胜指数出现在 </a:t>
            </a:r>
            <a:r>
              <a:rPr lang="en-US" altLang="zh-CN" dirty="0"/>
              <a:t>2010  </a:t>
            </a:r>
            <a:r>
              <a:rPr lang="zh-CN" altLang="en-US" dirty="0"/>
              <a:t>年 </a:t>
            </a:r>
            <a:r>
              <a:rPr lang="en-US" altLang="zh-CN" dirty="0"/>
              <a:t>7 </a:t>
            </a:r>
            <a:r>
              <a:rPr lang="zh-CN" altLang="en-US" dirty="0"/>
              <a:t>月，当月的超额收益为 </a:t>
            </a:r>
            <a:r>
              <a:rPr lang="en-US" altLang="zh-CN" dirty="0"/>
              <a:t>6.27%</a:t>
            </a:r>
            <a:r>
              <a:rPr lang="zh-CN" altLang="en-US" dirty="0"/>
              <a:t>。</a:t>
            </a:r>
          </a:p>
          <a:p>
            <a:r>
              <a:rPr lang="zh-CN" altLang="en-US" dirty="0"/>
              <a:t> 尤其值得一提的是，自去年 </a:t>
            </a:r>
            <a:r>
              <a:rPr lang="en-US" altLang="zh-CN" dirty="0"/>
              <a:t>4 </a:t>
            </a:r>
            <a:r>
              <a:rPr lang="zh-CN" altLang="en-US" dirty="0"/>
              <a:t>月份沪深 </a:t>
            </a:r>
            <a:r>
              <a:rPr lang="en-US" altLang="zh-CN" dirty="0"/>
              <a:t>300 </a:t>
            </a:r>
            <a:r>
              <a:rPr lang="zh-CN" altLang="en-US" dirty="0"/>
              <a:t>股指期货推出以来的 </a:t>
            </a:r>
            <a:r>
              <a:rPr lang="en-US" altLang="zh-CN" dirty="0"/>
              <a:t>17 </a:t>
            </a:r>
            <a:r>
              <a:rPr lang="zh-CN" altLang="en-US" dirty="0"/>
              <a:t>个交易月中，策略  </a:t>
            </a:r>
            <a:r>
              <a:rPr lang="en-US" altLang="zh-CN" dirty="0"/>
              <a:t>13 </a:t>
            </a:r>
            <a:r>
              <a:rPr lang="zh-CN" altLang="en-US" dirty="0"/>
              <a:t>个月战胜了指数，仅仅 </a:t>
            </a:r>
            <a:r>
              <a:rPr lang="en-US" altLang="zh-CN" dirty="0"/>
              <a:t>4 </a:t>
            </a:r>
            <a:r>
              <a:rPr lang="zh-CN" altLang="en-US" dirty="0"/>
              <a:t>个月跑输了指数，胜率高达 </a:t>
            </a:r>
            <a:r>
              <a:rPr lang="en-US" altLang="zh-CN" dirty="0"/>
              <a:t>76.47%</a:t>
            </a:r>
            <a:r>
              <a:rPr lang="zh-CN" altLang="en-US" dirty="0"/>
              <a:t>。自去年 </a:t>
            </a:r>
            <a:r>
              <a:rPr lang="en-US" altLang="zh-CN" dirty="0"/>
              <a:t>10 </a:t>
            </a:r>
            <a:r>
              <a:rPr lang="zh-CN" altLang="en-US" dirty="0"/>
              <a:t>月份至今，策 略连续 </a:t>
            </a:r>
            <a:r>
              <a:rPr lang="en-US" altLang="zh-CN" dirty="0"/>
              <a:t>11 </a:t>
            </a:r>
            <a:r>
              <a:rPr lang="zh-CN" altLang="en-US" dirty="0"/>
              <a:t>个月跑赢期指，体现出了很强的稳定性，这也是为什么虽然在另外一些参数下策略 的累积收益更高，但我们仍选择了 </a:t>
            </a:r>
            <a:r>
              <a:rPr lang="en-US" altLang="zh-CN" dirty="0"/>
              <a:t>p =20%</a:t>
            </a:r>
            <a:r>
              <a:rPr lang="zh-CN" altLang="en-US" dirty="0"/>
              <a:t>这一参数的原因。 </a:t>
            </a:r>
          </a:p>
        </p:txBody>
      </p:sp>
    </p:spTree>
    <p:extLst>
      <p:ext uri="{BB962C8B-B14F-4D97-AF65-F5344CB8AC3E}">
        <p14:creationId xmlns:p14="http://schemas.microsoft.com/office/powerpoint/2010/main" val="95948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8313" y="291582"/>
            <a:ext cx="8262551" cy="923330"/>
          </a:xfrm>
          <a:prstGeom prst="rect">
            <a:avLst/>
          </a:prstGeom>
        </p:spPr>
        <p:txBody>
          <a:bodyPr wrap="square">
            <a:spAutoFit/>
          </a:bodyPr>
          <a:lstStyle/>
          <a:p>
            <a:r>
              <a:rPr lang="zh-CN" altLang="en-US" dirty="0"/>
              <a:t>一个稳定的投资策略需要在不同的市场环境下都能有战胜基准的表现，即有稳定的正 </a:t>
            </a:r>
            <a:r>
              <a:rPr lang="en-US" altLang="zh-CN" dirty="0"/>
              <a:t>Alpha</a:t>
            </a:r>
            <a:r>
              <a:rPr lang="zh-CN" altLang="en-US" dirty="0"/>
              <a:t>，为了便于了解该策略在不同市场环境下的表现，我们统计了策略在不同年份的表现， 具体见表 </a:t>
            </a:r>
            <a:r>
              <a:rPr lang="en-US" altLang="zh-CN" dirty="0"/>
              <a:t>4</a:t>
            </a:r>
            <a:r>
              <a:rPr lang="zh-CN" altLang="en-US" dirty="0"/>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52" y="1478692"/>
            <a:ext cx="8334375" cy="1676400"/>
          </a:xfrm>
          <a:prstGeom prst="rect">
            <a:avLst/>
          </a:prstGeom>
        </p:spPr>
      </p:pic>
      <p:sp>
        <p:nvSpPr>
          <p:cNvPr id="4" name="矩形 3"/>
          <p:cNvSpPr/>
          <p:nvPr/>
        </p:nvSpPr>
        <p:spPr>
          <a:xfrm>
            <a:off x="2224216" y="3902843"/>
            <a:ext cx="9152237" cy="1200329"/>
          </a:xfrm>
          <a:prstGeom prst="rect">
            <a:avLst/>
          </a:prstGeom>
        </p:spPr>
        <p:txBody>
          <a:bodyPr wrap="square">
            <a:spAutoFit/>
          </a:bodyPr>
          <a:lstStyle/>
          <a:p>
            <a:r>
              <a:rPr lang="zh-CN" altLang="en-US" dirty="0"/>
              <a:t>表 </a:t>
            </a:r>
            <a:r>
              <a:rPr lang="en-US" altLang="zh-CN" dirty="0"/>
              <a:t>4 </a:t>
            </a:r>
            <a:r>
              <a:rPr lang="zh-CN" altLang="en-US" dirty="0"/>
              <a:t>显示，无论是 </a:t>
            </a:r>
            <a:r>
              <a:rPr lang="en-US" altLang="zh-CN" dirty="0"/>
              <a:t>2008 </a:t>
            </a:r>
            <a:r>
              <a:rPr lang="zh-CN" altLang="en-US" dirty="0"/>
              <a:t>年的熊市，</a:t>
            </a:r>
            <a:r>
              <a:rPr lang="en-US" altLang="zh-CN" dirty="0"/>
              <a:t>2009 </a:t>
            </a:r>
            <a:r>
              <a:rPr lang="zh-CN" altLang="en-US" dirty="0"/>
              <a:t>年的牛市，抑或是 </a:t>
            </a:r>
            <a:r>
              <a:rPr lang="en-US" altLang="zh-CN" dirty="0"/>
              <a:t>2010</a:t>
            </a:r>
            <a:r>
              <a:rPr lang="zh-CN" altLang="en-US" dirty="0"/>
              <a:t>、</a:t>
            </a:r>
            <a:r>
              <a:rPr lang="en-US" altLang="zh-CN" dirty="0"/>
              <a:t>2011 </a:t>
            </a:r>
            <a:r>
              <a:rPr lang="zh-CN" altLang="en-US" dirty="0"/>
              <a:t>年震荡下行的  市场，我们的增强组合均能有效战胜沪深</a:t>
            </a:r>
            <a:r>
              <a:rPr lang="en-US" altLang="zh-CN" dirty="0"/>
              <a:t>300</a:t>
            </a:r>
            <a:r>
              <a:rPr lang="zh-CN" altLang="en-US" dirty="0"/>
              <a:t>指数，</a:t>
            </a:r>
            <a:r>
              <a:rPr lang="en-US" altLang="zh-CN" dirty="0"/>
              <a:t>3</a:t>
            </a:r>
            <a:r>
              <a:rPr lang="zh-CN" altLang="en-US" dirty="0"/>
              <a:t>年半的时间里，累积超额收益为</a:t>
            </a:r>
            <a:r>
              <a:rPr lang="en-US" altLang="zh-CN" dirty="0"/>
              <a:t>28.87%</a:t>
            </a:r>
            <a:r>
              <a:rPr lang="zh-CN" altLang="en-US" dirty="0"/>
              <a:t>。 从胜率角度来看，市场大跌时（</a:t>
            </a:r>
            <a:r>
              <a:rPr lang="en-US" altLang="zh-CN" dirty="0"/>
              <a:t>2008 </a:t>
            </a:r>
            <a:r>
              <a:rPr lang="zh-CN" altLang="en-US" dirty="0"/>
              <a:t>年）胜率稍低，只有 </a:t>
            </a:r>
            <a:r>
              <a:rPr lang="en-US" altLang="zh-CN" dirty="0"/>
              <a:t>50%</a:t>
            </a:r>
            <a:r>
              <a:rPr lang="zh-CN" altLang="en-US" dirty="0"/>
              <a:t>，而在其他市场环境中胜率 均能达到 </a:t>
            </a:r>
            <a:r>
              <a:rPr lang="en-US" altLang="zh-CN" dirty="0"/>
              <a:t>75%</a:t>
            </a:r>
            <a:r>
              <a:rPr lang="zh-CN" altLang="en-US" dirty="0"/>
              <a:t>以上，今年以来的 </a:t>
            </a:r>
            <a:r>
              <a:rPr lang="en-US" altLang="zh-CN" dirty="0"/>
              <a:t>8 </a:t>
            </a:r>
            <a:r>
              <a:rPr lang="zh-CN" altLang="en-US" dirty="0"/>
              <a:t>个月更是保持了全胜。</a:t>
            </a:r>
          </a:p>
        </p:txBody>
      </p:sp>
    </p:spTree>
    <p:extLst>
      <p:ext uri="{BB962C8B-B14F-4D97-AF65-F5344CB8AC3E}">
        <p14:creationId xmlns:p14="http://schemas.microsoft.com/office/powerpoint/2010/main" val="358000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9546" y="2274838"/>
            <a:ext cx="8748584" cy="1754326"/>
          </a:xfrm>
          <a:prstGeom prst="rect">
            <a:avLst/>
          </a:prstGeom>
        </p:spPr>
        <p:txBody>
          <a:bodyPr wrap="square">
            <a:spAutoFit/>
          </a:bodyPr>
          <a:lstStyle/>
          <a:p>
            <a:r>
              <a:rPr lang="zh-CN" altLang="en-US" dirty="0" smtClean="0"/>
              <a:t>（</a:t>
            </a:r>
            <a:r>
              <a:rPr lang="en-US" altLang="zh-CN" dirty="0" smtClean="0"/>
              <a:t>5</a:t>
            </a:r>
            <a:r>
              <a:rPr lang="zh-CN" altLang="en-US" dirty="0" smtClean="0"/>
              <a:t>）对</a:t>
            </a:r>
            <a:r>
              <a:rPr lang="zh-CN" altLang="en-US" dirty="0"/>
              <a:t>冲效果</a:t>
            </a:r>
          </a:p>
          <a:p>
            <a:r>
              <a:rPr lang="zh-CN" altLang="en-US" dirty="0"/>
              <a:t> 股指期货的推出为我国资本市场提供了套保、对冲风险的工具，从前面的分析可知，行 </a:t>
            </a:r>
            <a:r>
              <a:rPr lang="zh-CN" altLang="en-US" dirty="0" smtClean="0"/>
              <a:t>业</a:t>
            </a:r>
            <a:r>
              <a:rPr lang="zh-CN" altLang="en-US" dirty="0"/>
              <a:t>间中性、行业内优选策略能较为稳定地获取正 </a:t>
            </a:r>
            <a:r>
              <a:rPr lang="en-US" altLang="zh-CN" dirty="0"/>
              <a:t>Alpha</a:t>
            </a:r>
            <a:r>
              <a:rPr lang="zh-CN" altLang="en-US" dirty="0"/>
              <a:t>，于是我们考虑在买入增强组合的同  时做空股指期货，以期在不同的市场环境下都能获得正的对冲收益。</a:t>
            </a:r>
            <a:r>
              <a:rPr lang="en-US" altLang="zh-CN" dirty="0"/>
              <a:t>2010 </a:t>
            </a:r>
            <a:r>
              <a:rPr lang="zh-CN" altLang="en-US" dirty="0"/>
              <a:t>年 </a:t>
            </a:r>
            <a:r>
              <a:rPr lang="en-US" altLang="zh-CN" dirty="0"/>
              <a:t>5 </a:t>
            </a:r>
            <a:r>
              <a:rPr lang="zh-CN" altLang="en-US" dirty="0"/>
              <a:t>月之前，由于  股指期货没有推出，我们用沪深 </a:t>
            </a:r>
            <a:r>
              <a:rPr lang="en-US" altLang="zh-CN" dirty="0"/>
              <a:t>300 </a:t>
            </a:r>
            <a:r>
              <a:rPr lang="zh-CN" altLang="en-US" dirty="0"/>
              <a:t>指数代替股指期货，</a:t>
            </a:r>
            <a:r>
              <a:rPr lang="en-US" altLang="zh-CN" dirty="0"/>
              <a:t>2010 </a:t>
            </a:r>
            <a:r>
              <a:rPr lang="zh-CN" altLang="en-US" dirty="0"/>
              <a:t>年 </a:t>
            </a:r>
            <a:r>
              <a:rPr lang="en-US" altLang="zh-CN" dirty="0"/>
              <a:t>5 </a:t>
            </a:r>
            <a:r>
              <a:rPr lang="zh-CN" altLang="en-US" dirty="0"/>
              <a:t>月之后则是采用沪深 </a:t>
            </a:r>
            <a:r>
              <a:rPr lang="en-US" altLang="zh-CN" dirty="0"/>
              <a:t>300 </a:t>
            </a:r>
            <a:r>
              <a:rPr lang="zh-CN" altLang="en-US" dirty="0"/>
              <a:t>股指期货的近月合约作为对冲工具。</a:t>
            </a:r>
          </a:p>
        </p:txBody>
      </p:sp>
    </p:spTree>
    <p:extLst>
      <p:ext uri="{BB962C8B-B14F-4D97-AF65-F5344CB8AC3E}">
        <p14:creationId xmlns:p14="http://schemas.microsoft.com/office/powerpoint/2010/main" val="248326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80" y="533400"/>
            <a:ext cx="8401050" cy="5791200"/>
          </a:xfrm>
          <a:prstGeom prst="rect">
            <a:avLst/>
          </a:prstGeom>
        </p:spPr>
      </p:pic>
    </p:spTree>
    <p:extLst>
      <p:ext uri="{BB962C8B-B14F-4D97-AF65-F5344CB8AC3E}">
        <p14:creationId xmlns:p14="http://schemas.microsoft.com/office/powerpoint/2010/main" val="156405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7697" y="2136339"/>
            <a:ext cx="9300519" cy="1754326"/>
          </a:xfrm>
          <a:prstGeom prst="rect">
            <a:avLst/>
          </a:prstGeom>
        </p:spPr>
        <p:txBody>
          <a:bodyPr wrap="square">
            <a:spAutoFit/>
          </a:bodyPr>
          <a:lstStyle/>
          <a:p>
            <a:r>
              <a:rPr lang="zh-CN" altLang="en-US" dirty="0"/>
              <a:t>我们将所有资金的</a:t>
            </a:r>
            <a:r>
              <a:rPr lang="en-US" altLang="zh-CN" dirty="0"/>
              <a:t>80%</a:t>
            </a:r>
            <a:r>
              <a:rPr lang="zh-CN" altLang="en-US" dirty="0"/>
              <a:t>用于构造增强组合，剩余的</a:t>
            </a:r>
            <a:r>
              <a:rPr lang="en-US" altLang="zh-CN" dirty="0"/>
              <a:t>20%</a:t>
            </a:r>
            <a:r>
              <a:rPr lang="zh-CN" altLang="en-US" dirty="0"/>
              <a:t>资金用于做空沪深</a:t>
            </a:r>
            <a:r>
              <a:rPr lang="en-US" altLang="zh-CN" dirty="0"/>
              <a:t>300</a:t>
            </a:r>
            <a:r>
              <a:rPr lang="zh-CN" altLang="en-US" dirty="0"/>
              <a:t>股指期货，  每个月末更新一次股票组合。</a:t>
            </a:r>
            <a:r>
              <a:rPr lang="en-US" altLang="zh-CN" dirty="0"/>
              <a:t>2008 </a:t>
            </a:r>
            <a:r>
              <a:rPr lang="zh-CN" altLang="en-US" dirty="0"/>
              <a:t>年以来的对冲效果见图 </a:t>
            </a:r>
            <a:r>
              <a:rPr lang="en-US" altLang="zh-CN" dirty="0"/>
              <a:t>10</a:t>
            </a:r>
            <a:r>
              <a:rPr lang="zh-CN" altLang="en-US" dirty="0"/>
              <a:t>。除 </a:t>
            </a:r>
            <a:r>
              <a:rPr lang="en-US" altLang="zh-CN" dirty="0"/>
              <a:t>2009 </a:t>
            </a:r>
            <a:r>
              <a:rPr lang="zh-CN" altLang="en-US" dirty="0"/>
              <a:t>年外，</a:t>
            </a:r>
            <a:r>
              <a:rPr lang="en-US" altLang="zh-CN" dirty="0"/>
              <a:t>2008 </a:t>
            </a:r>
            <a:r>
              <a:rPr lang="zh-CN" altLang="en-US" dirty="0"/>
              <a:t>年以来  沪深 </a:t>
            </a:r>
            <a:r>
              <a:rPr lang="en-US" altLang="zh-CN" dirty="0"/>
              <a:t>300 </a:t>
            </a:r>
            <a:r>
              <a:rPr lang="zh-CN" altLang="en-US" dirty="0"/>
              <a:t>指数每年均 </a:t>
            </a:r>
            <a:r>
              <a:rPr lang="en-US" altLang="zh-CN" dirty="0"/>
              <a:t>10%</a:t>
            </a:r>
            <a:r>
              <a:rPr lang="zh-CN" altLang="en-US" dirty="0"/>
              <a:t>以上幅度的下跌，而对冲后每年都能稳定地获取 </a:t>
            </a:r>
            <a:r>
              <a:rPr lang="en-US" altLang="zh-CN" dirty="0"/>
              <a:t>8%</a:t>
            </a:r>
            <a:r>
              <a:rPr lang="zh-CN" altLang="en-US" dirty="0"/>
              <a:t>以上正的收益，  累积净值曲线也是稳步上升，从 </a:t>
            </a:r>
            <a:r>
              <a:rPr lang="en-US" altLang="zh-CN" dirty="0"/>
              <a:t>2008 </a:t>
            </a:r>
            <a:r>
              <a:rPr lang="zh-CN" altLang="en-US" dirty="0"/>
              <a:t>年 </a:t>
            </a:r>
            <a:r>
              <a:rPr lang="en-US" altLang="zh-CN" dirty="0"/>
              <a:t>1 </a:t>
            </a:r>
            <a:r>
              <a:rPr lang="zh-CN" altLang="en-US" dirty="0"/>
              <a:t>月至 </a:t>
            </a:r>
            <a:r>
              <a:rPr lang="en-US" altLang="zh-CN" dirty="0"/>
              <a:t>2011 </a:t>
            </a:r>
            <a:r>
              <a:rPr lang="zh-CN" altLang="en-US" dirty="0"/>
              <a:t>年 </a:t>
            </a:r>
            <a:r>
              <a:rPr lang="en-US" altLang="zh-CN" dirty="0"/>
              <a:t>8 </a:t>
            </a:r>
            <a:r>
              <a:rPr lang="zh-CN" altLang="en-US" dirty="0"/>
              <a:t>月的 </a:t>
            </a:r>
            <a:r>
              <a:rPr lang="en-US" altLang="zh-CN" dirty="0"/>
              <a:t>44 </a:t>
            </a:r>
            <a:r>
              <a:rPr lang="zh-CN" altLang="en-US" dirty="0"/>
              <a:t>个月中，对冲组合的最大  回撤仅为 </a:t>
            </a:r>
            <a:r>
              <a:rPr lang="en-US" altLang="zh-CN" dirty="0"/>
              <a:t>2.50%</a:t>
            </a:r>
            <a:r>
              <a:rPr lang="zh-CN" altLang="en-US" dirty="0"/>
              <a:t>（出现在 </a:t>
            </a:r>
            <a:r>
              <a:rPr lang="en-US" altLang="zh-CN" dirty="0"/>
              <a:t>2010.08-2010.09</a:t>
            </a:r>
            <a:r>
              <a:rPr lang="zh-CN" altLang="en-US" dirty="0"/>
              <a:t>），</a:t>
            </a:r>
            <a:r>
              <a:rPr lang="en-US" altLang="zh-CN" dirty="0"/>
              <a:t>2008 </a:t>
            </a:r>
            <a:r>
              <a:rPr lang="zh-CN" altLang="en-US" dirty="0"/>
              <a:t>年以来对冲组合的累积收益率为 </a:t>
            </a:r>
            <a:r>
              <a:rPr lang="en-US" altLang="zh-CN" dirty="0"/>
              <a:t>44.40%</a:t>
            </a:r>
            <a:r>
              <a:rPr lang="zh-CN" altLang="en-US" dirty="0"/>
              <a:t>， 而同期沪深 </a:t>
            </a:r>
            <a:r>
              <a:rPr lang="en-US" altLang="zh-CN" dirty="0"/>
              <a:t>300 </a:t>
            </a:r>
            <a:r>
              <a:rPr lang="zh-CN" altLang="en-US" dirty="0"/>
              <a:t>指数累积下跌</a:t>
            </a:r>
            <a:r>
              <a:rPr lang="en-US" altLang="zh-CN" dirty="0"/>
              <a:t>-47.35%</a:t>
            </a:r>
            <a:r>
              <a:rPr lang="zh-CN" altLang="en-US" dirty="0"/>
              <a:t>。 </a:t>
            </a:r>
          </a:p>
        </p:txBody>
      </p:sp>
    </p:spTree>
    <p:extLst>
      <p:ext uri="{BB962C8B-B14F-4D97-AF65-F5344CB8AC3E}">
        <p14:creationId xmlns:p14="http://schemas.microsoft.com/office/powerpoint/2010/main" val="79665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3600" y="2274838"/>
            <a:ext cx="8855676" cy="1754326"/>
          </a:xfrm>
          <a:prstGeom prst="rect">
            <a:avLst/>
          </a:prstGeom>
        </p:spPr>
        <p:txBody>
          <a:bodyPr wrap="square">
            <a:spAutoFit/>
          </a:bodyPr>
          <a:lstStyle/>
          <a:p>
            <a:r>
              <a:rPr lang="zh-CN" altLang="en-US" dirty="0" smtClean="0"/>
              <a:t>（</a:t>
            </a:r>
            <a:r>
              <a:rPr lang="en-US" altLang="zh-CN" dirty="0" smtClean="0"/>
              <a:t>6</a:t>
            </a:r>
            <a:r>
              <a:rPr lang="zh-CN" altLang="en-US" dirty="0" smtClean="0"/>
              <a:t>）稳定</a:t>
            </a:r>
            <a:r>
              <a:rPr lang="zh-CN" altLang="en-US" dirty="0"/>
              <a:t>的 </a:t>
            </a:r>
            <a:r>
              <a:rPr lang="en-US" altLang="zh-CN" dirty="0"/>
              <a:t>beta</a:t>
            </a:r>
          </a:p>
          <a:p>
            <a:r>
              <a:rPr lang="en-US" altLang="zh-CN" dirty="0"/>
              <a:t> </a:t>
            </a:r>
            <a:r>
              <a:rPr lang="zh-CN" altLang="en-US" dirty="0"/>
              <a:t>在构建 </a:t>
            </a:r>
            <a:r>
              <a:rPr lang="en-US" altLang="zh-CN" dirty="0"/>
              <a:t>Alpha </a:t>
            </a:r>
            <a:r>
              <a:rPr lang="zh-CN" altLang="en-US" dirty="0"/>
              <a:t>策略的时候，需要股指期货对冲组合的系统性风险。简单直观的方法，即 通过市值对冲，这也是我们在进行上述实证研究计算 </a:t>
            </a:r>
            <a:r>
              <a:rPr lang="en-US" altLang="zh-CN" dirty="0"/>
              <a:t>Alpha </a:t>
            </a:r>
            <a:r>
              <a:rPr lang="zh-CN" altLang="en-US" dirty="0"/>
              <a:t>时的方法。另一种方法则可以通  过动态 </a:t>
            </a:r>
            <a:r>
              <a:rPr lang="en-US" altLang="zh-CN" dirty="0"/>
              <a:t>beta </a:t>
            </a:r>
            <a:r>
              <a:rPr lang="zh-CN" altLang="en-US" dirty="0"/>
              <a:t>对冲系统性风险。我们这里不采用动态 </a:t>
            </a:r>
            <a:r>
              <a:rPr lang="en-US" altLang="zh-CN" dirty="0"/>
              <a:t>beta </a:t>
            </a:r>
            <a:r>
              <a:rPr lang="zh-CN" altLang="en-US" dirty="0"/>
              <a:t>对冲，但是以过去 </a:t>
            </a:r>
            <a:r>
              <a:rPr lang="en-US" altLang="zh-CN" dirty="0"/>
              <a:t>100 </a:t>
            </a:r>
            <a:r>
              <a:rPr lang="zh-CN" altLang="en-US" dirty="0"/>
              <a:t>个交易日为  时间窗口动态计算组合的 </a:t>
            </a:r>
            <a:r>
              <a:rPr lang="en-US" altLang="zh-CN" dirty="0"/>
              <a:t>beta </a:t>
            </a:r>
            <a:r>
              <a:rPr lang="zh-CN" altLang="en-US" dirty="0"/>
              <a:t>系数，以此作为组合相对于指数跟踪稳定性的参考标准。</a:t>
            </a:r>
          </a:p>
        </p:txBody>
      </p:sp>
    </p:spTree>
    <p:extLst>
      <p:ext uri="{BB962C8B-B14F-4D97-AF65-F5344CB8AC3E}">
        <p14:creationId xmlns:p14="http://schemas.microsoft.com/office/powerpoint/2010/main" val="15656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729" y="858665"/>
            <a:ext cx="8382000" cy="5305425"/>
          </a:xfrm>
          <a:prstGeom prst="rect">
            <a:avLst/>
          </a:prstGeom>
        </p:spPr>
      </p:pic>
    </p:spTree>
    <p:extLst>
      <p:ext uri="{BB962C8B-B14F-4D97-AF65-F5344CB8AC3E}">
        <p14:creationId xmlns:p14="http://schemas.microsoft.com/office/powerpoint/2010/main" val="38985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D7B45634-14CA-48EB-81BD-92F435636B31}" type="slidenum">
              <a:rPr lang="zh-CN" altLang="en-US"/>
              <a:pPr/>
              <a:t>6</a:t>
            </a:fld>
            <a:endParaRPr lang="zh-CN" altLang="en-US"/>
          </a:p>
        </p:txBody>
      </p:sp>
      <p:sp>
        <p:nvSpPr>
          <p:cNvPr id="2097" name="Text Box 4"/>
          <p:cNvSpPr>
            <a:spLocks noChangeArrowheads="1"/>
          </p:cNvSpPr>
          <p:nvPr/>
        </p:nvSpPr>
        <p:spPr bwMode="auto">
          <a:xfrm>
            <a:off x="1627059" y="2493169"/>
            <a:ext cx="1573341"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zh-CN" b="1" dirty="0" smtClean="0">
                <a:solidFill>
                  <a:srgbClr val="0070C0"/>
                </a:solidFill>
                <a:latin typeface="微软雅黑" panose="020B0503020204020204" pitchFamily="34" charset="-122"/>
                <a:ea typeface="宋体" panose="02010600030101010101" pitchFamily="2" charset="-122"/>
              </a:rPr>
              <a:t>1</a:t>
            </a:r>
            <a:r>
              <a:rPr lang="zh-CN" altLang="en-US" b="1" dirty="0" smtClean="0">
                <a:solidFill>
                  <a:srgbClr val="0070C0"/>
                </a:solidFill>
                <a:latin typeface="微软雅黑" panose="020B0503020204020204" pitchFamily="34" charset="-122"/>
                <a:ea typeface="宋体" panose="02010600030101010101" pitchFamily="2" charset="-122"/>
              </a:rPr>
              <a:t>、按</a:t>
            </a:r>
            <a:r>
              <a:rPr lang="zh-CN" altLang="en-US" b="1" dirty="0">
                <a:solidFill>
                  <a:srgbClr val="0070C0"/>
                </a:solidFill>
                <a:latin typeface="微软雅黑" panose="020B0503020204020204" pitchFamily="34" charset="-122"/>
                <a:ea typeface="宋体" panose="02010600030101010101" pitchFamily="2" charset="-122"/>
              </a:rPr>
              <a:t>复制方式</a:t>
            </a:r>
          </a:p>
        </p:txBody>
      </p:sp>
      <p:sp>
        <p:nvSpPr>
          <p:cNvPr id="2098" name="Freeform 5"/>
          <p:cNvSpPr>
            <a:spLocks/>
          </p:cNvSpPr>
          <p:nvPr/>
        </p:nvSpPr>
        <p:spPr bwMode="auto">
          <a:xfrm>
            <a:off x="3140076" y="1773238"/>
            <a:ext cx="7204075" cy="1714500"/>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Lst>
            <a:ahLst/>
            <a:cxnLst>
              <a:cxn ang="0">
                <a:pos x="T0" y="T1"/>
              </a:cxn>
              <a:cxn ang="0">
                <a:pos x="T2" y="T3"/>
              </a:cxn>
              <a:cxn ang="0">
                <a:pos x="T4" y="T5"/>
              </a:cxn>
              <a:cxn ang="0">
                <a:pos x="T6" y="T7"/>
              </a:cxn>
              <a:cxn ang="0">
                <a:pos x="T8" y="T9"/>
              </a:cxn>
              <a:cxn ang="0">
                <a:pos x="T10" y="T11"/>
              </a:cxn>
            </a:cxnLst>
            <a:rect l="0" t="0" r="r" b="b"/>
            <a:pathLst>
              <a:path w="4538" h="1080">
                <a:moveTo>
                  <a:pt x="4538" y="0"/>
                </a:moveTo>
                <a:lnTo>
                  <a:pt x="0" y="0"/>
                </a:lnTo>
                <a:lnTo>
                  <a:pt x="105" y="541"/>
                </a:lnTo>
                <a:lnTo>
                  <a:pt x="0" y="1080"/>
                </a:lnTo>
                <a:lnTo>
                  <a:pt x="4538" y="1080"/>
                </a:lnTo>
                <a:lnTo>
                  <a:pt x="4538" y="0"/>
                </a:lnTo>
              </a:path>
            </a:pathLst>
          </a:cu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2099" name="Rectangle 6"/>
          <p:cNvSpPr>
            <a:spLocks noChangeArrowheads="1"/>
          </p:cNvSpPr>
          <p:nvPr/>
        </p:nvSpPr>
        <p:spPr bwMode="auto">
          <a:xfrm>
            <a:off x="3462338" y="2139950"/>
            <a:ext cx="673100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vl2pPr marL="285750" indent="-285750"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2pPr>
            <a:lvl3pPr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3pPr>
            <a:lvl4pPr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4pPr>
            <a:lvl5pPr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5pPr>
            <a:lvl6pPr defTabSz="330200" fontAlgn="base">
              <a:spcBef>
                <a:spcPct val="0"/>
              </a:spcBef>
              <a:spcAft>
                <a:spcPct val="0"/>
              </a:spcAft>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6pPr>
            <a:lvl7pPr defTabSz="330200" fontAlgn="base">
              <a:spcBef>
                <a:spcPct val="0"/>
              </a:spcBef>
              <a:spcAft>
                <a:spcPct val="0"/>
              </a:spcAft>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7pPr>
            <a:lvl8pPr defTabSz="330200" fontAlgn="base">
              <a:spcBef>
                <a:spcPct val="0"/>
              </a:spcBef>
              <a:spcAft>
                <a:spcPct val="0"/>
              </a:spcAft>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8pPr>
            <a:lvl9pPr defTabSz="330200" fontAlgn="base">
              <a:spcBef>
                <a:spcPct val="0"/>
              </a:spcBef>
              <a:spcAft>
                <a:spcPct val="0"/>
              </a:spcAft>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9pPr>
          </a:lstStyle>
          <a:p>
            <a:pPr lvl="1" algn="just">
              <a:buClr>
                <a:schemeClr val="tx2"/>
              </a:buClr>
              <a:buFont typeface="Wingdings" panose="05000000000000000000" pitchFamily="2" charset="2"/>
              <a:buChar char="u"/>
            </a:pPr>
            <a:r>
              <a:rPr lang="zh-CN" altLang="en-US" sz="1400" b="1" dirty="0">
                <a:latin typeface="微软雅黑" panose="020B0503020204020204" pitchFamily="34" charset="-122"/>
                <a:ea typeface="宋体" panose="02010600030101010101" pitchFamily="2" charset="-122"/>
              </a:rPr>
              <a:t>完全复制型指数基金：力求按照基准指数的成分和权重进行配置，以最大限度地减小跟踪误差为目标。</a:t>
            </a:r>
          </a:p>
          <a:p>
            <a:pPr lvl="1" algn="just">
              <a:buFont typeface="Wingdings" panose="05000000000000000000" pitchFamily="2" charset="2"/>
              <a:buChar char="u"/>
            </a:pPr>
            <a:endParaRPr lang="en-US" altLang="zh-CN" sz="1400" b="1" dirty="0">
              <a:solidFill>
                <a:srgbClr val="FF0000"/>
              </a:solidFill>
              <a:latin typeface="Arial" panose="020B0604020202020204" pitchFamily="34" charset="0"/>
              <a:ea typeface="宋体" panose="02010600030101010101" pitchFamily="2" charset="-122"/>
            </a:endParaRPr>
          </a:p>
          <a:p>
            <a:pPr lvl="1" algn="just">
              <a:buClr>
                <a:schemeClr val="tx2"/>
              </a:buClr>
              <a:buFont typeface="Wingdings" panose="05000000000000000000" pitchFamily="2" charset="2"/>
              <a:buChar char="u"/>
            </a:pPr>
            <a:r>
              <a:rPr lang="zh-CN" altLang="en-US" sz="1400" b="1" dirty="0">
                <a:solidFill>
                  <a:srgbClr val="FF0000"/>
                </a:solidFill>
                <a:latin typeface="微软雅黑" panose="020B0503020204020204" pitchFamily="34" charset="-122"/>
                <a:ea typeface="宋体" panose="02010600030101010101" pitchFamily="2" charset="-122"/>
              </a:rPr>
              <a:t>增强型指数基金</a:t>
            </a:r>
            <a:r>
              <a:rPr lang="zh-CN" altLang="en-US" sz="1400" b="1" dirty="0">
                <a:latin typeface="微软雅黑" panose="020B0503020204020204" pitchFamily="34" charset="-122"/>
                <a:ea typeface="宋体" panose="02010600030101010101" pitchFamily="2" charset="-122"/>
              </a:rPr>
              <a:t>：在将大部分资产按照基准指数权重配置的基础上，也用一部分资产进行积极的投资。其目标为在紧密跟踪基准指数的同时获得高于基准指数的收益。</a:t>
            </a:r>
          </a:p>
        </p:txBody>
      </p:sp>
      <p:sp>
        <p:nvSpPr>
          <p:cNvPr id="2101" name="Freeform 9"/>
          <p:cNvSpPr>
            <a:spLocks/>
          </p:cNvSpPr>
          <p:nvPr/>
        </p:nvSpPr>
        <p:spPr bwMode="auto">
          <a:xfrm>
            <a:off x="3140076" y="3573463"/>
            <a:ext cx="7204075" cy="1885950"/>
          </a:xfrm>
          <a:custGeom>
            <a:avLst/>
            <a:gdLst>
              <a:gd name="T0" fmla="*/ 4538 w 4538"/>
              <a:gd name="T1" fmla="*/ 0 h 1080"/>
              <a:gd name="T2" fmla="*/ 0 w 4538"/>
              <a:gd name="T3" fmla="*/ 0 h 1080"/>
              <a:gd name="T4" fmla="*/ 105 w 4538"/>
              <a:gd name="T5" fmla="*/ 541 h 1080"/>
              <a:gd name="T6" fmla="*/ 0 w 4538"/>
              <a:gd name="T7" fmla="*/ 1080 h 1080"/>
              <a:gd name="T8" fmla="*/ 4538 w 4538"/>
              <a:gd name="T9" fmla="*/ 1080 h 1080"/>
              <a:gd name="T10" fmla="*/ 4538 w 4538"/>
              <a:gd name="T11" fmla="*/ 0 h 1080"/>
            </a:gdLst>
            <a:ahLst/>
            <a:cxnLst>
              <a:cxn ang="0">
                <a:pos x="T0" y="T1"/>
              </a:cxn>
              <a:cxn ang="0">
                <a:pos x="T2" y="T3"/>
              </a:cxn>
              <a:cxn ang="0">
                <a:pos x="T4" y="T5"/>
              </a:cxn>
              <a:cxn ang="0">
                <a:pos x="T6" y="T7"/>
              </a:cxn>
              <a:cxn ang="0">
                <a:pos x="T8" y="T9"/>
              </a:cxn>
              <a:cxn ang="0">
                <a:pos x="T10" y="T11"/>
              </a:cxn>
            </a:cxnLst>
            <a:rect l="0" t="0" r="r" b="b"/>
            <a:pathLst>
              <a:path w="4538" h="1080">
                <a:moveTo>
                  <a:pt x="4538" y="0"/>
                </a:moveTo>
                <a:lnTo>
                  <a:pt x="0" y="0"/>
                </a:lnTo>
                <a:lnTo>
                  <a:pt x="105" y="541"/>
                </a:lnTo>
                <a:lnTo>
                  <a:pt x="0" y="1080"/>
                </a:lnTo>
                <a:lnTo>
                  <a:pt x="4538" y="1080"/>
                </a:lnTo>
                <a:lnTo>
                  <a:pt x="4538" y="0"/>
                </a:lnTo>
              </a:path>
            </a:pathLst>
          </a:cu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2102" name="Rectangle 10"/>
          <p:cNvSpPr>
            <a:spLocks noChangeArrowheads="1"/>
          </p:cNvSpPr>
          <p:nvPr/>
        </p:nvSpPr>
        <p:spPr bwMode="auto">
          <a:xfrm>
            <a:off x="3462338" y="3722688"/>
            <a:ext cx="6731000" cy="158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1pPr>
            <a:lvl2pPr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2pPr>
            <a:lvl3pPr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3pPr>
            <a:lvl4pPr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4pPr>
            <a:lvl5pPr defTabSz="330200">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5pPr>
            <a:lvl6pPr defTabSz="330200" fontAlgn="base">
              <a:spcBef>
                <a:spcPct val="0"/>
              </a:spcBef>
              <a:spcAft>
                <a:spcPct val="0"/>
              </a:spcAft>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6pPr>
            <a:lvl7pPr defTabSz="330200" fontAlgn="base">
              <a:spcBef>
                <a:spcPct val="0"/>
              </a:spcBef>
              <a:spcAft>
                <a:spcPct val="0"/>
              </a:spcAft>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7pPr>
            <a:lvl8pPr defTabSz="330200" fontAlgn="base">
              <a:spcBef>
                <a:spcPct val="0"/>
              </a:spcBef>
              <a:spcAft>
                <a:spcPct val="0"/>
              </a:spcAft>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8pPr>
            <a:lvl9pPr defTabSz="330200" fontAlgn="base">
              <a:spcBef>
                <a:spcPct val="0"/>
              </a:spcBef>
              <a:spcAft>
                <a:spcPct val="0"/>
              </a:spcAft>
              <a:tabLst>
                <a:tab pos="8521700" algn="r"/>
              </a:tabLst>
              <a:defRPr>
                <a:solidFill>
                  <a:schemeClr val="tx1"/>
                </a:solidFill>
                <a:latin typeface="Franklin Gothic Medium" panose="020B0603020102020204" pitchFamily="34" charset="0"/>
                <a:ea typeface="Franklin Gothic Medium" panose="020B0603020102020204" pitchFamily="34" charset="0"/>
                <a:cs typeface="Franklin Gothic Medium" panose="020B0603020102020204" pitchFamily="34" charset="0"/>
              </a:defRPr>
            </a:lvl9pPr>
          </a:lstStyle>
          <a:p>
            <a:pPr algn="just">
              <a:buClr>
                <a:schemeClr val="tx2"/>
              </a:buClr>
              <a:buFont typeface="Wingdings" panose="05000000000000000000" pitchFamily="2" charset="2"/>
              <a:buChar char="u"/>
            </a:pPr>
            <a:r>
              <a:rPr lang="zh-CN" altLang="en-US" sz="1400" b="1" dirty="0">
                <a:latin typeface="微软雅黑" panose="020B0503020204020204" pitchFamily="34" charset="-122"/>
                <a:ea typeface="宋体" panose="02010600030101010101" pitchFamily="2" charset="-122"/>
              </a:rPr>
              <a:t>封闭式指数基金：可以在二级市场交易，但是不能申购和赎回。</a:t>
            </a:r>
          </a:p>
          <a:p>
            <a:pPr algn="just">
              <a:buClr>
                <a:schemeClr val="tx2"/>
              </a:buClr>
              <a:buFont typeface="Wingdings" panose="05000000000000000000" pitchFamily="2" charset="2"/>
              <a:buChar char="u"/>
            </a:pPr>
            <a:endParaRPr lang="zh-CN" altLang="en-US" sz="1400" b="1" dirty="0">
              <a:latin typeface="微软雅黑" panose="020B0503020204020204" pitchFamily="34" charset="-122"/>
              <a:ea typeface="宋体" panose="02010600030101010101" pitchFamily="2" charset="-122"/>
            </a:endParaRPr>
          </a:p>
          <a:p>
            <a:pPr algn="just">
              <a:buClr>
                <a:schemeClr val="tx2"/>
              </a:buClr>
              <a:buFont typeface="Wingdings" panose="05000000000000000000" pitchFamily="2" charset="2"/>
              <a:buChar char="u"/>
            </a:pPr>
            <a:r>
              <a:rPr lang="zh-CN" altLang="en-US" sz="1400" b="1" dirty="0">
                <a:latin typeface="微软雅黑" panose="020B0503020204020204" pitchFamily="34" charset="-122"/>
                <a:ea typeface="宋体" panose="02010600030101010101" pitchFamily="2" charset="-122"/>
              </a:rPr>
              <a:t>开放式指数基金：它不能在二级市场交易，但可以向基金公司申购和赎回。</a:t>
            </a:r>
          </a:p>
          <a:p>
            <a:pPr algn="just">
              <a:buFont typeface="Wingdings" panose="05000000000000000000" pitchFamily="2" charset="2"/>
              <a:buChar char="u"/>
            </a:pPr>
            <a:endParaRPr lang="zh-CN" altLang="en-US" sz="1400" b="1" dirty="0">
              <a:latin typeface="微软雅黑" panose="020B0503020204020204" pitchFamily="34" charset="-122"/>
              <a:ea typeface="宋体" panose="02010600030101010101" pitchFamily="2" charset="-122"/>
            </a:endParaRPr>
          </a:p>
          <a:p>
            <a:pPr algn="just">
              <a:buClr>
                <a:schemeClr val="tx2"/>
              </a:buClr>
              <a:buFont typeface="Wingdings" panose="05000000000000000000" pitchFamily="2" charset="2"/>
              <a:buChar char="u"/>
            </a:pPr>
            <a:r>
              <a:rPr lang="zh-CN" altLang="en-US" sz="1400" b="1" dirty="0">
                <a:latin typeface="微软雅黑" panose="020B0503020204020204" pitchFamily="34" charset="-122"/>
                <a:ea typeface="宋体" panose="02010600030101010101" pitchFamily="2" charset="-122"/>
              </a:rPr>
              <a:t>指数型</a:t>
            </a:r>
            <a:r>
              <a:rPr lang="en-US" altLang="zh-CN" sz="1400" b="1" dirty="0">
                <a:latin typeface="Arial" panose="020B0604020202020204" pitchFamily="34" charset="0"/>
                <a:ea typeface="宋体" panose="02010600030101010101" pitchFamily="2" charset="-122"/>
              </a:rPr>
              <a:t>ETF</a:t>
            </a:r>
            <a:r>
              <a:rPr lang="zh-CN" altLang="en-US" sz="1400" b="1" dirty="0">
                <a:latin typeface="微软雅黑" panose="020B0503020204020204" pitchFamily="34" charset="-122"/>
                <a:ea typeface="宋体" panose="02010600030101010101" pitchFamily="2" charset="-122"/>
              </a:rPr>
              <a:t>：可以在二级市场交易，也可以申购、赎回，但申购、赎回必须采用组合证券的形式。</a:t>
            </a:r>
          </a:p>
          <a:p>
            <a:pPr algn="just">
              <a:buFont typeface="Wingdings" panose="05000000000000000000" pitchFamily="2" charset="2"/>
              <a:buChar char="u"/>
            </a:pPr>
            <a:endParaRPr lang="zh-CN" altLang="en-US" sz="1400" b="1" dirty="0">
              <a:latin typeface="微软雅黑" panose="020B0503020204020204" pitchFamily="34" charset="-122"/>
              <a:ea typeface="宋体" panose="02010600030101010101" pitchFamily="2" charset="-122"/>
            </a:endParaRPr>
          </a:p>
          <a:p>
            <a:pPr algn="just">
              <a:buClr>
                <a:schemeClr val="tx2"/>
              </a:buClr>
              <a:buFont typeface="Wingdings" panose="05000000000000000000" pitchFamily="2" charset="2"/>
              <a:buChar char="u"/>
            </a:pPr>
            <a:r>
              <a:rPr lang="zh-CN" altLang="en-US" sz="1400" b="1" dirty="0">
                <a:latin typeface="微软雅黑" panose="020B0503020204020204" pitchFamily="34" charset="-122"/>
                <a:ea typeface="宋体" panose="02010600030101010101" pitchFamily="2" charset="-122"/>
              </a:rPr>
              <a:t>指数型</a:t>
            </a:r>
            <a:r>
              <a:rPr lang="en-US" altLang="zh-CN" sz="1400" b="1" dirty="0">
                <a:latin typeface="Arial" panose="020B0604020202020204" pitchFamily="34" charset="0"/>
                <a:ea typeface="宋体" panose="02010600030101010101" pitchFamily="2" charset="-122"/>
              </a:rPr>
              <a:t>LOF</a:t>
            </a:r>
            <a:r>
              <a:rPr lang="zh-CN" altLang="en-US" sz="1400" b="1" dirty="0">
                <a:latin typeface="微软雅黑" panose="020B0503020204020204" pitchFamily="34" charset="-122"/>
                <a:ea typeface="宋体" panose="02010600030101010101" pitchFamily="2" charset="-122"/>
              </a:rPr>
              <a:t>：既可以在二级市场交易，也可以申购、赎回。</a:t>
            </a:r>
          </a:p>
        </p:txBody>
      </p:sp>
      <p:sp>
        <p:nvSpPr>
          <p:cNvPr id="2103" name="Rectangle 28"/>
          <p:cNvSpPr>
            <a:spLocks noChangeArrowheads="1"/>
          </p:cNvSpPr>
          <p:nvPr/>
        </p:nvSpPr>
        <p:spPr bwMode="auto">
          <a:xfrm>
            <a:off x="1487487" y="815976"/>
            <a:ext cx="369888" cy="454025"/>
          </a:xfrm>
          <a:prstGeom prst="rect">
            <a:avLst/>
          </a:prstGeom>
          <a:solidFill>
            <a:srgbClr val="1F497D"/>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zh-CN" altLang="en-US" b="1">
              <a:solidFill>
                <a:schemeClr val="bg1"/>
              </a:solidFill>
              <a:latin typeface="微软雅黑" panose="020B0503020204020204" pitchFamily="34" charset="-122"/>
              <a:ea typeface="宋体" panose="02010600030101010101" pitchFamily="2" charset="-122"/>
            </a:endParaRPr>
          </a:p>
        </p:txBody>
      </p:sp>
      <p:sp>
        <p:nvSpPr>
          <p:cNvPr id="2104" name="TextBox 10"/>
          <p:cNvSpPr>
            <a:spLocks noChangeArrowheads="1"/>
          </p:cNvSpPr>
          <p:nvPr/>
        </p:nvSpPr>
        <p:spPr bwMode="auto">
          <a:xfrm>
            <a:off x="1936750" y="306388"/>
            <a:ext cx="421672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3200" b="1" dirty="0" smtClean="0">
                <a:latin typeface="微软雅黑" panose="020B0503020204020204" pitchFamily="34" charset="-122"/>
                <a:ea typeface="宋体" panose="02010600030101010101" pitchFamily="2" charset="-122"/>
              </a:rPr>
              <a:t>二、指数</a:t>
            </a:r>
            <a:r>
              <a:rPr lang="zh-CN" altLang="en-US" sz="3200" b="1" dirty="0">
                <a:latin typeface="微软雅黑" panose="020B0503020204020204" pitchFamily="34" charset="-122"/>
                <a:ea typeface="宋体" panose="02010600030101010101" pitchFamily="2" charset="-122"/>
              </a:rPr>
              <a:t>基金分类</a:t>
            </a:r>
          </a:p>
        </p:txBody>
      </p:sp>
      <p:sp>
        <p:nvSpPr>
          <p:cNvPr id="2105" name="Text Box 4"/>
          <p:cNvSpPr>
            <a:spLocks noChangeArrowheads="1"/>
          </p:cNvSpPr>
          <p:nvPr/>
        </p:nvSpPr>
        <p:spPr bwMode="auto">
          <a:xfrm>
            <a:off x="1627059" y="4371975"/>
            <a:ext cx="1573341"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zh-CN" b="1" dirty="0" smtClean="0">
                <a:solidFill>
                  <a:srgbClr val="0070C0"/>
                </a:solidFill>
                <a:latin typeface="微软雅黑" panose="020B0503020204020204" pitchFamily="34" charset="-122"/>
                <a:ea typeface="宋体" panose="02010600030101010101" pitchFamily="2" charset="-122"/>
              </a:rPr>
              <a:t>2</a:t>
            </a:r>
            <a:r>
              <a:rPr lang="zh-CN" altLang="en-US" b="1" dirty="0" smtClean="0">
                <a:solidFill>
                  <a:srgbClr val="0070C0"/>
                </a:solidFill>
                <a:latin typeface="微软雅黑" panose="020B0503020204020204" pitchFamily="34" charset="-122"/>
                <a:ea typeface="宋体" panose="02010600030101010101" pitchFamily="2" charset="-122"/>
              </a:rPr>
              <a:t>、按</a:t>
            </a:r>
            <a:r>
              <a:rPr lang="zh-CN" altLang="en-US" b="1" dirty="0">
                <a:solidFill>
                  <a:srgbClr val="0070C0"/>
                </a:solidFill>
                <a:latin typeface="微软雅黑" panose="020B0503020204020204" pitchFamily="34" charset="-122"/>
                <a:ea typeface="宋体" panose="02010600030101010101" pitchFamily="2" charset="-122"/>
              </a:rPr>
              <a:t>交易机制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46639" y="2421575"/>
            <a:ext cx="9201664" cy="1477328"/>
          </a:xfrm>
          <a:prstGeom prst="rect">
            <a:avLst/>
          </a:prstGeom>
        </p:spPr>
        <p:txBody>
          <a:bodyPr wrap="square">
            <a:spAutoFit/>
          </a:bodyPr>
          <a:lstStyle/>
          <a:p>
            <a:r>
              <a:rPr lang="zh-CN" altLang="en-US" dirty="0"/>
              <a:t>由于我们在行业权重配置时采用了行业中性的方法，故增强组合的 </a:t>
            </a:r>
            <a:r>
              <a:rPr lang="en-US" altLang="zh-CN" dirty="0"/>
              <a:t>beat </a:t>
            </a:r>
            <a:r>
              <a:rPr lang="zh-CN" altLang="en-US" dirty="0"/>
              <a:t>应该在 </a:t>
            </a:r>
            <a:r>
              <a:rPr lang="en-US" altLang="zh-CN" dirty="0"/>
              <a:t>1 </a:t>
            </a:r>
            <a:r>
              <a:rPr lang="zh-CN" altLang="en-US" dirty="0"/>
              <a:t>左右并  且不会波动太大。上图显示，在 </a:t>
            </a:r>
            <a:r>
              <a:rPr lang="en-US" altLang="zh-CN" dirty="0"/>
              <a:t>2008 </a:t>
            </a:r>
            <a:r>
              <a:rPr lang="zh-CN" altLang="en-US" dirty="0"/>
              <a:t>年 </a:t>
            </a:r>
            <a:r>
              <a:rPr lang="en-US" altLang="zh-CN" dirty="0"/>
              <a:t>1 </a:t>
            </a:r>
            <a:r>
              <a:rPr lang="zh-CN" altLang="en-US" dirty="0"/>
              <a:t>月至 </a:t>
            </a:r>
            <a:r>
              <a:rPr lang="en-US" altLang="zh-CN" dirty="0"/>
              <a:t>2011 </a:t>
            </a:r>
            <a:r>
              <a:rPr lang="zh-CN" altLang="en-US" dirty="0"/>
              <a:t>年 </a:t>
            </a:r>
            <a:r>
              <a:rPr lang="en-US" altLang="zh-CN" dirty="0"/>
              <a:t>8 </a:t>
            </a:r>
            <a:r>
              <a:rPr lang="zh-CN" altLang="en-US" dirty="0"/>
              <a:t>月这段考察期内，增强组合的 </a:t>
            </a:r>
            <a:r>
              <a:rPr lang="en-US" altLang="zh-CN" dirty="0"/>
              <a:t>beta  </a:t>
            </a:r>
            <a:r>
              <a:rPr lang="zh-CN" altLang="en-US" dirty="0"/>
              <a:t>均值为 </a:t>
            </a:r>
            <a:r>
              <a:rPr lang="en-US" altLang="zh-CN" dirty="0"/>
              <a:t>1.0337</a:t>
            </a:r>
            <a:r>
              <a:rPr lang="zh-CN" altLang="en-US" dirty="0"/>
              <a:t>，标准差为 </a:t>
            </a:r>
            <a:r>
              <a:rPr lang="en-US" altLang="zh-CN" dirty="0"/>
              <a:t>0.064</a:t>
            </a:r>
            <a:r>
              <a:rPr lang="zh-CN" altLang="en-US" dirty="0"/>
              <a:t>。</a:t>
            </a:r>
            <a:r>
              <a:rPr lang="en-US" altLang="zh-CN" dirty="0"/>
              <a:t>beta </a:t>
            </a:r>
            <a:r>
              <a:rPr lang="zh-CN" altLang="en-US" dirty="0"/>
              <a:t>始终稳定在区间</a:t>
            </a:r>
            <a:r>
              <a:rPr lang="en-US" altLang="zh-CN" dirty="0"/>
              <a:t>[0.90</a:t>
            </a:r>
            <a:r>
              <a:rPr lang="zh-CN" altLang="en-US" dirty="0"/>
              <a:t>，</a:t>
            </a:r>
            <a:r>
              <a:rPr lang="en-US" altLang="zh-CN" dirty="0"/>
              <a:t>1.15]</a:t>
            </a:r>
            <a:r>
              <a:rPr lang="zh-CN" altLang="en-US" dirty="0"/>
              <a:t>内。另外，增强组合的 </a:t>
            </a:r>
            <a:r>
              <a:rPr lang="en-US" altLang="zh-CN" dirty="0"/>
              <a:t>beta </a:t>
            </a:r>
            <a:r>
              <a:rPr lang="zh-CN" altLang="en-US" dirty="0"/>
              <a:t>与市场走势呈现出负相关，即当市场上行时，增强组合的 </a:t>
            </a:r>
            <a:r>
              <a:rPr lang="en-US" altLang="zh-CN" dirty="0"/>
              <a:t>beta </a:t>
            </a:r>
            <a:r>
              <a:rPr lang="zh-CN" altLang="en-US" dirty="0"/>
              <a:t>减小，而当市场下跌时，  增强组合的 </a:t>
            </a:r>
            <a:r>
              <a:rPr lang="en-US" altLang="zh-CN" dirty="0"/>
              <a:t>beta </a:t>
            </a:r>
            <a:r>
              <a:rPr lang="zh-CN" altLang="en-US" dirty="0"/>
              <a:t>放大。</a:t>
            </a:r>
          </a:p>
        </p:txBody>
      </p:sp>
    </p:spTree>
    <p:extLst>
      <p:ext uri="{BB962C8B-B14F-4D97-AF65-F5344CB8AC3E}">
        <p14:creationId xmlns:p14="http://schemas.microsoft.com/office/powerpoint/2010/main" val="3762445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15978" y="627789"/>
            <a:ext cx="9152237" cy="646331"/>
          </a:xfrm>
          <a:prstGeom prst="rect">
            <a:avLst/>
          </a:prstGeom>
        </p:spPr>
        <p:txBody>
          <a:bodyPr wrap="square">
            <a:spAutoFit/>
          </a:bodyPr>
          <a:lstStyle/>
          <a:p>
            <a:r>
              <a:rPr lang="en-US" altLang="zh-CN" dirty="0"/>
              <a:t>4</a:t>
            </a:r>
            <a:r>
              <a:rPr lang="zh-CN" altLang="en-US" dirty="0"/>
              <a:t>、策略最新结果</a:t>
            </a:r>
          </a:p>
          <a:p>
            <a:r>
              <a:rPr lang="zh-CN" altLang="en-US" dirty="0"/>
              <a:t>我们对 </a:t>
            </a:r>
            <a:r>
              <a:rPr lang="en-US" altLang="zh-CN" dirty="0"/>
              <a:t>8 </a:t>
            </a:r>
            <a:r>
              <a:rPr lang="zh-CN" altLang="en-US" dirty="0"/>
              <a:t>月份策略组合的表现和 </a:t>
            </a:r>
            <a:r>
              <a:rPr lang="en-US" altLang="zh-CN" dirty="0"/>
              <a:t>9 </a:t>
            </a:r>
            <a:r>
              <a:rPr lang="zh-CN" altLang="en-US" dirty="0"/>
              <a:t>月份的最新选股指标及选股结果进行了分析。</a:t>
            </a:r>
          </a:p>
        </p:txBody>
      </p:sp>
      <p:sp>
        <p:nvSpPr>
          <p:cNvPr id="3" name="矩形 2"/>
          <p:cNvSpPr/>
          <p:nvPr/>
        </p:nvSpPr>
        <p:spPr>
          <a:xfrm>
            <a:off x="2337986" y="1415534"/>
            <a:ext cx="2432076" cy="369332"/>
          </a:xfrm>
          <a:prstGeom prst="rect">
            <a:avLst/>
          </a:prstGeom>
        </p:spPr>
        <p:txBody>
          <a:bodyPr wrap="none">
            <a:spAutoFit/>
          </a:bodyPr>
          <a:lstStyle/>
          <a:p>
            <a:r>
              <a:rPr lang="zh-CN" altLang="en-US" b="1" dirty="0" smtClean="0"/>
              <a:t>（</a:t>
            </a:r>
            <a:r>
              <a:rPr lang="en-US" altLang="zh-CN" b="1" dirty="0" smtClean="0"/>
              <a:t>1</a:t>
            </a:r>
            <a:r>
              <a:rPr lang="zh-CN" altLang="en-US" b="1" dirty="0" smtClean="0"/>
              <a:t>）策略 </a:t>
            </a:r>
            <a:r>
              <a:rPr lang="en-US" altLang="zh-CN" b="1" dirty="0"/>
              <a:t>8 </a:t>
            </a:r>
            <a:r>
              <a:rPr lang="zh-CN" altLang="en-US" b="1" dirty="0"/>
              <a:t>月份表现</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6" y="1987636"/>
            <a:ext cx="8667750" cy="1581150"/>
          </a:xfrm>
          <a:prstGeom prst="rect">
            <a:avLst/>
          </a:prstGeom>
        </p:spPr>
      </p:pic>
      <p:sp>
        <p:nvSpPr>
          <p:cNvPr id="5" name="矩形 4"/>
          <p:cNvSpPr/>
          <p:nvPr/>
        </p:nvSpPr>
        <p:spPr>
          <a:xfrm>
            <a:off x="2125362" y="4346142"/>
            <a:ext cx="9242853" cy="923330"/>
          </a:xfrm>
          <a:prstGeom prst="rect">
            <a:avLst/>
          </a:prstGeom>
        </p:spPr>
        <p:txBody>
          <a:bodyPr wrap="square">
            <a:spAutoFit/>
          </a:bodyPr>
          <a:lstStyle/>
          <a:p>
            <a:r>
              <a:rPr lang="zh-CN" altLang="en-US" dirty="0"/>
              <a:t>表 </a:t>
            </a:r>
            <a:r>
              <a:rPr lang="en-US" altLang="zh-CN" dirty="0"/>
              <a:t>5 </a:t>
            </a:r>
            <a:r>
              <a:rPr lang="zh-CN" altLang="en-US" dirty="0"/>
              <a:t>显示了策略在 </a:t>
            </a:r>
            <a:r>
              <a:rPr lang="en-US" altLang="zh-CN" dirty="0"/>
              <a:t>8 </a:t>
            </a:r>
            <a:r>
              <a:rPr lang="zh-CN" altLang="en-US" dirty="0"/>
              <a:t>月份策略组合在 </a:t>
            </a:r>
            <a:r>
              <a:rPr lang="en-US" altLang="zh-CN" dirty="0"/>
              <a:t>8 </a:t>
            </a:r>
            <a:r>
              <a:rPr lang="zh-CN" altLang="en-US" dirty="0"/>
              <a:t>月份的表现，沪深 </a:t>
            </a:r>
            <a:r>
              <a:rPr lang="en-US" altLang="zh-CN" dirty="0"/>
              <a:t>300 </a:t>
            </a:r>
            <a:r>
              <a:rPr lang="zh-CN" altLang="en-US" dirty="0"/>
              <a:t>指数及其期货合约 </a:t>
            </a:r>
            <a:r>
              <a:rPr lang="en-US" altLang="zh-CN" dirty="0"/>
              <a:t>8 </a:t>
            </a:r>
            <a:r>
              <a:rPr lang="zh-CN" altLang="en-US" dirty="0"/>
              <a:t>月份  下跌了 </a:t>
            </a:r>
            <a:r>
              <a:rPr lang="en-US" altLang="zh-CN" dirty="0"/>
              <a:t>4.2%</a:t>
            </a:r>
            <a:r>
              <a:rPr lang="zh-CN" altLang="en-US" dirty="0"/>
              <a:t>，增强组合下跌 </a:t>
            </a:r>
            <a:r>
              <a:rPr lang="en-US" altLang="zh-CN" dirty="0"/>
              <a:t>3.43%</a:t>
            </a:r>
            <a:r>
              <a:rPr lang="zh-CN" altLang="en-US" dirty="0"/>
              <a:t>，获取超额收益 </a:t>
            </a:r>
            <a:r>
              <a:rPr lang="en-US" altLang="zh-CN" dirty="0"/>
              <a:t>0.76%</a:t>
            </a:r>
            <a:r>
              <a:rPr lang="zh-CN" altLang="en-US" dirty="0"/>
              <a:t>，按照交易日统计，策略 </a:t>
            </a:r>
            <a:r>
              <a:rPr lang="en-US" altLang="zh-CN" dirty="0"/>
              <a:t>8 </a:t>
            </a:r>
            <a:r>
              <a:rPr lang="zh-CN" altLang="en-US" dirty="0"/>
              <a:t>月份的 胜率（以交易日为统计单位）为 </a:t>
            </a:r>
            <a:r>
              <a:rPr lang="en-US" altLang="zh-CN" dirty="0"/>
              <a:t>53.17%</a:t>
            </a:r>
            <a:r>
              <a:rPr lang="zh-CN" altLang="en-US" dirty="0"/>
              <a:t>，</a:t>
            </a:r>
            <a:r>
              <a:rPr lang="en-US" altLang="zh-CN" dirty="0"/>
              <a:t>Beta </a:t>
            </a:r>
            <a:r>
              <a:rPr lang="zh-CN" altLang="en-US" dirty="0"/>
              <a:t>为 </a:t>
            </a:r>
            <a:r>
              <a:rPr lang="en-US" altLang="zh-CN" dirty="0"/>
              <a:t>1.03</a:t>
            </a:r>
            <a:r>
              <a:rPr lang="zh-CN" altLang="en-US" dirty="0"/>
              <a:t>。 </a:t>
            </a:r>
          </a:p>
        </p:txBody>
      </p:sp>
    </p:spTree>
    <p:extLst>
      <p:ext uri="{BB962C8B-B14F-4D97-AF65-F5344CB8AC3E}">
        <p14:creationId xmlns:p14="http://schemas.microsoft.com/office/powerpoint/2010/main" val="193855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662" y="1762125"/>
            <a:ext cx="6924675" cy="3333750"/>
          </a:xfrm>
          <a:prstGeom prst="rect">
            <a:avLst/>
          </a:prstGeom>
        </p:spPr>
      </p:pic>
    </p:spTree>
    <p:extLst>
      <p:ext uri="{BB962C8B-B14F-4D97-AF65-F5344CB8AC3E}">
        <p14:creationId xmlns:p14="http://schemas.microsoft.com/office/powerpoint/2010/main" val="250196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5361" y="431625"/>
            <a:ext cx="7974227" cy="923330"/>
          </a:xfrm>
          <a:prstGeom prst="rect">
            <a:avLst/>
          </a:prstGeom>
        </p:spPr>
        <p:txBody>
          <a:bodyPr wrap="square">
            <a:spAutoFit/>
          </a:bodyPr>
          <a:lstStyle/>
          <a:p>
            <a:r>
              <a:rPr lang="zh-CN" altLang="en-US" b="1" dirty="0" smtClean="0"/>
              <a:t>（</a:t>
            </a:r>
            <a:r>
              <a:rPr lang="en-US" altLang="zh-CN" b="1" dirty="0" smtClean="0"/>
              <a:t>2</a:t>
            </a:r>
            <a:r>
              <a:rPr lang="zh-CN" altLang="en-US" b="1" dirty="0" smtClean="0"/>
              <a:t>）最新</a:t>
            </a:r>
            <a:r>
              <a:rPr lang="zh-CN" altLang="en-US" b="1" dirty="0"/>
              <a:t>一期的选股因子</a:t>
            </a:r>
          </a:p>
          <a:p>
            <a:r>
              <a:rPr lang="zh-CN" altLang="en-US" dirty="0"/>
              <a:t> 历史上每一期一般有 </a:t>
            </a:r>
            <a:r>
              <a:rPr lang="en-US" altLang="zh-CN" dirty="0"/>
              <a:t>10 </a:t>
            </a:r>
            <a:r>
              <a:rPr lang="zh-CN" altLang="en-US" dirty="0"/>
              <a:t>个左右的因子会通过我们的假设检验，入选当期的选股指标库， 最近一期有 </a:t>
            </a:r>
            <a:r>
              <a:rPr lang="en-US" altLang="zh-CN" dirty="0"/>
              <a:t>16 </a:t>
            </a:r>
            <a:r>
              <a:rPr lang="zh-CN" altLang="en-US" dirty="0"/>
              <a:t>个因子入选股指标库，具体指标及权重见表 </a:t>
            </a:r>
            <a:r>
              <a:rPr lang="en-US" altLang="zh-CN" dirty="0"/>
              <a:t>6</a:t>
            </a:r>
            <a:r>
              <a:rPr lang="zh-CN" altLang="en-US" dirty="0"/>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46" y="2183027"/>
            <a:ext cx="10437449" cy="2024063"/>
          </a:xfrm>
          <a:prstGeom prst="rect">
            <a:avLst/>
          </a:prstGeom>
        </p:spPr>
      </p:pic>
    </p:spTree>
    <p:extLst>
      <p:ext uri="{BB962C8B-B14F-4D97-AF65-F5344CB8AC3E}">
        <p14:creationId xmlns:p14="http://schemas.microsoft.com/office/powerpoint/2010/main" val="168516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010032" y="365125"/>
            <a:ext cx="9343768" cy="672843"/>
          </a:xfrm>
          <a:prstGeom prst="rect">
            <a:avLst/>
          </a:prstGeom>
        </p:spPr>
        <p:txBody>
          <a:bodyPr/>
          <a:lst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a:lstStyle>
          <a:p>
            <a:r>
              <a:rPr lang="zh-CN" altLang="en-US" sz="2800" dirty="0" smtClean="0">
                <a:solidFill>
                  <a:srgbClr val="FF0000"/>
                </a:solidFill>
              </a:rPr>
              <a:t>增强型指数基金的特点   </a:t>
            </a:r>
            <a:r>
              <a:rPr lang="zh-CN" altLang="en-US" sz="2800" dirty="0" smtClean="0"/>
              <a:t> </a:t>
            </a:r>
            <a:endParaRPr lang="zh-CN" altLang="en-US" sz="2800" dirty="0"/>
          </a:p>
        </p:txBody>
      </p:sp>
      <p:sp>
        <p:nvSpPr>
          <p:cNvPr id="3" name="文本框 2"/>
          <p:cNvSpPr txBox="1"/>
          <p:nvPr/>
        </p:nvSpPr>
        <p:spPr>
          <a:xfrm>
            <a:off x="2010032" y="1037968"/>
            <a:ext cx="9524365" cy="2031325"/>
          </a:xfrm>
          <a:prstGeom prst="rect">
            <a:avLst/>
          </a:prstGeom>
          <a:noFill/>
        </p:spPr>
        <p:txBody>
          <a:bodyPr wrap="square" rtlCol="0" anchor="t">
            <a:spAutoFit/>
          </a:bodyPr>
          <a:lstStyle/>
          <a:p>
            <a:r>
              <a:rPr lang="zh-CN" altLang="en-US" dirty="0"/>
              <a:t>增强型指数基金通过技术面、基本面分析找出市场中的超额收益因子，例如股票的成长性、价值、规模、盈利、波动、趋势、动量等，并为这些因子设定评级权重，接着就是依照这些因子、权重来择时择股形成一揽子的股票投资组合。</a:t>
            </a:r>
          </a:p>
          <a:p>
            <a:endParaRPr lang="zh-CN" altLang="en-US" dirty="0"/>
          </a:p>
          <a:p>
            <a:r>
              <a:rPr lang="zh-CN" altLang="en-US" dirty="0"/>
              <a:t>基于此，从择股方式来看，</a:t>
            </a:r>
            <a:r>
              <a:rPr lang="zh-CN" altLang="en-US" dirty="0">
                <a:solidFill>
                  <a:srgbClr val="FF0000"/>
                </a:solidFill>
              </a:rPr>
              <a:t>指数增强会有三种类型，指数成分股、指数成分股+指数外股票、全市场股票，</a:t>
            </a:r>
            <a:r>
              <a:rPr lang="zh-CN" altLang="en-US" dirty="0"/>
              <a:t>其中全市场股票选股最为常见，也是常见的高风险高收益的指数增强型基金类型。</a:t>
            </a:r>
          </a:p>
        </p:txBody>
      </p:sp>
      <p:pic>
        <p:nvPicPr>
          <p:cNvPr id="4" name="内容占位符 3" descr="方法"/>
          <p:cNvPicPr>
            <a:picLocks noChangeAspect="1"/>
          </p:cNvPicPr>
          <p:nvPr/>
        </p:nvPicPr>
        <p:blipFill>
          <a:blip r:embed="rId2"/>
          <a:stretch>
            <a:fillRect/>
          </a:stretch>
        </p:blipFill>
        <p:spPr>
          <a:xfrm>
            <a:off x="7455242" y="3355921"/>
            <a:ext cx="4357817" cy="2837851"/>
          </a:xfrm>
          <a:prstGeom prst="rect">
            <a:avLst/>
          </a:prstGeom>
        </p:spPr>
      </p:pic>
      <p:sp>
        <p:nvSpPr>
          <p:cNvPr id="5" name="矩形 4"/>
          <p:cNvSpPr/>
          <p:nvPr/>
        </p:nvSpPr>
        <p:spPr>
          <a:xfrm>
            <a:off x="1136822" y="3187175"/>
            <a:ext cx="6096000" cy="3416320"/>
          </a:xfrm>
          <a:prstGeom prst="rect">
            <a:avLst/>
          </a:prstGeom>
        </p:spPr>
        <p:txBody>
          <a:bodyPr>
            <a:spAutoFit/>
          </a:bodyPr>
          <a:lstStyle/>
          <a:p>
            <a:pPr lvl="2"/>
            <a:r>
              <a:rPr lang="zh-CN" altLang="en-US" b="1" dirty="0">
                <a:solidFill>
                  <a:srgbClr val="0070C0"/>
                </a:solidFill>
              </a:rPr>
              <a:t>其特点总结三句话：风险更低、收益更性感、被动投资与主动增强的完美结合。</a:t>
            </a:r>
            <a:endParaRPr lang="en-US" altLang="zh-CN" b="1" dirty="0">
              <a:solidFill>
                <a:srgbClr val="0070C0"/>
              </a:solidFill>
            </a:endParaRPr>
          </a:p>
          <a:p>
            <a:pPr lvl="2"/>
            <a:r>
              <a:rPr lang="zh-CN" altLang="en-US" dirty="0"/>
              <a:t>指数增强</a:t>
            </a:r>
            <a:r>
              <a:rPr lang="zh-CN" altLang="en-US" dirty="0" smtClean="0"/>
              <a:t>基金在</a:t>
            </a:r>
            <a:r>
              <a:rPr lang="zh-CN" altLang="en-US" dirty="0"/>
              <a:t>追踪指数的同时，通过一系列方法取得超越指数收益的一类基金，这里说的一系列方式主要方法是阿尔法增强，即通过量化或者主观的方法。主观增强通常采取对跟踪的指数成分股进行一定比例调整，选择部分个股持有，而量化增强通常不择个股，覆盖成分股数量较多，用量化模型选股的方式获取阿尔法收益。总之，指数增强策略可以保持对指数一定程度的跟踪，并且获得超越指数的收益，是指数基金的进阶版本。</a:t>
            </a:r>
          </a:p>
        </p:txBody>
      </p:sp>
    </p:spTree>
    <p:extLst>
      <p:ext uri="{BB962C8B-B14F-4D97-AF65-F5344CB8AC3E}">
        <p14:creationId xmlns:p14="http://schemas.microsoft.com/office/powerpoint/2010/main" val="415805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713471" y="904103"/>
            <a:ext cx="10264016" cy="4800600"/>
          </a:xfrm>
          <a:prstGeom prst="rect">
            <a:avLst/>
          </a:prstGeom>
        </p:spPr>
        <p:txBody>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en-US" dirty="0" smtClean="0">
                <a:latin typeface="+mn-ea"/>
                <a:ea typeface="+mn-ea"/>
              </a:rPr>
              <a:t>现在市场上常见的指数增强产品有沪深 </a:t>
            </a:r>
            <a:r>
              <a:rPr lang="en-US" altLang="zh-CN" dirty="0" smtClean="0">
                <a:latin typeface="+mn-ea"/>
                <a:ea typeface="+mn-ea"/>
              </a:rPr>
              <a:t>300 </a:t>
            </a:r>
            <a:r>
              <a:rPr lang="zh-CN" altLang="en-US" dirty="0" smtClean="0">
                <a:latin typeface="+mn-ea"/>
                <a:ea typeface="+mn-ea"/>
              </a:rPr>
              <a:t>增强，中证 </a:t>
            </a:r>
            <a:r>
              <a:rPr lang="en-US" altLang="zh-CN" dirty="0" smtClean="0">
                <a:latin typeface="+mn-ea"/>
                <a:ea typeface="+mn-ea"/>
              </a:rPr>
              <a:t>500 </a:t>
            </a:r>
            <a:r>
              <a:rPr lang="zh-CN" altLang="en-US" dirty="0" smtClean="0">
                <a:latin typeface="+mn-ea"/>
                <a:ea typeface="+mn-ea"/>
              </a:rPr>
              <a:t>增强等宽基指数增强也有一些策略指数的增强，其中沪深 </a:t>
            </a:r>
            <a:r>
              <a:rPr lang="en-US" altLang="zh-CN" dirty="0" smtClean="0">
                <a:latin typeface="+mn-ea"/>
                <a:ea typeface="+mn-ea"/>
              </a:rPr>
              <a:t>300 </a:t>
            </a:r>
            <a:r>
              <a:rPr lang="zh-CN" altLang="en-US" dirty="0" smtClean="0">
                <a:latin typeface="+mn-ea"/>
                <a:ea typeface="+mn-ea"/>
              </a:rPr>
              <a:t>增强型产品最为常见。不过由于沪深 </a:t>
            </a:r>
            <a:r>
              <a:rPr lang="en-US" altLang="zh-CN" dirty="0" smtClean="0">
                <a:latin typeface="+mn-ea"/>
                <a:ea typeface="+mn-ea"/>
              </a:rPr>
              <a:t>300 </a:t>
            </a:r>
            <a:r>
              <a:rPr lang="zh-CN" altLang="en-US" dirty="0" smtClean="0">
                <a:latin typeface="+mn-ea"/>
                <a:ea typeface="+mn-ea"/>
              </a:rPr>
              <a:t>指数成分股中，金融股占比较大，故在做 </a:t>
            </a:r>
            <a:r>
              <a:rPr lang="en-US" altLang="zh-CN" dirty="0" smtClean="0">
                <a:latin typeface="+mn-ea"/>
                <a:ea typeface="+mn-ea"/>
              </a:rPr>
              <a:t>300 </a:t>
            </a:r>
            <a:r>
              <a:rPr lang="zh-CN" altLang="en-US" dirty="0" smtClean="0">
                <a:latin typeface="+mn-ea"/>
                <a:ea typeface="+mn-ea"/>
              </a:rPr>
              <a:t>指数增强时需要做好行业比例的控制，其操作难度比中证 </a:t>
            </a:r>
            <a:r>
              <a:rPr lang="en-US" altLang="zh-CN" dirty="0" smtClean="0">
                <a:latin typeface="+mn-ea"/>
                <a:ea typeface="+mn-ea"/>
              </a:rPr>
              <a:t>500 </a:t>
            </a:r>
            <a:r>
              <a:rPr lang="zh-CN" altLang="en-US" dirty="0" smtClean="0">
                <a:latin typeface="+mn-ea"/>
                <a:ea typeface="+mn-ea"/>
              </a:rPr>
              <a:t>以及 </a:t>
            </a:r>
            <a:r>
              <a:rPr lang="en-US" altLang="zh-CN" dirty="0" smtClean="0">
                <a:latin typeface="+mn-ea"/>
                <a:ea typeface="+mn-ea"/>
              </a:rPr>
              <a:t>800 </a:t>
            </a:r>
            <a:r>
              <a:rPr lang="zh-CN" altLang="en-US" dirty="0" smtClean="0">
                <a:latin typeface="+mn-ea"/>
                <a:ea typeface="+mn-ea"/>
              </a:rPr>
              <a:t>增强更大。从近七年的统计数据来看，指数增强基金相较于指数型基金，跑赢指数的幅度更为明显。</a:t>
            </a:r>
            <a:endParaRPr lang="zh-CN" altLang="en-US" dirty="0">
              <a:latin typeface="+mn-ea"/>
              <a:ea typeface="+mn-ea"/>
            </a:endParaRPr>
          </a:p>
        </p:txBody>
      </p:sp>
    </p:spTree>
    <p:extLst>
      <p:ext uri="{BB962C8B-B14F-4D97-AF65-F5344CB8AC3E}">
        <p14:creationId xmlns:p14="http://schemas.microsoft.com/office/powerpoint/2010/main" val="192241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905906" y="920578"/>
            <a:ext cx="9997440" cy="4800600"/>
          </a:xfrm>
          <a:prstGeom prst="rect">
            <a:avLst/>
          </a:prstGeom>
        </p:spPr>
        <p:txBody>
          <a:bodyPr>
            <a:normAutofit/>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en-US" sz="2800" dirty="0" smtClean="0">
                <a:solidFill>
                  <a:schemeClr val="tx1"/>
                </a:solidFill>
              </a:rPr>
              <a:t>大盘指数型基金：</a:t>
            </a:r>
            <a:endParaRPr lang="en-US" altLang="zh-CN" sz="2800" dirty="0" smtClean="0">
              <a:solidFill>
                <a:schemeClr val="tx1"/>
              </a:solidFill>
            </a:endParaRPr>
          </a:p>
          <a:p>
            <a:r>
              <a:rPr lang="zh-CN" altLang="en-US" sz="2000" dirty="0" smtClean="0">
                <a:solidFill>
                  <a:schemeClr val="tx1"/>
                </a:solidFill>
              </a:rPr>
              <a:t>特点：这类基金最为常见，是最典型的指数基金。它的跟踪指数基本反映了整个市场的涨跌情况，具有非常强的市场代表性，持有个股非常分散。</a:t>
            </a:r>
          </a:p>
          <a:p>
            <a:r>
              <a:rPr lang="zh-CN" altLang="en-US" sz="2000" dirty="0" smtClean="0">
                <a:solidFill>
                  <a:schemeClr val="tx1"/>
                </a:solidFill>
              </a:rPr>
              <a:t>代表指数：沪深</a:t>
            </a:r>
            <a:r>
              <a:rPr lang="en-US" altLang="zh-CN" sz="2000" dirty="0" smtClean="0">
                <a:solidFill>
                  <a:schemeClr val="tx1"/>
                </a:solidFill>
              </a:rPr>
              <a:t>300</a:t>
            </a:r>
            <a:r>
              <a:rPr lang="zh-CN" altLang="en-US" sz="2000" dirty="0" smtClean="0">
                <a:solidFill>
                  <a:schemeClr val="tx1"/>
                </a:solidFill>
              </a:rPr>
              <a:t>、中证</a:t>
            </a:r>
            <a:r>
              <a:rPr lang="en-US" altLang="zh-CN" sz="2000" dirty="0" smtClean="0">
                <a:solidFill>
                  <a:schemeClr val="tx1"/>
                </a:solidFill>
              </a:rPr>
              <a:t>500</a:t>
            </a:r>
            <a:r>
              <a:rPr lang="zh-CN" altLang="en-US" sz="2000" dirty="0" smtClean="0">
                <a:solidFill>
                  <a:schemeClr val="tx1"/>
                </a:solidFill>
              </a:rPr>
              <a:t>、中证</a:t>
            </a:r>
            <a:r>
              <a:rPr lang="en-US" altLang="zh-CN" sz="2000" dirty="0" smtClean="0">
                <a:solidFill>
                  <a:schemeClr val="tx1"/>
                </a:solidFill>
              </a:rPr>
              <a:t>100</a:t>
            </a:r>
            <a:r>
              <a:rPr lang="zh-CN" altLang="en-US" sz="2000" dirty="0" smtClean="0">
                <a:solidFill>
                  <a:schemeClr val="tx1"/>
                </a:solidFill>
              </a:rPr>
              <a:t>、创业板指数、上证</a:t>
            </a:r>
            <a:r>
              <a:rPr lang="en-US" altLang="zh-CN" sz="2000" dirty="0" smtClean="0">
                <a:solidFill>
                  <a:schemeClr val="tx1"/>
                </a:solidFill>
              </a:rPr>
              <a:t>50</a:t>
            </a:r>
            <a:r>
              <a:rPr lang="zh-CN" altLang="en-US" sz="2000" dirty="0" smtClean="0">
                <a:solidFill>
                  <a:schemeClr val="tx1"/>
                </a:solidFill>
              </a:rPr>
              <a:t>。</a:t>
            </a:r>
          </a:p>
          <a:p>
            <a:endParaRPr lang="en-US" altLang="zh-CN" dirty="0" smtClean="0">
              <a:solidFill>
                <a:schemeClr val="tx1"/>
              </a:solidFill>
            </a:endParaRPr>
          </a:p>
          <a:p>
            <a:r>
              <a:rPr lang="zh-CN" altLang="en-US" sz="2800" dirty="0" smtClean="0">
                <a:solidFill>
                  <a:schemeClr val="tx1"/>
                </a:solidFill>
              </a:rPr>
              <a:t>行业型指数基金：</a:t>
            </a:r>
            <a:endParaRPr lang="en-US" altLang="zh-CN" sz="2800" dirty="0" smtClean="0">
              <a:solidFill>
                <a:schemeClr val="tx1"/>
              </a:solidFill>
            </a:endParaRPr>
          </a:p>
          <a:p>
            <a:r>
              <a:rPr lang="zh-CN" altLang="en-US" sz="2200" dirty="0" smtClean="0">
                <a:solidFill>
                  <a:schemeClr val="tx1"/>
                </a:solidFill>
              </a:rPr>
              <a:t>特点：这种基金的跟踪指数是某个行业的指数，仅反映该行业情况。比如有证监会行业分类、申万行业分类、</a:t>
            </a:r>
            <a:r>
              <a:rPr lang="en-US" altLang="zh-CN" sz="2200" dirty="0" smtClean="0">
                <a:solidFill>
                  <a:schemeClr val="tx1"/>
                </a:solidFill>
              </a:rPr>
              <a:t>GICS</a:t>
            </a:r>
            <a:r>
              <a:rPr lang="zh-CN" altLang="en-US" sz="2200" dirty="0" smtClean="0">
                <a:solidFill>
                  <a:schemeClr val="tx1"/>
                </a:solidFill>
              </a:rPr>
              <a:t>分类等等，且编制指数方法也各不相同，因此即使跟踪同一个行业，基金业绩也会有区别。</a:t>
            </a:r>
          </a:p>
          <a:p>
            <a:r>
              <a:rPr lang="zh-CN" altLang="en-US" sz="2200" dirty="0" smtClean="0">
                <a:solidFill>
                  <a:schemeClr val="tx1"/>
                </a:solidFill>
              </a:rPr>
              <a:t>代表指数：包括金融地产、医药卫生、食品饮料、有色金属、能源、信息技术等等。</a:t>
            </a:r>
          </a:p>
          <a:p>
            <a:endParaRPr lang="zh-CN" altLang="en-US" sz="3000" dirty="0"/>
          </a:p>
        </p:txBody>
      </p:sp>
      <p:sp>
        <p:nvSpPr>
          <p:cNvPr id="3" name="文本框 2"/>
          <p:cNvSpPr txBox="1"/>
          <p:nvPr/>
        </p:nvSpPr>
        <p:spPr>
          <a:xfrm>
            <a:off x="1650533" y="156519"/>
            <a:ext cx="4105611" cy="584775"/>
          </a:xfrm>
          <a:prstGeom prst="rect">
            <a:avLst/>
          </a:prstGeom>
          <a:noFill/>
        </p:spPr>
        <p:txBody>
          <a:bodyPr wrap="none" rtlCol="0">
            <a:spAutoFit/>
          </a:bodyPr>
          <a:lstStyle/>
          <a:p>
            <a:r>
              <a:rPr lang="en-US" altLang="zh-CN" sz="3200" dirty="0" smtClean="0">
                <a:latin typeface="Arial Unicode MS" panose="020B0604020202020204" pitchFamily="34" charset="-122"/>
                <a:ea typeface="Arial Unicode MS" panose="020B0604020202020204" pitchFamily="34" charset="-122"/>
                <a:cs typeface="Arial Unicode MS" panose="020B0604020202020204" pitchFamily="34" charset="-122"/>
              </a:rPr>
              <a:t>3</a:t>
            </a:r>
            <a:r>
              <a:rPr lang="zh-CN" altLang="en-US" sz="3200" dirty="0" smtClean="0">
                <a:latin typeface="Arial Unicode MS" panose="020B0604020202020204" pitchFamily="34" charset="-122"/>
                <a:ea typeface="Arial Unicode MS" panose="020B0604020202020204" pitchFamily="34" charset="-122"/>
                <a:cs typeface="Arial Unicode MS" panose="020B0604020202020204" pitchFamily="34" charset="-122"/>
              </a:rPr>
              <a:t>、按指数性质划分：</a:t>
            </a:r>
            <a:endParaRPr lang="zh-CN" altLang="en-US" sz="32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03882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压制树叶设计模板">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_13565438_TF03460542" id="{8E61AB6F-79DD-48D9-AE23-68C19C4DD65A}" vid="{1D74CAA1-6F0A-411F-9AD9-02D40B4E4B58}"/>
    </a:ext>
  </a:extLst>
</a:theme>
</file>

<file path=ppt/theme/theme2.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0710C29-A897-44AD-9F83-BE5F874C2A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B5BEE-6806-4BF1-A9A7-4B4A72C0C6EB}">
  <ds:schemaRefs>
    <ds:schemaRef ds:uri="http://schemas.microsoft.com/sharepoint/v3/contenttype/forms"/>
  </ds:schemaRefs>
</ds:datastoreItem>
</file>

<file path=customXml/itemProps3.xml><?xml version="1.0" encoding="utf-8"?>
<ds:datastoreItem xmlns:ds="http://schemas.openxmlformats.org/officeDocument/2006/customXml" ds:itemID="{EEFED04C-AD43-4E06-AD63-36D8B5E83787}">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压制树叶设计幻灯片</Template>
  <TotalTime>371</TotalTime>
  <Words>6352</Words>
  <Application>Microsoft Office PowerPoint</Application>
  <PresentationFormat>宽屏</PresentationFormat>
  <Paragraphs>478</Paragraphs>
  <Slides>63</Slides>
  <Notes>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63</vt:i4>
      </vt:variant>
    </vt:vector>
  </HeadingPairs>
  <TitlesOfParts>
    <vt:vector size="84" baseType="lpstr">
      <vt:lpstr>Arial Unicode MS</vt:lpstr>
      <vt:lpstr>GPUUHJ+Arial-BoldMT</vt:lpstr>
      <vt:lpstr>HTKKWL+KaiTi_GB2312</vt:lpstr>
      <vt:lpstr>LNJQKU+Arial-BoldMT</vt:lpstr>
      <vt:lpstr>Microsoft YaHei UI</vt:lpstr>
      <vt:lpstr>QRVRMB+KaiTi_GB2312</vt:lpstr>
      <vt:lpstr>华文楷体</vt:lpstr>
      <vt:lpstr>华文新魏</vt:lpstr>
      <vt:lpstr>楷体</vt:lpstr>
      <vt:lpstr>楷体_GB2312</vt:lpstr>
      <vt:lpstr>宋体</vt:lpstr>
      <vt:lpstr>微软雅黑</vt:lpstr>
      <vt:lpstr>Arial</vt:lpstr>
      <vt:lpstr>Calibri</vt:lpstr>
      <vt:lpstr>Century Gothic</vt:lpstr>
      <vt:lpstr>Franklin Gothic Medium</vt:lpstr>
      <vt:lpstr>Times New Roman</vt:lpstr>
      <vt:lpstr>Verdana</vt:lpstr>
      <vt:lpstr>Wingdings</vt:lpstr>
      <vt:lpstr>Wingdings 2</vt:lpstr>
      <vt:lpstr>压制树叶设计模板</vt:lpstr>
      <vt:lpstr>量化策略开发与程序化交易</vt:lpstr>
      <vt:lpstr>第7章   指数增强策略</vt:lpstr>
      <vt:lpstr>PowerPoint 演示文稿</vt:lpstr>
      <vt:lpstr>第一节         指数基金内涵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指数增强的实质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基金基本情况</vt:lpstr>
      <vt:lpstr>基金基本投资策略</vt:lpstr>
      <vt:lpstr>指数增强</vt:lpstr>
      <vt:lpstr>PowerPoint 演示文稿</vt:lpstr>
      <vt:lpstr>指数增强方法—找Alpha源</vt:lpstr>
      <vt:lpstr>量化投资策略</vt:lpstr>
      <vt:lpstr>量化投资策略的实现</vt:lpstr>
      <vt:lpstr>量化投资策略的实现</vt:lpstr>
      <vt:lpstr>本基金历史模拟</vt:lpstr>
      <vt:lpstr>本基金历史模拟</vt:lpstr>
      <vt:lpstr>本基金实际仿真交易</vt:lpstr>
      <vt:lpstr>总结—长期跑赢90%公募基金的基金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量化策略开发与程序化交易</dc:title>
  <dc:creator>微软用户</dc:creator>
  <cp:lastModifiedBy>微软用户</cp:lastModifiedBy>
  <cp:revision>40</cp:revision>
  <dcterms:created xsi:type="dcterms:W3CDTF">2020-05-22T13:48:07Z</dcterms:created>
  <dcterms:modified xsi:type="dcterms:W3CDTF">2020-06-06T01:10:52Z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74065700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