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5"/>
  </p:notesMasterIdLst>
  <p:sldIdLst>
    <p:sldId id="256" r:id="rId2"/>
    <p:sldId id="283" r:id="rId3"/>
    <p:sldId id="258" r:id="rId4"/>
    <p:sldId id="259" r:id="rId5"/>
    <p:sldId id="260" r:id="rId6"/>
    <p:sldId id="261" r:id="rId7"/>
    <p:sldId id="262" r:id="rId8"/>
    <p:sldId id="263" r:id="rId9"/>
    <p:sldId id="264" r:id="rId10"/>
    <p:sldId id="265" r:id="rId11"/>
    <p:sldId id="266" r:id="rId12"/>
    <p:sldId id="267" r:id="rId13"/>
    <p:sldId id="268" r:id="rId14"/>
    <p:sldId id="290" r:id="rId15"/>
    <p:sldId id="291" r:id="rId16"/>
    <p:sldId id="292" r:id="rId17"/>
    <p:sldId id="293" r:id="rId18"/>
    <p:sldId id="294" r:id="rId19"/>
    <p:sldId id="295" r:id="rId20"/>
    <p:sldId id="296" r:id="rId21"/>
    <p:sldId id="303" r:id="rId22"/>
    <p:sldId id="304" r:id="rId23"/>
    <p:sldId id="300" r:id="rId24"/>
    <p:sldId id="301" r:id="rId25"/>
    <p:sldId id="299" r:id="rId26"/>
    <p:sldId id="269" r:id="rId27"/>
    <p:sldId id="270" r:id="rId28"/>
    <p:sldId id="271" r:id="rId29"/>
    <p:sldId id="272" r:id="rId30"/>
    <p:sldId id="273" r:id="rId31"/>
    <p:sldId id="274" r:id="rId32"/>
    <p:sldId id="275" r:id="rId33"/>
    <p:sldId id="285" r:id="rId34"/>
    <p:sldId id="287" r:id="rId35"/>
    <p:sldId id="276" r:id="rId36"/>
    <p:sldId id="277" r:id="rId37"/>
    <p:sldId id="278" r:id="rId38"/>
    <p:sldId id="288" r:id="rId39"/>
    <p:sldId id="289" r:id="rId40"/>
    <p:sldId id="279" r:id="rId41"/>
    <p:sldId id="280" r:id="rId42"/>
    <p:sldId id="281" r:id="rId43"/>
    <p:sldId id="28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116" d="100"/>
          <a:sy n="116" d="100"/>
        </p:scale>
        <p:origin x="39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1.wmf"/><Relationship Id="rId3" Type="http://schemas.openxmlformats.org/officeDocument/2006/relationships/image" Target="../media/image6.wmf"/><Relationship Id="rId7" Type="http://schemas.openxmlformats.org/officeDocument/2006/relationships/image" Target="../media/image10.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9"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 Id="rId5" Type="http://schemas.openxmlformats.org/officeDocument/2006/relationships/image" Target="../media/image17.wmf"/><Relationship Id="rId4" Type="http://schemas.openxmlformats.org/officeDocument/2006/relationships/image" Target="../media/image1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2.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5.wmf"/><Relationship Id="rId3" Type="http://schemas.openxmlformats.org/officeDocument/2006/relationships/image" Target="../media/image35.wmf"/><Relationship Id="rId7" Type="http://schemas.openxmlformats.org/officeDocument/2006/relationships/image" Target="../media/image39.wmf"/><Relationship Id="rId12" Type="http://schemas.openxmlformats.org/officeDocument/2006/relationships/image" Target="../media/image44.wmf"/><Relationship Id="rId2" Type="http://schemas.openxmlformats.org/officeDocument/2006/relationships/image" Target="../media/image5.wmf"/><Relationship Id="rId1" Type="http://schemas.openxmlformats.org/officeDocument/2006/relationships/image" Target="../media/image34.wmf"/><Relationship Id="rId6" Type="http://schemas.openxmlformats.org/officeDocument/2006/relationships/image" Target="../media/image38.wmf"/><Relationship Id="rId11" Type="http://schemas.openxmlformats.org/officeDocument/2006/relationships/image" Target="../media/image43.wmf"/><Relationship Id="rId5" Type="http://schemas.openxmlformats.org/officeDocument/2006/relationships/image" Target="../media/image37.wmf"/><Relationship Id="rId10" Type="http://schemas.openxmlformats.org/officeDocument/2006/relationships/image" Target="../media/image42.wmf"/><Relationship Id="rId4" Type="http://schemas.openxmlformats.org/officeDocument/2006/relationships/image" Target="../media/image36.wmf"/><Relationship Id="rId9" Type="http://schemas.openxmlformats.org/officeDocument/2006/relationships/image" Target="../media/image41.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 Id="rId4" Type="http://schemas.openxmlformats.org/officeDocument/2006/relationships/image" Target="../media/image4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2F840D-7BD8-4847-8FA3-4BD5DD9F77F7}" type="datetimeFigureOut">
              <a:rPr lang="zh-CN" altLang="en-US" smtClean="0"/>
              <a:t>2020/4/26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EED9FE-FF09-4697-9460-D63E17D82EB5}" type="slidenum">
              <a:rPr lang="zh-CN" altLang="en-US" smtClean="0"/>
              <a:t>‹#›</a:t>
            </a:fld>
            <a:endParaRPr lang="zh-CN" altLang="en-US"/>
          </a:p>
        </p:txBody>
      </p:sp>
    </p:spTree>
    <p:extLst>
      <p:ext uri="{BB962C8B-B14F-4D97-AF65-F5344CB8AC3E}">
        <p14:creationId xmlns:p14="http://schemas.microsoft.com/office/powerpoint/2010/main" val="3317545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EC96008-FA90-4265-AC97-754AA07E2074}" type="slidenum">
              <a:rPr lang="zh-CN" altLang="en-US" smtClean="0"/>
              <a:t>26</a:t>
            </a:fld>
            <a:endParaRPr lang="zh-CN" altLang="en-US"/>
          </a:p>
        </p:txBody>
      </p:sp>
    </p:spTree>
    <p:extLst>
      <p:ext uri="{BB962C8B-B14F-4D97-AF65-F5344CB8AC3E}">
        <p14:creationId xmlns:p14="http://schemas.microsoft.com/office/powerpoint/2010/main" val="6962940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zh-CN" altLang="en-US" smtClean="0"/>
              <a:t>单击此处编辑母版标题样式</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zh-CN" altLang="en-US" smtClean="0"/>
              <a:t>单击此处编辑母版标题样式</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zh-CN" altLang="en-US" smtClean="0"/>
              <a:t>单击此处编辑母版标题样式</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zh-CN" altLang="en-US" smtClean="0"/>
              <a:t>单击此处编辑母版标题样式</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smtClean="0"/>
              <a:t>单击图标添加图片</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zh-CN" altLang="en-US" smtClean="0"/>
              <a:t>单击此处编辑母版标题样式</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28084" y="930275"/>
            <a:ext cx="103632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914400" y="2147888"/>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97600" y="2147888"/>
            <a:ext cx="508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914400" y="6324600"/>
            <a:ext cx="2540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4165600" y="6324600"/>
            <a:ext cx="38608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8737600" y="6324600"/>
            <a:ext cx="2540000" cy="457200"/>
          </a:xfrm>
        </p:spPr>
        <p:txBody>
          <a:bodyPr/>
          <a:lstStyle>
            <a:lvl1pPr>
              <a:defRPr/>
            </a:lvl1pPr>
          </a:lstStyle>
          <a:p>
            <a:fld id="{258FF15E-760A-40A5-8D8D-F87267E75FCC}" type="slidenum">
              <a:rPr lang="en-US" altLang="zh-CN"/>
              <a:t>‹#›</a:t>
            </a:fld>
            <a:endParaRPr lang="en-US" altLang="zh-CN"/>
          </a:p>
        </p:txBody>
      </p:sp>
    </p:spTree>
    <p:extLst>
      <p:ext uri="{BB962C8B-B14F-4D97-AF65-F5344CB8AC3E}">
        <p14:creationId xmlns:p14="http://schemas.microsoft.com/office/powerpoint/2010/main" val="4275803650"/>
      </p:ext>
    </p:extLst>
  </p:cSld>
  <p:clrMapOvr>
    <a:masterClrMapping/>
  </p:clrMapOvr>
  <p:transition spd="med">
    <p:blind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dirty="0"/>
              <a:t>4/26/2020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2" name="Content Placeholder 3"/>
          <p:cNvSpPr>
            <a:spLocks noGrp="1"/>
          </p:cNvSpPr>
          <p:nvPr>
            <p:ph sz="quarter" idx="13"/>
          </p:nvPr>
        </p:nvSpPr>
        <p:spPr>
          <a:xfrm>
            <a:off x="913774" y="3051012"/>
            <a:ext cx="5106027"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13" name="Content Placeholder 5"/>
          <p:cNvSpPr>
            <a:spLocks noGrp="1"/>
          </p:cNvSpPr>
          <p:nvPr>
            <p:ph sz="quarter" idx="14"/>
          </p:nvPr>
        </p:nvSpPr>
        <p:spPr>
          <a:xfrm>
            <a:off x="6172200" y="3051012"/>
            <a:ext cx="5105401" cy="27401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4/26/2020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4/26/2020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4/26/2020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zh-CN" altLang="en-US" smtClean="0"/>
              <a:t>单击此处编辑母版标题样式</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4/26/2020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4/26/2020</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14.bin"/><Relationship Id="rId5" Type="http://schemas.openxmlformats.org/officeDocument/2006/relationships/oleObject" Target="../embeddings/oleObject11.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13.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28.wmf"/><Relationship Id="rId5" Type="http://schemas.openxmlformats.org/officeDocument/2006/relationships/oleObject" Target="../embeddings/oleObject16.bin"/><Relationship Id="rId4" Type="http://schemas.openxmlformats.org/officeDocument/2006/relationships/image" Target="../media/image27.wmf"/></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33.png"/><Relationship Id="rId4" Type="http://schemas.openxmlformats.org/officeDocument/2006/relationships/image" Target="../media/image32.wmf"/></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21.bin"/><Relationship Id="rId13" Type="http://schemas.openxmlformats.org/officeDocument/2006/relationships/image" Target="../media/image37.wmf"/><Relationship Id="rId18" Type="http://schemas.openxmlformats.org/officeDocument/2006/relationships/oleObject" Target="../embeddings/oleObject26.bin"/><Relationship Id="rId26" Type="http://schemas.openxmlformats.org/officeDocument/2006/relationships/oleObject" Target="../embeddings/oleObject30.bin"/><Relationship Id="rId3" Type="http://schemas.openxmlformats.org/officeDocument/2006/relationships/notesSlide" Target="../notesSlides/notesSlide1.xml"/><Relationship Id="rId21" Type="http://schemas.openxmlformats.org/officeDocument/2006/relationships/image" Target="../media/image41.wmf"/><Relationship Id="rId7" Type="http://schemas.openxmlformats.org/officeDocument/2006/relationships/image" Target="../media/image5.wmf"/><Relationship Id="rId12" Type="http://schemas.openxmlformats.org/officeDocument/2006/relationships/oleObject" Target="../embeddings/oleObject23.bin"/><Relationship Id="rId17" Type="http://schemas.openxmlformats.org/officeDocument/2006/relationships/image" Target="../media/image39.wmf"/><Relationship Id="rId25" Type="http://schemas.openxmlformats.org/officeDocument/2006/relationships/image" Target="../media/image43.wmf"/><Relationship Id="rId2" Type="http://schemas.openxmlformats.org/officeDocument/2006/relationships/slideLayout" Target="../slideLayouts/slideLayout2.xml"/><Relationship Id="rId16" Type="http://schemas.openxmlformats.org/officeDocument/2006/relationships/oleObject" Target="../embeddings/oleObject25.bin"/><Relationship Id="rId20" Type="http://schemas.openxmlformats.org/officeDocument/2006/relationships/oleObject" Target="../embeddings/oleObject27.bin"/><Relationship Id="rId29" Type="http://schemas.openxmlformats.org/officeDocument/2006/relationships/image" Target="../media/image45.wmf"/><Relationship Id="rId1" Type="http://schemas.openxmlformats.org/officeDocument/2006/relationships/vmlDrawing" Target="../drawings/vmlDrawing5.vml"/><Relationship Id="rId6" Type="http://schemas.openxmlformats.org/officeDocument/2006/relationships/oleObject" Target="../embeddings/oleObject20.bin"/><Relationship Id="rId11" Type="http://schemas.openxmlformats.org/officeDocument/2006/relationships/image" Target="../media/image36.wmf"/><Relationship Id="rId24" Type="http://schemas.openxmlformats.org/officeDocument/2006/relationships/oleObject" Target="../embeddings/oleObject29.bin"/><Relationship Id="rId5" Type="http://schemas.openxmlformats.org/officeDocument/2006/relationships/image" Target="../media/image34.wmf"/><Relationship Id="rId15" Type="http://schemas.openxmlformats.org/officeDocument/2006/relationships/image" Target="../media/image38.wmf"/><Relationship Id="rId23" Type="http://schemas.openxmlformats.org/officeDocument/2006/relationships/image" Target="../media/image42.wmf"/><Relationship Id="rId28" Type="http://schemas.openxmlformats.org/officeDocument/2006/relationships/oleObject" Target="../embeddings/oleObject31.bin"/><Relationship Id="rId10" Type="http://schemas.openxmlformats.org/officeDocument/2006/relationships/oleObject" Target="../embeddings/oleObject22.bin"/><Relationship Id="rId19" Type="http://schemas.openxmlformats.org/officeDocument/2006/relationships/image" Target="../media/image40.wmf"/><Relationship Id="rId4" Type="http://schemas.openxmlformats.org/officeDocument/2006/relationships/oleObject" Target="../embeddings/oleObject19.bin"/><Relationship Id="rId9" Type="http://schemas.openxmlformats.org/officeDocument/2006/relationships/image" Target="../media/image35.wmf"/><Relationship Id="rId14" Type="http://schemas.openxmlformats.org/officeDocument/2006/relationships/oleObject" Target="../embeddings/oleObject24.bin"/><Relationship Id="rId22" Type="http://schemas.openxmlformats.org/officeDocument/2006/relationships/oleObject" Target="../embeddings/oleObject28.bin"/><Relationship Id="rId27" Type="http://schemas.openxmlformats.org/officeDocument/2006/relationships/image" Target="../media/image44.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47.wmf"/><Relationship Id="rId5" Type="http://schemas.openxmlformats.org/officeDocument/2006/relationships/oleObject" Target="../embeddings/oleObject33.bin"/><Relationship Id="rId10" Type="http://schemas.openxmlformats.org/officeDocument/2006/relationships/image" Target="../media/image49.wmf"/><Relationship Id="rId4" Type="http://schemas.openxmlformats.org/officeDocument/2006/relationships/image" Target="../media/image46.wmf"/><Relationship Id="rId9" Type="http://schemas.openxmlformats.org/officeDocument/2006/relationships/oleObject" Target="../embeddings/oleObject35.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oleObject" Target="../embeddings/oleObject36.bin"/><Relationship Id="rId5" Type="http://schemas.openxmlformats.org/officeDocument/2006/relationships/image" Target="../media/image54.png"/><Relationship Id="rId4" Type="http://schemas.openxmlformats.org/officeDocument/2006/relationships/image" Target="../media/image5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8" Type="http://schemas.openxmlformats.org/officeDocument/2006/relationships/image" Target="../media/image6.wmf"/><Relationship Id="rId13" Type="http://schemas.openxmlformats.org/officeDocument/2006/relationships/oleObject" Target="../embeddings/oleObject6.bin"/><Relationship Id="rId18" Type="http://schemas.openxmlformats.org/officeDocument/2006/relationships/image" Target="../media/image11.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 Type="http://schemas.openxmlformats.org/officeDocument/2006/relationships/slideLayout" Target="../slideLayouts/slideLayout18.xml"/><Relationship Id="rId16" Type="http://schemas.openxmlformats.org/officeDocument/2006/relationships/image" Target="../media/image10.wmf"/><Relationship Id="rId20" Type="http://schemas.openxmlformats.org/officeDocument/2006/relationships/image" Target="../media/image12.wmf"/><Relationship Id="rId1" Type="http://schemas.openxmlformats.org/officeDocument/2006/relationships/vmlDrawing" Target="../drawings/vmlDrawing1.vml"/><Relationship Id="rId6" Type="http://schemas.openxmlformats.org/officeDocument/2006/relationships/image" Target="../media/image5.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7.wmf"/><Relationship Id="rId19" Type="http://schemas.openxmlformats.org/officeDocument/2006/relationships/oleObject" Target="../embeddings/oleObject9.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619205" y="903706"/>
            <a:ext cx="8689976" cy="850953"/>
          </a:xfrm>
        </p:spPr>
        <p:txBody>
          <a:bodyPr/>
          <a:lstStyle/>
          <a:p>
            <a:r>
              <a:rPr lang="zh-CN" altLang="en-US" dirty="0" smtClean="0"/>
              <a:t>量化策略开发与程序化交易</a:t>
            </a:r>
            <a:endParaRPr lang="zh-CN" altLang="en-US" dirty="0"/>
          </a:p>
        </p:txBody>
      </p:sp>
      <p:sp>
        <p:nvSpPr>
          <p:cNvPr id="3" name="副标题 2"/>
          <p:cNvSpPr>
            <a:spLocks noGrp="1"/>
          </p:cNvSpPr>
          <p:nvPr>
            <p:ph type="subTitle" idx="1"/>
          </p:nvPr>
        </p:nvSpPr>
        <p:spPr>
          <a:xfrm>
            <a:off x="1512114" y="2625811"/>
            <a:ext cx="8689976" cy="718751"/>
          </a:xfrm>
        </p:spPr>
        <p:txBody>
          <a:bodyPr>
            <a:normAutofit/>
          </a:bodyPr>
          <a:lstStyle/>
          <a:p>
            <a:r>
              <a:rPr lang="zh-CN" altLang="en-US" sz="3200" dirty="0" smtClean="0">
                <a:solidFill>
                  <a:schemeClr val="tx1"/>
                </a:solidFill>
              </a:rPr>
              <a:t>基础理论模块之二：   资本资产定价模型</a:t>
            </a:r>
            <a:endParaRPr lang="zh-CN" altLang="en-US" sz="3200" dirty="0">
              <a:solidFill>
                <a:schemeClr val="tx1"/>
              </a:solidFill>
            </a:endParaRPr>
          </a:p>
        </p:txBody>
      </p:sp>
      <p:sp>
        <p:nvSpPr>
          <p:cNvPr id="4" name="文本框 3"/>
          <p:cNvSpPr txBox="1"/>
          <p:nvPr/>
        </p:nvSpPr>
        <p:spPr>
          <a:xfrm>
            <a:off x="4841439" y="4215714"/>
            <a:ext cx="2031325" cy="461665"/>
          </a:xfrm>
          <a:prstGeom prst="rect">
            <a:avLst/>
          </a:prstGeom>
          <a:noFill/>
        </p:spPr>
        <p:txBody>
          <a:bodyPr wrap="none" rtlCol="0">
            <a:spAutoFit/>
          </a:bodyPr>
          <a:lstStyle/>
          <a:p>
            <a:r>
              <a:rPr lang="zh-CN" altLang="en-US" sz="2400" dirty="0" smtClean="0">
                <a:latin typeface="华文行楷" panose="02010800040101010101" pitchFamily="2" charset="-122"/>
                <a:ea typeface="华文行楷" panose="02010800040101010101" pitchFamily="2" charset="-122"/>
              </a:rPr>
              <a:t>主讲：王雅杰</a:t>
            </a:r>
            <a:endParaRPr lang="zh-CN" altLang="en-US" sz="2400" dirty="0">
              <a:latin typeface="华文行楷" panose="02010800040101010101" pitchFamily="2" charset="-122"/>
              <a:ea typeface="华文行楷" panose="02010800040101010101" pitchFamily="2" charset="-122"/>
            </a:endParaRPr>
          </a:p>
        </p:txBody>
      </p:sp>
    </p:spTree>
    <p:extLst>
      <p:ext uri="{BB962C8B-B14F-4D97-AF65-F5344CB8AC3E}">
        <p14:creationId xmlns:p14="http://schemas.microsoft.com/office/powerpoint/2010/main" val="2468660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267968" y="633984"/>
            <a:ext cx="5949696" cy="861774"/>
          </a:xfrm>
          <a:prstGeom prst="rect">
            <a:avLst/>
          </a:prstGeom>
          <a:noFill/>
        </p:spPr>
        <p:txBody>
          <a:bodyPr wrap="square" rtlCol="0">
            <a:spAutoFit/>
          </a:bodyPr>
          <a:lstStyle/>
          <a:p>
            <a:pPr lvl="1"/>
            <a:r>
              <a:rPr lang="zh-CN" altLang="en-US" sz="3200" b="1" dirty="0"/>
              <a:t>（</a:t>
            </a:r>
            <a:r>
              <a:rPr lang="en-US" altLang="zh-CN" sz="3200" b="1" dirty="0"/>
              <a:t>2</a:t>
            </a:r>
            <a:r>
              <a:rPr lang="zh-CN" altLang="en-US" sz="3200" b="1" dirty="0"/>
              <a:t>）资本市场线（</a:t>
            </a:r>
            <a:r>
              <a:rPr lang="en-US" altLang="zh-CN" sz="3200" b="1" dirty="0"/>
              <a:t>CML</a:t>
            </a:r>
            <a:r>
              <a:rPr lang="zh-CN" altLang="en-US" sz="3200" b="1" dirty="0"/>
              <a:t>）</a:t>
            </a:r>
            <a:endParaRPr lang="en-US" altLang="zh-CN" sz="3200" b="1" dirty="0"/>
          </a:p>
          <a:p>
            <a:pPr lvl="1"/>
            <a:endParaRPr lang="en-US" altLang="zh-CN" dirty="0"/>
          </a:p>
        </p:txBody>
      </p:sp>
      <p:sp>
        <p:nvSpPr>
          <p:cNvPr id="5" name="文本框 4"/>
          <p:cNvSpPr txBox="1"/>
          <p:nvPr/>
        </p:nvSpPr>
        <p:spPr>
          <a:xfrm>
            <a:off x="682752" y="2328672"/>
            <a:ext cx="10948416" cy="1384995"/>
          </a:xfrm>
          <a:prstGeom prst="rect">
            <a:avLst/>
          </a:prstGeom>
          <a:noFill/>
        </p:spPr>
        <p:txBody>
          <a:bodyPr wrap="square" rtlCol="0">
            <a:spAutoFit/>
          </a:bodyPr>
          <a:lstStyle/>
          <a:p>
            <a:pPr lvl="2"/>
            <a:r>
              <a:rPr lang="zh-CN" altLang="en-US" sz="2800" b="1" dirty="0" smtClean="0">
                <a:solidFill>
                  <a:srgbClr val="FF0000"/>
                </a:solidFill>
              </a:rPr>
              <a:t>内涵：</a:t>
            </a:r>
            <a:r>
              <a:rPr lang="zh-CN" altLang="en-US" sz="2800" dirty="0"/>
              <a:t>马柯威茨</a:t>
            </a:r>
            <a:r>
              <a:rPr lang="zh-CN" altLang="en-US" sz="2800" dirty="0" smtClean="0">
                <a:latin typeface="宋体" panose="02010600030101010101" pitchFamily="2" charset="-122"/>
              </a:rPr>
              <a:t>“</a:t>
            </a:r>
            <a:r>
              <a:rPr lang="zh-CN" altLang="en-US" sz="2800" dirty="0" smtClean="0"/>
              <a:t>均值－方差模型</a:t>
            </a:r>
            <a:r>
              <a:rPr lang="zh-CN" altLang="en-US" sz="2800" dirty="0" smtClean="0">
                <a:latin typeface="宋体" panose="02010600030101010101" pitchFamily="2" charset="-122"/>
              </a:rPr>
              <a:t>”</a:t>
            </a:r>
            <a:r>
              <a:rPr lang="zh-CN" altLang="en-US" sz="2800" dirty="0"/>
              <a:t>在引入无风险资产并且允许风险资产可以卖空的情况下</a:t>
            </a:r>
            <a:r>
              <a:rPr lang="zh-CN" altLang="en-US" sz="2800" dirty="0" smtClean="0"/>
              <a:t>，新</a:t>
            </a:r>
            <a:r>
              <a:rPr lang="zh-CN" altLang="en-US" sz="2800" dirty="0"/>
              <a:t>的有效边界是一条射线，这条射线就被称为</a:t>
            </a:r>
            <a:r>
              <a:rPr lang="zh-CN" altLang="en-US" sz="2800" dirty="0">
                <a:solidFill>
                  <a:srgbClr val="FF0000"/>
                </a:solidFill>
              </a:rPr>
              <a:t>资本市场</a:t>
            </a:r>
            <a:r>
              <a:rPr lang="zh-CN" altLang="en-US" sz="2800" dirty="0" smtClean="0">
                <a:solidFill>
                  <a:srgbClr val="FF0000"/>
                </a:solidFill>
              </a:rPr>
              <a:t>线。</a:t>
            </a:r>
            <a:endParaRPr lang="zh-CN" alt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2" name="Object 4"/>
          <p:cNvGraphicFramePr>
            <a:graphicFrameLocks noChangeAspect="1"/>
          </p:cNvGraphicFramePr>
          <p:nvPr/>
        </p:nvGraphicFramePr>
        <p:xfrm>
          <a:off x="1847801" y="1076622"/>
          <a:ext cx="3168650" cy="852487"/>
        </p:xfrm>
        <a:graphic>
          <a:graphicData uri="http://schemas.openxmlformats.org/presentationml/2006/ole">
            <mc:AlternateContent xmlns:mc="http://schemas.openxmlformats.org/markup-compatibility/2006">
              <mc:Choice xmlns:v="urn:schemas-microsoft-com:vml" Requires="v">
                <p:oleObj spid="_x0000_s2090" name="Equation" r:id="rId3" imgW="1701800" imgH="457200" progId="">
                  <p:embed/>
                </p:oleObj>
              </mc:Choice>
              <mc:Fallback>
                <p:oleObj name="Equation" r:id="rId3" imgW="1701800" imgH="4572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7801" y="1076622"/>
                        <a:ext cx="3168650" cy="85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 name="Line 38"/>
          <p:cNvSpPr>
            <a:spLocks noChangeShapeType="1"/>
          </p:cNvSpPr>
          <p:nvPr/>
        </p:nvSpPr>
        <p:spPr bwMode="auto">
          <a:xfrm flipV="1">
            <a:off x="2711624" y="2852937"/>
            <a:ext cx="0" cy="2303463"/>
          </a:xfrm>
          <a:prstGeom prst="line">
            <a:avLst/>
          </a:prstGeom>
          <a:noFill/>
          <a:ln w="9525">
            <a:solidFill>
              <a:schemeClr val="tx1"/>
            </a:solidFill>
            <a:round/>
            <a:tailEnd type="triangle" w="med" len="med"/>
          </a:ln>
          <a:effectLst/>
        </p:spPr>
        <p:txBody>
          <a:bodyPr wrap="none"/>
          <a:lstStyle/>
          <a:p>
            <a:endParaRPr lang="zh-CN" altLang="en-US"/>
          </a:p>
        </p:txBody>
      </p:sp>
      <p:sp>
        <p:nvSpPr>
          <p:cNvPr id="8" name="Line 25"/>
          <p:cNvSpPr>
            <a:spLocks noChangeShapeType="1"/>
          </p:cNvSpPr>
          <p:nvPr/>
        </p:nvSpPr>
        <p:spPr bwMode="auto">
          <a:xfrm>
            <a:off x="2711624" y="5157192"/>
            <a:ext cx="3168650" cy="0"/>
          </a:xfrm>
          <a:prstGeom prst="line">
            <a:avLst/>
          </a:prstGeom>
          <a:noFill/>
          <a:ln w="9525">
            <a:solidFill>
              <a:schemeClr val="tx1"/>
            </a:solidFill>
            <a:round/>
            <a:tailEnd type="triangle" w="med" len="med"/>
          </a:ln>
          <a:effectLst/>
        </p:spPr>
        <p:txBody>
          <a:bodyPr wrap="none"/>
          <a:lstStyle/>
          <a:p>
            <a:endParaRPr lang="zh-CN" altLang="en-US"/>
          </a:p>
        </p:txBody>
      </p:sp>
      <p:graphicFrame>
        <p:nvGraphicFramePr>
          <p:cNvPr id="2053" name="Object 5"/>
          <p:cNvGraphicFramePr>
            <a:graphicFrameLocks noChangeAspect="1"/>
          </p:cNvGraphicFramePr>
          <p:nvPr/>
        </p:nvGraphicFramePr>
        <p:xfrm>
          <a:off x="2279577" y="2348880"/>
          <a:ext cx="720725" cy="457200"/>
        </p:xfrm>
        <a:graphic>
          <a:graphicData uri="http://schemas.openxmlformats.org/presentationml/2006/ole">
            <mc:AlternateContent xmlns:mc="http://schemas.openxmlformats.org/markup-compatibility/2006">
              <mc:Choice xmlns:v="urn:schemas-microsoft-com:vml" Requires="v">
                <p:oleObj spid="_x0000_s2091" name="Equation" r:id="rId5" imgW="381000" imgH="241300" progId="">
                  <p:embed/>
                </p:oleObj>
              </mc:Choice>
              <mc:Fallback>
                <p:oleObj name="Equation" r:id="rId5" imgW="381000" imgH="2413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9577" y="2348880"/>
                        <a:ext cx="720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4" name="Object 6"/>
          <p:cNvGraphicFramePr>
            <a:graphicFrameLocks noChangeAspect="1"/>
          </p:cNvGraphicFramePr>
          <p:nvPr/>
        </p:nvGraphicFramePr>
        <p:xfrm>
          <a:off x="5951984" y="5013176"/>
          <a:ext cx="423862" cy="503238"/>
        </p:xfrm>
        <a:graphic>
          <a:graphicData uri="http://schemas.openxmlformats.org/presentationml/2006/ole">
            <mc:AlternateContent xmlns:mc="http://schemas.openxmlformats.org/markup-compatibility/2006">
              <mc:Choice xmlns:v="urn:schemas-microsoft-com:vml" Requires="v">
                <p:oleObj spid="_x0000_s2092" name="Equation" r:id="rId7" imgW="203200" imgH="241300" progId="">
                  <p:embed/>
                </p:oleObj>
              </mc:Choice>
              <mc:Fallback>
                <p:oleObj name="Equation" r:id="rId7" imgW="203200" imgH="24130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51984" y="5013176"/>
                        <a:ext cx="423862" cy="503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Line 24"/>
          <p:cNvSpPr>
            <a:spLocks noChangeShapeType="1"/>
          </p:cNvSpPr>
          <p:nvPr/>
        </p:nvSpPr>
        <p:spPr bwMode="auto">
          <a:xfrm flipV="1">
            <a:off x="2711624" y="2996232"/>
            <a:ext cx="2952750" cy="1512888"/>
          </a:xfrm>
          <a:prstGeom prst="line">
            <a:avLst/>
          </a:prstGeom>
          <a:noFill/>
          <a:ln w="9525">
            <a:solidFill>
              <a:schemeClr val="tx1"/>
            </a:solidFill>
            <a:round/>
          </a:ln>
          <a:effectLst/>
        </p:spPr>
        <p:txBody>
          <a:bodyPr wrap="none"/>
          <a:lstStyle/>
          <a:p>
            <a:endParaRPr lang="zh-CN" altLang="en-US"/>
          </a:p>
        </p:txBody>
      </p:sp>
      <p:sp>
        <p:nvSpPr>
          <p:cNvPr id="12" name="Freeform 35"/>
          <p:cNvSpPr/>
          <p:nvPr/>
        </p:nvSpPr>
        <p:spPr bwMode="auto">
          <a:xfrm>
            <a:off x="3432126" y="3645024"/>
            <a:ext cx="1655762" cy="1008062"/>
          </a:xfrm>
          <a:custGeom>
            <a:avLst/>
            <a:gdLst/>
            <a:ahLst/>
            <a:cxnLst>
              <a:cxn ang="0">
                <a:pos x="0" y="635"/>
              </a:cxn>
              <a:cxn ang="0">
                <a:pos x="272" y="181"/>
              </a:cxn>
              <a:cxn ang="0">
                <a:pos x="1043" y="0"/>
              </a:cxn>
            </a:cxnLst>
            <a:rect l="0" t="0" r="r" b="b"/>
            <a:pathLst>
              <a:path w="1043" h="635">
                <a:moveTo>
                  <a:pt x="0" y="635"/>
                </a:moveTo>
                <a:cubicBezTo>
                  <a:pt x="49" y="461"/>
                  <a:pt x="98" y="287"/>
                  <a:pt x="272" y="181"/>
                </a:cubicBezTo>
                <a:cubicBezTo>
                  <a:pt x="446" y="75"/>
                  <a:pt x="744" y="37"/>
                  <a:pt x="1043" y="0"/>
                </a:cubicBezTo>
              </a:path>
            </a:pathLst>
          </a:custGeom>
          <a:noFill/>
          <a:ln w="9525">
            <a:solidFill>
              <a:schemeClr val="tx1"/>
            </a:solidFill>
            <a:round/>
          </a:ln>
          <a:effectLst/>
        </p:spPr>
        <p:txBody>
          <a:bodyPr wrap="none"/>
          <a:lstStyle/>
          <a:p>
            <a:endParaRPr lang="zh-CN" altLang="en-US"/>
          </a:p>
        </p:txBody>
      </p:sp>
      <p:graphicFrame>
        <p:nvGraphicFramePr>
          <p:cNvPr id="2055" name="Object 7"/>
          <p:cNvGraphicFramePr>
            <a:graphicFrameLocks noChangeAspect="1"/>
          </p:cNvGraphicFramePr>
          <p:nvPr/>
        </p:nvGraphicFramePr>
        <p:xfrm>
          <a:off x="3647729" y="3645024"/>
          <a:ext cx="287337" cy="233362"/>
        </p:xfrm>
        <a:graphic>
          <a:graphicData uri="http://schemas.openxmlformats.org/presentationml/2006/ole">
            <mc:AlternateContent xmlns:mc="http://schemas.openxmlformats.org/markup-compatibility/2006">
              <mc:Choice xmlns:v="urn:schemas-microsoft-com:vml" Requires="v">
                <p:oleObj spid="_x0000_s2093" name="Equation" r:id="rId9" imgW="203200" imgH="165100" progId="">
                  <p:embed/>
                </p:oleObj>
              </mc:Choice>
              <mc:Fallback>
                <p:oleObj name="Equation" r:id="rId9" imgW="203200" imgH="16510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47729" y="3645024"/>
                        <a:ext cx="287337" cy="233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2279576" y="4293097"/>
          <a:ext cx="431254" cy="575715"/>
        </p:xfrm>
        <a:graphic>
          <a:graphicData uri="http://schemas.openxmlformats.org/presentationml/2006/ole">
            <mc:AlternateContent xmlns:mc="http://schemas.openxmlformats.org/markup-compatibility/2006">
              <mc:Choice xmlns:v="urn:schemas-microsoft-com:vml" Requires="v">
                <p:oleObj spid="_x0000_s2094" name="Equation" r:id="rId11" imgW="152400" imgH="241300" progId="">
                  <p:embed/>
                </p:oleObj>
              </mc:Choice>
              <mc:Fallback>
                <p:oleObj name="Equation" r:id="rId11" imgW="152400" imgH="24130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79576" y="4293097"/>
                        <a:ext cx="431254" cy="575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5" name="TextBox 14"/>
          <p:cNvSpPr txBox="1"/>
          <p:nvPr/>
        </p:nvSpPr>
        <p:spPr>
          <a:xfrm>
            <a:off x="7496146" y="292008"/>
            <a:ext cx="3168352" cy="461665"/>
          </a:xfrm>
          <a:prstGeom prst="rect">
            <a:avLst/>
          </a:prstGeom>
          <a:noFill/>
        </p:spPr>
        <p:txBody>
          <a:bodyPr wrap="square" rtlCol="0">
            <a:spAutoFit/>
          </a:bodyPr>
          <a:lstStyle/>
          <a:p>
            <a:r>
              <a:rPr lang="zh-CN" altLang="en-US" sz="2400" dirty="0">
                <a:solidFill>
                  <a:srgbClr val="0000FF"/>
                </a:solidFill>
                <a:effectLst>
                  <a:outerShdw blurRad="38100" dist="38100" dir="2700000" algn="tl">
                    <a:srgbClr val="C0C0C0"/>
                  </a:outerShdw>
                </a:effectLst>
              </a:rPr>
              <a:t>资本市场线的含义：</a:t>
            </a:r>
          </a:p>
        </p:txBody>
      </p:sp>
      <p:sp>
        <p:nvSpPr>
          <p:cNvPr id="16" name="TextBox 15"/>
          <p:cNvSpPr txBox="1"/>
          <p:nvPr/>
        </p:nvSpPr>
        <p:spPr>
          <a:xfrm>
            <a:off x="7178472" y="925105"/>
            <a:ext cx="4801314" cy="1015663"/>
          </a:xfrm>
          <a:prstGeom prst="rect">
            <a:avLst/>
          </a:prstGeom>
          <a:noFill/>
        </p:spPr>
        <p:txBody>
          <a:bodyPr wrap="none" rtlCol="0">
            <a:spAutoFit/>
          </a:bodyPr>
          <a:lstStyle/>
          <a:p>
            <a:r>
              <a:rPr lang="zh-CN" altLang="en-US" sz="2000" dirty="0"/>
              <a:t>资本市场线是指表明</a:t>
            </a:r>
            <a:r>
              <a:rPr lang="zh-CN" altLang="en-US" sz="2000" dirty="0">
                <a:solidFill>
                  <a:srgbClr val="FF0000"/>
                </a:solidFill>
              </a:rPr>
              <a:t>有效组合</a:t>
            </a:r>
            <a:r>
              <a:rPr lang="zh-CN" altLang="en-US" sz="2000" dirty="0"/>
              <a:t>的期望收益</a:t>
            </a:r>
            <a:endParaRPr lang="en-US" altLang="zh-CN" sz="2000" dirty="0"/>
          </a:p>
          <a:p>
            <a:r>
              <a:rPr lang="zh-CN" altLang="en-US" sz="2000" dirty="0"/>
              <a:t>率和标准差之间的一种简单的线性关系。</a:t>
            </a:r>
          </a:p>
          <a:p>
            <a:endParaRPr lang="zh-CN" altLang="en-US" sz="2000" dirty="0"/>
          </a:p>
        </p:txBody>
      </p:sp>
      <p:sp>
        <p:nvSpPr>
          <p:cNvPr id="17" name="TextBox 16"/>
          <p:cNvSpPr txBox="1"/>
          <p:nvPr/>
        </p:nvSpPr>
        <p:spPr>
          <a:xfrm>
            <a:off x="7178472" y="1716808"/>
            <a:ext cx="4801314" cy="1631216"/>
          </a:xfrm>
          <a:prstGeom prst="rect">
            <a:avLst/>
          </a:prstGeom>
          <a:noFill/>
        </p:spPr>
        <p:txBody>
          <a:bodyPr wrap="none" rtlCol="0">
            <a:spAutoFit/>
          </a:bodyPr>
          <a:lstStyle/>
          <a:p>
            <a:r>
              <a:rPr lang="zh-CN" altLang="en-US" sz="2000" dirty="0"/>
              <a:t>资本市场线决定了证券的价格。因为资本</a:t>
            </a:r>
            <a:endParaRPr lang="en-US" altLang="zh-CN" sz="2000" dirty="0"/>
          </a:p>
          <a:p>
            <a:r>
              <a:rPr lang="zh-CN" altLang="en-US" sz="2000" dirty="0"/>
              <a:t>市场线是证券有效组合条件下的风险与收</a:t>
            </a:r>
            <a:endParaRPr lang="en-US" altLang="zh-CN" sz="2000" dirty="0"/>
          </a:p>
          <a:p>
            <a:r>
              <a:rPr lang="zh-CN" altLang="en-US" sz="2000" dirty="0"/>
              <a:t>益的均衡，如果脱离了这一均衡，则就会</a:t>
            </a:r>
            <a:endParaRPr lang="en-US" altLang="zh-CN" sz="2000" dirty="0"/>
          </a:p>
          <a:p>
            <a:r>
              <a:rPr lang="zh-CN" altLang="en-US" sz="2000" dirty="0"/>
              <a:t>在资本市场线之外，形成另一种风险与收</a:t>
            </a:r>
            <a:endParaRPr lang="en-US" altLang="zh-CN" sz="2000" dirty="0"/>
          </a:p>
          <a:p>
            <a:r>
              <a:rPr lang="zh-CN" altLang="en-US" sz="2000" dirty="0"/>
              <a:t>益的对应关系。</a:t>
            </a:r>
          </a:p>
        </p:txBody>
      </p:sp>
      <p:sp>
        <p:nvSpPr>
          <p:cNvPr id="18" name="TextBox 17"/>
          <p:cNvSpPr txBox="1"/>
          <p:nvPr/>
        </p:nvSpPr>
        <p:spPr>
          <a:xfrm>
            <a:off x="7175425" y="3385735"/>
            <a:ext cx="4801314" cy="2246769"/>
          </a:xfrm>
          <a:prstGeom prst="rect">
            <a:avLst/>
          </a:prstGeom>
          <a:noFill/>
        </p:spPr>
        <p:txBody>
          <a:bodyPr wrap="none" rtlCol="0">
            <a:spAutoFit/>
          </a:bodyPr>
          <a:lstStyle/>
          <a:p>
            <a:r>
              <a:rPr lang="zh-CN" altLang="en-US" sz="2000" dirty="0"/>
              <a:t>在均衡点之外，要么风险的报酬偏高，这</a:t>
            </a:r>
            <a:endParaRPr lang="en-US" altLang="zh-CN" sz="2000" dirty="0"/>
          </a:p>
          <a:p>
            <a:r>
              <a:rPr lang="zh-CN" altLang="en-US" sz="2000" dirty="0"/>
              <a:t>类证券就会成为市场上的抢手货，造成该</a:t>
            </a:r>
            <a:endParaRPr lang="en-US" altLang="zh-CN" sz="2000" dirty="0"/>
          </a:p>
          <a:p>
            <a:r>
              <a:rPr lang="zh-CN" altLang="en-US" sz="2000" dirty="0"/>
              <a:t>证券的价格上涨，投资于该证券的报酬最</a:t>
            </a:r>
            <a:endParaRPr lang="en-US" altLang="zh-CN" sz="2000" dirty="0"/>
          </a:p>
          <a:p>
            <a:r>
              <a:rPr lang="zh-CN" altLang="en-US" sz="2000" dirty="0"/>
              <a:t>终会降低下来。要么会造成风险的报酬偏</a:t>
            </a:r>
            <a:endParaRPr lang="en-US" altLang="zh-CN" sz="2000" dirty="0"/>
          </a:p>
          <a:p>
            <a:r>
              <a:rPr lang="zh-CN" altLang="en-US" sz="2000" dirty="0"/>
              <a:t>低，这类证券在市场上就会成为市场上投</a:t>
            </a:r>
            <a:endParaRPr lang="en-US" altLang="zh-CN" sz="2000" dirty="0"/>
          </a:p>
          <a:p>
            <a:r>
              <a:rPr lang="zh-CN" altLang="en-US" sz="2000" dirty="0"/>
              <a:t>资者大量抛售的目标，造成该证券的价格</a:t>
            </a:r>
            <a:endParaRPr lang="en-US" altLang="zh-CN" sz="2000" dirty="0"/>
          </a:p>
          <a:p>
            <a:r>
              <a:rPr lang="zh-CN" altLang="en-US" sz="2000" dirty="0"/>
              <a:t>下跌，投资于该证券的报酬最终会提高。</a:t>
            </a:r>
          </a:p>
        </p:txBody>
      </p:sp>
      <p:sp>
        <p:nvSpPr>
          <p:cNvPr id="19" name="TextBox 18"/>
          <p:cNvSpPr txBox="1"/>
          <p:nvPr/>
        </p:nvSpPr>
        <p:spPr>
          <a:xfrm>
            <a:off x="7175425" y="5670215"/>
            <a:ext cx="4801314" cy="1015663"/>
          </a:xfrm>
          <a:prstGeom prst="rect">
            <a:avLst/>
          </a:prstGeom>
          <a:noFill/>
        </p:spPr>
        <p:txBody>
          <a:bodyPr wrap="none" rtlCol="0">
            <a:spAutoFit/>
          </a:bodyPr>
          <a:lstStyle/>
          <a:p>
            <a:r>
              <a:rPr lang="zh-CN" altLang="en-US" sz="2000" dirty="0"/>
              <a:t>经过一段时间后，所有证券的风险和收益</a:t>
            </a:r>
            <a:endParaRPr lang="en-US" altLang="zh-CN" sz="2000" dirty="0"/>
          </a:p>
          <a:p>
            <a:r>
              <a:rPr lang="zh-CN" altLang="en-US" sz="2000" dirty="0"/>
              <a:t>最终会落到资本市场线上来，达到均衡状</a:t>
            </a:r>
            <a:endParaRPr lang="en-US" altLang="zh-CN" sz="2000" dirty="0"/>
          </a:p>
          <a:p>
            <a:r>
              <a:rPr lang="zh-CN" altLang="en-US" sz="2000" dirty="0"/>
              <a:t>态。</a:t>
            </a:r>
          </a:p>
        </p:txBody>
      </p:sp>
      <p:sp>
        <p:nvSpPr>
          <p:cNvPr id="2" name="文本框 1"/>
          <p:cNvSpPr txBox="1"/>
          <p:nvPr/>
        </p:nvSpPr>
        <p:spPr>
          <a:xfrm>
            <a:off x="1755359" y="340330"/>
            <a:ext cx="2236510" cy="584775"/>
          </a:xfrm>
          <a:prstGeom prst="rect">
            <a:avLst/>
          </a:prstGeom>
          <a:noFill/>
        </p:spPr>
        <p:txBody>
          <a:bodyPr wrap="none" rtlCol="0">
            <a:spAutoFit/>
          </a:bodyPr>
          <a:lstStyle/>
          <a:p>
            <a:r>
              <a:rPr lang="zh-CN" altLang="en-US" sz="3200" dirty="0" smtClean="0"/>
              <a:t>资本市场线</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animEffect transition="in" filter="wipe(left)">
                                      <p:cBhvr>
                                        <p:cTn id="7" dur="500"/>
                                        <p:tgtEl>
                                          <p:spTgt spid="20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053"/>
                                        </p:tgtEl>
                                        <p:attrNameLst>
                                          <p:attrName>style.visibility</p:attrName>
                                        </p:attrNameLst>
                                      </p:cBhvr>
                                      <p:to>
                                        <p:strVal val="visible"/>
                                      </p:to>
                                    </p:set>
                                    <p:animEffect transition="in" filter="wipe(down)">
                                      <p:cBhvr>
                                        <p:cTn id="32" dur="500"/>
                                        <p:tgtEl>
                                          <p:spTgt spid="20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054"/>
                                        </p:tgtEl>
                                        <p:attrNameLst>
                                          <p:attrName>style.visibility</p:attrName>
                                        </p:attrNameLst>
                                      </p:cBhvr>
                                      <p:to>
                                        <p:strVal val="visible"/>
                                      </p:to>
                                    </p:set>
                                    <p:animEffect transition="in" filter="wipe(down)">
                                      <p:cBhvr>
                                        <p:cTn id="37" dur="500"/>
                                        <p:tgtEl>
                                          <p:spTgt spid="2054"/>
                                        </p:tgtEl>
                                      </p:cBhvr>
                                    </p:animEffect>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2056"/>
                                        </p:tgtEl>
                                        <p:attrNameLst>
                                          <p:attrName>style.visibility</p:attrName>
                                        </p:attrNameLst>
                                      </p:cBhvr>
                                      <p:to>
                                        <p:strVal val="visible"/>
                                      </p:to>
                                    </p:set>
                                    <p:animEffect transition="in" filter="fade">
                                      <p:cBhvr>
                                        <p:cTn id="42" dur="1000"/>
                                        <p:tgtEl>
                                          <p:spTgt spid="2056"/>
                                        </p:tgtEl>
                                      </p:cBhvr>
                                    </p:animEffect>
                                    <p:anim calcmode="lin" valueType="num">
                                      <p:cBhvr>
                                        <p:cTn id="43" dur="1000" fill="hold"/>
                                        <p:tgtEl>
                                          <p:spTgt spid="2056"/>
                                        </p:tgtEl>
                                        <p:attrNameLst>
                                          <p:attrName>ppt_x</p:attrName>
                                        </p:attrNameLst>
                                      </p:cBhvr>
                                      <p:tavLst>
                                        <p:tav tm="0">
                                          <p:val>
                                            <p:strVal val="#ppt_x"/>
                                          </p:val>
                                        </p:tav>
                                        <p:tav tm="100000">
                                          <p:val>
                                            <p:strVal val="#ppt_x"/>
                                          </p:val>
                                        </p:tav>
                                      </p:tavLst>
                                    </p:anim>
                                    <p:anim calcmode="lin" valueType="num">
                                      <p:cBhvr>
                                        <p:cTn id="44" dur="1000" fill="hold"/>
                                        <p:tgtEl>
                                          <p:spTgt spid="2056"/>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2055"/>
                                        </p:tgtEl>
                                        <p:attrNameLst>
                                          <p:attrName>style.visibility</p:attrName>
                                        </p:attrNameLst>
                                      </p:cBhvr>
                                      <p:to>
                                        <p:strVal val="visible"/>
                                      </p:to>
                                    </p:set>
                                    <p:animEffect transition="in" filter="fade">
                                      <p:cBhvr>
                                        <p:cTn id="49" dur="1000"/>
                                        <p:tgtEl>
                                          <p:spTgt spid="2055"/>
                                        </p:tgtEl>
                                      </p:cBhvr>
                                    </p:animEffect>
                                    <p:anim calcmode="lin" valueType="num">
                                      <p:cBhvr>
                                        <p:cTn id="50" dur="1000" fill="hold"/>
                                        <p:tgtEl>
                                          <p:spTgt spid="2055"/>
                                        </p:tgtEl>
                                        <p:attrNameLst>
                                          <p:attrName>ppt_x</p:attrName>
                                        </p:attrNameLst>
                                      </p:cBhvr>
                                      <p:tavLst>
                                        <p:tav tm="0">
                                          <p:val>
                                            <p:strVal val="#ppt_x"/>
                                          </p:val>
                                        </p:tav>
                                        <p:tav tm="100000">
                                          <p:val>
                                            <p:strVal val="#ppt_x"/>
                                          </p:val>
                                        </p:tav>
                                      </p:tavLst>
                                    </p:anim>
                                    <p:anim calcmode="lin" valueType="num">
                                      <p:cBhvr>
                                        <p:cTn id="51" dur="1000" fill="hold"/>
                                        <p:tgtEl>
                                          <p:spTgt spid="2055"/>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Effect transition="in" filter="wipe(left)">
                                      <p:cBhvr>
                                        <p:cTn id="56" dur="500"/>
                                        <p:tgtEl>
                                          <p:spTgt spid="15"/>
                                        </p:tgtEl>
                                      </p:cBhvr>
                                    </p:animEffect>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fade">
                                      <p:cBhvr>
                                        <p:cTn id="61" dur="1000"/>
                                        <p:tgtEl>
                                          <p:spTgt spid="16"/>
                                        </p:tgtEl>
                                      </p:cBhvr>
                                    </p:animEffect>
                                    <p:anim calcmode="lin" valueType="num">
                                      <p:cBhvr>
                                        <p:cTn id="62" dur="1000" fill="hold"/>
                                        <p:tgtEl>
                                          <p:spTgt spid="16"/>
                                        </p:tgtEl>
                                        <p:attrNameLst>
                                          <p:attrName>ppt_x</p:attrName>
                                        </p:attrNameLst>
                                      </p:cBhvr>
                                      <p:tavLst>
                                        <p:tav tm="0">
                                          <p:val>
                                            <p:strVal val="#ppt_x"/>
                                          </p:val>
                                        </p:tav>
                                        <p:tav tm="100000">
                                          <p:val>
                                            <p:strVal val="#ppt_x"/>
                                          </p:val>
                                        </p:tav>
                                      </p:tavLst>
                                    </p:anim>
                                    <p:anim calcmode="lin" valueType="num">
                                      <p:cBhvr>
                                        <p:cTn id="6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17"/>
                                        </p:tgtEl>
                                        <p:attrNameLst>
                                          <p:attrName>style.visibility</p:attrName>
                                        </p:attrNameLst>
                                      </p:cBhvr>
                                      <p:to>
                                        <p:strVal val="visible"/>
                                      </p:to>
                                    </p:set>
                                    <p:animEffect transition="in" filter="fade">
                                      <p:cBhvr>
                                        <p:cTn id="68" dur="1000"/>
                                        <p:tgtEl>
                                          <p:spTgt spid="17"/>
                                        </p:tgtEl>
                                      </p:cBhvr>
                                    </p:animEffect>
                                    <p:anim calcmode="lin" valueType="num">
                                      <p:cBhvr>
                                        <p:cTn id="69" dur="1000" fill="hold"/>
                                        <p:tgtEl>
                                          <p:spTgt spid="17"/>
                                        </p:tgtEl>
                                        <p:attrNameLst>
                                          <p:attrName>ppt_x</p:attrName>
                                        </p:attrNameLst>
                                      </p:cBhvr>
                                      <p:tavLst>
                                        <p:tav tm="0">
                                          <p:val>
                                            <p:strVal val="#ppt_x"/>
                                          </p:val>
                                        </p:tav>
                                        <p:tav tm="100000">
                                          <p:val>
                                            <p:strVal val="#ppt_x"/>
                                          </p:val>
                                        </p:tav>
                                      </p:tavLst>
                                    </p:anim>
                                    <p:anim calcmode="lin" valueType="num">
                                      <p:cBhvr>
                                        <p:cTn id="70"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42" presetClass="entr" presetSubtype="0" fill="hold" grpId="0" nodeType="clickEffect">
                                  <p:stCondLst>
                                    <p:cond delay="0"/>
                                  </p:stCondLst>
                                  <p:childTnLst>
                                    <p:set>
                                      <p:cBhvr>
                                        <p:cTn id="74" dur="1" fill="hold">
                                          <p:stCondLst>
                                            <p:cond delay="0"/>
                                          </p:stCondLst>
                                        </p:cTn>
                                        <p:tgtEl>
                                          <p:spTgt spid="18"/>
                                        </p:tgtEl>
                                        <p:attrNameLst>
                                          <p:attrName>style.visibility</p:attrName>
                                        </p:attrNameLst>
                                      </p:cBhvr>
                                      <p:to>
                                        <p:strVal val="visible"/>
                                      </p:to>
                                    </p:set>
                                    <p:animEffect transition="in" filter="fade">
                                      <p:cBhvr>
                                        <p:cTn id="75" dur="1000"/>
                                        <p:tgtEl>
                                          <p:spTgt spid="18"/>
                                        </p:tgtEl>
                                      </p:cBhvr>
                                    </p:animEffect>
                                    <p:anim calcmode="lin" valueType="num">
                                      <p:cBhvr>
                                        <p:cTn id="76" dur="1000" fill="hold"/>
                                        <p:tgtEl>
                                          <p:spTgt spid="18"/>
                                        </p:tgtEl>
                                        <p:attrNameLst>
                                          <p:attrName>ppt_x</p:attrName>
                                        </p:attrNameLst>
                                      </p:cBhvr>
                                      <p:tavLst>
                                        <p:tav tm="0">
                                          <p:val>
                                            <p:strVal val="#ppt_x"/>
                                          </p:val>
                                        </p:tav>
                                        <p:tav tm="100000">
                                          <p:val>
                                            <p:strVal val="#ppt_x"/>
                                          </p:val>
                                        </p:tav>
                                      </p:tavLst>
                                    </p:anim>
                                    <p:anim calcmode="lin" valueType="num">
                                      <p:cBhvr>
                                        <p:cTn id="77"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78" fill="hold">
                      <p:stCondLst>
                        <p:cond delay="indefinite"/>
                      </p:stCondLst>
                      <p:childTnLst>
                        <p:par>
                          <p:cTn id="79" fill="hold">
                            <p:stCondLst>
                              <p:cond delay="0"/>
                            </p:stCondLst>
                            <p:childTnLst>
                              <p:par>
                                <p:cTn id="80" presetID="42" presetClass="entr" presetSubtype="0" fill="hold" grpId="0" nodeType="clickEffect">
                                  <p:stCondLst>
                                    <p:cond delay="0"/>
                                  </p:stCondLst>
                                  <p:childTnLst>
                                    <p:set>
                                      <p:cBhvr>
                                        <p:cTn id="81" dur="1" fill="hold">
                                          <p:stCondLst>
                                            <p:cond delay="0"/>
                                          </p:stCondLst>
                                        </p:cTn>
                                        <p:tgtEl>
                                          <p:spTgt spid="19"/>
                                        </p:tgtEl>
                                        <p:attrNameLst>
                                          <p:attrName>style.visibility</p:attrName>
                                        </p:attrNameLst>
                                      </p:cBhvr>
                                      <p:to>
                                        <p:strVal val="visible"/>
                                      </p:to>
                                    </p:set>
                                    <p:animEffect transition="in" filter="fade">
                                      <p:cBhvr>
                                        <p:cTn id="82" dur="1000"/>
                                        <p:tgtEl>
                                          <p:spTgt spid="19"/>
                                        </p:tgtEl>
                                      </p:cBhvr>
                                    </p:animEffect>
                                    <p:anim calcmode="lin" valueType="num">
                                      <p:cBhvr>
                                        <p:cTn id="83" dur="1000" fill="hold"/>
                                        <p:tgtEl>
                                          <p:spTgt spid="19"/>
                                        </p:tgtEl>
                                        <p:attrNameLst>
                                          <p:attrName>ppt_x</p:attrName>
                                        </p:attrNameLst>
                                      </p:cBhvr>
                                      <p:tavLst>
                                        <p:tav tm="0">
                                          <p:val>
                                            <p:strVal val="#ppt_x"/>
                                          </p:val>
                                        </p:tav>
                                        <p:tav tm="100000">
                                          <p:val>
                                            <p:strVal val="#ppt_x"/>
                                          </p:val>
                                        </p:tav>
                                      </p:tavLst>
                                    </p:anim>
                                    <p:anim calcmode="lin" valueType="num">
                                      <p:cBhvr>
                                        <p:cTn id="84"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5" grpId="0"/>
      <p:bldP spid="16" grpId="0"/>
      <p:bldP spid="17" grpId="0"/>
      <p:bldP spid="18" grpId="0"/>
      <p:bldP spid="1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55904" y="1297721"/>
            <a:ext cx="11436096" cy="4525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a:lstStyle>
          <a:p>
            <a:pPr defTabSz="914400">
              <a:buClr>
                <a:srgbClr val="2B166E"/>
              </a:buClr>
              <a:defRPr/>
            </a:pPr>
            <a:endParaRPr lang="zh-CN" altLang="en-US" kern="0" dirty="0">
              <a:solidFill>
                <a:srgbClr val="2B166E"/>
              </a:solidFill>
              <a:latin typeface="Verdana" panose="020B0604030504040204"/>
              <a:ea typeface="宋体" panose="02010600030101010101" pitchFamily="2" charset="-122"/>
            </a:endParaRPr>
          </a:p>
          <a:p>
            <a:pPr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t>
            </a:r>
            <a:r>
              <a:rPr lang="en-US" altLang="zh-CN" kern="0" dirty="0">
                <a:solidFill>
                  <a:srgbClr val="2B166E"/>
                </a:solidFill>
                <a:latin typeface="Verdana" panose="020B0604030504040204"/>
                <a:ea typeface="宋体" panose="02010600030101010101" pitchFamily="2" charset="-122"/>
              </a:rPr>
              <a:t>1</a:t>
            </a:r>
            <a:r>
              <a:rPr lang="zh-CN" altLang="en-US" kern="0" dirty="0">
                <a:solidFill>
                  <a:srgbClr val="2B166E"/>
                </a:solidFill>
                <a:latin typeface="Verdana" panose="020B0604030504040204"/>
                <a:ea typeface="宋体" panose="02010600030101010101" pitchFamily="2" charset="-122"/>
              </a:rPr>
              <a:t>）</a:t>
            </a:r>
            <a:r>
              <a:rPr lang="en-US" altLang="zh-CN" kern="0" dirty="0">
                <a:solidFill>
                  <a:srgbClr val="2B166E"/>
                </a:solidFill>
                <a:latin typeface="Verdana" panose="020B0604030504040204"/>
                <a:ea typeface="宋体" panose="02010600030101010101" pitchFamily="2" charset="-122"/>
              </a:rPr>
              <a:t>M</a:t>
            </a:r>
            <a:r>
              <a:rPr lang="zh-CN" altLang="en-US" kern="0" dirty="0">
                <a:solidFill>
                  <a:srgbClr val="2B166E"/>
                </a:solidFill>
                <a:latin typeface="Verdana" panose="020B0604030504040204"/>
                <a:ea typeface="宋体" panose="02010600030101010101" pitchFamily="2" charset="-122"/>
              </a:rPr>
              <a:t>是有效组合中惟一一个不含无风险</a:t>
            </a:r>
            <a:r>
              <a:rPr lang="zh-CN" altLang="en-US" kern="0" dirty="0" smtClean="0">
                <a:solidFill>
                  <a:srgbClr val="2B166E"/>
                </a:solidFill>
                <a:latin typeface="Verdana" panose="020B0604030504040204"/>
                <a:ea typeface="宋体" panose="02010600030101010101" pitchFamily="2" charset="-122"/>
              </a:rPr>
              <a:t>证券而</a:t>
            </a:r>
            <a:r>
              <a:rPr lang="zh-CN" altLang="en-US" kern="0" dirty="0">
                <a:solidFill>
                  <a:srgbClr val="2B166E"/>
                </a:solidFill>
                <a:latin typeface="Verdana" panose="020B0604030504040204"/>
                <a:ea typeface="宋体" panose="02010600030101010101" pitchFamily="2" charset="-122"/>
              </a:rPr>
              <a:t>仅由风险证券构成的组合</a:t>
            </a:r>
            <a:r>
              <a:rPr lang="zh-CN" altLang="en-US" kern="0" dirty="0" smtClean="0">
                <a:solidFill>
                  <a:srgbClr val="2B166E"/>
                </a:solidFill>
                <a:latin typeface="Verdana" panose="020B0604030504040204"/>
                <a:ea typeface="宋体" panose="02010600030101010101" pitchFamily="2" charset="-122"/>
              </a:rPr>
              <a:t>；</a:t>
            </a:r>
            <a:endParaRPr lang="en-US" altLang="zh-CN" kern="0" dirty="0" smtClean="0">
              <a:solidFill>
                <a:srgbClr val="2B166E"/>
              </a:solidFill>
              <a:latin typeface="Verdana" panose="020B0604030504040204"/>
              <a:ea typeface="宋体" panose="02010600030101010101" pitchFamily="2" charset="-122"/>
            </a:endParaRPr>
          </a:p>
          <a:p>
            <a:pPr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r>
            <a:br>
              <a:rPr lang="zh-CN" altLang="en-US" kern="0" dirty="0">
                <a:solidFill>
                  <a:srgbClr val="2B166E"/>
                </a:solidFill>
                <a:latin typeface="Verdana" panose="020B0604030504040204"/>
                <a:ea typeface="宋体" panose="02010600030101010101" pitchFamily="2" charset="-122"/>
              </a:rPr>
            </a:br>
            <a:r>
              <a:rPr lang="zh-CN" altLang="en-US" kern="0" dirty="0">
                <a:solidFill>
                  <a:srgbClr val="2B166E"/>
                </a:solidFill>
                <a:latin typeface="Verdana" panose="020B0604030504040204"/>
                <a:ea typeface="宋体" panose="02010600030101010101" pitchFamily="2" charset="-122"/>
              </a:rPr>
              <a:t>（</a:t>
            </a:r>
            <a:r>
              <a:rPr lang="en-US" altLang="zh-CN" kern="0" dirty="0">
                <a:solidFill>
                  <a:srgbClr val="2B166E"/>
                </a:solidFill>
                <a:latin typeface="Verdana" panose="020B0604030504040204"/>
                <a:ea typeface="宋体" panose="02010600030101010101" pitchFamily="2" charset="-122"/>
              </a:rPr>
              <a:t>2</a:t>
            </a:r>
            <a:r>
              <a:rPr lang="zh-CN" altLang="en-US" kern="0" dirty="0">
                <a:solidFill>
                  <a:srgbClr val="2B166E"/>
                </a:solidFill>
                <a:latin typeface="Verdana" panose="020B0604030504040204"/>
                <a:ea typeface="宋体" panose="02010600030101010101" pitchFamily="2" charset="-122"/>
              </a:rPr>
              <a:t>）有效边界上的任意证券组合，即有效组合，均可视为无风险证</a:t>
            </a:r>
            <a:r>
              <a:rPr lang="en-US" altLang="zh-CN" kern="0" dirty="0" err="1">
                <a:solidFill>
                  <a:srgbClr val="2B166E"/>
                </a:solidFill>
                <a:latin typeface="Verdana" panose="020B0604030504040204"/>
                <a:ea typeface="宋体" panose="02010600030101010101" pitchFamily="2" charset="-122"/>
              </a:rPr>
              <a:t>Rf</a:t>
            </a:r>
            <a:r>
              <a:rPr lang="zh-CN" altLang="en-US" kern="0" dirty="0">
                <a:solidFill>
                  <a:srgbClr val="2B166E"/>
                </a:solidFill>
                <a:latin typeface="Verdana" panose="020B0604030504040204"/>
                <a:ea typeface="宋体" panose="02010600030101010101" pitchFamily="2" charset="-122"/>
              </a:rPr>
              <a:t>与</a:t>
            </a:r>
            <a:r>
              <a:rPr lang="en-US" altLang="zh-CN" kern="0" dirty="0">
                <a:solidFill>
                  <a:srgbClr val="2B166E"/>
                </a:solidFill>
                <a:latin typeface="Verdana" panose="020B0604030504040204"/>
                <a:ea typeface="宋体" panose="02010600030101010101" pitchFamily="2" charset="-122"/>
              </a:rPr>
              <a:t>M</a:t>
            </a:r>
            <a:r>
              <a:rPr lang="zh-CN" altLang="en-US" kern="0" dirty="0">
                <a:solidFill>
                  <a:srgbClr val="2B166E"/>
                </a:solidFill>
                <a:latin typeface="Verdana" panose="020B0604030504040204"/>
                <a:ea typeface="宋体" panose="02010600030101010101" pitchFamily="2" charset="-122"/>
              </a:rPr>
              <a:t>的再组合</a:t>
            </a:r>
            <a:r>
              <a:rPr lang="zh-CN" altLang="en-US" kern="0" dirty="0" smtClean="0">
                <a:solidFill>
                  <a:srgbClr val="2B166E"/>
                </a:solidFill>
                <a:latin typeface="Verdana" panose="020B0604030504040204"/>
                <a:ea typeface="宋体" panose="02010600030101010101" pitchFamily="2" charset="-122"/>
              </a:rPr>
              <a:t>；</a:t>
            </a:r>
            <a:endParaRPr lang="en-US" altLang="zh-CN" kern="0" dirty="0" smtClean="0">
              <a:solidFill>
                <a:srgbClr val="2B166E"/>
              </a:solidFill>
              <a:latin typeface="Verdana" panose="020B0604030504040204"/>
              <a:ea typeface="宋体" panose="02010600030101010101" pitchFamily="2" charset="-122"/>
            </a:endParaRPr>
          </a:p>
          <a:p>
            <a:pPr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r>
            <a:br>
              <a:rPr lang="zh-CN" altLang="en-US" kern="0" dirty="0">
                <a:solidFill>
                  <a:srgbClr val="2B166E"/>
                </a:solidFill>
                <a:latin typeface="Verdana" panose="020B0604030504040204"/>
                <a:ea typeface="宋体" panose="02010600030101010101" pitchFamily="2" charset="-122"/>
              </a:rPr>
            </a:br>
            <a:r>
              <a:rPr lang="zh-CN" altLang="en-US" kern="0" dirty="0">
                <a:solidFill>
                  <a:srgbClr val="2B166E"/>
                </a:solidFill>
                <a:latin typeface="Verdana" panose="020B0604030504040204"/>
                <a:ea typeface="宋体" panose="02010600030101010101" pitchFamily="2" charset="-122"/>
              </a:rPr>
              <a:t>（</a:t>
            </a:r>
            <a:r>
              <a:rPr lang="en-US" altLang="zh-CN" kern="0" dirty="0">
                <a:solidFill>
                  <a:srgbClr val="2B166E"/>
                </a:solidFill>
                <a:latin typeface="Verdana" panose="020B0604030504040204"/>
                <a:ea typeface="宋体" panose="02010600030101010101" pitchFamily="2" charset="-122"/>
              </a:rPr>
              <a:t>3</a:t>
            </a:r>
            <a:r>
              <a:rPr lang="zh-CN" altLang="en-US" kern="0" dirty="0">
                <a:solidFill>
                  <a:srgbClr val="2B166E"/>
                </a:solidFill>
                <a:latin typeface="Verdana" panose="020B0604030504040204"/>
                <a:ea typeface="宋体" panose="02010600030101010101" pitchFamily="2" charset="-122"/>
              </a:rPr>
              <a:t>）切点证券组合</a:t>
            </a:r>
            <a:r>
              <a:rPr lang="en-US" altLang="zh-CN" kern="0" dirty="0">
                <a:solidFill>
                  <a:srgbClr val="2B166E"/>
                </a:solidFill>
                <a:latin typeface="Verdana" panose="020B0604030504040204"/>
                <a:ea typeface="宋体" panose="02010600030101010101" pitchFamily="2" charset="-122"/>
              </a:rPr>
              <a:t>M</a:t>
            </a:r>
            <a:r>
              <a:rPr lang="zh-CN" altLang="en-US" kern="0" dirty="0">
                <a:solidFill>
                  <a:srgbClr val="2B166E"/>
                </a:solidFill>
                <a:latin typeface="Verdana" panose="020B0604030504040204"/>
                <a:ea typeface="宋体" panose="02010600030101010101" pitchFamily="2" charset="-122"/>
              </a:rPr>
              <a:t>完全由市场确定，与</a:t>
            </a:r>
            <a:r>
              <a:rPr lang="zh-CN" altLang="en-US" kern="0" dirty="0" smtClean="0">
                <a:solidFill>
                  <a:srgbClr val="2B166E"/>
                </a:solidFill>
                <a:latin typeface="Verdana" panose="020B0604030504040204"/>
                <a:ea typeface="宋体" panose="02010600030101010101" pitchFamily="2" charset="-122"/>
              </a:rPr>
              <a:t>投资者</a:t>
            </a:r>
            <a:r>
              <a:rPr lang="zh-CN" altLang="en-US" kern="0" dirty="0">
                <a:solidFill>
                  <a:srgbClr val="2B166E"/>
                </a:solidFill>
                <a:latin typeface="Verdana" panose="020B0604030504040204"/>
                <a:ea typeface="宋体" panose="02010600030101010101" pitchFamily="2" charset="-122"/>
              </a:rPr>
              <a:t>的偏好无关。 </a:t>
            </a:r>
          </a:p>
        </p:txBody>
      </p:sp>
      <p:sp>
        <p:nvSpPr>
          <p:cNvPr id="3" name="文本框 2"/>
          <p:cNvSpPr txBox="1"/>
          <p:nvPr/>
        </p:nvSpPr>
        <p:spPr>
          <a:xfrm>
            <a:off x="1682496" y="712946"/>
            <a:ext cx="4511171" cy="584775"/>
          </a:xfrm>
          <a:prstGeom prst="rect">
            <a:avLst/>
          </a:prstGeom>
          <a:noFill/>
        </p:spPr>
        <p:txBody>
          <a:bodyPr wrap="none" rtlCol="0">
            <a:spAutoFit/>
          </a:bodyPr>
          <a:lstStyle/>
          <a:p>
            <a:pPr defTabSz="914400">
              <a:buClr>
                <a:srgbClr val="2B166E"/>
              </a:buClr>
              <a:defRPr/>
            </a:pPr>
            <a:r>
              <a:rPr lang="zh-CN" altLang="en-US" sz="3200" b="1" kern="0" dirty="0">
                <a:solidFill>
                  <a:srgbClr val="2B166E"/>
                </a:solidFill>
                <a:latin typeface="宋体" panose="02010600030101010101" pitchFamily="2" charset="-122"/>
                <a:ea typeface="宋体" panose="02010600030101010101" pitchFamily="2" charset="-122"/>
              </a:rPr>
              <a:t>资本市场线中</a:t>
            </a:r>
            <a:r>
              <a:rPr lang="en-US" altLang="zh-CN" sz="3200" b="1" kern="0" dirty="0">
                <a:solidFill>
                  <a:srgbClr val="2B166E"/>
                </a:solidFill>
                <a:latin typeface="宋体" panose="02010600030101010101" pitchFamily="2" charset="-122"/>
                <a:ea typeface="宋体" panose="02010600030101010101" pitchFamily="2" charset="-122"/>
              </a:rPr>
              <a:t>M</a:t>
            </a:r>
            <a:r>
              <a:rPr lang="zh-CN" altLang="en-US" sz="3200" b="1" kern="0" dirty="0">
                <a:solidFill>
                  <a:srgbClr val="2B166E"/>
                </a:solidFill>
                <a:latin typeface="宋体" panose="02010600030101010101" pitchFamily="2" charset="-122"/>
                <a:ea typeface="宋体" panose="02010600030101010101" pitchFamily="2" charset="-122"/>
              </a:rPr>
              <a:t>的特征：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1000"/>
                                        <p:tgtEl>
                                          <p:spTgt spid="2">
                                            <p:txEl>
                                              <p:pRg st="1" end="1"/>
                                            </p:txEl>
                                          </p:spTgt>
                                        </p:tgtEl>
                                      </p:cBhvr>
                                    </p:animEffect>
                                    <p:anim calcmode="lin" valueType="num">
                                      <p:cBhvr>
                                        <p:cTn id="8"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xEl>
                                              <p:pRg st="2" end="2"/>
                                            </p:txEl>
                                          </p:spTgt>
                                        </p:tgtEl>
                                        <p:attrNameLst>
                                          <p:attrName>style.visibility</p:attrName>
                                        </p:attrNameLst>
                                      </p:cBhvr>
                                      <p:to>
                                        <p:strVal val="visible"/>
                                      </p:to>
                                    </p:set>
                                    <p:animEffect transition="in" filter="fade">
                                      <p:cBhvr>
                                        <p:cTn id="14" dur="1000"/>
                                        <p:tgtEl>
                                          <p:spTgt spid="2">
                                            <p:txEl>
                                              <p:pRg st="2" end="2"/>
                                            </p:txEl>
                                          </p:spTgt>
                                        </p:tgtEl>
                                      </p:cBhvr>
                                    </p:animEffect>
                                    <p:anim calcmode="lin" valueType="num">
                                      <p:cBhvr>
                                        <p:cTn id="15"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1000"/>
                                        <p:tgtEl>
                                          <p:spTgt spid="2">
                                            <p:txEl>
                                              <p:pRg st="3" end="3"/>
                                            </p:txEl>
                                          </p:spTgt>
                                        </p:tgtEl>
                                      </p:cBhvr>
                                    </p:animEffect>
                                    <p:anim calcmode="lin" valueType="num">
                                      <p:cBhvr>
                                        <p:cTn id="22"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31520" y="639352"/>
            <a:ext cx="11460480" cy="5400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a:lstStyle>
          <a:p>
            <a:pPr marL="800100" lvl="2" indent="0">
              <a:buClr>
                <a:srgbClr val="2B166E"/>
              </a:buClr>
              <a:buSzTx/>
              <a:buNone/>
              <a:defRPr/>
            </a:pPr>
            <a:r>
              <a:rPr lang="zh-CN" altLang="en-US" sz="3200" b="1" kern="0" dirty="0" smtClean="0">
                <a:solidFill>
                  <a:srgbClr val="2B166E"/>
                </a:solidFill>
                <a:latin typeface="Verdana" panose="020B0604030504040204"/>
                <a:ea typeface="宋体" panose="02010600030101010101" pitchFamily="2" charset="-122"/>
              </a:rPr>
              <a:t>资本市场曲线中</a:t>
            </a:r>
            <a:r>
              <a:rPr lang="en-US" altLang="zh-CN" sz="3200" b="1" kern="0" dirty="0" smtClean="0">
                <a:solidFill>
                  <a:srgbClr val="2B166E"/>
                </a:solidFill>
                <a:latin typeface="Verdana" panose="020B0604030504040204"/>
                <a:ea typeface="宋体" panose="02010600030101010101" pitchFamily="2" charset="-122"/>
              </a:rPr>
              <a:t>M</a:t>
            </a:r>
            <a:r>
              <a:rPr lang="zh-CN" altLang="en-US" sz="3200" b="1" kern="0" dirty="0">
                <a:solidFill>
                  <a:srgbClr val="2B166E"/>
                </a:solidFill>
                <a:latin typeface="Verdana" panose="020B0604030504040204"/>
                <a:ea typeface="宋体" panose="02010600030101010101" pitchFamily="2" charset="-122"/>
              </a:rPr>
              <a:t>的经济意义</a:t>
            </a:r>
            <a:r>
              <a:rPr lang="zh-CN" altLang="en-US" sz="3200" b="1" kern="0" dirty="0" smtClean="0">
                <a:solidFill>
                  <a:srgbClr val="2B166E"/>
                </a:solidFill>
                <a:latin typeface="Verdana" panose="020B0604030504040204"/>
                <a:ea typeface="宋体" panose="02010600030101010101" pitchFamily="2" charset="-122"/>
              </a:rPr>
              <a:t>：</a:t>
            </a:r>
            <a:r>
              <a:rPr lang="en-US" altLang="zh-CN" sz="3200" b="1" kern="0" dirty="0" smtClean="0">
                <a:solidFill>
                  <a:srgbClr val="2B166E"/>
                </a:solidFill>
                <a:latin typeface="Verdana" panose="020B0604030504040204"/>
                <a:ea typeface="宋体" panose="02010600030101010101" pitchFamily="2" charset="-122"/>
              </a:rPr>
              <a:t/>
            </a:r>
            <a:br>
              <a:rPr lang="en-US" altLang="zh-CN" sz="3200" b="1" kern="0" dirty="0" smtClean="0">
                <a:solidFill>
                  <a:srgbClr val="2B166E"/>
                </a:solidFill>
                <a:latin typeface="Verdana" panose="020B0604030504040204"/>
                <a:ea typeface="宋体" panose="02010600030101010101" pitchFamily="2" charset="-122"/>
              </a:rPr>
            </a:br>
            <a:r>
              <a:rPr lang="zh-CN" altLang="en-US" b="1" kern="0" dirty="0">
                <a:solidFill>
                  <a:srgbClr val="2B166E"/>
                </a:solidFill>
                <a:latin typeface="Verdana" panose="020B0604030504040204"/>
                <a:ea typeface="宋体" panose="02010600030101010101" pitchFamily="2" charset="-122"/>
              </a:rPr>
              <a:t/>
            </a:r>
            <a:br>
              <a:rPr lang="zh-CN" altLang="en-US" b="1" kern="0" dirty="0">
                <a:solidFill>
                  <a:srgbClr val="2B166E"/>
                </a:solidFill>
                <a:latin typeface="Verdana" panose="020B0604030504040204"/>
                <a:ea typeface="宋体" panose="02010600030101010101" pitchFamily="2" charset="-122"/>
              </a:rPr>
            </a:br>
            <a:endParaRPr lang="zh-CN" altLang="en-US" b="1" kern="0" dirty="0">
              <a:solidFill>
                <a:srgbClr val="2B166E"/>
              </a:solidFill>
              <a:latin typeface="Verdana" panose="020B0604030504040204"/>
              <a:ea typeface="宋体" panose="02010600030101010101" pitchFamily="2" charset="-122"/>
            </a:endParaRPr>
          </a:p>
          <a:p>
            <a:pPr marL="0" indent="0"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t>
            </a:r>
            <a:r>
              <a:rPr lang="en-US" altLang="zh-CN" kern="0" dirty="0">
                <a:solidFill>
                  <a:srgbClr val="2B166E"/>
                </a:solidFill>
                <a:latin typeface="Verdana" panose="020B0604030504040204"/>
                <a:ea typeface="宋体" panose="02010600030101010101" pitchFamily="2" charset="-122"/>
              </a:rPr>
              <a:t>1</a:t>
            </a:r>
            <a:r>
              <a:rPr lang="zh-CN" altLang="en-US" kern="0" dirty="0">
                <a:solidFill>
                  <a:srgbClr val="2B166E"/>
                </a:solidFill>
                <a:latin typeface="Verdana" panose="020B0604030504040204"/>
                <a:ea typeface="宋体" panose="02010600030101010101" pitchFamily="2" charset="-122"/>
              </a:rPr>
              <a:t>）所有投资者拥有完全相同的有效边界。</a:t>
            </a:r>
            <a:endParaRPr lang="en-US" altLang="zh-CN" kern="0" dirty="0">
              <a:solidFill>
                <a:srgbClr val="2B166E"/>
              </a:solidFill>
              <a:latin typeface="Verdana" panose="020B0604030504040204"/>
              <a:ea typeface="宋体" panose="02010600030101010101" pitchFamily="2" charset="-122"/>
            </a:endParaRPr>
          </a:p>
          <a:p>
            <a:pPr marL="0" indent="0"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r>
            <a:br>
              <a:rPr lang="zh-CN" altLang="en-US" kern="0" dirty="0">
                <a:solidFill>
                  <a:srgbClr val="2B166E"/>
                </a:solidFill>
                <a:latin typeface="Verdana" panose="020B0604030504040204"/>
                <a:ea typeface="宋体" panose="02010600030101010101" pitchFamily="2" charset="-122"/>
              </a:rPr>
            </a:br>
            <a:r>
              <a:rPr lang="zh-CN" altLang="en-US" kern="0" dirty="0">
                <a:solidFill>
                  <a:srgbClr val="2B166E"/>
                </a:solidFill>
                <a:latin typeface="Verdana" panose="020B0604030504040204"/>
                <a:ea typeface="宋体" panose="02010600030101010101" pitchFamily="2" charset="-122"/>
              </a:rPr>
              <a:t> （</a:t>
            </a:r>
            <a:r>
              <a:rPr lang="en-US" altLang="zh-CN" kern="0" dirty="0">
                <a:solidFill>
                  <a:srgbClr val="2B166E"/>
                </a:solidFill>
                <a:latin typeface="Verdana" panose="020B0604030504040204"/>
                <a:ea typeface="宋体" panose="02010600030101010101" pitchFamily="2" charset="-122"/>
              </a:rPr>
              <a:t>2</a:t>
            </a:r>
            <a:r>
              <a:rPr lang="zh-CN" altLang="en-US" kern="0" dirty="0">
                <a:solidFill>
                  <a:srgbClr val="2B166E"/>
                </a:solidFill>
                <a:latin typeface="Verdana" panose="020B0604030504040204"/>
                <a:ea typeface="宋体" panose="02010600030101010101" pitchFamily="2" charset="-122"/>
              </a:rPr>
              <a:t>）投资者对依据自己风险偏好所选择的</a:t>
            </a:r>
            <a:r>
              <a:rPr lang="zh-CN" altLang="en-US" kern="0">
                <a:solidFill>
                  <a:srgbClr val="2B166E"/>
                </a:solidFill>
                <a:latin typeface="Verdana" panose="020B0604030504040204"/>
                <a:ea typeface="宋体" panose="02010600030101010101" pitchFamily="2" charset="-122"/>
              </a:rPr>
              <a:t>最</a:t>
            </a:r>
            <a:r>
              <a:rPr lang="zh-CN" altLang="en-US" kern="0" smtClean="0">
                <a:solidFill>
                  <a:srgbClr val="2B166E"/>
                </a:solidFill>
                <a:latin typeface="Verdana" panose="020B0604030504040204"/>
                <a:ea typeface="宋体" panose="02010600030101010101" pitchFamily="2" charset="-122"/>
              </a:rPr>
              <a:t>优证券</a:t>
            </a:r>
            <a:r>
              <a:rPr lang="zh-CN" altLang="en-US" kern="0" dirty="0">
                <a:solidFill>
                  <a:srgbClr val="2B166E"/>
                </a:solidFill>
                <a:latin typeface="Verdana" panose="020B0604030504040204"/>
                <a:ea typeface="宋体" panose="02010600030101010101" pitchFamily="2" charset="-122"/>
              </a:rPr>
              <a:t>组合进行</a:t>
            </a:r>
            <a:r>
              <a:rPr lang="zh-CN" altLang="en-US" kern="0" dirty="0" smtClean="0">
                <a:solidFill>
                  <a:srgbClr val="2B166E"/>
                </a:solidFill>
                <a:latin typeface="Verdana" panose="020B0604030504040204"/>
                <a:ea typeface="宋体" panose="02010600030101010101" pitchFamily="2" charset="-122"/>
              </a:rPr>
              <a:t>投资，</a:t>
            </a:r>
            <a:endParaRPr lang="en-US" altLang="zh-CN" kern="0" dirty="0" smtClean="0">
              <a:solidFill>
                <a:srgbClr val="2B166E"/>
              </a:solidFill>
              <a:latin typeface="Verdana" panose="020B0604030504040204"/>
              <a:ea typeface="宋体" panose="02010600030101010101" pitchFamily="2" charset="-122"/>
            </a:endParaRPr>
          </a:p>
          <a:p>
            <a:pPr marL="0" indent="0" defTabSz="914400">
              <a:buClr>
                <a:srgbClr val="2B166E"/>
              </a:buClr>
              <a:buNone/>
              <a:defRPr/>
            </a:pPr>
            <a:r>
              <a:rPr lang="en-US" altLang="zh-CN" kern="0" dirty="0">
                <a:solidFill>
                  <a:srgbClr val="2B166E"/>
                </a:solidFill>
                <a:latin typeface="Verdana" panose="020B0604030504040204"/>
                <a:ea typeface="宋体" panose="02010600030101010101" pitchFamily="2" charset="-122"/>
              </a:rPr>
              <a:t> </a:t>
            </a:r>
            <a:r>
              <a:rPr lang="en-US" altLang="zh-CN" kern="0" dirty="0" smtClean="0">
                <a:solidFill>
                  <a:srgbClr val="2B166E"/>
                </a:solidFill>
                <a:latin typeface="Verdana" panose="020B0604030504040204"/>
                <a:ea typeface="宋体" panose="02010600030101010101" pitchFamily="2" charset="-122"/>
              </a:rPr>
              <a:t>       </a:t>
            </a:r>
            <a:r>
              <a:rPr lang="zh-CN" altLang="en-US" kern="0" dirty="0" smtClean="0">
                <a:solidFill>
                  <a:srgbClr val="2B166E"/>
                </a:solidFill>
                <a:latin typeface="Verdana" panose="020B0604030504040204"/>
                <a:ea typeface="宋体" panose="02010600030101010101" pitchFamily="2" charset="-122"/>
              </a:rPr>
              <a:t> 其</a:t>
            </a:r>
            <a:r>
              <a:rPr lang="zh-CN" altLang="en-US" kern="0" dirty="0">
                <a:solidFill>
                  <a:srgbClr val="2B166E"/>
                </a:solidFill>
                <a:latin typeface="Verdana" panose="020B0604030504040204"/>
                <a:ea typeface="宋体" panose="02010600030101010101" pitchFamily="2" charset="-122"/>
              </a:rPr>
              <a:t>风险投资部分均可视为</a:t>
            </a:r>
            <a:r>
              <a:rPr lang="zh-CN" altLang="en-US" kern="0" dirty="0" smtClean="0">
                <a:solidFill>
                  <a:srgbClr val="2B166E"/>
                </a:solidFill>
                <a:latin typeface="Verdana" panose="020B0604030504040204"/>
                <a:ea typeface="宋体" panose="02010600030101010101" pitchFamily="2" charset="-122"/>
              </a:rPr>
              <a:t>对</a:t>
            </a:r>
            <a:r>
              <a:rPr lang="en-US" altLang="zh-CN" kern="0" dirty="0" smtClean="0">
                <a:solidFill>
                  <a:srgbClr val="2B166E"/>
                </a:solidFill>
                <a:latin typeface="Verdana" panose="020B0604030504040204"/>
                <a:ea typeface="宋体" panose="02010600030101010101" pitchFamily="2" charset="-122"/>
              </a:rPr>
              <a:t>M</a:t>
            </a:r>
            <a:r>
              <a:rPr lang="zh-CN" altLang="en-US" kern="0" dirty="0">
                <a:solidFill>
                  <a:srgbClr val="2B166E"/>
                </a:solidFill>
                <a:latin typeface="Verdana" panose="020B0604030504040204"/>
                <a:ea typeface="宋体" panose="02010600030101010101" pitchFamily="2" charset="-122"/>
              </a:rPr>
              <a:t>的投资。</a:t>
            </a:r>
            <a:endParaRPr lang="en-US" altLang="zh-CN" kern="0" dirty="0">
              <a:solidFill>
                <a:srgbClr val="2B166E"/>
              </a:solidFill>
              <a:latin typeface="Verdana" panose="020B0604030504040204"/>
              <a:ea typeface="宋体" panose="02010600030101010101" pitchFamily="2" charset="-122"/>
            </a:endParaRPr>
          </a:p>
          <a:p>
            <a:pPr marL="0" indent="0" defTabSz="914400">
              <a:buClr>
                <a:srgbClr val="2B166E"/>
              </a:buClr>
              <a:buNone/>
              <a:defRPr/>
            </a:pPr>
            <a:r>
              <a:rPr lang="zh-CN" altLang="en-US" kern="0" dirty="0">
                <a:solidFill>
                  <a:srgbClr val="2B166E"/>
                </a:solidFill>
                <a:latin typeface="Verdana" panose="020B0604030504040204"/>
                <a:ea typeface="宋体" panose="02010600030101010101" pitchFamily="2" charset="-122"/>
              </a:rPr>
              <a:t/>
            </a:r>
            <a:br>
              <a:rPr lang="zh-CN" altLang="en-US" kern="0" dirty="0">
                <a:solidFill>
                  <a:srgbClr val="2B166E"/>
                </a:solidFill>
                <a:latin typeface="Verdana" panose="020B0604030504040204"/>
                <a:ea typeface="宋体" panose="02010600030101010101" pitchFamily="2" charset="-122"/>
              </a:rPr>
            </a:br>
            <a:r>
              <a:rPr lang="zh-CN" altLang="en-US" kern="0" dirty="0">
                <a:solidFill>
                  <a:srgbClr val="2B166E"/>
                </a:solidFill>
                <a:latin typeface="Verdana" panose="020B0604030504040204"/>
                <a:ea typeface="宋体" panose="02010600030101010101" pitchFamily="2" charset="-122"/>
              </a:rPr>
              <a:t> （</a:t>
            </a:r>
            <a:r>
              <a:rPr lang="en-US" altLang="zh-CN" kern="0" dirty="0">
                <a:solidFill>
                  <a:srgbClr val="2B166E"/>
                </a:solidFill>
                <a:latin typeface="Verdana" panose="020B0604030504040204"/>
                <a:ea typeface="宋体" panose="02010600030101010101" pitchFamily="2" charset="-122"/>
              </a:rPr>
              <a:t>3</a:t>
            </a:r>
            <a:r>
              <a:rPr lang="zh-CN" altLang="en-US" kern="0" dirty="0">
                <a:solidFill>
                  <a:srgbClr val="2B166E"/>
                </a:solidFill>
                <a:latin typeface="Verdana" panose="020B0604030504040204"/>
                <a:ea typeface="宋体" panose="02010600030101010101" pitchFamily="2" charset="-122"/>
              </a:rPr>
              <a:t>）当市场处于均衡状态时，最优风险证券组合</a:t>
            </a:r>
            <a:r>
              <a:rPr lang="en-US" altLang="zh-CN" kern="0" dirty="0" smtClean="0">
                <a:solidFill>
                  <a:srgbClr val="2B166E"/>
                </a:solidFill>
                <a:latin typeface="Verdana" panose="020B0604030504040204"/>
                <a:ea typeface="宋体" panose="02010600030101010101" pitchFamily="2" charset="-122"/>
              </a:rPr>
              <a:t>M</a:t>
            </a:r>
            <a:r>
              <a:rPr lang="zh-CN" altLang="en-US" kern="0" dirty="0" smtClean="0">
                <a:solidFill>
                  <a:srgbClr val="2B166E"/>
                </a:solidFill>
                <a:latin typeface="Verdana" panose="020B0604030504040204"/>
                <a:ea typeface="宋体" panose="02010600030101010101" pitchFamily="2" charset="-122"/>
              </a:rPr>
              <a:t>就</a:t>
            </a:r>
            <a:r>
              <a:rPr lang="zh-CN" altLang="en-US" kern="0" dirty="0">
                <a:solidFill>
                  <a:srgbClr val="2B166E"/>
                </a:solidFill>
                <a:latin typeface="Verdana" panose="020B0604030504040204"/>
                <a:ea typeface="宋体" panose="02010600030101010101" pitchFamily="2" charset="-122"/>
              </a:rPr>
              <a:t>等于市场组合。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 calcmode="lin" valueType="num">
                                      <p:cBhvr additive="base">
                                        <p:cTn id="12"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2">
                                            <p:txEl>
                                              <p:pRg st="2" end="2"/>
                                            </p:txEl>
                                          </p:spTgt>
                                        </p:tgtEl>
                                        <p:attrNameLst>
                                          <p:attrName>style.visibility</p:attrName>
                                        </p:attrNameLst>
                                      </p:cBhvr>
                                      <p:to>
                                        <p:strVal val="visible"/>
                                      </p:to>
                                    </p:set>
                                    <p:anim calcmode="lin" valueType="num">
                                      <p:cBhvr additive="base">
                                        <p:cTn id="18"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2">
                                            <p:txEl>
                                              <p:pRg st="3" end="3"/>
                                            </p:txEl>
                                          </p:spTgt>
                                        </p:tgtEl>
                                        <p:attrNameLst>
                                          <p:attrName>style.visibility</p:attrName>
                                        </p:attrNameLst>
                                      </p:cBhvr>
                                      <p:to>
                                        <p:strVal val="visible"/>
                                      </p:to>
                                    </p:set>
                                    <p:anim calcmode="lin" valueType="num">
                                      <p:cBhvr additive="base">
                                        <p:cTn id="24"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2">
                                            <p:txEl>
                                              <p:pRg st="4" end="4"/>
                                            </p:txEl>
                                          </p:spTgt>
                                        </p:tgtEl>
                                        <p:attrNameLst>
                                          <p:attrName>style.visibility</p:attrName>
                                        </p:attrNameLst>
                                      </p:cBhvr>
                                      <p:to>
                                        <p:strVal val="visible"/>
                                      </p:to>
                                    </p:set>
                                    <p:anim calcmode="lin" valueType="num">
                                      <p:cBhvr additive="base">
                                        <p:cTn id="30"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1977" y="82379"/>
            <a:ext cx="3877985" cy="646331"/>
          </a:xfrm>
          <a:prstGeom prst="rect">
            <a:avLst/>
          </a:prstGeom>
          <a:noFill/>
        </p:spPr>
        <p:txBody>
          <a:bodyPr wrap="none" rtlCol="0">
            <a:spAutoFit/>
          </a:bodyPr>
          <a:lstStyle/>
          <a:p>
            <a:r>
              <a:rPr lang="zh-CN" altLang="en-US" sz="3600" dirty="0" smtClean="0"/>
              <a:t>资本市场线的导出</a:t>
            </a:r>
            <a:endParaRPr lang="zh-CN" altLang="en-US" sz="3600" dirty="0"/>
          </a:p>
        </p:txBody>
      </p:sp>
      <p:sp>
        <p:nvSpPr>
          <p:cNvPr id="3" name="Text Box 2"/>
          <p:cNvSpPr txBox="1">
            <a:spLocks noChangeArrowheads="1"/>
          </p:cNvSpPr>
          <p:nvPr/>
        </p:nvSpPr>
        <p:spPr bwMode="auto">
          <a:xfrm>
            <a:off x="1263339" y="984083"/>
            <a:ext cx="2735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latin typeface="宋体" panose="02010600030101010101" pitchFamily="2" charset="-122"/>
              </a:rPr>
              <a:t>基本假设</a:t>
            </a:r>
            <a:r>
              <a:rPr lang="zh-CN" altLang="en-US" sz="2800" dirty="0"/>
              <a:t> </a:t>
            </a:r>
          </a:p>
        </p:txBody>
      </p:sp>
      <p:sp>
        <p:nvSpPr>
          <p:cNvPr id="4" name="Text Box 3"/>
          <p:cNvSpPr txBox="1">
            <a:spLocks noChangeArrowheads="1"/>
          </p:cNvSpPr>
          <p:nvPr/>
        </p:nvSpPr>
        <p:spPr bwMode="auto">
          <a:xfrm>
            <a:off x="629979" y="1620388"/>
            <a:ext cx="11372549"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latin typeface="宋体" panose="02010600030101010101" pitchFamily="2" charset="-122"/>
              </a:rPr>
              <a:t>    </a:t>
            </a:r>
            <a:r>
              <a:rPr lang="zh-CN" altLang="en-US" sz="2000" dirty="0">
                <a:latin typeface="宋体" panose="02010600030101010101" pitchFamily="2" charset="-122"/>
              </a:rPr>
              <a:t>资本市场理论是建立在</a:t>
            </a:r>
            <a:r>
              <a:rPr lang="en-US" altLang="zh-CN" sz="2000" dirty="0">
                <a:latin typeface="宋体" panose="02010600030101010101" pitchFamily="2" charset="-122"/>
              </a:rPr>
              <a:t>Harry </a:t>
            </a:r>
            <a:r>
              <a:rPr lang="en-US" altLang="zh-CN" sz="2000" dirty="0" err="1">
                <a:latin typeface="宋体" panose="02010600030101010101" pitchFamily="2" charset="-122"/>
              </a:rPr>
              <a:t>Markwitz</a:t>
            </a:r>
            <a:r>
              <a:rPr lang="zh-CN" altLang="en-US" sz="2000" dirty="0">
                <a:latin typeface="宋体" panose="02010600030101010101" pitchFamily="2" charset="-122"/>
              </a:rPr>
              <a:t>模型基础</a:t>
            </a:r>
            <a:r>
              <a:rPr lang="zh-CN" altLang="en-US" sz="2000" dirty="0" smtClean="0">
                <a:latin typeface="宋体" panose="02010600030101010101" pitchFamily="2" charset="-122"/>
              </a:rPr>
              <a:t>之上</a:t>
            </a:r>
            <a:r>
              <a:rPr lang="zh-CN" altLang="en-US" sz="2000" dirty="0">
                <a:latin typeface="宋体" panose="02010600030101010101" pitchFamily="2" charset="-122"/>
              </a:rPr>
              <a:t>，所以其模型包含了</a:t>
            </a:r>
            <a:r>
              <a:rPr lang="en-US" altLang="zh-CN" sz="2000" dirty="0">
                <a:latin typeface="宋体" panose="02010600030101010101" pitchFamily="2" charset="-122"/>
              </a:rPr>
              <a:t>Harry </a:t>
            </a:r>
            <a:r>
              <a:rPr lang="en-US" altLang="zh-CN" sz="2000" dirty="0" err="1">
                <a:latin typeface="宋体" panose="02010600030101010101" pitchFamily="2" charset="-122"/>
              </a:rPr>
              <a:t>Markwitz</a:t>
            </a:r>
            <a:r>
              <a:rPr lang="zh-CN" altLang="en-US" sz="2000" dirty="0">
                <a:latin typeface="宋体" panose="02010600030101010101" pitchFamily="2" charset="-122"/>
              </a:rPr>
              <a:t>模型的假设。</a:t>
            </a:r>
            <a:r>
              <a:rPr lang="zh-CN" altLang="en-US" sz="2000" dirty="0" smtClean="0">
                <a:latin typeface="宋体" panose="02010600030101010101" pitchFamily="2" charset="-122"/>
              </a:rPr>
              <a:t>除此之外</a:t>
            </a:r>
            <a:r>
              <a:rPr lang="zh-CN" altLang="en-US" sz="2000" dirty="0">
                <a:latin typeface="宋体" panose="02010600030101010101" pitchFamily="2" charset="-122"/>
              </a:rPr>
              <a:t>，还有一些假设。</a:t>
            </a:r>
            <a:r>
              <a:rPr lang="zh-CN" altLang="en-US" sz="2000" dirty="0"/>
              <a:t> </a:t>
            </a:r>
          </a:p>
        </p:txBody>
      </p:sp>
      <p:sp>
        <p:nvSpPr>
          <p:cNvPr id="5" name="Text Box 2"/>
          <p:cNvSpPr txBox="1">
            <a:spLocks noChangeArrowheads="1"/>
          </p:cNvSpPr>
          <p:nvPr/>
        </p:nvSpPr>
        <p:spPr bwMode="auto">
          <a:xfrm>
            <a:off x="1115797" y="2449757"/>
            <a:ext cx="10796117" cy="463391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FFFFFF"/>
                </a:solidFill>
                <a:miter lim="800000"/>
                <a:headEnd/>
                <a:tailEnd/>
              </a14:hiddenLine>
            </a:ext>
            <a:ext uri="{AF507438-7753-43E0-B8FC-AC1667EBCBE1}">
              <a14:hiddenEffects xmlns:a14="http://schemas.microsoft.com/office/drawing/2010/main">
                <a:effectLst>
                  <a:outerShdw dist="35921" dir="2700000" algn="ctr" rotWithShape="0">
                    <a:srgbClr val="463416"/>
                  </a:outerShdw>
                </a:effectLst>
              </a14:hiddenEffects>
            </a:ext>
          </a:extLst>
        </p:spPr>
        <p:txBody>
          <a:bodyPr wrap="square">
            <a:spAutoFit/>
          </a:bodyPr>
          <a:lstStyle/>
          <a:p>
            <a:pPr algn="just" eaLnBrk="0" hangingPunct="0"/>
            <a:r>
              <a:rPr lang="en-US" altLang="zh-CN" sz="2000" dirty="0">
                <a:solidFill>
                  <a:srgbClr val="000000"/>
                </a:solidFill>
                <a:ea typeface="Arial Unicode MS" panose="020B0604020202020204" pitchFamily="34" charset="-122"/>
                <a:cs typeface="Arial Unicode MS" panose="020B0604020202020204" pitchFamily="34" charset="-122"/>
              </a:rPr>
              <a:t>•</a:t>
            </a:r>
            <a:r>
              <a:rPr lang="en-US" altLang="zh-CN" sz="2000" dirty="0">
                <a:solidFill>
                  <a:srgbClr val="000000"/>
                </a:solidFill>
                <a:latin typeface="宋体" panose="02010600030101010101" pitchFamily="2" charset="-122"/>
                <a:ea typeface="Arial Unicode MS" panose="020B0604020202020204" pitchFamily="34" charset="-122"/>
                <a:cs typeface="Arial Unicode MS" panose="020B0604020202020204" pitchFamily="34" charset="-122"/>
              </a:rPr>
              <a:t> </a:t>
            </a:r>
            <a:r>
              <a:rPr lang="zh-CN" altLang="en-US" sz="2000" dirty="0">
                <a:solidFill>
                  <a:srgbClr val="000000"/>
                </a:solidFill>
                <a:latin typeface="宋体" panose="02010600030101010101" pitchFamily="2" charset="-122"/>
              </a:rPr>
              <a:t>投资者是同质期望的。</a:t>
            </a:r>
          </a:p>
          <a:p>
            <a:pPr algn="just" eaLnBrk="0" hangingPunct="0"/>
            <a:r>
              <a:rPr lang="zh-CN" altLang="en-US" sz="2000" dirty="0">
                <a:solidFill>
                  <a:srgbClr val="000000"/>
                </a:solidFill>
                <a:latin typeface="宋体" panose="02010600030101010101" pitchFamily="2" charset="-122"/>
              </a:rPr>
              <a:t>  这假设表明，投资者获得的信息相同于证券和市场的期望是一致的，</a:t>
            </a:r>
            <a:r>
              <a:rPr lang="zh-CN" altLang="en-US" sz="2000" dirty="0" smtClean="0">
                <a:solidFill>
                  <a:srgbClr val="000000"/>
                </a:solidFill>
                <a:latin typeface="宋体" panose="02010600030101010101" pitchFamily="2" charset="-122"/>
              </a:rPr>
              <a:t>它保证</a:t>
            </a:r>
            <a:r>
              <a:rPr lang="zh-CN" altLang="en-US" sz="2000" dirty="0">
                <a:solidFill>
                  <a:srgbClr val="000000"/>
                </a:solidFill>
                <a:latin typeface="宋体" panose="02010600030101010101" pitchFamily="2" charset="-122"/>
              </a:rPr>
              <a:t>了每个投资者的相同。</a:t>
            </a:r>
          </a:p>
          <a:p>
            <a:pPr algn="just" eaLnBrk="0" hangingPunct="0"/>
            <a:r>
              <a:rPr lang="en-US" altLang="zh-CN" sz="2000" dirty="0">
                <a:solidFill>
                  <a:srgbClr val="000000"/>
                </a:solidFill>
                <a:ea typeface="Arial Unicode MS" panose="020B0604020202020204" pitchFamily="34" charset="-122"/>
                <a:cs typeface="Arial Unicode MS" panose="020B0604020202020204" pitchFamily="34" charset="-122"/>
              </a:rPr>
              <a:t>•</a:t>
            </a:r>
            <a:r>
              <a:rPr lang="en-US" altLang="zh-CN" sz="2000" dirty="0">
                <a:solidFill>
                  <a:srgbClr val="000000"/>
                </a:solidFill>
                <a:latin typeface="宋体" panose="02010600030101010101" pitchFamily="2" charset="-122"/>
                <a:ea typeface="Arial Unicode MS" panose="020B0604020202020204" pitchFamily="34" charset="-122"/>
                <a:cs typeface="Arial Unicode MS" panose="020B0604020202020204" pitchFamily="34" charset="-122"/>
              </a:rPr>
              <a:t> </a:t>
            </a:r>
            <a:r>
              <a:rPr lang="zh-CN" altLang="en-US" sz="2000" dirty="0">
                <a:solidFill>
                  <a:srgbClr val="000000"/>
                </a:solidFill>
                <a:latin typeface="宋体" panose="02010600030101010101" pitchFamily="2" charset="-122"/>
              </a:rPr>
              <a:t>资本市场是有效的。这个假定消除了投资者获得最优投资组合的障碍</a:t>
            </a:r>
            <a:endParaRPr lang="zh-CN" altLang="en-US" sz="2000" dirty="0">
              <a:solidFill>
                <a:srgbClr val="000000"/>
              </a:solidFill>
              <a:latin typeface="Times New Roman" panose="02020603050405020304" pitchFamily="18" charset="0"/>
            </a:endParaRPr>
          </a:p>
          <a:p>
            <a:pPr algn="just" eaLnBrk="0" hangingPunct="0"/>
            <a:r>
              <a:rPr lang="zh-CN" altLang="en-US" sz="2000" dirty="0">
                <a:solidFill>
                  <a:srgbClr val="000000"/>
                </a:solidFill>
                <a:latin typeface="宋体" panose="02010600030101010101" pitchFamily="2" charset="-122"/>
              </a:rPr>
              <a:t>   </a:t>
            </a:r>
            <a:r>
              <a:rPr lang="en-US" altLang="zh-CN" sz="2000" dirty="0">
                <a:solidFill>
                  <a:srgbClr val="000000"/>
                </a:solidFill>
                <a:latin typeface="宋体" panose="02010600030101010101" pitchFamily="2" charset="-122"/>
              </a:rPr>
              <a:t>a</a:t>
            </a:r>
            <a:r>
              <a:rPr lang="zh-CN" altLang="en-US" dirty="0">
                <a:solidFill>
                  <a:srgbClr val="000000"/>
                </a:solidFill>
                <a:latin typeface="宋体" panose="02010600030101010101" pitchFamily="2" charset="-122"/>
              </a:rPr>
              <a:t>。</a:t>
            </a:r>
            <a:r>
              <a:rPr lang="zh-CN" altLang="en-US" sz="2000" dirty="0">
                <a:solidFill>
                  <a:srgbClr val="000000"/>
                </a:solidFill>
                <a:latin typeface="宋体" panose="02010600030101010101" pitchFamily="2" charset="-122"/>
              </a:rPr>
              <a:t> </a:t>
            </a:r>
            <a:r>
              <a:rPr lang="zh-CN" altLang="en-US" sz="2000" dirty="0">
                <a:solidFill>
                  <a:srgbClr val="000000"/>
                </a:solidFill>
                <a:latin typeface="Times New Roman" panose="02020603050405020304" pitchFamily="18" charset="0"/>
              </a:rPr>
              <a:t>不</a:t>
            </a:r>
            <a:r>
              <a:rPr lang="zh-CN" altLang="en-US" sz="2000" dirty="0">
                <a:solidFill>
                  <a:srgbClr val="000000"/>
                </a:solidFill>
                <a:latin typeface="宋体" panose="02010600030101010101" pitchFamily="2" charset="-122"/>
              </a:rPr>
              <a:t>存在交易成本、佣金、证券交易费用。</a:t>
            </a:r>
            <a:endParaRPr lang="zh-CN" altLang="en-US" sz="2000" dirty="0">
              <a:solidFill>
                <a:srgbClr val="000000"/>
              </a:solidFill>
              <a:latin typeface="Times New Roman" panose="02020603050405020304" pitchFamily="18" charset="0"/>
            </a:endParaRPr>
          </a:p>
          <a:p>
            <a:pPr algn="just" eaLnBrk="0" hangingPunct="0"/>
            <a:r>
              <a:rPr lang="zh-CN" altLang="en-US" sz="2000" dirty="0">
                <a:solidFill>
                  <a:srgbClr val="000000"/>
                </a:solidFill>
                <a:latin typeface="宋体" panose="02010600030101010101" pitchFamily="2" charset="-122"/>
              </a:rPr>
              <a:t>   </a:t>
            </a:r>
            <a:r>
              <a:rPr lang="en-US" altLang="zh-CN" sz="2000" dirty="0">
                <a:solidFill>
                  <a:srgbClr val="000000"/>
                </a:solidFill>
                <a:latin typeface="宋体" panose="02010600030101010101" pitchFamily="2" charset="-122"/>
              </a:rPr>
              <a:t>b</a:t>
            </a:r>
            <a:r>
              <a:rPr lang="zh-CN" altLang="en-US" dirty="0">
                <a:solidFill>
                  <a:srgbClr val="000000"/>
                </a:solidFill>
                <a:latin typeface="宋体" panose="02010600030101010101" pitchFamily="2" charset="-122"/>
              </a:rPr>
              <a:t>。 </a:t>
            </a:r>
            <a:r>
              <a:rPr lang="zh-CN" altLang="en-US" sz="2000" dirty="0">
                <a:solidFill>
                  <a:srgbClr val="000000"/>
                </a:solidFill>
                <a:latin typeface="宋体" panose="02010600030101010101" pitchFamily="2" charset="-122"/>
              </a:rPr>
              <a:t>无税赋</a:t>
            </a:r>
            <a:endParaRPr lang="zh-CN" altLang="en-US" sz="2000" dirty="0">
              <a:solidFill>
                <a:srgbClr val="000000"/>
              </a:solidFill>
              <a:latin typeface="Times New Roman" panose="02020603050405020304" pitchFamily="18" charset="0"/>
            </a:endParaRPr>
          </a:p>
          <a:p>
            <a:pPr algn="just" eaLnBrk="0" hangingPunct="0"/>
            <a:r>
              <a:rPr lang="zh-CN" altLang="en-US" sz="2000" dirty="0">
                <a:solidFill>
                  <a:srgbClr val="000000"/>
                </a:solidFill>
                <a:latin typeface="宋体" panose="02010600030101010101" pitchFamily="2" charset="-122"/>
              </a:rPr>
              <a:t>   </a:t>
            </a:r>
            <a:r>
              <a:rPr lang="en-US" altLang="zh-CN" sz="2000" dirty="0">
                <a:solidFill>
                  <a:srgbClr val="000000"/>
                </a:solidFill>
                <a:latin typeface="宋体" panose="02010600030101010101" pitchFamily="2" charset="-122"/>
              </a:rPr>
              <a:t>c</a:t>
            </a:r>
            <a:r>
              <a:rPr lang="zh-CN" altLang="en-US" sz="2000" dirty="0">
                <a:solidFill>
                  <a:srgbClr val="000000"/>
                </a:solidFill>
                <a:latin typeface="宋体" panose="02010600030101010101" pitchFamily="2" charset="-122"/>
              </a:rPr>
              <a:t>． 资产可任意分割，使得投资者可获得任何比例的证券。</a:t>
            </a:r>
            <a:endParaRPr lang="zh-CN" altLang="en-US" sz="2000" dirty="0">
              <a:solidFill>
                <a:srgbClr val="000000"/>
              </a:solidFill>
              <a:latin typeface="Times New Roman" panose="02020603050405020304" pitchFamily="18" charset="0"/>
            </a:endParaRPr>
          </a:p>
          <a:p>
            <a:pPr algn="just" eaLnBrk="0" hangingPunct="0"/>
            <a:r>
              <a:rPr lang="zh-CN" altLang="en-US" sz="2000" dirty="0">
                <a:solidFill>
                  <a:srgbClr val="000000"/>
                </a:solidFill>
                <a:latin typeface="宋体" panose="02010600030101010101" pitchFamily="2" charset="-122"/>
              </a:rPr>
              <a:t>   </a:t>
            </a:r>
            <a:r>
              <a:rPr lang="en-US" altLang="zh-CN" sz="2000" dirty="0">
                <a:solidFill>
                  <a:srgbClr val="000000"/>
                </a:solidFill>
                <a:latin typeface="宋体" panose="02010600030101010101" pitchFamily="2" charset="-122"/>
              </a:rPr>
              <a:t>d</a:t>
            </a:r>
            <a:r>
              <a:rPr lang="zh-CN" altLang="en-US" sz="2000" dirty="0">
                <a:solidFill>
                  <a:srgbClr val="000000"/>
                </a:solidFill>
                <a:latin typeface="宋体" panose="02010600030101010101" pitchFamily="2" charset="-122"/>
              </a:rPr>
              <a:t>． 单个投资者的交易行为不影响证券价格。</a:t>
            </a:r>
            <a:endParaRPr lang="zh-CN" altLang="en-US" sz="2000" dirty="0">
              <a:solidFill>
                <a:srgbClr val="000000"/>
              </a:solidFill>
              <a:latin typeface="Times New Roman" panose="02020603050405020304" pitchFamily="18" charset="0"/>
            </a:endParaRPr>
          </a:p>
          <a:p>
            <a:pPr algn="just" eaLnBrk="0" hangingPunct="0"/>
            <a:r>
              <a:rPr lang="en-US" altLang="zh-CN" sz="2000" dirty="0">
                <a:solidFill>
                  <a:srgbClr val="000000"/>
                </a:solidFill>
                <a:ea typeface="Arial Unicode MS" panose="020B0604020202020204" pitchFamily="34" charset="-122"/>
                <a:cs typeface="Arial Unicode MS" panose="020B0604020202020204" pitchFamily="34" charset="-122"/>
              </a:rPr>
              <a:t>•</a:t>
            </a:r>
            <a:r>
              <a:rPr lang="en-US" altLang="zh-CN" sz="2000" dirty="0">
                <a:solidFill>
                  <a:srgbClr val="000000"/>
                </a:solidFill>
                <a:latin typeface="宋体" panose="02010600030101010101" pitchFamily="2" charset="-122"/>
                <a:ea typeface="Arial Unicode MS" panose="020B0604020202020204" pitchFamily="34" charset="-122"/>
                <a:cs typeface="Arial Unicode MS" panose="020B0604020202020204" pitchFamily="34" charset="-122"/>
              </a:rPr>
              <a:t> </a:t>
            </a:r>
            <a:r>
              <a:rPr lang="zh-CN" altLang="en-US" sz="2000" dirty="0">
                <a:solidFill>
                  <a:srgbClr val="000000"/>
                </a:solidFill>
                <a:latin typeface="宋体" panose="02010600030101010101" pitchFamily="2" charset="-122"/>
              </a:rPr>
              <a:t>投资者是理性的，是风险厌恶者。</a:t>
            </a:r>
            <a:endParaRPr lang="zh-CN" altLang="en-US" sz="2000" dirty="0">
              <a:solidFill>
                <a:srgbClr val="000000"/>
              </a:solidFill>
              <a:latin typeface="Times New Roman" panose="02020603050405020304" pitchFamily="18" charset="0"/>
            </a:endParaRPr>
          </a:p>
          <a:p>
            <a:pPr algn="just" eaLnBrk="0" hangingPunct="0"/>
            <a:r>
              <a:rPr lang="en-US" altLang="zh-CN" sz="2000" dirty="0">
                <a:solidFill>
                  <a:srgbClr val="000000"/>
                </a:solidFill>
                <a:ea typeface="Arial Unicode MS" panose="020B0604020202020204" pitchFamily="34" charset="-122"/>
                <a:cs typeface="Arial Unicode MS" panose="020B0604020202020204" pitchFamily="34" charset="-122"/>
              </a:rPr>
              <a:t>•</a:t>
            </a:r>
            <a:r>
              <a:rPr lang="en-US" altLang="zh-CN" sz="2000" dirty="0">
                <a:solidFill>
                  <a:srgbClr val="000000"/>
                </a:solidFill>
                <a:latin typeface="宋体" panose="02010600030101010101" pitchFamily="2" charset="-122"/>
                <a:ea typeface="Arial Unicode MS" panose="020B0604020202020204" pitchFamily="34" charset="-122"/>
                <a:cs typeface="Arial Unicode MS" panose="020B0604020202020204" pitchFamily="34" charset="-122"/>
              </a:rPr>
              <a:t> </a:t>
            </a:r>
            <a:r>
              <a:rPr lang="zh-CN" altLang="en-US" sz="2000" dirty="0">
                <a:solidFill>
                  <a:srgbClr val="000000"/>
                </a:solidFill>
                <a:latin typeface="宋体" panose="02010600030101010101" pitchFamily="2" charset="-122"/>
              </a:rPr>
              <a:t>投资只有一期。</a:t>
            </a:r>
          </a:p>
          <a:p>
            <a:pPr algn="just" eaLnBrk="0" hangingPunct="0"/>
            <a:r>
              <a:rPr lang="zh-CN" altLang="en-US" sz="2000" dirty="0">
                <a:solidFill>
                  <a:srgbClr val="000000"/>
                </a:solidFill>
                <a:latin typeface="宋体" panose="02010600030101010101" pitchFamily="2" charset="-122"/>
              </a:rPr>
              <a:t>  这个假定排除了证券现价受到未来投资决定的影响。例如，如果投资的 </a:t>
            </a:r>
            <a:r>
              <a:rPr lang="zh-CN" altLang="en-US" sz="2000" dirty="0" smtClean="0">
                <a:solidFill>
                  <a:srgbClr val="000000"/>
                </a:solidFill>
                <a:latin typeface="宋体" panose="02010600030101010101" pitchFamily="2" charset="-122"/>
              </a:rPr>
              <a:t>投资</a:t>
            </a:r>
            <a:r>
              <a:rPr lang="zh-CN" altLang="en-US" sz="2000" dirty="0">
                <a:solidFill>
                  <a:srgbClr val="000000"/>
                </a:solidFill>
                <a:latin typeface="宋体" panose="02010600030101010101" pitchFamily="2" charset="-122"/>
              </a:rPr>
              <a:t>期限从</a:t>
            </a:r>
            <a:r>
              <a:rPr lang="en-US" altLang="zh-CN" sz="2000" dirty="0">
                <a:solidFill>
                  <a:srgbClr val="000000"/>
                </a:solidFill>
                <a:latin typeface="宋体" panose="02010600030101010101" pitchFamily="2" charset="-122"/>
              </a:rPr>
              <a:t>2</a:t>
            </a:r>
            <a:r>
              <a:rPr lang="zh-CN" altLang="en-US" sz="2000" dirty="0">
                <a:solidFill>
                  <a:srgbClr val="000000"/>
                </a:solidFill>
                <a:latin typeface="宋体" panose="02010600030101010101" pitchFamily="2" charset="-122"/>
              </a:rPr>
              <a:t>年变到</a:t>
            </a:r>
            <a:r>
              <a:rPr lang="en-US" altLang="zh-CN" sz="2000" dirty="0">
                <a:solidFill>
                  <a:srgbClr val="000000"/>
                </a:solidFill>
                <a:latin typeface="宋体" panose="02010600030101010101" pitchFamily="2" charset="-122"/>
              </a:rPr>
              <a:t>20</a:t>
            </a:r>
            <a:r>
              <a:rPr lang="zh-CN" altLang="en-US" sz="2000" dirty="0">
                <a:solidFill>
                  <a:srgbClr val="000000"/>
                </a:solidFill>
                <a:latin typeface="宋体" panose="02010600030101010101" pitchFamily="2" charset="-122"/>
              </a:rPr>
              <a:t>年，投资者的投资选择就会受到影响。</a:t>
            </a:r>
            <a:endParaRPr lang="zh-CN" altLang="en-US" sz="2000" dirty="0">
              <a:solidFill>
                <a:srgbClr val="000000"/>
              </a:solidFill>
              <a:latin typeface="Times New Roman" panose="02020603050405020304" pitchFamily="18" charset="0"/>
            </a:endParaRPr>
          </a:p>
          <a:p>
            <a:pPr algn="just" eaLnBrk="0" hangingPunct="0"/>
            <a:r>
              <a:rPr lang="en-US" altLang="zh-CN" sz="2000" dirty="0">
                <a:solidFill>
                  <a:srgbClr val="000000"/>
                </a:solidFill>
                <a:ea typeface="Arial Unicode MS" panose="020B0604020202020204" pitchFamily="34" charset="-122"/>
                <a:cs typeface="Arial Unicode MS" panose="020B0604020202020204" pitchFamily="34" charset="-122"/>
              </a:rPr>
              <a:t>•</a:t>
            </a:r>
            <a:r>
              <a:rPr lang="en-US" altLang="zh-CN" sz="2000" dirty="0">
                <a:solidFill>
                  <a:srgbClr val="000000"/>
                </a:solidFill>
                <a:latin typeface="宋体" panose="02010600030101010101" pitchFamily="2" charset="-122"/>
                <a:ea typeface="Arial Unicode MS" panose="020B0604020202020204" pitchFamily="34" charset="-122"/>
                <a:cs typeface="Arial Unicode MS" panose="020B0604020202020204" pitchFamily="34" charset="-122"/>
              </a:rPr>
              <a:t> </a:t>
            </a:r>
            <a:r>
              <a:rPr lang="zh-CN" altLang="en-US" sz="2000" dirty="0">
                <a:solidFill>
                  <a:srgbClr val="000000"/>
                </a:solidFill>
                <a:latin typeface="宋体" panose="02010600030101010101" pitchFamily="2" charset="-122"/>
              </a:rPr>
              <a:t>所有投资者都可以以同一无风险利率借入或借出任何数量的无风险资产。</a:t>
            </a:r>
          </a:p>
          <a:p>
            <a:pPr algn="just" eaLnBrk="0" hangingPunct="0"/>
            <a:r>
              <a:rPr lang="en-US" altLang="zh-CN" sz="2000" dirty="0">
                <a:solidFill>
                  <a:srgbClr val="000000"/>
                </a:solidFill>
              </a:rPr>
              <a:t>•  </a:t>
            </a:r>
            <a:r>
              <a:rPr lang="zh-CN" altLang="en-US" sz="2000" dirty="0">
                <a:solidFill>
                  <a:srgbClr val="000000"/>
                </a:solidFill>
              </a:rPr>
              <a:t>资本市场是均衡的。</a:t>
            </a:r>
          </a:p>
          <a:p>
            <a:pPr algn="just" eaLnBrk="0" hangingPunct="0"/>
            <a:endParaRPr lang="en-US" altLang="zh-CN" dirty="0">
              <a:solidFill>
                <a:srgbClr val="000000"/>
              </a:solidFill>
            </a:endParaRPr>
          </a:p>
        </p:txBody>
      </p:sp>
    </p:spTree>
    <p:extLst>
      <p:ext uri="{BB962C8B-B14F-4D97-AF65-F5344CB8AC3E}">
        <p14:creationId xmlns:p14="http://schemas.microsoft.com/office/powerpoint/2010/main" val="19208074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572700" y="147337"/>
            <a:ext cx="1091084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lvl="2" algn="just"/>
            <a:endParaRPr lang="en-US" altLang="zh-CN" dirty="0"/>
          </a:p>
          <a:p>
            <a:pPr algn="just"/>
            <a:r>
              <a:rPr lang="zh-CN" altLang="en-US" dirty="0"/>
              <a:t>均衡市场的性质：</a:t>
            </a:r>
          </a:p>
          <a:p>
            <a:pPr lvl="1" algn="just"/>
            <a:r>
              <a:rPr lang="en-US" altLang="zh-CN" dirty="0"/>
              <a:t>(1) </a:t>
            </a:r>
            <a:r>
              <a:rPr lang="zh-CN" altLang="en-US" dirty="0"/>
              <a:t>每个投资者都持有正的一定数量的每</a:t>
            </a:r>
            <a:r>
              <a:rPr lang="zh-CN" altLang="en-US" dirty="0" smtClean="0"/>
              <a:t>种风险</a:t>
            </a:r>
            <a:r>
              <a:rPr lang="zh-CN" altLang="en-US" dirty="0"/>
              <a:t>证券；</a:t>
            </a:r>
          </a:p>
          <a:p>
            <a:pPr lvl="1" algn="just"/>
            <a:r>
              <a:rPr lang="en-US" altLang="zh-CN" dirty="0"/>
              <a:t>(2) </a:t>
            </a:r>
            <a:r>
              <a:rPr lang="zh-CN" altLang="en-US" dirty="0"/>
              <a:t>证券的价格使得对每种证券的需求量</a:t>
            </a:r>
            <a:r>
              <a:rPr lang="zh-CN" altLang="en-US" dirty="0" smtClean="0"/>
              <a:t>正好</a:t>
            </a:r>
            <a:r>
              <a:rPr lang="zh-CN" altLang="en-US" dirty="0"/>
              <a:t>等于市场上存在的证券数量；</a:t>
            </a:r>
          </a:p>
          <a:p>
            <a:pPr lvl="1" algn="just"/>
            <a:r>
              <a:rPr lang="en-US" altLang="zh-CN" dirty="0"/>
              <a:t>(3) </a:t>
            </a:r>
            <a:r>
              <a:rPr lang="zh-CN" altLang="en-US" dirty="0"/>
              <a:t>无风险利率使得对资金的借贷量相等。</a:t>
            </a:r>
          </a:p>
        </p:txBody>
      </p:sp>
      <p:grpSp>
        <p:nvGrpSpPr>
          <p:cNvPr id="3" name="Group 4"/>
          <p:cNvGrpSpPr>
            <a:grpSpLocks/>
          </p:cNvGrpSpPr>
          <p:nvPr/>
        </p:nvGrpSpPr>
        <p:grpSpPr bwMode="auto">
          <a:xfrm>
            <a:off x="1910664" y="3247811"/>
            <a:ext cx="7086600" cy="701675"/>
            <a:chOff x="672" y="845"/>
            <a:chExt cx="4464" cy="442"/>
          </a:xfrm>
        </p:grpSpPr>
        <p:sp>
          <p:nvSpPr>
            <p:cNvPr id="4" name="Text Box 5"/>
            <p:cNvSpPr txBox="1">
              <a:spLocks noChangeArrowheads="1"/>
            </p:cNvSpPr>
            <p:nvPr/>
          </p:nvSpPr>
          <p:spPr bwMode="auto">
            <a:xfrm>
              <a:off x="672" y="960"/>
              <a:ext cx="446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dirty="0">
                  <a:latin typeface="宋体" panose="02010600030101010101" pitchFamily="2" charset="-122"/>
                </a:rPr>
                <a:t>Harry </a:t>
              </a:r>
              <a:r>
                <a:rPr lang="en-US" altLang="zh-CN" sz="2800" dirty="0" err="1">
                  <a:latin typeface="宋体" panose="02010600030101010101" pitchFamily="2" charset="-122"/>
                </a:rPr>
                <a:t>Markwitz</a:t>
              </a:r>
              <a:r>
                <a:rPr lang="zh-CN" altLang="en-US" sz="2800" dirty="0">
                  <a:latin typeface="宋体" panose="02010600030101010101" pitchFamily="2" charset="-122"/>
                </a:rPr>
                <a:t>模型          </a:t>
              </a:r>
              <a:r>
                <a:rPr lang="en-US" altLang="zh-CN" sz="2800" dirty="0">
                  <a:latin typeface="宋体" panose="02010600030101010101" pitchFamily="2" charset="-122"/>
                </a:rPr>
                <a:t>CAPM</a:t>
              </a:r>
              <a:r>
                <a:rPr lang="zh-CN" altLang="en-US" sz="2800" dirty="0">
                  <a:latin typeface="宋体" panose="02010600030101010101" pitchFamily="2" charset="-122"/>
                </a:rPr>
                <a:t>模型</a:t>
              </a:r>
              <a:endParaRPr lang="zh-CN" altLang="en-US" sz="2800" dirty="0"/>
            </a:p>
          </p:txBody>
        </p:sp>
        <p:sp>
          <p:nvSpPr>
            <p:cNvPr id="5" name="Text Box 6"/>
            <p:cNvSpPr txBox="1">
              <a:spLocks noChangeArrowheads="1"/>
            </p:cNvSpPr>
            <p:nvPr/>
          </p:nvSpPr>
          <p:spPr bwMode="auto">
            <a:xfrm>
              <a:off x="2789" y="845"/>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dirty="0">
                  <a:latin typeface="宋体" panose="02010600030101010101" pitchFamily="2" charset="-122"/>
                </a:rPr>
                <a:t>无风险资产</a:t>
              </a:r>
            </a:p>
          </p:txBody>
        </p:sp>
        <p:sp>
          <p:nvSpPr>
            <p:cNvPr id="6" name="Line 7"/>
            <p:cNvSpPr>
              <a:spLocks noChangeShapeType="1"/>
            </p:cNvSpPr>
            <p:nvPr/>
          </p:nvSpPr>
          <p:spPr bwMode="auto">
            <a:xfrm>
              <a:off x="2835" y="1162"/>
              <a:ext cx="864"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7" name="Text Box 3"/>
          <p:cNvSpPr txBox="1">
            <a:spLocks noChangeArrowheads="1"/>
          </p:cNvSpPr>
          <p:nvPr/>
        </p:nvSpPr>
        <p:spPr bwMode="auto">
          <a:xfrm>
            <a:off x="1676981" y="4132050"/>
            <a:ext cx="10292276"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800" b="1" dirty="0">
                <a:latin typeface="宋体" panose="02010600030101010101" pitchFamily="2" charset="-122"/>
              </a:rPr>
              <a:t>无风险资产</a:t>
            </a:r>
            <a:r>
              <a:rPr lang="zh-CN" altLang="en-US" sz="2800" dirty="0">
                <a:latin typeface="宋体" panose="02010600030101010101" pitchFamily="2" charset="-122"/>
              </a:rPr>
              <a:t>：</a:t>
            </a:r>
          </a:p>
          <a:p>
            <a:pPr>
              <a:spcBef>
                <a:spcPct val="50000"/>
              </a:spcBef>
            </a:pPr>
            <a:r>
              <a:rPr lang="zh-CN" altLang="en-US" sz="2800" dirty="0">
                <a:latin typeface="宋体" panose="02010600030101010101" pitchFamily="2" charset="-122"/>
              </a:rPr>
              <a:t>预期收益率是完全确定的，因而其收益率的标准</a:t>
            </a:r>
            <a:r>
              <a:rPr lang="zh-CN" altLang="en-US" sz="2800" dirty="0"/>
              <a:t>差为零。（短期国债） </a:t>
            </a:r>
            <a:endParaRPr lang="zh-CN" altLang="en-US" sz="2800" dirty="0">
              <a:latin typeface="宋体" panose="02010600030101010101" pitchFamily="2" charset="-122"/>
            </a:endParaRPr>
          </a:p>
        </p:txBody>
      </p:sp>
    </p:spTree>
    <p:extLst>
      <p:ext uri="{BB962C8B-B14F-4D97-AF65-F5344CB8AC3E}">
        <p14:creationId xmlns:p14="http://schemas.microsoft.com/office/powerpoint/2010/main" val="76056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blinds(horizontal)">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bldLvl="3" autoUpdateAnimBg="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611187" y="1052513"/>
            <a:ext cx="11234823"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r>
              <a:rPr lang="zh-CN" altLang="en-US" sz="2800" dirty="0" smtClean="0"/>
              <a:t>对无风险资产的解读：</a:t>
            </a:r>
            <a:endParaRPr lang="en-US" altLang="zh-CN" sz="2800" dirty="0" smtClean="0"/>
          </a:p>
          <a:p>
            <a:endParaRPr lang="en-US" altLang="zh-CN" sz="2800" dirty="0" smtClean="0"/>
          </a:p>
          <a:p>
            <a:pPr lvl="1"/>
            <a:r>
              <a:rPr lang="zh-CN" altLang="en-US" sz="2400" dirty="0" smtClean="0"/>
              <a:t>由于</a:t>
            </a:r>
            <a:r>
              <a:rPr lang="zh-CN" altLang="en-US" sz="2400" dirty="0"/>
              <a:t>违约、通货膨胀、利率风险、再投资风险等不确定因素，证券市场并不存在绝对无风险的证券。</a:t>
            </a:r>
          </a:p>
          <a:p>
            <a:pPr lvl="1"/>
            <a:r>
              <a:rPr lang="zh-CN" altLang="en-US" sz="2400" dirty="0"/>
              <a:t>到期日和投资周期相同的国库券视为无风险。</a:t>
            </a:r>
          </a:p>
          <a:p>
            <a:pPr lvl="1"/>
            <a:r>
              <a:rPr lang="zh-CN" altLang="en-US" sz="2400" dirty="0"/>
              <a:t>对大多数投资者而言，货币市场基金是最容易获得的无风险资产。</a:t>
            </a:r>
          </a:p>
          <a:p>
            <a:pPr lvl="1"/>
            <a:r>
              <a:rPr lang="zh-CN" altLang="en-US" sz="2400" dirty="0"/>
              <a:t>买卖债券只不过是手段，而实质是存在无风险借贷的市场。</a:t>
            </a:r>
          </a:p>
        </p:txBody>
      </p:sp>
    </p:spTree>
    <p:extLst>
      <p:ext uri="{BB962C8B-B14F-4D97-AF65-F5344CB8AC3E}">
        <p14:creationId xmlns:p14="http://schemas.microsoft.com/office/powerpoint/2010/main" val="33643330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468313" y="1412875"/>
            <a:ext cx="575949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dirty="0">
                <a:ea typeface="Arial Unicode MS" panose="020B0604020202020204" pitchFamily="34" charset="-122"/>
                <a:cs typeface="Arial Unicode MS" panose="020B0604020202020204" pitchFamily="34" charset="-122"/>
              </a:rPr>
              <a:t>•</a:t>
            </a:r>
            <a:r>
              <a:rPr lang="en-US" altLang="zh-CN" sz="2800" dirty="0">
                <a:latin typeface="宋体" panose="02010600030101010101" pitchFamily="2" charset="-122"/>
                <a:ea typeface="Arial Unicode MS" panose="020B0604020202020204" pitchFamily="34" charset="-122"/>
                <a:cs typeface="Arial Unicode MS" panose="020B0604020202020204" pitchFamily="34" charset="-122"/>
              </a:rPr>
              <a:t> </a:t>
            </a:r>
            <a:r>
              <a:rPr lang="zh-CN" altLang="en-US" sz="2800" dirty="0">
                <a:latin typeface="宋体" panose="02010600030101010101" pitchFamily="2" charset="-122"/>
              </a:rPr>
              <a:t>有效边界的</a:t>
            </a:r>
            <a:r>
              <a:rPr lang="zh-CN" altLang="en-US" sz="2800" dirty="0" smtClean="0">
                <a:latin typeface="宋体" panose="02010600030101010101" pitchFamily="2" charset="-122"/>
              </a:rPr>
              <a:t>变化</a:t>
            </a:r>
            <a:r>
              <a:rPr lang="en-US" altLang="zh-CN" sz="2800" dirty="0" smtClean="0">
                <a:latin typeface="宋体" panose="02010600030101010101" pitchFamily="2" charset="-122"/>
              </a:rPr>
              <a:t>---</a:t>
            </a:r>
            <a:r>
              <a:rPr lang="zh-CN" altLang="en-US" sz="2800" dirty="0" smtClean="0">
                <a:latin typeface="宋体" panose="02010600030101010101" pitchFamily="2" charset="-122"/>
              </a:rPr>
              <a:t>资本市场线</a:t>
            </a:r>
            <a:r>
              <a:rPr lang="zh-CN" altLang="en-US" sz="2800" dirty="0" smtClean="0"/>
              <a:t> </a:t>
            </a:r>
            <a:endParaRPr lang="zh-CN" altLang="en-US" sz="2800" dirty="0"/>
          </a:p>
        </p:txBody>
      </p:sp>
      <p:sp>
        <p:nvSpPr>
          <p:cNvPr id="3" name="Rectangle 4"/>
          <p:cNvSpPr>
            <a:spLocks noRot="1" noChangeArrowheads="1"/>
          </p:cNvSpPr>
          <p:nvPr/>
        </p:nvSpPr>
        <p:spPr bwMode="auto">
          <a:xfrm>
            <a:off x="457200" y="2133600"/>
            <a:ext cx="11273481" cy="560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2"/>
              </a:buClr>
              <a:buFontTx/>
              <a:buChar char="•"/>
            </a:pPr>
            <a:r>
              <a:rPr lang="zh-CN" altLang="en-US" sz="2400" dirty="0">
                <a:solidFill>
                  <a:srgbClr val="FF0000"/>
                </a:solidFill>
              </a:rPr>
              <a:t>命题</a:t>
            </a:r>
            <a:r>
              <a:rPr lang="zh-CN" altLang="en-US" sz="2400" dirty="0"/>
              <a:t>：一种无风险资产与风险组合构成的新组合的有效</a:t>
            </a:r>
            <a:r>
              <a:rPr lang="zh-CN" altLang="en-US" sz="2400" dirty="0" smtClean="0"/>
              <a:t>边界</a:t>
            </a:r>
            <a:r>
              <a:rPr lang="zh-CN" altLang="en-US" sz="2400" dirty="0"/>
              <a:t>为一条直线。</a:t>
            </a:r>
          </a:p>
        </p:txBody>
      </p:sp>
      <p:sp>
        <p:nvSpPr>
          <p:cNvPr id="4" name="文本框 3"/>
          <p:cNvSpPr txBox="1"/>
          <p:nvPr/>
        </p:nvSpPr>
        <p:spPr>
          <a:xfrm>
            <a:off x="1005017" y="3188042"/>
            <a:ext cx="10725663" cy="646331"/>
          </a:xfrm>
          <a:prstGeom prst="rect">
            <a:avLst/>
          </a:prstGeom>
          <a:noFill/>
        </p:spPr>
        <p:txBody>
          <a:bodyPr wrap="square" rtlCol="0">
            <a:spAutoFit/>
          </a:bodyPr>
          <a:lstStyle/>
          <a:p>
            <a:r>
              <a:rPr lang="zh-CN" altLang="en-US" dirty="0" smtClean="0"/>
              <a:t>证明：假定风险组合已经构成，其期望值为      ，方差为</a:t>
            </a:r>
            <a:r>
              <a:rPr lang="en-US" altLang="zh-CN" dirty="0" smtClean="0"/>
              <a:t>0</a:t>
            </a:r>
            <a:r>
              <a:rPr lang="zh-CN" altLang="en-US" dirty="0" smtClean="0"/>
              <a:t>，       为风险组合的投资比率，                为无风险证券的投资比率，则组合的期望收益        为</a:t>
            </a:r>
            <a:endParaRPr lang="zh-CN" altLang="en-US" dirty="0"/>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94530" y="2837401"/>
            <a:ext cx="285790" cy="609685"/>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4239" y="3096445"/>
            <a:ext cx="447737" cy="581106"/>
          </a:xfrm>
          <a:prstGeom prst="rect">
            <a:avLst/>
          </a:prstGeom>
        </p:spPr>
      </p:pic>
      <p:pic>
        <p:nvPicPr>
          <p:cNvPr id="8" name="图片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967973" y="3155089"/>
            <a:ext cx="971686" cy="514422"/>
          </a:xfrm>
          <a:prstGeom prst="rect">
            <a:avLst/>
          </a:prstGeom>
        </p:spPr>
      </p:pic>
      <p:pic>
        <p:nvPicPr>
          <p:cNvPr id="9" name="图片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55741" y="3517218"/>
            <a:ext cx="307000" cy="564216"/>
          </a:xfrm>
          <a:prstGeom prst="rect">
            <a:avLst/>
          </a:prstGeom>
        </p:spPr>
      </p:pic>
      <p:pic>
        <p:nvPicPr>
          <p:cNvPr id="10" name="图片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53394" y="4514673"/>
            <a:ext cx="6420746" cy="695422"/>
          </a:xfrm>
          <a:prstGeom prst="rect">
            <a:avLst/>
          </a:prstGeom>
        </p:spPr>
      </p:pic>
      <p:sp>
        <p:nvSpPr>
          <p:cNvPr id="11" name="文本框 10"/>
          <p:cNvSpPr txBox="1"/>
          <p:nvPr/>
        </p:nvSpPr>
        <p:spPr>
          <a:xfrm>
            <a:off x="1103870" y="5458668"/>
            <a:ext cx="1800493" cy="369332"/>
          </a:xfrm>
          <a:prstGeom prst="rect">
            <a:avLst/>
          </a:prstGeom>
          <a:noFill/>
        </p:spPr>
        <p:txBody>
          <a:bodyPr wrap="none" rtlCol="0">
            <a:spAutoFit/>
          </a:bodyPr>
          <a:lstStyle/>
          <a:p>
            <a:r>
              <a:rPr lang="zh-CN" altLang="en-US" dirty="0" smtClean="0"/>
              <a:t>组合的标准差为</a:t>
            </a:r>
            <a:endParaRPr lang="zh-CN" altLang="en-US" dirty="0"/>
          </a:p>
        </p:txBody>
      </p:sp>
      <p:pic>
        <p:nvPicPr>
          <p:cNvPr id="12" name="图片 1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57697" y="5906869"/>
            <a:ext cx="3286584" cy="571580"/>
          </a:xfrm>
          <a:prstGeom prst="rect">
            <a:avLst/>
          </a:prstGeom>
        </p:spPr>
      </p:pic>
      <p:sp>
        <p:nvSpPr>
          <p:cNvPr id="13" name="AutoShape 3"/>
          <p:cNvSpPr>
            <a:spLocks noChangeArrowheads="1"/>
          </p:cNvSpPr>
          <p:nvPr/>
        </p:nvSpPr>
        <p:spPr bwMode="auto">
          <a:xfrm>
            <a:off x="7208107" y="5092084"/>
            <a:ext cx="4728520" cy="733168"/>
          </a:xfrm>
          <a:prstGeom prst="wedgeRectCallout">
            <a:avLst>
              <a:gd name="adj1" fmla="val -105880"/>
              <a:gd name="adj2" fmla="val 7829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solidFill>
                  <a:srgbClr val="FF0000"/>
                </a:solidFill>
              </a:rPr>
              <a:t>一种风险资产与无风险资产构成的组合，其标准差是风险资产的权重与标准差的乘积</a:t>
            </a:r>
            <a:r>
              <a:rPr lang="zh-CN" altLang="en-US" sz="2400" b="1" dirty="0">
                <a:solidFill>
                  <a:srgbClr val="FF0000"/>
                </a:solidFill>
              </a:rPr>
              <a:t>。</a:t>
            </a:r>
          </a:p>
        </p:txBody>
      </p:sp>
    </p:spTree>
    <p:extLst>
      <p:ext uri="{BB962C8B-B14F-4D97-AF65-F5344CB8AC3E}">
        <p14:creationId xmlns:p14="http://schemas.microsoft.com/office/powerpoint/2010/main" val="42452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2888" y="1833340"/>
            <a:ext cx="9126224" cy="3191320"/>
          </a:xfrm>
          <a:prstGeom prst="rect">
            <a:avLst/>
          </a:prstGeom>
        </p:spPr>
      </p:pic>
    </p:spTree>
    <p:extLst>
      <p:ext uri="{BB962C8B-B14F-4D97-AF65-F5344CB8AC3E}">
        <p14:creationId xmlns:p14="http://schemas.microsoft.com/office/powerpoint/2010/main" val="24036940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3862" y="790206"/>
            <a:ext cx="8964276" cy="5277587"/>
          </a:xfrm>
          <a:prstGeom prst="rect">
            <a:avLst/>
          </a:prstGeom>
        </p:spPr>
      </p:pic>
      <p:pic>
        <p:nvPicPr>
          <p:cNvPr id="3" name="图片 2"/>
          <p:cNvPicPr>
            <a:picLocks noChangeAspect="1"/>
          </p:cNvPicPr>
          <p:nvPr/>
        </p:nvPicPr>
        <p:blipFill>
          <a:blip r:embed="rId3"/>
          <a:stretch>
            <a:fillRect/>
          </a:stretch>
        </p:blipFill>
        <p:spPr>
          <a:xfrm>
            <a:off x="3385752" y="4283463"/>
            <a:ext cx="1172320" cy="1382529"/>
          </a:xfrm>
          <a:prstGeom prst="rect">
            <a:avLst/>
          </a:prstGeom>
        </p:spPr>
      </p:pic>
      <p:sp>
        <p:nvSpPr>
          <p:cNvPr id="4" name="AutoShape 10"/>
          <p:cNvSpPr>
            <a:spLocks noChangeArrowheads="1"/>
          </p:cNvSpPr>
          <p:nvPr/>
        </p:nvSpPr>
        <p:spPr bwMode="auto">
          <a:xfrm>
            <a:off x="6854638" y="1087138"/>
            <a:ext cx="954832" cy="346075"/>
          </a:xfrm>
          <a:prstGeom prst="wedgeRectCallout">
            <a:avLst>
              <a:gd name="adj1" fmla="val -239167"/>
              <a:gd name="adj2" fmla="val 26029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dirty="0"/>
              <a:t>不可行</a:t>
            </a:r>
          </a:p>
        </p:txBody>
      </p:sp>
    </p:spTree>
    <p:extLst>
      <p:ext uri="{BB962C8B-B14F-4D97-AF65-F5344CB8AC3E}">
        <p14:creationId xmlns:p14="http://schemas.microsoft.com/office/powerpoint/2010/main" val="227031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3"/>
          </p:nvPr>
        </p:nvSpPr>
        <p:spPr>
          <a:xfrm>
            <a:off x="798445" y="2504301"/>
            <a:ext cx="10363826" cy="2125363"/>
          </a:xfrm>
        </p:spPr>
        <p:txBody>
          <a:bodyPr>
            <a:normAutofit/>
          </a:bodyPr>
          <a:lstStyle/>
          <a:p>
            <a:pPr marL="0" indent="0" algn="ctr">
              <a:buNone/>
            </a:pPr>
            <a:r>
              <a:rPr lang="zh-CN" altLang="en-US" sz="3200" dirty="0" smtClean="0"/>
              <a:t>主要内容</a:t>
            </a:r>
            <a:endParaRPr lang="en-US" altLang="zh-CN" sz="3600" dirty="0" smtClean="0"/>
          </a:p>
          <a:p>
            <a:r>
              <a:rPr lang="en-US" altLang="zh-CN" sz="3200" dirty="0" smtClean="0"/>
              <a:t>CAPM</a:t>
            </a:r>
            <a:r>
              <a:rPr lang="zh-CN" altLang="en-US" sz="3200" dirty="0" smtClean="0"/>
              <a:t>模型</a:t>
            </a:r>
            <a:endParaRPr lang="en-US" altLang="zh-CN" sz="3200" dirty="0"/>
          </a:p>
          <a:p>
            <a:r>
              <a:rPr lang="en-US" altLang="zh-CN" sz="3200" dirty="0" smtClean="0"/>
              <a:t>FF</a:t>
            </a:r>
            <a:r>
              <a:rPr lang="zh-CN" altLang="en-US" sz="3200" dirty="0" smtClean="0"/>
              <a:t>三因子模型</a:t>
            </a:r>
            <a:endParaRPr lang="zh-CN" altLang="en-US" sz="3200" dirty="0"/>
          </a:p>
        </p:txBody>
      </p:sp>
      <p:sp>
        <p:nvSpPr>
          <p:cNvPr id="6" name="标题 1"/>
          <p:cNvSpPr>
            <a:spLocks noGrp="1"/>
          </p:cNvSpPr>
          <p:nvPr>
            <p:ph type="title"/>
          </p:nvPr>
        </p:nvSpPr>
        <p:spPr>
          <a:xfrm>
            <a:off x="913774" y="602042"/>
            <a:ext cx="10364451" cy="1267948"/>
          </a:xfrm>
        </p:spPr>
        <p:txBody>
          <a:bodyPr/>
          <a:lstStyle/>
          <a:p>
            <a:r>
              <a:rPr lang="zh-CN" altLang="en-US" dirty="0" smtClean="0"/>
              <a:t>第</a:t>
            </a:r>
            <a:r>
              <a:rPr lang="en-US" altLang="zh-CN" dirty="0" smtClean="0"/>
              <a:t>2</a:t>
            </a:r>
            <a:r>
              <a:rPr lang="zh-CN" altLang="en-US" dirty="0" smtClean="0"/>
              <a:t>章  资本资产定价模型</a:t>
            </a:r>
            <a:r>
              <a:rPr lang="en-US" altLang="zh-CN" dirty="0" smtClean="0"/>
              <a:t/>
            </a:r>
            <a:br>
              <a:rPr lang="en-US" altLang="zh-CN" dirty="0" smtClean="0"/>
            </a:br>
            <a:r>
              <a:rPr lang="zh-CN" altLang="en-US" dirty="0" smtClean="0"/>
              <a:t>（</a:t>
            </a:r>
            <a:r>
              <a:rPr lang="en-US" altLang="zh-CN" dirty="0" smtClean="0"/>
              <a:t>CAPM</a:t>
            </a:r>
            <a:r>
              <a:rPr lang="zh-CN" altLang="en-US" dirty="0" smtClean="0"/>
              <a:t>）</a:t>
            </a:r>
            <a:endParaRPr lang="zh-CN" altLang="en-US" dirty="0"/>
          </a:p>
        </p:txBody>
      </p:sp>
    </p:spTree>
    <p:extLst>
      <p:ext uri="{BB962C8B-B14F-4D97-AF65-F5344CB8AC3E}">
        <p14:creationId xmlns:p14="http://schemas.microsoft.com/office/powerpoint/2010/main" val="2715118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547813" y="692150"/>
            <a:ext cx="41520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dirty="0" smtClean="0">
                <a:latin typeface="宋体" panose="02010600030101010101" pitchFamily="2" charset="-122"/>
              </a:rPr>
              <a:t>可以得到</a:t>
            </a:r>
            <a:r>
              <a:rPr lang="zh-CN" altLang="en-US" sz="2800" b="1" dirty="0" smtClean="0">
                <a:solidFill>
                  <a:srgbClr val="FF0000"/>
                </a:solidFill>
                <a:latin typeface="宋体" panose="02010600030101010101" pitchFamily="2" charset="-122"/>
              </a:rPr>
              <a:t>资本市场线方程</a:t>
            </a:r>
            <a:endParaRPr lang="zh-CN" altLang="en-US" sz="2800" b="1" dirty="0">
              <a:solidFill>
                <a:srgbClr val="FF0000"/>
              </a:solidFill>
              <a:latin typeface="宋体" panose="02010600030101010101" pitchFamily="2" charset="-122"/>
            </a:endParaRPr>
          </a:p>
        </p:txBody>
      </p:sp>
      <p:sp>
        <p:nvSpPr>
          <p:cNvPr id="3" name="Text Box 5"/>
          <p:cNvSpPr txBox="1">
            <a:spLocks noChangeArrowheads="1"/>
          </p:cNvSpPr>
          <p:nvPr/>
        </p:nvSpPr>
        <p:spPr bwMode="auto">
          <a:xfrm>
            <a:off x="1116012" y="1484313"/>
            <a:ext cx="10746473"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t>从无风险资产</a:t>
            </a:r>
            <a:r>
              <a:rPr lang="en-US" altLang="zh-CN" sz="2400" dirty="0"/>
              <a:t>RF</a:t>
            </a:r>
            <a:r>
              <a:rPr lang="zh-CN" altLang="en-US" sz="2400" dirty="0"/>
              <a:t>处作与风险资产组合有效边界相切与</a:t>
            </a:r>
            <a:r>
              <a:rPr lang="en-US" altLang="zh-CN" sz="2400" dirty="0"/>
              <a:t>M</a:t>
            </a:r>
            <a:r>
              <a:rPr lang="zh-CN" altLang="en-US" sz="2400" dirty="0"/>
              <a:t>点的射线，该线称为资本市场线（</a:t>
            </a:r>
            <a:r>
              <a:rPr lang="en-US" altLang="zh-CN" sz="2400" dirty="0"/>
              <a:t>CML</a:t>
            </a:r>
            <a:r>
              <a:rPr lang="zh-CN" altLang="en-US" sz="2400" dirty="0"/>
              <a:t>）</a:t>
            </a:r>
          </a:p>
          <a:p>
            <a:pPr>
              <a:spcBef>
                <a:spcPct val="50000"/>
              </a:spcBef>
            </a:pPr>
            <a:r>
              <a:rPr lang="en-US" altLang="zh-CN" sz="2400" dirty="0"/>
              <a:t>CML</a:t>
            </a:r>
            <a:r>
              <a:rPr lang="zh-CN" altLang="en-US" sz="2400" dirty="0"/>
              <a:t>的方程为：</a:t>
            </a:r>
          </a:p>
        </p:txBody>
      </p:sp>
      <p:graphicFrame>
        <p:nvGraphicFramePr>
          <p:cNvPr id="4" name="Object 2"/>
          <p:cNvGraphicFramePr>
            <a:graphicFrameLocks noChangeAspect="1"/>
          </p:cNvGraphicFramePr>
          <p:nvPr/>
        </p:nvGraphicFramePr>
        <p:xfrm>
          <a:off x="3402013" y="2322513"/>
          <a:ext cx="2819400" cy="838200"/>
        </p:xfrm>
        <a:graphic>
          <a:graphicData uri="http://schemas.openxmlformats.org/presentationml/2006/ole">
            <mc:AlternateContent xmlns:mc="http://schemas.openxmlformats.org/markup-compatibility/2006">
              <mc:Choice xmlns:v="urn:schemas-microsoft-com:vml" Requires="v">
                <p:oleObj spid="_x0000_s6149" name="Equation" r:id="rId3" imgW="1333440" imgH="482400" progId="Equation.DSMT4">
                  <p:embed/>
                </p:oleObj>
              </mc:Choice>
              <mc:Fallback>
                <p:oleObj name="Equation" r:id="rId3" imgW="1333440" imgH="4824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2013" y="2322513"/>
                        <a:ext cx="2819400" cy="8382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 Box 10"/>
          <p:cNvSpPr txBox="1">
            <a:spLocks noChangeArrowheads="1"/>
          </p:cNvSpPr>
          <p:nvPr/>
        </p:nvSpPr>
        <p:spPr bwMode="auto">
          <a:xfrm>
            <a:off x="1258888" y="3395663"/>
            <a:ext cx="1001871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rPr>
              <a:t>           </a:t>
            </a:r>
            <a:r>
              <a:rPr lang="zh-CN" altLang="en-US" sz="2400" dirty="0">
                <a:latin typeface="宋体" panose="02010600030101010101" pitchFamily="2" charset="-122"/>
              </a:rPr>
              <a:t>和</a:t>
            </a:r>
            <a:r>
              <a:rPr lang="zh-CN" altLang="en-US" sz="2400" dirty="0">
                <a:latin typeface="Times New Roman" panose="02020603050405020304" pitchFamily="18" charset="0"/>
                <a:cs typeface="Times New Roman" panose="02020603050405020304" pitchFamily="18" charset="0"/>
              </a:rPr>
              <a:t>         </a:t>
            </a:r>
            <a:r>
              <a:rPr lang="zh-CN" altLang="en-US" sz="2400" dirty="0">
                <a:latin typeface="宋体" panose="02010600030101010101" pitchFamily="2" charset="-122"/>
              </a:rPr>
              <a:t>表示</a:t>
            </a:r>
            <a:r>
              <a:rPr lang="zh-CN" altLang="en-US" sz="2400" dirty="0">
                <a:solidFill>
                  <a:srgbClr val="FF0000"/>
                </a:solidFill>
                <a:latin typeface="宋体" panose="02010600030101010101" pitchFamily="2" charset="-122"/>
              </a:rPr>
              <a:t>有效资产组合</a:t>
            </a:r>
            <a:r>
              <a:rPr lang="zh-CN" altLang="en-US" sz="2400" dirty="0">
                <a:latin typeface="宋体" panose="02010600030101010101" pitchFamily="2" charset="-122"/>
              </a:rPr>
              <a:t>的期望</a:t>
            </a:r>
            <a:r>
              <a:rPr lang="zh-CN" altLang="en-US" sz="2400" dirty="0" smtClean="0">
                <a:latin typeface="宋体" panose="02010600030101010101" pitchFamily="2" charset="-122"/>
              </a:rPr>
              <a:t>回报率和</a:t>
            </a:r>
            <a:r>
              <a:rPr lang="zh-CN" altLang="en-US" sz="2400" dirty="0">
                <a:latin typeface="宋体" panose="02010600030101010101" pitchFamily="2" charset="-122"/>
              </a:rPr>
              <a:t>标准差。</a:t>
            </a:r>
            <a:r>
              <a:rPr lang="zh-CN" altLang="en-US" sz="2400" dirty="0"/>
              <a:t> </a:t>
            </a:r>
          </a:p>
        </p:txBody>
      </p:sp>
      <p:graphicFrame>
        <p:nvGraphicFramePr>
          <p:cNvPr id="6" name="Object 12"/>
          <p:cNvGraphicFramePr>
            <a:graphicFrameLocks noChangeAspect="1"/>
          </p:cNvGraphicFramePr>
          <p:nvPr/>
        </p:nvGraphicFramePr>
        <p:xfrm>
          <a:off x="1781176" y="3284538"/>
          <a:ext cx="376238" cy="576262"/>
        </p:xfrm>
        <a:graphic>
          <a:graphicData uri="http://schemas.openxmlformats.org/presentationml/2006/ole">
            <mc:AlternateContent xmlns:mc="http://schemas.openxmlformats.org/markup-compatibility/2006">
              <mc:Choice xmlns:v="urn:schemas-microsoft-com:vml" Requires="v">
                <p:oleObj spid="_x0000_s6150" name="Equation" r:id="rId5" imgW="164880" imgH="253800" progId="Equation.DSMT4">
                  <p:embed/>
                </p:oleObj>
              </mc:Choice>
              <mc:Fallback>
                <p:oleObj name="Equation" r:id="rId5" imgW="164880" imgH="2538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81176" y="3284538"/>
                        <a:ext cx="376238" cy="57626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11"/>
          <p:cNvGraphicFramePr>
            <a:graphicFrameLocks noChangeAspect="1"/>
          </p:cNvGraphicFramePr>
          <p:nvPr/>
        </p:nvGraphicFramePr>
        <p:xfrm>
          <a:off x="2717801" y="3429000"/>
          <a:ext cx="373063" cy="419100"/>
        </p:xfrm>
        <a:graphic>
          <a:graphicData uri="http://schemas.openxmlformats.org/presentationml/2006/ole">
            <mc:AlternateContent xmlns:mc="http://schemas.openxmlformats.org/markup-compatibility/2006">
              <mc:Choice xmlns:v="urn:schemas-microsoft-com:vml" Requires="v">
                <p:oleObj spid="_x0000_s6151" name="Equation" r:id="rId7" imgW="203040" imgH="228600" progId="Equation.DSMT4">
                  <p:embed/>
                </p:oleObj>
              </mc:Choice>
              <mc:Fallback>
                <p:oleObj name="Equation" r:id="rId7" imgW="20304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17801" y="3429000"/>
                        <a:ext cx="373063" cy="4191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 name="Text Box 7"/>
          <p:cNvSpPr txBox="1">
            <a:spLocks noChangeArrowheads="1"/>
          </p:cNvSpPr>
          <p:nvPr/>
        </p:nvSpPr>
        <p:spPr bwMode="auto">
          <a:xfrm>
            <a:off x="1116012" y="4704106"/>
            <a:ext cx="107668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400" dirty="0"/>
              <a:t>CML</a:t>
            </a:r>
            <a:r>
              <a:rPr lang="zh-CN" altLang="en-US" sz="2400" dirty="0"/>
              <a:t>上资产组合优于原风险资产组合有效边界上的</a:t>
            </a:r>
            <a:r>
              <a:rPr lang="zh-CN" altLang="en-US" sz="2400" dirty="0" smtClean="0"/>
              <a:t>组合从而</a:t>
            </a:r>
            <a:r>
              <a:rPr lang="zh-CN" altLang="en-US" sz="2400" dirty="0"/>
              <a:t>成为</a:t>
            </a:r>
            <a:r>
              <a:rPr lang="zh-CN" altLang="en-US" sz="2400" dirty="0">
                <a:solidFill>
                  <a:srgbClr val="FF00FF"/>
                </a:solidFill>
              </a:rPr>
              <a:t>新的有效边界</a:t>
            </a:r>
          </a:p>
        </p:txBody>
      </p:sp>
    </p:spTree>
    <p:extLst>
      <p:ext uri="{BB962C8B-B14F-4D97-AF65-F5344CB8AC3E}">
        <p14:creationId xmlns:p14="http://schemas.microsoft.com/office/powerpoint/2010/main" val="1557047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descr="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9208" y="420902"/>
            <a:ext cx="6324600" cy="423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 Box 6"/>
          <p:cNvSpPr txBox="1">
            <a:spLocks noChangeArrowheads="1"/>
          </p:cNvSpPr>
          <p:nvPr/>
        </p:nvSpPr>
        <p:spPr bwMode="auto">
          <a:xfrm>
            <a:off x="3685103" y="5564874"/>
            <a:ext cx="5111750" cy="396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dirty="0"/>
              <a:t>   </a:t>
            </a:r>
            <a:r>
              <a:rPr lang="zh-CN" altLang="en-US" sz="2000" dirty="0"/>
              <a:t>无风险资产</a:t>
            </a:r>
            <a:r>
              <a:rPr lang="en-US" altLang="zh-CN" sz="2000" dirty="0"/>
              <a:t>RF</a:t>
            </a:r>
            <a:r>
              <a:rPr lang="zh-CN" altLang="en-US" sz="2000" dirty="0"/>
              <a:t>与风险资产组合</a:t>
            </a:r>
            <a:r>
              <a:rPr lang="en-US" altLang="zh-CN" sz="2000" dirty="0"/>
              <a:t>M</a:t>
            </a:r>
            <a:r>
              <a:rPr lang="zh-CN" altLang="en-US" sz="2000" dirty="0"/>
              <a:t>的连线</a:t>
            </a:r>
          </a:p>
        </p:txBody>
      </p:sp>
    </p:spTree>
    <p:extLst>
      <p:ext uri="{BB962C8B-B14F-4D97-AF65-F5344CB8AC3E}">
        <p14:creationId xmlns:p14="http://schemas.microsoft.com/office/powerpoint/2010/main" val="1886647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789234" y="1579348"/>
            <a:ext cx="5041900" cy="4564063"/>
            <a:chOff x="1388" y="773"/>
            <a:chExt cx="3360" cy="2875"/>
          </a:xfrm>
        </p:grpSpPr>
        <p:pic>
          <p:nvPicPr>
            <p:cNvPr id="3" name="Picture 3" descr="1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88" y="773"/>
              <a:ext cx="3360" cy="2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4"/>
            <p:cNvSpPr txBox="1">
              <a:spLocks noChangeArrowheads="1"/>
            </p:cNvSpPr>
            <p:nvPr/>
          </p:nvSpPr>
          <p:spPr bwMode="auto">
            <a:xfrm>
              <a:off x="1824" y="3360"/>
              <a:ext cx="24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400"/>
                <a:t>CML</a:t>
              </a:r>
              <a:r>
                <a:rPr lang="zh-CN" altLang="en-US" sz="2400"/>
                <a:t>与个人的效用曲线</a:t>
              </a:r>
            </a:p>
          </p:txBody>
        </p:sp>
      </p:grpSp>
      <p:sp>
        <p:nvSpPr>
          <p:cNvPr id="5" name="Rectangle 5"/>
          <p:cNvSpPr>
            <a:spLocks noChangeArrowheads="1"/>
          </p:cNvSpPr>
          <p:nvPr/>
        </p:nvSpPr>
        <p:spPr bwMode="auto">
          <a:xfrm>
            <a:off x="3551109" y="608591"/>
            <a:ext cx="551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lgn="ctr">
                <a:solidFill>
                  <a:srgbClr val="FF000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zh-CN" altLang="en-US" sz="2800" dirty="0">
                <a:solidFill>
                  <a:schemeClr val="tx2"/>
                </a:solidFill>
                <a:effectLst>
                  <a:outerShdw blurRad="38100" dist="38100" dir="2700000" algn="tl">
                    <a:srgbClr val="C0C0C0"/>
                  </a:outerShdw>
                </a:effectLst>
              </a:rPr>
              <a:t>加入无风险资产后的最优资产组合</a:t>
            </a:r>
          </a:p>
        </p:txBody>
      </p:sp>
    </p:spTree>
    <p:extLst>
      <p:ext uri="{BB962C8B-B14F-4D97-AF65-F5344CB8AC3E}">
        <p14:creationId xmlns:p14="http://schemas.microsoft.com/office/powerpoint/2010/main" val="3405754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27088" y="255545"/>
            <a:ext cx="893758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3200" b="1" dirty="0" smtClean="0">
                <a:latin typeface="宋体" panose="02010600030101010101" pitchFamily="2" charset="-122"/>
              </a:rPr>
              <a:t>分离定理对资产组合理论的拓展</a:t>
            </a:r>
            <a:r>
              <a:rPr lang="zh-CN" altLang="en-US" sz="2800" dirty="0" smtClean="0"/>
              <a:t> </a:t>
            </a:r>
            <a:endParaRPr lang="zh-CN" altLang="en-US" sz="2800" dirty="0"/>
          </a:p>
        </p:txBody>
      </p:sp>
      <p:sp>
        <p:nvSpPr>
          <p:cNvPr id="3" name="Rectangle 4"/>
          <p:cNvSpPr>
            <a:spLocks noRot="1" noChangeArrowheads="1"/>
          </p:cNvSpPr>
          <p:nvPr/>
        </p:nvSpPr>
        <p:spPr bwMode="auto">
          <a:xfrm>
            <a:off x="761186" y="1725912"/>
            <a:ext cx="10763550" cy="2088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80000"/>
              </a:lnSpc>
              <a:spcBef>
                <a:spcPct val="20000"/>
              </a:spcBef>
              <a:buClr>
                <a:schemeClr val="tx2"/>
              </a:buClr>
              <a:buFont typeface="Wingdings" panose="05000000000000000000" pitchFamily="2" charset="2"/>
              <a:buChar char="v"/>
            </a:pPr>
            <a:r>
              <a:rPr lang="zh-CN" altLang="en-US" sz="2400" dirty="0">
                <a:solidFill>
                  <a:srgbClr val="FF0000"/>
                </a:solidFill>
              </a:rPr>
              <a:t>分离定理</a:t>
            </a:r>
            <a:r>
              <a:rPr lang="zh-CN" altLang="en-US" sz="2400" dirty="0">
                <a:solidFill>
                  <a:schemeClr val="tx2"/>
                </a:solidFill>
              </a:rPr>
              <a:t>（</a:t>
            </a:r>
            <a:r>
              <a:rPr lang="en-US" altLang="zh-CN" sz="2400" dirty="0">
                <a:solidFill>
                  <a:schemeClr val="tx2"/>
                </a:solidFill>
              </a:rPr>
              <a:t>Separation theorem</a:t>
            </a:r>
            <a:r>
              <a:rPr lang="zh-CN" altLang="en-US" sz="2400" dirty="0">
                <a:solidFill>
                  <a:schemeClr val="tx2"/>
                </a:solidFill>
              </a:rPr>
              <a:t>）：投资者对风险的</a:t>
            </a:r>
            <a:r>
              <a:rPr lang="zh-CN" altLang="en-US" sz="2400" dirty="0" smtClean="0">
                <a:solidFill>
                  <a:schemeClr val="tx2"/>
                </a:solidFill>
              </a:rPr>
              <a:t>规避程度</a:t>
            </a:r>
            <a:r>
              <a:rPr lang="zh-CN" altLang="en-US" sz="2400" dirty="0">
                <a:solidFill>
                  <a:schemeClr val="tx2"/>
                </a:solidFill>
              </a:rPr>
              <a:t>与该投资者风险资产组合的最优构成是无关的。</a:t>
            </a:r>
          </a:p>
          <a:p>
            <a:pPr>
              <a:lnSpc>
                <a:spcPct val="80000"/>
              </a:lnSpc>
              <a:spcBef>
                <a:spcPct val="20000"/>
              </a:spcBef>
              <a:buClr>
                <a:schemeClr val="tx2"/>
              </a:buClr>
              <a:buFont typeface="Wingdings" panose="05000000000000000000" pitchFamily="2" charset="2"/>
              <a:buChar char="v"/>
            </a:pPr>
            <a:endParaRPr lang="zh-CN" altLang="en-US" sz="2400" dirty="0"/>
          </a:p>
          <a:p>
            <a:pPr>
              <a:lnSpc>
                <a:spcPct val="80000"/>
              </a:lnSpc>
              <a:spcBef>
                <a:spcPct val="20000"/>
              </a:spcBef>
              <a:buClr>
                <a:schemeClr val="tx2"/>
              </a:buClr>
              <a:buFont typeface="Wingdings" panose="05000000000000000000" pitchFamily="2" charset="2"/>
              <a:buChar char="v"/>
            </a:pPr>
            <a:r>
              <a:rPr lang="zh-CN" altLang="en-US" sz="2400" dirty="0"/>
              <a:t>所有的投资者，无论他们的风险规避程度如何不同，</a:t>
            </a:r>
            <a:r>
              <a:rPr lang="zh-CN" altLang="en-US" sz="2400" dirty="0" smtClean="0"/>
              <a:t>都会将</a:t>
            </a:r>
            <a:r>
              <a:rPr lang="zh-CN" altLang="en-US" sz="2400" dirty="0"/>
              <a:t>切点组合（风险组合）与无风险资产混合起来作为</a:t>
            </a:r>
            <a:r>
              <a:rPr lang="zh-CN" altLang="en-US" sz="2400" dirty="0" smtClean="0"/>
              <a:t>自己的</a:t>
            </a:r>
            <a:r>
              <a:rPr lang="zh-CN" altLang="en-US" sz="2400" dirty="0"/>
              <a:t>最优资产组合。因此，无需先确知投资者偏好，就</a:t>
            </a:r>
            <a:r>
              <a:rPr lang="zh-CN" altLang="en-US" sz="2400" dirty="0" smtClean="0"/>
              <a:t>可以确定</a:t>
            </a:r>
            <a:r>
              <a:rPr lang="zh-CN" altLang="en-US" sz="2400" dirty="0"/>
              <a:t>风险资产最优组合。</a:t>
            </a:r>
          </a:p>
          <a:p>
            <a:pPr>
              <a:lnSpc>
                <a:spcPct val="80000"/>
              </a:lnSpc>
              <a:spcBef>
                <a:spcPct val="20000"/>
              </a:spcBef>
              <a:buClr>
                <a:schemeClr val="tx2"/>
              </a:buClr>
              <a:buFont typeface="Wingdings" panose="05000000000000000000" pitchFamily="2" charset="2"/>
              <a:buChar char="v"/>
            </a:pPr>
            <a:r>
              <a:rPr lang="zh-CN" altLang="en-US" sz="2400" dirty="0"/>
              <a:t>风险厌恶较低的投资者可以多投资风险基金</a:t>
            </a:r>
            <a:r>
              <a:rPr lang="en-US" altLang="zh-CN" sz="2400" dirty="0"/>
              <a:t>M</a:t>
            </a:r>
            <a:r>
              <a:rPr lang="zh-CN" altLang="en-US" sz="2400" dirty="0"/>
              <a:t>，少投资</a:t>
            </a:r>
            <a:r>
              <a:rPr lang="zh-CN" altLang="en-US" sz="2400" dirty="0" smtClean="0"/>
              <a:t>无风险</a:t>
            </a:r>
            <a:r>
              <a:rPr lang="zh-CN" altLang="en-US" sz="2400" dirty="0"/>
              <a:t>证券</a:t>
            </a:r>
            <a:r>
              <a:rPr lang="en-US" altLang="zh-CN" sz="2400" dirty="0"/>
              <a:t>F</a:t>
            </a:r>
            <a:r>
              <a:rPr lang="zh-CN" altLang="en-US" sz="2400" dirty="0"/>
              <a:t>，反之亦反。</a:t>
            </a:r>
          </a:p>
        </p:txBody>
      </p:sp>
      <p:sp>
        <p:nvSpPr>
          <p:cNvPr id="4" name="AutoShape 5"/>
          <p:cNvSpPr>
            <a:spLocks noChangeArrowheads="1"/>
          </p:cNvSpPr>
          <p:nvPr/>
        </p:nvSpPr>
        <p:spPr bwMode="auto">
          <a:xfrm>
            <a:off x="684213" y="5805488"/>
            <a:ext cx="431800" cy="144462"/>
          </a:xfrm>
          <a:prstGeom prst="rightArrow">
            <a:avLst>
              <a:gd name="adj1" fmla="val 50000"/>
              <a:gd name="adj2" fmla="val 74726"/>
            </a:avLst>
          </a:prstGeom>
          <a:noFill/>
          <a:ln w="12700" cap="sq" algn="ctr">
            <a:solidFill>
              <a:srgbClr val="FF0000"/>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400" dirty="0"/>
          </a:p>
        </p:txBody>
      </p:sp>
      <p:sp>
        <p:nvSpPr>
          <p:cNvPr id="5" name="Text Box 3"/>
          <p:cNvSpPr txBox="1">
            <a:spLocks noChangeArrowheads="1"/>
          </p:cNvSpPr>
          <p:nvPr/>
        </p:nvSpPr>
        <p:spPr bwMode="auto">
          <a:xfrm>
            <a:off x="1187450" y="5661025"/>
            <a:ext cx="957116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zh-CN" altLang="en-US" sz="2400" dirty="0">
                <a:latin typeface="宋体" panose="02010600030101010101" pitchFamily="2" charset="-122"/>
              </a:rPr>
              <a:t>所有投资者对</a:t>
            </a:r>
            <a:r>
              <a:rPr lang="zh-CN" altLang="en-US" sz="2400" dirty="0">
                <a:solidFill>
                  <a:srgbClr val="FF3300"/>
                </a:solidFill>
                <a:latin typeface="宋体" panose="02010600030101010101" pitchFamily="2" charset="-122"/>
              </a:rPr>
              <a:t>风险投资组合</a:t>
            </a:r>
            <a:r>
              <a:rPr lang="zh-CN" altLang="en-US" sz="2400" dirty="0">
                <a:latin typeface="宋体" panose="02010600030101010101" pitchFamily="2" charset="-122"/>
              </a:rPr>
              <a:t>的选择和他们的效用函数无关。</a:t>
            </a:r>
            <a:r>
              <a:rPr lang="zh-CN" altLang="en-US" sz="2400" dirty="0"/>
              <a:t> </a:t>
            </a:r>
          </a:p>
        </p:txBody>
      </p:sp>
    </p:spTree>
    <p:extLst>
      <p:ext uri="{BB962C8B-B14F-4D97-AF65-F5344CB8AC3E}">
        <p14:creationId xmlns:p14="http://schemas.microsoft.com/office/powerpoint/2010/main" val="118223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Rot="1" noChangeArrowheads="1"/>
          </p:cNvSpPr>
          <p:nvPr/>
        </p:nvSpPr>
        <p:spPr bwMode="auto">
          <a:xfrm>
            <a:off x="415925" y="129746"/>
            <a:ext cx="8540750"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dirty="0">
                <a:effectLst>
                  <a:outerShdw blurRad="38100" dist="38100" dir="2700000" algn="tl">
                    <a:srgbClr val="C0C0C0"/>
                  </a:outerShdw>
                </a:effectLst>
              </a:rPr>
              <a:t>分离定理对组合选择的启示</a:t>
            </a:r>
          </a:p>
        </p:txBody>
      </p:sp>
      <p:sp>
        <p:nvSpPr>
          <p:cNvPr id="3" name="Rectangle 3"/>
          <p:cNvSpPr>
            <a:spLocks noRot="1" noChangeArrowheads="1"/>
          </p:cNvSpPr>
          <p:nvPr/>
        </p:nvSpPr>
        <p:spPr bwMode="auto">
          <a:xfrm>
            <a:off x="609600" y="1268413"/>
            <a:ext cx="11129319" cy="4830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2"/>
              </a:buClr>
              <a:buFont typeface="Wingdings" panose="05000000000000000000" pitchFamily="2" charset="2"/>
              <a:buChar char="v"/>
            </a:pPr>
            <a:r>
              <a:rPr lang="zh-CN" altLang="en-US" sz="2800" dirty="0"/>
              <a:t>若市场是有效的，由分离定理，资产组合选择问题可以分为两个独立的工作，即资本配置决策（</a:t>
            </a:r>
            <a:r>
              <a:rPr lang="en-US" altLang="zh-CN" sz="2800" dirty="0"/>
              <a:t>Capital allocation decision</a:t>
            </a:r>
            <a:r>
              <a:rPr lang="zh-CN" altLang="en-US" sz="2800" dirty="0"/>
              <a:t>）和资产选择决策（</a:t>
            </a:r>
            <a:r>
              <a:rPr lang="en-US" altLang="zh-CN" sz="2800" dirty="0"/>
              <a:t>Asset allocation decision</a:t>
            </a:r>
            <a:r>
              <a:rPr lang="zh-CN" altLang="en-US" sz="2800" dirty="0"/>
              <a:t>）。</a:t>
            </a:r>
          </a:p>
          <a:p>
            <a:pPr>
              <a:spcBef>
                <a:spcPct val="20000"/>
              </a:spcBef>
              <a:buClr>
                <a:schemeClr val="tx2"/>
              </a:buClr>
              <a:buFont typeface="Wingdings" panose="05000000000000000000" pitchFamily="2" charset="2"/>
              <a:buChar char="v"/>
            </a:pPr>
            <a:r>
              <a:rPr lang="zh-CN" altLang="en-US" sz="2800" dirty="0"/>
              <a:t>资本配置决策：考虑资金在无风险资产和风险组合之间的分配。</a:t>
            </a:r>
          </a:p>
          <a:p>
            <a:pPr>
              <a:spcBef>
                <a:spcPct val="20000"/>
              </a:spcBef>
              <a:buClr>
                <a:schemeClr val="tx2"/>
              </a:buClr>
              <a:buFont typeface="Wingdings" panose="05000000000000000000" pitchFamily="2" charset="2"/>
              <a:buChar char="v"/>
            </a:pPr>
            <a:r>
              <a:rPr lang="zh-CN" altLang="en-US" sz="2800" dirty="0"/>
              <a:t>资产选择决策：在众多的风险证券中选择适当的风险资产构成资产组合。</a:t>
            </a:r>
          </a:p>
          <a:p>
            <a:pPr>
              <a:spcBef>
                <a:spcPct val="20000"/>
              </a:spcBef>
              <a:buClr>
                <a:schemeClr val="tx2"/>
              </a:buClr>
              <a:buFont typeface="Wingdings" panose="05000000000000000000" pitchFamily="2" charset="2"/>
              <a:buChar char="v"/>
            </a:pPr>
            <a:r>
              <a:rPr lang="zh-CN" altLang="en-US" sz="2800" dirty="0"/>
              <a:t>由分离定理，基金公司可以不必考虑投资者偏好的情况下，确定最优的风险组合。</a:t>
            </a:r>
          </a:p>
        </p:txBody>
      </p:sp>
    </p:spTree>
    <p:extLst>
      <p:ext uri="{BB962C8B-B14F-4D97-AF65-F5344CB8AC3E}">
        <p14:creationId xmlns:p14="http://schemas.microsoft.com/office/powerpoint/2010/main" val="409029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00216" y="222422"/>
            <a:ext cx="7221464" cy="584775"/>
          </a:xfrm>
          <a:prstGeom prst="rect">
            <a:avLst/>
          </a:prstGeom>
          <a:noFill/>
        </p:spPr>
        <p:txBody>
          <a:bodyPr wrap="none" rtlCol="0">
            <a:spAutoFit/>
          </a:bodyPr>
          <a:lstStyle/>
          <a:p>
            <a:r>
              <a:rPr lang="zh-CN" altLang="en-US" sz="3200" dirty="0" smtClean="0"/>
              <a:t>夏普比率（</a:t>
            </a:r>
            <a:r>
              <a:rPr lang="en-US" altLang="zh-CN" sz="3200" dirty="0" smtClean="0"/>
              <a:t>Sharpe Ratio</a:t>
            </a:r>
            <a:r>
              <a:rPr lang="zh-CN" altLang="en-US" sz="3200" dirty="0" smtClean="0"/>
              <a:t>）与资本市场线</a:t>
            </a:r>
            <a:endParaRPr lang="zh-CN" altLang="en-US" sz="3200" dirty="0"/>
          </a:p>
        </p:txBody>
      </p:sp>
      <p:sp>
        <p:nvSpPr>
          <p:cNvPr id="3" name="矩形 2"/>
          <p:cNvSpPr/>
          <p:nvPr/>
        </p:nvSpPr>
        <p:spPr>
          <a:xfrm>
            <a:off x="700216" y="1091196"/>
            <a:ext cx="8855676" cy="369332"/>
          </a:xfrm>
          <a:prstGeom prst="rect">
            <a:avLst/>
          </a:prstGeom>
        </p:spPr>
        <p:txBody>
          <a:bodyPr wrap="square">
            <a:spAutoFit/>
          </a:bodyPr>
          <a:lstStyle/>
          <a:p>
            <a:r>
              <a:rPr lang="zh-CN" altLang="en-US" b="1" dirty="0">
                <a:solidFill>
                  <a:srgbClr val="333333"/>
                </a:solidFill>
                <a:latin typeface="Arial" panose="020B0604020202020204" pitchFamily="34" charset="0"/>
              </a:rPr>
              <a:t>夏普比率（</a:t>
            </a:r>
            <a:r>
              <a:rPr lang="en-US" altLang="zh-CN" b="1" dirty="0">
                <a:solidFill>
                  <a:srgbClr val="333333"/>
                </a:solidFill>
                <a:latin typeface="Arial" panose="020B0604020202020204" pitchFamily="34" charset="0"/>
              </a:rPr>
              <a:t>Sharpe Ratio</a:t>
            </a:r>
            <a:r>
              <a:rPr lang="zh-CN" altLang="en-US" b="1" dirty="0">
                <a:solidFill>
                  <a:srgbClr val="333333"/>
                </a:solidFill>
                <a:latin typeface="Arial" panose="020B0604020202020204" pitchFamily="34" charset="0"/>
              </a:rPr>
              <a:t>），又被称为夏普指数 </a:t>
            </a:r>
            <a:r>
              <a:rPr lang="en-US" altLang="zh-CN" b="1" dirty="0">
                <a:solidFill>
                  <a:srgbClr val="333333"/>
                </a:solidFill>
                <a:latin typeface="Arial" panose="020B0604020202020204" pitchFamily="34" charset="0"/>
              </a:rPr>
              <a:t>--- </a:t>
            </a:r>
            <a:r>
              <a:rPr lang="zh-CN" altLang="en-US" b="1" dirty="0">
                <a:solidFill>
                  <a:srgbClr val="333333"/>
                </a:solidFill>
                <a:latin typeface="Arial" panose="020B0604020202020204" pitchFamily="34" charset="0"/>
              </a:rPr>
              <a:t>基金绩效评价标准化指标</a:t>
            </a:r>
            <a:endParaRPr lang="zh-CN" altLang="en-US" dirty="0"/>
          </a:p>
        </p:txBody>
      </p:sp>
      <p:sp>
        <p:nvSpPr>
          <p:cNvPr id="4" name="矩形 3"/>
          <p:cNvSpPr/>
          <p:nvPr/>
        </p:nvSpPr>
        <p:spPr>
          <a:xfrm>
            <a:off x="700216" y="1759108"/>
            <a:ext cx="11022227" cy="923330"/>
          </a:xfrm>
          <a:prstGeom prst="rect">
            <a:avLst/>
          </a:prstGeom>
        </p:spPr>
        <p:txBody>
          <a:bodyPr wrap="square">
            <a:spAutoFit/>
          </a:bodyPr>
          <a:lstStyle/>
          <a:p>
            <a:r>
              <a:rPr lang="zh-CN" altLang="en-US" dirty="0">
                <a:solidFill>
                  <a:srgbClr val="333333"/>
                </a:solidFill>
                <a:latin typeface="Arial" panose="020B0604020202020204" pitchFamily="34" charset="0"/>
              </a:rPr>
              <a:t>威廉</a:t>
            </a:r>
            <a:r>
              <a:rPr lang="en-US" altLang="zh-CN" dirty="0">
                <a:solidFill>
                  <a:srgbClr val="333333"/>
                </a:solidFill>
                <a:latin typeface="Arial" panose="020B0604020202020204" pitchFamily="34" charset="0"/>
              </a:rPr>
              <a:t>·</a:t>
            </a:r>
            <a:r>
              <a:rPr lang="zh-CN" altLang="en-US" dirty="0">
                <a:solidFill>
                  <a:srgbClr val="333333"/>
                </a:solidFill>
                <a:latin typeface="Arial" panose="020B0604020202020204" pitchFamily="34" charset="0"/>
              </a:rPr>
              <a:t>夏普理论的</a:t>
            </a:r>
            <a:r>
              <a:rPr lang="zh-CN" altLang="en-US" dirty="0">
                <a:solidFill>
                  <a:srgbClr val="FF0000"/>
                </a:solidFill>
                <a:latin typeface="Arial" panose="020B0604020202020204" pitchFamily="34" charset="0"/>
              </a:rPr>
              <a:t>核心思想</a:t>
            </a:r>
            <a:r>
              <a:rPr lang="zh-CN" altLang="en-US" dirty="0">
                <a:solidFill>
                  <a:srgbClr val="333333"/>
                </a:solidFill>
                <a:latin typeface="Arial" panose="020B0604020202020204" pitchFamily="34" charset="0"/>
              </a:rPr>
              <a:t>是：理性的投资者将选择并持有有效的投资组合，即那些在给定的风险水平下使期望回报最大化的投资组合，或那些在给定期望回报率的水平上使风险最小化的投资组合。解释起来非常简单，他认为投资者在建立有风险的投资组合时，至少应该要求投资回报达到无风险投资的回报，或者更多。</a:t>
            </a:r>
            <a:endParaRPr lang="zh-CN" altLang="en-US" dirty="0"/>
          </a:p>
        </p:txBody>
      </p:sp>
      <p:graphicFrame>
        <p:nvGraphicFramePr>
          <p:cNvPr id="5" name="对象 4"/>
          <p:cNvGraphicFramePr>
            <a:graphicFrameLocks noChangeAspect="1"/>
          </p:cNvGraphicFramePr>
          <p:nvPr>
            <p:extLst>
              <p:ext uri="{D42A27DB-BD31-4B8C-83A1-F6EECF244321}">
                <p14:modId xmlns:p14="http://schemas.microsoft.com/office/powerpoint/2010/main" val="803346051"/>
              </p:ext>
            </p:extLst>
          </p:nvPr>
        </p:nvGraphicFramePr>
        <p:xfrm>
          <a:off x="3270421" y="2682438"/>
          <a:ext cx="3575222" cy="580591"/>
        </p:xfrm>
        <a:graphic>
          <a:graphicData uri="http://schemas.openxmlformats.org/presentationml/2006/ole">
            <mc:AlternateContent xmlns:mc="http://schemas.openxmlformats.org/markup-compatibility/2006">
              <mc:Choice xmlns:v="urn:schemas-microsoft-com:vml" Requires="v">
                <p:oleObj spid="_x0000_s7171" name="公式" r:id="rId3" imgW="1485720" imgH="241200" progId="Equation.3">
                  <p:embed/>
                </p:oleObj>
              </mc:Choice>
              <mc:Fallback>
                <p:oleObj name="公式" r:id="rId3" imgW="1485720" imgH="241200" progId="Equation.3">
                  <p:embed/>
                  <p:pic>
                    <p:nvPicPr>
                      <p:cNvPr id="0" name=""/>
                      <p:cNvPicPr/>
                      <p:nvPr/>
                    </p:nvPicPr>
                    <p:blipFill>
                      <a:blip r:embed="rId4"/>
                      <a:stretch>
                        <a:fillRect/>
                      </a:stretch>
                    </p:blipFill>
                    <p:spPr>
                      <a:xfrm>
                        <a:off x="3270421" y="2682438"/>
                        <a:ext cx="3575222" cy="580591"/>
                      </a:xfrm>
                      <a:prstGeom prst="rect">
                        <a:avLst/>
                      </a:prstGeom>
                    </p:spPr>
                  </p:pic>
                </p:oleObj>
              </mc:Fallback>
            </mc:AlternateContent>
          </a:graphicData>
        </a:graphic>
      </p:graphicFrame>
      <p:pic>
        <p:nvPicPr>
          <p:cNvPr id="6" name="图片 5"/>
          <p:cNvPicPr>
            <a:picLocks noChangeAspect="1"/>
          </p:cNvPicPr>
          <p:nvPr/>
        </p:nvPicPr>
        <p:blipFill>
          <a:blip r:embed="rId5"/>
          <a:stretch>
            <a:fillRect/>
          </a:stretch>
        </p:blipFill>
        <p:spPr>
          <a:xfrm>
            <a:off x="1688758" y="3260624"/>
            <a:ext cx="7562336" cy="3473313"/>
          </a:xfrm>
          <a:prstGeom prst="rect">
            <a:avLst/>
          </a:prstGeom>
        </p:spPr>
      </p:pic>
    </p:spTree>
    <p:extLst>
      <p:ext uri="{BB962C8B-B14F-4D97-AF65-F5344CB8AC3E}">
        <p14:creationId xmlns:p14="http://schemas.microsoft.com/office/powerpoint/2010/main" val="42041870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593784" y="710463"/>
            <a:ext cx="8229600" cy="576064"/>
          </a:xfrm>
          <a:prstGeom prst="rect">
            <a:avLst/>
          </a:prstGeom>
        </p:spPr>
        <p:txBody>
          <a:bodyPr>
            <a:noAutofit/>
          </a:bodyPr>
          <a:lstStyle/>
          <a:p>
            <a:pPr marL="0" indent="0">
              <a:buNone/>
            </a:pPr>
            <a:r>
              <a:rPr lang="zh-CN" altLang="en-US" sz="3200" b="1" dirty="0" smtClean="0"/>
              <a:t>（</a:t>
            </a:r>
            <a:r>
              <a:rPr lang="en-US" altLang="zh-CN" sz="3200" b="1" dirty="0"/>
              <a:t>3</a:t>
            </a:r>
            <a:r>
              <a:rPr lang="zh-CN" altLang="en-US" sz="3200" b="1" dirty="0" smtClean="0"/>
              <a:t>）证券市场线（</a:t>
            </a:r>
            <a:r>
              <a:rPr lang="en-US" altLang="zh-CN" sz="3200" b="1" dirty="0" smtClean="0"/>
              <a:t>SML)</a:t>
            </a:r>
            <a:endParaRPr lang="zh-CN" altLang="en-US" sz="3200" b="1" dirty="0"/>
          </a:p>
        </p:txBody>
      </p:sp>
      <p:graphicFrame>
        <p:nvGraphicFramePr>
          <p:cNvPr id="3075" name="Object 3"/>
          <p:cNvGraphicFramePr>
            <a:graphicFrameLocks noChangeAspect="1"/>
          </p:cNvGraphicFramePr>
          <p:nvPr/>
        </p:nvGraphicFramePr>
        <p:xfrm>
          <a:off x="2208263" y="2326393"/>
          <a:ext cx="3095625" cy="471487"/>
        </p:xfrm>
        <a:graphic>
          <a:graphicData uri="http://schemas.openxmlformats.org/presentationml/2006/ole">
            <mc:AlternateContent xmlns:mc="http://schemas.openxmlformats.org/markup-compatibility/2006">
              <mc:Choice xmlns:v="urn:schemas-microsoft-com:vml" Requires="v">
                <p:oleObj spid="_x0000_s3178" name="Equation" r:id="rId4" imgW="1587500" imgH="241300" progId="">
                  <p:embed/>
                </p:oleObj>
              </mc:Choice>
              <mc:Fallback>
                <p:oleObj name="Equation" r:id="rId4" imgW="1587500" imgH="241300"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8263" y="2326393"/>
                        <a:ext cx="3095625"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4"/>
          <p:cNvGraphicFramePr>
            <a:graphicFrameLocks noChangeAspect="1"/>
          </p:cNvGraphicFramePr>
          <p:nvPr/>
        </p:nvGraphicFramePr>
        <p:xfrm>
          <a:off x="2049032" y="2978490"/>
          <a:ext cx="4032250" cy="452438"/>
        </p:xfrm>
        <a:graphic>
          <a:graphicData uri="http://schemas.openxmlformats.org/presentationml/2006/ole">
            <mc:AlternateContent xmlns:mc="http://schemas.openxmlformats.org/markup-compatibility/2006">
              <mc:Choice xmlns:v="urn:schemas-microsoft-com:vml" Requires="v">
                <p:oleObj spid="_x0000_s3179" name="Equation" r:id="rId6" imgW="2120900" imgH="241300" progId="">
                  <p:embed/>
                </p:oleObj>
              </mc:Choice>
              <mc:Fallback>
                <p:oleObj name="Equation" r:id="rId6" imgW="2120900" imgH="241300"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9032" y="2978490"/>
                        <a:ext cx="4032250" cy="452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矩形 6"/>
          <p:cNvSpPr/>
          <p:nvPr/>
        </p:nvSpPr>
        <p:spPr>
          <a:xfrm>
            <a:off x="1593784" y="1275930"/>
            <a:ext cx="10488488" cy="830997"/>
          </a:xfrm>
          <a:prstGeom prst="rect">
            <a:avLst/>
          </a:prstGeom>
        </p:spPr>
        <p:txBody>
          <a:bodyPr wrap="square">
            <a:spAutoFit/>
          </a:bodyPr>
          <a:lstStyle/>
          <a:p>
            <a:r>
              <a:rPr lang="zh-CN" altLang="en-US" sz="2400" b="1" dirty="0"/>
              <a:t>证券     与市场组合      的协方差风险      与该证券的预期收益率       关系的表达式。</a:t>
            </a:r>
            <a:endParaRPr lang="zh-CN" altLang="en-US" sz="2400" dirty="0"/>
          </a:p>
        </p:txBody>
      </p:sp>
      <p:graphicFrame>
        <p:nvGraphicFramePr>
          <p:cNvPr id="8" name="对象 7"/>
          <p:cNvGraphicFramePr>
            <a:graphicFrameLocks noChangeAspect="1"/>
          </p:cNvGraphicFramePr>
          <p:nvPr/>
        </p:nvGraphicFramePr>
        <p:xfrm>
          <a:off x="2437159" y="1334737"/>
          <a:ext cx="260474" cy="370582"/>
        </p:xfrm>
        <a:graphic>
          <a:graphicData uri="http://schemas.openxmlformats.org/presentationml/2006/ole">
            <mc:AlternateContent xmlns:mc="http://schemas.openxmlformats.org/markup-compatibility/2006">
              <mc:Choice xmlns:v="urn:schemas-microsoft-com:vml" Requires="v">
                <p:oleObj spid="_x0000_s3180" name="Equation" r:id="rId8" imgW="88900" imgH="164465" progId="">
                  <p:embed/>
                </p:oleObj>
              </mc:Choice>
              <mc:Fallback>
                <p:oleObj name="Equation" r:id="rId8" imgW="88900" imgH="164465"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37159" y="1334737"/>
                        <a:ext cx="260474" cy="3705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对象 8"/>
          <p:cNvGraphicFramePr>
            <a:graphicFrameLocks noChangeAspect="1"/>
          </p:cNvGraphicFramePr>
          <p:nvPr/>
        </p:nvGraphicFramePr>
        <p:xfrm>
          <a:off x="4367833" y="1346437"/>
          <a:ext cx="370582" cy="313569"/>
        </p:xfrm>
        <a:graphic>
          <a:graphicData uri="http://schemas.openxmlformats.org/presentationml/2006/ole">
            <mc:AlternateContent xmlns:mc="http://schemas.openxmlformats.org/markup-compatibility/2006">
              <mc:Choice xmlns:v="urn:schemas-microsoft-com:vml" Requires="v">
                <p:oleObj spid="_x0000_s3181" name="Equation" r:id="rId10" imgW="165100" imgH="139700" progId="">
                  <p:embed/>
                </p:oleObj>
              </mc:Choice>
              <mc:Fallback>
                <p:oleObj name="Equation" r:id="rId10" imgW="165100" imgH="139700"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7833" y="1346437"/>
                        <a:ext cx="370582" cy="31356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对象 9"/>
          <p:cNvGraphicFramePr>
            <a:graphicFrameLocks noChangeAspect="1"/>
          </p:cNvGraphicFramePr>
          <p:nvPr/>
        </p:nvGraphicFramePr>
        <p:xfrm>
          <a:off x="6735762" y="1302056"/>
          <a:ext cx="402332" cy="402332"/>
        </p:xfrm>
        <a:graphic>
          <a:graphicData uri="http://schemas.openxmlformats.org/presentationml/2006/ole">
            <mc:AlternateContent xmlns:mc="http://schemas.openxmlformats.org/markup-compatibility/2006">
              <mc:Choice xmlns:v="urn:schemas-microsoft-com:vml" Requires="v">
                <p:oleObj spid="_x0000_s3182" name="Equation" r:id="rId12" imgW="228600" imgH="228600" progId="">
                  <p:embed/>
                </p:oleObj>
              </mc:Choice>
              <mc:Fallback>
                <p:oleObj name="Equation" r:id="rId12" imgW="228600" imgH="228600" progId="">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5762" y="1302056"/>
                        <a:ext cx="402332" cy="4023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对象 10"/>
          <p:cNvGraphicFramePr>
            <a:graphicFrameLocks noChangeAspect="1"/>
          </p:cNvGraphicFramePr>
          <p:nvPr/>
        </p:nvGraphicFramePr>
        <p:xfrm>
          <a:off x="10385310" y="1246854"/>
          <a:ext cx="273174" cy="546348"/>
        </p:xfrm>
        <a:graphic>
          <a:graphicData uri="http://schemas.openxmlformats.org/presentationml/2006/ole">
            <mc:AlternateContent xmlns:mc="http://schemas.openxmlformats.org/markup-compatibility/2006">
              <mc:Choice xmlns:v="urn:schemas-microsoft-com:vml" Requires="v">
                <p:oleObj spid="_x0000_s3183" name="Equation" r:id="rId14" imgW="114300" imgH="228600" progId="">
                  <p:embed/>
                </p:oleObj>
              </mc:Choice>
              <mc:Fallback>
                <p:oleObj name="Equation" r:id="rId14" imgW="114300" imgH="228600" progId="">
                  <p:embed/>
                  <p:pic>
                    <p:nvPicPr>
                      <p:cNvPr id="0" name=""/>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85310" y="1246854"/>
                        <a:ext cx="273174" cy="5463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7"/>
          <p:cNvGraphicFramePr>
            <a:graphicFrameLocks noChangeAspect="1"/>
          </p:cNvGraphicFramePr>
          <p:nvPr/>
        </p:nvGraphicFramePr>
        <p:xfrm>
          <a:off x="6168059" y="5927399"/>
          <a:ext cx="258763" cy="358775"/>
        </p:xfrm>
        <a:graphic>
          <a:graphicData uri="http://schemas.openxmlformats.org/presentationml/2006/ole">
            <mc:AlternateContent xmlns:mc="http://schemas.openxmlformats.org/markup-compatibility/2006">
              <mc:Choice xmlns:v="urn:schemas-microsoft-com:vml" Requires="v">
                <p:oleObj spid="_x0000_s3184" name="Equation" r:id="rId16" imgW="165100" imgH="228600" progId="">
                  <p:embed/>
                </p:oleObj>
              </mc:Choice>
              <mc:Fallback>
                <p:oleObj name="Equation" r:id="rId16" imgW="165100" imgH="228600" progId="">
                  <p:embed/>
                  <p:pic>
                    <p:nvPicPr>
                      <p:cNvPr id="0" name=""/>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68059" y="5927399"/>
                        <a:ext cx="258763" cy="35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Line 22"/>
          <p:cNvSpPr>
            <a:spLocks noChangeShapeType="1"/>
          </p:cNvSpPr>
          <p:nvPr/>
        </p:nvSpPr>
        <p:spPr bwMode="auto">
          <a:xfrm>
            <a:off x="2567608" y="6086862"/>
            <a:ext cx="3600450" cy="0"/>
          </a:xfrm>
          <a:prstGeom prst="line">
            <a:avLst/>
          </a:prstGeom>
          <a:noFill/>
          <a:ln w="9525">
            <a:solidFill>
              <a:schemeClr val="tx1"/>
            </a:solidFill>
            <a:round/>
            <a:tailEnd type="triangle" w="med" len="med"/>
          </a:ln>
          <a:effectLst/>
        </p:spPr>
        <p:txBody>
          <a:bodyPr wrap="none"/>
          <a:lstStyle/>
          <a:p>
            <a:endParaRPr lang="zh-CN" altLang="en-US"/>
          </a:p>
        </p:txBody>
      </p:sp>
      <p:sp>
        <p:nvSpPr>
          <p:cNvPr id="15" name="Line 23"/>
          <p:cNvSpPr>
            <a:spLocks noChangeShapeType="1"/>
          </p:cNvSpPr>
          <p:nvPr/>
        </p:nvSpPr>
        <p:spPr bwMode="auto">
          <a:xfrm flipV="1">
            <a:off x="2567608" y="3713550"/>
            <a:ext cx="0" cy="2373313"/>
          </a:xfrm>
          <a:prstGeom prst="line">
            <a:avLst/>
          </a:prstGeom>
          <a:noFill/>
          <a:ln w="9525">
            <a:solidFill>
              <a:schemeClr val="tx1"/>
            </a:solidFill>
            <a:round/>
            <a:tailEnd type="triangle" w="med" len="med"/>
          </a:ln>
          <a:effectLst/>
        </p:spPr>
        <p:txBody>
          <a:bodyPr wrap="none"/>
          <a:lstStyle/>
          <a:p>
            <a:endParaRPr lang="zh-CN" altLang="en-US"/>
          </a:p>
        </p:txBody>
      </p:sp>
      <p:graphicFrame>
        <p:nvGraphicFramePr>
          <p:cNvPr id="16" name="Object 29"/>
          <p:cNvGraphicFramePr>
            <a:graphicFrameLocks noChangeAspect="1"/>
          </p:cNvGraphicFramePr>
          <p:nvPr/>
        </p:nvGraphicFramePr>
        <p:xfrm>
          <a:off x="1919338" y="3573017"/>
          <a:ext cx="576262" cy="384175"/>
        </p:xfrm>
        <a:graphic>
          <a:graphicData uri="http://schemas.openxmlformats.org/presentationml/2006/ole">
            <mc:AlternateContent xmlns:mc="http://schemas.openxmlformats.org/markup-compatibility/2006">
              <mc:Choice xmlns:v="urn:schemas-microsoft-com:vml" Requires="v">
                <p:oleObj spid="_x0000_s3185" name="Equation" r:id="rId18" imgW="342900" imgH="228600" progId="">
                  <p:embed/>
                </p:oleObj>
              </mc:Choice>
              <mc:Fallback>
                <p:oleObj name="Equation" r:id="rId18" imgW="342900" imgH="228600" progId="">
                  <p:embed/>
                  <p:pic>
                    <p:nvPicPr>
                      <p:cNvPr id="0" name=""/>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919338" y="3573017"/>
                        <a:ext cx="576262" cy="38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 name="Object 32"/>
          <p:cNvGraphicFramePr>
            <a:graphicFrameLocks noChangeAspect="1"/>
          </p:cNvGraphicFramePr>
          <p:nvPr/>
        </p:nvGraphicFramePr>
        <p:xfrm>
          <a:off x="1847380" y="5038254"/>
          <a:ext cx="576263" cy="334963"/>
        </p:xfrm>
        <a:graphic>
          <a:graphicData uri="http://schemas.openxmlformats.org/presentationml/2006/ole">
            <mc:AlternateContent xmlns:mc="http://schemas.openxmlformats.org/markup-compatibility/2006">
              <mc:Choice xmlns:v="urn:schemas-microsoft-com:vml" Requires="v">
                <p:oleObj spid="_x0000_s3186" name="Equation" r:id="rId20" imgW="393700" imgH="228600" progId="">
                  <p:embed/>
                </p:oleObj>
              </mc:Choice>
              <mc:Fallback>
                <p:oleObj name="Equation" r:id="rId20" imgW="393700" imgH="228600" progId="">
                  <p:embed/>
                  <p:pic>
                    <p:nvPicPr>
                      <p:cNvPr id="0" name=""/>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847380" y="5038254"/>
                        <a:ext cx="576263" cy="334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8" name="Object 33"/>
          <p:cNvGraphicFramePr>
            <a:graphicFrameLocks noChangeAspect="1"/>
          </p:cNvGraphicFramePr>
          <p:nvPr/>
        </p:nvGraphicFramePr>
        <p:xfrm>
          <a:off x="2306416" y="5423281"/>
          <a:ext cx="273050" cy="431800"/>
        </p:xfrm>
        <a:graphic>
          <a:graphicData uri="http://schemas.openxmlformats.org/presentationml/2006/ole">
            <mc:AlternateContent xmlns:mc="http://schemas.openxmlformats.org/markup-compatibility/2006">
              <mc:Choice xmlns:v="urn:schemas-microsoft-com:vml" Requires="v">
                <p:oleObj spid="_x0000_s3187" name="Equation" r:id="rId22" imgW="152400" imgH="241300" progId="">
                  <p:embed/>
                </p:oleObj>
              </mc:Choice>
              <mc:Fallback>
                <p:oleObj name="Equation" r:id="rId22" imgW="152400" imgH="241300" progId="">
                  <p:embed/>
                  <p:pic>
                    <p:nvPicPr>
                      <p:cNvPr id="0" name=""/>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06416" y="5423281"/>
                        <a:ext cx="273050"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 name="Line 35"/>
          <p:cNvSpPr>
            <a:spLocks noChangeShapeType="1"/>
          </p:cNvSpPr>
          <p:nvPr/>
        </p:nvSpPr>
        <p:spPr bwMode="auto">
          <a:xfrm flipV="1">
            <a:off x="2579467" y="4581129"/>
            <a:ext cx="3024187" cy="1008063"/>
          </a:xfrm>
          <a:prstGeom prst="line">
            <a:avLst/>
          </a:prstGeom>
          <a:noFill/>
          <a:ln w="9525">
            <a:solidFill>
              <a:schemeClr val="tx1"/>
            </a:solidFill>
            <a:round/>
          </a:ln>
          <a:effectLst/>
        </p:spPr>
        <p:txBody>
          <a:bodyPr wrap="none"/>
          <a:lstStyle/>
          <a:p>
            <a:endParaRPr lang="zh-CN" altLang="en-US"/>
          </a:p>
        </p:txBody>
      </p:sp>
      <p:sp>
        <p:nvSpPr>
          <p:cNvPr id="20" name="Line 39"/>
          <p:cNvSpPr>
            <a:spLocks noChangeShapeType="1"/>
          </p:cNvSpPr>
          <p:nvPr/>
        </p:nvSpPr>
        <p:spPr bwMode="auto">
          <a:xfrm>
            <a:off x="3647108" y="5243186"/>
            <a:ext cx="0" cy="863600"/>
          </a:xfrm>
          <a:prstGeom prst="line">
            <a:avLst/>
          </a:prstGeom>
          <a:noFill/>
          <a:ln w="19050" cap="rnd">
            <a:solidFill>
              <a:schemeClr val="tx1"/>
            </a:solidFill>
            <a:prstDash val="sysDot"/>
            <a:round/>
          </a:ln>
          <a:effectLst/>
        </p:spPr>
        <p:txBody>
          <a:bodyPr wrap="none"/>
          <a:lstStyle/>
          <a:p>
            <a:endParaRPr lang="zh-CN" altLang="en-US"/>
          </a:p>
        </p:txBody>
      </p:sp>
      <p:sp>
        <p:nvSpPr>
          <p:cNvPr id="21" name="Line 40"/>
          <p:cNvSpPr>
            <a:spLocks noChangeShapeType="1"/>
          </p:cNvSpPr>
          <p:nvPr/>
        </p:nvSpPr>
        <p:spPr bwMode="auto">
          <a:xfrm flipH="1">
            <a:off x="2567608" y="5243186"/>
            <a:ext cx="1079500" cy="0"/>
          </a:xfrm>
          <a:prstGeom prst="line">
            <a:avLst/>
          </a:prstGeom>
          <a:noFill/>
          <a:ln w="19050" cap="rnd">
            <a:solidFill>
              <a:schemeClr val="tx1"/>
            </a:solidFill>
            <a:prstDash val="sysDot"/>
            <a:round/>
          </a:ln>
          <a:effectLst/>
        </p:spPr>
        <p:txBody>
          <a:bodyPr wrap="none"/>
          <a:lstStyle/>
          <a:p>
            <a:endParaRPr lang="zh-CN" altLang="en-US"/>
          </a:p>
        </p:txBody>
      </p:sp>
      <p:sp>
        <p:nvSpPr>
          <p:cNvPr id="22" name="TextBox 21"/>
          <p:cNvSpPr txBox="1"/>
          <p:nvPr/>
        </p:nvSpPr>
        <p:spPr>
          <a:xfrm>
            <a:off x="6735762" y="1925867"/>
            <a:ext cx="5399119" cy="2031325"/>
          </a:xfrm>
          <a:prstGeom prst="rect">
            <a:avLst/>
          </a:prstGeom>
          <a:noFill/>
        </p:spPr>
        <p:txBody>
          <a:bodyPr wrap="square" rtlCol="0">
            <a:spAutoFit/>
          </a:bodyPr>
          <a:lstStyle/>
          <a:p>
            <a:r>
              <a:rPr lang="zh-CN" altLang="en-US" dirty="0" smtClean="0"/>
              <a:t>证券市场</a:t>
            </a:r>
            <a:r>
              <a:rPr lang="zh-CN" altLang="en-US" dirty="0"/>
              <a:t>线</a:t>
            </a:r>
            <a:r>
              <a:rPr lang="zh-CN" altLang="en-US" dirty="0" smtClean="0"/>
              <a:t>，可称为</a:t>
            </a:r>
            <a:r>
              <a:rPr lang="zh-CN" altLang="en-US" dirty="0" smtClean="0">
                <a:solidFill>
                  <a:srgbClr val="FF0000"/>
                </a:solidFill>
              </a:rPr>
              <a:t>资本</a:t>
            </a:r>
            <a:r>
              <a:rPr lang="zh-CN" altLang="en-US" dirty="0">
                <a:solidFill>
                  <a:srgbClr val="FF0000"/>
                </a:solidFill>
              </a:rPr>
              <a:t>资产定价模型</a:t>
            </a:r>
            <a:r>
              <a:rPr lang="zh-CN" altLang="en-US" dirty="0"/>
              <a:t>，由此模型可知单个资产的总风险</a:t>
            </a:r>
            <a:r>
              <a:rPr lang="zh-CN" altLang="en-US" dirty="0" smtClean="0"/>
              <a:t>可以分为</a:t>
            </a:r>
            <a:r>
              <a:rPr lang="zh-CN" altLang="en-US" dirty="0"/>
              <a:t>两部分，一部分是因为市场</a:t>
            </a:r>
            <a:r>
              <a:rPr lang="zh-CN" altLang="en-US" dirty="0" smtClean="0"/>
              <a:t>组合</a:t>
            </a:r>
            <a:r>
              <a:rPr lang="en-US" altLang="zh-CN" dirty="0"/>
              <a:t> </a:t>
            </a:r>
            <a:r>
              <a:rPr lang="en-US" altLang="zh-CN" dirty="0" smtClean="0"/>
              <a:t>    </a:t>
            </a:r>
            <a:r>
              <a:rPr lang="zh-CN" altLang="en-US" dirty="0" smtClean="0"/>
              <a:t>收益</a:t>
            </a:r>
            <a:r>
              <a:rPr lang="zh-CN" altLang="en-US" dirty="0"/>
              <a:t>变动而使资产   收益发生的变动</a:t>
            </a:r>
            <a:r>
              <a:rPr lang="zh-CN" altLang="en-US" dirty="0" smtClean="0"/>
              <a:t>，即    </a:t>
            </a:r>
            <a:r>
              <a:rPr lang="zh-CN" altLang="en-US" dirty="0"/>
              <a:t>值，这是系统风险；另一部分</a:t>
            </a:r>
            <a:r>
              <a:rPr lang="zh-CN" altLang="en-US" dirty="0" smtClean="0"/>
              <a:t>，即</a:t>
            </a:r>
            <a:r>
              <a:rPr lang="zh-CN" altLang="en-US" dirty="0"/>
              <a:t>剩余风险被称为非系统风险</a:t>
            </a:r>
            <a:r>
              <a:rPr lang="zh-CN" altLang="en-US" dirty="0" smtClean="0"/>
              <a:t>。单个</a:t>
            </a:r>
            <a:r>
              <a:rPr lang="zh-CN" altLang="en-US" dirty="0"/>
              <a:t>资产的价格只与该资产的系统</a:t>
            </a:r>
            <a:r>
              <a:rPr lang="zh-CN" altLang="en-US" dirty="0" smtClean="0"/>
              <a:t>风险</a:t>
            </a:r>
            <a:r>
              <a:rPr lang="zh-CN" altLang="en-US" dirty="0"/>
              <a:t>大小有关，而与其非系统风险的</a:t>
            </a:r>
            <a:r>
              <a:rPr lang="zh-CN" altLang="en-US" dirty="0" smtClean="0"/>
              <a:t>大小</a:t>
            </a:r>
            <a:r>
              <a:rPr lang="zh-CN" altLang="en-US" dirty="0"/>
              <a:t>无关。</a:t>
            </a:r>
          </a:p>
        </p:txBody>
      </p:sp>
      <p:graphicFrame>
        <p:nvGraphicFramePr>
          <p:cNvPr id="3085" name="Object 13"/>
          <p:cNvGraphicFramePr>
            <a:graphicFrameLocks noChangeAspect="1"/>
          </p:cNvGraphicFramePr>
          <p:nvPr/>
        </p:nvGraphicFramePr>
        <p:xfrm>
          <a:off x="8185462" y="2493434"/>
          <a:ext cx="360040" cy="304446"/>
        </p:xfrm>
        <a:graphic>
          <a:graphicData uri="http://schemas.openxmlformats.org/presentationml/2006/ole">
            <mc:AlternateContent xmlns:mc="http://schemas.openxmlformats.org/markup-compatibility/2006">
              <mc:Choice xmlns:v="urn:schemas-microsoft-com:vml" Requires="v">
                <p:oleObj spid="_x0000_s3188" name="Equation" r:id="rId24" imgW="165100" imgH="139700" progId="">
                  <p:embed/>
                </p:oleObj>
              </mc:Choice>
              <mc:Fallback>
                <p:oleObj name="Equation" r:id="rId24" imgW="165100" imgH="139700" progId="">
                  <p:embed/>
                  <p:pic>
                    <p:nvPicPr>
                      <p:cNvPr id="0" name=""/>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185462" y="2493434"/>
                        <a:ext cx="360040" cy="30444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6" name="Object 14"/>
          <p:cNvGraphicFramePr>
            <a:graphicFrameLocks noChangeAspect="1"/>
          </p:cNvGraphicFramePr>
          <p:nvPr/>
        </p:nvGraphicFramePr>
        <p:xfrm>
          <a:off x="10329978" y="2480130"/>
          <a:ext cx="231775" cy="359842"/>
        </p:xfrm>
        <a:graphic>
          <a:graphicData uri="http://schemas.openxmlformats.org/presentationml/2006/ole">
            <mc:AlternateContent xmlns:mc="http://schemas.openxmlformats.org/markup-compatibility/2006">
              <mc:Choice xmlns:v="urn:schemas-microsoft-com:vml" Requires="v">
                <p:oleObj spid="_x0000_s3189" name="Equation" r:id="rId26" imgW="88900" imgH="164465" progId="">
                  <p:embed/>
                </p:oleObj>
              </mc:Choice>
              <mc:Fallback>
                <p:oleObj name="Equation" r:id="rId26" imgW="88900" imgH="164465" progId="">
                  <p:embed/>
                  <p:pic>
                    <p:nvPicPr>
                      <p:cNvPr id="0" name=""/>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10329978" y="2480130"/>
                        <a:ext cx="231775" cy="35984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87" name="Object 15"/>
          <p:cNvGraphicFramePr>
            <a:graphicFrameLocks noChangeAspect="1"/>
          </p:cNvGraphicFramePr>
          <p:nvPr/>
        </p:nvGraphicFramePr>
        <p:xfrm>
          <a:off x="7473222" y="2761223"/>
          <a:ext cx="285767" cy="360611"/>
        </p:xfrm>
        <a:graphic>
          <a:graphicData uri="http://schemas.openxmlformats.org/presentationml/2006/ole">
            <mc:AlternateContent xmlns:mc="http://schemas.openxmlformats.org/markup-compatibility/2006">
              <mc:Choice xmlns:v="urn:schemas-microsoft-com:vml" Requires="v">
                <p:oleObj spid="_x0000_s3190" name="Equation" r:id="rId28" imgW="177800" imgH="228600" progId="">
                  <p:embed/>
                </p:oleObj>
              </mc:Choice>
              <mc:Fallback>
                <p:oleObj name="Equation" r:id="rId28" imgW="177800" imgH="228600" progId="">
                  <p:embed/>
                  <p:pic>
                    <p:nvPicPr>
                      <p:cNvPr id="0" name=""/>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7473222" y="2761223"/>
                        <a:ext cx="285767" cy="3606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文本框 1"/>
          <p:cNvSpPr txBox="1"/>
          <p:nvPr/>
        </p:nvSpPr>
        <p:spPr>
          <a:xfrm>
            <a:off x="6735762" y="4264773"/>
            <a:ext cx="5262979" cy="646331"/>
          </a:xfrm>
          <a:prstGeom prst="rect">
            <a:avLst/>
          </a:prstGeom>
          <a:noFill/>
        </p:spPr>
        <p:txBody>
          <a:bodyPr wrap="none" rtlCol="0">
            <a:spAutoFit/>
          </a:bodyPr>
          <a:lstStyle/>
          <a:p>
            <a:r>
              <a:rPr lang="zh-CN" altLang="en-US" dirty="0" smtClean="0"/>
              <a:t>证券市场线是一条市场均衡线，市场均衡状态下，</a:t>
            </a:r>
            <a:endParaRPr lang="en-US" altLang="zh-CN" dirty="0" smtClean="0"/>
          </a:p>
          <a:p>
            <a:r>
              <a:rPr lang="zh-CN" altLang="en-US" dirty="0" smtClean="0"/>
              <a:t>所有资产的期望报酬率都应该落在这条线上。</a:t>
            </a:r>
            <a:endParaRPr lang="zh-CN" altLang="en-US" dirty="0"/>
          </a:p>
        </p:txBody>
      </p:sp>
      <p:sp>
        <p:nvSpPr>
          <p:cNvPr id="4" name="文本框 3"/>
          <p:cNvSpPr txBox="1"/>
          <p:nvPr/>
        </p:nvSpPr>
        <p:spPr>
          <a:xfrm>
            <a:off x="6735762" y="5269849"/>
            <a:ext cx="4017446" cy="369332"/>
          </a:xfrm>
          <a:prstGeom prst="rect">
            <a:avLst/>
          </a:prstGeom>
          <a:noFill/>
        </p:spPr>
        <p:txBody>
          <a:bodyPr wrap="none" rtlCol="0">
            <a:spAutoFit/>
          </a:bodyPr>
          <a:lstStyle/>
          <a:p>
            <a:r>
              <a:rPr lang="zh-CN" altLang="en-US" dirty="0" smtClean="0"/>
              <a:t>市场均衡下，期望报酬率</a:t>
            </a:r>
            <a:r>
              <a:rPr lang="en-US" altLang="zh-CN" dirty="0" smtClean="0"/>
              <a:t>=</a:t>
            </a:r>
            <a:r>
              <a:rPr lang="zh-CN" altLang="en-US" dirty="0" smtClean="0"/>
              <a:t>必要报酬率</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wipe(down)">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3075"/>
                                        </p:tgtEl>
                                        <p:attrNameLst>
                                          <p:attrName>style.visibility</p:attrName>
                                        </p:attrNameLst>
                                      </p:cBhvr>
                                      <p:to>
                                        <p:strVal val="visible"/>
                                      </p:to>
                                    </p:set>
                                    <p:animEffect transition="in" filter="wipe(down)">
                                      <p:cBhvr>
                                        <p:cTn id="37" dur="500"/>
                                        <p:tgtEl>
                                          <p:spTgt spid="307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076"/>
                                        </p:tgtEl>
                                        <p:attrNameLst>
                                          <p:attrName>style.visibility</p:attrName>
                                        </p:attrNameLst>
                                      </p:cBhvr>
                                      <p:to>
                                        <p:strVal val="visible"/>
                                      </p:to>
                                    </p:set>
                                    <p:animEffect transition="in" filter="wipe(down)">
                                      <p:cBhvr>
                                        <p:cTn id="42" dur="500"/>
                                        <p:tgtEl>
                                          <p:spTgt spid="307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down)">
                                      <p:cBhvr>
                                        <p:cTn id="47" dur="500"/>
                                        <p:tgtEl>
                                          <p:spTgt spid="1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Effect transition="in" filter="wipe(left)">
                                      <p:cBhvr>
                                        <p:cTn id="57" dur="500"/>
                                        <p:tgtEl>
                                          <p:spTgt spid="1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down)">
                                      <p:cBhvr>
                                        <p:cTn id="62" dur="500"/>
                                        <p:tgtEl>
                                          <p:spTgt spid="1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wipe(left)">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8"/>
                                        </p:tgtEl>
                                        <p:attrNameLst>
                                          <p:attrName>style.visibility</p:attrName>
                                        </p:attrNameLst>
                                      </p:cBhvr>
                                      <p:to>
                                        <p:strVal val="visible"/>
                                      </p:to>
                                    </p:set>
                                    <p:animEffect transition="in" filter="wipe(down)">
                                      <p:cBhvr>
                                        <p:cTn id="72" dur="500"/>
                                        <p:tgtEl>
                                          <p:spTgt spid="18"/>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1"/>
                                        </p:tgtEl>
                                        <p:attrNameLst>
                                          <p:attrName>style.visibility</p:attrName>
                                        </p:attrNameLst>
                                      </p:cBhvr>
                                      <p:to>
                                        <p:strVal val="visible"/>
                                      </p:to>
                                    </p:set>
                                    <p:animEffect transition="in" filter="wipe(left)">
                                      <p:cBhvr>
                                        <p:cTn id="77" dur="500"/>
                                        <p:tgtEl>
                                          <p:spTgt spid="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1" fill="hold" grpId="0" nodeType="click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wipe(up)">
                                      <p:cBhvr>
                                        <p:cTn id="82" dur="500"/>
                                        <p:tgtEl>
                                          <p:spTgt spid="2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17"/>
                                        </p:tgtEl>
                                        <p:attrNameLst>
                                          <p:attrName>style.visibility</p:attrName>
                                        </p:attrNameLst>
                                      </p:cBhvr>
                                      <p:to>
                                        <p:strVal val="visible"/>
                                      </p:to>
                                    </p:set>
                                    <p:animEffect transition="in" filter="wipe(down)">
                                      <p:cBhvr>
                                        <p:cTn id="87" dur="500"/>
                                        <p:tgtEl>
                                          <p:spTgt spid="17"/>
                                        </p:tgtEl>
                                      </p:cBhvr>
                                    </p:animEffect>
                                  </p:childTnLst>
                                </p:cTn>
                              </p:par>
                            </p:childTnLst>
                          </p:cTn>
                        </p:par>
                      </p:childTnLst>
                    </p:cTn>
                  </p:par>
                  <p:par>
                    <p:cTn id="88" fill="hold">
                      <p:stCondLst>
                        <p:cond delay="indefinite"/>
                      </p:stCondLst>
                      <p:childTnLst>
                        <p:par>
                          <p:cTn id="89" fill="hold">
                            <p:stCondLst>
                              <p:cond delay="0"/>
                            </p:stCondLst>
                            <p:childTnLst>
                              <p:par>
                                <p:cTn id="90" presetID="2" presetClass="entr" presetSubtype="4" fill="hold" grpId="0" nodeType="clickEffect">
                                  <p:stCondLst>
                                    <p:cond delay="0"/>
                                  </p:stCondLst>
                                  <p:childTnLst>
                                    <p:set>
                                      <p:cBhvr>
                                        <p:cTn id="91" dur="1" fill="hold">
                                          <p:stCondLst>
                                            <p:cond delay="0"/>
                                          </p:stCondLst>
                                        </p:cTn>
                                        <p:tgtEl>
                                          <p:spTgt spid="22"/>
                                        </p:tgtEl>
                                        <p:attrNameLst>
                                          <p:attrName>style.visibility</p:attrName>
                                        </p:attrNameLst>
                                      </p:cBhvr>
                                      <p:to>
                                        <p:strVal val="visible"/>
                                      </p:to>
                                    </p:set>
                                    <p:anim calcmode="lin" valueType="num">
                                      <p:cBhvr additive="base">
                                        <p:cTn id="92" dur="500" fill="hold"/>
                                        <p:tgtEl>
                                          <p:spTgt spid="22"/>
                                        </p:tgtEl>
                                        <p:attrNameLst>
                                          <p:attrName>ppt_x</p:attrName>
                                        </p:attrNameLst>
                                      </p:cBhvr>
                                      <p:tavLst>
                                        <p:tav tm="0">
                                          <p:val>
                                            <p:strVal val="#ppt_x"/>
                                          </p:val>
                                        </p:tav>
                                        <p:tav tm="100000">
                                          <p:val>
                                            <p:strVal val="#ppt_x"/>
                                          </p:val>
                                        </p:tav>
                                      </p:tavLst>
                                    </p:anim>
                                    <p:anim calcmode="lin" valueType="num">
                                      <p:cBhvr additive="base">
                                        <p:cTn id="9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nodeType="clickEffect">
                                  <p:stCondLst>
                                    <p:cond delay="0"/>
                                  </p:stCondLst>
                                  <p:childTnLst>
                                    <p:set>
                                      <p:cBhvr>
                                        <p:cTn id="97" dur="1" fill="hold">
                                          <p:stCondLst>
                                            <p:cond delay="0"/>
                                          </p:stCondLst>
                                        </p:cTn>
                                        <p:tgtEl>
                                          <p:spTgt spid="3085"/>
                                        </p:tgtEl>
                                        <p:attrNameLst>
                                          <p:attrName>style.visibility</p:attrName>
                                        </p:attrNameLst>
                                      </p:cBhvr>
                                      <p:to>
                                        <p:strVal val="visible"/>
                                      </p:to>
                                    </p:set>
                                    <p:animEffect transition="in" filter="wipe(down)">
                                      <p:cBhvr>
                                        <p:cTn id="98" dur="500"/>
                                        <p:tgtEl>
                                          <p:spTgt spid="3085"/>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4" fill="hold" nodeType="clickEffect">
                                  <p:stCondLst>
                                    <p:cond delay="0"/>
                                  </p:stCondLst>
                                  <p:childTnLst>
                                    <p:set>
                                      <p:cBhvr>
                                        <p:cTn id="102" dur="1" fill="hold">
                                          <p:stCondLst>
                                            <p:cond delay="0"/>
                                          </p:stCondLst>
                                        </p:cTn>
                                        <p:tgtEl>
                                          <p:spTgt spid="3086"/>
                                        </p:tgtEl>
                                        <p:attrNameLst>
                                          <p:attrName>style.visibility</p:attrName>
                                        </p:attrNameLst>
                                      </p:cBhvr>
                                      <p:to>
                                        <p:strVal val="visible"/>
                                      </p:to>
                                    </p:set>
                                    <p:animEffect transition="in" filter="wipe(down)">
                                      <p:cBhvr>
                                        <p:cTn id="103" dur="500"/>
                                        <p:tgtEl>
                                          <p:spTgt spid="308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4" fill="hold" nodeType="clickEffect">
                                  <p:stCondLst>
                                    <p:cond delay="0"/>
                                  </p:stCondLst>
                                  <p:childTnLst>
                                    <p:set>
                                      <p:cBhvr>
                                        <p:cTn id="107" dur="1" fill="hold">
                                          <p:stCondLst>
                                            <p:cond delay="0"/>
                                          </p:stCondLst>
                                        </p:cTn>
                                        <p:tgtEl>
                                          <p:spTgt spid="3087"/>
                                        </p:tgtEl>
                                        <p:attrNameLst>
                                          <p:attrName>style.visibility</p:attrName>
                                        </p:attrNameLst>
                                      </p:cBhvr>
                                      <p:to>
                                        <p:strVal val="visible"/>
                                      </p:to>
                                    </p:set>
                                    <p:animEffect transition="in" filter="wipe(down)">
                                      <p:cBhvr>
                                        <p:cTn id="108" dur="5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9" grpId="0" animBg="1"/>
      <p:bldP spid="20" grpId="0" animBg="1"/>
      <p:bldP spid="21" grpId="0" animBg="1"/>
      <p:bldP spid="2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bwMode="auto">
          <a:xfrm>
            <a:off x="1565189" y="779184"/>
            <a:ext cx="10395163" cy="50591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a:lstStyle>
          <a:p>
            <a:pPr defTabSz="914400">
              <a:lnSpc>
                <a:spcPct val="90000"/>
              </a:lnSpc>
              <a:buClr>
                <a:srgbClr val="2B166E"/>
              </a:buClr>
              <a:buFont typeface="Arial" panose="020B0604020202020204" pitchFamily="34" charset="0"/>
              <a:buChar char="•"/>
              <a:defRPr/>
            </a:pPr>
            <a:r>
              <a:rPr lang="zh-CN" altLang="en-US" kern="0" dirty="0">
                <a:solidFill>
                  <a:srgbClr val="2B166E"/>
                </a:solidFill>
                <a:latin typeface="Verdana" panose="020B0604030504040204"/>
                <a:ea typeface="宋体" panose="02010600030101010101" pitchFamily="2" charset="-122"/>
              </a:rPr>
              <a:t>截距</a:t>
            </a:r>
            <a:r>
              <a:rPr lang="en-US" altLang="zh-CN" kern="0" dirty="0">
                <a:solidFill>
                  <a:srgbClr val="2B166E"/>
                </a:solidFill>
                <a:latin typeface="Verdana" panose="020B0604030504040204"/>
                <a:ea typeface="宋体" panose="02010600030101010101" pitchFamily="2" charset="-122"/>
              </a:rPr>
              <a:t>=</a:t>
            </a:r>
            <a:r>
              <a:rPr lang="en-US" altLang="zh-CN" i="1" kern="0" dirty="0">
                <a:solidFill>
                  <a:srgbClr val="2B166E"/>
                </a:solidFill>
                <a:latin typeface="Verdana" panose="020B0604030504040204"/>
                <a:ea typeface="宋体" panose="02010600030101010101" pitchFamily="2" charset="-122"/>
              </a:rPr>
              <a:t>R</a:t>
            </a:r>
            <a:r>
              <a:rPr lang="en-US" altLang="zh-CN" i="1" kern="0" baseline="-25000" dirty="0">
                <a:solidFill>
                  <a:srgbClr val="2B166E"/>
                </a:solidFill>
                <a:latin typeface="Verdana" panose="020B0604030504040204"/>
                <a:ea typeface="宋体" panose="02010600030101010101" pitchFamily="2" charset="-122"/>
              </a:rPr>
              <a:t>F</a:t>
            </a:r>
            <a:r>
              <a:rPr lang="en-US" altLang="zh-CN" kern="0" dirty="0">
                <a:solidFill>
                  <a:srgbClr val="2B166E"/>
                </a:solidFill>
                <a:latin typeface="Verdana" panose="020B0604030504040204"/>
                <a:ea typeface="宋体" panose="02010600030101010101" pitchFamily="2" charset="-122"/>
              </a:rPr>
              <a:t> </a:t>
            </a:r>
            <a:r>
              <a:rPr lang="zh-CN" altLang="en-US" kern="0" dirty="0">
                <a:solidFill>
                  <a:srgbClr val="2B166E"/>
                </a:solidFill>
                <a:latin typeface="Verdana" panose="020B0604030504040204"/>
                <a:ea typeface="宋体" panose="02010600030101010101" pitchFamily="2" charset="-122"/>
              </a:rPr>
              <a:t>（无风险收益率）</a:t>
            </a:r>
            <a:endParaRPr lang="en-US" altLang="zh-CN" kern="0" dirty="0">
              <a:solidFill>
                <a:srgbClr val="2B166E"/>
              </a:solidFill>
              <a:latin typeface="Verdana" panose="020B0604030504040204"/>
              <a:ea typeface="宋体" panose="02010600030101010101" pitchFamily="2" charset="-122"/>
            </a:endParaRPr>
          </a:p>
          <a:p>
            <a:pPr marL="0" indent="0" defTabSz="914400">
              <a:lnSpc>
                <a:spcPct val="90000"/>
              </a:lnSpc>
              <a:buClr>
                <a:srgbClr val="2B166E"/>
              </a:buClr>
              <a:buNone/>
              <a:defRPr/>
            </a:pPr>
            <a:endParaRPr lang="zh-CN" altLang="en-US" sz="2400" kern="0" dirty="0">
              <a:solidFill>
                <a:srgbClr val="2B166E"/>
              </a:solidFill>
              <a:latin typeface="Verdana" panose="020B0604030504040204"/>
              <a:ea typeface="宋体" panose="02010600030101010101" pitchFamily="2" charset="-122"/>
            </a:endParaRPr>
          </a:p>
          <a:p>
            <a:pPr defTabSz="914400">
              <a:lnSpc>
                <a:spcPct val="90000"/>
              </a:lnSpc>
              <a:buClr>
                <a:srgbClr val="2B166E"/>
              </a:buClr>
              <a:buFont typeface="Arial" panose="020B0604020202020204" pitchFamily="34" charset="0"/>
              <a:buChar char="•"/>
              <a:defRPr/>
            </a:pPr>
            <a:r>
              <a:rPr lang="zh-CN" altLang="en-US" kern="0" dirty="0">
                <a:solidFill>
                  <a:srgbClr val="2B166E"/>
                </a:solidFill>
                <a:latin typeface="Verdana" panose="020B0604030504040204"/>
                <a:ea typeface="宋体" panose="02010600030101010101" pitchFamily="2" charset="-122"/>
              </a:rPr>
              <a:t>斜率</a:t>
            </a:r>
            <a:r>
              <a:rPr lang="en-US" altLang="zh-CN" kern="0" dirty="0">
                <a:solidFill>
                  <a:srgbClr val="2B166E"/>
                </a:solidFill>
                <a:latin typeface="Verdana" panose="020B0604030504040204"/>
                <a:ea typeface="宋体" panose="02010600030101010101" pitchFamily="2" charset="-122"/>
              </a:rPr>
              <a:t>=</a:t>
            </a:r>
            <a:r>
              <a:rPr lang="en-US" altLang="zh-CN" i="1" kern="0" dirty="0">
                <a:solidFill>
                  <a:srgbClr val="2B166E"/>
                </a:solidFill>
                <a:latin typeface="Verdana" panose="020B0604030504040204"/>
                <a:ea typeface="宋体" panose="02010600030101010101" pitchFamily="2" charset="-122"/>
              </a:rPr>
              <a:t>R</a:t>
            </a:r>
            <a:r>
              <a:rPr lang="en-US" altLang="zh-CN" i="1" kern="0" baseline="-25000" dirty="0">
                <a:solidFill>
                  <a:srgbClr val="2B166E"/>
                </a:solidFill>
                <a:latin typeface="Verdana" panose="020B0604030504040204"/>
                <a:ea typeface="宋体" panose="02010600030101010101" pitchFamily="2" charset="-122"/>
              </a:rPr>
              <a:t>M </a:t>
            </a:r>
            <a:r>
              <a:rPr lang="en-US" altLang="zh-CN" i="1" kern="0" dirty="0">
                <a:solidFill>
                  <a:srgbClr val="2B166E"/>
                </a:solidFill>
                <a:latin typeface="Verdana" panose="020B0604030504040204"/>
                <a:ea typeface="宋体" panose="02010600030101010101" pitchFamily="2" charset="-122"/>
              </a:rPr>
              <a:t>- R</a:t>
            </a:r>
            <a:r>
              <a:rPr lang="en-US" altLang="zh-CN" i="1" kern="0" baseline="-25000" dirty="0">
                <a:solidFill>
                  <a:srgbClr val="2B166E"/>
                </a:solidFill>
                <a:latin typeface="Verdana" panose="020B0604030504040204"/>
                <a:ea typeface="宋体" panose="02010600030101010101" pitchFamily="2" charset="-122"/>
              </a:rPr>
              <a:t>F</a:t>
            </a:r>
            <a:r>
              <a:rPr lang="zh-CN" altLang="en-US" kern="0" dirty="0" smtClean="0">
                <a:solidFill>
                  <a:srgbClr val="2B166E"/>
                </a:solidFill>
                <a:latin typeface="Verdana" panose="020B0604030504040204"/>
                <a:ea typeface="宋体" panose="02010600030101010101" pitchFamily="2" charset="-122"/>
              </a:rPr>
              <a:t>（表示对风险的厌恶程度）</a:t>
            </a:r>
            <a:endParaRPr lang="en-US" altLang="zh-CN" kern="0" dirty="0">
              <a:solidFill>
                <a:srgbClr val="2B166E"/>
              </a:solidFill>
              <a:latin typeface="Verdana" panose="020B0604030504040204"/>
              <a:ea typeface="宋体" panose="02010600030101010101" pitchFamily="2" charset="-122"/>
            </a:endParaRPr>
          </a:p>
          <a:p>
            <a:pPr defTabSz="914400">
              <a:lnSpc>
                <a:spcPct val="90000"/>
              </a:lnSpc>
              <a:buClr>
                <a:srgbClr val="2B166E"/>
              </a:buClr>
              <a:defRPr/>
            </a:pPr>
            <a:endParaRPr lang="zh-CN" altLang="en-US" kern="0" dirty="0">
              <a:solidFill>
                <a:srgbClr val="2B166E"/>
              </a:solidFill>
              <a:latin typeface="Verdana" panose="020B0604030504040204"/>
              <a:ea typeface="宋体" panose="02010600030101010101" pitchFamily="2" charset="-122"/>
            </a:endParaRPr>
          </a:p>
          <a:p>
            <a:pPr lvl="1">
              <a:lnSpc>
                <a:spcPct val="90000"/>
              </a:lnSpc>
              <a:buClr>
                <a:srgbClr val="2B166E"/>
              </a:buClr>
              <a:buSzTx/>
              <a:buFont typeface="Arial" panose="020B0604020202020204" pitchFamily="34" charset="0"/>
              <a:buChar char="•"/>
              <a:defRPr/>
            </a:pPr>
            <a:r>
              <a:rPr lang="zh-CN" altLang="en-US" b="1" kern="0" dirty="0">
                <a:solidFill>
                  <a:srgbClr val="2B166E"/>
                </a:solidFill>
                <a:latin typeface="Verdana" panose="020B0604030504040204"/>
                <a:ea typeface="宋体" panose="02010600030101010101" pitchFamily="2" charset="-122"/>
              </a:rPr>
              <a:t>（</a:t>
            </a:r>
            <a:r>
              <a:rPr lang="en-US" altLang="zh-CN" b="1" kern="0" dirty="0">
                <a:solidFill>
                  <a:srgbClr val="2B166E"/>
                </a:solidFill>
                <a:latin typeface="Verdana" panose="020B0604030504040204"/>
                <a:ea typeface="宋体" panose="02010600030101010101" pitchFamily="2" charset="-122"/>
              </a:rPr>
              <a:t>1</a:t>
            </a:r>
            <a:r>
              <a:rPr lang="zh-CN" altLang="en-US" b="1" kern="0" dirty="0">
                <a:solidFill>
                  <a:srgbClr val="2B166E"/>
                </a:solidFill>
                <a:latin typeface="Verdana" panose="020B0604030504040204"/>
                <a:ea typeface="宋体" panose="02010600030101010101" pitchFamily="2" charset="-122"/>
              </a:rPr>
              <a:t>）如果投资于无风险证券，证券</a:t>
            </a:r>
            <a:r>
              <a:rPr lang="en-US" altLang="zh-CN" b="1" i="1" kern="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的预期收益率为无风险收益率。</a:t>
            </a:r>
            <a:endParaRPr lang="en-US" altLang="zh-CN" b="1" kern="0" dirty="0">
              <a:solidFill>
                <a:srgbClr val="2B166E"/>
              </a:solidFill>
              <a:latin typeface="Verdana" panose="020B0604030504040204"/>
              <a:ea typeface="宋体" panose="02010600030101010101" pitchFamily="2" charset="-122"/>
            </a:endParaRPr>
          </a:p>
          <a:p>
            <a:pPr lvl="1">
              <a:lnSpc>
                <a:spcPct val="90000"/>
              </a:lnSpc>
              <a:buClr>
                <a:srgbClr val="2B166E"/>
              </a:buClr>
              <a:buSzTx/>
              <a:buFont typeface="Arial" panose="020B0604020202020204" pitchFamily="34" charset="0"/>
              <a:buChar char="•"/>
              <a:defRPr/>
            </a:pPr>
            <a:endParaRPr lang="zh-CN" altLang="en-US" b="1" kern="0" dirty="0">
              <a:solidFill>
                <a:srgbClr val="2B166E"/>
              </a:solidFill>
              <a:latin typeface="Verdana" panose="020B0604030504040204"/>
              <a:ea typeface="宋体" panose="02010600030101010101" pitchFamily="2" charset="-122"/>
            </a:endParaRPr>
          </a:p>
          <a:p>
            <a:pPr lvl="1">
              <a:lnSpc>
                <a:spcPct val="90000"/>
              </a:lnSpc>
              <a:buClr>
                <a:srgbClr val="2B166E"/>
              </a:buClr>
              <a:buSzTx/>
              <a:buFont typeface="Arial" panose="020B0604020202020204" pitchFamily="34" charset="0"/>
              <a:buChar char="•"/>
              <a:defRPr/>
            </a:pPr>
            <a:r>
              <a:rPr lang="zh-CN" altLang="en-US" b="1" kern="0" dirty="0">
                <a:solidFill>
                  <a:srgbClr val="2B166E"/>
                </a:solidFill>
                <a:latin typeface="Verdana" panose="020B0604030504040204"/>
                <a:ea typeface="宋体" panose="02010600030101010101" pitchFamily="2" charset="-122"/>
              </a:rPr>
              <a:t>（</a:t>
            </a:r>
            <a:r>
              <a:rPr lang="en-US" altLang="zh-CN" b="1" kern="0" dirty="0">
                <a:solidFill>
                  <a:srgbClr val="2B166E"/>
                </a:solidFill>
                <a:latin typeface="Verdana" panose="020B0604030504040204"/>
                <a:ea typeface="宋体" panose="02010600030101010101" pitchFamily="2" charset="-122"/>
              </a:rPr>
              <a:t>2</a:t>
            </a:r>
            <a:r>
              <a:rPr lang="zh-CN" altLang="en-US" b="1" kern="0" dirty="0">
                <a:solidFill>
                  <a:srgbClr val="2B166E"/>
                </a:solidFill>
                <a:latin typeface="Verdana" panose="020B0604030504040204"/>
                <a:ea typeface="宋体" panose="02010600030101010101" pitchFamily="2" charset="-122"/>
              </a:rPr>
              <a:t>）当</a:t>
            </a:r>
            <a:r>
              <a:rPr lang="en-US" altLang="zh-CN" b="1" i="1" kern="0" dirty="0">
                <a:solidFill>
                  <a:srgbClr val="2B166E"/>
                </a:solidFill>
                <a:latin typeface="Verdana" panose="020B0604030504040204"/>
                <a:ea typeface="宋体" panose="02010600030101010101" pitchFamily="2" charset="-122"/>
              </a:rPr>
              <a:t>β</a:t>
            </a:r>
            <a:r>
              <a:rPr lang="en-US" altLang="zh-CN" b="1" i="1" kern="0" baseline="-25000" dirty="0" err="1">
                <a:solidFill>
                  <a:srgbClr val="2B166E"/>
                </a:solidFill>
                <a:latin typeface="Verdana" panose="020B0604030504040204"/>
                <a:ea typeface="宋体" panose="02010600030101010101" pitchFamily="2" charset="-122"/>
              </a:rPr>
              <a:t>i</a:t>
            </a:r>
            <a:r>
              <a:rPr lang="en-US" altLang="zh-CN" b="1" i="1" kern="0" baseline="-25000" dirty="0">
                <a:solidFill>
                  <a:srgbClr val="2B166E"/>
                </a:solidFill>
                <a:latin typeface="Verdana" panose="020B0604030504040204"/>
                <a:ea typeface="宋体" panose="02010600030101010101" pitchFamily="2" charset="-122"/>
              </a:rPr>
              <a:t> </a:t>
            </a:r>
            <a:r>
              <a:rPr lang="en-US" altLang="zh-CN" b="1" kern="0" dirty="0">
                <a:solidFill>
                  <a:srgbClr val="2B166E"/>
                </a:solidFill>
                <a:latin typeface="Verdana" panose="020B0604030504040204"/>
                <a:ea typeface="宋体" panose="02010600030101010101" pitchFamily="2" charset="-122"/>
              </a:rPr>
              <a:t>=1</a:t>
            </a:r>
            <a:r>
              <a:rPr lang="zh-CN" altLang="en-US" b="1" kern="0" dirty="0">
                <a:solidFill>
                  <a:srgbClr val="2B166E"/>
                </a:solidFill>
                <a:latin typeface="Verdana" panose="020B0604030504040204"/>
                <a:ea typeface="宋体" panose="02010600030101010101" pitchFamily="2" charset="-122"/>
              </a:rPr>
              <a:t>时，证券</a:t>
            </a:r>
            <a:r>
              <a:rPr lang="en-US" altLang="zh-CN" b="1" i="1" kern="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的预期收益率为无风险收益率与市场风险补偿率之和，实际上就等于市场预期收益率。</a:t>
            </a:r>
            <a:endParaRPr lang="en-US" altLang="zh-CN" b="1" kern="0" dirty="0">
              <a:solidFill>
                <a:srgbClr val="2B166E"/>
              </a:solidFill>
              <a:latin typeface="Verdana" panose="020B0604030504040204"/>
              <a:ea typeface="宋体" panose="02010600030101010101" pitchFamily="2" charset="-122"/>
            </a:endParaRPr>
          </a:p>
          <a:p>
            <a:pPr lvl="1">
              <a:lnSpc>
                <a:spcPct val="90000"/>
              </a:lnSpc>
              <a:buClr>
                <a:srgbClr val="2B166E"/>
              </a:buClr>
              <a:buSzTx/>
              <a:buFont typeface="Arial" panose="020B0604020202020204" pitchFamily="34" charset="0"/>
              <a:buChar char="•"/>
              <a:defRPr/>
            </a:pPr>
            <a:endParaRPr lang="zh-CN" altLang="en-US" b="1" kern="0" dirty="0">
              <a:solidFill>
                <a:srgbClr val="2B166E"/>
              </a:solidFill>
              <a:latin typeface="Verdana" panose="020B0604030504040204"/>
              <a:ea typeface="宋体" panose="02010600030101010101" pitchFamily="2" charset="-122"/>
            </a:endParaRPr>
          </a:p>
          <a:p>
            <a:pPr lvl="1">
              <a:lnSpc>
                <a:spcPct val="90000"/>
              </a:lnSpc>
              <a:buClr>
                <a:srgbClr val="2B166E"/>
              </a:buClr>
              <a:buFont typeface="Arial" panose="020B0604020202020204" pitchFamily="34" charset="0"/>
              <a:buChar char="•"/>
              <a:defRPr/>
            </a:pPr>
            <a:r>
              <a:rPr lang="zh-CN" altLang="en-US" b="1" kern="0" dirty="0">
                <a:solidFill>
                  <a:srgbClr val="2B166E"/>
                </a:solidFill>
                <a:latin typeface="Verdana" panose="020B0604030504040204"/>
                <a:ea typeface="宋体" panose="02010600030101010101" pitchFamily="2" charset="-122"/>
              </a:rPr>
              <a:t>（</a:t>
            </a:r>
            <a:r>
              <a:rPr lang="en-US" altLang="zh-CN" b="1" kern="0" dirty="0">
                <a:solidFill>
                  <a:srgbClr val="2B166E"/>
                </a:solidFill>
                <a:latin typeface="Verdana" panose="020B0604030504040204"/>
                <a:ea typeface="宋体" panose="02010600030101010101" pitchFamily="2" charset="-122"/>
              </a:rPr>
              <a:t>3</a:t>
            </a:r>
            <a:r>
              <a:rPr lang="zh-CN" altLang="en-US" b="1" kern="0" dirty="0">
                <a:solidFill>
                  <a:srgbClr val="2B166E"/>
                </a:solidFill>
                <a:latin typeface="Verdana" panose="020B0604030504040204"/>
                <a:ea typeface="宋体" panose="02010600030101010101" pitchFamily="2" charset="-122"/>
              </a:rPr>
              <a:t>）</a:t>
            </a:r>
            <a:r>
              <a:rPr lang="en-US" altLang="zh-CN" b="1" i="1" kern="0" dirty="0">
                <a:solidFill>
                  <a:srgbClr val="2B166E"/>
                </a:solidFill>
                <a:latin typeface="Verdana" panose="020B0604030504040204"/>
                <a:ea typeface="宋体" panose="02010600030101010101" pitchFamily="2" charset="-122"/>
              </a:rPr>
              <a:t>β</a:t>
            </a:r>
            <a:r>
              <a:rPr lang="en-US" altLang="zh-CN" b="1" i="1" kern="0" baseline="-2500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（证券的系统风险）越大，要求的必要收益率</a:t>
            </a:r>
            <a:r>
              <a:rPr lang="en-US" altLang="zh-CN" b="1" i="1" kern="0" dirty="0" err="1">
                <a:solidFill>
                  <a:srgbClr val="2B166E"/>
                </a:solidFill>
                <a:latin typeface="Verdana" panose="020B0604030504040204"/>
                <a:ea typeface="宋体" panose="02010600030101010101" pitchFamily="2" charset="-122"/>
              </a:rPr>
              <a:t>R</a:t>
            </a:r>
            <a:r>
              <a:rPr lang="en-US" altLang="zh-CN" b="1" i="1" kern="0" baseline="-2500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也越高。</a:t>
            </a:r>
            <a:endParaRPr lang="en-US" altLang="zh-CN" b="1" kern="0" dirty="0">
              <a:solidFill>
                <a:srgbClr val="2B166E"/>
              </a:solidFill>
              <a:latin typeface="Verdana" panose="020B0604030504040204"/>
              <a:ea typeface="宋体" panose="02010600030101010101" pitchFamily="2" charset="-122"/>
            </a:endParaRPr>
          </a:p>
          <a:p>
            <a:pPr lvl="1">
              <a:lnSpc>
                <a:spcPct val="90000"/>
              </a:lnSpc>
              <a:buClr>
                <a:srgbClr val="2B166E"/>
              </a:buClr>
              <a:buFont typeface="Arial" panose="020B0604020202020204" pitchFamily="34" charset="0"/>
              <a:buChar char="•"/>
              <a:defRPr/>
            </a:pPr>
            <a:endParaRPr lang="zh-CN" altLang="en-US" b="1" kern="0" dirty="0">
              <a:solidFill>
                <a:srgbClr val="2B166E"/>
              </a:solidFill>
              <a:latin typeface="Verdana" panose="020B0604030504040204"/>
              <a:ea typeface="宋体" panose="02010600030101010101" pitchFamily="2" charset="-122"/>
            </a:endParaRPr>
          </a:p>
          <a:p>
            <a:pPr lvl="1">
              <a:lnSpc>
                <a:spcPct val="90000"/>
              </a:lnSpc>
              <a:buClr>
                <a:srgbClr val="2B166E"/>
              </a:buClr>
              <a:buSzTx/>
              <a:buFont typeface="Arial" panose="020B0604020202020204" pitchFamily="34" charset="0"/>
              <a:buChar char="•"/>
              <a:defRPr/>
            </a:pPr>
            <a:r>
              <a:rPr lang="zh-CN" altLang="en-US" b="1" kern="0" dirty="0">
                <a:solidFill>
                  <a:srgbClr val="2B166E"/>
                </a:solidFill>
                <a:latin typeface="Verdana" panose="020B0604030504040204"/>
                <a:ea typeface="宋体" panose="02010600030101010101" pitchFamily="2" charset="-122"/>
              </a:rPr>
              <a:t>（</a:t>
            </a:r>
            <a:r>
              <a:rPr lang="en-US" altLang="zh-CN" b="1" kern="0" dirty="0">
                <a:solidFill>
                  <a:srgbClr val="2B166E"/>
                </a:solidFill>
                <a:latin typeface="Verdana" panose="020B0604030504040204"/>
                <a:ea typeface="宋体" panose="02010600030101010101" pitchFamily="2" charset="-122"/>
              </a:rPr>
              <a:t>4</a:t>
            </a:r>
            <a:r>
              <a:rPr lang="zh-CN" altLang="en-US" b="1" kern="0" dirty="0">
                <a:solidFill>
                  <a:srgbClr val="2B166E"/>
                </a:solidFill>
                <a:latin typeface="Verdana" panose="020B0604030504040204"/>
                <a:ea typeface="宋体" panose="02010600030101010101" pitchFamily="2" charset="-122"/>
              </a:rPr>
              <a:t>）证券市场线反映了证券的必要收益率</a:t>
            </a:r>
            <a:r>
              <a:rPr lang="en-US" altLang="zh-CN" b="1" i="1" kern="0" dirty="0" err="1">
                <a:solidFill>
                  <a:srgbClr val="2B166E"/>
                </a:solidFill>
                <a:latin typeface="Verdana" panose="020B0604030504040204"/>
                <a:ea typeface="宋体" panose="02010600030101010101" pitchFamily="2" charset="-122"/>
              </a:rPr>
              <a:t>R</a:t>
            </a:r>
            <a:r>
              <a:rPr lang="en-US" altLang="zh-CN" b="1" i="1" kern="0" baseline="-2500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和系统风险</a:t>
            </a:r>
            <a:r>
              <a:rPr lang="en-US" altLang="zh-CN" b="1" i="1" kern="0" dirty="0">
                <a:solidFill>
                  <a:srgbClr val="2B166E"/>
                </a:solidFill>
                <a:latin typeface="Verdana" panose="020B0604030504040204"/>
                <a:ea typeface="宋体" panose="02010600030101010101" pitchFamily="2" charset="-122"/>
              </a:rPr>
              <a:t>β</a:t>
            </a:r>
            <a:r>
              <a:rPr lang="en-US" altLang="zh-CN" b="1" i="1" kern="0" baseline="-25000" dirty="0" err="1">
                <a:solidFill>
                  <a:srgbClr val="2B166E"/>
                </a:solidFill>
                <a:latin typeface="Verdana" panose="020B0604030504040204"/>
                <a:ea typeface="宋体" panose="02010600030101010101" pitchFamily="2" charset="-122"/>
              </a:rPr>
              <a:t>i</a:t>
            </a:r>
            <a:r>
              <a:rPr lang="zh-CN" altLang="en-US" b="1" kern="0" dirty="0">
                <a:solidFill>
                  <a:srgbClr val="2B166E"/>
                </a:solidFill>
                <a:latin typeface="Verdana" panose="020B0604030504040204"/>
                <a:ea typeface="宋体" panose="02010600030101010101" pitchFamily="2" charset="-122"/>
              </a:rPr>
              <a:t>的关系。</a:t>
            </a:r>
          </a:p>
          <a:p>
            <a:pPr defTabSz="914400">
              <a:lnSpc>
                <a:spcPct val="90000"/>
              </a:lnSpc>
              <a:buClr>
                <a:srgbClr val="2B166E"/>
              </a:buClr>
              <a:defRPr/>
            </a:pPr>
            <a:endParaRPr lang="en-US" altLang="zh-CN" sz="2400" kern="0" dirty="0">
              <a:solidFill>
                <a:srgbClr val="2B166E"/>
              </a:solidFill>
              <a:latin typeface="Verdana" panose="020B0604030504040204"/>
              <a:ea typeface="宋体" panose="02010600030101010101" pitchFamily="2" charset="-122"/>
            </a:endParaRPr>
          </a:p>
        </p:txBody>
      </p:sp>
      <p:sp>
        <p:nvSpPr>
          <p:cNvPr id="3" name="文本框 2"/>
          <p:cNvSpPr txBox="1"/>
          <p:nvPr/>
        </p:nvSpPr>
        <p:spPr>
          <a:xfrm>
            <a:off x="1119287" y="0"/>
            <a:ext cx="4288353" cy="584775"/>
          </a:xfrm>
          <a:prstGeom prst="rect">
            <a:avLst/>
          </a:prstGeom>
          <a:noFill/>
        </p:spPr>
        <p:txBody>
          <a:bodyPr wrap="none" rtlCol="0">
            <a:spAutoFit/>
          </a:bodyPr>
          <a:lstStyle/>
          <a:p>
            <a:r>
              <a:rPr lang="zh-CN" altLang="en-US" sz="3200" dirty="0" smtClean="0"/>
              <a:t>证券市场线的经济意义</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anim calcmode="lin" valueType="num">
                                      <p:cBhvr additive="base">
                                        <p:cTn id="13"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wipe(left)">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wipe(left)">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animEffect transition="in" filter="wipe(left)">
                                      <p:cBhvr>
                                        <p:cTn id="35" dur="500"/>
                                        <p:tgtEl>
                                          <p:spTgt spid="2">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wipe(left)">
                                      <p:cBhvr>
                                        <p:cTn id="4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p:cNvGraphicFramePr>
            <a:graphicFrameLocks noChangeAspect="1"/>
          </p:cNvGraphicFramePr>
          <p:nvPr/>
        </p:nvGraphicFramePr>
        <p:xfrm>
          <a:off x="2239557" y="1729819"/>
          <a:ext cx="3468687" cy="542925"/>
        </p:xfrm>
        <a:graphic>
          <a:graphicData uri="http://schemas.openxmlformats.org/presentationml/2006/ole">
            <mc:AlternateContent xmlns:mc="http://schemas.openxmlformats.org/markup-compatibility/2006">
              <mc:Choice xmlns:v="urn:schemas-microsoft-com:vml" Requires="v">
                <p:oleObj spid="_x0000_s4130" name="公式" r:id="rId3" imgW="1409700" imgH="228600" progId="Equation.3">
                  <p:embed/>
                </p:oleObj>
              </mc:Choice>
              <mc:Fallback>
                <p:oleObj name="公式" r:id="rId3" imgW="140970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9557" y="1729819"/>
                        <a:ext cx="3468687" cy="54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10"/>
          <p:cNvSpPr>
            <a:spLocks noChangeArrowheads="1"/>
          </p:cNvSpPr>
          <p:nvPr/>
        </p:nvSpPr>
        <p:spPr bwMode="auto">
          <a:xfrm>
            <a:off x="6075159" y="1816615"/>
            <a:ext cx="133882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0"/>
              </a:spcBef>
              <a:spcAft>
                <a:spcPct val="0"/>
              </a:spcAft>
            </a:pPr>
            <a:r>
              <a:rPr lang="zh-CN" altLang="zh-CN" b="1" dirty="0">
                <a:solidFill>
                  <a:srgbClr val="663300"/>
                </a:solidFill>
                <a:ea typeface="宋体" panose="02010600030101010101" pitchFamily="2" charset="-122"/>
              </a:rPr>
              <a:t>——CAPM</a:t>
            </a:r>
            <a:endParaRPr lang="en-US" altLang="zh-CN" b="1" dirty="0">
              <a:solidFill>
                <a:srgbClr val="663300"/>
              </a:solidFill>
              <a:ea typeface="宋体" panose="02010600030101010101" pitchFamily="2" charset="-122"/>
            </a:endParaRPr>
          </a:p>
        </p:txBody>
      </p:sp>
      <p:graphicFrame>
        <p:nvGraphicFramePr>
          <p:cNvPr id="5" name="对象 4"/>
          <p:cNvGraphicFramePr>
            <a:graphicFrameLocks noChangeAspect="1"/>
          </p:cNvGraphicFramePr>
          <p:nvPr/>
        </p:nvGraphicFramePr>
        <p:xfrm>
          <a:off x="4406901" y="2480191"/>
          <a:ext cx="1422400" cy="565150"/>
        </p:xfrm>
        <a:graphic>
          <a:graphicData uri="http://schemas.openxmlformats.org/presentationml/2006/ole">
            <mc:AlternateContent xmlns:mc="http://schemas.openxmlformats.org/markup-compatibility/2006">
              <mc:Choice xmlns:v="urn:schemas-microsoft-com:vml" Requires="v">
                <p:oleObj spid="_x0000_s4131" name="公式" r:id="rId5" imgW="545465" imgH="215900" progId="Equation.3">
                  <p:embed/>
                </p:oleObj>
              </mc:Choice>
              <mc:Fallback>
                <p:oleObj name="公式" r:id="rId5" imgW="545465" imgH="2159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06901" y="2480191"/>
                        <a:ext cx="14224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11"/>
          <p:cNvSpPr>
            <a:spLocks noChangeArrowheads="1"/>
          </p:cNvSpPr>
          <p:nvPr/>
        </p:nvSpPr>
        <p:spPr bwMode="auto">
          <a:xfrm>
            <a:off x="6032166" y="2541607"/>
            <a:ext cx="297068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CN" b="1" dirty="0">
                <a:solidFill>
                  <a:srgbClr val="663300"/>
                </a:solidFill>
                <a:ea typeface="宋体" panose="02010600030101010101" pitchFamily="2" charset="-122"/>
              </a:rPr>
              <a:t>——</a:t>
            </a:r>
            <a:r>
              <a:rPr lang="zh-CN" altLang="en-US" b="1" dirty="0">
                <a:solidFill>
                  <a:srgbClr val="663300"/>
                </a:solidFill>
                <a:ea typeface="宋体" panose="02010600030101010101" pitchFamily="2" charset="-122"/>
              </a:rPr>
              <a:t>市场组合的风险报酬率</a:t>
            </a:r>
          </a:p>
        </p:txBody>
      </p:sp>
      <p:graphicFrame>
        <p:nvGraphicFramePr>
          <p:cNvPr id="7" name="对象 6"/>
          <p:cNvGraphicFramePr>
            <a:graphicFrameLocks noChangeAspect="1"/>
          </p:cNvGraphicFramePr>
          <p:nvPr/>
        </p:nvGraphicFramePr>
        <p:xfrm>
          <a:off x="3711576" y="3268385"/>
          <a:ext cx="2117725" cy="596900"/>
        </p:xfrm>
        <a:graphic>
          <a:graphicData uri="http://schemas.openxmlformats.org/presentationml/2006/ole">
            <mc:AlternateContent xmlns:mc="http://schemas.openxmlformats.org/markup-compatibility/2006">
              <mc:Choice xmlns:v="urn:schemas-microsoft-com:vml" Requires="v">
                <p:oleObj spid="_x0000_s4132" name="公式" r:id="rId7" imgW="812165" imgH="228600" progId="Equation.3">
                  <p:embed/>
                </p:oleObj>
              </mc:Choice>
              <mc:Fallback>
                <p:oleObj name="公式" r:id="rId7" imgW="812165"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11576" y="3268385"/>
                        <a:ext cx="2117725" cy="596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Rectangle 12"/>
          <p:cNvSpPr>
            <a:spLocks noChangeArrowheads="1"/>
          </p:cNvSpPr>
          <p:nvPr/>
        </p:nvSpPr>
        <p:spPr bwMode="auto">
          <a:xfrm>
            <a:off x="6032166" y="3460107"/>
            <a:ext cx="2569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20000"/>
              </a:spcBef>
              <a:spcAft>
                <a:spcPct val="0"/>
              </a:spcAft>
              <a:buFont typeface="Wingdings 2" panose="05020102010507070707" pitchFamily="18" charset="2"/>
              <a:buNone/>
            </a:pPr>
            <a:r>
              <a:rPr lang="en-US" altLang="zh-CN" b="1" dirty="0">
                <a:solidFill>
                  <a:srgbClr val="663300"/>
                </a:solidFill>
                <a:ea typeface="宋体" panose="02010600030101010101" pitchFamily="2" charset="-122"/>
              </a:rPr>
              <a:t>——</a:t>
            </a:r>
            <a:r>
              <a:rPr lang="zh-CN" altLang="en-US" b="1" dirty="0">
                <a:solidFill>
                  <a:srgbClr val="663300"/>
                </a:solidFill>
                <a:ea typeface="宋体" panose="02010600030101010101" pitchFamily="2" charset="-122"/>
              </a:rPr>
              <a:t>证券</a:t>
            </a:r>
            <a:r>
              <a:rPr lang="en-US" altLang="zh-CN" b="1" i="1" dirty="0">
                <a:solidFill>
                  <a:srgbClr val="663300"/>
                </a:solidFill>
                <a:ea typeface="宋体" panose="02010600030101010101" pitchFamily="2" charset="-122"/>
              </a:rPr>
              <a:t>i</a:t>
            </a:r>
            <a:r>
              <a:rPr lang="zh-CN" altLang="en-US" b="1" dirty="0">
                <a:solidFill>
                  <a:srgbClr val="663300"/>
                </a:solidFill>
                <a:ea typeface="宋体" panose="02010600030101010101" pitchFamily="2" charset="-122"/>
              </a:rPr>
              <a:t>的风险收益率</a:t>
            </a:r>
            <a:endParaRPr lang="zh-CN" altLang="zh-CN" b="1" dirty="0">
              <a:solidFill>
                <a:srgbClr val="663300"/>
              </a:solidFill>
              <a:ea typeface="宋体" panose="02010600030101010101" pitchFamily="2" charset="-122"/>
            </a:endParaRPr>
          </a:p>
        </p:txBody>
      </p:sp>
      <p:graphicFrame>
        <p:nvGraphicFramePr>
          <p:cNvPr id="9" name="对象 8"/>
          <p:cNvGraphicFramePr>
            <a:graphicFrameLocks noChangeAspect="1"/>
          </p:cNvGraphicFramePr>
          <p:nvPr/>
        </p:nvGraphicFramePr>
        <p:xfrm>
          <a:off x="5278031" y="3893411"/>
          <a:ext cx="430213" cy="525288"/>
        </p:xfrm>
        <a:graphic>
          <a:graphicData uri="http://schemas.openxmlformats.org/presentationml/2006/ole">
            <mc:AlternateContent xmlns:mc="http://schemas.openxmlformats.org/markup-compatibility/2006">
              <mc:Choice xmlns:v="urn:schemas-microsoft-com:vml" Requires="v">
                <p:oleObj spid="_x0000_s4133" name="公式" r:id="rId9" imgW="165100" imgH="228600" progId="Equation.3">
                  <p:embed/>
                </p:oleObj>
              </mc:Choice>
              <mc:Fallback>
                <p:oleObj name="公式" r:id="rId9" imgW="165100" imgH="228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278031" y="3893411"/>
                        <a:ext cx="430213" cy="525288"/>
                      </a:xfrm>
                      <a:prstGeom prst="rect">
                        <a:avLst/>
                      </a:prstGeom>
                      <a:noFill/>
                      <a:ln>
                        <a:noFill/>
                      </a:ln>
                      <a:effectLst/>
                    </p:spPr>
                  </p:pic>
                </p:oleObj>
              </mc:Fallback>
            </mc:AlternateContent>
          </a:graphicData>
        </a:graphic>
      </p:graphicFrame>
      <p:sp>
        <p:nvSpPr>
          <p:cNvPr id="10" name="Rectangle 13"/>
          <p:cNvSpPr>
            <a:spLocks noChangeArrowheads="1"/>
          </p:cNvSpPr>
          <p:nvPr/>
        </p:nvSpPr>
        <p:spPr bwMode="auto">
          <a:xfrm>
            <a:off x="6032166" y="4009275"/>
            <a:ext cx="256993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0"/>
              </a:spcBef>
              <a:spcAft>
                <a:spcPct val="0"/>
              </a:spcAft>
            </a:pPr>
            <a:r>
              <a:rPr lang="en-US" altLang="zh-CN" b="1" dirty="0">
                <a:solidFill>
                  <a:srgbClr val="663300"/>
                </a:solidFill>
                <a:ea typeface="宋体" panose="02010600030101010101" pitchFamily="2" charset="-122"/>
              </a:rPr>
              <a:t>——</a:t>
            </a:r>
            <a:r>
              <a:rPr lang="zh-CN" altLang="en-US" b="1" dirty="0">
                <a:solidFill>
                  <a:srgbClr val="663300"/>
                </a:solidFill>
                <a:ea typeface="宋体" panose="02010600030101010101" pitchFamily="2" charset="-122"/>
              </a:rPr>
              <a:t>证券</a:t>
            </a:r>
            <a:r>
              <a:rPr lang="en-US" altLang="zh-CN" b="1" i="1" dirty="0">
                <a:solidFill>
                  <a:srgbClr val="663300"/>
                </a:solidFill>
                <a:ea typeface="宋体" panose="02010600030101010101" pitchFamily="2" charset="-122"/>
              </a:rPr>
              <a:t>i</a:t>
            </a:r>
            <a:r>
              <a:rPr lang="zh-CN" altLang="en-US" b="1" dirty="0">
                <a:solidFill>
                  <a:srgbClr val="663300"/>
                </a:solidFill>
                <a:ea typeface="宋体" panose="02010600030101010101" pitchFamily="2" charset="-122"/>
              </a:rPr>
              <a:t>的必要收益率</a:t>
            </a:r>
          </a:p>
        </p:txBody>
      </p:sp>
      <p:sp>
        <p:nvSpPr>
          <p:cNvPr id="11" name="文本框 10"/>
          <p:cNvSpPr txBox="1"/>
          <p:nvPr/>
        </p:nvSpPr>
        <p:spPr>
          <a:xfrm>
            <a:off x="1669408" y="734178"/>
            <a:ext cx="3959605" cy="461665"/>
          </a:xfrm>
          <a:prstGeom prst="rect">
            <a:avLst/>
          </a:prstGeom>
          <a:noFill/>
        </p:spPr>
        <p:txBody>
          <a:bodyPr wrap="square" rtlCol="0">
            <a:spAutoFit/>
          </a:bodyPr>
          <a:lstStyle/>
          <a:p>
            <a:r>
              <a:rPr lang="zh-CN" altLang="en-US" sz="2400" dirty="0" smtClean="0"/>
              <a:t>各指标的进一步解释</a:t>
            </a:r>
            <a:endParaRPr lang="zh-CN" altLang="en-US" sz="2400"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ChangeArrowheads="1"/>
          </p:cNvSpPr>
          <p:nvPr/>
        </p:nvSpPr>
        <p:spPr bwMode="auto">
          <a:xfrm>
            <a:off x="757881" y="548680"/>
            <a:ext cx="11287815" cy="5876834"/>
          </a:xfrm>
          <a:prstGeom prst="rect">
            <a:avLst/>
          </a:prstGeom>
          <a:ln>
            <a:miter lim="800000"/>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tx1"/>
              </a:buClr>
              <a:buFont typeface="Wingdings" panose="05000000000000000000" pitchFamily="2" charset="2"/>
              <a:buChar char="v"/>
              <a:defRPr sz="2800" b="1">
                <a:solidFill>
                  <a:schemeClr val="accent1"/>
                </a:solidFill>
                <a:latin typeface="+mn-lt"/>
                <a:ea typeface="+mn-ea"/>
                <a:cs typeface="+mn-cs"/>
              </a:defRPr>
            </a:lvl1pPr>
            <a:lvl2pPr marL="742950" indent="-285750" algn="l" rtl="0" eaLnBrk="0" fontAlgn="base" hangingPunct="0">
              <a:spcBef>
                <a:spcPct val="20000"/>
              </a:spcBef>
              <a:spcAft>
                <a:spcPct val="0"/>
              </a:spcAft>
              <a:buClr>
                <a:schemeClr val="tx2"/>
              </a:buClr>
              <a:buSzPct val="60000"/>
              <a:buFont typeface="Wingdings" panose="05000000000000000000" pitchFamily="2" charset="2"/>
              <a:buChar char="n"/>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5pPr>
            <a:lvl6pPr marL="25146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anose="05000000000000000000" pitchFamily="2" charset="2"/>
              <a:buChar char="n"/>
              <a:defRPr sz="2000">
                <a:solidFill>
                  <a:schemeClr val="tx1"/>
                </a:solidFill>
                <a:latin typeface="+mn-lt"/>
              </a:defRPr>
            </a:lvl9pPr>
          </a:lstStyle>
          <a:p>
            <a:pPr algn="ctr" defTabSz="914400">
              <a:lnSpc>
                <a:spcPct val="90000"/>
              </a:lnSpc>
              <a:buClr>
                <a:srgbClr val="2B166E"/>
              </a:buClr>
              <a:defRPr/>
            </a:pPr>
            <a:r>
              <a:rPr lang="zh-CN" altLang="en-US" sz="3200" kern="0" dirty="0">
                <a:solidFill>
                  <a:srgbClr val="2B166E">
                    <a:lumMod val="60000"/>
                    <a:lumOff val="40000"/>
                  </a:srgbClr>
                </a:solidFill>
                <a:latin typeface="Verdana" panose="020B0604030504040204"/>
                <a:ea typeface="宋体" panose="02010600030101010101" pitchFamily="2" charset="-122"/>
              </a:rPr>
              <a:t>举例</a:t>
            </a:r>
            <a:endParaRPr lang="en-US" altLang="zh-CN" sz="3200" kern="0" dirty="0">
              <a:solidFill>
                <a:srgbClr val="2B166E">
                  <a:lumMod val="60000"/>
                  <a:lumOff val="40000"/>
                </a:srgbClr>
              </a:solidFill>
              <a:latin typeface="Verdana" panose="020B0604030504040204"/>
              <a:ea typeface="宋体" panose="02010600030101010101" pitchFamily="2" charset="-122"/>
            </a:endParaRPr>
          </a:p>
          <a:p>
            <a:pPr algn="ctr" defTabSz="914400">
              <a:lnSpc>
                <a:spcPct val="90000"/>
              </a:lnSpc>
              <a:buClr>
                <a:srgbClr val="2B166E"/>
              </a:buClr>
              <a:defRPr/>
            </a:pPr>
            <a:endParaRPr lang="en-US" altLang="zh-CN" sz="2400" kern="0" dirty="0">
              <a:solidFill>
                <a:srgbClr val="2B166E">
                  <a:lumMod val="60000"/>
                  <a:lumOff val="40000"/>
                </a:srgbClr>
              </a:solidFill>
              <a:latin typeface="Verdana" panose="020B0604030504040204"/>
              <a:ea typeface="宋体" panose="02010600030101010101" pitchFamily="2" charset="-122"/>
            </a:endParaRPr>
          </a:p>
          <a:p>
            <a:pPr defTabSz="914400">
              <a:lnSpc>
                <a:spcPct val="90000"/>
              </a:lnSpc>
              <a:buClr>
                <a:srgbClr val="2B166E"/>
              </a:buClr>
              <a:defRPr/>
            </a:pPr>
            <a:r>
              <a:rPr lang="zh-CN" altLang="en-US" sz="2400" kern="0" dirty="0">
                <a:solidFill>
                  <a:srgbClr val="2B166E">
                    <a:lumMod val="60000"/>
                    <a:lumOff val="40000"/>
                  </a:srgbClr>
                </a:solidFill>
                <a:latin typeface="Verdana" panose="020B0604030504040204"/>
                <a:ea typeface="宋体" panose="02010600030101010101" pitchFamily="2" charset="-122"/>
              </a:rPr>
              <a:t>假设现行政府债券利率</a:t>
            </a:r>
            <a:r>
              <a:rPr lang="en-US" altLang="zh-CN" sz="2400" kern="0" dirty="0">
                <a:solidFill>
                  <a:srgbClr val="2B166E">
                    <a:lumMod val="60000"/>
                    <a:lumOff val="40000"/>
                  </a:srgbClr>
                </a:solidFill>
                <a:latin typeface="Verdana" panose="020B0604030504040204"/>
                <a:ea typeface="宋体" panose="02010600030101010101" pitchFamily="2" charset="-122"/>
              </a:rPr>
              <a:t>(R</a:t>
            </a:r>
            <a:r>
              <a:rPr lang="en-US" altLang="zh-CN" sz="2400" kern="0" baseline="-25000" dirty="0">
                <a:solidFill>
                  <a:srgbClr val="2B166E">
                    <a:lumMod val="60000"/>
                    <a:lumOff val="40000"/>
                  </a:srgbClr>
                </a:solidFill>
                <a:latin typeface="Verdana" panose="020B0604030504040204"/>
                <a:ea typeface="宋体" panose="02010600030101010101" pitchFamily="2" charset="-122"/>
              </a:rPr>
              <a:t>F</a:t>
            </a:r>
            <a:r>
              <a:rPr lang="en-US" altLang="zh-CN" sz="2400" kern="0" dirty="0">
                <a:solidFill>
                  <a:srgbClr val="2B166E">
                    <a:lumMod val="60000"/>
                    <a:lumOff val="40000"/>
                  </a:srgbClr>
                </a:solidFill>
                <a:latin typeface="Verdana" panose="020B0604030504040204"/>
                <a:ea typeface="宋体" panose="02010600030101010101" pitchFamily="2" charset="-122"/>
              </a:rPr>
              <a:t>)</a:t>
            </a:r>
            <a:r>
              <a:rPr lang="zh-CN" altLang="en-US" sz="2400" kern="0" dirty="0">
                <a:solidFill>
                  <a:srgbClr val="2B166E">
                    <a:lumMod val="60000"/>
                    <a:lumOff val="40000"/>
                  </a:srgbClr>
                </a:solidFill>
                <a:latin typeface="Verdana" panose="020B0604030504040204"/>
                <a:ea typeface="宋体" panose="02010600030101010101" pitchFamily="2" charset="-122"/>
              </a:rPr>
              <a:t>为</a:t>
            </a:r>
            <a:r>
              <a:rPr lang="en-US" altLang="zh-CN" sz="2400" kern="0" dirty="0">
                <a:solidFill>
                  <a:srgbClr val="2B166E">
                    <a:lumMod val="60000"/>
                    <a:lumOff val="40000"/>
                  </a:srgbClr>
                </a:solidFill>
                <a:latin typeface="Verdana" panose="020B0604030504040204"/>
                <a:ea typeface="宋体" panose="02010600030101010101" pitchFamily="2" charset="-122"/>
              </a:rPr>
              <a:t>6%</a:t>
            </a:r>
            <a:r>
              <a:rPr lang="zh-CN" altLang="en-US" sz="2400" kern="0" dirty="0">
                <a:solidFill>
                  <a:srgbClr val="2B166E">
                    <a:lumMod val="60000"/>
                    <a:lumOff val="40000"/>
                  </a:srgbClr>
                </a:solidFill>
                <a:latin typeface="Verdana" panose="020B0604030504040204"/>
                <a:ea typeface="宋体" panose="02010600030101010101" pitchFamily="2" charset="-122"/>
              </a:rPr>
              <a:t>，且市场证券平均收益率</a:t>
            </a:r>
            <a:r>
              <a:rPr lang="en-US" altLang="zh-CN" sz="2400" kern="0" dirty="0">
                <a:solidFill>
                  <a:srgbClr val="2B166E">
                    <a:lumMod val="60000"/>
                    <a:lumOff val="40000"/>
                  </a:srgbClr>
                </a:solidFill>
                <a:latin typeface="Verdana" panose="020B0604030504040204"/>
                <a:ea typeface="宋体" panose="02010600030101010101" pitchFamily="2" charset="-122"/>
              </a:rPr>
              <a:t>(R</a:t>
            </a:r>
            <a:r>
              <a:rPr lang="en-US" altLang="zh-CN" sz="2400" kern="0" baseline="-25000" dirty="0">
                <a:solidFill>
                  <a:srgbClr val="2B166E">
                    <a:lumMod val="60000"/>
                    <a:lumOff val="40000"/>
                  </a:srgbClr>
                </a:solidFill>
                <a:latin typeface="Verdana" panose="020B0604030504040204"/>
                <a:ea typeface="宋体" panose="02010600030101010101" pitchFamily="2" charset="-122"/>
              </a:rPr>
              <a:t>M</a:t>
            </a:r>
            <a:r>
              <a:rPr lang="en-US" altLang="zh-CN" sz="2400" kern="0" dirty="0">
                <a:solidFill>
                  <a:srgbClr val="2B166E">
                    <a:lumMod val="60000"/>
                    <a:lumOff val="40000"/>
                  </a:srgbClr>
                </a:solidFill>
                <a:latin typeface="Verdana" panose="020B0604030504040204"/>
                <a:ea typeface="宋体" panose="02010600030101010101" pitchFamily="2" charset="-122"/>
              </a:rPr>
              <a:t>)</a:t>
            </a:r>
            <a:r>
              <a:rPr lang="zh-CN" altLang="en-US" sz="2400" kern="0" dirty="0">
                <a:solidFill>
                  <a:srgbClr val="2B166E">
                    <a:lumMod val="60000"/>
                    <a:lumOff val="40000"/>
                  </a:srgbClr>
                </a:solidFill>
                <a:latin typeface="Verdana" panose="020B0604030504040204"/>
                <a:ea typeface="宋体" panose="02010600030101010101" pitchFamily="2" charset="-122"/>
              </a:rPr>
              <a:t>为</a:t>
            </a:r>
            <a:r>
              <a:rPr lang="en-US" altLang="zh-CN" sz="2400" kern="0" dirty="0">
                <a:solidFill>
                  <a:srgbClr val="2B166E">
                    <a:lumMod val="60000"/>
                    <a:lumOff val="40000"/>
                  </a:srgbClr>
                </a:solidFill>
                <a:latin typeface="Verdana" panose="020B0604030504040204"/>
                <a:ea typeface="宋体" panose="02010600030101010101" pitchFamily="2" charset="-122"/>
              </a:rPr>
              <a:t>10%</a:t>
            </a:r>
            <a:r>
              <a:rPr lang="zh-CN" altLang="en-US" sz="2400" kern="0" dirty="0">
                <a:solidFill>
                  <a:srgbClr val="2B166E">
                    <a:lumMod val="60000"/>
                    <a:lumOff val="40000"/>
                  </a:srgbClr>
                </a:solidFill>
                <a:latin typeface="Verdana" panose="020B0604030504040204"/>
                <a:ea typeface="宋体" panose="02010600030101010101" pitchFamily="2" charset="-122"/>
              </a:rPr>
              <a:t>，则市场风险溢酬</a:t>
            </a:r>
            <a:r>
              <a:rPr lang="en-US" altLang="zh-CN" sz="2400" kern="0" dirty="0">
                <a:solidFill>
                  <a:srgbClr val="2B166E">
                    <a:lumMod val="60000"/>
                    <a:lumOff val="40000"/>
                  </a:srgbClr>
                </a:solidFill>
                <a:latin typeface="Verdana" panose="020B0604030504040204"/>
                <a:ea typeface="宋体" panose="02010600030101010101" pitchFamily="2" charset="-122"/>
              </a:rPr>
              <a:t>=10%-6 %=4%</a:t>
            </a:r>
            <a:r>
              <a:rPr lang="zh-CN" altLang="en-US" sz="2400" kern="0" dirty="0">
                <a:solidFill>
                  <a:srgbClr val="2B166E">
                    <a:lumMod val="60000"/>
                    <a:lumOff val="40000"/>
                  </a:srgbClr>
                </a:solidFill>
                <a:latin typeface="Verdana" panose="020B0604030504040204"/>
                <a:ea typeface="宋体" panose="02010600030101010101" pitchFamily="2" charset="-122"/>
              </a:rPr>
              <a:t>；</a:t>
            </a:r>
            <a:endParaRPr lang="en-US" altLang="zh-CN" sz="2400" kern="0" dirty="0">
              <a:solidFill>
                <a:srgbClr val="2B166E">
                  <a:lumMod val="60000"/>
                  <a:lumOff val="40000"/>
                </a:srgbClr>
              </a:solidFill>
              <a:latin typeface="Verdana" panose="020B0604030504040204"/>
              <a:ea typeface="宋体" panose="02010600030101010101" pitchFamily="2" charset="-122"/>
            </a:endParaRPr>
          </a:p>
          <a:p>
            <a:pPr defTabSz="914400">
              <a:lnSpc>
                <a:spcPct val="90000"/>
              </a:lnSpc>
              <a:buClr>
                <a:srgbClr val="2B166E"/>
              </a:buClr>
              <a:defRPr/>
            </a:pPr>
            <a:endParaRPr lang="zh-CN" altLang="en-US" sz="2400" kern="0" dirty="0">
              <a:solidFill>
                <a:srgbClr val="2B166E">
                  <a:lumMod val="60000"/>
                  <a:lumOff val="40000"/>
                </a:srgbClr>
              </a:solidFill>
              <a:latin typeface="Verdana" panose="020B0604030504040204"/>
              <a:ea typeface="宋体" panose="02010600030101010101" pitchFamily="2" charset="-122"/>
            </a:endParaRPr>
          </a:p>
          <a:p>
            <a:pPr lvl="1" defTabSz="914400">
              <a:lnSpc>
                <a:spcPct val="90000"/>
              </a:lnSpc>
              <a:buClr>
                <a:srgbClr val="5F5F5F"/>
              </a:buClr>
              <a:defRPr/>
            </a:pPr>
            <a:r>
              <a:rPr lang="zh-CN" altLang="en-US" sz="2000" kern="0" dirty="0">
                <a:solidFill>
                  <a:srgbClr val="2B166E"/>
                </a:solidFill>
                <a:latin typeface="Verdana" panose="020B0604030504040204"/>
                <a:ea typeface="宋体" panose="02010600030101010101" pitchFamily="2" charset="-122"/>
              </a:rPr>
              <a:t>如果</a:t>
            </a:r>
            <a:r>
              <a:rPr lang="en-US" altLang="zh-CN" sz="2000" kern="0" dirty="0">
                <a:solidFill>
                  <a:srgbClr val="2B166E"/>
                </a:solidFill>
                <a:latin typeface="Verdana" panose="020B0604030504040204"/>
                <a:ea typeface="宋体" panose="02010600030101010101" pitchFamily="2" charset="-122"/>
              </a:rPr>
              <a:t>β</a:t>
            </a:r>
            <a:r>
              <a:rPr lang="en-US" altLang="zh-CN" sz="2000" kern="0" baseline="-25000" dirty="0">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 =0.5</a:t>
            </a:r>
            <a:r>
              <a:rPr lang="zh-CN" altLang="en-US" sz="2000" kern="0" dirty="0">
                <a:solidFill>
                  <a:srgbClr val="2B166E"/>
                </a:solidFill>
                <a:latin typeface="Verdana" panose="020B0604030504040204"/>
                <a:ea typeface="宋体" panose="02010600030101010101" pitchFamily="2" charset="-122"/>
              </a:rPr>
              <a:t>则第</a:t>
            </a:r>
            <a:r>
              <a:rPr lang="en-US" altLang="zh-CN" sz="2000" kern="0" dirty="0">
                <a:solidFill>
                  <a:srgbClr val="2B166E"/>
                </a:solidFill>
                <a:latin typeface="Verdana" panose="020B0604030504040204"/>
                <a:ea typeface="宋体" panose="02010600030101010101" pitchFamily="2" charset="-122"/>
              </a:rPr>
              <a:t>j</a:t>
            </a:r>
            <a:r>
              <a:rPr lang="zh-CN" altLang="en-US" sz="2000" kern="0" dirty="0">
                <a:solidFill>
                  <a:srgbClr val="2B166E"/>
                </a:solidFill>
                <a:latin typeface="Verdana" panose="020B0604030504040204"/>
                <a:ea typeface="宋体" panose="02010600030101010101" pitchFamily="2" charset="-122"/>
              </a:rPr>
              <a:t>种证券的风险溢酬</a:t>
            </a:r>
            <a:r>
              <a:rPr lang="en-US" altLang="zh-CN" sz="2000" kern="0" dirty="0">
                <a:solidFill>
                  <a:srgbClr val="2B166E"/>
                </a:solidFill>
                <a:latin typeface="Verdana" panose="020B0604030504040204"/>
                <a:ea typeface="宋体" panose="02010600030101010101" pitchFamily="2" charset="-122"/>
              </a:rPr>
              <a:t>=4%×0.5=2</a:t>
            </a:r>
          </a:p>
          <a:p>
            <a:pPr lvl="1" defTabSz="914400">
              <a:lnSpc>
                <a:spcPct val="90000"/>
              </a:lnSpc>
              <a:buClr>
                <a:srgbClr val="5F5F5F"/>
              </a:buClr>
              <a:defRPr/>
            </a:pPr>
            <a:r>
              <a:rPr lang="zh-CN" altLang="en-US" sz="2000" kern="0" dirty="0">
                <a:solidFill>
                  <a:srgbClr val="2B166E"/>
                </a:solidFill>
                <a:latin typeface="Verdana" panose="020B0604030504040204"/>
                <a:ea typeface="宋体" panose="02010600030101010101" pitchFamily="2" charset="-122"/>
              </a:rPr>
              <a:t>由此可计算出第</a:t>
            </a:r>
            <a:r>
              <a:rPr lang="en-US" altLang="zh-CN" sz="2000" kern="0" dirty="0">
                <a:solidFill>
                  <a:srgbClr val="2B166E"/>
                </a:solidFill>
                <a:latin typeface="Verdana" panose="020B0604030504040204"/>
                <a:ea typeface="宋体" panose="02010600030101010101" pitchFamily="2" charset="-122"/>
              </a:rPr>
              <a:t>j</a:t>
            </a:r>
            <a:r>
              <a:rPr lang="zh-CN" altLang="en-US" sz="2000" kern="0" dirty="0">
                <a:solidFill>
                  <a:srgbClr val="2B166E"/>
                </a:solidFill>
                <a:latin typeface="Verdana" panose="020B0604030504040204"/>
                <a:ea typeface="宋体" panose="02010600030101010101" pitchFamily="2" charset="-122"/>
              </a:rPr>
              <a:t>种证券要求的预期收益率为：</a:t>
            </a:r>
          </a:p>
          <a:p>
            <a:pPr lvl="2" defTabSz="914400">
              <a:lnSpc>
                <a:spcPct val="90000"/>
              </a:lnSpc>
              <a:buClr>
                <a:srgbClr val="00CC99"/>
              </a:buClr>
              <a:buFont typeface="Wingdings" panose="05000000000000000000" pitchFamily="2" charset="2"/>
              <a:buChar char="w"/>
              <a:defRPr/>
            </a:pPr>
            <a:r>
              <a:rPr lang="en-US" altLang="zh-CN" sz="2000" kern="0" dirty="0" err="1">
                <a:solidFill>
                  <a:srgbClr val="2B166E"/>
                </a:solidFill>
                <a:latin typeface="Verdana" panose="020B0604030504040204"/>
                <a:ea typeface="宋体" panose="02010600030101010101" pitchFamily="2" charset="-122"/>
              </a:rPr>
              <a:t>R</a:t>
            </a:r>
            <a:r>
              <a:rPr lang="en-US" altLang="zh-CN" sz="2000" kern="0" baseline="-25000" dirty="0" err="1">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=6%+0.5×(10%-6%)=8%</a:t>
            </a:r>
          </a:p>
          <a:p>
            <a:pPr lvl="2" defTabSz="914400">
              <a:lnSpc>
                <a:spcPct val="90000"/>
              </a:lnSpc>
              <a:buClr>
                <a:srgbClr val="00CC99"/>
              </a:buClr>
              <a:buFont typeface="Wingdings" panose="05000000000000000000" pitchFamily="2" charset="2"/>
              <a:buChar char="w"/>
              <a:defRPr/>
            </a:pPr>
            <a:endParaRPr lang="en-US" altLang="zh-CN" sz="2000" kern="0" dirty="0">
              <a:solidFill>
                <a:srgbClr val="2B166E"/>
              </a:solidFill>
              <a:latin typeface="Verdana" panose="020B0604030504040204"/>
              <a:ea typeface="宋体" panose="02010600030101010101" pitchFamily="2" charset="-122"/>
            </a:endParaRPr>
          </a:p>
          <a:p>
            <a:pPr lvl="1" defTabSz="914400">
              <a:lnSpc>
                <a:spcPct val="90000"/>
              </a:lnSpc>
              <a:buClr>
                <a:srgbClr val="5F5F5F"/>
              </a:buClr>
              <a:defRPr/>
            </a:pPr>
            <a:r>
              <a:rPr lang="zh-CN" altLang="en-US" sz="2000" kern="0" dirty="0">
                <a:solidFill>
                  <a:srgbClr val="2B166E"/>
                </a:solidFill>
                <a:latin typeface="Verdana" panose="020B0604030504040204"/>
                <a:ea typeface="宋体" panose="02010600030101010101" pitchFamily="2" charset="-122"/>
              </a:rPr>
              <a:t>如果第</a:t>
            </a:r>
            <a:r>
              <a:rPr lang="en-US" altLang="zh-CN" sz="2000" kern="0" dirty="0">
                <a:solidFill>
                  <a:srgbClr val="2B166E"/>
                </a:solidFill>
                <a:latin typeface="Verdana" panose="020B0604030504040204"/>
                <a:ea typeface="宋体" panose="02010600030101010101" pitchFamily="2" charset="-122"/>
              </a:rPr>
              <a:t>j</a:t>
            </a:r>
            <a:r>
              <a:rPr lang="zh-CN" altLang="en-US" sz="2000" kern="0" dirty="0">
                <a:solidFill>
                  <a:srgbClr val="2B166E"/>
                </a:solidFill>
                <a:latin typeface="Verdana" panose="020B0604030504040204"/>
                <a:ea typeface="宋体" panose="02010600030101010101" pitchFamily="2" charset="-122"/>
              </a:rPr>
              <a:t>种证券的风险较大，</a:t>
            </a:r>
            <a:r>
              <a:rPr lang="en-US" altLang="zh-CN" sz="2000" kern="0" dirty="0">
                <a:solidFill>
                  <a:srgbClr val="2B166E"/>
                </a:solidFill>
                <a:latin typeface="Verdana" panose="020B0604030504040204"/>
                <a:ea typeface="宋体" panose="02010600030101010101" pitchFamily="2" charset="-122"/>
              </a:rPr>
              <a:t>β</a:t>
            </a:r>
            <a:r>
              <a:rPr lang="en-US" altLang="zh-CN" sz="2000" kern="0" baseline="-25000" dirty="0">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=2.0</a:t>
            </a:r>
            <a:r>
              <a:rPr lang="zh-CN" altLang="en-US" sz="2000" kern="0" dirty="0">
                <a:solidFill>
                  <a:srgbClr val="2B166E"/>
                </a:solidFill>
                <a:latin typeface="Verdana" panose="020B0604030504040204"/>
                <a:ea typeface="宋体" panose="02010600030101010101" pitchFamily="2" charset="-122"/>
              </a:rPr>
              <a:t>，则此种证券要求的预期收益率为：</a:t>
            </a:r>
          </a:p>
          <a:p>
            <a:pPr lvl="2" defTabSz="914400">
              <a:lnSpc>
                <a:spcPct val="90000"/>
              </a:lnSpc>
              <a:buClr>
                <a:srgbClr val="00CC99"/>
              </a:buClr>
              <a:buFont typeface="Wingdings" panose="05000000000000000000" pitchFamily="2" charset="2"/>
              <a:buChar char="w"/>
              <a:defRPr/>
            </a:pPr>
            <a:r>
              <a:rPr lang="en-US" altLang="zh-CN" sz="2000" kern="0" dirty="0" err="1">
                <a:solidFill>
                  <a:srgbClr val="2B166E"/>
                </a:solidFill>
                <a:latin typeface="Verdana" panose="020B0604030504040204"/>
                <a:ea typeface="宋体" panose="02010600030101010101" pitchFamily="2" charset="-122"/>
              </a:rPr>
              <a:t>R</a:t>
            </a:r>
            <a:r>
              <a:rPr lang="en-US" altLang="zh-CN" sz="2000" kern="0" baseline="-25000" dirty="0" err="1">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 =6%+2.0×(10%-6%)=14%</a:t>
            </a:r>
          </a:p>
          <a:p>
            <a:pPr lvl="2" defTabSz="914400">
              <a:lnSpc>
                <a:spcPct val="90000"/>
              </a:lnSpc>
              <a:buClr>
                <a:srgbClr val="00CC99"/>
              </a:buClr>
              <a:buFont typeface="Wingdings" panose="05000000000000000000" pitchFamily="2" charset="2"/>
              <a:buChar char="w"/>
              <a:defRPr/>
            </a:pPr>
            <a:endParaRPr lang="en-US" altLang="zh-CN" sz="2000" kern="0" dirty="0">
              <a:solidFill>
                <a:srgbClr val="2B166E"/>
              </a:solidFill>
              <a:latin typeface="Verdana" panose="020B0604030504040204"/>
              <a:ea typeface="宋体" panose="02010600030101010101" pitchFamily="2" charset="-122"/>
            </a:endParaRPr>
          </a:p>
          <a:p>
            <a:pPr lvl="1" defTabSz="914400">
              <a:lnSpc>
                <a:spcPct val="90000"/>
              </a:lnSpc>
              <a:buClr>
                <a:srgbClr val="5F5F5F"/>
              </a:buClr>
              <a:defRPr/>
            </a:pPr>
            <a:r>
              <a:rPr lang="zh-CN" altLang="en-US" sz="2000" kern="0" dirty="0">
                <a:solidFill>
                  <a:srgbClr val="2B166E"/>
                </a:solidFill>
                <a:latin typeface="Verdana" panose="020B0604030504040204"/>
                <a:ea typeface="宋体" panose="02010600030101010101" pitchFamily="2" charset="-122"/>
              </a:rPr>
              <a:t>如果第</a:t>
            </a:r>
            <a:r>
              <a:rPr lang="en-US" altLang="zh-CN" sz="2000" kern="0" dirty="0">
                <a:solidFill>
                  <a:srgbClr val="2B166E"/>
                </a:solidFill>
                <a:latin typeface="Verdana" panose="020B0604030504040204"/>
                <a:ea typeface="宋体" panose="02010600030101010101" pitchFamily="2" charset="-122"/>
              </a:rPr>
              <a:t>j</a:t>
            </a:r>
            <a:r>
              <a:rPr lang="zh-CN" altLang="en-US" sz="2000" kern="0" dirty="0">
                <a:solidFill>
                  <a:srgbClr val="2B166E"/>
                </a:solidFill>
                <a:latin typeface="Verdana" panose="020B0604030504040204"/>
                <a:ea typeface="宋体" panose="02010600030101010101" pitchFamily="2" charset="-122"/>
              </a:rPr>
              <a:t>种证券的风险与市场风险相同，</a:t>
            </a:r>
            <a:r>
              <a:rPr lang="en-US" altLang="zh-CN" sz="2000" kern="0" dirty="0">
                <a:solidFill>
                  <a:srgbClr val="2B166E"/>
                </a:solidFill>
                <a:latin typeface="Verdana" panose="020B0604030504040204"/>
                <a:ea typeface="宋体" panose="02010600030101010101" pitchFamily="2" charset="-122"/>
              </a:rPr>
              <a:t>β</a:t>
            </a:r>
            <a:r>
              <a:rPr lang="en-US" altLang="zh-CN" sz="2000" kern="0" baseline="-25000" dirty="0">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=1.0</a:t>
            </a:r>
            <a:r>
              <a:rPr lang="zh-CN" altLang="en-US" sz="2000" kern="0" dirty="0">
                <a:solidFill>
                  <a:srgbClr val="2B166E"/>
                </a:solidFill>
                <a:latin typeface="Verdana" panose="020B0604030504040204"/>
                <a:ea typeface="宋体" panose="02010600030101010101" pitchFamily="2" charset="-122"/>
              </a:rPr>
              <a:t>，则此种证券要求的预期收益率与市场报酬率相等，即：</a:t>
            </a:r>
          </a:p>
          <a:p>
            <a:pPr lvl="2" defTabSz="914400">
              <a:lnSpc>
                <a:spcPct val="90000"/>
              </a:lnSpc>
              <a:buClr>
                <a:srgbClr val="00CC99"/>
              </a:buClr>
              <a:buFont typeface="Wingdings" panose="05000000000000000000" pitchFamily="2" charset="2"/>
              <a:buChar char="w"/>
              <a:defRPr/>
            </a:pPr>
            <a:r>
              <a:rPr lang="en-US" altLang="zh-CN" sz="2000" kern="0" dirty="0" err="1">
                <a:solidFill>
                  <a:srgbClr val="2B166E"/>
                </a:solidFill>
                <a:latin typeface="Verdana" panose="020B0604030504040204"/>
                <a:ea typeface="宋体" panose="02010600030101010101" pitchFamily="2" charset="-122"/>
              </a:rPr>
              <a:t>R</a:t>
            </a:r>
            <a:r>
              <a:rPr lang="en-US" altLang="zh-CN" sz="2000" kern="0" baseline="-25000" dirty="0" err="1">
                <a:solidFill>
                  <a:srgbClr val="2B166E"/>
                </a:solidFill>
                <a:latin typeface="Verdana" panose="020B0604030504040204"/>
                <a:ea typeface="宋体" panose="02010600030101010101" pitchFamily="2" charset="-122"/>
              </a:rPr>
              <a:t>j</a:t>
            </a:r>
            <a:r>
              <a:rPr lang="en-US" altLang="zh-CN" sz="2000" kern="0" dirty="0">
                <a:solidFill>
                  <a:srgbClr val="2B166E"/>
                </a:solidFill>
                <a:latin typeface="Verdana" panose="020B0604030504040204"/>
                <a:ea typeface="宋体" panose="02010600030101010101" pitchFamily="2" charset="-122"/>
              </a:rPr>
              <a:t>=6%+1.0×(10%-6%)=10%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1000"/>
                                        <p:tgtEl>
                                          <p:spTgt spid="2">
                                            <p:txEl>
                                              <p:pRg st="4" end="4"/>
                                            </p:txEl>
                                          </p:spTgt>
                                        </p:tgtEl>
                                      </p:cBhvr>
                                    </p:animEffect>
                                    <p:anim calcmode="lin" valueType="num">
                                      <p:cBhvr>
                                        <p:cTn id="20"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2">
                                            <p:txEl>
                                              <p:pRg st="4" end="4"/>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1000"/>
                                        <p:tgtEl>
                                          <p:spTgt spid="2">
                                            <p:txEl>
                                              <p:pRg st="5" end="5"/>
                                            </p:txEl>
                                          </p:spTgt>
                                        </p:tgtEl>
                                      </p:cBhvr>
                                    </p:animEffect>
                                    <p:anim calcmode="lin" valueType="num">
                                      <p:cBhvr>
                                        <p:cTn id="25"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2">
                                            <p:txEl>
                                              <p:pRg st="5" end="5"/>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animEffect transition="in" filter="fade">
                                      <p:cBhvr>
                                        <p:cTn id="29" dur="1000"/>
                                        <p:tgtEl>
                                          <p:spTgt spid="2">
                                            <p:txEl>
                                              <p:pRg st="6" end="6"/>
                                            </p:txEl>
                                          </p:spTgt>
                                        </p:tgtEl>
                                      </p:cBhvr>
                                    </p:animEffect>
                                    <p:anim calcmode="lin" valueType="num">
                                      <p:cBhvr>
                                        <p:cTn id="30"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2">
                                            <p:txEl>
                                              <p:pRg st="8" end="8"/>
                                            </p:txEl>
                                          </p:spTgt>
                                        </p:tgtEl>
                                        <p:attrNameLst>
                                          <p:attrName>style.visibility</p:attrName>
                                        </p:attrNameLst>
                                      </p:cBhvr>
                                      <p:to>
                                        <p:strVal val="visible"/>
                                      </p:to>
                                    </p:set>
                                    <p:animEffect transition="in" filter="fade">
                                      <p:cBhvr>
                                        <p:cTn id="36" dur="1000"/>
                                        <p:tgtEl>
                                          <p:spTgt spid="2">
                                            <p:txEl>
                                              <p:pRg st="8" end="8"/>
                                            </p:txEl>
                                          </p:spTgt>
                                        </p:tgtEl>
                                      </p:cBhvr>
                                    </p:animEffect>
                                    <p:anim calcmode="lin" valueType="num">
                                      <p:cBhvr>
                                        <p:cTn id="37"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38" dur="1000" fill="hold"/>
                                        <p:tgtEl>
                                          <p:spTgt spid="2">
                                            <p:txEl>
                                              <p:pRg st="8" end="8"/>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2">
                                            <p:txEl>
                                              <p:pRg st="9" end="9"/>
                                            </p:txEl>
                                          </p:spTgt>
                                        </p:tgtEl>
                                        <p:attrNameLst>
                                          <p:attrName>style.visibility</p:attrName>
                                        </p:attrNameLst>
                                      </p:cBhvr>
                                      <p:to>
                                        <p:strVal val="visible"/>
                                      </p:to>
                                    </p:set>
                                    <p:animEffect transition="in" filter="fade">
                                      <p:cBhvr>
                                        <p:cTn id="41" dur="1000"/>
                                        <p:tgtEl>
                                          <p:spTgt spid="2">
                                            <p:txEl>
                                              <p:pRg st="9" end="9"/>
                                            </p:txEl>
                                          </p:spTgt>
                                        </p:tgtEl>
                                      </p:cBhvr>
                                    </p:animEffect>
                                    <p:anim calcmode="lin" valueType="num">
                                      <p:cBhvr>
                                        <p:cTn id="42"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43"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2">
                                            <p:txEl>
                                              <p:pRg st="11" end="11"/>
                                            </p:txEl>
                                          </p:spTgt>
                                        </p:tgtEl>
                                        <p:attrNameLst>
                                          <p:attrName>style.visibility</p:attrName>
                                        </p:attrNameLst>
                                      </p:cBhvr>
                                      <p:to>
                                        <p:strVal val="visible"/>
                                      </p:to>
                                    </p:set>
                                    <p:animEffect transition="in" filter="fade">
                                      <p:cBhvr>
                                        <p:cTn id="48" dur="1000"/>
                                        <p:tgtEl>
                                          <p:spTgt spid="2">
                                            <p:txEl>
                                              <p:pRg st="11" end="11"/>
                                            </p:txEl>
                                          </p:spTgt>
                                        </p:tgtEl>
                                      </p:cBhvr>
                                    </p:animEffect>
                                    <p:anim calcmode="lin" valueType="num">
                                      <p:cBhvr>
                                        <p:cTn id="49"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50" dur="1000" fill="hold"/>
                                        <p:tgtEl>
                                          <p:spTgt spid="2">
                                            <p:txEl>
                                              <p:pRg st="11" end="11"/>
                                            </p:txEl>
                                          </p:spTgt>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2">
                                            <p:txEl>
                                              <p:pRg st="12" end="12"/>
                                            </p:txEl>
                                          </p:spTgt>
                                        </p:tgtEl>
                                        <p:attrNameLst>
                                          <p:attrName>style.visibility</p:attrName>
                                        </p:attrNameLst>
                                      </p:cBhvr>
                                      <p:to>
                                        <p:strVal val="visible"/>
                                      </p:to>
                                    </p:set>
                                    <p:animEffect transition="in" filter="fade">
                                      <p:cBhvr>
                                        <p:cTn id="53" dur="1000"/>
                                        <p:tgtEl>
                                          <p:spTgt spid="2">
                                            <p:txEl>
                                              <p:pRg st="12" end="12"/>
                                            </p:txEl>
                                          </p:spTgt>
                                        </p:tgtEl>
                                      </p:cBhvr>
                                    </p:animEffect>
                                    <p:anim calcmode="lin" valueType="num">
                                      <p:cBhvr>
                                        <p:cTn id="54"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55"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type="body" sz="half" idx="1"/>
          </p:nvPr>
        </p:nvSpPr>
        <p:spPr>
          <a:xfrm>
            <a:off x="626075" y="222909"/>
            <a:ext cx="10507663" cy="5611899"/>
          </a:xfrm>
        </p:spPr>
        <p:txBody>
          <a:bodyPr/>
          <a:lstStyle/>
          <a:p>
            <a:pPr marL="342900" lvl="1" indent="-342900">
              <a:buSzPct val="90000"/>
              <a:buFont typeface="Cambria" panose="02040503050406030204"/>
              <a:buChar char="+"/>
            </a:pPr>
            <a:endParaRPr lang="en-US" altLang="zh-CN" dirty="0" smtClean="0"/>
          </a:p>
          <a:p>
            <a:pPr marL="0" lvl="1" indent="0" algn="ctr">
              <a:buSzPct val="90000"/>
              <a:buNone/>
            </a:pPr>
            <a:r>
              <a:rPr lang="zh-CN" altLang="en-US" sz="3600" dirty="0" smtClean="0"/>
              <a:t>一、</a:t>
            </a:r>
            <a:r>
              <a:rPr lang="en-US" altLang="zh-CN" sz="3600" dirty="0" smtClean="0"/>
              <a:t>CAPM</a:t>
            </a:r>
            <a:r>
              <a:rPr lang="zh-CN" altLang="en-US" sz="3600" dirty="0" smtClean="0"/>
              <a:t>模型</a:t>
            </a:r>
            <a:endParaRPr lang="en-US" altLang="zh-CN" sz="3600" dirty="0" smtClean="0"/>
          </a:p>
          <a:p>
            <a:pPr marL="0" lvl="1" indent="0" algn="ctr">
              <a:buSzPct val="90000"/>
              <a:buNone/>
            </a:pPr>
            <a:endParaRPr lang="en-US" altLang="zh-CN" sz="3600" dirty="0" smtClean="0"/>
          </a:p>
          <a:p>
            <a:pPr marL="0" lvl="1" indent="0">
              <a:buSzPct val="90000"/>
              <a:buNone/>
            </a:pPr>
            <a:endParaRPr lang="en-US" altLang="zh-CN" dirty="0"/>
          </a:p>
          <a:p>
            <a:pPr marL="342900" lvl="1" indent="-342900">
              <a:buSzPct val="90000"/>
              <a:buFont typeface="Cambria" panose="02040503050406030204"/>
              <a:buChar char="+"/>
            </a:pPr>
            <a:r>
              <a:rPr lang="en-US" altLang="zh-CN" sz="2400" dirty="0" smtClean="0"/>
              <a:t>1. </a:t>
            </a:r>
            <a:r>
              <a:rPr lang="zh-CN" altLang="en-US" sz="2400" dirty="0" smtClean="0"/>
              <a:t>模型的提出</a:t>
            </a:r>
            <a:endParaRPr lang="en-US" altLang="zh-CN" sz="2400" dirty="0" smtClean="0"/>
          </a:p>
          <a:p>
            <a:pPr marL="342900" lvl="1" indent="-342900">
              <a:buSzPct val="90000"/>
              <a:buFont typeface="Cambria" panose="02040503050406030204"/>
              <a:buChar char="+"/>
            </a:pPr>
            <a:r>
              <a:rPr lang="en-US" altLang="zh-CN" sz="2400" dirty="0" smtClean="0"/>
              <a:t>2.</a:t>
            </a:r>
            <a:r>
              <a:rPr lang="zh-CN" altLang="en-US" sz="2400" dirty="0" smtClean="0"/>
              <a:t>模型的前提假设</a:t>
            </a:r>
            <a:endParaRPr lang="en-US" altLang="zh-CN" sz="2400" dirty="0" smtClean="0"/>
          </a:p>
          <a:p>
            <a:pPr marL="342900" lvl="1" indent="-342900">
              <a:buSzPct val="90000"/>
              <a:buFont typeface="Cambria" panose="02040503050406030204"/>
              <a:buChar char="+"/>
            </a:pPr>
            <a:r>
              <a:rPr lang="en-US" altLang="zh-CN" sz="2400" dirty="0" smtClean="0"/>
              <a:t>3.</a:t>
            </a:r>
            <a:r>
              <a:rPr lang="zh-CN" altLang="en-US" sz="2400" dirty="0" smtClean="0"/>
              <a:t>模型的表达形式</a:t>
            </a:r>
            <a:endParaRPr lang="en-US" altLang="zh-CN" sz="2400" dirty="0" smtClean="0"/>
          </a:p>
          <a:p>
            <a:pPr marL="342900" lvl="1" indent="-342900">
              <a:buSzPct val="90000"/>
              <a:buFont typeface="Cambria" panose="02040503050406030204"/>
              <a:buChar char="+"/>
            </a:pPr>
            <a:r>
              <a:rPr lang="en-US" altLang="zh-CN" sz="2400" dirty="0" smtClean="0"/>
              <a:t>4.</a:t>
            </a:r>
            <a:r>
              <a:rPr lang="zh-CN" altLang="en-US" sz="2400" dirty="0" smtClean="0"/>
              <a:t>模型的关键点解读</a:t>
            </a:r>
            <a:endParaRPr lang="en-US" altLang="zh-CN" sz="2400" dirty="0"/>
          </a:p>
          <a:p>
            <a:endParaRPr lang="zh-CN" altLang="en-US" dirty="0"/>
          </a:p>
        </p:txBody>
      </p:sp>
      <p:sp>
        <p:nvSpPr>
          <p:cNvPr id="2" name="文本框 1"/>
          <p:cNvSpPr txBox="1"/>
          <p:nvPr/>
        </p:nvSpPr>
        <p:spPr>
          <a:xfrm>
            <a:off x="1060102" y="5834808"/>
            <a:ext cx="10843876" cy="646331"/>
          </a:xfrm>
          <a:prstGeom prst="rect">
            <a:avLst/>
          </a:prstGeom>
          <a:noFill/>
        </p:spPr>
        <p:txBody>
          <a:bodyPr wrap="square" rtlCol="0">
            <a:spAutoFit/>
          </a:bodyPr>
          <a:lstStyle/>
          <a:p>
            <a:r>
              <a:rPr lang="zh-CN" altLang="en-US" dirty="0" smtClean="0"/>
              <a:t>参考文献：</a:t>
            </a:r>
            <a:r>
              <a:rPr lang="en-US" altLang="zh-CN" dirty="0">
                <a:latin typeface="Times New Roman" panose="02020603050405020304" pitchFamily="18" charset="0"/>
                <a:cs typeface="Times New Roman" panose="02020603050405020304" pitchFamily="18" charset="0"/>
              </a:rPr>
              <a:t>Sharpe, W.F. (1964), ‘‘Capital asset prices: a theory of market equilibrium under </a:t>
            </a:r>
            <a:r>
              <a:rPr lang="en-US" altLang="zh-CN" dirty="0" smtClean="0">
                <a:latin typeface="Times New Roman" panose="02020603050405020304" pitchFamily="18" charset="0"/>
                <a:cs typeface="Times New Roman" panose="02020603050405020304" pitchFamily="18" charset="0"/>
              </a:rPr>
              <a:t>conditions of risk</a:t>
            </a:r>
            <a:r>
              <a:rPr lang="en-US" altLang="zh-CN" dirty="0">
                <a:latin typeface="Times New Roman" panose="02020603050405020304" pitchFamily="18" charset="0"/>
                <a:cs typeface="Times New Roman" panose="02020603050405020304" pitchFamily="18" charset="0"/>
              </a:rPr>
              <a:t>’’, Journal of Finance, </a:t>
            </a:r>
            <a:r>
              <a:rPr lang="en-US" altLang="zh-CN" dirty="0" smtClean="0">
                <a:latin typeface="Times New Roman" panose="02020603050405020304" pitchFamily="18" charset="0"/>
                <a:cs typeface="Times New Roman" panose="02020603050405020304" pitchFamily="18" charset="0"/>
              </a:rPr>
              <a:t>19 :425-42</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down)">
                                      <p:cBhvr>
                                        <p:cTn id="7" dur="500"/>
                                        <p:tgtEl>
                                          <p:spTgt spid="6">
                                            <p:txEl>
                                              <p:pRg st="1" end="1"/>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xEl>
                                              <p:pRg st="4" end="4"/>
                                            </p:txEl>
                                          </p:spTgt>
                                        </p:tgtEl>
                                        <p:attrNameLst>
                                          <p:attrName>style.visibility</p:attrName>
                                        </p:attrNameLst>
                                      </p:cBhvr>
                                      <p:to>
                                        <p:strVal val="visible"/>
                                      </p:to>
                                    </p:set>
                                    <p:animEffect transition="in" filter="wipe(down)">
                                      <p:cBhvr>
                                        <p:cTn id="10" dur="500"/>
                                        <p:tgtEl>
                                          <p:spTgt spid="6">
                                            <p:txEl>
                                              <p:pRg st="4" end="4"/>
                                            </p:txEl>
                                          </p:spTgt>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6">
                                            <p:txEl>
                                              <p:pRg st="5" end="5"/>
                                            </p:txEl>
                                          </p:spTgt>
                                        </p:tgtEl>
                                        <p:attrNameLst>
                                          <p:attrName>style.visibility</p:attrName>
                                        </p:attrNameLst>
                                      </p:cBhvr>
                                      <p:to>
                                        <p:strVal val="visible"/>
                                      </p:to>
                                    </p:set>
                                    <p:animEffect transition="in" filter="wipe(down)">
                                      <p:cBhvr>
                                        <p:cTn id="13" dur="500"/>
                                        <p:tgtEl>
                                          <p:spTgt spid="6">
                                            <p:txEl>
                                              <p:pRg st="5" end="5"/>
                                            </p:txEl>
                                          </p:spTgt>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6">
                                            <p:txEl>
                                              <p:pRg st="6" end="6"/>
                                            </p:txEl>
                                          </p:spTgt>
                                        </p:tgtEl>
                                        <p:attrNameLst>
                                          <p:attrName>style.visibility</p:attrName>
                                        </p:attrNameLst>
                                      </p:cBhvr>
                                      <p:to>
                                        <p:strVal val="visible"/>
                                      </p:to>
                                    </p:set>
                                    <p:animEffect transition="in" filter="wipe(down)">
                                      <p:cBhvr>
                                        <p:cTn id="16" dur="500"/>
                                        <p:tgtEl>
                                          <p:spTgt spid="6">
                                            <p:txEl>
                                              <p:pRg st="6" end="6"/>
                                            </p:txEl>
                                          </p:spTgt>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animEffect transition="in" filter="wipe(down)">
                                      <p:cBhvr>
                                        <p:cTn id="19" dur="500"/>
                                        <p:tgtEl>
                                          <p:spTgt spid="6">
                                            <p:txEl>
                                              <p:pRg st="7" end="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1" name="Rectangle 3"/>
          <p:cNvSpPr>
            <a:spLocks noGrp="1" noChangeArrowheads="1"/>
          </p:cNvSpPr>
          <p:nvPr>
            <p:ph type="body" idx="4294967295"/>
          </p:nvPr>
        </p:nvSpPr>
        <p:spPr>
          <a:xfrm>
            <a:off x="1109472" y="1581214"/>
            <a:ext cx="10814304" cy="4781550"/>
          </a:xfrm>
          <a:prstGeom prst="rect">
            <a:avLst/>
          </a:prstGeom>
        </p:spPr>
        <p:txBody>
          <a:bodyPr>
            <a:normAutofit/>
          </a:bodyPr>
          <a:lstStyle/>
          <a:p>
            <a:pPr>
              <a:lnSpc>
                <a:spcPct val="105000"/>
              </a:lnSpc>
            </a:pPr>
            <a:r>
              <a:rPr lang="zh-CN" altLang="en-US" sz="2800" dirty="0"/>
              <a:t>描述对象不同</a:t>
            </a:r>
          </a:p>
          <a:p>
            <a:pPr lvl="1">
              <a:lnSpc>
                <a:spcPct val="105000"/>
              </a:lnSpc>
            </a:pPr>
            <a:r>
              <a:rPr lang="en-US" altLang="zh-CN" sz="2400" dirty="0"/>
              <a:t>CML</a:t>
            </a:r>
            <a:r>
              <a:rPr lang="zh-CN" altLang="en-US" sz="2400" dirty="0"/>
              <a:t>描述有效组合的收益与风险之间的</a:t>
            </a:r>
            <a:r>
              <a:rPr lang="zh-CN" altLang="en-US" sz="2400" dirty="0" smtClean="0"/>
              <a:t>关系。</a:t>
            </a:r>
            <a:endParaRPr lang="zh-CN" altLang="en-US" sz="2400" dirty="0"/>
          </a:p>
          <a:p>
            <a:pPr lvl="1">
              <a:lnSpc>
                <a:spcPct val="105000"/>
              </a:lnSpc>
            </a:pPr>
            <a:r>
              <a:rPr lang="en-US" altLang="zh-CN" sz="2400" dirty="0"/>
              <a:t>SML</a:t>
            </a:r>
            <a:r>
              <a:rPr lang="zh-CN" altLang="en-US" sz="2400" dirty="0"/>
              <a:t>描述的是单个证券或某个证券组合的收益与风险之间的关系，既包括有效组合也包括非有效</a:t>
            </a:r>
            <a:r>
              <a:rPr lang="zh-CN" altLang="en-US" sz="2400" dirty="0" smtClean="0"/>
              <a:t>组合。</a:t>
            </a:r>
            <a:endParaRPr lang="en-US" altLang="zh-CN" sz="2400" dirty="0"/>
          </a:p>
          <a:p>
            <a:pPr lvl="1">
              <a:lnSpc>
                <a:spcPct val="105000"/>
              </a:lnSpc>
            </a:pPr>
            <a:endParaRPr lang="zh-CN" altLang="en-US" sz="2400" dirty="0"/>
          </a:p>
          <a:p>
            <a:pPr>
              <a:lnSpc>
                <a:spcPct val="105000"/>
              </a:lnSpc>
            </a:pPr>
            <a:r>
              <a:rPr lang="zh-CN" altLang="en-US" sz="2800" dirty="0"/>
              <a:t>风险指标不同</a:t>
            </a:r>
          </a:p>
          <a:p>
            <a:pPr lvl="1">
              <a:lnSpc>
                <a:spcPct val="105000"/>
              </a:lnSpc>
            </a:pPr>
            <a:r>
              <a:rPr lang="en-US" altLang="zh-CN" sz="2400" dirty="0"/>
              <a:t>CML</a:t>
            </a:r>
            <a:r>
              <a:rPr lang="zh-CN" altLang="en-US" sz="2400" dirty="0"/>
              <a:t>中采用标准差作为风险度量指标，是有效组合收益率的</a:t>
            </a:r>
            <a:r>
              <a:rPr lang="zh-CN" altLang="en-US" sz="2400" dirty="0" smtClean="0"/>
              <a:t>标准差。</a:t>
            </a:r>
            <a:endParaRPr lang="zh-CN" altLang="en-US" sz="2400" dirty="0"/>
          </a:p>
          <a:p>
            <a:pPr lvl="1">
              <a:lnSpc>
                <a:spcPct val="105000"/>
              </a:lnSpc>
            </a:pPr>
            <a:r>
              <a:rPr lang="en-US" altLang="zh-CN" sz="2400" dirty="0"/>
              <a:t>SML</a:t>
            </a:r>
            <a:r>
              <a:rPr lang="zh-CN" altLang="en-US" sz="2400" dirty="0"/>
              <a:t>中采用</a:t>
            </a:r>
            <a:r>
              <a:rPr lang="en-US" altLang="zh-CN" sz="2400" dirty="0"/>
              <a:t>β</a:t>
            </a:r>
            <a:r>
              <a:rPr lang="zh-CN" altLang="en-US" sz="2400" dirty="0"/>
              <a:t>系数作为风险度量指标，是单个证券或某个证券组合的</a:t>
            </a:r>
            <a:r>
              <a:rPr lang="en-US" altLang="zh-CN" sz="2400" dirty="0"/>
              <a:t>β</a:t>
            </a:r>
            <a:r>
              <a:rPr lang="zh-CN" altLang="en-US" sz="2400" dirty="0" smtClean="0"/>
              <a:t>系数。</a:t>
            </a:r>
            <a:endParaRPr lang="zh-CN" altLang="en-US" sz="2400" dirty="0"/>
          </a:p>
          <a:p>
            <a:pPr lvl="1">
              <a:lnSpc>
                <a:spcPct val="105000"/>
              </a:lnSpc>
            </a:pPr>
            <a:r>
              <a:rPr lang="zh-CN" altLang="en-US" sz="2400" dirty="0"/>
              <a:t>因此，对于有效组合来说，可以用两种指标来度量其风险，而对于非有效组合来说，只能用</a:t>
            </a:r>
            <a:r>
              <a:rPr lang="en-US" altLang="zh-CN" sz="2400" dirty="0"/>
              <a:t>β</a:t>
            </a:r>
            <a:r>
              <a:rPr lang="zh-CN" altLang="en-US" sz="2400" dirty="0"/>
              <a:t>系数来度量其风险，标准差是一种错误</a:t>
            </a:r>
            <a:r>
              <a:rPr lang="zh-CN" altLang="en-US" sz="2400" dirty="0" smtClean="0"/>
              <a:t>度量。</a:t>
            </a:r>
            <a:endParaRPr lang="zh-CN" altLang="en-US" sz="2400" dirty="0"/>
          </a:p>
        </p:txBody>
      </p:sp>
      <p:sp>
        <p:nvSpPr>
          <p:cNvPr id="324614" name="Rectangle 6"/>
          <p:cNvSpPr>
            <a:spLocks noGrp="1" noChangeArrowheads="1"/>
          </p:cNvSpPr>
          <p:nvPr>
            <p:ph type="title"/>
          </p:nvPr>
        </p:nvSpPr>
        <p:spPr>
          <a:xfrm>
            <a:off x="1991544" y="332656"/>
            <a:ext cx="8424936" cy="647700"/>
          </a:xfrm>
          <a:noFill/>
        </p:spPr>
        <p:txBody>
          <a:bodyPr/>
          <a:lstStyle/>
          <a:p>
            <a:r>
              <a:rPr lang="zh-CN" altLang="en-US" sz="2400" b="1" dirty="0" smtClean="0">
                <a:solidFill>
                  <a:srgbClr val="FF0000"/>
                </a:solidFill>
                <a:latin typeface="微软雅黑" panose="020B0503020204020204" pitchFamily="34" charset="-122"/>
                <a:ea typeface="微软雅黑" panose="020B0503020204020204" pitchFamily="34" charset="-122"/>
              </a:rPr>
              <a:t>注：</a:t>
            </a:r>
            <a:r>
              <a:rPr lang="zh-CN" altLang="en-US" sz="2400" b="1" dirty="0">
                <a:solidFill>
                  <a:srgbClr val="FF0000"/>
                </a:solidFill>
                <a:latin typeface="微软雅黑" panose="020B0503020204020204" pitchFamily="34" charset="-122"/>
                <a:ea typeface="微软雅黑" panose="020B0503020204020204" pitchFamily="34" charset="-122"/>
              </a:rPr>
              <a:t>资本市场线与证券市场线的内在关系</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24614"/>
                                        </p:tgtEl>
                                        <p:attrNameLst>
                                          <p:attrName>style.visibility</p:attrName>
                                        </p:attrNameLst>
                                      </p:cBhvr>
                                      <p:to>
                                        <p:strVal val="visible"/>
                                      </p:to>
                                    </p:set>
                                    <p:animEffect transition="in" filter="wheel(1)">
                                      <p:cBhvr>
                                        <p:cTn id="7" dur="2000"/>
                                        <p:tgtEl>
                                          <p:spTgt spid="32461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24611">
                                            <p:txEl>
                                              <p:pRg st="0" end="0"/>
                                            </p:txEl>
                                          </p:spTgt>
                                        </p:tgtEl>
                                        <p:attrNameLst>
                                          <p:attrName>style.visibility</p:attrName>
                                        </p:attrNameLst>
                                      </p:cBhvr>
                                      <p:to>
                                        <p:strVal val="visible"/>
                                      </p:to>
                                    </p:set>
                                    <p:animEffect transition="in" filter="wheel(1)">
                                      <p:cBhvr>
                                        <p:cTn id="12" dur="2000"/>
                                        <p:tgtEl>
                                          <p:spTgt spid="324611">
                                            <p:txEl>
                                              <p:pRg st="0" end="0"/>
                                            </p:txEl>
                                          </p:spTgt>
                                        </p:tgtEl>
                                      </p:cBhvr>
                                    </p:animEffect>
                                  </p:childTnLst>
                                </p:cTn>
                              </p:par>
                              <p:par>
                                <p:cTn id="13" presetID="21" presetClass="entr" presetSubtype="1" fill="hold" nodeType="withEffect">
                                  <p:stCondLst>
                                    <p:cond delay="0"/>
                                  </p:stCondLst>
                                  <p:childTnLst>
                                    <p:set>
                                      <p:cBhvr>
                                        <p:cTn id="14" dur="1" fill="hold">
                                          <p:stCondLst>
                                            <p:cond delay="0"/>
                                          </p:stCondLst>
                                        </p:cTn>
                                        <p:tgtEl>
                                          <p:spTgt spid="324611">
                                            <p:txEl>
                                              <p:pRg st="1" end="1"/>
                                            </p:txEl>
                                          </p:spTgt>
                                        </p:tgtEl>
                                        <p:attrNameLst>
                                          <p:attrName>style.visibility</p:attrName>
                                        </p:attrNameLst>
                                      </p:cBhvr>
                                      <p:to>
                                        <p:strVal val="visible"/>
                                      </p:to>
                                    </p:set>
                                    <p:animEffect transition="in" filter="wheel(1)">
                                      <p:cBhvr>
                                        <p:cTn id="15" dur="2000"/>
                                        <p:tgtEl>
                                          <p:spTgt spid="324611">
                                            <p:txEl>
                                              <p:pRg st="1" end="1"/>
                                            </p:txEl>
                                          </p:spTgt>
                                        </p:tgtEl>
                                      </p:cBhvr>
                                    </p:animEffect>
                                  </p:childTnLst>
                                </p:cTn>
                              </p:par>
                              <p:par>
                                <p:cTn id="16" presetID="21" presetClass="entr" presetSubtype="1" fill="hold" nodeType="withEffect">
                                  <p:stCondLst>
                                    <p:cond delay="0"/>
                                  </p:stCondLst>
                                  <p:childTnLst>
                                    <p:set>
                                      <p:cBhvr>
                                        <p:cTn id="17" dur="1" fill="hold">
                                          <p:stCondLst>
                                            <p:cond delay="0"/>
                                          </p:stCondLst>
                                        </p:cTn>
                                        <p:tgtEl>
                                          <p:spTgt spid="324611">
                                            <p:txEl>
                                              <p:pRg st="2" end="2"/>
                                            </p:txEl>
                                          </p:spTgt>
                                        </p:tgtEl>
                                        <p:attrNameLst>
                                          <p:attrName>style.visibility</p:attrName>
                                        </p:attrNameLst>
                                      </p:cBhvr>
                                      <p:to>
                                        <p:strVal val="visible"/>
                                      </p:to>
                                    </p:set>
                                    <p:animEffect transition="in" filter="wheel(1)">
                                      <p:cBhvr>
                                        <p:cTn id="18" dur="2000"/>
                                        <p:tgtEl>
                                          <p:spTgt spid="324611">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324611">
                                            <p:txEl>
                                              <p:pRg st="4" end="4"/>
                                            </p:txEl>
                                          </p:spTgt>
                                        </p:tgtEl>
                                        <p:attrNameLst>
                                          <p:attrName>style.visibility</p:attrName>
                                        </p:attrNameLst>
                                      </p:cBhvr>
                                      <p:to>
                                        <p:strVal val="visible"/>
                                      </p:to>
                                    </p:set>
                                    <p:animEffect transition="in" filter="wheel(1)">
                                      <p:cBhvr>
                                        <p:cTn id="23" dur="2000"/>
                                        <p:tgtEl>
                                          <p:spTgt spid="324611">
                                            <p:txEl>
                                              <p:pRg st="4" end="4"/>
                                            </p:txEl>
                                          </p:spTgt>
                                        </p:tgtEl>
                                      </p:cBhvr>
                                    </p:animEffect>
                                  </p:childTnLst>
                                </p:cTn>
                              </p:par>
                              <p:par>
                                <p:cTn id="24" presetID="21" presetClass="entr" presetSubtype="1" fill="hold" nodeType="withEffect">
                                  <p:stCondLst>
                                    <p:cond delay="0"/>
                                  </p:stCondLst>
                                  <p:childTnLst>
                                    <p:set>
                                      <p:cBhvr>
                                        <p:cTn id="25" dur="1" fill="hold">
                                          <p:stCondLst>
                                            <p:cond delay="0"/>
                                          </p:stCondLst>
                                        </p:cTn>
                                        <p:tgtEl>
                                          <p:spTgt spid="324611">
                                            <p:txEl>
                                              <p:pRg st="5" end="5"/>
                                            </p:txEl>
                                          </p:spTgt>
                                        </p:tgtEl>
                                        <p:attrNameLst>
                                          <p:attrName>style.visibility</p:attrName>
                                        </p:attrNameLst>
                                      </p:cBhvr>
                                      <p:to>
                                        <p:strVal val="visible"/>
                                      </p:to>
                                    </p:set>
                                    <p:animEffect transition="in" filter="wheel(1)">
                                      <p:cBhvr>
                                        <p:cTn id="26" dur="2000"/>
                                        <p:tgtEl>
                                          <p:spTgt spid="324611">
                                            <p:txEl>
                                              <p:pRg st="5" end="5"/>
                                            </p:txEl>
                                          </p:spTgt>
                                        </p:tgtEl>
                                      </p:cBhvr>
                                    </p:animEffect>
                                  </p:childTnLst>
                                </p:cTn>
                              </p:par>
                              <p:par>
                                <p:cTn id="27" presetID="21" presetClass="entr" presetSubtype="1" fill="hold" nodeType="withEffect">
                                  <p:stCondLst>
                                    <p:cond delay="0"/>
                                  </p:stCondLst>
                                  <p:childTnLst>
                                    <p:set>
                                      <p:cBhvr>
                                        <p:cTn id="28" dur="1" fill="hold">
                                          <p:stCondLst>
                                            <p:cond delay="0"/>
                                          </p:stCondLst>
                                        </p:cTn>
                                        <p:tgtEl>
                                          <p:spTgt spid="324611">
                                            <p:txEl>
                                              <p:pRg st="6" end="6"/>
                                            </p:txEl>
                                          </p:spTgt>
                                        </p:tgtEl>
                                        <p:attrNameLst>
                                          <p:attrName>style.visibility</p:attrName>
                                        </p:attrNameLst>
                                      </p:cBhvr>
                                      <p:to>
                                        <p:strVal val="visible"/>
                                      </p:to>
                                    </p:set>
                                    <p:animEffect transition="in" filter="wheel(1)">
                                      <p:cBhvr>
                                        <p:cTn id="29" dur="2000"/>
                                        <p:tgtEl>
                                          <p:spTgt spid="324611">
                                            <p:txEl>
                                              <p:pRg st="6" end="6"/>
                                            </p:txEl>
                                          </p:spTgt>
                                        </p:tgtEl>
                                      </p:cBhvr>
                                    </p:animEffect>
                                  </p:childTnLst>
                                </p:cTn>
                              </p:par>
                              <p:par>
                                <p:cTn id="30" presetID="21" presetClass="entr" presetSubtype="1" fill="hold" nodeType="withEffect">
                                  <p:stCondLst>
                                    <p:cond delay="0"/>
                                  </p:stCondLst>
                                  <p:childTnLst>
                                    <p:set>
                                      <p:cBhvr>
                                        <p:cTn id="31" dur="1" fill="hold">
                                          <p:stCondLst>
                                            <p:cond delay="0"/>
                                          </p:stCondLst>
                                        </p:cTn>
                                        <p:tgtEl>
                                          <p:spTgt spid="324611">
                                            <p:txEl>
                                              <p:pRg st="7" end="7"/>
                                            </p:txEl>
                                          </p:spTgt>
                                        </p:tgtEl>
                                        <p:attrNameLst>
                                          <p:attrName>style.visibility</p:attrName>
                                        </p:attrNameLst>
                                      </p:cBhvr>
                                      <p:to>
                                        <p:strVal val="visible"/>
                                      </p:to>
                                    </p:set>
                                    <p:animEffect transition="in" filter="wheel(1)">
                                      <p:cBhvr>
                                        <p:cTn id="32" dur="2000"/>
                                        <p:tgtEl>
                                          <p:spTgt spid="3246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46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843" name="Rectangle 3"/>
          <p:cNvSpPr>
            <a:spLocks noGrp="1" noChangeArrowheads="1"/>
          </p:cNvSpPr>
          <p:nvPr>
            <p:ph type="body" idx="4294967295"/>
          </p:nvPr>
        </p:nvSpPr>
        <p:spPr>
          <a:xfrm>
            <a:off x="841248" y="1314489"/>
            <a:ext cx="11094720" cy="5400675"/>
          </a:xfrm>
          <a:prstGeom prst="rect">
            <a:avLst/>
          </a:prstGeom>
        </p:spPr>
        <p:txBody>
          <a:bodyPr/>
          <a:lstStyle/>
          <a:p>
            <a:pPr>
              <a:lnSpc>
                <a:spcPct val="105000"/>
              </a:lnSpc>
            </a:pPr>
            <a:r>
              <a:rPr lang="zh-CN" altLang="en-US" sz="2400" dirty="0"/>
              <a:t>资本市场线表示的是无风险资产与有效率风险资产再组合后的有效资产组合期望收益与总风险之间的关系，因此在资本市场线上的点就是有效组合；而证券市场线表明的是任何一种单个资产或者组合的期望收益与其系统风险之间的关系，因此在证券市场线上的点不一定在资本市场线上。</a:t>
            </a:r>
          </a:p>
          <a:p>
            <a:pPr>
              <a:lnSpc>
                <a:spcPct val="105000"/>
              </a:lnSpc>
            </a:pPr>
            <a:r>
              <a:rPr lang="zh-CN" altLang="en-US" sz="2400" dirty="0"/>
              <a:t>证券市场线既然表明的是单个资产或组合的期望收益与其市场风险或系统风险之间的关系，因此在均衡情况下，所有证券的期望收益都将落在证券市场线上。</a:t>
            </a:r>
          </a:p>
          <a:p>
            <a:pPr>
              <a:lnSpc>
                <a:spcPct val="105000"/>
              </a:lnSpc>
            </a:pPr>
            <a:r>
              <a:rPr lang="zh-CN" altLang="en-US" sz="2400" dirty="0"/>
              <a:t>资本市场线</a:t>
            </a:r>
            <a:r>
              <a:rPr lang="zh-CN" altLang="en-US" sz="2400" dirty="0" smtClean="0"/>
              <a:t>实际是证券市场</a:t>
            </a:r>
            <a:r>
              <a:rPr lang="zh-CN" altLang="en-US" sz="2400" dirty="0"/>
              <a:t>线的一个特例，当一个证券或一个证券组合是有效率的，该证券或证券组合与市场组合的相关系数等于</a:t>
            </a:r>
            <a:r>
              <a:rPr lang="en-US" altLang="zh-CN" sz="2400" dirty="0"/>
              <a:t>1</a:t>
            </a:r>
            <a:r>
              <a:rPr lang="zh-CN" altLang="en-US" sz="2400" dirty="0"/>
              <a:t>，此时，证券市场线与资本市场线是相同的。</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91843">
                                            <p:txEl>
                                              <p:pRg st="0" end="0"/>
                                            </p:txEl>
                                          </p:spTgt>
                                        </p:tgtEl>
                                        <p:attrNameLst>
                                          <p:attrName>style.visibility</p:attrName>
                                        </p:attrNameLst>
                                      </p:cBhvr>
                                      <p:to>
                                        <p:strVal val="visible"/>
                                      </p:to>
                                    </p:set>
                                    <p:animEffect transition="in" filter="circle(in)">
                                      <p:cBhvr>
                                        <p:cTn id="7" dur="2000"/>
                                        <p:tgtEl>
                                          <p:spTgt spid="2918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91843">
                                            <p:txEl>
                                              <p:pRg st="1" end="1"/>
                                            </p:txEl>
                                          </p:spTgt>
                                        </p:tgtEl>
                                        <p:attrNameLst>
                                          <p:attrName>style.visibility</p:attrName>
                                        </p:attrNameLst>
                                      </p:cBhvr>
                                      <p:to>
                                        <p:strVal val="visible"/>
                                      </p:to>
                                    </p:set>
                                    <p:animEffect transition="in" filter="circle(in)">
                                      <p:cBhvr>
                                        <p:cTn id="12" dur="2000"/>
                                        <p:tgtEl>
                                          <p:spTgt spid="2918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91843">
                                            <p:txEl>
                                              <p:pRg st="2" end="2"/>
                                            </p:txEl>
                                          </p:spTgt>
                                        </p:tgtEl>
                                        <p:attrNameLst>
                                          <p:attrName>style.visibility</p:attrName>
                                        </p:attrNameLst>
                                      </p:cBhvr>
                                      <p:to>
                                        <p:strVal val="visible"/>
                                      </p:to>
                                    </p:set>
                                    <p:animEffect transition="in" filter="circle(in)">
                                      <p:cBhvr>
                                        <p:cTn id="17" dur="2000"/>
                                        <p:tgtEl>
                                          <p:spTgt spid="2918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https://imgsa.baidu.com/forum/w%3D580/sign=c6140066aacc7cd9fa2d34d109002104/bfe81c345982b2b7ba19224f38adcbef74099be7.jpg"/>
          <p:cNvPicPr/>
          <p:nvPr/>
        </p:nvPicPr>
        <p:blipFill>
          <a:blip r:embed="rId2">
            <a:extLst>
              <a:ext uri="{28A0092B-C50C-407E-A947-70E740481C1C}">
                <a14:useLocalDpi xmlns:a14="http://schemas.microsoft.com/office/drawing/2010/main" val="0"/>
              </a:ext>
            </a:extLst>
          </a:blip>
          <a:srcRect/>
          <a:stretch>
            <a:fillRect/>
          </a:stretch>
        </p:blipFill>
        <p:spPr bwMode="auto">
          <a:xfrm>
            <a:off x="524256" y="116632"/>
            <a:ext cx="11180064" cy="6624736"/>
          </a:xfrm>
          <a:prstGeom prst="rect">
            <a:avLst/>
          </a:prstGeom>
          <a:noFill/>
          <a:ln>
            <a:noFill/>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5"/>
          <p:cNvSpPr txBox="1">
            <a:spLocks noGrp="1" noChangeArrowheads="1"/>
          </p:cNvSpPr>
          <p:nvPr/>
        </p:nvSpPr>
        <p:spPr bwMode="auto">
          <a:xfrm>
            <a:off x="807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r" eaLnBrk="1" hangingPunct="1"/>
            <a:fld id="{BAA3F7F0-E289-4150-ADC5-2C5D0B95A670}" type="slidenum">
              <a:rPr lang="en-US" sz="1400">
                <a:ea typeface="宋体" panose="02010600030101010101" pitchFamily="2" charset="-122"/>
              </a:rPr>
              <a:pPr algn="r" eaLnBrk="1" hangingPunct="1"/>
              <a:t>33</a:t>
            </a:fld>
            <a:endParaRPr lang="en-US" sz="1400">
              <a:ea typeface="宋体" panose="02010600030101010101" pitchFamily="2" charset="-122"/>
            </a:endParaRPr>
          </a:p>
        </p:txBody>
      </p:sp>
      <p:sp>
        <p:nvSpPr>
          <p:cNvPr id="6147" name="Rectangle 2"/>
          <p:cNvSpPr>
            <a:spLocks noGrp="1" noChangeArrowheads="1"/>
          </p:cNvSpPr>
          <p:nvPr>
            <p:ph type="title" idx="4294967295"/>
          </p:nvPr>
        </p:nvSpPr>
        <p:spPr>
          <a:xfrm>
            <a:off x="1187862" y="770686"/>
            <a:ext cx="10364451" cy="632177"/>
          </a:xfrm>
        </p:spPr>
        <p:txBody>
          <a:bodyPr/>
          <a:lstStyle/>
          <a:p>
            <a:pPr algn="ctr" eaLnBrk="1" hangingPunct="1"/>
            <a:r>
              <a:rPr lang="en-US" dirty="0">
                <a:latin typeface="黑体" pitchFamily="1" charset="-122"/>
              </a:rPr>
              <a:t>FF</a:t>
            </a:r>
            <a:r>
              <a:rPr lang="zh-CN" altLang="en-US" dirty="0">
                <a:latin typeface="黑体" pitchFamily="1" charset="-122"/>
              </a:rPr>
              <a:t>三因素模型的基础</a:t>
            </a:r>
            <a:endParaRPr lang="zh-CN" altLang="en-US" dirty="0">
              <a:latin typeface="Times New Roman" panose="02020603050405020304" pitchFamily="18" charset="0"/>
              <a:cs typeface="Times New Roman" panose="02020603050405020304" pitchFamily="18" charset="0"/>
            </a:endParaRPr>
          </a:p>
        </p:txBody>
      </p:sp>
      <p:sp>
        <p:nvSpPr>
          <p:cNvPr id="6148" name="TextBox 6"/>
          <p:cNvSpPr txBox="1">
            <a:spLocks noChangeArrowheads="1"/>
          </p:cNvSpPr>
          <p:nvPr/>
        </p:nvSpPr>
        <p:spPr bwMode="auto">
          <a:xfrm>
            <a:off x="1514476" y="5348288"/>
            <a:ext cx="28924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2800">
                <a:latin typeface="黑体" pitchFamily="1" charset="-122"/>
              </a:rPr>
              <a:t>CAPM</a:t>
            </a:r>
            <a:endParaRPr lang="zh-CN" altLang="en-US" sz="2800"/>
          </a:p>
        </p:txBody>
      </p:sp>
      <p:sp>
        <p:nvSpPr>
          <p:cNvPr id="6149" name="左大括号 7"/>
          <p:cNvSpPr>
            <a:spLocks/>
          </p:cNvSpPr>
          <p:nvPr/>
        </p:nvSpPr>
        <p:spPr bwMode="auto">
          <a:xfrm>
            <a:off x="4308476" y="4794251"/>
            <a:ext cx="568325" cy="1592263"/>
          </a:xfrm>
          <a:prstGeom prst="leftBrace">
            <a:avLst>
              <a:gd name="adj1" fmla="val 8327"/>
              <a:gd name="adj2" fmla="val 50000"/>
            </a:avLst>
          </a:prstGeom>
          <a:solidFill>
            <a:schemeClr val="bg1"/>
          </a:solidFill>
          <a:ln w="9525" cmpd="sng">
            <a:solidFill>
              <a:schemeClr val="tx1"/>
            </a:solidFill>
            <a:round/>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6150" name="TextBox 9"/>
          <p:cNvSpPr txBox="1">
            <a:spLocks noChangeArrowheads="1"/>
          </p:cNvSpPr>
          <p:nvPr/>
        </p:nvSpPr>
        <p:spPr bwMode="auto">
          <a:xfrm>
            <a:off x="4806950" y="4762500"/>
            <a:ext cx="5861050"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buFont typeface="Wingdings 2" panose="05020102010507070707" pitchFamily="18" charset="2"/>
              <a:buNone/>
            </a:pPr>
            <a:r>
              <a:rPr lang="zh-CN" altLang="en-US" sz="2400">
                <a:latin typeface="黑体" pitchFamily="1" charset="-122"/>
              </a:rPr>
              <a:t>是基于风险资产的期望收益均衡基础上的预测模型。</a:t>
            </a:r>
          </a:p>
          <a:p>
            <a:pPr eaLnBrk="1" hangingPunct="1">
              <a:buFont typeface="Wingdings 2" panose="05020102010507070707" pitchFamily="18" charset="2"/>
              <a:buNone/>
            </a:pPr>
            <a:endParaRPr lang="zh-CN" altLang="en-US" sz="2400">
              <a:latin typeface="黑体" pitchFamily="1" charset="-122"/>
            </a:endParaRPr>
          </a:p>
          <a:p>
            <a:pPr eaLnBrk="1" hangingPunct="1">
              <a:buFont typeface="Wingdings 2" panose="05020102010507070707" pitchFamily="18" charset="2"/>
              <a:buNone/>
            </a:pPr>
            <a:r>
              <a:rPr lang="zh-CN" altLang="en-US" sz="2400">
                <a:latin typeface="黑体" pitchFamily="1" charset="-122"/>
              </a:rPr>
              <a:t>投资者具有均值-方差偏好。</a:t>
            </a:r>
            <a:endParaRPr lang="en-US" sz="2400">
              <a:latin typeface="黑体" pitchFamily="1" charset="-122"/>
            </a:endParaRPr>
          </a:p>
        </p:txBody>
      </p:sp>
      <p:sp>
        <p:nvSpPr>
          <p:cNvPr id="6151" name="TextBox 10"/>
          <p:cNvSpPr txBox="1">
            <a:spLocks noChangeArrowheads="1"/>
          </p:cNvSpPr>
          <p:nvPr/>
        </p:nvSpPr>
        <p:spPr bwMode="auto">
          <a:xfrm>
            <a:off x="1593850" y="2051050"/>
            <a:ext cx="3200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2800">
                <a:latin typeface="黑体" pitchFamily="1" charset="-122"/>
              </a:rPr>
              <a:t>资本资产定价模型（</a:t>
            </a:r>
            <a:r>
              <a:rPr lang="en-US" sz="2800">
                <a:latin typeface="黑体" pitchFamily="1" charset="-122"/>
              </a:rPr>
              <a:t>CAPM</a:t>
            </a:r>
            <a:r>
              <a:rPr lang="zh-CN" altLang="en-US" sz="2800">
                <a:latin typeface="黑体" pitchFamily="1" charset="-122"/>
              </a:rPr>
              <a:t>）</a:t>
            </a:r>
            <a:endParaRPr lang="zh-CN" altLang="en-US" sz="2800"/>
          </a:p>
        </p:txBody>
      </p:sp>
      <p:cxnSp>
        <p:nvCxnSpPr>
          <p:cNvPr id="6152" name="直接箭头连接符 12"/>
          <p:cNvCxnSpPr>
            <a:cxnSpLocks noChangeShapeType="1"/>
          </p:cNvCxnSpPr>
          <p:nvPr/>
        </p:nvCxnSpPr>
        <p:spPr bwMode="auto">
          <a:xfrm rot="5400000" flipH="1" flipV="1">
            <a:off x="2050257" y="4183857"/>
            <a:ext cx="2022475" cy="1588"/>
          </a:xfrm>
          <a:prstGeom prst="straightConnector1">
            <a:avLst/>
          </a:prstGeom>
          <a:noFill/>
          <a:ln w="9525" cmpd="sng">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3" name="TextBox 13"/>
          <p:cNvSpPr txBox="1">
            <a:spLocks noChangeArrowheads="1"/>
          </p:cNvSpPr>
          <p:nvPr/>
        </p:nvSpPr>
        <p:spPr bwMode="auto">
          <a:xfrm>
            <a:off x="2514284" y="3587751"/>
            <a:ext cx="492443" cy="124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zh-CN" altLang="en-US"/>
              <a:t>实证检验</a:t>
            </a:r>
          </a:p>
        </p:txBody>
      </p:sp>
      <p:cxnSp>
        <p:nvCxnSpPr>
          <p:cNvPr id="6154" name="直接箭头连接符 17"/>
          <p:cNvCxnSpPr>
            <a:cxnSpLocks noChangeShapeType="1"/>
          </p:cNvCxnSpPr>
          <p:nvPr/>
        </p:nvCxnSpPr>
        <p:spPr bwMode="auto">
          <a:xfrm flipV="1">
            <a:off x="4773614" y="1579564"/>
            <a:ext cx="1196975" cy="727075"/>
          </a:xfrm>
          <a:prstGeom prst="straightConnector1">
            <a:avLst/>
          </a:prstGeom>
          <a:noFill/>
          <a:ln w="9525"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6155" name="直接箭头连接符 19"/>
          <p:cNvCxnSpPr>
            <a:cxnSpLocks noChangeShapeType="1"/>
          </p:cNvCxnSpPr>
          <p:nvPr/>
        </p:nvCxnSpPr>
        <p:spPr bwMode="auto">
          <a:xfrm>
            <a:off x="4786314" y="2306638"/>
            <a:ext cx="1184275" cy="838200"/>
          </a:xfrm>
          <a:prstGeom prst="straightConnector1">
            <a:avLst/>
          </a:prstGeom>
          <a:noFill/>
          <a:ln w="9525" cmpd="sng">
            <a:solidFill>
              <a:schemeClr val="tx1"/>
            </a:solidFill>
            <a:round/>
            <a:headEnd/>
            <a:tailEnd type="arrow" w="med" len="med"/>
          </a:ln>
          <a:extLst>
            <a:ext uri="{909E8E84-426E-40DD-AFC4-6F175D3DCCD1}">
              <a14:hiddenFill xmlns:a14="http://schemas.microsoft.com/office/drawing/2010/main">
                <a:noFill/>
              </a14:hiddenFill>
            </a:ext>
          </a:extLst>
        </p:spPr>
      </p:cxnSp>
      <p:sp>
        <p:nvSpPr>
          <p:cNvPr id="6156" name="TextBox 24"/>
          <p:cNvSpPr txBox="1">
            <a:spLocks noChangeArrowheads="1"/>
          </p:cNvSpPr>
          <p:nvPr/>
        </p:nvSpPr>
        <p:spPr bwMode="auto">
          <a:xfrm>
            <a:off x="6096000" y="1344614"/>
            <a:ext cx="403225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en-US">
                <a:latin typeface="黑体" pitchFamily="1" charset="-122"/>
              </a:rPr>
              <a:t>1969</a:t>
            </a:r>
            <a:r>
              <a:rPr lang="zh-CN" altLang="en-US">
                <a:latin typeface="黑体" pitchFamily="1" charset="-122"/>
              </a:rPr>
              <a:t>年以前的数据，结果证明了资本资产定价模型（</a:t>
            </a:r>
            <a:r>
              <a:rPr lang="en-US">
                <a:latin typeface="黑体" pitchFamily="1" charset="-122"/>
              </a:rPr>
              <a:t>CAPM</a:t>
            </a:r>
            <a:r>
              <a:rPr lang="zh-CN" altLang="en-US">
                <a:latin typeface="黑体" pitchFamily="1" charset="-122"/>
              </a:rPr>
              <a:t>）的有效性。</a:t>
            </a:r>
            <a:endParaRPr lang="en-US">
              <a:latin typeface="黑体" pitchFamily="1" charset="-122"/>
            </a:endParaRPr>
          </a:p>
          <a:p>
            <a:pPr eaLnBrk="1" hangingPunct="1"/>
            <a:r>
              <a:rPr lang="zh-CN" altLang="en-US">
                <a:latin typeface="黑体" pitchFamily="1" charset="-122"/>
              </a:rPr>
              <a:t>（</a:t>
            </a:r>
            <a:r>
              <a:rPr lang="en-US">
                <a:latin typeface="黑体" pitchFamily="1" charset="-122"/>
              </a:rPr>
              <a:t> Black Jensen</a:t>
            </a:r>
            <a:r>
              <a:rPr lang="zh-CN" altLang="en-US">
                <a:latin typeface="黑体" pitchFamily="1" charset="-122"/>
              </a:rPr>
              <a:t>和</a:t>
            </a:r>
            <a:r>
              <a:rPr lang="en-US">
                <a:latin typeface="黑体" pitchFamily="1" charset="-122"/>
              </a:rPr>
              <a:t>Scholes(1972)</a:t>
            </a:r>
            <a:r>
              <a:rPr lang="zh-CN" altLang="en-US">
                <a:latin typeface="黑体" pitchFamily="1" charset="-122"/>
              </a:rPr>
              <a:t>及</a:t>
            </a:r>
            <a:r>
              <a:rPr lang="en-US"/>
              <a:t>Fama(1973) </a:t>
            </a:r>
            <a:r>
              <a:rPr lang="en-US">
                <a:latin typeface="黑体" pitchFamily="1" charset="-122"/>
              </a:rPr>
              <a:t> </a:t>
            </a:r>
            <a:r>
              <a:rPr lang="zh-CN" altLang="en-US">
                <a:latin typeface="黑体" pitchFamily="1" charset="-122"/>
              </a:rPr>
              <a:t>）</a:t>
            </a:r>
            <a:endParaRPr lang="zh-CN" altLang="en-US"/>
          </a:p>
        </p:txBody>
      </p:sp>
      <p:sp>
        <p:nvSpPr>
          <p:cNvPr id="6157" name="TextBox 26"/>
          <p:cNvSpPr txBox="1">
            <a:spLocks noChangeArrowheads="1"/>
          </p:cNvSpPr>
          <p:nvPr/>
        </p:nvSpPr>
        <p:spPr bwMode="auto">
          <a:xfrm>
            <a:off x="6207126" y="2798764"/>
            <a:ext cx="3768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zh-CN" altLang="en-US">
                <a:latin typeface="黑体" pitchFamily="1" charset="-122"/>
              </a:rPr>
              <a:t>对此后数据的检验，</a:t>
            </a:r>
            <a:r>
              <a:rPr lang="en-US">
                <a:latin typeface="黑体" pitchFamily="1" charset="-122"/>
              </a:rPr>
              <a:t>CAPM</a:t>
            </a:r>
            <a:r>
              <a:rPr lang="zh-CN" altLang="en-US">
                <a:latin typeface="黑体" pitchFamily="1" charset="-122"/>
              </a:rPr>
              <a:t>模型却缺乏说服力。</a:t>
            </a:r>
            <a:endParaRPr lang="zh-CN" altLang="en-US"/>
          </a:p>
        </p:txBody>
      </p:sp>
      <p:sp>
        <p:nvSpPr>
          <p:cNvPr id="6158" name="下箭头 27"/>
          <p:cNvSpPr>
            <a:spLocks noChangeArrowheads="1"/>
          </p:cNvSpPr>
          <p:nvPr/>
        </p:nvSpPr>
        <p:spPr bwMode="auto">
          <a:xfrm>
            <a:off x="7550150" y="3546475"/>
            <a:ext cx="457200" cy="401638"/>
          </a:xfrm>
          <a:prstGeom prst="downArrow">
            <a:avLst>
              <a:gd name="adj1" fmla="val 50000"/>
              <a:gd name="adj2" fmla="val 50000"/>
            </a:avLst>
          </a:prstGeom>
          <a:solidFill>
            <a:srgbClr val="00B0F0"/>
          </a:solidFill>
          <a:ln w="9525" cmpd="sng">
            <a:solidFill>
              <a:srgbClr val="FFFF00"/>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solidFill>
                <a:srgbClr val="FF0000"/>
              </a:solidFill>
            </a:endParaRPr>
          </a:p>
        </p:txBody>
      </p:sp>
      <p:grpSp>
        <p:nvGrpSpPr>
          <p:cNvPr id="6159" name="Group 15"/>
          <p:cNvGrpSpPr>
            <a:grpSpLocks/>
          </p:cNvGrpSpPr>
          <p:nvPr/>
        </p:nvGrpSpPr>
        <p:grpSpPr bwMode="auto">
          <a:xfrm>
            <a:off x="6081713" y="4003676"/>
            <a:ext cx="3408362" cy="595313"/>
            <a:chOff x="0" y="0"/>
            <a:chExt cx="3408218" cy="595745"/>
          </a:xfrm>
        </p:grpSpPr>
        <p:sp>
          <p:nvSpPr>
            <p:cNvPr id="6160" name="矩形 28"/>
            <p:cNvSpPr>
              <a:spLocks noChangeArrowheads="1"/>
            </p:cNvSpPr>
            <p:nvPr/>
          </p:nvSpPr>
          <p:spPr bwMode="auto">
            <a:xfrm>
              <a:off x="13852" y="0"/>
              <a:ext cx="3394363" cy="595745"/>
            </a:xfrm>
            <a:prstGeom prst="rect">
              <a:avLst/>
            </a:prstGeom>
            <a:solidFill>
              <a:srgbClr val="BDE1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6161" name="TextBox 29"/>
            <p:cNvSpPr txBox="1">
              <a:spLocks noChangeArrowheads="1"/>
            </p:cNvSpPr>
            <p:nvPr/>
          </p:nvSpPr>
          <p:spPr bwMode="auto">
            <a:xfrm>
              <a:off x="0" y="96980"/>
              <a:ext cx="34082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zh-CN" altLang="en-US" sz="1800">
                  <a:latin typeface="黑体" pitchFamily="1" charset="-122"/>
                </a:rPr>
                <a:t>影响股票收益的其他因素被发现</a:t>
              </a:r>
              <a:endParaRPr lang="zh-CN" altLang="en-US" sz="1600"/>
            </a:p>
          </p:txBody>
        </p:sp>
      </p:grpSp>
      <p:sp>
        <p:nvSpPr>
          <p:cNvPr id="2" name="矩形 1"/>
          <p:cNvSpPr/>
          <p:nvPr/>
        </p:nvSpPr>
        <p:spPr>
          <a:xfrm>
            <a:off x="116722" y="16916"/>
            <a:ext cx="4971233" cy="769441"/>
          </a:xfrm>
          <a:prstGeom prst="rect">
            <a:avLst/>
          </a:prstGeom>
        </p:spPr>
        <p:txBody>
          <a:bodyPr wrap="none">
            <a:spAutoFit/>
          </a:bodyPr>
          <a:lstStyle/>
          <a:p>
            <a:r>
              <a:rPr lang="zh-CN" altLang="en-US" sz="4400" dirty="0"/>
              <a:t> 二、</a:t>
            </a:r>
            <a:r>
              <a:rPr lang="en-US" altLang="zh-CN" sz="4400" dirty="0"/>
              <a:t>F-F</a:t>
            </a:r>
            <a:r>
              <a:rPr lang="zh-CN" altLang="en-US" sz="4400" dirty="0"/>
              <a:t>三因子模型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blinds(horizontal)">
                                      <p:cBhvr>
                                        <p:cTn id="7" dur="500"/>
                                        <p:tgtEl>
                                          <p:spTgt spid="614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148"/>
                                        </p:tgtEl>
                                        <p:attrNameLst>
                                          <p:attrName>style.visibility</p:attrName>
                                        </p:attrNameLst>
                                      </p:cBhvr>
                                      <p:to>
                                        <p:strVal val="visible"/>
                                      </p:to>
                                    </p:set>
                                    <p:animEffect transition="in" filter="fade">
                                      <p:cBhvr>
                                        <p:cTn id="12" dur="2000"/>
                                        <p:tgtEl>
                                          <p:spTgt spid="614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6149"/>
                                        </p:tgtEl>
                                        <p:attrNameLst>
                                          <p:attrName>style.visibility</p:attrName>
                                        </p:attrNameLst>
                                      </p:cBhvr>
                                      <p:to>
                                        <p:strVal val="visible"/>
                                      </p:to>
                                    </p:set>
                                    <p:animEffect transition="in" filter="slide(fromLeft)">
                                      <p:cBhvr>
                                        <p:cTn id="17" dur="500"/>
                                        <p:tgtEl>
                                          <p:spTgt spid="614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50">
                                            <p:txEl>
                                              <p:pRg st="0" end="0"/>
                                            </p:txEl>
                                          </p:spTgt>
                                        </p:tgtEl>
                                        <p:attrNameLst>
                                          <p:attrName>style.visibility</p:attrName>
                                        </p:attrNameLst>
                                      </p:cBhvr>
                                      <p:to>
                                        <p:strVal val="visible"/>
                                      </p:to>
                                    </p:set>
                                    <p:animEffect transition="in" filter="fade">
                                      <p:cBhvr>
                                        <p:cTn id="22" dur="2000"/>
                                        <p:tgtEl>
                                          <p:spTgt spid="6150">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150">
                                            <p:txEl>
                                              <p:pRg st="2" end="2"/>
                                            </p:txEl>
                                          </p:spTgt>
                                        </p:tgtEl>
                                        <p:attrNameLst>
                                          <p:attrName>style.visibility</p:attrName>
                                        </p:attrNameLst>
                                      </p:cBhvr>
                                      <p:to>
                                        <p:strVal val="visible"/>
                                      </p:to>
                                    </p:set>
                                    <p:animEffect transition="in" filter="fade">
                                      <p:cBhvr>
                                        <p:cTn id="27" dur="2000"/>
                                        <p:tgtEl>
                                          <p:spTgt spid="6150">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51"/>
                                        </p:tgtEl>
                                        <p:attrNameLst>
                                          <p:attrName>style.visibility</p:attrName>
                                        </p:attrNameLst>
                                      </p:cBhvr>
                                      <p:to>
                                        <p:strVal val="visible"/>
                                      </p:to>
                                    </p:set>
                                    <p:animEffect transition="in" filter="fade">
                                      <p:cBhvr>
                                        <p:cTn id="32" dur="2000"/>
                                        <p:tgtEl>
                                          <p:spTgt spid="615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4" fill="hold" nodeType="clickEffect">
                                  <p:stCondLst>
                                    <p:cond delay="0"/>
                                  </p:stCondLst>
                                  <p:childTnLst>
                                    <p:set>
                                      <p:cBhvr>
                                        <p:cTn id="36" dur="1" fill="hold">
                                          <p:stCondLst>
                                            <p:cond delay="0"/>
                                          </p:stCondLst>
                                        </p:cTn>
                                        <p:tgtEl>
                                          <p:spTgt spid="6152"/>
                                        </p:tgtEl>
                                        <p:attrNameLst>
                                          <p:attrName>style.visibility</p:attrName>
                                        </p:attrNameLst>
                                      </p:cBhvr>
                                      <p:to>
                                        <p:strVal val="visible"/>
                                      </p:to>
                                    </p:set>
                                    <p:animEffect transition="in" filter="slide(fromBottom)">
                                      <p:cBhvr>
                                        <p:cTn id="37" dur="500"/>
                                        <p:tgtEl>
                                          <p:spTgt spid="615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6153"/>
                                        </p:tgtEl>
                                        <p:attrNameLst>
                                          <p:attrName>style.visibility</p:attrName>
                                        </p:attrNameLst>
                                      </p:cBhvr>
                                      <p:to>
                                        <p:strVal val="visible"/>
                                      </p:to>
                                    </p:set>
                                    <p:animEffect transition="in" filter="slide(fromBottom)">
                                      <p:cBhvr>
                                        <p:cTn id="42" dur="500"/>
                                        <p:tgtEl>
                                          <p:spTgt spid="615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nodeType="clickEffect">
                                  <p:stCondLst>
                                    <p:cond delay="0"/>
                                  </p:stCondLst>
                                  <p:childTnLst>
                                    <p:set>
                                      <p:cBhvr>
                                        <p:cTn id="46" dur="1" fill="hold">
                                          <p:stCondLst>
                                            <p:cond delay="0"/>
                                          </p:stCondLst>
                                        </p:cTn>
                                        <p:tgtEl>
                                          <p:spTgt spid="6154"/>
                                        </p:tgtEl>
                                        <p:attrNameLst>
                                          <p:attrName>style.visibility</p:attrName>
                                        </p:attrNameLst>
                                      </p:cBhvr>
                                      <p:to>
                                        <p:strVal val="visible"/>
                                      </p:to>
                                    </p:set>
                                    <p:animEffect transition="in" filter="slide(fromLeft)">
                                      <p:cBhvr>
                                        <p:cTn id="47" dur="500"/>
                                        <p:tgtEl>
                                          <p:spTgt spid="615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156"/>
                                        </p:tgtEl>
                                        <p:attrNameLst>
                                          <p:attrName>style.visibility</p:attrName>
                                        </p:attrNameLst>
                                      </p:cBhvr>
                                      <p:to>
                                        <p:strVal val="visible"/>
                                      </p:to>
                                    </p:set>
                                    <p:animEffect transition="in" filter="fade">
                                      <p:cBhvr>
                                        <p:cTn id="52" dur="2000"/>
                                        <p:tgtEl>
                                          <p:spTgt spid="615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8" fill="hold" nodeType="clickEffect">
                                  <p:stCondLst>
                                    <p:cond delay="0"/>
                                  </p:stCondLst>
                                  <p:childTnLst>
                                    <p:set>
                                      <p:cBhvr>
                                        <p:cTn id="56" dur="1" fill="hold">
                                          <p:stCondLst>
                                            <p:cond delay="0"/>
                                          </p:stCondLst>
                                        </p:cTn>
                                        <p:tgtEl>
                                          <p:spTgt spid="6155"/>
                                        </p:tgtEl>
                                        <p:attrNameLst>
                                          <p:attrName>style.visibility</p:attrName>
                                        </p:attrNameLst>
                                      </p:cBhvr>
                                      <p:to>
                                        <p:strVal val="visible"/>
                                      </p:to>
                                    </p:set>
                                    <p:animEffect transition="in" filter="slide(fromLeft)">
                                      <p:cBhvr>
                                        <p:cTn id="57" dur="500"/>
                                        <p:tgtEl>
                                          <p:spTgt spid="615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157"/>
                                        </p:tgtEl>
                                        <p:attrNameLst>
                                          <p:attrName>style.visibility</p:attrName>
                                        </p:attrNameLst>
                                      </p:cBhvr>
                                      <p:to>
                                        <p:strVal val="visible"/>
                                      </p:to>
                                    </p:set>
                                    <p:animEffect transition="in" filter="fade">
                                      <p:cBhvr>
                                        <p:cTn id="62" dur="2000"/>
                                        <p:tgtEl>
                                          <p:spTgt spid="615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2" presetClass="entr" presetSubtype="1" fill="hold" grpId="0" nodeType="clickEffect">
                                  <p:stCondLst>
                                    <p:cond delay="0"/>
                                  </p:stCondLst>
                                  <p:childTnLst>
                                    <p:set>
                                      <p:cBhvr>
                                        <p:cTn id="66" dur="1" fill="hold">
                                          <p:stCondLst>
                                            <p:cond delay="0"/>
                                          </p:stCondLst>
                                        </p:cTn>
                                        <p:tgtEl>
                                          <p:spTgt spid="6158"/>
                                        </p:tgtEl>
                                        <p:attrNameLst>
                                          <p:attrName>style.visibility</p:attrName>
                                        </p:attrNameLst>
                                      </p:cBhvr>
                                      <p:to>
                                        <p:strVal val="visible"/>
                                      </p:to>
                                    </p:set>
                                    <p:animEffect transition="in" filter="slide(fromTop)">
                                      <p:cBhvr>
                                        <p:cTn id="67" dur="500"/>
                                        <p:tgtEl>
                                          <p:spTgt spid="615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nodeType="clickEffect">
                                  <p:stCondLst>
                                    <p:cond delay="0"/>
                                  </p:stCondLst>
                                  <p:childTnLst>
                                    <p:set>
                                      <p:cBhvr>
                                        <p:cTn id="71" dur="1" fill="hold">
                                          <p:stCondLst>
                                            <p:cond delay="0"/>
                                          </p:stCondLst>
                                        </p:cTn>
                                        <p:tgtEl>
                                          <p:spTgt spid="6159"/>
                                        </p:tgtEl>
                                        <p:attrNameLst>
                                          <p:attrName>style.visibility</p:attrName>
                                        </p:attrNameLst>
                                      </p:cBhvr>
                                      <p:to>
                                        <p:strVal val="visible"/>
                                      </p:to>
                                    </p:set>
                                    <p:animEffect transition="in" filter="fade">
                                      <p:cBhvr>
                                        <p:cTn id="72" dur="2000"/>
                                        <p:tgtEl>
                                          <p:spTgt spid="6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autoUpdateAnimBg="0"/>
      <p:bldP spid="6148" grpId="0" autoUpdateAnimBg="0"/>
      <p:bldP spid="6149" grpId="0" animBg="1" autoUpdateAnimBg="0"/>
      <p:bldP spid="6150" grpId="0" build="p" autoUpdateAnimBg="0"/>
      <p:bldP spid="6151" grpId="0" autoUpdateAnimBg="0"/>
      <p:bldP spid="6153" grpId="0" autoUpdateAnimBg="0"/>
      <p:bldP spid="6156" grpId="0" autoUpdateAnimBg="0"/>
      <p:bldP spid="6157" grpId="0" autoUpdateAnimBg="0"/>
      <p:bldP spid="6158"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Box 11"/>
          <p:cNvSpPr txBox="1">
            <a:spLocks noChangeArrowheads="1"/>
          </p:cNvSpPr>
          <p:nvPr/>
        </p:nvSpPr>
        <p:spPr bwMode="auto">
          <a:xfrm>
            <a:off x="1877292" y="935236"/>
            <a:ext cx="87566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en-US" sz="2400" dirty="0" err="1">
                <a:latin typeface="黑体" pitchFamily="1" charset="-122"/>
              </a:rPr>
              <a:t>Fama</a:t>
            </a:r>
            <a:r>
              <a:rPr lang="zh-CN" altLang="en-US" sz="2400" dirty="0">
                <a:latin typeface="黑体" pitchFamily="1" charset="-122"/>
              </a:rPr>
              <a:t>和</a:t>
            </a:r>
            <a:r>
              <a:rPr lang="en-US" sz="2400" dirty="0">
                <a:latin typeface="黑体" pitchFamily="1" charset="-122"/>
              </a:rPr>
              <a:t>French(1992)</a:t>
            </a:r>
            <a:r>
              <a:rPr lang="zh-CN" altLang="en-US" sz="2400" dirty="0">
                <a:latin typeface="黑体" pitchFamily="1" charset="-122"/>
              </a:rPr>
              <a:t>对美国市场</a:t>
            </a:r>
            <a:r>
              <a:rPr lang="en-US" sz="2400" dirty="0">
                <a:latin typeface="黑体" pitchFamily="1" charset="-122"/>
              </a:rPr>
              <a:t>1963-1990</a:t>
            </a:r>
            <a:r>
              <a:rPr lang="zh-CN" altLang="en-US" sz="2400" dirty="0">
                <a:latin typeface="黑体" pitchFamily="1" charset="-122"/>
              </a:rPr>
              <a:t>年间的数据进行研究</a:t>
            </a:r>
            <a:endParaRPr lang="zh-CN" altLang="en-US" sz="2400" dirty="0"/>
          </a:p>
        </p:txBody>
      </p:sp>
      <p:grpSp>
        <p:nvGrpSpPr>
          <p:cNvPr id="7173" name="Group 5"/>
          <p:cNvGrpSpPr>
            <a:grpSpLocks/>
          </p:cNvGrpSpPr>
          <p:nvPr/>
        </p:nvGrpSpPr>
        <p:grpSpPr bwMode="auto">
          <a:xfrm>
            <a:off x="2092325" y="1635125"/>
            <a:ext cx="1703388" cy="660400"/>
            <a:chOff x="0" y="0"/>
            <a:chExt cx="1704110" cy="660219"/>
          </a:xfrm>
        </p:grpSpPr>
        <p:sp>
          <p:nvSpPr>
            <p:cNvPr id="7174" name="矩形 16"/>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75" name="TextBox 18"/>
            <p:cNvSpPr txBox="1">
              <a:spLocks noChangeArrowheads="1"/>
            </p:cNvSpPr>
            <p:nvPr/>
          </p:nvSpPr>
          <p:spPr bwMode="auto">
            <a:xfrm>
              <a:off x="180254" y="13888"/>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t>市值</a:t>
              </a:r>
              <a:endParaRPr lang="en-US" sz="1800"/>
            </a:p>
            <a:p>
              <a:pPr algn="ctr" eaLnBrk="1" hangingPunct="1"/>
              <a:r>
                <a:rPr lang="zh-CN" altLang="en-US" sz="1800"/>
                <a:t>（</a:t>
              </a:r>
              <a:r>
                <a:rPr lang="en-US" sz="1800"/>
                <a:t>ME</a:t>
              </a:r>
              <a:r>
                <a:rPr lang="zh-CN" altLang="en-US" sz="1800"/>
                <a:t>）</a:t>
              </a:r>
            </a:p>
          </p:txBody>
        </p:sp>
      </p:grpSp>
      <p:grpSp>
        <p:nvGrpSpPr>
          <p:cNvPr id="7176" name="Group 8"/>
          <p:cNvGrpSpPr>
            <a:grpSpLocks/>
          </p:cNvGrpSpPr>
          <p:nvPr/>
        </p:nvGrpSpPr>
        <p:grpSpPr bwMode="auto">
          <a:xfrm>
            <a:off x="8437564" y="1649413"/>
            <a:ext cx="1703387" cy="658812"/>
            <a:chOff x="0" y="0"/>
            <a:chExt cx="1704110" cy="660214"/>
          </a:xfrm>
        </p:grpSpPr>
        <p:sp>
          <p:nvSpPr>
            <p:cNvPr id="7177" name="矩形 14"/>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78" name="TextBox 19"/>
            <p:cNvSpPr txBox="1">
              <a:spLocks noChangeArrowheads="1"/>
            </p:cNvSpPr>
            <p:nvPr/>
          </p:nvSpPr>
          <p:spPr bwMode="auto">
            <a:xfrm>
              <a:off x="180109" y="13883"/>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市盈率（</a:t>
              </a:r>
              <a:r>
                <a:rPr lang="en-US" sz="1800">
                  <a:latin typeface="黑体" pitchFamily="1" charset="-122"/>
                </a:rPr>
                <a:t>E/P</a:t>
              </a:r>
              <a:r>
                <a:rPr lang="zh-CN" altLang="en-US" sz="1800">
                  <a:latin typeface="黑体" pitchFamily="1" charset="-122"/>
                </a:rPr>
                <a:t>） </a:t>
              </a:r>
              <a:endParaRPr lang="zh-CN" altLang="en-US" sz="1800"/>
            </a:p>
          </p:txBody>
        </p:sp>
      </p:grpSp>
      <p:grpSp>
        <p:nvGrpSpPr>
          <p:cNvPr id="7179" name="Group 11"/>
          <p:cNvGrpSpPr>
            <a:grpSpLocks/>
          </p:cNvGrpSpPr>
          <p:nvPr/>
        </p:nvGrpSpPr>
        <p:grpSpPr bwMode="auto">
          <a:xfrm>
            <a:off x="6359525" y="1649413"/>
            <a:ext cx="1703388" cy="658812"/>
            <a:chOff x="0" y="0"/>
            <a:chExt cx="1704110" cy="660214"/>
          </a:xfrm>
        </p:grpSpPr>
        <p:sp>
          <p:nvSpPr>
            <p:cNvPr id="7180" name="矩形 13"/>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81" name="TextBox 20"/>
            <p:cNvSpPr txBox="1">
              <a:spLocks noChangeArrowheads="1"/>
            </p:cNvSpPr>
            <p:nvPr/>
          </p:nvSpPr>
          <p:spPr bwMode="auto">
            <a:xfrm>
              <a:off x="194031" y="13883"/>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财务杠杆（</a:t>
              </a:r>
              <a:r>
                <a:rPr lang="en-US" sz="1800">
                  <a:latin typeface="黑体" pitchFamily="1" charset="-122"/>
                </a:rPr>
                <a:t>leverage</a:t>
              </a:r>
              <a:r>
                <a:rPr lang="zh-CN" altLang="en-US" sz="1800">
                  <a:latin typeface="黑体" pitchFamily="1" charset="-122"/>
                </a:rPr>
                <a:t>）</a:t>
              </a:r>
              <a:endParaRPr lang="zh-CN" altLang="en-US" sz="1800"/>
            </a:p>
          </p:txBody>
        </p:sp>
      </p:grpSp>
      <p:grpSp>
        <p:nvGrpSpPr>
          <p:cNvPr id="7182" name="Group 14"/>
          <p:cNvGrpSpPr>
            <a:grpSpLocks/>
          </p:cNvGrpSpPr>
          <p:nvPr/>
        </p:nvGrpSpPr>
        <p:grpSpPr bwMode="auto">
          <a:xfrm>
            <a:off x="4252914" y="1635126"/>
            <a:ext cx="1704975" cy="646113"/>
            <a:chOff x="0" y="0"/>
            <a:chExt cx="1704110" cy="646359"/>
          </a:xfrm>
        </p:grpSpPr>
        <p:sp>
          <p:nvSpPr>
            <p:cNvPr id="7183" name="矩形 12"/>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84" name="TextBox 21"/>
            <p:cNvSpPr txBox="1">
              <a:spLocks noChangeArrowheads="1"/>
            </p:cNvSpPr>
            <p:nvPr/>
          </p:nvSpPr>
          <p:spPr bwMode="auto">
            <a:xfrm>
              <a:off x="194033" y="28"/>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账面市值比（</a:t>
              </a:r>
              <a:r>
                <a:rPr lang="en-US" sz="1800">
                  <a:latin typeface="黑体" pitchFamily="1" charset="-122"/>
                </a:rPr>
                <a:t>BE/ME</a:t>
              </a:r>
              <a:r>
                <a:rPr lang="zh-CN" altLang="en-US" sz="1800">
                  <a:latin typeface="黑体" pitchFamily="1" charset="-122"/>
                </a:rPr>
                <a:t>）</a:t>
              </a:r>
              <a:endParaRPr lang="zh-CN" altLang="en-US" sz="1800"/>
            </a:p>
          </p:txBody>
        </p:sp>
      </p:grpSp>
      <p:grpSp>
        <p:nvGrpSpPr>
          <p:cNvPr id="7185" name="Group 17"/>
          <p:cNvGrpSpPr>
            <a:grpSpLocks/>
          </p:cNvGrpSpPr>
          <p:nvPr/>
        </p:nvGrpSpPr>
        <p:grpSpPr bwMode="auto">
          <a:xfrm>
            <a:off x="5348289" y="2813051"/>
            <a:ext cx="1703387" cy="595313"/>
            <a:chOff x="0" y="0"/>
            <a:chExt cx="1704110" cy="595746"/>
          </a:xfrm>
        </p:grpSpPr>
        <p:sp>
          <p:nvSpPr>
            <p:cNvPr id="7186" name="矩形 15"/>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87" name="TextBox 22"/>
            <p:cNvSpPr txBox="1">
              <a:spLocks noChangeArrowheads="1"/>
            </p:cNvSpPr>
            <p:nvPr/>
          </p:nvSpPr>
          <p:spPr bwMode="auto">
            <a:xfrm>
              <a:off x="69266" y="96954"/>
              <a:ext cx="1620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a:latin typeface="黑体" pitchFamily="1" charset="-122"/>
                </a:rPr>
                <a:t>平均收益率</a:t>
              </a:r>
              <a:endParaRPr lang="zh-CN" altLang="en-US"/>
            </a:p>
          </p:txBody>
        </p:sp>
      </p:grpSp>
      <p:grpSp>
        <p:nvGrpSpPr>
          <p:cNvPr id="7188" name="Group 20"/>
          <p:cNvGrpSpPr>
            <a:grpSpLocks/>
          </p:cNvGrpSpPr>
          <p:nvPr/>
        </p:nvGrpSpPr>
        <p:grpSpPr bwMode="auto">
          <a:xfrm>
            <a:off x="2957514" y="2281239"/>
            <a:ext cx="6345237" cy="828675"/>
            <a:chOff x="0" y="0"/>
            <a:chExt cx="6345383" cy="829219"/>
          </a:xfrm>
        </p:grpSpPr>
        <p:cxnSp>
          <p:nvCxnSpPr>
            <p:cNvPr id="7189" name="直接箭头连接符 26"/>
            <p:cNvCxnSpPr>
              <a:cxnSpLocks noChangeShapeType="1"/>
              <a:stCxn id="7175" idx="2"/>
              <a:endCxn id="7186" idx="1"/>
            </p:cNvCxnSpPr>
            <p:nvPr/>
          </p:nvCxnSpPr>
          <p:spPr bwMode="auto">
            <a:xfrm rot="16200000" flipH="1">
              <a:off x="787277" y="-773422"/>
              <a:ext cx="815364" cy="2389918"/>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90" name="直接箭头连接符 29"/>
            <p:cNvCxnSpPr>
              <a:cxnSpLocks noChangeShapeType="1"/>
              <a:stCxn id="7184" idx="2"/>
              <a:endCxn id="7186" idx="0"/>
            </p:cNvCxnSpPr>
            <p:nvPr/>
          </p:nvCxnSpPr>
          <p:spPr bwMode="auto">
            <a:xfrm rot="16200000" flipH="1">
              <a:off x="2442890" y="-267732"/>
              <a:ext cx="531346" cy="1066809"/>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91" name="直接箭头连接符 36"/>
            <p:cNvCxnSpPr>
              <a:cxnSpLocks noChangeShapeType="1"/>
              <a:stCxn id="7178" idx="2"/>
              <a:endCxn id="7187" idx="3"/>
            </p:cNvCxnSpPr>
            <p:nvPr/>
          </p:nvCxnSpPr>
          <p:spPr bwMode="auto">
            <a:xfrm rot="5400000">
              <a:off x="4812451" y="-704577"/>
              <a:ext cx="800646" cy="2265218"/>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92" name="直接箭头连接符 43"/>
            <p:cNvCxnSpPr>
              <a:cxnSpLocks noChangeShapeType="1"/>
              <a:stCxn id="7181" idx="2"/>
              <a:endCxn id="7186" idx="0"/>
            </p:cNvCxnSpPr>
            <p:nvPr/>
          </p:nvCxnSpPr>
          <p:spPr bwMode="auto">
            <a:xfrm rot="5400000">
              <a:off x="3509696" y="-240013"/>
              <a:ext cx="503636" cy="1039082"/>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7193" name="Group 25"/>
          <p:cNvGrpSpPr>
            <a:grpSpLocks/>
          </p:cNvGrpSpPr>
          <p:nvPr/>
        </p:nvGrpSpPr>
        <p:grpSpPr bwMode="auto">
          <a:xfrm>
            <a:off x="5348289" y="3962401"/>
            <a:ext cx="1703387" cy="595313"/>
            <a:chOff x="0" y="0"/>
            <a:chExt cx="1704110" cy="595746"/>
          </a:xfrm>
        </p:grpSpPr>
        <p:sp>
          <p:nvSpPr>
            <p:cNvPr id="7194" name="矩形 17"/>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195" name="TextBox 44"/>
            <p:cNvSpPr txBox="1">
              <a:spLocks noChangeArrowheads="1"/>
            </p:cNvSpPr>
            <p:nvPr/>
          </p:nvSpPr>
          <p:spPr bwMode="auto">
            <a:xfrm>
              <a:off x="138541" y="110774"/>
              <a:ext cx="145472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a:latin typeface="黑体" pitchFamily="1" charset="-122"/>
                </a:rPr>
                <a:t>市场β</a:t>
              </a:r>
              <a:endParaRPr lang="zh-CN" altLang="en-US"/>
            </a:p>
          </p:txBody>
        </p:sp>
      </p:grpSp>
      <p:cxnSp>
        <p:nvCxnSpPr>
          <p:cNvPr id="7196" name="直接箭头连接符 46"/>
          <p:cNvCxnSpPr>
            <a:cxnSpLocks noChangeShapeType="1"/>
            <a:stCxn id="7194" idx="0"/>
            <a:endCxn id="7186" idx="2"/>
          </p:cNvCxnSpPr>
          <p:nvPr/>
        </p:nvCxnSpPr>
        <p:spPr bwMode="auto">
          <a:xfrm rot="5400000" flipH="1" flipV="1">
            <a:off x="5922170" y="3685382"/>
            <a:ext cx="554037" cy="0"/>
          </a:xfrm>
          <a:prstGeom prst="straightConnector1">
            <a:avLst/>
          </a:prstGeom>
          <a:noFill/>
          <a:ln w="12700" cmpd="dbl">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7197" name="Group 29"/>
          <p:cNvGrpSpPr>
            <a:grpSpLocks/>
          </p:cNvGrpSpPr>
          <p:nvPr/>
        </p:nvGrpSpPr>
        <p:grpSpPr bwMode="auto">
          <a:xfrm>
            <a:off x="1635126" y="2936876"/>
            <a:ext cx="1038225" cy="708025"/>
            <a:chOff x="0" y="0"/>
            <a:chExt cx="1039129" cy="707886"/>
          </a:xfrm>
        </p:grpSpPr>
        <p:cxnSp>
          <p:nvCxnSpPr>
            <p:cNvPr id="7198" name="直接箭头连接符 48"/>
            <p:cNvCxnSpPr>
              <a:cxnSpLocks noChangeShapeType="1"/>
            </p:cNvCxnSpPr>
            <p:nvPr/>
          </p:nvCxnSpPr>
          <p:spPr bwMode="auto">
            <a:xfrm>
              <a:off x="394891" y="175278"/>
              <a:ext cx="644238" cy="1588"/>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199" name="直接箭头连接符 54"/>
            <p:cNvCxnSpPr>
              <a:cxnSpLocks noChangeShapeType="1"/>
            </p:cNvCxnSpPr>
            <p:nvPr/>
          </p:nvCxnSpPr>
          <p:spPr bwMode="auto">
            <a:xfrm flipV="1">
              <a:off x="394892" y="540329"/>
              <a:ext cx="616527" cy="72"/>
            </a:xfrm>
            <a:prstGeom prst="straightConnector1">
              <a:avLst/>
            </a:prstGeom>
            <a:noFill/>
            <a:ln w="19050" cmpd="sng">
              <a:solidFill>
                <a:schemeClr val="tx1"/>
              </a:solidFill>
              <a:round/>
              <a:headEnd/>
              <a:tailEnd type="arrow" w="med" len="med"/>
            </a:ln>
            <a:extLst>
              <a:ext uri="{909E8E84-426E-40DD-AFC4-6F175D3DCCD1}">
                <a14:hiddenFill xmlns:a14="http://schemas.microsoft.com/office/drawing/2010/main">
                  <a:noFill/>
                </a14:hiddenFill>
              </a:ext>
            </a:extLst>
          </p:spPr>
        </p:cxnSp>
        <p:sp>
          <p:nvSpPr>
            <p:cNvPr id="7200" name="TextBox 59"/>
            <p:cNvSpPr txBox="1">
              <a:spLocks noChangeArrowheads="1"/>
            </p:cNvSpPr>
            <p:nvPr/>
          </p:nvSpPr>
          <p:spPr bwMode="auto">
            <a:xfrm>
              <a:off x="0" y="0"/>
              <a:ext cx="84512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zh-CN" altLang="en-US"/>
                <a:t>强</a:t>
              </a:r>
              <a:endParaRPr lang="en-US"/>
            </a:p>
            <a:p>
              <a:pPr eaLnBrk="1" hangingPunct="1"/>
              <a:r>
                <a:rPr lang="zh-CN" altLang="en-US"/>
                <a:t>弱</a:t>
              </a:r>
            </a:p>
          </p:txBody>
        </p:sp>
      </p:grpSp>
      <p:sp>
        <p:nvSpPr>
          <p:cNvPr id="7201" name="TextBox 60"/>
          <p:cNvSpPr txBox="1">
            <a:spLocks noChangeArrowheads="1"/>
          </p:cNvSpPr>
          <p:nvPr/>
        </p:nvSpPr>
        <p:spPr bwMode="auto">
          <a:xfrm>
            <a:off x="3727450" y="5195889"/>
            <a:ext cx="48895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en-US" sz="2800">
                <a:latin typeface="黑体" pitchFamily="1" charset="-122"/>
              </a:rPr>
              <a:t>Fama</a:t>
            </a:r>
            <a:r>
              <a:rPr lang="zh-CN" altLang="en-US" sz="2800">
                <a:latin typeface="黑体" pitchFamily="1" charset="-122"/>
              </a:rPr>
              <a:t>和</a:t>
            </a:r>
            <a:r>
              <a:rPr lang="en-US" sz="2800">
                <a:latin typeface="黑体" pitchFamily="1" charset="-122"/>
              </a:rPr>
              <a:t>French</a:t>
            </a:r>
            <a:r>
              <a:rPr lang="zh-CN" altLang="en-US" sz="2800">
                <a:latin typeface="黑体" pitchFamily="1" charset="-122"/>
              </a:rPr>
              <a:t>进行多变量回归</a:t>
            </a:r>
            <a:endParaRPr lang="zh-CN" altLang="en-US" sz="2800"/>
          </a:p>
        </p:txBody>
      </p:sp>
      <p:sp>
        <p:nvSpPr>
          <p:cNvPr id="7202" name="矩形 150"/>
          <p:cNvSpPr>
            <a:spLocks noChangeArrowheads="1"/>
          </p:cNvSpPr>
          <p:nvPr/>
        </p:nvSpPr>
        <p:spPr bwMode="auto">
          <a:xfrm rot="10800000">
            <a:off x="2122710" y="1635125"/>
            <a:ext cx="8050213" cy="3740150"/>
          </a:xfrm>
          <a:prstGeom prst="rect">
            <a:avLst/>
          </a:prstGeom>
          <a:solidFill>
            <a:srgbClr val="004986"/>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grpSp>
        <p:nvGrpSpPr>
          <p:cNvPr id="7203" name="Group 35"/>
          <p:cNvGrpSpPr>
            <a:grpSpLocks/>
          </p:cNvGrpSpPr>
          <p:nvPr/>
        </p:nvGrpSpPr>
        <p:grpSpPr bwMode="auto">
          <a:xfrm>
            <a:off x="4017964" y="2965450"/>
            <a:ext cx="1703387" cy="660400"/>
            <a:chOff x="0" y="0"/>
            <a:chExt cx="1704110" cy="660219"/>
          </a:xfrm>
        </p:grpSpPr>
        <p:sp>
          <p:nvSpPr>
            <p:cNvPr id="7204" name="矩形 152"/>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05" name="TextBox 153"/>
            <p:cNvSpPr txBox="1">
              <a:spLocks noChangeArrowheads="1"/>
            </p:cNvSpPr>
            <p:nvPr/>
          </p:nvSpPr>
          <p:spPr bwMode="auto">
            <a:xfrm>
              <a:off x="180254" y="13888"/>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t>市值</a:t>
              </a:r>
              <a:endParaRPr lang="en-US" sz="1800"/>
            </a:p>
            <a:p>
              <a:pPr algn="ctr" eaLnBrk="1" hangingPunct="1"/>
              <a:r>
                <a:rPr lang="zh-CN" altLang="en-US" sz="1800"/>
                <a:t>（</a:t>
              </a:r>
              <a:r>
                <a:rPr lang="en-US" sz="1800"/>
                <a:t>ME</a:t>
              </a:r>
              <a:r>
                <a:rPr lang="zh-CN" altLang="en-US" sz="1800"/>
                <a:t>）</a:t>
              </a:r>
            </a:p>
          </p:txBody>
        </p:sp>
      </p:grpSp>
      <p:grpSp>
        <p:nvGrpSpPr>
          <p:cNvPr id="7206" name="Group 38"/>
          <p:cNvGrpSpPr>
            <a:grpSpLocks/>
          </p:cNvGrpSpPr>
          <p:nvPr/>
        </p:nvGrpSpPr>
        <p:grpSpPr bwMode="auto">
          <a:xfrm>
            <a:off x="8118476" y="3935413"/>
            <a:ext cx="1704975" cy="646112"/>
            <a:chOff x="0" y="0"/>
            <a:chExt cx="1704110" cy="646331"/>
          </a:xfrm>
        </p:grpSpPr>
        <p:sp>
          <p:nvSpPr>
            <p:cNvPr id="7207" name="矩形 155"/>
            <p:cNvSpPr>
              <a:spLocks noChangeArrowheads="1"/>
            </p:cNvSpPr>
            <p:nvPr/>
          </p:nvSpPr>
          <p:spPr bwMode="auto">
            <a:xfrm>
              <a:off x="0" y="13826"/>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08" name="TextBox 156"/>
            <p:cNvSpPr txBox="1">
              <a:spLocks noChangeArrowheads="1"/>
            </p:cNvSpPr>
            <p:nvPr/>
          </p:nvSpPr>
          <p:spPr bwMode="auto">
            <a:xfrm>
              <a:off x="193964" y="0"/>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市盈率（</a:t>
              </a:r>
              <a:r>
                <a:rPr lang="en-US" sz="1800">
                  <a:latin typeface="黑体" pitchFamily="1" charset="-122"/>
                </a:rPr>
                <a:t>E/P</a:t>
              </a:r>
              <a:r>
                <a:rPr lang="zh-CN" altLang="en-US" sz="1800">
                  <a:latin typeface="黑体" pitchFamily="1" charset="-122"/>
                </a:rPr>
                <a:t>） </a:t>
              </a:r>
              <a:endParaRPr lang="zh-CN" altLang="en-US" sz="1800"/>
            </a:p>
          </p:txBody>
        </p:sp>
      </p:grpSp>
      <p:grpSp>
        <p:nvGrpSpPr>
          <p:cNvPr id="7209" name="Group 41"/>
          <p:cNvGrpSpPr>
            <a:grpSpLocks/>
          </p:cNvGrpSpPr>
          <p:nvPr/>
        </p:nvGrpSpPr>
        <p:grpSpPr bwMode="auto">
          <a:xfrm>
            <a:off x="2479676" y="3921125"/>
            <a:ext cx="1704975" cy="660400"/>
            <a:chOff x="0" y="0"/>
            <a:chExt cx="1704110" cy="660214"/>
          </a:xfrm>
        </p:grpSpPr>
        <p:sp>
          <p:nvSpPr>
            <p:cNvPr id="7210" name="矩形 158"/>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11" name="TextBox 159"/>
            <p:cNvSpPr txBox="1">
              <a:spLocks noChangeArrowheads="1"/>
            </p:cNvSpPr>
            <p:nvPr/>
          </p:nvSpPr>
          <p:spPr bwMode="auto">
            <a:xfrm>
              <a:off x="194031" y="13883"/>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财务杠杆（</a:t>
              </a:r>
              <a:r>
                <a:rPr lang="en-US" sz="1800">
                  <a:latin typeface="黑体" pitchFamily="1" charset="-122"/>
                </a:rPr>
                <a:t>leverage</a:t>
              </a:r>
              <a:r>
                <a:rPr lang="zh-CN" altLang="en-US" sz="1800">
                  <a:latin typeface="黑体" pitchFamily="1" charset="-122"/>
                </a:rPr>
                <a:t>）</a:t>
              </a:r>
              <a:endParaRPr lang="zh-CN" altLang="en-US" sz="1800"/>
            </a:p>
          </p:txBody>
        </p:sp>
      </p:grpSp>
      <p:grpSp>
        <p:nvGrpSpPr>
          <p:cNvPr id="7212" name="Group 44"/>
          <p:cNvGrpSpPr>
            <a:grpSpLocks/>
          </p:cNvGrpSpPr>
          <p:nvPr/>
        </p:nvGrpSpPr>
        <p:grpSpPr bwMode="auto">
          <a:xfrm>
            <a:off x="6567489" y="2965450"/>
            <a:ext cx="1703387" cy="660400"/>
            <a:chOff x="0" y="0"/>
            <a:chExt cx="1704110" cy="660214"/>
          </a:xfrm>
        </p:grpSpPr>
        <p:sp>
          <p:nvSpPr>
            <p:cNvPr id="7213" name="矩形 161"/>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14" name="TextBox 162"/>
            <p:cNvSpPr txBox="1">
              <a:spLocks noChangeArrowheads="1"/>
            </p:cNvSpPr>
            <p:nvPr/>
          </p:nvSpPr>
          <p:spPr bwMode="auto">
            <a:xfrm>
              <a:off x="180178" y="13883"/>
              <a:ext cx="137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sz="1800">
                  <a:latin typeface="黑体" pitchFamily="1" charset="-122"/>
                </a:rPr>
                <a:t>账面市值比（</a:t>
              </a:r>
              <a:r>
                <a:rPr lang="en-US" sz="1800">
                  <a:latin typeface="黑体" pitchFamily="1" charset="-122"/>
                </a:rPr>
                <a:t>BE/ME</a:t>
              </a:r>
              <a:r>
                <a:rPr lang="zh-CN" altLang="en-US" sz="1800">
                  <a:latin typeface="黑体" pitchFamily="1" charset="-122"/>
                </a:rPr>
                <a:t>）</a:t>
              </a:r>
              <a:endParaRPr lang="zh-CN" altLang="en-US" sz="1800"/>
            </a:p>
          </p:txBody>
        </p:sp>
      </p:grpSp>
      <p:grpSp>
        <p:nvGrpSpPr>
          <p:cNvPr id="7215" name="Group 47"/>
          <p:cNvGrpSpPr>
            <a:grpSpLocks/>
          </p:cNvGrpSpPr>
          <p:nvPr/>
        </p:nvGrpSpPr>
        <p:grpSpPr bwMode="auto">
          <a:xfrm>
            <a:off x="5278439" y="4281488"/>
            <a:ext cx="1704975" cy="595312"/>
            <a:chOff x="0" y="0"/>
            <a:chExt cx="1704110" cy="595746"/>
          </a:xfrm>
        </p:grpSpPr>
        <p:sp>
          <p:nvSpPr>
            <p:cNvPr id="7216" name="矩形 164"/>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17" name="TextBox 165"/>
            <p:cNvSpPr txBox="1">
              <a:spLocks noChangeArrowheads="1"/>
            </p:cNvSpPr>
            <p:nvPr/>
          </p:nvSpPr>
          <p:spPr bwMode="auto">
            <a:xfrm>
              <a:off x="69266" y="96954"/>
              <a:ext cx="162098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a:latin typeface="黑体" pitchFamily="1" charset="-122"/>
                </a:rPr>
                <a:t>平均收益率</a:t>
              </a:r>
              <a:endParaRPr lang="zh-CN" altLang="en-US"/>
            </a:p>
          </p:txBody>
        </p:sp>
      </p:grpSp>
      <p:grpSp>
        <p:nvGrpSpPr>
          <p:cNvPr id="7218" name="Group 50"/>
          <p:cNvGrpSpPr>
            <a:grpSpLocks/>
          </p:cNvGrpSpPr>
          <p:nvPr/>
        </p:nvGrpSpPr>
        <p:grpSpPr bwMode="auto">
          <a:xfrm>
            <a:off x="5472114" y="1995489"/>
            <a:ext cx="1412875" cy="405529"/>
            <a:chOff x="0" y="0"/>
            <a:chExt cx="1704110" cy="601519"/>
          </a:xfrm>
        </p:grpSpPr>
        <p:sp>
          <p:nvSpPr>
            <p:cNvPr id="7219" name="矩形 169"/>
            <p:cNvSpPr>
              <a:spLocks noChangeArrowheads="1"/>
            </p:cNvSpPr>
            <p:nvPr/>
          </p:nvSpPr>
          <p:spPr bwMode="auto">
            <a:xfrm>
              <a:off x="0" y="0"/>
              <a:ext cx="1704110" cy="595746"/>
            </a:xfrm>
            <a:prstGeom prst="rect">
              <a:avLst/>
            </a:prstGeom>
            <a:solidFill>
              <a:srgbClr val="7AC3FF"/>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20" name="TextBox 170"/>
            <p:cNvSpPr txBox="1">
              <a:spLocks noChangeArrowheads="1"/>
            </p:cNvSpPr>
            <p:nvPr/>
          </p:nvSpPr>
          <p:spPr bwMode="auto">
            <a:xfrm>
              <a:off x="138541" y="8038"/>
              <a:ext cx="1454727" cy="593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algn="ctr" eaLnBrk="1" hangingPunct="1"/>
              <a:r>
                <a:rPr lang="zh-CN" altLang="en-US">
                  <a:latin typeface="黑体" pitchFamily="1" charset="-122"/>
                </a:rPr>
                <a:t>市场β</a:t>
              </a:r>
              <a:endParaRPr lang="zh-CN" altLang="en-US"/>
            </a:p>
          </p:txBody>
        </p:sp>
      </p:grpSp>
      <p:cxnSp>
        <p:nvCxnSpPr>
          <p:cNvPr id="7221" name="直接箭头连接符 171"/>
          <p:cNvCxnSpPr>
            <a:cxnSpLocks noChangeShapeType="1"/>
          </p:cNvCxnSpPr>
          <p:nvPr/>
        </p:nvCxnSpPr>
        <p:spPr bwMode="auto">
          <a:xfrm rot="5400000" flipH="1" flipV="1">
            <a:off x="3345657" y="3248819"/>
            <a:ext cx="658812" cy="685800"/>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22" name="直接箭头连接符 172"/>
          <p:cNvCxnSpPr>
            <a:cxnSpLocks noChangeShapeType="1"/>
          </p:cNvCxnSpPr>
          <p:nvPr/>
        </p:nvCxnSpPr>
        <p:spPr bwMode="auto">
          <a:xfrm rot="16200000" flipV="1">
            <a:off x="8297863" y="3235326"/>
            <a:ext cx="673100" cy="727075"/>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grpSp>
        <p:nvGrpSpPr>
          <p:cNvPr id="7223" name="Group 55"/>
          <p:cNvGrpSpPr>
            <a:grpSpLocks/>
          </p:cNvGrpSpPr>
          <p:nvPr/>
        </p:nvGrpSpPr>
        <p:grpSpPr bwMode="auto">
          <a:xfrm>
            <a:off x="4800601" y="3625851"/>
            <a:ext cx="1330325" cy="696913"/>
            <a:chOff x="0" y="0"/>
            <a:chExt cx="1329988" cy="697601"/>
          </a:xfrm>
        </p:grpSpPr>
        <p:cxnSp>
          <p:nvCxnSpPr>
            <p:cNvPr id="7224" name="直接箭头连接符 166"/>
            <p:cNvCxnSpPr>
              <a:cxnSpLocks noChangeShapeType="1"/>
            </p:cNvCxnSpPr>
            <p:nvPr/>
          </p:nvCxnSpPr>
          <p:spPr bwMode="auto">
            <a:xfrm rot="16200000" flipH="1">
              <a:off x="378536" y="-295406"/>
              <a:ext cx="656041" cy="1246853"/>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25" name="直接箭头连接符 173"/>
            <p:cNvCxnSpPr>
              <a:cxnSpLocks noChangeShapeType="1"/>
            </p:cNvCxnSpPr>
            <p:nvPr/>
          </p:nvCxnSpPr>
          <p:spPr bwMode="auto">
            <a:xfrm rot="16200000" flipH="1">
              <a:off x="295406" y="-253851"/>
              <a:ext cx="656041" cy="1246853"/>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grpSp>
      <p:grpSp>
        <p:nvGrpSpPr>
          <p:cNvPr id="7226" name="Group 58"/>
          <p:cNvGrpSpPr>
            <a:grpSpLocks/>
          </p:cNvGrpSpPr>
          <p:nvPr/>
        </p:nvGrpSpPr>
        <p:grpSpPr bwMode="auto">
          <a:xfrm>
            <a:off x="6130926" y="3625851"/>
            <a:ext cx="1427163" cy="682625"/>
            <a:chOff x="0" y="0"/>
            <a:chExt cx="1427086" cy="683746"/>
          </a:xfrm>
        </p:grpSpPr>
        <p:cxnSp>
          <p:nvCxnSpPr>
            <p:cNvPr id="7227" name="直接箭头连接符 167"/>
            <p:cNvCxnSpPr>
              <a:cxnSpLocks noChangeShapeType="1"/>
            </p:cNvCxnSpPr>
            <p:nvPr/>
          </p:nvCxnSpPr>
          <p:spPr bwMode="auto">
            <a:xfrm rot="5400000">
              <a:off x="323172" y="-323177"/>
              <a:ext cx="656041" cy="1302396"/>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7228" name="直接箭头连接符 174"/>
            <p:cNvCxnSpPr>
              <a:cxnSpLocks noChangeShapeType="1"/>
            </p:cNvCxnSpPr>
            <p:nvPr/>
          </p:nvCxnSpPr>
          <p:spPr bwMode="auto">
            <a:xfrm rot="5400000">
              <a:off x="447862" y="-295472"/>
              <a:ext cx="656041" cy="1302396"/>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grpSp>
      <p:cxnSp>
        <p:nvCxnSpPr>
          <p:cNvPr id="7229" name="直接箭头连接符 175"/>
          <p:cNvCxnSpPr>
            <a:cxnSpLocks noChangeShapeType="1"/>
          </p:cNvCxnSpPr>
          <p:nvPr/>
        </p:nvCxnSpPr>
        <p:spPr bwMode="auto">
          <a:xfrm rot="5400000">
            <a:off x="5156995" y="3356770"/>
            <a:ext cx="2022475" cy="20637"/>
          </a:xfrm>
          <a:prstGeom prst="straightConnector1">
            <a:avLst/>
          </a:prstGeom>
          <a:noFill/>
          <a:ln w="50800" cmpd="sng">
            <a:solidFill>
              <a:schemeClr val="tx1"/>
            </a:solidFill>
            <a:round/>
            <a:headEnd/>
            <a:tailEnd type="arrow" w="med" len="med"/>
          </a:ln>
          <a:extLst>
            <a:ext uri="{909E8E84-426E-40DD-AFC4-6F175D3DCCD1}">
              <a14:hiddenFill xmlns:a14="http://schemas.microsoft.com/office/drawing/2010/main">
                <a:noFill/>
              </a14:hiddenFill>
            </a:ext>
          </a:extLst>
        </p:spPr>
      </p:cxnSp>
      <p:sp>
        <p:nvSpPr>
          <p:cNvPr id="7230" name="TextBox 176"/>
          <p:cNvSpPr txBox="1">
            <a:spLocks noChangeArrowheads="1"/>
          </p:cNvSpPr>
          <p:nvPr/>
        </p:nvSpPr>
        <p:spPr bwMode="auto">
          <a:xfrm>
            <a:off x="7397751" y="1966913"/>
            <a:ext cx="2092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zh-CN" altLang="en-US">
                <a:solidFill>
                  <a:schemeClr val="bg1"/>
                </a:solidFill>
              </a:rPr>
              <a:t>提升拟合优度</a:t>
            </a:r>
            <a:endParaRPr lang="en-US">
              <a:solidFill>
                <a:schemeClr val="bg1"/>
              </a:solidFill>
            </a:endParaRPr>
          </a:p>
        </p:txBody>
      </p:sp>
      <p:grpSp>
        <p:nvGrpSpPr>
          <p:cNvPr id="7231" name="Group 63"/>
          <p:cNvGrpSpPr>
            <a:grpSpLocks/>
          </p:cNvGrpSpPr>
          <p:nvPr/>
        </p:nvGrpSpPr>
        <p:grpSpPr bwMode="auto">
          <a:xfrm>
            <a:off x="2174876" y="5278439"/>
            <a:ext cx="7910513" cy="1385887"/>
            <a:chOff x="0" y="0"/>
            <a:chExt cx="7910946" cy="1385455"/>
          </a:xfrm>
        </p:grpSpPr>
        <p:sp>
          <p:nvSpPr>
            <p:cNvPr id="7232" name="矩形 178"/>
            <p:cNvSpPr>
              <a:spLocks noChangeArrowheads="1"/>
            </p:cNvSpPr>
            <p:nvPr/>
          </p:nvSpPr>
          <p:spPr bwMode="auto">
            <a:xfrm>
              <a:off x="0" y="0"/>
              <a:ext cx="7910946" cy="1385455"/>
            </a:xfrm>
            <a:prstGeom prst="rect">
              <a:avLst/>
            </a:prstGeom>
            <a:solidFill>
              <a:srgbClr val="FFFF00"/>
            </a:solidFill>
            <a:ln w="9525" cmpd="sng">
              <a:solidFill>
                <a:schemeClr val="tx1"/>
              </a:solidFill>
              <a:miter lim="800000"/>
              <a:headEnd/>
              <a:tailEnd/>
            </a:ln>
          </p:spPr>
          <p:txBody>
            <a:bodyPr wrap="none" lIns="90000" tIns="46800" rIns="90000" bIns="46800" anchor="ct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endParaRPr lang="zh-CN" altLang="en-US"/>
            </a:p>
          </p:txBody>
        </p:sp>
        <p:sp>
          <p:nvSpPr>
            <p:cNvPr id="7233" name="TextBox 179"/>
            <p:cNvSpPr txBox="1">
              <a:spLocks noChangeArrowheads="1"/>
            </p:cNvSpPr>
            <p:nvPr/>
          </p:nvSpPr>
          <p:spPr bwMode="auto">
            <a:xfrm>
              <a:off x="221673" y="83125"/>
              <a:ext cx="739832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黑体" pitchFamily="1" charset="-122"/>
                </a:defRPr>
              </a:lvl1pPr>
              <a:lvl2pPr marL="742950" indent="-285750" eaLnBrk="0" hangingPunct="0">
                <a:defRPr sz="2000">
                  <a:solidFill>
                    <a:schemeClr val="tx1"/>
                  </a:solidFill>
                  <a:latin typeface="Arial" panose="020B0604020202020204" pitchFamily="34" charset="0"/>
                  <a:ea typeface="黑体" pitchFamily="1" charset="-122"/>
                </a:defRPr>
              </a:lvl2pPr>
              <a:lvl3pPr marL="1143000" indent="-228600" eaLnBrk="0" hangingPunct="0">
                <a:defRPr sz="2000">
                  <a:solidFill>
                    <a:schemeClr val="tx1"/>
                  </a:solidFill>
                  <a:latin typeface="Arial" panose="020B0604020202020204" pitchFamily="34" charset="0"/>
                  <a:ea typeface="黑体" pitchFamily="1" charset="-122"/>
                </a:defRPr>
              </a:lvl3pPr>
              <a:lvl4pPr marL="1600200" indent="-228600" eaLnBrk="0" hangingPunct="0">
                <a:defRPr sz="2000">
                  <a:solidFill>
                    <a:schemeClr val="tx1"/>
                  </a:solidFill>
                  <a:latin typeface="Arial" panose="020B0604020202020204" pitchFamily="34" charset="0"/>
                  <a:ea typeface="黑体" pitchFamily="1" charset="-122"/>
                </a:defRPr>
              </a:lvl4pPr>
              <a:lvl5pPr marL="2057400" indent="-228600" eaLnBrk="0" hangingPunct="0">
                <a:defRPr sz="2000">
                  <a:solidFill>
                    <a:schemeClr val="tx1"/>
                  </a:solidFill>
                  <a:latin typeface="Arial" panose="020B0604020202020204" pitchFamily="34" charset="0"/>
                  <a:ea typeface="黑体" pitchFamily="1"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黑体" pitchFamily="1" charset="-122"/>
                </a:defRPr>
              </a:lvl9pPr>
            </a:lstStyle>
            <a:p>
              <a:pPr eaLnBrk="1" hangingPunct="1"/>
              <a:r>
                <a:rPr lang="en-US" sz="2400">
                  <a:latin typeface="黑体" pitchFamily="1" charset="-122"/>
                </a:rPr>
                <a:t>Fama</a:t>
              </a:r>
              <a:r>
                <a:rPr lang="zh-CN" altLang="en-US" sz="2400">
                  <a:latin typeface="黑体" pitchFamily="1" charset="-122"/>
                </a:rPr>
                <a:t>和</a:t>
              </a:r>
              <a:r>
                <a:rPr lang="en-US" sz="2400">
                  <a:latin typeface="黑体" pitchFamily="1" charset="-122"/>
                </a:rPr>
                <a:t>French</a:t>
              </a:r>
              <a:r>
                <a:rPr lang="zh-CN" altLang="en-US" sz="2400">
                  <a:latin typeface="黑体" pitchFamily="1" charset="-122"/>
                </a:rPr>
                <a:t>得出以下结论：β对股票平均收益率横截面数据的解释能力很弱，而</a:t>
              </a:r>
              <a:r>
                <a:rPr lang="en-US" sz="2400">
                  <a:latin typeface="黑体" pitchFamily="1" charset="-122"/>
                </a:rPr>
                <a:t>ME</a:t>
              </a:r>
              <a:r>
                <a:rPr lang="zh-CN" altLang="en-US" sz="2400">
                  <a:latin typeface="黑体" pitchFamily="1" charset="-122"/>
                </a:rPr>
                <a:t>和</a:t>
              </a:r>
              <a:r>
                <a:rPr lang="en-US" sz="2400">
                  <a:latin typeface="黑体" pitchFamily="1" charset="-122"/>
                </a:rPr>
                <a:t>BE/ME</a:t>
              </a:r>
              <a:r>
                <a:rPr lang="zh-CN" altLang="en-US" sz="2400">
                  <a:latin typeface="黑体" pitchFamily="1" charset="-122"/>
                </a:rPr>
                <a:t>因子的解释能力很强。</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fade">
                                      <p:cBhvr>
                                        <p:cTn id="7" dur="20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slide(fromLeft)">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7182"/>
                                        </p:tgtEl>
                                        <p:attrNameLst>
                                          <p:attrName>style.visibility</p:attrName>
                                        </p:attrNameLst>
                                      </p:cBhvr>
                                      <p:to>
                                        <p:strVal val="visible"/>
                                      </p:to>
                                    </p:set>
                                    <p:animEffect transition="in" filter="slide(fromLeft)">
                                      <p:cBhvr>
                                        <p:cTn id="17" dur="500"/>
                                        <p:tgtEl>
                                          <p:spTgt spid="71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7179"/>
                                        </p:tgtEl>
                                        <p:attrNameLst>
                                          <p:attrName>style.visibility</p:attrName>
                                        </p:attrNameLst>
                                      </p:cBhvr>
                                      <p:to>
                                        <p:strVal val="visible"/>
                                      </p:to>
                                    </p:set>
                                    <p:animEffect transition="in" filter="slide(fromRight)">
                                      <p:cBhvr>
                                        <p:cTn id="22" dur="500"/>
                                        <p:tgtEl>
                                          <p:spTgt spid="71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slide(fromRight)">
                                      <p:cBhvr>
                                        <p:cTn id="27" dur="500"/>
                                        <p:tgtEl>
                                          <p:spTgt spid="71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4" fill="hold" nodeType="clickEffect">
                                  <p:stCondLst>
                                    <p:cond delay="0"/>
                                  </p:stCondLst>
                                  <p:childTnLst>
                                    <p:set>
                                      <p:cBhvr>
                                        <p:cTn id="31" dur="1" fill="hold">
                                          <p:stCondLst>
                                            <p:cond delay="0"/>
                                          </p:stCondLst>
                                        </p:cTn>
                                        <p:tgtEl>
                                          <p:spTgt spid="7185"/>
                                        </p:tgtEl>
                                        <p:attrNameLst>
                                          <p:attrName>style.visibility</p:attrName>
                                        </p:attrNameLst>
                                      </p:cBhvr>
                                      <p:to>
                                        <p:strVal val="visible"/>
                                      </p:to>
                                    </p:set>
                                    <p:animEffect transition="in" filter="slide(fromBottom)">
                                      <p:cBhvr>
                                        <p:cTn id="32" dur="500"/>
                                        <p:tgtEl>
                                          <p:spTgt spid="71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7" presetClass="entr" presetSubtype="0" fill="hold" nodeType="clickEffect">
                                  <p:stCondLst>
                                    <p:cond delay="0"/>
                                  </p:stCondLst>
                                  <p:childTnLst>
                                    <p:set>
                                      <p:cBhvr>
                                        <p:cTn id="36" dur="1" fill="hold">
                                          <p:stCondLst>
                                            <p:cond delay="0"/>
                                          </p:stCondLst>
                                        </p:cTn>
                                        <p:tgtEl>
                                          <p:spTgt spid="7188"/>
                                        </p:tgtEl>
                                        <p:attrNameLst>
                                          <p:attrName>style.visibility</p:attrName>
                                        </p:attrNameLst>
                                      </p:cBhvr>
                                      <p:to>
                                        <p:strVal val="visible"/>
                                      </p:to>
                                    </p:set>
                                    <p:animEffect transition="in" filter="fade">
                                      <p:cBhvr>
                                        <p:cTn id="37" dur="1000"/>
                                        <p:tgtEl>
                                          <p:spTgt spid="7188"/>
                                        </p:tgtEl>
                                      </p:cBhvr>
                                    </p:animEffect>
                                    <p:anim calcmode="lin" valueType="num">
                                      <p:cBhvr>
                                        <p:cTn id="38" dur="1000" fill="hold"/>
                                        <p:tgtEl>
                                          <p:spTgt spid="7188"/>
                                        </p:tgtEl>
                                        <p:attrNameLst>
                                          <p:attrName>ppt_x</p:attrName>
                                        </p:attrNameLst>
                                      </p:cBhvr>
                                      <p:tavLst>
                                        <p:tav tm="0">
                                          <p:val>
                                            <p:strVal val="#ppt_x"/>
                                          </p:val>
                                        </p:tav>
                                        <p:tav tm="100000">
                                          <p:val>
                                            <p:strVal val="#ppt_x"/>
                                          </p:val>
                                        </p:tav>
                                      </p:tavLst>
                                    </p:anim>
                                    <p:anim calcmode="lin" valueType="num">
                                      <p:cBhvr>
                                        <p:cTn id="39" dur="1000" fill="hold"/>
                                        <p:tgtEl>
                                          <p:spTgt spid="7188"/>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4" fill="hold" nodeType="clickEffect">
                                  <p:stCondLst>
                                    <p:cond delay="0"/>
                                  </p:stCondLst>
                                  <p:childTnLst>
                                    <p:set>
                                      <p:cBhvr>
                                        <p:cTn id="43" dur="1" fill="hold">
                                          <p:stCondLst>
                                            <p:cond delay="0"/>
                                          </p:stCondLst>
                                        </p:cTn>
                                        <p:tgtEl>
                                          <p:spTgt spid="7193"/>
                                        </p:tgtEl>
                                        <p:attrNameLst>
                                          <p:attrName>style.visibility</p:attrName>
                                        </p:attrNameLst>
                                      </p:cBhvr>
                                      <p:to>
                                        <p:strVal val="visible"/>
                                      </p:to>
                                    </p:set>
                                    <p:animEffect transition="in" filter="slide(fromBottom)">
                                      <p:cBhvr>
                                        <p:cTn id="44" dur="500"/>
                                        <p:tgtEl>
                                          <p:spTgt spid="7193"/>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2" presetClass="entr" presetSubtype="0" fill="hold" nodeType="clickEffect">
                                  <p:stCondLst>
                                    <p:cond delay="0"/>
                                  </p:stCondLst>
                                  <p:childTnLst>
                                    <p:set>
                                      <p:cBhvr>
                                        <p:cTn id="48" dur="1" fill="hold">
                                          <p:stCondLst>
                                            <p:cond delay="0"/>
                                          </p:stCondLst>
                                        </p:cTn>
                                        <p:tgtEl>
                                          <p:spTgt spid="7196"/>
                                        </p:tgtEl>
                                        <p:attrNameLst>
                                          <p:attrName>style.visibility</p:attrName>
                                        </p:attrNameLst>
                                      </p:cBhvr>
                                      <p:to>
                                        <p:strVal val="visible"/>
                                      </p:to>
                                    </p:set>
                                    <p:animEffect transition="in" filter="fade">
                                      <p:cBhvr>
                                        <p:cTn id="49" dur="1000"/>
                                        <p:tgtEl>
                                          <p:spTgt spid="7196"/>
                                        </p:tgtEl>
                                      </p:cBhvr>
                                    </p:animEffect>
                                    <p:anim calcmode="lin" valueType="num">
                                      <p:cBhvr>
                                        <p:cTn id="50" dur="1000" fill="hold"/>
                                        <p:tgtEl>
                                          <p:spTgt spid="7196"/>
                                        </p:tgtEl>
                                        <p:attrNameLst>
                                          <p:attrName>ppt_x</p:attrName>
                                        </p:attrNameLst>
                                      </p:cBhvr>
                                      <p:tavLst>
                                        <p:tav tm="0">
                                          <p:val>
                                            <p:strVal val="#ppt_x"/>
                                          </p:val>
                                        </p:tav>
                                        <p:tav tm="100000">
                                          <p:val>
                                            <p:strVal val="#ppt_x"/>
                                          </p:val>
                                        </p:tav>
                                      </p:tavLst>
                                    </p:anim>
                                    <p:anim calcmode="lin" valueType="num">
                                      <p:cBhvr>
                                        <p:cTn id="51" dur="1000" fill="hold"/>
                                        <p:tgtEl>
                                          <p:spTgt spid="7196"/>
                                        </p:tgtEl>
                                        <p:attrNameLst>
                                          <p:attrName>ppt_y</p:attrName>
                                        </p:attrNameLst>
                                      </p:cBhvr>
                                      <p:tavLst>
                                        <p:tav tm="0">
                                          <p:val>
                                            <p:strVal val="#ppt_y+.1"/>
                                          </p:val>
                                        </p:tav>
                                        <p:tav tm="100000">
                                          <p:val>
                                            <p:strVal val="#ppt_y"/>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11" presetClass="entr" presetSubtype="0" fill="hold" nodeType="clickEffect">
                                  <p:stCondLst>
                                    <p:cond delay="0"/>
                                  </p:stCondLst>
                                  <p:childTnLst>
                                    <p:set>
                                      <p:cBhvr>
                                        <p:cTn id="55" dur="2000">
                                          <p:stCondLst>
                                            <p:cond delay="0"/>
                                          </p:stCondLst>
                                        </p:cTn>
                                        <p:tgtEl>
                                          <p:spTgt spid="7197"/>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7201"/>
                                        </p:tgtEl>
                                        <p:attrNameLst>
                                          <p:attrName>style.visibility</p:attrName>
                                        </p:attrNameLst>
                                      </p:cBhvr>
                                      <p:to>
                                        <p:strVal val="visible"/>
                                      </p:to>
                                    </p:set>
                                    <p:animEffect transition="in" filter="fade">
                                      <p:cBhvr>
                                        <p:cTn id="60" dur="2000"/>
                                        <p:tgtEl>
                                          <p:spTgt spid="7201"/>
                                        </p:tgtEl>
                                      </p:cBhvr>
                                    </p:animEffect>
                                  </p:childTnLst>
                                </p:cTn>
                              </p:par>
                            </p:childTnLst>
                          </p:cTn>
                        </p:par>
                      </p:childTnLst>
                    </p:cTn>
                  </p:par>
                  <p:par>
                    <p:cTn id="61" fill="hold" nodeType="clickPar">
                      <p:stCondLst>
                        <p:cond delay="indefinite"/>
                      </p:stCondLst>
                      <p:childTnLst>
                        <p:par>
                          <p:cTn id="62" fill="hold" nodeType="withGroup">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7202"/>
                                        </p:tgtEl>
                                        <p:attrNameLst>
                                          <p:attrName>style.visibility</p:attrName>
                                        </p:attrNameLst>
                                      </p:cBhvr>
                                      <p:to>
                                        <p:strVal val="visible"/>
                                      </p:to>
                                    </p:set>
                                    <p:animEffect transition="in" filter="fade">
                                      <p:cBhvr>
                                        <p:cTn id="65" dur="2000"/>
                                        <p:tgtEl>
                                          <p:spTgt spid="720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10" presetClass="entr" presetSubtype="0" fill="hold" nodeType="clickEffect">
                                  <p:stCondLst>
                                    <p:cond delay="0"/>
                                  </p:stCondLst>
                                  <p:childTnLst>
                                    <p:set>
                                      <p:cBhvr>
                                        <p:cTn id="69" dur="1" fill="hold">
                                          <p:stCondLst>
                                            <p:cond delay="0"/>
                                          </p:stCondLst>
                                        </p:cTn>
                                        <p:tgtEl>
                                          <p:spTgt spid="7209"/>
                                        </p:tgtEl>
                                        <p:attrNameLst>
                                          <p:attrName>style.visibility</p:attrName>
                                        </p:attrNameLst>
                                      </p:cBhvr>
                                      <p:to>
                                        <p:strVal val="visible"/>
                                      </p:to>
                                    </p:set>
                                    <p:animEffect transition="in" filter="fade">
                                      <p:cBhvr>
                                        <p:cTn id="70" dur="2000"/>
                                        <p:tgtEl>
                                          <p:spTgt spid="7209"/>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0" presetClass="entr" presetSubtype="0" fill="hold" nodeType="clickEffect">
                                  <p:stCondLst>
                                    <p:cond delay="0"/>
                                  </p:stCondLst>
                                  <p:childTnLst>
                                    <p:set>
                                      <p:cBhvr>
                                        <p:cTn id="74" dur="1" fill="hold">
                                          <p:stCondLst>
                                            <p:cond delay="0"/>
                                          </p:stCondLst>
                                        </p:cTn>
                                        <p:tgtEl>
                                          <p:spTgt spid="7206"/>
                                        </p:tgtEl>
                                        <p:attrNameLst>
                                          <p:attrName>style.visibility</p:attrName>
                                        </p:attrNameLst>
                                      </p:cBhvr>
                                      <p:to>
                                        <p:strVal val="visible"/>
                                      </p:to>
                                    </p:set>
                                    <p:animEffect transition="in" filter="fade">
                                      <p:cBhvr>
                                        <p:cTn id="75" dur="2000"/>
                                        <p:tgtEl>
                                          <p:spTgt spid="7206"/>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42" presetClass="entr" presetSubtype="0" fill="hold" nodeType="clickEffect">
                                  <p:stCondLst>
                                    <p:cond delay="0"/>
                                  </p:stCondLst>
                                  <p:childTnLst>
                                    <p:set>
                                      <p:cBhvr>
                                        <p:cTn id="79" dur="1" fill="hold">
                                          <p:stCondLst>
                                            <p:cond delay="0"/>
                                          </p:stCondLst>
                                        </p:cTn>
                                        <p:tgtEl>
                                          <p:spTgt spid="7221"/>
                                        </p:tgtEl>
                                        <p:attrNameLst>
                                          <p:attrName>style.visibility</p:attrName>
                                        </p:attrNameLst>
                                      </p:cBhvr>
                                      <p:to>
                                        <p:strVal val="visible"/>
                                      </p:to>
                                    </p:set>
                                    <p:animEffect transition="in" filter="fade">
                                      <p:cBhvr>
                                        <p:cTn id="80" dur="1000"/>
                                        <p:tgtEl>
                                          <p:spTgt spid="7221"/>
                                        </p:tgtEl>
                                      </p:cBhvr>
                                    </p:animEffect>
                                    <p:anim calcmode="lin" valueType="num">
                                      <p:cBhvr>
                                        <p:cTn id="81" dur="1000" fill="hold"/>
                                        <p:tgtEl>
                                          <p:spTgt spid="7221"/>
                                        </p:tgtEl>
                                        <p:attrNameLst>
                                          <p:attrName>ppt_x</p:attrName>
                                        </p:attrNameLst>
                                      </p:cBhvr>
                                      <p:tavLst>
                                        <p:tav tm="0">
                                          <p:val>
                                            <p:strVal val="#ppt_x"/>
                                          </p:val>
                                        </p:tav>
                                        <p:tav tm="100000">
                                          <p:val>
                                            <p:strVal val="#ppt_x"/>
                                          </p:val>
                                        </p:tav>
                                      </p:tavLst>
                                    </p:anim>
                                    <p:anim calcmode="lin" valueType="num">
                                      <p:cBhvr>
                                        <p:cTn id="82" dur="1000" fill="hold"/>
                                        <p:tgtEl>
                                          <p:spTgt spid="7221"/>
                                        </p:tgtEl>
                                        <p:attrNameLst>
                                          <p:attrName>ppt_y</p:attrName>
                                        </p:attrNameLst>
                                      </p:cBhvr>
                                      <p:tavLst>
                                        <p:tav tm="0">
                                          <p:val>
                                            <p:strVal val="#ppt_y+.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0" presetClass="entr" presetSubtype="0" fill="hold" nodeType="clickEffect">
                                  <p:stCondLst>
                                    <p:cond delay="0"/>
                                  </p:stCondLst>
                                  <p:childTnLst>
                                    <p:set>
                                      <p:cBhvr>
                                        <p:cTn id="86" dur="1" fill="hold">
                                          <p:stCondLst>
                                            <p:cond delay="0"/>
                                          </p:stCondLst>
                                        </p:cTn>
                                        <p:tgtEl>
                                          <p:spTgt spid="7203"/>
                                        </p:tgtEl>
                                        <p:attrNameLst>
                                          <p:attrName>style.visibility</p:attrName>
                                        </p:attrNameLst>
                                      </p:cBhvr>
                                      <p:to>
                                        <p:strVal val="visible"/>
                                      </p:to>
                                    </p:set>
                                    <p:animEffect transition="in" filter="fade">
                                      <p:cBhvr>
                                        <p:cTn id="87" dur="2000"/>
                                        <p:tgtEl>
                                          <p:spTgt spid="720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42" presetClass="entr" presetSubtype="0" fill="hold" nodeType="clickEffect">
                                  <p:stCondLst>
                                    <p:cond delay="0"/>
                                  </p:stCondLst>
                                  <p:childTnLst>
                                    <p:set>
                                      <p:cBhvr>
                                        <p:cTn id="91" dur="1" fill="hold">
                                          <p:stCondLst>
                                            <p:cond delay="0"/>
                                          </p:stCondLst>
                                        </p:cTn>
                                        <p:tgtEl>
                                          <p:spTgt spid="7222"/>
                                        </p:tgtEl>
                                        <p:attrNameLst>
                                          <p:attrName>style.visibility</p:attrName>
                                        </p:attrNameLst>
                                      </p:cBhvr>
                                      <p:to>
                                        <p:strVal val="visible"/>
                                      </p:to>
                                    </p:set>
                                    <p:animEffect transition="in" filter="fade">
                                      <p:cBhvr>
                                        <p:cTn id="92" dur="1000"/>
                                        <p:tgtEl>
                                          <p:spTgt spid="7222"/>
                                        </p:tgtEl>
                                      </p:cBhvr>
                                    </p:animEffect>
                                    <p:anim calcmode="lin" valueType="num">
                                      <p:cBhvr>
                                        <p:cTn id="93" dur="1000" fill="hold"/>
                                        <p:tgtEl>
                                          <p:spTgt spid="7222"/>
                                        </p:tgtEl>
                                        <p:attrNameLst>
                                          <p:attrName>ppt_x</p:attrName>
                                        </p:attrNameLst>
                                      </p:cBhvr>
                                      <p:tavLst>
                                        <p:tav tm="0">
                                          <p:val>
                                            <p:strVal val="#ppt_x"/>
                                          </p:val>
                                        </p:tav>
                                        <p:tav tm="100000">
                                          <p:val>
                                            <p:strVal val="#ppt_x"/>
                                          </p:val>
                                        </p:tav>
                                      </p:tavLst>
                                    </p:anim>
                                    <p:anim calcmode="lin" valueType="num">
                                      <p:cBhvr>
                                        <p:cTn id="94" dur="1000" fill="hold"/>
                                        <p:tgtEl>
                                          <p:spTgt spid="7222"/>
                                        </p:tgtEl>
                                        <p:attrNameLst>
                                          <p:attrName>ppt_y</p:attrName>
                                        </p:attrNameLst>
                                      </p:cBhvr>
                                      <p:tavLst>
                                        <p:tav tm="0">
                                          <p:val>
                                            <p:strVal val="#ppt_y+.1"/>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10" presetClass="entr" presetSubtype="0" fill="hold" nodeType="clickEffect">
                                  <p:stCondLst>
                                    <p:cond delay="0"/>
                                  </p:stCondLst>
                                  <p:childTnLst>
                                    <p:set>
                                      <p:cBhvr>
                                        <p:cTn id="98" dur="1" fill="hold">
                                          <p:stCondLst>
                                            <p:cond delay="0"/>
                                          </p:stCondLst>
                                        </p:cTn>
                                        <p:tgtEl>
                                          <p:spTgt spid="7212"/>
                                        </p:tgtEl>
                                        <p:attrNameLst>
                                          <p:attrName>style.visibility</p:attrName>
                                        </p:attrNameLst>
                                      </p:cBhvr>
                                      <p:to>
                                        <p:strVal val="visible"/>
                                      </p:to>
                                    </p:set>
                                    <p:animEffect transition="in" filter="fade">
                                      <p:cBhvr>
                                        <p:cTn id="99" dur="2000"/>
                                        <p:tgtEl>
                                          <p:spTgt spid="7212"/>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47" presetClass="entr" presetSubtype="0" fill="hold" nodeType="clickEffect">
                                  <p:stCondLst>
                                    <p:cond delay="0"/>
                                  </p:stCondLst>
                                  <p:childTnLst>
                                    <p:set>
                                      <p:cBhvr>
                                        <p:cTn id="103" dur="1" fill="hold">
                                          <p:stCondLst>
                                            <p:cond delay="0"/>
                                          </p:stCondLst>
                                        </p:cTn>
                                        <p:tgtEl>
                                          <p:spTgt spid="7223"/>
                                        </p:tgtEl>
                                        <p:attrNameLst>
                                          <p:attrName>style.visibility</p:attrName>
                                        </p:attrNameLst>
                                      </p:cBhvr>
                                      <p:to>
                                        <p:strVal val="visible"/>
                                      </p:to>
                                    </p:set>
                                    <p:animEffect transition="in" filter="fade">
                                      <p:cBhvr>
                                        <p:cTn id="104" dur="1000"/>
                                        <p:tgtEl>
                                          <p:spTgt spid="7223"/>
                                        </p:tgtEl>
                                      </p:cBhvr>
                                    </p:animEffect>
                                    <p:anim calcmode="lin" valueType="num">
                                      <p:cBhvr>
                                        <p:cTn id="105" dur="1000" fill="hold"/>
                                        <p:tgtEl>
                                          <p:spTgt spid="7223"/>
                                        </p:tgtEl>
                                        <p:attrNameLst>
                                          <p:attrName>ppt_x</p:attrName>
                                        </p:attrNameLst>
                                      </p:cBhvr>
                                      <p:tavLst>
                                        <p:tav tm="0">
                                          <p:val>
                                            <p:strVal val="#ppt_x"/>
                                          </p:val>
                                        </p:tav>
                                        <p:tav tm="100000">
                                          <p:val>
                                            <p:strVal val="#ppt_x"/>
                                          </p:val>
                                        </p:tav>
                                      </p:tavLst>
                                    </p:anim>
                                    <p:anim calcmode="lin" valueType="num">
                                      <p:cBhvr>
                                        <p:cTn id="106" dur="1000" fill="hold"/>
                                        <p:tgtEl>
                                          <p:spTgt spid="7223"/>
                                        </p:tgtEl>
                                        <p:attrNameLst>
                                          <p:attrName>ppt_y</p:attrName>
                                        </p:attrNameLst>
                                      </p:cBhvr>
                                      <p:tavLst>
                                        <p:tav tm="0">
                                          <p:val>
                                            <p:strVal val="#ppt_y-.1"/>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47" presetClass="entr" presetSubtype="0" fill="hold" nodeType="clickEffect">
                                  <p:stCondLst>
                                    <p:cond delay="0"/>
                                  </p:stCondLst>
                                  <p:childTnLst>
                                    <p:set>
                                      <p:cBhvr>
                                        <p:cTn id="110" dur="1" fill="hold">
                                          <p:stCondLst>
                                            <p:cond delay="0"/>
                                          </p:stCondLst>
                                        </p:cTn>
                                        <p:tgtEl>
                                          <p:spTgt spid="7226"/>
                                        </p:tgtEl>
                                        <p:attrNameLst>
                                          <p:attrName>style.visibility</p:attrName>
                                        </p:attrNameLst>
                                      </p:cBhvr>
                                      <p:to>
                                        <p:strVal val="visible"/>
                                      </p:to>
                                    </p:set>
                                    <p:animEffect transition="in" filter="fade">
                                      <p:cBhvr>
                                        <p:cTn id="111" dur="1000"/>
                                        <p:tgtEl>
                                          <p:spTgt spid="7226"/>
                                        </p:tgtEl>
                                      </p:cBhvr>
                                    </p:animEffect>
                                    <p:anim calcmode="lin" valueType="num">
                                      <p:cBhvr>
                                        <p:cTn id="112" dur="1000" fill="hold"/>
                                        <p:tgtEl>
                                          <p:spTgt spid="7226"/>
                                        </p:tgtEl>
                                        <p:attrNameLst>
                                          <p:attrName>ppt_x</p:attrName>
                                        </p:attrNameLst>
                                      </p:cBhvr>
                                      <p:tavLst>
                                        <p:tav tm="0">
                                          <p:val>
                                            <p:strVal val="#ppt_x"/>
                                          </p:val>
                                        </p:tav>
                                        <p:tav tm="100000">
                                          <p:val>
                                            <p:strVal val="#ppt_x"/>
                                          </p:val>
                                        </p:tav>
                                      </p:tavLst>
                                    </p:anim>
                                    <p:anim calcmode="lin" valueType="num">
                                      <p:cBhvr>
                                        <p:cTn id="113" dur="1000" fill="hold"/>
                                        <p:tgtEl>
                                          <p:spTgt spid="7226"/>
                                        </p:tgtEl>
                                        <p:attrNameLst>
                                          <p:attrName>ppt_y</p:attrName>
                                        </p:attrNameLst>
                                      </p:cBhvr>
                                      <p:tavLst>
                                        <p:tav tm="0">
                                          <p:val>
                                            <p:strVal val="#ppt_y-.1"/>
                                          </p:val>
                                        </p:tav>
                                        <p:tav tm="100000">
                                          <p:val>
                                            <p:strVal val="#ppt_y"/>
                                          </p:val>
                                        </p:tav>
                                      </p:tavLst>
                                    </p:anim>
                                  </p:childTnLst>
                                </p:cTn>
                              </p:par>
                            </p:childTnLst>
                          </p:cTn>
                        </p:par>
                      </p:childTnLst>
                    </p:cTn>
                  </p:par>
                  <p:par>
                    <p:cTn id="114" fill="hold" nodeType="clickPar">
                      <p:stCondLst>
                        <p:cond delay="indefinite"/>
                      </p:stCondLst>
                      <p:childTnLst>
                        <p:par>
                          <p:cTn id="115" fill="hold" nodeType="withGroup">
                            <p:stCondLst>
                              <p:cond delay="0"/>
                            </p:stCondLst>
                            <p:childTnLst>
                              <p:par>
                                <p:cTn id="116" presetID="10" presetClass="entr" presetSubtype="0" fill="hold" nodeType="clickEffect">
                                  <p:stCondLst>
                                    <p:cond delay="0"/>
                                  </p:stCondLst>
                                  <p:childTnLst>
                                    <p:set>
                                      <p:cBhvr>
                                        <p:cTn id="117" dur="1" fill="hold">
                                          <p:stCondLst>
                                            <p:cond delay="0"/>
                                          </p:stCondLst>
                                        </p:cTn>
                                        <p:tgtEl>
                                          <p:spTgt spid="7215"/>
                                        </p:tgtEl>
                                        <p:attrNameLst>
                                          <p:attrName>style.visibility</p:attrName>
                                        </p:attrNameLst>
                                      </p:cBhvr>
                                      <p:to>
                                        <p:strVal val="visible"/>
                                      </p:to>
                                    </p:set>
                                    <p:animEffect transition="in" filter="fade">
                                      <p:cBhvr>
                                        <p:cTn id="118" dur="2000"/>
                                        <p:tgtEl>
                                          <p:spTgt spid="7215"/>
                                        </p:tgtEl>
                                      </p:cBhvr>
                                    </p:animEffec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0" presetClass="entr" presetSubtype="0" fill="hold" nodeType="clickEffect">
                                  <p:stCondLst>
                                    <p:cond delay="0"/>
                                  </p:stCondLst>
                                  <p:childTnLst>
                                    <p:set>
                                      <p:cBhvr>
                                        <p:cTn id="122" dur="1" fill="hold">
                                          <p:stCondLst>
                                            <p:cond delay="0"/>
                                          </p:stCondLst>
                                        </p:cTn>
                                        <p:tgtEl>
                                          <p:spTgt spid="7218"/>
                                        </p:tgtEl>
                                        <p:attrNameLst>
                                          <p:attrName>style.visibility</p:attrName>
                                        </p:attrNameLst>
                                      </p:cBhvr>
                                      <p:to>
                                        <p:strVal val="visible"/>
                                      </p:to>
                                    </p:set>
                                    <p:animEffect transition="in" filter="fade">
                                      <p:cBhvr>
                                        <p:cTn id="123" dur="2000"/>
                                        <p:tgtEl>
                                          <p:spTgt spid="7218"/>
                                        </p:tgtEl>
                                      </p:cBhvr>
                                    </p:animEffect>
                                  </p:childTnLst>
                                </p:cTn>
                              </p:par>
                            </p:childTnLst>
                          </p:cTn>
                        </p:par>
                      </p:childTnLst>
                    </p:cTn>
                  </p:par>
                  <p:par>
                    <p:cTn id="124" fill="hold" nodeType="clickPar">
                      <p:stCondLst>
                        <p:cond delay="indefinite"/>
                      </p:stCondLst>
                      <p:childTnLst>
                        <p:par>
                          <p:cTn id="125" fill="hold" nodeType="withGroup">
                            <p:stCondLst>
                              <p:cond delay="0"/>
                            </p:stCondLst>
                            <p:childTnLst>
                              <p:par>
                                <p:cTn id="126" presetID="12" presetClass="entr" presetSubtype="1" fill="hold" nodeType="clickEffect">
                                  <p:stCondLst>
                                    <p:cond delay="0"/>
                                  </p:stCondLst>
                                  <p:childTnLst>
                                    <p:set>
                                      <p:cBhvr>
                                        <p:cTn id="127" dur="1" fill="hold">
                                          <p:stCondLst>
                                            <p:cond delay="0"/>
                                          </p:stCondLst>
                                        </p:cTn>
                                        <p:tgtEl>
                                          <p:spTgt spid="7229"/>
                                        </p:tgtEl>
                                        <p:attrNameLst>
                                          <p:attrName>style.visibility</p:attrName>
                                        </p:attrNameLst>
                                      </p:cBhvr>
                                      <p:to>
                                        <p:strVal val="visible"/>
                                      </p:to>
                                    </p:set>
                                    <p:animEffect transition="in" filter="slide(fromTop)">
                                      <p:cBhvr>
                                        <p:cTn id="128" dur="500"/>
                                        <p:tgtEl>
                                          <p:spTgt spid="7229"/>
                                        </p:tgtEl>
                                      </p:cBhvr>
                                    </p:animEffec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0" presetClass="entr" presetSubtype="0" fill="hold" grpId="0" nodeType="clickEffect">
                                  <p:stCondLst>
                                    <p:cond delay="0"/>
                                  </p:stCondLst>
                                  <p:childTnLst>
                                    <p:set>
                                      <p:cBhvr>
                                        <p:cTn id="132" dur="1" fill="hold">
                                          <p:stCondLst>
                                            <p:cond delay="0"/>
                                          </p:stCondLst>
                                        </p:cTn>
                                        <p:tgtEl>
                                          <p:spTgt spid="7230"/>
                                        </p:tgtEl>
                                        <p:attrNameLst>
                                          <p:attrName>style.visibility</p:attrName>
                                        </p:attrNameLst>
                                      </p:cBhvr>
                                      <p:to>
                                        <p:strVal val="visible"/>
                                      </p:to>
                                    </p:set>
                                    <p:animEffect transition="in" filter="fade">
                                      <p:cBhvr>
                                        <p:cTn id="133" dur="2000"/>
                                        <p:tgtEl>
                                          <p:spTgt spid="7230"/>
                                        </p:tgtEl>
                                      </p:cBhvr>
                                    </p:animEffect>
                                  </p:childTnLst>
                                </p:cTn>
                              </p:par>
                            </p:childTnLst>
                          </p:cTn>
                        </p:par>
                      </p:childTnLst>
                    </p:cTn>
                  </p:par>
                  <p:par>
                    <p:cTn id="134" fill="hold" nodeType="clickPar">
                      <p:stCondLst>
                        <p:cond delay="indefinite"/>
                      </p:stCondLst>
                      <p:childTnLst>
                        <p:par>
                          <p:cTn id="135" fill="hold" nodeType="withGroup">
                            <p:stCondLst>
                              <p:cond delay="0"/>
                            </p:stCondLst>
                            <p:childTnLst>
                              <p:par>
                                <p:cTn id="136" presetID="10" presetClass="entr" presetSubtype="0" fill="hold" nodeType="clickEffect">
                                  <p:stCondLst>
                                    <p:cond delay="0"/>
                                  </p:stCondLst>
                                  <p:childTnLst>
                                    <p:set>
                                      <p:cBhvr>
                                        <p:cTn id="137" dur="1" fill="hold">
                                          <p:stCondLst>
                                            <p:cond delay="0"/>
                                          </p:stCondLst>
                                        </p:cTn>
                                        <p:tgtEl>
                                          <p:spTgt spid="7231"/>
                                        </p:tgtEl>
                                        <p:attrNameLst>
                                          <p:attrName>style.visibility</p:attrName>
                                        </p:attrNameLst>
                                      </p:cBhvr>
                                      <p:to>
                                        <p:strVal val="visible"/>
                                      </p:to>
                                    </p:set>
                                    <p:animEffect transition="in" filter="fade">
                                      <p:cBhvr>
                                        <p:cTn id="138" dur="2000"/>
                                        <p:tgtEl>
                                          <p:spTgt spid="7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autoUpdateAnimBg="0"/>
      <p:bldP spid="7201" grpId="0" autoUpdateAnimBg="0"/>
      <p:bldP spid="7202" grpId="0" animBg="1" autoUpdateAnimBg="0"/>
      <p:bldP spid="7230"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70688" y="199688"/>
            <a:ext cx="11692128" cy="6408712"/>
          </a:xfrm>
          <a:prstGeom prst="rect">
            <a:avLst/>
          </a:prstGeom>
        </p:spPr>
        <p:txBody>
          <a:bodyPr>
            <a:normAutofit fontScale="85000" lnSpcReduction="20000"/>
          </a:bodyPr>
          <a:lstStyle/>
          <a:p>
            <a:pPr marL="0" indent="0">
              <a:buNone/>
            </a:pPr>
            <a:endParaRPr lang="en-US" altLang="zh-CN" sz="3900" dirty="0"/>
          </a:p>
          <a:p>
            <a:pPr lvl="1"/>
            <a:r>
              <a:rPr lang="en-US" altLang="zh-CN" sz="3200" dirty="0"/>
              <a:t>1. </a:t>
            </a:r>
            <a:r>
              <a:rPr lang="zh-CN" altLang="en-US" sz="3200" dirty="0"/>
              <a:t>背景</a:t>
            </a:r>
            <a:endParaRPr lang="en-US" altLang="zh-CN" sz="3200" dirty="0"/>
          </a:p>
          <a:p>
            <a:pPr lvl="2"/>
            <a:r>
              <a:rPr lang="en-US" altLang="zh-CN" sz="3000" dirty="0" smtClean="0">
                <a:latin typeface="宋体" panose="02010600030101010101" pitchFamily="2" charset="-122"/>
                <a:ea typeface="宋体" panose="02010600030101010101" pitchFamily="2" charset="-122"/>
              </a:rPr>
              <a:t>Samuelson(1965)</a:t>
            </a:r>
            <a:r>
              <a:rPr lang="zh-CN" altLang="zh-CN" sz="3000" dirty="0" smtClean="0">
                <a:latin typeface="宋体" panose="02010600030101010101" pitchFamily="2" charset="-122"/>
                <a:ea typeface="宋体" panose="02010600030101010101" pitchFamily="2" charset="-122"/>
              </a:rPr>
              <a:t>和</a:t>
            </a:r>
            <a:r>
              <a:rPr lang="en-US" altLang="zh-CN" sz="3000" b="1" dirty="0" err="1" smtClean="0">
                <a:latin typeface="宋体" panose="02010600030101010101" pitchFamily="2" charset="-122"/>
                <a:ea typeface="宋体" panose="02010600030101010101" pitchFamily="2" charset="-122"/>
              </a:rPr>
              <a:t>Fama</a:t>
            </a:r>
            <a:r>
              <a:rPr lang="en-US" altLang="zh-CN" sz="3000" b="1" dirty="0" smtClean="0">
                <a:latin typeface="宋体" panose="02010600030101010101" pitchFamily="2" charset="-122"/>
                <a:ea typeface="宋体" panose="02010600030101010101" pitchFamily="2" charset="-122"/>
              </a:rPr>
              <a:t>(</a:t>
            </a:r>
            <a:r>
              <a:rPr lang="en-US" altLang="zh-CN" sz="3000" dirty="0" smtClean="0">
                <a:latin typeface="宋体" panose="02010600030101010101" pitchFamily="2" charset="-122"/>
                <a:ea typeface="宋体" panose="02010600030101010101" pitchFamily="2" charset="-122"/>
              </a:rPr>
              <a:t>1965,1970)</a:t>
            </a:r>
            <a:r>
              <a:rPr lang="zh-CN" altLang="zh-CN" sz="3000" dirty="0" smtClean="0">
                <a:latin typeface="宋体" panose="02010600030101010101" pitchFamily="2" charset="-122"/>
                <a:ea typeface="宋体" panose="02010600030101010101" pitchFamily="2" charset="-122"/>
              </a:rPr>
              <a:t>提出了有效市场假说，该理论认为</a:t>
            </a:r>
            <a:r>
              <a:rPr lang="zh-CN" altLang="en-US" sz="3000" dirty="0" smtClean="0">
                <a:latin typeface="宋体" panose="02010600030101010101" pitchFamily="2" charset="-122"/>
                <a:ea typeface="宋体" panose="02010600030101010101" pitchFamily="2" charset="-122"/>
              </a:rPr>
              <a:t>，</a:t>
            </a:r>
            <a:r>
              <a:rPr lang="zh-CN" altLang="zh-CN" sz="3000" dirty="0" smtClean="0">
                <a:latin typeface="宋体" panose="02010600030101010101" pitchFamily="2" charset="-122"/>
                <a:ea typeface="宋体" panose="02010600030101010101" pitchFamily="2" charset="-122"/>
              </a:rPr>
              <a:t>资产的市场价格可以迅速并充分的反映所有的相关信息。</a:t>
            </a:r>
            <a:endParaRPr lang="en-US" altLang="zh-CN" sz="3000" dirty="0" smtClean="0">
              <a:latin typeface="宋体" panose="02010600030101010101" pitchFamily="2" charset="-122"/>
              <a:ea typeface="宋体" panose="02010600030101010101" pitchFamily="2" charset="-122"/>
            </a:endParaRPr>
          </a:p>
          <a:p>
            <a:pPr lvl="2"/>
            <a:endParaRPr lang="en-US" altLang="zh-CN" sz="2400" dirty="0" smtClean="0">
              <a:latin typeface="宋体" panose="02010600030101010101" pitchFamily="2" charset="-122"/>
              <a:ea typeface="宋体" panose="02010600030101010101" pitchFamily="2" charset="-122"/>
            </a:endParaRPr>
          </a:p>
          <a:p>
            <a:pPr lvl="2"/>
            <a:r>
              <a:rPr lang="zh-CN" altLang="zh-CN" sz="3000" dirty="0" smtClean="0">
                <a:latin typeface="宋体" panose="02010600030101010101" pitchFamily="2" charset="-122"/>
                <a:ea typeface="宋体" panose="02010600030101010101" pitchFamily="2" charset="-122"/>
              </a:rPr>
              <a:t>资本资产定价模型（</a:t>
            </a:r>
            <a:r>
              <a:rPr lang="en-US" altLang="zh-CN" sz="3000" dirty="0" smtClean="0">
                <a:latin typeface="宋体" panose="02010600030101010101" pitchFamily="2" charset="-122"/>
                <a:ea typeface="宋体" panose="02010600030101010101" pitchFamily="2" charset="-122"/>
              </a:rPr>
              <a:t>CAPM</a:t>
            </a:r>
            <a:r>
              <a:rPr lang="zh-CN" altLang="zh-CN" sz="3000" dirty="0" smtClean="0">
                <a:latin typeface="宋体" panose="02010600030101010101" pitchFamily="2" charset="-122"/>
                <a:ea typeface="宋体" panose="02010600030101010101" pitchFamily="2" charset="-122"/>
              </a:rPr>
              <a:t>）问世以后，很多学者就在有效市场假说条件下对其进行了实证检验。</a:t>
            </a:r>
            <a:r>
              <a:rPr lang="en-US" altLang="zh-CN" sz="3000" dirty="0" smtClean="0">
                <a:latin typeface="宋体" panose="02010600030101010101" pitchFamily="2" charset="-122"/>
                <a:ea typeface="宋体" panose="02010600030101010101" pitchFamily="2" charset="-122"/>
              </a:rPr>
              <a:t>Black Jensen</a:t>
            </a:r>
            <a:r>
              <a:rPr lang="zh-CN" altLang="zh-CN" sz="3000" dirty="0" smtClean="0">
                <a:latin typeface="宋体" panose="02010600030101010101" pitchFamily="2" charset="-122"/>
                <a:ea typeface="宋体" panose="02010600030101010101" pitchFamily="2" charset="-122"/>
              </a:rPr>
              <a:t>和</a:t>
            </a:r>
            <a:r>
              <a:rPr lang="en-US" altLang="zh-CN" sz="3000" dirty="0" err="1" smtClean="0">
                <a:latin typeface="宋体" panose="02010600030101010101" pitchFamily="2" charset="-122"/>
                <a:ea typeface="宋体" panose="02010600030101010101" pitchFamily="2" charset="-122"/>
              </a:rPr>
              <a:t>Scholes</a:t>
            </a:r>
            <a:r>
              <a:rPr lang="en-US" altLang="zh-CN" sz="3000" dirty="0" smtClean="0">
                <a:latin typeface="宋体" panose="02010600030101010101" pitchFamily="2" charset="-122"/>
                <a:ea typeface="宋体" panose="02010600030101010101" pitchFamily="2" charset="-122"/>
              </a:rPr>
              <a:t>(1972)</a:t>
            </a:r>
            <a:r>
              <a:rPr lang="zh-CN" altLang="zh-CN" sz="3000" dirty="0" smtClean="0">
                <a:latin typeface="宋体" panose="02010600030101010101" pitchFamily="2" charset="-122"/>
                <a:ea typeface="宋体" panose="02010600030101010101" pitchFamily="2" charset="-122"/>
              </a:rPr>
              <a:t>及</a:t>
            </a:r>
            <a:r>
              <a:rPr lang="en-US" altLang="zh-CN" sz="3000" dirty="0" err="1" smtClean="0">
                <a:latin typeface="宋体" panose="02010600030101010101" pitchFamily="2" charset="-122"/>
                <a:ea typeface="宋体" panose="02010600030101010101" pitchFamily="2" charset="-122"/>
              </a:rPr>
              <a:t>Fama</a:t>
            </a:r>
            <a:r>
              <a:rPr lang="en-US" altLang="zh-CN" sz="3000" dirty="0" smtClean="0">
                <a:latin typeface="宋体" panose="02010600030101010101" pitchFamily="2" charset="-122"/>
                <a:ea typeface="宋体" panose="02010600030101010101" pitchFamily="2" charset="-122"/>
              </a:rPr>
              <a:t>(1973)</a:t>
            </a:r>
            <a:r>
              <a:rPr lang="zh-CN" altLang="zh-CN" sz="3000" dirty="0" smtClean="0">
                <a:latin typeface="宋体" panose="02010600030101010101" pitchFamily="2" charset="-122"/>
                <a:ea typeface="宋体" panose="02010600030101010101" pitchFamily="2" charset="-122"/>
              </a:rPr>
              <a:t>对</a:t>
            </a:r>
            <a:r>
              <a:rPr lang="en-US" altLang="zh-CN" sz="3000" dirty="0" smtClean="0">
                <a:latin typeface="宋体" panose="02010600030101010101" pitchFamily="2" charset="-122"/>
                <a:ea typeface="宋体" panose="02010600030101010101" pitchFamily="2" charset="-122"/>
              </a:rPr>
              <a:t>1969</a:t>
            </a:r>
            <a:r>
              <a:rPr lang="zh-CN" altLang="zh-CN" sz="3000" dirty="0" smtClean="0">
                <a:latin typeface="宋体" panose="02010600030101010101" pitchFamily="2" charset="-122"/>
                <a:ea typeface="宋体" panose="02010600030101010101" pitchFamily="2" charset="-122"/>
              </a:rPr>
              <a:t>年以前的数据进行检验，结果证明了资本资产定价模型（</a:t>
            </a:r>
            <a:r>
              <a:rPr lang="en-US" altLang="zh-CN" sz="3000" dirty="0" smtClean="0">
                <a:latin typeface="宋体" panose="02010600030101010101" pitchFamily="2" charset="-122"/>
                <a:ea typeface="宋体" panose="02010600030101010101" pitchFamily="2" charset="-122"/>
              </a:rPr>
              <a:t>CAPM</a:t>
            </a:r>
            <a:r>
              <a:rPr lang="zh-CN" altLang="zh-CN" sz="3000" dirty="0" smtClean="0">
                <a:latin typeface="宋体" panose="02010600030101010101" pitchFamily="2" charset="-122"/>
                <a:ea typeface="宋体" panose="02010600030101010101" pitchFamily="2" charset="-122"/>
              </a:rPr>
              <a:t>）的有效性。但对此后数据的检验，</a:t>
            </a:r>
            <a:r>
              <a:rPr lang="en-US" altLang="zh-CN" sz="3000" dirty="0" smtClean="0">
                <a:latin typeface="宋体" panose="02010600030101010101" pitchFamily="2" charset="-122"/>
                <a:ea typeface="宋体" panose="02010600030101010101" pitchFamily="2" charset="-122"/>
              </a:rPr>
              <a:t>CAPM</a:t>
            </a:r>
            <a:r>
              <a:rPr lang="zh-CN" altLang="zh-CN" sz="3000" dirty="0" smtClean="0">
                <a:latin typeface="宋体" panose="02010600030101010101" pitchFamily="2" charset="-122"/>
                <a:ea typeface="宋体" panose="02010600030101010101" pitchFamily="2" charset="-122"/>
              </a:rPr>
              <a:t>模型却缺乏说服力，许多影响股票收益的其他因素陆续被发现。</a:t>
            </a:r>
            <a:endParaRPr lang="en-US" altLang="zh-CN" sz="3000" dirty="0" smtClean="0">
              <a:latin typeface="宋体" panose="02010600030101010101" pitchFamily="2" charset="-122"/>
              <a:ea typeface="宋体" panose="02010600030101010101" pitchFamily="2" charset="-122"/>
            </a:endParaRPr>
          </a:p>
          <a:p>
            <a:pPr lvl="2"/>
            <a:endParaRPr lang="en-US" altLang="zh-CN" sz="3000" dirty="0">
              <a:latin typeface="宋体" panose="02010600030101010101" pitchFamily="2" charset="-122"/>
              <a:ea typeface="宋体" panose="02010600030101010101" pitchFamily="2" charset="-122"/>
            </a:endParaRPr>
          </a:p>
          <a:p>
            <a:pPr marL="914400" lvl="2" indent="0">
              <a:buNone/>
            </a:pPr>
            <a:endParaRPr lang="en-US" altLang="zh-CN" sz="1700" dirty="0" smtClean="0">
              <a:latin typeface="Times New Roman" panose="02020603050405020304" pitchFamily="18" charset="0"/>
              <a:cs typeface="Times New Roman" panose="02020603050405020304" pitchFamily="18" charset="0"/>
            </a:endParaRPr>
          </a:p>
          <a:p>
            <a:pPr marL="914400" lvl="2" indent="0">
              <a:buNone/>
            </a:pPr>
            <a:r>
              <a:rPr lang="zh-CN" altLang="en-US" sz="1700" dirty="0" smtClean="0">
                <a:latin typeface="Times New Roman" panose="02020603050405020304" pitchFamily="18" charset="0"/>
                <a:cs typeface="Times New Roman" panose="02020603050405020304" pitchFamily="18" charset="0"/>
              </a:rPr>
              <a:t>参考</a:t>
            </a:r>
            <a:r>
              <a:rPr lang="zh-CN" altLang="en-US" sz="1700" dirty="0">
                <a:latin typeface="Times New Roman" panose="02020603050405020304" pitchFamily="18" charset="0"/>
                <a:cs typeface="Times New Roman" panose="02020603050405020304" pitchFamily="18" charset="0"/>
              </a:rPr>
              <a:t>文献：</a:t>
            </a:r>
            <a:r>
              <a:rPr lang="en-US" altLang="zh-CN" sz="1700" dirty="0">
                <a:latin typeface="Times New Roman" panose="02020603050405020304" pitchFamily="18" charset="0"/>
                <a:cs typeface="Times New Roman" panose="02020603050405020304" pitchFamily="18" charset="0"/>
              </a:rPr>
              <a:t>1.</a:t>
            </a:r>
            <a:r>
              <a:rPr lang="de-DE" altLang="zh-CN" sz="1700" dirty="0">
                <a:latin typeface="Times New Roman" panose="02020603050405020304" pitchFamily="18" charset="0"/>
                <a:cs typeface="Times New Roman" panose="02020603050405020304" pitchFamily="18" charset="0"/>
              </a:rPr>
              <a:t>Eugene F. Fama; James D. MacBeth</a:t>
            </a:r>
            <a:r>
              <a:rPr lang="en-US" altLang="zh-CN" sz="1700" dirty="0">
                <a:latin typeface="Times New Roman" panose="02020603050405020304" pitchFamily="18" charset="0"/>
                <a:cs typeface="Times New Roman" panose="02020603050405020304" pitchFamily="18" charset="0"/>
              </a:rPr>
              <a:t>. Risk, Return, and Equilibrium: Empirical Tests.</a:t>
            </a:r>
            <a:r>
              <a:rPr lang="en-US" altLang="zh-CN" sz="1700" i="1" dirty="0">
                <a:latin typeface="Times New Roman" panose="02020603050405020304" pitchFamily="18" charset="0"/>
                <a:cs typeface="Times New Roman" panose="02020603050405020304" pitchFamily="18" charset="0"/>
              </a:rPr>
              <a:t> The Journal of Political Economy</a:t>
            </a:r>
            <a:r>
              <a:rPr lang="en-US" altLang="zh-CN" sz="1700" dirty="0">
                <a:latin typeface="Times New Roman" panose="02020603050405020304" pitchFamily="18" charset="0"/>
                <a:cs typeface="Times New Roman" panose="02020603050405020304" pitchFamily="18" charset="0"/>
              </a:rPr>
              <a:t>, 1973, 81(3) :607-636</a:t>
            </a:r>
          </a:p>
          <a:p>
            <a:pPr marL="914400" lvl="2" indent="0">
              <a:buNone/>
            </a:pPr>
            <a:r>
              <a:rPr lang="en-US" altLang="zh-CN" sz="1700" dirty="0">
                <a:latin typeface="Times New Roman" panose="02020603050405020304" pitchFamily="18" charset="0"/>
                <a:cs typeface="Times New Roman" panose="02020603050405020304" pitchFamily="18" charset="0"/>
              </a:rPr>
              <a:t>2. </a:t>
            </a:r>
            <a:r>
              <a:rPr lang="de-DE" altLang="zh-CN" sz="1700" dirty="0">
                <a:latin typeface="Times New Roman" panose="02020603050405020304" pitchFamily="18" charset="0"/>
                <a:cs typeface="Times New Roman" panose="02020603050405020304" pitchFamily="18" charset="0"/>
              </a:rPr>
              <a:t>Eugene F. Fama; Kenneth R . French. The Cross-section of expected stock returns.the Journal of Finance,1992,47(2):427-465</a:t>
            </a:r>
            <a:endParaRPr lang="en-US" altLang="zh-CN" sz="1700" dirty="0">
              <a:latin typeface="Times New Roman" panose="02020603050405020304" pitchFamily="18" charset="0"/>
              <a:cs typeface="Times New Roman" panose="02020603050405020304" pitchFamily="18" charset="0"/>
            </a:endParaRPr>
          </a:p>
          <a:p>
            <a:pPr lvl="2"/>
            <a:endParaRPr lang="zh-CN" altLang="zh-CN" sz="1600" dirty="0" smtClean="0">
              <a:latin typeface="Times New Roman" panose="02020603050405020304" pitchFamily="18" charset="0"/>
              <a:cs typeface="Times New Roman" panose="02020603050405020304" pitchFamily="18" charset="0"/>
            </a:endParaRPr>
          </a:p>
          <a:p>
            <a:pPr lvl="1"/>
            <a:endParaRPr lang="zh-CN" altLang="en-US" dirty="0"/>
          </a:p>
        </p:txBody>
      </p:sp>
      <p:sp>
        <p:nvSpPr>
          <p:cNvPr id="2" name="文本框 1"/>
          <p:cNvSpPr txBox="1"/>
          <p:nvPr/>
        </p:nvSpPr>
        <p:spPr>
          <a:xfrm>
            <a:off x="1991545" y="5877272"/>
            <a:ext cx="184731" cy="369332"/>
          </a:xfrm>
          <a:prstGeom prst="rect">
            <a:avLst/>
          </a:prstGeom>
          <a:noFill/>
        </p:spPr>
        <p:txBody>
          <a:bodyPr wrap="none" rtlCol="0">
            <a:spAutoFit/>
          </a:bodyPr>
          <a:lstStyle/>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blinds(horizontal)">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654413" y="85017"/>
            <a:ext cx="11326368" cy="6264696"/>
          </a:xfrm>
          <a:prstGeom prst="rect">
            <a:avLst/>
          </a:prstGeom>
        </p:spPr>
        <p:txBody>
          <a:bodyPr>
            <a:noAutofit/>
          </a:bodyPr>
          <a:lstStyle/>
          <a:p>
            <a:r>
              <a:rPr lang="en-US" altLang="zh-CN" sz="3200" dirty="0" smtClean="0"/>
              <a:t>2. F-F</a:t>
            </a:r>
            <a:r>
              <a:rPr lang="zh-CN" altLang="en-US" sz="3200" dirty="0" smtClean="0"/>
              <a:t>三因子模型内容</a:t>
            </a:r>
            <a:endParaRPr lang="en-US" altLang="zh-CN" sz="3200" dirty="0" smtClean="0"/>
          </a:p>
          <a:p>
            <a:endParaRPr lang="en-US" altLang="zh-CN" sz="3200" dirty="0" smtClean="0"/>
          </a:p>
          <a:p>
            <a:endParaRPr lang="en-US" altLang="zh-CN" sz="3200" dirty="0" smtClean="0"/>
          </a:p>
          <a:p>
            <a:pPr lvl="1"/>
            <a:r>
              <a:rPr lang="en-US" altLang="zh-CN" sz="2400" dirty="0" err="1" smtClean="0"/>
              <a:t>Fama</a:t>
            </a:r>
            <a:r>
              <a:rPr lang="zh-CN" altLang="zh-CN" sz="2400" dirty="0" smtClean="0"/>
              <a:t>和</a:t>
            </a:r>
            <a:r>
              <a:rPr lang="en-US" altLang="zh-CN" sz="2400" dirty="0" smtClean="0"/>
              <a:t>French(1992)</a:t>
            </a:r>
            <a:r>
              <a:rPr lang="zh-CN" altLang="zh-CN" sz="2400" dirty="0" smtClean="0"/>
              <a:t>研究了美国市场</a:t>
            </a:r>
            <a:r>
              <a:rPr lang="en-US" altLang="zh-CN" sz="2400" dirty="0" smtClean="0"/>
              <a:t>1963-1990</a:t>
            </a:r>
            <a:r>
              <a:rPr lang="zh-CN" altLang="zh-CN" sz="2400" dirty="0" smtClean="0"/>
              <a:t>年间的数据。他们首先分别检验了市值（</a:t>
            </a:r>
            <a:r>
              <a:rPr lang="en-US" altLang="zh-CN" sz="2400" dirty="0" smtClean="0"/>
              <a:t>ME</a:t>
            </a:r>
            <a:r>
              <a:rPr lang="zh-CN" altLang="zh-CN" sz="2400" dirty="0" smtClean="0"/>
              <a:t>）、账面市值比（</a:t>
            </a:r>
            <a:r>
              <a:rPr lang="en-US" altLang="zh-CN" sz="2400" dirty="0" smtClean="0"/>
              <a:t>BE/ME</a:t>
            </a:r>
            <a:r>
              <a:rPr lang="zh-CN" altLang="zh-CN" sz="2400" dirty="0" smtClean="0"/>
              <a:t>）、财务杠杆（</a:t>
            </a:r>
            <a:r>
              <a:rPr lang="en-US" altLang="zh-CN" sz="2400" dirty="0" smtClean="0"/>
              <a:t>leverage</a:t>
            </a:r>
            <a:r>
              <a:rPr lang="zh-CN" altLang="zh-CN" sz="2400" dirty="0" smtClean="0"/>
              <a:t>）、市盈率（</a:t>
            </a:r>
            <a:r>
              <a:rPr lang="en-US" altLang="zh-CN" sz="2400" dirty="0" smtClean="0"/>
              <a:t>E/P</a:t>
            </a:r>
            <a:r>
              <a:rPr lang="zh-CN" altLang="zh-CN" sz="2400" dirty="0" smtClean="0"/>
              <a:t>）和平均收益率之间的关系，发现这四个因子都有很强的解释能力，而β则没什么解释能力。</a:t>
            </a:r>
            <a:endParaRPr lang="en-US" altLang="zh-CN" sz="2400" dirty="0" smtClean="0"/>
          </a:p>
          <a:p>
            <a:pPr lvl="1"/>
            <a:r>
              <a:rPr lang="zh-CN" altLang="zh-CN" sz="2400" dirty="0" smtClean="0"/>
              <a:t>随后</a:t>
            </a:r>
            <a:r>
              <a:rPr lang="en-US" altLang="zh-CN" sz="2400" dirty="0" err="1" smtClean="0"/>
              <a:t>Fama</a:t>
            </a:r>
            <a:r>
              <a:rPr lang="zh-CN" altLang="zh-CN" sz="2400" dirty="0" smtClean="0"/>
              <a:t>和</a:t>
            </a:r>
            <a:r>
              <a:rPr lang="en-US" altLang="zh-CN" sz="2400" dirty="0" smtClean="0"/>
              <a:t>French</a:t>
            </a:r>
            <a:r>
              <a:rPr lang="zh-CN" altLang="zh-CN" sz="2400" dirty="0" smtClean="0"/>
              <a:t>进行了多变量回归，</a:t>
            </a:r>
            <a:r>
              <a:rPr lang="en-US" altLang="zh-CN" sz="2400" dirty="0" smtClean="0"/>
              <a:t>ME</a:t>
            </a:r>
            <a:r>
              <a:rPr lang="zh-CN" altLang="en-US" sz="2400" dirty="0" smtClean="0"/>
              <a:t>和</a:t>
            </a:r>
            <a:r>
              <a:rPr lang="en-US" altLang="zh-CN" sz="2400" dirty="0" smtClean="0"/>
              <a:t>BE/ME</a:t>
            </a:r>
            <a:r>
              <a:rPr lang="zh-CN" altLang="zh-CN" sz="2400" dirty="0" smtClean="0"/>
              <a:t>因子吸收了其他两个因子的影响，表现出了很强的解释能力，而β虽然没什么解释能力，但是在</a:t>
            </a:r>
            <a:r>
              <a:rPr lang="en-US" altLang="zh-CN" sz="2400" dirty="0" smtClean="0"/>
              <a:t>ME</a:t>
            </a:r>
            <a:r>
              <a:rPr lang="zh-CN" altLang="zh-CN" sz="2400" dirty="0" smtClean="0"/>
              <a:t>和</a:t>
            </a:r>
            <a:r>
              <a:rPr lang="en-US" altLang="zh-CN" sz="2400" dirty="0" smtClean="0"/>
              <a:t>BE/ME</a:t>
            </a:r>
            <a:r>
              <a:rPr lang="zh-CN" altLang="zh-CN" sz="2400" dirty="0" smtClean="0"/>
              <a:t>因子的联合回归中加入β，却可以提升回归模型的拟合优度。</a:t>
            </a:r>
            <a:endParaRPr lang="en-US" altLang="zh-CN" sz="2400" dirty="0" smtClean="0"/>
          </a:p>
          <a:p>
            <a:pPr lvl="1"/>
            <a:r>
              <a:rPr lang="zh-CN" altLang="zh-CN" sz="2400" dirty="0" smtClean="0"/>
              <a:t>由此，</a:t>
            </a:r>
            <a:r>
              <a:rPr lang="en-US" altLang="zh-CN" sz="2400" dirty="0" err="1" smtClean="0"/>
              <a:t>Fama</a:t>
            </a:r>
            <a:r>
              <a:rPr lang="zh-CN" altLang="zh-CN" sz="2400" dirty="0" smtClean="0"/>
              <a:t>和</a:t>
            </a:r>
            <a:r>
              <a:rPr lang="en-US" altLang="zh-CN" sz="2400" dirty="0" smtClean="0"/>
              <a:t>French</a:t>
            </a:r>
            <a:r>
              <a:rPr lang="zh-CN" altLang="zh-CN" sz="2400" dirty="0" smtClean="0"/>
              <a:t>得出以下结论：β对股票平均收益率横截面数据的解释能力很弱，而</a:t>
            </a:r>
            <a:r>
              <a:rPr lang="en-US" altLang="zh-CN" sz="2400" dirty="0" smtClean="0"/>
              <a:t>ME</a:t>
            </a:r>
            <a:r>
              <a:rPr lang="zh-CN" altLang="zh-CN" sz="2400" dirty="0" smtClean="0"/>
              <a:t>和</a:t>
            </a:r>
            <a:r>
              <a:rPr lang="en-US" altLang="zh-CN" sz="2400" dirty="0" smtClean="0"/>
              <a:t>BE/ME</a:t>
            </a:r>
            <a:r>
              <a:rPr lang="zh-CN" altLang="zh-CN" sz="2400" dirty="0" smtClean="0"/>
              <a:t>因子的解释能力很强。</a:t>
            </a:r>
          </a:p>
          <a:p>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wipe(left)">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1000"/>
                                        <p:tgtEl>
                                          <p:spTgt spid="3">
                                            <p:txEl>
                                              <p:pRg st="4" end="4"/>
                                            </p:txEl>
                                          </p:spTgt>
                                        </p:tgtEl>
                                      </p:cBhvr>
                                    </p:animEffect>
                                    <p:anim calcmode="lin" valueType="num">
                                      <p:cBhvr>
                                        <p:cTn id="1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1000"/>
                                        <p:tgtEl>
                                          <p:spTgt spid="3">
                                            <p:txEl>
                                              <p:pRg st="5" end="5"/>
                                            </p:txEl>
                                          </p:spTgt>
                                        </p:tgtEl>
                                      </p:cBhvr>
                                    </p:animEffect>
                                    <p:anim calcmode="lin" valueType="num">
                                      <p:cBhvr>
                                        <p:cTn id="2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4294967295"/>
          </p:nvPr>
        </p:nvSpPr>
        <p:spPr>
          <a:xfrm>
            <a:off x="438912" y="1226096"/>
            <a:ext cx="11570208" cy="5631904"/>
          </a:xfrm>
          <a:prstGeom prst="rect">
            <a:avLst/>
          </a:prstGeom>
        </p:spPr>
        <p:txBody>
          <a:bodyPr/>
          <a:lstStyle/>
          <a:p>
            <a:pPr marL="0" indent="0">
              <a:buNone/>
            </a:pPr>
            <a:r>
              <a:rPr lang="zh-CN" altLang="zh-CN" sz="3200" dirty="0" smtClean="0"/>
              <a:t>具体形式</a:t>
            </a:r>
            <a:r>
              <a:rPr lang="zh-CN" altLang="en-US" sz="3200" dirty="0" smtClean="0"/>
              <a:t>：</a:t>
            </a:r>
            <a:endParaRPr lang="en-US" altLang="zh-CN" sz="3200" dirty="0" smtClean="0"/>
          </a:p>
          <a:p>
            <a:pPr marL="0" indent="0" latinLnBrk="1">
              <a:buNone/>
            </a:pPr>
            <a:endParaRPr lang="en-US" altLang="zh-CN" dirty="0" smtClean="0"/>
          </a:p>
          <a:p>
            <a:pPr marL="0" indent="0" latinLnBrk="1">
              <a:buNone/>
            </a:pPr>
            <a:r>
              <a:rPr lang="en-US" altLang="zh-CN" dirty="0" smtClean="0"/>
              <a:t>    </a:t>
            </a:r>
          </a:p>
          <a:p>
            <a:pPr marL="0" indent="0" latinLnBrk="1">
              <a:buNone/>
            </a:pPr>
            <a:endParaRPr lang="en-US" altLang="zh-CN" dirty="0" smtClean="0"/>
          </a:p>
          <a:p>
            <a:pPr marL="0" indent="0" latinLnBrk="1">
              <a:buNone/>
            </a:pPr>
            <a:r>
              <a:rPr lang="zh-CN" altLang="zh-CN" sz="2800" dirty="0"/>
              <a:t>其中，</a:t>
            </a:r>
            <a:r>
              <a:rPr lang="en-US" altLang="zh-CN" sz="2800" dirty="0"/>
              <a:t>  </a:t>
            </a:r>
            <a:r>
              <a:rPr lang="zh-CN" altLang="zh-CN" sz="2800" dirty="0"/>
              <a:t>、</a:t>
            </a:r>
            <a:r>
              <a:rPr lang="en-US" altLang="zh-CN" sz="2800" dirty="0"/>
              <a:t>   </a:t>
            </a:r>
            <a:r>
              <a:rPr lang="zh-CN" altLang="zh-CN" sz="2800" dirty="0"/>
              <a:t>、</a:t>
            </a:r>
            <a:r>
              <a:rPr lang="en-US" altLang="zh-CN" sz="2800" dirty="0"/>
              <a:t>    </a:t>
            </a:r>
            <a:r>
              <a:rPr lang="zh-CN" altLang="zh-CN" sz="2800" dirty="0"/>
              <a:t>分别表示股票收益率、市场收益率和无风险收益率。</a:t>
            </a:r>
            <a:r>
              <a:rPr lang="en-US" altLang="zh-CN" sz="2800" dirty="0">
                <a:solidFill>
                  <a:srgbClr val="FF0000"/>
                </a:solidFill>
              </a:rPr>
              <a:t>SMB</a:t>
            </a:r>
            <a:r>
              <a:rPr lang="zh-CN" altLang="zh-CN" sz="2800" dirty="0"/>
              <a:t>表示由于公司规模不同造成的风险溢价，</a:t>
            </a:r>
            <a:r>
              <a:rPr lang="en-US" altLang="zh-CN" sz="2800" dirty="0">
                <a:solidFill>
                  <a:srgbClr val="FF0000"/>
                </a:solidFill>
              </a:rPr>
              <a:t>HML</a:t>
            </a:r>
            <a:r>
              <a:rPr lang="zh-CN" altLang="zh-CN" sz="2800" dirty="0"/>
              <a:t>表示由于账面市值比不同所造成的风险溢价。</a:t>
            </a:r>
            <a:endParaRPr lang="zh-CN" altLang="en-US" sz="2800" dirty="0"/>
          </a:p>
        </p:txBody>
      </p:sp>
      <p:pic>
        <p:nvPicPr>
          <p:cNvPr id="7" name="Picture 3"/>
          <p:cNvPicPr>
            <a:picLocks noChangeAspect="1" noChangeArrowheads="1"/>
          </p:cNvPicPr>
          <p:nvPr/>
        </p:nvPicPr>
        <p:blipFill>
          <a:blip r:embed="rId3" cstate="print"/>
          <a:srcRect/>
          <a:stretch>
            <a:fillRect/>
          </a:stretch>
        </p:blipFill>
        <p:spPr bwMode="auto">
          <a:xfrm>
            <a:off x="1374035" y="3512554"/>
            <a:ext cx="415904" cy="431850"/>
          </a:xfrm>
          <a:prstGeom prst="rect">
            <a:avLst/>
          </a:prstGeom>
          <a:noFill/>
          <a:ln w="9525">
            <a:noFill/>
            <a:miter lim="800000"/>
            <a:headEnd/>
            <a:tailEnd/>
          </a:ln>
          <a:effectLst/>
        </p:spPr>
      </p:pic>
      <p:pic>
        <p:nvPicPr>
          <p:cNvPr id="8" name="Picture 4"/>
          <p:cNvPicPr>
            <a:picLocks noChangeAspect="1" noChangeArrowheads="1"/>
          </p:cNvPicPr>
          <p:nvPr/>
        </p:nvPicPr>
        <p:blipFill>
          <a:blip r:embed="rId4" cstate="print"/>
          <a:srcRect/>
          <a:stretch>
            <a:fillRect/>
          </a:stretch>
        </p:blipFill>
        <p:spPr bwMode="auto">
          <a:xfrm>
            <a:off x="1913470" y="3502276"/>
            <a:ext cx="544254" cy="442128"/>
          </a:xfrm>
          <a:prstGeom prst="rect">
            <a:avLst/>
          </a:prstGeom>
          <a:noFill/>
          <a:ln w="9525">
            <a:noFill/>
            <a:miter lim="800000"/>
            <a:headEnd/>
            <a:tailEnd/>
          </a:ln>
          <a:effectLst/>
        </p:spPr>
      </p:pic>
      <p:pic>
        <p:nvPicPr>
          <p:cNvPr id="9" name="Picture 5"/>
          <p:cNvPicPr>
            <a:picLocks noChangeAspect="1" noChangeArrowheads="1"/>
          </p:cNvPicPr>
          <p:nvPr/>
        </p:nvPicPr>
        <p:blipFill>
          <a:blip r:embed="rId5" cstate="print"/>
          <a:srcRect/>
          <a:stretch>
            <a:fillRect/>
          </a:stretch>
        </p:blipFill>
        <p:spPr bwMode="auto">
          <a:xfrm>
            <a:off x="2581255" y="3463068"/>
            <a:ext cx="541107" cy="520543"/>
          </a:xfrm>
          <a:prstGeom prst="rect">
            <a:avLst/>
          </a:prstGeom>
          <a:noFill/>
          <a:ln w="9525">
            <a:noFill/>
            <a:miter lim="800000"/>
            <a:headEnd/>
            <a:tailEnd/>
          </a:ln>
          <a:effectLst/>
        </p:spPr>
      </p:pic>
      <p:graphicFrame>
        <p:nvGraphicFramePr>
          <p:cNvPr id="2" name="对象 1"/>
          <p:cNvGraphicFramePr>
            <a:graphicFrameLocks noChangeAspect="1"/>
          </p:cNvGraphicFramePr>
          <p:nvPr/>
        </p:nvGraphicFramePr>
        <p:xfrm>
          <a:off x="823020" y="1979326"/>
          <a:ext cx="9277992" cy="684442"/>
        </p:xfrm>
        <a:graphic>
          <a:graphicData uri="http://schemas.openxmlformats.org/presentationml/2006/ole">
            <mc:AlternateContent xmlns:mc="http://schemas.openxmlformats.org/markup-compatibility/2006">
              <mc:Choice xmlns:v="urn:schemas-microsoft-com:vml" Requires="v">
                <p:oleObj spid="_x0000_s5130" name="公式" r:id="rId6" imgW="74371200" imgH="5486400" progId="Equation.3">
                  <p:embed/>
                </p:oleObj>
              </mc:Choice>
              <mc:Fallback>
                <p:oleObj name="公式" r:id="rId6" imgW="74371200" imgH="5486400" progId="Equation.3">
                  <p:embed/>
                  <p:pic>
                    <p:nvPicPr>
                      <p:cNvPr id="0" name=""/>
                      <p:cNvPicPr/>
                      <p:nvPr/>
                    </p:nvPicPr>
                    <p:blipFill>
                      <a:blip r:embed="rId7"/>
                      <a:stretch>
                        <a:fillRect/>
                      </a:stretch>
                    </p:blipFill>
                    <p:spPr>
                      <a:xfrm>
                        <a:off x="823020" y="1979326"/>
                        <a:ext cx="9277992" cy="684442"/>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5">
                                            <p:txEl>
                                              <p:pRg st="4" end="4"/>
                                            </p:txEl>
                                          </p:spTgt>
                                        </p:tgtEl>
                                        <p:attrNameLst>
                                          <p:attrName>style.visibility</p:attrName>
                                        </p:attrNameLst>
                                      </p:cBhvr>
                                      <p:to>
                                        <p:strVal val="visible"/>
                                      </p:to>
                                    </p:set>
                                    <p:animEffect transition="in" filter="wipe(left)">
                                      <p:cBhvr>
                                        <p:cTn id="16" dur="500"/>
                                        <p:tgtEl>
                                          <p:spTgt spid="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1000"/>
                                        <p:tgtEl>
                                          <p:spTgt spid="9"/>
                                        </p:tgtEl>
                                      </p:cBhvr>
                                    </p:animEffect>
                                    <p:anim calcmode="lin" valueType="num">
                                      <p:cBhvr>
                                        <p:cTn id="36" dur="1000" fill="hold"/>
                                        <p:tgtEl>
                                          <p:spTgt spid="9"/>
                                        </p:tgtEl>
                                        <p:attrNameLst>
                                          <p:attrName>ppt_x</p:attrName>
                                        </p:attrNameLst>
                                      </p:cBhvr>
                                      <p:tavLst>
                                        <p:tav tm="0">
                                          <p:val>
                                            <p:strVal val="#ppt_x"/>
                                          </p:val>
                                        </p:tav>
                                        <p:tav tm="100000">
                                          <p:val>
                                            <p:strVal val="#ppt_x"/>
                                          </p:val>
                                        </p:tav>
                                      </p:tavLst>
                                    </p:anim>
                                    <p:anim calcmode="lin" valueType="num">
                                      <p:cBhvr>
                                        <p:cTn id="3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 xmlns:a16="http://schemas.microsoft.com/office/drawing/2014/main" id="{F4072853-8147-445E-BC96-C14AE78FA401}"/>
              </a:ext>
            </a:extLst>
          </p:cNvPr>
          <p:cNvSpPr txBox="1">
            <a:spLocks noChangeArrowheads="1"/>
          </p:cNvSpPr>
          <p:nvPr/>
        </p:nvSpPr>
        <p:spPr bwMode="auto">
          <a:xfrm>
            <a:off x="543208" y="133050"/>
            <a:ext cx="11343992" cy="5909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b="1" dirty="0">
                <a:latin typeface="微软雅黑" panose="020B0503020204020204" pitchFamily="34" charset="-122"/>
                <a:ea typeface="微软雅黑" panose="020B0503020204020204" pitchFamily="34" charset="-122"/>
              </a:rPr>
              <a:t>一、解释变量</a:t>
            </a: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（三个步骤构造）</a:t>
            </a:r>
          </a:p>
          <a:p>
            <a:pPr eaLnBrk="1" hangingPunct="1">
              <a:lnSpc>
                <a:spcPct val="150000"/>
              </a:lnSpc>
            </a:pPr>
            <a:r>
              <a:rPr lang="zh-CN" altLang="en-US" dirty="0">
                <a:latin typeface="微软雅黑" panose="020B0503020204020204" pitchFamily="34" charset="-122"/>
                <a:ea typeface="微软雅黑" panose="020B0503020204020204" pitchFamily="34" charset="-122"/>
              </a:rPr>
              <a:t>解释变量就是我们需要验证的三个因子，市场超额收益，规模和账面市值比。</a:t>
            </a:r>
          </a:p>
          <a:p>
            <a:pPr eaLnBrk="1" hangingPunct="1">
              <a:lnSpc>
                <a:spcPct val="150000"/>
              </a:lnSpc>
            </a:pP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、分组</a:t>
            </a:r>
          </a:p>
          <a:p>
            <a:pPr eaLnBrk="1" hangingPunct="1">
              <a:lnSpc>
                <a:spcPct val="150000"/>
              </a:lnSpc>
            </a:pPr>
            <a:r>
              <a:rPr lang="zh-CN" altLang="en-US" dirty="0">
                <a:latin typeface="微软雅黑" panose="020B0503020204020204" pitchFamily="34" charset="-122"/>
                <a:ea typeface="微软雅黑" panose="020B0503020204020204" pitchFamily="34" charset="-122"/>
              </a:rPr>
              <a:t>把股票按每年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月末时的市值（</a:t>
            </a:r>
            <a:r>
              <a:rPr lang="en-US" altLang="zh-CN" dirty="0">
                <a:latin typeface="微软雅黑" panose="020B0503020204020204" pitchFamily="34" charset="-122"/>
                <a:ea typeface="微软雅黑" panose="020B0503020204020204" pitchFamily="34" charset="-122"/>
              </a:rPr>
              <a:t>size</a:t>
            </a:r>
            <a:r>
              <a:rPr lang="zh-CN" altLang="en-US" dirty="0">
                <a:latin typeface="微软雅黑" panose="020B0503020204020204" pitchFamily="34" charset="-122"/>
                <a:ea typeface="微软雅黑" panose="020B0503020204020204" pitchFamily="34" charset="-122"/>
              </a:rPr>
              <a:t>）大小进行排序，</a:t>
            </a:r>
            <a:r>
              <a:rPr lang="zh-CN" altLang="en-US" dirty="0">
                <a:solidFill>
                  <a:srgbClr val="FF0000"/>
                </a:solidFill>
                <a:latin typeface="微软雅黑" panose="020B0503020204020204" pitchFamily="34" charset="-122"/>
                <a:ea typeface="微软雅黑" panose="020B0503020204020204" pitchFamily="34" charset="-122"/>
              </a:rPr>
              <a:t>按照</a:t>
            </a:r>
            <a:r>
              <a:rPr lang="en-US" altLang="zh-CN" dirty="0">
                <a:solidFill>
                  <a:srgbClr val="FF0000"/>
                </a:solidFill>
                <a:latin typeface="微软雅黑" panose="020B0503020204020204" pitchFamily="34" charset="-122"/>
                <a:ea typeface="微软雅黑" panose="020B0503020204020204" pitchFamily="34" charset="-122"/>
              </a:rPr>
              <a:t>50%</a:t>
            </a:r>
            <a:r>
              <a:rPr lang="zh-CN" altLang="en-US" dirty="0">
                <a:solidFill>
                  <a:srgbClr val="FF0000"/>
                </a:solidFill>
                <a:latin typeface="微软雅黑" panose="020B0503020204020204" pitchFamily="34" charset="-122"/>
                <a:ea typeface="微软雅黑" panose="020B0503020204020204" pitchFamily="34" charset="-122"/>
              </a:rPr>
              <a:t>分位值把股票分为</a:t>
            </a:r>
            <a:r>
              <a:rPr lang="en-US" altLang="zh-CN" dirty="0">
                <a:solidFill>
                  <a:srgbClr val="FF0000"/>
                </a:solidFill>
                <a:latin typeface="微软雅黑" panose="020B0503020204020204" pitchFamily="34" charset="-122"/>
                <a:ea typeface="微软雅黑" panose="020B0503020204020204" pitchFamily="34" charset="-122"/>
              </a:rPr>
              <a:t>S(small)</a:t>
            </a:r>
            <a:r>
              <a:rPr lang="zh-CN" altLang="en-US" dirty="0">
                <a:solidFill>
                  <a:srgbClr val="FF0000"/>
                </a:solidFill>
                <a:latin typeface="微软雅黑" panose="020B0503020204020204" pitchFamily="34" charset="-122"/>
                <a:ea typeface="微软雅黑" panose="020B0503020204020204" pitchFamily="34" charset="-122"/>
              </a:rPr>
              <a:t>和</a:t>
            </a:r>
            <a:r>
              <a:rPr lang="en-US" altLang="zh-CN" dirty="0">
                <a:solidFill>
                  <a:srgbClr val="FF0000"/>
                </a:solidFill>
                <a:latin typeface="微软雅黑" panose="020B0503020204020204" pitchFamily="34" charset="-122"/>
                <a:ea typeface="微软雅黑" panose="020B0503020204020204" pitchFamily="34" charset="-122"/>
              </a:rPr>
              <a:t>B(big)</a:t>
            </a:r>
            <a:r>
              <a:rPr lang="zh-CN" altLang="en-US" dirty="0">
                <a:solidFill>
                  <a:srgbClr val="FF0000"/>
                </a:solidFill>
                <a:latin typeface="微软雅黑" panose="020B0503020204020204" pitchFamily="34" charset="-122"/>
                <a:ea typeface="微软雅黑" panose="020B0503020204020204" pitchFamily="34" charset="-122"/>
              </a:rPr>
              <a:t>两组；</a:t>
            </a:r>
          </a:p>
          <a:p>
            <a:pPr eaLnBrk="1" hangingPunct="1">
              <a:lnSpc>
                <a:spcPct val="150000"/>
              </a:lnSpc>
            </a:pPr>
            <a:r>
              <a:rPr lang="zh-CN" altLang="en-US" dirty="0">
                <a:latin typeface="微软雅黑" panose="020B0503020204020204" pitchFamily="34" charset="-122"/>
                <a:ea typeface="微软雅黑" panose="020B0503020204020204" pitchFamily="34" charset="-122"/>
              </a:rPr>
              <a:t>再依据</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月末时的账面市值比（我们取</a:t>
            </a:r>
            <a:r>
              <a:rPr lang="en-US" altLang="zh-CN" dirty="0">
                <a:latin typeface="微软雅黑" panose="020B0503020204020204" pitchFamily="34" charset="-122"/>
                <a:ea typeface="微软雅黑" panose="020B0503020204020204" pitchFamily="34" charset="-122"/>
              </a:rPr>
              <a:t>1/PB</a:t>
            </a:r>
            <a:r>
              <a:rPr lang="zh-CN" altLang="en-US" dirty="0">
                <a:latin typeface="微软雅黑" panose="020B0503020204020204" pitchFamily="34" charset="-122"/>
                <a:ea typeface="微软雅黑" panose="020B0503020204020204" pitchFamily="34" charset="-122"/>
              </a:rPr>
              <a:t>）大小对股票进行排序，</a:t>
            </a:r>
            <a:r>
              <a:rPr lang="zh-CN" altLang="en-US" dirty="0">
                <a:solidFill>
                  <a:srgbClr val="FF0000"/>
                </a:solidFill>
                <a:latin typeface="微软雅黑" panose="020B0503020204020204" pitchFamily="34" charset="-122"/>
                <a:ea typeface="微软雅黑" panose="020B0503020204020204" pitchFamily="34" charset="-122"/>
              </a:rPr>
              <a:t>分为</a:t>
            </a:r>
            <a:r>
              <a:rPr lang="en-US" altLang="zh-CN" dirty="0">
                <a:solidFill>
                  <a:srgbClr val="FF0000"/>
                </a:solidFill>
                <a:latin typeface="微软雅黑" panose="020B0503020204020204" pitchFamily="34" charset="-122"/>
                <a:ea typeface="微软雅黑" panose="020B0503020204020204" pitchFamily="34" charset="-122"/>
              </a:rPr>
              <a:t>L</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low</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30%</a:t>
            </a:r>
            <a:r>
              <a:rPr lang="zh-CN" altLang="en-US" dirty="0">
                <a:solidFill>
                  <a:srgbClr val="FF0000"/>
                </a:solidFill>
                <a:latin typeface="微软雅黑" panose="020B0503020204020204" pitchFamily="34" charset="-122"/>
                <a:ea typeface="微软雅黑" panose="020B0503020204020204" pitchFamily="34" charset="-122"/>
              </a:rPr>
              <a:t>）</a:t>
            </a:r>
            <a:r>
              <a:rPr lang="en-US" altLang="zh-CN" dirty="0">
                <a:solidFill>
                  <a:srgbClr val="FF0000"/>
                </a:solidFill>
                <a:latin typeface="微软雅黑" panose="020B0503020204020204" pitchFamily="34" charset="-122"/>
                <a:ea typeface="微软雅黑" panose="020B0503020204020204" pitchFamily="34" charset="-122"/>
              </a:rPr>
              <a:t>,M(medium,40%),H(high,30%)</a:t>
            </a:r>
            <a:r>
              <a:rPr lang="zh-CN" altLang="en-US" dirty="0">
                <a:solidFill>
                  <a:srgbClr val="FF0000"/>
                </a:solidFill>
                <a:latin typeface="微软雅黑" panose="020B0503020204020204" pitchFamily="34" charset="-122"/>
                <a:ea typeface="微软雅黑" panose="020B0503020204020204" pitchFamily="34" charset="-122"/>
              </a:rPr>
              <a:t>三组</a:t>
            </a:r>
            <a:r>
              <a:rPr lang="en-US" altLang="zh-CN" dirty="0">
                <a:solidFill>
                  <a:srgbClr val="FF0000"/>
                </a:solidFill>
                <a:latin typeface="微软雅黑" panose="020B0503020204020204" pitchFamily="34" charset="-122"/>
                <a:ea typeface="微软雅黑" panose="020B0503020204020204" pitchFamily="34" charset="-122"/>
              </a:rPr>
              <a:t>;</a:t>
            </a:r>
          </a:p>
          <a:p>
            <a:pPr eaLnBrk="1" hangingPunct="1">
              <a:lnSpc>
                <a:spcPct val="150000"/>
              </a:lnSpc>
            </a:pP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、取交集</a:t>
            </a:r>
            <a:endParaRPr lang="en-US" altLang="zh-CN" dirty="0">
              <a:latin typeface="微软雅黑" panose="020B0503020204020204" pitchFamily="34" charset="-122"/>
              <a:ea typeface="微软雅黑" panose="020B0503020204020204" pitchFamily="34" charset="-122"/>
            </a:endParaRPr>
          </a:p>
          <a:p>
            <a:pPr eaLnBrk="1" hangingPunct="1">
              <a:lnSpc>
                <a:spcPct val="150000"/>
              </a:lnSpc>
            </a:pPr>
            <a:r>
              <a:rPr lang="zh-CN" altLang="en-US" dirty="0">
                <a:latin typeface="微软雅黑" panose="020B0503020204020204" pitchFamily="34" charset="-122"/>
                <a:ea typeface="微软雅黑" panose="020B0503020204020204" pitchFamily="34" charset="-122"/>
              </a:rPr>
              <a:t>再分别对</a:t>
            </a:r>
            <a:r>
              <a:rPr lang="en-US" altLang="zh-CN" dirty="0">
                <a:latin typeface="微软雅黑" panose="020B0503020204020204" pitchFamily="34" charset="-122"/>
                <a:ea typeface="微软雅黑" panose="020B0503020204020204" pitchFamily="34" charset="-122"/>
              </a:rPr>
              <a:t>S,B</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L,M,H</a:t>
            </a:r>
            <a:r>
              <a:rPr lang="zh-CN" altLang="en-US" dirty="0">
                <a:latin typeface="微软雅黑" panose="020B0503020204020204" pitchFamily="34" charset="-122"/>
                <a:ea typeface="微软雅黑" panose="020B0503020204020204" pitchFamily="34" charset="-122"/>
              </a:rPr>
              <a:t>取交集，股票即被分为了</a:t>
            </a:r>
            <a:r>
              <a:rPr lang="en-US" altLang="zh-CN" dirty="0">
                <a:latin typeface="微软雅黑" panose="020B0503020204020204" pitchFamily="34" charset="-122"/>
                <a:ea typeface="微软雅黑" panose="020B0503020204020204" pitchFamily="34" charset="-122"/>
              </a:rPr>
              <a:t>SL,SM,SH,BL,BM,BH</a:t>
            </a:r>
            <a:r>
              <a:rPr lang="zh-CN" altLang="en-US" dirty="0">
                <a:latin typeface="微软雅黑" panose="020B0503020204020204" pitchFamily="34" charset="-122"/>
                <a:ea typeface="微软雅黑" panose="020B0503020204020204" pitchFamily="34" charset="-122"/>
              </a:rPr>
              <a:t>六组。</a:t>
            </a:r>
          </a:p>
          <a:p>
            <a:pPr eaLnBrk="1" hangingPunct="1">
              <a:lnSpc>
                <a:spcPct val="150000"/>
              </a:lnSpc>
            </a:pPr>
            <a:r>
              <a:rPr lang="zh-CN" altLang="en-US" dirty="0">
                <a:latin typeface="微软雅黑" panose="020B0503020204020204" pitchFamily="34" charset="-122"/>
                <a:ea typeface="微软雅黑" panose="020B0503020204020204" pitchFamily="34" charset="-122"/>
              </a:rPr>
              <a:t>也就是说，分组每年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月末进行一次，</a:t>
            </a:r>
            <a:r>
              <a:rPr lang="en-US" altLang="zh-CN" dirty="0">
                <a:solidFill>
                  <a:srgbClr val="FF0000"/>
                </a:solidFill>
                <a:latin typeface="微软雅黑" panose="020B0503020204020204" pitchFamily="34" charset="-122"/>
                <a:ea typeface="微软雅黑" panose="020B0503020204020204" pitchFamily="34" charset="-122"/>
              </a:rPr>
              <a:t>800</a:t>
            </a:r>
            <a:r>
              <a:rPr lang="zh-CN" altLang="en-US" dirty="0">
                <a:solidFill>
                  <a:srgbClr val="FF0000"/>
                </a:solidFill>
                <a:latin typeface="微软雅黑" panose="020B0503020204020204" pitchFamily="34" charset="-122"/>
                <a:ea typeface="微软雅黑" panose="020B0503020204020204" pitchFamily="34" charset="-122"/>
              </a:rPr>
              <a:t>只</a:t>
            </a:r>
            <a:r>
              <a:rPr lang="zh-CN" altLang="en-US" dirty="0">
                <a:latin typeface="微软雅黑" panose="020B0503020204020204" pitchFamily="34" charset="-122"/>
                <a:ea typeface="微软雅黑" panose="020B0503020204020204" pitchFamily="34" charset="-122"/>
              </a:rPr>
              <a:t>股票每次被重新分为了</a:t>
            </a:r>
            <a:r>
              <a:rPr lang="en-US" altLang="zh-CN" dirty="0">
                <a:latin typeface="微软雅黑" panose="020B0503020204020204" pitchFamily="34" charset="-122"/>
                <a:ea typeface="微软雅黑" panose="020B0503020204020204" pitchFamily="34" charset="-122"/>
              </a:rPr>
              <a:t>SL,SM,SH,BL,BM,BH</a:t>
            </a:r>
            <a:r>
              <a:rPr lang="zh-CN" altLang="en-US" dirty="0">
                <a:latin typeface="微软雅黑" panose="020B0503020204020204" pitchFamily="34" charset="-122"/>
                <a:ea typeface="微软雅黑" panose="020B0503020204020204" pitchFamily="34" charset="-122"/>
              </a:rPr>
              <a:t>六组，前一年</a:t>
            </a:r>
            <a:r>
              <a:rPr lang="en-US" altLang="zh-CN" dirty="0">
                <a:latin typeface="微软雅黑" panose="020B0503020204020204" pitchFamily="34" charset="-122"/>
                <a:ea typeface="微软雅黑" panose="020B0503020204020204" pitchFamily="34" charset="-122"/>
              </a:rPr>
              <a:t>7</a:t>
            </a:r>
            <a:r>
              <a:rPr lang="zh-CN" altLang="en-US" dirty="0">
                <a:latin typeface="微软雅黑" panose="020B0503020204020204" pitchFamily="34" charset="-122"/>
                <a:ea typeface="微软雅黑" panose="020B0503020204020204" pitchFamily="34" charset="-122"/>
              </a:rPr>
              <a:t>月到第二年</a:t>
            </a:r>
            <a:r>
              <a:rPr lang="en-US" altLang="zh-CN" dirty="0">
                <a:latin typeface="微软雅黑" panose="020B0503020204020204" pitchFamily="34" charset="-122"/>
                <a:ea typeface="微软雅黑" panose="020B0503020204020204" pitchFamily="34" charset="-122"/>
              </a:rPr>
              <a:t>6</a:t>
            </a:r>
            <a:r>
              <a:rPr lang="zh-CN" altLang="en-US" dirty="0">
                <a:latin typeface="微软雅黑" panose="020B0503020204020204" pitchFamily="34" charset="-122"/>
                <a:ea typeface="微软雅黑" panose="020B0503020204020204" pitchFamily="34" charset="-122"/>
              </a:rPr>
              <a:t>月重新分组时的投资组合都是一样的</a:t>
            </a:r>
          </a:p>
          <a:p>
            <a:pPr marL="171450" indent="-1714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为什么要按市</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值分为两组，按账面市值比分为三组呢？ 是因为账面市值比有更强的作用，所以要把它分得更细。</a:t>
            </a:r>
          </a:p>
          <a:p>
            <a:pPr marL="171450" indent="-1714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下面要计算每个投资组合的月收益率，计算投资组合的月收益率时，要算市值加权的收益率，这是为了最小化方差（风险）</a:t>
            </a:r>
          </a:p>
        </p:txBody>
      </p:sp>
    </p:spTree>
    <p:extLst>
      <p:ext uri="{BB962C8B-B14F-4D97-AF65-F5344CB8AC3E}">
        <p14:creationId xmlns:p14="http://schemas.microsoft.com/office/powerpoint/2010/main" val="32196350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 xmlns:a16="http://schemas.microsoft.com/office/drawing/2014/main" id="{4DDF169A-675A-45DD-B9E6-63CE8BB0B7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634" y="665701"/>
            <a:ext cx="6652589" cy="3837570"/>
          </a:xfrm>
          <a:prstGeom prst="rect">
            <a:avLst/>
          </a:prstGeom>
        </p:spPr>
      </p:pic>
      <p:sp>
        <p:nvSpPr>
          <p:cNvPr id="3" name="文本框 2"/>
          <p:cNvSpPr txBox="1"/>
          <p:nvPr/>
        </p:nvSpPr>
        <p:spPr>
          <a:xfrm>
            <a:off x="3381946" y="1370325"/>
            <a:ext cx="530915" cy="369332"/>
          </a:xfrm>
          <a:prstGeom prst="rect">
            <a:avLst/>
          </a:prstGeom>
          <a:noFill/>
        </p:spPr>
        <p:txBody>
          <a:bodyPr wrap="none" rtlCol="0">
            <a:spAutoFit/>
          </a:bodyPr>
          <a:lstStyle/>
          <a:p>
            <a:r>
              <a:rPr lang="en-US" altLang="zh-CN" dirty="0"/>
              <a:t>Big</a:t>
            </a:r>
            <a:endParaRPr lang="zh-CN" altLang="en-US" dirty="0"/>
          </a:p>
        </p:txBody>
      </p:sp>
      <p:sp>
        <p:nvSpPr>
          <p:cNvPr id="4" name="文本框 3"/>
          <p:cNvSpPr txBox="1"/>
          <p:nvPr/>
        </p:nvSpPr>
        <p:spPr>
          <a:xfrm>
            <a:off x="3266529" y="3592496"/>
            <a:ext cx="761747" cy="369332"/>
          </a:xfrm>
          <a:prstGeom prst="rect">
            <a:avLst/>
          </a:prstGeom>
          <a:noFill/>
        </p:spPr>
        <p:txBody>
          <a:bodyPr wrap="none" rtlCol="0">
            <a:spAutoFit/>
          </a:bodyPr>
          <a:lstStyle/>
          <a:p>
            <a:r>
              <a:rPr lang="en-US" altLang="zh-CN" dirty="0"/>
              <a:t>Small</a:t>
            </a:r>
            <a:endParaRPr lang="zh-CN" altLang="en-US" dirty="0"/>
          </a:p>
        </p:txBody>
      </p:sp>
      <p:sp>
        <p:nvSpPr>
          <p:cNvPr id="5" name="文本框 4"/>
          <p:cNvSpPr txBox="1"/>
          <p:nvPr/>
        </p:nvSpPr>
        <p:spPr>
          <a:xfrm>
            <a:off x="3762818" y="3961828"/>
            <a:ext cx="530915" cy="369332"/>
          </a:xfrm>
          <a:prstGeom prst="rect">
            <a:avLst/>
          </a:prstGeom>
          <a:noFill/>
        </p:spPr>
        <p:txBody>
          <a:bodyPr wrap="none" rtlCol="0">
            <a:spAutoFit/>
          </a:bodyPr>
          <a:lstStyle/>
          <a:p>
            <a:r>
              <a:rPr lang="en-US" altLang="zh-CN" dirty="0"/>
              <a:t>Low</a:t>
            </a:r>
            <a:endParaRPr lang="zh-CN" altLang="en-US" dirty="0"/>
          </a:p>
        </p:txBody>
      </p:sp>
      <p:sp>
        <p:nvSpPr>
          <p:cNvPr id="6" name="文本框 5"/>
          <p:cNvSpPr txBox="1"/>
          <p:nvPr/>
        </p:nvSpPr>
        <p:spPr>
          <a:xfrm>
            <a:off x="8429346" y="4034255"/>
            <a:ext cx="646331" cy="369332"/>
          </a:xfrm>
          <a:prstGeom prst="rect">
            <a:avLst/>
          </a:prstGeom>
          <a:noFill/>
        </p:spPr>
        <p:txBody>
          <a:bodyPr wrap="none" rtlCol="0">
            <a:spAutoFit/>
          </a:bodyPr>
          <a:lstStyle/>
          <a:p>
            <a:r>
              <a:rPr lang="en-US" altLang="zh-CN" dirty="0"/>
              <a:t>High</a:t>
            </a:r>
          </a:p>
        </p:txBody>
      </p:sp>
    </p:spTree>
    <p:extLst>
      <p:ext uri="{BB962C8B-B14F-4D97-AF65-F5344CB8AC3E}">
        <p14:creationId xmlns:p14="http://schemas.microsoft.com/office/powerpoint/2010/main" val="3986919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333432" y="989488"/>
            <a:ext cx="11663496" cy="5112568"/>
          </a:xfrm>
        </p:spPr>
        <p:txBody>
          <a:bodyPr>
            <a:normAutofit fontScale="92500" lnSpcReduction="10000"/>
          </a:bodyPr>
          <a:lstStyle/>
          <a:p>
            <a:pPr marL="0" indent="0">
              <a:buNone/>
            </a:pPr>
            <a:endParaRPr lang="en-US" altLang="zh-CN" dirty="0" smtClean="0"/>
          </a:p>
          <a:p>
            <a:pPr lvl="1"/>
            <a:r>
              <a:rPr lang="en-US" altLang="zh-CN" sz="3200" b="1" dirty="0" smtClean="0"/>
              <a:t>1.</a:t>
            </a:r>
            <a:r>
              <a:rPr lang="zh-CN" altLang="en-US" sz="3200" b="1" dirty="0" smtClean="0"/>
              <a:t>模型的提出</a:t>
            </a:r>
            <a:endParaRPr lang="en-US" altLang="zh-CN" sz="3200" b="1" dirty="0" smtClean="0"/>
          </a:p>
          <a:p>
            <a:pPr lvl="1"/>
            <a:endParaRPr lang="en-US" altLang="zh-CN" sz="3200" b="1" dirty="0" smtClean="0"/>
          </a:p>
          <a:p>
            <a:pPr lvl="2"/>
            <a:r>
              <a:rPr lang="zh-CN" altLang="en-US" sz="2800" dirty="0" smtClean="0">
                <a:latin typeface="+mn-ea"/>
              </a:rPr>
              <a:t>是由美国学者夏普（</a:t>
            </a:r>
            <a:r>
              <a:rPr lang="en-US" altLang="zh-CN" sz="2800" dirty="0" smtClean="0">
                <a:latin typeface="+mn-ea"/>
              </a:rPr>
              <a:t>William Sharpe</a:t>
            </a:r>
            <a:r>
              <a:rPr lang="zh-CN" altLang="en-US" sz="2800" dirty="0" smtClean="0">
                <a:latin typeface="+mn-ea"/>
              </a:rPr>
              <a:t>）、林特尔（</a:t>
            </a:r>
            <a:r>
              <a:rPr lang="en-US" altLang="zh-CN" sz="2800" dirty="0" smtClean="0">
                <a:latin typeface="+mn-ea"/>
              </a:rPr>
              <a:t>John </a:t>
            </a:r>
            <a:r>
              <a:rPr lang="en-US" altLang="zh-CN" sz="2800" dirty="0" err="1" smtClean="0">
                <a:latin typeface="+mn-ea"/>
              </a:rPr>
              <a:t>Lintner</a:t>
            </a:r>
            <a:r>
              <a:rPr lang="zh-CN" altLang="en-US" sz="2800" dirty="0" smtClean="0">
                <a:latin typeface="+mn-ea"/>
              </a:rPr>
              <a:t>）、特里诺（</a:t>
            </a:r>
            <a:r>
              <a:rPr lang="en-US" altLang="zh-CN" sz="2800" dirty="0" smtClean="0">
                <a:latin typeface="+mn-ea"/>
              </a:rPr>
              <a:t>Jack </a:t>
            </a:r>
            <a:r>
              <a:rPr lang="en-US" altLang="zh-CN" sz="2800" dirty="0" err="1" smtClean="0">
                <a:latin typeface="+mn-ea"/>
              </a:rPr>
              <a:t>Treynor</a:t>
            </a:r>
            <a:r>
              <a:rPr lang="zh-CN" altLang="en-US" sz="2800" dirty="0" smtClean="0">
                <a:latin typeface="+mn-ea"/>
              </a:rPr>
              <a:t>）和莫辛（</a:t>
            </a:r>
            <a:r>
              <a:rPr lang="en-US" altLang="zh-CN" sz="2800" dirty="0" smtClean="0">
                <a:latin typeface="+mn-ea"/>
              </a:rPr>
              <a:t>Jan </a:t>
            </a:r>
            <a:r>
              <a:rPr lang="en-US" altLang="zh-CN" sz="2800" dirty="0" err="1" smtClean="0">
                <a:latin typeface="+mn-ea"/>
              </a:rPr>
              <a:t>Mossin</a:t>
            </a:r>
            <a:r>
              <a:rPr lang="zh-CN" altLang="en-US" sz="2800" dirty="0" smtClean="0">
                <a:latin typeface="+mn-ea"/>
              </a:rPr>
              <a:t>）等人于</a:t>
            </a:r>
            <a:r>
              <a:rPr lang="en-US" altLang="zh-CN" sz="2800" dirty="0" smtClean="0">
                <a:latin typeface="+mn-ea"/>
              </a:rPr>
              <a:t>1964</a:t>
            </a:r>
            <a:r>
              <a:rPr lang="zh-CN" altLang="en-US" sz="2800" dirty="0" smtClean="0">
                <a:latin typeface="+mn-ea"/>
              </a:rPr>
              <a:t>年在资产组合理论和资本市场理论的基础上发展起来的。</a:t>
            </a:r>
            <a:endParaRPr lang="en-US" altLang="zh-CN" sz="2800" dirty="0" smtClean="0">
              <a:latin typeface="+mn-ea"/>
            </a:endParaRPr>
          </a:p>
          <a:p>
            <a:pPr lvl="2"/>
            <a:endParaRPr lang="en-US" altLang="zh-CN" sz="2800" dirty="0" smtClean="0">
              <a:latin typeface="+mn-ea"/>
            </a:endParaRPr>
          </a:p>
          <a:p>
            <a:pPr lvl="2"/>
            <a:r>
              <a:rPr lang="zh-CN" altLang="en-US" sz="2800" b="1" dirty="0" smtClean="0">
                <a:solidFill>
                  <a:srgbClr val="FF0000"/>
                </a:solidFill>
                <a:latin typeface="+mn-ea"/>
              </a:rPr>
              <a:t>思想渊源：</a:t>
            </a:r>
            <a:r>
              <a:rPr lang="zh-CN" altLang="en-US" sz="2800" dirty="0" smtClean="0">
                <a:latin typeface="+mn-ea"/>
              </a:rPr>
              <a:t>资产的价值分析来源于微观经济学的观点。任何一种资产的现在值是未来收入的流量在今天的价值，即未来收益的贴现。这种根据资产未来收入流量确定资产现在价值的思想就是</a:t>
            </a:r>
            <a:r>
              <a:rPr lang="zh-CN" altLang="en-US" sz="2800" dirty="0" smtClean="0">
                <a:solidFill>
                  <a:srgbClr val="FF0000"/>
                </a:solidFill>
                <a:latin typeface="+mn-ea"/>
              </a:rPr>
              <a:t>资产定价</a:t>
            </a:r>
            <a:r>
              <a:rPr lang="zh-CN" altLang="en-US" sz="2800" dirty="0" smtClean="0">
                <a:latin typeface="+mn-ea"/>
              </a:rPr>
              <a:t>的学术思想。</a:t>
            </a:r>
          </a:p>
          <a:p>
            <a:pPr lvl="2"/>
            <a:endParaRPr lang="en-US" altLang="zh-CN" sz="2800" dirty="0" smtClean="0"/>
          </a:p>
          <a:p>
            <a:pPr lvl="2"/>
            <a:endParaRPr lang="zh-CN" altLang="en-US" sz="2800" dirty="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anim calcmode="lin" valueType="num">
                                      <p:cBhvr additive="base">
                                        <p:cTn id="17"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4294967295"/>
          </p:nvPr>
        </p:nvSpPr>
        <p:spPr>
          <a:xfrm>
            <a:off x="1642552" y="771176"/>
            <a:ext cx="10195880" cy="5199856"/>
          </a:xfrm>
          <a:prstGeom prst="rect">
            <a:avLst/>
          </a:prstGeom>
        </p:spPr>
        <p:txBody>
          <a:bodyPr/>
          <a:lstStyle/>
          <a:p>
            <a:pPr marL="0" indent="0">
              <a:buNone/>
            </a:pPr>
            <a:r>
              <a:rPr lang="zh-CN" altLang="en-US" sz="2800" dirty="0">
                <a:latin typeface="AdobeSongStd-Light" pitchFamily="18" charset="-122"/>
                <a:ea typeface="AdobeSongStd-Light" pitchFamily="18" charset="-122"/>
              </a:rPr>
              <a:t>利用已构造六个投资组合价值加权的</a:t>
            </a:r>
            <a:r>
              <a:rPr lang="zh-CN" altLang="en-US" sz="2800" dirty="0" smtClean="0">
                <a:latin typeface="AdobeSongStd-Light" pitchFamily="18" charset="-122"/>
                <a:ea typeface="AdobeSongStd-Light" pitchFamily="18" charset="-122"/>
              </a:rPr>
              <a:t>周</a:t>
            </a:r>
            <a:r>
              <a:rPr lang="en-US" altLang="zh-CN" sz="2800" dirty="0" smtClean="0">
                <a:latin typeface="AdobeSongStd-Light" pitchFamily="18" charset="-122"/>
                <a:ea typeface="AdobeSongStd-Light" pitchFamily="18" charset="-122"/>
              </a:rPr>
              <a:t>/</a:t>
            </a:r>
            <a:r>
              <a:rPr lang="zh-CN" altLang="en-US" sz="2800" dirty="0" smtClean="0">
                <a:latin typeface="AdobeSongStd-Light" pitchFamily="18" charset="-122"/>
                <a:ea typeface="AdobeSongStd-Light" pitchFamily="18" charset="-122"/>
              </a:rPr>
              <a:t>月</a:t>
            </a:r>
            <a:r>
              <a:rPr lang="en-US" altLang="zh-CN" sz="2800" dirty="0" smtClean="0">
                <a:latin typeface="AdobeSongStd-Light" pitchFamily="18" charset="-122"/>
                <a:ea typeface="AdobeSongStd-Light" pitchFamily="18" charset="-122"/>
              </a:rPr>
              <a:t>/</a:t>
            </a:r>
            <a:r>
              <a:rPr lang="zh-CN" altLang="en-US" sz="2800" dirty="0" smtClean="0">
                <a:latin typeface="AdobeSongStd-Light" pitchFamily="18" charset="-122"/>
                <a:ea typeface="AdobeSongStd-Light" pitchFamily="18" charset="-122"/>
              </a:rPr>
              <a:t>季度</a:t>
            </a:r>
            <a:r>
              <a:rPr lang="zh-CN" altLang="en-US" sz="2800" dirty="0">
                <a:latin typeface="AdobeSongStd-Light" pitchFamily="18" charset="-122"/>
                <a:ea typeface="AdobeSongStd-Light" pitchFamily="18" charset="-122"/>
              </a:rPr>
              <a:t>收益率数据计算规模因子</a:t>
            </a:r>
            <a:r>
              <a:rPr lang="en-US" altLang="zh-CN" sz="2800" dirty="0">
                <a:latin typeface="Times New Roman" panose="02020603050405020304" pitchFamily="18" charset="0"/>
                <a:ea typeface="AdobeSongStd-Light" pitchFamily="18" charset="-122"/>
              </a:rPr>
              <a:t>(SMB) </a:t>
            </a:r>
            <a:r>
              <a:rPr lang="zh-CN" altLang="en-US" sz="2800" dirty="0">
                <a:latin typeface="AdobeSongStd-Light" pitchFamily="18" charset="-122"/>
                <a:ea typeface="AdobeSongStd-Light" pitchFamily="18" charset="-122"/>
              </a:rPr>
              <a:t>和价</a:t>
            </a:r>
            <a:r>
              <a:rPr lang="zh-CN" altLang="pt-BR" sz="2800" dirty="0">
                <a:latin typeface="AdobeSongStd-Light" pitchFamily="18" charset="-122"/>
                <a:ea typeface="AdobeSongStd-Light" pitchFamily="18" charset="-122"/>
              </a:rPr>
              <a:t>值因子</a:t>
            </a:r>
            <a:r>
              <a:rPr lang="pt-BR" altLang="zh-CN" sz="2800" dirty="0">
                <a:latin typeface="Times New Roman" panose="02020603050405020304" pitchFamily="18" charset="0"/>
                <a:ea typeface="AdobeSongStd-Light" pitchFamily="18" charset="-122"/>
              </a:rPr>
              <a:t>( HML) , </a:t>
            </a:r>
            <a:r>
              <a:rPr lang="zh-CN" altLang="pt-BR" sz="2800" dirty="0">
                <a:latin typeface="AdobeSongStd-Light" pitchFamily="18" charset="-122"/>
                <a:ea typeface="AdobeSongStd-Light" pitchFamily="18" charset="-122"/>
              </a:rPr>
              <a:t>具体方法如下</a:t>
            </a:r>
            <a:r>
              <a:rPr lang="pt-BR" altLang="zh-CN" sz="2800" dirty="0">
                <a:latin typeface="Times New Roman" panose="02020603050405020304" pitchFamily="18" charset="0"/>
                <a:ea typeface="AdobeSongStd-Light" pitchFamily="18" charset="-122"/>
              </a:rPr>
              <a:t>:</a:t>
            </a:r>
          </a:p>
          <a:p>
            <a:pPr marL="0" indent="0">
              <a:buNone/>
            </a:pPr>
            <a:endParaRPr lang="pt-BR" altLang="zh-CN" sz="2800" dirty="0">
              <a:latin typeface="Times New Roman" panose="02020603050405020304" pitchFamily="18" charset="0"/>
              <a:ea typeface="AdobeSongStd-Light" pitchFamily="18" charset="-122"/>
            </a:endParaRPr>
          </a:p>
          <a:p>
            <a:pPr marL="0" indent="0">
              <a:buNone/>
            </a:pPr>
            <a:r>
              <a:rPr lang="pt-BR" altLang="zh-CN" sz="2400" i="1" dirty="0">
                <a:latin typeface="Times New Roman" panose="02020603050405020304" pitchFamily="18" charset="0"/>
                <a:ea typeface="AdobeSongStd-Light" pitchFamily="18" charset="-122"/>
              </a:rPr>
              <a:t>          </a:t>
            </a:r>
            <a:r>
              <a:rPr lang="pt-BR" altLang="zh-CN" sz="2800" i="1" dirty="0">
                <a:latin typeface="Times New Roman" panose="02020603050405020304" pitchFamily="18" charset="0"/>
                <a:ea typeface="AdobeSongStd-Light" pitchFamily="18" charset="-122"/>
              </a:rPr>
              <a:t>SMB </a:t>
            </a:r>
            <a:r>
              <a:rPr lang="pt-BR" altLang="zh-CN" sz="2800" dirty="0">
                <a:latin typeface="Times New Roman" panose="02020603050405020304" pitchFamily="18" charset="0"/>
                <a:ea typeface="AdobeSongStd-Light" pitchFamily="18" charset="-122"/>
              </a:rPr>
              <a:t>= (S/ L + S/ M + S/ H) / 3 - (B/ L + B/ M + B/ H) /3</a:t>
            </a:r>
          </a:p>
          <a:p>
            <a:pPr marL="0" indent="0">
              <a:buNone/>
            </a:pPr>
            <a:endParaRPr lang="pt-BR" altLang="zh-CN" sz="2800" dirty="0">
              <a:latin typeface="Times New Roman" panose="02020603050405020304" pitchFamily="18" charset="0"/>
              <a:ea typeface="AdobeSongStd-Light" pitchFamily="18" charset="-122"/>
            </a:endParaRPr>
          </a:p>
          <a:p>
            <a:pPr marL="0" indent="0">
              <a:buNone/>
            </a:pPr>
            <a:r>
              <a:rPr lang="zh-CN" altLang="en-US" sz="2400" dirty="0" smtClean="0"/>
              <a:t>该式表示的是剔除</a:t>
            </a:r>
            <a:r>
              <a:rPr lang="en-US" altLang="zh-CN" sz="2400" i="1" dirty="0" smtClean="0"/>
              <a:t>BM </a:t>
            </a:r>
            <a:r>
              <a:rPr lang="zh-CN" altLang="en-US" sz="2400" dirty="0" smtClean="0"/>
              <a:t>因素后小</a:t>
            </a:r>
            <a:r>
              <a:rPr lang="en-US" altLang="zh-CN" sz="2400" i="1" dirty="0" smtClean="0"/>
              <a:t>S I Z E </a:t>
            </a:r>
            <a:r>
              <a:rPr lang="zh-CN" altLang="en-US" sz="2400" dirty="0" smtClean="0"/>
              <a:t>与大</a:t>
            </a:r>
            <a:r>
              <a:rPr lang="en-US" altLang="zh-CN" sz="2400" i="1" dirty="0" smtClean="0"/>
              <a:t>S I Z E </a:t>
            </a:r>
            <a:r>
              <a:rPr lang="zh-CN" altLang="en-US" sz="2400" dirty="0" smtClean="0"/>
              <a:t>组合的收益率差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left)">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barn(inVertic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4294967295"/>
          </p:nvPr>
        </p:nvSpPr>
        <p:spPr>
          <a:xfrm>
            <a:off x="1597152" y="724696"/>
            <a:ext cx="10472928" cy="5343872"/>
          </a:xfrm>
          <a:prstGeom prst="rect">
            <a:avLst/>
          </a:prstGeom>
        </p:spPr>
        <p:txBody>
          <a:bodyPr/>
          <a:lstStyle/>
          <a:p>
            <a:pPr marL="0" indent="0">
              <a:buNone/>
            </a:pPr>
            <a:r>
              <a:rPr lang="en-US" altLang="zh-CN" sz="3200" dirty="0" smtClean="0"/>
              <a:t>       BM=</a:t>
            </a:r>
            <a:r>
              <a:rPr lang="zh-CN" altLang="en-US" sz="3200" dirty="0" smtClean="0"/>
              <a:t>期末每股权益与期末收盘价的比值</a:t>
            </a:r>
            <a:endParaRPr lang="en-US" altLang="zh-CN" sz="3200" dirty="0" smtClean="0"/>
          </a:p>
          <a:p>
            <a:pPr marL="0" indent="0">
              <a:buNone/>
            </a:pPr>
            <a:endParaRPr lang="en-US" altLang="zh-CN" sz="2800" dirty="0" smtClean="0"/>
          </a:p>
          <a:p>
            <a:pPr marL="0" indent="0">
              <a:buNone/>
            </a:pPr>
            <a:r>
              <a:rPr lang="zh-CN" altLang="en-US" sz="3200" dirty="0" smtClean="0"/>
              <a:t>将所有股票分为小规模</a:t>
            </a:r>
            <a:r>
              <a:rPr lang="en-US" altLang="zh-CN" sz="3200" dirty="0" smtClean="0"/>
              <a:t>(S) </a:t>
            </a:r>
            <a:r>
              <a:rPr lang="zh-CN" altLang="en-US" sz="3200" dirty="0" smtClean="0"/>
              <a:t>股票组合和大规模股票组合</a:t>
            </a:r>
            <a:r>
              <a:rPr lang="en-US" altLang="zh-CN" sz="3200" dirty="0" smtClean="0"/>
              <a:t>(B) , </a:t>
            </a:r>
            <a:r>
              <a:rPr lang="zh-CN" altLang="en-US" sz="3200" dirty="0" smtClean="0"/>
              <a:t>根据各年年末上市公司的</a:t>
            </a:r>
            <a:r>
              <a:rPr lang="en-US" altLang="zh-CN" sz="3200" i="1" dirty="0" smtClean="0"/>
              <a:t>BM </a:t>
            </a:r>
            <a:r>
              <a:rPr lang="zh-CN" altLang="en-US" sz="3200" dirty="0" smtClean="0"/>
              <a:t>值将股票分为低</a:t>
            </a:r>
            <a:r>
              <a:rPr lang="en-US" altLang="zh-CN" sz="3200" dirty="0" smtClean="0"/>
              <a:t>(L) </a:t>
            </a:r>
            <a:r>
              <a:rPr lang="zh-CN" altLang="en-US" sz="3200" dirty="0" smtClean="0"/>
              <a:t>、中</a:t>
            </a:r>
            <a:r>
              <a:rPr lang="en-US" altLang="zh-CN" sz="3200" dirty="0" smtClean="0"/>
              <a:t>(M) </a:t>
            </a:r>
            <a:r>
              <a:rPr lang="zh-CN" altLang="en-US" sz="3200" dirty="0" smtClean="0"/>
              <a:t>和高</a:t>
            </a:r>
            <a:r>
              <a:rPr lang="en-US" altLang="zh-CN" sz="3200" dirty="0" smtClean="0"/>
              <a:t>( H) </a:t>
            </a:r>
            <a:r>
              <a:rPr lang="zh-CN" altLang="en-US" sz="3200" dirty="0" smtClean="0"/>
              <a:t>三个组合</a:t>
            </a:r>
            <a:r>
              <a:rPr lang="en-US" altLang="zh-CN" sz="3200" dirty="0" smtClean="0"/>
              <a:t>, </a:t>
            </a:r>
            <a:r>
              <a:rPr lang="zh-CN" altLang="en-US" sz="3200" dirty="0" smtClean="0"/>
              <a:t>比例分别是</a:t>
            </a:r>
            <a:r>
              <a:rPr lang="en-US" altLang="zh-CN" sz="3200" dirty="0" smtClean="0"/>
              <a:t>30 %</a:t>
            </a:r>
            <a:r>
              <a:rPr lang="zh-CN" altLang="en-US" sz="3200" dirty="0" smtClean="0"/>
              <a:t>、</a:t>
            </a:r>
            <a:r>
              <a:rPr lang="en-US" altLang="zh-CN" sz="3200" dirty="0" smtClean="0"/>
              <a:t>40 %</a:t>
            </a:r>
            <a:r>
              <a:rPr lang="zh-CN" altLang="en-US" sz="3200" dirty="0" smtClean="0"/>
              <a:t>和</a:t>
            </a:r>
            <a:r>
              <a:rPr lang="en-US" altLang="zh-CN" sz="3200" dirty="0" smtClean="0"/>
              <a:t>30 % , </a:t>
            </a:r>
            <a:r>
              <a:rPr lang="zh-CN" altLang="en-US" sz="3200" dirty="0" smtClean="0"/>
              <a:t>从而将股票按照流通市值和</a:t>
            </a:r>
            <a:r>
              <a:rPr lang="en-US" altLang="zh-CN" sz="3200" i="1" dirty="0" smtClean="0"/>
              <a:t>BM </a:t>
            </a:r>
            <a:r>
              <a:rPr lang="zh-CN" altLang="en-US" sz="3200" dirty="0" smtClean="0"/>
              <a:t>值独立分组</a:t>
            </a:r>
            <a:r>
              <a:rPr lang="en-US" altLang="zh-CN" sz="3200" dirty="0" smtClean="0"/>
              <a:t>, </a:t>
            </a:r>
            <a:r>
              <a:rPr lang="zh-CN" altLang="en-US" sz="3200" dirty="0" smtClean="0"/>
              <a:t>交叉形成六个组合</a:t>
            </a:r>
            <a:r>
              <a:rPr lang="en-US" altLang="zh-CN" sz="3200" dirty="0" smtClean="0"/>
              <a:t>, </a:t>
            </a:r>
            <a:r>
              <a:rPr lang="zh-CN" altLang="en-US" sz="3200" dirty="0" smtClean="0"/>
              <a:t>即</a:t>
            </a:r>
            <a:r>
              <a:rPr lang="en-US" altLang="zh-CN" sz="3200" dirty="0" smtClean="0"/>
              <a:t>S/ L </a:t>
            </a:r>
            <a:r>
              <a:rPr lang="zh-CN" altLang="en-US" sz="3200" dirty="0" smtClean="0"/>
              <a:t>、</a:t>
            </a:r>
            <a:r>
              <a:rPr lang="en-US" altLang="zh-CN" sz="3200" dirty="0" smtClean="0"/>
              <a:t>S/ M</a:t>
            </a:r>
            <a:r>
              <a:rPr lang="zh-CN" altLang="en-US" sz="3200" dirty="0" smtClean="0"/>
              <a:t>、</a:t>
            </a:r>
            <a:r>
              <a:rPr lang="en-US" altLang="zh-CN" sz="3200" dirty="0" smtClean="0"/>
              <a:t>S/ H</a:t>
            </a:r>
            <a:r>
              <a:rPr lang="zh-CN" altLang="en-US" sz="3200" dirty="0" smtClean="0"/>
              <a:t>、</a:t>
            </a:r>
            <a:r>
              <a:rPr lang="en-US" altLang="zh-CN" sz="3200" dirty="0" smtClean="0"/>
              <a:t>B/ L </a:t>
            </a:r>
            <a:r>
              <a:rPr lang="zh-CN" altLang="en-US" sz="3200" dirty="0" smtClean="0"/>
              <a:t>、</a:t>
            </a:r>
            <a:r>
              <a:rPr lang="en-US" altLang="zh-CN" sz="3200" dirty="0" smtClean="0"/>
              <a:t>B/ M</a:t>
            </a:r>
            <a:r>
              <a:rPr lang="zh-CN" altLang="en-US" sz="3200" dirty="0" smtClean="0"/>
              <a:t>、</a:t>
            </a:r>
            <a:r>
              <a:rPr lang="en-US" altLang="zh-CN" sz="3200" dirty="0" smtClean="0"/>
              <a:t>B/ H </a:t>
            </a:r>
            <a:r>
              <a:rPr lang="zh-CN" altLang="en-US" sz="3200" dirty="0" smtClean="0"/>
              <a:t>组合</a:t>
            </a:r>
            <a:r>
              <a:rPr lang="en-US" altLang="zh-CN" sz="3200" dirty="0" smtClean="0"/>
              <a:t>, </a:t>
            </a:r>
            <a:r>
              <a:rPr lang="zh-CN" altLang="en-US" sz="3200" dirty="0" smtClean="0"/>
              <a:t>分别计算</a:t>
            </a:r>
            <a:r>
              <a:rPr lang="en-US" altLang="zh-CN" sz="3200" i="1" dirty="0" smtClean="0"/>
              <a:t>t </a:t>
            </a:r>
            <a:r>
              <a:rPr lang="zh-CN" altLang="en-US" sz="3200" dirty="0" smtClean="0"/>
              <a:t>年每周</a:t>
            </a:r>
            <a:r>
              <a:rPr lang="en-US" altLang="zh-CN" sz="3200" dirty="0" smtClean="0"/>
              <a:t>/</a:t>
            </a:r>
            <a:r>
              <a:rPr lang="zh-CN" altLang="en-US" sz="3200" dirty="0" smtClean="0"/>
              <a:t>月</a:t>
            </a:r>
            <a:r>
              <a:rPr lang="en-US" altLang="zh-CN" sz="3200" dirty="0" smtClean="0"/>
              <a:t>/</a:t>
            </a:r>
            <a:r>
              <a:rPr lang="zh-CN" altLang="en-US" sz="3200" dirty="0" smtClean="0"/>
              <a:t>季每个投资组合价值加权的收益率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4294967295"/>
          </p:nvPr>
        </p:nvSpPr>
        <p:spPr>
          <a:xfrm>
            <a:off x="1703512" y="908720"/>
            <a:ext cx="8589640" cy="4724400"/>
          </a:xfrm>
          <a:prstGeom prst="rect">
            <a:avLst/>
          </a:prstGeom>
        </p:spPr>
        <p:txBody>
          <a:bodyPr>
            <a:normAutofit/>
          </a:bodyPr>
          <a:lstStyle/>
          <a:p>
            <a:pPr marL="0" indent="0" algn="just">
              <a:buNone/>
            </a:pPr>
            <a:r>
              <a:rPr lang="zh-CN" altLang="en-US" sz="2800" i="1" dirty="0" smtClean="0"/>
              <a:t>价值因子的计算：</a:t>
            </a:r>
            <a:endParaRPr lang="en-US" altLang="zh-CN" sz="2800" i="1" dirty="0" smtClean="0"/>
          </a:p>
          <a:p>
            <a:pPr marL="0" indent="0">
              <a:buNone/>
            </a:pPr>
            <a:endParaRPr lang="en-US" altLang="zh-CN" sz="2800" i="1" dirty="0" smtClean="0"/>
          </a:p>
          <a:p>
            <a:pPr marL="0" indent="0">
              <a:buNone/>
            </a:pPr>
            <a:r>
              <a:rPr lang="en-US" altLang="zh-CN" sz="2800" i="1" dirty="0" smtClean="0"/>
              <a:t>          HML </a:t>
            </a:r>
            <a:r>
              <a:rPr lang="en-US" altLang="zh-CN" sz="2800" dirty="0" smtClean="0"/>
              <a:t>= ( S/ H + B/H) / 2 - (S/ L + B/ L) / 2 </a:t>
            </a:r>
          </a:p>
          <a:p>
            <a:pPr marL="0" indent="0">
              <a:buNone/>
            </a:pPr>
            <a:endParaRPr lang="en-US" altLang="zh-CN" sz="2800" dirty="0" smtClean="0"/>
          </a:p>
          <a:p>
            <a:pPr marL="0" indent="0">
              <a:buNone/>
            </a:pPr>
            <a:r>
              <a:rPr lang="zh-CN" altLang="en-US" sz="2800" dirty="0" smtClean="0"/>
              <a:t>表示剔除</a:t>
            </a:r>
            <a:r>
              <a:rPr lang="en-US" altLang="zh-CN" sz="2800" dirty="0" smtClean="0"/>
              <a:t>SIZE </a:t>
            </a:r>
            <a:r>
              <a:rPr lang="zh-CN" altLang="en-US" sz="2800" dirty="0" smtClean="0"/>
              <a:t>因素后高</a:t>
            </a:r>
            <a:r>
              <a:rPr lang="en-US" altLang="zh-CN" sz="2800" i="1" dirty="0" smtClean="0"/>
              <a:t>BM </a:t>
            </a:r>
            <a:r>
              <a:rPr lang="zh-CN" altLang="en-US" sz="2800" dirty="0" smtClean="0"/>
              <a:t>与低</a:t>
            </a:r>
            <a:r>
              <a:rPr lang="en-US" altLang="zh-CN" sz="2800" i="1" dirty="0" smtClean="0"/>
              <a:t>BM </a:t>
            </a:r>
            <a:r>
              <a:rPr lang="zh-CN" altLang="en-US" sz="2800" dirty="0" smtClean="0"/>
              <a:t>组合的收益率差</a:t>
            </a:r>
          </a:p>
        </p:txBody>
      </p:sp>
      <p:sp>
        <p:nvSpPr>
          <p:cNvPr id="2" name="TextBox 1"/>
          <p:cNvSpPr txBox="1"/>
          <p:nvPr/>
        </p:nvSpPr>
        <p:spPr>
          <a:xfrm>
            <a:off x="490655" y="4884234"/>
            <a:ext cx="11519208" cy="1200329"/>
          </a:xfrm>
          <a:prstGeom prst="rect">
            <a:avLst/>
          </a:prstGeom>
          <a:noFill/>
        </p:spPr>
        <p:txBody>
          <a:bodyPr wrap="square" rtlCol="0">
            <a:spAutoFit/>
          </a:bodyPr>
          <a:lstStyle/>
          <a:p>
            <a:pPr algn="just"/>
            <a:r>
              <a:rPr lang="zh-CN" altLang="en-US" dirty="0" smtClean="0">
                <a:latin typeface="Times New Roman" panose="02020603050405020304" pitchFamily="18" charset="0"/>
                <a:cs typeface="Times New Roman" panose="02020603050405020304" pitchFamily="18" charset="0"/>
              </a:rPr>
              <a:t>最新参考文献</a:t>
            </a:r>
            <a:r>
              <a:rPr lang="en-US" altLang="zh-CN" dirty="0" smtClean="0">
                <a:latin typeface="Times New Roman" panose="02020603050405020304" pitchFamily="18" charset="0"/>
                <a:cs typeface="Times New Roman" panose="02020603050405020304" pitchFamily="18" charset="0"/>
                <a:sym typeface="Wingdings" panose="05000000000000000000" pitchFamily="2" charset="2"/>
              </a:rPr>
              <a:t>(1)</a:t>
            </a:r>
            <a:r>
              <a:rPr lang="en-US" altLang="zh-CN" dirty="0" smtClean="0">
                <a:latin typeface="Times New Roman" panose="02020603050405020304" pitchFamily="18" charset="0"/>
                <a:cs typeface="Times New Roman" panose="02020603050405020304" pitchFamily="18" charset="0"/>
              </a:rPr>
              <a:t>Eugene </a:t>
            </a:r>
            <a:r>
              <a:rPr lang="en-US" altLang="zh-CN" dirty="0" err="1" smtClean="0">
                <a:latin typeface="Times New Roman" panose="02020603050405020304" pitchFamily="18" charset="0"/>
                <a:cs typeface="Times New Roman" panose="02020603050405020304" pitchFamily="18" charset="0"/>
              </a:rPr>
              <a:t>F.Fama</a:t>
            </a:r>
            <a:r>
              <a:rPr lang="en-US" altLang="zh-CN" dirty="0" smtClean="0">
                <a:latin typeface="Times New Roman" panose="02020603050405020304" pitchFamily="18" charset="0"/>
                <a:cs typeface="Times New Roman" panose="02020603050405020304" pitchFamily="18" charset="0"/>
              </a:rPr>
              <a:t>, </a:t>
            </a:r>
            <a:r>
              <a:rPr lang="en-US" altLang="zh-CN" dirty="0" err="1" smtClean="0">
                <a:latin typeface="Times New Roman" panose="02020603050405020304" pitchFamily="18" charset="0"/>
                <a:cs typeface="Times New Roman" panose="02020603050405020304" pitchFamily="18" charset="0"/>
              </a:rPr>
              <a:t>KennethR</a:t>
            </a:r>
            <a:r>
              <a:rPr lang="en-US" altLang="zh-CN" dirty="0" smtClean="0">
                <a:latin typeface="Times New Roman" panose="02020603050405020304" pitchFamily="18" charset="0"/>
                <a:cs typeface="Times New Roman" panose="02020603050405020304" pitchFamily="18" charset="0"/>
              </a:rPr>
              <a:t>. French. A five-factor </a:t>
            </a:r>
            <a:r>
              <a:rPr lang="en-US" altLang="zh-CN" dirty="0">
                <a:latin typeface="Times New Roman" panose="02020603050405020304" pitchFamily="18" charset="0"/>
                <a:cs typeface="Times New Roman" panose="02020603050405020304" pitchFamily="18" charset="0"/>
              </a:rPr>
              <a:t>asset pricing model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a:t>
            </a:r>
            <a:r>
              <a:rPr lang="fr-FR" altLang="zh-CN" dirty="0" smtClean="0">
                <a:latin typeface="Times New Roman" panose="02020603050405020304" pitchFamily="18" charset="0"/>
                <a:cs typeface="Times New Roman" panose="02020603050405020304" pitchFamily="18" charset="0"/>
              </a:rPr>
              <a:t>Journal of Financial </a:t>
            </a:r>
            <a:r>
              <a:rPr lang="fr-FR" altLang="zh-CN" dirty="0" err="1" smtClean="0">
                <a:latin typeface="Times New Roman" panose="02020603050405020304" pitchFamily="18" charset="0"/>
                <a:cs typeface="Times New Roman" panose="02020603050405020304" pitchFamily="18" charset="0"/>
              </a:rPr>
              <a:t>Economics</a:t>
            </a:r>
            <a:r>
              <a:rPr lang="fr-FR" altLang="zh-CN" dirty="0" smtClean="0">
                <a:latin typeface="Times New Roman" panose="02020603050405020304" pitchFamily="18" charset="0"/>
                <a:cs typeface="Times New Roman" panose="02020603050405020304" pitchFamily="18" charset="0"/>
              </a:rPr>
              <a:t> ,2015,116 :1–22</a:t>
            </a:r>
          </a:p>
          <a:p>
            <a:pPr algn="just"/>
            <a:r>
              <a:rPr lang="fr-FR" altLang="zh-CN" dirty="0" smtClean="0">
                <a:latin typeface="Times New Roman" panose="02020603050405020304" pitchFamily="18" charset="0"/>
                <a:cs typeface="Times New Roman" panose="02020603050405020304" pitchFamily="18" charset="0"/>
              </a:rPr>
              <a:t>(2)</a:t>
            </a:r>
            <a:r>
              <a:rPr lang="en-US" altLang="zh-CN" dirty="0" smtClean="0">
                <a:latin typeface="Times New Roman" panose="02020603050405020304" pitchFamily="18" charset="0"/>
                <a:cs typeface="Times New Roman" panose="02020603050405020304" pitchFamily="18" charset="0"/>
              </a:rPr>
              <a:t>Eugene </a:t>
            </a:r>
            <a:r>
              <a:rPr lang="en-US" altLang="zh-CN" dirty="0">
                <a:latin typeface="Times New Roman" panose="02020603050405020304" pitchFamily="18" charset="0"/>
                <a:cs typeface="Times New Roman" panose="02020603050405020304" pitchFamily="18" charset="0"/>
              </a:rPr>
              <a:t>F. </a:t>
            </a:r>
            <a:r>
              <a:rPr lang="en-US" altLang="zh-CN" dirty="0" err="1">
                <a:latin typeface="Times New Roman" panose="02020603050405020304" pitchFamily="18" charset="0"/>
                <a:cs typeface="Times New Roman" panose="02020603050405020304" pitchFamily="18" charset="0"/>
              </a:rPr>
              <a:t>Fama</a:t>
            </a:r>
            <a:r>
              <a:rPr lang="en-US" altLang="zh-CN" dirty="0">
                <a:latin typeface="Times New Roman" panose="02020603050405020304" pitchFamily="18" charset="0"/>
                <a:cs typeface="Times New Roman" panose="02020603050405020304" pitchFamily="18" charset="0"/>
              </a:rPr>
              <a:t>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Kenneth R. French </a:t>
            </a:r>
            <a:r>
              <a:rPr lang="en-US" altLang="zh-CN" dirty="0" smtClean="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Choosing factors </a:t>
            </a:r>
            <a:r>
              <a:rPr lang="en-US" altLang="zh-CN" dirty="0" smtClean="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Journal of Financial </a:t>
            </a:r>
            <a:r>
              <a:rPr lang="en-US" altLang="zh-CN" dirty="0" smtClean="0">
                <a:latin typeface="Times New Roman" panose="02020603050405020304" pitchFamily="18" charset="0"/>
                <a:cs typeface="Times New Roman" panose="02020603050405020304" pitchFamily="18" charset="0"/>
              </a:rPr>
              <a:t>Economics, 2018, </a:t>
            </a:r>
            <a:r>
              <a:rPr lang="en-US" altLang="zh-CN" dirty="0">
                <a:latin typeface="Times New Roman" panose="02020603050405020304" pitchFamily="18" charset="0"/>
                <a:cs typeface="Times New Roman" panose="02020603050405020304" pitchFamily="18" charset="0"/>
              </a:rPr>
              <a:t>128 </a:t>
            </a:r>
            <a:r>
              <a:rPr lang="en-US" altLang="zh-CN" dirty="0" smtClean="0">
                <a:latin typeface="Times New Roman" panose="02020603050405020304" pitchFamily="18" charset="0"/>
                <a:cs typeface="Times New Roman" panose="02020603050405020304" pitchFamily="18" charset="0"/>
              </a:rPr>
              <a:t>:234–252 </a:t>
            </a:r>
            <a:endParaRPr lang="fr-FR" altLang="zh-CN" dirty="0" smtClean="0">
              <a:latin typeface="Times New Roman" panose="02020603050405020304" pitchFamily="18" charset="0"/>
              <a:cs typeface="Times New Roman" panose="02020603050405020304" pitchFamily="18" charset="0"/>
            </a:endParaRPr>
          </a:p>
          <a:p>
            <a:pPr algn="just"/>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735965" y="930275"/>
            <a:ext cx="10941050" cy="5266690"/>
          </a:xfrm>
          <a:prstGeom prst="rect">
            <a:avLst/>
          </a:prstGeom>
        </p:spPr>
        <p:txBody>
          <a:bodyPr>
            <a:noAutofit/>
          </a:bodyPr>
          <a:lstStyle/>
          <a:p>
            <a:r>
              <a:rPr lang="zh-CN" altLang="en-US" sz="2800"/>
              <a:t>Fama and French（1993）的做法，以SIZE值和BM值为指标进行两个维度上的分组，构造25个资产组合。SIZE值是指公司规模的大小，本文用流通市值表示公司规模；BM值是账面市值比，用上市公司的年底每股收益除以该公司的年底收盘价格得到。本文按SIZE值和BM值从小到大分别分成1,2,3,4,5这5个组合，交叉形成5*5=25个资产组合。最终形成了S1B1，S2B1，S3B1，…S5B1，S1B2，S2B2，…S5B2，…S1B5，S2B5，…S5B5，共25个资产组合。S1B1就代表了规模最小、账面市值比最小的资产组合；而S5B5就代表了规模和账面市值比都最大的组合。</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idx="1"/>
          </p:nvPr>
        </p:nvSpPr>
        <p:spPr>
          <a:xfrm>
            <a:off x="414528" y="261400"/>
            <a:ext cx="11436096" cy="6444200"/>
          </a:xfrm>
        </p:spPr>
        <p:txBody>
          <a:bodyPr>
            <a:normAutofit fontScale="85000" lnSpcReduction="20000"/>
          </a:bodyPr>
          <a:lstStyle/>
          <a:p>
            <a:r>
              <a:rPr lang="en-US" altLang="zh-CN" sz="3500" b="1" dirty="0" smtClean="0"/>
              <a:t>2.</a:t>
            </a:r>
            <a:r>
              <a:rPr lang="zh-CN" altLang="en-US" sz="3500" b="1" dirty="0" smtClean="0"/>
              <a:t>模型的前提假设</a:t>
            </a:r>
            <a:endParaRPr lang="en-US" altLang="zh-CN" sz="3500" b="1" dirty="0" smtClean="0"/>
          </a:p>
          <a:p>
            <a:pPr marL="0" indent="0">
              <a:buNone/>
            </a:pPr>
            <a:endParaRPr lang="en-US" altLang="zh-CN" sz="3200" dirty="0" smtClean="0"/>
          </a:p>
          <a:p>
            <a:pPr lvl="1"/>
            <a:r>
              <a:rPr lang="en-US" altLang="zh-CN" sz="3000" dirty="0" smtClean="0">
                <a:latin typeface="宋体" panose="02010600030101010101" pitchFamily="2" charset="-122"/>
                <a:ea typeface="宋体" panose="02010600030101010101" pitchFamily="2" charset="-122"/>
              </a:rPr>
              <a:t>①</a:t>
            </a:r>
            <a:r>
              <a:rPr lang="zh-CN" altLang="en-US" sz="3000" dirty="0" smtClean="0">
                <a:latin typeface="宋体" panose="02010600030101010101" pitchFamily="2" charset="-122"/>
                <a:ea typeface="宋体" panose="02010600030101010101" pitchFamily="2" charset="-122"/>
              </a:rPr>
              <a:t>存在许多投资者，与整个市场相比，每位投资者的财富份额都很小，所以投资者都是价格的接受者，不具备操纵市场的能力，市场处于完善的竞争状态；</a:t>
            </a:r>
          </a:p>
          <a:p>
            <a:pPr lvl="1"/>
            <a:r>
              <a:rPr lang="zh-CN" altLang="en-US" sz="3000" dirty="0" smtClean="0">
                <a:latin typeface="宋体" panose="02010600030101010101" pitchFamily="2" charset="-122"/>
                <a:ea typeface="宋体" panose="02010600030101010101" pitchFamily="2" charset="-122"/>
              </a:rPr>
              <a:t>②资本资产定价模型是一个</a:t>
            </a:r>
            <a:r>
              <a:rPr lang="zh-CN" altLang="en-US" sz="3000" dirty="0" smtClean="0">
                <a:solidFill>
                  <a:srgbClr val="FF0000"/>
                </a:solidFill>
                <a:latin typeface="宋体" panose="02010600030101010101" pitchFamily="2" charset="-122"/>
                <a:ea typeface="宋体" panose="02010600030101010101" pitchFamily="2" charset="-122"/>
              </a:rPr>
              <a:t>单期模型</a:t>
            </a:r>
            <a:r>
              <a:rPr lang="zh-CN" altLang="en-US" sz="3000" dirty="0" smtClean="0">
                <a:latin typeface="宋体" panose="02010600030101010101" pitchFamily="2" charset="-122"/>
                <a:ea typeface="宋体" panose="02010600030101010101" pitchFamily="2" charset="-122"/>
              </a:rPr>
              <a:t>，在实践中意味着所有的投资者都只计划持有投资资产一个相同的周期，而不考虑计划期以后的事情；</a:t>
            </a:r>
          </a:p>
          <a:p>
            <a:pPr lvl="1"/>
            <a:r>
              <a:rPr lang="zh-CN" altLang="en-US" sz="3000" dirty="0" smtClean="0">
                <a:latin typeface="宋体" panose="02010600030101010101" pitchFamily="2" charset="-122"/>
                <a:ea typeface="宋体" panose="02010600030101010101" pitchFamily="2" charset="-122"/>
              </a:rPr>
              <a:t>③投资者只能交易公开市场交易的金融工具，并且假设投资者可以不受限制的以固定的无风险利率借贷；</a:t>
            </a:r>
          </a:p>
          <a:p>
            <a:pPr lvl="1"/>
            <a:r>
              <a:rPr lang="zh-CN" altLang="en-US" sz="3000" dirty="0" smtClean="0">
                <a:latin typeface="宋体" panose="02010600030101010101" pitchFamily="2" charset="-122"/>
                <a:ea typeface="宋体" panose="02010600030101010101" pitchFamily="2" charset="-122"/>
              </a:rPr>
              <a:t>④没有交易成本和交易税，即市场是无摩擦的；</a:t>
            </a:r>
          </a:p>
          <a:p>
            <a:pPr lvl="1"/>
            <a:r>
              <a:rPr lang="zh-CN" altLang="en-US" sz="3000" dirty="0" smtClean="0">
                <a:latin typeface="宋体" panose="02010600030101010101" pitchFamily="2" charset="-122"/>
                <a:ea typeface="宋体" panose="02010600030101010101" pitchFamily="2" charset="-122"/>
              </a:rPr>
              <a:t>⑤所有的投资者都是理性的，都按照均值</a:t>
            </a:r>
            <a:r>
              <a:rPr lang="en-US" altLang="zh-CN" sz="3000" dirty="0" smtClean="0">
                <a:latin typeface="宋体" panose="02010600030101010101" pitchFamily="2" charset="-122"/>
                <a:ea typeface="宋体" panose="02010600030101010101" pitchFamily="2" charset="-122"/>
              </a:rPr>
              <a:t>-</a:t>
            </a:r>
            <a:r>
              <a:rPr lang="zh-CN" altLang="en-US" sz="3000" dirty="0" smtClean="0">
                <a:latin typeface="宋体" panose="02010600030101010101" pitchFamily="2" charset="-122"/>
                <a:ea typeface="宋体" panose="02010600030101010101" pitchFamily="2" charset="-122"/>
              </a:rPr>
              <a:t>方差来优化自己的投资组合；</a:t>
            </a:r>
          </a:p>
          <a:p>
            <a:pPr lvl="1"/>
            <a:r>
              <a:rPr lang="zh-CN" altLang="en-US" sz="3000" dirty="0" smtClean="0">
                <a:latin typeface="宋体" panose="02010600030101010101" pitchFamily="2" charset="-122"/>
                <a:ea typeface="宋体" panose="02010600030101010101" pitchFamily="2" charset="-122"/>
              </a:rPr>
              <a:t>⑥所有的投资者都以相同的观点和分析方法来对待各种投资工具，他们对所交易的金融资产未来支付的概率分布、预期值和方差等都有相同的估计，即一致性预期假设。</a:t>
            </a:r>
          </a:p>
          <a:p>
            <a:endParaRPr lang="zh-CN" altLang="en-US" dirty="0"/>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5">
                                            <p:txEl>
                                              <p:pRg st="0" end="0"/>
                                            </p:txEl>
                                          </p:spTgt>
                                        </p:tgtEl>
                                      </p:cBhvr>
                                    </p:animEffect>
                                    <p:animScale>
                                      <p:cBhvr>
                                        <p:cTn id="7" dur="250" autoRev="1" fill="hold"/>
                                        <p:tgtEl>
                                          <p:spTgt spid="5">
                                            <p:txEl>
                                              <p:pRg st="0" end="0"/>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circle(in)">
                                      <p:cBhvr>
                                        <p:cTn id="12" dur="20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circle(in)">
                                      <p:cBhvr>
                                        <p:cTn id="17" dur="2000"/>
                                        <p:tgtEl>
                                          <p:spTgt spid="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animEffect transition="in" filter="circle(in)">
                                      <p:cBhvr>
                                        <p:cTn id="22" dur="2000"/>
                                        <p:tgtEl>
                                          <p:spTgt spid="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circle(in)">
                                      <p:cBhvr>
                                        <p:cTn id="27" dur="2000"/>
                                        <p:tgtEl>
                                          <p:spTgt spid="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5">
                                            <p:txEl>
                                              <p:pRg st="6" end="6"/>
                                            </p:txEl>
                                          </p:spTgt>
                                        </p:tgtEl>
                                        <p:attrNameLst>
                                          <p:attrName>style.visibility</p:attrName>
                                        </p:attrNameLst>
                                      </p:cBhvr>
                                      <p:to>
                                        <p:strVal val="visible"/>
                                      </p:to>
                                    </p:set>
                                    <p:animEffect transition="in" filter="circle(in)">
                                      <p:cBhvr>
                                        <p:cTn id="32" dur="2000"/>
                                        <p:tgtEl>
                                          <p:spTgt spid="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animEffect transition="in" filter="circle(in)">
                                      <p:cBhvr>
                                        <p:cTn id="37" dur="2000"/>
                                        <p:tgtEl>
                                          <p:spTgt spid="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Grp="1" noChangeArrowheads="1"/>
          </p:cNvSpPr>
          <p:nvPr>
            <p:ph type="body" sz="half" idx="1"/>
          </p:nvPr>
        </p:nvSpPr>
        <p:spPr>
          <a:xfrm>
            <a:off x="512064" y="268224"/>
            <a:ext cx="11679936" cy="6651560"/>
          </a:xfrm>
        </p:spPr>
        <p:txBody>
          <a:bodyPr>
            <a:normAutofit fontScale="92500" lnSpcReduction="10000"/>
          </a:bodyPr>
          <a:lstStyle/>
          <a:p>
            <a:pPr>
              <a:lnSpc>
                <a:spcPct val="80000"/>
              </a:lnSpc>
            </a:pPr>
            <a:r>
              <a:rPr lang="en-US" altLang="zh-CN" sz="3500" b="1" dirty="0"/>
              <a:t>3. CAPM</a:t>
            </a:r>
            <a:r>
              <a:rPr lang="zh-CN" altLang="en-US" sz="3500" b="1" dirty="0"/>
              <a:t>模型的表达形式</a:t>
            </a:r>
          </a:p>
          <a:p>
            <a:pPr>
              <a:lnSpc>
                <a:spcPct val="80000"/>
              </a:lnSpc>
              <a:buFontTx/>
              <a:buNone/>
            </a:pPr>
            <a:r>
              <a:rPr lang="zh-CN" altLang="en-US" b="1" dirty="0"/>
              <a:t>                                  </a:t>
            </a:r>
          </a:p>
          <a:p>
            <a:pPr>
              <a:lnSpc>
                <a:spcPct val="80000"/>
              </a:lnSpc>
              <a:buFontTx/>
              <a:buNone/>
            </a:pPr>
            <a:r>
              <a:rPr lang="zh-CN" altLang="en-US" b="1" dirty="0"/>
              <a:t>                        </a:t>
            </a:r>
          </a:p>
          <a:p>
            <a:pPr>
              <a:lnSpc>
                <a:spcPct val="80000"/>
              </a:lnSpc>
            </a:pPr>
            <a:endParaRPr lang="zh-CN" altLang="en-US" b="1" dirty="0"/>
          </a:p>
          <a:p>
            <a:pPr>
              <a:lnSpc>
                <a:spcPct val="80000"/>
              </a:lnSpc>
              <a:buFontTx/>
              <a:buNone/>
            </a:pPr>
            <a:endParaRPr lang="zh-CN" altLang="en-US" b="1" dirty="0"/>
          </a:p>
          <a:p>
            <a:pPr>
              <a:lnSpc>
                <a:spcPct val="80000"/>
              </a:lnSpc>
              <a:buFontTx/>
              <a:buNone/>
            </a:pPr>
            <a:endParaRPr lang="zh-CN" altLang="en-US" b="1" dirty="0"/>
          </a:p>
          <a:p>
            <a:pPr lvl="1"/>
            <a:r>
              <a:rPr lang="zh-CN" altLang="en-US" sz="2000" b="1" dirty="0"/>
              <a:t>        ：</a:t>
            </a:r>
            <a:r>
              <a:rPr lang="zh-CN" altLang="en-US" sz="2000" dirty="0"/>
              <a:t>证券    的期望收益</a:t>
            </a:r>
          </a:p>
          <a:p>
            <a:pPr lvl="1"/>
            <a:r>
              <a:rPr lang="zh-CN" altLang="en-US" sz="2000" dirty="0"/>
              <a:t>         ：市场组合的期望收益</a:t>
            </a:r>
          </a:p>
          <a:p>
            <a:pPr lvl="1"/>
            <a:r>
              <a:rPr lang="zh-CN" altLang="en-US" sz="2000" dirty="0"/>
              <a:t>      ：无风险资产的收益</a:t>
            </a:r>
          </a:p>
          <a:p>
            <a:pPr lvl="1"/>
            <a:r>
              <a:rPr lang="zh-CN" altLang="en-US" sz="2000" dirty="0"/>
              <a:t>                             ：证券    收益率和市场组合收益率的协方差</a:t>
            </a:r>
          </a:p>
          <a:p>
            <a:pPr lvl="1"/>
            <a:r>
              <a:rPr lang="zh-CN" altLang="en-US" sz="2000" dirty="0"/>
              <a:t>                       </a:t>
            </a:r>
            <a:r>
              <a:rPr lang="zh-CN" altLang="en-US" sz="2000" dirty="0" smtClean="0"/>
              <a:t>：市场</a:t>
            </a:r>
            <a:r>
              <a:rPr lang="zh-CN" altLang="en-US" sz="2000" dirty="0"/>
              <a:t>组合收益率的方差</a:t>
            </a:r>
          </a:p>
          <a:p>
            <a:pPr lvl="1">
              <a:lnSpc>
                <a:spcPct val="80000"/>
              </a:lnSpc>
            </a:pPr>
            <a:endParaRPr lang="zh-CN" altLang="en-US" sz="1800" b="1" dirty="0"/>
          </a:p>
          <a:p>
            <a:r>
              <a:rPr lang="en-US" altLang="zh-CN" sz="2600" b="1" dirty="0"/>
              <a:t>CAPM</a:t>
            </a:r>
            <a:r>
              <a:rPr lang="zh-CN" altLang="en-US" sz="2600" b="1" dirty="0">
                <a:solidFill>
                  <a:srgbClr val="FF0000"/>
                </a:solidFill>
              </a:rPr>
              <a:t>模型结论</a:t>
            </a:r>
            <a:r>
              <a:rPr lang="zh-CN" altLang="en-US" sz="3000" b="1" dirty="0"/>
              <a:t>：</a:t>
            </a:r>
            <a:endParaRPr lang="en-US" altLang="zh-CN" sz="3000" b="1" dirty="0"/>
          </a:p>
          <a:p>
            <a:pPr lvl="1"/>
            <a:r>
              <a:rPr lang="zh-CN" altLang="en-US" sz="2200" b="1" dirty="0"/>
              <a:t>（</a:t>
            </a:r>
            <a:r>
              <a:rPr lang="en-US" altLang="zh-CN" sz="2200" b="1" dirty="0"/>
              <a:t>1</a:t>
            </a:r>
            <a:r>
              <a:rPr lang="zh-CN" altLang="en-US" sz="2200" b="1" dirty="0" smtClean="0"/>
              <a:t>） 证券（资产的定价）是为了预期收益能弥补投资者预期的风险。</a:t>
            </a:r>
            <a:endParaRPr lang="en-US" altLang="zh-CN" sz="2200" b="1" dirty="0" smtClean="0"/>
          </a:p>
          <a:p>
            <a:pPr lvl="1"/>
            <a:r>
              <a:rPr lang="zh-CN" altLang="en-US" sz="2200" b="1" dirty="0" smtClean="0"/>
              <a:t>（</a:t>
            </a:r>
            <a:r>
              <a:rPr lang="en-US" altLang="zh-CN" sz="2200" b="1" dirty="0" smtClean="0"/>
              <a:t>2</a:t>
            </a:r>
            <a:r>
              <a:rPr lang="zh-CN" altLang="en-US" sz="2200" b="1" dirty="0" smtClean="0"/>
              <a:t>）投资者要得到更高的投资回报，就要投资风险更高的证券。</a:t>
            </a:r>
            <a:endParaRPr lang="en-US" altLang="zh-CN" sz="2200" b="1" dirty="0"/>
          </a:p>
          <a:p>
            <a:pPr lvl="1"/>
            <a:r>
              <a:rPr lang="zh-CN" altLang="en-US" sz="2200" b="1" dirty="0" smtClean="0"/>
              <a:t>（</a:t>
            </a:r>
            <a:r>
              <a:rPr lang="en-US" altLang="zh-CN" sz="2200" b="1" dirty="0"/>
              <a:t>3</a:t>
            </a:r>
            <a:r>
              <a:rPr lang="zh-CN" altLang="en-US" sz="2200" b="1" dirty="0" smtClean="0"/>
              <a:t>）</a:t>
            </a:r>
            <a:r>
              <a:rPr lang="zh-CN" altLang="en-US" sz="2200" b="1" dirty="0"/>
              <a:t>推论：在均衡条件下，投资者所期望的收益和他所面临的风险的关系可以通过资本市场线、证券市场</a:t>
            </a:r>
            <a:r>
              <a:rPr lang="zh-CN" altLang="en-US" sz="2200" b="1" dirty="0" smtClean="0"/>
              <a:t>线等</a:t>
            </a:r>
            <a:r>
              <a:rPr lang="zh-CN" altLang="en-US" sz="2200" b="1" dirty="0"/>
              <a:t>公式来说明。</a:t>
            </a:r>
            <a:endParaRPr lang="zh-CN" altLang="en-US" sz="2200" dirty="0"/>
          </a:p>
        </p:txBody>
      </p:sp>
      <p:graphicFrame>
        <p:nvGraphicFramePr>
          <p:cNvPr id="6" name="Object 4"/>
          <p:cNvGraphicFramePr>
            <a:graphicFrameLocks noChangeAspect="1"/>
          </p:cNvGraphicFramePr>
          <p:nvPr/>
        </p:nvGraphicFramePr>
        <p:xfrm>
          <a:off x="1893553" y="931685"/>
          <a:ext cx="3529013" cy="525462"/>
        </p:xfrm>
        <a:graphic>
          <a:graphicData uri="http://schemas.openxmlformats.org/presentationml/2006/ole">
            <mc:AlternateContent xmlns:mc="http://schemas.openxmlformats.org/markup-compatibility/2006">
              <mc:Choice xmlns:v="urn:schemas-microsoft-com:vml" Requires="v">
                <p:oleObj spid="_x0000_s1098" name="Equation" r:id="rId3" imgW="1600200" imgH="241300" progId="Equation.DSMT4">
                  <p:embed/>
                </p:oleObj>
              </mc:Choice>
              <mc:Fallback>
                <p:oleObj name="Equation" r:id="rId3" imgW="1600200" imgH="2413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93553" y="931685"/>
                        <a:ext cx="3529013" cy="525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nvGraphicFramePr>
        <p:xfrm>
          <a:off x="1893553" y="1607052"/>
          <a:ext cx="4968875" cy="558800"/>
        </p:xfrm>
        <a:graphic>
          <a:graphicData uri="http://schemas.openxmlformats.org/presentationml/2006/ole">
            <mc:AlternateContent xmlns:mc="http://schemas.openxmlformats.org/markup-compatibility/2006">
              <mc:Choice xmlns:v="urn:schemas-microsoft-com:vml" Requires="v">
                <p:oleObj spid="_x0000_s1099" name="Equation" r:id="rId5" imgW="2120900" imgH="241300" progId="Equation.DSMT4">
                  <p:embed/>
                </p:oleObj>
              </mc:Choice>
              <mc:Fallback>
                <p:oleObj name="Equation" r:id="rId5" imgW="2120900" imgH="2413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93553" y="1607052"/>
                        <a:ext cx="4968875" cy="558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8"/>
          <p:cNvGraphicFramePr>
            <a:graphicFrameLocks noChangeAspect="1"/>
          </p:cNvGraphicFramePr>
          <p:nvPr/>
        </p:nvGraphicFramePr>
        <p:xfrm>
          <a:off x="1301003" y="2289356"/>
          <a:ext cx="503237" cy="336550"/>
        </p:xfrm>
        <a:graphic>
          <a:graphicData uri="http://schemas.openxmlformats.org/presentationml/2006/ole">
            <mc:AlternateContent xmlns:mc="http://schemas.openxmlformats.org/markup-compatibility/2006">
              <mc:Choice xmlns:v="urn:schemas-microsoft-com:vml" Requires="v">
                <p:oleObj spid="_x0000_s1100" name="Equation" r:id="rId7" imgW="342900" imgH="228600" progId="Equation.DSMT4">
                  <p:embed/>
                </p:oleObj>
              </mc:Choice>
              <mc:Fallback>
                <p:oleObj name="Equation" r:id="rId7" imgW="3429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1003" y="2289356"/>
                        <a:ext cx="503237"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10"/>
          <p:cNvGraphicFramePr>
            <a:graphicFrameLocks noChangeAspect="1"/>
          </p:cNvGraphicFramePr>
          <p:nvPr/>
        </p:nvGraphicFramePr>
        <p:xfrm>
          <a:off x="2627477" y="2248109"/>
          <a:ext cx="228600" cy="336593"/>
        </p:xfrm>
        <a:graphic>
          <a:graphicData uri="http://schemas.openxmlformats.org/presentationml/2006/ole">
            <mc:AlternateContent xmlns:mc="http://schemas.openxmlformats.org/markup-compatibility/2006">
              <mc:Choice xmlns:v="urn:schemas-microsoft-com:vml" Requires="v">
                <p:oleObj spid="_x0000_s1101" name="Equation" r:id="rId9" imgW="88900" imgH="164465" progId="Equation.DSMT4">
                  <p:embed/>
                </p:oleObj>
              </mc:Choice>
              <mc:Fallback>
                <p:oleObj name="Equation" r:id="rId9" imgW="88900" imgH="164465"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7477" y="2248109"/>
                        <a:ext cx="228600" cy="336593"/>
                      </a:xfrm>
                      <a:prstGeom prst="rect">
                        <a:avLst/>
                      </a:prstGeom>
                      <a:noFill/>
                    </p:spPr>
                  </p:pic>
                </p:oleObj>
              </mc:Fallback>
            </mc:AlternateContent>
          </a:graphicData>
        </a:graphic>
      </p:graphicFrame>
      <p:graphicFrame>
        <p:nvGraphicFramePr>
          <p:cNvPr id="10" name="Object 12"/>
          <p:cNvGraphicFramePr>
            <a:graphicFrameLocks noChangeAspect="1"/>
          </p:cNvGraphicFramePr>
          <p:nvPr/>
        </p:nvGraphicFramePr>
        <p:xfrm>
          <a:off x="1297007" y="2727206"/>
          <a:ext cx="574675" cy="336550"/>
        </p:xfrm>
        <a:graphic>
          <a:graphicData uri="http://schemas.openxmlformats.org/presentationml/2006/ole">
            <mc:AlternateContent xmlns:mc="http://schemas.openxmlformats.org/markup-compatibility/2006">
              <mc:Choice xmlns:v="urn:schemas-microsoft-com:vml" Requires="v">
                <p:oleObj spid="_x0000_s1102" name="Equation" r:id="rId11" imgW="393700" imgH="228600" progId="Equation.DSMT4">
                  <p:embed/>
                </p:oleObj>
              </mc:Choice>
              <mc:Fallback>
                <p:oleObj name="Equation" r:id="rId11" imgW="393700" imgH="228600"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7007" y="2727206"/>
                        <a:ext cx="574675" cy="33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14"/>
          <p:cNvGraphicFramePr>
            <a:graphicFrameLocks noChangeAspect="1"/>
          </p:cNvGraphicFramePr>
          <p:nvPr/>
        </p:nvGraphicFramePr>
        <p:xfrm>
          <a:off x="1507191" y="2971360"/>
          <a:ext cx="276225" cy="431800"/>
        </p:xfrm>
        <a:graphic>
          <a:graphicData uri="http://schemas.openxmlformats.org/presentationml/2006/ole">
            <mc:AlternateContent xmlns:mc="http://schemas.openxmlformats.org/markup-compatibility/2006">
              <mc:Choice xmlns:v="urn:schemas-microsoft-com:vml" Requires="v">
                <p:oleObj spid="_x0000_s1103" name="Equation" r:id="rId13" imgW="152400" imgH="241300" progId="Equation.DSMT4">
                  <p:embed/>
                </p:oleObj>
              </mc:Choice>
              <mc:Fallback>
                <p:oleObj name="Equation" r:id="rId13" imgW="152400" imgH="2413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07191" y="2971360"/>
                        <a:ext cx="27622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16"/>
          <p:cNvGraphicFramePr>
            <a:graphicFrameLocks noChangeAspect="1"/>
          </p:cNvGraphicFramePr>
          <p:nvPr/>
        </p:nvGraphicFramePr>
        <p:xfrm>
          <a:off x="1423779" y="3408515"/>
          <a:ext cx="1727200" cy="384175"/>
        </p:xfrm>
        <a:graphic>
          <a:graphicData uri="http://schemas.openxmlformats.org/presentationml/2006/ole">
            <mc:AlternateContent xmlns:mc="http://schemas.openxmlformats.org/markup-compatibility/2006">
              <mc:Choice xmlns:v="urn:schemas-microsoft-com:vml" Requires="v">
                <p:oleObj spid="_x0000_s1104" name="Equation" r:id="rId15" imgW="1028700" imgH="228600" progId="Equation.DSMT4">
                  <p:embed/>
                </p:oleObj>
              </mc:Choice>
              <mc:Fallback>
                <p:oleObj name="Equation" r:id="rId15" imgW="1028700" imgH="228600" progId="Equation.DSMT4">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23779" y="3408515"/>
                        <a:ext cx="1727200"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22"/>
          <p:cNvGraphicFramePr>
            <a:graphicFrameLocks noChangeAspect="1"/>
          </p:cNvGraphicFramePr>
          <p:nvPr/>
        </p:nvGraphicFramePr>
        <p:xfrm>
          <a:off x="4013934" y="3399899"/>
          <a:ext cx="216024" cy="401187"/>
        </p:xfrm>
        <a:graphic>
          <a:graphicData uri="http://schemas.openxmlformats.org/presentationml/2006/ole">
            <mc:AlternateContent xmlns:mc="http://schemas.openxmlformats.org/markup-compatibility/2006">
              <mc:Choice xmlns:v="urn:schemas-microsoft-com:vml" Requires="v">
                <p:oleObj spid="_x0000_s1105" name="Equation" r:id="rId17" imgW="88900" imgH="164465" progId="Equation.DSMT4">
                  <p:embed/>
                </p:oleObj>
              </mc:Choice>
              <mc:Fallback>
                <p:oleObj name="Equation" r:id="rId17" imgW="88900" imgH="164465" progId="Equation.DSMT4">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13934" y="3399899"/>
                        <a:ext cx="216024" cy="401187"/>
                      </a:xfrm>
                      <a:prstGeom prst="rect">
                        <a:avLst/>
                      </a:prstGeom>
                      <a:noFill/>
                    </p:spPr>
                  </p:pic>
                </p:oleObj>
              </mc:Fallback>
            </mc:AlternateContent>
          </a:graphicData>
        </a:graphic>
      </p:graphicFrame>
      <p:graphicFrame>
        <p:nvGraphicFramePr>
          <p:cNvPr id="14" name="Object 20"/>
          <p:cNvGraphicFramePr>
            <a:graphicFrameLocks noChangeAspect="1"/>
          </p:cNvGraphicFramePr>
          <p:nvPr/>
        </p:nvGraphicFramePr>
        <p:xfrm>
          <a:off x="1328324" y="3798046"/>
          <a:ext cx="1368425" cy="388938"/>
        </p:xfrm>
        <a:graphic>
          <a:graphicData uri="http://schemas.openxmlformats.org/presentationml/2006/ole">
            <mc:AlternateContent xmlns:mc="http://schemas.openxmlformats.org/markup-compatibility/2006">
              <mc:Choice xmlns:v="urn:schemas-microsoft-com:vml" Requires="v">
                <p:oleObj spid="_x0000_s1106" name="Equation" r:id="rId19" imgW="838200" imgH="241300" progId="Equation.DSMT4">
                  <p:embed/>
                </p:oleObj>
              </mc:Choice>
              <mc:Fallback>
                <p:oleObj name="Equation" r:id="rId19" imgW="838200" imgH="241300" progId="Equation.DSMT4">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328324" y="3798046"/>
                        <a:ext cx="1368425"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0"/>
                                        <p:tgtEl>
                                          <p:spTgt spid="8"/>
                                        </p:tgtEl>
                                      </p:cBhvr>
                                    </p:animEffect>
                                    <p:anim calcmode="lin" valueType="num">
                                      <p:cBhvr>
                                        <p:cTn id="23" dur="1000" fill="hold"/>
                                        <p:tgtEl>
                                          <p:spTgt spid="8"/>
                                        </p:tgtEl>
                                        <p:attrNameLst>
                                          <p:attrName>ppt_x</p:attrName>
                                        </p:attrNameLst>
                                      </p:cBhvr>
                                      <p:tavLst>
                                        <p:tav tm="0">
                                          <p:val>
                                            <p:strVal val="#ppt_x"/>
                                          </p:val>
                                        </p:tav>
                                        <p:tav tm="100000">
                                          <p:val>
                                            <p:strVal val="#ppt_x"/>
                                          </p:val>
                                        </p:tav>
                                      </p:tavLst>
                                    </p:anim>
                                    <p:anim calcmode="lin" valueType="num">
                                      <p:cBhvr>
                                        <p:cTn id="2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5">
                                            <p:txEl>
                                              <p:pRg st="6" end="6"/>
                                            </p:txEl>
                                          </p:spTgt>
                                        </p:tgtEl>
                                        <p:attrNameLst>
                                          <p:attrName>style.visibility</p:attrName>
                                        </p:attrNameLst>
                                      </p:cBhvr>
                                      <p:to>
                                        <p:strVal val="visible"/>
                                      </p:to>
                                    </p:set>
                                    <p:animEffect transition="in" filter="wipe(left)">
                                      <p:cBhvr>
                                        <p:cTn id="29" dur="500"/>
                                        <p:tgtEl>
                                          <p:spTgt spid="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1000"/>
                                        <p:tgtEl>
                                          <p:spTgt spid="10"/>
                                        </p:tgtEl>
                                      </p:cBhvr>
                                    </p:animEffect>
                                    <p:anim calcmode="lin" valueType="num">
                                      <p:cBhvr>
                                        <p:cTn id="42" dur="1000" fill="hold"/>
                                        <p:tgtEl>
                                          <p:spTgt spid="10"/>
                                        </p:tgtEl>
                                        <p:attrNameLst>
                                          <p:attrName>ppt_x</p:attrName>
                                        </p:attrNameLst>
                                      </p:cBhvr>
                                      <p:tavLst>
                                        <p:tav tm="0">
                                          <p:val>
                                            <p:strVal val="#ppt_x"/>
                                          </p:val>
                                        </p:tav>
                                        <p:tav tm="100000">
                                          <p:val>
                                            <p:strVal val="#ppt_x"/>
                                          </p:val>
                                        </p:tav>
                                      </p:tavLst>
                                    </p:anim>
                                    <p:anim calcmode="lin" valueType="num">
                                      <p:cBhvr>
                                        <p:cTn id="4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wipe(left)">
                                      <p:cBhvr>
                                        <p:cTn id="48" dur="5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animEffect transition="in" filter="fade">
                                      <p:cBhvr>
                                        <p:cTn id="53" dur="1000"/>
                                        <p:tgtEl>
                                          <p:spTgt spid="11"/>
                                        </p:tgtEl>
                                      </p:cBhvr>
                                    </p:animEffect>
                                    <p:anim calcmode="lin" valueType="num">
                                      <p:cBhvr>
                                        <p:cTn id="54" dur="1000" fill="hold"/>
                                        <p:tgtEl>
                                          <p:spTgt spid="11"/>
                                        </p:tgtEl>
                                        <p:attrNameLst>
                                          <p:attrName>ppt_x</p:attrName>
                                        </p:attrNameLst>
                                      </p:cBhvr>
                                      <p:tavLst>
                                        <p:tav tm="0">
                                          <p:val>
                                            <p:strVal val="#ppt_x"/>
                                          </p:val>
                                        </p:tav>
                                        <p:tav tm="100000">
                                          <p:val>
                                            <p:strVal val="#ppt_x"/>
                                          </p:val>
                                        </p:tav>
                                      </p:tavLst>
                                    </p:anim>
                                    <p:anim calcmode="lin" valueType="num">
                                      <p:cBhvr>
                                        <p:cTn id="5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2" presetClass="entr" presetSubtype="8" fill="hold" nodeType="clickEffect">
                                  <p:stCondLst>
                                    <p:cond delay="0"/>
                                  </p:stCondLst>
                                  <p:childTnLst>
                                    <p:set>
                                      <p:cBhvr>
                                        <p:cTn id="59" dur="1" fill="hold">
                                          <p:stCondLst>
                                            <p:cond delay="0"/>
                                          </p:stCondLst>
                                        </p:cTn>
                                        <p:tgtEl>
                                          <p:spTgt spid="5">
                                            <p:txEl>
                                              <p:pRg st="8" end="8"/>
                                            </p:txEl>
                                          </p:spTgt>
                                        </p:tgtEl>
                                        <p:attrNameLst>
                                          <p:attrName>style.visibility</p:attrName>
                                        </p:attrNameLst>
                                      </p:cBhvr>
                                      <p:to>
                                        <p:strVal val="visible"/>
                                      </p:to>
                                    </p:set>
                                    <p:animEffect transition="in" filter="wipe(left)">
                                      <p:cBhvr>
                                        <p:cTn id="60" dur="500"/>
                                        <p:tgtEl>
                                          <p:spTgt spid="5">
                                            <p:txEl>
                                              <p:pRg st="8" end="8"/>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animEffect transition="in" filter="fade">
                                      <p:cBhvr>
                                        <p:cTn id="65" dur="1000"/>
                                        <p:tgtEl>
                                          <p:spTgt spid="12"/>
                                        </p:tgtEl>
                                      </p:cBhvr>
                                    </p:animEffect>
                                    <p:anim calcmode="lin" valueType="num">
                                      <p:cBhvr>
                                        <p:cTn id="66" dur="1000" fill="hold"/>
                                        <p:tgtEl>
                                          <p:spTgt spid="12"/>
                                        </p:tgtEl>
                                        <p:attrNameLst>
                                          <p:attrName>ppt_x</p:attrName>
                                        </p:attrNameLst>
                                      </p:cBhvr>
                                      <p:tavLst>
                                        <p:tav tm="0">
                                          <p:val>
                                            <p:strVal val="#ppt_x"/>
                                          </p:val>
                                        </p:tav>
                                        <p:tav tm="100000">
                                          <p:val>
                                            <p:strVal val="#ppt_x"/>
                                          </p:val>
                                        </p:tav>
                                      </p:tavLst>
                                    </p:anim>
                                    <p:anim calcmode="lin" valueType="num">
                                      <p:cBhvr>
                                        <p:cTn id="6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5">
                                            <p:txEl>
                                              <p:pRg st="9" end="9"/>
                                            </p:txEl>
                                          </p:spTgt>
                                        </p:tgtEl>
                                        <p:attrNameLst>
                                          <p:attrName>style.visibility</p:attrName>
                                        </p:attrNameLst>
                                      </p:cBhvr>
                                      <p:to>
                                        <p:strVal val="visible"/>
                                      </p:to>
                                    </p:set>
                                    <p:animEffect transition="in" filter="wipe(left)">
                                      <p:cBhvr>
                                        <p:cTn id="72" dur="500"/>
                                        <p:tgtEl>
                                          <p:spTgt spid="5">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fade">
                                      <p:cBhvr>
                                        <p:cTn id="77" dur="1000"/>
                                        <p:tgtEl>
                                          <p:spTgt spid="13"/>
                                        </p:tgtEl>
                                      </p:cBhvr>
                                    </p:animEffect>
                                    <p:anim calcmode="lin" valueType="num">
                                      <p:cBhvr>
                                        <p:cTn id="78" dur="1000" fill="hold"/>
                                        <p:tgtEl>
                                          <p:spTgt spid="13"/>
                                        </p:tgtEl>
                                        <p:attrNameLst>
                                          <p:attrName>ppt_x</p:attrName>
                                        </p:attrNameLst>
                                      </p:cBhvr>
                                      <p:tavLst>
                                        <p:tav tm="0">
                                          <p:val>
                                            <p:strVal val="#ppt_x"/>
                                          </p:val>
                                        </p:tav>
                                        <p:tav tm="100000">
                                          <p:val>
                                            <p:strVal val="#ppt_x"/>
                                          </p:val>
                                        </p:tav>
                                      </p:tavLst>
                                    </p:anim>
                                    <p:anim calcmode="lin" valueType="num">
                                      <p:cBhvr>
                                        <p:cTn id="7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2" presetClass="entr" presetSubtype="8" fill="hold" nodeType="clickEffect">
                                  <p:stCondLst>
                                    <p:cond delay="0"/>
                                  </p:stCondLst>
                                  <p:childTnLst>
                                    <p:set>
                                      <p:cBhvr>
                                        <p:cTn id="83" dur="1" fill="hold">
                                          <p:stCondLst>
                                            <p:cond delay="0"/>
                                          </p:stCondLst>
                                        </p:cTn>
                                        <p:tgtEl>
                                          <p:spTgt spid="14"/>
                                        </p:tgtEl>
                                        <p:attrNameLst>
                                          <p:attrName>style.visibility</p:attrName>
                                        </p:attrNameLst>
                                      </p:cBhvr>
                                      <p:to>
                                        <p:strVal val="visible"/>
                                      </p:to>
                                    </p:set>
                                    <p:animEffect transition="in" filter="wipe(left)">
                                      <p:cBhvr>
                                        <p:cTn id="84" dur="500"/>
                                        <p:tgtEl>
                                          <p:spTgt spid="1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nodeType="clickEffect">
                                  <p:stCondLst>
                                    <p:cond delay="0"/>
                                  </p:stCondLst>
                                  <p:childTnLst>
                                    <p:set>
                                      <p:cBhvr>
                                        <p:cTn id="88" dur="1" fill="hold">
                                          <p:stCondLst>
                                            <p:cond delay="0"/>
                                          </p:stCondLst>
                                        </p:cTn>
                                        <p:tgtEl>
                                          <p:spTgt spid="5">
                                            <p:txEl>
                                              <p:pRg st="10" end="10"/>
                                            </p:txEl>
                                          </p:spTgt>
                                        </p:tgtEl>
                                        <p:attrNameLst>
                                          <p:attrName>style.visibility</p:attrName>
                                        </p:attrNameLst>
                                      </p:cBhvr>
                                      <p:to>
                                        <p:strVal val="visible"/>
                                      </p:to>
                                    </p:set>
                                    <p:animEffect transition="in" filter="wipe(left)">
                                      <p:cBhvr>
                                        <p:cTn id="89" dur="500"/>
                                        <p:tgtEl>
                                          <p:spTgt spid="5">
                                            <p:txEl>
                                              <p:pRg st="10" end="10"/>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22" presetClass="entr" presetSubtype="8" fill="hold" nodeType="clickEffect">
                                  <p:stCondLst>
                                    <p:cond delay="0"/>
                                  </p:stCondLst>
                                  <p:childTnLst>
                                    <p:set>
                                      <p:cBhvr>
                                        <p:cTn id="93" dur="1" fill="hold">
                                          <p:stCondLst>
                                            <p:cond delay="0"/>
                                          </p:stCondLst>
                                        </p:cTn>
                                        <p:tgtEl>
                                          <p:spTgt spid="5">
                                            <p:txEl>
                                              <p:pRg st="12" end="12"/>
                                            </p:txEl>
                                          </p:spTgt>
                                        </p:tgtEl>
                                        <p:attrNameLst>
                                          <p:attrName>style.visibility</p:attrName>
                                        </p:attrNameLst>
                                      </p:cBhvr>
                                      <p:to>
                                        <p:strVal val="visible"/>
                                      </p:to>
                                    </p:set>
                                    <p:animEffect transition="in" filter="wipe(left)">
                                      <p:cBhvr>
                                        <p:cTn id="94" dur="500"/>
                                        <p:tgtEl>
                                          <p:spTgt spid="5">
                                            <p:txEl>
                                              <p:pRg st="12" end="12"/>
                                            </p:txEl>
                                          </p:spTgt>
                                        </p:tgtEl>
                                      </p:cBhvr>
                                    </p:animEffect>
                                  </p:childTnLst>
                                </p:cTn>
                              </p:par>
                            </p:childTnLst>
                          </p:cTn>
                        </p:par>
                      </p:childTnLst>
                    </p:cTn>
                  </p:par>
                  <p:par>
                    <p:cTn id="95" fill="hold">
                      <p:stCondLst>
                        <p:cond delay="indefinite"/>
                      </p:stCondLst>
                      <p:childTnLst>
                        <p:par>
                          <p:cTn id="96" fill="hold">
                            <p:stCondLst>
                              <p:cond delay="0"/>
                            </p:stCondLst>
                            <p:childTnLst>
                              <p:par>
                                <p:cTn id="97" presetID="2" presetClass="entr" presetSubtype="4" fill="hold" nodeType="clickEffect">
                                  <p:stCondLst>
                                    <p:cond delay="0"/>
                                  </p:stCondLst>
                                  <p:childTnLst>
                                    <p:set>
                                      <p:cBhvr>
                                        <p:cTn id="98" dur="1" fill="hold">
                                          <p:stCondLst>
                                            <p:cond delay="0"/>
                                          </p:stCondLst>
                                        </p:cTn>
                                        <p:tgtEl>
                                          <p:spTgt spid="5">
                                            <p:txEl>
                                              <p:pRg st="13" end="13"/>
                                            </p:txEl>
                                          </p:spTgt>
                                        </p:tgtEl>
                                        <p:attrNameLst>
                                          <p:attrName>style.visibility</p:attrName>
                                        </p:attrNameLst>
                                      </p:cBhvr>
                                      <p:to>
                                        <p:strVal val="visible"/>
                                      </p:to>
                                    </p:set>
                                    <p:anim calcmode="lin" valueType="num">
                                      <p:cBhvr additive="base">
                                        <p:cTn id="99" dur="500" fill="hold"/>
                                        <p:tgtEl>
                                          <p:spTgt spid="5">
                                            <p:txEl>
                                              <p:pRg st="13" end="13"/>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5">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5">
                                            <p:txEl>
                                              <p:pRg st="14" end="14"/>
                                            </p:txEl>
                                          </p:spTgt>
                                        </p:tgtEl>
                                        <p:attrNameLst>
                                          <p:attrName>style.visibility</p:attrName>
                                        </p:attrNameLst>
                                      </p:cBhvr>
                                      <p:to>
                                        <p:strVal val="visible"/>
                                      </p:to>
                                    </p:set>
                                    <p:anim calcmode="lin" valueType="num">
                                      <p:cBhvr additive="base">
                                        <p:cTn id="105" dur="500" fill="hold"/>
                                        <p:tgtEl>
                                          <p:spTgt spid="5">
                                            <p:txEl>
                                              <p:pRg st="14" end="14"/>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5">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2" presetClass="entr" presetSubtype="4" fill="hold" nodeType="clickEffect">
                                  <p:stCondLst>
                                    <p:cond delay="0"/>
                                  </p:stCondLst>
                                  <p:childTnLst>
                                    <p:set>
                                      <p:cBhvr>
                                        <p:cTn id="110" dur="1" fill="hold">
                                          <p:stCondLst>
                                            <p:cond delay="0"/>
                                          </p:stCondLst>
                                        </p:cTn>
                                        <p:tgtEl>
                                          <p:spTgt spid="5">
                                            <p:txEl>
                                              <p:pRg st="15" end="15"/>
                                            </p:txEl>
                                          </p:spTgt>
                                        </p:tgtEl>
                                        <p:attrNameLst>
                                          <p:attrName>style.visibility</p:attrName>
                                        </p:attrNameLst>
                                      </p:cBhvr>
                                      <p:to>
                                        <p:strVal val="visible"/>
                                      </p:to>
                                    </p:set>
                                    <p:anim calcmode="lin" valueType="num">
                                      <p:cBhvr additive="base">
                                        <p:cTn id="111" dur="500" fill="hold"/>
                                        <p:tgtEl>
                                          <p:spTgt spid="5">
                                            <p:txEl>
                                              <p:pRg st="15" end="15"/>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5">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a:spLocks noGrp="1"/>
          </p:cNvSpPr>
          <p:nvPr>
            <p:ph type="title"/>
          </p:nvPr>
        </p:nvSpPr>
        <p:spPr>
          <a:xfrm>
            <a:off x="234396" y="774116"/>
            <a:ext cx="10363200" cy="617410"/>
          </a:xfrm>
        </p:spPr>
        <p:txBody>
          <a:bodyPr>
            <a:normAutofit fontScale="90000"/>
          </a:bodyPr>
          <a:lstStyle/>
          <a:p>
            <a:pPr algn="l"/>
            <a:r>
              <a:rPr lang="en-US" altLang="zh-CN" b="1" dirty="0">
                <a:solidFill>
                  <a:prstClr val="black">
                    <a:lumMod val="75000"/>
                    <a:lumOff val="25000"/>
                  </a:prstClr>
                </a:solidFill>
              </a:rPr>
              <a:t>4. CAPM</a:t>
            </a:r>
            <a:r>
              <a:rPr lang="zh-CN" altLang="en-US" b="1" dirty="0">
                <a:solidFill>
                  <a:prstClr val="black">
                    <a:lumMod val="75000"/>
                    <a:lumOff val="25000"/>
                  </a:prstClr>
                </a:solidFill>
              </a:rPr>
              <a:t>模型的关键点解读</a:t>
            </a:r>
            <a:r>
              <a:rPr lang="en-US" altLang="zh-CN" b="1" dirty="0">
                <a:solidFill>
                  <a:prstClr val="black"/>
                </a:solidFill>
              </a:rPr>
              <a:t/>
            </a:r>
            <a:br>
              <a:rPr lang="en-US" altLang="zh-CN" b="1" dirty="0">
                <a:solidFill>
                  <a:prstClr val="black"/>
                </a:solidFill>
              </a:rPr>
            </a:br>
            <a:endParaRPr lang="en-US" altLang="zh-CN" dirty="0"/>
          </a:p>
          <a:p>
            <a:endParaRPr lang="zh-CN" altLang="en-US" dirty="0"/>
          </a:p>
        </p:txBody>
      </p:sp>
      <p:sp>
        <p:nvSpPr>
          <p:cNvPr id="6" name="Rectangle 36"/>
          <p:cNvSpPr>
            <a:spLocks noChangeArrowheads="1"/>
          </p:cNvSpPr>
          <p:nvPr/>
        </p:nvSpPr>
        <p:spPr bwMode="gray">
          <a:xfrm>
            <a:off x="1193166" y="1481900"/>
            <a:ext cx="5796251"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fontAlgn="base">
              <a:spcBef>
                <a:spcPct val="0"/>
              </a:spcBef>
              <a:spcAft>
                <a:spcPct val="0"/>
              </a:spcAft>
            </a:pPr>
            <a:r>
              <a:rPr lang="zh-CN" altLang="en-US" sz="2800" b="1" dirty="0">
                <a:solidFill>
                  <a:srgbClr val="2B166E"/>
                </a:solidFill>
                <a:latin typeface="Verdana" panose="020B0604030504040204" pitchFamily="34" charset="0"/>
                <a:ea typeface="宋体" panose="02010600030101010101" pitchFamily="2" charset="-122"/>
              </a:rPr>
              <a:t>（</a:t>
            </a:r>
            <a:r>
              <a:rPr lang="en-US" altLang="zh-CN" sz="2800" b="1" dirty="0">
                <a:solidFill>
                  <a:srgbClr val="2B166E"/>
                </a:solidFill>
                <a:latin typeface="Verdana" panose="020B0604030504040204" pitchFamily="34" charset="0"/>
                <a:ea typeface="宋体" panose="02010600030101010101" pitchFamily="2" charset="-122"/>
              </a:rPr>
              <a:t>1</a:t>
            </a:r>
            <a:r>
              <a:rPr lang="zh-CN" altLang="en-US" sz="2800" b="1" dirty="0">
                <a:solidFill>
                  <a:srgbClr val="2B166E"/>
                </a:solidFill>
                <a:latin typeface="Verdana" panose="020B0604030504040204" pitchFamily="34" charset="0"/>
                <a:ea typeface="宋体" panose="02010600030101010101" pitchFamily="2" charset="-122"/>
              </a:rPr>
              <a:t>）</a:t>
            </a:r>
            <a:r>
              <a:rPr lang="en-US" altLang="zh-CN" sz="2800" b="1" dirty="0">
                <a:solidFill>
                  <a:srgbClr val="2B166E"/>
                </a:solidFill>
                <a:latin typeface="Verdana" panose="020B0604030504040204" pitchFamily="34" charset="0"/>
                <a:ea typeface="宋体" panose="02010600030101010101" pitchFamily="2" charset="-122"/>
              </a:rPr>
              <a:t>Beta</a:t>
            </a:r>
            <a:r>
              <a:rPr lang="zh-CN" altLang="en-US" sz="2800" b="1" dirty="0">
                <a:solidFill>
                  <a:srgbClr val="2B166E"/>
                </a:solidFill>
                <a:latin typeface="Verdana" panose="020B0604030504040204" pitchFamily="34" charset="0"/>
                <a:ea typeface="宋体" panose="02010600030101010101" pitchFamily="2" charset="-122"/>
              </a:rPr>
              <a:t>系数定义与作用</a:t>
            </a:r>
            <a:endParaRPr lang="en-US" altLang="ko-KR" sz="2800" b="1" dirty="0">
              <a:solidFill>
                <a:srgbClr val="2B166E"/>
              </a:solidFill>
              <a:latin typeface="Verdana" panose="020B0604030504040204" pitchFamily="34" charset="0"/>
              <a:ea typeface="굴림" pitchFamily="34" charset="-127"/>
            </a:endParaRPr>
          </a:p>
        </p:txBody>
      </p:sp>
      <p:sp>
        <p:nvSpPr>
          <p:cNvPr id="7" name="Text Box 42"/>
          <p:cNvSpPr txBox="1">
            <a:spLocks noChangeArrowheads="1"/>
          </p:cNvSpPr>
          <p:nvPr/>
        </p:nvSpPr>
        <p:spPr bwMode="auto">
          <a:xfrm>
            <a:off x="1193166" y="2610258"/>
            <a:ext cx="1085253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zh-CN" sz="2400" b="1" dirty="0">
                <a:solidFill>
                  <a:srgbClr val="000000"/>
                </a:solidFill>
                <a:ea typeface="宋体" panose="02010600030101010101" pitchFamily="2" charset="-122"/>
              </a:rPr>
              <a:t>β</a:t>
            </a:r>
            <a:r>
              <a:rPr lang="zh-CN" altLang="en-US" sz="2400" b="1" dirty="0">
                <a:solidFill>
                  <a:srgbClr val="000000"/>
                </a:solidFill>
                <a:ea typeface="宋体" panose="02010600030101010101" pitchFamily="2" charset="-122"/>
              </a:rPr>
              <a:t>系数是一种风险指数，用来</a:t>
            </a:r>
            <a:r>
              <a:rPr lang="zh-CN" altLang="en-US" sz="2400" b="1" dirty="0" smtClean="0">
                <a:solidFill>
                  <a:srgbClr val="000000"/>
                </a:solidFill>
                <a:ea typeface="宋体" panose="02010600030101010101" pitchFamily="2" charset="-122"/>
              </a:rPr>
              <a:t>衡量单个证券或证券组合相对</a:t>
            </a:r>
            <a:r>
              <a:rPr lang="zh-CN" altLang="en-US" sz="2400" b="1" dirty="0">
                <a:solidFill>
                  <a:srgbClr val="000000"/>
                </a:solidFill>
                <a:ea typeface="宋体" panose="02010600030101010101" pitchFamily="2" charset="-122"/>
              </a:rPr>
              <a:t>于</a:t>
            </a:r>
            <a:r>
              <a:rPr lang="zh-CN" altLang="en-US" sz="2400" b="1" dirty="0" smtClean="0">
                <a:solidFill>
                  <a:srgbClr val="000000"/>
                </a:solidFill>
                <a:ea typeface="宋体" panose="02010600030101010101" pitchFamily="2" charset="-122"/>
              </a:rPr>
              <a:t>整个市场的</a:t>
            </a:r>
            <a:r>
              <a:rPr lang="zh-CN" altLang="en-US" sz="2400" b="1" dirty="0">
                <a:solidFill>
                  <a:srgbClr val="000000"/>
                </a:solidFill>
                <a:ea typeface="宋体" panose="02010600030101010101" pitchFamily="2" charset="-122"/>
              </a:rPr>
              <a:t>价格波动情况</a:t>
            </a:r>
            <a:r>
              <a:rPr lang="zh-CN" altLang="en-US" sz="2400" b="1" dirty="0" smtClean="0">
                <a:solidFill>
                  <a:srgbClr val="000000"/>
                </a:solidFill>
                <a:ea typeface="宋体" panose="02010600030101010101" pitchFamily="2" charset="-122"/>
              </a:rPr>
              <a:t>。</a:t>
            </a:r>
            <a:endParaRPr lang="en-US" altLang="zh-CN" sz="2400" b="1" dirty="0" smtClean="0">
              <a:solidFill>
                <a:srgbClr val="000000"/>
              </a:solidFill>
              <a:ea typeface="宋体" panose="02010600030101010101" pitchFamily="2" charset="-122"/>
            </a:endParaRPr>
          </a:p>
          <a:p>
            <a:pPr eaLnBrk="0" fontAlgn="base" hangingPunct="0">
              <a:spcBef>
                <a:spcPct val="50000"/>
              </a:spcBef>
              <a:spcAft>
                <a:spcPct val="0"/>
              </a:spcAft>
            </a:pPr>
            <a:endParaRPr lang="en-US" altLang="zh-CN" sz="2400" b="1" dirty="0">
              <a:solidFill>
                <a:srgbClr val="000000"/>
              </a:solidFill>
              <a:ea typeface="宋体" panose="02010600030101010101" pitchFamily="2" charset="-122"/>
            </a:endParaRPr>
          </a:p>
          <a:p>
            <a:pPr eaLnBrk="0" fontAlgn="base" hangingPunct="0">
              <a:spcBef>
                <a:spcPct val="50000"/>
              </a:spcBef>
              <a:spcAft>
                <a:spcPct val="0"/>
              </a:spcAft>
            </a:pPr>
            <a:r>
              <a:rPr lang="en-US" altLang="zh-CN" sz="2400" b="1" dirty="0">
                <a:solidFill>
                  <a:srgbClr val="000000"/>
                </a:solidFill>
                <a:ea typeface="宋体" panose="02010600030101010101" pitchFamily="2" charset="-122"/>
              </a:rPr>
              <a:t>β</a:t>
            </a:r>
            <a:r>
              <a:rPr lang="zh-CN" altLang="en-US" sz="2400" b="1" dirty="0">
                <a:solidFill>
                  <a:srgbClr val="000000"/>
                </a:solidFill>
                <a:ea typeface="宋体" panose="02010600030101010101" pitchFamily="2" charset="-122"/>
              </a:rPr>
              <a:t>系数是一种评估证券系统性风险的工具，用以度量一种证券或一个投资证券组合相对总体市场的</a:t>
            </a:r>
            <a:r>
              <a:rPr lang="zh-CN" altLang="en-US" sz="2400" b="1" dirty="0" smtClean="0">
                <a:solidFill>
                  <a:srgbClr val="000000"/>
                </a:solidFill>
                <a:ea typeface="宋体" panose="02010600030101010101" pitchFamily="2" charset="-122"/>
              </a:rPr>
              <a:t>波动性。</a:t>
            </a:r>
            <a:endParaRPr lang="en-US" altLang="zh-CN" sz="2400" b="1" dirty="0" smtClean="0">
              <a:solidFill>
                <a:srgbClr val="000000"/>
              </a:solidFill>
              <a:ea typeface="宋体" panose="02010600030101010101" pitchFamily="2" charset="-122"/>
            </a:endParaRPr>
          </a:p>
          <a:p>
            <a:pPr eaLnBrk="0" fontAlgn="base" hangingPunct="0">
              <a:spcBef>
                <a:spcPct val="50000"/>
              </a:spcBef>
              <a:spcAft>
                <a:spcPct val="0"/>
              </a:spcAft>
            </a:pPr>
            <a:endParaRPr lang="en-US" altLang="zh-CN" sz="2400" b="1" dirty="0">
              <a:solidFill>
                <a:srgbClr val="000000"/>
              </a:solidFill>
              <a:ea typeface="宋体" panose="02010600030101010101" pitchFamily="2" charset="-122"/>
            </a:endParaRPr>
          </a:p>
          <a:p>
            <a:pPr eaLnBrk="0" fontAlgn="base" hangingPunct="0">
              <a:spcBef>
                <a:spcPct val="50000"/>
              </a:spcBef>
              <a:spcAft>
                <a:spcPct val="0"/>
              </a:spcAft>
            </a:pPr>
            <a:r>
              <a:rPr lang="en-US" altLang="zh-CN" sz="2400" b="1" dirty="0">
                <a:solidFill>
                  <a:srgbClr val="000000"/>
                </a:solidFill>
                <a:ea typeface="宋体" panose="02010600030101010101" pitchFamily="2" charset="-122"/>
              </a:rPr>
              <a:t>β</a:t>
            </a:r>
            <a:r>
              <a:rPr lang="zh-CN" altLang="en-US" sz="2400" b="1" dirty="0">
                <a:solidFill>
                  <a:srgbClr val="000000"/>
                </a:solidFill>
                <a:ea typeface="宋体" panose="02010600030101010101" pitchFamily="2" charset="-122"/>
              </a:rPr>
              <a:t>系数</a:t>
            </a:r>
            <a:r>
              <a:rPr lang="zh-CN" altLang="en-US" sz="2400" b="1" dirty="0" smtClean="0">
                <a:solidFill>
                  <a:srgbClr val="000000"/>
                </a:solidFill>
                <a:ea typeface="宋体" panose="02010600030101010101" pitchFamily="2" charset="-122"/>
              </a:rPr>
              <a:t>是风险资产的投资</a:t>
            </a:r>
            <a:r>
              <a:rPr lang="zh-CN" altLang="en-US" sz="2400" b="1" dirty="0">
                <a:solidFill>
                  <a:srgbClr val="000000"/>
                </a:solidFill>
                <a:ea typeface="宋体" panose="02010600030101010101" pitchFamily="2" charset="-122"/>
              </a:rPr>
              <a:t>中的常见术语。</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randombar(horizont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 calcmode="lin" valueType="num">
                                      <p:cBhvr>
                                        <p:cTn id="19" dur="1000" fill="hold"/>
                                        <p:tgtEl>
                                          <p:spTgt spid="7">
                                            <p:txEl>
                                              <p:pRg st="0" end="0"/>
                                            </p:txEl>
                                          </p:spTgt>
                                        </p:tgtEl>
                                        <p:attrNameLst>
                                          <p:attrName>ppt_w</p:attrName>
                                        </p:attrNameLst>
                                      </p:cBhvr>
                                      <p:tavLst>
                                        <p:tav tm="0">
                                          <p:val>
                                            <p:strVal val="#ppt_w*0.70"/>
                                          </p:val>
                                        </p:tav>
                                        <p:tav tm="100000">
                                          <p:val>
                                            <p:strVal val="#ppt_w"/>
                                          </p:val>
                                        </p:tav>
                                      </p:tavLst>
                                    </p:anim>
                                    <p:anim calcmode="lin" valueType="num">
                                      <p:cBhvr>
                                        <p:cTn id="20" dur="1000" fill="hold"/>
                                        <p:tgtEl>
                                          <p:spTgt spid="7">
                                            <p:txEl>
                                              <p:pRg st="0" end="0"/>
                                            </p:txEl>
                                          </p:spTgt>
                                        </p:tgtEl>
                                        <p:attrNameLst>
                                          <p:attrName>ppt_h</p:attrName>
                                        </p:attrNameLst>
                                      </p:cBhvr>
                                      <p:tavLst>
                                        <p:tav tm="0">
                                          <p:val>
                                            <p:strVal val="#ppt_h"/>
                                          </p:val>
                                        </p:tav>
                                        <p:tav tm="100000">
                                          <p:val>
                                            <p:strVal val="#ppt_h"/>
                                          </p:val>
                                        </p:tav>
                                      </p:tavLst>
                                    </p:anim>
                                    <p:animEffect transition="in" filter="fade">
                                      <p:cBhvr>
                                        <p:cTn id="21" dur="1000"/>
                                        <p:tgtEl>
                                          <p:spTgt spid="7">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nodeType="clickEffect">
                                  <p:stCondLst>
                                    <p:cond delay="0"/>
                                  </p:stCondLst>
                                  <p:childTnLst>
                                    <p:set>
                                      <p:cBhvr>
                                        <p:cTn id="25" dur="1" fill="hold">
                                          <p:stCondLst>
                                            <p:cond delay="0"/>
                                          </p:stCondLst>
                                        </p:cTn>
                                        <p:tgtEl>
                                          <p:spTgt spid="7">
                                            <p:txEl>
                                              <p:pRg st="2" end="2"/>
                                            </p:txEl>
                                          </p:spTgt>
                                        </p:tgtEl>
                                        <p:attrNameLst>
                                          <p:attrName>style.visibility</p:attrName>
                                        </p:attrNameLst>
                                      </p:cBhvr>
                                      <p:to>
                                        <p:strVal val="visible"/>
                                      </p:to>
                                    </p:set>
                                    <p:anim calcmode="lin" valueType="num">
                                      <p:cBhvr>
                                        <p:cTn id="26"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27"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28" dur="1000"/>
                                        <p:tgtEl>
                                          <p:spTgt spid="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5" presetClass="entr" presetSubtype="0" fill="hold" nodeType="clickEffect">
                                  <p:stCondLst>
                                    <p:cond delay="0"/>
                                  </p:stCondLst>
                                  <p:childTnLst>
                                    <p:set>
                                      <p:cBhvr>
                                        <p:cTn id="32" dur="1" fill="hold">
                                          <p:stCondLst>
                                            <p:cond delay="0"/>
                                          </p:stCondLst>
                                        </p:cTn>
                                        <p:tgtEl>
                                          <p:spTgt spid="7">
                                            <p:txEl>
                                              <p:pRg st="4" end="4"/>
                                            </p:txEl>
                                          </p:spTgt>
                                        </p:tgtEl>
                                        <p:attrNameLst>
                                          <p:attrName>style.visibility</p:attrName>
                                        </p:attrNameLst>
                                      </p:cBhvr>
                                      <p:to>
                                        <p:strVal val="visible"/>
                                      </p:to>
                                    </p:set>
                                    <p:anim calcmode="lin" valueType="num">
                                      <p:cBhvr>
                                        <p:cTn id="33" dur="1000" fill="hold"/>
                                        <p:tgtEl>
                                          <p:spTgt spid="7">
                                            <p:txEl>
                                              <p:pRg st="4" end="4"/>
                                            </p:txEl>
                                          </p:spTgt>
                                        </p:tgtEl>
                                        <p:attrNameLst>
                                          <p:attrName>ppt_w</p:attrName>
                                        </p:attrNameLst>
                                      </p:cBhvr>
                                      <p:tavLst>
                                        <p:tav tm="0">
                                          <p:val>
                                            <p:strVal val="#ppt_w*0.70"/>
                                          </p:val>
                                        </p:tav>
                                        <p:tav tm="100000">
                                          <p:val>
                                            <p:strVal val="#ppt_w"/>
                                          </p:val>
                                        </p:tav>
                                      </p:tavLst>
                                    </p:anim>
                                    <p:anim calcmode="lin" valueType="num">
                                      <p:cBhvr>
                                        <p:cTn id="34"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35" dur="1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1"/>
          <p:cNvSpPr txBox="1">
            <a:spLocks noChangeArrowheads="1"/>
          </p:cNvSpPr>
          <p:nvPr/>
        </p:nvSpPr>
        <p:spPr bwMode="auto">
          <a:xfrm>
            <a:off x="902208" y="1916833"/>
            <a:ext cx="11021568"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zh-CN" sz="2800" b="1" dirty="0">
                <a:solidFill>
                  <a:srgbClr val="000000"/>
                </a:solidFill>
                <a:latin typeface="宋体" panose="02010600030101010101" pitchFamily="2" charset="-122"/>
                <a:ea typeface="宋体" panose="02010600030101010101" pitchFamily="2" charset="-122"/>
              </a:rPr>
              <a:t>Beta</a:t>
            </a:r>
            <a:r>
              <a:rPr lang="zh-CN" altLang="en-US" sz="2800" b="1" dirty="0">
                <a:solidFill>
                  <a:srgbClr val="000000"/>
                </a:solidFill>
                <a:latin typeface="宋体" panose="02010600030101010101" pitchFamily="2" charset="-122"/>
                <a:ea typeface="宋体" panose="02010600030101010101" pitchFamily="2" charset="-122"/>
              </a:rPr>
              <a:t>系数是用以度量一项资产系统风险的指针，是用来衡量一种证券或一个投资组合相对总体市场的波动性的一种风险评估工具。如果一个股票的价格和市场的价格波动性是一致的，那么这个股票的</a:t>
            </a:r>
            <a:r>
              <a:rPr lang="en-US" altLang="zh-CN" sz="2800" b="1" dirty="0">
                <a:solidFill>
                  <a:srgbClr val="000000"/>
                </a:solidFill>
                <a:latin typeface="宋体" panose="02010600030101010101" pitchFamily="2" charset="-122"/>
                <a:ea typeface="宋体" panose="02010600030101010101" pitchFamily="2" charset="-122"/>
              </a:rPr>
              <a:t>Beta</a:t>
            </a:r>
            <a:r>
              <a:rPr lang="zh-CN" altLang="en-US" sz="2800" b="1" dirty="0">
                <a:solidFill>
                  <a:srgbClr val="000000"/>
                </a:solidFill>
                <a:latin typeface="宋体" panose="02010600030101010101" pitchFamily="2" charset="-122"/>
                <a:ea typeface="宋体" panose="02010600030101010101" pitchFamily="2" charset="-122"/>
              </a:rPr>
              <a:t>值就是</a:t>
            </a:r>
            <a:r>
              <a:rPr lang="en-US" altLang="zh-CN" sz="2800" b="1" dirty="0">
                <a:solidFill>
                  <a:srgbClr val="000000"/>
                </a:solidFill>
                <a:latin typeface="宋体" panose="02010600030101010101" pitchFamily="2" charset="-122"/>
                <a:ea typeface="宋体" panose="02010600030101010101" pitchFamily="2" charset="-122"/>
              </a:rPr>
              <a:t>1</a:t>
            </a:r>
            <a:r>
              <a:rPr lang="zh-CN" altLang="en-US" sz="2800" b="1" dirty="0">
                <a:solidFill>
                  <a:srgbClr val="000000"/>
                </a:solidFill>
                <a:latin typeface="宋体" panose="02010600030101010101" pitchFamily="2" charset="-122"/>
                <a:ea typeface="宋体" panose="02010600030101010101" pitchFamily="2" charset="-122"/>
              </a:rPr>
              <a:t>。  </a:t>
            </a:r>
          </a:p>
        </p:txBody>
      </p:sp>
      <p:sp>
        <p:nvSpPr>
          <p:cNvPr id="4" name="Text Box 13"/>
          <p:cNvSpPr txBox="1">
            <a:spLocks noChangeArrowheads="1"/>
          </p:cNvSpPr>
          <p:nvPr/>
        </p:nvSpPr>
        <p:spPr bwMode="auto">
          <a:xfrm>
            <a:off x="1026088" y="4690857"/>
            <a:ext cx="10422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50000"/>
              </a:spcBef>
              <a:spcAft>
                <a:spcPct val="0"/>
              </a:spcAft>
            </a:pPr>
            <a:r>
              <a:rPr lang="zh-CN" altLang="en-US" sz="2400" b="1" dirty="0">
                <a:solidFill>
                  <a:srgbClr val="7C1308"/>
                </a:solidFill>
                <a:ea typeface="宋体" panose="02010600030101010101" pitchFamily="2" charset="-122"/>
              </a:rPr>
              <a:t>思考：</a:t>
            </a:r>
            <a:r>
              <a:rPr lang="en-US" altLang="zh-CN" sz="2400" b="1" dirty="0">
                <a:solidFill>
                  <a:srgbClr val="7C1308"/>
                </a:solidFill>
                <a:ea typeface="宋体" panose="02010600030101010101" pitchFamily="2" charset="-122"/>
              </a:rPr>
              <a:t>Beta</a:t>
            </a:r>
            <a:r>
              <a:rPr lang="zh-CN" altLang="en-US" sz="2400" b="1" dirty="0">
                <a:solidFill>
                  <a:srgbClr val="7C1308"/>
                </a:solidFill>
                <a:ea typeface="宋体" panose="02010600030101010101" pitchFamily="2" charset="-122"/>
              </a:rPr>
              <a:t>是</a:t>
            </a:r>
            <a:r>
              <a:rPr lang="en-US" altLang="zh-CN" sz="2400" b="1" dirty="0">
                <a:solidFill>
                  <a:srgbClr val="7C1308"/>
                </a:solidFill>
                <a:ea typeface="宋体" panose="02010600030101010101" pitchFamily="2" charset="-122"/>
              </a:rPr>
              <a:t>1.5 ,</a:t>
            </a:r>
            <a:r>
              <a:rPr lang="zh-CN" altLang="en-US" sz="2400" b="1" dirty="0">
                <a:solidFill>
                  <a:srgbClr val="7C1308"/>
                </a:solidFill>
                <a:ea typeface="宋体" panose="02010600030101010101" pitchFamily="2" charset="-122"/>
              </a:rPr>
              <a:t>市场价格上升</a:t>
            </a:r>
            <a:r>
              <a:rPr lang="en-US" altLang="zh-CN" sz="2400" b="1" dirty="0">
                <a:solidFill>
                  <a:srgbClr val="7C1308"/>
                </a:solidFill>
                <a:ea typeface="宋体" panose="02010600030101010101" pitchFamily="2" charset="-122"/>
              </a:rPr>
              <a:t>10% </a:t>
            </a:r>
            <a:r>
              <a:rPr lang="zh-CN" altLang="en-US" sz="2400" b="1" dirty="0">
                <a:solidFill>
                  <a:srgbClr val="7C1308"/>
                </a:solidFill>
                <a:ea typeface="宋体" panose="02010600030101010101" pitchFamily="2" charset="-122"/>
              </a:rPr>
              <a:t>，该股票价格如何变化？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anim calcmode="lin" valueType="num">
                                      <p:cBhvr>
                                        <p:cTn id="14" dur="1000" fill="hold"/>
                                        <p:tgtEl>
                                          <p:spTgt spid="4"/>
                                        </p:tgtEl>
                                        <p:attrNameLst>
                                          <p:attrName>style.rotation</p:attrName>
                                        </p:attrNameLst>
                                      </p:cBhvr>
                                      <p:tavLst>
                                        <p:tav tm="0">
                                          <p:val>
                                            <p:fltVal val="90"/>
                                          </p:val>
                                        </p:tav>
                                        <p:tav tm="100000">
                                          <p:val>
                                            <p:fltVal val="0"/>
                                          </p:val>
                                        </p:tav>
                                      </p:tavLst>
                                    </p:anim>
                                    <p:animEffect transition="in" filter="fade">
                                      <p:cBhvr>
                                        <p:cTn id="15"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9"/>
          <p:cNvSpPr txBox="1">
            <a:spLocks noChangeArrowheads="1"/>
          </p:cNvSpPr>
          <p:nvPr/>
        </p:nvSpPr>
        <p:spPr bwMode="auto">
          <a:xfrm>
            <a:off x="1097280" y="1736726"/>
            <a:ext cx="10509504"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50000"/>
              </a:spcBef>
              <a:spcAft>
                <a:spcPct val="0"/>
              </a:spcAft>
            </a:pPr>
            <a:r>
              <a:rPr lang="zh-CN" altLang="en-US" sz="2400" b="1" dirty="0">
                <a:solidFill>
                  <a:srgbClr val="000000"/>
                </a:solidFill>
                <a:latin typeface="宋体" panose="02010600030101010101" pitchFamily="2" charset="-122"/>
                <a:ea typeface="宋体" panose="02010600030101010101" pitchFamily="2" charset="-122"/>
              </a:rPr>
              <a:t>如果</a:t>
            </a:r>
            <a:r>
              <a:rPr lang="zh-CN" altLang="en-US" sz="2400" b="1" dirty="0" smtClean="0">
                <a:solidFill>
                  <a:srgbClr val="000000"/>
                </a:solidFill>
                <a:latin typeface="宋体" panose="02010600030101010101" pitchFamily="2" charset="-122"/>
                <a:ea typeface="宋体" panose="02010600030101010101" pitchFamily="2" charset="-122"/>
              </a:rPr>
              <a:t>一只股票</a:t>
            </a:r>
            <a:r>
              <a:rPr lang="zh-CN" altLang="en-US" sz="2400" b="1" dirty="0">
                <a:solidFill>
                  <a:srgbClr val="000000"/>
                </a:solidFill>
                <a:latin typeface="宋体" panose="02010600030101010101" pitchFamily="2" charset="-122"/>
                <a:ea typeface="宋体" panose="02010600030101010101" pitchFamily="2" charset="-122"/>
              </a:rPr>
              <a:t>的</a:t>
            </a:r>
            <a:r>
              <a:rPr lang="en-US" altLang="zh-CN" sz="2400" b="1" dirty="0">
                <a:solidFill>
                  <a:srgbClr val="FF0000"/>
                </a:solidFill>
                <a:latin typeface="宋体" panose="02010600030101010101" pitchFamily="2" charset="-122"/>
                <a:ea typeface="宋体" panose="02010600030101010101" pitchFamily="2" charset="-122"/>
              </a:rPr>
              <a:t>Beta</a:t>
            </a:r>
            <a:r>
              <a:rPr lang="zh-CN" altLang="en-US" sz="2400" b="1" dirty="0">
                <a:solidFill>
                  <a:srgbClr val="000000"/>
                </a:solidFill>
                <a:latin typeface="宋体" panose="02010600030101010101" pitchFamily="2" charset="-122"/>
                <a:ea typeface="宋体" panose="02010600030101010101" pitchFamily="2" charset="-122"/>
              </a:rPr>
              <a:t>值是</a:t>
            </a:r>
            <a:r>
              <a:rPr lang="en-US" altLang="zh-CN" sz="2400" b="1" dirty="0">
                <a:solidFill>
                  <a:srgbClr val="000000"/>
                </a:solidFill>
                <a:latin typeface="宋体" panose="02010600030101010101" pitchFamily="2" charset="-122"/>
                <a:ea typeface="宋体" panose="02010600030101010101" pitchFamily="2" charset="-122"/>
              </a:rPr>
              <a:t>2</a:t>
            </a:r>
            <a:r>
              <a:rPr lang="zh-CN" altLang="en-US" sz="2400" b="1" dirty="0">
                <a:solidFill>
                  <a:srgbClr val="00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无风险回报率</a:t>
            </a:r>
            <a:r>
              <a:rPr lang="zh-CN" altLang="en-US" sz="2400" b="1" dirty="0">
                <a:solidFill>
                  <a:srgbClr val="000000"/>
                </a:solidFill>
                <a:latin typeface="宋体" panose="02010600030101010101" pitchFamily="2" charset="-122"/>
                <a:ea typeface="宋体" panose="02010600030101010101" pitchFamily="2" charset="-122"/>
              </a:rPr>
              <a:t>是</a:t>
            </a:r>
            <a:r>
              <a:rPr lang="en-US" altLang="zh-CN" sz="2400" b="1" dirty="0">
                <a:solidFill>
                  <a:srgbClr val="000000"/>
                </a:solidFill>
                <a:latin typeface="宋体" panose="02010600030101010101" pitchFamily="2" charset="-122"/>
                <a:ea typeface="宋体" panose="02010600030101010101" pitchFamily="2" charset="-122"/>
              </a:rPr>
              <a:t>3%</a:t>
            </a:r>
            <a:r>
              <a:rPr lang="zh-CN" altLang="en-US" sz="2400" b="1" dirty="0">
                <a:solidFill>
                  <a:srgbClr val="00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市场回报率</a:t>
            </a:r>
            <a:r>
              <a:rPr lang="zh-CN" altLang="en-US" sz="2400" b="1" dirty="0">
                <a:solidFill>
                  <a:srgbClr val="000000"/>
                </a:solidFill>
                <a:latin typeface="宋体" panose="02010600030101010101" pitchFamily="2" charset="-122"/>
                <a:ea typeface="宋体" panose="02010600030101010101" pitchFamily="2" charset="-122"/>
              </a:rPr>
              <a:t>是</a:t>
            </a:r>
            <a:r>
              <a:rPr lang="en-US" altLang="zh-CN" sz="2400" b="1" dirty="0">
                <a:solidFill>
                  <a:srgbClr val="000000"/>
                </a:solidFill>
                <a:latin typeface="宋体" panose="02010600030101010101" pitchFamily="2" charset="-122"/>
                <a:ea typeface="宋体" panose="02010600030101010101" pitchFamily="2" charset="-122"/>
              </a:rPr>
              <a:t>7%</a:t>
            </a:r>
            <a:r>
              <a:rPr lang="zh-CN" altLang="en-US" sz="2400" b="1" dirty="0">
                <a:solidFill>
                  <a:srgbClr val="000000"/>
                </a:solidFill>
                <a:latin typeface="宋体" panose="02010600030101010101" pitchFamily="2" charset="-122"/>
                <a:ea typeface="宋体" panose="02010600030101010101" pitchFamily="2" charset="-122"/>
              </a:rPr>
              <a:t>，那么</a:t>
            </a:r>
            <a:r>
              <a:rPr lang="zh-CN" altLang="en-US" sz="2400" b="1" dirty="0">
                <a:solidFill>
                  <a:srgbClr val="FF0000"/>
                </a:solidFill>
                <a:latin typeface="宋体" panose="02010600030101010101" pitchFamily="2" charset="-122"/>
                <a:ea typeface="宋体" panose="02010600030101010101" pitchFamily="2" charset="-122"/>
              </a:rPr>
              <a:t>市场溢价</a:t>
            </a:r>
            <a:r>
              <a:rPr lang="zh-CN" altLang="en-US" sz="2400" b="1" dirty="0">
                <a:solidFill>
                  <a:srgbClr val="000000"/>
                </a:solidFill>
                <a:latin typeface="宋体" panose="02010600030101010101" pitchFamily="2" charset="-122"/>
                <a:ea typeface="宋体" panose="02010600030101010101" pitchFamily="2" charset="-122"/>
              </a:rPr>
              <a:t>就是</a:t>
            </a:r>
            <a:r>
              <a:rPr lang="en-US" altLang="zh-CN" sz="2400" b="1" dirty="0">
                <a:solidFill>
                  <a:srgbClr val="000000"/>
                </a:solidFill>
                <a:latin typeface="宋体" panose="02010600030101010101" pitchFamily="2" charset="-122"/>
                <a:ea typeface="宋体" panose="02010600030101010101" pitchFamily="2" charset="-122"/>
              </a:rPr>
              <a:t>4%</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7%-3%</a:t>
            </a:r>
            <a:r>
              <a:rPr lang="zh-CN" altLang="en-US" sz="2400" b="1" dirty="0">
                <a:solidFill>
                  <a:srgbClr val="000000"/>
                </a:solidFill>
                <a:latin typeface="宋体" panose="02010600030101010101" pitchFamily="2" charset="-122"/>
                <a:ea typeface="宋体" panose="02010600030101010101" pitchFamily="2" charset="-122"/>
              </a:rPr>
              <a:t>），</a:t>
            </a:r>
            <a:r>
              <a:rPr lang="zh-CN" altLang="en-US" sz="2400" b="1" dirty="0">
                <a:solidFill>
                  <a:srgbClr val="FF0000"/>
                </a:solidFill>
                <a:latin typeface="宋体" panose="02010600030101010101" pitchFamily="2" charset="-122"/>
                <a:ea typeface="宋体" panose="02010600030101010101" pitchFamily="2" charset="-122"/>
              </a:rPr>
              <a:t>股票风险溢价</a:t>
            </a:r>
            <a:r>
              <a:rPr lang="zh-CN" altLang="en-US" sz="2400" b="1" dirty="0">
                <a:solidFill>
                  <a:srgbClr val="000000"/>
                </a:solidFill>
                <a:latin typeface="宋体" panose="02010600030101010101" pitchFamily="2" charset="-122"/>
                <a:ea typeface="宋体" panose="02010600030101010101" pitchFamily="2" charset="-122"/>
              </a:rPr>
              <a:t>为</a:t>
            </a:r>
            <a:r>
              <a:rPr lang="en-US" altLang="zh-CN" sz="2400" b="1" dirty="0">
                <a:solidFill>
                  <a:srgbClr val="000000"/>
                </a:solidFill>
                <a:latin typeface="宋体" panose="02010600030101010101" pitchFamily="2" charset="-122"/>
                <a:ea typeface="宋体" panose="02010600030101010101" pitchFamily="2" charset="-122"/>
              </a:rPr>
              <a:t>8% </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2X4%</a:t>
            </a:r>
            <a:r>
              <a:rPr lang="zh-CN" altLang="en-US" sz="2400" b="1" dirty="0">
                <a:solidFill>
                  <a:srgbClr val="000000"/>
                </a:solidFill>
                <a:latin typeface="宋体" panose="02010600030101010101" pitchFamily="2" charset="-122"/>
                <a:ea typeface="宋体" panose="02010600030101010101" pitchFamily="2" charset="-122"/>
              </a:rPr>
              <a:t>，用</a:t>
            </a:r>
            <a:r>
              <a:rPr lang="en-US" altLang="zh-CN" sz="2400" b="1" dirty="0">
                <a:solidFill>
                  <a:srgbClr val="000000"/>
                </a:solidFill>
                <a:latin typeface="宋体" panose="02010600030101010101" pitchFamily="2" charset="-122"/>
                <a:ea typeface="宋体" panose="02010600030101010101" pitchFamily="2" charset="-122"/>
              </a:rPr>
              <a:t>Beta</a:t>
            </a:r>
            <a:r>
              <a:rPr lang="zh-CN" altLang="en-US" sz="2400" b="1" dirty="0">
                <a:solidFill>
                  <a:srgbClr val="000000"/>
                </a:solidFill>
                <a:latin typeface="宋体" panose="02010600030101010101" pitchFamily="2" charset="-122"/>
                <a:ea typeface="宋体" panose="02010600030101010101" pitchFamily="2" charset="-122"/>
              </a:rPr>
              <a:t>值乘市场溢价），</a:t>
            </a:r>
            <a:r>
              <a:rPr lang="zh-CN" altLang="en-US" sz="2400" b="1" dirty="0" smtClean="0">
                <a:solidFill>
                  <a:srgbClr val="000000"/>
                </a:solidFill>
                <a:latin typeface="宋体" panose="02010600030101010101" pitchFamily="2" charset="-122"/>
                <a:ea typeface="宋体" panose="02010600030101010101" pitchFamily="2" charset="-122"/>
              </a:rPr>
              <a:t>那么该</a:t>
            </a:r>
            <a:r>
              <a:rPr lang="zh-CN" altLang="en-US" sz="2400" b="1" dirty="0" smtClean="0">
                <a:solidFill>
                  <a:srgbClr val="FF0000"/>
                </a:solidFill>
                <a:latin typeface="宋体" panose="02010600030101010101" pitchFamily="2" charset="-122"/>
                <a:ea typeface="宋体" panose="02010600030101010101" pitchFamily="2" charset="-122"/>
              </a:rPr>
              <a:t>股票</a:t>
            </a:r>
            <a:r>
              <a:rPr lang="zh-CN" altLang="en-US" sz="2400" b="1" dirty="0">
                <a:solidFill>
                  <a:srgbClr val="FF0000"/>
                </a:solidFill>
                <a:latin typeface="宋体" panose="02010600030101010101" pitchFamily="2" charset="-122"/>
                <a:ea typeface="宋体" panose="02010600030101010101" pitchFamily="2" charset="-122"/>
              </a:rPr>
              <a:t>的预期回报率</a:t>
            </a:r>
            <a:r>
              <a:rPr lang="zh-CN" altLang="en-US" sz="2400" b="1" dirty="0">
                <a:solidFill>
                  <a:srgbClr val="000000"/>
                </a:solidFill>
                <a:latin typeface="宋体" panose="02010600030101010101" pitchFamily="2" charset="-122"/>
                <a:ea typeface="宋体" panose="02010600030101010101" pitchFamily="2" charset="-122"/>
              </a:rPr>
              <a:t>则为</a:t>
            </a:r>
            <a:r>
              <a:rPr lang="en-US" altLang="zh-CN" sz="2400" b="1" dirty="0">
                <a:solidFill>
                  <a:srgbClr val="000000"/>
                </a:solidFill>
                <a:latin typeface="宋体" panose="02010600030101010101" pitchFamily="2" charset="-122"/>
                <a:ea typeface="宋体" panose="02010600030101010101" pitchFamily="2" charset="-122"/>
              </a:rPr>
              <a:t>11%</a:t>
            </a:r>
            <a:r>
              <a:rPr lang="zh-CN" altLang="en-US" sz="2400" b="1" dirty="0">
                <a:solidFill>
                  <a:srgbClr val="000000"/>
                </a:solidFill>
                <a:latin typeface="宋体" panose="02010600030101010101" pitchFamily="2" charset="-122"/>
                <a:ea typeface="宋体" panose="02010600030101010101" pitchFamily="2" charset="-122"/>
              </a:rPr>
              <a:t>（</a:t>
            </a:r>
            <a:r>
              <a:rPr lang="en-US" altLang="zh-CN" sz="2400" b="1" dirty="0">
                <a:solidFill>
                  <a:srgbClr val="000000"/>
                </a:solidFill>
                <a:latin typeface="宋体" panose="02010600030101010101" pitchFamily="2" charset="-122"/>
                <a:ea typeface="宋体" panose="02010600030101010101" pitchFamily="2" charset="-122"/>
              </a:rPr>
              <a:t>8%+3%</a:t>
            </a:r>
            <a:r>
              <a:rPr lang="zh-CN" altLang="en-US" sz="2400" b="1" dirty="0">
                <a:solidFill>
                  <a:srgbClr val="000000"/>
                </a:solidFill>
                <a:latin typeface="宋体" panose="02010600030101010101" pitchFamily="2" charset="-122"/>
                <a:ea typeface="宋体" panose="02010600030101010101" pitchFamily="2" charset="-122"/>
              </a:rPr>
              <a:t>，即股票的风险溢价加上无风险回报率）。 </a:t>
            </a:r>
            <a:endParaRPr lang="en-US" altLang="zh-CN" sz="2400" b="1" dirty="0" smtClean="0">
              <a:solidFill>
                <a:srgbClr val="000000"/>
              </a:solidFill>
              <a:latin typeface="宋体" panose="02010600030101010101" pitchFamily="2" charset="-122"/>
              <a:ea typeface="宋体" panose="02010600030101010101" pitchFamily="2" charset="-122"/>
            </a:endParaRPr>
          </a:p>
          <a:p>
            <a:pPr eaLnBrk="0" fontAlgn="base" hangingPunct="0">
              <a:spcBef>
                <a:spcPct val="50000"/>
              </a:spcBef>
              <a:spcAft>
                <a:spcPct val="0"/>
              </a:spcAft>
            </a:pPr>
            <a:endParaRPr lang="en-US" altLang="zh-CN" sz="2400" b="1" dirty="0">
              <a:solidFill>
                <a:srgbClr val="000000"/>
              </a:solidFill>
              <a:latin typeface="宋体" panose="02010600030101010101" pitchFamily="2" charset="-122"/>
              <a:ea typeface="宋体" panose="02010600030101010101" pitchFamily="2" charset="-122"/>
            </a:endParaRPr>
          </a:p>
          <a:p>
            <a:pPr eaLnBrk="0" fontAlgn="base" hangingPunct="0">
              <a:spcBef>
                <a:spcPct val="50000"/>
              </a:spcBef>
              <a:spcAft>
                <a:spcPct val="0"/>
              </a:spcAft>
            </a:pPr>
            <a:endParaRPr lang="zh-CN" altLang="en-US" sz="2400" b="1" dirty="0">
              <a:solidFill>
                <a:srgbClr val="000000"/>
              </a:solidFill>
              <a:latin typeface="宋体" panose="02010600030101010101" pitchFamily="2" charset="-122"/>
              <a:ea typeface="宋体" panose="02010600030101010101" pitchFamily="2" charset="-122"/>
            </a:endParaRPr>
          </a:p>
        </p:txBody>
      </p:sp>
      <p:sp>
        <p:nvSpPr>
          <p:cNvPr id="3" name="Text Box 10"/>
          <p:cNvSpPr txBox="1">
            <a:spLocks noChangeArrowheads="1"/>
          </p:cNvSpPr>
          <p:nvPr/>
        </p:nvSpPr>
        <p:spPr bwMode="auto">
          <a:xfrm>
            <a:off x="1127760" y="3938017"/>
            <a:ext cx="10448544"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eaLnBrk="0" fontAlgn="base" hangingPunct="0">
              <a:spcBef>
                <a:spcPct val="0"/>
              </a:spcBef>
              <a:spcAft>
                <a:spcPct val="0"/>
              </a:spcAft>
              <a:defRPr>
                <a:solidFill>
                  <a:schemeClr val="tx1"/>
                </a:solidFill>
                <a:latin typeface="Times New Roman" panose="02020603050405020304" pitchFamily="18" charset="0"/>
              </a:defRPr>
            </a:lvl6pPr>
            <a:lvl7pPr marL="2971800" indent="-228600" eaLnBrk="0" fontAlgn="base" hangingPunct="0">
              <a:spcBef>
                <a:spcPct val="0"/>
              </a:spcBef>
              <a:spcAft>
                <a:spcPct val="0"/>
              </a:spcAft>
              <a:defRPr>
                <a:solidFill>
                  <a:schemeClr val="tx1"/>
                </a:solidFill>
                <a:latin typeface="Times New Roman" panose="02020603050405020304" pitchFamily="18" charset="0"/>
              </a:defRPr>
            </a:lvl7pPr>
            <a:lvl8pPr marL="3429000" indent="-228600" eaLnBrk="0" fontAlgn="base" hangingPunct="0">
              <a:spcBef>
                <a:spcPct val="0"/>
              </a:spcBef>
              <a:spcAft>
                <a:spcPct val="0"/>
              </a:spcAft>
              <a:defRPr>
                <a:solidFill>
                  <a:schemeClr val="tx1"/>
                </a:solidFill>
                <a:latin typeface="Times New Roman" panose="02020603050405020304" pitchFamily="18" charset="0"/>
              </a:defRPr>
            </a:lvl8pPr>
            <a:lvl9pPr marL="3886200" indent="-228600" eaLnBrk="0" fontAlgn="base" hangingPunct="0">
              <a:spcBef>
                <a:spcPct val="0"/>
              </a:spcBef>
              <a:spcAft>
                <a:spcPct val="0"/>
              </a:spcAft>
              <a:defRPr>
                <a:solidFill>
                  <a:schemeClr val="tx1"/>
                </a:solidFill>
                <a:latin typeface="Times New Roman" panose="02020603050405020304" pitchFamily="18" charset="0"/>
              </a:defRPr>
            </a:lvl9pPr>
          </a:lstStyle>
          <a:p>
            <a:pPr eaLnBrk="0" fontAlgn="base" hangingPunct="0">
              <a:spcBef>
                <a:spcPct val="50000"/>
              </a:spcBef>
              <a:spcAft>
                <a:spcPct val="0"/>
              </a:spcAft>
            </a:pPr>
            <a:r>
              <a:rPr lang="en-US" altLang="zh-CN" sz="2400" b="1" dirty="0">
                <a:solidFill>
                  <a:srgbClr val="000000"/>
                </a:solidFill>
                <a:ea typeface="宋体" panose="02010600030101010101" pitchFamily="2" charset="-122"/>
              </a:rPr>
              <a:t>Beta</a:t>
            </a:r>
            <a:r>
              <a:rPr lang="zh-CN" altLang="en-US" sz="2400" b="1" dirty="0">
                <a:solidFill>
                  <a:srgbClr val="000000"/>
                </a:solidFill>
                <a:ea typeface="宋体" panose="02010600030101010101" pitchFamily="2" charset="-122"/>
              </a:rPr>
              <a:t>系数的真实含义就是特定资产（或资产组合）的系统风险度量。所谓系统风险，是指资产受宏观经济、市场情绪等整体性因素影响而发生的价格波动，换句话说，</a:t>
            </a:r>
            <a:r>
              <a:rPr lang="zh-CN" altLang="en-US" sz="2400" b="1" dirty="0" smtClean="0">
                <a:solidFill>
                  <a:srgbClr val="000000"/>
                </a:solidFill>
                <a:ea typeface="宋体" panose="02010600030101010101" pitchFamily="2" charset="-122"/>
              </a:rPr>
              <a:t>就是单个证券与市场指数之间</a:t>
            </a:r>
            <a:r>
              <a:rPr lang="zh-CN" altLang="en-US" sz="2400" b="1" dirty="0">
                <a:solidFill>
                  <a:srgbClr val="000000"/>
                </a:solidFill>
                <a:ea typeface="宋体" panose="02010600030101010101" pitchFamily="2" charset="-122"/>
              </a:rPr>
              <a:t>的连动性，系统风险比例越高，连动性越强。</a:t>
            </a:r>
          </a:p>
        </p:txBody>
      </p:sp>
      <p:sp>
        <p:nvSpPr>
          <p:cNvPr id="4" name="文本框 3"/>
          <p:cNvSpPr txBox="1"/>
          <p:nvPr/>
        </p:nvSpPr>
        <p:spPr>
          <a:xfrm>
            <a:off x="778640" y="907041"/>
            <a:ext cx="1005403" cy="584775"/>
          </a:xfrm>
          <a:prstGeom prst="rect">
            <a:avLst/>
          </a:prstGeom>
          <a:noFill/>
        </p:spPr>
        <p:txBody>
          <a:bodyPr wrap="none" rtlCol="0">
            <a:spAutoFit/>
          </a:bodyPr>
          <a:lstStyle/>
          <a:p>
            <a:r>
              <a:rPr lang="zh-CN" altLang="en-US" sz="3200" b="1" dirty="0" smtClean="0">
                <a:latin typeface="宋体" panose="02010600030101010101" pitchFamily="2" charset="-122"/>
                <a:ea typeface="宋体" panose="02010600030101010101" pitchFamily="2" charset="-122"/>
              </a:rPr>
              <a:t>举例</a:t>
            </a:r>
            <a:endParaRPr lang="zh-CN" altLang="en-US" sz="32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 calcmode="lin" valueType="num">
                                      <p:cBhvr>
                                        <p:cTn id="17" dur="1000" fill="hold"/>
                                        <p:tgtEl>
                                          <p:spTgt spid="3"/>
                                        </p:tgtEl>
                                        <p:attrNameLst>
                                          <p:attrName>style.rotation</p:attrName>
                                        </p:attrNameLst>
                                      </p:cBhvr>
                                      <p:tavLst>
                                        <p:tav tm="0">
                                          <p:val>
                                            <p:fltVal val="90"/>
                                          </p:val>
                                        </p:tav>
                                        <p:tav tm="100000">
                                          <p:val>
                                            <p:fltVal val="0"/>
                                          </p:val>
                                        </p:tav>
                                      </p:tavLst>
                                    </p:anim>
                                    <p:animEffect transition="in" filter="fade">
                                      <p:cBhvr>
                                        <p:cTn id="18"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theme/theme1.xml><?xml version="1.0" encoding="utf-8"?>
<a:theme xmlns:a="http://schemas.openxmlformats.org/drawingml/2006/main" name="水滴">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水滴</Template>
  <TotalTime>107</TotalTime>
  <Words>4104</Words>
  <Application>Microsoft Office PowerPoint</Application>
  <PresentationFormat>宽屏</PresentationFormat>
  <Paragraphs>279</Paragraphs>
  <Slides>43</Slides>
  <Notes>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4</vt:i4>
      </vt:variant>
      <vt:variant>
        <vt:lpstr>幻灯片标题</vt:lpstr>
      </vt:variant>
      <vt:variant>
        <vt:i4>43</vt:i4>
      </vt:variant>
    </vt:vector>
  </HeadingPairs>
  <TitlesOfParts>
    <vt:vector size="63" baseType="lpstr">
      <vt:lpstr>AdobeSongStd-Light</vt:lpstr>
      <vt:lpstr>Arial Unicode MS</vt:lpstr>
      <vt:lpstr>굴림</vt:lpstr>
      <vt:lpstr>黑体</vt:lpstr>
      <vt:lpstr>华文行楷</vt:lpstr>
      <vt:lpstr>宋体</vt:lpstr>
      <vt:lpstr>微软雅黑</vt:lpstr>
      <vt:lpstr>Arial</vt:lpstr>
      <vt:lpstr>Calibri</vt:lpstr>
      <vt:lpstr>Cambria</vt:lpstr>
      <vt:lpstr>Times New Roman</vt:lpstr>
      <vt:lpstr>Tw Cen MT</vt:lpstr>
      <vt:lpstr>Verdana</vt:lpstr>
      <vt:lpstr>Wingdings</vt:lpstr>
      <vt:lpstr>Wingdings 2</vt:lpstr>
      <vt:lpstr>水滴</vt:lpstr>
      <vt:lpstr>Equation</vt:lpstr>
      <vt:lpstr>公式</vt:lpstr>
      <vt:lpstr>MathType 5.0 Equation</vt:lpstr>
      <vt:lpstr>Microsoft 公式 3.0</vt:lpstr>
      <vt:lpstr>量化策略开发与程序化交易</vt:lpstr>
      <vt:lpstr>第2章  资本资产定价模型 （CAPM）</vt:lpstr>
      <vt:lpstr>PowerPoint 演示文稿</vt:lpstr>
      <vt:lpstr>PowerPoint 演示文稿</vt:lpstr>
      <vt:lpstr>PowerPoint 演示文稿</vt:lpstr>
      <vt:lpstr>PowerPoint 演示文稿</vt:lpstr>
      <vt:lpstr>4. CAPM模型的关键点解读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注：资本市场线与证券市场线的内在关系</vt:lpstr>
      <vt:lpstr>PowerPoint 演示文稿</vt:lpstr>
      <vt:lpstr>PowerPoint 演示文稿</vt:lpstr>
      <vt:lpstr>FF三因素模型的基础</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量化策略与程序化交易</dc:title>
  <dc:creator>微软用户</dc:creator>
  <cp:lastModifiedBy>微软用户</cp:lastModifiedBy>
  <cp:revision>13</cp:revision>
  <dcterms:created xsi:type="dcterms:W3CDTF">2020-04-24T12:06:24Z</dcterms:created>
  <dcterms:modified xsi:type="dcterms:W3CDTF">2020-04-26T01:31:05Z</dcterms:modified>
</cp:coreProperties>
</file>