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2"/>
  </p:notesMasterIdLst>
  <p:sldIdLst>
    <p:sldId id="256" r:id="rId2"/>
    <p:sldId id="257" r:id="rId3"/>
    <p:sldId id="258" r:id="rId4"/>
    <p:sldId id="364"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6" r:id="rId52"/>
    <p:sldId id="308"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7" r:id="rId70"/>
    <p:sldId id="328" r:id="rId71"/>
    <p:sldId id="329" r:id="rId72"/>
    <p:sldId id="330" r:id="rId73"/>
    <p:sldId id="331" r:id="rId74"/>
    <p:sldId id="332" r:id="rId75"/>
    <p:sldId id="333" r:id="rId76"/>
    <p:sldId id="334" r:id="rId77"/>
    <p:sldId id="336" r:id="rId78"/>
    <p:sldId id="337" r:id="rId79"/>
    <p:sldId id="338" r:id="rId80"/>
    <p:sldId id="339" r:id="rId81"/>
    <p:sldId id="340" r:id="rId82"/>
    <p:sldId id="341" r:id="rId83"/>
    <p:sldId id="342" r:id="rId84"/>
    <p:sldId id="343" r:id="rId85"/>
    <p:sldId id="344" r:id="rId86"/>
    <p:sldId id="345"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5" Type="http://schemas.openxmlformats.org/officeDocument/2006/relationships/image" Target="../media/image64.wmf"/><Relationship Id="rId4" Type="http://schemas.openxmlformats.org/officeDocument/2006/relationships/image" Target="../media/image6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5" Type="http://schemas.openxmlformats.org/officeDocument/2006/relationships/image" Target="../media/image87.wmf"/><Relationship Id="rId4" Type="http://schemas.openxmlformats.org/officeDocument/2006/relationships/image" Target="../media/image8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2996F1-E166-4F16-A3B9-4A0EE26874FB}" type="datetimeFigureOut">
              <a:rPr lang="zh-CN" altLang="en-US" smtClean="0"/>
              <a:t>2020/5/16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1F4A0-E80A-43B5-8A00-9C2A4868DD8B}" type="slidenum">
              <a:rPr lang="zh-CN" altLang="en-US" smtClean="0"/>
              <a:t>‹#›</a:t>
            </a:fld>
            <a:endParaRPr lang="zh-CN" altLang="en-US"/>
          </a:p>
        </p:txBody>
      </p:sp>
    </p:spTree>
    <p:extLst>
      <p:ext uri="{BB962C8B-B14F-4D97-AF65-F5344CB8AC3E}">
        <p14:creationId xmlns:p14="http://schemas.microsoft.com/office/powerpoint/2010/main" val="603582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698CA-52B6-466D-B092-2690C1704A3F}" type="slidenum">
              <a:rPr lang="en-US" altLang="zh-CN"/>
              <a:pPr/>
              <a:t>47</a:t>
            </a:fld>
            <a:endParaRPr lang="en-US" altLang="zh-CN"/>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09788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1E92EA-73D3-40A9-BED4-6D3977EE0268}" type="slidenum">
              <a:rPr lang="en-US" altLang="zh-CN"/>
              <a:pPr/>
              <a:t>56</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28826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EDA52B-1AE4-4335-8FD2-0072A512B0C8}" type="slidenum">
              <a:rPr lang="en-US" altLang="zh-CN"/>
              <a:pPr/>
              <a:t>57</a:t>
            </a:fld>
            <a:endParaRPr lang="en-US" altLang="zh-CN"/>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08882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04F19-9F4F-4742-A43E-3DBF1E192520}" type="slidenum">
              <a:rPr lang="en-US" altLang="zh-CN"/>
              <a:pPr/>
              <a:t>58</a:t>
            </a:fld>
            <a:endParaRPr lang="en-US" altLang="zh-CN"/>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28535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5D3FDF-2DC6-4C31-BCED-C71D3F58CFDB}" type="slidenum">
              <a:rPr lang="en-US" altLang="zh-CN"/>
              <a:pPr/>
              <a:t>59</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33116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8B392F-F9CB-4B62-AD5F-7C8C6BC13F8E}" type="slidenum">
              <a:rPr lang="en-US" altLang="zh-CN"/>
              <a:pPr/>
              <a:t>60</a:t>
            </a:fld>
            <a:endParaRPr lang="en-US" altLang="zh-CN"/>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71418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F669E7-6AE0-4FF7-8B87-A4F528E2BE94}" type="slidenum">
              <a:rPr lang="en-US" altLang="zh-CN"/>
              <a:pPr/>
              <a:t>61</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08057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0E0371-F080-46EB-89F3-A4B8E342E055}" type="slidenum">
              <a:rPr lang="en-US" altLang="zh-CN"/>
              <a:pPr/>
              <a:t>62</a:t>
            </a:fld>
            <a:endParaRPr lang="en-US" altLang="zh-CN"/>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08252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D6E0DF-64FE-4259-AA24-9089C2D0681B}" type="slidenum">
              <a:rPr lang="en-US" altLang="zh-CN"/>
              <a:pPr/>
              <a:t>63</a:t>
            </a:fld>
            <a:endParaRPr lang="en-US" altLang="zh-CN"/>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98567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D19AEE-BBB3-4406-AC53-09CB38A8E785}" type="slidenum">
              <a:rPr lang="en-US" altLang="zh-CN"/>
              <a:pPr/>
              <a:t>64</a:t>
            </a:fld>
            <a:endParaRPr lang="en-US" altLang="zh-CN"/>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23554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BA836D-15E9-4009-A7CF-D07CA636F41D}" type="slidenum">
              <a:rPr lang="en-US" altLang="zh-CN"/>
              <a:pPr/>
              <a:t>65</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46534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BBBC42-B6C1-4D3F-82DF-DD12CCED8710}" type="slidenum">
              <a:rPr lang="en-US" altLang="zh-CN"/>
              <a:pPr/>
              <a:t>48</a:t>
            </a:fld>
            <a:endParaRPr lang="en-US" altLang="zh-CN"/>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44786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1F6C67-DBC4-4A58-81A2-363AA9D9BB43}" type="slidenum">
              <a:rPr lang="en-US" altLang="zh-CN"/>
              <a:pPr/>
              <a:t>66</a:t>
            </a:fld>
            <a:endParaRPr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96641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BFC1F0-2294-4051-AC9E-C28FC5304E78}" type="slidenum">
              <a:rPr lang="en-US" altLang="zh-CN"/>
              <a:pPr/>
              <a:t>67</a:t>
            </a:fld>
            <a:endParaRPr lang="en-US" altLang="zh-CN"/>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26081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96DC4-C340-45B0-8CA7-E1624150C58C}" type="slidenum">
              <a:rPr lang="en-US" altLang="zh-CN"/>
              <a:pPr/>
              <a:t>68</a:t>
            </a:fld>
            <a:endParaRPr lang="en-US" altLang="zh-CN"/>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93951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80FBBC-79C5-45D9-8646-D64A3EE8AC6A}" type="slidenum">
              <a:rPr lang="en-US" altLang="zh-CN"/>
              <a:pPr/>
              <a:t>69</a:t>
            </a:fld>
            <a:endParaRPr lang="en-US" altLang="zh-CN"/>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23984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F87107-27CC-40B0-A5C6-170C4D54D1C3}" type="slidenum">
              <a:rPr lang="en-US" altLang="zh-CN"/>
              <a:pPr/>
              <a:t>70</a:t>
            </a:fld>
            <a:endParaRPr lang="en-US" altLang="zh-CN"/>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14695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E51F31-235D-497C-AEE4-BDDC61EEDF90}" type="slidenum">
              <a:rPr lang="en-US" altLang="zh-CN"/>
              <a:pPr/>
              <a:t>71</a:t>
            </a:fld>
            <a:endParaRPr lang="en-US" altLang="zh-CN"/>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03225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FE70FA-F7C6-4DF5-99A8-2E5216BD8F5C}" type="slidenum">
              <a:rPr lang="en-US" altLang="zh-CN"/>
              <a:pPr/>
              <a:t>72</a:t>
            </a:fld>
            <a:endParaRPr lang="en-US" altLang="zh-CN"/>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1324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52697E-1071-47C3-AEDB-74B3F63EE41F}" type="slidenum">
              <a:rPr lang="en-US" altLang="zh-CN"/>
              <a:pPr/>
              <a:t>73</a:t>
            </a:fld>
            <a:endParaRPr lang="en-US" altLang="zh-CN"/>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01146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A842A4-6663-4A06-8896-063181F9DE39}" type="slidenum">
              <a:rPr lang="en-US" altLang="zh-CN"/>
              <a:pPr/>
              <a:t>74</a:t>
            </a:fld>
            <a:endParaRPr lang="en-US" altLang="zh-CN"/>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32365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BB5F37-756D-4217-AFCD-7EC157ED9D6E}" type="slidenum">
              <a:rPr lang="en-US" altLang="zh-CN"/>
              <a:pPr/>
              <a:t>75</a:t>
            </a:fld>
            <a:endParaRPr lang="en-US" altLang="zh-CN"/>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52838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E01035-9886-428F-B0EA-292CC6F66C44}" type="slidenum">
              <a:rPr lang="en-US" altLang="zh-CN"/>
              <a:pPr/>
              <a:t>49</a:t>
            </a:fld>
            <a:endParaRPr lang="en-US" altLang="zh-CN"/>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30036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FF2DAB-156F-4409-8B68-B8584FAE23EA}" type="slidenum">
              <a:rPr lang="en-US" altLang="zh-CN"/>
              <a:pPr/>
              <a:t>76</a:t>
            </a:fld>
            <a:endParaRPr lang="en-US" altLang="zh-CN"/>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15058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F78F9F-03DE-48B0-BA11-CC9AB19ED1C1}" type="slidenum">
              <a:rPr lang="en-US" altLang="zh-CN"/>
              <a:pPr/>
              <a:t>77</a:t>
            </a:fld>
            <a:endParaRPr lang="en-US" altLang="zh-CN"/>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11583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565C-979B-48FE-B840-8DFCEA8A8429}" type="slidenum">
              <a:rPr lang="en-US" altLang="zh-CN"/>
              <a:pPr/>
              <a:t>78</a:t>
            </a:fld>
            <a:endParaRPr lang="en-US" altLang="zh-CN"/>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605162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A886C9-0F0E-4192-82F0-812586525120}" type="slidenum">
              <a:rPr lang="en-US" altLang="zh-CN"/>
              <a:pPr/>
              <a:t>79</a:t>
            </a:fld>
            <a:endParaRPr lang="en-US" altLang="zh-CN"/>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50150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1A4969-1BD4-407E-B648-255A0C80744E}" type="slidenum">
              <a:rPr lang="en-US" altLang="zh-CN"/>
              <a:pPr/>
              <a:t>80</a:t>
            </a:fld>
            <a:endParaRPr lang="en-US" altLang="zh-CN"/>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648539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F9567B-AFA5-4682-8B2E-D41136B5ABFC}" type="slidenum">
              <a:rPr lang="en-US" altLang="zh-CN"/>
              <a:pPr/>
              <a:t>81</a:t>
            </a:fld>
            <a:endParaRPr lang="en-US" altLang="zh-CN"/>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305037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CA268-8685-41FE-9CCA-3B24BCEF5CF6}" type="slidenum">
              <a:rPr lang="en-US" altLang="zh-CN"/>
              <a:pPr/>
              <a:t>82</a:t>
            </a:fld>
            <a:endParaRPr lang="en-US" altLang="zh-CN"/>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66335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AB1F67-AFB9-4816-B091-4C74604B593E}" type="slidenum">
              <a:rPr lang="en-US" altLang="zh-CN"/>
              <a:pPr/>
              <a:t>83</a:t>
            </a:fld>
            <a:endParaRPr lang="en-US" altLang="zh-CN"/>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31156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DDA233-2F37-46BA-92D0-71C163A9C7B5}" type="slidenum">
              <a:rPr lang="en-US" altLang="zh-CN"/>
              <a:pPr/>
              <a:t>84</a:t>
            </a:fld>
            <a:endParaRPr lang="en-US" altLang="zh-CN"/>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382385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FB5C3E-E59C-4869-BA89-7EF4816066AA}" type="slidenum">
              <a:rPr lang="en-US" altLang="zh-CN"/>
              <a:pPr/>
              <a:t>85</a:t>
            </a:fld>
            <a:endParaRPr lang="en-US" altLang="zh-CN"/>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4888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C62A2B-4D2C-416A-981B-F90BB796F908}" type="slidenum">
              <a:rPr lang="en-US" altLang="zh-CN"/>
              <a:pPr/>
              <a:t>50</a:t>
            </a:fld>
            <a:endParaRPr lang="en-US" altLang="zh-CN"/>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875130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FACA9-8BB7-4E93-9BC4-C88F9A816345}" type="slidenum">
              <a:rPr lang="en-US" altLang="zh-CN"/>
              <a:pPr/>
              <a:t>86</a:t>
            </a:fld>
            <a:endParaRPr lang="en-US" altLang="zh-CN"/>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794307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6683CA-3D7B-4D7B-88ED-F56BD836476C}" type="slidenum">
              <a:rPr lang="en-US" altLang="zh-CN"/>
              <a:pPr/>
              <a:t>87</a:t>
            </a:fld>
            <a:endParaRPr lang="en-US" altLang="zh-C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29854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F194A-67D7-4774-A9EC-E6EBCF66F5B7}" type="slidenum">
              <a:rPr lang="en-US" altLang="zh-CN"/>
              <a:pPr/>
              <a:t>88</a:t>
            </a:fld>
            <a:endParaRPr lang="en-US" altLang="zh-CN"/>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149492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47D27-45B3-4598-A6E4-44640AA556D6}" type="slidenum">
              <a:rPr lang="en-US" altLang="zh-CN"/>
              <a:pPr/>
              <a:t>89</a:t>
            </a:fld>
            <a:endParaRPr lang="en-US" altLang="zh-CN"/>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05233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7D6793-B3C1-4B17-8F38-A0D6344EDA90}" type="slidenum">
              <a:rPr lang="en-US" altLang="zh-CN"/>
              <a:pPr/>
              <a:t>90</a:t>
            </a:fld>
            <a:endParaRPr lang="en-US" altLang="zh-CN"/>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736149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9F2979-7466-4C46-921F-09A7A45B38CC}" type="slidenum">
              <a:rPr lang="en-US" altLang="zh-CN"/>
              <a:pPr/>
              <a:t>91</a:t>
            </a:fld>
            <a:endParaRPr lang="en-US" altLang="zh-CN"/>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301078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EDDF9F-F190-422A-B599-F9182F560455}" type="slidenum">
              <a:rPr lang="en-US" altLang="zh-CN"/>
              <a:pPr/>
              <a:t>92</a:t>
            </a:fld>
            <a:endParaRPr lang="en-US" altLang="zh-C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520405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2D28CF-2EDD-4A50-BC27-6C73075D2095}" type="slidenum">
              <a:rPr lang="en-US" altLang="zh-CN"/>
              <a:pPr/>
              <a:t>93</a:t>
            </a:fld>
            <a:endParaRPr lang="en-US" altLang="zh-CN"/>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683355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FD973-8AD5-4BF7-9397-263A27EF36F6}" type="slidenum">
              <a:rPr lang="en-US" altLang="zh-CN"/>
              <a:pPr/>
              <a:t>94</a:t>
            </a:fld>
            <a:endParaRPr lang="en-US" altLang="zh-C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05452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64A414-E765-416F-A0FB-71A1D2CAEAC3}" type="slidenum">
              <a:rPr lang="en-US" altLang="zh-CN"/>
              <a:pPr/>
              <a:t>95</a:t>
            </a:fld>
            <a:endParaRPr lang="en-US" altLang="zh-CN"/>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72909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6F8E1B-32EA-4933-B8CE-D9888C78867B}" type="slidenum">
              <a:rPr lang="en-US" altLang="zh-CN"/>
              <a:pPr/>
              <a:t>51</a:t>
            </a:fld>
            <a:endParaRPr lang="en-US" altLang="zh-CN"/>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372105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904FA9-8788-451D-943E-ED1E27ED0BDF}" type="slidenum">
              <a:rPr lang="en-US" altLang="zh-CN"/>
              <a:pPr/>
              <a:t>96</a:t>
            </a:fld>
            <a:endParaRPr lang="en-US" altLang="zh-CN"/>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580980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111CA1-C8FA-4960-9428-3153B6E5C472}" type="slidenum">
              <a:rPr lang="en-US" altLang="zh-CN"/>
              <a:pPr/>
              <a:t>97</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48082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D122F4-A596-4B38-B214-502E9CFB19C7}" type="slidenum">
              <a:rPr lang="en-US" altLang="zh-CN"/>
              <a:pPr/>
              <a:t>98</a:t>
            </a:fld>
            <a:endParaRPr lang="en-US" altLang="zh-CN"/>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568552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950CA4-C4E5-4805-A71B-7EAE33EA78D3}" type="slidenum">
              <a:rPr lang="en-US" altLang="zh-CN"/>
              <a:pPr/>
              <a:t>99</a:t>
            </a:fld>
            <a:endParaRPr lang="en-US" altLang="zh-CN"/>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384652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AFED46-DD78-4D14-9705-18FA6E319211}" type="slidenum">
              <a:rPr lang="en-US" altLang="zh-CN"/>
              <a:pPr/>
              <a:t>100</a:t>
            </a:fld>
            <a:endParaRPr lang="en-US" altLang="zh-CN"/>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47055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FF3344-C05D-46B1-94DF-00672AEDA8E9}" type="slidenum">
              <a:rPr lang="en-US" altLang="zh-CN"/>
              <a:pPr/>
              <a:t>52</a:t>
            </a:fld>
            <a:endParaRPr lang="en-US" altLang="zh-CN"/>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46799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7DAD8D-1062-4492-BE0C-06C2629EF293}" type="slidenum">
              <a:rPr lang="en-US" altLang="zh-CN"/>
              <a:pPr/>
              <a:t>53</a:t>
            </a:fld>
            <a:endParaRPr lang="en-US"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35674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B8953-BAF0-46FE-93B8-BE2395DA8111}" type="slidenum">
              <a:rPr lang="en-US" altLang="zh-CN"/>
              <a:pPr/>
              <a:t>54</a:t>
            </a:fld>
            <a:endParaRPr lang="en-US" altLang="zh-CN"/>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81344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937D4-5598-4CC6-86DD-BF537B78889E}" type="slidenum">
              <a:rPr lang="en-US" altLang="zh-CN"/>
              <a:pPr/>
              <a:t>55</a:t>
            </a:fld>
            <a:endParaRPr lang="en-US" altLang="zh-CN"/>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53437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5/16/2020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5/16/2020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fld id="{6EC720DE-9E95-4CD1-A9D5-F0C873956D52}" type="slidenum">
              <a:rPr lang="zh-CN" altLang="en-US"/>
              <a:pPr/>
              <a:t>‹#›</a:t>
            </a:fld>
            <a:endParaRPr lang="en-US" altLang="zh-CN"/>
          </a:p>
        </p:txBody>
      </p:sp>
    </p:spTree>
    <p:extLst>
      <p:ext uri="{BB962C8B-B14F-4D97-AF65-F5344CB8AC3E}">
        <p14:creationId xmlns:p14="http://schemas.microsoft.com/office/powerpoint/2010/main" val="3175625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77A0927-500D-46A2-8966-29DE822252BB}" type="slidenum">
              <a:rPr lang="zh-CN" altLang="en-US"/>
              <a:pPr/>
              <a:t>‹#›</a:t>
            </a:fld>
            <a:endParaRPr lang="en-US" altLang="zh-CN"/>
          </a:p>
        </p:txBody>
      </p:sp>
    </p:spTree>
    <p:extLst>
      <p:ext uri="{BB962C8B-B14F-4D97-AF65-F5344CB8AC3E}">
        <p14:creationId xmlns:p14="http://schemas.microsoft.com/office/powerpoint/2010/main" val="2134962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1600200"/>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9600" y="3938589"/>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97600" y="3938589"/>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5423E9C8-62C7-4FF0-A4A3-0244397507F0}" type="slidenum">
              <a:rPr lang="zh-CN" altLang="en-US"/>
              <a:pPr/>
              <a:t>‹#›</a:t>
            </a:fld>
            <a:endParaRPr lang="en-US" altLang="zh-CN"/>
          </a:p>
        </p:txBody>
      </p:sp>
    </p:spTree>
    <p:extLst>
      <p:ext uri="{BB962C8B-B14F-4D97-AF65-F5344CB8AC3E}">
        <p14:creationId xmlns:p14="http://schemas.microsoft.com/office/powerpoint/2010/main" val="2233050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FFB2E0EB-FA2C-4C34-BFF2-D7F11900B854}" type="slidenum">
              <a:rPr lang="zh-CN" altLang="en-US"/>
              <a:pPr/>
              <a:t>‹#›</a:t>
            </a:fld>
            <a:endParaRPr lang="en-US" altLang="zh-CN"/>
          </a:p>
        </p:txBody>
      </p:sp>
    </p:spTree>
    <p:extLst>
      <p:ext uri="{BB962C8B-B14F-4D97-AF65-F5344CB8AC3E}">
        <p14:creationId xmlns:p14="http://schemas.microsoft.com/office/powerpoint/2010/main" val="22545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5/16/2020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 id="2147483671" r:id="rId20"/>
    <p:sldLayoutId id="2147483672" r:id="rId21"/>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26.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28.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30.bin"/><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33.bin"/><Relationship Id="rId4" Type="http://schemas.openxmlformats.org/officeDocument/2006/relationships/image" Target="../media/image24.wmf"/></Relationships>
</file>

<file path=ppt/slides/_rels/slide13.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36.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38.bin"/></Relationships>
</file>

<file path=ppt/slides/_rels/slide14.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32.wmf"/><Relationship Id="rId5" Type="http://schemas.openxmlformats.org/officeDocument/2006/relationships/oleObject" Target="../embeddings/oleObject40.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42.bin"/></Relationships>
</file>

<file path=ppt/slides/_rels/slide15.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48.bin"/><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39.wmf"/><Relationship Id="rId2" Type="http://schemas.openxmlformats.org/officeDocument/2006/relationships/slideLayout" Target="../slideLayouts/slideLayout18.xml"/><Relationship Id="rId16" Type="http://schemas.openxmlformats.org/officeDocument/2006/relationships/image" Target="../media/image41.wmf"/><Relationship Id="rId1" Type="http://schemas.openxmlformats.org/officeDocument/2006/relationships/vmlDrawing" Target="../drawings/vmlDrawing10.vml"/><Relationship Id="rId6" Type="http://schemas.openxmlformats.org/officeDocument/2006/relationships/image" Target="../media/image36.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46.bin"/><Relationship Id="rId14" Type="http://schemas.openxmlformats.org/officeDocument/2006/relationships/image" Target="../media/image40.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43.wmf"/><Relationship Id="rId5" Type="http://schemas.openxmlformats.org/officeDocument/2006/relationships/oleObject" Target="../embeddings/oleObject51.bin"/><Relationship Id="rId4" Type="http://schemas.openxmlformats.org/officeDocument/2006/relationships/image" Target="../media/image4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45.wmf"/><Relationship Id="rId5" Type="http://schemas.openxmlformats.org/officeDocument/2006/relationships/oleObject" Target="../embeddings/oleObject53.bin"/><Relationship Id="rId4" Type="http://schemas.openxmlformats.org/officeDocument/2006/relationships/image" Target="../media/image44.wmf"/></Relationships>
</file>

<file path=ppt/slides/_rels/slide18.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47.wmf"/><Relationship Id="rId5" Type="http://schemas.openxmlformats.org/officeDocument/2006/relationships/oleObject" Target="../embeddings/oleObject55.bin"/><Relationship Id="rId4" Type="http://schemas.openxmlformats.org/officeDocument/2006/relationships/image" Target="../media/image4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50.wmf"/><Relationship Id="rId5" Type="http://schemas.openxmlformats.org/officeDocument/2006/relationships/oleObject" Target="../embeddings/oleObject58.bin"/><Relationship Id="rId4" Type="http://schemas.openxmlformats.org/officeDocument/2006/relationships/image" Target="../media/image4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9.xml"/><Relationship Id="rId1" Type="http://schemas.openxmlformats.org/officeDocument/2006/relationships/vmlDrawing" Target="../drawings/vmlDrawing15.vml"/><Relationship Id="rId4" Type="http://schemas.openxmlformats.org/officeDocument/2006/relationships/image" Target="../media/image5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9.xml"/><Relationship Id="rId1" Type="http://schemas.openxmlformats.org/officeDocument/2006/relationships/vmlDrawing" Target="../drawings/vmlDrawing16.vml"/><Relationship Id="rId4" Type="http://schemas.openxmlformats.org/officeDocument/2006/relationships/image" Target="../media/image5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9.xml"/><Relationship Id="rId1" Type="http://schemas.openxmlformats.org/officeDocument/2006/relationships/vmlDrawing" Target="../drawings/vmlDrawing17.vml"/><Relationship Id="rId4" Type="http://schemas.openxmlformats.org/officeDocument/2006/relationships/image" Target="../media/image5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8.xml"/><Relationship Id="rId1" Type="http://schemas.openxmlformats.org/officeDocument/2006/relationships/vmlDrawing" Target="../drawings/vmlDrawing18.vml"/><Relationship Id="rId6" Type="http://schemas.openxmlformats.org/officeDocument/2006/relationships/image" Target="../media/image55.wmf"/><Relationship Id="rId5" Type="http://schemas.openxmlformats.org/officeDocument/2006/relationships/oleObject" Target="../embeddings/oleObject63.bin"/><Relationship Id="rId4" Type="http://schemas.openxmlformats.org/officeDocument/2006/relationships/image" Target="../media/image5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18.xml"/><Relationship Id="rId1" Type="http://schemas.openxmlformats.org/officeDocument/2006/relationships/vmlDrawing" Target="../drawings/vmlDrawing19.vml"/><Relationship Id="rId4" Type="http://schemas.openxmlformats.org/officeDocument/2006/relationships/image" Target="../media/image5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9.xml"/><Relationship Id="rId1" Type="http://schemas.openxmlformats.org/officeDocument/2006/relationships/vmlDrawing" Target="../drawings/vmlDrawing20.vml"/><Relationship Id="rId4" Type="http://schemas.openxmlformats.org/officeDocument/2006/relationships/image" Target="../media/image57.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0.xml"/><Relationship Id="rId1" Type="http://schemas.openxmlformats.org/officeDocument/2006/relationships/vmlDrawing" Target="../drawings/vmlDrawing21.vml"/><Relationship Id="rId6" Type="http://schemas.openxmlformats.org/officeDocument/2006/relationships/image" Target="../media/image59.wmf"/><Relationship Id="rId5" Type="http://schemas.openxmlformats.org/officeDocument/2006/relationships/oleObject" Target="../embeddings/oleObject67.bin"/><Relationship Id="rId4" Type="http://schemas.openxmlformats.org/officeDocument/2006/relationships/image" Target="../media/image58.wmf"/></Relationships>
</file>

<file path=ppt/slides/_rels/slide34.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64.wmf"/><Relationship Id="rId2" Type="http://schemas.openxmlformats.org/officeDocument/2006/relationships/slideLayout" Target="../slideLayouts/slideLayout18.xml"/><Relationship Id="rId1" Type="http://schemas.openxmlformats.org/officeDocument/2006/relationships/vmlDrawing" Target="../drawings/vmlDrawing22.vml"/><Relationship Id="rId6" Type="http://schemas.openxmlformats.org/officeDocument/2006/relationships/image" Target="../media/image61.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71.bin"/></Relationships>
</file>

<file path=ppt/slides/_rels/slide35.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69.wmf"/><Relationship Id="rId2" Type="http://schemas.openxmlformats.org/officeDocument/2006/relationships/slideLayout" Target="../slideLayouts/slideLayout20.xml"/><Relationship Id="rId1" Type="http://schemas.openxmlformats.org/officeDocument/2006/relationships/vmlDrawing" Target="../drawings/vmlDrawing23.vml"/><Relationship Id="rId6" Type="http://schemas.openxmlformats.org/officeDocument/2006/relationships/image" Target="../media/image66.w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76.bin"/><Relationship Id="rId14" Type="http://schemas.openxmlformats.org/officeDocument/2006/relationships/image" Target="../media/image7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1.xml"/><Relationship Id="rId1" Type="http://schemas.openxmlformats.org/officeDocument/2006/relationships/vmlDrawing" Target="../drawings/vmlDrawing24.vml"/><Relationship Id="rId4" Type="http://schemas.openxmlformats.org/officeDocument/2006/relationships/image" Target="../media/image7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19.xml"/><Relationship Id="rId1" Type="http://schemas.openxmlformats.org/officeDocument/2006/relationships/vmlDrawing" Target="../drawings/vmlDrawing25.vml"/><Relationship Id="rId4" Type="http://schemas.openxmlformats.org/officeDocument/2006/relationships/image" Target="../media/image7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73.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18.xml"/><Relationship Id="rId1" Type="http://schemas.openxmlformats.org/officeDocument/2006/relationships/vmlDrawing" Target="../drawings/vmlDrawing27.vml"/><Relationship Id="rId6" Type="http://schemas.openxmlformats.org/officeDocument/2006/relationships/image" Target="../media/image75.wmf"/><Relationship Id="rId5" Type="http://schemas.openxmlformats.org/officeDocument/2006/relationships/oleObject" Target="../embeddings/oleObject83.bin"/><Relationship Id="rId4" Type="http://schemas.openxmlformats.org/officeDocument/2006/relationships/image" Target="../media/image74.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image" Target="../media/image81.png"/><Relationship Id="rId7" Type="http://schemas.openxmlformats.org/officeDocument/2006/relationships/image" Target="../media/image78.wmf"/><Relationship Id="rId2" Type="http://schemas.openxmlformats.org/officeDocument/2006/relationships/slideLayout" Target="../slideLayouts/slideLayout20.xml"/><Relationship Id="rId1" Type="http://schemas.openxmlformats.org/officeDocument/2006/relationships/vmlDrawing" Target="../drawings/vmlDrawing28.vml"/><Relationship Id="rId6" Type="http://schemas.openxmlformats.org/officeDocument/2006/relationships/oleObject" Target="../embeddings/oleObject86.bin"/><Relationship Id="rId11" Type="http://schemas.openxmlformats.org/officeDocument/2006/relationships/image" Target="../media/image80.wmf"/><Relationship Id="rId5" Type="http://schemas.openxmlformats.org/officeDocument/2006/relationships/image" Target="../media/image77.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79.wmf"/></Relationships>
</file>

<file path=ppt/slides/_rels/slide4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87.wmf"/><Relationship Id="rId2" Type="http://schemas.openxmlformats.org/officeDocument/2006/relationships/slideLayout" Target="../slideLayouts/slideLayout18.xml"/><Relationship Id="rId1" Type="http://schemas.openxmlformats.org/officeDocument/2006/relationships/vmlDrawing" Target="../drawings/vmlDrawing29.vml"/><Relationship Id="rId6" Type="http://schemas.openxmlformats.org/officeDocument/2006/relationships/image" Target="../media/image84.wmf"/><Relationship Id="rId11" Type="http://schemas.openxmlformats.org/officeDocument/2006/relationships/oleObject" Target="../embeddings/oleObject93.bin"/><Relationship Id="rId5" Type="http://schemas.openxmlformats.org/officeDocument/2006/relationships/oleObject" Target="../embeddings/oleObject90.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92.bin"/></Relationships>
</file>

<file path=ppt/slides/_rels/slide4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6.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4.wmf"/><Relationship Id="rId9" Type="http://schemas.openxmlformats.org/officeDocument/2006/relationships/oleObject" Target="../embeddings/oleObject5.bin"/><Relationship Id="rId14" Type="http://schemas.openxmlformats.org/officeDocument/2006/relationships/image" Target="../media/image7.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sacc.org/view_inf_edu.asp?id=324"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0.wmf"/><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9.wmf"/><Relationship Id="rId4" Type="http://schemas.openxmlformats.org/officeDocument/2006/relationships/image" Target="../media/image4.wmf"/><Relationship Id="rId9" Type="http://schemas.openxmlformats.org/officeDocument/2006/relationships/oleObject" Target="../embeddings/oleObject12.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20.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oleObject" Target="../embeddings/oleObject19.bin"/><Relationship Id="rId17" Type="http://schemas.openxmlformats.org/officeDocument/2006/relationships/oleObject" Target="../embeddings/oleObject23.bin"/><Relationship Id="rId2" Type="http://schemas.openxmlformats.org/officeDocument/2006/relationships/slideLayout" Target="../slideLayouts/slideLayout18.xml"/><Relationship Id="rId16" Type="http://schemas.openxmlformats.org/officeDocument/2006/relationships/oleObject" Target="../embeddings/oleObject22.bin"/><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image" Target="../media/image15.wmf"/><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7.bin"/><Relationship Id="rId14" Type="http://schemas.openxmlformats.org/officeDocument/2006/relationships/oleObject" Target="../embeddings/oleObject21.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91.wmf"/><Relationship Id="rId4" Type="http://schemas.openxmlformats.org/officeDocument/2006/relationships/oleObject" Target="../embeddings/oleObject94.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9.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3877" y="509953"/>
            <a:ext cx="8689976" cy="849291"/>
          </a:xfrm>
        </p:spPr>
        <p:txBody>
          <a:bodyPr/>
          <a:lstStyle/>
          <a:p>
            <a:r>
              <a:rPr lang="zh-CN" altLang="en-US" dirty="0" smtClean="0"/>
              <a:t>量化策略开发与程序化交易</a:t>
            </a:r>
            <a:endParaRPr lang="zh-CN" altLang="en-US" dirty="0"/>
          </a:p>
        </p:txBody>
      </p:sp>
      <p:sp>
        <p:nvSpPr>
          <p:cNvPr id="3" name="副标题 2"/>
          <p:cNvSpPr>
            <a:spLocks noGrp="1"/>
          </p:cNvSpPr>
          <p:nvPr>
            <p:ph type="subTitle" idx="1"/>
          </p:nvPr>
        </p:nvSpPr>
        <p:spPr>
          <a:xfrm>
            <a:off x="2883243" y="2164492"/>
            <a:ext cx="5338119" cy="463379"/>
          </a:xfrm>
        </p:spPr>
        <p:txBody>
          <a:bodyPr>
            <a:noAutofit/>
          </a:bodyPr>
          <a:lstStyle/>
          <a:p>
            <a:pPr algn="l"/>
            <a:r>
              <a:rPr lang="zh-CN" altLang="en-US" sz="2400" b="1" dirty="0" smtClean="0">
                <a:solidFill>
                  <a:schemeClr val="tx1"/>
                </a:solidFill>
              </a:rPr>
              <a:t>基础理论模块之四    期权定价理论</a:t>
            </a:r>
            <a:endParaRPr lang="zh-CN" altLang="en-US" sz="2400" b="1" dirty="0">
              <a:solidFill>
                <a:schemeClr val="tx1"/>
              </a:solidFill>
            </a:endParaRPr>
          </a:p>
        </p:txBody>
      </p:sp>
    </p:spTree>
    <p:extLst>
      <p:ext uri="{BB962C8B-B14F-4D97-AF65-F5344CB8AC3E}">
        <p14:creationId xmlns:p14="http://schemas.microsoft.com/office/powerpoint/2010/main" val="870846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4"/>
          <p:cNvSpPr>
            <a:spLocks noGrp="1" noChangeArrowheads="1"/>
          </p:cNvSpPr>
          <p:nvPr>
            <p:ph type="title"/>
          </p:nvPr>
        </p:nvSpPr>
        <p:spPr>
          <a:noFill/>
        </p:spPr>
        <p:txBody>
          <a:bodyPr/>
          <a:lstStyle/>
          <a:p>
            <a:pPr algn="l"/>
            <a:r>
              <a:rPr lang="en-US" altLang="zh-CN" sz="2800" b="1" dirty="0"/>
              <a:t>1</a:t>
            </a:r>
            <a:r>
              <a:rPr lang="zh-CN" altLang="en-US" sz="2800" b="1" dirty="0"/>
              <a:t>、证券价格的变化过程</a:t>
            </a:r>
          </a:p>
        </p:txBody>
      </p:sp>
      <p:sp>
        <p:nvSpPr>
          <p:cNvPr id="20486" name="Rectangle 5"/>
          <p:cNvSpPr>
            <a:spLocks noGrp="1" noChangeArrowheads="1"/>
          </p:cNvSpPr>
          <p:nvPr>
            <p:ph type="body" sz="half" idx="1"/>
          </p:nvPr>
        </p:nvSpPr>
        <p:spPr>
          <a:xfrm>
            <a:off x="304800" y="1600201"/>
            <a:ext cx="11689492" cy="4525963"/>
          </a:xfrm>
          <a:noFill/>
        </p:spPr>
        <p:txBody>
          <a:bodyPr/>
          <a:lstStyle/>
          <a:p>
            <a:r>
              <a:rPr lang="zh-CN" altLang="en-US" sz="2800" dirty="0"/>
              <a:t>证券价格的变化过程可以用漂移率</a:t>
            </a:r>
            <a:r>
              <a:rPr lang="zh-CN" altLang="en-US" sz="2800" dirty="0" smtClean="0"/>
              <a:t>为     、</a:t>
            </a:r>
            <a:r>
              <a:rPr lang="zh-CN" altLang="en-US" sz="2800" dirty="0"/>
              <a:t>方差率为     的伊藤过程来表示：</a:t>
            </a:r>
          </a:p>
          <a:p>
            <a:endParaRPr lang="zh-CN" altLang="en-US" sz="2800" dirty="0"/>
          </a:p>
          <a:p>
            <a:r>
              <a:rPr lang="zh-CN" altLang="en-US" sz="2800" dirty="0"/>
              <a:t>两边同除以</a:t>
            </a:r>
            <a:r>
              <a:rPr lang="en-US" altLang="zh-CN" sz="2800" dirty="0"/>
              <a:t>S</a:t>
            </a:r>
            <a:r>
              <a:rPr lang="zh-CN" altLang="en-US" sz="2800" dirty="0"/>
              <a:t>得：</a:t>
            </a:r>
          </a:p>
        </p:txBody>
      </p:sp>
      <p:graphicFrame>
        <p:nvGraphicFramePr>
          <p:cNvPr id="20482" name="Object 6"/>
          <p:cNvGraphicFramePr>
            <a:graphicFrameLocks noGrp="1" noChangeAspect="1"/>
          </p:cNvGraphicFramePr>
          <p:nvPr>
            <p:ph sz="quarter" idx="2"/>
          </p:nvPr>
        </p:nvGraphicFramePr>
        <p:xfrm>
          <a:off x="3733800" y="2590801"/>
          <a:ext cx="2438400" cy="454025"/>
        </p:xfrm>
        <a:graphic>
          <a:graphicData uri="http://schemas.openxmlformats.org/presentationml/2006/ole">
            <mc:AlternateContent xmlns:mc="http://schemas.openxmlformats.org/markup-compatibility/2006">
              <mc:Choice xmlns:v="urn:schemas-microsoft-com:vml" Requires="v">
                <p:oleObj spid="_x0000_s5151" name="公式" r:id="rId3" imgW="1091726" imgH="203112" progId="Equation.3">
                  <p:embed/>
                </p:oleObj>
              </mc:Choice>
              <mc:Fallback>
                <p:oleObj name="公式" r:id="rId3" imgW="1091726"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590801"/>
                        <a:ext cx="24384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0483" name="Object 8"/>
          <p:cNvGraphicFramePr>
            <a:graphicFrameLocks noGrp="1" noChangeAspect="1"/>
          </p:cNvGraphicFramePr>
          <p:nvPr>
            <p:ph sz="quarter" idx="3"/>
          </p:nvPr>
        </p:nvGraphicFramePr>
        <p:xfrm>
          <a:off x="3352800" y="3795713"/>
          <a:ext cx="2743200" cy="1104900"/>
        </p:xfrm>
        <a:graphic>
          <a:graphicData uri="http://schemas.openxmlformats.org/presentationml/2006/ole">
            <mc:AlternateContent xmlns:mc="http://schemas.openxmlformats.org/markup-compatibility/2006">
              <mc:Choice xmlns:v="urn:schemas-microsoft-com:vml" Requires="v">
                <p:oleObj spid="_x0000_s5152" name="Equation" r:id="rId5" imgW="977476" imgH="393529" progId="Equation.3">
                  <p:embed/>
                </p:oleObj>
              </mc:Choice>
              <mc:Fallback>
                <p:oleObj name="Equation" r:id="rId5" imgW="977476"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795713"/>
                        <a:ext cx="27432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0487" name="Text Box 10"/>
          <p:cNvSpPr txBox="1">
            <a:spLocks noChangeArrowheads="1"/>
          </p:cNvSpPr>
          <p:nvPr/>
        </p:nvSpPr>
        <p:spPr bwMode="auto">
          <a:xfrm>
            <a:off x="9128126" y="3978275"/>
            <a:ext cx="1222375" cy="579438"/>
          </a:xfrm>
          <a:prstGeom prst="rect">
            <a:avLst/>
          </a:prstGeom>
          <a:noFill/>
          <a:ln>
            <a:noFill/>
          </a:ln>
          <a:effectLst>
            <a:prstShdw prst="shdw11">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zh-CN" altLang="en-US"/>
              <a:t>（</a:t>
            </a:r>
            <a:r>
              <a:rPr lang="en-US" altLang="zh-CN"/>
              <a:t>6</a:t>
            </a:r>
            <a:r>
              <a:rPr lang="zh-CN" altLang="en-US"/>
              <a:t>）</a:t>
            </a:r>
          </a:p>
        </p:txBody>
      </p:sp>
      <p:graphicFrame>
        <p:nvGraphicFramePr>
          <p:cNvPr id="20484" name="Object 11"/>
          <p:cNvGraphicFramePr>
            <a:graphicFrameLocks noChangeAspect="1"/>
          </p:cNvGraphicFramePr>
          <p:nvPr>
            <p:extLst>
              <p:ext uri="{D42A27DB-BD31-4B8C-83A1-F6EECF244321}">
                <p14:modId xmlns:p14="http://schemas.microsoft.com/office/powerpoint/2010/main" val="1417646592"/>
              </p:ext>
            </p:extLst>
          </p:nvPr>
        </p:nvGraphicFramePr>
        <p:xfrm>
          <a:off x="8491538" y="1656276"/>
          <a:ext cx="636588" cy="455613"/>
        </p:xfrm>
        <a:graphic>
          <a:graphicData uri="http://schemas.openxmlformats.org/presentationml/2006/ole">
            <mc:AlternateContent xmlns:mc="http://schemas.openxmlformats.org/markup-compatibility/2006">
              <mc:Choice xmlns:v="urn:schemas-microsoft-com:vml" Requires="v">
                <p:oleObj spid="_x0000_s5153" name="Equation" r:id="rId7" imgW="355292" imgH="203024" progId="Equation.3">
                  <p:embed/>
                </p:oleObj>
              </mc:Choice>
              <mc:Fallback>
                <p:oleObj name="Equation" r:id="rId7" imgW="355292"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91538" y="1656276"/>
                        <a:ext cx="6365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981422323"/>
              </p:ext>
            </p:extLst>
          </p:nvPr>
        </p:nvGraphicFramePr>
        <p:xfrm>
          <a:off x="6255435" y="1663872"/>
          <a:ext cx="583073" cy="491009"/>
        </p:xfrm>
        <a:graphic>
          <a:graphicData uri="http://schemas.openxmlformats.org/presentationml/2006/ole">
            <mc:AlternateContent xmlns:mc="http://schemas.openxmlformats.org/markup-compatibility/2006">
              <mc:Choice xmlns:v="urn:schemas-microsoft-com:vml" Requires="v">
                <p:oleObj spid="_x0000_s5154" name="公式" r:id="rId9" imgW="241200" imgH="203040" progId="Equation.3">
                  <p:embed/>
                </p:oleObj>
              </mc:Choice>
              <mc:Fallback>
                <p:oleObj name="公式" r:id="rId9" imgW="241200" imgH="203040" progId="Equation.3">
                  <p:embed/>
                  <p:pic>
                    <p:nvPicPr>
                      <p:cNvPr id="0" name=""/>
                      <p:cNvPicPr/>
                      <p:nvPr/>
                    </p:nvPicPr>
                    <p:blipFill>
                      <a:blip r:embed="rId10"/>
                      <a:stretch>
                        <a:fillRect/>
                      </a:stretch>
                    </p:blipFill>
                    <p:spPr>
                      <a:xfrm>
                        <a:off x="6255435" y="1663872"/>
                        <a:ext cx="583073" cy="491009"/>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4294967295"/>
          </p:nvPr>
        </p:nvSpPr>
        <p:spPr>
          <a:xfrm>
            <a:off x="358344" y="208434"/>
            <a:ext cx="11339386" cy="1834549"/>
          </a:xfrm>
          <a:prstGeom prst="rect">
            <a:avLst/>
          </a:prstGeom>
        </p:spPr>
        <p:txBody>
          <a:bodyPr>
            <a:noAutofit/>
          </a:bodyPr>
          <a:lstStyle/>
          <a:p>
            <a:r>
              <a:rPr lang="en-US" altLang="zh-CN" sz="2400" dirty="0"/>
              <a:t>(2)</a:t>
            </a:r>
            <a:r>
              <a:rPr lang="zh-CN" altLang="en-US" sz="2400" dirty="0"/>
              <a:t>行为金融认为当长期收益异象非常之大</a:t>
            </a:r>
            <a:r>
              <a:rPr lang="en-US" altLang="zh-CN" sz="2400" dirty="0"/>
              <a:t>,</a:t>
            </a:r>
            <a:r>
              <a:rPr lang="zh-CN" altLang="en-US" sz="2400" dirty="0"/>
              <a:t>而不可归为偶然事件时</a:t>
            </a:r>
            <a:r>
              <a:rPr lang="en-US" altLang="zh-CN" sz="2400" dirty="0"/>
              <a:t>,</a:t>
            </a:r>
            <a:r>
              <a:rPr lang="zh-CN" altLang="en-US" sz="2400" dirty="0"/>
              <a:t>即使过度反应与反应不足出现的概率相近也不可视为市场有效。但ＥＭＨ支持者认为</a:t>
            </a:r>
            <a:r>
              <a:rPr lang="en-US" altLang="zh-CN" sz="2400" dirty="0"/>
              <a:t>,</a:t>
            </a:r>
            <a:r>
              <a:rPr lang="zh-CN" altLang="en-US" sz="2400" dirty="0"/>
              <a:t>这种长期收益异象的存在与度量方法密切相关</a:t>
            </a:r>
            <a:r>
              <a:rPr lang="en-US" altLang="zh-CN" sz="2400" dirty="0"/>
              <a:t>,</a:t>
            </a:r>
            <a:r>
              <a:rPr lang="zh-CN" altLang="en-US" sz="2400" dirty="0"/>
              <a:t>当模型改变或运用不同的统计方法时</a:t>
            </a:r>
            <a:r>
              <a:rPr lang="en-US" altLang="zh-CN" sz="2400" dirty="0"/>
              <a:t>,</a:t>
            </a:r>
            <a:r>
              <a:rPr lang="zh-CN" altLang="en-US" sz="2400" dirty="0"/>
              <a:t>长期收益异象甚至会消失</a:t>
            </a:r>
            <a:r>
              <a:rPr lang="en-US" altLang="zh-CN" sz="2400" dirty="0"/>
              <a:t>,</a:t>
            </a:r>
            <a:r>
              <a:rPr lang="zh-CN" altLang="en-US" sz="2400" dirty="0"/>
              <a:t>因此这些异象仍可归为偶然事件。 </a:t>
            </a:r>
          </a:p>
        </p:txBody>
      </p:sp>
      <p:sp>
        <p:nvSpPr>
          <p:cNvPr id="3" name="Rectangle 3"/>
          <p:cNvSpPr txBox="1">
            <a:spLocks noChangeArrowheads="1"/>
          </p:cNvSpPr>
          <p:nvPr/>
        </p:nvSpPr>
        <p:spPr>
          <a:xfrm>
            <a:off x="358344" y="2247986"/>
            <a:ext cx="11195222" cy="41033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nSpc>
                <a:spcPct val="100000"/>
              </a:lnSpc>
            </a:pPr>
            <a:r>
              <a:rPr lang="en-US" altLang="zh-CN" sz="2400" dirty="0" smtClean="0"/>
              <a:t>(3)</a:t>
            </a:r>
            <a:r>
              <a:rPr lang="zh-CN" altLang="en-US" sz="2400" dirty="0" smtClean="0"/>
              <a:t>推翻ＥＭＨ</a:t>
            </a:r>
            <a:r>
              <a:rPr lang="en-US" altLang="zh-CN" sz="2400" dirty="0" smtClean="0"/>
              <a:t>,</a:t>
            </a:r>
            <a:r>
              <a:rPr lang="zh-CN" altLang="en-US" sz="2400" dirty="0" smtClean="0"/>
              <a:t>必须具体规定一个与ＥＭＨ对立的假设作为检验的基础。一个具体的备择假设必须指明价格形成过程的偏差</a:t>
            </a:r>
            <a:r>
              <a:rPr lang="en-US" altLang="zh-CN" sz="2400" dirty="0" smtClean="0"/>
              <a:t>,</a:t>
            </a:r>
            <a:r>
              <a:rPr lang="zh-CN" altLang="en-US" sz="2400" dirty="0" smtClean="0"/>
              <a:t>即同样的投资者对一些事件会过度反应而对另一些事件会反应不足</a:t>
            </a:r>
            <a:r>
              <a:rPr lang="en-US" altLang="zh-CN" sz="2400" dirty="0" smtClean="0"/>
              <a:t>,</a:t>
            </a:r>
            <a:r>
              <a:rPr lang="zh-CN" altLang="en-US" sz="2400" dirty="0" smtClean="0"/>
              <a:t>这个备择假设还必须比ＥＭＨ更能解释这样的事实</a:t>
            </a:r>
            <a:r>
              <a:rPr lang="en-US" altLang="zh-CN" sz="2400" dirty="0" smtClean="0"/>
              <a:t>,</a:t>
            </a:r>
            <a:r>
              <a:rPr lang="zh-CN" altLang="en-US" sz="2400" dirty="0" smtClean="0"/>
              <a:t>即异常收益的期望值为</a:t>
            </a:r>
            <a:r>
              <a:rPr lang="en-US" altLang="zh-CN" sz="2400" dirty="0" smtClean="0"/>
              <a:t>0,</a:t>
            </a:r>
            <a:r>
              <a:rPr lang="zh-CN" altLang="en-US" sz="2400" dirty="0" smtClean="0"/>
              <a:t>但偶然事件使得异常现象会朝正负两个方向发展。显然</a:t>
            </a:r>
            <a:r>
              <a:rPr lang="en-US" altLang="zh-CN" sz="2400" dirty="0" smtClean="0"/>
              <a:t>,</a:t>
            </a:r>
            <a:r>
              <a:rPr lang="zh-CN" altLang="en-US" sz="2400" dirty="0" smtClean="0"/>
              <a:t>行为金融理论很难做到这一点</a:t>
            </a:r>
            <a:r>
              <a:rPr lang="en-US" altLang="zh-CN" sz="2400" dirty="0" smtClean="0"/>
              <a:t>,</a:t>
            </a:r>
            <a:r>
              <a:rPr lang="zh-CN" altLang="en-US" sz="2400" dirty="0" smtClean="0"/>
              <a:t>因此不能推翻ＥＭＨ。</a:t>
            </a:r>
            <a:endParaRPr lang="en-US" altLang="zh-CN" sz="2400" dirty="0" smtClean="0"/>
          </a:p>
          <a:p>
            <a:pPr>
              <a:lnSpc>
                <a:spcPct val="100000"/>
              </a:lnSpc>
            </a:pPr>
            <a:endParaRPr lang="zh-CN" altLang="en-US" sz="2400" dirty="0" smtClean="0"/>
          </a:p>
          <a:p>
            <a:pPr>
              <a:lnSpc>
                <a:spcPct val="100000"/>
              </a:lnSpc>
            </a:pPr>
            <a:r>
              <a:rPr lang="en-US" altLang="zh-CN" sz="2400" dirty="0" smtClean="0"/>
              <a:t>(4)</a:t>
            </a:r>
            <a:r>
              <a:rPr lang="zh-CN" altLang="en-US" sz="2400" dirty="0" smtClean="0"/>
              <a:t>坏模型问题在长期收益检验中更为突出</a:t>
            </a:r>
            <a:r>
              <a:rPr lang="en-US" altLang="zh-CN" sz="2400" dirty="0" smtClean="0"/>
              <a:t>,</a:t>
            </a:r>
            <a:r>
              <a:rPr lang="zh-CN" altLang="en-US" sz="2400" dirty="0" smtClean="0"/>
              <a:t>因为在检验期望收益时</a:t>
            </a:r>
            <a:r>
              <a:rPr lang="en-US" altLang="zh-CN" sz="2400" dirty="0" smtClean="0"/>
              <a:t>,</a:t>
            </a:r>
            <a:r>
              <a:rPr lang="zh-CN" altLang="en-US" sz="2400" dirty="0" smtClean="0"/>
              <a:t>模型误差随着收益区间加长而增加的幅度超过了收益波动的幅度。因此拒绝模型的设定并不能否定ＥＭＨ。所有这些论断都坚定了ＥＭＨ在现代金融理论中的统治地位。</a:t>
            </a: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body" idx="4294967295"/>
          </p:nvPr>
        </p:nvSpPr>
        <p:spPr>
          <a:xfrm>
            <a:off x="642551" y="1052514"/>
            <a:ext cx="11005752" cy="5043487"/>
          </a:xfrm>
          <a:prstGeom prst="rect">
            <a:avLst/>
          </a:prstGeom>
        </p:spPr>
        <p:txBody>
          <a:bodyPr/>
          <a:lstStyle/>
          <a:p>
            <a:r>
              <a:rPr kumimoji="0" lang="zh-CN" altLang="en-US" sz="2400" dirty="0" smtClean="0">
                <a:solidFill>
                  <a:srgbClr val="000000"/>
                </a:solidFill>
                <a:latin typeface="宋体" panose="02010600030101010101" pitchFamily="2" charset="-122"/>
              </a:rPr>
              <a:t>从（</a:t>
            </a:r>
            <a:r>
              <a:rPr kumimoji="0" lang="en-US" altLang="zh-CN" sz="2400" dirty="0" smtClean="0">
                <a:solidFill>
                  <a:srgbClr val="000000"/>
                </a:solidFill>
              </a:rPr>
              <a:t>6</a:t>
            </a:r>
            <a:r>
              <a:rPr kumimoji="0" lang="zh-CN" altLang="en-US" sz="2400" dirty="0" smtClean="0">
                <a:solidFill>
                  <a:srgbClr val="000000"/>
                </a:solidFill>
                <a:latin typeface="宋体" panose="02010600030101010101" pitchFamily="2" charset="-122"/>
              </a:rPr>
              <a:t>）可知，在短时间后，证券价格比率的变化值为：</a:t>
            </a:r>
          </a:p>
          <a:p>
            <a:endParaRPr kumimoji="0" lang="zh-CN" altLang="en-US" sz="2400" dirty="0" smtClean="0">
              <a:solidFill>
                <a:srgbClr val="000000"/>
              </a:solidFill>
              <a:latin typeface="宋体" panose="02010600030101010101" pitchFamily="2" charset="-122"/>
            </a:endParaRPr>
          </a:p>
          <a:p>
            <a:endParaRPr kumimoji="0" lang="zh-CN" altLang="en-US" dirty="0" smtClean="0">
              <a:solidFill>
                <a:srgbClr val="000000"/>
              </a:solidFill>
              <a:latin typeface="宋体" panose="02010600030101010101" pitchFamily="2" charset="-122"/>
            </a:endParaRPr>
          </a:p>
          <a:p>
            <a:r>
              <a:rPr kumimoji="0" lang="zh-CN" altLang="en-US" dirty="0" smtClean="0">
                <a:solidFill>
                  <a:srgbClr val="000000"/>
                </a:solidFill>
                <a:latin typeface="宋体" panose="02010600030101010101" pitchFamily="2" charset="-122"/>
              </a:rPr>
              <a:t>可见， 也具有正态分布特征 </a:t>
            </a:r>
          </a:p>
          <a:p>
            <a:endParaRPr kumimoji="0" lang="zh-CN" altLang="en-US" dirty="0" smtClean="0">
              <a:solidFill>
                <a:srgbClr val="000000"/>
              </a:solidFill>
              <a:latin typeface="宋体" panose="02010600030101010101" pitchFamily="2" charset="-122"/>
            </a:endParaRPr>
          </a:p>
          <a:p>
            <a:pPr>
              <a:buFontTx/>
              <a:buNone/>
            </a:pPr>
            <a:r>
              <a:rPr kumimoji="0" lang="zh-CN" altLang="en-US" dirty="0" smtClean="0">
                <a:solidFill>
                  <a:srgbClr val="000000"/>
                </a:solidFill>
                <a:latin typeface="宋体" panose="02010600030101010101" pitchFamily="2" charset="-122"/>
              </a:rPr>
              <a:t>                                                                              </a:t>
            </a:r>
            <a:r>
              <a:rPr kumimoji="0" lang="en-US" altLang="zh-CN" dirty="0" smtClean="0">
                <a:solidFill>
                  <a:srgbClr val="000000"/>
                </a:solidFill>
                <a:latin typeface="宋体" panose="02010600030101010101" pitchFamily="2" charset="-122"/>
              </a:rPr>
              <a:t>(7)</a:t>
            </a:r>
          </a:p>
        </p:txBody>
      </p:sp>
      <p:graphicFrame>
        <p:nvGraphicFramePr>
          <p:cNvPr id="21506" name="Object 3"/>
          <p:cNvGraphicFramePr>
            <a:graphicFrameLocks noChangeAspect="1"/>
          </p:cNvGraphicFramePr>
          <p:nvPr>
            <p:extLst>
              <p:ext uri="{D42A27DB-BD31-4B8C-83A1-F6EECF244321}">
                <p14:modId xmlns:p14="http://schemas.microsoft.com/office/powerpoint/2010/main" val="3827129988"/>
              </p:ext>
            </p:extLst>
          </p:nvPr>
        </p:nvGraphicFramePr>
        <p:xfrm>
          <a:off x="4057264" y="1619385"/>
          <a:ext cx="2969612" cy="969077"/>
        </p:xfrm>
        <a:graphic>
          <a:graphicData uri="http://schemas.openxmlformats.org/presentationml/2006/ole">
            <mc:AlternateContent xmlns:mc="http://schemas.openxmlformats.org/markup-compatibility/2006">
              <mc:Choice xmlns:v="urn:schemas-microsoft-com:vml" Requires="v">
                <p:oleObj spid="_x0000_s6173" name="Equation" r:id="rId3" imgW="1205977" imgH="393529" progId="Equation.3">
                  <p:embed/>
                </p:oleObj>
              </mc:Choice>
              <mc:Fallback>
                <p:oleObj name="Equation" r:id="rId3" imgW="1205977"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264" y="1619385"/>
                        <a:ext cx="2969612" cy="969077"/>
                      </a:xfrm>
                      <a:prstGeom prst="rect">
                        <a:avLst/>
                      </a:prstGeom>
                      <a:noFill/>
                      <a:ln>
                        <a:noFill/>
                      </a:ln>
                      <a:effectLst/>
                      <a:extLst/>
                    </p:spPr>
                  </p:pic>
                </p:oleObj>
              </mc:Fallback>
            </mc:AlternateContent>
          </a:graphicData>
        </a:graphic>
      </p:graphicFrame>
      <p:graphicFrame>
        <p:nvGraphicFramePr>
          <p:cNvPr id="21507" name="Object 4"/>
          <p:cNvGraphicFramePr>
            <a:graphicFrameLocks noChangeAspect="1"/>
          </p:cNvGraphicFramePr>
          <p:nvPr>
            <p:extLst>
              <p:ext uri="{D42A27DB-BD31-4B8C-83A1-F6EECF244321}">
                <p14:modId xmlns:p14="http://schemas.microsoft.com/office/powerpoint/2010/main" val="1257814263"/>
              </p:ext>
            </p:extLst>
          </p:nvPr>
        </p:nvGraphicFramePr>
        <p:xfrm>
          <a:off x="3628897" y="3305607"/>
          <a:ext cx="2870757" cy="970721"/>
        </p:xfrm>
        <a:graphic>
          <a:graphicData uri="http://schemas.openxmlformats.org/presentationml/2006/ole">
            <mc:AlternateContent xmlns:mc="http://schemas.openxmlformats.org/markup-compatibility/2006">
              <mc:Choice xmlns:v="urn:schemas-microsoft-com:vml" Requires="v">
                <p:oleObj spid="_x0000_s6174" name="Equation" r:id="rId5" imgW="1256755" imgH="393529" progId="Equation.3">
                  <p:embed/>
                </p:oleObj>
              </mc:Choice>
              <mc:Fallback>
                <p:oleObj name="Equation" r:id="rId5" imgW="1256755"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8897" y="3305607"/>
                        <a:ext cx="2870757" cy="970721"/>
                      </a:xfrm>
                      <a:prstGeom prst="rect">
                        <a:avLst/>
                      </a:prstGeom>
                      <a:noFill/>
                      <a:ln>
                        <a:noFill/>
                      </a:ln>
                      <a:effectLst/>
                      <a:extLst/>
                    </p:spPr>
                  </p:pic>
                </p:oleObj>
              </mc:Fallback>
            </mc:AlternateContent>
          </a:graphicData>
        </a:graphic>
      </p:graphicFrame>
      <p:graphicFrame>
        <p:nvGraphicFramePr>
          <p:cNvPr id="21508" name="Object 5"/>
          <p:cNvGraphicFramePr>
            <a:graphicFrameLocks noChangeAspect="1"/>
          </p:cNvGraphicFramePr>
          <p:nvPr>
            <p:extLst>
              <p:ext uri="{D42A27DB-BD31-4B8C-83A1-F6EECF244321}">
                <p14:modId xmlns:p14="http://schemas.microsoft.com/office/powerpoint/2010/main" val="530288172"/>
              </p:ext>
            </p:extLst>
          </p:nvPr>
        </p:nvGraphicFramePr>
        <p:xfrm>
          <a:off x="1367310" y="2325160"/>
          <a:ext cx="527393" cy="816609"/>
        </p:xfrm>
        <a:graphic>
          <a:graphicData uri="http://schemas.openxmlformats.org/presentationml/2006/ole">
            <mc:AlternateContent xmlns:mc="http://schemas.openxmlformats.org/markup-compatibility/2006">
              <mc:Choice xmlns:v="urn:schemas-microsoft-com:vml" Requires="v">
                <p:oleObj spid="_x0000_s6175" name="Equation" r:id="rId7" imgW="253890" imgH="393529" progId="Equation.3">
                  <p:embed/>
                </p:oleObj>
              </mc:Choice>
              <mc:Fallback>
                <p:oleObj name="Equation" r:id="rId7" imgW="253890"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7310" y="2325160"/>
                        <a:ext cx="527393" cy="816609"/>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770238" y="77396"/>
            <a:ext cx="8229600" cy="715962"/>
          </a:xfrm>
        </p:spPr>
        <p:txBody>
          <a:bodyPr>
            <a:normAutofit/>
          </a:bodyPr>
          <a:lstStyle/>
          <a:p>
            <a:pPr algn="l"/>
            <a:r>
              <a:rPr lang="en-US" altLang="zh-CN" sz="3200" b="1" dirty="0">
                <a:solidFill>
                  <a:srgbClr val="000000"/>
                </a:solidFill>
                <a:latin typeface="宋体" panose="02010600030101010101" pitchFamily="2" charset="-122"/>
              </a:rPr>
              <a:t>2</a:t>
            </a:r>
            <a:r>
              <a:rPr lang="zh-CN" altLang="en-US" sz="3200" b="1" dirty="0">
                <a:solidFill>
                  <a:srgbClr val="000000"/>
                </a:solidFill>
                <a:latin typeface="宋体" panose="02010600030101010101" pitchFamily="2" charset="-122"/>
              </a:rPr>
              <a:t>、伊藤引理</a:t>
            </a:r>
          </a:p>
        </p:txBody>
      </p:sp>
      <p:sp>
        <p:nvSpPr>
          <p:cNvPr id="22534" name="Rectangle 3"/>
          <p:cNvSpPr>
            <a:spLocks noGrp="1" noChangeArrowheads="1"/>
          </p:cNvSpPr>
          <p:nvPr>
            <p:ph type="body" idx="4294967295"/>
          </p:nvPr>
        </p:nvSpPr>
        <p:spPr>
          <a:xfrm>
            <a:off x="395416" y="793358"/>
            <a:ext cx="11565924" cy="5105401"/>
          </a:xfrm>
          <a:prstGeom prst="rect">
            <a:avLst/>
          </a:prstGeom>
        </p:spPr>
        <p:txBody>
          <a:bodyPr/>
          <a:lstStyle/>
          <a:p>
            <a:r>
              <a:rPr lang="zh-CN" altLang="en-US" sz="2800" dirty="0">
                <a:solidFill>
                  <a:srgbClr val="000000"/>
                </a:solidFill>
                <a:latin typeface="Times New Roman" panose="02020603050405020304" pitchFamily="18" charset="0"/>
              </a:rPr>
              <a:t>若变量</a:t>
            </a:r>
            <a:r>
              <a:rPr lang="en-US" altLang="zh-CN" sz="2800" dirty="0">
                <a:solidFill>
                  <a:srgbClr val="000000"/>
                </a:solidFill>
              </a:rPr>
              <a:t>x</a:t>
            </a:r>
            <a:r>
              <a:rPr lang="zh-CN" altLang="en-US" sz="2800" dirty="0">
                <a:solidFill>
                  <a:srgbClr val="000000"/>
                </a:solidFill>
                <a:latin typeface="Times New Roman" panose="02020603050405020304" pitchFamily="18" charset="0"/>
              </a:rPr>
              <a:t>遵循伊藤过程，则变量</a:t>
            </a:r>
            <a:r>
              <a:rPr lang="en-US" altLang="zh-CN" sz="2800" dirty="0">
                <a:solidFill>
                  <a:srgbClr val="000000"/>
                </a:solidFill>
              </a:rPr>
              <a:t>x</a:t>
            </a:r>
            <a:r>
              <a:rPr lang="zh-CN" altLang="en-US" sz="2800" dirty="0">
                <a:solidFill>
                  <a:srgbClr val="000000"/>
                </a:solidFill>
                <a:latin typeface="Times New Roman" panose="02020603050405020304" pitchFamily="18" charset="0"/>
              </a:rPr>
              <a:t>和</a:t>
            </a:r>
            <a:r>
              <a:rPr lang="en-US" altLang="zh-CN" sz="2800" dirty="0">
                <a:solidFill>
                  <a:srgbClr val="000000"/>
                </a:solidFill>
              </a:rPr>
              <a:t>t</a:t>
            </a:r>
            <a:r>
              <a:rPr lang="zh-CN" altLang="en-US" sz="2800" dirty="0">
                <a:solidFill>
                  <a:srgbClr val="000000"/>
                </a:solidFill>
                <a:latin typeface="Times New Roman" panose="02020603050405020304" pitchFamily="18" charset="0"/>
              </a:rPr>
              <a:t>的函数</a:t>
            </a:r>
            <a:r>
              <a:rPr lang="en-US" altLang="zh-CN" sz="2800" dirty="0">
                <a:solidFill>
                  <a:srgbClr val="000000"/>
                </a:solidFill>
              </a:rPr>
              <a:t>G</a:t>
            </a:r>
            <a:r>
              <a:rPr lang="zh-CN" altLang="en-US" sz="2800" dirty="0">
                <a:solidFill>
                  <a:srgbClr val="000000"/>
                </a:solidFill>
                <a:latin typeface="Times New Roman" panose="02020603050405020304" pitchFamily="18" charset="0"/>
              </a:rPr>
              <a:t>将遵循如下过程</a:t>
            </a:r>
            <a:r>
              <a:rPr lang="zh-CN" altLang="en-US" sz="2800" dirty="0" smtClean="0">
                <a:solidFill>
                  <a:srgbClr val="000000"/>
                </a:solidFill>
                <a:latin typeface="Times New Roman" panose="02020603050405020304" pitchFamily="18" charset="0"/>
              </a:rPr>
              <a:t>：</a:t>
            </a:r>
            <a:endParaRPr lang="zh-CN" altLang="en-US" sz="2800" dirty="0">
              <a:solidFill>
                <a:srgbClr val="000000"/>
              </a:solidFill>
              <a:latin typeface="Times New Roman" panose="02020603050405020304" pitchFamily="18" charset="0"/>
            </a:endParaRPr>
          </a:p>
          <a:p>
            <a:pPr marL="0" indent="0" algn="just">
              <a:buNone/>
            </a:pPr>
            <a:r>
              <a:rPr kumimoji="0" lang="zh-CN" altLang="en-US" dirty="0" smtClean="0">
                <a:solidFill>
                  <a:srgbClr val="000000"/>
                </a:solidFill>
                <a:latin typeface="Times New Roman" panose="02020603050405020304" pitchFamily="18" charset="0"/>
              </a:rPr>
              <a:t>                                                                                                                                 </a:t>
            </a:r>
            <a:endParaRPr kumimoji="0" lang="en-US" altLang="zh-CN" dirty="0" smtClean="0">
              <a:solidFill>
                <a:srgbClr val="000000"/>
              </a:solidFill>
              <a:latin typeface="Times New Roman" panose="02020603050405020304" pitchFamily="18" charset="0"/>
            </a:endParaRPr>
          </a:p>
          <a:p>
            <a:pPr marL="0" indent="0" algn="just">
              <a:buNone/>
            </a:pPr>
            <a:r>
              <a:rPr lang="en-US" altLang="zh-CN" dirty="0">
                <a:solidFill>
                  <a:srgbClr val="000000"/>
                </a:solidFill>
                <a:latin typeface="Times New Roman" panose="02020603050405020304" pitchFamily="18" charset="0"/>
              </a:rPr>
              <a:t> </a:t>
            </a:r>
            <a:r>
              <a:rPr lang="en-US" altLang="zh-CN" dirty="0" smtClean="0">
                <a:solidFill>
                  <a:srgbClr val="000000"/>
                </a:solidFill>
                <a:latin typeface="Times New Roman" panose="02020603050405020304" pitchFamily="18" charset="0"/>
              </a:rPr>
              <a:t>                                                                                                                                 </a:t>
            </a:r>
            <a:r>
              <a:rPr kumimoji="0" lang="zh-CN" altLang="en-US" dirty="0" smtClean="0">
                <a:solidFill>
                  <a:srgbClr val="000000"/>
                </a:solidFill>
                <a:latin typeface="Times New Roman" panose="02020603050405020304" pitchFamily="18" charset="0"/>
              </a:rPr>
              <a:t>                                  </a:t>
            </a:r>
            <a:r>
              <a:rPr kumimoji="0" lang="en-US" altLang="zh-CN" dirty="0" smtClean="0">
                <a:solidFill>
                  <a:srgbClr val="000000"/>
                </a:solidFill>
                <a:latin typeface="Times New Roman" panose="02020603050405020304" pitchFamily="18" charset="0"/>
              </a:rPr>
              <a:t>(8)</a:t>
            </a:r>
            <a:r>
              <a:rPr kumimoji="0" lang="zh-CN" altLang="en-US" dirty="0" smtClean="0">
                <a:solidFill>
                  <a:srgbClr val="000000"/>
                </a:solidFill>
                <a:latin typeface="Times New Roman" panose="02020603050405020304" pitchFamily="18" charset="0"/>
              </a:rPr>
              <a:t>       </a:t>
            </a:r>
            <a:endParaRPr kumimoji="0" lang="en-US" altLang="zh-CN" dirty="0" smtClean="0">
              <a:solidFill>
                <a:srgbClr val="000000"/>
              </a:solidFill>
              <a:latin typeface="黑体" pitchFamily="49" charset="-122"/>
              <a:ea typeface="黑体" pitchFamily="49" charset="-122"/>
            </a:endParaRPr>
          </a:p>
          <a:p>
            <a:pPr algn="just"/>
            <a:endParaRPr kumimoji="0" lang="zh-CN" altLang="en-US" dirty="0" smtClean="0">
              <a:solidFill>
                <a:srgbClr val="000000"/>
              </a:solidFill>
              <a:latin typeface="黑体" pitchFamily="49" charset="-122"/>
              <a:ea typeface="黑体" pitchFamily="49" charset="-122"/>
            </a:endParaRPr>
          </a:p>
          <a:p>
            <a:pPr algn="just"/>
            <a:r>
              <a:rPr lang="zh-CN" altLang="en-US" sz="2800" dirty="0"/>
              <a:t>由于</a:t>
            </a:r>
            <a:r>
              <a:rPr kumimoji="0" lang="zh-CN" altLang="en-US" dirty="0" smtClean="0"/>
              <a:t>                                                                                                                                   </a:t>
            </a:r>
            <a:r>
              <a:rPr lang="zh-CN" altLang="en-US" sz="2800" dirty="0"/>
              <a:t> </a:t>
            </a:r>
            <a:r>
              <a:rPr lang="en-US" altLang="zh-CN" sz="2800" dirty="0"/>
              <a:t>  </a:t>
            </a:r>
            <a:r>
              <a:rPr lang="en-US" altLang="zh-CN" dirty="0" smtClean="0">
                <a:latin typeface="+mn-ea"/>
              </a:rPr>
              <a:t>(9)</a:t>
            </a:r>
            <a:endParaRPr lang="zh-CN" altLang="en-US" dirty="0">
              <a:latin typeface="+mn-ea"/>
            </a:endParaRPr>
          </a:p>
          <a:p>
            <a:r>
              <a:rPr lang="zh-CN" altLang="en-US" sz="2800" dirty="0" smtClean="0">
                <a:solidFill>
                  <a:srgbClr val="000000"/>
                </a:solidFill>
                <a:latin typeface="宋体" panose="02010600030101010101" pitchFamily="2" charset="-122"/>
              </a:rPr>
              <a:t>根据伊藤引理，衍生证券的价格</a:t>
            </a:r>
            <a:r>
              <a:rPr lang="en-US" altLang="zh-CN" sz="2800" dirty="0" smtClean="0">
                <a:solidFill>
                  <a:srgbClr val="000000"/>
                </a:solidFill>
              </a:rPr>
              <a:t>G</a:t>
            </a:r>
            <a:r>
              <a:rPr lang="zh-CN" altLang="en-US" sz="2800" dirty="0" smtClean="0">
                <a:solidFill>
                  <a:srgbClr val="000000"/>
                </a:solidFill>
                <a:latin typeface="宋体" panose="02010600030101010101" pitchFamily="2" charset="-122"/>
              </a:rPr>
              <a:t>应遵循如下过程：</a:t>
            </a:r>
            <a:r>
              <a:rPr kumimoji="0" lang="zh-CN" altLang="en-US" dirty="0" smtClean="0"/>
              <a:t> </a:t>
            </a:r>
            <a:r>
              <a:rPr kumimoji="0" lang="zh-CN" altLang="en-US" dirty="0" smtClean="0">
                <a:latin typeface="+mn-ea"/>
              </a:rPr>
              <a:t>                </a:t>
            </a:r>
            <a:endParaRPr kumimoji="0" lang="en-US" altLang="zh-CN" dirty="0" smtClean="0">
              <a:latin typeface="+mn-ea"/>
            </a:endParaRPr>
          </a:p>
          <a:p>
            <a:endParaRPr lang="en-US" altLang="zh-CN" dirty="0">
              <a:latin typeface="+mn-ea"/>
            </a:endParaRPr>
          </a:p>
          <a:p>
            <a:pPr marL="0" indent="0">
              <a:buNone/>
            </a:pPr>
            <a:r>
              <a:rPr kumimoji="0" lang="en-US" altLang="zh-CN" dirty="0" smtClean="0">
                <a:latin typeface="+mn-ea"/>
              </a:rPr>
              <a:t>                                                                                 (10)</a:t>
            </a:r>
            <a:r>
              <a:rPr kumimoji="0" lang="zh-CN" altLang="en-US" dirty="0" smtClean="0">
                <a:latin typeface="+mn-ea"/>
              </a:rPr>
              <a:t>       </a:t>
            </a:r>
            <a:endParaRPr lang="en-US" altLang="zh-CN" sz="2800" dirty="0">
              <a:latin typeface="+mn-ea"/>
            </a:endParaRPr>
          </a:p>
        </p:txBody>
      </p:sp>
      <p:graphicFrame>
        <p:nvGraphicFramePr>
          <p:cNvPr id="22530" name="Object 4"/>
          <p:cNvGraphicFramePr>
            <a:graphicFrameLocks noChangeAspect="1"/>
          </p:cNvGraphicFramePr>
          <p:nvPr>
            <p:extLst>
              <p:ext uri="{D42A27DB-BD31-4B8C-83A1-F6EECF244321}">
                <p14:modId xmlns:p14="http://schemas.microsoft.com/office/powerpoint/2010/main" val="2758805455"/>
              </p:ext>
            </p:extLst>
          </p:nvPr>
        </p:nvGraphicFramePr>
        <p:xfrm>
          <a:off x="2783359" y="1811793"/>
          <a:ext cx="5215601" cy="807307"/>
        </p:xfrm>
        <a:graphic>
          <a:graphicData uri="http://schemas.openxmlformats.org/presentationml/2006/ole">
            <mc:AlternateContent xmlns:mc="http://schemas.openxmlformats.org/markup-compatibility/2006">
              <mc:Choice xmlns:v="urn:schemas-microsoft-com:vml" Requires="v">
                <p:oleObj spid="_x0000_s7200" name="Equation" r:id="rId3" imgW="2578100" imgH="419100" progId="Equation.3">
                  <p:embed/>
                </p:oleObj>
              </mc:Choice>
              <mc:Fallback>
                <p:oleObj name="Equation" r:id="rId3" imgW="25781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359" y="1811793"/>
                        <a:ext cx="5215601" cy="807307"/>
                      </a:xfrm>
                      <a:prstGeom prst="rect">
                        <a:avLst/>
                      </a:prstGeom>
                      <a:noFill/>
                      <a:ln>
                        <a:noFill/>
                      </a:ln>
                      <a:effectLst/>
                      <a:extLst/>
                    </p:spPr>
                  </p:pic>
                </p:oleObj>
              </mc:Fallback>
            </mc:AlternateContent>
          </a:graphicData>
        </a:graphic>
      </p:graphicFrame>
      <p:graphicFrame>
        <p:nvGraphicFramePr>
          <p:cNvPr id="22531" name="Object 5"/>
          <p:cNvGraphicFramePr>
            <a:graphicFrameLocks noChangeAspect="1"/>
          </p:cNvGraphicFramePr>
          <p:nvPr>
            <p:extLst>
              <p:ext uri="{D42A27DB-BD31-4B8C-83A1-F6EECF244321}">
                <p14:modId xmlns:p14="http://schemas.microsoft.com/office/powerpoint/2010/main" val="2343888212"/>
              </p:ext>
            </p:extLst>
          </p:nvPr>
        </p:nvGraphicFramePr>
        <p:xfrm>
          <a:off x="3772930" y="2977081"/>
          <a:ext cx="2734962" cy="440739"/>
        </p:xfrm>
        <a:graphic>
          <a:graphicData uri="http://schemas.openxmlformats.org/presentationml/2006/ole">
            <mc:AlternateContent xmlns:mc="http://schemas.openxmlformats.org/markup-compatibility/2006">
              <mc:Choice xmlns:v="urn:schemas-microsoft-com:vml" Requires="v">
                <p:oleObj spid="_x0000_s7201" name="Equation" r:id="rId5" imgW="1104900" imgH="203200" progId="Equation.3">
                  <p:embed/>
                </p:oleObj>
              </mc:Choice>
              <mc:Fallback>
                <p:oleObj name="Equation" r:id="rId5" imgW="11049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2930" y="2977081"/>
                        <a:ext cx="2734962" cy="440739"/>
                      </a:xfrm>
                      <a:prstGeom prst="rect">
                        <a:avLst/>
                      </a:prstGeom>
                      <a:noFill/>
                      <a:ln>
                        <a:noFill/>
                      </a:ln>
                      <a:effectLst/>
                      <a:extLst/>
                    </p:spPr>
                  </p:pic>
                </p:oleObj>
              </mc:Fallback>
            </mc:AlternateContent>
          </a:graphicData>
        </a:graphic>
      </p:graphicFrame>
      <p:graphicFrame>
        <p:nvGraphicFramePr>
          <p:cNvPr id="22532" name="Object 6"/>
          <p:cNvGraphicFramePr>
            <a:graphicFrameLocks noChangeAspect="1"/>
          </p:cNvGraphicFramePr>
          <p:nvPr>
            <p:extLst>
              <p:ext uri="{D42A27DB-BD31-4B8C-83A1-F6EECF244321}">
                <p14:modId xmlns:p14="http://schemas.microsoft.com/office/powerpoint/2010/main" val="3088218516"/>
              </p:ext>
            </p:extLst>
          </p:nvPr>
        </p:nvGraphicFramePr>
        <p:xfrm>
          <a:off x="2452761" y="4521689"/>
          <a:ext cx="6041552" cy="866325"/>
        </p:xfrm>
        <a:graphic>
          <a:graphicData uri="http://schemas.openxmlformats.org/presentationml/2006/ole">
            <mc:AlternateContent xmlns:mc="http://schemas.openxmlformats.org/markup-compatibility/2006">
              <mc:Choice xmlns:v="urn:schemas-microsoft-com:vml" Requires="v">
                <p:oleObj spid="_x0000_s7202" name="公式" r:id="rId7" imgW="2921000" imgH="419100" progId="Equation.3">
                  <p:embed/>
                </p:oleObj>
              </mc:Choice>
              <mc:Fallback>
                <p:oleObj name="公式" r:id="rId7" imgW="29210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2761" y="4521689"/>
                        <a:ext cx="6041552" cy="866325"/>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2"/>
          <p:cNvSpPr>
            <a:spLocks noGrp="1" noChangeArrowheads="1"/>
          </p:cNvSpPr>
          <p:nvPr>
            <p:ph type="title"/>
          </p:nvPr>
        </p:nvSpPr>
        <p:spPr>
          <a:xfrm>
            <a:off x="259492" y="206375"/>
            <a:ext cx="8229600" cy="644525"/>
          </a:xfrm>
        </p:spPr>
        <p:txBody>
          <a:bodyPr/>
          <a:lstStyle/>
          <a:p>
            <a:pPr algn="l"/>
            <a:r>
              <a:rPr lang="en-US" altLang="zh-CN" sz="2800" b="1" dirty="0">
                <a:solidFill>
                  <a:srgbClr val="000000"/>
                </a:solidFill>
                <a:latin typeface="宋体" panose="02010600030101010101" pitchFamily="2" charset="-122"/>
              </a:rPr>
              <a:t>3</a:t>
            </a:r>
            <a:r>
              <a:rPr lang="zh-CN" altLang="en-US" sz="2800" b="1" dirty="0">
                <a:solidFill>
                  <a:srgbClr val="000000"/>
                </a:solidFill>
                <a:latin typeface="宋体" panose="02010600030101010101" pitchFamily="2" charset="-122"/>
              </a:rPr>
              <a:t>、证券价格自然对数变化过程</a:t>
            </a:r>
            <a:r>
              <a:rPr lang="zh-CN" altLang="en-US" sz="4000" dirty="0"/>
              <a:t> </a:t>
            </a:r>
          </a:p>
        </p:txBody>
      </p:sp>
      <p:sp>
        <p:nvSpPr>
          <p:cNvPr id="23559" name="Rectangle 3"/>
          <p:cNvSpPr>
            <a:spLocks noGrp="1" noChangeArrowheads="1"/>
          </p:cNvSpPr>
          <p:nvPr>
            <p:ph type="body" idx="4294967295"/>
          </p:nvPr>
        </p:nvSpPr>
        <p:spPr>
          <a:xfrm>
            <a:off x="626075" y="1462780"/>
            <a:ext cx="11162269" cy="4683125"/>
          </a:xfrm>
          <a:prstGeom prst="rect">
            <a:avLst/>
          </a:prstGeom>
        </p:spPr>
        <p:txBody>
          <a:bodyPr/>
          <a:lstStyle/>
          <a:p>
            <a:r>
              <a:rPr kumimoji="0" lang="zh-CN" altLang="en-US" dirty="0" smtClean="0">
                <a:solidFill>
                  <a:srgbClr val="000000"/>
                </a:solidFill>
                <a:latin typeface="Times New Roman" panose="02020603050405020304" pitchFamily="18" charset="0"/>
              </a:rPr>
              <a:t>令                    ，    由于</a:t>
            </a:r>
          </a:p>
          <a:p>
            <a:endParaRPr kumimoji="0" lang="en-US" altLang="zh-CN" dirty="0" smtClean="0">
              <a:solidFill>
                <a:srgbClr val="000000"/>
              </a:solidFill>
              <a:latin typeface="宋体" panose="02010600030101010101" pitchFamily="2" charset="-122"/>
            </a:endParaRPr>
          </a:p>
          <a:p>
            <a:r>
              <a:rPr kumimoji="0" lang="zh-CN" altLang="en-US" dirty="0" smtClean="0">
                <a:solidFill>
                  <a:srgbClr val="000000"/>
                </a:solidFill>
                <a:latin typeface="宋体" panose="02010600030101010101" pitchFamily="2" charset="-122"/>
              </a:rPr>
              <a:t>代入</a:t>
            </a:r>
            <a:r>
              <a:rPr kumimoji="0" lang="zh-CN" altLang="en-US" dirty="0" smtClean="0">
                <a:solidFill>
                  <a:srgbClr val="000000"/>
                </a:solidFill>
                <a:latin typeface="宋体" panose="02010600030101010101" pitchFamily="2" charset="-122"/>
              </a:rPr>
              <a:t>式（</a:t>
            </a:r>
            <a:r>
              <a:rPr kumimoji="0" lang="en-US" altLang="zh-CN" dirty="0" smtClean="0">
                <a:solidFill>
                  <a:srgbClr val="000000"/>
                </a:solidFill>
                <a:latin typeface="Times New Roman" panose="02020603050405020304" pitchFamily="18" charset="0"/>
              </a:rPr>
              <a:t>10</a:t>
            </a:r>
            <a:r>
              <a:rPr kumimoji="0" lang="zh-CN" altLang="en-US" dirty="0" smtClean="0">
                <a:solidFill>
                  <a:srgbClr val="000000"/>
                </a:solidFill>
                <a:latin typeface="宋体" panose="02010600030101010101" pitchFamily="2" charset="-122"/>
              </a:rPr>
              <a:t>）</a:t>
            </a:r>
            <a:r>
              <a:rPr lang="zh-CN" altLang="en-US" dirty="0" smtClean="0">
                <a:solidFill>
                  <a:srgbClr val="000000"/>
                </a:solidFill>
                <a:latin typeface="Times New Roman" panose="02020603050405020304" pitchFamily="18" charset="0"/>
              </a:rPr>
              <a:t>得：</a:t>
            </a:r>
            <a:endParaRPr kumimoji="0" lang="en-US" altLang="zh-CN" dirty="0" smtClean="0"/>
          </a:p>
          <a:p>
            <a:pPr marL="0" indent="0">
              <a:buNone/>
            </a:pPr>
            <a:r>
              <a:rPr kumimoji="0" lang="en-US" altLang="zh-CN" dirty="0" smtClean="0"/>
              <a:t>                                                                                                                                              </a:t>
            </a:r>
            <a:r>
              <a:rPr kumimoji="0" lang="zh-CN" altLang="en-US" dirty="0" smtClean="0">
                <a:latin typeface="+mn-ea"/>
              </a:rPr>
              <a:t>（</a:t>
            </a:r>
            <a:r>
              <a:rPr kumimoji="0" lang="en-US" altLang="zh-CN" dirty="0" smtClean="0">
                <a:latin typeface="+mn-ea"/>
              </a:rPr>
              <a:t>11</a:t>
            </a:r>
            <a:r>
              <a:rPr kumimoji="0" lang="zh-CN" altLang="en-US" dirty="0" smtClean="0">
                <a:latin typeface="+mn-ea"/>
              </a:rPr>
              <a:t>）</a:t>
            </a:r>
          </a:p>
          <a:p>
            <a:pPr>
              <a:buFontTx/>
              <a:buNone/>
            </a:pPr>
            <a:r>
              <a:rPr kumimoji="0" lang="zh-CN" altLang="en-US" dirty="0" smtClean="0"/>
              <a:t> </a:t>
            </a:r>
          </a:p>
          <a:p>
            <a:r>
              <a:rPr lang="zh-CN" altLang="en-US" dirty="0">
                <a:solidFill>
                  <a:srgbClr val="000000"/>
                </a:solidFill>
                <a:latin typeface="宋体" panose="02010600030101010101" pitchFamily="2" charset="-122"/>
              </a:rPr>
              <a:t>证券价格对数</a:t>
            </a:r>
            <a:r>
              <a:rPr lang="en-US" altLang="zh-CN" dirty="0">
                <a:solidFill>
                  <a:srgbClr val="000000"/>
                </a:solidFill>
              </a:rPr>
              <a:t>G</a:t>
            </a:r>
            <a:r>
              <a:rPr lang="zh-CN" altLang="en-US" dirty="0">
                <a:solidFill>
                  <a:srgbClr val="000000"/>
                </a:solidFill>
                <a:latin typeface="宋体" panose="02010600030101010101" pitchFamily="2" charset="-122"/>
              </a:rPr>
              <a:t>遵循普通布朗运动</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且</a:t>
            </a:r>
            <a:r>
              <a:rPr kumimoji="0" lang="zh-CN" altLang="en-US" dirty="0" smtClean="0">
                <a:solidFill>
                  <a:srgbClr val="000000"/>
                </a:solidFill>
                <a:latin typeface="宋体" panose="02010600030101010101" pitchFamily="2" charset="-122"/>
              </a:rPr>
              <a:t>：</a:t>
            </a:r>
            <a:r>
              <a:rPr kumimoji="0" lang="zh-CN" altLang="en-US" dirty="0" smtClean="0"/>
              <a:t> </a:t>
            </a:r>
          </a:p>
        </p:txBody>
      </p:sp>
      <p:graphicFrame>
        <p:nvGraphicFramePr>
          <p:cNvPr id="23554" name="Object 4"/>
          <p:cNvGraphicFramePr>
            <a:graphicFrameLocks noChangeAspect="1"/>
          </p:cNvGraphicFramePr>
          <p:nvPr>
            <p:extLst>
              <p:ext uri="{D42A27DB-BD31-4B8C-83A1-F6EECF244321}">
                <p14:modId xmlns:p14="http://schemas.microsoft.com/office/powerpoint/2010/main" val="3831279395"/>
              </p:ext>
            </p:extLst>
          </p:nvPr>
        </p:nvGraphicFramePr>
        <p:xfrm>
          <a:off x="1147807" y="1462780"/>
          <a:ext cx="1142312" cy="372371"/>
        </p:xfrm>
        <a:graphic>
          <a:graphicData uri="http://schemas.openxmlformats.org/presentationml/2006/ole">
            <mc:AlternateContent xmlns:mc="http://schemas.openxmlformats.org/markup-compatibility/2006">
              <mc:Choice xmlns:v="urn:schemas-microsoft-com:vml" Requires="v">
                <p:oleObj spid="_x0000_s8230" name="Equation" r:id="rId3" imgW="545626" imgH="177646" progId="Equation.3">
                  <p:embed/>
                </p:oleObj>
              </mc:Choice>
              <mc:Fallback>
                <p:oleObj name="Equation" r:id="rId3" imgW="545626" imgH="1776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807" y="1462780"/>
                        <a:ext cx="1142312" cy="372371"/>
                      </a:xfrm>
                      <a:prstGeom prst="rect">
                        <a:avLst/>
                      </a:prstGeom>
                      <a:noFill/>
                      <a:ln>
                        <a:noFill/>
                      </a:ln>
                      <a:effectLst/>
                      <a:extLst/>
                    </p:spPr>
                  </p:pic>
                </p:oleObj>
              </mc:Fallback>
            </mc:AlternateContent>
          </a:graphicData>
        </a:graphic>
      </p:graphicFrame>
      <p:graphicFrame>
        <p:nvGraphicFramePr>
          <p:cNvPr id="23555" name="Object 5"/>
          <p:cNvGraphicFramePr>
            <a:graphicFrameLocks noChangeAspect="1"/>
          </p:cNvGraphicFramePr>
          <p:nvPr>
            <p:extLst>
              <p:ext uri="{D42A27DB-BD31-4B8C-83A1-F6EECF244321}">
                <p14:modId xmlns:p14="http://schemas.microsoft.com/office/powerpoint/2010/main" val="4240352159"/>
              </p:ext>
            </p:extLst>
          </p:nvPr>
        </p:nvGraphicFramePr>
        <p:xfrm>
          <a:off x="3901303" y="1185865"/>
          <a:ext cx="3825789" cy="881091"/>
        </p:xfrm>
        <a:graphic>
          <a:graphicData uri="http://schemas.openxmlformats.org/presentationml/2006/ole">
            <mc:AlternateContent xmlns:mc="http://schemas.openxmlformats.org/markup-compatibility/2006">
              <mc:Choice xmlns:v="urn:schemas-microsoft-com:vml" Requires="v">
                <p:oleObj spid="_x0000_s8231" name="Equation" r:id="rId5" imgW="1816100" imgH="419100" progId="Equation.3">
                  <p:embed/>
                </p:oleObj>
              </mc:Choice>
              <mc:Fallback>
                <p:oleObj name="Equation" r:id="rId5" imgW="18161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1303" y="1185865"/>
                        <a:ext cx="3825789" cy="881091"/>
                      </a:xfrm>
                      <a:prstGeom prst="rect">
                        <a:avLst/>
                      </a:prstGeom>
                      <a:noFill/>
                      <a:ln>
                        <a:noFill/>
                      </a:ln>
                      <a:effectLst/>
                      <a:extLst/>
                    </p:spPr>
                  </p:pic>
                </p:oleObj>
              </mc:Fallback>
            </mc:AlternateContent>
          </a:graphicData>
        </a:graphic>
      </p:graphicFrame>
      <p:graphicFrame>
        <p:nvGraphicFramePr>
          <p:cNvPr id="23556" name="Object 6"/>
          <p:cNvGraphicFramePr>
            <a:graphicFrameLocks noChangeAspect="1"/>
          </p:cNvGraphicFramePr>
          <p:nvPr>
            <p:extLst>
              <p:ext uri="{D42A27DB-BD31-4B8C-83A1-F6EECF244321}">
                <p14:modId xmlns:p14="http://schemas.microsoft.com/office/powerpoint/2010/main" val="1285574490"/>
              </p:ext>
            </p:extLst>
          </p:nvPr>
        </p:nvGraphicFramePr>
        <p:xfrm>
          <a:off x="3089018" y="2617167"/>
          <a:ext cx="3460750" cy="1011238"/>
        </p:xfrm>
        <a:graphic>
          <a:graphicData uri="http://schemas.openxmlformats.org/presentationml/2006/ole">
            <mc:AlternateContent xmlns:mc="http://schemas.openxmlformats.org/markup-compatibility/2006">
              <mc:Choice xmlns:v="urn:schemas-microsoft-com:vml" Requires="v">
                <p:oleObj spid="_x0000_s8232" name="Equation" r:id="rId7" imgW="1435100" imgH="419100" progId="Equation.3">
                  <p:embed/>
                </p:oleObj>
              </mc:Choice>
              <mc:Fallback>
                <p:oleObj name="Equation" r:id="rId7" imgW="14351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9018" y="2617167"/>
                        <a:ext cx="3460750"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3557" name="Object 7"/>
          <p:cNvGraphicFramePr>
            <a:graphicFrameLocks noChangeAspect="1"/>
          </p:cNvGraphicFramePr>
          <p:nvPr>
            <p:extLst>
              <p:ext uri="{D42A27DB-BD31-4B8C-83A1-F6EECF244321}">
                <p14:modId xmlns:p14="http://schemas.microsoft.com/office/powerpoint/2010/main" val="2316449961"/>
              </p:ext>
            </p:extLst>
          </p:nvPr>
        </p:nvGraphicFramePr>
        <p:xfrm>
          <a:off x="2954767" y="4832696"/>
          <a:ext cx="5892671" cy="601696"/>
        </p:xfrm>
        <a:graphic>
          <a:graphicData uri="http://schemas.openxmlformats.org/presentationml/2006/ole">
            <mc:AlternateContent xmlns:mc="http://schemas.openxmlformats.org/markup-compatibility/2006">
              <mc:Choice xmlns:v="urn:schemas-microsoft-com:vml" Requires="v">
                <p:oleObj spid="_x0000_s8233" name="Equation" r:id="rId9" imgW="2489200" imgH="254000" progId="Equation.3">
                  <p:embed/>
                </p:oleObj>
              </mc:Choice>
              <mc:Fallback>
                <p:oleObj name="Equation" r:id="rId9" imgW="2489200" imgH="254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4767" y="4832696"/>
                        <a:ext cx="5892671" cy="601696"/>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F39EF203-0883-42EE-B1F6-C1BC95342224}" type="slidenum">
              <a:rPr lang="zh-CN" altLang="en-US" sz="1400"/>
              <a:pPr/>
              <a:t>14</a:t>
            </a:fld>
            <a:endParaRPr lang="en-US" altLang="zh-CN" sz="1400"/>
          </a:p>
        </p:txBody>
      </p:sp>
      <p:sp>
        <p:nvSpPr>
          <p:cNvPr id="24583" name="Rectangle 2"/>
          <p:cNvSpPr>
            <a:spLocks noGrp="1" noChangeArrowheads="1"/>
          </p:cNvSpPr>
          <p:nvPr>
            <p:ph type="body" sz="half" idx="1"/>
          </p:nvPr>
        </p:nvSpPr>
        <p:spPr>
          <a:xfrm>
            <a:off x="469557" y="329514"/>
            <a:ext cx="11458832" cy="6244281"/>
          </a:xfrm>
        </p:spPr>
        <p:txBody>
          <a:bodyPr>
            <a:normAutofit/>
          </a:bodyPr>
          <a:lstStyle/>
          <a:p>
            <a:pPr eaLnBrk="1" hangingPunct="1">
              <a:lnSpc>
                <a:spcPct val="90000"/>
              </a:lnSpc>
            </a:pPr>
            <a:r>
              <a:rPr lang="en-US" altLang="zh-CN" sz="3200" dirty="0">
                <a:solidFill>
                  <a:srgbClr val="000000"/>
                </a:solidFill>
                <a:latin typeface="+mn-ea"/>
                <a:cs typeface="Times New Roman" panose="02020603050405020304" pitchFamily="18" charset="0"/>
              </a:rPr>
              <a:t>C</a:t>
            </a:r>
            <a:r>
              <a:rPr lang="zh-CN" altLang="en-US" sz="3200" dirty="0">
                <a:solidFill>
                  <a:srgbClr val="000000"/>
                </a:solidFill>
                <a:latin typeface="+mn-ea"/>
                <a:cs typeface="Times New Roman" panose="02020603050405020304" pitchFamily="18" charset="0"/>
              </a:rPr>
              <a:t>、布莱克</a:t>
            </a:r>
            <a:r>
              <a:rPr lang="en-US" altLang="zh-CN" sz="3200" dirty="0">
                <a:solidFill>
                  <a:srgbClr val="000000"/>
                </a:solidFill>
                <a:latin typeface="+mn-ea"/>
                <a:cs typeface="Times New Roman" panose="02020603050405020304" pitchFamily="18" charset="0"/>
              </a:rPr>
              <a:t>——</a:t>
            </a:r>
            <a:r>
              <a:rPr lang="zh-CN" altLang="en-US" sz="3200" dirty="0">
                <a:solidFill>
                  <a:srgbClr val="000000"/>
                </a:solidFill>
                <a:latin typeface="+mn-ea"/>
                <a:cs typeface="Times New Roman" panose="02020603050405020304" pitchFamily="18" charset="0"/>
              </a:rPr>
              <a:t>舒尔斯</a:t>
            </a:r>
            <a:r>
              <a:rPr lang="zh-CN" altLang="en-US" sz="3200" dirty="0" smtClean="0">
                <a:solidFill>
                  <a:srgbClr val="000000"/>
                </a:solidFill>
                <a:latin typeface="+mn-ea"/>
                <a:cs typeface="Times New Roman" panose="02020603050405020304" pitchFamily="18" charset="0"/>
              </a:rPr>
              <a:t>微分方程</a:t>
            </a:r>
            <a:endParaRPr lang="zh-CN" altLang="en-US" sz="3200" dirty="0">
              <a:solidFill>
                <a:srgbClr val="000000"/>
              </a:solidFill>
              <a:latin typeface="+mn-ea"/>
              <a:cs typeface="Times New Roman" panose="02020603050405020304" pitchFamily="18" charset="0"/>
            </a:endParaRPr>
          </a:p>
          <a:p>
            <a:pPr eaLnBrk="1" hangingPunct="1">
              <a:lnSpc>
                <a:spcPct val="90000"/>
              </a:lnSpc>
              <a:buFontTx/>
              <a:buNone/>
            </a:pPr>
            <a:r>
              <a:rPr lang="zh-CN" altLang="en-US" sz="2800"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我们假设证券价格</a:t>
            </a:r>
            <a:r>
              <a:rPr lang="en-US" altLang="zh-CN" sz="2800" b="1" dirty="0">
                <a:solidFill>
                  <a:srgbClr val="000000"/>
                </a:solidFill>
              </a:rPr>
              <a:t>S</a:t>
            </a:r>
            <a:r>
              <a:rPr lang="zh-CN" altLang="en-US" sz="2800" b="1" dirty="0">
                <a:solidFill>
                  <a:srgbClr val="000000"/>
                </a:solidFill>
                <a:latin typeface="宋体" panose="02010600030101010101" pitchFamily="2" charset="-122"/>
              </a:rPr>
              <a:t>遵循几何（普通）布朗运动</a:t>
            </a:r>
            <a:r>
              <a:rPr lang="zh-CN" altLang="en-US" sz="2800" b="1" dirty="0"/>
              <a:t>：</a:t>
            </a:r>
          </a:p>
          <a:p>
            <a:pPr eaLnBrk="1" hangingPunct="1">
              <a:lnSpc>
                <a:spcPct val="90000"/>
              </a:lnSpc>
            </a:pPr>
            <a:endParaRPr lang="zh-CN" altLang="en-US" sz="2800" b="1" dirty="0"/>
          </a:p>
          <a:p>
            <a:pPr eaLnBrk="1" hangingPunct="1">
              <a:lnSpc>
                <a:spcPct val="90000"/>
              </a:lnSpc>
            </a:pPr>
            <a:endParaRPr lang="zh-CN" altLang="en-US" sz="2800" b="1" dirty="0"/>
          </a:p>
          <a:p>
            <a:pPr eaLnBrk="1" hangingPunct="1">
              <a:lnSpc>
                <a:spcPct val="90000"/>
              </a:lnSpc>
              <a:buFontTx/>
              <a:buNone/>
            </a:pPr>
            <a:r>
              <a:rPr lang="zh-CN" altLang="en-US" sz="2800" b="1" dirty="0"/>
              <a:t>   则：                                                          </a:t>
            </a:r>
            <a:r>
              <a:rPr lang="zh-CN" altLang="en-US" sz="2800" b="1" dirty="0" smtClean="0"/>
              <a:t>                                      </a:t>
            </a:r>
            <a:r>
              <a:rPr lang="zh-CN" altLang="en-US" sz="2800" dirty="0" smtClean="0">
                <a:latin typeface="+mn-ea"/>
              </a:rPr>
              <a:t>（</a:t>
            </a:r>
            <a:r>
              <a:rPr lang="en-US" altLang="zh-CN" sz="2800" dirty="0">
                <a:latin typeface="+mn-ea"/>
              </a:rPr>
              <a:t>12</a:t>
            </a:r>
            <a:r>
              <a:rPr lang="zh-CN" altLang="en-US" sz="2800" dirty="0" smtClean="0">
                <a:latin typeface="+mn-ea"/>
              </a:rPr>
              <a:t>）</a:t>
            </a:r>
            <a:endParaRPr lang="en-US" altLang="zh-CN" sz="2800" dirty="0" smtClean="0">
              <a:latin typeface="+mn-ea"/>
            </a:endParaRPr>
          </a:p>
          <a:p>
            <a:pPr eaLnBrk="1" hangingPunct="1">
              <a:lnSpc>
                <a:spcPct val="90000"/>
              </a:lnSpc>
              <a:buFontTx/>
              <a:buNone/>
            </a:pPr>
            <a:endParaRPr lang="zh-CN" altLang="en-US" sz="2800" dirty="0">
              <a:latin typeface="+mn-ea"/>
            </a:endParaRPr>
          </a:p>
          <a:p>
            <a:pPr eaLnBrk="1" hangingPunct="1">
              <a:lnSpc>
                <a:spcPct val="90000"/>
              </a:lnSpc>
              <a:buFontTx/>
              <a:buNone/>
            </a:pPr>
            <a:r>
              <a:rPr lang="zh-CN" altLang="en-US" sz="2800" b="1" dirty="0">
                <a:solidFill>
                  <a:srgbClr val="000000"/>
                </a:solidFill>
              </a:rPr>
              <a:t>   假设</a:t>
            </a:r>
            <a:r>
              <a:rPr lang="en-US" altLang="zh-CN" sz="2800" b="1" dirty="0">
                <a:solidFill>
                  <a:srgbClr val="000000"/>
                </a:solidFill>
              </a:rPr>
              <a:t>f</a:t>
            </a:r>
            <a:r>
              <a:rPr lang="zh-CN" altLang="en-US" sz="2800" b="1" dirty="0">
                <a:solidFill>
                  <a:srgbClr val="000000"/>
                </a:solidFill>
                <a:latin typeface="宋体" panose="02010600030101010101" pitchFamily="2" charset="-122"/>
              </a:rPr>
              <a:t>是依赖于</a:t>
            </a:r>
            <a:r>
              <a:rPr lang="en-US" altLang="zh-CN" sz="2800" b="1" dirty="0">
                <a:solidFill>
                  <a:srgbClr val="000000"/>
                </a:solidFill>
              </a:rPr>
              <a:t>S</a:t>
            </a:r>
            <a:r>
              <a:rPr lang="zh-CN" altLang="en-US" sz="2800" b="1" dirty="0">
                <a:solidFill>
                  <a:srgbClr val="000000"/>
                </a:solidFill>
                <a:latin typeface="宋体" panose="02010600030101010101" pitchFamily="2" charset="-122"/>
              </a:rPr>
              <a:t>的衍生证券的价格，则：</a:t>
            </a:r>
          </a:p>
          <a:p>
            <a:pPr eaLnBrk="1" hangingPunct="1">
              <a:lnSpc>
                <a:spcPct val="90000"/>
              </a:lnSpc>
              <a:buFontTx/>
              <a:buNone/>
            </a:pPr>
            <a:r>
              <a:rPr lang="zh-CN" altLang="en-US" sz="2800" b="1" dirty="0"/>
              <a:t>                                                                  </a:t>
            </a:r>
          </a:p>
          <a:p>
            <a:pPr eaLnBrk="1" hangingPunct="1">
              <a:lnSpc>
                <a:spcPct val="90000"/>
              </a:lnSpc>
              <a:buFontTx/>
              <a:buNone/>
            </a:pPr>
            <a:r>
              <a:rPr lang="zh-CN" altLang="en-US" sz="2800" dirty="0">
                <a:latin typeface="+mn-ea"/>
              </a:rPr>
              <a:t>   </a:t>
            </a:r>
            <a:r>
              <a:rPr lang="zh-CN" altLang="en-US" sz="2800" dirty="0" smtClean="0">
                <a:latin typeface="+mn-ea"/>
              </a:rPr>
              <a:t>                                                      （</a:t>
            </a:r>
            <a:r>
              <a:rPr lang="en-US" altLang="zh-CN" sz="2800" dirty="0" smtClean="0">
                <a:latin typeface="+mn-ea"/>
              </a:rPr>
              <a:t>13</a:t>
            </a:r>
            <a:r>
              <a:rPr lang="zh-CN" altLang="en-US" sz="2800" dirty="0" smtClean="0">
                <a:latin typeface="+mn-ea"/>
              </a:rPr>
              <a:t>）                                         </a:t>
            </a:r>
            <a:endParaRPr lang="zh-CN" altLang="en-US" sz="2800" b="1" dirty="0"/>
          </a:p>
          <a:p>
            <a:pPr eaLnBrk="1" hangingPunct="1">
              <a:lnSpc>
                <a:spcPct val="90000"/>
              </a:lnSpc>
            </a:pPr>
            <a:endParaRPr lang="zh-CN" altLang="en-US" sz="2800" b="1" dirty="0"/>
          </a:p>
          <a:p>
            <a:pPr marL="0" indent="0" eaLnBrk="1" hangingPunct="1">
              <a:lnSpc>
                <a:spcPct val="90000"/>
              </a:lnSpc>
              <a:buNone/>
            </a:pPr>
            <a:r>
              <a:rPr lang="en-US" altLang="zh-CN" sz="2800" b="1" dirty="0" smtClean="0"/>
              <a:t>                                                                                                          </a:t>
            </a:r>
            <a:r>
              <a:rPr lang="zh-CN" altLang="en-US" sz="2800" dirty="0" smtClean="0">
                <a:latin typeface="+mn-ea"/>
              </a:rPr>
              <a:t>（</a:t>
            </a:r>
            <a:r>
              <a:rPr lang="en-US" altLang="zh-CN" sz="2800" dirty="0" smtClean="0">
                <a:latin typeface="+mn-ea"/>
              </a:rPr>
              <a:t>14</a:t>
            </a:r>
            <a:r>
              <a:rPr lang="zh-CN" altLang="en-US" sz="2800" dirty="0" smtClean="0">
                <a:latin typeface="+mn-ea"/>
              </a:rPr>
              <a:t>）</a:t>
            </a:r>
            <a:endParaRPr lang="zh-CN" altLang="en-US" sz="2800" dirty="0">
              <a:latin typeface="+mn-ea"/>
            </a:endParaRPr>
          </a:p>
          <a:p>
            <a:pPr eaLnBrk="1" hangingPunct="1">
              <a:lnSpc>
                <a:spcPct val="90000"/>
              </a:lnSpc>
            </a:pPr>
            <a:endParaRPr lang="zh-CN" altLang="en-US" sz="2800" b="1" dirty="0">
              <a:solidFill>
                <a:srgbClr val="000000"/>
              </a:solidFill>
              <a:latin typeface="宋体" panose="02010600030101010101" pitchFamily="2" charset="-122"/>
            </a:endParaRPr>
          </a:p>
        </p:txBody>
      </p:sp>
      <p:graphicFrame>
        <p:nvGraphicFramePr>
          <p:cNvPr id="24578" name="Object 3"/>
          <p:cNvGraphicFramePr>
            <a:graphicFrameLocks noGrp="1" noChangeAspect="1"/>
          </p:cNvGraphicFramePr>
          <p:nvPr>
            <p:ph sz="quarter" idx="2"/>
          </p:nvPr>
        </p:nvGraphicFramePr>
        <p:xfrm>
          <a:off x="3200401" y="1828800"/>
          <a:ext cx="3330575" cy="579438"/>
        </p:xfrm>
        <a:graphic>
          <a:graphicData uri="http://schemas.openxmlformats.org/presentationml/2006/ole">
            <mc:AlternateContent xmlns:mc="http://schemas.openxmlformats.org/markup-compatibility/2006">
              <mc:Choice xmlns:v="urn:schemas-microsoft-com:vml" Requires="v">
                <p:oleObj spid="_x0000_s9250" name="Equation" r:id="rId3" imgW="1104900" imgH="203200" progId="Equation.3">
                  <p:embed/>
                </p:oleObj>
              </mc:Choice>
              <mc:Fallback>
                <p:oleObj name="Equation" r:id="rId3" imgW="11049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1" y="1828800"/>
                        <a:ext cx="3330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4579" name="Object 4"/>
          <p:cNvGraphicFramePr>
            <a:graphicFrameLocks noGrp="1" noChangeAspect="1"/>
          </p:cNvGraphicFramePr>
          <p:nvPr>
            <p:ph sz="quarter" idx="3"/>
            <p:extLst>
              <p:ext uri="{D42A27DB-BD31-4B8C-83A1-F6EECF244321}">
                <p14:modId xmlns:p14="http://schemas.microsoft.com/office/powerpoint/2010/main" val="3688618782"/>
              </p:ext>
            </p:extLst>
          </p:nvPr>
        </p:nvGraphicFramePr>
        <p:xfrm>
          <a:off x="3072714" y="2379663"/>
          <a:ext cx="4162425" cy="641350"/>
        </p:xfrm>
        <a:graphic>
          <a:graphicData uri="http://schemas.openxmlformats.org/presentationml/2006/ole">
            <mc:AlternateContent xmlns:mc="http://schemas.openxmlformats.org/markup-compatibility/2006">
              <mc:Choice xmlns:v="urn:schemas-microsoft-com:vml" Requires="v">
                <p:oleObj spid="_x0000_s9251" name="Equation" r:id="rId5" imgW="1155700" imgH="203200" progId="Equation.3">
                  <p:embed/>
                </p:oleObj>
              </mc:Choice>
              <mc:Fallback>
                <p:oleObj name="Equation" r:id="rId5" imgW="11557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714" y="2379663"/>
                        <a:ext cx="4162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4580" name="Object 5"/>
          <p:cNvGraphicFramePr>
            <a:graphicFrameLocks noChangeAspect="1"/>
          </p:cNvGraphicFramePr>
          <p:nvPr>
            <p:extLst>
              <p:ext uri="{D42A27DB-BD31-4B8C-83A1-F6EECF244321}">
                <p14:modId xmlns:p14="http://schemas.microsoft.com/office/powerpoint/2010/main" val="1502969370"/>
              </p:ext>
            </p:extLst>
          </p:nvPr>
        </p:nvGraphicFramePr>
        <p:xfrm>
          <a:off x="2213747" y="4193960"/>
          <a:ext cx="5905500" cy="952500"/>
        </p:xfrm>
        <a:graphic>
          <a:graphicData uri="http://schemas.openxmlformats.org/presentationml/2006/ole">
            <mc:AlternateContent xmlns:mc="http://schemas.openxmlformats.org/markup-compatibility/2006">
              <mc:Choice xmlns:v="urn:schemas-microsoft-com:vml" Requires="v">
                <p:oleObj spid="_x0000_s9252" name="Equation" r:id="rId7" imgW="2806700" imgH="419100" progId="Equation.3">
                  <p:embed/>
                </p:oleObj>
              </mc:Choice>
              <mc:Fallback>
                <p:oleObj name="Equation" r:id="rId7" imgW="28067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3747" y="4193960"/>
                        <a:ext cx="59055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4581" name="Object 6"/>
          <p:cNvGraphicFramePr>
            <a:graphicFrameLocks noChangeAspect="1"/>
          </p:cNvGraphicFramePr>
          <p:nvPr>
            <p:extLst>
              <p:ext uri="{D42A27DB-BD31-4B8C-83A1-F6EECF244321}">
                <p14:modId xmlns:p14="http://schemas.microsoft.com/office/powerpoint/2010/main" val="3914503670"/>
              </p:ext>
            </p:extLst>
          </p:nvPr>
        </p:nvGraphicFramePr>
        <p:xfrm>
          <a:off x="2213747" y="5282985"/>
          <a:ext cx="6324600" cy="927100"/>
        </p:xfrm>
        <a:graphic>
          <a:graphicData uri="http://schemas.openxmlformats.org/presentationml/2006/ole">
            <mc:AlternateContent xmlns:mc="http://schemas.openxmlformats.org/markup-compatibility/2006">
              <mc:Choice xmlns:v="urn:schemas-microsoft-com:vml" Requires="v">
                <p:oleObj spid="_x0000_s9253" name="Equation" r:id="rId9" imgW="2857500" imgH="419100" progId="Equation.3">
                  <p:embed/>
                </p:oleObj>
              </mc:Choice>
              <mc:Fallback>
                <p:oleObj name="Equation" r:id="rId9" imgW="2857500"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3747" y="5282985"/>
                        <a:ext cx="63246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9"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953D0BB9-2725-4707-91A3-0BF3869AFF01}" type="slidenum">
              <a:rPr lang="zh-CN" altLang="en-US" sz="1400"/>
              <a:pPr/>
              <a:t>15</a:t>
            </a:fld>
            <a:endParaRPr lang="en-US" altLang="zh-CN" sz="1400"/>
          </a:p>
        </p:txBody>
      </p:sp>
      <p:sp>
        <p:nvSpPr>
          <p:cNvPr id="25610" name="Rectangle 2"/>
          <p:cNvSpPr>
            <a:spLocks noGrp="1" noChangeArrowheads="1"/>
          </p:cNvSpPr>
          <p:nvPr>
            <p:ph type="body" sz="half" idx="1"/>
          </p:nvPr>
        </p:nvSpPr>
        <p:spPr>
          <a:xfrm>
            <a:off x="683741" y="692150"/>
            <a:ext cx="11170508" cy="5428564"/>
          </a:xfrm>
        </p:spPr>
        <p:txBody>
          <a:bodyPr>
            <a:normAutofit fontScale="92500" lnSpcReduction="20000"/>
          </a:bodyPr>
          <a:lstStyle/>
          <a:p>
            <a:pPr eaLnBrk="1" hangingPunct="1">
              <a:buFontTx/>
              <a:buNone/>
            </a:pPr>
            <a:r>
              <a:rPr lang="zh-CN" altLang="en-US" sz="2800"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为了消除  ，我们可以构建一个包括一单位衍生证券空头和  单位标的证券多头的组合。令  代表该投资组合的价值，则：</a:t>
            </a:r>
          </a:p>
          <a:p>
            <a:pPr eaLnBrk="1" hangingPunct="1"/>
            <a:endParaRPr lang="zh-CN" altLang="en-US" sz="2800" b="1" dirty="0">
              <a:solidFill>
                <a:srgbClr val="000000"/>
              </a:solidFill>
              <a:latin typeface="宋体" panose="02010600030101010101" pitchFamily="2" charset="-122"/>
            </a:endParaRPr>
          </a:p>
          <a:p>
            <a:pPr eaLnBrk="1" hangingPunct="1">
              <a:buFontTx/>
              <a:buNone/>
            </a:pPr>
            <a:r>
              <a:rPr lang="zh-CN" altLang="en-US" sz="2800" b="1" dirty="0">
                <a:solidFill>
                  <a:srgbClr val="000000"/>
                </a:solidFill>
                <a:latin typeface="宋体" panose="02010600030101010101" pitchFamily="2" charset="-122"/>
              </a:rPr>
              <a:t>                                     </a:t>
            </a:r>
            <a:r>
              <a:rPr lang="zh-CN" altLang="en-US" sz="2800" b="1" dirty="0" smtClean="0">
                <a:solidFill>
                  <a:srgbClr val="000000"/>
                </a:solidFill>
                <a:latin typeface="宋体" panose="02010600030101010101" pitchFamily="2" charset="-122"/>
              </a:rPr>
              <a:t>                     （</a:t>
            </a:r>
            <a:r>
              <a:rPr lang="en-US" altLang="zh-CN" sz="2800" b="1" dirty="0">
                <a:solidFill>
                  <a:srgbClr val="000000"/>
                </a:solidFill>
                <a:latin typeface="宋体" panose="02010600030101010101" pitchFamily="2" charset="-122"/>
              </a:rPr>
              <a:t>15</a:t>
            </a:r>
            <a:r>
              <a:rPr lang="zh-CN" altLang="en-US" sz="2800" b="1" dirty="0">
                <a:solidFill>
                  <a:srgbClr val="000000"/>
                </a:solidFill>
                <a:latin typeface="宋体" panose="02010600030101010101" pitchFamily="2" charset="-122"/>
              </a:rPr>
              <a:t>）</a:t>
            </a:r>
          </a:p>
          <a:p>
            <a:pPr eaLnBrk="1" hangingPunct="1">
              <a:buFontTx/>
              <a:buNone/>
            </a:pPr>
            <a:r>
              <a:rPr lang="zh-CN" altLang="en-US" sz="2800" b="1" dirty="0">
                <a:solidFill>
                  <a:srgbClr val="000000"/>
                </a:solidFill>
                <a:latin typeface="宋体" panose="02010600030101010101" pitchFamily="2" charset="-122"/>
              </a:rPr>
              <a:t>  在    时间后：</a:t>
            </a:r>
          </a:p>
          <a:p>
            <a:pPr eaLnBrk="1" hangingPunct="1">
              <a:buFontTx/>
              <a:buNone/>
            </a:pPr>
            <a:r>
              <a:rPr lang="zh-CN" altLang="en-US" sz="2800" b="1" dirty="0">
                <a:solidFill>
                  <a:srgbClr val="000000"/>
                </a:solidFill>
                <a:latin typeface="宋体" panose="02010600030101010101" pitchFamily="2" charset="-122"/>
              </a:rPr>
              <a:t>                                     </a:t>
            </a:r>
            <a:r>
              <a:rPr lang="zh-CN" altLang="en-US" sz="2800" b="1" dirty="0" smtClean="0">
                <a:solidFill>
                  <a:srgbClr val="000000"/>
                </a:solidFill>
                <a:latin typeface="宋体" panose="02010600030101010101" pitchFamily="2" charset="-122"/>
              </a:rPr>
              <a:t>                     （</a:t>
            </a:r>
            <a:r>
              <a:rPr lang="en-US" altLang="zh-CN" sz="2800" b="1" dirty="0">
                <a:solidFill>
                  <a:srgbClr val="000000"/>
                </a:solidFill>
                <a:latin typeface="宋体" panose="02010600030101010101" pitchFamily="2" charset="-122"/>
              </a:rPr>
              <a:t>16</a:t>
            </a:r>
            <a:r>
              <a:rPr lang="zh-CN" altLang="en-US" sz="2800" b="1" dirty="0" smtClean="0">
                <a:solidFill>
                  <a:srgbClr val="000000"/>
                </a:solidFill>
                <a:latin typeface="宋体" panose="02010600030101010101" pitchFamily="2" charset="-122"/>
              </a:rPr>
              <a:t>）</a:t>
            </a:r>
            <a:endParaRPr lang="en-US" altLang="zh-CN" sz="2800" b="1" dirty="0" smtClean="0">
              <a:solidFill>
                <a:srgbClr val="000000"/>
              </a:solidFill>
              <a:latin typeface="宋体" panose="02010600030101010101" pitchFamily="2" charset="-122"/>
            </a:endParaRPr>
          </a:p>
          <a:p>
            <a:pPr eaLnBrk="1" hangingPunct="1">
              <a:buFontTx/>
              <a:buNone/>
            </a:pPr>
            <a:endParaRPr lang="zh-CN" altLang="en-US" sz="2800" b="1" dirty="0">
              <a:solidFill>
                <a:srgbClr val="000000"/>
              </a:solidFill>
              <a:latin typeface="宋体" panose="02010600030101010101" pitchFamily="2" charset="-122"/>
            </a:endParaRPr>
          </a:p>
          <a:p>
            <a:pPr eaLnBrk="1" hangingPunct="1">
              <a:buFontTx/>
              <a:buNone/>
            </a:pPr>
            <a:r>
              <a:rPr lang="zh-CN" altLang="en-US" sz="2800" b="1" dirty="0">
                <a:solidFill>
                  <a:srgbClr val="000000"/>
                </a:solidFill>
                <a:latin typeface="宋体" panose="02010600030101010101" pitchFamily="2" charset="-122"/>
              </a:rPr>
              <a:t>  将式（</a:t>
            </a:r>
            <a:r>
              <a:rPr lang="en-US" altLang="zh-CN" sz="2800" b="1" dirty="0">
                <a:solidFill>
                  <a:srgbClr val="000000"/>
                </a:solidFill>
                <a:latin typeface="宋体" panose="02010600030101010101" pitchFamily="2" charset="-122"/>
              </a:rPr>
              <a:t>12</a:t>
            </a:r>
            <a:r>
              <a:rPr lang="zh-CN" altLang="en-US" sz="2800" b="1" dirty="0">
                <a:solidFill>
                  <a:srgbClr val="000000"/>
                </a:solidFill>
                <a:latin typeface="宋体" panose="02010600030101010101" pitchFamily="2" charset="-122"/>
              </a:rPr>
              <a:t>）和（</a:t>
            </a:r>
            <a:r>
              <a:rPr lang="en-US" altLang="zh-CN" sz="2800" b="1" dirty="0">
                <a:solidFill>
                  <a:srgbClr val="000000"/>
                </a:solidFill>
                <a:latin typeface="宋体" panose="02010600030101010101" pitchFamily="2" charset="-122"/>
              </a:rPr>
              <a:t>14</a:t>
            </a:r>
            <a:r>
              <a:rPr lang="zh-CN" altLang="en-US" sz="2800" b="1" dirty="0">
                <a:solidFill>
                  <a:srgbClr val="000000"/>
                </a:solidFill>
                <a:latin typeface="宋体" panose="02010600030101010101" pitchFamily="2" charset="-122"/>
              </a:rPr>
              <a:t>）代入式（</a:t>
            </a:r>
            <a:r>
              <a:rPr lang="en-US" altLang="zh-CN" sz="2800" b="1" dirty="0">
                <a:solidFill>
                  <a:srgbClr val="000000"/>
                </a:solidFill>
                <a:latin typeface="宋体" panose="02010600030101010101" pitchFamily="2" charset="-122"/>
              </a:rPr>
              <a:t>16</a:t>
            </a:r>
            <a:r>
              <a:rPr lang="zh-CN" altLang="en-US" sz="2800" b="1" dirty="0">
                <a:solidFill>
                  <a:srgbClr val="000000"/>
                </a:solidFill>
                <a:latin typeface="宋体" panose="02010600030101010101" pitchFamily="2" charset="-122"/>
              </a:rPr>
              <a:t>），可得：</a:t>
            </a:r>
          </a:p>
          <a:p>
            <a:pPr eaLnBrk="1" hangingPunct="1">
              <a:buFontTx/>
              <a:buNone/>
            </a:pPr>
            <a:r>
              <a:rPr lang="zh-CN" altLang="en-US" sz="2800" b="1" dirty="0">
                <a:solidFill>
                  <a:srgbClr val="000000"/>
                </a:solidFill>
                <a:latin typeface="宋体" panose="02010600030101010101" pitchFamily="2" charset="-122"/>
              </a:rPr>
              <a:t> </a:t>
            </a:r>
            <a:r>
              <a:rPr lang="zh-CN" altLang="en-US" sz="2800" b="1" dirty="0"/>
              <a:t> </a:t>
            </a:r>
          </a:p>
          <a:p>
            <a:pPr eaLnBrk="1" hangingPunct="1">
              <a:buFontTx/>
              <a:buNone/>
            </a:pPr>
            <a:r>
              <a:rPr lang="zh-CN" altLang="en-US" sz="2800" b="1" dirty="0"/>
              <a:t>                </a:t>
            </a:r>
            <a:r>
              <a:rPr lang="zh-CN" altLang="en-US" sz="2800" b="1" dirty="0" smtClean="0"/>
              <a:t>                                                                                               </a:t>
            </a:r>
            <a:r>
              <a:rPr lang="zh-CN" altLang="en-US" sz="2800" dirty="0">
                <a:latin typeface="+mn-ea"/>
                <a:cs typeface="Times New Roman" panose="02020603050405020304" pitchFamily="18" charset="0"/>
              </a:rPr>
              <a:t>（</a:t>
            </a:r>
            <a:r>
              <a:rPr lang="en-US" altLang="zh-CN" sz="2800" dirty="0">
                <a:latin typeface="+mn-ea"/>
                <a:cs typeface="Times New Roman" panose="02020603050405020304" pitchFamily="18" charset="0"/>
              </a:rPr>
              <a:t>17</a:t>
            </a:r>
            <a:r>
              <a:rPr lang="zh-CN" altLang="en-US" sz="2800" dirty="0">
                <a:latin typeface="+mn-ea"/>
                <a:cs typeface="Times New Roman" panose="02020603050405020304" pitchFamily="18" charset="0"/>
              </a:rPr>
              <a:t>）</a:t>
            </a:r>
          </a:p>
        </p:txBody>
      </p:sp>
      <p:graphicFrame>
        <p:nvGraphicFramePr>
          <p:cNvPr id="25602" name="Object 3"/>
          <p:cNvGraphicFramePr>
            <a:graphicFrameLocks noGrp="1" noChangeAspect="1"/>
          </p:cNvGraphicFramePr>
          <p:nvPr>
            <p:ph sz="quarter" idx="2"/>
            <p:extLst>
              <p:ext uri="{D42A27DB-BD31-4B8C-83A1-F6EECF244321}">
                <p14:modId xmlns:p14="http://schemas.microsoft.com/office/powerpoint/2010/main" val="1710598635"/>
              </p:ext>
            </p:extLst>
          </p:nvPr>
        </p:nvGraphicFramePr>
        <p:xfrm>
          <a:off x="2351088" y="692151"/>
          <a:ext cx="431800" cy="423863"/>
        </p:xfrm>
        <a:graphic>
          <a:graphicData uri="http://schemas.openxmlformats.org/presentationml/2006/ole">
            <mc:AlternateContent xmlns:mc="http://schemas.openxmlformats.org/markup-compatibility/2006">
              <mc:Choice xmlns:v="urn:schemas-microsoft-com:vml" Requires="v">
                <p:oleObj spid="_x0000_s10312" name="Equation" r:id="rId3" imgW="203024" imgH="164957" progId="Equation.3">
                  <p:embed/>
                </p:oleObj>
              </mc:Choice>
              <mc:Fallback>
                <p:oleObj name="Equation" r:id="rId3" imgW="203024" imgH="164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088" y="692151"/>
                        <a:ext cx="43180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5603" name="Object 4"/>
          <p:cNvGraphicFramePr>
            <a:graphicFrameLocks noGrp="1" noChangeAspect="1"/>
          </p:cNvGraphicFramePr>
          <p:nvPr>
            <p:ph sz="quarter" idx="3"/>
            <p:extLst>
              <p:ext uri="{D42A27DB-BD31-4B8C-83A1-F6EECF244321}">
                <p14:modId xmlns:p14="http://schemas.microsoft.com/office/powerpoint/2010/main" val="3075958279"/>
              </p:ext>
            </p:extLst>
          </p:nvPr>
        </p:nvGraphicFramePr>
        <p:xfrm>
          <a:off x="9724019" y="676275"/>
          <a:ext cx="369888" cy="636588"/>
        </p:xfrm>
        <a:graphic>
          <a:graphicData uri="http://schemas.openxmlformats.org/presentationml/2006/ole">
            <mc:AlternateContent xmlns:mc="http://schemas.openxmlformats.org/markup-compatibility/2006">
              <mc:Choice xmlns:v="urn:schemas-microsoft-com:vml" Requires="v">
                <p:oleObj spid="_x0000_s10313" name="Equation" r:id="rId5" imgW="228501" imgH="393529" progId="Equation.3">
                  <p:embed/>
                </p:oleObj>
              </mc:Choice>
              <mc:Fallback>
                <p:oleObj name="Equation" r:id="rId5" imgW="228501"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24019" y="676275"/>
                        <a:ext cx="369888"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5604" name="Object 5"/>
          <p:cNvGraphicFramePr>
            <a:graphicFrameLocks noChangeAspect="1"/>
          </p:cNvGraphicFramePr>
          <p:nvPr>
            <p:extLst>
              <p:ext uri="{D42A27DB-BD31-4B8C-83A1-F6EECF244321}">
                <p14:modId xmlns:p14="http://schemas.microsoft.com/office/powerpoint/2010/main" val="3898746366"/>
              </p:ext>
            </p:extLst>
          </p:nvPr>
        </p:nvGraphicFramePr>
        <p:xfrm>
          <a:off x="3648075" y="1158081"/>
          <a:ext cx="304800" cy="352425"/>
        </p:xfrm>
        <a:graphic>
          <a:graphicData uri="http://schemas.openxmlformats.org/presentationml/2006/ole">
            <mc:AlternateContent xmlns:mc="http://schemas.openxmlformats.org/markup-compatibility/2006">
              <mc:Choice xmlns:v="urn:schemas-microsoft-com:vml" Requires="v">
                <p:oleObj spid="_x0000_s10314" name="Equation" r:id="rId7" imgW="164957" imgH="152268" progId="Equation.3">
                  <p:embed/>
                </p:oleObj>
              </mc:Choice>
              <mc:Fallback>
                <p:oleObj name="Equation" r:id="rId7" imgW="164957" imgH="15226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075" y="1158081"/>
                        <a:ext cx="3048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5605" name="Object 6"/>
          <p:cNvGraphicFramePr>
            <a:graphicFrameLocks noChangeAspect="1"/>
          </p:cNvGraphicFramePr>
          <p:nvPr>
            <p:extLst>
              <p:ext uri="{D42A27DB-BD31-4B8C-83A1-F6EECF244321}">
                <p14:modId xmlns:p14="http://schemas.microsoft.com/office/powerpoint/2010/main" val="1473788316"/>
              </p:ext>
            </p:extLst>
          </p:nvPr>
        </p:nvGraphicFramePr>
        <p:xfrm>
          <a:off x="4414924" y="2165566"/>
          <a:ext cx="2197100" cy="779462"/>
        </p:xfrm>
        <a:graphic>
          <a:graphicData uri="http://schemas.openxmlformats.org/presentationml/2006/ole">
            <mc:AlternateContent xmlns:mc="http://schemas.openxmlformats.org/markup-compatibility/2006">
              <mc:Choice xmlns:v="urn:schemas-microsoft-com:vml" Requires="v">
                <p:oleObj spid="_x0000_s10315" name="Equation" r:id="rId9" imgW="952087" imgH="393529" progId="Equation.3">
                  <p:embed/>
                </p:oleObj>
              </mc:Choice>
              <mc:Fallback>
                <p:oleObj name="Equation" r:id="rId9" imgW="952087"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4924" y="2165566"/>
                        <a:ext cx="21971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5606" name="Object 7"/>
          <p:cNvGraphicFramePr>
            <a:graphicFrameLocks noChangeAspect="1"/>
          </p:cNvGraphicFramePr>
          <p:nvPr>
            <p:extLst>
              <p:ext uri="{D42A27DB-BD31-4B8C-83A1-F6EECF244321}">
                <p14:modId xmlns:p14="http://schemas.microsoft.com/office/powerpoint/2010/main" val="3300060489"/>
              </p:ext>
            </p:extLst>
          </p:nvPr>
        </p:nvGraphicFramePr>
        <p:xfrm>
          <a:off x="1514261" y="2852738"/>
          <a:ext cx="457200" cy="427037"/>
        </p:xfrm>
        <a:graphic>
          <a:graphicData uri="http://schemas.openxmlformats.org/presentationml/2006/ole">
            <mc:AlternateContent xmlns:mc="http://schemas.openxmlformats.org/markup-compatibility/2006">
              <mc:Choice xmlns:v="urn:schemas-microsoft-com:vml" Requires="v">
                <p:oleObj spid="_x0000_s10316" name="Equation" r:id="rId11" imgW="190335" imgH="177646" progId="Equation.3">
                  <p:embed/>
                </p:oleObj>
              </mc:Choice>
              <mc:Fallback>
                <p:oleObj name="Equation" r:id="rId11" imgW="190335" imgH="1776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4261" y="2852738"/>
                        <a:ext cx="457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5607" name="Object 8"/>
          <p:cNvGraphicFramePr>
            <a:graphicFrameLocks noChangeAspect="1"/>
          </p:cNvGraphicFramePr>
          <p:nvPr>
            <p:extLst>
              <p:ext uri="{D42A27DB-BD31-4B8C-83A1-F6EECF244321}">
                <p14:modId xmlns:p14="http://schemas.microsoft.com/office/powerpoint/2010/main" val="278964798"/>
              </p:ext>
            </p:extLst>
          </p:nvPr>
        </p:nvGraphicFramePr>
        <p:xfrm>
          <a:off x="4203700" y="3279775"/>
          <a:ext cx="2782888" cy="762000"/>
        </p:xfrm>
        <a:graphic>
          <a:graphicData uri="http://schemas.openxmlformats.org/presentationml/2006/ole">
            <mc:AlternateContent xmlns:mc="http://schemas.openxmlformats.org/markup-compatibility/2006">
              <mc:Choice xmlns:v="urn:schemas-microsoft-com:vml" Requires="v">
                <p:oleObj spid="_x0000_s10317" name="Equation" r:id="rId13" imgW="1205977" imgH="393529" progId="Equation.3">
                  <p:embed/>
                </p:oleObj>
              </mc:Choice>
              <mc:Fallback>
                <p:oleObj name="Equation" r:id="rId13" imgW="1205977" imgH="39352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03700" y="3279775"/>
                        <a:ext cx="27828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5608" name="Object 9"/>
          <p:cNvGraphicFramePr>
            <a:graphicFrameLocks noChangeAspect="1"/>
          </p:cNvGraphicFramePr>
          <p:nvPr>
            <p:extLst>
              <p:ext uri="{D42A27DB-BD31-4B8C-83A1-F6EECF244321}">
                <p14:modId xmlns:p14="http://schemas.microsoft.com/office/powerpoint/2010/main" val="4088242379"/>
              </p:ext>
            </p:extLst>
          </p:nvPr>
        </p:nvGraphicFramePr>
        <p:xfrm>
          <a:off x="3003593" y="5117521"/>
          <a:ext cx="4419600" cy="830263"/>
        </p:xfrm>
        <a:graphic>
          <a:graphicData uri="http://schemas.openxmlformats.org/presentationml/2006/ole">
            <mc:AlternateContent xmlns:mc="http://schemas.openxmlformats.org/markup-compatibility/2006">
              <mc:Choice xmlns:v="urn:schemas-microsoft-com:vml" Requires="v">
                <p:oleObj spid="_x0000_s10318" name="Equation" r:id="rId15" imgW="1803400" imgH="419100" progId="Equation.3">
                  <p:embed/>
                </p:oleObj>
              </mc:Choice>
              <mc:Fallback>
                <p:oleObj name="Equation" r:id="rId15" imgW="1803400" imgH="4191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03593" y="5117521"/>
                        <a:ext cx="44196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A1876923-EB8C-4C32-B36E-A9B621E1EC78}" type="slidenum">
              <a:rPr lang="zh-CN" altLang="en-US" sz="1400"/>
              <a:pPr/>
              <a:t>16</a:t>
            </a:fld>
            <a:endParaRPr lang="en-US" altLang="zh-CN" sz="1400"/>
          </a:p>
        </p:txBody>
      </p:sp>
      <p:sp>
        <p:nvSpPr>
          <p:cNvPr id="26629" name="Rectangle 2"/>
          <p:cNvSpPr>
            <a:spLocks noGrp="1" noChangeArrowheads="1"/>
          </p:cNvSpPr>
          <p:nvPr>
            <p:ph type="body" sz="half" idx="1"/>
          </p:nvPr>
        </p:nvSpPr>
        <p:spPr>
          <a:xfrm>
            <a:off x="461319" y="1125538"/>
            <a:ext cx="11063416" cy="4741862"/>
          </a:xfrm>
        </p:spPr>
        <p:txBody>
          <a:bodyPr/>
          <a:lstStyle/>
          <a:p>
            <a:pPr eaLnBrk="1" hangingPunct="1">
              <a:buFontTx/>
              <a:buNone/>
            </a:pPr>
            <a:r>
              <a:rPr lang="zh-CN" altLang="en-US" sz="2800"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在没有套利机会的条件下：</a:t>
            </a:r>
          </a:p>
          <a:p>
            <a:pPr eaLnBrk="1" hangingPunct="1"/>
            <a:endParaRPr lang="zh-CN" altLang="en-US" sz="2800" b="1" dirty="0">
              <a:solidFill>
                <a:srgbClr val="000000"/>
              </a:solidFill>
              <a:latin typeface="宋体" panose="02010600030101010101" pitchFamily="2" charset="-122"/>
            </a:endParaRPr>
          </a:p>
          <a:p>
            <a:pPr eaLnBrk="1" hangingPunct="1"/>
            <a:endParaRPr lang="zh-CN" altLang="en-US" sz="2800" b="1" dirty="0">
              <a:solidFill>
                <a:srgbClr val="000000"/>
              </a:solidFill>
              <a:latin typeface="宋体" panose="02010600030101010101" pitchFamily="2" charset="-122"/>
            </a:endParaRPr>
          </a:p>
          <a:p>
            <a:pPr eaLnBrk="1" hangingPunct="1">
              <a:buFontTx/>
              <a:buNone/>
            </a:pPr>
            <a:r>
              <a:rPr lang="zh-CN" altLang="en-US" sz="2800" b="1" dirty="0">
                <a:solidFill>
                  <a:srgbClr val="000000"/>
                </a:solidFill>
                <a:latin typeface="宋体" panose="02010600030101010101" pitchFamily="2" charset="-122"/>
              </a:rPr>
              <a:t>  把式（</a:t>
            </a:r>
            <a:r>
              <a:rPr lang="en-US" altLang="zh-CN" sz="2800" b="1" dirty="0">
                <a:solidFill>
                  <a:srgbClr val="000000"/>
                </a:solidFill>
                <a:latin typeface="宋体" panose="02010600030101010101" pitchFamily="2" charset="-122"/>
              </a:rPr>
              <a:t>15</a:t>
            </a:r>
            <a:r>
              <a:rPr lang="zh-CN" altLang="en-US" sz="2800" b="1" dirty="0">
                <a:solidFill>
                  <a:srgbClr val="000000"/>
                </a:solidFill>
                <a:latin typeface="宋体" panose="02010600030101010101" pitchFamily="2" charset="-122"/>
              </a:rPr>
              <a:t>）和（</a:t>
            </a:r>
            <a:r>
              <a:rPr lang="en-US" altLang="zh-CN" sz="2800" b="1" dirty="0">
                <a:solidFill>
                  <a:srgbClr val="000000"/>
                </a:solidFill>
                <a:latin typeface="宋体" panose="02010600030101010101" pitchFamily="2" charset="-122"/>
              </a:rPr>
              <a:t>17</a:t>
            </a:r>
            <a:r>
              <a:rPr lang="zh-CN" altLang="en-US" sz="2800" b="1" dirty="0">
                <a:solidFill>
                  <a:srgbClr val="000000"/>
                </a:solidFill>
                <a:latin typeface="宋体" panose="02010600030101010101" pitchFamily="2" charset="-122"/>
              </a:rPr>
              <a:t>）代入上式得： </a:t>
            </a:r>
          </a:p>
          <a:p>
            <a:pPr eaLnBrk="1" hangingPunct="1"/>
            <a:endParaRPr lang="zh-CN" altLang="en-US" sz="2800" b="1" dirty="0">
              <a:solidFill>
                <a:srgbClr val="000000"/>
              </a:solidFill>
              <a:latin typeface="宋体" panose="02010600030101010101" pitchFamily="2" charset="-122"/>
            </a:endParaRPr>
          </a:p>
          <a:p>
            <a:pPr eaLnBrk="1" hangingPunct="1">
              <a:buFontTx/>
              <a:buNone/>
            </a:pPr>
            <a:r>
              <a:rPr lang="zh-CN" altLang="en-US" sz="2800" b="1" dirty="0"/>
              <a:t> </a:t>
            </a:r>
          </a:p>
          <a:p>
            <a:pPr eaLnBrk="1" hangingPunct="1"/>
            <a:endParaRPr lang="zh-CN" altLang="en-US" sz="2800" b="1" dirty="0"/>
          </a:p>
        </p:txBody>
      </p:sp>
      <p:graphicFrame>
        <p:nvGraphicFramePr>
          <p:cNvPr id="26626" name="Object 3"/>
          <p:cNvGraphicFramePr>
            <a:graphicFrameLocks noGrp="1" noChangeAspect="1"/>
          </p:cNvGraphicFramePr>
          <p:nvPr>
            <p:ph sz="quarter" idx="2"/>
            <p:extLst>
              <p:ext uri="{D42A27DB-BD31-4B8C-83A1-F6EECF244321}">
                <p14:modId xmlns:p14="http://schemas.microsoft.com/office/powerpoint/2010/main" val="2370371806"/>
              </p:ext>
            </p:extLst>
          </p:nvPr>
        </p:nvGraphicFramePr>
        <p:xfrm>
          <a:off x="3979820" y="2134378"/>
          <a:ext cx="1811380" cy="471504"/>
        </p:xfrm>
        <a:graphic>
          <a:graphicData uri="http://schemas.openxmlformats.org/presentationml/2006/ole">
            <mc:AlternateContent xmlns:mc="http://schemas.openxmlformats.org/markup-compatibility/2006">
              <mc:Choice xmlns:v="urn:schemas-microsoft-com:vml" Requires="v">
                <p:oleObj spid="_x0000_s11284" name="Equation" r:id="rId3" imgW="748975" imgH="177723" progId="Equation.3">
                  <p:embed/>
                </p:oleObj>
              </mc:Choice>
              <mc:Fallback>
                <p:oleObj name="Equation" r:id="rId3" imgW="748975" imgH="17772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9820" y="2134378"/>
                        <a:ext cx="1811380" cy="471504"/>
                      </a:xfrm>
                      <a:prstGeom prst="rect">
                        <a:avLst/>
                      </a:prstGeom>
                      <a:noFill/>
                      <a:ln>
                        <a:noFill/>
                      </a:ln>
                      <a:effectLst/>
                      <a:extLst/>
                    </p:spPr>
                  </p:pic>
                </p:oleObj>
              </mc:Fallback>
            </mc:AlternateContent>
          </a:graphicData>
        </a:graphic>
      </p:graphicFrame>
      <p:graphicFrame>
        <p:nvGraphicFramePr>
          <p:cNvPr id="26627" name="Object 4"/>
          <p:cNvGraphicFramePr>
            <a:graphicFrameLocks noGrp="1" noChangeAspect="1"/>
          </p:cNvGraphicFramePr>
          <p:nvPr>
            <p:ph sz="quarter" idx="3"/>
            <p:extLst>
              <p:ext uri="{D42A27DB-BD31-4B8C-83A1-F6EECF244321}">
                <p14:modId xmlns:p14="http://schemas.microsoft.com/office/powerpoint/2010/main" val="1326919797"/>
              </p:ext>
            </p:extLst>
          </p:nvPr>
        </p:nvGraphicFramePr>
        <p:xfrm>
          <a:off x="2757615" y="4202490"/>
          <a:ext cx="5274276" cy="979109"/>
        </p:xfrm>
        <a:graphic>
          <a:graphicData uri="http://schemas.openxmlformats.org/presentationml/2006/ole">
            <mc:AlternateContent xmlns:mc="http://schemas.openxmlformats.org/markup-compatibility/2006">
              <mc:Choice xmlns:v="urn:schemas-microsoft-com:vml" Requires="v">
                <p:oleObj spid="_x0000_s11285" name="Equation" r:id="rId5" imgW="2362200" imgH="419100" progId="Equation.3">
                  <p:embed/>
                </p:oleObj>
              </mc:Choice>
              <mc:Fallback>
                <p:oleObj name="Equation" r:id="rId5" imgW="23622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7615" y="4202490"/>
                        <a:ext cx="5274276" cy="979109"/>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0743456B-AC59-444F-93B5-1AC259B74A87}" type="slidenum">
              <a:rPr lang="zh-CN" altLang="en-US" sz="1400"/>
              <a:pPr/>
              <a:t>17</a:t>
            </a:fld>
            <a:endParaRPr lang="en-US" altLang="zh-CN" sz="1400"/>
          </a:p>
        </p:txBody>
      </p:sp>
      <p:sp>
        <p:nvSpPr>
          <p:cNvPr id="27653" name="Rectangle 2"/>
          <p:cNvSpPr>
            <a:spLocks noGrp="1" noChangeArrowheads="1"/>
          </p:cNvSpPr>
          <p:nvPr>
            <p:ph type="body" sz="half" idx="1"/>
          </p:nvPr>
        </p:nvSpPr>
        <p:spPr>
          <a:xfrm>
            <a:off x="741406" y="781050"/>
            <a:ext cx="10849232" cy="5102225"/>
          </a:xfrm>
        </p:spPr>
        <p:txBody>
          <a:bodyPr>
            <a:normAutofit fontScale="92500" lnSpcReduction="10000"/>
          </a:bodyPr>
          <a:lstStyle/>
          <a:p>
            <a:pPr eaLnBrk="1" hangingPunct="1">
              <a:buFontTx/>
              <a:buNone/>
            </a:pPr>
            <a:r>
              <a:rPr lang="zh-CN" altLang="en-US" sz="2800"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化简为：</a:t>
            </a:r>
          </a:p>
          <a:p>
            <a:pPr eaLnBrk="1" hangingPunct="1">
              <a:buFontTx/>
              <a:buNone/>
            </a:pPr>
            <a:r>
              <a:rPr lang="zh-CN" altLang="en-US" sz="2800" b="1" dirty="0">
                <a:solidFill>
                  <a:srgbClr val="000000"/>
                </a:solidFill>
                <a:latin typeface="宋体" panose="02010600030101010101" pitchFamily="2" charset="-122"/>
              </a:rPr>
              <a:t>                              </a:t>
            </a:r>
            <a:r>
              <a:rPr lang="zh-CN" altLang="en-US" sz="2800" b="1" dirty="0" smtClean="0">
                <a:solidFill>
                  <a:srgbClr val="000000"/>
                </a:solidFill>
                <a:latin typeface="宋体" panose="02010600030101010101" pitchFamily="2" charset="-122"/>
              </a:rPr>
              <a:t>                            </a:t>
            </a:r>
            <a:r>
              <a:rPr lang="en-US" altLang="zh-CN" sz="2800" b="1" dirty="0" smtClean="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18)</a:t>
            </a:r>
            <a:r>
              <a:rPr lang="en-US" altLang="zh-CN" sz="2800" b="1" dirty="0"/>
              <a:t> </a:t>
            </a:r>
          </a:p>
          <a:p>
            <a:pPr eaLnBrk="1" hangingPunct="1"/>
            <a:endParaRPr lang="en-US" altLang="zh-CN" sz="2800" b="1" dirty="0">
              <a:solidFill>
                <a:srgbClr val="000000"/>
              </a:solidFill>
              <a:latin typeface="宋体" panose="02010600030101010101" pitchFamily="2" charset="-122"/>
            </a:endParaRPr>
          </a:p>
          <a:p>
            <a:pPr eaLnBrk="1" hangingPunct="1">
              <a:buFontTx/>
              <a:buNone/>
            </a:pPr>
            <a:r>
              <a:rPr lang="en-US" altLang="zh-CN" sz="2800" b="1"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这就是著名的布莱克</a:t>
            </a:r>
            <a:r>
              <a:rPr lang="en-US" altLang="zh-CN" sz="2800" b="1" dirty="0">
                <a:solidFill>
                  <a:srgbClr val="000000"/>
                </a:solidFill>
              </a:rPr>
              <a:t>——</a:t>
            </a:r>
            <a:r>
              <a:rPr lang="zh-CN" altLang="en-US" sz="2800" b="1" dirty="0">
                <a:solidFill>
                  <a:srgbClr val="000000"/>
                </a:solidFill>
                <a:latin typeface="宋体" panose="02010600030101010101" pitchFamily="2" charset="-122"/>
              </a:rPr>
              <a:t>舒尔斯微分分程，它适用于其价格取决于标的证券价格</a:t>
            </a:r>
            <a:r>
              <a:rPr lang="en-US" altLang="zh-CN" sz="2800" b="1" dirty="0">
                <a:solidFill>
                  <a:srgbClr val="000000"/>
                </a:solidFill>
              </a:rPr>
              <a:t>S</a:t>
            </a:r>
            <a:r>
              <a:rPr lang="zh-CN" altLang="en-US" sz="2800" b="1" dirty="0">
                <a:solidFill>
                  <a:srgbClr val="000000"/>
                </a:solidFill>
                <a:latin typeface="宋体" panose="02010600030101010101" pitchFamily="2" charset="-122"/>
              </a:rPr>
              <a:t>的所有衍生证券的定价。</a:t>
            </a:r>
            <a:r>
              <a:rPr lang="zh-CN" altLang="en-US" sz="2800" b="1" dirty="0"/>
              <a:t> </a:t>
            </a:r>
          </a:p>
          <a:p>
            <a:pPr eaLnBrk="1" hangingPunct="1">
              <a:buFontTx/>
              <a:buNone/>
            </a:pPr>
            <a:r>
              <a:rPr lang="zh-CN" altLang="en-US" sz="2800" b="1" dirty="0"/>
              <a:t>    </a:t>
            </a:r>
            <a:r>
              <a:rPr lang="en-US" altLang="zh-CN" sz="2800" b="1" dirty="0"/>
              <a:t>f: </a:t>
            </a:r>
            <a:r>
              <a:rPr lang="zh-CN" altLang="en-US" sz="2800" b="1" dirty="0"/>
              <a:t>期权价格</a:t>
            </a:r>
          </a:p>
          <a:p>
            <a:pPr eaLnBrk="1" hangingPunct="1">
              <a:buFontTx/>
              <a:buNone/>
            </a:pPr>
            <a:r>
              <a:rPr lang="zh-CN" altLang="en-US" sz="2800" b="1" dirty="0"/>
              <a:t>    </a:t>
            </a:r>
            <a:r>
              <a:rPr lang="en-US" altLang="zh-CN" sz="2800" b="1" dirty="0"/>
              <a:t>r:</a:t>
            </a:r>
            <a:r>
              <a:rPr lang="zh-CN" altLang="en-US" sz="2800" b="1" dirty="0"/>
              <a:t>无风险收益率</a:t>
            </a:r>
          </a:p>
          <a:p>
            <a:pPr eaLnBrk="1" hangingPunct="1">
              <a:buFontTx/>
              <a:buNone/>
            </a:pPr>
            <a:r>
              <a:rPr lang="zh-CN" altLang="en-US" sz="2800" b="1" dirty="0"/>
              <a:t>      </a:t>
            </a:r>
            <a:r>
              <a:rPr lang="en-US" altLang="zh-CN" sz="2800" b="1" dirty="0"/>
              <a:t>:</a:t>
            </a:r>
            <a:r>
              <a:rPr lang="zh-CN" altLang="en-US" sz="2800" b="1" dirty="0"/>
              <a:t>股票价格波动率</a:t>
            </a:r>
          </a:p>
          <a:p>
            <a:pPr eaLnBrk="1" hangingPunct="1">
              <a:buFontTx/>
              <a:buNone/>
            </a:pPr>
            <a:r>
              <a:rPr lang="zh-CN" altLang="en-US" sz="2800" b="1" dirty="0">
                <a:solidFill>
                  <a:srgbClr val="000000"/>
                </a:solidFill>
              </a:rPr>
              <a:t>   通过解这个偏微分方程，得到</a:t>
            </a:r>
            <a:r>
              <a:rPr lang="zh-CN" altLang="en-US" sz="2800" b="1" dirty="0"/>
              <a:t>：</a:t>
            </a:r>
          </a:p>
          <a:p>
            <a:pPr eaLnBrk="1" hangingPunct="1"/>
            <a:endParaRPr lang="zh-CN" altLang="en-US" sz="2800" b="1" dirty="0"/>
          </a:p>
        </p:txBody>
      </p:sp>
      <p:graphicFrame>
        <p:nvGraphicFramePr>
          <p:cNvPr id="27650" name="Object 3"/>
          <p:cNvGraphicFramePr>
            <a:graphicFrameLocks noGrp="1" noChangeAspect="1"/>
          </p:cNvGraphicFramePr>
          <p:nvPr>
            <p:ph sz="quarter" idx="2"/>
            <p:extLst>
              <p:ext uri="{D42A27DB-BD31-4B8C-83A1-F6EECF244321}">
                <p14:modId xmlns:p14="http://schemas.microsoft.com/office/powerpoint/2010/main" val="135911972"/>
              </p:ext>
            </p:extLst>
          </p:nvPr>
        </p:nvGraphicFramePr>
        <p:xfrm>
          <a:off x="3492842" y="1144845"/>
          <a:ext cx="4176713" cy="908050"/>
        </p:xfrm>
        <a:graphic>
          <a:graphicData uri="http://schemas.openxmlformats.org/presentationml/2006/ole">
            <mc:AlternateContent xmlns:mc="http://schemas.openxmlformats.org/markup-compatibility/2006">
              <mc:Choice xmlns:v="urn:schemas-microsoft-com:vml" Requires="v">
                <p:oleObj spid="_x0000_s12306" name="Equation" r:id="rId3" imgW="1930400" imgH="419100" progId="Equation.3">
                  <p:embed/>
                </p:oleObj>
              </mc:Choice>
              <mc:Fallback>
                <p:oleObj name="Equation" r:id="rId3" imgW="19304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842" y="1144845"/>
                        <a:ext cx="4176713"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7651" name="Object 4"/>
          <p:cNvGraphicFramePr>
            <a:graphicFrameLocks noGrp="1" noChangeAspect="1"/>
          </p:cNvGraphicFramePr>
          <p:nvPr>
            <p:ph sz="quarter" idx="3"/>
            <p:extLst>
              <p:ext uri="{D42A27DB-BD31-4B8C-83A1-F6EECF244321}">
                <p14:modId xmlns:p14="http://schemas.microsoft.com/office/powerpoint/2010/main" val="2005139627"/>
              </p:ext>
            </p:extLst>
          </p:nvPr>
        </p:nvGraphicFramePr>
        <p:xfrm>
          <a:off x="963312" y="4705228"/>
          <a:ext cx="643066" cy="335771"/>
        </p:xfrm>
        <a:graphic>
          <a:graphicData uri="http://schemas.openxmlformats.org/presentationml/2006/ole">
            <mc:AlternateContent xmlns:mc="http://schemas.openxmlformats.org/markup-compatibility/2006">
              <mc:Choice xmlns:v="urn:schemas-microsoft-com:vml" Requires="v">
                <p:oleObj spid="_x0000_s12307" name="Equation" r:id="rId5" imgW="152334" imgH="139639" progId="Equation.DSMT4">
                  <p:embed/>
                </p:oleObj>
              </mc:Choice>
              <mc:Fallback>
                <p:oleObj name="Equation" r:id="rId5" imgW="152334" imgH="13963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3312" y="4705228"/>
                        <a:ext cx="643066" cy="335771"/>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45E45401-AC82-44E9-B28F-CD0E583E7368}" type="slidenum">
              <a:rPr lang="zh-CN" altLang="en-US" sz="1400"/>
              <a:pPr/>
              <a:t>18</a:t>
            </a:fld>
            <a:endParaRPr lang="en-US" altLang="zh-CN" sz="1400"/>
          </a:p>
        </p:txBody>
      </p:sp>
      <p:sp>
        <p:nvSpPr>
          <p:cNvPr id="28678" name="Rectangle 2"/>
          <p:cNvSpPr>
            <a:spLocks noGrp="1" noChangeArrowheads="1"/>
          </p:cNvSpPr>
          <p:nvPr>
            <p:ph type="body" sz="half" idx="1"/>
          </p:nvPr>
        </p:nvSpPr>
        <p:spPr>
          <a:xfrm>
            <a:off x="280086" y="383617"/>
            <a:ext cx="11401168" cy="5682220"/>
          </a:xfrm>
        </p:spPr>
        <p:txBody>
          <a:bodyPr>
            <a:normAutofit lnSpcReduction="10000"/>
          </a:bodyPr>
          <a:lstStyle/>
          <a:p>
            <a:pPr eaLnBrk="1" hangingPunct="1">
              <a:lnSpc>
                <a:spcPct val="90000"/>
              </a:lnSpc>
              <a:buFontTx/>
              <a:buNone/>
            </a:pPr>
            <a:r>
              <a:rPr lang="zh-CN" altLang="en-US" sz="2800"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在风险中性的条件下，欧式看涨期权到期时（</a:t>
            </a:r>
            <a:r>
              <a:rPr lang="en-US" altLang="zh-CN" sz="2800" b="1" dirty="0">
                <a:solidFill>
                  <a:srgbClr val="000000"/>
                </a:solidFill>
              </a:rPr>
              <a:t>T</a:t>
            </a:r>
            <a:r>
              <a:rPr lang="zh-CN" altLang="en-US" sz="2800" b="1" dirty="0">
                <a:solidFill>
                  <a:srgbClr val="000000"/>
                </a:solidFill>
                <a:latin typeface="Times New Roman" panose="02020603050405020304" pitchFamily="18" charset="0"/>
              </a:rPr>
              <a:t>时刻）的期望值为：</a:t>
            </a:r>
          </a:p>
          <a:p>
            <a:pPr eaLnBrk="1" hangingPunct="1">
              <a:lnSpc>
                <a:spcPct val="90000"/>
              </a:lnSpc>
            </a:pPr>
            <a:endParaRPr lang="zh-CN" altLang="en-US" sz="2800" b="1" dirty="0">
              <a:solidFill>
                <a:srgbClr val="000000"/>
              </a:solidFill>
              <a:latin typeface="Times New Roman" panose="02020603050405020304" pitchFamily="18" charset="0"/>
            </a:endParaRPr>
          </a:p>
          <a:p>
            <a:pPr eaLnBrk="1" hangingPunct="1">
              <a:lnSpc>
                <a:spcPct val="90000"/>
              </a:lnSpc>
              <a:buFontTx/>
              <a:buNone/>
            </a:pPr>
            <a:r>
              <a:rPr lang="zh-CN" altLang="en-US" sz="2800" b="1" dirty="0">
                <a:solidFill>
                  <a:srgbClr val="000000"/>
                </a:solidFill>
                <a:latin typeface="Times New Roman" panose="02020603050405020304" pitchFamily="18" charset="0"/>
              </a:rPr>
              <a:t>   其现值</a:t>
            </a:r>
            <a:r>
              <a:rPr lang="zh-CN" altLang="en-US" sz="2800" b="1" dirty="0" smtClean="0">
                <a:solidFill>
                  <a:srgbClr val="000000"/>
                </a:solidFill>
                <a:latin typeface="Times New Roman" panose="02020603050405020304" pitchFamily="18" charset="0"/>
              </a:rPr>
              <a:t>为</a:t>
            </a:r>
            <a:endParaRPr lang="zh-CN" altLang="en-US" sz="2800" b="1" dirty="0">
              <a:solidFill>
                <a:srgbClr val="000000"/>
              </a:solidFill>
              <a:latin typeface="Times New Roman" panose="02020603050405020304" pitchFamily="18" charset="0"/>
            </a:endParaRPr>
          </a:p>
          <a:p>
            <a:pPr eaLnBrk="1" hangingPunct="1">
              <a:lnSpc>
                <a:spcPct val="90000"/>
              </a:lnSpc>
              <a:buFontTx/>
              <a:buNone/>
            </a:pPr>
            <a:r>
              <a:rPr lang="zh-CN" altLang="en-US" sz="2800" b="1" dirty="0">
                <a:solidFill>
                  <a:srgbClr val="000000"/>
                </a:solidFill>
              </a:rPr>
              <a:t>  </a:t>
            </a:r>
            <a:r>
              <a:rPr lang="zh-CN" altLang="en-US" sz="2800" b="1" dirty="0" smtClean="0">
                <a:solidFill>
                  <a:srgbClr val="000000"/>
                </a:solidFill>
              </a:rPr>
              <a:t>                                                                                                    </a:t>
            </a:r>
            <a:endParaRPr lang="en-US" altLang="zh-CN" sz="2800" b="1" dirty="0" smtClean="0">
              <a:solidFill>
                <a:srgbClr val="000000"/>
              </a:solidFill>
            </a:endParaRPr>
          </a:p>
          <a:p>
            <a:pPr eaLnBrk="1" hangingPunct="1">
              <a:lnSpc>
                <a:spcPct val="90000"/>
              </a:lnSpc>
              <a:buFontTx/>
              <a:buNone/>
            </a:pPr>
            <a:r>
              <a:rPr lang="en-US" altLang="zh-CN" sz="2800" b="1" dirty="0">
                <a:solidFill>
                  <a:srgbClr val="000000"/>
                </a:solidFill>
                <a:latin typeface="+mn-ea"/>
              </a:rPr>
              <a:t> </a:t>
            </a:r>
            <a:r>
              <a:rPr lang="en-US" altLang="zh-CN" sz="2800" b="1" dirty="0" smtClean="0">
                <a:solidFill>
                  <a:srgbClr val="000000"/>
                </a:solidFill>
                <a:latin typeface="+mn-ea"/>
              </a:rPr>
              <a:t>                                                     </a:t>
            </a:r>
            <a:r>
              <a:rPr lang="zh-CN" altLang="en-US" sz="2800" dirty="0" smtClean="0">
                <a:solidFill>
                  <a:srgbClr val="000000"/>
                </a:solidFill>
                <a:latin typeface="+mn-ea"/>
              </a:rPr>
              <a:t>（</a:t>
            </a:r>
            <a:r>
              <a:rPr lang="en-US" altLang="zh-CN" sz="2800" dirty="0" smtClean="0">
                <a:solidFill>
                  <a:srgbClr val="000000"/>
                </a:solidFill>
                <a:latin typeface="+mn-ea"/>
              </a:rPr>
              <a:t>19</a:t>
            </a:r>
            <a:r>
              <a:rPr lang="zh-CN" altLang="en-US" sz="2800" dirty="0" smtClean="0">
                <a:solidFill>
                  <a:srgbClr val="000000"/>
                </a:solidFill>
                <a:latin typeface="+mn-ea"/>
              </a:rPr>
              <a:t>）</a:t>
            </a:r>
            <a:endParaRPr lang="en-US" altLang="zh-CN" sz="2800" dirty="0" smtClean="0">
              <a:solidFill>
                <a:srgbClr val="000000"/>
              </a:solidFill>
              <a:latin typeface="+mn-ea"/>
            </a:endParaRPr>
          </a:p>
          <a:p>
            <a:pPr eaLnBrk="1" hangingPunct="1">
              <a:lnSpc>
                <a:spcPct val="90000"/>
              </a:lnSpc>
              <a:buFontTx/>
              <a:buNone/>
            </a:pPr>
            <a:endParaRPr lang="en-US" altLang="zh-CN" sz="2800" b="1" dirty="0" smtClean="0">
              <a:solidFill>
                <a:srgbClr val="000000"/>
              </a:solidFill>
            </a:endParaRPr>
          </a:p>
          <a:p>
            <a:pPr eaLnBrk="1" hangingPunct="1">
              <a:lnSpc>
                <a:spcPct val="90000"/>
              </a:lnSpc>
              <a:buFontTx/>
              <a:buNone/>
            </a:pPr>
            <a:r>
              <a:rPr lang="zh-CN" altLang="en-US" sz="2800" b="1" dirty="0" smtClean="0">
                <a:solidFill>
                  <a:srgbClr val="000000"/>
                </a:solidFill>
              </a:rPr>
              <a:t> </a:t>
            </a:r>
            <a:r>
              <a:rPr lang="zh-CN" altLang="en-US" sz="2800" b="1" dirty="0">
                <a:solidFill>
                  <a:srgbClr val="000000"/>
                </a:solidFill>
              </a:rPr>
              <a:t>对数资产价格的分布为</a:t>
            </a:r>
            <a:r>
              <a:rPr lang="zh-CN" altLang="en-US" sz="2800" b="1" dirty="0"/>
              <a:t>： </a:t>
            </a:r>
          </a:p>
          <a:p>
            <a:pPr eaLnBrk="1" hangingPunct="1">
              <a:lnSpc>
                <a:spcPct val="90000"/>
              </a:lnSpc>
              <a:buFontTx/>
              <a:buNone/>
            </a:pPr>
            <a:endParaRPr lang="en-US" altLang="zh-CN" sz="2800" b="1" dirty="0" smtClean="0"/>
          </a:p>
          <a:p>
            <a:pPr eaLnBrk="1" hangingPunct="1">
              <a:lnSpc>
                <a:spcPct val="90000"/>
              </a:lnSpc>
              <a:buFontTx/>
              <a:buNone/>
            </a:pPr>
            <a:r>
              <a:rPr lang="en-US" altLang="zh-CN" sz="2800" b="1" dirty="0"/>
              <a:t> </a:t>
            </a:r>
            <a:r>
              <a:rPr lang="en-US" altLang="zh-CN" sz="2800" b="1" dirty="0" smtClean="0"/>
              <a:t>                                                                                                    </a:t>
            </a:r>
            <a:r>
              <a:rPr lang="zh-CN" altLang="en-US" sz="2800" dirty="0" smtClean="0">
                <a:latin typeface="+mn-ea"/>
              </a:rPr>
              <a:t>（</a:t>
            </a:r>
            <a:r>
              <a:rPr lang="en-US" altLang="zh-CN" sz="2800" dirty="0" smtClean="0">
                <a:latin typeface="+mn-ea"/>
              </a:rPr>
              <a:t>20</a:t>
            </a:r>
            <a:r>
              <a:rPr lang="zh-CN" altLang="en-US" sz="2800" dirty="0" smtClean="0">
                <a:latin typeface="+mn-ea"/>
              </a:rPr>
              <a:t>）</a:t>
            </a:r>
            <a:endParaRPr lang="zh-CN" altLang="en-US" sz="2800" dirty="0">
              <a:latin typeface="+mn-ea"/>
            </a:endParaRPr>
          </a:p>
          <a:p>
            <a:pPr eaLnBrk="1" hangingPunct="1">
              <a:lnSpc>
                <a:spcPct val="90000"/>
              </a:lnSpc>
              <a:buFontTx/>
              <a:buNone/>
            </a:pPr>
            <a:r>
              <a:rPr lang="zh-CN" altLang="en-US" sz="2800" b="1" dirty="0">
                <a:solidFill>
                  <a:srgbClr val="000000"/>
                </a:solidFill>
                <a:latin typeface="宋体" panose="02010600030101010101" pitchFamily="2" charset="-122"/>
              </a:rPr>
              <a:t> </a:t>
            </a:r>
            <a:endParaRPr lang="en-US" altLang="zh-CN" sz="2800" b="1" dirty="0" smtClean="0">
              <a:solidFill>
                <a:srgbClr val="000000"/>
              </a:solidFill>
              <a:latin typeface="宋体" panose="02010600030101010101" pitchFamily="2" charset="-122"/>
            </a:endParaRPr>
          </a:p>
          <a:p>
            <a:pPr eaLnBrk="1" hangingPunct="1">
              <a:lnSpc>
                <a:spcPct val="90000"/>
              </a:lnSpc>
              <a:buFontTx/>
              <a:buNone/>
            </a:pPr>
            <a:r>
              <a:rPr lang="zh-CN" altLang="en-US" sz="2800" b="1" dirty="0" smtClean="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对式（</a:t>
            </a:r>
            <a:r>
              <a:rPr lang="en-US" altLang="zh-CN" sz="2800" b="1" dirty="0">
                <a:solidFill>
                  <a:srgbClr val="000000"/>
                </a:solidFill>
                <a:latin typeface="宋体" panose="02010600030101010101" pitchFamily="2" charset="-122"/>
              </a:rPr>
              <a:t>19</a:t>
            </a:r>
            <a:r>
              <a:rPr lang="zh-CN" altLang="en-US" sz="2800" b="1" dirty="0">
                <a:solidFill>
                  <a:srgbClr val="000000"/>
                </a:solidFill>
                <a:latin typeface="宋体" panose="02010600030101010101" pitchFamily="2" charset="-122"/>
              </a:rPr>
              <a:t>）求解：</a:t>
            </a:r>
          </a:p>
          <a:p>
            <a:pPr eaLnBrk="1" hangingPunct="1">
              <a:lnSpc>
                <a:spcPct val="90000"/>
              </a:lnSpc>
              <a:buFontTx/>
              <a:buNone/>
            </a:pPr>
            <a:r>
              <a:rPr lang="zh-CN" altLang="en-US" sz="2800" dirty="0"/>
              <a:t>                                               </a:t>
            </a:r>
          </a:p>
          <a:p>
            <a:pPr eaLnBrk="1" hangingPunct="1">
              <a:lnSpc>
                <a:spcPct val="90000"/>
              </a:lnSpc>
            </a:pPr>
            <a:endParaRPr lang="zh-CN" altLang="en-US" sz="2800" dirty="0"/>
          </a:p>
        </p:txBody>
      </p:sp>
      <p:graphicFrame>
        <p:nvGraphicFramePr>
          <p:cNvPr id="28674" name="Object 3"/>
          <p:cNvGraphicFramePr>
            <a:graphicFrameLocks noGrp="1" noChangeAspect="1"/>
          </p:cNvGraphicFramePr>
          <p:nvPr>
            <p:ph sz="quarter" idx="2"/>
            <p:extLst>
              <p:ext uri="{D42A27DB-BD31-4B8C-83A1-F6EECF244321}">
                <p14:modId xmlns:p14="http://schemas.microsoft.com/office/powerpoint/2010/main" val="1452127321"/>
              </p:ext>
            </p:extLst>
          </p:nvPr>
        </p:nvGraphicFramePr>
        <p:xfrm>
          <a:off x="3992283" y="1165743"/>
          <a:ext cx="2655652" cy="707072"/>
        </p:xfrm>
        <a:graphic>
          <a:graphicData uri="http://schemas.openxmlformats.org/presentationml/2006/ole">
            <mc:AlternateContent xmlns:mc="http://schemas.openxmlformats.org/markup-compatibility/2006">
              <mc:Choice xmlns:v="urn:schemas-microsoft-com:vml" Requires="v">
                <p:oleObj spid="_x0000_s13341" name="Equation" r:id="rId3" imgW="1143000" imgH="304800" progId="Equation.3">
                  <p:embed/>
                </p:oleObj>
              </mc:Choice>
              <mc:Fallback>
                <p:oleObj name="Equation" r:id="rId3" imgW="1143000" imgH="304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283" y="1165743"/>
                        <a:ext cx="2655652" cy="707072"/>
                      </a:xfrm>
                      <a:prstGeom prst="rect">
                        <a:avLst/>
                      </a:prstGeom>
                      <a:noFill/>
                      <a:ln>
                        <a:noFill/>
                      </a:ln>
                      <a:effectLst/>
                      <a:extLst/>
                    </p:spPr>
                  </p:pic>
                </p:oleObj>
              </mc:Fallback>
            </mc:AlternateContent>
          </a:graphicData>
        </a:graphic>
      </p:graphicFrame>
      <p:graphicFrame>
        <p:nvGraphicFramePr>
          <p:cNvPr id="28675" name="Object 4"/>
          <p:cNvGraphicFramePr>
            <a:graphicFrameLocks noGrp="1" noChangeAspect="1"/>
          </p:cNvGraphicFramePr>
          <p:nvPr>
            <p:ph sz="quarter" idx="3"/>
            <p:extLst>
              <p:ext uri="{D42A27DB-BD31-4B8C-83A1-F6EECF244321}">
                <p14:modId xmlns:p14="http://schemas.microsoft.com/office/powerpoint/2010/main" val="2196760407"/>
              </p:ext>
            </p:extLst>
          </p:nvPr>
        </p:nvGraphicFramePr>
        <p:xfrm>
          <a:off x="3058586" y="1989428"/>
          <a:ext cx="4523045" cy="817563"/>
        </p:xfrm>
        <a:graphic>
          <a:graphicData uri="http://schemas.openxmlformats.org/presentationml/2006/ole">
            <mc:AlternateContent xmlns:mc="http://schemas.openxmlformats.org/markup-compatibility/2006">
              <mc:Choice xmlns:v="urn:schemas-microsoft-com:vml" Requires="v">
                <p:oleObj spid="_x0000_s13342" name="Equation" r:id="rId5" imgW="1790700" imgH="304800" progId="Equation.3">
                  <p:embed/>
                </p:oleObj>
              </mc:Choice>
              <mc:Fallback>
                <p:oleObj name="Equation" r:id="rId5" imgW="1790700" imgH="304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8586" y="1989428"/>
                        <a:ext cx="4523045" cy="817563"/>
                      </a:xfrm>
                      <a:prstGeom prst="rect">
                        <a:avLst/>
                      </a:prstGeom>
                      <a:noFill/>
                      <a:ln>
                        <a:noFill/>
                      </a:ln>
                      <a:effectLst/>
                      <a:extLst/>
                    </p:spPr>
                  </p:pic>
                </p:oleObj>
              </mc:Fallback>
            </mc:AlternateContent>
          </a:graphicData>
        </a:graphic>
      </p:graphicFrame>
      <p:graphicFrame>
        <p:nvGraphicFramePr>
          <p:cNvPr id="28676" name="Object 5"/>
          <p:cNvGraphicFramePr>
            <a:graphicFrameLocks noChangeAspect="1"/>
          </p:cNvGraphicFramePr>
          <p:nvPr>
            <p:extLst>
              <p:ext uri="{D42A27DB-BD31-4B8C-83A1-F6EECF244321}">
                <p14:modId xmlns:p14="http://schemas.microsoft.com/office/powerpoint/2010/main" val="3042864771"/>
              </p:ext>
            </p:extLst>
          </p:nvPr>
        </p:nvGraphicFramePr>
        <p:xfrm>
          <a:off x="2272108" y="3811908"/>
          <a:ext cx="6096000" cy="1022350"/>
        </p:xfrm>
        <a:graphic>
          <a:graphicData uri="http://schemas.openxmlformats.org/presentationml/2006/ole">
            <mc:AlternateContent xmlns:mc="http://schemas.openxmlformats.org/markup-compatibility/2006">
              <mc:Choice xmlns:v="urn:schemas-microsoft-com:vml" Requires="v">
                <p:oleObj spid="_x0000_s13343" name="Equation" r:id="rId7" imgW="2501900" imgH="419100" progId="Equation.3">
                  <p:embed/>
                </p:oleObj>
              </mc:Choice>
              <mc:Fallback>
                <p:oleObj name="Equation" r:id="rId7" imgW="25019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2108" y="3811908"/>
                        <a:ext cx="6096000"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6CABDFEF-2004-4729-9D3C-33D8823AE7FE}" type="slidenum">
              <a:rPr lang="zh-CN" altLang="en-US" sz="1400"/>
              <a:pPr/>
              <a:t>19</a:t>
            </a:fld>
            <a:endParaRPr lang="en-US" altLang="zh-CN" sz="1400"/>
          </a:p>
        </p:txBody>
      </p:sp>
      <p:graphicFrame>
        <p:nvGraphicFramePr>
          <p:cNvPr id="29698" name="Object 2"/>
          <p:cNvGraphicFramePr>
            <a:graphicFrameLocks noGrp="1" noChangeAspect="1"/>
          </p:cNvGraphicFramePr>
          <p:nvPr>
            <p:ph sz="half" idx="4294967295"/>
          </p:nvPr>
        </p:nvGraphicFramePr>
        <p:xfrm>
          <a:off x="2566988" y="1125538"/>
          <a:ext cx="4608512" cy="609600"/>
        </p:xfrm>
        <a:graphic>
          <a:graphicData uri="http://schemas.openxmlformats.org/presentationml/2006/ole">
            <mc:AlternateContent xmlns:mc="http://schemas.openxmlformats.org/markup-compatibility/2006">
              <mc:Choice xmlns:v="urn:schemas-microsoft-com:vml" Requires="v">
                <p:oleObj spid="_x0000_s14356" name="Equation" r:id="rId3" imgW="1727200" imgH="228600" progId="Equation.3">
                  <p:embed/>
                </p:oleObj>
              </mc:Choice>
              <mc:Fallback>
                <p:oleObj name="Equation" r:id="rId3" imgW="1727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1125538"/>
                        <a:ext cx="46085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9701" name="Text Box 3"/>
          <p:cNvSpPr txBox="1">
            <a:spLocks noChangeArrowheads="1"/>
          </p:cNvSpPr>
          <p:nvPr/>
        </p:nvSpPr>
        <p:spPr bwMode="auto">
          <a:xfrm>
            <a:off x="2208214" y="1989139"/>
            <a:ext cx="8819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t>其中：</a:t>
            </a:r>
          </a:p>
          <a:p>
            <a:pPr eaLnBrk="1" hangingPunct="1"/>
            <a:endParaRPr lang="zh-CN" altLang="en-US" sz="1800" b="1"/>
          </a:p>
        </p:txBody>
      </p:sp>
      <p:graphicFrame>
        <p:nvGraphicFramePr>
          <p:cNvPr id="29699" name="Object 4"/>
          <p:cNvGraphicFramePr>
            <a:graphicFrameLocks noGrp="1" noChangeAspect="1"/>
          </p:cNvGraphicFramePr>
          <p:nvPr>
            <p:ph sz="half" idx="4294967295"/>
            <p:extLst>
              <p:ext uri="{D42A27DB-BD31-4B8C-83A1-F6EECF244321}">
                <p14:modId xmlns:p14="http://schemas.microsoft.com/office/powerpoint/2010/main" val="1786331999"/>
              </p:ext>
            </p:extLst>
          </p:nvPr>
        </p:nvGraphicFramePr>
        <p:xfrm>
          <a:off x="2208214" y="2635470"/>
          <a:ext cx="7225411" cy="1838105"/>
        </p:xfrm>
        <a:graphic>
          <a:graphicData uri="http://schemas.openxmlformats.org/presentationml/2006/ole">
            <mc:AlternateContent xmlns:mc="http://schemas.openxmlformats.org/markup-compatibility/2006">
              <mc:Choice xmlns:v="urn:schemas-microsoft-com:vml" Requires="v">
                <p:oleObj spid="_x0000_s14357" name="公式" r:id="rId5" imgW="3695400" imgH="939600" progId="Equation.3">
                  <p:embed/>
                </p:oleObj>
              </mc:Choice>
              <mc:Fallback>
                <p:oleObj name="公式" r:id="rId5" imgW="3695400" imgH="939600" progId="Equation.3">
                  <p:embed/>
                  <p:pic>
                    <p:nvPicPr>
                      <p:cNvPr id="0" name=""/>
                      <p:cNvPicPr>
                        <a:picLocks noChangeAspect="1" noChangeArrowheads="1"/>
                      </p:cNvPicPr>
                      <p:nvPr/>
                    </p:nvPicPr>
                    <p:blipFill>
                      <a:blip r:embed="rId6"/>
                      <a:srcRect/>
                      <a:stretch>
                        <a:fillRect/>
                      </a:stretch>
                    </p:blipFill>
                    <p:spPr bwMode="auto">
                      <a:xfrm>
                        <a:off x="2208214" y="2635470"/>
                        <a:ext cx="7225411" cy="1838105"/>
                      </a:xfrm>
                      <a:prstGeom prst="rect">
                        <a:avLst/>
                      </a:prstGeom>
                      <a:noFill/>
                      <a:ln>
                        <a:noFill/>
                      </a:ln>
                      <a:effectLst/>
                      <a:extLst/>
                    </p:spPr>
                  </p:pic>
                </p:oleObj>
              </mc:Fallback>
            </mc:AlternateContent>
          </a:graphicData>
        </a:graphic>
      </p:graphicFrame>
      <p:sp>
        <p:nvSpPr>
          <p:cNvPr id="29702" name="Text Box 5"/>
          <p:cNvSpPr txBox="1">
            <a:spLocks noChangeArrowheads="1"/>
          </p:cNvSpPr>
          <p:nvPr/>
        </p:nvSpPr>
        <p:spPr bwMode="auto">
          <a:xfrm>
            <a:off x="329514" y="4889500"/>
            <a:ext cx="1087394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1800" dirty="0">
                <a:latin typeface="+mn-ea"/>
                <a:ea typeface="+mn-ea"/>
              </a:rPr>
              <a:t>C:</a:t>
            </a:r>
            <a:r>
              <a:rPr lang="zh-CN" altLang="en-US" sz="1800" dirty="0">
                <a:latin typeface="+mn-ea"/>
                <a:ea typeface="+mn-ea"/>
              </a:rPr>
              <a:t>无收益资产欧式看涨期权价格</a:t>
            </a:r>
          </a:p>
          <a:p>
            <a:pPr eaLnBrk="1" hangingPunct="1"/>
            <a:r>
              <a:rPr lang="en-US" altLang="zh-CN" sz="1800" dirty="0">
                <a:latin typeface="+mn-ea"/>
                <a:ea typeface="+mn-ea"/>
              </a:rPr>
              <a:t>N(x):</a:t>
            </a:r>
            <a:r>
              <a:rPr lang="zh-CN" altLang="en-US" sz="1800" dirty="0">
                <a:latin typeface="+mn-ea"/>
                <a:ea typeface="+mn-ea"/>
              </a:rPr>
              <a:t>标准正态分布变量的累计概率分布函数，根据标准正态分布函数特性，</a:t>
            </a:r>
            <a:r>
              <a:rPr lang="zh-CN" altLang="en-US" sz="1800" dirty="0" smtClean="0">
                <a:latin typeface="+mn-ea"/>
                <a:ea typeface="+mn-ea"/>
              </a:rPr>
              <a:t>可以为</a:t>
            </a:r>
            <a:r>
              <a:rPr lang="en-US" altLang="zh-CN" sz="1800" dirty="0" smtClean="0">
                <a:latin typeface="+mn-ea"/>
                <a:ea typeface="+mn-ea"/>
              </a:rPr>
              <a:t>N</a:t>
            </a:r>
            <a:r>
              <a:rPr lang="en-US" altLang="zh-CN" sz="1800" dirty="0">
                <a:latin typeface="+mn-ea"/>
                <a:ea typeface="+mn-ea"/>
              </a:rPr>
              <a:t>(-x)=1-N(x)</a:t>
            </a:r>
          </a:p>
        </p:txBody>
      </p:sp>
      <p:sp>
        <p:nvSpPr>
          <p:cNvPr id="29703" name="Text Box 6"/>
          <p:cNvSpPr txBox="1">
            <a:spLocks noChangeArrowheads="1"/>
          </p:cNvSpPr>
          <p:nvPr/>
        </p:nvSpPr>
        <p:spPr bwMode="auto">
          <a:xfrm>
            <a:off x="10342392" y="1277938"/>
            <a:ext cx="1450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t>     </a:t>
            </a:r>
            <a:r>
              <a:rPr lang="zh-CN" altLang="en-US" sz="2400" dirty="0">
                <a:latin typeface="+mn-ea"/>
                <a:ea typeface="+mn-ea"/>
              </a:rPr>
              <a:t>（</a:t>
            </a:r>
            <a:r>
              <a:rPr lang="en-US" altLang="zh-CN" sz="2400" dirty="0">
                <a:latin typeface="+mn-ea"/>
                <a:ea typeface="+mn-ea"/>
              </a:rPr>
              <a:t>21</a:t>
            </a:r>
            <a:r>
              <a:rPr lang="zh-CN" altLang="en-US" sz="2400" dirty="0">
                <a:latin typeface="+mn-ea"/>
                <a:ea typeface="+mn-ea"/>
              </a:rPr>
              <a:t>）</a:t>
            </a:r>
          </a:p>
        </p:txBody>
      </p:sp>
      <p:sp>
        <p:nvSpPr>
          <p:cNvPr id="29704" name="Text Box 7"/>
          <p:cNvSpPr txBox="1">
            <a:spLocks noChangeArrowheads="1"/>
          </p:cNvSpPr>
          <p:nvPr/>
        </p:nvSpPr>
        <p:spPr bwMode="auto">
          <a:xfrm>
            <a:off x="475735" y="279620"/>
            <a:ext cx="6624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solidFill>
                  <a:srgbClr val="000000"/>
                </a:solidFill>
                <a:latin typeface="+mn-ea"/>
                <a:ea typeface="+mn-ea"/>
              </a:rPr>
              <a:t>D</a:t>
            </a:r>
            <a:r>
              <a:rPr lang="zh-CN" altLang="en-US" sz="2800" dirty="0">
                <a:solidFill>
                  <a:srgbClr val="000000"/>
                </a:solidFill>
                <a:latin typeface="+mn-ea"/>
                <a:ea typeface="+mn-ea"/>
              </a:rPr>
              <a:t>、布莱克</a:t>
            </a:r>
            <a:r>
              <a:rPr lang="en-US" altLang="zh-CN" sz="2800" dirty="0">
                <a:solidFill>
                  <a:srgbClr val="000000"/>
                </a:solidFill>
                <a:latin typeface="+mn-ea"/>
                <a:ea typeface="+mn-ea"/>
              </a:rPr>
              <a:t>——</a:t>
            </a:r>
            <a:r>
              <a:rPr lang="zh-CN" altLang="en-US" sz="2800" dirty="0">
                <a:solidFill>
                  <a:srgbClr val="000000"/>
                </a:solidFill>
                <a:latin typeface="+mn-ea"/>
                <a:ea typeface="+mn-ea"/>
              </a:rPr>
              <a:t>舒尔斯期权定价公式</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396095"/>
            <a:ext cx="10364451" cy="814867"/>
          </a:xfrm>
        </p:spPr>
        <p:txBody>
          <a:bodyPr/>
          <a:lstStyle/>
          <a:p>
            <a:r>
              <a:rPr lang="zh-CN" altLang="en-US" dirty="0" smtClean="0"/>
              <a:t>第</a:t>
            </a:r>
            <a:r>
              <a:rPr lang="en-US" altLang="zh-CN" dirty="0" smtClean="0"/>
              <a:t>4</a:t>
            </a:r>
            <a:r>
              <a:rPr lang="zh-CN" altLang="en-US" dirty="0" smtClean="0"/>
              <a:t>章  期权定价理论</a:t>
            </a:r>
            <a:endParaRPr lang="zh-CN" altLang="en-US" dirty="0"/>
          </a:p>
        </p:txBody>
      </p:sp>
      <p:sp>
        <p:nvSpPr>
          <p:cNvPr id="3" name="内容占位符 2"/>
          <p:cNvSpPr>
            <a:spLocks noGrp="1"/>
          </p:cNvSpPr>
          <p:nvPr>
            <p:ph sz="quarter" idx="13"/>
          </p:nvPr>
        </p:nvSpPr>
        <p:spPr>
          <a:xfrm>
            <a:off x="913774" y="2265406"/>
            <a:ext cx="10363826" cy="2166551"/>
          </a:xfrm>
        </p:spPr>
        <p:txBody>
          <a:bodyPr>
            <a:noAutofit/>
          </a:bodyPr>
          <a:lstStyle/>
          <a:p>
            <a:r>
              <a:rPr lang="en-US" altLang="zh-CN" sz="2400" dirty="0" smtClean="0"/>
              <a:t>BS</a:t>
            </a:r>
            <a:r>
              <a:rPr lang="zh-CN" altLang="en-US" sz="2400" dirty="0" smtClean="0"/>
              <a:t>定价模型</a:t>
            </a:r>
            <a:endParaRPr lang="en-US" altLang="zh-CN" sz="2400" dirty="0" smtClean="0"/>
          </a:p>
          <a:p>
            <a:endParaRPr lang="en-US" altLang="zh-CN" sz="2400" dirty="0"/>
          </a:p>
          <a:p>
            <a:r>
              <a:rPr lang="zh-CN" altLang="en-US" sz="2400" dirty="0" smtClean="0"/>
              <a:t>二叉树定价模型</a:t>
            </a:r>
            <a:endParaRPr lang="en-US" altLang="zh-CN" sz="2400" dirty="0" smtClean="0"/>
          </a:p>
          <a:p>
            <a:endParaRPr lang="en-US" altLang="zh-CN" sz="2400" dirty="0"/>
          </a:p>
          <a:p>
            <a:r>
              <a:rPr lang="zh-CN" altLang="en-US" sz="2400" dirty="0" smtClean="0"/>
              <a:t>量化投资基础理论总结</a:t>
            </a:r>
            <a:r>
              <a:rPr lang="en-US" altLang="zh-CN" sz="2400" dirty="0" smtClean="0"/>
              <a:t>—</a:t>
            </a:r>
            <a:r>
              <a:rPr lang="zh-CN" altLang="en-US" sz="2400" dirty="0" smtClean="0"/>
              <a:t>有效市场假说</a:t>
            </a:r>
            <a:endParaRPr lang="zh-CN" altLang="en-US" sz="2400" dirty="0"/>
          </a:p>
        </p:txBody>
      </p:sp>
    </p:spTree>
    <p:extLst>
      <p:ext uri="{BB962C8B-B14F-4D97-AF65-F5344CB8AC3E}">
        <p14:creationId xmlns:p14="http://schemas.microsoft.com/office/powerpoint/2010/main" val="2189973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3BA32223-C189-4EF2-994F-D7861D2F32AF}" type="slidenum">
              <a:rPr lang="zh-CN" altLang="en-US" sz="1400"/>
              <a:pPr/>
              <a:t>20</a:t>
            </a:fld>
            <a:endParaRPr lang="en-US" altLang="zh-CN" sz="1400"/>
          </a:p>
        </p:txBody>
      </p:sp>
      <p:sp>
        <p:nvSpPr>
          <p:cNvPr id="181251" name="Rectangle 2"/>
          <p:cNvSpPr>
            <a:spLocks noGrp="1" noChangeArrowheads="1"/>
          </p:cNvSpPr>
          <p:nvPr>
            <p:ph type="body" idx="4294967295"/>
          </p:nvPr>
        </p:nvSpPr>
        <p:spPr>
          <a:xfrm>
            <a:off x="444843" y="836614"/>
            <a:ext cx="11252887" cy="5030787"/>
          </a:xfrm>
          <a:prstGeom prst="rect">
            <a:avLst/>
          </a:prstGeom>
        </p:spPr>
        <p:txBody>
          <a:bodyPr>
            <a:normAutofit/>
          </a:bodyPr>
          <a:lstStyle/>
          <a:p>
            <a:pPr eaLnBrk="1" hangingPunct="1"/>
            <a:r>
              <a:rPr kumimoji="0" lang="zh-CN" altLang="en-US" b="1" dirty="0" smtClean="0">
                <a:latin typeface="+mn-ea"/>
              </a:rPr>
              <a:t>对该公式的理解：</a:t>
            </a:r>
          </a:p>
          <a:p>
            <a:pPr lvl="1" eaLnBrk="1" hangingPunct="1"/>
            <a:r>
              <a:rPr kumimoji="0" lang="zh-CN" altLang="en-US" sz="2000" b="1" dirty="0" smtClean="0">
                <a:latin typeface="+mn-ea"/>
              </a:rPr>
              <a:t>（</a:t>
            </a:r>
            <a:r>
              <a:rPr kumimoji="0" lang="en-US" altLang="zh-CN" sz="2000" b="1" dirty="0" smtClean="0">
                <a:latin typeface="+mn-ea"/>
              </a:rPr>
              <a:t>1</a:t>
            </a:r>
            <a:r>
              <a:rPr kumimoji="0" lang="zh-CN" altLang="en-US" sz="2000" b="1" dirty="0" smtClean="0">
                <a:latin typeface="+mn-ea"/>
              </a:rPr>
              <a:t>）风险中性定价原理</a:t>
            </a:r>
          </a:p>
          <a:p>
            <a:pPr lvl="2" eaLnBrk="1" hangingPunct="1"/>
            <a:r>
              <a:rPr kumimoji="0" lang="zh-CN" altLang="en-US" sz="2000" b="1" dirty="0" smtClean="0">
                <a:solidFill>
                  <a:srgbClr val="000000"/>
                </a:solidFill>
                <a:latin typeface="+mn-ea"/>
              </a:rPr>
              <a:t>假设所有投资者都是风险中性的，那么所有现金流量都可以通过无风险利率进行贴现求得现值。</a:t>
            </a:r>
          </a:p>
          <a:p>
            <a:pPr lvl="2" eaLnBrk="1" hangingPunct="1"/>
            <a:r>
              <a:rPr kumimoji="0" lang="zh-CN" altLang="en-US" sz="2000" b="1" dirty="0" smtClean="0">
                <a:solidFill>
                  <a:srgbClr val="000000"/>
                </a:solidFill>
                <a:latin typeface="+mn-ea"/>
              </a:rPr>
              <a:t>尽管风险中性假定仅仅是为了求解布莱克</a:t>
            </a:r>
            <a:r>
              <a:rPr kumimoji="0" lang="en-US" altLang="zh-CN" sz="2000" b="1" dirty="0" smtClean="0">
                <a:solidFill>
                  <a:srgbClr val="000000"/>
                </a:solidFill>
                <a:latin typeface="+mn-ea"/>
              </a:rPr>
              <a:t>——</a:t>
            </a:r>
            <a:r>
              <a:rPr kumimoji="0" lang="zh-CN" altLang="en-US" sz="2000" b="1" dirty="0" smtClean="0">
                <a:solidFill>
                  <a:srgbClr val="000000"/>
                </a:solidFill>
                <a:latin typeface="+mn-ea"/>
              </a:rPr>
              <a:t>舒尔斯微分方程而作出的人为假定，但通过这种假定所获得的结论不仅适用于投资者风险中性情况，也适用于投资者厌恶风险的所有情况。</a:t>
            </a:r>
          </a:p>
          <a:p>
            <a:pPr lvl="2" eaLnBrk="1" hangingPunct="1"/>
            <a:r>
              <a:rPr kumimoji="0" lang="zh-CN" altLang="en-US" sz="2000" b="1" dirty="0" smtClean="0">
                <a:latin typeface="+mn-ea"/>
              </a:rPr>
              <a:t>前面描述标的资产价格所遵循的几何布朗运动时曾经出现过的预期收益率</a:t>
            </a:r>
            <a:r>
              <a:rPr kumimoji="0" lang="en-US" altLang="zh-CN" sz="2000" b="1" dirty="0" smtClean="0">
                <a:latin typeface="+mn-ea"/>
              </a:rPr>
              <a:t>a</a:t>
            </a:r>
            <a:r>
              <a:rPr kumimoji="0" lang="zh-CN" altLang="en-US" sz="2000" b="1" dirty="0" smtClean="0">
                <a:latin typeface="+mn-ea"/>
              </a:rPr>
              <a:t>没有出现在期权定价公式中。</a:t>
            </a:r>
          </a:p>
          <a:p>
            <a:pPr eaLnBrk="1" hangingPunct="1"/>
            <a:endParaRPr kumimoji="0" lang="zh-CN" altLang="en-US" b="1" dirty="0" smtClean="0">
              <a:latin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CB21BF0F-1048-42FE-ABE5-4CA3BCEAF094}" type="slidenum">
              <a:rPr lang="zh-CN" altLang="en-US" sz="1400"/>
              <a:pPr/>
              <a:t>21</a:t>
            </a:fld>
            <a:endParaRPr lang="en-US" altLang="zh-CN" sz="1400"/>
          </a:p>
        </p:txBody>
      </p:sp>
      <p:sp>
        <p:nvSpPr>
          <p:cNvPr id="182275" name="Rectangle 2"/>
          <p:cNvSpPr>
            <a:spLocks noGrp="1" noChangeArrowheads="1"/>
          </p:cNvSpPr>
          <p:nvPr>
            <p:ph type="body" idx="4294967295"/>
          </p:nvPr>
        </p:nvSpPr>
        <p:spPr>
          <a:xfrm>
            <a:off x="337751" y="2110774"/>
            <a:ext cx="11195221" cy="1588015"/>
          </a:xfrm>
          <a:prstGeom prst="rect">
            <a:avLst/>
          </a:prstGeom>
        </p:spPr>
        <p:txBody>
          <a:bodyPr/>
          <a:lstStyle/>
          <a:p>
            <a:pPr eaLnBrk="1" hangingPunct="1"/>
            <a:r>
              <a:rPr kumimoji="0" lang="zh-CN" altLang="en-US" b="1" dirty="0" smtClean="0"/>
              <a:t>实例：</a:t>
            </a:r>
          </a:p>
          <a:p>
            <a:pPr lvl="1" eaLnBrk="1" hangingPunct="1"/>
            <a:r>
              <a:rPr kumimoji="0" lang="zh-CN" altLang="en-US" b="1" dirty="0" smtClean="0">
                <a:solidFill>
                  <a:srgbClr val="000000"/>
                </a:solidFill>
                <a:latin typeface="Times New Roman" panose="02020603050405020304" pitchFamily="18" charset="0"/>
              </a:rPr>
              <a:t>假设一种不支付红利股票目前的市价为</a:t>
            </a:r>
            <a:r>
              <a:rPr kumimoji="0" lang="en-US" altLang="zh-CN" b="1" dirty="0" smtClean="0">
                <a:solidFill>
                  <a:srgbClr val="000000"/>
                </a:solidFill>
              </a:rPr>
              <a:t>10</a:t>
            </a:r>
            <a:r>
              <a:rPr kumimoji="0" lang="zh-CN" altLang="en-US" b="1" dirty="0" smtClean="0">
                <a:solidFill>
                  <a:srgbClr val="000000"/>
                </a:solidFill>
                <a:latin typeface="Times New Roman" panose="02020603050405020304" pitchFamily="18" charset="0"/>
              </a:rPr>
              <a:t>元，我们知道在</a:t>
            </a:r>
            <a:r>
              <a:rPr kumimoji="0" lang="en-US" altLang="zh-CN" b="1" dirty="0" smtClean="0">
                <a:solidFill>
                  <a:srgbClr val="000000"/>
                </a:solidFill>
              </a:rPr>
              <a:t>3</a:t>
            </a:r>
            <a:r>
              <a:rPr kumimoji="0" lang="zh-CN" altLang="en-US" b="1" dirty="0" smtClean="0">
                <a:solidFill>
                  <a:srgbClr val="000000"/>
                </a:solidFill>
                <a:latin typeface="Times New Roman" panose="02020603050405020304" pitchFamily="18" charset="0"/>
              </a:rPr>
              <a:t>个月后，该股票价格要么是</a:t>
            </a:r>
            <a:r>
              <a:rPr kumimoji="0" lang="en-US" altLang="zh-CN" b="1" dirty="0" smtClean="0">
                <a:solidFill>
                  <a:srgbClr val="000000"/>
                </a:solidFill>
              </a:rPr>
              <a:t>11</a:t>
            </a:r>
            <a:r>
              <a:rPr kumimoji="0" lang="zh-CN" altLang="en-US" b="1" dirty="0" smtClean="0">
                <a:solidFill>
                  <a:srgbClr val="000000"/>
                </a:solidFill>
                <a:latin typeface="Times New Roman" panose="02020603050405020304" pitchFamily="18" charset="0"/>
              </a:rPr>
              <a:t>元，要么是</a:t>
            </a:r>
            <a:r>
              <a:rPr kumimoji="0" lang="en-US" altLang="zh-CN" b="1" dirty="0" smtClean="0">
                <a:solidFill>
                  <a:srgbClr val="000000"/>
                </a:solidFill>
              </a:rPr>
              <a:t>9</a:t>
            </a:r>
            <a:r>
              <a:rPr kumimoji="0" lang="zh-CN" altLang="en-US" b="1" dirty="0" smtClean="0">
                <a:solidFill>
                  <a:srgbClr val="000000"/>
                </a:solidFill>
                <a:latin typeface="Times New Roman" panose="02020603050405020304" pitchFamily="18" charset="0"/>
              </a:rPr>
              <a:t>元。现在我们要找出一份</a:t>
            </a:r>
            <a:r>
              <a:rPr kumimoji="0" lang="en-US" altLang="zh-CN" b="1" dirty="0" smtClean="0">
                <a:solidFill>
                  <a:srgbClr val="000000"/>
                </a:solidFill>
              </a:rPr>
              <a:t>3</a:t>
            </a:r>
            <a:r>
              <a:rPr kumimoji="0" lang="zh-CN" altLang="en-US" b="1" dirty="0" smtClean="0">
                <a:solidFill>
                  <a:srgbClr val="000000"/>
                </a:solidFill>
                <a:latin typeface="Times New Roman" panose="02020603050405020304" pitchFamily="18" charset="0"/>
              </a:rPr>
              <a:t>个月期协议价格为</a:t>
            </a:r>
            <a:r>
              <a:rPr kumimoji="0" lang="en-US" altLang="zh-CN" b="1" dirty="0" smtClean="0">
                <a:solidFill>
                  <a:srgbClr val="000000"/>
                </a:solidFill>
              </a:rPr>
              <a:t>10.5</a:t>
            </a:r>
            <a:r>
              <a:rPr kumimoji="0" lang="zh-CN" altLang="en-US" b="1" dirty="0" smtClean="0">
                <a:solidFill>
                  <a:srgbClr val="000000"/>
                </a:solidFill>
                <a:latin typeface="Times New Roman" panose="02020603050405020304" pitchFamily="18" charset="0"/>
              </a:rPr>
              <a:t>元的该股票欧式看涨期权的价值。</a:t>
            </a:r>
          </a:p>
          <a:p>
            <a:pPr eaLnBrk="1" hangingPunct="1"/>
            <a:endParaRPr kumimoji="0" lang="zh-CN"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C7631297-EB3E-4739-B742-B604D7F59F77}" type="slidenum">
              <a:rPr lang="zh-CN" altLang="en-US" sz="1400"/>
              <a:pPr/>
              <a:t>22</a:t>
            </a:fld>
            <a:endParaRPr lang="en-US" altLang="zh-CN" sz="1400"/>
          </a:p>
        </p:txBody>
      </p:sp>
      <p:sp>
        <p:nvSpPr>
          <p:cNvPr id="30724" name="Rectangle 2"/>
          <p:cNvSpPr>
            <a:spLocks noGrp="1" noChangeArrowheads="1"/>
          </p:cNvSpPr>
          <p:nvPr>
            <p:ph type="body" sz="half" idx="1"/>
          </p:nvPr>
        </p:nvSpPr>
        <p:spPr>
          <a:xfrm>
            <a:off x="568411" y="404814"/>
            <a:ext cx="10865708" cy="6192837"/>
          </a:xfrm>
        </p:spPr>
        <p:txBody>
          <a:bodyPr>
            <a:normAutofit fontScale="92500" lnSpcReduction="10000"/>
          </a:bodyPr>
          <a:lstStyle/>
          <a:p>
            <a:pPr eaLnBrk="1" hangingPunct="1">
              <a:lnSpc>
                <a:spcPct val="80000"/>
              </a:lnSpc>
            </a:pPr>
            <a:r>
              <a:rPr lang="zh-CN" altLang="en-US" sz="1800" b="1" dirty="0"/>
              <a:t>解析：</a:t>
            </a:r>
          </a:p>
          <a:p>
            <a:pPr eaLnBrk="1" hangingPunct="1"/>
            <a:r>
              <a:rPr lang="zh-CN" altLang="en-US" sz="1800" b="1" dirty="0"/>
              <a:t>由于欧式期权不会提前执行，其价值取决于</a:t>
            </a:r>
            <a:r>
              <a:rPr lang="en-US" altLang="zh-CN" sz="1800" b="1" dirty="0"/>
              <a:t>3</a:t>
            </a:r>
            <a:r>
              <a:rPr lang="zh-CN" altLang="en-US" sz="1800" b="1" dirty="0"/>
              <a:t>个月后股票的价格，若</a:t>
            </a:r>
            <a:r>
              <a:rPr lang="en-US" altLang="zh-CN" sz="1800" b="1" dirty="0"/>
              <a:t>3</a:t>
            </a:r>
            <a:r>
              <a:rPr lang="zh-CN" altLang="en-US" sz="1800" b="1" dirty="0"/>
              <a:t>个月后该股票价格等于</a:t>
            </a:r>
            <a:r>
              <a:rPr lang="en-US" altLang="zh-CN" sz="1800" b="1" dirty="0"/>
              <a:t>11</a:t>
            </a:r>
            <a:r>
              <a:rPr lang="zh-CN" altLang="en-US" sz="1800" b="1" dirty="0"/>
              <a:t>元，则该期权价值为</a:t>
            </a:r>
            <a:r>
              <a:rPr lang="en-US" altLang="zh-CN" sz="1800" b="1" dirty="0"/>
              <a:t>0.5</a:t>
            </a:r>
            <a:r>
              <a:rPr lang="zh-CN" altLang="en-US" sz="1800" b="1" dirty="0"/>
              <a:t>元，若</a:t>
            </a:r>
            <a:r>
              <a:rPr lang="en-US" altLang="zh-CN" sz="1800" b="1" dirty="0"/>
              <a:t>3</a:t>
            </a:r>
            <a:r>
              <a:rPr lang="zh-CN" altLang="en-US" sz="1800" b="1" dirty="0"/>
              <a:t>个月后该股票价格等于</a:t>
            </a:r>
            <a:r>
              <a:rPr lang="en-US" altLang="zh-CN" sz="1800" b="1" dirty="0"/>
              <a:t>9</a:t>
            </a:r>
            <a:r>
              <a:rPr lang="zh-CN" altLang="en-US" sz="1800" b="1" dirty="0"/>
              <a:t>元，则该期权价值为</a:t>
            </a:r>
            <a:r>
              <a:rPr lang="en-US" altLang="zh-CN" sz="1800" b="1" dirty="0"/>
              <a:t>0.</a:t>
            </a:r>
          </a:p>
          <a:p>
            <a:pPr eaLnBrk="1" hangingPunct="1">
              <a:lnSpc>
                <a:spcPct val="80000"/>
              </a:lnSpc>
            </a:pPr>
            <a:endParaRPr lang="en-US" altLang="zh-CN" sz="1800" b="1" dirty="0"/>
          </a:p>
          <a:p>
            <a:pPr eaLnBrk="1" hangingPunct="1"/>
            <a:r>
              <a:rPr lang="zh-CN" altLang="en-US" sz="1800" b="1" dirty="0"/>
              <a:t>为了找出该期权的价值，可以构建一个由一单位看涨期权空头和</a:t>
            </a:r>
            <a:r>
              <a:rPr lang="en-US" altLang="zh-CN" sz="1800" b="1" dirty="0"/>
              <a:t>Y</a:t>
            </a:r>
            <a:r>
              <a:rPr lang="zh-CN" altLang="en-US" sz="1800" b="1" dirty="0"/>
              <a:t>单位的标的股票多头组成的组合。若</a:t>
            </a:r>
            <a:r>
              <a:rPr lang="en-US" altLang="zh-CN" sz="1800" b="1" dirty="0"/>
              <a:t>3</a:t>
            </a:r>
            <a:r>
              <a:rPr lang="zh-CN" altLang="en-US" sz="1800" b="1" dirty="0"/>
              <a:t>个月后该股票价格等于</a:t>
            </a:r>
            <a:r>
              <a:rPr lang="en-US" altLang="zh-CN" sz="1800" b="1" dirty="0"/>
              <a:t>11</a:t>
            </a:r>
            <a:r>
              <a:rPr lang="zh-CN" altLang="en-US" sz="1800" b="1" dirty="0"/>
              <a:t>元时，该组合价值等于（</a:t>
            </a:r>
            <a:r>
              <a:rPr lang="en-US" altLang="zh-CN" sz="1800" b="1" dirty="0"/>
              <a:t>11Y</a:t>
            </a:r>
            <a:r>
              <a:rPr lang="zh-CN" altLang="en-US" sz="1800" b="1" dirty="0"/>
              <a:t>－</a:t>
            </a:r>
            <a:r>
              <a:rPr lang="en-US" altLang="zh-CN" sz="1800" b="1" dirty="0"/>
              <a:t>0.5</a:t>
            </a:r>
            <a:r>
              <a:rPr lang="zh-CN" altLang="en-US" sz="1800" b="1" dirty="0"/>
              <a:t>）元，若</a:t>
            </a:r>
            <a:r>
              <a:rPr lang="en-US" altLang="zh-CN" sz="1800" b="1" dirty="0"/>
              <a:t>3</a:t>
            </a:r>
            <a:r>
              <a:rPr lang="zh-CN" altLang="en-US" sz="1800" b="1" dirty="0"/>
              <a:t>个月后该股票价格等于</a:t>
            </a:r>
            <a:r>
              <a:rPr lang="en-US" altLang="zh-CN" sz="1800" b="1" dirty="0"/>
              <a:t>9</a:t>
            </a:r>
            <a:r>
              <a:rPr lang="zh-CN" altLang="en-US" sz="1800" b="1" dirty="0"/>
              <a:t>元时，该组合价值等于</a:t>
            </a:r>
            <a:r>
              <a:rPr lang="en-US" altLang="zh-CN" sz="1800" b="1" dirty="0"/>
              <a:t>9Y</a:t>
            </a:r>
            <a:r>
              <a:rPr lang="zh-CN" altLang="en-US" sz="1800" b="1" dirty="0"/>
              <a:t>元，要使该组合价值处于无风险状态，则意味着：</a:t>
            </a:r>
          </a:p>
          <a:p>
            <a:pPr marL="0" indent="0" eaLnBrk="1" hangingPunct="1">
              <a:lnSpc>
                <a:spcPct val="80000"/>
              </a:lnSpc>
              <a:buNone/>
            </a:pPr>
            <a:r>
              <a:rPr lang="zh-CN" altLang="en-US" sz="1900" b="1" dirty="0"/>
              <a:t>              </a:t>
            </a:r>
            <a:r>
              <a:rPr lang="zh-CN" altLang="en-US" sz="1900" b="1" dirty="0" smtClean="0"/>
              <a:t>                                                         </a:t>
            </a:r>
            <a:r>
              <a:rPr lang="en-US" altLang="zh-CN" sz="1900" b="1" dirty="0"/>
              <a:t>11Y </a:t>
            </a:r>
            <a:r>
              <a:rPr lang="zh-CN" altLang="en-US" sz="1900" b="1" dirty="0"/>
              <a:t>－</a:t>
            </a:r>
            <a:r>
              <a:rPr lang="en-US" altLang="zh-CN" sz="1900" b="1" dirty="0"/>
              <a:t>0.5</a:t>
            </a:r>
            <a:r>
              <a:rPr lang="zh-CN" altLang="en-US" sz="1900" b="1" dirty="0"/>
              <a:t>＝</a:t>
            </a:r>
            <a:r>
              <a:rPr lang="en-US" altLang="zh-CN" sz="1900" b="1" dirty="0"/>
              <a:t>9Y</a:t>
            </a:r>
          </a:p>
          <a:p>
            <a:pPr marL="0" indent="0" eaLnBrk="1" hangingPunct="1">
              <a:lnSpc>
                <a:spcPct val="80000"/>
              </a:lnSpc>
              <a:buNone/>
            </a:pPr>
            <a:r>
              <a:rPr lang="en-US" altLang="zh-CN" sz="1900" b="1" dirty="0"/>
              <a:t>                     </a:t>
            </a:r>
            <a:r>
              <a:rPr lang="en-US" altLang="zh-CN" sz="1900" b="1" dirty="0" smtClean="0"/>
              <a:t>                                                       </a:t>
            </a:r>
            <a:r>
              <a:rPr lang="en-US" altLang="zh-CN" sz="1900" b="1" dirty="0"/>
              <a:t>Y</a:t>
            </a:r>
            <a:r>
              <a:rPr lang="zh-CN" altLang="en-US" sz="1900" b="1" dirty="0"/>
              <a:t>＝</a:t>
            </a:r>
            <a:r>
              <a:rPr lang="en-US" altLang="zh-CN" sz="1900" b="1" dirty="0"/>
              <a:t>0.25</a:t>
            </a:r>
          </a:p>
          <a:p>
            <a:pPr eaLnBrk="1" hangingPunct="1">
              <a:lnSpc>
                <a:spcPct val="90000"/>
              </a:lnSpc>
            </a:pPr>
            <a:r>
              <a:rPr lang="en-US" altLang="zh-CN" sz="1800" b="1" dirty="0"/>
              <a:t>  </a:t>
            </a:r>
            <a:r>
              <a:rPr lang="zh-CN" altLang="en-US" sz="1800" b="1" dirty="0"/>
              <a:t>即，一个无风险组合应包括一份看涨期权空头和</a:t>
            </a:r>
            <a:r>
              <a:rPr lang="en-US" altLang="zh-CN" sz="1800" b="1" dirty="0"/>
              <a:t>0.25</a:t>
            </a:r>
            <a:r>
              <a:rPr lang="zh-CN" altLang="en-US" sz="1800" b="1" dirty="0"/>
              <a:t>股标的股票，无论</a:t>
            </a:r>
            <a:r>
              <a:rPr lang="en-US" altLang="zh-CN" sz="1800" b="1" dirty="0"/>
              <a:t>3</a:t>
            </a:r>
            <a:r>
              <a:rPr lang="zh-CN" altLang="en-US" sz="1800" b="1" dirty="0"/>
              <a:t>个月后股票价格等于</a:t>
            </a:r>
            <a:r>
              <a:rPr lang="en-US" altLang="zh-CN" sz="1800" b="1" dirty="0"/>
              <a:t>11</a:t>
            </a:r>
            <a:r>
              <a:rPr lang="zh-CN" altLang="en-US" sz="1800" b="1" dirty="0"/>
              <a:t>元还是</a:t>
            </a:r>
            <a:r>
              <a:rPr lang="en-US" altLang="zh-CN" sz="1800" b="1" dirty="0"/>
              <a:t>9</a:t>
            </a:r>
            <a:r>
              <a:rPr lang="zh-CN" altLang="en-US" sz="1800" b="1" dirty="0"/>
              <a:t>元，该组合价值都将等于</a:t>
            </a:r>
            <a:r>
              <a:rPr lang="en-US" altLang="zh-CN" sz="1800" b="1" dirty="0"/>
              <a:t>2.25</a:t>
            </a:r>
            <a:r>
              <a:rPr lang="zh-CN" altLang="en-US" sz="1800" b="1" dirty="0"/>
              <a:t>元。</a:t>
            </a:r>
          </a:p>
          <a:p>
            <a:pPr eaLnBrk="1" hangingPunct="1">
              <a:lnSpc>
                <a:spcPct val="90000"/>
              </a:lnSpc>
            </a:pPr>
            <a:r>
              <a:rPr lang="zh-CN" altLang="en-US" sz="1800" b="1" dirty="0"/>
              <a:t>   在没有套利机会的情况下，无风险组合只能获得无风险利率，假设现在的无风险年利率等于</a:t>
            </a:r>
            <a:r>
              <a:rPr lang="en-US" altLang="zh-CN" sz="1800" b="1" dirty="0"/>
              <a:t>10%</a:t>
            </a:r>
            <a:r>
              <a:rPr lang="zh-CN" altLang="en-US" sz="1800" b="1" dirty="0"/>
              <a:t>，则该组合的现值应为：</a:t>
            </a:r>
          </a:p>
          <a:p>
            <a:pPr eaLnBrk="1" hangingPunct="1">
              <a:lnSpc>
                <a:spcPct val="80000"/>
              </a:lnSpc>
            </a:pPr>
            <a:endParaRPr lang="zh-CN" altLang="en-US" sz="1800" b="1" dirty="0"/>
          </a:p>
          <a:p>
            <a:pPr eaLnBrk="1" hangingPunct="1">
              <a:lnSpc>
                <a:spcPct val="80000"/>
              </a:lnSpc>
            </a:pPr>
            <a:endParaRPr lang="zh-CN" altLang="en-US" sz="1800" b="1" dirty="0"/>
          </a:p>
          <a:p>
            <a:pPr eaLnBrk="1" hangingPunct="1">
              <a:lnSpc>
                <a:spcPct val="80000"/>
              </a:lnSpc>
            </a:pPr>
            <a:endParaRPr lang="zh-CN" altLang="en-US" sz="1800" b="1" dirty="0"/>
          </a:p>
          <a:p>
            <a:pPr eaLnBrk="1" hangingPunct="1">
              <a:lnSpc>
                <a:spcPct val="80000"/>
              </a:lnSpc>
            </a:pPr>
            <a:r>
              <a:rPr lang="zh-CN" altLang="en-US" sz="1800" b="1" dirty="0"/>
              <a:t>由于该组合中有一单位看涨期权空头和</a:t>
            </a:r>
            <a:r>
              <a:rPr lang="en-US" altLang="zh-CN" sz="1800" b="1" dirty="0"/>
              <a:t>0.25</a:t>
            </a:r>
            <a:r>
              <a:rPr lang="zh-CN" altLang="en-US" sz="1800" b="1" dirty="0"/>
              <a:t>单位股票多头，而目前股票市价为</a:t>
            </a:r>
            <a:r>
              <a:rPr lang="en-US" altLang="zh-CN" sz="1800" b="1" dirty="0"/>
              <a:t>10</a:t>
            </a:r>
            <a:r>
              <a:rPr lang="zh-CN" altLang="en-US" sz="1800" b="1" dirty="0"/>
              <a:t>元，因此，</a:t>
            </a:r>
          </a:p>
          <a:p>
            <a:pPr marL="0" indent="0" eaLnBrk="1" hangingPunct="1">
              <a:lnSpc>
                <a:spcPct val="80000"/>
              </a:lnSpc>
              <a:buNone/>
            </a:pPr>
            <a:r>
              <a:rPr lang="zh-CN" altLang="en-US" sz="1900" b="1" dirty="0"/>
              <a:t>                                     </a:t>
            </a:r>
            <a:r>
              <a:rPr lang="zh-CN" altLang="en-US" sz="1900" b="1" dirty="0" smtClean="0"/>
              <a:t>                               </a:t>
            </a:r>
            <a:r>
              <a:rPr lang="en-US" altLang="zh-CN" sz="1900" b="1" dirty="0"/>
              <a:t>10×0.25</a:t>
            </a:r>
            <a:r>
              <a:rPr lang="zh-CN" altLang="en-US" sz="1900" b="1" dirty="0"/>
              <a:t>－</a:t>
            </a:r>
            <a:r>
              <a:rPr lang="en-US" altLang="zh-CN" sz="1900" b="1" dirty="0"/>
              <a:t>f</a:t>
            </a:r>
            <a:r>
              <a:rPr lang="zh-CN" altLang="en-US" sz="1900" b="1" dirty="0"/>
              <a:t>＝</a:t>
            </a:r>
            <a:r>
              <a:rPr lang="en-US" altLang="zh-CN" sz="1900" b="1" dirty="0"/>
              <a:t>2.19</a:t>
            </a:r>
          </a:p>
          <a:p>
            <a:pPr marL="0" indent="0" eaLnBrk="1" hangingPunct="1">
              <a:lnSpc>
                <a:spcPct val="80000"/>
              </a:lnSpc>
              <a:buNone/>
            </a:pPr>
            <a:r>
              <a:rPr lang="en-US" altLang="zh-CN" sz="1900" b="1" dirty="0"/>
              <a:t>                                           </a:t>
            </a:r>
            <a:r>
              <a:rPr lang="en-US" altLang="zh-CN" sz="1900" b="1" dirty="0" smtClean="0"/>
              <a:t>                                   </a:t>
            </a:r>
            <a:r>
              <a:rPr lang="en-US" altLang="zh-CN" sz="1900" b="1" dirty="0"/>
              <a:t>f=0.31</a:t>
            </a:r>
            <a:r>
              <a:rPr lang="zh-CN" altLang="en-US" sz="1900" b="1" dirty="0"/>
              <a:t>元         </a:t>
            </a:r>
          </a:p>
        </p:txBody>
      </p:sp>
      <p:graphicFrame>
        <p:nvGraphicFramePr>
          <p:cNvPr id="30722" name="Object 3"/>
          <p:cNvGraphicFramePr>
            <a:graphicFrameLocks noGrp="1" noChangeAspect="1"/>
          </p:cNvGraphicFramePr>
          <p:nvPr>
            <p:ph sz="half" idx="2"/>
            <p:extLst>
              <p:ext uri="{D42A27DB-BD31-4B8C-83A1-F6EECF244321}">
                <p14:modId xmlns:p14="http://schemas.microsoft.com/office/powerpoint/2010/main" val="3492037735"/>
              </p:ext>
            </p:extLst>
          </p:nvPr>
        </p:nvGraphicFramePr>
        <p:xfrm>
          <a:off x="4643587" y="4507561"/>
          <a:ext cx="2383289" cy="420113"/>
        </p:xfrm>
        <a:graphic>
          <a:graphicData uri="http://schemas.openxmlformats.org/presentationml/2006/ole">
            <mc:AlternateContent xmlns:mc="http://schemas.openxmlformats.org/markup-compatibility/2006">
              <mc:Choice xmlns:v="urn:schemas-microsoft-com:vml" Requires="v">
                <p:oleObj spid="_x0000_s15371" name="Equation" r:id="rId3" imgW="1167893" imgH="203112" progId="Equation.DSMT4">
                  <p:embed/>
                </p:oleObj>
              </mc:Choice>
              <mc:Fallback>
                <p:oleObj name="Equation" r:id="rId3" imgW="1167893"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587" y="4507561"/>
                        <a:ext cx="2383289" cy="420113"/>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0955E61F-7379-4BFF-A8DB-E25CBC11F894}" type="slidenum">
              <a:rPr lang="zh-CN" altLang="en-US" sz="1400"/>
              <a:pPr/>
              <a:t>23</a:t>
            </a:fld>
            <a:endParaRPr lang="en-US" altLang="zh-CN" sz="1400"/>
          </a:p>
        </p:txBody>
      </p:sp>
      <p:sp>
        <p:nvSpPr>
          <p:cNvPr id="31748" name="Rectangle 2"/>
          <p:cNvSpPr>
            <a:spLocks noGrp="1" noChangeArrowheads="1"/>
          </p:cNvSpPr>
          <p:nvPr>
            <p:ph type="body" sz="half" idx="1"/>
          </p:nvPr>
        </p:nvSpPr>
        <p:spPr>
          <a:xfrm>
            <a:off x="601363" y="1557338"/>
            <a:ext cx="11335264" cy="4824412"/>
          </a:xfrm>
        </p:spPr>
        <p:txBody>
          <a:bodyPr/>
          <a:lstStyle/>
          <a:p>
            <a:pPr eaLnBrk="1" hangingPunct="1"/>
            <a:r>
              <a:rPr lang="zh-CN" altLang="en-US" sz="2800" b="1" dirty="0"/>
              <a:t>（</a:t>
            </a:r>
            <a:r>
              <a:rPr lang="en-US" altLang="zh-CN" sz="2800" b="1" dirty="0"/>
              <a:t>2</a:t>
            </a:r>
            <a:r>
              <a:rPr lang="zh-CN" altLang="en-US" sz="2800" b="1" dirty="0"/>
              <a:t>）经济理解</a:t>
            </a:r>
          </a:p>
          <a:p>
            <a:pPr lvl="1" eaLnBrk="1" hangingPunct="1"/>
            <a:r>
              <a:rPr lang="zh-CN" altLang="en-US" sz="2400" b="1" dirty="0">
                <a:solidFill>
                  <a:srgbClr val="000000"/>
                </a:solidFill>
                <a:latin typeface="宋体" panose="02010600030101010101" pitchFamily="2" charset="-122"/>
              </a:rPr>
              <a:t>首先，</a:t>
            </a:r>
            <a:r>
              <a:rPr lang="en-US" altLang="zh-CN" sz="2400" b="1" dirty="0">
                <a:solidFill>
                  <a:srgbClr val="000000"/>
                </a:solidFill>
                <a:latin typeface="宋体" panose="02010600030101010101" pitchFamily="2" charset="-122"/>
              </a:rPr>
              <a:t>N(d</a:t>
            </a:r>
            <a:r>
              <a:rPr lang="en-US" altLang="zh-CN" sz="2400" b="1" baseline="-30000" dirty="0">
                <a:solidFill>
                  <a:srgbClr val="000000"/>
                </a:solidFill>
                <a:latin typeface="宋体" panose="02010600030101010101" pitchFamily="2" charset="-122"/>
              </a:rPr>
              <a:t>2</a:t>
            </a:r>
            <a:r>
              <a:rPr lang="en-US" altLang="zh-CN" sz="2400" b="1" dirty="0">
                <a:solidFill>
                  <a:srgbClr val="000000"/>
                </a:solidFill>
                <a:latin typeface="宋体" panose="02010600030101010101" pitchFamily="2" charset="-122"/>
              </a:rPr>
              <a:t>)</a:t>
            </a:r>
            <a:r>
              <a:rPr lang="zh-CN" altLang="en-US" sz="2400" b="1" dirty="0">
                <a:solidFill>
                  <a:srgbClr val="000000"/>
                </a:solidFill>
                <a:latin typeface="宋体" panose="02010600030101010101" pitchFamily="2" charset="-122"/>
              </a:rPr>
              <a:t>是在风险中性世界中</a:t>
            </a:r>
            <a:r>
              <a:rPr lang="en-US" altLang="zh-CN" sz="2400" b="1" dirty="0">
                <a:solidFill>
                  <a:srgbClr val="000000"/>
                </a:solidFill>
                <a:latin typeface="宋体" panose="02010600030101010101" pitchFamily="2" charset="-122"/>
              </a:rPr>
              <a:t>S</a:t>
            </a:r>
            <a:r>
              <a:rPr lang="en-US" altLang="zh-CN" sz="2400" b="1" baseline="-30000" dirty="0">
                <a:solidFill>
                  <a:srgbClr val="000000"/>
                </a:solidFill>
                <a:latin typeface="宋体" panose="02010600030101010101" pitchFamily="2" charset="-122"/>
              </a:rPr>
              <a:t>T</a:t>
            </a:r>
            <a:r>
              <a:rPr lang="zh-CN" altLang="en-US" sz="2400" b="1" dirty="0">
                <a:solidFill>
                  <a:srgbClr val="000000"/>
                </a:solidFill>
                <a:latin typeface="宋体" panose="02010600030101010101" pitchFamily="2" charset="-122"/>
              </a:rPr>
              <a:t>大于</a:t>
            </a:r>
            <a:r>
              <a:rPr lang="en-US" altLang="zh-CN" sz="2400" b="1" dirty="0">
                <a:solidFill>
                  <a:srgbClr val="000000"/>
                </a:solidFill>
                <a:latin typeface="宋体" panose="02010600030101010101" pitchFamily="2" charset="-122"/>
              </a:rPr>
              <a:t>X</a:t>
            </a:r>
            <a:r>
              <a:rPr lang="zh-CN" altLang="en-US" sz="2400" b="1" dirty="0">
                <a:solidFill>
                  <a:srgbClr val="000000"/>
                </a:solidFill>
                <a:latin typeface="宋体" panose="02010600030101010101" pitchFamily="2" charset="-122"/>
              </a:rPr>
              <a:t>的概率，或者说式欧式看涨期权被执行的概率， </a:t>
            </a:r>
            <a:r>
              <a:rPr lang="en-US" altLang="zh-CN" sz="2400" b="1" dirty="0" smtClean="0">
                <a:solidFill>
                  <a:srgbClr val="000000"/>
                </a:solidFill>
                <a:latin typeface="宋体" panose="02010600030101010101" pitchFamily="2" charset="-122"/>
              </a:rPr>
              <a:t>e</a:t>
            </a:r>
            <a:r>
              <a:rPr lang="en-US" altLang="zh-CN" sz="2400" b="1" baseline="30000" dirty="0" smtClean="0">
                <a:solidFill>
                  <a:srgbClr val="000000"/>
                </a:solidFill>
                <a:latin typeface="宋体" panose="02010600030101010101" pitchFamily="2" charset="-122"/>
              </a:rPr>
              <a:t>-r(T-</a:t>
            </a:r>
            <a:r>
              <a:rPr lang="en-US" altLang="zh-CN" sz="2400" cap="none" baseline="30000" dirty="0" smtClean="0">
                <a:solidFill>
                  <a:srgbClr val="000000"/>
                </a:solidFill>
                <a:latin typeface="Times New Roman" panose="02020603050405020304" pitchFamily="18" charset="0"/>
                <a:cs typeface="Times New Roman" panose="02020603050405020304" pitchFamily="18" charset="0"/>
              </a:rPr>
              <a:t>t</a:t>
            </a:r>
            <a:r>
              <a:rPr lang="en-US" altLang="zh-CN" sz="2400" b="1" baseline="30000" dirty="0" smtClean="0">
                <a:solidFill>
                  <a:srgbClr val="000000"/>
                </a:solidFill>
                <a:latin typeface="宋体" panose="02010600030101010101" pitchFamily="2" charset="-122"/>
              </a:rPr>
              <a:t>)</a:t>
            </a:r>
            <a:r>
              <a:rPr lang="en-US" altLang="zh-CN" sz="2400" b="1" dirty="0" smtClean="0">
                <a:solidFill>
                  <a:srgbClr val="000000"/>
                </a:solidFill>
                <a:latin typeface="宋体" panose="02010600030101010101" pitchFamily="2" charset="-122"/>
              </a:rPr>
              <a:t>XN(d</a:t>
            </a:r>
            <a:r>
              <a:rPr lang="en-US" altLang="zh-CN" sz="2400" b="1" baseline="-30000" dirty="0" smtClean="0">
                <a:solidFill>
                  <a:srgbClr val="000000"/>
                </a:solidFill>
                <a:latin typeface="宋体" panose="02010600030101010101" pitchFamily="2" charset="-122"/>
              </a:rPr>
              <a:t>2</a:t>
            </a:r>
            <a:r>
              <a:rPr lang="en-US" altLang="zh-CN" sz="2400" b="1" dirty="0">
                <a:solidFill>
                  <a:srgbClr val="000000"/>
                </a:solidFill>
                <a:latin typeface="宋体" panose="02010600030101010101" pitchFamily="2" charset="-122"/>
              </a:rPr>
              <a:t>)</a:t>
            </a:r>
            <a:r>
              <a:rPr lang="zh-CN" altLang="en-US" sz="2400" b="1" dirty="0">
                <a:solidFill>
                  <a:srgbClr val="000000"/>
                </a:solidFill>
                <a:latin typeface="宋体" panose="02010600030101010101" pitchFamily="2" charset="-122"/>
              </a:rPr>
              <a:t>是</a:t>
            </a:r>
            <a:r>
              <a:rPr lang="en-US" altLang="zh-CN" sz="2400" b="1" dirty="0">
                <a:solidFill>
                  <a:srgbClr val="000000"/>
                </a:solidFill>
                <a:latin typeface="宋体" panose="02010600030101010101" pitchFamily="2" charset="-122"/>
              </a:rPr>
              <a:t>X</a:t>
            </a:r>
            <a:r>
              <a:rPr lang="zh-CN" altLang="en-US" sz="2400" b="1" dirty="0">
                <a:solidFill>
                  <a:srgbClr val="000000"/>
                </a:solidFill>
                <a:latin typeface="宋体" panose="02010600030101010101" pitchFamily="2" charset="-122"/>
              </a:rPr>
              <a:t>的风险中性期望值的现值。 </a:t>
            </a:r>
            <a:r>
              <a:rPr lang="en-US" altLang="zh-CN" sz="2400" b="1" dirty="0">
                <a:solidFill>
                  <a:srgbClr val="000000"/>
                </a:solidFill>
                <a:latin typeface="宋体" panose="02010600030101010101" pitchFamily="2" charset="-122"/>
              </a:rPr>
              <a:t>SN(d</a:t>
            </a:r>
            <a:r>
              <a:rPr lang="en-US" altLang="zh-CN" sz="2400" b="1" baseline="-30000" dirty="0">
                <a:solidFill>
                  <a:srgbClr val="000000"/>
                </a:solidFill>
                <a:latin typeface="宋体" panose="02010600030101010101" pitchFamily="2" charset="-122"/>
              </a:rPr>
              <a:t>1</a:t>
            </a:r>
            <a:r>
              <a:rPr lang="en-US" altLang="zh-CN" sz="2400" b="1" dirty="0">
                <a:solidFill>
                  <a:srgbClr val="000000"/>
                </a:solidFill>
                <a:latin typeface="宋体" panose="02010600030101010101" pitchFamily="2" charset="-122"/>
              </a:rPr>
              <a:t>)= </a:t>
            </a:r>
            <a:r>
              <a:rPr lang="en-US" altLang="zh-CN" sz="2400" b="1" dirty="0" smtClean="0">
                <a:solidFill>
                  <a:srgbClr val="000000"/>
                </a:solidFill>
                <a:latin typeface="宋体" panose="02010600030101010101" pitchFamily="2" charset="-122"/>
              </a:rPr>
              <a:t>e</a:t>
            </a:r>
            <a:r>
              <a:rPr lang="en-US" altLang="zh-CN" sz="2400" b="1" baseline="30000" dirty="0" smtClean="0">
                <a:solidFill>
                  <a:srgbClr val="000000"/>
                </a:solidFill>
                <a:latin typeface="宋体" panose="02010600030101010101" pitchFamily="2" charset="-122"/>
              </a:rPr>
              <a:t>-r(T-</a:t>
            </a:r>
            <a:r>
              <a:rPr lang="en-US" altLang="zh-CN" sz="2400" b="1" cap="none" baseline="30000" dirty="0" smtClean="0">
                <a:solidFill>
                  <a:srgbClr val="000000"/>
                </a:solidFill>
                <a:latin typeface="宋体" panose="02010600030101010101" pitchFamily="2" charset="-122"/>
              </a:rPr>
              <a:t>t)</a:t>
            </a:r>
            <a:r>
              <a:rPr lang="en-US" altLang="zh-CN" sz="2400" b="1" dirty="0" smtClean="0">
                <a:solidFill>
                  <a:srgbClr val="000000"/>
                </a:solidFill>
                <a:latin typeface="宋体" panose="02010600030101010101" pitchFamily="2" charset="-122"/>
              </a:rPr>
              <a:t>S</a:t>
            </a:r>
            <a:r>
              <a:rPr lang="en-US" altLang="zh-CN" sz="2400" b="1" baseline="-30000" dirty="0" smtClean="0">
                <a:solidFill>
                  <a:srgbClr val="000000"/>
                </a:solidFill>
                <a:latin typeface="宋体" panose="02010600030101010101" pitchFamily="2" charset="-122"/>
              </a:rPr>
              <a:t>T</a:t>
            </a:r>
            <a:r>
              <a:rPr lang="en-US" altLang="zh-CN" sz="2400" b="1" dirty="0" smtClean="0">
                <a:solidFill>
                  <a:srgbClr val="000000"/>
                </a:solidFill>
                <a:latin typeface="宋体" panose="02010600030101010101" pitchFamily="2" charset="-122"/>
              </a:rPr>
              <a:t> </a:t>
            </a:r>
            <a:r>
              <a:rPr lang="en-US" altLang="zh-CN" sz="2400" b="1" dirty="0">
                <a:solidFill>
                  <a:srgbClr val="000000"/>
                </a:solidFill>
                <a:latin typeface="宋体" panose="02010600030101010101" pitchFamily="2" charset="-122"/>
              </a:rPr>
              <a:t>N(d</a:t>
            </a:r>
            <a:r>
              <a:rPr lang="en-US" altLang="zh-CN" sz="2400" b="1" baseline="-30000" dirty="0">
                <a:solidFill>
                  <a:srgbClr val="000000"/>
                </a:solidFill>
                <a:latin typeface="宋体" panose="02010600030101010101" pitchFamily="2" charset="-122"/>
              </a:rPr>
              <a:t>1</a:t>
            </a:r>
            <a:r>
              <a:rPr lang="en-US" altLang="zh-CN" sz="2400" b="1" dirty="0">
                <a:solidFill>
                  <a:srgbClr val="000000"/>
                </a:solidFill>
                <a:latin typeface="宋体" panose="02010600030101010101" pitchFamily="2" charset="-122"/>
              </a:rPr>
              <a:t>)</a:t>
            </a:r>
            <a:r>
              <a:rPr lang="zh-CN" altLang="en-US" sz="2400" b="1" dirty="0">
                <a:solidFill>
                  <a:srgbClr val="000000"/>
                </a:solidFill>
                <a:latin typeface="Times New Roman" panose="02020603050405020304" pitchFamily="18" charset="0"/>
              </a:rPr>
              <a:t>是</a:t>
            </a:r>
            <a:r>
              <a:rPr lang="en-US" altLang="zh-CN" sz="2400" b="1" dirty="0">
                <a:solidFill>
                  <a:srgbClr val="000000"/>
                </a:solidFill>
                <a:latin typeface="宋体" panose="02010600030101010101" pitchFamily="2" charset="-122"/>
              </a:rPr>
              <a:t>S</a:t>
            </a:r>
            <a:r>
              <a:rPr lang="en-US" altLang="zh-CN" sz="2400" b="1" baseline="-30000" dirty="0">
                <a:solidFill>
                  <a:srgbClr val="000000"/>
                </a:solidFill>
                <a:latin typeface="宋体" panose="02010600030101010101" pitchFamily="2" charset="-122"/>
              </a:rPr>
              <a:t>T</a:t>
            </a:r>
            <a:r>
              <a:rPr lang="zh-CN" altLang="en-US" sz="2400" b="1" dirty="0">
                <a:solidFill>
                  <a:srgbClr val="000000"/>
                </a:solidFill>
                <a:latin typeface="Times New Roman" panose="02020603050405020304" pitchFamily="18" charset="0"/>
              </a:rPr>
              <a:t>的风险中性期望值的现值。 </a:t>
            </a:r>
          </a:p>
          <a:p>
            <a:pPr lvl="1" eaLnBrk="1" hangingPunct="1"/>
            <a:r>
              <a:rPr lang="zh-CN" altLang="en-US" sz="2400" b="1" dirty="0">
                <a:solidFill>
                  <a:srgbClr val="000000"/>
                </a:solidFill>
                <a:latin typeface="宋体" panose="02010600030101010101" pitchFamily="2" charset="-122"/>
              </a:rPr>
              <a:t>其次，          是复制交易策略中股票的数量，</a:t>
            </a:r>
            <a:r>
              <a:rPr lang="en-US" altLang="zh-CN" sz="2400" b="1" dirty="0">
                <a:solidFill>
                  <a:srgbClr val="000000"/>
                </a:solidFill>
              </a:rPr>
              <a:t>SN</a:t>
            </a:r>
            <a:r>
              <a:rPr lang="zh-CN" altLang="en-US" sz="2400" b="1" dirty="0">
                <a:solidFill>
                  <a:srgbClr val="000000"/>
                </a:solidFill>
                <a:latin typeface="宋体" panose="02010600030101010101" pitchFamily="2" charset="-122"/>
              </a:rPr>
              <a:t>（</a:t>
            </a:r>
            <a:r>
              <a:rPr lang="en-US" altLang="zh-CN" sz="2400" b="1" dirty="0">
                <a:solidFill>
                  <a:srgbClr val="000000"/>
                </a:solidFill>
              </a:rPr>
              <a:t>d</a:t>
            </a:r>
            <a:r>
              <a:rPr lang="en-US" altLang="zh-CN" sz="2400" b="1" baseline="-30000" dirty="0">
                <a:solidFill>
                  <a:srgbClr val="000000"/>
                </a:solidFill>
              </a:rPr>
              <a:t>1</a:t>
            </a:r>
            <a:r>
              <a:rPr lang="en-US" altLang="zh-CN" sz="2400" b="1" dirty="0">
                <a:solidFill>
                  <a:srgbClr val="000000"/>
                </a:solidFill>
              </a:rPr>
              <a:t>)</a:t>
            </a:r>
            <a:r>
              <a:rPr lang="zh-CN" altLang="en-US" sz="2400" b="1" dirty="0">
                <a:solidFill>
                  <a:srgbClr val="000000"/>
                </a:solidFill>
                <a:latin typeface="宋体" panose="02010600030101010101" pitchFamily="2" charset="-122"/>
              </a:rPr>
              <a:t>就是股票的市值</a:t>
            </a:r>
            <a:r>
              <a:rPr lang="en-US" altLang="zh-CN" sz="2400" b="1" dirty="0" smtClean="0">
                <a:solidFill>
                  <a:srgbClr val="000000"/>
                </a:solidFill>
              </a:rPr>
              <a:t>,</a:t>
            </a:r>
          </a:p>
          <a:p>
            <a:pPr marL="457200" lvl="1" indent="0" eaLnBrk="1" hangingPunct="1">
              <a:buNone/>
            </a:pPr>
            <a:r>
              <a:rPr lang="en-US" altLang="zh-CN" sz="2400" b="1" dirty="0" smtClean="0">
                <a:solidFill>
                  <a:srgbClr val="000000"/>
                </a:solidFill>
              </a:rPr>
              <a:t> </a:t>
            </a:r>
            <a:r>
              <a:rPr lang="en-US" altLang="zh-CN" sz="2400" b="1" dirty="0">
                <a:solidFill>
                  <a:srgbClr val="000000"/>
                </a:solidFill>
              </a:rPr>
              <a:t>-</a:t>
            </a:r>
            <a:r>
              <a:rPr lang="en-US" altLang="zh-CN" sz="2400" b="1" dirty="0" smtClean="0">
                <a:solidFill>
                  <a:srgbClr val="000000"/>
                </a:solidFill>
              </a:rPr>
              <a:t>e</a:t>
            </a:r>
            <a:r>
              <a:rPr lang="en-US" altLang="zh-CN" sz="2400" b="1" baseline="30000" dirty="0" smtClean="0">
                <a:solidFill>
                  <a:srgbClr val="000000"/>
                </a:solidFill>
              </a:rPr>
              <a:t>-r(T-</a:t>
            </a:r>
            <a:r>
              <a:rPr lang="en-US" altLang="zh-CN" sz="2400" b="1" cap="none" baseline="30000" dirty="0" smtClean="0">
                <a:solidFill>
                  <a:srgbClr val="000000"/>
                </a:solidFill>
                <a:latin typeface="Times New Roman" panose="02020603050405020304" pitchFamily="18" charset="0"/>
                <a:cs typeface="Times New Roman" panose="02020603050405020304" pitchFamily="18" charset="0"/>
              </a:rPr>
              <a:t>t</a:t>
            </a:r>
            <a:r>
              <a:rPr lang="en-US" altLang="zh-CN" sz="2400" b="1" cap="none" baseline="30000" dirty="0" smtClean="0">
                <a:solidFill>
                  <a:srgbClr val="000000"/>
                </a:solidFill>
              </a:rPr>
              <a:t>)</a:t>
            </a:r>
            <a:r>
              <a:rPr lang="en-US" altLang="zh-CN" sz="2400" b="1" dirty="0" smtClean="0">
                <a:solidFill>
                  <a:srgbClr val="000000"/>
                </a:solidFill>
              </a:rPr>
              <a:t>XN(d</a:t>
            </a:r>
            <a:r>
              <a:rPr lang="en-US" altLang="zh-CN" sz="2400" b="1" baseline="-30000" dirty="0" smtClean="0">
                <a:solidFill>
                  <a:srgbClr val="000000"/>
                </a:solidFill>
              </a:rPr>
              <a:t>2</a:t>
            </a:r>
            <a:r>
              <a:rPr lang="en-US" altLang="zh-CN" sz="2400" b="1" dirty="0">
                <a:solidFill>
                  <a:srgbClr val="000000"/>
                </a:solidFill>
              </a:rPr>
              <a:t>)</a:t>
            </a:r>
            <a:r>
              <a:rPr lang="zh-CN" altLang="en-US" sz="2400" b="1" dirty="0">
                <a:solidFill>
                  <a:srgbClr val="000000"/>
                </a:solidFill>
                <a:latin typeface="宋体" panose="02010600030101010101" pitchFamily="2" charset="-122"/>
              </a:rPr>
              <a:t>则是复制交易策略中负债的价值。</a:t>
            </a:r>
            <a:endParaRPr lang="zh-CN" altLang="en-US" sz="2400" b="1" dirty="0"/>
          </a:p>
          <a:p>
            <a:pPr eaLnBrk="1" hangingPunct="1"/>
            <a:endParaRPr lang="zh-CN" altLang="en-US" sz="2800" b="1" dirty="0"/>
          </a:p>
        </p:txBody>
      </p:sp>
      <p:graphicFrame>
        <p:nvGraphicFramePr>
          <p:cNvPr id="31746" name="Object 3"/>
          <p:cNvGraphicFramePr>
            <a:graphicFrameLocks noGrp="1" noChangeAspect="1"/>
          </p:cNvGraphicFramePr>
          <p:nvPr>
            <p:ph sz="half" idx="2"/>
            <p:extLst>
              <p:ext uri="{D42A27DB-BD31-4B8C-83A1-F6EECF244321}">
                <p14:modId xmlns:p14="http://schemas.microsoft.com/office/powerpoint/2010/main" val="1568615586"/>
              </p:ext>
            </p:extLst>
          </p:nvPr>
        </p:nvGraphicFramePr>
        <p:xfrm>
          <a:off x="2357738" y="3532811"/>
          <a:ext cx="1317625" cy="519112"/>
        </p:xfrm>
        <a:graphic>
          <a:graphicData uri="http://schemas.openxmlformats.org/presentationml/2006/ole">
            <mc:AlternateContent xmlns:mc="http://schemas.openxmlformats.org/markup-compatibility/2006">
              <mc:Choice xmlns:v="urn:schemas-microsoft-com:vml" Requires="v">
                <p:oleObj spid="_x0000_s16395" name="Equation" r:id="rId3" imgW="660113" imgH="215806" progId="Equation.3">
                  <p:embed/>
                </p:oleObj>
              </mc:Choice>
              <mc:Fallback>
                <p:oleObj name="Equation" r:id="rId3" imgW="660113"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738" y="3532811"/>
                        <a:ext cx="1317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B2A70BAF-1314-4E80-91E2-FCB616C80056}" type="slidenum">
              <a:rPr lang="zh-CN" altLang="en-US" sz="1400"/>
              <a:pPr/>
              <a:t>24</a:t>
            </a:fld>
            <a:endParaRPr lang="en-US" altLang="zh-CN" sz="1400"/>
          </a:p>
        </p:txBody>
      </p:sp>
      <p:sp>
        <p:nvSpPr>
          <p:cNvPr id="32772" name="Rectangle 2"/>
          <p:cNvSpPr>
            <a:spLocks noGrp="1" noChangeArrowheads="1"/>
          </p:cNvSpPr>
          <p:nvPr>
            <p:ph type="body" sz="half" idx="1"/>
          </p:nvPr>
        </p:nvSpPr>
        <p:spPr>
          <a:xfrm>
            <a:off x="700216" y="263611"/>
            <a:ext cx="11302314" cy="5603789"/>
          </a:xfrm>
        </p:spPr>
        <p:txBody>
          <a:bodyPr>
            <a:normAutofit/>
          </a:bodyPr>
          <a:lstStyle/>
          <a:p>
            <a:pPr eaLnBrk="1" hangingPunct="1">
              <a:lnSpc>
                <a:spcPct val="90000"/>
              </a:lnSpc>
            </a:pPr>
            <a:r>
              <a:rPr lang="zh-CN" altLang="en-US" sz="2400" b="1" dirty="0">
                <a:solidFill>
                  <a:srgbClr val="000000"/>
                </a:solidFill>
              </a:rPr>
              <a:t>布莱克</a:t>
            </a:r>
            <a:r>
              <a:rPr lang="en-US" altLang="zh-CN" sz="2400" b="1" dirty="0">
                <a:solidFill>
                  <a:srgbClr val="000000"/>
                </a:solidFill>
              </a:rPr>
              <a:t>——</a:t>
            </a:r>
            <a:r>
              <a:rPr lang="zh-CN" altLang="en-US" sz="2400" b="1" dirty="0">
                <a:solidFill>
                  <a:srgbClr val="000000"/>
                </a:solidFill>
              </a:rPr>
              <a:t>舒尔斯期权定价公式的</a:t>
            </a:r>
            <a:r>
              <a:rPr lang="zh-CN" altLang="en-US" sz="2400" b="1" dirty="0" smtClean="0">
                <a:solidFill>
                  <a:srgbClr val="000000"/>
                </a:solidFill>
              </a:rPr>
              <a:t>拓展</a:t>
            </a:r>
            <a:endParaRPr lang="en-US" altLang="zh-CN" sz="2400" b="1" dirty="0" smtClean="0">
              <a:solidFill>
                <a:srgbClr val="000000"/>
              </a:solidFill>
            </a:endParaRPr>
          </a:p>
          <a:p>
            <a:pPr eaLnBrk="1" hangingPunct="1">
              <a:lnSpc>
                <a:spcPct val="90000"/>
              </a:lnSpc>
            </a:pPr>
            <a:endParaRPr lang="zh-CN" altLang="en-US" sz="2400" b="1" dirty="0">
              <a:solidFill>
                <a:srgbClr val="000000"/>
              </a:solidFill>
            </a:endParaRPr>
          </a:p>
          <a:p>
            <a:pPr eaLnBrk="1" hangingPunct="1">
              <a:lnSpc>
                <a:spcPct val="90000"/>
              </a:lnSpc>
              <a:buFontTx/>
              <a:buNone/>
            </a:pPr>
            <a:r>
              <a:rPr lang="zh-CN" altLang="en-US" sz="2400" b="1" dirty="0">
                <a:solidFill>
                  <a:srgbClr val="000000"/>
                </a:solidFill>
              </a:rPr>
              <a:t>    </a:t>
            </a:r>
            <a:r>
              <a:rPr lang="en-US" altLang="zh-CN" sz="2400" b="1" dirty="0">
                <a:solidFill>
                  <a:srgbClr val="000000"/>
                </a:solidFill>
              </a:rPr>
              <a:t>1</a:t>
            </a:r>
            <a:r>
              <a:rPr lang="zh-CN" altLang="en-US" sz="2400" b="1" dirty="0">
                <a:solidFill>
                  <a:srgbClr val="000000"/>
                </a:solidFill>
              </a:rPr>
              <a:t>、无收益资产欧式看跌期权的定价公式</a:t>
            </a:r>
          </a:p>
          <a:p>
            <a:pPr lvl="1" eaLnBrk="1" hangingPunct="1">
              <a:lnSpc>
                <a:spcPct val="90000"/>
              </a:lnSpc>
            </a:pPr>
            <a:r>
              <a:rPr lang="zh-CN" altLang="en-US" sz="2200" dirty="0">
                <a:solidFill>
                  <a:srgbClr val="000000"/>
                </a:solidFill>
                <a:latin typeface="Times New Roman" panose="02020603050405020304" pitchFamily="18" charset="0"/>
              </a:rPr>
              <a:t>在标的资产无收益情况下，</a:t>
            </a:r>
            <a:r>
              <a:rPr lang="zh-CN" altLang="en-US" sz="2200" dirty="0" smtClean="0">
                <a:solidFill>
                  <a:srgbClr val="000000"/>
                </a:solidFill>
                <a:latin typeface="Times New Roman" panose="02020603050405020304" pitchFamily="18" charset="0"/>
              </a:rPr>
              <a:t>由于</a:t>
            </a:r>
            <a:r>
              <a:rPr lang="en-US" altLang="zh-CN" sz="2200" cap="none" dirty="0" smtClean="0">
                <a:solidFill>
                  <a:srgbClr val="000000"/>
                </a:solidFill>
                <a:latin typeface="+mn-ea"/>
              </a:rPr>
              <a:t>C</a:t>
            </a:r>
            <a:r>
              <a:rPr lang="en-US" altLang="zh-CN" sz="2200" dirty="0" smtClean="0">
                <a:solidFill>
                  <a:srgbClr val="000000"/>
                </a:solidFill>
              </a:rPr>
              <a:t>=</a:t>
            </a:r>
            <a:r>
              <a:rPr lang="en-US" altLang="zh-CN" sz="2200" cap="none" dirty="0" smtClean="0">
                <a:solidFill>
                  <a:srgbClr val="000000"/>
                </a:solidFill>
              </a:rPr>
              <a:t>c</a:t>
            </a:r>
            <a:r>
              <a:rPr lang="zh-CN" altLang="en-US" sz="2200" cap="none" dirty="0" smtClean="0">
                <a:solidFill>
                  <a:srgbClr val="000000"/>
                </a:solidFill>
                <a:latin typeface="Times New Roman" panose="02020603050405020304" pitchFamily="18" charset="0"/>
              </a:rPr>
              <a:t>，</a:t>
            </a:r>
            <a:r>
              <a:rPr lang="zh-CN" altLang="en-US" sz="2200" dirty="0" smtClean="0">
                <a:solidFill>
                  <a:srgbClr val="000000"/>
                </a:solidFill>
                <a:latin typeface="Times New Roman" panose="02020603050405020304" pitchFamily="18" charset="0"/>
              </a:rPr>
              <a:t>根据</a:t>
            </a:r>
            <a:r>
              <a:rPr lang="zh-CN" altLang="en-US" sz="2200" dirty="0">
                <a:solidFill>
                  <a:srgbClr val="000000"/>
                </a:solidFill>
                <a:latin typeface="Times New Roman" panose="02020603050405020304" pitchFamily="18" charset="0"/>
              </a:rPr>
              <a:t>欧式看涨期权和看跌期权之间存在平价关系，可以得到无收益资产欧式看跌期权的定价公式</a:t>
            </a:r>
            <a:r>
              <a:rPr lang="zh-CN" altLang="en-US" sz="2200" dirty="0">
                <a:solidFill>
                  <a:srgbClr val="000000"/>
                </a:solidFill>
              </a:rPr>
              <a:t>  </a:t>
            </a:r>
            <a:r>
              <a:rPr lang="zh-CN" altLang="en-US" sz="2200" dirty="0">
                <a:solidFill>
                  <a:srgbClr val="000000"/>
                </a:solidFill>
                <a:latin typeface="Times New Roman" panose="02020603050405020304" pitchFamily="18" charset="0"/>
              </a:rPr>
              <a:t>：</a:t>
            </a:r>
          </a:p>
          <a:p>
            <a:pPr eaLnBrk="1" hangingPunct="1">
              <a:lnSpc>
                <a:spcPct val="90000"/>
              </a:lnSpc>
            </a:pPr>
            <a:endParaRPr lang="zh-CN" altLang="en-US" sz="2400" dirty="0">
              <a:solidFill>
                <a:srgbClr val="000000"/>
              </a:solidFill>
              <a:latin typeface="Times New Roman" panose="02020603050405020304" pitchFamily="18" charset="0"/>
            </a:endParaRPr>
          </a:p>
          <a:p>
            <a:pPr eaLnBrk="1" hangingPunct="1">
              <a:lnSpc>
                <a:spcPct val="90000"/>
              </a:lnSpc>
              <a:buFontTx/>
              <a:buNone/>
            </a:pPr>
            <a:r>
              <a:rPr lang="zh-CN" altLang="en-US" sz="2400" dirty="0">
                <a:solidFill>
                  <a:srgbClr val="000000"/>
                </a:solidFill>
                <a:latin typeface="Times New Roman" panose="02020603050405020304" pitchFamily="18" charset="0"/>
              </a:rPr>
              <a:t>                                                                                          </a:t>
            </a:r>
            <a:r>
              <a:rPr lang="zh-CN" altLang="en-US" sz="2400" dirty="0" smtClean="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rPr>
              <a:t>22</a:t>
            </a:r>
            <a:r>
              <a:rPr lang="zh-CN" altLang="en-US" sz="2400" dirty="0">
                <a:solidFill>
                  <a:srgbClr val="000000"/>
                </a:solidFill>
                <a:latin typeface="Times New Roman" panose="02020603050405020304" pitchFamily="18" charset="0"/>
              </a:rPr>
              <a:t>）</a:t>
            </a:r>
          </a:p>
          <a:p>
            <a:pPr eaLnBrk="1" hangingPunct="1">
              <a:lnSpc>
                <a:spcPct val="90000"/>
              </a:lnSpc>
            </a:pPr>
            <a:endParaRPr lang="zh-CN" altLang="en-US" sz="2400" dirty="0">
              <a:solidFill>
                <a:srgbClr val="000000"/>
              </a:solidFill>
              <a:latin typeface="Times New Roman" panose="02020603050405020304" pitchFamily="18" charset="0"/>
            </a:endParaRPr>
          </a:p>
          <a:p>
            <a:pPr eaLnBrk="1" hangingPunct="1">
              <a:lnSpc>
                <a:spcPct val="90000"/>
              </a:lnSpc>
            </a:pPr>
            <a:endParaRPr lang="zh-CN" altLang="en-US" sz="2400" dirty="0">
              <a:solidFill>
                <a:srgbClr val="000000"/>
              </a:solidFill>
              <a:latin typeface="Times New Roman" panose="02020603050405020304" pitchFamily="18" charset="0"/>
            </a:endParaRPr>
          </a:p>
          <a:p>
            <a:pPr eaLnBrk="1" hangingPunct="1">
              <a:lnSpc>
                <a:spcPct val="90000"/>
              </a:lnSpc>
              <a:buFontTx/>
              <a:buNone/>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2</a:t>
            </a:r>
            <a:r>
              <a:rPr lang="zh-CN" altLang="en-US" sz="2400" b="1" dirty="0">
                <a:solidFill>
                  <a:srgbClr val="000000"/>
                </a:solidFill>
                <a:latin typeface="Times New Roman" panose="02020603050405020304" pitchFamily="18" charset="0"/>
              </a:rPr>
              <a:t>、无收益资产美式期权的定价公式</a:t>
            </a:r>
          </a:p>
          <a:p>
            <a:pPr lvl="1" eaLnBrk="1" hangingPunct="1">
              <a:lnSpc>
                <a:spcPct val="90000"/>
              </a:lnSpc>
            </a:pPr>
            <a:r>
              <a:rPr lang="zh-CN" altLang="en-US" sz="2200" dirty="0">
                <a:solidFill>
                  <a:srgbClr val="000000"/>
                </a:solidFill>
                <a:latin typeface="宋体" panose="02010600030101010101" pitchFamily="2" charset="-122"/>
              </a:rPr>
              <a:t>由于美式看跌期权与看涨期权之间不存在严密的平价关系，所以要用蒙特卡罗模拟、二叉树和有限差分三种数值方法以及解析近似方法求出。</a:t>
            </a:r>
            <a:r>
              <a:rPr lang="zh-CN" altLang="en-US" sz="2200" b="1" dirty="0">
                <a:latin typeface="宋体" panose="02010600030101010101" pitchFamily="2" charset="-122"/>
              </a:rPr>
              <a:t> </a:t>
            </a:r>
            <a:br>
              <a:rPr lang="zh-CN" altLang="en-US" sz="2200" b="1" dirty="0">
                <a:latin typeface="宋体" panose="02010600030101010101" pitchFamily="2" charset="-122"/>
              </a:rPr>
            </a:br>
            <a:endParaRPr lang="zh-CN" altLang="en-US" sz="2200" b="1" dirty="0">
              <a:latin typeface="宋体" panose="02010600030101010101" pitchFamily="2" charset="-122"/>
            </a:endParaRPr>
          </a:p>
        </p:txBody>
      </p:sp>
      <p:graphicFrame>
        <p:nvGraphicFramePr>
          <p:cNvPr id="32770" name="Object 3"/>
          <p:cNvGraphicFramePr>
            <a:graphicFrameLocks noGrp="1" noChangeAspect="1"/>
          </p:cNvGraphicFramePr>
          <p:nvPr>
            <p:ph sz="half" idx="2"/>
            <p:extLst>
              <p:ext uri="{D42A27DB-BD31-4B8C-83A1-F6EECF244321}">
                <p14:modId xmlns:p14="http://schemas.microsoft.com/office/powerpoint/2010/main" val="1337467325"/>
              </p:ext>
            </p:extLst>
          </p:nvPr>
        </p:nvGraphicFramePr>
        <p:xfrm>
          <a:off x="3276602" y="2661935"/>
          <a:ext cx="4491680" cy="617840"/>
        </p:xfrm>
        <a:graphic>
          <a:graphicData uri="http://schemas.openxmlformats.org/presentationml/2006/ole">
            <mc:AlternateContent xmlns:mc="http://schemas.openxmlformats.org/markup-compatibility/2006">
              <mc:Choice xmlns:v="urn:schemas-microsoft-com:vml" Requires="v">
                <p:oleObj spid="_x0000_s17420" name="Equation" r:id="rId3" imgW="1930400" imgH="228600" progId="Equation.3">
                  <p:embed/>
                </p:oleObj>
              </mc:Choice>
              <mc:Fallback>
                <p:oleObj name="Equation" r:id="rId3" imgW="19304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2" y="2661935"/>
                        <a:ext cx="4491680" cy="61784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6478FB6B-A414-4A6E-B370-9B999E6F4985}" type="slidenum">
              <a:rPr lang="zh-CN" altLang="en-US" sz="1400"/>
              <a:pPr/>
              <a:t>25</a:t>
            </a:fld>
            <a:endParaRPr lang="en-US" altLang="zh-CN" sz="1400"/>
          </a:p>
        </p:txBody>
      </p:sp>
      <p:sp>
        <p:nvSpPr>
          <p:cNvPr id="33797" name="Rectangle 2"/>
          <p:cNvSpPr>
            <a:spLocks noGrp="1" noChangeArrowheads="1"/>
          </p:cNvSpPr>
          <p:nvPr>
            <p:ph type="body" sz="half" idx="1"/>
          </p:nvPr>
        </p:nvSpPr>
        <p:spPr>
          <a:xfrm>
            <a:off x="436605" y="765176"/>
            <a:ext cx="11310552" cy="5102225"/>
          </a:xfrm>
        </p:spPr>
        <p:txBody>
          <a:bodyPr/>
          <a:lstStyle/>
          <a:p>
            <a:pPr eaLnBrk="1" hangingPunct="1"/>
            <a:r>
              <a:rPr lang="en-US" altLang="zh-CN" sz="2400" dirty="0"/>
              <a:t>3</a:t>
            </a:r>
            <a:r>
              <a:rPr lang="zh-CN" altLang="en-US" sz="2400" dirty="0"/>
              <a:t>、</a:t>
            </a:r>
            <a:r>
              <a:rPr lang="zh-CN" altLang="en-US" sz="2400" b="1" dirty="0"/>
              <a:t>有收益资产欧式期权的定价公式</a:t>
            </a:r>
          </a:p>
          <a:p>
            <a:pPr lvl="1" eaLnBrk="1" hangingPunct="1"/>
            <a:r>
              <a:rPr lang="zh-CN" altLang="en-US" sz="2000" b="1" dirty="0"/>
              <a:t>在收益已知情况下，我们可以把标的资产价格分解成两部分，期权有效期内已知现金收益的现值部分和一个有风险部分，当期权到期时，这部分现值将由于标的资产支付现金收益而消失，因此，我们只要用</a:t>
            </a:r>
            <a:r>
              <a:rPr lang="en-US" altLang="zh-CN" sz="2000" b="1" dirty="0"/>
              <a:t>S</a:t>
            </a:r>
            <a:r>
              <a:rPr lang="zh-CN" altLang="en-US" sz="2000" b="1" dirty="0"/>
              <a:t>表示有风险部分的资产价格，用      表示风险部分遵循随机过程的波动率，就可直接套用公式计算。</a:t>
            </a:r>
          </a:p>
          <a:p>
            <a:pPr lvl="1" eaLnBrk="1" hangingPunct="1"/>
            <a:r>
              <a:rPr lang="zh-CN" altLang="en-US" sz="2000" b="1" dirty="0"/>
              <a:t>当标的资产已知收益的现值为</a:t>
            </a:r>
            <a:r>
              <a:rPr lang="en-US" altLang="zh-CN" sz="2000" b="1" dirty="0"/>
              <a:t>I</a:t>
            </a:r>
            <a:r>
              <a:rPr lang="zh-CN" altLang="en-US" sz="2000" b="1" dirty="0"/>
              <a:t>时，只要用</a:t>
            </a:r>
            <a:r>
              <a:rPr lang="en-US" altLang="zh-CN" sz="2000" b="1" dirty="0"/>
              <a:t>S-I</a:t>
            </a:r>
            <a:r>
              <a:rPr lang="zh-CN" altLang="en-US" sz="2000" b="1" dirty="0"/>
              <a:t>代替公式中的</a:t>
            </a:r>
            <a:r>
              <a:rPr lang="en-US" altLang="zh-CN" sz="2000" b="1" dirty="0"/>
              <a:t>S</a:t>
            </a:r>
            <a:r>
              <a:rPr lang="zh-CN" altLang="en-US" sz="2000" b="1" dirty="0"/>
              <a:t>即可。</a:t>
            </a:r>
          </a:p>
          <a:p>
            <a:pPr lvl="1" eaLnBrk="1" hangingPunct="1"/>
            <a:r>
              <a:rPr lang="zh-CN" altLang="en-US" sz="2000" b="1" dirty="0"/>
              <a:t>当标的资产的收益为按连续复利计算的固定收益率</a:t>
            </a:r>
            <a:r>
              <a:rPr lang="en-US" altLang="zh-CN" sz="2000" b="1" dirty="0"/>
              <a:t>q</a:t>
            </a:r>
            <a:r>
              <a:rPr lang="zh-CN" altLang="en-US" sz="2000" b="1" dirty="0"/>
              <a:t>时，只要将                 代替公式中的</a:t>
            </a:r>
            <a:r>
              <a:rPr lang="en-US" altLang="zh-CN" sz="2000" b="1" dirty="0"/>
              <a:t>S</a:t>
            </a:r>
            <a:r>
              <a:rPr lang="zh-CN" altLang="en-US" sz="2000" b="1" dirty="0"/>
              <a:t>即可。</a:t>
            </a:r>
          </a:p>
          <a:p>
            <a:pPr eaLnBrk="1" hangingPunct="1"/>
            <a:r>
              <a:rPr lang="en-US" altLang="zh-CN" sz="2400" b="1" dirty="0"/>
              <a:t>4</a:t>
            </a:r>
            <a:r>
              <a:rPr lang="zh-CN" altLang="en-US" sz="2400" b="1" dirty="0"/>
              <a:t>、对有收益资产的美式期权，由于有提前执行的可能，因无法得到精确的解析解，仍然需要用数值方法近似得出。</a:t>
            </a:r>
          </a:p>
        </p:txBody>
      </p:sp>
      <p:graphicFrame>
        <p:nvGraphicFramePr>
          <p:cNvPr id="33794" name="Object 3"/>
          <p:cNvGraphicFramePr>
            <a:graphicFrameLocks noGrp="1" noChangeAspect="1"/>
          </p:cNvGraphicFramePr>
          <p:nvPr>
            <p:ph sz="quarter" idx="2"/>
            <p:extLst>
              <p:ext uri="{D42A27DB-BD31-4B8C-83A1-F6EECF244321}">
                <p14:modId xmlns:p14="http://schemas.microsoft.com/office/powerpoint/2010/main" val="38108138"/>
              </p:ext>
            </p:extLst>
          </p:nvPr>
        </p:nvGraphicFramePr>
        <p:xfrm>
          <a:off x="7519087" y="2051222"/>
          <a:ext cx="347663" cy="382588"/>
        </p:xfrm>
        <a:graphic>
          <a:graphicData uri="http://schemas.openxmlformats.org/presentationml/2006/ole">
            <mc:AlternateContent xmlns:mc="http://schemas.openxmlformats.org/markup-compatibility/2006">
              <mc:Choice xmlns:v="urn:schemas-microsoft-com:vml" Requires="v">
                <p:oleObj spid="_x0000_s18450" name="Equation" r:id="rId3" imgW="152334" imgH="139639" progId="Equation.DSMT4">
                  <p:embed/>
                </p:oleObj>
              </mc:Choice>
              <mc:Fallback>
                <p:oleObj name="Equation" r:id="rId3" imgW="152334" imgH="13963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9087" y="2051222"/>
                        <a:ext cx="347663"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3795" name="Object 4"/>
          <p:cNvGraphicFramePr>
            <a:graphicFrameLocks noGrp="1" noChangeAspect="1"/>
          </p:cNvGraphicFramePr>
          <p:nvPr>
            <p:ph sz="quarter" idx="3"/>
            <p:extLst>
              <p:ext uri="{D42A27DB-BD31-4B8C-83A1-F6EECF244321}">
                <p14:modId xmlns:p14="http://schemas.microsoft.com/office/powerpoint/2010/main" val="2319595252"/>
              </p:ext>
            </p:extLst>
          </p:nvPr>
        </p:nvGraphicFramePr>
        <p:xfrm>
          <a:off x="8507499" y="3316288"/>
          <a:ext cx="900112" cy="365125"/>
        </p:xfrm>
        <a:graphic>
          <a:graphicData uri="http://schemas.openxmlformats.org/presentationml/2006/ole">
            <mc:AlternateContent xmlns:mc="http://schemas.openxmlformats.org/markup-compatibility/2006">
              <mc:Choice xmlns:v="urn:schemas-microsoft-com:vml" Requires="v">
                <p:oleObj spid="_x0000_s18451" name="Equation" r:id="rId5" imgW="520474" imgH="203112" progId="Equation.DSMT4">
                  <p:embed/>
                </p:oleObj>
              </mc:Choice>
              <mc:Fallback>
                <p:oleObj name="Equation" r:id="rId5" imgW="520474"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7499" y="3316288"/>
                        <a:ext cx="9001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22109AAD-3EF3-4B4D-AF35-90806D50952C}" type="slidenum">
              <a:rPr lang="zh-CN" altLang="en-US" sz="1400"/>
              <a:pPr/>
              <a:t>26</a:t>
            </a:fld>
            <a:endParaRPr lang="en-US" altLang="zh-CN" sz="1400"/>
          </a:p>
        </p:txBody>
      </p:sp>
      <p:sp>
        <p:nvSpPr>
          <p:cNvPr id="184323" name="Rectangle 2"/>
          <p:cNvSpPr>
            <a:spLocks noGrp="1" noChangeArrowheads="1"/>
          </p:cNvSpPr>
          <p:nvPr>
            <p:ph type="body" idx="4294967295"/>
          </p:nvPr>
        </p:nvSpPr>
        <p:spPr>
          <a:xfrm>
            <a:off x="1828800" y="981076"/>
            <a:ext cx="8540750" cy="4886325"/>
          </a:xfrm>
          <a:prstGeom prst="rect">
            <a:avLst/>
          </a:prstGeom>
        </p:spPr>
        <p:txBody>
          <a:bodyPr/>
          <a:lstStyle/>
          <a:p>
            <a:pPr eaLnBrk="1" hangingPunct="1"/>
            <a:r>
              <a:rPr kumimoji="0" lang="zh-CN" altLang="en-US" b="1" smtClean="0">
                <a:solidFill>
                  <a:srgbClr val="000000"/>
                </a:solidFill>
                <a:latin typeface="宋体" panose="02010600030101010101" pitchFamily="2" charset="-122"/>
              </a:rPr>
              <a:t>布莱克</a:t>
            </a:r>
            <a:r>
              <a:rPr kumimoji="0" lang="en-US" altLang="zh-CN" b="1" smtClean="0">
                <a:solidFill>
                  <a:srgbClr val="000000"/>
                </a:solidFill>
              </a:rPr>
              <a:t>——</a:t>
            </a:r>
            <a:r>
              <a:rPr kumimoji="0" lang="zh-CN" altLang="en-US" b="1" smtClean="0">
                <a:solidFill>
                  <a:srgbClr val="000000"/>
                </a:solidFill>
                <a:latin typeface="宋体" panose="02010600030101010101" pitchFamily="2" charset="-122"/>
              </a:rPr>
              <a:t>舒尔斯期权定价公式的应用</a:t>
            </a:r>
          </a:p>
          <a:p>
            <a:pPr lvl="1" eaLnBrk="1" hangingPunct="1"/>
            <a:r>
              <a:rPr kumimoji="0" lang="zh-CN" altLang="en-US" b="1" smtClean="0">
                <a:solidFill>
                  <a:srgbClr val="000000"/>
                </a:solidFill>
                <a:latin typeface="宋体" panose="02010600030101010101" pitchFamily="2" charset="-122"/>
              </a:rPr>
              <a:t>（</a:t>
            </a:r>
            <a:r>
              <a:rPr kumimoji="0" lang="en-US" altLang="zh-CN" b="1" smtClean="0">
                <a:solidFill>
                  <a:srgbClr val="000000"/>
                </a:solidFill>
                <a:latin typeface="宋体" panose="02010600030101010101" pitchFamily="2" charset="-122"/>
              </a:rPr>
              <a:t>1</a:t>
            </a:r>
            <a:r>
              <a:rPr kumimoji="0" lang="zh-CN" altLang="en-US" b="1" smtClean="0">
                <a:solidFill>
                  <a:srgbClr val="000000"/>
                </a:solidFill>
                <a:latin typeface="宋体" panose="02010600030101010101" pitchFamily="2" charset="-122"/>
              </a:rPr>
              <a:t>）评估组合保险成本</a:t>
            </a:r>
            <a:r>
              <a:rPr kumimoji="0" lang="zh-CN" altLang="en-US" b="1" smtClean="0"/>
              <a:t> </a:t>
            </a:r>
          </a:p>
          <a:p>
            <a:pPr lvl="1" eaLnBrk="1" hangingPunct="1"/>
            <a:r>
              <a:rPr kumimoji="0" lang="zh-CN" altLang="en-US" b="1" smtClean="0">
                <a:solidFill>
                  <a:srgbClr val="000000"/>
                </a:solidFill>
                <a:latin typeface="宋体" panose="02010600030101010101" pitchFamily="2" charset="-122"/>
              </a:rPr>
              <a:t>（</a:t>
            </a:r>
            <a:r>
              <a:rPr kumimoji="0" lang="en-US" altLang="zh-CN" b="1" smtClean="0">
                <a:solidFill>
                  <a:srgbClr val="000000"/>
                </a:solidFill>
                <a:latin typeface="宋体" panose="02010600030101010101" pitchFamily="2" charset="-122"/>
              </a:rPr>
              <a:t>2</a:t>
            </a:r>
            <a:r>
              <a:rPr kumimoji="0" lang="zh-CN" altLang="en-US" b="1" smtClean="0">
                <a:solidFill>
                  <a:srgbClr val="000000"/>
                </a:solidFill>
                <a:latin typeface="宋体" panose="02010600030101010101" pitchFamily="2" charset="-122"/>
              </a:rPr>
              <a:t>）给可转换债券定价</a:t>
            </a:r>
            <a:r>
              <a:rPr kumimoji="0" lang="zh-CN" altLang="en-US" b="1" smtClean="0"/>
              <a:t>：</a:t>
            </a:r>
            <a:r>
              <a:rPr kumimoji="0" lang="zh-CN" altLang="en-US" b="1" smtClean="0">
                <a:solidFill>
                  <a:srgbClr val="000000"/>
                </a:solidFill>
                <a:latin typeface="宋体" panose="02010600030101010101" pitchFamily="2" charset="-122"/>
              </a:rPr>
              <a:t>可转换债券是一种可由债券持有者转换成股票的债券，因此可转换债券相当于一份普通的公司债券和一份看涨期权的组合。</a:t>
            </a:r>
          </a:p>
          <a:p>
            <a:pPr lvl="1" eaLnBrk="1" hangingPunct="1"/>
            <a:r>
              <a:rPr kumimoji="0" lang="zh-CN" altLang="en-US" b="1" smtClean="0">
                <a:solidFill>
                  <a:srgbClr val="000000"/>
                </a:solidFill>
                <a:latin typeface="宋体" panose="02010600030101010101" pitchFamily="2" charset="-122"/>
              </a:rPr>
              <a:t>（</a:t>
            </a:r>
            <a:r>
              <a:rPr kumimoji="0" lang="en-US" altLang="zh-CN" b="1" smtClean="0">
                <a:solidFill>
                  <a:srgbClr val="000000"/>
                </a:solidFill>
                <a:latin typeface="宋体" panose="02010600030101010101" pitchFamily="2" charset="-122"/>
              </a:rPr>
              <a:t>3</a:t>
            </a:r>
            <a:r>
              <a:rPr kumimoji="0" lang="zh-CN" altLang="en-US" b="1" smtClean="0">
                <a:solidFill>
                  <a:srgbClr val="000000"/>
                </a:solidFill>
                <a:latin typeface="宋体" panose="02010600030101010101" pitchFamily="2" charset="-122"/>
              </a:rPr>
              <a:t>）为认股权证估值：认股权证相当于一份看涨期权  </a:t>
            </a:r>
          </a:p>
          <a:p>
            <a:pPr eaLnBrk="1" hangingPunct="1"/>
            <a:endParaRPr kumimoji="0" lang="zh-CN" altLang="en-US" b="1" smtClean="0">
              <a:solidFill>
                <a:srgbClr val="00000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2600FD88-CF74-4D24-A9B1-E907F046D4D4}" type="slidenum">
              <a:rPr lang="zh-CN" altLang="en-US" sz="1400"/>
              <a:pPr/>
              <a:t>27</a:t>
            </a:fld>
            <a:endParaRPr lang="en-US" altLang="zh-CN" sz="1400"/>
          </a:p>
        </p:txBody>
      </p:sp>
      <p:sp>
        <p:nvSpPr>
          <p:cNvPr id="185347" name="Rectangle 2"/>
          <p:cNvSpPr>
            <a:spLocks noGrp="1" noChangeArrowheads="1"/>
          </p:cNvSpPr>
          <p:nvPr>
            <p:ph type="body" idx="4294967295"/>
          </p:nvPr>
        </p:nvSpPr>
        <p:spPr>
          <a:xfrm>
            <a:off x="494270" y="703092"/>
            <a:ext cx="11417643" cy="5895416"/>
          </a:xfrm>
          <a:prstGeom prst="rect">
            <a:avLst/>
          </a:prstGeom>
        </p:spPr>
        <p:txBody>
          <a:bodyPr/>
          <a:lstStyle/>
          <a:p>
            <a:pPr marL="0" indent="0" algn="ctr" eaLnBrk="1" hangingPunct="1">
              <a:lnSpc>
                <a:spcPct val="80000"/>
              </a:lnSpc>
              <a:buNone/>
            </a:pPr>
            <a:r>
              <a:rPr lang="zh-CN" altLang="en-US" sz="3600" b="1" dirty="0" smtClean="0">
                <a:latin typeface="宋体" panose="02010600030101010101" pitchFamily="2" charset="-122"/>
              </a:rPr>
              <a:t>第二节    </a:t>
            </a:r>
            <a:r>
              <a:rPr kumimoji="0" lang="zh-CN" altLang="en-US" sz="3600" b="1" dirty="0" smtClean="0">
                <a:latin typeface="宋体" panose="02010600030101010101" pitchFamily="2" charset="-122"/>
              </a:rPr>
              <a:t>二叉树期权定价模型</a:t>
            </a:r>
            <a:endParaRPr kumimoji="0" lang="en-US" altLang="zh-CN" sz="3600" b="1" dirty="0" smtClean="0">
              <a:latin typeface="宋体" panose="02010600030101010101" pitchFamily="2" charset="-122"/>
            </a:endParaRPr>
          </a:p>
          <a:p>
            <a:pPr marL="914400" lvl="2" indent="0" algn="just" eaLnBrk="1" hangingPunct="1">
              <a:lnSpc>
                <a:spcPct val="80000"/>
              </a:lnSpc>
              <a:buNone/>
            </a:pPr>
            <a:endParaRPr lang="en-US" altLang="zh-CN" sz="3200" b="1" dirty="0">
              <a:latin typeface="宋体" panose="02010600030101010101" pitchFamily="2" charset="-122"/>
            </a:endParaRPr>
          </a:p>
          <a:p>
            <a:pPr marL="914400" lvl="2" indent="0" algn="just" eaLnBrk="1" hangingPunct="1">
              <a:lnSpc>
                <a:spcPct val="80000"/>
              </a:lnSpc>
              <a:buNone/>
            </a:pPr>
            <a:r>
              <a:rPr lang="zh-CN" altLang="en-US" sz="2800" b="1" dirty="0" smtClean="0">
                <a:latin typeface="宋体" panose="02010600030101010101" pitchFamily="2" charset="-122"/>
              </a:rPr>
              <a:t>二</a:t>
            </a:r>
            <a:r>
              <a:rPr kumimoji="0" lang="zh-CN" altLang="en-US" sz="2800" b="1" dirty="0" smtClean="0"/>
              <a:t>．二叉树模型的例子</a:t>
            </a:r>
            <a:endParaRPr kumimoji="0" lang="zh-CN" altLang="en-US" sz="2800" dirty="0" smtClean="0"/>
          </a:p>
          <a:p>
            <a:pPr algn="just" eaLnBrk="1" hangingPunct="1">
              <a:lnSpc>
                <a:spcPct val="80000"/>
              </a:lnSpc>
            </a:pPr>
            <a:r>
              <a:rPr lang="zh-CN" altLang="en-US" sz="2400" b="1" dirty="0"/>
              <a:t>首先我们看下面的一份例子。假设某种股票的当前价格为</a:t>
            </a:r>
            <a:r>
              <a:rPr lang="en-US" altLang="zh-CN" sz="2400" b="1" dirty="0"/>
              <a:t>$20</a:t>
            </a:r>
            <a:r>
              <a:rPr lang="zh-CN" altLang="en-US" sz="2400" b="1" dirty="0"/>
              <a:t>，并且能够知道三个月后，股票的价格的可能取值为两个</a:t>
            </a:r>
            <a:r>
              <a:rPr lang="en-US" altLang="zh-CN" sz="2400" b="1" dirty="0"/>
              <a:t>$22</a:t>
            </a:r>
            <a:r>
              <a:rPr lang="zh-CN" altLang="en-US" sz="2400" b="1" dirty="0"/>
              <a:t>或</a:t>
            </a:r>
            <a:r>
              <a:rPr lang="en-US" altLang="zh-CN" sz="2400" b="1" dirty="0"/>
              <a:t>$18</a:t>
            </a:r>
            <a:r>
              <a:rPr lang="zh-CN" altLang="en-US" sz="2400" b="1" dirty="0"/>
              <a:t>。假设股票不付红利，我们将对三个月后以</a:t>
            </a:r>
            <a:r>
              <a:rPr lang="en-US" altLang="zh-CN" sz="2400" b="1" dirty="0"/>
              <a:t>$21</a:t>
            </a:r>
            <a:r>
              <a:rPr lang="zh-CN" altLang="en-US" sz="2400" b="1" dirty="0"/>
              <a:t>执行价格买入股票的欧式看涨期权进行估值。根据期权合约的定义，很容易计算得到下面的结果：在期权的到期日，如果股票价格为</a:t>
            </a:r>
            <a:r>
              <a:rPr lang="en-US" altLang="zh-CN" sz="2400" b="1" dirty="0"/>
              <a:t>$22</a:t>
            </a:r>
            <a:r>
              <a:rPr lang="zh-CN" altLang="en-US" sz="2400" b="1" dirty="0"/>
              <a:t>，则期权的价值将是</a:t>
            </a:r>
            <a:r>
              <a:rPr lang="en-US" altLang="zh-CN" sz="2400" b="1" dirty="0"/>
              <a:t>$1</a:t>
            </a:r>
            <a:r>
              <a:rPr lang="zh-CN" altLang="en-US" sz="2400" b="1" dirty="0"/>
              <a:t>；如果股票价格为</a:t>
            </a:r>
            <a:r>
              <a:rPr lang="en-US" altLang="zh-CN" sz="2400" b="1" dirty="0"/>
              <a:t>$18</a:t>
            </a:r>
            <a:r>
              <a:rPr lang="zh-CN" altLang="en-US" sz="2400" b="1" dirty="0"/>
              <a:t>，则期权的价值将是</a:t>
            </a:r>
            <a:r>
              <a:rPr lang="en-US" altLang="zh-CN" sz="2400" b="1" dirty="0"/>
              <a:t>0</a:t>
            </a:r>
            <a:r>
              <a:rPr lang="zh-CN" altLang="en-US" sz="2400" b="1" dirty="0"/>
              <a:t>。股票和期权的取值情况如图</a:t>
            </a:r>
            <a:r>
              <a:rPr lang="en-US" altLang="zh-CN" sz="2400" b="1" dirty="0"/>
              <a:t>1</a:t>
            </a:r>
            <a:r>
              <a:rPr lang="zh-CN" altLang="en-US" sz="2400" b="1" dirty="0"/>
              <a:t>所示。</a:t>
            </a:r>
          </a:p>
          <a:p>
            <a:pPr lvl="1" algn="just" eaLnBrk="1" hangingPunct="1">
              <a:lnSpc>
                <a:spcPct val="80000"/>
              </a:lnSpc>
              <a:buFontTx/>
              <a:buNone/>
            </a:pPr>
            <a:r>
              <a:rPr lang="zh-CN" altLang="en-US" sz="2400" b="1" dirty="0"/>
              <a:t>                        		 股票价格</a:t>
            </a:r>
            <a:r>
              <a:rPr lang="en-US" altLang="zh-CN" sz="2400" b="1" dirty="0"/>
              <a:t>=$22</a:t>
            </a:r>
          </a:p>
          <a:p>
            <a:pPr lvl="1" algn="just" eaLnBrk="1" hangingPunct="1">
              <a:lnSpc>
                <a:spcPct val="80000"/>
              </a:lnSpc>
              <a:buFontTx/>
              <a:buNone/>
            </a:pPr>
            <a:r>
              <a:rPr lang="en-US" altLang="zh-CN" sz="2400" b="1" dirty="0"/>
              <a:t>                         		</a:t>
            </a:r>
            <a:r>
              <a:rPr lang="zh-CN" altLang="en-US" sz="2400" b="1" dirty="0"/>
              <a:t>期权价值</a:t>
            </a:r>
            <a:r>
              <a:rPr lang="en-US" altLang="zh-CN" sz="2400" b="1" dirty="0"/>
              <a:t>=$1</a:t>
            </a:r>
          </a:p>
          <a:p>
            <a:pPr lvl="1" algn="just" eaLnBrk="1" hangingPunct="1">
              <a:lnSpc>
                <a:spcPct val="80000"/>
              </a:lnSpc>
              <a:buFontTx/>
              <a:buNone/>
            </a:pPr>
            <a:r>
              <a:rPr lang="zh-CN" altLang="en-US" sz="2400" b="1" dirty="0"/>
              <a:t>股票价格</a:t>
            </a:r>
            <a:r>
              <a:rPr lang="en-US" altLang="zh-CN" sz="2400" b="1" dirty="0"/>
              <a:t>=$20 </a:t>
            </a:r>
          </a:p>
          <a:p>
            <a:pPr lvl="1" algn="just" eaLnBrk="1" hangingPunct="1">
              <a:lnSpc>
                <a:spcPct val="80000"/>
              </a:lnSpc>
              <a:buFontTx/>
              <a:buNone/>
            </a:pPr>
            <a:r>
              <a:rPr lang="en-US" altLang="zh-CN" sz="2400" b="1" dirty="0"/>
              <a:t>                         		</a:t>
            </a:r>
            <a:r>
              <a:rPr lang="zh-CN" altLang="en-US" sz="2400" b="1" dirty="0"/>
              <a:t>股票价格</a:t>
            </a:r>
            <a:r>
              <a:rPr lang="en-US" altLang="zh-CN" sz="2400" b="1" dirty="0"/>
              <a:t>=$18</a:t>
            </a:r>
          </a:p>
          <a:p>
            <a:pPr lvl="1" algn="just" eaLnBrk="1" hangingPunct="1">
              <a:lnSpc>
                <a:spcPct val="80000"/>
              </a:lnSpc>
              <a:buFontTx/>
              <a:buNone/>
            </a:pPr>
            <a:r>
              <a:rPr lang="en-US" altLang="zh-CN" sz="2400" b="1" dirty="0"/>
              <a:t>                         		</a:t>
            </a:r>
            <a:r>
              <a:rPr lang="zh-CN" altLang="en-US" sz="2400" b="1" dirty="0"/>
              <a:t>期权价值</a:t>
            </a:r>
            <a:r>
              <a:rPr lang="en-US" altLang="zh-CN" sz="2400" b="1" dirty="0"/>
              <a:t>=$0</a:t>
            </a:r>
          </a:p>
          <a:p>
            <a:pPr algn="just" eaLnBrk="1" hangingPunct="1">
              <a:lnSpc>
                <a:spcPct val="80000"/>
              </a:lnSpc>
              <a:buFontTx/>
              <a:buNone/>
            </a:pPr>
            <a:r>
              <a:rPr lang="en-US" altLang="zh-CN" sz="2400" b="1" dirty="0">
                <a:ea typeface="黑体" pitchFamily="49" charset="-122"/>
              </a:rPr>
              <a:t>                           </a:t>
            </a:r>
            <a:r>
              <a:rPr lang="zh-CN" altLang="en-US" sz="2400" b="1" dirty="0">
                <a:ea typeface="黑体" pitchFamily="49" charset="-122"/>
              </a:rPr>
              <a:t>图</a:t>
            </a:r>
            <a:r>
              <a:rPr lang="en-US" altLang="zh-CN" sz="2400" b="1" dirty="0">
                <a:ea typeface="黑体" pitchFamily="49" charset="-122"/>
              </a:rPr>
              <a:t>1 </a:t>
            </a:r>
            <a:r>
              <a:rPr lang="zh-CN" altLang="en-US" sz="2400" b="1" dirty="0">
                <a:ea typeface="黑体" pitchFamily="49" charset="-122"/>
              </a:rPr>
              <a:t>股票和期权价格的取值变化</a:t>
            </a:r>
            <a:endParaRPr lang="zh-CN" altLang="en-US" sz="2400" dirty="0"/>
          </a:p>
          <a:p>
            <a:pPr algn="just" eaLnBrk="1" hangingPunct="1">
              <a:lnSpc>
                <a:spcPct val="80000"/>
              </a:lnSpc>
            </a:pPr>
            <a:endParaRPr lang="zh-CN" altLang="en-US" sz="2400" dirty="0"/>
          </a:p>
          <a:p>
            <a:pPr eaLnBrk="1" hangingPunct="1">
              <a:lnSpc>
                <a:spcPct val="80000"/>
              </a:lnSpc>
            </a:pPr>
            <a:endParaRPr lang="zh-CN" altLang="en-US" sz="2400" b="1" dirty="0">
              <a:latin typeface="宋体" panose="02010600030101010101" pitchFamily="2" charset="-122"/>
            </a:endParaRPr>
          </a:p>
        </p:txBody>
      </p:sp>
      <p:sp>
        <p:nvSpPr>
          <p:cNvPr id="185348" name="Line 3"/>
          <p:cNvSpPr>
            <a:spLocks noChangeShapeType="1"/>
          </p:cNvSpPr>
          <p:nvPr/>
        </p:nvSpPr>
        <p:spPr bwMode="auto">
          <a:xfrm flipV="1">
            <a:off x="2879855" y="4182676"/>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5349" name="Line 4"/>
          <p:cNvSpPr>
            <a:spLocks noChangeShapeType="1"/>
          </p:cNvSpPr>
          <p:nvPr/>
        </p:nvSpPr>
        <p:spPr bwMode="auto">
          <a:xfrm>
            <a:off x="2879855" y="5007533"/>
            <a:ext cx="1447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6B9EFDBA-CE80-41BA-AE33-D0C7C67FFF32}" type="slidenum">
              <a:rPr lang="zh-CN" altLang="en-US" sz="1400"/>
              <a:pPr/>
              <a:t>28</a:t>
            </a:fld>
            <a:endParaRPr lang="en-US" altLang="zh-CN" sz="1400"/>
          </a:p>
        </p:txBody>
      </p:sp>
      <p:sp>
        <p:nvSpPr>
          <p:cNvPr id="186371" name="Rectangle 2"/>
          <p:cNvSpPr>
            <a:spLocks noGrp="1" noChangeArrowheads="1"/>
          </p:cNvSpPr>
          <p:nvPr>
            <p:ph type="title"/>
          </p:nvPr>
        </p:nvSpPr>
        <p:spPr>
          <a:xfrm>
            <a:off x="913775" y="321955"/>
            <a:ext cx="10364451" cy="592445"/>
          </a:xfrm>
        </p:spPr>
        <p:txBody>
          <a:bodyPr>
            <a:normAutofit fontScale="90000"/>
          </a:bodyPr>
          <a:lstStyle/>
          <a:p>
            <a:pPr eaLnBrk="1" hangingPunct="1"/>
            <a:r>
              <a:rPr lang="zh-CN" altLang="en-US" sz="4000" b="1" dirty="0"/>
              <a:t>根据这个例子可以看到：</a:t>
            </a:r>
          </a:p>
        </p:txBody>
      </p:sp>
      <p:sp>
        <p:nvSpPr>
          <p:cNvPr id="186372" name="Rectangle 3"/>
          <p:cNvSpPr>
            <a:spLocks noGrp="1" noChangeArrowheads="1"/>
          </p:cNvSpPr>
          <p:nvPr>
            <p:ph type="body" idx="4294967295"/>
          </p:nvPr>
        </p:nvSpPr>
        <p:spPr>
          <a:xfrm>
            <a:off x="313037" y="1600201"/>
            <a:ext cx="11722443" cy="4525963"/>
          </a:xfrm>
          <a:prstGeom prst="rect">
            <a:avLst/>
          </a:prstGeom>
        </p:spPr>
        <p:txBody>
          <a:bodyPr/>
          <a:lstStyle/>
          <a:p>
            <a:pPr algn="just" eaLnBrk="1" hangingPunct="1">
              <a:lnSpc>
                <a:spcPct val="90000"/>
              </a:lnSpc>
            </a:pPr>
            <a:r>
              <a:rPr lang="zh-CN" altLang="en-US" sz="2400" b="1" dirty="0"/>
              <a:t>在无套利假设条件下，如何利用二叉树模型为期权定价。我们将构造股票和期权的投资组合，特别的，将股票和期权分别取适当的头寸，我们将能够构造出一份期权和相应股票头寸的无风险组合，从而无风险组合的价值在三个月末是确定值。由于该组合无风险，根据无套利假设条件，所以该组合的收益率一定等于无风险收益率，由此我们可以得出有关期权价格的一个方程，求解该方程，就可以得出期权的价格。由于组合中只有两种证券（股票和股票期权），并且只有两个可能的结果，所以只要选择合适的股票和期权的比率，我们一定能构造出无风险组合。</a:t>
            </a:r>
          </a:p>
          <a:p>
            <a:pPr eaLnBrk="1" hangingPunct="1">
              <a:lnSpc>
                <a:spcPct val="90000"/>
              </a:lnSpc>
            </a:pPr>
            <a:endParaRPr lang="zh-CN" alt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3D97DE2F-22FE-4D8D-88D3-64BF500BCBD6}" type="slidenum">
              <a:rPr lang="zh-CN" altLang="en-US" sz="1400"/>
              <a:pPr/>
              <a:t>29</a:t>
            </a:fld>
            <a:endParaRPr lang="en-US" altLang="zh-CN" sz="1400"/>
          </a:p>
        </p:txBody>
      </p:sp>
      <p:sp>
        <p:nvSpPr>
          <p:cNvPr id="187395" name="Rectangle 2"/>
          <p:cNvSpPr>
            <a:spLocks noGrp="1" noChangeArrowheads="1"/>
          </p:cNvSpPr>
          <p:nvPr>
            <p:ph type="title"/>
          </p:nvPr>
        </p:nvSpPr>
        <p:spPr>
          <a:xfrm>
            <a:off x="1981200" y="274638"/>
            <a:ext cx="8229600" cy="557212"/>
          </a:xfrm>
        </p:spPr>
        <p:txBody>
          <a:bodyPr>
            <a:normAutofit fontScale="90000"/>
          </a:bodyPr>
          <a:lstStyle/>
          <a:p>
            <a:pPr eaLnBrk="1" hangingPunct="1"/>
            <a:r>
              <a:rPr lang="zh-CN" altLang="en-US" sz="4000"/>
              <a:t>构造下面的证券组合</a:t>
            </a:r>
          </a:p>
        </p:txBody>
      </p:sp>
      <p:sp>
        <p:nvSpPr>
          <p:cNvPr id="187396" name="Rectangle 3"/>
          <p:cNvSpPr>
            <a:spLocks noGrp="1" noChangeArrowheads="1"/>
          </p:cNvSpPr>
          <p:nvPr>
            <p:ph type="body" idx="4294967295"/>
          </p:nvPr>
        </p:nvSpPr>
        <p:spPr>
          <a:xfrm>
            <a:off x="313038" y="1557338"/>
            <a:ext cx="11673016" cy="5040312"/>
          </a:xfrm>
          <a:prstGeom prst="rect">
            <a:avLst/>
          </a:prstGeom>
        </p:spPr>
        <p:txBody>
          <a:bodyPr/>
          <a:lstStyle/>
          <a:p>
            <a:pPr algn="just" eaLnBrk="1" hangingPunct="1">
              <a:lnSpc>
                <a:spcPct val="90000"/>
              </a:lnSpc>
            </a:pPr>
            <a:r>
              <a:rPr lang="zh-CN" altLang="en-US" b="1" dirty="0"/>
              <a:t>该组合包含</a:t>
            </a:r>
            <a:r>
              <a:rPr lang="zh-CN" altLang="en-US" b="1" dirty="0">
                <a:latin typeface="宋体" panose="02010600030101010101" pitchFamily="2" charset="-122"/>
              </a:rPr>
              <a:t>△</a:t>
            </a:r>
            <a:r>
              <a:rPr lang="zh-CN" altLang="en-US" b="1" dirty="0"/>
              <a:t>股股票的多头头寸和一份看涨期权的空头头寸。我们首先计算</a:t>
            </a:r>
            <a:r>
              <a:rPr lang="zh-CN" altLang="en-US" b="1" dirty="0">
                <a:latin typeface="宋体" panose="02010600030101010101" pitchFamily="2" charset="-122"/>
              </a:rPr>
              <a:t>△值为多少时，所</a:t>
            </a:r>
            <a:r>
              <a:rPr lang="zh-CN" altLang="en-US" b="1" dirty="0"/>
              <a:t>构造的组合为无风险组合</a:t>
            </a:r>
            <a:r>
              <a:rPr lang="zh-CN" altLang="en-US" b="1" dirty="0">
                <a:latin typeface="宋体" panose="02010600030101010101" pitchFamily="2" charset="-122"/>
              </a:rPr>
              <a:t>。当股票价格从</a:t>
            </a:r>
            <a:r>
              <a:rPr lang="en-US" altLang="zh-CN" b="1" dirty="0"/>
              <a:t>$20</a:t>
            </a:r>
            <a:r>
              <a:rPr lang="zh-CN" altLang="en-US" b="1" dirty="0"/>
              <a:t>上升到</a:t>
            </a:r>
            <a:r>
              <a:rPr lang="en-US" altLang="zh-CN" b="1" dirty="0"/>
              <a:t>$22</a:t>
            </a:r>
            <a:r>
              <a:rPr lang="zh-CN" altLang="en-US" b="1" dirty="0"/>
              <a:t>时，股票的价值为</a:t>
            </a:r>
            <a:r>
              <a:rPr lang="en-US" altLang="zh-CN" b="1" dirty="0"/>
              <a:t>22</a:t>
            </a:r>
            <a:r>
              <a:rPr lang="en-US" altLang="zh-CN" b="1" dirty="0">
                <a:latin typeface="宋体" panose="02010600030101010101" pitchFamily="2" charset="-122"/>
              </a:rPr>
              <a:t>△</a:t>
            </a:r>
            <a:r>
              <a:rPr lang="zh-CN" altLang="en-US" b="1" dirty="0">
                <a:latin typeface="宋体" panose="02010600030101010101" pitchFamily="2" charset="-122"/>
              </a:rPr>
              <a:t>，期权的价值为</a:t>
            </a:r>
            <a:r>
              <a:rPr lang="en-US" altLang="zh-CN" b="1" dirty="0"/>
              <a:t>$1</a:t>
            </a:r>
            <a:r>
              <a:rPr lang="zh-CN" altLang="en-US" b="1" dirty="0"/>
              <a:t>，在这种情况下，该证券组合的价值为</a:t>
            </a:r>
            <a:r>
              <a:rPr lang="en-US" altLang="zh-CN" b="1" dirty="0"/>
              <a:t>22</a:t>
            </a:r>
            <a:r>
              <a:rPr lang="en-US" altLang="zh-CN" b="1" dirty="0">
                <a:latin typeface="宋体" panose="02010600030101010101" pitchFamily="2" charset="-122"/>
              </a:rPr>
              <a:t>△-1</a:t>
            </a:r>
            <a:r>
              <a:rPr lang="zh-CN" altLang="en-US" b="1" dirty="0">
                <a:latin typeface="宋体" panose="02010600030101010101" pitchFamily="2" charset="-122"/>
              </a:rPr>
              <a:t>；当股票价格从</a:t>
            </a:r>
            <a:r>
              <a:rPr lang="en-US" altLang="zh-CN" b="1" dirty="0"/>
              <a:t>$20</a:t>
            </a:r>
            <a:r>
              <a:rPr lang="zh-CN" altLang="en-US" b="1" dirty="0"/>
              <a:t>下降到</a:t>
            </a:r>
            <a:r>
              <a:rPr lang="en-US" altLang="zh-CN" b="1" dirty="0"/>
              <a:t>$18</a:t>
            </a:r>
            <a:r>
              <a:rPr lang="zh-CN" altLang="en-US" b="1" dirty="0"/>
              <a:t>时，股票的价值为</a:t>
            </a:r>
            <a:r>
              <a:rPr lang="en-US" altLang="zh-CN" b="1" dirty="0"/>
              <a:t>18</a:t>
            </a:r>
            <a:r>
              <a:rPr lang="en-US" altLang="zh-CN" b="1" dirty="0">
                <a:latin typeface="宋体" panose="02010600030101010101" pitchFamily="2" charset="-122"/>
              </a:rPr>
              <a:t>△</a:t>
            </a:r>
            <a:r>
              <a:rPr lang="zh-CN" altLang="en-US" b="1" dirty="0">
                <a:latin typeface="宋体" panose="02010600030101010101" pitchFamily="2" charset="-122"/>
              </a:rPr>
              <a:t>，期权的价值为零，在这种情况下，该证券组合的价值为</a:t>
            </a:r>
            <a:r>
              <a:rPr lang="en-US" altLang="zh-CN" b="1" dirty="0"/>
              <a:t>18</a:t>
            </a:r>
            <a:r>
              <a:rPr lang="en-US" altLang="zh-CN" b="1" dirty="0">
                <a:latin typeface="宋体" panose="02010600030101010101" pitchFamily="2" charset="-122"/>
              </a:rPr>
              <a:t>△</a:t>
            </a:r>
            <a:r>
              <a:rPr lang="zh-CN" altLang="en-US" b="1" dirty="0"/>
              <a:t>。如果选取某个具体的</a:t>
            </a:r>
            <a:r>
              <a:rPr lang="zh-CN" altLang="en-US" b="1" dirty="0">
                <a:latin typeface="宋体" panose="02010600030101010101" pitchFamily="2" charset="-122"/>
              </a:rPr>
              <a:t>△</a:t>
            </a:r>
            <a:r>
              <a:rPr lang="zh-CN" altLang="en-US" b="1" dirty="0"/>
              <a:t>值，使得在两种情况下，组合最终的价值相等，则该证券组合一定是无风险组合。即    </a:t>
            </a:r>
            <a:r>
              <a:rPr lang="en-US" altLang="zh-CN" b="1" dirty="0"/>
              <a:t>22</a:t>
            </a:r>
            <a:r>
              <a:rPr lang="en-US" altLang="zh-CN" b="1" dirty="0">
                <a:latin typeface="宋体" panose="02010600030101010101" pitchFamily="2" charset="-122"/>
              </a:rPr>
              <a:t>△-1=</a:t>
            </a:r>
            <a:r>
              <a:rPr lang="en-US" altLang="zh-CN" b="1" dirty="0"/>
              <a:t>18</a:t>
            </a:r>
            <a:r>
              <a:rPr lang="en-US" altLang="zh-CN" b="1" dirty="0">
                <a:latin typeface="宋体" panose="02010600030101010101" pitchFamily="2" charset="-122"/>
              </a:rPr>
              <a:t>△,   </a:t>
            </a:r>
            <a:r>
              <a:rPr lang="zh-CN" altLang="en-US" b="1" dirty="0">
                <a:latin typeface="宋体" panose="02010600030101010101" pitchFamily="2" charset="-122"/>
              </a:rPr>
              <a:t>求解可得： △</a:t>
            </a:r>
            <a:r>
              <a:rPr lang="en-US" altLang="zh-CN" b="1" dirty="0">
                <a:latin typeface="宋体" panose="02010600030101010101" pitchFamily="2" charset="-122"/>
              </a:rPr>
              <a:t>=0.25</a:t>
            </a:r>
            <a:endParaRPr lang="en-US" altLang="zh-CN" b="1" dirty="0"/>
          </a:p>
          <a:p>
            <a:pPr algn="just" eaLnBrk="1" hangingPunct="1">
              <a:lnSpc>
                <a:spcPct val="90000"/>
              </a:lnSpc>
            </a:pPr>
            <a:r>
              <a:rPr lang="zh-CN" altLang="en-US" b="1" dirty="0"/>
              <a:t>因此，按照上面求出的</a:t>
            </a:r>
            <a:r>
              <a:rPr lang="zh-CN" altLang="en-US" b="1" dirty="0">
                <a:latin typeface="宋体" panose="02010600030101010101" pitchFamily="2" charset="-122"/>
              </a:rPr>
              <a:t>△</a:t>
            </a:r>
            <a:r>
              <a:rPr lang="zh-CN" altLang="en-US" b="1" dirty="0"/>
              <a:t>值，我们可以构造下面的无风险证券组合：</a:t>
            </a:r>
          </a:p>
          <a:p>
            <a:pPr algn="just" eaLnBrk="1" hangingPunct="1">
              <a:lnSpc>
                <a:spcPct val="90000"/>
              </a:lnSpc>
            </a:pPr>
            <a:r>
              <a:rPr lang="zh-CN" altLang="en-US" b="1" dirty="0"/>
              <a:t>多头：</a:t>
            </a:r>
            <a:r>
              <a:rPr lang="en-US" altLang="zh-CN" b="1" dirty="0"/>
              <a:t>0.25</a:t>
            </a:r>
            <a:r>
              <a:rPr lang="zh-CN" altLang="en-US" b="1" dirty="0"/>
              <a:t>股股票                  空头：一份看涨期权合约</a:t>
            </a:r>
          </a:p>
          <a:p>
            <a:pPr algn="just" eaLnBrk="1" hangingPunct="1">
              <a:lnSpc>
                <a:spcPct val="90000"/>
              </a:lnSpc>
            </a:pPr>
            <a:r>
              <a:rPr lang="zh-CN" altLang="en-US" b="1" dirty="0"/>
              <a:t>如果股票价格上升到</a:t>
            </a:r>
            <a:r>
              <a:rPr lang="en-US" altLang="zh-CN" b="1" dirty="0"/>
              <a:t>$22</a:t>
            </a:r>
            <a:r>
              <a:rPr lang="zh-CN" altLang="en-US" b="1" dirty="0"/>
              <a:t>，该组合的价值为：      </a:t>
            </a:r>
            <a:r>
              <a:rPr lang="en-US" altLang="zh-CN" b="1" dirty="0"/>
              <a:t>22* </a:t>
            </a:r>
            <a:r>
              <a:rPr lang="en-US" altLang="zh-CN" b="1" dirty="0" smtClean="0"/>
              <a:t>0.25 </a:t>
            </a:r>
            <a:r>
              <a:rPr lang="en-US" altLang="zh-CN" b="1" dirty="0"/>
              <a:t>– 1=4.5</a:t>
            </a:r>
          </a:p>
          <a:p>
            <a:pPr algn="just" eaLnBrk="1" hangingPunct="1">
              <a:lnSpc>
                <a:spcPct val="90000"/>
              </a:lnSpc>
            </a:pPr>
            <a:r>
              <a:rPr lang="zh-CN" altLang="en-US" b="1" dirty="0"/>
              <a:t>如果股票价格下跌到</a:t>
            </a:r>
            <a:r>
              <a:rPr lang="en-US" altLang="zh-CN" b="1" dirty="0"/>
              <a:t>$18</a:t>
            </a:r>
            <a:r>
              <a:rPr lang="zh-CN" altLang="en-US" b="1" dirty="0"/>
              <a:t>，该组合的价值为：       </a:t>
            </a:r>
            <a:r>
              <a:rPr lang="en-US" altLang="zh-CN" b="1" dirty="0"/>
              <a:t>18* </a:t>
            </a:r>
            <a:r>
              <a:rPr lang="en-US" altLang="zh-CN" b="1" dirty="0" smtClean="0"/>
              <a:t>0.25 </a:t>
            </a:r>
            <a:r>
              <a:rPr lang="en-US" altLang="zh-CN" b="1" dirty="0"/>
              <a:t>= 4.5</a:t>
            </a:r>
          </a:p>
          <a:p>
            <a:pPr algn="just" eaLnBrk="1" hangingPunct="1">
              <a:lnSpc>
                <a:spcPct val="90000"/>
              </a:lnSpc>
            </a:pPr>
            <a:r>
              <a:rPr lang="zh-CN" altLang="en-US" b="1" dirty="0"/>
              <a:t>可以看到，无论股票价格怎样变化，最终是上升还是下降，在期权有效期结束时，我们构造的证券组合价值总是</a:t>
            </a:r>
            <a:r>
              <a:rPr lang="en-US" altLang="zh-CN" b="1" dirty="0"/>
              <a:t>$4.5</a:t>
            </a:r>
            <a:r>
              <a:rPr lang="zh-CN" altLang="en-US" b="1" dirty="0"/>
              <a:t>。</a:t>
            </a:r>
          </a:p>
          <a:p>
            <a:pPr eaLnBrk="1" hangingPunct="1">
              <a:lnSpc>
                <a:spcPct val="90000"/>
              </a:lnSpc>
            </a:pPr>
            <a:endParaRPr lang="zh-CN" alt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0E2B0B8A-EE5D-4C31-B43E-931A67593B1C}" type="slidenum">
              <a:rPr lang="zh-CN" altLang="en-US" sz="1400"/>
              <a:pPr/>
              <a:t>3</a:t>
            </a:fld>
            <a:endParaRPr lang="en-US" altLang="zh-CN" sz="1400"/>
          </a:p>
        </p:txBody>
      </p:sp>
      <p:sp>
        <p:nvSpPr>
          <p:cNvPr id="225282" name="Rectangle 2"/>
          <p:cNvSpPr>
            <a:spLocks noGrp="1" noChangeArrowheads="1"/>
          </p:cNvSpPr>
          <p:nvPr>
            <p:ph type="title"/>
          </p:nvPr>
        </p:nvSpPr>
        <p:spPr>
          <a:xfrm>
            <a:off x="939114" y="998838"/>
            <a:ext cx="9411901" cy="511175"/>
          </a:xfrm>
        </p:spPr>
        <p:txBody>
          <a:bodyPr>
            <a:normAutofit fontScale="90000"/>
          </a:bodyPr>
          <a:lstStyle/>
          <a:p>
            <a:pPr algn="l">
              <a:defRPr/>
            </a:pPr>
            <a:r>
              <a:rPr lang="zh-CN" altLang="en-US" sz="3200" b="1" dirty="0" smtClean="0">
                <a:effectLst>
                  <a:outerShdw blurRad="38100" dist="38100" dir="2700000" algn="tl">
                    <a:srgbClr val="C0C0C0"/>
                  </a:outerShdw>
                </a:effectLst>
                <a:latin typeface="宋体" pitchFamily="2" charset="-122"/>
              </a:rPr>
              <a:t>第</a:t>
            </a:r>
            <a:r>
              <a:rPr lang="zh-CN" altLang="en-US" sz="3200" b="1" dirty="0">
                <a:effectLst>
                  <a:outerShdw blurRad="38100" dist="38100" dir="2700000" algn="tl">
                    <a:srgbClr val="C0C0C0"/>
                  </a:outerShdw>
                </a:effectLst>
                <a:latin typeface="宋体" pitchFamily="2" charset="-122"/>
              </a:rPr>
              <a:t>一</a:t>
            </a:r>
            <a:r>
              <a:rPr lang="zh-CN" altLang="en-US" sz="3200" b="1" dirty="0" smtClean="0">
                <a:effectLst>
                  <a:outerShdw blurRad="38100" dist="38100" dir="2700000" algn="tl">
                    <a:srgbClr val="C0C0C0"/>
                  </a:outerShdw>
                </a:effectLst>
                <a:latin typeface="宋体" pitchFamily="2" charset="-122"/>
              </a:rPr>
              <a:t>节 </a:t>
            </a:r>
            <a:r>
              <a:rPr lang="zh-CN" altLang="en-US" sz="3200" b="1" dirty="0" smtClean="0">
                <a:latin typeface="宋体" panose="02010600030101010101" pitchFamily="2" charset="-122"/>
              </a:rPr>
              <a:t>布</a:t>
            </a:r>
            <a:r>
              <a:rPr lang="zh-CN" altLang="en-US" sz="3200" b="1" dirty="0">
                <a:latin typeface="宋体" panose="02010600030101010101" pitchFamily="2" charset="-122"/>
              </a:rPr>
              <a:t>莱克</a:t>
            </a:r>
            <a:r>
              <a:rPr lang="en-US" altLang="zh-CN" sz="3200" b="1" dirty="0"/>
              <a:t>-</a:t>
            </a:r>
            <a:r>
              <a:rPr lang="zh-CN" altLang="en-US" sz="3200" b="1" dirty="0">
                <a:latin typeface="宋体" panose="02010600030101010101" pitchFamily="2" charset="-122"/>
              </a:rPr>
              <a:t>舒尔斯（</a:t>
            </a:r>
            <a:r>
              <a:rPr lang="en-US" altLang="zh-CN" sz="3200" b="1" dirty="0">
                <a:latin typeface="宋体" panose="02010600030101010101" pitchFamily="2" charset="-122"/>
              </a:rPr>
              <a:t>Black-Scholes)</a:t>
            </a:r>
            <a:r>
              <a:rPr lang="zh-CN" altLang="en-US" sz="3200" b="1" dirty="0">
                <a:latin typeface="宋体" panose="02010600030101010101" pitchFamily="2" charset="-122"/>
              </a:rPr>
              <a:t>期权定价模型</a:t>
            </a:r>
            <a:br>
              <a:rPr lang="zh-CN" altLang="en-US" sz="3200" b="1" dirty="0">
                <a:latin typeface="宋体" panose="02010600030101010101" pitchFamily="2" charset="-122"/>
              </a:rPr>
            </a:br>
            <a:endParaRPr lang="zh-CN" altLang="en-US" sz="3200" b="1" dirty="0">
              <a:effectLst>
                <a:outerShdw blurRad="38100" dist="38100" dir="2700000" algn="tl">
                  <a:srgbClr val="C0C0C0"/>
                </a:outerShdw>
              </a:effectLst>
              <a:latin typeface="宋体" pitchFamily="2" charset="-122"/>
            </a:endParaRPr>
          </a:p>
        </p:txBody>
      </p:sp>
      <p:sp>
        <p:nvSpPr>
          <p:cNvPr id="179204" name="Rectangle 3"/>
          <p:cNvSpPr>
            <a:spLocks noGrp="1" noChangeArrowheads="1"/>
          </p:cNvSpPr>
          <p:nvPr>
            <p:ph type="body" sz="half" idx="1"/>
          </p:nvPr>
        </p:nvSpPr>
        <p:spPr>
          <a:xfrm>
            <a:off x="1423107" y="3659659"/>
            <a:ext cx="8443913" cy="2588741"/>
          </a:xfrm>
        </p:spPr>
        <p:txBody>
          <a:bodyPr>
            <a:normAutofit fontScale="85000" lnSpcReduction="20000"/>
          </a:bodyPr>
          <a:lstStyle/>
          <a:p>
            <a:pPr marL="0" indent="0" eaLnBrk="1" hangingPunct="1">
              <a:buNone/>
            </a:pPr>
            <a:endParaRPr lang="zh-CN" altLang="en-US" sz="2800" b="1" dirty="0">
              <a:latin typeface="宋体" panose="02010600030101010101" pitchFamily="2" charset="-122"/>
            </a:endParaRPr>
          </a:p>
          <a:p>
            <a:pPr lvl="1" eaLnBrk="1" hangingPunct="1"/>
            <a:r>
              <a:rPr lang="zh-CN" altLang="en-US" sz="3000" b="1" dirty="0">
                <a:latin typeface="宋体" panose="02010600030101010101" pitchFamily="2" charset="-122"/>
              </a:rPr>
              <a:t>模型的几个关键点</a:t>
            </a:r>
          </a:p>
          <a:p>
            <a:pPr lvl="2" eaLnBrk="1" hangingPunct="1"/>
            <a:r>
              <a:rPr lang="zh-CN" altLang="en-US" sz="2600" b="1" dirty="0">
                <a:latin typeface="宋体" panose="02010600030101010101" pitchFamily="2" charset="-122"/>
              </a:rPr>
              <a:t>布朗运动</a:t>
            </a:r>
          </a:p>
          <a:p>
            <a:pPr lvl="2" eaLnBrk="1" hangingPunct="1"/>
            <a:r>
              <a:rPr lang="zh-CN" altLang="en-US" sz="2600" b="1" dirty="0">
                <a:latin typeface="宋体" panose="02010600030101010101" pitchFamily="2" charset="-122"/>
              </a:rPr>
              <a:t>伊藤引理</a:t>
            </a:r>
          </a:p>
          <a:p>
            <a:pPr lvl="2" eaLnBrk="1" hangingPunct="1"/>
            <a:r>
              <a:rPr lang="zh-CN" altLang="en-US" sz="2600" b="1" dirty="0">
                <a:latin typeface="宋体" panose="02010600030101010101" pitchFamily="2" charset="-122"/>
              </a:rPr>
              <a:t>布莱克</a:t>
            </a:r>
            <a:r>
              <a:rPr lang="en-US" altLang="zh-CN" sz="2600" b="1" dirty="0"/>
              <a:t>-</a:t>
            </a:r>
            <a:r>
              <a:rPr lang="zh-CN" altLang="en-US" sz="2600" b="1" dirty="0">
                <a:latin typeface="宋体" panose="02010600030101010101" pitchFamily="2" charset="-122"/>
              </a:rPr>
              <a:t>舒尔斯微分方程</a:t>
            </a:r>
          </a:p>
          <a:p>
            <a:pPr lvl="2" eaLnBrk="1" hangingPunct="1"/>
            <a:r>
              <a:rPr lang="zh-CN" altLang="en-US" sz="2600" b="1" dirty="0">
                <a:latin typeface="宋体" panose="02010600030101010101" pitchFamily="2" charset="-122"/>
              </a:rPr>
              <a:t>期权定价模型</a:t>
            </a:r>
          </a:p>
          <a:p>
            <a:pPr lvl="3" eaLnBrk="1" hangingPunct="1"/>
            <a:endParaRPr lang="zh-CN" altLang="en-US" sz="1800" b="1" dirty="0">
              <a:latin typeface="宋体" panose="02010600030101010101" pitchFamily="2" charset="-122"/>
            </a:endParaRPr>
          </a:p>
          <a:p>
            <a:pPr lvl="3" eaLnBrk="1" hangingPunct="1"/>
            <a:endParaRPr lang="zh-CN" altLang="en-US" sz="1800" b="1" dirty="0">
              <a:latin typeface="宋体" panose="02010600030101010101" pitchFamily="2" charset="-122"/>
            </a:endParaRPr>
          </a:p>
          <a:p>
            <a:pPr lvl="3" eaLnBrk="1" hangingPunct="1"/>
            <a:endParaRPr lang="zh-CN" altLang="en-US" sz="1800" b="1" dirty="0">
              <a:latin typeface="宋体" panose="02010600030101010101" pitchFamily="2" charset="-122"/>
            </a:endParaRPr>
          </a:p>
          <a:p>
            <a:pPr lvl="3" eaLnBrk="1" hangingPunct="1"/>
            <a:endParaRPr lang="zh-CN" altLang="en-US" sz="1800" b="1" dirty="0">
              <a:latin typeface="宋体" panose="02010600030101010101" pitchFamily="2" charset="-122"/>
            </a:endParaRPr>
          </a:p>
          <a:p>
            <a:pPr lvl="3" eaLnBrk="1" hangingPunct="1"/>
            <a:endParaRPr lang="zh-CN" altLang="en-US" sz="1800" b="1" dirty="0">
              <a:latin typeface="宋体" panose="02010600030101010101" pitchFamily="2" charset="-122"/>
            </a:endParaRPr>
          </a:p>
        </p:txBody>
      </p:sp>
      <p:sp>
        <p:nvSpPr>
          <p:cNvPr id="5" name="TextBox 13"/>
          <p:cNvSpPr txBox="1"/>
          <p:nvPr/>
        </p:nvSpPr>
        <p:spPr>
          <a:xfrm>
            <a:off x="939114" y="1691016"/>
            <a:ext cx="9040761" cy="1754326"/>
          </a:xfrm>
          <a:prstGeom prst="rect">
            <a:avLst/>
          </a:prstGeom>
          <a:noFill/>
        </p:spPr>
        <p:txBody>
          <a:bodyPr wrap="square" rtlCol="0">
            <a:spAutoFit/>
          </a:bodyPr>
          <a:lstStyle/>
          <a:p>
            <a:pPr lvl="0" indent="317500" fontAlgn="base">
              <a:spcBef>
                <a:spcPct val="0"/>
              </a:spcBef>
              <a:spcAft>
                <a:spcPct val="0"/>
              </a:spcAft>
            </a:pPr>
            <a:r>
              <a:rPr lang="zh-CN" altLang="zh-CN" b="1" dirty="0" smtClean="0">
                <a:latin typeface="Arial"/>
                <a:ea typeface="楷体_GB2312"/>
                <a:cs typeface="宋体" pitchFamily="2" charset="-122"/>
              </a:rPr>
              <a:t>“</a:t>
            </a:r>
            <a:r>
              <a:rPr lang="zh-CN" altLang="zh-CN" b="1" dirty="0" smtClean="0">
                <a:latin typeface="宋体" pitchFamily="2" charset="-122"/>
                <a:ea typeface="楷体_GB2312"/>
                <a:cs typeface="宋体" pitchFamily="2" charset="-122"/>
              </a:rPr>
              <a:t>一切数学公式模型，都是人类发明出来，并为人类服务的。它们与人类最大的区别就是没有感情，特别是恐惧和贪婪。公式不会看到金发碧眼和黄金白银就亢奋发狂，也不会面对枪林弹雨和2012而瘫软发抖，即使对一个最出色的交易员来说，这也是难于登天的品质。</a:t>
            </a:r>
            <a:r>
              <a:rPr lang="zh-CN" altLang="zh-CN" b="1" dirty="0" smtClean="0">
                <a:latin typeface="Arial"/>
                <a:ea typeface="楷体_GB2312"/>
                <a:cs typeface="宋体" pitchFamily="2" charset="-122"/>
              </a:rPr>
              <a:t>”</a:t>
            </a:r>
            <a:endParaRPr lang="en-US" altLang="zh-CN" b="1" dirty="0" smtClean="0">
              <a:latin typeface="Arial"/>
              <a:ea typeface="楷体_GB2312"/>
              <a:cs typeface="宋体" pitchFamily="2" charset="-122"/>
            </a:endParaRPr>
          </a:p>
          <a:p>
            <a:pPr indent="317500" fontAlgn="base">
              <a:spcBef>
                <a:spcPct val="0"/>
              </a:spcBef>
              <a:spcAft>
                <a:spcPct val="0"/>
              </a:spcAft>
            </a:pPr>
            <a:r>
              <a:rPr lang="en-US" altLang="zh-CN" b="1" dirty="0" smtClean="0">
                <a:latin typeface="Arial"/>
                <a:ea typeface="楷体_GB2312"/>
                <a:cs typeface="宋体" pitchFamily="2" charset="-122"/>
              </a:rPr>
              <a:t>          </a:t>
            </a:r>
            <a:r>
              <a:rPr lang="zh-CN" altLang="zh-CN" b="1" dirty="0" smtClean="0">
                <a:latin typeface="Arial"/>
                <a:ea typeface="楷体_GB2312"/>
                <a:cs typeface="宋体" pitchFamily="2" charset="-122"/>
              </a:rPr>
              <a:t>——</a:t>
            </a:r>
            <a:r>
              <a:rPr lang="zh-CN" altLang="zh-CN" b="1" dirty="0" smtClean="0">
                <a:latin typeface="宋体" pitchFamily="2" charset="-122"/>
                <a:ea typeface="楷体_GB2312"/>
                <a:cs typeface="宋体" pitchFamily="2" charset="-122"/>
              </a:rPr>
              <a:t>《华尔街的猴子》 安德鲁</a:t>
            </a:r>
            <a:r>
              <a:rPr lang="zh-CN" altLang="zh-CN" b="1" dirty="0" smtClean="0">
                <a:latin typeface="Arial"/>
                <a:ea typeface="楷体_GB2312"/>
                <a:cs typeface="宋体" pitchFamily="2" charset="-122"/>
              </a:rPr>
              <a:t>·</a:t>
            </a:r>
            <a:r>
              <a:rPr lang="zh-CN" altLang="zh-CN" b="1" dirty="0" smtClean="0">
                <a:latin typeface="宋体" pitchFamily="2" charset="-122"/>
                <a:ea typeface="楷体_GB2312"/>
                <a:cs typeface="宋体" pitchFamily="2" charset="-122"/>
              </a:rPr>
              <a:t>贝宁森</a:t>
            </a:r>
            <a:r>
              <a:rPr lang="zh-CN" altLang="zh-CN" sz="1600" b="1" dirty="0" smtClean="0">
                <a:latin typeface="宋体" pitchFamily="2" charset="-122"/>
                <a:ea typeface="宋体" pitchFamily="2" charset="-122"/>
                <a:cs typeface="宋体" pitchFamily="2" charset="-122"/>
              </a:rPr>
              <a:t> </a:t>
            </a: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E5C6098A-BADB-4B2B-929B-7944796A5E7F}" type="slidenum">
              <a:rPr lang="zh-CN" altLang="en-US" sz="1400"/>
              <a:pPr/>
              <a:t>30</a:t>
            </a:fld>
            <a:endParaRPr lang="en-US" altLang="zh-CN" sz="1400"/>
          </a:p>
        </p:txBody>
      </p:sp>
      <p:sp>
        <p:nvSpPr>
          <p:cNvPr id="34820" name="Rectangle 2"/>
          <p:cNvSpPr>
            <a:spLocks noGrp="1" noChangeArrowheads="1"/>
          </p:cNvSpPr>
          <p:nvPr>
            <p:ph type="title"/>
          </p:nvPr>
        </p:nvSpPr>
        <p:spPr/>
        <p:txBody>
          <a:bodyPr/>
          <a:lstStyle/>
          <a:p>
            <a:pPr eaLnBrk="1" hangingPunct="1"/>
            <a:r>
              <a:rPr lang="zh-CN" altLang="en-US" sz="3700" b="1">
                <a:solidFill>
                  <a:srgbClr val="000000"/>
                </a:solidFill>
              </a:rPr>
              <a:t>在无套利假设条件下，无风险证券组合的收益率一定为无风险利率。</a:t>
            </a:r>
          </a:p>
        </p:txBody>
      </p:sp>
      <p:sp>
        <p:nvSpPr>
          <p:cNvPr id="34821" name="Rectangle 3"/>
          <p:cNvSpPr>
            <a:spLocks noGrp="1" noChangeArrowheads="1"/>
          </p:cNvSpPr>
          <p:nvPr>
            <p:ph type="body" sz="half" idx="1"/>
          </p:nvPr>
        </p:nvSpPr>
        <p:spPr>
          <a:xfrm>
            <a:off x="362465" y="1600201"/>
            <a:ext cx="11714205" cy="4525963"/>
          </a:xfrm>
        </p:spPr>
        <p:txBody>
          <a:bodyPr/>
          <a:lstStyle/>
          <a:p>
            <a:pPr algn="just" eaLnBrk="1" hangingPunct="1">
              <a:lnSpc>
                <a:spcPct val="90000"/>
              </a:lnSpc>
            </a:pPr>
            <a:r>
              <a:rPr lang="zh-CN" altLang="en-US" b="1" dirty="0">
                <a:solidFill>
                  <a:srgbClr val="000000"/>
                </a:solidFill>
              </a:rPr>
              <a:t>假设无风险利率为年率</a:t>
            </a:r>
            <a:r>
              <a:rPr lang="en-US" altLang="zh-CN" b="1" dirty="0">
                <a:solidFill>
                  <a:srgbClr val="000000"/>
                </a:solidFill>
              </a:rPr>
              <a:t>12%</a:t>
            </a:r>
            <a:r>
              <a:rPr lang="zh-CN" altLang="en-US" b="1" dirty="0">
                <a:solidFill>
                  <a:srgbClr val="000000"/>
                </a:solidFill>
              </a:rPr>
              <a:t>。我们可以计算该组合的现在价值一定是</a:t>
            </a:r>
            <a:r>
              <a:rPr lang="en-US" altLang="zh-CN" b="1" dirty="0">
                <a:solidFill>
                  <a:srgbClr val="000000"/>
                </a:solidFill>
              </a:rPr>
              <a:t>$4.5</a:t>
            </a:r>
            <a:r>
              <a:rPr lang="zh-CN" altLang="en-US" b="1" dirty="0">
                <a:solidFill>
                  <a:srgbClr val="000000"/>
                </a:solidFill>
              </a:rPr>
              <a:t>，即：</a:t>
            </a:r>
          </a:p>
          <a:p>
            <a:pPr marL="0" indent="0" algn="just" eaLnBrk="1" hangingPunct="1">
              <a:lnSpc>
                <a:spcPct val="90000"/>
              </a:lnSpc>
              <a:buNone/>
            </a:pPr>
            <a:r>
              <a:rPr lang="zh-CN" altLang="en-US" b="1" dirty="0">
                <a:solidFill>
                  <a:srgbClr val="000000"/>
                </a:solidFill>
              </a:rPr>
              <a:t>                                                      </a:t>
            </a:r>
          </a:p>
          <a:p>
            <a:pPr algn="just" eaLnBrk="1" hangingPunct="1">
              <a:lnSpc>
                <a:spcPct val="90000"/>
              </a:lnSpc>
            </a:pPr>
            <a:r>
              <a:rPr lang="zh-CN" altLang="en-US" b="1" dirty="0">
                <a:solidFill>
                  <a:srgbClr val="000000"/>
                </a:solidFill>
              </a:rPr>
              <a:t>我们用</a:t>
            </a:r>
            <a:r>
              <a:rPr lang="en-US" altLang="zh-CN" b="1" i="1" dirty="0">
                <a:solidFill>
                  <a:srgbClr val="000000"/>
                </a:solidFill>
              </a:rPr>
              <a:t>f </a:t>
            </a:r>
            <a:r>
              <a:rPr lang="zh-CN" altLang="en-US" b="1" dirty="0">
                <a:solidFill>
                  <a:srgbClr val="000000"/>
                </a:solidFill>
              </a:rPr>
              <a:t>表示期权的价格。已知股票现在价格为</a:t>
            </a:r>
            <a:r>
              <a:rPr lang="en-US" altLang="zh-CN" b="1" dirty="0">
                <a:solidFill>
                  <a:srgbClr val="000000"/>
                </a:solidFill>
              </a:rPr>
              <a:t>$20</a:t>
            </a:r>
            <a:r>
              <a:rPr lang="zh-CN" altLang="en-US" b="1" dirty="0">
                <a:solidFill>
                  <a:srgbClr val="000000"/>
                </a:solidFill>
              </a:rPr>
              <a:t>，因此该组合现在的价值为  </a:t>
            </a:r>
            <a:r>
              <a:rPr lang="en-US" altLang="zh-CN" b="1" dirty="0" smtClean="0">
                <a:solidFill>
                  <a:srgbClr val="000000"/>
                </a:solidFill>
              </a:rPr>
              <a:t>20 </a:t>
            </a:r>
            <a:r>
              <a:rPr lang="en-US" altLang="zh-CN" b="1" dirty="0">
                <a:solidFill>
                  <a:srgbClr val="000000"/>
                </a:solidFill>
              </a:rPr>
              <a:t>*0.25 – </a:t>
            </a:r>
            <a:r>
              <a:rPr lang="en-US" altLang="zh-CN" b="1" i="1" dirty="0">
                <a:solidFill>
                  <a:srgbClr val="000000"/>
                </a:solidFill>
              </a:rPr>
              <a:t>f</a:t>
            </a:r>
            <a:r>
              <a:rPr lang="en-US" altLang="zh-CN" b="1" dirty="0">
                <a:solidFill>
                  <a:srgbClr val="000000"/>
                </a:solidFill>
              </a:rPr>
              <a:t> = 5 –</a:t>
            </a:r>
            <a:r>
              <a:rPr lang="en-US" altLang="zh-CN" b="1" i="1" dirty="0">
                <a:solidFill>
                  <a:srgbClr val="000000"/>
                </a:solidFill>
              </a:rPr>
              <a:t> f</a:t>
            </a:r>
            <a:r>
              <a:rPr lang="en-US" altLang="zh-CN" b="1" dirty="0">
                <a:solidFill>
                  <a:srgbClr val="000000"/>
                </a:solidFill>
              </a:rPr>
              <a:t> </a:t>
            </a:r>
          </a:p>
          <a:p>
            <a:pPr algn="just" eaLnBrk="1" hangingPunct="1">
              <a:lnSpc>
                <a:spcPct val="90000"/>
              </a:lnSpc>
            </a:pPr>
            <a:r>
              <a:rPr lang="zh-CN" altLang="en-US" b="1" dirty="0">
                <a:solidFill>
                  <a:srgbClr val="000000"/>
                </a:solidFill>
              </a:rPr>
              <a:t>于是                                 </a:t>
            </a:r>
            <a:r>
              <a:rPr lang="en-US" altLang="zh-CN" b="1" dirty="0">
                <a:solidFill>
                  <a:srgbClr val="000000"/>
                </a:solidFill>
              </a:rPr>
              <a:t>5 –</a:t>
            </a:r>
            <a:r>
              <a:rPr lang="en-US" altLang="zh-CN" b="1" i="1" dirty="0">
                <a:solidFill>
                  <a:srgbClr val="000000"/>
                </a:solidFill>
              </a:rPr>
              <a:t> f </a:t>
            </a:r>
            <a:r>
              <a:rPr lang="en-US" altLang="zh-CN" b="1" dirty="0">
                <a:solidFill>
                  <a:srgbClr val="000000"/>
                </a:solidFill>
              </a:rPr>
              <a:t>= 4.367</a:t>
            </a:r>
          </a:p>
          <a:p>
            <a:pPr algn="just" eaLnBrk="1" hangingPunct="1">
              <a:lnSpc>
                <a:spcPct val="90000"/>
              </a:lnSpc>
            </a:pPr>
            <a:r>
              <a:rPr lang="zh-CN" altLang="en-US" b="1" dirty="0">
                <a:solidFill>
                  <a:srgbClr val="000000"/>
                </a:solidFill>
              </a:rPr>
              <a:t>求解可得                         </a:t>
            </a:r>
            <a:r>
              <a:rPr lang="en-US" altLang="zh-CN" b="1" i="1" dirty="0">
                <a:solidFill>
                  <a:srgbClr val="000000"/>
                </a:solidFill>
              </a:rPr>
              <a:t>f </a:t>
            </a:r>
            <a:r>
              <a:rPr lang="en-US" altLang="zh-CN" b="1" dirty="0">
                <a:solidFill>
                  <a:srgbClr val="000000"/>
                </a:solidFill>
              </a:rPr>
              <a:t>= 0.633</a:t>
            </a:r>
          </a:p>
          <a:p>
            <a:pPr algn="just" eaLnBrk="1" hangingPunct="1">
              <a:lnSpc>
                <a:spcPct val="90000"/>
              </a:lnSpc>
            </a:pPr>
            <a:r>
              <a:rPr lang="zh-CN" altLang="en-US" b="1" dirty="0">
                <a:solidFill>
                  <a:srgbClr val="000000"/>
                </a:solidFill>
              </a:rPr>
              <a:t>在无套利假设条件下，期权的价值一定为</a:t>
            </a:r>
            <a:r>
              <a:rPr lang="en-US" altLang="zh-CN" b="1" dirty="0">
                <a:solidFill>
                  <a:srgbClr val="000000"/>
                </a:solidFill>
              </a:rPr>
              <a:t>$ 0.633</a:t>
            </a:r>
            <a:r>
              <a:rPr lang="zh-CN" altLang="en-US" b="1" dirty="0">
                <a:solidFill>
                  <a:srgbClr val="000000"/>
                </a:solidFill>
              </a:rPr>
              <a:t>。如果期权的价值超过了</a:t>
            </a:r>
            <a:r>
              <a:rPr lang="en-US" altLang="zh-CN" b="1" dirty="0">
                <a:solidFill>
                  <a:srgbClr val="000000"/>
                </a:solidFill>
              </a:rPr>
              <a:t>$ 0.633</a:t>
            </a:r>
            <a:r>
              <a:rPr lang="zh-CN" altLang="en-US" b="1" dirty="0">
                <a:solidFill>
                  <a:srgbClr val="000000"/>
                </a:solidFill>
              </a:rPr>
              <a:t>，投资者构造该组合的成本就有可能低于</a:t>
            </a:r>
            <a:r>
              <a:rPr lang="en-US" altLang="zh-CN" b="1" dirty="0">
                <a:solidFill>
                  <a:srgbClr val="000000"/>
                </a:solidFill>
              </a:rPr>
              <a:t>$ 4.367</a:t>
            </a:r>
            <a:r>
              <a:rPr lang="zh-CN" altLang="en-US" b="1" dirty="0">
                <a:solidFill>
                  <a:srgbClr val="000000"/>
                </a:solidFill>
              </a:rPr>
              <a:t>，并将获得超过无风险利率的额外利润，这与无套利假设条件矛盾；如果期权的价值低于</a:t>
            </a:r>
            <a:r>
              <a:rPr lang="en-US" altLang="zh-CN" b="1" dirty="0">
                <a:solidFill>
                  <a:srgbClr val="000000"/>
                </a:solidFill>
              </a:rPr>
              <a:t>$ 0.633</a:t>
            </a:r>
            <a:r>
              <a:rPr lang="zh-CN" altLang="en-US" b="1" dirty="0">
                <a:solidFill>
                  <a:srgbClr val="000000"/>
                </a:solidFill>
              </a:rPr>
              <a:t>，投资者可以通过卖空该证券组合来获得低于无风险利率的资金，这与无套利假设条件矛盾。</a:t>
            </a:r>
          </a:p>
          <a:p>
            <a:pPr eaLnBrk="1" hangingPunct="1">
              <a:lnSpc>
                <a:spcPct val="90000"/>
              </a:lnSpc>
            </a:pPr>
            <a:endParaRPr lang="zh-CN" altLang="en-US" b="1" dirty="0">
              <a:solidFill>
                <a:srgbClr val="000000"/>
              </a:solidFill>
            </a:endParaRPr>
          </a:p>
        </p:txBody>
      </p:sp>
      <p:graphicFrame>
        <p:nvGraphicFramePr>
          <p:cNvPr id="34818" name="Object 4"/>
          <p:cNvGraphicFramePr>
            <a:graphicFrameLocks noGrp="1" noChangeAspect="1"/>
          </p:cNvGraphicFramePr>
          <p:nvPr>
            <p:ph sz="quarter" idx="3"/>
            <p:extLst>
              <p:ext uri="{D42A27DB-BD31-4B8C-83A1-F6EECF244321}">
                <p14:modId xmlns:p14="http://schemas.microsoft.com/office/powerpoint/2010/main" val="3411665268"/>
              </p:ext>
            </p:extLst>
          </p:nvPr>
        </p:nvGraphicFramePr>
        <p:xfrm>
          <a:off x="3933570" y="1933099"/>
          <a:ext cx="2318950" cy="398209"/>
        </p:xfrm>
        <a:graphic>
          <a:graphicData uri="http://schemas.openxmlformats.org/presentationml/2006/ole">
            <mc:AlternateContent xmlns:mc="http://schemas.openxmlformats.org/markup-compatibility/2006">
              <mc:Choice xmlns:v="urn:schemas-microsoft-com:vml" Requires="v">
                <p:oleObj spid="_x0000_s19467" name="Equation" r:id="rId3" imgW="1231366" imgH="203112" progId="Equation.DSMT4">
                  <p:embed/>
                </p:oleObj>
              </mc:Choice>
              <mc:Fallback>
                <p:oleObj name="Equation" r:id="rId3" imgW="1231366"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570" y="1933099"/>
                        <a:ext cx="2318950" cy="398209"/>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ECAF8A02-6457-4B86-8267-3616E9B0B08A}" type="slidenum">
              <a:rPr lang="zh-CN" altLang="en-US" sz="1400"/>
              <a:pPr/>
              <a:t>31</a:t>
            </a:fld>
            <a:endParaRPr lang="en-US" altLang="zh-CN" sz="1400"/>
          </a:p>
        </p:txBody>
      </p:sp>
      <p:sp>
        <p:nvSpPr>
          <p:cNvPr id="188419" name="Rectangle 2"/>
          <p:cNvSpPr>
            <a:spLocks noGrp="1" noChangeArrowheads="1"/>
          </p:cNvSpPr>
          <p:nvPr>
            <p:ph type="title"/>
          </p:nvPr>
        </p:nvSpPr>
        <p:spPr>
          <a:xfrm>
            <a:off x="1981200" y="274638"/>
            <a:ext cx="8229600" cy="736600"/>
          </a:xfrm>
        </p:spPr>
        <p:txBody>
          <a:bodyPr/>
          <a:lstStyle/>
          <a:p>
            <a:pPr eaLnBrk="1" hangingPunct="1"/>
            <a:r>
              <a:rPr kumimoji="0" lang="zh-CN" altLang="en-US" b="1" smtClean="0"/>
              <a:t>期权的二叉树计算公式</a:t>
            </a:r>
          </a:p>
        </p:txBody>
      </p:sp>
      <p:sp>
        <p:nvSpPr>
          <p:cNvPr id="188420" name="Rectangle 3"/>
          <p:cNvSpPr>
            <a:spLocks noGrp="1" noChangeArrowheads="1"/>
          </p:cNvSpPr>
          <p:nvPr>
            <p:ph type="body" idx="4294967295"/>
          </p:nvPr>
        </p:nvSpPr>
        <p:spPr>
          <a:xfrm>
            <a:off x="0" y="1628776"/>
            <a:ext cx="12134335" cy="4752975"/>
          </a:xfrm>
          <a:prstGeom prst="rect">
            <a:avLst/>
          </a:prstGeom>
        </p:spPr>
        <p:txBody>
          <a:bodyPr/>
          <a:lstStyle/>
          <a:p>
            <a:pPr algn="just" eaLnBrk="1" hangingPunct="1">
              <a:lnSpc>
                <a:spcPct val="100000"/>
              </a:lnSpc>
            </a:pPr>
            <a:r>
              <a:rPr lang="zh-CN" altLang="en-US" sz="2400" b="1" dirty="0"/>
              <a:t>考虑一种不支付红利的股票，股票现在价格为</a:t>
            </a:r>
            <a:r>
              <a:rPr lang="en-US" altLang="zh-CN" sz="2400" b="1" dirty="0"/>
              <a:t>S</a:t>
            </a:r>
            <a:r>
              <a:rPr lang="zh-CN" altLang="en-US" sz="2400" b="1" dirty="0"/>
              <a:t>，以该股票为标的资产，有效期</a:t>
            </a:r>
            <a:r>
              <a:rPr lang="zh-CN" altLang="en-US" sz="2400" b="1" dirty="0" smtClean="0"/>
              <a:t>为</a:t>
            </a:r>
            <a:r>
              <a:rPr lang="en-US" altLang="zh-CN" sz="2400" b="1" cap="none" dirty="0" smtClean="0">
                <a:latin typeface="Times New Roman" panose="02020603050405020304" pitchFamily="18" charset="0"/>
                <a:cs typeface="Times New Roman" panose="02020603050405020304" pitchFamily="18" charset="0"/>
              </a:rPr>
              <a:t>T</a:t>
            </a:r>
            <a:r>
              <a:rPr lang="zh-CN" altLang="en-US" sz="2400" b="1" dirty="0" smtClean="0"/>
              <a:t>的</a:t>
            </a:r>
            <a:r>
              <a:rPr lang="zh-CN" altLang="en-US" sz="2400" b="1" dirty="0"/>
              <a:t>某个期权的价格</a:t>
            </a:r>
            <a:r>
              <a:rPr lang="zh-CN" altLang="en-US" sz="2400" b="1" dirty="0" smtClean="0"/>
              <a:t>为</a:t>
            </a:r>
            <a:r>
              <a:rPr lang="en-US" altLang="zh-CN" sz="2400" b="1" i="1" cap="none" dirty="0" smtClean="0"/>
              <a:t>f</a:t>
            </a:r>
            <a:r>
              <a:rPr lang="zh-CN" altLang="en-US" sz="2400" b="1" dirty="0" smtClean="0"/>
              <a:t>，</a:t>
            </a:r>
            <a:r>
              <a:rPr lang="zh-CN" altLang="en-US" sz="2400" b="1" dirty="0"/>
              <a:t>假设在</a:t>
            </a:r>
            <a:r>
              <a:rPr lang="zh-CN" altLang="en-US" sz="2400" b="1" dirty="0" smtClean="0"/>
              <a:t>未来</a:t>
            </a:r>
            <a:r>
              <a:rPr lang="en-US" altLang="zh-CN" sz="2400" b="1" cap="none" dirty="0" smtClean="0">
                <a:latin typeface="Times New Roman" panose="02020603050405020304" pitchFamily="18" charset="0"/>
                <a:cs typeface="Times New Roman" panose="02020603050405020304" pitchFamily="18" charset="0"/>
              </a:rPr>
              <a:t>t</a:t>
            </a:r>
            <a:r>
              <a:rPr lang="zh-CN" altLang="en-US" sz="2400" b="1" dirty="0" smtClean="0"/>
              <a:t>时刻</a:t>
            </a:r>
            <a:r>
              <a:rPr lang="zh-CN" altLang="en-US" sz="2400" b="1" dirty="0"/>
              <a:t>股票的价格只有两种取值情况，股票价格或者从</a:t>
            </a:r>
            <a:r>
              <a:rPr lang="en-US" altLang="zh-CN" sz="2400" b="1" dirty="0"/>
              <a:t>S</a:t>
            </a:r>
            <a:r>
              <a:rPr lang="zh-CN" altLang="en-US" sz="2400" b="1" dirty="0"/>
              <a:t>上升到一个新的价格，或者从</a:t>
            </a:r>
            <a:r>
              <a:rPr lang="en-US" altLang="zh-CN" sz="2400" b="1" i="1" dirty="0"/>
              <a:t>S</a:t>
            </a:r>
            <a:r>
              <a:rPr lang="zh-CN" altLang="en-US" sz="2400" b="1" dirty="0"/>
              <a:t>下降到一个新的价格 </a:t>
            </a:r>
            <a:r>
              <a:rPr lang="en-US" altLang="zh-CN" sz="2400" b="1" dirty="0"/>
              <a:t>(</a:t>
            </a:r>
            <a:r>
              <a:rPr lang="zh-CN" altLang="en-US" sz="2400" b="1" dirty="0"/>
              <a:t>其中</a:t>
            </a:r>
            <a:r>
              <a:rPr lang="zh-CN" altLang="en-US" sz="2400" b="1" dirty="0" smtClean="0"/>
              <a:t>：</a:t>
            </a:r>
            <a:r>
              <a:rPr lang="en-US" altLang="zh-CN" sz="2400" b="1" i="1" cap="none" dirty="0" smtClean="0"/>
              <a:t>u</a:t>
            </a:r>
            <a:r>
              <a:rPr lang="en-US" altLang="zh-CN" sz="2400" b="1" cap="none" dirty="0" smtClean="0"/>
              <a:t> &gt; 1 ,</a:t>
            </a:r>
            <a:r>
              <a:rPr lang="en-US" altLang="zh-CN" sz="2400" b="1" i="1" cap="none" dirty="0" smtClean="0"/>
              <a:t> d</a:t>
            </a:r>
            <a:r>
              <a:rPr lang="en-US" altLang="zh-CN" sz="2400" b="1" cap="none" dirty="0" smtClean="0"/>
              <a:t> &lt; 1</a:t>
            </a:r>
            <a:r>
              <a:rPr lang="en-US" altLang="zh-CN" sz="2400" b="1" dirty="0" smtClean="0"/>
              <a:t>)</a:t>
            </a:r>
            <a:r>
              <a:rPr lang="zh-CN" altLang="en-US" sz="2400" b="1" dirty="0"/>
              <a:t>，即当股票价格向上变化时，股票价格增长的比率</a:t>
            </a:r>
            <a:r>
              <a:rPr lang="zh-CN" altLang="en-US" sz="2400" b="1" dirty="0" smtClean="0"/>
              <a:t>为</a:t>
            </a:r>
            <a:r>
              <a:rPr lang="en-US" altLang="zh-CN" sz="2400" b="1" i="1" cap="none" dirty="0" smtClean="0"/>
              <a:t>u</a:t>
            </a:r>
            <a:r>
              <a:rPr lang="en-US" altLang="zh-CN" sz="2400" b="1" cap="none" dirty="0" smtClean="0"/>
              <a:t>-1</a:t>
            </a:r>
            <a:r>
              <a:rPr lang="zh-CN" altLang="en-US" sz="2400" b="1" dirty="0" smtClean="0"/>
              <a:t>；</a:t>
            </a:r>
            <a:r>
              <a:rPr lang="zh-CN" altLang="en-US" sz="2400" b="1" dirty="0"/>
              <a:t>当股票价格向下变化时，股票价格减少的比率为</a:t>
            </a:r>
            <a:r>
              <a:rPr lang="en-US" altLang="zh-CN" sz="2400" b="1" dirty="0" smtClean="0"/>
              <a:t>1-</a:t>
            </a:r>
            <a:r>
              <a:rPr lang="en-US" altLang="zh-CN" sz="2400" b="1" i="1" cap="none" dirty="0" smtClean="0"/>
              <a:t>d</a:t>
            </a:r>
            <a:r>
              <a:rPr lang="zh-CN" altLang="en-US" sz="2400" b="1" dirty="0" smtClean="0"/>
              <a:t>。</a:t>
            </a:r>
            <a:r>
              <a:rPr lang="zh-CN" altLang="en-US" sz="2400" b="1" dirty="0"/>
              <a:t>在期权的有效期</a:t>
            </a:r>
            <a:r>
              <a:rPr lang="en-US" altLang="zh-CN" sz="2400" b="1" dirty="0"/>
              <a:t>T</a:t>
            </a:r>
            <a:r>
              <a:rPr lang="zh-CN" altLang="en-US" sz="2400" b="1" dirty="0"/>
              <a:t>时间，我们可以根据股票的取值情况，计算期权的相应取值状况。当股票价格变化到</a:t>
            </a:r>
            <a:r>
              <a:rPr lang="en-US" altLang="zh-CN" sz="2400" b="1" dirty="0"/>
              <a:t>Su</a:t>
            </a:r>
            <a:r>
              <a:rPr lang="zh-CN" altLang="en-US" sz="2400" b="1" dirty="0"/>
              <a:t>时，我们假设期权的收益为</a:t>
            </a:r>
            <a:r>
              <a:rPr lang="en-US" altLang="zh-CN" sz="2400" b="1" dirty="0" err="1" smtClean="0"/>
              <a:t>f</a:t>
            </a:r>
            <a:r>
              <a:rPr lang="en-US" altLang="zh-CN" sz="2400" b="1" cap="none" dirty="0" err="1" smtClean="0"/>
              <a:t>u</a:t>
            </a:r>
            <a:r>
              <a:rPr lang="zh-CN" altLang="en-US" sz="2400" b="1" dirty="0" smtClean="0"/>
              <a:t>；</a:t>
            </a:r>
            <a:r>
              <a:rPr lang="zh-CN" altLang="en-US" sz="2400" b="1" dirty="0"/>
              <a:t>当股票价格变化到</a:t>
            </a:r>
            <a:r>
              <a:rPr lang="en-US" altLang="zh-CN" sz="2400" b="1" i="1" dirty="0" err="1" smtClean="0"/>
              <a:t>S</a:t>
            </a:r>
            <a:r>
              <a:rPr lang="en-US" altLang="zh-CN" sz="2400" b="1" i="1" cap="none" dirty="0" err="1" smtClean="0"/>
              <a:t>d</a:t>
            </a:r>
            <a:r>
              <a:rPr lang="zh-CN" altLang="en-US" sz="2400" b="1" dirty="0" smtClean="0"/>
              <a:t>时</a:t>
            </a:r>
            <a:r>
              <a:rPr lang="zh-CN" altLang="en-US" sz="2400" b="1" dirty="0"/>
              <a:t>，我们假设期权的收益为</a:t>
            </a:r>
            <a:r>
              <a:rPr lang="en-US" altLang="zh-CN" sz="2400" b="1" dirty="0" err="1" smtClean="0"/>
              <a:t>f</a:t>
            </a:r>
            <a:r>
              <a:rPr lang="en-US" altLang="zh-CN" sz="2400" b="1" cap="none" dirty="0" err="1" smtClean="0"/>
              <a:t>d</a:t>
            </a:r>
            <a:r>
              <a:rPr lang="zh-CN" altLang="en-US" sz="2400" b="1" dirty="0" smtClean="0"/>
              <a:t>。</a:t>
            </a:r>
            <a:r>
              <a:rPr lang="zh-CN" altLang="en-US" sz="2400" b="1" dirty="0"/>
              <a:t>如图。</a:t>
            </a:r>
          </a:p>
          <a:p>
            <a:pPr algn="just" eaLnBrk="1" hangingPunct="1">
              <a:lnSpc>
                <a:spcPct val="100000"/>
              </a:lnSpc>
            </a:pPr>
            <a:r>
              <a:rPr lang="zh-CN" altLang="en-US" sz="2400" b="1" dirty="0"/>
              <a:t>利用前面例子的思想方法，我们可以利用股票和期权合约构造无风险证券组合。在证券的组合中，我们将选取</a:t>
            </a:r>
            <a:r>
              <a:rPr lang="zh-CN" altLang="en-US" sz="2400" b="1" dirty="0">
                <a:latin typeface="宋体" panose="02010600030101010101" pitchFamily="2" charset="-122"/>
              </a:rPr>
              <a:t>△</a:t>
            </a:r>
            <a:r>
              <a:rPr lang="zh-CN" altLang="en-US" sz="2400" b="1" dirty="0"/>
              <a:t>股的股票多头头寸和一份期权合约的空头头寸来组成证券组合。为使得该证券组合为无风险组合，我们需要计算股票的多头头寸数量</a:t>
            </a:r>
            <a:r>
              <a:rPr lang="zh-CN" altLang="en-US" sz="2400" b="1" dirty="0">
                <a:latin typeface="宋体" panose="02010600030101010101" pitchFamily="2" charset="-122"/>
              </a:rPr>
              <a:t>△的具体取值。</a:t>
            </a:r>
            <a:endParaRPr lang="zh-CN" altLang="en-US" sz="2400" b="1" dirty="0"/>
          </a:p>
          <a:p>
            <a:pPr eaLnBrk="1" hangingPunct="1">
              <a:lnSpc>
                <a:spcPct val="100000"/>
              </a:lnSpc>
            </a:pPr>
            <a:endParaRPr lang="zh-CN" altLang="en-US" sz="24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EB827B70-F7B4-4237-BE76-1306C21F07CA}" type="slidenum">
              <a:rPr lang="zh-CN" altLang="en-US" sz="1400"/>
              <a:pPr/>
              <a:t>32</a:t>
            </a:fld>
            <a:endParaRPr lang="en-US" altLang="zh-CN" sz="1400"/>
          </a:p>
        </p:txBody>
      </p:sp>
      <p:sp>
        <p:nvSpPr>
          <p:cNvPr id="35844" name="Rectangle 2"/>
          <p:cNvSpPr>
            <a:spLocks noGrp="1" noChangeArrowheads="1"/>
          </p:cNvSpPr>
          <p:nvPr>
            <p:ph type="body" sz="half" idx="1"/>
          </p:nvPr>
        </p:nvSpPr>
        <p:spPr>
          <a:xfrm>
            <a:off x="510746" y="404814"/>
            <a:ext cx="11491784" cy="5832475"/>
          </a:xfrm>
        </p:spPr>
        <p:txBody>
          <a:bodyPr>
            <a:normAutofit/>
          </a:bodyPr>
          <a:lstStyle/>
          <a:p>
            <a:pPr lvl="4" algn="just" eaLnBrk="1" hangingPunct="1">
              <a:lnSpc>
                <a:spcPct val="80000"/>
              </a:lnSpc>
              <a:buFontTx/>
              <a:buNone/>
            </a:pPr>
            <a:r>
              <a:rPr kumimoji="0" lang="en-US" altLang="zh-CN" b="1" i="1" dirty="0" smtClean="0"/>
              <a:t>                             </a:t>
            </a:r>
            <a:r>
              <a:rPr kumimoji="0" lang="en-US" altLang="zh-CN" sz="2000" b="1" i="1" dirty="0" err="1" smtClean="0"/>
              <a:t>S</a:t>
            </a:r>
            <a:r>
              <a:rPr kumimoji="0" lang="en-US" altLang="zh-CN" sz="2000" b="1" i="1" baseline="-25000" dirty="0" err="1" smtClean="0"/>
              <a:t>u</a:t>
            </a:r>
            <a:r>
              <a:rPr kumimoji="0" lang="en-US" altLang="zh-CN" sz="2000" b="1" i="1" dirty="0" err="1" smtClean="0"/>
              <a:t>,f</a:t>
            </a:r>
            <a:r>
              <a:rPr kumimoji="0" lang="en-US" altLang="zh-CN" sz="2000" b="1" i="1" baseline="-25000" dirty="0" err="1" smtClean="0"/>
              <a:t>u</a:t>
            </a:r>
            <a:endParaRPr kumimoji="0" lang="en-US" altLang="zh-CN" sz="2000" b="1" i="1" baseline="-25000" dirty="0" smtClean="0"/>
          </a:p>
          <a:p>
            <a:pPr lvl="1" algn="just" eaLnBrk="1" hangingPunct="1">
              <a:lnSpc>
                <a:spcPct val="80000"/>
              </a:lnSpc>
              <a:buFontTx/>
              <a:buNone/>
            </a:pPr>
            <a:r>
              <a:rPr lang="en-US" altLang="zh-CN" sz="2200" b="1" i="1" dirty="0" smtClean="0"/>
              <a:t>                   S</a:t>
            </a:r>
            <a:endParaRPr lang="en-US" altLang="zh-CN" sz="2200" b="1" i="1" dirty="0"/>
          </a:p>
          <a:p>
            <a:pPr algn="just" eaLnBrk="1" hangingPunct="1">
              <a:lnSpc>
                <a:spcPct val="80000"/>
              </a:lnSpc>
              <a:buFontTx/>
              <a:buNone/>
            </a:pPr>
            <a:r>
              <a:rPr lang="en-US" altLang="zh-CN" sz="2400" i="1" dirty="0"/>
              <a:t>                      </a:t>
            </a:r>
            <a:r>
              <a:rPr lang="en-US" altLang="zh-CN" sz="2400" i="1" dirty="0" smtClean="0"/>
              <a:t>                </a:t>
            </a:r>
            <a:r>
              <a:rPr lang="en-US" altLang="zh-CN" b="1" i="1" dirty="0" err="1" smtClean="0"/>
              <a:t>S</a:t>
            </a:r>
            <a:r>
              <a:rPr lang="en-US" altLang="zh-CN" b="1" i="1" baseline="-25000" dirty="0" err="1" smtClean="0"/>
              <a:t>d</a:t>
            </a:r>
            <a:r>
              <a:rPr lang="en-US" altLang="zh-CN" b="1" i="1" dirty="0" err="1" smtClean="0"/>
              <a:t>,f</a:t>
            </a:r>
            <a:r>
              <a:rPr lang="en-US" altLang="zh-CN" b="1" i="1" baseline="-25000" dirty="0" err="1" smtClean="0"/>
              <a:t>d</a:t>
            </a:r>
            <a:endParaRPr lang="en-US" altLang="zh-CN" b="1" i="1" baseline="-25000" dirty="0"/>
          </a:p>
          <a:p>
            <a:pPr algn="just" eaLnBrk="1" hangingPunct="1">
              <a:lnSpc>
                <a:spcPct val="80000"/>
              </a:lnSpc>
              <a:buFontTx/>
              <a:buNone/>
            </a:pPr>
            <a:endParaRPr lang="en-US" altLang="zh-CN" sz="2400" i="1" dirty="0"/>
          </a:p>
          <a:p>
            <a:pPr algn="just" eaLnBrk="1" hangingPunct="1">
              <a:lnSpc>
                <a:spcPct val="80000"/>
              </a:lnSpc>
            </a:pPr>
            <a:r>
              <a:rPr lang="zh-CN" altLang="en-US" sz="2400" b="1" dirty="0">
                <a:latin typeface="宋体" panose="02010600030101010101" pitchFamily="2" charset="-122"/>
              </a:rPr>
              <a:t>如果股票价格由</a:t>
            </a:r>
            <a:r>
              <a:rPr lang="en-US" altLang="zh-CN" sz="2400" b="1" dirty="0"/>
              <a:t>S</a:t>
            </a:r>
            <a:r>
              <a:rPr lang="zh-CN" altLang="en-US" sz="2400" b="1" dirty="0"/>
              <a:t>上升到</a:t>
            </a:r>
            <a:r>
              <a:rPr lang="en-US" altLang="zh-CN" sz="2400" b="1" i="1" dirty="0"/>
              <a:t>S</a:t>
            </a:r>
            <a:r>
              <a:rPr lang="en-US" altLang="zh-CN" sz="2400" b="1" i="1" baseline="-25000" dirty="0"/>
              <a:t>u</a:t>
            </a:r>
            <a:r>
              <a:rPr lang="en-US" altLang="zh-CN" sz="2400" b="1" i="1" dirty="0"/>
              <a:t> </a:t>
            </a:r>
            <a:r>
              <a:rPr lang="zh-CN" altLang="en-US" sz="2400" b="1" dirty="0">
                <a:latin typeface="宋体" panose="02010600030101010101" pitchFamily="2" charset="-122"/>
              </a:rPr>
              <a:t>，则在期权的到期日，该组合的价值为：</a:t>
            </a:r>
            <a:endParaRPr lang="zh-CN" altLang="en-US" sz="2400" b="1" dirty="0"/>
          </a:p>
          <a:p>
            <a:pPr algn="ctr" eaLnBrk="1" hangingPunct="1">
              <a:lnSpc>
                <a:spcPct val="80000"/>
              </a:lnSpc>
              <a:buFontTx/>
              <a:buNone/>
            </a:pPr>
            <a:r>
              <a:rPr lang="zh-CN" altLang="en-US" sz="2400" b="1" dirty="0">
                <a:latin typeface="宋体" panose="02010600030101010101" pitchFamily="2" charset="-122"/>
              </a:rPr>
              <a:t>△</a:t>
            </a:r>
            <a:r>
              <a:rPr lang="zh-CN" altLang="en-US" sz="2400" b="1" i="1" dirty="0"/>
              <a:t> </a:t>
            </a:r>
            <a:r>
              <a:rPr lang="en-US" altLang="zh-CN" sz="2400" b="1" i="1" dirty="0"/>
              <a:t>S</a:t>
            </a:r>
            <a:r>
              <a:rPr lang="en-US" altLang="zh-CN" sz="2400" b="1" i="1" baseline="-25000" dirty="0"/>
              <a:t>u</a:t>
            </a:r>
            <a:r>
              <a:rPr lang="en-US" altLang="zh-CN" sz="2400" b="1" i="1" dirty="0"/>
              <a:t> +</a:t>
            </a:r>
            <a:r>
              <a:rPr lang="en-US" altLang="zh-CN" sz="2400" b="1" i="1" dirty="0" err="1"/>
              <a:t>f</a:t>
            </a:r>
            <a:r>
              <a:rPr lang="en-US" altLang="zh-CN" sz="2400" b="1" i="1" baseline="-25000" dirty="0" err="1"/>
              <a:t>u</a:t>
            </a:r>
            <a:endParaRPr lang="en-US" altLang="zh-CN" sz="2400" b="1" dirty="0"/>
          </a:p>
          <a:p>
            <a:pPr algn="just" eaLnBrk="1" hangingPunct="1">
              <a:lnSpc>
                <a:spcPct val="80000"/>
              </a:lnSpc>
            </a:pPr>
            <a:r>
              <a:rPr lang="zh-CN" altLang="en-US" sz="2400" b="1" dirty="0"/>
              <a:t>如果股票价格由</a:t>
            </a:r>
            <a:r>
              <a:rPr lang="en-US" altLang="zh-CN" sz="2400" b="1" dirty="0"/>
              <a:t>S</a:t>
            </a:r>
            <a:r>
              <a:rPr lang="zh-CN" altLang="en-US" sz="2400" b="1" dirty="0"/>
              <a:t>下降到</a:t>
            </a:r>
            <a:r>
              <a:rPr lang="en-US" altLang="zh-CN" sz="2400" b="1" i="1" dirty="0" err="1"/>
              <a:t>S</a:t>
            </a:r>
            <a:r>
              <a:rPr lang="en-US" altLang="zh-CN" sz="2400" b="1" i="1" baseline="-25000" dirty="0" err="1"/>
              <a:t>d</a:t>
            </a:r>
            <a:r>
              <a:rPr lang="en-US" altLang="zh-CN" sz="2400" b="1" dirty="0"/>
              <a:t> </a:t>
            </a:r>
            <a:r>
              <a:rPr lang="zh-CN" altLang="en-US" sz="2400" b="1" dirty="0"/>
              <a:t>，</a:t>
            </a:r>
            <a:r>
              <a:rPr lang="zh-CN" altLang="en-US" sz="2400" b="1" dirty="0">
                <a:latin typeface="宋体" panose="02010600030101010101" pitchFamily="2" charset="-122"/>
              </a:rPr>
              <a:t>则在期权的到期日，该组合的价值为：</a:t>
            </a:r>
            <a:endParaRPr lang="zh-CN" altLang="en-US" sz="2400" b="1" dirty="0"/>
          </a:p>
          <a:p>
            <a:pPr algn="ctr" eaLnBrk="1" hangingPunct="1">
              <a:lnSpc>
                <a:spcPct val="80000"/>
              </a:lnSpc>
              <a:buFontTx/>
              <a:buNone/>
            </a:pPr>
            <a:r>
              <a:rPr lang="zh-CN" altLang="en-US" sz="2400" b="1" dirty="0">
                <a:latin typeface="宋体" panose="02010600030101010101" pitchFamily="2" charset="-122"/>
              </a:rPr>
              <a:t>△</a:t>
            </a:r>
            <a:r>
              <a:rPr lang="zh-CN" altLang="en-US" sz="2400" b="1" i="1" dirty="0"/>
              <a:t> </a:t>
            </a:r>
            <a:r>
              <a:rPr lang="en-US" altLang="zh-CN" sz="2400" b="1" i="1" dirty="0" err="1"/>
              <a:t>S</a:t>
            </a:r>
            <a:r>
              <a:rPr lang="en-US" altLang="zh-CN" sz="2400" b="1" i="1" baseline="-25000" dirty="0" err="1"/>
              <a:t>d</a:t>
            </a:r>
            <a:r>
              <a:rPr lang="en-US" altLang="zh-CN" sz="2400" b="1" i="1" baseline="-25000" dirty="0"/>
              <a:t>    </a:t>
            </a:r>
            <a:r>
              <a:rPr lang="en-US" altLang="zh-CN" sz="2400" b="1" i="1" dirty="0"/>
              <a:t>+</a:t>
            </a:r>
            <a:r>
              <a:rPr lang="en-US" altLang="zh-CN" sz="2400" b="1" i="1" dirty="0" err="1"/>
              <a:t>f</a:t>
            </a:r>
            <a:r>
              <a:rPr lang="en-US" altLang="zh-CN" sz="2400" b="1" i="1" baseline="-25000" dirty="0" err="1"/>
              <a:t>d</a:t>
            </a:r>
            <a:endParaRPr lang="en-US" altLang="zh-CN" sz="2400" b="1" dirty="0"/>
          </a:p>
          <a:p>
            <a:pPr algn="just" eaLnBrk="1" hangingPunct="1">
              <a:lnSpc>
                <a:spcPct val="80000"/>
              </a:lnSpc>
            </a:pPr>
            <a:r>
              <a:rPr lang="zh-CN" altLang="en-US" sz="2400" b="1" dirty="0"/>
              <a:t>要使得上述证券组合为无风险组合，则无论股票价格是上升还是下降，在期权的到期日，上述的两个取值应该相等，即</a:t>
            </a:r>
          </a:p>
          <a:p>
            <a:pPr algn="ctr" eaLnBrk="1" hangingPunct="1">
              <a:lnSpc>
                <a:spcPct val="80000"/>
              </a:lnSpc>
              <a:buFontTx/>
              <a:buNone/>
            </a:pPr>
            <a:r>
              <a:rPr lang="zh-CN" altLang="en-US" sz="2400" b="1" dirty="0">
                <a:latin typeface="宋体" panose="02010600030101010101" pitchFamily="2" charset="-122"/>
              </a:rPr>
              <a:t>△</a:t>
            </a:r>
            <a:r>
              <a:rPr lang="zh-CN" altLang="en-US" sz="2400" b="1" i="1" dirty="0"/>
              <a:t> </a:t>
            </a:r>
            <a:r>
              <a:rPr lang="en-US" altLang="zh-CN" sz="2400" b="1" i="1" dirty="0"/>
              <a:t>S</a:t>
            </a:r>
            <a:r>
              <a:rPr lang="en-US" altLang="zh-CN" sz="2400" b="1" i="1" baseline="-25000" dirty="0"/>
              <a:t>u</a:t>
            </a:r>
            <a:r>
              <a:rPr lang="en-US" altLang="zh-CN" sz="2400" b="1" dirty="0">
                <a:latin typeface="宋体" panose="02010600030101010101" pitchFamily="2" charset="-122"/>
              </a:rPr>
              <a:t> +</a:t>
            </a:r>
            <a:r>
              <a:rPr lang="en-US" altLang="zh-CN" sz="2400" b="1" i="1" dirty="0" err="1"/>
              <a:t>f</a:t>
            </a:r>
            <a:r>
              <a:rPr lang="en-US" altLang="zh-CN" sz="2400" b="1" i="1" baseline="-25000" dirty="0" err="1"/>
              <a:t>u</a:t>
            </a:r>
            <a:r>
              <a:rPr lang="en-US" altLang="zh-CN" sz="2400" b="1" dirty="0">
                <a:latin typeface="宋体" panose="02010600030101010101" pitchFamily="2" charset="-122"/>
              </a:rPr>
              <a:t> = △ </a:t>
            </a:r>
            <a:r>
              <a:rPr lang="en-US" altLang="zh-CN" sz="2400" b="1" i="1" dirty="0" err="1"/>
              <a:t>S</a:t>
            </a:r>
            <a:r>
              <a:rPr lang="en-US" altLang="zh-CN" sz="2400" b="1" i="1" baseline="-25000" dirty="0" err="1"/>
              <a:t>d</a:t>
            </a:r>
            <a:r>
              <a:rPr lang="en-US" altLang="zh-CN" sz="2400" b="1" dirty="0">
                <a:latin typeface="宋体" panose="02010600030101010101" pitchFamily="2" charset="-122"/>
              </a:rPr>
              <a:t> +</a:t>
            </a:r>
            <a:r>
              <a:rPr lang="en-US" altLang="zh-CN" sz="2400" b="1" i="1" dirty="0" err="1"/>
              <a:t>f</a:t>
            </a:r>
            <a:r>
              <a:rPr lang="en-US" altLang="zh-CN" sz="2400" b="1" i="1" baseline="-25000" dirty="0" err="1"/>
              <a:t>d</a:t>
            </a:r>
            <a:endParaRPr lang="en-US" altLang="zh-CN" sz="2400" b="1" dirty="0"/>
          </a:p>
          <a:p>
            <a:pPr eaLnBrk="1" hangingPunct="1">
              <a:lnSpc>
                <a:spcPct val="80000"/>
              </a:lnSpc>
            </a:pPr>
            <a:r>
              <a:rPr lang="zh-CN" altLang="en-US" sz="2400" b="1" dirty="0">
                <a:latin typeface="宋体" panose="02010600030101010101" pitchFamily="2" charset="-122"/>
              </a:rPr>
              <a:t>整理可以得到</a:t>
            </a:r>
            <a:endParaRPr lang="zh-CN" altLang="en-US" sz="2400" b="1" dirty="0"/>
          </a:p>
          <a:p>
            <a:pPr marL="0" indent="0" eaLnBrk="1" hangingPunct="1">
              <a:lnSpc>
                <a:spcPct val="80000"/>
              </a:lnSpc>
              <a:buNone/>
            </a:pPr>
            <a:r>
              <a:rPr lang="zh-CN" altLang="en-US" sz="2400" dirty="0" smtClean="0"/>
              <a:t>                                                                             </a:t>
            </a:r>
            <a:endParaRPr lang="en-US" altLang="zh-CN" sz="2400" dirty="0" smtClean="0"/>
          </a:p>
          <a:p>
            <a:pPr marL="0" indent="0" eaLnBrk="1" hangingPunct="1">
              <a:lnSpc>
                <a:spcPct val="80000"/>
              </a:lnSpc>
              <a:buNone/>
            </a:pPr>
            <a:r>
              <a:rPr lang="zh-CN" altLang="en-US" sz="2400" dirty="0" smtClean="0"/>
              <a:t>                                                                                                                       （</a:t>
            </a:r>
            <a:r>
              <a:rPr lang="en-US" altLang="zh-CN" sz="2400" dirty="0"/>
              <a:t>1</a:t>
            </a:r>
            <a:r>
              <a:rPr lang="zh-CN" altLang="en-US" sz="2400" dirty="0"/>
              <a:t>）                                                                        </a:t>
            </a:r>
          </a:p>
        </p:txBody>
      </p:sp>
      <p:sp>
        <p:nvSpPr>
          <p:cNvPr id="35845" name="Line 3"/>
          <p:cNvSpPr>
            <a:spLocks noChangeShapeType="1"/>
          </p:cNvSpPr>
          <p:nvPr/>
        </p:nvSpPr>
        <p:spPr bwMode="auto">
          <a:xfrm flipV="1">
            <a:off x="2711450" y="549275"/>
            <a:ext cx="1066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846" name="Line 4"/>
          <p:cNvSpPr>
            <a:spLocks noChangeShapeType="1"/>
          </p:cNvSpPr>
          <p:nvPr/>
        </p:nvSpPr>
        <p:spPr bwMode="auto">
          <a:xfrm>
            <a:off x="2711450" y="836613"/>
            <a:ext cx="990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5842" name="Object 5"/>
          <p:cNvGraphicFramePr>
            <a:graphicFrameLocks noGrp="1" noChangeAspect="1"/>
          </p:cNvGraphicFramePr>
          <p:nvPr>
            <p:ph sz="half" idx="2"/>
          </p:nvPr>
        </p:nvGraphicFramePr>
        <p:xfrm>
          <a:off x="4640264" y="5210175"/>
          <a:ext cx="2071687" cy="1174750"/>
        </p:xfrm>
        <a:graphic>
          <a:graphicData uri="http://schemas.openxmlformats.org/presentationml/2006/ole">
            <mc:AlternateContent xmlns:mc="http://schemas.openxmlformats.org/markup-compatibility/2006">
              <mc:Choice xmlns:v="urn:schemas-microsoft-com:vml" Requires="v">
                <p:oleObj spid="_x0000_s20491" name="Equation" r:id="rId3" imgW="761669" imgH="431613" progId="Equation.DSMT4">
                  <p:embed/>
                </p:oleObj>
              </mc:Choice>
              <mc:Fallback>
                <p:oleObj name="Equation" r:id="rId3" imgW="761669" imgH="43161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0264" y="5210175"/>
                        <a:ext cx="2071687"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B5C42F53-4EBF-42FD-9158-671771BB1784}" type="slidenum">
              <a:rPr lang="zh-CN" altLang="en-US" sz="1400"/>
              <a:pPr/>
              <a:t>33</a:t>
            </a:fld>
            <a:endParaRPr lang="en-US" altLang="zh-CN" sz="1400"/>
          </a:p>
        </p:txBody>
      </p:sp>
      <p:sp>
        <p:nvSpPr>
          <p:cNvPr id="36869" name="Rectangle 2"/>
          <p:cNvSpPr>
            <a:spLocks noGrp="1" noChangeArrowheads="1"/>
          </p:cNvSpPr>
          <p:nvPr>
            <p:ph type="title" sz="quarter"/>
          </p:nvPr>
        </p:nvSpPr>
        <p:spPr>
          <a:xfrm>
            <a:off x="552449" y="824152"/>
            <a:ext cx="10972800" cy="1143000"/>
          </a:xfrm>
        </p:spPr>
        <p:txBody>
          <a:bodyPr/>
          <a:lstStyle/>
          <a:p>
            <a:pPr eaLnBrk="1" hangingPunct="1"/>
            <a:r>
              <a:rPr lang="zh-CN" altLang="en-US" sz="2400" b="1" dirty="0">
                <a:latin typeface="宋体" panose="02010600030101010101" pitchFamily="2" charset="-122"/>
              </a:rPr>
              <a:t>当组合中股票的△数量取值为                     时</a:t>
            </a:r>
          </a:p>
        </p:txBody>
      </p:sp>
      <p:graphicFrame>
        <p:nvGraphicFramePr>
          <p:cNvPr id="36866" name="Object 3"/>
          <p:cNvGraphicFramePr>
            <a:graphicFrameLocks noGrp="1" noChangeAspect="1"/>
          </p:cNvGraphicFramePr>
          <p:nvPr>
            <p:ph sz="quarter" idx="1"/>
            <p:extLst>
              <p:ext uri="{D42A27DB-BD31-4B8C-83A1-F6EECF244321}">
                <p14:modId xmlns:p14="http://schemas.microsoft.com/office/powerpoint/2010/main" val="3945882567"/>
              </p:ext>
            </p:extLst>
          </p:nvPr>
        </p:nvGraphicFramePr>
        <p:xfrm>
          <a:off x="6763265" y="905114"/>
          <a:ext cx="1873250" cy="1062038"/>
        </p:xfrm>
        <a:graphic>
          <a:graphicData uri="http://schemas.openxmlformats.org/presentationml/2006/ole">
            <mc:AlternateContent xmlns:mc="http://schemas.openxmlformats.org/markup-compatibility/2006">
              <mc:Choice xmlns:v="urn:schemas-microsoft-com:vml" Requires="v">
                <p:oleObj spid="_x0000_s21522" name="Equation" r:id="rId3" imgW="761669" imgH="431613" progId="Equation.DSMT4">
                  <p:embed/>
                </p:oleObj>
              </mc:Choice>
              <mc:Fallback>
                <p:oleObj name="Equation" r:id="rId3" imgW="761669" imgH="43161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3265" y="905114"/>
                        <a:ext cx="1873250"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50884" name="Text Box 4"/>
          <p:cNvSpPr txBox="1">
            <a:spLocks noChangeArrowheads="1"/>
          </p:cNvSpPr>
          <p:nvPr/>
        </p:nvSpPr>
        <p:spPr bwMode="auto">
          <a:xfrm>
            <a:off x="375336" y="3272526"/>
            <a:ext cx="11327027" cy="3354387"/>
          </a:xfrm>
          <a:prstGeom prst="rect">
            <a:avLst/>
          </a:prstGeom>
          <a:noFill/>
          <a:ln w="9525">
            <a:noFill/>
            <a:miter lim="800000"/>
            <a:headEnd/>
            <a:tailEnd/>
          </a:ln>
          <a:effectLst/>
        </p:spPr>
        <p:txBody>
          <a:bodyPr wrap="square">
            <a:spAutoFit/>
          </a:bodyPr>
          <a:lstStyle/>
          <a:p>
            <a:pPr eaLnBrk="1" hangingPunct="1">
              <a:defRPr/>
            </a:pPr>
            <a:r>
              <a:rPr kumimoji="1" lang="zh-CN" altLang="en-US" sz="2800" b="1">
                <a:effectLst>
                  <a:outerShdw blurRad="38100" dist="38100" dir="2700000" algn="tl">
                    <a:srgbClr val="C0C0C0"/>
                  </a:outerShdw>
                </a:effectLst>
              </a:rPr>
              <a:t>所构造的组合一定是无风险组合，根据无套利假设条件，组合的收益一定为无风险利率</a:t>
            </a:r>
            <a:r>
              <a:rPr kumimoji="1" lang="zh-CN" altLang="en-US" sz="2000" b="1">
                <a:effectLst>
                  <a:outerShdw blurRad="38100" dist="38100" dir="2700000" algn="tl">
                    <a:srgbClr val="C0C0C0"/>
                  </a:outerShdw>
                </a:effectLst>
              </a:rPr>
              <a:t>。</a:t>
            </a:r>
          </a:p>
          <a:p>
            <a:pPr eaLnBrk="1" hangingPunct="1">
              <a:defRPr/>
            </a:pPr>
            <a:endParaRPr kumimoji="1" lang="zh-CN" altLang="en-US" sz="2000" b="1">
              <a:effectLst>
                <a:outerShdw blurRad="38100" dist="38100" dir="2700000" algn="tl">
                  <a:srgbClr val="C0C0C0"/>
                </a:outerShdw>
              </a:effectLst>
            </a:endParaRPr>
          </a:p>
          <a:p>
            <a:pPr eaLnBrk="1" hangingPunct="1">
              <a:defRPr/>
            </a:pPr>
            <a:r>
              <a:rPr kumimoji="1" lang="zh-CN" altLang="en-US" sz="2000" b="1">
                <a:effectLst>
                  <a:outerShdw blurRad="38100" dist="38100" dir="2700000" algn="tl">
                    <a:srgbClr val="C0C0C0"/>
                  </a:outerShdw>
                </a:effectLst>
              </a:rPr>
              <a:t>                                                       </a:t>
            </a:r>
          </a:p>
          <a:p>
            <a:pPr eaLnBrk="1" hangingPunct="1">
              <a:defRPr/>
            </a:pPr>
            <a:endParaRPr kumimoji="1" lang="zh-CN" altLang="en-US" sz="2000" b="1">
              <a:effectLst>
                <a:outerShdw blurRad="38100" dist="38100" dir="2700000" algn="tl">
                  <a:srgbClr val="C0C0C0"/>
                </a:outerShdw>
              </a:effectLst>
            </a:endParaRPr>
          </a:p>
          <a:p>
            <a:pPr eaLnBrk="1" hangingPunct="1">
              <a:defRPr/>
            </a:pPr>
            <a:endParaRPr kumimoji="1" lang="zh-CN" altLang="en-US" sz="2000" b="1">
              <a:effectLst>
                <a:outerShdw blurRad="38100" dist="38100" dir="2700000" algn="tl">
                  <a:srgbClr val="C0C0C0"/>
                </a:outerShdw>
              </a:effectLst>
            </a:endParaRPr>
          </a:p>
          <a:p>
            <a:pPr eaLnBrk="1" hangingPunct="1">
              <a:defRPr/>
            </a:pPr>
            <a:endParaRPr kumimoji="1" lang="zh-CN" altLang="en-US" sz="2000" b="1">
              <a:effectLst>
                <a:outerShdw blurRad="38100" dist="38100" dir="2700000" algn="tl">
                  <a:srgbClr val="C0C0C0"/>
                </a:outerShdw>
              </a:effectLst>
            </a:endParaRPr>
          </a:p>
          <a:p>
            <a:pPr eaLnBrk="1" hangingPunct="1">
              <a:defRPr/>
            </a:pPr>
            <a:endParaRPr kumimoji="1" lang="zh-CN" altLang="en-US" sz="2000" b="1">
              <a:effectLst>
                <a:outerShdw blurRad="38100" dist="38100" dir="2700000" algn="tl">
                  <a:srgbClr val="C0C0C0"/>
                </a:outerShdw>
              </a:effectLst>
            </a:endParaRPr>
          </a:p>
          <a:p>
            <a:pPr eaLnBrk="1" hangingPunct="1">
              <a:defRPr/>
            </a:pPr>
            <a:endParaRPr kumimoji="1" lang="zh-CN" altLang="en-US" sz="2000" b="1">
              <a:effectLst>
                <a:outerShdw blurRad="38100" dist="38100" dir="2700000" algn="tl">
                  <a:srgbClr val="C0C0C0"/>
                </a:outerShdw>
              </a:effectLst>
            </a:endParaRPr>
          </a:p>
          <a:p>
            <a:pPr eaLnBrk="1" hangingPunct="1">
              <a:defRPr/>
            </a:pPr>
            <a:endParaRPr lang="zh-CN" altLang="en-US"/>
          </a:p>
        </p:txBody>
      </p:sp>
      <p:graphicFrame>
        <p:nvGraphicFramePr>
          <p:cNvPr id="36867" name="Object 5"/>
          <p:cNvGraphicFramePr>
            <a:graphicFrameLocks noChangeAspect="1"/>
          </p:cNvGraphicFramePr>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21523" name="Equation" r:id="rId5" imgW="114102" imgH="177492" progId="Equation.DSMT4">
                  <p:embed/>
                </p:oleObj>
              </mc:Choice>
              <mc:Fallback>
                <p:oleObj name="Equation" r:id="rId5" imgW="114102" imgH="17749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8850" y="3338513"/>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5CA97520-885E-4589-9BE0-A3B7C436C6EC}" type="slidenum">
              <a:rPr lang="zh-CN" altLang="en-US" sz="1400"/>
              <a:pPr/>
              <a:t>34</a:t>
            </a:fld>
            <a:endParaRPr lang="en-US" altLang="zh-CN" sz="1400"/>
          </a:p>
        </p:txBody>
      </p:sp>
      <p:sp>
        <p:nvSpPr>
          <p:cNvPr id="37896" name="Rectangle 2"/>
          <p:cNvSpPr>
            <a:spLocks noGrp="1" noChangeArrowheads="1"/>
          </p:cNvSpPr>
          <p:nvPr>
            <p:ph type="body" sz="half" idx="1"/>
          </p:nvPr>
        </p:nvSpPr>
        <p:spPr>
          <a:xfrm>
            <a:off x="107092" y="200820"/>
            <a:ext cx="11821297" cy="5030787"/>
          </a:xfrm>
        </p:spPr>
        <p:txBody>
          <a:bodyPr>
            <a:normAutofit lnSpcReduction="10000"/>
          </a:bodyPr>
          <a:lstStyle/>
          <a:p>
            <a:pPr eaLnBrk="1" hangingPunct="1"/>
            <a:r>
              <a:rPr lang="en-US" altLang="zh-CN" sz="2800" b="1" dirty="0">
                <a:latin typeface="宋体" panose="02010600030101010101" pitchFamily="2" charset="-122"/>
              </a:rPr>
              <a:t>2</a:t>
            </a:r>
            <a:r>
              <a:rPr lang="zh-CN" altLang="en-US" sz="2800" b="1" dirty="0">
                <a:latin typeface="宋体" panose="02010600030101010101" pitchFamily="2" charset="-122"/>
              </a:rPr>
              <a:t>、风险中性定价法</a:t>
            </a:r>
          </a:p>
          <a:p>
            <a:pPr algn="just" eaLnBrk="1" hangingPunct="1"/>
            <a:r>
              <a:rPr lang="zh-CN" altLang="en-US" sz="2400" b="1" dirty="0">
                <a:latin typeface="宋体" panose="02010600030101010101" pitchFamily="2" charset="-122"/>
              </a:rPr>
              <a:t>在风险中性世界里：</a:t>
            </a:r>
          </a:p>
          <a:p>
            <a:pPr algn="just" eaLnBrk="1" hangingPunct="1">
              <a:buFontTx/>
              <a:buNone/>
            </a:pPr>
            <a:r>
              <a:rPr lang="zh-CN" altLang="en-US" sz="2400" b="1" dirty="0">
                <a:latin typeface="宋体" panose="02010600030101010101" pitchFamily="2" charset="-122"/>
              </a:rPr>
              <a:t>（</a:t>
            </a:r>
            <a:r>
              <a:rPr lang="en-US" altLang="zh-CN" sz="2400" b="1" dirty="0">
                <a:latin typeface="宋体" panose="02010600030101010101" pitchFamily="2" charset="-122"/>
              </a:rPr>
              <a:t>1</a:t>
            </a:r>
            <a:r>
              <a:rPr lang="zh-CN" altLang="en-US" sz="2400" b="1" dirty="0">
                <a:latin typeface="宋体" panose="02010600030101010101" pitchFamily="2" charset="-122"/>
              </a:rPr>
              <a:t>）所有可交易证券的期望收益都是无风险利率；</a:t>
            </a:r>
            <a:endParaRPr lang="zh-CN" altLang="en-US" sz="2400" b="1" dirty="0"/>
          </a:p>
          <a:p>
            <a:pPr algn="just" eaLnBrk="1" hangingPunct="1">
              <a:buFontTx/>
              <a:buNone/>
            </a:pPr>
            <a:r>
              <a:rPr lang="zh-CN" altLang="en-US" sz="2400" b="1" dirty="0">
                <a:latin typeface="宋体" panose="02010600030101010101" pitchFamily="2" charset="-122"/>
              </a:rPr>
              <a:t>（</a:t>
            </a:r>
            <a:r>
              <a:rPr lang="en-US" altLang="zh-CN" sz="2400" b="1" dirty="0">
                <a:latin typeface="宋体" panose="02010600030101010101" pitchFamily="2" charset="-122"/>
              </a:rPr>
              <a:t>2</a:t>
            </a:r>
            <a:r>
              <a:rPr lang="zh-CN" altLang="en-US" sz="2400" b="1" dirty="0">
                <a:latin typeface="宋体" panose="02010600030101010101" pitchFamily="2" charset="-122"/>
              </a:rPr>
              <a:t>）未来现金流可以用其期望值按无风险利率贴现。</a:t>
            </a:r>
          </a:p>
          <a:p>
            <a:pPr algn="just" eaLnBrk="1" hangingPunct="1"/>
            <a:r>
              <a:rPr lang="zh-CN" altLang="en-US" sz="2400" b="1" dirty="0">
                <a:latin typeface="宋体" panose="02010600030101010101" pitchFamily="2" charset="-122"/>
                <a:cs typeface="Times New Roman" panose="02020603050405020304" pitchFamily="18" charset="0"/>
              </a:rPr>
              <a:t>在风险中性的条件下</a:t>
            </a:r>
            <a:r>
              <a:rPr lang="en-US" altLang="zh-CN" sz="2400" b="1" dirty="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rPr>
              <a:t> </a:t>
            </a:r>
            <a:r>
              <a:rPr lang="zh-CN" altLang="en-US" sz="2400" b="1" dirty="0">
                <a:latin typeface="宋体" panose="02010600030101010101" pitchFamily="2" charset="-122"/>
              </a:rPr>
              <a:t>参数值满足条件：</a:t>
            </a:r>
          </a:p>
          <a:p>
            <a:pPr algn="just" eaLnBrk="1" hangingPunct="1"/>
            <a:endParaRPr lang="zh-CN" altLang="en-US" sz="2400" b="1" dirty="0">
              <a:latin typeface="宋体" panose="02010600030101010101" pitchFamily="2" charset="-122"/>
            </a:endParaRPr>
          </a:p>
          <a:p>
            <a:pPr algn="just" eaLnBrk="1" hangingPunct="1"/>
            <a:endParaRPr lang="zh-CN" altLang="en-US" sz="2400" b="1" dirty="0"/>
          </a:p>
          <a:p>
            <a:pPr algn="just" eaLnBrk="1" hangingPunct="1"/>
            <a:endParaRPr lang="zh-CN" altLang="en-US" sz="2800" b="1" dirty="0">
              <a:latin typeface="宋体" panose="02010600030101010101" pitchFamily="2" charset="-122"/>
            </a:endParaRPr>
          </a:p>
          <a:p>
            <a:pPr algn="just" eaLnBrk="1" hangingPunct="1">
              <a:buFontTx/>
              <a:buNone/>
            </a:pPr>
            <a:r>
              <a:rPr lang="zh-CN" altLang="en-US" sz="2400" b="1" dirty="0">
                <a:latin typeface="宋体" panose="02010600030101010101" pitchFamily="2" charset="-122"/>
              </a:rPr>
              <a:t>同样可以推得</a:t>
            </a:r>
            <a:r>
              <a:rPr lang="zh-CN" altLang="en-US" sz="2800" b="1" dirty="0">
                <a:latin typeface="宋体" panose="02010600030101010101" pitchFamily="2" charset="-122"/>
              </a:rPr>
              <a:t>：</a:t>
            </a:r>
          </a:p>
          <a:p>
            <a:pPr eaLnBrk="1" hangingPunct="1"/>
            <a:endParaRPr lang="zh-CN" altLang="en-US" sz="2800" b="1" dirty="0">
              <a:latin typeface="宋体" panose="02010600030101010101" pitchFamily="2" charset="-122"/>
            </a:endParaRPr>
          </a:p>
        </p:txBody>
      </p:sp>
      <p:graphicFrame>
        <p:nvGraphicFramePr>
          <p:cNvPr id="37890" name="Object 3"/>
          <p:cNvGraphicFramePr>
            <a:graphicFrameLocks noGrp="1" noChangeAspect="1"/>
          </p:cNvGraphicFramePr>
          <p:nvPr>
            <p:ph sz="quarter" idx="2"/>
            <p:extLst>
              <p:ext uri="{D42A27DB-BD31-4B8C-83A1-F6EECF244321}">
                <p14:modId xmlns:p14="http://schemas.microsoft.com/office/powerpoint/2010/main" val="4078842623"/>
              </p:ext>
            </p:extLst>
          </p:nvPr>
        </p:nvGraphicFramePr>
        <p:xfrm>
          <a:off x="3066537" y="2964533"/>
          <a:ext cx="4355755" cy="592657"/>
        </p:xfrm>
        <a:graphic>
          <a:graphicData uri="http://schemas.openxmlformats.org/presentationml/2006/ole">
            <mc:AlternateContent xmlns:mc="http://schemas.openxmlformats.org/markup-compatibility/2006">
              <mc:Choice xmlns:v="urn:schemas-microsoft-com:vml" Requires="v">
                <p:oleObj spid="_x0000_s22575" name="Equation" r:id="rId3" imgW="1435100" imgH="228600" progId="Equation.DSMT4">
                  <p:embed/>
                </p:oleObj>
              </mc:Choice>
              <mc:Fallback>
                <p:oleObj name="Equation" r:id="rId3" imgW="14351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6537" y="2964533"/>
                        <a:ext cx="4355755" cy="592657"/>
                      </a:xfrm>
                      <a:prstGeom prst="rect">
                        <a:avLst/>
                      </a:prstGeom>
                      <a:noFill/>
                      <a:ln>
                        <a:noFill/>
                      </a:ln>
                      <a:effectLst/>
                      <a:extLst/>
                    </p:spPr>
                  </p:pic>
                </p:oleObj>
              </mc:Fallback>
            </mc:AlternateContent>
          </a:graphicData>
        </a:graphic>
      </p:graphicFrame>
      <p:graphicFrame>
        <p:nvGraphicFramePr>
          <p:cNvPr id="37891" name="Object 4"/>
          <p:cNvGraphicFramePr>
            <a:graphicFrameLocks noGrp="1" noChangeAspect="1"/>
          </p:cNvGraphicFramePr>
          <p:nvPr>
            <p:ph sz="quarter" idx="3"/>
            <p:extLst>
              <p:ext uri="{D42A27DB-BD31-4B8C-83A1-F6EECF244321}">
                <p14:modId xmlns:p14="http://schemas.microsoft.com/office/powerpoint/2010/main" val="695542891"/>
              </p:ext>
            </p:extLst>
          </p:nvPr>
        </p:nvGraphicFramePr>
        <p:xfrm>
          <a:off x="3522406" y="3855483"/>
          <a:ext cx="2590070" cy="594176"/>
        </p:xfrm>
        <a:graphic>
          <a:graphicData uri="http://schemas.openxmlformats.org/presentationml/2006/ole">
            <mc:AlternateContent xmlns:mc="http://schemas.openxmlformats.org/markup-compatibility/2006">
              <mc:Choice xmlns:v="urn:schemas-microsoft-com:vml" Requires="v">
                <p:oleObj spid="_x0000_s22576" name="Equation" r:id="rId5" imgW="1206500" imgH="228600" progId="Equation.DSMT4">
                  <p:embed/>
                </p:oleObj>
              </mc:Choice>
              <mc:Fallback>
                <p:oleObj name="Equation" r:id="rId5" imgW="12065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2406" y="3855483"/>
                        <a:ext cx="2590070" cy="594176"/>
                      </a:xfrm>
                      <a:prstGeom prst="rect">
                        <a:avLst/>
                      </a:prstGeom>
                      <a:noFill/>
                      <a:ln>
                        <a:noFill/>
                      </a:ln>
                      <a:effectLst/>
                      <a:extLst/>
                    </p:spPr>
                  </p:pic>
                </p:oleObj>
              </mc:Fallback>
            </mc:AlternateContent>
          </a:graphicData>
        </a:graphic>
      </p:graphicFrame>
      <p:sp>
        <p:nvSpPr>
          <p:cNvPr id="37897" name="Text Box 5"/>
          <p:cNvSpPr txBox="1">
            <a:spLocks noChangeArrowheads="1"/>
          </p:cNvSpPr>
          <p:nvPr/>
        </p:nvSpPr>
        <p:spPr bwMode="auto">
          <a:xfrm>
            <a:off x="2204912" y="4613031"/>
            <a:ext cx="9874819"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dirty="0"/>
              <a:t>二叉树模型也假设证券价格遵循几何布朗运动，则在一个小时间段         </a:t>
            </a:r>
            <a:endParaRPr lang="en-US" altLang="zh-CN" sz="2400" dirty="0" smtClean="0"/>
          </a:p>
          <a:p>
            <a:pPr eaLnBrk="1" hangingPunct="1">
              <a:lnSpc>
                <a:spcPct val="120000"/>
              </a:lnSpc>
            </a:pPr>
            <a:r>
              <a:rPr lang="zh-CN" altLang="en-US" sz="2400" dirty="0" smtClean="0"/>
              <a:t>内</a:t>
            </a:r>
            <a:r>
              <a:rPr lang="zh-CN" altLang="en-US" sz="2400" dirty="0"/>
              <a:t>证券</a:t>
            </a:r>
            <a:r>
              <a:rPr lang="zh-CN" altLang="en-US" sz="2400" dirty="0" smtClean="0"/>
              <a:t>价格变化</a:t>
            </a:r>
            <a:r>
              <a:rPr lang="zh-CN" altLang="en-US" sz="2400" dirty="0"/>
              <a:t>的方差是                      ，根据方差的定义，可得</a:t>
            </a:r>
          </a:p>
        </p:txBody>
      </p:sp>
      <p:graphicFrame>
        <p:nvGraphicFramePr>
          <p:cNvPr id="37892" name="Object 6"/>
          <p:cNvGraphicFramePr>
            <a:graphicFrameLocks noChangeAspect="1"/>
          </p:cNvGraphicFramePr>
          <p:nvPr>
            <p:extLst>
              <p:ext uri="{D42A27DB-BD31-4B8C-83A1-F6EECF244321}">
                <p14:modId xmlns:p14="http://schemas.microsoft.com/office/powerpoint/2010/main" val="3850753465"/>
              </p:ext>
            </p:extLst>
          </p:nvPr>
        </p:nvGraphicFramePr>
        <p:xfrm>
          <a:off x="11071057" y="4775570"/>
          <a:ext cx="414338" cy="304800"/>
        </p:xfrm>
        <a:graphic>
          <a:graphicData uri="http://schemas.openxmlformats.org/presentationml/2006/ole">
            <mc:AlternateContent xmlns:mc="http://schemas.openxmlformats.org/markup-compatibility/2006">
              <mc:Choice xmlns:v="urn:schemas-microsoft-com:vml" Requires="v">
                <p:oleObj spid="_x0000_s22577" name="Equation" r:id="rId7" imgW="241091" imgH="177646" progId="Equation.DSMT4">
                  <p:embed/>
                </p:oleObj>
              </mc:Choice>
              <mc:Fallback>
                <p:oleObj name="Equation" r:id="rId7" imgW="241091" imgH="1776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71057" y="4775570"/>
                        <a:ext cx="41433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7893" name="Object 7"/>
          <p:cNvGraphicFramePr>
            <a:graphicFrameLocks noChangeAspect="1"/>
          </p:cNvGraphicFramePr>
          <p:nvPr>
            <p:extLst>
              <p:ext uri="{D42A27DB-BD31-4B8C-83A1-F6EECF244321}">
                <p14:modId xmlns:p14="http://schemas.microsoft.com/office/powerpoint/2010/main" val="2640714755"/>
              </p:ext>
            </p:extLst>
          </p:nvPr>
        </p:nvGraphicFramePr>
        <p:xfrm>
          <a:off x="5749111" y="5085655"/>
          <a:ext cx="968375" cy="396875"/>
        </p:xfrm>
        <a:graphic>
          <a:graphicData uri="http://schemas.openxmlformats.org/presentationml/2006/ole">
            <mc:AlternateContent xmlns:mc="http://schemas.openxmlformats.org/markup-compatibility/2006">
              <mc:Choice xmlns:v="urn:schemas-microsoft-com:vml" Requires="v">
                <p:oleObj spid="_x0000_s22578" name="Equation" r:id="rId9" imgW="494870" imgH="203024" progId="Equation.DSMT4">
                  <p:embed/>
                </p:oleObj>
              </mc:Choice>
              <mc:Fallback>
                <p:oleObj name="Equation" r:id="rId9" imgW="494870" imgH="203024"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49111" y="5085655"/>
                        <a:ext cx="9683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7894" name="Object 8"/>
          <p:cNvGraphicFramePr>
            <a:graphicFrameLocks noChangeAspect="1"/>
          </p:cNvGraphicFramePr>
          <p:nvPr>
            <p:extLst>
              <p:ext uri="{D42A27DB-BD31-4B8C-83A1-F6EECF244321}">
                <p14:modId xmlns:p14="http://schemas.microsoft.com/office/powerpoint/2010/main" val="2623198609"/>
              </p:ext>
            </p:extLst>
          </p:nvPr>
        </p:nvGraphicFramePr>
        <p:xfrm>
          <a:off x="1339939" y="5772284"/>
          <a:ext cx="7978775" cy="584200"/>
        </p:xfrm>
        <a:graphic>
          <a:graphicData uri="http://schemas.openxmlformats.org/presentationml/2006/ole">
            <mc:AlternateContent xmlns:mc="http://schemas.openxmlformats.org/markup-compatibility/2006">
              <mc:Choice xmlns:v="urn:schemas-microsoft-com:vml" Requires="v">
                <p:oleObj spid="_x0000_s22579" name="Equation" r:id="rId11" imgW="3124200" imgH="228600" progId="Equation.DSMT4">
                  <p:embed/>
                </p:oleObj>
              </mc:Choice>
              <mc:Fallback>
                <p:oleObj name="Equation" r:id="rId11" imgW="31242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9939" y="5772284"/>
                        <a:ext cx="797877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0"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3237D9B5-1038-4313-B7D2-BADCAEC7FB68}" type="slidenum">
              <a:rPr lang="zh-CN" altLang="en-US" sz="1400"/>
              <a:pPr/>
              <a:t>35</a:t>
            </a:fld>
            <a:endParaRPr lang="en-US" altLang="zh-CN" sz="1400"/>
          </a:p>
        </p:txBody>
      </p:sp>
      <p:graphicFrame>
        <p:nvGraphicFramePr>
          <p:cNvPr id="38914" name="Object 2"/>
          <p:cNvGraphicFramePr>
            <a:graphicFrameLocks noGrp="1" noChangeAspect="1"/>
          </p:cNvGraphicFramePr>
          <p:nvPr>
            <p:ph sz="quarter" idx="1"/>
          </p:nvPr>
        </p:nvGraphicFramePr>
        <p:xfrm>
          <a:off x="2351089" y="836614"/>
          <a:ext cx="6003925" cy="612775"/>
        </p:xfrm>
        <a:graphic>
          <a:graphicData uri="http://schemas.openxmlformats.org/presentationml/2006/ole">
            <mc:AlternateContent xmlns:mc="http://schemas.openxmlformats.org/markup-compatibility/2006">
              <mc:Choice xmlns:v="urn:schemas-microsoft-com:vml" Requires="v">
                <p:oleObj spid="_x0000_s23596" name="Equation" r:id="rId3" imgW="2489200" imgH="254000" progId="Equation.DSMT4">
                  <p:embed/>
                </p:oleObj>
              </mc:Choice>
              <mc:Fallback>
                <p:oleObj name="Equation" r:id="rId3" imgW="24892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089" y="836614"/>
                        <a:ext cx="600392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8915" name="Object 3"/>
          <p:cNvGraphicFramePr>
            <a:graphicFrameLocks noGrp="1" noChangeAspect="1"/>
          </p:cNvGraphicFramePr>
          <p:nvPr>
            <p:ph sz="quarter" idx="2"/>
          </p:nvPr>
        </p:nvGraphicFramePr>
        <p:xfrm>
          <a:off x="3962400" y="1981201"/>
          <a:ext cx="1117600" cy="442913"/>
        </p:xfrm>
        <a:graphic>
          <a:graphicData uri="http://schemas.openxmlformats.org/presentationml/2006/ole">
            <mc:AlternateContent xmlns:mc="http://schemas.openxmlformats.org/markup-compatibility/2006">
              <mc:Choice xmlns:v="urn:schemas-microsoft-com:vml" Requires="v">
                <p:oleObj spid="_x0000_s23597" name="Equation" r:id="rId5" imgW="520248" imgH="177646" progId="Equation.DSMT4">
                  <p:embed/>
                </p:oleObj>
              </mc:Choice>
              <mc:Fallback>
                <p:oleObj name="Equation" r:id="rId5" imgW="520248" imgH="1776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1981201"/>
                        <a:ext cx="11176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8916" name="Object 4"/>
          <p:cNvGraphicFramePr>
            <a:graphicFrameLocks noGrp="1" noChangeAspect="1"/>
          </p:cNvGraphicFramePr>
          <p:nvPr>
            <p:ph sz="quarter" idx="3"/>
          </p:nvPr>
        </p:nvGraphicFramePr>
        <p:xfrm>
          <a:off x="6888163" y="1941514"/>
          <a:ext cx="431800" cy="403225"/>
        </p:xfrm>
        <a:graphic>
          <a:graphicData uri="http://schemas.openxmlformats.org/presentationml/2006/ole">
            <mc:AlternateContent xmlns:mc="http://schemas.openxmlformats.org/markup-compatibility/2006">
              <mc:Choice xmlns:v="urn:schemas-microsoft-com:vml" Requires="v">
                <p:oleObj spid="_x0000_s23598" name="Equation" r:id="rId7" imgW="190335" imgH="177646" progId="Equation.DSMT4">
                  <p:embed/>
                </p:oleObj>
              </mc:Choice>
              <mc:Fallback>
                <p:oleObj name="Equation" r:id="rId7" imgW="190335" imgH="1776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8163" y="1941514"/>
                        <a:ext cx="4318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21" name="Text Box 5"/>
          <p:cNvSpPr txBox="1">
            <a:spLocks noChangeArrowheads="1"/>
          </p:cNvSpPr>
          <p:nvPr/>
        </p:nvSpPr>
        <p:spPr bwMode="auto">
          <a:xfrm>
            <a:off x="2187575" y="2008188"/>
            <a:ext cx="620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根据上面两式和                     可以求得，（当         很小时）</a:t>
            </a:r>
          </a:p>
        </p:txBody>
      </p:sp>
      <p:graphicFrame>
        <p:nvGraphicFramePr>
          <p:cNvPr id="38917" name="Object 6"/>
          <p:cNvGraphicFramePr>
            <a:graphicFrameLocks noGrp="1" noChangeAspect="1"/>
          </p:cNvGraphicFramePr>
          <p:nvPr>
            <p:ph sz="quarter" idx="4"/>
          </p:nvPr>
        </p:nvGraphicFramePr>
        <p:xfrm>
          <a:off x="4151313" y="2446339"/>
          <a:ext cx="1439862" cy="954087"/>
        </p:xfrm>
        <a:graphic>
          <a:graphicData uri="http://schemas.openxmlformats.org/presentationml/2006/ole">
            <mc:AlternateContent xmlns:mc="http://schemas.openxmlformats.org/markup-compatibility/2006">
              <mc:Choice xmlns:v="urn:schemas-microsoft-com:vml" Requires="v">
                <p:oleObj spid="_x0000_s23599" name="Equation" r:id="rId9" imgW="736600" imgH="419100" progId="Equation.DSMT4">
                  <p:embed/>
                </p:oleObj>
              </mc:Choice>
              <mc:Fallback>
                <p:oleObj name="Equation" r:id="rId9" imgW="736600" imgH="4191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1313" y="2446339"/>
                        <a:ext cx="1439862"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8918" name="Object 7"/>
          <p:cNvGraphicFramePr>
            <a:graphicFrameLocks noChangeAspect="1"/>
          </p:cNvGraphicFramePr>
          <p:nvPr/>
        </p:nvGraphicFramePr>
        <p:xfrm>
          <a:off x="3675064" y="3860800"/>
          <a:ext cx="2930525" cy="592138"/>
        </p:xfrm>
        <a:graphic>
          <a:graphicData uri="http://schemas.openxmlformats.org/presentationml/2006/ole">
            <mc:AlternateContent xmlns:mc="http://schemas.openxmlformats.org/markup-compatibility/2006">
              <mc:Choice xmlns:v="urn:schemas-microsoft-com:vml" Requires="v">
                <p:oleObj spid="_x0000_s23600" name="Equation" r:id="rId11" imgW="1256755" imgH="253890" progId="Equation.DSMT4">
                  <p:embed/>
                </p:oleObj>
              </mc:Choice>
              <mc:Fallback>
                <p:oleObj name="Equation" r:id="rId11" imgW="1256755" imgH="25389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75064" y="3860800"/>
                        <a:ext cx="2930525"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8919" name="Object 8"/>
          <p:cNvGraphicFramePr>
            <a:graphicFrameLocks noChangeAspect="1"/>
          </p:cNvGraphicFramePr>
          <p:nvPr/>
        </p:nvGraphicFramePr>
        <p:xfrm>
          <a:off x="3792539" y="5229226"/>
          <a:ext cx="3398837" cy="542925"/>
        </p:xfrm>
        <a:graphic>
          <a:graphicData uri="http://schemas.openxmlformats.org/presentationml/2006/ole">
            <mc:AlternateContent xmlns:mc="http://schemas.openxmlformats.org/markup-compatibility/2006">
              <mc:Choice xmlns:v="urn:schemas-microsoft-com:vml" Requires="v">
                <p:oleObj spid="_x0000_s23601" name="Equation" r:id="rId13" imgW="1511300" imgH="241300" progId="Equation.DSMT4">
                  <p:embed/>
                </p:oleObj>
              </mc:Choice>
              <mc:Fallback>
                <p:oleObj name="Equation" r:id="rId13" imgW="1511300" imgH="2413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539" y="5229226"/>
                        <a:ext cx="339883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22" name="Text Box 11"/>
          <p:cNvSpPr txBox="1">
            <a:spLocks noChangeArrowheads="1"/>
          </p:cNvSpPr>
          <p:nvPr/>
        </p:nvSpPr>
        <p:spPr bwMode="auto">
          <a:xfrm>
            <a:off x="8747126" y="5221288"/>
            <a:ext cx="963613" cy="457200"/>
          </a:xfrm>
          <a:prstGeom prst="rect">
            <a:avLst/>
          </a:prstGeom>
          <a:noFill/>
          <a:ln>
            <a:noFill/>
          </a:ln>
          <a:effectLst>
            <a:prstShdw prst="shdw11">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zh-CN" altLang="en-US" sz="2400"/>
              <a:t>（</a:t>
            </a:r>
            <a:r>
              <a:rPr lang="en-US" altLang="zh-CN" sz="2400"/>
              <a:t>2</a:t>
            </a:r>
            <a:r>
              <a:rPr lang="zh-CN" altLang="en-US" sz="240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AAF1EDBB-2837-4F87-AA3E-288A0E959753}" type="slidenum">
              <a:rPr lang="zh-CN" altLang="en-US" sz="1400"/>
              <a:pPr/>
              <a:t>36</a:t>
            </a:fld>
            <a:endParaRPr lang="en-US" altLang="zh-CN" sz="1400"/>
          </a:p>
        </p:txBody>
      </p:sp>
      <p:graphicFrame>
        <p:nvGraphicFramePr>
          <p:cNvPr id="39938" name="Object 2"/>
          <p:cNvGraphicFramePr>
            <a:graphicFrameLocks noGrp="1" noChangeAspect="1"/>
          </p:cNvGraphicFramePr>
          <p:nvPr>
            <p:ph/>
          </p:nvPr>
        </p:nvGraphicFramePr>
        <p:xfrm>
          <a:off x="3597275" y="1419226"/>
          <a:ext cx="4395788" cy="4437063"/>
        </p:xfrm>
        <a:graphic>
          <a:graphicData uri="http://schemas.openxmlformats.org/presentationml/2006/ole">
            <mc:AlternateContent xmlns:mc="http://schemas.openxmlformats.org/markup-compatibility/2006">
              <mc:Choice xmlns:v="urn:schemas-microsoft-com:vml" Requires="v">
                <p:oleObj spid="_x0000_s24585" r:id="rId3" imgW="4711700" imgH="3937000" progId="Visio.Drawing.6">
                  <p:embed/>
                </p:oleObj>
              </mc:Choice>
              <mc:Fallback>
                <p:oleObj r:id="rId3" imgW="4711700" imgH="39370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7275" y="1419226"/>
                        <a:ext cx="4395788" cy="443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713CD762-65C1-491A-8AFC-A6B2ADE2B57E}" type="slidenum">
              <a:rPr lang="zh-CN" altLang="en-US" sz="1400"/>
              <a:pPr/>
              <a:t>37</a:t>
            </a:fld>
            <a:endParaRPr lang="en-US" altLang="zh-CN" sz="1400"/>
          </a:p>
        </p:txBody>
      </p:sp>
      <p:sp>
        <p:nvSpPr>
          <p:cNvPr id="189443" name="Rectangle 2"/>
          <p:cNvSpPr>
            <a:spLocks noGrp="1" noChangeArrowheads="1"/>
          </p:cNvSpPr>
          <p:nvPr>
            <p:ph type="title"/>
          </p:nvPr>
        </p:nvSpPr>
        <p:spPr>
          <a:xfrm>
            <a:off x="716066" y="346669"/>
            <a:ext cx="10364451" cy="790153"/>
          </a:xfrm>
        </p:spPr>
        <p:txBody>
          <a:bodyPr/>
          <a:lstStyle/>
          <a:p>
            <a:pPr eaLnBrk="1" hangingPunct="1"/>
            <a:r>
              <a:rPr kumimoji="0" lang="zh-CN" altLang="en-US" b="1" dirty="0" smtClean="0">
                <a:latin typeface="宋体" panose="02010600030101010101" pitchFamily="2" charset="-122"/>
              </a:rPr>
              <a:t>倒推定价法</a:t>
            </a:r>
          </a:p>
        </p:txBody>
      </p:sp>
      <p:sp>
        <p:nvSpPr>
          <p:cNvPr id="189444" name="Rectangle 3"/>
          <p:cNvSpPr>
            <a:spLocks noGrp="1" noChangeArrowheads="1"/>
          </p:cNvSpPr>
          <p:nvPr>
            <p:ph type="body" idx="4294967295"/>
          </p:nvPr>
        </p:nvSpPr>
        <p:spPr>
          <a:xfrm>
            <a:off x="428367" y="1600201"/>
            <a:ext cx="11285837" cy="4525963"/>
          </a:xfrm>
          <a:prstGeom prst="rect">
            <a:avLst/>
          </a:prstGeom>
        </p:spPr>
        <p:txBody>
          <a:bodyPr/>
          <a:lstStyle/>
          <a:p>
            <a:pPr eaLnBrk="1" hangingPunct="1"/>
            <a:r>
              <a:rPr lang="zh-CN" altLang="en-US" sz="2800" b="1" dirty="0">
                <a:latin typeface="宋体" panose="02010600030101010101" pitchFamily="2" charset="-122"/>
              </a:rPr>
              <a:t>得到每个结点的资产价格之后，就可以在二叉树模型中采用倒推定价法，从树型结构图的末端</a:t>
            </a:r>
            <a:r>
              <a:rPr lang="en-US" altLang="zh-CN" sz="2800" b="1" dirty="0">
                <a:latin typeface="宋体" panose="02010600030101010101" pitchFamily="2" charset="-122"/>
              </a:rPr>
              <a:t>T</a:t>
            </a:r>
            <a:r>
              <a:rPr lang="zh-CN" altLang="en-US" sz="2800" b="1" dirty="0">
                <a:latin typeface="宋体" panose="02010600030101010101" pitchFamily="2" charset="-122"/>
              </a:rPr>
              <a:t>时刻开始往回倒推，为期权定价</a:t>
            </a:r>
            <a:r>
              <a:rPr kumimoji="0" lang="zh-CN" altLang="en-US" b="1" dirty="0" smtClean="0"/>
              <a:t> </a:t>
            </a:r>
          </a:p>
          <a:p>
            <a:pPr algn="just" eaLnBrk="1" hangingPunct="1"/>
            <a:r>
              <a:rPr lang="zh-CN" altLang="en-US" sz="2800" b="1" dirty="0">
                <a:latin typeface="宋体" panose="02010600030101010101" pitchFamily="2" charset="-122"/>
              </a:rPr>
              <a:t>值得注意的是，如果是美式期权，就要在树型结构的每一个结点上，比较在本时刻提前执行期权和继续再持有时间，到下一个时刻再执行期权，选择其中较大者作为本结点的期权价值</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A45A1BED-C4B0-466C-9ABD-C0FF3016F1C2}" type="slidenum">
              <a:rPr lang="zh-CN" altLang="en-US" sz="1400"/>
              <a:pPr/>
              <a:t>38</a:t>
            </a:fld>
            <a:endParaRPr lang="en-US" altLang="zh-CN" sz="1400"/>
          </a:p>
        </p:txBody>
      </p:sp>
      <p:sp>
        <p:nvSpPr>
          <p:cNvPr id="190467" name="Rectangle 2"/>
          <p:cNvSpPr>
            <a:spLocks noGrp="1" noChangeArrowheads="1"/>
          </p:cNvSpPr>
          <p:nvPr>
            <p:ph type="title"/>
          </p:nvPr>
        </p:nvSpPr>
        <p:spPr>
          <a:xfrm>
            <a:off x="913775" y="618517"/>
            <a:ext cx="10364451" cy="683061"/>
          </a:xfrm>
        </p:spPr>
        <p:txBody>
          <a:bodyPr/>
          <a:lstStyle/>
          <a:p>
            <a:pPr eaLnBrk="1" hangingPunct="1"/>
            <a:r>
              <a:rPr kumimoji="0" lang="zh-CN" altLang="en-US" b="1" dirty="0" smtClean="0"/>
              <a:t>举例说明</a:t>
            </a:r>
          </a:p>
        </p:txBody>
      </p:sp>
      <p:sp>
        <p:nvSpPr>
          <p:cNvPr id="190468" name="Rectangle 3"/>
          <p:cNvSpPr>
            <a:spLocks noGrp="1" noChangeArrowheads="1"/>
          </p:cNvSpPr>
          <p:nvPr>
            <p:ph type="body" idx="4294967295"/>
          </p:nvPr>
        </p:nvSpPr>
        <p:spPr>
          <a:xfrm>
            <a:off x="741405" y="1830862"/>
            <a:ext cx="11261124" cy="1612556"/>
          </a:xfrm>
          <a:prstGeom prst="rect">
            <a:avLst/>
          </a:prstGeom>
        </p:spPr>
        <p:txBody>
          <a:bodyPr>
            <a:noAutofit/>
          </a:bodyPr>
          <a:lstStyle/>
          <a:p>
            <a:pPr eaLnBrk="1" hangingPunct="1"/>
            <a:r>
              <a:rPr kumimoji="0" lang="zh-CN" altLang="en-US" sz="2400" b="1" dirty="0" smtClean="0">
                <a:latin typeface="宋体" panose="02010600030101010101" pitchFamily="2" charset="-122"/>
              </a:rPr>
              <a:t>假设标的资产为不付红利股票</a:t>
            </a:r>
            <a:r>
              <a:rPr kumimoji="0" lang="en-US" altLang="zh-CN" sz="2400" b="1" dirty="0" smtClean="0">
                <a:latin typeface="宋体" panose="02010600030101010101" pitchFamily="2" charset="-122"/>
              </a:rPr>
              <a:t>,</a:t>
            </a:r>
            <a:r>
              <a:rPr kumimoji="0" lang="zh-CN" altLang="en-US" sz="2400" b="1" dirty="0" smtClean="0">
                <a:latin typeface="宋体" panose="02010600030101010101" pitchFamily="2" charset="-122"/>
              </a:rPr>
              <a:t>其当前市场价为</a:t>
            </a:r>
            <a:r>
              <a:rPr kumimoji="0" lang="en-US" altLang="zh-CN" sz="2400" b="1" dirty="0" smtClean="0">
                <a:latin typeface="宋体" panose="02010600030101010101" pitchFamily="2" charset="-122"/>
              </a:rPr>
              <a:t>50</a:t>
            </a:r>
            <a:r>
              <a:rPr kumimoji="0" lang="zh-CN" altLang="en-US" sz="2400" b="1" dirty="0" smtClean="0">
                <a:latin typeface="宋体" panose="02010600030101010101" pitchFamily="2" charset="-122"/>
              </a:rPr>
              <a:t>元</a:t>
            </a:r>
            <a:r>
              <a:rPr kumimoji="0" lang="en-US" altLang="zh-CN" sz="2400" b="1" dirty="0" smtClean="0">
                <a:latin typeface="宋体" panose="02010600030101010101" pitchFamily="2" charset="-122"/>
              </a:rPr>
              <a:t>,</a:t>
            </a:r>
            <a:r>
              <a:rPr kumimoji="0" lang="zh-CN" altLang="en-US" sz="2400" b="1" dirty="0" smtClean="0">
                <a:latin typeface="宋体" panose="02010600030101010101" pitchFamily="2" charset="-122"/>
              </a:rPr>
              <a:t>波动率为每年</a:t>
            </a:r>
            <a:r>
              <a:rPr kumimoji="0" lang="en-US" altLang="zh-CN" sz="2400" b="1" dirty="0" smtClean="0">
                <a:latin typeface="宋体" panose="02010600030101010101" pitchFamily="2" charset="-122"/>
              </a:rPr>
              <a:t>40%</a:t>
            </a:r>
            <a:r>
              <a:rPr kumimoji="0" lang="zh-CN" altLang="en-US" sz="2400" b="1" dirty="0" smtClean="0">
                <a:latin typeface="宋体" panose="02010600030101010101" pitchFamily="2" charset="-122"/>
              </a:rPr>
              <a:t>，无风险连续复利年利率为</a:t>
            </a:r>
            <a:r>
              <a:rPr kumimoji="0" lang="en-US" altLang="zh-CN" sz="2400" b="1" dirty="0" smtClean="0">
                <a:latin typeface="宋体" panose="02010600030101010101" pitchFamily="2" charset="-122"/>
              </a:rPr>
              <a:t>10%</a:t>
            </a:r>
            <a:r>
              <a:rPr kumimoji="0" lang="zh-CN" altLang="en-US" sz="2400" b="1" dirty="0" smtClean="0">
                <a:latin typeface="宋体" panose="02010600030101010101" pitchFamily="2" charset="-122"/>
              </a:rPr>
              <a:t>，该股票</a:t>
            </a:r>
            <a:r>
              <a:rPr kumimoji="0" lang="en-US" altLang="zh-CN" sz="2400" b="1" dirty="0" smtClean="0">
                <a:latin typeface="宋体" panose="02010600030101010101" pitchFamily="2" charset="-122"/>
              </a:rPr>
              <a:t>5</a:t>
            </a:r>
            <a:r>
              <a:rPr kumimoji="0" lang="zh-CN" altLang="en-US" sz="2400" b="1" dirty="0" smtClean="0">
                <a:latin typeface="宋体" panose="02010600030101010101" pitchFamily="2" charset="-122"/>
              </a:rPr>
              <a:t>个月期的美式看跌期权协议价格为</a:t>
            </a:r>
            <a:r>
              <a:rPr kumimoji="0" lang="en-US" altLang="zh-CN" sz="2400" b="1" dirty="0" smtClean="0">
                <a:latin typeface="宋体" panose="02010600030101010101" pitchFamily="2" charset="-122"/>
              </a:rPr>
              <a:t>50</a:t>
            </a:r>
            <a:r>
              <a:rPr kumimoji="0" lang="zh-CN" altLang="en-US" sz="2400" b="1" dirty="0" smtClean="0">
                <a:latin typeface="宋体" panose="02010600030101010101" pitchFamily="2" charset="-122"/>
              </a:rPr>
              <a:t>元，求该期权的价值。</a:t>
            </a:r>
          </a:p>
          <a:p>
            <a:pPr eaLnBrk="1" hangingPunct="1"/>
            <a:r>
              <a:rPr kumimoji="0" lang="zh-CN" altLang="en-US" sz="2400" b="1" dirty="0" smtClean="0">
                <a:latin typeface="宋体" panose="02010600030101010101" pitchFamily="2" charset="-122"/>
              </a:rPr>
              <a:t>利用倒退定价法，可以推算出初始结点处的期权价值为</a:t>
            </a:r>
            <a:r>
              <a:rPr kumimoji="0" lang="en-US" altLang="zh-CN" sz="2400" b="1" dirty="0" smtClean="0">
                <a:latin typeface="宋体" panose="02010600030101010101" pitchFamily="2" charset="-122"/>
              </a:rPr>
              <a:t>4.48</a:t>
            </a:r>
            <a:r>
              <a:rPr kumimoji="0" lang="zh-CN" altLang="en-US" sz="2400" b="1" dirty="0" smtClean="0">
                <a:latin typeface="宋体" panose="02010600030101010101" pitchFamily="2" charset="-122"/>
              </a:rPr>
              <a:t>元。</a:t>
            </a:r>
            <a:endParaRPr kumimoji="0" lang="zh-CN" altLang="en-US" sz="2400" b="1" dirty="0" smtClean="0"/>
          </a:p>
          <a:p>
            <a:pPr eaLnBrk="1" hangingPunct="1"/>
            <a:endParaRPr kumimoji="0" lang="zh-CN" altLang="en-US" sz="2400" b="1" dirty="0" smtClean="0"/>
          </a:p>
          <a:p>
            <a:pPr eaLnBrk="1" hangingPunct="1"/>
            <a:endParaRPr kumimoji="0" lang="zh-CN" altLang="en-US"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579A5ACB-8F15-4EEA-B28D-4018023856A3}" type="slidenum">
              <a:rPr lang="zh-CN" altLang="en-US" sz="1400"/>
              <a:pPr/>
              <a:t>39</a:t>
            </a:fld>
            <a:endParaRPr lang="en-US" altLang="zh-CN" sz="1400"/>
          </a:p>
        </p:txBody>
      </p:sp>
      <p:sp>
        <p:nvSpPr>
          <p:cNvPr id="40964" name="Rectangle 2"/>
          <p:cNvSpPr>
            <a:spLocks noGrp="1" noChangeArrowheads="1"/>
          </p:cNvSpPr>
          <p:nvPr>
            <p:ph type="body" sz="half" idx="1"/>
          </p:nvPr>
        </p:nvSpPr>
        <p:spPr>
          <a:xfrm>
            <a:off x="230659" y="918605"/>
            <a:ext cx="12159048" cy="4454525"/>
          </a:xfrm>
        </p:spPr>
        <p:txBody>
          <a:bodyPr/>
          <a:lstStyle/>
          <a:p>
            <a:pPr eaLnBrk="1" hangingPunct="1"/>
            <a:r>
              <a:rPr lang="zh-CN" altLang="en-US" sz="2800" b="1" dirty="0">
                <a:latin typeface="宋体" panose="02010600030101010101" pitchFamily="2" charset="-122"/>
              </a:rPr>
              <a:t>为了构造二叉树，我们把期权有效期分为五段，每段一个月（等于</a:t>
            </a:r>
            <a:r>
              <a:rPr lang="en-US" altLang="zh-CN" sz="2800" b="1" dirty="0">
                <a:latin typeface="宋体" panose="02010600030101010101" pitchFamily="2" charset="-122"/>
              </a:rPr>
              <a:t>0.0833</a:t>
            </a:r>
            <a:r>
              <a:rPr lang="zh-CN" altLang="en-US" sz="2800" b="1" dirty="0">
                <a:latin typeface="宋体" panose="02010600030101010101" pitchFamily="2" charset="-122"/>
              </a:rPr>
              <a:t>年）。可以算出</a:t>
            </a:r>
          </a:p>
        </p:txBody>
      </p:sp>
      <p:graphicFrame>
        <p:nvGraphicFramePr>
          <p:cNvPr id="40962" name="Object 3"/>
          <p:cNvGraphicFramePr>
            <a:graphicFrameLocks noGrp="1" noChangeAspect="1"/>
          </p:cNvGraphicFramePr>
          <p:nvPr>
            <p:ph sz="half" idx="2"/>
            <p:extLst>
              <p:ext uri="{D42A27DB-BD31-4B8C-83A1-F6EECF244321}">
                <p14:modId xmlns:p14="http://schemas.microsoft.com/office/powerpoint/2010/main" val="4191246661"/>
              </p:ext>
            </p:extLst>
          </p:nvPr>
        </p:nvGraphicFramePr>
        <p:xfrm>
          <a:off x="3583460" y="2029341"/>
          <a:ext cx="5144359" cy="3598862"/>
        </p:xfrm>
        <a:graphic>
          <a:graphicData uri="http://schemas.openxmlformats.org/presentationml/2006/ole">
            <mc:AlternateContent xmlns:mc="http://schemas.openxmlformats.org/markup-compatibility/2006">
              <mc:Choice xmlns:v="urn:schemas-microsoft-com:vml" Requires="v">
                <p:oleObj spid="_x0000_s25610" name="Equation" r:id="rId3" imgW="1333500" imgH="1168400" progId="Equation.DSMT4">
                  <p:embed/>
                </p:oleObj>
              </mc:Choice>
              <mc:Fallback>
                <p:oleObj name="Equation" r:id="rId3" imgW="1333500" imgH="1168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3460" y="2029341"/>
                        <a:ext cx="5144359" cy="3598862"/>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
          <p:cNvSpPr txBox="1"/>
          <p:nvPr/>
        </p:nvSpPr>
        <p:spPr>
          <a:xfrm>
            <a:off x="551936" y="2056936"/>
            <a:ext cx="10799804" cy="1569660"/>
          </a:xfrm>
          <a:prstGeom prst="rect">
            <a:avLst/>
          </a:prstGeom>
          <a:noFill/>
        </p:spPr>
        <p:txBody>
          <a:bodyPr wrap="square" rtlCol="0">
            <a:spAutoFit/>
          </a:bodyPr>
          <a:lstStyle/>
          <a:p>
            <a:r>
              <a:rPr lang="zh-CN" altLang="en-US" sz="2400" dirty="0" smtClean="0"/>
              <a:t>目前国际上的期权定价方法五花八门，主流的主要有四种：</a:t>
            </a:r>
            <a:r>
              <a:rPr lang="en-US" altLang="zh-CN" sz="2400" dirty="0" smtClean="0"/>
              <a:t>Black-</a:t>
            </a:r>
            <a:r>
              <a:rPr lang="en-US" altLang="zh-CN" sz="2400" dirty="0" err="1" smtClean="0"/>
              <a:t>Scholes</a:t>
            </a:r>
            <a:r>
              <a:rPr lang="zh-CN" altLang="en-US" sz="2400" dirty="0" smtClean="0"/>
              <a:t>方法（简称</a:t>
            </a:r>
            <a:r>
              <a:rPr lang="en-US" altLang="zh-CN" sz="2400" dirty="0" smtClean="0"/>
              <a:t>B-S</a:t>
            </a:r>
            <a:r>
              <a:rPr lang="zh-CN" altLang="en-US" sz="2400" dirty="0" smtClean="0"/>
              <a:t>）、二叉树定价法、蒙特卡罗模拟法以及有保值参数和杠杆效应的解析表达式等等。其中</a:t>
            </a:r>
            <a:r>
              <a:rPr lang="en-US" altLang="zh-CN" sz="2400" dirty="0" smtClean="0"/>
              <a:t>Black-</a:t>
            </a:r>
            <a:r>
              <a:rPr lang="en-US" altLang="zh-CN" sz="2400" dirty="0" err="1" smtClean="0"/>
              <a:t>Scholes</a:t>
            </a:r>
            <a:r>
              <a:rPr lang="zh-CN" altLang="en-US" sz="2400" dirty="0" smtClean="0"/>
              <a:t>方法是这里面唯一的解析方法，而其余三种都是数值法。</a:t>
            </a:r>
            <a:endParaRPr lang="zh-CN" altLang="en-US" sz="2400" dirty="0"/>
          </a:p>
        </p:txBody>
      </p:sp>
    </p:spTree>
    <p:extLst>
      <p:ext uri="{BB962C8B-B14F-4D97-AF65-F5344CB8AC3E}">
        <p14:creationId xmlns:p14="http://schemas.microsoft.com/office/powerpoint/2010/main" val="3467187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8840DEFC-381D-40D9-B973-8A76717791AC}" type="slidenum">
              <a:rPr lang="zh-CN" altLang="en-US" sz="1400"/>
              <a:pPr/>
              <a:t>40</a:t>
            </a:fld>
            <a:endParaRPr lang="en-US" altLang="zh-CN" sz="1400"/>
          </a:p>
        </p:txBody>
      </p:sp>
      <p:graphicFrame>
        <p:nvGraphicFramePr>
          <p:cNvPr id="41986" name="Object 3"/>
          <p:cNvGraphicFramePr>
            <a:graphicFrameLocks noGrp="1" noChangeAspect="1"/>
          </p:cNvGraphicFramePr>
          <p:nvPr>
            <p:ph idx="4294967295"/>
            <p:extLst>
              <p:ext uri="{D42A27DB-BD31-4B8C-83A1-F6EECF244321}">
                <p14:modId xmlns:p14="http://schemas.microsoft.com/office/powerpoint/2010/main" val="4054782439"/>
              </p:ext>
            </p:extLst>
          </p:nvPr>
        </p:nvGraphicFramePr>
        <p:xfrm>
          <a:off x="2576986" y="1143687"/>
          <a:ext cx="5597525" cy="4348163"/>
        </p:xfrm>
        <a:graphic>
          <a:graphicData uri="http://schemas.openxmlformats.org/presentationml/2006/ole">
            <mc:AlternateContent xmlns:mc="http://schemas.openxmlformats.org/markup-compatibility/2006">
              <mc:Choice xmlns:v="urn:schemas-microsoft-com:vml" Requires="v">
                <p:oleObj spid="_x0000_s26634" r:id="rId3" imgW="5067300" imgH="4978400" progId="Visio.Drawing.6">
                  <p:embed/>
                </p:oleObj>
              </mc:Choice>
              <mc:Fallback>
                <p:oleObj r:id="rId3" imgW="5067300" imgH="49784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6986" y="1143687"/>
                        <a:ext cx="5597525" cy="434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3B315BF8-4841-4C2D-A52B-96F99F23DA59}" type="slidenum">
              <a:rPr lang="zh-CN" altLang="en-US" sz="1400"/>
              <a:pPr/>
              <a:t>41</a:t>
            </a:fld>
            <a:endParaRPr lang="en-US" altLang="zh-CN" sz="1400"/>
          </a:p>
        </p:txBody>
      </p:sp>
      <p:sp>
        <p:nvSpPr>
          <p:cNvPr id="191491" name="Rectangle 2"/>
          <p:cNvSpPr>
            <a:spLocks noGrp="1" noChangeArrowheads="1"/>
          </p:cNvSpPr>
          <p:nvPr>
            <p:ph type="title"/>
          </p:nvPr>
        </p:nvSpPr>
        <p:spPr>
          <a:xfrm>
            <a:off x="740781" y="330193"/>
            <a:ext cx="10364451" cy="683061"/>
          </a:xfrm>
        </p:spPr>
        <p:txBody>
          <a:bodyPr/>
          <a:lstStyle/>
          <a:p>
            <a:pPr eaLnBrk="1" hangingPunct="1"/>
            <a:r>
              <a:rPr kumimoji="0" lang="zh-CN" altLang="en-US" dirty="0" smtClean="0">
                <a:latin typeface="宋体" panose="02010600030101010101" pitchFamily="2" charset="-122"/>
              </a:rPr>
              <a:t>二叉树定价模型的深入理解</a:t>
            </a:r>
          </a:p>
        </p:txBody>
      </p:sp>
      <p:sp>
        <p:nvSpPr>
          <p:cNvPr id="191492" name="Rectangle 3"/>
          <p:cNvSpPr>
            <a:spLocks noGrp="1" noChangeArrowheads="1"/>
          </p:cNvSpPr>
          <p:nvPr>
            <p:ph type="body" idx="4294967295"/>
          </p:nvPr>
        </p:nvSpPr>
        <p:spPr>
          <a:xfrm>
            <a:off x="156519" y="1806147"/>
            <a:ext cx="12035481" cy="4525963"/>
          </a:xfrm>
          <a:prstGeom prst="rect">
            <a:avLst/>
          </a:prstGeom>
        </p:spPr>
        <p:txBody>
          <a:bodyPr/>
          <a:lstStyle/>
          <a:p>
            <a:pPr eaLnBrk="1" hangingPunct="1">
              <a:lnSpc>
                <a:spcPct val="80000"/>
              </a:lnSpc>
            </a:pPr>
            <a:r>
              <a:rPr lang="zh-CN" altLang="en-US" sz="2800" b="1" dirty="0">
                <a:latin typeface="宋体" panose="02010600030101010101" pitchFamily="2" charset="-122"/>
              </a:rPr>
              <a:t>二叉树图模型的基本出发点在于：假设资产价格的运动是由大量的小幅度二值运动构成，用离散的随机游走模型模拟资产价格的连续运动可能遵循的路径。同时二叉树模型与风险中性定价原理相一致，即模型中的收益率和贴现率均为无风险收益率，资产价格向上运动和向下运动的实际概率并没有进入二叉树模型，模型中隐含导出的概率是风险中性世界中的概率，从而为期权定价。实际上，当二叉树模型相继两步之间的时间长度趋于零的时候，该模型将会收敛到连续的对数正态分布模型，即布莱克－舒尔斯偏微分方程。</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9B678016-A8E0-4D04-81BC-7ED6E2AF7185}" type="slidenum">
              <a:rPr lang="zh-CN" altLang="en-US" sz="1400"/>
              <a:pPr/>
              <a:t>42</a:t>
            </a:fld>
            <a:endParaRPr lang="en-US" altLang="zh-CN" sz="1400"/>
          </a:p>
        </p:txBody>
      </p:sp>
      <p:sp>
        <p:nvSpPr>
          <p:cNvPr id="43014" name="Rectangle 2"/>
          <p:cNvSpPr>
            <a:spLocks noGrp="1" noChangeArrowheads="1"/>
          </p:cNvSpPr>
          <p:nvPr>
            <p:ph type="body" sz="half" idx="1"/>
          </p:nvPr>
        </p:nvSpPr>
        <p:spPr>
          <a:xfrm>
            <a:off x="461319" y="620714"/>
            <a:ext cx="11582400" cy="5246687"/>
          </a:xfrm>
        </p:spPr>
        <p:txBody>
          <a:bodyPr>
            <a:normAutofit lnSpcReduction="10000"/>
          </a:bodyPr>
          <a:lstStyle/>
          <a:p>
            <a:pPr eaLnBrk="1" hangingPunct="1"/>
            <a:r>
              <a:rPr lang="zh-CN" altLang="en-US" sz="2200" b="1" dirty="0"/>
              <a:t>例</a:t>
            </a:r>
            <a:r>
              <a:rPr lang="en-US" altLang="zh-CN" sz="2200" b="1" dirty="0"/>
              <a:t>1</a:t>
            </a:r>
            <a:r>
              <a:rPr lang="zh-CN" altLang="en-US" sz="2200" b="1" dirty="0"/>
              <a:t>、考虑一份欧式股票看涨期权，其执行价格为</a:t>
            </a:r>
            <a:r>
              <a:rPr lang="en-US" altLang="zh-CN" sz="2200" b="1" dirty="0"/>
              <a:t>21</a:t>
            </a:r>
            <a:r>
              <a:rPr lang="zh-CN" altLang="en-US" sz="2200" b="1" dirty="0"/>
              <a:t>美元，期限为</a:t>
            </a:r>
            <a:r>
              <a:rPr lang="en-US" altLang="zh-CN" sz="2200" b="1" dirty="0"/>
              <a:t>3</a:t>
            </a:r>
            <a:r>
              <a:rPr lang="zh-CN" altLang="en-US" sz="2200" b="1" dirty="0"/>
              <a:t>个月，股票现价为</a:t>
            </a:r>
            <a:r>
              <a:rPr lang="en-US" altLang="zh-CN" sz="2200" b="1" dirty="0"/>
              <a:t>20</a:t>
            </a:r>
            <a:r>
              <a:rPr lang="zh-CN" altLang="en-US" sz="2200" b="1" dirty="0"/>
              <a:t>美元，未来</a:t>
            </a:r>
            <a:r>
              <a:rPr lang="en-US" altLang="zh-CN" sz="2200" b="1" dirty="0"/>
              <a:t>3</a:t>
            </a:r>
            <a:r>
              <a:rPr lang="zh-CN" altLang="en-US" sz="2200" b="1" dirty="0"/>
              <a:t>个月股票价格可能上涨到</a:t>
            </a:r>
            <a:r>
              <a:rPr lang="en-US" altLang="zh-CN" sz="2200" b="1" dirty="0"/>
              <a:t>22</a:t>
            </a:r>
            <a:r>
              <a:rPr lang="zh-CN" altLang="en-US" sz="2200" b="1" dirty="0"/>
              <a:t>美元或下降到</a:t>
            </a:r>
            <a:r>
              <a:rPr lang="en-US" altLang="zh-CN" sz="2200" b="1" dirty="0"/>
              <a:t>18</a:t>
            </a:r>
            <a:r>
              <a:rPr lang="zh-CN" altLang="en-US" sz="2200" b="1" dirty="0"/>
              <a:t>美元，无风险利率为</a:t>
            </a:r>
            <a:r>
              <a:rPr lang="en-US" altLang="zh-CN" sz="2200" b="1" dirty="0"/>
              <a:t>12%</a:t>
            </a:r>
            <a:r>
              <a:rPr lang="zh-CN" altLang="en-US" sz="2200" b="1" dirty="0"/>
              <a:t>，利用单步二叉树模型求解该看涨期权的价值和对冲率。</a:t>
            </a:r>
          </a:p>
          <a:p>
            <a:pPr eaLnBrk="1" hangingPunct="1"/>
            <a:r>
              <a:rPr lang="zh-CN" altLang="en-US" sz="2200" b="1" dirty="0"/>
              <a:t>由题意可知，</a:t>
            </a:r>
            <a:r>
              <a:rPr lang="en-US" altLang="zh-CN" sz="2200" b="1" dirty="0"/>
              <a:t>r=12%,</a:t>
            </a:r>
          </a:p>
          <a:p>
            <a:pPr eaLnBrk="1" hangingPunct="1"/>
            <a:endParaRPr lang="en-US" altLang="zh-CN" sz="2200" b="1" dirty="0"/>
          </a:p>
          <a:p>
            <a:pPr eaLnBrk="1" hangingPunct="1"/>
            <a:endParaRPr lang="en-US" altLang="zh-CN" sz="2200" b="1" dirty="0"/>
          </a:p>
          <a:p>
            <a:pPr eaLnBrk="1" hangingPunct="1"/>
            <a:endParaRPr lang="en-US" altLang="zh-CN" sz="2200" b="1" dirty="0"/>
          </a:p>
          <a:p>
            <a:pPr eaLnBrk="1" hangingPunct="1"/>
            <a:endParaRPr lang="en-US" altLang="zh-CN" sz="2200" b="1" dirty="0"/>
          </a:p>
          <a:p>
            <a:pPr eaLnBrk="1" hangingPunct="1"/>
            <a:endParaRPr lang="en-US" altLang="zh-CN" sz="2200" b="1" dirty="0"/>
          </a:p>
          <a:p>
            <a:pPr eaLnBrk="1" hangingPunct="1"/>
            <a:endParaRPr lang="en-US" altLang="zh-CN" sz="2200" b="1" dirty="0" smtClean="0"/>
          </a:p>
          <a:p>
            <a:pPr eaLnBrk="1" hangingPunct="1"/>
            <a:r>
              <a:rPr lang="en-US" altLang="zh-CN" sz="2200" b="1" dirty="0" smtClean="0"/>
              <a:t>(</a:t>
            </a:r>
            <a:r>
              <a:rPr lang="en-US" altLang="zh-CN" sz="2200" b="1" dirty="0"/>
              <a:t>1)</a:t>
            </a:r>
            <a:r>
              <a:rPr lang="zh-CN" altLang="en-US" sz="2200" b="1" dirty="0"/>
              <a:t>假设无风险利率不是连续的，采用</a:t>
            </a:r>
          </a:p>
        </p:txBody>
      </p:sp>
      <p:graphicFrame>
        <p:nvGraphicFramePr>
          <p:cNvPr id="43010" name="Object 3"/>
          <p:cNvGraphicFramePr>
            <a:graphicFrameLocks noGrp="1" noChangeAspect="1"/>
          </p:cNvGraphicFramePr>
          <p:nvPr>
            <p:ph sz="quarter" idx="2"/>
            <p:extLst>
              <p:ext uri="{D42A27DB-BD31-4B8C-83A1-F6EECF244321}">
                <p14:modId xmlns:p14="http://schemas.microsoft.com/office/powerpoint/2010/main" val="1975783562"/>
              </p:ext>
            </p:extLst>
          </p:nvPr>
        </p:nvGraphicFramePr>
        <p:xfrm>
          <a:off x="4155989" y="2383632"/>
          <a:ext cx="2776538" cy="1720850"/>
        </p:xfrm>
        <a:graphic>
          <a:graphicData uri="http://schemas.openxmlformats.org/presentationml/2006/ole">
            <mc:AlternateContent xmlns:mc="http://schemas.openxmlformats.org/markup-compatibility/2006">
              <mc:Choice xmlns:v="urn:schemas-microsoft-com:vml" Requires="v">
                <p:oleObj spid="_x0000_s27674" name="Equation" r:id="rId3" imgW="1143000" imgH="838200" progId="Equation.DSMT4">
                  <p:embed/>
                </p:oleObj>
              </mc:Choice>
              <mc:Fallback>
                <p:oleObj name="Equation" r:id="rId3" imgW="1143000" imgH="838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5989" y="2383632"/>
                        <a:ext cx="2776538" cy="172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011" name="Object 4"/>
          <p:cNvGraphicFramePr>
            <a:graphicFrameLocks noGrp="1" noChangeAspect="1"/>
          </p:cNvGraphicFramePr>
          <p:nvPr>
            <p:ph sz="quarter" idx="3"/>
            <p:extLst>
              <p:ext uri="{D42A27DB-BD31-4B8C-83A1-F6EECF244321}">
                <p14:modId xmlns:p14="http://schemas.microsoft.com/office/powerpoint/2010/main" val="3026292948"/>
              </p:ext>
            </p:extLst>
          </p:nvPr>
        </p:nvGraphicFramePr>
        <p:xfrm>
          <a:off x="3643185" y="1966913"/>
          <a:ext cx="1179513" cy="330200"/>
        </p:xfrm>
        <a:graphic>
          <a:graphicData uri="http://schemas.openxmlformats.org/presentationml/2006/ole">
            <mc:AlternateContent xmlns:mc="http://schemas.openxmlformats.org/markup-compatibility/2006">
              <mc:Choice xmlns:v="urn:schemas-microsoft-com:vml" Requires="v">
                <p:oleObj spid="_x0000_s27675" name="Equation" r:id="rId5" imgW="634449" imgH="177646" progId="Equation.DSMT4">
                  <p:embed/>
                </p:oleObj>
              </mc:Choice>
              <mc:Fallback>
                <p:oleObj name="Equation" r:id="rId5" imgW="634449" imgH="1776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3185" y="1966913"/>
                        <a:ext cx="1179513"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012" name="Object 5"/>
          <p:cNvGraphicFramePr>
            <a:graphicFrameLocks noChangeAspect="1"/>
          </p:cNvGraphicFramePr>
          <p:nvPr>
            <p:extLst>
              <p:ext uri="{D42A27DB-BD31-4B8C-83A1-F6EECF244321}">
                <p14:modId xmlns:p14="http://schemas.microsoft.com/office/powerpoint/2010/main" val="3547632914"/>
              </p:ext>
            </p:extLst>
          </p:nvPr>
        </p:nvGraphicFramePr>
        <p:xfrm>
          <a:off x="3028008" y="4191001"/>
          <a:ext cx="4562475" cy="795338"/>
        </p:xfrm>
        <a:graphic>
          <a:graphicData uri="http://schemas.openxmlformats.org/presentationml/2006/ole">
            <mc:AlternateContent xmlns:mc="http://schemas.openxmlformats.org/markup-compatibility/2006">
              <mc:Choice xmlns:v="urn:schemas-microsoft-com:vml" Requires="v">
                <p:oleObj spid="_x0000_s27676" name="Equation" r:id="rId7" imgW="2260600" imgH="393700" progId="Equation.DSMT4">
                  <p:embed/>
                </p:oleObj>
              </mc:Choice>
              <mc:Fallback>
                <p:oleObj name="Equation" r:id="rId7" imgW="2260600" imgH="393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8008" y="4191001"/>
                        <a:ext cx="4562475" cy="79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C55A08D8-A625-4A5E-9F21-71A60BCD38EC}" type="slidenum">
              <a:rPr lang="zh-CN" altLang="en-US" sz="1400"/>
              <a:pPr/>
              <a:t>43</a:t>
            </a:fld>
            <a:endParaRPr lang="en-US" altLang="zh-CN" sz="1400"/>
          </a:p>
        </p:txBody>
      </p:sp>
      <p:pic>
        <p:nvPicPr>
          <p:cNvPr id="440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9" y="333375"/>
            <a:ext cx="4752975"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4034" name="Object 3"/>
          <p:cNvGraphicFramePr>
            <a:graphicFrameLocks noGrp="1" noChangeAspect="1"/>
          </p:cNvGraphicFramePr>
          <p:nvPr>
            <p:ph sz="quarter" idx="1"/>
          </p:nvPr>
        </p:nvGraphicFramePr>
        <p:xfrm>
          <a:off x="2563814" y="2203451"/>
          <a:ext cx="5540375" cy="822325"/>
        </p:xfrm>
        <a:graphic>
          <a:graphicData uri="http://schemas.openxmlformats.org/presentationml/2006/ole">
            <mc:AlternateContent xmlns:mc="http://schemas.openxmlformats.org/markup-compatibility/2006">
              <mc:Choice xmlns:v="urn:schemas-microsoft-com:vml" Requires="v">
                <p:oleObj spid="_x0000_s28702" name="Equation" r:id="rId4" imgW="3302000" imgH="444500" progId="Equation.DSMT4">
                  <p:embed/>
                </p:oleObj>
              </mc:Choice>
              <mc:Fallback>
                <p:oleObj name="Equation" r:id="rId4" imgW="3302000" imgH="444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3814" y="2203451"/>
                        <a:ext cx="55403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4035" name="Object 4"/>
          <p:cNvGraphicFramePr>
            <a:graphicFrameLocks noGrp="1" noChangeAspect="1"/>
          </p:cNvGraphicFramePr>
          <p:nvPr>
            <p:ph sz="quarter" idx="2"/>
          </p:nvPr>
        </p:nvGraphicFramePr>
        <p:xfrm>
          <a:off x="6373813" y="3148014"/>
          <a:ext cx="3816350" cy="788987"/>
        </p:xfrm>
        <a:graphic>
          <a:graphicData uri="http://schemas.openxmlformats.org/presentationml/2006/ole">
            <mc:AlternateContent xmlns:mc="http://schemas.openxmlformats.org/markup-compatibility/2006">
              <mc:Choice xmlns:v="urn:schemas-microsoft-com:vml" Requires="v">
                <p:oleObj spid="_x0000_s28703" name="Equation" r:id="rId6" imgW="2235200" imgH="419100" progId="Equation.DSMT4">
                  <p:embed/>
                </p:oleObj>
              </mc:Choice>
              <mc:Fallback>
                <p:oleObj name="Equation" r:id="rId6" imgW="2235200" imgH="419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3813" y="3148014"/>
                        <a:ext cx="3816350"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4036" name="Object 5"/>
          <p:cNvGraphicFramePr>
            <a:graphicFrameLocks noGrp="1" noChangeAspect="1"/>
          </p:cNvGraphicFramePr>
          <p:nvPr>
            <p:ph sz="quarter" idx="3"/>
          </p:nvPr>
        </p:nvGraphicFramePr>
        <p:xfrm>
          <a:off x="2832101" y="4206876"/>
          <a:ext cx="6107113" cy="854075"/>
        </p:xfrm>
        <a:graphic>
          <a:graphicData uri="http://schemas.openxmlformats.org/presentationml/2006/ole">
            <mc:AlternateContent xmlns:mc="http://schemas.openxmlformats.org/markup-compatibility/2006">
              <mc:Choice xmlns:v="urn:schemas-microsoft-com:vml" Requires="v">
                <p:oleObj spid="_x0000_s28704" name="Equation" r:id="rId8" imgW="3619500" imgH="419100" progId="Equation.DSMT4">
                  <p:embed/>
                </p:oleObj>
              </mc:Choice>
              <mc:Fallback>
                <p:oleObj name="Equation" r:id="rId8" imgW="3619500" imgH="4191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2101" y="4206876"/>
                        <a:ext cx="6107113"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4040" name="Text Box 6"/>
          <p:cNvSpPr txBox="1">
            <a:spLocks noChangeArrowheads="1"/>
          </p:cNvSpPr>
          <p:nvPr/>
        </p:nvSpPr>
        <p:spPr bwMode="auto">
          <a:xfrm>
            <a:off x="1992313" y="3429001"/>
            <a:ext cx="445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a:t>
            </a:r>
            <a:r>
              <a:rPr lang="en-US" altLang="zh-CN" sz="1800"/>
              <a:t>2</a:t>
            </a:r>
            <a:r>
              <a:rPr lang="zh-CN" altLang="en-US" sz="1800"/>
              <a:t>）</a:t>
            </a:r>
            <a:r>
              <a:rPr lang="zh-CN" altLang="en-US" sz="1800" b="1"/>
              <a:t>假设无风险利率为连续收益率，采用</a:t>
            </a:r>
          </a:p>
        </p:txBody>
      </p:sp>
      <p:sp>
        <p:nvSpPr>
          <p:cNvPr id="44041" name="Text Box 7"/>
          <p:cNvSpPr txBox="1">
            <a:spLocks noChangeArrowheads="1"/>
          </p:cNvSpPr>
          <p:nvPr/>
        </p:nvSpPr>
        <p:spPr bwMode="auto">
          <a:xfrm>
            <a:off x="2259013" y="5392738"/>
            <a:ext cx="145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a:t>
            </a:r>
            <a:r>
              <a:rPr lang="en-US" altLang="zh-CN" sz="1800"/>
              <a:t>3</a:t>
            </a:r>
            <a:r>
              <a:rPr lang="zh-CN" altLang="en-US" sz="1800"/>
              <a:t>）对冲率</a:t>
            </a:r>
          </a:p>
        </p:txBody>
      </p:sp>
      <p:graphicFrame>
        <p:nvGraphicFramePr>
          <p:cNvPr id="44037" name="Object 8"/>
          <p:cNvGraphicFramePr>
            <a:graphicFrameLocks noGrp="1" noChangeAspect="1"/>
          </p:cNvGraphicFramePr>
          <p:nvPr>
            <p:ph sz="quarter" idx="4"/>
          </p:nvPr>
        </p:nvGraphicFramePr>
        <p:xfrm>
          <a:off x="3792538" y="5292725"/>
          <a:ext cx="3816350" cy="946150"/>
        </p:xfrm>
        <a:graphic>
          <a:graphicData uri="http://schemas.openxmlformats.org/presentationml/2006/ole">
            <mc:AlternateContent xmlns:mc="http://schemas.openxmlformats.org/markup-compatibility/2006">
              <mc:Choice xmlns:v="urn:schemas-microsoft-com:vml" Requires="v">
                <p:oleObj spid="_x0000_s28705" name="Equation" r:id="rId10" imgW="1739900" imgH="431800" progId="Equation.DSMT4">
                  <p:embed/>
                </p:oleObj>
              </mc:Choice>
              <mc:Fallback>
                <p:oleObj name="Equation" r:id="rId10" imgW="1739900" imgH="431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5292725"/>
                        <a:ext cx="38163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80E1B594-2E89-491B-BCA8-AB75D7722987}" type="slidenum">
              <a:rPr lang="zh-CN" altLang="en-US" sz="1400"/>
              <a:pPr/>
              <a:t>44</a:t>
            </a:fld>
            <a:endParaRPr lang="en-US" altLang="zh-CN" sz="1400"/>
          </a:p>
        </p:txBody>
      </p:sp>
      <p:sp>
        <p:nvSpPr>
          <p:cNvPr id="192515" name="Rectangle 2"/>
          <p:cNvSpPr>
            <a:spLocks noGrp="1" noChangeArrowheads="1"/>
          </p:cNvSpPr>
          <p:nvPr>
            <p:ph type="body" idx="4294967295"/>
          </p:nvPr>
        </p:nvSpPr>
        <p:spPr>
          <a:xfrm>
            <a:off x="181232" y="1052514"/>
            <a:ext cx="11689492" cy="4814887"/>
          </a:xfrm>
          <a:prstGeom prst="rect">
            <a:avLst/>
          </a:prstGeom>
        </p:spPr>
        <p:txBody>
          <a:bodyPr/>
          <a:lstStyle/>
          <a:p>
            <a:pPr eaLnBrk="1" hangingPunct="1"/>
            <a:r>
              <a:rPr kumimoji="0" lang="zh-CN" altLang="en-US" b="1" dirty="0" smtClean="0"/>
              <a:t>例</a:t>
            </a:r>
            <a:r>
              <a:rPr kumimoji="0" lang="en-US" altLang="zh-CN" b="1" dirty="0" smtClean="0"/>
              <a:t>2 </a:t>
            </a:r>
            <a:r>
              <a:rPr kumimoji="0" lang="zh-CN" altLang="en-US" b="1" dirty="0" smtClean="0"/>
              <a:t>、一只不分红的股票现价为</a:t>
            </a:r>
            <a:r>
              <a:rPr kumimoji="0" lang="en-US" altLang="zh-CN" b="1" dirty="0" smtClean="0"/>
              <a:t>37</a:t>
            </a:r>
            <a:r>
              <a:rPr kumimoji="0" lang="zh-CN" altLang="en-US" b="1" dirty="0" smtClean="0"/>
              <a:t>美元，在接下来的</a:t>
            </a:r>
            <a:r>
              <a:rPr kumimoji="0" lang="en-US" altLang="zh-CN" b="1" dirty="0" smtClean="0"/>
              <a:t>6</a:t>
            </a:r>
            <a:r>
              <a:rPr kumimoji="0" lang="zh-CN" altLang="en-US" b="1" dirty="0" smtClean="0"/>
              <a:t>个月里， 每</a:t>
            </a:r>
            <a:r>
              <a:rPr kumimoji="0" lang="en-US" altLang="zh-CN" b="1" dirty="0" smtClean="0"/>
              <a:t>3</a:t>
            </a:r>
            <a:r>
              <a:rPr kumimoji="0" lang="zh-CN" altLang="en-US" b="1" dirty="0" smtClean="0"/>
              <a:t>个月股价要么上升</a:t>
            </a:r>
            <a:r>
              <a:rPr kumimoji="0" lang="en-US" altLang="zh-CN" b="1" dirty="0" smtClean="0"/>
              <a:t>5%</a:t>
            </a:r>
            <a:r>
              <a:rPr kumimoji="0" lang="zh-CN" altLang="en-US" b="1" dirty="0" smtClean="0"/>
              <a:t>，要么下降</a:t>
            </a:r>
            <a:r>
              <a:rPr kumimoji="0" lang="en-US" altLang="zh-CN" b="1" dirty="0" smtClean="0"/>
              <a:t>5%</a:t>
            </a:r>
            <a:r>
              <a:rPr kumimoji="0" lang="zh-CN" altLang="en-US" b="1" dirty="0" smtClean="0"/>
              <a:t>，连续复合收益率为</a:t>
            </a:r>
            <a:r>
              <a:rPr kumimoji="0" lang="en-US" altLang="zh-CN" b="1" dirty="0" smtClean="0"/>
              <a:t>7%</a:t>
            </a:r>
            <a:r>
              <a:rPr kumimoji="0" lang="zh-CN" altLang="en-US" b="1" dirty="0" smtClean="0"/>
              <a:t>，计算期限为</a:t>
            </a:r>
            <a:r>
              <a:rPr kumimoji="0" lang="en-US" altLang="zh-CN" b="1" dirty="0" smtClean="0"/>
              <a:t>6</a:t>
            </a:r>
            <a:r>
              <a:rPr kumimoji="0" lang="zh-CN" altLang="en-US" b="1" dirty="0" smtClean="0"/>
              <a:t>个月，执行价格为</a:t>
            </a:r>
            <a:r>
              <a:rPr kumimoji="0" lang="en-US" altLang="zh-CN" b="1" dirty="0" smtClean="0"/>
              <a:t>38</a:t>
            </a:r>
            <a:r>
              <a:rPr kumimoji="0" lang="zh-CN" altLang="en-US" b="1" dirty="0" smtClean="0"/>
              <a:t>美元的欧式看涨期权的价值。</a:t>
            </a:r>
          </a:p>
        </p:txBody>
      </p:sp>
      <p:pic>
        <p:nvPicPr>
          <p:cNvPr id="1925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9717" y="2527258"/>
            <a:ext cx="6767513"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BE6DE11C-582B-435E-A183-CBD8F64D5A98}" type="slidenum">
              <a:rPr lang="zh-CN" altLang="en-US" sz="1400"/>
              <a:pPr/>
              <a:t>45</a:t>
            </a:fld>
            <a:endParaRPr lang="en-US" altLang="zh-CN" sz="1400"/>
          </a:p>
        </p:txBody>
      </p:sp>
      <p:sp>
        <p:nvSpPr>
          <p:cNvPr id="45064" name="Rectangle 2"/>
          <p:cNvSpPr>
            <a:spLocks noGrp="1" noChangeArrowheads="1"/>
          </p:cNvSpPr>
          <p:nvPr>
            <p:ph type="body" sz="half" idx="1"/>
          </p:nvPr>
        </p:nvSpPr>
        <p:spPr>
          <a:xfrm>
            <a:off x="1828801" y="908050"/>
            <a:ext cx="7580313" cy="4959350"/>
          </a:xfrm>
        </p:spPr>
        <p:txBody>
          <a:bodyPr/>
          <a:lstStyle/>
          <a:p>
            <a:pPr eaLnBrk="1" hangingPunct="1"/>
            <a:r>
              <a:rPr lang="zh-CN" altLang="en-US" sz="2800" b="1"/>
              <a:t>由条件可得，</a:t>
            </a:r>
          </a:p>
        </p:txBody>
      </p:sp>
      <p:graphicFrame>
        <p:nvGraphicFramePr>
          <p:cNvPr id="45058" name="Object 3"/>
          <p:cNvGraphicFramePr>
            <a:graphicFrameLocks noGrp="1" noChangeAspect="1"/>
          </p:cNvGraphicFramePr>
          <p:nvPr>
            <p:ph sz="quarter" idx="2"/>
          </p:nvPr>
        </p:nvGraphicFramePr>
        <p:xfrm>
          <a:off x="4511675" y="984250"/>
          <a:ext cx="5329238" cy="393700"/>
        </p:xfrm>
        <a:graphic>
          <a:graphicData uri="http://schemas.openxmlformats.org/presentationml/2006/ole">
            <mc:AlternateContent xmlns:mc="http://schemas.openxmlformats.org/markup-compatibility/2006">
              <mc:Choice xmlns:v="urn:schemas-microsoft-com:vml" Requires="v">
                <p:oleObj spid="_x0000_s29733" name="Equation" r:id="rId3" imgW="2755900" imgH="203200" progId="Equation.DSMT4">
                  <p:embed/>
                </p:oleObj>
              </mc:Choice>
              <mc:Fallback>
                <p:oleObj name="Equation" r:id="rId3" imgW="2755900" imgH="203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75" y="984250"/>
                        <a:ext cx="532923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059" name="Object 4"/>
          <p:cNvGraphicFramePr>
            <a:graphicFrameLocks noGrp="1" noChangeAspect="1"/>
          </p:cNvGraphicFramePr>
          <p:nvPr>
            <p:ph sz="quarter" idx="3"/>
          </p:nvPr>
        </p:nvGraphicFramePr>
        <p:xfrm>
          <a:off x="3509964" y="1701801"/>
          <a:ext cx="4651375" cy="790575"/>
        </p:xfrm>
        <a:graphic>
          <a:graphicData uri="http://schemas.openxmlformats.org/presentationml/2006/ole">
            <mc:AlternateContent xmlns:mc="http://schemas.openxmlformats.org/markup-compatibility/2006">
              <mc:Choice xmlns:v="urn:schemas-microsoft-com:vml" Requires="v">
                <p:oleObj spid="_x0000_s29734" name="Equation" r:id="rId5" imgW="2463800" imgH="419100" progId="Equation.DSMT4">
                  <p:embed/>
                </p:oleObj>
              </mc:Choice>
              <mc:Fallback>
                <p:oleObj name="Equation" r:id="rId5" imgW="24638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9964" y="1701801"/>
                        <a:ext cx="4651375"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060" name="Object 5"/>
          <p:cNvGraphicFramePr>
            <a:graphicFrameLocks noChangeAspect="1"/>
          </p:cNvGraphicFramePr>
          <p:nvPr/>
        </p:nvGraphicFramePr>
        <p:xfrm>
          <a:off x="1919289" y="2781300"/>
          <a:ext cx="8497887" cy="774700"/>
        </p:xfrm>
        <a:graphic>
          <a:graphicData uri="http://schemas.openxmlformats.org/presentationml/2006/ole">
            <mc:AlternateContent xmlns:mc="http://schemas.openxmlformats.org/markup-compatibility/2006">
              <mc:Choice xmlns:v="urn:schemas-microsoft-com:vml" Requires="v">
                <p:oleObj spid="_x0000_s29735" name="Equation" r:id="rId7" imgW="4597400" imgH="419100" progId="Equation.DSMT4">
                  <p:embed/>
                </p:oleObj>
              </mc:Choice>
              <mc:Fallback>
                <p:oleObj name="Equation" r:id="rId7" imgW="4597400" imgH="4191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9289" y="2781300"/>
                        <a:ext cx="8497887"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061" name="Object 6"/>
          <p:cNvGraphicFramePr>
            <a:graphicFrameLocks noChangeAspect="1"/>
          </p:cNvGraphicFramePr>
          <p:nvPr/>
        </p:nvGraphicFramePr>
        <p:xfrm>
          <a:off x="1919288" y="4005263"/>
          <a:ext cx="8424862" cy="793750"/>
        </p:xfrm>
        <a:graphic>
          <a:graphicData uri="http://schemas.openxmlformats.org/presentationml/2006/ole">
            <mc:AlternateContent xmlns:mc="http://schemas.openxmlformats.org/markup-compatibility/2006">
              <mc:Choice xmlns:v="urn:schemas-microsoft-com:vml" Requires="v">
                <p:oleObj spid="_x0000_s29736" name="Equation" r:id="rId9" imgW="3924300" imgH="419100" progId="Equation.DSMT4">
                  <p:embed/>
                </p:oleObj>
              </mc:Choice>
              <mc:Fallback>
                <p:oleObj name="Equation" r:id="rId9" imgW="3924300" imgH="4191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9288" y="4005263"/>
                        <a:ext cx="8424862"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062" name="Object 7"/>
          <p:cNvGraphicFramePr>
            <a:graphicFrameLocks noChangeAspect="1"/>
          </p:cNvGraphicFramePr>
          <p:nvPr/>
        </p:nvGraphicFramePr>
        <p:xfrm>
          <a:off x="1919288" y="5229225"/>
          <a:ext cx="8316912" cy="793750"/>
        </p:xfrm>
        <a:graphic>
          <a:graphicData uri="http://schemas.openxmlformats.org/presentationml/2006/ole">
            <mc:AlternateContent xmlns:mc="http://schemas.openxmlformats.org/markup-compatibility/2006">
              <mc:Choice xmlns:v="urn:schemas-microsoft-com:vml" Requires="v">
                <p:oleObj spid="_x0000_s29737" name="Equation" r:id="rId11" imgW="4394200" imgH="419100" progId="Equation.DSMT4">
                  <p:embed/>
                </p:oleObj>
              </mc:Choice>
              <mc:Fallback>
                <p:oleObj name="Equation" r:id="rId11" imgW="4394200" imgH="4191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9288" y="5229225"/>
                        <a:ext cx="8316912"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4AA7B225-2675-47C6-AE26-3AA6C72F4379}" type="slidenum">
              <a:rPr lang="zh-CN" altLang="en-US" sz="1400"/>
              <a:pPr/>
              <a:t>46</a:t>
            </a:fld>
            <a:endParaRPr lang="en-US" altLang="zh-CN" sz="1400"/>
          </a:p>
        </p:txBody>
      </p:sp>
      <p:sp>
        <p:nvSpPr>
          <p:cNvPr id="193539" name="Rectangle 2"/>
          <p:cNvSpPr>
            <a:spLocks noGrp="1" noChangeArrowheads="1"/>
          </p:cNvSpPr>
          <p:nvPr>
            <p:ph type="body" idx="4294967295"/>
          </p:nvPr>
        </p:nvSpPr>
        <p:spPr>
          <a:xfrm>
            <a:off x="436605" y="758654"/>
            <a:ext cx="11565924" cy="4886325"/>
          </a:xfrm>
          <a:prstGeom prst="rect">
            <a:avLst/>
          </a:prstGeom>
        </p:spPr>
        <p:txBody>
          <a:bodyPr/>
          <a:lstStyle/>
          <a:p>
            <a:pPr eaLnBrk="1" hangingPunct="1"/>
            <a:r>
              <a:rPr kumimoji="0" lang="zh-CN" altLang="en-US" b="1" dirty="0" smtClean="0"/>
              <a:t>对于欧式看跌期权，其价值的计算方法与看涨期权相似，只不过是在由股票价格确定期权价格时有所差异。</a:t>
            </a:r>
          </a:p>
          <a:p>
            <a:pPr eaLnBrk="1" hangingPunct="1"/>
            <a:endParaRPr kumimoji="0" lang="zh-CN" altLang="en-US" b="1" dirty="0" smtClean="0"/>
          </a:p>
        </p:txBody>
      </p:sp>
      <p:pic>
        <p:nvPicPr>
          <p:cNvPr id="1935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674" y="1824681"/>
            <a:ext cx="6697663"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3541" name="Text Box 4"/>
          <p:cNvSpPr txBox="1">
            <a:spLocks noChangeArrowheads="1"/>
          </p:cNvSpPr>
          <p:nvPr/>
        </p:nvSpPr>
        <p:spPr bwMode="auto">
          <a:xfrm>
            <a:off x="1900239" y="6021389"/>
            <a:ext cx="82285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将上一例题中的看涨期权改成欧式看跌期权，计算其价值。</a:t>
            </a:r>
          </a:p>
          <a:p>
            <a:pPr eaLnBrk="1" hangingPunct="1"/>
            <a:endParaRPr lang="zh-CN" altLang="en-US" sz="2400" b="1"/>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020867" y="-81699"/>
            <a:ext cx="10364451" cy="1193807"/>
          </a:xfrm>
        </p:spPr>
        <p:txBody>
          <a:bodyPr/>
          <a:lstStyle/>
          <a:p>
            <a:r>
              <a:rPr lang="zh-CN" altLang="en-US" sz="3200" b="1" dirty="0" smtClean="0"/>
              <a:t>第三节  </a:t>
            </a:r>
            <a:r>
              <a:rPr lang="en-US" altLang="zh-CN" sz="3200" b="1" dirty="0"/>
              <a:t>EMH</a:t>
            </a:r>
            <a:r>
              <a:rPr lang="zh-CN" altLang="en-US" sz="3200" b="1" dirty="0"/>
              <a:t>的理论渊源、假设条件与内容</a:t>
            </a:r>
          </a:p>
        </p:txBody>
      </p:sp>
      <p:sp>
        <p:nvSpPr>
          <p:cNvPr id="97283" name="Rectangle 3"/>
          <p:cNvSpPr>
            <a:spLocks noGrp="1" noChangeArrowheads="1"/>
          </p:cNvSpPr>
          <p:nvPr>
            <p:ph type="body" idx="4294967295"/>
          </p:nvPr>
        </p:nvSpPr>
        <p:spPr>
          <a:xfrm>
            <a:off x="395416" y="1412875"/>
            <a:ext cx="11615352" cy="4711700"/>
          </a:xfrm>
          <a:prstGeom prst="rect">
            <a:avLst/>
          </a:prstGeom>
        </p:spPr>
        <p:txBody>
          <a:bodyPr>
            <a:normAutofit/>
          </a:bodyPr>
          <a:lstStyle/>
          <a:p>
            <a:pPr>
              <a:lnSpc>
                <a:spcPct val="110000"/>
              </a:lnSpc>
            </a:pPr>
            <a:r>
              <a:rPr lang="en-US" altLang="zh-CN" sz="2800" dirty="0"/>
              <a:t> </a:t>
            </a:r>
            <a:r>
              <a:rPr lang="zh-CN" altLang="en-US" sz="2800" dirty="0"/>
              <a:t>一</a:t>
            </a:r>
            <a:r>
              <a:rPr lang="zh-CN" altLang="en-US" sz="2800" dirty="0" smtClean="0"/>
              <a:t>、</a:t>
            </a:r>
            <a:r>
              <a:rPr lang="zh-CN" altLang="en-US" sz="2800" b="1" dirty="0" smtClean="0"/>
              <a:t>理论</a:t>
            </a:r>
            <a:r>
              <a:rPr lang="zh-CN" altLang="en-US" sz="2800" b="1" dirty="0"/>
              <a:t>发展过程</a:t>
            </a:r>
          </a:p>
          <a:p>
            <a:pPr>
              <a:lnSpc>
                <a:spcPct val="110000"/>
              </a:lnSpc>
              <a:buFontTx/>
              <a:buNone/>
            </a:pPr>
            <a:r>
              <a:rPr lang="zh-CN" altLang="en-US" sz="2400" dirty="0"/>
              <a:t>      </a:t>
            </a:r>
            <a:r>
              <a:rPr lang="en-US" altLang="zh-CN" sz="2400" dirty="0"/>
              <a:t>1</a:t>
            </a:r>
            <a:r>
              <a:rPr lang="zh-CN" altLang="en-US" sz="2400" dirty="0"/>
              <a:t>）讨论市场有效问题的著述可追溯到</a:t>
            </a:r>
            <a:r>
              <a:rPr lang="en-US" altLang="zh-CN" sz="2400" dirty="0"/>
              <a:t>Gibson(1889)</a:t>
            </a:r>
            <a:r>
              <a:rPr lang="zh-CN" altLang="en-US" sz="2400" dirty="0"/>
              <a:t>。 </a:t>
            </a:r>
          </a:p>
          <a:p>
            <a:pPr>
              <a:lnSpc>
                <a:spcPct val="110000"/>
              </a:lnSpc>
              <a:buFontTx/>
              <a:buNone/>
            </a:pPr>
            <a:r>
              <a:rPr lang="zh-CN" altLang="en-US" sz="2400" dirty="0"/>
              <a:t>       </a:t>
            </a:r>
            <a:r>
              <a:rPr lang="en-US" altLang="zh-CN" sz="2400" dirty="0"/>
              <a:t>2</a:t>
            </a:r>
            <a:r>
              <a:rPr lang="zh-CN" altLang="en-US" sz="2400" dirty="0"/>
              <a:t>）最早描述和检验随机游走模型的是法国经济学家</a:t>
            </a:r>
            <a:r>
              <a:rPr lang="en-US" altLang="zh-CN" sz="2400" dirty="0" err="1"/>
              <a:t>Bachelier</a:t>
            </a:r>
            <a:r>
              <a:rPr lang="en-US" altLang="zh-CN" sz="2400" dirty="0"/>
              <a:t> </a:t>
            </a:r>
          </a:p>
          <a:p>
            <a:pPr>
              <a:lnSpc>
                <a:spcPct val="110000"/>
              </a:lnSpc>
              <a:buFontTx/>
              <a:buNone/>
            </a:pPr>
            <a:r>
              <a:rPr lang="en-US" altLang="zh-CN" sz="2400" dirty="0"/>
              <a:t>       3</a:t>
            </a:r>
            <a:r>
              <a:rPr lang="zh-CN" altLang="en-US" sz="2400" dirty="0"/>
              <a:t>）</a:t>
            </a:r>
            <a:r>
              <a:rPr lang="en-US" altLang="zh-CN" sz="2400" dirty="0"/>
              <a:t>Working(1934) –</a:t>
            </a:r>
            <a:r>
              <a:rPr lang="zh-CN" altLang="en-US" sz="2400" dirty="0"/>
              <a:t>股票价格随机游走</a:t>
            </a:r>
          </a:p>
          <a:p>
            <a:pPr>
              <a:lnSpc>
                <a:spcPct val="110000"/>
              </a:lnSpc>
              <a:buFontTx/>
              <a:buNone/>
            </a:pPr>
            <a:r>
              <a:rPr lang="zh-CN" altLang="en-US" sz="2400" dirty="0"/>
              <a:t>       </a:t>
            </a:r>
            <a:r>
              <a:rPr lang="en-US" altLang="zh-CN" sz="2400" dirty="0"/>
              <a:t>4</a:t>
            </a:r>
            <a:r>
              <a:rPr lang="zh-CN" altLang="en-US" sz="2400" dirty="0"/>
              <a:t>）</a:t>
            </a:r>
            <a:r>
              <a:rPr lang="en-US" altLang="zh-CN" sz="2400" dirty="0"/>
              <a:t>Kendall(1953)--</a:t>
            </a:r>
            <a:r>
              <a:rPr lang="zh-CN" altLang="en-US" sz="2400" dirty="0"/>
              <a:t>做了大量序列相关分析 </a:t>
            </a:r>
          </a:p>
          <a:p>
            <a:pPr>
              <a:lnSpc>
                <a:spcPct val="110000"/>
              </a:lnSpc>
              <a:buFontTx/>
              <a:buNone/>
            </a:pPr>
            <a:r>
              <a:rPr lang="zh-CN" altLang="en-US" sz="2400" dirty="0"/>
              <a:t>       </a:t>
            </a:r>
            <a:r>
              <a:rPr lang="en-US" altLang="zh-CN" sz="2400" dirty="0"/>
              <a:t>5</a:t>
            </a:r>
            <a:r>
              <a:rPr lang="zh-CN" altLang="en-US" sz="2400" dirty="0"/>
              <a:t>） </a:t>
            </a:r>
            <a:r>
              <a:rPr lang="en-US" altLang="zh-CN" sz="2400" dirty="0"/>
              <a:t>Samuelson(1965)</a:t>
            </a:r>
            <a:r>
              <a:rPr lang="zh-CN" altLang="en-US" sz="2400" dirty="0"/>
              <a:t>和</a:t>
            </a:r>
            <a:r>
              <a:rPr lang="en-US" altLang="zh-CN" sz="2400" dirty="0"/>
              <a:t>Mandelbrot(1966) –</a:t>
            </a:r>
            <a:r>
              <a:rPr lang="zh-CN" altLang="en-US" sz="2400" dirty="0"/>
              <a:t>揭示 </a:t>
            </a:r>
            <a:r>
              <a:rPr lang="en-US" altLang="zh-CN" sz="2400" dirty="0"/>
              <a:t>EMH</a:t>
            </a:r>
            <a:r>
              <a:rPr lang="zh-CN" altLang="en-US" sz="2400" dirty="0"/>
              <a:t>期望收益的公平游戏原则</a:t>
            </a:r>
          </a:p>
          <a:p>
            <a:pPr>
              <a:lnSpc>
                <a:spcPct val="110000"/>
              </a:lnSpc>
              <a:buFontTx/>
              <a:buNone/>
            </a:pPr>
            <a:r>
              <a:rPr lang="zh-CN" altLang="en-US" sz="2400" dirty="0"/>
              <a:t>       </a:t>
            </a:r>
            <a:r>
              <a:rPr lang="en-US" altLang="zh-CN" sz="2400" dirty="0"/>
              <a:t>6</a:t>
            </a:r>
            <a:r>
              <a:rPr lang="zh-CN" altLang="en-US" sz="2400" dirty="0"/>
              <a:t>） </a:t>
            </a:r>
            <a:r>
              <a:rPr lang="en-US" altLang="zh-CN" sz="2400" dirty="0" err="1"/>
              <a:t>Fama</a:t>
            </a:r>
            <a:r>
              <a:rPr lang="en-US" altLang="zh-CN" sz="2400" dirty="0"/>
              <a:t>—</a:t>
            </a:r>
            <a:r>
              <a:rPr lang="zh-CN" altLang="en-US" sz="2400" dirty="0"/>
              <a:t>提出有效市场理论理论框架</a:t>
            </a:r>
          </a:p>
          <a:p>
            <a:pPr>
              <a:lnSpc>
                <a:spcPct val="80000"/>
              </a:lnSpc>
              <a:buFontTx/>
              <a:buNone/>
            </a:pPr>
            <a:endParaRPr lang="en-US" altLang="zh-CN" sz="24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4294967295"/>
          </p:nvPr>
        </p:nvSpPr>
        <p:spPr>
          <a:xfrm>
            <a:off x="362465" y="765176"/>
            <a:ext cx="11582400" cy="5330825"/>
          </a:xfrm>
          <a:prstGeom prst="rect">
            <a:avLst/>
          </a:prstGeom>
        </p:spPr>
        <p:txBody>
          <a:bodyPr>
            <a:normAutofit/>
          </a:bodyPr>
          <a:lstStyle/>
          <a:p>
            <a:r>
              <a:rPr lang="zh-CN" altLang="en-US" sz="2800" dirty="0"/>
              <a:t>第一篇讨论市场有效问题的著述可追溯到</a:t>
            </a:r>
            <a:r>
              <a:rPr lang="en-US" altLang="zh-CN" sz="2800" dirty="0"/>
              <a:t>1889</a:t>
            </a:r>
            <a:r>
              <a:rPr lang="zh-CN" altLang="en-US" sz="2800" dirty="0"/>
              <a:t>年，经济学家</a:t>
            </a:r>
            <a:r>
              <a:rPr lang="en-US" altLang="zh-CN" sz="2800" dirty="0"/>
              <a:t>Gibson</a:t>
            </a:r>
            <a:r>
              <a:rPr lang="zh-CN" altLang="en-US" sz="2800" dirty="0"/>
              <a:t>在</a:t>
            </a:r>
            <a:r>
              <a:rPr lang="en-US" altLang="zh-CN" sz="2800" dirty="0"/>
              <a:t>《</a:t>
            </a:r>
            <a:r>
              <a:rPr lang="zh-CN" altLang="en-US" sz="2800" dirty="0"/>
              <a:t>伦敦、巴黎和纽约的股票市场</a:t>
            </a:r>
            <a:r>
              <a:rPr lang="en-US" altLang="zh-CN" sz="2800" dirty="0"/>
              <a:t>》</a:t>
            </a:r>
            <a:r>
              <a:rPr lang="zh-CN" altLang="en-US" sz="2800" dirty="0"/>
              <a:t>一书中曾描述过这一假说的大致思想</a:t>
            </a:r>
            <a:r>
              <a:rPr lang="en-US" altLang="zh-CN" sz="2800" dirty="0"/>
              <a:t>( </a:t>
            </a:r>
            <a:r>
              <a:rPr lang="zh-CN" altLang="en-US" sz="2800" dirty="0"/>
              <a:t>尽管当时还没有“ 有效市场”这一提法</a:t>
            </a:r>
            <a:r>
              <a:rPr lang="en-US" altLang="zh-CN" sz="2800" dirty="0"/>
              <a:t>)</a:t>
            </a:r>
            <a:r>
              <a:rPr lang="zh-CN" altLang="en-US" sz="2800" dirty="0"/>
              <a:t>，在当时产生了一定的影响。实际上，对证券价格的研究并不是建立在价格形成理论的基础上的，真正研究市场有效性问题是从研究随机游走行为开始的。</a:t>
            </a:r>
          </a:p>
          <a:p>
            <a:r>
              <a:rPr lang="zh-CN" altLang="en-US" sz="2800" dirty="0"/>
              <a:t>最早描述和检验随机游走模型的经济学家是法国经济学家</a:t>
            </a:r>
            <a:r>
              <a:rPr lang="en-US" altLang="zh-CN" sz="2800" dirty="0" err="1"/>
              <a:t>Bachelier</a:t>
            </a:r>
            <a:r>
              <a:rPr lang="en-US" altLang="zh-CN" sz="2800" dirty="0"/>
              <a:t> </a:t>
            </a:r>
            <a:r>
              <a:rPr lang="zh-CN" altLang="en-US" sz="2800" dirty="0"/>
              <a:t>。 </a:t>
            </a:r>
            <a:r>
              <a:rPr lang="en-US" altLang="zh-CN" sz="2800" dirty="0"/>
              <a:t>1900</a:t>
            </a:r>
            <a:r>
              <a:rPr lang="zh-CN" altLang="en-US" sz="2800" dirty="0"/>
              <a:t>年</a:t>
            </a:r>
            <a:r>
              <a:rPr lang="en-US" altLang="zh-CN" sz="2800" dirty="0" err="1"/>
              <a:t>Bachelier</a:t>
            </a:r>
            <a:r>
              <a:rPr lang="en-US" altLang="zh-CN" sz="2800" dirty="0"/>
              <a:t> </a:t>
            </a:r>
            <a:r>
              <a:rPr lang="zh-CN" altLang="en-US" sz="2800" dirty="0"/>
              <a:t>在其博士论文</a:t>
            </a:r>
            <a:r>
              <a:rPr lang="en-US" altLang="zh-CN" sz="2800" dirty="0"/>
              <a:t>《</a:t>
            </a:r>
            <a:r>
              <a:rPr lang="zh-CN" altLang="en-US" sz="2800" dirty="0"/>
              <a:t>投机理论</a:t>
            </a:r>
            <a:r>
              <a:rPr lang="en-US" altLang="zh-CN" sz="2800" dirty="0"/>
              <a:t>》</a:t>
            </a:r>
            <a:r>
              <a:rPr lang="zh-CN" altLang="en-US" sz="2800" dirty="0"/>
              <a:t>中认为价格行为的基本原则应是“公平游戏”，投机者的期望利润应为零。</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4294967295"/>
          </p:nvPr>
        </p:nvSpPr>
        <p:spPr>
          <a:xfrm>
            <a:off x="395416" y="2139908"/>
            <a:ext cx="11532973" cy="2119054"/>
          </a:xfrm>
          <a:prstGeom prst="rect">
            <a:avLst/>
          </a:prstGeom>
        </p:spPr>
        <p:txBody>
          <a:bodyPr>
            <a:noAutofit/>
          </a:bodyPr>
          <a:lstStyle/>
          <a:p>
            <a:pPr>
              <a:lnSpc>
                <a:spcPct val="90000"/>
              </a:lnSpc>
            </a:pPr>
            <a:r>
              <a:rPr lang="en-US" altLang="zh-CN" sz="2400" dirty="0" err="1"/>
              <a:t>Bachelier</a:t>
            </a:r>
            <a:r>
              <a:rPr lang="zh-CN" altLang="en-US" sz="2400" dirty="0"/>
              <a:t>之后关于证券价格行为的研究并没有得到很大的发展， 直到计算机的出现，这一研究才又重新开展起来。</a:t>
            </a:r>
          </a:p>
          <a:p>
            <a:pPr>
              <a:lnSpc>
                <a:spcPct val="90000"/>
              </a:lnSpc>
            </a:pPr>
            <a:r>
              <a:rPr lang="en-US" altLang="zh-CN" sz="2400" dirty="0"/>
              <a:t>1953</a:t>
            </a:r>
            <a:r>
              <a:rPr lang="zh-CN" altLang="en-US" sz="2400" dirty="0"/>
              <a:t>年英国统计学家</a:t>
            </a:r>
            <a:r>
              <a:rPr lang="en-US" altLang="zh-CN" sz="2400" dirty="0"/>
              <a:t>Kendall </a:t>
            </a:r>
            <a:r>
              <a:rPr lang="zh-CN" altLang="en-US" sz="2400" dirty="0"/>
              <a:t>在其</a:t>
            </a:r>
            <a:r>
              <a:rPr lang="en-US" altLang="zh-CN" sz="2400" dirty="0"/>
              <a:t>《</a:t>
            </a:r>
            <a:r>
              <a:rPr lang="zh-CN" altLang="en-US" sz="2400" dirty="0"/>
              <a:t>经济时间序列分析，第一篇：价格</a:t>
            </a:r>
            <a:r>
              <a:rPr lang="en-US" altLang="zh-CN" sz="2400" dirty="0"/>
              <a:t>》</a:t>
            </a:r>
            <a:r>
              <a:rPr lang="zh-CN" altLang="en-US" sz="2400" dirty="0"/>
              <a:t>一文中研究了</a:t>
            </a:r>
            <a:r>
              <a:rPr lang="en-US" altLang="zh-CN" sz="2400" dirty="0"/>
              <a:t>19</a:t>
            </a:r>
            <a:r>
              <a:rPr lang="zh-CN" altLang="en-US" sz="2400" dirty="0"/>
              <a:t>种英国工业股票价格指数和纽约、芝加哥商品交易所的棉花、小麦的即期价格周变化规律，在做了大量序列相关分析后，发现这些序列就象在随机漫步一样，下一周的价格是前一周的价格加上一个随机数构成。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fld id="{1737C524-040B-4CAF-B99D-4B7494405524}" type="slidenum">
              <a:rPr lang="zh-CN" altLang="en-US" sz="1400"/>
              <a:pPr/>
              <a:t>5</a:t>
            </a:fld>
            <a:endParaRPr lang="en-US" altLang="zh-CN" sz="1400"/>
          </a:p>
        </p:txBody>
      </p:sp>
      <p:sp>
        <p:nvSpPr>
          <p:cNvPr id="180227" name="Rectangle 2"/>
          <p:cNvSpPr>
            <a:spLocks noGrp="1" noChangeArrowheads="1"/>
          </p:cNvSpPr>
          <p:nvPr>
            <p:ph type="body" idx="4294967295"/>
          </p:nvPr>
        </p:nvSpPr>
        <p:spPr>
          <a:xfrm>
            <a:off x="1828800" y="304801"/>
            <a:ext cx="8540750" cy="6003925"/>
          </a:xfrm>
          <a:prstGeom prst="rect">
            <a:avLst/>
          </a:prstGeom>
        </p:spPr>
        <p:txBody>
          <a:bodyPr/>
          <a:lstStyle/>
          <a:p>
            <a:pPr eaLnBrk="1" hangingPunct="1">
              <a:lnSpc>
                <a:spcPct val="90000"/>
              </a:lnSpc>
            </a:pPr>
            <a:r>
              <a:rPr lang="zh-CN" altLang="en-US" sz="2400" b="1" dirty="0">
                <a:latin typeface="宋体" panose="02010600030101010101" pitchFamily="2" charset="-122"/>
              </a:rPr>
              <a:t>模型的八个假定：</a:t>
            </a:r>
          </a:p>
          <a:p>
            <a:pPr eaLnBrk="1" hangingPunct="1">
              <a:lnSpc>
                <a:spcPct val="90000"/>
              </a:lnSpc>
            </a:pPr>
            <a:endParaRPr lang="zh-CN" altLang="en-US" sz="2400" b="1" dirty="0">
              <a:latin typeface="宋体" panose="02010600030101010101" pitchFamily="2" charset="-122"/>
            </a:endParaRPr>
          </a:p>
          <a:p>
            <a:pPr lvl="1" eaLnBrk="1" hangingPunct="1">
              <a:lnSpc>
                <a:spcPct val="90000"/>
              </a:lnSpc>
            </a:pPr>
            <a:r>
              <a:rPr lang="zh-CN" altLang="en-US" b="1" dirty="0">
                <a:latin typeface="宋体" panose="02010600030101010101" pitchFamily="2" charset="-122"/>
              </a:rPr>
              <a:t>（</a:t>
            </a:r>
            <a:r>
              <a:rPr lang="en-US" altLang="zh-CN" b="1" dirty="0">
                <a:latin typeface="宋体" panose="02010600030101010101" pitchFamily="2" charset="-122"/>
              </a:rPr>
              <a:t>1</a:t>
            </a:r>
            <a:r>
              <a:rPr lang="zh-CN" altLang="en-US" b="1" dirty="0">
                <a:latin typeface="宋体" panose="02010600030101010101" pitchFamily="2" charset="-122"/>
              </a:rPr>
              <a:t>）期权标的资产为风险资产（股票），当前时刻市场价格为</a:t>
            </a:r>
            <a:r>
              <a:rPr lang="en-US" altLang="zh-CN" b="1" dirty="0">
                <a:latin typeface="宋体" panose="02010600030101010101" pitchFamily="2" charset="-122"/>
              </a:rPr>
              <a:t>S</a:t>
            </a:r>
            <a:r>
              <a:rPr lang="zh-CN" altLang="en-US" b="1" dirty="0">
                <a:latin typeface="宋体" panose="02010600030101010101" pitchFamily="2" charset="-122"/>
              </a:rPr>
              <a:t>，</a:t>
            </a:r>
            <a:r>
              <a:rPr lang="en-US" altLang="zh-CN" b="1" dirty="0">
                <a:latin typeface="宋体" panose="02010600030101010101" pitchFamily="2" charset="-122"/>
              </a:rPr>
              <a:t>S</a:t>
            </a:r>
            <a:r>
              <a:rPr lang="zh-CN" altLang="en-US" b="1" dirty="0">
                <a:latin typeface="宋体" panose="02010600030101010101" pitchFamily="2" charset="-122"/>
              </a:rPr>
              <a:t>遵循布朗运动</a:t>
            </a:r>
            <a:r>
              <a:rPr lang="zh-CN" altLang="en-US" sz="2400" b="1" dirty="0">
                <a:latin typeface="宋体" panose="02010600030101010101" pitchFamily="2" charset="-122"/>
              </a:rPr>
              <a:t>。</a:t>
            </a:r>
            <a:endParaRPr lang="zh-CN" altLang="en-US" b="1" dirty="0"/>
          </a:p>
          <a:p>
            <a:pPr lvl="1" eaLnBrk="1" hangingPunct="1">
              <a:lnSpc>
                <a:spcPct val="90000"/>
              </a:lnSpc>
            </a:pPr>
            <a:r>
              <a:rPr lang="zh-CN" altLang="en-US" b="1" dirty="0"/>
              <a:t>（</a:t>
            </a:r>
            <a:r>
              <a:rPr lang="en-US" altLang="zh-CN" b="1" dirty="0"/>
              <a:t>2</a:t>
            </a:r>
            <a:r>
              <a:rPr lang="zh-CN" altLang="en-US" b="1" dirty="0"/>
              <a:t>）在期权有效期内，标的资产没有现金收益支付，意味着标的资产价格</a:t>
            </a:r>
          </a:p>
          <a:p>
            <a:pPr lvl="1" eaLnBrk="1" hangingPunct="1">
              <a:lnSpc>
                <a:spcPct val="90000"/>
              </a:lnSpc>
              <a:buFontTx/>
              <a:buNone/>
            </a:pPr>
            <a:r>
              <a:rPr lang="zh-CN" altLang="en-US" b="1" dirty="0"/>
              <a:t>              的变动是连续而均匀的，不存在突然的跳跃。</a:t>
            </a:r>
          </a:p>
          <a:p>
            <a:pPr lvl="1" eaLnBrk="1" hangingPunct="1">
              <a:lnSpc>
                <a:spcPct val="90000"/>
              </a:lnSpc>
            </a:pPr>
            <a:r>
              <a:rPr lang="zh-CN" altLang="en-US" b="1" dirty="0"/>
              <a:t>（</a:t>
            </a:r>
            <a:r>
              <a:rPr lang="en-US" altLang="zh-CN" b="1" dirty="0"/>
              <a:t>3</a:t>
            </a:r>
            <a:r>
              <a:rPr lang="zh-CN" altLang="en-US" b="1" dirty="0"/>
              <a:t>）没有交易费用和税收，不考虑保证金问题，即不存在影响收益的任何</a:t>
            </a:r>
          </a:p>
          <a:p>
            <a:pPr lvl="1" eaLnBrk="1" hangingPunct="1">
              <a:lnSpc>
                <a:spcPct val="90000"/>
              </a:lnSpc>
              <a:buFontTx/>
              <a:buNone/>
            </a:pPr>
            <a:r>
              <a:rPr lang="zh-CN" altLang="en-US" b="1" dirty="0"/>
              <a:t>             外部因素，意味着投资者的收益仅来源于价格的变动，而没有其他影 </a:t>
            </a:r>
          </a:p>
          <a:p>
            <a:pPr lvl="1" eaLnBrk="1" hangingPunct="1">
              <a:lnSpc>
                <a:spcPct val="90000"/>
              </a:lnSpc>
              <a:buFontTx/>
              <a:buNone/>
            </a:pPr>
            <a:r>
              <a:rPr lang="zh-CN" altLang="en-US" b="1" dirty="0"/>
              <a:t>             响因素。</a:t>
            </a:r>
          </a:p>
          <a:p>
            <a:pPr lvl="1" eaLnBrk="1" hangingPunct="1">
              <a:lnSpc>
                <a:spcPct val="90000"/>
              </a:lnSpc>
            </a:pPr>
            <a:r>
              <a:rPr lang="zh-CN" altLang="en-US" b="1" dirty="0"/>
              <a:t>（</a:t>
            </a:r>
            <a:r>
              <a:rPr lang="en-US" altLang="zh-CN" b="1" dirty="0"/>
              <a:t>4</a:t>
            </a:r>
            <a:r>
              <a:rPr lang="zh-CN" altLang="en-US" b="1" dirty="0"/>
              <a:t>）该标的资产可以被自由地买卖，即允许卖空，且所有证券都是完全可</a:t>
            </a:r>
          </a:p>
          <a:p>
            <a:pPr lvl="1" eaLnBrk="1" hangingPunct="1">
              <a:lnSpc>
                <a:spcPct val="90000"/>
              </a:lnSpc>
              <a:buFontTx/>
              <a:buNone/>
            </a:pPr>
            <a:r>
              <a:rPr lang="zh-CN" altLang="en-US" b="1" dirty="0"/>
              <a:t>             分的。</a:t>
            </a:r>
          </a:p>
          <a:p>
            <a:pPr lvl="1" eaLnBrk="1" hangingPunct="1">
              <a:lnSpc>
                <a:spcPct val="90000"/>
              </a:lnSpc>
            </a:pPr>
            <a:r>
              <a:rPr lang="zh-CN" altLang="en-US" b="1" dirty="0"/>
              <a:t>（</a:t>
            </a:r>
            <a:r>
              <a:rPr lang="en-US" altLang="zh-CN" b="1" dirty="0"/>
              <a:t>5</a:t>
            </a:r>
            <a:r>
              <a:rPr lang="zh-CN" altLang="en-US" b="1" dirty="0"/>
              <a:t>）在期权有效期内，无风险利率</a:t>
            </a:r>
            <a:r>
              <a:rPr lang="en-US" altLang="zh-CN" b="1" dirty="0"/>
              <a:t>r</a:t>
            </a:r>
            <a:r>
              <a:rPr lang="zh-CN" altLang="en-US" b="1" dirty="0"/>
              <a:t>为常数，投资者可以此利率无限制地进</a:t>
            </a:r>
          </a:p>
          <a:p>
            <a:pPr lvl="1" eaLnBrk="1" hangingPunct="1">
              <a:lnSpc>
                <a:spcPct val="90000"/>
              </a:lnSpc>
              <a:buFontTx/>
              <a:buNone/>
            </a:pPr>
            <a:r>
              <a:rPr lang="zh-CN" altLang="en-US" b="1" dirty="0"/>
              <a:t>             行借贷。</a:t>
            </a:r>
          </a:p>
          <a:p>
            <a:pPr lvl="1" eaLnBrk="1" hangingPunct="1">
              <a:lnSpc>
                <a:spcPct val="90000"/>
              </a:lnSpc>
            </a:pPr>
            <a:r>
              <a:rPr lang="zh-CN" altLang="en-US" b="1" dirty="0"/>
              <a:t>（</a:t>
            </a:r>
            <a:r>
              <a:rPr lang="en-US" altLang="zh-CN" b="1" dirty="0"/>
              <a:t>6</a:t>
            </a:r>
            <a:r>
              <a:rPr lang="zh-CN" altLang="en-US" b="1" dirty="0"/>
              <a:t>）期权为欧式看涨期权，其执行价格为</a:t>
            </a:r>
            <a:r>
              <a:rPr lang="en-US" altLang="zh-CN" b="1" dirty="0"/>
              <a:t>X</a:t>
            </a:r>
            <a:r>
              <a:rPr lang="zh-CN" altLang="en-US" b="1" dirty="0"/>
              <a:t>，当前时刻为</a:t>
            </a:r>
            <a:r>
              <a:rPr lang="en-US" altLang="zh-CN" b="1" dirty="0"/>
              <a:t>t</a:t>
            </a:r>
            <a:r>
              <a:rPr lang="zh-CN" altLang="en-US" b="1" dirty="0"/>
              <a:t>，到期时刻为</a:t>
            </a:r>
            <a:r>
              <a:rPr lang="en-US" altLang="zh-CN" b="1" dirty="0"/>
              <a:t>T</a:t>
            </a:r>
            <a:r>
              <a:rPr lang="zh-CN" altLang="en-US" b="1" dirty="0"/>
              <a:t>。</a:t>
            </a:r>
          </a:p>
          <a:p>
            <a:pPr lvl="1" eaLnBrk="1" hangingPunct="1">
              <a:lnSpc>
                <a:spcPct val="90000"/>
              </a:lnSpc>
            </a:pPr>
            <a:r>
              <a:rPr lang="zh-CN" altLang="en-US" b="1" dirty="0"/>
              <a:t>（</a:t>
            </a:r>
            <a:r>
              <a:rPr lang="en-US" altLang="zh-CN" b="1" dirty="0"/>
              <a:t>7</a:t>
            </a:r>
            <a:r>
              <a:rPr lang="zh-CN" altLang="en-US" b="1" dirty="0"/>
              <a:t>）不存在无风险套利机会。</a:t>
            </a:r>
          </a:p>
          <a:p>
            <a:pPr lvl="1" eaLnBrk="1" hangingPunct="1">
              <a:lnSpc>
                <a:spcPct val="90000"/>
              </a:lnSpc>
            </a:pPr>
            <a:r>
              <a:rPr lang="zh-CN" altLang="en-US" b="1" dirty="0"/>
              <a:t>（</a:t>
            </a:r>
            <a:r>
              <a:rPr lang="en-US" altLang="zh-CN" b="1" dirty="0"/>
              <a:t>8</a:t>
            </a:r>
            <a:r>
              <a:rPr lang="zh-CN" altLang="en-US" b="1" dirty="0"/>
              <a:t>）标的资产价格波动率已知且恒定，这一假定是期权定价模型中的关键条件。</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4294967295"/>
          </p:nvPr>
        </p:nvSpPr>
        <p:spPr>
          <a:xfrm>
            <a:off x="510745" y="476251"/>
            <a:ext cx="10997513" cy="5649913"/>
          </a:xfrm>
          <a:prstGeom prst="rect">
            <a:avLst/>
          </a:prstGeom>
        </p:spPr>
        <p:txBody>
          <a:bodyPr>
            <a:normAutofit/>
          </a:bodyPr>
          <a:lstStyle/>
          <a:p>
            <a:r>
              <a:rPr lang="zh-CN" altLang="en-US" sz="2800" dirty="0"/>
              <a:t>实际上，</a:t>
            </a:r>
            <a:r>
              <a:rPr lang="en-US" altLang="zh-CN" sz="2800" dirty="0"/>
              <a:t>Kendall</a:t>
            </a:r>
            <a:r>
              <a:rPr lang="zh-CN" altLang="en-US" sz="2800" dirty="0"/>
              <a:t>的结论已在</a:t>
            </a:r>
            <a:r>
              <a:rPr lang="en-US" altLang="zh-CN" sz="2800" dirty="0"/>
              <a:t>1934</a:t>
            </a:r>
            <a:r>
              <a:rPr lang="zh-CN" altLang="en-US" sz="2800" dirty="0"/>
              <a:t>年由</a:t>
            </a:r>
            <a:r>
              <a:rPr lang="en-US" altLang="zh-CN" sz="2800" dirty="0"/>
              <a:t>Working</a:t>
            </a:r>
            <a:r>
              <a:rPr lang="zh-CN" altLang="en-US" sz="2800" dirty="0"/>
              <a:t>提出过，只是</a:t>
            </a:r>
            <a:r>
              <a:rPr lang="en-US" altLang="zh-CN" sz="2800" dirty="0"/>
              <a:t>Working </a:t>
            </a:r>
            <a:r>
              <a:rPr lang="zh-CN" altLang="en-US" sz="2800" dirty="0"/>
              <a:t>的论述缺乏象</a:t>
            </a:r>
            <a:r>
              <a:rPr lang="en-US" altLang="zh-CN" sz="2800" dirty="0"/>
              <a:t>Kendall</a:t>
            </a:r>
            <a:r>
              <a:rPr lang="zh-CN" altLang="en-US" sz="2800" dirty="0"/>
              <a:t>那样有力的实证研究证据。</a:t>
            </a:r>
            <a:r>
              <a:rPr lang="en-US" altLang="zh-CN" sz="2800" dirty="0"/>
              <a:t>1959</a:t>
            </a:r>
            <a:r>
              <a:rPr lang="zh-CN" altLang="en-US" sz="2800" dirty="0"/>
              <a:t>年</a:t>
            </a:r>
            <a:r>
              <a:rPr lang="en-US" altLang="zh-CN" sz="2800" dirty="0"/>
              <a:t>Roberts</a:t>
            </a:r>
            <a:r>
              <a:rPr lang="zh-CN" altLang="en-US" sz="2800" dirty="0"/>
              <a:t>揭示了这些股票市场研究和金融分析的结论所隐含的意义。但是，</a:t>
            </a:r>
            <a:r>
              <a:rPr lang="en-US" altLang="zh-CN" sz="2800" dirty="0"/>
              <a:t>Kendall</a:t>
            </a:r>
            <a:r>
              <a:rPr lang="zh-CN" altLang="en-US" sz="2800" dirty="0"/>
              <a:t>、</a:t>
            </a:r>
            <a:r>
              <a:rPr lang="en-US" altLang="zh-CN" sz="2800" dirty="0"/>
              <a:t>Working</a:t>
            </a:r>
            <a:r>
              <a:rPr lang="zh-CN" altLang="en-US" sz="2800" dirty="0"/>
              <a:t>和</a:t>
            </a:r>
            <a:r>
              <a:rPr lang="en-US" altLang="zh-CN" sz="2800" dirty="0"/>
              <a:t>Roberts </a:t>
            </a:r>
            <a:r>
              <a:rPr lang="zh-CN" altLang="en-US" sz="2800" dirty="0"/>
              <a:t>提出的投机价格序列可以用随机游走模型很好描述的观点是建立在观察基础上的，他们并没有对这些假设进行合理的经济学解释。</a:t>
            </a:r>
          </a:p>
          <a:p>
            <a:r>
              <a:rPr lang="zh-CN" altLang="en-US" sz="2800" dirty="0"/>
              <a:t>直到</a:t>
            </a:r>
            <a:r>
              <a:rPr lang="en-US" altLang="zh-CN" sz="2800" dirty="0"/>
              <a:t>1965</a:t>
            </a:r>
            <a:r>
              <a:rPr lang="zh-CN" altLang="en-US" sz="2800" dirty="0"/>
              <a:t>年和</a:t>
            </a:r>
            <a:r>
              <a:rPr lang="en-US" altLang="zh-CN" sz="2800" dirty="0"/>
              <a:t>1966</a:t>
            </a:r>
            <a:r>
              <a:rPr lang="zh-CN" altLang="en-US" sz="2800" dirty="0"/>
              <a:t>年</a:t>
            </a:r>
            <a:r>
              <a:rPr lang="en-US" altLang="zh-CN" sz="2800" dirty="0"/>
              <a:t>Samuelson</a:t>
            </a:r>
            <a:r>
              <a:rPr lang="zh-CN" altLang="en-US" sz="2800" dirty="0"/>
              <a:t>和</a:t>
            </a:r>
            <a:r>
              <a:rPr lang="en-US" altLang="zh-CN" sz="2800" dirty="0"/>
              <a:t>Mandelbrot </a:t>
            </a:r>
            <a:r>
              <a:rPr lang="zh-CN" altLang="en-US" sz="2800" dirty="0"/>
              <a:t>两位经济学家才在仔细研究了随机游走理论后，较为严密地揭示了</a:t>
            </a:r>
            <a:r>
              <a:rPr lang="en-US" altLang="zh-CN" sz="2800" dirty="0"/>
              <a:t>EMH</a:t>
            </a:r>
            <a:r>
              <a:rPr lang="zh-CN" altLang="en-US" sz="2800" dirty="0"/>
              <a:t>期望收益模型中的“公平游戏”原则。</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255373" y="1021664"/>
            <a:ext cx="11384692" cy="2174617"/>
          </a:xfrm>
          <a:prstGeom prst="rect">
            <a:avLst/>
          </a:prstGeom>
        </p:spPr>
        <p:txBody>
          <a:bodyPr>
            <a:normAutofit/>
          </a:bodyPr>
          <a:lstStyle/>
          <a:p>
            <a:r>
              <a:rPr lang="en-US" altLang="zh-CN" dirty="0"/>
              <a:t>1965</a:t>
            </a:r>
            <a:r>
              <a:rPr lang="zh-CN" altLang="en-US" dirty="0"/>
              <a:t>年美国芝加哥大学</a:t>
            </a:r>
            <a:r>
              <a:rPr lang="en-US" altLang="zh-CN" dirty="0"/>
              <a:t>Eugene </a:t>
            </a:r>
            <a:r>
              <a:rPr lang="en-US" altLang="zh-CN" dirty="0" err="1"/>
              <a:t>Fama</a:t>
            </a:r>
            <a:r>
              <a:rPr lang="zh-CN" altLang="en-US" dirty="0"/>
              <a:t>法玛在商业学刊上发表题为</a:t>
            </a:r>
            <a:r>
              <a:rPr lang="zh-CN" altLang="en-US" b="1" dirty="0"/>
              <a:t>“</a:t>
            </a:r>
            <a:r>
              <a:rPr lang="zh-CN" altLang="en-US" dirty="0"/>
              <a:t>股票市场价格行为</a:t>
            </a:r>
            <a:r>
              <a:rPr lang="zh-CN" altLang="en-US" b="1" dirty="0"/>
              <a:t>”</a:t>
            </a:r>
            <a:r>
              <a:rPr lang="zh-CN" altLang="en-US" dirty="0"/>
              <a:t>一文。提出了著名的有效市场假说</a:t>
            </a:r>
            <a:r>
              <a:rPr lang="en-US" altLang="zh-CN" dirty="0"/>
              <a:t>(Efficient Market Hypothesis</a:t>
            </a:r>
            <a:r>
              <a:rPr lang="zh-CN" altLang="en-US" dirty="0"/>
              <a:t>，</a:t>
            </a:r>
            <a:r>
              <a:rPr lang="en-US" altLang="zh-CN" dirty="0"/>
              <a:t>EMH)</a:t>
            </a:r>
            <a:r>
              <a:rPr lang="zh-CN" altLang="en-US" dirty="0"/>
              <a:t>。</a:t>
            </a:r>
          </a:p>
          <a:p>
            <a:r>
              <a:rPr lang="zh-CN" altLang="en-US" dirty="0"/>
              <a:t>该假说认为，在一个充满信息交流和信息竞争的社会里，一个特定的信息能够在证券市场上迅速被投资者知晓，随后，股票市场的竞争将会驱使证券价格充分且及时反映该组信息，从而使得投资者根据该组信息所进行的交易不存在非正常报酬，而只能赚取风险调整的平均市场报酬率</a:t>
            </a:r>
            <a:r>
              <a:rPr lang="zh-CN" altLang="en-US" dirty="0" smtClean="0"/>
              <a:t>。</a:t>
            </a:r>
            <a:endParaRPr lang="en-US" altLang="zh-CN" dirty="0" smtClean="0"/>
          </a:p>
          <a:p>
            <a:endParaRPr lang="zh-CN" altLang="en-US" dirty="0"/>
          </a:p>
        </p:txBody>
      </p:sp>
      <p:sp>
        <p:nvSpPr>
          <p:cNvPr id="3" name="Rectangle 3"/>
          <p:cNvSpPr txBox="1">
            <a:spLocks noChangeArrowheads="1"/>
          </p:cNvSpPr>
          <p:nvPr/>
        </p:nvSpPr>
        <p:spPr>
          <a:xfrm>
            <a:off x="255373" y="4427925"/>
            <a:ext cx="11607114" cy="21705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altLang="zh-CN" dirty="0" err="1" smtClean="0"/>
              <a:t>Fama</a:t>
            </a:r>
            <a:r>
              <a:rPr lang="zh-CN" altLang="en-US" dirty="0" smtClean="0"/>
              <a:t>是有效市场理论的集大成者，他为该理论的最终形成和完善作出了卓越的贡献。</a:t>
            </a:r>
            <a:r>
              <a:rPr lang="en-US" altLang="zh-CN" dirty="0" smtClean="0"/>
              <a:t>1970</a:t>
            </a:r>
            <a:r>
              <a:rPr lang="zh-CN" altLang="en-US" dirty="0" smtClean="0"/>
              <a:t>年</a:t>
            </a:r>
            <a:r>
              <a:rPr lang="en-US" altLang="zh-CN" dirty="0" err="1" smtClean="0"/>
              <a:t>Fama</a:t>
            </a:r>
            <a:r>
              <a:rPr lang="zh-CN" altLang="en-US" dirty="0" smtClean="0"/>
              <a:t>关于</a:t>
            </a:r>
            <a:r>
              <a:rPr lang="en-US" altLang="zh-CN" dirty="0" smtClean="0"/>
              <a:t>EMH</a:t>
            </a:r>
            <a:r>
              <a:rPr lang="zh-CN" altLang="en-US" dirty="0" smtClean="0"/>
              <a:t>的一篇经典论文</a:t>
            </a:r>
            <a:r>
              <a:rPr lang="en-US" altLang="zh-CN" dirty="0" smtClean="0"/>
              <a:t>《</a:t>
            </a:r>
            <a:r>
              <a:rPr lang="zh-CN" altLang="en-US" dirty="0" smtClean="0"/>
              <a:t>有效资本市场：理论和实证研究回顾</a:t>
            </a:r>
            <a:r>
              <a:rPr lang="en-US" altLang="zh-CN" dirty="0" smtClean="0"/>
              <a:t>》</a:t>
            </a:r>
            <a:r>
              <a:rPr lang="zh-CN" altLang="en-US" dirty="0" smtClean="0"/>
              <a:t>不仅对过去有关</a:t>
            </a:r>
            <a:r>
              <a:rPr lang="en-US" altLang="zh-CN" dirty="0" smtClean="0"/>
              <a:t>EMH</a:t>
            </a:r>
            <a:r>
              <a:rPr lang="zh-CN" altLang="en-US" dirty="0" smtClean="0"/>
              <a:t>的研究作了系统的总结，还提出了研究</a:t>
            </a:r>
            <a:r>
              <a:rPr lang="en-US" altLang="zh-CN" dirty="0" smtClean="0"/>
              <a:t>EMH</a:t>
            </a:r>
            <a:r>
              <a:rPr lang="zh-CN" altLang="en-US" dirty="0" smtClean="0"/>
              <a:t>的一个完整的理论框架。</a:t>
            </a:r>
          </a:p>
          <a:p>
            <a:r>
              <a:rPr lang="zh-CN" altLang="en-US" dirty="0" smtClean="0"/>
              <a:t>在此之后，</a:t>
            </a:r>
            <a:r>
              <a:rPr lang="en-US" altLang="zh-CN" dirty="0" smtClean="0"/>
              <a:t>EMH</a:t>
            </a:r>
            <a:r>
              <a:rPr lang="zh-CN" altLang="en-US" dirty="0" smtClean="0"/>
              <a:t>蓬勃发展，其内涵不断加深、外延不断扩大， 最终成为现代金融经济学的支柱理论之一。 </a:t>
            </a:r>
            <a:endParaRPr lang="zh-CN" altLang="en-US" dirty="0"/>
          </a:p>
        </p:txBody>
      </p:sp>
      <p:sp>
        <p:nvSpPr>
          <p:cNvPr id="4" name="Rectangle 3"/>
          <p:cNvSpPr txBox="1">
            <a:spLocks noChangeArrowheads="1"/>
          </p:cNvSpPr>
          <p:nvPr/>
        </p:nvSpPr>
        <p:spPr>
          <a:xfrm>
            <a:off x="255373" y="3111931"/>
            <a:ext cx="11607114" cy="85870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zh-CN" altLang="en-US" dirty="0" smtClean="0"/>
              <a:t>只要市场充分反映了现有的全部信息，市场价格代表着证券的真实价值，这样的市场就称为有效市场。有效市场假说</a:t>
            </a:r>
            <a:r>
              <a:rPr lang="en-US" altLang="zh-CN" dirty="0" smtClean="0"/>
              <a:t>(EMH)</a:t>
            </a:r>
            <a:r>
              <a:rPr lang="zh-CN" altLang="en-US" dirty="0" smtClean="0"/>
              <a:t>是数量化资本市场理论的核心</a:t>
            </a:r>
            <a:r>
              <a:rPr lang="en-US" altLang="zh-CN" dirty="0" smtClean="0"/>
              <a:t>, </a:t>
            </a:r>
            <a:r>
              <a:rPr lang="zh-CN" altLang="en-US" dirty="0" smtClean="0"/>
              <a:t>同时也是现代金融经济学的理论基石之一。</a:t>
            </a:r>
          </a:p>
          <a:p>
            <a:endParaRPr lang="zh-CN" altLang="en-US" dirty="0" smtClean="0"/>
          </a:p>
          <a:p>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36605" y="684421"/>
            <a:ext cx="7291112" cy="444164"/>
          </a:xfrm>
        </p:spPr>
        <p:txBody>
          <a:bodyPr>
            <a:normAutofit fontScale="90000"/>
          </a:bodyPr>
          <a:lstStyle/>
          <a:p>
            <a:r>
              <a:rPr lang="zh-CN" altLang="en-US" sz="4000" b="1" dirty="0"/>
              <a:t>二、随机游走－</a:t>
            </a:r>
            <a:r>
              <a:rPr lang="zh-CN" altLang="en-US" sz="2400" dirty="0"/>
              <a:t>股价变动是随机且不可预测的</a:t>
            </a:r>
          </a:p>
        </p:txBody>
      </p:sp>
      <p:sp>
        <p:nvSpPr>
          <p:cNvPr id="124931" name="Rectangle 3"/>
          <p:cNvSpPr>
            <a:spLocks noGrp="1" noChangeArrowheads="1"/>
          </p:cNvSpPr>
          <p:nvPr>
            <p:ph type="body" idx="4294967295"/>
          </p:nvPr>
        </p:nvSpPr>
        <p:spPr>
          <a:xfrm>
            <a:off x="436605" y="1412876"/>
            <a:ext cx="10841621" cy="4683125"/>
          </a:xfrm>
          <a:prstGeom prst="rect">
            <a:avLst/>
          </a:prstGeom>
        </p:spPr>
        <p:txBody>
          <a:bodyPr>
            <a:normAutofit/>
          </a:bodyPr>
          <a:lstStyle/>
          <a:p>
            <a:pPr>
              <a:lnSpc>
                <a:spcPct val="110000"/>
              </a:lnSpc>
            </a:pPr>
            <a:r>
              <a:rPr lang="zh-CN" altLang="en-US" sz="2400" dirty="0"/>
              <a:t>如果股价可以预测，投资者只需在股价将涨时买入或在将跌时抛出就可获得无止境的利润。事实上，对未来股价的预测将导致股价的立刻变化，即股价将即刻反应模型预测所暗示的</a:t>
            </a:r>
            <a:r>
              <a:rPr lang="zh-CN" altLang="en-US" sz="2400" dirty="0">
                <a:latin typeface="宋体" panose="02010600030101010101" pitchFamily="2" charset="-122"/>
              </a:rPr>
              <a:t>“</a:t>
            </a:r>
            <a:r>
              <a:rPr lang="zh-CN" altLang="en-US" sz="2400" dirty="0"/>
              <a:t>好消息</a:t>
            </a:r>
            <a:r>
              <a:rPr lang="zh-CN" altLang="en-US" sz="2400" dirty="0">
                <a:latin typeface="宋体" panose="02010600030101010101" pitchFamily="2" charset="-122"/>
              </a:rPr>
              <a:t>”</a:t>
            </a:r>
            <a:r>
              <a:rPr lang="zh-CN" altLang="en-US" sz="2400" dirty="0"/>
              <a:t>，对未来股价变化的预测将导致股价提前变化，以至所有的市场参与者都来不及在股价上升前行动。亦即股价中包含了当前一切可用于预测股票表现的信息。</a:t>
            </a:r>
          </a:p>
          <a:p>
            <a:pPr>
              <a:lnSpc>
                <a:spcPct val="110000"/>
              </a:lnSpc>
            </a:pPr>
            <a:r>
              <a:rPr lang="zh-CN" altLang="en-US" sz="2400" dirty="0"/>
              <a:t>一旦有迹象表明某种股票被低估，便存在着一个赚钱的机会，投资者便会蜂拥购买使得股价立刻上升到正常水平，从而只能获得正常利润。所以，股价只对新信息作出上涨或下跌的反应。而新信息必然是不可预测的，所以股价同样是不可预测的，这就是随机游走论点的本质。</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913775" y="618518"/>
            <a:ext cx="10364451" cy="757202"/>
          </a:xfrm>
        </p:spPr>
        <p:txBody>
          <a:bodyPr/>
          <a:lstStyle/>
          <a:p>
            <a:pPr algn="l"/>
            <a:r>
              <a:rPr lang="zh-CN" altLang="en-US" dirty="0" smtClean="0"/>
              <a:t>二、有效</a:t>
            </a:r>
            <a:r>
              <a:rPr lang="zh-CN" altLang="en-US" dirty="0"/>
              <a:t>市场</a:t>
            </a:r>
            <a:r>
              <a:rPr lang="zh-CN" altLang="en-US" dirty="0" smtClean="0"/>
              <a:t>假说</a:t>
            </a:r>
            <a:r>
              <a:rPr lang="en-US" altLang="zh-CN" dirty="0" smtClean="0"/>
              <a:t>-----</a:t>
            </a:r>
            <a:r>
              <a:rPr lang="zh-CN" altLang="en-US" dirty="0" smtClean="0"/>
              <a:t>思想、条件、内容</a:t>
            </a:r>
            <a:endParaRPr lang="zh-CN" altLang="en-US" dirty="0"/>
          </a:p>
        </p:txBody>
      </p:sp>
      <p:sp>
        <p:nvSpPr>
          <p:cNvPr id="129027" name="Rectangle 3"/>
          <p:cNvSpPr>
            <a:spLocks noGrp="1" noChangeArrowheads="1"/>
          </p:cNvSpPr>
          <p:nvPr>
            <p:ph type="body" idx="4294967295"/>
          </p:nvPr>
        </p:nvSpPr>
        <p:spPr>
          <a:xfrm>
            <a:off x="527222" y="2283941"/>
            <a:ext cx="10751004" cy="1661984"/>
          </a:xfrm>
          <a:prstGeom prst="rect">
            <a:avLst/>
          </a:prstGeom>
        </p:spPr>
        <p:txBody>
          <a:bodyPr>
            <a:normAutofit lnSpcReduction="10000"/>
          </a:bodyPr>
          <a:lstStyle/>
          <a:p>
            <a:r>
              <a:rPr lang="zh-CN" altLang="en-US" sz="2800" b="1" dirty="0" smtClean="0"/>
              <a:t>（一）主要思想</a:t>
            </a:r>
            <a:r>
              <a:rPr lang="zh-CN" altLang="en-US" dirty="0" smtClean="0"/>
              <a:t>：市场价格</a:t>
            </a:r>
            <a:r>
              <a:rPr lang="zh-CN" altLang="en-US" dirty="0"/>
              <a:t>充分反映了所有相关的信息，这就是有效市场理论或有效市场假说</a:t>
            </a:r>
            <a:r>
              <a:rPr lang="en-US" altLang="zh-CN" dirty="0"/>
              <a:t>(Efficient Market Hypothesis</a:t>
            </a:r>
            <a:r>
              <a:rPr lang="zh-CN" altLang="en-US" dirty="0"/>
              <a:t>，简称</a:t>
            </a:r>
            <a:r>
              <a:rPr lang="en-US" altLang="zh-CN" dirty="0"/>
              <a:t>EMH)</a:t>
            </a:r>
            <a:r>
              <a:rPr lang="zh-CN" altLang="en-US" dirty="0" smtClean="0"/>
              <a:t>。简洁</a:t>
            </a:r>
            <a:r>
              <a:rPr lang="zh-CN" altLang="en-US" dirty="0"/>
              <a:t>明快的</a:t>
            </a:r>
            <a:r>
              <a:rPr lang="en-US" altLang="zh-CN" dirty="0"/>
              <a:t>EMH</a:t>
            </a:r>
            <a:r>
              <a:rPr lang="zh-CN" altLang="en-US" dirty="0"/>
              <a:t>体现了经济学家们一直梦寐以求的东西</a:t>
            </a:r>
            <a:r>
              <a:rPr lang="en-US" altLang="zh-CN" dirty="0"/>
              <a:t>—-</a:t>
            </a:r>
            <a:r>
              <a:rPr lang="zh-CN" altLang="en-US" dirty="0"/>
              <a:t>竞争均衡。</a:t>
            </a:r>
            <a:r>
              <a:rPr lang="en-US" altLang="zh-CN" dirty="0"/>
              <a:t>EMH</a:t>
            </a:r>
            <a:r>
              <a:rPr lang="zh-CN" altLang="en-US" dirty="0"/>
              <a:t>实际上是亚当</a:t>
            </a:r>
            <a:r>
              <a:rPr lang="en-US" altLang="zh-CN" dirty="0"/>
              <a:t>·</a:t>
            </a:r>
            <a:r>
              <a:rPr lang="zh-CN" altLang="en-US" dirty="0"/>
              <a:t>斯密“看不见的手”在金融市场的延伸。</a:t>
            </a:r>
            <a:r>
              <a:rPr lang="en-US" altLang="zh-CN" dirty="0"/>
              <a:t>EMH</a:t>
            </a:r>
            <a:r>
              <a:rPr lang="zh-CN" altLang="en-US" dirty="0"/>
              <a:t>的建立，保证了金融理论的适用性，</a:t>
            </a:r>
            <a:r>
              <a:rPr lang="en-US" altLang="zh-CN" dirty="0"/>
              <a:t>EMH</a:t>
            </a:r>
            <a:r>
              <a:rPr lang="zh-CN" altLang="en-US" dirty="0"/>
              <a:t>是经典金融经济学的基础。</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4"/>
          <p:cNvSpPr>
            <a:spLocks noChangeArrowheads="1"/>
          </p:cNvSpPr>
          <p:nvPr/>
        </p:nvSpPr>
        <p:spPr bwMode="auto">
          <a:xfrm>
            <a:off x="1774826" y="1341438"/>
            <a:ext cx="8683625" cy="4953000"/>
          </a:xfrm>
          <a:prstGeom prst="rect">
            <a:avLst/>
          </a:prstGeom>
          <a:solidFill>
            <a:srgbClr val="FFFFFF"/>
          </a:solidFill>
          <a:ln w="28575">
            <a:solidFill>
              <a:srgbClr val="003366"/>
            </a:solidFill>
            <a:miter lim="800000"/>
            <a:headEnd/>
            <a:tailEnd/>
          </a:ln>
          <a:effectLst/>
          <a:extLst>
            <a:ext uri="{AF507438-7753-43E0-B8FC-AC1667EBCBE1}">
              <a14:hiddenEffects xmlns:a14="http://schemas.microsoft.com/office/drawing/2010/main">
                <a:effectLst>
                  <a:outerShdw dist="81320" dir="8480412" algn="ctr" rotWithShape="0">
                    <a:srgbClr val="003366">
                      <a:gamma/>
                      <a:shade val="60000"/>
                      <a:invGamma/>
                    </a:srgbClr>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3200">
              <a:solidFill>
                <a:srgbClr val="003366"/>
              </a:solidFill>
              <a:latin typeface="Times New Roman" panose="02020603050405020304" pitchFamily="18" charset="0"/>
            </a:endParaRPr>
          </a:p>
        </p:txBody>
      </p:sp>
      <p:sp>
        <p:nvSpPr>
          <p:cNvPr id="131077" name="Rectangle 5"/>
          <p:cNvSpPr>
            <a:spLocks noGrp="1" noChangeArrowheads="1"/>
          </p:cNvSpPr>
          <p:nvPr>
            <p:ph type="title"/>
          </p:nvPr>
        </p:nvSpPr>
        <p:spPr>
          <a:xfrm>
            <a:off x="1749426" y="304800"/>
            <a:ext cx="8683625" cy="914400"/>
          </a:xfrm>
          <a:noFill/>
          <a:ln/>
        </p:spPr>
        <p:txBody>
          <a:bodyPr anchor="b">
            <a:normAutofit fontScale="90000"/>
          </a:bodyPr>
          <a:lstStyle/>
          <a:p>
            <a:r>
              <a:rPr lang="en-US" altLang="zh-CN" sz="3200"/>
              <a:t>Reaction of Stock Price to New Information in Efficient and Inefficient Markets</a:t>
            </a:r>
          </a:p>
        </p:txBody>
      </p:sp>
      <p:sp>
        <p:nvSpPr>
          <p:cNvPr id="131078" name="Line 6"/>
          <p:cNvSpPr>
            <a:spLocks noChangeShapeType="1"/>
          </p:cNvSpPr>
          <p:nvPr/>
        </p:nvSpPr>
        <p:spPr bwMode="auto">
          <a:xfrm flipV="1">
            <a:off x="3070225" y="1428750"/>
            <a:ext cx="0" cy="3581400"/>
          </a:xfrm>
          <a:prstGeom prst="line">
            <a:avLst/>
          </a:prstGeom>
          <a:noFill/>
          <a:ln w="38100">
            <a:solidFill>
              <a:srgbClr val="01000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79" name="Line 7"/>
          <p:cNvSpPr>
            <a:spLocks noChangeShapeType="1"/>
          </p:cNvSpPr>
          <p:nvPr/>
        </p:nvSpPr>
        <p:spPr bwMode="auto">
          <a:xfrm flipV="1">
            <a:off x="3070225" y="5010150"/>
            <a:ext cx="6553200" cy="0"/>
          </a:xfrm>
          <a:prstGeom prst="line">
            <a:avLst/>
          </a:prstGeom>
          <a:noFill/>
          <a:ln w="38100">
            <a:solidFill>
              <a:srgbClr val="01000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80" name="Text Box 8"/>
          <p:cNvSpPr txBox="1">
            <a:spLocks noChangeArrowheads="1"/>
          </p:cNvSpPr>
          <p:nvPr/>
        </p:nvSpPr>
        <p:spPr bwMode="auto">
          <a:xfrm>
            <a:off x="1851025" y="1581151"/>
            <a:ext cx="1219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altLang="zh-CN" sz="2400">
                <a:solidFill>
                  <a:srgbClr val="003366"/>
                </a:solidFill>
                <a:latin typeface="Times New Roman" panose="02020603050405020304" pitchFamily="18" charset="0"/>
              </a:rPr>
              <a:t>Stock Price</a:t>
            </a:r>
          </a:p>
        </p:txBody>
      </p:sp>
      <p:sp>
        <p:nvSpPr>
          <p:cNvPr id="131081" name="Text Box 9"/>
          <p:cNvSpPr txBox="1">
            <a:spLocks noChangeArrowheads="1"/>
          </p:cNvSpPr>
          <p:nvPr/>
        </p:nvSpPr>
        <p:spPr bwMode="auto">
          <a:xfrm>
            <a:off x="3451225" y="508635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solidFill>
                  <a:srgbClr val="003366"/>
                </a:solidFill>
                <a:latin typeface="Times New Roman" panose="02020603050405020304" pitchFamily="18" charset="0"/>
              </a:rPr>
              <a:t>-30	-20	-10	  0	+10	+20	+30</a:t>
            </a:r>
          </a:p>
        </p:txBody>
      </p:sp>
      <p:sp>
        <p:nvSpPr>
          <p:cNvPr id="131082" name="Line 10"/>
          <p:cNvSpPr>
            <a:spLocks noChangeShapeType="1"/>
          </p:cNvSpPr>
          <p:nvPr/>
        </p:nvSpPr>
        <p:spPr bwMode="auto">
          <a:xfrm flipV="1">
            <a:off x="3832225" y="4781550"/>
            <a:ext cx="0" cy="228600"/>
          </a:xfrm>
          <a:prstGeom prst="line">
            <a:avLst/>
          </a:prstGeom>
          <a:noFill/>
          <a:ln w="38100">
            <a:solidFill>
              <a:srgbClr val="01000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83" name="Line 11"/>
          <p:cNvSpPr>
            <a:spLocks noChangeShapeType="1"/>
          </p:cNvSpPr>
          <p:nvPr/>
        </p:nvSpPr>
        <p:spPr bwMode="auto">
          <a:xfrm flipV="1">
            <a:off x="4746625" y="4781550"/>
            <a:ext cx="0" cy="228600"/>
          </a:xfrm>
          <a:prstGeom prst="line">
            <a:avLst/>
          </a:prstGeom>
          <a:noFill/>
          <a:ln w="38100">
            <a:solidFill>
              <a:srgbClr val="01000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84" name="Line 12"/>
          <p:cNvSpPr>
            <a:spLocks noChangeShapeType="1"/>
          </p:cNvSpPr>
          <p:nvPr/>
        </p:nvSpPr>
        <p:spPr bwMode="auto">
          <a:xfrm flipV="1">
            <a:off x="5661025" y="4781550"/>
            <a:ext cx="0" cy="228600"/>
          </a:xfrm>
          <a:prstGeom prst="line">
            <a:avLst/>
          </a:prstGeom>
          <a:noFill/>
          <a:ln w="38100">
            <a:solidFill>
              <a:srgbClr val="01000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85" name="Line 13"/>
          <p:cNvSpPr>
            <a:spLocks noChangeShapeType="1"/>
          </p:cNvSpPr>
          <p:nvPr/>
        </p:nvSpPr>
        <p:spPr bwMode="auto">
          <a:xfrm flipV="1">
            <a:off x="6575425" y="4781550"/>
            <a:ext cx="0" cy="228600"/>
          </a:xfrm>
          <a:prstGeom prst="line">
            <a:avLst/>
          </a:prstGeom>
          <a:noFill/>
          <a:ln w="38100">
            <a:solidFill>
              <a:srgbClr val="01000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86" name="Line 14"/>
          <p:cNvSpPr>
            <a:spLocks noChangeShapeType="1"/>
          </p:cNvSpPr>
          <p:nvPr/>
        </p:nvSpPr>
        <p:spPr bwMode="auto">
          <a:xfrm flipV="1">
            <a:off x="7413625" y="4781550"/>
            <a:ext cx="0" cy="228600"/>
          </a:xfrm>
          <a:prstGeom prst="line">
            <a:avLst/>
          </a:prstGeom>
          <a:noFill/>
          <a:ln w="38100">
            <a:solidFill>
              <a:srgbClr val="01000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87" name="Line 15"/>
          <p:cNvSpPr>
            <a:spLocks noChangeShapeType="1"/>
          </p:cNvSpPr>
          <p:nvPr/>
        </p:nvSpPr>
        <p:spPr bwMode="auto">
          <a:xfrm flipV="1">
            <a:off x="8404225" y="4781550"/>
            <a:ext cx="0" cy="228600"/>
          </a:xfrm>
          <a:prstGeom prst="line">
            <a:avLst/>
          </a:prstGeom>
          <a:noFill/>
          <a:ln w="38100">
            <a:solidFill>
              <a:srgbClr val="01000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88" name="Line 16"/>
          <p:cNvSpPr>
            <a:spLocks noChangeShapeType="1"/>
          </p:cNvSpPr>
          <p:nvPr/>
        </p:nvSpPr>
        <p:spPr bwMode="auto">
          <a:xfrm flipV="1">
            <a:off x="9318625" y="4781550"/>
            <a:ext cx="0" cy="228600"/>
          </a:xfrm>
          <a:prstGeom prst="line">
            <a:avLst/>
          </a:prstGeom>
          <a:noFill/>
          <a:ln w="38100">
            <a:solidFill>
              <a:srgbClr val="01000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89" name="Text Box 17"/>
          <p:cNvSpPr txBox="1">
            <a:spLocks noChangeArrowheads="1"/>
          </p:cNvSpPr>
          <p:nvPr/>
        </p:nvSpPr>
        <p:spPr bwMode="auto">
          <a:xfrm>
            <a:off x="7108825" y="5476876"/>
            <a:ext cx="3048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altLang="zh-CN" sz="2400">
                <a:solidFill>
                  <a:srgbClr val="003366"/>
                </a:solidFill>
                <a:latin typeface="Times New Roman" panose="02020603050405020304" pitchFamily="18" charset="0"/>
              </a:rPr>
              <a:t>Days before (-) and after (+) announcement</a:t>
            </a:r>
          </a:p>
        </p:txBody>
      </p:sp>
      <p:sp>
        <p:nvSpPr>
          <p:cNvPr id="131090" name="Line 18"/>
          <p:cNvSpPr>
            <a:spLocks noChangeShapeType="1"/>
          </p:cNvSpPr>
          <p:nvPr/>
        </p:nvSpPr>
        <p:spPr bwMode="auto">
          <a:xfrm>
            <a:off x="3070225" y="3714750"/>
            <a:ext cx="3505200" cy="0"/>
          </a:xfrm>
          <a:prstGeom prst="line">
            <a:avLst/>
          </a:prstGeom>
          <a:noFill/>
          <a:ln w="38100">
            <a:solidFill>
              <a:srgbClr val="6EA07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91" name="Line 19"/>
          <p:cNvSpPr>
            <a:spLocks noChangeShapeType="1"/>
          </p:cNvSpPr>
          <p:nvPr/>
        </p:nvSpPr>
        <p:spPr bwMode="auto">
          <a:xfrm flipV="1">
            <a:off x="6575425" y="2419350"/>
            <a:ext cx="0" cy="1295400"/>
          </a:xfrm>
          <a:prstGeom prst="line">
            <a:avLst/>
          </a:prstGeom>
          <a:noFill/>
          <a:ln w="38100">
            <a:solidFill>
              <a:srgbClr val="6EA07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92" name="Line 20"/>
          <p:cNvSpPr>
            <a:spLocks noChangeShapeType="1"/>
          </p:cNvSpPr>
          <p:nvPr/>
        </p:nvSpPr>
        <p:spPr bwMode="auto">
          <a:xfrm>
            <a:off x="6575425" y="2419350"/>
            <a:ext cx="3048000" cy="0"/>
          </a:xfrm>
          <a:prstGeom prst="line">
            <a:avLst/>
          </a:prstGeom>
          <a:noFill/>
          <a:ln w="38100">
            <a:solidFill>
              <a:srgbClr val="6EA07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93" name="Text Box 21"/>
          <p:cNvSpPr txBox="1">
            <a:spLocks noChangeArrowheads="1"/>
          </p:cNvSpPr>
          <p:nvPr/>
        </p:nvSpPr>
        <p:spPr bwMode="auto">
          <a:xfrm>
            <a:off x="3375025" y="3883026"/>
            <a:ext cx="3276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solidFill>
                  <a:srgbClr val="6EA07A"/>
                </a:solidFill>
                <a:latin typeface="Times New Roman" panose="02020603050405020304" pitchFamily="18" charset="0"/>
              </a:rPr>
              <a:t>Efficient market response to “good news”</a:t>
            </a:r>
          </a:p>
        </p:txBody>
      </p:sp>
      <p:sp>
        <p:nvSpPr>
          <p:cNvPr id="131094" name="Arc 22"/>
          <p:cNvSpPr>
            <a:spLocks/>
          </p:cNvSpPr>
          <p:nvPr/>
        </p:nvSpPr>
        <p:spPr bwMode="auto">
          <a:xfrm flipH="1">
            <a:off x="5362575" y="2801938"/>
            <a:ext cx="1060450" cy="1293812"/>
          </a:xfrm>
          <a:custGeom>
            <a:avLst/>
            <a:gdLst>
              <a:gd name="G0" fmla="+- 0 0 0"/>
              <a:gd name="G1" fmla="+- 21600 0 0"/>
              <a:gd name="G2" fmla="+- 21600 0 0"/>
              <a:gd name="T0" fmla="*/ 0 w 21488"/>
              <a:gd name="T1" fmla="*/ 0 h 21600"/>
              <a:gd name="T2" fmla="*/ 21488 w 21488"/>
              <a:gd name="T3" fmla="*/ 19405 h 21600"/>
              <a:gd name="T4" fmla="*/ 0 w 21488"/>
              <a:gd name="T5" fmla="*/ 21600 h 21600"/>
            </a:gdLst>
            <a:ahLst/>
            <a:cxnLst>
              <a:cxn ang="0">
                <a:pos x="T0" y="T1"/>
              </a:cxn>
              <a:cxn ang="0">
                <a:pos x="T2" y="T3"/>
              </a:cxn>
              <a:cxn ang="0">
                <a:pos x="T4" y="T5"/>
              </a:cxn>
            </a:cxnLst>
            <a:rect l="0" t="0" r="r" b="b"/>
            <a:pathLst>
              <a:path w="21488" h="21600" fill="none" extrusionOk="0">
                <a:moveTo>
                  <a:pt x="-1" y="0"/>
                </a:moveTo>
                <a:cubicBezTo>
                  <a:pt x="11079" y="0"/>
                  <a:pt x="20362" y="8382"/>
                  <a:pt x="21488" y="19404"/>
                </a:cubicBezTo>
              </a:path>
              <a:path w="21488" h="21600" stroke="0" extrusionOk="0">
                <a:moveTo>
                  <a:pt x="-1" y="0"/>
                </a:moveTo>
                <a:cubicBezTo>
                  <a:pt x="11079" y="0"/>
                  <a:pt x="20362" y="8382"/>
                  <a:pt x="21488" y="19404"/>
                </a:cubicBezTo>
                <a:lnTo>
                  <a:pt x="0" y="21600"/>
                </a:lnTo>
                <a:close/>
              </a:path>
            </a:pathLst>
          </a:custGeom>
          <a:noFill/>
          <a:ln w="28575">
            <a:solidFill>
              <a:srgbClr val="6EA07A"/>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5" name="Freeform 23"/>
          <p:cNvSpPr>
            <a:spLocks/>
          </p:cNvSpPr>
          <p:nvPr/>
        </p:nvSpPr>
        <p:spPr bwMode="auto">
          <a:xfrm>
            <a:off x="6537325" y="1466850"/>
            <a:ext cx="2324100" cy="1257300"/>
          </a:xfrm>
          <a:custGeom>
            <a:avLst/>
            <a:gdLst>
              <a:gd name="T0" fmla="*/ 24 w 1464"/>
              <a:gd name="T1" fmla="*/ 552 h 792"/>
              <a:gd name="T2" fmla="*/ 168 w 1464"/>
              <a:gd name="T3" fmla="*/ 24 h 792"/>
              <a:gd name="T4" fmla="*/ 1032 w 1464"/>
              <a:gd name="T5" fmla="*/ 696 h 792"/>
              <a:gd name="T6" fmla="*/ 1464 w 1464"/>
              <a:gd name="T7" fmla="*/ 600 h 792"/>
            </a:gdLst>
            <a:ahLst/>
            <a:cxnLst>
              <a:cxn ang="0">
                <a:pos x="T0" y="T1"/>
              </a:cxn>
              <a:cxn ang="0">
                <a:pos x="T2" y="T3"/>
              </a:cxn>
              <a:cxn ang="0">
                <a:pos x="T4" y="T5"/>
              </a:cxn>
              <a:cxn ang="0">
                <a:pos x="T6" y="T7"/>
              </a:cxn>
            </a:cxnLst>
            <a:rect l="0" t="0" r="r" b="b"/>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cap="flat" cmpd="sng">
            <a:solidFill>
              <a:srgbClr val="FF0000"/>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96" name="Text Box 24"/>
          <p:cNvSpPr txBox="1">
            <a:spLocks noChangeArrowheads="1"/>
          </p:cNvSpPr>
          <p:nvPr/>
        </p:nvSpPr>
        <p:spPr bwMode="auto">
          <a:xfrm>
            <a:off x="3298825" y="1885951"/>
            <a:ext cx="3276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solidFill>
                  <a:srgbClr val="FF0000"/>
                </a:solidFill>
                <a:latin typeface="Times New Roman" panose="02020603050405020304" pitchFamily="18" charset="0"/>
              </a:rPr>
              <a:t>Overreaction to “good news” with reversion</a:t>
            </a:r>
          </a:p>
        </p:txBody>
      </p:sp>
      <p:sp>
        <p:nvSpPr>
          <p:cNvPr id="131097" name="Arc 25"/>
          <p:cNvSpPr>
            <a:spLocks/>
          </p:cNvSpPr>
          <p:nvPr/>
        </p:nvSpPr>
        <p:spPr bwMode="auto">
          <a:xfrm flipH="1">
            <a:off x="3984625" y="1428750"/>
            <a:ext cx="2362200" cy="528638"/>
          </a:xfrm>
          <a:custGeom>
            <a:avLst/>
            <a:gdLst>
              <a:gd name="G0" fmla="+- 675 0 0"/>
              <a:gd name="G1" fmla="+- 21600 0 0"/>
              <a:gd name="G2" fmla="+- 21600 0 0"/>
              <a:gd name="T0" fmla="*/ 0 w 22275"/>
              <a:gd name="T1" fmla="*/ 11 h 24989"/>
              <a:gd name="T2" fmla="*/ 22007 w 22275"/>
              <a:gd name="T3" fmla="*/ 24989 h 24989"/>
              <a:gd name="T4" fmla="*/ 675 w 22275"/>
              <a:gd name="T5" fmla="*/ 21600 h 24989"/>
            </a:gdLst>
            <a:ahLst/>
            <a:cxnLst>
              <a:cxn ang="0">
                <a:pos x="T0" y="T1"/>
              </a:cxn>
              <a:cxn ang="0">
                <a:pos x="T2" y="T3"/>
              </a:cxn>
              <a:cxn ang="0">
                <a:pos x="T4" y="T5"/>
              </a:cxn>
            </a:cxnLst>
            <a:rect l="0" t="0" r="r" b="b"/>
            <a:pathLst>
              <a:path w="22275" h="24989" fill="none" extrusionOk="0">
                <a:moveTo>
                  <a:pt x="-1" y="10"/>
                </a:moveTo>
                <a:cubicBezTo>
                  <a:pt x="224" y="3"/>
                  <a:pt x="449" y="0"/>
                  <a:pt x="675" y="0"/>
                </a:cubicBezTo>
                <a:cubicBezTo>
                  <a:pt x="12604" y="0"/>
                  <a:pt x="22275" y="9670"/>
                  <a:pt x="22275" y="21600"/>
                </a:cubicBezTo>
                <a:cubicBezTo>
                  <a:pt x="22275" y="22734"/>
                  <a:pt x="22185" y="23868"/>
                  <a:pt x="22007" y="24989"/>
                </a:cubicBezTo>
              </a:path>
              <a:path w="22275" h="24989" stroke="0" extrusionOk="0">
                <a:moveTo>
                  <a:pt x="-1" y="10"/>
                </a:moveTo>
                <a:cubicBezTo>
                  <a:pt x="224" y="3"/>
                  <a:pt x="449" y="0"/>
                  <a:pt x="675" y="0"/>
                </a:cubicBezTo>
                <a:cubicBezTo>
                  <a:pt x="12604" y="0"/>
                  <a:pt x="22275" y="9670"/>
                  <a:pt x="22275" y="21600"/>
                </a:cubicBezTo>
                <a:cubicBezTo>
                  <a:pt x="22275" y="22734"/>
                  <a:pt x="22185" y="23868"/>
                  <a:pt x="22007" y="24989"/>
                </a:cubicBezTo>
                <a:lnTo>
                  <a:pt x="675" y="21600"/>
                </a:lnTo>
                <a:close/>
              </a:path>
            </a:pathLst>
          </a:custGeom>
          <a:noFill/>
          <a:ln w="28575">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8" name="Arc 26"/>
          <p:cNvSpPr>
            <a:spLocks/>
          </p:cNvSpPr>
          <p:nvPr/>
        </p:nvSpPr>
        <p:spPr bwMode="auto">
          <a:xfrm flipV="1">
            <a:off x="6575425" y="2266951"/>
            <a:ext cx="2514600" cy="1452563"/>
          </a:xfrm>
          <a:custGeom>
            <a:avLst/>
            <a:gdLst>
              <a:gd name="G0" fmla="+- 675 0 0"/>
              <a:gd name="G1" fmla="+- 21600 0 0"/>
              <a:gd name="G2" fmla="+- 21600 0 0"/>
              <a:gd name="T0" fmla="*/ 0 w 22013"/>
              <a:gd name="T1" fmla="*/ 11 h 21600"/>
              <a:gd name="T2" fmla="*/ 22013 w 22013"/>
              <a:gd name="T3" fmla="*/ 18246 h 21600"/>
              <a:gd name="T4" fmla="*/ 675 w 22013"/>
              <a:gd name="T5" fmla="*/ 21600 h 21600"/>
            </a:gdLst>
            <a:ahLst/>
            <a:cxnLst>
              <a:cxn ang="0">
                <a:pos x="T0" y="T1"/>
              </a:cxn>
              <a:cxn ang="0">
                <a:pos x="T2" y="T3"/>
              </a:cxn>
              <a:cxn ang="0">
                <a:pos x="T4" y="T5"/>
              </a:cxn>
            </a:cxnLst>
            <a:rect l="0" t="0" r="r" b="b"/>
            <a:pathLst>
              <a:path w="22013" h="21600" fill="none" extrusionOk="0">
                <a:moveTo>
                  <a:pt x="-1" y="10"/>
                </a:moveTo>
                <a:cubicBezTo>
                  <a:pt x="224" y="3"/>
                  <a:pt x="449" y="0"/>
                  <a:pt x="675" y="0"/>
                </a:cubicBezTo>
                <a:cubicBezTo>
                  <a:pt x="11309" y="0"/>
                  <a:pt x="20361" y="7740"/>
                  <a:pt x="22013" y="18245"/>
                </a:cubicBezTo>
              </a:path>
              <a:path w="22013" h="21600" stroke="0" extrusionOk="0">
                <a:moveTo>
                  <a:pt x="-1" y="10"/>
                </a:moveTo>
                <a:cubicBezTo>
                  <a:pt x="224" y="3"/>
                  <a:pt x="449" y="0"/>
                  <a:pt x="675" y="0"/>
                </a:cubicBezTo>
                <a:cubicBezTo>
                  <a:pt x="11309" y="0"/>
                  <a:pt x="20361" y="7740"/>
                  <a:pt x="22013" y="18245"/>
                </a:cubicBezTo>
                <a:lnTo>
                  <a:pt x="675" y="21600"/>
                </a:lnTo>
                <a:close/>
              </a:path>
            </a:pathLst>
          </a:custGeom>
          <a:noFill/>
          <a:ln w="57150" cap="rnd">
            <a:solidFill>
              <a:srgbClr val="003366"/>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9" name="Text Box 27"/>
          <p:cNvSpPr txBox="1">
            <a:spLocks noChangeArrowheads="1"/>
          </p:cNvSpPr>
          <p:nvPr/>
        </p:nvSpPr>
        <p:spPr bwMode="auto">
          <a:xfrm>
            <a:off x="7794625" y="2952751"/>
            <a:ext cx="2209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altLang="zh-CN" sz="2400">
                <a:solidFill>
                  <a:srgbClr val="003366"/>
                </a:solidFill>
                <a:latin typeface="Times New Roman" panose="02020603050405020304" pitchFamily="18" charset="0"/>
              </a:rPr>
              <a:t>Delayed response to “good news”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1081"/>
                                        </p:tgtEl>
                                        <p:attrNameLst>
                                          <p:attrName>style.visibility</p:attrName>
                                        </p:attrNameLst>
                                      </p:cBhvr>
                                      <p:to>
                                        <p:strVal val="visible"/>
                                      </p:to>
                                    </p:set>
                                    <p:animEffect transition="in" filter="wipe(left)">
                                      <p:cBhvr>
                                        <p:cTn id="7" dur="500"/>
                                        <p:tgtEl>
                                          <p:spTgt spid="13108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1090"/>
                                        </p:tgtEl>
                                        <p:attrNameLst>
                                          <p:attrName>style.visibility</p:attrName>
                                        </p:attrNameLst>
                                      </p:cBhvr>
                                      <p:to>
                                        <p:strVal val="visible"/>
                                      </p:to>
                                    </p:set>
                                    <p:animEffect transition="in" filter="wipe(left)">
                                      <p:cBhvr>
                                        <p:cTn id="11" dur="500"/>
                                        <p:tgtEl>
                                          <p:spTgt spid="131090"/>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31091"/>
                                        </p:tgtEl>
                                        <p:attrNameLst>
                                          <p:attrName>style.visibility</p:attrName>
                                        </p:attrNameLst>
                                      </p:cBhvr>
                                      <p:to>
                                        <p:strVal val="visible"/>
                                      </p:to>
                                    </p:set>
                                    <p:animEffect transition="in" filter="wipe(down)">
                                      <p:cBhvr>
                                        <p:cTn id="15" dur="500"/>
                                        <p:tgtEl>
                                          <p:spTgt spid="13109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1092"/>
                                        </p:tgtEl>
                                        <p:attrNameLst>
                                          <p:attrName>style.visibility</p:attrName>
                                        </p:attrNameLst>
                                      </p:cBhvr>
                                      <p:to>
                                        <p:strVal val="visible"/>
                                      </p:to>
                                    </p:set>
                                    <p:animEffect transition="in" filter="wipe(left)">
                                      <p:cBhvr>
                                        <p:cTn id="19" dur="500"/>
                                        <p:tgtEl>
                                          <p:spTgt spid="131092"/>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131093"/>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131094"/>
                                        </p:tgtEl>
                                        <p:attrNameLst>
                                          <p:attrName>style.visibility</p:attrName>
                                        </p:attrNameLst>
                                      </p:cBhvr>
                                      <p:to>
                                        <p:strVal val="visible"/>
                                      </p:to>
                                    </p:set>
                                    <p:animEffect transition="in" filter="wipe(down)">
                                      <p:cBhvr>
                                        <p:cTn id="26" dur="500"/>
                                        <p:tgtEl>
                                          <p:spTgt spid="13109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1095"/>
                                        </p:tgtEl>
                                        <p:attrNameLst>
                                          <p:attrName>style.visibility</p:attrName>
                                        </p:attrNameLst>
                                      </p:cBhvr>
                                      <p:to>
                                        <p:strVal val="visible"/>
                                      </p:to>
                                    </p:set>
                                    <p:animEffect transition="in" filter="wipe(left)">
                                      <p:cBhvr>
                                        <p:cTn id="31" dur="500"/>
                                        <p:tgtEl>
                                          <p:spTgt spid="131095"/>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131096"/>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131097"/>
                                        </p:tgtEl>
                                        <p:attrNameLst>
                                          <p:attrName>style.visibility</p:attrName>
                                        </p:attrNameLst>
                                      </p:cBhvr>
                                      <p:to>
                                        <p:strVal val="visible"/>
                                      </p:to>
                                    </p:set>
                                    <p:animEffect transition="in" filter="wipe(down)">
                                      <p:cBhvr>
                                        <p:cTn id="38" dur="500"/>
                                        <p:tgtEl>
                                          <p:spTgt spid="13109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31098"/>
                                        </p:tgtEl>
                                        <p:attrNameLst>
                                          <p:attrName>style.visibility</p:attrName>
                                        </p:attrNameLst>
                                      </p:cBhvr>
                                      <p:to>
                                        <p:strVal val="visible"/>
                                      </p:to>
                                    </p:set>
                                    <p:animEffect transition="in" filter="wipe(down)">
                                      <p:cBhvr>
                                        <p:cTn id="43" dur="500"/>
                                        <p:tgtEl>
                                          <p:spTgt spid="131098"/>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131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1" grpId="0" autoUpdateAnimBg="0"/>
      <p:bldP spid="131090" grpId="0" animBg="1"/>
      <p:bldP spid="131091" grpId="0" animBg="1"/>
      <p:bldP spid="131092" grpId="0" animBg="1"/>
      <p:bldP spid="131093" grpId="0" autoUpdateAnimBg="0"/>
      <p:bldP spid="131094" grpId="0" animBg="1"/>
      <p:bldP spid="131095" grpId="0" animBg="1"/>
      <p:bldP spid="131096" grpId="0" autoUpdateAnimBg="0"/>
      <p:bldP spid="131097" grpId="0" animBg="1"/>
      <p:bldP spid="131098" grpId="0" animBg="1"/>
      <p:bldP spid="13109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ChangeArrowheads="1"/>
          </p:cNvSpPr>
          <p:nvPr/>
        </p:nvSpPr>
        <p:spPr bwMode="auto">
          <a:xfrm>
            <a:off x="1754189" y="1368425"/>
            <a:ext cx="8683625" cy="5029200"/>
          </a:xfrm>
          <a:prstGeom prst="rect">
            <a:avLst/>
          </a:prstGeom>
          <a:solidFill>
            <a:srgbClr val="FFFFFF"/>
          </a:solidFill>
          <a:ln w="28575">
            <a:solidFill>
              <a:srgbClr val="003366"/>
            </a:solidFill>
            <a:miter lim="800000"/>
            <a:headEnd/>
            <a:tailEnd/>
          </a:ln>
          <a:effectLst/>
          <a:extLst>
            <a:ext uri="{AF507438-7753-43E0-B8FC-AC1667EBCBE1}">
              <a14:hiddenEffects xmlns:a14="http://schemas.microsoft.com/office/drawing/2010/main">
                <a:effectLst>
                  <a:outerShdw dist="81320" dir="8480412" algn="ctr" rotWithShape="0">
                    <a:srgbClr val="003366">
                      <a:gamma/>
                      <a:shade val="60000"/>
                      <a:invGamma/>
                    </a:srgbClr>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3200">
              <a:solidFill>
                <a:srgbClr val="003366"/>
              </a:solidFill>
              <a:latin typeface="Times New Roman" panose="02020603050405020304" pitchFamily="18" charset="0"/>
            </a:endParaRPr>
          </a:p>
        </p:txBody>
      </p:sp>
      <p:sp>
        <p:nvSpPr>
          <p:cNvPr id="133125" name="Rectangle 5"/>
          <p:cNvSpPr>
            <a:spLocks noGrp="1" noChangeArrowheads="1"/>
          </p:cNvSpPr>
          <p:nvPr>
            <p:ph type="title"/>
          </p:nvPr>
        </p:nvSpPr>
        <p:spPr>
          <a:xfrm>
            <a:off x="1749426" y="304800"/>
            <a:ext cx="8683625" cy="914400"/>
          </a:xfrm>
          <a:noFill/>
          <a:ln/>
        </p:spPr>
        <p:txBody>
          <a:bodyPr anchor="b">
            <a:normAutofit fontScale="90000"/>
          </a:bodyPr>
          <a:lstStyle/>
          <a:p>
            <a:r>
              <a:rPr lang="en-US" altLang="zh-CN" sz="3200"/>
              <a:t>Reaction of Stock Price to New Information in Efficient and Inefficient Markets</a:t>
            </a:r>
          </a:p>
        </p:txBody>
      </p:sp>
      <p:sp>
        <p:nvSpPr>
          <p:cNvPr id="133126" name="Line 6"/>
          <p:cNvSpPr>
            <a:spLocks noChangeShapeType="1"/>
          </p:cNvSpPr>
          <p:nvPr/>
        </p:nvSpPr>
        <p:spPr bwMode="auto">
          <a:xfrm flipV="1">
            <a:off x="2901950" y="1463675"/>
            <a:ext cx="0" cy="3581400"/>
          </a:xfrm>
          <a:prstGeom prst="line">
            <a:avLst/>
          </a:prstGeom>
          <a:noFill/>
          <a:ln w="38100">
            <a:solidFill>
              <a:srgbClr val="01000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27" name="Line 7"/>
          <p:cNvSpPr>
            <a:spLocks noChangeShapeType="1"/>
          </p:cNvSpPr>
          <p:nvPr/>
        </p:nvSpPr>
        <p:spPr bwMode="auto">
          <a:xfrm flipV="1">
            <a:off x="2901950" y="5045075"/>
            <a:ext cx="6553200" cy="0"/>
          </a:xfrm>
          <a:prstGeom prst="line">
            <a:avLst/>
          </a:prstGeom>
          <a:noFill/>
          <a:ln w="38100">
            <a:solidFill>
              <a:srgbClr val="01000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28" name="Text Box 8"/>
          <p:cNvSpPr txBox="1">
            <a:spLocks noChangeArrowheads="1"/>
          </p:cNvSpPr>
          <p:nvPr/>
        </p:nvSpPr>
        <p:spPr bwMode="auto">
          <a:xfrm>
            <a:off x="1682750" y="1616076"/>
            <a:ext cx="1219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altLang="zh-CN" sz="2400">
                <a:solidFill>
                  <a:srgbClr val="003366"/>
                </a:solidFill>
                <a:latin typeface="Times New Roman" panose="02020603050405020304" pitchFamily="18" charset="0"/>
              </a:rPr>
              <a:t>Stock Price</a:t>
            </a:r>
          </a:p>
        </p:txBody>
      </p:sp>
      <p:sp>
        <p:nvSpPr>
          <p:cNvPr id="133129" name="Text Box 9"/>
          <p:cNvSpPr txBox="1">
            <a:spLocks noChangeArrowheads="1"/>
          </p:cNvSpPr>
          <p:nvPr/>
        </p:nvSpPr>
        <p:spPr bwMode="auto">
          <a:xfrm>
            <a:off x="3282950" y="5121275"/>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solidFill>
                  <a:srgbClr val="003366"/>
                </a:solidFill>
                <a:latin typeface="Times New Roman" panose="02020603050405020304" pitchFamily="18" charset="0"/>
              </a:rPr>
              <a:t>-30	-20	-10	  0	+10	+20	+30</a:t>
            </a:r>
          </a:p>
        </p:txBody>
      </p:sp>
      <p:sp>
        <p:nvSpPr>
          <p:cNvPr id="133130" name="Line 10"/>
          <p:cNvSpPr>
            <a:spLocks noChangeShapeType="1"/>
          </p:cNvSpPr>
          <p:nvPr/>
        </p:nvSpPr>
        <p:spPr bwMode="auto">
          <a:xfrm flipV="1">
            <a:off x="3663950" y="4816475"/>
            <a:ext cx="0" cy="228600"/>
          </a:xfrm>
          <a:prstGeom prst="line">
            <a:avLst/>
          </a:prstGeom>
          <a:noFill/>
          <a:ln w="38100">
            <a:solidFill>
              <a:srgbClr val="01000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1" name="Line 11"/>
          <p:cNvSpPr>
            <a:spLocks noChangeShapeType="1"/>
          </p:cNvSpPr>
          <p:nvPr/>
        </p:nvSpPr>
        <p:spPr bwMode="auto">
          <a:xfrm flipV="1">
            <a:off x="4578350" y="4816475"/>
            <a:ext cx="0" cy="228600"/>
          </a:xfrm>
          <a:prstGeom prst="line">
            <a:avLst/>
          </a:prstGeom>
          <a:noFill/>
          <a:ln w="38100">
            <a:solidFill>
              <a:srgbClr val="01000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2" name="Line 12"/>
          <p:cNvSpPr>
            <a:spLocks noChangeShapeType="1"/>
          </p:cNvSpPr>
          <p:nvPr/>
        </p:nvSpPr>
        <p:spPr bwMode="auto">
          <a:xfrm flipV="1">
            <a:off x="5492750" y="4816475"/>
            <a:ext cx="0" cy="228600"/>
          </a:xfrm>
          <a:prstGeom prst="line">
            <a:avLst/>
          </a:prstGeom>
          <a:noFill/>
          <a:ln w="38100">
            <a:solidFill>
              <a:srgbClr val="01000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3" name="Line 13"/>
          <p:cNvSpPr>
            <a:spLocks noChangeShapeType="1"/>
          </p:cNvSpPr>
          <p:nvPr/>
        </p:nvSpPr>
        <p:spPr bwMode="auto">
          <a:xfrm flipV="1">
            <a:off x="6407150" y="4816475"/>
            <a:ext cx="0" cy="228600"/>
          </a:xfrm>
          <a:prstGeom prst="line">
            <a:avLst/>
          </a:prstGeom>
          <a:noFill/>
          <a:ln w="38100">
            <a:solidFill>
              <a:srgbClr val="01000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4" name="Line 14"/>
          <p:cNvSpPr>
            <a:spLocks noChangeShapeType="1"/>
          </p:cNvSpPr>
          <p:nvPr/>
        </p:nvSpPr>
        <p:spPr bwMode="auto">
          <a:xfrm flipV="1">
            <a:off x="7245350" y="4816475"/>
            <a:ext cx="0" cy="228600"/>
          </a:xfrm>
          <a:prstGeom prst="line">
            <a:avLst/>
          </a:prstGeom>
          <a:noFill/>
          <a:ln w="38100">
            <a:solidFill>
              <a:srgbClr val="01000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5" name="Line 15"/>
          <p:cNvSpPr>
            <a:spLocks noChangeShapeType="1"/>
          </p:cNvSpPr>
          <p:nvPr/>
        </p:nvSpPr>
        <p:spPr bwMode="auto">
          <a:xfrm flipV="1">
            <a:off x="8235950" y="4816475"/>
            <a:ext cx="0" cy="228600"/>
          </a:xfrm>
          <a:prstGeom prst="line">
            <a:avLst/>
          </a:prstGeom>
          <a:noFill/>
          <a:ln w="38100">
            <a:solidFill>
              <a:srgbClr val="01000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6" name="Line 16"/>
          <p:cNvSpPr>
            <a:spLocks noChangeShapeType="1"/>
          </p:cNvSpPr>
          <p:nvPr/>
        </p:nvSpPr>
        <p:spPr bwMode="auto">
          <a:xfrm flipV="1">
            <a:off x="9150350" y="4816475"/>
            <a:ext cx="0" cy="228600"/>
          </a:xfrm>
          <a:prstGeom prst="line">
            <a:avLst/>
          </a:prstGeom>
          <a:noFill/>
          <a:ln w="38100">
            <a:solidFill>
              <a:srgbClr val="01000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7" name="Text Box 17"/>
          <p:cNvSpPr txBox="1">
            <a:spLocks noChangeArrowheads="1"/>
          </p:cNvSpPr>
          <p:nvPr/>
        </p:nvSpPr>
        <p:spPr bwMode="auto">
          <a:xfrm>
            <a:off x="6940550" y="5654676"/>
            <a:ext cx="3048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altLang="zh-CN" sz="2400">
                <a:solidFill>
                  <a:srgbClr val="003366"/>
                </a:solidFill>
                <a:latin typeface="Times New Roman" panose="02020603050405020304" pitchFamily="18" charset="0"/>
              </a:rPr>
              <a:t>Days before (-) and after (+) announcement</a:t>
            </a:r>
          </a:p>
        </p:txBody>
      </p:sp>
      <p:sp>
        <p:nvSpPr>
          <p:cNvPr id="133138" name="Line 18"/>
          <p:cNvSpPr>
            <a:spLocks noChangeShapeType="1"/>
          </p:cNvSpPr>
          <p:nvPr/>
        </p:nvSpPr>
        <p:spPr bwMode="auto">
          <a:xfrm>
            <a:off x="2901950" y="2454275"/>
            <a:ext cx="3505200" cy="0"/>
          </a:xfrm>
          <a:prstGeom prst="line">
            <a:avLst/>
          </a:prstGeom>
          <a:noFill/>
          <a:ln w="38100">
            <a:solidFill>
              <a:srgbClr val="6EA07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9" name="Line 19"/>
          <p:cNvSpPr>
            <a:spLocks noChangeShapeType="1"/>
          </p:cNvSpPr>
          <p:nvPr/>
        </p:nvSpPr>
        <p:spPr bwMode="auto">
          <a:xfrm flipV="1">
            <a:off x="6407150" y="2454275"/>
            <a:ext cx="0" cy="1295400"/>
          </a:xfrm>
          <a:prstGeom prst="line">
            <a:avLst/>
          </a:prstGeom>
          <a:noFill/>
          <a:ln w="38100">
            <a:solidFill>
              <a:srgbClr val="6EA07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0" name="Line 20"/>
          <p:cNvSpPr>
            <a:spLocks noChangeShapeType="1"/>
          </p:cNvSpPr>
          <p:nvPr/>
        </p:nvSpPr>
        <p:spPr bwMode="auto">
          <a:xfrm>
            <a:off x="6407150" y="3749675"/>
            <a:ext cx="3048000" cy="0"/>
          </a:xfrm>
          <a:prstGeom prst="line">
            <a:avLst/>
          </a:prstGeom>
          <a:noFill/>
          <a:ln w="38100">
            <a:solidFill>
              <a:srgbClr val="6EA07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1" name="Text Box 21"/>
          <p:cNvSpPr txBox="1">
            <a:spLocks noChangeArrowheads="1"/>
          </p:cNvSpPr>
          <p:nvPr/>
        </p:nvSpPr>
        <p:spPr bwMode="auto">
          <a:xfrm>
            <a:off x="3206750" y="1463676"/>
            <a:ext cx="3276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solidFill>
                  <a:srgbClr val="6EA07A"/>
                </a:solidFill>
                <a:latin typeface="Times New Roman" panose="02020603050405020304" pitchFamily="18" charset="0"/>
              </a:rPr>
              <a:t>Efficient market response to “bad news”</a:t>
            </a:r>
          </a:p>
        </p:txBody>
      </p:sp>
      <p:sp>
        <p:nvSpPr>
          <p:cNvPr id="133142" name="Arc 22"/>
          <p:cNvSpPr>
            <a:spLocks/>
          </p:cNvSpPr>
          <p:nvPr/>
        </p:nvSpPr>
        <p:spPr bwMode="auto">
          <a:xfrm flipH="1" flipV="1">
            <a:off x="5194300" y="2224089"/>
            <a:ext cx="1060450" cy="1220787"/>
          </a:xfrm>
          <a:custGeom>
            <a:avLst/>
            <a:gdLst>
              <a:gd name="G0" fmla="+- 0 0 0"/>
              <a:gd name="G1" fmla="+- 21600 0 0"/>
              <a:gd name="G2" fmla="+- 21600 0 0"/>
              <a:gd name="T0" fmla="*/ 0 w 21488"/>
              <a:gd name="T1" fmla="*/ 0 h 21600"/>
              <a:gd name="T2" fmla="*/ 21488 w 21488"/>
              <a:gd name="T3" fmla="*/ 19405 h 21600"/>
              <a:gd name="T4" fmla="*/ 0 w 21488"/>
              <a:gd name="T5" fmla="*/ 21600 h 21600"/>
            </a:gdLst>
            <a:ahLst/>
            <a:cxnLst>
              <a:cxn ang="0">
                <a:pos x="T0" y="T1"/>
              </a:cxn>
              <a:cxn ang="0">
                <a:pos x="T2" y="T3"/>
              </a:cxn>
              <a:cxn ang="0">
                <a:pos x="T4" y="T5"/>
              </a:cxn>
            </a:cxnLst>
            <a:rect l="0" t="0" r="r" b="b"/>
            <a:pathLst>
              <a:path w="21488" h="21600" fill="none" extrusionOk="0">
                <a:moveTo>
                  <a:pt x="-1" y="0"/>
                </a:moveTo>
                <a:cubicBezTo>
                  <a:pt x="11079" y="0"/>
                  <a:pt x="20362" y="8382"/>
                  <a:pt x="21488" y="19404"/>
                </a:cubicBezTo>
              </a:path>
              <a:path w="21488" h="21600" stroke="0" extrusionOk="0">
                <a:moveTo>
                  <a:pt x="-1" y="0"/>
                </a:moveTo>
                <a:cubicBezTo>
                  <a:pt x="11079" y="0"/>
                  <a:pt x="20362" y="8382"/>
                  <a:pt x="21488" y="19404"/>
                </a:cubicBezTo>
                <a:lnTo>
                  <a:pt x="0" y="21600"/>
                </a:lnTo>
                <a:close/>
              </a:path>
            </a:pathLst>
          </a:custGeom>
          <a:noFill/>
          <a:ln w="28575">
            <a:solidFill>
              <a:srgbClr val="6EA07A"/>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43" name="Freeform 23"/>
          <p:cNvSpPr>
            <a:spLocks/>
          </p:cNvSpPr>
          <p:nvPr/>
        </p:nvSpPr>
        <p:spPr bwMode="auto">
          <a:xfrm flipV="1">
            <a:off x="6369050" y="3292475"/>
            <a:ext cx="2324100" cy="1524000"/>
          </a:xfrm>
          <a:custGeom>
            <a:avLst/>
            <a:gdLst>
              <a:gd name="T0" fmla="*/ 24 w 1464"/>
              <a:gd name="T1" fmla="*/ 552 h 792"/>
              <a:gd name="T2" fmla="*/ 168 w 1464"/>
              <a:gd name="T3" fmla="*/ 24 h 792"/>
              <a:gd name="T4" fmla="*/ 1032 w 1464"/>
              <a:gd name="T5" fmla="*/ 696 h 792"/>
              <a:gd name="T6" fmla="*/ 1464 w 1464"/>
              <a:gd name="T7" fmla="*/ 600 h 792"/>
            </a:gdLst>
            <a:ahLst/>
            <a:cxnLst>
              <a:cxn ang="0">
                <a:pos x="T0" y="T1"/>
              </a:cxn>
              <a:cxn ang="0">
                <a:pos x="T2" y="T3"/>
              </a:cxn>
              <a:cxn ang="0">
                <a:pos x="T4" y="T5"/>
              </a:cxn>
              <a:cxn ang="0">
                <a:pos x="T6" y="T7"/>
              </a:cxn>
            </a:cxnLst>
            <a:rect l="0" t="0" r="r" b="b"/>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cap="flat" cmpd="sng">
            <a:solidFill>
              <a:srgbClr val="FF0000"/>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4" name="Text Box 24"/>
          <p:cNvSpPr txBox="1">
            <a:spLocks noChangeArrowheads="1"/>
          </p:cNvSpPr>
          <p:nvPr/>
        </p:nvSpPr>
        <p:spPr bwMode="auto">
          <a:xfrm>
            <a:off x="2901950" y="5578476"/>
            <a:ext cx="3276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solidFill>
                  <a:srgbClr val="FF0000"/>
                </a:solidFill>
                <a:latin typeface="Times New Roman" panose="02020603050405020304" pitchFamily="18" charset="0"/>
              </a:rPr>
              <a:t>Overreaction to “bad news” with reversion</a:t>
            </a:r>
          </a:p>
        </p:txBody>
      </p:sp>
      <p:sp>
        <p:nvSpPr>
          <p:cNvPr id="133145" name="Arc 25"/>
          <p:cNvSpPr>
            <a:spLocks/>
          </p:cNvSpPr>
          <p:nvPr/>
        </p:nvSpPr>
        <p:spPr bwMode="auto">
          <a:xfrm flipH="1">
            <a:off x="3902075" y="4130675"/>
            <a:ext cx="2351088" cy="1524000"/>
          </a:xfrm>
          <a:custGeom>
            <a:avLst/>
            <a:gdLst>
              <a:gd name="G0" fmla="+- 675 0 0"/>
              <a:gd name="G1" fmla="+- 21600 0 0"/>
              <a:gd name="G2" fmla="+- 21600 0 0"/>
              <a:gd name="T0" fmla="*/ 0 w 22174"/>
              <a:gd name="T1" fmla="*/ 11 h 21600"/>
              <a:gd name="T2" fmla="*/ 22174 w 22174"/>
              <a:gd name="T3" fmla="*/ 19513 h 21600"/>
              <a:gd name="T4" fmla="*/ 675 w 22174"/>
              <a:gd name="T5" fmla="*/ 21600 h 21600"/>
            </a:gdLst>
            <a:ahLst/>
            <a:cxnLst>
              <a:cxn ang="0">
                <a:pos x="T0" y="T1"/>
              </a:cxn>
              <a:cxn ang="0">
                <a:pos x="T2" y="T3"/>
              </a:cxn>
              <a:cxn ang="0">
                <a:pos x="T4" y="T5"/>
              </a:cxn>
            </a:cxnLst>
            <a:rect l="0" t="0" r="r" b="b"/>
            <a:pathLst>
              <a:path w="22174" h="21600" fill="none" extrusionOk="0">
                <a:moveTo>
                  <a:pt x="-1" y="10"/>
                </a:moveTo>
                <a:cubicBezTo>
                  <a:pt x="224" y="3"/>
                  <a:pt x="449" y="0"/>
                  <a:pt x="675" y="0"/>
                </a:cubicBezTo>
                <a:cubicBezTo>
                  <a:pt x="11795" y="0"/>
                  <a:pt x="21099" y="8444"/>
                  <a:pt x="22173" y="19513"/>
                </a:cubicBezTo>
              </a:path>
              <a:path w="22174" h="21600" stroke="0" extrusionOk="0">
                <a:moveTo>
                  <a:pt x="-1" y="10"/>
                </a:moveTo>
                <a:cubicBezTo>
                  <a:pt x="224" y="3"/>
                  <a:pt x="449" y="0"/>
                  <a:pt x="675" y="0"/>
                </a:cubicBezTo>
                <a:cubicBezTo>
                  <a:pt x="11795" y="0"/>
                  <a:pt x="21099" y="8444"/>
                  <a:pt x="22173" y="19513"/>
                </a:cubicBezTo>
                <a:lnTo>
                  <a:pt x="675" y="21600"/>
                </a:lnTo>
                <a:close/>
              </a:path>
            </a:pathLst>
          </a:custGeom>
          <a:noFill/>
          <a:ln w="28575">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46" name="Arc 26"/>
          <p:cNvSpPr>
            <a:spLocks/>
          </p:cNvSpPr>
          <p:nvPr/>
        </p:nvSpPr>
        <p:spPr bwMode="auto">
          <a:xfrm>
            <a:off x="6407150" y="2454275"/>
            <a:ext cx="2514600" cy="1524000"/>
          </a:xfrm>
          <a:custGeom>
            <a:avLst/>
            <a:gdLst>
              <a:gd name="G0" fmla="+- 675 0 0"/>
              <a:gd name="G1" fmla="+- 21600 0 0"/>
              <a:gd name="G2" fmla="+- 21600 0 0"/>
              <a:gd name="T0" fmla="*/ 0 w 22013"/>
              <a:gd name="T1" fmla="*/ 11 h 21600"/>
              <a:gd name="T2" fmla="*/ 22013 w 22013"/>
              <a:gd name="T3" fmla="*/ 18246 h 21600"/>
              <a:gd name="T4" fmla="*/ 675 w 22013"/>
              <a:gd name="T5" fmla="*/ 21600 h 21600"/>
            </a:gdLst>
            <a:ahLst/>
            <a:cxnLst>
              <a:cxn ang="0">
                <a:pos x="T0" y="T1"/>
              </a:cxn>
              <a:cxn ang="0">
                <a:pos x="T2" y="T3"/>
              </a:cxn>
              <a:cxn ang="0">
                <a:pos x="T4" y="T5"/>
              </a:cxn>
            </a:cxnLst>
            <a:rect l="0" t="0" r="r" b="b"/>
            <a:pathLst>
              <a:path w="22013" h="21600" fill="none" extrusionOk="0">
                <a:moveTo>
                  <a:pt x="-1" y="10"/>
                </a:moveTo>
                <a:cubicBezTo>
                  <a:pt x="224" y="3"/>
                  <a:pt x="449" y="0"/>
                  <a:pt x="675" y="0"/>
                </a:cubicBezTo>
                <a:cubicBezTo>
                  <a:pt x="11309" y="0"/>
                  <a:pt x="20361" y="7740"/>
                  <a:pt x="22013" y="18245"/>
                </a:cubicBezTo>
              </a:path>
              <a:path w="22013" h="21600" stroke="0" extrusionOk="0">
                <a:moveTo>
                  <a:pt x="-1" y="10"/>
                </a:moveTo>
                <a:cubicBezTo>
                  <a:pt x="224" y="3"/>
                  <a:pt x="449" y="0"/>
                  <a:pt x="675" y="0"/>
                </a:cubicBezTo>
                <a:cubicBezTo>
                  <a:pt x="11309" y="0"/>
                  <a:pt x="20361" y="7740"/>
                  <a:pt x="22013" y="18245"/>
                </a:cubicBezTo>
                <a:lnTo>
                  <a:pt x="675" y="21600"/>
                </a:lnTo>
                <a:close/>
              </a:path>
            </a:pathLst>
          </a:custGeom>
          <a:noFill/>
          <a:ln w="57150" cap="rnd">
            <a:solidFill>
              <a:srgbClr val="003366"/>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47" name="Text Box 27"/>
          <p:cNvSpPr txBox="1">
            <a:spLocks noChangeArrowheads="1"/>
          </p:cNvSpPr>
          <p:nvPr/>
        </p:nvSpPr>
        <p:spPr bwMode="auto">
          <a:xfrm>
            <a:off x="7626350" y="1692276"/>
            <a:ext cx="2209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altLang="zh-CN" sz="2400">
                <a:solidFill>
                  <a:srgbClr val="003366"/>
                </a:solidFill>
                <a:latin typeface="Times New Roman" panose="02020603050405020304" pitchFamily="18" charset="0"/>
              </a:rPr>
              <a:t>Delayed response to “bad news”</a:t>
            </a:r>
          </a:p>
        </p:txBody>
      </p:sp>
      <p:sp>
        <p:nvSpPr>
          <p:cNvPr id="133148" name="Arc 28"/>
          <p:cNvSpPr>
            <a:spLocks/>
          </p:cNvSpPr>
          <p:nvPr/>
        </p:nvSpPr>
        <p:spPr bwMode="auto">
          <a:xfrm>
            <a:off x="7485064" y="1844675"/>
            <a:ext cx="1131887" cy="609600"/>
          </a:xfrm>
          <a:custGeom>
            <a:avLst/>
            <a:gdLst>
              <a:gd name="G0" fmla="+- 21600 0 0"/>
              <a:gd name="G1" fmla="+- 21600 0 0"/>
              <a:gd name="G2" fmla="+- 21600 0 0"/>
              <a:gd name="T0" fmla="*/ 15 w 22004"/>
              <a:gd name="T1" fmla="*/ 22399 h 22399"/>
              <a:gd name="T2" fmla="*/ 22004 w 22004"/>
              <a:gd name="T3" fmla="*/ 4 h 22399"/>
              <a:gd name="T4" fmla="*/ 21600 w 22004"/>
              <a:gd name="T5" fmla="*/ 21600 h 22399"/>
            </a:gdLst>
            <a:ahLst/>
            <a:cxnLst>
              <a:cxn ang="0">
                <a:pos x="T0" y="T1"/>
              </a:cxn>
              <a:cxn ang="0">
                <a:pos x="T2" y="T3"/>
              </a:cxn>
              <a:cxn ang="0">
                <a:pos x="T4" y="T5"/>
              </a:cxn>
            </a:cxnLst>
            <a:rect l="0" t="0" r="r" b="b"/>
            <a:pathLst>
              <a:path w="22004" h="22399" fill="none" extrusionOk="0">
                <a:moveTo>
                  <a:pt x="14" y="22399"/>
                </a:moveTo>
                <a:cubicBezTo>
                  <a:pt x="4" y="22132"/>
                  <a:pt x="0" y="21866"/>
                  <a:pt x="0" y="21600"/>
                </a:cubicBezTo>
                <a:cubicBezTo>
                  <a:pt x="0" y="9670"/>
                  <a:pt x="9670" y="0"/>
                  <a:pt x="21600" y="0"/>
                </a:cubicBezTo>
                <a:cubicBezTo>
                  <a:pt x="21734" y="0"/>
                  <a:pt x="21869" y="1"/>
                  <a:pt x="22004" y="3"/>
                </a:cubicBezTo>
              </a:path>
              <a:path w="22004" h="22399" stroke="0" extrusionOk="0">
                <a:moveTo>
                  <a:pt x="14" y="22399"/>
                </a:moveTo>
                <a:cubicBezTo>
                  <a:pt x="4" y="22132"/>
                  <a:pt x="0" y="21866"/>
                  <a:pt x="0" y="21600"/>
                </a:cubicBezTo>
                <a:cubicBezTo>
                  <a:pt x="0" y="9670"/>
                  <a:pt x="9670" y="0"/>
                  <a:pt x="21600" y="0"/>
                </a:cubicBezTo>
                <a:cubicBezTo>
                  <a:pt x="21734" y="0"/>
                  <a:pt x="21869" y="1"/>
                  <a:pt x="22004" y="3"/>
                </a:cubicBezTo>
                <a:lnTo>
                  <a:pt x="21600" y="21600"/>
                </a:lnTo>
                <a:close/>
              </a:path>
            </a:pathLst>
          </a:custGeom>
          <a:noFill/>
          <a:ln w="28575">
            <a:solidFill>
              <a:srgbClr val="003366"/>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3129"/>
                                        </p:tgtEl>
                                        <p:attrNameLst>
                                          <p:attrName>style.visibility</p:attrName>
                                        </p:attrNameLst>
                                      </p:cBhvr>
                                      <p:to>
                                        <p:strVal val="visible"/>
                                      </p:to>
                                    </p:set>
                                    <p:animEffect transition="in" filter="wipe(left)">
                                      <p:cBhvr>
                                        <p:cTn id="7" dur="500"/>
                                        <p:tgtEl>
                                          <p:spTgt spid="13312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3138"/>
                                        </p:tgtEl>
                                        <p:attrNameLst>
                                          <p:attrName>style.visibility</p:attrName>
                                        </p:attrNameLst>
                                      </p:cBhvr>
                                      <p:to>
                                        <p:strVal val="visible"/>
                                      </p:to>
                                    </p:set>
                                    <p:animEffect transition="in" filter="wipe(left)">
                                      <p:cBhvr>
                                        <p:cTn id="11" dur="500"/>
                                        <p:tgtEl>
                                          <p:spTgt spid="133138"/>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33139"/>
                                        </p:tgtEl>
                                        <p:attrNameLst>
                                          <p:attrName>style.visibility</p:attrName>
                                        </p:attrNameLst>
                                      </p:cBhvr>
                                      <p:to>
                                        <p:strVal val="visible"/>
                                      </p:to>
                                    </p:set>
                                    <p:animEffect transition="in" filter="wipe(up)">
                                      <p:cBhvr>
                                        <p:cTn id="15" dur="500"/>
                                        <p:tgtEl>
                                          <p:spTgt spid="133139"/>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3140"/>
                                        </p:tgtEl>
                                        <p:attrNameLst>
                                          <p:attrName>style.visibility</p:attrName>
                                        </p:attrNameLst>
                                      </p:cBhvr>
                                      <p:to>
                                        <p:strVal val="visible"/>
                                      </p:to>
                                    </p:set>
                                    <p:animEffect transition="in" filter="wipe(left)">
                                      <p:cBhvr>
                                        <p:cTn id="19" dur="500"/>
                                        <p:tgtEl>
                                          <p:spTgt spid="133140"/>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133141"/>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133142"/>
                                        </p:tgtEl>
                                        <p:attrNameLst>
                                          <p:attrName>style.visibility</p:attrName>
                                        </p:attrNameLst>
                                      </p:cBhvr>
                                      <p:to>
                                        <p:strVal val="visible"/>
                                      </p:to>
                                    </p:set>
                                    <p:animEffect transition="in" filter="wipe(up)">
                                      <p:cBhvr>
                                        <p:cTn id="26" dur="500"/>
                                        <p:tgtEl>
                                          <p:spTgt spid="13314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3143"/>
                                        </p:tgtEl>
                                        <p:attrNameLst>
                                          <p:attrName>style.visibility</p:attrName>
                                        </p:attrNameLst>
                                      </p:cBhvr>
                                      <p:to>
                                        <p:strVal val="visible"/>
                                      </p:to>
                                    </p:set>
                                    <p:animEffect transition="in" filter="wipe(left)">
                                      <p:cBhvr>
                                        <p:cTn id="31" dur="500"/>
                                        <p:tgtEl>
                                          <p:spTgt spid="133143"/>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133144"/>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133145"/>
                                        </p:tgtEl>
                                        <p:attrNameLst>
                                          <p:attrName>style.visibility</p:attrName>
                                        </p:attrNameLst>
                                      </p:cBhvr>
                                      <p:to>
                                        <p:strVal val="visible"/>
                                      </p:to>
                                    </p:set>
                                    <p:animEffect transition="in" filter="wipe(down)">
                                      <p:cBhvr>
                                        <p:cTn id="38" dur="500"/>
                                        <p:tgtEl>
                                          <p:spTgt spid="13314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3146"/>
                                        </p:tgtEl>
                                        <p:attrNameLst>
                                          <p:attrName>style.visibility</p:attrName>
                                        </p:attrNameLst>
                                      </p:cBhvr>
                                      <p:to>
                                        <p:strVal val="visible"/>
                                      </p:to>
                                    </p:set>
                                    <p:animEffect transition="in" filter="wipe(left)">
                                      <p:cBhvr>
                                        <p:cTn id="43" dur="500"/>
                                        <p:tgtEl>
                                          <p:spTgt spid="133146"/>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133147"/>
                                        </p:tgtEl>
                                        <p:attrNameLst>
                                          <p:attrName>style.visibility</p:attrName>
                                        </p:attrNameLst>
                                      </p:cBhvr>
                                      <p:to>
                                        <p:strVal val="visible"/>
                                      </p:to>
                                    </p:set>
                                  </p:childTnLst>
                                </p:cTn>
                              </p:par>
                            </p:childTnLst>
                          </p:cTn>
                        </p:par>
                        <p:par>
                          <p:cTn id="47" fill="hold" nodeType="afterGroup">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133148"/>
                                        </p:tgtEl>
                                        <p:attrNameLst>
                                          <p:attrName>style.visibility</p:attrName>
                                        </p:attrNameLst>
                                      </p:cBhvr>
                                      <p:to>
                                        <p:strVal val="visible"/>
                                      </p:to>
                                    </p:set>
                                    <p:animEffect transition="in" filter="wipe(up)">
                                      <p:cBhvr>
                                        <p:cTn id="50" dur="500"/>
                                        <p:tgtEl>
                                          <p:spTgt spid="133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9" grpId="0" autoUpdateAnimBg="0"/>
      <p:bldP spid="133138" grpId="0" animBg="1"/>
      <p:bldP spid="133139" grpId="0" animBg="1"/>
      <p:bldP spid="133140" grpId="0" animBg="1"/>
      <p:bldP spid="133141" grpId="0" autoUpdateAnimBg="0"/>
      <p:bldP spid="133142" grpId="0" animBg="1"/>
      <p:bldP spid="133143" grpId="0" animBg="1"/>
      <p:bldP spid="133144" grpId="0" autoUpdateAnimBg="0"/>
      <p:bldP spid="133145" grpId="0" animBg="1"/>
      <p:bldP spid="133146" grpId="0" animBg="1"/>
      <p:bldP spid="133147" grpId="0" autoUpdateAnimBg="0"/>
      <p:bldP spid="13314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4294967295"/>
          </p:nvPr>
        </p:nvSpPr>
        <p:spPr>
          <a:xfrm>
            <a:off x="576649" y="1125538"/>
            <a:ext cx="11244648" cy="4970462"/>
          </a:xfrm>
          <a:prstGeom prst="rect">
            <a:avLst/>
          </a:prstGeom>
        </p:spPr>
        <p:txBody>
          <a:bodyPr/>
          <a:lstStyle/>
          <a:p>
            <a:pPr>
              <a:lnSpc>
                <a:spcPct val="130000"/>
              </a:lnSpc>
              <a:spcBef>
                <a:spcPct val="0"/>
              </a:spcBef>
            </a:pPr>
            <a:r>
              <a:rPr lang="zh-CN" altLang="en-US" sz="2800" dirty="0"/>
              <a:t>由图可见有效市场假设这一理论的思想是：不要以为你发现了股票价格的变动规则或盈利的简单手段，也许你什么也没有发现。如果有如此简单的赚钱方法，别人早就发现到了。进而，如果每人都在挖掘信息的价值，那么他们的努力实际上成为</a:t>
            </a:r>
            <a:r>
              <a:rPr lang="zh-CN" altLang="en-US" sz="2800" dirty="0">
                <a:latin typeface="宋体" panose="02010600030101010101" pitchFamily="2" charset="-122"/>
              </a:rPr>
              <a:t>“</a:t>
            </a:r>
            <a:r>
              <a:rPr lang="zh-CN" altLang="en-US" sz="2800" dirty="0"/>
              <a:t>击败自己</a:t>
            </a:r>
            <a:r>
              <a:rPr lang="zh-CN" altLang="en-US" sz="2800" dirty="0">
                <a:latin typeface="宋体" panose="02010600030101010101" pitchFamily="2" charset="-122"/>
              </a:rPr>
              <a:t>”</a:t>
            </a:r>
            <a:r>
              <a:rPr lang="zh-CN" altLang="en-US" sz="2800" dirty="0"/>
              <a:t>的行动，并且股票变动的规则将会消失。</a:t>
            </a:r>
          </a:p>
          <a:p>
            <a:pPr>
              <a:buFontTx/>
              <a:buNone/>
            </a:pPr>
            <a:endParaRPr lang="en-US" altLang="zh-CN"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5"/>
          <p:cNvSpPr txBox="1">
            <a:spLocks noChangeArrowheads="1"/>
          </p:cNvSpPr>
          <p:nvPr/>
        </p:nvSpPr>
        <p:spPr bwMode="auto">
          <a:xfrm>
            <a:off x="8271737" y="1746326"/>
            <a:ext cx="30793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a:latin typeface="+mn-ea"/>
              </a:rPr>
              <a:t>三个信息阶层的关系</a:t>
            </a:r>
          </a:p>
        </p:txBody>
      </p:sp>
      <p:sp>
        <p:nvSpPr>
          <p:cNvPr id="58375" name="Rectangle 7"/>
          <p:cNvSpPr>
            <a:spLocks noChangeArrowheads="1"/>
          </p:cNvSpPr>
          <p:nvPr/>
        </p:nvSpPr>
        <p:spPr bwMode="auto">
          <a:xfrm>
            <a:off x="74141" y="1773239"/>
            <a:ext cx="740774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kumimoji="1" lang="zh-CN" altLang="en-US" sz="2800" dirty="0">
                <a:latin typeface="Times New Roman" panose="02020603050405020304" pitchFamily="18" charset="0"/>
              </a:rPr>
              <a:t>证券市场中的信息有以下关系：</a:t>
            </a:r>
          </a:p>
          <a:p>
            <a:pPr lvl="1">
              <a:spcBef>
                <a:spcPct val="50000"/>
              </a:spcBef>
              <a:buFontTx/>
              <a:buChar char="•"/>
            </a:pPr>
            <a:r>
              <a:rPr kumimoji="1" lang="zh-CN" altLang="en-US" sz="2800" dirty="0">
                <a:latin typeface="Times New Roman" panose="02020603050405020304" pitchFamily="18" charset="0"/>
              </a:rPr>
              <a:t>第一阶层：证券市场的历史价格信息</a:t>
            </a:r>
          </a:p>
          <a:p>
            <a:pPr lvl="1">
              <a:spcBef>
                <a:spcPct val="50000"/>
              </a:spcBef>
              <a:buFontTx/>
              <a:buChar char="•"/>
            </a:pPr>
            <a:r>
              <a:rPr kumimoji="1" lang="zh-CN" altLang="en-US" sz="2800" dirty="0">
                <a:latin typeface="Times New Roman" panose="02020603050405020304" pitchFamily="18" charset="0"/>
              </a:rPr>
              <a:t>第二阶层：所有公开的信息</a:t>
            </a:r>
          </a:p>
          <a:p>
            <a:pPr lvl="1">
              <a:spcBef>
                <a:spcPct val="50000"/>
              </a:spcBef>
              <a:buFontTx/>
              <a:buChar char="•"/>
            </a:pPr>
            <a:r>
              <a:rPr kumimoji="1" lang="zh-CN" altLang="en-US" sz="2800" dirty="0">
                <a:latin typeface="Times New Roman" panose="02020603050405020304" pitchFamily="18" charset="0"/>
              </a:rPr>
              <a:t>第三阶层：所有可知的信息，包括内部的和私人的信息。</a:t>
            </a:r>
          </a:p>
          <a:p>
            <a:pPr lvl="1">
              <a:spcBef>
                <a:spcPct val="50000"/>
              </a:spcBef>
              <a:buFontTx/>
              <a:buChar char="•"/>
            </a:pPr>
            <a:r>
              <a:rPr kumimoji="1" lang="zh-CN" altLang="en-US" sz="2800" dirty="0">
                <a:latin typeface="Times New Roman" panose="02020603050405020304" pitchFamily="18" charset="0"/>
              </a:rPr>
              <a:t>三个阶层的信息包容关系如图所示</a:t>
            </a:r>
          </a:p>
          <a:p>
            <a:pPr>
              <a:spcBef>
                <a:spcPct val="50000"/>
              </a:spcBef>
              <a:buFontTx/>
              <a:buChar char="•"/>
            </a:pPr>
            <a:endParaRPr kumimoji="1" lang="en-US" altLang="zh-CN" sz="2800" dirty="0">
              <a:latin typeface="Times New Roman" panose="02020603050405020304" pitchFamily="18" charset="0"/>
            </a:endParaRPr>
          </a:p>
        </p:txBody>
      </p:sp>
      <p:sp>
        <p:nvSpPr>
          <p:cNvPr id="6" name="Rectangle 2"/>
          <p:cNvSpPr>
            <a:spLocks noGrp="1" noChangeArrowheads="1"/>
          </p:cNvSpPr>
          <p:nvPr>
            <p:ph type="title"/>
          </p:nvPr>
        </p:nvSpPr>
        <p:spPr>
          <a:xfrm>
            <a:off x="155895" y="798894"/>
            <a:ext cx="5742398" cy="600683"/>
          </a:xfrm>
        </p:spPr>
        <p:txBody>
          <a:bodyPr/>
          <a:lstStyle/>
          <a:p>
            <a:pPr algn="l"/>
            <a:r>
              <a:rPr lang="zh-CN" altLang="en-US" dirty="0" smtClean="0"/>
              <a:t>（二）</a:t>
            </a:r>
            <a:r>
              <a:rPr lang="zh-CN" altLang="en-US" dirty="0" smtClean="0"/>
              <a:t>有效</a:t>
            </a:r>
            <a:r>
              <a:rPr lang="zh-CN" altLang="en-US" dirty="0"/>
              <a:t>市场假说的条件</a:t>
            </a:r>
          </a:p>
        </p:txBody>
      </p:sp>
      <p:grpSp>
        <p:nvGrpSpPr>
          <p:cNvPr id="7" name="Group 5"/>
          <p:cNvGrpSpPr>
            <a:grpSpLocks/>
          </p:cNvGrpSpPr>
          <p:nvPr/>
        </p:nvGrpSpPr>
        <p:grpSpPr bwMode="auto">
          <a:xfrm>
            <a:off x="7973563" y="2603158"/>
            <a:ext cx="3631856" cy="3191086"/>
            <a:chOff x="1597" y="859"/>
            <a:chExt cx="3251" cy="3269"/>
          </a:xfrm>
        </p:grpSpPr>
        <p:sp>
          <p:nvSpPr>
            <p:cNvPr id="8" name="Oval 6"/>
            <p:cNvSpPr>
              <a:spLocks noChangeArrowheads="1"/>
            </p:cNvSpPr>
            <p:nvPr/>
          </p:nvSpPr>
          <p:spPr bwMode="auto">
            <a:xfrm>
              <a:off x="1597" y="859"/>
              <a:ext cx="3251" cy="3269"/>
            </a:xfrm>
            <a:prstGeom prst="ellipse">
              <a:avLst/>
            </a:prstGeom>
            <a:solidFill>
              <a:schemeClr val="accent1"/>
            </a:solidFill>
            <a:ln w="12700">
              <a:solidFill>
                <a:srgbClr val="0000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7"/>
            <p:cNvSpPr txBox="1">
              <a:spLocks noChangeArrowheads="1"/>
            </p:cNvSpPr>
            <p:nvPr/>
          </p:nvSpPr>
          <p:spPr bwMode="auto">
            <a:xfrm>
              <a:off x="2611" y="1099"/>
              <a:ext cx="122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5000"/>
                </a:lnSpc>
              </a:pPr>
              <a:r>
                <a:rPr lang="en-US" altLang="zh-CN" sz="1900">
                  <a:solidFill>
                    <a:srgbClr val="010004"/>
                  </a:solidFill>
                  <a:latin typeface="Times New Roman" panose="02020603050405020304" pitchFamily="18" charset="0"/>
                </a:rPr>
                <a:t>All information</a:t>
              </a:r>
              <a:br>
                <a:rPr lang="en-US" altLang="zh-CN" sz="1900">
                  <a:solidFill>
                    <a:srgbClr val="010004"/>
                  </a:solidFill>
                  <a:latin typeface="Times New Roman" panose="02020603050405020304" pitchFamily="18" charset="0"/>
                </a:rPr>
              </a:br>
              <a:r>
                <a:rPr lang="en-US" altLang="zh-CN" sz="1900">
                  <a:solidFill>
                    <a:srgbClr val="010004"/>
                  </a:solidFill>
                  <a:latin typeface="Times New Roman" panose="02020603050405020304" pitchFamily="18" charset="0"/>
                </a:rPr>
                <a:t>relevant to a stock</a:t>
              </a:r>
            </a:p>
          </p:txBody>
        </p:sp>
      </p:grpSp>
      <p:sp>
        <p:nvSpPr>
          <p:cNvPr id="10" name="Oval 9"/>
          <p:cNvSpPr>
            <a:spLocks noChangeArrowheads="1"/>
          </p:cNvSpPr>
          <p:nvPr/>
        </p:nvSpPr>
        <p:spPr bwMode="auto">
          <a:xfrm>
            <a:off x="8750001" y="3430947"/>
            <a:ext cx="2078980" cy="2014151"/>
          </a:xfrm>
          <a:prstGeom prst="ellipse">
            <a:avLst/>
          </a:prstGeom>
          <a:solidFill>
            <a:srgbClr val="A8C1FE"/>
          </a:solidFill>
          <a:ln w="12700">
            <a:solidFill>
              <a:srgbClr val="0000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0"/>
          <p:cNvSpPr txBox="1">
            <a:spLocks noChangeArrowheads="1"/>
          </p:cNvSpPr>
          <p:nvPr/>
        </p:nvSpPr>
        <p:spPr bwMode="auto">
          <a:xfrm>
            <a:off x="8831242" y="3633789"/>
            <a:ext cx="1916497"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lnSpc>
                <a:spcPct val="85000"/>
              </a:lnSpc>
            </a:pPr>
            <a:r>
              <a:rPr lang="en-US" altLang="zh-CN" sz="1600" dirty="0">
                <a:solidFill>
                  <a:srgbClr val="010004"/>
                </a:solidFill>
                <a:latin typeface="Times New Roman" panose="02020603050405020304" pitchFamily="18" charset="0"/>
              </a:rPr>
              <a:t>Information set</a:t>
            </a:r>
            <a:br>
              <a:rPr lang="en-US" altLang="zh-CN" sz="1600" dirty="0">
                <a:solidFill>
                  <a:srgbClr val="010004"/>
                </a:solidFill>
                <a:latin typeface="Times New Roman" panose="02020603050405020304" pitchFamily="18" charset="0"/>
              </a:rPr>
            </a:br>
            <a:r>
              <a:rPr lang="en-US" altLang="zh-CN" sz="1600" dirty="0">
                <a:solidFill>
                  <a:srgbClr val="010004"/>
                </a:solidFill>
                <a:latin typeface="Times New Roman" panose="02020603050405020304" pitchFamily="18" charset="0"/>
              </a:rPr>
              <a:t>of publicly available</a:t>
            </a:r>
            <a:br>
              <a:rPr lang="en-US" altLang="zh-CN" sz="1600" dirty="0">
                <a:solidFill>
                  <a:srgbClr val="010004"/>
                </a:solidFill>
                <a:latin typeface="Times New Roman" panose="02020603050405020304" pitchFamily="18" charset="0"/>
              </a:rPr>
            </a:br>
            <a:r>
              <a:rPr lang="en-US" altLang="zh-CN" sz="1600" dirty="0">
                <a:solidFill>
                  <a:srgbClr val="010004"/>
                </a:solidFill>
                <a:latin typeface="Times New Roman" panose="02020603050405020304" pitchFamily="18" charset="0"/>
              </a:rPr>
              <a:t>information</a:t>
            </a:r>
          </a:p>
        </p:txBody>
      </p:sp>
      <p:sp>
        <p:nvSpPr>
          <p:cNvPr id="12" name="Oval 12"/>
          <p:cNvSpPr>
            <a:spLocks noChangeArrowheads="1"/>
          </p:cNvSpPr>
          <p:nvPr/>
        </p:nvSpPr>
        <p:spPr bwMode="auto">
          <a:xfrm>
            <a:off x="9306547" y="4331848"/>
            <a:ext cx="965886" cy="918519"/>
          </a:xfrm>
          <a:prstGeom prst="ellipse">
            <a:avLst/>
          </a:prstGeom>
          <a:solidFill>
            <a:srgbClr val="D2DFFE"/>
          </a:solidFill>
          <a:ln w="12700">
            <a:solidFill>
              <a:srgbClr val="0000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3"/>
          <p:cNvSpPr txBox="1">
            <a:spLocks noChangeArrowheads="1"/>
          </p:cNvSpPr>
          <p:nvPr/>
        </p:nvSpPr>
        <p:spPr bwMode="auto">
          <a:xfrm>
            <a:off x="9350386" y="4520561"/>
            <a:ext cx="922047" cy="5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5000"/>
              </a:lnSpc>
            </a:pPr>
            <a:r>
              <a:rPr lang="en-US" altLang="zh-CN" sz="1200" dirty="0">
                <a:solidFill>
                  <a:srgbClr val="010004"/>
                </a:solidFill>
                <a:latin typeface="Times New Roman" panose="02020603050405020304" pitchFamily="18" charset="0"/>
              </a:rPr>
              <a:t>Information</a:t>
            </a:r>
            <a:br>
              <a:rPr lang="en-US" altLang="zh-CN" sz="1200" dirty="0">
                <a:solidFill>
                  <a:srgbClr val="010004"/>
                </a:solidFill>
                <a:latin typeface="Times New Roman" panose="02020603050405020304" pitchFamily="18" charset="0"/>
              </a:rPr>
            </a:br>
            <a:r>
              <a:rPr lang="en-US" altLang="zh-CN" sz="1200" dirty="0">
                <a:solidFill>
                  <a:srgbClr val="010004"/>
                </a:solidFill>
                <a:latin typeface="Times New Roman" panose="02020603050405020304" pitchFamily="18" charset="0"/>
              </a:rPr>
              <a:t>set of</a:t>
            </a:r>
            <a:br>
              <a:rPr lang="en-US" altLang="zh-CN" sz="1200" dirty="0">
                <a:solidFill>
                  <a:srgbClr val="010004"/>
                </a:solidFill>
                <a:latin typeface="Times New Roman" panose="02020603050405020304" pitchFamily="18" charset="0"/>
              </a:rPr>
            </a:br>
            <a:r>
              <a:rPr lang="en-US" altLang="zh-CN" sz="1200" dirty="0">
                <a:solidFill>
                  <a:srgbClr val="010004"/>
                </a:solidFill>
                <a:latin typeface="Times New Roman" panose="02020603050405020304" pitchFamily="18" charset="0"/>
              </a:rPr>
              <a:t>past prices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2/3*#ppt_w"/>
                                          </p:val>
                                        </p:tav>
                                        <p:tav tm="100000">
                                          <p:val>
                                            <p:strVal val="#ppt_w"/>
                                          </p:val>
                                        </p:tav>
                                      </p:tavLst>
                                    </p:anim>
                                    <p:anim calcmode="lin" valueType="num">
                                      <p:cBhvr>
                                        <p:cTn id="8" dur="500" fill="hold"/>
                                        <p:tgtEl>
                                          <p:spTgt spid="7"/>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79650" y="476250"/>
            <a:ext cx="7869238" cy="1143000"/>
          </a:xfrm>
        </p:spPr>
        <p:txBody>
          <a:bodyPr/>
          <a:lstStyle/>
          <a:p>
            <a:pPr algn="l"/>
            <a:r>
              <a:rPr lang="zh-CN" altLang="en-US" sz="3200" b="1" dirty="0"/>
              <a:t>一个问题</a:t>
            </a:r>
            <a:r>
              <a:rPr lang="zh-CN" altLang="en-US" sz="3200" b="1" dirty="0" smtClean="0"/>
              <a:t>：马路</a:t>
            </a:r>
            <a:r>
              <a:rPr lang="zh-CN" altLang="en-US" sz="3200" b="1" dirty="0"/>
              <a:t>上是否有</a:t>
            </a:r>
            <a:r>
              <a:rPr lang="en-US" altLang="zh-CN" sz="3200" b="1" dirty="0"/>
              <a:t>100</a:t>
            </a:r>
            <a:r>
              <a:rPr lang="zh-CN" altLang="en-US" sz="3200" b="1" dirty="0"/>
              <a:t>元可捡？</a:t>
            </a:r>
            <a:r>
              <a:rPr lang="zh-CN" altLang="en-US" sz="4000" dirty="0"/>
              <a:t> </a:t>
            </a:r>
          </a:p>
        </p:txBody>
      </p:sp>
      <p:sp>
        <p:nvSpPr>
          <p:cNvPr id="13315" name="Rectangle 3"/>
          <p:cNvSpPr>
            <a:spLocks noGrp="1" noChangeArrowheads="1"/>
          </p:cNvSpPr>
          <p:nvPr>
            <p:ph type="body" idx="4294967295"/>
          </p:nvPr>
        </p:nvSpPr>
        <p:spPr>
          <a:xfrm>
            <a:off x="983178" y="1619250"/>
            <a:ext cx="10462182" cy="1585269"/>
          </a:xfrm>
          <a:prstGeom prst="rect">
            <a:avLst/>
          </a:prstGeom>
        </p:spPr>
        <p:txBody>
          <a:bodyPr/>
          <a:lstStyle/>
          <a:p>
            <a:r>
              <a:rPr lang="zh-CN" altLang="en-US" dirty="0"/>
              <a:t>答案</a:t>
            </a:r>
            <a:r>
              <a:rPr lang="en-US" altLang="zh-CN" dirty="0"/>
              <a:t>1</a:t>
            </a:r>
            <a:r>
              <a:rPr lang="zh-CN" altLang="en-US" dirty="0"/>
              <a:t>：没有。因为如果有的话，早就给人捡走了。</a:t>
            </a:r>
            <a:r>
              <a:rPr lang="en-US" altLang="zh-CN" u="sng" dirty="0"/>
              <a:t>(</a:t>
            </a:r>
            <a:r>
              <a:rPr lang="zh-CN" altLang="en-US" u="sng" dirty="0"/>
              <a:t>经典有效市场理论</a:t>
            </a:r>
            <a:r>
              <a:rPr lang="en-US" altLang="zh-CN" u="sng" dirty="0"/>
              <a:t>)</a:t>
            </a:r>
            <a:r>
              <a:rPr lang="en-US" altLang="zh-CN" dirty="0"/>
              <a:t> </a:t>
            </a:r>
          </a:p>
          <a:p>
            <a:r>
              <a:rPr lang="zh-CN" altLang="en-US" dirty="0"/>
              <a:t>答案</a:t>
            </a:r>
            <a:r>
              <a:rPr lang="en-US" altLang="zh-CN" dirty="0"/>
              <a:t>2</a:t>
            </a:r>
            <a:r>
              <a:rPr lang="zh-CN" altLang="en-US" dirty="0"/>
              <a:t>：不知道。因为人人都那样想，有钱也不一定有人去捡。</a:t>
            </a:r>
            <a:r>
              <a:rPr lang="en-US" altLang="zh-CN" u="sng" dirty="0"/>
              <a:t>(Grossman-</a:t>
            </a:r>
            <a:r>
              <a:rPr lang="en-US" altLang="zh-CN" u="sng" dirty="0" err="1"/>
              <a:t>Stiglitz</a:t>
            </a:r>
            <a:r>
              <a:rPr lang="zh-CN" altLang="en-US" u="sng" dirty="0"/>
              <a:t>悖论</a:t>
            </a:r>
            <a:r>
              <a:rPr lang="en-US" altLang="zh-CN" u="sng" dirty="0"/>
              <a:t>)</a:t>
            </a:r>
          </a:p>
          <a:p>
            <a:r>
              <a:rPr lang="zh-CN" altLang="en-US" dirty="0"/>
              <a:t>答案</a:t>
            </a:r>
            <a:r>
              <a:rPr lang="en-US" altLang="zh-CN" dirty="0"/>
              <a:t>3</a:t>
            </a:r>
            <a:r>
              <a:rPr lang="zh-CN" altLang="en-US" dirty="0"/>
              <a:t>：可能有钱，但一般人捡不到。因为捡钱要冒风险或有本事。</a:t>
            </a:r>
            <a:r>
              <a:rPr lang="en-US" altLang="zh-CN" u="sng" dirty="0"/>
              <a:t>(</a:t>
            </a:r>
            <a:r>
              <a:rPr lang="zh-CN" altLang="en-US" u="sng" dirty="0"/>
              <a:t>新有效市场理论</a:t>
            </a:r>
            <a:r>
              <a:rPr lang="en-US" altLang="zh-CN" u="sng" dirty="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4294967295"/>
          </p:nvPr>
        </p:nvSpPr>
        <p:spPr>
          <a:xfrm>
            <a:off x="263611" y="701720"/>
            <a:ext cx="11631827" cy="5373687"/>
          </a:xfrm>
          <a:prstGeom prst="rect">
            <a:avLst/>
          </a:prstGeom>
        </p:spPr>
        <p:txBody>
          <a:bodyPr/>
          <a:lstStyle/>
          <a:p>
            <a:pPr>
              <a:lnSpc>
                <a:spcPct val="110000"/>
              </a:lnSpc>
              <a:buFontTx/>
              <a:buNone/>
            </a:pPr>
            <a:r>
              <a:rPr lang="en-US" altLang="zh-CN" sz="2800" dirty="0">
                <a:latin typeface="宋体" panose="02010600030101010101" pitchFamily="2" charset="-122"/>
              </a:rPr>
              <a:t> </a:t>
            </a:r>
            <a:r>
              <a:rPr lang="zh-CN" altLang="en-US" sz="2800" b="1" dirty="0" smtClean="0">
                <a:solidFill>
                  <a:srgbClr val="FF0000"/>
                </a:solidFill>
                <a:latin typeface="宋体" panose="02010600030101010101" pitchFamily="2" charset="-122"/>
              </a:rPr>
              <a:t>假设</a:t>
            </a:r>
            <a:r>
              <a:rPr lang="zh-CN" altLang="en-US" sz="2800" b="1" dirty="0">
                <a:solidFill>
                  <a:srgbClr val="FF0000"/>
                </a:solidFill>
                <a:latin typeface="宋体" panose="02010600030101010101" pitchFamily="2" charset="-122"/>
              </a:rPr>
              <a:t>条件</a:t>
            </a:r>
          </a:p>
          <a:p>
            <a:pPr>
              <a:lnSpc>
                <a:spcPct val="110000"/>
              </a:lnSpc>
              <a:buFontTx/>
              <a:buNone/>
            </a:pPr>
            <a:r>
              <a:rPr lang="zh-CN" altLang="en-US" sz="2400" dirty="0">
                <a:latin typeface="宋体" panose="02010600030101010101" pitchFamily="2" charset="-122"/>
              </a:rPr>
              <a:t>   第一，完全竞争市场；</a:t>
            </a:r>
          </a:p>
          <a:p>
            <a:pPr>
              <a:lnSpc>
                <a:spcPct val="110000"/>
              </a:lnSpc>
              <a:buFontTx/>
              <a:buNone/>
            </a:pPr>
            <a:r>
              <a:rPr lang="zh-CN" altLang="en-US" sz="2400" dirty="0">
                <a:latin typeface="宋体" panose="02010600030101010101" pitchFamily="2" charset="-122"/>
              </a:rPr>
              <a:t>   第二，理性投资者主导市场；</a:t>
            </a:r>
          </a:p>
          <a:p>
            <a:pPr>
              <a:lnSpc>
                <a:spcPct val="110000"/>
              </a:lnSpc>
              <a:buFontTx/>
              <a:buNone/>
            </a:pPr>
            <a:r>
              <a:rPr lang="zh-CN" altLang="en-US" sz="2400" dirty="0">
                <a:latin typeface="宋体" panose="02010600030101010101" pitchFamily="2" charset="-122"/>
              </a:rPr>
              <a:t>   第三，信息发布渠道畅通，</a:t>
            </a:r>
          </a:p>
          <a:p>
            <a:pPr>
              <a:lnSpc>
                <a:spcPct val="110000"/>
              </a:lnSpc>
              <a:buFontTx/>
              <a:buNone/>
            </a:pPr>
            <a:r>
              <a:rPr lang="zh-CN" altLang="en-US" sz="2400" dirty="0">
                <a:latin typeface="宋体" panose="02010600030101010101" pitchFamily="2" charset="-122"/>
              </a:rPr>
              <a:t>   第四，交易无费用，市场不存在磨察；</a:t>
            </a:r>
          </a:p>
          <a:p>
            <a:pPr>
              <a:lnSpc>
                <a:spcPct val="110000"/>
              </a:lnSpc>
              <a:buFontTx/>
              <a:buNone/>
            </a:pPr>
            <a:r>
              <a:rPr lang="zh-CN" altLang="en-US" sz="2400" dirty="0">
                <a:latin typeface="宋体" panose="02010600030101010101" pitchFamily="2" charset="-122"/>
              </a:rPr>
              <a:t>   第五，资金可以在资本市场中自由流动。</a:t>
            </a:r>
            <a:endParaRPr lang="zh-CN" altLang="en-US" sz="2400" dirty="0"/>
          </a:p>
          <a:p>
            <a:pPr>
              <a:lnSpc>
                <a:spcPct val="110000"/>
              </a:lnSpc>
              <a:buFontTx/>
              <a:buNone/>
            </a:pPr>
            <a:r>
              <a:rPr lang="zh-CN" altLang="en-US" sz="2400" dirty="0"/>
              <a:t>     完全理性假设是投资者都是追求个人效用最大化的理性</a:t>
            </a:r>
            <a:r>
              <a:rPr lang="zh-CN" altLang="en-US" sz="2400" b="1" dirty="0"/>
              <a:t>“</a:t>
            </a:r>
            <a:r>
              <a:rPr lang="zh-CN" altLang="en-US" sz="2400" dirty="0"/>
              <a:t>经济人</a:t>
            </a:r>
            <a:r>
              <a:rPr lang="zh-CN" altLang="en-US" sz="2400" b="1" dirty="0"/>
              <a:t>”</a:t>
            </a:r>
            <a:r>
              <a:rPr lang="zh-CN" altLang="en-US" sz="2400" dirty="0"/>
              <a:t>，具有同样的智力水平和同样的分析能力，对信息的解释也是相同的，股票价格波动完全是投资者基于完全信息集的理性预期的结果。</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 name="Rectangle 2"/>
          <p:cNvSpPr>
            <a:spLocks noGrp="1" noChangeArrowheads="1"/>
          </p:cNvSpPr>
          <p:nvPr>
            <p:ph type="title"/>
          </p:nvPr>
        </p:nvSpPr>
        <p:spPr>
          <a:xfrm>
            <a:off x="1905000" y="381001"/>
            <a:ext cx="8540750" cy="511175"/>
          </a:xfrm>
        </p:spPr>
        <p:txBody>
          <a:bodyPr>
            <a:normAutofit fontScale="90000"/>
          </a:bodyPr>
          <a:lstStyle/>
          <a:p>
            <a:pPr algn="l"/>
            <a:r>
              <a:rPr lang="en-US" altLang="zh-CN">
                <a:latin typeface="黑体" pitchFamily="49" charset="-122"/>
                <a:ea typeface="黑体" pitchFamily="49" charset="-122"/>
              </a:rPr>
              <a:t>A</a:t>
            </a:r>
            <a:r>
              <a:rPr lang="zh-CN" altLang="en-US">
                <a:latin typeface="黑体" pitchFamily="49" charset="-122"/>
                <a:ea typeface="黑体" pitchFamily="49" charset="-122"/>
              </a:rPr>
              <a:t>、布朗运动</a:t>
            </a:r>
          </a:p>
        </p:txBody>
      </p:sp>
      <p:sp>
        <p:nvSpPr>
          <p:cNvPr id="16395" name="Rectangle 3"/>
          <p:cNvSpPr>
            <a:spLocks noGrp="1" noChangeArrowheads="1"/>
          </p:cNvSpPr>
          <p:nvPr>
            <p:ph type="body" sz="half" idx="1"/>
          </p:nvPr>
        </p:nvSpPr>
        <p:spPr>
          <a:xfrm>
            <a:off x="947351" y="1125538"/>
            <a:ext cx="10890422" cy="4741862"/>
          </a:xfrm>
        </p:spPr>
        <p:txBody>
          <a:bodyPr/>
          <a:lstStyle/>
          <a:p>
            <a:pPr lvl="1"/>
            <a:endParaRPr lang="zh-CN" altLang="en-US" sz="2400" b="1" dirty="0">
              <a:latin typeface="宋体" panose="02010600030101010101" pitchFamily="2" charset="-122"/>
            </a:endParaRPr>
          </a:p>
          <a:p>
            <a:pPr lvl="1"/>
            <a:r>
              <a:rPr kumimoji="0" lang="zh-CN" altLang="en-US" b="1" dirty="0" smtClean="0">
                <a:latin typeface="+mn-ea"/>
              </a:rPr>
              <a:t>期权标的资产为风险资产（股票），当前时刻市场价格为</a:t>
            </a:r>
            <a:r>
              <a:rPr kumimoji="0" lang="en-US" altLang="zh-CN" b="1" dirty="0" smtClean="0">
                <a:latin typeface="+mn-ea"/>
              </a:rPr>
              <a:t>S</a:t>
            </a:r>
            <a:r>
              <a:rPr kumimoji="0" lang="zh-CN" altLang="en-US" b="1" dirty="0" smtClean="0">
                <a:latin typeface="+mn-ea"/>
              </a:rPr>
              <a:t>，</a:t>
            </a:r>
            <a:r>
              <a:rPr kumimoji="0" lang="en-US" altLang="zh-CN" b="1" dirty="0" smtClean="0">
                <a:latin typeface="+mn-ea"/>
              </a:rPr>
              <a:t>S</a:t>
            </a:r>
            <a:r>
              <a:rPr kumimoji="0" lang="zh-CN" altLang="en-US" b="1" dirty="0" smtClean="0">
                <a:latin typeface="+mn-ea"/>
              </a:rPr>
              <a:t>遵循布朗运动</a:t>
            </a:r>
          </a:p>
          <a:p>
            <a:pPr lvl="2"/>
            <a:r>
              <a:rPr kumimoji="0" lang="en-US" altLang="zh-CN" sz="1800" b="1" dirty="0" smtClean="0">
                <a:latin typeface="+mn-ea"/>
              </a:rPr>
              <a:t>1</a:t>
            </a:r>
            <a:r>
              <a:rPr kumimoji="0" lang="zh-CN" altLang="en-US" sz="1800" b="1" dirty="0" smtClean="0">
                <a:latin typeface="+mn-ea"/>
              </a:rPr>
              <a:t>、标准布朗运动</a:t>
            </a:r>
          </a:p>
          <a:p>
            <a:pPr lvl="3" algn="just"/>
            <a:r>
              <a:rPr kumimoji="0" lang="zh-CN" altLang="en-US" sz="1800" b="1" dirty="0" smtClean="0">
                <a:solidFill>
                  <a:srgbClr val="000000"/>
                </a:solidFill>
                <a:latin typeface="+mn-ea"/>
              </a:rPr>
              <a:t>设    代表一个小的时间间隔长度，   代表变量</a:t>
            </a:r>
            <a:r>
              <a:rPr kumimoji="0" lang="en-US" altLang="zh-CN" sz="1800" b="1" dirty="0" smtClean="0">
                <a:solidFill>
                  <a:srgbClr val="000000"/>
                </a:solidFill>
                <a:latin typeface="+mn-ea"/>
              </a:rPr>
              <a:t>z</a:t>
            </a:r>
            <a:r>
              <a:rPr kumimoji="0" lang="zh-CN" altLang="en-US" sz="1800" b="1" dirty="0" smtClean="0">
                <a:solidFill>
                  <a:srgbClr val="000000"/>
                </a:solidFill>
                <a:latin typeface="+mn-ea"/>
              </a:rPr>
              <a:t>在时间    内的变化，遵循标准布朗运动的      具有两种特征：</a:t>
            </a:r>
          </a:p>
          <a:p>
            <a:pPr lvl="3" algn="just"/>
            <a:r>
              <a:rPr kumimoji="0" lang="zh-CN" altLang="en-US" sz="1800" b="1" dirty="0" smtClean="0">
                <a:solidFill>
                  <a:srgbClr val="FF0000"/>
                </a:solidFill>
                <a:latin typeface="+mn-ea"/>
              </a:rPr>
              <a:t>特征</a:t>
            </a:r>
            <a:r>
              <a:rPr kumimoji="0" lang="en-US" altLang="zh-CN" sz="1800" b="1" dirty="0" smtClean="0">
                <a:solidFill>
                  <a:srgbClr val="FF0000"/>
                </a:solidFill>
                <a:latin typeface="+mn-ea"/>
              </a:rPr>
              <a:t>1</a:t>
            </a:r>
            <a:r>
              <a:rPr kumimoji="0" lang="zh-CN" altLang="en-US" sz="1800" b="1" dirty="0" smtClean="0">
                <a:solidFill>
                  <a:srgbClr val="000000"/>
                </a:solidFill>
                <a:latin typeface="+mn-ea"/>
              </a:rPr>
              <a:t>：  和   的关系满足（</a:t>
            </a:r>
            <a:r>
              <a:rPr kumimoji="0" lang="en-US" altLang="zh-CN" sz="1800" b="1" dirty="0" smtClean="0">
                <a:solidFill>
                  <a:srgbClr val="000000"/>
                </a:solidFill>
                <a:latin typeface="+mn-ea"/>
              </a:rPr>
              <a:t>1</a:t>
            </a:r>
            <a:r>
              <a:rPr kumimoji="0" lang="zh-CN" altLang="en-US" sz="1800" b="1" dirty="0" smtClean="0">
                <a:solidFill>
                  <a:srgbClr val="000000"/>
                </a:solidFill>
                <a:latin typeface="+mn-ea"/>
              </a:rPr>
              <a:t>）：</a:t>
            </a:r>
            <a:r>
              <a:rPr kumimoji="0" lang="zh-CN" altLang="en-US" sz="1800" b="1" dirty="0" smtClean="0">
                <a:latin typeface="+mn-ea"/>
              </a:rPr>
              <a:t> </a:t>
            </a:r>
          </a:p>
          <a:p>
            <a:pPr>
              <a:buFontTx/>
              <a:buNone/>
            </a:pPr>
            <a:r>
              <a:rPr lang="zh-CN" altLang="en-US" sz="1800" b="1" dirty="0">
                <a:latin typeface="+mn-ea"/>
              </a:rPr>
              <a:t>                                         </a:t>
            </a:r>
            <a:r>
              <a:rPr lang="zh-CN" altLang="en-US" sz="1800" b="1" dirty="0" smtClean="0">
                <a:latin typeface="+mn-ea"/>
              </a:rPr>
              <a:t>                  </a:t>
            </a:r>
            <a:r>
              <a:rPr lang="zh-CN" altLang="en-US" sz="1800" b="1" dirty="0">
                <a:latin typeface="+mn-ea"/>
              </a:rPr>
              <a:t>（</a:t>
            </a:r>
            <a:r>
              <a:rPr lang="en-US" altLang="zh-CN" sz="1800" b="1" dirty="0">
                <a:latin typeface="+mn-ea"/>
              </a:rPr>
              <a:t>1</a:t>
            </a:r>
            <a:r>
              <a:rPr lang="zh-CN" altLang="en-US" sz="1800" b="1" dirty="0">
                <a:latin typeface="+mn-ea"/>
              </a:rPr>
              <a:t>）</a:t>
            </a:r>
          </a:p>
          <a:p>
            <a:pPr algn="just">
              <a:buFontTx/>
              <a:buNone/>
            </a:pPr>
            <a:r>
              <a:rPr lang="zh-CN" altLang="en-US" sz="1800" b="1" dirty="0">
                <a:solidFill>
                  <a:srgbClr val="000000"/>
                </a:solidFill>
                <a:latin typeface="+mn-ea"/>
              </a:rPr>
              <a:t>             其中， 代表从标准正态分布（即均值为</a:t>
            </a:r>
            <a:r>
              <a:rPr lang="en-US" altLang="zh-CN" sz="1800" b="1" dirty="0">
                <a:solidFill>
                  <a:srgbClr val="000000"/>
                </a:solidFill>
                <a:latin typeface="+mn-ea"/>
              </a:rPr>
              <a:t>0</a:t>
            </a:r>
            <a:r>
              <a:rPr lang="zh-CN" altLang="en-US" sz="1800" b="1" dirty="0">
                <a:solidFill>
                  <a:srgbClr val="000000"/>
                </a:solidFill>
                <a:latin typeface="+mn-ea"/>
              </a:rPr>
              <a:t>、标准差为</a:t>
            </a:r>
            <a:r>
              <a:rPr lang="en-US" altLang="zh-CN" sz="1800" b="1" dirty="0">
                <a:solidFill>
                  <a:srgbClr val="000000"/>
                </a:solidFill>
                <a:latin typeface="+mn-ea"/>
              </a:rPr>
              <a:t>1.0</a:t>
            </a:r>
            <a:r>
              <a:rPr lang="zh-CN" altLang="en-US" sz="1800" b="1" dirty="0">
                <a:solidFill>
                  <a:srgbClr val="000000"/>
                </a:solidFill>
                <a:latin typeface="+mn-ea"/>
              </a:rPr>
              <a:t>的正态分布）中取的一个随机值。</a:t>
            </a:r>
            <a:endParaRPr lang="zh-CN" altLang="en-US" sz="1800" b="1" dirty="0">
              <a:latin typeface="+mn-ea"/>
            </a:endParaRPr>
          </a:p>
          <a:p>
            <a:pPr lvl="1"/>
            <a:endParaRPr lang="zh-CN" altLang="en-US" b="1" dirty="0">
              <a:latin typeface="+mn-ea"/>
            </a:endParaRPr>
          </a:p>
        </p:txBody>
      </p:sp>
      <p:graphicFrame>
        <p:nvGraphicFramePr>
          <p:cNvPr id="16386" name="Object 4"/>
          <p:cNvGraphicFramePr>
            <a:graphicFrameLocks noGrp="1" noChangeAspect="1"/>
          </p:cNvGraphicFramePr>
          <p:nvPr>
            <p:ph sz="quarter" idx="2"/>
            <p:extLst>
              <p:ext uri="{D42A27DB-BD31-4B8C-83A1-F6EECF244321}">
                <p14:modId xmlns:p14="http://schemas.microsoft.com/office/powerpoint/2010/main" val="2134889485"/>
              </p:ext>
            </p:extLst>
          </p:nvPr>
        </p:nvGraphicFramePr>
        <p:xfrm>
          <a:off x="3287415" y="3120832"/>
          <a:ext cx="311752" cy="351793"/>
        </p:xfrm>
        <a:graphic>
          <a:graphicData uri="http://schemas.openxmlformats.org/presentationml/2006/ole">
            <mc:AlternateContent xmlns:mc="http://schemas.openxmlformats.org/markup-compatibility/2006">
              <mc:Choice xmlns:v="urn:schemas-microsoft-com:vml" Requires="v">
                <p:oleObj spid="_x0000_s1082" name="Equation" r:id="rId3" imgW="190335" imgH="177646" progId="Equation.3">
                  <p:embed/>
                </p:oleObj>
              </mc:Choice>
              <mc:Fallback>
                <p:oleObj name="Equation" r:id="rId3" imgW="190335" imgH="1776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415" y="3120832"/>
                        <a:ext cx="311752" cy="351793"/>
                      </a:xfrm>
                      <a:prstGeom prst="rect">
                        <a:avLst/>
                      </a:prstGeom>
                      <a:noFill/>
                      <a:ln>
                        <a:noFill/>
                      </a:ln>
                      <a:effectLst/>
                      <a:extLst/>
                    </p:spPr>
                  </p:pic>
                </p:oleObj>
              </mc:Fallback>
            </mc:AlternateContent>
          </a:graphicData>
        </a:graphic>
      </p:graphicFrame>
      <p:graphicFrame>
        <p:nvGraphicFramePr>
          <p:cNvPr id="16387" name="Object 5"/>
          <p:cNvGraphicFramePr>
            <a:graphicFrameLocks noChangeAspect="1"/>
          </p:cNvGraphicFramePr>
          <p:nvPr>
            <p:extLst>
              <p:ext uri="{D42A27DB-BD31-4B8C-83A1-F6EECF244321}">
                <p14:modId xmlns:p14="http://schemas.microsoft.com/office/powerpoint/2010/main" val="3174946430"/>
              </p:ext>
            </p:extLst>
          </p:nvPr>
        </p:nvGraphicFramePr>
        <p:xfrm>
          <a:off x="3276601" y="2767421"/>
          <a:ext cx="421527" cy="342491"/>
        </p:xfrm>
        <a:graphic>
          <a:graphicData uri="http://schemas.openxmlformats.org/presentationml/2006/ole">
            <mc:AlternateContent xmlns:mc="http://schemas.openxmlformats.org/markup-compatibility/2006">
              <mc:Choice xmlns:v="urn:schemas-microsoft-com:vml" Requires="v">
                <p:oleObj spid="_x0000_s1083" name="Equation" r:id="rId5" imgW="203024" imgH="164957" progId="Equation.3">
                  <p:embed/>
                </p:oleObj>
              </mc:Choice>
              <mc:Fallback>
                <p:oleObj name="Equation" r:id="rId5" imgW="203024"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1" y="2767421"/>
                        <a:ext cx="421527" cy="342491"/>
                      </a:xfrm>
                      <a:prstGeom prst="rect">
                        <a:avLst/>
                      </a:prstGeom>
                      <a:noFill/>
                      <a:ln>
                        <a:noFill/>
                      </a:ln>
                      <a:effectLst/>
                      <a:extLst/>
                    </p:spPr>
                  </p:pic>
                </p:oleObj>
              </mc:Fallback>
            </mc:AlternateContent>
          </a:graphicData>
        </a:graphic>
      </p:graphicFrame>
      <p:graphicFrame>
        <p:nvGraphicFramePr>
          <p:cNvPr id="16388" name="Object 6"/>
          <p:cNvGraphicFramePr>
            <a:graphicFrameLocks noChangeAspect="1"/>
          </p:cNvGraphicFramePr>
          <p:nvPr>
            <p:extLst>
              <p:ext uri="{D42A27DB-BD31-4B8C-83A1-F6EECF244321}">
                <p14:modId xmlns:p14="http://schemas.microsoft.com/office/powerpoint/2010/main" val="2279591462"/>
              </p:ext>
            </p:extLst>
          </p:nvPr>
        </p:nvGraphicFramePr>
        <p:xfrm>
          <a:off x="6273114" y="2397919"/>
          <a:ext cx="482600" cy="392113"/>
        </p:xfrm>
        <a:graphic>
          <a:graphicData uri="http://schemas.openxmlformats.org/presentationml/2006/ole">
            <mc:AlternateContent xmlns:mc="http://schemas.openxmlformats.org/markup-compatibility/2006">
              <mc:Choice xmlns:v="urn:schemas-microsoft-com:vml" Requires="v">
                <p:oleObj spid="_x0000_s1084" name="Equation" r:id="rId7" imgW="203024" imgH="164957" progId="Equation.3">
                  <p:embed/>
                </p:oleObj>
              </mc:Choice>
              <mc:Fallback>
                <p:oleObj name="Equation" r:id="rId7" imgW="203024"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3114" y="2397919"/>
                        <a:ext cx="48260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6389" name="Object 7"/>
          <p:cNvGraphicFramePr>
            <a:graphicFrameLocks noChangeAspect="1"/>
          </p:cNvGraphicFramePr>
          <p:nvPr>
            <p:extLst>
              <p:ext uri="{D42A27DB-BD31-4B8C-83A1-F6EECF244321}">
                <p14:modId xmlns:p14="http://schemas.microsoft.com/office/powerpoint/2010/main" val="3136146530"/>
              </p:ext>
            </p:extLst>
          </p:nvPr>
        </p:nvGraphicFramePr>
        <p:xfrm>
          <a:off x="2916238" y="2430871"/>
          <a:ext cx="360363" cy="336550"/>
        </p:xfrm>
        <a:graphic>
          <a:graphicData uri="http://schemas.openxmlformats.org/presentationml/2006/ole">
            <mc:AlternateContent xmlns:mc="http://schemas.openxmlformats.org/markup-compatibility/2006">
              <mc:Choice xmlns:v="urn:schemas-microsoft-com:vml" Requires="v">
                <p:oleObj spid="_x0000_s1085" name="Equation" r:id="rId8" imgW="190335" imgH="177646" progId="Equation.3">
                  <p:embed/>
                </p:oleObj>
              </mc:Choice>
              <mc:Fallback>
                <p:oleObj name="Equation" r:id="rId8" imgW="190335" imgH="1776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430871"/>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6390" name="Object 8"/>
          <p:cNvGraphicFramePr>
            <a:graphicFrameLocks noChangeAspect="1"/>
          </p:cNvGraphicFramePr>
          <p:nvPr>
            <p:extLst>
              <p:ext uri="{D42A27DB-BD31-4B8C-83A1-F6EECF244321}">
                <p14:modId xmlns:p14="http://schemas.microsoft.com/office/powerpoint/2010/main" val="400435783"/>
              </p:ext>
            </p:extLst>
          </p:nvPr>
        </p:nvGraphicFramePr>
        <p:xfrm>
          <a:off x="4639962" y="3496469"/>
          <a:ext cx="1752600" cy="573088"/>
        </p:xfrm>
        <a:graphic>
          <a:graphicData uri="http://schemas.openxmlformats.org/presentationml/2006/ole">
            <mc:AlternateContent xmlns:mc="http://schemas.openxmlformats.org/markup-compatibility/2006">
              <mc:Choice xmlns:v="urn:schemas-microsoft-com:vml" Requires="v">
                <p:oleObj spid="_x0000_s1086" name="Equation" r:id="rId9" imgW="698500" imgH="228600" progId="Equation.3">
                  <p:embed/>
                </p:oleObj>
              </mc:Choice>
              <mc:Fallback>
                <p:oleObj name="Equation" r:id="rId9" imgW="6985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39962" y="3496469"/>
                        <a:ext cx="1752600"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6391" name="Object 9"/>
          <p:cNvGraphicFramePr>
            <a:graphicFrameLocks noChangeAspect="1"/>
          </p:cNvGraphicFramePr>
          <p:nvPr>
            <p:extLst>
              <p:ext uri="{D42A27DB-BD31-4B8C-83A1-F6EECF244321}">
                <p14:modId xmlns:p14="http://schemas.microsoft.com/office/powerpoint/2010/main" val="2823561098"/>
              </p:ext>
            </p:extLst>
          </p:nvPr>
        </p:nvGraphicFramePr>
        <p:xfrm>
          <a:off x="3878264" y="3120832"/>
          <a:ext cx="380698" cy="375637"/>
        </p:xfrm>
        <a:graphic>
          <a:graphicData uri="http://schemas.openxmlformats.org/presentationml/2006/ole">
            <mc:AlternateContent xmlns:mc="http://schemas.openxmlformats.org/markup-compatibility/2006">
              <mc:Choice xmlns:v="urn:schemas-microsoft-com:vml" Requires="v">
                <p:oleObj spid="_x0000_s1087" name="Equation" r:id="rId11" imgW="203024" imgH="164957" progId="Equation.3">
                  <p:embed/>
                </p:oleObj>
              </mc:Choice>
              <mc:Fallback>
                <p:oleObj name="Equation" r:id="rId11" imgW="203024"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264" y="3120832"/>
                        <a:ext cx="380698" cy="375637"/>
                      </a:xfrm>
                      <a:prstGeom prst="rect">
                        <a:avLst/>
                      </a:prstGeom>
                      <a:noFill/>
                      <a:ln>
                        <a:noFill/>
                      </a:ln>
                      <a:effectLst/>
                      <a:extLst/>
                    </p:spPr>
                  </p:pic>
                </p:oleObj>
              </mc:Fallback>
            </mc:AlternateContent>
          </a:graphicData>
        </a:graphic>
      </p:graphicFrame>
      <p:graphicFrame>
        <p:nvGraphicFramePr>
          <p:cNvPr id="16392" name="Object 10"/>
          <p:cNvGraphicFramePr>
            <a:graphicFrameLocks noChangeAspect="1"/>
          </p:cNvGraphicFramePr>
          <p:nvPr>
            <p:extLst>
              <p:ext uri="{D42A27DB-BD31-4B8C-83A1-F6EECF244321}">
                <p14:modId xmlns:p14="http://schemas.microsoft.com/office/powerpoint/2010/main" val="2448442099"/>
              </p:ext>
            </p:extLst>
          </p:nvPr>
        </p:nvGraphicFramePr>
        <p:xfrm>
          <a:off x="8563834" y="2397919"/>
          <a:ext cx="431800" cy="403225"/>
        </p:xfrm>
        <a:graphic>
          <a:graphicData uri="http://schemas.openxmlformats.org/presentationml/2006/ole">
            <mc:AlternateContent xmlns:mc="http://schemas.openxmlformats.org/markup-compatibility/2006">
              <mc:Choice xmlns:v="urn:schemas-microsoft-com:vml" Requires="v">
                <p:oleObj spid="_x0000_s1088" name="Equation" r:id="rId12" imgW="190335" imgH="177646" progId="Equation.3">
                  <p:embed/>
                </p:oleObj>
              </mc:Choice>
              <mc:Fallback>
                <p:oleObj name="Equation" r:id="rId12" imgW="190335" imgH="1776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3834" y="2397919"/>
                        <a:ext cx="43180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6393" name="Object 11"/>
          <p:cNvGraphicFramePr>
            <a:graphicFrameLocks noChangeAspect="1"/>
          </p:cNvGraphicFramePr>
          <p:nvPr>
            <p:extLst>
              <p:ext uri="{D42A27DB-BD31-4B8C-83A1-F6EECF244321}">
                <p14:modId xmlns:p14="http://schemas.microsoft.com/office/powerpoint/2010/main" val="3169254291"/>
              </p:ext>
            </p:extLst>
          </p:nvPr>
        </p:nvGraphicFramePr>
        <p:xfrm>
          <a:off x="3096419" y="4069557"/>
          <a:ext cx="347663" cy="381000"/>
        </p:xfrm>
        <a:graphic>
          <a:graphicData uri="http://schemas.openxmlformats.org/presentationml/2006/ole">
            <mc:AlternateContent xmlns:mc="http://schemas.openxmlformats.org/markup-compatibility/2006">
              <mc:Choice xmlns:v="urn:schemas-microsoft-com:vml" Requires="v">
                <p:oleObj spid="_x0000_s1089" name="公式" r:id="rId13" imgW="126835" imgH="139518" progId="Equation.3">
                  <p:embed/>
                </p:oleObj>
              </mc:Choice>
              <mc:Fallback>
                <p:oleObj name="公式" r:id="rId13" imgW="126835" imgH="13951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96419" y="4069557"/>
                        <a:ext cx="3476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body" idx="4294967295"/>
          </p:nvPr>
        </p:nvSpPr>
        <p:spPr>
          <a:xfrm>
            <a:off x="1981200" y="476250"/>
            <a:ext cx="8229600" cy="5976938"/>
          </a:xfrm>
          <a:prstGeom prst="rect">
            <a:avLst/>
          </a:prstGeom>
        </p:spPr>
        <p:txBody>
          <a:bodyPr/>
          <a:lstStyle/>
          <a:p>
            <a:pPr>
              <a:lnSpc>
                <a:spcPct val="130000"/>
              </a:lnSpc>
            </a:pPr>
            <a:r>
              <a:rPr lang="zh-CN" altLang="en-US" sz="2400" b="1">
                <a:latin typeface="宋体" panose="02010600030101010101" pitchFamily="2" charset="-122"/>
              </a:rPr>
              <a:t>（二）充分条件</a:t>
            </a:r>
          </a:p>
          <a:p>
            <a:pPr>
              <a:lnSpc>
                <a:spcPct val="130000"/>
              </a:lnSpc>
              <a:buFontTx/>
              <a:buNone/>
            </a:pPr>
            <a:r>
              <a:rPr lang="zh-CN" altLang="en-US">
                <a:latin typeface="宋体" panose="02010600030101010101" pitchFamily="2" charset="-122"/>
              </a:rPr>
              <a:t>    第一，股票市场没有交易成本；</a:t>
            </a:r>
          </a:p>
          <a:p>
            <a:pPr>
              <a:lnSpc>
                <a:spcPct val="130000"/>
              </a:lnSpc>
              <a:buFontTx/>
              <a:buNone/>
            </a:pPr>
            <a:r>
              <a:rPr lang="zh-CN" altLang="en-US">
                <a:latin typeface="宋体" panose="02010600030101010101" pitchFamily="2" charset="-122"/>
              </a:rPr>
              <a:t>    第二，所有投资者能不花成本地平等地获得    所有可获得的信息；</a:t>
            </a:r>
          </a:p>
          <a:p>
            <a:pPr>
              <a:lnSpc>
                <a:spcPct val="130000"/>
              </a:lnSpc>
              <a:buFontTx/>
              <a:buNone/>
            </a:pPr>
            <a:r>
              <a:rPr lang="zh-CN" altLang="en-US">
                <a:latin typeface="宋体" panose="02010600030101010101" pitchFamily="2" charset="-122"/>
              </a:rPr>
              <a:t>    第三，所有投资者对当前价格和未来价格的变化趋势认识相同。在这样的市场中，当前价格显然反映了所有可获得的信息</a:t>
            </a:r>
          </a:p>
          <a:p>
            <a:pPr>
              <a:lnSpc>
                <a:spcPct val="130000"/>
              </a:lnSpc>
            </a:pPr>
            <a:r>
              <a:rPr lang="zh-CN" altLang="en-US" sz="2400" b="1">
                <a:latin typeface="宋体" panose="02010600030101010101" pitchFamily="2" charset="-122"/>
              </a:rPr>
              <a:t>（三）必要条件</a:t>
            </a:r>
          </a:p>
          <a:p>
            <a:pPr>
              <a:lnSpc>
                <a:spcPct val="130000"/>
              </a:lnSpc>
              <a:buFontTx/>
              <a:buNone/>
            </a:pPr>
            <a:r>
              <a:rPr lang="zh-CN" altLang="en-US">
                <a:latin typeface="宋体" panose="02010600030101010101" pitchFamily="2" charset="-122"/>
              </a:rPr>
              <a:t>   第一，股票价格随机行走</a:t>
            </a:r>
            <a:r>
              <a:rPr lang="en-US" altLang="zh-CN">
                <a:latin typeface="宋体" panose="02010600030101010101" pitchFamily="2" charset="-122"/>
              </a:rPr>
              <a:t>(random walk)</a:t>
            </a:r>
            <a:r>
              <a:rPr lang="zh-CN" altLang="en-US">
                <a:latin typeface="宋体" panose="02010600030101010101" pitchFamily="2" charset="-122"/>
              </a:rPr>
              <a:t>；</a:t>
            </a:r>
          </a:p>
          <a:p>
            <a:pPr>
              <a:lnSpc>
                <a:spcPct val="130000"/>
              </a:lnSpc>
              <a:buFontTx/>
              <a:buNone/>
            </a:pPr>
            <a:r>
              <a:rPr lang="zh-CN" altLang="en-US">
                <a:latin typeface="宋体" panose="02010600030101010101" pitchFamily="2" charset="-122"/>
              </a:rPr>
              <a:t>   第二，不可能存在持续获得超额利润的交易规则（扣除风险因素）（</a:t>
            </a:r>
            <a:r>
              <a:rPr lang="en-US" altLang="zh-CN">
                <a:latin typeface="宋体" panose="02010600030101010101" pitchFamily="2" charset="-122"/>
              </a:rPr>
              <a:t>abnormal returns</a:t>
            </a:r>
            <a:r>
              <a:rPr lang="zh-CN" altLang="en-US">
                <a:latin typeface="宋体" panose="02010600030101010101" pitchFamily="2" charset="-122"/>
              </a:rPr>
              <a:t>）；</a:t>
            </a:r>
          </a:p>
          <a:p>
            <a:pPr>
              <a:lnSpc>
                <a:spcPct val="130000"/>
              </a:lnSpc>
              <a:buFontTx/>
              <a:buNone/>
            </a:pPr>
            <a:r>
              <a:rPr lang="zh-CN" altLang="en-US">
                <a:latin typeface="宋体" panose="02010600030101010101" pitchFamily="2" charset="-122"/>
              </a:rPr>
              <a:t>   第三，价格迅速准确反映信息（</a:t>
            </a:r>
            <a:r>
              <a:rPr lang="en-US" altLang="zh-CN">
                <a:latin typeface="宋体" panose="02010600030101010101" pitchFamily="2" charset="-122"/>
              </a:rPr>
              <a:t>event study</a:t>
            </a:r>
            <a:r>
              <a:rPr lang="zh-CN" altLang="en-US">
                <a:latin typeface="宋体" panose="02010600030101010101" pitchFamily="2" charset="-122"/>
              </a:rPr>
              <a:t>）；</a:t>
            </a:r>
          </a:p>
          <a:p>
            <a:pPr>
              <a:lnSpc>
                <a:spcPct val="130000"/>
              </a:lnSpc>
              <a:buFontTx/>
              <a:buNone/>
            </a:pPr>
            <a:r>
              <a:rPr lang="zh-CN" altLang="en-US">
                <a:latin typeface="宋体" panose="02010600030101010101" pitchFamily="2" charset="-122"/>
              </a:rPr>
              <a:t>   第四，一般投资者和专业投资者的投资业绩无显著差别。  </a:t>
            </a:r>
          </a:p>
          <a:p>
            <a:pPr>
              <a:lnSpc>
                <a:spcPct val="80000"/>
              </a:lnSpc>
            </a:pPr>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7083" y="305479"/>
            <a:ext cx="10364451" cy="716013"/>
          </a:xfrm>
        </p:spPr>
        <p:txBody>
          <a:bodyPr/>
          <a:lstStyle/>
          <a:p>
            <a:pPr algn="l"/>
            <a:r>
              <a:rPr lang="zh-CN" altLang="en-US" dirty="0" smtClean="0"/>
              <a:t>（三）</a:t>
            </a:r>
            <a:r>
              <a:rPr lang="zh-CN" altLang="en-US" dirty="0" smtClean="0"/>
              <a:t>有效</a:t>
            </a:r>
            <a:r>
              <a:rPr lang="zh-CN" altLang="en-US" dirty="0"/>
              <a:t>市场假说的内容</a:t>
            </a:r>
          </a:p>
        </p:txBody>
      </p:sp>
      <p:sp>
        <p:nvSpPr>
          <p:cNvPr id="27651" name="Rectangle 3"/>
          <p:cNvSpPr>
            <a:spLocks noGrp="1" noChangeArrowheads="1"/>
          </p:cNvSpPr>
          <p:nvPr>
            <p:ph type="body" idx="4294967295"/>
          </p:nvPr>
        </p:nvSpPr>
        <p:spPr>
          <a:xfrm>
            <a:off x="609599" y="1600200"/>
            <a:ext cx="11425881" cy="4495800"/>
          </a:xfrm>
          <a:prstGeom prst="rect">
            <a:avLst/>
          </a:prstGeom>
        </p:spPr>
        <p:txBody>
          <a:bodyPr>
            <a:normAutofit/>
          </a:bodyPr>
          <a:lstStyle/>
          <a:p>
            <a:pPr>
              <a:lnSpc>
                <a:spcPct val="90000"/>
              </a:lnSpc>
            </a:pPr>
            <a:r>
              <a:rPr lang="en-US" altLang="zh-CN" sz="2400" dirty="0" err="1"/>
              <a:t>Fama</a:t>
            </a:r>
            <a:r>
              <a:rPr lang="zh-CN" altLang="en-US" sz="2400" dirty="0"/>
              <a:t>有效市场的定义</a:t>
            </a:r>
            <a:r>
              <a:rPr lang="zh-CN" altLang="en-US" sz="2400" dirty="0" smtClean="0"/>
              <a:t>：</a:t>
            </a:r>
            <a:endParaRPr lang="en-US" altLang="zh-CN" sz="2400" dirty="0" smtClean="0"/>
          </a:p>
          <a:p>
            <a:pPr>
              <a:lnSpc>
                <a:spcPct val="90000"/>
              </a:lnSpc>
            </a:pPr>
            <a:endParaRPr lang="zh-CN" altLang="en-US" sz="2400" dirty="0"/>
          </a:p>
          <a:p>
            <a:pPr algn="just">
              <a:lnSpc>
                <a:spcPct val="90000"/>
              </a:lnSpc>
            </a:pPr>
            <a:r>
              <a:rPr lang="en-US" altLang="zh-CN" sz="2400" dirty="0">
                <a:latin typeface="宋体" panose="02010600030101010101" pitchFamily="2" charset="-122"/>
                <a:ea typeface="宋体" panose="02010600030101010101" pitchFamily="2" charset="-122"/>
              </a:rPr>
              <a:t>An efficient market is defined as a market where there are large numbers of </a:t>
            </a:r>
            <a:r>
              <a:rPr lang="en-US" altLang="zh-CN" sz="2400" dirty="0" err="1">
                <a:latin typeface="宋体" panose="02010600030101010101" pitchFamily="2" charset="-122"/>
                <a:ea typeface="宋体" panose="02010600030101010101" pitchFamily="2" charset="-122"/>
              </a:rPr>
              <a:t>rational,porfit</a:t>
            </a:r>
            <a:r>
              <a:rPr lang="en-US" altLang="zh-CN" sz="2400" dirty="0">
                <a:latin typeface="宋体" panose="02010600030101010101" pitchFamily="2" charset="-122"/>
                <a:ea typeface="宋体" panose="02010600030101010101" pitchFamily="2" charset="-122"/>
              </a:rPr>
              <a:t>-maximizers actively </a:t>
            </a:r>
            <a:r>
              <a:rPr lang="en-US" altLang="zh-CN" sz="2400" dirty="0" err="1">
                <a:latin typeface="宋体" panose="02010600030101010101" pitchFamily="2" charset="-122"/>
                <a:ea typeface="宋体" panose="02010600030101010101" pitchFamily="2" charset="-122"/>
              </a:rPr>
              <a:t>competing,with</a:t>
            </a:r>
            <a:r>
              <a:rPr lang="en-US" altLang="zh-CN" sz="2400" dirty="0">
                <a:latin typeface="宋体" panose="02010600030101010101" pitchFamily="2" charset="-122"/>
                <a:ea typeface="宋体" panose="02010600030101010101" pitchFamily="2" charset="-122"/>
              </a:rPr>
              <a:t> each trying to predict future market values of individual </a:t>
            </a:r>
            <a:r>
              <a:rPr lang="en-US" altLang="zh-CN" sz="2400" dirty="0" err="1">
                <a:latin typeface="宋体" panose="02010600030101010101" pitchFamily="2" charset="-122"/>
                <a:ea typeface="宋体" panose="02010600030101010101" pitchFamily="2" charset="-122"/>
              </a:rPr>
              <a:t>securities,and</a:t>
            </a:r>
            <a:r>
              <a:rPr lang="en-US" altLang="zh-CN" sz="2400" dirty="0">
                <a:latin typeface="宋体" panose="02010600030101010101" pitchFamily="2" charset="-122"/>
                <a:ea typeface="宋体" panose="02010600030101010101" pitchFamily="2" charset="-122"/>
              </a:rPr>
              <a:t> where important current information almost freely available to all </a:t>
            </a:r>
            <a:r>
              <a:rPr lang="en-US" altLang="zh-CN" sz="2400" dirty="0" err="1">
                <a:latin typeface="宋体" panose="02010600030101010101" pitchFamily="2" charset="-122"/>
                <a:ea typeface="宋体" panose="02010600030101010101" pitchFamily="2" charset="-122"/>
              </a:rPr>
              <a:t>participants.In</a:t>
            </a:r>
            <a:r>
              <a:rPr lang="en-US" altLang="zh-CN" sz="2400" dirty="0">
                <a:latin typeface="宋体" panose="02010600030101010101" pitchFamily="2" charset="-122"/>
                <a:ea typeface="宋体" panose="02010600030101010101" pitchFamily="2" charset="-122"/>
              </a:rPr>
              <a:t> a efficient market ,competition among many intelligent participant leads to a situation where ,at any point in time actual prices of individual securities already reflect the effects of information based both on events already occurred and on event </a:t>
            </a:r>
            <a:r>
              <a:rPr lang="en-US" altLang="zh-CN" sz="2400" dirty="0" err="1">
                <a:latin typeface="宋体" panose="02010600030101010101" pitchFamily="2" charset="-122"/>
                <a:ea typeface="宋体" panose="02010600030101010101" pitchFamily="2" charset="-122"/>
              </a:rPr>
              <a:t>which,as</a:t>
            </a:r>
            <a:r>
              <a:rPr lang="en-US" altLang="zh-CN" sz="2400" dirty="0">
                <a:latin typeface="宋体" panose="02010600030101010101" pitchFamily="2" charset="-122"/>
                <a:ea typeface="宋体" panose="02010600030101010101" pitchFamily="2" charset="-122"/>
              </a:rPr>
              <a:t> of now the market expect to take place in the future.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543696" y="1168829"/>
            <a:ext cx="11203459" cy="1961549"/>
          </a:xfrm>
          <a:prstGeom prst="rect">
            <a:avLst/>
          </a:prstGeom>
        </p:spPr>
        <p:txBody>
          <a:bodyPr>
            <a:noAutofit/>
          </a:bodyPr>
          <a:lstStyle/>
          <a:p>
            <a:r>
              <a:rPr lang="en-US" altLang="zh-CN" sz="2800" dirty="0"/>
              <a:t>《</a:t>
            </a:r>
            <a:r>
              <a:rPr lang="zh-CN" altLang="en-US" sz="2800" dirty="0"/>
              <a:t>新帕尔格雷夫大辞典</a:t>
            </a:r>
            <a:r>
              <a:rPr lang="en-US" altLang="zh-CN" sz="2800" dirty="0"/>
              <a:t>》</a:t>
            </a:r>
            <a:r>
              <a:rPr lang="zh-CN" altLang="en-US" sz="2800" dirty="0"/>
              <a:t>的解释：</a:t>
            </a:r>
            <a:r>
              <a:rPr lang="zh-CN" altLang="en-US" sz="2800" b="1" dirty="0"/>
              <a:t>“</a:t>
            </a:r>
            <a:r>
              <a:rPr lang="zh-CN" altLang="en-US" sz="2800" dirty="0"/>
              <a:t>若资本市场在证券价格形成中充分而准确地反映全部相关信息，则称其为有效率。规范言之，若证券价格并不由于向所有证券交易参与者公开了信息集</a:t>
            </a:r>
            <a:r>
              <a:rPr lang="en-US" altLang="zh-CN" sz="2800" dirty="0"/>
              <a:t>Φ</a:t>
            </a:r>
            <a:r>
              <a:rPr lang="zh-CN" altLang="en-US" sz="2800" dirty="0"/>
              <a:t>而受到影响，那么就说该市场对信息集</a:t>
            </a:r>
            <a:r>
              <a:rPr lang="en-US" altLang="zh-CN" sz="2800" dirty="0"/>
              <a:t>Φ</a:t>
            </a:r>
            <a:r>
              <a:rPr lang="zh-CN" altLang="en-US" sz="2800" dirty="0"/>
              <a:t>是有效率的。而对信息集</a:t>
            </a:r>
            <a:r>
              <a:rPr lang="en-US" altLang="zh-CN" sz="2800" dirty="0"/>
              <a:t>Φ</a:t>
            </a:r>
            <a:r>
              <a:rPr lang="zh-CN" altLang="en-US" sz="2800" dirty="0"/>
              <a:t>有效率意味着以</a:t>
            </a:r>
            <a:r>
              <a:rPr lang="en-US" altLang="zh-CN" sz="2800" dirty="0"/>
              <a:t>Φ</a:t>
            </a:r>
            <a:r>
              <a:rPr lang="zh-CN" altLang="en-US" sz="2800" dirty="0"/>
              <a:t>为基础的证券交易不可能获取经济利润。</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4294967295"/>
          </p:nvPr>
        </p:nvSpPr>
        <p:spPr>
          <a:xfrm>
            <a:off x="181233" y="838931"/>
            <a:ext cx="11673016" cy="5183187"/>
          </a:xfrm>
          <a:prstGeom prst="rect">
            <a:avLst/>
          </a:prstGeom>
        </p:spPr>
        <p:txBody>
          <a:bodyPr/>
          <a:lstStyle/>
          <a:p>
            <a:r>
              <a:rPr lang="en-US" altLang="zh-CN" sz="2800" b="1" dirty="0" smtClean="0"/>
              <a:t>1</a:t>
            </a:r>
            <a:r>
              <a:rPr lang="zh-CN" altLang="en-US" sz="2800" b="1" dirty="0" smtClean="0"/>
              <a:t>、有效</a:t>
            </a:r>
            <a:r>
              <a:rPr lang="zh-CN" altLang="en-US" sz="2800" b="1" dirty="0"/>
              <a:t>市场的三种</a:t>
            </a:r>
            <a:r>
              <a:rPr lang="zh-CN" altLang="en-US" sz="2800" b="1" dirty="0" smtClean="0"/>
              <a:t>类型</a:t>
            </a:r>
            <a:endParaRPr lang="en-US" altLang="zh-CN" sz="2800" b="1" dirty="0" smtClean="0"/>
          </a:p>
          <a:p>
            <a:endParaRPr lang="zh-CN" altLang="en-US" sz="2800" b="1" dirty="0"/>
          </a:p>
          <a:p>
            <a:pPr lvl="1">
              <a:lnSpc>
                <a:spcPct val="110000"/>
              </a:lnSpc>
            </a:pPr>
            <a:r>
              <a:rPr lang="zh-CN" altLang="en-US" sz="2200" dirty="0"/>
              <a:t>按证券价格对不同信息集的反映情况，将关于ＥＭＨ的实证研究工作分为三类，之所以作这样的划分，是为了说明在何种信息层次上不支持市场有效的假设。这种分类最早在</a:t>
            </a:r>
            <a:r>
              <a:rPr lang="en-US" altLang="zh-CN" sz="2200" dirty="0"/>
              <a:t>1997</a:t>
            </a:r>
            <a:r>
              <a:rPr lang="zh-CN" altLang="en-US" sz="2200" dirty="0"/>
              <a:t>年</a:t>
            </a:r>
            <a:r>
              <a:rPr lang="en-US" altLang="zh-CN" sz="2200" dirty="0"/>
              <a:t>5</a:t>
            </a:r>
            <a:r>
              <a:rPr lang="zh-CN" altLang="en-US" sz="2200" dirty="0"/>
              <a:t>月由</a:t>
            </a:r>
            <a:r>
              <a:rPr lang="en-US" altLang="zh-CN" sz="2200" dirty="0"/>
              <a:t>Roberts</a:t>
            </a:r>
            <a:r>
              <a:rPr lang="zh-CN" altLang="en-US" sz="2200" dirty="0"/>
              <a:t>提出，</a:t>
            </a:r>
            <a:r>
              <a:rPr lang="en-US" altLang="zh-CN" sz="2200" dirty="0" err="1"/>
              <a:t>Fama</a:t>
            </a:r>
            <a:r>
              <a:rPr lang="en-US" altLang="zh-CN" sz="2200" dirty="0"/>
              <a:t>(1970)</a:t>
            </a:r>
            <a:r>
              <a:rPr lang="zh-CN" altLang="en-US" sz="2200" dirty="0"/>
              <a:t>使得这种分类得以流传</a:t>
            </a:r>
            <a:r>
              <a:rPr lang="zh-CN" altLang="en-US" sz="2200" dirty="0" smtClean="0"/>
              <a:t>。</a:t>
            </a:r>
            <a:endParaRPr lang="en-US" altLang="zh-CN" sz="2200" dirty="0" smtClean="0"/>
          </a:p>
          <a:p>
            <a:pPr lvl="1">
              <a:lnSpc>
                <a:spcPct val="110000"/>
              </a:lnSpc>
            </a:pPr>
            <a:endParaRPr lang="zh-CN" altLang="en-US" sz="2200" dirty="0"/>
          </a:p>
          <a:p>
            <a:pPr lvl="1">
              <a:lnSpc>
                <a:spcPct val="110000"/>
              </a:lnSpc>
            </a:pPr>
            <a:r>
              <a:rPr lang="zh-CN" altLang="en-US" sz="2200" dirty="0"/>
              <a:t>根据</a:t>
            </a:r>
            <a:r>
              <a:rPr lang="en-US" altLang="zh-CN" sz="2200" dirty="0" err="1"/>
              <a:t>Fama</a:t>
            </a:r>
            <a:r>
              <a:rPr lang="zh-CN" altLang="en-US" sz="2200" dirty="0"/>
              <a:t>的定义，有效市场中证券的价格充分反映了全部可以提供的信息</a:t>
            </a:r>
            <a:r>
              <a:rPr lang="en-US" altLang="zh-CN" sz="2200" dirty="0" err="1"/>
              <a:t>Φt</a:t>
            </a:r>
            <a:r>
              <a:rPr lang="zh-CN" altLang="en-US" sz="2200" dirty="0"/>
              <a:t>。而且他把“可提供的信息</a:t>
            </a:r>
            <a:r>
              <a:rPr lang="en-US" altLang="zh-CN" sz="2200" dirty="0" err="1"/>
              <a:t>Φt</a:t>
            </a:r>
            <a:r>
              <a:rPr lang="en-US" altLang="zh-CN" sz="2200" dirty="0"/>
              <a:t>”</a:t>
            </a:r>
            <a:r>
              <a:rPr lang="zh-CN" altLang="en-US" sz="2200" dirty="0"/>
              <a:t>分为三类：一是历史信息，通常指股票过去的价格、成交量、公司特性等；二是公开信息</a:t>
            </a:r>
            <a:r>
              <a:rPr lang="en-US" altLang="zh-CN" sz="2200" dirty="0"/>
              <a:t>,</a:t>
            </a:r>
            <a:r>
              <a:rPr lang="zh-CN" altLang="en-US" sz="2200" dirty="0"/>
              <a:t>如红利宣告等；三是内部信息，指的是非公开的信息。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7" name="Picture 5" descr="1">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913" y="0"/>
            <a:ext cx="9794789" cy="6738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1753" y="840939"/>
            <a:ext cx="3913598" cy="674824"/>
          </a:xfrm>
        </p:spPr>
        <p:txBody>
          <a:bodyPr>
            <a:noAutofit/>
          </a:bodyPr>
          <a:lstStyle/>
          <a:p>
            <a:pPr algn="l"/>
            <a:r>
              <a:rPr lang="zh-CN" altLang="en-US" sz="2400" dirty="0" smtClean="0"/>
              <a:t>（</a:t>
            </a:r>
            <a:r>
              <a:rPr lang="en-US" altLang="zh-CN" sz="2400" dirty="0" smtClean="0"/>
              <a:t>1</a:t>
            </a:r>
            <a:r>
              <a:rPr lang="zh-CN" altLang="en-US" sz="2400" dirty="0" smtClean="0"/>
              <a:t>）</a:t>
            </a:r>
            <a:r>
              <a:rPr lang="zh-CN" altLang="en-US" sz="2400" dirty="0" smtClean="0"/>
              <a:t>弱</a:t>
            </a:r>
            <a:r>
              <a:rPr lang="zh-CN" altLang="en-US" sz="2400" dirty="0"/>
              <a:t>式有效市场假说</a:t>
            </a:r>
          </a:p>
        </p:txBody>
      </p:sp>
      <p:sp>
        <p:nvSpPr>
          <p:cNvPr id="33795" name="Rectangle 3"/>
          <p:cNvSpPr>
            <a:spLocks noGrp="1" noChangeArrowheads="1"/>
          </p:cNvSpPr>
          <p:nvPr>
            <p:ph type="body" idx="4294967295"/>
          </p:nvPr>
        </p:nvSpPr>
        <p:spPr>
          <a:xfrm>
            <a:off x="329513" y="2003854"/>
            <a:ext cx="11294075" cy="2774092"/>
          </a:xfrm>
          <a:prstGeom prst="rect">
            <a:avLst/>
          </a:prstGeom>
        </p:spPr>
        <p:txBody>
          <a:bodyPr/>
          <a:lstStyle/>
          <a:p>
            <a:r>
              <a:rPr lang="zh-CN" altLang="en-US" dirty="0"/>
              <a:t>该假说认为在弱式有效的情况下，市场价格已充分反应出所有</a:t>
            </a:r>
            <a:r>
              <a:rPr lang="zh-CN" altLang="en-US" sz="3600" b="1" i="1" dirty="0"/>
              <a:t>过去历史</a:t>
            </a:r>
            <a:r>
              <a:rPr lang="zh-CN" altLang="en-US" dirty="0"/>
              <a:t>的证券价格信息，包括股票的成交价、成交量、卖空金额，融资金融等 ；</a:t>
            </a:r>
          </a:p>
          <a:p>
            <a:r>
              <a:rPr lang="zh-CN" altLang="en-US" dirty="0"/>
              <a:t>推论一：如果弱式有效市场假说成立，则股票价格的技术分析失去作用，基本分析还可能帮助投资者获得超额利润。</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22944" y="790832"/>
            <a:ext cx="9391760" cy="863689"/>
          </a:xfrm>
        </p:spPr>
        <p:txBody>
          <a:bodyPr>
            <a:normAutofit/>
          </a:bodyPr>
          <a:lstStyle/>
          <a:p>
            <a:pPr algn="l"/>
            <a:r>
              <a:rPr lang="zh-CN" altLang="en-US" sz="2400" dirty="0" smtClean="0"/>
              <a:t>（</a:t>
            </a:r>
            <a:r>
              <a:rPr lang="en-US" altLang="zh-CN" sz="2400" dirty="0" smtClean="0"/>
              <a:t>2</a:t>
            </a:r>
            <a:r>
              <a:rPr lang="zh-CN" altLang="en-US" sz="2400" dirty="0" smtClean="0"/>
              <a:t>）</a:t>
            </a:r>
            <a:r>
              <a:rPr lang="zh-CN" altLang="en-US" sz="2400" dirty="0" smtClean="0"/>
              <a:t>半</a:t>
            </a:r>
            <a:r>
              <a:rPr lang="zh-CN" altLang="en-US" sz="2400" dirty="0"/>
              <a:t>强式有效市场假说</a:t>
            </a:r>
            <a:r>
              <a:rPr lang="en-US" altLang="zh-CN" sz="2400" dirty="0"/>
              <a:t>(Semi—Strong Form Market </a:t>
            </a:r>
            <a:r>
              <a:rPr lang="en-US" altLang="zh-CN" sz="2400" dirty="0" err="1"/>
              <a:t>Efficienty</a:t>
            </a:r>
            <a:r>
              <a:rPr lang="en-US" altLang="zh-CN" sz="2400" dirty="0"/>
              <a:t>)</a:t>
            </a:r>
          </a:p>
        </p:txBody>
      </p:sp>
      <p:sp>
        <p:nvSpPr>
          <p:cNvPr id="35843" name="Rectangle 3"/>
          <p:cNvSpPr>
            <a:spLocks noGrp="1" noChangeArrowheads="1"/>
          </p:cNvSpPr>
          <p:nvPr>
            <p:ph type="body" idx="4294967295"/>
          </p:nvPr>
        </p:nvSpPr>
        <p:spPr>
          <a:xfrm>
            <a:off x="255373" y="2166551"/>
            <a:ext cx="11673016" cy="3377514"/>
          </a:xfrm>
          <a:prstGeom prst="rect">
            <a:avLst/>
          </a:prstGeom>
        </p:spPr>
        <p:txBody>
          <a:bodyPr/>
          <a:lstStyle/>
          <a:p>
            <a:pPr>
              <a:lnSpc>
                <a:spcPct val="90000"/>
              </a:lnSpc>
            </a:pPr>
            <a:r>
              <a:rPr lang="zh-CN" altLang="en-US" dirty="0"/>
              <a:t>该假说认为价格已充分所应出所有</a:t>
            </a:r>
            <a:r>
              <a:rPr lang="zh-CN" altLang="en-US" sz="3600" b="1" i="1" dirty="0"/>
              <a:t>已公开</a:t>
            </a:r>
            <a:r>
              <a:rPr lang="zh-CN" altLang="en-US" dirty="0"/>
              <a:t>的有关公司营运前景的信息。这些信息有成交价、成交量、盈利资料、盈利预测值，公司管理状况及其它公开披露的财务信息等。假如投资者能迅速获得这些信息，股价应迅速作出反应。</a:t>
            </a:r>
          </a:p>
          <a:p>
            <a:pPr>
              <a:lnSpc>
                <a:spcPct val="90000"/>
              </a:lnSpc>
            </a:pPr>
            <a:r>
              <a:rPr lang="zh-CN" altLang="en-US" dirty="0"/>
              <a:t>推论二：如果半强式有效假说成立，则在市场中利用技术分析和基本分析都失去作用，内幕消息可能获得超额利润。</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64133" y="650790"/>
            <a:ext cx="7274636" cy="740121"/>
          </a:xfrm>
        </p:spPr>
        <p:txBody>
          <a:bodyPr>
            <a:normAutofit/>
          </a:bodyPr>
          <a:lstStyle/>
          <a:p>
            <a:pPr algn="l"/>
            <a:r>
              <a:rPr lang="zh-CN" altLang="en-US" sz="2000" dirty="0" smtClean="0"/>
              <a:t>（</a:t>
            </a:r>
            <a:r>
              <a:rPr lang="en-US" altLang="zh-CN" sz="2000" dirty="0" smtClean="0"/>
              <a:t>3</a:t>
            </a:r>
            <a:r>
              <a:rPr lang="zh-CN" altLang="en-US" sz="2000" dirty="0" smtClean="0"/>
              <a:t>）</a:t>
            </a:r>
            <a:r>
              <a:rPr lang="zh-CN" altLang="en-US" sz="2000" dirty="0" smtClean="0"/>
              <a:t>强式</a:t>
            </a:r>
            <a:r>
              <a:rPr lang="zh-CN" altLang="en-US" sz="2000" dirty="0"/>
              <a:t>有效市场假说</a:t>
            </a:r>
            <a:r>
              <a:rPr lang="en-US" altLang="zh-CN" sz="2000" dirty="0"/>
              <a:t>(Strong—Form Market </a:t>
            </a:r>
            <a:r>
              <a:rPr lang="en-US" altLang="zh-CN" sz="2000" dirty="0" err="1"/>
              <a:t>Efficioncy</a:t>
            </a:r>
            <a:r>
              <a:rPr lang="en-US" altLang="zh-CN" sz="2000" dirty="0"/>
              <a:t>)</a:t>
            </a:r>
          </a:p>
        </p:txBody>
      </p:sp>
      <p:sp>
        <p:nvSpPr>
          <p:cNvPr id="37891" name="Rectangle 3"/>
          <p:cNvSpPr>
            <a:spLocks noGrp="1" noChangeArrowheads="1"/>
          </p:cNvSpPr>
          <p:nvPr>
            <p:ph type="body" idx="4294967295"/>
          </p:nvPr>
        </p:nvSpPr>
        <p:spPr>
          <a:xfrm>
            <a:off x="313037" y="1703948"/>
            <a:ext cx="11574163" cy="4495800"/>
          </a:xfrm>
          <a:prstGeom prst="rect">
            <a:avLst/>
          </a:prstGeom>
        </p:spPr>
        <p:txBody>
          <a:bodyPr/>
          <a:lstStyle/>
          <a:p>
            <a:r>
              <a:rPr lang="zh-CN" altLang="en-US" dirty="0"/>
              <a:t>强式有效市场假说认为价格已充分地反应了</a:t>
            </a:r>
            <a:r>
              <a:rPr lang="zh-CN" altLang="en-US" b="1" i="1" dirty="0"/>
              <a:t>所有</a:t>
            </a:r>
            <a:r>
              <a:rPr lang="zh-CN" altLang="en-US" dirty="0"/>
              <a:t>关于公司营运的信息，这些信息包括已公开的或内部未公开的信息。</a:t>
            </a:r>
          </a:p>
          <a:p>
            <a:r>
              <a:rPr lang="zh-CN" altLang="en-US" dirty="0"/>
              <a:t>推论三：在强式有效市场中，没有任何方法能帮助投资者获得超额利润，即使基金和有内幕消息者也一样。</a:t>
            </a:r>
          </a:p>
          <a:p>
            <a:r>
              <a:rPr lang="zh-CN" altLang="en-US" dirty="0"/>
              <a:t>（三种有效假说的检验就是建立在三个推论之上。）</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13775" y="618518"/>
            <a:ext cx="2109511" cy="452402"/>
          </a:xfrm>
        </p:spPr>
        <p:txBody>
          <a:bodyPr>
            <a:normAutofit fontScale="90000"/>
          </a:bodyPr>
          <a:lstStyle/>
          <a:p>
            <a:pPr algn="l"/>
            <a:r>
              <a:rPr lang="zh-CN" altLang="en-US" b="1" i="1" dirty="0" smtClean="0"/>
              <a:t>通俗说法</a:t>
            </a:r>
            <a:endParaRPr lang="zh-CN" altLang="en-US" b="1" i="1" dirty="0"/>
          </a:p>
        </p:txBody>
      </p:sp>
      <p:sp>
        <p:nvSpPr>
          <p:cNvPr id="39939" name="Rectangle 3"/>
          <p:cNvSpPr>
            <a:spLocks noGrp="1" noChangeArrowheads="1"/>
          </p:cNvSpPr>
          <p:nvPr>
            <p:ph type="body" idx="4294967295"/>
          </p:nvPr>
        </p:nvSpPr>
        <p:spPr>
          <a:xfrm>
            <a:off x="164757" y="1600200"/>
            <a:ext cx="11895438" cy="4495800"/>
          </a:xfrm>
          <a:prstGeom prst="rect">
            <a:avLst/>
          </a:prstGeom>
        </p:spPr>
        <p:txBody>
          <a:bodyPr>
            <a:normAutofit/>
          </a:bodyPr>
          <a:lstStyle/>
          <a:p>
            <a:r>
              <a:rPr lang="zh-CN" altLang="en-US" sz="2800" dirty="0"/>
              <a:t>强式有效假说成立时，半强式有效必须成立；</a:t>
            </a:r>
          </a:p>
          <a:p>
            <a:r>
              <a:rPr lang="zh-CN" altLang="en-US" sz="2800" dirty="0"/>
              <a:t>半强式有效成立时，弱式有效亦必须成立。</a:t>
            </a:r>
          </a:p>
          <a:p>
            <a:r>
              <a:rPr lang="zh-CN" altLang="en-US" sz="2800" dirty="0"/>
              <a:t>所以，先检验弱式有效是否成立；若成立，再检验半强式有效；再成立，最后检验强式有效是否成立。</a:t>
            </a:r>
          </a:p>
          <a:p>
            <a:r>
              <a:rPr lang="zh-CN" altLang="en-US" sz="2800" dirty="0"/>
              <a:t>顺序不可颠倒！</a:t>
            </a:r>
          </a:p>
          <a:p>
            <a:r>
              <a:rPr lang="zh-CN" altLang="en-US" sz="2800" dirty="0"/>
              <a:t>中国证券市场：有效市场假说检验文章汗牛充栋。有结论认为沪深股市弱式有效假说成立，有兴趣的同学可踊跃一试。</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type="body" idx="4294967295"/>
          </p:nvPr>
        </p:nvSpPr>
        <p:spPr>
          <a:xfrm>
            <a:off x="535459" y="1190842"/>
            <a:ext cx="11261125" cy="3554154"/>
          </a:xfrm>
          <a:prstGeom prst="rect">
            <a:avLst/>
          </a:prstGeom>
        </p:spPr>
        <p:txBody>
          <a:bodyPr>
            <a:normAutofit fontScale="92500"/>
          </a:bodyPr>
          <a:lstStyle/>
          <a:p>
            <a:pPr>
              <a:lnSpc>
                <a:spcPct val="140000"/>
              </a:lnSpc>
              <a:buFontTx/>
              <a:buNone/>
            </a:pPr>
            <a:r>
              <a:rPr lang="zh-CN" altLang="en-US" sz="2400" dirty="0" smtClean="0">
                <a:latin typeface="宋体" panose="02010600030101010101" pitchFamily="2" charset="-122"/>
              </a:rPr>
              <a:t>（</a:t>
            </a:r>
            <a:r>
              <a:rPr lang="en-US" altLang="zh-CN" sz="2400" dirty="0" smtClean="0">
                <a:latin typeface="宋体" panose="02010600030101010101" pitchFamily="2" charset="-122"/>
              </a:rPr>
              <a:t>4</a:t>
            </a:r>
            <a:r>
              <a:rPr lang="zh-CN" altLang="en-US" sz="2400" dirty="0" smtClean="0">
                <a:latin typeface="宋体" panose="02010600030101010101" pitchFamily="2" charset="-122"/>
              </a:rPr>
              <a:t>）</a:t>
            </a:r>
            <a:r>
              <a:rPr lang="zh-CN" altLang="en-US" sz="2400" dirty="0" smtClean="0">
                <a:latin typeface="宋体" panose="02010600030101010101" pitchFamily="2" charset="-122"/>
              </a:rPr>
              <a:t>三种市场类型的比较：</a:t>
            </a:r>
            <a:endParaRPr lang="en-US" altLang="zh-CN" sz="2400" dirty="0" smtClean="0">
              <a:latin typeface="宋体" panose="02010600030101010101" pitchFamily="2" charset="-122"/>
            </a:endParaRPr>
          </a:p>
          <a:p>
            <a:pPr>
              <a:lnSpc>
                <a:spcPct val="140000"/>
              </a:lnSpc>
              <a:buFontTx/>
              <a:buNone/>
            </a:pPr>
            <a:r>
              <a:rPr lang="zh-CN" altLang="en-US" sz="2400" dirty="0" smtClean="0">
                <a:latin typeface="宋体" panose="02010600030101010101" pitchFamily="2" charset="-122"/>
              </a:rPr>
              <a:t>哪</a:t>
            </a:r>
            <a:r>
              <a:rPr lang="zh-CN" altLang="en-US" sz="2400" dirty="0">
                <a:latin typeface="宋体" panose="02010600030101010101" pitchFamily="2" charset="-122"/>
              </a:rPr>
              <a:t>种有效市场理论更好地描述了证券市场的运作机制呢？专家的意见不同。当然，支持半强式有效市场的证据比支持强式有效市场的证据更加令人置信。</a:t>
            </a:r>
          </a:p>
          <a:p>
            <a:pPr>
              <a:lnSpc>
                <a:spcPct val="140000"/>
              </a:lnSpc>
              <a:buFontTx/>
              <a:buNone/>
            </a:pPr>
            <a:r>
              <a:rPr lang="zh-CN" altLang="en-US" sz="2400" dirty="0">
                <a:latin typeface="宋体" panose="02010600030101010101" pitchFamily="2" charset="-122"/>
              </a:rPr>
              <a:t>     在考察证据前，我们可用基本的经济学的思辨方式，总结对有效市场假设理论的思考。预期市场达到弱式有效的原因之一是发现股票价格变动规律是十分便宜和容易的。任何懂得计算机编程和一些统计学知识的人都可以研究和发现这些规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Rectangle 2"/>
          <p:cNvSpPr>
            <a:spLocks noGrp="1" noChangeArrowheads="1"/>
          </p:cNvSpPr>
          <p:nvPr>
            <p:ph type="body" sz="half" idx="1"/>
          </p:nvPr>
        </p:nvSpPr>
        <p:spPr>
          <a:xfrm>
            <a:off x="428369" y="1125538"/>
            <a:ext cx="11219934" cy="4741862"/>
          </a:xfrm>
        </p:spPr>
        <p:txBody>
          <a:bodyPr/>
          <a:lstStyle/>
          <a:p>
            <a:r>
              <a:rPr lang="zh-CN" altLang="en-US" sz="2800" b="1" dirty="0">
                <a:solidFill>
                  <a:srgbClr val="FF0000"/>
                </a:solidFill>
                <a:latin typeface="宋体" panose="02010600030101010101" pitchFamily="2" charset="-122"/>
              </a:rPr>
              <a:t>特征</a:t>
            </a:r>
            <a:r>
              <a:rPr lang="en-US" altLang="zh-CN" sz="2800" b="1" dirty="0">
                <a:solidFill>
                  <a:srgbClr val="FF0000"/>
                </a:solidFill>
              </a:rPr>
              <a:t>2</a:t>
            </a:r>
            <a:r>
              <a:rPr lang="zh-CN" altLang="en-US" sz="2800" b="1" dirty="0">
                <a:solidFill>
                  <a:srgbClr val="000000"/>
                </a:solidFill>
                <a:latin typeface="宋体" panose="02010600030101010101" pitchFamily="2" charset="-122"/>
              </a:rPr>
              <a:t>：对于任何两个不同时间间隔， 和  的值相互独立。</a:t>
            </a:r>
            <a:r>
              <a:rPr lang="zh-CN" altLang="en-US" sz="2800" b="1" dirty="0"/>
              <a:t> </a:t>
            </a:r>
          </a:p>
          <a:p>
            <a:pPr>
              <a:buFontTx/>
              <a:buNone/>
            </a:pPr>
            <a:r>
              <a:rPr lang="zh-CN" altLang="en-US" sz="2800" b="1" dirty="0">
                <a:solidFill>
                  <a:srgbClr val="000000"/>
                </a:solidFill>
                <a:latin typeface="宋体" panose="02010600030101010101" pitchFamily="2" charset="-122"/>
              </a:rPr>
              <a:t>  考察变量</a:t>
            </a:r>
            <a:r>
              <a:rPr lang="en-US" altLang="zh-CN" sz="2800" b="1" dirty="0">
                <a:solidFill>
                  <a:srgbClr val="000000"/>
                </a:solidFill>
              </a:rPr>
              <a:t>z</a:t>
            </a:r>
            <a:r>
              <a:rPr lang="zh-CN" altLang="en-US" sz="2800" b="1" dirty="0">
                <a:solidFill>
                  <a:srgbClr val="000000"/>
                </a:solidFill>
                <a:latin typeface="宋体" panose="02010600030101010101" pitchFamily="2" charset="-122"/>
              </a:rPr>
              <a:t>在一段较长时间</a:t>
            </a:r>
            <a:r>
              <a:rPr lang="en-US" altLang="zh-CN" sz="2800" b="1" dirty="0">
                <a:solidFill>
                  <a:srgbClr val="000000"/>
                </a:solidFill>
              </a:rPr>
              <a:t>T</a:t>
            </a:r>
            <a:r>
              <a:rPr lang="zh-CN" altLang="en-US" sz="2800" b="1" dirty="0">
                <a:solidFill>
                  <a:srgbClr val="000000"/>
                </a:solidFill>
                <a:latin typeface="宋体" panose="02010600030101010101" pitchFamily="2" charset="-122"/>
              </a:rPr>
              <a:t>中的变化情形，我们可得：</a:t>
            </a:r>
            <a:r>
              <a:rPr lang="zh-CN" altLang="en-US" sz="2800" b="1" dirty="0"/>
              <a:t> </a:t>
            </a:r>
          </a:p>
          <a:p>
            <a:pPr>
              <a:buFontTx/>
              <a:buNone/>
            </a:pPr>
            <a:r>
              <a:rPr lang="zh-CN" altLang="en-US" sz="2800" b="1" dirty="0"/>
              <a:t>                                                                  </a:t>
            </a:r>
            <a:r>
              <a:rPr lang="zh-CN" altLang="en-US" sz="2800" b="1" dirty="0" smtClean="0"/>
              <a:t>                          （</a:t>
            </a:r>
            <a:r>
              <a:rPr lang="en-US" altLang="zh-CN" sz="2800" b="1" dirty="0"/>
              <a:t>2</a:t>
            </a:r>
            <a:r>
              <a:rPr lang="zh-CN" altLang="en-US" sz="2800" b="1" dirty="0"/>
              <a:t>）</a:t>
            </a:r>
          </a:p>
          <a:p>
            <a:pPr>
              <a:buFontTx/>
              <a:buNone/>
            </a:pPr>
            <a:r>
              <a:rPr lang="zh-CN" altLang="en-US" sz="2800" b="1" dirty="0">
                <a:solidFill>
                  <a:srgbClr val="000000"/>
                </a:solidFill>
                <a:latin typeface="宋体" panose="02010600030101010101" pitchFamily="2" charset="-122"/>
              </a:rPr>
              <a:t>  当  </a:t>
            </a:r>
            <a:r>
              <a:rPr lang="zh-CN" altLang="en-US" sz="2800" b="1" dirty="0">
                <a:solidFill>
                  <a:srgbClr val="000000"/>
                </a:solidFill>
                <a:latin typeface="Times New Roman" panose="02020603050405020304" pitchFamily="18" charset="0"/>
                <a:sym typeface="Wingdings" panose="05000000000000000000" pitchFamily="2" charset="2"/>
              </a:rPr>
              <a:t></a:t>
            </a:r>
            <a:r>
              <a:rPr lang="en-US" altLang="zh-CN" sz="2800" b="1" dirty="0">
                <a:solidFill>
                  <a:srgbClr val="000000"/>
                </a:solidFill>
              </a:rPr>
              <a:t>0</a:t>
            </a:r>
            <a:r>
              <a:rPr lang="zh-CN" altLang="en-US" sz="2800" b="1" dirty="0">
                <a:solidFill>
                  <a:srgbClr val="000000"/>
                </a:solidFill>
                <a:latin typeface="宋体" panose="02010600030101010101" pitchFamily="2" charset="-122"/>
              </a:rPr>
              <a:t>时，我们就可以得到极限的标准布朗运动：</a:t>
            </a:r>
            <a:r>
              <a:rPr lang="zh-CN" altLang="en-US" sz="2800" b="1" dirty="0"/>
              <a:t>                         </a:t>
            </a:r>
          </a:p>
          <a:p>
            <a:pPr>
              <a:buFontTx/>
              <a:buNone/>
            </a:pPr>
            <a:r>
              <a:rPr lang="zh-CN" altLang="en-US" sz="2800" b="1" dirty="0"/>
              <a:t>                                                                   </a:t>
            </a:r>
            <a:r>
              <a:rPr lang="zh-CN" altLang="en-US" sz="2800" b="1" dirty="0" smtClean="0"/>
              <a:t>                          （</a:t>
            </a:r>
            <a:r>
              <a:rPr lang="en-US" altLang="zh-CN" sz="2800" b="1" dirty="0"/>
              <a:t>3</a:t>
            </a:r>
            <a:r>
              <a:rPr lang="zh-CN" altLang="en-US" sz="2800" b="1" dirty="0"/>
              <a:t>）</a:t>
            </a:r>
          </a:p>
        </p:txBody>
      </p:sp>
      <p:graphicFrame>
        <p:nvGraphicFramePr>
          <p:cNvPr id="17410" name="Object 3"/>
          <p:cNvGraphicFramePr>
            <a:graphicFrameLocks noGrp="1" noChangeAspect="1"/>
          </p:cNvGraphicFramePr>
          <p:nvPr>
            <p:ph sz="quarter" idx="2"/>
            <p:extLst>
              <p:ext uri="{D42A27DB-BD31-4B8C-83A1-F6EECF244321}">
                <p14:modId xmlns:p14="http://schemas.microsoft.com/office/powerpoint/2010/main" val="2844229595"/>
              </p:ext>
            </p:extLst>
          </p:nvPr>
        </p:nvGraphicFramePr>
        <p:xfrm>
          <a:off x="6410326" y="1222139"/>
          <a:ext cx="360362" cy="404813"/>
        </p:xfrm>
        <a:graphic>
          <a:graphicData uri="http://schemas.openxmlformats.org/presentationml/2006/ole">
            <mc:AlternateContent xmlns:mc="http://schemas.openxmlformats.org/markup-compatibility/2006">
              <mc:Choice xmlns:v="urn:schemas-microsoft-com:vml" Requires="v">
                <p:oleObj spid="_x0000_s2090" name="Equation" r:id="rId3" imgW="190335" imgH="177646" progId="Equation.3">
                  <p:embed/>
                </p:oleObj>
              </mc:Choice>
              <mc:Fallback>
                <p:oleObj name="Equation" r:id="rId3" imgW="190335" imgH="1776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0326" y="1222139"/>
                        <a:ext cx="360362"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7411" name="Object 4"/>
          <p:cNvGraphicFramePr>
            <a:graphicFrameLocks noGrp="1" noChangeAspect="1"/>
          </p:cNvGraphicFramePr>
          <p:nvPr>
            <p:ph sz="quarter" idx="3"/>
            <p:extLst>
              <p:ext uri="{D42A27DB-BD31-4B8C-83A1-F6EECF244321}">
                <p14:modId xmlns:p14="http://schemas.microsoft.com/office/powerpoint/2010/main" val="148804317"/>
              </p:ext>
            </p:extLst>
          </p:nvPr>
        </p:nvGraphicFramePr>
        <p:xfrm>
          <a:off x="7197340" y="1222139"/>
          <a:ext cx="431800" cy="365125"/>
        </p:xfrm>
        <a:graphic>
          <a:graphicData uri="http://schemas.openxmlformats.org/presentationml/2006/ole">
            <mc:AlternateContent xmlns:mc="http://schemas.openxmlformats.org/markup-compatibility/2006">
              <mc:Choice xmlns:v="urn:schemas-microsoft-com:vml" Requires="v">
                <p:oleObj spid="_x0000_s2091" name="Equation" r:id="rId5" imgW="203024" imgH="164957" progId="Equation.3">
                  <p:embed/>
                </p:oleObj>
              </mc:Choice>
              <mc:Fallback>
                <p:oleObj name="Equation" r:id="rId5" imgW="203024"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7340" y="1222139"/>
                        <a:ext cx="431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7412" name="Object 5"/>
          <p:cNvGraphicFramePr>
            <a:graphicFrameLocks noChangeAspect="1"/>
          </p:cNvGraphicFramePr>
          <p:nvPr>
            <p:extLst>
              <p:ext uri="{D42A27DB-BD31-4B8C-83A1-F6EECF244321}">
                <p14:modId xmlns:p14="http://schemas.microsoft.com/office/powerpoint/2010/main" val="3354271381"/>
              </p:ext>
            </p:extLst>
          </p:nvPr>
        </p:nvGraphicFramePr>
        <p:xfrm>
          <a:off x="3506788" y="2230481"/>
          <a:ext cx="3263900" cy="981075"/>
        </p:xfrm>
        <a:graphic>
          <a:graphicData uri="http://schemas.openxmlformats.org/presentationml/2006/ole">
            <mc:AlternateContent xmlns:mc="http://schemas.openxmlformats.org/markup-compatibility/2006">
              <mc:Choice xmlns:v="urn:schemas-microsoft-com:vml" Requires="v">
                <p:oleObj spid="_x0000_s2092" name="Equation" r:id="rId7" imgW="1435100" imgH="431800" progId="Equation.3">
                  <p:embed/>
                </p:oleObj>
              </mc:Choice>
              <mc:Fallback>
                <p:oleObj name="Equation" r:id="rId7" imgW="14351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6788" y="2230481"/>
                        <a:ext cx="32639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7413" name="Object 6"/>
          <p:cNvGraphicFramePr>
            <a:graphicFrameLocks noChangeAspect="1"/>
          </p:cNvGraphicFramePr>
          <p:nvPr>
            <p:extLst>
              <p:ext uri="{D42A27DB-BD31-4B8C-83A1-F6EECF244321}">
                <p14:modId xmlns:p14="http://schemas.microsoft.com/office/powerpoint/2010/main" val="1282170322"/>
              </p:ext>
            </p:extLst>
          </p:nvPr>
        </p:nvGraphicFramePr>
        <p:xfrm>
          <a:off x="4093390" y="3917178"/>
          <a:ext cx="1828800" cy="622300"/>
        </p:xfrm>
        <a:graphic>
          <a:graphicData uri="http://schemas.openxmlformats.org/presentationml/2006/ole">
            <mc:AlternateContent xmlns:mc="http://schemas.openxmlformats.org/markup-compatibility/2006">
              <mc:Choice xmlns:v="urn:schemas-microsoft-com:vml" Requires="v">
                <p:oleObj spid="_x0000_s2093" name="Equation" r:id="rId9" imgW="672808" imgH="228501" progId="Equation.3">
                  <p:embed/>
                </p:oleObj>
              </mc:Choice>
              <mc:Fallback>
                <p:oleObj name="Equation" r:id="rId9" imgW="672808"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3390" y="3917178"/>
                        <a:ext cx="18288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7414" name="Object 7"/>
          <p:cNvGraphicFramePr>
            <a:graphicFrameLocks noChangeAspect="1"/>
          </p:cNvGraphicFramePr>
          <p:nvPr>
            <p:extLst>
              <p:ext uri="{D42A27DB-BD31-4B8C-83A1-F6EECF244321}">
                <p14:modId xmlns:p14="http://schemas.microsoft.com/office/powerpoint/2010/main" val="626772218"/>
              </p:ext>
            </p:extLst>
          </p:nvPr>
        </p:nvGraphicFramePr>
        <p:xfrm>
          <a:off x="1174793" y="3211556"/>
          <a:ext cx="449262" cy="385762"/>
        </p:xfrm>
        <a:graphic>
          <a:graphicData uri="http://schemas.openxmlformats.org/presentationml/2006/ole">
            <mc:AlternateContent xmlns:mc="http://schemas.openxmlformats.org/markup-compatibility/2006">
              <mc:Choice xmlns:v="urn:schemas-microsoft-com:vml" Requires="v">
                <p:oleObj spid="_x0000_s2094" name="Equation" r:id="rId11" imgW="177569" imgH="152202" progId="Equation.DSMT4">
                  <p:embed/>
                </p:oleObj>
              </mc:Choice>
              <mc:Fallback>
                <p:oleObj name="Equation" r:id="rId11" imgW="177569" imgH="15220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74793" y="3211556"/>
                        <a:ext cx="449262"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type="body" idx="4294967295"/>
          </p:nvPr>
        </p:nvSpPr>
        <p:spPr>
          <a:xfrm>
            <a:off x="403653" y="1318226"/>
            <a:ext cx="11401167" cy="4217601"/>
          </a:xfrm>
          <a:prstGeom prst="rect">
            <a:avLst/>
          </a:prstGeom>
        </p:spPr>
        <p:txBody>
          <a:bodyPr/>
          <a:lstStyle/>
          <a:p>
            <a:pPr>
              <a:lnSpc>
                <a:spcPct val="120000"/>
              </a:lnSpc>
              <a:buFontTx/>
              <a:buNone/>
            </a:pPr>
            <a:r>
              <a:rPr lang="en-US" altLang="zh-CN" sz="2400" dirty="0"/>
              <a:t>       </a:t>
            </a:r>
            <a:r>
              <a:rPr lang="zh-CN" altLang="en-US" sz="2400" dirty="0"/>
              <a:t>与弱式效率相比较，半强式有效市场使用更加复杂的信息和推理。投资者必须掌握经济学和统计学的技术知识，并且对各种行业和公司的特征有深入了解。此外，掌握和使用这些技术需要才华、能力和时间，而且成功案例很少见。</a:t>
            </a:r>
          </a:p>
          <a:p>
            <a:pPr>
              <a:lnSpc>
                <a:spcPct val="120000"/>
              </a:lnSpc>
              <a:buFontTx/>
              <a:buNone/>
            </a:pPr>
            <a:r>
              <a:rPr lang="zh-CN" altLang="en-US" sz="2400" dirty="0"/>
              <a:t>          而与半强式效率相比较，强式效率不太切合实际：很难相信市场已经存在如此的高效率，以至于那些</a:t>
            </a:r>
            <a:r>
              <a:rPr lang="zh-CN" altLang="en-US" sz="2400" dirty="0">
                <a:latin typeface="宋体" panose="02010600030101010101" pitchFamily="2" charset="-122"/>
              </a:rPr>
              <a:t>“</a:t>
            </a:r>
            <a:r>
              <a:rPr lang="zh-CN" altLang="en-US" sz="2400" dirty="0"/>
              <a:t>内幕</a:t>
            </a:r>
            <a:r>
              <a:rPr lang="zh-CN" altLang="en-US" sz="2400" dirty="0">
                <a:latin typeface="宋体" panose="02010600030101010101" pitchFamily="2" charset="-122"/>
              </a:rPr>
              <a:t>”</a:t>
            </a:r>
            <a:r>
              <a:rPr lang="zh-CN" altLang="en-US" sz="2400" dirty="0"/>
              <a:t>人士都不能通过利用这些消息获利。同时，也很难发现市场达到强式有效的有关证据。到目前为止，我们所拥有的证据基本上都否定强式有效市场的假设。</a:t>
            </a:r>
          </a:p>
          <a:p>
            <a:pPr>
              <a:lnSpc>
                <a:spcPct val="90000"/>
              </a:lnSpc>
            </a:pPr>
            <a:endParaRPr lang="en-US" altLang="zh-CN"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01200" y="330193"/>
            <a:ext cx="10364451" cy="790153"/>
          </a:xfrm>
        </p:spPr>
        <p:txBody>
          <a:bodyPr/>
          <a:lstStyle/>
          <a:p>
            <a:pPr algn="l"/>
            <a:r>
              <a:rPr kumimoji="1" lang="en-US" altLang="zh-CN" dirty="0" smtClean="0"/>
              <a:t>2</a:t>
            </a:r>
            <a:r>
              <a:rPr kumimoji="1" lang="zh-CN" altLang="en-US" dirty="0" smtClean="0"/>
              <a:t>、有效</a:t>
            </a:r>
            <a:r>
              <a:rPr kumimoji="1" lang="zh-CN" altLang="en-US" dirty="0"/>
              <a:t>市场的另一种定义</a:t>
            </a:r>
          </a:p>
        </p:txBody>
      </p:sp>
      <p:sp>
        <p:nvSpPr>
          <p:cNvPr id="91139" name="Rectangle 3"/>
          <p:cNvSpPr>
            <a:spLocks noGrp="1" noChangeArrowheads="1"/>
          </p:cNvSpPr>
          <p:nvPr>
            <p:ph type="body" idx="4294967295"/>
          </p:nvPr>
        </p:nvSpPr>
        <p:spPr>
          <a:xfrm>
            <a:off x="201201" y="1600200"/>
            <a:ext cx="11529480" cy="4495800"/>
          </a:xfrm>
          <a:prstGeom prst="rect">
            <a:avLst/>
          </a:prstGeom>
        </p:spPr>
        <p:txBody>
          <a:bodyPr/>
          <a:lstStyle/>
          <a:p>
            <a:pPr>
              <a:lnSpc>
                <a:spcPct val="90000"/>
              </a:lnSpc>
            </a:pPr>
            <a:r>
              <a:rPr lang="zh-CN" altLang="en-US" sz="2800" dirty="0"/>
              <a:t>在</a:t>
            </a:r>
            <a:r>
              <a:rPr lang="en-US" altLang="zh-CN" sz="2800" dirty="0"/>
              <a:t>1979</a:t>
            </a:r>
            <a:r>
              <a:rPr lang="zh-CN" altLang="en-US" sz="2800" dirty="0"/>
              <a:t>年</a:t>
            </a:r>
            <a:r>
              <a:rPr lang="en-US" altLang="zh-CN" sz="2800" dirty="0"/>
              <a:t>,</a:t>
            </a:r>
            <a:r>
              <a:rPr lang="en-US" altLang="zh-CN" sz="2800" dirty="0" err="1"/>
              <a:t>Westand</a:t>
            </a:r>
            <a:r>
              <a:rPr lang="en-US" altLang="zh-CN" sz="2800" dirty="0"/>
              <a:t> </a:t>
            </a:r>
            <a:r>
              <a:rPr lang="en-US" altLang="zh-CN" sz="2800" dirty="0" err="1"/>
              <a:t>Tinic</a:t>
            </a:r>
            <a:r>
              <a:rPr lang="zh-CN" altLang="en-US" sz="2800" dirty="0"/>
              <a:t>将证券市场效率划分为两类</a:t>
            </a:r>
            <a:r>
              <a:rPr lang="en-US" altLang="zh-CN" sz="2800" dirty="0"/>
              <a:t>:</a:t>
            </a:r>
          </a:p>
          <a:p>
            <a:pPr>
              <a:lnSpc>
                <a:spcPct val="90000"/>
              </a:lnSpc>
            </a:pPr>
            <a:r>
              <a:rPr lang="zh-CN" altLang="en-US" sz="2800" dirty="0"/>
              <a:t>一类是“内在效率”</a:t>
            </a:r>
            <a:r>
              <a:rPr lang="en-US" altLang="zh-CN" sz="2800" dirty="0"/>
              <a:t>,</a:t>
            </a:r>
            <a:r>
              <a:rPr lang="zh-CN" altLang="en-US" sz="2800" dirty="0"/>
              <a:t>另一类是“外在效率”。</a:t>
            </a:r>
          </a:p>
          <a:p>
            <a:pPr>
              <a:lnSpc>
                <a:spcPct val="90000"/>
              </a:lnSpc>
            </a:pPr>
            <a:r>
              <a:rPr lang="zh-CN" altLang="en-US" sz="2800" dirty="0"/>
              <a:t>所谓内在效率</a:t>
            </a:r>
            <a:r>
              <a:rPr lang="en-US" altLang="zh-CN" sz="2800" dirty="0"/>
              <a:t>,</a:t>
            </a:r>
            <a:r>
              <a:rPr lang="zh-CN" altLang="en-US" sz="2800" dirty="0"/>
              <a:t>也就是证券市场的运行效率</a:t>
            </a:r>
            <a:r>
              <a:rPr lang="en-US" altLang="zh-CN" sz="2800" dirty="0"/>
              <a:t>,</a:t>
            </a:r>
            <a:r>
              <a:rPr lang="zh-CN" altLang="en-US" sz="2800" dirty="0"/>
              <a:t>即证券市场能否在最短的时间以最低的交易成本为交易者完成一笔交易</a:t>
            </a:r>
            <a:r>
              <a:rPr lang="en-US" altLang="zh-CN" sz="2800" dirty="0"/>
              <a:t>,</a:t>
            </a:r>
            <a:r>
              <a:rPr lang="zh-CN" altLang="en-US" sz="2800" dirty="0"/>
              <a:t>它反映了证券市场的组织功能和服务功能。</a:t>
            </a:r>
          </a:p>
          <a:p>
            <a:pPr>
              <a:lnSpc>
                <a:spcPct val="90000"/>
              </a:lnSpc>
            </a:pPr>
            <a:r>
              <a:rPr lang="zh-CN" altLang="en-US" sz="2800" dirty="0"/>
              <a:t>所谓外在效率</a:t>
            </a:r>
            <a:r>
              <a:rPr lang="en-US" altLang="zh-CN" sz="2800" dirty="0"/>
              <a:t>,</a:t>
            </a:r>
            <a:r>
              <a:rPr lang="zh-CN" altLang="en-US" sz="2800" dirty="0"/>
              <a:t>是指证券市场的资金分配效率</a:t>
            </a:r>
            <a:r>
              <a:rPr lang="en-US" altLang="zh-CN" sz="2800" dirty="0"/>
              <a:t>,</a:t>
            </a:r>
            <a:r>
              <a:rPr lang="zh-CN" altLang="en-US" sz="2800" dirty="0"/>
              <a:t>即市场上证券价格能否根据有关的信息做出及时、快速的反映</a:t>
            </a:r>
            <a:r>
              <a:rPr lang="en-US" altLang="zh-CN" sz="2800" dirty="0"/>
              <a:t>,</a:t>
            </a:r>
            <a:r>
              <a:rPr lang="zh-CN" altLang="en-US" sz="2800" dirty="0"/>
              <a:t>因而又可称之为信息效率。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551" y="453254"/>
            <a:ext cx="7924800" cy="3313113"/>
          </a:xfrm>
          <a:prstGeom prst="rect">
            <a:avLst/>
          </a:prstGeom>
          <a:noFill/>
          <a:extLst>
            <a:ext uri="{909E8E84-426E-40DD-AFC4-6F175D3DCCD1}">
              <a14:hiddenFill xmlns:a14="http://schemas.microsoft.com/office/drawing/2010/main">
                <a:solidFill>
                  <a:srgbClr val="FFFFFF"/>
                </a:solidFill>
              </a14:hiddenFill>
            </a:ext>
          </a:extLst>
        </p:spPr>
      </p:pic>
      <p:sp>
        <p:nvSpPr>
          <p:cNvPr id="89093" name="Rectangle 5"/>
          <p:cNvSpPr>
            <a:spLocks noChangeArrowheads="1"/>
          </p:cNvSpPr>
          <p:nvPr/>
        </p:nvSpPr>
        <p:spPr bwMode="auto">
          <a:xfrm>
            <a:off x="411892" y="4141487"/>
            <a:ext cx="1063504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t>可见</a:t>
            </a:r>
            <a:r>
              <a:rPr lang="en-US" altLang="zh-CN" sz="2400" dirty="0"/>
              <a:t>,</a:t>
            </a:r>
            <a:r>
              <a:rPr lang="zh-CN" altLang="en-US" sz="2400" dirty="0"/>
              <a:t>外在效率与前面定义的市场有效性是一致的。由于在有效市场上只有新的信息才能影响证券价值</a:t>
            </a:r>
            <a:r>
              <a:rPr lang="en-US" altLang="zh-CN" sz="2400" dirty="0"/>
              <a:t>,</a:t>
            </a:r>
            <a:r>
              <a:rPr lang="zh-CN" altLang="en-US" sz="2400" dirty="0"/>
              <a:t>而信息又是随时、随机地进入市场</a:t>
            </a:r>
            <a:r>
              <a:rPr lang="en-US" altLang="zh-CN" sz="2400" dirty="0"/>
              <a:t>,</a:t>
            </a:r>
            <a:r>
              <a:rPr lang="zh-CN" altLang="en-US" sz="2400" dirty="0"/>
              <a:t>买卖双方都会对这些信息迅速地做出反映</a:t>
            </a:r>
            <a:r>
              <a:rPr lang="en-US" altLang="zh-CN" sz="2400" dirty="0"/>
              <a:t>,</a:t>
            </a:r>
            <a:r>
              <a:rPr lang="zh-CN" altLang="en-US" sz="2400" dirty="0"/>
              <a:t>而且有效市场具有充分的广度、深度和弹性</a:t>
            </a:r>
            <a:r>
              <a:rPr lang="en-US" altLang="zh-CN" sz="2400" dirty="0"/>
              <a:t>,</a:t>
            </a:r>
            <a:r>
              <a:rPr lang="zh-CN" altLang="en-US" sz="2400" dirty="0"/>
              <a:t>没有人能操纵市场</a:t>
            </a:r>
            <a:r>
              <a:rPr lang="en-US" altLang="zh-CN" sz="2400" dirty="0"/>
              <a:t>,</a:t>
            </a:r>
            <a:r>
              <a:rPr lang="zh-CN" altLang="en-US" sz="2400" dirty="0"/>
              <a:t>左右证券价格。</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30658" y="437286"/>
            <a:ext cx="10364451" cy="567732"/>
          </a:xfrm>
        </p:spPr>
        <p:txBody>
          <a:bodyPr>
            <a:normAutofit/>
          </a:bodyPr>
          <a:lstStyle/>
          <a:p>
            <a:pPr algn="l"/>
            <a:r>
              <a:rPr lang="zh-CN" altLang="en-US" sz="2800" b="1" dirty="0" smtClean="0"/>
              <a:t>（</a:t>
            </a:r>
            <a:r>
              <a:rPr lang="en-US" altLang="zh-CN" sz="2800" b="1" dirty="0" smtClean="0"/>
              <a:t>1</a:t>
            </a:r>
            <a:r>
              <a:rPr lang="zh-CN" altLang="en-US" sz="2800" b="1" dirty="0" smtClean="0"/>
              <a:t>）有效性</a:t>
            </a:r>
            <a:r>
              <a:rPr lang="zh-CN" altLang="en-US" sz="2800" b="1" dirty="0"/>
              <a:t>来源于竞争</a:t>
            </a:r>
          </a:p>
        </p:txBody>
      </p:sp>
      <p:sp>
        <p:nvSpPr>
          <p:cNvPr id="93187" name="Rectangle 3"/>
          <p:cNvSpPr>
            <a:spLocks noGrp="1" noChangeArrowheads="1"/>
          </p:cNvSpPr>
          <p:nvPr>
            <p:ph type="body" idx="4294967295"/>
          </p:nvPr>
        </p:nvSpPr>
        <p:spPr>
          <a:xfrm>
            <a:off x="230658" y="1412876"/>
            <a:ext cx="11532973" cy="4824413"/>
          </a:xfrm>
          <a:prstGeom prst="rect">
            <a:avLst/>
          </a:prstGeom>
        </p:spPr>
        <p:txBody>
          <a:bodyPr/>
          <a:lstStyle/>
          <a:p>
            <a:pPr>
              <a:lnSpc>
                <a:spcPct val="120000"/>
              </a:lnSpc>
            </a:pPr>
            <a:r>
              <a:rPr lang="zh-CN" altLang="en-US" sz="2400" dirty="0"/>
              <a:t>证券价格之所以趋向于反映所有相关信息，是市场竞争的结果。当投资者花费时间和金钱去收集、分析各类信息时，这些活动应该能够提高投资者的预期收益，否则将得不偿失。由于市场上存在着大量的投资者，这些投资者都在努力寻找一切可能的获利机会，都在把自己掌握的信息用于投资活动从而反映在证券价格上。</a:t>
            </a:r>
          </a:p>
          <a:p>
            <a:pPr>
              <a:lnSpc>
                <a:spcPct val="120000"/>
              </a:lnSpc>
            </a:pPr>
            <a:r>
              <a:rPr lang="zh-CN" altLang="en-US" sz="2400" dirty="0"/>
              <a:t>因此，我们可以期望在市场均衡的条件下，证券价格将反映所有有关的信息。而一旦市场偏离均衡，出现了某种套利机会，也会有人在极短的时间内去填补这一空隙，使市场恢复均衡。</a:t>
            </a:r>
          </a:p>
          <a:p>
            <a:pPr>
              <a:lnSpc>
                <a:spcPct val="90000"/>
              </a:lnSpc>
              <a:buFontTx/>
              <a:buNone/>
            </a:pPr>
            <a:endParaRPr lang="en-US" altLang="zh-CN"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body" idx="4294967295"/>
          </p:nvPr>
        </p:nvSpPr>
        <p:spPr>
          <a:xfrm>
            <a:off x="840259" y="1268414"/>
            <a:ext cx="10758617" cy="4827587"/>
          </a:xfrm>
          <a:prstGeom prst="rect">
            <a:avLst/>
          </a:prstGeom>
        </p:spPr>
        <p:txBody>
          <a:bodyPr/>
          <a:lstStyle/>
          <a:p>
            <a:pPr>
              <a:lnSpc>
                <a:spcPct val="125000"/>
              </a:lnSpc>
            </a:pPr>
            <a:r>
              <a:rPr lang="zh-CN" altLang="en-US" sz="2400" dirty="0"/>
              <a:t>因此，虽然我们不能绝对地说证券价格已经反映了全部相关信息，其价格的未来变化是无法预测的。但我们至少要考虑到证券市场是一个充分竞争的市场，在这个市场上存在着许多训练有素，知识和技术能力、分析能力都很强的投资者，在这样一个市场上，要预测证券价格的未来变化，寻找获利机会是相当困难的。特别是考虑到扣除为获取信息所付出的种种成本后的实际收益，这一问题表现的更为明显。</a:t>
            </a:r>
          </a:p>
          <a:p>
            <a:pPr>
              <a:lnSpc>
                <a:spcPct val="90000"/>
              </a:lnSpc>
            </a:pPr>
            <a:endParaRPr lang="en-US" altLang="zh-CN"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593804"/>
            <a:ext cx="10364451" cy="814867"/>
          </a:xfrm>
        </p:spPr>
        <p:txBody>
          <a:bodyPr>
            <a:normAutofit/>
          </a:bodyPr>
          <a:lstStyle/>
          <a:p>
            <a:pPr algn="l"/>
            <a:r>
              <a:rPr lang="zh-CN" altLang="en-US" sz="2800" dirty="0" smtClean="0"/>
              <a:t>（</a:t>
            </a:r>
            <a:r>
              <a:rPr lang="en-US" altLang="zh-CN" sz="2800" dirty="0" smtClean="0"/>
              <a:t>2</a:t>
            </a:r>
            <a:r>
              <a:rPr lang="zh-CN" altLang="en-US" sz="2800" dirty="0" smtClean="0"/>
              <a:t>）有效</a:t>
            </a:r>
            <a:r>
              <a:rPr lang="zh-CN" altLang="en-US" sz="2800" dirty="0"/>
              <a:t>市场的特征</a:t>
            </a:r>
          </a:p>
        </p:txBody>
      </p:sp>
      <p:sp>
        <p:nvSpPr>
          <p:cNvPr id="41987" name="Rectangle 3"/>
          <p:cNvSpPr>
            <a:spLocks noGrp="1" noChangeArrowheads="1"/>
          </p:cNvSpPr>
          <p:nvPr>
            <p:ph type="body" idx="4294967295"/>
          </p:nvPr>
        </p:nvSpPr>
        <p:spPr>
          <a:xfrm>
            <a:off x="773732" y="1789670"/>
            <a:ext cx="10882809" cy="4495800"/>
          </a:xfrm>
          <a:prstGeom prst="rect">
            <a:avLst/>
          </a:prstGeom>
        </p:spPr>
        <p:txBody>
          <a:bodyPr/>
          <a:lstStyle/>
          <a:p>
            <a:pPr>
              <a:lnSpc>
                <a:spcPct val="80000"/>
              </a:lnSpc>
            </a:pPr>
            <a:r>
              <a:rPr lang="en-US" altLang="zh-CN" sz="2400" dirty="0" smtClean="0"/>
              <a:t>A.</a:t>
            </a:r>
            <a:r>
              <a:rPr lang="zh-CN" altLang="en-US" sz="2400" dirty="0" smtClean="0"/>
              <a:t>市场</a:t>
            </a:r>
            <a:r>
              <a:rPr lang="zh-CN" altLang="en-US" sz="2400" dirty="0"/>
              <a:t>的无记忆性。只要当前价格中己经包含了全部过去价格的信息，则过去的记忆对未来的价格预测是毫无帮助的，价格的变动是纯粹的随机游走，因此否定了技术分析。</a:t>
            </a:r>
            <a:r>
              <a:rPr lang="zh-CN" altLang="en-US" sz="2400" dirty="0" smtClean="0"/>
              <a:t>􀂄</a:t>
            </a:r>
            <a:endParaRPr lang="en-US" altLang="zh-CN" sz="2400" dirty="0" smtClean="0"/>
          </a:p>
          <a:p>
            <a:pPr>
              <a:lnSpc>
                <a:spcPct val="80000"/>
              </a:lnSpc>
            </a:pPr>
            <a:endParaRPr lang="zh-CN" altLang="en-US" sz="2400" dirty="0"/>
          </a:p>
          <a:p>
            <a:pPr>
              <a:lnSpc>
                <a:spcPct val="80000"/>
              </a:lnSpc>
            </a:pPr>
            <a:r>
              <a:rPr lang="en-US" altLang="zh-CN" sz="2400" dirty="0" smtClean="0"/>
              <a:t>B.</a:t>
            </a:r>
            <a:r>
              <a:rPr lang="zh-CN" altLang="en-US" sz="2400" dirty="0" smtClean="0"/>
              <a:t>市场价格</a:t>
            </a:r>
            <a:r>
              <a:rPr lang="zh-CN" altLang="en-US" sz="2400" dirty="0"/>
              <a:t>可信赖。证券价格具有很高的供需弹性，微小的价格变动立即引发套利产生供需关系的变化，而且马上形成新的均衡，从而不可能持续地获取超过市场平均水平的收益，收益的大小只取决于所承担的风险的大小。各种财务假象</a:t>
            </a:r>
            <a:r>
              <a:rPr lang="en-US" altLang="zh-CN" sz="2400" b="1" dirty="0"/>
              <a:t>(</a:t>
            </a:r>
            <a:r>
              <a:rPr lang="zh-CN" altLang="en-US" sz="2400" dirty="0"/>
              <a:t>如因为送配股或改变会计方法使收益看上去发生变化</a:t>
            </a:r>
            <a:r>
              <a:rPr lang="en-US" altLang="zh-CN" sz="2400" b="1" dirty="0"/>
              <a:t>)</a:t>
            </a:r>
            <a:r>
              <a:rPr lang="zh-CN" altLang="en-US" sz="2400" dirty="0"/>
              <a:t>从长远看都是无效的。市场越有效率，财务包装的作用就越小</a:t>
            </a:r>
            <a:r>
              <a:rPr lang="zh-CN" altLang="en-US" sz="2800" dirty="0"/>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4294967295"/>
          </p:nvPr>
        </p:nvSpPr>
        <p:spPr>
          <a:xfrm>
            <a:off x="626075" y="1614617"/>
            <a:ext cx="10923373" cy="2479590"/>
          </a:xfrm>
          <a:prstGeom prst="rect">
            <a:avLst/>
          </a:prstGeom>
        </p:spPr>
        <p:txBody>
          <a:bodyPr/>
          <a:lstStyle/>
          <a:p>
            <a:pPr>
              <a:lnSpc>
                <a:spcPct val="90000"/>
              </a:lnSpc>
            </a:pPr>
            <a:r>
              <a:rPr lang="en-US" altLang="zh-CN" dirty="0" smtClean="0"/>
              <a:t>C.  </a:t>
            </a:r>
            <a:r>
              <a:rPr lang="zh-CN" altLang="en-US" dirty="0" smtClean="0"/>
              <a:t>证券</a:t>
            </a:r>
            <a:r>
              <a:rPr lang="zh-CN" altLang="en-US" dirty="0"/>
              <a:t>价格应迅速准确地反映收集到的未来关于定价的新资料和信息。</a:t>
            </a:r>
          </a:p>
          <a:p>
            <a:pPr>
              <a:lnSpc>
                <a:spcPct val="90000"/>
              </a:lnSpc>
            </a:pPr>
            <a:r>
              <a:rPr lang="en-US" altLang="zh-CN" dirty="0" smtClean="0"/>
              <a:t>D.  </a:t>
            </a:r>
            <a:r>
              <a:rPr lang="zh-CN" altLang="en-US" dirty="0" smtClean="0"/>
              <a:t>证券</a:t>
            </a:r>
            <a:r>
              <a:rPr lang="zh-CN" altLang="en-US" dirty="0"/>
              <a:t>价格从一个阶段到下一阶段的变化应该是随机的，因而今天的价格变化与昨天发生的价格变化或过去的任何一天的价格变化无关</a:t>
            </a:r>
          </a:p>
          <a:p>
            <a:pPr>
              <a:lnSpc>
                <a:spcPct val="90000"/>
              </a:lnSpc>
            </a:pPr>
            <a:r>
              <a:rPr lang="en-US" altLang="zh-CN" dirty="0" smtClean="0"/>
              <a:t>E.   </a:t>
            </a:r>
            <a:r>
              <a:rPr lang="zh-CN" altLang="en-US" dirty="0" smtClean="0"/>
              <a:t>区别</a:t>
            </a:r>
            <a:r>
              <a:rPr lang="zh-CN" altLang="en-US" dirty="0"/>
              <a:t>将来某段时期的有利和无利的投资不可能以现阶段已知的这些投资的任何特征为依据。例如，你不可能创造一种交易规则，使用有效资料在时间内预测</a:t>
            </a:r>
            <a:r>
              <a:rPr lang="en-US" altLang="zh-CN" dirty="0"/>
              <a:t>t+1</a:t>
            </a:r>
            <a:r>
              <a:rPr lang="zh-CN" altLang="en-US" dirty="0"/>
              <a:t>时最有利的投资。</a:t>
            </a:r>
          </a:p>
        </p:txBody>
      </p:sp>
      <p:sp>
        <p:nvSpPr>
          <p:cNvPr id="3" name="Rectangle 3"/>
          <p:cNvSpPr txBox="1">
            <a:spLocks noChangeArrowheads="1"/>
          </p:cNvSpPr>
          <p:nvPr/>
        </p:nvSpPr>
        <p:spPr>
          <a:xfrm>
            <a:off x="1223317" y="3420761"/>
            <a:ext cx="10326131" cy="15219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zh-CN" altLang="en-US" dirty="0" smtClean="0"/>
              <a:t>如果我们把</a:t>
            </a:r>
            <a:r>
              <a:rPr lang="zh-CN" altLang="en-US" b="1" dirty="0" smtClean="0"/>
              <a:t>“</a:t>
            </a:r>
            <a:r>
              <a:rPr lang="zh-CN" altLang="en-US" dirty="0" smtClean="0"/>
              <a:t>投资专家</a:t>
            </a:r>
            <a:r>
              <a:rPr lang="zh-CN" altLang="en-US" b="1" dirty="0" smtClean="0"/>
              <a:t>”</a:t>
            </a:r>
            <a:r>
              <a:rPr lang="zh-CN" altLang="en-US" dirty="0" smtClean="0"/>
              <a:t>和</a:t>
            </a:r>
            <a:r>
              <a:rPr lang="zh-CN" altLang="en-US" b="1" dirty="0" smtClean="0"/>
              <a:t>“</a:t>
            </a:r>
            <a:r>
              <a:rPr lang="zh-CN" altLang="en-US" dirty="0" smtClean="0"/>
              <a:t>无知的投资者</a:t>
            </a:r>
            <a:r>
              <a:rPr lang="zh-CN" altLang="en-US" b="1" dirty="0" smtClean="0"/>
              <a:t>”</a:t>
            </a:r>
            <a:r>
              <a:rPr lang="zh-CN" altLang="en-US" dirty="0" smtClean="0"/>
              <a:t>区分开，我们将发现我们不能找到这两组人投资绩效的重要区别。换句话说，组与组之间及组内的投资者之间绩效的不同乃归因于机会，因不取决于一些系统的和持久的（如收集资料和分析资料的能力等）不同因素。</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271849" y="618518"/>
            <a:ext cx="11006377" cy="567732"/>
          </a:xfrm>
        </p:spPr>
        <p:txBody>
          <a:bodyPr>
            <a:normAutofit fontScale="90000"/>
          </a:bodyPr>
          <a:lstStyle/>
          <a:p>
            <a:pPr algn="l"/>
            <a:r>
              <a:rPr lang="zh-CN" altLang="en-US" b="1" dirty="0" smtClean="0">
                <a:latin typeface="宋体" panose="02010600030101010101" pitchFamily="2" charset="-122"/>
              </a:rPr>
              <a:t>四、市场</a:t>
            </a:r>
            <a:r>
              <a:rPr lang="zh-CN" altLang="en-US" b="1" dirty="0">
                <a:latin typeface="宋体" panose="02010600030101010101" pitchFamily="2" charset="-122"/>
              </a:rPr>
              <a:t>有效性对</a:t>
            </a:r>
            <a:r>
              <a:rPr lang="zh-CN" altLang="en-US" b="1" dirty="0" smtClean="0">
                <a:latin typeface="宋体" panose="02010600030101010101" pitchFamily="2" charset="-122"/>
              </a:rPr>
              <a:t>投资策略和</a:t>
            </a:r>
            <a:r>
              <a:rPr lang="zh-CN" altLang="en-US" b="1" dirty="0">
                <a:latin typeface="宋体" panose="02010600030101010101" pitchFamily="2" charset="-122"/>
              </a:rPr>
              <a:t>投资者的含义</a:t>
            </a:r>
          </a:p>
        </p:txBody>
      </p:sp>
      <p:sp>
        <p:nvSpPr>
          <p:cNvPr id="151555" name="Rectangle 3"/>
          <p:cNvSpPr>
            <a:spLocks noGrp="1" noChangeArrowheads="1"/>
          </p:cNvSpPr>
          <p:nvPr>
            <p:ph type="body" idx="4294967295"/>
          </p:nvPr>
        </p:nvSpPr>
        <p:spPr>
          <a:xfrm>
            <a:off x="741405" y="2133601"/>
            <a:ext cx="10412627" cy="2303463"/>
          </a:xfrm>
          <a:prstGeom prst="rect">
            <a:avLst/>
          </a:prstGeom>
        </p:spPr>
        <p:txBody>
          <a:bodyPr>
            <a:normAutofit fontScale="92500" lnSpcReduction="10000"/>
          </a:bodyPr>
          <a:lstStyle/>
          <a:p>
            <a:r>
              <a:rPr lang="zh-CN" altLang="en-US" sz="2800" dirty="0"/>
              <a:t>如果有效市场假说成立，那么这将意味着：</a:t>
            </a:r>
          </a:p>
          <a:p>
            <a:r>
              <a:rPr lang="zh-CN" altLang="en-US" sz="2800" dirty="0"/>
              <a:t>技术分析将毫无可取之处；</a:t>
            </a:r>
          </a:p>
          <a:p>
            <a:r>
              <a:rPr lang="zh-CN" altLang="en-US" sz="2800" dirty="0"/>
              <a:t>基本面分析也将注定失败；</a:t>
            </a:r>
          </a:p>
          <a:p>
            <a:r>
              <a:rPr lang="zh-CN" altLang="en-US" sz="2800" dirty="0"/>
              <a:t>最好的投资策略是买入并持有。</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238272" y="676183"/>
            <a:ext cx="10364451" cy="526542"/>
          </a:xfrm>
        </p:spPr>
        <p:txBody>
          <a:bodyPr>
            <a:noAutofit/>
          </a:bodyPr>
          <a:lstStyle/>
          <a:p>
            <a:pPr algn="l"/>
            <a:r>
              <a:rPr lang="en-US" altLang="zh-CN" sz="3200" b="1" dirty="0" smtClean="0"/>
              <a:t>1</a:t>
            </a:r>
            <a:r>
              <a:rPr lang="zh-CN" altLang="en-US" sz="3200" b="1" dirty="0" smtClean="0"/>
              <a:t>、</a:t>
            </a:r>
            <a:r>
              <a:rPr lang="zh-CN" altLang="en-US" sz="3200" b="1" dirty="0" smtClean="0"/>
              <a:t>主动</a:t>
            </a:r>
            <a:r>
              <a:rPr lang="zh-CN" altLang="en-US" sz="3200" b="1" dirty="0"/>
              <a:t>投资策略</a:t>
            </a:r>
          </a:p>
        </p:txBody>
      </p:sp>
      <p:sp>
        <p:nvSpPr>
          <p:cNvPr id="153603" name="Rectangle 3"/>
          <p:cNvSpPr>
            <a:spLocks noGrp="1" noChangeArrowheads="1"/>
          </p:cNvSpPr>
          <p:nvPr>
            <p:ph type="body" idx="4294967295"/>
          </p:nvPr>
        </p:nvSpPr>
        <p:spPr>
          <a:xfrm>
            <a:off x="683741" y="1600200"/>
            <a:ext cx="11096367" cy="4495800"/>
          </a:xfrm>
          <a:prstGeom prst="rect">
            <a:avLst/>
          </a:prstGeom>
        </p:spPr>
        <p:txBody>
          <a:bodyPr/>
          <a:lstStyle/>
          <a:p>
            <a:pPr>
              <a:lnSpc>
                <a:spcPct val="125000"/>
              </a:lnSpc>
              <a:buFontTx/>
              <a:buNone/>
            </a:pPr>
            <a:r>
              <a:rPr lang="zh-CN" altLang="en-US" sz="2800" dirty="0" smtClean="0">
                <a:latin typeface="宋体" panose="02010600030101010101" pitchFamily="2" charset="-122"/>
              </a:rPr>
              <a:t>（</a:t>
            </a:r>
            <a:r>
              <a:rPr lang="en-US" altLang="zh-CN" sz="2800" dirty="0" smtClean="0">
                <a:latin typeface="宋体" panose="02010600030101010101" pitchFamily="2" charset="-122"/>
              </a:rPr>
              <a:t>1</a:t>
            </a:r>
            <a:r>
              <a:rPr lang="zh-CN" altLang="en-US" sz="2800" dirty="0" smtClean="0">
                <a:latin typeface="宋体" panose="02010600030101010101" pitchFamily="2" charset="-122"/>
              </a:rPr>
              <a:t>）</a:t>
            </a:r>
            <a:r>
              <a:rPr lang="zh-CN" altLang="en-US" sz="2800" dirty="0" smtClean="0">
                <a:latin typeface="宋体" panose="02010600030101010101" pitchFamily="2" charset="-122"/>
              </a:rPr>
              <a:t>技术</a:t>
            </a:r>
            <a:r>
              <a:rPr lang="zh-CN" altLang="en-US" sz="2800" dirty="0">
                <a:latin typeface="宋体" panose="02010600030101010101" pitchFamily="2" charset="-122"/>
              </a:rPr>
              <a:t>分析</a:t>
            </a:r>
          </a:p>
          <a:p>
            <a:pPr>
              <a:lnSpc>
                <a:spcPct val="125000"/>
              </a:lnSpc>
              <a:buFontTx/>
              <a:buNone/>
            </a:pPr>
            <a:r>
              <a:rPr lang="zh-CN" altLang="en-US" sz="2400" dirty="0"/>
              <a:t>       技术分析本质上是对股价的起伏周期和预测模型的寻找。成功的技术分析的关键是：股价对基本供求要素反应迟钝。</a:t>
            </a:r>
          </a:p>
          <a:p>
            <a:pPr>
              <a:lnSpc>
                <a:spcPct val="125000"/>
              </a:lnSpc>
              <a:buFontTx/>
              <a:buNone/>
            </a:pPr>
            <a:r>
              <a:rPr lang="zh-CN" altLang="en-US" sz="2400" dirty="0"/>
              <a:t>       这个先决条件恰恰与市场有效性的观点相悖。</a:t>
            </a:r>
          </a:p>
          <a:p>
            <a:pPr>
              <a:lnSpc>
                <a:spcPct val="125000"/>
              </a:lnSpc>
              <a:buFontTx/>
              <a:buNone/>
            </a:pPr>
            <a:r>
              <a:rPr lang="zh-CN" altLang="en-US" sz="2400" dirty="0"/>
              <a:t>       技术分析家有时称为股市图表专家，因为他们专门研究历史股价的记录或图表，指望能找到可以用来构造盈利的投资组合的模式。</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type="body" idx="4294967295"/>
          </p:nvPr>
        </p:nvSpPr>
        <p:spPr>
          <a:xfrm>
            <a:off x="197708" y="995234"/>
            <a:ext cx="11252887" cy="5619750"/>
          </a:xfrm>
          <a:prstGeom prst="rect">
            <a:avLst/>
          </a:prstGeom>
        </p:spPr>
        <p:txBody>
          <a:bodyPr/>
          <a:lstStyle/>
          <a:p>
            <a:pPr>
              <a:lnSpc>
                <a:spcPct val="125000"/>
              </a:lnSpc>
            </a:pPr>
            <a:r>
              <a:rPr lang="zh-CN" altLang="en-US" sz="2400" dirty="0">
                <a:latin typeface="宋体" panose="02010600030101010101" pitchFamily="2" charset="-122"/>
              </a:rPr>
              <a:t>由其创始人查尔斯</a:t>
            </a:r>
            <a:r>
              <a:rPr lang="en-US" altLang="zh-CN" dirty="0"/>
              <a:t>·</a:t>
            </a:r>
            <a:r>
              <a:rPr lang="zh-CN" altLang="en-US" sz="2400" dirty="0">
                <a:latin typeface="宋体" panose="02010600030101010101" pitchFamily="2" charset="-122"/>
              </a:rPr>
              <a:t>道命名的道式理论是大部分技术分析的鼻祖。道式理论的目的是要确定股票市场价格的长期走势。</a:t>
            </a:r>
          </a:p>
          <a:p>
            <a:pPr>
              <a:lnSpc>
                <a:spcPct val="125000"/>
              </a:lnSpc>
            </a:pPr>
            <a:r>
              <a:rPr lang="zh-CN" altLang="en-US" sz="2400" dirty="0">
                <a:latin typeface="宋体" panose="02010600030101010101" pitchFamily="2" charset="-122"/>
              </a:rPr>
              <a:t>道式理论假定有三股势力同时影响股票价格：</a:t>
            </a:r>
          </a:p>
          <a:p>
            <a:pPr>
              <a:lnSpc>
                <a:spcPct val="125000"/>
              </a:lnSpc>
            </a:pPr>
            <a:r>
              <a:rPr lang="zh-CN" altLang="en-US" sz="2400" dirty="0">
                <a:latin typeface="宋体" panose="02010600030101010101" pitchFamily="2" charset="-122"/>
              </a:rPr>
              <a:t>（</a:t>
            </a:r>
            <a:r>
              <a:rPr lang="en-US" altLang="zh-CN" sz="2400" dirty="0">
                <a:latin typeface="宋体" panose="02010600030101010101" pitchFamily="2" charset="-122"/>
              </a:rPr>
              <a:t>1</a:t>
            </a:r>
            <a:r>
              <a:rPr lang="zh-CN" altLang="en-US" sz="2400" dirty="0">
                <a:latin typeface="宋体" panose="02010600030101010101" pitchFamily="2" charset="-122"/>
              </a:rPr>
              <a:t>）影响股价的长期变动是基本趋势，持续时间从几个月到几年不等。</a:t>
            </a:r>
          </a:p>
          <a:p>
            <a:pPr>
              <a:lnSpc>
                <a:spcPct val="125000"/>
              </a:lnSpc>
            </a:pPr>
            <a:r>
              <a:rPr lang="zh-CN" altLang="en-US" sz="2400" dirty="0">
                <a:latin typeface="宋体" panose="02010600030101010101" pitchFamily="2" charset="-122"/>
              </a:rPr>
              <a:t>（</a:t>
            </a:r>
            <a:r>
              <a:rPr lang="en-US" altLang="zh-CN" sz="2400" dirty="0">
                <a:latin typeface="宋体" panose="02010600030101010101" pitchFamily="2" charset="-122"/>
              </a:rPr>
              <a:t>2</a:t>
            </a:r>
            <a:r>
              <a:rPr lang="zh-CN" altLang="en-US" sz="2400" dirty="0">
                <a:latin typeface="宋体" panose="02010600030101010101" pitchFamily="2" charset="-122"/>
              </a:rPr>
              <a:t>）由股价对基本走势线的短期偏离引起的是二级的或中间的趋势。当股价回复到趋势值时，这些偏离可以通过修正来消除。</a:t>
            </a:r>
          </a:p>
          <a:p>
            <a:pPr>
              <a:lnSpc>
                <a:spcPct val="125000"/>
              </a:lnSpc>
            </a:pPr>
            <a:r>
              <a:rPr lang="zh-CN" altLang="en-US" sz="2400" dirty="0">
                <a:latin typeface="宋体" panose="02010600030101010101" pitchFamily="2" charset="-122"/>
              </a:rPr>
              <a:t>（</a:t>
            </a:r>
            <a:r>
              <a:rPr lang="en-US" altLang="zh-CN" sz="2400" dirty="0">
                <a:latin typeface="宋体" panose="02010600030101010101" pitchFamily="2" charset="-122"/>
              </a:rPr>
              <a:t>3</a:t>
            </a:r>
            <a:r>
              <a:rPr lang="zh-CN" altLang="en-US" sz="2400" dirty="0">
                <a:latin typeface="宋体" panose="02010600030101010101" pitchFamily="2" charset="-122"/>
              </a:rPr>
              <a:t>）最次要的极不重要的一种势力是每日的波动。</a:t>
            </a:r>
          </a:p>
          <a:p>
            <a:pPr>
              <a:lnSpc>
                <a:spcPct val="90000"/>
              </a:lnSpc>
            </a:pPr>
            <a:endParaRPr lang="en-US" altLang="zh-C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body" sz="half" idx="1"/>
          </p:nvPr>
        </p:nvSpPr>
        <p:spPr>
          <a:xfrm>
            <a:off x="601362" y="766291"/>
            <a:ext cx="11285837" cy="5175250"/>
          </a:xfrm>
        </p:spPr>
        <p:txBody>
          <a:bodyPr>
            <a:normAutofit/>
          </a:bodyPr>
          <a:lstStyle/>
          <a:p>
            <a:r>
              <a:rPr lang="en-US" altLang="zh-CN" sz="2400" b="1" dirty="0">
                <a:solidFill>
                  <a:srgbClr val="000000"/>
                </a:solidFill>
                <a:latin typeface="Times New Roman" panose="02020603050405020304" pitchFamily="18" charset="0"/>
                <a:cs typeface="Times New Roman" panose="02020603050405020304" pitchFamily="18" charset="0"/>
              </a:rPr>
              <a:t>2</a:t>
            </a:r>
            <a:r>
              <a:rPr lang="zh-CN" altLang="en-US" sz="2400" b="1" dirty="0">
                <a:solidFill>
                  <a:srgbClr val="000000"/>
                </a:solidFill>
                <a:latin typeface="Times New Roman" panose="02020603050405020304" pitchFamily="18" charset="0"/>
                <a:cs typeface="Times New Roman" panose="02020603050405020304" pitchFamily="18" charset="0"/>
              </a:rPr>
              <a:t>、普通布朗运动</a:t>
            </a:r>
          </a:p>
          <a:p>
            <a:pPr>
              <a:buFontTx/>
              <a:buNone/>
            </a:pPr>
            <a:r>
              <a:rPr lang="zh-CN" altLang="en-US" sz="2400"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我们先引入两个概念：漂移率和方差率。</a:t>
            </a:r>
          </a:p>
          <a:p>
            <a:pPr>
              <a:buFontTx/>
              <a:buNone/>
            </a:pPr>
            <a:r>
              <a:rPr lang="zh-CN" altLang="en-US" sz="2400" b="1" dirty="0">
                <a:solidFill>
                  <a:srgbClr val="000000"/>
                </a:solidFill>
                <a:latin typeface="Times New Roman" panose="02020603050405020304" pitchFamily="18" charset="0"/>
                <a:cs typeface="Times New Roman" panose="02020603050405020304" pitchFamily="18" charset="0"/>
              </a:rPr>
              <a:t>  标准布朗运动的漂移率为</a:t>
            </a:r>
            <a:r>
              <a:rPr lang="en-US" altLang="zh-CN" sz="2400" b="1" dirty="0">
                <a:solidFill>
                  <a:srgbClr val="000000"/>
                </a:solidFill>
                <a:latin typeface="Times New Roman" panose="02020603050405020304" pitchFamily="18" charset="0"/>
                <a:cs typeface="Times New Roman" panose="02020603050405020304" pitchFamily="18" charset="0"/>
              </a:rPr>
              <a:t>0</a:t>
            </a:r>
            <a:r>
              <a:rPr lang="zh-CN" altLang="en-US" sz="2400" b="1" dirty="0">
                <a:solidFill>
                  <a:srgbClr val="000000"/>
                </a:solidFill>
                <a:latin typeface="Times New Roman" panose="02020603050405020304" pitchFamily="18" charset="0"/>
                <a:cs typeface="Times New Roman" panose="02020603050405020304" pitchFamily="18" charset="0"/>
              </a:rPr>
              <a:t>，方差率为</a:t>
            </a:r>
            <a:r>
              <a:rPr lang="en-US" altLang="zh-CN" sz="2400" b="1" dirty="0">
                <a:solidFill>
                  <a:srgbClr val="000000"/>
                </a:solidFill>
                <a:latin typeface="Times New Roman" panose="02020603050405020304" pitchFamily="18" charset="0"/>
                <a:cs typeface="Times New Roman" panose="02020603050405020304" pitchFamily="18" charset="0"/>
              </a:rPr>
              <a:t>1.0</a:t>
            </a:r>
            <a:r>
              <a:rPr lang="zh-CN" altLang="en-US" sz="2400" b="1" dirty="0">
                <a:solidFill>
                  <a:srgbClr val="000000"/>
                </a:solidFill>
                <a:latin typeface="Times New Roman" panose="02020603050405020304" pitchFamily="18" charset="0"/>
                <a:cs typeface="Times New Roman" panose="02020603050405020304" pitchFamily="18" charset="0"/>
              </a:rPr>
              <a:t>。 </a:t>
            </a:r>
          </a:p>
          <a:p>
            <a:pPr>
              <a:buFontTx/>
              <a:buNone/>
            </a:pPr>
            <a:r>
              <a:rPr lang="zh-CN" altLang="en-US" sz="2400" b="1" dirty="0">
                <a:solidFill>
                  <a:srgbClr val="000000"/>
                </a:solidFill>
                <a:latin typeface="Times New Roman" panose="02020603050405020304" pitchFamily="18" charset="0"/>
                <a:cs typeface="Times New Roman" panose="02020603050405020304" pitchFamily="18" charset="0"/>
              </a:rPr>
              <a:t>  我们令漂移率的期望值</a:t>
            </a:r>
            <a:r>
              <a:rPr lang="zh-CN" altLang="en-US" sz="2400" b="1" dirty="0" smtClean="0">
                <a:solidFill>
                  <a:srgbClr val="000000"/>
                </a:solidFill>
                <a:latin typeface="Times New Roman" panose="02020603050405020304" pitchFamily="18" charset="0"/>
                <a:cs typeface="Times New Roman" panose="02020603050405020304" pitchFamily="18" charset="0"/>
              </a:rPr>
              <a:t>为  （</a:t>
            </a:r>
            <a:r>
              <a:rPr lang="zh-CN" altLang="en-US" sz="2400" b="1" dirty="0">
                <a:solidFill>
                  <a:srgbClr val="000000"/>
                </a:solidFill>
                <a:latin typeface="Times New Roman" panose="02020603050405020304" pitchFamily="18" charset="0"/>
                <a:cs typeface="Times New Roman" panose="02020603050405020304" pitchFamily="18" charset="0"/>
              </a:rPr>
              <a:t>股票价格在单位时间内的期望收益率）</a:t>
            </a:r>
            <a:r>
              <a:rPr lang="en-US" altLang="zh-CN" sz="2400" b="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方差率的期望值</a:t>
            </a:r>
            <a:r>
              <a:rPr lang="zh-CN" altLang="en-US" sz="2400" b="1" dirty="0" smtClean="0">
                <a:solidFill>
                  <a:srgbClr val="000000"/>
                </a:solidFill>
                <a:latin typeface="Times New Roman" panose="02020603050405020304" pitchFamily="18" charset="0"/>
                <a:cs typeface="Times New Roman" panose="02020603050405020304" pitchFamily="18" charset="0"/>
              </a:rPr>
              <a:t>为（</a:t>
            </a:r>
            <a:r>
              <a:rPr lang="zh-CN" altLang="en-US" sz="2400" b="1" dirty="0">
                <a:solidFill>
                  <a:srgbClr val="000000"/>
                </a:solidFill>
                <a:latin typeface="Times New Roman" panose="02020603050405020304" pitchFamily="18" charset="0"/>
                <a:cs typeface="Times New Roman" panose="02020603050405020304" pitchFamily="18" charset="0"/>
              </a:rPr>
              <a:t>股票价格的波动率），就可得到变量</a:t>
            </a:r>
            <a:r>
              <a:rPr lang="en-US" altLang="zh-CN" sz="2400" b="1" dirty="0">
                <a:solidFill>
                  <a:srgbClr val="000000"/>
                </a:solidFill>
                <a:latin typeface="Times New Roman" panose="02020603050405020304" pitchFamily="18" charset="0"/>
                <a:cs typeface="Times New Roman" panose="02020603050405020304" pitchFamily="18" charset="0"/>
              </a:rPr>
              <a:t>S</a:t>
            </a:r>
            <a:r>
              <a:rPr lang="zh-CN" altLang="en-US" sz="2400" b="1" dirty="0">
                <a:solidFill>
                  <a:srgbClr val="000000"/>
                </a:solidFill>
                <a:latin typeface="Times New Roman" panose="02020603050405020304" pitchFamily="18" charset="0"/>
                <a:cs typeface="Times New Roman" panose="02020603050405020304" pitchFamily="18" charset="0"/>
              </a:rPr>
              <a:t>的普通布朗运动： </a:t>
            </a:r>
          </a:p>
          <a:p>
            <a:pPr>
              <a:buFontTx/>
              <a:buNone/>
            </a:pPr>
            <a:r>
              <a:rPr lang="zh-CN" altLang="en-US" sz="2400" b="1" dirty="0">
                <a:solidFill>
                  <a:srgbClr val="000000"/>
                </a:solidFill>
                <a:latin typeface="Times New Roman" panose="02020603050405020304" pitchFamily="18" charset="0"/>
                <a:cs typeface="Times New Roman" panose="02020603050405020304" pitchFamily="18" charset="0"/>
              </a:rPr>
              <a:t>                </a:t>
            </a:r>
            <a:r>
              <a:rPr lang="zh-CN" altLang="en-US" sz="2400" b="1" dirty="0" smtClean="0">
                <a:solidFill>
                  <a:srgbClr val="000000"/>
                </a:solidFill>
                <a:latin typeface="Times New Roman" panose="02020603050405020304" pitchFamily="18" charset="0"/>
                <a:cs typeface="Times New Roman" panose="02020603050405020304" pitchFamily="18" charset="0"/>
              </a:rPr>
              <a:t>                                              </a:t>
            </a:r>
            <a:r>
              <a:rPr lang="zh-CN" altLang="en-US" sz="2400" b="1" dirty="0" smtClean="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4</a:t>
            </a:r>
            <a:r>
              <a:rPr lang="zh-CN" altLang="en-US" sz="2400" b="1" dirty="0">
                <a:solidFill>
                  <a:srgbClr val="000000"/>
                </a:solidFill>
                <a:latin typeface="Times New Roman" panose="02020603050405020304" pitchFamily="18" charset="0"/>
                <a:cs typeface="Times New Roman" panose="02020603050405020304" pitchFamily="18" charset="0"/>
              </a:rPr>
              <a:t>）</a:t>
            </a:r>
          </a:p>
          <a:p>
            <a:pPr>
              <a:buFontTx/>
              <a:buNone/>
            </a:pPr>
            <a:r>
              <a:rPr lang="zh-CN" altLang="en-US" sz="2400" b="1" dirty="0">
                <a:solidFill>
                  <a:srgbClr val="000000"/>
                </a:solidFill>
                <a:latin typeface="Times New Roman" panose="02020603050405020304" pitchFamily="18" charset="0"/>
                <a:cs typeface="Times New Roman" panose="02020603050405020304" pitchFamily="18" charset="0"/>
              </a:rPr>
              <a:t>  其中</a:t>
            </a:r>
            <a:r>
              <a:rPr lang="zh-CN" altLang="en-US" sz="2400" b="1" dirty="0" smtClean="0">
                <a:solidFill>
                  <a:srgbClr val="000000"/>
                </a:solidFill>
                <a:latin typeface="Times New Roman" panose="02020603050405020304" pitchFamily="18" charset="0"/>
                <a:cs typeface="Times New Roman" panose="02020603050405020304" pitchFamily="18" charset="0"/>
              </a:rPr>
              <a:t>，和</a:t>
            </a: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dirty="0" smtClean="0">
                <a:solidFill>
                  <a:srgbClr val="000000"/>
                </a:solidFill>
                <a:latin typeface="Times New Roman" panose="02020603050405020304" pitchFamily="18" charset="0"/>
                <a:cs typeface="Times New Roman" panose="02020603050405020304" pitchFamily="18" charset="0"/>
              </a:rPr>
              <a:t>  </a:t>
            </a:r>
            <a:r>
              <a:rPr lang="zh-CN" altLang="en-US" sz="2400" b="1" dirty="0" smtClean="0">
                <a:solidFill>
                  <a:srgbClr val="000000"/>
                </a:solidFill>
                <a:latin typeface="Times New Roman" panose="02020603050405020304" pitchFamily="18" charset="0"/>
                <a:cs typeface="Times New Roman" panose="02020603050405020304" pitchFamily="18" charset="0"/>
              </a:rPr>
              <a:t>均</a:t>
            </a:r>
            <a:r>
              <a:rPr lang="zh-CN" altLang="en-US" sz="2400" b="1" dirty="0">
                <a:solidFill>
                  <a:srgbClr val="000000"/>
                </a:solidFill>
                <a:latin typeface="Times New Roman" panose="02020603050405020304" pitchFamily="18" charset="0"/>
                <a:cs typeface="Times New Roman" panose="02020603050405020304" pitchFamily="18" charset="0"/>
              </a:rPr>
              <a:t>为常数</a:t>
            </a:r>
            <a:r>
              <a:rPr lang="zh-CN" altLang="en-US" sz="2400" b="1" dirty="0" smtClean="0">
                <a:solidFill>
                  <a:srgbClr val="000000"/>
                </a:solidFill>
                <a:latin typeface="Times New Roman" panose="02020603050405020304" pitchFamily="18" charset="0"/>
                <a:cs typeface="Times New Roman" panose="02020603050405020304" pitchFamily="18" charset="0"/>
              </a:rPr>
              <a:t>，  遵循</a:t>
            </a:r>
            <a:r>
              <a:rPr lang="zh-CN" altLang="en-US" sz="2400" b="1" dirty="0">
                <a:solidFill>
                  <a:srgbClr val="000000"/>
                </a:solidFill>
                <a:latin typeface="Times New Roman" panose="02020603050405020304" pitchFamily="18" charset="0"/>
                <a:cs typeface="Times New Roman" panose="02020603050405020304" pitchFamily="18" charset="0"/>
              </a:rPr>
              <a:t>标准布朗运动</a:t>
            </a:r>
            <a:r>
              <a:rPr lang="zh-CN" altLang="en-US" sz="2400" dirty="0">
                <a:solidFill>
                  <a:srgbClr val="000000"/>
                </a:solidFill>
                <a:latin typeface="Times New Roman" panose="02020603050405020304" pitchFamily="18" charset="0"/>
                <a:cs typeface="Times New Roman" panose="02020603050405020304" pitchFamily="18" charset="0"/>
              </a:rPr>
              <a:t>。 </a:t>
            </a:r>
          </a:p>
          <a:p>
            <a:pPr lvl="1"/>
            <a:r>
              <a:rPr lang="zh-CN" altLang="en-US" sz="2200" b="1" dirty="0">
                <a:solidFill>
                  <a:srgbClr val="000000"/>
                </a:solidFill>
                <a:latin typeface="Times New Roman" panose="02020603050405020304" pitchFamily="18" charset="0"/>
                <a:cs typeface="Times New Roman" panose="02020603050405020304" pitchFamily="18" charset="0"/>
              </a:rPr>
              <a:t>简单地分析布朗运动，意味着标的资产在短时期内的变动（即收益）来源于两个方面，一是单位时间内已知的一个收益率的</a:t>
            </a:r>
            <a:r>
              <a:rPr lang="zh-CN" altLang="en-US" sz="2200" b="1" dirty="0" smtClean="0">
                <a:solidFill>
                  <a:srgbClr val="000000"/>
                </a:solidFill>
                <a:latin typeface="Times New Roman" panose="02020603050405020304" pitchFamily="18" charset="0"/>
                <a:cs typeface="Times New Roman" panose="02020603050405020304" pitchFamily="18" charset="0"/>
              </a:rPr>
              <a:t>变化   ，</a:t>
            </a:r>
            <a:r>
              <a:rPr lang="zh-CN" altLang="en-US" sz="2200" b="1" dirty="0">
                <a:solidFill>
                  <a:srgbClr val="000000"/>
                </a:solidFill>
                <a:latin typeface="Times New Roman" panose="02020603050405020304" pitchFamily="18" charset="0"/>
                <a:cs typeface="Times New Roman" panose="02020603050405020304" pitchFamily="18" charset="0"/>
              </a:rPr>
              <a:t>可以被看成一个总体的变化趋势，二是随机波动项，</a:t>
            </a:r>
            <a:r>
              <a:rPr lang="zh-CN" altLang="en-US" sz="2200" b="1" dirty="0" smtClean="0">
                <a:solidFill>
                  <a:srgbClr val="000000"/>
                </a:solidFill>
                <a:latin typeface="Times New Roman" panose="02020603050405020304" pitchFamily="18" charset="0"/>
                <a:cs typeface="Times New Roman" panose="02020603050405020304" pitchFamily="18" charset="0"/>
              </a:rPr>
              <a:t>即         </a:t>
            </a:r>
            <a:r>
              <a:rPr lang="en-US" altLang="zh-CN" sz="2200" b="1" dirty="0" smtClean="0">
                <a:solidFill>
                  <a:srgbClr val="000000"/>
                </a:solidFill>
                <a:latin typeface="Times New Roman" panose="02020603050405020304" pitchFamily="18" charset="0"/>
                <a:cs typeface="Times New Roman" panose="02020603050405020304" pitchFamily="18" charset="0"/>
              </a:rPr>
              <a:t>,</a:t>
            </a:r>
            <a:r>
              <a:rPr lang="zh-CN" altLang="en-US" sz="2200" b="1" dirty="0">
                <a:solidFill>
                  <a:srgbClr val="000000"/>
                </a:solidFill>
                <a:latin typeface="Times New Roman" panose="02020603050405020304" pitchFamily="18" charset="0"/>
                <a:cs typeface="Times New Roman" panose="02020603050405020304" pitchFamily="18" charset="0"/>
              </a:rPr>
              <a:t>可以看作为随机波动使得标的资产变动偏离总体趋势的部分。</a:t>
            </a:r>
          </a:p>
        </p:txBody>
      </p:sp>
      <p:graphicFrame>
        <p:nvGraphicFramePr>
          <p:cNvPr id="18434" name="Object 3"/>
          <p:cNvGraphicFramePr>
            <a:graphicFrameLocks noGrp="1" noChangeAspect="1"/>
          </p:cNvGraphicFramePr>
          <p:nvPr>
            <p:ph sz="quarter" idx="2"/>
            <p:extLst>
              <p:ext uri="{D42A27DB-BD31-4B8C-83A1-F6EECF244321}">
                <p14:modId xmlns:p14="http://schemas.microsoft.com/office/powerpoint/2010/main" val="626191435"/>
              </p:ext>
            </p:extLst>
          </p:nvPr>
        </p:nvGraphicFramePr>
        <p:xfrm>
          <a:off x="4217774" y="3546131"/>
          <a:ext cx="2730416" cy="487363"/>
        </p:xfrm>
        <a:graphic>
          <a:graphicData uri="http://schemas.openxmlformats.org/presentationml/2006/ole">
            <mc:AlternateContent xmlns:mc="http://schemas.openxmlformats.org/markup-compatibility/2006">
              <mc:Choice xmlns:v="urn:schemas-microsoft-com:vml" Requires="v">
                <p:oleObj spid="_x0000_s3118" name="Equation" r:id="rId3" imgW="926698" imgH="177723" progId="Equation.DSMT4">
                  <p:embed/>
                </p:oleObj>
              </mc:Choice>
              <mc:Fallback>
                <p:oleObj name="Equation" r:id="rId3" imgW="926698" imgH="17772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7774" y="3546131"/>
                        <a:ext cx="2730416" cy="487363"/>
                      </a:xfrm>
                      <a:prstGeom prst="rect">
                        <a:avLst/>
                      </a:prstGeom>
                      <a:noFill/>
                      <a:ln>
                        <a:noFill/>
                      </a:ln>
                      <a:effectLst/>
                      <a:extLst/>
                    </p:spPr>
                  </p:pic>
                </p:oleObj>
              </mc:Fallback>
            </mc:AlternateContent>
          </a:graphicData>
        </a:graphic>
      </p:graphicFrame>
      <p:graphicFrame>
        <p:nvGraphicFramePr>
          <p:cNvPr id="18435" name="Object 4"/>
          <p:cNvGraphicFramePr>
            <a:graphicFrameLocks noGrp="1" noChangeAspect="1"/>
          </p:cNvGraphicFramePr>
          <p:nvPr>
            <p:ph sz="quarter" idx="3"/>
          </p:nvPr>
        </p:nvGraphicFramePr>
        <p:xfrm>
          <a:off x="6840538" y="4686301"/>
          <a:ext cx="2698750" cy="703263"/>
        </p:xfrm>
        <a:graphic>
          <a:graphicData uri="http://schemas.openxmlformats.org/presentationml/2006/ole">
            <mc:AlternateContent xmlns:mc="http://schemas.openxmlformats.org/markup-compatibility/2006">
              <mc:Choice xmlns:v="urn:schemas-microsoft-com:vml" Requires="v">
                <p:oleObj spid="_x0000_s3119" name="Equation" r:id="rId5" imgW="435285" imgH="677109" progId="Equation.DSMT4">
                  <p:embed/>
                </p:oleObj>
              </mc:Choice>
              <mc:Fallback>
                <p:oleObj name="Equation" r:id="rId5" imgW="435285" imgH="67710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0538" y="4686301"/>
                        <a:ext cx="269875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708794335"/>
              </p:ext>
            </p:extLst>
          </p:nvPr>
        </p:nvGraphicFramePr>
        <p:xfrm>
          <a:off x="4217774" y="2569652"/>
          <a:ext cx="327111" cy="327111"/>
        </p:xfrm>
        <a:graphic>
          <a:graphicData uri="http://schemas.openxmlformats.org/presentationml/2006/ole">
            <mc:AlternateContent xmlns:mc="http://schemas.openxmlformats.org/markup-compatibility/2006">
              <mc:Choice xmlns:v="urn:schemas-microsoft-com:vml" Requires="v">
                <p:oleObj spid="_x0000_s3120" name="公式" r:id="rId7" imgW="126720" imgH="126720" progId="Equation.3">
                  <p:embed/>
                </p:oleObj>
              </mc:Choice>
              <mc:Fallback>
                <p:oleObj name="公式" r:id="rId7" imgW="126720" imgH="126720" progId="Equation.3">
                  <p:embed/>
                  <p:pic>
                    <p:nvPicPr>
                      <p:cNvPr id="0" name=""/>
                      <p:cNvPicPr/>
                      <p:nvPr/>
                    </p:nvPicPr>
                    <p:blipFill>
                      <a:blip r:embed="rId8"/>
                      <a:stretch>
                        <a:fillRect/>
                      </a:stretch>
                    </p:blipFill>
                    <p:spPr>
                      <a:xfrm>
                        <a:off x="4217774" y="2569652"/>
                        <a:ext cx="327111" cy="327111"/>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718235545"/>
              </p:ext>
            </p:extLst>
          </p:nvPr>
        </p:nvGraphicFramePr>
        <p:xfrm>
          <a:off x="1732347" y="2928672"/>
          <a:ext cx="327111" cy="425244"/>
        </p:xfrm>
        <a:graphic>
          <a:graphicData uri="http://schemas.openxmlformats.org/presentationml/2006/ole">
            <mc:AlternateContent xmlns:mc="http://schemas.openxmlformats.org/markup-compatibility/2006">
              <mc:Choice xmlns:v="urn:schemas-microsoft-com:vml" Requires="v">
                <p:oleObj spid="_x0000_s3121" name="公式" r:id="rId9" imgW="126720" imgH="164880" progId="Equation.3">
                  <p:embed/>
                </p:oleObj>
              </mc:Choice>
              <mc:Fallback>
                <p:oleObj name="公式" r:id="rId9" imgW="126720" imgH="164880" progId="Equation.3">
                  <p:embed/>
                  <p:pic>
                    <p:nvPicPr>
                      <p:cNvPr id="0" name=""/>
                      <p:cNvPicPr/>
                      <p:nvPr/>
                    </p:nvPicPr>
                    <p:blipFill>
                      <a:blip r:embed="rId10"/>
                      <a:stretch>
                        <a:fillRect/>
                      </a:stretch>
                    </p:blipFill>
                    <p:spPr>
                      <a:xfrm>
                        <a:off x="1732347" y="2928672"/>
                        <a:ext cx="327111" cy="42524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59847709"/>
              </p:ext>
            </p:extLst>
          </p:nvPr>
        </p:nvGraphicFramePr>
        <p:xfrm>
          <a:off x="6380207" y="5037932"/>
          <a:ext cx="327111" cy="327111"/>
        </p:xfrm>
        <a:graphic>
          <a:graphicData uri="http://schemas.openxmlformats.org/presentationml/2006/ole">
            <mc:AlternateContent xmlns:mc="http://schemas.openxmlformats.org/markup-compatibility/2006">
              <mc:Choice xmlns:v="urn:schemas-microsoft-com:vml" Requires="v">
                <p:oleObj spid="_x0000_s3122" name="公式" r:id="rId11" imgW="126720" imgH="126720" progId="Equation.3">
                  <p:embed/>
                </p:oleObj>
              </mc:Choice>
              <mc:Fallback>
                <p:oleObj name="公式" r:id="rId11" imgW="126720" imgH="126720" progId="Equation.3">
                  <p:embed/>
                  <p:pic>
                    <p:nvPicPr>
                      <p:cNvPr id="0" name=""/>
                      <p:cNvPicPr/>
                      <p:nvPr/>
                    </p:nvPicPr>
                    <p:blipFill>
                      <a:blip r:embed="rId8"/>
                      <a:stretch>
                        <a:fillRect/>
                      </a:stretch>
                    </p:blipFill>
                    <p:spPr>
                      <a:xfrm>
                        <a:off x="6380207" y="5037932"/>
                        <a:ext cx="327111" cy="327111"/>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83488506"/>
              </p:ext>
            </p:extLst>
          </p:nvPr>
        </p:nvGraphicFramePr>
        <p:xfrm>
          <a:off x="1568791" y="4157062"/>
          <a:ext cx="327111" cy="327111"/>
        </p:xfrm>
        <a:graphic>
          <a:graphicData uri="http://schemas.openxmlformats.org/presentationml/2006/ole">
            <mc:AlternateContent xmlns:mc="http://schemas.openxmlformats.org/markup-compatibility/2006">
              <mc:Choice xmlns:v="urn:schemas-microsoft-com:vml" Requires="v">
                <p:oleObj spid="_x0000_s3123" name="公式" r:id="rId12" imgW="126720" imgH="126720" progId="Equation.3">
                  <p:embed/>
                </p:oleObj>
              </mc:Choice>
              <mc:Fallback>
                <p:oleObj name="公式" r:id="rId12" imgW="126720" imgH="126720" progId="Equation.3">
                  <p:embed/>
                  <p:pic>
                    <p:nvPicPr>
                      <p:cNvPr id="0" name=""/>
                      <p:cNvPicPr/>
                      <p:nvPr/>
                    </p:nvPicPr>
                    <p:blipFill>
                      <a:blip r:embed="rId8"/>
                      <a:stretch>
                        <a:fillRect/>
                      </a:stretch>
                    </p:blipFill>
                    <p:spPr>
                      <a:xfrm>
                        <a:off x="1568791" y="4157062"/>
                        <a:ext cx="327111" cy="327111"/>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49128999"/>
              </p:ext>
            </p:extLst>
          </p:nvPr>
        </p:nvGraphicFramePr>
        <p:xfrm>
          <a:off x="2011230" y="4058929"/>
          <a:ext cx="327111" cy="425244"/>
        </p:xfrm>
        <a:graphic>
          <a:graphicData uri="http://schemas.openxmlformats.org/presentationml/2006/ole">
            <mc:AlternateContent xmlns:mc="http://schemas.openxmlformats.org/markup-compatibility/2006">
              <mc:Choice xmlns:v="urn:schemas-microsoft-com:vml" Requires="v">
                <p:oleObj spid="_x0000_s3124" name="公式" r:id="rId13" imgW="126720" imgH="164880" progId="Equation.3">
                  <p:embed/>
                </p:oleObj>
              </mc:Choice>
              <mc:Fallback>
                <p:oleObj name="公式" r:id="rId13" imgW="126720" imgH="164880" progId="Equation.3">
                  <p:embed/>
                  <p:pic>
                    <p:nvPicPr>
                      <p:cNvPr id="0" name=""/>
                      <p:cNvPicPr/>
                      <p:nvPr/>
                    </p:nvPicPr>
                    <p:blipFill>
                      <a:blip r:embed="rId10"/>
                      <a:stretch>
                        <a:fillRect/>
                      </a:stretch>
                    </p:blipFill>
                    <p:spPr>
                      <a:xfrm>
                        <a:off x="2011230" y="4058929"/>
                        <a:ext cx="327111" cy="42524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0334888"/>
              </p:ext>
            </p:extLst>
          </p:nvPr>
        </p:nvGraphicFramePr>
        <p:xfrm>
          <a:off x="3555999" y="4033494"/>
          <a:ext cx="554682" cy="450679"/>
        </p:xfrm>
        <a:graphic>
          <a:graphicData uri="http://schemas.openxmlformats.org/presentationml/2006/ole">
            <mc:AlternateContent xmlns:mc="http://schemas.openxmlformats.org/markup-compatibility/2006">
              <mc:Choice xmlns:v="urn:schemas-microsoft-com:vml" Requires="v">
                <p:oleObj spid="_x0000_s3125" name="公式" r:id="rId14" imgW="203040" imgH="164880" progId="Equation.3">
                  <p:embed/>
                </p:oleObj>
              </mc:Choice>
              <mc:Fallback>
                <p:oleObj name="公式" r:id="rId14" imgW="203040" imgH="164880" progId="Equation.3">
                  <p:embed/>
                  <p:pic>
                    <p:nvPicPr>
                      <p:cNvPr id="0" name=""/>
                      <p:cNvPicPr/>
                      <p:nvPr/>
                    </p:nvPicPr>
                    <p:blipFill>
                      <a:blip r:embed="rId15"/>
                      <a:stretch>
                        <a:fillRect/>
                      </a:stretch>
                    </p:blipFill>
                    <p:spPr>
                      <a:xfrm>
                        <a:off x="3555999" y="4033494"/>
                        <a:ext cx="554682" cy="450679"/>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255097336"/>
              </p:ext>
            </p:extLst>
          </p:nvPr>
        </p:nvGraphicFramePr>
        <p:xfrm>
          <a:off x="3271275" y="5389563"/>
          <a:ext cx="308249" cy="400723"/>
        </p:xfrm>
        <a:graphic>
          <a:graphicData uri="http://schemas.openxmlformats.org/presentationml/2006/ole">
            <mc:AlternateContent xmlns:mc="http://schemas.openxmlformats.org/markup-compatibility/2006">
              <mc:Choice xmlns:v="urn:schemas-microsoft-com:vml" Requires="v">
                <p:oleObj spid="_x0000_s3126" name="公式" r:id="rId16" imgW="126720" imgH="164880" progId="Equation.3">
                  <p:embed/>
                </p:oleObj>
              </mc:Choice>
              <mc:Fallback>
                <p:oleObj name="公式" r:id="rId16" imgW="126720" imgH="164880" progId="Equation.3">
                  <p:embed/>
                  <p:pic>
                    <p:nvPicPr>
                      <p:cNvPr id="0" name=""/>
                      <p:cNvPicPr/>
                      <p:nvPr/>
                    </p:nvPicPr>
                    <p:blipFill>
                      <a:blip r:embed="rId10"/>
                      <a:stretch>
                        <a:fillRect/>
                      </a:stretch>
                    </p:blipFill>
                    <p:spPr>
                      <a:xfrm>
                        <a:off x="3271275" y="5389563"/>
                        <a:ext cx="308249" cy="40072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406554515"/>
              </p:ext>
            </p:extLst>
          </p:nvPr>
        </p:nvGraphicFramePr>
        <p:xfrm>
          <a:off x="3459287" y="5365043"/>
          <a:ext cx="523327" cy="425203"/>
        </p:xfrm>
        <a:graphic>
          <a:graphicData uri="http://schemas.openxmlformats.org/presentationml/2006/ole">
            <mc:AlternateContent xmlns:mc="http://schemas.openxmlformats.org/markup-compatibility/2006">
              <mc:Choice xmlns:v="urn:schemas-microsoft-com:vml" Requires="v">
                <p:oleObj spid="_x0000_s3127" name="公式" r:id="rId17" imgW="203040" imgH="164880" progId="Equation.3">
                  <p:embed/>
                </p:oleObj>
              </mc:Choice>
              <mc:Fallback>
                <p:oleObj name="公式" r:id="rId17" imgW="203040" imgH="164880" progId="Equation.3">
                  <p:embed/>
                  <p:pic>
                    <p:nvPicPr>
                      <p:cNvPr id="0" name=""/>
                      <p:cNvPicPr/>
                      <p:nvPr/>
                    </p:nvPicPr>
                    <p:blipFill>
                      <a:blip r:embed="rId15"/>
                      <a:stretch>
                        <a:fillRect/>
                      </a:stretch>
                    </p:blipFill>
                    <p:spPr>
                      <a:xfrm>
                        <a:off x="3459287" y="5365043"/>
                        <a:ext cx="523327" cy="42520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4294967295"/>
          </p:nvPr>
        </p:nvSpPr>
        <p:spPr>
          <a:xfrm>
            <a:off x="823784" y="1729003"/>
            <a:ext cx="10486768" cy="2562911"/>
          </a:xfrm>
          <a:prstGeom prst="rect">
            <a:avLst/>
          </a:prstGeom>
        </p:spPr>
        <p:txBody>
          <a:bodyPr/>
          <a:lstStyle/>
          <a:p>
            <a:r>
              <a:rPr lang="zh-CN" altLang="en-US" dirty="0"/>
              <a:t>市场有效性假定意味着技术分析毫无可取之处。价格和交易量的历史数据是花费最少的公共信息。因此，任何由分析过去价格而获得的信息已经在股价中得到反映。当投资者争相利用他们对股价历史的平凡知识时，他们必然把股价推向期望收益率与风险正好相抵的水平。</a:t>
            </a:r>
          </a:p>
          <a:p>
            <a:r>
              <a:rPr lang="zh-CN" altLang="en-US" dirty="0"/>
              <a:t>在这样的水平上，我们不可能指望有非常规的收益。</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89991" y="536140"/>
            <a:ext cx="10364451" cy="732488"/>
          </a:xfrm>
        </p:spPr>
        <p:txBody>
          <a:bodyPr>
            <a:normAutofit/>
          </a:bodyPr>
          <a:lstStyle/>
          <a:p>
            <a:pPr algn="l"/>
            <a:r>
              <a:rPr lang="zh-CN" altLang="en-US" sz="2800" dirty="0" smtClean="0"/>
              <a:t>（</a:t>
            </a:r>
            <a:r>
              <a:rPr lang="en-US" altLang="zh-CN" sz="2800" dirty="0" smtClean="0"/>
              <a:t>2</a:t>
            </a:r>
            <a:r>
              <a:rPr lang="zh-CN" altLang="en-US" sz="2800" dirty="0" smtClean="0"/>
              <a:t>）</a:t>
            </a:r>
            <a:r>
              <a:rPr lang="zh-CN" altLang="en-US" sz="2800" dirty="0" smtClean="0"/>
              <a:t>基本</a:t>
            </a:r>
            <a:r>
              <a:rPr lang="zh-CN" altLang="en-US" sz="2800" dirty="0"/>
              <a:t>面分析</a:t>
            </a:r>
          </a:p>
        </p:txBody>
      </p:sp>
      <p:sp>
        <p:nvSpPr>
          <p:cNvPr id="159747" name="Rectangle 3"/>
          <p:cNvSpPr>
            <a:spLocks noGrp="1" noChangeArrowheads="1"/>
          </p:cNvSpPr>
          <p:nvPr>
            <p:ph type="body" idx="4294967295"/>
          </p:nvPr>
        </p:nvSpPr>
        <p:spPr>
          <a:xfrm>
            <a:off x="411892" y="1600200"/>
            <a:ext cx="11368215" cy="4495800"/>
          </a:xfrm>
          <a:prstGeom prst="rect">
            <a:avLst/>
          </a:prstGeom>
        </p:spPr>
        <p:txBody>
          <a:bodyPr>
            <a:normAutofit/>
          </a:bodyPr>
          <a:lstStyle/>
          <a:p>
            <a:pPr>
              <a:lnSpc>
                <a:spcPct val="130000"/>
              </a:lnSpc>
            </a:pPr>
            <a:r>
              <a:rPr lang="zh-CN" altLang="en-US" sz="2400" dirty="0"/>
              <a:t>基本面分析是利用公司的盈利和红利前景、未来利率的预期以及公司风险的评估来决定适当的股票价格。其实质是通过对未来公司股利的折现得到其内在价值。如果这个值超过了股价，基本面分析者将建议购买该股票。</a:t>
            </a:r>
          </a:p>
          <a:p>
            <a:pPr>
              <a:lnSpc>
                <a:spcPct val="130000"/>
              </a:lnSpc>
            </a:pPr>
            <a:r>
              <a:rPr lang="zh-CN" altLang="en-US" sz="2400" dirty="0"/>
              <a:t>其目的是获得对尚未被市场其他部分认识到的公司未来表现的洞察，以获得超常收益。</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type="body" idx="4294967295"/>
          </p:nvPr>
        </p:nvSpPr>
        <p:spPr>
          <a:xfrm>
            <a:off x="642551" y="981076"/>
            <a:ext cx="11096368" cy="5114925"/>
          </a:xfrm>
          <a:prstGeom prst="rect">
            <a:avLst/>
          </a:prstGeom>
        </p:spPr>
        <p:txBody>
          <a:bodyPr/>
          <a:lstStyle/>
          <a:p>
            <a:pPr>
              <a:lnSpc>
                <a:spcPct val="135000"/>
              </a:lnSpc>
            </a:pPr>
            <a:r>
              <a:rPr lang="zh-CN" altLang="en-US" sz="2400" dirty="0">
                <a:latin typeface="宋体" panose="02010600030101010101" pitchFamily="2" charset="-122"/>
              </a:rPr>
              <a:t>市场有效假设再次认为，基本面分析也是注定要失败的。如果分析者依赖那些公开的利润及行业信息资料，那么其对于公司前景的评估就不太可能比它的竞争者更精确多少。很多信息灵通、资金雄厚的公司在作市场研究，因此要发掘别人尚未知的信息是很困难的。</a:t>
            </a:r>
          </a:p>
          <a:p>
            <a:pPr>
              <a:lnSpc>
                <a:spcPct val="135000"/>
              </a:lnSpc>
            </a:pPr>
            <a:r>
              <a:rPr lang="zh-CN" altLang="en-US" sz="2400" dirty="0">
                <a:latin typeface="宋体" panose="02010600030101010101" pitchFamily="2" charset="-122"/>
              </a:rPr>
              <a:t>所以，基本面分析的秘诀不在于确认公司是否良好，而在于要能发现比别人的估计要好的公司。因此，当价值被低估了时诸如</a:t>
            </a:r>
            <a:r>
              <a:rPr lang="en-US" altLang="zh-CN" sz="2400" dirty="0">
                <a:latin typeface="宋体" panose="02010600030101010101" pitchFamily="2" charset="-122"/>
              </a:rPr>
              <a:t>ST</a:t>
            </a:r>
            <a:r>
              <a:rPr lang="zh-CN" altLang="en-US" sz="2400" dirty="0">
                <a:latin typeface="宋体" panose="02010600030101010101" pitchFamily="2" charset="-122"/>
              </a:rPr>
              <a:t>板块里惨淡经营的公司仍有投资的价值</a:t>
            </a:r>
            <a:r>
              <a:rPr lang="zh-CN" altLang="en-US" sz="2400" dirty="0"/>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13558" y="585566"/>
            <a:ext cx="10364451" cy="543018"/>
          </a:xfrm>
        </p:spPr>
        <p:txBody>
          <a:bodyPr>
            <a:normAutofit fontScale="90000"/>
          </a:bodyPr>
          <a:lstStyle/>
          <a:p>
            <a:pPr algn="l"/>
            <a:r>
              <a:rPr lang="en-US" altLang="zh-CN" sz="4000" b="1" dirty="0" smtClean="0"/>
              <a:t>2</a:t>
            </a:r>
            <a:r>
              <a:rPr lang="zh-CN" altLang="en-US" sz="4000" b="1" dirty="0" smtClean="0"/>
              <a:t>、</a:t>
            </a:r>
            <a:r>
              <a:rPr lang="zh-CN" altLang="en-US" sz="4000" b="1" dirty="0" smtClean="0"/>
              <a:t>被动</a:t>
            </a:r>
            <a:r>
              <a:rPr lang="zh-CN" altLang="en-US" sz="4000" b="1" dirty="0"/>
              <a:t>投资策略</a:t>
            </a:r>
          </a:p>
        </p:txBody>
      </p:sp>
      <p:sp>
        <p:nvSpPr>
          <p:cNvPr id="163843" name="Rectangle 3"/>
          <p:cNvSpPr>
            <a:spLocks noGrp="1" noChangeArrowheads="1"/>
          </p:cNvSpPr>
          <p:nvPr>
            <p:ph type="body" idx="4294967295"/>
          </p:nvPr>
        </p:nvSpPr>
        <p:spPr>
          <a:xfrm>
            <a:off x="757881" y="1600200"/>
            <a:ext cx="10882184" cy="4495800"/>
          </a:xfrm>
          <a:prstGeom prst="rect">
            <a:avLst/>
          </a:prstGeom>
        </p:spPr>
        <p:txBody>
          <a:bodyPr>
            <a:normAutofit/>
          </a:bodyPr>
          <a:lstStyle/>
          <a:p>
            <a:pPr>
              <a:lnSpc>
                <a:spcPct val="115000"/>
              </a:lnSpc>
            </a:pPr>
            <a:r>
              <a:rPr lang="zh-CN" altLang="en-US" sz="2400" dirty="0">
                <a:latin typeface="宋体" panose="02010600030101010101" pitchFamily="2" charset="-122"/>
              </a:rPr>
              <a:t>有效市场假设认为，主动管理基本上是白费精力并且未必值得花这么多钱，因此他们提倡一种被动式投资策略，该策略并不试图战胜市场，取得超常收益。被动策略的目的在于建立一个充分分散化的证券投资组合，从而不徒劳地寻找那些过低或过高的股票。</a:t>
            </a:r>
          </a:p>
          <a:p>
            <a:pPr>
              <a:lnSpc>
                <a:spcPct val="115000"/>
              </a:lnSpc>
            </a:pPr>
            <a:r>
              <a:rPr lang="zh-CN" altLang="en-US" sz="2400" dirty="0">
                <a:latin typeface="宋体" panose="02010600030101010101" pitchFamily="2" charset="-122"/>
              </a:rPr>
              <a:t>被动管理常被描述为一种购入－持有策略。</a:t>
            </a:r>
          </a:p>
          <a:p>
            <a:pPr>
              <a:lnSpc>
                <a:spcPct val="115000"/>
              </a:lnSpc>
            </a:pPr>
            <a:r>
              <a:rPr lang="zh-CN" altLang="en-US" sz="2400" dirty="0">
                <a:latin typeface="宋体" panose="02010600030101010101" pitchFamily="2" charset="-122"/>
              </a:rPr>
              <a:t>被动管理的一个常用策略是建立指数基金。它按照目标指数的证券构成种类和比例持有股票，其收益率与该目标指数相同。如</a:t>
            </a:r>
            <a:r>
              <a:rPr lang="en-US" altLang="zh-CN" sz="2400" dirty="0">
                <a:latin typeface="宋体" panose="02010600030101010101" pitchFamily="2" charset="-122"/>
              </a:rPr>
              <a:t>1976</a:t>
            </a:r>
            <a:r>
              <a:rPr lang="zh-CN" altLang="en-US" sz="2400" dirty="0">
                <a:latin typeface="宋体" panose="02010600030101010101" pitchFamily="2" charset="-122"/>
              </a:rPr>
              <a:t>年美前卫集团的被称为指数</a:t>
            </a:r>
            <a:r>
              <a:rPr lang="en-US" altLang="zh-CN" sz="2400" dirty="0">
                <a:latin typeface="宋体" panose="02010600030101010101" pitchFamily="2" charset="-122"/>
              </a:rPr>
              <a:t>500</a:t>
            </a:r>
            <a:r>
              <a:rPr lang="zh-CN" altLang="en-US" sz="2400" dirty="0">
                <a:latin typeface="宋体" panose="02010600030101010101" pitchFamily="2" charset="-122"/>
              </a:rPr>
              <a:t>资产组合的共同基金。</a:t>
            </a:r>
            <a:endParaRPr lang="zh-CN" altLang="en-US" sz="24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205321" y="593805"/>
            <a:ext cx="10364451" cy="262932"/>
          </a:xfrm>
        </p:spPr>
        <p:txBody>
          <a:bodyPr>
            <a:normAutofit fontScale="90000"/>
          </a:bodyPr>
          <a:lstStyle/>
          <a:p>
            <a:pPr algn="l"/>
            <a:r>
              <a:rPr lang="en-US" altLang="zh-CN" sz="4000" b="1" dirty="0" smtClean="0">
                <a:latin typeface="宋体" panose="02010600030101010101" pitchFamily="2" charset="-122"/>
              </a:rPr>
              <a:t>3</a:t>
            </a:r>
            <a:r>
              <a:rPr lang="zh-CN" altLang="en-US" sz="4000" b="1" dirty="0" smtClean="0">
                <a:latin typeface="宋体" panose="02010600030101010101" pitchFamily="2" charset="-122"/>
              </a:rPr>
              <a:t>、</a:t>
            </a:r>
            <a:r>
              <a:rPr lang="zh-CN" altLang="en-US" sz="4000" b="1" dirty="0" smtClean="0">
                <a:latin typeface="宋体" panose="02010600030101010101" pitchFamily="2" charset="-122"/>
              </a:rPr>
              <a:t>有效</a:t>
            </a:r>
            <a:r>
              <a:rPr lang="zh-CN" altLang="en-US" sz="4000" b="1" dirty="0">
                <a:latin typeface="宋体" panose="02010600030101010101" pitchFamily="2" charset="-122"/>
              </a:rPr>
              <a:t>市场假说对投资者的含义</a:t>
            </a:r>
          </a:p>
        </p:txBody>
      </p:sp>
      <p:sp>
        <p:nvSpPr>
          <p:cNvPr id="165891" name="Rectangle 3"/>
          <p:cNvSpPr>
            <a:spLocks noGrp="1" noChangeArrowheads="1"/>
          </p:cNvSpPr>
          <p:nvPr>
            <p:ph type="body" idx="4294967295"/>
          </p:nvPr>
        </p:nvSpPr>
        <p:spPr>
          <a:xfrm>
            <a:off x="461319" y="1412876"/>
            <a:ext cx="11170508" cy="4683125"/>
          </a:xfrm>
          <a:prstGeom prst="rect">
            <a:avLst/>
          </a:prstGeom>
        </p:spPr>
        <p:txBody>
          <a:bodyPr>
            <a:normAutofit/>
          </a:bodyPr>
          <a:lstStyle/>
          <a:p>
            <a:pPr>
              <a:lnSpc>
                <a:spcPct val="110000"/>
              </a:lnSpc>
            </a:pPr>
            <a:r>
              <a:rPr lang="zh-CN" altLang="en-US" sz="2400" dirty="0" smtClean="0"/>
              <a:t>（</a:t>
            </a:r>
            <a:r>
              <a:rPr lang="en-US" altLang="zh-CN" sz="2400" dirty="0" smtClean="0"/>
              <a:t>1</a:t>
            </a:r>
            <a:r>
              <a:rPr lang="zh-CN" altLang="en-US" sz="2400" dirty="0" smtClean="0"/>
              <a:t>）</a:t>
            </a:r>
            <a:r>
              <a:rPr lang="zh-CN" altLang="en-US" sz="2400" dirty="0" smtClean="0">
                <a:latin typeface="宋体" panose="02010600030101010101" pitchFamily="2" charset="-122"/>
              </a:rPr>
              <a:t>股票</a:t>
            </a:r>
            <a:r>
              <a:rPr lang="zh-CN" altLang="en-US" sz="2400" dirty="0">
                <a:latin typeface="宋体" panose="02010600030101010101" pitchFamily="2" charset="-122"/>
              </a:rPr>
              <a:t>价格不可能被预测；股票价格将受当前未知的未来事件影响。</a:t>
            </a:r>
            <a:r>
              <a:rPr lang="zh-CN" altLang="en-US" sz="2400" dirty="0"/>
              <a:t> </a:t>
            </a:r>
          </a:p>
          <a:p>
            <a:pPr>
              <a:lnSpc>
                <a:spcPct val="110000"/>
              </a:lnSpc>
            </a:pPr>
            <a:r>
              <a:rPr lang="zh-CN" altLang="en-US" sz="2400" dirty="0" smtClean="0"/>
              <a:t>（</a:t>
            </a:r>
            <a:r>
              <a:rPr lang="en-US" altLang="zh-CN" sz="2400" dirty="0" smtClean="0"/>
              <a:t>2</a:t>
            </a:r>
            <a:r>
              <a:rPr lang="zh-CN" altLang="en-US" sz="2400" dirty="0" smtClean="0"/>
              <a:t>）</a:t>
            </a:r>
            <a:r>
              <a:rPr lang="zh-CN" altLang="en-US" sz="2400" dirty="0" smtClean="0">
                <a:latin typeface="宋体" panose="02010600030101010101" pitchFamily="2" charset="-122"/>
              </a:rPr>
              <a:t>分析</a:t>
            </a:r>
            <a:r>
              <a:rPr lang="zh-CN" altLang="en-US" sz="2400" dirty="0">
                <a:latin typeface="宋体" panose="02010600030101010101" pitchFamily="2" charset="-122"/>
              </a:rPr>
              <a:t>个股，企图找到价值被低估的股票，这不会提高投资组合的收益。获得信息的成本将可能抵消任何增加的收益。使用标准方法分析公开信息，确认业绩表现胜过市场的证券是极不可能的。</a:t>
            </a:r>
            <a:r>
              <a:rPr lang="zh-CN" altLang="en-US" sz="2400" dirty="0"/>
              <a:t> </a:t>
            </a:r>
          </a:p>
          <a:p>
            <a:pPr>
              <a:lnSpc>
                <a:spcPct val="110000"/>
              </a:lnSpc>
            </a:pPr>
            <a:r>
              <a:rPr lang="zh-CN" altLang="en-US" sz="2400" dirty="0" smtClean="0"/>
              <a:t>（</a:t>
            </a:r>
            <a:r>
              <a:rPr lang="en-US" altLang="zh-CN" sz="2400" dirty="0" smtClean="0"/>
              <a:t>3</a:t>
            </a:r>
            <a:r>
              <a:rPr lang="zh-CN" altLang="en-US" sz="2400" dirty="0" smtClean="0"/>
              <a:t>）</a:t>
            </a:r>
            <a:r>
              <a:rPr lang="zh-CN" altLang="en-US" sz="2400" dirty="0" smtClean="0">
                <a:latin typeface="宋体" panose="02010600030101010101" pitchFamily="2" charset="-122"/>
              </a:rPr>
              <a:t>交易</a:t>
            </a:r>
            <a:r>
              <a:rPr lang="zh-CN" altLang="en-US" sz="2400" dirty="0">
                <a:latin typeface="宋体" panose="02010600030101010101" pitchFamily="2" charset="-122"/>
              </a:rPr>
              <a:t>成本应该最小化。投资者应当采取买人并持有策略，并尽可能地减少交易。</a:t>
            </a:r>
            <a:r>
              <a:rPr lang="zh-CN" altLang="en-US" sz="2400" dirty="0"/>
              <a:t> </a:t>
            </a:r>
          </a:p>
          <a:p>
            <a:pPr>
              <a:lnSpc>
                <a:spcPct val="110000"/>
              </a:lnSpc>
            </a:pPr>
            <a:r>
              <a:rPr lang="zh-CN" altLang="en-US" sz="2400" dirty="0" smtClean="0"/>
              <a:t>（</a:t>
            </a:r>
            <a:r>
              <a:rPr lang="en-US" altLang="zh-CN" sz="2400" dirty="0" smtClean="0"/>
              <a:t>4</a:t>
            </a:r>
            <a:r>
              <a:rPr lang="zh-CN" altLang="en-US" sz="2400" dirty="0" smtClean="0"/>
              <a:t>）</a:t>
            </a:r>
            <a:r>
              <a:rPr lang="zh-CN" altLang="en-US" sz="2400" dirty="0" smtClean="0">
                <a:latin typeface="宋体" panose="02010600030101010101" pitchFamily="2" charset="-122"/>
              </a:rPr>
              <a:t>在</a:t>
            </a:r>
            <a:r>
              <a:rPr lang="zh-CN" altLang="en-US" sz="2400" dirty="0">
                <a:latin typeface="宋体" panose="02010600030101010101" pitchFamily="2" charset="-122"/>
              </a:rPr>
              <a:t>投资组合管理中应当采用规模经济原则。无论资金大小，寻找合适的证券需要付出相同的努力。因此，管理大额资金比小额资金更有效。</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type="body" idx="4294967295"/>
          </p:nvPr>
        </p:nvSpPr>
        <p:spPr>
          <a:xfrm>
            <a:off x="766119" y="404814"/>
            <a:ext cx="10816281" cy="5691187"/>
          </a:xfrm>
          <a:prstGeom prst="rect">
            <a:avLst/>
          </a:prstGeom>
        </p:spPr>
        <p:txBody>
          <a:bodyPr/>
          <a:lstStyle/>
          <a:p>
            <a:pPr>
              <a:lnSpc>
                <a:spcPct val="125000"/>
              </a:lnSpc>
            </a:pPr>
            <a:r>
              <a:rPr lang="zh-CN" altLang="en-US" sz="2400" dirty="0" smtClean="0">
                <a:latin typeface="宋体" panose="02010600030101010101" pitchFamily="2" charset="-122"/>
              </a:rPr>
              <a:t>（</a:t>
            </a:r>
            <a:r>
              <a:rPr lang="en-US" altLang="zh-CN" sz="2400" dirty="0" smtClean="0">
                <a:latin typeface="宋体" panose="02010600030101010101" pitchFamily="2" charset="-122"/>
              </a:rPr>
              <a:t>5</a:t>
            </a:r>
            <a:r>
              <a:rPr lang="zh-CN" altLang="en-US" sz="2400" dirty="0" smtClean="0">
                <a:latin typeface="宋体" panose="02010600030101010101" pitchFamily="2" charset="-122"/>
              </a:rPr>
              <a:t>）</a:t>
            </a:r>
            <a:r>
              <a:rPr lang="zh-CN" altLang="en-US" sz="2400" dirty="0" smtClean="0">
                <a:latin typeface="宋体" panose="02010600030101010101" pitchFamily="2" charset="-122"/>
              </a:rPr>
              <a:t>最好</a:t>
            </a:r>
            <a:r>
              <a:rPr lang="zh-CN" altLang="en-US" sz="2400" dirty="0">
                <a:latin typeface="宋体" panose="02010600030101010101" pitchFamily="2" charset="-122"/>
              </a:rPr>
              <a:t>的投资管理风格是被动式的。投资者宁可投资于长期持有的分散化投资组合，而不是企图挑选蠃家和输家以及频繁地交易股票。这个投资组合的风险水平应当适合于特定投资者，而且，应当根据它们的风险选择股票。还应当考虑投资者对税收和现金流的要求。 </a:t>
            </a:r>
          </a:p>
          <a:p>
            <a:pPr>
              <a:lnSpc>
                <a:spcPct val="125000"/>
              </a:lnSpc>
            </a:pPr>
            <a:r>
              <a:rPr lang="zh-CN" altLang="en-US" sz="2400" dirty="0" smtClean="0">
                <a:latin typeface="宋体" panose="02010600030101010101" pitchFamily="2" charset="-122"/>
              </a:rPr>
              <a:t>（</a:t>
            </a:r>
            <a:r>
              <a:rPr lang="en-US" altLang="zh-CN" sz="2400" dirty="0" smtClean="0">
                <a:latin typeface="宋体" panose="02010600030101010101" pitchFamily="2" charset="-122"/>
              </a:rPr>
              <a:t>6</a:t>
            </a:r>
            <a:r>
              <a:rPr lang="zh-CN" altLang="en-US" sz="2400" dirty="0" smtClean="0">
                <a:latin typeface="宋体" panose="02010600030101010101" pitchFamily="2" charset="-122"/>
              </a:rPr>
              <a:t>）</a:t>
            </a:r>
            <a:r>
              <a:rPr lang="zh-CN" altLang="en-US" sz="2400" dirty="0" smtClean="0">
                <a:latin typeface="宋体" panose="02010600030101010101" pitchFamily="2" charset="-122"/>
              </a:rPr>
              <a:t>在</a:t>
            </a:r>
            <a:r>
              <a:rPr lang="zh-CN" altLang="en-US" sz="2400" dirty="0">
                <a:latin typeface="宋体" panose="02010600030101010101" pitchFamily="2" charset="-122"/>
              </a:rPr>
              <a:t>市场上，总是存在蠃家和输家。仅仅因为投资者或基金经理在一定时期胜过市场，这并不意味市场不是有效的。要么他们具有别人不具备的特殊能力，要么他们比别人更幸运。问题是确认谁在未来会战胜市场。</a:t>
            </a:r>
          </a:p>
        </p:txBody>
      </p:sp>
      <p:sp>
        <p:nvSpPr>
          <p:cNvPr id="167940" name="Text Box 4"/>
          <p:cNvSpPr txBox="1">
            <a:spLocks noChangeArrowheads="1"/>
          </p:cNvSpPr>
          <p:nvPr/>
        </p:nvSpPr>
        <p:spPr bwMode="auto">
          <a:xfrm>
            <a:off x="2437885" y="4317529"/>
            <a:ext cx="536575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宋体" panose="02010600030101010101" pitchFamily="2" charset="-122"/>
              </a:rPr>
              <a:t>两年都正确的投资者只占所有投资者的</a:t>
            </a:r>
            <a:endParaRPr kumimoji="1" lang="zh-CN" altLang="en-US" sz="2400" dirty="0">
              <a:latin typeface="Tahoma" panose="020B0604030504040204" pitchFamily="34" charset="0"/>
            </a:endParaRPr>
          </a:p>
        </p:txBody>
      </p:sp>
      <p:graphicFrame>
        <p:nvGraphicFramePr>
          <p:cNvPr id="167941" name="Object 5"/>
          <p:cNvGraphicFramePr>
            <a:graphicFrameLocks noChangeAspect="1"/>
          </p:cNvGraphicFramePr>
          <p:nvPr>
            <p:extLst>
              <p:ext uri="{D42A27DB-BD31-4B8C-83A1-F6EECF244321}">
                <p14:modId xmlns:p14="http://schemas.microsoft.com/office/powerpoint/2010/main" val="4092245994"/>
              </p:ext>
            </p:extLst>
          </p:nvPr>
        </p:nvGraphicFramePr>
        <p:xfrm>
          <a:off x="7929177" y="4116710"/>
          <a:ext cx="803275" cy="858837"/>
        </p:xfrm>
        <a:graphic>
          <a:graphicData uri="http://schemas.openxmlformats.org/presentationml/2006/ole">
            <mc:AlternateContent xmlns:mc="http://schemas.openxmlformats.org/markup-compatibility/2006">
              <mc:Choice xmlns:v="urn:schemas-microsoft-com:vml" Requires="v">
                <p:oleObj spid="_x0000_s30730" name="Equation" r:id="rId4" imgW="368280" imgH="393480" progId="Equation.DSMT4">
                  <p:embed/>
                </p:oleObj>
              </mc:Choice>
              <mc:Fallback>
                <p:oleObj name="Equation" r:id="rId4" imgW="36828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9177" y="4116710"/>
                        <a:ext cx="803275" cy="85883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7940"/>
                                        </p:tgtEl>
                                        <p:attrNameLst>
                                          <p:attrName>style.visibility</p:attrName>
                                        </p:attrNameLst>
                                      </p:cBhvr>
                                      <p:to>
                                        <p:strVal val="visible"/>
                                      </p:to>
                                    </p:set>
                                    <p:animEffect transition="in" filter="wipe(up)">
                                      <p:cBhvr>
                                        <p:cTn id="7" dur="500"/>
                                        <p:tgtEl>
                                          <p:spTgt spid="167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67941"/>
                                        </p:tgtEl>
                                        <p:attrNameLst>
                                          <p:attrName>style.visibility</p:attrName>
                                        </p:attrNameLst>
                                      </p:cBhvr>
                                      <p:to>
                                        <p:strVal val="visible"/>
                                      </p:to>
                                    </p:set>
                                    <p:animEffect transition="in" filter="slide(fromBottom)">
                                      <p:cBhvr>
                                        <p:cTn id="12" dur="500"/>
                                        <p:tgtEl>
                                          <p:spTgt spid="167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279462" y="280767"/>
            <a:ext cx="10364451" cy="740726"/>
          </a:xfrm>
        </p:spPr>
        <p:txBody>
          <a:bodyPr>
            <a:normAutofit/>
          </a:bodyPr>
          <a:lstStyle/>
          <a:p>
            <a:pPr algn="l"/>
            <a:r>
              <a:rPr lang="zh-CN" altLang="en-US" sz="2800" b="1" dirty="0" smtClean="0"/>
              <a:t>五、有益</a:t>
            </a:r>
            <a:r>
              <a:rPr lang="zh-CN" altLang="en-US" sz="2800" b="1" dirty="0"/>
              <a:t>的启示</a:t>
            </a:r>
          </a:p>
        </p:txBody>
      </p:sp>
      <p:sp>
        <p:nvSpPr>
          <p:cNvPr id="169987" name="Rectangle 3"/>
          <p:cNvSpPr>
            <a:spLocks noGrp="1" noChangeArrowheads="1"/>
          </p:cNvSpPr>
          <p:nvPr>
            <p:ph type="body" idx="4294967295"/>
          </p:nvPr>
        </p:nvSpPr>
        <p:spPr>
          <a:xfrm>
            <a:off x="913775" y="1600200"/>
            <a:ext cx="10182593" cy="4495800"/>
          </a:xfrm>
          <a:prstGeom prst="rect">
            <a:avLst/>
          </a:prstGeom>
        </p:spPr>
        <p:txBody>
          <a:bodyPr/>
          <a:lstStyle/>
          <a:p>
            <a:pPr>
              <a:lnSpc>
                <a:spcPct val="130000"/>
              </a:lnSpc>
              <a:buFontTx/>
              <a:buNone/>
            </a:pPr>
            <a:r>
              <a:rPr lang="en-US" altLang="zh-CN" dirty="0">
                <a:latin typeface="宋体" panose="02010600030101010101" pitchFamily="2" charset="-122"/>
              </a:rPr>
              <a:t>1</a:t>
            </a:r>
            <a:r>
              <a:rPr lang="zh-CN" altLang="en-US" dirty="0">
                <a:latin typeface="宋体" panose="02010600030101010101" pitchFamily="2" charset="-122"/>
              </a:rPr>
              <a:t>、市场没有记忆；</a:t>
            </a:r>
          </a:p>
          <a:p>
            <a:pPr>
              <a:lnSpc>
                <a:spcPct val="130000"/>
              </a:lnSpc>
              <a:buFontTx/>
              <a:buNone/>
            </a:pPr>
            <a:r>
              <a:rPr lang="en-US" altLang="zh-CN" dirty="0">
                <a:latin typeface="宋体" panose="02010600030101010101" pitchFamily="2" charset="-122"/>
              </a:rPr>
              <a:t>2</a:t>
            </a:r>
            <a:r>
              <a:rPr lang="zh-CN" altLang="en-US" dirty="0">
                <a:latin typeface="宋体" panose="02010600030101010101" pitchFamily="2" charset="-122"/>
              </a:rPr>
              <a:t>、相信市场价格；</a:t>
            </a:r>
          </a:p>
          <a:p>
            <a:pPr>
              <a:lnSpc>
                <a:spcPct val="130000"/>
              </a:lnSpc>
              <a:buFontTx/>
              <a:buNone/>
            </a:pPr>
            <a:r>
              <a:rPr lang="en-US" altLang="zh-CN" dirty="0">
                <a:latin typeface="宋体" panose="02010600030101010101" pitchFamily="2" charset="-122"/>
              </a:rPr>
              <a:t>3</a:t>
            </a:r>
            <a:r>
              <a:rPr lang="zh-CN" altLang="en-US" dirty="0">
                <a:latin typeface="宋体" panose="02010600030101010101" pitchFamily="2" charset="-122"/>
              </a:rPr>
              <a:t>、市场没有幻觉；</a:t>
            </a:r>
          </a:p>
          <a:p>
            <a:pPr>
              <a:lnSpc>
                <a:spcPct val="130000"/>
              </a:lnSpc>
              <a:buFontTx/>
              <a:buNone/>
            </a:pPr>
            <a:r>
              <a:rPr lang="en-US" altLang="zh-CN" dirty="0">
                <a:latin typeface="宋体" panose="02010600030101010101" pitchFamily="2" charset="-122"/>
              </a:rPr>
              <a:t>4</a:t>
            </a:r>
            <a:r>
              <a:rPr lang="zh-CN" altLang="en-US" dirty="0">
                <a:latin typeface="宋体" panose="02010600030101010101" pitchFamily="2" charset="-122"/>
              </a:rPr>
              <a:t>、股票价格的弹性大；</a:t>
            </a:r>
          </a:p>
          <a:p>
            <a:pPr>
              <a:lnSpc>
                <a:spcPct val="130000"/>
              </a:lnSpc>
              <a:buFontTx/>
              <a:buNone/>
            </a:pPr>
            <a:r>
              <a:rPr lang="en-US" altLang="zh-CN" dirty="0">
                <a:latin typeface="宋体" panose="02010600030101010101" pitchFamily="2" charset="-122"/>
              </a:rPr>
              <a:t>5</a:t>
            </a:r>
            <a:r>
              <a:rPr lang="zh-CN" altLang="en-US" dirty="0">
                <a:latin typeface="宋体" panose="02010600030101010101" pitchFamily="2" charset="-122"/>
              </a:rPr>
              <a:t>、不要越爼代庖；</a:t>
            </a:r>
          </a:p>
          <a:p>
            <a:pPr>
              <a:lnSpc>
                <a:spcPct val="130000"/>
              </a:lnSpc>
              <a:buFontTx/>
              <a:buNone/>
            </a:pPr>
            <a:r>
              <a:rPr lang="en-US" altLang="zh-CN" dirty="0">
                <a:latin typeface="宋体" panose="02010600030101010101" pitchFamily="2" charset="-122"/>
              </a:rPr>
              <a:t>6</a:t>
            </a:r>
            <a:r>
              <a:rPr lang="zh-CN" altLang="en-US" dirty="0">
                <a:latin typeface="宋体" panose="02010600030101010101" pitchFamily="2" charset="-122"/>
              </a:rPr>
              <a:t>、寻找规律者自己消灭了规律</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11267" y="816225"/>
            <a:ext cx="10364451" cy="608921"/>
          </a:xfrm>
        </p:spPr>
        <p:txBody>
          <a:bodyPr/>
          <a:lstStyle/>
          <a:p>
            <a:pPr algn="l"/>
            <a:r>
              <a:rPr lang="zh-CN" altLang="en-US" dirty="0" smtClean="0"/>
              <a:t>六、</a:t>
            </a:r>
            <a:r>
              <a:rPr lang="en-US" altLang="zh-CN" dirty="0" smtClean="0"/>
              <a:t>EMH</a:t>
            </a:r>
            <a:r>
              <a:rPr lang="zh-CN" altLang="en-US" dirty="0"/>
              <a:t>的争论</a:t>
            </a:r>
          </a:p>
        </p:txBody>
      </p:sp>
      <p:sp>
        <p:nvSpPr>
          <p:cNvPr id="60419" name="Rectangle 3"/>
          <p:cNvSpPr>
            <a:spLocks noGrp="1" noChangeArrowheads="1"/>
          </p:cNvSpPr>
          <p:nvPr>
            <p:ph type="body" idx="4294967295"/>
          </p:nvPr>
        </p:nvSpPr>
        <p:spPr>
          <a:xfrm>
            <a:off x="411267" y="2316892"/>
            <a:ext cx="11228798" cy="2148016"/>
          </a:xfrm>
          <a:prstGeom prst="rect">
            <a:avLst/>
          </a:prstGeom>
        </p:spPr>
        <p:txBody>
          <a:bodyPr/>
          <a:lstStyle/>
          <a:p>
            <a:pPr>
              <a:lnSpc>
                <a:spcPct val="90000"/>
              </a:lnSpc>
            </a:pPr>
            <a:r>
              <a:rPr lang="zh-CN" altLang="en-US" dirty="0"/>
              <a:t>简洁明快的ＥＭＨ体现了经济学家们一直梦寐以求的东西</a:t>
            </a:r>
            <a:r>
              <a:rPr lang="en-US" altLang="zh-CN" dirty="0"/>
              <a:t>,</a:t>
            </a:r>
            <a:r>
              <a:rPr lang="zh-CN" altLang="en-US" dirty="0"/>
              <a:t>那就是竞争均衡。ＥＭＨ实际上是亚当</a:t>
            </a:r>
            <a:r>
              <a:rPr lang="en-US" altLang="zh-CN" dirty="0"/>
              <a:t>·</a:t>
            </a:r>
            <a:r>
              <a:rPr lang="zh-CN" altLang="en-US" dirty="0"/>
              <a:t>斯密“看不见的手”在金融市场的延伸。ＥＭＨ的成立</a:t>
            </a:r>
            <a:r>
              <a:rPr lang="en-US" altLang="zh-CN" dirty="0"/>
              <a:t>,</a:t>
            </a:r>
            <a:r>
              <a:rPr lang="zh-CN" altLang="en-US" dirty="0"/>
              <a:t>保证了金融理论的适用性。</a:t>
            </a:r>
          </a:p>
          <a:p>
            <a:pPr>
              <a:lnSpc>
                <a:spcPct val="90000"/>
              </a:lnSpc>
            </a:pPr>
            <a:r>
              <a:rPr lang="zh-CN" altLang="en-US" dirty="0"/>
              <a:t>自从ＥＭＨ被正式提出后</a:t>
            </a:r>
            <a:r>
              <a:rPr lang="en-US" altLang="zh-CN" dirty="0"/>
              <a:t>,30</a:t>
            </a:r>
            <a:r>
              <a:rPr lang="zh-CN" altLang="en-US" dirty="0"/>
              <a:t>年来围绕ＥＭＨ的争论从来就没有停止过</a:t>
            </a:r>
            <a:r>
              <a:rPr lang="en-US" altLang="zh-CN" dirty="0"/>
              <a:t>,</a:t>
            </a:r>
            <a:r>
              <a:rPr lang="zh-CN" altLang="en-US" dirty="0"/>
              <a:t>这些争论不仅使得ＥＭＨ理论和实证研究不断完善</a:t>
            </a:r>
            <a:r>
              <a:rPr lang="en-US" altLang="zh-CN" dirty="0"/>
              <a:t>,</a:t>
            </a:r>
            <a:r>
              <a:rPr lang="zh-CN" altLang="en-US" dirty="0"/>
              <a:t>也促进了许多其它学科的蓬勃发展。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39417" y="659707"/>
            <a:ext cx="10364451" cy="608921"/>
          </a:xfrm>
        </p:spPr>
        <p:txBody>
          <a:bodyPr/>
          <a:lstStyle/>
          <a:p>
            <a:pPr algn="l"/>
            <a:r>
              <a:rPr lang="zh-CN" altLang="en-US" dirty="0"/>
              <a:t>（一）市场的过度波动</a:t>
            </a:r>
          </a:p>
        </p:txBody>
      </p:sp>
      <p:sp>
        <p:nvSpPr>
          <p:cNvPr id="105475" name="Rectangle 3"/>
          <p:cNvSpPr>
            <a:spLocks noGrp="1" noChangeArrowheads="1"/>
          </p:cNvSpPr>
          <p:nvPr>
            <p:ph type="body" idx="4294967295"/>
          </p:nvPr>
        </p:nvSpPr>
        <p:spPr>
          <a:xfrm>
            <a:off x="654907" y="1707292"/>
            <a:ext cx="10400271" cy="4495800"/>
          </a:xfrm>
          <a:prstGeom prst="rect">
            <a:avLst/>
          </a:prstGeom>
        </p:spPr>
        <p:txBody>
          <a:bodyPr>
            <a:normAutofit fontScale="92500" lnSpcReduction="10000"/>
          </a:bodyPr>
          <a:lstStyle/>
          <a:p>
            <a:r>
              <a:rPr lang="en-US" altLang="zh-CN" sz="2800" dirty="0"/>
              <a:t>1987</a:t>
            </a:r>
            <a:r>
              <a:rPr lang="zh-CN" altLang="en-US" sz="2800" dirty="0"/>
              <a:t>的</a:t>
            </a:r>
            <a:r>
              <a:rPr lang="en-US" altLang="zh-CN" sz="2800" dirty="0"/>
              <a:t>NYSE</a:t>
            </a:r>
            <a:r>
              <a:rPr lang="zh-CN" altLang="en-US" sz="2800" dirty="0"/>
              <a:t>市场崩盘</a:t>
            </a:r>
            <a:r>
              <a:rPr lang="en-US" altLang="zh-CN" sz="2800" dirty="0"/>
              <a:t>(crash)</a:t>
            </a:r>
          </a:p>
          <a:p>
            <a:pPr lvl="1"/>
            <a:r>
              <a:rPr lang="en-US" altLang="zh-CN" sz="2400" dirty="0"/>
              <a:t>1987.10.19(black Monday): -23%</a:t>
            </a:r>
          </a:p>
          <a:p>
            <a:pPr lvl="1"/>
            <a:r>
              <a:rPr lang="zh-CN" altLang="en-US" sz="2400" dirty="0"/>
              <a:t>全球股市的下跌：骨牌效应</a:t>
            </a:r>
          </a:p>
          <a:p>
            <a:pPr lvl="2"/>
            <a:r>
              <a:rPr lang="zh-CN" altLang="en-US" sz="1800" dirty="0"/>
              <a:t>香港市场：</a:t>
            </a:r>
            <a:r>
              <a:rPr lang="en-US" altLang="zh-CN" sz="1800" dirty="0"/>
              <a:t>-46%</a:t>
            </a:r>
            <a:r>
              <a:rPr lang="zh-CN" altLang="en-US" sz="1800" dirty="0"/>
              <a:t>，澳大利亚市场：</a:t>
            </a:r>
            <a:r>
              <a:rPr lang="en-US" altLang="zh-CN" sz="1800" dirty="0"/>
              <a:t>-42%</a:t>
            </a:r>
            <a:r>
              <a:rPr lang="zh-CN" altLang="en-US" sz="1800" dirty="0"/>
              <a:t>，墨西哥市场：</a:t>
            </a:r>
            <a:r>
              <a:rPr lang="en-US" altLang="zh-CN" sz="1800" dirty="0"/>
              <a:t>-35%</a:t>
            </a:r>
            <a:r>
              <a:rPr lang="en-US" altLang="zh-CN" sz="2000" dirty="0"/>
              <a:t> </a:t>
            </a:r>
          </a:p>
          <a:p>
            <a:pPr lvl="1"/>
            <a:r>
              <a:rPr lang="zh-CN" altLang="en-US" sz="2400" dirty="0"/>
              <a:t>指数期货的下跌：推波助澜者还是始作俑者</a:t>
            </a:r>
          </a:p>
          <a:p>
            <a:pPr lvl="2"/>
            <a:r>
              <a:rPr lang="zh-CN" altLang="en-US" sz="1800" dirty="0"/>
              <a:t>与基本面的矛盾</a:t>
            </a:r>
          </a:p>
          <a:p>
            <a:pPr lvl="1"/>
            <a:r>
              <a:rPr lang="zh-CN" altLang="en-US" sz="2400" dirty="0"/>
              <a:t>羊群效应</a:t>
            </a:r>
          </a:p>
          <a:p>
            <a:r>
              <a:rPr lang="en-US" altLang="zh-CN" sz="2800" dirty="0"/>
              <a:t>1990</a:t>
            </a:r>
            <a:r>
              <a:rPr lang="zh-CN" altLang="en-US" sz="2800" dirty="0"/>
              <a:t>年代末的网络股泡沫</a:t>
            </a:r>
          </a:p>
          <a:p>
            <a:pPr lvl="1"/>
            <a:r>
              <a:rPr lang="zh-CN" altLang="en-US" sz="2400" dirty="0"/>
              <a:t>非理性的网络狂潮</a:t>
            </a:r>
            <a:r>
              <a:rPr lang="en-US" altLang="zh-CN" sz="2400" dirty="0"/>
              <a:t>(mania)</a:t>
            </a:r>
          </a:p>
          <a:p>
            <a:pPr lvl="2"/>
            <a:r>
              <a:rPr lang="en-US" altLang="zh-CN" sz="2000" dirty="0"/>
              <a:t>1998-2000</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750323"/>
            <a:ext cx="11401792" cy="1111429"/>
          </a:xfrm>
        </p:spPr>
        <p:txBody>
          <a:bodyPr>
            <a:normAutofit/>
          </a:bodyPr>
          <a:lstStyle/>
          <a:p>
            <a:r>
              <a:rPr lang="en-US" altLang="zh-CN" dirty="0"/>
              <a:t>(</a:t>
            </a:r>
            <a:r>
              <a:rPr lang="zh-CN" altLang="en-US" dirty="0"/>
              <a:t>二</a:t>
            </a:r>
            <a:r>
              <a:rPr lang="en-US" altLang="zh-CN" dirty="0"/>
              <a:t>) </a:t>
            </a:r>
            <a:r>
              <a:rPr lang="zh-CN" altLang="en-US" dirty="0"/>
              <a:t>关于市场特性：线性还是非线性、随机还是与混沌？ </a:t>
            </a:r>
          </a:p>
        </p:txBody>
      </p:sp>
      <p:sp>
        <p:nvSpPr>
          <p:cNvPr id="62467" name="Rectangle 3"/>
          <p:cNvSpPr>
            <a:spLocks noGrp="1" noChangeArrowheads="1"/>
          </p:cNvSpPr>
          <p:nvPr>
            <p:ph type="body" idx="4294967295"/>
          </p:nvPr>
        </p:nvSpPr>
        <p:spPr>
          <a:xfrm>
            <a:off x="1070919" y="2461054"/>
            <a:ext cx="10478530" cy="1740244"/>
          </a:xfrm>
          <a:prstGeom prst="rect">
            <a:avLst/>
          </a:prstGeom>
        </p:spPr>
        <p:txBody>
          <a:bodyPr/>
          <a:lstStyle/>
          <a:p>
            <a:r>
              <a:rPr lang="en-US" altLang="zh-CN" dirty="0"/>
              <a:t> </a:t>
            </a:r>
            <a:r>
              <a:rPr lang="zh-CN" altLang="en-US" dirty="0"/>
              <a:t>传统经济学家的基本信条是长期的变化趋势有其深刻的经济原因，而短期不规则涨落的原因则是外在的随机因素。结果与之相应的经济数学模型通常是线性</a:t>
            </a:r>
            <a:r>
              <a:rPr lang="en-US" altLang="zh-CN" dirty="0"/>
              <a:t>(</a:t>
            </a:r>
            <a:r>
              <a:rPr lang="zh-CN" altLang="en-US" dirty="0"/>
              <a:t>或对数线性</a:t>
            </a:r>
            <a:r>
              <a:rPr lang="en-US" altLang="zh-CN" dirty="0"/>
              <a:t>)</a:t>
            </a:r>
            <a:r>
              <a:rPr lang="zh-CN" altLang="en-US" dirty="0"/>
              <a:t>方程加上随机项。关于</a:t>
            </a:r>
            <a:r>
              <a:rPr lang="en-US" altLang="zh-CN" dirty="0"/>
              <a:t>EMH</a:t>
            </a:r>
            <a:r>
              <a:rPr lang="zh-CN" altLang="en-US" dirty="0"/>
              <a:t>的大多数实证研究都建立在线性模型的基础上，探测金融数据的“线性”结构</a:t>
            </a:r>
            <a:r>
              <a:rPr lang="en-US" altLang="zh-CN" dirty="0"/>
              <a:t>—</a:t>
            </a:r>
            <a:r>
              <a:rPr lang="zh-CN" altLang="en-US" dirty="0"/>
              <a:t>线性可预测性是焦点。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a:noFill/>
        </p:spPr>
        <p:txBody>
          <a:bodyPr/>
          <a:lstStyle/>
          <a:p>
            <a:pPr algn="l"/>
            <a:r>
              <a:rPr lang="en-US" altLang="zh-CN" sz="3200" b="1" dirty="0" smtClean="0">
                <a:latin typeface="黑体" pitchFamily="49" charset="-122"/>
                <a:ea typeface="黑体" pitchFamily="49" charset="-122"/>
              </a:rPr>
              <a:t>b</a:t>
            </a:r>
            <a:r>
              <a:rPr lang="en-US" altLang="zh-CN" sz="3200" b="1" dirty="0" smtClean="0">
                <a:latin typeface="黑体" pitchFamily="49" charset="-122"/>
                <a:ea typeface="黑体" pitchFamily="49" charset="-122"/>
              </a:rPr>
              <a:t>. </a:t>
            </a:r>
            <a:r>
              <a:rPr lang="zh-CN" altLang="en-US" sz="3200" b="1" dirty="0" smtClean="0">
                <a:latin typeface="黑体" pitchFamily="49" charset="-122"/>
                <a:ea typeface="黑体" pitchFamily="49" charset="-122"/>
              </a:rPr>
              <a:t>伊藤过程</a:t>
            </a:r>
            <a:r>
              <a:rPr kumimoji="0" lang="zh-CN" altLang="en-US" dirty="0" smtClean="0">
                <a:latin typeface="黑体" pitchFamily="49" charset="-122"/>
                <a:ea typeface="黑体" pitchFamily="49" charset="-122"/>
              </a:rPr>
              <a:t> </a:t>
            </a:r>
            <a:endParaRPr kumimoji="0" lang="zh-CN" altLang="en-US" dirty="0" smtClean="0">
              <a:latin typeface="黑体" pitchFamily="49" charset="-122"/>
              <a:ea typeface="黑体" pitchFamily="49" charset="-122"/>
            </a:endParaRPr>
          </a:p>
        </p:txBody>
      </p:sp>
      <p:sp>
        <p:nvSpPr>
          <p:cNvPr id="19460" name="Rectangle 5"/>
          <p:cNvSpPr>
            <a:spLocks noGrp="1" noChangeArrowheads="1"/>
          </p:cNvSpPr>
          <p:nvPr>
            <p:ph type="body" sz="half" idx="1"/>
          </p:nvPr>
        </p:nvSpPr>
        <p:spPr>
          <a:xfrm>
            <a:off x="461319" y="1417638"/>
            <a:ext cx="11565925" cy="4525963"/>
          </a:xfrm>
          <a:noFill/>
        </p:spPr>
        <p:txBody>
          <a:bodyPr>
            <a:normAutofit/>
          </a:bodyPr>
          <a:lstStyle/>
          <a:p>
            <a:r>
              <a:rPr lang="zh-CN" altLang="en-US" sz="2800" dirty="0"/>
              <a:t>普通布朗运动假定漂移率和方差率为常数，若把</a:t>
            </a:r>
            <a:r>
              <a:rPr lang="zh-CN" altLang="en-US" sz="2800" dirty="0" smtClean="0"/>
              <a:t>变量</a:t>
            </a:r>
            <a:r>
              <a:rPr lang="en-US" altLang="zh-CN" sz="2800" cap="none" dirty="0" smtClean="0"/>
              <a:t>x</a:t>
            </a:r>
            <a:r>
              <a:rPr lang="zh-CN" altLang="en-US" sz="2800" dirty="0" smtClean="0"/>
              <a:t>的</a:t>
            </a:r>
            <a:r>
              <a:rPr lang="zh-CN" altLang="en-US" sz="2800" dirty="0"/>
              <a:t>漂移率和方差率当作</a:t>
            </a:r>
            <a:r>
              <a:rPr lang="zh-CN" altLang="en-US" sz="2800" dirty="0" smtClean="0"/>
              <a:t>变量</a:t>
            </a:r>
            <a:r>
              <a:rPr lang="en-US" altLang="zh-CN" sz="2800" cap="none" dirty="0" smtClean="0"/>
              <a:t>x</a:t>
            </a:r>
            <a:r>
              <a:rPr lang="zh-CN" altLang="en-US" sz="2800" dirty="0" smtClean="0"/>
              <a:t>和时间</a:t>
            </a:r>
            <a:r>
              <a:rPr lang="en-US" altLang="zh-CN" sz="2800" cap="none" dirty="0" smtClean="0">
                <a:latin typeface="Times New Roman" panose="02020603050405020304" pitchFamily="18" charset="0"/>
                <a:cs typeface="Times New Roman" panose="02020603050405020304" pitchFamily="18" charset="0"/>
              </a:rPr>
              <a:t>t</a:t>
            </a:r>
            <a:r>
              <a:rPr lang="zh-CN" altLang="en-US" sz="2800" dirty="0" smtClean="0"/>
              <a:t>的</a:t>
            </a:r>
            <a:r>
              <a:rPr lang="zh-CN" altLang="en-US" sz="2800" dirty="0"/>
              <a:t>函数，我们可以从公式（</a:t>
            </a:r>
            <a:r>
              <a:rPr lang="en-US" altLang="zh-CN" sz="2800" dirty="0"/>
              <a:t>4</a:t>
            </a:r>
            <a:r>
              <a:rPr lang="zh-CN" altLang="en-US" sz="2800" dirty="0"/>
              <a:t>）得到伊藤过程（</a:t>
            </a:r>
            <a:r>
              <a:rPr lang="en-US" altLang="zh-CN" dirty="0"/>
              <a:t>Ito Process</a:t>
            </a:r>
            <a:r>
              <a:rPr lang="zh-CN" altLang="en-US" dirty="0"/>
              <a:t>）</a:t>
            </a:r>
            <a:r>
              <a:rPr lang="zh-CN" altLang="en-US" b="1" dirty="0"/>
              <a:t>：</a:t>
            </a:r>
          </a:p>
          <a:p>
            <a:pPr>
              <a:buFontTx/>
              <a:buNone/>
            </a:pPr>
            <a:r>
              <a:rPr lang="zh-CN" altLang="en-US" sz="2800" dirty="0"/>
              <a:t>                                                                      </a:t>
            </a:r>
            <a:r>
              <a:rPr lang="zh-CN" altLang="en-US" sz="2800" dirty="0" smtClean="0"/>
              <a:t>                              </a:t>
            </a:r>
            <a:r>
              <a:rPr lang="en-US" altLang="zh-CN" sz="2800" dirty="0"/>
              <a:t>(5</a:t>
            </a:r>
            <a:r>
              <a:rPr lang="zh-CN" altLang="en-US" sz="2800" dirty="0"/>
              <a:t>）</a:t>
            </a:r>
            <a:br>
              <a:rPr lang="zh-CN" altLang="en-US" sz="2800" dirty="0"/>
            </a:br>
            <a:endParaRPr lang="zh-CN" altLang="en-US" sz="2800" dirty="0"/>
          </a:p>
          <a:p>
            <a:pPr>
              <a:buFontTx/>
              <a:buNone/>
            </a:pPr>
            <a:r>
              <a:rPr lang="zh-CN" altLang="en-US" sz="2800" dirty="0"/>
              <a:t>   其中</a:t>
            </a:r>
            <a:r>
              <a:rPr lang="zh-CN" altLang="en-US" sz="2800" dirty="0" smtClean="0"/>
              <a:t>，</a:t>
            </a:r>
            <a:r>
              <a:rPr lang="en-US" altLang="zh-CN" sz="2800" i="1" cap="none" dirty="0" err="1" smtClean="0">
                <a:latin typeface="Times New Roman" panose="02020603050405020304" pitchFamily="18" charset="0"/>
                <a:ea typeface="+mj-ea"/>
                <a:cs typeface="Times New Roman" panose="02020603050405020304" pitchFamily="18" charset="0"/>
              </a:rPr>
              <a:t>dz</a:t>
            </a:r>
            <a:r>
              <a:rPr lang="zh-CN" altLang="en-US" sz="2800" cap="none" dirty="0" smtClean="0"/>
              <a:t>是</a:t>
            </a:r>
            <a:r>
              <a:rPr lang="zh-CN" altLang="en-US" sz="2800" dirty="0" smtClean="0"/>
              <a:t>一</a:t>
            </a:r>
            <a:r>
              <a:rPr lang="zh-CN" altLang="en-US" sz="2800" dirty="0"/>
              <a:t>个标准布朗运动</a:t>
            </a:r>
            <a:r>
              <a:rPr lang="zh-CN" altLang="en-US" sz="2800" dirty="0" smtClean="0"/>
              <a:t>，</a:t>
            </a:r>
            <a:r>
              <a:rPr lang="en-US" altLang="zh-CN" sz="2800" cap="none" dirty="0" smtClean="0"/>
              <a:t>a</a:t>
            </a:r>
            <a:r>
              <a:rPr lang="zh-CN" altLang="en-US" sz="2800" cap="none" dirty="0" smtClean="0"/>
              <a:t>、</a:t>
            </a:r>
            <a:r>
              <a:rPr lang="en-US" altLang="zh-CN" sz="2800" cap="none" dirty="0" smtClean="0"/>
              <a:t>b</a:t>
            </a:r>
            <a:r>
              <a:rPr lang="zh-CN" altLang="en-US" sz="2800" dirty="0" smtClean="0"/>
              <a:t>是变量</a:t>
            </a:r>
            <a:r>
              <a:rPr lang="en-US" altLang="zh-CN" sz="2800" cap="none" dirty="0" smtClean="0"/>
              <a:t>x</a:t>
            </a:r>
            <a:r>
              <a:rPr lang="zh-CN" altLang="en-US" sz="2800" dirty="0" smtClean="0"/>
              <a:t>和</a:t>
            </a:r>
            <a:r>
              <a:rPr lang="en-US" altLang="zh-CN" sz="2800" cap="none" dirty="0" smtClean="0">
                <a:latin typeface="Times New Roman" panose="02020603050405020304" pitchFamily="18" charset="0"/>
                <a:cs typeface="Times New Roman" panose="02020603050405020304" pitchFamily="18" charset="0"/>
              </a:rPr>
              <a:t>t</a:t>
            </a:r>
            <a:r>
              <a:rPr lang="zh-CN" altLang="en-US" sz="2800" cap="none" dirty="0" smtClean="0"/>
              <a:t>的</a:t>
            </a:r>
            <a:r>
              <a:rPr lang="zh-CN" altLang="en-US" sz="2800" dirty="0" smtClean="0"/>
              <a:t>函数</a:t>
            </a:r>
            <a:r>
              <a:rPr lang="zh-CN" altLang="en-US" sz="2800" dirty="0"/>
              <a:t>，</a:t>
            </a:r>
            <a:r>
              <a:rPr lang="zh-CN" altLang="en-US" sz="2800" dirty="0" smtClean="0"/>
              <a:t>变量</a:t>
            </a:r>
            <a:r>
              <a:rPr lang="en-US" altLang="zh-CN" sz="2800" cap="none" dirty="0" smtClean="0">
                <a:latin typeface="Times New Roman" panose="02020603050405020304" pitchFamily="18" charset="0"/>
                <a:cs typeface="Times New Roman" panose="02020603050405020304" pitchFamily="18" charset="0"/>
              </a:rPr>
              <a:t>x</a:t>
            </a:r>
            <a:r>
              <a:rPr lang="zh-CN" altLang="en-US" sz="2800" dirty="0" smtClean="0"/>
              <a:t>的</a:t>
            </a:r>
            <a:r>
              <a:rPr lang="zh-CN" altLang="en-US" sz="2800" dirty="0"/>
              <a:t>漂移率</a:t>
            </a:r>
            <a:r>
              <a:rPr lang="zh-CN" altLang="en-US" sz="2800" dirty="0" smtClean="0"/>
              <a:t>为</a:t>
            </a:r>
            <a:r>
              <a:rPr lang="en-US" altLang="zh-CN" sz="2800" cap="none" dirty="0" smtClean="0"/>
              <a:t>a</a:t>
            </a:r>
            <a:r>
              <a:rPr lang="zh-CN" altLang="en-US" sz="2800" dirty="0" smtClean="0"/>
              <a:t>，</a:t>
            </a:r>
            <a:r>
              <a:rPr lang="zh-CN" altLang="en-US" sz="2800" dirty="0"/>
              <a:t>方差率</a:t>
            </a:r>
            <a:r>
              <a:rPr lang="zh-CN" altLang="en-US" sz="2800" dirty="0" smtClean="0"/>
              <a:t>为</a:t>
            </a:r>
            <a:r>
              <a:rPr lang="en-US" altLang="zh-CN" sz="2400" cap="none" dirty="0" smtClean="0">
                <a:solidFill>
                  <a:srgbClr val="000000"/>
                </a:solidFill>
              </a:rPr>
              <a:t>b</a:t>
            </a:r>
            <a:r>
              <a:rPr lang="en-US" altLang="zh-CN" sz="2400" cap="none" baseline="30000" dirty="0" smtClean="0">
                <a:solidFill>
                  <a:srgbClr val="000000"/>
                </a:solidFill>
              </a:rPr>
              <a:t>2</a:t>
            </a:r>
            <a:r>
              <a:rPr lang="en-US" altLang="zh-CN" sz="2800" dirty="0" smtClean="0"/>
              <a:t> </a:t>
            </a:r>
            <a:r>
              <a:rPr lang="zh-CN" altLang="en-US" sz="2800" dirty="0"/>
              <a:t>。</a:t>
            </a:r>
          </a:p>
          <a:p>
            <a:pPr>
              <a:buFontTx/>
              <a:buNone/>
            </a:pPr>
            <a:r>
              <a:rPr lang="zh-CN" altLang="en-US" sz="2800" b="1" dirty="0"/>
              <a:t>                               </a:t>
            </a:r>
          </a:p>
          <a:p>
            <a:endParaRPr lang="zh-CN" altLang="en-US" sz="2400" dirty="0"/>
          </a:p>
        </p:txBody>
      </p:sp>
      <p:graphicFrame>
        <p:nvGraphicFramePr>
          <p:cNvPr id="19458" name="Object 6"/>
          <p:cNvGraphicFramePr>
            <a:graphicFrameLocks noGrp="1" noChangeAspect="1"/>
          </p:cNvGraphicFramePr>
          <p:nvPr>
            <p:ph sz="half" idx="2"/>
            <p:extLst>
              <p:ext uri="{D42A27DB-BD31-4B8C-83A1-F6EECF244321}">
                <p14:modId xmlns:p14="http://schemas.microsoft.com/office/powerpoint/2010/main" val="143568201"/>
              </p:ext>
            </p:extLst>
          </p:nvPr>
        </p:nvGraphicFramePr>
        <p:xfrm>
          <a:off x="3816178" y="3305434"/>
          <a:ext cx="3505200" cy="479425"/>
        </p:xfrm>
        <a:graphic>
          <a:graphicData uri="http://schemas.openxmlformats.org/presentationml/2006/ole">
            <mc:AlternateContent xmlns:mc="http://schemas.openxmlformats.org/markup-compatibility/2006">
              <mc:Choice xmlns:v="urn:schemas-microsoft-com:vml" Requires="v">
                <p:oleObj spid="_x0000_s4108" name="Equation" r:id="rId3" imgW="1485900" imgH="203200" progId="Equation.3">
                  <p:embed/>
                </p:oleObj>
              </mc:Choice>
              <mc:Fallback>
                <p:oleObj name="Equation" r:id="rId3" imgW="14859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178" y="3305434"/>
                        <a:ext cx="35052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4294967295"/>
          </p:nvPr>
        </p:nvSpPr>
        <p:spPr>
          <a:xfrm>
            <a:off x="996778" y="908051"/>
            <a:ext cx="10470292" cy="5218113"/>
          </a:xfrm>
          <a:prstGeom prst="rect">
            <a:avLst/>
          </a:prstGeom>
        </p:spPr>
        <p:txBody>
          <a:bodyPr>
            <a:normAutofit/>
          </a:bodyPr>
          <a:lstStyle/>
          <a:p>
            <a:r>
              <a:rPr lang="zh-CN" altLang="en-US" sz="2800" dirty="0"/>
              <a:t>二十世纪</a:t>
            </a:r>
            <a:r>
              <a:rPr lang="en-US" altLang="zh-CN" sz="2800" dirty="0"/>
              <a:t>60</a:t>
            </a:r>
            <a:r>
              <a:rPr lang="zh-CN" altLang="en-US" sz="2800" dirty="0"/>
              <a:t>年代以来，人们对有序和随机的认识发生了革命性的变化，长期以来关于自然界中确定性的作用和随机性起源的观念从根基上发生了动摇。有些系统，特别是非线性系统会表现出一种非常复杂、类似随机的行为，无法根据给定的初始条件确定系统将来的状态，于是就把这种行为称为混沌。如果经济现象的不规则波动被证明是属于混沌现象，那么，传统的经济理论关于随机性来源的假定对于该类经济现象可能就不适用，也就要求对这类经济现象的认识得从经济系统内部着手，寻求其内在原因。</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4294967295"/>
          </p:nvPr>
        </p:nvSpPr>
        <p:spPr>
          <a:xfrm>
            <a:off x="914400" y="908050"/>
            <a:ext cx="10503243" cy="5360988"/>
          </a:xfrm>
          <a:prstGeom prst="rect">
            <a:avLst/>
          </a:prstGeom>
        </p:spPr>
        <p:txBody>
          <a:bodyPr/>
          <a:lstStyle/>
          <a:p>
            <a:pPr>
              <a:lnSpc>
                <a:spcPct val="90000"/>
              </a:lnSpc>
            </a:pPr>
            <a:r>
              <a:rPr lang="en-US" altLang="zh-CN" sz="2400" dirty="0"/>
              <a:t>Campbell</a:t>
            </a:r>
            <a:r>
              <a:rPr lang="zh-CN" altLang="en-US" sz="2400" dirty="0"/>
              <a:t>，</a:t>
            </a:r>
            <a:r>
              <a:rPr lang="en-US" altLang="zh-CN" sz="2400" dirty="0"/>
              <a:t>Lo</a:t>
            </a:r>
            <a:r>
              <a:rPr lang="zh-CN" altLang="en-US" sz="2400" dirty="0"/>
              <a:t>和</a:t>
            </a:r>
            <a:r>
              <a:rPr lang="en-US" altLang="zh-CN" sz="2400" dirty="0" err="1"/>
              <a:t>MacKinlay</a:t>
            </a:r>
            <a:r>
              <a:rPr lang="zh-CN" altLang="en-US" sz="2400" dirty="0"/>
              <a:t>在</a:t>
            </a:r>
            <a:r>
              <a:rPr lang="en-US" altLang="zh-CN" sz="2400" dirty="0"/>
              <a:t>1997</a:t>
            </a:r>
            <a:r>
              <a:rPr lang="zh-CN" altLang="en-US" sz="2400" dirty="0"/>
              <a:t>年指出：经济行为的许多方面可能并不是线性的，包括投资者对待风险和期望收益的态度和证券价格对信息的反应过程。因此，金融计量的前沿就是对非线性现象的建模。但现在还不能检测经济系统结构中的混沌，并且在相当长的一段时间内这类检验出现的可能性也很小。</a:t>
            </a:r>
          </a:p>
          <a:p>
            <a:pPr>
              <a:lnSpc>
                <a:spcPct val="90000"/>
              </a:lnSpc>
            </a:pPr>
            <a:r>
              <a:rPr lang="zh-CN" altLang="en-US" sz="2400" dirty="0"/>
              <a:t>早在</a:t>
            </a:r>
            <a:r>
              <a:rPr lang="en-US" altLang="zh-CN" sz="2400" dirty="0"/>
              <a:t>EMH</a:t>
            </a:r>
            <a:r>
              <a:rPr lang="zh-CN" altLang="en-US" sz="2400" dirty="0"/>
              <a:t>完全形成之前，人们就已经发现了市场收益率不符合正态分布的假定，收益率之间也非独立。部分实证研究表明，股票收益分布明显偏离正态分布，具有狭峰和厚尾。股票收益的厚尾特性说明不能用方差来度量股市的风险程度，传统投资理论方差度量风险失效。因此必须重新探讨市场特性，从而不必依赖于独立、正态或方差有限的假设。有人建议用稳态分布替代正态分布，但基于正态分布的特性、研究方法的熟悉而不愿放弃。</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13775" y="618517"/>
            <a:ext cx="10364451" cy="823105"/>
          </a:xfrm>
        </p:spPr>
        <p:txBody>
          <a:bodyPr/>
          <a:lstStyle/>
          <a:p>
            <a:pPr algn="l"/>
            <a:r>
              <a:rPr lang="en-US" altLang="zh-CN" dirty="0"/>
              <a:t>(</a:t>
            </a:r>
            <a:r>
              <a:rPr lang="zh-CN" altLang="en-US" dirty="0"/>
              <a:t>三</a:t>
            </a:r>
            <a:r>
              <a:rPr lang="en-US" altLang="zh-CN" dirty="0"/>
              <a:t>)  </a:t>
            </a:r>
            <a:r>
              <a:rPr lang="zh-CN" altLang="en-US" dirty="0"/>
              <a:t>金融异象</a:t>
            </a:r>
            <a:r>
              <a:rPr lang="en-US" altLang="zh-CN" dirty="0"/>
              <a:t>(Anomalies)</a:t>
            </a:r>
            <a:r>
              <a:rPr lang="zh-CN" altLang="en-US" dirty="0"/>
              <a:t>的发现</a:t>
            </a:r>
          </a:p>
        </p:txBody>
      </p:sp>
      <p:sp>
        <p:nvSpPr>
          <p:cNvPr id="70659" name="Rectangle 3"/>
          <p:cNvSpPr>
            <a:spLocks noGrp="1" noChangeArrowheads="1"/>
          </p:cNvSpPr>
          <p:nvPr>
            <p:ph type="body" idx="4294967295"/>
          </p:nvPr>
        </p:nvSpPr>
        <p:spPr>
          <a:xfrm>
            <a:off x="601363" y="2168611"/>
            <a:ext cx="11162270" cy="1975022"/>
          </a:xfrm>
          <a:prstGeom prst="rect">
            <a:avLst/>
          </a:prstGeom>
        </p:spPr>
        <p:txBody>
          <a:bodyPr/>
          <a:lstStyle/>
          <a:p>
            <a:pPr>
              <a:lnSpc>
                <a:spcPct val="90000"/>
              </a:lnSpc>
            </a:pPr>
            <a:r>
              <a:rPr lang="en-US" altLang="zh-CN" sz="2800" dirty="0"/>
              <a:t>1</a:t>
            </a:r>
            <a:r>
              <a:rPr lang="zh-CN" altLang="en-US" sz="2800" dirty="0"/>
              <a:t>、与ＥＭＨ相悖的异象</a:t>
            </a:r>
          </a:p>
          <a:p>
            <a:pPr>
              <a:lnSpc>
                <a:spcPct val="90000"/>
              </a:lnSpc>
            </a:pPr>
            <a:r>
              <a:rPr lang="zh-CN" altLang="en-US" dirty="0"/>
              <a:t>ＥＭＨ指出</a:t>
            </a:r>
            <a:r>
              <a:rPr lang="en-US" altLang="zh-CN" dirty="0"/>
              <a:t>,</a:t>
            </a:r>
            <a:r>
              <a:rPr lang="zh-CN" altLang="en-US" dirty="0"/>
              <a:t>如果证券市场上的证券价格能够充分反映所有有关证券价格的信息</a:t>
            </a:r>
            <a:r>
              <a:rPr lang="en-US" altLang="zh-CN" dirty="0"/>
              <a:t>,</a:t>
            </a:r>
            <a:r>
              <a:rPr lang="zh-CN" altLang="en-US" dirty="0"/>
              <a:t>投资者就不可能利用某些分析模式和相关信息始终如一地在证券市场上获取超额利润。经济学家们在不断发现支持ＥＭＨ的证据时</a:t>
            </a:r>
            <a:r>
              <a:rPr lang="en-US" altLang="zh-CN" dirty="0"/>
              <a:t>,</a:t>
            </a:r>
            <a:r>
              <a:rPr lang="zh-CN" altLang="en-US" dirty="0"/>
              <a:t>也碰到了一些与之相悖的现象。这些异象对这一假设提出了有力挑战。其中比较著名的有：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913775" y="618517"/>
            <a:ext cx="10364451" cy="716013"/>
          </a:xfrm>
        </p:spPr>
        <p:txBody>
          <a:bodyPr>
            <a:normAutofit/>
          </a:bodyPr>
          <a:lstStyle/>
          <a:p>
            <a:pPr algn="l"/>
            <a:r>
              <a:rPr lang="en-US" altLang="zh-CN" sz="2400" dirty="0"/>
              <a:t>(1)</a:t>
            </a:r>
            <a:r>
              <a:rPr lang="zh-CN" altLang="en-US" sz="2400" dirty="0"/>
              <a:t>规模效应 </a:t>
            </a:r>
          </a:p>
        </p:txBody>
      </p:sp>
      <p:sp>
        <p:nvSpPr>
          <p:cNvPr id="72707" name="Rectangle 3"/>
          <p:cNvSpPr>
            <a:spLocks noGrp="1" noChangeArrowheads="1"/>
          </p:cNvSpPr>
          <p:nvPr>
            <p:ph type="body" idx="4294967295"/>
          </p:nvPr>
        </p:nvSpPr>
        <p:spPr>
          <a:xfrm>
            <a:off x="568410" y="1468394"/>
            <a:ext cx="10898660" cy="2090351"/>
          </a:xfrm>
          <a:prstGeom prst="rect">
            <a:avLst/>
          </a:prstGeom>
        </p:spPr>
        <p:txBody>
          <a:bodyPr/>
          <a:lstStyle/>
          <a:p>
            <a:r>
              <a:rPr lang="zh-CN" altLang="en-US" dirty="0"/>
              <a:t>指股票收益率与公司大小有关。</a:t>
            </a:r>
            <a:r>
              <a:rPr lang="en-US" altLang="zh-CN" dirty="0" err="1"/>
              <a:t>Banz</a:t>
            </a:r>
            <a:r>
              <a:rPr lang="zh-CN" altLang="en-US" dirty="0"/>
              <a:t>是第一个发现规模效应的经济学家，他在 </a:t>
            </a:r>
            <a:r>
              <a:rPr lang="en-US" altLang="zh-CN" dirty="0"/>
              <a:t>1981</a:t>
            </a:r>
            <a:r>
              <a:rPr lang="zh-CN" altLang="en-US" dirty="0"/>
              <a:t>年发现在美国，无论是总收益率还是风险调节后的收益率都与公司大小负相关。在</a:t>
            </a:r>
            <a:r>
              <a:rPr lang="en-US" altLang="zh-CN" dirty="0" err="1"/>
              <a:t>Banz</a:t>
            </a:r>
            <a:r>
              <a:rPr lang="zh-CN" altLang="en-US" dirty="0"/>
              <a:t>之后，经济学家们对各主要发达国家的市场进行了广泛检验，其中包括比利时、加拿大、日本、西班牙、法国等。除了加拿大和法国外，其它国家均存在规模效应。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13774" y="396095"/>
            <a:ext cx="10364451" cy="592445"/>
          </a:xfrm>
        </p:spPr>
        <p:txBody>
          <a:bodyPr>
            <a:normAutofit/>
          </a:bodyPr>
          <a:lstStyle/>
          <a:p>
            <a:pPr algn="l"/>
            <a:r>
              <a:rPr lang="en-US" altLang="zh-CN" sz="2800" dirty="0"/>
              <a:t>(2)</a:t>
            </a:r>
            <a:r>
              <a:rPr lang="zh-CN" altLang="en-US" sz="2800" dirty="0"/>
              <a:t>季节效应 </a:t>
            </a:r>
          </a:p>
        </p:txBody>
      </p:sp>
      <p:sp>
        <p:nvSpPr>
          <p:cNvPr id="74755" name="Rectangle 3"/>
          <p:cNvSpPr>
            <a:spLocks noGrp="1" noChangeArrowheads="1"/>
          </p:cNvSpPr>
          <p:nvPr>
            <p:ph type="body" idx="4294967295"/>
          </p:nvPr>
        </p:nvSpPr>
        <p:spPr>
          <a:xfrm>
            <a:off x="576649" y="1341438"/>
            <a:ext cx="10956324" cy="5111750"/>
          </a:xfrm>
          <a:prstGeom prst="rect">
            <a:avLst/>
          </a:prstGeom>
        </p:spPr>
        <p:txBody>
          <a:bodyPr>
            <a:normAutofit/>
          </a:bodyPr>
          <a:lstStyle/>
          <a:p>
            <a:pPr>
              <a:lnSpc>
                <a:spcPct val="100000"/>
              </a:lnSpc>
            </a:pPr>
            <a:r>
              <a:rPr lang="zh-CN" altLang="en-US" sz="2400" dirty="0"/>
              <a:t>指股票收益率与时间有关。</a:t>
            </a:r>
            <a:r>
              <a:rPr lang="en-US" altLang="zh-CN" sz="2400" dirty="0" err="1"/>
              <a:t>Rozeff</a:t>
            </a:r>
            <a:r>
              <a:rPr lang="zh-CN" altLang="en-US" sz="2400" dirty="0"/>
              <a:t>和</a:t>
            </a:r>
            <a:r>
              <a:rPr lang="en-US" altLang="zh-CN" sz="2400" dirty="0"/>
              <a:t>Kinney</a:t>
            </a:r>
            <a:r>
              <a:rPr lang="zh-CN" altLang="en-US" sz="2400" dirty="0"/>
              <a:t>在</a:t>
            </a:r>
            <a:r>
              <a:rPr lang="en-US" altLang="zh-CN" sz="2400" dirty="0"/>
              <a:t>1976</a:t>
            </a:r>
            <a:r>
              <a:rPr lang="zh-CN" altLang="en-US" sz="2400" dirty="0"/>
              <a:t>年时发现，</a:t>
            </a:r>
            <a:r>
              <a:rPr lang="en-US" altLang="zh-CN" sz="2400" dirty="0"/>
              <a:t>1904</a:t>
            </a:r>
            <a:r>
              <a:rPr lang="zh-CN" altLang="en-US" sz="2400" dirty="0"/>
              <a:t>－</a:t>
            </a:r>
            <a:r>
              <a:rPr lang="en-US" altLang="zh-CN" sz="2400" dirty="0"/>
              <a:t>1974</a:t>
            </a:r>
            <a:r>
              <a:rPr lang="zh-CN" altLang="en-US" sz="2400" dirty="0"/>
              <a:t>年间纽约股票交易所的股价指数一月份的收益率明显高于其它 </a:t>
            </a:r>
            <a:r>
              <a:rPr lang="en-US" altLang="zh-CN" sz="2400" dirty="0"/>
              <a:t>11 </a:t>
            </a:r>
            <a:r>
              <a:rPr lang="zh-CN" altLang="en-US" sz="2400" dirty="0"/>
              <a:t>个月的收益率。 </a:t>
            </a:r>
            <a:r>
              <a:rPr lang="en-US" altLang="zh-CN" sz="2400" dirty="0" err="1"/>
              <a:t>Gultekin</a:t>
            </a:r>
            <a:r>
              <a:rPr lang="zh-CN" altLang="en-US" sz="2400" dirty="0"/>
              <a:t>等</a:t>
            </a:r>
            <a:r>
              <a:rPr lang="en-US" altLang="zh-CN" sz="2400" dirty="0"/>
              <a:t>1983</a:t>
            </a:r>
            <a:r>
              <a:rPr lang="zh-CN" altLang="en-US" sz="2400" dirty="0"/>
              <a:t>年研究了</a:t>
            </a:r>
            <a:r>
              <a:rPr lang="en-US" altLang="zh-CN" sz="2400" dirty="0"/>
              <a:t>17</a:t>
            </a:r>
            <a:r>
              <a:rPr lang="zh-CN" altLang="en-US" sz="2400" dirty="0"/>
              <a:t>个国家</a:t>
            </a:r>
            <a:r>
              <a:rPr lang="en-US" altLang="zh-CN" sz="2400" dirty="0"/>
              <a:t>1959</a:t>
            </a:r>
            <a:r>
              <a:rPr lang="zh-CN" altLang="en-US" sz="2400" dirty="0"/>
              <a:t>－</a:t>
            </a:r>
            <a:r>
              <a:rPr lang="en-US" altLang="zh-CN" sz="2400" dirty="0"/>
              <a:t>1979</a:t>
            </a:r>
            <a:r>
              <a:rPr lang="zh-CN" altLang="en-US" sz="2400" dirty="0"/>
              <a:t>年的股票收益率，其中</a:t>
            </a:r>
            <a:r>
              <a:rPr lang="en-US" altLang="zh-CN" sz="2400" dirty="0"/>
              <a:t>13</a:t>
            </a:r>
            <a:r>
              <a:rPr lang="zh-CN" altLang="en-US" sz="2400" dirty="0"/>
              <a:t>个国家一月份的股票收益率高于其它月份</a:t>
            </a:r>
            <a:r>
              <a:rPr lang="zh-CN" altLang="en-US" sz="2400" dirty="0" smtClean="0"/>
              <a:t>。</a:t>
            </a:r>
            <a:endParaRPr lang="en-US" altLang="zh-CN" sz="2400" dirty="0" smtClean="0"/>
          </a:p>
          <a:p>
            <a:pPr>
              <a:lnSpc>
                <a:spcPct val="100000"/>
              </a:lnSpc>
            </a:pPr>
            <a:endParaRPr lang="zh-CN" altLang="en-US" sz="2400" dirty="0"/>
          </a:p>
          <a:p>
            <a:pPr>
              <a:lnSpc>
                <a:spcPct val="100000"/>
              </a:lnSpc>
            </a:pPr>
            <a:r>
              <a:rPr lang="zh-CN" altLang="en-US" sz="2400" dirty="0"/>
              <a:t>除元月效应以外，季节效应还包括周末效应、节日效应以及开盘、收盘效应等。季节效应也是在世界各国资本市场普遍存在的现象。笔者曾对上海和深圳股票市场进行了周末效应检验，发现无论是深圳股票市场还是上海股票市场在所选取的样本区间内，股票报酬率最低均出现在每个月的第</a:t>
            </a:r>
            <a:r>
              <a:rPr lang="en-US" altLang="zh-CN" sz="2400" dirty="0"/>
              <a:t>4</a:t>
            </a:r>
            <a:r>
              <a:rPr lang="zh-CN" altLang="en-US" sz="2400" dirty="0"/>
              <a:t>个周一， 从而证实我国股票市场也存在季节效应。</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254748" y="700896"/>
            <a:ext cx="10364451" cy="748964"/>
          </a:xfrm>
        </p:spPr>
        <p:txBody>
          <a:bodyPr>
            <a:normAutofit/>
          </a:bodyPr>
          <a:lstStyle/>
          <a:p>
            <a:pPr algn="l"/>
            <a:r>
              <a:rPr lang="en-US" altLang="zh-CN" sz="2400" dirty="0"/>
              <a:t>(3) </a:t>
            </a:r>
            <a:r>
              <a:rPr lang="zh-CN" altLang="en-US" sz="2400" dirty="0"/>
              <a:t>小公司元月效应 </a:t>
            </a:r>
          </a:p>
        </p:txBody>
      </p:sp>
      <p:sp>
        <p:nvSpPr>
          <p:cNvPr id="95235" name="Rectangle 3"/>
          <p:cNvSpPr>
            <a:spLocks noGrp="1" noChangeArrowheads="1"/>
          </p:cNvSpPr>
          <p:nvPr>
            <p:ph type="body" idx="4294967295"/>
          </p:nvPr>
        </p:nvSpPr>
        <p:spPr>
          <a:xfrm>
            <a:off x="815546" y="1954427"/>
            <a:ext cx="10560908" cy="2016211"/>
          </a:xfrm>
          <a:prstGeom prst="rect">
            <a:avLst/>
          </a:prstGeom>
        </p:spPr>
        <p:txBody>
          <a:bodyPr/>
          <a:lstStyle/>
          <a:p>
            <a:r>
              <a:rPr lang="en-US" altLang="zh-CN" dirty="0"/>
              <a:t>1983</a:t>
            </a:r>
            <a:r>
              <a:rPr lang="zh-CN" altLang="en-US" dirty="0"/>
              <a:t>年</a:t>
            </a:r>
            <a:r>
              <a:rPr lang="en-US" altLang="zh-CN" dirty="0" err="1"/>
              <a:t>Keim</a:t>
            </a:r>
            <a:r>
              <a:rPr lang="zh-CN" altLang="en-US" dirty="0"/>
              <a:t>发现公司的规模与元月效应有密切的关系。他将纽约股票交易所的股票按规模分为</a:t>
            </a:r>
            <a:r>
              <a:rPr lang="en-US" altLang="zh-CN" dirty="0"/>
              <a:t>10</a:t>
            </a:r>
            <a:r>
              <a:rPr lang="zh-CN" altLang="en-US" dirty="0"/>
              <a:t>组，然后逐月算出规模最小的公司和规模最大的公司的超额收益率之差。一月份规模最小的公司比规模最大的公司的超额收益率高出</a:t>
            </a:r>
            <a:r>
              <a:rPr lang="en-US" altLang="zh-CN" dirty="0"/>
              <a:t>14</a:t>
            </a:r>
            <a:r>
              <a:rPr lang="zh-CN" altLang="en-US" dirty="0"/>
              <a:t>％左右。而且较高的收益率又主要集中在十二月底的最后一个交易日和一月的头</a:t>
            </a:r>
            <a:r>
              <a:rPr lang="en-US" altLang="zh-CN" dirty="0"/>
              <a:t>5</a:t>
            </a:r>
            <a:r>
              <a:rPr lang="zh-CN" altLang="en-US" dirty="0"/>
              <a:t>个交易日。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9992" y="725610"/>
            <a:ext cx="10364451" cy="526542"/>
          </a:xfrm>
        </p:spPr>
        <p:txBody>
          <a:bodyPr>
            <a:normAutofit fontScale="90000"/>
          </a:bodyPr>
          <a:lstStyle/>
          <a:p>
            <a:pPr algn="l"/>
            <a:r>
              <a:rPr lang="en-US" altLang="zh-CN" sz="4000" dirty="0"/>
              <a:t>2</a:t>
            </a:r>
            <a:r>
              <a:rPr lang="zh-CN" altLang="en-US" sz="4000" dirty="0"/>
              <a:t>、对异象的解释</a:t>
            </a:r>
            <a:r>
              <a:rPr lang="en-US" altLang="zh-CN" sz="4000" dirty="0"/>
              <a:t>——</a:t>
            </a:r>
            <a:r>
              <a:rPr lang="zh-CN" altLang="en-US" sz="4000" dirty="0"/>
              <a:t>行为金融理论 </a:t>
            </a:r>
          </a:p>
        </p:txBody>
      </p:sp>
      <p:sp>
        <p:nvSpPr>
          <p:cNvPr id="76803" name="Rectangle 3"/>
          <p:cNvSpPr>
            <a:spLocks noGrp="1" noChangeArrowheads="1"/>
          </p:cNvSpPr>
          <p:nvPr>
            <p:ph type="body" idx="4294967295"/>
          </p:nvPr>
        </p:nvSpPr>
        <p:spPr>
          <a:xfrm>
            <a:off x="716692" y="1628775"/>
            <a:ext cx="11104605" cy="4679950"/>
          </a:xfrm>
          <a:prstGeom prst="rect">
            <a:avLst/>
          </a:prstGeom>
        </p:spPr>
        <p:txBody>
          <a:bodyPr>
            <a:normAutofit/>
          </a:bodyPr>
          <a:lstStyle/>
          <a:p>
            <a:r>
              <a:rPr lang="zh-CN" altLang="en-US" sz="2800" dirty="0"/>
              <a:t>各种异象的存在使ＥＭＨ受到了严峻挑战。在ＥＭＨ之下是不会出现这些股票收益的规律性的</a:t>
            </a:r>
            <a:r>
              <a:rPr lang="en-US" altLang="zh-CN" sz="2800" dirty="0"/>
              <a:t>,</a:t>
            </a:r>
            <a:r>
              <a:rPr lang="zh-CN" altLang="en-US" sz="2800" dirty="0"/>
              <a:t>原因是投资者可以利用这些投机规律</a:t>
            </a:r>
            <a:r>
              <a:rPr lang="en-US" altLang="zh-CN" sz="2800" dirty="0"/>
              <a:t>,</a:t>
            </a:r>
            <a:r>
              <a:rPr lang="zh-CN" altLang="en-US" sz="2800" dirty="0"/>
              <a:t>赢得超额回报</a:t>
            </a:r>
            <a:r>
              <a:rPr lang="en-US" altLang="zh-CN" sz="2800" dirty="0"/>
              <a:t>,</a:t>
            </a:r>
            <a:r>
              <a:rPr lang="zh-CN" altLang="en-US" sz="2800" dirty="0"/>
              <a:t>如果所有的投资者都这样做</a:t>
            </a:r>
            <a:r>
              <a:rPr lang="en-US" altLang="zh-CN" sz="2800" dirty="0"/>
              <a:t>,</a:t>
            </a:r>
            <a:r>
              <a:rPr lang="zh-CN" altLang="en-US" sz="2800" dirty="0"/>
              <a:t>则会使收益率间的不平衡仅供补偿其风险</a:t>
            </a:r>
            <a:r>
              <a:rPr lang="en-US" altLang="zh-CN" sz="2800" dirty="0"/>
              <a:t>,</a:t>
            </a:r>
            <a:r>
              <a:rPr lang="zh-CN" altLang="en-US" sz="2800" dirty="0"/>
              <a:t>由此根除各种异象。</a:t>
            </a:r>
          </a:p>
          <a:p>
            <a:r>
              <a:rPr lang="zh-CN" altLang="en-US" sz="2800" dirty="0"/>
              <a:t>然而</a:t>
            </a:r>
            <a:r>
              <a:rPr lang="en-US" altLang="zh-CN" sz="2800" dirty="0"/>
              <a:t>,</a:t>
            </a:r>
            <a:r>
              <a:rPr lang="zh-CN" altLang="en-US" sz="2800" dirty="0"/>
              <a:t>实证研究表明</a:t>
            </a:r>
            <a:r>
              <a:rPr lang="en-US" altLang="zh-CN" sz="2800" dirty="0"/>
              <a:t>,</a:t>
            </a:r>
            <a:r>
              <a:rPr lang="zh-CN" altLang="en-US" sz="2800" dirty="0"/>
              <a:t>这些异象在世界许多国家的股票市场上普遍存在。经济学家们为此搜寻了许多解释</a:t>
            </a:r>
            <a:r>
              <a:rPr lang="en-US" altLang="zh-CN" sz="2800" dirty="0"/>
              <a:t>,</a:t>
            </a:r>
            <a:r>
              <a:rPr lang="zh-CN" altLang="en-US" sz="2800" dirty="0"/>
              <a:t>如“被遗忘效应”</a:t>
            </a:r>
            <a:r>
              <a:rPr lang="en-US" altLang="zh-CN" sz="2800" dirty="0"/>
              <a:t>(The neglected firm effect)</a:t>
            </a:r>
            <a:r>
              <a:rPr lang="zh-CN" altLang="en-US" sz="2800" dirty="0"/>
              <a:t>、“纳税效应”</a:t>
            </a:r>
            <a:r>
              <a:rPr lang="en-US" altLang="zh-CN" sz="2800" dirty="0"/>
              <a:t>(Tax </a:t>
            </a:r>
            <a:r>
              <a:rPr lang="en-US" altLang="zh-CN" sz="2800" dirty="0" err="1"/>
              <a:t>lossselling</a:t>
            </a:r>
            <a:r>
              <a:rPr lang="en-US" altLang="zh-CN" sz="2800" dirty="0"/>
              <a:t>)</a:t>
            </a:r>
            <a:r>
              <a:rPr lang="zh-CN" altLang="en-US" sz="2800" dirty="0"/>
              <a:t>等</a:t>
            </a:r>
            <a:r>
              <a:rPr lang="en-US" altLang="zh-CN" sz="2800" dirty="0"/>
              <a:t>,</a:t>
            </a:r>
            <a:r>
              <a:rPr lang="zh-CN" altLang="en-US" sz="2800" dirty="0"/>
              <a:t>但理性的解释都不能令人满意。</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4294967295"/>
          </p:nvPr>
        </p:nvSpPr>
        <p:spPr>
          <a:xfrm>
            <a:off x="832022" y="1052513"/>
            <a:ext cx="10750378" cy="5073650"/>
          </a:xfrm>
          <a:prstGeom prst="rect">
            <a:avLst/>
          </a:prstGeom>
        </p:spPr>
        <p:txBody>
          <a:bodyPr>
            <a:normAutofit/>
          </a:bodyPr>
          <a:lstStyle/>
          <a:p>
            <a:r>
              <a:rPr lang="zh-CN" altLang="en-US" sz="2400" dirty="0"/>
              <a:t>因此</a:t>
            </a:r>
            <a:r>
              <a:rPr lang="en-US" altLang="zh-CN" sz="2400" dirty="0"/>
              <a:t>,</a:t>
            </a:r>
            <a:r>
              <a:rPr lang="zh-CN" altLang="en-US" sz="2400" dirty="0"/>
              <a:t>经济学家开始对金融经济学的理论基石</a:t>
            </a:r>
            <a:r>
              <a:rPr lang="en-US" altLang="zh-CN" sz="2400" dirty="0"/>
              <a:t>——“</a:t>
            </a:r>
            <a:r>
              <a:rPr lang="zh-CN" altLang="en-US" sz="2400" dirty="0"/>
              <a:t>理性经济人”假设提出质疑。大量事实业已证明</a:t>
            </a:r>
            <a:r>
              <a:rPr lang="en-US" altLang="zh-CN" sz="2400" dirty="0"/>
              <a:t>,</a:t>
            </a:r>
            <a:r>
              <a:rPr lang="zh-CN" altLang="en-US" sz="2400" dirty="0"/>
              <a:t>当事人的行为方式及其中深层次的相关心理特质对金融活动的结果具有直接的、重要的影响。我们在研究复杂的金融市场行为时必须考虑到人类行为本身所具有的复杂多变特性。</a:t>
            </a:r>
          </a:p>
          <a:p>
            <a:r>
              <a:rPr lang="zh-CN" altLang="en-US" sz="2400" dirty="0"/>
              <a:t>于是一个极富挑战性的研究新领域</a:t>
            </a:r>
            <a:r>
              <a:rPr lang="en-US" altLang="zh-CN" sz="2400" dirty="0"/>
              <a:t>——</a:t>
            </a:r>
            <a:r>
              <a:rPr lang="zh-CN" altLang="en-US" sz="2400" dirty="0"/>
              <a:t>行为金融学应运而生。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4294967295"/>
          </p:nvPr>
        </p:nvSpPr>
        <p:spPr>
          <a:xfrm>
            <a:off x="897923" y="692151"/>
            <a:ext cx="10750379" cy="5434013"/>
          </a:xfrm>
          <a:prstGeom prst="rect">
            <a:avLst/>
          </a:prstGeom>
        </p:spPr>
        <p:txBody>
          <a:bodyPr>
            <a:normAutofit/>
          </a:bodyPr>
          <a:lstStyle/>
          <a:p>
            <a:r>
              <a:rPr lang="zh-CN" altLang="en-US" sz="2800" dirty="0"/>
              <a:t>行为金融理论是从人们决策时的实际心理活动入手讨论投资者的投资决策行为的。投资者在进行投资决策时常表现出过分自信、损失回避、避免后悔等心理。投资者往往过分相信自己对股票价值判断的准确性</a:t>
            </a:r>
            <a:r>
              <a:rPr lang="en-US" altLang="zh-CN" sz="2800" dirty="0"/>
              <a:t>,</a:t>
            </a:r>
            <a:r>
              <a:rPr lang="zh-CN" altLang="en-US" sz="2800" dirty="0"/>
              <a:t>过分偏爱自己掌握的信息</a:t>
            </a:r>
            <a:r>
              <a:rPr lang="en-US" altLang="zh-CN" sz="2800" dirty="0"/>
              <a:t>;</a:t>
            </a:r>
            <a:r>
              <a:rPr lang="zh-CN" altLang="en-US" sz="2800" dirty="0"/>
              <a:t>对于收益和损失</a:t>
            </a:r>
            <a:r>
              <a:rPr lang="en-US" altLang="zh-CN" sz="2800" dirty="0"/>
              <a:t>,</a:t>
            </a:r>
            <a:r>
              <a:rPr lang="zh-CN" altLang="en-US" sz="2800" dirty="0"/>
              <a:t>投资者更注重损失带来的不利影响</a:t>
            </a:r>
            <a:r>
              <a:rPr lang="en-US" altLang="zh-CN" sz="2800" dirty="0"/>
              <a:t>;</a:t>
            </a:r>
            <a:r>
              <a:rPr lang="zh-CN" altLang="en-US" sz="2800" dirty="0"/>
              <a:t>委托他人投资以减少因自身决策失误而后悔</a:t>
            </a:r>
            <a:r>
              <a:rPr lang="en-US" altLang="zh-CN" sz="2800" dirty="0"/>
              <a:t>,</a:t>
            </a:r>
            <a:r>
              <a:rPr lang="zh-CN" altLang="en-US" sz="2800" dirty="0"/>
              <a:t>及仿效多数投资者的投资行为进行投资等。</a:t>
            </a:r>
          </a:p>
          <a:p>
            <a:r>
              <a:rPr lang="zh-CN" altLang="en-US" sz="2800" dirty="0"/>
              <a:t>因而他们的实际决策过程并非如现代金融理论所描述的最优决策过程</a:t>
            </a:r>
            <a:r>
              <a:rPr lang="en-US" altLang="zh-CN" sz="2800" dirty="0"/>
              <a:t>,</a:t>
            </a:r>
            <a:r>
              <a:rPr lang="zh-CN" altLang="en-US" sz="2800" dirty="0"/>
              <a:t>进而导致证券市场上证券价格的变化偏离建立在最优决策模型等现代金融理论假设基础上的ＥＭＨ。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02347" y="643232"/>
            <a:ext cx="10364451" cy="559494"/>
          </a:xfrm>
        </p:spPr>
        <p:txBody>
          <a:bodyPr>
            <a:normAutofit fontScale="90000"/>
          </a:bodyPr>
          <a:lstStyle/>
          <a:p>
            <a:pPr algn="l"/>
            <a:r>
              <a:rPr lang="en-US" altLang="zh-CN" sz="4000" dirty="0"/>
              <a:t>3</a:t>
            </a:r>
            <a:r>
              <a:rPr lang="zh-CN" altLang="en-US" sz="4000" dirty="0"/>
              <a:t>、ＥＭＨ对行为金融理论的反驳 </a:t>
            </a:r>
          </a:p>
        </p:txBody>
      </p:sp>
      <p:sp>
        <p:nvSpPr>
          <p:cNvPr id="80899" name="Rectangle 3"/>
          <p:cNvSpPr>
            <a:spLocks noGrp="1" noChangeArrowheads="1"/>
          </p:cNvSpPr>
          <p:nvPr>
            <p:ph type="body" idx="4294967295"/>
          </p:nvPr>
        </p:nvSpPr>
        <p:spPr>
          <a:xfrm>
            <a:off x="0" y="1600200"/>
            <a:ext cx="12068432" cy="4495800"/>
          </a:xfrm>
          <a:prstGeom prst="rect">
            <a:avLst/>
          </a:prstGeom>
        </p:spPr>
        <p:txBody>
          <a:bodyPr>
            <a:normAutofit/>
          </a:bodyPr>
          <a:lstStyle/>
          <a:p>
            <a:r>
              <a:rPr lang="zh-CN" altLang="en-US" sz="2800" dirty="0"/>
              <a:t>尽管行为金融理论较好地解释了许多市场异象</a:t>
            </a:r>
            <a:r>
              <a:rPr lang="en-US" altLang="zh-CN" sz="2800" dirty="0"/>
              <a:t>,</a:t>
            </a:r>
            <a:r>
              <a:rPr lang="zh-CN" altLang="en-US" sz="2800" dirty="0"/>
              <a:t>但ＥＭＨ的支持者仍然对行为金融理论是否真正解释了市场异象、是否比ＥＭＨ更接近证券市场运行的实际提出了疑问</a:t>
            </a:r>
            <a:r>
              <a:rPr lang="en-US" altLang="zh-CN" sz="2800" dirty="0"/>
              <a:t>,</a:t>
            </a:r>
            <a:r>
              <a:rPr lang="zh-CN" altLang="en-US" sz="2800" dirty="0"/>
              <a:t>主要观点如下</a:t>
            </a:r>
            <a:r>
              <a:rPr lang="en-US" altLang="zh-CN" sz="2800" dirty="0"/>
              <a:t>:</a:t>
            </a:r>
            <a:r>
              <a:rPr lang="zh-CN" altLang="en-US" sz="2800" dirty="0"/>
              <a:t>　</a:t>
            </a:r>
          </a:p>
          <a:p>
            <a:r>
              <a:rPr lang="en-US" altLang="zh-CN" sz="2800" dirty="0"/>
              <a:t>(1)</a:t>
            </a:r>
            <a:r>
              <a:rPr lang="zh-CN" altLang="en-US" sz="2800" dirty="0"/>
              <a:t>在有效市场中将会有各种各样的情形存在</a:t>
            </a:r>
            <a:r>
              <a:rPr lang="en-US" altLang="zh-CN" sz="2800" dirty="0"/>
              <a:t>,</a:t>
            </a:r>
            <a:r>
              <a:rPr lang="zh-CN" altLang="en-US" sz="2800" dirty="0"/>
              <a:t>既会有价格对信息的过度反应也会有反应不足的情况。如果过度反应出现的频率与反应不足出现的频率大致接近</a:t>
            </a:r>
            <a:r>
              <a:rPr lang="en-US" altLang="zh-CN" sz="2800" dirty="0"/>
              <a:t>,</a:t>
            </a:r>
            <a:r>
              <a:rPr lang="zh-CN" altLang="en-US" sz="2800" dirty="0"/>
              <a:t>则该市场仍为有效的。而实证研究证实了这两种情形出现的概率非常相近。 </a:t>
            </a:r>
          </a:p>
        </p:txBody>
      </p:sp>
    </p:spTree>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水滴</Template>
  <TotalTime>365</TotalTime>
  <Words>9736</Words>
  <Application>Microsoft Office PowerPoint</Application>
  <PresentationFormat>宽屏</PresentationFormat>
  <Paragraphs>562</Paragraphs>
  <Slides>100</Slides>
  <Notes>54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100</vt:i4>
      </vt:variant>
    </vt:vector>
  </HeadingPairs>
  <TitlesOfParts>
    <vt:vector size="114" baseType="lpstr">
      <vt:lpstr>黑体</vt:lpstr>
      <vt:lpstr>楷体_GB2312</vt:lpstr>
      <vt:lpstr>宋体</vt:lpstr>
      <vt:lpstr>Arial</vt:lpstr>
      <vt:lpstr>Calibri</vt:lpstr>
      <vt:lpstr>Tahoma</vt:lpstr>
      <vt:lpstr>Times New Roman</vt:lpstr>
      <vt:lpstr>Tw Cen MT</vt:lpstr>
      <vt:lpstr>Wingdings</vt:lpstr>
      <vt:lpstr>水滴</vt:lpstr>
      <vt:lpstr>Equation</vt:lpstr>
      <vt:lpstr>公式</vt:lpstr>
      <vt:lpstr>Microsoft 公式 3.0</vt:lpstr>
      <vt:lpstr>Visio.Drawing.6</vt:lpstr>
      <vt:lpstr>量化策略开发与程序化交易</vt:lpstr>
      <vt:lpstr>第4章  期权定价理论</vt:lpstr>
      <vt:lpstr>第一节 布莱克-舒尔斯（Black-Scholes)期权定价模型 </vt:lpstr>
      <vt:lpstr>PowerPoint 演示文稿</vt:lpstr>
      <vt:lpstr>PowerPoint 演示文稿</vt:lpstr>
      <vt:lpstr>A、布朗运动</vt:lpstr>
      <vt:lpstr>PowerPoint 演示文稿</vt:lpstr>
      <vt:lpstr>PowerPoint 演示文稿</vt:lpstr>
      <vt:lpstr>b. 伊藤过程 </vt:lpstr>
      <vt:lpstr>1、证券价格的变化过程</vt:lpstr>
      <vt:lpstr>PowerPoint 演示文稿</vt:lpstr>
      <vt:lpstr>2、伊藤引理</vt:lpstr>
      <vt:lpstr>3、证券价格自然对数变化过程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根据这个例子可以看到：</vt:lpstr>
      <vt:lpstr>构造下面的证券组合</vt:lpstr>
      <vt:lpstr>在无套利假设条件下，无风险证券组合的收益率一定为无风险利率。</vt:lpstr>
      <vt:lpstr>期权的二叉树计算公式</vt:lpstr>
      <vt:lpstr>PowerPoint 演示文稿</vt:lpstr>
      <vt:lpstr>当组合中股票的△数量取值为                     时</vt:lpstr>
      <vt:lpstr>PowerPoint 演示文稿</vt:lpstr>
      <vt:lpstr>PowerPoint 演示文稿</vt:lpstr>
      <vt:lpstr>PowerPoint 演示文稿</vt:lpstr>
      <vt:lpstr>倒推定价法</vt:lpstr>
      <vt:lpstr>举例说明</vt:lpstr>
      <vt:lpstr>PowerPoint 演示文稿</vt:lpstr>
      <vt:lpstr>PowerPoint 演示文稿</vt:lpstr>
      <vt:lpstr>二叉树定价模型的深入理解</vt:lpstr>
      <vt:lpstr>PowerPoint 演示文稿</vt:lpstr>
      <vt:lpstr>PowerPoint 演示文稿</vt:lpstr>
      <vt:lpstr>PowerPoint 演示文稿</vt:lpstr>
      <vt:lpstr>PowerPoint 演示文稿</vt:lpstr>
      <vt:lpstr>PowerPoint 演示文稿</vt:lpstr>
      <vt:lpstr>第三节  EMH的理论渊源、假设条件与内容</vt:lpstr>
      <vt:lpstr>PowerPoint 演示文稿</vt:lpstr>
      <vt:lpstr>PowerPoint 演示文稿</vt:lpstr>
      <vt:lpstr>PowerPoint 演示文稿</vt:lpstr>
      <vt:lpstr>PowerPoint 演示文稿</vt:lpstr>
      <vt:lpstr>二、随机游走－股价变动是随机且不可预测的</vt:lpstr>
      <vt:lpstr>二、有效市场假说-----思想、条件、内容</vt:lpstr>
      <vt:lpstr>Reaction of Stock Price to New Information in Efficient and Inefficient Markets</vt:lpstr>
      <vt:lpstr>Reaction of Stock Price to New Information in Efficient and Inefficient Markets</vt:lpstr>
      <vt:lpstr>PowerPoint 演示文稿</vt:lpstr>
      <vt:lpstr>（二）有效市场假说的条件</vt:lpstr>
      <vt:lpstr>一个问题：马路上是否有100元可捡？ </vt:lpstr>
      <vt:lpstr>PowerPoint 演示文稿</vt:lpstr>
      <vt:lpstr>PowerPoint 演示文稿</vt:lpstr>
      <vt:lpstr>（三）有效市场假说的内容</vt:lpstr>
      <vt:lpstr>PowerPoint 演示文稿</vt:lpstr>
      <vt:lpstr>PowerPoint 演示文稿</vt:lpstr>
      <vt:lpstr>PowerPoint 演示文稿</vt:lpstr>
      <vt:lpstr>（1）弱式有效市场假说</vt:lpstr>
      <vt:lpstr>（2）半强式有效市场假说(Semi—Strong Form Market Efficienty)</vt:lpstr>
      <vt:lpstr>（3）强式有效市场假说(Strong—Form Market Efficioncy)</vt:lpstr>
      <vt:lpstr>通俗说法</vt:lpstr>
      <vt:lpstr>PowerPoint 演示文稿</vt:lpstr>
      <vt:lpstr>PowerPoint 演示文稿</vt:lpstr>
      <vt:lpstr>2、有效市场的另一种定义</vt:lpstr>
      <vt:lpstr>PowerPoint 演示文稿</vt:lpstr>
      <vt:lpstr>（1）有效性来源于竞争</vt:lpstr>
      <vt:lpstr>PowerPoint 演示文稿</vt:lpstr>
      <vt:lpstr>（2）有效市场的特征</vt:lpstr>
      <vt:lpstr>PowerPoint 演示文稿</vt:lpstr>
      <vt:lpstr>四、市场有效性对投资策略和投资者的含义</vt:lpstr>
      <vt:lpstr>1、主动投资策略</vt:lpstr>
      <vt:lpstr>PowerPoint 演示文稿</vt:lpstr>
      <vt:lpstr>PowerPoint 演示文稿</vt:lpstr>
      <vt:lpstr>（2）基本面分析</vt:lpstr>
      <vt:lpstr>PowerPoint 演示文稿</vt:lpstr>
      <vt:lpstr>2、被动投资策略</vt:lpstr>
      <vt:lpstr>3、有效市场假说对投资者的含义</vt:lpstr>
      <vt:lpstr>PowerPoint 演示文稿</vt:lpstr>
      <vt:lpstr>五、有益的启示</vt:lpstr>
      <vt:lpstr>六、EMH的争论</vt:lpstr>
      <vt:lpstr>（一）市场的过度波动</vt:lpstr>
      <vt:lpstr>(二) 关于市场特性：线性还是非线性、随机还是与混沌？ </vt:lpstr>
      <vt:lpstr>PowerPoint 演示文稿</vt:lpstr>
      <vt:lpstr>PowerPoint 演示文稿</vt:lpstr>
      <vt:lpstr>(三)  金融异象(Anomalies)的发现</vt:lpstr>
      <vt:lpstr>(1)规模效应 </vt:lpstr>
      <vt:lpstr>(2)季节效应 </vt:lpstr>
      <vt:lpstr>(3) 小公司元月效应 </vt:lpstr>
      <vt:lpstr>2、对异象的解释——行为金融理论 </vt:lpstr>
      <vt:lpstr>PowerPoint 演示文稿</vt:lpstr>
      <vt:lpstr>PowerPoint 演示文稿</vt:lpstr>
      <vt:lpstr>3、ＥＭＨ对行为金融理论的反驳 </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量化策略开发与程序化交易</dc:title>
  <dc:creator>微软用户</dc:creator>
  <cp:lastModifiedBy>微软用户</cp:lastModifiedBy>
  <cp:revision>24</cp:revision>
  <dcterms:created xsi:type="dcterms:W3CDTF">2020-05-10T00:45:14Z</dcterms:created>
  <dcterms:modified xsi:type="dcterms:W3CDTF">2020-05-16T01:12:18Z</dcterms:modified>
</cp:coreProperties>
</file>