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39"/>
  </p:notesMasterIdLst>
  <p:handoutMasterIdLst>
    <p:handoutMasterId r:id="rId40"/>
  </p:handoutMasterIdLst>
  <p:sldIdLst>
    <p:sldId id="257" r:id="rId5"/>
    <p:sldId id="258" r:id="rId6"/>
    <p:sldId id="259" r:id="rId7"/>
    <p:sldId id="260" r:id="rId8"/>
    <p:sldId id="261"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6" r:id="rId23"/>
    <p:sldId id="287" r:id="rId24"/>
    <p:sldId id="288" r:id="rId25"/>
    <p:sldId id="289" r:id="rId26"/>
    <p:sldId id="290" r:id="rId27"/>
    <p:sldId id="291" r:id="rId28"/>
    <p:sldId id="292" r:id="rId29"/>
    <p:sldId id="293" r:id="rId30"/>
    <p:sldId id="278" r:id="rId31"/>
    <p:sldId id="279" r:id="rId32"/>
    <p:sldId id="280" r:id="rId33"/>
    <p:sldId id="281" r:id="rId34"/>
    <p:sldId id="282" r:id="rId35"/>
    <p:sldId id="283" r:id="rId36"/>
    <p:sldId id="284" r:id="rId37"/>
    <p:sldId id="285" r:id="rId3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0"/>
      </p:cViewPr>
      <p:guideLst/>
    </p:cSldViewPr>
  </p:slideViewPr>
  <p:notesTextViewPr>
    <p:cViewPr>
      <p:scale>
        <a:sx n="3" d="2"/>
        <a:sy n="3" d="2"/>
      </p:scale>
      <p:origin x="0" y="0"/>
    </p:cViewPr>
  </p:notesTextViewPr>
  <p:notesViewPr>
    <p:cSldViewPr snapToGrid="0" showGuides="1">
      <p:cViewPr varScale="1">
        <p:scale>
          <a:sx n="89" d="100"/>
          <a:sy n="89" d="100"/>
        </p:scale>
        <p:origin x="208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9F36D-AC2B-4209-AE67-174373B00B30}" type="datetime1">
              <a:rPr lang="zh-CN" altLang="en-US" smtClean="0">
                <a:latin typeface="Microsoft YaHei UI" panose="020B0503020204020204" pitchFamily="34" charset="-122"/>
                <a:ea typeface="Microsoft YaHei UI" panose="020B0503020204020204" pitchFamily="34" charset="-122"/>
              </a:rPr>
              <a:t>2020/6/6</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06BD15E-A83F-499B-AE2F-72149146BFF5}"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283393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97995E23-D00F-4CF5-AD97-A2A2E2F620B1}" type="datetime1">
              <a:rPr lang="zh-CN" altLang="en-US" noProof="0" smtClean="0"/>
              <a:t>2020/6/6</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4BD6FFF6-EFF5-46FA-B62C-F141E1274D59}" type="slidenum">
              <a:rPr lang="en-US" altLang="zh-CN" noProof="0" smtClean="0"/>
              <a:pPr/>
              <a:t>‹#›</a:t>
            </a:fld>
            <a:endParaRPr lang="zh-CN" altLang="en-US" noProof="0" dirty="0"/>
          </a:p>
        </p:txBody>
      </p:sp>
    </p:spTree>
    <p:extLst>
      <p:ext uri="{BB962C8B-B14F-4D97-AF65-F5344CB8AC3E}">
        <p14:creationId xmlns:p14="http://schemas.microsoft.com/office/powerpoint/2010/main" val="7556670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4BD6FFF6-EFF5-46FA-B62C-F141E1274D59}" type="slidenum">
              <a:rPr lang="en-US" altLang="zh-CN" smtClean="0"/>
              <a:t>1</a:t>
            </a:fld>
            <a:endParaRPr lang="zh-CN" altLang="en-US" dirty="0"/>
          </a:p>
        </p:txBody>
      </p:sp>
    </p:spTree>
    <p:extLst>
      <p:ext uri="{BB962C8B-B14F-4D97-AF65-F5344CB8AC3E}">
        <p14:creationId xmlns:p14="http://schemas.microsoft.com/office/powerpoint/2010/main" val="4005229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1" name="图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标题 13"/>
          <p:cNvSpPr>
            <a:spLocks noGrp="1"/>
          </p:cNvSpPr>
          <p:nvPr>
            <p:ph type="ctrTitle"/>
          </p:nvPr>
        </p:nvSpPr>
        <p:spPr>
          <a:xfrm>
            <a:off x="1910080" y="1179705"/>
            <a:ext cx="9875520" cy="1472184"/>
          </a:xfrm>
          <a:prstGeom prst="rect">
            <a:avLst/>
          </a:prstGeom>
        </p:spPr>
        <p:txBody>
          <a:bodyPr rtlCol="0" anchor="b"/>
          <a:lstStyle>
            <a:lvl1pPr algn="ctr">
              <a:defRPr/>
            </a:lvl1pPr>
            <a:extLst/>
          </a:lstStyle>
          <a:p>
            <a:pPr rtl="0"/>
            <a:r>
              <a:rPr lang="zh-CN" altLang="en-US" noProof="0" smtClean="0"/>
              <a:t>单击此处编辑母版标题样式</a:t>
            </a:r>
            <a:endParaRPr lang="zh-CN" altLang="en-US" noProof="0" dirty="0"/>
          </a:p>
        </p:txBody>
      </p:sp>
      <p:sp>
        <p:nvSpPr>
          <p:cNvPr id="22" name="副标题 21"/>
          <p:cNvSpPr>
            <a:spLocks noGrp="1"/>
          </p:cNvSpPr>
          <p:nvPr>
            <p:ph type="subTitle" idx="1"/>
          </p:nvPr>
        </p:nvSpPr>
        <p:spPr>
          <a:xfrm>
            <a:off x="1910080" y="2669871"/>
            <a:ext cx="9875520" cy="1752600"/>
          </a:xfrm>
          <a:prstGeom prst="rect">
            <a:avLst/>
          </a:prstGeom>
        </p:spPr>
        <p:txBody>
          <a:bodyPr tIns="0" rtlCol="0"/>
          <a:lstStyle>
            <a:lvl1pPr marL="27432" indent="0" algn="ctr">
              <a:buNone/>
              <a:defRPr sz="2600" b="1">
                <a:solidFill>
                  <a:schemeClr val="accent1">
                    <a:lumMod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rtl="0"/>
            <a:r>
              <a:rPr lang="zh-CN" altLang="en-US" noProof="0" smtClean="0"/>
              <a:t>单击此处编辑母版副标题样式</a:t>
            </a:r>
            <a:endParaRPr kumimoji="0" lang="zh-CN" altLang="en-US" noProof="0" dirty="0"/>
          </a:p>
        </p:txBody>
      </p:sp>
      <p:sp>
        <p:nvSpPr>
          <p:cNvPr id="7" name="日期占位符 6"/>
          <p:cNvSpPr>
            <a:spLocks noGrp="1"/>
          </p:cNvSpPr>
          <p:nvPr>
            <p:ph type="dt" sz="half" idx="10"/>
          </p:nvPr>
        </p:nvSpPr>
        <p:spPr>
          <a:xfrm>
            <a:off x="4775200" y="6305550"/>
            <a:ext cx="2844800" cy="476250"/>
          </a:xfrm>
          <a:prstGeom prst="rect">
            <a:avLst/>
          </a:prstGeom>
        </p:spPr>
        <p:txBody>
          <a:bodyPr rtlCol="0"/>
          <a:lstStyle/>
          <a:p>
            <a:pPr rtl="0"/>
            <a:fld id="{71664B59-BA50-4420-B06F-C877DBD8F5F8}" type="datetime1">
              <a:rPr lang="zh-CN" altLang="en-US" noProof="0" smtClean="0"/>
              <a:t>2020/6/6</a:t>
            </a:fld>
            <a:endParaRPr lang="zh-CN" altLang="en-US" noProof="0" dirty="0"/>
          </a:p>
        </p:txBody>
      </p:sp>
      <p:sp>
        <p:nvSpPr>
          <p:cNvPr id="20" name="页脚占位符 19"/>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10" name="幻灯片编号占位符 9"/>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40727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638"/>
            <a:ext cx="9997440" cy="1143000"/>
          </a:xfrm>
          <a:prstGeom prst="rect">
            <a:avLst/>
          </a:prstGeom>
        </p:spPr>
        <p:txBody>
          <a:bodyPr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914144" y="1447800"/>
            <a:ext cx="9997440" cy="4800600"/>
          </a:xfrm>
          <a:prstGeom prst="rect">
            <a:avLst/>
          </a:prstGeom>
        </p:spPr>
        <p:txBody>
          <a:bodyPr vert="eaVert" rtlCol="0"/>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日期占位符 3"/>
          <p:cNvSpPr>
            <a:spLocks noGrp="1"/>
          </p:cNvSpPr>
          <p:nvPr>
            <p:ph type="dt" sz="half" idx="10"/>
          </p:nvPr>
        </p:nvSpPr>
        <p:spPr>
          <a:xfrm>
            <a:off x="4775200" y="6305550"/>
            <a:ext cx="2844800" cy="476250"/>
          </a:xfrm>
          <a:prstGeom prst="rect">
            <a:avLst/>
          </a:prstGeom>
        </p:spPr>
        <p:txBody>
          <a:bodyPr rtlCol="0"/>
          <a:lstStyle/>
          <a:p>
            <a:pPr rtl="0"/>
            <a:fld id="{38728C6C-5530-4727-A5BC-75953C664D24}" type="datetime1">
              <a:rPr lang="zh-CN" altLang="en-US" noProof="0" smtClean="0"/>
              <a:t>2020/6/6</a:t>
            </a:fld>
            <a:endParaRPr lang="zh-CN" altLang="en-US" noProof="0" dirty="0"/>
          </a:p>
        </p:txBody>
      </p:sp>
      <p:sp>
        <p:nvSpPr>
          <p:cNvPr id="5" name="页脚占位符 4"/>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6" name="幻灯片编号占位符 5"/>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17499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144000" y="274640"/>
            <a:ext cx="2438400" cy="5851525"/>
          </a:xfrm>
          <a:prstGeom prst="rect">
            <a:avLst/>
          </a:prstGeom>
        </p:spPr>
        <p:txBody>
          <a:bodyPr vert="eaVert" rtlCol="0"/>
          <a:lstStyle/>
          <a:p>
            <a:pPr rtl="0"/>
            <a:r>
              <a:rPr lang="zh-CN" altLang="en-US" noProof="0" smtClean="0"/>
              <a:t>单击此处编辑母版标题样式</a:t>
            </a:r>
            <a:endParaRPr lang="zh-CN" altLang="en-US" noProof="0" dirty="0"/>
          </a:p>
        </p:txBody>
      </p:sp>
      <p:sp>
        <p:nvSpPr>
          <p:cNvPr id="3" name="竖排文字占位符 2"/>
          <p:cNvSpPr>
            <a:spLocks noGrp="1"/>
          </p:cNvSpPr>
          <p:nvPr>
            <p:ph type="body" orient="vert" idx="1"/>
          </p:nvPr>
        </p:nvSpPr>
        <p:spPr>
          <a:xfrm>
            <a:off x="1524000" y="274641"/>
            <a:ext cx="7416800" cy="5851525"/>
          </a:xfrm>
          <a:prstGeom prst="rect">
            <a:avLst/>
          </a:prstGeom>
        </p:spPr>
        <p:txBody>
          <a:bodyPr vert="eaVert" rtlCol="0"/>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日期占位符 3"/>
          <p:cNvSpPr>
            <a:spLocks noGrp="1"/>
          </p:cNvSpPr>
          <p:nvPr>
            <p:ph type="dt" sz="half" idx="10"/>
          </p:nvPr>
        </p:nvSpPr>
        <p:spPr>
          <a:xfrm>
            <a:off x="4775200" y="6305550"/>
            <a:ext cx="2844800" cy="476250"/>
          </a:xfrm>
          <a:prstGeom prst="rect">
            <a:avLst/>
          </a:prstGeom>
        </p:spPr>
        <p:txBody>
          <a:bodyPr rtlCol="0"/>
          <a:lstStyle/>
          <a:p>
            <a:pPr rtl="0"/>
            <a:fld id="{03E2D4E7-0B4E-4064-85FC-8C12C14BE1E9}" type="datetime1">
              <a:rPr lang="zh-CN" altLang="en-US" noProof="0" smtClean="0"/>
              <a:t>2020/6/6</a:t>
            </a:fld>
            <a:endParaRPr lang="zh-CN" altLang="en-US" noProof="0" dirty="0"/>
          </a:p>
        </p:txBody>
      </p:sp>
      <p:sp>
        <p:nvSpPr>
          <p:cNvPr id="5" name="页脚占位符 4"/>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6" name="幻灯片编号占位符 5"/>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319435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t>6/6/2020</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extLst>
      <p:ext uri="{BB962C8B-B14F-4D97-AF65-F5344CB8AC3E}">
        <p14:creationId xmlns:p14="http://schemas.microsoft.com/office/powerpoint/2010/main" val="18959290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638"/>
            <a:ext cx="9997440" cy="1143000"/>
          </a:xfrm>
          <a:prstGeom prst="rect">
            <a:avLst/>
          </a:prstGeom>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idx="1"/>
          </p:nvPr>
        </p:nvSpPr>
        <p:spPr>
          <a:xfrm>
            <a:off x="1914144" y="1447800"/>
            <a:ext cx="9997440" cy="4800600"/>
          </a:xfrm>
          <a:prstGeom prst="rect">
            <a:avLst/>
          </a:prstGeom>
        </p:spPr>
        <p:txBody>
          <a:bodyPr rtlCol="0"/>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日期占位符 3"/>
          <p:cNvSpPr>
            <a:spLocks noGrp="1"/>
          </p:cNvSpPr>
          <p:nvPr>
            <p:ph type="dt" sz="half" idx="10"/>
          </p:nvPr>
        </p:nvSpPr>
        <p:spPr>
          <a:xfrm>
            <a:off x="4775200" y="6305550"/>
            <a:ext cx="2844800" cy="476250"/>
          </a:xfrm>
          <a:prstGeom prst="rect">
            <a:avLst/>
          </a:prstGeom>
        </p:spPr>
        <p:txBody>
          <a:bodyPr rtlCol="0"/>
          <a:lstStyle/>
          <a:p>
            <a:pPr rtl="0"/>
            <a:fld id="{2547E639-7F52-48B9-8D8A-1467E723CCFE}" type="datetime1">
              <a:rPr lang="zh-CN" altLang="en-US" noProof="0" smtClean="0"/>
              <a:t>2020/6/6</a:t>
            </a:fld>
            <a:endParaRPr lang="zh-CN" altLang="en-US" noProof="0" dirty="0"/>
          </a:p>
        </p:txBody>
      </p:sp>
      <p:sp>
        <p:nvSpPr>
          <p:cNvPr id="5" name="页脚占位符 4"/>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6" name="幻灯片编号占位符 5"/>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63998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guide id="2" pos="9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828800" y="2600325"/>
            <a:ext cx="8534400" cy="2286000"/>
          </a:xfrm>
          <a:prstGeom prst="rect">
            <a:avLst/>
          </a:prstGeom>
        </p:spPr>
        <p:txBody>
          <a:bodyPr rtlCol="0" anchor="t"/>
          <a:lstStyle>
            <a:lvl1pPr algn="l">
              <a:lnSpc>
                <a:spcPts val="4500"/>
              </a:lnSpc>
              <a:buNone/>
              <a:defRPr sz="4000" b="1" cap="all"/>
            </a:lvl1pPr>
            <a:extLst/>
          </a:lstStyle>
          <a:p>
            <a:pPr rtl="0"/>
            <a:r>
              <a:rPr lang="zh-CN" altLang="en-US" smtClean="0"/>
              <a:t>单击此处编辑母版标题样式</a:t>
            </a:r>
            <a:endParaRPr lang="zh-CN"/>
          </a:p>
        </p:txBody>
      </p:sp>
      <p:sp>
        <p:nvSpPr>
          <p:cNvPr id="3" name="文本占位符 2"/>
          <p:cNvSpPr>
            <a:spLocks noGrp="1"/>
          </p:cNvSpPr>
          <p:nvPr>
            <p:ph type="body" idx="1"/>
          </p:nvPr>
        </p:nvSpPr>
        <p:spPr>
          <a:xfrm>
            <a:off x="1828800" y="1066800"/>
            <a:ext cx="8534400" cy="1509712"/>
          </a:xfrm>
          <a:prstGeom prst="rect">
            <a:avLst/>
          </a:prstGeom>
        </p:spPr>
        <p:txBody>
          <a:bodyPr rtlCol="0"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rtl="0" eaLnBrk="1" latinLnBrk="0" hangingPunct="1"/>
            <a:r>
              <a:rPr lang="zh-CN" altLang="en-US" smtClean="0"/>
              <a:t>单击此处编辑母版文本样式</a:t>
            </a:r>
          </a:p>
        </p:txBody>
      </p:sp>
      <p:sp>
        <p:nvSpPr>
          <p:cNvPr id="4" name="日期占位符 3"/>
          <p:cNvSpPr>
            <a:spLocks noGrp="1"/>
          </p:cNvSpPr>
          <p:nvPr>
            <p:ph type="dt" sz="half" idx="10"/>
          </p:nvPr>
        </p:nvSpPr>
        <p:spPr>
          <a:xfrm>
            <a:off x="4775200" y="6305550"/>
            <a:ext cx="2844800" cy="476250"/>
          </a:xfrm>
          <a:prstGeom prst="rect">
            <a:avLst/>
          </a:prstGeom>
        </p:spPr>
        <p:txBody>
          <a:bodyPr rtlCol="0"/>
          <a:lstStyle/>
          <a:p>
            <a:pPr rtl="0"/>
            <a:fld id="{D49F86E4-CEBB-4C91-9055-920C77159E9F}" type="datetime1">
              <a:rPr lang="zh-CN" altLang="en-US" smtClean="0"/>
              <a:t>2020/6/6</a:t>
            </a:fld>
            <a:endParaRPr lang="en-US"/>
          </a:p>
        </p:txBody>
      </p:sp>
      <p:sp>
        <p:nvSpPr>
          <p:cNvPr id="5" name="页脚占位符 4"/>
          <p:cNvSpPr>
            <a:spLocks noGrp="1"/>
          </p:cNvSpPr>
          <p:nvPr>
            <p:ph type="ftr" sz="quarter" idx="11"/>
          </p:nvPr>
        </p:nvSpPr>
        <p:spPr>
          <a:xfrm>
            <a:off x="7620000" y="6305550"/>
            <a:ext cx="3860800" cy="476250"/>
          </a:xfrm>
          <a:prstGeom prst="rect">
            <a:avLst/>
          </a:prstGeom>
        </p:spPr>
        <p:txBody>
          <a:bodyPr rtlCol="0"/>
          <a:lstStyle/>
          <a:p>
            <a:pPr rtl="0"/>
            <a:r>
              <a:rPr lang="zh-CN"/>
              <a:t>添加页脚</a:t>
            </a:r>
          </a:p>
        </p:txBody>
      </p:sp>
      <p:sp>
        <p:nvSpPr>
          <p:cNvPr id="6" name="幻灯片编号占位符 5"/>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406615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320"/>
            <a:ext cx="9997440" cy="1143000"/>
          </a:xfrm>
          <a:prstGeom prst="rect">
            <a:avLst/>
          </a:prstGeom>
        </p:spPr>
        <p:txBody>
          <a:bodyPr rtlCol="0"/>
          <a:lstStyle/>
          <a:p>
            <a:pPr rtl="0"/>
            <a:r>
              <a:rPr lang="zh-CN" altLang="en-US" noProof="0" smtClean="0"/>
              <a:t>单击此处编辑母版标题样式</a:t>
            </a:r>
            <a:endParaRPr lang="zh-CN" altLang="en-US" noProof="0" dirty="0"/>
          </a:p>
        </p:txBody>
      </p:sp>
      <p:sp>
        <p:nvSpPr>
          <p:cNvPr id="3" name="内容占位符 2"/>
          <p:cNvSpPr>
            <a:spLocks noGrp="1"/>
          </p:cNvSpPr>
          <p:nvPr>
            <p:ph sz="half" idx="1"/>
          </p:nvPr>
        </p:nvSpPr>
        <p:spPr>
          <a:xfrm>
            <a:off x="1914144" y="1524000"/>
            <a:ext cx="4876800" cy="4663440"/>
          </a:xfrm>
          <a:prstGeom prst="rect">
            <a:avLst/>
          </a:prstGeo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内容占位符 3"/>
          <p:cNvSpPr>
            <a:spLocks noGrp="1"/>
          </p:cNvSpPr>
          <p:nvPr>
            <p:ph sz="half" idx="2"/>
          </p:nvPr>
        </p:nvSpPr>
        <p:spPr>
          <a:xfrm>
            <a:off x="7034784" y="1524000"/>
            <a:ext cx="4876800" cy="4663440"/>
          </a:xfrm>
          <a:prstGeom prst="rect">
            <a:avLst/>
          </a:prstGeo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5" name="日期占位符 4"/>
          <p:cNvSpPr>
            <a:spLocks noGrp="1"/>
          </p:cNvSpPr>
          <p:nvPr>
            <p:ph type="dt" sz="half" idx="10"/>
          </p:nvPr>
        </p:nvSpPr>
        <p:spPr>
          <a:xfrm>
            <a:off x="4775200" y="6305550"/>
            <a:ext cx="2844800" cy="476250"/>
          </a:xfrm>
          <a:prstGeom prst="rect">
            <a:avLst/>
          </a:prstGeom>
        </p:spPr>
        <p:txBody>
          <a:bodyPr rtlCol="0"/>
          <a:lstStyle/>
          <a:p>
            <a:pPr rtl="0"/>
            <a:fld id="{9A0139A1-7678-41C7-A4D7-0DB5937D695A}" type="datetime1">
              <a:rPr lang="zh-CN" altLang="en-US" noProof="0" smtClean="0"/>
              <a:t>2020/6/6</a:t>
            </a:fld>
            <a:endParaRPr lang="zh-CN" altLang="en-US" noProof="0" dirty="0"/>
          </a:p>
        </p:txBody>
      </p:sp>
      <p:sp>
        <p:nvSpPr>
          <p:cNvPr id="6" name="页脚占位符 5"/>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7" name="幻灯片编号占位符 6"/>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3078451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solidFill>
          <a:schemeClr val="bg2">
            <a:lumMod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5160336"/>
            <a:ext cx="10972800" cy="1143000"/>
          </a:xfrm>
          <a:prstGeom prst="rect">
            <a:avLst/>
          </a:prstGeom>
        </p:spPr>
        <p:txBody>
          <a:bodyPr rtlCol="0" anchor="ctr"/>
          <a:lstStyle>
            <a:lvl1pPr algn="ctr">
              <a:defRPr sz="4500" b="1" cap="none" baseline="0"/>
            </a:lvl1pPr>
            <a:extLst/>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1"/>
          </p:nvPr>
        </p:nvSpPr>
        <p:spPr>
          <a:xfrm>
            <a:off x="609600" y="328278"/>
            <a:ext cx="5364480" cy="640080"/>
          </a:xfrm>
          <a:prstGeom prst="rect">
            <a:avLst/>
          </a:prstGeom>
          <a:noFill/>
          <a:ln w="10795">
            <a:solidFill>
              <a:schemeClr val="bg1"/>
            </a:solidFill>
            <a:miter lim="800000"/>
          </a:ln>
        </p:spPr>
        <p:txBody>
          <a:bodyPr rtlCol="0" anchor="ctr"/>
          <a:lstStyle>
            <a:lvl1pPr marL="64008" indent="0" algn="l">
              <a:lnSpc>
                <a:spcPct val="100000"/>
              </a:lnSpc>
              <a:spcBef>
                <a:spcPts val="100"/>
              </a:spcBef>
              <a:buNone/>
              <a:defRPr sz="1900" b="1">
                <a:solidFill>
                  <a:schemeClr val="accent1">
                    <a:lumMod val="50000"/>
                  </a:schemeClr>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zh-CN" altLang="en-US" noProof="0" smtClean="0"/>
              <a:t>单击此处编辑母版文本样式</a:t>
            </a:r>
          </a:p>
        </p:txBody>
      </p:sp>
      <p:sp>
        <p:nvSpPr>
          <p:cNvPr id="5" name="内容占位符 4"/>
          <p:cNvSpPr>
            <a:spLocks noGrp="1"/>
          </p:cNvSpPr>
          <p:nvPr>
            <p:ph sz="quarter" idx="2"/>
          </p:nvPr>
        </p:nvSpPr>
        <p:spPr>
          <a:xfrm>
            <a:off x="609600" y="969336"/>
            <a:ext cx="5364480" cy="4114800"/>
          </a:xfrm>
          <a:prstGeom prst="rect">
            <a:avLst/>
          </a:prstGeom>
          <a:ln w="10795">
            <a:solidFill>
              <a:schemeClr val="bg1"/>
            </a:solidFill>
            <a:prstDash val="dash"/>
            <a:miter lim="800000"/>
          </a:ln>
        </p:spPr>
        <p:txBody>
          <a:bodyPr rtlCol="0"/>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4" name="文本占位符 3"/>
          <p:cNvSpPr>
            <a:spLocks noGrp="1"/>
          </p:cNvSpPr>
          <p:nvPr>
            <p:ph type="body" sz="half" idx="3"/>
          </p:nvPr>
        </p:nvSpPr>
        <p:spPr>
          <a:xfrm>
            <a:off x="6217920" y="328278"/>
            <a:ext cx="5364480" cy="640080"/>
          </a:xfrm>
          <a:prstGeom prst="rect">
            <a:avLst/>
          </a:prstGeom>
          <a:noFill/>
          <a:ln w="10795">
            <a:solidFill>
              <a:schemeClr val="bg1"/>
            </a:solidFill>
            <a:miter lim="800000"/>
          </a:ln>
        </p:spPr>
        <p:txBody>
          <a:bodyPr rtlCol="0" anchor="ctr"/>
          <a:lstStyle>
            <a:lvl1pPr marL="64008" indent="0" algn="l">
              <a:lnSpc>
                <a:spcPct val="100000"/>
              </a:lnSpc>
              <a:spcBef>
                <a:spcPts val="100"/>
              </a:spcBef>
              <a:buNone/>
              <a:defRPr sz="1900" b="1">
                <a:solidFill>
                  <a:schemeClr val="accent1">
                    <a:lumMod val="50000"/>
                  </a:schemeClr>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zh-CN" altLang="en-US" noProof="0" smtClean="0"/>
              <a:t>单击此处编辑母版文本样式</a:t>
            </a:r>
          </a:p>
        </p:txBody>
      </p:sp>
      <p:sp>
        <p:nvSpPr>
          <p:cNvPr id="6" name="内容占位符 5"/>
          <p:cNvSpPr>
            <a:spLocks noGrp="1"/>
          </p:cNvSpPr>
          <p:nvPr>
            <p:ph sz="quarter" idx="4"/>
          </p:nvPr>
        </p:nvSpPr>
        <p:spPr>
          <a:xfrm>
            <a:off x="6217920" y="969336"/>
            <a:ext cx="5364480" cy="4114800"/>
          </a:xfrm>
          <a:prstGeom prst="rect">
            <a:avLst/>
          </a:prstGeom>
          <a:ln w="10795">
            <a:solidFill>
              <a:schemeClr val="bg1"/>
            </a:solidFill>
            <a:prstDash val="dash"/>
            <a:miter lim="800000"/>
          </a:ln>
        </p:spPr>
        <p:txBody>
          <a:bodyPr rtlCol="0"/>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7" name="日期占位符 6"/>
          <p:cNvSpPr>
            <a:spLocks noGrp="1"/>
          </p:cNvSpPr>
          <p:nvPr>
            <p:ph type="dt" sz="half" idx="10"/>
          </p:nvPr>
        </p:nvSpPr>
        <p:spPr>
          <a:xfrm>
            <a:off x="4775200" y="6305550"/>
            <a:ext cx="2844800" cy="476250"/>
          </a:xfrm>
          <a:prstGeom prst="rect">
            <a:avLst/>
          </a:prstGeom>
        </p:spPr>
        <p:txBody>
          <a:bodyPr rtlCol="0"/>
          <a:lstStyle/>
          <a:p>
            <a:pPr rtl="0"/>
            <a:fld id="{CDEDF3FF-2EAF-4364-8B10-DA90030B5E08}" type="datetime1">
              <a:rPr lang="zh-CN" altLang="en-US" noProof="0" smtClean="0"/>
              <a:t>2020/6/6</a:t>
            </a:fld>
            <a:endParaRPr lang="zh-CN" altLang="en-US" noProof="0" dirty="0"/>
          </a:p>
        </p:txBody>
      </p:sp>
      <p:sp>
        <p:nvSpPr>
          <p:cNvPr id="8" name="页脚占位符 7"/>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9" name="幻灯片编号占位符 8"/>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235893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320"/>
            <a:ext cx="9997440" cy="1143000"/>
          </a:xfrm>
          <a:prstGeom prst="rect">
            <a:avLst/>
          </a:prstGeom>
        </p:spPr>
        <p:txBody>
          <a:bodyPr rtlCol="0" anchor="ctr"/>
          <a:lstStyle/>
          <a:p>
            <a:pPr rtl="0"/>
            <a:r>
              <a:rPr lang="zh-CN" altLang="en-US" noProof="0" smtClean="0"/>
              <a:t>单击此处编辑母版标题样式</a:t>
            </a:r>
            <a:endParaRPr lang="zh-CN" altLang="en-US" noProof="0" dirty="0"/>
          </a:p>
        </p:txBody>
      </p:sp>
      <p:sp>
        <p:nvSpPr>
          <p:cNvPr id="3" name="日期占位符 2"/>
          <p:cNvSpPr>
            <a:spLocks noGrp="1"/>
          </p:cNvSpPr>
          <p:nvPr>
            <p:ph type="dt" sz="half" idx="10"/>
          </p:nvPr>
        </p:nvSpPr>
        <p:spPr>
          <a:xfrm>
            <a:off x="4775200" y="6305550"/>
            <a:ext cx="2844800" cy="476250"/>
          </a:xfrm>
          <a:prstGeom prst="rect">
            <a:avLst/>
          </a:prstGeom>
        </p:spPr>
        <p:txBody>
          <a:bodyPr rtlCol="0"/>
          <a:lstStyle/>
          <a:p>
            <a:pPr rtl="0"/>
            <a:fld id="{AF8D9131-4766-48A2-9647-AFBF0E82676D}" type="datetime1">
              <a:rPr lang="zh-CN" altLang="en-US" noProof="0" smtClean="0"/>
              <a:t>2020/6/6</a:t>
            </a:fld>
            <a:endParaRPr lang="zh-CN" altLang="en-US" noProof="0" dirty="0"/>
          </a:p>
        </p:txBody>
      </p:sp>
      <p:sp>
        <p:nvSpPr>
          <p:cNvPr id="4" name="页脚占位符 3"/>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5" name="幻灯片编号占位符 4"/>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86065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775200" y="6305550"/>
            <a:ext cx="2844800" cy="476250"/>
          </a:xfrm>
          <a:prstGeom prst="rect">
            <a:avLst/>
          </a:prstGeom>
        </p:spPr>
        <p:txBody>
          <a:bodyPr rtlCol="0"/>
          <a:lstStyle/>
          <a:p>
            <a:pPr rtl="0"/>
            <a:fld id="{97B6AF74-B4B4-4341-9347-914D1014A41A}" type="datetime1">
              <a:rPr lang="zh-CN" altLang="en-US" noProof="0" smtClean="0"/>
              <a:t>2020/6/6</a:t>
            </a:fld>
            <a:endParaRPr lang="zh-CN" altLang="en-US" noProof="0" dirty="0"/>
          </a:p>
        </p:txBody>
      </p:sp>
      <p:sp>
        <p:nvSpPr>
          <p:cNvPr id="3" name="页脚占位符 2"/>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4" name="幻灯片编号占位符 3"/>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86097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bg>
      <p:bgPr>
        <a:solidFill>
          <a:schemeClr val="bg2">
            <a:lumMod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16778"/>
            <a:ext cx="5080000" cy="1162050"/>
          </a:xfrm>
          <a:prstGeom prst="rect">
            <a:avLst/>
          </a:prstGeom>
          <a:ln>
            <a:noFill/>
          </a:ln>
        </p:spPr>
        <p:txBody>
          <a:bodyPr rtlCol="0" anchor="b"/>
          <a:lstStyle>
            <a:lvl1pPr algn="l">
              <a:lnSpc>
                <a:spcPts val="2000"/>
              </a:lnSpc>
              <a:buNone/>
              <a:defRPr sz="2200" b="1" cap="all" baseline="0"/>
            </a:lvl1pPr>
            <a:extLst/>
          </a:lstStyle>
          <a:p>
            <a:pPr rtl="0"/>
            <a:r>
              <a:rPr lang="zh-CN" altLang="en-US" noProof="0" smtClean="0"/>
              <a:t>单击此处编辑母版标题样式</a:t>
            </a:r>
            <a:endParaRPr lang="zh-CN" altLang="en-US" noProof="0" dirty="0"/>
          </a:p>
        </p:txBody>
      </p:sp>
      <p:sp>
        <p:nvSpPr>
          <p:cNvPr id="3" name="文本占位符 2"/>
          <p:cNvSpPr>
            <a:spLocks noGrp="1"/>
          </p:cNvSpPr>
          <p:nvPr>
            <p:ph type="body" idx="2"/>
          </p:nvPr>
        </p:nvSpPr>
        <p:spPr>
          <a:xfrm>
            <a:off x="609600" y="1406964"/>
            <a:ext cx="5080000" cy="698500"/>
          </a:xfrm>
          <a:prstGeom prst="rect">
            <a:avLst/>
          </a:prstGeom>
        </p:spPr>
        <p:txBody>
          <a:bodyPr rtlCol="0"/>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rtl="0" eaLnBrk="1" latinLnBrk="0" hangingPunct="1"/>
            <a:r>
              <a:rPr lang="zh-CN" altLang="en-US" noProof="0" smtClean="0"/>
              <a:t>单击此处编辑母版文本样式</a:t>
            </a:r>
          </a:p>
        </p:txBody>
      </p:sp>
      <p:sp>
        <p:nvSpPr>
          <p:cNvPr id="4" name="内容占位符 3"/>
          <p:cNvSpPr>
            <a:spLocks noGrp="1"/>
          </p:cNvSpPr>
          <p:nvPr>
            <p:ph sz="half" idx="1"/>
          </p:nvPr>
        </p:nvSpPr>
        <p:spPr>
          <a:xfrm>
            <a:off x="609600" y="2133601"/>
            <a:ext cx="10871200" cy="3992563"/>
          </a:xfrm>
          <a:prstGeom prst="rect">
            <a:avLst/>
          </a:prstGeom>
        </p:spPr>
        <p:txBody>
          <a:bodyPr rtlCol="0"/>
          <a:lstStyle>
            <a:lvl1pPr>
              <a:defRPr sz="3200"/>
            </a:lvl1pPr>
            <a:lvl2pPr>
              <a:defRPr sz="2800"/>
            </a:lvl2pPr>
            <a:lvl3pPr>
              <a:defRPr sz="2400"/>
            </a:lvl3pPr>
            <a:lvl4pPr>
              <a:defRPr sz="2000"/>
            </a:lvl4pPr>
            <a:lvl5pPr>
              <a:defRPr sz="2000"/>
            </a:lvl5pPr>
            <a:extLst/>
          </a:lstStyle>
          <a:p>
            <a:pPr lvl="0" rtl="0" eaLnBrk="1" latinLnBrk="0" hangingPunct="1"/>
            <a:r>
              <a:rPr lang="zh-CN" altLang="en-US" noProof="0" smtClean="0"/>
              <a:t>单击此处编辑母版文本样式</a:t>
            </a:r>
          </a:p>
          <a:p>
            <a:pPr lvl="1" rtl="0" eaLnBrk="1" latinLnBrk="0" hangingPunct="1"/>
            <a:r>
              <a:rPr lang="zh-CN" altLang="en-US" noProof="0" smtClean="0"/>
              <a:t>第二级</a:t>
            </a:r>
          </a:p>
          <a:p>
            <a:pPr lvl="2" rtl="0" eaLnBrk="1" latinLnBrk="0" hangingPunct="1"/>
            <a:r>
              <a:rPr lang="zh-CN" altLang="en-US" noProof="0" smtClean="0"/>
              <a:t>第三级</a:t>
            </a:r>
          </a:p>
          <a:p>
            <a:pPr lvl="3" rtl="0" eaLnBrk="1" latinLnBrk="0" hangingPunct="1"/>
            <a:r>
              <a:rPr lang="zh-CN" altLang="en-US" noProof="0" smtClean="0"/>
              <a:t>第四级</a:t>
            </a:r>
          </a:p>
          <a:p>
            <a:pPr lvl="4" rtl="0" eaLnBrk="1" latinLnBrk="0" hangingPunct="1"/>
            <a:r>
              <a:rPr lang="zh-CN" altLang="en-US" noProof="0" smtClean="0"/>
              <a:t>第五级</a:t>
            </a:r>
            <a:endParaRPr kumimoji="0" lang="zh-CN" altLang="en-US" noProof="0" dirty="0"/>
          </a:p>
        </p:txBody>
      </p:sp>
      <p:sp>
        <p:nvSpPr>
          <p:cNvPr id="5" name="日期占位符 4"/>
          <p:cNvSpPr>
            <a:spLocks noGrp="1"/>
          </p:cNvSpPr>
          <p:nvPr>
            <p:ph type="dt" sz="half" idx="10"/>
          </p:nvPr>
        </p:nvSpPr>
        <p:spPr>
          <a:xfrm>
            <a:off x="4775200" y="6305550"/>
            <a:ext cx="2844800" cy="476250"/>
          </a:xfrm>
          <a:prstGeom prst="rect">
            <a:avLst/>
          </a:prstGeom>
        </p:spPr>
        <p:txBody>
          <a:bodyPr rtlCol="0"/>
          <a:lstStyle/>
          <a:p>
            <a:pPr rtl="0"/>
            <a:fld id="{A85EC2F4-CA47-4D5F-8673-ACB39F31C073}" type="datetime1">
              <a:rPr lang="zh-CN" altLang="en-US" noProof="0" smtClean="0"/>
              <a:t>2020/6/6</a:t>
            </a:fld>
            <a:endParaRPr lang="zh-CN" altLang="en-US" noProof="0" dirty="0"/>
          </a:p>
        </p:txBody>
      </p:sp>
      <p:sp>
        <p:nvSpPr>
          <p:cNvPr id="6" name="页脚占位符 5"/>
          <p:cNvSpPr>
            <a:spLocks noGrp="1"/>
          </p:cNvSpPr>
          <p:nvPr>
            <p:ph type="ftr" sz="quarter" idx="11"/>
          </p:nvPr>
        </p:nvSpPr>
        <p:spPr>
          <a:xfrm>
            <a:off x="7620000" y="6305550"/>
            <a:ext cx="3860800" cy="476250"/>
          </a:xfrm>
          <a:prstGeom prst="rect">
            <a:avLst/>
          </a:prstGeom>
        </p:spPr>
        <p:txBody>
          <a:bodyPr rtlCol="0"/>
          <a:lstStyle/>
          <a:p>
            <a:pPr rtl="0"/>
            <a:r>
              <a:rPr lang="zh-CN" altLang="en-US" noProof="0" dirty="0"/>
              <a:t>添加页脚</a:t>
            </a:r>
          </a:p>
        </p:txBody>
      </p:sp>
      <p:sp>
        <p:nvSpPr>
          <p:cNvPr id="7" name="幻灯片编号占位符 6"/>
          <p:cNvSpPr>
            <a:spLocks noGrp="1"/>
          </p:cNvSpPr>
          <p:nvPr>
            <p:ph type="sldNum" sz="quarter" idx="12"/>
          </p:nvPr>
        </p:nvSpPr>
        <p:spPr>
          <a:xfrm>
            <a:off x="11484864" y="6305550"/>
            <a:ext cx="609600" cy="476250"/>
          </a:xfrm>
          <a:prstGeom prst="rect">
            <a:avLst/>
          </a:prstGeom>
        </p:spPr>
        <p:txBody>
          <a:bodyPr rtlCol="0"/>
          <a:lstStyle/>
          <a:p>
            <a:pPr rtl="0"/>
            <a:fld id="{401CF334-2D5C-4859-84A6-CA7E6E43FAEB}" type="slidenum">
              <a:rPr lang="en-US" altLang="zh-CN" noProof="0" smtClean="0"/>
              <a:t>‹#›</a:t>
            </a:fld>
            <a:endParaRPr lang="zh-CN" altLang="en-US" noProof="0" dirty="0"/>
          </a:p>
        </p:txBody>
      </p:sp>
    </p:spTree>
    <p:extLst>
      <p:ext uri="{BB962C8B-B14F-4D97-AF65-F5344CB8AC3E}">
        <p14:creationId xmlns:p14="http://schemas.microsoft.com/office/powerpoint/2010/main" val="54254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solidFill>
          <a:schemeClr val="bg2">
            <a:lumMod val="9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849195" y="1066800"/>
            <a:ext cx="3657600" cy="1981200"/>
          </a:xfrm>
          <a:prstGeom prst="rect">
            <a:avLst/>
          </a:prstGeom>
        </p:spPr>
        <p:txBody>
          <a:bodyPr rtlCol="0" anchor="b">
            <a:noAutofit/>
          </a:bodyPr>
          <a:lstStyle>
            <a:lvl1pPr algn="l">
              <a:buNone/>
              <a:defRPr sz="2100" b="1">
                <a:effectLst/>
                <a:latin typeface="Microsoft YaHei UI" panose="020B0503020204020204" pitchFamily="34" charset="-122"/>
                <a:ea typeface="Microsoft YaHei UI" panose="020B0503020204020204" pitchFamily="34" charset="-122"/>
              </a:defRPr>
            </a:lvl1pPr>
            <a:extLst/>
          </a:lstStyle>
          <a:p>
            <a:pPr rtl="0"/>
            <a:r>
              <a:rPr lang="zh-CN" altLang="en-US" noProof="0" smtClean="0"/>
              <a:t>单击此处编辑母版标题样式</a:t>
            </a:r>
            <a:endParaRPr lang="zh-CN" altLang="en-US" noProof="0" dirty="0"/>
          </a:p>
        </p:txBody>
      </p:sp>
      <p:sp>
        <p:nvSpPr>
          <p:cNvPr id="8" name="矩形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zh-CN" altLang="en-US" sz="3200" kern="1200" noProof="0" dirty="0">
              <a:solidFill>
                <a:schemeClr val="tx1"/>
              </a:solidFill>
              <a:latin typeface="Microsoft YaHei UI" panose="020B0503020204020204" pitchFamily="34" charset="-122"/>
              <a:ea typeface="Microsoft YaHei UI" panose="020B0503020204020204" pitchFamily="34" charset="-122"/>
              <a:cs typeface="+mn-cs"/>
            </a:endParaRPr>
          </a:p>
        </p:txBody>
      </p:sp>
      <p:sp>
        <p:nvSpPr>
          <p:cNvPr id="3" name="图片占位符 2" descr="为添加图像预留的空占位符。单击占位符，选择要添加的图像。"/>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rtlCol="0" anchor="t"/>
          <a:lstStyle>
            <a:lvl1pPr marL="0" indent="0" algn="l" eaLnBrk="1" latinLnBrk="0" hangingPunct="1">
              <a:buNone/>
              <a:defRPr sz="3200">
                <a:latin typeface="Microsoft YaHei UI" panose="020B0503020204020204" pitchFamily="34" charset="-122"/>
                <a:ea typeface="Microsoft YaHei UI" panose="020B0503020204020204" pitchFamily="34" charset="-122"/>
              </a:defRPr>
            </a:lvl1pPr>
            <a:extLst/>
          </a:lstStyle>
          <a:p>
            <a:pPr marL="0" algn="l" rtl="0" eaLnBrk="1" latinLnBrk="0" hangingPunct="1"/>
            <a:r>
              <a:rPr lang="zh-CN" altLang="en-US" noProof="0" smtClean="0"/>
              <a:t>单击图标添加图片</a:t>
            </a:r>
            <a:endParaRPr kumimoji="0" lang="zh-CN" altLang="en-US" noProof="0" dirty="0"/>
          </a:p>
        </p:txBody>
      </p:sp>
      <p:sp>
        <p:nvSpPr>
          <p:cNvPr id="9" name="矩形 1"/>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dirty="0">
              <a:latin typeface="Microsoft YaHei UI" panose="020B0503020204020204" pitchFamily="34" charset="-122"/>
              <a:ea typeface="Microsoft YaHei UI" panose="020B0503020204020204" pitchFamily="34" charset="-122"/>
            </a:endParaRPr>
          </a:p>
        </p:txBody>
      </p:sp>
      <p:sp>
        <p:nvSpPr>
          <p:cNvPr id="10" name="矩形 2"/>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dirty="0">
              <a:latin typeface="Microsoft YaHei UI" panose="020B0503020204020204" pitchFamily="34" charset="-122"/>
              <a:ea typeface="Microsoft YaHei UI" panose="020B0503020204020204" pitchFamily="34" charset="-122"/>
            </a:endParaRPr>
          </a:p>
        </p:txBody>
      </p:sp>
      <p:sp>
        <p:nvSpPr>
          <p:cNvPr id="4" name="文本占位符 3"/>
          <p:cNvSpPr>
            <a:spLocks noGrp="1"/>
          </p:cNvSpPr>
          <p:nvPr>
            <p:ph type="body" sz="half" idx="2"/>
          </p:nvPr>
        </p:nvSpPr>
        <p:spPr>
          <a:xfrm>
            <a:off x="1117600" y="4800600"/>
            <a:ext cx="5892800" cy="762000"/>
          </a:xfrm>
          <a:prstGeom prst="rect">
            <a:avLst/>
          </a:prstGeom>
        </p:spPr>
        <p:txBody>
          <a:bodyPr rtlCol="0" anchor="ctr"/>
          <a:lstStyle>
            <a:lvl1pPr marL="0" indent="0" algn="l">
              <a:lnSpc>
                <a:spcPts val="1600"/>
              </a:lnSpc>
              <a:spcBef>
                <a:spcPts val="0"/>
              </a:spcBef>
              <a:buNone/>
              <a:defRPr sz="1400">
                <a:solidFill>
                  <a:srgbClr val="777777"/>
                </a:solidFill>
                <a:latin typeface="Microsoft YaHei UI" panose="020B0503020204020204" pitchFamily="34" charset="-122"/>
                <a:ea typeface="Microsoft YaHei UI" panose="020B0503020204020204" pitchFamily="34" charset="-122"/>
              </a:defRPr>
            </a:lvl1pPr>
            <a:lvl2pPr>
              <a:defRPr sz="1200"/>
            </a:lvl2pPr>
            <a:lvl3pPr>
              <a:defRPr sz="1000"/>
            </a:lvl3pPr>
            <a:lvl4pPr>
              <a:defRPr sz="900"/>
            </a:lvl4pPr>
            <a:lvl5pPr>
              <a:defRPr sz="900"/>
            </a:lvl5pPr>
            <a:extLst/>
          </a:lstStyle>
          <a:p>
            <a:pPr lvl="0" rtl="0" eaLnBrk="1" latinLnBrk="0" hangingPunct="1"/>
            <a:r>
              <a:rPr lang="zh-CN" altLang="en-US" noProof="0" smtClean="0"/>
              <a:t>单击此处编辑母版文本样式</a:t>
            </a:r>
          </a:p>
        </p:txBody>
      </p:sp>
      <p:sp>
        <p:nvSpPr>
          <p:cNvPr id="5" name="日期占位符 4"/>
          <p:cNvSpPr>
            <a:spLocks noGrp="1"/>
          </p:cNvSpPr>
          <p:nvPr>
            <p:ph type="dt" sz="half" idx="10"/>
          </p:nvPr>
        </p:nvSpPr>
        <p:spPr>
          <a:xfrm>
            <a:off x="4775200" y="6305550"/>
            <a:ext cx="2844800" cy="476250"/>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fld id="{B99A340D-E1B0-484F-90F8-63F1CCE73155}" type="datetime1">
              <a:rPr lang="zh-CN" altLang="en-US" smtClean="0"/>
              <a:pPr/>
              <a:t>2020/6/6</a:t>
            </a:fld>
            <a:endParaRPr lang="zh-CN" altLang="en-US" dirty="0"/>
          </a:p>
        </p:txBody>
      </p:sp>
      <p:sp>
        <p:nvSpPr>
          <p:cNvPr id="6" name="页脚占位符 5"/>
          <p:cNvSpPr>
            <a:spLocks noGrp="1"/>
          </p:cNvSpPr>
          <p:nvPr>
            <p:ph type="ftr" sz="quarter" idx="11"/>
          </p:nvPr>
        </p:nvSpPr>
        <p:spPr>
          <a:xfrm>
            <a:off x="7620000" y="6305550"/>
            <a:ext cx="3860800" cy="476250"/>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添加页脚</a:t>
            </a:r>
            <a:endParaRPr lang="zh-CN" altLang="en-US" dirty="0"/>
          </a:p>
        </p:txBody>
      </p:sp>
      <p:sp>
        <p:nvSpPr>
          <p:cNvPr id="7" name="幻灯片编号占位符 6"/>
          <p:cNvSpPr>
            <a:spLocks noGrp="1"/>
          </p:cNvSpPr>
          <p:nvPr>
            <p:ph type="sldNum" sz="quarter" idx="12"/>
          </p:nvPr>
        </p:nvSpPr>
        <p:spPr>
          <a:xfrm>
            <a:off x="11484864" y="6305550"/>
            <a:ext cx="609600" cy="476250"/>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fld id="{401CF334-2D5C-4859-84A6-CA7E6E43FAEB}" type="slidenum">
              <a:rPr lang="en-US" altLang="zh-CN" smtClean="0"/>
              <a:pPr/>
              <a:t>‹#›</a:t>
            </a:fld>
            <a:endParaRPr lang="zh-CN" altLang="en-US" dirty="0"/>
          </a:p>
        </p:txBody>
      </p:sp>
    </p:spTree>
    <p:extLst>
      <p:ext uri="{BB962C8B-B14F-4D97-AF65-F5344CB8AC3E}">
        <p14:creationId xmlns:p14="http://schemas.microsoft.com/office/powerpoint/2010/main" val="363675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2"/>
      </p:bgRef>
    </p:bg>
    <p:spTree>
      <p:nvGrpSpPr>
        <p:cNvPr id="1" name=""/>
        <p:cNvGrpSpPr/>
        <p:nvPr/>
      </p:nvGrpSpPr>
      <p:grpSpPr>
        <a:xfrm>
          <a:off x="0" y="0"/>
          <a:ext cx="0" cy="0"/>
          <a:chOff x="0" y="0"/>
          <a:chExt cx="0" cy="0"/>
        </a:xfrm>
      </p:grpSpPr>
      <p:grpSp>
        <p:nvGrpSpPr>
          <p:cNvPr id="6" name="组 5"/>
          <p:cNvGrpSpPr/>
          <p:nvPr/>
        </p:nvGrpSpPr>
        <p:grpSpPr>
          <a:xfrm>
            <a:off x="7148" y="-54"/>
            <a:ext cx="12188952" cy="6858054"/>
            <a:chOff x="7148" y="-54"/>
            <a:chExt cx="12188952" cy="6858054"/>
          </a:xfrm>
        </p:grpSpPr>
        <p:sp>
          <p:nvSpPr>
            <p:cNvPr id="4" name="矩形 3"/>
            <p:cNvSpPr/>
            <p:nvPr/>
          </p:nvSpPr>
          <p:spPr>
            <a:xfrm>
              <a:off x="7148" y="0"/>
              <a:ext cx="12188952"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5" name="矩形 14"/>
            <p:cNvSpPr/>
            <p:nvPr/>
          </p:nvSpPr>
          <p:spPr bwMode="invGray">
            <a:xfrm>
              <a:off x="1473566" y="-54"/>
              <a:ext cx="96070" cy="6858054"/>
            </a:xfrm>
            <a:prstGeom prst="rect">
              <a:avLst/>
            </a:prstGeom>
            <a:solidFill>
              <a:schemeClr val="bg2">
                <a:lumMod val="10000"/>
              </a:schemeClr>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zh-CN" altLang="en-US" sz="1800" noProof="0" dirty="0">
                <a:latin typeface="Microsoft YaHei UI" panose="020B0503020204020204" pitchFamily="34" charset="-122"/>
                <a:ea typeface="Microsoft YaHei UI" panose="020B0503020204020204" pitchFamily="34" charset="-122"/>
              </a:endParaRPr>
            </a:p>
          </p:txBody>
        </p:sp>
        <p:pic>
          <p:nvPicPr>
            <p:cNvPr id="3" name="图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148" y="0"/>
              <a:ext cx="1495425" cy="6858000"/>
            </a:xfrm>
            <a:prstGeom prst="rect">
              <a:avLst/>
            </a:prstGeom>
          </p:spPr>
        </p:pic>
      </p:grpSp>
      <p:sp>
        <p:nvSpPr>
          <p:cNvPr id="16" name="标题占位符 4"/>
          <p:cNvSpPr>
            <a:spLocks noGrp="1"/>
          </p:cNvSpPr>
          <p:nvPr>
            <p:ph type="title"/>
          </p:nvPr>
        </p:nvSpPr>
        <p:spPr>
          <a:xfrm>
            <a:off x="1914144" y="274638"/>
            <a:ext cx="9997440" cy="1143000"/>
          </a:xfrm>
          <a:prstGeom prst="rect">
            <a:avLst/>
          </a:prstGeom>
        </p:spPr>
        <p:txBody>
          <a:bodyPr rtlCol="0" anchor="ctr">
            <a:normAutofit/>
          </a:bodyPr>
          <a:lstStyle/>
          <a:p>
            <a:pPr rtl="0"/>
            <a:r>
              <a:rPr lang="zh-CN" altLang="en-US" noProof="0" dirty="0"/>
              <a:t>单击此处编辑母版标题样式</a:t>
            </a:r>
          </a:p>
        </p:txBody>
      </p:sp>
      <p:sp>
        <p:nvSpPr>
          <p:cNvPr id="17" name="文本占位符 8"/>
          <p:cNvSpPr>
            <a:spLocks noGrp="1"/>
          </p:cNvSpPr>
          <p:nvPr>
            <p:ph type="body" idx="1"/>
          </p:nvPr>
        </p:nvSpPr>
        <p:spPr>
          <a:xfrm>
            <a:off x="1914144" y="1447800"/>
            <a:ext cx="9997440" cy="4800600"/>
          </a:xfrm>
          <a:prstGeom prst="rect">
            <a:avLst/>
          </a:prstGeom>
        </p:spPr>
        <p:txBody>
          <a:bodyPr rtlCol="0">
            <a:normAutofit/>
          </a:bodyPr>
          <a:lstStyle/>
          <a:p>
            <a:pPr lvl="0" rtl="0" eaLnBrk="1" latinLnBrk="0" hangingPunct="1"/>
            <a:r>
              <a:rPr lang="zh-CN" altLang="en-US" noProof="0" dirty="0"/>
              <a:t>单击此处编辑母版文本样式</a:t>
            </a:r>
          </a:p>
          <a:p>
            <a:pPr lvl="1" rtl="0" eaLnBrk="1" latinLnBrk="0" hangingPunct="1"/>
            <a:r>
              <a:rPr lang="zh-CN" altLang="en-US" noProof="0" dirty="0"/>
              <a:t>第二级</a:t>
            </a:r>
          </a:p>
          <a:p>
            <a:pPr lvl="2" rtl="0" eaLnBrk="1" latinLnBrk="0" hangingPunct="1"/>
            <a:r>
              <a:rPr lang="zh-CN" altLang="en-US" noProof="0" dirty="0"/>
              <a:t>第三级</a:t>
            </a:r>
          </a:p>
          <a:p>
            <a:pPr lvl="3" rtl="0" eaLnBrk="1" latinLnBrk="0" hangingPunct="1"/>
            <a:r>
              <a:rPr lang="zh-CN" altLang="en-US" noProof="0" dirty="0"/>
              <a:t>第四级</a:t>
            </a:r>
          </a:p>
          <a:p>
            <a:pPr lvl="4" rtl="0" eaLnBrk="1" latinLnBrk="0" hangingPunct="1"/>
            <a:r>
              <a:rPr lang="zh-CN" altLang="en-US" noProof="0" dirty="0"/>
              <a:t>第五级</a:t>
            </a:r>
          </a:p>
        </p:txBody>
      </p:sp>
      <p:sp>
        <p:nvSpPr>
          <p:cNvPr id="18" name="日期占位符 23"/>
          <p:cNvSpPr>
            <a:spLocks noGrp="1"/>
          </p:cNvSpPr>
          <p:nvPr>
            <p:ph type="dt" sz="half" idx="2"/>
          </p:nvPr>
        </p:nvSpPr>
        <p:spPr>
          <a:xfrm>
            <a:off x="4775200" y="6305550"/>
            <a:ext cx="2844800" cy="476250"/>
          </a:xfrm>
          <a:prstGeom prst="rect">
            <a:avLst/>
          </a:prstGeom>
        </p:spPr>
        <p:txBody>
          <a:bodyPr rtlCol="0" anchor="b"/>
          <a:lstStyle>
            <a:lvl1pPr algn="r" eaLnBrk="1" latinLnBrk="0" hangingPunct="1">
              <a:defRPr kumimoji="0" sz="1100">
                <a:solidFill>
                  <a:schemeClr val="tx2"/>
                </a:solidFill>
                <a:latin typeface="Microsoft YaHei UI" panose="020B0503020204020204" pitchFamily="34" charset="-122"/>
                <a:ea typeface="Microsoft YaHei UI" panose="020B0503020204020204" pitchFamily="34" charset="-122"/>
              </a:defRPr>
            </a:lvl1pPr>
            <a:extLst/>
          </a:lstStyle>
          <a:p>
            <a:fld id="{AF77EB63-F1B5-4A7C-9F60-6B645F3E1BBF}" type="datetime1">
              <a:rPr lang="zh-CN" altLang="en-US" noProof="0" smtClean="0"/>
              <a:t>2020/6/6</a:t>
            </a:fld>
            <a:endParaRPr lang="zh-CN" altLang="en-US" noProof="0" dirty="0"/>
          </a:p>
        </p:txBody>
      </p:sp>
      <p:sp>
        <p:nvSpPr>
          <p:cNvPr id="19" name="页脚占位符 9"/>
          <p:cNvSpPr>
            <a:spLocks noGrp="1"/>
          </p:cNvSpPr>
          <p:nvPr>
            <p:ph type="ftr" sz="quarter" idx="3"/>
          </p:nvPr>
        </p:nvSpPr>
        <p:spPr>
          <a:xfrm>
            <a:off x="7620000" y="6305550"/>
            <a:ext cx="3860800" cy="476250"/>
          </a:xfrm>
          <a:prstGeom prst="rect">
            <a:avLst/>
          </a:prstGeom>
        </p:spPr>
        <p:txBody>
          <a:bodyPr rtlCol="0" anchor="b"/>
          <a:lstStyle>
            <a:lvl1pPr eaLnBrk="1" latinLnBrk="0" hangingPunct="1">
              <a:defRPr kumimoji="0" sz="1100">
                <a:solidFill>
                  <a:schemeClr val="tx2"/>
                </a:solidFill>
                <a:effectLst/>
                <a:latin typeface="Microsoft YaHei UI" panose="020B0503020204020204" pitchFamily="34" charset="-122"/>
                <a:ea typeface="Microsoft YaHei UI" panose="020B0503020204020204" pitchFamily="34" charset="-122"/>
              </a:defRPr>
            </a:lvl1pPr>
            <a:extLst/>
          </a:lstStyle>
          <a:p>
            <a:r>
              <a:rPr lang="zh-CN" altLang="en-US" noProof="0" dirty="0"/>
              <a:t>添加页脚</a:t>
            </a:r>
          </a:p>
        </p:txBody>
      </p:sp>
      <p:sp>
        <p:nvSpPr>
          <p:cNvPr id="20" name="幻灯片编号占位符 21"/>
          <p:cNvSpPr>
            <a:spLocks noGrp="1"/>
          </p:cNvSpPr>
          <p:nvPr>
            <p:ph type="sldNum" sz="quarter" idx="4"/>
          </p:nvPr>
        </p:nvSpPr>
        <p:spPr>
          <a:xfrm>
            <a:off x="11484864" y="6305550"/>
            <a:ext cx="609600" cy="476250"/>
          </a:xfrm>
          <a:prstGeom prst="rect">
            <a:avLst/>
          </a:prstGeom>
        </p:spPr>
        <p:txBody>
          <a:bodyPr rtlCol="0" anchor="b"/>
          <a:lstStyle>
            <a:lvl1pPr algn="ctr" eaLnBrk="1" latinLnBrk="0" hangingPunct="1">
              <a:defRPr kumimoji="0" sz="1100">
                <a:solidFill>
                  <a:schemeClr val="tx2"/>
                </a:solidFill>
                <a:effectLst/>
                <a:latin typeface="Microsoft YaHei UI" panose="020B0503020204020204" pitchFamily="34" charset="-122"/>
                <a:ea typeface="Microsoft YaHei UI" panose="020B0503020204020204" pitchFamily="34" charset="-122"/>
              </a:defRPr>
            </a:lvl1pPr>
            <a:extLst/>
          </a:lstStyle>
          <a:p>
            <a:fld id="{401CF334-2D5C-4859-84A6-CA7E6E43FAEB}" type="slidenum">
              <a:rPr lang="en-US" altLang="zh-CN" noProof="0" smtClean="0"/>
              <a:pPr/>
              <a:t>‹#›</a:t>
            </a:fld>
            <a:endParaRPr lang="zh-CN" altLang="en-US" noProof="0" dirty="0"/>
          </a:p>
        </p:txBody>
      </p:sp>
    </p:spTree>
    <p:extLst>
      <p:ext uri="{BB962C8B-B14F-4D97-AF65-F5344CB8AC3E}">
        <p14:creationId xmlns:p14="http://schemas.microsoft.com/office/powerpoint/2010/main" val="12600380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300" b="1" kern="1200">
          <a:solidFill>
            <a:schemeClr val="accent2">
              <a:lumMod val="50000"/>
            </a:schemeClr>
          </a:solidFill>
          <a:effectLst/>
          <a:latin typeface="Microsoft YaHei UI" panose="020B0503020204020204" pitchFamily="34" charset="-122"/>
          <a:ea typeface="Microsoft YaHei UI" panose="020B0503020204020204" pitchFamily="34" charset="-122"/>
          <a:cs typeface="+mj-cs"/>
        </a:defRPr>
      </a:lvl1pPr>
      <a:extLst/>
    </p:titleStyle>
    <p:body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7512" userDrawn="1">
          <p15:clr>
            <a:srgbClr val="F26B43"/>
          </p15:clr>
        </p15:guide>
        <p15:guide id="3" pos="1176" userDrawn="1">
          <p15:clr>
            <a:srgbClr val="F26B43"/>
          </p15:clr>
        </p15:guide>
        <p15:guide id="4" orient="horz" pos="3936" userDrawn="1">
          <p15:clr>
            <a:srgbClr val="F26B43"/>
          </p15:clr>
        </p15:guide>
        <p15:guide id="5" orient="horz" pos="888" userDrawn="1">
          <p15:clr>
            <a:srgbClr val="F26B43"/>
          </p15:clr>
        </p15:guide>
        <p15:guide id="6" orient="horz" pos="16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ctrTitle"/>
          </p:nvPr>
        </p:nvSpPr>
        <p:spPr>
          <a:xfrm>
            <a:off x="1439863" y="512763"/>
            <a:ext cx="9875837" cy="854075"/>
          </a:xfrm>
        </p:spPr>
        <p:txBody>
          <a:bodyPr rtlCol="0"/>
          <a:lstStyle/>
          <a:p>
            <a:pPr rtl="0"/>
            <a:r>
              <a:rPr lang="zh-CN" altLang="en-US" dirty="0" smtClean="0"/>
              <a:t>量化策略开发与程序化交易</a:t>
            </a:r>
            <a:endParaRPr lang="zh-CN" altLang="en-US" dirty="0"/>
          </a:p>
        </p:txBody>
      </p:sp>
      <p:sp>
        <p:nvSpPr>
          <p:cNvPr id="6" name="副标题 2"/>
          <p:cNvSpPr>
            <a:spLocks noGrp="1"/>
          </p:cNvSpPr>
          <p:nvPr>
            <p:ph type="subTitle" idx="1"/>
          </p:nvPr>
        </p:nvSpPr>
        <p:spPr>
          <a:xfrm>
            <a:off x="2334705" y="2439212"/>
            <a:ext cx="8086151" cy="633502"/>
          </a:xfrm>
        </p:spPr>
        <p:txBody>
          <a:bodyPr rtlCol="0"/>
          <a:lstStyle/>
          <a:p>
            <a:pPr rtl="0"/>
            <a:r>
              <a:rPr lang="zh-CN" altLang="en-US" dirty="0" smtClean="0"/>
              <a:t>量化投资策略原理模块</a:t>
            </a:r>
            <a:r>
              <a:rPr lang="en-US" altLang="zh-CN" dirty="0" smtClean="0"/>
              <a:t>4</a:t>
            </a:r>
            <a:r>
              <a:rPr lang="zh-CN" altLang="en-US" dirty="0" smtClean="0"/>
              <a:t>：商品期货</a:t>
            </a:r>
            <a:r>
              <a:rPr lang="en-US" altLang="zh-CN" dirty="0" smtClean="0"/>
              <a:t>CTA</a:t>
            </a:r>
            <a:r>
              <a:rPr lang="zh-CN" altLang="en-US" dirty="0" smtClean="0"/>
              <a:t>策略</a:t>
            </a:r>
            <a:endParaRPr lang="zh-CN" altLang="en-US" dirty="0"/>
          </a:p>
        </p:txBody>
      </p:sp>
    </p:spTree>
    <p:extLst>
      <p:ext uri="{BB962C8B-B14F-4D97-AF65-F5344CB8AC3E}">
        <p14:creationId xmlns:p14="http://schemas.microsoft.com/office/powerpoint/2010/main" val="263390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p:nvPr/>
        </p:nvSpPr>
        <p:spPr>
          <a:xfrm>
            <a:off x="1796797" y="5837945"/>
            <a:ext cx="3350135" cy="166712"/>
          </a:xfrm>
          <a:prstGeom prst="rect">
            <a:avLst/>
          </a:prstGeom>
        </p:spPr>
        <p:txBody>
          <a:bodyPr vert="horz" wrap="square" lIns="0" tIns="0" rIns="0" bIns="0" rtlCol="0">
            <a:spAutoFit/>
          </a:bodyPr>
          <a:lstStyle/>
          <a:p>
            <a:pPr>
              <a:lnSpc>
                <a:spcPts val="1340"/>
              </a:lnSpc>
              <a:spcBef>
                <a:spcPct val="0"/>
              </a:spcBef>
              <a:spcAft>
                <a:spcPct val="0"/>
              </a:spcAft>
            </a:pPr>
            <a:r>
              <a:rPr sz="1200">
                <a:solidFill>
                  <a:srgbClr val="000099"/>
                </a:solidFill>
                <a:latin typeface="TMBSQE+¿¬Ìå_GB2312"/>
                <a:cs typeface="TMBSQE+¿¬Ìå_GB2312"/>
              </a:rPr>
              <a:t>资料来源：</a:t>
            </a:r>
            <a:r>
              <a:rPr sz="1200">
                <a:solidFill>
                  <a:srgbClr val="000099"/>
                </a:solidFill>
                <a:latin typeface="Arial"/>
                <a:cs typeface="Arial"/>
              </a:rPr>
              <a:t>Barclayhedge</a:t>
            </a:r>
            <a:r>
              <a:rPr sz="1200">
                <a:solidFill>
                  <a:srgbClr val="000099"/>
                </a:solidFill>
                <a:latin typeface="TMBSQE+¿¬Ìå_GB2312"/>
                <a:cs typeface="TMBSQE+¿¬Ìå_GB2312"/>
              </a:rPr>
              <a:t>，海通证券研究所</a:t>
            </a:r>
          </a:p>
        </p:txBody>
      </p:sp>
      <p:sp>
        <p:nvSpPr>
          <p:cNvPr id="20" name="object 20"/>
          <p:cNvSpPr txBox="1"/>
          <p:nvPr/>
        </p:nvSpPr>
        <p:spPr>
          <a:xfrm>
            <a:off x="6069458" y="6551177"/>
            <a:ext cx="398701" cy="166712"/>
          </a:xfrm>
          <a:prstGeom prst="rect">
            <a:avLst/>
          </a:prstGeom>
        </p:spPr>
        <p:txBody>
          <a:bodyPr vert="horz" wrap="square" lIns="0" tIns="0" rIns="0" bIns="0" rtlCol="0">
            <a:spAutoFit/>
          </a:bodyPr>
          <a:lstStyle/>
          <a:p>
            <a:pPr>
              <a:lnSpc>
                <a:spcPts val="1340"/>
              </a:lnSpc>
              <a:spcBef>
                <a:spcPct val="0"/>
              </a:spcBef>
              <a:spcAft>
                <a:spcPct val="0"/>
              </a:spcAft>
            </a:pPr>
            <a:r>
              <a:rPr sz="1200" b="1">
                <a:solidFill>
                  <a:srgbClr val="000000"/>
                </a:solidFill>
                <a:latin typeface="Arial"/>
                <a:cs typeface="Arial"/>
              </a:rPr>
              <a:t>10</a:t>
            </a:r>
          </a:p>
        </p:txBody>
      </p:sp>
      <p:pic>
        <p:nvPicPr>
          <p:cNvPr id="2" name="图片 1"/>
          <p:cNvPicPr>
            <a:picLocks noChangeAspect="1"/>
          </p:cNvPicPr>
          <p:nvPr/>
        </p:nvPicPr>
        <p:blipFill>
          <a:blip r:embed="rId2"/>
          <a:stretch>
            <a:fillRect/>
          </a:stretch>
        </p:blipFill>
        <p:spPr>
          <a:xfrm>
            <a:off x="1796797" y="2609398"/>
            <a:ext cx="10287000" cy="3133725"/>
          </a:xfrm>
          <a:prstGeom prst="rect">
            <a:avLst/>
          </a:prstGeom>
        </p:spPr>
      </p:pic>
      <p:pic>
        <p:nvPicPr>
          <p:cNvPr id="6" name="图片 5"/>
          <p:cNvPicPr>
            <a:picLocks noChangeAspect="1"/>
          </p:cNvPicPr>
          <p:nvPr/>
        </p:nvPicPr>
        <p:blipFill>
          <a:blip r:embed="rId3"/>
          <a:stretch>
            <a:fillRect/>
          </a:stretch>
        </p:blipFill>
        <p:spPr>
          <a:xfrm>
            <a:off x="1976843" y="54904"/>
            <a:ext cx="5486876" cy="670618"/>
          </a:xfrm>
          <a:prstGeom prst="rect">
            <a:avLst/>
          </a:prstGeom>
        </p:spPr>
      </p:pic>
      <p:pic>
        <p:nvPicPr>
          <p:cNvPr id="7" name="图片 6"/>
          <p:cNvPicPr>
            <a:picLocks noChangeAspect="1"/>
          </p:cNvPicPr>
          <p:nvPr/>
        </p:nvPicPr>
        <p:blipFill>
          <a:blip r:embed="rId4"/>
          <a:stretch>
            <a:fillRect/>
          </a:stretch>
        </p:blipFill>
        <p:spPr>
          <a:xfrm>
            <a:off x="1976843" y="994033"/>
            <a:ext cx="9547163" cy="1079086"/>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36072" y="351023"/>
            <a:ext cx="6015334" cy="397545"/>
          </a:xfrm>
          <a:prstGeom prst="rect">
            <a:avLst/>
          </a:prstGeom>
        </p:spPr>
        <p:txBody>
          <a:bodyPr vert="horz" wrap="square" lIns="0" tIns="0" rIns="0" bIns="0" rtlCol="0">
            <a:spAutoFit/>
          </a:bodyPr>
          <a:lstStyle/>
          <a:p>
            <a:pPr>
              <a:lnSpc>
                <a:spcPts val="3123"/>
              </a:lnSpc>
              <a:spcBef>
                <a:spcPct val="0"/>
              </a:spcBef>
              <a:spcAft>
                <a:spcPct val="0"/>
              </a:spcAft>
            </a:pPr>
            <a:r>
              <a:rPr sz="2800" spc="21" dirty="0" err="1" smtClean="0">
                <a:solidFill>
                  <a:srgbClr val="000099"/>
                </a:solidFill>
                <a:latin typeface="KPNUCK+¿¬Ìå_GB2312"/>
                <a:cs typeface="KPNUCK+¿¬Ìå_GB2312"/>
              </a:rPr>
              <a:t>海外</a:t>
            </a:r>
            <a:r>
              <a:rPr sz="2800" b="1" spc="-72" dirty="0" err="1">
                <a:solidFill>
                  <a:srgbClr val="000099"/>
                </a:solidFill>
                <a:latin typeface="Arial"/>
                <a:cs typeface="Arial"/>
              </a:rPr>
              <a:t>CTA</a:t>
            </a:r>
            <a:r>
              <a:rPr sz="2800" spc="19" dirty="0" err="1">
                <a:solidFill>
                  <a:srgbClr val="000099"/>
                </a:solidFill>
                <a:latin typeface="KPNUCK+¿¬Ìå_GB2312"/>
                <a:cs typeface="KPNUCK+¿¬Ìå_GB2312"/>
              </a:rPr>
              <a:t>基金公司及产品介绍</a:t>
            </a:r>
            <a:endParaRPr sz="2800" spc="19" dirty="0">
              <a:solidFill>
                <a:srgbClr val="000099"/>
              </a:solidFill>
              <a:latin typeface="KPNUCK+¿¬Ìå_GB2312"/>
              <a:cs typeface="KPNUCK+¿¬Ìå_GB2312"/>
            </a:endParaRPr>
          </a:p>
        </p:txBody>
      </p:sp>
      <p:sp>
        <p:nvSpPr>
          <p:cNvPr id="4" name="object 4"/>
          <p:cNvSpPr txBox="1"/>
          <p:nvPr/>
        </p:nvSpPr>
        <p:spPr>
          <a:xfrm>
            <a:off x="2195780" y="1663044"/>
            <a:ext cx="3910849" cy="282129"/>
          </a:xfrm>
          <a:prstGeom prst="rect">
            <a:avLst/>
          </a:prstGeom>
        </p:spPr>
        <p:txBody>
          <a:bodyPr vert="horz" wrap="square" lIns="0" tIns="0" rIns="0" bIns="0" rtlCol="0">
            <a:spAutoFit/>
          </a:bodyPr>
          <a:lstStyle/>
          <a:p>
            <a:pPr>
              <a:lnSpc>
                <a:spcPts val="2238"/>
              </a:lnSpc>
              <a:spcBef>
                <a:spcPct val="0"/>
              </a:spcBef>
              <a:spcAft>
                <a:spcPct val="0"/>
              </a:spcAft>
            </a:pPr>
            <a:r>
              <a:rPr sz="2000" b="1">
                <a:solidFill>
                  <a:srgbClr val="000099"/>
                </a:solidFill>
                <a:latin typeface="Arial"/>
                <a:cs typeface="Arial"/>
              </a:rPr>
              <a:t>Winton</a:t>
            </a:r>
            <a:r>
              <a:rPr sz="2000" b="1" spc="-24">
                <a:solidFill>
                  <a:srgbClr val="000099"/>
                </a:solidFill>
                <a:latin typeface="Arial"/>
                <a:cs typeface="Arial"/>
              </a:rPr>
              <a:t> </a:t>
            </a:r>
            <a:r>
              <a:rPr sz="2000" b="1">
                <a:solidFill>
                  <a:srgbClr val="000099"/>
                </a:solidFill>
                <a:latin typeface="Arial"/>
                <a:cs typeface="Arial"/>
              </a:rPr>
              <a:t>Capital</a:t>
            </a:r>
            <a:r>
              <a:rPr sz="2000" b="1" spc="-34">
                <a:solidFill>
                  <a:srgbClr val="000099"/>
                </a:solidFill>
                <a:latin typeface="Arial"/>
                <a:cs typeface="Arial"/>
              </a:rPr>
              <a:t> </a:t>
            </a:r>
            <a:r>
              <a:rPr sz="2000" b="1">
                <a:solidFill>
                  <a:srgbClr val="000099"/>
                </a:solidFill>
                <a:latin typeface="Arial"/>
                <a:cs typeface="Arial"/>
              </a:rPr>
              <a:t>Management</a:t>
            </a:r>
          </a:p>
        </p:txBody>
      </p:sp>
      <p:sp>
        <p:nvSpPr>
          <p:cNvPr id="5" name="object 5"/>
          <p:cNvSpPr txBox="1"/>
          <p:nvPr/>
        </p:nvSpPr>
        <p:spPr>
          <a:xfrm>
            <a:off x="2195780" y="2275692"/>
            <a:ext cx="5289989" cy="282129"/>
          </a:xfrm>
          <a:prstGeom prst="rect">
            <a:avLst/>
          </a:prstGeom>
        </p:spPr>
        <p:txBody>
          <a:bodyPr vert="horz" wrap="square" lIns="0" tIns="0" rIns="0" bIns="0" rtlCol="0">
            <a:spAutoFit/>
          </a:bodyPr>
          <a:lstStyle/>
          <a:p>
            <a:pPr>
              <a:lnSpc>
                <a:spcPts val="2238"/>
              </a:lnSpc>
              <a:spcBef>
                <a:spcPct val="0"/>
              </a:spcBef>
              <a:spcAft>
                <a:spcPct val="0"/>
              </a:spcAft>
            </a:pPr>
            <a:r>
              <a:rPr sz="2000" spc="28">
                <a:solidFill>
                  <a:srgbClr val="000099"/>
                </a:solidFill>
                <a:latin typeface="KPNUCK+¿¬Ìå_GB2312"/>
                <a:cs typeface="KPNUCK+¿¬Ìå_GB2312"/>
              </a:rPr>
              <a:t>成立于</a:t>
            </a:r>
            <a:r>
              <a:rPr sz="2000" b="1">
                <a:solidFill>
                  <a:srgbClr val="000099"/>
                </a:solidFill>
                <a:latin typeface="Arial"/>
                <a:cs typeface="Arial"/>
              </a:rPr>
              <a:t>1997</a:t>
            </a:r>
            <a:r>
              <a:rPr sz="2000" spc="16">
                <a:solidFill>
                  <a:srgbClr val="000099"/>
                </a:solidFill>
                <a:latin typeface="KPNUCK+¿¬Ìå_GB2312"/>
                <a:cs typeface="KPNUCK+¿¬Ìå_GB2312"/>
              </a:rPr>
              <a:t>年</a:t>
            </a:r>
            <a:r>
              <a:rPr sz="2000" b="1">
                <a:solidFill>
                  <a:srgbClr val="000099"/>
                </a:solidFill>
                <a:latin typeface="Arial"/>
                <a:cs typeface="Arial"/>
              </a:rPr>
              <a:t>10</a:t>
            </a:r>
            <a:r>
              <a:rPr sz="2000" spc="12">
                <a:solidFill>
                  <a:srgbClr val="000099"/>
                </a:solidFill>
                <a:latin typeface="KPNUCK+¿¬Ìå_GB2312"/>
                <a:cs typeface="KPNUCK+¿¬Ìå_GB2312"/>
              </a:rPr>
              <a:t>月，管理规模</a:t>
            </a:r>
            <a:r>
              <a:rPr sz="2000" b="1">
                <a:solidFill>
                  <a:srgbClr val="000099"/>
                </a:solidFill>
                <a:latin typeface="Arial"/>
                <a:cs typeface="Arial"/>
              </a:rPr>
              <a:t>339</a:t>
            </a:r>
            <a:r>
              <a:rPr sz="2000" spc="16">
                <a:solidFill>
                  <a:srgbClr val="000099"/>
                </a:solidFill>
                <a:latin typeface="KPNUCK+¿¬Ìå_GB2312"/>
                <a:cs typeface="KPNUCK+¿¬Ìå_GB2312"/>
              </a:rPr>
              <a:t>亿美元</a:t>
            </a:r>
          </a:p>
        </p:txBody>
      </p:sp>
      <p:sp>
        <p:nvSpPr>
          <p:cNvPr id="6" name="object 6"/>
          <p:cNvSpPr txBox="1"/>
          <p:nvPr/>
        </p:nvSpPr>
        <p:spPr>
          <a:xfrm>
            <a:off x="2227174" y="3083370"/>
            <a:ext cx="8763247" cy="256480"/>
          </a:xfrm>
          <a:prstGeom prst="rect">
            <a:avLst/>
          </a:prstGeom>
        </p:spPr>
        <p:txBody>
          <a:bodyPr vert="horz" wrap="square" lIns="0" tIns="0" rIns="0" bIns="0" rtlCol="0">
            <a:spAutoFit/>
          </a:bodyPr>
          <a:lstStyle/>
          <a:p>
            <a:pPr>
              <a:lnSpc>
                <a:spcPts val="2010"/>
              </a:lnSpc>
              <a:spcBef>
                <a:spcPct val="0"/>
              </a:spcBef>
              <a:spcAft>
                <a:spcPct val="0"/>
              </a:spcAft>
            </a:pPr>
            <a:r>
              <a:rPr>
                <a:solidFill>
                  <a:srgbClr val="000099"/>
                </a:solidFill>
                <a:latin typeface="Arial"/>
                <a:cs typeface="Arial"/>
              </a:rPr>
              <a:t>•</a:t>
            </a:r>
            <a:r>
              <a:rPr spc="1620">
                <a:solidFill>
                  <a:srgbClr val="000099"/>
                </a:solidFill>
                <a:latin typeface="Times New Roman"/>
                <a:cs typeface="Times New Roman"/>
              </a:rPr>
              <a:t> </a:t>
            </a:r>
            <a:r>
              <a:rPr spc="12">
                <a:solidFill>
                  <a:srgbClr val="000099"/>
                </a:solidFill>
                <a:latin typeface="KPNUCK+¿¬Ìå_GB2312"/>
                <a:cs typeface="KPNUCK+¿¬Ìå_GB2312"/>
              </a:rPr>
              <a:t>截止</a:t>
            </a:r>
            <a:r>
              <a:rPr b="1">
                <a:solidFill>
                  <a:srgbClr val="000099"/>
                </a:solidFill>
                <a:latin typeface="Arial"/>
                <a:cs typeface="Arial"/>
              </a:rPr>
              <a:t>2016</a:t>
            </a:r>
            <a:r>
              <a:rPr spc="12">
                <a:solidFill>
                  <a:srgbClr val="000099"/>
                </a:solidFill>
                <a:latin typeface="KPNUCK+¿¬Ìå_GB2312"/>
                <a:cs typeface="KPNUCK+¿¬Ìå_GB2312"/>
              </a:rPr>
              <a:t>年</a:t>
            </a:r>
            <a:r>
              <a:rPr b="1">
                <a:solidFill>
                  <a:srgbClr val="000099"/>
                </a:solidFill>
                <a:latin typeface="Arial"/>
                <a:cs typeface="Arial"/>
              </a:rPr>
              <a:t>1</a:t>
            </a:r>
            <a:r>
              <a:rPr spc="12">
                <a:solidFill>
                  <a:srgbClr val="000099"/>
                </a:solidFill>
                <a:latin typeface="KPNUCK+¿¬Ìå_GB2312"/>
                <a:cs typeface="KPNUCK+¿¬Ìå_GB2312"/>
              </a:rPr>
              <a:t>月的年化收益高达</a:t>
            </a:r>
            <a:r>
              <a:rPr b="1">
                <a:solidFill>
                  <a:srgbClr val="000099"/>
                </a:solidFill>
                <a:latin typeface="Arial"/>
                <a:cs typeface="Arial"/>
              </a:rPr>
              <a:t>12.78%</a:t>
            </a:r>
            <a:r>
              <a:rPr spc="12">
                <a:solidFill>
                  <a:srgbClr val="000099"/>
                </a:solidFill>
                <a:latin typeface="KPNUCK+¿¬Ìå_GB2312"/>
                <a:cs typeface="KPNUCK+¿¬Ìå_GB2312"/>
              </a:rPr>
              <a:t>，远超同期</a:t>
            </a:r>
            <a:r>
              <a:rPr b="1">
                <a:solidFill>
                  <a:srgbClr val="000099"/>
                </a:solidFill>
                <a:latin typeface="Arial"/>
                <a:cs typeface="Arial"/>
              </a:rPr>
              <a:t>S&amp;P500</a:t>
            </a:r>
            <a:r>
              <a:rPr spc="13">
                <a:solidFill>
                  <a:srgbClr val="000099"/>
                </a:solidFill>
                <a:latin typeface="KPNUCK+¿¬Ìå_GB2312"/>
                <a:cs typeface="KPNUCK+¿¬Ìå_GB2312"/>
              </a:rPr>
              <a:t>指数的</a:t>
            </a:r>
            <a:r>
              <a:rPr b="1">
                <a:solidFill>
                  <a:srgbClr val="000099"/>
                </a:solidFill>
                <a:latin typeface="Arial"/>
                <a:cs typeface="Arial"/>
              </a:rPr>
              <a:t>6.21%</a:t>
            </a:r>
          </a:p>
        </p:txBody>
      </p:sp>
      <p:sp>
        <p:nvSpPr>
          <p:cNvPr id="7" name="object 7"/>
          <p:cNvSpPr txBox="1"/>
          <p:nvPr/>
        </p:nvSpPr>
        <p:spPr>
          <a:xfrm>
            <a:off x="2227173" y="3564954"/>
            <a:ext cx="8651886" cy="256480"/>
          </a:xfrm>
          <a:prstGeom prst="rect">
            <a:avLst/>
          </a:prstGeom>
        </p:spPr>
        <p:txBody>
          <a:bodyPr vert="horz" wrap="square" lIns="0" tIns="0" rIns="0" bIns="0" rtlCol="0">
            <a:spAutoFit/>
          </a:bodyPr>
          <a:lstStyle/>
          <a:p>
            <a:pPr>
              <a:lnSpc>
                <a:spcPts val="2010"/>
              </a:lnSpc>
              <a:spcBef>
                <a:spcPct val="0"/>
              </a:spcBef>
              <a:spcAft>
                <a:spcPct val="0"/>
              </a:spcAft>
            </a:pPr>
            <a:r>
              <a:rPr>
                <a:solidFill>
                  <a:srgbClr val="000099"/>
                </a:solidFill>
                <a:latin typeface="Arial"/>
                <a:cs typeface="Arial"/>
              </a:rPr>
              <a:t>•</a:t>
            </a:r>
            <a:r>
              <a:rPr spc="1620">
                <a:solidFill>
                  <a:srgbClr val="000099"/>
                </a:solidFill>
                <a:latin typeface="Times New Roman"/>
                <a:cs typeface="Times New Roman"/>
              </a:rPr>
              <a:t> </a:t>
            </a:r>
            <a:r>
              <a:rPr spc="12">
                <a:solidFill>
                  <a:srgbClr val="000099"/>
                </a:solidFill>
                <a:latin typeface="KPNUCK+¿¬Ìå_GB2312"/>
                <a:cs typeface="KPNUCK+¿¬Ìå_GB2312"/>
              </a:rPr>
              <a:t>旗舰产品</a:t>
            </a:r>
            <a:r>
              <a:rPr b="1">
                <a:solidFill>
                  <a:srgbClr val="000099"/>
                </a:solidFill>
                <a:latin typeface="Arial"/>
                <a:cs typeface="Arial"/>
              </a:rPr>
              <a:t>Winton</a:t>
            </a:r>
            <a:r>
              <a:rPr b="1" spc="-24">
                <a:solidFill>
                  <a:srgbClr val="000099"/>
                </a:solidFill>
                <a:latin typeface="Arial"/>
                <a:cs typeface="Arial"/>
              </a:rPr>
              <a:t> </a:t>
            </a:r>
            <a:r>
              <a:rPr b="1">
                <a:solidFill>
                  <a:srgbClr val="000099"/>
                </a:solidFill>
                <a:latin typeface="Arial"/>
                <a:cs typeface="Arial"/>
              </a:rPr>
              <a:t>Diversified</a:t>
            </a:r>
            <a:r>
              <a:rPr b="1" spc="45">
                <a:solidFill>
                  <a:srgbClr val="000099"/>
                </a:solidFill>
                <a:latin typeface="Arial"/>
                <a:cs typeface="Arial"/>
              </a:rPr>
              <a:t> </a:t>
            </a:r>
            <a:r>
              <a:rPr b="1" spc="-16">
                <a:solidFill>
                  <a:srgbClr val="000099"/>
                </a:solidFill>
                <a:latin typeface="Arial"/>
                <a:cs typeface="Arial"/>
              </a:rPr>
              <a:t>Trading</a:t>
            </a:r>
            <a:r>
              <a:rPr b="1" spc="15">
                <a:solidFill>
                  <a:srgbClr val="000099"/>
                </a:solidFill>
                <a:latin typeface="Arial"/>
                <a:cs typeface="Arial"/>
              </a:rPr>
              <a:t> </a:t>
            </a:r>
            <a:r>
              <a:rPr b="1">
                <a:solidFill>
                  <a:srgbClr val="000099"/>
                </a:solidFill>
                <a:latin typeface="Arial"/>
                <a:cs typeface="Arial"/>
              </a:rPr>
              <a:t>Program</a:t>
            </a:r>
            <a:r>
              <a:rPr b="1" spc="17">
                <a:solidFill>
                  <a:srgbClr val="000099"/>
                </a:solidFill>
                <a:latin typeface="Arial"/>
                <a:cs typeface="Arial"/>
              </a:rPr>
              <a:t> </a:t>
            </a:r>
            <a:r>
              <a:rPr spc="12">
                <a:solidFill>
                  <a:srgbClr val="000099"/>
                </a:solidFill>
                <a:latin typeface="KPNUCK+¿¬Ìå_GB2312"/>
                <a:cs typeface="KPNUCK+¿¬Ìå_GB2312"/>
              </a:rPr>
              <a:t>是一支分散化、趋势跟</a:t>
            </a:r>
          </a:p>
        </p:txBody>
      </p:sp>
      <p:sp>
        <p:nvSpPr>
          <p:cNvPr id="8" name="object 8"/>
          <p:cNvSpPr txBox="1"/>
          <p:nvPr/>
        </p:nvSpPr>
        <p:spPr>
          <a:xfrm>
            <a:off x="2570099" y="3904623"/>
            <a:ext cx="2182672" cy="230832"/>
          </a:xfrm>
          <a:prstGeom prst="rect">
            <a:avLst/>
          </a:prstGeom>
        </p:spPr>
        <p:txBody>
          <a:bodyPr vert="horz" wrap="square" lIns="0" tIns="0" rIns="0" bIns="0" rtlCol="0">
            <a:spAutoFit/>
          </a:bodyPr>
          <a:lstStyle/>
          <a:p>
            <a:pPr>
              <a:lnSpc>
                <a:spcPts val="1802"/>
              </a:lnSpc>
              <a:spcBef>
                <a:spcPct val="0"/>
              </a:spcBef>
              <a:spcAft>
                <a:spcPct val="0"/>
              </a:spcAft>
            </a:pPr>
            <a:r>
              <a:rPr spc="12">
                <a:solidFill>
                  <a:srgbClr val="000099"/>
                </a:solidFill>
                <a:latin typeface="KPNUCK+¿¬Ìå_GB2312"/>
                <a:cs typeface="KPNUCK+¿¬Ìå_GB2312"/>
              </a:rPr>
              <a:t>踪的期货投资基金</a:t>
            </a:r>
          </a:p>
        </p:txBody>
      </p:sp>
      <p:sp>
        <p:nvSpPr>
          <p:cNvPr id="9" name="object 9"/>
          <p:cNvSpPr txBox="1"/>
          <p:nvPr/>
        </p:nvSpPr>
        <p:spPr>
          <a:xfrm>
            <a:off x="2227174" y="4375977"/>
            <a:ext cx="7783617" cy="743793"/>
          </a:xfrm>
          <a:prstGeom prst="rect">
            <a:avLst/>
          </a:prstGeom>
        </p:spPr>
        <p:txBody>
          <a:bodyPr vert="horz" wrap="square" lIns="0" tIns="0" rIns="0" bIns="0" rtlCol="0">
            <a:spAutoFit/>
          </a:bodyPr>
          <a:lstStyle/>
          <a:p>
            <a:pPr>
              <a:lnSpc>
                <a:spcPts val="2010"/>
              </a:lnSpc>
              <a:spcBef>
                <a:spcPct val="0"/>
              </a:spcBef>
              <a:spcAft>
                <a:spcPct val="0"/>
              </a:spcAft>
            </a:pPr>
            <a:r>
              <a:rPr>
                <a:solidFill>
                  <a:srgbClr val="000099"/>
                </a:solidFill>
                <a:latin typeface="Arial"/>
                <a:cs typeface="Arial"/>
              </a:rPr>
              <a:t>•</a:t>
            </a:r>
            <a:r>
              <a:rPr spc="1620">
                <a:solidFill>
                  <a:srgbClr val="000099"/>
                </a:solidFill>
                <a:latin typeface="Times New Roman"/>
                <a:cs typeface="Times New Roman"/>
              </a:rPr>
              <a:t> </a:t>
            </a:r>
            <a:r>
              <a:rPr spc="12">
                <a:solidFill>
                  <a:srgbClr val="000099"/>
                </a:solidFill>
                <a:latin typeface="KPNUCK+¿¬Ìå_GB2312"/>
                <a:cs typeface="KPNUCK+¿¬Ìå_GB2312"/>
              </a:rPr>
              <a:t>运用高度量化的方法分析历史价格行为并预测期货价格的趋势</a:t>
            </a:r>
          </a:p>
          <a:p>
            <a:pPr>
              <a:lnSpc>
                <a:spcPts val="2010"/>
              </a:lnSpc>
              <a:spcBef>
                <a:spcPts val="1781"/>
              </a:spcBef>
              <a:spcAft>
                <a:spcPct val="0"/>
              </a:spcAft>
            </a:pPr>
            <a:r>
              <a:rPr>
                <a:solidFill>
                  <a:srgbClr val="000099"/>
                </a:solidFill>
                <a:latin typeface="Arial"/>
                <a:cs typeface="Arial"/>
              </a:rPr>
              <a:t>•</a:t>
            </a:r>
            <a:r>
              <a:rPr spc="1620">
                <a:solidFill>
                  <a:srgbClr val="000099"/>
                </a:solidFill>
                <a:latin typeface="Times New Roman"/>
                <a:cs typeface="Times New Roman"/>
              </a:rPr>
              <a:t> </a:t>
            </a:r>
            <a:r>
              <a:rPr spc="12">
                <a:solidFill>
                  <a:srgbClr val="000099"/>
                </a:solidFill>
                <a:latin typeface="KPNUCK+¿¬Ìå_GB2312"/>
                <a:cs typeface="KPNUCK+¿¬Ìå_GB2312"/>
              </a:rPr>
              <a:t>投资标的包括超过</a:t>
            </a:r>
            <a:r>
              <a:rPr b="1">
                <a:solidFill>
                  <a:srgbClr val="000099"/>
                </a:solidFill>
                <a:latin typeface="Arial"/>
                <a:cs typeface="Arial"/>
              </a:rPr>
              <a:t>120 </a:t>
            </a:r>
            <a:r>
              <a:rPr spc="12">
                <a:solidFill>
                  <a:srgbClr val="000099"/>
                </a:solidFill>
                <a:latin typeface="KPNUCK+¿¬Ìå_GB2312"/>
                <a:cs typeface="KPNUCK+¿¬Ìå_GB2312"/>
              </a:rPr>
              <a:t>个期货市场中的股指、利率、外汇和商品</a:t>
            </a:r>
          </a:p>
        </p:txBody>
      </p:sp>
      <p:sp>
        <p:nvSpPr>
          <p:cNvPr id="10" name="object 10"/>
          <p:cNvSpPr txBox="1"/>
          <p:nvPr/>
        </p:nvSpPr>
        <p:spPr>
          <a:xfrm>
            <a:off x="6112130" y="6551177"/>
            <a:ext cx="313357" cy="166712"/>
          </a:xfrm>
          <a:prstGeom prst="rect">
            <a:avLst/>
          </a:prstGeom>
        </p:spPr>
        <p:txBody>
          <a:bodyPr vert="horz" wrap="square" lIns="0" tIns="0" rIns="0" bIns="0" rtlCol="0">
            <a:spAutoFit/>
          </a:bodyPr>
          <a:lstStyle/>
          <a:p>
            <a:pPr>
              <a:lnSpc>
                <a:spcPts val="1340"/>
              </a:lnSpc>
              <a:spcBef>
                <a:spcPct val="0"/>
              </a:spcBef>
              <a:spcAft>
                <a:spcPct val="0"/>
              </a:spcAft>
            </a:pPr>
            <a:r>
              <a:rPr sz="1200" b="1">
                <a:solidFill>
                  <a:srgbClr val="000000"/>
                </a:solidFill>
                <a:latin typeface="Arial"/>
                <a:cs typeface="Arial"/>
              </a:rPr>
              <a:t>4</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195779" y="1301221"/>
            <a:ext cx="9030768" cy="282129"/>
          </a:xfrm>
          <a:prstGeom prst="rect">
            <a:avLst/>
          </a:prstGeom>
        </p:spPr>
        <p:txBody>
          <a:bodyPr vert="horz" wrap="square" lIns="0" tIns="0" rIns="0" bIns="0" rtlCol="0">
            <a:spAutoFit/>
          </a:bodyPr>
          <a:lstStyle/>
          <a:p>
            <a:pPr>
              <a:lnSpc>
                <a:spcPts val="2238"/>
              </a:lnSpc>
              <a:spcBef>
                <a:spcPct val="0"/>
              </a:spcBef>
              <a:spcAft>
                <a:spcPct val="0"/>
              </a:spcAft>
            </a:pPr>
            <a:r>
              <a:rPr sz="2000" b="1">
                <a:solidFill>
                  <a:srgbClr val="000099"/>
                </a:solidFill>
                <a:latin typeface="Arial"/>
                <a:cs typeface="Arial"/>
              </a:rPr>
              <a:t>Winton</a:t>
            </a:r>
            <a:r>
              <a:rPr sz="2000" b="1" spc="-24">
                <a:solidFill>
                  <a:srgbClr val="000099"/>
                </a:solidFill>
                <a:latin typeface="Arial"/>
                <a:cs typeface="Arial"/>
              </a:rPr>
              <a:t> </a:t>
            </a:r>
            <a:r>
              <a:rPr sz="2000" b="1">
                <a:solidFill>
                  <a:srgbClr val="000099"/>
                </a:solidFill>
                <a:latin typeface="Arial"/>
                <a:cs typeface="Arial"/>
              </a:rPr>
              <a:t>Diversified</a:t>
            </a:r>
            <a:r>
              <a:rPr sz="2000" b="1" spc="-13">
                <a:solidFill>
                  <a:srgbClr val="000099"/>
                </a:solidFill>
                <a:latin typeface="Arial"/>
                <a:cs typeface="Arial"/>
              </a:rPr>
              <a:t> </a:t>
            </a:r>
            <a:r>
              <a:rPr sz="2000" b="1">
                <a:solidFill>
                  <a:srgbClr val="000099"/>
                </a:solidFill>
                <a:latin typeface="Arial"/>
                <a:cs typeface="Arial"/>
              </a:rPr>
              <a:t>Trading</a:t>
            </a:r>
            <a:r>
              <a:rPr sz="2000" b="1" spc="-20">
                <a:solidFill>
                  <a:srgbClr val="000099"/>
                </a:solidFill>
                <a:latin typeface="Arial"/>
                <a:cs typeface="Arial"/>
              </a:rPr>
              <a:t> </a:t>
            </a:r>
            <a:r>
              <a:rPr sz="2000" b="1">
                <a:solidFill>
                  <a:srgbClr val="000099"/>
                </a:solidFill>
                <a:latin typeface="Arial"/>
                <a:cs typeface="Arial"/>
              </a:rPr>
              <a:t>Program</a:t>
            </a:r>
            <a:r>
              <a:rPr sz="2000" spc="20">
                <a:solidFill>
                  <a:srgbClr val="000099"/>
                </a:solidFill>
                <a:latin typeface="BOPJTI+¿¬Ìå_GB2312"/>
                <a:cs typeface="BOPJTI+¿¬Ìå_GB2312"/>
              </a:rPr>
              <a:t>的业绩优异，和</a:t>
            </a:r>
            <a:r>
              <a:rPr sz="2000" b="1">
                <a:solidFill>
                  <a:srgbClr val="000099"/>
                </a:solidFill>
                <a:latin typeface="Arial"/>
                <a:cs typeface="Arial"/>
              </a:rPr>
              <a:t>S&amp;P500</a:t>
            </a:r>
            <a:r>
              <a:rPr sz="2000" spc="16">
                <a:solidFill>
                  <a:srgbClr val="000099"/>
                </a:solidFill>
                <a:latin typeface="BOPJTI+¿¬Ìå_GB2312"/>
                <a:cs typeface="BOPJTI+¿¬Ìå_GB2312"/>
              </a:rPr>
              <a:t>负相关</a:t>
            </a:r>
          </a:p>
        </p:txBody>
      </p:sp>
      <p:sp>
        <p:nvSpPr>
          <p:cNvPr id="5" name="object 5"/>
          <p:cNvSpPr txBox="1"/>
          <p:nvPr/>
        </p:nvSpPr>
        <p:spPr>
          <a:xfrm>
            <a:off x="2388717" y="1960182"/>
            <a:ext cx="6329398" cy="256480"/>
          </a:xfrm>
          <a:prstGeom prst="rect">
            <a:avLst/>
          </a:prstGeom>
        </p:spPr>
        <p:txBody>
          <a:bodyPr vert="horz" wrap="square" lIns="0" tIns="0" rIns="0" bIns="0" rtlCol="0">
            <a:spAutoFit/>
          </a:bodyPr>
          <a:lstStyle/>
          <a:p>
            <a:pPr>
              <a:lnSpc>
                <a:spcPts val="2010"/>
              </a:lnSpc>
              <a:spcBef>
                <a:spcPct val="0"/>
              </a:spcBef>
              <a:spcAft>
                <a:spcPct val="0"/>
              </a:spcAft>
            </a:pPr>
            <a:r>
              <a:rPr spc="12">
                <a:solidFill>
                  <a:srgbClr val="000099"/>
                </a:solidFill>
                <a:latin typeface="BOPJTI+¿¬Ìå_GB2312"/>
                <a:cs typeface="BOPJTI+¿¬Ìå_GB2312"/>
              </a:rPr>
              <a:t>表：</a:t>
            </a:r>
            <a:r>
              <a:rPr b="1">
                <a:solidFill>
                  <a:srgbClr val="000099"/>
                </a:solidFill>
                <a:latin typeface="Arial"/>
                <a:cs typeface="Arial"/>
              </a:rPr>
              <a:t>Winton</a:t>
            </a:r>
            <a:r>
              <a:rPr b="1" spc="-24">
                <a:solidFill>
                  <a:srgbClr val="000099"/>
                </a:solidFill>
                <a:latin typeface="Arial"/>
                <a:cs typeface="Arial"/>
              </a:rPr>
              <a:t> </a:t>
            </a:r>
            <a:r>
              <a:rPr b="1">
                <a:solidFill>
                  <a:srgbClr val="000099"/>
                </a:solidFill>
                <a:latin typeface="Arial"/>
                <a:cs typeface="Arial"/>
              </a:rPr>
              <a:t>Diversified</a:t>
            </a:r>
            <a:r>
              <a:rPr b="1" spc="45">
                <a:solidFill>
                  <a:srgbClr val="000099"/>
                </a:solidFill>
                <a:latin typeface="Arial"/>
                <a:cs typeface="Arial"/>
              </a:rPr>
              <a:t> </a:t>
            </a:r>
            <a:r>
              <a:rPr b="1" spc="-16">
                <a:solidFill>
                  <a:srgbClr val="000099"/>
                </a:solidFill>
                <a:latin typeface="Arial"/>
                <a:cs typeface="Arial"/>
              </a:rPr>
              <a:t>Trading</a:t>
            </a:r>
            <a:r>
              <a:rPr b="1">
                <a:solidFill>
                  <a:srgbClr val="000099"/>
                </a:solidFill>
                <a:latin typeface="Arial"/>
                <a:cs typeface="Arial"/>
              </a:rPr>
              <a:t> Program</a:t>
            </a:r>
            <a:r>
              <a:rPr spc="12">
                <a:solidFill>
                  <a:srgbClr val="000099"/>
                </a:solidFill>
                <a:latin typeface="BOPJTI+¿¬Ìå_GB2312"/>
                <a:cs typeface="BOPJTI+¿¬Ìå_GB2312"/>
              </a:rPr>
              <a:t>的收益统计</a:t>
            </a:r>
          </a:p>
        </p:txBody>
      </p:sp>
      <p:sp>
        <p:nvSpPr>
          <p:cNvPr id="6" name="object 6"/>
          <p:cNvSpPr txBox="1"/>
          <p:nvPr/>
        </p:nvSpPr>
        <p:spPr>
          <a:xfrm>
            <a:off x="5175251" y="2475357"/>
            <a:ext cx="1707745" cy="551433"/>
          </a:xfrm>
          <a:prstGeom prst="rect">
            <a:avLst/>
          </a:prstGeom>
        </p:spPr>
        <p:txBody>
          <a:bodyPr vert="horz" wrap="square" lIns="0" tIns="0" rIns="0" bIns="0" rtlCol="0">
            <a:spAutoFit/>
          </a:bodyPr>
          <a:lstStyle/>
          <a:p>
            <a:pPr>
              <a:lnSpc>
                <a:spcPts val="1568"/>
              </a:lnSpc>
              <a:spcBef>
                <a:spcPct val="0"/>
              </a:spcBef>
              <a:spcAft>
                <a:spcPct val="0"/>
              </a:spcAft>
            </a:pPr>
            <a:r>
              <a:rPr sz="1400" b="1" spc="-11">
                <a:solidFill>
                  <a:srgbClr val="000099"/>
                </a:solidFill>
                <a:latin typeface="Arial"/>
                <a:cs typeface="Arial"/>
              </a:rPr>
              <a:t>Trading</a:t>
            </a:r>
            <a:r>
              <a:rPr sz="1400" b="1" spc="-32">
                <a:solidFill>
                  <a:srgbClr val="000099"/>
                </a:solidFill>
                <a:latin typeface="Arial"/>
                <a:cs typeface="Arial"/>
              </a:rPr>
              <a:t> </a:t>
            </a:r>
            <a:r>
              <a:rPr sz="1400" b="1">
                <a:solidFill>
                  <a:srgbClr val="000099"/>
                </a:solidFill>
                <a:latin typeface="Arial"/>
                <a:cs typeface="Arial"/>
              </a:rPr>
              <a:t>Program</a:t>
            </a:r>
          </a:p>
          <a:p>
            <a:pPr marL="737234">
              <a:lnSpc>
                <a:spcPts val="1568"/>
              </a:lnSpc>
              <a:spcBef>
                <a:spcPts val="1144"/>
              </a:spcBef>
              <a:spcAft>
                <a:spcPct val="0"/>
              </a:spcAft>
            </a:pPr>
            <a:r>
              <a:rPr sz="1400" b="1">
                <a:solidFill>
                  <a:srgbClr val="000099"/>
                </a:solidFill>
                <a:latin typeface="Arial"/>
                <a:cs typeface="Arial"/>
              </a:rPr>
              <a:t>806.87%</a:t>
            </a:r>
          </a:p>
        </p:txBody>
      </p:sp>
      <p:sp>
        <p:nvSpPr>
          <p:cNvPr id="7" name="object 7"/>
          <p:cNvSpPr txBox="1"/>
          <p:nvPr/>
        </p:nvSpPr>
        <p:spPr>
          <a:xfrm>
            <a:off x="6870828" y="2476880"/>
            <a:ext cx="1597249" cy="897682"/>
          </a:xfrm>
          <a:prstGeom prst="rect">
            <a:avLst/>
          </a:prstGeom>
        </p:spPr>
        <p:txBody>
          <a:bodyPr vert="horz" wrap="square" lIns="0" tIns="0" rIns="0" bIns="0" rtlCol="0">
            <a:spAutoFit/>
          </a:bodyPr>
          <a:lstStyle/>
          <a:p>
            <a:pPr>
              <a:lnSpc>
                <a:spcPts val="1568"/>
              </a:lnSpc>
              <a:spcBef>
                <a:spcPct val="0"/>
              </a:spcBef>
              <a:spcAft>
                <a:spcPct val="0"/>
              </a:spcAft>
            </a:pPr>
            <a:r>
              <a:rPr sz="1400" b="1">
                <a:solidFill>
                  <a:srgbClr val="000099"/>
                </a:solidFill>
                <a:latin typeface="Arial"/>
                <a:cs typeface="Arial"/>
              </a:rPr>
              <a:t>S&amp;P500</a:t>
            </a:r>
            <a:r>
              <a:rPr sz="1400" spc="10">
                <a:solidFill>
                  <a:srgbClr val="000099"/>
                </a:solidFill>
                <a:latin typeface="BOPJTI+¿¬Ìå_GB2312"/>
                <a:cs typeface="BOPJTI+¿¬Ìå_GB2312"/>
              </a:rPr>
              <a:t>全收益</a:t>
            </a:r>
          </a:p>
          <a:p>
            <a:pPr marL="626363">
              <a:lnSpc>
                <a:spcPts val="1568"/>
              </a:lnSpc>
              <a:spcBef>
                <a:spcPts val="1132"/>
              </a:spcBef>
              <a:spcAft>
                <a:spcPct val="0"/>
              </a:spcAft>
            </a:pPr>
            <a:r>
              <a:rPr sz="1400" b="1">
                <a:solidFill>
                  <a:srgbClr val="000099"/>
                </a:solidFill>
                <a:latin typeface="Arial"/>
                <a:cs typeface="Arial"/>
              </a:rPr>
              <a:t>203.52%</a:t>
            </a:r>
          </a:p>
          <a:p>
            <a:pPr marL="824483">
              <a:lnSpc>
                <a:spcPts val="1568"/>
              </a:lnSpc>
              <a:spcBef>
                <a:spcPts val="1076"/>
              </a:spcBef>
              <a:spcAft>
                <a:spcPct val="0"/>
              </a:spcAft>
            </a:pPr>
            <a:r>
              <a:rPr sz="1400" b="1">
                <a:solidFill>
                  <a:srgbClr val="000099"/>
                </a:solidFill>
                <a:latin typeface="Arial"/>
                <a:cs typeface="Arial"/>
              </a:rPr>
              <a:t>6.21%</a:t>
            </a:r>
          </a:p>
        </p:txBody>
      </p:sp>
      <p:sp>
        <p:nvSpPr>
          <p:cNvPr id="8" name="object 8"/>
          <p:cNvSpPr txBox="1"/>
          <p:nvPr/>
        </p:nvSpPr>
        <p:spPr>
          <a:xfrm>
            <a:off x="8601710" y="2475357"/>
            <a:ext cx="1450316" cy="551433"/>
          </a:xfrm>
          <a:prstGeom prst="rect">
            <a:avLst/>
          </a:prstGeom>
        </p:spPr>
        <p:txBody>
          <a:bodyPr vert="horz" wrap="square" lIns="0" tIns="0" rIns="0" bIns="0" rtlCol="0">
            <a:spAutoFit/>
          </a:bodyPr>
          <a:lstStyle/>
          <a:p>
            <a:pPr>
              <a:lnSpc>
                <a:spcPts val="1568"/>
              </a:lnSpc>
              <a:spcBef>
                <a:spcPct val="0"/>
              </a:spcBef>
              <a:spcAft>
                <a:spcPct val="0"/>
              </a:spcAft>
            </a:pPr>
            <a:r>
              <a:rPr sz="1400" b="1">
                <a:solidFill>
                  <a:srgbClr val="000099"/>
                </a:solidFill>
                <a:latin typeface="Arial"/>
                <a:cs typeface="Arial"/>
              </a:rPr>
              <a:t>Altegris 40</a:t>
            </a:r>
          </a:p>
          <a:p>
            <a:pPr marL="479806">
              <a:lnSpc>
                <a:spcPts val="1568"/>
              </a:lnSpc>
              <a:spcBef>
                <a:spcPts val="1144"/>
              </a:spcBef>
              <a:spcAft>
                <a:spcPct val="0"/>
              </a:spcAft>
            </a:pPr>
            <a:r>
              <a:rPr sz="1400" b="1">
                <a:solidFill>
                  <a:srgbClr val="000099"/>
                </a:solidFill>
                <a:latin typeface="Arial"/>
                <a:cs typeface="Arial"/>
              </a:rPr>
              <a:t>189.93%</a:t>
            </a:r>
          </a:p>
        </p:txBody>
      </p:sp>
      <p:sp>
        <p:nvSpPr>
          <p:cNvPr id="9" name="object 9"/>
          <p:cNvSpPr txBox="1"/>
          <p:nvPr/>
        </p:nvSpPr>
        <p:spPr>
          <a:xfrm>
            <a:off x="4314190" y="2837490"/>
            <a:ext cx="979932" cy="512961"/>
          </a:xfrm>
          <a:prstGeom prst="rect">
            <a:avLst/>
          </a:prstGeom>
        </p:spPr>
        <p:txBody>
          <a:bodyPr vert="horz" wrap="square" lIns="0" tIns="0" rIns="0" bIns="0" rtlCol="0">
            <a:spAutoFit/>
          </a:bodyPr>
          <a:lstStyle/>
          <a:p>
            <a:pPr>
              <a:lnSpc>
                <a:spcPts val="1404"/>
              </a:lnSpc>
              <a:spcBef>
                <a:spcPct val="0"/>
              </a:spcBef>
              <a:spcAft>
                <a:spcPct val="0"/>
              </a:spcAft>
            </a:pPr>
            <a:r>
              <a:rPr sz="1400">
                <a:solidFill>
                  <a:srgbClr val="000099"/>
                </a:solidFill>
                <a:latin typeface="BOPJTI+¿¬Ìå_GB2312"/>
                <a:cs typeface="BOPJTI+¿¬Ìå_GB2312"/>
              </a:rPr>
              <a:t>累计收益</a:t>
            </a:r>
          </a:p>
          <a:p>
            <a:pPr>
              <a:lnSpc>
                <a:spcPts val="1404"/>
              </a:lnSpc>
              <a:spcBef>
                <a:spcPts val="1241"/>
              </a:spcBef>
              <a:spcAft>
                <a:spcPct val="0"/>
              </a:spcAft>
            </a:pPr>
            <a:r>
              <a:rPr sz="1400">
                <a:solidFill>
                  <a:srgbClr val="000099"/>
                </a:solidFill>
                <a:latin typeface="BOPJTI+¿¬Ìå_GB2312"/>
                <a:cs typeface="BOPJTI+¿¬Ìå_GB2312"/>
              </a:rPr>
              <a:t>年化收益</a:t>
            </a:r>
          </a:p>
        </p:txBody>
      </p:sp>
      <p:sp>
        <p:nvSpPr>
          <p:cNvPr id="10" name="object 10"/>
          <p:cNvSpPr txBox="1"/>
          <p:nvPr/>
        </p:nvSpPr>
        <p:spPr>
          <a:xfrm>
            <a:off x="6011546" y="3162172"/>
            <a:ext cx="871727" cy="205184"/>
          </a:xfrm>
          <a:prstGeom prst="rect">
            <a:avLst/>
          </a:prstGeom>
        </p:spPr>
        <p:txBody>
          <a:bodyPr vert="horz" wrap="square" lIns="0" tIns="0" rIns="0" bIns="0" rtlCol="0">
            <a:spAutoFit/>
          </a:bodyPr>
          <a:lstStyle/>
          <a:p>
            <a:pPr>
              <a:lnSpc>
                <a:spcPts val="1568"/>
              </a:lnSpc>
              <a:spcBef>
                <a:spcPct val="0"/>
              </a:spcBef>
              <a:spcAft>
                <a:spcPct val="0"/>
              </a:spcAft>
            </a:pPr>
            <a:r>
              <a:rPr sz="1400" b="1">
                <a:solidFill>
                  <a:srgbClr val="000099"/>
                </a:solidFill>
                <a:latin typeface="Arial"/>
                <a:cs typeface="Arial"/>
              </a:rPr>
              <a:t>12.78%</a:t>
            </a:r>
          </a:p>
        </p:txBody>
      </p:sp>
      <p:sp>
        <p:nvSpPr>
          <p:cNvPr id="11" name="object 11"/>
          <p:cNvSpPr txBox="1"/>
          <p:nvPr/>
        </p:nvSpPr>
        <p:spPr>
          <a:xfrm>
            <a:off x="9180577" y="3162172"/>
            <a:ext cx="871825" cy="884858"/>
          </a:xfrm>
          <a:prstGeom prst="rect">
            <a:avLst/>
          </a:prstGeom>
        </p:spPr>
        <p:txBody>
          <a:bodyPr vert="horz" wrap="square" lIns="0" tIns="0" rIns="0" bIns="0" rtlCol="0">
            <a:spAutoFit/>
          </a:bodyPr>
          <a:lstStyle/>
          <a:p>
            <a:pPr marL="99059">
              <a:lnSpc>
                <a:spcPts val="1568"/>
              </a:lnSpc>
              <a:spcBef>
                <a:spcPct val="0"/>
              </a:spcBef>
              <a:spcAft>
                <a:spcPct val="0"/>
              </a:spcAft>
            </a:pPr>
            <a:r>
              <a:rPr sz="1400" b="1">
                <a:solidFill>
                  <a:srgbClr val="000099"/>
                </a:solidFill>
                <a:latin typeface="Arial"/>
                <a:cs typeface="Arial"/>
              </a:rPr>
              <a:t>5.95%</a:t>
            </a:r>
          </a:p>
          <a:p>
            <a:pPr>
              <a:lnSpc>
                <a:spcPts val="1568"/>
              </a:lnSpc>
              <a:spcBef>
                <a:spcPts val="1025"/>
              </a:spcBef>
              <a:spcAft>
                <a:spcPct val="0"/>
              </a:spcAft>
            </a:pPr>
            <a:r>
              <a:rPr sz="1400" b="1">
                <a:solidFill>
                  <a:srgbClr val="000099"/>
                </a:solidFill>
                <a:latin typeface="Arial"/>
                <a:cs typeface="Arial"/>
              </a:rPr>
              <a:t>10.20%</a:t>
            </a:r>
          </a:p>
          <a:p>
            <a:pPr marL="249935">
              <a:lnSpc>
                <a:spcPts val="1568"/>
              </a:lnSpc>
              <a:spcBef>
                <a:spcPts val="1076"/>
              </a:spcBef>
              <a:spcAft>
                <a:spcPct val="0"/>
              </a:spcAft>
            </a:pPr>
            <a:r>
              <a:rPr sz="1400" b="1">
                <a:solidFill>
                  <a:srgbClr val="000099"/>
                </a:solidFill>
                <a:latin typeface="Arial"/>
                <a:cs typeface="Arial"/>
              </a:rPr>
              <a:t>0.77</a:t>
            </a:r>
          </a:p>
        </p:txBody>
      </p:sp>
      <p:sp>
        <p:nvSpPr>
          <p:cNvPr id="12" name="object 12"/>
          <p:cNvSpPr txBox="1"/>
          <p:nvPr/>
        </p:nvSpPr>
        <p:spPr>
          <a:xfrm>
            <a:off x="4137406" y="3509192"/>
            <a:ext cx="1158240" cy="179536"/>
          </a:xfrm>
          <a:prstGeom prst="rect">
            <a:avLst/>
          </a:prstGeom>
        </p:spPr>
        <p:txBody>
          <a:bodyPr vert="horz" wrap="square" lIns="0" tIns="0" rIns="0" bIns="0" rtlCol="0">
            <a:spAutoFit/>
          </a:bodyPr>
          <a:lstStyle/>
          <a:p>
            <a:pPr>
              <a:lnSpc>
                <a:spcPts val="1404"/>
              </a:lnSpc>
              <a:spcBef>
                <a:spcPct val="0"/>
              </a:spcBef>
              <a:spcAft>
                <a:spcPct val="0"/>
              </a:spcAft>
            </a:pPr>
            <a:r>
              <a:rPr sz="1400">
                <a:solidFill>
                  <a:srgbClr val="000099"/>
                </a:solidFill>
                <a:latin typeface="BOPJTI+¿¬Ìå_GB2312"/>
                <a:cs typeface="BOPJTI+¿¬Ìå_GB2312"/>
              </a:rPr>
              <a:t>年化标准差</a:t>
            </a:r>
          </a:p>
        </p:txBody>
      </p:sp>
      <p:sp>
        <p:nvSpPr>
          <p:cNvPr id="13" name="object 13"/>
          <p:cNvSpPr txBox="1"/>
          <p:nvPr/>
        </p:nvSpPr>
        <p:spPr>
          <a:xfrm>
            <a:off x="6011546" y="3497960"/>
            <a:ext cx="871727" cy="205184"/>
          </a:xfrm>
          <a:prstGeom prst="rect">
            <a:avLst/>
          </a:prstGeom>
        </p:spPr>
        <p:txBody>
          <a:bodyPr vert="horz" wrap="square" lIns="0" tIns="0" rIns="0" bIns="0" rtlCol="0">
            <a:spAutoFit/>
          </a:bodyPr>
          <a:lstStyle/>
          <a:p>
            <a:pPr>
              <a:lnSpc>
                <a:spcPts val="1568"/>
              </a:lnSpc>
              <a:spcBef>
                <a:spcPct val="0"/>
              </a:spcBef>
              <a:spcAft>
                <a:spcPct val="0"/>
              </a:spcAft>
            </a:pPr>
            <a:r>
              <a:rPr sz="1400" b="1">
                <a:solidFill>
                  <a:srgbClr val="000099"/>
                </a:solidFill>
                <a:latin typeface="Arial"/>
                <a:cs typeface="Arial"/>
              </a:rPr>
              <a:t>16.19%</a:t>
            </a:r>
          </a:p>
        </p:txBody>
      </p:sp>
      <p:sp>
        <p:nvSpPr>
          <p:cNvPr id="14" name="object 14"/>
          <p:cNvSpPr txBox="1"/>
          <p:nvPr/>
        </p:nvSpPr>
        <p:spPr>
          <a:xfrm>
            <a:off x="7596251" y="3497961"/>
            <a:ext cx="871728" cy="538609"/>
          </a:xfrm>
          <a:prstGeom prst="rect">
            <a:avLst/>
          </a:prstGeom>
        </p:spPr>
        <p:txBody>
          <a:bodyPr vert="horz" wrap="square" lIns="0" tIns="0" rIns="0" bIns="0" rtlCol="0">
            <a:spAutoFit/>
          </a:bodyPr>
          <a:lstStyle/>
          <a:p>
            <a:pPr>
              <a:lnSpc>
                <a:spcPts val="1568"/>
              </a:lnSpc>
              <a:spcBef>
                <a:spcPct val="0"/>
              </a:spcBef>
              <a:spcAft>
                <a:spcPct val="0"/>
              </a:spcAft>
            </a:pPr>
            <a:r>
              <a:rPr sz="1400" b="1">
                <a:solidFill>
                  <a:srgbClr val="000099"/>
                </a:solidFill>
                <a:latin typeface="Arial"/>
                <a:cs typeface="Arial"/>
              </a:rPr>
              <a:t>15.40%</a:t>
            </a:r>
          </a:p>
          <a:p>
            <a:pPr marL="190500">
              <a:lnSpc>
                <a:spcPts val="1568"/>
              </a:lnSpc>
              <a:spcBef>
                <a:spcPts val="1026"/>
              </a:spcBef>
              <a:spcAft>
                <a:spcPct val="0"/>
              </a:spcAft>
            </a:pPr>
            <a:r>
              <a:rPr sz="1400" b="1">
                <a:solidFill>
                  <a:srgbClr val="FF0000"/>
                </a:solidFill>
                <a:latin typeface="Arial"/>
                <a:cs typeface="Arial"/>
              </a:rPr>
              <a:t>-0.02</a:t>
            </a:r>
          </a:p>
        </p:txBody>
      </p:sp>
      <p:sp>
        <p:nvSpPr>
          <p:cNvPr id="15" name="object 15"/>
          <p:cNvSpPr txBox="1"/>
          <p:nvPr/>
        </p:nvSpPr>
        <p:spPr>
          <a:xfrm>
            <a:off x="4492498" y="3845108"/>
            <a:ext cx="801624" cy="179536"/>
          </a:xfrm>
          <a:prstGeom prst="rect">
            <a:avLst/>
          </a:prstGeom>
        </p:spPr>
        <p:txBody>
          <a:bodyPr vert="horz" wrap="square" lIns="0" tIns="0" rIns="0" bIns="0" rtlCol="0">
            <a:spAutoFit/>
          </a:bodyPr>
          <a:lstStyle/>
          <a:p>
            <a:pPr>
              <a:lnSpc>
                <a:spcPts val="1404"/>
              </a:lnSpc>
              <a:spcBef>
                <a:spcPct val="0"/>
              </a:spcBef>
              <a:spcAft>
                <a:spcPct val="0"/>
              </a:spcAft>
            </a:pPr>
            <a:r>
              <a:rPr sz="1400">
                <a:solidFill>
                  <a:srgbClr val="000099"/>
                </a:solidFill>
                <a:latin typeface="BOPJTI+¿¬Ìå_GB2312"/>
                <a:cs typeface="BOPJTI+¿¬Ìå_GB2312"/>
              </a:rPr>
              <a:t>相关性</a:t>
            </a:r>
          </a:p>
        </p:txBody>
      </p:sp>
      <p:sp>
        <p:nvSpPr>
          <p:cNvPr id="16" name="object 16"/>
          <p:cNvSpPr txBox="1"/>
          <p:nvPr/>
        </p:nvSpPr>
        <p:spPr>
          <a:xfrm>
            <a:off x="2561209" y="4172839"/>
            <a:ext cx="2842724" cy="538609"/>
          </a:xfrm>
          <a:prstGeom prst="rect">
            <a:avLst/>
          </a:prstGeom>
        </p:spPr>
        <p:txBody>
          <a:bodyPr vert="horz" wrap="square" lIns="0" tIns="0" rIns="0" bIns="0" rtlCol="0">
            <a:spAutoFit/>
          </a:bodyPr>
          <a:lstStyle/>
          <a:p>
            <a:pPr>
              <a:lnSpc>
                <a:spcPts val="1568"/>
              </a:lnSpc>
              <a:spcBef>
                <a:spcPct val="0"/>
              </a:spcBef>
              <a:spcAft>
                <a:spcPct val="0"/>
              </a:spcAft>
            </a:pPr>
            <a:r>
              <a:rPr sz="1400">
                <a:solidFill>
                  <a:srgbClr val="000099"/>
                </a:solidFill>
                <a:latin typeface="BOPJTI+¿¬Ìå_GB2312"/>
                <a:cs typeface="BOPJTI+¿¬Ìå_GB2312"/>
              </a:rPr>
              <a:t>夏普比率（无风险利率</a:t>
            </a:r>
            <a:r>
              <a:rPr sz="1400" b="1" spc="-15">
                <a:solidFill>
                  <a:srgbClr val="000099"/>
                </a:solidFill>
                <a:latin typeface="Arial"/>
                <a:cs typeface="Arial"/>
              </a:rPr>
              <a:t>=2.5%</a:t>
            </a:r>
            <a:r>
              <a:rPr sz="1400">
                <a:solidFill>
                  <a:srgbClr val="000099"/>
                </a:solidFill>
                <a:latin typeface="BOPJTI+¿¬Ìå_GB2312"/>
                <a:cs typeface="BOPJTI+¿¬Ìå_GB2312"/>
              </a:rPr>
              <a:t>）</a:t>
            </a:r>
          </a:p>
          <a:p>
            <a:pPr marL="864108">
              <a:lnSpc>
                <a:spcPts val="1404"/>
              </a:lnSpc>
              <a:spcBef>
                <a:spcPts val="1207"/>
              </a:spcBef>
              <a:spcAft>
                <a:spcPct val="0"/>
              </a:spcAft>
            </a:pPr>
            <a:r>
              <a:rPr sz="1400">
                <a:solidFill>
                  <a:srgbClr val="000099"/>
                </a:solidFill>
                <a:latin typeface="BOPJTI+¿¬Ìå_GB2312"/>
                <a:cs typeface="BOPJTI+¿¬Ìå_GB2312"/>
              </a:rPr>
              <a:t>表现最差月份的跌幅</a:t>
            </a:r>
          </a:p>
        </p:txBody>
      </p:sp>
      <p:sp>
        <p:nvSpPr>
          <p:cNvPr id="17" name="object 17"/>
          <p:cNvSpPr txBox="1"/>
          <p:nvPr/>
        </p:nvSpPr>
        <p:spPr>
          <a:xfrm>
            <a:off x="5952109" y="4169790"/>
            <a:ext cx="931162" cy="1295226"/>
          </a:xfrm>
          <a:prstGeom prst="rect">
            <a:avLst/>
          </a:prstGeom>
        </p:spPr>
        <p:txBody>
          <a:bodyPr vert="horz" wrap="square" lIns="0" tIns="0" rIns="0" bIns="0" rtlCol="0">
            <a:spAutoFit/>
          </a:bodyPr>
          <a:lstStyle/>
          <a:p>
            <a:pPr marL="309752">
              <a:lnSpc>
                <a:spcPts val="1568"/>
              </a:lnSpc>
              <a:spcBef>
                <a:spcPct val="0"/>
              </a:spcBef>
              <a:spcAft>
                <a:spcPct val="0"/>
              </a:spcAft>
            </a:pPr>
            <a:r>
              <a:rPr sz="1400" b="1">
                <a:solidFill>
                  <a:srgbClr val="000099"/>
                </a:solidFill>
                <a:latin typeface="Arial"/>
                <a:cs typeface="Arial"/>
              </a:rPr>
              <a:t>0.63</a:t>
            </a:r>
          </a:p>
          <a:p>
            <a:pPr>
              <a:lnSpc>
                <a:spcPts val="1568"/>
              </a:lnSpc>
              <a:spcBef>
                <a:spcPts val="1143"/>
              </a:spcBef>
              <a:spcAft>
                <a:spcPct val="0"/>
              </a:spcAft>
            </a:pPr>
            <a:r>
              <a:rPr sz="1400" b="1">
                <a:solidFill>
                  <a:srgbClr val="FF0000"/>
                </a:solidFill>
                <a:latin typeface="Arial"/>
                <a:cs typeface="Arial"/>
              </a:rPr>
              <a:t>-12.97%</a:t>
            </a:r>
          </a:p>
          <a:p>
            <a:pPr marL="12191">
              <a:lnSpc>
                <a:spcPts val="1568"/>
              </a:lnSpc>
              <a:spcBef>
                <a:spcPts val="1302"/>
              </a:spcBef>
              <a:spcAft>
                <a:spcPct val="0"/>
              </a:spcAft>
            </a:pPr>
            <a:r>
              <a:rPr sz="1400" b="1">
                <a:solidFill>
                  <a:srgbClr val="000099"/>
                </a:solidFill>
                <a:latin typeface="Arial"/>
                <a:cs typeface="Arial"/>
              </a:rPr>
              <a:t>1997/10</a:t>
            </a:r>
          </a:p>
          <a:p>
            <a:pPr>
              <a:lnSpc>
                <a:spcPts val="1568"/>
              </a:lnSpc>
              <a:spcBef>
                <a:spcPts val="1292"/>
              </a:spcBef>
              <a:spcAft>
                <a:spcPct val="0"/>
              </a:spcAft>
            </a:pPr>
            <a:r>
              <a:rPr sz="1400" b="1">
                <a:solidFill>
                  <a:srgbClr val="FF0000"/>
                </a:solidFill>
                <a:latin typeface="Arial"/>
                <a:cs typeface="Arial"/>
              </a:rPr>
              <a:t>-25.73%</a:t>
            </a:r>
          </a:p>
        </p:txBody>
      </p:sp>
      <p:sp>
        <p:nvSpPr>
          <p:cNvPr id="18" name="object 18"/>
          <p:cNvSpPr txBox="1"/>
          <p:nvPr/>
        </p:nvSpPr>
        <p:spPr>
          <a:xfrm>
            <a:off x="7846187" y="4169790"/>
            <a:ext cx="614248" cy="205184"/>
          </a:xfrm>
          <a:prstGeom prst="rect">
            <a:avLst/>
          </a:prstGeom>
        </p:spPr>
        <p:txBody>
          <a:bodyPr vert="horz" wrap="square" lIns="0" tIns="0" rIns="0" bIns="0" rtlCol="0">
            <a:spAutoFit/>
          </a:bodyPr>
          <a:lstStyle/>
          <a:p>
            <a:pPr>
              <a:lnSpc>
                <a:spcPts val="1568"/>
              </a:lnSpc>
              <a:spcBef>
                <a:spcPct val="0"/>
              </a:spcBef>
              <a:spcAft>
                <a:spcPct val="0"/>
              </a:spcAft>
            </a:pPr>
            <a:r>
              <a:rPr sz="1400" b="1">
                <a:solidFill>
                  <a:srgbClr val="000099"/>
                </a:solidFill>
                <a:latin typeface="Arial"/>
                <a:cs typeface="Arial"/>
              </a:rPr>
              <a:t>0.24</a:t>
            </a:r>
          </a:p>
        </p:txBody>
      </p:sp>
      <p:sp>
        <p:nvSpPr>
          <p:cNvPr id="19" name="object 19"/>
          <p:cNvSpPr txBox="1"/>
          <p:nvPr/>
        </p:nvSpPr>
        <p:spPr>
          <a:xfrm>
            <a:off x="9430512" y="4169790"/>
            <a:ext cx="614248" cy="205184"/>
          </a:xfrm>
          <a:prstGeom prst="rect">
            <a:avLst/>
          </a:prstGeom>
        </p:spPr>
        <p:txBody>
          <a:bodyPr vert="horz" wrap="square" lIns="0" tIns="0" rIns="0" bIns="0" rtlCol="0">
            <a:spAutoFit/>
          </a:bodyPr>
          <a:lstStyle/>
          <a:p>
            <a:pPr>
              <a:lnSpc>
                <a:spcPts val="1568"/>
              </a:lnSpc>
              <a:spcBef>
                <a:spcPct val="0"/>
              </a:spcBef>
              <a:spcAft>
                <a:spcPct val="0"/>
              </a:spcAft>
            </a:pPr>
            <a:r>
              <a:rPr sz="1400" b="1">
                <a:solidFill>
                  <a:srgbClr val="000099"/>
                </a:solidFill>
                <a:latin typeface="Arial"/>
                <a:cs typeface="Arial"/>
              </a:rPr>
              <a:t>0.34</a:t>
            </a:r>
          </a:p>
        </p:txBody>
      </p:sp>
      <p:sp>
        <p:nvSpPr>
          <p:cNvPr id="20" name="object 20"/>
          <p:cNvSpPr txBox="1"/>
          <p:nvPr/>
        </p:nvSpPr>
        <p:spPr>
          <a:xfrm>
            <a:off x="7536815" y="4520564"/>
            <a:ext cx="931164" cy="205184"/>
          </a:xfrm>
          <a:prstGeom prst="rect">
            <a:avLst/>
          </a:prstGeom>
        </p:spPr>
        <p:txBody>
          <a:bodyPr vert="horz" wrap="square" lIns="0" tIns="0" rIns="0" bIns="0" rtlCol="0">
            <a:spAutoFit/>
          </a:bodyPr>
          <a:lstStyle/>
          <a:p>
            <a:pPr>
              <a:lnSpc>
                <a:spcPts val="1568"/>
              </a:lnSpc>
              <a:spcBef>
                <a:spcPct val="0"/>
              </a:spcBef>
              <a:spcAft>
                <a:spcPct val="0"/>
              </a:spcAft>
            </a:pPr>
            <a:r>
              <a:rPr sz="1400" b="1">
                <a:solidFill>
                  <a:srgbClr val="FF0000"/>
                </a:solidFill>
                <a:latin typeface="Arial"/>
                <a:cs typeface="Arial"/>
              </a:rPr>
              <a:t>-16.79%</a:t>
            </a:r>
          </a:p>
        </p:txBody>
      </p:sp>
      <p:sp>
        <p:nvSpPr>
          <p:cNvPr id="21" name="object 21"/>
          <p:cNvSpPr txBox="1"/>
          <p:nvPr/>
        </p:nvSpPr>
        <p:spPr>
          <a:xfrm>
            <a:off x="9220200" y="4520564"/>
            <a:ext cx="832202" cy="205184"/>
          </a:xfrm>
          <a:prstGeom prst="rect">
            <a:avLst/>
          </a:prstGeom>
        </p:spPr>
        <p:txBody>
          <a:bodyPr vert="horz" wrap="square" lIns="0" tIns="0" rIns="0" bIns="0" rtlCol="0">
            <a:spAutoFit/>
          </a:bodyPr>
          <a:lstStyle/>
          <a:p>
            <a:pPr>
              <a:lnSpc>
                <a:spcPts val="1568"/>
              </a:lnSpc>
              <a:spcBef>
                <a:spcPct val="0"/>
              </a:spcBef>
              <a:spcAft>
                <a:spcPct val="0"/>
              </a:spcAft>
            </a:pPr>
            <a:r>
              <a:rPr sz="1400" b="1">
                <a:solidFill>
                  <a:srgbClr val="FF0000"/>
                </a:solidFill>
                <a:latin typeface="Arial"/>
                <a:cs typeface="Arial"/>
              </a:rPr>
              <a:t>-7.77%</a:t>
            </a:r>
          </a:p>
        </p:txBody>
      </p:sp>
      <p:sp>
        <p:nvSpPr>
          <p:cNvPr id="22" name="object 22"/>
          <p:cNvSpPr txBox="1"/>
          <p:nvPr/>
        </p:nvSpPr>
        <p:spPr>
          <a:xfrm>
            <a:off x="3780409" y="4896414"/>
            <a:ext cx="1514856" cy="551433"/>
          </a:xfrm>
          <a:prstGeom prst="rect">
            <a:avLst/>
          </a:prstGeom>
        </p:spPr>
        <p:txBody>
          <a:bodyPr vert="horz" wrap="square" lIns="0" tIns="0" rIns="0" bIns="0" rtlCol="0">
            <a:spAutoFit/>
          </a:bodyPr>
          <a:lstStyle/>
          <a:p>
            <a:pPr>
              <a:lnSpc>
                <a:spcPts val="1404"/>
              </a:lnSpc>
              <a:spcBef>
                <a:spcPct val="0"/>
              </a:spcBef>
              <a:spcAft>
                <a:spcPct val="0"/>
              </a:spcAft>
            </a:pPr>
            <a:r>
              <a:rPr sz="1400">
                <a:solidFill>
                  <a:srgbClr val="000099"/>
                </a:solidFill>
                <a:latin typeface="BOPJTI+¿¬Ìå_GB2312"/>
                <a:cs typeface="BOPJTI+¿¬Ìå_GB2312"/>
              </a:rPr>
              <a:t>表现最差的月份</a:t>
            </a:r>
          </a:p>
          <a:p>
            <a:pPr marL="529209">
              <a:lnSpc>
                <a:spcPts val="1404"/>
              </a:lnSpc>
              <a:spcBef>
                <a:spcPts val="1457"/>
              </a:spcBef>
              <a:spcAft>
                <a:spcPct val="0"/>
              </a:spcAft>
            </a:pPr>
            <a:r>
              <a:rPr sz="1400" spc="11">
                <a:solidFill>
                  <a:srgbClr val="000099"/>
                </a:solidFill>
                <a:latin typeface="BOPJTI+¿¬Ìå_GB2312"/>
                <a:cs typeface="BOPJTI+¿¬Ìå_GB2312"/>
              </a:rPr>
              <a:t>最大回撤</a:t>
            </a:r>
          </a:p>
        </p:txBody>
      </p:sp>
      <p:sp>
        <p:nvSpPr>
          <p:cNvPr id="23" name="object 23"/>
          <p:cNvSpPr txBox="1"/>
          <p:nvPr/>
        </p:nvSpPr>
        <p:spPr>
          <a:xfrm>
            <a:off x="7536815" y="4885182"/>
            <a:ext cx="931164" cy="564257"/>
          </a:xfrm>
          <a:prstGeom prst="rect">
            <a:avLst/>
          </a:prstGeom>
        </p:spPr>
        <p:txBody>
          <a:bodyPr vert="horz" wrap="square" lIns="0" tIns="0" rIns="0" bIns="0" rtlCol="0">
            <a:spAutoFit/>
          </a:bodyPr>
          <a:lstStyle/>
          <a:p>
            <a:pPr marL="12191">
              <a:lnSpc>
                <a:spcPts val="1568"/>
              </a:lnSpc>
              <a:spcBef>
                <a:spcPct val="0"/>
              </a:spcBef>
              <a:spcAft>
                <a:spcPct val="0"/>
              </a:spcAft>
            </a:pPr>
            <a:r>
              <a:rPr sz="1400" b="1">
                <a:solidFill>
                  <a:srgbClr val="000099"/>
                </a:solidFill>
                <a:latin typeface="Arial"/>
                <a:cs typeface="Arial"/>
              </a:rPr>
              <a:t>2008/10</a:t>
            </a:r>
          </a:p>
          <a:p>
            <a:pPr>
              <a:lnSpc>
                <a:spcPts val="1568"/>
              </a:lnSpc>
              <a:spcBef>
                <a:spcPts val="1242"/>
              </a:spcBef>
              <a:spcAft>
                <a:spcPct val="0"/>
              </a:spcAft>
            </a:pPr>
            <a:r>
              <a:rPr sz="1400" b="1">
                <a:solidFill>
                  <a:srgbClr val="FF0000"/>
                </a:solidFill>
                <a:latin typeface="Arial"/>
                <a:cs typeface="Arial"/>
              </a:rPr>
              <a:t>-50.95%</a:t>
            </a:r>
          </a:p>
        </p:txBody>
      </p:sp>
      <p:sp>
        <p:nvSpPr>
          <p:cNvPr id="24" name="object 24"/>
          <p:cNvSpPr txBox="1"/>
          <p:nvPr/>
        </p:nvSpPr>
        <p:spPr>
          <a:xfrm>
            <a:off x="9121140" y="4885182"/>
            <a:ext cx="931164" cy="564257"/>
          </a:xfrm>
          <a:prstGeom prst="rect">
            <a:avLst/>
          </a:prstGeom>
        </p:spPr>
        <p:txBody>
          <a:bodyPr vert="horz" wrap="square" lIns="0" tIns="0" rIns="0" bIns="0" rtlCol="0">
            <a:spAutoFit/>
          </a:bodyPr>
          <a:lstStyle/>
          <a:p>
            <a:pPr marL="22859">
              <a:lnSpc>
                <a:spcPts val="1568"/>
              </a:lnSpc>
              <a:spcBef>
                <a:spcPct val="0"/>
              </a:spcBef>
              <a:spcAft>
                <a:spcPct val="0"/>
              </a:spcAft>
            </a:pPr>
            <a:r>
              <a:rPr sz="1400" b="1" spc="-10">
                <a:solidFill>
                  <a:srgbClr val="000099"/>
                </a:solidFill>
                <a:latin typeface="Arial"/>
                <a:cs typeface="Arial"/>
              </a:rPr>
              <a:t>2001/11</a:t>
            </a:r>
          </a:p>
          <a:p>
            <a:pPr>
              <a:lnSpc>
                <a:spcPts val="1568"/>
              </a:lnSpc>
              <a:spcBef>
                <a:spcPts val="1242"/>
              </a:spcBef>
              <a:spcAft>
                <a:spcPct val="0"/>
              </a:spcAft>
            </a:pPr>
            <a:r>
              <a:rPr sz="1400" b="1">
                <a:solidFill>
                  <a:srgbClr val="FF0000"/>
                </a:solidFill>
                <a:latin typeface="Arial"/>
                <a:cs typeface="Arial"/>
              </a:rPr>
              <a:t>-15.74%</a:t>
            </a:r>
          </a:p>
        </p:txBody>
      </p:sp>
      <p:sp>
        <p:nvSpPr>
          <p:cNvPr id="25" name="object 25"/>
          <p:cNvSpPr txBox="1"/>
          <p:nvPr/>
        </p:nvSpPr>
        <p:spPr>
          <a:xfrm>
            <a:off x="3248533" y="5611799"/>
            <a:ext cx="5689028" cy="205184"/>
          </a:xfrm>
          <a:prstGeom prst="rect">
            <a:avLst/>
          </a:prstGeom>
        </p:spPr>
        <p:txBody>
          <a:bodyPr vert="horz" wrap="square" lIns="0" tIns="0" rIns="0" bIns="0" rtlCol="0">
            <a:spAutoFit/>
          </a:bodyPr>
          <a:lstStyle/>
          <a:p>
            <a:pPr>
              <a:lnSpc>
                <a:spcPts val="1568"/>
              </a:lnSpc>
              <a:spcBef>
                <a:spcPct val="0"/>
              </a:spcBef>
              <a:spcAft>
                <a:spcPct val="0"/>
              </a:spcAft>
            </a:pPr>
            <a:r>
              <a:rPr sz="1400">
                <a:solidFill>
                  <a:srgbClr val="000099"/>
                </a:solidFill>
                <a:latin typeface="BOPJTI+¿¬Ìå_GB2312"/>
                <a:cs typeface="BOPJTI+¿¬Ìå_GB2312"/>
              </a:rPr>
              <a:t>发生最大回撤的时间段</a:t>
            </a:r>
            <a:r>
              <a:rPr sz="1400" spc="1540">
                <a:solidFill>
                  <a:srgbClr val="000099"/>
                </a:solidFill>
                <a:latin typeface="Times New Roman"/>
                <a:cs typeface="Times New Roman"/>
              </a:rPr>
              <a:t> </a:t>
            </a:r>
            <a:r>
              <a:rPr sz="1400" b="1">
                <a:solidFill>
                  <a:srgbClr val="000099"/>
                </a:solidFill>
                <a:latin typeface="Arial"/>
                <a:cs typeface="Arial"/>
              </a:rPr>
              <a:t>2001/10-2002/02</a:t>
            </a:r>
            <a:r>
              <a:rPr sz="1400" b="1" spc="1502">
                <a:solidFill>
                  <a:srgbClr val="000099"/>
                </a:solidFill>
                <a:latin typeface="Arial"/>
                <a:cs typeface="Arial"/>
              </a:rPr>
              <a:t> </a:t>
            </a:r>
            <a:r>
              <a:rPr sz="1400" b="1">
                <a:solidFill>
                  <a:srgbClr val="000099"/>
                </a:solidFill>
                <a:latin typeface="Arial"/>
                <a:cs typeface="Arial"/>
              </a:rPr>
              <a:t>2007/10-2009/02</a:t>
            </a:r>
          </a:p>
        </p:txBody>
      </p:sp>
      <p:sp>
        <p:nvSpPr>
          <p:cNvPr id="26" name="object 26"/>
          <p:cNvSpPr txBox="1"/>
          <p:nvPr/>
        </p:nvSpPr>
        <p:spPr>
          <a:xfrm>
            <a:off x="8641081" y="5611799"/>
            <a:ext cx="1416821" cy="205184"/>
          </a:xfrm>
          <a:prstGeom prst="rect">
            <a:avLst/>
          </a:prstGeom>
        </p:spPr>
        <p:txBody>
          <a:bodyPr vert="horz" wrap="square" lIns="0" tIns="0" rIns="0" bIns="0" rtlCol="0">
            <a:spAutoFit/>
          </a:bodyPr>
          <a:lstStyle/>
          <a:p>
            <a:pPr>
              <a:lnSpc>
                <a:spcPts val="1568"/>
              </a:lnSpc>
              <a:spcBef>
                <a:spcPct val="0"/>
              </a:spcBef>
              <a:spcAft>
                <a:spcPct val="0"/>
              </a:spcAft>
            </a:pPr>
            <a:r>
              <a:rPr sz="1400" b="1">
                <a:solidFill>
                  <a:srgbClr val="000099"/>
                </a:solidFill>
                <a:latin typeface="Arial"/>
                <a:cs typeface="Arial"/>
              </a:rPr>
              <a:t>2011/4-2013/9</a:t>
            </a:r>
          </a:p>
        </p:txBody>
      </p:sp>
      <p:sp>
        <p:nvSpPr>
          <p:cNvPr id="27" name="object 27"/>
          <p:cNvSpPr txBox="1"/>
          <p:nvPr/>
        </p:nvSpPr>
        <p:spPr>
          <a:xfrm>
            <a:off x="2424050" y="6068374"/>
            <a:ext cx="2862779" cy="166712"/>
          </a:xfrm>
          <a:prstGeom prst="rect">
            <a:avLst/>
          </a:prstGeom>
        </p:spPr>
        <p:txBody>
          <a:bodyPr vert="horz" wrap="square" lIns="0" tIns="0" rIns="0" bIns="0" rtlCol="0">
            <a:spAutoFit/>
          </a:bodyPr>
          <a:lstStyle/>
          <a:p>
            <a:pPr>
              <a:lnSpc>
                <a:spcPts val="1340"/>
              </a:lnSpc>
              <a:spcBef>
                <a:spcPct val="0"/>
              </a:spcBef>
              <a:spcAft>
                <a:spcPct val="0"/>
              </a:spcAft>
            </a:pPr>
            <a:r>
              <a:rPr sz="1200">
                <a:solidFill>
                  <a:srgbClr val="000099"/>
                </a:solidFill>
                <a:latin typeface="BOPJTI+¿¬Ìå_GB2312"/>
                <a:cs typeface="BOPJTI+¿¬Ìå_GB2312"/>
              </a:rPr>
              <a:t>资料来源：</a:t>
            </a:r>
            <a:r>
              <a:rPr sz="1200">
                <a:solidFill>
                  <a:srgbClr val="000099"/>
                </a:solidFill>
                <a:latin typeface="Arial"/>
                <a:cs typeface="Arial"/>
              </a:rPr>
              <a:t>Altegris</a:t>
            </a:r>
            <a:r>
              <a:rPr sz="1200">
                <a:solidFill>
                  <a:srgbClr val="000099"/>
                </a:solidFill>
                <a:latin typeface="BOPJTI+¿¬Ìå_GB2312"/>
                <a:cs typeface="BOPJTI+¿¬Ìå_GB2312"/>
              </a:rPr>
              <a:t>，海通证券研究所</a:t>
            </a:r>
          </a:p>
        </p:txBody>
      </p:sp>
      <p:sp>
        <p:nvSpPr>
          <p:cNvPr id="28" name="object 28"/>
          <p:cNvSpPr txBox="1"/>
          <p:nvPr/>
        </p:nvSpPr>
        <p:spPr>
          <a:xfrm>
            <a:off x="6112130" y="6551177"/>
            <a:ext cx="313357" cy="166712"/>
          </a:xfrm>
          <a:prstGeom prst="rect">
            <a:avLst/>
          </a:prstGeom>
        </p:spPr>
        <p:txBody>
          <a:bodyPr vert="horz" wrap="square" lIns="0" tIns="0" rIns="0" bIns="0" rtlCol="0">
            <a:spAutoFit/>
          </a:bodyPr>
          <a:lstStyle/>
          <a:p>
            <a:pPr>
              <a:lnSpc>
                <a:spcPts val="1340"/>
              </a:lnSpc>
              <a:spcBef>
                <a:spcPct val="0"/>
              </a:spcBef>
              <a:spcAft>
                <a:spcPct val="0"/>
              </a:spcAft>
            </a:pPr>
            <a:r>
              <a:rPr sz="1200" b="1">
                <a:solidFill>
                  <a:srgbClr val="000000"/>
                </a:solidFill>
                <a:latin typeface="Arial"/>
                <a:cs typeface="Arial"/>
              </a:rPr>
              <a:t>4</a:t>
            </a:r>
          </a:p>
        </p:txBody>
      </p:sp>
      <p:pic>
        <p:nvPicPr>
          <p:cNvPr id="2" name="图片 1"/>
          <p:cNvPicPr>
            <a:picLocks noChangeAspect="1"/>
          </p:cNvPicPr>
          <p:nvPr/>
        </p:nvPicPr>
        <p:blipFill>
          <a:blip r:embed="rId2"/>
          <a:stretch>
            <a:fillRect/>
          </a:stretch>
        </p:blipFill>
        <p:spPr>
          <a:xfrm>
            <a:off x="1795366" y="142575"/>
            <a:ext cx="6236749" cy="774259"/>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731569" y="1790784"/>
            <a:ext cx="9893697" cy="282129"/>
          </a:xfrm>
          <a:prstGeom prst="rect">
            <a:avLst/>
          </a:prstGeom>
        </p:spPr>
        <p:txBody>
          <a:bodyPr vert="horz" wrap="square" lIns="0" tIns="0" rIns="0" bIns="0" rtlCol="0">
            <a:spAutoFit/>
          </a:bodyPr>
          <a:lstStyle/>
          <a:p>
            <a:pPr>
              <a:lnSpc>
                <a:spcPts val="2241"/>
              </a:lnSpc>
              <a:spcBef>
                <a:spcPct val="0"/>
              </a:spcBef>
              <a:spcAft>
                <a:spcPct val="0"/>
              </a:spcAft>
            </a:pPr>
            <a:r>
              <a:rPr sz="2000">
                <a:solidFill>
                  <a:srgbClr val="000099"/>
                </a:solidFill>
                <a:latin typeface="Arial"/>
                <a:cs typeface="Arial"/>
              </a:rPr>
              <a:t>•</a:t>
            </a:r>
            <a:r>
              <a:rPr sz="2000" spc="1500">
                <a:solidFill>
                  <a:srgbClr val="000099"/>
                </a:solidFill>
                <a:latin typeface="Times New Roman"/>
                <a:cs typeface="Times New Roman"/>
              </a:rPr>
              <a:t> </a:t>
            </a:r>
            <a:r>
              <a:rPr sz="2000" b="1">
                <a:solidFill>
                  <a:srgbClr val="000099"/>
                </a:solidFill>
                <a:latin typeface="Arial"/>
                <a:cs typeface="Arial"/>
              </a:rPr>
              <a:t>2012</a:t>
            </a:r>
            <a:r>
              <a:rPr sz="2000" spc="28">
                <a:solidFill>
                  <a:srgbClr val="000099"/>
                </a:solidFill>
                <a:latin typeface="MSPWAW+¿¬Ìå_GB2312"/>
                <a:cs typeface="MSPWAW+¿¬Ìå_GB2312"/>
              </a:rPr>
              <a:t>年</a:t>
            </a:r>
            <a:r>
              <a:rPr sz="2000" b="1">
                <a:solidFill>
                  <a:srgbClr val="000099"/>
                </a:solidFill>
                <a:latin typeface="Arial"/>
                <a:cs typeface="Arial"/>
              </a:rPr>
              <a:t>5</a:t>
            </a:r>
            <a:r>
              <a:rPr sz="2000" spc="19">
                <a:solidFill>
                  <a:srgbClr val="000099"/>
                </a:solidFill>
                <a:latin typeface="MSPWAW+¿¬Ìå_GB2312"/>
                <a:cs typeface="MSPWAW+¿¬Ìå_GB2312"/>
              </a:rPr>
              <a:t>月</a:t>
            </a:r>
            <a:r>
              <a:rPr sz="2000" b="1">
                <a:solidFill>
                  <a:srgbClr val="000099"/>
                </a:solidFill>
                <a:latin typeface="Arial"/>
                <a:cs typeface="Arial"/>
              </a:rPr>
              <a:t>7</a:t>
            </a:r>
            <a:r>
              <a:rPr sz="2000" spc="12">
                <a:solidFill>
                  <a:srgbClr val="000099"/>
                </a:solidFill>
                <a:latin typeface="MSPWAW+¿¬Ìå_GB2312"/>
                <a:cs typeface="MSPWAW+¿¬Ìå_GB2312"/>
              </a:rPr>
              <a:t>日，上期所、郑商所和大商所颁布相关规定，打通国内基金专</a:t>
            </a:r>
          </a:p>
        </p:txBody>
      </p:sp>
      <p:sp>
        <p:nvSpPr>
          <p:cNvPr id="5" name="object 5"/>
          <p:cNvSpPr txBox="1"/>
          <p:nvPr/>
        </p:nvSpPr>
        <p:spPr>
          <a:xfrm>
            <a:off x="2074468" y="2168501"/>
            <a:ext cx="2937086" cy="256480"/>
          </a:xfrm>
          <a:prstGeom prst="rect">
            <a:avLst/>
          </a:prstGeom>
        </p:spPr>
        <p:txBody>
          <a:bodyPr vert="horz" wrap="square" lIns="0" tIns="0" rIns="0" bIns="0" rtlCol="0">
            <a:spAutoFit/>
          </a:bodyPr>
          <a:lstStyle/>
          <a:p>
            <a:pPr>
              <a:lnSpc>
                <a:spcPts val="2004"/>
              </a:lnSpc>
              <a:spcBef>
                <a:spcPct val="0"/>
              </a:spcBef>
              <a:spcAft>
                <a:spcPct val="0"/>
              </a:spcAft>
            </a:pPr>
            <a:r>
              <a:rPr sz="2000" spc="12">
                <a:solidFill>
                  <a:srgbClr val="000099"/>
                </a:solidFill>
                <a:latin typeface="MSPWAW+¿¬Ìå_GB2312"/>
                <a:cs typeface="MSPWAW+¿¬Ìå_GB2312"/>
              </a:rPr>
              <a:t>户参与商品期货的通道</a:t>
            </a:r>
          </a:p>
        </p:txBody>
      </p:sp>
      <p:sp>
        <p:nvSpPr>
          <p:cNvPr id="6" name="object 6"/>
          <p:cNvSpPr txBox="1"/>
          <p:nvPr/>
        </p:nvSpPr>
        <p:spPr>
          <a:xfrm>
            <a:off x="1731569" y="2674980"/>
            <a:ext cx="9962209" cy="282129"/>
          </a:xfrm>
          <a:prstGeom prst="rect">
            <a:avLst/>
          </a:prstGeom>
        </p:spPr>
        <p:txBody>
          <a:bodyPr vert="horz" wrap="square" lIns="0" tIns="0" rIns="0" bIns="0" rtlCol="0">
            <a:spAutoFit/>
          </a:bodyPr>
          <a:lstStyle/>
          <a:p>
            <a:pPr>
              <a:lnSpc>
                <a:spcPts val="2238"/>
              </a:lnSpc>
              <a:spcBef>
                <a:spcPct val="0"/>
              </a:spcBef>
              <a:spcAft>
                <a:spcPct val="0"/>
              </a:spcAft>
            </a:pPr>
            <a:r>
              <a:rPr sz="2000">
                <a:solidFill>
                  <a:srgbClr val="000099"/>
                </a:solidFill>
                <a:latin typeface="Arial"/>
                <a:cs typeface="Arial"/>
              </a:rPr>
              <a:t>•</a:t>
            </a:r>
            <a:r>
              <a:rPr sz="2000" spc="1500">
                <a:solidFill>
                  <a:srgbClr val="000099"/>
                </a:solidFill>
                <a:latin typeface="Times New Roman"/>
                <a:cs typeface="Times New Roman"/>
              </a:rPr>
              <a:t> </a:t>
            </a:r>
            <a:r>
              <a:rPr sz="2000" spc="18">
                <a:solidFill>
                  <a:srgbClr val="000099"/>
                </a:solidFill>
                <a:latin typeface="MSPWAW+¿¬Ìå_GB2312"/>
                <a:cs typeface="MSPWAW+¿¬Ìå_GB2312"/>
              </a:rPr>
              <a:t>国投瑞银鸿瑞</a:t>
            </a:r>
            <a:r>
              <a:rPr sz="2000" b="1">
                <a:solidFill>
                  <a:srgbClr val="000099"/>
                </a:solidFill>
                <a:latin typeface="Arial"/>
                <a:cs typeface="Arial"/>
              </a:rPr>
              <a:t>4</a:t>
            </a:r>
            <a:r>
              <a:rPr sz="2000" spc="11">
                <a:solidFill>
                  <a:srgbClr val="000099"/>
                </a:solidFill>
                <a:latin typeface="MSPWAW+¿¬Ìå_GB2312"/>
                <a:cs typeface="MSPWAW+¿¬Ìå_GB2312"/>
              </a:rPr>
              <a:t>号期货套利资产管理计划成为国内首个商品期货基金专户产</a:t>
            </a:r>
          </a:p>
        </p:txBody>
      </p:sp>
      <p:sp>
        <p:nvSpPr>
          <p:cNvPr id="7" name="object 7"/>
          <p:cNvSpPr txBox="1"/>
          <p:nvPr/>
        </p:nvSpPr>
        <p:spPr>
          <a:xfrm>
            <a:off x="2074468" y="3052413"/>
            <a:ext cx="635812" cy="256480"/>
          </a:xfrm>
          <a:prstGeom prst="rect">
            <a:avLst/>
          </a:prstGeom>
        </p:spPr>
        <p:txBody>
          <a:bodyPr vert="horz" wrap="square" lIns="0" tIns="0" rIns="0" bIns="0" rtlCol="0">
            <a:spAutoFit/>
          </a:bodyPr>
          <a:lstStyle/>
          <a:p>
            <a:pPr>
              <a:lnSpc>
                <a:spcPts val="2006"/>
              </a:lnSpc>
              <a:spcBef>
                <a:spcPct val="0"/>
              </a:spcBef>
              <a:spcAft>
                <a:spcPct val="0"/>
              </a:spcAft>
            </a:pPr>
            <a:r>
              <a:rPr sz="2000">
                <a:solidFill>
                  <a:srgbClr val="000099"/>
                </a:solidFill>
                <a:latin typeface="MSPWAW+¿¬Ìå_GB2312"/>
                <a:cs typeface="MSPWAW+¿¬Ìå_GB2312"/>
              </a:rPr>
              <a:t>品</a:t>
            </a:r>
          </a:p>
        </p:txBody>
      </p:sp>
      <p:sp>
        <p:nvSpPr>
          <p:cNvPr id="8" name="object 8"/>
          <p:cNvSpPr txBox="1"/>
          <p:nvPr/>
        </p:nvSpPr>
        <p:spPr>
          <a:xfrm>
            <a:off x="1731568" y="3559154"/>
            <a:ext cx="9891816" cy="282129"/>
          </a:xfrm>
          <a:prstGeom prst="rect">
            <a:avLst/>
          </a:prstGeom>
        </p:spPr>
        <p:txBody>
          <a:bodyPr vert="horz" wrap="square" lIns="0" tIns="0" rIns="0" bIns="0" rtlCol="0">
            <a:spAutoFit/>
          </a:bodyPr>
          <a:lstStyle/>
          <a:p>
            <a:pPr>
              <a:lnSpc>
                <a:spcPts val="2238"/>
              </a:lnSpc>
              <a:spcBef>
                <a:spcPct val="0"/>
              </a:spcBef>
              <a:spcAft>
                <a:spcPct val="0"/>
              </a:spcAft>
            </a:pPr>
            <a:r>
              <a:rPr sz="2000" dirty="0">
                <a:solidFill>
                  <a:srgbClr val="000099"/>
                </a:solidFill>
                <a:latin typeface="Arial"/>
                <a:cs typeface="Arial"/>
              </a:rPr>
              <a:t>•</a:t>
            </a:r>
            <a:r>
              <a:rPr sz="2000" spc="1500" dirty="0">
                <a:solidFill>
                  <a:srgbClr val="000099"/>
                </a:solidFill>
                <a:latin typeface="Times New Roman"/>
                <a:cs typeface="Times New Roman"/>
              </a:rPr>
              <a:t> </a:t>
            </a:r>
            <a:r>
              <a:rPr sz="2000" b="1" dirty="0">
                <a:solidFill>
                  <a:srgbClr val="000099"/>
                </a:solidFill>
                <a:latin typeface="Arial"/>
                <a:cs typeface="Arial"/>
              </a:rPr>
              <a:t>2015</a:t>
            </a:r>
            <a:r>
              <a:rPr sz="2000" spc="28" dirty="0">
                <a:solidFill>
                  <a:srgbClr val="000099"/>
                </a:solidFill>
                <a:latin typeface="MSPWAW+¿¬Ìå_GB2312"/>
                <a:cs typeface="MSPWAW+¿¬Ìå_GB2312"/>
              </a:rPr>
              <a:t>年</a:t>
            </a:r>
            <a:r>
              <a:rPr sz="2000" b="1" dirty="0">
                <a:solidFill>
                  <a:srgbClr val="000099"/>
                </a:solidFill>
                <a:latin typeface="Arial"/>
                <a:cs typeface="Arial"/>
              </a:rPr>
              <a:t>8</a:t>
            </a:r>
            <a:r>
              <a:rPr sz="2000" spc="19" dirty="0">
                <a:solidFill>
                  <a:srgbClr val="000099"/>
                </a:solidFill>
                <a:latin typeface="MSPWAW+¿¬Ìå_GB2312"/>
                <a:cs typeface="MSPWAW+¿¬Ìå_GB2312"/>
              </a:rPr>
              <a:t>月</a:t>
            </a:r>
            <a:r>
              <a:rPr sz="2000" b="1" dirty="0">
                <a:solidFill>
                  <a:srgbClr val="000099"/>
                </a:solidFill>
                <a:latin typeface="Arial"/>
                <a:cs typeface="Arial"/>
              </a:rPr>
              <a:t>6</a:t>
            </a:r>
            <a:r>
              <a:rPr sz="2000" spc="11" dirty="0">
                <a:solidFill>
                  <a:srgbClr val="000099"/>
                </a:solidFill>
                <a:latin typeface="MSPWAW+¿¬Ìå_GB2312"/>
                <a:cs typeface="MSPWAW+¿¬Ìå_GB2312"/>
              </a:rPr>
              <a:t>日，国投瑞银发行被动管理型白银基金，是国内首个商品期货</a:t>
            </a:r>
          </a:p>
        </p:txBody>
      </p:sp>
      <p:sp>
        <p:nvSpPr>
          <p:cNvPr id="9" name="object 9"/>
          <p:cNvSpPr txBox="1"/>
          <p:nvPr/>
        </p:nvSpPr>
        <p:spPr>
          <a:xfrm>
            <a:off x="2074468" y="3936595"/>
            <a:ext cx="1403604" cy="256480"/>
          </a:xfrm>
          <a:prstGeom prst="rect">
            <a:avLst/>
          </a:prstGeom>
        </p:spPr>
        <p:txBody>
          <a:bodyPr vert="horz" wrap="square" lIns="0" tIns="0" rIns="0" bIns="0" rtlCol="0">
            <a:spAutoFit/>
          </a:bodyPr>
          <a:lstStyle/>
          <a:p>
            <a:pPr>
              <a:lnSpc>
                <a:spcPts val="2004"/>
              </a:lnSpc>
              <a:spcBef>
                <a:spcPct val="0"/>
              </a:spcBef>
              <a:spcAft>
                <a:spcPct val="0"/>
              </a:spcAft>
            </a:pPr>
            <a:r>
              <a:rPr sz="2000" spc="16">
                <a:solidFill>
                  <a:srgbClr val="000099"/>
                </a:solidFill>
                <a:latin typeface="MSPWAW+¿¬Ìå_GB2312"/>
                <a:cs typeface="MSPWAW+¿¬Ìå_GB2312"/>
              </a:rPr>
              <a:t>公募基金</a:t>
            </a:r>
          </a:p>
        </p:txBody>
      </p:sp>
      <p:sp>
        <p:nvSpPr>
          <p:cNvPr id="10" name="object 10"/>
          <p:cNvSpPr txBox="1"/>
          <p:nvPr/>
        </p:nvSpPr>
        <p:spPr>
          <a:xfrm>
            <a:off x="1731569" y="4443180"/>
            <a:ext cx="9893697" cy="654025"/>
          </a:xfrm>
          <a:prstGeom prst="rect">
            <a:avLst/>
          </a:prstGeom>
        </p:spPr>
        <p:txBody>
          <a:bodyPr vert="horz" wrap="square" lIns="0" tIns="0" rIns="0" bIns="0" rtlCol="0">
            <a:spAutoFit/>
          </a:bodyPr>
          <a:lstStyle/>
          <a:p>
            <a:pPr>
              <a:lnSpc>
                <a:spcPts val="2241"/>
              </a:lnSpc>
              <a:spcBef>
                <a:spcPct val="0"/>
              </a:spcBef>
              <a:spcAft>
                <a:spcPct val="0"/>
              </a:spcAft>
            </a:pPr>
            <a:r>
              <a:rPr sz="2000">
                <a:solidFill>
                  <a:srgbClr val="000099"/>
                </a:solidFill>
                <a:latin typeface="Arial"/>
                <a:cs typeface="Arial"/>
              </a:rPr>
              <a:t>•</a:t>
            </a:r>
            <a:r>
              <a:rPr sz="2000" spc="1500">
                <a:solidFill>
                  <a:srgbClr val="000099"/>
                </a:solidFill>
                <a:latin typeface="Times New Roman"/>
                <a:cs typeface="Times New Roman"/>
              </a:rPr>
              <a:t> </a:t>
            </a:r>
            <a:r>
              <a:rPr sz="2000" b="1">
                <a:solidFill>
                  <a:srgbClr val="000099"/>
                </a:solidFill>
                <a:latin typeface="Arial"/>
                <a:cs typeface="Arial"/>
              </a:rPr>
              <a:t>2016</a:t>
            </a:r>
            <a:r>
              <a:rPr sz="2000" spc="28">
                <a:solidFill>
                  <a:srgbClr val="000099"/>
                </a:solidFill>
                <a:latin typeface="MSPWAW+¿¬Ìå_GB2312"/>
                <a:cs typeface="MSPWAW+¿¬Ìå_GB2312"/>
              </a:rPr>
              <a:t>年</a:t>
            </a:r>
            <a:r>
              <a:rPr sz="2000" b="1">
                <a:solidFill>
                  <a:srgbClr val="000099"/>
                </a:solidFill>
                <a:latin typeface="Arial"/>
                <a:cs typeface="Arial"/>
              </a:rPr>
              <a:t>2</a:t>
            </a:r>
            <a:r>
              <a:rPr sz="2000" spc="19">
                <a:solidFill>
                  <a:srgbClr val="000099"/>
                </a:solidFill>
                <a:latin typeface="MSPWAW+¿¬Ìå_GB2312"/>
                <a:cs typeface="MSPWAW+¿¬Ìå_GB2312"/>
              </a:rPr>
              <a:t>月</a:t>
            </a:r>
            <a:r>
              <a:rPr sz="2000" b="1">
                <a:solidFill>
                  <a:srgbClr val="000099"/>
                </a:solidFill>
                <a:latin typeface="Arial"/>
                <a:cs typeface="Arial"/>
              </a:rPr>
              <a:t>2</a:t>
            </a:r>
            <a:r>
              <a:rPr sz="2000" spc="12">
                <a:solidFill>
                  <a:srgbClr val="000099"/>
                </a:solidFill>
                <a:latin typeface="MSPWAW+¿¬Ìå_GB2312"/>
                <a:cs typeface="MSPWAW+¿¬Ìå_GB2312"/>
              </a:rPr>
              <a:t>日，广发资产管理有限公司发行成立第一个大宗商品集合资管</a:t>
            </a:r>
          </a:p>
          <a:p>
            <a:pPr marL="342900">
              <a:lnSpc>
                <a:spcPts val="2238"/>
              </a:lnSpc>
              <a:spcBef>
                <a:spcPts val="690"/>
              </a:spcBef>
              <a:spcAft>
                <a:spcPct val="0"/>
              </a:spcAft>
            </a:pPr>
            <a:r>
              <a:rPr sz="2000" spc="15">
                <a:solidFill>
                  <a:srgbClr val="000099"/>
                </a:solidFill>
                <a:latin typeface="MSPWAW+¿¬Ìå_GB2312"/>
                <a:cs typeface="MSPWAW+¿¬Ìå_GB2312"/>
              </a:rPr>
              <a:t>计划，通过主动管理形式投资于国内</a:t>
            </a:r>
            <a:r>
              <a:rPr sz="2000" b="1" spc="-45">
                <a:solidFill>
                  <a:srgbClr val="000099"/>
                </a:solidFill>
                <a:latin typeface="Arial"/>
                <a:cs typeface="Arial"/>
              </a:rPr>
              <a:t>CTA</a:t>
            </a:r>
            <a:r>
              <a:rPr sz="2000" spc="16">
                <a:solidFill>
                  <a:srgbClr val="000099"/>
                </a:solidFill>
                <a:latin typeface="MSPWAW+¿¬Ìå_GB2312"/>
                <a:cs typeface="MSPWAW+¿¬Ìå_GB2312"/>
              </a:rPr>
              <a:t>基金</a:t>
            </a:r>
          </a:p>
        </p:txBody>
      </p:sp>
      <p:sp>
        <p:nvSpPr>
          <p:cNvPr id="11" name="object 11"/>
          <p:cNvSpPr txBox="1"/>
          <p:nvPr/>
        </p:nvSpPr>
        <p:spPr>
          <a:xfrm>
            <a:off x="6112130" y="6551177"/>
            <a:ext cx="313357" cy="166712"/>
          </a:xfrm>
          <a:prstGeom prst="rect">
            <a:avLst/>
          </a:prstGeom>
        </p:spPr>
        <p:txBody>
          <a:bodyPr vert="horz" wrap="square" lIns="0" tIns="0" rIns="0" bIns="0" rtlCol="0">
            <a:spAutoFit/>
          </a:bodyPr>
          <a:lstStyle/>
          <a:p>
            <a:pPr>
              <a:lnSpc>
                <a:spcPts val="1340"/>
              </a:lnSpc>
              <a:spcBef>
                <a:spcPct val="0"/>
              </a:spcBef>
              <a:spcAft>
                <a:spcPct val="0"/>
              </a:spcAft>
            </a:pPr>
            <a:r>
              <a:rPr sz="1200" b="1">
                <a:solidFill>
                  <a:srgbClr val="000000"/>
                </a:solidFill>
                <a:latin typeface="Arial"/>
                <a:cs typeface="Arial"/>
              </a:rPr>
              <a:t>4</a:t>
            </a:r>
          </a:p>
        </p:txBody>
      </p:sp>
      <p:sp>
        <p:nvSpPr>
          <p:cNvPr id="12" name="object 3"/>
          <p:cNvSpPr txBox="1"/>
          <p:nvPr/>
        </p:nvSpPr>
        <p:spPr>
          <a:xfrm>
            <a:off x="2028980" y="322783"/>
            <a:ext cx="4369524" cy="397545"/>
          </a:xfrm>
          <a:prstGeom prst="rect">
            <a:avLst/>
          </a:prstGeom>
        </p:spPr>
        <p:txBody>
          <a:bodyPr vert="horz" wrap="square" lIns="0" tIns="0" rIns="0" bIns="0" rtlCol="0">
            <a:spAutoFit/>
          </a:bodyPr>
          <a:lstStyle/>
          <a:p>
            <a:pPr>
              <a:lnSpc>
                <a:spcPts val="3123"/>
              </a:lnSpc>
              <a:spcBef>
                <a:spcPct val="0"/>
              </a:spcBef>
              <a:spcAft>
                <a:spcPct val="0"/>
              </a:spcAft>
            </a:pPr>
            <a:r>
              <a:rPr sz="2800" b="1" dirty="0" smtClean="0">
                <a:solidFill>
                  <a:srgbClr val="000099"/>
                </a:solidFill>
                <a:latin typeface="Arial"/>
                <a:cs typeface="Arial"/>
              </a:rPr>
              <a:t> </a:t>
            </a:r>
            <a:r>
              <a:rPr lang="zh-CN" altLang="en-US" sz="2800" b="1" dirty="0" smtClean="0">
                <a:solidFill>
                  <a:srgbClr val="000099"/>
                </a:solidFill>
                <a:latin typeface="Arial"/>
                <a:cs typeface="Arial"/>
              </a:rPr>
              <a:t>三、国内</a:t>
            </a:r>
            <a:r>
              <a:rPr lang="en-US" altLang="zh-CN" sz="2800" b="1" dirty="0" smtClean="0">
                <a:solidFill>
                  <a:srgbClr val="000099"/>
                </a:solidFill>
                <a:latin typeface="Arial"/>
                <a:cs typeface="Arial"/>
              </a:rPr>
              <a:t>CTA</a:t>
            </a:r>
            <a:r>
              <a:rPr lang="zh-CN" altLang="en-US" sz="2800" b="1" dirty="0" smtClean="0">
                <a:solidFill>
                  <a:srgbClr val="000099"/>
                </a:solidFill>
                <a:latin typeface="Arial"/>
                <a:cs typeface="Arial"/>
              </a:rPr>
              <a:t>产品的发展</a:t>
            </a:r>
            <a:endParaRPr sz="2800" spc="20" dirty="0">
              <a:solidFill>
                <a:srgbClr val="000099"/>
              </a:solidFill>
              <a:latin typeface="NBGUUW+¿¬Ìå_GB2312"/>
              <a:cs typeface="NBGUUW+¿¬Ìå_GB231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28980" y="322783"/>
            <a:ext cx="4369524" cy="397545"/>
          </a:xfrm>
          <a:prstGeom prst="rect">
            <a:avLst/>
          </a:prstGeom>
        </p:spPr>
        <p:txBody>
          <a:bodyPr vert="horz" wrap="square" lIns="0" tIns="0" rIns="0" bIns="0" rtlCol="0">
            <a:spAutoFit/>
          </a:bodyPr>
          <a:lstStyle/>
          <a:p>
            <a:pPr>
              <a:lnSpc>
                <a:spcPts val="3123"/>
              </a:lnSpc>
              <a:spcBef>
                <a:spcPct val="0"/>
              </a:spcBef>
              <a:spcAft>
                <a:spcPct val="0"/>
              </a:spcAft>
            </a:pPr>
            <a:r>
              <a:rPr sz="2800" b="1" dirty="0" smtClean="0">
                <a:solidFill>
                  <a:srgbClr val="000099"/>
                </a:solidFill>
                <a:latin typeface="Arial"/>
                <a:cs typeface="Arial"/>
              </a:rPr>
              <a:t> </a:t>
            </a:r>
            <a:r>
              <a:rPr lang="zh-CN" altLang="en-US" sz="2800" b="1" dirty="0" smtClean="0">
                <a:solidFill>
                  <a:srgbClr val="000099"/>
                </a:solidFill>
                <a:latin typeface="Arial"/>
                <a:cs typeface="Arial"/>
              </a:rPr>
              <a:t>三、国内</a:t>
            </a:r>
            <a:r>
              <a:rPr lang="en-US" altLang="zh-CN" sz="2800" b="1" dirty="0" smtClean="0">
                <a:solidFill>
                  <a:srgbClr val="000099"/>
                </a:solidFill>
                <a:latin typeface="Arial"/>
                <a:cs typeface="Arial"/>
              </a:rPr>
              <a:t>CTA</a:t>
            </a:r>
            <a:r>
              <a:rPr lang="zh-CN" altLang="en-US" sz="2800" b="1" dirty="0" smtClean="0">
                <a:solidFill>
                  <a:srgbClr val="000099"/>
                </a:solidFill>
                <a:latin typeface="Arial"/>
                <a:cs typeface="Arial"/>
              </a:rPr>
              <a:t>产品的发展</a:t>
            </a:r>
            <a:endParaRPr sz="2800" spc="20" dirty="0">
              <a:solidFill>
                <a:srgbClr val="000099"/>
              </a:solidFill>
              <a:latin typeface="NBGUUW+¿¬Ìå_GB2312"/>
              <a:cs typeface="NBGUUW+¿¬Ìå_GB2312"/>
            </a:endParaRPr>
          </a:p>
        </p:txBody>
      </p:sp>
      <p:sp>
        <p:nvSpPr>
          <p:cNvPr id="4" name="object 4"/>
          <p:cNvSpPr txBox="1"/>
          <p:nvPr/>
        </p:nvSpPr>
        <p:spPr>
          <a:xfrm>
            <a:off x="2102206" y="1055520"/>
            <a:ext cx="9025481" cy="1205458"/>
          </a:xfrm>
          <a:prstGeom prst="rect">
            <a:avLst/>
          </a:prstGeom>
        </p:spPr>
        <p:txBody>
          <a:bodyPr vert="horz" wrap="square" lIns="0" tIns="0" rIns="0" bIns="0" rtlCol="0">
            <a:spAutoFit/>
          </a:bodyPr>
          <a:lstStyle/>
          <a:p>
            <a:pPr>
              <a:lnSpc>
                <a:spcPts val="1783"/>
              </a:lnSpc>
              <a:spcBef>
                <a:spcPct val="0"/>
              </a:spcBef>
              <a:spcAft>
                <a:spcPct val="0"/>
              </a:spcAft>
            </a:pPr>
            <a:r>
              <a:rPr sz="1600" spc="14">
                <a:solidFill>
                  <a:srgbClr val="000099"/>
                </a:solidFill>
                <a:latin typeface="NBGUUW+¿¬Ìå_GB2312"/>
                <a:cs typeface="NBGUUW+¿¬Ìå_GB2312"/>
              </a:rPr>
              <a:t>现阶段在我国，以期货为主要投资标的的产品共有</a:t>
            </a:r>
            <a:r>
              <a:rPr sz="1600" b="1">
                <a:solidFill>
                  <a:srgbClr val="000099"/>
                </a:solidFill>
                <a:latin typeface="Arial"/>
                <a:cs typeface="Arial"/>
              </a:rPr>
              <a:t>969</a:t>
            </a:r>
            <a:r>
              <a:rPr sz="1600" spc="13">
                <a:solidFill>
                  <a:srgbClr val="000099"/>
                </a:solidFill>
                <a:latin typeface="NBGUUW+¿¬Ìå_GB2312"/>
                <a:cs typeface="NBGUUW+¿¬Ìå_GB2312"/>
              </a:rPr>
              <a:t>只，目前尚处于存续期的有</a:t>
            </a:r>
            <a:r>
              <a:rPr sz="1600" b="1">
                <a:solidFill>
                  <a:srgbClr val="000099"/>
                </a:solidFill>
                <a:latin typeface="Arial"/>
                <a:cs typeface="Arial"/>
              </a:rPr>
              <a:t>656</a:t>
            </a:r>
            <a:r>
              <a:rPr sz="1600">
                <a:solidFill>
                  <a:srgbClr val="000099"/>
                </a:solidFill>
                <a:latin typeface="NBGUUW+¿¬Ìå_GB2312"/>
                <a:cs typeface="NBGUUW+¿¬Ìå_GB2312"/>
              </a:rPr>
              <a:t>只</a:t>
            </a:r>
          </a:p>
          <a:p>
            <a:pPr>
              <a:lnSpc>
                <a:spcPts val="1783"/>
              </a:lnSpc>
              <a:spcBef>
                <a:spcPts val="2006"/>
              </a:spcBef>
              <a:spcAft>
                <a:spcPct val="0"/>
              </a:spcAft>
            </a:pPr>
            <a:r>
              <a:rPr sz="1600" spc="17">
                <a:solidFill>
                  <a:srgbClr val="000099"/>
                </a:solidFill>
                <a:latin typeface="NBGUUW+¿¬Ìå_GB2312"/>
                <a:cs typeface="NBGUUW+¿¬Ìå_GB2312"/>
              </a:rPr>
              <a:t>以私募产品居多，占比</a:t>
            </a:r>
            <a:r>
              <a:rPr sz="1600" b="1" spc="-10">
                <a:solidFill>
                  <a:srgbClr val="000099"/>
                </a:solidFill>
                <a:latin typeface="Arial"/>
                <a:cs typeface="Arial"/>
              </a:rPr>
              <a:t>51.4%</a:t>
            </a:r>
            <a:r>
              <a:rPr sz="1600" spc="16">
                <a:solidFill>
                  <a:srgbClr val="000099"/>
                </a:solidFill>
                <a:latin typeface="NBGUUW+¿¬Ìå_GB2312"/>
                <a:cs typeface="NBGUUW+¿¬Ìå_GB2312"/>
              </a:rPr>
              <a:t>；其次为期货资管和公募专户，分别占比</a:t>
            </a:r>
            <a:r>
              <a:rPr sz="1600" b="1" spc="-10">
                <a:solidFill>
                  <a:srgbClr val="000099"/>
                </a:solidFill>
                <a:latin typeface="Arial"/>
                <a:cs typeface="Arial"/>
              </a:rPr>
              <a:t>25.6%</a:t>
            </a:r>
            <a:r>
              <a:rPr sz="1600" spc="22">
                <a:solidFill>
                  <a:srgbClr val="000099"/>
                </a:solidFill>
                <a:latin typeface="NBGUUW+¿¬Ìå_GB2312"/>
                <a:cs typeface="NBGUUW+¿¬Ìå_GB2312"/>
              </a:rPr>
              <a:t>和</a:t>
            </a:r>
            <a:r>
              <a:rPr sz="1600" b="1">
                <a:solidFill>
                  <a:srgbClr val="000099"/>
                </a:solidFill>
                <a:latin typeface="Arial"/>
                <a:cs typeface="Arial"/>
              </a:rPr>
              <a:t>19.2%</a:t>
            </a:r>
          </a:p>
          <a:p>
            <a:pPr>
              <a:lnSpc>
                <a:spcPts val="1598"/>
              </a:lnSpc>
              <a:spcBef>
                <a:spcPts val="2180"/>
              </a:spcBef>
              <a:spcAft>
                <a:spcPct val="0"/>
              </a:spcAft>
            </a:pPr>
            <a:r>
              <a:rPr sz="1600" spc="12">
                <a:solidFill>
                  <a:srgbClr val="000099"/>
                </a:solidFill>
                <a:latin typeface="NBGUUW+¿¬Ìå_GB2312"/>
                <a:cs typeface="NBGUUW+¿¬Ìå_GB2312"/>
              </a:rPr>
              <a:t>公募专户和信托发行的产品规模较大，私募和期货资管相对较小</a:t>
            </a:r>
          </a:p>
        </p:txBody>
      </p:sp>
      <p:sp>
        <p:nvSpPr>
          <p:cNvPr id="27" name="object 27"/>
          <p:cNvSpPr txBox="1"/>
          <p:nvPr/>
        </p:nvSpPr>
        <p:spPr>
          <a:xfrm>
            <a:off x="2102205" y="6130842"/>
            <a:ext cx="2979420" cy="153888"/>
          </a:xfrm>
          <a:prstGeom prst="rect">
            <a:avLst/>
          </a:prstGeom>
        </p:spPr>
        <p:txBody>
          <a:bodyPr vert="horz" wrap="square" lIns="0" tIns="0" rIns="0" bIns="0" rtlCol="0">
            <a:spAutoFit/>
          </a:bodyPr>
          <a:lstStyle/>
          <a:p>
            <a:pPr>
              <a:lnSpc>
                <a:spcPts val="1200"/>
              </a:lnSpc>
              <a:spcBef>
                <a:spcPct val="0"/>
              </a:spcBef>
              <a:spcAft>
                <a:spcPct val="0"/>
              </a:spcAft>
            </a:pPr>
            <a:r>
              <a:rPr sz="1200">
                <a:solidFill>
                  <a:srgbClr val="000099"/>
                </a:solidFill>
                <a:latin typeface="NBGUUW+¿¬Ìå_GB2312"/>
                <a:cs typeface="NBGUUW+¿¬Ìå_GB2312"/>
              </a:rPr>
              <a:t>资料来源：朝阳永续，海通证券研究所</a:t>
            </a:r>
          </a:p>
        </p:txBody>
      </p:sp>
      <p:sp>
        <p:nvSpPr>
          <p:cNvPr id="28" name="object 28"/>
          <p:cNvSpPr txBox="1"/>
          <p:nvPr/>
        </p:nvSpPr>
        <p:spPr>
          <a:xfrm>
            <a:off x="6817741" y="6130842"/>
            <a:ext cx="2979420" cy="153888"/>
          </a:xfrm>
          <a:prstGeom prst="rect">
            <a:avLst/>
          </a:prstGeom>
        </p:spPr>
        <p:txBody>
          <a:bodyPr vert="horz" wrap="square" lIns="0" tIns="0" rIns="0" bIns="0" rtlCol="0">
            <a:spAutoFit/>
          </a:bodyPr>
          <a:lstStyle/>
          <a:p>
            <a:pPr>
              <a:lnSpc>
                <a:spcPts val="1200"/>
              </a:lnSpc>
              <a:spcBef>
                <a:spcPct val="0"/>
              </a:spcBef>
              <a:spcAft>
                <a:spcPct val="0"/>
              </a:spcAft>
            </a:pPr>
            <a:r>
              <a:rPr sz="1200">
                <a:solidFill>
                  <a:srgbClr val="000099"/>
                </a:solidFill>
                <a:latin typeface="NBGUUW+¿¬Ìå_GB2312"/>
                <a:cs typeface="NBGUUW+¿¬Ìå_GB2312"/>
              </a:rPr>
              <a:t>资料来源：朝阳永续，海通证券研究所</a:t>
            </a:r>
          </a:p>
        </p:txBody>
      </p:sp>
      <p:sp>
        <p:nvSpPr>
          <p:cNvPr id="29" name="object 29"/>
          <p:cNvSpPr txBox="1"/>
          <p:nvPr/>
        </p:nvSpPr>
        <p:spPr>
          <a:xfrm>
            <a:off x="6069458" y="6551177"/>
            <a:ext cx="398701" cy="166712"/>
          </a:xfrm>
          <a:prstGeom prst="rect">
            <a:avLst/>
          </a:prstGeom>
        </p:spPr>
        <p:txBody>
          <a:bodyPr vert="horz" wrap="square" lIns="0" tIns="0" rIns="0" bIns="0" rtlCol="0">
            <a:spAutoFit/>
          </a:bodyPr>
          <a:lstStyle/>
          <a:p>
            <a:pPr>
              <a:lnSpc>
                <a:spcPts val="1340"/>
              </a:lnSpc>
              <a:spcBef>
                <a:spcPct val="0"/>
              </a:spcBef>
              <a:spcAft>
                <a:spcPct val="0"/>
              </a:spcAft>
            </a:pPr>
            <a:r>
              <a:rPr sz="1200" b="1">
                <a:solidFill>
                  <a:srgbClr val="000000"/>
                </a:solidFill>
                <a:latin typeface="Arial"/>
                <a:cs typeface="Arial"/>
              </a:rPr>
              <a:t>12</a:t>
            </a:r>
          </a:p>
        </p:txBody>
      </p:sp>
      <p:pic>
        <p:nvPicPr>
          <p:cNvPr id="2" name="图片 1"/>
          <p:cNvPicPr>
            <a:picLocks noChangeAspect="1"/>
          </p:cNvPicPr>
          <p:nvPr/>
        </p:nvPicPr>
        <p:blipFill>
          <a:blip r:embed="rId2"/>
          <a:stretch>
            <a:fillRect/>
          </a:stretch>
        </p:blipFill>
        <p:spPr>
          <a:xfrm>
            <a:off x="1817116" y="2400428"/>
            <a:ext cx="10001250" cy="3457575"/>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958816" y="396431"/>
            <a:ext cx="5018686" cy="397545"/>
          </a:xfrm>
          <a:prstGeom prst="rect">
            <a:avLst/>
          </a:prstGeom>
        </p:spPr>
        <p:txBody>
          <a:bodyPr vert="horz" wrap="square" lIns="0" tIns="0" rIns="0" bIns="0" rtlCol="0">
            <a:spAutoFit/>
          </a:bodyPr>
          <a:lstStyle/>
          <a:p>
            <a:pPr>
              <a:lnSpc>
                <a:spcPts val="3123"/>
              </a:lnSpc>
              <a:spcBef>
                <a:spcPct val="0"/>
              </a:spcBef>
              <a:spcAft>
                <a:spcPct val="0"/>
              </a:spcAft>
            </a:pPr>
            <a:r>
              <a:rPr lang="zh-CN" altLang="en-US" sz="2800" b="1" dirty="0" smtClean="0">
                <a:solidFill>
                  <a:srgbClr val="000099"/>
                </a:solidFill>
                <a:latin typeface="Arial"/>
                <a:cs typeface="Arial"/>
              </a:rPr>
              <a:t>第二节 主要的</a:t>
            </a:r>
            <a:r>
              <a:rPr lang="en-US" altLang="zh-CN" sz="2800" b="1" dirty="0" smtClean="0">
                <a:solidFill>
                  <a:srgbClr val="000099"/>
                </a:solidFill>
                <a:latin typeface="Arial"/>
                <a:cs typeface="Arial"/>
              </a:rPr>
              <a:t>CTA</a:t>
            </a:r>
            <a:r>
              <a:rPr lang="zh-CN" altLang="en-US" sz="2800" b="1" dirty="0" smtClean="0">
                <a:solidFill>
                  <a:srgbClr val="000099"/>
                </a:solidFill>
                <a:latin typeface="Arial"/>
                <a:cs typeface="Arial"/>
              </a:rPr>
              <a:t>策略</a:t>
            </a:r>
            <a:endParaRPr sz="2800" spc="20" dirty="0">
              <a:solidFill>
                <a:srgbClr val="000099"/>
              </a:solidFill>
              <a:latin typeface="VOJAIW+¿¬Ìå_GB2312"/>
              <a:cs typeface="VOJAIW+¿¬Ìå_GB2312"/>
            </a:endParaRPr>
          </a:p>
        </p:txBody>
      </p:sp>
      <p:sp>
        <p:nvSpPr>
          <p:cNvPr id="7" name="object 7"/>
          <p:cNvSpPr txBox="1"/>
          <p:nvPr/>
        </p:nvSpPr>
        <p:spPr>
          <a:xfrm>
            <a:off x="6069458" y="6551177"/>
            <a:ext cx="398701" cy="166712"/>
          </a:xfrm>
          <a:prstGeom prst="rect">
            <a:avLst/>
          </a:prstGeom>
        </p:spPr>
        <p:txBody>
          <a:bodyPr vert="horz" wrap="square" lIns="0" tIns="0" rIns="0" bIns="0" rtlCol="0">
            <a:spAutoFit/>
          </a:bodyPr>
          <a:lstStyle/>
          <a:p>
            <a:pPr>
              <a:lnSpc>
                <a:spcPts val="1340"/>
              </a:lnSpc>
              <a:spcBef>
                <a:spcPct val="0"/>
              </a:spcBef>
              <a:spcAft>
                <a:spcPct val="0"/>
              </a:spcAft>
            </a:pPr>
            <a:r>
              <a:rPr sz="1200" b="1">
                <a:solidFill>
                  <a:srgbClr val="000000"/>
                </a:solidFill>
                <a:latin typeface="Arial"/>
                <a:cs typeface="Arial"/>
              </a:rPr>
              <a:t>14</a:t>
            </a:r>
          </a:p>
        </p:txBody>
      </p:sp>
      <p:sp>
        <p:nvSpPr>
          <p:cNvPr id="8" name="object 6"/>
          <p:cNvSpPr txBox="1"/>
          <p:nvPr/>
        </p:nvSpPr>
        <p:spPr>
          <a:xfrm>
            <a:off x="2344216" y="2159183"/>
            <a:ext cx="2516107" cy="346249"/>
          </a:xfrm>
          <a:prstGeom prst="rect">
            <a:avLst/>
          </a:prstGeom>
        </p:spPr>
        <p:txBody>
          <a:bodyPr vert="horz" wrap="square" lIns="0" tIns="0" rIns="0" bIns="0" rtlCol="0">
            <a:spAutoFit/>
          </a:bodyPr>
          <a:lstStyle/>
          <a:p>
            <a:pPr>
              <a:lnSpc>
                <a:spcPts val="2681"/>
              </a:lnSpc>
              <a:spcBef>
                <a:spcPct val="0"/>
              </a:spcBef>
              <a:spcAft>
                <a:spcPct val="0"/>
              </a:spcAft>
            </a:pPr>
            <a:r>
              <a:rPr sz="2400" dirty="0">
                <a:solidFill>
                  <a:srgbClr val="000099"/>
                </a:solidFill>
                <a:latin typeface="Arial"/>
                <a:cs typeface="Arial"/>
              </a:rPr>
              <a:t>•</a:t>
            </a:r>
            <a:r>
              <a:rPr sz="2400" spc="1259" dirty="0">
                <a:solidFill>
                  <a:srgbClr val="000099"/>
                </a:solidFill>
                <a:latin typeface="Times New Roman"/>
                <a:cs typeface="Times New Roman"/>
              </a:rPr>
              <a:t> </a:t>
            </a:r>
            <a:r>
              <a:rPr lang="zh-CN" altLang="en-US" sz="2400" spc="12" dirty="0" smtClean="0">
                <a:solidFill>
                  <a:srgbClr val="000099"/>
                </a:solidFill>
                <a:latin typeface="VOJAIW+¿¬Ìå_GB2312"/>
                <a:cs typeface="Times New Roman"/>
              </a:rPr>
              <a:t>趋势策略</a:t>
            </a:r>
            <a:endParaRPr sz="2400" spc="12" dirty="0">
              <a:solidFill>
                <a:srgbClr val="000099"/>
              </a:solidFill>
              <a:latin typeface="VOJAIW+¿¬Ìå_GB2312"/>
              <a:cs typeface="VOJAIW+¿¬Ìå_GB2312"/>
            </a:endParaRPr>
          </a:p>
        </p:txBody>
      </p:sp>
      <p:sp>
        <p:nvSpPr>
          <p:cNvPr id="10" name="object 6"/>
          <p:cNvSpPr txBox="1"/>
          <p:nvPr/>
        </p:nvSpPr>
        <p:spPr>
          <a:xfrm>
            <a:off x="2344215" y="3697514"/>
            <a:ext cx="2516107" cy="346249"/>
          </a:xfrm>
          <a:prstGeom prst="rect">
            <a:avLst/>
          </a:prstGeom>
        </p:spPr>
        <p:txBody>
          <a:bodyPr vert="horz" wrap="square" lIns="0" tIns="0" rIns="0" bIns="0" rtlCol="0">
            <a:spAutoFit/>
          </a:bodyPr>
          <a:lstStyle/>
          <a:p>
            <a:pPr>
              <a:lnSpc>
                <a:spcPts val="2681"/>
              </a:lnSpc>
              <a:spcBef>
                <a:spcPct val="0"/>
              </a:spcBef>
              <a:spcAft>
                <a:spcPct val="0"/>
              </a:spcAft>
            </a:pPr>
            <a:r>
              <a:rPr sz="2400" dirty="0">
                <a:solidFill>
                  <a:srgbClr val="000099"/>
                </a:solidFill>
                <a:latin typeface="Arial"/>
                <a:cs typeface="Arial"/>
              </a:rPr>
              <a:t>•</a:t>
            </a:r>
            <a:r>
              <a:rPr sz="2400" spc="1259" dirty="0">
                <a:solidFill>
                  <a:srgbClr val="000099"/>
                </a:solidFill>
                <a:latin typeface="Times New Roman"/>
                <a:cs typeface="Times New Roman"/>
              </a:rPr>
              <a:t> </a:t>
            </a:r>
            <a:r>
              <a:rPr lang="zh-CN" altLang="en-US" sz="2400" spc="12" dirty="0" smtClean="0">
                <a:solidFill>
                  <a:srgbClr val="000099"/>
                </a:solidFill>
                <a:latin typeface="VOJAIW+¿¬Ìå_GB2312"/>
                <a:cs typeface="Times New Roman"/>
              </a:rPr>
              <a:t>套利策略</a:t>
            </a:r>
            <a:endParaRPr sz="2400" spc="12" dirty="0">
              <a:solidFill>
                <a:srgbClr val="000099"/>
              </a:solidFill>
              <a:latin typeface="VOJAIW+¿¬Ìå_GB2312"/>
              <a:cs typeface="VOJAIW+¿¬Ìå_GB2312"/>
            </a:endParaRPr>
          </a:p>
        </p:txBody>
      </p:sp>
      <p:sp>
        <p:nvSpPr>
          <p:cNvPr id="2" name="文本框 1"/>
          <p:cNvSpPr txBox="1"/>
          <p:nvPr/>
        </p:nvSpPr>
        <p:spPr>
          <a:xfrm>
            <a:off x="2850820" y="2732141"/>
            <a:ext cx="1107996" cy="369332"/>
          </a:xfrm>
          <a:prstGeom prst="rect">
            <a:avLst/>
          </a:prstGeom>
          <a:noFill/>
        </p:spPr>
        <p:txBody>
          <a:bodyPr wrap="none" rtlCol="0">
            <a:spAutoFit/>
          </a:bodyPr>
          <a:lstStyle/>
          <a:p>
            <a:r>
              <a:rPr lang="zh-CN" altLang="en-US" dirty="0" smtClean="0"/>
              <a:t>海龟策略</a:t>
            </a:r>
            <a:endParaRPr lang="zh-CN"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102205" y="1070586"/>
            <a:ext cx="5285876" cy="256480"/>
          </a:xfrm>
          <a:prstGeom prst="rect">
            <a:avLst/>
          </a:prstGeom>
        </p:spPr>
        <p:txBody>
          <a:bodyPr vert="horz" wrap="square" lIns="0" tIns="0" rIns="0" bIns="0" rtlCol="0">
            <a:spAutoFit/>
          </a:bodyPr>
          <a:lstStyle/>
          <a:p>
            <a:pPr>
              <a:lnSpc>
                <a:spcPts val="2004"/>
              </a:lnSpc>
              <a:spcBef>
                <a:spcPct val="0"/>
              </a:spcBef>
              <a:spcAft>
                <a:spcPct val="0"/>
              </a:spcAft>
            </a:pPr>
            <a:r>
              <a:rPr sz="2000" spc="11">
                <a:solidFill>
                  <a:srgbClr val="000099"/>
                </a:solidFill>
                <a:latin typeface="COBGDE+¿¬Ìå_GB2312"/>
                <a:cs typeface="COBGDE+¿¬Ìå_GB2312"/>
              </a:rPr>
              <a:t>趋势策略包括日内短线和日间中长线两类</a:t>
            </a:r>
          </a:p>
        </p:txBody>
      </p:sp>
      <p:sp>
        <p:nvSpPr>
          <p:cNvPr id="5" name="object 5"/>
          <p:cNvSpPr txBox="1"/>
          <p:nvPr/>
        </p:nvSpPr>
        <p:spPr>
          <a:xfrm>
            <a:off x="2102205" y="1680186"/>
            <a:ext cx="5289238" cy="256480"/>
          </a:xfrm>
          <a:prstGeom prst="rect">
            <a:avLst/>
          </a:prstGeom>
        </p:spPr>
        <p:txBody>
          <a:bodyPr vert="horz" wrap="square" lIns="0" tIns="0" rIns="0" bIns="0" rtlCol="0">
            <a:spAutoFit/>
          </a:bodyPr>
          <a:lstStyle/>
          <a:p>
            <a:pPr>
              <a:lnSpc>
                <a:spcPts val="2004"/>
              </a:lnSpc>
              <a:spcBef>
                <a:spcPct val="0"/>
              </a:spcBef>
              <a:spcAft>
                <a:spcPct val="0"/>
              </a:spcAft>
            </a:pPr>
            <a:r>
              <a:rPr sz="2000" spc="12">
                <a:solidFill>
                  <a:srgbClr val="000099"/>
                </a:solidFill>
                <a:latin typeface="COBGDE+¿¬Ìå_GB2312"/>
                <a:cs typeface="COBGDE+¿¬Ìå_GB2312"/>
              </a:rPr>
              <a:t>短线策略适用于日内波动较大的股指期货</a:t>
            </a:r>
          </a:p>
        </p:txBody>
      </p:sp>
      <p:sp>
        <p:nvSpPr>
          <p:cNvPr id="6" name="object 6"/>
          <p:cNvSpPr txBox="1"/>
          <p:nvPr/>
        </p:nvSpPr>
        <p:spPr>
          <a:xfrm>
            <a:off x="2329891" y="2161751"/>
            <a:ext cx="1942916" cy="282129"/>
          </a:xfrm>
          <a:prstGeom prst="rect">
            <a:avLst/>
          </a:prstGeom>
        </p:spPr>
        <p:txBody>
          <a:bodyPr vert="horz" wrap="square" lIns="0" tIns="0" rIns="0" bIns="0" rtlCol="0">
            <a:spAutoFit/>
          </a:bodyPr>
          <a:lstStyle/>
          <a:p>
            <a:pPr>
              <a:lnSpc>
                <a:spcPts val="2241"/>
              </a:lnSpc>
              <a:spcBef>
                <a:spcPct val="0"/>
              </a:spcBef>
              <a:spcAft>
                <a:spcPct val="0"/>
              </a:spcAft>
            </a:pPr>
            <a:r>
              <a:rPr sz="2000">
                <a:solidFill>
                  <a:srgbClr val="000099"/>
                </a:solidFill>
                <a:latin typeface="Arial"/>
                <a:cs typeface="Arial"/>
              </a:rPr>
              <a:t>•</a:t>
            </a:r>
            <a:r>
              <a:rPr sz="2000" spc="1502">
                <a:solidFill>
                  <a:srgbClr val="000099"/>
                </a:solidFill>
                <a:latin typeface="Times New Roman"/>
                <a:cs typeface="Times New Roman"/>
              </a:rPr>
              <a:t> </a:t>
            </a:r>
            <a:r>
              <a:rPr sz="2000" b="1">
                <a:solidFill>
                  <a:srgbClr val="000099"/>
                </a:solidFill>
                <a:latin typeface="Arial"/>
                <a:cs typeface="Arial"/>
              </a:rPr>
              <a:t>R-Breaker</a:t>
            </a:r>
          </a:p>
        </p:txBody>
      </p:sp>
      <p:sp>
        <p:nvSpPr>
          <p:cNvPr id="8" name="object 8"/>
          <p:cNvSpPr txBox="1"/>
          <p:nvPr/>
        </p:nvSpPr>
        <p:spPr>
          <a:xfrm>
            <a:off x="2329892" y="3710665"/>
            <a:ext cx="2153013" cy="282129"/>
          </a:xfrm>
          <a:prstGeom prst="rect">
            <a:avLst/>
          </a:prstGeom>
        </p:spPr>
        <p:txBody>
          <a:bodyPr vert="horz" wrap="square" lIns="0" tIns="0" rIns="0" bIns="0" rtlCol="0">
            <a:spAutoFit/>
          </a:bodyPr>
          <a:lstStyle/>
          <a:p>
            <a:pPr>
              <a:lnSpc>
                <a:spcPts val="2238"/>
              </a:lnSpc>
              <a:spcBef>
                <a:spcPct val="0"/>
              </a:spcBef>
              <a:spcAft>
                <a:spcPct val="0"/>
              </a:spcAft>
            </a:pPr>
            <a:r>
              <a:rPr sz="2000">
                <a:solidFill>
                  <a:srgbClr val="000099"/>
                </a:solidFill>
                <a:latin typeface="Arial"/>
                <a:cs typeface="Arial"/>
              </a:rPr>
              <a:t>•</a:t>
            </a:r>
            <a:r>
              <a:rPr sz="2000" spc="1502">
                <a:solidFill>
                  <a:srgbClr val="000099"/>
                </a:solidFill>
                <a:latin typeface="Times New Roman"/>
                <a:cs typeface="Times New Roman"/>
              </a:rPr>
              <a:t> </a:t>
            </a:r>
            <a:r>
              <a:rPr sz="2000" b="1">
                <a:solidFill>
                  <a:srgbClr val="000099"/>
                </a:solidFill>
                <a:latin typeface="Arial"/>
                <a:cs typeface="Arial"/>
              </a:rPr>
              <a:t>Dual-Thrust</a:t>
            </a:r>
          </a:p>
        </p:txBody>
      </p:sp>
      <p:sp>
        <p:nvSpPr>
          <p:cNvPr id="9" name="object 9"/>
          <p:cNvSpPr txBox="1"/>
          <p:nvPr/>
        </p:nvSpPr>
        <p:spPr>
          <a:xfrm>
            <a:off x="2787396" y="4220868"/>
            <a:ext cx="6212360" cy="230832"/>
          </a:xfrm>
          <a:prstGeom prst="rect">
            <a:avLst/>
          </a:prstGeom>
        </p:spPr>
        <p:txBody>
          <a:bodyPr vert="horz" wrap="square" lIns="0" tIns="0" rIns="0" bIns="0" rtlCol="0">
            <a:spAutoFit/>
          </a:bodyPr>
          <a:lstStyle/>
          <a:p>
            <a:pPr>
              <a:lnSpc>
                <a:spcPts val="1783"/>
              </a:lnSpc>
              <a:spcBef>
                <a:spcPct val="0"/>
              </a:spcBef>
              <a:spcAft>
                <a:spcPct val="0"/>
              </a:spcAft>
            </a:pPr>
            <a:r>
              <a:rPr sz="1600">
                <a:solidFill>
                  <a:srgbClr val="000099"/>
                </a:solidFill>
                <a:latin typeface="Arial"/>
                <a:cs typeface="Arial"/>
              </a:rPr>
              <a:t>–</a:t>
            </a:r>
            <a:r>
              <a:rPr sz="1600" spc="966">
                <a:solidFill>
                  <a:srgbClr val="000099"/>
                </a:solidFill>
                <a:latin typeface="Times New Roman"/>
                <a:cs typeface="Times New Roman"/>
              </a:rPr>
              <a:t> </a:t>
            </a:r>
            <a:r>
              <a:rPr sz="1600" spc="12">
                <a:solidFill>
                  <a:srgbClr val="000099"/>
                </a:solidFill>
                <a:latin typeface="COBGDE+¿¬Ìå_GB2312"/>
                <a:cs typeface="COBGDE+¿¬Ìå_GB2312"/>
              </a:rPr>
              <a:t>形式上和开盘区间突破策略类似，多空的触发条件非对称</a:t>
            </a:r>
          </a:p>
        </p:txBody>
      </p:sp>
      <p:sp>
        <p:nvSpPr>
          <p:cNvPr id="10" name="object 10"/>
          <p:cNvSpPr txBox="1"/>
          <p:nvPr/>
        </p:nvSpPr>
        <p:spPr>
          <a:xfrm>
            <a:off x="2329891" y="4674087"/>
            <a:ext cx="1742236" cy="282129"/>
          </a:xfrm>
          <a:prstGeom prst="rect">
            <a:avLst/>
          </a:prstGeom>
        </p:spPr>
        <p:txBody>
          <a:bodyPr vert="horz" wrap="square" lIns="0" tIns="0" rIns="0" bIns="0" rtlCol="0">
            <a:spAutoFit/>
          </a:bodyPr>
          <a:lstStyle/>
          <a:p>
            <a:pPr>
              <a:lnSpc>
                <a:spcPts val="2238"/>
              </a:lnSpc>
              <a:spcBef>
                <a:spcPct val="0"/>
              </a:spcBef>
              <a:spcAft>
                <a:spcPct val="0"/>
              </a:spcAft>
            </a:pPr>
            <a:r>
              <a:rPr sz="2000">
                <a:solidFill>
                  <a:srgbClr val="000099"/>
                </a:solidFill>
                <a:latin typeface="Arial"/>
                <a:cs typeface="Arial"/>
              </a:rPr>
              <a:t>•</a:t>
            </a:r>
            <a:r>
              <a:rPr sz="2000" spc="1502">
                <a:solidFill>
                  <a:srgbClr val="000099"/>
                </a:solidFill>
                <a:latin typeface="Times New Roman"/>
                <a:cs typeface="Times New Roman"/>
              </a:rPr>
              <a:t> </a:t>
            </a:r>
            <a:r>
              <a:rPr sz="2000" b="1" spc="-44">
                <a:solidFill>
                  <a:srgbClr val="000099"/>
                </a:solidFill>
                <a:latin typeface="Arial"/>
                <a:cs typeface="Arial"/>
              </a:rPr>
              <a:t>ATR</a:t>
            </a:r>
            <a:r>
              <a:rPr sz="2000" spc="28">
                <a:solidFill>
                  <a:srgbClr val="000099"/>
                </a:solidFill>
                <a:latin typeface="COBGDE+¿¬Ìå_GB2312"/>
                <a:cs typeface="COBGDE+¿¬Ìå_GB2312"/>
              </a:rPr>
              <a:t>突破</a:t>
            </a:r>
          </a:p>
        </p:txBody>
      </p:sp>
      <p:sp>
        <p:nvSpPr>
          <p:cNvPr id="11" name="object 11"/>
          <p:cNvSpPr txBox="1"/>
          <p:nvPr/>
        </p:nvSpPr>
        <p:spPr>
          <a:xfrm>
            <a:off x="2787396" y="5184291"/>
            <a:ext cx="8383708" cy="525785"/>
          </a:xfrm>
          <a:prstGeom prst="rect">
            <a:avLst/>
          </a:prstGeom>
        </p:spPr>
        <p:txBody>
          <a:bodyPr vert="horz" wrap="square" lIns="0" tIns="0" rIns="0" bIns="0" rtlCol="0">
            <a:spAutoFit/>
          </a:bodyPr>
          <a:lstStyle/>
          <a:p>
            <a:pPr>
              <a:lnSpc>
                <a:spcPts val="1783"/>
              </a:lnSpc>
              <a:spcBef>
                <a:spcPct val="0"/>
              </a:spcBef>
              <a:spcAft>
                <a:spcPct val="0"/>
              </a:spcAft>
            </a:pPr>
            <a:r>
              <a:rPr sz="1600">
                <a:solidFill>
                  <a:srgbClr val="000099"/>
                </a:solidFill>
                <a:latin typeface="Arial"/>
                <a:cs typeface="Arial"/>
              </a:rPr>
              <a:t>–</a:t>
            </a:r>
            <a:r>
              <a:rPr sz="1600" spc="966">
                <a:solidFill>
                  <a:srgbClr val="000099"/>
                </a:solidFill>
                <a:latin typeface="Times New Roman"/>
                <a:cs typeface="Times New Roman"/>
              </a:rPr>
              <a:t> </a:t>
            </a:r>
            <a:r>
              <a:rPr sz="1600" spc="17">
                <a:solidFill>
                  <a:srgbClr val="000099"/>
                </a:solidFill>
                <a:latin typeface="COBGDE+¿¬Ìå_GB2312"/>
                <a:cs typeface="COBGDE+¿¬Ìå_GB2312"/>
              </a:rPr>
              <a:t>突破上轨为今日开盘价</a:t>
            </a:r>
            <a:r>
              <a:rPr sz="1600" b="1">
                <a:solidFill>
                  <a:srgbClr val="000099"/>
                </a:solidFill>
                <a:latin typeface="Arial"/>
                <a:cs typeface="Arial"/>
              </a:rPr>
              <a:t>+N</a:t>
            </a:r>
            <a:r>
              <a:rPr sz="1600" spc="13">
                <a:solidFill>
                  <a:srgbClr val="000099"/>
                </a:solidFill>
                <a:latin typeface="COBGDE+¿¬Ìå_GB2312"/>
                <a:cs typeface="COBGDE+¿¬Ìå_GB2312"/>
              </a:rPr>
              <a:t>个交易日平均</a:t>
            </a:r>
            <a:r>
              <a:rPr sz="1600" b="1" spc="-36">
                <a:solidFill>
                  <a:srgbClr val="000099"/>
                </a:solidFill>
                <a:latin typeface="Arial"/>
                <a:cs typeface="Arial"/>
              </a:rPr>
              <a:t>ATR*M</a:t>
            </a:r>
            <a:r>
              <a:rPr sz="1600" spc="17">
                <a:solidFill>
                  <a:srgbClr val="000099"/>
                </a:solidFill>
                <a:latin typeface="COBGDE+¿¬Ìå_GB2312"/>
                <a:cs typeface="COBGDE+¿¬Ìå_GB2312"/>
              </a:rPr>
              <a:t>，突破下轨为今日开盘价－</a:t>
            </a:r>
            <a:r>
              <a:rPr sz="1600" b="1">
                <a:solidFill>
                  <a:srgbClr val="000099"/>
                </a:solidFill>
                <a:latin typeface="Arial"/>
                <a:cs typeface="Arial"/>
              </a:rPr>
              <a:t>N</a:t>
            </a:r>
            <a:r>
              <a:rPr sz="1600">
                <a:solidFill>
                  <a:srgbClr val="000099"/>
                </a:solidFill>
                <a:latin typeface="COBGDE+¿¬Ìå_GB2312"/>
                <a:cs typeface="COBGDE+¿¬Ìå_GB2312"/>
              </a:rPr>
              <a:t>个</a:t>
            </a:r>
          </a:p>
          <a:p>
            <a:pPr marL="286511">
              <a:lnSpc>
                <a:spcPts val="1783"/>
              </a:lnSpc>
              <a:spcBef>
                <a:spcPts val="521"/>
              </a:spcBef>
              <a:spcAft>
                <a:spcPct val="0"/>
              </a:spcAft>
            </a:pPr>
            <a:r>
              <a:rPr sz="1600" spc="20">
                <a:solidFill>
                  <a:srgbClr val="000099"/>
                </a:solidFill>
                <a:latin typeface="COBGDE+¿¬Ìå_GB2312"/>
                <a:cs typeface="COBGDE+¿¬Ìå_GB2312"/>
              </a:rPr>
              <a:t>交易日平均</a:t>
            </a:r>
            <a:r>
              <a:rPr sz="1600" b="1" spc="-36">
                <a:solidFill>
                  <a:srgbClr val="000099"/>
                </a:solidFill>
                <a:latin typeface="Arial"/>
                <a:cs typeface="Arial"/>
              </a:rPr>
              <a:t>ATR*M</a:t>
            </a:r>
            <a:r>
              <a:rPr sz="1600" spc="15">
                <a:solidFill>
                  <a:srgbClr val="000099"/>
                </a:solidFill>
                <a:latin typeface="COBGDE+¿¬Ìå_GB2312"/>
                <a:cs typeface="COBGDE+¿¬Ìå_GB2312"/>
              </a:rPr>
              <a:t>，当价格突破上轨，买入开仓，当价格跌穿下轨，卖出开仓</a:t>
            </a:r>
          </a:p>
        </p:txBody>
      </p:sp>
      <p:sp>
        <p:nvSpPr>
          <p:cNvPr id="12" name="object 12"/>
          <p:cNvSpPr txBox="1"/>
          <p:nvPr/>
        </p:nvSpPr>
        <p:spPr>
          <a:xfrm>
            <a:off x="2329891" y="5929914"/>
            <a:ext cx="1746808" cy="282129"/>
          </a:xfrm>
          <a:prstGeom prst="rect">
            <a:avLst/>
          </a:prstGeom>
        </p:spPr>
        <p:txBody>
          <a:bodyPr vert="horz" wrap="square" lIns="0" tIns="0" rIns="0" bIns="0" rtlCol="0">
            <a:spAutoFit/>
          </a:bodyPr>
          <a:lstStyle/>
          <a:p>
            <a:pPr>
              <a:lnSpc>
                <a:spcPts val="2238"/>
              </a:lnSpc>
              <a:spcBef>
                <a:spcPct val="0"/>
              </a:spcBef>
              <a:spcAft>
                <a:spcPct val="0"/>
              </a:spcAft>
            </a:pPr>
            <a:r>
              <a:rPr sz="2000">
                <a:solidFill>
                  <a:srgbClr val="000099"/>
                </a:solidFill>
                <a:latin typeface="Arial"/>
                <a:cs typeface="Arial"/>
              </a:rPr>
              <a:t>•</a:t>
            </a:r>
            <a:r>
              <a:rPr sz="2000" spc="1502">
                <a:solidFill>
                  <a:srgbClr val="000099"/>
                </a:solidFill>
                <a:latin typeface="Times New Roman"/>
                <a:cs typeface="Times New Roman"/>
              </a:rPr>
              <a:t> </a:t>
            </a:r>
            <a:r>
              <a:rPr sz="2000" spc="16">
                <a:solidFill>
                  <a:srgbClr val="000099"/>
                </a:solidFill>
                <a:latin typeface="COBGDE+¿¬Ìå_GB2312"/>
                <a:cs typeface="COBGDE+¿¬Ìå_GB2312"/>
              </a:rPr>
              <a:t>机器学习</a:t>
            </a:r>
          </a:p>
        </p:txBody>
      </p:sp>
      <p:sp>
        <p:nvSpPr>
          <p:cNvPr id="13" name="object 13"/>
          <p:cNvSpPr txBox="1"/>
          <p:nvPr/>
        </p:nvSpPr>
        <p:spPr>
          <a:xfrm>
            <a:off x="2787396" y="6440422"/>
            <a:ext cx="1924812" cy="230832"/>
          </a:xfrm>
          <a:prstGeom prst="rect">
            <a:avLst/>
          </a:prstGeom>
        </p:spPr>
        <p:txBody>
          <a:bodyPr vert="horz" wrap="square" lIns="0" tIns="0" rIns="0" bIns="0" rtlCol="0">
            <a:spAutoFit/>
          </a:bodyPr>
          <a:lstStyle/>
          <a:p>
            <a:pPr>
              <a:lnSpc>
                <a:spcPts val="1783"/>
              </a:lnSpc>
              <a:spcBef>
                <a:spcPct val="0"/>
              </a:spcBef>
              <a:spcAft>
                <a:spcPct val="0"/>
              </a:spcAft>
            </a:pPr>
            <a:r>
              <a:rPr sz="1600" dirty="0">
                <a:solidFill>
                  <a:srgbClr val="000099"/>
                </a:solidFill>
                <a:latin typeface="Arial"/>
                <a:cs typeface="Arial"/>
              </a:rPr>
              <a:t>–</a:t>
            </a:r>
            <a:r>
              <a:rPr sz="1600" spc="966" dirty="0">
                <a:solidFill>
                  <a:srgbClr val="000099"/>
                </a:solidFill>
                <a:latin typeface="Times New Roman"/>
                <a:cs typeface="Times New Roman"/>
              </a:rPr>
              <a:t> </a:t>
            </a:r>
            <a:r>
              <a:rPr sz="1600" b="1" dirty="0" err="1">
                <a:solidFill>
                  <a:srgbClr val="000099"/>
                </a:solidFill>
                <a:latin typeface="Arial"/>
                <a:cs typeface="Arial"/>
              </a:rPr>
              <a:t>SVM</a:t>
            </a:r>
            <a:r>
              <a:rPr sz="1600" spc="20" dirty="0" err="1">
                <a:solidFill>
                  <a:srgbClr val="000099"/>
                </a:solidFill>
                <a:latin typeface="COBGDE+¿¬Ìå_GB2312"/>
                <a:cs typeface="COBGDE+¿¬Ìå_GB2312"/>
              </a:rPr>
              <a:t>、</a:t>
            </a:r>
            <a:r>
              <a:rPr sz="1600" b="1" dirty="0" err="1">
                <a:solidFill>
                  <a:srgbClr val="000099"/>
                </a:solidFill>
                <a:latin typeface="Arial"/>
                <a:cs typeface="Arial"/>
              </a:rPr>
              <a:t>HMM</a:t>
            </a:r>
            <a:r>
              <a:rPr sz="1600" dirty="0" err="1">
                <a:solidFill>
                  <a:srgbClr val="000099"/>
                </a:solidFill>
                <a:latin typeface="COBGDE+¿¬Ìå_GB2312"/>
                <a:cs typeface="COBGDE+¿¬Ìå_GB2312"/>
              </a:rPr>
              <a:t>等</a:t>
            </a:r>
            <a:endParaRPr sz="1600" dirty="0">
              <a:solidFill>
                <a:srgbClr val="000099"/>
              </a:solidFill>
              <a:latin typeface="COBGDE+¿¬Ìå_GB2312"/>
              <a:cs typeface="COBGDE+¿¬Ìå_GB2312"/>
            </a:endParaRPr>
          </a:p>
        </p:txBody>
      </p:sp>
      <p:sp>
        <p:nvSpPr>
          <p:cNvPr id="14" name="object 14"/>
          <p:cNvSpPr txBox="1"/>
          <p:nvPr/>
        </p:nvSpPr>
        <p:spPr>
          <a:xfrm>
            <a:off x="6069458" y="6551177"/>
            <a:ext cx="398701" cy="166712"/>
          </a:xfrm>
          <a:prstGeom prst="rect">
            <a:avLst/>
          </a:prstGeom>
        </p:spPr>
        <p:txBody>
          <a:bodyPr vert="horz" wrap="square" lIns="0" tIns="0" rIns="0" bIns="0" rtlCol="0">
            <a:spAutoFit/>
          </a:bodyPr>
          <a:lstStyle/>
          <a:p>
            <a:pPr>
              <a:lnSpc>
                <a:spcPts val="1340"/>
              </a:lnSpc>
              <a:spcBef>
                <a:spcPct val="0"/>
              </a:spcBef>
              <a:spcAft>
                <a:spcPct val="0"/>
              </a:spcAft>
            </a:pPr>
            <a:r>
              <a:rPr sz="1200" b="1">
                <a:solidFill>
                  <a:srgbClr val="000000"/>
                </a:solidFill>
                <a:latin typeface="Arial"/>
                <a:cs typeface="Arial"/>
              </a:rPr>
              <a:t>15</a:t>
            </a:r>
          </a:p>
        </p:txBody>
      </p:sp>
      <p:pic>
        <p:nvPicPr>
          <p:cNvPr id="2" name="图片 1"/>
          <p:cNvPicPr>
            <a:picLocks noChangeAspect="1"/>
          </p:cNvPicPr>
          <p:nvPr/>
        </p:nvPicPr>
        <p:blipFill>
          <a:blip r:embed="rId2"/>
          <a:stretch>
            <a:fillRect/>
          </a:stretch>
        </p:blipFill>
        <p:spPr>
          <a:xfrm>
            <a:off x="1367123" y="38464"/>
            <a:ext cx="2554445" cy="749873"/>
          </a:xfrm>
          <a:prstGeom prst="rect">
            <a:avLst/>
          </a:prstGeom>
        </p:spPr>
      </p:pic>
      <p:pic>
        <p:nvPicPr>
          <p:cNvPr id="16" name="图片 15"/>
          <p:cNvPicPr>
            <a:picLocks noChangeAspect="1"/>
          </p:cNvPicPr>
          <p:nvPr/>
        </p:nvPicPr>
        <p:blipFill>
          <a:blip r:embed="rId3"/>
          <a:stretch>
            <a:fillRect/>
          </a:stretch>
        </p:blipFill>
        <p:spPr>
          <a:xfrm>
            <a:off x="2329891" y="2509484"/>
            <a:ext cx="8468078" cy="1018120"/>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
          <p:cNvSpPr/>
          <p:nvPr/>
        </p:nvSpPr>
        <p:spPr>
          <a:xfrm>
            <a:off x="1143000" y="1"/>
            <a:ext cx="9906000" cy="276999"/>
          </a:xfrm>
          <a:prstGeom prst="rect">
            <a:avLst/>
          </a:prstGeom>
          <a:blipFill>
            <a:blip r:embed="rId2"/>
            <a:stretch>
              <a:fillRect/>
            </a:stretch>
          </a:blipFill>
        </p:spPr>
        <p:txBody>
          <a:bodyPr wrap="square" lIns="0" tIns="0" rIns="0" bIns="0" rtlCol="0">
            <a:spAutoFit/>
          </a:bodyPr>
          <a:lstStyle/>
          <a:p>
            <a:endParaRPr/>
          </a:p>
        </p:txBody>
      </p:sp>
      <p:sp>
        <p:nvSpPr>
          <p:cNvPr id="4" name="object 4"/>
          <p:cNvSpPr txBox="1"/>
          <p:nvPr/>
        </p:nvSpPr>
        <p:spPr>
          <a:xfrm>
            <a:off x="2285696" y="1501077"/>
            <a:ext cx="6339797" cy="307777"/>
          </a:xfrm>
          <a:prstGeom prst="rect">
            <a:avLst/>
          </a:prstGeom>
        </p:spPr>
        <p:txBody>
          <a:bodyPr vert="horz" wrap="square" lIns="0" tIns="0" rIns="0" bIns="0" rtlCol="0">
            <a:spAutoFit/>
          </a:bodyPr>
          <a:lstStyle/>
          <a:p>
            <a:pPr>
              <a:lnSpc>
                <a:spcPts val="2400"/>
              </a:lnSpc>
              <a:spcBef>
                <a:spcPct val="0"/>
              </a:spcBef>
              <a:spcAft>
                <a:spcPct val="0"/>
              </a:spcAft>
            </a:pPr>
            <a:r>
              <a:rPr sz="2400" spc="12">
                <a:solidFill>
                  <a:srgbClr val="000099"/>
                </a:solidFill>
                <a:latin typeface="TVUGWL+¿¬Ìå_GB2312"/>
                <a:cs typeface="TVUGWL+¿¬Ìå_GB2312"/>
              </a:rPr>
              <a:t>中长线策略适用于趋势性较强的商品期货</a:t>
            </a:r>
          </a:p>
        </p:txBody>
      </p:sp>
      <p:sp>
        <p:nvSpPr>
          <p:cNvPr id="5" name="object 5"/>
          <p:cNvSpPr txBox="1"/>
          <p:nvPr/>
        </p:nvSpPr>
        <p:spPr>
          <a:xfrm>
            <a:off x="2300936" y="2367132"/>
            <a:ext cx="1747723" cy="282129"/>
          </a:xfrm>
          <a:prstGeom prst="rect">
            <a:avLst/>
          </a:prstGeom>
        </p:spPr>
        <p:txBody>
          <a:bodyPr vert="horz" wrap="square" lIns="0" tIns="0" rIns="0" bIns="0" rtlCol="0">
            <a:spAutoFit/>
          </a:bodyPr>
          <a:lstStyle/>
          <a:p>
            <a:pPr>
              <a:lnSpc>
                <a:spcPts val="2238"/>
              </a:lnSpc>
              <a:spcBef>
                <a:spcPct val="0"/>
              </a:spcBef>
              <a:spcAft>
                <a:spcPct val="0"/>
              </a:spcAft>
            </a:pPr>
            <a:r>
              <a:rPr sz="2000">
                <a:solidFill>
                  <a:srgbClr val="000099"/>
                </a:solidFill>
                <a:latin typeface="Arial"/>
                <a:cs typeface="Arial"/>
              </a:rPr>
              <a:t>•</a:t>
            </a:r>
            <a:r>
              <a:rPr sz="2000" spc="1502">
                <a:solidFill>
                  <a:srgbClr val="000099"/>
                </a:solidFill>
                <a:latin typeface="Times New Roman"/>
                <a:cs typeface="Times New Roman"/>
              </a:rPr>
              <a:t> </a:t>
            </a:r>
            <a:r>
              <a:rPr sz="2000" spc="18">
                <a:solidFill>
                  <a:srgbClr val="000099"/>
                </a:solidFill>
                <a:latin typeface="TVUGWL+¿¬Ìå_GB2312"/>
                <a:cs typeface="TVUGWL+¿¬Ìå_GB2312"/>
              </a:rPr>
              <a:t>均线策略</a:t>
            </a:r>
          </a:p>
        </p:txBody>
      </p:sp>
      <p:sp>
        <p:nvSpPr>
          <p:cNvPr id="6" name="object 6"/>
          <p:cNvSpPr txBox="1"/>
          <p:nvPr/>
        </p:nvSpPr>
        <p:spPr>
          <a:xfrm>
            <a:off x="2758441" y="2877336"/>
            <a:ext cx="8627095" cy="525785"/>
          </a:xfrm>
          <a:prstGeom prst="rect">
            <a:avLst/>
          </a:prstGeom>
        </p:spPr>
        <p:txBody>
          <a:bodyPr vert="horz" wrap="square" lIns="0" tIns="0" rIns="0" bIns="0" rtlCol="0">
            <a:spAutoFit/>
          </a:bodyPr>
          <a:lstStyle/>
          <a:p>
            <a:pPr>
              <a:lnSpc>
                <a:spcPts val="1783"/>
              </a:lnSpc>
              <a:spcBef>
                <a:spcPct val="0"/>
              </a:spcBef>
              <a:spcAft>
                <a:spcPct val="0"/>
              </a:spcAft>
            </a:pPr>
            <a:r>
              <a:rPr sz="1600">
                <a:solidFill>
                  <a:srgbClr val="000099"/>
                </a:solidFill>
                <a:latin typeface="Arial"/>
                <a:cs typeface="Arial"/>
              </a:rPr>
              <a:t>–</a:t>
            </a:r>
            <a:r>
              <a:rPr sz="1600" spc="966">
                <a:solidFill>
                  <a:srgbClr val="000099"/>
                </a:solidFill>
                <a:latin typeface="Times New Roman"/>
                <a:cs typeface="Times New Roman"/>
              </a:rPr>
              <a:t> </a:t>
            </a:r>
            <a:r>
              <a:rPr sz="1600" spc="14">
                <a:solidFill>
                  <a:srgbClr val="000099"/>
                </a:solidFill>
                <a:latin typeface="TVUGWL+¿¬Ìå_GB2312"/>
                <a:cs typeface="TVUGWL+¿¬Ìå_GB2312"/>
              </a:rPr>
              <a:t>使用两条移动平均线来判断趋势。当短周期均线（</a:t>
            </a:r>
            <a:r>
              <a:rPr sz="1600" b="1" spc="-16">
                <a:solidFill>
                  <a:srgbClr val="000099"/>
                </a:solidFill>
                <a:latin typeface="Arial"/>
                <a:cs typeface="Arial"/>
              </a:rPr>
              <a:t>SMA</a:t>
            </a:r>
            <a:r>
              <a:rPr sz="1600" spc="20">
                <a:solidFill>
                  <a:srgbClr val="000099"/>
                </a:solidFill>
                <a:latin typeface="TVUGWL+¿¬Ìå_GB2312"/>
                <a:cs typeface="TVUGWL+¿¬Ìå_GB2312"/>
              </a:rPr>
              <a:t>）从下向上穿越长周期均</a:t>
            </a:r>
          </a:p>
          <a:p>
            <a:pPr marL="286511">
              <a:lnSpc>
                <a:spcPts val="1785"/>
              </a:lnSpc>
              <a:spcBef>
                <a:spcPts val="520"/>
              </a:spcBef>
              <a:spcAft>
                <a:spcPct val="0"/>
              </a:spcAft>
            </a:pPr>
            <a:r>
              <a:rPr sz="1600" spc="20">
                <a:solidFill>
                  <a:srgbClr val="000099"/>
                </a:solidFill>
                <a:latin typeface="TVUGWL+¿¬Ìå_GB2312"/>
                <a:cs typeface="TVUGWL+¿¬Ìå_GB2312"/>
              </a:rPr>
              <a:t>线（</a:t>
            </a:r>
            <a:r>
              <a:rPr sz="1600" b="1" spc="-19">
                <a:solidFill>
                  <a:srgbClr val="000099"/>
                </a:solidFill>
                <a:latin typeface="Arial"/>
                <a:cs typeface="Arial"/>
              </a:rPr>
              <a:t>LMA</a:t>
            </a:r>
            <a:r>
              <a:rPr sz="1600" spc="18">
                <a:solidFill>
                  <a:srgbClr val="000099"/>
                </a:solidFill>
                <a:latin typeface="TVUGWL+¿¬Ìå_GB2312"/>
                <a:cs typeface="TVUGWL+¿¬Ìå_GB2312"/>
              </a:rPr>
              <a:t>）时做多，当短周期均线从上向下穿越长周期均线时做空</a:t>
            </a:r>
          </a:p>
        </p:txBody>
      </p:sp>
      <p:sp>
        <p:nvSpPr>
          <p:cNvPr id="7" name="object 7"/>
          <p:cNvSpPr txBox="1"/>
          <p:nvPr/>
        </p:nvSpPr>
        <p:spPr>
          <a:xfrm>
            <a:off x="2300936" y="3623162"/>
            <a:ext cx="2257361" cy="282129"/>
          </a:xfrm>
          <a:prstGeom prst="rect">
            <a:avLst/>
          </a:prstGeom>
        </p:spPr>
        <p:txBody>
          <a:bodyPr vert="horz" wrap="square" lIns="0" tIns="0" rIns="0" bIns="0" rtlCol="0">
            <a:spAutoFit/>
          </a:bodyPr>
          <a:lstStyle/>
          <a:p>
            <a:pPr>
              <a:lnSpc>
                <a:spcPts val="2238"/>
              </a:lnSpc>
              <a:spcBef>
                <a:spcPct val="0"/>
              </a:spcBef>
              <a:spcAft>
                <a:spcPct val="0"/>
              </a:spcAft>
            </a:pPr>
            <a:r>
              <a:rPr sz="2000">
                <a:solidFill>
                  <a:srgbClr val="000099"/>
                </a:solidFill>
                <a:latin typeface="Arial"/>
                <a:cs typeface="Arial"/>
              </a:rPr>
              <a:t>•</a:t>
            </a:r>
            <a:r>
              <a:rPr sz="2000" spc="1502">
                <a:solidFill>
                  <a:srgbClr val="000099"/>
                </a:solidFill>
                <a:latin typeface="Times New Roman"/>
                <a:cs typeface="Times New Roman"/>
              </a:rPr>
              <a:t> </a:t>
            </a:r>
            <a:r>
              <a:rPr sz="2000" spc="14">
                <a:solidFill>
                  <a:srgbClr val="000099"/>
                </a:solidFill>
                <a:latin typeface="TVUGWL+¿¬Ìå_GB2312"/>
                <a:cs typeface="TVUGWL+¿¬Ìå_GB2312"/>
              </a:rPr>
              <a:t>通道突破策略</a:t>
            </a:r>
          </a:p>
        </p:txBody>
      </p:sp>
      <p:sp>
        <p:nvSpPr>
          <p:cNvPr id="8" name="object 8"/>
          <p:cNvSpPr txBox="1"/>
          <p:nvPr/>
        </p:nvSpPr>
        <p:spPr>
          <a:xfrm>
            <a:off x="2758440" y="4133366"/>
            <a:ext cx="4100046" cy="679673"/>
          </a:xfrm>
          <a:prstGeom prst="rect">
            <a:avLst/>
          </a:prstGeom>
        </p:spPr>
        <p:txBody>
          <a:bodyPr vert="horz" wrap="square" lIns="0" tIns="0" rIns="0" bIns="0" rtlCol="0">
            <a:spAutoFit/>
          </a:bodyPr>
          <a:lstStyle/>
          <a:p>
            <a:pPr>
              <a:lnSpc>
                <a:spcPts val="1783"/>
              </a:lnSpc>
              <a:spcBef>
                <a:spcPct val="0"/>
              </a:spcBef>
              <a:spcAft>
                <a:spcPct val="0"/>
              </a:spcAft>
            </a:pPr>
            <a:r>
              <a:rPr sz="1600">
                <a:solidFill>
                  <a:srgbClr val="000099"/>
                </a:solidFill>
                <a:latin typeface="Arial"/>
                <a:cs typeface="Arial"/>
              </a:rPr>
              <a:t>–</a:t>
            </a:r>
            <a:r>
              <a:rPr sz="1600" spc="966">
                <a:solidFill>
                  <a:srgbClr val="000099"/>
                </a:solidFill>
                <a:latin typeface="Times New Roman"/>
                <a:cs typeface="Times New Roman"/>
              </a:rPr>
              <a:t> </a:t>
            </a:r>
            <a:r>
              <a:rPr sz="1600" spc="15">
                <a:solidFill>
                  <a:srgbClr val="000099"/>
                </a:solidFill>
                <a:latin typeface="TVUGWL+¿¬Ìå_GB2312"/>
                <a:cs typeface="TVUGWL+¿¬Ìå_GB2312"/>
              </a:rPr>
              <a:t>通过前期价格划出上轨和下轨两条线</a:t>
            </a:r>
          </a:p>
          <a:p>
            <a:pPr>
              <a:lnSpc>
                <a:spcPts val="1785"/>
              </a:lnSpc>
              <a:spcBef>
                <a:spcPts val="1721"/>
              </a:spcBef>
              <a:spcAft>
                <a:spcPct val="0"/>
              </a:spcAft>
            </a:pPr>
            <a:r>
              <a:rPr sz="1600">
                <a:solidFill>
                  <a:srgbClr val="000099"/>
                </a:solidFill>
                <a:latin typeface="Arial"/>
                <a:cs typeface="Arial"/>
              </a:rPr>
              <a:t>–</a:t>
            </a:r>
            <a:r>
              <a:rPr sz="1600" spc="966">
                <a:solidFill>
                  <a:srgbClr val="000099"/>
                </a:solidFill>
                <a:latin typeface="Times New Roman"/>
                <a:cs typeface="Times New Roman"/>
              </a:rPr>
              <a:t> </a:t>
            </a:r>
            <a:r>
              <a:rPr sz="1600" spc="14">
                <a:solidFill>
                  <a:srgbClr val="000099"/>
                </a:solidFill>
                <a:latin typeface="TVUGWL+¿¬Ìå_GB2312"/>
                <a:cs typeface="TVUGWL+¿¬Ìå_GB2312"/>
              </a:rPr>
              <a:t>当价格突破上轨时做多</a:t>
            </a:r>
          </a:p>
        </p:txBody>
      </p:sp>
      <p:sp>
        <p:nvSpPr>
          <p:cNvPr id="9" name="object 9"/>
          <p:cNvSpPr txBox="1"/>
          <p:nvPr/>
        </p:nvSpPr>
        <p:spPr>
          <a:xfrm>
            <a:off x="2758440" y="5023762"/>
            <a:ext cx="2683522" cy="230832"/>
          </a:xfrm>
          <a:prstGeom prst="rect">
            <a:avLst/>
          </a:prstGeom>
        </p:spPr>
        <p:txBody>
          <a:bodyPr vert="horz" wrap="square" lIns="0" tIns="0" rIns="0" bIns="0" rtlCol="0">
            <a:spAutoFit/>
          </a:bodyPr>
          <a:lstStyle/>
          <a:p>
            <a:pPr>
              <a:lnSpc>
                <a:spcPts val="1783"/>
              </a:lnSpc>
              <a:spcBef>
                <a:spcPct val="0"/>
              </a:spcBef>
              <a:spcAft>
                <a:spcPct val="0"/>
              </a:spcAft>
            </a:pPr>
            <a:r>
              <a:rPr sz="1600">
                <a:solidFill>
                  <a:srgbClr val="000099"/>
                </a:solidFill>
                <a:latin typeface="Arial"/>
                <a:cs typeface="Arial"/>
              </a:rPr>
              <a:t>–</a:t>
            </a:r>
            <a:r>
              <a:rPr sz="1600" spc="966">
                <a:solidFill>
                  <a:srgbClr val="000099"/>
                </a:solidFill>
                <a:latin typeface="Times New Roman"/>
                <a:cs typeface="Times New Roman"/>
              </a:rPr>
              <a:t> </a:t>
            </a:r>
            <a:r>
              <a:rPr sz="1600" spc="14">
                <a:solidFill>
                  <a:srgbClr val="000099"/>
                </a:solidFill>
                <a:latin typeface="TVUGWL+¿¬Ìå_GB2312"/>
                <a:cs typeface="TVUGWL+¿¬Ìå_GB2312"/>
              </a:rPr>
              <a:t>当价格突破下轨时做空</a:t>
            </a:r>
          </a:p>
        </p:txBody>
      </p:sp>
      <p:sp>
        <p:nvSpPr>
          <p:cNvPr id="10" name="object 10"/>
          <p:cNvSpPr txBox="1"/>
          <p:nvPr/>
        </p:nvSpPr>
        <p:spPr>
          <a:xfrm>
            <a:off x="2758441" y="5468719"/>
            <a:ext cx="7635645" cy="230832"/>
          </a:xfrm>
          <a:prstGeom prst="rect">
            <a:avLst/>
          </a:prstGeom>
        </p:spPr>
        <p:txBody>
          <a:bodyPr vert="horz" wrap="square" lIns="0" tIns="0" rIns="0" bIns="0" rtlCol="0">
            <a:spAutoFit/>
          </a:bodyPr>
          <a:lstStyle/>
          <a:p>
            <a:pPr>
              <a:lnSpc>
                <a:spcPts val="1783"/>
              </a:lnSpc>
              <a:spcBef>
                <a:spcPct val="0"/>
              </a:spcBef>
              <a:spcAft>
                <a:spcPct val="0"/>
              </a:spcAft>
            </a:pPr>
            <a:r>
              <a:rPr sz="1600">
                <a:solidFill>
                  <a:srgbClr val="000099"/>
                </a:solidFill>
                <a:latin typeface="Arial"/>
                <a:cs typeface="Arial"/>
              </a:rPr>
              <a:t>–</a:t>
            </a:r>
            <a:r>
              <a:rPr sz="1600" spc="966">
                <a:solidFill>
                  <a:srgbClr val="000099"/>
                </a:solidFill>
                <a:latin typeface="Times New Roman"/>
                <a:cs typeface="Times New Roman"/>
              </a:rPr>
              <a:t> </a:t>
            </a:r>
            <a:r>
              <a:rPr sz="1600" spc="14">
                <a:solidFill>
                  <a:srgbClr val="000099"/>
                </a:solidFill>
                <a:latin typeface="TVUGWL+¿¬Ìå_GB2312"/>
                <a:cs typeface="TVUGWL+¿¬Ìå_GB2312"/>
              </a:rPr>
              <a:t>著名的“海龟”交易系统使用的便是一种经过改进的价格通道交易系统</a:t>
            </a:r>
          </a:p>
        </p:txBody>
      </p:sp>
      <p:sp>
        <p:nvSpPr>
          <p:cNvPr id="11" name="object 11"/>
          <p:cNvSpPr txBox="1"/>
          <p:nvPr/>
        </p:nvSpPr>
        <p:spPr>
          <a:xfrm>
            <a:off x="6069458" y="6551177"/>
            <a:ext cx="398701" cy="166712"/>
          </a:xfrm>
          <a:prstGeom prst="rect">
            <a:avLst/>
          </a:prstGeom>
        </p:spPr>
        <p:txBody>
          <a:bodyPr vert="horz" wrap="square" lIns="0" tIns="0" rIns="0" bIns="0" rtlCol="0">
            <a:spAutoFit/>
          </a:bodyPr>
          <a:lstStyle/>
          <a:p>
            <a:pPr>
              <a:lnSpc>
                <a:spcPts val="1340"/>
              </a:lnSpc>
              <a:spcBef>
                <a:spcPct val="0"/>
              </a:spcBef>
              <a:spcAft>
                <a:spcPct val="0"/>
              </a:spcAft>
            </a:pPr>
            <a:r>
              <a:rPr sz="1200" b="1">
                <a:solidFill>
                  <a:srgbClr val="000000"/>
                </a:solidFill>
                <a:latin typeface="Arial"/>
                <a:cs typeface="Arial"/>
              </a:rPr>
              <a:t>16</a:t>
            </a:r>
          </a:p>
        </p:txBody>
      </p:sp>
      <p:pic>
        <p:nvPicPr>
          <p:cNvPr id="13" name="图片 12"/>
          <p:cNvPicPr>
            <a:picLocks noChangeAspect="1"/>
          </p:cNvPicPr>
          <p:nvPr/>
        </p:nvPicPr>
        <p:blipFill>
          <a:blip r:embed="rId3"/>
          <a:stretch>
            <a:fillRect/>
          </a:stretch>
        </p:blipFill>
        <p:spPr>
          <a:xfrm>
            <a:off x="1803729" y="411873"/>
            <a:ext cx="2554445" cy="749873"/>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
          <p:cNvSpPr/>
          <p:nvPr/>
        </p:nvSpPr>
        <p:spPr>
          <a:xfrm>
            <a:off x="1143000" y="1"/>
            <a:ext cx="9906000" cy="276999"/>
          </a:xfrm>
          <a:prstGeom prst="rect">
            <a:avLst/>
          </a:prstGeom>
          <a:blipFill>
            <a:blip r:embed="rId2"/>
            <a:stretch>
              <a:fillRect/>
            </a:stretch>
          </a:blipFill>
        </p:spPr>
        <p:txBody>
          <a:bodyPr wrap="square" lIns="0" tIns="0" rIns="0" bIns="0" rtlCol="0">
            <a:spAutoFit/>
          </a:bodyPr>
          <a:lstStyle/>
          <a:p>
            <a:endParaRPr/>
          </a:p>
        </p:txBody>
      </p:sp>
      <p:sp>
        <p:nvSpPr>
          <p:cNvPr id="3" name="object 3"/>
          <p:cNvSpPr txBox="1"/>
          <p:nvPr/>
        </p:nvSpPr>
        <p:spPr>
          <a:xfrm>
            <a:off x="2028980" y="446317"/>
            <a:ext cx="2555748" cy="397545"/>
          </a:xfrm>
          <a:prstGeom prst="rect">
            <a:avLst/>
          </a:prstGeom>
        </p:spPr>
        <p:txBody>
          <a:bodyPr vert="horz" wrap="square" lIns="0" tIns="0" rIns="0" bIns="0" rtlCol="0">
            <a:spAutoFit/>
          </a:bodyPr>
          <a:lstStyle/>
          <a:p>
            <a:pPr>
              <a:lnSpc>
                <a:spcPts val="3123"/>
              </a:lnSpc>
              <a:spcBef>
                <a:spcPct val="0"/>
              </a:spcBef>
              <a:spcAft>
                <a:spcPct val="0"/>
              </a:spcAft>
            </a:pPr>
            <a:r>
              <a:rPr lang="zh-CN" altLang="en-US" sz="2800" spc="20" dirty="0" smtClean="0">
                <a:solidFill>
                  <a:srgbClr val="000099"/>
                </a:solidFill>
                <a:latin typeface="DEUKVA+¿¬Ìå_GB2312"/>
                <a:cs typeface="DEUKVA+¿¬Ìå_GB2312"/>
              </a:rPr>
              <a:t>套利策略</a:t>
            </a:r>
            <a:endParaRPr sz="2800" spc="20" dirty="0">
              <a:solidFill>
                <a:srgbClr val="000099"/>
              </a:solidFill>
              <a:latin typeface="DEUKVA+¿¬Ìå_GB2312"/>
              <a:cs typeface="DEUKVA+¿¬Ìå_GB2312"/>
            </a:endParaRPr>
          </a:p>
        </p:txBody>
      </p:sp>
      <p:sp>
        <p:nvSpPr>
          <p:cNvPr id="4" name="object 4"/>
          <p:cNvSpPr txBox="1"/>
          <p:nvPr/>
        </p:nvSpPr>
        <p:spPr>
          <a:xfrm>
            <a:off x="2371345" y="1358879"/>
            <a:ext cx="1746503" cy="282129"/>
          </a:xfrm>
          <a:prstGeom prst="rect">
            <a:avLst/>
          </a:prstGeom>
        </p:spPr>
        <p:txBody>
          <a:bodyPr vert="horz" wrap="square" lIns="0" tIns="0" rIns="0" bIns="0" rtlCol="0">
            <a:spAutoFit/>
          </a:bodyPr>
          <a:lstStyle/>
          <a:p>
            <a:pPr>
              <a:lnSpc>
                <a:spcPts val="2238"/>
              </a:lnSpc>
              <a:spcBef>
                <a:spcPct val="0"/>
              </a:spcBef>
              <a:spcAft>
                <a:spcPct val="0"/>
              </a:spcAft>
            </a:pPr>
            <a:r>
              <a:rPr sz="2000">
                <a:solidFill>
                  <a:srgbClr val="000099"/>
                </a:solidFill>
                <a:latin typeface="Arial"/>
                <a:cs typeface="Arial"/>
              </a:rPr>
              <a:t>•</a:t>
            </a:r>
            <a:r>
              <a:rPr sz="2000" spc="1500">
                <a:solidFill>
                  <a:srgbClr val="000099"/>
                </a:solidFill>
                <a:latin typeface="Times New Roman"/>
                <a:cs typeface="Times New Roman"/>
              </a:rPr>
              <a:t> </a:t>
            </a:r>
            <a:r>
              <a:rPr sz="2000" spc="16">
                <a:solidFill>
                  <a:srgbClr val="000099"/>
                </a:solidFill>
                <a:latin typeface="DEUKVA+¿¬Ìå_GB2312"/>
                <a:cs typeface="DEUKVA+¿¬Ìå_GB2312"/>
              </a:rPr>
              <a:t>跨期套利</a:t>
            </a:r>
          </a:p>
        </p:txBody>
      </p:sp>
      <p:sp>
        <p:nvSpPr>
          <p:cNvPr id="5" name="object 5"/>
          <p:cNvSpPr txBox="1"/>
          <p:nvPr/>
        </p:nvSpPr>
        <p:spPr>
          <a:xfrm>
            <a:off x="2828544" y="1869082"/>
            <a:ext cx="8331432" cy="230832"/>
          </a:xfrm>
          <a:prstGeom prst="rect">
            <a:avLst/>
          </a:prstGeom>
        </p:spPr>
        <p:txBody>
          <a:bodyPr vert="horz" wrap="square" lIns="0" tIns="0" rIns="0" bIns="0" rtlCol="0">
            <a:spAutoFit/>
          </a:bodyPr>
          <a:lstStyle/>
          <a:p>
            <a:pPr>
              <a:lnSpc>
                <a:spcPts val="1783"/>
              </a:lnSpc>
              <a:spcBef>
                <a:spcPct val="0"/>
              </a:spcBef>
              <a:spcAft>
                <a:spcPct val="0"/>
              </a:spcAft>
            </a:pPr>
            <a:r>
              <a:rPr sz="1600">
                <a:solidFill>
                  <a:srgbClr val="000099"/>
                </a:solidFill>
                <a:latin typeface="Arial"/>
                <a:cs typeface="Arial"/>
              </a:rPr>
              <a:t>–</a:t>
            </a:r>
            <a:r>
              <a:rPr sz="1600" spc="966">
                <a:solidFill>
                  <a:srgbClr val="000099"/>
                </a:solidFill>
                <a:latin typeface="Times New Roman"/>
                <a:cs typeface="Times New Roman"/>
              </a:rPr>
              <a:t> </a:t>
            </a:r>
            <a:r>
              <a:rPr sz="1600" spc="12">
                <a:solidFill>
                  <a:srgbClr val="000099"/>
                </a:solidFill>
                <a:latin typeface="DEUKVA+¿¬Ìå_GB2312"/>
                <a:cs typeface="DEUKVA+¿¬Ìå_GB2312"/>
              </a:rPr>
              <a:t>在同一期货品种的不同到期月的合约上建立数量相等、方向相反的交易头寸，</a:t>
            </a:r>
          </a:p>
        </p:txBody>
      </p:sp>
      <p:sp>
        <p:nvSpPr>
          <p:cNvPr id="6" name="object 6"/>
          <p:cNvSpPr txBox="1"/>
          <p:nvPr/>
        </p:nvSpPr>
        <p:spPr>
          <a:xfrm>
            <a:off x="3115057" y="2170993"/>
            <a:ext cx="5177057" cy="205184"/>
          </a:xfrm>
          <a:prstGeom prst="rect">
            <a:avLst/>
          </a:prstGeom>
        </p:spPr>
        <p:txBody>
          <a:bodyPr vert="horz" wrap="square" lIns="0" tIns="0" rIns="0" bIns="0" rtlCol="0">
            <a:spAutoFit/>
          </a:bodyPr>
          <a:lstStyle/>
          <a:p>
            <a:pPr>
              <a:lnSpc>
                <a:spcPts val="1596"/>
              </a:lnSpc>
              <a:spcBef>
                <a:spcPct val="0"/>
              </a:spcBef>
              <a:spcAft>
                <a:spcPct val="0"/>
              </a:spcAft>
            </a:pPr>
            <a:r>
              <a:rPr sz="1600" spc="12">
                <a:solidFill>
                  <a:srgbClr val="000099"/>
                </a:solidFill>
                <a:latin typeface="DEUKVA+¿¬Ìå_GB2312"/>
                <a:cs typeface="DEUKVA+¿¬Ìå_GB2312"/>
              </a:rPr>
              <a:t>最后以对冲或交割方式结束交易、获得收益的方式</a:t>
            </a:r>
          </a:p>
        </p:txBody>
      </p:sp>
      <p:sp>
        <p:nvSpPr>
          <p:cNvPr id="7" name="object 7"/>
          <p:cNvSpPr txBox="1"/>
          <p:nvPr/>
        </p:nvSpPr>
        <p:spPr>
          <a:xfrm>
            <a:off x="2828544" y="2606676"/>
            <a:ext cx="8331328" cy="230832"/>
          </a:xfrm>
          <a:prstGeom prst="rect">
            <a:avLst/>
          </a:prstGeom>
        </p:spPr>
        <p:txBody>
          <a:bodyPr vert="horz" wrap="square" lIns="0" tIns="0" rIns="0" bIns="0" rtlCol="0">
            <a:spAutoFit/>
          </a:bodyPr>
          <a:lstStyle/>
          <a:p>
            <a:pPr>
              <a:lnSpc>
                <a:spcPts val="1785"/>
              </a:lnSpc>
              <a:spcBef>
                <a:spcPct val="0"/>
              </a:spcBef>
              <a:spcAft>
                <a:spcPct val="0"/>
              </a:spcAft>
            </a:pPr>
            <a:r>
              <a:rPr sz="1600">
                <a:solidFill>
                  <a:srgbClr val="000099"/>
                </a:solidFill>
                <a:latin typeface="Arial"/>
                <a:cs typeface="Arial"/>
              </a:rPr>
              <a:t>–</a:t>
            </a:r>
            <a:r>
              <a:rPr sz="1600" spc="966">
                <a:solidFill>
                  <a:srgbClr val="000099"/>
                </a:solidFill>
                <a:latin typeface="Times New Roman"/>
                <a:cs typeface="Times New Roman"/>
              </a:rPr>
              <a:t> </a:t>
            </a:r>
            <a:r>
              <a:rPr sz="1600" spc="12">
                <a:solidFill>
                  <a:srgbClr val="000099"/>
                </a:solidFill>
                <a:latin typeface="DEUKVA+¿¬Ìå_GB2312"/>
                <a:cs typeface="DEUKVA+¿¬Ìå_GB2312"/>
              </a:rPr>
              <a:t>一般是对某一品种主力合约和次主力合约的价差做统计，然后选取恰当的分位</a:t>
            </a:r>
          </a:p>
        </p:txBody>
      </p:sp>
      <p:sp>
        <p:nvSpPr>
          <p:cNvPr id="8" name="object 8"/>
          <p:cNvSpPr txBox="1"/>
          <p:nvPr/>
        </p:nvSpPr>
        <p:spPr>
          <a:xfrm>
            <a:off x="3115056" y="2908863"/>
            <a:ext cx="5882872" cy="205184"/>
          </a:xfrm>
          <a:prstGeom prst="rect">
            <a:avLst/>
          </a:prstGeom>
        </p:spPr>
        <p:txBody>
          <a:bodyPr vert="horz" wrap="square" lIns="0" tIns="0" rIns="0" bIns="0" rtlCol="0">
            <a:spAutoFit/>
          </a:bodyPr>
          <a:lstStyle/>
          <a:p>
            <a:pPr>
              <a:lnSpc>
                <a:spcPts val="1596"/>
              </a:lnSpc>
              <a:spcBef>
                <a:spcPct val="0"/>
              </a:spcBef>
              <a:spcAft>
                <a:spcPct val="0"/>
              </a:spcAft>
            </a:pPr>
            <a:r>
              <a:rPr sz="1600" spc="12">
                <a:solidFill>
                  <a:srgbClr val="000099"/>
                </a:solidFill>
                <a:latin typeface="DEUKVA+¿¬Ìå_GB2312"/>
                <a:cs typeface="DEUKVA+¿¬Ìå_GB2312"/>
              </a:rPr>
              <a:t>数设定阈值，当价差突破阈值时开仓，当价差回归时平仓</a:t>
            </a:r>
          </a:p>
        </p:txBody>
      </p:sp>
      <p:sp>
        <p:nvSpPr>
          <p:cNvPr id="9" name="object 9"/>
          <p:cNvSpPr txBox="1"/>
          <p:nvPr/>
        </p:nvSpPr>
        <p:spPr>
          <a:xfrm>
            <a:off x="2371345" y="3352525"/>
            <a:ext cx="2002535" cy="282129"/>
          </a:xfrm>
          <a:prstGeom prst="rect">
            <a:avLst/>
          </a:prstGeom>
        </p:spPr>
        <p:txBody>
          <a:bodyPr vert="horz" wrap="square" lIns="0" tIns="0" rIns="0" bIns="0" rtlCol="0">
            <a:spAutoFit/>
          </a:bodyPr>
          <a:lstStyle/>
          <a:p>
            <a:pPr>
              <a:lnSpc>
                <a:spcPts val="2238"/>
              </a:lnSpc>
              <a:spcBef>
                <a:spcPct val="0"/>
              </a:spcBef>
              <a:spcAft>
                <a:spcPct val="0"/>
              </a:spcAft>
            </a:pPr>
            <a:r>
              <a:rPr sz="2000">
                <a:solidFill>
                  <a:srgbClr val="000099"/>
                </a:solidFill>
                <a:latin typeface="Arial"/>
                <a:cs typeface="Arial"/>
              </a:rPr>
              <a:t>•</a:t>
            </a:r>
            <a:r>
              <a:rPr sz="2000" spc="1500">
                <a:solidFill>
                  <a:srgbClr val="000099"/>
                </a:solidFill>
                <a:latin typeface="Times New Roman"/>
                <a:cs typeface="Times New Roman"/>
              </a:rPr>
              <a:t> </a:t>
            </a:r>
            <a:r>
              <a:rPr sz="2000" spc="16">
                <a:solidFill>
                  <a:srgbClr val="000099"/>
                </a:solidFill>
                <a:latin typeface="DEUKVA+¿¬Ìå_GB2312"/>
                <a:cs typeface="DEUKVA+¿¬Ìå_GB2312"/>
              </a:rPr>
              <a:t>跨品种套利</a:t>
            </a:r>
          </a:p>
        </p:txBody>
      </p:sp>
      <p:sp>
        <p:nvSpPr>
          <p:cNvPr id="10" name="object 10"/>
          <p:cNvSpPr txBox="1"/>
          <p:nvPr/>
        </p:nvSpPr>
        <p:spPr>
          <a:xfrm>
            <a:off x="2828545" y="3862706"/>
            <a:ext cx="8337191" cy="230832"/>
          </a:xfrm>
          <a:prstGeom prst="rect">
            <a:avLst/>
          </a:prstGeom>
        </p:spPr>
        <p:txBody>
          <a:bodyPr vert="horz" wrap="square" lIns="0" tIns="0" rIns="0" bIns="0" rtlCol="0">
            <a:spAutoFit/>
          </a:bodyPr>
          <a:lstStyle/>
          <a:p>
            <a:pPr>
              <a:lnSpc>
                <a:spcPts val="1785"/>
              </a:lnSpc>
              <a:spcBef>
                <a:spcPct val="0"/>
              </a:spcBef>
              <a:spcAft>
                <a:spcPct val="0"/>
              </a:spcAft>
            </a:pPr>
            <a:r>
              <a:rPr sz="1600">
                <a:solidFill>
                  <a:srgbClr val="000099"/>
                </a:solidFill>
                <a:latin typeface="Arial"/>
                <a:cs typeface="Arial"/>
              </a:rPr>
              <a:t>–</a:t>
            </a:r>
            <a:r>
              <a:rPr sz="1600" spc="966">
                <a:solidFill>
                  <a:srgbClr val="000099"/>
                </a:solidFill>
                <a:latin typeface="Times New Roman"/>
                <a:cs typeface="Times New Roman"/>
              </a:rPr>
              <a:t> </a:t>
            </a:r>
            <a:r>
              <a:rPr sz="1600" spc="13">
                <a:solidFill>
                  <a:srgbClr val="000099"/>
                </a:solidFill>
                <a:latin typeface="DEUKVA+¿¬Ìå_GB2312"/>
                <a:cs typeface="DEUKVA+¿¬Ìå_GB2312"/>
              </a:rPr>
              <a:t>选取相关性强的两个品种，计算价格比率，并根据比率走势可以采取趋势套利</a:t>
            </a:r>
          </a:p>
        </p:txBody>
      </p:sp>
      <p:sp>
        <p:nvSpPr>
          <p:cNvPr id="11" name="object 11"/>
          <p:cNvSpPr txBox="1"/>
          <p:nvPr/>
        </p:nvSpPr>
        <p:spPr>
          <a:xfrm>
            <a:off x="3115056" y="4164893"/>
            <a:ext cx="2146054" cy="205184"/>
          </a:xfrm>
          <a:prstGeom prst="rect">
            <a:avLst/>
          </a:prstGeom>
        </p:spPr>
        <p:txBody>
          <a:bodyPr vert="horz" wrap="square" lIns="0" tIns="0" rIns="0" bIns="0" rtlCol="0">
            <a:spAutoFit/>
          </a:bodyPr>
          <a:lstStyle/>
          <a:p>
            <a:pPr>
              <a:lnSpc>
                <a:spcPts val="1596"/>
              </a:lnSpc>
              <a:spcBef>
                <a:spcPct val="0"/>
              </a:spcBef>
              <a:spcAft>
                <a:spcPct val="0"/>
              </a:spcAft>
            </a:pPr>
            <a:r>
              <a:rPr sz="1600" spc="13">
                <a:solidFill>
                  <a:srgbClr val="000099"/>
                </a:solidFill>
                <a:latin typeface="DEUKVA+¿¬Ìå_GB2312"/>
                <a:cs typeface="DEUKVA+¿¬Ìå_GB2312"/>
              </a:rPr>
              <a:t>和反转套利两种方式</a:t>
            </a:r>
          </a:p>
        </p:txBody>
      </p:sp>
      <p:sp>
        <p:nvSpPr>
          <p:cNvPr id="12" name="object 12"/>
          <p:cNvSpPr txBox="1"/>
          <p:nvPr/>
        </p:nvSpPr>
        <p:spPr>
          <a:xfrm>
            <a:off x="2828545" y="4600599"/>
            <a:ext cx="6215873" cy="679673"/>
          </a:xfrm>
          <a:prstGeom prst="rect">
            <a:avLst/>
          </a:prstGeom>
        </p:spPr>
        <p:txBody>
          <a:bodyPr vert="horz" wrap="square" lIns="0" tIns="0" rIns="0" bIns="0" rtlCol="0">
            <a:spAutoFit/>
          </a:bodyPr>
          <a:lstStyle/>
          <a:p>
            <a:pPr>
              <a:lnSpc>
                <a:spcPts val="1783"/>
              </a:lnSpc>
              <a:spcBef>
                <a:spcPct val="0"/>
              </a:spcBef>
              <a:spcAft>
                <a:spcPct val="0"/>
              </a:spcAft>
            </a:pPr>
            <a:r>
              <a:rPr sz="1600">
                <a:solidFill>
                  <a:srgbClr val="000099"/>
                </a:solidFill>
                <a:latin typeface="Arial"/>
                <a:cs typeface="Arial"/>
              </a:rPr>
              <a:t>–</a:t>
            </a:r>
            <a:r>
              <a:rPr sz="1600" spc="966">
                <a:solidFill>
                  <a:srgbClr val="000099"/>
                </a:solidFill>
                <a:latin typeface="Times New Roman"/>
                <a:cs typeface="Times New Roman"/>
              </a:rPr>
              <a:t> </a:t>
            </a:r>
            <a:r>
              <a:rPr sz="1600" spc="13">
                <a:solidFill>
                  <a:srgbClr val="000099"/>
                </a:solidFill>
                <a:latin typeface="DEUKVA+¿¬Ìå_GB2312"/>
                <a:cs typeface="DEUKVA+¿¬Ìå_GB2312"/>
              </a:rPr>
              <a:t>产品与原材料，如螺纹钢与铁矿石、焦炭，大豆提油套利</a:t>
            </a:r>
          </a:p>
          <a:p>
            <a:pPr>
              <a:lnSpc>
                <a:spcPts val="1783"/>
              </a:lnSpc>
              <a:spcBef>
                <a:spcPts val="1720"/>
              </a:spcBef>
              <a:spcAft>
                <a:spcPct val="0"/>
              </a:spcAft>
            </a:pPr>
            <a:r>
              <a:rPr sz="1600">
                <a:solidFill>
                  <a:srgbClr val="000099"/>
                </a:solidFill>
                <a:latin typeface="Arial"/>
                <a:cs typeface="Arial"/>
              </a:rPr>
              <a:t>–</a:t>
            </a:r>
            <a:r>
              <a:rPr sz="1600" spc="966">
                <a:solidFill>
                  <a:srgbClr val="000099"/>
                </a:solidFill>
                <a:latin typeface="Times New Roman"/>
                <a:cs typeface="Times New Roman"/>
              </a:rPr>
              <a:t> </a:t>
            </a:r>
            <a:r>
              <a:rPr sz="1600" spc="14">
                <a:solidFill>
                  <a:srgbClr val="000099"/>
                </a:solidFill>
                <a:latin typeface="DEUKVA+¿¬Ìå_GB2312"/>
                <a:cs typeface="DEUKVA+¿¬Ìå_GB2312"/>
              </a:rPr>
              <a:t>能互相替代的产品，如强麦与玉米</a:t>
            </a:r>
          </a:p>
        </p:txBody>
      </p:sp>
      <p:sp>
        <p:nvSpPr>
          <p:cNvPr id="13" name="object 13"/>
          <p:cNvSpPr txBox="1"/>
          <p:nvPr/>
        </p:nvSpPr>
        <p:spPr>
          <a:xfrm>
            <a:off x="2828544" y="5490970"/>
            <a:ext cx="5884924" cy="230832"/>
          </a:xfrm>
          <a:prstGeom prst="rect">
            <a:avLst/>
          </a:prstGeom>
        </p:spPr>
        <p:txBody>
          <a:bodyPr vert="horz" wrap="square" lIns="0" tIns="0" rIns="0" bIns="0" rtlCol="0">
            <a:spAutoFit/>
          </a:bodyPr>
          <a:lstStyle/>
          <a:p>
            <a:pPr>
              <a:lnSpc>
                <a:spcPts val="1783"/>
              </a:lnSpc>
              <a:spcBef>
                <a:spcPct val="0"/>
              </a:spcBef>
              <a:spcAft>
                <a:spcPct val="0"/>
              </a:spcAft>
            </a:pPr>
            <a:r>
              <a:rPr sz="1600">
                <a:solidFill>
                  <a:srgbClr val="000099"/>
                </a:solidFill>
                <a:latin typeface="Arial"/>
                <a:cs typeface="Arial"/>
              </a:rPr>
              <a:t>–</a:t>
            </a:r>
            <a:r>
              <a:rPr sz="1600" spc="966">
                <a:solidFill>
                  <a:srgbClr val="000099"/>
                </a:solidFill>
                <a:latin typeface="Times New Roman"/>
                <a:cs typeface="Times New Roman"/>
              </a:rPr>
              <a:t> </a:t>
            </a:r>
            <a:r>
              <a:rPr sz="1600" spc="15">
                <a:solidFill>
                  <a:srgbClr val="000099"/>
                </a:solidFill>
                <a:latin typeface="DEUKVA+¿¬Ìå_GB2312"/>
                <a:cs typeface="DEUKVA+¿¬Ìå_GB2312"/>
              </a:rPr>
              <a:t>相关性较高的金融期货，如沪深</a:t>
            </a:r>
            <a:r>
              <a:rPr sz="1600" b="1">
                <a:solidFill>
                  <a:srgbClr val="000099"/>
                </a:solidFill>
                <a:latin typeface="Arial"/>
                <a:cs typeface="Arial"/>
              </a:rPr>
              <a:t>300</a:t>
            </a:r>
            <a:r>
              <a:rPr sz="1600" spc="12">
                <a:solidFill>
                  <a:srgbClr val="000099"/>
                </a:solidFill>
                <a:latin typeface="DEUKVA+¿¬Ìå_GB2312"/>
                <a:cs typeface="DEUKVA+¿¬Ìå_GB2312"/>
              </a:rPr>
              <a:t>和上证</a:t>
            </a:r>
            <a:r>
              <a:rPr sz="1600" b="1">
                <a:solidFill>
                  <a:srgbClr val="000099"/>
                </a:solidFill>
                <a:latin typeface="Arial"/>
                <a:cs typeface="Arial"/>
              </a:rPr>
              <a:t>50</a:t>
            </a:r>
            <a:r>
              <a:rPr sz="1600" spc="20">
                <a:solidFill>
                  <a:srgbClr val="000099"/>
                </a:solidFill>
                <a:latin typeface="DEUKVA+¿¬Ìå_GB2312"/>
                <a:cs typeface="DEUKVA+¿¬Ìå_GB2312"/>
              </a:rPr>
              <a:t>，</a:t>
            </a:r>
            <a:r>
              <a:rPr sz="1600" b="1">
                <a:solidFill>
                  <a:srgbClr val="000099"/>
                </a:solidFill>
                <a:latin typeface="Arial"/>
                <a:cs typeface="Arial"/>
              </a:rPr>
              <a:t>TF</a:t>
            </a:r>
            <a:r>
              <a:rPr sz="1600">
                <a:solidFill>
                  <a:srgbClr val="000099"/>
                </a:solidFill>
                <a:latin typeface="DEUKVA+¿¬Ìå_GB2312"/>
                <a:cs typeface="DEUKVA+¿¬Ìå_GB2312"/>
              </a:rPr>
              <a:t>与</a:t>
            </a:r>
            <a:r>
              <a:rPr sz="1600" b="1">
                <a:solidFill>
                  <a:srgbClr val="000099"/>
                </a:solidFill>
                <a:latin typeface="Arial"/>
                <a:cs typeface="Arial"/>
              </a:rPr>
              <a:t>T</a:t>
            </a:r>
          </a:p>
        </p:txBody>
      </p:sp>
      <p:sp>
        <p:nvSpPr>
          <p:cNvPr id="14" name="object 14"/>
          <p:cNvSpPr txBox="1"/>
          <p:nvPr/>
        </p:nvSpPr>
        <p:spPr>
          <a:xfrm>
            <a:off x="6069458" y="6551177"/>
            <a:ext cx="398701" cy="166712"/>
          </a:xfrm>
          <a:prstGeom prst="rect">
            <a:avLst/>
          </a:prstGeom>
        </p:spPr>
        <p:txBody>
          <a:bodyPr vert="horz" wrap="square" lIns="0" tIns="0" rIns="0" bIns="0" rtlCol="0">
            <a:spAutoFit/>
          </a:bodyPr>
          <a:lstStyle/>
          <a:p>
            <a:pPr>
              <a:lnSpc>
                <a:spcPts val="1340"/>
              </a:lnSpc>
              <a:spcBef>
                <a:spcPct val="0"/>
              </a:spcBef>
              <a:spcAft>
                <a:spcPct val="0"/>
              </a:spcAft>
            </a:pPr>
            <a:r>
              <a:rPr sz="1200" b="1">
                <a:solidFill>
                  <a:srgbClr val="000000"/>
                </a:solidFill>
                <a:latin typeface="Arial"/>
                <a:cs typeface="Arial"/>
              </a:rPr>
              <a:t>17</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69989" y="2080735"/>
            <a:ext cx="9770075" cy="923330"/>
          </a:xfrm>
          <a:prstGeom prst="rect">
            <a:avLst/>
          </a:prstGeom>
        </p:spPr>
        <p:txBody>
          <a:bodyPr wrap="square">
            <a:spAutoFit/>
          </a:bodyPr>
          <a:lstStyle/>
          <a:p>
            <a:r>
              <a:rPr lang="zh-CN" altLang="zh-CN" b="1" kern="0" dirty="0">
                <a:latin typeface="Calibri" panose="020F0502020204030204" pitchFamily="34" charset="0"/>
                <a:cs typeface="宋体" panose="02010600030101010101" pitchFamily="2" charset="-122"/>
              </a:rPr>
              <a:t>海龟交易法则（</a:t>
            </a:r>
            <a:r>
              <a:rPr lang="en-US" altLang="zh-CN" b="1" kern="0" dirty="0">
                <a:latin typeface="Calibri" panose="020F0502020204030204" pitchFamily="34" charset="0"/>
                <a:cs typeface="宋体" panose="02010600030101010101" pitchFamily="2" charset="-122"/>
              </a:rPr>
              <a:t>way of the turtle)</a:t>
            </a:r>
            <a:r>
              <a:rPr lang="zh-CN" altLang="zh-CN" b="1" kern="0" dirty="0">
                <a:latin typeface="Calibri" panose="020F0502020204030204" pitchFamily="34" charset="0"/>
                <a:cs typeface="宋体" panose="02010600030101010101" pitchFamily="2" charset="-122"/>
              </a:rPr>
              <a:t>是趋势跟踪策略的主要基本思想之一。海龟交易法则是起源于美国的一种历史悠久且一直沿用至今的经典趋势跟踪策略。通过对海龟交易法则的一些基本原理和中心要素思想的解读，投资者能够更加深入的了解趋势跟踪策略的内涵 。</a:t>
            </a:r>
            <a:endParaRPr lang="zh-CN" altLang="zh-CN" sz="1400" kern="100" dirty="0">
              <a:latin typeface="Calibri" panose="020F0502020204030204" pitchFamily="34" charset="0"/>
              <a:cs typeface="Times New Roman" panose="02020603050405020304" pitchFamily="18" charset="0"/>
            </a:endParaRPr>
          </a:p>
        </p:txBody>
      </p:sp>
      <p:sp>
        <p:nvSpPr>
          <p:cNvPr id="3" name="文本框 2"/>
          <p:cNvSpPr txBox="1"/>
          <p:nvPr/>
        </p:nvSpPr>
        <p:spPr>
          <a:xfrm>
            <a:off x="1869989" y="238897"/>
            <a:ext cx="1620957" cy="523220"/>
          </a:xfrm>
          <a:prstGeom prst="rect">
            <a:avLst/>
          </a:prstGeom>
          <a:noFill/>
        </p:spPr>
        <p:txBody>
          <a:bodyPr wrap="none" rtlCol="0">
            <a:spAutoFit/>
          </a:bodyPr>
          <a:lstStyle/>
          <a:p>
            <a:r>
              <a:rPr lang="zh-CN" altLang="en-US" sz="2800" b="1" dirty="0" smtClean="0"/>
              <a:t>海龟策略</a:t>
            </a:r>
            <a:endParaRPr lang="zh-CN" altLang="en-US" sz="2800" b="1" dirty="0"/>
          </a:p>
        </p:txBody>
      </p:sp>
      <p:sp>
        <p:nvSpPr>
          <p:cNvPr id="4" name="矩形 3"/>
          <p:cNvSpPr/>
          <p:nvPr/>
        </p:nvSpPr>
        <p:spPr>
          <a:xfrm>
            <a:off x="1869989" y="4001407"/>
            <a:ext cx="9597081" cy="923330"/>
          </a:xfrm>
          <a:prstGeom prst="rect">
            <a:avLst/>
          </a:prstGeom>
        </p:spPr>
        <p:txBody>
          <a:bodyPr wrap="square">
            <a:spAutoFit/>
          </a:bodyPr>
          <a:lstStyle/>
          <a:p>
            <a:r>
              <a:rPr lang="zh-CN" altLang="zh-CN" kern="0" dirty="0">
                <a:cs typeface="宋体" panose="02010600030101010101" pitchFamily="2" charset="-122"/>
              </a:rPr>
              <a:t>随着商品期货市场行情走强，市场对于</a:t>
            </a:r>
            <a:r>
              <a:rPr lang="en-US" altLang="zh-CN" kern="0" dirty="0">
                <a:cs typeface="宋体" panose="02010600030101010101" pitchFamily="2" charset="-122"/>
              </a:rPr>
              <a:t>CTA</a:t>
            </a:r>
            <a:r>
              <a:rPr lang="zh-CN" altLang="zh-CN" kern="0" dirty="0">
                <a:cs typeface="宋体" panose="02010600030101010101" pitchFamily="2" charset="-122"/>
              </a:rPr>
              <a:t>策略基金的关注度逐渐提高，随之带来的现象是：</a:t>
            </a:r>
            <a:r>
              <a:rPr lang="en-US" altLang="zh-CN" kern="0" dirty="0">
                <a:cs typeface="宋体" panose="02010600030101010101" pitchFamily="2" charset="-122"/>
              </a:rPr>
              <a:t>CTA</a:t>
            </a:r>
            <a:r>
              <a:rPr lang="zh-CN" altLang="zh-CN" kern="0" dirty="0">
                <a:cs typeface="宋体" panose="02010600030101010101" pitchFamily="2" charset="-122"/>
              </a:rPr>
              <a:t>策略基金整年收益高居各大策略排行之首。之所以表现能够如此抢眼，主要是得益于趋势跟踪策略。趋势跟踪策略在</a:t>
            </a:r>
            <a:r>
              <a:rPr lang="en-US" altLang="zh-CN" kern="0" dirty="0">
                <a:cs typeface="宋体" panose="02010600030101010101" pitchFamily="2" charset="-122"/>
              </a:rPr>
              <a:t>CTA</a:t>
            </a:r>
            <a:r>
              <a:rPr lang="zh-CN" altLang="zh-CN" kern="0" dirty="0">
                <a:cs typeface="宋体" panose="02010600030101010101" pitchFamily="2" charset="-122"/>
              </a:rPr>
              <a:t>基金中是很重要的组成部分。</a:t>
            </a:r>
            <a:endParaRPr lang="zh-CN" altLang="en-US" dirty="0"/>
          </a:p>
        </p:txBody>
      </p:sp>
    </p:spTree>
    <p:extLst>
      <p:ext uri="{BB962C8B-B14F-4D97-AF65-F5344CB8AC3E}">
        <p14:creationId xmlns:p14="http://schemas.microsoft.com/office/powerpoint/2010/main" val="338206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2"/>
          <p:cNvSpPr>
            <a:spLocks noGrp="1"/>
          </p:cNvSpPr>
          <p:nvPr>
            <p:ph type="title"/>
          </p:nvPr>
        </p:nvSpPr>
        <p:spPr/>
        <p:txBody>
          <a:bodyPr rtlCol="0"/>
          <a:lstStyle/>
          <a:p>
            <a:pPr rtl="0"/>
            <a:r>
              <a:rPr lang="zh-CN" altLang="en-US" dirty="0" smtClean="0">
                <a:solidFill>
                  <a:schemeClr val="tx1"/>
                </a:solidFill>
                <a:latin typeface="+mn-ea"/>
                <a:ea typeface="+mn-ea"/>
              </a:rPr>
              <a:t>第</a:t>
            </a:r>
            <a:r>
              <a:rPr lang="en-US" altLang="zh-CN" dirty="0" smtClean="0">
                <a:solidFill>
                  <a:schemeClr val="tx1"/>
                </a:solidFill>
                <a:latin typeface="+mn-ea"/>
                <a:ea typeface="+mn-ea"/>
              </a:rPr>
              <a:t>8</a:t>
            </a:r>
            <a:r>
              <a:rPr lang="zh-CN" altLang="en-US" dirty="0" smtClean="0">
                <a:solidFill>
                  <a:schemeClr val="tx1"/>
                </a:solidFill>
                <a:latin typeface="+mn-ea"/>
                <a:ea typeface="+mn-ea"/>
              </a:rPr>
              <a:t>章 商品期货</a:t>
            </a:r>
            <a:r>
              <a:rPr lang="en-US" altLang="zh-CN" dirty="0" smtClean="0">
                <a:solidFill>
                  <a:schemeClr val="tx1"/>
                </a:solidFill>
                <a:latin typeface="+mn-ea"/>
                <a:ea typeface="+mn-ea"/>
              </a:rPr>
              <a:t>CTA</a:t>
            </a:r>
            <a:r>
              <a:rPr lang="zh-CN" altLang="en-US" dirty="0" smtClean="0">
                <a:solidFill>
                  <a:schemeClr val="tx1"/>
                </a:solidFill>
                <a:latin typeface="+mn-ea"/>
                <a:ea typeface="+mn-ea"/>
              </a:rPr>
              <a:t>量化投资策略</a:t>
            </a:r>
            <a:endParaRPr lang="en-US" dirty="0">
              <a:solidFill>
                <a:schemeClr val="tx1"/>
              </a:solidFill>
              <a:latin typeface="+mn-ea"/>
              <a:ea typeface="+mn-ea"/>
            </a:endParaRPr>
          </a:p>
        </p:txBody>
      </p:sp>
      <p:sp>
        <p:nvSpPr>
          <p:cNvPr id="6" name="内容占位符 13"/>
          <p:cNvSpPr>
            <a:spLocks noGrp="1"/>
          </p:cNvSpPr>
          <p:nvPr>
            <p:ph idx="1"/>
          </p:nvPr>
        </p:nvSpPr>
        <p:spPr>
          <a:xfrm>
            <a:off x="1914144" y="2312773"/>
            <a:ext cx="9997440" cy="3857368"/>
          </a:xfrm>
        </p:spPr>
        <p:txBody>
          <a:bodyPr rtlCol="0"/>
          <a:lstStyle/>
          <a:p>
            <a:pPr marL="82296" lvl="0" indent="0" algn="just" rtl="0">
              <a:buNone/>
            </a:pPr>
            <a:r>
              <a:rPr lang="zh-CN" altLang="en-US" dirty="0" smtClean="0">
                <a:solidFill>
                  <a:schemeClr val="tx1"/>
                </a:solidFill>
              </a:rPr>
              <a:t>                            主 要 内 容</a:t>
            </a:r>
            <a:endParaRPr lang="en-US" altLang="zh-CN" dirty="0" smtClean="0">
              <a:solidFill>
                <a:schemeClr val="tx1"/>
              </a:solidFill>
            </a:endParaRPr>
          </a:p>
          <a:p>
            <a:pPr marL="82296" lvl="0" indent="0" algn="ctr" rtl="0">
              <a:buNone/>
            </a:pPr>
            <a:endParaRPr lang="en-US" altLang="zh-CN" sz="2400" dirty="0">
              <a:solidFill>
                <a:schemeClr val="tx1"/>
              </a:solidFill>
            </a:endParaRPr>
          </a:p>
          <a:p>
            <a:pPr marL="82296" lvl="0" indent="0" algn="just" rtl="0">
              <a:buNone/>
            </a:pPr>
            <a:r>
              <a:rPr lang="en-US" altLang="zh-CN" sz="2400" dirty="0" smtClean="0">
                <a:solidFill>
                  <a:schemeClr val="tx1"/>
                </a:solidFill>
              </a:rPr>
              <a:t>                                      CTA</a:t>
            </a:r>
            <a:r>
              <a:rPr lang="zh-CN" altLang="en-US" sz="2400" dirty="0" smtClean="0">
                <a:solidFill>
                  <a:schemeClr val="tx1"/>
                </a:solidFill>
              </a:rPr>
              <a:t>介绍</a:t>
            </a:r>
            <a:endParaRPr lang="en-US" altLang="zh-CN" sz="2400" dirty="0" smtClean="0">
              <a:solidFill>
                <a:schemeClr val="tx1"/>
              </a:solidFill>
            </a:endParaRPr>
          </a:p>
          <a:p>
            <a:pPr marL="82296" lvl="0" indent="0" algn="just" rtl="0">
              <a:buNone/>
            </a:pPr>
            <a:endParaRPr lang="en-US" altLang="zh-CN" sz="2400" dirty="0">
              <a:solidFill>
                <a:schemeClr val="tx1"/>
              </a:solidFill>
            </a:endParaRPr>
          </a:p>
          <a:p>
            <a:pPr marL="82296" lvl="0" indent="0" algn="just" rtl="0">
              <a:buNone/>
            </a:pPr>
            <a:r>
              <a:rPr lang="en-US" altLang="zh-CN" sz="2400" dirty="0" smtClean="0">
                <a:solidFill>
                  <a:schemeClr val="tx1"/>
                </a:solidFill>
              </a:rPr>
              <a:t>                                      </a:t>
            </a:r>
            <a:r>
              <a:rPr lang="zh-CN" altLang="en-US" sz="2400" dirty="0" smtClean="0">
                <a:solidFill>
                  <a:schemeClr val="tx1"/>
                </a:solidFill>
              </a:rPr>
              <a:t>主要</a:t>
            </a:r>
            <a:r>
              <a:rPr lang="en-US" altLang="zh-CN" sz="2400" dirty="0" smtClean="0">
                <a:solidFill>
                  <a:schemeClr val="tx1"/>
                </a:solidFill>
              </a:rPr>
              <a:t>CTA</a:t>
            </a:r>
            <a:r>
              <a:rPr lang="zh-CN" altLang="en-US" sz="2400" dirty="0" smtClean="0">
                <a:solidFill>
                  <a:schemeClr val="tx1"/>
                </a:solidFill>
              </a:rPr>
              <a:t>策略介绍</a:t>
            </a:r>
            <a:endParaRPr lang="en-US" altLang="zh-CN" sz="2400" dirty="0" smtClean="0">
              <a:solidFill>
                <a:schemeClr val="tx1"/>
              </a:solidFill>
            </a:endParaRPr>
          </a:p>
          <a:p>
            <a:pPr marL="82296" lvl="0" indent="0" algn="just" rtl="0">
              <a:buNone/>
            </a:pPr>
            <a:endParaRPr lang="en-US" altLang="zh-CN" sz="2400" dirty="0">
              <a:solidFill>
                <a:schemeClr val="tx1"/>
              </a:solidFill>
            </a:endParaRPr>
          </a:p>
          <a:p>
            <a:pPr marL="82296" lvl="0" indent="0" algn="just" rtl="0">
              <a:buNone/>
            </a:pPr>
            <a:r>
              <a:rPr lang="en-US" altLang="zh-CN" sz="2400" dirty="0" smtClean="0">
                <a:solidFill>
                  <a:schemeClr val="tx1"/>
                </a:solidFill>
              </a:rPr>
              <a:t>                                     </a:t>
            </a:r>
            <a:r>
              <a:rPr lang="zh-CN" altLang="en-US" sz="2400" dirty="0" smtClean="0">
                <a:solidFill>
                  <a:schemeClr val="tx1"/>
                </a:solidFill>
              </a:rPr>
              <a:t>常见日内</a:t>
            </a:r>
            <a:r>
              <a:rPr lang="en-US" altLang="zh-CN" sz="2400" dirty="0" smtClean="0">
                <a:solidFill>
                  <a:schemeClr val="tx1"/>
                </a:solidFill>
              </a:rPr>
              <a:t>CTA</a:t>
            </a:r>
            <a:r>
              <a:rPr lang="zh-CN" altLang="en-US" sz="2400" dirty="0" smtClean="0">
                <a:solidFill>
                  <a:schemeClr val="tx1"/>
                </a:solidFill>
              </a:rPr>
              <a:t>策略详解</a:t>
            </a:r>
            <a:endParaRPr lang="zh-CN" sz="2400" dirty="0">
              <a:solidFill>
                <a:schemeClr val="tx1"/>
              </a:solidFill>
            </a:endParaRPr>
          </a:p>
          <a:p>
            <a:pPr lvl="3" rtl="0"/>
            <a:endParaRPr lang="zh-CN" sz="2400" dirty="0">
              <a:solidFill>
                <a:schemeClr val="tx1"/>
              </a:solidFill>
            </a:endParaRPr>
          </a:p>
        </p:txBody>
      </p:sp>
    </p:spTree>
    <p:extLst>
      <p:ext uri="{BB962C8B-B14F-4D97-AF65-F5344CB8AC3E}">
        <p14:creationId xmlns:p14="http://schemas.microsoft.com/office/powerpoint/2010/main" val="90565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00323" y="377567"/>
            <a:ext cx="2276585" cy="369332"/>
          </a:xfrm>
          <a:prstGeom prst="rect">
            <a:avLst/>
          </a:prstGeom>
        </p:spPr>
        <p:txBody>
          <a:bodyPr wrap="none">
            <a:spAutoFit/>
          </a:bodyPr>
          <a:lstStyle/>
          <a:p>
            <a:r>
              <a:rPr lang="zh-CN" altLang="zh-CN" b="1" kern="0" dirty="0">
                <a:latin typeface="Calibri" panose="020F0502020204030204" pitchFamily="34" charset="0"/>
                <a:cs typeface="宋体" panose="02010600030101010101" pitchFamily="2" charset="-122"/>
              </a:rPr>
              <a:t>海龟交易法则的诞生</a:t>
            </a:r>
            <a:endParaRPr lang="zh-CN" altLang="zh-CN" sz="1400" kern="100" dirty="0">
              <a:latin typeface="Calibri" panose="020F0502020204030204" pitchFamily="34" charset="0"/>
              <a:cs typeface="Times New Roman" panose="02020603050405020304" pitchFamily="18" charset="0"/>
            </a:endParaRPr>
          </a:p>
        </p:txBody>
      </p:sp>
      <p:sp>
        <p:nvSpPr>
          <p:cNvPr id="3" name="矩形 2"/>
          <p:cNvSpPr/>
          <p:nvPr/>
        </p:nvSpPr>
        <p:spPr>
          <a:xfrm>
            <a:off x="2000323" y="2274838"/>
            <a:ext cx="9763309" cy="1477328"/>
          </a:xfrm>
          <a:prstGeom prst="rect">
            <a:avLst/>
          </a:prstGeom>
        </p:spPr>
        <p:txBody>
          <a:bodyPr wrap="square">
            <a:spAutoFit/>
          </a:bodyPr>
          <a:lstStyle/>
          <a:p>
            <a:r>
              <a:rPr lang="zh-CN" altLang="zh-CN" kern="0" dirty="0">
                <a:latin typeface="Calibri" panose="020F0502020204030204" pitchFamily="34" charset="0"/>
                <a:cs typeface="宋体" panose="02010600030101010101" pitchFamily="2" charset="-122"/>
              </a:rPr>
              <a:t>伟大的交易员是天生的吗？美国著名商品投机家理查德</a:t>
            </a:r>
            <a:r>
              <a:rPr lang="en-US" altLang="zh-CN" kern="0" dirty="0">
                <a:latin typeface="Calibri" panose="020F0502020204030204" pitchFamily="34" charset="0"/>
                <a:cs typeface="宋体" panose="02010600030101010101" pitchFamily="2" charset="-122"/>
              </a:rPr>
              <a:t>·</a:t>
            </a:r>
            <a:r>
              <a:rPr lang="zh-CN" altLang="zh-CN" kern="0" dirty="0">
                <a:latin typeface="Calibri" panose="020F0502020204030204" pitchFamily="34" charset="0"/>
                <a:cs typeface="宋体" panose="02010600030101010101" pitchFamily="2" charset="-122"/>
              </a:rPr>
              <a:t>丹尼斯想弄清楚伟大的交易员是天生造就的还是后天培养的，在</a:t>
            </a:r>
            <a:r>
              <a:rPr lang="en-US" altLang="zh-CN" kern="0" dirty="0">
                <a:latin typeface="Calibri" panose="020F0502020204030204" pitchFamily="34" charset="0"/>
                <a:cs typeface="宋体" panose="02010600030101010101" pitchFamily="2" charset="-122"/>
              </a:rPr>
              <a:t>1983</a:t>
            </a:r>
            <a:r>
              <a:rPr lang="zh-CN" altLang="zh-CN" kern="0" dirty="0">
                <a:latin typeface="Calibri" panose="020F0502020204030204" pitchFamily="34" charset="0"/>
                <a:cs typeface="宋体" panose="02010600030101010101" pitchFamily="2" charset="-122"/>
              </a:rPr>
              <a:t>年招募了</a:t>
            </a:r>
            <a:r>
              <a:rPr lang="en-US" altLang="zh-CN" kern="0" dirty="0">
                <a:latin typeface="Calibri" panose="020F0502020204030204" pitchFamily="34" charset="0"/>
                <a:cs typeface="宋体" panose="02010600030101010101" pitchFamily="2" charset="-122"/>
              </a:rPr>
              <a:t>13</a:t>
            </a:r>
            <a:r>
              <a:rPr lang="zh-CN" altLang="zh-CN" kern="0" dirty="0">
                <a:latin typeface="Calibri" panose="020F0502020204030204" pitchFamily="34" charset="0"/>
                <a:cs typeface="宋体" panose="02010600030101010101" pitchFamily="2" charset="-122"/>
              </a:rPr>
              <a:t>个零基础的各行业的精英，对他们培养期货交易基本概念，并教授他自己的交易方法和原则。由于这批学员们被称为</a:t>
            </a:r>
            <a:r>
              <a:rPr lang="en-US" altLang="zh-CN" kern="0" dirty="0">
                <a:latin typeface="Calibri" panose="020F0502020204030204" pitchFamily="34" charset="0"/>
                <a:cs typeface="宋体" panose="02010600030101010101" pitchFamily="2" charset="-122"/>
              </a:rPr>
              <a:t>“</a:t>
            </a:r>
            <a:r>
              <a:rPr lang="zh-CN" altLang="zh-CN" kern="0" dirty="0">
                <a:latin typeface="Calibri" panose="020F0502020204030204" pitchFamily="34" charset="0"/>
                <a:cs typeface="宋体" panose="02010600030101010101" pitchFamily="2" charset="-122"/>
              </a:rPr>
              <a:t>海龟</a:t>
            </a:r>
            <a:r>
              <a:rPr lang="en-US" altLang="zh-CN" kern="0" dirty="0">
                <a:latin typeface="Calibri" panose="020F0502020204030204" pitchFamily="34" charset="0"/>
                <a:cs typeface="宋体" panose="02010600030101010101" pitchFamily="2" charset="-122"/>
              </a:rPr>
              <a:t>”(turtle)</a:t>
            </a:r>
            <a:r>
              <a:rPr lang="zh-CN" altLang="zh-CN" kern="0" dirty="0">
                <a:latin typeface="Calibri" panose="020F0502020204030204" pitchFamily="34" charset="0"/>
                <a:cs typeface="宋体" panose="02010600030101010101" pitchFamily="2" charset="-122"/>
              </a:rPr>
              <a:t>，因此这套交易法则就被后人称作</a:t>
            </a:r>
            <a:r>
              <a:rPr lang="en-US" altLang="zh-CN" kern="0" dirty="0">
                <a:latin typeface="Calibri" panose="020F0502020204030204" pitchFamily="34" charset="0"/>
                <a:cs typeface="宋体" panose="02010600030101010101" pitchFamily="2" charset="-122"/>
              </a:rPr>
              <a:t>“</a:t>
            </a:r>
            <a:r>
              <a:rPr lang="zh-CN" altLang="zh-CN" kern="0" dirty="0">
                <a:latin typeface="Calibri" panose="020F0502020204030204" pitchFamily="34" charset="0"/>
                <a:cs typeface="宋体" panose="02010600030101010101" pitchFamily="2" charset="-122"/>
              </a:rPr>
              <a:t>海龟交易法则</a:t>
            </a:r>
            <a:r>
              <a:rPr lang="en-US" altLang="zh-CN" kern="0" dirty="0">
                <a:latin typeface="Calibri" panose="020F0502020204030204" pitchFamily="34" charset="0"/>
                <a:cs typeface="宋体" panose="02010600030101010101" pitchFamily="2" charset="-122"/>
              </a:rPr>
              <a:t>”</a:t>
            </a:r>
            <a:r>
              <a:rPr lang="zh-CN" altLang="zh-CN" kern="0" dirty="0">
                <a:latin typeface="Calibri" panose="020F0502020204030204" pitchFamily="34" charset="0"/>
                <a:cs typeface="宋体" panose="02010600030101010101" pitchFamily="2" charset="-122"/>
              </a:rPr>
              <a:t>。随着此后四年内</a:t>
            </a:r>
            <a:r>
              <a:rPr lang="en-US" altLang="zh-CN" kern="0" dirty="0">
                <a:latin typeface="Calibri" panose="020F0502020204030204" pitchFamily="34" charset="0"/>
                <a:cs typeface="宋体" panose="02010600030101010101" pitchFamily="2" charset="-122"/>
              </a:rPr>
              <a:t>“</a:t>
            </a:r>
            <a:r>
              <a:rPr lang="zh-CN" altLang="zh-CN" kern="0" dirty="0">
                <a:latin typeface="Calibri" panose="020F0502020204030204" pitchFamily="34" charset="0"/>
                <a:cs typeface="宋体" panose="02010600030101010101" pitchFamily="2" charset="-122"/>
              </a:rPr>
              <a:t>海龟</a:t>
            </a:r>
            <a:r>
              <a:rPr lang="en-US" altLang="zh-CN" kern="0" dirty="0">
                <a:latin typeface="Calibri" panose="020F0502020204030204" pitchFamily="34" charset="0"/>
                <a:cs typeface="宋体" panose="02010600030101010101" pitchFamily="2" charset="-122"/>
              </a:rPr>
              <a:t>”</a:t>
            </a:r>
            <a:r>
              <a:rPr lang="zh-CN" altLang="zh-CN" kern="0" dirty="0">
                <a:latin typeface="Calibri" panose="020F0502020204030204" pitchFamily="34" charset="0"/>
                <a:cs typeface="宋体" panose="02010600030101010101" pitchFamily="2" charset="-122"/>
              </a:rPr>
              <a:t>们取得了年均复利</a:t>
            </a:r>
            <a:r>
              <a:rPr lang="en-US" altLang="zh-CN" kern="0" dirty="0">
                <a:latin typeface="Calibri" panose="020F0502020204030204" pitchFamily="34" charset="0"/>
                <a:cs typeface="宋体" panose="02010600030101010101" pitchFamily="2" charset="-122"/>
              </a:rPr>
              <a:t>80%</a:t>
            </a:r>
            <a:r>
              <a:rPr lang="zh-CN" altLang="zh-CN" kern="0" dirty="0">
                <a:latin typeface="Calibri" panose="020F0502020204030204" pitchFamily="34" charset="0"/>
                <a:cs typeface="宋体" panose="02010600030101010101" pitchFamily="2" charset="-122"/>
              </a:rPr>
              <a:t>的收益，海龟实验成为了交易史上最著名的实验。</a:t>
            </a:r>
            <a:endParaRPr lang="zh-CN" altLang="zh-CN" sz="1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545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45323" y="385805"/>
            <a:ext cx="1579278" cy="369332"/>
          </a:xfrm>
          <a:prstGeom prst="rect">
            <a:avLst/>
          </a:prstGeom>
        </p:spPr>
        <p:txBody>
          <a:bodyPr wrap="none">
            <a:spAutoFit/>
          </a:bodyPr>
          <a:lstStyle/>
          <a:p>
            <a:r>
              <a:rPr lang="zh-CN" altLang="zh-CN" b="1" kern="0" dirty="0">
                <a:latin typeface="Calibri" panose="020F0502020204030204" pitchFamily="34" charset="0"/>
                <a:cs typeface="宋体" panose="02010600030101010101" pitchFamily="2" charset="-122"/>
              </a:rPr>
              <a:t>海龟交易系统</a:t>
            </a:r>
            <a:endParaRPr lang="zh-CN" altLang="zh-CN" sz="1400" kern="100" dirty="0">
              <a:latin typeface="Calibri" panose="020F0502020204030204" pitchFamily="34" charset="0"/>
              <a:cs typeface="Times New Roman" panose="02020603050405020304" pitchFamily="18" charset="0"/>
            </a:endParaRPr>
          </a:p>
        </p:txBody>
      </p:sp>
      <p:sp>
        <p:nvSpPr>
          <p:cNvPr id="3" name="矩形 2"/>
          <p:cNvSpPr/>
          <p:nvPr/>
        </p:nvSpPr>
        <p:spPr>
          <a:xfrm>
            <a:off x="1945322" y="1046376"/>
            <a:ext cx="9324039" cy="369332"/>
          </a:xfrm>
          <a:prstGeom prst="rect">
            <a:avLst/>
          </a:prstGeom>
        </p:spPr>
        <p:txBody>
          <a:bodyPr wrap="square">
            <a:spAutoFit/>
          </a:bodyPr>
          <a:lstStyle/>
          <a:p>
            <a:r>
              <a:rPr lang="zh-CN" altLang="zh-CN" kern="0" dirty="0">
                <a:latin typeface="Calibri" panose="020F0502020204030204" pitchFamily="34" charset="0"/>
                <a:cs typeface="宋体" panose="02010600030101010101" pitchFamily="2" charset="-122"/>
              </a:rPr>
              <a:t>海龟策略本质上是一个趋势跟踪模型，通过唐安奇通道突破方法确定入场离场信号。</a:t>
            </a:r>
            <a:endParaRPr lang="zh-CN" altLang="zh-CN" sz="1400" kern="100" dirty="0">
              <a:latin typeface="Calibri" panose="020F0502020204030204" pitchFamily="34" charset="0"/>
              <a:cs typeface="Times New Roman" panose="02020603050405020304" pitchFamily="18" charset="0"/>
            </a:endParaRPr>
          </a:p>
        </p:txBody>
      </p:sp>
      <p:sp>
        <p:nvSpPr>
          <p:cNvPr id="4" name="矩形 3"/>
          <p:cNvSpPr/>
          <p:nvPr/>
        </p:nvSpPr>
        <p:spPr>
          <a:xfrm>
            <a:off x="1886463" y="1415708"/>
            <a:ext cx="9951309" cy="923330"/>
          </a:xfrm>
          <a:prstGeom prst="rect">
            <a:avLst/>
          </a:prstGeom>
        </p:spPr>
        <p:txBody>
          <a:bodyPr wrap="square">
            <a:spAutoFit/>
          </a:bodyPr>
          <a:lstStyle/>
          <a:p>
            <a:r>
              <a:rPr lang="zh-CN" altLang="zh-CN" kern="0" dirty="0">
                <a:latin typeface="Calibri" panose="020F0502020204030204" pitchFamily="34" charset="0"/>
                <a:cs typeface="宋体" panose="02010600030101010101" pitchFamily="2" charset="-122"/>
              </a:rPr>
              <a:t>唐奇安通道由</a:t>
            </a:r>
            <a:r>
              <a:rPr lang="en-US" altLang="zh-CN" kern="0" dirty="0">
                <a:latin typeface="Calibri" panose="020F0502020204030204" pitchFamily="34" charset="0"/>
                <a:cs typeface="宋体" panose="02010600030101010101" pitchFamily="2" charset="-122"/>
              </a:rPr>
              <a:t>Richard </a:t>
            </a:r>
            <a:r>
              <a:rPr lang="en-US" altLang="zh-CN" kern="0" dirty="0" err="1">
                <a:latin typeface="Calibri" panose="020F0502020204030204" pitchFamily="34" charset="0"/>
                <a:cs typeface="宋体" panose="02010600030101010101" pitchFamily="2" charset="-122"/>
              </a:rPr>
              <a:t>Donchian</a:t>
            </a:r>
            <a:r>
              <a:rPr lang="zh-CN" altLang="zh-CN" kern="0" dirty="0">
                <a:latin typeface="Calibri" panose="020F0502020204030204" pitchFamily="34" charset="0"/>
                <a:cs typeface="宋体" panose="02010600030101010101" pitchFamily="2" charset="-122"/>
              </a:rPr>
              <a:t>发明，由</a:t>
            </a:r>
            <a:r>
              <a:rPr lang="en-US" altLang="zh-CN" kern="0" dirty="0">
                <a:latin typeface="Calibri" panose="020F0502020204030204" pitchFamily="34" charset="0"/>
                <a:cs typeface="宋体" panose="02010600030101010101" pitchFamily="2" charset="-122"/>
              </a:rPr>
              <a:t>3</a:t>
            </a:r>
            <a:r>
              <a:rPr lang="zh-CN" altLang="zh-CN" kern="0" dirty="0">
                <a:latin typeface="Calibri" panose="020F0502020204030204" pitchFamily="34" charset="0"/>
                <a:cs typeface="宋体" panose="02010600030101010101" pitchFamily="2" charset="-122"/>
              </a:rPr>
              <a:t>条不同的曲线组成，该指标用周期（</a:t>
            </a:r>
            <a:r>
              <a:rPr lang="en-US" altLang="zh-CN" kern="0" dirty="0">
                <a:latin typeface="Calibri" panose="020F0502020204030204" pitchFamily="34" charset="0"/>
                <a:cs typeface="宋体" panose="02010600030101010101" pitchFamily="2" charset="-122"/>
              </a:rPr>
              <a:t>n</a:t>
            </a:r>
            <a:r>
              <a:rPr lang="zh-CN" altLang="zh-CN" kern="0" dirty="0">
                <a:latin typeface="Calibri" panose="020F0502020204030204" pitchFamily="34" charset="0"/>
                <a:cs typeface="宋体" panose="02010600030101010101" pitchFamily="2" charset="-122"/>
              </a:rPr>
              <a:t>）内的最高价和最低价来显示市场价格的波动性，当其通道窄时表示市场波动较小，反之通道宽则表示市场波动比较大。</a:t>
            </a:r>
            <a:endParaRPr lang="zh-CN" altLang="zh-CN" sz="1400" kern="100" dirty="0">
              <a:latin typeface="Calibri" panose="020F0502020204030204" pitchFamily="34" charset="0"/>
              <a:cs typeface="Times New Roman" panose="02020603050405020304" pitchFamily="18" charset="0"/>
            </a:endParaRPr>
          </a:p>
        </p:txBody>
      </p:sp>
      <p:pic>
        <p:nvPicPr>
          <p:cNvPr id="5" name="图片 4" descr="http://upload-images.jianshu.io/upload_images/11928527-066322228af41dd2.png"/>
          <p:cNvPicPr/>
          <p:nvPr/>
        </p:nvPicPr>
        <p:blipFill>
          <a:blip r:embed="rId2">
            <a:extLst>
              <a:ext uri="{28A0092B-C50C-407E-A947-70E740481C1C}">
                <a14:useLocalDpi xmlns:a14="http://schemas.microsoft.com/office/drawing/2010/main" val="0"/>
              </a:ext>
            </a:extLst>
          </a:blip>
          <a:srcRect/>
          <a:stretch>
            <a:fillRect/>
          </a:stretch>
        </p:blipFill>
        <p:spPr bwMode="auto">
          <a:xfrm>
            <a:off x="3265255" y="2339038"/>
            <a:ext cx="6809620" cy="3836533"/>
          </a:xfrm>
          <a:prstGeom prst="rect">
            <a:avLst/>
          </a:prstGeom>
          <a:noFill/>
          <a:ln>
            <a:noFill/>
          </a:ln>
        </p:spPr>
      </p:pic>
    </p:spTree>
    <p:extLst>
      <p:ext uri="{BB962C8B-B14F-4D97-AF65-F5344CB8AC3E}">
        <p14:creationId xmlns:p14="http://schemas.microsoft.com/office/powerpoint/2010/main" val="332293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38184" y="3134660"/>
            <a:ext cx="10346723" cy="2031325"/>
          </a:xfrm>
          <a:prstGeom prst="rect">
            <a:avLst/>
          </a:prstGeom>
        </p:spPr>
        <p:txBody>
          <a:bodyPr wrap="square">
            <a:spAutoFit/>
          </a:bodyPr>
          <a:lstStyle/>
          <a:p>
            <a:r>
              <a:rPr lang="zh-CN" altLang="zh-CN" kern="0" dirty="0">
                <a:latin typeface="Calibri" panose="020F0502020204030204" pitchFamily="34" charset="0"/>
                <a:cs typeface="宋体" panose="02010600030101010101" pitchFamily="2" charset="-122"/>
              </a:rPr>
              <a:t>基础方法：当价格冲破上轨时是买入信号；反之，冲破下轨时是卖出信号。</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zh-CN" altLang="zh-CN" kern="0" dirty="0">
                <a:latin typeface="Calibri" panose="020F0502020204030204" pitchFamily="34" charset="0"/>
                <a:cs typeface="宋体" panose="02010600030101010101" pitchFamily="2" charset="-122"/>
              </a:rPr>
              <a:t>该指标的计算方法为：上线</a:t>
            </a:r>
            <a:r>
              <a:rPr lang="en-US" altLang="zh-CN" kern="0" dirty="0">
                <a:latin typeface="Calibri" panose="020F0502020204030204" pitchFamily="34" charset="0"/>
                <a:cs typeface="宋体" panose="02010600030101010101" pitchFamily="2" charset="-122"/>
              </a:rPr>
              <a:t>=Max</a:t>
            </a:r>
            <a:r>
              <a:rPr lang="zh-CN" altLang="zh-CN" kern="0" dirty="0">
                <a:latin typeface="Calibri" panose="020F0502020204030204" pitchFamily="34" charset="0"/>
                <a:cs typeface="宋体" panose="02010600030101010101" pitchFamily="2" charset="-122"/>
              </a:rPr>
              <a:t>（最高价，</a:t>
            </a:r>
            <a:r>
              <a:rPr lang="en-US" altLang="zh-CN" kern="0" dirty="0">
                <a:latin typeface="Calibri" panose="020F0502020204030204" pitchFamily="34" charset="0"/>
                <a:cs typeface="宋体" panose="02010600030101010101" pitchFamily="2" charset="-122"/>
              </a:rPr>
              <a:t>n</a:t>
            </a:r>
            <a:r>
              <a:rPr lang="zh-CN" altLang="zh-CN" kern="0" dirty="0">
                <a:latin typeface="Calibri" panose="020F0502020204030204" pitchFamily="34" charset="0"/>
                <a:cs typeface="宋体" panose="02010600030101010101" pitchFamily="2" charset="-122"/>
              </a:rPr>
              <a:t>） 下线</a:t>
            </a:r>
            <a:r>
              <a:rPr lang="en-US" altLang="zh-CN" kern="0" dirty="0">
                <a:latin typeface="Calibri" panose="020F0502020204030204" pitchFamily="34" charset="0"/>
                <a:cs typeface="宋体" panose="02010600030101010101" pitchFamily="2" charset="-122"/>
              </a:rPr>
              <a:t>=Min</a:t>
            </a:r>
            <a:r>
              <a:rPr lang="zh-CN" altLang="zh-CN" kern="0" dirty="0">
                <a:latin typeface="Calibri" panose="020F0502020204030204" pitchFamily="34" charset="0"/>
                <a:cs typeface="宋体" panose="02010600030101010101" pitchFamily="2" charset="-122"/>
              </a:rPr>
              <a:t>（最低价，</a:t>
            </a:r>
            <a:r>
              <a:rPr lang="en-US" altLang="zh-CN" kern="0" dirty="0">
                <a:latin typeface="Calibri" panose="020F0502020204030204" pitchFamily="34" charset="0"/>
                <a:cs typeface="宋体" panose="02010600030101010101" pitchFamily="2" charset="-122"/>
              </a:rPr>
              <a:t>n</a:t>
            </a:r>
            <a:r>
              <a:rPr lang="zh-CN" altLang="zh-CN" kern="0" dirty="0">
                <a:latin typeface="Calibri" panose="020F0502020204030204" pitchFamily="34" charset="0"/>
                <a:cs typeface="宋体" panose="02010600030101010101" pitchFamily="2" charset="-122"/>
              </a:rPr>
              <a:t>）中线</a:t>
            </a:r>
            <a:r>
              <a:rPr lang="en-US" altLang="zh-CN" kern="0" dirty="0">
                <a:latin typeface="Calibri" panose="020F0502020204030204" pitchFamily="34" charset="0"/>
                <a:cs typeface="宋体" panose="02010600030101010101" pitchFamily="2" charset="-122"/>
              </a:rPr>
              <a:t>=</a:t>
            </a:r>
            <a:r>
              <a:rPr lang="zh-CN" altLang="zh-CN" kern="0" dirty="0">
                <a:latin typeface="Calibri" panose="020F0502020204030204" pitchFamily="34" charset="0"/>
                <a:cs typeface="宋体" panose="02010600030101010101" pitchFamily="2" charset="-122"/>
              </a:rPr>
              <a:t>（上线</a:t>
            </a:r>
            <a:r>
              <a:rPr lang="en-US" altLang="zh-CN" kern="0" dirty="0">
                <a:latin typeface="Calibri" panose="020F0502020204030204" pitchFamily="34" charset="0"/>
                <a:cs typeface="宋体" panose="02010600030101010101" pitchFamily="2" charset="-122"/>
              </a:rPr>
              <a:t>+</a:t>
            </a:r>
            <a:r>
              <a:rPr lang="zh-CN" altLang="zh-CN" kern="0" dirty="0">
                <a:latin typeface="Calibri" panose="020F0502020204030204" pitchFamily="34" charset="0"/>
                <a:cs typeface="宋体" panose="02010600030101010101" pitchFamily="2" charset="-122"/>
              </a:rPr>
              <a:t>下线）</a:t>
            </a:r>
            <a:r>
              <a:rPr lang="en-US" altLang="zh-CN" kern="0" dirty="0">
                <a:latin typeface="Calibri" panose="020F0502020204030204" pitchFamily="34" charset="0"/>
                <a:cs typeface="宋体" panose="02010600030101010101" pitchFamily="2" charset="-122"/>
              </a:rPr>
              <a:t>/2</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zh-CN" altLang="zh-CN" kern="0" dirty="0">
                <a:latin typeface="Calibri" panose="020F0502020204030204" pitchFamily="34" charset="0"/>
                <a:cs typeface="宋体" panose="02010600030101010101" pitchFamily="2" charset="-122"/>
              </a:rPr>
              <a:t>除了基本的进场条件之外，海龟交易法则还需要决定：</a:t>
            </a:r>
            <a:r>
              <a:rPr lang="zh-CN" altLang="zh-CN" kern="0" dirty="0">
                <a:solidFill>
                  <a:srgbClr val="FF0000"/>
                </a:solidFill>
                <a:latin typeface="Calibri" panose="020F0502020204030204" pitchFamily="34" charset="0"/>
                <a:cs typeface="宋体" panose="02010600030101010101" pitchFamily="2" charset="-122"/>
              </a:rPr>
              <a:t>资金管理（头寸控制）、止损条件、仓位加减管理、离场标准等。</a:t>
            </a:r>
            <a:endParaRPr lang="zh-CN" altLang="zh-CN" sz="1400" kern="100" dirty="0">
              <a:solidFill>
                <a:srgbClr val="FF0000"/>
              </a:solidFill>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p:txBody>
      </p:sp>
      <p:pic>
        <p:nvPicPr>
          <p:cNvPr id="1026" name="Picture 2" descr="搜狗截图20年06月06日0833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2623" y="266785"/>
            <a:ext cx="4992688"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5115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849" y="889844"/>
            <a:ext cx="9901881" cy="4524315"/>
          </a:xfrm>
          <a:prstGeom prst="rect">
            <a:avLst/>
          </a:prstGeom>
        </p:spPr>
        <p:txBody>
          <a:bodyPr wrap="square">
            <a:spAutoFit/>
          </a:bodyPr>
          <a:lstStyle/>
          <a:p>
            <a:r>
              <a:rPr lang="zh-CN" altLang="en-US" kern="0" dirty="0" smtClean="0">
                <a:solidFill>
                  <a:srgbClr val="FF0000"/>
                </a:solidFill>
                <a:latin typeface="Calibri" panose="020F0502020204030204" pitchFamily="34" charset="0"/>
                <a:cs typeface="宋体" panose="02010600030101010101" pitchFamily="2" charset="-122"/>
              </a:rPr>
              <a:t>（</a:t>
            </a:r>
            <a:r>
              <a:rPr lang="en-US" altLang="zh-CN" kern="0" dirty="0" smtClean="0">
                <a:solidFill>
                  <a:srgbClr val="FF0000"/>
                </a:solidFill>
                <a:latin typeface="Calibri" panose="020F0502020204030204" pitchFamily="34" charset="0"/>
                <a:cs typeface="宋体" panose="02010600030101010101" pitchFamily="2" charset="-122"/>
              </a:rPr>
              <a:t>1</a:t>
            </a:r>
            <a:r>
              <a:rPr lang="zh-CN" altLang="en-US" kern="0" dirty="0" smtClean="0">
                <a:solidFill>
                  <a:srgbClr val="FF0000"/>
                </a:solidFill>
                <a:latin typeface="Calibri" panose="020F0502020204030204" pitchFamily="34" charset="0"/>
                <a:cs typeface="宋体" panose="02010600030101010101" pitchFamily="2" charset="-122"/>
              </a:rPr>
              <a:t>）</a:t>
            </a:r>
            <a:r>
              <a:rPr lang="zh-CN" altLang="zh-CN" kern="0" dirty="0" smtClean="0">
                <a:solidFill>
                  <a:srgbClr val="FF0000"/>
                </a:solidFill>
                <a:latin typeface="Calibri" panose="020F0502020204030204" pitchFamily="34" charset="0"/>
                <a:cs typeface="宋体" panose="02010600030101010101" pitchFamily="2" charset="-122"/>
              </a:rPr>
              <a:t>资金</a:t>
            </a:r>
            <a:r>
              <a:rPr lang="zh-CN" altLang="zh-CN" kern="0" dirty="0">
                <a:solidFill>
                  <a:srgbClr val="FF0000"/>
                </a:solidFill>
                <a:latin typeface="Calibri" panose="020F0502020204030204" pitchFamily="34" charset="0"/>
                <a:cs typeface="宋体" panose="02010600030101010101" pitchFamily="2" charset="-122"/>
              </a:rPr>
              <a:t>管理：</a:t>
            </a:r>
            <a:endParaRPr lang="zh-CN" altLang="zh-CN" sz="1400" kern="100" dirty="0">
              <a:solidFill>
                <a:srgbClr val="FF0000"/>
              </a:solidFill>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zh-CN" altLang="zh-CN" kern="0" dirty="0">
                <a:latin typeface="Calibri" panose="020F0502020204030204" pitchFamily="34" charset="0"/>
                <a:cs typeface="宋体" panose="02010600030101010101" pitchFamily="2" charset="-122"/>
              </a:rPr>
              <a:t>资金管理的核心思想便是通过对一定周期内的真实波动率（</a:t>
            </a:r>
            <a:r>
              <a:rPr lang="en-US" altLang="zh-CN" kern="0" dirty="0">
                <a:latin typeface="Calibri" panose="020F0502020204030204" pitchFamily="34" charset="0"/>
                <a:cs typeface="宋体" panose="02010600030101010101" pitchFamily="2" charset="-122"/>
              </a:rPr>
              <a:t>TR</a:t>
            </a:r>
            <a:r>
              <a:rPr lang="zh-CN" altLang="zh-CN" kern="0" dirty="0">
                <a:latin typeface="Calibri" panose="020F0502020204030204" pitchFamily="34" charset="0"/>
                <a:cs typeface="宋体" panose="02010600030101010101" pitchFamily="2" charset="-122"/>
              </a:rPr>
              <a:t>）进行观察，确定一个变量参数</a:t>
            </a:r>
            <a:r>
              <a:rPr lang="en-US" altLang="zh-CN" kern="0" dirty="0">
                <a:latin typeface="Calibri" panose="020F0502020204030204" pitchFamily="34" charset="0"/>
                <a:cs typeface="宋体" panose="02010600030101010101" pitchFamily="2" charset="-122"/>
              </a:rPr>
              <a:t>N</a:t>
            </a:r>
            <a:r>
              <a:rPr lang="zh-CN" altLang="zh-CN" kern="0" dirty="0">
                <a:latin typeface="Calibri" panose="020F0502020204030204" pitchFamily="34" charset="0"/>
                <a:cs typeface="宋体" panose="02010600030101010101" pitchFamily="2" charset="-122"/>
              </a:rPr>
              <a:t>，利用</a:t>
            </a:r>
            <a:r>
              <a:rPr lang="en-US" altLang="zh-CN" kern="0" dirty="0">
                <a:latin typeface="Calibri" panose="020F0502020204030204" pitchFamily="34" charset="0"/>
                <a:cs typeface="宋体" panose="02010600030101010101" pitchFamily="2" charset="-122"/>
              </a:rPr>
              <a:t>N</a:t>
            </a:r>
            <a:r>
              <a:rPr lang="zh-CN" altLang="zh-CN" kern="0" dirty="0">
                <a:latin typeface="Calibri" panose="020F0502020204030204" pitchFamily="34" charset="0"/>
                <a:cs typeface="宋体" panose="02010600030101010101" pitchFamily="2" charset="-122"/>
              </a:rPr>
              <a:t>控制建仓、加减</a:t>
            </a:r>
            <a:r>
              <a:rPr lang="zh-CN" altLang="zh-CN" kern="0" dirty="0" smtClean="0">
                <a:latin typeface="Calibri" panose="020F0502020204030204" pitchFamily="34" charset="0"/>
                <a:cs typeface="宋体" panose="02010600030101010101" pitchFamily="2" charset="-122"/>
              </a:rPr>
              <a:t>仓位</a:t>
            </a:r>
            <a:r>
              <a:rPr lang="zh-CN" altLang="zh-CN" kern="0" dirty="0">
                <a:latin typeface="Calibri" panose="020F0502020204030204" pitchFamily="34" charset="0"/>
                <a:cs typeface="宋体" panose="02010600030101010101" pitchFamily="2" charset="-122"/>
              </a:rPr>
              <a:t>，止盈止损水平等。</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zh-CN" altLang="zh-CN" kern="0" dirty="0">
                <a:latin typeface="Calibri" panose="020F0502020204030204" pitchFamily="34" charset="0"/>
                <a:cs typeface="宋体" panose="02010600030101010101" pitchFamily="2" charset="-122"/>
              </a:rPr>
              <a:t>关于</a:t>
            </a:r>
            <a:r>
              <a:rPr lang="en-US" altLang="zh-CN" kern="0" dirty="0">
                <a:latin typeface="Calibri" panose="020F0502020204030204" pitchFamily="34" charset="0"/>
                <a:cs typeface="宋体" panose="02010600030101010101" pitchFamily="2" charset="-122"/>
              </a:rPr>
              <a:t>N</a:t>
            </a:r>
            <a:r>
              <a:rPr lang="zh-CN" altLang="zh-CN" kern="0" dirty="0">
                <a:latin typeface="Calibri" panose="020F0502020204030204" pitchFamily="34" charset="0"/>
                <a:cs typeface="宋体" panose="02010600030101010101" pitchFamily="2" charset="-122"/>
              </a:rPr>
              <a:t>值：</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N</a:t>
            </a:r>
            <a:r>
              <a:rPr lang="zh-CN" altLang="zh-CN" kern="0" dirty="0">
                <a:latin typeface="Calibri" panose="020F0502020204030204" pitchFamily="34" charset="0"/>
                <a:cs typeface="宋体" panose="02010600030101010101" pitchFamily="2" charset="-122"/>
              </a:rPr>
              <a:t>值是仓位管理的核心，</a:t>
            </a:r>
            <a:r>
              <a:rPr lang="en-US" altLang="zh-CN" kern="0" dirty="0">
                <a:latin typeface="Calibri" panose="020F0502020204030204" pitchFamily="34" charset="0"/>
                <a:cs typeface="宋体" panose="02010600030101010101" pitchFamily="2" charset="-122"/>
              </a:rPr>
              <a:t>N</a:t>
            </a:r>
            <a:r>
              <a:rPr lang="zh-CN" altLang="zh-CN" kern="0" dirty="0">
                <a:latin typeface="Calibri" panose="020F0502020204030204" pitchFamily="34" charset="0"/>
                <a:cs typeface="宋体" panose="02010600030101010101" pitchFamily="2" charset="-122"/>
              </a:rPr>
              <a:t>值与技术指标平均真实波幅</a:t>
            </a:r>
            <a:r>
              <a:rPr lang="en-US" altLang="zh-CN" kern="0" dirty="0">
                <a:latin typeface="Calibri" panose="020F0502020204030204" pitchFamily="34" charset="0"/>
                <a:cs typeface="宋体" panose="02010600030101010101" pitchFamily="2" charset="-122"/>
              </a:rPr>
              <a:t> ATR</a:t>
            </a:r>
            <a:r>
              <a:rPr lang="zh-CN" altLang="zh-CN" kern="0" dirty="0">
                <a:latin typeface="Calibri" panose="020F0502020204030204" pitchFamily="34" charset="0"/>
                <a:cs typeface="宋体" panose="02010600030101010101" pitchFamily="2" charset="-122"/>
              </a:rPr>
              <a:t>很相似。</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zh-CN" altLang="zh-CN" kern="0" dirty="0">
                <a:latin typeface="Calibri" panose="020F0502020204030204" pitchFamily="34" charset="0"/>
                <a:cs typeface="宋体" panose="02010600030101010101" pitchFamily="2" charset="-122"/>
              </a:rPr>
              <a:t>真实波幅： 是以下三个值中的最大值</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1</a:t>
            </a:r>
            <a:r>
              <a:rPr lang="zh-CN" altLang="zh-CN" kern="0" dirty="0">
                <a:latin typeface="Calibri" panose="020F0502020204030204" pitchFamily="34" charset="0"/>
                <a:cs typeface="宋体" panose="02010600030101010101" pitchFamily="2" charset="-122"/>
              </a:rPr>
              <a:t>、当前交易日最高价和最低价的波幅</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2</a:t>
            </a:r>
            <a:r>
              <a:rPr lang="zh-CN" altLang="zh-CN" kern="0" dirty="0">
                <a:latin typeface="Calibri" panose="020F0502020204030204" pitchFamily="34" charset="0"/>
                <a:cs typeface="宋体" panose="02010600030101010101" pitchFamily="2" charset="-122"/>
              </a:rPr>
              <a:t>、前一交易日的收盘价与当前交易日最高价的波幅</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3</a:t>
            </a:r>
            <a:r>
              <a:rPr lang="zh-CN" altLang="zh-CN" kern="0" dirty="0">
                <a:latin typeface="Calibri" panose="020F0502020204030204" pitchFamily="34" charset="0"/>
                <a:cs typeface="宋体" panose="02010600030101010101" pitchFamily="2" charset="-122"/>
              </a:rPr>
              <a:t>、前一交易日的收盘价与当前交易日最低价的波幅 </a:t>
            </a:r>
            <a:endParaRPr lang="zh-CN" altLang="zh-CN" sz="1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303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01795" y="2690336"/>
            <a:ext cx="9498227" cy="923330"/>
          </a:xfrm>
          <a:prstGeom prst="rect">
            <a:avLst/>
          </a:prstGeom>
        </p:spPr>
        <p:txBody>
          <a:bodyPr wrap="square">
            <a:spAutoFit/>
          </a:bodyPr>
          <a:lstStyle/>
          <a:p>
            <a:r>
              <a:rPr lang="en-US" altLang="zh-CN" kern="0" dirty="0" err="1">
                <a:latin typeface="宋体" panose="02010600030101010101" pitchFamily="2" charset="-122"/>
                <a:cs typeface="宋体" panose="02010600030101010101" pitchFamily="2" charset="-122"/>
              </a:rPr>
              <a:t>TrueRange</a:t>
            </a:r>
            <a:r>
              <a:rPr lang="zh-CN" altLang="zh-CN" kern="0" dirty="0">
                <a:latin typeface="Calibri" panose="020F0502020204030204" pitchFamily="34" charset="0"/>
                <a:cs typeface="宋体" panose="02010600030101010101" pitchFamily="2" charset="-122"/>
              </a:rPr>
              <a:t>（</a:t>
            </a:r>
            <a:r>
              <a:rPr lang="en-US" altLang="zh-CN" kern="0" dirty="0" err="1">
                <a:latin typeface="Calibri" panose="020F0502020204030204" pitchFamily="34" charset="0"/>
                <a:cs typeface="宋体" panose="02010600030101010101" pitchFamily="2" charset="-122"/>
              </a:rPr>
              <a:t>tr</a:t>
            </a:r>
            <a:r>
              <a:rPr lang="zh-CN" altLang="zh-CN" kern="0" dirty="0">
                <a:latin typeface="Calibri" panose="020F0502020204030204" pitchFamily="34" charset="0"/>
                <a:cs typeface="宋体" panose="02010600030101010101" pitchFamily="2" charset="-122"/>
              </a:rPr>
              <a:t>）</a:t>
            </a:r>
            <a:r>
              <a:rPr lang="en-US" altLang="zh-CN" kern="0" dirty="0">
                <a:latin typeface="Calibri" panose="020F0502020204030204" pitchFamily="34" charset="0"/>
                <a:cs typeface="宋体" panose="02010600030101010101" pitchFamily="2" charset="-122"/>
              </a:rPr>
              <a:t>=Max(High</a:t>
            </a:r>
            <a:r>
              <a:rPr lang="zh-CN" altLang="zh-CN" kern="0" dirty="0">
                <a:latin typeface="Calibri" panose="020F0502020204030204" pitchFamily="34" charset="0"/>
                <a:ea typeface="MS Gothic" panose="020B0609070205080204" pitchFamily="49" charset="-128"/>
                <a:cs typeface="MS Gothic" panose="020B0609070205080204" pitchFamily="49" charset="-128"/>
              </a:rPr>
              <a:t>−</a:t>
            </a:r>
            <a:r>
              <a:rPr lang="en-US" altLang="zh-CN" kern="0" dirty="0" err="1">
                <a:latin typeface="宋体" panose="02010600030101010101" pitchFamily="2" charset="-122"/>
                <a:cs typeface="宋体" panose="02010600030101010101" pitchFamily="2" charset="-122"/>
              </a:rPr>
              <a:t>Low,High</a:t>
            </a:r>
            <a:r>
              <a:rPr lang="zh-CN" altLang="zh-CN" kern="0" dirty="0">
                <a:latin typeface="Calibri" panose="020F0502020204030204" pitchFamily="34" charset="0"/>
                <a:ea typeface="MS Gothic" panose="020B0609070205080204" pitchFamily="49" charset="-128"/>
                <a:cs typeface="MS Gothic" panose="020B0609070205080204" pitchFamily="49" charset="-128"/>
              </a:rPr>
              <a:t>−</a:t>
            </a:r>
            <a:r>
              <a:rPr lang="en-US" altLang="zh-CN" kern="0" dirty="0" err="1">
                <a:latin typeface="宋体" panose="02010600030101010101" pitchFamily="2" charset="-122"/>
                <a:cs typeface="宋体" panose="02010600030101010101" pitchFamily="2" charset="-122"/>
              </a:rPr>
              <a:t>PreClose,PreClose</a:t>
            </a:r>
            <a:r>
              <a:rPr lang="zh-CN" altLang="zh-CN" kern="0" dirty="0">
                <a:latin typeface="Calibri" panose="020F0502020204030204" pitchFamily="34" charset="0"/>
                <a:ea typeface="MS Gothic" panose="020B0609070205080204" pitchFamily="49" charset="-128"/>
                <a:cs typeface="MS Gothic" panose="020B0609070205080204" pitchFamily="49" charset="-128"/>
              </a:rPr>
              <a:t>−</a:t>
            </a:r>
            <a:r>
              <a:rPr lang="en-US" altLang="zh-CN" kern="0" dirty="0">
                <a:latin typeface="宋体" panose="02010600030101010101" pitchFamily="2" charset="-122"/>
                <a:cs typeface="宋体" panose="02010600030101010101" pitchFamily="2" charset="-122"/>
              </a:rPr>
              <a:t>Low</a:t>
            </a:r>
            <a:r>
              <a:rPr lang="en-US" altLang="zh-CN" kern="0" dirty="0" smtClean="0">
                <a:latin typeface="宋体" panose="02010600030101010101" pitchFamily="2" charset="-122"/>
                <a:cs typeface="宋体" panose="02010600030101010101" pitchFamily="2" charset="-122"/>
              </a:rPr>
              <a:t>)</a:t>
            </a:r>
            <a:r>
              <a:rPr lang="zh-CN" altLang="en-US" kern="0" dirty="0" smtClean="0">
                <a:latin typeface="宋体" panose="02010600030101010101" pitchFamily="2" charset="-122"/>
                <a:cs typeface="宋体" panose="02010600030101010101" pitchFamily="2" charset="-122"/>
              </a:rPr>
              <a:t>，</a:t>
            </a:r>
            <a:r>
              <a:rPr lang="en-US" altLang="zh-CN" kern="0" dirty="0" smtClean="0">
                <a:latin typeface="宋体" panose="02010600030101010101" pitchFamily="2" charset="-122"/>
                <a:cs typeface="宋体" panose="02010600030101010101" pitchFamily="2" charset="-122"/>
              </a:rPr>
              <a:t>N</a:t>
            </a:r>
            <a:r>
              <a:rPr lang="zh-CN" altLang="zh-CN" kern="0" dirty="0">
                <a:latin typeface="Calibri" panose="020F0502020204030204" pitchFamily="34" charset="0"/>
                <a:cs typeface="宋体" panose="02010600030101010101" pitchFamily="2" charset="-122"/>
              </a:rPr>
              <a:t>值计算公式为：</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N=(</a:t>
            </a:r>
            <a:r>
              <a:rPr lang="en-US" altLang="zh-CN" kern="0" dirty="0" err="1">
                <a:latin typeface="宋体" panose="02010600030101010101" pitchFamily="2" charset="-122"/>
                <a:cs typeface="宋体" panose="02010600030101010101" pitchFamily="2" charset="-122"/>
              </a:rPr>
              <a:t>preN</a:t>
            </a:r>
            <a:r>
              <a:rPr lang="en-US" altLang="zh-CN" kern="0" dirty="0">
                <a:latin typeface="宋体" panose="02010600030101010101" pitchFamily="2" charset="-122"/>
                <a:cs typeface="宋体" panose="02010600030101010101" pitchFamily="2" charset="-122"/>
              </a:rPr>
              <a:t>[-19:]+</a:t>
            </a:r>
            <a:r>
              <a:rPr lang="en-US" altLang="zh-CN" kern="0" dirty="0" err="1">
                <a:latin typeface="宋体" panose="02010600030101010101" pitchFamily="2" charset="-122"/>
                <a:cs typeface="宋体" panose="02010600030101010101" pitchFamily="2" charset="-122"/>
              </a:rPr>
              <a:t>tr</a:t>
            </a:r>
            <a:r>
              <a:rPr lang="en-US" altLang="zh-CN" kern="0" dirty="0">
                <a:latin typeface="宋体" panose="02010600030101010101" pitchFamily="2" charset="-122"/>
                <a:cs typeface="宋体" panose="02010600030101010101" pitchFamily="2" charset="-122"/>
              </a:rPr>
              <a:t>)/20;</a:t>
            </a:r>
            <a:endParaRPr lang="zh-CN" altLang="zh-CN" sz="1400" kern="100" dirty="0">
              <a:latin typeface="Calibri" panose="020F0502020204030204" pitchFamily="34" charset="0"/>
              <a:cs typeface="Times New Roman" panose="02020603050405020304" pitchFamily="18" charset="0"/>
            </a:endParaRPr>
          </a:p>
        </p:txBody>
      </p:sp>
      <p:sp>
        <p:nvSpPr>
          <p:cNvPr id="3" name="矩形 2"/>
          <p:cNvSpPr/>
          <p:nvPr/>
        </p:nvSpPr>
        <p:spPr>
          <a:xfrm>
            <a:off x="2001795" y="3937856"/>
            <a:ext cx="9819502" cy="646331"/>
          </a:xfrm>
          <a:prstGeom prst="rect">
            <a:avLst/>
          </a:prstGeom>
        </p:spPr>
        <p:txBody>
          <a:bodyPr wrap="square">
            <a:spAutoFit/>
          </a:bodyPr>
          <a:lstStyle/>
          <a:p>
            <a:r>
              <a:rPr lang="zh-CN" altLang="zh-CN" kern="0" dirty="0">
                <a:latin typeface="Calibri" panose="020F0502020204030204" pitchFamily="34" charset="0"/>
                <a:cs typeface="宋体" panose="02010600030101010101" pitchFamily="2" charset="-122"/>
              </a:rPr>
              <a:t>其中</a:t>
            </a:r>
            <a:r>
              <a:rPr lang="en-US" altLang="zh-CN" kern="0" dirty="0">
                <a:latin typeface="Calibri" panose="020F0502020204030204" pitchFamily="34" charset="0"/>
                <a:cs typeface="宋体" panose="02010600030101010101" pitchFamily="2" charset="-122"/>
              </a:rPr>
              <a:t> </a:t>
            </a:r>
            <a:r>
              <a:rPr lang="en-US" altLang="zh-CN" kern="0" dirty="0" err="1">
                <a:latin typeface="Calibri" panose="020F0502020204030204" pitchFamily="34" charset="0"/>
                <a:cs typeface="宋体" panose="02010600030101010101" pitchFamily="2" charset="-122"/>
              </a:rPr>
              <a:t>preN</a:t>
            </a:r>
            <a:r>
              <a:rPr lang="zh-CN" altLang="zh-CN" kern="0" dirty="0">
                <a:latin typeface="Calibri" panose="020F0502020204030204" pitchFamily="34" charset="0"/>
                <a:cs typeface="宋体" panose="02010600030101010101" pitchFamily="2" charset="-122"/>
              </a:rPr>
              <a:t>为前面</a:t>
            </a:r>
            <a:r>
              <a:rPr lang="en-US" altLang="zh-CN" kern="0" dirty="0">
                <a:latin typeface="Calibri" panose="020F0502020204030204" pitchFamily="34" charset="0"/>
                <a:cs typeface="宋体" panose="02010600030101010101" pitchFamily="2" charset="-122"/>
              </a:rPr>
              <a:t>N</a:t>
            </a:r>
            <a:r>
              <a:rPr lang="zh-CN" altLang="zh-CN" kern="0" dirty="0">
                <a:latin typeface="Calibri" panose="020F0502020204030204" pitchFamily="34" charset="0"/>
                <a:cs typeface="宋体" panose="02010600030101010101" pitchFamily="2" charset="-122"/>
              </a:rPr>
              <a:t>值，</a:t>
            </a:r>
            <a:r>
              <a:rPr lang="en-US" altLang="zh-CN" kern="0" dirty="0" err="1">
                <a:latin typeface="Calibri" panose="020F0502020204030204" pitchFamily="34" charset="0"/>
                <a:cs typeface="宋体" panose="02010600030101010101" pitchFamily="2" charset="-122"/>
              </a:rPr>
              <a:t>TrueRange</a:t>
            </a:r>
            <a:r>
              <a:rPr lang="zh-CN" altLang="zh-CN" kern="0" dirty="0">
                <a:latin typeface="Calibri" panose="020F0502020204030204" pitchFamily="34" charset="0"/>
                <a:cs typeface="宋体" panose="02010600030101010101" pitchFamily="2" charset="-122"/>
              </a:rPr>
              <a:t>为当前的真实波幅</a:t>
            </a:r>
            <a:r>
              <a:rPr lang="en-US" altLang="zh-CN" kern="0" dirty="0">
                <a:latin typeface="Calibri" panose="020F0502020204030204" pitchFamily="34" charset="0"/>
                <a:cs typeface="宋体" panose="02010600030101010101" pitchFamily="2" charset="-122"/>
              </a:rPr>
              <a:t>,</a:t>
            </a:r>
            <a:r>
              <a:rPr lang="zh-CN" altLang="zh-CN" kern="0" dirty="0">
                <a:latin typeface="Calibri" panose="020F0502020204030204" pitchFamily="34" charset="0"/>
                <a:cs typeface="宋体" panose="02010600030101010101" pitchFamily="2" charset="-122"/>
              </a:rPr>
              <a:t>此公式的真是含义为计算之前</a:t>
            </a:r>
            <a:r>
              <a:rPr lang="en-US" altLang="zh-CN" kern="0" dirty="0">
                <a:latin typeface="Calibri" panose="020F0502020204030204" pitchFamily="34" charset="0"/>
                <a:cs typeface="宋体" panose="02010600030101010101" pitchFamily="2" charset="-122"/>
              </a:rPr>
              <a:t>20</a:t>
            </a:r>
            <a:r>
              <a:rPr lang="zh-CN" altLang="zh-CN" kern="0" dirty="0">
                <a:latin typeface="Calibri" panose="020F0502020204030204" pitchFamily="34" charset="0"/>
                <a:cs typeface="宋体" panose="02010600030101010101" pitchFamily="2" charset="-122"/>
              </a:rPr>
              <a:t>天（包括今天在内）的</a:t>
            </a:r>
            <a:r>
              <a:rPr lang="en-US" altLang="zh-CN" kern="0" dirty="0">
                <a:latin typeface="Calibri" panose="020F0502020204030204" pitchFamily="34" charset="0"/>
                <a:cs typeface="宋体" panose="02010600030101010101" pitchFamily="2" charset="-122"/>
              </a:rPr>
              <a:t>N</a:t>
            </a:r>
            <a:r>
              <a:rPr lang="zh-CN" altLang="zh-CN" kern="0" dirty="0">
                <a:latin typeface="Calibri" panose="020F0502020204030204" pitchFamily="34" charset="0"/>
                <a:cs typeface="宋体" panose="02010600030101010101" pitchFamily="2" charset="-122"/>
              </a:rPr>
              <a:t>的平均值。</a:t>
            </a:r>
            <a:endParaRPr lang="zh-CN" altLang="zh-CN" sz="1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236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9459" y="1305342"/>
            <a:ext cx="9819503" cy="3416320"/>
          </a:xfrm>
          <a:prstGeom prst="rect">
            <a:avLst/>
          </a:prstGeom>
        </p:spPr>
        <p:txBody>
          <a:bodyPr wrap="square">
            <a:spAutoFit/>
          </a:bodyPr>
          <a:lstStyle/>
          <a:p>
            <a:r>
              <a:rPr lang="zh-CN" altLang="zh-CN" kern="0" dirty="0">
                <a:solidFill>
                  <a:srgbClr val="FF0000"/>
                </a:solidFill>
                <a:latin typeface="Calibri" panose="020F0502020204030204" pitchFamily="34" charset="0"/>
                <a:cs typeface="宋体" panose="02010600030101010101" pitchFamily="2" charset="-122"/>
              </a:rPr>
              <a:t>头寸规模</a:t>
            </a:r>
            <a:r>
              <a:rPr lang="zh-CN" altLang="zh-CN" kern="0" dirty="0">
                <a:latin typeface="Calibri" panose="020F0502020204030204" pitchFamily="34" charset="0"/>
                <a:cs typeface="宋体" panose="02010600030101010101" pitchFamily="2" charset="-122"/>
              </a:rPr>
              <a:t>：</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zh-CN" altLang="zh-CN" kern="0" dirty="0">
                <a:latin typeface="Calibri" panose="020F0502020204030204" pitchFamily="34" charset="0"/>
                <a:cs typeface="宋体" panose="02010600030101010101" pitchFamily="2" charset="-122"/>
              </a:rPr>
              <a:t>仓位公式：</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Unit=(1%*Account)/N;</a:t>
            </a:r>
            <a:r>
              <a:rPr lang="zh-CN" altLang="zh-CN" kern="0" dirty="0">
                <a:latin typeface="Calibri" panose="020F0502020204030204" pitchFamily="34" charset="0"/>
                <a:cs typeface="宋体" panose="02010600030101010101" pitchFamily="2" charset="-122"/>
              </a:rPr>
              <a:t>（单位</a:t>
            </a:r>
            <a:r>
              <a:rPr lang="en-US" altLang="zh-CN" kern="0" dirty="0">
                <a:latin typeface="Calibri" panose="020F0502020204030204" pitchFamily="34" charset="0"/>
                <a:cs typeface="宋体" panose="02010600030101010101" pitchFamily="2" charset="-122"/>
              </a:rPr>
              <a:t>=</a:t>
            </a:r>
            <a:r>
              <a:rPr lang="zh-CN" altLang="zh-CN" kern="0" dirty="0">
                <a:latin typeface="Calibri" panose="020F0502020204030204" pitchFamily="34" charset="0"/>
                <a:cs typeface="宋体" panose="02010600030101010101" pitchFamily="2" charset="-122"/>
              </a:rPr>
              <a:t>（</a:t>
            </a:r>
            <a:r>
              <a:rPr lang="en-US" altLang="zh-CN" kern="0" dirty="0">
                <a:latin typeface="Calibri" panose="020F0502020204030204" pitchFamily="34" charset="0"/>
                <a:cs typeface="宋体" panose="02010600030101010101" pitchFamily="2" charset="-122"/>
              </a:rPr>
              <a:t>1%*</a:t>
            </a:r>
            <a:r>
              <a:rPr lang="zh-CN" altLang="zh-CN" kern="0" dirty="0">
                <a:latin typeface="Calibri" panose="020F0502020204030204" pitchFamily="34" charset="0"/>
                <a:cs typeface="宋体" panose="02010600030101010101" pitchFamily="2" charset="-122"/>
              </a:rPr>
              <a:t>可用资金）</a:t>
            </a:r>
            <a:r>
              <a:rPr lang="en-US" altLang="zh-CN" kern="0" dirty="0">
                <a:latin typeface="Calibri" panose="020F0502020204030204" pitchFamily="34" charset="0"/>
                <a:cs typeface="宋体" panose="02010600030101010101" pitchFamily="2" charset="-122"/>
              </a:rPr>
              <a:t>/N</a:t>
            </a:r>
            <a:r>
              <a:rPr lang="zh-CN" altLang="zh-CN" kern="0" dirty="0">
                <a:latin typeface="Calibri" panose="020F0502020204030204" pitchFamily="34" charset="0"/>
                <a:cs typeface="宋体" panose="02010600030101010101" pitchFamily="2" charset="-122"/>
              </a:rPr>
              <a:t>）</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zh-CN" altLang="zh-CN" kern="0" dirty="0">
                <a:latin typeface="Calibri" panose="020F0502020204030204" pitchFamily="34" charset="0"/>
                <a:cs typeface="宋体" panose="02010600030101010101" pitchFamily="2" charset="-122"/>
              </a:rPr>
              <a:t>首次建仓时，即价格突破唐奇安上轨时，买入</a:t>
            </a:r>
            <a:r>
              <a:rPr lang="en-US" altLang="zh-CN" kern="0" dirty="0">
                <a:latin typeface="Calibri" panose="020F0502020204030204" pitchFamily="34" charset="0"/>
                <a:cs typeface="宋体" panose="02010600030101010101" pitchFamily="2" charset="-122"/>
              </a:rPr>
              <a:t>1</a:t>
            </a:r>
            <a:r>
              <a:rPr lang="zh-CN" altLang="zh-CN" kern="0" dirty="0">
                <a:latin typeface="Calibri" panose="020F0502020204030204" pitchFamily="34" charset="0"/>
                <a:cs typeface="宋体" panose="02010600030101010101" pitchFamily="2" charset="-122"/>
              </a:rPr>
              <a:t>个</a:t>
            </a:r>
            <a:r>
              <a:rPr lang="en-US" altLang="zh-CN" kern="0" dirty="0">
                <a:latin typeface="Calibri" panose="020F0502020204030204" pitchFamily="34" charset="0"/>
                <a:cs typeface="宋体" panose="02010600030101010101" pitchFamily="2" charset="-122"/>
              </a:rPr>
              <a:t>Unit</a:t>
            </a:r>
            <a:r>
              <a:rPr lang="zh-CN" altLang="zh-CN" kern="0" dirty="0">
                <a:latin typeface="Calibri" panose="020F0502020204030204" pitchFamily="34" charset="0"/>
                <a:cs typeface="宋体" panose="02010600030101010101" pitchFamily="2" charset="-122"/>
              </a:rPr>
              <a:t>（单位）。</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zh-CN" altLang="zh-CN" kern="0" dirty="0">
                <a:latin typeface="Calibri" panose="020F0502020204030204" pitchFamily="34" charset="0"/>
                <a:cs typeface="宋体" panose="02010600030101010101" pitchFamily="2" charset="-122"/>
              </a:rPr>
              <a:t>其意义就是，让一个</a:t>
            </a:r>
            <a:r>
              <a:rPr lang="en-US" altLang="zh-CN" kern="0" dirty="0">
                <a:latin typeface="Calibri" panose="020F0502020204030204" pitchFamily="34" charset="0"/>
                <a:cs typeface="宋体" panose="02010600030101010101" pitchFamily="2" charset="-122"/>
              </a:rPr>
              <a:t>N</a:t>
            </a:r>
            <a:r>
              <a:rPr lang="zh-CN" altLang="zh-CN" kern="0" dirty="0">
                <a:latin typeface="Calibri" panose="020F0502020204030204" pitchFamily="34" charset="0"/>
                <a:cs typeface="宋体" panose="02010600030101010101" pitchFamily="2" charset="-122"/>
              </a:rPr>
              <a:t>值的波动与所持总资金</a:t>
            </a:r>
            <a:r>
              <a:rPr lang="en-US" altLang="zh-CN" kern="0" dirty="0">
                <a:latin typeface="Calibri" panose="020F0502020204030204" pitchFamily="34" charset="0"/>
                <a:cs typeface="宋体" panose="02010600030101010101" pitchFamily="2" charset="-122"/>
              </a:rPr>
              <a:t>1%</a:t>
            </a:r>
            <a:r>
              <a:rPr lang="zh-CN" altLang="zh-CN" kern="0" dirty="0">
                <a:latin typeface="Calibri" panose="020F0502020204030204" pitchFamily="34" charset="0"/>
                <a:cs typeface="宋体" panose="02010600030101010101" pitchFamily="2" charset="-122"/>
              </a:rPr>
              <a:t>的波动对应，如果买入</a:t>
            </a:r>
            <a:r>
              <a:rPr lang="en-US" altLang="zh-CN" kern="0" dirty="0">
                <a:latin typeface="Calibri" panose="020F0502020204030204" pitchFamily="34" charset="0"/>
                <a:cs typeface="宋体" panose="02010600030101010101" pitchFamily="2" charset="-122"/>
              </a:rPr>
              <a:t>1Unit</a:t>
            </a:r>
            <a:r>
              <a:rPr lang="zh-CN" altLang="zh-CN" kern="0" dirty="0">
                <a:latin typeface="Calibri" panose="020F0502020204030204" pitchFamily="34" charset="0"/>
                <a:cs typeface="宋体" panose="02010600030101010101" pitchFamily="2" charset="-122"/>
              </a:rPr>
              <a:t>（单位）的资产，当天震幅使得总资产的变化不超过</a:t>
            </a:r>
            <a:r>
              <a:rPr lang="en-US" altLang="zh-CN" kern="0" dirty="0">
                <a:latin typeface="Calibri" panose="020F0502020204030204" pitchFamily="34" charset="0"/>
                <a:cs typeface="宋体" panose="02010600030101010101" pitchFamily="2" charset="-122"/>
              </a:rPr>
              <a:t>1%</a:t>
            </a:r>
            <a:r>
              <a:rPr lang="zh-CN" altLang="zh-CN" kern="0" dirty="0">
                <a:latin typeface="Calibri" panose="020F0502020204030204" pitchFamily="34" charset="0"/>
                <a:cs typeface="宋体" panose="02010600030101010101" pitchFamily="2" charset="-122"/>
              </a:rPr>
              <a:t>。加仓：</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zh-CN" altLang="zh-CN" kern="0" dirty="0">
                <a:latin typeface="Calibri" panose="020F0502020204030204" pitchFamily="34" charset="0"/>
                <a:cs typeface="宋体" panose="02010600030101010101" pitchFamily="2" charset="-122"/>
              </a:rPr>
              <a:t>若价格在上一次买入（或加仓）的基础上上涨了</a:t>
            </a:r>
            <a:r>
              <a:rPr lang="en-US" altLang="zh-CN" kern="0" dirty="0">
                <a:latin typeface="Calibri" panose="020F0502020204030204" pitchFamily="34" charset="0"/>
                <a:cs typeface="宋体" panose="02010600030101010101" pitchFamily="2" charset="-122"/>
              </a:rPr>
              <a:t>0.5N</a:t>
            </a:r>
            <a:r>
              <a:rPr lang="zh-CN" altLang="zh-CN" kern="0" dirty="0">
                <a:latin typeface="Calibri" panose="020F0502020204030204" pitchFamily="34" charset="0"/>
                <a:cs typeface="宋体" panose="02010600030101010101" pitchFamily="2" charset="-122"/>
              </a:rPr>
              <a:t>，则加仓一个</a:t>
            </a:r>
            <a:r>
              <a:rPr lang="en-US" altLang="zh-CN" kern="0" dirty="0">
                <a:latin typeface="Calibri" panose="020F0502020204030204" pitchFamily="34" charset="0"/>
                <a:cs typeface="宋体" panose="02010600030101010101" pitchFamily="2" charset="-122"/>
              </a:rPr>
              <a:t>Unit</a:t>
            </a:r>
            <a:r>
              <a:rPr lang="zh-CN" altLang="zh-CN" kern="0" dirty="0">
                <a:latin typeface="Calibri" panose="020F0502020204030204" pitchFamily="34" charset="0"/>
                <a:cs typeface="宋体" panose="02010600030101010101" pitchFamily="2" charset="-122"/>
              </a:rPr>
              <a:t>（单位）。</a:t>
            </a:r>
            <a:endParaRPr lang="zh-CN" altLang="zh-CN" sz="1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736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0031" y="1166843"/>
            <a:ext cx="9819503" cy="3693319"/>
          </a:xfrm>
          <a:prstGeom prst="rect">
            <a:avLst/>
          </a:prstGeom>
        </p:spPr>
        <p:txBody>
          <a:bodyPr wrap="square">
            <a:spAutoFit/>
          </a:bodyPr>
          <a:lstStyle/>
          <a:p>
            <a:r>
              <a:rPr lang="zh-CN" altLang="zh-CN" kern="0" dirty="0">
                <a:solidFill>
                  <a:srgbClr val="FF0000"/>
                </a:solidFill>
                <a:latin typeface="Calibri" panose="020F0502020204030204" pitchFamily="34" charset="0"/>
                <a:cs typeface="宋体" panose="02010600030101010101" pitchFamily="2" charset="-122"/>
              </a:rPr>
              <a:t>动态止损：</a:t>
            </a:r>
            <a:endParaRPr lang="zh-CN" altLang="zh-CN" sz="1400" kern="100" dirty="0">
              <a:solidFill>
                <a:srgbClr val="FF0000"/>
              </a:solidFill>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zh-CN" altLang="zh-CN" kern="0" dirty="0">
                <a:latin typeface="Calibri" panose="020F0502020204030204" pitchFamily="34" charset="0"/>
                <a:cs typeface="宋体" panose="02010600030101010101" pitchFamily="2" charset="-122"/>
              </a:rPr>
              <a:t>当价格比最后一次买入价格下跌</a:t>
            </a:r>
            <a:r>
              <a:rPr lang="en-US" altLang="zh-CN" kern="0" dirty="0">
                <a:latin typeface="Calibri" panose="020F0502020204030204" pitchFamily="34" charset="0"/>
                <a:cs typeface="宋体" panose="02010600030101010101" pitchFamily="2" charset="-122"/>
              </a:rPr>
              <a:t>2N</a:t>
            </a:r>
            <a:r>
              <a:rPr lang="zh-CN" altLang="zh-CN" kern="0" dirty="0">
                <a:latin typeface="Calibri" panose="020F0502020204030204" pitchFamily="34" charset="0"/>
                <a:cs typeface="宋体" panose="02010600030101010101" pitchFamily="2" charset="-122"/>
              </a:rPr>
              <a:t>时，则卖出全部头寸止损。</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zh-CN" altLang="zh-CN" kern="0" dirty="0">
                <a:latin typeface="Calibri" panose="020F0502020204030204" pitchFamily="34" charset="0"/>
                <a:cs typeface="宋体" panose="02010600030101010101" pitchFamily="2" charset="-122"/>
              </a:rPr>
              <a:t>止盈：</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zh-CN" altLang="zh-CN" kern="0" dirty="0">
                <a:latin typeface="Calibri" panose="020F0502020204030204" pitchFamily="34" charset="0"/>
                <a:cs typeface="宋体" panose="02010600030101010101" pitchFamily="2" charset="-122"/>
              </a:rPr>
              <a:t>当股价跌破</a:t>
            </a:r>
            <a:r>
              <a:rPr lang="en-US" altLang="zh-CN" kern="0" dirty="0">
                <a:latin typeface="Calibri" panose="020F0502020204030204" pitchFamily="34" charset="0"/>
                <a:cs typeface="宋体" panose="02010600030101010101" pitchFamily="2" charset="-122"/>
              </a:rPr>
              <a:t>10</a:t>
            </a:r>
            <a:r>
              <a:rPr lang="zh-CN" altLang="zh-CN" kern="0" dirty="0">
                <a:latin typeface="Calibri" panose="020F0502020204030204" pitchFamily="34" charset="0"/>
                <a:cs typeface="宋体" panose="02010600030101010101" pitchFamily="2" charset="-122"/>
              </a:rPr>
              <a:t>日唐奇安通道下沿，清空头寸结束本次交易。</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zh-CN" altLang="zh-CN" kern="0" dirty="0">
                <a:latin typeface="Calibri" panose="020F0502020204030204" pitchFamily="34" charset="0"/>
                <a:cs typeface="宋体" panose="02010600030101010101" pitchFamily="2" charset="-122"/>
              </a:rPr>
              <a:t>可以看到其实海龟策略最大的特点并不是获得多大收益而是控制最大回测，保证本金安全。</a:t>
            </a:r>
            <a:endParaRPr lang="zh-CN" altLang="zh-CN" sz="1400" kern="100" dirty="0">
              <a:latin typeface="Calibri" panose="020F0502020204030204" pitchFamily="34" charset="0"/>
              <a:cs typeface="Times New Roman" panose="02020603050405020304" pitchFamily="18" charset="0"/>
            </a:endParaRPr>
          </a:p>
          <a:p>
            <a:r>
              <a:rPr lang="en-US" altLang="zh-CN" kern="0" dirty="0">
                <a:latin typeface="宋体" panose="02010600030101010101" pitchFamily="2" charset="-122"/>
                <a:cs typeface="宋体" panose="02010600030101010101" pitchFamily="2" charset="-122"/>
              </a:rPr>
              <a:t> </a:t>
            </a:r>
            <a:endParaRPr lang="zh-CN" altLang="zh-CN" sz="1400" kern="100" dirty="0">
              <a:latin typeface="Calibri" panose="020F0502020204030204" pitchFamily="34" charset="0"/>
              <a:cs typeface="Times New Roman" panose="02020603050405020304" pitchFamily="18" charset="0"/>
            </a:endParaRPr>
          </a:p>
          <a:p>
            <a:r>
              <a:rPr lang="zh-CN" altLang="zh-CN" kern="0" dirty="0">
                <a:latin typeface="Calibri" panose="020F0502020204030204" pitchFamily="34" charset="0"/>
                <a:cs typeface="宋体" panose="02010600030101010101" pitchFamily="2" charset="-122"/>
              </a:rPr>
              <a:t>海龟交易法则不仅仅是停留在指标系统的阶段，它已经真正意义上形成了交易系统的雏形，并且涵盖了交易各个方面。这一法则没有给交易员留下主观想象决策的余地，从而使程序化操作该系统的优势得到发挥。</a:t>
            </a:r>
            <a:endParaRPr lang="zh-CN" altLang="zh-CN" sz="14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344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42596" y="0"/>
            <a:ext cx="3363421" cy="369332"/>
          </a:xfrm>
          <a:prstGeom prst="rect">
            <a:avLst/>
          </a:prstGeom>
        </p:spPr>
        <p:txBody>
          <a:bodyPr wrap="none">
            <a:spAutoFit/>
          </a:bodyPr>
          <a:lstStyle/>
          <a:p>
            <a:pPr>
              <a:spcBef>
                <a:spcPts val="2800"/>
              </a:spcBef>
              <a:spcAft>
                <a:spcPts val="1400"/>
              </a:spcAft>
            </a:pPr>
            <a:r>
              <a:rPr lang="zh-CN" altLang="en-US" b="1" kern="0" dirty="0" smtClean="0">
                <a:solidFill>
                  <a:srgbClr val="1A1A1A"/>
                </a:solidFill>
                <a:latin typeface="Calibri" panose="020F0502020204030204" pitchFamily="34" charset="0"/>
                <a:ea typeface="微软雅黑" panose="020B0503020204020204" pitchFamily="34" charset="-122"/>
                <a:cs typeface="宋体" panose="02010600030101010101" pitchFamily="2" charset="-122"/>
              </a:rPr>
              <a:t>第三节    </a:t>
            </a:r>
            <a:r>
              <a:rPr lang="zh-CN" altLang="zh-CN" b="1" kern="0" dirty="0" smtClean="0">
                <a:solidFill>
                  <a:srgbClr val="1A1A1A"/>
                </a:solidFill>
                <a:latin typeface="Calibri" panose="020F0502020204030204" pitchFamily="34" charset="0"/>
                <a:ea typeface="微软雅黑" panose="020B0503020204020204" pitchFamily="34" charset="-122"/>
                <a:cs typeface="宋体" panose="02010600030101010101" pitchFamily="2" charset="-122"/>
              </a:rPr>
              <a:t>常用</a:t>
            </a:r>
            <a:r>
              <a:rPr lang="zh-CN" altLang="zh-CN" b="1"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日内</a:t>
            </a:r>
            <a:r>
              <a:rPr lang="en-US" altLang="zh-CN" b="1"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CTA </a:t>
            </a:r>
            <a:r>
              <a:rPr lang="zh-CN" altLang="zh-CN" b="1" kern="0" dirty="0" smtClean="0">
                <a:solidFill>
                  <a:srgbClr val="1A1A1A"/>
                </a:solidFill>
                <a:latin typeface="Calibri" panose="020F0502020204030204" pitchFamily="34" charset="0"/>
                <a:ea typeface="微软雅黑" panose="020B0503020204020204" pitchFamily="34" charset="-122"/>
                <a:cs typeface="宋体" panose="02010600030101010101" pitchFamily="2" charset="-122"/>
              </a:rPr>
              <a:t>策略</a:t>
            </a:r>
            <a:r>
              <a:rPr lang="zh-CN" altLang="en-US" b="1"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详解</a:t>
            </a:r>
            <a:endParaRPr lang="zh-CN" altLang="zh-CN" sz="1100" kern="100" dirty="0">
              <a:latin typeface="Calibri" panose="020F0502020204030204" pitchFamily="34" charset="0"/>
              <a:cs typeface="Times New Roman" panose="02020603050405020304" pitchFamily="18" charset="0"/>
            </a:endParaRPr>
          </a:p>
        </p:txBody>
      </p:sp>
      <p:sp>
        <p:nvSpPr>
          <p:cNvPr id="3" name="矩形 2"/>
          <p:cNvSpPr/>
          <p:nvPr/>
        </p:nvSpPr>
        <p:spPr>
          <a:xfrm>
            <a:off x="2036082" y="954215"/>
            <a:ext cx="2419252" cy="369332"/>
          </a:xfrm>
          <a:prstGeom prst="rect">
            <a:avLst/>
          </a:prstGeom>
        </p:spPr>
        <p:txBody>
          <a:bodyPr wrap="none">
            <a:spAutoFit/>
          </a:bodyPr>
          <a:lstStyle/>
          <a:p>
            <a:pPr>
              <a:spcBef>
                <a:spcPts val="1680"/>
              </a:spcBef>
              <a:spcAft>
                <a:spcPts val="1680"/>
              </a:spcAft>
            </a:pPr>
            <a:r>
              <a:rPr lang="en-US" altLang="zh-CN" b="1" kern="0" dirty="0">
                <a:solidFill>
                  <a:srgbClr val="1A1A1A"/>
                </a:solidFill>
                <a:latin typeface="微软雅黑" panose="020B0503020204020204" pitchFamily="34" charset="-122"/>
                <a:cs typeface="宋体" panose="02010600030101010101" pitchFamily="2" charset="-122"/>
              </a:rPr>
              <a:t>1.1 Dual Thrust</a:t>
            </a:r>
            <a:r>
              <a:rPr lang="zh-CN" altLang="zh-CN" b="1"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策略</a:t>
            </a:r>
            <a:endParaRPr lang="zh-CN" altLang="zh-CN" sz="1200" kern="100" dirty="0">
              <a:latin typeface="Calibri" panose="020F0502020204030204" pitchFamily="34" charset="0"/>
              <a:cs typeface="Times New Roman" panose="02020603050405020304" pitchFamily="18" charset="0"/>
            </a:endParaRPr>
          </a:p>
        </p:txBody>
      </p:sp>
      <p:sp>
        <p:nvSpPr>
          <p:cNvPr id="4" name="矩形 3"/>
          <p:cNvSpPr/>
          <p:nvPr/>
        </p:nvSpPr>
        <p:spPr>
          <a:xfrm>
            <a:off x="2036082" y="1477312"/>
            <a:ext cx="9778314" cy="1754326"/>
          </a:xfrm>
          <a:prstGeom prst="rect">
            <a:avLst/>
          </a:prstGeom>
        </p:spPr>
        <p:txBody>
          <a:bodyPr wrap="square">
            <a:spAutoFit/>
          </a:bodyPr>
          <a:lstStyle/>
          <a:p>
            <a:r>
              <a:rPr lang="en-US" altLang="zh-CN" dirty="0"/>
              <a:t>Dual Thrust</a:t>
            </a:r>
            <a:r>
              <a:rPr lang="zh-CN" altLang="en-US" dirty="0"/>
              <a:t>策略是一种趋势跟踪系统，属于日内交易策略。该策略由</a:t>
            </a:r>
            <a:r>
              <a:rPr lang="en-US" altLang="zh-CN" dirty="0"/>
              <a:t>Michael </a:t>
            </a:r>
            <a:r>
              <a:rPr lang="en-US" altLang="zh-CN" dirty="0" err="1"/>
              <a:t>Chalek</a:t>
            </a:r>
            <a:r>
              <a:rPr lang="en-US" altLang="zh-CN" dirty="0"/>
              <a:t> </a:t>
            </a:r>
            <a:r>
              <a:rPr lang="zh-CN" altLang="en-US" dirty="0"/>
              <a:t>在</a:t>
            </a:r>
            <a:r>
              <a:rPr lang="en-US" altLang="zh-CN" dirty="0"/>
              <a:t>20</a:t>
            </a:r>
            <a:r>
              <a:rPr lang="zh-CN" altLang="en-US" dirty="0"/>
              <a:t>世纪</a:t>
            </a:r>
            <a:r>
              <a:rPr lang="en-US" altLang="zh-CN" dirty="0"/>
              <a:t>80</a:t>
            </a:r>
            <a:r>
              <a:rPr lang="zh-CN" altLang="en-US" dirty="0"/>
              <a:t>年代开发，曾被</a:t>
            </a:r>
            <a:r>
              <a:rPr lang="en-US" altLang="zh-CN" dirty="0"/>
              <a:t>Future </a:t>
            </a:r>
            <a:r>
              <a:rPr lang="en-US" altLang="zh-CN" dirty="0" err="1"/>
              <a:t>Thruth</a:t>
            </a:r>
            <a:r>
              <a:rPr lang="zh-CN" altLang="en-US" dirty="0"/>
              <a:t>杂志评为最赚钱的策略之一。</a:t>
            </a:r>
            <a:r>
              <a:rPr lang="en-US" altLang="zh-CN" dirty="0"/>
              <a:t>Dual Thrust</a:t>
            </a:r>
            <a:r>
              <a:rPr lang="zh-CN" altLang="en-US" dirty="0"/>
              <a:t>系统具有简单易用和适用度广的特点，其思路简单且参数少，配合不同的参数、止盈止损和仓位管理可以为投资者带来长期稳定的收益。而且该策略适用品种较多，被投资者广泛应用于股票、货币、贵金属、债券、能源及股指期货市场等。在</a:t>
            </a:r>
            <a:r>
              <a:rPr lang="en-US" altLang="zh-CN" dirty="0"/>
              <a:t>Dual Thrust</a:t>
            </a:r>
            <a:r>
              <a:rPr lang="zh-CN" altLang="en-US" dirty="0"/>
              <a:t>交易系统中，对于震荡区间的定义非常关键，这也是该交易系统的核心。</a:t>
            </a:r>
          </a:p>
        </p:txBody>
      </p:sp>
      <p:sp>
        <p:nvSpPr>
          <p:cNvPr id="5" name="矩形 4"/>
          <p:cNvSpPr/>
          <p:nvPr/>
        </p:nvSpPr>
        <p:spPr>
          <a:xfrm>
            <a:off x="2036082" y="3517727"/>
            <a:ext cx="9546318" cy="646331"/>
          </a:xfrm>
          <a:prstGeom prst="rect">
            <a:avLst/>
          </a:prstGeom>
        </p:spPr>
        <p:txBody>
          <a:bodyPr wrap="square">
            <a:spAutoFit/>
          </a:bodyPr>
          <a:lstStyle/>
          <a:p>
            <a:pPr>
              <a:spcBef>
                <a:spcPts val="1680"/>
              </a:spcBef>
              <a:spcAft>
                <a:spcPts val="1680"/>
              </a:spcAft>
            </a:pPr>
            <a:r>
              <a:rPr lang="en-US" altLang="zh-CN" b="1" kern="0" dirty="0">
                <a:solidFill>
                  <a:srgbClr val="1A1A1A"/>
                </a:solidFill>
                <a:latin typeface="微软雅黑" panose="020B0503020204020204" pitchFamily="34" charset="-122"/>
                <a:cs typeface="宋体" panose="02010600030101010101" pitchFamily="2" charset="-122"/>
              </a:rPr>
              <a:t>Dual Thrust</a:t>
            </a:r>
            <a:r>
              <a:rPr lang="zh-CN" altLang="zh-CN" b="1"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在</a:t>
            </a:r>
            <a:r>
              <a:rPr lang="en-US" altLang="zh-CN" b="1"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Range</a:t>
            </a:r>
            <a:r>
              <a:rPr lang="zh-CN" altLang="zh-CN" b="1"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的设置上，引入前</a:t>
            </a:r>
            <a:r>
              <a:rPr lang="en-US" altLang="zh-CN" b="1"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N</a:t>
            </a:r>
            <a:r>
              <a:rPr lang="zh-CN" altLang="zh-CN" b="1"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日的四个价位，</a:t>
            </a:r>
            <a:r>
              <a:rPr lang="en-US" altLang="zh-CN" b="1"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Range = Max(HH-LC,HC-LL)</a:t>
            </a:r>
            <a:r>
              <a:rPr lang="zh-CN" altLang="zh-CN" b="1"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来描述震荡区间的大小。</a:t>
            </a:r>
            <a:endParaRPr lang="zh-CN" altLang="zh-CN" sz="1200" kern="100" dirty="0">
              <a:latin typeface="Calibri" panose="020F0502020204030204" pitchFamily="34" charset="0"/>
              <a:cs typeface="Times New Roman" panose="02020603050405020304" pitchFamily="18" charset="0"/>
            </a:endParaRPr>
          </a:p>
        </p:txBody>
      </p:sp>
      <p:sp>
        <p:nvSpPr>
          <p:cNvPr id="6" name="矩形 5"/>
          <p:cNvSpPr/>
          <p:nvPr/>
        </p:nvSpPr>
        <p:spPr>
          <a:xfrm>
            <a:off x="1986655" y="4388875"/>
            <a:ext cx="9645172" cy="1200329"/>
          </a:xfrm>
          <a:prstGeom prst="rect">
            <a:avLst/>
          </a:prstGeom>
        </p:spPr>
        <p:txBody>
          <a:bodyPr wrap="squar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　其中</a:t>
            </a:r>
            <a:r>
              <a:rPr lang="en-US" altLang="zh-CN" kern="100" dirty="0">
                <a:latin typeface="Calibri" panose="020F0502020204030204" pitchFamily="34" charset="0"/>
                <a:cs typeface="Times New Roman" panose="02020603050405020304" pitchFamily="18" charset="0"/>
              </a:rPr>
              <a:t>HH </a:t>
            </a:r>
            <a:r>
              <a:rPr lang="zh-CN" altLang="zh-CN" kern="100" dirty="0">
                <a:latin typeface="Calibri" panose="020F0502020204030204" pitchFamily="34" charset="0"/>
                <a:cs typeface="Times New Roman" panose="02020603050405020304" pitchFamily="18" charset="0"/>
              </a:rPr>
              <a:t>是</a:t>
            </a:r>
            <a:r>
              <a:rPr lang="en-US" altLang="zh-CN" kern="100" dirty="0">
                <a:latin typeface="Calibri" panose="020F0502020204030204" pitchFamily="34" charset="0"/>
                <a:cs typeface="Times New Roman" panose="02020603050405020304" pitchFamily="18" charset="0"/>
              </a:rPr>
              <a:t>N</a:t>
            </a:r>
            <a:r>
              <a:rPr lang="zh-CN" altLang="zh-CN" kern="100" dirty="0">
                <a:latin typeface="Calibri" panose="020F0502020204030204" pitchFamily="34" charset="0"/>
                <a:cs typeface="Times New Roman" panose="02020603050405020304" pitchFamily="18" charset="0"/>
              </a:rPr>
              <a:t>日</a:t>
            </a:r>
            <a:r>
              <a:rPr lang="en-US" altLang="zh-CN" kern="100" dirty="0">
                <a:latin typeface="Calibri" panose="020F0502020204030204" pitchFamily="34" charset="0"/>
                <a:cs typeface="Times New Roman" panose="02020603050405020304" pitchFamily="18" charset="0"/>
              </a:rPr>
              <a:t>High</a:t>
            </a:r>
            <a:r>
              <a:rPr lang="zh-CN" altLang="zh-CN" kern="100" dirty="0">
                <a:latin typeface="Calibri" panose="020F0502020204030204" pitchFamily="34" charset="0"/>
                <a:cs typeface="Times New Roman" panose="02020603050405020304" pitchFamily="18" charset="0"/>
              </a:rPr>
              <a:t>的最高价，</a:t>
            </a:r>
            <a:r>
              <a:rPr lang="en-US" altLang="zh-CN" kern="100" dirty="0">
                <a:latin typeface="Calibri" panose="020F0502020204030204" pitchFamily="34" charset="0"/>
                <a:cs typeface="Times New Roman" panose="02020603050405020304" pitchFamily="18" charset="0"/>
              </a:rPr>
              <a:t>LC</a:t>
            </a:r>
            <a:r>
              <a:rPr lang="zh-CN" altLang="zh-CN" kern="100" dirty="0">
                <a:latin typeface="Calibri" panose="020F0502020204030204" pitchFamily="34" charset="0"/>
                <a:cs typeface="Times New Roman" panose="02020603050405020304" pitchFamily="18" charset="0"/>
              </a:rPr>
              <a:t>是</a:t>
            </a:r>
            <a:r>
              <a:rPr lang="en-US" altLang="zh-CN" kern="100" dirty="0">
                <a:latin typeface="Calibri" panose="020F0502020204030204" pitchFamily="34" charset="0"/>
                <a:cs typeface="Times New Roman" panose="02020603050405020304" pitchFamily="18" charset="0"/>
              </a:rPr>
              <a:t>N</a:t>
            </a:r>
            <a:r>
              <a:rPr lang="zh-CN" altLang="zh-CN" kern="100" dirty="0">
                <a:latin typeface="Calibri" panose="020F0502020204030204" pitchFamily="34" charset="0"/>
                <a:cs typeface="Times New Roman" panose="02020603050405020304" pitchFamily="18" charset="0"/>
              </a:rPr>
              <a:t>日</a:t>
            </a:r>
            <a:r>
              <a:rPr lang="en-US" altLang="zh-CN" kern="100" dirty="0">
                <a:latin typeface="Calibri" panose="020F0502020204030204" pitchFamily="34" charset="0"/>
                <a:cs typeface="Times New Roman" panose="02020603050405020304" pitchFamily="18" charset="0"/>
              </a:rPr>
              <a:t>Close</a:t>
            </a:r>
            <a:r>
              <a:rPr lang="zh-CN" altLang="zh-CN" kern="100" dirty="0">
                <a:latin typeface="Calibri" panose="020F0502020204030204" pitchFamily="34" charset="0"/>
                <a:cs typeface="Times New Roman" panose="02020603050405020304" pitchFamily="18" charset="0"/>
              </a:rPr>
              <a:t>的最低价，</a:t>
            </a:r>
            <a:r>
              <a:rPr lang="en-US" altLang="zh-CN" kern="100" dirty="0">
                <a:latin typeface="Calibri" panose="020F0502020204030204" pitchFamily="34" charset="0"/>
                <a:cs typeface="Times New Roman" panose="02020603050405020304" pitchFamily="18" charset="0"/>
              </a:rPr>
              <a:t>HC</a:t>
            </a:r>
            <a:r>
              <a:rPr lang="zh-CN" altLang="zh-CN" kern="100" dirty="0">
                <a:latin typeface="Calibri" panose="020F0502020204030204" pitchFamily="34" charset="0"/>
                <a:cs typeface="Times New Roman" panose="02020603050405020304" pitchFamily="18" charset="0"/>
              </a:rPr>
              <a:t>是</a:t>
            </a:r>
            <a:r>
              <a:rPr lang="en-US" altLang="zh-CN" kern="100" dirty="0">
                <a:latin typeface="Calibri" panose="020F0502020204030204" pitchFamily="34" charset="0"/>
                <a:cs typeface="Times New Roman" panose="02020603050405020304" pitchFamily="18" charset="0"/>
              </a:rPr>
              <a:t>N</a:t>
            </a:r>
            <a:r>
              <a:rPr lang="zh-CN" altLang="zh-CN" kern="100" dirty="0">
                <a:latin typeface="Calibri" panose="020F0502020204030204" pitchFamily="34" charset="0"/>
                <a:cs typeface="Times New Roman" panose="02020603050405020304" pitchFamily="18" charset="0"/>
              </a:rPr>
              <a:t>日</a:t>
            </a:r>
            <a:r>
              <a:rPr lang="en-US" altLang="zh-CN" kern="100" dirty="0">
                <a:latin typeface="Calibri" panose="020F0502020204030204" pitchFamily="34" charset="0"/>
                <a:cs typeface="Times New Roman" panose="02020603050405020304" pitchFamily="18" charset="0"/>
              </a:rPr>
              <a:t>Close</a:t>
            </a:r>
            <a:r>
              <a:rPr lang="zh-CN" altLang="zh-CN" kern="100" dirty="0">
                <a:latin typeface="Calibri" panose="020F0502020204030204" pitchFamily="34" charset="0"/>
                <a:cs typeface="Times New Roman" panose="02020603050405020304" pitchFamily="18" charset="0"/>
              </a:rPr>
              <a:t>的最高价，</a:t>
            </a:r>
            <a:r>
              <a:rPr lang="en-US" altLang="zh-CN" kern="100" dirty="0">
                <a:latin typeface="Calibri" panose="020F0502020204030204" pitchFamily="34" charset="0"/>
                <a:cs typeface="Times New Roman" panose="02020603050405020304" pitchFamily="18" charset="0"/>
              </a:rPr>
              <a:t>LL</a:t>
            </a:r>
            <a:r>
              <a:rPr lang="zh-CN" altLang="zh-CN" kern="100" dirty="0">
                <a:latin typeface="Calibri" panose="020F0502020204030204" pitchFamily="34" charset="0"/>
                <a:cs typeface="Times New Roman" panose="02020603050405020304" pitchFamily="18" charset="0"/>
              </a:rPr>
              <a:t>是</a:t>
            </a:r>
            <a:r>
              <a:rPr lang="en-US" altLang="zh-CN" kern="100" dirty="0">
                <a:latin typeface="Calibri" panose="020F0502020204030204" pitchFamily="34" charset="0"/>
                <a:cs typeface="Times New Roman" panose="02020603050405020304" pitchFamily="18" charset="0"/>
              </a:rPr>
              <a:t>N</a:t>
            </a:r>
            <a:r>
              <a:rPr lang="zh-CN" altLang="zh-CN" kern="100" dirty="0">
                <a:latin typeface="Calibri" panose="020F0502020204030204" pitchFamily="34" charset="0"/>
                <a:cs typeface="Times New Roman" panose="02020603050405020304" pitchFamily="18" charset="0"/>
              </a:rPr>
              <a:t>日</a:t>
            </a:r>
            <a:r>
              <a:rPr lang="en-US" altLang="zh-CN" kern="100" dirty="0">
                <a:latin typeface="Calibri" panose="020F0502020204030204" pitchFamily="34" charset="0"/>
                <a:cs typeface="Times New Roman" panose="02020603050405020304" pitchFamily="18" charset="0"/>
              </a:rPr>
              <a:t>Low</a:t>
            </a:r>
            <a:r>
              <a:rPr lang="zh-CN" altLang="zh-CN" kern="100" dirty="0">
                <a:latin typeface="Calibri" panose="020F0502020204030204" pitchFamily="34" charset="0"/>
                <a:cs typeface="Times New Roman" panose="02020603050405020304" pitchFamily="18" charset="0"/>
              </a:rPr>
              <a:t>的最低价。这种方法使得一定时期内的</a:t>
            </a:r>
            <a:r>
              <a:rPr lang="en-US" altLang="zh-CN" kern="100" dirty="0">
                <a:latin typeface="Calibri" panose="020F0502020204030204" pitchFamily="34" charset="0"/>
                <a:cs typeface="Times New Roman" panose="02020603050405020304" pitchFamily="18" charset="0"/>
              </a:rPr>
              <a:t>Range</a:t>
            </a:r>
            <a:r>
              <a:rPr lang="zh-CN" altLang="zh-CN" kern="100" dirty="0">
                <a:latin typeface="Calibri" panose="020F0502020204030204" pitchFamily="34" charset="0"/>
                <a:cs typeface="Times New Roman" panose="02020603050405020304" pitchFamily="18" charset="0"/>
              </a:rPr>
              <a:t>相对稳定，可以适用于日间的趋势跟踪。</a:t>
            </a:r>
            <a:r>
              <a:rPr lang="en-US" altLang="zh-CN" kern="100" dirty="0">
                <a:latin typeface="Calibri" panose="020F0502020204030204" pitchFamily="34" charset="0"/>
                <a:cs typeface="Times New Roman" panose="02020603050405020304" pitchFamily="18" charset="0"/>
              </a:rPr>
              <a:t>Dual Thrust</a:t>
            </a:r>
            <a:r>
              <a:rPr lang="zh-CN" altLang="zh-CN" kern="100" dirty="0">
                <a:latin typeface="Calibri" panose="020F0502020204030204" pitchFamily="34" charset="0"/>
                <a:cs typeface="Times New Roman" panose="02020603050405020304" pitchFamily="18" charset="0"/>
              </a:rPr>
              <a:t>对于多头和空头的触发条件，考虑了非对称的幅度，做多和做空参考的</a:t>
            </a:r>
            <a:r>
              <a:rPr lang="en-US" altLang="zh-CN" kern="100" dirty="0">
                <a:latin typeface="Calibri" panose="020F0502020204030204" pitchFamily="34" charset="0"/>
                <a:cs typeface="Times New Roman" panose="02020603050405020304" pitchFamily="18" charset="0"/>
              </a:rPr>
              <a:t>Range</a:t>
            </a:r>
            <a:r>
              <a:rPr lang="zh-CN" altLang="zh-CN" kern="100" dirty="0">
                <a:latin typeface="Calibri" panose="020F0502020204030204" pitchFamily="34" charset="0"/>
                <a:cs typeface="Times New Roman" panose="02020603050405020304" pitchFamily="18" charset="0"/>
              </a:rPr>
              <a:t>可以选择不同的周期数，也可以通过参数</a:t>
            </a:r>
            <a:r>
              <a:rPr lang="en-US" altLang="zh-CN" kern="100" dirty="0">
                <a:latin typeface="Calibri" panose="020F0502020204030204" pitchFamily="34" charset="0"/>
                <a:cs typeface="Times New Roman" panose="02020603050405020304" pitchFamily="18" charset="0"/>
              </a:rPr>
              <a:t>K1</a:t>
            </a:r>
            <a:r>
              <a:rPr lang="zh-CN" altLang="zh-CN" kern="100" dirty="0">
                <a:latin typeface="Calibri" panose="020F0502020204030204" pitchFamily="34" charset="0"/>
                <a:cs typeface="Times New Roman" panose="02020603050405020304" pitchFamily="18" charset="0"/>
              </a:rPr>
              <a:t>和</a:t>
            </a:r>
            <a:r>
              <a:rPr lang="en-US" altLang="zh-CN" kern="100" dirty="0">
                <a:latin typeface="Calibri" panose="020F0502020204030204" pitchFamily="34" charset="0"/>
                <a:cs typeface="Times New Roman" panose="02020603050405020304" pitchFamily="18" charset="0"/>
              </a:rPr>
              <a:t>K2</a:t>
            </a:r>
            <a:r>
              <a:rPr lang="zh-CN" altLang="zh-CN" kern="100" dirty="0">
                <a:latin typeface="Calibri" panose="020F0502020204030204" pitchFamily="34" charset="0"/>
                <a:cs typeface="Times New Roman" panose="02020603050405020304" pitchFamily="18" charset="0"/>
              </a:rPr>
              <a:t>来确定。具体分为两步来实现：</a:t>
            </a:r>
          </a:p>
        </p:txBody>
      </p:sp>
    </p:spTree>
    <p:extLst>
      <p:ext uri="{BB962C8B-B14F-4D97-AF65-F5344CB8AC3E}">
        <p14:creationId xmlns:p14="http://schemas.microsoft.com/office/powerpoint/2010/main" val="22195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8799" y="1582341"/>
            <a:ext cx="10107827" cy="3693319"/>
          </a:xfrm>
          <a:prstGeom prst="rect">
            <a:avLst/>
          </a:prstGeom>
        </p:spPr>
        <p:txBody>
          <a:bodyPr wrap="squar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第一步：计算相关参数，得到上轨</a:t>
            </a:r>
            <a:r>
              <a:rPr lang="en-US" altLang="zh-CN" kern="100" dirty="0" err="1">
                <a:latin typeface="Calibri" panose="020F0502020204030204" pitchFamily="34" charset="0"/>
                <a:cs typeface="Times New Roman" panose="02020603050405020304" pitchFamily="18" charset="0"/>
              </a:rPr>
              <a:t>Buyline</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和下轨</a:t>
            </a:r>
            <a:r>
              <a:rPr lang="en-US" altLang="zh-CN" kern="100" dirty="0" err="1">
                <a:latin typeface="Calibri" panose="020F0502020204030204" pitchFamily="34" charset="0"/>
                <a:cs typeface="Times New Roman" panose="02020603050405020304" pitchFamily="18" charset="0"/>
              </a:rPr>
              <a:t>Sellline</a:t>
            </a:r>
            <a:r>
              <a:rPr lang="zh-CN" altLang="zh-CN" kern="100" dirty="0">
                <a:latin typeface="Calibri" panose="020F0502020204030204" pitchFamily="34" charset="0"/>
                <a:cs typeface="Times New Roman" panose="02020603050405020304" pitchFamily="18" charset="0"/>
              </a:rPr>
              <a:t>：</a:t>
            </a: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zh-CN" altLang="zh-CN"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rPr>
              <a:t>N</a:t>
            </a:r>
            <a:r>
              <a:rPr lang="zh-CN" altLang="zh-CN" kern="100" dirty="0">
                <a:latin typeface="Calibri" panose="020F0502020204030204" pitchFamily="34" charset="0"/>
                <a:cs typeface="Times New Roman" panose="02020603050405020304" pitchFamily="18" charset="0"/>
              </a:rPr>
              <a:t>日</a:t>
            </a:r>
            <a:r>
              <a:rPr lang="en-US" altLang="zh-CN" kern="100" dirty="0">
                <a:latin typeface="Calibri" panose="020F0502020204030204" pitchFamily="34" charset="0"/>
                <a:cs typeface="Times New Roman" panose="02020603050405020304" pitchFamily="18" charset="0"/>
              </a:rPr>
              <a:t>High</a:t>
            </a:r>
            <a:r>
              <a:rPr lang="zh-CN" altLang="zh-CN" kern="100" dirty="0">
                <a:latin typeface="Calibri" panose="020F0502020204030204" pitchFamily="34" charset="0"/>
                <a:cs typeface="Times New Roman" panose="02020603050405020304" pitchFamily="18" charset="0"/>
              </a:rPr>
              <a:t>的最高价</a:t>
            </a:r>
            <a:r>
              <a:rPr lang="en-US" altLang="zh-CN" kern="100" dirty="0">
                <a:latin typeface="Calibri" panose="020F0502020204030204" pitchFamily="34" charset="0"/>
                <a:cs typeface="Times New Roman" panose="02020603050405020304" pitchFamily="18" charset="0"/>
              </a:rPr>
              <a:t>HH, N</a:t>
            </a:r>
            <a:r>
              <a:rPr lang="zh-CN" altLang="zh-CN" kern="100" dirty="0">
                <a:latin typeface="Calibri" panose="020F0502020204030204" pitchFamily="34" charset="0"/>
                <a:cs typeface="Times New Roman" panose="02020603050405020304" pitchFamily="18" charset="0"/>
              </a:rPr>
              <a:t>日</a:t>
            </a:r>
            <a:r>
              <a:rPr lang="en-US" altLang="zh-CN" kern="100" dirty="0">
                <a:latin typeface="Calibri" panose="020F0502020204030204" pitchFamily="34" charset="0"/>
                <a:cs typeface="Times New Roman" panose="02020603050405020304" pitchFamily="18" charset="0"/>
              </a:rPr>
              <a:t>Close</a:t>
            </a:r>
            <a:r>
              <a:rPr lang="zh-CN" altLang="zh-CN" kern="100" dirty="0">
                <a:latin typeface="Calibri" panose="020F0502020204030204" pitchFamily="34" charset="0"/>
                <a:cs typeface="Times New Roman" panose="02020603050405020304" pitchFamily="18" charset="0"/>
              </a:rPr>
              <a:t>的最低价</a:t>
            </a:r>
            <a:r>
              <a:rPr lang="en-US" altLang="zh-CN" kern="100" dirty="0">
                <a:latin typeface="Calibri" panose="020F0502020204030204" pitchFamily="34" charset="0"/>
                <a:cs typeface="Times New Roman" panose="02020603050405020304" pitchFamily="18" charset="0"/>
              </a:rPr>
              <a:t>LC</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zh-CN" altLang="zh-CN"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rPr>
              <a:t>N</a:t>
            </a:r>
            <a:r>
              <a:rPr lang="zh-CN" altLang="zh-CN" kern="100" dirty="0">
                <a:latin typeface="Calibri" panose="020F0502020204030204" pitchFamily="34" charset="0"/>
                <a:cs typeface="Times New Roman" panose="02020603050405020304" pitchFamily="18" charset="0"/>
              </a:rPr>
              <a:t>日</a:t>
            </a:r>
            <a:r>
              <a:rPr lang="en-US" altLang="zh-CN" kern="100" dirty="0">
                <a:latin typeface="Calibri" panose="020F0502020204030204" pitchFamily="34" charset="0"/>
                <a:cs typeface="Times New Roman" panose="02020603050405020304" pitchFamily="18" charset="0"/>
              </a:rPr>
              <a:t>Close</a:t>
            </a:r>
            <a:r>
              <a:rPr lang="zh-CN" altLang="zh-CN" kern="100" dirty="0">
                <a:latin typeface="Calibri" panose="020F0502020204030204" pitchFamily="34" charset="0"/>
                <a:cs typeface="Times New Roman" panose="02020603050405020304" pitchFamily="18" charset="0"/>
              </a:rPr>
              <a:t>的最高价</a:t>
            </a:r>
            <a:r>
              <a:rPr lang="en-US" altLang="zh-CN" kern="100" dirty="0">
                <a:latin typeface="Calibri" panose="020F0502020204030204" pitchFamily="34" charset="0"/>
                <a:cs typeface="Times New Roman" panose="02020603050405020304" pitchFamily="18" charset="0"/>
              </a:rPr>
              <a:t>HC</a:t>
            </a:r>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N</a:t>
            </a:r>
            <a:r>
              <a:rPr lang="zh-CN" altLang="zh-CN" kern="100" dirty="0">
                <a:latin typeface="Calibri" panose="020F0502020204030204" pitchFamily="34" charset="0"/>
                <a:cs typeface="Times New Roman" panose="02020603050405020304" pitchFamily="18" charset="0"/>
              </a:rPr>
              <a:t>日</a:t>
            </a:r>
            <a:r>
              <a:rPr lang="en-US" altLang="zh-CN" kern="100" dirty="0">
                <a:latin typeface="Calibri" panose="020F0502020204030204" pitchFamily="34" charset="0"/>
                <a:cs typeface="Times New Roman" panose="02020603050405020304" pitchFamily="18" charset="0"/>
              </a:rPr>
              <a:t>Low</a:t>
            </a:r>
            <a:r>
              <a:rPr lang="zh-CN" altLang="zh-CN" kern="100" dirty="0">
                <a:latin typeface="Calibri" panose="020F0502020204030204" pitchFamily="34" charset="0"/>
                <a:cs typeface="Times New Roman" panose="02020603050405020304" pitchFamily="18" charset="0"/>
              </a:rPr>
              <a:t>的最低价</a:t>
            </a:r>
            <a:r>
              <a:rPr lang="en-US" altLang="zh-CN" kern="100" dirty="0">
                <a:latin typeface="Calibri" panose="020F0502020204030204" pitchFamily="34" charset="0"/>
                <a:cs typeface="Times New Roman" panose="02020603050405020304" pitchFamily="18" charset="0"/>
              </a:rPr>
              <a:t>LL</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zh-CN" altLang="zh-CN" kern="1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rPr>
              <a:t>Range = Max(HH-LC,HC-LL)</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zh-CN" altLang="zh-CN" kern="100" dirty="0">
                <a:latin typeface="Calibri" panose="020F0502020204030204" pitchFamily="34" charset="0"/>
                <a:cs typeface="Times New Roman" panose="02020603050405020304" pitchFamily="18" charset="0"/>
              </a:rPr>
              <a:t>　　</a:t>
            </a:r>
            <a:r>
              <a:rPr lang="en-US" altLang="zh-CN" kern="100" dirty="0" err="1">
                <a:latin typeface="Calibri" panose="020F0502020204030204" pitchFamily="34" charset="0"/>
                <a:cs typeface="Times New Roman" panose="02020603050405020304" pitchFamily="18" charset="0"/>
              </a:rPr>
              <a:t>BuyLine</a:t>
            </a:r>
            <a:r>
              <a:rPr lang="en-US" altLang="zh-CN" kern="100" dirty="0">
                <a:latin typeface="Calibri" panose="020F0502020204030204" pitchFamily="34" charset="0"/>
                <a:cs typeface="Times New Roman" panose="02020603050405020304" pitchFamily="18" charset="0"/>
              </a:rPr>
              <a:t> = Open + K1*Range</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zh-CN" altLang="zh-CN" kern="100" dirty="0">
                <a:latin typeface="Calibri" panose="020F0502020204030204" pitchFamily="34" charset="0"/>
                <a:cs typeface="Times New Roman" panose="02020603050405020304" pitchFamily="18" charset="0"/>
              </a:rPr>
              <a:t>　　</a:t>
            </a:r>
            <a:r>
              <a:rPr lang="en-US" altLang="zh-CN" kern="100" dirty="0" err="1">
                <a:latin typeface="Calibri" panose="020F0502020204030204" pitchFamily="34" charset="0"/>
                <a:cs typeface="Times New Roman" panose="02020603050405020304" pitchFamily="18" charset="0"/>
              </a:rPr>
              <a:t>SellLine</a:t>
            </a:r>
            <a:r>
              <a:rPr lang="en-US" altLang="zh-CN" kern="100" dirty="0">
                <a:latin typeface="Calibri" panose="020F0502020204030204" pitchFamily="34" charset="0"/>
                <a:cs typeface="Times New Roman" panose="02020603050405020304" pitchFamily="18" charset="0"/>
              </a:rPr>
              <a:t> = Open - K2*Range</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zh-CN" altLang="zh-CN" kern="100" dirty="0">
                <a:latin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42767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9417" y="1720840"/>
            <a:ext cx="9621794" cy="3416320"/>
          </a:xfrm>
          <a:prstGeom prst="rect">
            <a:avLst/>
          </a:prstGeom>
        </p:spPr>
        <p:txBody>
          <a:bodyPr wrap="square">
            <a:spAutoFit/>
          </a:bodyPr>
          <a:lstStyle/>
          <a:p>
            <a:pPr algn="just"/>
            <a:r>
              <a:rPr lang="zh-CN" altLang="zh-CN" kern="100" dirty="0">
                <a:latin typeface="Calibri" panose="020F0502020204030204" pitchFamily="34" charset="0"/>
                <a:cs typeface="Times New Roman" panose="02020603050405020304" pitchFamily="18" charset="0"/>
              </a:rPr>
              <a:t>第二步：交易逻辑：</a:t>
            </a:r>
          </a:p>
          <a:p>
            <a:pPr algn="just">
              <a:spcAft>
                <a:spcPts val="0"/>
              </a:spcAft>
            </a:pPr>
            <a:endParaRPr lang="en-US" altLang="zh-CN" kern="100" dirty="0" smtClean="0">
              <a:latin typeface="Calibri" panose="020F0502020204030204" pitchFamily="34" charset="0"/>
              <a:cs typeface="Times New Roman" panose="02020603050405020304" pitchFamily="18" charset="0"/>
            </a:endParaRPr>
          </a:p>
          <a:p>
            <a:pPr algn="just">
              <a:spcAft>
                <a:spcPts val="0"/>
              </a:spcAft>
            </a:pPr>
            <a:r>
              <a:rPr lang="zh-CN" altLang="zh-CN" kern="100" dirty="0" smtClean="0">
                <a:latin typeface="Calibri" panose="020F0502020204030204" pitchFamily="34" charset="0"/>
                <a:cs typeface="Times New Roman" panose="02020603050405020304" pitchFamily="18" charset="0"/>
              </a:rPr>
              <a:t>当</a:t>
            </a:r>
            <a:r>
              <a:rPr lang="zh-CN" altLang="zh-CN" kern="100" dirty="0">
                <a:latin typeface="Calibri" panose="020F0502020204030204" pitchFamily="34" charset="0"/>
                <a:cs typeface="Times New Roman" panose="02020603050405020304" pitchFamily="18" charset="0"/>
              </a:rPr>
              <a:t>价格向上突破上轨时，如果当时持有空仓，则先平仓，再开多仓；如果没有仓位，则直接开多仓；</a:t>
            </a: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zh-CN" altLang="zh-CN" kern="100" dirty="0">
                <a:latin typeface="Calibri" panose="020F0502020204030204" pitchFamily="34" charset="0"/>
                <a:cs typeface="Times New Roman" panose="02020603050405020304" pitchFamily="18" charset="0"/>
              </a:rPr>
              <a:t>　　当价格向下突破下轨时，如果当时持有多仓，则先平仓，再开空仓；如果没有仓位，则直接开空仓；</a:t>
            </a: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algn="just">
              <a:spcAft>
                <a:spcPts val="0"/>
              </a:spcAft>
            </a:pPr>
            <a:r>
              <a:rPr lang="zh-CN" altLang="zh-CN" kern="100" dirty="0">
                <a:latin typeface="Calibri" panose="020F0502020204030204" pitchFamily="34" charset="0"/>
                <a:cs typeface="Times New Roman" panose="02020603050405020304" pitchFamily="18" charset="0"/>
              </a:rPr>
              <a:t>　　当</a:t>
            </a:r>
            <a:r>
              <a:rPr lang="en-US" altLang="zh-CN" kern="100" dirty="0">
                <a:latin typeface="Calibri" panose="020F0502020204030204" pitchFamily="34" charset="0"/>
                <a:cs typeface="Times New Roman" panose="02020603050405020304" pitchFamily="18" charset="0"/>
              </a:rPr>
              <a:t>K1</a:t>
            </a:r>
            <a:r>
              <a:rPr lang="zh-CN" altLang="zh-CN" kern="100" dirty="0">
                <a:latin typeface="Calibri" panose="020F0502020204030204" pitchFamily="34" charset="0"/>
                <a:cs typeface="Times New Roman" panose="02020603050405020304" pitchFamily="18" charset="0"/>
              </a:rPr>
              <a:t>时，多头相对容易被触发</a:t>
            </a:r>
            <a:r>
              <a:rPr lang="en-US" altLang="zh-CN" kern="100" dirty="0">
                <a:latin typeface="Calibri" panose="020F0502020204030204" pitchFamily="34" charset="0"/>
                <a:cs typeface="Times New Roman" panose="02020603050405020304" pitchFamily="18" charset="0"/>
              </a:rPr>
              <a:t>,</a:t>
            </a:r>
            <a:r>
              <a:rPr lang="zh-CN" altLang="zh-CN" kern="100" dirty="0">
                <a:latin typeface="Calibri" panose="020F0502020204030204" pitchFamily="34" charset="0"/>
                <a:cs typeface="Times New Roman" panose="02020603050405020304" pitchFamily="18" charset="0"/>
              </a:rPr>
              <a:t>当</a:t>
            </a:r>
            <a:r>
              <a:rPr lang="en-US" altLang="zh-CN" kern="100" dirty="0">
                <a:latin typeface="Calibri" panose="020F0502020204030204" pitchFamily="34" charset="0"/>
                <a:cs typeface="Times New Roman" panose="02020603050405020304" pitchFamily="18" charset="0"/>
              </a:rPr>
              <a:t>K1&gt;K2</a:t>
            </a:r>
            <a:r>
              <a:rPr lang="zh-CN" altLang="zh-CN" kern="100" dirty="0">
                <a:latin typeface="Calibri" panose="020F0502020204030204" pitchFamily="34" charset="0"/>
                <a:cs typeface="Times New Roman" panose="02020603050405020304" pitchFamily="18" charset="0"/>
              </a:rPr>
              <a:t>时，空头相对容易被触发。因此，投资者在使用该策略时，一方面可以参考历史数据测试的最优参数，另一方面，则可以根据自己对后势的判断，或从其他大周期的技术指标入手，阶段性地动态调整</a:t>
            </a:r>
            <a:r>
              <a:rPr lang="en-US" altLang="zh-CN" kern="100" dirty="0">
                <a:latin typeface="Calibri" panose="020F0502020204030204" pitchFamily="34" charset="0"/>
                <a:cs typeface="Times New Roman" panose="02020603050405020304" pitchFamily="18" charset="0"/>
              </a:rPr>
              <a:t>K1</a:t>
            </a:r>
            <a:r>
              <a:rPr lang="zh-CN" altLang="zh-CN" kern="100" dirty="0">
                <a:latin typeface="Calibri" panose="020F0502020204030204" pitchFamily="34" charset="0"/>
                <a:cs typeface="Times New Roman" panose="02020603050405020304" pitchFamily="18" charset="0"/>
              </a:rPr>
              <a:t>和</a:t>
            </a:r>
            <a:r>
              <a:rPr lang="en-US" altLang="zh-CN" kern="100" dirty="0">
                <a:latin typeface="Calibri" panose="020F0502020204030204" pitchFamily="34" charset="0"/>
                <a:cs typeface="Times New Roman" panose="02020603050405020304" pitchFamily="18" charset="0"/>
              </a:rPr>
              <a:t>K2</a:t>
            </a:r>
            <a:r>
              <a:rPr lang="zh-CN" altLang="zh-CN" kern="100" dirty="0">
                <a:latin typeface="Calibri" panose="020F0502020204030204" pitchFamily="34" charset="0"/>
                <a:cs typeface="Times New Roman" panose="02020603050405020304" pitchFamily="18" charset="0"/>
              </a:rPr>
              <a:t>的值。</a:t>
            </a:r>
          </a:p>
          <a:p>
            <a:pPr algn="just">
              <a:spcAft>
                <a:spcPts val="0"/>
              </a:spcAft>
            </a:pP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336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914525" y="274638"/>
            <a:ext cx="9996488" cy="714375"/>
          </a:xfrm>
        </p:spPr>
        <p:txBody>
          <a:bodyPr>
            <a:normAutofit fontScale="90000"/>
          </a:bodyPr>
          <a:lstStyle/>
          <a:p>
            <a:pPr algn="ctr"/>
            <a:r>
              <a:rPr lang="zh-CN" altLang="en-US" dirty="0" smtClean="0">
                <a:solidFill>
                  <a:schemeClr val="tx1"/>
                </a:solidFill>
                <a:latin typeface="+mn-ea"/>
                <a:ea typeface="+mn-ea"/>
              </a:rPr>
              <a:t>第</a:t>
            </a:r>
            <a:r>
              <a:rPr lang="en-US" altLang="zh-CN" dirty="0" smtClean="0">
                <a:solidFill>
                  <a:schemeClr val="tx1"/>
                </a:solidFill>
                <a:latin typeface="+mn-ea"/>
                <a:ea typeface="+mn-ea"/>
              </a:rPr>
              <a:t>1</a:t>
            </a:r>
            <a:r>
              <a:rPr lang="zh-CN" altLang="en-US" dirty="0" smtClean="0">
                <a:solidFill>
                  <a:schemeClr val="tx1"/>
                </a:solidFill>
                <a:latin typeface="+mn-ea"/>
                <a:ea typeface="+mn-ea"/>
              </a:rPr>
              <a:t>节  什么是</a:t>
            </a:r>
            <a:r>
              <a:rPr lang="en-US" altLang="zh-CN" dirty="0" smtClean="0">
                <a:solidFill>
                  <a:schemeClr val="tx1"/>
                </a:solidFill>
                <a:latin typeface="+mn-ea"/>
                <a:ea typeface="+mn-ea"/>
              </a:rPr>
              <a:t>CTA</a:t>
            </a:r>
            <a:endParaRPr lang="zh-CN" altLang="en-US" dirty="0">
              <a:solidFill>
                <a:schemeClr val="tx1"/>
              </a:solidFill>
              <a:latin typeface="+mn-ea"/>
              <a:ea typeface="+mn-ea"/>
            </a:endParaRPr>
          </a:p>
        </p:txBody>
      </p:sp>
      <p:sp>
        <p:nvSpPr>
          <p:cNvPr id="5" name="内容占位符 2"/>
          <p:cNvSpPr>
            <a:spLocks noGrp="1"/>
          </p:cNvSpPr>
          <p:nvPr>
            <p:ph idx="1"/>
          </p:nvPr>
        </p:nvSpPr>
        <p:spPr>
          <a:xfrm>
            <a:off x="1914144" y="1447800"/>
            <a:ext cx="9997440" cy="4800600"/>
          </a:xfrm>
        </p:spPr>
        <p:txBody>
          <a:bodyPr>
            <a:normAutofit lnSpcReduction="10000"/>
          </a:bodyPr>
          <a:lstStyle/>
          <a:p>
            <a:r>
              <a:rPr lang="zh-CN" altLang="en-US" dirty="0" smtClean="0">
                <a:solidFill>
                  <a:schemeClr val="tx1"/>
                </a:solidFill>
              </a:rPr>
              <a:t>一、什么是</a:t>
            </a:r>
            <a:r>
              <a:rPr lang="en-US" altLang="zh-CN" dirty="0" smtClean="0">
                <a:solidFill>
                  <a:schemeClr val="tx1"/>
                </a:solidFill>
              </a:rPr>
              <a:t>CTA</a:t>
            </a:r>
          </a:p>
          <a:p>
            <a:pPr lvl="1"/>
            <a:r>
              <a:rPr lang="zh-CN" altLang="en-US" b="1" dirty="0">
                <a:solidFill>
                  <a:schemeClr val="tx1"/>
                </a:solidFill>
                <a:latin typeface="+mn-ea"/>
                <a:ea typeface="+mn-ea"/>
              </a:rPr>
              <a:t>商品交易顾问（</a:t>
            </a:r>
            <a:r>
              <a:rPr lang="en-US" altLang="zh-CN" b="1" dirty="0">
                <a:solidFill>
                  <a:schemeClr val="tx1"/>
                </a:solidFill>
                <a:latin typeface="+mn-ea"/>
                <a:ea typeface="+mn-ea"/>
              </a:rPr>
              <a:t>Commodity Trading Advisor</a:t>
            </a:r>
            <a:r>
              <a:rPr lang="zh-CN" altLang="en-US" b="1" dirty="0">
                <a:solidFill>
                  <a:schemeClr val="tx1"/>
                </a:solidFill>
                <a:latin typeface="+mn-ea"/>
                <a:ea typeface="+mn-ea"/>
              </a:rPr>
              <a:t>，</a:t>
            </a:r>
            <a:r>
              <a:rPr lang="en-US" altLang="zh-CN" b="1" dirty="0">
                <a:solidFill>
                  <a:schemeClr val="tx1"/>
                </a:solidFill>
                <a:latin typeface="+mn-ea"/>
                <a:ea typeface="+mn-ea"/>
              </a:rPr>
              <a:t>CTA</a:t>
            </a:r>
            <a:r>
              <a:rPr lang="zh-CN" altLang="en-US" b="1" dirty="0">
                <a:solidFill>
                  <a:schemeClr val="tx1"/>
                </a:solidFill>
                <a:latin typeface="+mn-ea"/>
                <a:ea typeface="+mn-ea"/>
              </a:rPr>
              <a:t>）是一种获取绝对收益的资产管理方式或投资策略</a:t>
            </a:r>
            <a:r>
              <a:rPr lang="zh-CN" altLang="en-US" b="1" dirty="0" smtClean="0">
                <a:solidFill>
                  <a:schemeClr val="tx1"/>
                </a:solidFill>
                <a:latin typeface="+mn-ea"/>
                <a:ea typeface="+mn-ea"/>
              </a:rPr>
              <a:t>。</a:t>
            </a:r>
            <a:endParaRPr lang="en-US" altLang="zh-CN" b="1" dirty="0" smtClean="0">
              <a:solidFill>
                <a:schemeClr val="tx1"/>
              </a:solidFill>
              <a:latin typeface="+mn-ea"/>
              <a:ea typeface="+mn-ea"/>
            </a:endParaRPr>
          </a:p>
          <a:p>
            <a:pPr lvl="1"/>
            <a:r>
              <a:rPr lang="zh-CN" altLang="en-US" b="1" dirty="0">
                <a:solidFill>
                  <a:schemeClr val="tx1"/>
                </a:solidFill>
                <a:latin typeface="+mn-ea"/>
                <a:ea typeface="+mn-ea"/>
              </a:rPr>
              <a:t>初始定义来自美国商品期货交易委员会</a:t>
            </a:r>
            <a:r>
              <a:rPr lang="en-US" altLang="zh-CN" b="1" dirty="0">
                <a:solidFill>
                  <a:schemeClr val="tx1"/>
                </a:solidFill>
                <a:latin typeface="+mn-ea"/>
                <a:ea typeface="+mn-ea"/>
              </a:rPr>
              <a:t>(CFTC)</a:t>
            </a:r>
            <a:r>
              <a:rPr lang="zh-CN" altLang="en-US" b="1" dirty="0">
                <a:solidFill>
                  <a:schemeClr val="tx1"/>
                </a:solidFill>
                <a:latin typeface="+mn-ea"/>
                <a:ea typeface="+mn-ea"/>
              </a:rPr>
              <a:t>制定的商品交易法案，是指通过为客户提供期货期权方面的交易建议或者直接通过受管理的期货账户</a:t>
            </a:r>
            <a:r>
              <a:rPr lang="zh-CN" altLang="en-US" b="1" dirty="0" smtClean="0">
                <a:solidFill>
                  <a:schemeClr val="tx1"/>
                </a:solidFill>
                <a:latin typeface="+mn-ea"/>
                <a:ea typeface="+mn-ea"/>
              </a:rPr>
              <a:t>参与实际</a:t>
            </a:r>
            <a:r>
              <a:rPr lang="zh-CN" altLang="en-US" b="1" dirty="0">
                <a:solidFill>
                  <a:schemeClr val="tx1"/>
                </a:solidFill>
                <a:latin typeface="+mn-ea"/>
                <a:ea typeface="+mn-ea"/>
              </a:rPr>
              <a:t>交易来获得收益的机构或个人</a:t>
            </a:r>
            <a:r>
              <a:rPr lang="zh-CN" altLang="en-US" b="1" dirty="0" smtClean="0">
                <a:solidFill>
                  <a:schemeClr val="tx1"/>
                </a:solidFill>
                <a:latin typeface="+mn-ea"/>
                <a:ea typeface="+mn-ea"/>
              </a:rPr>
              <a:t>。</a:t>
            </a:r>
            <a:endParaRPr lang="en-US" altLang="zh-CN" b="1" dirty="0" smtClean="0">
              <a:solidFill>
                <a:schemeClr val="tx1"/>
              </a:solidFill>
              <a:latin typeface="+mn-ea"/>
              <a:ea typeface="+mn-ea"/>
            </a:endParaRPr>
          </a:p>
          <a:p>
            <a:pPr lvl="1"/>
            <a:r>
              <a:rPr lang="zh-CN" altLang="en-US" b="1" dirty="0">
                <a:solidFill>
                  <a:srgbClr val="FF0000"/>
                </a:solidFill>
                <a:latin typeface="+mn-ea"/>
                <a:ea typeface="+mn-ea"/>
              </a:rPr>
              <a:t>传统意义上的</a:t>
            </a:r>
            <a:r>
              <a:rPr lang="en-US" altLang="zh-CN" b="1" dirty="0">
                <a:solidFill>
                  <a:srgbClr val="FF0000"/>
                </a:solidFill>
                <a:latin typeface="+mn-ea"/>
                <a:ea typeface="+mn-ea"/>
              </a:rPr>
              <a:t>CTA</a:t>
            </a:r>
            <a:r>
              <a:rPr lang="zh-CN" altLang="en-US" b="1" dirty="0">
                <a:solidFill>
                  <a:srgbClr val="FF0000"/>
                </a:solidFill>
                <a:latin typeface="+mn-ea"/>
                <a:ea typeface="+mn-ea"/>
              </a:rPr>
              <a:t>基金的投资品种仅限于商品期货，但随着近年来全球期货市场的发展，</a:t>
            </a:r>
            <a:r>
              <a:rPr lang="en-US" altLang="zh-CN" b="1" dirty="0">
                <a:solidFill>
                  <a:srgbClr val="FF0000"/>
                </a:solidFill>
                <a:latin typeface="+mn-ea"/>
                <a:ea typeface="+mn-ea"/>
              </a:rPr>
              <a:t>CTA</a:t>
            </a:r>
            <a:r>
              <a:rPr lang="zh-CN" altLang="en-US" b="1" dirty="0">
                <a:solidFill>
                  <a:srgbClr val="FF0000"/>
                </a:solidFill>
                <a:latin typeface="+mn-ea"/>
                <a:ea typeface="+mn-ea"/>
              </a:rPr>
              <a:t>基金逐渐将其投资领域扩展到包括利率期货、股指期货、外汇期货在内的几乎所有期货品种。</a:t>
            </a:r>
          </a:p>
        </p:txBody>
      </p:sp>
    </p:spTree>
    <p:extLst>
      <p:ext uri="{BB962C8B-B14F-4D97-AF65-F5344CB8AC3E}">
        <p14:creationId xmlns:p14="http://schemas.microsoft.com/office/powerpoint/2010/main" val="3827990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54579" y="377566"/>
            <a:ext cx="2222083" cy="369332"/>
          </a:xfrm>
          <a:prstGeom prst="rect">
            <a:avLst/>
          </a:prstGeom>
        </p:spPr>
        <p:txBody>
          <a:bodyPr wrap="none">
            <a:spAutoFit/>
          </a:bodyPr>
          <a:lstStyle/>
          <a:p>
            <a:pPr>
              <a:spcBef>
                <a:spcPts val="1680"/>
              </a:spcBef>
              <a:spcAft>
                <a:spcPts val="1680"/>
              </a:spcAft>
            </a:pPr>
            <a:r>
              <a:rPr lang="en-US" altLang="zh-CN" b="1" kern="0" dirty="0">
                <a:solidFill>
                  <a:srgbClr val="1A1A1A"/>
                </a:solidFill>
                <a:latin typeface="微软雅黑" panose="020B0503020204020204" pitchFamily="34" charset="-122"/>
                <a:cs typeface="宋体" panose="02010600030101010101" pitchFamily="2" charset="-122"/>
              </a:rPr>
              <a:t>1.2 R-Breaker</a:t>
            </a:r>
            <a:r>
              <a:rPr lang="zh-CN" altLang="zh-CN" b="1"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策略</a:t>
            </a:r>
            <a:endParaRPr lang="zh-CN" altLang="zh-CN" sz="1200" kern="100" dirty="0">
              <a:latin typeface="Calibri" panose="020F0502020204030204" pitchFamily="34" charset="0"/>
              <a:cs typeface="Times New Roman" panose="02020603050405020304" pitchFamily="18" charset="0"/>
            </a:endParaRPr>
          </a:p>
        </p:txBody>
      </p:sp>
      <p:sp>
        <p:nvSpPr>
          <p:cNvPr id="3" name="矩形 2"/>
          <p:cNvSpPr/>
          <p:nvPr/>
        </p:nvSpPr>
        <p:spPr>
          <a:xfrm>
            <a:off x="1729945" y="1079615"/>
            <a:ext cx="10272583" cy="2190343"/>
          </a:xfrm>
          <a:prstGeom prst="rect">
            <a:avLst/>
          </a:prstGeom>
        </p:spPr>
        <p:txBody>
          <a:bodyPr wrap="square">
            <a:spAutoFit/>
          </a:bodyPr>
          <a:lstStyle/>
          <a:p>
            <a:pPr>
              <a:spcBef>
                <a:spcPts val="1680"/>
              </a:spcBef>
              <a:spcAft>
                <a:spcPts val="1680"/>
              </a:spcAft>
            </a:pPr>
            <a:r>
              <a:rPr lang="en-US" altLang="zh-CN" kern="0" dirty="0">
                <a:solidFill>
                  <a:srgbClr val="1A1A1A"/>
                </a:solidFill>
                <a:latin typeface="微软雅黑" panose="020B0503020204020204" pitchFamily="34" charset="-122"/>
                <a:cs typeface="宋体" panose="02010600030101010101" pitchFamily="2" charset="-122"/>
              </a:rPr>
              <a:t>R-Breaker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是一种短线日内交易策略，它结合了趋势和反转两种交易方式。该策略也长期被</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Future </a:t>
            </a:r>
            <a:r>
              <a:rPr lang="en-US" altLang="zh-CN" kern="0" dirty="0" err="1">
                <a:solidFill>
                  <a:srgbClr val="1A1A1A"/>
                </a:solidFill>
                <a:latin typeface="Calibri" panose="020F0502020204030204" pitchFamily="34" charset="0"/>
                <a:ea typeface="微软雅黑" panose="020B0503020204020204" pitchFamily="34" charset="-122"/>
                <a:cs typeface="宋体" panose="02010600030101010101" pitchFamily="2" charset="-122"/>
              </a:rPr>
              <a:t>Thruth</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杂志评为最赚钱的策略之一，尤其在标普</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500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股指期货上效果最佳。该策略的主要特点如下：</a:t>
            </a:r>
            <a:endParaRPr lang="zh-CN" altLang="zh-CN" sz="1200" kern="100" dirty="0">
              <a:latin typeface="Calibri" panose="020F0502020204030204" pitchFamily="34" charset="0"/>
              <a:cs typeface="Times New Roman" panose="02020603050405020304" pitchFamily="18" charset="0"/>
            </a:endParaRPr>
          </a:p>
          <a:p>
            <a:pPr>
              <a:spcBef>
                <a:spcPts val="1680"/>
              </a:spcBef>
              <a:spcAft>
                <a:spcPts val="1680"/>
              </a:spcAf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第一、根据前一个交易日的收盘价、最高价和最低价数据通过一定方式计算出六个价位，从大到小依次为突破买入价、观察卖出价、反转卖出价、反转买入价、观察买入价和突破卖出价，以此来形成当前交易日盘中交易的触发条件。通过对计算方式的调整，可以调节六个价格间的距离，进一步改变触发条件。</a:t>
            </a:r>
            <a:endParaRPr lang="zh-CN" altLang="zh-CN" sz="1200" kern="100" dirty="0">
              <a:latin typeface="Calibri" panose="020F0502020204030204" pitchFamily="34" charset="0"/>
              <a:cs typeface="Times New Roman" panose="02020603050405020304" pitchFamily="18" charset="0"/>
            </a:endParaRPr>
          </a:p>
        </p:txBody>
      </p:sp>
      <p:sp>
        <p:nvSpPr>
          <p:cNvPr id="4" name="矩形 3"/>
          <p:cNvSpPr/>
          <p:nvPr/>
        </p:nvSpPr>
        <p:spPr>
          <a:xfrm>
            <a:off x="1729946" y="3663057"/>
            <a:ext cx="10272582" cy="2249334"/>
          </a:xfrm>
          <a:prstGeom prst="rect">
            <a:avLst/>
          </a:prstGeom>
        </p:spPr>
        <p:txBody>
          <a:bodyPr wrap="square">
            <a:spAutoFit/>
          </a:bodyPr>
          <a:lstStyle/>
          <a:p>
            <a:pPr>
              <a:spcBef>
                <a:spcPts val="1680"/>
              </a:spcBef>
              <a:spcAft>
                <a:spcPts val="1680"/>
              </a:spcAf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第二、根据盘中价格走势，实时判断触发条件，具体条件如下：</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zh-CN" kern="0" dirty="0">
                <a:solidFill>
                  <a:srgbClr val="1A1A1A"/>
                </a:solidFill>
                <a:latin typeface="微软雅黑" panose="020B0503020204020204" pitchFamily="34" charset="-122"/>
                <a:cs typeface="宋体" panose="02010600030101010101" pitchFamily="2" charset="-122"/>
              </a:rPr>
              <a:t>1)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当日内最高价超过观察卖出价后，盘中价格出现回落，且进一步跌破反转卖出价构成的支撑线时，采取反转策略，即在该点位（反手、开仓）做空；</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zh-CN" kern="0" dirty="0">
                <a:solidFill>
                  <a:srgbClr val="1A1A1A"/>
                </a:solidFill>
                <a:latin typeface="微软雅黑" panose="020B0503020204020204" pitchFamily="34" charset="-122"/>
                <a:cs typeface="宋体" panose="02010600030101010101" pitchFamily="2" charset="-122"/>
              </a:rPr>
              <a:t>2)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当日内最低价低于观察买入价后，盘中价格出现反弹，且进一步超过反转买入价构成的阻力线时，采取反转策略，即在该点位（反手、开仓）做多；</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zh-CN" kern="0" dirty="0">
                <a:solidFill>
                  <a:srgbClr val="1A1A1A"/>
                </a:solidFill>
                <a:latin typeface="微软雅黑" panose="020B0503020204020204" pitchFamily="34" charset="-122"/>
                <a:cs typeface="宋体" panose="02010600030101010101" pitchFamily="2" charset="-122"/>
              </a:rPr>
              <a:t>3)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在空仓的情况下，如果盘中价格超过突破买入价，则采取趋势策略，即在该点位开仓做多；</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zh-CN" kern="0" dirty="0">
                <a:solidFill>
                  <a:srgbClr val="1A1A1A"/>
                </a:solidFill>
                <a:latin typeface="微软雅黑" panose="020B0503020204020204" pitchFamily="34" charset="-122"/>
                <a:cs typeface="宋体" panose="02010600030101010101" pitchFamily="2" charset="-122"/>
              </a:rPr>
              <a:t>4)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在空仓的情况下，如果盘中价格跌破突破卖出价，则采取趋势策略，即在该点位开仓做空。</a:t>
            </a:r>
            <a:endParaRPr lang="zh-CN" altLang="zh-CN"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822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8800" y="797317"/>
            <a:ext cx="10066638" cy="5160387"/>
          </a:xfrm>
          <a:prstGeom prst="rect">
            <a:avLst/>
          </a:prstGeom>
        </p:spPr>
        <p:txBody>
          <a:bodyPr wrap="square">
            <a:spAutoFit/>
          </a:bodyPr>
          <a:lstStyle/>
          <a:p>
            <a:pPr>
              <a:spcBef>
                <a:spcPts val="1680"/>
              </a:spcBef>
              <a:spcAft>
                <a:spcPts val="1680"/>
              </a:spcAf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第三、设定止损以及止盈条件；</a:t>
            </a:r>
            <a:endParaRPr lang="zh-CN" altLang="zh-CN" sz="1200" kern="100" dirty="0">
              <a:latin typeface="Calibri" panose="020F0502020204030204" pitchFamily="34" charset="0"/>
              <a:cs typeface="Times New Roman" panose="02020603050405020304" pitchFamily="18" charset="0"/>
            </a:endParaRPr>
          </a:p>
          <a:p>
            <a:pPr>
              <a:spcBef>
                <a:spcPts val="1680"/>
              </a:spcBef>
              <a:spcAft>
                <a:spcPts val="1680"/>
              </a:spcAf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第四、设定过滤条件；</a:t>
            </a:r>
            <a:endParaRPr lang="zh-CN" altLang="zh-CN" sz="1200" kern="100" dirty="0">
              <a:latin typeface="Calibri" panose="020F0502020204030204" pitchFamily="34" charset="0"/>
              <a:cs typeface="Times New Roman" panose="02020603050405020304" pitchFamily="18" charset="0"/>
            </a:endParaRPr>
          </a:p>
          <a:p>
            <a:pPr>
              <a:spcBef>
                <a:spcPts val="1680"/>
              </a:spcBef>
              <a:spcAft>
                <a:spcPts val="1680"/>
              </a:spcAf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第五、在每日收盘前，对所持合约进行平仓。</a:t>
            </a:r>
            <a:endParaRPr lang="zh-CN" altLang="zh-CN" sz="1200" kern="100" dirty="0">
              <a:latin typeface="Calibri" panose="020F0502020204030204" pitchFamily="34" charset="0"/>
              <a:cs typeface="Times New Roman" panose="02020603050405020304" pitchFamily="18" charset="0"/>
            </a:endParaRPr>
          </a:p>
          <a:p>
            <a:pPr>
              <a:spcBef>
                <a:spcPts val="1680"/>
              </a:spcBef>
              <a:spcAft>
                <a:spcPts val="1680"/>
              </a:spcAf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具体来看，这六个价位形成的阻力和支撑位计算过程如下：</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观察卖出价</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 = High + 0.35 * (Close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 Low)</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观察买入价</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 = Low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 0.35 * (High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 Close)</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反转卖出价</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 = 1.07 / 2 * (High + Low)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 0.07 * Low</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反转买入价</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 = 1.07 / 2 * (High + Low)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 0.07 * High</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突破买入价</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 =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观察卖出价</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 + 0.25 *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观察卖出价 – 观察买入价</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突破卖出价</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 =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观察买入价 –</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 0.25 *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观察卖出价 – 观察买入价</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a:t>
            </a:r>
            <a:endParaRPr lang="zh-CN" altLang="zh-CN" sz="1200" kern="100" dirty="0">
              <a:latin typeface="Calibri" panose="020F0502020204030204" pitchFamily="34" charset="0"/>
              <a:cs typeface="Times New Roman" panose="02020603050405020304" pitchFamily="18" charset="0"/>
            </a:endParaRPr>
          </a:p>
          <a:p>
            <a:pPr>
              <a:spcBef>
                <a:spcPts val="1680"/>
              </a:spcBef>
              <a:spcAft>
                <a:spcPts val="1680"/>
              </a:spcAf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其中，</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High</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Close</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Low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分别为昨日最高价、昨日收盘价和昨日最低价。这六个价位从大到小一次是，突破买入价、观察爱出价、反转卖出价、反转买入价、观察买入价和突破卖出价。</a:t>
            </a:r>
            <a:endParaRPr lang="zh-CN" altLang="zh-CN"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861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24722" y="451707"/>
            <a:ext cx="2220480" cy="369332"/>
          </a:xfrm>
          <a:prstGeom prst="rect">
            <a:avLst/>
          </a:prstGeom>
        </p:spPr>
        <p:txBody>
          <a:bodyPr wrap="none">
            <a:spAutoFit/>
          </a:bodyPr>
          <a:lstStyle/>
          <a:p>
            <a:pPr>
              <a:spcBef>
                <a:spcPts val="1680"/>
              </a:spcBef>
              <a:spcAft>
                <a:spcPts val="1680"/>
              </a:spcAft>
            </a:pPr>
            <a:r>
              <a:rPr lang="en-US" altLang="zh-CN" b="1" kern="0" dirty="0">
                <a:solidFill>
                  <a:srgbClr val="1A1A1A"/>
                </a:solidFill>
                <a:latin typeface="微软雅黑" panose="020B0503020204020204" pitchFamily="34" charset="-122"/>
                <a:cs typeface="宋体" panose="02010600030101010101" pitchFamily="2" charset="-122"/>
              </a:rPr>
              <a:t>1.3 </a:t>
            </a:r>
            <a:r>
              <a:rPr lang="zh-CN" altLang="zh-CN" b="1"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菲阿里四价策略</a:t>
            </a:r>
            <a:endParaRPr lang="zh-CN" altLang="zh-CN" sz="1200" kern="100" dirty="0">
              <a:latin typeface="Calibri" panose="020F0502020204030204" pitchFamily="34" charset="0"/>
              <a:cs typeface="Times New Roman" panose="02020603050405020304" pitchFamily="18" charset="0"/>
            </a:endParaRPr>
          </a:p>
        </p:txBody>
      </p:sp>
      <p:sp>
        <p:nvSpPr>
          <p:cNvPr id="3" name="矩形 2"/>
          <p:cNvSpPr/>
          <p:nvPr/>
        </p:nvSpPr>
        <p:spPr>
          <a:xfrm>
            <a:off x="1853514" y="2165834"/>
            <a:ext cx="9811264" cy="1972335"/>
          </a:xfrm>
          <a:prstGeom prst="rect">
            <a:avLst/>
          </a:prstGeom>
        </p:spPr>
        <p:txBody>
          <a:bodyPr wrap="square">
            <a:spAutoFit/>
          </a:bodyPr>
          <a:lstStyle/>
          <a:p>
            <a:pPr>
              <a:spcBef>
                <a:spcPts val="1680"/>
              </a:spcBef>
              <a:spcAft>
                <a:spcPts val="1680"/>
              </a:spcAf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菲阿里四价策略是一种比较简单的趋势型日内交易策略。昨天高点、昨天低点、昨日收盘价、今天开盘价，可并称为菲阿里四价。它由日本期货冠军菲阿里实盘采用的主要突破交易参照系。菲阿里四价是日内突破策略，所以每日收盘之前都需要进行平仓。该策略的上下轨以及用法如下所示</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上轨＝昨日高点；</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下轨＝昨日低点；</a:t>
            </a:r>
            <a:endParaRPr lang="zh-CN" altLang="zh-CN"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874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42984" y="946634"/>
            <a:ext cx="9366422" cy="1972335"/>
          </a:xfrm>
          <a:prstGeom prst="rect">
            <a:avLst/>
          </a:prstGeom>
        </p:spPr>
        <p:txBody>
          <a:bodyPr wrap="square">
            <a:spAutoFit/>
          </a:bodyPr>
          <a:lstStyle/>
          <a:p>
            <a:pPr>
              <a:spcBef>
                <a:spcPts val="1680"/>
              </a:spcBef>
              <a:spcAft>
                <a:spcPts val="1680"/>
              </a:spcAf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昨日高点和昨日低点可以视为近期的一个波动范围，该范围的存在一定程度是一种压力线，只有足够的价格上涨或者下跌才会突破前期的高点或者低点。因此突破位臵是一个比较好的入场信号，如果突破该波动范围，则证明动能较大，后续走势强度维持较强的概率比较高，因此该策略采用以下开仓方式</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当价格突破上轨，买入开仓</a:t>
            </a:r>
            <a:r>
              <a:rPr lang="zh-CN" altLang="zh-CN" kern="0" dirty="0" smtClean="0">
                <a:solidFill>
                  <a:srgbClr val="1A1A1A"/>
                </a:solidFill>
                <a:latin typeface="Calibri" panose="020F0502020204030204" pitchFamily="34" charset="0"/>
                <a:ea typeface="微软雅黑" panose="020B0503020204020204" pitchFamily="34" charset="-122"/>
                <a:cs typeface="宋体" panose="02010600030101010101" pitchFamily="2" charset="-122"/>
              </a:rPr>
              <a:t>；</a:t>
            </a:r>
            <a:endParaRPr lang="en-US" altLang="zh-CN" sz="1200" kern="100" dirty="0" smtClean="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smtClean="0">
                <a:solidFill>
                  <a:srgbClr val="1A1A1A"/>
                </a:solidFill>
                <a:ea typeface="微软雅黑" panose="020B0503020204020204" pitchFamily="34" charset="-122"/>
                <a:cs typeface="宋体" panose="02010600030101010101" pitchFamily="2" charset="-122"/>
              </a:rPr>
              <a:t>当</a:t>
            </a:r>
            <a:r>
              <a:rPr lang="zh-CN" altLang="zh-CN" kern="0" dirty="0">
                <a:solidFill>
                  <a:srgbClr val="1A1A1A"/>
                </a:solidFill>
                <a:ea typeface="微软雅黑" panose="020B0503020204020204" pitchFamily="34" charset="-122"/>
                <a:cs typeface="宋体" panose="02010600030101010101" pitchFamily="2" charset="-122"/>
              </a:rPr>
              <a:t>价格跌穿下轨，卖出开仓。</a:t>
            </a:r>
            <a:endParaRPr lang="zh-CN" altLang="en-US" dirty="0"/>
          </a:p>
        </p:txBody>
      </p:sp>
      <p:sp>
        <p:nvSpPr>
          <p:cNvPr id="3" name="矩形 2"/>
          <p:cNvSpPr/>
          <p:nvPr/>
        </p:nvSpPr>
        <p:spPr>
          <a:xfrm>
            <a:off x="2042984" y="3522358"/>
            <a:ext cx="9432324" cy="923330"/>
          </a:xfrm>
          <a:prstGeom prst="rect">
            <a:avLst/>
          </a:prstGeom>
        </p:spPr>
        <p:txBody>
          <a:bodyPr wrap="square">
            <a:spAutoFit/>
          </a:bodyPr>
          <a:lstStyle/>
          <a:p>
            <a:pPr>
              <a:spcBef>
                <a:spcPts val="1680"/>
              </a:spcBef>
              <a:spcAft>
                <a:spcPts val="1680"/>
              </a:spcAf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策略在开仓之后可能面临假突破的问题，因为该价位存在很大的阻力，可能是暂时性的突破，随机回落，因此具体策略使用之中可以设臵一些过滤条件来剔除假突破的情况。这样使得策略的胜率变大。开仓之后的止损止盈根据具体环境具体确定。</a:t>
            </a:r>
            <a:endParaRPr lang="zh-CN" altLang="zh-CN"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886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37846" y="517610"/>
            <a:ext cx="1989647" cy="369332"/>
          </a:xfrm>
          <a:prstGeom prst="rect">
            <a:avLst/>
          </a:prstGeom>
        </p:spPr>
        <p:txBody>
          <a:bodyPr wrap="none">
            <a:spAutoFit/>
          </a:bodyPr>
          <a:lstStyle/>
          <a:p>
            <a:pPr>
              <a:spcBef>
                <a:spcPts val="1680"/>
              </a:spcBef>
              <a:spcAft>
                <a:spcPts val="1680"/>
              </a:spcAft>
            </a:pPr>
            <a:r>
              <a:rPr lang="en-US" altLang="zh-CN" b="1" kern="0" dirty="0">
                <a:solidFill>
                  <a:srgbClr val="1A1A1A"/>
                </a:solidFill>
                <a:latin typeface="微软雅黑" panose="020B0503020204020204" pitchFamily="34" charset="-122"/>
                <a:cs typeface="宋体" panose="02010600030101010101" pitchFamily="2" charset="-122"/>
              </a:rPr>
              <a:t>1.4 </a:t>
            </a:r>
            <a:r>
              <a:rPr lang="zh-CN" altLang="zh-CN" b="1"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空中花园策略</a:t>
            </a:r>
            <a:endParaRPr lang="zh-CN" altLang="zh-CN" sz="1200" kern="100" dirty="0">
              <a:latin typeface="Calibri" panose="020F0502020204030204" pitchFamily="34" charset="0"/>
              <a:cs typeface="Times New Roman" panose="02020603050405020304" pitchFamily="18" charset="0"/>
            </a:endParaRPr>
          </a:p>
        </p:txBody>
      </p:sp>
      <p:sp>
        <p:nvSpPr>
          <p:cNvPr id="3" name="矩形 2"/>
          <p:cNvSpPr/>
          <p:nvPr/>
        </p:nvSpPr>
        <p:spPr>
          <a:xfrm>
            <a:off x="1869989" y="1096308"/>
            <a:ext cx="10025447" cy="2308324"/>
          </a:xfrm>
          <a:prstGeom prst="rect">
            <a:avLst/>
          </a:prstGeom>
        </p:spPr>
        <p:txBody>
          <a:bodyPr wrap="square">
            <a:spAutoFit/>
          </a:bodyPr>
          <a:lstStyle/>
          <a:p>
            <a:pPr>
              <a:spcBef>
                <a:spcPts val="1680"/>
              </a:spcBef>
              <a:spcAft>
                <a:spcPts val="1680"/>
              </a:spcAf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空中花园属于日内突破策略。与之前的策略有所不同，空中花园比较看重开盘突破。开盘时的高开或者低开均说明有大的利好或者利空使得开盘大幅远离昨天的收盘价。开盘突破，是最快的一种入场方式。当然出错的概率也最高。因此为了提高策略的胜率，空中花园策略加了额外的条件，也就是开盘要大幅高开或者低开，形成一个空窗，因此顾名思义称为空中花园，然后再根据是否突破上下轨来进行开仓判断。这样一来，策略的胜率将大大提高，不过由于对高开或者低开的幅度要求过高，一般是超过</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1%</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，因此使得策略的交易次数可能相对其它策略而言要偏低一些。开盘第一根</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K</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线是收阳还是收阴，是判断日内趋势可能运动方向的标准。在当天开盘高开或低开时更有效。空中花园策略主要特点：</a:t>
            </a:r>
            <a:endParaRPr lang="zh-CN" altLang="zh-CN" sz="1200" kern="100" dirty="0">
              <a:latin typeface="Calibri" panose="020F0502020204030204" pitchFamily="34" charset="0"/>
              <a:cs typeface="Times New Roman" panose="02020603050405020304" pitchFamily="18" charset="0"/>
            </a:endParaRPr>
          </a:p>
        </p:txBody>
      </p:sp>
      <p:sp>
        <p:nvSpPr>
          <p:cNvPr id="4" name="矩形 3"/>
          <p:cNvSpPr/>
          <p:nvPr/>
        </p:nvSpPr>
        <p:spPr>
          <a:xfrm>
            <a:off x="1869988" y="3820095"/>
            <a:ext cx="10025447" cy="1972335"/>
          </a:xfrm>
          <a:prstGeom prst="rect">
            <a:avLst/>
          </a:prstGeom>
        </p:spPr>
        <p:txBody>
          <a:bodyPr wrap="square">
            <a:spAutoFit/>
          </a:bodyPr>
          <a:lstStyle/>
          <a:p>
            <a:pPr>
              <a:spcBef>
                <a:spcPts val="1680"/>
              </a:spcBef>
              <a:spcAft>
                <a:spcPts val="1680"/>
              </a:spcAf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日内交易策略，当日收盘平仓； 空中花园在当天高开或低开时使用，即当开盘价</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&gt;=</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昨天收盘价</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*1.01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或开盘价</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&lt;=</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昨天收盘价</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*0.99 </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时：</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上轨＝第一根</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K</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线的最高价；</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下轨＝第一根</a:t>
            </a:r>
            <a:r>
              <a:rPr lang="en-US"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K</a:t>
            </a: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线的最低价；</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当价格突破上轨，买入开仓；</a:t>
            </a:r>
            <a:endParaRPr lang="zh-CN" altLang="zh-CN" sz="1200" kern="100" dirty="0">
              <a:latin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kern="0" dirty="0">
                <a:solidFill>
                  <a:srgbClr val="1A1A1A"/>
                </a:solidFill>
                <a:latin typeface="Calibri" panose="020F0502020204030204" pitchFamily="34" charset="0"/>
                <a:ea typeface="微软雅黑" panose="020B0503020204020204" pitchFamily="34" charset="-122"/>
                <a:cs typeface="宋体" panose="02010600030101010101" pitchFamily="2" charset="-122"/>
              </a:rPr>
              <a:t>当价格跌穿下轨，卖出开仓。</a:t>
            </a:r>
            <a:endParaRPr lang="zh-CN" altLang="zh-CN"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142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914144" y="461319"/>
            <a:ext cx="9997440" cy="5787081"/>
          </a:xfrm>
        </p:spPr>
        <p:txBody>
          <a:bodyPr>
            <a:normAutofit lnSpcReduction="10000"/>
          </a:bodyPr>
          <a:lstStyle/>
          <a:p>
            <a:r>
              <a:rPr lang="zh-CN" altLang="en-US" b="1" dirty="0" smtClean="0">
                <a:solidFill>
                  <a:schemeClr val="tx1"/>
                </a:solidFill>
                <a:latin typeface="+mn-ea"/>
                <a:ea typeface="+mn-ea"/>
              </a:rPr>
              <a:t>二、</a:t>
            </a:r>
            <a:r>
              <a:rPr lang="zh-CN" altLang="en-US" b="1" dirty="0">
                <a:solidFill>
                  <a:schemeClr val="tx1"/>
                </a:solidFill>
                <a:latin typeface="+mn-ea"/>
                <a:ea typeface="+mn-ea"/>
              </a:rPr>
              <a:t>海外</a:t>
            </a:r>
            <a:r>
              <a:rPr lang="en-US" altLang="zh-CN" b="1" dirty="0">
                <a:solidFill>
                  <a:schemeClr val="tx1"/>
                </a:solidFill>
                <a:latin typeface="+mn-ea"/>
                <a:ea typeface="+mn-ea"/>
              </a:rPr>
              <a:t>CTA</a:t>
            </a:r>
            <a:r>
              <a:rPr lang="zh-CN" altLang="en-US" b="1" dirty="0">
                <a:solidFill>
                  <a:schemeClr val="tx1"/>
                </a:solidFill>
                <a:latin typeface="+mn-ea"/>
                <a:ea typeface="+mn-ea"/>
              </a:rPr>
              <a:t>基金的发展与</a:t>
            </a:r>
            <a:r>
              <a:rPr lang="zh-CN" altLang="en-US" b="1" dirty="0" smtClean="0">
                <a:solidFill>
                  <a:schemeClr val="tx1"/>
                </a:solidFill>
                <a:latin typeface="+mn-ea"/>
                <a:ea typeface="+mn-ea"/>
              </a:rPr>
              <a:t>现状</a:t>
            </a:r>
            <a:endParaRPr lang="en-US" altLang="zh-CN" b="1" dirty="0" smtClean="0">
              <a:solidFill>
                <a:schemeClr val="tx1"/>
              </a:solidFill>
              <a:latin typeface="+mn-ea"/>
              <a:ea typeface="+mn-ea"/>
            </a:endParaRPr>
          </a:p>
          <a:p>
            <a:pPr lvl="1"/>
            <a:r>
              <a:rPr lang="en-US" altLang="zh-CN" b="1" dirty="0">
                <a:solidFill>
                  <a:schemeClr val="tx1"/>
                </a:solidFill>
                <a:latin typeface="+mn-ea"/>
                <a:ea typeface="+mn-ea"/>
              </a:rPr>
              <a:t>CTA</a:t>
            </a:r>
            <a:r>
              <a:rPr lang="zh-CN" altLang="en-US" b="1" dirty="0">
                <a:solidFill>
                  <a:schemeClr val="tx1"/>
                </a:solidFill>
                <a:latin typeface="+mn-ea"/>
                <a:ea typeface="+mn-ea"/>
              </a:rPr>
              <a:t>基金起源于</a:t>
            </a:r>
            <a:r>
              <a:rPr lang="en-US" altLang="zh-CN" b="1" dirty="0">
                <a:solidFill>
                  <a:schemeClr val="tx1"/>
                </a:solidFill>
                <a:latin typeface="+mn-ea"/>
                <a:ea typeface="+mn-ea"/>
              </a:rPr>
              <a:t>1949</a:t>
            </a:r>
            <a:r>
              <a:rPr lang="zh-CN" altLang="en-US" b="1" dirty="0">
                <a:solidFill>
                  <a:schemeClr val="tx1"/>
                </a:solidFill>
                <a:latin typeface="+mn-ea"/>
                <a:ea typeface="+mn-ea"/>
              </a:rPr>
              <a:t>年，美国证券公司经纪人理查德</a:t>
            </a:r>
            <a:r>
              <a:rPr lang="en-US" altLang="zh-CN" b="1" dirty="0">
                <a:solidFill>
                  <a:schemeClr val="tx1"/>
                </a:solidFill>
                <a:latin typeface="+mn-ea"/>
                <a:ea typeface="+mn-ea"/>
              </a:rPr>
              <a:t>·</a:t>
            </a:r>
            <a:r>
              <a:rPr lang="zh-CN" altLang="en-US" b="1" dirty="0">
                <a:solidFill>
                  <a:schemeClr val="tx1"/>
                </a:solidFill>
                <a:latin typeface="+mn-ea"/>
                <a:ea typeface="+mn-ea"/>
              </a:rPr>
              <a:t>唐奇安（</a:t>
            </a:r>
            <a:r>
              <a:rPr lang="en-US" altLang="zh-CN" b="1" dirty="0">
                <a:solidFill>
                  <a:schemeClr val="tx1"/>
                </a:solidFill>
                <a:latin typeface="+mn-ea"/>
                <a:ea typeface="+mn-ea"/>
              </a:rPr>
              <a:t>Richard </a:t>
            </a:r>
            <a:r>
              <a:rPr lang="en-US" altLang="zh-CN" b="1" dirty="0" err="1">
                <a:solidFill>
                  <a:schemeClr val="tx1"/>
                </a:solidFill>
                <a:latin typeface="+mn-ea"/>
                <a:ea typeface="+mn-ea"/>
              </a:rPr>
              <a:t>Donchian</a:t>
            </a:r>
            <a:r>
              <a:rPr lang="zh-CN" altLang="en-US" b="1" dirty="0">
                <a:solidFill>
                  <a:schemeClr val="tx1"/>
                </a:solidFill>
                <a:latin typeface="+mn-ea"/>
                <a:ea typeface="+mn-ea"/>
              </a:rPr>
              <a:t>）设立了第一个公开发售的期货基金，唐奇安此前还提出了期货投资及其资金管理的相关方法，其中包括将移动平均的概念应用到期货投资中去，以及唐奇安通道</a:t>
            </a:r>
            <a:r>
              <a:rPr lang="en-US" altLang="zh-CN" b="1" dirty="0">
                <a:solidFill>
                  <a:schemeClr val="tx1"/>
                </a:solidFill>
                <a:latin typeface="+mn-ea"/>
                <a:ea typeface="+mn-ea"/>
              </a:rPr>
              <a:t>——</a:t>
            </a:r>
            <a:r>
              <a:rPr lang="zh-CN" altLang="en-US" b="1" dirty="0">
                <a:solidFill>
                  <a:schemeClr val="tx1"/>
                </a:solidFill>
                <a:latin typeface="+mn-ea"/>
                <a:ea typeface="+mn-ea"/>
              </a:rPr>
              <a:t>海龟交易法则的前身</a:t>
            </a:r>
            <a:r>
              <a:rPr lang="zh-CN" altLang="en-US" b="1" dirty="0" smtClean="0">
                <a:solidFill>
                  <a:schemeClr val="tx1"/>
                </a:solidFill>
                <a:latin typeface="+mn-ea"/>
                <a:ea typeface="+mn-ea"/>
              </a:rPr>
              <a:t>。</a:t>
            </a:r>
            <a:endParaRPr lang="en-US" altLang="zh-CN" b="1" dirty="0" smtClean="0">
              <a:solidFill>
                <a:schemeClr val="tx1"/>
              </a:solidFill>
              <a:latin typeface="+mn-ea"/>
              <a:ea typeface="+mn-ea"/>
            </a:endParaRPr>
          </a:p>
          <a:p>
            <a:pPr lvl="1"/>
            <a:r>
              <a:rPr lang="zh-CN" altLang="en-US" b="1" dirty="0">
                <a:solidFill>
                  <a:schemeClr val="tx1"/>
                </a:solidFill>
                <a:latin typeface="+mn-ea"/>
                <a:ea typeface="+mn-ea"/>
              </a:rPr>
              <a:t>在</a:t>
            </a:r>
            <a:r>
              <a:rPr lang="en-US" altLang="zh-CN" b="1" dirty="0">
                <a:solidFill>
                  <a:schemeClr val="tx1"/>
                </a:solidFill>
                <a:latin typeface="+mn-ea"/>
                <a:ea typeface="+mn-ea"/>
              </a:rPr>
              <a:t>1965</a:t>
            </a:r>
            <a:r>
              <a:rPr lang="zh-CN" altLang="en-US" b="1" dirty="0">
                <a:solidFill>
                  <a:schemeClr val="tx1"/>
                </a:solidFill>
                <a:latin typeface="+mn-ea"/>
                <a:ea typeface="+mn-ea"/>
              </a:rPr>
              <a:t>年，唐（</a:t>
            </a:r>
            <a:r>
              <a:rPr lang="en-US" altLang="zh-CN" b="1" dirty="0">
                <a:solidFill>
                  <a:schemeClr val="tx1"/>
                </a:solidFill>
                <a:latin typeface="+mn-ea"/>
                <a:ea typeface="+mn-ea"/>
              </a:rPr>
              <a:t>Dunn</a:t>
            </a:r>
            <a:r>
              <a:rPr lang="zh-CN" altLang="en-US" b="1" dirty="0">
                <a:solidFill>
                  <a:schemeClr val="tx1"/>
                </a:solidFill>
                <a:latin typeface="+mn-ea"/>
                <a:ea typeface="+mn-ea"/>
              </a:rPr>
              <a:t>）和哈哥特（</a:t>
            </a:r>
            <a:r>
              <a:rPr lang="en-US" altLang="zh-CN" b="1" dirty="0" err="1">
                <a:solidFill>
                  <a:schemeClr val="tx1"/>
                </a:solidFill>
                <a:latin typeface="+mn-ea"/>
                <a:ea typeface="+mn-ea"/>
              </a:rPr>
              <a:t>Hargitt</a:t>
            </a:r>
            <a:r>
              <a:rPr lang="zh-CN" altLang="en-US" b="1" dirty="0">
                <a:solidFill>
                  <a:schemeClr val="tx1"/>
                </a:solidFill>
                <a:latin typeface="+mn-ea"/>
                <a:ea typeface="+mn-ea"/>
              </a:rPr>
              <a:t>）作为商品交易顾问建立了管理期货账户代客户做商品交易投资，并在</a:t>
            </a:r>
            <a:r>
              <a:rPr lang="en-US" altLang="zh-CN" b="1" dirty="0">
                <a:solidFill>
                  <a:schemeClr val="tx1"/>
                </a:solidFill>
                <a:latin typeface="+mn-ea"/>
                <a:ea typeface="+mn-ea"/>
              </a:rPr>
              <a:t>1967</a:t>
            </a:r>
            <a:r>
              <a:rPr lang="zh-CN" altLang="en-US" b="1" dirty="0">
                <a:solidFill>
                  <a:schemeClr val="tx1"/>
                </a:solidFill>
                <a:latin typeface="+mn-ea"/>
                <a:ea typeface="+mn-ea"/>
              </a:rPr>
              <a:t>年开始将计算机系统应用于期货交易。 在</a:t>
            </a:r>
            <a:r>
              <a:rPr lang="en-US" altLang="zh-CN" b="1" dirty="0">
                <a:solidFill>
                  <a:schemeClr val="tx1"/>
                </a:solidFill>
                <a:latin typeface="+mn-ea"/>
                <a:ea typeface="+mn-ea"/>
              </a:rPr>
              <a:t>1971</a:t>
            </a:r>
            <a:r>
              <a:rPr lang="zh-CN" altLang="en-US" b="1" dirty="0">
                <a:solidFill>
                  <a:schemeClr val="tx1"/>
                </a:solidFill>
                <a:latin typeface="+mn-ea"/>
                <a:ea typeface="+mn-ea"/>
              </a:rPr>
              <a:t>年，管理期货行业协会（</a:t>
            </a:r>
            <a:r>
              <a:rPr lang="en-US" altLang="zh-CN" b="1" dirty="0">
                <a:solidFill>
                  <a:schemeClr val="tx1"/>
                </a:solidFill>
                <a:latin typeface="+mn-ea"/>
                <a:ea typeface="+mn-ea"/>
              </a:rPr>
              <a:t>Managed Futures Association</a:t>
            </a:r>
            <a:r>
              <a:rPr lang="zh-CN" altLang="en-US" b="1" dirty="0">
                <a:solidFill>
                  <a:schemeClr val="tx1"/>
                </a:solidFill>
                <a:latin typeface="+mn-ea"/>
                <a:ea typeface="+mn-ea"/>
              </a:rPr>
              <a:t>）的建立标志着</a:t>
            </a:r>
            <a:r>
              <a:rPr lang="en-US" altLang="zh-CN" b="1" dirty="0">
                <a:solidFill>
                  <a:schemeClr val="tx1"/>
                </a:solidFill>
                <a:latin typeface="+mn-ea"/>
                <a:ea typeface="+mn-ea"/>
              </a:rPr>
              <a:t>CTA</a:t>
            </a:r>
            <a:r>
              <a:rPr lang="zh-CN" altLang="en-US" b="1" dirty="0">
                <a:solidFill>
                  <a:schemeClr val="tx1"/>
                </a:solidFill>
                <a:latin typeface="+mn-ea"/>
                <a:ea typeface="+mn-ea"/>
              </a:rPr>
              <a:t>正式成为业界所接受的一种投资策略</a:t>
            </a:r>
            <a:r>
              <a:rPr lang="zh-CN" altLang="en-US" b="1" dirty="0" smtClean="0">
                <a:solidFill>
                  <a:schemeClr val="tx1"/>
                </a:solidFill>
                <a:latin typeface="+mn-ea"/>
                <a:ea typeface="+mn-ea"/>
              </a:rPr>
              <a:t>。</a:t>
            </a:r>
            <a:endParaRPr lang="en-US" altLang="zh-CN" b="1" dirty="0" smtClean="0">
              <a:solidFill>
                <a:schemeClr val="tx1"/>
              </a:solidFill>
              <a:latin typeface="+mn-ea"/>
              <a:ea typeface="+mn-ea"/>
            </a:endParaRPr>
          </a:p>
          <a:p>
            <a:pPr lvl="1"/>
            <a:r>
              <a:rPr lang="zh-CN" altLang="en-US" b="1" dirty="0">
                <a:solidFill>
                  <a:schemeClr val="tx1"/>
                </a:solidFill>
                <a:latin typeface="+mn-ea"/>
                <a:ea typeface="+mn-ea"/>
              </a:rPr>
              <a:t>金融衍生品是执行</a:t>
            </a:r>
            <a:r>
              <a:rPr lang="en-US" altLang="zh-CN" b="1" dirty="0">
                <a:solidFill>
                  <a:schemeClr val="tx1"/>
                </a:solidFill>
                <a:latin typeface="+mn-ea"/>
                <a:ea typeface="+mn-ea"/>
              </a:rPr>
              <a:t>CTA</a:t>
            </a:r>
            <a:r>
              <a:rPr lang="zh-CN" altLang="en-US" b="1" dirty="0">
                <a:solidFill>
                  <a:schemeClr val="tx1"/>
                </a:solidFill>
                <a:latin typeface="+mn-ea"/>
                <a:ea typeface="+mn-ea"/>
              </a:rPr>
              <a:t>策略的重要工具，在衍生品创新热潮的推动下，</a:t>
            </a:r>
            <a:r>
              <a:rPr lang="en-US" altLang="zh-CN" b="1" dirty="0" smtClean="0">
                <a:solidFill>
                  <a:schemeClr val="tx1"/>
                </a:solidFill>
                <a:latin typeface="+mn-ea"/>
                <a:ea typeface="+mn-ea"/>
              </a:rPr>
              <a:t>CTA</a:t>
            </a:r>
            <a:r>
              <a:rPr lang="zh-CN" altLang="en-US" b="1" dirty="0" smtClean="0">
                <a:solidFill>
                  <a:schemeClr val="tx1"/>
                </a:solidFill>
                <a:latin typeface="+mn-ea"/>
                <a:ea typeface="+mn-ea"/>
              </a:rPr>
              <a:t>策略</a:t>
            </a:r>
            <a:r>
              <a:rPr lang="zh-CN" altLang="en-US" b="1" dirty="0">
                <a:solidFill>
                  <a:schemeClr val="tx1"/>
                </a:solidFill>
                <a:latin typeface="+mn-ea"/>
                <a:ea typeface="+mn-ea"/>
              </a:rPr>
              <a:t>的投资基金在</a:t>
            </a:r>
            <a:r>
              <a:rPr lang="en-US" altLang="zh-CN" b="1" dirty="0">
                <a:solidFill>
                  <a:schemeClr val="tx1"/>
                </a:solidFill>
                <a:latin typeface="+mn-ea"/>
                <a:ea typeface="+mn-ea"/>
              </a:rPr>
              <a:t>2000</a:t>
            </a:r>
            <a:r>
              <a:rPr lang="zh-CN" altLang="en-US" b="1" dirty="0">
                <a:solidFill>
                  <a:schemeClr val="tx1"/>
                </a:solidFill>
                <a:latin typeface="+mn-ea"/>
                <a:ea typeface="+mn-ea"/>
              </a:rPr>
              <a:t>年之后呈爆发式增长。</a:t>
            </a:r>
          </a:p>
        </p:txBody>
      </p:sp>
    </p:spTree>
    <p:extLst>
      <p:ext uri="{BB962C8B-B14F-4D97-AF65-F5344CB8AC3E}">
        <p14:creationId xmlns:p14="http://schemas.microsoft.com/office/powerpoint/2010/main" val="61694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1914144" y="774357"/>
            <a:ext cx="9997440" cy="5474043"/>
          </a:xfrm>
          <a:prstGeom prst="rect">
            <a:avLst/>
          </a:prstGeom>
        </p:spPr>
        <p:txBody>
          <a:bodyPr/>
          <a:lstStyle>
            <a:lvl1pPr marL="365760" indent="-283464" algn="l" rtl="0" eaLnBrk="1" latinLnBrk="0" hangingPunct="1">
              <a:lnSpc>
                <a:spcPct val="100000"/>
              </a:lnSpc>
              <a:spcBef>
                <a:spcPts val="600"/>
              </a:spcBef>
              <a:buClr>
                <a:schemeClr val="accent1">
                  <a:lumMod val="50000"/>
                </a:schemeClr>
              </a:buClr>
              <a:buSzPct val="80000"/>
              <a:buFont typeface="Wingdings 2"/>
              <a:buChar char=""/>
              <a:defRPr kumimoji="0" sz="3200" kern="1200">
                <a:solidFill>
                  <a:schemeClr val="tx2">
                    <a:lumMod val="75000"/>
                  </a:schemeClr>
                </a:solidFill>
                <a:latin typeface="Microsoft YaHei UI" panose="020B0503020204020204" pitchFamily="34" charset="-122"/>
                <a:ea typeface="Microsoft YaHei UI" panose="020B0503020204020204" pitchFamily="34" charset="-122"/>
                <a:cs typeface="+mn-cs"/>
              </a:defRPr>
            </a:lvl1pPr>
            <a:lvl2pPr marL="640080" indent="-237744" algn="l" rtl="0" eaLnBrk="1" latinLnBrk="0" hangingPunct="1">
              <a:lnSpc>
                <a:spcPct val="100000"/>
              </a:lnSpc>
              <a:spcBef>
                <a:spcPts val="550"/>
              </a:spcBef>
              <a:buClr>
                <a:schemeClr val="accent1">
                  <a:lumMod val="50000"/>
                </a:schemeClr>
              </a:buClr>
              <a:buFont typeface="Verdana"/>
              <a:buChar char="◦"/>
              <a:defRPr kumimoji="0" sz="2800" kern="1200">
                <a:solidFill>
                  <a:schemeClr val="tx2">
                    <a:lumMod val="75000"/>
                  </a:schemeClr>
                </a:solidFill>
                <a:latin typeface="Microsoft YaHei UI" panose="020B0503020204020204" pitchFamily="34" charset="-122"/>
                <a:ea typeface="Microsoft YaHei UI" panose="020B0503020204020204" pitchFamily="34" charset="-122"/>
                <a:cs typeface="+mn-cs"/>
              </a:defRPr>
            </a:lvl2pPr>
            <a:lvl3pPr marL="886968" indent="-228600" algn="l" rtl="0" eaLnBrk="1" latinLnBrk="0" hangingPunct="1">
              <a:lnSpc>
                <a:spcPct val="100000"/>
              </a:lnSpc>
              <a:spcBef>
                <a:spcPct val="20000"/>
              </a:spcBef>
              <a:buClr>
                <a:schemeClr val="accent2">
                  <a:lumMod val="75000"/>
                </a:schemeClr>
              </a:buClr>
              <a:buFont typeface="Wingdings 2"/>
              <a:buChar char=""/>
              <a:defRPr kumimoji="0" sz="2400" kern="1200">
                <a:solidFill>
                  <a:schemeClr val="tx2">
                    <a:lumMod val="75000"/>
                  </a:schemeClr>
                </a:solidFill>
                <a:latin typeface="Microsoft YaHei UI" panose="020B0503020204020204" pitchFamily="34" charset="-122"/>
                <a:ea typeface="Microsoft YaHei UI" panose="020B0503020204020204" pitchFamily="34" charset="-122"/>
                <a:cs typeface="+mn-cs"/>
              </a:defRPr>
            </a:lvl3pPr>
            <a:lvl4pPr marL="1097280" indent="-173736" algn="l" rtl="0" eaLnBrk="1" latinLnBrk="0" hangingPunct="1">
              <a:lnSpc>
                <a:spcPct val="100000"/>
              </a:lnSpc>
              <a:spcBef>
                <a:spcPct val="20000"/>
              </a:spcBef>
              <a:buClr>
                <a:schemeClr val="accent3">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4pPr>
            <a:lvl5pPr marL="1298448" indent="-182880" algn="l" rtl="0" eaLnBrk="1" latinLnBrk="0" hangingPunct="1">
              <a:lnSpc>
                <a:spcPct val="100000"/>
              </a:lnSpc>
              <a:spcBef>
                <a:spcPct val="20000"/>
              </a:spcBef>
              <a:buClr>
                <a:schemeClr val="accent4">
                  <a:lumMod val="75000"/>
                </a:schemeClr>
              </a:buClr>
              <a:buFont typeface="Wingdings 2"/>
              <a:buChar char=""/>
              <a:defRPr kumimoji="0" sz="2000" kern="1200">
                <a:solidFill>
                  <a:schemeClr val="tx2">
                    <a:lumMod val="75000"/>
                  </a:schemeClr>
                </a:solidFill>
                <a:latin typeface="Microsoft YaHei UI" panose="020B0503020204020204" pitchFamily="34" charset="-122"/>
                <a:ea typeface="Microsoft YaHei UI" panose="020B0503020204020204" pitchFamily="34" charset="-122"/>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zh-CN" altLang="en-US" dirty="0" smtClean="0"/>
              <a:t>目前，期货交易的品种已经扩展到债券、货币、指数、外汇等各个领域，很多机构投资者诸如养老金、信托基金、银行等都开始大量采用期货投资基金作为他们投资组合中的重要部分，以达到优化组合分散风险的目的，并且取得了良好的效果。</a:t>
            </a:r>
          </a:p>
          <a:p>
            <a:r>
              <a:rPr lang="zh-CN" altLang="en-US" dirty="0" smtClean="0"/>
              <a:t/>
            </a:r>
            <a:br>
              <a:rPr lang="zh-CN" altLang="en-US" dirty="0" smtClean="0"/>
            </a:b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8592" y="2810905"/>
            <a:ext cx="3124200" cy="3905250"/>
          </a:xfrm>
          <a:prstGeom prst="rect">
            <a:avLst/>
          </a:prstGeom>
        </p:spPr>
      </p:pic>
    </p:spTree>
    <p:extLst>
      <p:ext uri="{BB962C8B-B14F-4D97-AF65-F5344CB8AC3E}">
        <p14:creationId xmlns:p14="http://schemas.microsoft.com/office/powerpoint/2010/main" val="311558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133450" y="457936"/>
            <a:ext cx="4135358" cy="282129"/>
          </a:xfrm>
          <a:prstGeom prst="rect">
            <a:avLst/>
          </a:prstGeom>
        </p:spPr>
        <p:txBody>
          <a:bodyPr vert="horz" wrap="square" lIns="0" tIns="0" rIns="0" bIns="0" rtlCol="0">
            <a:spAutoFit/>
          </a:bodyPr>
          <a:lstStyle/>
          <a:p>
            <a:pPr>
              <a:lnSpc>
                <a:spcPts val="2238"/>
              </a:lnSpc>
              <a:spcBef>
                <a:spcPct val="0"/>
              </a:spcBef>
              <a:spcAft>
                <a:spcPct val="0"/>
              </a:spcAft>
            </a:pPr>
            <a:r>
              <a:rPr lang="en-US" altLang="zh-CN" sz="2000" b="1" dirty="0" smtClean="0">
                <a:solidFill>
                  <a:srgbClr val="000099"/>
                </a:solidFill>
                <a:latin typeface="Arial"/>
                <a:cs typeface="Arial"/>
              </a:rPr>
              <a:t>CTA</a:t>
            </a:r>
            <a:r>
              <a:rPr lang="zh-CN" altLang="en-US" sz="2000" b="1" dirty="0" smtClean="0">
                <a:solidFill>
                  <a:srgbClr val="000099"/>
                </a:solidFill>
                <a:latin typeface="Arial"/>
                <a:cs typeface="Arial"/>
              </a:rPr>
              <a:t>基金的总管理规模逐年上升</a:t>
            </a:r>
            <a:endParaRPr sz="2000" spc="16" dirty="0">
              <a:solidFill>
                <a:srgbClr val="000099"/>
              </a:solidFill>
              <a:latin typeface="UMTDMQ+¿¬Ìå_GB2312"/>
              <a:cs typeface="UMTDMQ+¿¬Ìå_GB2312"/>
            </a:endParaRPr>
          </a:p>
        </p:txBody>
      </p:sp>
      <p:sp>
        <p:nvSpPr>
          <p:cNvPr id="5" name="object 5"/>
          <p:cNvSpPr txBox="1"/>
          <p:nvPr/>
        </p:nvSpPr>
        <p:spPr>
          <a:xfrm>
            <a:off x="2133450" y="1083749"/>
            <a:ext cx="9762055" cy="833562"/>
          </a:xfrm>
          <a:prstGeom prst="rect">
            <a:avLst/>
          </a:prstGeom>
        </p:spPr>
        <p:txBody>
          <a:bodyPr vert="horz" wrap="square" lIns="0" tIns="0" rIns="0" bIns="0" rtlCol="0">
            <a:spAutoFit/>
          </a:bodyPr>
          <a:lstStyle/>
          <a:p>
            <a:pPr>
              <a:lnSpc>
                <a:spcPts val="2238"/>
              </a:lnSpc>
              <a:spcBef>
                <a:spcPct val="0"/>
              </a:spcBef>
              <a:spcAft>
                <a:spcPct val="0"/>
              </a:spcAft>
            </a:pPr>
            <a:r>
              <a:rPr sz="2000" spc="29" dirty="0">
                <a:solidFill>
                  <a:srgbClr val="000099"/>
                </a:solidFill>
                <a:latin typeface="UMTDMQ+¿¬Ìå_GB2312"/>
                <a:cs typeface="UMTDMQ+¿¬Ìå_GB2312"/>
              </a:rPr>
              <a:t>截止</a:t>
            </a:r>
            <a:r>
              <a:rPr sz="2000" b="1" dirty="0">
                <a:solidFill>
                  <a:srgbClr val="000099"/>
                </a:solidFill>
                <a:latin typeface="Arial"/>
                <a:cs typeface="Arial"/>
              </a:rPr>
              <a:t>2015</a:t>
            </a:r>
            <a:r>
              <a:rPr sz="2000" spc="16" dirty="0">
                <a:solidFill>
                  <a:srgbClr val="000099"/>
                </a:solidFill>
                <a:latin typeface="UMTDMQ+¿¬Ìå_GB2312"/>
                <a:cs typeface="UMTDMQ+¿¬Ìå_GB2312"/>
              </a:rPr>
              <a:t>年</a:t>
            </a:r>
            <a:r>
              <a:rPr sz="2000" b="1" dirty="0">
                <a:solidFill>
                  <a:srgbClr val="000099"/>
                </a:solidFill>
                <a:latin typeface="Arial"/>
                <a:cs typeface="Arial"/>
              </a:rPr>
              <a:t>12</a:t>
            </a:r>
            <a:r>
              <a:rPr sz="2000" spc="16" dirty="0">
                <a:solidFill>
                  <a:srgbClr val="000099"/>
                </a:solidFill>
                <a:latin typeface="UMTDMQ+¿¬Ìå_GB2312"/>
                <a:cs typeface="UMTDMQ+¿¬Ìå_GB2312"/>
              </a:rPr>
              <a:t>月</a:t>
            </a:r>
            <a:r>
              <a:rPr sz="2000" b="1" dirty="0">
                <a:solidFill>
                  <a:srgbClr val="000099"/>
                </a:solidFill>
                <a:latin typeface="Arial"/>
                <a:cs typeface="Arial"/>
              </a:rPr>
              <a:t>31</a:t>
            </a:r>
            <a:r>
              <a:rPr sz="2000" spc="16" dirty="0">
                <a:solidFill>
                  <a:srgbClr val="000099"/>
                </a:solidFill>
                <a:latin typeface="UMTDMQ+¿¬Ìå_GB2312"/>
                <a:cs typeface="UMTDMQ+¿¬Ìå_GB2312"/>
              </a:rPr>
              <a:t>日，</a:t>
            </a:r>
            <a:r>
              <a:rPr sz="2000" b="1" dirty="0">
                <a:solidFill>
                  <a:srgbClr val="000099"/>
                </a:solidFill>
                <a:latin typeface="Arial"/>
                <a:cs typeface="Arial"/>
              </a:rPr>
              <a:t>CTA</a:t>
            </a:r>
            <a:r>
              <a:rPr sz="2000" spc="13" dirty="0">
                <a:solidFill>
                  <a:srgbClr val="000099"/>
                </a:solidFill>
                <a:latin typeface="UMTDMQ+¿¬Ìå_GB2312"/>
                <a:cs typeface="UMTDMQ+¿¬Ìå_GB2312"/>
              </a:rPr>
              <a:t>基金的总管理规模已高达</a:t>
            </a:r>
            <a:r>
              <a:rPr sz="2000" b="1" dirty="0">
                <a:solidFill>
                  <a:srgbClr val="000099"/>
                </a:solidFill>
                <a:latin typeface="Arial"/>
                <a:cs typeface="Arial"/>
              </a:rPr>
              <a:t>3,273</a:t>
            </a:r>
            <a:r>
              <a:rPr sz="2000" spc="18" dirty="0">
                <a:solidFill>
                  <a:srgbClr val="000099"/>
                </a:solidFill>
                <a:latin typeface="UMTDMQ+¿¬Ìå_GB2312"/>
                <a:cs typeface="UMTDMQ+¿¬Ìå_GB2312"/>
              </a:rPr>
              <a:t>亿美元</a:t>
            </a:r>
          </a:p>
          <a:p>
            <a:pPr marL="1102436">
              <a:lnSpc>
                <a:spcPts val="2010"/>
              </a:lnSpc>
              <a:spcBef>
                <a:spcPts val="2294"/>
              </a:spcBef>
              <a:spcAft>
                <a:spcPct val="0"/>
              </a:spcAft>
            </a:pPr>
            <a:r>
              <a:rPr lang="zh-CN" altLang="en-US" spc="13" dirty="0" smtClean="0">
                <a:solidFill>
                  <a:srgbClr val="000099"/>
                </a:solidFill>
                <a:latin typeface="UMTDMQ+¿¬Ìå_GB2312"/>
                <a:cs typeface="UMTDMQ+¿¬Ìå_GB2312"/>
              </a:rPr>
              <a:t>图：全球</a:t>
            </a:r>
            <a:r>
              <a:rPr lang="en-US" altLang="zh-CN" spc="13" dirty="0" smtClean="0">
                <a:solidFill>
                  <a:srgbClr val="000099"/>
                </a:solidFill>
                <a:latin typeface="UMTDMQ+¿¬Ìå_GB2312"/>
                <a:cs typeface="UMTDMQ+¿¬Ìå_GB2312"/>
              </a:rPr>
              <a:t>CTA</a:t>
            </a:r>
            <a:r>
              <a:rPr lang="zh-CN" altLang="en-US" spc="13" dirty="0" smtClean="0">
                <a:solidFill>
                  <a:srgbClr val="000099"/>
                </a:solidFill>
                <a:latin typeface="UMTDMQ+¿¬Ìå_GB2312"/>
                <a:cs typeface="UMTDMQ+¿¬Ìå_GB2312"/>
              </a:rPr>
              <a:t>基金的管理规模（单位：十亿美元）</a:t>
            </a:r>
            <a:endParaRPr spc="12" dirty="0">
              <a:solidFill>
                <a:srgbClr val="000099"/>
              </a:solidFill>
              <a:latin typeface="UMTDMQ+¿¬Ìå_GB2312"/>
              <a:cs typeface="UMTDMQ+¿¬Ìå_GB2312"/>
            </a:endParaRPr>
          </a:p>
        </p:txBody>
      </p:sp>
      <p:sp>
        <p:nvSpPr>
          <p:cNvPr id="11" name="object 11"/>
          <p:cNvSpPr txBox="1"/>
          <p:nvPr/>
        </p:nvSpPr>
        <p:spPr>
          <a:xfrm>
            <a:off x="2776475" y="5677620"/>
            <a:ext cx="3350135" cy="166712"/>
          </a:xfrm>
          <a:prstGeom prst="rect">
            <a:avLst/>
          </a:prstGeom>
        </p:spPr>
        <p:txBody>
          <a:bodyPr vert="horz" wrap="square" lIns="0" tIns="0" rIns="0" bIns="0" rtlCol="0">
            <a:spAutoFit/>
          </a:bodyPr>
          <a:lstStyle/>
          <a:p>
            <a:pPr>
              <a:lnSpc>
                <a:spcPts val="1340"/>
              </a:lnSpc>
              <a:spcBef>
                <a:spcPct val="0"/>
              </a:spcBef>
              <a:spcAft>
                <a:spcPct val="0"/>
              </a:spcAft>
            </a:pPr>
            <a:r>
              <a:rPr sz="1200">
                <a:solidFill>
                  <a:srgbClr val="000099"/>
                </a:solidFill>
                <a:latin typeface="UMTDMQ+¿¬Ìå_GB2312"/>
                <a:cs typeface="UMTDMQ+¿¬Ìå_GB2312"/>
              </a:rPr>
              <a:t>资料来源：</a:t>
            </a:r>
            <a:r>
              <a:rPr sz="1200">
                <a:solidFill>
                  <a:srgbClr val="000099"/>
                </a:solidFill>
                <a:latin typeface="Arial"/>
                <a:cs typeface="Arial"/>
              </a:rPr>
              <a:t>Barclayhedge</a:t>
            </a:r>
            <a:r>
              <a:rPr sz="1200">
                <a:solidFill>
                  <a:srgbClr val="000099"/>
                </a:solidFill>
                <a:latin typeface="UMTDMQ+¿¬Ìå_GB2312"/>
                <a:cs typeface="UMTDMQ+¿¬Ìå_GB2312"/>
              </a:rPr>
              <a:t>，海通证券研究所</a:t>
            </a:r>
          </a:p>
        </p:txBody>
      </p:sp>
      <p:sp>
        <p:nvSpPr>
          <p:cNvPr id="12" name="object 12"/>
          <p:cNvSpPr txBox="1"/>
          <p:nvPr/>
        </p:nvSpPr>
        <p:spPr>
          <a:xfrm>
            <a:off x="6112130" y="6551177"/>
            <a:ext cx="313357" cy="166712"/>
          </a:xfrm>
          <a:prstGeom prst="rect">
            <a:avLst/>
          </a:prstGeom>
        </p:spPr>
        <p:txBody>
          <a:bodyPr vert="horz" wrap="square" lIns="0" tIns="0" rIns="0" bIns="0" rtlCol="0">
            <a:spAutoFit/>
          </a:bodyPr>
          <a:lstStyle/>
          <a:p>
            <a:pPr>
              <a:lnSpc>
                <a:spcPts val="1340"/>
              </a:lnSpc>
              <a:spcBef>
                <a:spcPct val="0"/>
              </a:spcBef>
              <a:spcAft>
                <a:spcPct val="0"/>
              </a:spcAft>
            </a:pPr>
            <a:r>
              <a:rPr sz="1200" b="1">
                <a:solidFill>
                  <a:srgbClr val="000000"/>
                </a:solidFill>
                <a:latin typeface="Arial"/>
                <a:cs typeface="Arial"/>
              </a:rPr>
              <a:t>6</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815" y="2049242"/>
            <a:ext cx="9526329" cy="3324689"/>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004266" y="1008897"/>
            <a:ext cx="7131620" cy="346249"/>
          </a:xfrm>
          <a:prstGeom prst="rect">
            <a:avLst/>
          </a:prstGeom>
        </p:spPr>
        <p:txBody>
          <a:bodyPr vert="horz" wrap="square" lIns="0" tIns="0" rIns="0" bIns="0" rtlCol="0">
            <a:spAutoFit/>
          </a:bodyPr>
          <a:lstStyle/>
          <a:p>
            <a:pPr>
              <a:lnSpc>
                <a:spcPts val="2681"/>
              </a:lnSpc>
              <a:spcBef>
                <a:spcPct val="0"/>
              </a:spcBef>
              <a:spcAft>
                <a:spcPct val="0"/>
              </a:spcAft>
            </a:pPr>
            <a:r>
              <a:rPr sz="2400" b="1" dirty="0">
                <a:solidFill>
                  <a:srgbClr val="000099"/>
                </a:solidFill>
                <a:latin typeface="Arial"/>
                <a:cs typeface="Arial"/>
              </a:rPr>
              <a:t>1997</a:t>
            </a:r>
            <a:r>
              <a:rPr sz="2400" spc="13" dirty="0">
                <a:solidFill>
                  <a:srgbClr val="000099"/>
                </a:solidFill>
                <a:latin typeface="DOPCAL+¿¬Ìå_GB2312"/>
                <a:cs typeface="DOPCAL+¿¬Ìå_GB2312"/>
              </a:rPr>
              <a:t>年以来，</a:t>
            </a:r>
            <a:r>
              <a:rPr sz="2400" b="1" dirty="0">
                <a:solidFill>
                  <a:srgbClr val="000099"/>
                </a:solidFill>
                <a:latin typeface="Arial"/>
                <a:cs typeface="Arial"/>
              </a:rPr>
              <a:t>CTA</a:t>
            </a:r>
            <a:r>
              <a:rPr sz="2400" spc="12" dirty="0">
                <a:solidFill>
                  <a:srgbClr val="000099"/>
                </a:solidFill>
                <a:latin typeface="DOPCAL+¿¬Ìå_GB2312"/>
                <a:cs typeface="DOPCAL+¿¬Ìå_GB2312"/>
              </a:rPr>
              <a:t>基金的总管理规模逐年上升</a:t>
            </a:r>
          </a:p>
        </p:txBody>
      </p:sp>
      <p:sp>
        <p:nvSpPr>
          <p:cNvPr id="5" name="object 5"/>
          <p:cNvSpPr txBox="1"/>
          <p:nvPr/>
        </p:nvSpPr>
        <p:spPr>
          <a:xfrm>
            <a:off x="2501774" y="2191554"/>
            <a:ext cx="7921079" cy="256480"/>
          </a:xfrm>
          <a:prstGeom prst="rect">
            <a:avLst/>
          </a:prstGeom>
        </p:spPr>
        <p:txBody>
          <a:bodyPr vert="horz" wrap="square" lIns="0" tIns="0" rIns="0" bIns="0" rtlCol="0">
            <a:spAutoFit/>
          </a:bodyPr>
          <a:lstStyle/>
          <a:p>
            <a:pPr>
              <a:lnSpc>
                <a:spcPts val="2013"/>
              </a:lnSpc>
              <a:spcBef>
                <a:spcPct val="0"/>
              </a:spcBef>
              <a:spcAft>
                <a:spcPct val="0"/>
              </a:spcAft>
            </a:pPr>
            <a:r>
              <a:rPr spc="12">
                <a:solidFill>
                  <a:srgbClr val="000099"/>
                </a:solidFill>
                <a:latin typeface="DOPCAL+¿¬Ìå_GB2312"/>
                <a:cs typeface="DOPCAL+¿¬Ìå_GB2312"/>
              </a:rPr>
              <a:t>图：</a:t>
            </a:r>
            <a:r>
              <a:rPr b="1">
                <a:solidFill>
                  <a:srgbClr val="000099"/>
                </a:solidFill>
                <a:latin typeface="Arial"/>
                <a:cs typeface="Arial"/>
              </a:rPr>
              <a:t>C</a:t>
            </a:r>
            <a:r>
              <a:rPr b="1" spc="-498">
                <a:solidFill>
                  <a:srgbClr val="000099"/>
                </a:solidFill>
                <a:latin typeface="Arial"/>
                <a:cs typeface="Arial"/>
              </a:rPr>
              <a:t> </a:t>
            </a:r>
            <a:r>
              <a:rPr b="1" spc="-67">
                <a:solidFill>
                  <a:srgbClr val="000099"/>
                </a:solidFill>
                <a:latin typeface="Arial"/>
                <a:cs typeface="Arial"/>
              </a:rPr>
              <a:t>TA</a:t>
            </a:r>
            <a:r>
              <a:rPr spc="12">
                <a:solidFill>
                  <a:srgbClr val="000099"/>
                </a:solidFill>
                <a:latin typeface="DOPCAL+¿¬Ìå_GB2312"/>
                <a:cs typeface="DOPCAL+¿¬Ìå_GB2312"/>
              </a:rPr>
              <a:t>基金、对冲基金和</a:t>
            </a:r>
            <a:r>
              <a:rPr b="1">
                <a:solidFill>
                  <a:srgbClr val="000099"/>
                </a:solidFill>
                <a:latin typeface="Arial"/>
                <a:cs typeface="Arial"/>
              </a:rPr>
              <a:t>FOF</a:t>
            </a:r>
            <a:r>
              <a:rPr spc="12">
                <a:solidFill>
                  <a:srgbClr val="000099"/>
                </a:solidFill>
                <a:latin typeface="DOPCAL+¿¬Ìå_GB2312"/>
                <a:cs typeface="DOPCAL+¿¬Ìå_GB2312"/>
              </a:rPr>
              <a:t>的管理规模对比（单位：十亿美元）</a:t>
            </a:r>
          </a:p>
        </p:txBody>
      </p:sp>
      <p:sp>
        <p:nvSpPr>
          <p:cNvPr id="12" name="object 12"/>
          <p:cNvSpPr txBox="1"/>
          <p:nvPr/>
        </p:nvSpPr>
        <p:spPr>
          <a:xfrm>
            <a:off x="2717928" y="5539546"/>
            <a:ext cx="3350135" cy="166712"/>
          </a:xfrm>
          <a:prstGeom prst="rect">
            <a:avLst/>
          </a:prstGeom>
        </p:spPr>
        <p:txBody>
          <a:bodyPr vert="horz" wrap="square" lIns="0" tIns="0" rIns="0" bIns="0" rtlCol="0">
            <a:spAutoFit/>
          </a:bodyPr>
          <a:lstStyle/>
          <a:p>
            <a:pPr>
              <a:lnSpc>
                <a:spcPts val="1340"/>
              </a:lnSpc>
              <a:spcBef>
                <a:spcPct val="0"/>
              </a:spcBef>
              <a:spcAft>
                <a:spcPct val="0"/>
              </a:spcAft>
            </a:pPr>
            <a:r>
              <a:rPr sz="1200">
                <a:solidFill>
                  <a:srgbClr val="000099"/>
                </a:solidFill>
                <a:latin typeface="DOPCAL+¿¬Ìå_GB2312"/>
                <a:cs typeface="DOPCAL+¿¬Ìå_GB2312"/>
              </a:rPr>
              <a:t>资料来源：</a:t>
            </a:r>
            <a:r>
              <a:rPr sz="1200">
                <a:solidFill>
                  <a:srgbClr val="000099"/>
                </a:solidFill>
                <a:latin typeface="Arial"/>
                <a:cs typeface="Arial"/>
              </a:rPr>
              <a:t>Barclayhedge</a:t>
            </a:r>
            <a:r>
              <a:rPr sz="1200">
                <a:solidFill>
                  <a:srgbClr val="000099"/>
                </a:solidFill>
                <a:latin typeface="DOPCAL+¿¬Ìå_GB2312"/>
                <a:cs typeface="DOPCAL+¿¬Ìå_GB2312"/>
              </a:rPr>
              <a:t>，海通证券研究所</a:t>
            </a:r>
          </a:p>
        </p:txBody>
      </p:sp>
      <p:sp>
        <p:nvSpPr>
          <p:cNvPr id="13" name="object 13"/>
          <p:cNvSpPr txBox="1"/>
          <p:nvPr/>
        </p:nvSpPr>
        <p:spPr>
          <a:xfrm>
            <a:off x="6112130" y="6551177"/>
            <a:ext cx="313357" cy="166712"/>
          </a:xfrm>
          <a:prstGeom prst="rect">
            <a:avLst/>
          </a:prstGeom>
        </p:spPr>
        <p:txBody>
          <a:bodyPr vert="horz" wrap="square" lIns="0" tIns="0" rIns="0" bIns="0" rtlCol="0">
            <a:spAutoFit/>
          </a:bodyPr>
          <a:lstStyle/>
          <a:p>
            <a:pPr>
              <a:lnSpc>
                <a:spcPts val="1340"/>
              </a:lnSpc>
              <a:spcBef>
                <a:spcPct val="0"/>
              </a:spcBef>
              <a:spcAft>
                <a:spcPct val="0"/>
              </a:spcAft>
            </a:pPr>
            <a:r>
              <a:rPr sz="1200" b="1">
                <a:solidFill>
                  <a:srgbClr val="000000"/>
                </a:solidFill>
                <a:latin typeface="Arial"/>
                <a:cs typeface="Arial"/>
              </a:rPr>
              <a:t>7</a:t>
            </a:r>
          </a:p>
        </p:txBody>
      </p:sp>
      <p:pic>
        <p:nvPicPr>
          <p:cNvPr id="2" name="图片 1"/>
          <p:cNvPicPr>
            <a:picLocks noChangeAspect="1"/>
          </p:cNvPicPr>
          <p:nvPr/>
        </p:nvPicPr>
        <p:blipFill>
          <a:blip r:embed="rId2"/>
          <a:stretch>
            <a:fillRect/>
          </a:stretch>
        </p:blipFill>
        <p:spPr>
          <a:xfrm>
            <a:off x="2252089" y="2521642"/>
            <a:ext cx="8033437" cy="286039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197370" y="1127599"/>
            <a:ext cx="6705447" cy="346249"/>
          </a:xfrm>
          <a:prstGeom prst="rect">
            <a:avLst/>
          </a:prstGeom>
        </p:spPr>
        <p:txBody>
          <a:bodyPr vert="horz" wrap="square" lIns="0" tIns="0" rIns="0" bIns="0" rtlCol="0">
            <a:spAutoFit/>
          </a:bodyPr>
          <a:lstStyle/>
          <a:p>
            <a:pPr>
              <a:lnSpc>
                <a:spcPts val="2681"/>
              </a:lnSpc>
              <a:spcBef>
                <a:spcPct val="0"/>
              </a:spcBef>
              <a:spcAft>
                <a:spcPct val="0"/>
              </a:spcAft>
            </a:pPr>
            <a:r>
              <a:rPr lang="en-US" altLang="zh-CN" sz="2400" b="1" dirty="0" smtClean="0">
                <a:solidFill>
                  <a:srgbClr val="000099"/>
                </a:solidFill>
                <a:latin typeface="Arial"/>
                <a:cs typeface="Arial"/>
              </a:rPr>
              <a:t>CTA</a:t>
            </a:r>
            <a:r>
              <a:rPr lang="zh-CN" altLang="en-US" sz="2400" b="1" dirty="0" smtClean="0">
                <a:solidFill>
                  <a:srgbClr val="000099"/>
                </a:solidFill>
                <a:latin typeface="Arial"/>
                <a:cs typeface="Arial"/>
              </a:rPr>
              <a:t>基金业绩稳定，与其它策略的相关性低</a:t>
            </a:r>
            <a:endParaRPr sz="2400" spc="12" dirty="0">
              <a:solidFill>
                <a:srgbClr val="000099"/>
              </a:solidFill>
              <a:latin typeface="BWANHC+¿¬Ìå_GB2312"/>
              <a:cs typeface="BWANHC+¿¬Ìå_GB2312"/>
            </a:endParaRPr>
          </a:p>
        </p:txBody>
      </p:sp>
      <p:sp>
        <p:nvSpPr>
          <p:cNvPr id="17" name="object 17"/>
          <p:cNvSpPr txBox="1"/>
          <p:nvPr/>
        </p:nvSpPr>
        <p:spPr>
          <a:xfrm>
            <a:off x="1826667" y="5442289"/>
            <a:ext cx="3350135" cy="166712"/>
          </a:xfrm>
          <a:prstGeom prst="rect">
            <a:avLst/>
          </a:prstGeom>
        </p:spPr>
        <p:txBody>
          <a:bodyPr vert="horz" wrap="square" lIns="0" tIns="0" rIns="0" bIns="0" rtlCol="0">
            <a:spAutoFit/>
          </a:bodyPr>
          <a:lstStyle/>
          <a:p>
            <a:pPr>
              <a:lnSpc>
                <a:spcPts val="1340"/>
              </a:lnSpc>
              <a:spcBef>
                <a:spcPct val="0"/>
              </a:spcBef>
              <a:spcAft>
                <a:spcPct val="0"/>
              </a:spcAft>
            </a:pPr>
            <a:r>
              <a:rPr sz="1200">
                <a:solidFill>
                  <a:srgbClr val="000099"/>
                </a:solidFill>
                <a:latin typeface="BWANHC+¿¬Ìå_GB2312"/>
                <a:cs typeface="BWANHC+¿¬Ìå_GB2312"/>
              </a:rPr>
              <a:t>资料来源：</a:t>
            </a:r>
            <a:r>
              <a:rPr sz="1200">
                <a:solidFill>
                  <a:srgbClr val="000099"/>
                </a:solidFill>
                <a:latin typeface="Arial"/>
                <a:cs typeface="Arial"/>
              </a:rPr>
              <a:t>Barclayhedge</a:t>
            </a:r>
            <a:r>
              <a:rPr sz="1200">
                <a:solidFill>
                  <a:srgbClr val="000099"/>
                </a:solidFill>
                <a:latin typeface="BWANHC+¿¬Ìå_GB2312"/>
                <a:cs typeface="BWANHC+¿¬Ìå_GB2312"/>
              </a:rPr>
              <a:t>，海通证券研究所</a:t>
            </a:r>
          </a:p>
        </p:txBody>
      </p:sp>
      <p:sp>
        <p:nvSpPr>
          <p:cNvPr id="18" name="object 18"/>
          <p:cNvSpPr txBox="1"/>
          <p:nvPr/>
        </p:nvSpPr>
        <p:spPr>
          <a:xfrm>
            <a:off x="6112130" y="6551177"/>
            <a:ext cx="313357" cy="166712"/>
          </a:xfrm>
          <a:prstGeom prst="rect">
            <a:avLst/>
          </a:prstGeom>
        </p:spPr>
        <p:txBody>
          <a:bodyPr vert="horz" wrap="square" lIns="0" tIns="0" rIns="0" bIns="0" rtlCol="0">
            <a:spAutoFit/>
          </a:bodyPr>
          <a:lstStyle/>
          <a:p>
            <a:pPr>
              <a:lnSpc>
                <a:spcPts val="1340"/>
              </a:lnSpc>
              <a:spcBef>
                <a:spcPct val="0"/>
              </a:spcBef>
              <a:spcAft>
                <a:spcPct val="0"/>
              </a:spcAft>
            </a:pPr>
            <a:r>
              <a:rPr sz="1200" b="1">
                <a:solidFill>
                  <a:srgbClr val="000000"/>
                </a:solidFill>
                <a:latin typeface="Arial"/>
                <a:cs typeface="Arial"/>
              </a:rPr>
              <a:t>8</a:t>
            </a:r>
          </a:p>
        </p:txBody>
      </p:sp>
      <p:pic>
        <p:nvPicPr>
          <p:cNvPr id="2" name="图片 1"/>
          <p:cNvPicPr>
            <a:picLocks noChangeAspect="1"/>
          </p:cNvPicPr>
          <p:nvPr/>
        </p:nvPicPr>
        <p:blipFill>
          <a:blip r:embed="rId2"/>
          <a:stretch>
            <a:fillRect/>
          </a:stretch>
        </p:blipFill>
        <p:spPr>
          <a:xfrm>
            <a:off x="1770042" y="1968843"/>
            <a:ext cx="9902973" cy="3246094"/>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796797" y="5837945"/>
            <a:ext cx="3350135" cy="166712"/>
          </a:xfrm>
          <a:prstGeom prst="rect">
            <a:avLst/>
          </a:prstGeom>
        </p:spPr>
        <p:txBody>
          <a:bodyPr vert="horz" wrap="square" lIns="0" tIns="0" rIns="0" bIns="0" rtlCol="0">
            <a:spAutoFit/>
          </a:bodyPr>
          <a:lstStyle/>
          <a:p>
            <a:pPr>
              <a:lnSpc>
                <a:spcPts val="1340"/>
              </a:lnSpc>
              <a:spcBef>
                <a:spcPct val="0"/>
              </a:spcBef>
              <a:spcAft>
                <a:spcPct val="0"/>
              </a:spcAft>
            </a:pPr>
            <a:r>
              <a:rPr sz="1200">
                <a:solidFill>
                  <a:srgbClr val="000099"/>
                </a:solidFill>
                <a:latin typeface="UKCGRI+¿¬Ìå_GB2312"/>
                <a:cs typeface="UKCGRI+¿¬Ìå_GB2312"/>
              </a:rPr>
              <a:t>资料来源：</a:t>
            </a:r>
            <a:r>
              <a:rPr sz="1200">
                <a:solidFill>
                  <a:srgbClr val="000099"/>
                </a:solidFill>
                <a:latin typeface="Arial"/>
                <a:cs typeface="Arial"/>
              </a:rPr>
              <a:t>Barclayhedge</a:t>
            </a:r>
            <a:r>
              <a:rPr sz="1200">
                <a:solidFill>
                  <a:srgbClr val="000099"/>
                </a:solidFill>
                <a:latin typeface="UKCGRI+¿¬Ìå_GB2312"/>
                <a:cs typeface="UKCGRI+¿¬Ìå_GB2312"/>
              </a:rPr>
              <a:t>，海通证券研究所</a:t>
            </a:r>
          </a:p>
        </p:txBody>
      </p:sp>
      <p:sp>
        <p:nvSpPr>
          <p:cNvPr id="16" name="object 16"/>
          <p:cNvSpPr txBox="1"/>
          <p:nvPr/>
        </p:nvSpPr>
        <p:spPr>
          <a:xfrm>
            <a:off x="6112130" y="6551177"/>
            <a:ext cx="313357" cy="166712"/>
          </a:xfrm>
          <a:prstGeom prst="rect">
            <a:avLst/>
          </a:prstGeom>
        </p:spPr>
        <p:txBody>
          <a:bodyPr vert="horz" wrap="square" lIns="0" tIns="0" rIns="0" bIns="0" rtlCol="0">
            <a:spAutoFit/>
          </a:bodyPr>
          <a:lstStyle/>
          <a:p>
            <a:pPr>
              <a:lnSpc>
                <a:spcPts val="1340"/>
              </a:lnSpc>
              <a:spcBef>
                <a:spcPct val="0"/>
              </a:spcBef>
              <a:spcAft>
                <a:spcPct val="0"/>
              </a:spcAft>
            </a:pPr>
            <a:r>
              <a:rPr sz="1200" b="1">
                <a:solidFill>
                  <a:srgbClr val="000000"/>
                </a:solidFill>
                <a:latin typeface="Arial"/>
                <a:cs typeface="Arial"/>
              </a:rPr>
              <a:t>9</a:t>
            </a:r>
          </a:p>
        </p:txBody>
      </p:sp>
      <p:pic>
        <p:nvPicPr>
          <p:cNvPr id="2" name="图片 1"/>
          <p:cNvPicPr>
            <a:picLocks noChangeAspect="1"/>
          </p:cNvPicPr>
          <p:nvPr/>
        </p:nvPicPr>
        <p:blipFill>
          <a:blip r:embed="rId2"/>
          <a:stretch>
            <a:fillRect/>
          </a:stretch>
        </p:blipFill>
        <p:spPr>
          <a:xfrm>
            <a:off x="1954813" y="2697977"/>
            <a:ext cx="9528733" cy="2952565"/>
          </a:xfrm>
          <a:prstGeom prst="rect">
            <a:avLst/>
          </a:prstGeom>
        </p:spPr>
      </p:pic>
      <p:pic>
        <p:nvPicPr>
          <p:cNvPr id="6" name="图片 5"/>
          <p:cNvPicPr>
            <a:picLocks noChangeAspect="1"/>
          </p:cNvPicPr>
          <p:nvPr/>
        </p:nvPicPr>
        <p:blipFill>
          <a:blip r:embed="rId3"/>
          <a:stretch>
            <a:fillRect/>
          </a:stretch>
        </p:blipFill>
        <p:spPr>
          <a:xfrm>
            <a:off x="2111359" y="304970"/>
            <a:ext cx="5480779" cy="670618"/>
          </a:xfrm>
          <a:prstGeom prst="rect">
            <a:avLst/>
          </a:prstGeom>
        </p:spPr>
      </p:pic>
      <p:pic>
        <p:nvPicPr>
          <p:cNvPr id="7" name="图片 6"/>
          <p:cNvPicPr>
            <a:picLocks noChangeAspect="1"/>
          </p:cNvPicPr>
          <p:nvPr/>
        </p:nvPicPr>
        <p:blipFill>
          <a:blip r:embed="rId4"/>
          <a:stretch>
            <a:fillRect/>
          </a:stretch>
        </p:blipFill>
        <p:spPr>
          <a:xfrm>
            <a:off x="1954813" y="1144188"/>
            <a:ext cx="10492125" cy="1103472"/>
          </a:xfrm>
          <a:prstGeom prst="rect">
            <a:avLst/>
          </a:prstGeom>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压制树叶设计模板">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Office_13565438_TF03460542" id="{8E61AB6F-79DD-48D9-AE23-68C19C4DD65A}" vid="{1D74CAA1-6F0A-411F-9AD9-02D40B4E4B58}"/>
    </a:ext>
  </a:extLst>
</a:theme>
</file>

<file path=ppt/theme/theme2.xml><?xml version="1.0" encoding="utf-8"?>
<a:theme xmlns:a="http://schemas.openxmlformats.org/drawingml/2006/main" name="Office 主题">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FED04C-AD43-4E06-AD63-36D8B5E83787}">
  <ds:schemaRefs>
    <ds:schemaRef ds:uri="http://purl.org/dc/dcmityp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40262f94-9f35-4ac3-9a90-690165a166b7"/>
    <ds:schemaRef ds:uri="a4f35948-e619-41b3-aa29-22878b09cfd2"/>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0710C29-A897-44AD-9F83-BE5F874C2A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B5BEE-6806-4BF1-A9A7-4B4A72C0C6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压制树叶设计幻灯片</Template>
  <TotalTime>104</TotalTime>
  <Words>2534</Words>
  <Application>Microsoft Office PowerPoint</Application>
  <PresentationFormat>宽屏</PresentationFormat>
  <Paragraphs>258</Paragraphs>
  <Slides>34</Slides>
  <Notes>1</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34</vt:i4>
      </vt:variant>
    </vt:vector>
  </HeadingPairs>
  <TitlesOfParts>
    <vt:vector size="59" baseType="lpstr">
      <vt:lpstr>BOPJTI+¿¬Ìå_GB2312</vt:lpstr>
      <vt:lpstr>BWANHC+¿¬Ìå_GB2312</vt:lpstr>
      <vt:lpstr>COBGDE+¿¬Ìå_GB2312</vt:lpstr>
      <vt:lpstr>DEUKVA+¿¬Ìå_GB2312</vt:lpstr>
      <vt:lpstr>DOPCAL+¿¬Ìå_GB2312</vt:lpstr>
      <vt:lpstr>KPNUCK+¿¬Ìå_GB2312</vt:lpstr>
      <vt:lpstr>Microsoft YaHei UI</vt:lpstr>
      <vt:lpstr>MS Gothic</vt:lpstr>
      <vt:lpstr>MSPWAW+¿¬Ìå_GB2312</vt:lpstr>
      <vt:lpstr>NBGUUW+¿¬Ìå_GB2312</vt:lpstr>
      <vt:lpstr>TMBSQE+¿¬Ìå_GB2312</vt:lpstr>
      <vt:lpstr>TVUGWL+¿¬Ìå_GB2312</vt:lpstr>
      <vt:lpstr>UKCGRI+¿¬Ìå_GB2312</vt:lpstr>
      <vt:lpstr>UMTDMQ+¿¬Ìå_GB2312</vt:lpstr>
      <vt:lpstr>VOJAIW+¿¬Ìå_GB2312</vt:lpstr>
      <vt:lpstr>宋体</vt:lpstr>
      <vt:lpstr>微软雅黑</vt:lpstr>
      <vt:lpstr>Arial</vt:lpstr>
      <vt:lpstr>Calibri</vt:lpstr>
      <vt:lpstr>Century Gothic</vt:lpstr>
      <vt:lpstr>Symbol</vt:lpstr>
      <vt:lpstr>Times New Roman</vt:lpstr>
      <vt:lpstr>Verdana</vt:lpstr>
      <vt:lpstr>Wingdings 2</vt:lpstr>
      <vt:lpstr>压制树叶设计模板</vt:lpstr>
      <vt:lpstr>量化策略开发与程序化交易</vt:lpstr>
      <vt:lpstr>第8章 商品期货CTA量化投资策略</vt:lpstr>
      <vt:lpstr>第1节  什么是CTA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量化策略开发与程序化交易</dc:title>
  <dc:creator>微软用户</dc:creator>
  <cp:lastModifiedBy>微软用户</cp:lastModifiedBy>
  <cp:revision>17</cp:revision>
  <dcterms:created xsi:type="dcterms:W3CDTF">2020-06-05T13:03:33Z</dcterms:created>
  <dcterms:modified xsi:type="dcterms:W3CDTF">2020-06-06T01:10:07Z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74065700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