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wav" ContentType="audio/x-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66"/>
  </p:notesMasterIdLst>
  <p:sldIdLst>
    <p:sldId id="256" r:id="rId2"/>
    <p:sldId id="257" r:id="rId3"/>
    <p:sldId id="260" r:id="rId4"/>
    <p:sldId id="263" r:id="rId5"/>
    <p:sldId id="265" r:id="rId6"/>
    <p:sldId id="266" r:id="rId7"/>
    <p:sldId id="268" r:id="rId8"/>
    <p:sldId id="269" r:id="rId9"/>
    <p:sldId id="273" r:id="rId10"/>
    <p:sldId id="274" r:id="rId11"/>
    <p:sldId id="275" r:id="rId12"/>
    <p:sldId id="276" r:id="rId13"/>
    <p:sldId id="277" r:id="rId14"/>
    <p:sldId id="278" r:id="rId15"/>
    <p:sldId id="279" r:id="rId16"/>
    <p:sldId id="280" r:id="rId17"/>
    <p:sldId id="281" r:id="rId18"/>
    <p:sldId id="282" r:id="rId19"/>
    <p:sldId id="283" r:id="rId20"/>
    <p:sldId id="284" r:id="rId21"/>
    <p:sldId id="285" r:id="rId22"/>
    <p:sldId id="286" r:id="rId23"/>
    <p:sldId id="287" r:id="rId24"/>
    <p:sldId id="288" r:id="rId25"/>
    <p:sldId id="289" r:id="rId26"/>
    <p:sldId id="290" r:id="rId27"/>
    <p:sldId id="291" r:id="rId28"/>
    <p:sldId id="292" r:id="rId29"/>
    <p:sldId id="293" r:id="rId30"/>
    <p:sldId id="294" r:id="rId31"/>
    <p:sldId id="295" r:id="rId32"/>
    <p:sldId id="296" r:id="rId33"/>
    <p:sldId id="297" r:id="rId34"/>
    <p:sldId id="298" r:id="rId35"/>
    <p:sldId id="299" r:id="rId36"/>
    <p:sldId id="300" r:id="rId37"/>
    <p:sldId id="301" r:id="rId38"/>
    <p:sldId id="304" r:id="rId39"/>
    <p:sldId id="307" r:id="rId40"/>
    <p:sldId id="308" r:id="rId41"/>
    <p:sldId id="310" r:id="rId42"/>
    <p:sldId id="316" r:id="rId43"/>
    <p:sldId id="317" r:id="rId44"/>
    <p:sldId id="319" r:id="rId45"/>
    <p:sldId id="323" r:id="rId46"/>
    <p:sldId id="324" r:id="rId47"/>
    <p:sldId id="328" r:id="rId48"/>
    <p:sldId id="329" r:id="rId49"/>
    <p:sldId id="330" r:id="rId50"/>
    <p:sldId id="331" r:id="rId51"/>
    <p:sldId id="332" r:id="rId52"/>
    <p:sldId id="333" r:id="rId53"/>
    <p:sldId id="334" r:id="rId54"/>
    <p:sldId id="335" r:id="rId55"/>
    <p:sldId id="336" r:id="rId56"/>
    <p:sldId id="337" r:id="rId57"/>
    <p:sldId id="338" r:id="rId58"/>
    <p:sldId id="339" r:id="rId59"/>
    <p:sldId id="340" r:id="rId60"/>
    <p:sldId id="341" r:id="rId61"/>
    <p:sldId id="342" r:id="rId62"/>
    <p:sldId id="343" r:id="rId63"/>
    <p:sldId id="344" r:id="rId64"/>
    <p:sldId id="345" r:id="rId6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 Id="rId5" Type="http://schemas.openxmlformats.org/officeDocument/2006/relationships/image" Target="../media/image26.wmf"/><Relationship Id="rId4" Type="http://schemas.openxmlformats.org/officeDocument/2006/relationships/image" Target="../media/image25.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image" Target="../media/image32.wmf"/><Relationship Id="rId7" Type="http://schemas.openxmlformats.org/officeDocument/2006/relationships/image" Target="../media/image36.wmf"/><Relationship Id="rId2" Type="http://schemas.openxmlformats.org/officeDocument/2006/relationships/image" Target="../media/image31.wmf"/><Relationship Id="rId1" Type="http://schemas.openxmlformats.org/officeDocument/2006/relationships/image" Target="../media/image30.wmf"/><Relationship Id="rId6" Type="http://schemas.openxmlformats.org/officeDocument/2006/relationships/image" Target="../media/image35.wmf"/><Relationship Id="rId11" Type="http://schemas.openxmlformats.org/officeDocument/2006/relationships/image" Target="../media/image29.wmf"/><Relationship Id="rId5" Type="http://schemas.openxmlformats.org/officeDocument/2006/relationships/image" Target="../media/image34.wmf"/><Relationship Id="rId10" Type="http://schemas.openxmlformats.org/officeDocument/2006/relationships/image" Target="../media/image28.wmf"/><Relationship Id="rId4" Type="http://schemas.openxmlformats.org/officeDocument/2006/relationships/image" Target="../media/image33.wmf"/><Relationship Id="rId9" Type="http://schemas.openxmlformats.org/officeDocument/2006/relationships/image" Target="../media/image38.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5.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image" Target="../media/image48.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4"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72B7FC-BD88-4DAC-84C8-698F0154BE16}" type="datetimeFigureOut">
              <a:rPr lang="zh-CN" altLang="en-US" smtClean="0"/>
              <a:t>2020/4/17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50754A-D2C0-476D-AFDC-67D4748230B4}" type="slidenum">
              <a:rPr lang="zh-CN" altLang="en-US" smtClean="0"/>
              <a:t>‹#›</a:t>
            </a:fld>
            <a:endParaRPr lang="zh-CN" altLang="en-US"/>
          </a:p>
        </p:txBody>
      </p:sp>
    </p:spTree>
    <p:extLst>
      <p:ext uri="{BB962C8B-B14F-4D97-AF65-F5344CB8AC3E}">
        <p14:creationId xmlns:p14="http://schemas.microsoft.com/office/powerpoint/2010/main" val="42707235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38.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p:sp>
      <p:sp>
        <p:nvSpPr>
          <p:cNvPr id="49155" name="备注占位符 2"/>
          <p:cNvSpPr>
            <a:spLocks noGrp="1"/>
          </p:cNvSpPr>
          <p:nvPr>
            <p:ph type="body" idx="1"/>
          </p:nvPr>
        </p:nvSpPr>
        <p:spPr/>
        <p:txBody>
          <a:bodyPr anchor="t"/>
          <a:lstStyle/>
          <a:p>
            <a:r>
              <a:rPr lang="en-US" i="1"/>
              <a:t>Markowitz</a:t>
            </a:r>
            <a:r>
              <a:rPr lang="zh-CN" altLang="en-US"/>
              <a:t>原来考虑的</a:t>
            </a:r>
            <a:r>
              <a:rPr lang="en-US" i="1"/>
              <a:t>w</a:t>
            </a:r>
            <a:r>
              <a:rPr lang="en-US" i="1" baseline="-25000"/>
              <a:t>i</a:t>
            </a:r>
            <a:r>
              <a:rPr lang="zh-CN" altLang="en-US"/>
              <a:t>都必须是非负的，即禁止卖空。</a:t>
            </a:r>
          </a:p>
        </p:txBody>
      </p:sp>
      <p:sp>
        <p:nvSpPr>
          <p:cNvPr id="49156" name="灯片编号占位符 3"/>
          <p:cNvSpPr txBox="1">
            <a:spLocks noGrp="1" noChangeArrowheads="1"/>
          </p:cNvSpPr>
          <p:nvPr/>
        </p:nvSpPr>
        <p:spPr bwMode="auto">
          <a:xfrm>
            <a:off x="3778250" y="9429750"/>
            <a:ext cx="288925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FAF1473E-CF8F-45AF-B251-6478B0254ECB}" type="slidenum">
              <a:rPr lang="en-US" sz="1200">
                <a:latin typeface="Arial" panose="020B0604020202020204" pitchFamily="34" charset="0"/>
              </a:rPr>
              <a:pPr algn="r" eaLnBrk="1" hangingPunct="1"/>
              <a:t>38</a:t>
            </a:fld>
            <a:endParaRPr lang="en-US" sz="1200">
              <a:latin typeface="Arial" panose="020B0604020202020204" pitchFamily="34" charset="0"/>
            </a:endParaRPr>
          </a:p>
        </p:txBody>
      </p:sp>
    </p:spTree>
    <p:extLst>
      <p:ext uri="{BB962C8B-B14F-4D97-AF65-F5344CB8AC3E}">
        <p14:creationId xmlns:p14="http://schemas.microsoft.com/office/powerpoint/2010/main" val="2541516939"/>
      </p:ext>
    </p:extLst>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4/17/2020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4/17/2020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4/17/2020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4/17/2020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4/17/2020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4/17/2020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2A54C80-263E-416B-A8E0-580EDEADCBDC}" type="datetimeFigureOut">
              <a:rPr lang="en-US" dirty="0"/>
              <a:t>4/17/2020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4/17/2020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4/17/2020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6.wmf"/><Relationship Id="rId5" Type="http://schemas.openxmlformats.org/officeDocument/2006/relationships/oleObject" Target="../embeddings/oleObject3.bin"/><Relationship Id="rId4" Type="http://schemas.openxmlformats.org/officeDocument/2006/relationships/image" Target="../media/image5.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7.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8.wmf"/></Relationships>
</file>

<file path=ppt/slides/_rels/slide22.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0.wmf"/><Relationship Id="rId5" Type="http://schemas.openxmlformats.org/officeDocument/2006/relationships/oleObject" Target="../embeddings/oleObject7.bin"/><Relationship Id="rId10" Type="http://schemas.openxmlformats.org/officeDocument/2006/relationships/image" Target="../media/image12.wmf"/><Relationship Id="rId4" Type="http://schemas.openxmlformats.org/officeDocument/2006/relationships/image" Target="../media/image9.wmf"/><Relationship Id="rId9" Type="http://schemas.openxmlformats.org/officeDocument/2006/relationships/oleObject" Target="../embeddings/oleObject9.bin"/></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13.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16.wmf"/><Relationship Id="rId5" Type="http://schemas.openxmlformats.org/officeDocument/2006/relationships/oleObject" Target="../embeddings/oleObject12.bin"/><Relationship Id="rId4" Type="http://schemas.openxmlformats.org/officeDocument/2006/relationships/image" Target="../media/image15.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17.wmf"/></Relationships>
</file>

<file path=ppt/slides/_rels/slide29.xml.rels><?xml version="1.0" encoding="UTF-8" standalone="yes"?>
<Relationships xmlns="http://schemas.openxmlformats.org/package/2006/relationships"><Relationship Id="rId3" Type="http://schemas.openxmlformats.org/officeDocument/2006/relationships/image" Target="../media/image20.emf"/><Relationship Id="rId7" Type="http://schemas.openxmlformats.org/officeDocument/2006/relationships/image" Target="../media/image19.wmf"/><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oleObject" Target="../embeddings/oleObject15.bin"/><Relationship Id="rId5" Type="http://schemas.openxmlformats.org/officeDocument/2006/relationships/image" Target="../media/image18.wmf"/><Relationship Id="rId4" Type="http://schemas.openxmlformats.org/officeDocument/2006/relationships/oleObject" Target="../embeddings/oleObject14.bin"/></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7.xml"/><Relationship Id="rId4" Type="http://schemas.openxmlformats.org/officeDocument/2006/relationships/image" Target="../media/image3.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vmlDrawing" Target="../drawings/vmlDrawing10.vml"/><Relationship Id="rId5" Type="http://schemas.openxmlformats.org/officeDocument/2006/relationships/image" Target="../media/image21.wmf"/><Relationship Id="rId4" Type="http://schemas.openxmlformats.org/officeDocument/2006/relationships/oleObject" Target="../embeddings/oleObject16.bin"/></Relationships>
</file>

<file path=ppt/slides/_rels/slide39.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17.bin"/><Relationship Id="rId7" Type="http://schemas.openxmlformats.org/officeDocument/2006/relationships/oleObject" Target="../embeddings/oleObject19.bin"/><Relationship Id="rId12" Type="http://schemas.openxmlformats.org/officeDocument/2006/relationships/image" Target="../media/image26.wmf"/><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23.wmf"/><Relationship Id="rId11" Type="http://schemas.openxmlformats.org/officeDocument/2006/relationships/oleObject" Target="../embeddings/oleObject21.bin"/><Relationship Id="rId5" Type="http://schemas.openxmlformats.org/officeDocument/2006/relationships/oleObject" Target="../embeddings/oleObject18.bin"/><Relationship Id="rId10" Type="http://schemas.openxmlformats.org/officeDocument/2006/relationships/image" Target="../media/image25.wmf"/><Relationship Id="rId4" Type="http://schemas.openxmlformats.org/officeDocument/2006/relationships/image" Target="../media/image22.wmf"/><Relationship Id="rId9" Type="http://schemas.openxmlformats.org/officeDocument/2006/relationships/oleObject" Target="../embeddings/oleObject20.bin"/></Relationships>
</file>

<file path=ppt/slides/_rels/slide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oleObject" Target="../embeddings/oleObject22.bin"/><Relationship Id="rId7" Type="http://schemas.openxmlformats.org/officeDocument/2006/relationships/oleObject" Target="../embeddings/oleObject24.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28.wmf"/><Relationship Id="rId5" Type="http://schemas.openxmlformats.org/officeDocument/2006/relationships/oleObject" Target="../embeddings/oleObject23.bin"/><Relationship Id="rId4" Type="http://schemas.openxmlformats.org/officeDocument/2006/relationships/image" Target="../media/image27.wmf"/></Relationships>
</file>

<file path=ppt/slides/_rels/slide44.xml.rels><?xml version="1.0" encoding="UTF-8" standalone="yes"?>
<Relationships xmlns="http://schemas.openxmlformats.org/package/2006/relationships"><Relationship Id="rId8" Type="http://schemas.openxmlformats.org/officeDocument/2006/relationships/image" Target="../media/image32.wmf"/><Relationship Id="rId13" Type="http://schemas.openxmlformats.org/officeDocument/2006/relationships/oleObject" Target="../embeddings/oleObject30.bin"/><Relationship Id="rId18" Type="http://schemas.openxmlformats.org/officeDocument/2006/relationships/image" Target="../media/image37.wmf"/><Relationship Id="rId3" Type="http://schemas.openxmlformats.org/officeDocument/2006/relationships/oleObject" Target="../embeddings/oleObject25.bin"/><Relationship Id="rId21" Type="http://schemas.openxmlformats.org/officeDocument/2006/relationships/oleObject" Target="../embeddings/oleObject34.bin"/><Relationship Id="rId7" Type="http://schemas.openxmlformats.org/officeDocument/2006/relationships/oleObject" Target="../embeddings/oleObject27.bin"/><Relationship Id="rId12" Type="http://schemas.openxmlformats.org/officeDocument/2006/relationships/image" Target="../media/image34.wmf"/><Relationship Id="rId17" Type="http://schemas.openxmlformats.org/officeDocument/2006/relationships/oleObject" Target="../embeddings/oleObject32.bin"/><Relationship Id="rId2" Type="http://schemas.openxmlformats.org/officeDocument/2006/relationships/slideLayout" Target="../slideLayouts/slideLayout7.xml"/><Relationship Id="rId16" Type="http://schemas.openxmlformats.org/officeDocument/2006/relationships/image" Target="../media/image36.wmf"/><Relationship Id="rId20" Type="http://schemas.openxmlformats.org/officeDocument/2006/relationships/image" Target="../media/image38.wmf"/><Relationship Id="rId1" Type="http://schemas.openxmlformats.org/officeDocument/2006/relationships/vmlDrawing" Target="../drawings/vmlDrawing13.vml"/><Relationship Id="rId6" Type="http://schemas.openxmlformats.org/officeDocument/2006/relationships/image" Target="../media/image31.wmf"/><Relationship Id="rId11" Type="http://schemas.openxmlformats.org/officeDocument/2006/relationships/oleObject" Target="../embeddings/oleObject29.bin"/><Relationship Id="rId24" Type="http://schemas.openxmlformats.org/officeDocument/2006/relationships/image" Target="../media/image29.wmf"/><Relationship Id="rId5" Type="http://schemas.openxmlformats.org/officeDocument/2006/relationships/oleObject" Target="../embeddings/oleObject26.bin"/><Relationship Id="rId15" Type="http://schemas.openxmlformats.org/officeDocument/2006/relationships/oleObject" Target="../embeddings/oleObject31.bin"/><Relationship Id="rId23" Type="http://schemas.openxmlformats.org/officeDocument/2006/relationships/oleObject" Target="../embeddings/oleObject35.bin"/><Relationship Id="rId10" Type="http://schemas.openxmlformats.org/officeDocument/2006/relationships/image" Target="../media/image33.wmf"/><Relationship Id="rId19" Type="http://schemas.openxmlformats.org/officeDocument/2006/relationships/oleObject" Target="../embeddings/oleObject33.bin"/><Relationship Id="rId4" Type="http://schemas.openxmlformats.org/officeDocument/2006/relationships/image" Target="../media/image30.wmf"/><Relationship Id="rId9" Type="http://schemas.openxmlformats.org/officeDocument/2006/relationships/oleObject" Target="../embeddings/oleObject28.bin"/><Relationship Id="rId14" Type="http://schemas.openxmlformats.org/officeDocument/2006/relationships/image" Target="../media/image35.wmf"/><Relationship Id="rId22" Type="http://schemas.openxmlformats.org/officeDocument/2006/relationships/image" Target="../media/image28.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7.xml"/><Relationship Id="rId1" Type="http://schemas.openxmlformats.org/officeDocument/2006/relationships/vmlDrawing" Target="../drawings/vmlDrawing14.vml"/><Relationship Id="rId4" Type="http://schemas.openxmlformats.org/officeDocument/2006/relationships/image" Target="../media/image39.e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8" Type="http://schemas.openxmlformats.org/officeDocument/2006/relationships/image" Target="../media/image42.wmf"/><Relationship Id="rId3" Type="http://schemas.openxmlformats.org/officeDocument/2006/relationships/oleObject" Target="../embeddings/oleObject37.bin"/><Relationship Id="rId7" Type="http://schemas.openxmlformats.org/officeDocument/2006/relationships/oleObject" Target="../embeddings/oleObject39.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41.wmf"/><Relationship Id="rId5" Type="http://schemas.openxmlformats.org/officeDocument/2006/relationships/oleObject" Target="../embeddings/oleObject38.bin"/><Relationship Id="rId4" Type="http://schemas.openxmlformats.org/officeDocument/2006/relationships/image" Target="../media/image40.w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7.xml"/><Relationship Id="rId1" Type="http://schemas.openxmlformats.org/officeDocument/2006/relationships/vmlDrawing" Target="../drawings/vmlDrawing16.vml"/><Relationship Id="rId5" Type="http://schemas.openxmlformats.org/officeDocument/2006/relationships/oleObject" Target="../embeddings/oleObject41.bin"/><Relationship Id="rId4" Type="http://schemas.openxmlformats.org/officeDocument/2006/relationships/image" Target="../media/image43.wmf"/></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42.bin"/><Relationship Id="rId7" Type="http://schemas.openxmlformats.org/officeDocument/2006/relationships/image" Target="../media/image45.wmf"/><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oleObject" Target="../embeddings/oleObject43.bin"/><Relationship Id="rId5" Type="http://schemas.openxmlformats.org/officeDocument/2006/relationships/image" Target="../media/image46.png"/><Relationship Id="rId4" Type="http://schemas.openxmlformats.org/officeDocument/2006/relationships/image" Target="../media/image44.wmf"/></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47.wmf"/><Relationship Id="rId5" Type="http://schemas.openxmlformats.org/officeDocument/2006/relationships/oleObject" Target="../embeddings/oleObject45.bin"/><Relationship Id="rId4" Type="http://schemas.openxmlformats.org/officeDocument/2006/relationships/image" Target="../media/image45.wmf"/></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49.wmf"/><Relationship Id="rId5" Type="http://schemas.openxmlformats.org/officeDocument/2006/relationships/oleObject" Target="../embeddings/oleObject47.bin"/><Relationship Id="rId4" Type="http://schemas.openxmlformats.org/officeDocument/2006/relationships/image" Target="../media/image48.wmf"/></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7.xml"/><Relationship Id="rId1" Type="http://schemas.openxmlformats.org/officeDocument/2006/relationships/vmlDrawing" Target="../drawings/vmlDrawing20.vml"/><Relationship Id="rId4" Type="http://schemas.openxmlformats.org/officeDocument/2006/relationships/image" Target="../media/image50.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image" Target="../media/image51.emf"/><Relationship Id="rId1" Type="http://schemas.openxmlformats.org/officeDocument/2006/relationships/slideLayout" Target="../slideLayouts/slideLayout7.xml"/><Relationship Id="rId4" Type="http://schemas.openxmlformats.org/officeDocument/2006/relationships/image" Target="../media/image53.e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906163" y="707540"/>
            <a:ext cx="9102810" cy="1055358"/>
          </a:xfrm>
        </p:spPr>
        <p:txBody>
          <a:bodyPr/>
          <a:lstStyle/>
          <a:p>
            <a:r>
              <a:rPr lang="zh-CN" altLang="en-US" b="1" dirty="0" smtClean="0">
                <a:solidFill>
                  <a:srgbClr val="00B050"/>
                </a:solidFill>
              </a:rPr>
              <a:t>量化策略开发与程序化交易</a:t>
            </a:r>
            <a:endParaRPr lang="zh-CN" altLang="en-US" b="1" dirty="0">
              <a:solidFill>
                <a:srgbClr val="00B050"/>
              </a:solidFill>
            </a:endParaRPr>
          </a:p>
        </p:txBody>
      </p:sp>
      <p:sp>
        <p:nvSpPr>
          <p:cNvPr id="3" name="副标题 2"/>
          <p:cNvSpPr>
            <a:spLocks noGrp="1"/>
          </p:cNvSpPr>
          <p:nvPr>
            <p:ph type="subTitle" idx="1"/>
          </p:nvPr>
        </p:nvSpPr>
        <p:spPr>
          <a:xfrm>
            <a:off x="2059002" y="2279698"/>
            <a:ext cx="7766936" cy="727113"/>
          </a:xfrm>
        </p:spPr>
        <p:txBody>
          <a:bodyPr>
            <a:normAutofit fontScale="92500"/>
          </a:bodyPr>
          <a:lstStyle/>
          <a:p>
            <a:r>
              <a:rPr lang="zh-CN" altLang="en-US" sz="3200" dirty="0" smtClean="0">
                <a:solidFill>
                  <a:schemeClr val="tx1"/>
                </a:solidFill>
                <a:latin typeface="+mj-ea"/>
                <a:ea typeface="+mj-ea"/>
              </a:rPr>
              <a:t>基础理论模块之一：马科维兹资产组合理论</a:t>
            </a:r>
            <a:endParaRPr lang="zh-CN" altLang="en-US" sz="3200" dirty="0">
              <a:solidFill>
                <a:schemeClr val="tx1"/>
              </a:solidFill>
              <a:latin typeface="+mj-ea"/>
              <a:ea typeface="+mj-ea"/>
            </a:endParaRPr>
          </a:p>
        </p:txBody>
      </p:sp>
      <p:sp>
        <p:nvSpPr>
          <p:cNvPr id="4" name="文本框 3"/>
          <p:cNvSpPr txBox="1"/>
          <p:nvPr/>
        </p:nvSpPr>
        <p:spPr>
          <a:xfrm>
            <a:off x="4776125" y="3731740"/>
            <a:ext cx="2332690" cy="523220"/>
          </a:xfrm>
          <a:prstGeom prst="rect">
            <a:avLst/>
          </a:prstGeom>
          <a:noFill/>
        </p:spPr>
        <p:txBody>
          <a:bodyPr wrap="none" rtlCol="0">
            <a:spAutoFit/>
          </a:bodyPr>
          <a:lstStyle/>
          <a:p>
            <a:r>
              <a:rPr lang="zh-CN" altLang="en-US" sz="2800" dirty="0" smtClean="0">
                <a:latin typeface="华文行楷" panose="02010800040101010101" pitchFamily="2" charset="-122"/>
                <a:ea typeface="华文行楷" panose="02010800040101010101" pitchFamily="2" charset="-122"/>
              </a:rPr>
              <a:t>主讲    王雅杰</a:t>
            </a:r>
            <a:endParaRPr lang="zh-CN" altLang="en-US" sz="2800" dirty="0">
              <a:latin typeface="华文行楷" panose="02010800040101010101" pitchFamily="2" charset="-122"/>
              <a:ea typeface="华文行楷" panose="02010800040101010101" pitchFamily="2" charset="-122"/>
            </a:endParaRPr>
          </a:p>
        </p:txBody>
      </p:sp>
    </p:spTree>
    <p:extLst>
      <p:ext uri="{BB962C8B-B14F-4D97-AF65-F5344CB8AC3E}">
        <p14:creationId xmlns:p14="http://schemas.microsoft.com/office/powerpoint/2010/main" val="39326857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日期占位符 3"/>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AC341F64-B924-4598-9C07-FA2476F80FAC}" type="datetime1">
              <a:rPr lang="zh-CN" altLang="en-US" sz="1200"/>
              <a:pPr eaLnBrk="1" hangingPunct="1"/>
              <a:t>2020/4/17</a:t>
            </a:fld>
            <a:endParaRPr lang="en-US" sz="1200"/>
          </a:p>
        </p:txBody>
      </p:sp>
      <p:sp>
        <p:nvSpPr>
          <p:cNvPr id="17412" name="灯片编号占位符 5"/>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0C6BD82E-D118-47C0-AD98-ADA6F5001623}" type="slidenum">
              <a:rPr lang="en-US" sz="1200"/>
              <a:pPr algn="r" eaLnBrk="1" hangingPunct="1"/>
              <a:t>10</a:t>
            </a:fld>
            <a:endParaRPr lang="en-US" sz="1200"/>
          </a:p>
        </p:txBody>
      </p:sp>
      <p:sp>
        <p:nvSpPr>
          <p:cNvPr id="17413" name="Rectangle 2"/>
          <p:cNvSpPr>
            <a:spLocks noGrp="1" noChangeArrowheads="1"/>
          </p:cNvSpPr>
          <p:nvPr>
            <p:ph type="body" idx="4294967295"/>
          </p:nvPr>
        </p:nvSpPr>
        <p:spPr>
          <a:xfrm>
            <a:off x="282145" y="323335"/>
            <a:ext cx="11201400" cy="5791200"/>
          </a:xfrm>
        </p:spPr>
        <p:txBody>
          <a:bodyPr/>
          <a:lstStyle/>
          <a:p>
            <a:pPr algn="just" eaLnBrk="1" hangingPunct="1">
              <a:lnSpc>
                <a:spcPct val="90000"/>
              </a:lnSpc>
              <a:buClr>
                <a:srgbClr val="CC99FF"/>
              </a:buClr>
              <a:buFont typeface="Wingdings" panose="05000000000000000000" pitchFamily="2" charset="2"/>
              <a:buChar char="v"/>
            </a:pPr>
            <a:endParaRPr lang="en-US" sz="3400" b="1" dirty="0">
              <a:latin typeface="宋体" panose="02010600030101010101" pitchFamily="2" charset="-122"/>
            </a:endParaRPr>
          </a:p>
          <a:p>
            <a:pPr algn="just" eaLnBrk="1" hangingPunct="1">
              <a:lnSpc>
                <a:spcPct val="90000"/>
              </a:lnSpc>
              <a:buClr>
                <a:srgbClr val="CC99FF"/>
              </a:buClr>
              <a:buFont typeface="Wingdings" panose="05000000000000000000" pitchFamily="2" charset="2"/>
              <a:buNone/>
            </a:pPr>
            <a:r>
              <a:rPr lang="zh-CN" altLang="en-US" sz="3400" b="1" dirty="0" smtClean="0">
                <a:latin typeface="宋体" panose="02010600030101010101" pitchFamily="2" charset="-122"/>
              </a:rPr>
              <a:t>（二）假设</a:t>
            </a:r>
            <a:endParaRPr lang="zh-CN" altLang="en-US" sz="3400" dirty="0"/>
          </a:p>
          <a:p>
            <a:pPr lvl="1" algn="just">
              <a:lnSpc>
                <a:spcPct val="90000"/>
              </a:lnSpc>
              <a:buFont typeface="Wingdings" panose="05000000000000000000" pitchFamily="2" charset="2"/>
              <a:buChar char="Ø"/>
            </a:pPr>
            <a:r>
              <a:rPr lang="en-US" sz="3200" dirty="0">
                <a:latin typeface="宋体" panose="02010600030101010101" pitchFamily="2" charset="-122"/>
              </a:rPr>
              <a:t>1.</a:t>
            </a:r>
            <a:r>
              <a:rPr lang="zh-CN" altLang="en-US" sz="3200" dirty="0">
                <a:latin typeface="宋体" panose="02010600030101010101" pitchFamily="2" charset="-122"/>
              </a:rPr>
              <a:t>单期投资</a:t>
            </a:r>
            <a:endParaRPr lang="zh-CN" altLang="en-US" sz="3200" dirty="0"/>
          </a:p>
          <a:p>
            <a:pPr algn="just" eaLnBrk="1" hangingPunct="1">
              <a:lnSpc>
                <a:spcPct val="90000"/>
              </a:lnSpc>
              <a:buFont typeface="Wingdings" panose="05000000000000000000" pitchFamily="2" charset="2"/>
              <a:buNone/>
            </a:pPr>
            <a:r>
              <a:rPr lang="zh-CN" altLang="en-US" sz="2800" dirty="0">
                <a:latin typeface="宋体" panose="02010600030101010101" pitchFamily="2" charset="-122"/>
              </a:rPr>
              <a:t>  </a:t>
            </a:r>
            <a:r>
              <a:rPr lang="zh-CN" altLang="en-US" sz="2800" dirty="0" smtClean="0">
                <a:latin typeface="宋体" panose="02010600030101010101" pitchFamily="2" charset="-122"/>
              </a:rPr>
              <a:t>    </a:t>
            </a:r>
            <a:r>
              <a:rPr lang="zh-CN" altLang="en-US" sz="2800" b="1" dirty="0" smtClean="0">
                <a:latin typeface="宋体" panose="02010600030101010101" pitchFamily="2" charset="-122"/>
              </a:rPr>
              <a:t>单</a:t>
            </a:r>
            <a:r>
              <a:rPr lang="zh-CN" altLang="en-US" sz="2800" b="1" dirty="0">
                <a:latin typeface="宋体" panose="02010600030101010101" pitchFamily="2" charset="-122"/>
              </a:rPr>
              <a:t>期投资</a:t>
            </a:r>
            <a:r>
              <a:rPr lang="zh-CN" altLang="en-US" sz="2800" dirty="0">
                <a:latin typeface="宋体" panose="02010600030101010101" pitchFamily="2" charset="-122"/>
              </a:rPr>
              <a:t>是指投资者在期初投资，在期末获得回报。</a:t>
            </a:r>
            <a:r>
              <a:rPr lang="zh-CN" altLang="en-US" sz="2800" dirty="0">
                <a:solidFill>
                  <a:srgbClr val="FF0000"/>
                </a:solidFill>
                <a:latin typeface="宋体" panose="02010600030101010101" pitchFamily="2" charset="-122"/>
              </a:rPr>
              <a:t>单期模型</a:t>
            </a:r>
            <a:r>
              <a:rPr lang="zh-CN" altLang="en-US" sz="2800" dirty="0">
                <a:latin typeface="宋体" panose="02010600030101010101" pitchFamily="2" charset="-122"/>
              </a:rPr>
              <a:t>是对现实的一种近似描述，如对零息债券、欧式期权等的投资。虽然许多问题不是单期模型，但作为一种简化，对单期模型的分析成为我们对多时期模型分析的基础。</a:t>
            </a:r>
          </a:p>
          <a:p>
            <a:pPr lvl="1">
              <a:lnSpc>
                <a:spcPct val="90000"/>
              </a:lnSpc>
              <a:buFont typeface="Wingdings" panose="05000000000000000000" pitchFamily="2" charset="2"/>
              <a:buChar char="Ø"/>
            </a:pPr>
            <a:r>
              <a:rPr lang="en-US" sz="2600" dirty="0">
                <a:latin typeface="宋体" panose="02010600030101010101" pitchFamily="2" charset="-122"/>
              </a:rPr>
              <a:t>2</a:t>
            </a:r>
            <a:r>
              <a:rPr lang="en-US" sz="2600" dirty="0" smtClean="0">
                <a:latin typeface="宋体" panose="02010600030101010101" pitchFamily="2" charset="-122"/>
              </a:rPr>
              <a:t>.</a:t>
            </a:r>
            <a:r>
              <a:rPr lang="zh-CN" altLang="en-US" sz="3200" dirty="0">
                <a:latin typeface="宋体" panose="02010600030101010101" pitchFamily="2" charset="-122"/>
              </a:rPr>
              <a:t>收益率满足正态分布的</a:t>
            </a:r>
            <a:r>
              <a:rPr lang="zh-CN" altLang="en-US" sz="3200" dirty="0" smtClean="0">
                <a:latin typeface="宋体" panose="02010600030101010101" pitchFamily="2" charset="-122"/>
              </a:rPr>
              <a:t>条件</a:t>
            </a:r>
            <a:r>
              <a:rPr lang="zh-CN" altLang="en-US" sz="2800" dirty="0" smtClean="0"/>
              <a:t> </a:t>
            </a:r>
            <a:endParaRPr lang="zh-CN" altLang="en-US" sz="2800" dirty="0"/>
          </a:p>
          <a:p>
            <a:pPr marL="457200" lvl="1" indent="0">
              <a:lnSpc>
                <a:spcPct val="90000"/>
              </a:lnSpc>
              <a:buNone/>
            </a:pPr>
            <a:r>
              <a:rPr lang="zh-CN" altLang="en-US" sz="2600" dirty="0" smtClean="0">
                <a:latin typeface="宋体" panose="02010600030101010101" pitchFamily="2" charset="-122"/>
              </a:rPr>
              <a:t>    投资者</a:t>
            </a:r>
            <a:r>
              <a:rPr lang="zh-CN" altLang="en-US" sz="2600" dirty="0">
                <a:latin typeface="宋体" panose="02010600030101010101" pitchFamily="2" charset="-122"/>
              </a:rPr>
              <a:t>事先知道投资收益率的</a:t>
            </a:r>
            <a:r>
              <a:rPr lang="zh-CN" altLang="en-US" sz="2600" dirty="0" smtClean="0">
                <a:latin typeface="宋体" panose="02010600030101010101" pitchFamily="2" charset="-122"/>
              </a:rPr>
              <a:t>概率分布</a:t>
            </a:r>
            <a:r>
              <a:rPr lang="zh-CN" altLang="en-US" sz="2600" dirty="0">
                <a:latin typeface="宋体" panose="02010600030101010101" pitchFamily="2" charset="-122"/>
              </a:rPr>
              <a:t>。</a:t>
            </a:r>
            <a:endParaRPr lang="zh-CN" altLang="en-US" sz="32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413">
                                            <p:txEl>
                                              <p:pRg st="1" end="1"/>
                                            </p:txEl>
                                          </p:spTgt>
                                        </p:tgtEl>
                                        <p:attrNameLst>
                                          <p:attrName>style.visibility</p:attrName>
                                        </p:attrNameLst>
                                      </p:cBhvr>
                                      <p:to>
                                        <p:strVal val="visible"/>
                                      </p:to>
                                    </p:set>
                                    <p:animEffect transition="in" filter="wipe(left)">
                                      <p:cBhvr>
                                        <p:cTn id="7" dur="500"/>
                                        <p:tgtEl>
                                          <p:spTgt spid="17413">
                                            <p:txEl>
                                              <p:pRg st="1" end="1"/>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7413">
                                            <p:txEl>
                                              <p:pRg st="2" end="2"/>
                                            </p:txEl>
                                          </p:spTgt>
                                        </p:tgtEl>
                                        <p:attrNameLst>
                                          <p:attrName>style.visibility</p:attrName>
                                        </p:attrNameLst>
                                      </p:cBhvr>
                                      <p:to>
                                        <p:strVal val="visible"/>
                                      </p:to>
                                    </p:set>
                                    <p:animEffect transition="in" filter="wipe(left)">
                                      <p:cBhvr>
                                        <p:cTn id="10" dur="500"/>
                                        <p:tgtEl>
                                          <p:spTgt spid="17413">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7413">
                                            <p:txEl>
                                              <p:pRg st="3" end="3"/>
                                            </p:txEl>
                                          </p:spTgt>
                                        </p:tgtEl>
                                        <p:attrNameLst>
                                          <p:attrName>style.visibility</p:attrName>
                                        </p:attrNameLst>
                                      </p:cBhvr>
                                      <p:to>
                                        <p:strVal val="visible"/>
                                      </p:to>
                                    </p:set>
                                    <p:animEffect transition="in" filter="wipe(left)">
                                      <p:cBhvr>
                                        <p:cTn id="15" dur="500"/>
                                        <p:tgtEl>
                                          <p:spTgt spid="17413">
                                            <p:txEl>
                                              <p:pRg st="3" end="3"/>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7413">
                                            <p:txEl>
                                              <p:pRg st="4" end="4"/>
                                            </p:txEl>
                                          </p:spTgt>
                                        </p:tgtEl>
                                        <p:attrNameLst>
                                          <p:attrName>style.visibility</p:attrName>
                                        </p:attrNameLst>
                                      </p:cBhvr>
                                      <p:to>
                                        <p:strVal val="visible"/>
                                      </p:to>
                                    </p:set>
                                    <p:animEffect transition="in" filter="wipe(left)">
                                      <p:cBhvr>
                                        <p:cTn id="18" dur="500"/>
                                        <p:tgtEl>
                                          <p:spTgt spid="17413">
                                            <p:txEl>
                                              <p:pRg st="4" end="4"/>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7413">
                                            <p:txEl>
                                              <p:pRg st="5" end="5"/>
                                            </p:txEl>
                                          </p:spTgt>
                                        </p:tgtEl>
                                        <p:attrNameLst>
                                          <p:attrName>style.visibility</p:attrName>
                                        </p:attrNameLst>
                                      </p:cBhvr>
                                      <p:to>
                                        <p:strVal val="visible"/>
                                      </p:to>
                                    </p:set>
                                    <p:animEffect transition="in" filter="wipe(left)">
                                      <p:cBhvr>
                                        <p:cTn id="21" dur="500"/>
                                        <p:tgtEl>
                                          <p:spTgt spid="1741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3"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日期占位符 3"/>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3F026898-2757-4EAE-A2F2-915AEDEA201F}" type="datetime1">
              <a:rPr lang="zh-CN" altLang="en-US" sz="1200"/>
              <a:pPr eaLnBrk="1" hangingPunct="1"/>
              <a:t>2020/4/17</a:t>
            </a:fld>
            <a:endParaRPr lang="en-US" sz="1200"/>
          </a:p>
        </p:txBody>
      </p:sp>
      <p:sp>
        <p:nvSpPr>
          <p:cNvPr id="18436" name="灯片编号占位符 5"/>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C3BDEC57-6E6B-4766-9356-D04C1EB6DB23}" type="slidenum">
              <a:rPr lang="en-US" sz="1200"/>
              <a:pPr algn="r" eaLnBrk="1" hangingPunct="1"/>
              <a:t>11</a:t>
            </a:fld>
            <a:endParaRPr lang="en-US" sz="1200"/>
          </a:p>
        </p:txBody>
      </p:sp>
      <p:sp>
        <p:nvSpPr>
          <p:cNvPr id="18437" name="Rectangle 2"/>
          <p:cNvSpPr>
            <a:spLocks noGrp="1" noChangeArrowheads="1"/>
          </p:cNvSpPr>
          <p:nvPr>
            <p:ph type="body" idx="4294967295"/>
          </p:nvPr>
        </p:nvSpPr>
        <p:spPr>
          <a:xfrm>
            <a:off x="535460" y="1301750"/>
            <a:ext cx="11376454" cy="5181600"/>
          </a:xfrm>
        </p:spPr>
        <p:txBody>
          <a:bodyPr/>
          <a:lstStyle/>
          <a:p>
            <a:pPr algn="just" eaLnBrk="1" hangingPunct="1">
              <a:lnSpc>
                <a:spcPct val="90000"/>
              </a:lnSpc>
              <a:buFont typeface="Wingdings" panose="05000000000000000000" pitchFamily="2" charset="2"/>
              <a:buChar char="Ø"/>
            </a:pPr>
            <a:r>
              <a:rPr lang="en-US" sz="2600" b="1" dirty="0">
                <a:latin typeface="宋体" panose="02010600030101010101" pitchFamily="2" charset="-122"/>
              </a:rPr>
              <a:t>3</a:t>
            </a:r>
            <a:r>
              <a:rPr lang="en-US" sz="2600" b="1" dirty="0" smtClean="0">
                <a:latin typeface="宋体" panose="02010600030101010101" pitchFamily="2" charset="-122"/>
              </a:rPr>
              <a:t>.</a:t>
            </a:r>
            <a:r>
              <a:rPr lang="zh-CN" altLang="en-US" sz="2600" b="1" dirty="0">
                <a:latin typeface="宋体" panose="02010600030101010101" pitchFamily="2" charset="-122"/>
              </a:rPr>
              <a:t>投</a:t>
            </a:r>
            <a:r>
              <a:rPr lang="zh-CN" altLang="en-US" sz="2600" b="1" dirty="0" smtClean="0">
                <a:latin typeface="宋体" panose="02010600030101010101" pitchFamily="2" charset="-122"/>
              </a:rPr>
              <a:t>资者</a:t>
            </a:r>
            <a:r>
              <a:rPr lang="zh-CN" altLang="en-US" sz="2600" b="1" dirty="0">
                <a:latin typeface="宋体" panose="02010600030101010101" pitchFamily="2" charset="-122"/>
              </a:rPr>
              <a:t>的效用函数是二次的，即</a:t>
            </a:r>
            <a:r>
              <a:rPr lang="en-US" sz="2600" b="1" dirty="0">
                <a:latin typeface="宋体" panose="02010600030101010101" pitchFamily="2" charset="-122"/>
              </a:rPr>
              <a:t>u(W)=a+bW+CW</a:t>
            </a:r>
            <a:r>
              <a:rPr lang="en-US" sz="2600" b="1" baseline="30000" dirty="0">
                <a:latin typeface="宋体" panose="02010600030101010101" pitchFamily="2" charset="-122"/>
              </a:rPr>
              <a:t>2</a:t>
            </a:r>
            <a:r>
              <a:rPr lang="zh-CN" altLang="en-US" sz="2600" b="1" dirty="0">
                <a:latin typeface="宋体" panose="02010600030101010101" pitchFamily="2" charset="-122"/>
              </a:rPr>
              <a:t>。</a:t>
            </a:r>
          </a:p>
          <a:p>
            <a:pPr eaLnBrk="1" hangingPunct="1">
              <a:lnSpc>
                <a:spcPct val="90000"/>
              </a:lnSpc>
              <a:buFont typeface="Wingdings" panose="05000000000000000000" pitchFamily="2" charset="2"/>
              <a:buNone/>
            </a:pPr>
            <a:r>
              <a:rPr lang="zh-CN" altLang="en-US" sz="2600" b="1" dirty="0">
                <a:latin typeface="宋体" panose="02010600030101010101" pitchFamily="2" charset="-122"/>
              </a:rPr>
              <a:t>（注意：假设</a:t>
            </a:r>
            <a:r>
              <a:rPr lang="en-US" sz="2600" b="1" dirty="0">
                <a:latin typeface="宋体" panose="02010600030101010101" pitchFamily="2" charset="-122"/>
              </a:rPr>
              <a:t>2</a:t>
            </a:r>
            <a:r>
              <a:rPr lang="zh-CN" altLang="en-US" sz="2600" b="1" dirty="0">
                <a:latin typeface="宋体" panose="02010600030101010101" pitchFamily="2" charset="-122"/>
              </a:rPr>
              <a:t>和</a:t>
            </a:r>
            <a:r>
              <a:rPr lang="en-US" sz="2600" b="1" dirty="0">
                <a:latin typeface="宋体" panose="02010600030101010101" pitchFamily="2" charset="-122"/>
              </a:rPr>
              <a:t>3</a:t>
            </a:r>
            <a:r>
              <a:rPr lang="zh-CN" altLang="en-US" sz="2600" b="1" dirty="0">
                <a:latin typeface="宋体" panose="02010600030101010101" pitchFamily="2" charset="-122"/>
              </a:rPr>
              <a:t>成立可保证期望效用仅仅是财富期望和方差的函数</a:t>
            </a:r>
            <a:r>
              <a:rPr lang="zh-CN" altLang="en-US" sz="2600" b="1" dirty="0" smtClean="0">
                <a:latin typeface="宋体" panose="02010600030101010101" pitchFamily="2" charset="-122"/>
              </a:rPr>
              <a:t>）</a:t>
            </a:r>
            <a:endParaRPr lang="en-US" altLang="zh-CN" sz="2600" b="1" dirty="0" smtClean="0">
              <a:latin typeface="宋体" panose="02010600030101010101" pitchFamily="2" charset="-122"/>
            </a:endParaRPr>
          </a:p>
          <a:p>
            <a:pPr eaLnBrk="1" hangingPunct="1">
              <a:lnSpc>
                <a:spcPct val="90000"/>
              </a:lnSpc>
              <a:buFont typeface="Wingdings" panose="05000000000000000000" pitchFamily="2" charset="2"/>
              <a:buNone/>
            </a:pPr>
            <a:endParaRPr lang="zh-CN" altLang="en-US" sz="2600" b="1" dirty="0">
              <a:latin typeface="宋体" panose="02010600030101010101" pitchFamily="2" charset="-122"/>
            </a:endParaRPr>
          </a:p>
          <a:p>
            <a:pPr algn="just" eaLnBrk="1" hangingPunct="1">
              <a:lnSpc>
                <a:spcPct val="90000"/>
              </a:lnSpc>
              <a:buFont typeface="Wingdings" panose="05000000000000000000" pitchFamily="2" charset="2"/>
              <a:buChar char="Ø"/>
            </a:pPr>
            <a:r>
              <a:rPr lang="en-US" sz="2600" b="1" dirty="0">
                <a:latin typeface="宋体" panose="02010600030101010101" pitchFamily="2" charset="-122"/>
              </a:rPr>
              <a:t>4.</a:t>
            </a:r>
            <a:r>
              <a:rPr lang="zh-CN" altLang="en-US" sz="2600" b="1" dirty="0">
                <a:latin typeface="宋体" panose="02010600030101010101" pitchFamily="2" charset="-122"/>
              </a:rPr>
              <a:t>投资者以期望收益率（亦称收益率均值）来衡量未来实际收益率的总体水平，以收益率的方差（或标准差）来衡量收益率的不确定性（风险），因而投资者在决策中只关心投资的期望收益率和方差</a:t>
            </a:r>
            <a:r>
              <a:rPr lang="zh-CN" altLang="en-US" sz="2600" b="1" dirty="0" smtClean="0">
                <a:latin typeface="宋体" panose="02010600030101010101" pitchFamily="2" charset="-122"/>
              </a:rPr>
              <a:t>。</a:t>
            </a:r>
            <a:endParaRPr lang="en-US" altLang="zh-CN" sz="2600" b="1" dirty="0" smtClean="0">
              <a:latin typeface="宋体" panose="02010600030101010101" pitchFamily="2" charset="-122"/>
            </a:endParaRPr>
          </a:p>
          <a:p>
            <a:pPr algn="just" eaLnBrk="1" hangingPunct="1">
              <a:lnSpc>
                <a:spcPct val="90000"/>
              </a:lnSpc>
              <a:buFont typeface="Wingdings" panose="05000000000000000000" pitchFamily="2" charset="2"/>
              <a:buChar char="Ø"/>
            </a:pPr>
            <a:endParaRPr lang="zh-CN" altLang="en-US" sz="2600" b="1" dirty="0">
              <a:latin typeface="宋体" panose="02010600030101010101" pitchFamily="2" charset="-122"/>
            </a:endParaRPr>
          </a:p>
          <a:p>
            <a:pPr eaLnBrk="1" hangingPunct="1">
              <a:lnSpc>
                <a:spcPct val="90000"/>
              </a:lnSpc>
              <a:buFont typeface="Wingdings" panose="05000000000000000000" pitchFamily="2" charset="2"/>
              <a:buChar char="Ø"/>
            </a:pPr>
            <a:r>
              <a:rPr lang="en-US" sz="2600" b="1" dirty="0">
                <a:latin typeface="宋体" panose="02010600030101010101" pitchFamily="2" charset="-122"/>
              </a:rPr>
              <a:t>5.</a:t>
            </a:r>
            <a:r>
              <a:rPr lang="zh-CN" altLang="en-US" sz="2600" b="1" dirty="0">
                <a:latin typeface="宋体" panose="02010600030101010101" pitchFamily="2" charset="-122"/>
              </a:rPr>
              <a:t>投资者都是不知足的和厌恶风险的，遵循</a:t>
            </a:r>
            <a:r>
              <a:rPr lang="zh-CN" altLang="en-US" sz="2600" b="1" dirty="0">
                <a:solidFill>
                  <a:srgbClr val="FF0000"/>
                </a:solidFill>
                <a:latin typeface="宋体" panose="02010600030101010101" pitchFamily="2" charset="-122"/>
              </a:rPr>
              <a:t>占优原则，</a:t>
            </a:r>
            <a:r>
              <a:rPr lang="zh-CN" altLang="en-US" sz="2600" b="1" dirty="0">
                <a:latin typeface="宋体" panose="02010600030101010101" pitchFamily="2" charset="-122"/>
              </a:rPr>
              <a:t>即：在同一风险水平下，选择收益率较高的证券；在同一收益率水平下，选择风险较低的证券。</a:t>
            </a:r>
            <a:r>
              <a:rPr lang="zh-CN" altLang="en-US" sz="2600" dirty="0"/>
              <a:t>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437">
                                            <p:txEl>
                                              <p:pRg st="0" end="0"/>
                                            </p:txEl>
                                          </p:spTgt>
                                        </p:tgtEl>
                                        <p:attrNameLst>
                                          <p:attrName>style.visibility</p:attrName>
                                        </p:attrNameLst>
                                      </p:cBhvr>
                                      <p:to>
                                        <p:strVal val="visible"/>
                                      </p:to>
                                    </p:set>
                                    <p:animEffect transition="in" filter="wipe(left)">
                                      <p:cBhvr>
                                        <p:cTn id="7" dur="500"/>
                                        <p:tgtEl>
                                          <p:spTgt spid="1843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437">
                                            <p:txEl>
                                              <p:pRg st="1" end="1"/>
                                            </p:txEl>
                                          </p:spTgt>
                                        </p:tgtEl>
                                        <p:attrNameLst>
                                          <p:attrName>style.visibility</p:attrName>
                                        </p:attrNameLst>
                                      </p:cBhvr>
                                      <p:to>
                                        <p:strVal val="visible"/>
                                      </p:to>
                                    </p:set>
                                    <p:animEffect transition="in" filter="wipe(left)">
                                      <p:cBhvr>
                                        <p:cTn id="12" dur="500"/>
                                        <p:tgtEl>
                                          <p:spTgt spid="1843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437">
                                            <p:txEl>
                                              <p:pRg st="3" end="3"/>
                                            </p:txEl>
                                          </p:spTgt>
                                        </p:tgtEl>
                                        <p:attrNameLst>
                                          <p:attrName>style.visibility</p:attrName>
                                        </p:attrNameLst>
                                      </p:cBhvr>
                                      <p:to>
                                        <p:strVal val="visible"/>
                                      </p:to>
                                    </p:set>
                                    <p:animEffect transition="in" filter="wipe(left)">
                                      <p:cBhvr>
                                        <p:cTn id="17" dur="500"/>
                                        <p:tgtEl>
                                          <p:spTgt spid="1843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437">
                                            <p:txEl>
                                              <p:pRg st="5" end="5"/>
                                            </p:txEl>
                                          </p:spTgt>
                                        </p:tgtEl>
                                        <p:attrNameLst>
                                          <p:attrName>style.visibility</p:attrName>
                                        </p:attrNameLst>
                                      </p:cBhvr>
                                      <p:to>
                                        <p:strVal val="visible"/>
                                      </p:to>
                                    </p:set>
                                    <p:animEffect transition="in" filter="wipe(left)">
                                      <p:cBhvr>
                                        <p:cTn id="22" dur="500"/>
                                        <p:tgtEl>
                                          <p:spTgt spid="1843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7"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4"/>
          <p:cNvSpPr txBox="1">
            <a:spLocks noGrp="1" noChangeArrowheads="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2D64521C-4C00-4778-B352-76E93784B8E0}" type="datetime1">
              <a:rPr lang="zh-CN" altLang="en-US" sz="1200"/>
              <a:pPr eaLnBrk="1" hangingPunct="1"/>
              <a:t>2020/4/17</a:t>
            </a:fld>
            <a:endParaRPr lang="en-US" sz="1200"/>
          </a:p>
        </p:txBody>
      </p:sp>
      <p:sp>
        <p:nvSpPr>
          <p:cNvPr id="19460" name="Rectangle 6"/>
          <p:cNvSpPr txBox="1">
            <a:spLocks noGrp="1" noChangeArrowheads="1"/>
          </p:cNvSpPr>
          <p:nvPr/>
        </p:nvSpPr>
        <p:spPr bwMode="auto">
          <a:xfrm>
            <a:off x="8077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C7B59D60-8590-49BF-9732-A78FC4FCE693}" type="slidenum">
              <a:rPr lang="en-US" sz="1200"/>
              <a:pPr algn="r" eaLnBrk="1" hangingPunct="1"/>
              <a:t>12</a:t>
            </a:fld>
            <a:endParaRPr lang="en-US" sz="1200"/>
          </a:p>
        </p:txBody>
      </p:sp>
      <p:sp>
        <p:nvSpPr>
          <p:cNvPr id="19461" name="Rectangle 2"/>
          <p:cNvSpPr>
            <a:spLocks noGrp="1" noChangeArrowheads="1"/>
          </p:cNvSpPr>
          <p:nvPr>
            <p:ph type="ctrTitle" idx="4294967295"/>
          </p:nvPr>
        </p:nvSpPr>
        <p:spPr>
          <a:xfrm>
            <a:off x="3049030" y="320247"/>
            <a:ext cx="5980670" cy="1143000"/>
          </a:xfrm>
        </p:spPr>
        <p:txBody>
          <a:bodyPr>
            <a:normAutofit fontScale="90000"/>
          </a:bodyPr>
          <a:lstStyle/>
          <a:p>
            <a:pPr eaLnBrk="1" hangingPunct="1"/>
            <a:r>
              <a:rPr lang="zh-CN" altLang="en-US" b="1" dirty="0">
                <a:solidFill>
                  <a:schemeClr val="tx1"/>
                </a:solidFill>
              </a:rPr>
              <a:t>第二节 证券收益与风险的</a:t>
            </a:r>
            <a:r>
              <a:rPr lang="zh-CN" altLang="en-US" b="1" dirty="0" smtClean="0">
                <a:solidFill>
                  <a:schemeClr val="tx1"/>
                </a:solidFill>
              </a:rPr>
              <a:t>度量</a:t>
            </a:r>
            <a:r>
              <a:rPr lang="en-US" altLang="zh-CN" b="1" dirty="0" smtClean="0">
                <a:solidFill>
                  <a:schemeClr val="tx1"/>
                </a:solidFill>
              </a:rPr>
              <a:t/>
            </a:r>
            <a:br>
              <a:rPr lang="en-US" altLang="zh-CN" b="1" dirty="0" smtClean="0">
                <a:solidFill>
                  <a:schemeClr val="tx1"/>
                </a:solidFill>
              </a:rPr>
            </a:br>
            <a:r>
              <a:rPr lang="zh-CN" altLang="en-US" b="1" dirty="0" smtClean="0">
                <a:solidFill>
                  <a:schemeClr val="tx1"/>
                </a:solidFill>
              </a:rPr>
              <a:t>及</a:t>
            </a:r>
            <a:r>
              <a:rPr lang="zh-CN" altLang="en-US" b="1" dirty="0">
                <a:solidFill>
                  <a:schemeClr val="tx1"/>
                </a:solidFill>
              </a:rPr>
              <a:t>证券组合的风险分散化效应</a:t>
            </a:r>
            <a:endParaRPr lang="zh-CN" altLang="en-US" dirty="0">
              <a:solidFill>
                <a:schemeClr val="tx1"/>
              </a:solidFill>
            </a:endParaRPr>
          </a:p>
        </p:txBody>
      </p:sp>
      <p:sp>
        <p:nvSpPr>
          <p:cNvPr id="19462" name="Rectangle 3"/>
          <p:cNvSpPr>
            <a:spLocks noGrp="1" noChangeArrowheads="1"/>
          </p:cNvSpPr>
          <p:nvPr>
            <p:ph type="subTitle" idx="4294967295"/>
          </p:nvPr>
        </p:nvSpPr>
        <p:spPr>
          <a:xfrm>
            <a:off x="1095632" y="1949277"/>
            <a:ext cx="10297298" cy="3916063"/>
          </a:xfrm>
        </p:spPr>
        <p:txBody>
          <a:bodyPr>
            <a:normAutofit/>
          </a:bodyPr>
          <a:lstStyle/>
          <a:p>
            <a:r>
              <a:rPr lang="zh-CN" altLang="en-US" sz="2800" b="1" dirty="0" smtClean="0">
                <a:latin typeface="宋体" panose="02010600030101010101" pitchFamily="2" charset="-122"/>
              </a:rPr>
              <a:t>价格</a:t>
            </a:r>
            <a:r>
              <a:rPr lang="zh-CN" altLang="en-US" sz="2800" b="1" dirty="0">
                <a:latin typeface="宋体" panose="02010600030101010101" pitchFamily="2" charset="-122"/>
              </a:rPr>
              <a:t>与回报率</a:t>
            </a:r>
            <a:endParaRPr lang="zh-CN" altLang="en-US" sz="2800" b="1" dirty="0"/>
          </a:p>
          <a:p>
            <a:r>
              <a:rPr lang="zh-CN" altLang="en-US" sz="2800" b="1" dirty="0" smtClean="0">
                <a:latin typeface="宋体" panose="02010600030101010101" pitchFamily="2" charset="-122"/>
              </a:rPr>
              <a:t>期望</a:t>
            </a:r>
            <a:r>
              <a:rPr lang="zh-CN" altLang="en-US" sz="2800" b="1" dirty="0">
                <a:latin typeface="宋体" panose="02010600030101010101" pitchFamily="2" charset="-122"/>
              </a:rPr>
              <a:t>收益率</a:t>
            </a:r>
          </a:p>
          <a:p>
            <a:r>
              <a:rPr lang="zh-CN" altLang="en-US" sz="2800" b="1" dirty="0" smtClean="0">
                <a:latin typeface="宋体" panose="02010600030101010101" pitchFamily="2" charset="-122"/>
              </a:rPr>
              <a:t>方差</a:t>
            </a:r>
            <a:endParaRPr lang="zh-CN" altLang="en-US" sz="2800" b="1" dirty="0">
              <a:latin typeface="宋体" panose="02010600030101010101" pitchFamily="2" charset="-122"/>
            </a:endParaRPr>
          </a:p>
          <a:p>
            <a:r>
              <a:rPr lang="zh-CN" altLang="en-US" sz="2800" b="1" dirty="0" smtClean="0"/>
              <a:t>协方差</a:t>
            </a:r>
            <a:endParaRPr lang="zh-CN" altLang="en-US" sz="2800" b="1" dirty="0"/>
          </a:p>
          <a:p>
            <a:r>
              <a:rPr lang="zh-CN" altLang="en-US" sz="2800" b="1" dirty="0" smtClean="0"/>
              <a:t>相关系数</a:t>
            </a:r>
            <a:endParaRPr lang="zh-CN" altLang="en-US" sz="2800" b="1" dirty="0"/>
          </a:p>
          <a:p>
            <a:r>
              <a:rPr lang="zh-CN" altLang="en-US" sz="2800" b="1" dirty="0" smtClean="0"/>
              <a:t>证券</a:t>
            </a:r>
            <a:r>
              <a:rPr lang="zh-CN" altLang="en-US" sz="2800" b="1" dirty="0"/>
              <a:t>组合的方差 、协方差和风险的分散化</a:t>
            </a:r>
          </a:p>
          <a:p>
            <a:pPr marL="0" indent="0">
              <a:buNone/>
            </a:pPr>
            <a:endParaRPr lang="zh-CN" altLang="en-US" sz="2800" b="1" dirty="0">
              <a:latin typeface="宋体" panose="02010600030101010101" pitchFamily="2" charset="-122"/>
            </a:endParaRPr>
          </a:p>
          <a:p>
            <a:pPr marL="0" indent="0">
              <a:buNone/>
            </a:pPr>
            <a:endParaRPr lang="en-US" sz="2800" b="1"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9461"/>
                                        </p:tgtEl>
                                        <p:attrNameLst>
                                          <p:attrName>style.visibility</p:attrName>
                                        </p:attrNameLst>
                                      </p:cBhvr>
                                      <p:to>
                                        <p:strVal val="visible"/>
                                      </p:to>
                                    </p:set>
                                    <p:animEffect transition="in" filter="barn(outHorizontal)">
                                      <p:cBhvr>
                                        <p:cTn id="7" dur="500"/>
                                        <p:tgtEl>
                                          <p:spTgt spid="1946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462">
                                            <p:txEl>
                                              <p:pRg st="0" end="0"/>
                                            </p:txEl>
                                          </p:spTgt>
                                        </p:tgtEl>
                                        <p:attrNameLst>
                                          <p:attrName>style.visibility</p:attrName>
                                        </p:attrNameLst>
                                      </p:cBhvr>
                                      <p:to>
                                        <p:strVal val="visible"/>
                                      </p:to>
                                    </p:set>
                                    <p:animEffect transition="in" filter="wipe(left)">
                                      <p:cBhvr>
                                        <p:cTn id="12" dur="500"/>
                                        <p:tgtEl>
                                          <p:spTgt spid="19462">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462">
                                            <p:txEl>
                                              <p:pRg st="1" end="1"/>
                                            </p:txEl>
                                          </p:spTgt>
                                        </p:tgtEl>
                                        <p:attrNameLst>
                                          <p:attrName>style.visibility</p:attrName>
                                        </p:attrNameLst>
                                      </p:cBhvr>
                                      <p:to>
                                        <p:strVal val="visible"/>
                                      </p:to>
                                    </p:set>
                                    <p:animEffect transition="in" filter="wipe(left)">
                                      <p:cBhvr>
                                        <p:cTn id="17" dur="500"/>
                                        <p:tgtEl>
                                          <p:spTgt spid="19462">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9462">
                                            <p:txEl>
                                              <p:pRg st="2" end="2"/>
                                            </p:txEl>
                                          </p:spTgt>
                                        </p:tgtEl>
                                        <p:attrNameLst>
                                          <p:attrName>style.visibility</p:attrName>
                                        </p:attrNameLst>
                                      </p:cBhvr>
                                      <p:to>
                                        <p:strVal val="visible"/>
                                      </p:to>
                                    </p:set>
                                    <p:animEffect transition="in" filter="wipe(left)">
                                      <p:cBhvr>
                                        <p:cTn id="22" dur="500"/>
                                        <p:tgtEl>
                                          <p:spTgt spid="19462">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9462">
                                            <p:txEl>
                                              <p:pRg st="3" end="3"/>
                                            </p:txEl>
                                          </p:spTgt>
                                        </p:tgtEl>
                                        <p:attrNameLst>
                                          <p:attrName>style.visibility</p:attrName>
                                        </p:attrNameLst>
                                      </p:cBhvr>
                                      <p:to>
                                        <p:strVal val="visible"/>
                                      </p:to>
                                    </p:set>
                                    <p:animEffect transition="in" filter="wipe(left)">
                                      <p:cBhvr>
                                        <p:cTn id="27" dur="500"/>
                                        <p:tgtEl>
                                          <p:spTgt spid="19462">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9462">
                                            <p:txEl>
                                              <p:pRg st="4" end="4"/>
                                            </p:txEl>
                                          </p:spTgt>
                                        </p:tgtEl>
                                        <p:attrNameLst>
                                          <p:attrName>style.visibility</p:attrName>
                                        </p:attrNameLst>
                                      </p:cBhvr>
                                      <p:to>
                                        <p:strVal val="visible"/>
                                      </p:to>
                                    </p:set>
                                    <p:animEffect transition="in" filter="wipe(left)">
                                      <p:cBhvr>
                                        <p:cTn id="32" dur="500"/>
                                        <p:tgtEl>
                                          <p:spTgt spid="19462">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9462">
                                            <p:txEl>
                                              <p:pRg st="5" end="5"/>
                                            </p:txEl>
                                          </p:spTgt>
                                        </p:tgtEl>
                                        <p:attrNameLst>
                                          <p:attrName>style.visibility</p:attrName>
                                        </p:attrNameLst>
                                      </p:cBhvr>
                                      <p:to>
                                        <p:strVal val="visible"/>
                                      </p:to>
                                    </p:set>
                                    <p:animEffect transition="in" filter="wipe(left)">
                                      <p:cBhvr>
                                        <p:cTn id="37" dur="500"/>
                                        <p:tgtEl>
                                          <p:spTgt spid="1946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1" grpId="0" autoUpdateAnimBg="0"/>
      <p:bldP spid="19462"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日期占位符 3"/>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6EAAC4CF-67BE-4226-8565-BE6A5E519E2E}" type="datetime1">
              <a:rPr lang="zh-CN" altLang="en-US" sz="1200"/>
              <a:pPr eaLnBrk="1" hangingPunct="1"/>
              <a:t>2020/4/17</a:t>
            </a:fld>
            <a:endParaRPr lang="en-US" sz="1200"/>
          </a:p>
        </p:txBody>
      </p:sp>
      <p:sp>
        <p:nvSpPr>
          <p:cNvPr id="20484" name="灯片编号占位符 5"/>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A3B6D224-55C4-4D58-A557-3A5E8270AF10}" type="slidenum">
              <a:rPr lang="en-US" sz="1200"/>
              <a:pPr algn="r" eaLnBrk="1" hangingPunct="1"/>
              <a:t>13</a:t>
            </a:fld>
            <a:endParaRPr lang="en-US" sz="1200"/>
          </a:p>
        </p:txBody>
      </p:sp>
      <p:sp>
        <p:nvSpPr>
          <p:cNvPr id="20485" name="Rectangle 2"/>
          <p:cNvSpPr>
            <a:spLocks noGrp="1" noChangeArrowheads="1"/>
          </p:cNvSpPr>
          <p:nvPr>
            <p:ph type="body" idx="4294967295"/>
          </p:nvPr>
        </p:nvSpPr>
        <p:spPr>
          <a:xfrm>
            <a:off x="502508" y="549275"/>
            <a:ext cx="11269362" cy="5943600"/>
          </a:xfrm>
        </p:spPr>
        <p:txBody>
          <a:bodyPr/>
          <a:lstStyle/>
          <a:p>
            <a:pPr algn="just" eaLnBrk="1" hangingPunct="1">
              <a:buFont typeface="Wingdings" panose="05000000000000000000" pitchFamily="2" charset="2"/>
              <a:buNone/>
            </a:pPr>
            <a:r>
              <a:rPr lang="zh-CN" altLang="en-US" sz="3900" b="1" dirty="0" smtClean="0">
                <a:latin typeface="宋体" panose="02010600030101010101" pitchFamily="2" charset="-122"/>
              </a:rPr>
              <a:t>一、模型对投资组合的界定</a:t>
            </a:r>
            <a:endParaRPr lang="zh-CN" altLang="en-US" sz="3900" b="1" dirty="0">
              <a:latin typeface="宋体" panose="02010600030101010101" pitchFamily="2" charset="-122"/>
            </a:endParaRPr>
          </a:p>
          <a:p>
            <a:pPr algn="just" eaLnBrk="1" hangingPunct="1">
              <a:buFont typeface="Wingdings" panose="05000000000000000000" pitchFamily="2" charset="2"/>
              <a:buNone/>
            </a:pPr>
            <a:endParaRPr lang="zh-CN" altLang="en-US" sz="3900" b="1" dirty="0">
              <a:latin typeface="宋体" panose="02010600030101010101" pitchFamily="2" charset="-122"/>
            </a:endParaRPr>
          </a:p>
          <a:p>
            <a:pPr algn="just" eaLnBrk="1" hangingPunct="1"/>
            <a:r>
              <a:rPr lang="zh-CN" altLang="en-US" sz="3400" dirty="0">
                <a:solidFill>
                  <a:srgbClr val="FF0000"/>
                </a:solidFill>
                <a:latin typeface="宋体" panose="02010600030101010101" pitchFamily="2" charset="-122"/>
              </a:rPr>
              <a:t>狭义的定义：是指如何构筑各种有价证券的头寸（包括多头和空头）来最好地符合投资者的收益和风险的权衡。</a:t>
            </a:r>
            <a:endParaRPr lang="zh-CN" altLang="en-US" sz="3400" dirty="0">
              <a:solidFill>
                <a:srgbClr val="FF0000"/>
              </a:solidFill>
            </a:endParaRPr>
          </a:p>
          <a:p>
            <a:pPr algn="just" eaLnBrk="1" hangingPunct="1"/>
            <a:r>
              <a:rPr lang="zh-CN" altLang="en-US" sz="3400" dirty="0">
                <a:latin typeface="宋体" panose="02010600030101010101" pitchFamily="2" charset="-122"/>
              </a:rPr>
              <a:t>广义的定义：包括对所有资产和负债的构成做出决策，甚至包括人力资本（如教育和培训）的投资在内。</a:t>
            </a:r>
          </a:p>
          <a:p>
            <a:pPr eaLnBrk="1" hangingPunct="1">
              <a:buFont typeface="Wingdings" panose="05000000000000000000" pitchFamily="2" charset="2"/>
              <a:buChar char="§"/>
            </a:pPr>
            <a:r>
              <a:rPr lang="zh-CN" altLang="en-US" sz="3400" dirty="0">
                <a:solidFill>
                  <a:srgbClr val="FF0000"/>
                </a:solidFill>
                <a:latin typeface="宋体" panose="02010600030101010101" pitchFamily="2" charset="-122"/>
              </a:rPr>
              <a:t>我们的讨论限于狭义的含义。</a:t>
            </a:r>
            <a:r>
              <a:rPr lang="zh-CN" altLang="en-US" sz="3400" dirty="0">
                <a:solidFill>
                  <a:srgbClr val="FF0000"/>
                </a:solidFill>
              </a:rPr>
              <a:t> </a:t>
            </a:r>
            <a:endParaRPr lang="zh-CN"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485">
                                            <p:txEl>
                                              <p:pRg st="0" end="0"/>
                                            </p:txEl>
                                          </p:spTgt>
                                        </p:tgtEl>
                                        <p:attrNameLst>
                                          <p:attrName>style.visibility</p:attrName>
                                        </p:attrNameLst>
                                      </p:cBhvr>
                                      <p:to>
                                        <p:strVal val="visible"/>
                                      </p:to>
                                    </p:set>
                                    <p:animEffect transition="in" filter="wipe(left)">
                                      <p:cBhvr>
                                        <p:cTn id="7" dur="500"/>
                                        <p:tgtEl>
                                          <p:spTgt spid="2048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485">
                                            <p:txEl>
                                              <p:pRg st="2" end="2"/>
                                            </p:txEl>
                                          </p:spTgt>
                                        </p:tgtEl>
                                        <p:attrNameLst>
                                          <p:attrName>style.visibility</p:attrName>
                                        </p:attrNameLst>
                                      </p:cBhvr>
                                      <p:to>
                                        <p:strVal val="visible"/>
                                      </p:to>
                                    </p:set>
                                    <p:animEffect transition="in" filter="wipe(left)">
                                      <p:cBhvr>
                                        <p:cTn id="12" dur="500"/>
                                        <p:tgtEl>
                                          <p:spTgt spid="2048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485">
                                            <p:txEl>
                                              <p:pRg st="3" end="3"/>
                                            </p:txEl>
                                          </p:spTgt>
                                        </p:tgtEl>
                                        <p:attrNameLst>
                                          <p:attrName>style.visibility</p:attrName>
                                        </p:attrNameLst>
                                      </p:cBhvr>
                                      <p:to>
                                        <p:strVal val="visible"/>
                                      </p:to>
                                    </p:set>
                                    <p:animEffect transition="in" filter="wipe(left)">
                                      <p:cBhvr>
                                        <p:cTn id="17" dur="500"/>
                                        <p:tgtEl>
                                          <p:spTgt spid="2048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485">
                                            <p:txEl>
                                              <p:pRg st="4" end="4"/>
                                            </p:txEl>
                                          </p:spTgt>
                                        </p:tgtEl>
                                        <p:attrNameLst>
                                          <p:attrName>style.visibility</p:attrName>
                                        </p:attrNameLst>
                                      </p:cBhvr>
                                      <p:to>
                                        <p:strVal val="visible"/>
                                      </p:to>
                                    </p:set>
                                    <p:animEffect transition="in" filter="wipe(left)">
                                      <p:cBhvr>
                                        <p:cTn id="22" dur="500"/>
                                        <p:tgtEl>
                                          <p:spTgt spid="2048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5"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日期占位符 3"/>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40AF9B9B-2F54-48C2-8389-61CA5D8B6F82}" type="datetime1">
              <a:rPr lang="zh-CN" altLang="en-US" sz="1200"/>
              <a:pPr eaLnBrk="1" hangingPunct="1"/>
              <a:t>2020/4/17</a:t>
            </a:fld>
            <a:endParaRPr lang="en-US" sz="1200"/>
          </a:p>
        </p:txBody>
      </p:sp>
      <p:sp>
        <p:nvSpPr>
          <p:cNvPr id="21508" name="灯片编号占位符 5"/>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FA670D9C-9F69-4943-AD00-8E0074F0D2A0}" type="slidenum">
              <a:rPr lang="en-US" sz="1200"/>
              <a:pPr algn="r" eaLnBrk="1" hangingPunct="1"/>
              <a:t>14</a:t>
            </a:fld>
            <a:endParaRPr lang="en-US" sz="1200"/>
          </a:p>
        </p:txBody>
      </p:sp>
      <p:sp>
        <p:nvSpPr>
          <p:cNvPr id="21509" name="Rectangle 2"/>
          <p:cNvSpPr>
            <a:spLocks noGrp="1" noChangeArrowheads="1"/>
          </p:cNvSpPr>
          <p:nvPr>
            <p:ph type="body" idx="4294967295"/>
          </p:nvPr>
        </p:nvSpPr>
        <p:spPr>
          <a:xfrm>
            <a:off x="576649" y="914400"/>
            <a:ext cx="11104605" cy="5181600"/>
          </a:xfrm>
        </p:spPr>
        <p:txBody>
          <a:bodyPr/>
          <a:lstStyle/>
          <a:p>
            <a:pPr marL="609600" indent="-609600">
              <a:lnSpc>
                <a:spcPct val="90000"/>
              </a:lnSpc>
              <a:buClr>
                <a:srgbClr val="CC99FF"/>
              </a:buClr>
              <a:buFont typeface="Wingdings" panose="05000000000000000000" pitchFamily="2" charset="2"/>
              <a:buChar char="Ø"/>
            </a:pPr>
            <a:r>
              <a:rPr lang="zh-CN" altLang="en-US" sz="3400" dirty="0">
                <a:latin typeface="宋体" panose="02010600030101010101" pitchFamily="2" charset="-122"/>
              </a:rPr>
              <a:t>尽管存在一些对理性的投资者来说应当遵循的一般性规律，但在金融市场中，并不存在一种对所有投资者来说都是最佳的投资组合或投资组合的选择策略，原因如下：</a:t>
            </a:r>
            <a:r>
              <a:rPr lang="zh-CN" altLang="en-US" sz="3400" dirty="0"/>
              <a:t> </a:t>
            </a:r>
          </a:p>
          <a:p>
            <a:pPr marL="609600" indent="-609600">
              <a:lnSpc>
                <a:spcPct val="90000"/>
              </a:lnSpc>
              <a:buClr>
                <a:schemeClr val="tx1"/>
              </a:buClr>
              <a:buNone/>
            </a:pPr>
            <a:r>
              <a:rPr lang="zh-CN" altLang="en-US" sz="3400" dirty="0"/>
              <a:t>          投资者的具体情况</a:t>
            </a:r>
          </a:p>
          <a:p>
            <a:pPr marL="609600" indent="-609600">
              <a:lnSpc>
                <a:spcPct val="90000"/>
              </a:lnSpc>
              <a:buClr>
                <a:schemeClr val="tx1"/>
              </a:buClr>
              <a:buNone/>
            </a:pPr>
            <a:r>
              <a:rPr lang="zh-CN" altLang="en-US" sz="3400" dirty="0"/>
              <a:t>          投资周期的影响</a:t>
            </a:r>
          </a:p>
          <a:p>
            <a:pPr marL="609600" indent="-609600">
              <a:lnSpc>
                <a:spcPct val="90000"/>
              </a:lnSpc>
              <a:buClr>
                <a:schemeClr val="tx1"/>
              </a:buClr>
              <a:buNone/>
            </a:pPr>
            <a:r>
              <a:rPr lang="zh-CN" altLang="en-US" sz="3400" dirty="0"/>
              <a:t>          对风险的厌恶程度</a:t>
            </a:r>
          </a:p>
          <a:p>
            <a:pPr marL="609600" indent="-609600">
              <a:lnSpc>
                <a:spcPct val="90000"/>
              </a:lnSpc>
              <a:buClr>
                <a:schemeClr val="tx1"/>
              </a:buClr>
              <a:buNone/>
            </a:pPr>
            <a:r>
              <a:rPr lang="zh-CN" altLang="en-US" sz="3400" dirty="0"/>
              <a:t>          投资组合的种类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509">
                                            <p:txEl>
                                              <p:pRg st="0" end="0"/>
                                            </p:txEl>
                                          </p:spTgt>
                                        </p:tgtEl>
                                        <p:attrNameLst>
                                          <p:attrName>style.visibility</p:attrName>
                                        </p:attrNameLst>
                                      </p:cBhvr>
                                      <p:to>
                                        <p:strVal val="visible"/>
                                      </p:to>
                                    </p:set>
                                    <p:animEffect transition="in" filter="wipe(left)">
                                      <p:cBhvr>
                                        <p:cTn id="7" dur="500"/>
                                        <p:tgtEl>
                                          <p:spTgt spid="2150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509">
                                            <p:txEl>
                                              <p:pRg st="1" end="1"/>
                                            </p:txEl>
                                          </p:spTgt>
                                        </p:tgtEl>
                                        <p:attrNameLst>
                                          <p:attrName>style.visibility</p:attrName>
                                        </p:attrNameLst>
                                      </p:cBhvr>
                                      <p:to>
                                        <p:strVal val="visible"/>
                                      </p:to>
                                    </p:set>
                                    <p:animEffect transition="in" filter="wipe(left)">
                                      <p:cBhvr>
                                        <p:cTn id="12" dur="500"/>
                                        <p:tgtEl>
                                          <p:spTgt spid="2150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509">
                                            <p:txEl>
                                              <p:pRg st="2" end="2"/>
                                            </p:txEl>
                                          </p:spTgt>
                                        </p:tgtEl>
                                        <p:attrNameLst>
                                          <p:attrName>style.visibility</p:attrName>
                                        </p:attrNameLst>
                                      </p:cBhvr>
                                      <p:to>
                                        <p:strVal val="visible"/>
                                      </p:to>
                                    </p:set>
                                    <p:animEffect transition="in" filter="wipe(left)">
                                      <p:cBhvr>
                                        <p:cTn id="17" dur="500"/>
                                        <p:tgtEl>
                                          <p:spTgt spid="2150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1509">
                                            <p:txEl>
                                              <p:pRg st="3" end="3"/>
                                            </p:txEl>
                                          </p:spTgt>
                                        </p:tgtEl>
                                        <p:attrNameLst>
                                          <p:attrName>style.visibility</p:attrName>
                                        </p:attrNameLst>
                                      </p:cBhvr>
                                      <p:to>
                                        <p:strVal val="visible"/>
                                      </p:to>
                                    </p:set>
                                    <p:animEffect transition="in" filter="wipe(left)">
                                      <p:cBhvr>
                                        <p:cTn id="22" dur="500"/>
                                        <p:tgtEl>
                                          <p:spTgt spid="2150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1509">
                                            <p:txEl>
                                              <p:pRg st="4" end="4"/>
                                            </p:txEl>
                                          </p:spTgt>
                                        </p:tgtEl>
                                        <p:attrNameLst>
                                          <p:attrName>style.visibility</p:attrName>
                                        </p:attrNameLst>
                                      </p:cBhvr>
                                      <p:to>
                                        <p:strVal val="visible"/>
                                      </p:to>
                                    </p:set>
                                    <p:animEffect transition="in" filter="wipe(left)">
                                      <p:cBhvr>
                                        <p:cTn id="27" dur="500"/>
                                        <p:tgtEl>
                                          <p:spTgt spid="2150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9"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日期占位符 3"/>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1EA5BD25-3736-4805-9EE7-0C968245F4A7}" type="datetime1">
              <a:rPr lang="zh-CN" altLang="en-US" sz="1200"/>
              <a:pPr eaLnBrk="1" hangingPunct="1"/>
              <a:t>2020/4/17</a:t>
            </a:fld>
            <a:endParaRPr lang="en-US" sz="1200"/>
          </a:p>
        </p:txBody>
      </p:sp>
      <p:sp>
        <p:nvSpPr>
          <p:cNvPr id="22532" name="灯片编号占位符 5"/>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A0A1B5D5-49C9-4456-9598-D81F4F9B1478}" type="slidenum">
              <a:rPr lang="en-US" sz="1200"/>
              <a:pPr algn="r" eaLnBrk="1" hangingPunct="1"/>
              <a:t>15</a:t>
            </a:fld>
            <a:endParaRPr lang="en-US" sz="1200"/>
          </a:p>
        </p:txBody>
      </p:sp>
      <p:sp>
        <p:nvSpPr>
          <p:cNvPr id="22533" name="Rectangle 2"/>
          <p:cNvSpPr>
            <a:spLocks noGrp="1" noChangeArrowheads="1"/>
          </p:cNvSpPr>
          <p:nvPr>
            <p:ph type="title" idx="4294967295"/>
          </p:nvPr>
        </p:nvSpPr>
        <p:spPr>
          <a:xfrm>
            <a:off x="304800" y="244862"/>
            <a:ext cx="7772400" cy="831850"/>
          </a:xfrm>
        </p:spPr>
        <p:txBody>
          <a:bodyPr/>
          <a:lstStyle/>
          <a:p>
            <a:pPr eaLnBrk="1" hangingPunct="1"/>
            <a:r>
              <a:rPr lang="zh-CN" altLang="en-US" dirty="0" smtClean="0">
                <a:solidFill>
                  <a:schemeClr val="tx1"/>
                </a:solidFill>
                <a:latin typeface="+mn-ea"/>
                <a:ea typeface="+mn-ea"/>
              </a:rPr>
              <a:t>二、</a:t>
            </a:r>
            <a:r>
              <a:rPr lang="zh-CN" dirty="0" smtClean="0">
                <a:solidFill>
                  <a:schemeClr val="tx1"/>
                </a:solidFill>
                <a:latin typeface="+mn-ea"/>
                <a:ea typeface="+mn-ea"/>
              </a:rPr>
              <a:t>价格</a:t>
            </a:r>
            <a:r>
              <a:rPr lang="zh-CN" dirty="0">
                <a:solidFill>
                  <a:schemeClr val="tx1"/>
                </a:solidFill>
                <a:latin typeface="+mn-ea"/>
                <a:ea typeface="+mn-ea"/>
              </a:rPr>
              <a:t>与回报率 </a:t>
            </a:r>
          </a:p>
        </p:txBody>
      </p:sp>
      <p:sp>
        <p:nvSpPr>
          <p:cNvPr id="22534" name="Rectangle 3"/>
          <p:cNvSpPr>
            <a:spLocks noGrp="1" noChangeArrowheads="1"/>
          </p:cNvSpPr>
          <p:nvPr>
            <p:ph type="body" idx="4294967295"/>
          </p:nvPr>
        </p:nvSpPr>
        <p:spPr>
          <a:xfrm>
            <a:off x="420130" y="1143386"/>
            <a:ext cx="11384692" cy="3048000"/>
          </a:xfrm>
        </p:spPr>
        <p:txBody>
          <a:bodyPr/>
          <a:lstStyle/>
          <a:p>
            <a:pPr>
              <a:buClr>
                <a:srgbClr val="CC99FF"/>
              </a:buClr>
              <a:buFont typeface="Wingdings" panose="05000000000000000000" pitchFamily="2" charset="2"/>
              <a:buChar char="Ø"/>
            </a:pPr>
            <a:r>
              <a:rPr lang="zh-CN" altLang="en-US" sz="2600" dirty="0"/>
              <a:t>对于单期投资而言，假设你在时间</a:t>
            </a:r>
            <a:r>
              <a:rPr lang="en-US" sz="2600" dirty="0"/>
              <a:t>0</a:t>
            </a:r>
            <a:r>
              <a:rPr lang="zh-CN" altLang="en-US" sz="2600" dirty="0"/>
              <a:t>（今天）以价格</a:t>
            </a:r>
            <a:r>
              <a:rPr lang="en-US" sz="2600" dirty="0"/>
              <a:t>S</a:t>
            </a:r>
            <a:r>
              <a:rPr lang="en-US" sz="2600" baseline="-30000" dirty="0"/>
              <a:t>0</a:t>
            </a:r>
            <a:r>
              <a:rPr lang="zh-CN" altLang="en-US" sz="2600" dirty="0"/>
              <a:t>购买一种资产，在时间</a:t>
            </a:r>
            <a:r>
              <a:rPr lang="en-US" sz="2600" dirty="0"/>
              <a:t>1</a:t>
            </a:r>
            <a:r>
              <a:rPr lang="zh-CN" altLang="en-US" sz="2600" dirty="0"/>
              <a:t>（明天）以价格</a:t>
            </a:r>
            <a:r>
              <a:rPr lang="en-US" altLang="zh-CN" sz="2600" dirty="0"/>
              <a:t>S</a:t>
            </a:r>
            <a:r>
              <a:rPr lang="en-US" altLang="zh-CN" sz="2600" baseline="-30000" dirty="0"/>
              <a:t>1</a:t>
            </a:r>
            <a:r>
              <a:rPr lang="zh-CN" altLang="en-US" sz="2600" dirty="0" smtClean="0"/>
              <a:t>卖</a:t>
            </a:r>
            <a:r>
              <a:rPr lang="zh-CN" altLang="en-US" sz="2600" dirty="0"/>
              <a:t>出这种</a:t>
            </a:r>
            <a:r>
              <a:rPr lang="zh-CN" altLang="en-US" sz="2600" dirty="0" smtClean="0"/>
              <a:t>资产</a:t>
            </a:r>
            <a:r>
              <a:rPr lang="zh-CN" altLang="en-US" sz="2600" dirty="0"/>
              <a:t>，</a:t>
            </a:r>
            <a:r>
              <a:rPr lang="zh-CN" altLang="en-US" sz="2600" dirty="0" smtClean="0"/>
              <a:t>那么</a:t>
            </a:r>
            <a:r>
              <a:rPr lang="zh-CN" altLang="en-US" sz="2600" dirty="0"/>
              <a:t>，你的投资</a:t>
            </a:r>
            <a:r>
              <a:rPr lang="zh-CN" altLang="en-US" sz="2600" dirty="0" smtClean="0"/>
              <a:t>回报率为</a:t>
            </a:r>
            <a:endParaRPr lang="en-US" altLang="zh-CN" sz="2600" dirty="0" smtClean="0"/>
          </a:p>
          <a:p>
            <a:pPr marL="0" indent="0">
              <a:buClr>
                <a:srgbClr val="CC99FF"/>
              </a:buClr>
              <a:buNone/>
            </a:pPr>
            <a:r>
              <a:rPr lang="zh-CN" altLang="en-US" sz="2600" dirty="0" smtClean="0"/>
              <a:t>                                          </a:t>
            </a:r>
            <a:r>
              <a:rPr lang="en-US" sz="2600" dirty="0" smtClean="0"/>
              <a:t>r</a:t>
            </a:r>
            <a:r>
              <a:rPr lang="en-US" sz="2600" dirty="0"/>
              <a:t>=(S</a:t>
            </a:r>
            <a:r>
              <a:rPr lang="en-US" sz="2600" baseline="-30000" dirty="0"/>
              <a:t>1</a:t>
            </a:r>
            <a:r>
              <a:rPr lang="en-US" sz="2600" dirty="0"/>
              <a:t>-S</a:t>
            </a:r>
            <a:r>
              <a:rPr lang="en-US" sz="2600" baseline="-30000" dirty="0"/>
              <a:t>0</a:t>
            </a:r>
            <a:r>
              <a:rPr lang="en-US" sz="2600" dirty="0" smtClean="0"/>
              <a:t>)/</a:t>
            </a:r>
            <a:r>
              <a:rPr lang="en-US" altLang="zh-CN" sz="2600" dirty="0"/>
              <a:t>S</a:t>
            </a:r>
            <a:r>
              <a:rPr lang="en-US" altLang="zh-CN" sz="2600" baseline="-30000" dirty="0"/>
              <a:t>0</a:t>
            </a:r>
            <a:r>
              <a:rPr lang="en-US" sz="2600" dirty="0" smtClean="0"/>
              <a:t> </a:t>
            </a:r>
            <a:r>
              <a:rPr lang="zh-CN" altLang="en-US" sz="2600" dirty="0"/>
              <a:t>。</a:t>
            </a:r>
          </a:p>
          <a:p>
            <a:pPr algn="just" eaLnBrk="1" hangingPunct="1">
              <a:buClr>
                <a:srgbClr val="CC99FF"/>
              </a:buClr>
              <a:buFont typeface="Wingdings" panose="05000000000000000000" pitchFamily="2" charset="2"/>
              <a:buChar char="Ø"/>
            </a:pPr>
            <a:r>
              <a:rPr lang="zh-CN" altLang="en-US" sz="2600" dirty="0"/>
              <a:t>对于证券组合而言，它的回报率可以用同样的方法计算：</a:t>
            </a:r>
            <a:endParaRPr lang="zh-CN" altLang="en-US" dirty="0">
              <a:latin typeface="宋体" panose="02010600030101010101" pitchFamily="2" charset="-122"/>
            </a:endParaRPr>
          </a:p>
        </p:txBody>
      </p:sp>
      <p:graphicFrame>
        <p:nvGraphicFramePr>
          <p:cNvPr id="22535" name="Object 7"/>
          <p:cNvGraphicFramePr>
            <a:graphicFrameLocks noChangeAspect="1"/>
          </p:cNvGraphicFramePr>
          <p:nvPr>
            <p:extLst>
              <p:ext uri="{D42A27DB-BD31-4B8C-83A1-F6EECF244321}">
                <p14:modId xmlns:p14="http://schemas.microsoft.com/office/powerpoint/2010/main" val="4197812266"/>
              </p:ext>
            </p:extLst>
          </p:nvPr>
        </p:nvGraphicFramePr>
        <p:xfrm>
          <a:off x="2895600" y="3060358"/>
          <a:ext cx="5181600" cy="542925"/>
        </p:xfrm>
        <a:graphic>
          <a:graphicData uri="http://schemas.openxmlformats.org/presentationml/2006/ole">
            <mc:AlternateContent xmlns:mc="http://schemas.openxmlformats.org/markup-compatibility/2006">
              <mc:Choice xmlns:v="urn:schemas-microsoft-com:vml" Requires="v">
                <p:oleObj spid="_x0000_s1042" r:id="rId3" imgW="2184717" imgH="228917" progId="Equation.DSMT4">
                  <p:embed/>
                </p:oleObj>
              </mc:Choice>
              <mc:Fallback>
                <p:oleObj r:id="rId3" imgW="2184717" imgH="228917"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3060358"/>
                        <a:ext cx="5181600"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536" name="Text Box 5"/>
          <p:cNvSpPr txBox="1">
            <a:spLocks noChangeArrowheads="1"/>
          </p:cNvSpPr>
          <p:nvPr/>
        </p:nvSpPr>
        <p:spPr bwMode="auto">
          <a:xfrm>
            <a:off x="1161535" y="4403125"/>
            <a:ext cx="10412627" cy="1366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lnSpc>
                <a:spcPct val="90000"/>
              </a:lnSpc>
              <a:spcBef>
                <a:spcPct val="20000"/>
              </a:spcBef>
              <a:buClr>
                <a:schemeClr val="accent2"/>
              </a:buClr>
              <a:buSzPct val="60000"/>
              <a:buFont typeface="Wingdings" panose="05000000000000000000" pitchFamily="2" charset="2"/>
              <a:buChar char="q"/>
            </a:pPr>
            <a:r>
              <a:rPr lang="en-US" sz="2800" dirty="0">
                <a:latin typeface="宋体" panose="02010600030101010101" pitchFamily="2" charset="-122"/>
              </a:rPr>
              <a:t> </a:t>
            </a:r>
            <a:r>
              <a:rPr lang="zh-CN" altLang="en-US" sz="2400" dirty="0" smtClean="0">
                <a:latin typeface="宋体" panose="02010600030101010101" pitchFamily="2" charset="-122"/>
              </a:rPr>
              <a:t>注：</a:t>
            </a:r>
            <a:r>
              <a:rPr lang="en-US" sz="2400" dirty="0" smtClean="0">
                <a:latin typeface="Times New Roman" panose="02020603050405020304" pitchFamily="18" charset="0"/>
              </a:rPr>
              <a:t>W</a:t>
            </a:r>
            <a:r>
              <a:rPr lang="en-US" sz="2400" baseline="-30000" dirty="0" smtClean="0">
                <a:latin typeface="Times New Roman" panose="02020603050405020304" pitchFamily="18" charset="0"/>
              </a:rPr>
              <a:t>0</a:t>
            </a:r>
            <a:r>
              <a:rPr lang="zh-CN" altLang="en-US" sz="2400" dirty="0">
                <a:latin typeface="宋体" panose="02010600030101010101" pitchFamily="2" charset="-122"/>
              </a:rPr>
              <a:t>记</a:t>
            </a:r>
            <a:r>
              <a:rPr lang="en-US" sz="2400" dirty="0">
                <a:latin typeface="Times New Roman" panose="02020603050405020304" pitchFamily="18" charset="0"/>
              </a:rPr>
              <a:t>t=0</a:t>
            </a:r>
            <a:r>
              <a:rPr lang="zh-CN" altLang="en-US" sz="2400" dirty="0">
                <a:latin typeface="宋体" panose="02010600030101010101" pitchFamily="2" charset="-122"/>
              </a:rPr>
              <a:t>时包含在组合中的证券的综合价格，</a:t>
            </a:r>
            <a:r>
              <a:rPr lang="en-US" sz="2400" dirty="0">
                <a:latin typeface="Times New Roman" panose="02020603050405020304" pitchFamily="18" charset="0"/>
              </a:rPr>
              <a:t>W</a:t>
            </a:r>
            <a:r>
              <a:rPr lang="en-US" sz="2400" baseline="-30000" dirty="0">
                <a:latin typeface="Times New Roman" panose="02020603050405020304" pitchFamily="18" charset="0"/>
              </a:rPr>
              <a:t>1</a:t>
            </a:r>
            <a:r>
              <a:rPr lang="zh-CN" altLang="en-US" sz="2400" dirty="0">
                <a:latin typeface="宋体" panose="02010600030101010101" pitchFamily="2" charset="-122"/>
              </a:rPr>
              <a:t>是</a:t>
            </a:r>
            <a:r>
              <a:rPr lang="en-US" sz="2400" dirty="0">
                <a:latin typeface="Times New Roman" panose="02020603050405020304" pitchFamily="18" charset="0"/>
              </a:rPr>
              <a:t>t=1</a:t>
            </a:r>
            <a:r>
              <a:rPr lang="zh-CN" altLang="en-US" sz="2400" dirty="0">
                <a:latin typeface="宋体" panose="02010600030101010101" pitchFamily="2" charset="-122"/>
              </a:rPr>
              <a:t>时这些证券的综合价格，以及</a:t>
            </a:r>
            <a:r>
              <a:rPr lang="en-US" sz="2400" dirty="0">
                <a:latin typeface="Times New Roman" panose="02020603050405020304" pitchFamily="18" charset="0"/>
              </a:rPr>
              <a:t>t=0</a:t>
            </a:r>
            <a:r>
              <a:rPr lang="zh-CN" altLang="en-US" sz="2400" dirty="0">
                <a:latin typeface="宋体" panose="02010600030101010101" pitchFamily="2" charset="-122"/>
              </a:rPr>
              <a:t>与</a:t>
            </a:r>
            <a:r>
              <a:rPr lang="en-US" sz="2400" dirty="0">
                <a:latin typeface="Times New Roman" panose="02020603050405020304" pitchFamily="18" charset="0"/>
              </a:rPr>
              <a:t>t=1</a:t>
            </a:r>
            <a:r>
              <a:rPr lang="zh-CN" altLang="en-US" sz="2400" dirty="0">
                <a:latin typeface="宋体" panose="02010600030101010101" pitchFamily="2" charset="-122"/>
              </a:rPr>
              <a:t>之间收到的现金（或等价的现金）的综合值。</a:t>
            </a:r>
            <a:r>
              <a:rPr lang="zh-CN" altLang="en-US" sz="2400" dirty="0">
                <a:latin typeface="Times New Roman" panose="02020603050405020304" pitchFamily="18" charset="0"/>
              </a:rPr>
              <a:t> </a:t>
            </a:r>
          </a:p>
          <a:p>
            <a:pPr algn="just" eaLnBrk="1" hangingPunct="1">
              <a:spcBef>
                <a:spcPct val="50000"/>
              </a:spcBef>
            </a:pPr>
            <a:endParaRPr lang="en-US" sz="24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2533"/>
                                        </p:tgtEl>
                                        <p:attrNameLst>
                                          <p:attrName>style.visibility</p:attrName>
                                        </p:attrNameLst>
                                      </p:cBhvr>
                                      <p:to>
                                        <p:strVal val="visible"/>
                                      </p:to>
                                    </p:set>
                                    <p:animEffect transition="in" filter="barn(outVertical)">
                                      <p:cBhvr>
                                        <p:cTn id="7" dur="500"/>
                                        <p:tgtEl>
                                          <p:spTgt spid="225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534">
                                            <p:txEl>
                                              <p:pRg st="0" end="0"/>
                                            </p:txEl>
                                          </p:spTgt>
                                        </p:tgtEl>
                                        <p:attrNameLst>
                                          <p:attrName>style.visibility</p:attrName>
                                        </p:attrNameLst>
                                      </p:cBhvr>
                                      <p:to>
                                        <p:strVal val="visible"/>
                                      </p:to>
                                    </p:set>
                                    <p:animEffect transition="in" filter="wipe(left)">
                                      <p:cBhvr>
                                        <p:cTn id="12" dur="500"/>
                                        <p:tgtEl>
                                          <p:spTgt spid="2253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534">
                                            <p:txEl>
                                              <p:pRg st="1" end="1"/>
                                            </p:txEl>
                                          </p:spTgt>
                                        </p:tgtEl>
                                        <p:attrNameLst>
                                          <p:attrName>style.visibility</p:attrName>
                                        </p:attrNameLst>
                                      </p:cBhvr>
                                      <p:to>
                                        <p:strVal val="visible"/>
                                      </p:to>
                                    </p:set>
                                    <p:animEffect transition="in" filter="wipe(left)">
                                      <p:cBhvr>
                                        <p:cTn id="17" dur="500"/>
                                        <p:tgtEl>
                                          <p:spTgt spid="22534">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2534">
                                            <p:txEl>
                                              <p:pRg st="2" end="2"/>
                                            </p:txEl>
                                          </p:spTgt>
                                        </p:tgtEl>
                                        <p:attrNameLst>
                                          <p:attrName>style.visibility</p:attrName>
                                        </p:attrNameLst>
                                      </p:cBhvr>
                                      <p:to>
                                        <p:strVal val="visible"/>
                                      </p:to>
                                    </p:set>
                                    <p:animEffect transition="in" filter="wipe(left)">
                                      <p:cBhvr>
                                        <p:cTn id="22" dur="500"/>
                                        <p:tgtEl>
                                          <p:spTgt spid="22534">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2535"/>
                                        </p:tgtEl>
                                        <p:attrNameLst>
                                          <p:attrName>style.visibility</p:attrName>
                                        </p:attrNameLst>
                                      </p:cBhvr>
                                      <p:to>
                                        <p:strVal val="visible"/>
                                      </p:to>
                                    </p:set>
                                    <p:animEffect transition="in" filter="wipe(left)">
                                      <p:cBhvr>
                                        <p:cTn id="27" dur="500"/>
                                        <p:tgtEl>
                                          <p:spTgt spid="2253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2536"/>
                                        </p:tgtEl>
                                        <p:attrNameLst>
                                          <p:attrName>style.visibility</p:attrName>
                                        </p:attrNameLst>
                                      </p:cBhvr>
                                      <p:to>
                                        <p:strVal val="visible"/>
                                      </p:to>
                                    </p:set>
                                    <p:animEffect transition="in" filter="wipe(left)">
                                      <p:cBhvr>
                                        <p:cTn id="32" dur="500"/>
                                        <p:tgtEl>
                                          <p:spTgt spid="225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3" grpId="0" autoUpdateAnimBg="0"/>
      <p:bldP spid="22534" grpId="0" build="p" autoUpdateAnimBg="0"/>
      <p:bldP spid="22536"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日期占位符 3"/>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957E9ECB-F20F-4F62-975E-1238EC303442}" type="datetime1">
              <a:rPr lang="zh-CN" altLang="en-US" sz="1200"/>
              <a:pPr eaLnBrk="1" hangingPunct="1"/>
              <a:t>2020/4/17</a:t>
            </a:fld>
            <a:endParaRPr lang="en-US" sz="1200"/>
          </a:p>
        </p:txBody>
      </p:sp>
      <p:sp>
        <p:nvSpPr>
          <p:cNvPr id="23556" name="灯片编号占位符 5"/>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D2B554FE-0193-44AB-97AA-0828CB57E715}" type="slidenum">
              <a:rPr lang="en-US" sz="1200"/>
              <a:pPr algn="r" eaLnBrk="1" hangingPunct="1"/>
              <a:t>16</a:t>
            </a:fld>
            <a:endParaRPr lang="en-US" sz="1200"/>
          </a:p>
        </p:txBody>
      </p:sp>
      <p:sp>
        <p:nvSpPr>
          <p:cNvPr id="23557" name="Rectangle 2"/>
          <p:cNvSpPr>
            <a:spLocks noGrp="1" noChangeArrowheads="1"/>
          </p:cNvSpPr>
          <p:nvPr>
            <p:ph type="body" idx="4294967295"/>
          </p:nvPr>
        </p:nvSpPr>
        <p:spPr>
          <a:xfrm>
            <a:off x="387177" y="1066800"/>
            <a:ext cx="10651525" cy="2994454"/>
          </a:xfrm>
        </p:spPr>
        <p:txBody>
          <a:bodyPr>
            <a:normAutofit/>
          </a:bodyPr>
          <a:lstStyle/>
          <a:p>
            <a:pPr eaLnBrk="1" hangingPunct="1"/>
            <a:r>
              <a:rPr lang="zh-CN" altLang="en-US" sz="2800" dirty="0">
                <a:latin typeface="宋体" panose="02010600030101010101" pitchFamily="2" charset="-122"/>
              </a:rPr>
              <a:t>我们注意到，投资者必须在</a:t>
            </a:r>
            <a:r>
              <a:rPr lang="en-US" sz="2800" dirty="0">
                <a:solidFill>
                  <a:srgbClr val="FF0000"/>
                </a:solidFill>
              </a:rPr>
              <a:t>t=0</a:t>
            </a:r>
            <a:r>
              <a:rPr lang="zh-CN" altLang="en-US" sz="2800" dirty="0">
                <a:latin typeface="宋体" panose="02010600030101010101" pitchFamily="2" charset="-122"/>
              </a:rPr>
              <a:t>时刻对购买一个什么样的组合做出决策。在这样做的时候，对于大多数所考虑的各种组合，投资者不知道</a:t>
            </a:r>
            <a:r>
              <a:rPr lang="en-US" sz="2800" dirty="0"/>
              <a:t>W</a:t>
            </a:r>
            <a:r>
              <a:rPr lang="en-US" sz="2800" baseline="-30000" dirty="0"/>
              <a:t>1</a:t>
            </a:r>
            <a:r>
              <a:rPr lang="zh-CN" altLang="en-US" sz="2800" dirty="0">
                <a:latin typeface="宋体" panose="02010600030101010101" pitchFamily="2" charset="-122"/>
              </a:rPr>
              <a:t>的值，因为他们不知道这些组合的回报率是多少。从而，根据马科维茨的理论，投资者</a:t>
            </a:r>
            <a:r>
              <a:rPr lang="zh-CN" altLang="en-US" sz="2800" dirty="0" smtClean="0">
                <a:latin typeface="宋体" panose="02010600030101010101" pitchFamily="2" charset="-122"/>
              </a:rPr>
              <a:t>应该将这些</a:t>
            </a:r>
            <a:r>
              <a:rPr lang="zh-CN" altLang="en-US" sz="2800" dirty="0">
                <a:latin typeface="宋体" panose="02010600030101010101" pitchFamily="2" charset="-122"/>
              </a:rPr>
              <a:t>组合中的任一组合的回报率视为统计中所称的一个随机变量；这样的变量可以通过它们的矩阵来</a:t>
            </a:r>
            <a:r>
              <a:rPr lang="zh-CN" altLang="en-US" sz="2800" dirty="0" smtClean="0">
                <a:latin typeface="宋体" panose="02010600030101010101" pitchFamily="2" charset="-122"/>
              </a:rPr>
              <a:t>描述。有两个重要的指标</a:t>
            </a:r>
            <a:r>
              <a:rPr lang="zh-CN" altLang="en-US" sz="2800" dirty="0" smtClean="0">
                <a:solidFill>
                  <a:srgbClr val="FF0000"/>
                </a:solidFill>
                <a:latin typeface="宋体" panose="02010600030101010101" pitchFamily="2" charset="-122"/>
              </a:rPr>
              <a:t>预期</a:t>
            </a:r>
            <a:r>
              <a:rPr lang="zh-CN" altLang="en-US" sz="2800" dirty="0">
                <a:solidFill>
                  <a:srgbClr val="FF0000"/>
                </a:solidFill>
                <a:latin typeface="宋体" panose="02010600030101010101" pitchFamily="2" charset="-122"/>
              </a:rPr>
              <a:t>值（或均值）和标准差。</a:t>
            </a:r>
            <a:r>
              <a:rPr lang="zh-CN" altLang="en-US" sz="2800" dirty="0">
                <a:solidFill>
                  <a:srgbClr val="FF0000"/>
                </a:solidFill>
              </a:rPr>
              <a:t> </a:t>
            </a:r>
          </a:p>
          <a:p>
            <a:pPr algn="just" eaLnBrk="1" hangingPunct="1">
              <a:buFont typeface="Wingdings" panose="05000000000000000000" pitchFamily="2" charset="2"/>
              <a:buNone/>
            </a:pPr>
            <a:endParaRPr lang="zh-CN" altLang="en-US" sz="2800" dirty="0">
              <a:latin typeface="宋体" panose="02010600030101010101" pitchFamily="2" charset="-122"/>
            </a:endParaRPr>
          </a:p>
          <a:p>
            <a:pPr eaLnBrk="1" hangingPunct="1"/>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557">
                                            <p:txEl>
                                              <p:pRg st="0" end="0"/>
                                            </p:txEl>
                                          </p:spTgt>
                                        </p:tgtEl>
                                        <p:attrNameLst>
                                          <p:attrName>style.visibility</p:attrName>
                                        </p:attrNameLst>
                                      </p:cBhvr>
                                      <p:to>
                                        <p:strVal val="visible"/>
                                      </p:to>
                                    </p:set>
                                    <p:animEffect transition="in" filter="wipe(left)">
                                      <p:cBhvr>
                                        <p:cTn id="7" dur="500"/>
                                        <p:tgtEl>
                                          <p:spTgt spid="2355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7"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日期占位符 5"/>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0C8588B1-38D1-4C2B-83DF-25C4921A3920}" type="datetime1">
              <a:rPr lang="zh-CN" altLang="en-US" sz="1200"/>
              <a:pPr eaLnBrk="1" hangingPunct="1"/>
              <a:t>2020/4/17</a:t>
            </a:fld>
            <a:endParaRPr lang="en-US" sz="1200"/>
          </a:p>
        </p:txBody>
      </p:sp>
      <p:sp>
        <p:nvSpPr>
          <p:cNvPr id="24580" name="灯片编号占位符 7"/>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3D9F1E0A-E71C-4B4E-A690-D01A01F0161F}" type="slidenum">
              <a:rPr lang="en-US" sz="1200"/>
              <a:pPr algn="r" eaLnBrk="1" hangingPunct="1"/>
              <a:t>17</a:t>
            </a:fld>
            <a:endParaRPr lang="en-US" sz="1200"/>
          </a:p>
        </p:txBody>
      </p:sp>
      <p:sp>
        <p:nvSpPr>
          <p:cNvPr id="24581" name="Rectangle 2"/>
          <p:cNvSpPr>
            <a:spLocks noGrp="1" noChangeArrowheads="1"/>
          </p:cNvSpPr>
          <p:nvPr>
            <p:ph type="title" idx="4294967295"/>
          </p:nvPr>
        </p:nvSpPr>
        <p:spPr>
          <a:xfrm>
            <a:off x="495300" y="326746"/>
            <a:ext cx="8001000" cy="814388"/>
          </a:xfrm>
        </p:spPr>
        <p:txBody>
          <a:bodyPr/>
          <a:lstStyle/>
          <a:p>
            <a:pPr eaLnBrk="1" hangingPunct="1"/>
            <a:r>
              <a:rPr lang="zh-CN" altLang="en-US" sz="3400" b="1" dirty="0">
                <a:solidFill>
                  <a:schemeClr val="tx1"/>
                </a:solidFill>
                <a:latin typeface="+mn-ea"/>
                <a:ea typeface="+mn-ea"/>
              </a:rPr>
              <a:t>三</a:t>
            </a:r>
            <a:r>
              <a:rPr lang="zh-CN" altLang="en-US" sz="3400" b="1" dirty="0" smtClean="0">
                <a:solidFill>
                  <a:schemeClr val="tx1"/>
                </a:solidFill>
                <a:latin typeface="+mn-ea"/>
                <a:ea typeface="+mn-ea"/>
              </a:rPr>
              <a:t>、</a:t>
            </a:r>
            <a:r>
              <a:rPr lang="zh-CN" altLang="en-US" sz="3400" b="1" dirty="0">
                <a:solidFill>
                  <a:schemeClr val="tx1"/>
                </a:solidFill>
                <a:latin typeface="+mn-ea"/>
                <a:ea typeface="+mn-ea"/>
              </a:rPr>
              <a:t>证券的期望收益率</a:t>
            </a:r>
          </a:p>
        </p:txBody>
      </p:sp>
      <p:sp>
        <p:nvSpPr>
          <p:cNvPr id="24582" name="Rectangle 3"/>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24583" name="Text Box 4"/>
          <p:cNvSpPr txBox="1">
            <a:spLocks noChangeArrowheads="1"/>
          </p:cNvSpPr>
          <p:nvPr/>
        </p:nvSpPr>
        <p:spPr bwMode="auto">
          <a:xfrm>
            <a:off x="150341" y="1233160"/>
            <a:ext cx="81534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sz="3600" b="1" dirty="0">
                <a:solidFill>
                  <a:srgbClr val="FF0000"/>
                </a:solidFill>
                <a:effectLst>
                  <a:outerShdw blurRad="38100" dist="38100" dir="2700000" algn="tl">
                    <a:srgbClr val="C0C0C0"/>
                  </a:outerShdw>
                </a:effectLst>
                <a:latin typeface="Tahoma" panose="020B0604030504040204" pitchFamily="34" charset="0"/>
              </a:rPr>
              <a:t>  </a:t>
            </a:r>
            <a:r>
              <a:rPr lang="zh-CN" altLang="en-US" sz="3600" b="1" dirty="0" smtClean="0">
                <a:solidFill>
                  <a:srgbClr val="FF0000"/>
                </a:solidFill>
                <a:effectLst>
                  <a:outerShdw blurRad="38100" dist="38100" dir="2700000" algn="tl">
                    <a:srgbClr val="C0C0C0"/>
                  </a:outerShdw>
                </a:effectLst>
                <a:latin typeface="Tahoma" panose="020B0604030504040204" pitchFamily="34" charset="0"/>
              </a:rPr>
              <a:t>重要概念</a:t>
            </a:r>
            <a:r>
              <a:rPr lang="en-US" altLang="zh-CN" sz="3600" b="1" dirty="0" smtClean="0">
                <a:solidFill>
                  <a:srgbClr val="FF0000"/>
                </a:solidFill>
                <a:effectLst>
                  <a:outerShdw blurRad="38100" dist="38100" dir="2700000" algn="tl">
                    <a:srgbClr val="C0C0C0"/>
                  </a:outerShdw>
                </a:effectLst>
                <a:latin typeface="Tahoma" panose="020B0604030504040204" pitchFamily="34" charset="0"/>
              </a:rPr>
              <a:t>1</a:t>
            </a:r>
            <a:r>
              <a:rPr lang="zh-CN" altLang="en-US" sz="3600" b="1" dirty="0" smtClean="0">
                <a:solidFill>
                  <a:srgbClr val="FF0000"/>
                </a:solidFill>
                <a:effectLst>
                  <a:outerShdw blurRad="38100" dist="38100" dir="2700000" algn="tl">
                    <a:srgbClr val="C0C0C0"/>
                  </a:outerShdw>
                </a:effectLst>
                <a:latin typeface="Tahoma" panose="020B0604030504040204" pitchFamily="34" charset="0"/>
              </a:rPr>
              <a:t>：</a:t>
            </a:r>
            <a:r>
              <a:rPr lang="zh-CN" altLang="en-US" sz="3200" b="1" dirty="0">
                <a:solidFill>
                  <a:srgbClr val="FF0000"/>
                </a:solidFill>
                <a:effectLst>
                  <a:outerShdw blurRad="38100" dist="38100" dir="2700000" algn="tl">
                    <a:srgbClr val="C0C0C0"/>
                  </a:outerShdw>
                </a:effectLst>
                <a:latin typeface="Tahoma" panose="020B0604030504040204" pitchFamily="34" charset="0"/>
              </a:rPr>
              <a:t>单个证券的期望值</a:t>
            </a:r>
            <a:r>
              <a:rPr lang="zh-CN" altLang="en-US" sz="3200" b="1" dirty="0">
                <a:effectLst>
                  <a:outerShdw blurRad="38100" dist="38100" dir="2700000" algn="tl">
                    <a:srgbClr val="C0C0C0"/>
                  </a:outerShdw>
                </a:effectLst>
                <a:latin typeface="Tahoma" panose="020B0604030504040204" pitchFamily="34" charset="0"/>
              </a:rPr>
              <a:t>定义为</a:t>
            </a:r>
            <a:r>
              <a:rPr lang="zh-CN" altLang="en-US" sz="3600" b="1" dirty="0">
                <a:effectLst>
                  <a:outerShdw blurRad="38100" dist="38100" dir="2700000" algn="tl">
                    <a:srgbClr val="C0C0C0"/>
                  </a:outerShdw>
                </a:effectLst>
                <a:latin typeface="Tahoma" panose="020B0604030504040204" pitchFamily="34" charset="0"/>
              </a:rPr>
              <a:t>：</a:t>
            </a:r>
          </a:p>
        </p:txBody>
      </p:sp>
      <p:sp>
        <p:nvSpPr>
          <p:cNvPr id="24584" name="Text Box 5"/>
          <p:cNvSpPr txBox="1">
            <a:spLocks noChangeArrowheads="1"/>
          </p:cNvSpPr>
          <p:nvPr/>
        </p:nvSpPr>
        <p:spPr bwMode="auto">
          <a:xfrm>
            <a:off x="2501301" y="3480810"/>
            <a:ext cx="9334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zh-CN" altLang="en-US" sz="2400" b="1" dirty="0">
                <a:solidFill>
                  <a:srgbClr val="000000"/>
                </a:solidFill>
                <a:latin typeface="Tahoma" panose="020B0604030504040204" pitchFamily="34" charset="0"/>
              </a:rPr>
              <a:t>式中</a:t>
            </a:r>
            <a:r>
              <a:rPr lang="zh-CN" altLang="en-US" sz="3200" b="1" dirty="0">
                <a:solidFill>
                  <a:srgbClr val="000000"/>
                </a:solidFill>
                <a:latin typeface="Tahoma" panose="020B0604030504040204" pitchFamily="34" charset="0"/>
              </a:rPr>
              <a:t>：</a:t>
            </a:r>
          </a:p>
        </p:txBody>
      </p:sp>
      <p:sp>
        <p:nvSpPr>
          <p:cNvPr id="24585" name="Text Box 6"/>
          <p:cNvSpPr txBox="1">
            <a:spLocks noChangeArrowheads="1"/>
          </p:cNvSpPr>
          <p:nvPr/>
        </p:nvSpPr>
        <p:spPr bwMode="auto">
          <a:xfrm>
            <a:off x="3505200" y="3581400"/>
            <a:ext cx="4419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sz="2400" dirty="0">
                <a:solidFill>
                  <a:srgbClr val="000000"/>
                </a:solidFill>
                <a:effectLst>
                  <a:outerShdw blurRad="38100" dist="38100" dir="2700000" algn="tl">
                    <a:srgbClr val="C0C0C0"/>
                  </a:outerShdw>
                </a:effectLst>
                <a:latin typeface="Tahoma" panose="020B0604030504040204" pitchFamily="34" charset="0"/>
              </a:rPr>
              <a:t>E(r)</a:t>
            </a:r>
            <a:r>
              <a:rPr lang="zh-CN" altLang="en-US" sz="2400" b="1" dirty="0">
                <a:solidFill>
                  <a:srgbClr val="000000"/>
                </a:solidFill>
                <a:effectLst>
                  <a:outerShdw blurRad="38100" dist="38100" dir="2700000" algn="tl">
                    <a:srgbClr val="C0C0C0"/>
                  </a:outerShdw>
                </a:effectLst>
                <a:latin typeface="Tahoma" panose="020B0604030504040204" pitchFamily="34" charset="0"/>
              </a:rPr>
              <a:t>－收益率期望值；</a:t>
            </a:r>
          </a:p>
        </p:txBody>
      </p:sp>
      <p:sp>
        <p:nvSpPr>
          <p:cNvPr id="24586" name="Text Box 7"/>
          <p:cNvSpPr txBox="1">
            <a:spLocks noChangeArrowheads="1"/>
          </p:cNvSpPr>
          <p:nvPr/>
        </p:nvSpPr>
        <p:spPr bwMode="auto">
          <a:xfrm>
            <a:off x="3505200" y="4116278"/>
            <a:ext cx="34063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sz="2400" dirty="0">
                <a:solidFill>
                  <a:srgbClr val="000000"/>
                </a:solidFill>
                <a:effectLst>
                  <a:outerShdw blurRad="38100" dist="38100" dir="2700000" algn="tl">
                    <a:srgbClr val="C0C0C0"/>
                  </a:outerShdw>
                </a:effectLst>
                <a:latin typeface="Tahoma" panose="020B0604030504040204" pitchFamily="34" charset="0"/>
              </a:rPr>
              <a:t>R(s)</a:t>
            </a:r>
            <a:r>
              <a:rPr lang="zh-CN" altLang="en-US" sz="2400" b="1" dirty="0">
                <a:solidFill>
                  <a:srgbClr val="000000"/>
                </a:solidFill>
                <a:effectLst>
                  <a:outerShdw blurRad="38100" dist="38100" dir="2700000" algn="tl">
                    <a:srgbClr val="C0C0C0"/>
                  </a:outerShdw>
                </a:effectLst>
                <a:latin typeface="Tahoma" panose="020B0604030504040204" pitchFamily="34" charset="0"/>
              </a:rPr>
              <a:t>－</a:t>
            </a:r>
            <a:r>
              <a:rPr lang="en-US" sz="2400" b="1" dirty="0">
                <a:solidFill>
                  <a:srgbClr val="000000"/>
                </a:solidFill>
                <a:effectLst>
                  <a:outerShdw blurRad="38100" dist="38100" dir="2700000" algn="tl">
                    <a:srgbClr val="C0C0C0"/>
                  </a:outerShdw>
                </a:effectLst>
                <a:latin typeface="Tahoma" panose="020B0604030504040204" pitchFamily="34" charset="0"/>
              </a:rPr>
              <a:t>s</a:t>
            </a:r>
            <a:r>
              <a:rPr lang="zh-CN" altLang="en-US" sz="2400" b="1" dirty="0">
                <a:solidFill>
                  <a:srgbClr val="000000"/>
                </a:solidFill>
                <a:effectLst>
                  <a:outerShdw blurRad="38100" dist="38100" dir="2700000" algn="tl">
                    <a:srgbClr val="C0C0C0"/>
                  </a:outerShdw>
                </a:effectLst>
                <a:latin typeface="Tahoma" panose="020B0604030504040204" pitchFamily="34" charset="0"/>
              </a:rPr>
              <a:t>状态下的收益率；</a:t>
            </a:r>
          </a:p>
        </p:txBody>
      </p:sp>
      <p:sp>
        <p:nvSpPr>
          <p:cNvPr id="24587" name="Text Box 8"/>
          <p:cNvSpPr txBox="1">
            <a:spLocks noChangeArrowheads="1"/>
          </p:cNvSpPr>
          <p:nvPr/>
        </p:nvSpPr>
        <p:spPr bwMode="auto">
          <a:xfrm>
            <a:off x="3434751" y="4634685"/>
            <a:ext cx="401225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sz="2400" dirty="0" err="1">
                <a:solidFill>
                  <a:srgbClr val="000000"/>
                </a:solidFill>
                <a:effectLst>
                  <a:outerShdw blurRad="38100" dist="38100" dir="2700000" algn="tl">
                    <a:srgbClr val="C0C0C0"/>
                  </a:outerShdw>
                </a:effectLst>
                <a:latin typeface="Tahoma" panose="020B0604030504040204" pitchFamily="34" charset="0"/>
              </a:rPr>
              <a:t>Pr</a:t>
            </a:r>
            <a:r>
              <a:rPr lang="en-US" sz="2400" dirty="0">
                <a:solidFill>
                  <a:srgbClr val="000000"/>
                </a:solidFill>
                <a:effectLst>
                  <a:outerShdw blurRad="38100" dist="38100" dir="2700000" algn="tl">
                    <a:srgbClr val="C0C0C0"/>
                  </a:outerShdw>
                </a:effectLst>
                <a:latin typeface="Tahoma" panose="020B0604030504040204" pitchFamily="34" charset="0"/>
              </a:rPr>
              <a:t>(s)</a:t>
            </a:r>
            <a:r>
              <a:rPr lang="zh-CN" altLang="en-US" sz="2400" b="1" dirty="0">
                <a:solidFill>
                  <a:srgbClr val="000000"/>
                </a:solidFill>
                <a:effectLst>
                  <a:outerShdw blurRad="38100" dist="38100" dir="2700000" algn="tl">
                    <a:srgbClr val="C0C0C0"/>
                  </a:outerShdw>
                </a:effectLst>
                <a:latin typeface="Tahoma" panose="020B0604030504040204" pitchFamily="34" charset="0"/>
              </a:rPr>
              <a:t>－</a:t>
            </a:r>
            <a:r>
              <a:rPr lang="en-US" sz="2400" b="1" dirty="0">
                <a:solidFill>
                  <a:srgbClr val="000000"/>
                </a:solidFill>
                <a:effectLst>
                  <a:outerShdw blurRad="38100" dist="38100" dir="2700000" algn="tl">
                    <a:srgbClr val="C0C0C0"/>
                  </a:outerShdw>
                </a:effectLst>
                <a:latin typeface="Tahoma" panose="020B0604030504040204" pitchFamily="34" charset="0"/>
              </a:rPr>
              <a:t>r(s)</a:t>
            </a:r>
            <a:r>
              <a:rPr lang="zh-CN" altLang="en-US" sz="2400" b="1" dirty="0">
                <a:solidFill>
                  <a:srgbClr val="000000"/>
                </a:solidFill>
                <a:effectLst>
                  <a:outerShdw blurRad="38100" dist="38100" dir="2700000" algn="tl">
                    <a:srgbClr val="C0C0C0"/>
                  </a:outerShdw>
                </a:effectLst>
                <a:latin typeface="Tahoma" panose="020B0604030504040204" pitchFamily="34" charset="0"/>
              </a:rPr>
              <a:t>状态的发生概率</a:t>
            </a:r>
          </a:p>
        </p:txBody>
      </p:sp>
      <p:graphicFrame>
        <p:nvGraphicFramePr>
          <p:cNvPr id="24588" name="Object 12"/>
          <p:cNvGraphicFramePr>
            <a:graphicFrameLocks noChangeAspect="1"/>
          </p:cNvGraphicFramePr>
          <p:nvPr>
            <p:extLst>
              <p:ext uri="{D42A27DB-BD31-4B8C-83A1-F6EECF244321}">
                <p14:modId xmlns:p14="http://schemas.microsoft.com/office/powerpoint/2010/main" val="3670177381"/>
              </p:ext>
            </p:extLst>
          </p:nvPr>
        </p:nvGraphicFramePr>
        <p:xfrm>
          <a:off x="2990850" y="2114270"/>
          <a:ext cx="3409950" cy="1173947"/>
        </p:xfrm>
        <a:graphic>
          <a:graphicData uri="http://schemas.openxmlformats.org/presentationml/2006/ole">
            <mc:AlternateContent xmlns:mc="http://schemas.openxmlformats.org/markup-compatibility/2006">
              <mc:Choice xmlns:v="urn:schemas-microsoft-com:vml" Requires="v">
                <p:oleObj spid="_x0000_s2082" r:id="rId3" imgW="1219517" imgH="444817" progId="Equation.DSMT4">
                  <p:embed/>
                </p:oleObj>
              </mc:Choice>
              <mc:Fallback>
                <p:oleObj r:id="rId3" imgW="1219517" imgH="444817"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0850" y="2114270"/>
                        <a:ext cx="3409950" cy="1173947"/>
                      </a:xfrm>
                      <a:prstGeom prst="rect">
                        <a:avLst/>
                      </a:prstGeom>
                      <a:noFill/>
                      <a:ln>
                        <a:noFill/>
                      </a:ln>
                      <a:effectLst/>
                      <a:extLst/>
                    </p:spPr>
                  </p:pic>
                </p:oleObj>
              </mc:Fallback>
            </mc:AlternateContent>
          </a:graphicData>
        </a:graphic>
      </p:graphicFrame>
      <p:graphicFrame>
        <p:nvGraphicFramePr>
          <p:cNvPr id="24589" name="Object 13"/>
          <p:cNvGraphicFramePr>
            <a:graphicFrameLocks noChangeAspect="1"/>
          </p:cNvGraphicFramePr>
          <p:nvPr/>
        </p:nvGraphicFramePr>
        <p:xfrm>
          <a:off x="6038850" y="3321050"/>
          <a:ext cx="114300" cy="215900"/>
        </p:xfrm>
        <a:graphic>
          <a:graphicData uri="http://schemas.openxmlformats.org/presentationml/2006/ole">
            <mc:AlternateContent xmlns:mc="http://schemas.openxmlformats.org/markup-compatibility/2006">
              <mc:Choice xmlns:v="urn:schemas-microsoft-com:vml" Requires="v">
                <p:oleObj spid="_x0000_s2083" r:id="rId5" imgW="114567" imgH="216123" progId="Equation.3">
                  <p:embed/>
                </p:oleObj>
              </mc:Choice>
              <mc:Fallback>
                <p:oleObj r:id="rId5" imgW="114567" imgH="216123"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38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iterate type="wd">
                                    <p:tmPct val="100000"/>
                                  </p:iterate>
                                  <p:childTnLst>
                                    <p:set>
                                      <p:cBhvr>
                                        <p:cTn id="6" dur="1" fill="hold">
                                          <p:stCondLst>
                                            <p:cond delay="0"/>
                                          </p:stCondLst>
                                        </p:cTn>
                                        <p:tgtEl>
                                          <p:spTgt spid="24581"/>
                                        </p:tgtEl>
                                        <p:attrNameLst>
                                          <p:attrName>style.visibility</p:attrName>
                                        </p:attrNameLst>
                                      </p:cBhvr>
                                      <p:to>
                                        <p:strVal val="visible"/>
                                      </p:to>
                                    </p:set>
                                    <p:animEffect transition="in" filter="barn(outVertical)">
                                      <p:cBhvr>
                                        <p:cTn id="7" dur="300"/>
                                        <p:tgtEl>
                                          <p:spTgt spid="2458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583"/>
                                        </p:tgtEl>
                                        <p:attrNameLst>
                                          <p:attrName>style.visibility</p:attrName>
                                        </p:attrNameLst>
                                      </p:cBhvr>
                                      <p:to>
                                        <p:strVal val="visible"/>
                                      </p:to>
                                    </p:set>
                                    <p:animEffect transition="in" filter="wipe(left)">
                                      <p:cBhvr>
                                        <p:cTn id="12" dur="500"/>
                                        <p:tgtEl>
                                          <p:spTgt spid="2458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iterate type="wd">
                                    <p:tmPct val="100000"/>
                                  </p:iterate>
                                  <p:childTnLst>
                                    <p:set>
                                      <p:cBhvr>
                                        <p:cTn id="16" dur="1" fill="hold">
                                          <p:stCondLst>
                                            <p:cond delay="0"/>
                                          </p:stCondLst>
                                        </p:cTn>
                                        <p:tgtEl>
                                          <p:spTgt spid="24584"/>
                                        </p:tgtEl>
                                        <p:attrNameLst>
                                          <p:attrName>style.visibility</p:attrName>
                                        </p:attrNameLst>
                                      </p:cBhvr>
                                      <p:to>
                                        <p:strVal val="visible"/>
                                      </p:to>
                                    </p:set>
                                    <p:animEffect transition="in" filter="blinds(vertical)">
                                      <p:cBhvr>
                                        <p:cTn id="17" dur="300"/>
                                        <p:tgtEl>
                                          <p:spTgt spid="24584"/>
                                        </p:tgtEl>
                                      </p:cBhvr>
                                    </p:animEffect>
                                  </p:childTnLst>
                                </p:cTn>
                              </p:par>
                            </p:childTnLst>
                          </p:cTn>
                        </p:par>
                        <p:par>
                          <p:cTn id="18" fill="hold" nodeType="afterGroup">
                            <p:stCondLst>
                              <p:cond delay="300"/>
                            </p:stCondLst>
                            <p:childTnLst>
                              <p:par>
                                <p:cTn id="19" presetID="3" presetClass="entr" presetSubtype="5" fill="hold" grpId="0" nodeType="afterEffect">
                                  <p:stCondLst>
                                    <p:cond delay="0"/>
                                  </p:stCondLst>
                                  <p:iterate type="wd">
                                    <p:tmPct val="100000"/>
                                  </p:iterate>
                                  <p:childTnLst>
                                    <p:set>
                                      <p:cBhvr>
                                        <p:cTn id="20" dur="1" fill="hold">
                                          <p:stCondLst>
                                            <p:cond delay="0"/>
                                          </p:stCondLst>
                                        </p:cTn>
                                        <p:tgtEl>
                                          <p:spTgt spid="24585"/>
                                        </p:tgtEl>
                                        <p:attrNameLst>
                                          <p:attrName>style.visibility</p:attrName>
                                        </p:attrNameLst>
                                      </p:cBhvr>
                                      <p:to>
                                        <p:strVal val="visible"/>
                                      </p:to>
                                    </p:set>
                                    <p:animEffect transition="in" filter="blinds(vertical)">
                                      <p:cBhvr>
                                        <p:cTn id="21" dur="300"/>
                                        <p:tgtEl>
                                          <p:spTgt spid="24585"/>
                                        </p:tgtEl>
                                      </p:cBhvr>
                                    </p:animEffect>
                                  </p:childTnLst>
                                </p:cTn>
                              </p:par>
                            </p:childTnLst>
                          </p:cTn>
                        </p:par>
                        <p:par>
                          <p:cTn id="22" fill="hold" nodeType="afterGroup">
                            <p:stCondLst>
                              <p:cond delay="600"/>
                            </p:stCondLst>
                            <p:childTnLst>
                              <p:par>
                                <p:cTn id="23" presetID="3" presetClass="entr" presetSubtype="5" fill="hold" grpId="0" nodeType="afterEffect">
                                  <p:stCondLst>
                                    <p:cond delay="0"/>
                                  </p:stCondLst>
                                  <p:iterate type="wd">
                                    <p:tmPct val="100000"/>
                                  </p:iterate>
                                  <p:childTnLst>
                                    <p:set>
                                      <p:cBhvr>
                                        <p:cTn id="24" dur="1" fill="hold">
                                          <p:stCondLst>
                                            <p:cond delay="0"/>
                                          </p:stCondLst>
                                        </p:cTn>
                                        <p:tgtEl>
                                          <p:spTgt spid="24586"/>
                                        </p:tgtEl>
                                        <p:attrNameLst>
                                          <p:attrName>style.visibility</p:attrName>
                                        </p:attrNameLst>
                                      </p:cBhvr>
                                      <p:to>
                                        <p:strVal val="visible"/>
                                      </p:to>
                                    </p:set>
                                    <p:animEffect transition="in" filter="blinds(vertical)">
                                      <p:cBhvr>
                                        <p:cTn id="25" dur="300"/>
                                        <p:tgtEl>
                                          <p:spTgt spid="24586"/>
                                        </p:tgtEl>
                                      </p:cBhvr>
                                    </p:animEffect>
                                  </p:childTnLst>
                                </p:cTn>
                              </p:par>
                            </p:childTnLst>
                          </p:cTn>
                        </p:par>
                        <p:par>
                          <p:cTn id="26" fill="hold" nodeType="afterGroup">
                            <p:stCondLst>
                              <p:cond delay="900"/>
                            </p:stCondLst>
                            <p:childTnLst>
                              <p:par>
                                <p:cTn id="27" presetID="3" presetClass="entr" presetSubtype="5" fill="hold" grpId="0" nodeType="afterEffect">
                                  <p:stCondLst>
                                    <p:cond delay="0"/>
                                  </p:stCondLst>
                                  <p:iterate type="wd">
                                    <p:tmPct val="100000"/>
                                  </p:iterate>
                                  <p:childTnLst>
                                    <p:set>
                                      <p:cBhvr>
                                        <p:cTn id="28" dur="1" fill="hold">
                                          <p:stCondLst>
                                            <p:cond delay="0"/>
                                          </p:stCondLst>
                                        </p:cTn>
                                        <p:tgtEl>
                                          <p:spTgt spid="24587"/>
                                        </p:tgtEl>
                                        <p:attrNameLst>
                                          <p:attrName>style.visibility</p:attrName>
                                        </p:attrNameLst>
                                      </p:cBhvr>
                                      <p:to>
                                        <p:strVal val="visible"/>
                                      </p:to>
                                    </p:set>
                                    <p:animEffect transition="in" filter="blinds(vertical)">
                                      <p:cBhvr>
                                        <p:cTn id="29" dur="300"/>
                                        <p:tgtEl>
                                          <p:spTgt spid="245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1" grpId="0" autoUpdateAnimBg="0"/>
      <p:bldP spid="24583" grpId="0" autoUpdateAnimBg="0"/>
      <p:bldP spid="24584" grpId="0" autoUpdateAnimBg="0"/>
      <p:bldP spid="24585" grpId="0" autoUpdateAnimBg="0"/>
      <p:bldP spid="24586" grpId="0" autoUpdateAnimBg="0"/>
      <p:bldP spid="24587"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日期占位符 3"/>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054024A9-CBBD-4734-96D8-7F44D5298D21}" type="datetime1">
              <a:rPr lang="zh-CN" altLang="en-US" sz="1200"/>
              <a:pPr eaLnBrk="1" hangingPunct="1"/>
              <a:t>2020/4/17</a:t>
            </a:fld>
            <a:endParaRPr lang="en-US" sz="1200"/>
          </a:p>
        </p:txBody>
      </p:sp>
      <p:sp>
        <p:nvSpPr>
          <p:cNvPr id="25604" name="灯片编号占位符 5"/>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479B6495-5788-45CA-B11D-DA20A358465E}" type="slidenum">
              <a:rPr lang="en-US" sz="1200"/>
              <a:pPr algn="r" eaLnBrk="1" hangingPunct="1"/>
              <a:t>18</a:t>
            </a:fld>
            <a:endParaRPr lang="en-US" sz="1200"/>
          </a:p>
        </p:txBody>
      </p:sp>
      <p:sp>
        <p:nvSpPr>
          <p:cNvPr id="25605" name="Rectangle 2"/>
          <p:cNvSpPr>
            <a:spLocks noGrp="1" noChangeArrowheads="1"/>
          </p:cNvSpPr>
          <p:nvPr>
            <p:ph type="body" idx="4294967295"/>
          </p:nvPr>
        </p:nvSpPr>
        <p:spPr>
          <a:xfrm>
            <a:off x="510745" y="188914"/>
            <a:ext cx="11022227" cy="5832475"/>
          </a:xfrm>
        </p:spPr>
        <p:txBody>
          <a:bodyPr/>
          <a:lstStyle/>
          <a:p>
            <a:pPr eaLnBrk="1" hangingPunct="1">
              <a:lnSpc>
                <a:spcPct val="80000"/>
              </a:lnSpc>
              <a:buFont typeface="Wingdings" panose="05000000000000000000" pitchFamily="2" charset="2"/>
              <a:buNone/>
            </a:pPr>
            <a:r>
              <a:rPr lang="en-US" b="1" dirty="0">
                <a:latin typeface="宋体" panose="02010600030101010101" pitchFamily="2" charset="-122"/>
              </a:rPr>
              <a:t>        </a:t>
            </a:r>
          </a:p>
          <a:p>
            <a:pPr eaLnBrk="1" hangingPunct="1">
              <a:lnSpc>
                <a:spcPct val="80000"/>
              </a:lnSpc>
            </a:pPr>
            <a:endParaRPr lang="en-US" altLang="zh-CN" sz="2800" b="1" dirty="0" smtClean="0">
              <a:solidFill>
                <a:srgbClr val="FF0000"/>
              </a:solidFill>
              <a:latin typeface="宋体" panose="02010600030101010101" pitchFamily="2" charset="-122"/>
            </a:endParaRPr>
          </a:p>
          <a:p>
            <a:pPr eaLnBrk="1" hangingPunct="1">
              <a:lnSpc>
                <a:spcPct val="80000"/>
              </a:lnSpc>
            </a:pPr>
            <a:endParaRPr lang="en-US" altLang="zh-CN" sz="2800" b="1" dirty="0">
              <a:solidFill>
                <a:srgbClr val="FF0000"/>
              </a:solidFill>
              <a:latin typeface="宋体" panose="02010600030101010101" pitchFamily="2" charset="-122"/>
            </a:endParaRPr>
          </a:p>
          <a:p>
            <a:pPr eaLnBrk="1" hangingPunct="1">
              <a:lnSpc>
                <a:spcPct val="80000"/>
              </a:lnSpc>
            </a:pPr>
            <a:r>
              <a:rPr lang="zh-CN" altLang="en-US" sz="2800" b="1" dirty="0" smtClean="0">
                <a:solidFill>
                  <a:srgbClr val="FF0000"/>
                </a:solidFill>
                <a:latin typeface="宋体" panose="02010600030101010101" pitchFamily="2" charset="-122"/>
              </a:rPr>
              <a:t>重要概念</a:t>
            </a:r>
            <a:r>
              <a:rPr lang="en-US" altLang="zh-CN" sz="2800" b="1" dirty="0" smtClean="0">
                <a:solidFill>
                  <a:srgbClr val="FF0000"/>
                </a:solidFill>
                <a:latin typeface="宋体" panose="02010600030101010101" pitchFamily="2" charset="-122"/>
              </a:rPr>
              <a:t>2</a:t>
            </a:r>
            <a:r>
              <a:rPr lang="zh-CN" altLang="en-US" sz="2800" b="1" dirty="0" smtClean="0">
                <a:solidFill>
                  <a:srgbClr val="FF0000"/>
                </a:solidFill>
                <a:latin typeface="宋体" panose="02010600030101010101" pitchFamily="2" charset="-122"/>
              </a:rPr>
              <a:t>：</a:t>
            </a:r>
            <a:r>
              <a:rPr lang="zh-CN" altLang="en-US" sz="2800" b="1" dirty="0">
                <a:latin typeface="宋体" panose="02010600030101010101" pitchFamily="2" charset="-122"/>
              </a:rPr>
              <a:t>一个</a:t>
            </a:r>
            <a:r>
              <a:rPr lang="zh-CN" altLang="en-US" sz="2800" b="1" dirty="0">
                <a:solidFill>
                  <a:srgbClr val="FF0000"/>
                </a:solidFill>
                <a:latin typeface="宋体" panose="02010600030101010101" pitchFamily="2" charset="-122"/>
              </a:rPr>
              <a:t>证券组合的预期收益率</a:t>
            </a:r>
            <a:r>
              <a:rPr lang="zh-CN" altLang="en-US" sz="2800" b="1" dirty="0">
                <a:latin typeface="宋体" panose="02010600030101010101" pitchFamily="2" charset="-122"/>
              </a:rPr>
              <a:t>：</a:t>
            </a:r>
            <a:r>
              <a:rPr lang="zh-CN" altLang="en-US" sz="2800" dirty="0">
                <a:latin typeface="宋体" panose="02010600030101010101" pitchFamily="2" charset="-122"/>
              </a:rPr>
              <a:t>是其所含证券的预期收益率的</a:t>
            </a:r>
            <a:r>
              <a:rPr lang="zh-CN" altLang="en-US" sz="2800" dirty="0">
                <a:solidFill>
                  <a:srgbClr val="FF0000"/>
                </a:solidFill>
                <a:latin typeface="宋体" panose="02010600030101010101" pitchFamily="2" charset="-122"/>
              </a:rPr>
              <a:t>加权平均</a:t>
            </a:r>
            <a:r>
              <a:rPr lang="zh-CN" altLang="en-US" sz="2800" dirty="0">
                <a:latin typeface="宋体" panose="02010600030101010101" pitchFamily="2" charset="-122"/>
              </a:rPr>
              <a:t>，以构成比例为权重。每一证券对组合的预期收益率的贡献依赖于它的预期收益率，以及它在组合初始价值中所占份额，而与其他一切无关。那么，一位仅仅希望预期收益率最大的投资者将持有一种证券，这种证券是他认为预期收益率最大的证券。很少有投资者这样做，也很少有投资顾问会提供这样一个极端的建议。相反，投资者将分散化投资，即他们的组合将包含不止一种证券。这是因为分散化可以减少由标准差所测度的风险。</a:t>
            </a:r>
            <a:r>
              <a:rPr lang="zh-CN" altLang="en-US" sz="2800" dirty="0"/>
              <a:t> </a:t>
            </a:r>
          </a:p>
        </p:txBody>
      </p:sp>
      <p:graphicFrame>
        <p:nvGraphicFramePr>
          <p:cNvPr id="25606" name="Object 6"/>
          <p:cNvGraphicFramePr>
            <a:graphicFrameLocks noChangeAspect="1"/>
          </p:cNvGraphicFramePr>
          <p:nvPr>
            <p:extLst>
              <p:ext uri="{D42A27DB-BD31-4B8C-83A1-F6EECF244321}">
                <p14:modId xmlns:p14="http://schemas.microsoft.com/office/powerpoint/2010/main" val="3979800732"/>
              </p:ext>
            </p:extLst>
          </p:nvPr>
        </p:nvGraphicFramePr>
        <p:xfrm>
          <a:off x="3595817" y="4460788"/>
          <a:ext cx="4436877" cy="1107990"/>
        </p:xfrm>
        <a:graphic>
          <a:graphicData uri="http://schemas.openxmlformats.org/presentationml/2006/ole">
            <mc:AlternateContent xmlns:mc="http://schemas.openxmlformats.org/markup-compatibility/2006">
              <mc:Choice xmlns:v="urn:schemas-microsoft-com:vml" Requires="v">
                <p:oleObj spid="_x0000_s3089" r:id="rId3" imgW="1130617" imgH="432117" progId="Equation.3">
                  <p:embed/>
                </p:oleObj>
              </mc:Choice>
              <mc:Fallback>
                <p:oleObj r:id="rId3" imgW="1130617" imgH="432117"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95817" y="4460788"/>
                        <a:ext cx="4436877" cy="1107990"/>
                      </a:xfrm>
                      <a:prstGeom prst="rect">
                        <a:avLst/>
                      </a:prstGeom>
                      <a:noFill/>
                      <a:ln>
                        <a:noFill/>
                      </a:ln>
                      <a:effectLs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605">
                                            <p:txEl>
                                              <p:pRg st="0" end="0"/>
                                            </p:txEl>
                                          </p:spTgt>
                                        </p:tgtEl>
                                        <p:attrNameLst>
                                          <p:attrName>style.visibility</p:attrName>
                                        </p:attrNameLst>
                                      </p:cBhvr>
                                      <p:to>
                                        <p:strVal val="visible"/>
                                      </p:to>
                                    </p:set>
                                    <p:animEffect transition="in" filter="wipe(left)">
                                      <p:cBhvr>
                                        <p:cTn id="7" dur="500"/>
                                        <p:tgtEl>
                                          <p:spTgt spid="2560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605">
                                            <p:txEl>
                                              <p:pRg st="3" end="3"/>
                                            </p:txEl>
                                          </p:spTgt>
                                        </p:tgtEl>
                                        <p:attrNameLst>
                                          <p:attrName>style.visibility</p:attrName>
                                        </p:attrNameLst>
                                      </p:cBhvr>
                                      <p:to>
                                        <p:strVal val="visible"/>
                                      </p:to>
                                    </p:set>
                                    <p:animEffect transition="in" filter="wipe(left)">
                                      <p:cBhvr>
                                        <p:cTn id="12" dur="500"/>
                                        <p:tgtEl>
                                          <p:spTgt spid="2560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5"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日期占位符 3"/>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E451D9D1-084D-48C9-ADCE-15AA7A6BA34B}" type="datetime1">
              <a:rPr lang="zh-CN" altLang="en-US" sz="1200"/>
              <a:pPr eaLnBrk="1" hangingPunct="1"/>
              <a:t>2020/4/17</a:t>
            </a:fld>
            <a:endParaRPr lang="en-US" sz="1200"/>
          </a:p>
        </p:txBody>
      </p:sp>
      <p:sp>
        <p:nvSpPr>
          <p:cNvPr id="26628" name="灯片编号占位符 5"/>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FF8E2CD9-A158-4B2E-9E63-E3B695FACE54}" type="slidenum">
              <a:rPr lang="en-US" sz="1200"/>
              <a:pPr algn="r" eaLnBrk="1" hangingPunct="1"/>
              <a:t>19</a:t>
            </a:fld>
            <a:endParaRPr lang="en-US" sz="1200"/>
          </a:p>
        </p:txBody>
      </p:sp>
      <p:sp>
        <p:nvSpPr>
          <p:cNvPr id="26629" name="Rectangle 2"/>
          <p:cNvSpPr>
            <a:spLocks noGrp="1" noChangeArrowheads="1"/>
          </p:cNvSpPr>
          <p:nvPr>
            <p:ph type="title" idx="4294967295"/>
          </p:nvPr>
        </p:nvSpPr>
        <p:spPr>
          <a:xfrm>
            <a:off x="455139" y="252713"/>
            <a:ext cx="2724894" cy="609600"/>
          </a:xfrm>
        </p:spPr>
        <p:txBody>
          <a:bodyPr>
            <a:noAutofit/>
          </a:bodyPr>
          <a:lstStyle/>
          <a:p>
            <a:pPr eaLnBrk="1" hangingPunct="1"/>
            <a:r>
              <a:rPr lang="zh-CN" altLang="en-US" sz="4000" dirty="0">
                <a:solidFill>
                  <a:schemeClr val="tx1"/>
                </a:solidFill>
                <a:latin typeface="+mn-ea"/>
                <a:ea typeface="+mn-ea"/>
              </a:rPr>
              <a:t>四</a:t>
            </a:r>
            <a:r>
              <a:rPr lang="zh-CN" altLang="en-US" sz="4000" dirty="0" smtClean="0">
                <a:solidFill>
                  <a:schemeClr val="tx1"/>
                </a:solidFill>
                <a:latin typeface="+mn-ea"/>
                <a:ea typeface="+mn-ea"/>
              </a:rPr>
              <a:t>、</a:t>
            </a:r>
            <a:r>
              <a:rPr lang="zh-CN" altLang="en-US" sz="4000" dirty="0">
                <a:solidFill>
                  <a:schemeClr val="tx1"/>
                </a:solidFill>
                <a:latin typeface="+mn-ea"/>
                <a:ea typeface="+mn-ea"/>
              </a:rPr>
              <a:t>方差 </a:t>
            </a:r>
            <a:r>
              <a:rPr lang="en-US" altLang="zh-CN" sz="4000" dirty="0">
                <a:solidFill>
                  <a:schemeClr val="tx1"/>
                </a:solidFill>
                <a:latin typeface="+mn-ea"/>
                <a:ea typeface="+mn-ea"/>
              </a:rPr>
              <a:t/>
            </a:r>
            <a:br>
              <a:rPr lang="en-US" altLang="zh-CN" sz="4000" dirty="0">
                <a:solidFill>
                  <a:schemeClr val="tx1"/>
                </a:solidFill>
                <a:latin typeface="+mn-ea"/>
                <a:ea typeface="+mn-ea"/>
              </a:rPr>
            </a:br>
            <a:endParaRPr lang="zh-CN" altLang="en-US" sz="4000" dirty="0">
              <a:solidFill>
                <a:schemeClr val="tx1"/>
              </a:solidFill>
              <a:latin typeface="+mn-ea"/>
              <a:ea typeface="+mn-ea"/>
            </a:endParaRPr>
          </a:p>
        </p:txBody>
      </p:sp>
      <p:sp>
        <p:nvSpPr>
          <p:cNvPr id="26630" name="Rectangle 3"/>
          <p:cNvSpPr>
            <a:spLocks noGrp="1" noChangeArrowheads="1"/>
          </p:cNvSpPr>
          <p:nvPr>
            <p:ph type="body" idx="4294967295"/>
          </p:nvPr>
        </p:nvSpPr>
        <p:spPr>
          <a:xfrm>
            <a:off x="455139" y="1382069"/>
            <a:ext cx="10921313" cy="4343400"/>
          </a:xfrm>
        </p:spPr>
        <p:txBody>
          <a:bodyPr/>
          <a:lstStyle/>
          <a:p>
            <a:pPr>
              <a:lnSpc>
                <a:spcPct val="90000"/>
              </a:lnSpc>
            </a:pPr>
            <a:r>
              <a:rPr lang="zh-CN" altLang="en-US" sz="2800" b="1" dirty="0" smtClean="0">
                <a:solidFill>
                  <a:srgbClr val="FF0000"/>
                </a:solidFill>
                <a:latin typeface="+mn-ea"/>
              </a:rPr>
              <a:t>（一）重要概念</a:t>
            </a:r>
            <a:r>
              <a:rPr lang="en-US" altLang="zh-CN" sz="2800" b="1" dirty="0" smtClean="0">
                <a:solidFill>
                  <a:srgbClr val="FF0000"/>
                </a:solidFill>
                <a:latin typeface="+mn-ea"/>
              </a:rPr>
              <a:t>3</a:t>
            </a:r>
            <a:r>
              <a:rPr lang="zh-CN" altLang="en-US" sz="2800" b="1" dirty="0" smtClean="0">
                <a:solidFill>
                  <a:srgbClr val="FF0000"/>
                </a:solidFill>
                <a:latin typeface="+mn-ea"/>
              </a:rPr>
              <a:t>：</a:t>
            </a:r>
            <a:r>
              <a:rPr lang="zh-CN" altLang="en-US" sz="2800" dirty="0" smtClean="0">
                <a:latin typeface="+mn-ea"/>
              </a:rPr>
              <a:t>一</a:t>
            </a:r>
            <a:r>
              <a:rPr lang="zh-CN" altLang="en-US" sz="2800" dirty="0">
                <a:latin typeface="+mn-ea"/>
              </a:rPr>
              <a:t>个证券预期收益的</a:t>
            </a:r>
            <a:r>
              <a:rPr lang="zh-CN" altLang="en-US" sz="2800" dirty="0" smtClean="0">
                <a:latin typeface="+mn-ea"/>
              </a:rPr>
              <a:t>方差</a:t>
            </a:r>
            <a:endParaRPr lang="en-US" altLang="zh-CN" sz="2800" dirty="0" smtClean="0">
              <a:latin typeface="+mn-ea"/>
            </a:endParaRPr>
          </a:p>
          <a:p>
            <a:pPr>
              <a:lnSpc>
                <a:spcPct val="90000"/>
              </a:lnSpc>
            </a:pPr>
            <a:endParaRPr lang="en-US" altLang="zh-CN" sz="2800" dirty="0" smtClean="0">
              <a:latin typeface="+mn-ea"/>
            </a:endParaRPr>
          </a:p>
          <a:p>
            <a:pPr lvl="1">
              <a:lnSpc>
                <a:spcPct val="90000"/>
              </a:lnSpc>
            </a:pPr>
            <a:r>
              <a:rPr lang="zh-CN" sz="2400" dirty="0" smtClean="0">
                <a:latin typeface="宋体" panose="02010600030101010101" pitchFamily="2" charset="-122"/>
              </a:rPr>
              <a:t>一</a:t>
            </a:r>
            <a:r>
              <a:rPr lang="zh-CN" sz="2400" dirty="0">
                <a:latin typeface="宋体" panose="02010600030101010101" pitchFamily="2" charset="-122"/>
              </a:rPr>
              <a:t>个证券的预期收益率描述了以概率为权数的平均收益率。但是这是不够的，我们还需要一个有用的风险测度，其应该以某种方式考虑各种可能的</a:t>
            </a:r>
            <a:r>
              <a:rPr lang="zh-CN" sz="2400" dirty="0">
                <a:latin typeface="Arial" panose="020B0604020202020204" pitchFamily="34" charset="0"/>
              </a:rPr>
              <a:t>“</a:t>
            </a:r>
            <a:r>
              <a:rPr lang="zh-CN" sz="2400" dirty="0">
                <a:latin typeface="宋体" panose="02010600030101010101" pitchFamily="2" charset="-122"/>
              </a:rPr>
              <a:t>坏</a:t>
            </a:r>
            <a:r>
              <a:rPr lang="zh-CN" sz="2400" dirty="0">
                <a:latin typeface="Arial" panose="020B0604020202020204" pitchFamily="34" charset="0"/>
              </a:rPr>
              <a:t>”</a:t>
            </a:r>
            <a:r>
              <a:rPr lang="zh-CN" sz="2400" dirty="0">
                <a:latin typeface="宋体" panose="02010600030101010101" pitchFamily="2" charset="-122"/>
              </a:rPr>
              <a:t>结果的概率以及</a:t>
            </a:r>
            <a:r>
              <a:rPr lang="zh-CN" sz="2400" dirty="0">
                <a:latin typeface="Arial" panose="020B0604020202020204" pitchFamily="34" charset="0"/>
              </a:rPr>
              <a:t>“</a:t>
            </a:r>
            <a:r>
              <a:rPr lang="zh-CN" sz="2400" dirty="0">
                <a:latin typeface="宋体" panose="02010600030101010101" pitchFamily="2" charset="-122"/>
              </a:rPr>
              <a:t>坏</a:t>
            </a:r>
            <a:r>
              <a:rPr lang="zh-CN" sz="2400" dirty="0">
                <a:latin typeface="Arial" panose="020B0604020202020204" pitchFamily="34" charset="0"/>
              </a:rPr>
              <a:t>”</a:t>
            </a:r>
            <a:r>
              <a:rPr lang="zh-CN" sz="2400" dirty="0">
                <a:latin typeface="宋体" panose="02010600030101010101" pitchFamily="2" charset="-122"/>
              </a:rPr>
              <a:t>结果的量值。取代测度大量不同可能结果的概率，</a:t>
            </a:r>
            <a:r>
              <a:rPr lang="zh-CN" sz="2400" dirty="0">
                <a:solidFill>
                  <a:srgbClr val="FF0000"/>
                </a:solidFill>
                <a:latin typeface="宋体" panose="02010600030101010101" pitchFamily="2" charset="-122"/>
              </a:rPr>
              <a:t>风险测度</a:t>
            </a:r>
            <a:r>
              <a:rPr lang="zh-CN" sz="2400" dirty="0">
                <a:latin typeface="宋体" panose="02010600030101010101" pitchFamily="2" charset="-122"/>
              </a:rPr>
              <a:t>将以某种方式估计实际结果与期望结果之间可能的偏离程度，</a:t>
            </a:r>
            <a:r>
              <a:rPr lang="zh-CN" sz="2400" b="1" dirty="0">
                <a:solidFill>
                  <a:srgbClr val="FF8D1B"/>
                </a:solidFill>
                <a:latin typeface="宋体" panose="02010600030101010101" pitchFamily="2" charset="-122"/>
              </a:rPr>
              <a:t>方差</a:t>
            </a:r>
            <a:r>
              <a:rPr lang="zh-CN" sz="2400" dirty="0">
                <a:latin typeface="宋体" panose="02010600030101010101" pitchFamily="2" charset="-122"/>
              </a:rPr>
              <a:t>就是这样一个测度，因为它估计实际回报率与预期回报率之间的可能偏离。</a:t>
            </a:r>
            <a:endParaRPr lang="zh-CN" sz="24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6629"/>
                                        </p:tgtEl>
                                        <p:attrNameLst>
                                          <p:attrName>style.visibility</p:attrName>
                                        </p:attrNameLst>
                                      </p:cBhvr>
                                      <p:to>
                                        <p:strVal val="visible"/>
                                      </p:to>
                                    </p:set>
                                    <p:animEffect transition="in" filter="barn(outVertical)">
                                      <p:cBhvr>
                                        <p:cTn id="7" dur="500"/>
                                        <p:tgtEl>
                                          <p:spTgt spid="2662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630">
                                            <p:txEl>
                                              <p:pRg st="0" end="0"/>
                                            </p:txEl>
                                          </p:spTgt>
                                        </p:tgtEl>
                                        <p:attrNameLst>
                                          <p:attrName>style.visibility</p:attrName>
                                        </p:attrNameLst>
                                      </p:cBhvr>
                                      <p:to>
                                        <p:strVal val="visible"/>
                                      </p:to>
                                    </p:set>
                                    <p:animEffect transition="in" filter="wipe(left)">
                                      <p:cBhvr>
                                        <p:cTn id="12" dur="500"/>
                                        <p:tgtEl>
                                          <p:spTgt spid="26630">
                                            <p:txEl>
                                              <p:pRg st="0" end="0"/>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6630">
                                            <p:txEl>
                                              <p:pRg st="2" end="2"/>
                                            </p:txEl>
                                          </p:spTgt>
                                        </p:tgtEl>
                                        <p:attrNameLst>
                                          <p:attrName>style.visibility</p:attrName>
                                        </p:attrNameLst>
                                      </p:cBhvr>
                                      <p:to>
                                        <p:strVal val="visible"/>
                                      </p:to>
                                    </p:set>
                                    <p:animEffect transition="in" filter="wipe(left)">
                                      <p:cBhvr>
                                        <p:cTn id="15" dur="500"/>
                                        <p:tgtEl>
                                          <p:spTgt spid="2663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9" grpId="0" autoUpdateAnimBg="0"/>
      <p:bldP spid="26630"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txBox="1">
            <a:spLocks noGrp="1" noChangeArrowheads="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C36521EC-6EF6-468F-95C4-3242AA93930E}" type="datetime1">
              <a:rPr lang="zh-CN" altLang="en-US" sz="1200"/>
              <a:pPr eaLnBrk="1" hangingPunct="1"/>
              <a:t>2020/4/17</a:t>
            </a:fld>
            <a:endParaRPr lang="en-US" sz="1200"/>
          </a:p>
        </p:txBody>
      </p:sp>
      <p:sp>
        <p:nvSpPr>
          <p:cNvPr id="4100" name="Rectangle 6"/>
          <p:cNvSpPr txBox="1">
            <a:spLocks noGrp="1" noChangeArrowheads="1"/>
          </p:cNvSpPr>
          <p:nvPr/>
        </p:nvSpPr>
        <p:spPr bwMode="auto">
          <a:xfrm>
            <a:off x="8077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45C73BF8-256F-4432-8E15-050B7293DCBF}" type="slidenum">
              <a:rPr lang="en-US" sz="1200"/>
              <a:pPr algn="r" eaLnBrk="1" hangingPunct="1"/>
              <a:t>2</a:t>
            </a:fld>
            <a:endParaRPr lang="en-US" sz="1200"/>
          </a:p>
        </p:txBody>
      </p:sp>
      <p:sp>
        <p:nvSpPr>
          <p:cNvPr id="4101" name="Rectangle 7"/>
          <p:cNvSpPr>
            <a:spLocks noChangeArrowheads="1"/>
          </p:cNvSpPr>
          <p:nvPr/>
        </p:nvSpPr>
        <p:spPr bwMode="auto">
          <a:xfrm>
            <a:off x="3348038" y="4300538"/>
            <a:ext cx="5472112"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lnSpc>
                <a:spcPct val="150000"/>
              </a:lnSpc>
            </a:pPr>
            <a:endParaRPr lang="zh-CN" altLang="en-US" sz="2000">
              <a:latin typeface="楷体_GB2312" pitchFamily="1" charset="-122"/>
              <a:ea typeface="楷体_GB2312" pitchFamily="1" charset="-122"/>
            </a:endParaRPr>
          </a:p>
        </p:txBody>
      </p:sp>
      <p:sp>
        <p:nvSpPr>
          <p:cNvPr id="4102" name="Rectangle 14"/>
          <p:cNvSpPr>
            <a:spLocks noGrp="1" noChangeArrowheads="1"/>
          </p:cNvSpPr>
          <p:nvPr>
            <p:ph type="subTitle" idx="4294967295"/>
          </p:nvPr>
        </p:nvSpPr>
        <p:spPr>
          <a:xfrm>
            <a:off x="823785" y="502680"/>
            <a:ext cx="9038110" cy="1600200"/>
          </a:xfrm>
        </p:spPr>
        <p:txBody>
          <a:bodyPr/>
          <a:lstStyle/>
          <a:p>
            <a:pPr marL="0" indent="0">
              <a:buNone/>
            </a:pPr>
            <a:r>
              <a:rPr lang="zh-CN" altLang="en-US" sz="4400" b="1" dirty="0" smtClean="0">
                <a:latin typeface="+mj-ea"/>
                <a:ea typeface="+mj-ea"/>
              </a:rPr>
              <a:t>  第</a:t>
            </a:r>
            <a:r>
              <a:rPr lang="en-US" altLang="zh-CN" sz="4400" b="1" dirty="0" smtClean="0">
                <a:latin typeface="+mj-ea"/>
                <a:ea typeface="+mj-ea"/>
              </a:rPr>
              <a:t>1</a:t>
            </a:r>
            <a:r>
              <a:rPr lang="zh-CN" altLang="en-US" sz="4400" b="1" dirty="0" smtClean="0">
                <a:latin typeface="+mj-ea"/>
                <a:ea typeface="+mj-ea"/>
              </a:rPr>
              <a:t>章   </a:t>
            </a:r>
            <a:r>
              <a:rPr lang="zh-CN" altLang="en-US" sz="4400" b="1" dirty="0">
                <a:latin typeface="+mj-ea"/>
                <a:ea typeface="+mj-ea"/>
              </a:rPr>
              <a:t>马科维茨投资组合</a:t>
            </a:r>
            <a:r>
              <a:rPr lang="zh-CN" altLang="en-US" sz="4400" b="1" dirty="0" smtClean="0">
                <a:latin typeface="+mj-ea"/>
                <a:ea typeface="+mj-ea"/>
              </a:rPr>
              <a:t>理论</a:t>
            </a:r>
            <a:endParaRPr lang="en-US" altLang="zh-CN" sz="4400" b="1" dirty="0" smtClean="0">
              <a:latin typeface="+mj-ea"/>
              <a:ea typeface="+mj-ea"/>
            </a:endParaRPr>
          </a:p>
          <a:p>
            <a:pPr marL="0" indent="0">
              <a:buNone/>
            </a:pPr>
            <a:r>
              <a:rPr lang="en-US" altLang="zh-CN" sz="4400" b="1" dirty="0">
                <a:latin typeface="+mj-ea"/>
                <a:ea typeface="+mj-ea"/>
              </a:rPr>
              <a:t> </a:t>
            </a:r>
            <a:r>
              <a:rPr lang="en-US" altLang="zh-CN" sz="4400" b="1" dirty="0" smtClean="0">
                <a:latin typeface="+mj-ea"/>
                <a:ea typeface="+mj-ea"/>
              </a:rPr>
              <a:t>                 </a:t>
            </a:r>
            <a:r>
              <a:rPr lang="zh-CN" altLang="en-US" sz="4400" b="1" dirty="0" smtClean="0">
                <a:latin typeface="+mj-ea"/>
                <a:ea typeface="+mj-ea"/>
              </a:rPr>
              <a:t>（均值</a:t>
            </a:r>
            <a:r>
              <a:rPr lang="en-US" altLang="zh-CN" sz="4400" b="1" dirty="0" smtClean="0">
                <a:latin typeface="+mj-ea"/>
                <a:ea typeface="+mj-ea"/>
              </a:rPr>
              <a:t>-</a:t>
            </a:r>
            <a:r>
              <a:rPr lang="zh-CN" altLang="en-US" sz="4400" b="1" dirty="0" smtClean="0">
                <a:latin typeface="+mj-ea"/>
                <a:ea typeface="+mj-ea"/>
              </a:rPr>
              <a:t>方差模型</a:t>
            </a:r>
            <a:r>
              <a:rPr lang="zh-CN" altLang="en-US" sz="4400" b="1" dirty="0">
                <a:latin typeface="+mj-ea"/>
                <a:ea typeface="+mj-ea"/>
              </a:rPr>
              <a:t>）</a:t>
            </a:r>
            <a:r>
              <a:rPr lang="zh-CN" altLang="en-US" sz="4400" dirty="0">
                <a:latin typeface="+mj-ea"/>
                <a:ea typeface="+mj-ea"/>
              </a:rPr>
              <a:t> </a:t>
            </a:r>
          </a:p>
        </p:txBody>
      </p:sp>
      <p:sp>
        <p:nvSpPr>
          <p:cNvPr id="7" name="Rectangle 2"/>
          <p:cNvSpPr txBox="1">
            <a:spLocks noChangeArrowheads="1"/>
          </p:cNvSpPr>
          <p:nvPr/>
        </p:nvSpPr>
        <p:spPr>
          <a:xfrm>
            <a:off x="1964724" y="2681030"/>
            <a:ext cx="8017476" cy="202968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buFont typeface="Wingdings" panose="05000000000000000000" pitchFamily="2" charset="2"/>
              <a:buNone/>
            </a:pPr>
            <a:r>
              <a:rPr lang="zh-CN" altLang="en-US" sz="2400" b="1" dirty="0" smtClean="0">
                <a:solidFill>
                  <a:schemeClr val="tx1"/>
                </a:solidFill>
                <a:latin typeface="宋体" panose="02010600030101010101" pitchFamily="2" charset="-122"/>
                <a:ea typeface="宋体" panose="02010600030101010101" pitchFamily="2" charset="-122"/>
              </a:rPr>
              <a:t>                  主要内容</a:t>
            </a:r>
            <a:endParaRPr lang="en-US" altLang="zh-CN" sz="2400" b="1" dirty="0">
              <a:solidFill>
                <a:schemeClr val="tx1"/>
              </a:solidFill>
              <a:latin typeface="宋体" panose="02010600030101010101" pitchFamily="2" charset="-122"/>
              <a:ea typeface="宋体" panose="02010600030101010101" pitchFamily="2" charset="-122"/>
            </a:endParaRPr>
          </a:p>
          <a:p>
            <a:pPr algn="just">
              <a:buFont typeface="Wingdings" panose="05000000000000000000" pitchFamily="2" charset="2"/>
              <a:buChar char="u"/>
            </a:pPr>
            <a:r>
              <a:rPr lang="zh-CN" altLang="en-US" sz="2400" b="1" dirty="0" smtClean="0">
                <a:solidFill>
                  <a:schemeClr val="tx1"/>
                </a:solidFill>
                <a:latin typeface="宋体" panose="02010600030101010101" pitchFamily="2" charset="-122"/>
                <a:ea typeface="宋体" panose="02010600030101010101" pitchFamily="2" charset="-122"/>
              </a:rPr>
              <a:t>马科维兹投资组合理论的研究内容和研究假设</a:t>
            </a:r>
          </a:p>
          <a:p>
            <a:pPr algn="just">
              <a:buFont typeface="Wingdings" panose="05000000000000000000" pitchFamily="2" charset="2"/>
              <a:buChar char="u"/>
            </a:pPr>
            <a:r>
              <a:rPr lang="zh-CN" altLang="en-US" sz="2400" b="1" dirty="0" smtClean="0">
                <a:solidFill>
                  <a:schemeClr val="tx1"/>
                </a:solidFill>
                <a:latin typeface="宋体" panose="02010600030101010101" pitchFamily="2" charset="-122"/>
                <a:ea typeface="宋体" panose="02010600030101010101" pitchFamily="2" charset="-122"/>
              </a:rPr>
              <a:t>收益与风险的度量</a:t>
            </a:r>
            <a:r>
              <a:rPr lang="en-US" sz="2400" b="1" dirty="0" smtClean="0">
                <a:solidFill>
                  <a:schemeClr val="tx1"/>
                </a:solidFill>
                <a:latin typeface="宋体" panose="02010600030101010101" pitchFamily="2" charset="-122"/>
                <a:ea typeface="宋体" panose="02010600030101010101" pitchFamily="2" charset="-122"/>
              </a:rPr>
              <a:t>——</a:t>
            </a:r>
            <a:r>
              <a:rPr lang="zh-CN" altLang="en-US" sz="2400" b="1" dirty="0" smtClean="0">
                <a:solidFill>
                  <a:schemeClr val="tx1"/>
                </a:solidFill>
                <a:latin typeface="宋体" panose="02010600030101010101" pitchFamily="2" charset="-122"/>
                <a:ea typeface="宋体" panose="02010600030101010101" pitchFamily="2" charset="-122"/>
              </a:rPr>
              <a:t>均值、方差及协方差与投资组合的风险分散效应</a:t>
            </a:r>
          </a:p>
          <a:p>
            <a:pPr algn="just">
              <a:buFont typeface="Wingdings" panose="05000000000000000000" pitchFamily="2" charset="2"/>
              <a:buChar char="u"/>
            </a:pPr>
            <a:r>
              <a:rPr lang="zh-CN" altLang="en-US" sz="2400" b="1" dirty="0" smtClean="0">
                <a:solidFill>
                  <a:schemeClr val="tx1"/>
                </a:solidFill>
                <a:latin typeface="宋体" panose="02010600030101010101" pitchFamily="2" charset="-122"/>
                <a:ea typeface="宋体" panose="02010600030101010101" pitchFamily="2" charset="-122"/>
              </a:rPr>
              <a:t>证券投资组合的可行集、有效集与最优投资组合</a:t>
            </a:r>
            <a:endParaRPr lang="zh-CN" altLang="en-US" sz="2400" b="1" dirty="0">
              <a:solidFill>
                <a:schemeClr val="tx1"/>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left)">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left)">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wipe(left)">
                                      <p:cBhvr>
                                        <p:cTn id="22"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日期占位符 3"/>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FBAB9F65-A80F-4CBE-A3C7-D0C201C96B76}" type="datetime1">
              <a:rPr lang="zh-CN" altLang="en-US" sz="1200"/>
              <a:pPr eaLnBrk="1" hangingPunct="1"/>
              <a:t>2020/4/17</a:t>
            </a:fld>
            <a:endParaRPr lang="en-US" sz="1200"/>
          </a:p>
        </p:txBody>
      </p:sp>
      <p:sp>
        <p:nvSpPr>
          <p:cNvPr id="27652" name="灯片编号占位符 5"/>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A148481A-0F12-4699-99C3-5DBD5F29566D}" type="slidenum">
              <a:rPr lang="en-US" sz="1200"/>
              <a:pPr algn="r" eaLnBrk="1" hangingPunct="1"/>
              <a:t>20</a:t>
            </a:fld>
            <a:endParaRPr lang="en-US" sz="1200"/>
          </a:p>
        </p:txBody>
      </p:sp>
      <p:sp>
        <p:nvSpPr>
          <p:cNvPr id="27653" name="Rectangle 2"/>
          <p:cNvSpPr>
            <a:spLocks noGrp="1" noChangeArrowheads="1"/>
          </p:cNvSpPr>
          <p:nvPr>
            <p:ph type="body" idx="4294967295"/>
          </p:nvPr>
        </p:nvSpPr>
        <p:spPr>
          <a:xfrm>
            <a:off x="650789" y="1155400"/>
            <a:ext cx="11088130" cy="4248150"/>
          </a:xfrm>
        </p:spPr>
        <p:txBody>
          <a:bodyPr/>
          <a:lstStyle/>
          <a:p>
            <a:pPr eaLnBrk="1" hangingPunct="1"/>
            <a:r>
              <a:rPr lang="zh-CN" altLang="en-US" sz="3400" dirty="0">
                <a:solidFill>
                  <a:srgbClr val="FF0000"/>
                </a:solidFill>
                <a:latin typeface="宋体" panose="02010600030101010101" pitchFamily="2" charset="-122"/>
              </a:rPr>
              <a:t>在证券投资中，一般认为投资收益的分布是对称的，</a:t>
            </a:r>
            <a:r>
              <a:rPr lang="zh-CN" altLang="en-US" sz="3400" dirty="0">
                <a:latin typeface="宋体" panose="02010600030101010101" pitchFamily="2" charset="-122"/>
              </a:rPr>
              <a:t>即实际收益低于预期收益的可能性与实际收益高于预期收益的可能性是一样大的。实际发生的收益率与预期收益率的偏差越大，投资于该证券的风险也就越大，因此对单个证券的风险，通常用统计学中的方差或标准差来表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653">
                                            <p:txEl>
                                              <p:pRg st="0" end="0"/>
                                            </p:txEl>
                                          </p:spTgt>
                                        </p:tgtEl>
                                        <p:attrNameLst>
                                          <p:attrName>style.visibility</p:attrName>
                                        </p:attrNameLst>
                                      </p:cBhvr>
                                      <p:to>
                                        <p:strVal val="visible"/>
                                      </p:to>
                                    </p:set>
                                    <p:animEffect transition="in" filter="wipe(left)">
                                      <p:cBhvr>
                                        <p:cTn id="7" dur="500"/>
                                        <p:tgtEl>
                                          <p:spTgt spid="2765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3"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日期占位符 3"/>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E62B174F-CC76-4FA2-9F0D-67913792087A}" type="datetime1">
              <a:rPr lang="zh-CN" altLang="en-US" sz="1200"/>
              <a:pPr eaLnBrk="1" hangingPunct="1"/>
              <a:t>2020/4/17</a:t>
            </a:fld>
            <a:endParaRPr lang="en-US" sz="1200"/>
          </a:p>
        </p:txBody>
      </p:sp>
      <p:sp>
        <p:nvSpPr>
          <p:cNvPr id="28676" name="灯片编号占位符 5"/>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918F341B-247E-4D17-A2DF-DD751F035491}" type="slidenum">
              <a:rPr lang="en-US" sz="1200"/>
              <a:pPr algn="r" eaLnBrk="1" hangingPunct="1"/>
              <a:t>21</a:t>
            </a:fld>
            <a:endParaRPr lang="en-US" sz="1200"/>
          </a:p>
        </p:txBody>
      </p:sp>
      <p:sp>
        <p:nvSpPr>
          <p:cNvPr id="28677" name="Rectangle 2"/>
          <p:cNvSpPr>
            <a:spLocks noGrp="1" noChangeArrowheads="1"/>
          </p:cNvSpPr>
          <p:nvPr>
            <p:ph type="body" idx="4294967295"/>
          </p:nvPr>
        </p:nvSpPr>
        <p:spPr>
          <a:xfrm>
            <a:off x="469557" y="685800"/>
            <a:ext cx="11178746" cy="813486"/>
          </a:xfrm>
        </p:spPr>
        <p:txBody>
          <a:bodyPr>
            <a:noAutofit/>
          </a:bodyPr>
          <a:lstStyle/>
          <a:p>
            <a:pPr eaLnBrk="1" hangingPunct="1"/>
            <a:r>
              <a:rPr lang="zh-CN" altLang="en-US" sz="2400" dirty="0">
                <a:latin typeface="宋体" panose="02010600030101010101" pitchFamily="2" charset="-122"/>
              </a:rPr>
              <a:t>沿用上面的表示方法，一个证券在该时期的方差是未来收益可能值对期望收益率的偏离（通常称为</a:t>
            </a:r>
            <a:r>
              <a:rPr lang="zh-CN" altLang="en-US" sz="2400" dirty="0">
                <a:solidFill>
                  <a:srgbClr val="FF0000"/>
                </a:solidFill>
                <a:latin typeface="宋体" panose="02010600030101010101" pitchFamily="2" charset="-122"/>
              </a:rPr>
              <a:t>离差</a:t>
            </a:r>
            <a:r>
              <a:rPr lang="zh-CN" altLang="en-US" sz="2400" dirty="0">
                <a:latin typeface="宋体" panose="02010600030101010101" pitchFamily="2" charset="-122"/>
              </a:rPr>
              <a:t>）的平方的加权平均，权数是相应的可能值的概率。记</a:t>
            </a:r>
            <a:r>
              <a:rPr lang="zh-CN" altLang="en-US" sz="2400" dirty="0">
                <a:solidFill>
                  <a:srgbClr val="FF0000"/>
                </a:solidFill>
                <a:latin typeface="宋体" panose="02010600030101010101" pitchFamily="2" charset="-122"/>
              </a:rPr>
              <a:t>方差为</a:t>
            </a:r>
            <a:r>
              <a:rPr lang="zh-CN" altLang="en-US" sz="2400" dirty="0">
                <a:solidFill>
                  <a:srgbClr val="FF0000"/>
                </a:solidFill>
                <a:latin typeface="宋体" panose="02010600030101010101" pitchFamily="2" charset="-122"/>
                <a:sym typeface="Symbol" panose="05050102010706020507" pitchFamily="18" charset="2"/>
              </a:rPr>
              <a:t></a:t>
            </a:r>
            <a:r>
              <a:rPr lang="en-US" sz="2400" baseline="30000" dirty="0">
                <a:solidFill>
                  <a:srgbClr val="FF0000"/>
                </a:solidFill>
                <a:latin typeface="宋体" panose="02010600030101010101" pitchFamily="2" charset="-122"/>
              </a:rPr>
              <a:t>2</a:t>
            </a:r>
            <a:r>
              <a:rPr lang="zh-CN" altLang="en-US" sz="2400" dirty="0">
                <a:latin typeface="宋体" panose="02010600030101010101" pitchFamily="2" charset="-122"/>
              </a:rPr>
              <a:t>，即有</a:t>
            </a:r>
            <a:r>
              <a:rPr lang="zh-CN" altLang="en-US" sz="2400" dirty="0"/>
              <a:t> </a:t>
            </a:r>
          </a:p>
        </p:txBody>
      </p:sp>
      <p:sp>
        <p:nvSpPr>
          <p:cNvPr id="28678" name="Rectangle 3"/>
          <p:cNvSpPr>
            <a:spLocks noChangeArrowheads="1"/>
          </p:cNvSpPr>
          <p:nvPr/>
        </p:nvSpPr>
        <p:spPr bwMode="auto">
          <a:xfrm>
            <a:off x="3829050" y="3271838"/>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28679" name="Text Box 4"/>
          <p:cNvSpPr txBox="1">
            <a:spLocks noChangeArrowheads="1"/>
          </p:cNvSpPr>
          <p:nvPr/>
        </p:nvSpPr>
        <p:spPr bwMode="auto">
          <a:xfrm>
            <a:off x="1924050" y="4103341"/>
            <a:ext cx="1676400" cy="523220"/>
          </a:xfrm>
          <a:prstGeom prst="rect">
            <a:avLst/>
          </a:prstGeom>
          <a:solidFill>
            <a:schemeClr val="bg1"/>
          </a:solidFill>
          <a:ln w="9525" cmpd="sng">
            <a:solidFill>
              <a:schemeClr val="tx1"/>
            </a:solidFill>
            <a:miter lim="800000"/>
            <a:headEnd/>
            <a:tailEnd/>
          </a:ln>
        </p:spPr>
        <p:txBody>
          <a:bodyPr wrap="squar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eaLnBrk="1" hangingPunct="1"/>
            <a:r>
              <a:rPr lang="zh-CN" altLang="en-US" sz="2800" dirty="0">
                <a:latin typeface="宋体" panose="02010600030101010101" pitchFamily="2" charset="-122"/>
              </a:rPr>
              <a:t>方差越大</a:t>
            </a:r>
          </a:p>
        </p:txBody>
      </p:sp>
      <p:grpSp>
        <p:nvGrpSpPr>
          <p:cNvPr id="28680" name="Group 8"/>
          <p:cNvGrpSpPr>
            <a:grpSpLocks/>
          </p:cNvGrpSpPr>
          <p:nvPr/>
        </p:nvGrpSpPr>
        <p:grpSpPr bwMode="auto">
          <a:xfrm>
            <a:off x="3714750" y="3865007"/>
            <a:ext cx="1752600" cy="954088"/>
            <a:chOff x="0" y="0"/>
            <a:chExt cx="1104" cy="601"/>
          </a:xfrm>
        </p:grpSpPr>
        <p:sp>
          <p:nvSpPr>
            <p:cNvPr id="28681" name="Text Box 6"/>
            <p:cNvSpPr txBox="1">
              <a:spLocks noChangeArrowheads="1"/>
            </p:cNvSpPr>
            <p:nvPr/>
          </p:nvSpPr>
          <p:spPr bwMode="auto">
            <a:xfrm>
              <a:off x="480" y="0"/>
              <a:ext cx="624" cy="601"/>
            </a:xfrm>
            <a:prstGeom prst="rect">
              <a:avLst/>
            </a:prstGeom>
            <a:solidFill>
              <a:schemeClr val="bg1"/>
            </a:solidFill>
            <a:ln w="9525" cmpd="sng">
              <a:solidFill>
                <a:schemeClr val="tx1"/>
              </a:solidFill>
              <a:miter lim="800000"/>
              <a:headEnd/>
              <a:tailEnd/>
            </a:ln>
          </p:spPr>
          <p:txBody>
            <a:bodyPr wrap="squar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dist" eaLnBrk="1" hangingPunct="1">
                <a:spcBef>
                  <a:spcPct val="50000"/>
                </a:spcBef>
              </a:pPr>
              <a:r>
                <a:rPr lang="zh-CN" altLang="en-US" sz="2800" dirty="0">
                  <a:latin typeface="宋体" panose="02010600030101010101" pitchFamily="2" charset="-122"/>
                </a:rPr>
                <a:t>风险越大</a:t>
              </a:r>
            </a:p>
          </p:txBody>
        </p:sp>
        <p:sp>
          <p:nvSpPr>
            <p:cNvPr id="28682" name="AutoShape 7"/>
            <p:cNvSpPr>
              <a:spLocks noChangeArrowheads="1"/>
            </p:cNvSpPr>
            <p:nvPr/>
          </p:nvSpPr>
          <p:spPr bwMode="auto">
            <a:xfrm>
              <a:off x="0" y="288"/>
              <a:ext cx="480" cy="96"/>
            </a:xfrm>
            <a:prstGeom prst="rightArrow">
              <a:avLst>
                <a:gd name="adj1" fmla="val 50000"/>
                <a:gd name="adj2" fmla="val 125000"/>
              </a:avLst>
            </a:prstGeom>
            <a:solidFill>
              <a:srgbClr val="CC99FF"/>
            </a:solidFill>
            <a:ln w="9525" cmpd="sng">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pSp>
      <p:grpSp>
        <p:nvGrpSpPr>
          <p:cNvPr id="28683" name="Group 11"/>
          <p:cNvGrpSpPr>
            <a:grpSpLocks/>
          </p:cNvGrpSpPr>
          <p:nvPr/>
        </p:nvGrpSpPr>
        <p:grpSpPr bwMode="auto">
          <a:xfrm>
            <a:off x="5591948" y="3620667"/>
            <a:ext cx="3048000" cy="1384300"/>
            <a:chOff x="0" y="0"/>
            <a:chExt cx="1920" cy="872"/>
          </a:xfrm>
        </p:grpSpPr>
        <p:sp>
          <p:nvSpPr>
            <p:cNvPr id="28684" name="Text Box 9"/>
            <p:cNvSpPr txBox="1">
              <a:spLocks noChangeArrowheads="1"/>
            </p:cNvSpPr>
            <p:nvPr/>
          </p:nvSpPr>
          <p:spPr bwMode="auto">
            <a:xfrm>
              <a:off x="624" y="0"/>
              <a:ext cx="1296" cy="872"/>
            </a:xfrm>
            <a:prstGeom prst="rect">
              <a:avLst/>
            </a:prstGeom>
            <a:solidFill>
              <a:schemeClr val="bg1"/>
            </a:solidFill>
            <a:ln w="9525" cmpd="sng">
              <a:solidFill>
                <a:schemeClr val="tx1"/>
              </a:solidFill>
              <a:miter lim="800000"/>
              <a:headEnd/>
              <a:tailEnd/>
            </a:ln>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dist" eaLnBrk="1" hangingPunct="1">
                <a:spcBef>
                  <a:spcPct val="50000"/>
                </a:spcBef>
              </a:pPr>
              <a:r>
                <a:rPr lang="zh-CN" altLang="en-US" sz="2800" dirty="0">
                  <a:latin typeface="宋体" panose="02010600030101010101" pitchFamily="2" charset="-122"/>
                </a:rPr>
                <a:t>投资者选择方差较小的证券</a:t>
              </a:r>
            </a:p>
          </p:txBody>
        </p:sp>
        <p:sp>
          <p:nvSpPr>
            <p:cNvPr id="28685" name="AutoShape 10"/>
            <p:cNvSpPr>
              <a:spLocks noChangeArrowheads="1"/>
            </p:cNvSpPr>
            <p:nvPr/>
          </p:nvSpPr>
          <p:spPr bwMode="auto">
            <a:xfrm>
              <a:off x="0" y="432"/>
              <a:ext cx="624" cy="96"/>
            </a:xfrm>
            <a:prstGeom prst="rightArrow">
              <a:avLst>
                <a:gd name="adj1" fmla="val 50000"/>
                <a:gd name="adj2" fmla="val 162500"/>
              </a:avLst>
            </a:prstGeom>
            <a:solidFill>
              <a:srgbClr val="CC99FF"/>
            </a:solidFill>
            <a:ln w="9525" cmpd="sng">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pSp>
      <p:graphicFrame>
        <p:nvGraphicFramePr>
          <p:cNvPr id="28686" name="Object 14"/>
          <p:cNvGraphicFramePr>
            <a:graphicFrameLocks noChangeAspect="1"/>
          </p:cNvGraphicFramePr>
          <p:nvPr>
            <p:extLst>
              <p:ext uri="{D42A27DB-BD31-4B8C-83A1-F6EECF244321}">
                <p14:modId xmlns:p14="http://schemas.microsoft.com/office/powerpoint/2010/main" val="1073162688"/>
              </p:ext>
            </p:extLst>
          </p:nvPr>
        </p:nvGraphicFramePr>
        <p:xfrm>
          <a:off x="2362200" y="1933923"/>
          <a:ext cx="5211803" cy="1235631"/>
        </p:xfrm>
        <a:graphic>
          <a:graphicData uri="http://schemas.openxmlformats.org/presentationml/2006/ole">
            <mc:AlternateContent xmlns:mc="http://schemas.openxmlformats.org/markup-compatibility/2006">
              <mc:Choice xmlns:v="urn:schemas-microsoft-com:vml" Requires="v">
                <p:oleObj spid="_x0000_s4113" r:id="rId3" imgW="1688684" imgH="444624" progId="Equation.3">
                  <p:embed/>
                </p:oleObj>
              </mc:Choice>
              <mc:Fallback>
                <p:oleObj r:id="rId3" imgW="1688684" imgH="444624"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1933923"/>
                        <a:ext cx="5211803" cy="1235631"/>
                      </a:xfrm>
                      <a:prstGeom prst="rect">
                        <a:avLst/>
                      </a:prstGeom>
                      <a:solidFill>
                        <a:schemeClr val="bg1"/>
                      </a:solidFill>
                      <a:ln>
                        <a:noFill/>
                      </a:ln>
                      <a:effectLs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677">
                                            <p:txEl>
                                              <p:pRg st="0" end="0"/>
                                            </p:txEl>
                                          </p:spTgt>
                                        </p:tgtEl>
                                        <p:attrNameLst>
                                          <p:attrName>style.visibility</p:attrName>
                                        </p:attrNameLst>
                                      </p:cBhvr>
                                      <p:to>
                                        <p:strVal val="visible"/>
                                      </p:to>
                                    </p:set>
                                    <p:animEffect transition="in" filter="wipe(left)">
                                      <p:cBhvr>
                                        <p:cTn id="7" dur="500"/>
                                        <p:tgtEl>
                                          <p:spTgt spid="2867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679"/>
                                        </p:tgtEl>
                                        <p:attrNameLst>
                                          <p:attrName>style.visibility</p:attrName>
                                        </p:attrNameLst>
                                      </p:cBhvr>
                                      <p:to>
                                        <p:strVal val="visible"/>
                                      </p:to>
                                    </p:set>
                                    <p:animEffect transition="in" filter="wipe(left)">
                                      <p:cBhvr>
                                        <p:cTn id="12" dur="500"/>
                                        <p:tgtEl>
                                          <p:spTgt spid="2867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8680"/>
                                        </p:tgtEl>
                                        <p:attrNameLst>
                                          <p:attrName>style.visibility</p:attrName>
                                        </p:attrNameLst>
                                      </p:cBhvr>
                                      <p:to>
                                        <p:strVal val="visible"/>
                                      </p:to>
                                    </p:set>
                                    <p:animEffect transition="in" filter="wipe(left)">
                                      <p:cBhvr>
                                        <p:cTn id="17" dur="500"/>
                                        <p:tgtEl>
                                          <p:spTgt spid="2868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8683"/>
                                        </p:tgtEl>
                                        <p:attrNameLst>
                                          <p:attrName>style.visibility</p:attrName>
                                        </p:attrNameLst>
                                      </p:cBhvr>
                                      <p:to>
                                        <p:strVal val="visible"/>
                                      </p:to>
                                    </p:set>
                                    <p:animEffect transition="in" filter="wipe(left)">
                                      <p:cBhvr>
                                        <p:cTn id="22" dur="500"/>
                                        <p:tgtEl>
                                          <p:spTgt spid="286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7" grpId="0" build="p" autoUpdateAnimBg="0"/>
      <p:bldP spid="28679"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日期占位符 3"/>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BF2D874D-250B-46FE-B5F3-BBE4449427C8}" type="datetime1">
              <a:rPr lang="zh-CN" altLang="en-US" sz="1200"/>
              <a:pPr eaLnBrk="1" hangingPunct="1"/>
              <a:t>2020/4/17</a:t>
            </a:fld>
            <a:endParaRPr lang="en-US" sz="1200"/>
          </a:p>
        </p:txBody>
      </p:sp>
      <p:sp>
        <p:nvSpPr>
          <p:cNvPr id="29700" name="灯片编号占位符 5"/>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9A4B7A77-EAD0-42D8-8202-BCCAC0923FDD}" type="slidenum">
              <a:rPr lang="en-US" sz="1200"/>
              <a:pPr algn="r" eaLnBrk="1" hangingPunct="1"/>
              <a:t>22</a:t>
            </a:fld>
            <a:endParaRPr lang="en-US" sz="1200"/>
          </a:p>
        </p:txBody>
      </p:sp>
      <p:sp>
        <p:nvSpPr>
          <p:cNvPr id="29701" name="Rectangle 2"/>
          <p:cNvSpPr>
            <a:spLocks noGrp="1" noChangeArrowheads="1"/>
          </p:cNvSpPr>
          <p:nvPr>
            <p:ph type="title" idx="4294967295"/>
          </p:nvPr>
        </p:nvSpPr>
        <p:spPr>
          <a:xfrm>
            <a:off x="304800" y="449263"/>
            <a:ext cx="7772400" cy="762000"/>
          </a:xfrm>
        </p:spPr>
        <p:txBody>
          <a:bodyPr>
            <a:normAutofit fontScale="90000"/>
          </a:bodyPr>
          <a:lstStyle/>
          <a:p>
            <a:pPr eaLnBrk="1" hangingPunct="1"/>
            <a:r>
              <a:rPr lang="zh-CN" altLang="en-US" sz="3000" b="1" dirty="0" smtClean="0">
                <a:solidFill>
                  <a:schemeClr val="tx1"/>
                </a:solidFill>
                <a:latin typeface="+mn-ea"/>
                <a:ea typeface="+mn-ea"/>
              </a:rPr>
              <a:t>（二）</a:t>
            </a:r>
            <a:r>
              <a:rPr lang="zh-CN" altLang="en-US" sz="3000" b="1" dirty="0" smtClean="0">
                <a:solidFill>
                  <a:srgbClr val="FF0000"/>
                </a:solidFill>
                <a:latin typeface="+mn-ea"/>
                <a:ea typeface="+mn-ea"/>
              </a:rPr>
              <a:t>重要概念</a:t>
            </a:r>
            <a:r>
              <a:rPr lang="en-US" altLang="zh-CN" sz="3000" b="1" dirty="0" smtClean="0">
                <a:solidFill>
                  <a:srgbClr val="FF0000"/>
                </a:solidFill>
                <a:latin typeface="+mn-ea"/>
                <a:ea typeface="+mn-ea"/>
              </a:rPr>
              <a:t>4</a:t>
            </a:r>
            <a:r>
              <a:rPr lang="zh-CN" altLang="en-US" sz="3000" b="1" dirty="0" smtClean="0">
                <a:solidFill>
                  <a:srgbClr val="FF0000"/>
                </a:solidFill>
                <a:latin typeface="+mn-ea"/>
                <a:ea typeface="+mn-ea"/>
              </a:rPr>
              <a:t>：</a:t>
            </a:r>
            <a:r>
              <a:rPr lang="zh-CN" altLang="en-US" sz="3000" b="1" dirty="0" smtClean="0">
                <a:solidFill>
                  <a:schemeClr val="tx1"/>
                </a:solidFill>
                <a:latin typeface="+mn-ea"/>
                <a:ea typeface="+mn-ea"/>
              </a:rPr>
              <a:t>两</a:t>
            </a:r>
            <a:r>
              <a:rPr lang="zh-CN" altLang="en-US" sz="3000" b="1" dirty="0">
                <a:solidFill>
                  <a:schemeClr val="tx1"/>
                </a:solidFill>
                <a:latin typeface="+mn-ea"/>
                <a:ea typeface="+mn-ea"/>
              </a:rPr>
              <a:t>个证券组合预期收益的</a:t>
            </a:r>
            <a:r>
              <a:rPr lang="zh-CN" altLang="en-US" sz="3000" b="1" dirty="0" smtClean="0">
                <a:solidFill>
                  <a:schemeClr val="tx1"/>
                </a:solidFill>
                <a:latin typeface="+mn-ea"/>
                <a:ea typeface="+mn-ea"/>
              </a:rPr>
              <a:t>方差</a:t>
            </a:r>
            <a:endParaRPr lang="zh-CN" altLang="en-US" sz="3000" b="1" dirty="0">
              <a:solidFill>
                <a:schemeClr val="tx1"/>
              </a:solidFill>
              <a:latin typeface="+mn-ea"/>
              <a:ea typeface="+mn-ea"/>
            </a:endParaRPr>
          </a:p>
        </p:txBody>
      </p:sp>
      <p:sp>
        <p:nvSpPr>
          <p:cNvPr id="29702" name="Text Box 3"/>
          <p:cNvSpPr>
            <a:spLocks noGrp="1" noChangeArrowheads="1"/>
          </p:cNvSpPr>
          <p:nvPr>
            <p:ph type="body" idx="4294967295"/>
          </p:nvPr>
        </p:nvSpPr>
        <p:spPr>
          <a:xfrm>
            <a:off x="411892" y="1676400"/>
            <a:ext cx="9570308" cy="4114800"/>
          </a:xfrm>
          <a:noFill/>
        </p:spPr>
        <p:txBody>
          <a:bodyPr/>
          <a:lstStyle/>
          <a:p>
            <a:pPr>
              <a:lnSpc>
                <a:spcPct val="90000"/>
              </a:lnSpc>
              <a:spcBef>
                <a:spcPct val="0"/>
              </a:spcBef>
              <a:buFont typeface="Wingdings" panose="05000000000000000000" pitchFamily="2" charset="2"/>
              <a:buNone/>
            </a:pPr>
            <a:r>
              <a:rPr lang="zh-CN" altLang="en-US" sz="2600" b="1" dirty="0"/>
              <a:t>方差分别为    与   的两个资产以</a:t>
            </a:r>
            <a:r>
              <a:rPr lang="en-US" sz="2600" b="1" dirty="0"/>
              <a:t>w</a:t>
            </a:r>
            <a:r>
              <a:rPr lang="en-US" sz="2600" b="1" baseline="-25000" dirty="0"/>
              <a:t>1</a:t>
            </a:r>
            <a:r>
              <a:rPr lang="zh-CN" altLang="en-US" sz="2600" b="1" dirty="0"/>
              <a:t>与</a:t>
            </a:r>
            <a:r>
              <a:rPr lang="en-US" sz="2600" b="1" dirty="0"/>
              <a:t>w</a:t>
            </a:r>
            <a:r>
              <a:rPr lang="en-US" sz="2600" b="1" baseline="-25000" dirty="0"/>
              <a:t>2</a:t>
            </a:r>
            <a:r>
              <a:rPr lang="zh-CN" altLang="en-US" sz="2600" b="1" dirty="0"/>
              <a:t>的权重构成一个资产组合     的方差</a:t>
            </a:r>
            <a:r>
              <a:rPr lang="zh-CN" altLang="en-US" sz="2600" b="1" dirty="0" smtClean="0"/>
              <a:t>为：</a:t>
            </a:r>
            <a:endParaRPr lang="zh-CN" altLang="en-US" sz="2600" b="1" dirty="0"/>
          </a:p>
          <a:p>
            <a:pPr>
              <a:lnSpc>
                <a:spcPct val="90000"/>
              </a:lnSpc>
              <a:spcBef>
                <a:spcPct val="0"/>
              </a:spcBef>
              <a:buFont typeface="Wingdings" panose="05000000000000000000" pitchFamily="2" charset="2"/>
              <a:buNone/>
            </a:pPr>
            <a:endParaRPr lang="zh-CN" altLang="en-US" sz="1900" b="1" dirty="0"/>
          </a:p>
          <a:p>
            <a:pPr>
              <a:lnSpc>
                <a:spcPct val="90000"/>
              </a:lnSpc>
              <a:spcBef>
                <a:spcPct val="0"/>
              </a:spcBef>
              <a:buFont typeface="Wingdings" panose="05000000000000000000" pitchFamily="2" charset="2"/>
              <a:buNone/>
            </a:pPr>
            <a:endParaRPr lang="zh-CN" altLang="en-US" sz="1900" b="1" dirty="0"/>
          </a:p>
          <a:p>
            <a:pPr>
              <a:lnSpc>
                <a:spcPct val="90000"/>
              </a:lnSpc>
              <a:spcBef>
                <a:spcPct val="0"/>
              </a:spcBef>
              <a:buFont typeface="Wingdings" panose="05000000000000000000" pitchFamily="2" charset="2"/>
              <a:buNone/>
            </a:pPr>
            <a:endParaRPr lang="zh-CN" altLang="en-US" b="1" dirty="0"/>
          </a:p>
          <a:p>
            <a:pPr>
              <a:lnSpc>
                <a:spcPct val="90000"/>
              </a:lnSpc>
              <a:spcBef>
                <a:spcPct val="0"/>
              </a:spcBef>
              <a:buFont typeface="Wingdings" panose="05000000000000000000" pitchFamily="2" charset="2"/>
              <a:buNone/>
            </a:pPr>
            <a:endParaRPr lang="zh-CN" altLang="en-US" sz="2600" b="1" dirty="0"/>
          </a:p>
          <a:p>
            <a:pPr>
              <a:lnSpc>
                <a:spcPct val="90000"/>
              </a:lnSpc>
              <a:spcBef>
                <a:spcPct val="0"/>
              </a:spcBef>
              <a:buFont typeface="Wingdings" panose="05000000000000000000" pitchFamily="2" charset="2"/>
              <a:buNone/>
            </a:pPr>
            <a:r>
              <a:rPr lang="zh-CN" altLang="en-US" sz="2600" b="1" dirty="0" smtClean="0"/>
              <a:t>    如果</a:t>
            </a:r>
            <a:r>
              <a:rPr lang="zh-CN" altLang="en-US" sz="2600" b="1" dirty="0"/>
              <a:t>一个无风险资产与一</a:t>
            </a:r>
            <a:r>
              <a:rPr lang="zh-CN" altLang="en-US" sz="2600" b="1" dirty="0" smtClean="0"/>
              <a:t>个风险</a:t>
            </a:r>
            <a:r>
              <a:rPr lang="zh-CN" altLang="en-US" sz="2600" b="1" dirty="0"/>
              <a:t>资产构成</a:t>
            </a:r>
            <a:r>
              <a:rPr lang="zh-CN" altLang="en-US" sz="2600" b="1" dirty="0" smtClean="0"/>
              <a:t>组合，</a:t>
            </a:r>
            <a:r>
              <a:rPr lang="zh-CN" altLang="en-US" sz="2600" b="1" dirty="0"/>
              <a:t>则该组合的标准差等于风险资产的标准差乘以该组合投资于这部分风险资产的</a:t>
            </a:r>
            <a:r>
              <a:rPr lang="zh-CN" altLang="en-US" sz="2600" b="1" dirty="0" smtClean="0"/>
              <a:t>比例。</a:t>
            </a:r>
            <a:endParaRPr lang="en-US" altLang="zh-CN" sz="2600" b="1" dirty="0" smtClean="0"/>
          </a:p>
          <a:p>
            <a:pPr>
              <a:lnSpc>
                <a:spcPct val="90000"/>
              </a:lnSpc>
              <a:spcBef>
                <a:spcPct val="0"/>
              </a:spcBef>
              <a:buFont typeface="Wingdings" panose="05000000000000000000" pitchFamily="2" charset="2"/>
              <a:buNone/>
            </a:pPr>
            <a:r>
              <a:rPr lang="zh-CN" altLang="en-US" sz="2600" b="1" dirty="0" smtClean="0">
                <a:solidFill>
                  <a:srgbClr val="FF0000"/>
                </a:solidFill>
              </a:rPr>
              <a:t>   重要</a:t>
            </a:r>
            <a:r>
              <a:rPr lang="zh-CN" altLang="en-US" sz="2600" b="1" dirty="0">
                <a:solidFill>
                  <a:srgbClr val="FF0000"/>
                </a:solidFill>
              </a:rPr>
              <a:t>概念</a:t>
            </a:r>
            <a:r>
              <a:rPr lang="en-US" altLang="zh-CN" sz="2600" b="1" dirty="0" smtClean="0">
                <a:solidFill>
                  <a:srgbClr val="FF0000"/>
                </a:solidFill>
              </a:rPr>
              <a:t>5:</a:t>
            </a:r>
            <a:r>
              <a:rPr lang="zh-CN" altLang="en-US" sz="2600" b="1" dirty="0" smtClean="0">
                <a:solidFill>
                  <a:srgbClr val="FF0000"/>
                </a:solidFill>
              </a:rPr>
              <a:t>风险资产组合</a:t>
            </a:r>
            <a:endParaRPr lang="zh-CN" altLang="en-US" sz="2600" b="1" dirty="0"/>
          </a:p>
        </p:txBody>
      </p:sp>
      <p:graphicFrame>
        <p:nvGraphicFramePr>
          <p:cNvPr id="29703" name="Object 7"/>
          <p:cNvGraphicFramePr>
            <a:graphicFrameLocks noChangeAspect="1"/>
          </p:cNvGraphicFramePr>
          <p:nvPr>
            <p:extLst>
              <p:ext uri="{D42A27DB-BD31-4B8C-83A1-F6EECF244321}">
                <p14:modId xmlns:p14="http://schemas.microsoft.com/office/powerpoint/2010/main" val="1498124226"/>
              </p:ext>
            </p:extLst>
          </p:nvPr>
        </p:nvGraphicFramePr>
        <p:xfrm>
          <a:off x="1982531" y="2691799"/>
          <a:ext cx="6907212" cy="547688"/>
        </p:xfrm>
        <a:graphic>
          <a:graphicData uri="http://schemas.openxmlformats.org/presentationml/2006/ole">
            <mc:AlternateContent xmlns:mc="http://schemas.openxmlformats.org/markup-compatibility/2006">
              <mc:Choice xmlns:v="urn:schemas-microsoft-com:vml" Requires="v">
                <p:oleObj spid="_x0000_s5182" r:id="rId3" imgW="2883217" imgH="228917" progId="Equation.3">
                  <p:embed/>
                </p:oleObj>
              </mc:Choice>
              <mc:Fallback>
                <p:oleObj r:id="rId3" imgW="2883217" imgH="228917"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2531" y="2691799"/>
                        <a:ext cx="6907212" cy="547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4" name="Object 8"/>
          <p:cNvGraphicFramePr>
            <a:graphicFrameLocks noChangeAspect="1"/>
          </p:cNvGraphicFramePr>
          <p:nvPr>
            <p:extLst>
              <p:ext uri="{D42A27DB-BD31-4B8C-83A1-F6EECF244321}">
                <p14:modId xmlns:p14="http://schemas.microsoft.com/office/powerpoint/2010/main" val="617253284"/>
              </p:ext>
            </p:extLst>
          </p:nvPr>
        </p:nvGraphicFramePr>
        <p:xfrm>
          <a:off x="2159514" y="1676400"/>
          <a:ext cx="314325" cy="381000"/>
        </p:xfrm>
        <a:graphic>
          <a:graphicData uri="http://schemas.openxmlformats.org/presentationml/2006/ole">
            <mc:AlternateContent xmlns:mc="http://schemas.openxmlformats.org/markup-compatibility/2006">
              <mc:Choice xmlns:v="urn:schemas-microsoft-com:vml" Requires="v">
                <p:oleObj spid="_x0000_s5183" r:id="rId5" imgW="178040" imgH="216123" progId="Equation.3">
                  <p:embed/>
                </p:oleObj>
              </mc:Choice>
              <mc:Fallback>
                <p:oleObj r:id="rId5" imgW="178040" imgH="216123"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59514" y="1676400"/>
                        <a:ext cx="314325"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5" name="Object 9"/>
          <p:cNvGraphicFramePr>
            <a:graphicFrameLocks noChangeAspect="1"/>
          </p:cNvGraphicFramePr>
          <p:nvPr>
            <p:extLst>
              <p:ext uri="{D42A27DB-BD31-4B8C-83A1-F6EECF244321}">
                <p14:modId xmlns:p14="http://schemas.microsoft.com/office/powerpoint/2010/main" val="1851003770"/>
              </p:ext>
            </p:extLst>
          </p:nvPr>
        </p:nvGraphicFramePr>
        <p:xfrm>
          <a:off x="2955925" y="1701157"/>
          <a:ext cx="336550" cy="381000"/>
        </p:xfrm>
        <a:graphic>
          <a:graphicData uri="http://schemas.openxmlformats.org/presentationml/2006/ole">
            <mc:AlternateContent xmlns:mc="http://schemas.openxmlformats.org/markup-compatibility/2006">
              <mc:Choice xmlns:v="urn:schemas-microsoft-com:vml" Requires="v">
                <p:oleObj spid="_x0000_s5184" r:id="rId7" imgW="190817" imgH="216217" progId="Equation.3">
                  <p:embed/>
                </p:oleObj>
              </mc:Choice>
              <mc:Fallback>
                <p:oleObj r:id="rId7" imgW="190817" imgH="216217"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55925" y="1701157"/>
                        <a:ext cx="33655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6" name="Object 10"/>
          <p:cNvGraphicFramePr>
            <a:graphicFrameLocks noChangeAspect="1"/>
          </p:cNvGraphicFramePr>
          <p:nvPr>
            <p:extLst>
              <p:ext uri="{D42A27DB-BD31-4B8C-83A1-F6EECF244321}">
                <p14:modId xmlns:p14="http://schemas.microsoft.com/office/powerpoint/2010/main" val="471755162"/>
              </p:ext>
            </p:extLst>
          </p:nvPr>
        </p:nvGraphicFramePr>
        <p:xfrm>
          <a:off x="1291665" y="1987164"/>
          <a:ext cx="385763" cy="482600"/>
        </p:xfrm>
        <a:graphic>
          <a:graphicData uri="http://schemas.openxmlformats.org/presentationml/2006/ole">
            <mc:AlternateContent xmlns:mc="http://schemas.openxmlformats.org/markup-compatibility/2006">
              <mc:Choice xmlns:v="urn:schemas-microsoft-com:vml" Requires="v">
                <p:oleObj spid="_x0000_s5185" r:id="rId9" imgW="203605" imgH="254427" progId="Equation.3">
                  <p:embed/>
                </p:oleObj>
              </mc:Choice>
              <mc:Fallback>
                <p:oleObj r:id="rId9" imgW="203605" imgH="254427"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91665" y="1987164"/>
                        <a:ext cx="385763"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70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97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2"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日期占位符 3"/>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82D00885-6EE6-4C15-87F7-99F47E85073F}" type="datetime1">
              <a:rPr lang="zh-CN" altLang="en-US" sz="1200"/>
              <a:pPr eaLnBrk="1" hangingPunct="1"/>
              <a:t>2020/4/17</a:t>
            </a:fld>
            <a:endParaRPr lang="en-US" sz="1200"/>
          </a:p>
        </p:txBody>
      </p:sp>
      <p:sp>
        <p:nvSpPr>
          <p:cNvPr id="30724" name="灯片编号占位符 5"/>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B015824A-B191-4EFD-9D6D-38B12634E3E6}" type="slidenum">
              <a:rPr lang="en-US" sz="1200"/>
              <a:pPr algn="r" eaLnBrk="1" hangingPunct="1"/>
              <a:t>23</a:t>
            </a:fld>
            <a:endParaRPr lang="en-US" sz="1200"/>
          </a:p>
        </p:txBody>
      </p:sp>
      <p:sp>
        <p:nvSpPr>
          <p:cNvPr id="30725" name="Rectangle 2"/>
          <p:cNvSpPr>
            <a:spLocks noGrp="1" noChangeArrowheads="1"/>
          </p:cNvSpPr>
          <p:nvPr>
            <p:ph type="title" idx="4294967295"/>
          </p:nvPr>
        </p:nvSpPr>
        <p:spPr>
          <a:xfrm>
            <a:off x="430199" y="362465"/>
            <a:ext cx="2576612" cy="669925"/>
          </a:xfrm>
        </p:spPr>
        <p:txBody>
          <a:bodyPr/>
          <a:lstStyle/>
          <a:p>
            <a:pPr eaLnBrk="1" hangingPunct="1"/>
            <a:r>
              <a:rPr lang="zh-CN" altLang="en-US" dirty="0">
                <a:solidFill>
                  <a:schemeClr val="tx1"/>
                </a:solidFill>
                <a:latin typeface="+mn-ea"/>
                <a:ea typeface="+mn-ea"/>
              </a:rPr>
              <a:t>五</a:t>
            </a:r>
            <a:r>
              <a:rPr lang="zh-CN" dirty="0" smtClean="0">
                <a:solidFill>
                  <a:schemeClr val="tx1"/>
                </a:solidFill>
                <a:latin typeface="+mn-ea"/>
                <a:ea typeface="+mn-ea"/>
              </a:rPr>
              <a:t>、</a:t>
            </a:r>
            <a:r>
              <a:rPr lang="zh-CN" dirty="0">
                <a:solidFill>
                  <a:schemeClr val="tx1"/>
                </a:solidFill>
                <a:latin typeface="+mn-ea"/>
                <a:ea typeface="+mn-ea"/>
              </a:rPr>
              <a:t>协方差</a:t>
            </a:r>
          </a:p>
        </p:txBody>
      </p:sp>
      <p:sp>
        <p:nvSpPr>
          <p:cNvPr id="30726" name="Rectangle 3"/>
          <p:cNvSpPr>
            <a:spLocks noGrp="1" noChangeArrowheads="1"/>
          </p:cNvSpPr>
          <p:nvPr>
            <p:ph type="body" idx="4294967295"/>
          </p:nvPr>
        </p:nvSpPr>
        <p:spPr>
          <a:xfrm>
            <a:off x="518983" y="1571368"/>
            <a:ext cx="10939849" cy="4495800"/>
          </a:xfrm>
        </p:spPr>
        <p:txBody>
          <a:bodyPr>
            <a:normAutofit/>
          </a:bodyPr>
          <a:lstStyle/>
          <a:p>
            <a:pPr eaLnBrk="1" hangingPunct="1"/>
            <a:r>
              <a:rPr lang="zh-CN" altLang="en-US" sz="2800" dirty="0" smtClean="0">
                <a:solidFill>
                  <a:srgbClr val="FF0000"/>
                </a:solidFill>
                <a:latin typeface="宋体" panose="02010600030101010101" pitchFamily="2" charset="-122"/>
              </a:rPr>
              <a:t>重要概念</a:t>
            </a:r>
            <a:r>
              <a:rPr lang="en-US" altLang="zh-CN" sz="2800" dirty="0" smtClean="0">
                <a:solidFill>
                  <a:srgbClr val="FF0000"/>
                </a:solidFill>
                <a:latin typeface="宋体" panose="02010600030101010101" pitchFamily="2" charset="-122"/>
              </a:rPr>
              <a:t>6</a:t>
            </a:r>
            <a:r>
              <a:rPr lang="zh-CN" altLang="en-US" sz="2800" dirty="0" smtClean="0">
                <a:solidFill>
                  <a:srgbClr val="FF0000"/>
                </a:solidFill>
                <a:latin typeface="宋体" panose="02010600030101010101" pitchFamily="2" charset="-122"/>
              </a:rPr>
              <a:t>：协方差</a:t>
            </a:r>
            <a:r>
              <a:rPr lang="zh-CN" altLang="en-US" sz="2800" dirty="0" smtClean="0">
                <a:latin typeface="宋体" panose="02010600030101010101" pitchFamily="2" charset="-122"/>
              </a:rPr>
              <a:t>是</a:t>
            </a:r>
            <a:r>
              <a:rPr lang="zh-CN" altLang="en-US" sz="2800" dirty="0">
                <a:latin typeface="宋体" panose="02010600030101010101" pitchFamily="2" charset="-122"/>
              </a:rPr>
              <a:t>两个随机变量相互关系的一种统计测度，即它测度两个随机变量，如证券</a:t>
            </a:r>
            <a:r>
              <a:rPr lang="en-US" sz="2800" dirty="0">
                <a:latin typeface="宋体" panose="02010600030101010101" pitchFamily="2" charset="-122"/>
              </a:rPr>
              <a:t>A</a:t>
            </a:r>
            <a:r>
              <a:rPr lang="zh-CN" altLang="en-US" sz="2800" dirty="0">
                <a:latin typeface="宋体" panose="02010600030101010101" pitchFamily="2" charset="-122"/>
              </a:rPr>
              <a:t>和</a:t>
            </a:r>
            <a:r>
              <a:rPr lang="en-US" sz="2800" dirty="0">
                <a:latin typeface="宋体" panose="02010600030101010101" pitchFamily="2" charset="-122"/>
              </a:rPr>
              <a:t>B</a:t>
            </a:r>
            <a:r>
              <a:rPr lang="zh-CN" altLang="en-US" sz="2800" dirty="0">
                <a:latin typeface="宋体" panose="02010600030101010101" pitchFamily="2" charset="-122"/>
              </a:rPr>
              <a:t>的收益率之间的互动性。</a:t>
            </a:r>
            <a:endParaRPr lang="zh-CN" altLang="en-US" sz="2800" dirty="0"/>
          </a:p>
        </p:txBody>
      </p:sp>
      <p:graphicFrame>
        <p:nvGraphicFramePr>
          <p:cNvPr id="30727" name="Object 7"/>
          <p:cNvGraphicFramePr>
            <a:graphicFrameLocks noChangeAspect="1"/>
          </p:cNvGraphicFramePr>
          <p:nvPr>
            <p:extLst>
              <p:ext uri="{D42A27DB-BD31-4B8C-83A1-F6EECF244321}">
                <p14:modId xmlns:p14="http://schemas.microsoft.com/office/powerpoint/2010/main" val="3263153066"/>
              </p:ext>
            </p:extLst>
          </p:nvPr>
        </p:nvGraphicFramePr>
        <p:xfrm>
          <a:off x="2015911" y="3257206"/>
          <a:ext cx="7772400" cy="1308100"/>
        </p:xfrm>
        <a:graphic>
          <a:graphicData uri="http://schemas.openxmlformats.org/presentationml/2006/ole">
            <mc:AlternateContent xmlns:mc="http://schemas.openxmlformats.org/markup-compatibility/2006">
              <mc:Choice xmlns:v="urn:schemas-microsoft-com:vml" Requires="v">
                <p:oleObj spid="_x0000_s6162" r:id="rId3" imgW="2718117" imgH="457517" progId="Equation.3">
                  <p:embed/>
                </p:oleObj>
              </mc:Choice>
              <mc:Fallback>
                <p:oleObj r:id="rId3" imgW="2718117" imgH="457517"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5911" y="3257206"/>
                        <a:ext cx="7772400" cy="130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0725"/>
                                        </p:tgtEl>
                                        <p:attrNameLst>
                                          <p:attrName>style.visibility</p:attrName>
                                        </p:attrNameLst>
                                      </p:cBhvr>
                                      <p:to>
                                        <p:strVal val="visible"/>
                                      </p:to>
                                    </p:set>
                                    <p:animEffect transition="in" filter="barn(outVertical)">
                                      <p:cBhvr>
                                        <p:cTn id="7" dur="500"/>
                                        <p:tgtEl>
                                          <p:spTgt spid="3072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726">
                                            <p:txEl>
                                              <p:pRg st="0" end="0"/>
                                            </p:txEl>
                                          </p:spTgt>
                                        </p:tgtEl>
                                        <p:attrNameLst>
                                          <p:attrName>style.visibility</p:attrName>
                                        </p:attrNameLst>
                                      </p:cBhvr>
                                      <p:to>
                                        <p:strVal val="visible"/>
                                      </p:to>
                                    </p:set>
                                    <p:animEffect transition="in" filter="wipe(left)">
                                      <p:cBhvr>
                                        <p:cTn id="12" dur="500"/>
                                        <p:tgtEl>
                                          <p:spTgt spid="3072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5" grpId="0" autoUpdateAnimBg="0"/>
      <p:bldP spid="30726"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日期占位符 3"/>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0B1C7666-4F9C-463D-A6C0-33B79C28FF0C}" type="datetime1">
              <a:rPr lang="zh-CN" altLang="en-US" sz="1200"/>
              <a:pPr eaLnBrk="1" hangingPunct="1"/>
              <a:t>2020/4/17</a:t>
            </a:fld>
            <a:endParaRPr lang="en-US" sz="1200"/>
          </a:p>
        </p:txBody>
      </p:sp>
      <p:sp>
        <p:nvSpPr>
          <p:cNvPr id="31748" name="灯片编号占位符 5"/>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CC78F4E0-5B92-4370-B0BB-18D43D7BB358}" type="slidenum">
              <a:rPr lang="en-US" sz="1200"/>
              <a:pPr algn="r" eaLnBrk="1" hangingPunct="1"/>
              <a:t>24</a:t>
            </a:fld>
            <a:endParaRPr lang="en-US" sz="1200"/>
          </a:p>
        </p:txBody>
      </p:sp>
      <p:sp>
        <p:nvSpPr>
          <p:cNvPr id="31749" name="Rectangle 2"/>
          <p:cNvSpPr>
            <a:spLocks noGrp="1" noChangeArrowheads="1"/>
          </p:cNvSpPr>
          <p:nvPr>
            <p:ph type="body" idx="4294967295"/>
          </p:nvPr>
        </p:nvSpPr>
        <p:spPr>
          <a:xfrm>
            <a:off x="724930" y="1569997"/>
            <a:ext cx="10437341" cy="1906372"/>
          </a:xfrm>
        </p:spPr>
        <p:txBody>
          <a:bodyPr>
            <a:noAutofit/>
          </a:bodyPr>
          <a:lstStyle/>
          <a:p>
            <a:pPr eaLnBrk="1" hangingPunct="1"/>
            <a:r>
              <a:rPr lang="zh-CN" altLang="en-US" sz="2800" dirty="0">
                <a:latin typeface="宋体" panose="02010600030101010101" pitchFamily="2" charset="-122"/>
              </a:rPr>
              <a:t>协方差为正值表明证券的回报率倾向于向同一方向变动</a:t>
            </a:r>
            <a:r>
              <a:rPr lang="en-US" sz="2800" dirty="0">
                <a:latin typeface="Arial" panose="020B0604020202020204" pitchFamily="34" charset="0"/>
              </a:rPr>
              <a:t>——</a:t>
            </a:r>
            <a:r>
              <a:rPr lang="zh-CN" altLang="en-US" sz="2800" dirty="0">
                <a:latin typeface="宋体" panose="02010600030101010101" pitchFamily="2" charset="-122"/>
              </a:rPr>
              <a:t>例如，一个证券高于预期收益率的情形很可能伴随着另一个证券的高于预期收益率的情形。一个负的协方差则表明证券与另一个证券相背变动的倾向</a:t>
            </a:r>
            <a:r>
              <a:rPr lang="en-US" sz="2800" dirty="0">
                <a:latin typeface="Arial" panose="020B0604020202020204" pitchFamily="34" charset="0"/>
              </a:rPr>
              <a:t>——</a:t>
            </a:r>
            <a:r>
              <a:rPr lang="zh-CN" altLang="en-US" sz="2800" dirty="0">
                <a:latin typeface="宋体" panose="02010600030101010101" pitchFamily="2" charset="-122"/>
              </a:rPr>
              <a:t>例如，一种证券的高于预期收益率的情形很可能伴随着另一个证券的低于预期收益率的情形。一个相对小的或者</a:t>
            </a:r>
            <a:r>
              <a:rPr lang="en-US" sz="2800" dirty="0">
                <a:latin typeface="宋体" panose="02010600030101010101" pitchFamily="2" charset="-122"/>
              </a:rPr>
              <a:t>0</a:t>
            </a:r>
            <a:r>
              <a:rPr lang="zh-CN" altLang="en-US" sz="2800" dirty="0">
                <a:latin typeface="宋体" panose="02010600030101010101" pitchFamily="2" charset="-122"/>
              </a:rPr>
              <a:t>值的协方差则表明两种证券之间只有很小的互动关系或没有任何互动关系。</a:t>
            </a:r>
            <a:r>
              <a:rPr lang="zh-CN" altLang="en-US" sz="2800" dirty="0"/>
              <a: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日期占位符 3"/>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8CDE5802-EBD6-4866-8BBF-8274263105FB}" type="datetime1">
              <a:rPr lang="zh-CN" altLang="en-US" sz="1200"/>
              <a:pPr eaLnBrk="1" hangingPunct="1"/>
              <a:t>2020/4/17</a:t>
            </a:fld>
            <a:endParaRPr lang="en-US" sz="1200"/>
          </a:p>
        </p:txBody>
      </p:sp>
      <p:sp>
        <p:nvSpPr>
          <p:cNvPr id="32772" name="灯片编号占位符 5"/>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B8842BD4-BE9C-44C9-90E1-6021736FBDD6}" type="slidenum">
              <a:rPr lang="en-US" sz="1200"/>
              <a:pPr algn="r" eaLnBrk="1" hangingPunct="1"/>
              <a:t>25</a:t>
            </a:fld>
            <a:endParaRPr lang="en-US" sz="1200"/>
          </a:p>
        </p:txBody>
      </p:sp>
      <p:sp>
        <p:nvSpPr>
          <p:cNvPr id="32773" name="Rectangle 2"/>
          <p:cNvSpPr>
            <a:spLocks noGrp="1" noChangeArrowheads="1"/>
          </p:cNvSpPr>
          <p:nvPr>
            <p:ph type="title" idx="4294967295"/>
          </p:nvPr>
        </p:nvSpPr>
        <p:spPr/>
        <p:txBody>
          <a:bodyPr/>
          <a:lstStyle/>
          <a:p>
            <a:pPr eaLnBrk="1" hangingPunct="1"/>
            <a:r>
              <a:rPr lang="zh-CN" altLang="en-US" dirty="0">
                <a:solidFill>
                  <a:schemeClr val="tx1"/>
                </a:solidFill>
                <a:latin typeface="+mn-ea"/>
                <a:ea typeface="+mn-ea"/>
              </a:rPr>
              <a:t>六</a:t>
            </a:r>
            <a:r>
              <a:rPr lang="zh-CN" dirty="0" smtClean="0">
                <a:solidFill>
                  <a:schemeClr val="tx1"/>
                </a:solidFill>
                <a:latin typeface="+mn-ea"/>
                <a:ea typeface="+mn-ea"/>
              </a:rPr>
              <a:t>、</a:t>
            </a:r>
            <a:r>
              <a:rPr lang="zh-CN" dirty="0">
                <a:solidFill>
                  <a:schemeClr val="tx1"/>
                </a:solidFill>
                <a:latin typeface="+mn-ea"/>
                <a:ea typeface="+mn-ea"/>
              </a:rPr>
              <a:t>相关系数</a:t>
            </a:r>
          </a:p>
        </p:txBody>
      </p:sp>
      <p:sp>
        <p:nvSpPr>
          <p:cNvPr id="32774" name="Rectangle 3"/>
          <p:cNvSpPr>
            <a:spLocks noGrp="1" noChangeArrowheads="1"/>
          </p:cNvSpPr>
          <p:nvPr>
            <p:ph type="body" idx="4294967295"/>
          </p:nvPr>
        </p:nvSpPr>
        <p:spPr>
          <a:xfrm>
            <a:off x="593124" y="1684981"/>
            <a:ext cx="9809205" cy="1206500"/>
          </a:xfrm>
        </p:spPr>
        <p:txBody>
          <a:bodyPr>
            <a:normAutofit fontScale="92500" lnSpcReduction="20000"/>
          </a:bodyPr>
          <a:lstStyle/>
          <a:p>
            <a:pPr eaLnBrk="1" hangingPunct="1">
              <a:buClr>
                <a:schemeClr val="tx1"/>
              </a:buClr>
              <a:buFont typeface="Wingdings" panose="05000000000000000000" pitchFamily="2" charset="2"/>
              <a:buChar char="Ø"/>
            </a:pPr>
            <a:r>
              <a:rPr lang="zh-CN" altLang="en-US" sz="2800" dirty="0" smtClean="0">
                <a:latin typeface="宋体" panose="02010600030101010101" pitchFamily="2" charset="-122"/>
              </a:rPr>
              <a:t>重要概念</a:t>
            </a:r>
            <a:r>
              <a:rPr lang="en-US" altLang="zh-CN" sz="2800" dirty="0" smtClean="0">
                <a:latin typeface="宋体" panose="02010600030101010101" pitchFamily="2" charset="-122"/>
              </a:rPr>
              <a:t>7</a:t>
            </a:r>
            <a:r>
              <a:rPr lang="zh-CN" altLang="en-US" sz="2800" dirty="0" smtClean="0">
                <a:latin typeface="宋体" panose="02010600030101010101" pitchFamily="2" charset="-122"/>
              </a:rPr>
              <a:t>：</a:t>
            </a:r>
            <a:r>
              <a:rPr lang="zh-CN" altLang="en-US" sz="2800" b="1" dirty="0" smtClean="0">
                <a:latin typeface="宋体" panose="02010600030101010101" pitchFamily="2" charset="-122"/>
              </a:rPr>
              <a:t>相关系数</a:t>
            </a:r>
            <a:r>
              <a:rPr lang="zh-CN" altLang="en-US" sz="2800" dirty="0" smtClean="0">
                <a:latin typeface="宋体" panose="02010600030101010101" pitchFamily="2" charset="-122"/>
              </a:rPr>
              <a:t>。</a:t>
            </a:r>
            <a:r>
              <a:rPr lang="zh-CN" altLang="en-US" sz="2800" dirty="0">
                <a:latin typeface="宋体" panose="02010600030101010101" pitchFamily="2" charset="-122"/>
              </a:rPr>
              <a:t>事实上，两个随机变量间的协方差等于这两个随机变量之间的相关系数乘以它们各自的标准差的积。</a:t>
            </a:r>
          </a:p>
          <a:p>
            <a:pPr eaLnBrk="1" hangingPunct="1">
              <a:buClr>
                <a:schemeClr val="tx1"/>
              </a:buClr>
              <a:buFont typeface="Wingdings" panose="05000000000000000000" pitchFamily="2" charset="2"/>
              <a:buChar char="Ø"/>
            </a:pPr>
            <a:r>
              <a:rPr lang="zh-CN" altLang="en-US" sz="2800" dirty="0">
                <a:latin typeface="宋体" panose="02010600030101010101" pitchFamily="2" charset="-122"/>
              </a:rPr>
              <a:t>证券</a:t>
            </a:r>
            <a:r>
              <a:rPr lang="en-US" sz="2800" dirty="0">
                <a:latin typeface="宋体" panose="02010600030101010101" pitchFamily="2" charset="-122"/>
              </a:rPr>
              <a:t>A</a:t>
            </a:r>
            <a:r>
              <a:rPr lang="zh-CN" altLang="en-US" sz="2800" dirty="0">
                <a:latin typeface="宋体" panose="02010600030101010101" pitchFamily="2" charset="-122"/>
              </a:rPr>
              <a:t>与</a:t>
            </a:r>
            <a:r>
              <a:rPr lang="en-US" sz="2800" dirty="0">
                <a:latin typeface="宋体" panose="02010600030101010101" pitchFamily="2" charset="-122"/>
              </a:rPr>
              <a:t>B</a:t>
            </a:r>
            <a:r>
              <a:rPr lang="zh-CN" altLang="en-US" sz="2800" dirty="0">
                <a:latin typeface="宋体" panose="02010600030101010101" pitchFamily="2" charset="-122"/>
              </a:rPr>
              <a:t>的相关系数为</a:t>
            </a:r>
            <a:r>
              <a:rPr lang="zh-CN" altLang="en-US" sz="2800" dirty="0"/>
              <a:t> </a:t>
            </a:r>
          </a:p>
          <a:p>
            <a:pPr eaLnBrk="1" hangingPunct="1"/>
            <a:endParaRPr lang="en-US" dirty="0"/>
          </a:p>
        </p:txBody>
      </p:sp>
      <p:pic>
        <p:nvPicPr>
          <p:cNvPr id="3277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6911" y="3142177"/>
            <a:ext cx="2641630" cy="961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2773"/>
                                        </p:tgtEl>
                                        <p:attrNameLst>
                                          <p:attrName>style.visibility</p:attrName>
                                        </p:attrNameLst>
                                      </p:cBhvr>
                                      <p:to>
                                        <p:strVal val="visible"/>
                                      </p:to>
                                    </p:set>
                                    <p:animEffect transition="in" filter="barn(outVertical)">
                                      <p:cBhvr>
                                        <p:cTn id="7" dur="500"/>
                                        <p:tgtEl>
                                          <p:spTgt spid="3277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774">
                                            <p:txEl>
                                              <p:pRg st="0" end="0"/>
                                            </p:txEl>
                                          </p:spTgt>
                                        </p:tgtEl>
                                        <p:attrNameLst>
                                          <p:attrName>style.visibility</p:attrName>
                                        </p:attrNameLst>
                                      </p:cBhvr>
                                      <p:to>
                                        <p:strVal val="visible"/>
                                      </p:to>
                                    </p:set>
                                    <p:animEffect transition="in" filter="wipe(left)">
                                      <p:cBhvr>
                                        <p:cTn id="12" dur="500"/>
                                        <p:tgtEl>
                                          <p:spTgt spid="3277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774">
                                            <p:txEl>
                                              <p:pRg st="1" end="1"/>
                                            </p:txEl>
                                          </p:spTgt>
                                        </p:tgtEl>
                                        <p:attrNameLst>
                                          <p:attrName>style.visibility</p:attrName>
                                        </p:attrNameLst>
                                      </p:cBhvr>
                                      <p:to>
                                        <p:strVal val="visible"/>
                                      </p:to>
                                    </p:set>
                                    <p:animEffect transition="in" filter="wipe(left)">
                                      <p:cBhvr>
                                        <p:cTn id="17" dur="500"/>
                                        <p:tgtEl>
                                          <p:spTgt spid="32774">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2775"/>
                                        </p:tgtEl>
                                        <p:attrNameLst>
                                          <p:attrName>style.visibility</p:attrName>
                                        </p:attrNameLst>
                                      </p:cBhvr>
                                      <p:to>
                                        <p:strVal val="visible"/>
                                      </p:to>
                                    </p:set>
                                    <p:animEffect transition="in" filter="wipe(left)">
                                      <p:cBhvr>
                                        <p:cTn id="22" dur="500"/>
                                        <p:tgtEl>
                                          <p:spTgt spid="327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3" grpId="0" autoUpdateAnimBg="0"/>
      <p:bldP spid="32774"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日期占位符 3"/>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94F31729-3011-4B5C-8FC7-FB272A4767F4}" type="datetime1">
              <a:rPr lang="zh-CN" altLang="en-US" sz="1200"/>
              <a:pPr eaLnBrk="1" hangingPunct="1"/>
              <a:t>2020/4/17</a:t>
            </a:fld>
            <a:endParaRPr lang="en-US" sz="1200"/>
          </a:p>
        </p:txBody>
      </p:sp>
      <p:sp>
        <p:nvSpPr>
          <p:cNvPr id="33796" name="灯片编号占位符 5"/>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2A7FCB53-55E9-4E46-947A-ED241A8E1177}" type="slidenum">
              <a:rPr lang="en-US" sz="1200"/>
              <a:pPr algn="r" eaLnBrk="1" hangingPunct="1"/>
              <a:t>26</a:t>
            </a:fld>
            <a:endParaRPr lang="en-US" sz="1200"/>
          </a:p>
        </p:txBody>
      </p:sp>
      <p:sp>
        <p:nvSpPr>
          <p:cNvPr id="33798" name="Rectangle 3"/>
          <p:cNvSpPr>
            <a:spLocks noGrp="1" noChangeArrowheads="1"/>
          </p:cNvSpPr>
          <p:nvPr>
            <p:ph type="body" idx="4294967295"/>
          </p:nvPr>
        </p:nvSpPr>
        <p:spPr>
          <a:xfrm>
            <a:off x="660857" y="793108"/>
            <a:ext cx="11069823" cy="3880773"/>
          </a:xfrm>
        </p:spPr>
        <p:txBody>
          <a:bodyPr/>
          <a:lstStyle/>
          <a:p>
            <a:pPr eaLnBrk="1" hangingPunct="1">
              <a:lnSpc>
                <a:spcPct val="90000"/>
              </a:lnSpc>
            </a:pPr>
            <a:r>
              <a:rPr lang="zh-CN" altLang="en-US" sz="2600" dirty="0" smtClean="0"/>
              <a:t>例：测量</a:t>
            </a:r>
            <a:r>
              <a:rPr lang="zh-CN" altLang="en-US" sz="2600" dirty="0"/>
              <a:t>两种股票收益共同变动的趋势</a:t>
            </a:r>
            <a:r>
              <a:rPr lang="en-US" sz="2600" dirty="0"/>
              <a:t>: </a:t>
            </a:r>
            <a:r>
              <a:rPr lang="en-US" sz="2600" dirty="0" err="1"/>
              <a:t>Corr</a:t>
            </a:r>
            <a:r>
              <a:rPr lang="en-US" sz="2600" dirty="0"/>
              <a:t>(R</a:t>
            </a:r>
            <a:r>
              <a:rPr lang="en-US" sz="2600" baseline="-25000" dirty="0"/>
              <a:t>A</a:t>
            </a:r>
            <a:r>
              <a:rPr lang="en-US" sz="2600" dirty="0"/>
              <a:t>, R</a:t>
            </a:r>
            <a:r>
              <a:rPr lang="en-US" sz="2600" baseline="-25000" dirty="0"/>
              <a:t>B</a:t>
            </a:r>
            <a:r>
              <a:rPr lang="en-US" sz="2600" dirty="0"/>
              <a:t>) </a:t>
            </a:r>
            <a:r>
              <a:rPr lang="zh-CN" altLang="en-US" sz="2600" dirty="0"/>
              <a:t>或 </a:t>
            </a:r>
            <a:r>
              <a:rPr lang="zh-CN" altLang="en-US" sz="2600" dirty="0">
                <a:sym typeface="Symbol" panose="05050102010706020507" pitchFamily="18" charset="2"/>
              </a:rPr>
              <a:t></a:t>
            </a:r>
            <a:r>
              <a:rPr lang="en-US" sz="2600" baseline="-25000" dirty="0">
                <a:sym typeface="Symbol" panose="05050102010706020507" pitchFamily="18" charset="2"/>
              </a:rPr>
              <a:t>A,B</a:t>
            </a:r>
            <a:endParaRPr lang="en-US" sz="2600" dirty="0"/>
          </a:p>
          <a:p>
            <a:pPr eaLnBrk="1" hangingPunct="1">
              <a:lnSpc>
                <a:spcPct val="90000"/>
              </a:lnSpc>
              <a:buFont typeface="Wingdings" panose="05000000000000000000" pitchFamily="2" charset="2"/>
              <a:buNone/>
            </a:pPr>
            <a:r>
              <a:rPr lang="en-US" sz="2600" dirty="0"/>
              <a:t>			-1.0 </a:t>
            </a:r>
            <a:r>
              <a:rPr lang="en-US" sz="2600" dirty="0">
                <a:sym typeface="Symbol" panose="05050102010706020507" pitchFamily="18" charset="2"/>
              </a:rPr>
              <a:t>   +1.0</a:t>
            </a:r>
          </a:p>
          <a:p>
            <a:pPr eaLnBrk="1" hangingPunct="1">
              <a:lnSpc>
                <a:spcPct val="90000"/>
              </a:lnSpc>
              <a:buSzPct val="50000"/>
            </a:pPr>
            <a:r>
              <a:rPr lang="zh-CN" altLang="en-US" sz="1900" dirty="0"/>
              <a:t>完全正相关</a:t>
            </a:r>
            <a:r>
              <a:rPr lang="en-US" sz="2600" dirty="0"/>
              <a:t>: +1.0</a:t>
            </a:r>
          </a:p>
          <a:p>
            <a:pPr eaLnBrk="1" hangingPunct="1">
              <a:lnSpc>
                <a:spcPct val="90000"/>
              </a:lnSpc>
              <a:buSzPct val="50000"/>
            </a:pPr>
            <a:r>
              <a:rPr lang="zh-CN" altLang="en-US" sz="1900" dirty="0"/>
              <a:t>完全负相关</a:t>
            </a:r>
            <a:r>
              <a:rPr lang="en-US" sz="2600" dirty="0"/>
              <a:t>: -1.0</a:t>
            </a:r>
          </a:p>
          <a:p>
            <a:pPr eaLnBrk="1" hangingPunct="1">
              <a:lnSpc>
                <a:spcPct val="90000"/>
              </a:lnSpc>
              <a:buSzPct val="50000"/>
            </a:pPr>
            <a:r>
              <a:rPr lang="zh-CN" altLang="en-US" sz="2600" dirty="0"/>
              <a:t>完全负相关会使风险消失</a:t>
            </a:r>
          </a:p>
          <a:p>
            <a:pPr eaLnBrk="1" hangingPunct="1">
              <a:lnSpc>
                <a:spcPct val="90000"/>
              </a:lnSpc>
              <a:buSzPct val="50000"/>
            </a:pPr>
            <a:r>
              <a:rPr lang="zh-CN" altLang="en-US" sz="2600" dirty="0"/>
              <a:t>完全正相关不会减少风险</a:t>
            </a:r>
          </a:p>
          <a:p>
            <a:pPr eaLnBrk="1" hangingPunct="1">
              <a:lnSpc>
                <a:spcPct val="90000"/>
              </a:lnSpc>
              <a:buSzPct val="50000"/>
            </a:pPr>
            <a:r>
              <a:rPr lang="zh-CN" altLang="en-US" sz="2600" dirty="0"/>
              <a:t>在 </a:t>
            </a:r>
            <a:r>
              <a:rPr lang="en-US" sz="2600" dirty="0"/>
              <a:t>-1.0 </a:t>
            </a:r>
            <a:r>
              <a:rPr lang="zh-CN" altLang="en-US" sz="2600" dirty="0"/>
              <a:t>和 </a:t>
            </a:r>
            <a:r>
              <a:rPr lang="en-US" sz="2600" dirty="0"/>
              <a:t>+1.0 </a:t>
            </a:r>
            <a:r>
              <a:rPr lang="zh-CN" altLang="en-US" sz="2600" dirty="0"/>
              <a:t>之间的相关性可减少风险但不是全部</a:t>
            </a:r>
          </a:p>
          <a:p>
            <a:pPr eaLnBrk="1" hangingPunct="1">
              <a:lnSpc>
                <a:spcPct val="90000"/>
              </a:lnSpc>
            </a:pPr>
            <a:endParaRPr lang="en-US" sz="26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日期占位符 3"/>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19FF2B95-64DD-4A58-9DAC-1D1BDA8430C0}" type="datetime1">
              <a:rPr lang="zh-CN" altLang="en-US" sz="1200"/>
              <a:pPr eaLnBrk="1" hangingPunct="1"/>
              <a:t>2020/4/17</a:t>
            </a:fld>
            <a:endParaRPr lang="en-US" sz="1200"/>
          </a:p>
        </p:txBody>
      </p:sp>
      <p:sp>
        <p:nvSpPr>
          <p:cNvPr id="34820" name="灯片编号占位符 5"/>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0CCBF5B6-31AD-4E25-A8E5-86B63FE0D9AE}" type="slidenum">
              <a:rPr lang="en-US" sz="1200"/>
              <a:pPr algn="r" eaLnBrk="1" hangingPunct="1"/>
              <a:t>27</a:t>
            </a:fld>
            <a:endParaRPr lang="en-US" sz="1200"/>
          </a:p>
        </p:txBody>
      </p:sp>
      <p:sp>
        <p:nvSpPr>
          <p:cNvPr id="34821" name="Rectangle 2"/>
          <p:cNvSpPr>
            <a:spLocks noGrp="1" noChangeArrowheads="1"/>
          </p:cNvSpPr>
          <p:nvPr>
            <p:ph type="title" idx="4294967295"/>
          </p:nvPr>
        </p:nvSpPr>
        <p:spPr>
          <a:xfrm>
            <a:off x="413952" y="374651"/>
            <a:ext cx="7663248" cy="615949"/>
          </a:xfrm>
        </p:spPr>
        <p:txBody>
          <a:bodyPr>
            <a:noAutofit/>
          </a:bodyPr>
          <a:lstStyle/>
          <a:p>
            <a:pPr eaLnBrk="1" hangingPunct="1"/>
            <a:r>
              <a:rPr lang="zh-CN" altLang="en-US" dirty="0">
                <a:solidFill>
                  <a:schemeClr val="tx1"/>
                </a:solidFill>
                <a:latin typeface="+mn-ea"/>
                <a:ea typeface="+mn-ea"/>
              </a:rPr>
              <a:t>七</a:t>
            </a:r>
            <a:r>
              <a:rPr lang="zh-CN" altLang="en-US" dirty="0" smtClean="0">
                <a:solidFill>
                  <a:schemeClr val="tx1"/>
                </a:solidFill>
                <a:latin typeface="+mn-ea"/>
                <a:ea typeface="+mn-ea"/>
              </a:rPr>
              <a:t>、多</a:t>
            </a:r>
            <a:r>
              <a:rPr lang="zh-CN" altLang="en-US" dirty="0">
                <a:solidFill>
                  <a:schemeClr val="tx1"/>
                </a:solidFill>
                <a:latin typeface="+mn-ea"/>
                <a:ea typeface="+mn-ea"/>
              </a:rPr>
              <a:t>个证券组合的方差协方差</a:t>
            </a:r>
            <a:r>
              <a:rPr lang="zh-CN" altLang="en-US" dirty="0" smtClean="0">
                <a:solidFill>
                  <a:schemeClr val="tx1"/>
                </a:solidFill>
                <a:latin typeface="+mn-ea"/>
                <a:ea typeface="+mn-ea"/>
              </a:rPr>
              <a:t>矩阵</a:t>
            </a:r>
            <a:r>
              <a:rPr lang="zh-CN" altLang="en-US" dirty="0">
                <a:solidFill>
                  <a:schemeClr val="tx1"/>
                </a:solidFill>
                <a:latin typeface="+mn-ea"/>
                <a:ea typeface="+mn-ea"/>
              </a:rPr>
              <a:t/>
            </a:r>
            <a:br>
              <a:rPr lang="zh-CN" altLang="en-US" dirty="0">
                <a:solidFill>
                  <a:schemeClr val="tx1"/>
                </a:solidFill>
                <a:latin typeface="+mn-ea"/>
                <a:ea typeface="+mn-ea"/>
              </a:rPr>
            </a:br>
            <a:endParaRPr lang="zh-CN" altLang="en-US" dirty="0">
              <a:solidFill>
                <a:schemeClr val="tx1"/>
              </a:solidFill>
              <a:latin typeface="+mn-ea"/>
              <a:ea typeface="+mn-ea"/>
            </a:endParaRPr>
          </a:p>
        </p:txBody>
      </p:sp>
      <p:sp>
        <p:nvSpPr>
          <p:cNvPr id="34822" name="Rectangle 3"/>
          <p:cNvSpPr>
            <a:spLocks noGrp="1" noChangeArrowheads="1"/>
          </p:cNvSpPr>
          <p:nvPr>
            <p:ph type="body" idx="4294967295"/>
          </p:nvPr>
        </p:nvSpPr>
        <p:spPr>
          <a:xfrm>
            <a:off x="230659" y="1139825"/>
            <a:ext cx="8279027" cy="5105400"/>
          </a:xfrm>
        </p:spPr>
        <p:txBody>
          <a:bodyPr/>
          <a:lstStyle/>
          <a:p>
            <a:pPr marL="914400" lvl="2" indent="0" eaLnBrk="1" hangingPunct="1">
              <a:buNone/>
            </a:pPr>
            <a:r>
              <a:rPr lang="zh-CN" altLang="en-US" sz="3200" dirty="0" smtClean="0">
                <a:solidFill>
                  <a:srgbClr val="FF0000"/>
                </a:solidFill>
              </a:rPr>
              <a:t>重要概念</a:t>
            </a:r>
            <a:r>
              <a:rPr lang="en-US" altLang="zh-CN" sz="3200" dirty="0" smtClean="0">
                <a:solidFill>
                  <a:srgbClr val="FF0000"/>
                </a:solidFill>
              </a:rPr>
              <a:t>8</a:t>
            </a:r>
            <a:r>
              <a:rPr lang="zh-CN" altLang="en-US" sz="3200" dirty="0" smtClean="0">
                <a:solidFill>
                  <a:srgbClr val="FF0000"/>
                </a:solidFill>
              </a:rPr>
              <a:t>：方差协方差矩阵</a:t>
            </a:r>
            <a:endParaRPr lang="en-US" sz="3200" dirty="0">
              <a:solidFill>
                <a:srgbClr val="FF0000"/>
              </a:solidFill>
            </a:endParaRPr>
          </a:p>
          <a:p>
            <a:pPr lvl="2" eaLnBrk="1" hangingPunct="1">
              <a:buFont typeface="Wingdings" panose="05000000000000000000" pitchFamily="2" charset="2"/>
              <a:buNone/>
            </a:pPr>
            <a:endParaRPr lang="en-US" dirty="0"/>
          </a:p>
          <a:p>
            <a:pPr lvl="2" eaLnBrk="1" hangingPunct="1">
              <a:buFont typeface="Wingdings" panose="05000000000000000000" pitchFamily="2" charset="2"/>
              <a:buNone/>
            </a:pPr>
            <a:endParaRPr lang="en-US" dirty="0"/>
          </a:p>
        </p:txBody>
      </p:sp>
      <p:graphicFrame>
        <p:nvGraphicFramePr>
          <p:cNvPr id="34823" name="Object 7"/>
          <p:cNvGraphicFramePr>
            <a:graphicFrameLocks noChangeAspect="1"/>
          </p:cNvGraphicFramePr>
          <p:nvPr>
            <p:extLst>
              <p:ext uri="{D42A27DB-BD31-4B8C-83A1-F6EECF244321}">
                <p14:modId xmlns:p14="http://schemas.microsoft.com/office/powerpoint/2010/main" val="3123304913"/>
              </p:ext>
            </p:extLst>
          </p:nvPr>
        </p:nvGraphicFramePr>
        <p:xfrm>
          <a:off x="2654300" y="1736725"/>
          <a:ext cx="5422900" cy="1084262"/>
        </p:xfrm>
        <a:graphic>
          <a:graphicData uri="http://schemas.openxmlformats.org/presentationml/2006/ole">
            <mc:AlternateContent xmlns:mc="http://schemas.openxmlformats.org/markup-compatibility/2006">
              <mc:Choice xmlns:v="urn:schemas-microsoft-com:vml" Requires="v">
                <p:oleObj spid="_x0000_s7200" r:id="rId3" imgW="1740217" imgH="457517" progId="Equation.DSMT4">
                  <p:embed/>
                </p:oleObj>
              </mc:Choice>
              <mc:Fallback>
                <p:oleObj r:id="rId3" imgW="1740217" imgH="457517"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4300" y="1736725"/>
                        <a:ext cx="5422900" cy="1084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24" name="Object 8"/>
          <p:cNvGraphicFramePr>
            <a:graphicFrameLocks noChangeAspect="1"/>
          </p:cNvGraphicFramePr>
          <p:nvPr/>
        </p:nvGraphicFramePr>
        <p:xfrm>
          <a:off x="2895600" y="3124200"/>
          <a:ext cx="4800600" cy="2374900"/>
        </p:xfrm>
        <a:graphic>
          <a:graphicData uri="http://schemas.openxmlformats.org/presentationml/2006/ole">
            <mc:AlternateContent xmlns:mc="http://schemas.openxmlformats.org/markup-compatibility/2006">
              <mc:Choice xmlns:v="urn:schemas-microsoft-com:vml" Requires="v">
                <p:oleObj spid="_x0000_s7201" r:id="rId5" imgW="2362517" imgH="1168717" progId="Equation.3">
                  <p:embed/>
                </p:oleObj>
              </mc:Choice>
              <mc:Fallback>
                <p:oleObj r:id="rId5" imgW="2362517" imgH="116871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5600" y="3124200"/>
                        <a:ext cx="4800600" cy="2374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日期占位符 3"/>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3965F05B-8466-49F6-B51C-A9488A1CAEA9}" type="datetime1">
              <a:rPr lang="zh-CN" altLang="en-US" sz="1200"/>
              <a:pPr eaLnBrk="1" hangingPunct="1"/>
              <a:t>2020/4/17</a:t>
            </a:fld>
            <a:endParaRPr lang="en-US" sz="1200"/>
          </a:p>
        </p:txBody>
      </p:sp>
      <p:sp>
        <p:nvSpPr>
          <p:cNvPr id="35844" name="灯片编号占位符 5"/>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374B62E5-2A01-4930-B44F-92AAFFBD93F6}" type="slidenum">
              <a:rPr lang="en-US" sz="1200"/>
              <a:pPr algn="r" eaLnBrk="1" hangingPunct="1"/>
              <a:t>28</a:t>
            </a:fld>
            <a:endParaRPr lang="en-US" sz="1200"/>
          </a:p>
        </p:txBody>
      </p:sp>
      <p:sp>
        <p:nvSpPr>
          <p:cNvPr id="35845" name="Rectangle 2"/>
          <p:cNvSpPr>
            <a:spLocks noGrp="1" noChangeArrowheads="1"/>
          </p:cNvSpPr>
          <p:nvPr>
            <p:ph type="title" idx="4294967295"/>
          </p:nvPr>
        </p:nvSpPr>
        <p:spPr>
          <a:xfrm>
            <a:off x="323598" y="341035"/>
            <a:ext cx="7753602" cy="732870"/>
          </a:xfrm>
        </p:spPr>
        <p:txBody>
          <a:bodyPr/>
          <a:lstStyle/>
          <a:p>
            <a:pPr eaLnBrk="1" hangingPunct="1"/>
            <a:r>
              <a:rPr lang="zh-CN" altLang="en-US" dirty="0">
                <a:solidFill>
                  <a:schemeClr val="tx1"/>
                </a:solidFill>
                <a:latin typeface="+mn-ea"/>
                <a:ea typeface="+mn-ea"/>
              </a:rPr>
              <a:t>八</a:t>
            </a:r>
            <a:r>
              <a:rPr lang="zh-CN" dirty="0" smtClean="0">
                <a:solidFill>
                  <a:schemeClr val="tx1"/>
                </a:solidFill>
                <a:latin typeface="+mn-ea"/>
                <a:ea typeface="+mn-ea"/>
              </a:rPr>
              <a:t>、</a:t>
            </a:r>
            <a:r>
              <a:rPr lang="zh-CN" b="1" dirty="0">
                <a:solidFill>
                  <a:schemeClr val="tx1"/>
                </a:solidFill>
                <a:latin typeface="+mn-ea"/>
                <a:ea typeface="+mn-ea"/>
              </a:rPr>
              <a:t>证券组合的方差和风险的分散化</a:t>
            </a:r>
            <a:r>
              <a:rPr lang="zh-CN" dirty="0">
                <a:solidFill>
                  <a:schemeClr val="tx1"/>
                </a:solidFill>
                <a:latin typeface="+mn-ea"/>
                <a:ea typeface="+mn-ea"/>
              </a:rPr>
              <a:t> </a:t>
            </a:r>
          </a:p>
        </p:txBody>
      </p:sp>
      <p:sp>
        <p:nvSpPr>
          <p:cNvPr id="35846" name="Rectangle 3"/>
          <p:cNvSpPr>
            <a:spLocks noGrp="1" noChangeArrowheads="1"/>
          </p:cNvSpPr>
          <p:nvPr>
            <p:ph type="body" idx="4294967295"/>
          </p:nvPr>
        </p:nvSpPr>
        <p:spPr>
          <a:xfrm>
            <a:off x="721453" y="1371600"/>
            <a:ext cx="11107024" cy="4114800"/>
          </a:xfrm>
        </p:spPr>
        <p:txBody>
          <a:bodyPr>
            <a:normAutofit/>
          </a:bodyPr>
          <a:lstStyle/>
          <a:p>
            <a:pPr eaLnBrk="1" hangingPunct="1">
              <a:lnSpc>
                <a:spcPct val="90000"/>
              </a:lnSpc>
              <a:buFont typeface="Wingdings" panose="05000000000000000000" pitchFamily="2" charset="2"/>
              <a:buNone/>
            </a:pPr>
            <a:r>
              <a:rPr lang="zh-CN" altLang="en-US" sz="2800" b="1" dirty="0">
                <a:latin typeface="宋体" panose="02010600030101010101" pitchFamily="2" charset="-122"/>
              </a:rPr>
              <a:t>（一）证券组合风险分散的原因</a:t>
            </a:r>
          </a:p>
          <a:p>
            <a:pPr eaLnBrk="1" hangingPunct="1">
              <a:lnSpc>
                <a:spcPct val="90000"/>
              </a:lnSpc>
              <a:buFont typeface="Wingdings" panose="05000000000000000000" pitchFamily="2" charset="2"/>
              <a:buNone/>
            </a:pPr>
            <a:endParaRPr lang="en-US" altLang="zh-CN" sz="2800" b="1" dirty="0" smtClean="0"/>
          </a:p>
          <a:p>
            <a:pPr eaLnBrk="1" hangingPunct="1">
              <a:lnSpc>
                <a:spcPct val="90000"/>
              </a:lnSpc>
              <a:buFont typeface="Wingdings" panose="05000000000000000000" pitchFamily="2" charset="2"/>
              <a:buNone/>
            </a:pPr>
            <a:r>
              <a:rPr lang="zh-CN" altLang="en-US" sz="2800" b="1" dirty="0" smtClean="0"/>
              <a:t>假定</a:t>
            </a:r>
            <a:r>
              <a:rPr lang="zh-CN" altLang="en-US" sz="2800" b="1" dirty="0"/>
              <a:t>市场上有证券</a:t>
            </a:r>
            <a:r>
              <a:rPr lang="en-US" sz="2800" b="1" dirty="0"/>
              <a:t>1</a:t>
            </a:r>
            <a:r>
              <a:rPr lang="zh-CN" altLang="en-US" sz="2800" b="1" dirty="0"/>
              <a:t>，</a:t>
            </a:r>
            <a:r>
              <a:rPr lang="en-US" sz="2800" b="1" dirty="0"/>
              <a:t>2</a:t>
            </a:r>
            <a:r>
              <a:rPr lang="zh-CN" altLang="en-US" sz="2800" b="1" dirty="0"/>
              <a:t>，</a:t>
            </a:r>
            <a:r>
              <a:rPr lang="zh-CN" altLang="en-US" sz="2800" b="1" dirty="0">
                <a:latin typeface="宋体" panose="02010600030101010101" pitchFamily="2" charset="-122"/>
                <a:sym typeface="Symbol" panose="05050102010706020507" pitchFamily="18" charset="2"/>
              </a:rPr>
              <a:t></a:t>
            </a:r>
            <a:r>
              <a:rPr lang="zh-CN" altLang="en-US" sz="2800" b="1" dirty="0"/>
              <a:t>，</a:t>
            </a:r>
            <a:r>
              <a:rPr lang="en-US" sz="2800" b="1" dirty="0"/>
              <a:t>N</a:t>
            </a:r>
          </a:p>
          <a:p>
            <a:pPr algn="just" eaLnBrk="1" hangingPunct="1">
              <a:lnSpc>
                <a:spcPct val="90000"/>
              </a:lnSpc>
              <a:buFont typeface="Wingdings" panose="05000000000000000000" pitchFamily="2" charset="2"/>
              <a:buNone/>
            </a:pPr>
            <a:r>
              <a:rPr lang="zh-CN" altLang="en-US" sz="2800" b="1" dirty="0"/>
              <a:t>证券</a:t>
            </a:r>
            <a:r>
              <a:rPr lang="en-US" sz="2800" b="1" dirty="0" err="1"/>
              <a:t>i</a:t>
            </a:r>
            <a:r>
              <a:rPr lang="zh-CN" altLang="en-US" sz="2800" b="1" dirty="0"/>
              <a:t>的期望收益率为</a:t>
            </a:r>
            <a:r>
              <a:rPr lang="en-US" sz="2800" b="1" dirty="0" err="1"/>
              <a:t>Ei</a:t>
            </a:r>
            <a:r>
              <a:rPr lang="en-US" sz="2800" b="1" dirty="0"/>
              <a:t>,</a:t>
            </a:r>
            <a:r>
              <a:rPr lang="zh-CN" altLang="en-US" sz="2800" b="1" dirty="0"/>
              <a:t>方差为</a:t>
            </a:r>
            <a:r>
              <a:rPr lang="zh-CN" altLang="en-US" sz="2800" b="1" dirty="0">
                <a:latin typeface="宋体" panose="02010600030101010101" pitchFamily="2" charset="-122"/>
                <a:sym typeface="Symbol" panose="05050102010706020507" pitchFamily="18" charset="2"/>
              </a:rPr>
              <a:t></a:t>
            </a:r>
            <a:r>
              <a:rPr lang="en-US" sz="2800" b="1" baseline="-30000" dirty="0" err="1"/>
              <a:t>i</a:t>
            </a:r>
            <a:r>
              <a:rPr lang="en-US" sz="2800" b="1" dirty="0"/>
              <a:t>,</a:t>
            </a:r>
            <a:r>
              <a:rPr lang="zh-CN" altLang="en-US" sz="2800" b="1" dirty="0"/>
              <a:t>证券</a:t>
            </a:r>
            <a:r>
              <a:rPr lang="en-US" sz="2800" b="1" dirty="0" err="1"/>
              <a:t>i</a:t>
            </a:r>
            <a:r>
              <a:rPr lang="zh-CN" altLang="en-US" sz="2800" b="1" dirty="0"/>
              <a:t>与证券</a:t>
            </a:r>
            <a:r>
              <a:rPr lang="en-US" sz="2800" b="1" dirty="0"/>
              <a:t>j</a:t>
            </a:r>
            <a:r>
              <a:rPr lang="zh-CN" altLang="en-US" sz="2800" b="1" dirty="0"/>
              <a:t>的协方差为</a:t>
            </a:r>
            <a:r>
              <a:rPr lang="zh-CN" altLang="en-US" sz="2800" b="1" dirty="0">
                <a:latin typeface="宋体" panose="02010600030101010101" pitchFamily="2" charset="-122"/>
                <a:sym typeface="Symbol" panose="05050102010706020507" pitchFamily="18" charset="2"/>
              </a:rPr>
              <a:t></a:t>
            </a:r>
            <a:r>
              <a:rPr lang="en-US" sz="2800" b="1" baseline="-30000" dirty="0" err="1"/>
              <a:t>ij</a:t>
            </a:r>
            <a:r>
              <a:rPr lang="zh-CN" altLang="en-US" sz="2800" b="1" dirty="0"/>
              <a:t>（或相关系数为</a:t>
            </a:r>
            <a:r>
              <a:rPr lang="zh-CN" altLang="en-US" sz="2800" b="1" dirty="0">
                <a:latin typeface="宋体" panose="02010600030101010101" pitchFamily="2" charset="-122"/>
                <a:sym typeface="Symbol" panose="05050102010706020507" pitchFamily="18" charset="2"/>
              </a:rPr>
              <a:t></a:t>
            </a:r>
            <a:r>
              <a:rPr lang="en-US" sz="2800" b="1" baseline="-30000" dirty="0" err="1"/>
              <a:t>ij</a:t>
            </a:r>
            <a:r>
              <a:rPr lang="zh-CN" altLang="en-US" sz="2800" b="1" dirty="0"/>
              <a:t>）（</a:t>
            </a:r>
            <a:r>
              <a:rPr lang="en-US" sz="2800" b="1" dirty="0" err="1"/>
              <a:t>i</a:t>
            </a:r>
            <a:r>
              <a:rPr lang="en-US" sz="2800" b="1" dirty="0"/>
              <a:t>=1</a:t>
            </a:r>
            <a:r>
              <a:rPr lang="zh-CN" altLang="en-US" sz="2800" b="1" dirty="0"/>
              <a:t>，</a:t>
            </a:r>
            <a:r>
              <a:rPr lang="en-US" sz="2800" b="1" dirty="0"/>
              <a:t>2</a:t>
            </a:r>
            <a:r>
              <a:rPr lang="zh-CN" altLang="en-US" sz="2800" b="1" dirty="0"/>
              <a:t>，</a:t>
            </a:r>
            <a:r>
              <a:rPr lang="zh-CN" altLang="en-US" sz="2800" b="1" dirty="0">
                <a:latin typeface="宋体" panose="02010600030101010101" pitchFamily="2" charset="-122"/>
                <a:sym typeface="Symbol" panose="05050102010706020507" pitchFamily="18" charset="2"/>
              </a:rPr>
              <a:t></a:t>
            </a:r>
            <a:r>
              <a:rPr lang="zh-CN" altLang="en-US" sz="2800" b="1" dirty="0"/>
              <a:t>，</a:t>
            </a:r>
            <a:r>
              <a:rPr lang="en-US" sz="2800" b="1" dirty="0"/>
              <a:t>n</a:t>
            </a:r>
            <a:r>
              <a:rPr lang="zh-CN" altLang="en-US" sz="2800" b="1" dirty="0"/>
              <a:t>，</a:t>
            </a:r>
            <a:r>
              <a:rPr lang="en-US" sz="2800" b="1" dirty="0"/>
              <a:t>j=1</a:t>
            </a:r>
            <a:r>
              <a:rPr lang="zh-CN" altLang="en-US" sz="2800" b="1" dirty="0"/>
              <a:t>，</a:t>
            </a:r>
            <a:r>
              <a:rPr lang="en-US" sz="2800" b="1" dirty="0"/>
              <a:t>2</a:t>
            </a:r>
            <a:r>
              <a:rPr lang="zh-CN" altLang="en-US" sz="2800" b="1" dirty="0"/>
              <a:t>，</a:t>
            </a:r>
            <a:r>
              <a:rPr lang="zh-CN" altLang="en-US" sz="2800" b="1" dirty="0">
                <a:latin typeface="宋体" panose="02010600030101010101" pitchFamily="2" charset="-122"/>
                <a:sym typeface="Symbol" panose="05050102010706020507" pitchFamily="18" charset="2"/>
              </a:rPr>
              <a:t></a:t>
            </a:r>
            <a:r>
              <a:rPr lang="zh-CN" altLang="en-US" sz="2800" b="1" dirty="0"/>
              <a:t>，</a:t>
            </a:r>
            <a:r>
              <a:rPr lang="en-US" sz="2800" b="1" dirty="0"/>
              <a:t>m</a:t>
            </a:r>
            <a:r>
              <a:rPr lang="zh-CN" altLang="en-US" sz="2800" b="1" dirty="0"/>
              <a:t>）</a:t>
            </a:r>
          </a:p>
          <a:p>
            <a:pPr algn="just" eaLnBrk="1" hangingPunct="1">
              <a:lnSpc>
                <a:spcPct val="90000"/>
              </a:lnSpc>
              <a:buFont typeface="Wingdings" panose="05000000000000000000" pitchFamily="2" charset="2"/>
              <a:buNone/>
            </a:pPr>
            <a:r>
              <a:rPr lang="zh-CN" altLang="en-US" sz="2800" b="1" dirty="0"/>
              <a:t>投资者的投资组合为：投资于证券</a:t>
            </a:r>
            <a:r>
              <a:rPr lang="en-US" sz="2800" b="1" dirty="0" err="1"/>
              <a:t>i</a:t>
            </a:r>
            <a:r>
              <a:rPr lang="zh-CN" altLang="en-US" sz="2800" b="1" dirty="0"/>
              <a:t>的比例为</a:t>
            </a:r>
            <a:r>
              <a:rPr lang="en-US" sz="2800" b="1" dirty="0" err="1"/>
              <a:t>wi</a:t>
            </a:r>
            <a:r>
              <a:rPr lang="zh-CN" altLang="en-US" sz="2800" b="1" dirty="0"/>
              <a:t>，</a:t>
            </a:r>
            <a:r>
              <a:rPr lang="en-US" sz="2800" b="1" dirty="0" err="1"/>
              <a:t>i</a:t>
            </a:r>
            <a:r>
              <a:rPr lang="en-US" sz="2800" b="1" dirty="0"/>
              <a:t>=1</a:t>
            </a:r>
            <a:r>
              <a:rPr lang="zh-CN" altLang="en-US" sz="2800" b="1" dirty="0"/>
              <a:t>，</a:t>
            </a:r>
            <a:r>
              <a:rPr lang="en-US" sz="2800" b="1" dirty="0"/>
              <a:t>2</a:t>
            </a:r>
            <a:r>
              <a:rPr lang="zh-CN" altLang="en-US" sz="2800" b="1" dirty="0"/>
              <a:t>，</a:t>
            </a:r>
            <a:r>
              <a:rPr lang="zh-CN" altLang="en-US" sz="2800" b="1" dirty="0">
                <a:latin typeface="宋体" panose="02010600030101010101" pitchFamily="2" charset="-122"/>
                <a:sym typeface="Symbol" panose="05050102010706020507" pitchFamily="18" charset="2"/>
              </a:rPr>
              <a:t></a:t>
            </a:r>
            <a:r>
              <a:rPr lang="zh-CN" altLang="en-US" sz="2800" b="1" dirty="0"/>
              <a:t>，</a:t>
            </a:r>
            <a:r>
              <a:rPr lang="en-US" sz="2800" b="1" dirty="0"/>
              <a:t>N</a:t>
            </a:r>
            <a:r>
              <a:rPr lang="zh-CN" altLang="en-US" sz="2800" b="1" dirty="0"/>
              <a:t>，则</a:t>
            </a:r>
          </a:p>
        </p:txBody>
      </p:sp>
      <p:sp>
        <p:nvSpPr>
          <p:cNvPr id="35847" name="Rectangle 4"/>
          <p:cNvSpPr>
            <a:spLocks noChangeArrowheads="1"/>
          </p:cNvSpPr>
          <p:nvPr/>
        </p:nvSpPr>
        <p:spPr bwMode="auto">
          <a:xfrm>
            <a:off x="1524000" y="3306763"/>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35848" name="Rectangle 5"/>
          <p:cNvSpPr>
            <a:spLocks noChangeArrowheads="1"/>
          </p:cNvSpPr>
          <p:nvPr/>
        </p:nvSpPr>
        <p:spPr bwMode="auto">
          <a:xfrm>
            <a:off x="5462588" y="3309938"/>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35849" name="Rectangle 6"/>
          <p:cNvSpPr>
            <a:spLocks noChangeArrowheads="1"/>
          </p:cNvSpPr>
          <p:nvPr/>
        </p:nvSpPr>
        <p:spPr bwMode="auto">
          <a:xfrm>
            <a:off x="5824538" y="3314700"/>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35850" name="Rectangle 7"/>
          <p:cNvSpPr>
            <a:spLocks noChangeArrowheads="1"/>
          </p:cNvSpPr>
          <p:nvPr/>
        </p:nvSpPr>
        <p:spPr bwMode="auto">
          <a:xfrm>
            <a:off x="5295900" y="3152775"/>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35851" name="Rectangle 8"/>
          <p:cNvSpPr>
            <a:spLocks noChangeArrowheads="1"/>
          </p:cNvSpPr>
          <p:nvPr/>
        </p:nvSpPr>
        <p:spPr bwMode="auto">
          <a:xfrm>
            <a:off x="5638800" y="3276600"/>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aphicFrame>
        <p:nvGraphicFramePr>
          <p:cNvPr id="35852" name="Object 12"/>
          <p:cNvGraphicFramePr>
            <a:graphicFrameLocks noChangeAspect="1"/>
          </p:cNvGraphicFramePr>
          <p:nvPr>
            <p:extLst>
              <p:ext uri="{D42A27DB-BD31-4B8C-83A1-F6EECF244321}">
                <p14:modId xmlns:p14="http://schemas.microsoft.com/office/powerpoint/2010/main" val="2801600417"/>
              </p:ext>
            </p:extLst>
          </p:nvPr>
        </p:nvGraphicFramePr>
        <p:xfrm>
          <a:off x="3124200" y="4880172"/>
          <a:ext cx="3733800" cy="762000"/>
        </p:xfrm>
        <a:graphic>
          <a:graphicData uri="http://schemas.openxmlformats.org/presentationml/2006/ole">
            <mc:AlternateContent xmlns:mc="http://schemas.openxmlformats.org/markup-compatibility/2006">
              <mc:Choice xmlns:v="urn:schemas-microsoft-com:vml" Requires="v">
                <p:oleObj spid="_x0000_s8210" r:id="rId3" imgW="1245457" imgH="229016" progId="Equation.DSMT4">
                  <p:embed/>
                </p:oleObj>
              </mc:Choice>
              <mc:Fallback>
                <p:oleObj r:id="rId3" imgW="1245457" imgH="229016"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4880172"/>
                        <a:ext cx="37338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5845"/>
                                        </p:tgtEl>
                                        <p:attrNameLst>
                                          <p:attrName>style.visibility</p:attrName>
                                        </p:attrNameLst>
                                      </p:cBhvr>
                                      <p:to>
                                        <p:strVal val="visible"/>
                                      </p:to>
                                    </p:set>
                                    <p:animEffect transition="in" filter="barn(outVertical)">
                                      <p:cBhvr>
                                        <p:cTn id="7" dur="500"/>
                                        <p:tgtEl>
                                          <p:spTgt spid="3584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5846">
                                            <p:txEl>
                                              <p:pRg st="0" end="0"/>
                                            </p:txEl>
                                          </p:spTgt>
                                        </p:tgtEl>
                                        <p:attrNameLst>
                                          <p:attrName>style.visibility</p:attrName>
                                        </p:attrNameLst>
                                      </p:cBhvr>
                                      <p:to>
                                        <p:strVal val="visible"/>
                                      </p:to>
                                    </p:set>
                                    <p:animEffect transition="in" filter="wipe(left)">
                                      <p:cBhvr>
                                        <p:cTn id="12" dur="500"/>
                                        <p:tgtEl>
                                          <p:spTgt spid="3584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5846">
                                            <p:txEl>
                                              <p:pRg st="2" end="2"/>
                                            </p:txEl>
                                          </p:spTgt>
                                        </p:tgtEl>
                                        <p:attrNameLst>
                                          <p:attrName>style.visibility</p:attrName>
                                        </p:attrNameLst>
                                      </p:cBhvr>
                                      <p:to>
                                        <p:strVal val="visible"/>
                                      </p:to>
                                    </p:set>
                                    <p:animEffect transition="in" filter="wipe(left)">
                                      <p:cBhvr>
                                        <p:cTn id="17" dur="500"/>
                                        <p:tgtEl>
                                          <p:spTgt spid="3584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5846">
                                            <p:txEl>
                                              <p:pRg st="3" end="3"/>
                                            </p:txEl>
                                          </p:spTgt>
                                        </p:tgtEl>
                                        <p:attrNameLst>
                                          <p:attrName>style.visibility</p:attrName>
                                        </p:attrNameLst>
                                      </p:cBhvr>
                                      <p:to>
                                        <p:strVal val="visible"/>
                                      </p:to>
                                    </p:set>
                                    <p:animEffect transition="in" filter="wipe(left)">
                                      <p:cBhvr>
                                        <p:cTn id="22" dur="500"/>
                                        <p:tgtEl>
                                          <p:spTgt spid="3584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5846">
                                            <p:txEl>
                                              <p:pRg st="4" end="4"/>
                                            </p:txEl>
                                          </p:spTgt>
                                        </p:tgtEl>
                                        <p:attrNameLst>
                                          <p:attrName>style.visibility</p:attrName>
                                        </p:attrNameLst>
                                      </p:cBhvr>
                                      <p:to>
                                        <p:strVal val="visible"/>
                                      </p:to>
                                    </p:set>
                                    <p:animEffect transition="in" filter="wipe(left)">
                                      <p:cBhvr>
                                        <p:cTn id="27" dur="500"/>
                                        <p:tgtEl>
                                          <p:spTgt spid="3584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5" grpId="0" autoUpdateAnimBg="0"/>
      <p:bldP spid="35846"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日期占位符 3"/>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472B785A-0481-43A6-AA34-7E1258C65C04}" type="datetime1">
              <a:rPr lang="zh-CN" altLang="en-US" sz="1200"/>
              <a:pPr eaLnBrk="1" hangingPunct="1"/>
              <a:t>2020/4/17</a:t>
            </a:fld>
            <a:endParaRPr lang="en-US" sz="1200"/>
          </a:p>
        </p:txBody>
      </p:sp>
      <p:sp>
        <p:nvSpPr>
          <p:cNvPr id="36868" name="灯片编号占位符 5"/>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D9267988-8723-4DC6-8C3C-AC55E1F43E98}" type="slidenum">
              <a:rPr lang="en-US" sz="1200"/>
              <a:pPr algn="r" eaLnBrk="1" hangingPunct="1"/>
              <a:t>29</a:t>
            </a:fld>
            <a:endParaRPr lang="en-US" sz="1200"/>
          </a:p>
        </p:txBody>
      </p:sp>
      <p:sp>
        <p:nvSpPr>
          <p:cNvPr id="36869" name="Rectangle 2"/>
          <p:cNvSpPr>
            <a:spLocks noGrp="1" noChangeArrowheads="1"/>
          </p:cNvSpPr>
          <p:nvPr>
            <p:ph type="body" idx="4294967295"/>
          </p:nvPr>
        </p:nvSpPr>
        <p:spPr>
          <a:xfrm>
            <a:off x="487864" y="879013"/>
            <a:ext cx="10896828" cy="3880773"/>
          </a:xfrm>
        </p:spPr>
        <p:txBody>
          <a:bodyPr>
            <a:normAutofit/>
          </a:bodyPr>
          <a:lstStyle/>
          <a:p>
            <a:pPr eaLnBrk="1" hangingPunct="1"/>
            <a:r>
              <a:rPr lang="zh-CN" sz="2800" dirty="0"/>
              <a:t>那么该投资组合的期望收益率和方差</a:t>
            </a:r>
            <a:r>
              <a:rPr lang="zh-CN" sz="2800" dirty="0" smtClean="0"/>
              <a:t>为</a:t>
            </a:r>
            <a:r>
              <a:rPr lang="zh-CN" altLang="en-US" sz="2800" dirty="0" smtClean="0"/>
              <a:t>：</a:t>
            </a:r>
            <a:endParaRPr lang="zh-CN" sz="2800" dirty="0"/>
          </a:p>
        </p:txBody>
      </p:sp>
      <p:pic>
        <p:nvPicPr>
          <p:cNvPr id="3687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8878" y="4751045"/>
            <a:ext cx="2057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6871" name="Object 7"/>
          <p:cNvGraphicFramePr>
            <a:graphicFrameLocks noChangeAspect="1"/>
          </p:cNvGraphicFramePr>
          <p:nvPr>
            <p:extLst>
              <p:ext uri="{D42A27DB-BD31-4B8C-83A1-F6EECF244321}">
                <p14:modId xmlns:p14="http://schemas.microsoft.com/office/powerpoint/2010/main" val="1628254621"/>
              </p:ext>
            </p:extLst>
          </p:nvPr>
        </p:nvGraphicFramePr>
        <p:xfrm>
          <a:off x="3743841" y="1658708"/>
          <a:ext cx="3465513" cy="1447800"/>
        </p:xfrm>
        <a:graphic>
          <a:graphicData uri="http://schemas.openxmlformats.org/presentationml/2006/ole">
            <mc:AlternateContent xmlns:mc="http://schemas.openxmlformats.org/markup-compatibility/2006">
              <mc:Choice xmlns:v="urn:schemas-microsoft-com:vml" Requires="v">
                <p:oleObj spid="_x0000_s9248" r:id="rId4" imgW="1130617" imgH="432117" progId="Equation.DSMT4">
                  <p:embed/>
                </p:oleObj>
              </mc:Choice>
              <mc:Fallback>
                <p:oleObj r:id="rId4" imgW="1130617" imgH="432117"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43841" y="1658708"/>
                        <a:ext cx="3465513"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872" name="Object 8"/>
          <p:cNvGraphicFramePr>
            <a:graphicFrameLocks noChangeAspect="1"/>
          </p:cNvGraphicFramePr>
          <p:nvPr>
            <p:extLst>
              <p:ext uri="{D42A27DB-BD31-4B8C-83A1-F6EECF244321}">
                <p14:modId xmlns:p14="http://schemas.microsoft.com/office/powerpoint/2010/main" val="922948895"/>
              </p:ext>
            </p:extLst>
          </p:nvPr>
        </p:nvGraphicFramePr>
        <p:xfrm>
          <a:off x="3862903" y="3196765"/>
          <a:ext cx="3227388" cy="1304925"/>
        </p:xfrm>
        <a:graphic>
          <a:graphicData uri="http://schemas.openxmlformats.org/presentationml/2006/ole">
            <mc:AlternateContent xmlns:mc="http://schemas.openxmlformats.org/markup-compatibility/2006">
              <mc:Choice xmlns:v="urn:schemas-microsoft-com:vml" Requires="v">
                <p:oleObj spid="_x0000_s9249" r:id="rId6" imgW="1244917" imgH="444817" progId="Equation.DSMT4">
                  <p:embed/>
                </p:oleObj>
              </mc:Choice>
              <mc:Fallback>
                <p:oleObj r:id="rId6" imgW="1244917" imgH="444817"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62903" y="3196765"/>
                        <a:ext cx="3227388"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869">
                                            <p:txEl>
                                              <p:pRg st="0" end="0"/>
                                            </p:txEl>
                                          </p:spTgt>
                                        </p:tgtEl>
                                        <p:attrNameLst>
                                          <p:attrName>style.visibility</p:attrName>
                                        </p:attrNameLst>
                                      </p:cBhvr>
                                      <p:to>
                                        <p:strVal val="visible"/>
                                      </p:to>
                                    </p:set>
                                    <p:animEffect transition="in" filter="wipe(left)">
                                      <p:cBhvr>
                                        <p:cTn id="7" dur="500"/>
                                        <p:tgtEl>
                                          <p:spTgt spid="3686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6870"/>
                                        </p:tgtEl>
                                        <p:attrNameLst>
                                          <p:attrName>style.visibility</p:attrName>
                                        </p:attrNameLst>
                                      </p:cBhvr>
                                      <p:to>
                                        <p:strVal val="visible"/>
                                      </p:to>
                                    </p:set>
                                    <p:animEffect transition="in" filter="wipe(left)">
                                      <p:cBhvr>
                                        <p:cTn id="12" dur="500"/>
                                        <p:tgtEl>
                                          <p:spTgt spid="368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9"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日期占位符 3"/>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F5C5ADAB-399B-4FD1-B28B-48F009872BB6}" type="datetime1">
              <a:rPr lang="zh-CN" altLang="en-US" sz="1200"/>
              <a:pPr eaLnBrk="1" hangingPunct="1"/>
              <a:t>2020/4/17</a:t>
            </a:fld>
            <a:endParaRPr lang="en-US" sz="1200"/>
          </a:p>
        </p:txBody>
      </p:sp>
      <p:sp>
        <p:nvSpPr>
          <p:cNvPr id="7172" name="灯片编号占位符 5"/>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A09FEAA7-82AF-4C15-9011-B660381240CB}" type="slidenum">
              <a:rPr lang="en-US" sz="1200"/>
              <a:pPr algn="r" eaLnBrk="1" hangingPunct="1"/>
              <a:t>3</a:t>
            </a:fld>
            <a:endParaRPr lang="en-US" sz="1200"/>
          </a:p>
        </p:txBody>
      </p:sp>
      <p:sp>
        <p:nvSpPr>
          <p:cNvPr id="7173" name="Rectangle 2"/>
          <p:cNvSpPr>
            <a:spLocks noGrp="1" noChangeArrowheads="1"/>
          </p:cNvSpPr>
          <p:nvPr>
            <p:ph type="title" idx="4294967295"/>
          </p:nvPr>
        </p:nvSpPr>
        <p:spPr>
          <a:xfrm>
            <a:off x="2980038" y="214112"/>
            <a:ext cx="7772400" cy="1143000"/>
          </a:xfrm>
        </p:spPr>
        <p:txBody>
          <a:bodyPr>
            <a:normAutofit/>
          </a:bodyPr>
          <a:lstStyle/>
          <a:p>
            <a:pPr eaLnBrk="1" hangingPunct="1"/>
            <a:r>
              <a:rPr lang="zh-CN" altLang="en-US" b="1" dirty="0">
                <a:solidFill>
                  <a:schemeClr val="tx1"/>
                </a:solidFill>
              </a:rPr>
              <a:t>第一节 </a:t>
            </a:r>
            <a:r>
              <a:rPr lang="zh-CN" altLang="en-US" b="1" dirty="0" smtClean="0">
                <a:solidFill>
                  <a:schemeClr val="tx1"/>
                </a:solidFill>
              </a:rPr>
              <a:t>主要内容和</a:t>
            </a:r>
            <a:r>
              <a:rPr lang="zh-CN" altLang="en-US" b="1" dirty="0" smtClean="0">
                <a:solidFill>
                  <a:schemeClr val="tx1"/>
                </a:solidFill>
                <a:latin typeface="宋体" panose="02010600030101010101" pitchFamily="2" charset="-122"/>
              </a:rPr>
              <a:t>假设条件</a:t>
            </a:r>
            <a:endParaRPr lang="zh-CN" altLang="en-US" b="1" dirty="0">
              <a:solidFill>
                <a:schemeClr val="tx1"/>
              </a:solidFill>
              <a:latin typeface="宋体" panose="02010600030101010101" pitchFamily="2" charset="-122"/>
            </a:endParaRPr>
          </a:p>
        </p:txBody>
      </p:sp>
      <p:sp>
        <p:nvSpPr>
          <p:cNvPr id="7174" name="Rectangle 3"/>
          <p:cNvSpPr>
            <a:spLocks noGrp="1" noChangeArrowheads="1"/>
          </p:cNvSpPr>
          <p:nvPr>
            <p:ph type="body" idx="4294967295"/>
          </p:nvPr>
        </p:nvSpPr>
        <p:spPr>
          <a:xfrm>
            <a:off x="4666547" y="1864145"/>
            <a:ext cx="3204519" cy="1655805"/>
          </a:xfrm>
        </p:spPr>
        <p:txBody>
          <a:bodyPr>
            <a:normAutofit fontScale="92500" lnSpcReduction="20000"/>
          </a:bodyPr>
          <a:lstStyle/>
          <a:p>
            <a:pPr eaLnBrk="1" hangingPunct="1">
              <a:buFont typeface="Wingdings" panose="05000000000000000000" pitchFamily="2" charset="2"/>
              <a:buNone/>
            </a:pPr>
            <a:r>
              <a:rPr lang="zh-CN" altLang="en-US" sz="3600" b="1" dirty="0">
                <a:solidFill>
                  <a:schemeClr val="tx1"/>
                </a:solidFill>
              </a:rPr>
              <a:t>一</a:t>
            </a:r>
            <a:r>
              <a:rPr lang="zh-CN" altLang="en-US" sz="3600" b="1" dirty="0" smtClean="0">
                <a:solidFill>
                  <a:schemeClr val="tx1"/>
                </a:solidFill>
              </a:rPr>
              <a:t>、</a:t>
            </a:r>
            <a:r>
              <a:rPr lang="zh-CN" altLang="en-US" sz="3600" b="1" dirty="0" smtClean="0">
                <a:solidFill>
                  <a:schemeClr val="tx1"/>
                </a:solidFill>
                <a:latin typeface="宋体" panose="02010600030101010101" pitchFamily="2" charset="-122"/>
              </a:rPr>
              <a:t>主要内容</a:t>
            </a:r>
            <a:endParaRPr lang="en-US" altLang="zh-CN" sz="3600" b="1" dirty="0" smtClean="0">
              <a:solidFill>
                <a:schemeClr val="tx1"/>
              </a:solidFill>
              <a:latin typeface="宋体" panose="02010600030101010101" pitchFamily="2" charset="-122"/>
            </a:endParaRPr>
          </a:p>
          <a:p>
            <a:pPr eaLnBrk="1" hangingPunct="1">
              <a:buFont typeface="Wingdings" panose="05000000000000000000" pitchFamily="2" charset="2"/>
              <a:buNone/>
            </a:pPr>
            <a:endParaRPr lang="en-US" altLang="zh-CN" sz="3600" b="1" dirty="0" smtClean="0">
              <a:solidFill>
                <a:schemeClr val="tx1"/>
              </a:solidFill>
              <a:latin typeface="宋体" panose="02010600030101010101" pitchFamily="2" charset="-122"/>
            </a:endParaRPr>
          </a:p>
          <a:p>
            <a:pPr eaLnBrk="1" hangingPunct="1">
              <a:buFont typeface="Wingdings" panose="05000000000000000000" pitchFamily="2" charset="2"/>
              <a:buNone/>
            </a:pPr>
            <a:r>
              <a:rPr lang="zh-CN" altLang="en-US" sz="3600" b="1" dirty="0" smtClean="0">
                <a:solidFill>
                  <a:schemeClr val="tx1"/>
                </a:solidFill>
                <a:latin typeface="宋体" panose="02010600030101010101" pitchFamily="2" charset="-122"/>
              </a:rPr>
              <a:t>二、假设条件</a:t>
            </a:r>
            <a:endParaRPr lang="zh-CN" altLang="en-US" sz="3600" b="1" dirty="0">
              <a:solidFill>
                <a:schemeClr val="tx1"/>
              </a:solidFill>
              <a:latin typeface="宋体" panose="02010600030101010101" pitchFamily="2" charset="-122"/>
            </a:endParaRPr>
          </a:p>
        </p:txBody>
      </p:sp>
      <p:pic>
        <p:nvPicPr>
          <p:cNvPr id="6" name="图片 5"/>
          <p:cNvPicPr>
            <a:picLocks noChangeAspect="1"/>
          </p:cNvPicPr>
          <p:nvPr/>
        </p:nvPicPr>
        <p:blipFill>
          <a:blip r:embed="rId2"/>
          <a:stretch>
            <a:fillRect/>
          </a:stretch>
        </p:blipFill>
        <p:spPr>
          <a:xfrm>
            <a:off x="3232172" y="4117424"/>
            <a:ext cx="2868750" cy="507033"/>
          </a:xfrm>
          <a:prstGeom prst="rect">
            <a:avLst/>
          </a:prstGeom>
        </p:spPr>
      </p:pic>
      <p:pic>
        <p:nvPicPr>
          <p:cNvPr id="7" name="图片 6"/>
          <p:cNvPicPr>
            <a:picLocks noChangeAspect="1"/>
          </p:cNvPicPr>
          <p:nvPr/>
        </p:nvPicPr>
        <p:blipFill>
          <a:blip r:embed="rId3"/>
          <a:stretch>
            <a:fillRect/>
          </a:stretch>
        </p:blipFill>
        <p:spPr>
          <a:xfrm>
            <a:off x="5988909" y="4117424"/>
            <a:ext cx="2792250" cy="440067"/>
          </a:xfrm>
          <a:prstGeom prst="rect">
            <a:avLst/>
          </a:prstGeom>
        </p:spPr>
      </p:pic>
      <p:pic>
        <p:nvPicPr>
          <p:cNvPr id="8" name="图片 7"/>
          <p:cNvPicPr>
            <a:picLocks noChangeAspect="1"/>
          </p:cNvPicPr>
          <p:nvPr/>
        </p:nvPicPr>
        <p:blipFill>
          <a:blip r:embed="rId4"/>
          <a:stretch>
            <a:fillRect/>
          </a:stretch>
        </p:blipFill>
        <p:spPr>
          <a:xfrm>
            <a:off x="2025899" y="4755608"/>
            <a:ext cx="8032501" cy="4305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7173"/>
                                        </p:tgtEl>
                                        <p:attrNameLst>
                                          <p:attrName>style.visibility</p:attrName>
                                        </p:attrNameLst>
                                      </p:cBhvr>
                                      <p:to>
                                        <p:strVal val="visible"/>
                                      </p:to>
                                    </p:set>
                                    <p:animEffect transition="in" filter="barn(outHorizontal)">
                                      <p:cBhvr>
                                        <p:cTn id="7" dur="500"/>
                                        <p:tgtEl>
                                          <p:spTgt spid="717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174">
                                            <p:txEl>
                                              <p:pRg st="0" end="0"/>
                                            </p:txEl>
                                          </p:spTgt>
                                        </p:tgtEl>
                                        <p:attrNameLst>
                                          <p:attrName>style.visibility</p:attrName>
                                        </p:attrNameLst>
                                      </p:cBhvr>
                                      <p:to>
                                        <p:strVal val="visible"/>
                                      </p:to>
                                    </p:set>
                                    <p:animEffect transition="in" filter="wipe(left)">
                                      <p:cBhvr>
                                        <p:cTn id="12" dur="500"/>
                                        <p:tgtEl>
                                          <p:spTgt spid="717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174">
                                            <p:txEl>
                                              <p:pRg st="2" end="2"/>
                                            </p:txEl>
                                          </p:spTgt>
                                        </p:tgtEl>
                                        <p:attrNameLst>
                                          <p:attrName>style.visibility</p:attrName>
                                        </p:attrNameLst>
                                      </p:cBhvr>
                                      <p:to>
                                        <p:strVal val="visible"/>
                                      </p:to>
                                    </p:set>
                                    <p:animEffect transition="in" filter="wipe(left)">
                                      <p:cBhvr>
                                        <p:cTn id="17" dur="500"/>
                                        <p:tgtEl>
                                          <p:spTgt spid="717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 grpId="0" autoUpdateAnimBg="0"/>
      <p:bldP spid="7174"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日期占位符 3"/>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0B2D89AF-B137-4250-8C9B-05AD5C0D22B9}" type="datetime1">
              <a:rPr lang="zh-CN" altLang="en-US" sz="1200"/>
              <a:pPr eaLnBrk="1" hangingPunct="1"/>
              <a:t>2020/4/17</a:t>
            </a:fld>
            <a:endParaRPr lang="en-US" sz="1200"/>
          </a:p>
        </p:txBody>
      </p:sp>
      <p:sp>
        <p:nvSpPr>
          <p:cNvPr id="37892" name="灯片编号占位符 5"/>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B7FEFE17-B9A9-402C-9D15-91A54E002172}" type="slidenum">
              <a:rPr lang="en-US" sz="1200"/>
              <a:pPr algn="r" eaLnBrk="1" hangingPunct="1"/>
              <a:t>30</a:t>
            </a:fld>
            <a:endParaRPr lang="en-US" sz="1200"/>
          </a:p>
        </p:txBody>
      </p:sp>
      <p:sp>
        <p:nvSpPr>
          <p:cNvPr id="37893" name="Rectangle 2"/>
          <p:cNvSpPr>
            <a:spLocks noGrp="1" noChangeArrowheads="1"/>
          </p:cNvSpPr>
          <p:nvPr>
            <p:ph type="title" idx="4294967295"/>
          </p:nvPr>
        </p:nvSpPr>
        <p:spPr>
          <a:xfrm>
            <a:off x="313953" y="370703"/>
            <a:ext cx="3639293" cy="832022"/>
          </a:xfrm>
        </p:spPr>
        <p:txBody>
          <a:bodyPr>
            <a:normAutofit/>
          </a:bodyPr>
          <a:lstStyle/>
          <a:p>
            <a:pPr eaLnBrk="1" hangingPunct="1"/>
            <a:r>
              <a:rPr lang="zh-CN" altLang="en-US" dirty="0" smtClean="0">
                <a:latin typeface="+mn-ea"/>
                <a:ea typeface="+mn-ea"/>
              </a:rPr>
              <a:t>（二）</a:t>
            </a:r>
            <a:r>
              <a:rPr lang="zh-CN" dirty="0" smtClean="0">
                <a:latin typeface="+mn-ea"/>
                <a:ea typeface="+mn-ea"/>
              </a:rPr>
              <a:t>案例</a:t>
            </a:r>
            <a:r>
              <a:rPr lang="zh-CN" altLang="en-US" dirty="0" smtClean="0">
                <a:latin typeface="+mn-ea"/>
                <a:ea typeface="+mn-ea"/>
              </a:rPr>
              <a:t>分析</a:t>
            </a:r>
            <a:endParaRPr lang="zh-CN" dirty="0">
              <a:latin typeface="+mn-ea"/>
              <a:ea typeface="+mn-ea"/>
            </a:endParaRPr>
          </a:p>
        </p:txBody>
      </p:sp>
      <p:sp>
        <p:nvSpPr>
          <p:cNvPr id="37894" name="Rectangle 3"/>
          <p:cNvSpPr>
            <a:spLocks noGrp="1" noChangeArrowheads="1"/>
          </p:cNvSpPr>
          <p:nvPr>
            <p:ph type="body" idx="4294967295"/>
          </p:nvPr>
        </p:nvSpPr>
        <p:spPr>
          <a:xfrm>
            <a:off x="545529" y="1287378"/>
            <a:ext cx="11193390" cy="3880773"/>
          </a:xfrm>
        </p:spPr>
        <p:txBody>
          <a:bodyPr/>
          <a:lstStyle/>
          <a:p>
            <a:pPr eaLnBrk="1" hangingPunct="1"/>
            <a:r>
              <a:rPr lang="en-US" sz="2800" dirty="0"/>
              <a:t>A</a:t>
            </a:r>
            <a:r>
              <a:rPr lang="zh-CN" altLang="en-US" sz="2800" dirty="0"/>
              <a:t>公司的股票价值对糖的价格很敏感。多年以来，当加勒比海糖的产量下降时，糖的价格便猛涨，而</a:t>
            </a:r>
            <a:r>
              <a:rPr lang="en-US" sz="2800" dirty="0"/>
              <a:t>A</a:t>
            </a:r>
            <a:r>
              <a:rPr lang="zh-CN" altLang="en-US" sz="2800" dirty="0"/>
              <a:t>公司便会遭受巨大的损失，见下表</a:t>
            </a:r>
          </a:p>
          <a:p>
            <a:pPr eaLnBrk="1" hangingPunct="1"/>
            <a:endParaRPr lang="en-US" dirty="0"/>
          </a:p>
        </p:txBody>
      </p:sp>
      <p:graphicFrame>
        <p:nvGraphicFramePr>
          <p:cNvPr id="37895" name="Group 7"/>
          <p:cNvGraphicFramePr>
            <a:graphicFrameLocks noGrp="1"/>
          </p:cNvGraphicFramePr>
          <p:nvPr>
            <p:extLst>
              <p:ext uri="{D42A27DB-BD31-4B8C-83A1-F6EECF244321}">
                <p14:modId xmlns:p14="http://schemas.microsoft.com/office/powerpoint/2010/main" val="3056220357"/>
              </p:ext>
            </p:extLst>
          </p:nvPr>
        </p:nvGraphicFramePr>
        <p:xfrm>
          <a:off x="2421924" y="2713338"/>
          <a:ext cx="6096000" cy="2095500"/>
        </p:xfrm>
        <a:graphic>
          <a:graphicData uri="http://schemas.openxmlformats.org/drawingml/2006/table">
            <a:tbl>
              <a:tblPr/>
              <a:tblGrid>
                <a:gridCol w="1600200"/>
                <a:gridCol w="1600200"/>
                <a:gridCol w="1600200"/>
                <a:gridCol w="1295400"/>
              </a:tblGrid>
              <a:tr h="396875">
                <a:tc rowSpan="2">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71463"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33363"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93688"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36195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endParaRPr kumimoji="0" lang="zh-CN" altLang="zh-CN" sz="2600" b="0"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71463"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33363"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93688"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36195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sz="2000" b="0"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rPr>
                        <a:t>糖生产的正常年份</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71463"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33363"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93688"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36195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异常年份</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1675">
                <a:tc vMerge="1">
                  <a:txBody>
                    <a:bodyPr/>
                    <a:lstStyle/>
                    <a:p>
                      <a:endParaRPr lang="zh-CN" altLang="en-US"/>
                    </a:p>
                  </a:txBody>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71463"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33363"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93688"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36195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股市的牛市</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71463"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33363"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93688"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36195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股市的熊市</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71463"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33363"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93688"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36195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糖的生产危机</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475">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71463"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33363"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93688"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36195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概率</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71463"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33363"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93688"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36195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2600" b="0"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rPr>
                        <a:t>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71463"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33363"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93688"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36195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26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71463"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33363"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93688"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36195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26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475">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71463"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33363"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93688"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36195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收益率</a:t>
                      </a:r>
                      <a:r>
                        <a:rPr kumimoji="0" lang="en-US"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71463"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33363"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93688"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36195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26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71463"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33363"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93688"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36195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26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71463"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33363"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93688"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36195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2600" b="0"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rPr>
                        <a:t>-25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日期占位符 3"/>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57B2FCF4-5F69-4567-A77A-01F4A5DC7A0D}" type="datetime1">
              <a:rPr lang="zh-CN" altLang="en-US" sz="1200"/>
              <a:pPr eaLnBrk="1" hangingPunct="1"/>
              <a:t>2020/4/17</a:t>
            </a:fld>
            <a:endParaRPr lang="en-US" sz="1200"/>
          </a:p>
        </p:txBody>
      </p:sp>
      <p:sp>
        <p:nvSpPr>
          <p:cNvPr id="38916" name="灯片编号占位符 5"/>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DCE380D1-6989-43C9-BB5C-4A6545ED82EC}" type="slidenum">
              <a:rPr lang="en-US" sz="1200"/>
              <a:pPr algn="r" eaLnBrk="1" hangingPunct="1"/>
              <a:t>31</a:t>
            </a:fld>
            <a:endParaRPr lang="en-US" sz="1200"/>
          </a:p>
        </p:txBody>
      </p:sp>
      <p:sp>
        <p:nvSpPr>
          <p:cNvPr id="38918" name="Rectangle 3"/>
          <p:cNvSpPr>
            <a:spLocks noGrp="1" noChangeArrowheads="1"/>
          </p:cNvSpPr>
          <p:nvPr>
            <p:ph type="body" idx="4294967295"/>
          </p:nvPr>
        </p:nvSpPr>
        <p:spPr>
          <a:xfrm>
            <a:off x="611432" y="603637"/>
            <a:ext cx="8596668" cy="3880773"/>
          </a:xfrm>
        </p:spPr>
        <p:txBody>
          <a:bodyPr/>
          <a:lstStyle/>
          <a:p>
            <a:pPr eaLnBrk="1" hangingPunct="1"/>
            <a:r>
              <a:rPr lang="en-US" sz="2800" dirty="0"/>
              <a:t>B</a:t>
            </a:r>
            <a:r>
              <a:rPr lang="zh-CN" altLang="en-US" sz="2800" dirty="0"/>
              <a:t>公司的股票情况分析</a:t>
            </a:r>
          </a:p>
          <a:p>
            <a:pPr eaLnBrk="1" hangingPunct="1"/>
            <a:endParaRPr lang="en-US" dirty="0"/>
          </a:p>
        </p:txBody>
      </p:sp>
      <p:graphicFrame>
        <p:nvGraphicFramePr>
          <p:cNvPr id="38919" name="Group 7"/>
          <p:cNvGraphicFramePr>
            <a:graphicFrameLocks noGrp="1"/>
          </p:cNvGraphicFramePr>
          <p:nvPr>
            <p:extLst>
              <p:ext uri="{D42A27DB-BD31-4B8C-83A1-F6EECF244321}">
                <p14:modId xmlns:p14="http://schemas.microsoft.com/office/powerpoint/2010/main" val="1327378359"/>
              </p:ext>
            </p:extLst>
          </p:nvPr>
        </p:nvGraphicFramePr>
        <p:xfrm>
          <a:off x="2349843" y="1782420"/>
          <a:ext cx="6172200" cy="2221548"/>
        </p:xfrm>
        <a:graphic>
          <a:graphicData uri="http://schemas.openxmlformats.org/drawingml/2006/table">
            <a:tbl>
              <a:tblPr/>
              <a:tblGrid>
                <a:gridCol w="1620838"/>
                <a:gridCol w="1619250"/>
                <a:gridCol w="1620837"/>
                <a:gridCol w="1311275"/>
              </a:tblGrid>
              <a:tr h="544513">
                <a:tc rowSpan="2">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71463"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33363"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93688"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36195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endParaRPr kumimoji="0" lang="zh-CN" altLang="zh-CN" sz="2600" b="0"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71463"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33363"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93688"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36195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sz="2000" b="0"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rPr>
                        <a:t>糖生产的正常年份</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71463"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33363"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93688"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36195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异常年份</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1675">
                <a:tc vMerge="1">
                  <a:txBody>
                    <a:bodyPr/>
                    <a:lstStyle/>
                    <a:p>
                      <a:endParaRPr lang="zh-CN" altLang="en-US"/>
                    </a:p>
                  </a:txBody>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71463"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33363"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93688"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36195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股市的牛市</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71463"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33363"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93688"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36195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股市的熊市</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71463"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33363"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93688"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36195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糖的生产危机</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7363">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71463"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33363"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93688"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36195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概率</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71463"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33363"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93688"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36195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26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71463"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33363"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93688"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36195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26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71463"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33363"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93688"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36195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26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7363">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71463"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33363"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93688"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36195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收益率</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71463"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33363"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93688"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36195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26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71463"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33363"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93688"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36195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26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71463"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33363"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93688"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36195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2600" b="0"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rPr>
                        <a:t>35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日期占位符 3"/>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70B788A7-37AB-4BA5-9007-CCAD4FF95074}" type="datetime1">
              <a:rPr lang="zh-CN" altLang="en-US" sz="1200"/>
              <a:pPr eaLnBrk="1" hangingPunct="1"/>
              <a:t>2020/4/17</a:t>
            </a:fld>
            <a:endParaRPr lang="en-US" sz="1200"/>
          </a:p>
        </p:txBody>
      </p:sp>
      <p:sp>
        <p:nvSpPr>
          <p:cNvPr id="39940" name="灯片编号占位符 5"/>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63D725BE-F536-4436-97AE-ACD47DAADD3B}" type="slidenum">
              <a:rPr lang="en-US" sz="1200"/>
              <a:pPr algn="r" eaLnBrk="1" hangingPunct="1"/>
              <a:t>32</a:t>
            </a:fld>
            <a:endParaRPr lang="en-US" sz="1200"/>
          </a:p>
        </p:txBody>
      </p:sp>
      <p:sp>
        <p:nvSpPr>
          <p:cNvPr id="39942" name="Rectangle 3"/>
          <p:cNvSpPr>
            <a:spLocks noGrp="1" noChangeArrowheads="1"/>
          </p:cNvSpPr>
          <p:nvPr>
            <p:ph type="body" idx="4294967295"/>
          </p:nvPr>
        </p:nvSpPr>
        <p:spPr>
          <a:xfrm>
            <a:off x="776187" y="1435661"/>
            <a:ext cx="10880353" cy="2098372"/>
          </a:xfrm>
        </p:spPr>
        <p:txBody>
          <a:bodyPr>
            <a:normAutofit/>
          </a:bodyPr>
          <a:lstStyle/>
          <a:p>
            <a:pPr eaLnBrk="1" hangingPunct="1"/>
            <a:r>
              <a:rPr lang="zh-CN" altLang="en-US" sz="2800" dirty="0">
                <a:latin typeface="+mn-ea"/>
              </a:rPr>
              <a:t>假定某投资者考虑下列几种可供选择的资产，一种是持有</a:t>
            </a:r>
            <a:r>
              <a:rPr lang="en-US" sz="2800" dirty="0">
                <a:latin typeface="+mn-ea"/>
              </a:rPr>
              <a:t>A</a:t>
            </a:r>
            <a:r>
              <a:rPr lang="zh-CN" altLang="en-US" sz="2800" dirty="0">
                <a:latin typeface="+mn-ea"/>
              </a:rPr>
              <a:t>公司的股票，一种是购买无风险资产，还有一种是持有</a:t>
            </a:r>
            <a:r>
              <a:rPr lang="en-US" sz="2800" dirty="0">
                <a:latin typeface="+mn-ea"/>
              </a:rPr>
              <a:t>B</a:t>
            </a:r>
            <a:r>
              <a:rPr lang="zh-CN" altLang="en-US" sz="2800" dirty="0">
                <a:latin typeface="+mn-ea"/>
              </a:rPr>
              <a:t>公司的股票。现已知投资者</a:t>
            </a:r>
            <a:r>
              <a:rPr lang="en-US" sz="2800" dirty="0">
                <a:latin typeface="+mn-ea"/>
              </a:rPr>
              <a:t>50</a:t>
            </a:r>
            <a:r>
              <a:rPr lang="zh-CN" altLang="en-US" sz="2800" dirty="0">
                <a:latin typeface="+mn-ea"/>
              </a:rPr>
              <a:t>％持有的</a:t>
            </a:r>
            <a:r>
              <a:rPr lang="en-US" sz="2800" dirty="0">
                <a:latin typeface="+mn-ea"/>
              </a:rPr>
              <a:t>A</a:t>
            </a:r>
            <a:r>
              <a:rPr lang="zh-CN" altLang="en-US" sz="2800" dirty="0">
                <a:latin typeface="+mn-ea"/>
              </a:rPr>
              <a:t>公司的股票，另外</a:t>
            </a:r>
            <a:r>
              <a:rPr lang="en-US" sz="2800" dirty="0">
                <a:latin typeface="+mn-ea"/>
              </a:rPr>
              <a:t>50</a:t>
            </a:r>
            <a:r>
              <a:rPr lang="zh-CN" altLang="en-US" sz="2800" dirty="0">
                <a:latin typeface="+mn-ea"/>
              </a:rPr>
              <a:t>％该进行如何选择。无风险资产的收益率为</a:t>
            </a:r>
            <a:r>
              <a:rPr lang="en-US" sz="2800" dirty="0">
                <a:latin typeface="+mn-ea"/>
              </a:rPr>
              <a:t>5%</a:t>
            </a:r>
            <a:r>
              <a:rPr lang="zh-CN" altLang="en-US" sz="2800" dirty="0">
                <a:latin typeface="+mn-ea"/>
              </a:rPr>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日期占位符 3"/>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16487029-56FB-4B96-A1DD-0D210B87B9B9}" type="datetime1">
              <a:rPr lang="zh-CN" altLang="en-US" sz="1200"/>
              <a:pPr eaLnBrk="1" hangingPunct="1"/>
              <a:t>2020/4/17</a:t>
            </a:fld>
            <a:endParaRPr lang="en-US" sz="1200"/>
          </a:p>
        </p:txBody>
      </p:sp>
      <p:sp>
        <p:nvSpPr>
          <p:cNvPr id="40964" name="灯片编号占位符 5"/>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2597D6C7-9AD9-497A-A833-3CFE70633D37}" type="slidenum">
              <a:rPr lang="en-US" sz="1200"/>
              <a:pPr algn="r" eaLnBrk="1" hangingPunct="1"/>
              <a:t>33</a:t>
            </a:fld>
            <a:endParaRPr lang="en-US" sz="1200"/>
          </a:p>
        </p:txBody>
      </p:sp>
      <p:graphicFrame>
        <p:nvGraphicFramePr>
          <p:cNvPr id="40966" name="Group 6"/>
          <p:cNvGraphicFramePr>
            <a:graphicFrameLocks noGrp="1"/>
          </p:cNvGraphicFramePr>
          <p:nvPr>
            <p:ph type="body" idx="4294967295"/>
            <p:extLst>
              <p:ext uri="{D42A27DB-BD31-4B8C-83A1-F6EECF244321}">
                <p14:modId xmlns:p14="http://schemas.microsoft.com/office/powerpoint/2010/main" val="4065960874"/>
              </p:ext>
            </p:extLst>
          </p:nvPr>
        </p:nvGraphicFramePr>
        <p:xfrm>
          <a:off x="1489376" y="1480752"/>
          <a:ext cx="8001000" cy="4002089"/>
        </p:xfrm>
        <a:graphic>
          <a:graphicData uri="http://schemas.openxmlformats.org/drawingml/2006/table">
            <a:tbl>
              <a:tblPr/>
              <a:tblGrid>
                <a:gridCol w="2554287"/>
                <a:gridCol w="2554288"/>
                <a:gridCol w="2892425"/>
              </a:tblGrid>
              <a:tr h="957263">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71463"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33363"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93688"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36195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全部投资在于</a:t>
                      </a:r>
                      <a:r>
                        <a:rPr kumimoji="0" lang="en-US"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A</a:t>
                      </a:r>
                      <a:r>
                        <a:rPr kumimoji="0" lang="zh-CN" altLang="en-US"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公司股票</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71463"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33363"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93688"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36195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26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71463"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33363"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93688"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36195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26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18.90%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3913">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71463"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33363"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93688"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36195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全部投资在于</a:t>
                      </a:r>
                      <a:r>
                        <a:rPr kumimoji="0" lang="en-US"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B</a:t>
                      </a:r>
                      <a:r>
                        <a:rPr kumimoji="0" lang="zh-CN" altLang="en-US"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公司股票</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71463"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33363"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93688"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36195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26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71463"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33363"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93688"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36195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26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14.7%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65238">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71463"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33363"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93688"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36195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一半投资于国库券 ，其余是</a:t>
                      </a:r>
                      <a:r>
                        <a:rPr kumimoji="0" lang="en-US"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A</a:t>
                      </a:r>
                      <a:r>
                        <a:rPr kumimoji="0" lang="zh-CN" altLang="en-US"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股票</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71463"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33363"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93688"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36195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26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7.75%</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endParaRPr kumimoji="0" lang="en-US" sz="26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71463"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33363"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93688"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36195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26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9.45%</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endParaRPr kumimoji="0" lang="en-US" sz="26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55675">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71463"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33363"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93688"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36195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一半投资于</a:t>
                      </a:r>
                      <a:r>
                        <a:rPr kumimoji="0" lang="en-US"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B</a:t>
                      </a:r>
                      <a:r>
                        <a:rPr kumimoji="0" lang="zh-CN" altLang="en-US"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公司股票，其余是</a:t>
                      </a:r>
                      <a:r>
                        <a:rPr kumimoji="0" lang="en-US"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A</a:t>
                      </a:r>
                      <a:r>
                        <a:rPr kumimoji="0" lang="zh-CN" altLang="en-US"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股票</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71463"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33363"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93688"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36195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26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8.25%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71463"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33363"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93688"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36195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2600" b="0"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rPr>
                        <a:t>4.83</a:t>
                      </a:r>
                      <a:r>
                        <a:rPr kumimoji="0" lang="zh-CN" altLang="en-US" sz="2600" b="0"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日期占位符 3"/>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5EBCB615-9737-45CF-AA74-7F188BC99468}" type="datetime1">
              <a:rPr lang="zh-CN" altLang="en-US" sz="1200"/>
              <a:pPr eaLnBrk="1" hangingPunct="1"/>
              <a:t>2020/4/17</a:t>
            </a:fld>
            <a:endParaRPr lang="en-US" sz="1200"/>
          </a:p>
        </p:txBody>
      </p:sp>
      <p:sp>
        <p:nvSpPr>
          <p:cNvPr id="41988" name="灯片编号占位符 5"/>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95529E9A-B976-460E-A949-F3A73838C0FD}" type="slidenum">
              <a:rPr lang="en-US" sz="1200"/>
              <a:pPr algn="r" eaLnBrk="1" hangingPunct="1"/>
              <a:t>34</a:t>
            </a:fld>
            <a:endParaRPr lang="en-US" sz="1200"/>
          </a:p>
        </p:txBody>
      </p:sp>
      <p:sp>
        <p:nvSpPr>
          <p:cNvPr id="41989" name="Rectangle 2"/>
          <p:cNvSpPr>
            <a:spLocks noGrp="1" noChangeArrowheads="1"/>
          </p:cNvSpPr>
          <p:nvPr>
            <p:ph type="title" idx="4294967295"/>
          </p:nvPr>
        </p:nvSpPr>
        <p:spPr>
          <a:xfrm>
            <a:off x="2209800" y="228600"/>
            <a:ext cx="7772400" cy="381000"/>
          </a:xfrm>
        </p:spPr>
        <p:txBody>
          <a:bodyPr>
            <a:normAutofit fontScale="90000"/>
          </a:bodyPr>
          <a:lstStyle/>
          <a:p>
            <a:pPr eaLnBrk="1" hangingPunct="1"/>
            <a:r>
              <a:rPr lang="en-US"/>
              <a:t/>
            </a:r>
            <a:br>
              <a:rPr lang="en-US"/>
            </a:br>
            <a:r>
              <a:rPr lang="en-US"/>
              <a:t/>
            </a:r>
            <a:br>
              <a:rPr lang="en-US"/>
            </a:br>
            <a:endParaRPr lang="en-US"/>
          </a:p>
        </p:txBody>
      </p:sp>
      <p:sp>
        <p:nvSpPr>
          <p:cNvPr id="41990" name="Rectangle 3"/>
          <p:cNvSpPr>
            <a:spLocks noGrp="1" noChangeArrowheads="1"/>
          </p:cNvSpPr>
          <p:nvPr>
            <p:ph type="body" idx="4294967295"/>
          </p:nvPr>
        </p:nvSpPr>
        <p:spPr>
          <a:xfrm>
            <a:off x="897924" y="981075"/>
            <a:ext cx="10972800" cy="5715000"/>
          </a:xfrm>
        </p:spPr>
        <p:txBody>
          <a:bodyPr>
            <a:normAutofit/>
          </a:bodyPr>
          <a:lstStyle/>
          <a:p>
            <a:pPr eaLnBrk="1" hangingPunct="1">
              <a:lnSpc>
                <a:spcPct val="90000"/>
              </a:lnSpc>
            </a:pPr>
            <a:r>
              <a:rPr lang="zh-CN" altLang="en-US" sz="2800" b="1" dirty="0">
                <a:latin typeface="+mn-ea"/>
              </a:rPr>
              <a:t>案例小结</a:t>
            </a:r>
            <a:r>
              <a:rPr lang="zh-CN" altLang="en-US" sz="2800" b="1" dirty="0" smtClean="0">
                <a:latin typeface="+mn-ea"/>
              </a:rPr>
              <a:t>：</a:t>
            </a:r>
            <a:endParaRPr lang="en-US" altLang="zh-CN" sz="2800" b="1" dirty="0" smtClean="0">
              <a:latin typeface="+mn-ea"/>
            </a:endParaRPr>
          </a:p>
          <a:p>
            <a:pPr eaLnBrk="1" hangingPunct="1">
              <a:lnSpc>
                <a:spcPct val="90000"/>
              </a:lnSpc>
            </a:pPr>
            <a:endParaRPr lang="en-US" altLang="zh-CN" sz="2800" b="1" dirty="0">
              <a:latin typeface="+mn-ea"/>
            </a:endParaRPr>
          </a:p>
          <a:p>
            <a:pPr eaLnBrk="1" hangingPunct="1">
              <a:lnSpc>
                <a:spcPct val="90000"/>
              </a:lnSpc>
            </a:pPr>
            <a:endParaRPr lang="zh-CN" altLang="en-US" sz="2800" b="1" dirty="0">
              <a:latin typeface="+mn-ea"/>
            </a:endParaRPr>
          </a:p>
          <a:p>
            <a:pPr lvl="1">
              <a:lnSpc>
                <a:spcPct val="90000"/>
              </a:lnSpc>
            </a:pPr>
            <a:r>
              <a:rPr lang="zh-CN" altLang="en-US" sz="2600" b="1" dirty="0">
                <a:latin typeface="+mn-ea"/>
              </a:rPr>
              <a:t>协方差对资产组合风险的影响：正的协方差提高了资产组合的方差，而负的协方差降低了资产组合的方差，它稳定资产组合的收益</a:t>
            </a:r>
          </a:p>
          <a:p>
            <a:pPr lvl="1">
              <a:lnSpc>
                <a:spcPct val="90000"/>
              </a:lnSpc>
            </a:pPr>
            <a:r>
              <a:rPr lang="zh-CN" altLang="en-US" sz="2600" b="1" dirty="0">
                <a:latin typeface="+mn-ea"/>
              </a:rPr>
              <a:t>管理风险的办法：套期保值</a:t>
            </a:r>
            <a:r>
              <a:rPr lang="en-US" sz="2600" b="1" dirty="0">
                <a:latin typeface="+mn-ea"/>
              </a:rPr>
              <a:t>——</a:t>
            </a:r>
            <a:r>
              <a:rPr lang="zh-CN" altLang="en-US" sz="2600" b="1" dirty="0">
                <a:latin typeface="+mn-ea"/>
              </a:rPr>
              <a:t>购买和现有资产负相关的资产，这种负相关使得套期保值的资产具有降低风险的性质。</a:t>
            </a:r>
          </a:p>
          <a:p>
            <a:pPr lvl="1">
              <a:lnSpc>
                <a:spcPct val="90000"/>
              </a:lnSpc>
            </a:pPr>
            <a:r>
              <a:rPr lang="zh-CN" altLang="en-US" sz="2600" b="1" dirty="0">
                <a:latin typeface="+mn-ea"/>
              </a:rPr>
              <a:t>在资产组合中加入无风险资产是一种简单的风险管理策略，套期保值策略是取代这种策略的强有力的方法。</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日期占位符 3"/>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0F970823-57B7-4672-B1A6-9749756F359B}" type="datetime1">
              <a:rPr lang="zh-CN" altLang="en-US" sz="1200"/>
              <a:pPr eaLnBrk="1" hangingPunct="1"/>
              <a:t>2020/4/17</a:t>
            </a:fld>
            <a:endParaRPr lang="en-US" sz="1200"/>
          </a:p>
        </p:txBody>
      </p:sp>
      <p:sp>
        <p:nvSpPr>
          <p:cNvPr id="43012" name="灯片编号占位符 5"/>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D51AFB19-2BEA-4959-9588-308C845A9C0C}" type="slidenum">
              <a:rPr lang="en-US" sz="1200"/>
              <a:pPr algn="r" eaLnBrk="1" hangingPunct="1"/>
              <a:t>35</a:t>
            </a:fld>
            <a:endParaRPr lang="en-US" sz="1200"/>
          </a:p>
        </p:txBody>
      </p:sp>
      <p:sp>
        <p:nvSpPr>
          <p:cNvPr id="43013" name="Rectangle 2"/>
          <p:cNvSpPr>
            <a:spLocks noGrp="1" noChangeArrowheads="1"/>
          </p:cNvSpPr>
          <p:nvPr>
            <p:ph type="body" idx="4294967295"/>
          </p:nvPr>
        </p:nvSpPr>
        <p:spPr>
          <a:xfrm>
            <a:off x="889686" y="3479800"/>
            <a:ext cx="10635049" cy="2509108"/>
          </a:xfrm>
        </p:spPr>
        <p:txBody>
          <a:bodyPr/>
          <a:lstStyle/>
          <a:p>
            <a:pPr algn="just" eaLnBrk="1" hangingPunct="1"/>
            <a:r>
              <a:rPr lang="zh-CN" altLang="en-US" sz="1900" b="1" smtClean="0"/>
              <a:t>思考</a:t>
            </a:r>
            <a:r>
              <a:rPr lang="zh-CN" altLang="en-US" sz="1900" b="1" smtClean="0"/>
              <a:t>：</a:t>
            </a:r>
            <a:endParaRPr lang="zh-CN" altLang="en-US" sz="1900" b="1" dirty="0"/>
          </a:p>
          <a:p>
            <a:pPr lvl="1" algn="just"/>
            <a:r>
              <a:rPr lang="zh-CN" altLang="en-US" sz="1700" b="1" dirty="0"/>
              <a:t>假设以上案例中</a:t>
            </a:r>
            <a:r>
              <a:rPr lang="en-US" sz="1700" b="1" dirty="0"/>
              <a:t>B</a:t>
            </a:r>
            <a:r>
              <a:rPr lang="zh-CN" altLang="en-US" sz="1700" b="1" dirty="0"/>
              <a:t>公司的可能收益有上述变化，请计算以下结果，并比较该结果与以上案例结果，由此做一个简单分析</a:t>
            </a:r>
            <a:endParaRPr lang="zh-CN" altLang="en-US" sz="1700" dirty="0"/>
          </a:p>
          <a:p>
            <a:pPr lvl="1" algn="just"/>
            <a:r>
              <a:rPr lang="en-US" sz="1700" b="1" dirty="0"/>
              <a:t>1</a:t>
            </a:r>
            <a:r>
              <a:rPr lang="zh-CN" altLang="en-US" sz="1700" b="1" dirty="0"/>
              <a:t>、如果某投资人的资产组合仍是一半</a:t>
            </a:r>
            <a:r>
              <a:rPr lang="en-US" sz="1700" b="1" dirty="0"/>
              <a:t>A</a:t>
            </a:r>
            <a:r>
              <a:rPr lang="zh-CN" altLang="en-US" sz="1700" b="1" dirty="0"/>
              <a:t>股票，一半</a:t>
            </a:r>
            <a:r>
              <a:rPr lang="en-US" sz="1700" b="1" dirty="0"/>
              <a:t>B</a:t>
            </a:r>
            <a:r>
              <a:rPr lang="zh-CN" altLang="en-US" sz="1700" b="1" dirty="0"/>
              <a:t>股票，这个组合的期望收益和标准差是多少， </a:t>
            </a:r>
            <a:endParaRPr lang="zh-CN" altLang="en-US" sz="1700" dirty="0"/>
          </a:p>
          <a:p>
            <a:pPr lvl="1" algn="just"/>
            <a:r>
              <a:rPr lang="en-US" sz="1700" b="1" dirty="0"/>
              <a:t>2</a:t>
            </a:r>
            <a:r>
              <a:rPr lang="zh-CN" altLang="en-US" sz="1700" b="1" dirty="0"/>
              <a:t>、两个股票收益的协方差是多少</a:t>
            </a:r>
            <a:endParaRPr lang="zh-CN" altLang="en-US" sz="1700" dirty="0"/>
          </a:p>
          <a:p>
            <a:pPr lvl="1" algn="just"/>
            <a:r>
              <a:rPr lang="en-US" sz="1700" b="1" dirty="0"/>
              <a:t>3</a:t>
            </a:r>
            <a:r>
              <a:rPr lang="zh-CN" altLang="en-US" sz="1700" b="1" dirty="0"/>
              <a:t>、用第四个概念的方式计算该组合的标准差是多少</a:t>
            </a:r>
            <a:endParaRPr lang="zh-CN" altLang="en-US" sz="1700" dirty="0"/>
          </a:p>
          <a:p>
            <a:pPr algn="just" eaLnBrk="1" hangingPunct="1"/>
            <a:endParaRPr lang="en-US" sz="1900" dirty="0"/>
          </a:p>
        </p:txBody>
      </p:sp>
      <p:graphicFrame>
        <p:nvGraphicFramePr>
          <p:cNvPr id="43014" name="Group 6"/>
          <p:cNvGraphicFramePr>
            <a:graphicFrameLocks noGrp="1"/>
          </p:cNvGraphicFramePr>
          <p:nvPr>
            <p:ph type="title" idx="4294967295"/>
            <p:extLst>
              <p:ext uri="{D42A27DB-BD31-4B8C-83A1-F6EECF244321}">
                <p14:modId xmlns:p14="http://schemas.microsoft.com/office/powerpoint/2010/main" val="2677309143"/>
              </p:ext>
            </p:extLst>
          </p:nvPr>
        </p:nvGraphicFramePr>
        <p:xfrm>
          <a:off x="2026509" y="294503"/>
          <a:ext cx="7772400" cy="2728914"/>
        </p:xfrm>
        <a:graphic>
          <a:graphicData uri="http://schemas.openxmlformats.org/drawingml/2006/table">
            <a:tbl>
              <a:tblPr/>
              <a:tblGrid>
                <a:gridCol w="2041525"/>
                <a:gridCol w="2038350"/>
                <a:gridCol w="2041525"/>
                <a:gridCol w="1651000"/>
              </a:tblGrid>
              <a:tr h="571500">
                <a:tc rowSpan="2">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71463"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33363"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93688"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36195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endParaRPr kumimoji="0" lang="zh-CN" altLang="zh-CN" sz="2600" b="0"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71463"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33363"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93688"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36195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糖生产的正常年份</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71463"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33363"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93688"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36195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异常年份</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71538">
                <a:tc vMerge="1">
                  <a:txBody>
                    <a:bodyPr/>
                    <a:lstStyle/>
                    <a:p>
                      <a:endParaRPr lang="zh-CN" altLang="en-US"/>
                    </a:p>
                  </a:txBody>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71463"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33363"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93688"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36195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sz="2000" b="0"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rPr>
                        <a:t>股市的牛市</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71463"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33363"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93688"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36195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股市的熊市</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71463"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33363"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93688"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36195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糖的生产危机</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2938">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71463"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33363"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93688"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36195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概率</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71463"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33363"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93688"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36195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26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71463"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33363"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93688"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36195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26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71463"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33363"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93688"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36195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26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2938">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71463"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33363"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93688"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36195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收益率</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71463"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33363"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93688"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36195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26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71463"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33363"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93688"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36195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26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71463"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33363"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93688"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36195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36195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2600" b="0"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rPr>
                        <a:t>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日期占位符 3"/>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60E08AB6-7A45-4A0C-8A4D-8F7ACDD7CC17}" type="datetime1">
              <a:rPr lang="zh-CN" altLang="en-US" sz="1200"/>
              <a:pPr eaLnBrk="1" hangingPunct="1"/>
              <a:t>2020/4/17</a:t>
            </a:fld>
            <a:endParaRPr lang="en-US" sz="1200"/>
          </a:p>
        </p:txBody>
      </p:sp>
      <p:sp>
        <p:nvSpPr>
          <p:cNvPr id="44036" name="灯片编号占位符 5"/>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297AC12B-86CB-43CF-8FCB-A35092669C97}" type="slidenum">
              <a:rPr lang="en-US" sz="1200"/>
              <a:pPr algn="r" eaLnBrk="1" hangingPunct="1"/>
              <a:t>36</a:t>
            </a:fld>
            <a:endParaRPr lang="en-US" sz="1200"/>
          </a:p>
        </p:txBody>
      </p:sp>
      <p:sp>
        <p:nvSpPr>
          <p:cNvPr id="44037" name="Rectangle 2"/>
          <p:cNvSpPr>
            <a:spLocks noGrp="1" noChangeArrowheads="1"/>
          </p:cNvSpPr>
          <p:nvPr>
            <p:ph type="body" idx="4294967295"/>
          </p:nvPr>
        </p:nvSpPr>
        <p:spPr>
          <a:xfrm>
            <a:off x="766119" y="762000"/>
            <a:ext cx="10989276" cy="5562600"/>
          </a:xfrm>
        </p:spPr>
        <p:txBody>
          <a:bodyPr/>
          <a:lstStyle/>
          <a:p>
            <a:pPr algn="just" eaLnBrk="1" hangingPunct="1">
              <a:buClr>
                <a:srgbClr val="CC99FF"/>
              </a:buClr>
              <a:buFont typeface="Wingdings" panose="05000000000000000000" pitchFamily="2" charset="2"/>
              <a:buChar char="Ø"/>
            </a:pPr>
            <a:r>
              <a:rPr lang="zh-CN" altLang="en-US" sz="2600" dirty="0"/>
              <a:t>由上可知，</a:t>
            </a:r>
            <a:r>
              <a:rPr lang="zh-CN" altLang="en-US" sz="2600" b="1" dirty="0"/>
              <a:t>证券组合的方差不仅取决于单个证券的方差，而且还取决于各种证券间的协方差。</a:t>
            </a:r>
          </a:p>
          <a:p>
            <a:pPr algn="just" eaLnBrk="1" hangingPunct="1">
              <a:buClr>
                <a:srgbClr val="CC99FF"/>
              </a:buClr>
              <a:buFont typeface="Wingdings" panose="05000000000000000000" pitchFamily="2" charset="2"/>
              <a:buChar char="Ø"/>
            </a:pPr>
            <a:r>
              <a:rPr lang="zh-CN" altLang="en-US" sz="2600" b="1" dirty="0"/>
              <a:t>随着组合种证券数目的增加，在决定组和方差时，协方差的作用越来越大，而方差的作用越来越小</a:t>
            </a:r>
            <a:r>
              <a:rPr lang="zh-CN" altLang="en-US" sz="2600" dirty="0"/>
              <a:t>。例如，在一个由</a:t>
            </a:r>
            <a:r>
              <a:rPr lang="en-US" sz="2600" dirty="0"/>
              <a:t>30</a:t>
            </a:r>
            <a:r>
              <a:rPr lang="zh-CN" altLang="en-US" sz="2600" dirty="0"/>
              <a:t>种证券组成的组合中，有</a:t>
            </a:r>
            <a:r>
              <a:rPr lang="en-US" sz="2600" dirty="0"/>
              <a:t>30</a:t>
            </a:r>
            <a:r>
              <a:rPr lang="zh-CN" altLang="en-US" sz="2600" dirty="0"/>
              <a:t>个方差和</a:t>
            </a:r>
            <a:r>
              <a:rPr lang="en-US" sz="2600" dirty="0"/>
              <a:t>870</a:t>
            </a:r>
            <a:r>
              <a:rPr lang="zh-CN" altLang="en-US" sz="2600" dirty="0"/>
              <a:t>个协方差。若一个组合进一步扩大到包括所有的证券，则协方差几乎就成了组合标准差的决定性因素。</a:t>
            </a:r>
          </a:p>
          <a:p>
            <a:pPr eaLnBrk="1" hangingPunct="1">
              <a:buClr>
                <a:schemeClr val="tx1"/>
              </a:buClr>
              <a:buSzPct val="80000"/>
              <a:buFont typeface="Wingdings" panose="05000000000000000000" pitchFamily="2" charset="2"/>
              <a:buChar char="q"/>
            </a:pPr>
            <a:r>
              <a:rPr lang="zh-CN" altLang="en-US" sz="2600" dirty="0">
                <a:solidFill>
                  <a:srgbClr val="FF0000"/>
                </a:solidFill>
              </a:rPr>
              <a:t>风险的分散化原理被认为是现代金融学中唯一</a:t>
            </a:r>
            <a:r>
              <a:rPr lang="zh-CN" altLang="en-US" sz="2600" dirty="0" smtClean="0">
                <a:solidFill>
                  <a:srgbClr val="FF0000"/>
                </a:solidFill>
                <a:latin typeface="Arial" panose="020B0604020202020204" pitchFamily="34" charset="0"/>
              </a:rPr>
              <a:t>“免费</a:t>
            </a:r>
            <a:r>
              <a:rPr lang="zh-CN" altLang="en-US" sz="2600" dirty="0" smtClean="0">
                <a:solidFill>
                  <a:srgbClr val="FF0000"/>
                </a:solidFill>
              </a:rPr>
              <a:t>的午餐</a:t>
            </a:r>
            <a:r>
              <a:rPr lang="zh-CN" altLang="en-US" sz="2600" dirty="0" smtClean="0">
                <a:solidFill>
                  <a:srgbClr val="FF0000"/>
                </a:solidFill>
                <a:latin typeface="Arial" panose="020B0604020202020204" pitchFamily="34" charset="0"/>
              </a:rPr>
              <a:t>”</a:t>
            </a:r>
            <a:r>
              <a:rPr lang="zh-CN" altLang="en-US" sz="2600" dirty="0"/>
              <a:t>。将多项有风险资产组合到一起，可以对冲掉部分风险而不降低平均的预期收益率，这是马科维茨的主要贡献。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4037">
                                            <p:txEl>
                                              <p:pRg st="0" end="0"/>
                                            </p:txEl>
                                          </p:spTgt>
                                        </p:tgtEl>
                                        <p:attrNameLst>
                                          <p:attrName>style.visibility</p:attrName>
                                        </p:attrNameLst>
                                      </p:cBhvr>
                                      <p:to>
                                        <p:strVal val="visible"/>
                                      </p:to>
                                    </p:set>
                                    <p:animEffect transition="in" filter="wipe(left)">
                                      <p:cBhvr>
                                        <p:cTn id="7" dur="500"/>
                                        <p:tgtEl>
                                          <p:spTgt spid="4403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4037">
                                            <p:txEl>
                                              <p:pRg st="1" end="1"/>
                                            </p:txEl>
                                          </p:spTgt>
                                        </p:tgtEl>
                                        <p:attrNameLst>
                                          <p:attrName>style.visibility</p:attrName>
                                        </p:attrNameLst>
                                      </p:cBhvr>
                                      <p:to>
                                        <p:strVal val="visible"/>
                                      </p:to>
                                    </p:set>
                                    <p:animEffect transition="in" filter="wipe(left)">
                                      <p:cBhvr>
                                        <p:cTn id="12" dur="500"/>
                                        <p:tgtEl>
                                          <p:spTgt spid="4403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4037">
                                            <p:txEl>
                                              <p:pRg st="2" end="2"/>
                                            </p:txEl>
                                          </p:spTgt>
                                        </p:tgtEl>
                                        <p:attrNameLst>
                                          <p:attrName>style.visibility</p:attrName>
                                        </p:attrNameLst>
                                      </p:cBhvr>
                                      <p:to>
                                        <p:strVal val="visible"/>
                                      </p:to>
                                    </p:set>
                                    <p:animEffect transition="in" filter="wipe(left)">
                                      <p:cBhvr>
                                        <p:cTn id="17" dur="500"/>
                                        <p:tgtEl>
                                          <p:spTgt spid="4403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7"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日期占位符 3"/>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BC9A5E8E-73BF-4B00-80C8-7F8B28CEB7F4}" type="datetime1">
              <a:rPr lang="zh-CN" altLang="en-US" sz="1200"/>
              <a:pPr eaLnBrk="1" hangingPunct="1"/>
              <a:t>2020/4/17</a:t>
            </a:fld>
            <a:endParaRPr lang="en-US" sz="1200"/>
          </a:p>
        </p:txBody>
      </p:sp>
      <p:sp>
        <p:nvSpPr>
          <p:cNvPr id="45060" name="灯片编号占位符 5"/>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C964203C-FEEE-4E11-A592-C81CA588021D}" type="slidenum">
              <a:rPr lang="en-US" sz="1200"/>
              <a:pPr algn="r" eaLnBrk="1" hangingPunct="1"/>
              <a:t>37</a:t>
            </a:fld>
            <a:endParaRPr lang="en-US" sz="1200"/>
          </a:p>
        </p:txBody>
      </p:sp>
      <p:sp>
        <p:nvSpPr>
          <p:cNvPr id="45061" name="Rectangle 2"/>
          <p:cNvSpPr>
            <a:spLocks noGrp="1" noChangeArrowheads="1"/>
          </p:cNvSpPr>
          <p:nvPr>
            <p:ph type="body" idx="4294967295"/>
          </p:nvPr>
        </p:nvSpPr>
        <p:spPr>
          <a:xfrm>
            <a:off x="288323" y="762000"/>
            <a:ext cx="11640065" cy="5410200"/>
          </a:xfrm>
        </p:spPr>
        <p:txBody>
          <a:bodyPr/>
          <a:lstStyle/>
          <a:p>
            <a:pPr algn="just" eaLnBrk="1" hangingPunct="1">
              <a:buClr>
                <a:schemeClr val="tx1"/>
              </a:buClr>
              <a:buFont typeface="Wingdings" panose="05000000000000000000" pitchFamily="2" charset="2"/>
              <a:buChar char="Ø"/>
            </a:pPr>
            <a:r>
              <a:rPr lang="zh-CN" altLang="en-US" dirty="0" smtClean="0"/>
              <a:t>说明：假定</a:t>
            </a:r>
            <a:r>
              <a:rPr lang="zh-CN" altLang="en-US" dirty="0"/>
              <a:t>资产</a:t>
            </a:r>
            <a:r>
              <a:rPr lang="en-US" dirty="0"/>
              <a:t>1</a:t>
            </a:r>
            <a:r>
              <a:rPr lang="zh-CN" altLang="en-US" dirty="0"/>
              <a:t>在组合中的比重是</a:t>
            </a:r>
            <a:r>
              <a:rPr lang="en-US" dirty="0"/>
              <a:t>w</a:t>
            </a:r>
            <a:r>
              <a:rPr lang="zh-CN" altLang="en-US" dirty="0"/>
              <a:t>，则资产</a:t>
            </a:r>
            <a:r>
              <a:rPr lang="en-US" dirty="0"/>
              <a:t>2</a:t>
            </a:r>
            <a:r>
              <a:rPr lang="zh-CN" altLang="en-US" dirty="0"/>
              <a:t>的比重就是</a:t>
            </a:r>
            <a:r>
              <a:rPr lang="en-US" dirty="0"/>
              <a:t>1-w</a:t>
            </a:r>
            <a:r>
              <a:rPr lang="zh-CN" altLang="en-US" dirty="0"/>
              <a:t>。它们的预期收益率和收益率的方差分别记为</a:t>
            </a:r>
            <a:r>
              <a:rPr lang="en-US" dirty="0"/>
              <a:t>E(r</a:t>
            </a:r>
            <a:r>
              <a:rPr lang="en-US" baseline="-30000" dirty="0"/>
              <a:t>1</a:t>
            </a:r>
            <a:r>
              <a:rPr lang="en-US" dirty="0"/>
              <a:t>)</a:t>
            </a:r>
            <a:r>
              <a:rPr lang="zh-CN" altLang="en-US" dirty="0"/>
              <a:t>和</a:t>
            </a:r>
            <a:r>
              <a:rPr lang="en-US" dirty="0"/>
              <a:t>E(r</a:t>
            </a:r>
            <a:r>
              <a:rPr lang="en-US" baseline="-30000" dirty="0"/>
              <a:t>2</a:t>
            </a:r>
            <a:r>
              <a:rPr lang="en-US" dirty="0"/>
              <a:t>)</a:t>
            </a:r>
            <a:r>
              <a:rPr lang="zh-CN" altLang="en-US" dirty="0"/>
              <a:t>，</a:t>
            </a:r>
            <a:r>
              <a:rPr lang="zh-CN" altLang="en-US" dirty="0">
                <a:latin typeface="宋体" panose="02010600030101010101" pitchFamily="2" charset="-122"/>
                <a:sym typeface="Symbol" panose="05050102010706020507" pitchFamily="18" charset="2"/>
              </a:rPr>
              <a:t></a:t>
            </a:r>
            <a:r>
              <a:rPr lang="en-US" baseline="30000" dirty="0">
                <a:latin typeface="宋体" panose="02010600030101010101" pitchFamily="2" charset="-122"/>
              </a:rPr>
              <a:t>2</a:t>
            </a:r>
            <a:r>
              <a:rPr lang="en-US" baseline="-30000" dirty="0">
                <a:latin typeface="宋体" panose="02010600030101010101" pitchFamily="2" charset="-122"/>
              </a:rPr>
              <a:t>1</a:t>
            </a:r>
            <a:r>
              <a:rPr lang="zh-CN" altLang="en-US" dirty="0"/>
              <a:t>和</a:t>
            </a:r>
            <a:r>
              <a:rPr lang="zh-CN" altLang="en-US" dirty="0">
                <a:latin typeface="宋体" panose="02010600030101010101" pitchFamily="2" charset="-122"/>
                <a:sym typeface="Symbol" panose="05050102010706020507" pitchFamily="18" charset="2"/>
              </a:rPr>
              <a:t></a:t>
            </a:r>
            <a:r>
              <a:rPr lang="en-US" baseline="30000" dirty="0">
                <a:latin typeface="宋体" panose="02010600030101010101" pitchFamily="2" charset="-122"/>
              </a:rPr>
              <a:t>2</a:t>
            </a:r>
            <a:r>
              <a:rPr lang="en-US" baseline="-30000" dirty="0">
                <a:latin typeface="宋体" panose="02010600030101010101" pitchFamily="2" charset="-122"/>
              </a:rPr>
              <a:t>2</a:t>
            </a:r>
            <a:r>
              <a:rPr lang="zh-CN" altLang="en-US" dirty="0"/>
              <a:t>，组合的预期收益率和收益率的方差则记为</a:t>
            </a:r>
            <a:r>
              <a:rPr lang="en-US" dirty="0"/>
              <a:t>E(r)</a:t>
            </a:r>
            <a:r>
              <a:rPr lang="zh-CN" altLang="en-US" dirty="0"/>
              <a:t>和</a:t>
            </a:r>
            <a:r>
              <a:rPr lang="zh-CN" altLang="en-US" dirty="0">
                <a:latin typeface="宋体" panose="02010600030101010101" pitchFamily="2" charset="-122"/>
                <a:sym typeface="Symbol" panose="05050102010706020507" pitchFamily="18" charset="2"/>
              </a:rPr>
              <a:t></a:t>
            </a:r>
            <a:r>
              <a:rPr lang="en-US" baseline="30000" dirty="0">
                <a:latin typeface="宋体" panose="02010600030101010101" pitchFamily="2" charset="-122"/>
              </a:rPr>
              <a:t>2</a:t>
            </a:r>
            <a:r>
              <a:rPr lang="zh-CN" altLang="en-US" dirty="0"/>
              <a:t>。那么，</a:t>
            </a:r>
          </a:p>
          <a:p>
            <a:pPr algn="just" eaLnBrk="1" hangingPunct="1">
              <a:buFont typeface="Wingdings" panose="05000000000000000000" pitchFamily="2" charset="2"/>
              <a:buNone/>
            </a:pPr>
            <a:r>
              <a:rPr lang="zh-CN" altLang="en-US" dirty="0"/>
              <a:t>          </a:t>
            </a:r>
            <a:r>
              <a:rPr lang="en-US" dirty="0"/>
              <a:t>E(r)=</a:t>
            </a:r>
            <a:r>
              <a:rPr lang="en-US" dirty="0" err="1"/>
              <a:t>wE</a:t>
            </a:r>
            <a:r>
              <a:rPr lang="en-US" dirty="0"/>
              <a:t>(r</a:t>
            </a:r>
            <a:r>
              <a:rPr lang="en-US" baseline="-30000" dirty="0"/>
              <a:t>1</a:t>
            </a:r>
            <a:r>
              <a:rPr lang="en-US" dirty="0"/>
              <a:t>)+(1-w)E(r</a:t>
            </a:r>
            <a:r>
              <a:rPr lang="en-US" baseline="-30000" dirty="0"/>
              <a:t>2</a:t>
            </a:r>
            <a:r>
              <a:rPr lang="en-US" dirty="0"/>
              <a:t>)</a:t>
            </a:r>
          </a:p>
          <a:p>
            <a:pPr algn="just" eaLnBrk="1" hangingPunct="1">
              <a:buFont typeface="Wingdings" panose="05000000000000000000" pitchFamily="2" charset="2"/>
              <a:buNone/>
            </a:pPr>
            <a:r>
              <a:rPr lang="en-US" dirty="0">
                <a:latin typeface="宋体" panose="02010600030101010101" pitchFamily="2" charset="-122"/>
                <a:sym typeface="Symbol" panose="05050102010706020507" pitchFamily="18" charset="2"/>
              </a:rPr>
              <a:t>    </a:t>
            </a:r>
            <a:r>
              <a:rPr lang="en-US" baseline="30000" dirty="0">
                <a:latin typeface="宋体" panose="02010600030101010101" pitchFamily="2" charset="-122"/>
              </a:rPr>
              <a:t>2</a:t>
            </a:r>
            <a:r>
              <a:rPr lang="en-US" dirty="0"/>
              <a:t>=w</a:t>
            </a:r>
            <a:r>
              <a:rPr lang="en-US" baseline="30000" dirty="0">
                <a:latin typeface="宋体" panose="02010600030101010101" pitchFamily="2" charset="-122"/>
              </a:rPr>
              <a:t>2</a:t>
            </a:r>
            <a:r>
              <a:rPr lang="en-US" dirty="0">
                <a:latin typeface="宋体" panose="02010600030101010101" pitchFamily="2" charset="-122"/>
                <a:sym typeface="Symbol" panose="05050102010706020507" pitchFamily="18" charset="2"/>
              </a:rPr>
              <a:t></a:t>
            </a:r>
            <a:r>
              <a:rPr lang="en-US" baseline="30000" dirty="0">
                <a:latin typeface="宋体" panose="02010600030101010101" pitchFamily="2" charset="-122"/>
              </a:rPr>
              <a:t>2</a:t>
            </a:r>
            <a:r>
              <a:rPr lang="en-US" baseline="-30000" dirty="0">
                <a:latin typeface="宋体" panose="02010600030101010101" pitchFamily="2" charset="-122"/>
              </a:rPr>
              <a:t>1</a:t>
            </a:r>
            <a:r>
              <a:rPr lang="en-US" dirty="0"/>
              <a:t>+(1-w)</a:t>
            </a:r>
            <a:r>
              <a:rPr lang="en-US" baseline="30000" dirty="0">
                <a:latin typeface="宋体" panose="02010600030101010101" pitchFamily="2" charset="-122"/>
              </a:rPr>
              <a:t>2</a:t>
            </a:r>
            <a:r>
              <a:rPr lang="en-US" dirty="0">
                <a:latin typeface="宋体" panose="02010600030101010101" pitchFamily="2" charset="-122"/>
                <a:sym typeface="Symbol" panose="05050102010706020507" pitchFamily="18" charset="2"/>
              </a:rPr>
              <a:t></a:t>
            </a:r>
            <a:r>
              <a:rPr lang="en-US" baseline="30000" dirty="0">
                <a:latin typeface="宋体" panose="02010600030101010101" pitchFamily="2" charset="-122"/>
              </a:rPr>
              <a:t>2</a:t>
            </a:r>
            <a:r>
              <a:rPr lang="en-US" baseline="-30000" dirty="0">
                <a:latin typeface="宋体" panose="02010600030101010101" pitchFamily="2" charset="-122"/>
              </a:rPr>
              <a:t>2</a:t>
            </a:r>
            <a:r>
              <a:rPr lang="en-US" dirty="0"/>
              <a:t>+2w(1-w) </a:t>
            </a:r>
            <a:r>
              <a:rPr lang="en-US" dirty="0">
                <a:latin typeface="宋体" panose="02010600030101010101" pitchFamily="2" charset="-122"/>
                <a:sym typeface="Symbol" panose="05050102010706020507" pitchFamily="18" charset="2"/>
              </a:rPr>
              <a:t></a:t>
            </a:r>
            <a:r>
              <a:rPr lang="en-US" baseline="-30000" dirty="0"/>
              <a:t>12</a:t>
            </a:r>
            <a:r>
              <a:rPr lang="en-US" dirty="0">
                <a:latin typeface="宋体" panose="02010600030101010101" pitchFamily="2" charset="-122"/>
                <a:sym typeface="Symbol" panose="05050102010706020507" pitchFamily="18" charset="2"/>
              </a:rPr>
              <a:t></a:t>
            </a:r>
            <a:r>
              <a:rPr lang="en-US" baseline="-30000" dirty="0"/>
              <a:t>1</a:t>
            </a:r>
            <a:r>
              <a:rPr lang="en-US" dirty="0">
                <a:latin typeface="宋体" panose="02010600030101010101" pitchFamily="2" charset="-122"/>
                <a:sym typeface="Symbol" panose="05050102010706020507" pitchFamily="18" charset="2"/>
              </a:rPr>
              <a:t></a:t>
            </a:r>
            <a:r>
              <a:rPr lang="en-US" baseline="-30000" dirty="0"/>
              <a:t>2</a:t>
            </a:r>
            <a:endParaRPr lang="en-US" dirty="0"/>
          </a:p>
          <a:p>
            <a:pPr algn="just" eaLnBrk="1" hangingPunct="1">
              <a:buClr>
                <a:schemeClr val="tx1"/>
              </a:buClr>
              <a:buFont typeface="Wingdings" panose="05000000000000000000" pitchFamily="2" charset="2"/>
              <a:buChar char="Ø"/>
            </a:pPr>
            <a:r>
              <a:rPr lang="zh-CN" altLang="en-US" dirty="0"/>
              <a:t>因为</a:t>
            </a:r>
            <a:r>
              <a:rPr lang="en-US" dirty="0"/>
              <a:t>-1≤</a:t>
            </a:r>
            <a:r>
              <a:rPr lang="en-US" dirty="0">
                <a:latin typeface="宋体" panose="02010600030101010101" pitchFamily="2" charset="-122"/>
                <a:sym typeface="Symbol" panose="05050102010706020507" pitchFamily="18" charset="2"/>
              </a:rPr>
              <a:t></a:t>
            </a:r>
            <a:r>
              <a:rPr lang="en-US" dirty="0"/>
              <a:t>≤+1</a:t>
            </a:r>
            <a:r>
              <a:rPr lang="zh-CN" altLang="en-US" dirty="0"/>
              <a:t>，所以</a:t>
            </a:r>
            <a:r>
              <a:rPr lang="zh-CN" altLang="en-US" dirty="0" smtClean="0"/>
              <a:t>有</a:t>
            </a:r>
            <a:r>
              <a:rPr lang="en-US" dirty="0" smtClean="0"/>
              <a:t>[</a:t>
            </a:r>
            <a:r>
              <a:rPr lang="en-US" dirty="0"/>
              <a:t>w</a:t>
            </a:r>
            <a:r>
              <a:rPr lang="en-US" dirty="0">
                <a:latin typeface="宋体" panose="02010600030101010101" pitchFamily="2" charset="-122"/>
                <a:sym typeface="Symbol" panose="05050102010706020507" pitchFamily="18" charset="2"/>
              </a:rPr>
              <a:t></a:t>
            </a:r>
            <a:r>
              <a:rPr lang="en-US" baseline="-30000" dirty="0"/>
              <a:t>1</a:t>
            </a:r>
            <a:r>
              <a:rPr lang="en-US" dirty="0"/>
              <a:t>-(1-w) </a:t>
            </a:r>
            <a:r>
              <a:rPr lang="en-US" dirty="0">
                <a:latin typeface="宋体" panose="02010600030101010101" pitchFamily="2" charset="-122"/>
                <a:sym typeface="Symbol" panose="05050102010706020507" pitchFamily="18" charset="2"/>
              </a:rPr>
              <a:t></a:t>
            </a:r>
            <a:r>
              <a:rPr lang="en-US" baseline="-30000" dirty="0"/>
              <a:t>2</a:t>
            </a:r>
            <a:r>
              <a:rPr lang="en-US" dirty="0"/>
              <a:t>]</a:t>
            </a:r>
            <a:r>
              <a:rPr lang="en-US" baseline="30000" dirty="0">
                <a:latin typeface="宋体" panose="02010600030101010101" pitchFamily="2" charset="-122"/>
              </a:rPr>
              <a:t>2</a:t>
            </a:r>
            <a:r>
              <a:rPr lang="en-US" dirty="0"/>
              <a:t>≤</a:t>
            </a:r>
            <a:r>
              <a:rPr lang="en-US" dirty="0">
                <a:latin typeface="宋体" panose="02010600030101010101" pitchFamily="2" charset="-122"/>
                <a:sym typeface="Symbol" panose="05050102010706020507" pitchFamily="18" charset="2"/>
              </a:rPr>
              <a:t></a:t>
            </a:r>
            <a:r>
              <a:rPr lang="en-US" baseline="30000" dirty="0">
                <a:latin typeface="宋体" panose="02010600030101010101" pitchFamily="2" charset="-122"/>
              </a:rPr>
              <a:t>2</a:t>
            </a:r>
            <a:r>
              <a:rPr lang="en-US" dirty="0"/>
              <a:t>≤[w</a:t>
            </a:r>
            <a:r>
              <a:rPr lang="en-US" dirty="0">
                <a:latin typeface="宋体" panose="02010600030101010101" pitchFamily="2" charset="-122"/>
                <a:sym typeface="Symbol" panose="05050102010706020507" pitchFamily="18" charset="2"/>
              </a:rPr>
              <a:t></a:t>
            </a:r>
            <a:r>
              <a:rPr lang="en-US" baseline="-30000" dirty="0"/>
              <a:t>1</a:t>
            </a:r>
            <a:r>
              <a:rPr lang="en-US" dirty="0"/>
              <a:t>+(1-w) </a:t>
            </a:r>
            <a:r>
              <a:rPr lang="en-US" dirty="0">
                <a:latin typeface="宋体" panose="02010600030101010101" pitchFamily="2" charset="-122"/>
                <a:sym typeface="Symbol" panose="05050102010706020507" pitchFamily="18" charset="2"/>
              </a:rPr>
              <a:t></a:t>
            </a:r>
            <a:r>
              <a:rPr lang="en-US" baseline="-30000" dirty="0"/>
              <a:t>2</a:t>
            </a:r>
            <a:r>
              <a:rPr lang="en-US" dirty="0"/>
              <a:t>]</a:t>
            </a:r>
            <a:r>
              <a:rPr lang="en-US" baseline="30000" dirty="0">
                <a:latin typeface="宋体" panose="02010600030101010101" pitchFamily="2" charset="-122"/>
              </a:rPr>
              <a:t>2</a:t>
            </a:r>
            <a:r>
              <a:rPr lang="en-US" dirty="0"/>
              <a:t> </a:t>
            </a:r>
          </a:p>
        </p:txBody>
      </p:sp>
      <p:sp>
        <p:nvSpPr>
          <p:cNvPr id="5" name="Rectangle 2"/>
          <p:cNvSpPr txBox="1">
            <a:spLocks noChangeArrowheads="1"/>
          </p:cNvSpPr>
          <p:nvPr/>
        </p:nvSpPr>
        <p:spPr>
          <a:xfrm>
            <a:off x="461318" y="3467100"/>
            <a:ext cx="11467070" cy="146633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Clr>
                <a:srgbClr val="CC99FF"/>
              </a:buClr>
              <a:buFont typeface="Wingdings" panose="05000000000000000000" pitchFamily="2" charset="2"/>
              <a:buChar char="Ø"/>
            </a:pPr>
            <a:r>
              <a:rPr lang="zh-CN" altLang="en-US" smtClean="0"/>
              <a:t>由上面右方的不等式可以看出，组合的标准差不会大于标准差的组合。事实上，只要</a:t>
            </a:r>
            <a:r>
              <a:rPr lang="zh-CN" altLang="en-US" smtClean="0">
                <a:latin typeface="宋体" panose="02010600030101010101" pitchFamily="2" charset="-122"/>
                <a:sym typeface="Symbol" panose="05050102010706020507" pitchFamily="18" charset="2"/>
              </a:rPr>
              <a:t></a:t>
            </a:r>
            <a:r>
              <a:rPr lang="en-US" smtClean="0"/>
              <a:t>&lt;1</a:t>
            </a:r>
            <a:r>
              <a:rPr lang="zh-CN" altLang="en-US" smtClean="0"/>
              <a:t>，就有，∣</a:t>
            </a:r>
            <a:r>
              <a:rPr lang="zh-CN" altLang="en-US" smtClean="0">
                <a:latin typeface="宋体" panose="02010600030101010101" pitchFamily="2" charset="-122"/>
                <a:sym typeface="Symbol" panose="05050102010706020507" pitchFamily="18" charset="2"/>
              </a:rPr>
              <a:t></a:t>
            </a:r>
            <a:r>
              <a:rPr lang="zh-CN" altLang="en-US" smtClean="0"/>
              <a:t>∣</a:t>
            </a:r>
            <a:r>
              <a:rPr lang="en-US" smtClean="0">
                <a:latin typeface="宋体" panose="02010600030101010101" pitchFamily="2" charset="-122"/>
              </a:rPr>
              <a:t>&lt;</a:t>
            </a:r>
            <a:r>
              <a:rPr lang="en-US" smtClean="0"/>
              <a:t>∣w</a:t>
            </a:r>
            <a:r>
              <a:rPr lang="en-US" smtClean="0">
                <a:latin typeface="宋体" panose="02010600030101010101" pitchFamily="2" charset="-122"/>
                <a:sym typeface="Symbol" panose="05050102010706020507" pitchFamily="18" charset="2"/>
              </a:rPr>
              <a:t></a:t>
            </a:r>
            <a:r>
              <a:rPr lang="en-US" baseline="-30000" smtClean="0"/>
              <a:t>1</a:t>
            </a:r>
            <a:r>
              <a:rPr lang="en-US" smtClean="0"/>
              <a:t>+(1-w) </a:t>
            </a:r>
            <a:r>
              <a:rPr lang="en-US" smtClean="0">
                <a:latin typeface="宋体" panose="02010600030101010101" pitchFamily="2" charset="-122"/>
                <a:sym typeface="Symbol" panose="05050102010706020507" pitchFamily="18" charset="2"/>
              </a:rPr>
              <a:t></a:t>
            </a:r>
            <a:r>
              <a:rPr lang="en-US" baseline="-30000" smtClean="0"/>
              <a:t>2</a:t>
            </a:r>
            <a:r>
              <a:rPr lang="en-US" smtClean="0"/>
              <a:t>∣,</a:t>
            </a:r>
            <a:r>
              <a:rPr lang="zh-CN" altLang="en-US" smtClean="0"/>
              <a:t>即证券组合的标准差就会小于单个证券标准差的加权平均数，这意味着只要证券的变动不完全一致，单个有高风险的证券就能组成单个有中低风险的证券组合，这就是投资分散化的原理。</a:t>
            </a:r>
          </a:p>
          <a:p>
            <a:pPr>
              <a:buFont typeface="Wingdings" panose="05000000000000000000" pitchFamily="2" charset="2"/>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5061">
                                            <p:txEl>
                                              <p:pRg st="0" end="0"/>
                                            </p:txEl>
                                          </p:spTgt>
                                        </p:tgtEl>
                                        <p:attrNameLst>
                                          <p:attrName>style.visibility</p:attrName>
                                        </p:attrNameLst>
                                      </p:cBhvr>
                                      <p:to>
                                        <p:strVal val="visible"/>
                                      </p:to>
                                    </p:set>
                                    <p:animEffect transition="in" filter="wipe(left)">
                                      <p:cBhvr>
                                        <p:cTn id="7" dur="500"/>
                                        <p:tgtEl>
                                          <p:spTgt spid="4506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5061">
                                            <p:txEl>
                                              <p:pRg st="1" end="1"/>
                                            </p:txEl>
                                          </p:spTgt>
                                        </p:tgtEl>
                                        <p:attrNameLst>
                                          <p:attrName>style.visibility</p:attrName>
                                        </p:attrNameLst>
                                      </p:cBhvr>
                                      <p:to>
                                        <p:strVal val="visible"/>
                                      </p:to>
                                    </p:set>
                                    <p:animEffect transition="in" filter="wipe(left)">
                                      <p:cBhvr>
                                        <p:cTn id="12" dur="500"/>
                                        <p:tgtEl>
                                          <p:spTgt spid="4506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5061">
                                            <p:txEl>
                                              <p:pRg st="2" end="2"/>
                                            </p:txEl>
                                          </p:spTgt>
                                        </p:tgtEl>
                                        <p:attrNameLst>
                                          <p:attrName>style.visibility</p:attrName>
                                        </p:attrNameLst>
                                      </p:cBhvr>
                                      <p:to>
                                        <p:strVal val="visible"/>
                                      </p:to>
                                    </p:set>
                                    <p:animEffect transition="in" filter="wipe(left)">
                                      <p:cBhvr>
                                        <p:cTn id="17" dur="500"/>
                                        <p:tgtEl>
                                          <p:spTgt spid="4506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5061">
                                            <p:txEl>
                                              <p:pRg st="3" end="3"/>
                                            </p:txEl>
                                          </p:spTgt>
                                        </p:tgtEl>
                                        <p:attrNameLst>
                                          <p:attrName>style.visibility</p:attrName>
                                        </p:attrNameLst>
                                      </p:cBhvr>
                                      <p:to>
                                        <p:strVal val="visible"/>
                                      </p:to>
                                    </p:set>
                                    <p:animEffect transition="in" filter="wipe(left)">
                                      <p:cBhvr>
                                        <p:cTn id="22" dur="500"/>
                                        <p:tgtEl>
                                          <p:spTgt spid="4506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wipe(left)">
                                      <p:cBhvr>
                                        <p:cTn id="2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1" grpId="0" build="p" autoUpdateAnimBg="0"/>
      <p:bldP spid="5"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idx="4294967295"/>
          </p:nvPr>
        </p:nvSpPr>
        <p:spPr>
          <a:xfrm>
            <a:off x="232490" y="247135"/>
            <a:ext cx="8596668" cy="642551"/>
          </a:xfrm>
        </p:spPr>
        <p:txBody>
          <a:bodyPr/>
          <a:lstStyle/>
          <a:p>
            <a:pPr eaLnBrk="1" hangingPunct="1"/>
            <a:r>
              <a:rPr lang="zh-CN" altLang="en-US" sz="3200" dirty="0" smtClean="0">
                <a:solidFill>
                  <a:schemeClr val="tx1"/>
                </a:solidFill>
                <a:latin typeface="+mn-ea"/>
                <a:ea typeface="+mn-ea"/>
              </a:rPr>
              <a:t>九、</a:t>
            </a:r>
            <a:r>
              <a:rPr lang="en-US" sz="3200" dirty="0" smtClean="0">
                <a:solidFill>
                  <a:schemeClr val="tx1"/>
                </a:solidFill>
                <a:latin typeface="+mn-ea"/>
                <a:ea typeface="+mn-ea"/>
              </a:rPr>
              <a:t>Markowitz </a:t>
            </a:r>
            <a:r>
              <a:rPr lang="zh-CN" altLang="en-US" sz="3200" dirty="0">
                <a:solidFill>
                  <a:schemeClr val="tx1"/>
                </a:solidFill>
                <a:latin typeface="+mn-ea"/>
                <a:ea typeface="+mn-ea"/>
              </a:rPr>
              <a:t>证券组合选择问题的数学模型</a:t>
            </a:r>
          </a:p>
        </p:txBody>
      </p:sp>
      <p:sp>
        <p:nvSpPr>
          <p:cNvPr id="48131" name="内容占位符 2"/>
          <p:cNvSpPr>
            <a:spLocks noGrp="1"/>
          </p:cNvSpPr>
          <p:nvPr>
            <p:ph idx="4294967295"/>
          </p:nvPr>
        </p:nvSpPr>
        <p:spPr>
          <a:xfrm>
            <a:off x="232490" y="1476849"/>
            <a:ext cx="11531142" cy="1554675"/>
          </a:xfrm>
        </p:spPr>
        <p:txBody>
          <a:bodyPr>
            <a:noAutofit/>
          </a:bodyPr>
          <a:lstStyle/>
          <a:p>
            <a:pPr eaLnBrk="1" hangingPunct="1"/>
            <a:r>
              <a:rPr lang="zh-CN" altLang="en-US" sz="2400" dirty="0"/>
              <a:t>假设有</a:t>
            </a:r>
            <a:r>
              <a:rPr lang="en-US" sz="2400" i="1" dirty="0"/>
              <a:t>n</a:t>
            </a:r>
            <a:r>
              <a:rPr lang="zh-CN" altLang="en-US" sz="2400" dirty="0"/>
              <a:t>种证券，它们的收益率是随机变量</a:t>
            </a:r>
            <a:r>
              <a:rPr lang="en-US" sz="2400" i="1" dirty="0"/>
              <a:t>r</a:t>
            </a:r>
            <a:r>
              <a:rPr lang="en-US" sz="2400" i="1" baseline="-25000" dirty="0"/>
              <a:t>1</a:t>
            </a:r>
            <a:r>
              <a:rPr lang="en-US" sz="2400" i="1" dirty="0"/>
              <a:t>,r</a:t>
            </a:r>
            <a:r>
              <a:rPr lang="en-US" sz="2400" i="1" baseline="-25000" dirty="0"/>
              <a:t>2</a:t>
            </a:r>
            <a:r>
              <a:rPr lang="en-US" sz="2400" i="1" dirty="0"/>
              <a:t>,</a:t>
            </a:r>
            <a:r>
              <a:rPr lang="zh-CN" altLang="en-US" sz="2400" i="1" dirty="0"/>
              <a:t>…，</a:t>
            </a:r>
            <a:r>
              <a:rPr lang="en-US" sz="2400" i="1" dirty="0" err="1"/>
              <a:t>r</a:t>
            </a:r>
            <a:r>
              <a:rPr lang="en-US" sz="2400" i="1" baseline="-25000" dirty="0" err="1"/>
              <a:t>n</a:t>
            </a:r>
            <a:r>
              <a:rPr lang="en-US" sz="2400" i="1" dirty="0"/>
              <a:t>.</a:t>
            </a:r>
            <a:r>
              <a:rPr lang="zh-CN" altLang="en-US" sz="2400" dirty="0"/>
              <a:t>。证券组合是指这</a:t>
            </a:r>
            <a:r>
              <a:rPr lang="en-US" sz="2400" i="1" dirty="0"/>
              <a:t>n</a:t>
            </a:r>
            <a:r>
              <a:rPr lang="zh-CN" altLang="en-US" sz="2400" dirty="0"/>
              <a:t>种证券的一个组合，它在数学上可用一个</a:t>
            </a:r>
            <a:r>
              <a:rPr lang="en-US" sz="2400" i="1" dirty="0"/>
              <a:t>n</a:t>
            </a:r>
            <a:r>
              <a:rPr lang="zh-CN" altLang="en-US" sz="2400" dirty="0"/>
              <a:t>维向量</a:t>
            </a:r>
            <a:r>
              <a:rPr lang="en-US" sz="2400" i="1" dirty="0"/>
              <a:t>w=(w</a:t>
            </a:r>
            <a:r>
              <a:rPr lang="en-US" sz="2400" i="1" baseline="-25000" dirty="0"/>
              <a:t>1</a:t>
            </a:r>
            <a:r>
              <a:rPr lang="en-US" sz="2400" i="1" dirty="0"/>
              <a:t>,w</a:t>
            </a:r>
            <a:r>
              <a:rPr lang="en-US" sz="2400" i="1" baseline="-25000" dirty="0"/>
              <a:t>2</a:t>
            </a:r>
            <a:r>
              <a:rPr lang="en-US" sz="2400" i="1" dirty="0"/>
              <a:t>,</a:t>
            </a:r>
            <a:r>
              <a:rPr lang="zh-CN" altLang="en-US" sz="2400" i="1" dirty="0"/>
              <a:t>…</a:t>
            </a:r>
            <a:r>
              <a:rPr lang="en-US" sz="2400" i="1" dirty="0"/>
              <a:t>,</a:t>
            </a:r>
            <a:r>
              <a:rPr lang="en-US" sz="2400" i="1" dirty="0" err="1"/>
              <a:t>w</a:t>
            </a:r>
            <a:r>
              <a:rPr lang="en-US" sz="2400" i="1" baseline="-25000" dirty="0" err="1"/>
              <a:t>n</a:t>
            </a:r>
            <a:r>
              <a:rPr lang="en-US" sz="2400" i="1" dirty="0"/>
              <a:t>)</a:t>
            </a:r>
            <a:r>
              <a:rPr lang="zh-CN" altLang="en-US" sz="2400" dirty="0"/>
              <a:t>来表示，其中实数</a:t>
            </a:r>
            <a:r>
              <a:rPr lang="en-US" sz="2400" i="1" dirty="0" err="1"/>
              <a:t>w</a:t>
            </a:r>
            <a:r>
              <a:rPr lang="en-US" sz="2400" i="1" baseline="-25000" dirty="0" err="1"/>
              <a:t>i</a:t>
            </a:r>
            <a:r>
              <a:rPr lang="zh-CN" altLang="en-US" sz="2400" dirty="0"/>
              <a:t>代表第</a:t>
            </a:r>
            <a:r>
              <a:rPr lang="en-US" sz="2400" dirty="0" err="1"/>
              <a:t>i</a:t>
            </a:r>
            <a:r>
              <a:rPr lang="zh-CN" altLang="en-US" sz="2400" dirty="0"/>
              <a:t>种证券的价格在总价值中所占的比重，一次，</a:t>
            </a:r>
            <a:r>
              <a:rPr lang="en-US" sz="2400" i="1" dirty="0"/>
              <a:t>w</a:t>
            </a:r>
            <a:r>
              <a:rPr lang="en-US" sz="2400" i="1" baseline="-25000" dirty="0"/>
              <a:t>1</a:t>
            </a:r>
            <a:r>
              <a:rPr lang="en-US" sz="2400" i="1" dirty="0"/>
              <a:t>+w</a:t>
            </a:r>
            <a:r>
              <a:rPr lang="en-US" sz="2400" i="1" baseline="-25000" dirty="0"/>
              <a:t>2</a:t>
            </a:r>
            <a:r>
              <a:rPr lang="en-US" sz="2400" i="1" dirty="0"/>
              <a:t>+</a:t>
            </a:r>
            <a:r>
              <a:rPr lang="zh-CN" altLang="en-US" sz="2400" i="1" dirty="0"/>
              <a:t>…</a:t>
            </a:r>
            <a:r>
              <a:rPr lang="en-US" sz="2400" i="1" dirty="0"/>
              <a:t>+</a:t>
            </a:r>
            <a:r>
              <a:rPr lang="en-US" sz="2400" i="1" dirty="0" err="1"/>
              <a:t>w</a:t>
            </a:r>
            <a:r>
              <a:rPr lang="en-US" sz="2400" i="1" baseline="-25000" dirty="0" err="1"/>
              <a:t>n</a:t>
            </a:r>
            <a:r>
              <a:rPr lang="en-US" sz="2400" i="1" dirty="0"/>
              <a:t>=1</a:t>
            </a:r>
            <a:r>
              <a:rPr lang="zh-CN" altLang="en-US" sz="2400" dirty="0"/>
              <a:t>。</a:t>
            </a:r>
            <a:r>
              <a:rPr lang="en-US" sz="2400" i="1" dirty="0"/>
              <a:t>Markowitz</a:t>
            </a:r>
            <a:r>
              <a:rPr lang="zh-CN" altLang="en-US" sz="2400" dirty="0"/>
              <a:t>原来考虑的</a:t>
            </a:r>
            <a:r>
              <a:rPr lang="en-US" sz="2400" i="1" dirty="0" err="1"/>
              <a:t>w</a:t>
            </a:r>
            <a:r>
              <a:rPr lang="en-US" sz="2400" i="1" baseline="-25000" dirty="0" err="1"/>
              <a:t>i</a:t>
            </a:r>
            <a:r>
              <a:rPr lang="zh-CN" altLang="en-US" sz="2400" dirty="0"/>
              <a:t>都必须是非负的。这一投资组合</a:t>
            </a:r>
            <a:r>
              <a:rPr lang="en-US" sz="2400" dirty="0"/>
              <a:t>w</a:t>
            </a:r>
            <a:r>
              <a:rPr lang="zh-CN" altLang="en-US" sz="2400" dirty="0"/>
              <a:t>的收益率将是随机变量</a:t>
            </a:r>
            <a:r>
              <a:rPr lang="en-US" sz="2400" dirty="0"/>
              <a:t>:</a:t>
            </a:r>
          </a:p>
          <a:p>
            <a:pPr eaLnBrk="1" hangingPunct="1"/>
            <a:r>
              <a:rPr lang="en-US" sz="2400" i="1" dirty="0"/>
              <a:t>        </a:t>
            </a:r>
            <a:r>
              <a:rPr lang="en-US" sz="2400" i="1" dirty="0" err="1"/>
              <a:t>r</a:t>
            </a:r>
            <a:r>
              <a:rPr lang="en-US" sz="2400" i="1" baseline="-25000" dirty="0" err="1"/>
              <a:t>p</a:t>
            </a:r>
            <a:r>
              <a:rPr lang="en-US" sz="2400" i="1" dirty="0"/>
              <a:t>=w</a:t>
            </a:r>
            <a:r>
              <a:rPr lang="en-US" sz="2400" i="1" baseline="-25000" dirty="0"/>
              <a:t>1</a:t>
            </a:r>
            <a:r>
              <a:rPr lang="en-US" sz="2400" i="1" dirty="0"/>
              <a:t>r</a:t>
            </a:r>
            <a:r>
              <a:rPr lang="en-US" sz="2400" i="1" baseline="-25000" dirty="0"/>
              <a:t>1</a:t>
            </a:r>
            <a:r>
              <a:rPr lang="en-US" sz="2400" i="1" dirty="0"/>
              <a:t>+w</a:t>
            </a:r>
            <a:r>
              <a:rPr lang="en-US" sz="2400" i="1" baseline="-25000" dirty="0"/>
              <a:t>2</a:t>
            </a:r>
            <a:r>
              <a:rPr lang="en-US" sz="2400" i="1" dirty="0"/>
              <a:t>r</a:t>
            </a:r>
            <a:r>
              <a:rPr lang="en-US" sz="2400" i="1" baseline="-25000" dirty="0"/>
              <a:t>2</a:t>
            </a:r>
            <a:r>
              <a:rPr lang="en-US" sz="2400" i="1" dirty="0"/>
              <a:t>+</a:t>
            </a:r>
            <a:r>
              <a:rPr lang="zh-CN" altLang="en-US" sz="2400" i="1" dirty="0"/>
              <a:t>…</a:t>
            </a:r>
            <a:r>
              <a:rPr lang="en-US" sz="2400" i="1" dirty="0" err="1"/>
              <a:t>w</a:t>
            </a:r>
            <a:r>
              <a:rPr lang="en-US" sz="2400" i="1" baseline="-25000" dirty="0" err="1"/>
              <a:t>n</a:t>
            </a:r>
            <a:r>
              <a:rPr lang="en-US" sz="2400" i="1" dirty="0" err="1"/>
              <a:t>r</a:t>
            </a:r>
            <a:r>
              <a:rPr lang="en-US" sz="2400" i="1" baseline="-25000" dirty="0" err="1"/>
              <a:t>n</a:t>
            </a:r>
            <a:r>
              <a:rPr lang="en-US" sz="2400" i="1" dirty="0"/>
              <a:t>.</a:t>
            </a:r>
            <a:endParaRPr lang="zh-CN" altLang="en-US" sz="2400" dirty="0"/>
          </a:p>
          <a:p>
            <a:pPr eaLnBrk="1" hangingPunct="1"/>
            <a:endParaRPr lang="zh-CN" altLang="en-US" sz="2400" dirty="0"/>
          </a:p>
        </p:txBody>
      </p:sp>
      <p:sp>
        <p:nvSpPr>
          <p:cNvPr id="48132" name="日期占位符 3"/>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FC825644-6F90-45F9-BC11-2F3A61BDAB24}" type="datetime1">
              <a:rPr lang="zh-CN" altLang="en-US" sz="1200"/>
              <a:pPr eaLnBrk="1" hangingPunct="1"/>
              <a:t>2020/4/17</a:t>
            </a:fld>
            <a:endParaRPr lang="en-US" sz="1200"/>
          </a:p>
        </p:txBody>
      </p:sp>
      <p:sp>
        <p:nvSpPr>
          <p:cNvPr id="48134" name="灯片编号占位符 5"/>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B8CEF2CA-224B-43EB-8CA1-6700BB8D2C9C}" type="slidenum">
              <a:rPr lang="en-US" sz="1200"/>
              <a:pPr algn="r" eaLnBrk="1" hangingPunct="1"/>
              <a:t>38</a:t>
            </a:fld>
            <a:endParaRPr lang="en-US" sz="1200"/>
          </a:p>
        </p:txBody>
      </p:sp>
      <p:sp>
        <p:nvSpPr>
          <p:cNvPr id="7" name="内容占位符 2"/>
          <p:cNvSpPr txBox="1">
            <a:spLocks/>
          </p:cNvSpPr>
          <p:nvPr/>
        </p:nvSpPr>
        <p:spPr>
          <a:xfrm>
            <a:off x="232490" y="4001080"/>
            <a:ext cx="10995938" cy="1274589"/>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400" dirty="0" smtClean="0"/>
              <a:t>Markowitz</a:t>
            </a:r>
            <a:r>
              <a:rPr lang="zh-CN" altLang="en-US" sz="2400" dirty="0" smtClean="0"/>
              <a:t>考虑的问题是如何确定</a:t>
            </a:r>
            <a:r>
              <a:rPr lang="en-US" sz="2400" dirty="0" err="1" smtClean="0"/>
              <a:t>w</a:t>
            </a:r>
            <a:r>
              <a:rPr lang="en-US" sz="2400" baseline="-25000" dirty="0" err="1" smtClean="0"/>
              <a:t>i</a:t>
            </a:r>
            <a:r>
              <a:rPr lang="zh-CN" altLang="en-US" sz="2400" dirty="0" smtClean="0"/>
              <a:t>，使得证券组合</a:t>
            </a:r>
            <a:r>
              <a:rPr lang="en-US" sz="2400" dirty="0" smtClean="0"/>
              <a:t>w</a:t>
            </a:r>
            <a:r>
              <a:rPr lang="zh-CN" altLang="en-US" sz="2400" dirty="0" smtClean="0"/>
              <a:t>在期望收益率</a:t>
            </a:r>
            <a:r>
              <a:rPr lang="en-US" sz="2400" i="1" dirty="0" smtClean="0"/>
              <a:t>E[</a:t>
            </a:r>
            <a:r>
              <a:rPr lang="en-US" sz="2400" i="1" dirty="0" err="1" smtClean="0"/>
              <a:t>r</a:t>
            </a:r>
            <a:r>
              <a:rPr lang="en-US" sz="2400" i="1" baseline="-25000" dirty="0" err="1" smtClean="0"/>
              <a:t>p</a:t>
            </a:r>
            <a:r>
              <a:rPr lang="en-US" sz="2400" i="1" dirty="0" smtClean="0"/>
              <a:t>]</a:t>
            </a:r>
            <a:r>
              <a:rPr lang="en-US" sz="2400" dirty="0" smtClean="0"/>
              <a:t>= </a:t>
            </a:r>
            <a:r>
              <a:rPr lang="zh-CN" altLang="en-US" sz="2400" dirty="0" smtClean="0"/>
              <a:t>一定时，风险（收益率的方差或标准差）最小，这里</a:t>
            </a:r>
            <a:r>
              <a:rPr lang="en-US" sz="2400" i="1" dirty="0" smtClean="0"/>
              <a:t>E</a:t>
            </a:r>
            <a:r>
              <a:rPr lang="zh-CN" altLang="en-US" sz="2400" dirty="0" smtClean="0"/>
              <a:t>表示数学期望。令</a:t>
            </a:r>
            <a:r>
              <a:rPr lang="en-US" sz="2400" i="1" dirty="0" smtClean="0"/>
              <a:t>µ</a:t>
            </a:r>
            <a:r>
              <a:rPr lang="en-US" sz="2400" i="1" baseline="-25000" dirty="0" err="1" smtClean="0"/>
              <a:t>i</a:t>
            </a:r>
            <a:r>
              <a:rPr lang="en-US" sz="2400" i="1" dirty="0" smtClean="0"/>
              <a:t>=E[</a:t>
            </a:r>
            <a:r>
              <a:rPr lang="en-US" sz="2400" i="1" dirty="0" err="1" smtClean="0"/>
              <a:t>r</a:t>
            </a:r>
            <a:r>
              <a:rPr lang="en-US" sz="2400" i="1" baseline="-25000" dirty="0" err="1" smtClean="0"/>
              <a:t>i</a:t>
            </a:r>
            <a:r>
              <a:rPr lang="en-US" sz="2400" i="1" dirty="0" smtClean="0"/>
              <a:t>]</a:t>
            </a:r>
            <a:r>
              <a:rPr lang="zh-CN" altLang="en-US" sz="2400" i="1" dirty="0" smtClean="0"/>
              <a:t>，</a:t>
            </a:r>
            <a:r>
              <a:rPr lang="en-US" sz="2400" i="1" dirty="0" err="1" smtClean="0"/>
              <a:t>i</a:t>
            </a:r>
            <a:r>
              <a:rPr lang="en-US" sz="2400" i="1" dirty="0" smtClean="0"/>
              <a:t>=1,2,</a:t>
            </a:r>
            <a:r>
              <a:rPr lang="zh-CN" altLang="en-US" sz="2400" i="1" dirty="0" smtClean="0"/>
              <a:t>…</a:t>
            </a:r>
            <a:r>
              <a:rPr lang="en-US" sz="2400" i="1" dirty="0" smtClean="0"/>
              <a:t>,n</a:t>
            </a:r>
            <a:r>
              <a:rPr lang="zh-CN" altLang="en-US" sz="2400" dirty="0" smtClean="0"/>
              <a:t>，</a:t>
            </a:r>
            <a:r>
              <a:rPr lang="en-US" sz="2400" i="1" dirty="0" err="1" smtClean="0"/>
              <a:t>V</a:t>
            </a:r>
            <a:r>
              <a:rPr lang="en-US" sz="2400" i="1" baseline="-25000" dirty="0" err="1" smtClean="0"/>
              <a:t>ij</a:t>
            </a:r>
            <a:r>
              <a:rPr lang="en-US" sz="2400" i="1" dirty="0" smtClean="0"/>
              <a:t>=</a:t>
            </a:r>
            <a:r>
              <a:rPr lang="en-US" sz="2400" i="1" dirty="0" err="1" smtClean="0"/>
              <a:t>Cov</a:t>
            </a:r>
            <a:r>
              <a:rPr lang="en-US" sz="2400" i="1" dirty="0" smtClean="0"/>
              <a:t>[</a:t>
            </a:r>
            <a:r>
              <a:rPr lang="en-US" sz="2400" i="1" dirty="0" err="1" smtClean="0"/>
              <a:t>r</a:t>
            </a:r>
            <a:r>
              <a:rPr lang="en-US" sz="2400" i="1" baseline="-25000" dirty="0" err="1" smtClean="0"/>
              <a:t>i</a:t>
            </a:r>
            <a:r>
              <a:rPr lang="en-US" sz="2400" i="1" dirty="0" err="1" smtClean="0"/>
              <a:t>,r</a:t>
            </a:r>
            <a:r>
              <a:rPr lang="en-US" sz="2400" i="1" baseline="-25000" dirty="0" err="1" smtClean="0"/>
              <a:t>j</a:t>
            </a:r>
            <a:r>
              <a:rPr lang="en-US" sz="2400" i="1" dirty="0" smtClean="0"/>
              <a:t>]=E[</a:t>
            </a:r>
            <a:r>
              <a:rPr lang="en-US" sz="2400" i="1" dirty="0" err="1" smtClean="0"/>
              <a:t>r</a:t>
            </a:r>
            <a:r>
              <a:rPr lang="en-US" sz="2400" baseline="-25000" dirty="0" err="1" smtClean="0"/>
              <a:t>i</a:t>
            </a:r>
            <a:r>
              <a:rPr lang="en-US" sz="2400" dirty="0" smtClean="0"/>
              <a:t>-</a:t>
            </a:r>
            <a:r>
              <a:rPr lang="en-US" sz="2400" i="1" dirty="0" smtClean="0"/>
              <a:t>µ</a:t>
            </a:r>
            <a:r>
              <a:rPr lang="en-US" sz="2400" i="1" baseline="-25000" dirty="0" err="1" smtClean="0"/>
              <a:t>i</a:t>
            </a:r>
            <a:r>
              <a:rPr lang="en-US" sz="2400" i="1" dirty="0" err="1" smtClean="0"/>
              <a:t>,r</a:t>
            </a:r>
            <a:r>
              <a:rPr lang="en-US" sz="2400" i="1" baseline="-25000" dirty="0" err="1" smtClean="0"/>
              <a:t>j</a:t>
            </a:r>
            <a:r>
              <a:rPr lang="en-US" sz="2400" i="1" dirty="0" smtClean="0"/>
              <a:t>-µ</a:t>
            </a:r>
            <a:r>
              <a:rPr lang="en-US" sz="2400" i="1" baseline="-25000" dirty="0" smtClean="0"/>
              <a:t>j</a:t>
            </a:r>
            <a:r>
              <a:rPr lang="en-US" sz="2400" i="1" dirty="0" smtClean="0"/>
              <a:t>]</a:t>
            </a:r>
            <a:r>
              <a:rPr lang="zh-CN" altLang="en-US" sz="2400" dirty="0" smtClean="0"/>
              <a:t>为</a:t>
            </a:r>
            <a:r>
              <a:rPr lang="en-US" sz="2400" i="1" dirty="0" err="1" smtClean="0"/>
              <a:t>r</a:t>
            </a:r>
            <a:r>
              <a:rPr lang="en-US" sz="2400" i="1" baseline="-25000" dirty="0" err="1" smtClean="0"/>
              <a:t>i</a:t>
            </a:r>
            <a:r>
              <a:rPr lang="zh-CN" altLang="en-US" sz="2400" dirty="0" smtClean="0"/>
              <a:t>与</a:t>
            </a:r>
            <a:r>
              <a:rPr lang="en-US" sz="2400" i="1" dirty="0" err="1" smtClean="0"/>
              <a:t>r</a:t>
            </a:r>
            <a:r>
              <a:rPr lang="en-US" sz="2400" i="1" baseline="-25000" dirty="0" err="1" smtClean="0"/>
              <a:t>j</a:t>
            </a:r>
            <a:r>
              <a:rPr lang="zh-CN" altLang="en-US" sz="2400" dirty="0" smtClean="0"/>
              <a:t>的协方差，</a:t>
            </a:r>
            <a:r>
              <a:rPr lang="en-US" sz="2400" i="1" dirty="0" err="1" smtClean="0"/>
              <a:t>i,j</a:t>
            </a:r>
            <a:r>
              <a:rPr lang="en-US" sz="2400" i="1" dirty="0" smtClean="0"/>
              <a:t>=1,2,</a:t>
            </a:r>
            <a:r>
              <a:rPr lang="zh-CN" altLang="en-US" sz="2400" i="1" dirty="0" smtClean="0"/>
              <a:t>…</a:t>
            </a:r>
            <a:r>
              <a:rPr lang="en-US" sz="2400" i="1" dirty="0" smtClean="0"/>
              <a:t>,n</a:t>
            </a:r>
            <a:r>
              <a:rPr lang="zh-CN" altLang="en-US" sz="2400" i="1" dirty="0" smtClean="0"/>
              <a:t>，</a:t>
            </a:r>
            <a:r>
              <a:rPr lang="zh-CN" altLang="en-US" sz="2400" dirty="0" smtClean="0"/>
              <a:t>那么</a:t>
            </a:r>
            <a:r>
              <a:rPr lang="en-US" sz="2400" dirty="0" smtClean="0"/>
              <a:t>Markowitz</a:t>
            </a:r>
            <a:r>
              <a:rPr lang="zh-CN" altLang="en-US" sz="2400" dirty="0" smtClean="0"/>
              <a:t>的问题（它通常称为均值—方差证券组合选择问题）为</a:t>
            </a:r>
          </a:p>
          <a:p>
            <a:endParaRPr lang="zh-CN" altLang="en-US" sz="2400" dirty="0"/>
          </a:p>
        </p:txBody>
      </p:sp>
      <p:graphicFrame>
        <p:nvGraphicFramePr>
          <p:cNvPr id="8" name="Object 7"/>
          <p:cNvGraphicFramePr>
            <a:graphicFrameLocks noChangeAspect="1"/>
          </p:cNvGraphicFramePr>
          <p:nvPr>
            <p:extLst>
              <p:ext uri="{D42A27DB-BD31-4B8C-83A1-F6EECF244321}">
                <p14:modId xmlns:p14="http://schemas.microsoft.com/office/powerpoint/2010/main" val="3087353911"/>
              </p:ext>
            </p:extLst>
          </p:nvPr>
        </p:nvGraphicFramePr>
        <p:xfrm>
          <a:off x="3398121" y="5453963"/>
          <a:ext cx="4305300" cy="1120775"/>
        </p:xfrm>
        <a:graphic>
          <a:graphicData uri="http://schemas.openxmlformats.org/presentationml/2006/ole">
            <mc:AlternateContent xmlns:mc="http://schemas.openxmlformats.org/markup-compatibility/2006">
              <mc:Choice xmlns:v="urn:schemas-microsoft-com:vml" Requires="v">
                <p:oleObj spid="_x0000_s22536" r:id="rId4" imgW="1244917" imgH="444817" progId="Equation.DSMT4">
                  <p:embed/>
                </p:oleObj>
              </mc:Choice>
              <mc:Fallback>
                <p:oleObj r:id="rId4" imgW="1244917" imgH="444817"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98121" y="5453963"/>
                        <a:ext cx="4305300" cy="112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内容占位符 2"/>
          <p:cNvSpPr>
            <a:spLocks noGrp="1"/>
          </p:cNvSpPr>
          <p:nvPr>
            <p:ph idx="4294967295"/>
          </p:nvPr>
        </p:nvSpPr>
        <p:spPr>
          <a:xfrm>
            <a:off x="189470" y="3421127"/>
            <a:ext cx="11324164" cy="1214438"/>
          </a:xfrm>
        </p:spPr>
        <p:txBody>
          <a:bodyPr>
            <a:noAutofit/>
          </a:bodyPr>
          <a:lstStyle/>
          <a:p>
            <a:pPr eaLnBrk="1" hangingPunct="1"/>
            <a:r>
              <a:rPr lang="en-US" sz="2800" dirty="0">
                <a:solidFill>
                  <a:srgbClr val="FF0000"/>
                </a:solidFill>
              </a:rPr>
              <a:t>Markowitz</a:t>
            </a:r>
            <a:r>
              <a:rPr lang="zh-CN" altLang="en-US" sz="2800" dirty="0">
                <a:solidFill>
                  <a:srgbClr val="FF0000"/>
                </a:solidFill>
              </a:rPr>
              <a:t>的基本结论为</a:t>
            </a:r>
            <a:r>
              <a:rPr lang="zh-CN" altLang="en-US" sz="2800" dirty="0"/>
              <a:t>：如果对于收益（期望收益率）</a:t>
            </a:r>
            <a:r>
              <a:rPr lang="en-US" sz="2800" dirty="0"/>
              <a:t> </a:t>
            </a:r>
            <a:r>
              <a:rPr lang="zh-CN" altLang="en-US" sz="2800" dirty="0"/>
              <a:t>解得的最小风险为</a:t>
            </a:r>
            <a:r>
              <a:rPr lang="en-US" sz="2800" dirty="0"/>
              <a:t>    </a:t>
            </a:r>
            <a:r>
              <a:rPr lang="zh-CN" altLang="en-US" sz="2800" dirty="0"/>
              <a:t>，那么在所有可能的组合中不包含无风险证券组合（其收益率退化为常数）时，随着</a:t>
            </a:r>
            <a:r>
              <a:rPr lang="en-US" sz="2800" dirty="0"/>
              <a:t>   </a:t>
            </a:r>
            <a:r>
              <a:rPr lang="zh-CN" altLang="en-US" sz="2800" dirty="0"/>
              <a:t>得变化，点        在       平面上画出向右开口的双曲线的一支，这支曲线后面将要介绍的</a:t>
            </a:r>
            <a:r>
              <a:rPr lang="en-US" sz="2800" dirty="0"/>
              <a:t>Markowitz</a:t>
            </a:r>
            <a:r>
              <a:rPr lang="zh-CN" altLang="en-US" sz="2800" dirty="0">
                <a:solidFill>
                  <a:srgbClr val="FF0000"/>
                </a:solidFill>
              </a:rPr>
              <a:t>有效前沿。</a:t>
            </a:r>
          </a:p>
          <a:p>
            <a:pPr eaLnBrk="1" hangingPunct="1"/>
            <a:endParaRPr lang="zh-CN" altLang="en-US" sz="2800" dirty="0"/>
          </a:p>
        </p:txBody>
      </p:sp>
      <p:sp>
        <p:nvSpPr>
          <p:cNvPr id="52228" name="日期占位符 3"/>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FE134439-385E-46BB-94D0-54952CFCC342}" type="datetime1">
              <a:rPr lang="zh-CN" altLang="en-US" sz="1200"/>
              <a:pPr eaLnBrk="1" hangingPunct="1"/>
              <a:t>2020/4/17</a:t>
            </a:fld>
            <a:endParaRPr lang="en-US" sz="1200"/>
          </a:p>
        </p:txBody>
      </p:sp>
      <p:sp>
        <p:nvSpPr>
          <p:cNvPr id="52230" name="灯片编号占位符 5"/>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C58DC69A-B9EC-4664-BD32-D3569E2AC159}" type="slidenum">
              <a:rPr lang="en-US" sz="1200"/>
              <a:pPr algn="r" eaLnBrk="1" hangingPunct="1"/>
              <a:t>39</a:t>
            </a:fld>
            <a:endParaRPr lang="en-US" sz="1200"/>
          </a:p>
        </p:txBody>
      </p:sp>
      <p:graphicFrame>
        <p:nvGraphicFramePr>
          <p:cNvPr id="52231" name="Object 7"/>
          <p:cNvGraphicFramePr>
            <a:graphicFrameLocks noChangeAspect="1"/>
          </p:cNvGraphicFramePr>
          <p:nvPr>
            <p:extLst>
              <p:ext uri="{D42A27DB-BD31-4B8C-83A1-F6EECF244321}">
                <p14:modId xmlns:p14="http://schemas.microsoft.com/office/powerpoint/2010/main" val="4074099113"/>
              </p:ext>
            </p:extLst>
          </p:nvPr>
        </p:nvGraphicFramePr>
        <p:xfrm>
          <a:off x="1696706" y="3880065"/>
          <a:ext cx="428625" cy="455612"/>
        </p:xfrm>
        <a:graphic>
          <a:graphicData uri="http://schemas.openxmlformats.org/presentationml/2006/ole">
            <mc:AlternateContent xmlns:mc="http://schemas.openxmlformats.org/markup-compatibility/2006">
              <mc:Choice xmlns:v="urn:schemas-microsoft-com:vml" Requires="v">
                <p:oleObj spid="_x0000_s11336" r:id="rId3" imgW="203605" imgH="241722" progId="Equation.DSMT4">
                  <p:embed/>
                </p:oleObj>
              </mc:Choice>
              <mc:Fallback>
                <p:oleObj r:id="rId3" imgW="203605" imgH="241722"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6706" y="3880065"/>
                        <a:ext cx="42862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2232" name="Object 8"/>
          <p:cNvGraphicFramePr>
            <a:graphicFrameLocks noChangeAspect="1"/>
          </p:cNvGraphicFramePr>
          <p:nvPr>
            <p:extLst>
              <p:ext uri="{D42A27DB-BD31-4B8C-83A1-F6EECF244321}">
                <p14:modId xmlns:p14="http://schemas.microsoft.com/office/powerpoint/2010/main" val="3736829011"/>
              </p:ext>
            </p:extLst>
          </p:nvPr>
        </p:nvGraphicFramePr>
        <p:xfrm>
          <a:off x="4451747" y="4335677"/>
          <a:ext cx="366713" cy="406400"/>
        </p:xfrm>
        <a:graphic>
          <a:graphicData uri="http://schemas.openxmlformats.org/presentationml/2006/ole">
            <mc:AlternateContent xmlns:mc="http://schemas.openxmlformats.org/markup-compatibility/2006">
              <mc:Choice xmlns:v="urn:schemas-microsoft-com:vml" Requires="v">
                <p:oleObj spid="_x0000_s11337" r:id="rId5" imgW="152783" imgH="241722" progId="Equation.DSMT4">
                  <p:embed/>
                </p:oleObj>
              </mc:Choice>
              <mc:Fallback>
                <p:oleObj r:id="rId5" imgW="152783" imgH="241722"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51747" y="4335677"/>
                        <a:ext cx="366713"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2233" name="Object 9"/>
          <p:cNvGraphicFramePr>
            <a:graphicFrameLocks noChangeAspect="1"/>
          </p:cNvGraphicFramePr>
          <p:nvPr>
            <p:extLst>
              <p:ext uri="{D42A27DB-BD31-4B8C-83A1-F6EECF244321}">
                <p14:modId xmlns:p14="http://schemas.microsoft.com/office/powerpoint/2010/main" val="3733804457"/>
              </p:ext>
            </p:extLst>
          </p:nvPr>
        </p:nvGraphicFramePr>
        <p:xfrm>
          <a:off x="6529806" y="4251539"/>
          <a:ext cx="942975" cy="490538"/>
        </p:xfrm>
        <a:graphic>
          <a:graphicData uri="http://schemas.openxmlformats.org/presentationml/2006/ole">
            <mc:AlternateContent xmlns:mc="http://schemas.openxmlformats.org/markup-compatibility/2006">
              <mc:Choice xmlns:v="urn:schemas-microsoft-com:vml" Requires="v">
                <p:oleObj spid="_x0000_s11338" r:id="rId7" imgW="495402" imgH="254207" progId="Equation.DSMT4">
                  <p:embed/>
                </p:oleObj>
              </mc:Choice>
              <mc:Fallback>
                <p:oleObj r:id="rId7" imgW="495402" imgH="254207"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29806" y="4251539"/>
                        <a:ext cx="942975" cy="49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2234" name="Object 10"/>
          <p:cNvGraphicFramePr>
            <a:graphicFrameLocks noChangeAspect="1"/>
          </p:cNvGraphicFramePr>
          <p:nvPr>
            <p:extLst>
              <p:ext uri="{D42A27DB-BD31-4B8C-83A1-F6EECF244321}">
                <p14:modId xmlns:p14="http://schemas.microsoft.com/office/powerpoint/2010/main" val="3015230629"/>
              </p:ext>
            </p:extLst>
          </p:nvPr>
        </p:nvGraphicFramePr>
        <p:xfrm>
          <a:off x="7789778" y="4305814"/>
          <a:ext cx="785812" cy="490538"/>
        </p:xfrm>
        <a:graphic>
          <a:graphicData uri="http://schemas.openxmlformats.org/presentationml/2006/ole">
            <mc:AlternateContent xmlns:mc="http://schemas.openxmlformats.org/markup-compatibility/2006">
              <mc:Choice xmlns:v="urn:schemas-microsoft-com:vml" Requires="v">
                <p:oleObj spid="_x0000_s11339" r:id="rId9" imgW="419417" imgH="203517" progId="Equation.DSMT4">
                  <p:embed/>
                </p:oleObj>
              </mc:Choice>
              <mc:Fallback>
                <p:oleObj r:id="rId9" imgW="419417" imgH="203517"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89778" y="4305814"/>
                        <a:ext cx="785812" cy="49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 name="Object 8"/>
          <p:cNvGraphicFramePr>
            <a:graphicFrameLocks noChangeAspect="1"/>
          </p:cNvGraphicFramePr>
          <p:nvPr>
            <p:extLst>
              <p:ext uri="{D42A27DB-BD31-4B8C-83A1-F6EECF244321}">
                <p14:modId xmlns:p14="http://schemas.microsoft.com/office/powerpoint/2010/main" val="967909367"/>
              </p:ext>
            </p:extLst>
          </p:nvPr>
        </p:nvGraphicFramePr>
        <p:xfrm>
          <a:off x="1148953" y="274316"/>
          <a:ext cx="7179470" cy="1633366"/>
        </p:xfrm>
        <a:graphic>
          <a:graphicData uri="http://schemas.openxmlformats.org/presentationml/2006/ole">
            <mc:AlternateContent xmlns:mc="http://schemas.openxmlformats.org/markup-compatibility/2006">
              <mc:Choice xmlns:v="urn:schemas-microsoft-com:vml" Requires="v">
                <p:oleObj spid="_x0000_s11340" r:id="rId11" imgW="2527617" imgH="686117" progId="Equation.DSMT4">
                  <p:embed/>
                </p:oleObj>
              </mc:Choice>
              <mc:Fallback>
                <p:oleObj r:id="rId11" imgW="2527617" imgH="686117"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48953" y="274316"/>
                        <a:ext cx="7179470" cy="1633366"/>
                      </a:xfrm>
                      <a:prstGeom prst="rect">
                        <a:avLst/>
                      </a:prstGeom>
                      <a:noFill/>
                      <a:ln>
                        <a:noFill/>
                      </a:ln>
                      <a:effectLst/>
                    </p:spPr>
                  </p:pic>
                </p:oleObj>
              </mc:Fallback>
            </mc:AlternateContent>
          </a:graphicData>
        </a:graphic>
      </p:graphicFrame>
      <p:sp>
        <p:nvSpPr>
          <p:cNvPr id="11" name="标题 1"/>
          <p:cNvSpPr txBox="1">
            <a:spLocks/>
          </p:cNvSpPr>
          <p:nvPr/>
        </p:nvSpPr>
        <p:spPr>
          <a:xfrm>
            <a:off x="276516" y="2061584"/>
            <a:ext cx="11237118" cy="87983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2400" dirty="0" smtClean="0">
                <a:solidFill>
                  <a:schemeClr val="tx1"/>
                </a:solidFill>
                <a:latin typeface="+mn-ea"/>
                <a:ea typeface="+mn-ea"/>
              </a:rPr>
              <a:t>这里</a:t>
            </a:r>
            <a:r>
              <a:rPr lang="en-US" sz="2400" dirty="0" smtClean="0">
                <a:solidFill>
                  <a:schemeClr val="tx1"/>
                </a:solidFill>
                <a:latin typeface="+mn-ea"/>
                <a:ea typeface="+mn-ea"/>
              </a:rPr>
              <a:t>min</a:t>
            </a:r>
            <a:r>
              <a:rPr lang="zh-CN" altLang="en-US" sz="2400" dirty="0" smtClean="0">
                <a:solidFill>
                  <a:schemeClr val="tx1"/>
                </a:solidFill>
                <a:latin typeface="+mn-ea"/>
                <a:ea typeface="+mn-ea"/>
              </a:rPr>
              <a:t>表示对后面的证券组合的收益率方差</a:t>
            </a:r>
            <a:r>
              <a:rPr lang="en-US" sz="2400" dirty="0" smtClean="0">
                <a:solidFill>
                  <a:schemeClr val="tx1"/>
                </a:solidFill>
                <a:latin typeface="+mn-ea"/>
                <a:ea typeface="+mn-ea"/>
              </a:rPr>
              <a:t> </a:t>
            </a:r>
            <a:r>
              <a:rPr lang="zh-CN" altLang="en-US" sz="2400" dirty="0" smtClean="0">
                <a:solidFill>
                  <a:schemeClr val="tx1"/>
                </a:solidFill>
                <a:latin typeface="+mn-ea"/>
                <a:ea typeface="+mn-ea"/>
              </a:rPr>
              <a:t>求最小值。这一问题的解</a:t>
            </a:r>
            <a:r>
              <a:rPr lang="en-US" sz="2400" dirty="0" smtClean="0">
                <a:solidFill>
                  <a:schemeClr val="tx1"/>
                </a:solidFill>
                <a:latin typeface="+mn-ea"/>
                <a:ea typeface="+mn-ea"/>
              </a:rPr>
              <a:t> </a:t>
            </a:r>
            <a:r>
              <a:rPr lang="zh-CN" altLang="en-US" sz="2400" dirty="0" smtClean="0">
                <a:solidFill>
                  <a:schemeClr val="tx1"/>
                </a:solidFill>
                <a:latin typeface="+mn-ea"/>
                <a:ea typeface="+mn-ea"/>
              </a:rPr>
              <a:t>称为对应收益</a:t>
            </a:r>
            <a:r>
              <a:rPr lang="en-US" sz="2400" dirty="0" smtClean="0">
                <a:solidFill>
                  <a:schemeClr val="tx1"/>
                </a:solidFill>
                <a:latin typeface="+mn-ea"/>
                <a:ea typeface="+mn-ea"/>
              </a:rPr>
              <a:t> </a:t>
            </a:r>
            <a:r>
              <a:rPr lang="zh-CN" altLang="en-US" sz="2400" dirty="0" smtClean="0">
                <a:solidFill>
                  <a:schemeClr val="tx1"/>
                </a:solidFill>
                <a:latin typeface="+mn-ea"/>
                <a:ea typeface="+mn-ea"/>
              </a:rPr>
              <a:t>的极小风险组合。</a:t>
            </a:r>
            <a:endParaRPr lang="zh-CN" altLang="en-US" sz="2400" dirty="0">
              <a:solidFill>
                <a:schemeClr val="tx1"/>
              </a:solidFill>
              <a:latin typeface="+mn-ea"/>
              <a:ea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日期占位符 3"/>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42BAE810-E1E0-4053-B917-4FF4284AF4DA}" type="datetime1">
              <a:rPr lang="zh-CN" altLang="en-US" sz="1200"/>
              <a:pPr eaLnBrk="1" hangingPunct="1"/>
              <a:t>2020/4/17</a:t>
            </a:fld>
            <a:endParaRPr lang="en-US" sz="1200"/>
          </a:p>
        </p:txBody>
      </p:sp>
      <p:sp>
        <p:nvSpPr>
          <p:cNvPr id="11268" name="灯片编号占位符 5"/>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72D3E933-BB70-4A31-B154-F0E65816C79C}" type="slidenum">
              <a:rPr lang="en-US" sz="1200"/>
              <a:pPr algn="r" eaLnBrk="1" hangingPunct="1"/>
              <a:t>4</a:t>
            </a:fld>
            <a:endParaRPr lang="en-US" sz="1200"/>
          </a:p>
        </p:txBody>
      </p:sp>
      <p:sp>
        <p:nvSpPr>
          <p:cNvPr id="11269" name="Rectangle 2"/>
          <p:cNvSpPr>
            <a:spLocks noGrp="1" noChangeArrowheads="1"/>
          </p:cNvSpPr>
          <p:nvPr>
            <p:ph type="title" idx="4294967295"/>
          </p:nvPr>
        </p:nvSpPr>
        <p:spPr>
          <a:xfrm>
            <a:off x="660859" y="1434092"/>
            <a:ext cx="8596668" cy="1320800"/>
          </a:xfrm>
        </p:spPr>
        <p:txBody>
          <a:bodyPr/>
          <a:lstStyle/>
          <a:p>
            <a:pPr eaLnBrk="1" hangingPunct="1"/>
            <a:r>
              <a:rPr lang="zh-CN" altLang="en-US" dirty="0" smtClean="0">
                <a:solidFill>
                  <a:schemeClr val="tx1"/>
                </a:solidFill>
                <a:ea typeface="隶书" panose="02010509060101010101" pitchFamily="49" charset="-122"/>
              </a:rPr>
              <a:t>（一）</a:t>
            </a:r>
            <a:r>
              <a:rPr lang="en-US" dirty="0" smtClean="0">
                <a:solidFill>
                  <a:schemeClr val="tx1"/>
                </a:solidFill>
                <a:ea typeface="隶书" panose="02010509060101010101" pitchFamily="49" charset="-122"/>
              </a:rPr>
              <a:t>Markowitz </a:t>
            </a:r>
            <a:r>
              <a:rPr lang="zh-CN" altLang="en-US" dirty="0" smtClean="0">
                <a:solidFill>
                  <a:schemeClr val="tx1"/>
                </a:solidFill>
                <a:ea typeface="隶书" panose="02010509060101010101" pitchFamily="49" charset="-122"/>
              </a:rPr>
              <a:t>有关“风险”的思想：</a:t>
            </a:r>
            <a:endParaRPr lang="zh-CN" altLang="en-US" dirty="0">
              <a:solidFill>
                <a:schemeClr val="tx1"/>
              </a:solidFill>
            </a:endParaRPr>
          </a:p>
        </p:txBody>
      </p:sp>
      <p:sp>
        <p:nvSpPr>
          <p:cNvPr id="11270" name="Rectangle 3"/>
          <p:cNvSpPr>
            <a:spLocks noGrp="1" noChangeArrowheads="1"/>
          </p:cNvSpPr>
          <p:nvPr>
            <p:ph idx="4294967295"/>
          </p:nvPr>
        </p:nvSpPr>
        <p:spPr>
          <a:xfrm>
            <a:off x="1252151" y="2693773"/>
            <a:ext cx="10099589" cy="3322875"/>
          </a:xfrm>
        </p:spPr>
        <p:txBody>
          <a:bodyPr>
            <a:normAutofit lnSpcReduction="10000"/>
          </a:bodyPr>
          <a:lstStyle/>
          <a:p>
            <a:pPr eaLnBrk="1" hangingPunct="1"/>
            <a:r>
              <a:rPr lang="zh-CN" sz="2800" b="1" dirty="0">
                <a:latin typeface="楷体_GB2312" pitchFamily="1" charset="-122"/>
                <a:ea typeface="楷体_GB2312" pitchFamily="1" charset="-122"/>
              </a:rPr>
              <a:t>风险在某种意义下是可以</a:t>
            </a:r>
            <a:r>
              <a:rPr lang="zh-CN" sz="2800" b="1" dirty="0">
                <a:solidFill>
                  <a:srgbClr val="FF0000"/>
                </a:solidFill>
                <a:latin typeface="楷体_GB2312" pitchFamily="1" charset="-122"/>
                <a:ea typeface="楷体_GB2312" pitchFamily="1" charset="-122"/>
              </a:rPr>
              <a:t>度量</a:t>
            </a:r>
            <a:r>
              <a:rPr lang="zh-CN" sz="2800" b="1" dirty="0">
                <a:latin typeface="楷体_GB2312" pitchFamily="1" charset="-122"/>
                <a:ea typeface="楷体_GB2312" pitchFamily="1" charset="-122"/>
              </a:rPr>
              <a:t>的</a:t>
            </a:r>
            <a:r>
              <a:rPr lang="zh-CN" sz="2800" b="1" dirty="0" smtClean="0">
                <a:latin typeface="楷体_GB2312" pitchFamily="1" charset="-122"/>
                <a:ea typeface="楷体_GB2312" pitchFamily="1" charset="-122"/>
              </a:rPr>
              <a:t>。</a:t>
            </a:r>
            <a:endParaRPr lang="en-US" altLang="zh-CN" sz="2800" b="1" dirty="0" smtClean="0">
              <a:latin typeface="楷体_GB2312" pitchFamily="1" charset="-122"/>
              <a:ea typeface="楷体_GB2312" pitchFamily="1" charset="-122"/>
            </a:endParaRPr>
          </a:p>
          <a:p>
            <a:pPr eaLnBrk="1" hangingPunct="1"/>
            <a:endParaRPr lang="zh-CN" sz="2800" b="1" dirty="0">
              <a:latin typeface="楷体_GB2312" pitchFamily="1" charset="-122"/>
              <a:ea typeface="楷体_GB2312" pitchFamily="1" charset="-122"/>
            </a:endParaRPr>
          </a:p>
          <a:p>
            <a:pPr eaLnBrk="1" hangingPunct="1"/>
            <a:r>
              <a:rPr lang="zh-CN" sz="2800" b="1" dirty="0">
                <a:latin typeface="楷体_GB2312" pitchFamily="1" charset="-122"/>
                <a:ea typeface="楷体_GB2312" pitchFamily="1" charset="-122"/>
              </a:rPr>
              <a:t>各种风险有可能互相抑制，或者说可能</a:t>
            </a:r>
            <a:r>
              <a:rPr lang="zh-CN" sz="2800" b="1" dirty="0">
                <a:latin typeface="Arial" panose="020B0604020202020204" pitchFamily="34" charset="0"/>
                <a:ea typeface="楷体_GB2312" pitchFamily="1" charset="-122"/>
              </a:rPr>
              <a:t>“</a:t>
            </a:r>
            <a:r>
              <a:rPr lang="zh-CN" sz="2800" b="1" dirty="0">
                <a:latin typeface="楷体_GB2312" pitchFamily="1" charset="-122"/>
                <a:ea typeface="楷体_GB2312" pitchFamily="1" charset="-122"/>
              </a:rPr>
              <a:t>对冲</a:t>
            </a:r>
            <a:r>
              <a:rPr lang="zh-CN" sz="2800" b="1" dirty="0">
                <a:latin typeface="Arial" panose="020B0604020202020204" pitchFamily="34" charset="0"/>
                <a:ea typeface="楷体_GB2312" pitchFamily="1" charset="-122"/>
              </a:rPr>
              <a:t>”</a:t>
            </a:r>
            <a:r>
              <a:rPr lang="zh-CN" sz="2800" b="1" dirty="0">
                <a:latin typeface="楷体_GB2312" pitchFamily="1" charset="-122"/>
                <a:ea typeface="楷体_GB2312" pitchFamily="1" charset="-122"/>
              </a:rPr>
              <a:t>。因此，投资不要</a:t>
            </a:r>
            <a:r>
              <a:rPr lang="zh-CN" sz="2800" b="1" dirty="0">
                <a:latin typeface="Arial" panose="020B0604020202020204" pitchFamily="34" charset="0"/>
                <a:ea typeface="楷体_GB2312" pitchFamily="1" charset="-122"/>
              </a:rPr>
              <a:t>“</a:t>
            </a:r>
            <a:r>
              <a:rPr lang="zh-CN" sz="2800" b="1" dirty="0">
                <a:latin typeface="楷体_GB2312" pitchFamily="1" charset="-122"/>
                <a:ea typeface="楷体_GB2312" pitchFamily="1" charset="-122"/>
              </a:rPr>
              <a:t>把鸡蛋放在一个篮子里</a:t>
            </a:r>
            <a:r>
              <a:rPr lang="zh-CN" sz="2800" b="1" dirty="0">
                <a:latin typeface="Arial" panose="020B0604020202020204" pitchFamily="34" charset="0"/>
                <a:ea typeface="楷体_GB2312" pitchFamily="1" charset="-122"/>
              </a:rPr>
              <a:t>”</a:t>
            </a:r>
            <a:r>
              <a:rPr lang="zh-CN" sz="2800" b="1" dirty="0">
                <a:latin typeface="楷体_GB2312" pitchFamily="1" charset="-122"/>
                <a:ea typeface="楷体_GB2312" pitchFamily="1" charset="-122"/>
              </a:rPr>
              <a:t>，而要</a:t>
            </a:r>
            <a:r>
              <a:rPr lang="zh-CN" sz="2800" b="1" dirty="0">
                <a:latin typeface="Arial" panose="020B0604020202020204" pitchFamily="34" charset="0"/>
                <a:ea typeface="楷体_GB2312" pitchFamily="1" charset="-122"/>
              </a:rPr>
              <a:t>“</a:t>
            </a:r>
            <a:r>
              <a:rPr lang="zh-CN" sz="2800" b="1" dirty="0">
                <a:latin typeface="楷体_GB2312" pitchFamily="1" charset="-122"/>
                <a:ea typeface="楷体_GB2312" pitchFamily="1" charset="-122"/>
              </a:rPr>
              <a:t>分散化</a:t>
            </a:r>
            <a:r>
              <a:rPr lang="zh-CN" sz="2800" b="1" dirty="0">
                <a:latin typeface="Arial" panose="020B0604020202020204" pitchFamily="34" charset="0"/>
                <a:ea typeface="楷体_GB2312" pitchFamily="1" charset="-122"/>
              </a:rPr>
              <a:t>”</a:t>
            </a:r>
            <a:r>
              <a:rPr lang="zh-CN" sz="2800" b="1" dirty="0" smtClean="0">
                <a:latin typeface="楷体_GB2312" pitchFamily="1" charset="-122"/>
                <a:ea typeface="楷体_GB2312" pitchFamily="1" charset="-122"/>
              </a:rPr>
              <a:t>。</a:t>
            </a:r>
            <a:endParaRPr lang="en-US" altLang="zh-CN" sz="2800" b="1" dirty="0" smtClean="0">
              <a:latin typeface="楷体_GB2312" pitchFamily="1" charset="-122"/>
              <a:ea typeface="楷体_GB2312" pitchFamily="1" charset="-122"/>
            </a:endParaRPr>
          </a:p>
          <a:p>
            <a:pPr eaLnBrk="1" hangingPunct="1"/>
            <a:endParaRPr lang="zh-CN" sz="2800" b="1" dirty="0">
              <a:latin typeface="楷体_GB2312" pitchFamily="1" charset="-122"/>
              <a:ea typeface="楷体_GB2312" pitchFamily="1" charset="-122"/>
            </a:endParaRPr>
          </a:p>
          <a:p>
            <a:pPr eaLnBrk="1" hangingPunct="1"/>
            <a:r>
              <a:rPr lang="zh-CN" sz="2800" b="1" dirty="0">
                <a:latin typeface="楷体_GB2312" pitchFamily="1" charset="-122"/>
                <a:ea typeface="楷体_GB2312" pitchFamily="1" charset="-122"/>
              </a:rPr>
              <a:t>在某种</a:t>
            </a:r>
            <a:r>
              <a:rPr lang="zh-CN" sz="2800" b="1" dirty="0">
                <a:latin typeface="Arial" panose="020B0604020202020204" pitchFamily="34" charset="0"/>
                <a:ea typeface="楷体_GB2312" pitchFamily="1" charset="-122"/>
              </a:rPr>
              <a:t>“</a:t>
            </a:r>
            <a:r>
              <a:rPr lang="zh-CN" sz="2800" b="1" dirty="0">
                <a:latin typeface="楷体_GB2312" pitchFamily="1" charset="-122"/>
                <a:ea typeface="楷体_GB2312" pitchFamily="1" charset="-122"/>
              </a:rPr>
              <a:t>最优投资</a:t>
            </a:r>
            <a:r>
              <a:rPr lang="zh-CN" sz="2800" b="1" dirty="0">
                <a:latin typeface="Arial" panose="020B0604020202020204" pitchFamily="34" charset="0"/>
                <a:ea typeface="楷体_GB2312" pitchFamily="1" charset="-122"/>
              </a:rPr>
              <a:t>”</a:t>
            </a:r>
            <a:r>
              <a:rPr lang="zh-CN" sz="2800" b="1" dirty="0">
                <a:latin typeface="楷体_GB2312" pitchFamily="1" charset="-122"/>
                <a:ea typeface="楷体_GB2312" pitchFamily="1" charset="-122"/>
              </a:rPr>
              <a:t>的意义下，收益大意味着要承担的风险也更大。</a:t>
            </a:r>
            <a:endParaRPr lang="zh-CN" sz="2800" b="1" dirty="0"/>
          </a:p>
        </p:txBody>
      </p:sp>
      <p:sp>
        <p:nvSpPr>
          <p:cNvPr id="2" name="文本框 1"/>
          <p:cNvSpPr txBox="1"/>
          <p:nvPr/>
        </p:nvSpPr>
        <p:spPr>
          <a:xfrm>
            <a:off x="290155" y="148460"/>
            <a:ext cx="3570208" cy="769441"/>
          </a:xfrm>
          <a:prstGeom prst="rect">
            <a:avLst/>
          </a:prstGeom>
          <a:noFill/>
        </p:spPr>
        <p:txBody>
          <a:bodyPr wrap="none" rtlCol="0">
            <a:spAutoFit/>
          </a:bodyPr>
          <a:lstStyle/>
          <a:p>
            <a:r>
              <a:rPr lang="zh-CN" altLang="en-US" sz="4400" dirty="0" smtClean="0"/>
              <a:t>一、主要内容</a:t>
            </a:r>
            <a:endParaRPr lang="zh-CN" altLang="en-US" sz="4400"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270">
                                            <p:txEl>
                                              <p:pRg st="0" end="0"/>
                                            </p:txEl>
                                          </p:spTgt>
                                        </p:tgtEl>
                                        <p:attrNameLst>
                                          <p:attrName>style.visibility</p:attrName>
                                        </p:attrNameLst>
                                      </p:cBhvr>
                                      <p:to>
                                        <p:strVal val="visible"/>
                                      </p:to>
                                    </p:set>
                                    <p:anim calcmode="lin" valueType="num">
                                      <p:cBhvr additive="base">
                                        <p:cTn id="7" dur="500" fill="hold"/>
                                        <p:tgtEl>
                                          <p:spTgt spid="1127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270">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270">
                                            <p:txEl>
                                              <p:pRg st="2" end="2"/>
                                            </p:txEl>
                                          </p:spTgt>
                                        </p:tgtEl>
                                        <p:attrNameLst>
                                          <p:attrName>style.visibility</p:attrName>
                                        </p:attrNameLst>
                                      </p:cBhvr>
                                      <p:to>
                                        <p:strVal val="visible"/>
                                      </p:to>
                                    </p:set>
                                    <p:anim calcmode="lin" valueType="num">
                                      <p:cBhvr additive="base">
                                        <p:cTn id="13" dur="500" fill="hold"/>
                                        <p:tgtEl>
                                          <p:spTgt spid="11270">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270">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TYPE.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270">
                                            <p:txEl>
                                              <p:pRg st="4" end="4"/>
                                            </p:txEl>
                                          </p:spTgt>
                                        </p:tgtEl>
                                        <p:attrNameLst>
                                          <p:attrName>style.visibility</p:attrName>
                                        </p:attrNameLst>
                                      </p:cBhvr>
                                      <p:to>
                                        <p:strVal val="visible"/>
                                      </p:to>
                                    </p:set>
                                    <p:anim calcmode="lin" valueType="num">
                                      <p:cBhvr additive="base">
                                        <p:cTn id="19" dur="500" fill="hold"/>
                                        <p:tgtEl>
                                          <p:spTgt spid="11270">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1270">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0"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日期占位符 3"/>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8889B373-1006-441F-BE92-08E0A2A9BDF8}" type="datetime1">
              <a:rPr lang="zh-CN" altLang="en-US" sz="1200"/>
              <a:pPr eaLnBrk="1" hangingPunct="1"/>
              <a:t>2020/4/17</a:t>
            </a:fld>
            <a:endParaRPr lang="en-US" sz="1200"/>
          </a:p>
        </p:txBody>
      </p:sp>
      <p:sp>
        <p:nvSpPr>
          <p:cNvPr id="53252" name="灯片编号占位符 5"/>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DF37EF43-3DE5-49BF-A2E2-32AB3E484F2C}" type="slidenum">
              <a:rPr lang="en-US" sz="1200"/>
              <a:pPr algn="r" eaLnBrk="1" hangingPunct="1"/>
              <a:t>40</a:t>
            </a:fld>
            <a:endParaRPr lang="en-US" sz="1200"/>
          </a:p>
        </p:txBody>
      </p:sp>
      <p:sp>
        <p:nvSpPr>
          <p:cNvPr id="53253" name="Rectangle 2"/>
          <p:cNvSpPr>
            <a:spLocks noGrp="1" noChangeArrowheads="1"/>
          </p:cNvSpPr>
          <p:nvPr>
            <p:ph type="title" idx="4294967295"/>
          </p:nvPr>
        </p:nvSpPr>
        <p:spPr>
          <a:xfrm>
            <a:off x="4932405" y="292228"/>
            <a:ext cx="1110049" cy="719138"/>
          </a:xfrm>
        </p:spPr>
        <p:txBody>
          <a:bodyPr/>
          <a:lstStyle/>
          <a:p>
            <a:pPr eaLnBrk="1" hangingPunct="1"/>
            <a:r>
              <a:rPr lang="zh-CN" b="1" dirty="0"/>
              <a:t>结论</a:t>
            </a:r>
          </a:p>
        </p:txBody>
      </p:sp>
      <p:sp>
        <p:nvSpPr>
          <p:cNvPr id="53254" name="Rectangle 3"/>
          <p:cNvSpPr>
            <a:spLocks noGrp="1" noChangeArrowheads="1"/>
          </p:cNvSpPr>
          <p:nvPr>
            <p:ph type="body" idx="4294967295"/>
          </p:nvPr>
        </p:nvSpPr>
        <p:spPr>
          <a:xfrm>
            <a:off x="329513" y="1065384"/>
            <a:ext cx="11590638" cy="5125824"/>
          </a:xfrm>
        </p:spPr>
        <p:txBody>
          <a:bodyPr>
            <a:normAutofit/>
          </a:bodyPr>
          <a:lstStyle/>
          <a:p>
            <a:pPr algn="just" eaLnBrk="1" hangingPunct="1">
              <a:lnSpc>
                <a:spcPct val="105000"/>
              </a:lnSpc>
            </a:pPr>
            <a:r>
              <a:rPr lang="zh-CN" altLang="en-US" sz="2600" b="1" dirty="0"/>
              <a:t>组合的</a:t>
            </a:r>
            <a:r>
              <a:rPr lang="zh-CN" altLang="en-US" sz="2600" b="1" dirty="0" smtClean="0"/>
              <a:t>方差是协方差</a:t>
            </a:r>
            <a:r>
              <a:rPr lang="zh-CN" altLang="en-US" sz="2600" b="1" dirty="0"/>
              <a:t>矩阵各元素与投资比例为权重相乘的加权总值，它除了与各个证券的方差有关外，还取决于证券间的协方差或相关系数。</a:t>
            </a:r>
          </a:p>
          <a:p>
            <a:pPr algn="just" eaLnBrk="1" hangingPunct="1"/>
            <a:r>
              <a:rPr lang="zh-CN" altLang="en-US" sz="2600" b="1" dirty="0"/>
              <a:t>证券组合的预期收益可以通过对各种单项资产加权年均得到，但风险却不能通过各项资产风险的标准差的加权平均得到</a:t>
            </a:r>
            <a:r>
              <a:rPr lang="en-US" sz="2600" b="1" dirty="0"/>
              <a:t>(</a:t>
            </a:r>
            <a:r>
              <a:rPr lang="zh-CN" altLang="en-US" sz="2600" b="1" dirty="0"/>
              <a:t>这只是组合中成分证券间的相关系数为一且成分证券方差相等特例情况</a:t>
            </a:r>
            <a:r>
              <a:rPr lang="en-US" sz="2600" b="1" dirty="0" smtClean="0"/>
              <a:t>)</a:t>
            </a:r>
          </a:p>
          <a:p>
            <a:pPr algn="just" eaLnBrk="1" hangingPunct="1"/>
            <a:r>
              <a:rPr lang="zh-CN" altLang="en-US" sz="2600" b="1" dirty="0" smtClean="0"/>
              <a:t>在证券方差或标准差给定下，组合的第对证券的相关系数越高，组合的方差越高。只要每两种证券的收益间的相关系数小于一，组合的标准差一定小于组合中的各种证券的标准差的加权平均数。如果第对证券的相关系数为完全 负相关为</a:t>
            </a:r>
            <a:r>
              <a:rPr lang="en-US" altLang="zh-CN" sz="2600" b="1" dirty="0" smtClean="0"/>
              <a:t>-1,</a:t>
            </a:r>
            <a:r>
              <a:rPr lang="zh-CN" altLang="en-US" sz="2600" b="1" dirty="0" smtClean="0"/>
              <a:t>并且成份证券方差和权重相等时，则可得到一个零方差的投资组合。而由于系统性风险不能消除，这种情况在现实中不存在。</a:t>
            </a:r>
            <a:endParaRPr lang="en-US" altLang="zh-CN" sz="2600" b="1" dirty="0" smtClean="0"/>
          </a:p>
          <a:p>
            <a:pPr algn="just" eaLnBrk="1" hangingPunct="1"/>
            <a:endParaRPr lang="en-US" altLang="zh-CN" sz="2600" b="1" dirty="0" smtClean="0"/>
          </a:p>
          <a:p>
            <a:pPr algn="just" eaLnBrk="1" hangingPunct="1"/>
            <a:endParaRPr lang="zh-CN" altLang="en-US" sz="2600" dirty="0"/>
          </a:p>
        </p:txBody>
      </p:sp>
      <p:sp>
        <p:nvSpPr>
          <p:cNvPr id="6" name="Rectangle 2"/>
          <p:cNvSpPr txBox="1">
            <a:spLocks noChangeArrowheads="1"/>
          </p:cNvSpPr>
          <p:nvPr/>
        </p:nvSpPr>
        <p:spPr>
          <a:xfrm>
            <a:off x="329513" y="3843124"/>
            <a:ext cx="11425882" cy="229406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zh-CN" altLang="en-US" sz="3400" dirty="0" smtClean="0"/>
          </a:p>
          <a:p>
            <a:endParaRPr lang="en-US" sz="34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日期占位符 3"/>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FB2FAB3D-41EB-4FC5-9B96-01C3D554D72F}" type="datetime1">
              <a:rPr lang="zh-CN" altLang="en-US" sz="1200"/>
              <a:pPr eaLnBrk="1" hangingPunct="1"/>
              <a:t>2020/4/17</a:t>
            </a:fld>
            <a:endParaRPr lang="en-US" sz="1200"/>
          </a:p>
        </p:txBody>
      </p:sp>
      <p:sp>
        <p:nvSpPr>
          <p:cNvPr id="55300" name="灯片编号占位符 5"/>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3C948DD2-D063-448C-9041-7AA8B63ABE73}" type="slidenum">
              <a:rPr lang="en-US" sz="1200"/>
              <a:pPr algn="r" eaLnBrk="1" hangingPunct="1"/>
              <a:t>41</a:t>
            </a:fld>
            <a:endParaRPr lang="en-US" sz="1200"/>
          </a:p>
        </p:txBody>
      </p:sp>
      <p:sp>
        <p:nvSpPr>
          <p:cNvPr id="55302" name="Rectangle 3"/>
          <p:cNvSpPr>
            <a:spLocks noGrp="1" noChangeArrowheads="1"/>
          </p:cNvSpPr>
          <p:nvPr>
            <p:ph type="body" idx="4294967295"/>
          </p:nvPr>
        </p:nvSpPr>
        <p:spPr>
          <a:xfrm>
            <a:off x="576649" y="1162479"/>
            <a:ext cx="11170507" cy="4572000"/>
          </a:xfrm>
        </p:spPr>
        <p:txBody>
          <a:bodyPr>
            <a:normAutofit/>
          </a:bodyPr>
          <a:lstStyle/>
          <a:p>
            <a:r>
              <a:rPr lang="zh-CN" altLang="en-US" sz="2800" b="1" dirty="0" smtClean="0"/>
              <a:t>证券</a:t>
            </a:r>
            <a:r>
              <a:rPr lang="zh-CN" altLang="en-US" sz="2800" b="1" dirty="0"/>
              <a:t>组合消除的是非系统性风险，系统性风险不能消除</a:t>
            </a:r>
            <a:endParaRPr lang="en-US" altLang="zh-CN" sz="2600" b="1" dirty="0" smtClean="0">
              <a:latin typeface="宋体" panose="02010600030101010101" pitchFamily="2" charset="-122"/>
            </a:endParaRPr>
          </a:p>
          <a:p>
            <a:pPr lvl="1"/>
            <a:r>
              <a:rPr lang="zh-CN" altLang="en-US" sz="2400" b="1" dirty="0" smtClean="0">
                <a:latin typeface="宋体" panose="02010600030101010101" pitchFamily="2" charset="-122"/>
              </a:rPr>
              <a:t>非</a:t>
            </a:r>
            <a:r>
              <a:rPr lang="zh-CN" altLang="en-US" sz="2400" b="1" dirty="0">
                <a:latin typeface="宋体" panose="02010600030101010101" pitchFamily="2" charset="-122"/>
              </a:rPr>
              <a:t>系统风险是企业特有的风险，诸如企业陷入法律纠纷、罢工、新产品开发失败，等等。可称为可分散风险、特有风险、特定资产风险</a:t>
            </a:r>
            <a:r>
              <a:rPr lang="zh-CN" altLang="en-US" sz="2400" b="1" dirty="0" smtClean="0">
                <a:latin typeface="宋体" panose="02010600030101010101" pitchFamily="2" charset="-122"/>
              </a:rPr>
              <a:t>。</a:t>
            </a:r>
            <a:r>
              <a:rPr lang="zh-CN" altLang="en-US" sz="2600" b="1" dirty="0" smtClean="0">
                <a:latin typeface="宋体" panose="02010600030101010101" pitchFamily="2" charset="-122"/>
              </a:rPr>
              <a:t>非</a:t>
            </a:r>
            <a:r>
              <a:rPr lang="zh-CN" altLang="en-US" sz="2600" b="1" dirty="0">
                <a:latin typeface="宋体" panose="02010600030101010101" pitchFamily="2" charset="-122"/>
              </a:rPr>
              <a:t>系统性风险主要通过分散化减少，因此由许多种资产构成的组合将几乎不存在非系统性风险</a:t>
            </a:r>
            <a:r>
              <a:rPr lang="en-US" sz="2600" b="1" dirty="0">
                <a:latin typeface="宋体" panose="02010600030101010101" pitchFamily="2" charset="-122"/>
              </a:rPr>
              <a:t>.</a:t>
            </a:r>
          </a:p>
          <a:p>
            <a:pPr lvl="1"/>
            <a:r>
              <a:rPr lang="zh-CN" altLang="en-US" sz="2400" b="1" dirty="0">
                <a:latin typeface="宋体" panose="02010600030101010101" pitchFamily="2" charset="-122"/>
              </a:rPr>
              <a:t>系统风险是指整个市场承受到的风险，如经济的景气情况、市场总体利率 水平的变化等因为整个市场环境发生变化而产生的风险。可称为不可分散风险、市场风险。系统性风险影响所有的资产，不能通过分散化来去除</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Rectangle 4"/>
          <p:cNvSpPr txBox="1">
            <a:spLocks noGrp="1" noChangeArrowheads="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0310645B-18FB-4F99-ACCE-60134FB44B2F}" type="datetime1">
              <a:rPr lang="zh-CN" altLang="en-US" sz="1200"/>
              <a:pPr eaLnBrk="1" hangingPunct="1"/>
              <a:t>2020/4/17</a:t>
            </a:fld>
            <a:endParaRPr lang="en-US" sz="1200"/>
          </a:p>
        </p:txBody>
      </p:sp>
      <p:sp>
        <p:nvSpPr>
          <p:cNvPr id="61444" name="Rectangle 6"/>
          <p:cNvSpPr txBox="1">
            <a:spLocks noGrp="1" noChangeArrowheads="1"/>
          </p:cNvSpPr>
          <p:nvPr/>
        </p:nvSpPr>
        <p:spPr bwMode="auto">
          <a:xfrm>
            <a:off x="8077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31BE611F-20EC-487E-ABA3-253F47337ECC}" type="slidenum">
              <a:rPr lang="en-US" sz="1200"/>
              <a:pPr algn="r" eaLnBrk="1" hangingPunct="1"/>
              <a:t>42</a:t>
            </a:fld>
            <a:endParaRPr lang="en-US" sz="1200"/>
          </a:p>
        </p:txBody>
      </p:sp>
      <p:sp>
        <p:nvSpPr>
          <p:cNvPr id="61445" name="Rectangle 2"/>
          <p:cNvSpPr>
            <a:spLocks noGrp="1" noChangeArrowheads="1"/>
          </p:cNvSpPr>
          <p:nvPr>
            <p:ph type="ctrTitle" idx="4294967295"/>
          </p:nvPr>
        </p:nvSpPr>
        <p:spPr>
          <a:xfrm>
            <a:off x="1692876" y="292443"/>
            <a:ext cx="8489092" cy="1143000"/>
          </a:xfrm>
        </p:spPr>
        <p:txBody>
          <a:bodyPr>
            <a:normAutofit fontScale="90000"/>
          </a:bodyPr>
          <a:lstStyle/>
          <a:p>
            <a:pPr eaLnBrk="1" hangingPunct="1"/>
            <a:r>
              <a:rPr lang="zh-CN" altLang="en-US" sz="4000" b="1" dirty="0">
                <a:solidFill>
                  <a:schemeClr val="tx1"/>
                </a:solidFill>
              </a:rPr>
              <a:t>第三节 证券投资组合的可行</a:t>
            </a:r>
            <a:r>
              <a:rPr lang="zh-CN" altLang="en-US" sz="4000" b="1" dirty="0" smtClean="0">
                <a:solidFill>
                  <a:schemeClr val="tx1"/>
                </a:solidFill>
              </a:rPr>
              <a:t>集，有效集</a:t>
            </a:r>
            <a:r>
              <a:rPr lang="en-US" altLang="zh-CN" sz="4000" b="1" dirty="0" smtClean="0">
                <a:solidFill>
                  <a:schemeClr val="tx1"/>
                </a:solidFill>
              </a:rPr>
              <a:t/>
            </a:r>
            <a:br>
              <a:rPr lang="en-US" altLang="zh-CN" sz="4000" b="1" dirty="0" smtClean="0">
                <a:solidFill>
                  <a:schemeClr val="tx1"/>
                </a:solidFill>
              </a:rPr>
            </a:br>
            <a:r>
              <a:rPr lang="en-US" altLang="zh-CN" sz="4000" b="1" dirty="0">
                <a:solidFill>
                  <a:schemeClr val="tx1"/>
                </a:solidFill>
              </a:rPr>
              <a:t> </a:t>
            </a:r>
            <a:r>
              <a:rPr lang="en-US" altLang="zh-CN" sz="4000" b="1" dirty="0" smtClean="0">
                <a:solidFill>
                  <a:schemeClr val="tx1"/>
                </a:solidFill>
              </a:rPr>
              <a:t>                    </a:t>
            </a:r>
            <a:r>
              <a:rPr lang="zh-CN" altLang="en-US" sz="4000" b="1" dirty="0" smtClean="0">
                <a:solidFill>
                  <a:schemeClr val="tx1"/>
                </a:solidFill>
              </a:rPr>
              <a:t> 与</a:t>
            </a:r>
            <a:r>
              <a:rPr lang="zh-CN" altLang="en-US" sz="4000" b="1" dirty="0">
                <a:solidFill>
                  <a:schemeClr val="tx1"/>
                </a:solidFill>
              </a:rPr>
              <a:t>最优投资组合</a:t>
            </a:r>
            <a:r>
              <a:rPr lang="zh-CN" altLang="en-US" sz="4000" dirty="0">
                <a:solidFill>
                  <a:schemeClr val="tx1"/>
                </a:solidFill>
              </a:rPr>
              <a:t> </a:t>
            </a:r>
          </a:p>
        </p:txBody>
      </p:sp>
      <p:sp>
        <p:nvSpPr>
          <p:cNvPr id="61446" name="Rectangle 3"/>
          <p:cNvSpPr>
            <a:spLocks noGrp="1" noChangeArrowheads="1"/>
          </p:cNvSpPr>
          <p:nvPr>
            <p:ph type="subTitle" idx="4294967295"/>
          </p:nvPr>
        </p:nvSpPr>
        <p:spPr>
          <a:xfrm>
            <a:off x="1377778" y="2067697"/>
            <a:ext cx="6781800" cy="2286000"/>
          </a:xfrm>
        </p:spPr>
        <p:txBody>
          <a:bodyPr/>
          <a:lstStyle/>
          <a:p>
            <a:pPr marL="0" indent="0">
              <a:lnSpc>
                <a:spcPct val="90000"/>
              </a:lnSpc>
              <a:buNone/>
            </a:pPr>
            <a:r>
              <a:rPr lang="zh-CN" altLang="en-US" sz="3200" dirty="0">
                <a:latin typeface="宋体" panose="02010600030101010101" pitchFamily="2" charset="-122"/>
              </a:rPr>
              <a:t>一、无差异曲线</a:t>
            </a:r>
            <a:endParaRPr lang="en-US" sz="3200" dirty="0">
              <a:latin typeface="宋体" panose="02010600030101010101" pitchFamily="2" charset="-122"/>
            </a:endParaRPr>
          </a:p>
          <a:p>
            <a:pPr marL="0" indent="0">
              <a:lnSpc>
                <a:spcPct val="90000"/>
              </a:lnSpc>
              <a:buNone/>
            </a:pPr>
            <a:r>
              <a:rPr lang="zh-CN" altLang="en-US" sz="3200" dirty="0">
                <a:latin typeface="宋体" panose="02010600030101010101" pitchFamily="2" charset="-122"/>
              </a:rPr>
              <a:t>二、可行集</a:t>
            </a:r>
            <a:endParaRPr lang="zh-CN" altLang="en-US" sz="3200" dirty="0"/>
          </a:p>
          <a:p>
            <a:pPr marL="0" indent="0">
              <a:lnSpc>
                <a:spcPct val="90000"/>
              </a:lnSpc>
              <a:buNone/>
            </a:pPr>
            <a:r>
              <a:rPr lang="zh-CN" altLang="en-US" sz="3200" dirty="0"/>
              <a:t>三、</a:t>
            </a:r>
            <a:r>
              <a:rPr lang="zh-CN" altLang="en-US" sz="3200" dirty="0">
                <a:latin typeface="宋体" panose="02010600030101010101" pitchFamily="2" charset="-122"/>
              </a:rPr>
              <a:t>有效集</a:t>
            </a:r>
          </a:p>
          <a:p>
            <a:pPr marL="0" indent="0">
              <a:lnSpc>
                <a:spcPct val="90000"/>
              </a:lnSpc>
              <a:buNone/>
            </a:pPr>
            <a:r>
              <a:rPr lang="zh-CN" altLang="en-US" sz="3200" dirty="0"/>
              <a:t>四、有效前沿的得出</a:t>
            </a:r>
          </a:p>
          <a:p>
            <a:pPr marL="0" indent="0">
              <a:lnSpc>
                <a:spcPct val="90000"/>
              </a:lnSpc>
              <a:buNone/>
            </a:pP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61445"/>
                                        </p:tgtEl>
                                        <p:attrNameLst>
                                          <p:attrName>style.visibility</p:attrName>
                                        </p:attrNameLst>
                                      </p:cBhvr>
                                      <p:to>
                                        <p:strVal val="visible"/>
                                      </p:to>
                                    </p:set>
                                    <p:animEffect transition="in" filter="barn(outHorizontal)">
                                      <p:cBhvr>
                                        <p:cTn id="7" dur="500"/>
                                        <p:tgtEl>
                                          <p:spTgt spid="6144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1446">
                                            <p:txEl>
                                              <p:pRg st="0" end="0"/>
                                            </p:txEl>
                                          </p:spTgt>
                                        </p:tgtEl>
                                        <p:attrNameLst>
                                          <p:attrName>style.visibility</p:attrName>
                                        </p:attrNameLst>
                                      </p:cBhvr>
                                      <p:to>
                                        <p:strVal val="visible"/>
                                      </p:to>
                                    </p:set>
                                    <p:animEffect transition="in" filter="wipe(left)">
                                      <p:cBhvr>
                                        <p:cTn id="12" dur="500"/>
                                        <p:tgtEl>
                                          <p:spTgt spid="61446">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1446">
                                            <p:txEl>
                                              <p:pRg st="1" end="1"/>
                                            </p:txEl>
                                          </p:spTgt>
                                        </p:tgtEl>
                                        <p:attrNameLst>
                                          <p:attrName>style.visibility</p:attrName>
                                        </p:attrNameLst>
                                      </p:cBhvr>
                                      <p:to>
                                        <p:strVal val="visible"/>
                                      </p:to>
                                    </p:set>
                                    <p:animEffect transition="in" filter="wipe(left)">
                                      <p:cBhvr>
                                        <p:cTn id="17" dur="500"/>
                                        <p:tgtEl>
                                          <p:spTgt spid="61446">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1446">
                                            <p:txEl>
                                              <p:pRg st="2" end="2"/>
                                            </p:txEl>
                                          </p:spTgt>
                                        </p:tgtEl>
                                        <p:attrNameLst>
                                          <p:attrName>style.visibility</p:attrName>
                                        </p:attrNameLst>
                                      </p:cBhvr>
                                      <p:to>
                                        <p:strVal val="visible"/>
                                      </p:to>
                                    </p:set>
                                    <p:animEffect transition="in" filter="wipe(left)">
                                      <p:cBhvr>
                                        <p:cTn id="22" dur="500"/>
                                        <p:tgtEl>
                                          <p:spTgt spid="61446">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1446">
                                            <p:txEl>
                                              <p:pRg st="3" end="3"/>
                                            </p:txEl>
                                          </p:spTgt>
                                        </p:tgtEl>
                                        <p:attrNameLst>
                                          <p:attrName>style.visibility</p:attrName>
                                        </p:attrNameLst>
                                      </p:cBhvr>
                                      <p:to>
                                        <p:strVal val="visible"/>
                                      </p:to>
                                    </p:set>
                                    <p:animEffect transition="in" filter="wipe(left)">
                                      <p:cBhvr>
                                        <p:cTn id="27" dur="500"/>
                                        <p:tgtEl>
                                          <p:spTgt spid="6144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5" grpId="0" autoUpdateAnimBg="0"/>
      <p:bldP spid="61446"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idx="4294967295"/>
          </p:nvPr>
        </p:nvSpPr>
        <p:spPr>
          <a:xfrm>
            <a:off x="311537" y="257735"/>
            <a:ext cx="5413761" cy="615477"/>
          </a:xfrm>
        </p:spPr>
        <p:txBody>
          <a:bodyPr>
            <a:normAutofit fontScale="90000"/>
          </a:bodyPr>
          <a:lstStyle/>
          <a:p>
            <a:r>
              <a:rPr lang="zh-CN" dirty="0">
                <a:latin typeface="+mn-ea"/>
                <a:ea typeface="+mn-ea"/>
              </a:rPr>
              <a:t>一、投资者的无差异曲线</a:t>
            </a:r>
          </a:p>
        </p:txBody>
      </p:sp>
      <p:sp>
        <p:nvSpPr>
          <p:cNvPr id="62467" name="Rectangle 3"/>
          <p:cNvSpPr>
            <a:spLocks noGrp="1" noChangeArrowheads="1"/>
          </p:cNvSpPr>
          <p:nvPr>
            <p:ph type="body" idx="4294967295"/>
          </p:nvPr>
        </p:nvSpPr>
        <p:spPr>
          <a:xfrm>
            <a:off x="311537" y="1138881"/>
            <a:ext cx="11493285" cy="1274805"/>
          </a:xfrm>
        </p:spPr>
        <p:txBody>
          <a:bodyPr/>
          <a:lstStyle/>
          <a:p>
            <a:pPr algn="just">
              <a:buFont typeface="Wingdings" panose="05000000000000000000" pitchFamily="2" charset="2"/>
              <a:buNone/>
            </a:pPr>
            <a:r>
              <a:rPr lang="zh-CN" altLang="zh-CN" dirty="0">
                <a:latin typeface="宋体" panose="02010600030101010101" pitchFamily="2" charset="-122"/>
              </a:rPr>
              <a:t>      </a:t>
            </a:r>
            <a:r>
              <a:rPr lang="zh-CN" dirty="0">
                <a:latin typeface="宋体" panose="02010600030101010101" pitchFamily="2" charset="-122"/>
              </a:rPr>
              <a:t>在不同的系统性风险中，投资者之所以选择不同的投资组合，是因为他们对风险的厌恶程度和对收益的偏好程度是不同的。对一个特定的投资者而言，任意给定一个证券组合，根据他对期望收益率和风险的偏好态度，按照期望收益率对风险补偿的要求，可以得到一系列满意程度相同的（无差异）证券组合。所有这些组合在均值方差（或标准差）坐标系中形成一条曲线，这条曲线就称为该投资者的一条</a:t>
            </a:r>
            <a:r>
              <a:rPr lang="zh-CN" b="1" dirty="0">
                <a:latin typeface="宋体" panose="02010600030101010101" pitchFamily="2" charset="-122"/>
              </a:rPr>
              <a:t>无差异曲线</a:t>
            </a:r>
            <a:r>
              <a:rPr lang="zh-CN" dirty="0">
                <a:latin typeface="宋体" panose="02010600030101010101" pitchFamily="2" charset="-122"/>
              </a:rPr>
              <a:t>。</a:t>
            </a:r>
            <a:r>
              <a:rPr lang="zh-CN" dirty="0"/>
              <a:t> </a:t>
            </a:r>
          </a:p>
        </p:txBody>
      </p:sp>
      <p:sp>
        <p:nvSpPr>
          <p:cNvPr id="4" name="Rectangle 2"/>
          <p:cNvSpPr txBox="1">
            <a:spLocks noChangeArrowheads="1"/>
          </p:cNvSpPr>
          <p:nvPr/>
        </p:nvSpPr>
        <p:spPr>
          <a:xfrm>
            <a:off x="553243" y="2679355"/>
            <a:ext cx="11009871" cy="347224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b="1" dirty="0" smtClean="0"/>
              <a:t>风险厌恶者都愿意放弃一些预期的期末财富以换来更小的风险。不同投资的预期期末财富（或预期收益）和风险对于一个投资者而言将产生相同水平的预期收益。这种关系引出了无差异曲线。</a:t>
            </a:r>
          </a:p>
          <a:p>
            <a:r>
              <a:rPr lang="zh-CN" b="1" dirty="0" smtClean="0"/>
              <a:t>当资产的回报率     服从以   为均值，以</a:t>
            </a:r>
            <a:r>
              <a:rPr lang="en-US" altLang="zh-CN" b="1" dirty="0" smtClean="0"/>
              <a:t>       </a:t>
            </a:r>
            <a:r>
              <a:rPr lang="zh-CN" b="1" dirty="0" smtClean="0"/>
              <a:t>为标准差的正态分布时，风险厌恶者的回报与风险之间的边际替代率是正的，无差异曲线是凸的，并且，位于更西北方向的无差异曲线的效用更高。   </a:t>
            </a:r>
            <a:endParaRPr lang="zh-CN" b="1" dirty="0"/>
          </a:p>
        </p:txBody>
      </p:sp>
      <p:graphicFrame>
        <p:nvGraphicFramePr>
          <p:cNvPr id="5" name="Object 3"/>
          <p:cNvGraphicFramePr>
            <a:graphicFrameLocks noChangeAspect="1"/>
          </p:cNvGraphicFramePr>
          <p:nvPr>
            <p:extLst>
              <p:ext uri="{D42A27DB-BD31-4B8C-83A1-F6EECF244321}">
                <p14:modId xmlns:p14="http://schemas.microsoft.com/office/powerpoint/2010/main" val="1421122908"/>
              </p:ext>
            </p:extLst>
          </p:nvPr>
        </p:nvGraphicFramePr>
        <p:xfrm>
          <a:off x="2623130" y="3337397"/>
          <a:ext cx="395287" cy="463550"/>
        </p:xfrm>
        <a:graphic>
          <a:graphicData uri="http://schemas.openxmlformats.org/presentationml/2006/ole">
            <mc:AlternateContent xmlns:mc="http://schemas.openxmlformats.org/markup-compatibility/2006">
              <mc:Choice xmlns:v="urn:schemas-microsoft-com:vml" Requires="v">
                <p:oleObj spid="_x0000_s23569" r:id="rId3" imgW="140078" imgH="165489" progId="Equation.3">
                  <p:embed/>
                </p:oleObj>
              </mc:Choice>
              <mc:Fallback>
                <p:oleObj r:id="rId3" imgW="140078" imgH="16548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3130" y="3337397"/>
                        <a:ext cx="395287" cy="463550"/>
                      </a:xfrm>
                      <a:prstGeom prst="rect">
                        <a:avLst/>
                      </a:prstGeom>
                      <a:noFill/>
                      <a:ln>
                        <a:noFill/>
                      </a:ln>
                      <a:effectLst/>
                      <a:extLst/>
                    </p:spPr>
                  </p:pic>
                </p:oleObj>
              </mc:Fallback>
            </mc:AlternateContent>
          </a:graphicData>
        </a:graphic>
      </p:graphicFrame>
      <p:graphicFrame>
        <p:nvGraphicFramePr>
          <p:cNvPr id="6" name="Object 4"/>
          <p:cNvGraphicFramePr>
            <a:graphicFrameLocks noChangeAspect="1"/>
          </p:cNvGraphicFramePr>
          <p:nvPr>
            <p:extLst>
              <p:ext uri="{D42A27DB-BD31-4B8C-83A1-F6EECF244321}">
                <p14:modId xmlns:p14="http://schemas.microsoft.com/office/powerpoint/2010/main" val="3595842764"/>
              </p:ext>
            </p:extLst>
          </p:nvPr>
        </p:nvGraphicFramePr>
        <p:xfrm>
          <a:off x="3556944" y="3337397"/>
          <a:ext cx="381000" cy="457200"/>
        </p:xfrm>
        <a:graphic>
          <a:graphicData uri="http://schemas.openxmlformats.org/presentationml/2006/ole">
            <mc:AlternateContent xmlns:mc="http://schemas.openxmlformats.org/markup-compatibility/2006">
              <mc:Choice xmlns:v="urn:schemas-microsoft-com:vml" Requires="v">
                <p:oleObj spid="_x0000_s23570" r:id="rId5" imgW="127317" imgH="152717" progId="Equation.3">
                  <p:embed/>
                </p:oleObj>
              </mc:Choice>
              <mc:Fallback>
                <p:oleObj r:id="rId5" imgW="127317" imgH="15271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56944" y="3337397"/>
                        <a:ext cx="381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5"/>
          <p:cNvGraphicFramePr>
            <a:graphicFrameLocks noChangeAspect="1"/>
          </p:cNvGraphicFramePr>
          <p:nvPr>
            <p:extLst>
              <p:ext uri="{D42A27DB-BD31-4B8C-83A1-F6EECF244321}">
                <p14:modId xmlns:p14="http://schemas.microsoft.com/office/powerpoint/2010/main" val="2495162156"/>
              </p:ext>
            </p:extLst>
          </p:nvPr>
        </p:nvGraphicFramePr>
        <p:xfrm>
          <a:off x="5029457" y="3337397"/>
          <a:ext cx="457200" cy="423863"/>
        </p:xfrm>
        <a:graphic>
          <a:graphicData uri="http://schemas.openxmlformats.org/presentationml/2006/ole">
            <mc:AlternateContent xmlns:mc="http://schemas.openxmlformats.org/markup-compatibility/2006">
              <mc:Choice xmlns:v="urn:schemas-microsoft-com:vml" Requires="v">
                <p:oleObj spid="_x0000_s23571" r:id="rId7" imgW="152916" imgH="140199" progId="Equation.3">
                  <p:embed/>
                </p:oleObj>
              </mc:Choice>
              <mc:Fallback>
                <p:oleObj r:id="rId7" imgW="152916" imgH="140199"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29457" y="3337397"/>
                        <a:ext cx="457200" cy="423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Line 2"/>
          <p:cNvSpPr>
            <a:spLocks noChangeShapeType="1"/>
          </p:cNvSpPr>
          <p:nvPr/>
        </p:nvSpPr>
        <p:spPr bwMode="auto">
          <a:xfrm>
            <a:off x="3048000" y="5562600"/>
            <a:ext cx="6096000" cy="0"/>
          </a:xfrm>
          <a:prstGeom prst="line">
            <a:avLst/>
          </a:prstGeom>
          <a:noFill/>
          <a:ln w="12700" cap="sq" cmpd="sng">
            <a:solidFill>
              <a:schemeClr val="tx1"/>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15" name="Line 3"/>
          <p:cNvSpPr>
            <a:spLocks noChangeShapeType="1"/>
          </p:cNvSpPr>
          <p:nvPr/>
        </p:nvSpPr>
        <p:spPr bwMode="auto">
          <a:xfrm flipV="1">
            <a:off x="3048000" y="990600"/>
            <a:ext cx="0" cy="4572000"/>
          </a:xfrm>
          <a:prstGeom prst="line">
            <a:avLst/>
          </a:prstGeom>
          <a:noFill/>
          <a:ln w="12700" cap="sq" cmpd="sng">
            <a:solidFill>
              <a:schemeClr val="tx1"/>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16" name="Freeform 4"/>
          <p:cNvSpPr>
            <a:spLocks/>
          </p:cNvSpPr>
          <p:nvPr/>
        </p:nvSpPr>
        <p:spPr bwMode="auto">
          <a:xfrm>
            <a:off x="3048000" y="1295400"/>
            <a:ext cx="3733800" cy="3124200"/>
          </a:xfrm>
          <a:custGeom>
            <a:avLst/>
            <a:gdLst>
              <a:gd name="T0" fmla="*/ 0 w 2352"/>
              <a:gd name="T1" fmla="*/ 1968 h 1968"/>
              <a:gd name="T2" fmla="*/ 1584 w 2352"/>
              <a:gd name="T3" fmla="*/ 1440 h 1968"/>
              <a:gd name="T4" fmla="*/ 2352 w 2352"/>
              <a:gd name="T5" fmla="*/ 0 h 1968"/>
              <a:gd name="T6" fmla="*/ 0 w 2352"/>
              <a:gd name="T7" fmla="*/ 0 h 1968"/>
              <a:gd name="T8" fmla="*/ 2352 w 2352"/>
              <a:gd name="T9" fmla="*/ 1968 h 1968"/>
            </a:gdLst>
            <a:ahLst/>
            <a:cxnLst>
              <a:cxn ang="0">
                <a:pos x="T0" y="T1"/>
              </a:cxn>
              <a:cxn ang="0">
                <a:pos x="T2" y="T3"/>
              </a:cxn>
              <a:cxn ang="0">
                <a:pos x="T4" y="T5"/>
              </a:cxn>
            </a:cxnLst>
            <a:rect l="T6" t="T7" r="T8" b="T9"/>
            <a:pathLst>
              <a:path w="2352" h="1968">
                <a:moveTo>
                  <a:pt x="0" y="1968"/>
                </a:moveTo>
                <a:cubicBezTo>
                  <a:pt x="596" y="1868"/>
                  <a:pt x="1192" y="1768"/>
                  <a:pt x="1584" y="1440"/>
                </a:cubicBezTo>
                <a:cubicBezTo>
                  <a:pt x="1976" y="1112"/>
                  <a:pt x="2164" y="556"/>
                  <a:pt x="2352" y="0"/>
                </a:cubicBezTo>
              </a:path>
            </a:pathLst>
          </a:custGeom>
          <a:noFill/>
          <a:ln w="25400" cap="sq" cmpd="sng">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4517" name="Line 5"/>
          <p:cNvSpPr>
            <a:spLocks noChangeShapeType="1"/>
          </p:cNvSpPr>
          <p:nvPr/>
        </p:nvSpPr>
        <p:spPr bwMode="auto">
          <a:xfrm flipV="1">
            <a:off x="4114800" y="2057400"/>
            <a:ext cx="2362200" cy="2133600"/>
          </a:xfrm>
          <a:prstGeom prst="line">
            <a:avLst/>
          </a:prstGeom>
          <a:noFill/>
          <a:ln w="12700" cap="sq"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18" name="Line 6"/>
          <p:cNvSpPr>
            <a:spLocks noChangeShapeType="1"/>
          </p:cNvSpPr>
          <p:nvPr/>
        </p:nvSpPr>
        <p:spPr bwMode="auto">
          <a:xfrm>
            <a:off x="3048000" y="4191000"/>
            <a:ext cx="1066800" cy="0"/>
          </a:xfrm>
          <a:prstGeom prst="line">
            <a:avLst/>
          </a:prstGeom>
          <a:noFill/>
          <a:ln w="12700" cap="rnd" cmpd="sng">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19" name="Line 7"/>
          <p:cNvSpPr>
            <a:spLocks noChangeShapeType="1"/>
          </p:cNvSpPr>
          <p:nvPr/>
        </p:nvSpPr>
        <p:spPr bwMode="auto">
          <a:xfrm>
            <a:off x="4114800" y="4191000"/>
            <a:ext cx="0" cy="1371600"/>
          </a:xfrm>
          <a:prstGeom prst="line">
            <a:avLst/>
          </a:prstGeom>
          <a:noFill/>
          <a:ln w="12700" cap="rnd" cmpd="sng">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20" name="Line 8"/>
          <p:cNvSpPr>
            <a:spLocks noChangeShapeType="1"/>
          </p:cNvSpPr>
          <p:nvPr/>
        </p:nvSpPr>
        <p:spPr bwMode="auto">
          <a:xfrm>
            <a:off x="3048000" y="2057400"/>
            <a:ext cx="3505200" cy="0"/>
          </a:xfrm>
          <a:prstGeom prst="line">
            <a:avLst/>
          </a:prstGeom>
          <a:noFill/>
          <a:ln w="12700" cap="rnd" cmpd="sng">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21" name="Line 9"/>
          <p:cNvSpPr>
            <a:spLocks noChangeShapeType="1"/>
          </p:cNvSpPr>
          <p:nvPr/>
        </p:nvSpPr>
        <p:spPr bwMode="auto">
          <a:xfrm>
            <a:off x="6477000" y="2057400"/>
            <a:ext cx="0" cy="3429000"/>
          </a:xfrm>
          <a:prstGeom prst="line">
            <a:avLst/>
          </a:prstGeom>
          <a:noFill/>
          <a:ln w="12700" cap="rnd" cmpd="sng">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22" name="Line 10"/>
          <p:cNvSpPr>
            <a:spLocks noChangeShapeType="1"/>
          </p:cNvSpPr>
          <p:nvPr/>
        </p:nvSpPr>
        <p:spPr bwMode="auto">
          <a:xfrm flipH="1">
            <a:off x="3048000" y="3124200"/>
            <a:ext cx="2133600" cy="0"/>
          </a:xfrm>
          <a:prstGeom prst="line">
            <a:avLst/>
          </a:prstGeom>
          <a:noFill/>
          <a:ln w="12700" cap="rnd" cmpd="sng">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23" name="Line 11"/>
          <p:cNvSpPr>
            <a:spLocks noChangeShapeType="1"/>
          </p:cNvSpPr>
          <p:nvPr/>
        </p:nvSpPr>
        <p:spPr bwMode="auto">
          <a:xfrm>
            <a:off x="5181600" y="3124200"/>
            <a:ext cx="0" cy="2362200"/>
          </a:xfrm>
          <a:prstGeom prst="line">
            <a:avLst/>
          </a:prstGeom>
          <a:noFill/>
          <a:ln w="12700" cap="rnd" cmpd="sng">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64524" name="Object 12"/>
          <p:cNvGraphicFramePr>
            <a:graphicFrameLocks noGrp="1" noChangeAspect="1"/>
          </p:cNvGraphicFramePr>
          <p:nvPr>
            <p:ph type="body" idx="4294967295"/>
          </p:nvPr>
        </p:nvGraphicFramePr>
        <p:xfrm>
          <a:off x="2305051" y="1776413"/>
          <a:ext cx="276225" cy="425450"/>
        </p:xfrm>
        <a:graphic>
          <a:graphicData uri="http://schemas.openxmlformats.org/presentationml/2006/ole">
            <mc:AlternateContent xmlns:mc="http://schemas.openxmlformats.org/markup-compatibility/2006">
              <mc:Choice xmlns:v="urn:schemas-microsoft-com:vml" Requires="v">
                <p:oleObj spid="_x0000_s13479" r:id="rId3" imgW="140017" imgH="216217" progId="Equation.3">
                  <p:embed/>
                </p:oleObj>
              </mc:Choice>
              <mc:Fallback>
                <p:oleObj r:id="rId3" imgW="140017" imgH="216217" progId="Equation.3">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5051" y="1776413"/>
                        <a:ext cx="276225" cy="425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525" name="Object 13"/>
          <p:cNvGraphicFramePr>
            <a:graphicFrameLocks noChangeAspect="1"/>
          </p:cNvGraphicFramePr>
          <p:nvPr/>
        </p:nvGraphicFramePr>
        <p:xfrm>
          <a:off x="2743200" y="3962400"/>
          <a:ext cx="268288" cy="457200"/>
        </p:xfrm>
        <a:graphic>
          <a:graphicData uri="http://schemas.openxmlformats.org/presentationml/2006/ole">
            <mc:AlternateContent xmlns:mc="http://schemas.openxmlformats.org/markup-compatibility/2006">
              <mc:Choice xmlns:v="urn:schemas-microsoft-com:vml" Requires="v">
                <p:oleObj spid="_x0000_s13480" r:id="rId5" imgW="127207" imgH="216030" progId="Equation.3">
                  <p:embed/>
                </p:oleObj>
              </mc:Choice>
              <mc:Fallback>
                <p:oleObj r:id="rId5" imgW="127207" imgH="21603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3200" y="3962400"/>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526" name="Object 14"/>
          <p:cNvGraphicFramePr>
            <a:graphicFrameLocks noChangeAspect="1"/>
          </p:cNvGraphicFramePr>
          <p:nvPr/>
        </p:nvGraphicFramePr>
        <p:xfrm>
          <a:off x="2209800" y="2667001"/>
          <a:ext cx="865188" cy="836613"/>
        </p:xfrm>
        <a:graphic>
          <a:graphicData uri="http://schemas.openxmlformats.org/presentationml/2006/ole">
            <mc:AlternateContent xmlns:mc="http://schemas.openxmlformats.org/markup-compatibility/2006">
              <mc:Choice xmlns:v="urn:schemas-microsoft-com:vml" Requires="v">
                <p:oleObj spid="_x0000_s13481" r:id="rId7" imgW="406717" imgH="394017" progId="Equation.3">
                  <p:embed/>
                </p:oleObj>
              </mc:Choice>
              <mc:Fallback>
                <p:oleObj r:id="rId7" imgW="406717" imgH="394017"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09800" y="2667001"/>
                        <a:ext cx="865188" cy="836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527" name="Object 15"/>
          <p:cNvGraphicFramePr>
            <a:graphicFrameLocks noChangeAspect="1"/>
          </p:cNvGraphicFramePr>
          <p:nvPr/>
        </p:nvGraphicFramePr>
        <p:xfrm>
          <a:off x="3886201" y="5638800"/>
          <a:ext cx="339725" cy="412750"/>
        </p:xfrm>
        <a:graphic>
          <a:graphicData uri="http://schemas.openxmlformats.org/presentationml/2006/ole">
            <mc:AlternateContent xmlns:mc="http://schemas.openxmlformats.org/markup-compatibility/2006">
              <mc:Choice xmlns:v="urn:schemas-microsoft-com:vml" Requires="v">
                <p:oleObj spid="_x0000_s13482" r:id="rId9" imgW="178040" imgH="216123" progId="Equation.3">
                  <p:embed/>
                </p:oleObj>
              </mc:Choice>
              <mc:Fallback>
                <p:oleObj r:id="rId9" imgW="178040" imgH="216123"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86201" y="5638800"/>
                        <a:ext cx="339725" cy="412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528" name="Object 16"/>
          <p:cNvGraphicFramePr>
            <a:graphicFrameLocks noChangeAspect="1"/>
          </p:cNvGraphicFramePr>
          <p:nvPr/>
        </p:nvGraphicFramePr>
        <p:xfrm>
          <a:off x="6310313" y="5638800"/>
          <a:ext cx="368300" cy="412750"/>
        </p:xfrm>
        <a:graphic>
          <a:graphicData uri="http://schemas.openxmlformats.org/presentationml/2006/ole">
            <mc:AlternateContent xmlns:mc="http://schemas.openxmlformats.org/markup-compatibility/2006">
              <mc:Choice xmlns:v="urn:schemas-microsoft-com:vml" Requires="v">
                <p:oleObj spid="_x0000_s13483" r:id="rId11" imgW="190817" imgH="216217" progId="Equation.3">
                  <p:embed/>
                </p:oleObj>
              </mc:Choice>
              <mc:Fallback>
                <p:oleObj r:id="rId11" imgW="190817" imgH="216217"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310313" y="5638800"/>
                        <a:ext cx="368300" cy="412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529" name="Object 17"/>
          <p:cNvGraphicFramePr>
            <a:graphicFrameLocks noChangeAspect="1"/>
          </p:cNvGraphicFramePr>
          <p:nvPr/>
        </p:nvGraphicFramePr>
        <p:xfrm>
          <a:off x="4800601" y="5638801"/>
          <a:ext cx="912813" cy="695325"/>
        </p:xfrm>
        <a:graphic>
          <a:graphicData uri="http://schemas.openxmlformats.org/presentationml/2006/ole">
            <mc:AlternateContent xmlns:mc="http://schemas.openxmlformats.org/markup-compatibility/2006">
              <mc:Choice xmlns:v="urn:schemas-microsoft-com:vml" Requires="v">
                <p:oleObj spid="_x0000_s13484" r:id="rId13" imgW="330517" imgH="254317" progId="Equation.3">
                  <p:embed/>
                </p:oleObj>
              </mc:Choice>
              <mc:Fallback>
                <p:oleObj r:id="rId13" imgW="330517" imgH="254317"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00601" y="5638801"/>
                        <a:ext cx="912813" cy="695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530" name="Object 18"/>
          <p:cNvGraphicFramePr>
            <a:graphicFrameLocks noChangeAspect="1"/>
          </p:cNvGraphicFramePr>
          <p:nvPr/>
        </p:nvGraphicFramePr>
        <p:xfrm>
          <a:off x="3810000" y="3657600"/>
          <a:ext cx="895350" cy="457200"/>
        </p:xfrm>
        <a:graphic>
          <a:graphicData uri="http://schemas.openxmlformats.org/presentationml/2006/ole">
            <mc:AlternateContent xmlns:mc="http://schemas.openxmlformats.org/markup-compatibility/2006">
              <mc:Choice xmlns:v="urn:schemas-microsoft-com:vml" Requires="v">
                <p:oleObj spid="_x0000_s13485" r:id="rId15" imgW="419235" imgH="216123" progId="Equation.3">
                  <p:embed/>
                </p:oleObj>
              </mc:Choice>
              <mc:Fallback>
                <p:oleObj r:id="rId15" imgW="419235" imgH="216123"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810000" y="3657600"/>
                        <a:ext cx="8953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531" name="Object 19"/>
          <p:cNvGraphicFramePr>
            <a:graphicFrameLocks noChangeAspect="1"/>
          </p:cNvGraphicFramePr>
          <p:nvPr/>
        </p:nvGraphicFramePr>
        <p:xfrm>
          <a:off x="6664325" y="1905000"/>
          <a:ext cx="977900" cy="457200"/>
        </p:xfrm>
        <a:graphic>
          <a:graphicData uri="http://schemas.openxmlformats.org/presentationml/2006/ole">
            <mc:AlternateContent xmlns:mc="http://schemas.openxmlformats.org/markup-compatibility/2006">
              <mc:Choice xmlns:v="urn:schemas-microsoft-com:vml" Requires="v">
                <p:oleObj spid="_x0000_s13486" r:id="rId17" imgW="457319" imgH="216123" progId="Equation.3">
                  <p:embed/>
                </p:oleObj>
              </mc:Choice>
              <mc:Fallback>
                <p:oleObj r:id="rId17" imgW="457319" imgH="216123"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664325" y="1905000"/>
                        <a:ext cx="9779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532" name="Object 20"/>
          <p:cNvGraphicFramePr>
            <a:graphicFrameLocks noChangeAspect="1"/>
          </p:cNvGraphicFramePr>
          <p:nvPr/>
        </p:nvGraphicFramePr>
        <p:xfrm>
          <a:off x="4267201" y="2667001"/>
          <a:ext cx="1266825" cy="498475"/>
        </p:xfrm>
        <a:graphic>
          <a:graphicData uri="http://schemas.openxmlformats.org/presentationml/2006/ole">
            <mc:AlternateContent xmlns:mc="http://schemas.openxmlformats.org/markup-compatibility/2006">
              <mc:Choice xmlns:v="urn:schemas-microsoft-com:vml" Requires="v">
                <p:oleObj spid="_x0000_s13487" r:id="rId19" imgW="1092517" imgH="432117" progId="Equation.3">
                  <p:embed/>
                </p:oleObj>
              </mc:Choice>
              <mc:Fallback>
                <p:oleObj r:id="rId19" imgW="1092517" imgH="432117"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267201" y="2667001"/>
                        <a:ext cx="1266825"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533" name="Object 21"/>
          <p:cNvGraphicFramePr>
            <a:graphicFrameLocks noChangeAspect="1"/>
          </p:cNvGraphicFramePr>
          <p:nvPr/>
        </p:nvGraphicFramePr>
        <p:xfrm>
          <a:off x="2755900" y="746126"/>
          <a:ext cx="241300" cy="288925"/>
        </p:xfrm>
        <a:graphic>
          <a:graphicData uri="http://schemas.openxmlformats.org/presentationml/2006/ole">
            <mc:AlternateContent xmlns:mc="http://schemas.openxmlformats.org/markup-compatibility/2006">
              <mc:Choice xmlns:v="urn:schemas-microsoft-com:vml" Requires="v">
                <p:oleObj spid="_x0000_s13488" r:id="rId21" imgW="127317" imgH="152717" progId="Equation.3">
                  <p:embed/>
                </p:oleObj>
              </mc:Choice>
              <mc:Fallback>
                <p:oleObj r:id="rId21" imgW="127317" imgH="152717"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755900" y="746126"/>
                        <a:ext cx="241300"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534" name="Object 22"/>
          <p:cNvGraphicFramePr>
            <a:graphicFrameLocks noChangeAspect="1"/>
          </p:cNvGraphicFramePr>
          <p:nvPr/>
        </p:nvGraphicFramePr>
        <p:xfrm>
          <a:off x="9029700" y="5786439"/>
          <a:ext cx="292100" cy="268287"/>
        </p:xfrm>
        <a:graphic>
          <a:graphicData uri="http://schemas.openxmlformats.org/presentationml/2006/ole">
            <mc:AlternateContent xmlns:mc="http://schemas.openxmlformats.org/markup-compatibility/2006">
              <mc:Choice xmlns:v="urn:schemas-microsoft-com:vml" Requires="v">
                <p:oleObj spid="_x0000_s13489" r:id="rId23" imgW="152916" imgH="140199" progId="Equation.3">
                  <p:embed/>
                </p:oleObj>
              </mc:Choice>
              <mc:Fallback>
                <p:oleObj r:id="rId23" imgW="152916" imgH="140199"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9029700" y="5786439"/>
                        <a:ext cx="292100" cy="268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4535" name="Rectangle 23"/>
          <p:cNvSpPr>
            <a:spLocks noGrp="1" noChangeArrowheads="1"/>
          </p:cNvSpPr>
          <p:nvPr>
            <p:ph type="body" idx="4294967295"/>
          </p:nvPr>
        </p:nvSpPr>
        <p:spPr>
          <a:xfrm>
            <a:off x="844461" y="-10656"/>
            <a:ext cx="7772400" cy="6781800"/>
          </a:xfrm>
        </p:spPr>
        <p:txBody>
          <a:bodyPr>
            <a:normAutofit/>
          </a:bodyPr>
          <a:lstStyle/>
          <a:p>
            <a:pPr lvl="1" algn="just">
              <a:buClr>
                <a:schemeClr val="hlink"/>
              </a:buClr>
            </a:pPr>
            <a:r>
              <a:rPr lang="zh-CN" sz="2400" b="1" dirty="0"/>
              <a:t>风险厌恶者的无差异曲线</a:t>
            </a:r>
          </a:p>
        </p:txBody>
      </p:sp>
      <p:sp>
        <p:nvSpPr>
          <p:cNvPr id="2" name="文本框 1"/>
          <p:cNvSpPr txBox="1"/>
          <p:nvPr/>
        </p:nvSpPr>
        <p:spPr>
          <a:xfrm>
            <a:off x="8467904" y="598944"/>
            <a:ext cx="3221588" cy="2246769"/>
          </a:xfrm>
          <a:prstGeom prst="rect">
            <a:avLst/>
          </a:prstGeom>
          <a:noFill/>
        </p:spPr>
        <p:txBody>
          <a:bodyPr wrap="square" rtlCol="0">
            <a:spAutoFit/>
          </a:bodyPr>
          <a:lstStyle/>
          <a:p>
            <a:pPr lvl="1"/>
            <a:r>
              <a:rPr lang="zh-CN" altLang="en-US" sz="2000" b="1" dirty="0"/>
              <a:t>假设：所有</a:t>
            </a:r>
            <a:r>
              <a:rPr lang="zh-CN" altLang="en-US" sz="2000" b="1" dirty="0" smtClean="0"/>
              <a:t>风险厌恶</a:t>
            </a:r>
            <a:r>
              <a:rPr lang="zh-CN" altLang="en-US" sz="2000" b="1" dirty="0"/>
              <a:t>者的无</a:t>
            </a:r>
            <a:r>
              <a:rPr lang="zh-CN" altLang="en-US" sz="2000" b="1" dirty="0" smtClean="0"/>
              <a:t>差异曲线</a:t>
            </a:r>
            <a:r>
              <a:rPr lang="zh-CN" altLang="en-US" sz="2000" b="1" dirty="0"/>
              <a:t>如上图所</a:t>
            </a:r>
            <a:r>
              <a:rPr lang="zh-CN" altLang="en-US" sz="2000" b="1" dirty="0" smtClean="0"/>
              <a:t>示，</a:t>
            </a:r>
            <a:r>
              <a:rPr lang="zh-CN" altLang="en-US" sz="2000" b="1" dirty="0"/>
              <a:t>在均值</a:t>
            </a:r>
            <a:r>
              <a:rPr lang="en-US" altLang="zh-CN" sz="2000" b="1" dirty="0"/>
              <a:t>-</a:t>
            </a:r>
            <a:r>
              <a:rPr lang="zh-CN" altLang="en-US" sz="2000" b="1" dirty="0" smtClean="0"/>
              <a:t>标准差平面</a:t>
            </a:r>
            <a:r>
              <a:rPr lang="zh-CN" altLang="en-US" sz="2000" b="1" dirty="0"/>
              <a:t>上，为</a:t>
            </a:r>
            <a:r>
              <a:rPr lang="zh-CN" altLang="en-US" sz="2000" b="1" dirty="0" smtClean="0"/>
              <a:t>严格增</a:t>
            </a:r>
            <a:r>
              <a:rPr lang="zh-CN" altLang="en-US" sz="2000" b="1" dirty="0"/>
              <a:t>的凸函数，</a:t>
            </a:r>
            <a:r>
              <a:rPr lang="zh-CN" altLang="en-US" sz="2000" b="1" dirty="0" smtClean="0"/>
              <a:t>并且</a:t>
            </a:r>
            <a:r>
              <a:rPr lang="zh-CN" altLang="en-US" sz="2000" b="1" dirty="0"/>
              <a:t>，越在西北</a:t>
            </a:r>
            <a:r>
              <a:rPr lang="zh-CN" altLang="en-US" sz="2000" b="1" dirty="0" smtClean="0"/>
              <a:t>方</a:t>
            </a:r>
            <a:endParaRPr lang="en-US" altLang="zh-CN" sz="2000" b="1" dirty="0" smtClean="0"/>
          </a:p>
          <a:p>
            <a:pPr lvl="1"/>
            <a:r>
              <a:rPr lang="zh-CN" altLang="en-US" sz="2000" b="1" dirty="0" smtClean="0"/>
              <a:t>向</a:t>
            </a:r>
            <a:r>
              <a:rPr lang="zh-CN" altLang="en-US" sz="2000" b="1" dirty="0"/>
              <a:t>的无差异曲线</a:t>
            </a:r>
            <a:r>
              <a:rPr lang="zh-CN" altLang="en-US" sz="2000" b="1" dirty="0" smtClean="0"/>
              <a:t>，其</a:t>
            </a:r>
            <a:r>
              <a:rPr lang="zh-CN" altLang="en-US" sz="2000" b="1" dirty="0"/>
              <a:t>效用越高。</a:t>
            </a:r>
            <a:endParaRPr lang="zh-CN" altLang="en-US" sz="20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body" idx="4294967295"/>
          </p:nvPr>
        </p:nvSpPr>
        <p:spPr>
          <a:xfrm>
            <a:off x="659027" y="609600"/>
            <a:ext cx="11079892" cy="5638800"/>
          </a:xfrm>
        </p:spPr>
        <p:txBody>
          <a:bodyPr>
            <a:normAutofit/>
          </a:bodyPr>
          <a:lstStyle/>
          <a:p>
            <a:pPr>
              <a:buClr>
                <a:srgbClr val="CC99FF"/>
              </a:buClr>
              <a:buFont typeface="Wingdings" panose="05000000000000000000" pitchFamily="2" charset="2"/>
              <a:buChar char="Ø"/>
            </a:pPr>
            <a:r>
              <a:rPr lang="zh-CN" altLang="en-US" sz="2800" dirty="0">
                <a:latin typeface="宋体" panose="02010600030101010101" pitchFamily="2" charset="-122"/>
              </a:rPr>
              <a:t>同一条无差异曲线上的组合满意程度相同；无差异曲线位置越高，该曲线上的组合的满意程度越高。无差异曲线满足下列特征：</a:t>
            </a:r>
          </a:p>
          <a:p>
            <a:pPr>
              <a:buFont typeface="Wingdings" panose="05000000000000000000" pitchFamily="2" charset="2"/>
              <a:buNone/>
            </a:pPr>
            <a:r>
              <a:rPr lang="en-US" sz="2800" dirty="0" smtClean="0">
                <a:latin typeface="宋体" panose="02010600030101010101" pitchFamily="2" charset="-122"/>
                <a:cs typeface="Times New Roman" panose="02020603050405020304" pitchFamily="18" charset="0"/>
              </a:rPr>
              <a:t>    (</a:t>
            </a:r>
            <a:r>
              <a:rPr lang="en-US" sz="2800" dirty="0">
                <a:latin typeface="宋体" panose="02010600030101010101" pitchFamily="2" charset="-122"/>
                <a:cs typeface="Times New Roman" panose="02020603050405020304" pitchFamily="18" charset="0"/>
              </a:rPr>
              <a:t>1)</a:t>
            </a:r>
            <a:r>
              <a:rPr lang="zh-CN" altLang="en-US" sz="2800" dirty="0">
                <a:latin typeface="宋体" panose="02010600030101010101" pitchFamily="2" charset="-122"/>
                <a:cs typeface="Times New Roman" panose="02020603050405020304" pitchFamily="18" charset="0"/>
              </a:rPr>
              <a:t>无差异曲线向右上方倾斜。</a:t>
            </a:r>
            <a:r>
              <a:rPr lang="zh-CN" altLang="en-US" sz="2800" dirty="0">
                <a:latin typeface="宋体" panose="02010600030101010101" pitchFamily="2" charset="-122"/>
              </a:rPr>
              <a:t> </a:t>
            </a:r>
          </a:p>
          <a:p>
            <a:pPr>
              <a:buFont typeface="Wingdings" panose="05000000000000000000" pitchFamily="2" charset="2"/>
              <a:buNone/>
            </a:pPr>
            <a:r>
              <a:rPr lang="en-US" sz="2800" dirty="0" smtClean="0">
                <a:latin typeface="宋体" panose="02010600030101010101" pitchFamily="2" charset="-122"/>
                <a:cs typeface="Times New Roman" panose="02020603050405020304" pitchFamily="18" charset="0"/>
              </a:rPr>
              <a:t>    (</a:t>
            </a:r>
            <a:r>
              <a:rPr lang="en-US" sz="2800" dirty="0">
                <a:latin typeface="宋体" panose="02010600030101010101" pitchFamily="2" charset="-122"/>
                <a:cs typeface="Times New Roman" panose="02020603050405020304" pitchFamily="18" charset="0"/>
              </a:rPr>
              <a:t>2)</a:t>
            </a:r>
            <a:r>
              <a:rPr lang="zh-CN" altLang="en-US" sz="2800" dirty="0">
                <a:latin typeface="宋体" panose="02010600030101010101" pitchFamily="2" charset="-122"/>
                <a:cs typeface="Times New Roman" panose="02020603050405020304" pitchFamily="18" charset="0"/>
              </a:rPr>
              <a:t>无差异曲线是下凹的。</a:t>
            </a:r>
            <a:r>
              <a:rPr lang="zh-CN" altLang="en-US" sz="2800" dirty="0">
                <a:latin typeface="宋体" panose="02010600030101010101" pitchFamily="2" charset="-122"/>
              </a:rPr>
              <a:t> </a:t>
            </a:r>
          </a:p>
          <a:p>
            <a:pPr>
              <a:buFont typeface="Wingdings" panose="05000000000000000000" pitchFamily="2" charset="2"/>
              <a:buNone/>
            </a:pPr>
            <a:r>
              <a:rPr lang="en-US" sz="2800" dirty="0" smtClean="0">
                <a:latin typeface="宋体" panose="02010600030101010101" pitchFamily="2" charset="-122"/>
                <a:cs typeface="Times New Roman" panose="02020603050405020304" pitchFamily="18" charset="0"/>
              </a:rPr>
              <a:t>    (</a:t>
            </a:r>
            <a:r>
              <a:rPr lang="en-US" sz="2800" dirty="0">
                <a:latin typeface="宋体" panose="02010600030101010101" pitchFamily="2" charset="-122"/>
                <a:cs typeface="Times New Roman" panose="02020603050405020304" pitchFamily="18" charset="0"/>
              </a:rPr>
              <a:t>3)</a:t>
            </a:r>
            <a:r>
              <a:rPr lang="zh-CN" altLang="en-US" sz="2800" dirty="0">
                <a:latin typeface="宋体" panose="02010600030101010101" pitchFamily="2" charset="-122"/>
                <a:cs typeface="Times New Roman" panose="02020603050405020304" pitchFamily="18" charset="0"/>
              </a:rPr>
              <a:t>同一投资者有无数条无差异曲线。</a:t>
            </a:r>
            <a:r>
              <a:rPr lang="zh-CN" altLang="en-US" sz="2800" dirty="0">
                <a:latin typeface="宋体" panose="02010600030101010101" pitchFamily="2" charset="-122"/>
              </a:rPr>
              <a:t> </a:t>
            </a:r>
          </a:p>
          <a:p>
            <a:pPr>
              <a:buFont typeface="Wingdings" panose="05000000000000000000" pitchFamily="2" charset="2"/>
              <a:buNone/>
            </a:pPr>
            <a:r>
              <a:rPr lang="en-US" sz="2800" dirty="0" smtClean="0">
                <a:latin typeface="宋体" panose="02010600030101010101" pitchFamily="2" charset="-122"/>
              </a:rPr>
              <a:t>    (</a:t>
            </a:r>
            <a:r>
              <a:rPr lang="en-US" sz="2800" dirty="0">
                <a:latin typeface="宋体" panose="02010600030101010101" pitchFamily="2" charset="-122"/>
              </a:rPr>
              <a:t>4)</a:t>
            </a:r>
            <a:r>
              <a:rPr lang="zh-CN" altLang="en-US" sz="2800" dirty="0">
                <a:latin typeface="宋体" panose="02010600030101010101" pitchFamily="2" charset="-122"/>
              </a:rPr>
              <a:t>同一投资者在同一时间、同一时点的任何两条无差异曲线都</a:t>
            </a:r>
            <a:r>
              <a:rPr lang="zh-CN" altLang="en-US" sz="2800" dirty="0" smtClean="0">
                <a:latin typeface="宋体" panose="02010600030101010101" pitchFamily="2" charset="-122"/>
              </a:rPr>
              <a:t>不</a:t>
            </a:r>
            <a:endParaRPr lang="en-US" altLang="zh-CN" sz="2800" dirty="0" smtClean="0">
              <a:latin typeface="宋体" panose="02010600030101010101" pitchFamily="2" charset="-122"/>
            </a:endParaRPr>
          </a:p>
          <a:p>
            <a:pPr>
              <a:buFont typeface="Wingdings" panose="05000000000000000000" pitchFamily="2" charset="2"/>
              <a:buNone/>
            </a:pPr>
            <a:r>
              <a:rPr lang="en-US" altLang="zh-CN" sz="2800" dirty="0">
                <a:latin typeface="宋体" panose="02010600030101010101" pitchFamily="2" charset="-122"/>
              </a:rPr>
              <a:t> </a:t>
            </a:r>
            <a:r>
              <a:rPr lang="en-US" altLang="zh-CN" sz="2800" dirty="0" smtClean="0">
                <a:latin typeface="宋体" panose="02010600030101010101" pitchFamily="2" charset="-122"/>
              </a:rPr>
              <a:t>      </a:t>
            </a:r>
            <a:r>
              <a:rPr lang="zh-CN" altLang="en-US" sz="2800" dirty="0" smtClean="0">
                <a:latin typeface="宋体" panose="02010600030101010101" pitchFamily="2" charset="-122"/>
              </a:rPr>
              <a:t>相交</a:t>
            </a:r>
            <a:r>
              <a:rPr lang="zh-CN" altLang="en-US" sz="2800" dirty="0">
                <a:latin typeface="宋体" panose="02010600030101010101" pitchFamily="2" charset="-122"/>
              </a:rPr>
              <a:t>。</a:t>
            </a:r>
            <a:r>
              <a:rPr lang="zh-CN" altLang="en-US" sz="2800" dirty="0"/>
              <a:t>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日期占位符 3"/>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6BCDDA2F-8548-48C1-8F4A-5CB63FDC2F3F}" type="datetime1">
              <a:rPr lang="zh-CN" altLang="en-US" sz="1200"/>
              <a:pPr eaLnBrk="1" hangingPunct="1"/>
              <a:t>2020/4/17</a:t>
            </a:fld>
            <a:endParaRPr lang="en-US" sz="1200"/>
          </a:p>
        </p:txBody>
      </p:sp>
      <p:sp>
        <p:nvSpPr>
          <p:cNvPr id="69636" name="灯片编号占位符 5"/>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C002B966-4888-4CFD-9699-E4918099D59D}" type="slidenum">
              <a:rPr lang="en-US" sz="1200"/>
              <a:pPr algn="r" eaLnBrk="1" hangingPunct="1"/>
              <a:t>46</a:t>
            </a:fld>
            <a:endParaRPr lang="en-US" sz="1200"/>
          </a:p>
        </p:txBody>
      </p:sp>
      <p:sp>
        <p:nvSpPr>
          <p:cNvPr id="69637" name="Rectangle 2"/>
          <p:cNvSpPr>
            <a:spLocks noGrp="1" noChangeArrowheads="1"/>
          </p:cNvSpPr>
          <p:nvPr>
            <p:ph type="title" idx="4294967295"/>
          </p:nvPr>
        </p:nvSpPr>
        <p:spPr>
          <a:xfrm>
            <a:off x="290155" y="205946"/>
            <a:ext cx="2683704" cy="584886"/>
          </a:xfrm>
        </p:spPr>
        <p:txBody>
          <a:bodyPr>
            <a:normAutofit fontScale="90000"/>
          </a:bodyPr>
          <a:lstStyle/>
          <a:p>
            <a:pPr eaLnBrk="1" hangingPunct="1"/>
            <a:r>
              <a:rPr lang="zh-CN" dirty="0">
                <a:latin typeface="+mn-ea"/>
                <a:ea typeface="+mn-ea"/>
              </a:rPr>
              <a:t>二、可行集 </a:t>
            </a:r>
          </a:p>
        </p:txBody>
      </p:sp>
      <p:sp>
        <p:nvSpPr>
          <p:cNvPr id="69638" name="Rectangle 3"/>
          <p:cNvSpPr>
            <a:spLocks noGrp="1" noChangeArrowheads="1"/>
          </p:cNvSpPr>
          <p:nvPr>
            <p:ph type="body" idx="4294967295"/>
          </p:nvPr>
        </p:nvSpPr>
        <p:spPr>
          <a:xfrm>
            <a:off x="290156" y="1213237"/>
            <a:ext cx="11514666" cy="3880773"/>
          </a:xfrm>
        </p:spPr>
        <p:txBody>
          <a:bodyPr/>
          <a:lstStyle/>
          <a:p>
            <a:pPr algn="just" eaLnBrk="1" hangingPunct="1">
              <a:buClr>
                <a:srgbClr val="CC99FF"/>
              </a:buClr>
              <a:buFont typeface="Wingdings" panose="05000000000000000000" pitchFamily="2" charset="2"/>
              <a:buChar char="v"/>
            </a:pPr>
            <a:r>
              <a:rPr lang="en-US" sz="2600" dirty="0">
                <a:latin typeface="宋体" panose="02010600030101010101" pitchFamily="2" charset="-122"/>
              </a:rPr>
              <a:t>N</a:t>
            </a:r>
            <a:r>
              <a:rPr lang="zh-CN" altLang="en-US" sz="2600" dirty="0">
                <a:latin typeface="宋体" panose="02010600030101010101" pitchFamily="2" charset="-122"/>
              </a:rPr>
              <a:t>个证券可以形成无穷多个组合，由</a:t>
            </a:r>
            <a:r>
              <a:rPr lang="en-US" sz="2600" dirty="0">
                <a:latin typeface="宋体" panose="02010600030101010101" pitchFamily="2" charset="-122"/>
              </a:rPr>
              <a:t>N</a:t>
            </a:r>
            <a:r>
              <a:rPr lang="zh-CN" altLang="en-US" sz="2600" dirty="0">
                <a:latin typeface="宋体" panose="02010600030101010101" pitchFamily="2" charset="-122"/>
              </a:rPr>
              <a:t>种证券中任意</a:t>
            </a:r>
            <a:r>
              <a:rPr lang="en-US" sz="2600" dirty="0">
                <a:latin typeface="宋体" panose="02010600030101010101" pitchFamily="2" charset="-122"/>
              </a:rPr>
              <a:t>k</a:t>
            </a:r>
            <a:r>
              <a:rPr lang="zh-CN" altLang="en-US" sz="2600" dirty="0">
                <a:latin typeface="宋体" panose="02010600030101010101" pitchFamily="2" charset="-122"/>
              </a:rPr>
              <a:t>种证券所形成的所有预期收益率和方差的组合的集合就是</a:t>
            </a:r>
            <a:r>
              <a:rPr lang="zh-CN" altLang="en-US" sz="2600" b="1" dirty="0">
                <a:solidFill>
                  <a:srgbClr val="FF8D1B"/>
                </a:solidFill>
                <a:latin typeface="宋体" panose="02010600030101010101" pitchFamily="2" charset="-122"/>
              </a:rPr>
              <a:t>可行集</a:t>
            </a:r>
            <a:r>
              <a:rPr lang="zh-CN" altLang="en-US" sz="2600" dirty="0">
                <a:latin typeface="宋体" panose="02010600030101010101" pitchFamily="2" charset="-122"/>
              </a:rPr>
              <a:t>。</a:t>
            </a:r>
          </a:p>
          <a:p>
            <a:pPr algn="just" eaLnBrk="1" hangingPunct="1">
              <a:buClr>
                <a:srgbClr val="CC99FF"/>
              </a:buClr>
              <a:buFont typeface="Wingdings" panose="05000000000000000000" pitchFamily="2" charset="2"/>
              <a:buChar char="v"/>
            </a:pPr>
            <a:r>
              <a:rPr lang="zh-CN" altLang="en-US" sz="2600" dirty="0">
                <a:latin typeface="宋体" panose="02010600030101010101" pitchFamily="2" charset="-122"/>
              </a:rPr>
              <a:t>从几何的观点看，以期望收益率</a:t>
            </a:r>
            <a:r>
              <a:rPr lang="en-US" sz="2600" dirty="0" err="1">
                <a:latin typeface="宋体" panose="02010600030101010101" pitchFamily="2" charset="-122"/>
              </a:rPr>
              <a:t>r</a:t>
            </a:r>
            <a:r>
              <a:rPr lang="en-US" sz="2600" baseline="-30000" dirty="0" err="1">
                <a:latin typeface="宋体" panose="02010600030101010101" pitchFamily="2" charset="-122"/>
              </a:rPr>
              <a:t>p</a:t>
            </a:r>
            <a:r>
              <a:rPr lang="zh-CN" altLang="en-US" sz="2600" dirty="0">
                <a:latin typeface="宋体" panose="02010600030101010101" pitchFamily="2" charset="-122"/>
              </a:rPr>
              <a:t>为纵座标，以标准差横</a:t>
            </a:r>
            <a:r>
              <a:rPr lang="zh-CN" altLang="en-US" sz="2600" dirty="0">
                <a:latin typeface="宋体" panose="02010600030101010101" pitchFamily="2" charset="-122"/>
                <a:sym typeface="Symbol" panose="05050102010706020507" pitchFamily="18" charset="2"/>
              </a:rPr>
              <a:t></a:t>
            </a:r>
            <a:r>
              <a:rPr lang="en-US" sz="2600" baseline="-30000" dirty="0">
                <a:latin typeface="宋体" panose="02010600030101010101" pitchFamily="2" charset="-122"/>
              </a:rPr>
              <a:t>p</a:t>
            </a:r>
            <a:r>
              <a:rPr lang="zh-CN" altLang="en-US" sz="2600" dirty="0">
                <a:latin typeface="宋体" panose="02010600030101010101" pitchFamily="2" charset="-122"/>
              </a:rPr>
              <a:t>座标， 在</a:t>
            </a:r>
            <a:r>
              <a:rPr lang="en-US" sz="2600" dirty="0" err="1">
                <a:latin typeface="宋体" panose="02010600030101010101" pitchFamily="2" charset="-122"/>
              </a:rPr>
              <a:t>r</a:t>
            </a:r>
            <a:r>
              <a:rPr lang="en-US" sz="2600" baseline="-30000" dirty="0" err="1">
                <a:latin typeface="宋体" panose="02010600030101010101" pitchFamily="2" charset="-122"/>
              </a:rPr>
              <a:t>p</a:t>
            </a:r>
            <a:r>
              <a:rPr lang="zh-CN" altLang="en-US" sz="2600" baseline="-30000" dirty="0">
                <a:latin typeface="宋体" panose="02010600030101010101" pitchFamily="2" charset="-122"/>
              </a:rPr>
              <a:t>－</a:t>
            </a:r>
            <a:r>
              <a:rPr lang="zh-CN" altLang="en-US" sz="2600" dirty="0">
                <a:latin typeface="宋体" panose="02010600030101010101" pitchFamily="2" charset="-122"/>
                <a:sym typeface="Symbol" panose="05050102010706020507" pitchFamily="18" charset="2"/>
              </a:rPr>
              <a:t></a:t>
            </a:r>
            <a:r>
              <a:rPr lang="en-US" sz="2600" baseline="-30000" dirty="0">
                <a:latin typeface="宋体" panose="02010600030101010101" pitchFamily="2" charset="-122"/>
              </a:rPr>
              <a:t>p</a:t>
            </a:r>
            <a:r>
              <a:rPr lang="zh-CN" altLang="en-US" sz="2600" dirty="0">
                <a:latin typeface="宋体" panose="02010600030101010101" pitchFamily="2" charset="-122"/>
              </a:rPr>
              <a:t>坐标系中的某一个点就有可能是一个组合。</a:t>
            </a:r>
          </a:p>
          <a:p>
            <a:pPr algn="just" eaLnBrk="1" hangingPunct="1">
              <a:buClr>
                <a:srgbClr val="CC99FF"/>
              </a:buClr>
              <a:buFont typeface="Wingdings" panose="05000000000000000000" pitchFamily="2" charset="2"/>
              <a:buChar char="v"/>
            </a:pPr>
            <a:r>
              <a:rPr lang="zh-CN" altLang="en-US" sz="2600" dirty="0">
                <a:latin typeface="宋体" panose="02010600030101010101" pitchFamily="2" charset="-122"/>
              </a:rPr>
              <a:t>它包括了现实生活中所有可能的组合，也就是说，所有可能的证券投资组合将位于可行集的内部或边界上。</a:t>
            </a:r>
            <a:endParaRPr lang="zh-CN" altLang="en-US" sz="26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69637"/>
                                        </p:tgtEl>
                                        <p:attrNameLst>
                                          <p:attrName>style.visibility</p:attrName>
                                        </p:attrNameLst>
                                      </p:cBhvr>
                                      <p:to>
                                        <p:strVal val="visible"/>
                                      </p:to>
                                    </p:set>
                                    <p:animEffect transition="in" filter="barn(outVertical)">
                                      <p:cBhvr>
                                        <p:cTn id="7" dur="500"/>
                                        <p:tgtEl>
                                          <p:spTgt spid="696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9638">
                                            <p:txEl>
                                              <p:pRg st="0" end="0"/>
                                            </p:txEl>
                                          </p:spTgt>
                                        </p:tgtEl>
                                        <p:attrNameLst>
                                          <p:attrName>style.visibility</p:attrName>
                                        </p:attrNameLst>
                                      </p:cBhvr>
                                      <p:to>
                                        <p:strVal val="visible"/>
                                      </p:to>
                                    </p:set>
                                    <p:animEffect transition="in" filter="wipe(left)">
                                      <p:cBhvr>
                                        <p:cTn id="12" dur="500"/>
                                        <p:tgtEl>
                                          <p:spTgt spid="69638">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9638">
                                            <p:txEl>
                                              <p:pRg st="1" end="1"/>
                                            </p:txEl>
                                          </p:spTgt>
                                        </p:tgtEl>
                                        <p:attrNameLst>
                                          <p:attrName>style.visibility</p:attrName>
                                        </p:attrNameLst>
                                      </p:cBhvr>
                                      <p:to>
                                        <p:strVal val="visible"/>
                                      </p:to>
                                    </p:set>
                                    <p:animEffect transition="in" filter="wipe(left)">
                                      <p:cBhvr>
                                        <p:cTn id="17" dur="500"/>
                                        <p:tgtEl>
                                          <p:spTgt spid="69638">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9638">
                                            <p:txEl>
                                              <p:pRg st="2" end="2"/>
                                            </p:txEl>
                                          </p:spTgt>
                                        </p:tgtEl>
                                        <p:attrNameLst>
                                          <p:attrName>style.visibility</p:attrName>
                                        </p:attrNameLst>
                                      </p:cBhvr>
                                      <p:to>
                                        <p:strVal val="visible"/>
                                      </p:to>
                                    </p:set>
                                    <p:animEffect transition="in" filter="wipe(left)">
                                      <p:cBhvr>
                                        <p:cTn id="22" dur="500"/>
                                        <p:tgtEl>
                                          <p:spTgt spid="6963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7" grpId="0" autoUpdateAnimBg="0"/>
      <p:bldP spid="69638" grpId="0" build="p"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日期占位符 2"/>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B137A36A-C512-49E3-AB1F-A96046F668D5}" type="datetime1">
              <a:rPr lang="zh-CN" altLang="en-US" sz="1200"/>
              <a:pPr eaLnBrk="1" hangingPunct="1"/>
              <a:t>2020/4/17</a:t>
            </a:fld>
            <a:endParaRPr lang="en-US" sz="1200"/>
          </a:p>
        </p:txBody>
      </p:sp>
      <p:sp>
        <p:nvSpPr>
          <p:cNvPr id="73732" name="灯片编号占位符 4"/>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AE561F43-CAA3-468E-8D3D-7267031E0870}" type="slidenum">
              <a:rPr lang="en-US" sz="1200"/>
              <a:pPr algn="r" eaLnBrk="1" hangingPunct="1"/>
              <a:t>47</a:t>
            </a:fld>
            <a:endParaRPr lang="en-US" sz="1200"/>
          </a:p>
        </p:txBody>
      </p:sp>
      <p:graphicFrame>
        <p:nvGraphicFramePr>
          <p:cNvPr id="73733" name="Object 2"/>
          <p:cNvGraphicFramePr>
            <a:graphicFrameLocks noGrp="1" noChangeAspect="1"/>
          </p:cNvGraphicFramePr>
          <p:nvPr>
            <p:ph idx="4294967295"/>
            <p:extLst>
              <p:ext uri="{D42A27DB-BD31-4B8C-83A1-F6EECF244321}">
                <p14:modId xmlns:p14="http://schemas.microsoft.com/office/powerpoint/2010/main" val="3894820124"/>
              </p:ext>
            </p:extLst>
          </p:nvPr>
        </p:nvGraphicFramePr>
        <p:xfrm>
          <a:off x="1231729" y="156519"/>
          <a:ext cx="10358909" cy="6483178"/>
        </p:xfrm>
        <a:graphic>
          <a:graphicData uri="http://schemas.openxmlformats.org/presentationml/2006/ole">
            <mc:AlternateContent xmlns:mc="http://schemas.openxmlformats.org/markup-compatibility/2006">
              <mc:Choice xmlns:v="urn:schemas-microsoft-com:vml" Requires="v">
                <p:oleObj spid="_x0000_s15377" r:id="rId3" imgW="4961160" imgH="2962800" progId="Excel.Chart.8">
                  <p:embed/>
                </p:oleObj>
              </mc:Choice>
              <mc:Fallback>
                <p:oleObj r:id="rId3" imgW="4961160" imgH="2962800" progId="Excel.Char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1729" y="156519"/>
                        <a:ext cx="10358909" cy="6483178"/>
                      </a:xfrm>
                      <a:prstGeom prst="rect">
                        <a:avLst/>
                      </a:prstGeom>
                      <a:noFill/>
                      <a:ln>
                        <a:noFill/>
                      </a:ln>
                      <a:effectLst/>
                      <a:extLst/>
                    </p:spPr>
                  </p:pic>
                </p:oleObj>
              </mc:Fallback>
            </mc:AlternateContent>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日期占位符 3"/>
          <p:cNvSpPr txBox="1">
            <a:spLocks noGrp="1" noChangeArrowheads="1"/>
          </p:cNvSpPr>
          <p:nvPr/>
        </p:nvSpPr>
        <p:spPr bwMode="auto">
          <a:xfrm>
            <a:off x="2496064" y="6080468"/>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202F44B5-B123-471A-9D0A-D7B127A12032}" type="datetime1">
              <a:rPr lang="zh-CN" altLang="en-US" sz="1200"/>
              <a:pPr eaLnBrk="1" hangingPunct="1"/>
              <a:t>2020/4/17</a:t>
            </a:fld>
            <a:endParaRPr lang="en-US" sz="1200"/>
          </a:p>
        </p:txBody>
      </p:sp>
      <p:sp>
        <p:nvSpPr>
          <p:cNvPr id="74756" name="灯片编号占位符 5"/>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9E03A150-FFB9-4DEB-A394-5AC7CDFAC7AD}" type="slidenum">
              <a:rPr lang="en-US" sz="1200"/>
              <a:pPr algn="r" eaLnBrk="1" hangingPunct="1"/>
              <a:t>48</a:t>
            </a:fld>
            <a:endParaRPr lang="en-US" sz="1200"/>
          </a:p>
        </p:txBody>
      </p:sp>
      <p:sp>
        <p:nvSpPr>
          <p:cNvPr id="74757" name="Rectangle 2"/>
          <p:cNvSpPr>
            <a:spLocks noGrp="1" noChangeArrowheads="1"/>
          </p:cNvSpPr>
          <p:nvPr>
            <p:ph type="title" idx="4294967295"/>
          </p:nvPr>
        </p:nvSpPr>
        <p:spPr>
          <a:xfrm>
            <a:off x="290156" y="247135"/>
            <a:ext cx="4965585" cy="683741"/>
          </a:xfrm>
        </p:spPr>
        <p:txBody>
          <a:bodyPr/>
          <a:lstStyle/>
          <a:p>
            <a:pPr eaLnBrk="1" hangingPunct="1"/>
            <a:r>
              <a:rPr lang="zh-CN" dirty="0">
                <a:latin typeface="+mn-ea"/>
                <a:ea typeface="+mn-ea"/>
              </a:rPr>
              <a:t>三、有效集或有效前沿 </a:t>
            </a:r>
          </a:p>
        </p:txBody>
      </p:sp>
      <p:sp>
        <p:nvSpPr>
          <p:cNvPr id="74758" name="Rectangle 3"/>
          <p:cNvSpPr>
            <a:spLocks noGrp="1" noChangeArrowheads="1"/>
          </p:cNvSpPr>
          <p:nvPr>
            <p:ph type="body" idx="4294967295"/>
          </p:nvPr>
        </p:nvSpPr>
        <p:spPr>
          <a:xfrm>
            <a:off x="568411" y="1368425"/>
            <a:ext cx="11154032" cy="4876800"/>
          </a:xfrm>
        </p:spPr>
        <p:txBody>
          <a:bodyPr/>
          <a:lstStyle/>
          <a:p>
            <a:pPr algn="just" eaLnBrk="1" hangingPunct="1">
              <a:buFont typeface="Wingdings" panose="05000000000000000000" pitchFamily="2" charset="2"/>
              <a:buNone/>
            </a:pPr>
            <a:r>
              <a:rPr lang="en-US" sz="2600" b="1" dirty="0">
                <a:latin typeface="宋体" panose="02010600030101010101" pitchFamily="2" charset="-122"/>
              </a:rPr>
              <a:t>1.</a:t>
            </a:r>
            <a:r>
              <a:rPr lang="zh-CN" altLang="en-US" sz="2600" b="1" dirty="0">
                <a:latin typeface="宋体" panose="02010600030101010101" pitchFamily="2" charset="-122"/>
              </a:rPr>
              <a:t>有效集的定义</a:t>
            </a:r>
            <a:endParaRPr lang="zh-CN" altLang="en-US" sz="2600" b="1" dirty="0"/>
          </a:p>
          <a:p>
            <a:pPr algn="just" eaLnBrk="1" hangingPunct="1">
              <a:buClr>
                <a:srgbClr val="CC99FF"/>
              </a:buClr>
              <a:buFont typeface="Wingdings" panose="05000000000000000000" pitchFamily="2" charset="2"/>
              <a:buChar char="p"/>
            </a:pPr>
            <a:r>
              <a:rPr lang="zh-CN" altLang="en-US" sz="2600" dirty="0">
                <a:latin typeface="宋体" panose="02010600030101010101" pitchFamily="2" charset="-122"/>
              </a:rPr>
              <a:t>可行集中有无穷多个组合，但是投资者有必要对所有这些组合进行评价吗？</a:t>
            </a:r>
            <a:endParaRPr lang="zh-CN" altLang="en-US" sz="2600" dirty="0"/>
          </a:p>
          <a:p>
            <a:pPr>
              <a:buClr>
                <a:srgbClr val="CC99FF"/>
              </a:buClr>
              <a:buSzPct val="85000"/>
              <a:buFont typeface="Wingdings" panose="05000000000000000000" pitchFamily="2" charset="2"/>
              <a:buChar char="p"/>
            </a:pPr>
            <a:r>
              <a:rPr lang="zh-CN" altLang="en-US" sz="2600" dirty="0">
                <a:latin typeface="宋体" panose="02010600030101010101" pitchFamily="2" charset="-122"/>
              </a:rPr>
              <a:t>对于一个理性投资者而言，他们都是厌恶风险而偏好收益的。对于同样的风险水平，他们将会选择能提供最大预期收益率的组合；对于同样的预期收益率，他们将会选择风险最小的组合。这是所有投资者的共同偏好。能满足这两个条件的投资组合的集合被称为</a:t>
            </a:r>
            <a:r>
              <a:rPr lang="zh-CN" altLang="en-US" sz="2600" b="1" dirty="0">
                <a:latin typeface="宋体" panose="02010600030101010101" pitchFamily="2" charset="-122"/>
              </a:rPr>
              <a:t>有效集（</a:t>
            </a:r>
            <a:r>
              <a:rPr lang="en-US" sz="2600" b="1" dirty="0">
                <a:latin typeface="宋体" panose="02010600030101010101" pitchFamily="2" charset="-122"/>
              </a:rPr>
              <a:t>Efficient Set</a:t>
            </a:r>
            <a:r>
              <a:rPr lang="zh-CN" altLang="en-US" sz="2600" b="1" dirty="0">
                <a:latin typeface="宋体" panose="02010600030101010101" pitchFamily="2" charset="-122"/>
              </a:rPr>
              <a:t>）或有效边界</a:t>
            </a:r>
            <a:r>
              <a:rPr lang="zh-CN" altLang="en-US" sz="2600" dirty="0">
                <a:latin typeface="宋体" panose="02010600030101010101" pitchFamily="2" charset="-122"/>
              </a:rPr>
              <a:t>。</a:t>
            </a:r>
          </a:p>
          <a:p>
            <a:pPr eaLnBrk="1" hangingPunct="1">
              <a:buClr>
                <a:srgbClr val="CC99FF"/>
              </a:buClr>
              <a:buSzPct val="85000"/>
              <a:buFont typeface="Wingdings" panose="05000000000000000000" pitchFamily="2" charset="2"/>
              <a:buChar char="p"/>
            </a:pPr>
            <a:r>
              <a:rPr lang="zh-CN" altLang="en-US" sz="2600" dirty="0">
                <a:latin typeface="宋体" panose="02010600030101010101" pitchFamily="2" charset="-122"/>
              </a:rPr>
              <a:t>有效集描绘了投资组合的风险与收益的最优配置。</a:t>
            </a:r>
            <a:r>
              <a:rPr lang="zh-CN" altLang="en-US" sz="2600" dirty="0"/>
              <a:t>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74757"/>
                                        </p:tgtEl>
                                        <p:attrNameLst>
                                          <p:attrName>style.visibility</p:attrName>
                                        </p:attrNameLst>
                                      </p:cBhvr>
                                      <p:to>
                                        <p:strVal val="visible"/>
                                      </p:to>
                                    </p:set>
                                    <p:animEffect transition="in" filter="barn(outVertical)">
                                      <p:cBhvr>
                                        <p:cTn id="7" dur="500"/>
                                        <p:tgtEl>
                                          <p:spTgt spid="7475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4758">
                                            <p:txEl>
                                              <p:pRg st="0" end="0"/>
                                            </p:txEl>
                                          </p:spTgt>
                                        </p:tgtEl>
                                        <p:attrNameLst>
                                          <p:attrName>style.visibility</p:attrName>
                                        </p:attrNameLst>
                                      </p:cBhvr>
                                      <p:to>
                                        <p:strVal val="visible"/>
                                      </p:to>
                                    </p:set>
                                    <p:animEffect transition="in" filter="wipe(left)">
                                      <p:cBhvr>
                                        <p:cTn id="12" dur="500"/>
                                        <p:tgtEl>
                                          <p:spTgt spid="74758">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4758">
                                            <p:txEl>
                                              <p:pRg st="1" end="1"/>
                                            </p:txEl>
                                          </p:spTgt>
                                        </p:tgtEl>
                                        <p:attrNameLst>
                                          <p:attrName>style.visibility</p:attrName>
                                        </p:attrNameLst>
                                      </p:cBhvr>
                                      <p:to>
                                        <p:strVal val="visible"/>
                                      </p:to>
                                    </p:set>
                                    <p:animEffect transition="in" filter="wipe(left)">
                                      <p:cBhvr>
                                        <p:cTn id="17" dur="500"/>
                                        <p:tgtEl>
                                          <p:spTgt spid="74758">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4758">
                                            <p:txEl>
                                              <p:pRg st="2" end="2"/>
                                            </p:txEl>
                                          </p:spTgt>
                                        </p:tgtEl>
                                        <p:attrNameLst>
                                          <p:attrName>style.visibility</p:attrName>
                                        </p:attrNameLst>
                                      </p:cBhvr>
                                      <p:to>
                                        <p:strVal val="visible"/>
                                      </p:to>
                                    </p:set>
                                    <p:animEffect transition="in" filter="wipe(left)">
                                      <p:cBhvr>
                                        <p:cTn id="22" dur="500"/>
                                        <p:tgtEl>
                                          <p:spTgt spid="74758">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4758">
                                            <p:txEl>
                                              <p:pRg st="3" end="3"/>
                                            </p:txEl>
                                          </p:spTgt>
                                        </p:tgtEl>
                                        <p:attrNameLst>
                                          <p:attrName>style.visibility</p:attrName>
                                        </p:attrNameLst>
                                      </p:cBhvr>
                                      <p:to>
                                        <p:strVal val="visible"/>
                                      </p:to>
                                    </p:set>
                                    <p:animEffect transition="in" filter="wipe(left)">
                                      <p:cBhvr>
                                        <p:cTn id="27" dur="500"/>
                                        <p:tgtEl>
                                          <p:spTgt spid="7475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7" grpId="0" autoUpdateAnimBg="0"/>
      <p:bldP spid="74758"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日期占位符 3"/>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5960E42A-AEE8-4B69-94F5-F3FBF08A718E}" type="datetime1">
              <a:rPr lang="zh-CN" altLang="en-US" sz="1200"/>
              <a:pPr eaLnBrk="1" hangingPunct="1"/>
              <a:t>2020/4/17</a:t>
            </a:fld>
            <a:endParaRPr lang="en-US" sz="1200"/>
          </a:p>
        </p:txBody>
      </p:sp>
      <p:sp>
        <p:nvSpPr>
          <p:cNvPr id="75780" name="灯片编号占位符 5"/>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0AA1EFA0-6E9A-48A9-993E-0EBA9390E4D6}" type="slidenum">
              <a:rPr lang="en-US" sz="1200"/>
              <a:pPr algn="r" eaLnBrk="1" hangingPunct="1"/>
              <a:t>49</a:t>
            </a:fld>
            <a:endParaRPr lang="en-US" sz="1200"/>
          </a:p>
        </p:txBody>
      </p:sp>
      <p:sp>
        <p:nvSpPr>
          <p:cNvPr id="75782" name="Rectangle 3"/>
          <p:cNvSpPr>
            <a:spLocks noGrp="1" noChangeArrowheads="1"/>
          </p:cNvSpPr>
          <p:nvPr>
            <p:ph type="body" idx="4294967295"/>
          </p:nvPr>
        </p:nvSpPr>
        <p:spPr>
          <a:xfrm>
            <a:off x="543697" y="1600200"/>
            <a:ext cx="11121081" cy="4026243"/>
          </a:xfrm>
        </p:spPr>
        <p:txBody>
          <a:bodyPr>
            <a:normAutofit/>
          </a:bodyPr>
          <a:lstStyle/>
          <a:p>
            <a:pPr algn="just" eaLnBrk="1" hangingPunct="1">
              <a:buFont typeface="Wingdings" panose="05000000000000000000" pitchFamily="2" charset="2"/>
              <a:buNone/>
            </a:pPr>
            <a:r>
              <a:rPr lang="en-US" b="1" dirty="0"/>
              <a:t>    </a:t>
            </a:r>
            <a:r>
              <a:rPr lang="zh-CN" altLang="en-US" sz="2800" dirty="0">
                <a:latin typeface="+mn-ea"/>
              </a:rPr>
              <a:t>有效边界（有效集）：因为投资者是不知足且厌恶风险，即风险一定时追求收益最大，收益一定时追求风险最小。所以，同时满足在各种风险水平下，提供最大预期收益和在各种预期收益下能提供最小风险这两个条件就称为有效边界。即双曲线的上半部。上面各点所代表的投资组合一定是通过充分分散化而消除了非系统性风险的组合。</a:t>
            </a:r>
          </a:p>
          <a:p>
            <a:pPr algn="ctr" eaLnBrk="1" hangingPunct="1"/>
            <a:endParaRPr lang="en-US" sz="2800" dirty="0">
              <a:latin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日期占位符 3"/>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C3F1323B-2C8A-4277-BBA1-723389828604}" type="datetime1">
              <a:rPr lang="zh-CN" altLang="en-US" sz="1200"/>
              <a:pPr eaLnBrk="1" hangingPunct="1"/>
              <a:t>2020/4/17</a:t>
            </a:fld>
            <a:endParaRPr lang="en-US" sz="1200"/>
          </a:p>
        </p:txBody>
      </p:sp>
      <p:sp>
        <p:nvSpPr>
          <p:cNvPr id="12292" name="灯片编号占位符 5"/>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EE7DAACB-833B-49A5-9EF1-BB98B496066C}" type="slidenum">
              <a:rPr lang="en-US" sz="1200"/>
              <a:pPr algn="r" eaLnBrk="1" hangingPunct="1"/>
              <a:t>5</a:t>
            </a:fld>
            <a:endParaRPr lang="en-US" sz="1200"/>
          </a:p>
        </p:txBody>
      </p:sp>
      <p:sp>
        <p:nvSpPr>
          <p:cNvPr id="12293" name="Rectangle 2"/>
          <p:cNvSpPr>
            <a:spLocks noGrp="1" noChangeArrowheads="1"/>
          </p:cNvSpPr>
          <p:nvPr>
            <p:ph type="title" idx="4294967295"/>
          </p:nvPr>
        </p:nvSpPr>
        <p:spPr>
          <a:xfrm>
            <a:off x="444843" y="518726"/>
            <a:ext cx="7772400" cy="844550"/>
          </a:xfrm>
        </p:spPr>
        <p:txBody>
          <a:bodyPr/>
          <a:lstStyle/>
          <a:p>
            <a:pPr eaLnBrk="1" hangingPunct="1"/>
            <a:r>
              <a:rPr lang="zh-CN" altLang="en-US" dirty="0" smtClean="0">
                <a:solidFill>
                  <a:schemeClr val="tx1"/>
                </a:solidFill>
                <a:latin typeface="华文楷体" panose="02010600040101010101" pitchFamily="2" charset="-122"/>
                <a:ea typeface="华文楷体" panose="02010600040101010101" pitchFamily="2" charset="-122"/>
              </a:rPr>
              <a:t>二、</a:t>
            </a:r>
            <a:r>
              <a:rPr lang="zh-CN" dirty="0" smtClean="0">
                <a:solidFill>
                  <a:schemeClr val="tx1"/>
                </a:solidFill>
                <a:latin typeface="华文楷体" panose="02010600040101010101" pitchFamily="2" charset="-122"/>
                <a:ea typeface="华文楷体" panose="02010600040101010101" pitchFamily="2" charset="-122"/>
              </a:rPr>
              <a:t>马科维兹</a:t>
            </a:r>
            <a:r>
              <a:rPr lang="zh-CN" altLang="en-US" dirty="0" smtClean="0">
                <a:solidFill>
                  <a:schemeClr val="tx1"/>
                </a:solidFill>
                <a:latin typeface="华文楷体" panose="02010600040101010101" pitchFamily="2" charset="-122"/>
                <a:ea typeface="华文楷体" panose="02010600040101010101" pitchFamily="2" charset="-122"/>
              </a:rPr>
              <a:t>资产组合</a:t>
            </a:r>
            <a:r>
              <a:rPr lang="zh-CN" dirty="0" smtClean="0">
                <a:solidFill>
                  <a:schemeClr val="tx1"/>
                </a:solidFill>
                <a:latin typeface="华文楷体" panose="02010600040101010101" pitchFamily="2" charset="-122"/>
                <a:ea typeface="华文楷体" panose="02010600040101010101" pitchFamily="2" charset="-122"/>
              </a:rPr>
              <a:t>模型</a:t>
            </a:r>
            <a:r>
              <a:rPr lang="zh-CN" altLang="en-US" dirty="0" smtClean="0">
                <a:solidFill>
                  <a:schemeClr val="tx1"/>
                </a:solidFill>
                <a:latin typeface="华文楷体" panose="02010600040101010101" pitchFamily="2" charset="-122"/>
                <a:ea typeface="华文楷体" panose="02010600040101010101" pitchFamily="2" charset="-122"/>
              </a:rPr>
              <a:t>的内容</a:t>
            </a:r>
            <a:endParaRPr lang="zh-CN" dirty="0">
              <a:solidFill>
                <a:schemeClr val="tx1"/>
              </a:solidFill>
              <a:latin typeface="华文楷体" panose="02010600040101010101" pitchFamily="2" charset="-122"/>
              <a:ea typeface="华文楷体" panose="02010600040101010101" pitchFamily="2" charset="-122"/>
            </a:endParaRPr>
          </a:p>
        </p:txBody>
      </p:sp>
      <p:sp>
        <p:nvSpPr>
          <p:cNvPr id="12294" name="Rectangle 3"/>
          <p:cNvSpPr>
            <a:spLocks noGrp="1" noChangeArrowheads="1"/>
          </p:cNvSpPr>
          <p:nvPr>
            <p:ph type="body" idx="4294967295"/>
          </p:nvPr>
        </p:nvSpPr>
        <p:spPr>
          <a:xfrm>
            <a:off x="444843" y="1499286"/>
            <a:ext cx="11351741" cy="3814119"/>
          </a:xfrm>
        </p:spPr>
        <p:txBody>
          <a:bodyPr>
            <a:normAutofit lnSpcReduction="10000"/>
          </a:bodyPr>
          <a:lstStyle/>
          <a:p>
            <a:pPr eaLnBrk="1" hangingPunct="1">
              <a:lnSpc>
                <a:spcPct val="90000"/>
              </a:lnSpc>
            </a:pPr>
            <a:r>
              <a:rPr lang="zh-CN" altLang="en-US" sz="2600" dirty="0">
                <a:latin typeface="宋体" panose="02010600030101010101" pitchFamily="2" charset="-122"/>
              </a:rPr>
              <a:t>马科维兹于</a:t>
            </a:r>
            <a:r>
              <a:rPr lang="en-US" sz="2600" dirty="0"/>
              <a:t>1952</a:t>
            </a:r>
            <a:r>
              <a:rPr lang="zh-CN" altLang="en-US" sz="2600" dirty="0">
                <a:latin typeface="宋体" panose="02010600030101010101" pitchFamily="2" charset="-122"/>
              </a:rPr>
              <a:t>年提出的</a:t>
            </a:r>
            <a:r>
              <a:rPr lang="zh-CN" altLang="en-US" sz="2600" dirty="0">
                <a:solidFill>
                  <a:srgbClr val="FF0000"/>
                </a:solidFill>
                <a:latin typeface="Arial" panose="020B0604020202020204" pitchFamily="34" charset="0"/>
              </a:rPr>
              <a:t>“</a:t>
            </a:r>
            <a:r>
              <a:rPr lang="zh-CN" altLang="en-US" sz="2600" dirty="0">
                <a:solidFill>
                  <a:srgbClr val="FF0000"/>
                </a:solidFill>
                <a:latin typeface="宋体" panose="02010600030101010101" pitchFamily="2" charset="-122"/>
              </a:rPr>
              <a:t>均值－</a:t>
            </a:r>
            <a:r>
              <a:rPr lang="zh-CN" altLang="en-US" sz="2600" dirty="0" smtClean="0">
                <a:solidFill>
                  <a:srgbClr val="FF0000"/>
                </a:solidFill>
                <a:latin typeface="宋体" panose="02010600030101010101" pitchFamily="2" charset="-122"/>
              </a:rPr>
              <a:t>方差模型</a:t>
            </a:r>
            <a:r>
              <a:rPr lang="zh-CN" altLang="en-US" sz="2600" dirty="0">
                <a:solidFill>
                  <a:srgbClr val="FF0000"/>
                </a:solidFill>
                <a:latin typeface="Arial" panose="020B0604020202020204" pitchFamily="34" charset="0"/>
              </a:rPr>
              <a:t>”</a:t>
            </a:r>
            <a:r>
              <a:rPr lang="zh-CN" altLang="en-US" sz="2600" dirty="0">
                <a:latin typeface="宋体" panose="02010600030101010101" pitchFamily="2" charset="-122"/>
              </a:rPr>
              <a:t>是在禁止融券和没有无风险借贷的假设下，以资产组合中个别股票收益率的均值和方差找出投资组合的</a:t>
            </a:r>
            <a:r>
              <a:rPr lang="zh-CN" altLang="en-US" sz="2600" dirty="0">
                <a:solidFill>
                  <a:srgbClr val="FF0000"/>
                </a:solidFill>
                <a:latin typeface="宋体" panose="02010600030101010101" pitchFamily="2" charset="-122"/>
              </a:rPr>
              <a:t>有效边界</a:t>
            </a:r>
            <a:r>
              <a:rPr lang="en-US" sz="2600" dirty="0">
                <a:solidFill>
                  <a:srgbClr val="FF0000"/>
                </a:solidFill>
              </a:rPr>
              <a:t>(Efficient Frontier</a:t>
            </a:r>
            <a:r>
              <a:rPr lang="en-US" sz="2600" dirty="0" smtClean="0">
                <a:solidFill>
                  <a:srgbClr val="FF0000"/>
                </a:solidFill>
              </a:rPr>
              <a:t>)</a:t>
            </a:r>
            <a:r>
              <a:rPr lang="zh-CN" altLang="en-US" sz="2600" dirty="0" smtClean="0">
                <a:solidFill>
                  <a:srgbClr val="FF0000"/>
                </a:solidFill>
                <a:latin typeface="宋体" panose="02010600030101010101" pitchFamily="2" charset="-122"/>
              </a:rPr>
              <a:t>。</a:t>
            </a:r>
            <a:endParaRPr lang="en-US" altLang="zh-CN" sz="2600" dirty="0" smtClean="0">
              <a:solidFill>
                <a:srgbClr val="FF0000"/>
              </a:solidFill>
              <a:latin typeface="宋体" panose="02010600030101010101" pitchFamily="2" charset="-122"/>
            </a:endParaRPr>
          </a:p>
          <a:p>
            <a:pPr lvl="1">
              <a:lnSpc>
                <a:spcPct val="90000"/>
              </a:lnSpc>
            </a:pPr>
            <a:r>
              <a:rPr lang="zh-CN" altLang="en-US" sz="2400" b="1" dirty="0" smtClean="0">
                <a:solidFill>
                  <a:srgbClr val="FF0000"/>
                </a:solidFill>
                <a:latin typeface="宋体" panose="02010600030101010101" pitchFamily="2" charset="-122"/>
              </a:rPr>
              <a:t>有效资产（投资 ）组合：</a:t>
            </a:r>
            <a:r>
              <a:rPr lang="zh-CN" altLang="en-US" sz="2400" dirty="0" smtClean="0">
                <a:latin typeface="宋体" panose="02010600030101010101" pitchFamily="2" charset="-122"/>
              </a:rPr>
              <a:t>即</a:t>
            </a:r>
            <a:r>
              <a:rPr lang="zh-CN" altLang="en-US" sz="2400" dirty="0">
                <a:latin typeface="宋体" panose="02010600030101010101" pitchFamily="2" charset="-122"/>
              </a:rPr>
              <a:t>一定收益率水平下方差最小的投资组合，并导出投资者只在有效边界上选择投资组合</a:t>
            </a:r>
            <a:r>
              <a:rPr lang="zh-CN" altLang="en-US" sz="2400" dirty="0" smtClean="0">
                <a:latin typeface="宋体" panose="02010600030101010101" pitchFamily="2" charset="-122"/>
              </a:rPr>
              <a:t>。</a:t>
            </a:r>
            <a:endParaRPr lang="en-US" altLang="zh-CN" sz="2400" dirty="0" smtClean="0">
              <a:latin typeface="宋体" panose="02010600030101010101" pitchFamily="2" charset="-122"/>
            </a:endParaRPr>
          </a:p>
          <a:p>
            <a:pPr lvl="1">
              <a:lnSpc>
                <a:spcPct val="90000"/>
              </a:lnSpc>
            </a:pPr>
            <a:r>
              <a:rPr lang="zh-CN" altLang="en-US" sz="2400" dirty="0" smtClean="0">
                <a:latin typeface="宋体" panose="02010600030101010101" pitchFamily="2" charset="-122"/>
              </a:rPr>
              <a:t>根据</a:t>
            </a:r>
            <a:r>
              <a:rPr lang="zh-CN" altLang="en-US" sz="2400" dirty="0">
                <a:latin typeface="宋体" panose="02010600030101010101" pitchFamily="2" charset="-122"/>
              </a:rPr>
              <a:t>马科维兹资产组合的概念，欲使投资组合风险最小，除了多样化投资于不同的股票之外，还应挑选相关系数较低的股票</a:t>
            </a:r>
            <a:r>
              <a:rPr lang="zh-CN" altLang="en-US" sz="2400" dirty="0" smtClean="0">
                <a:latin typeface="宋体" panose="02010600030101010101" pitchFamily="2" charset="-122"/>
              </a:rPr>
              <a:t>。</a:t>
            </a:r>
            <a:endParaRPr lang="en-US" altLang="zh-CN" sz="2400" dirty="0" smtClean="0">
              <a:latin typeface="宋体" panose="02010600030101010101" pitchFamily="2" charset="-122"/>
            </a:endParaRPr>
          </a:p>
          <a:p>
            <a:pPr lvl="1">
              <a:lnSpc>
                <a:spcPct val="90000"/>
              </a:lnSpc>
            </a:pPr>
            <a:r>
              <a:rPr lang="zh-CN" altLang="en-US" sz="2400" dirty="0" smtClean="0">
                <a:latin typeface="宋体" panose="02010600030101010101" pitchFamily="2" charset="-122"/>
              </a:rPr>
              <a:t>总之，马科维兹</a:t>
            </a:r>
            <a:r>
              <a:rPr lang="zh-CN" altLang="en-US" sz="2400" dirty="0">
                <a:latin typeface="宋体" panose="02010600030101010101" pitchFamily="2" charset="-122"/>
              </a:rPr>
              <a:t>的</a:t>
            </a:r>
            <a:r>
              <a:rPr lang="zh-CN" altLang="en-US" sz="2400" dirty="0">
                <a:latin typeface="Arial" panose="020B0604020202020204" pitchFamily="34" charset="0"/>
              </a:rPr>
              <a:t>“</a:t>
            </a:r>
            <a:r>
              <a:rPr lang="zh-CN" altLang="en-US" sz="2400" dirty="0">
                <a:latin typeface="宋体" panose="02010600030101010101" pitchFamily="2" charset="-122"/>
              </a:rPr>
              <a:t>均值－方差组合模型</a:t>
            </a:r>
            <a:r>
              <a:rPr lang="zh-CN" altLang="en-US" sz="2400" dirty="0" smtClean="0">
                <a:latin typeface="Arial" panose="020B0604020202020204" pitchFamily="34" charset="0"/>
              </a:rPr>
              <a:t>”</a:t>
            </a:r>
            <a:r>
              <a:rPr lang="zh-CN" altLang="en-US" sz="2400" dirty="0" smtClean="0">
                <a:latin typeface="宋体" panose="02010600030101010101" pitchFamily="2" charset="-122"/>
              </a:rPr>
              <a:t>（</a:t>
            </a:r>
            <a:r>
              <a:rPr lang="en-US" altLang="zh-CN" sz="2400" dirty="0" smtClean="0">
                <a:latin typeface="宋体" panose="02010600030101010101" pitchFamily="2" charset="-122"/>
              </a:rPr>
              <a:t>1</a:t>
            </a:r>
            <a:r>
              <a:rPr lang="zh-CN" altLang="en-US" sz="2400" dirty="0" smtClean="0">
                <a:latin typeface="宋体" panose="02010600030101010101" pitchFamily="2" charset="-122"/>
              </a:rPr>
              <a:t>）隐含</a:t>
            </a:r>
            <a:r>
              <a:rPr lang="zh-CN" altLang="en-US" sz="2400" dirty="0">
                <a:latin typeface="宋体" panose="02010600030101010101" pitchFamily="2" charset="-122"/>
              </a:rPr>
              <a:t>将资金分散投资于不同种类的股票</a:t>
            </a:r>
            <a:r>
              <a:rPr lang="zh-CN" altLang="en-US" sz="2400" dirty="0" smtClean="0">
                <a:latin typeface="宋体" panose="02010600030101010101" pitchFamily="2" charset="-122"/>
              </a:rPr>
              <a:t>，（</a:t>
            </a:r>
            <a:r>
              <a:rPr lang="en-US" altLang="zh-CN" sz="2400" dirty="0" smtClean="0">
                <a:latin typeface="宋体" panose="02010600030101010101" pitchFamily="2" charset="-122"/>
              </a:rPr>
              <a:t>2</a:t>
            </a:r>
            <a:r>
              <a:rPr lang="zh-CN" altLang="en-US" sz="2400" dirty="0" smtClean="0">
                <a:latin typeface="宋体" panose="02010600030101010101" pitchFamily="2" charset="-122"/>
              </a:rPr>
              <a:t>）隐含</a:t>
            </a:r>
            <a:r>
              <a:rPr lang="zh-CN" altLang="en-US" sz="2400" dirty="0">
                <a:latin typeface="宋体" panose="02010600030101010101" pitchFamily="2" charset="-122"/>
              </a:rPr>
              <a:t>应将资金投资于不同产业的股票</a:t>
            </a:r>
            <a:r>
              <a:rPr lang="zh-CN" altLang="en-US" sz="2400" dirty="0" smtClean="0">
                <a:latin typeface="宋体" panose="02010600030101010101" pitchFamily="2" charset="-122"/>
              </a:rPr>
              <a:t>。（</a:t>
            </a:r>
            <a:r>
              <a:rPr lang="en-US" altLang="zh-CN" sz="2400" dirty="0" smtClean="0">
                <a:latin typeface="宋体" panose="02010600030101010101" pitchFamily="2" charset="-122"/>
              </a:rPr>
              <a:t>3</a:t>
            </a:r>
            <a:r>
              <a:rPr lang="zh-CN" altLang="en-US" sz="2400" dirty="0" smtClean="0">
                <a:latin typeface="宋体" panose="02010600030101010101" pitchFamily="2" charset="-122"/>
              </a:rPr>
              <a:t>）马科维兹</a:t>
            </a:r>
            <a:r>
              <a:rPr lang="zh-CN" altLang="en-US" sz="2400" dirty="0">
                <a:latin typeface="宋体" panose="02010600030101010101" pitchFamily="2" charset="-122"/>
              </a:rPr>
              <a:t>均值－方差模型也是提供确定有效边界的技术路径的一个规范性数理模型。</a:t>
            </a:r>
            <a:r>
              <a:rPr lang="zh-CN" altLang="en-US" sz="1900" dirty="0"/>
              <a:t> </a:t>
            </a:r>
            <a:endParaRPr lang="en-US" altLang="zh-CN" sz="1900" dirty="0" smtClean="0"/>
          </a:p>
          <a:p>
            <a:pPr lvl="1">
              <a:lnSpc>
                <a:spcPct val="90000"/>
              </a:lnSpc>
            </a:pPr>
            <a:endParaRPr lang="en-US" altLang="zh-CN" sz="1900" dirty="0"/>
          </a:p>
        </p:txBody>
      </p:sp>
      <p:sp>
        <p:nvSpPr>
          <p:cNvPr id="2" name="文本框 1"/>
          <p:cNvSpPr txBox="1"/>
          <p:nvPr/>
        </p:nvSpPr>
        <p:spPr>
          <a:xfrm>
            <a:off x="1400433" y="5449415"/>
            <a:ext cx="9976021" cy="646331"/>
          </a:xfrm>
          <a:prstGeom prst="rect">
            <a:avLst/>
          </a:prstGeom>
          <a:noFill/>
        </p:spPr>
        <p:txBody>
          <a:bodyPr wrap="square" rtlCol="0">
            <a:spAutoFit/>
          </a:bodyPr>
          <a:lstStyle/>
          <a:p>
            <a:r>
              <a:rPr lang="zh-CN" altLang="en-US" sz="3600" dirty="0" smtClean="0"/>
              <a:t>马科维兹资产组合模型         均值</a:t>
            </a:r>
            <a:r>
              <a:rPr lang="en-US" altLang="zh-CN" sz="3600" dirty="0" smtClean="0"/>
              <a:t>-</a:t>
            </a:r>
            <a:r>
              <a:rPr lang="zh-CN" altLang="en-US" sz="3600" dirty="0" smtClean="0"/>
              <a:t>方差模型</a:t>
            </a:r>
            <a:endParaRPr lang="zh-CN" altLang="en-US" sz="3600" dirty="0"/>
          </a:p>
        </p:txBody>
      </p:sp>
      <p:sp>
        <p:nvSpPr>
          <p:cNvPr id="3" name="左右箭头 2"/>
          <p:cNvSpPr/>
          <p:nvPr/>
        </p:nvSpPr>
        <p:spPr>
          <a:xfrm>
            <a:off x="6046574" y="5645670"/>
            <a:ext cx="1216152" cy="36244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2293"/>
                                        </p:tgtEl>
                                        <p:attrNameLst>
                                          <p:attrName>style.visibility</p:attrName>
                                        </p:attrNameLst>
                                      </p:cBhvr>
                                      <p:to>
                                        <p:strVal val="visible"/>
                                      </p:to>
                                    </p:set>
                                    <p:animEffect transition="in" filter="barn(outVertical)">
                                      <p:cBhvr>
                                        <p:cTn id="7" dur="500"/>
                                        <p:tgtEl>
                                          <p:spTgt spid="122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294">
                                            <p:txEl>
                                              <p:pRg st="0" end="0"/>
                                            </p:txEl>
                                          </p:spTgt>
                                        </p:tgtEl>
                                        <p:attrNameLst>
                                          <p:attrName>style.visibility</p:attrName>
                                        </p:attrNameLst>
                                      </p:cBhvr>
                                      <p:to>
                                        <p:strVal val="visible"/>
                                      </p:to>
                                    </p:set>
                                    <p:animEffect transition="in" filter="wipe(left)">
                                      <p:cBhvr>
                                        <p:cTn id="12" dur="500"/>
                                        <p:tgtEl>
                                          <p:spTgt spid="12294">
                                            <p:txEl>
                                              <p:pRg st="0" end="0"/>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2294">
                                            <p:txEl>
                                              <p:pRg st="1" end="1"/>
                                            </p:txEl>
                                          </p:spTgt>
                                        </p:tgtEl>
                                        <p:attrNameLst>
                                          <p:attrName>style.visibility</p:attrName>
                                        </p:attrNameLst>
                                      </p:cBhvr>
                                      <p:to>
                                        <p:strVal val="visible"/>
                                      </p:to>
                                    </p:set>
                                    <p:animEffect transition="in" filter="wipe(left)">
                                      <p:cBhvr>
                                        <p:cTn id="15" dur="500"/>
                                        <p:tgtEl>
                                          <p:spTgt spid="12294">
                                            <p:txEl>
                                              <p:pRg st="1" end="1"/>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2294">
                                            <p:txEl>
                                              <p:pRg st="2" end="2"/>
                                            </p:txEl>
                                          </p:spTgt>
                                        </p:tgtEl>
                                        <p:attrNameLst>
                                          <p:attrName>style.visibility</p:attrName>
                                        </p:attrNameLst>
                                      </p:cBhvr>
                                      <p:to>
                                        <p:strVal val="visible"/>
                                      </p:to>
                                    </p:set>
                                    <p:animEffect transition="in" filter="wipe(left)">
                                      <p:cBhvr>
                                        <p:cTn id="18" dur="500"/>
                                        <p:tgtEl>
                                          <p:spTgt spid="12294">
                                            <p:txEl>
                                              <p:pRg st="2" end="2"/>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2294">
                                            <p:txEl>
                                              <p:pRg st="3" end="3"/>
                                            </p:txEl>
                                          </p:spTgt>
                                        </p:tgtEl>
                                        <p:attrNameLst>
                                          <p:attrName>style.visibility</p:attrName>
                                        </p:attrNameLst>
                                      </p:cBhvr>
                                      <p:to>
                                        <p:strVal val="visible"/>
                                      </p:to>
                                    </p:set>
                                    <p:animEffect transition="in" filter="wipe(left)">
                                      <p:cBhvr>
                                        <p:cTn id="21" dur="500"/>
                                        <p:tgtEl>
                                          <p:spTgt spid="1229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3" grpId="0" autoUpdateAnimBg="0"/>
      <p:bldP spid="12294" grpId="0" build="p"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2" name="日期占位符 3"/>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EB060EE0-71B2-4AF5-AD63-CDCDC705A65D}" type="datetime1">
              <a:rPr lang="zh-CN" altLang="en-US" sz="1200"/>
              <a:pPr eaLnBrk="1" hangingPunct="1"/>
              <a:t>2020/4/17</a:t>
            </a:fld>
            <a:endParaRPr lang="en-US" sz="1200"/>
          </a:p>
        </p:txBody>
      </p:sp>
      <p:sp>
        <p:nvSpPr>
          <p:cNvPr id="76804" name="灯片编号占位符 5"/>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EDE8C8DB-302A-4B2B-925C-01A9CCCF7E5F}" type="slidenum">
              <a:rPr lang="en-US" sz="1200"/>
              <a:pPr algn="r" eaLnBrk="1" hangingPunct="1"/>
              <a:t>50</a:t>
            </a:fld>
            <a:endParaRPr lang="en-US" sz="1200"/>
          </a:p>
        </p:txBody>
      </p:sp>
      <p:sp>
        <p:nvSpPr>
          <p:cNvPr id="76805" name="Rectangle 2"/>
          <p:cNvSpPr>
            <a:spLocks noGrp="1" noChangeArrowheads="1"/>
          </p:cNvSpPr>
          <p:nvPr>
            <p:ph type="body" idx="4294967295"/>
          </p:nvPr>
        </p:nvSpPr>
        <p:spPr>
          <a:xfrm>
            <a:off x="1112107" y="1052514"/>
            <a:ext cx="10536195" cy="4752975"/>
          </a:xfrm>
        </p:spPr>
        <p:txBody>
          <a:bodyPr/>
          <a:lstStyle/>
          <a:p>
            <a:pPr algn="just" eaLnBrk="1" hangingPunct="1">
              <a:buFont typeface="Wingdings" panose="05000000000000000000" pitchFamily="2" charset="2"/>
              <a:buNone/>
            </a:pPr>
            <a:r>
              <a:rPr lang="zh-CN" altLang="en-US" sz="2600" dirty="0"/>
              <a:t>有效集曲线的形状具有如下特点：</a:t>
            </a:r>
          </a:p>
          <a:p>
            <a:pPr eaLnBrk="1" hangingPunct="1">
              <a:buFont typeface="Wingdings" panose="05000000000000000000" pitchFamily="2" charset="2"/>
              <a:buNone/>
            </a:pPr>
            <a:r>
              <a:rPr lang="zh-CN" altLang="en-US" sz="2600" dirty="0"/>
              <a:t> （</a:t>
            </a:r>
            <a:r>
              <a:rPr lang="en-US" sz="2600" dirty="0"/>
              <a:t>1</a:t>
            </a:r>
            <a:r>
              <a:rPr lang="zh-CN" altLang="en-US" sz="2600" dirty="0"/>
              <a:t>）有效集是一条向右上方倾斜的曲线，它反映了</a:t>
            </a:r>
            <a:r>
              <a:rPr lang="zh-CN" altLang="en-US" sz="2600" dirty="0">
                <a:latin typeface="Arial" panose="020B0604020202020204" pitchFamily="34" charset="0"/>
              </a:rPr>
              <a:t>“</a:t>
            </a:r>
            <a:r>
              <a:rPr lang="zh-CN" altLang="en-US" sz="2600" dirty="0"/>
              <a:t>高收益、高风险</a:t>
            </a:r>
            <a:r>
              <a:rPr lang="zh-CN" altLang="en-US" sz="2600" dirty="0">
                <a:latin typeface="Arial" panose="020B0604020202020204" pitchFamily="34" charset="0"/>
              </a:rPr>
              <a:t>”</a:t>
            </a:r>
            <a:r>
              <a:rPr lang="zh-CN" altLang="en-US" sz="2600" dirty="0"/>
              <a:t>的原则；</a:t>
            </a:r>
          </a:p>
          <a:p>
            <a:pPr eaLnBrk="1" hangingPunct="1">
              <a:buFont typeface="Wingdings" panose="05000000000000000000" pitchFamily="2" charset="2"/>
              <a:buNone/>
            </a:pPr>
            <a:r>
              <a:rPr lang="zh-CN" altLang="en-US" sz="2600" dirty="0"/>
              <a:t>（</a:t>
            </a:r>
            <a:r>
              <a:rPr lang="en-US" sz="2600" dirty="0"/>
              <a:t>2</a:t>
            </a:r>
            <a:r>
              <a:rPr lang="zh-CN" altLang="en-US" sz="2600" dirty="0"/>
              <a:t>）有效集是一条向左凸的曲线。有效集上的任意两点所代表的两个组合再组合起来得到的新的点（代表一个新的组合）一定落在原来两个点的连线的左侧，这是因为新的组合能进一步起到分散风险的作用，所以曲线是向左凸的；</a:t>
            </a:r>
          </a:p>
          <a:p>
            <a:pPr eaLnBrk="1" hangingPunct="1">
              <a:buFont typeface="Wingdings" panose="05000000000000000000" pitchFamily="2" charset="2"/>
              <a:buNone/>
            </a:pPr>
            <a:r>
              <a:rPr lang="zh-CN" altLang="en-US" sz="2600" dirty="0"/>
              <a:t> （</a:t>
            </a:r>
            <a:r>
              <a:rPr lang="en-US" sz="2600" dirty="0"/>
              <a:t>3</a:t>
            </a:r>
            <a:r>
              <a:rPr lang="zh-CN" altLang="en-US" sz="2600" dirty="0"/>
              <a:t>）有效集曲线上不可能有凹陷的地方。</a:t>
            </a:r>
            <a:r>
              <a:rPr lang="zh-CN" altLang="en-US" sz="3400" dirty="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6805">
                                            <p:txEl>
                                              <p:pRg st="0" end="0"/>
                                            </p:txEl>
                                          </p:spTgt>
                                        </p:tgtEl>
                                        <p:attrNameLst>
                                          <p:attrName>style.visibility</p:attrName>
                                        </p:attrNameLst>
                                      </p:cBhvr>
                                      <p:to>
                                        <p:strVal val="visible"/>
                                      </p:to>
                                    </p:set>
                                    <p:animEffect transition="in" filter="wipe(left)">
                                      <p:cBhvr>
                                        <p:cTn id="7" dur="500"/>
                                        <p:tgtEl>
                                          <p:spTgt spid="7680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6805">
                                            <p:txEl>
                                              <p:pRg st="1" end="1"/>
                                            </p:txEl>
                                          </p:spTgt>
                                        </p:tgtEl>
                                        <p:attrNameLst>
                                          <p:attrName>style.visibility</p:attrName>
                                        </p:attrNameLst>
                                      </p:cBhvr>
                                      <p:to>
                                        <p:strVal val="visible"/>
                                      </p:to>
                                    </p:set>
                                    <p:animEffect transition="in" filter="wipe(left)">
                                      <p:cBhvr>
                                        <p:cTn id="12" dur="500"/>
                                        <p:tgtEl>
                                          <p:spTgt spid="7680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6805">
                                            <p:txEl>
                                              <p:pRg st="2" end="2"/>
                                            </p:txEl>
                                          </p:spTgt>
                                        </p:tgtEl>
                                        <p:attrNameLst>
                                          <p:attrName>style.visibility</p:attrName>
                                        </p:attrNameLst>
                                      </p:cBhvr>
                                      <p:to>
                                        <p:strVal val="visible"/>
                                      </p:to>
                                    </p:set>
                                    <p:animEffect transition="in" filter="wipe(left)">
                                      <p:cBhvr>
                                        <p:cTn id="17" dur="500"/>
                                        <p:tgtEl>
                                          <p:spTgt spid="7680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6805">
                                            <p:txEl>
                                              <p:pRg st="3" end="3"/>
                                            </p:txEl>
                                          </p:spTgt>
                                        </p:tgtEl>
                                        <p:attrNameLst>
                                          <p:attrName>style.visibility</p:attrName>
                                        </p:attrNameLst>
                                      </p:cBhvr>
                                      <p:to>
                                        <p:strVal val="visible"/>
                                      </p:to>
                                    </p:set>
                                    <p:animEffect transition="in" filter="wipe(left)">
                                      <p:cBhvr>
                                        <p:cTn id="22" dur="500"/>
                                        <p:tgtEl>
                                          <p:spTgt spid="7680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5" grpId="0" build="p"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日期占位符 3"/>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DBD9BA16-358E-493E-BD57-DA514C237006}" type="datetime1">
              <a:rPr lang="zh-CN" altLang="en-US" sz="1200"/>
              <a:pPr eaLnBrk="1" hangingPunct="1"/>
              <a:t>2020/4/17</a:t>
            </a:fld>
            <a:endParaRPr lang="en-US" sz="1200"/>
          </a:p>
        </p:txBody>
      </p:sp>
      <p:sp>
        <p:nvSpPr>
          <p:cNvPr id="77828" name="灯片编号占位符 5"/>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42788383-5F23-439F-BA3A-04F080C38DB8}" type="slidenum">
              <a:rPr lang="en-US" sz="1200"/>
              <a:pPr algn="r" eaLnBrk="1" hangingPunct="1"/>
              <a:t>51</a:t>
            </a:fld>
            <a:endParaRPr lang="en-US" sz="1200"/>
          </a:p>
        </p:txBody>
      </p:sp>
      <p:sp>
        <p:nvSpPr>
          <p:cNvPr id="77829" name="Rectangle 2"/>
          <p:cNvSpPr>
            <a:spLocks noGrp="1" noChangeArrowheads="1"/>
          </p:cNvSpPr>
          <p:nvPr>
            <p:ph type="title" idx="4294967295"/>
          </p:nvPr>
        </p:nvSpPr>
        <p:spPr/>
        <p:txBody>
          <a:bodyPr/>
          <a:lstStyle/>
          <a:p>
            <a:pPr eaLnBrk="1" hangingPunct="1"/>
            <a:r>
              <a:rPr lang="en-US" sz="2100">
                <a:solidFill>
                  <a:schemeClr val="tx1"/>
                </a:solidFill>
              </a:rPr>
              <a:t>2</a:t>
            </a:r>
            <a:r>
              <a:rPr lang="zh-CN" altLang="en-US" sz="2100">
                <a:solidFill>
                  <a:schemeClr val="tx1"/>
                </a:solidFill>
              </a:rPr>
              <a:t>、个人投资者的最优投资组合选择</a:t>
            </a:r>
          </a:p>
        </p:txBody>
      </p:sp>
      <p:sp>
        <p:nvSpPr>
          <p:cNvPr id="77830" name="Rectangle 4"/>
          <p:cNvSpPr>
            <a:spLocks noGrp="1" noTextEdit="1"/>
          </p:cNvSpPr>
          <p:nvPr>
            <p:ph type="body" idx="4294967295"/>
          </p:nvPr>
        </p:nvSpPr>
        <p:spPr>
          <a:xfrm rot="20465636">
            <a:off x="4008439" y="2060576"/>
            <a:ext cx="3678237" cy="3332163"/>
          </a:xfrm>
          <a:custGeom>
            <a:avLst/>
            <a:gdLst>
              <a:gd name="T0" fmla="*/ 568 w 568"/>
              <a:gd name="T1" fmla="*/ 0 h 997"/>
              <a:gd name="T2" fmla="*/ 23 w 568"/>
              <a:gd name="T3" fmla="*/ 317 h 997"/>
              <a:gd name="T4" fmla="*/ 432 w 568"/>
              <a:gd name="T5" fmla="*/ 997 h 997"/>
              <a:gd name="T6" fmla="*/ 0 w 568"/>
              <a:gd name="T7" fmla="*/ 0 h 997"/>
              <a:gd name="T8" fmla="*/ 568 w 568"/>
              <a:gd name="T9" fmla="*/ 997 h 997"/>
            </a:gdLst>
            <a:ahLst/>
            <a:cxnLst>
              <a:cxn ang="0">
                <a:pos x="T0" y="T1"/>
              </a:cxn>
              <a:cxn ang="0">
                <a:pos x="T2" y="T3"/>
              </a:cxn>
              <a:cxn ang="0">
                <a:pos x="T4" y="T5"/>
              </a:cxn>
            </a:cxnLst>
            <a:rect l="T6" t="T7" r="T8" b="T9"/>
            <a:pathLst>
              <a:path w="568" h="997">
                <a:moveTo>
                  <a:pt x="568" y="0"/>
                </a:moveTo>
                <a:cubicBezTo>
                  <a:pt x="307" y="75"/>
                  <a:pt x="46" y="151"/>
                  <a:pt x="23" y="317"/>
                </a:cubicBezTo>
                <a:cubicBezTo>
                  <a:pt x="0" y="483"/>
                  <a:pt x="364" y="884"/>
                  <a:pt x="432" y="997"/>
                </a:cubicBezTo>
              </a:path>
            </a:pathLst>
          </a:custGeom>
          <a:solidFill>
            <a:schemeClr val="bg1"/>
          </a:solidFill>
          <a:ln w="28575" cap="flat">
            <a:solidFill>
              <a:srgbClr val="F30707"/>
            </a:solidFill>
            <a:round/>
            <a:headEnd/>
            <a:tailEnd/>
          </a:ln>
        </p:spPr>
      </p:sp>
      <p:sp>
        <p:nvSpPr>
          <p:cNvPr id="77831" name="Line 7"/>
          <p:cNvSpPr>
            <a:spLocks noChangeShapeType="1"/>
          </p:cNvSpPr>
          <p:nvPr/>
        </p:nvSpPr>
        <p:spPr bwMode="auto">
          <a:xfrm flipV="1">
            <a:off x="3071813" y="1412876"/>
            <a:ext cx="0" cy="3979863"/>
          </a:xfrm>
          <a:prstGeom prst="line">
            <a:avLst/>
          </a:prstGeom>
          <a:noFill/>
          <a:ln w="28575" cmpd="sng">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7832" name="Line 8"/>
          <p:cNvSpPr>
            <a:spLocks noChangeShapeType="1"/>
          </p:cNvSpPr>
          <p:nvPr/>
        </p:nvSpPr>
        <p:spPr bwMode="auto">
          <a:xfrm>
            <a:off x="3071813" y="5392738"/>
            <a:ext cx="4824412" cy="0"/>
          </a:xfrm>
          <a:prstGeom prst="line">
            <a:avLst/>
          </a:prstGeom>
          <a:noFill/>
          <a:ln w="28575" cmpd="sng">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7833" name="Text Box 9"/>
          <p:cNvSpPr txBox="1">
            <a:spLocks noChangeArrowheads="1"/>
          </p:cNvSpPr>
          <p:nvPr/>
        </p:nvSpPr>
        <p:spPr bwMode="auto">
          <a:xfrm>
            <a:off x="4008439" y="2565400"/>
            <a:ext cx="504825" cy="420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en-US" sz="3200" baseline="-25000">
                <a:latin typeface="Arial" panose="020B0604020202020204" pitchFamily="34" charset="0"/>
              </a:rPr>
              <a:t>A</a:t>
            </a:r>
          </a:p>
        </p:txBody>
      </p:sp>
      <p:sp>
        <p:nvSpPr>
          <p:cNvPr id="77834" name="Text Box 10"/>
          <p:cNvSpPr txBox="1">
            <a:spLocks noChangeArrowheads="1"/>
          </p:cNvSpPr>
          <p:nvPr/>
        </p:nvSpPr>
        <p:spPr bwMode="auto">
          <a:xfrm>
            <a:off x="5934075" y="1447800"/>
            <a:ext cx="361950" cy="420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en-US" sz="3200" baseline="-25000">
                <a:latin typeface="Arial" panose="020B0604020202020204" pitchFamily="34" charset="0"/>
              </a:rPr>
              <a:t>B</a:t>
            </a:r>
          </a:p>
        </p:txBody>
      </p:sp>
      <p:sp>
        <p:nvSpPr>
          <p:cNvPr id="77835" name="Freeform 14"/>
          <p:cNvSpPr>
            <a:spLocks/>
          </p:cNvSpPr>
          <p:nvPr/>
        </p:nvSpPr>
        <p:spPr bwMode="auto">
          <a:xfrm>
            <a:off x="5303839" y="1341438"/>
            <a:ext cx="1368425" cy="850900"/>
          </a:xfrm>
          <a:custGeom>
            <a:avLst/>
            <a:gdLst>
              <a:gd name="T0" fmla="*/ 0 w 862"/>
              <a:gd name="T1" fmla="*/ 499 h 536"/>
              <a:gd name="T2" fmla="*/ 454 w 862"/>
              <a:gd name="T3" fmla="*/ 453 h 536"/>
              <a:gd name="T4" fmla="*/ 862 w 862"/>
              <a:gd name="T5" fmla="*/ 0 h 536"/>
              <a:gd name="T6" fmla="*/ 0 w 862"/>
              <a:gd name="T7" fmla="*/ 0 h 536"/>
              <a:gd name="T8" fmla="*/ 862 w 862"/>
              <a:gd name="T9" fmla="*/ 536 h 536"/>
            </a:gdLst>
            <a:ahLst/>
            <a:cxnLst>
              <a:cxn ang="0">
                <a:pos x="T0" y="T1"/>
              </a:cxn>
              <a:cxn ang="0">
                <a:pos x="T2" y="T3"/>
              </a:cxn>
              <a:cxn ang="0">
                <a:pos x="T4" y="T5"/>
              </a:cxn>
            </a:cxnLst>
            <a:rect l="T6" t="T7" r="T8" b="T9"/>
            <a:pathLst>
              <a:path w="862" h="536">
                <a:moveTo>
                  <a:pt x="0" y="499"/>
                </a:moveTo>
                <a:cubicBezTo>
                  <a:pt x="155" y="517"/>
                  <a:pt x="310" y="536"/>
                  <a:pt x="454" y="453"/>
                </a:cubicBezTo>
                <a:cubicBezTo>
                  <a:pt x="598" y="370"/>
                  <a:pt x="730" y="185"/>
                  <a:pt x="862" y="0"/>
                </a:cubicBezTo>
              </a:path>
            </a:pathLst>
          </a:custGeom>
          <a:noFill/>
          <a:ln w="28575" cmpd="sng">
            <a:solidFill>
              <a:schemeClr va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7836" name="Freeform 15"/>
          <p:cNvSpPr>
            <a:spLocks/>
          </p:cNvSpPr>
          <p:nvPr/>
        </p:nvSpPr>
        <p:spPr bwMode="auto">
          <a:xfrm>
            <a:off x="3863975" y="2349501"/>
            <a:ext cx="719138" cy="1008063"/>
          </a:xfrm>
          <a:custGeom>
            <a:avLst/>
            <a:gdLst>
              <a:gd name="T0" fmla="*/ 0 w 453"/>
              <a:gd name="T1" fmla="*/ 635 h 635"/>
              <a:gd name="T2" fmla="*/ 363 w 453"/>
              <a:gd name="T3" fmla="*/ 453 h 635"/>
              <a:gd name="T4" fmla="*/ 453 w 453"/>
              <a:gd name="T5" fmla="*/ 0 h 635"/>
              <a:gd name="T6" fmla="*/ 0 w 453"/>
              <a:gd name="T7" fmla="*/ 0 h 635"/>
              <a:gd name="T8" fmla="*/ 453 w 453"/>
              <a:gd name="T9" fmla="*/ 635 h 635"/>
            </a:gdLst>
            <a:ahLst/>
            <a:cxnLst>
              <a:cxn ang="0">
                <a:pos x="T0" y="T1"/>
              </a:cxn>
              <a:cxn ang="0">
                <a:pos x="T2" y="T3"/>
              </a:cxn>
              <a:cxn ang="0">
                <a:pos x="T4" y="T5"/>
              </a:cxn>
            </a:cxnLst>
            <a:rect l="T6" t="T7" r="T8" b="T9"/>
            <a:pathLst>
              <a:path w="453" h="635">
                <a:moveTo>
                  <a:pt x="0" y="635"/>
                </a:moveTo>
                <a:cubicBezTo>
                  <a:pt x="144" y="597"/>
                  <a:pt x="288" y="559"/>
                  <a:pt x="363" y="453"/>
                </a:cubicBezTo>
                <a:cubicBezTo>
                  <a:pt x="438" y="347"/>
                  <a:pt x="445" y="173"/>
                  <a:pt x="453" y="0"/>
                </a:cubicBezTo>
              </a:path>
            </a:pathLst>
          </a:custGeom>
          <a:noFill/>
          <a:ln w="28575" cmpd="sng">
            <a:solidFill>
              <a:schemeClr va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7837" name="Line 16"/>
          <p:cNvSpPr>
            <a:spLocks noChangeShapeType="1"/>
          </p:cNvSpPr>
          <p:nvPr/>
        </p:nvSpPr>
        <p:spPr bwMode="auto">
          <a:xfrm>
            <a:off x="3071813" y="3644900"/>
            <a:ext cx="4824412" cy="0"/>
          </a:xfrm>
          <a:prstGeom prst="line">
            <a:avLst/>
          </a:prstGeom>
          <a:noFill/>
          <a:ln w="28575" cmpd="sng">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38" name="Freeform 23"/>
          <p:cNvSpPr>
            <a:spLocks/>
          </p:cNvSpPr>
          <p:nvPr/>
        </p:nvSpPr>
        <p:spPr bwMode="auto">
          <a:xfrm>
            <a:off x="3719513" y="2349501"/>
            <a:ext cx="684212" cy="792163"/>
          </a:xfrm>
          <a:custGeom>
            <a:avLst/>
            <a:gdLst>
              <a:gd name="T0" fmla="*/ 0 w 431"/>
              <a:gd name="T1" fmla="*/ 499 h 499"/>
              <a:gd name="T2" fmla="*/ 363 w 431"/>
              <a:gd name="T3" fmla="*/ 408 h 499"/>
              <a:gd name="T4" fmla="*/ 408 w 431"/>
              <a:gd name="T5" fmla="*/ 0 h 499"/>
              <a:gd name="T6" fmla="*/ 0 w 431"/>
              <a:gd name="T7" fmla="*/ 0 h 499"/>
              <a:gd name="T8" fmla="*/ 431 w 431"/>
              <a:gd name="T9" fmla="*/ 499 h 499"/>
            </a:gdLst>
            <a:ahLst/>
            <a:cxnLst>
              <a:cxn ang="0">
                <a:pos x="T0" y="T1"/>
              </a:cxn>
              <a:cxn ang="0">
                <a:pos x="T2" y="T3"/>
              </a:cxn>
              <a:cxn ang="0">
                <a:pos x="T4" y="T5"/>
              </a:cxn>
            </a:cxnLst>
            <a:rect l="T6" t="T7" r="T8" b="T9"/>
            <a:pathLst>
              <a:path w="431" h="499">
                <a:moveTo>
                  <a:pt x="0" y="499"/>
                </a:moveTo>
                <a:cubicBezTo>
                  <a:pt x="147" y="495"/>
                  <a:pt x="295" y="491"/>
                  <a:pt x="363" y="408"/>
                </a:cubicBezTo>
                <a:cubicBezTo>
                  <a:pt x="431" y="325"/>
                  <a:pt x="419" y="162"/>
                  <a:pt x="408" y="0"/>
                </a:cubicBezTo>
              </a:path>
            </a:pathLst>
          </a:custGeom>
          <a:noFill/>
          <a:ln w="28575" cmpd="sng">
            <a:solidFill>
              <a:schemeClr va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7839" name="Freeform 25"/>
          <p:cNvSpPr>
            <a:spLocks/>
          </p:cNvSpPr>
          <p:nvPr/>
        </p:nvSpPr>
        <p:spPr bwMode="auto">
          <a:xfrm>
            <a:off x="3935413" y="2492376"/>
            <a:ext cx="863600" cy="1031875"/>
          </a:xfrm>
          <a:custGeom>
            <a:avLst/>
            <a:gdLst>
              <a:gd name="T0" fmla="*/ 0 w 544"/>
              <a:gd name="T1" fmla="*/ 635 h 650"/>
              <a:gd name="T2" fmla="*/ 362 w 544"/>
              <a:gd name="T3" fmla="*/ 544 h 650"/>
              <a:gd name="T4" fmla="*/ 544 w 544"/>
              <a:gd name="T5" fmla="*/ 0 h 650"/>
              <a:gd name="T6" fmla="*/ 0 w 544"/>
              <a:gd name="T7" fmla="*/ 0 h 650"/>
              <a:gd name="T8" fmla="*/ 544 w 544"/>
              <a:gd name="T9" fmla="*/ 650 h 650"/>
            </a:gdLst>
            <a:ahLst/>
            <a:cxnLst>
              <a:cxn ang="0">
                <a:pos x="T0" y="T1"/>
              </a:cxn>
              <a:cxn ang="0">
                <a:pos x="T2" y="T3"/>
              </a:cxn>
              <a:cxn ang="0">
                <a:pos x="T4" y="T5"/>
              </a:cxn>
            </a:cxnLst>
            <a:rect l="T6" t="T7" r="T8" b="T9"/>
            <a:pathLst>
              <a:path w="544" h="650">
                <a:moveTo>
                  <a:pt x="0" y="635"/>
                </a:moveTo>
                <a:cubicBezTo>
                  <a:pt x="135" y="642"/>
                  <a:pt x="271" y="650"/>
                  <a:pt x="362" y="544"/>
                </a:cubicBezTo>
                <a:cubicBezTo>
                  <a:pt x="453" y="438"/>
                  <a:pt x="498" y="219"/>
                  <a:pt x="544" y="0"/>
                </a:cubicBezTo>
              </a:path>
            </a:pathLst>
          </a:custGeom>
          <a:noFill/>
          <a:ln w="28575" cmpd="sng">
            <a:solidFill>
              <a:schemeClr va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7840" name="Freeform 26"/>
          <p:cNvSpPr>
            <a:spLocks/>
          </p:cNvSpPr>
          <p:nvPr/>
        </p:nvSpPr>
        <p:spPr bwMode="auto">
          <a:xfrm>
            <a:off x="5375275" y="1268413"/>
            <a:ext cx="1081088" cy="755650"/>
          </a:xfrm>
          <a:custGeom>
            <a:avLst/>
            <a:gdLst>
              <a:gd name="T0" fmla="*/ 0 w 681"/>
              <a:gd name="T1" fmla="*/ 408 h 476"/>
              <a:gd name="T2" fmla="*/ 318 w 681"/>
              <a:gd name="T3" fmla="*/ 408 h 476"/>
              <a:gd name="T4" fmla="*/ 681 w 681"/>
              <a:gd name="T5" fmla="*/ 0 h 476"/>
              <a:gd name="T6" fmla="*/ 0 w 681"/>
              <a:gd name="T7" fmla="*/ 0 h 476"/>
              <a:gd name="T8" fmla="*/ 681 w 681"/>
              <a:gd name="T9" fmla="*/ 476 h 476"/>
            </a:gdLst>
            <a:ahLst/>
            <a:cxnLst>
              <a:cxn ang="0">
                <a:pos x="T0" y="T1"/>
              </a:cxn>
              <a:cxn ang="0">
                <a:pos x="T2" y="T3"/>
              </a:cxn>
              <a:cxn ang="0">
                <a:pos x="T4" y="T5"/>
              </a:cxn>
            </a:cxnLst>
            <a:rect l="T6" t="T7" r="T8" b="T9"/>
            <a:pathLst>
              <a:path w="681" h="476">
                <a:moveTo>
                  <a:pt x="0" y="408"/>
                </a:moveTo>
                <a:cubicBezTo>
                  <a:pt x="102" y="442"/>
                  <a:pt x="204" y="476"/>
                  <a:pt x="318" y="408"/>
                </a:cubicBezTo>
                <a:cubicBezTo>
                  <a:pt x="432" y="340"/>
                  <a:pt x="556" y="170"/>
                  <a:pt x="681" y="0"/>
                </a:cubicBezTo>
              </a:path>
            </a:pathLst>
          </a:custGeom>
          <a:noFill/>
          <a:ln w="28575" cmpd="sng">
            <a:solidFill>
              <a:schemeClr va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7841" name="Freeform 27"/>
          <p:cNvSpPr>
            <a:spLocks/>
          </p:cNvSpPr>
          <p:nvPr/>
        </p:nvSpPr>
        <p:spPr bwMode="auto">
          <a:xfrm>
            <a:off x="5375275" y="1412876"/>
            <a:ext cx="1512888" cy="1019175"/>
          </a:xfrm>
          <a:custGeom>
            <a:avLst/>
            <a:gdLst>
              <a:gd name="T0" fmla="*/ 0 w 953"/>
              <a:gd name="T1" fmla="*/ 590 h 642"/>
              <a:gd name="T2" fmla="*/ 499 w 953"/>
              <a:gd name="T3" fmla="*/ 544 h 642"/>
              <a:gd name="T4" fmla="*/ 953 w 953"/>
              <a:gd name="T5" fmla="*/ 0 h 642"/>
              <a:gd name="T6" fmla="*/ 0 w 953"/>
              <a:gd name="T7" fmla="*/ 0 h 642"/>
              <a:gd name="T8" fmla="*/ 953 w 953"/>
              <a:gd name="T9" fmla="*/ 642 h 642"/>
            </a:gdLst>
            <a:ahLst/>
            <a:cxnLst>
              <a:cxn ang="0">
                <a:pos x="T0" y="T1"/>
              </a:cxn>
              <a:cxn ang="0">
                <a:pos x="T2" y="T3"/>
              </a:cxn>
              <a:cxn ang="0">
                <a:pos x="T4" y="T5"/>
              </a:cxn>
            </a:cxnLst>
            <a:rect l="T6" t="T7" r="T8" b="T9"/>
            <a:pathLst>
              <a:path w="953" h="642">
                <a:moveTo>
                  <a:pt x="0" y="590"/>
                </a:moveTo>
                <a:cubicBezTo>
                  <a:pt x="170" y="616"/>
                  <a:pt x="340" y="642"/>
                  <a:pt x="499" y="544"/>
                </a:cubicBezTo>
                <a:cubicBezTo>
                  <a:pt x="658" y="446"/>
                  <a:pt x="805" y="223"/>
                  <a:pt x="953" y="0"/>
                </a:cubicBezTo>
              </a:path>
            </a:pathLst>
          </a:custGeom>
          <a:noFill/>
          <a:ln w="28575" cmpd="sng">
            <a:solidFill>
              <a:schemeClr va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日期占位符 3"/>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FBCB2D3C-92E8-4FED-B846-75EDB23BD2AB}" type="datetime1">
              <a:rPr lang="zh-CN" altLang="en-US" sz="1200"/>
              <a:pPr eaLnBrk="1" hangingPunct="1"/>
              <a:t>2020/4/17</a:t>
            </a:fld>
            <a:endParaRPr lang="en-US" sz="1200"/>
          </a:p>
        </p:txBody>
      </p:sp>
      <p:sp>
        <p:nvSpPr>
          <p:cNvPr id="78852" name="灯片编号占位符 5"/>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1F001D04-FE9A-40E0-8A77-5DE4B8B8DEFE}" type="slidenum">
              <a:rPr lang="en-US" sz="1200"/>
              <a:pPr algn="r" eaLnBrk="1" hangingPunct="1"/>
              <a:t>52</a:t>
            </a:fld>
            <a:endParaRPr lang="en-US" sz="1200"/>
          </a:p>
        </p:txBody>
      </p:sp>
      <p:sp>
        <p:nvSpPr>
          <p:cNvPr id="78854" name="Rectangle 3"/>
          <p:cNvSpPr>
            <a:spLocks noGrp="1" noChangeArrowheads="1"/>
          </p:cNvSpPr>
          <p:nvPr>
            <p:ph type="body" idx="4294967295"/>
          </p:nvPr>
        </p:nvSpPr>
        <p:spPr>
          <a:xfrm>
            <a:off x="759711" y="1394470"/>
            <a:ext cx="10427271" cy="3880773"/>
          </a:xfrm>
        </p:spPr>
        <p:txBody>
          <a:bodyPr>
            <a:normAutofit/>
          </a:bodyPr>
          <a:lstStyle/>
          <a:p>
            <a:pPr eaLnBrk="1" hangingPunct="1">
              <a:lnSpc>
                <a:spcPct val="130000"/>
              </a:lnSpc>
              <a:buFont typeface="Wingdings" panose="05000000000000000000" pitchFamily="2" charset="2"/>
              <a:buNone/>
            </a:pPr>
            <a:r>
              <a:rPr lang="en-US" dirty="0"/>
              <a:t>   </a:t>
            </a:r>
            <a:r>
              <a:rPr lang="zh-CN" altLang="en-US" sz="2800" dirty="0"/>
              <a:t>按照投资者的共同偏好准则，有些证券组合是不能区分好坏的，因为投资者在遵守共同偏好准则后，还有自己的特殊偏好，对那些不能被共同偏好准则区分的组合，不同的投资者有不同的比较结果。如对</a:t>
            </a:r>
            <a:r>
              <a:rPr lang="en-US" sz="2800" dirty="0"/>
              <a:t>A</a:t>
            </a:r>
            <a:r>
              <a:rPr lang="zh-CN" altLang="en-US" sz="2800" dirty="0"/>
              <a:t>与</a:t>
            </a:r>
            <a:r>
              <a:rPr lang="en-US" sz="2800" dirty="0"/>
              <a:t>B</a:t>
            </a:r>
            <a:r>
              <a:rPr lang="zh-CN" altLang="en-US" sz="2800" dirty="0"/>
              <a:t>两个组合怎样比较呢？只有靠投资者的风险态度来区分了，二者的区别在于投资者对风险补偿的偏好。</a:t>
            </a:r>
          </a:p>
          <a:p>
            <a:pPr eaLnBrk="1" hangingPunct="1">
              <a:lnSpc>
                <a:spcPct val="130000"/>
              </a:lnSpc>
            </a:pPr>
            <a:endParaRPr lang="en-US" sz="28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4" name="日期占位符 3"/>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59C63314-D0E0-4DA0-9CC3-4682228BD497}" type="datetime1">
              <a:rPr lang="zh-CN" altLang="en-US" sz="1200"/>
              <a:pPr eaLnBrk="1" hangingPunct="1"/>
              <a:t>2020/4/17</a:t>
            </a:fld>
            <a:endParaRPr lang="en-US" sz="1200"/>
          </a:p>
        </p:txBody>
      </p:sp>
      <p:sp>
        <p:nvSpPr>
          <p:cNvPr id="79876" name="灯片编号占位符 5"/>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6FF1A08C-1187-43EB-A534-0CC3A3E94512}" type="slidenum">
              <a:rPr lang="en-US" sz="1200"/>
              <a:pPr algn="r" eaLnBrk="1" hangingPunct="1"/>
              <a:t>53</a:t>
            </a:fld>
            <a:endParaRPr lang="en-US" sz="1200"/>
          </a:p>
        </p:txBody>
      </p:sp>
      <p:sp>
        <p:nvSpPr>
          <p:cNvPr id="79877" name="Rectangle 2"/>
          <p:cNvSpPr>
            <a:spLocks noGrp="1" noChangeArrowheads="1"/>
          </p:cNvSpPr>
          <p:nvPr>
            <p:ph type="body" idx="4294967295"/>
          </p:nvPr>
        </p:nvSpPr>
        <p:spPr>
          <a:xfrm>
            <a:off x="478171" y="979488"/>
            <a:ext cx="11350305" cy="5257800"/>
          </a:xfrm>
        </p:spPr>
        <p:txBody>
          <a:bodyPr/>
          <a:lstStyle/>
          <a:p>
            <a:pPr eaLnBrk="1" hangingPunct="1">
              <a:buFont typeface="Wingdings" panose="05000000000000000000" pitchFamily="2" charset="2"/>
              <a:buNone/>
            </a:pPr>
            <a:r>
              <a:rPr lang="en-US" altLang="zh-CN" sz="3400" b="1" dirty="0">
                <a:solidFill>
                  <a:schemeClr val="hlink"/>
                </a:solidFill>
                <a:latin typeface="宋体" panose="02010600030101010101" pitchFamily="2" charset="-122"/>
              </a:rPr>
              <a:t>3</a:t>
            </a:r>
            <a:r>
              <a:rPr lang="zh-CN" altLang="en-US" sz="3400" b="1" dirty="0" smtClean="0">
                <a:solidFill>
                  <a:schemeClr val="hlink"/>
                </a:solidFill>
                <a:latin typeface="宋体" panose="02010600030101010101" pitchFamily="2" charset="-122"/>
              </a:rPr>
              <a:t>、</a:t>
            </a:r>
            <a:r>
              <a:rPr lang="zh-CN" altLang="en-US" sz="3400" b="1" dirty="0">
                <a:solidFill>
                  <a:schemeClr val="hlink"/>
                </a:solidFill>
                <a:latin typeface="宋体" panose="02010600030101010101" pitchFamily="2" charset="-122"/>
              </a:rPr>
              <a:t>有效集的得出</a:t>
            </a:r>
            <a:endParaRPr lang="zh-CN" altLang="en-US" sz="3400" b="1" dirty="0">
              <a:solidFill>
                <a:schemeClr val="hlink"/>
              </a:solidFill>
            </a:endParaRPr>
          </a:p>
          <a:p>
            <a:pPr eaLnBrk="1" hangingPunct="1">
              <a:buFont typeface="Wingdings" panose="05000000000000000000" pitchFamily="2" charset="2"/>
              <a:buNone/>
            </a:pPr>
            <a:r>
              <a:rPr lang="zh-CN" altLang="en-US" sz="2800" b="1" dirty="0">
                <a:latin typeface="+mn-ea"/>
              </a:rPr>
              <a:t>            </a:t>
            </a:r>
            <a:r>
              <a:rPr lang="zh-CN" altLang="en-US" sz="2800" dirty="0">
                <a:latin typeface="+mn-ea"/>
              </a:rPr>
              <a:t>所有可能的点（</a:t>
            </a:r>
            <a:r>
              <a:rPr lang="en-US" sz="2800" dirty="0" err="1">
                <a:latin typeface="+mn-ea"/>
              </a:rPr>
              <a:t>r</a:t>
            </a:r>
            <a:r>
              <a:rPr lang="en-US" sz="2800" baseline="-30000" dirty="0" err="1">
                <a:latin typeface="+mn-ea"/>
              </a:rPr>
              <a:t>p</a:t>
            </a:r>
            <a:r>
              <a:rPr lang="en-US" sz="2800" dirty="0">
                <a:latin typeface="+mn-ea"/>
              </a:rPr>
              <a:t>,</a:t>
            </a:r>
            <a:r>
              <a:rPr lang="en-US" sz="2800" dirty="0">
                <a:latin typeface="+mn-ea"/>
                <a:sym typeface="Symbol" panose="05050102010706020507" pitchFamily="18" charset="2"/>
              </a:rPr>
              <a:t></a:t>
            </a:r>
            <a:r>
              <a:rPr lang="en-US" sz="2800" baseline="-30000" dirty="0">
                <a:latin typeface="+mn-ea"/>
              </a:rPr>
              <a:t>p</a:t>
            </a:r>
            <a:r>
              <a:rPr lang="zh-CN" altLang="en-US" sz="2800" dirty="0">
                <a:latin typeface="+mn-ea"/>
              </a:rPr>
              <a:t>）构成了（</a:t>
            </a:r>
            <a:r>
              <a:rPr lang="en-US" sz="2800" dirty="0" err="1">
                <a:latin typeface="+mn-ea"/>
              </a:rPr>
              <a:t>r</a:t>
            </a:r>
            <a:r>
              <a:rPr lang="en-US" sz="2800" baseline="-30000" dirty="0" err="1">
                <a:latin typeface="+mn-ea"/>
              </a:rPr>
              <a:t>p</a:t>
            </a:r>
            <a:r>
              <a:rPr lang="en-US" sz="2800" dirty="0">
                <a:latin typeface="+mn-ea"/>
              </a:rPr>
              <a:t>,</a:t>
            </a:r>
            <a:r>
              <a:rPr lang="en-US" sz="2800" dirty="0">
                <a:latin typeface="+mn-ea"/>
                <a:sym typeface="Symbol" panose="05050102010706020507" pitchFamily="18" charset="2"/>
              </a:rPr>
              <a:t></a:t>
            </a:r>
            <a:r>
              <a:rPr lang="en-US" sz="2800" baseline="-30000" dirty="0">
                <a:latin typeface="+mn-ea"/>
              </a:rPr>
              <a:t>p</a:t>
            </a:r>
            <a:r>
              <a:rPr lang="zh-CN" altLang="en-US" sz="2800" dirty="0">
                <a:latin typeface="+mn-ea"/>
              </a:rPr>
              <a:t>）平面上可行区域，对于给定的</a:t>
            </a:r>
            <a:r>
              <a:rPr lang="en-US" sz="2800" dirty="0" err="1">
                <a:latin typeface="+mn-ea"/>
              </a:rPr>
              <a:t>r</a:t>
            </a:r>
            <a:r>
              <a:rPr lang="en-US" sz="2800" baseline="-30000" dirty="0" err="1">
                <a:latin typeface="+mn-ea"/>
              </a:rPr>
              <a:t>p</a:t>
            </a:r>
            <a:r>
              <a:rPr lang="zh-CN" altLang="en-US" sz="2800" dirty="0">
                <a:latin typeface="+mn-ea"/>
              </a:rPr>
              <a:t>，使组合的方差越小越好，即求解下列二次规划：</a:t>
            </a:r>
          </a:p>
          <a:p>
            <a:pPr eaLnBrk="1" hangingPunct="1"/>
            <a:endParaRPr lang="en-US" dirty="0"/>
          </a:p>
        </p:txBody>
      </p:sp>
      <p:sp>
        <p:nvSpPr>
          <p:cNvPr id="79878" name="Rectangle 3"/>
          <p:cNvSpPr>
            <a:spLocks noChangeArrowheads="1"/>
          </p:cNvSpPr>
          <p:nvPr/>
        </p:nvSpPr>
        <p:spPr bwMode="auto">
          <a:xfrm>
            <a:off x="5757863" y="3319463"/>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79879" name="Rectangle 4"/>
          <p:cNvSpPr>
            <a:spLocks noChangeArrowheads="1"/>
          </p:cNvSpPr>
          <p:nvPr/>
        </p:nvSpPr>
        <p:spPr bwMode="auto">
          <a:xfrm>
            <a:off x="5805488" y="3314700"/>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79880" name="Rectangle 5"/>
          <p:cNvSpPr>
            <a:spLocks noChangeArrowheads="1"/>
          </p:cNvSpPr>
          <p:nvPr/>
        </p:nvSpPr>
        <p:spPr bwMode="auto">
          <a:xfrm>
            <a:off x="5476875" y="3090863"/>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aphicFrame>
        <p:nvGraphicFramePr>
          <p:cNvPr id="79881" name="Object 9"/>
          <p:cNvGraphicFramePr>
            <a:graphicFrameLocks noChangeAspect="1"/>
          </p:cNvGraphicFramePr>
          <p:nvPr/>
        </p:nvGraphicFramePr>
        <p:xfrm>
          <a:off x="3863975" y="4149725"/>
          <a:ext cx="3854450" cy="1079500"/>
        </p:xfrm>
        <a:graphic>
          <a:graphicData uri="http://schemas.openxmlformats.org/presentationml/2006/ole">
            <mc:AlternateContent xmlns:mc="http://schemas.openxmlformats.org/markup-compatibility/2006">
              <mc:Choice xmlns:v="urn:schemas-microsoft-com:vml" Requires="v">
                <p:oleObj spid="_x0000_s16431" r:id="rId3" imgW="1257617" imgH="432117" progId="Equation.DSMT4">
                  <p:embed/>
                </p:oleObj>
              </mc:Choice>
              <mc:Fallback>
                <p:oleObj r:id="rId3" imgW="1257617" imgH="432117"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63975" y="4149725"/>
                        <a:ext cx="385445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9882" name="Rectangle 7"/>
          <p:cNvSpPr>
            <a:spLocks noChangeArrowheads="1"/>
          </p:cNvSpPr>
          <p:nvPr/>
        </p:nvSpPr>
        <p:spPr bwMode="auto">
          <a:xfrm>
            <a:off x="5505450" y="3119438"/>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aphicFrame>
        <p:nvGraphicFramePr>
          <p:cNvPr id="79883" name="Object 11"/>
          <p:cNvGraphicFramePr>
            <a:graphicFrameLocks noChangeAspect="1"/>
          </p:cNvGraphicFramePr>
          <p:nvPr>
            <p:extLst>
              <p:ext uri="{D42A27DB-BD31-4B8C-83A1-F6EECF244321}">
                <p14:modId xmlns:p14="http://schemas.microsoft.com/office/powerpoint/2010/main" val="595805384"/>
              </p:ext>
            </p:extLst>
          </p:nvPr>
        </p:nvGraphicFramePr>
        <p:xfrm>
          <a:off x="3767138" y="2918857"/>
          <a:ext cx="3886200" cy="1082675"/>
        </p:xfrm>
        <a:graphic>
          <a:graphicData uri="http://schemas.openxmlformats.org/presentationml/2006/ole">
            <mc:AlternateContent xmlns:mc="http://schemas.openxmlformats.org/markup-compatibility/2006">
              <mc:Choice xmlns:v="urn:schemas-microsoft-com:vml" Requires="v">
                <p:oleObj spid="_x0000_s16432" r:id="rId5" imgW="1498267" imgH="444624" progId="Equation.DSMT4">
                  <p:embed/>
                </p:oleObj>
              </mc:Choice>
              <mc:Fallback>
                <p:oleObj r:id="rId5" imgW="1498267" imgH="444624"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67138" y="2918857"/>
                        <a:ext cx="3886200" cy="108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9884" name="Rectangle 9"/>
          <p:cNvSpPr>
            <a:spLocks noChangeArrowheads="1"/>
          </p:cNvSpPr>
          <p:nvPr/>
        </p:nvSpPr>
        <p:spPr bwMode="auto">
          <a:xfrm>
            <a:off x="5553075" y="3152775"/>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aphicFrame>
        <p:nvGraphicFramePr>
          <p:cNvPr id="79885" name="Object 13"/>
          <p:cNvGraphicFramePr>
            <a:graphicFrameLocks noChangeAspect="1"/>
          </p:cNvGraphicFramePr>
          <p:nvPr/>
        </p:nvGraphicFramePr>
        <p:xfrm>
          <a:off x="4872038" y="5300664"/>
          <a:ext cx="2286000" cy="936625"/>
        </p:xfrm>
        <a:graphic>
          <a:graphicData uri="http://schemas.openxmlformats.org/presentationml/2006/ole">
            <mc:AlternateContent xmlns:mc="http://schemas.openxmlformats.org/markup-compatibility/2006">
              <mc:Choice xmlns:v="urn:schemas-microsoft-com:vml" Requires="v">
                <p:oleObj spid="_x0000_s16433" r:id="rId7" imgW="559117" imgH="432117" progId="Equation.DSMT4">
                  <p:embed/>
                </p:oleObj>
              </mc:Choice>
              <mc:Fallback>
                <p:oleObj r:id="rId7" imgW="559117" imgH="432117"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72038" y="5300664"/>
                        <a:ext cx="22860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9877">
                                            <p:txEl>
                                              <p:pRg st="0" end="0"/>
                                            </p:txEl>
                                          </p:spTgt>
                                        </p:tgtEl>
                                        <p:attrNameLst>
                                          <p:attrName>style.visibility</p:attrName>
                                        </p:attrNameLst>
                                      </p:cBhvr>
                                      <p:to>
                                        <p:strVal val="visible"/>
                                      </p:to>
                                    </p:set>
                                    <p:animEffect transition="in" filter="wipe(left)">
                                      <p:cBhvr>
                                        <p:cTn id="7" dur="500"/>
                                        <p:tgtEl>
                                          <p:spTgt spid="7987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9877">
                                            <p:txEl>
                                              <p:pRg st="1" end="1"/>
                                            </p:txEl>
                                          </p:spTgt>
                                        </p:tgtEl>
                                        <p:attrNameLst>
                                          <p:attrName>style.visibility</p:attrName>
                                        </p:attrNameLst>
                                      </p:cBhvr>
                                      <p:to>
                                        <p:strVal val="visible"/>
                                      </p:to>
                                    </p:set>
                                    <p:animEffect transition="in" filter="wipe(left)">
                                      <p:cBhvr>
                                        <p:cTn id="12" dur="500"/>
                                        <p:tgtEl>
                                          <p:spTgt spid="7987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7" grpId="0" build="p"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日期占位符 3"/>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B086EA51-7827-44CC-BA62-C477BA40DE7D}" type="datetime1">
              <a:rPr lang="zh-CN" altLang="en-US" sz="1200"/>
              <a:pPr eaLnBrk="1" hangingPunct="1"/>
              <a:t>2020/4/17</a:t>
            </a:fld>
            <a:endParaRPr lang="en-US" sz="1200"/>
          </a:p>
        </p:txBody>
      </p:sp>
      <p:sp>
        <p:nvSpPr>
          <p:cNvPr id="80900" name="灯片编号占位符 5"/>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CD14B877-6342-48D5-BEFE-7B167B8C6CB1}" type="slidenum">
              <a:rPr lang="en-US" sz="1200"/>
              <a:pPr algn="r" eaLnBrk="1" hangingPunct="1"/>
              <a:t>54</a:t>
            </a:fld>
            <a:endParaRPr lang="en-US" sz="1200"/>
          </a:p>
        </p:txBody>
      </p:sp>
      <p:sp>
        <p:nvSpPr>
          <p:cNvPr id="80902" name="Rectangle 3"/>
          <p:cNvSpPr>
            <a:spLocks noGrp="1" noChangeArrowheads="1"/>
          </p:cNvSpPr>
          <p:nvPr>
            <p:ph type="body" idx="4294967295"/>
          </p:nvPr>
        </p:nvSpPr>
        <p:spPr>
          <a:xfrm>
            <a:off x="782595" y="955590"/>
            <a:ext cx="11211697" cy="5065800"/>
          </a:xfrm>
        </p:spPr>
        <p:txBody>
          <a:bodyPr/>
          <a:lstStyle/>
          <a:p>
            <a:pPr algn="just" eaLnBrk="1" hangingPunct="1">
              <a:spcBef>
                <a:spcPct val="50000"/>
              </a:spcBef>
              <a:buFont typeface="Wingdings" panose="05000000000000000000" pitchFamily="2" charset="2"/>
              <a:buNone/>
            </a:pPr>
            <a:r>
              <a:rPr lang="zh-CN" altLang="en-US" sz="2800" b="1" dirty="0"/>
              <a:t>用二次规划得出</a:t>
            </a:r>
            <a:r>
              <a:rPr lang="en-US" sz="2800" b="1" dirty="0"/>
              <a:t>N</a:t>
            </a:r>
            <a:r>
              <a:rPr lang="zh-CN" altLang="en-US" sz="2800" b="1" dirty="0"/>
              <a:t>种证券的有效集</a:t>
            </a:r>
          </a:p>
          <a:p>
            <a:pPr eaLnBrk="1" hangingPunct="1"/>
            <a:r>
              <a:rPr lang="zh-CN" altLang="en-US" sz="2600" dirty="0"/>
              <a:t>假定市场上有</a:t>
            </a:r>
            <a:r>
              <a:rPr lang="en-US" sz="2600" dirty="0"/>
              <a:t>N&gt;2</a:t>
            </a:r>
            <a:r>
              <a:rPr lang="zh-CN" altLang="en-US" sz="2600" dirty="0"/>
              <a:t>种风险资产，允许卖空。假设期望收益率为  </a:t>
            </a:r>
            <a:r>
              <a:rPr lang="en-US" sz="2600" dirty="0" err="1"/>
              <a:t>e</a:t>
            </a:r>
            <a:r>
              <a:rPr lang="en-US" sz="2600" baseline="-25000" dirty="0" err="1"/>
              <a:t>j</a:t>
            </a:r>
            <a:r>
              <a:rPr lang="en-US" sz="2600" dirty="0"/>
              <a:t> </a:t>
            </a:r>
            <a:r>
              <a:rPr lang="zh-CN" altLang="en-US" sz="2600" dirty="0" smtClean="0"/>
              <a:t>，</a:t>
            </a:r>
            <a:r>
              <a:rPr lang="en-US" sz="2600" dirty="0"/>
              <a:t>j=1,</a:t>
            </a:r>
            <a:r>
              <a:rPr lang="en-US" sz="2600" dirty="0">
                <a:latin typeface="Arial" panose="020B0604020202020204" pitchFamily="34" charset="0"/>
              </a:rPr>
              <a:t>…</a:t>
            </a:r>
            <a:r>
              <a:rPr lang="en-US" sz="2600" dirty="0"/>
              <a:t>n. </a:t>
            </a:r>
            <a:r>
              <a:rPr lang="zh-CN" altLang="en-US" sz="2600" dirty="0"/>
              <a:t>权重为</a:t>
            </a:r>
            <a:r>
              <a:rPr lang="en-US" sz="2600" dirty="0" err="1"/>
              <a:t>w</a:t>
            </a:r>
            <a:r>
              <a:rPr lang="en-US" sz="2600" baseline="-25000" dirty="0" err="1"/>
              <a:t>j</a:t>
            </a:r>
            <a:r>
              <a:rPr lang="en-US" sz="2600" dirty="0"/>
              <a:t>.</a:t>
            </a:r>
          </a:p>
          <a:p>
            <a:pPr eaLnBrk="1" hangingPunct="1"/>
            <a:r>
              <a:rPr lang="zh-CN" altLang="en-US" sz="2600" dirty="0"/>
              <a:t>假设任一资产的收益率不能由其他资产的收益率线性表出，方差</a:t>
            </a:r>
            <a:r>
              <a:rPr lang="en-US" sz="2600" dirty="0"/>
              <a:t>--</a:t>
            </a:r>
            <a:r>
              <a:rPr lang="zh-CN" altLang="en-US" sz="2600" dirty="0"/>
              <a:t>协方矩阵</a:t>
            </a:r>
            <a:r>
              <a:rPr lang="en-US" sz="2600" dirty="0"/>
              <a:t>V</a:t>
            </a:r>
            <a:r>
              <a:rPr lang="zh-CN" altLang="en-US" sz="2600" dirty="0"/>
              <a:t>满足</a:t>
            </a:r>
          </a:p>
          <a:p>
            <a:pPr lvl="1">
              <a:buFont typeface="Wingdings" panose="05000000000000000000" pitchFamily="2" charset="2"/>
              <a:buChar char="§"/>
            </a:pPr>
            <a:r>
              <a:rPr lang="zh-CN" altLang="en-US" sz="2400" dirty="0"/>
              <a:t>对称</a:t>
            </a:r>
          </a:p>
          <a:p>
            <a:pPr lvl="1">
              <a:buFont typeface="Wingdings" panose="05000000000000000000" pitchFamily="2" charset="2"/>
              <a:buChar char="§"/>
            </a:pPr>
            <a:r>
              <a:rPr lang="zh-CN" altLang="en-US" sz="2400" dirty="0"/>
              <a:t>非奇异</a:t>
            </a:r>
          </a:p>
          <a:p>
            <a:pPr lvl="1">
              <a:buFont typeface="Wingdings" panose="05000000000000000000" pitchFamily="2" charset="2"/>
              <a:buChar char="§"/>
            </a:pPr>
            <a:r>
              <a:rPr lang="zh-CN" altLang="en-US" sz="2400" dirty="0"/>
              <a:t>正定的</a:t>
            </a:r>
          </a:p>
          <a:p>
            <a:pPr eaLnBrk="1" hangingPunct="1"/>
            <a:endParaRPr lang="en-US" sz="26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日期占位符 3"/>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29938696-6669-4DC6-8C67-158A8BC0C881}" type="datetime1">
              <a:rPr lang="zh-CN" altLang="en-US" sz="1200"/>
              <a:pPr eaLnBrk="1" hangingPunct="1"/>
              <a:t>2020/4/17</a:t>
            </a:fld>
            <a:endParaRPr lang="en-US" sz="1200"/>
          </a:p>
        </p:txBody>
      </p:sp>
      <p:sp>
        <p:nvSpPr>
          <p:cNvPr id="81924" name="灯片编号占位符 5"/>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55C4D0A7-E40E-4837-9E69-177DBE736E5F}" type="slidenum">
              <a:rPr lang="en-US" sz="1200"/>
              <a:pPr algn="r" eaLnBrk="1" hangingPunct="1"/>
              <a:t>55</a:t>
            </a:fld>
            <a:endParaRPr lang="en-US" sz="1200"/>
          </a:p>
        </p:txBody>
      </p:sp>
      <p:sp>
        <p:nvSpPr>
          <p:cNvPr id="81926" name="Rectangle 3"/>
          <p:cNvSpPr>
            <a:spLocks noGrp="1" noChangeArrowheads="1"/>
          </p:cNvSpPr>
          <p:nvPr>
            <p:ph type="body" idx="4294967295"/>
          </p:nvPr>
        </p:nvSpPr>
        <p:spPr>
          <a:xfrm>
            <a:off x="677334" y="667265"/>
            <a:ext cx="11226342" cy="5374097"/>
          </a:xfrm>
        </p:spPr>
        <p:txBody>
          <a:bodyPr>
            <a:normAutofit/>
          </a:bodyPr>
          <a:lstStyle/>
          <a:p>
            <a:pPr eaLnBrk="1" hangingPunct="1"/>
            <a:r>
              <a:rPr lang="zh-CN" altLang="en-US" sz="2800" dirty="0"/>
              <a:t>定义</a:t>
            </a:r>
            <a:r>
              <a:rPr lang="en-US" sz="2800" dirty="0"/>
              <a:t>: </a:t>
            </a:r>
            <a:r>
              <a:rPr lang="zh-CN" altLang="en-US" sz="2800" dirty="0"/>
              <a:t>称一个证券组合     是前沿证券组合</a:t>
            </a:r>
            <a:r>
              <a:rPr lang="en-US" sz="2800" dirty="0"/>
              <a:t>(a frontier portfolio),</a:t>
            </a:r>
            <a:r>
              <a:rPr lang="zh-CN" altLang="en-US" sz="2800" dirty="0"/>
              <a:t>如果它在所有等均值收益率的证券组合中具有最小方差值。</a:t>
            </a:r>
          </a:p>
          <a:p>
            <a:pPr eaLnBrk="1" hangingPunct="1"/>
            <a:r>
              <a:rPr lang="zh-CN" altLang="en-US" sz="2800" dirty="0"/>
              <a:t>用数学语言描述为：    是一个前沿证券组合当且仅当它的证券组合权重是下列二次规划问题的解。</a:t>
            </a:r>
          </a:p>
          <a:p>
            <a:pPr eaLnBrk="1" hangingPunct="1"/>
            <a:endParaRPr lang="en-US" sz="2800" dirty="0"/>
          </a:p>
        </p:txBody>
      </p:sp>
      <p:graphicFrame>
        <p:nvGraphicFramePr>
          <p:cNvPr id="81927" name="Object 7"/>
          <p:cNvGraphicFramePr>
            <a:graphicFrameLocks noChangeAspect="1"/>
          </p:cNvGraphicFramePr>
          <p:nvPr>
            <p:extLst>
              <p:ext uri="{D42A27DB-BD31-4B8C-83A1-F6EECF244321}">
                <p14:modId xmlns:p14="http://schemas.microsoft.com/office/powerpoint/2010/main" val="2727839594"/>
              </p:ext>
            </p:extLst>
          </p:nvPr>
        </p:nvGraphicFramePr>
        <p:xfrm>
          <a:off x="4273981" y="1687017"/>
          <a:ext cx="612775" cy="546100"/>
        </p:xfrm>
        <a:graphic>
          <a:graphicData uri="http://schemas.openxmlformats.org/presentationml/2006/ole">
            <mc:AlternateContent xmlns:mc="http://schemas.openxmlformats.org/markup-compatibility/2006">
              <mc:Choice xmlns:v="urn:schemas-microsoft-com:vml" Requires="v">
                <p:oleObj spid="_x0000_s17440" r:id="rId3" imgW="203605" imgH="241722" progId="Equation.DSMT4">
                  <p:embed/>
                </p:oleObj>
              </mc:Choice>
              <mc:Fallback>
                <p:oleObj r:id="rId3" imgW="203605" imgH="241722"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3981" y="1687017"/>
                        <a:ext cx="612775"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28" name="Object 8"/>
          <p:cNvGraphicFramePr>
            <a:graphicFrameLocks noChangeAspect="1"/>
          </p:cNvGraphicFramePr>
          <p:nvPr>
            <p:extLst>
              <p:ext uri="{D42A27DB-BD31-4B8C-83A1-F6EECF244321}">
                <p14:modId xmlns:p14="http://schemas.microsoft.com/office/powerpoint/2010/main" val="1173681915"/>
              </p:ext>
            </p:extLst>
          </p:nvPr>
        </p:nvGraphicFramePr>
        <p:xfrm>
          <a:off x="4580369" y="667265"/>
          <a:ext cx="612775" cy="546100"/>
        </p:xfrm>
        <a:graphic>
          <a:graphicData uri="http://schemas.openxmlformats.org/presentationml/2006/ole">
            <mc:AlternateContent xmlns:mc="http://schemas.openxmlformats.org/markup-compatibility/2006">
              <mc:Choice xmlns:v="urn:schemas-microsoft-com:vml" Requires="v">
                <p:oleObj spid="_x0000_s17441" r:id="rId5" imgW="203605" imgH="241722" progId="Equation.DSMT4">
                  <p:embed/>
                </p:oleObj>
              </mc:Choice>
              <mc:Fallback>
                <p:oleObj r:id="rId5" imgW="203605" imgH="241722"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0369" y="667265"/>
                        <a:ext cx="612775"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日期占位符 3"/>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2FE46828-F7E9-4F60-AB9A-6FF242AC173D}" type="datetime1">
              <a:rPr lang="zh-CN" altLang="en-US" sz="1200"/>
              <a:pPr eaLnBrk="1" hangingPunct="1"/>
              <a:t>2020/4/17</a:t>
            </a:fld>
            <a:endParaRPr lang="en-US" sz="1200"/>
          </a:p>
        </p:txBody>
      </p:sp>
      <p:sp>
        <p:nvSpPr>
          <p:cNvPr id="82948" name="灯片编号占位符 5"/>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63FF4A57-F1A1-426A-BD6A-20B5FFF76792}" type="slidenum">
              <a:rPr lang="en-US" sz="1200"/>
              <a:pPr algn="r" eaLnBrk="1" hangingPunct="1"/>
              <a:t>56</a:t>
            </a:fld>
            <a:endParaRPr lang="en-US" sz="1200"/>
          </a:p>
        </p:txBody>
      </p:sp>
      <p:graphicFrame>
        <p:nvGraphicFramePr>
          <p:cNvPr id="82949" name="Object 5"/>
          <p:cNvGraphicFramePr>
            <a:graphicFrameLocks noGrp="1" noChangeAspect="1"/>
          </p:cNvGraphicFramePr>
          <p:nvPr>
            <p:ph type="body" idx="4294967295"/>
          </p:nvPr>
        </p:nvGraphicFramePr>
        <p:xfrm>
          <a:off x="4448175" y="285750"/>
          <a:ext cx="2438400" cy="2438400"/>
        </p:xfrm>
        <a:graphic>
          <a:graphicData uri="http://schemas.openxmlformats.org/presentationml/2006/ole">
            <mc:AlternateContent xmlns:mc="http://schemas.openxmlformats.org/markup-compatibility/2006">
              <mc:Choice xmlns:v="urn:schemas-microsoft-com:vml" Requires="v">
                <p:oleObj spid="_x0000_s18464" r:id="rId3" imgW="915114" imgH="915114" progId="Equation.DSMT4">
                  <p:embed/>
                </p:oleObj>
              </mc:Choice>
              <mc:Fallback>
                <p:oleObj r:id="rId3" imgW="915114" imgH="915114"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8175" y="285750"/>
                        <a:ext cx="24384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950" name="Rectangle 4"/>
          <p:cNvSpPr>
            <a:spLocks noChangeArrowheads="1"/>
          </p:cNvSpPr>
          <p:nvPr/>
        </p:nvSpPr>
        <p:spPr bwMode="auto">
          <a:xfrm>
            <a:off x="601361" y="3071813"/>
            <a:ext cx="11450595"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eaLnBrk="1" hangingPunct="1">
              <a:spcBef>
                <a:spcPct val="50000"/>
              </a:spcBef>
              <a:buClr>
                <a:schemeClr val="hlink"/>
              </a:buClr>
              <a:buSzPct val="110000"/>
            </a:pPr>
            <a:r>
              <a:rPr lang="zh-CN" altLang="en-US" sz="2800" dirty="0">
                <a:latin typeface="Tahoma" panose="020B0604030504040204" pitchFamily="34" charset="0"/>
              </a:rPr>
              <a:t>求解结果：</a:t>
            </a:r>
            <a:endParaRPr lang="zh-CN" altLang="en-US" sz="2800" dirty="0">
              <a:latin typeface="Times New Roman" panose="02020603050405020304" pitchFamily="18" charset="0"/>
            </a:endParaRPr>
          </a:p>
          <a:p>
            <a:pPr algn="just" eaLnBrk="1" hangingPunct="1">
              <a:spcBef>
                <a:spcPct val="50000"/>
              </a:spcBef>
              <a:buClr>
                <a:schemeClr val="hlink"/>
              </a:buClr>
              <a:buSzPct val="110000"/>
              <a:buFont typeface="Wingdings" panose="05000000000000000000" pitchFamily="2" charset="2"/>
              <a:buBlip>
                <a:blip r:embed="rId5"/>
              </a:buBlip>
            </a:pPr>
            <a:r>
              <a:rPr lang="zh-CN" altLang="en-US" sz="2800" dirty="0">
                <a:latin typeface="Tahoma" panose="020B0604030504040204" pitchFamily="34" charset="0"/>
              </a:rPr>
              <a:t>任何前沿资产组合都可用上式表示</a:t>
            </a:r>
            <a:r>
              <a:rPr lang="en-US" sz="2800" dirty="0">
                <a:latin typeface="Tahoma" panose="020B0604030504040204" pitchFamily="34" charset="0"/>
              </a:rPr>
              <a:t>,</a:t>
            </a:r>
            <a:r>
              <a:rPr lang="zh-CN" altLang="en-US" sz="2800" dirty="0">
                <a:latin typeface="Tahoma" panose="020B0604030504040204" pitchFamily="34" charset="0"/>
              </a:rPr>
              <a:t>另一方面</a:t>
            </a:r>
            <a:r>
              <a:rPr lang="en-US" sz="2800" dirty="0">
                <a:latin typeface="Tahoma" panose="020B0604030504040204" pitchFamily="34" charset="0"/>
              </a:rPr>
              <a:t>,</a:t>
            </a:r>
            <a:r>
              <a:rPr lang="zh-CN" altLang="en-US" sz="2800" dirty="0">
                <a:latin typeface="Tahoma" panose="020B0604030504040204" pitchFamily="34" charset="0"/>
              </a:rPr>
              <a:t>任何可用上式表示的资产组合都是前沿边界的资产组合</a:t>
            </a:r>
            <a:r>
              <a:rPr lang="en-US" sz="2800" dirty="0">
                <a:latin typeface="Tahoma" panose="020B0604030504040204" pitchFamily="34" charset="0"/>
              </a:rPr>
              <a:t>.</a:t>
            </a:r>
          </a:p>
          <a:p>
            <a:pPr algn="just" eaLnBrk="1" hangingPunct="1">
              <a:spcBef>
                <a:spcPct val="50000"/>
              </a:spcBef>
              <a:buClr>
                <a:schemeClr val="hlink"/>
              </a:buClr>
              <a:buSzPct val="110000"/>
            </a:pPr>
            <a:endParaRPr lang="en-US" sz="2800" dirty="0">
              <a:latin typeface="Tahoma" panose="020B0604030504040204" pitchFamily="34" charset="0"/>
            </a:endParaRPr>
          </a:p>
        </p:txBody>
      </p:sp>
      <p:graphicFrame>
        <p:nvGraphicFramePr>
          <p:cNvPr id="82951" name="Object 7"/>
          <p:cNvGraphicFramePr>
            <a:graphicFrameLocks noChangeAspect="1"/>
          </p:cNvGraphicFramePr>
          <p:nvPr>
            <p:extLst>
              <p:ext uri="{D42A27DB-BD31-4B8C-83A1-F6EECF244321}">
                <p14:modId xmlns:p14="http://schemas.microsoft.com/office/powerpoint/2010/main" val="62684219"/>
              </p:ext>
            </p:extLst>
          </p:nvPr>
        </p:nvGraphicFramePr>
        <p:xfrm>
          <a:off x="2914650" y="2972959"/>
          <a:ext cx="2400300" cy="584200"/>
        </p:xfrm>
        <a:graphic>
          <a:graphicData uri="http://schemas.openxmlformats.org/presentationml/2006/ole">
            <mc:AlternateContent xmlns:mc="http://schemas.openxmlformats.org/markup-compatibility/2006">
              <mc:Choice xmlns:v="urn:schemas-microsoft-com:vml" Requires="v">
                <p:oleObj spid="_x0000_s18465" r:id="rId6" imgW="990917" imgH="241617" progId="Equation.3">
                  <p:embed/>
                </p:oleObj>
              </mc:Choice>
              <mc:Fallback>
                <p:oleObj r:id="rId6" imgW="990917" imgH="241617"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14650" y="2972959"/>
                        <a:ext cx="240030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952" name="Rectangle 6"/>
          <p:cNvSpPr>
            <a:spLocks noGrp="1" noChangeArrowheads="1"/>
          </p:cNvSpPr>
          <p:nvPr>
            <p:ph type="body" idx="4294967295"/>
          </p:nvPr>
        </p:nvSpPr>
        <p:spPr>
          <a:xfrm>
            <a:off x="2133600" y="-425450"/>
            <a:ext cx="5943600" cy="1854200"/>
          </a:xfrm>
        </p:spPr>
        <p:txBody>
          <a:bodyPr/>
          <a:lstStyle/>
          <a:p>
            <a:pPr eaLnBrk="1" hangingPunct="1"/>
            <a:endParaRPr lang="en-US"/>
          </a:p>
          <a:p>
            <a:pPr eaLnBrk="1" hangingPunct="1"/>
            <a:endParaRPr lang="en-US" sz="21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日期占位符 3"/>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9321F591-C75C-43DC-950A-E5B1698A39CA}" type="datetime1">
              <a:rPr lang="zh-CN" altLang="en-US" sz="1200"/>
              <a:pPr eaLnBrk="1" hangingPunct="1"/>
              <a:t>2020/4/17</a:t>
            </a:fld>
            <a:endParaRPr lang="en-US" sz="1200"/>
          </a:p>
        </p:txBody>
      </p:sp>
      <p:sp>
        <p:nvSpPr>
          <p:cNvPr id="83972" name="灯片编号占位符 5"/>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24657E56-E497-43BA-B90C-DD8A20ACDFAA}" type="slidenum">
              <a:rPr lang="en-US" sz="1200"/>
              <a:pPr algn="r" eaLnBrk="1" hangingPunct="1"/>
              <a:t>57</a:t>
            </a:fld>
            <a:endParaRPr lang="en-US" sz="1200"/>
          </a:p>
        </p:txBody>
      </p:sp>
      <p:sp>
        <p:nvSpPr>
          <p:cNvPr id="83973" name="Rectangle 2"/>
          <p:cNvSpPr>
            <a:spLocks noGrp="1" noChangeArrowheads="1"/>
          </p:cNvSpPr>
          <p:nvPr>
            <p:ph type="body" idx="4294967295"/>
          </p:nvPr>
        </p:nvSpPr>
        <p:spPr>
          <a:xfrm>
            <a:off x="329514" y="476250"/>
            <a:ext cx="11574162" cy="5867400"/>
          </a:xfrm>
        </p:spPr>
        <p:txBody>
          <a:bodyPr/>
          <a:lstStyle/>
          <a:p>
            <a:pPr eaLnBrk="1" hangingPunct="1">
              <a:lnSpc>
                <a:spcPct val="90000"/>
              </a:lnSpc>
              <a:buFont typeface="Wingdings" panose="05000000000000000000" pitchFamily="2" charset="2"/>
              <a:buNone/>
            </a:pPr>
            <a:endParaRPr lang="en-US" dirty="0"/>
          </a:p>
          <a:p>
            <a:pPr eaLnBrk="1" hangingPunct="1">
              <a:lnSpc>
                <a:spcPct val="90000"/>
              </a:lnSpc>
            </a:pPr>
            <a:r>
              <a:rPr lang="zh-CN" altLang="en-US" sz="2400" dirty="0"/>
              <a:t>性质</a:t>
            </a:r>
            <a:r>
              <a:rPr lang="en-US" sz="2400" dirty="0"/>
              <a:t>1  g</a:t>
            </a:r>
            <a:r>
              <a:rPr lang="zh-CN" altLang="en-US" sz="2400" dirty="0"/>
              <a:t>是具有</a:t>
            </a:r>
            <a:r>
              <a:rPr lang="en-US" sz="2400" dirty="0"/>
              <a:t>0</a:t>
            </a:r>
            <a:r>
              <a:rPr lang="zh-CN" altLang="en-US" sz="2400" dirty="0"/>
              <a:t>期望收益率的前沿边界资产组合相应的权重向量。</a:t>
            </a:r>
            <a:r>
              <a:rPr lang="en-US" sz="2400" dirty="0" err="1"/>
              <a:t>g+h</a:t>
            </a:r>
            <a:r>
              <a:rPr lang="zh-CN" altLang="en-US" sz="2400" dirty="0"/>
              <a:t>是期望收益率为</a:t>
            </a:r>
            <a:r>
              <a:rPr lang="en-US" sz="2400" dirty="0"/>
              <a:t>1</a:t>
            </a:r>
            <a:r>
              <a:rPr lang="zh-CN" altLang="en-US" sz="2400" dirty="0"/>
              <a:t>的前沿边界资产权重向量。</a:t>
            </a:r>
          </a:p>
          <a:p>
            <a:pPr eaLnBrk="1" hangingPunct="1">
              <a:lnSpc>
                <a:spcPct val="90000"/>
              </a:lnSpc>
            </a:pPr>
            <a:r>
              <a:rPr lang="zh-CN" altLang="en-US" sz="2400" dirty="0"/>
              <a:t>性质</a:t>
            </a:r>
            <a:r>
              <a:rPr lang="en-US" sz="2400" dirty="0"/>
              <a:t>2   </a:t>
            </a:r>
            <a:r>
              <a:rPr lang="zh-CN" altLang="en-US" sz="2400" dirty="0"/>
              <a:t>整个资产组合的前沿边界可以由</a:t>
            </a:r>
            <a:r>
              <a:rPr lang="en-US" sz="2400" dirty="0"/>
              <a:t>g</a:t>
            </a:r>
            <a:r>
              <a:rPr lang="zh-CN" altLang="en-US" sz="2400" dirty="0"/>
              <a:t>和</a:t>
            </a:r>
            <a:r>
              <a:rPr lang="en-US" sz="2400" dirty="0" err="1"/>
              <a:t>g+h</a:t>
            </a:r>
            <a:r>
              <a:rPr lang="zh-CN" altLang="en-US" sz="2400" dirty="0"/>
              <a:t>这两个前沿边界的资产组合生成。</a:t>
            </a:r>
          </a:p>
          <a:p>
            <a:pPr eaLnBrk="1" hangingPunct="1">
              <a:lnSpc>
                <a:spcPct val="90000"/>
              </a:lnSpc>
            </a:pPr>
            <a:r>
              <a:rPr lang="zh-CN" altLang="en-US" sz="2400" dirty="0"/>
              <a:t>性质</a:t>
            </a:r>
            <a:r>
              <a:rPr lang="en-US" sz="2400" dirty="0"/>
              <a:t>3  </a:t>
            </a:r>
            <a:r>
              <a:rPr lang="zh-CN" altLang="en-US" sz="2400" dirty="0"/>
              <a:t>由性质</a:t>
            </a:r>
            <a:r>
              <a:rPr lang="en-US" sz="2400" dirty="0"/>
              <a:t>2</a:t>
            </a:r>
            <a:r>
              <a:rPr lang="zh-CN" altLang="en-US" sz="2400" dirty="0"/>
              <a:t>得出</a:t>
            </a:r>
            <a:r>
              <a:rPr lang="en-US" sz="2400" dirty="0"/>
              <a:t>:</a:t>
            </a:r>
            <a:r>
              <a:rPr lang="zh-CN" altLang="en-US" sz="2400" dirty="0"/>
              <a:t>资产组合前沿边界可以由任意两个相异的前沿边界资产组合生成</a:t>
            </a:r>
            <a:r>
              <a:rPr lang="zh-CN" altLang="en-US" sz="2400" dirty="0" smtClean="0"/>
              <a:t>。</a:t>
            </a:r>
            <a:endParaRPr lang="en-US" altLang="zh-CN" sz="2400" dirty="0"/>
          </a:p>
          <a:p>
            <a:pPr eaLnBrk="1" hangingPunct="1">
              <a:lnSpc>
                <a:spcPct val="90000"/>
              </a:lnSpc>
            </a:pPr>
            <a:r>
              <a:rPr lang="zh-CN" altLang="en-US" sz="2400" dirty="0" smtClean="0"/>
              <a:t>性质</a:t>
            </a:r>
            <a:r>
              <a:rPr lang="en-US" sz="2400" dirty="0"/>
              <a:t>4  </a:t>
            </a:r>
            <a:r>
              <a:rPr lang="zh-CN" altLang="en-US" sz="2400" dirty="0"/>
              <a:t>最小方差组合与任何投资组合的收益的协方差总是等于最小方差组合的方差，即对于所有的投资组合</a:t>
            </a:r>
            <a:r>
              <a:rPr lang="en-US" sz="2400" dirty="0"/>
              <a:t>p</a:t>
            </a:r>
            <a:r>
              <a:rPr lang="zh-CN" altLang="en-US" sz="2400" dirty="0"/>
              <a:t>（不限于前沿边界投资组合），均</a:t>
            </a:r>
            <a:r>
              <a:rPr lang="zh-CN" altLang="en-US" sz="2400" dirty="0" smtClean="0"/>
              <a:t>有下式成立</a:t>
            </a:r>
            <a:r>
              <a:rPr lang="zh-CN" altLang="en-US" sz="2400" dirty="0"/>
              <a:t>。</a:t>
            </a:r>
          </a:p>
          <a:p>
            <a:pPr eaLnBrk="1" hangingPunct="1">
              <a:lnSpc>
                <a:spcPct val="90000"/>
              </a:lnSpc>
            </a:pPr>
            <a:endParaRPr lang="en-US" sz="2400" dirty="0"/>
          </a:p>
        </p:txBody>
      </p:sp>
      <p:graphicFrame>
        <p:nvGraphicFramePr>
          <p:cNvPr id="83974" name="Object 6"/>
          <p:cNvGraphicFramePr>
            <a:graphicFrameLocks noGrp="1" noChangeAspect="1"/>
          </p:cNvGraphicFramePr>
          <p:nvPr>
            <p:ph type="title" idx="4294967295"/>
            <p:extLst>
              <p:ext uri="{D42A27DB-BD31-4B8C-83A1-F6EECF244321}">
                <p14:modId xmlns:p14="http://schemas.microsoft.com/office/powerpoint/2010/main" val="569481873"/>
              </p:ext>
            </p:extLst>
          </p:nvPr>
        </p:nvGraphicFramePr>
        <p:xfrm>
          <a:off x="3275013" y="142875"/>
          <a:ext cx="3677722" cy="678016"/>
        </p:xfrm>
        <a:graphic>
          <a:graphicData uri="http://schemas.openxmlformats.org/presentationml/2006/ole">
            <mc:AlternateContent xmlns:mc="http://schemas.openxmlformats.org/markup-compatibility/2006">
              <mc:Choice xmlns:v="urn:schemas-microsoft-com:vml" Requires="v">
                <p:oleObj spid="_x0000_s19488" r:id="rId3" imgW="990917" imgH="241617" progId="Equation.DSMT4">
                  <p:embed/>
                </p:oleObj>
              </mc:Choice>
              <mc:Fallback>
                <p:oleObj r:id="rId3" imgW="990917" imgH="241617"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5013" y="142875"/>
                        <a:ext cx="3677722" cy="678016"/>
                      </a:xfrm>
                      <a:prstGeom prst="rect">
                        <a:avLst/>
                      </a:prstGeom>
                      <a:noFill/>
                      <a:ln>
                        <a:noFill/>
                      </a:ln>
                      <a:effectLst/>
                      <a:extLst/>
                    </p:spPr>
                  </p:pic>
                </p:oleObj>
              </mc:Fallback>
            </mc:AlternateContent>
          </a:graphicData>
        </a:graphic>
      </p:graphicFrame>
      <p:graphicFrame>
        <p:nvGraphicFramePr>
          <p:cNvPr id="83975" name="Object 7"/>
          <p:cNvGraphicFramePr>
            <a:graphicFrameLocks noChangeAspect="1"/>
          </p:cNvGraphicFramePr>
          <p:nvPr>
            <p:extLst>
              <p:ext uri="{D42A27DB-BD31-4B8C-83A1-F6EECF244321}">
                <p14:modId xmlns:p14="http://schemas.microsoft.com/office/powerpoint/2010/main" val="905459307"/>
              </p:ext>
            </p:extLst>
          </p:nvPr>
        </p:nvGraphicFramePr>
        <p:xfrm>
          <a:off x="3829352" y="3715352"/>
          <a:ext cx="2808287" cy="815975"/>
        </p:xfrm>
        <a:graphic>
          <a:graphicData uri="http://schemas.openxmlformats.org/presentationml/2006/ole">
            <mc:AlternateContent xmlns:mc="http://schemas.openxmlformats.org/markup-compatibility/2006">
              <mc:Choice xmlns:v="urn:schemas-microsoft-com:vml" Requires="v">
                <p:oleObj spid="_x0000_s19489" r:id="rId5" imgW="1410017" imgH="394017" progId="Equation.DSMT4">
                  <p:embed/>
                </p:oleObj>
              </mc:Choice>
              <mc:Fallback>
                <p:oleObj r:id="rId5" imgW="1410017" imgH="394017"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29352" y="3715352"/>
                        <a:ext cx="2808287" cy="81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日期占位符 3"/>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8F48F510-D286-47CD-B792-A5300DAFDFC0}" type="datetime1">
              <a:rPr lang="zh-CN" altLang="en-US" sz="1200"/>
              <a:pPr eaLnBrk="1" hangingPunct="1"/>
              <a:t>2020/4/17</a:t>
            </a:fld>
            <a:endParaRPr lang="en-US" sz="1200"/>
          </a:p>
        </p:txBody>
      </p:sp>
      <p:sp>
        <p:nvSpPr>
          <p:cNvPr id="84996" name="灯片编号占位符 5"/>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95FEB7A3-E797-4A81-AE49-22F099B67646}" type="slidenum">
              <a:rPr lang="en-US" sz="1200"/>
              <a:pPr algn="r" eaLnBrk="1" hangingPunct="1"/>
              <a:t>58</a:t>
            </a:fld>
            <a:endParaRPr lang="en-US" sz="1200"/>
          </a:p>
        </p:txBody>
      </p:sp>
      <p:sp>
        <p:nvSpPr>
          <p:cNvPr id="84997" name="Rectangle 3"/>
          <p:cNvSpPr>
            <a:spLocks noGrp="1" noChangeArrowheads="1"/>
          </p:cNvSpPr>
          <p:nvPr>
            <p:ph type="body" idx="4294967295"/>
          </p:nvPr>
        </p:nvSpPr>
        <p:spPr>
          <a:xfrm>
            <a:off x="634315" y="642938"/>
            <a:ext cx="11112842" cy="5130800"/>
          </a:xfrm>
        </p:spPr>
        <p:txBody>
          <a:bodyPr/>
          <a:lstStyle/>
          <a:p>
            <a:pPr eaLnBrk="1" hangingPunct="1">
              <a:buFont typeface="Wingdings" panose="05000000000000000000" pitchFamily="2" charset="2"/>
              <a:buNone/>
            </a:pPr>
            <a:r>
              <a:rPr lang="zh-CN" altLang="en-US" sz="3400" dirty="0"/>
              <a:t>均方平面的几何结构</a:t>
            </a:r>
          </a:p>
          <a:p>
            <a:pPr eaLnBrk="1" hangingPunct="1"/>
            <a:r>
              <a:rPr lang="zh-CN" altLang="en-US" sz="2800" dirty="0"/>
              <a:t>任何两个前沿边界资产组合</a:t>
            </a:r>
            <a:r>
              <a:rPr lang="en-US" sz="2800" dirty="0"/>
              <a:t>p</a:t>
            </a:r>
            <a:r>
              <a:rPr lang="zh-CN" altLang="en-US" sz="2800" dirty="0"/>
              <a:t>和</a:t>
            </a:r>
            <a:r>
              <a:rPr lang="en-US" sz="2800" dirty="0"/>
              <a:t>q</a:t>
            </a:r>
            <a:r>
              <a:rPr lang="zh-CN" altLang="en-US" sz="2800" dirty="0"/>
              <a:t>的收益率协方差为：</a:t>
            </a:r>
          </a:p>
          <a:p>
            <a:pPr eaLnBrk="1" hangingPunct="1"/>
            <a:endParaRPr lang="zh-CN" altLang="en-US" dirty="0"/>
          </a:p>
          <a:p>
            <a:pPr eaLnBrk="1" hangingPunct="1"/>
            <a:endParaRPr lang="en-US" dirty="0"/>
          </a:p>
          <a:p>
            <a:pPr eaLnBrk="1" hangingPunct="1"/>
            <a:r>
              <a:rPr lang="zh-CN" altLang="en-US" sz="2800" dirty="0"/>
              <a:t>对于任意前沿组合的资产收益率的标准差与期望收益率之间的关系：</a:t>
            </a:r>
          </a:p>
          <a:p>
            <a:pPr eaLnBrk="1" hangingPunct="1"/>
            <a:endParaRPr lang="zh-CN" altLang="en-US" sz="2800" dirty="0"/>
          </a:p>
          <a:p>
            <a:pPr eaLnBrk="1" hangingPunct="1"/>
            <a:endParaRPr lang="zh-CN" altLang="en-US" dirty="0"/>
          </a:p>
          <a:p>
            <a:pPr eaLnBrk="1" hangingPunct="1"/>
            <a:endParaRPr lang="en-US" dirty="0"/>
          </a:p>
        </p:txBody>
      </p:sp>
      <p:graphicFrame>
        <p:nvGraphicFramePr>
          <p:cNvPr id="84998" name="Object 6"/>
          <p:cNvGraphicFramePr>
            <a:graphicFrameLocks noChangeAspect="1"/>
          </p:cNvGraphicFramePr>
          <p:nvPr>
            <p:extLst>
              <p:ext uri="{D42A27DB-BD31-4B8C-83A1-F6EECF244321}">
                <p14:modId xmlns:p14="http://schemas.microsoft.com/office/powerpoint/2010/main" val="3205666605"/>
              </p:ext>
            </p:extLst>
          </p:nvPr>
        </p:nvGraphicFramePr>
        <p:xfrm>
          <a:off x="2065638" y="1735931"/>
          <a:ext cx="7924800" cy="955675"/>
        </p:xfrm>
        <a:graphic>
          <a:graphicData uri="http://schemas.openxmlformats.org/presentationml/2006/ole">
            <mc:AlternateContent xmlns:mc="http://schemas.openxmlformats.org/markup-compatibility/2006">
              <mc:Choice xmlns:v="urn:schemas-microsoft-com:vml" Requires="v">
                <p:oleObj spid="_x0000_s20512" r:id="rId3" imgW="3262801" imgH="393846" progId="Equation.3">
                  <p:embed/>
                </p:oleObj>
              </mc:Choice>
              <mc:Fallback>
                <p:oleObj r:id="rId3" imgW="3262801" imgH="393846"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5638" y="1735931"/>
                        <a:ext cx="7924800" cy="95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4999" name="Object 7"/>
          <p:cNvGraphicFramePr>
            <a:graphicFrameLocks noChangeAspect="1"/>
          </p:cNvGraphicFramePr>
          <p:nvPr>
            <p:extLst>
              <p:ext uri="{D42A27DB-BD31-4B8C-83A1-F6EECF244321}">
                <p14:modId xmlns:p14="http://schemas.microsoft.com/office/powerpoint/2010/main" val="1756043569"/>
              </p:ext>
            </p:extLst>
          </p:nvPr>
        </p:nvGraphicFramePr>
        <p:xfrm>
          <a:off x="3598648" y="3396907"/>
          <a:ext cx="3759200" cy="1322388"/>
        </p:xfrm>
        <a:graphic>
          <a:graphicData uri="http://schemas.openxmlformats.org/presentationml/2006/ole">
            <mc:AlternateContent xmlns:mc="http://schemas.openxmlformats.org/markup-compatibility/2006">
              <mc:Choice xmlns:v="urn:schemas-microsoft-com:vml" Requires="v">
                <p:oleObj spid="_x0000_s20513" r:id="rId5" imgW="1625212" imgH="571569" progId="Equation.3">
                  <p:embed/>
                </p:oleObj>
              </mc:Choice>
              <mc:Fallback>
                <p:oleObj r:id="rId5" imgW="1625212" imgH="571569"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98648" y="3396907"/>
                        <a:ext cx="3759200" cy="132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日期占位符 3"/>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4ED40602-85C4-44A4-B036-CBEFD447AADA}" type="datetime1">
              <a:rPr lang="zh-CN" altLang="en-US" sz="1200"/>
              <a:pPr eaLnBrk="1" hangingPunct="1"/>
              <a:t>2020/4/17</a:t>
            </a:fld>
            <a:endParaRPr lang="en-US" sz="1200"/>
          </a:p>
        </p:txBody>
      </p:sp>
      <p:sp>
        <p:nvSpPr>
          <p:cNvPr id="86020" name="灯片编号占位符 5"/>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5331DA57-7A2E-426E-9C46-C8C1C484EED9}" type="slidenum">
              <a:rPr lang="en-US" sz="1200"/>
              <a:pPr algn="r" eaLnBrk="1" hangingPunct="1"/>
              <a:t>59</a:t>
            </a:fld>
            <a:endParaRPr lang="en-US" sz="1200"/>
          </a:p>
        </p:txBody>
      </p:sp>
      <p:sp>
        <p:nvSpPr>
          <p:cNvPr id="86022" name="Rectangle 3"/>
          <p:cNvSpPr>
            <a:spLocks noGrp="1" noChangeArrowheads="1"/>
          </p:cNvSpPr>
          <p:nvPr>
            <p:ph type="body" idx="4294967295"/>
          </p:nvPr>
        </p:nvSpPr>
        <p:spPr>
          <a:xfrm>
            <a:off x="296562" y="1279141"/>
            <a:ext cx="11623589" cy="3880773"/>
          </a:xfrm>
        </p:spPr>
        <p:txBody>
          <a:bodyPr/>
          <a:lstStyle/>
          <a:p>
            <a:pPr eaLnBrk="1" hangingPunct="1"/>
            <a:r>
              <a:rPr lang="zh-CN" altLang="en-US" sz="2800" dirty="0"/>
              <a:t>由以上等式整理得到：在均方平面上这个等式是以（</a:t>
            </a:r>
            <a:r>
              <a:rPr lang="en-US" sz="2800" dirty="0"/>
              <a:t>0</a:t>
            </a:r>
            <a:r>
              <a:rPr lang="zh-CN" altLang="en-US" sz="2800" dirty="0"/>
              <a:t>，</a:t>
            </a:r>
            <a:r>
              <a:rPr lang="en-US" sz="2800" dirty="0"/>
              <a:t>A/C)</a:t>
            </a:r>
            <a:r>
              <a:rPr lang="zh-CN" altLang="en-US" sz="2800" dirty="0"/>
              <a:t>为中心，</a:t>
            </a:r>
            <a:r>
              <a:rPr lang="zh-CN" altLang="en-US" sz="2800" dirty="0" smtClean="0"/>
              <a:t>以下式为</a:t>
            </a:r>
            <a:r>
              <a:rPr lang="zh-CN" altLang="en-US" sz="2800" dirty="0"/>
              <a:t>渐进线的双曲线。</a:t>
            </a:r>
          </a:p>
          <a:p>
            <a:pPr eaLnBrk="1" hangingPunct="1">
              <a:buFont typeface="Wingdings" panose="05000000000000000000" pitchFamily="2" charset="2"/>
              <a:buNone/>
            </a:pPr>
            <a:endParaRPr lang="zh-CN" altLang="en-US" sz="2800" dirty="0"/>
          </a:p>
          <a:p>
            <a:pPr eaLnBrk="1" hangingPunct="1">
              <a:buFont typeface="Wingdings" panose="05000000000000000000" pitchFamily="2" charset="2"/>
              <a:buNone/>
            </a:pPr>
            <a:endParaRPr lang="zh-CN" altLang="en-US" sz="2800" dirty="0"/>
          </a:p>
          <a:p>
            <a:pPr eaLnBrk="1" hangingPunct="1"/>
            <a:endParaRPr lang="en-US" dirty="0"/>
          </a:p>
        </p:txBody>
      </p:sp>
      <p:graphicFrame>
        <p:nvGraphicFramePr>
          <p:cNvPr id="86023" name="Object 7"/>
          <p:cNvGraphicFramePr>
            <a:graphicFrameLocks noChangeAspect="1"/>
          </p:cNvGraphicFramePr>
          <p:nvPr>
            <p:extLst>
              <p:ext uri="{D42A27DB-BD31-4B8C-83A1-F6EECF244321}">
                <p14:modId xmlns:p14="http://schemas.microsoft.com/office/powerpoint/2010/main" val="1352962056"/>
              </p:ext>
            </p:extLst>
          </p:nvPr>
        </p:nvGraphicFramePr>
        <p:xfrm>
          <a:off x="3671460" y="2619632"/>
          <a:ext cx="3311525" cy="963827"/>
        </p:xfrm>
        <a:graphic>
          <a:graphicData uri="http://schemas.openxmlformats.org/presentationml/2006/ole">
            <mc:AlternateContent xmlns:mc="http://schemas.openxmlformats.org/markup-compatibility/2006">
              <mc:Choice xmlns:v="urn:schemas-microsoft-com:vml" Requires="v">
                <p:oleObj spid="_x0000_s21521" r:id="rId3" imgW="1422717" imgH="444817" progId="Equation.DSMT4">
                  <p:embed/>
                </p:oleObj>
              </mc:Choice>
              <mc:Fallback>
                <p:oleObj r:id="rId3" imgW="1422717" imgH="444817"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71460" y="2619632"/>
                        <a:ext cx="3311525" cy="963827"/>
                      </a:xfrm>
                      <a:prstGeom prst="rect">
                        <a:avLst/>
                      </a:prstGeom>
                      <a:noFill/>
                      <a:ln>
                        <a:noFill/>
                      </a:ln>
                      <a:effectLs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日期占位符 3"/>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B6B880FC-399B-4674-8514-D0A85B673343}" type="datetime1">
              <a:rPr lang="zh-CN" altLang="en-US" sz="1200"/>
              <a:pPr eaLnBrk="1" hangingPunct="1"/>
              <a:t>2020/4/17</a:t>
            </a:fld>
            <a:endParaRPr lang="en-US" sz="1200"/>
          </a:p>
        </p:txBody>
      </p:sp>
      <p:sp>
        <p:nvSpPr>
          <p:cNvPr id="13316" name="灯片编号占位符 5"/>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BA7BD278-03D2-4649-9127-917C9C52FAF1}" type="slidenum">
              <a:rPr lang="en-US" sz="1200"/>
              <a:pPr algn="r" eaLnBrk="1" hangingPunct="1"/>
              <a:t>6</a:t>
            </a:fld>
            <a:endParaRPr lang="en-US" sz="1200"/>
          </a:p>
        </p:txBody>
      </p:sp>
      <p:sp>
        <p:nvSpPr>
          <p:cNvPr id="13317" name="Rectangle 2"/>
          <p:cNvSpPr>
            <a:spLocks noGrp="1" noChangeArrowheads="1"/>
          </p:cNvSpPr>
          <p:nvPr>
            <p:ph type="body" idx="4294967295"/>
          </p:nvPr>
        </p:nvSpPr>
        <p:spPr>
          <a:xfrm>
            <a:off x="420130" y="518984"/>
            <a:ext cx="10981038" cy="5577016"/>
          </a:xfrm>
        </p:spPr>
        <p:txBody>
          <a:bodyPr/>
          <a:lstStyle/>
          <a:p>
            <a:pPr eaLnBrk="1" hangingPunct="1">
              <a:buClr>
                <a:srgbClr val="CC99FF"/>
              </a:buClr>
              <a:buSzPct val="105000"/>
              <a:buFont typeface="Wingdings" panose="05000000000000000000" pitchFamily="2" charset="2"/>
              <a:buChar char="v"/>
            </a:pPr>
            <a:r>
              <a:rPr lang="zh-CN" altLang="en-US" sz="3400" dirty="0" smtClean="0"/>
              <a:t>三、如何实现有效投资组合</a:t>
            </a:r>
            <a:endParaRPr lang="en-US" altLang="zh-CN" sz="3400" dirty="0" smtClean="0"/>
          </a:p>
          <a:p>
            <a:pPr eaLnBrk="1" hangingPunct="1">
              <a:buClr>
                <a:srgbClr val="CC99FF"/>
              </a:buClr>
              <a:buSzPct val="105000"/>
              <a:buFont typeface="Wingdings" panose="05000000000000000000" pitchFamily="2" charset="2"/>
              <a:buChar char="v"/>
            </a:pPr>
            <a:endParaRPr lang="zh-CN" altLang="en-US" sz="3400" dirty="0"/>
          </a:p>
          <a:p>
            <a:pPr lvl="1">
              <a:buFont typeface="Wingdings" panose="05000000000000000000" pitchFamily="2" charset="2"/>
              <a:buChar char="q"/>
            </a:pPr>
            <a:r>
              <a:rPr lang="zh-CN" altLang="en-US" sz="3200" dirty="0"/>
              <a:t>收益</a:t>
            </a:r>
            <a:r>
              <a:rPr lang="en-US" sz="3200" dirty="0" smtClean="0">
                <a:latin typeface="Arial" panose="020B0604020202020204" pitchFamily="34" charset="0"/>
              </a:rPr>
              <a:t>——</a:t>
            </a:r>
            <a:r>
              <a:rPr lang="zh-CN" altLang="en-US" sz="3200" dirty="0" smtClean="0"/>
              <a:t>投资组合</a:t>
            </a:r>
            <a:r>
              <a:rPr lang="zh-CN" altLang="en-US" sz="3200" dirty="0"/>
              <a:t>的</a:t>
            </a:r>
            <a:r>
              <a:rPr lang="zh-CN" altLang="en-US" sz="3200" dirty="0" smtClean="0"/>
              <a:t>期望（预期）报酬</a:t>
            </a:r>
            <a:endParaRPr lang="zh-CN" altLang="en-US" sz="3200" dirty="0"/>
          </a:p>
          <a:p>
            <a:pPr lvl="1">
              <a:buFont typeface="Wingdings" panose="05000000000000000000" pitchFamily="2" charset="2"/>
              <a:buChar char="q"/>
            </a:pPr>
            <a:r>
              <a:rPr lang="zh-CN" altLang="en-US" sz="3200" dirty="0"/>
              <a:t>风险</a:t>
            </a:r>
            <a:r>
              <a:rPr lang="en-US" sz="3200" dirty="0" smtClean="0">
                <a:latin typeface="Arial" panose="020B0604020202020204" pitchFamily="34" charset="0"/>
              </a:rPr>
              <a:t>——</a:t>
            </a:r>
            <a:r>
              <a:rPr lang="zh-CN" altLang="en-US" sz="3200" dirty="0" smtClean="0"/>
              <a:t>投资组合</a:t>
            </a:r>
            <a:r>
              <a:rPr lang="zh-CN" altLang="en-US" sz="3200" dirty="0"/>
              <a:t>的方差</a:t>
            </a:r>
          </a:p>
          <a:p>
            <a:pPr lvl="1">
              <a:buFont typeface="Wingdings" panose="05000000000000000000" pitchFamily="2" charset="2"/>
              <a:buChar char="q"/>
            </a:pPr>
            <a:r>
              <a:rPr lang="zh-CN" altLang="en-US" sz="3200" dirty="0"/>
              <a:t>风险和收益的权衡</a:t>
            </a:r>
            <a:r>
              <a:rPr lang="en-US" sz="3200" dirty="0">
                <a:latin typeface="Arial" panose="020B0604020202020204" pitchFamily="34" charset="0"/>
              </a:rPr>
              <a:t>——</a:t>
            </a:r>
            <a:r>
              <a:rPr lang="zh-CN" altLang="en-US" sz="3200" dirty="0"/>
              <a:t>求解二次规划</a:t>
            </a:r>
          </a:p>
          <a:p>
            <a:pPr eaLnBrk="1" hangingPunct="1">
              <a:buFont typeface="Wingdings" panose="05000000000000000000" pitchFamily="2" charset="2"/>
              <a:buNone/>
            </a:pPr>
            <a:r>
              <a:rPr lang="zh-CN" altLang="en-US" i="1" dirty="0"/>
              <a:t>  </a:t>
            </a:r>
            <a:endParaRPr lang="zh-CN" altLang="en-US" dirty="0"/>
          </a:p>
          <a:p>
            <a:pPr eaLnBrk="1" hangingPunct="1">
              <a:buFont typeface="Wingdings" panose="05000000000000000000" pitchFamily="2" charset="2"/>
              <a:buNone/>
            </a:pPr>
            <a:r>
              <a:rPr lang="zh-CN" altLang="en-US" dirty="0"/>
              <a:t>   </a:t>
            </a:r>
            <a:endParaRPr lang="zh-CN" altLang="en-US" i="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317">
                                            <p:txEl>
                                              <p:pRg st="0" end="0"/>
                                            </p:txEl>
                                          </p:spTgt>
                                        </p:tgtEl>
                                        <p:attrNameLst>
                                          <p:attrName>style.visibility</p:attrName>
                                        </p:attrNameLst>
                                      </p:cBhvr>
                                      <p:to>
                                        <p:strVal val="visible"/>
                                      </p:to>
                                    </p:set>
                                    <p:animEffect transition="in" filter="wipe(left)">
                                      <p:cBhvr>
                                        <p:cTn id="7" dur="500"/>
                                        <p:tgtEl>
                                          <p:spTgt spid="13317">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3317">
                                            <p:txEl>
                                              <p:pRg st="2" end="2"/>
                                            </p:txEl>
                                          </p:spTgt>
                                        </p:tgtEl>
                                        <p:attrNameLst>
                                          <p:attrName>style.visibility</p:attrName>
                                        </p:attrNameLst>
                                      </p:cBhvr>
                                      <p:to>
                                        <p:strVal val="visible"/>
                                      </p:to>
                                    </p:set>
                                    <p:animEffect transition="in" filter="wipe(left)">
                                      <p:cBhvr>
                                        <p:cTn id="10" dur="500"/>
                                        <p:tgtEl>
                                          <p:spTgt spid="13317">
                                            <p:txEl>
                                              <p:pRg st="2" end="2"/>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3317">
                                            <p:txEl>
                                              <p:pRg st="3" end="3"/>
                                            </p:txEl>
                                          </p:spTgt>
                                        </p:tgtEl>
                                        <p:attrNameLst>
                                          <p:attrName>style.visibility</p:attrName>
                                        </p:attrNameLst>
                                      </p:cBhvr>
                                      <p:to>
                                        <p:strVal val="visible"/>
                                      </p:to>
                                    </p:set>
                                    <p:animEffect transition="in" filter="wipe(left)">
                                      <p:cBhvr>
                                        <p:cTn id="13" dur="500"/>
                                        <p:tgtEl>
                                          <p:spTgt spid="13317">
                                            <p:txEl>
                                              <p:pRg st="3" end="3"/>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3317">
                                            <p:txEl>
                                              <p:pRg st="4" end="4"/>
                                            </p:txEl>
                                          </p:spTgt>
                                        </p:tgtEl>
                                        <p:attrNameLst>
                                          <p:attrName>style.visibility</p:attrName>
                                        </p:attrNameLst>
                                      </p:cBhvr>
                                      <p:to>
                                        <p:strVal val="visible"/>
                                      </p:to>
                                    </p:set>
                                    <p:animEffect transition="in" filter="wipe(left)">
                                      <p:cBhvr>
                                        <p:cTn id="16" dur="500"/>
                                        <p:tgtEl>
                                          <p:spTgt spid="13317">
                                            <p:txEl>
                                              <p:pRg st="4" end="4"/>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3317">
                                            <p:txEl>
                                              <p:pRg st="5" end="5"/>
                                            </p:txEl>
                                          </p:spTgt>
                                        </p:tgtEl>
                                        <p:attrNameLst>
                                          <p:attrName>style.visibility</p:attrName>
                                        </p:attrNameLst>
                                      </p:cBhvr>
                                      <p:to>
                                        <p:strVal val="visible"/>
                                      </p:to>
                                    </p:set>
                                    <p:animEffect transition="in" filter="wipe(left)">
                                      <p:cBhvr>
                                        <p:cTn id="21" dur="500"/>
                                        <p:tgtEl>
                                          <p:spTgt spid="13317">
                                            <p:txEl>
                                              <p:pRg st="5" end="5"/>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3317">
                                            <p:txEl>
                                              <p:pRg st="6" end="6"/>
                                            </p:txEl>
                                          </p:spTgt>
                                        </p:tgtEl>
                                        <p:attrNameLst>
                                          <p:attrName>style.visibility</p:attrName>
                                        </p:attrNameLst>
                                      </p:cBhvr>
                                      <p:to>
                                        <p:strVal val="visible"/>
                                      </p:to>
                                    </p:set>
                                    <p:animEffect transition="in" filter="wipe(left)">
                                      <p:cBhvr>
                                        <p:cTn id="26" dur="500"/>
                                        <p:tgtEl>
                                          <p:spTgt spid="1331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7" grpId="0" build="p"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日期占位符 1"/>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976B2646-0F7F-485C-954F-BD6F5EF7F1E1}" type="datetime1">
              <a:rPr lang="zh-CN" altLang="en-US" sz="1200"/>
              <a:pPr eaLnBrk="1" hangingPunct="1"/>
              <a:t>2020/4/17</a:t>
            </a:fld>
            <a:endParaRPr lang="en-US" sz="1200"/>
          </a:p>
        </p:txBody>
      </p:sp>
      <p:sp>
        <p:nvSpPr>
          <p:cNvPr id="87044" name="灯片编号占位符 3"/>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D662ADDB-1880-4353-9AAB-CC61BBA915F0}" type="slidenum">
              <a:rPr lang="en-US" sz="1200"/>
              <a:pPr algn="r" eaLnBrk="1" hangingPunct="1"/>
              <a:t>60</a:t>
            </a:fld>
            <a:endParaRPr lang="en-US" sz="1200"/>
          </a:p>
        </p:txBody>
      </p:sp>
      <p:pic>
        <p:nvPicPr>
          <p:cNvPr id="8704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6988" y="1484313"/>
            <a:ext cx="64135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04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5876926"/>
            <a:ext cx="6477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04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08888" y="5805488"/>
            <a:ext cx="6477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7048" name="Group 8"/>
          <p:cNvGrpSpPr>
            <a:grpSpLocks/>
          </p:cNvGrpSpPr>
          <p:nvPr/>
        </p:nvGrpSpPr>
        <p:grpSpPr bwMode="auto">
          <a:xfrm>
            <a:off x="3581400" y="1557339"/>
            <a:ext cx="4675188" cy="4103687"/>
            <a:chOff x="0" y="0"/>
            <a:chExt cx="4140" cy="4368"/>
          </a:xfrm>
        </p:grpSpPr>
        <p:sp>
          <p:nvSpPr>
            <p:cNvPr id="87049" name="Line 6"/>
            <p:cNvSpPr>
              <a:spLocks noChangeShapeType="1"/>
            </p:cNvSpPr>
            <p:nvPr/>
          </p:nvSpPr>
          <p:spPr bwMode="auto">
            <a:xfrm>
              <a:off x="0" y="2496"/>
              <a:ext cx="3780" cy="1716"/>
            </a:xfrm>
            <a:prstGeom prst="line">
              <a:avLst/>
            </a:prstGeom>
            <a:noFill/>
            <a:ln w="28575" cmpd="sng">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87050" name="Group 10"/>
            <p:cNvGrpSpPr>
              <a:grpSpLocks/>
            </p:cNvGrpSpPr>
            <p:nvPr/>
          </p:nvGrpSpPr>
          <p:grpSpPr bwMode="auto">
            <a:xfrm>
              <a:off x="0" y="0"/>
              <a:ext cx="4140" cy="4368"/>
              <a:chOff x="0" y="0"/>
              <a:chExt cx="4140" cy="4368"/>
            </a:xfrm>
          </p:grpSpPr>
          <p:sp>
            <p:nvSpPr>
              <p:cNvPr id="87051" name="Line 8"/>
              <p:cNvSpPr>
                <a:spLocks noChangeShapeType="1"/>
              </p:cNvSpPr>
              <p:nvPr/>
            </p:nvSpPr>
            <p:spPr bwMode="auto">
              <a:xfrm>
                <a:off x="1260" y="2496"/>
                <a:ext cx="0" cy="1872"/>
              </a:xfrm>
              <a:prstGeom prst="line">
                <a:avLst/>
              </a:prstGeom>
              <a:noFill/>
              <a:ln w="28575" cmpd="sng">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52" name="Line 9"/>
              <p:cNvSpPr>
                <a:spLocks noChangeShapeType="1"/>
              </p:cNvSpPr>
              <p:nvPr/>
            </p:nvSpPr>
            <p:spPr bwMode="auto">
              <a:xfrm>
                <a:off x="0" y="4368"/>
                <a:ext cx="3960" cy="0"/>
              </a:xfrm>
              <a:prstGeom prst="line">
                <a:avLst/>
              </a:prstGeom>
              <a:noFill/>
              <a:ln w="28575" cmpd="sng">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7053" name="Line 10"/>
              <p:cNvSpPr>
                <a:spLocks noChangeShapeType="1"/>
              </p:cNvSpPr>
              <p:nvPr/>
            </p:nvSpPr>
            <p:spPr bwMode="auto">
              <a:xfrm flipV="1">
                <a:off x="0" y="0"/>
                <a:ext cx="0" cy="4368"/>
              </a:xfrm>
              <a:prstGeom prst="line">
                <a:avLst/>
              </a:prstGeom>
              <a:noFill/>
              <a:ln w="28575" cmpd="sng">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7054" name="Arc 11"/>
              <p:cNvSpPr>
                <a:spLocks/>
              </p:cNvSpPr>
              <p:nvPr/>
            </p:nvSpPr>
            <p:spPr bwMode="auto">
              <a:xfrm flipH="1" flipV="1">
                <a:off x="1260" y="2184"/>
                <a:ext cx="2690" cy="1561"/>
              </a:xfrm>
              <a:custGeom>
                <a:avLst/>
                <a:gdLst>
                  <a:gd name="T0" fmla="*/ -1 w 23051"/>
                  <a:gd name="T1" fmla="*/ 83 h 21600"/>
                  <a:gd name="T2" fmla="*/ 1901 w 23051"/>
                  <a:gd name="T3" fmla="*/ 0 h 21600"/>
                  <a:gd name="T4" fmla="*/ 23051 w 23051"/>
                  <a:gd name="T5" fmla="*/ 17214 h 21600"/>
                  <a:gd name="T6" fmla="*/ -1 w 23051"/>
                  <a:gd name="T7" fmla="*/ 83 h 21600"/>
                  <a:gd name="T8" fmla="*/ 1901 w 23051"/>
                  <a:gd name="T9" fmla="*/ 0 h 21600"/>
                  <a:gd name="T10" fmla="*/ 23051 w 23051"/>
                  <a:gd name="T11" fmla="*/ 17214 h 21600"/>
                  <a:gd name="T12" fmla="*/ 1901 w 23051"/>
                  <a:gd name="T13" fmla="*/ 21600 h 21600"/>
                  <a:gd name="T14" fmla="*/ 0 w 23051"/>
                  <a:gd name="T15" fmla="*/ 0 h 21600"/>
                  <a:gd name="T16" fmla="*/ 23051 w 23051"/>
                  <a:gd name="T17" fmla="*/ 21600 h 21600"/>
                </a:gdLst>
                <a:ahLst/>
                <a:cxnLst>
                  <a:cxn ang="0">
                    <a:pos x="T0" y="T1"/>
                  </a:cxn>
                  <a:cxn ang="0">
                    <a:pos x="T2" y="T3"/>
                  </a:cxn>
                  <a:cxn ang="0">
                    <a:pos x="T4" y="T5"/>
                  </a:cxn>
                  <a:cxn ang="0">
                    <a:pos x="T6" y="T7"/>
                  </a:cxn>
                  <a:cxn ang="0">
                    <a:pos x="T8" y="T9"/>
                  </a:cxn>
                  <a:cxn ang="0">
                    <a:pos x="T10" y="T11"/>
                  </a:cxn>
                  <a:cxn ang="0">
                    <a:pos x="T12" y="T13"/>
                  </a:cxn>
                </a:cxnLst>
                <a:rect l="T14" t="T15" r="T16" b="T17"/>
                <a:pathLst>
                  <a:path w="23051" h="21600" fill="none" extrusionOk="0">
                    <a:moveTo>
                      <a:pt x="-1" y="83"/>
                    </a:moveTo>
                    <a:cubicBezTo>
                      <a:pt x="632" y="27"/>
                      <a:pt x="1266" y="-1"/>
                      <a:pt x="1901" y="0"/>
                    </a:cubicBezTo>
                    <a:cubicBezTo>
                      <a:pt x="12140" y="0"/>
                      <a:pt x="20972" y="7188"/>
                      <a:pt x="23051" y="17214"/>
                    </a:cubicBezTo>
                  </a:path>
                  <a:path w="23051" h="21600" stroke="0" extrusionOk="0">
                    <a:moveTo>
                      <a:pt x="-1" y="83"/>
                    </a:moveTo>
                    <a:cubicBezTo>
                      <a:pt x="632" y="27"/>
                      <a:pt x="1266" y="-1"/>
                      <a:pt x="1901" y="0"/>
                    </a:cubicBezTo>
                    <a:cubicBezTo>
                      <a:pt x="12140" y="0"/>
                      <a:pt x="20972" y="7188"/>
                      <a:pt x="23051" y="17214"/>
                    </a:cubicBezTo>
                    <a:lnTo>
                      <a:pt x="1901" y="21600"/>
                    </a:lnTo>
                    <a:close/>
                  </a:path>
                </a:pathLst>
              </a:custGeom>
              <a:noFill/>
              <a:ln w="285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7055" name="Arc 12"/>
              <p:cNvSpPr>
                <a:spLocks/>
              </p:cNvSpPr>
              <p:nvPr/>
            </p:nvSpPr>
            <p:spPr bwMode="auto">
              <a:xfrm flipH="1">
                <a:off x="1260" y="624"/>
                <a:ext cx="2880" cy="1872"/>
              </a:xfrm>
              <a:custGeom>
                <a:avLst/>
                <a:gdLst>
                  <a:gd name="T0" fmla="*/ -1 w 21600"/>
                  <a:gd name="T1" fmla="*/ 0 h 21600"/>
                  <a:gd name="T2" fmla="*/ 21600 w 21600"/>
                  <a:gd name="T3" fmla="*/ 21600 h 21600"/>
                  <a:gd name="T4" fmla="*/ -1 w 21600"/>
                  <a:gd name="T5" fmla="*/ 0 h 21600"/>
                  <a:gd name="T6" fmla="*/ 21600 w 21600"/>
                  <a:gd name="T7" fmla="*/ 21600 h 21600"/>
                  <a:gd name="T8" fmla="*/ 0 w 21600"/>
                  <a:gd name="T9" fmla="*/ 21600 h 21600"/>
                  <a:gd name="T10" fmla="*/ 0 w 21600"/>
                  <a:gd name="T11" fmla="*/ 0 h 21600"/>
                  <a:gd name="T12" fmla="*/ 21600 w 21600"/>
                  <a:gd name="T13" fmla="*/ 21600 h 21600"/>
                </a:gdLst>
                <a:ahLst/>
                <a:cxnLst>
                  <a:cxn ang="0">
                    <a:pos x="T0" y="T1"/>
                  </a:cxn>
                  <a:cxn ang="0">
                    <a:pos x="T2" y="T3"/>
                  </a:cxn>
                  <a:cxn ang="0">
                    <a:pos x="T4" y="T5"/>
                  </a:cxn>
                  <a:cxn ang="0">
                    <a:pos x="T6" y="T7"/>
                  </a:cxn>
                  <a:cxn ang="0">
                    <a:pos x="T8" y="T9"/>
                  </a:cxn>
                </a:cxnLst>
                <a:rect l="T10" t="T11" r="T12" b="T13"/>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cmpd="sng">
                <a:solidFill>
                  <a:srgbClr val="F30707"/>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7056" name="Line 13"/>
              <p:cNvSpPr>
                <a:spLocks noChangeShapeType="1"/>
              </p:cNvSpPr>
              <p:nvPr/>
            </p:nvSpPr>
            <p:spPr bwMode="auto">
              <a:xfrm>
                <a:off x="0" y="2496"/>
                <a:ext cx="1260" cy="0"/>
              </a:xfrm>
              <a:prstGeom prst="line">
                <a:avLst/>
              </a:prstGeom>
              <a:noFill/>
              <a:ln w="28575" cmpd="sng">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57" name="Line 14"/>
              <p:cNvSpPr>
                <a:spLocks noChangeShapeType="1"/>
              </p:cNvSpPr>
              <p:nvPr/>
            </p:nvSpPr>
            <p:spPr bwMode="auto">
              <a:xfrm flipH="1">
                <a:off x="0" y="156"/>
                <a:ext cx="3420" cy="2340"/>
              </a:xfrm>
              <a:prstGeom prst="line">
                <a:avLst/>
              </a:prstGeom>
              <a:noFill/>
              <a:ln w="28575" cmpd="sng">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87058" name="Rectangle 15"/>
          <p:cNvSpPr>
            <a:spLocks noChangeArrowheads="1"/>
          </p:cNvSpPr>
          <p:nvPr/>
        </p:nvSpPr>
        <p:spPr bwMode="auto">
          <a:xfrm>
            <a:off x="1524001" y="125519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87059" name="Rectangle 16"/>
          <p:cNvSpPr>
            <a:spLocks noChangeArrowheads="1"/>
          </p:cNvSpPr>
          <p:nvPr/>
        </p:nvSpPr>
        <p:spPr bwMode="auto">
          <a:xfrm>
            <a:off x="1524001" y="1435900"/>
            <a:ext cx="184731" cy="754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en-US" sz="1000">
                <a:latin typeface="Times New Roman" panose="02020603050405020304" pitchFamily="18" charset="0"/>
              </a:rPr>
              <a:t/>
            </a:r>
            <a:br>
              <a:rPr lang="en-US" sz="1000">
                <a:latin typeface="Times New Roman" panose="02020603050405020304" pitchFamily="18" charset="0"/>
              </a:rPr>
            </a:br>
            <a:endParaRPr lang="en-US" sz="900">
              <a:latin typeface="Times New Roman" panose="02020603050405020304" pitchFamily="18" charset="0"/>
            </a:endParaRPr>
          </a:p>
          <a:p>
            <a:endParaRPr lang="en-US" sz="2400">
              <a:latin typeface="Times New Roman" panose="02020603050405020304" pitchFamily="18" charset="0"/>
            </a:endParaRPr>
          </a:p>
        </p:txBody>
      </p:sp>
      <p:sp>
        <p:nvSpPr>
          <p:cNvPr id="87060" name="Rectangle 17"/>
          <p:cNvSpPr>
            <a:spLocks noChangeArrowheads="1"/>
          </p:cNvSpPr>
          <p:nvPr/>
        </p:nvSpPr>
        <p:spPr bwMode="auto">
          <a:xfrm>
            <a:off x="1524001" y="2180909"/>
            <a:ext cx="986167"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en-US" sz="2400">
                <a:latin typeface="Times New Roman" panose="02020603050405020304" pitchFamily="18" charset="0"/>
              </a:rPr>
              <a:t/>
            </a:r>
            <a:br>
              <a:rPr lang="en-US" sz="2400">
                <a:latin typeface="Times New Roman" panose="02020603050405020304" pitchFamily="18" charset="0"/>
              </a:rPr>
            </a:br>
            <a:endParaRPr lang="en-US" sz="2400">
              <a:latin typeface="Times New Roman" panose="02020603050405020304" pitchFamily="18" charset="0"/>
            </a:endParaRPr>
          </a:p>
          <a:p>
            <a:r>
              <a:rPr lang="en-US" sz="1000">
                <a:latin typeface="Times New Roman" panose="02020603050405020304" pitchFamily="18" charset="0"/>
              </a:rPr>
              <a:t>                         </a:t>
            </a:r>
            <a:endParaRPr lang="en-US" sz="2400">
              <a:latin typeface="Times New Roman" panose="02020603050405020304" pitchFamily="18" charset="0"/>
            </a:endParaRPr>
          </a:p>
        </p:txBody>
      </p:sp>
      <p:sp>
        <p:nvSpPr>
          <p:cNvPr id="87061" name="Rectangle 18"/>
          <p:cNvSpPr>
            <a:spLocks noChangeArrowheads="1"/>
          </p:cNvSpPr>
          <p:nvPr/>
        </p:nvSpPr>
        <p:spPr bwMode="auto">
          <a:xfrm>
            <a:off x="1524001" y="4953716"/>
            <a:ext cx="82586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en-US" sz="1000">
                <a:latin typeface="Times New Roman" panose="02020603050405020304" pitchFamily="18" charset="0"/>
              </a:rPr>
              <a:t>                    </a:t>
            </a:r>
            <a:endParaRPr lang="en-US" sz="2400">
              <a:latin typeface="Times New Roman" panose="02020603050405020304" pitchFamily="18" charset="0"/>
            </a:endParaRPr>
          </a:p>
        </p:txBody>
      </p:sp>
      <p:sp>
        <p:nvSpPr>
          <p:cNvPr id="87062" name="Rectangle 19"/>
          <p:cNvSpPr>
            <a:spLocks noChangeArrowheads="1"/>
          </p:cNvSpPr>
          <p:nvPr/>
        </p:nvSpPr>
        <p:spPr bwMode="auto">
          <a:xfrm>
            <a:off x="1524001" y="5187307"/>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2400">
              <a:latin typeface="Times New Roman" panose="02020603050405020304" pitchFamily="18" charset="0"/>
            </a:endParaRPr>
          </a:p>
        </p:txBody>
      </p:sp>
      <p:sp>
        <p:nvSpPr>
          <p:cNvPr id="87063" name="Text Box 20"/>
          <p:cNvSpPr txBox="1">
            <a:spLocks noChangeArrowheads="1"/>
          </p:cNvSpPr>
          <p:nvPr/>
        </p:nvSpPr>
        <p:spPr bwMode="auto">
          <a:xfrm>
            <a:off x="5232400" y="3500438"/>
            <a:ext cx="846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eaLnBrk="1" hangingPunct="1"/>
            <a:r>
              <a:rPr lang="en-US" sz="2400">
                <a:latin typeface="Times New Roman" panose="02020603050405020304" pitchFamily="18" charset="0"/>
              </a:rPr>
              <a:t>MVP</a:t>
            </a:r>
          </a:p>
        </p:txBody>
      </p:sp>
      <p:sp>
        <p:nvSpPr>
          <p:cNvPr id="87064" name="Text Box 21"/>
          <p:cNvSpPr txBox="1">
            <a:spLocks noChangeArrowheads="1"/>
          </p:cNvSpPr>
          <p:nvPr/>
        </p:nvSpPr>
        <p:spPr bwMode="auto">
          <a:xfrm>
            <a:off x="2711450" y="3716338"/>
            <a:ext cx="692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eaLnBrk="1" hangingPunct="1"/>
            <a:r>
              <a:rPr lang="en-US" sz="2400">
                <a:latin typeface="Times New Roman" panose="02020603050405020304" pitchFamily="18" charset="0"/>
              </a:rPr>
              <a:t>A/C</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标题 1"/>
          <p:cNvSpPr>
            <a:spLocks noGrp="1"/>
          </p:cNvSpPr>
          <p:nvPr>
            <p:ph type="title" idx="4294967295"/>
          </p:nvPr>
        </p:nvSpPr>
        <p:spPr>
          <a:xfrm>
            <a:off x="278113" y="211931"/>
            <a:ext cx="8001000" cy="766763"/>
          </a:xfrm>
        </p:spPr>
        <p:txBody>
          <a:bodyPr/>
          <a:lstStyle/>
          <a:p>
            <a:r>
              <a:rPr lang="zh-CN" altLang="en-US" sz="2800" dirty="0" smtClean="0">
                <a:latin typeface="+mn-ea"/>
                <a:ea typeface="+mn-ea"/>
              </a:rPr>
              <a:t>五、</a:t>
            </a:r>
            <a:r>
              <a:rPr lang="en-US" sz="2800" dirty="0" smtClean="0">
                <a:latin typeface="+mn-ea"/>
                <a:ea typeface="+mn-ea"/>
              </a:rPr>
              <a:t>Markowitz</a:t>
            </a:r>
            <a:r>
              <a:rPr lang="zh-CN" altLang="en-US" sz="2800" dirty="0">
                <a:latin typeface="+mn-ea"/>
                <a:ea typeface="+mn-ea"/>
              </a:rPr>
              <a:t>组合投资理论运用</a:t>
            </a:r>
          </a:p>
        </p:txBody>
      </p:sp>
      <p:sp>
        <p:nvSpPr>
          <p:cNvPr id="88067" name="内容占位符 2"/>
          <p:cNvSpPr>
            <a:spLocks noGrp="1"/>
          </p:cNvSpPr>
          <p:nvPr>
            <p:ph idx="4294967295"/>
          </p:nvPr>
        </p:nvSpPr>
        <p:spPr>
          <a:xfrm>
            <a:off x="708454" y="1071563"/>
            <a:ext cx="11269362" cy="5173662"/>
          </a:xfrm>
        </p:spPr>
        <p:txBody>
          <a:bodyPr>
            <a:normAutofit/>
          </a:bodyPr>
          <a:lstStyle/>
          <a:p>
            <a:r>
              <a:rPr lang="zh-CN" altLang="en-US" sz="2700" dirty="0"/>
              <a:t>第一步，根据事前掌握的信息估计单个证券的期望收益、方差以及各证券之间的协方差或相关系数。</a:t>
            </a:r>
            <a:endParaRPr lang="en-US" sz="2700" dirty="0"/>
          </a:p>
          <a:p>
            <a:r>
              <a:rPr lang="zh-CN" altLang="en-US" sz="2700" dirty="0"/>
              <a:t>第二步，根据第一步所形成的期望收益向量以及协方差矩阵，计算前沿边界的权重向量表达式或前沿边界的双曲线（或抛物线）表达式，进而在标准差</a:t>
            </a:r>
            <a:r>
              <a:rPr lang="en-US" sz="2700" dirty="0"/>
              <a:t>-</a:t>
            </a:r>
            <a:r>
              <a:rPr lang="zh-CN" altLang="en-US" sz="2700" dirty="0"/>
              <a:t>期望收益平面上描绘出前沿边界，确定最小方差组合，明确有效前沿。</a:t>
            </a:r>
            <a:endParaRPr lang="en-US" sz="2700" dirty="0"/>
          </a:p>
          <a:p>
            <a:r>
              <a:rPr lang="zh-CN" altLang="en-US" sz="2700" dirty="0"/>
              <a:t>第三步，明确投资者的偏好关系，即明确投资者风险收益权衡态度，在标准差</a:t>
            </a:r>
            <a:r>
              <a:rPr lang="en-US" sz="2700" dirty="0"/>
              <a:t>-</a:t>
            </a:r>
            <a:r>
              <a:rPr lang="zh-CN" altLang="en-US" sz="2700" dirty="0"/>
              <a:t>期望收益平面上画出无差异曲线；然后据此在有效前沿上选择最优组合。</a:t>
            </a:r>
          </a:p>
        </p:txBody>
      </p:sp>
      <p:sp>
        <p:nvSpPr>
          <p:cNvPr id="88068" name="日期占位符 3"/>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3F3DB090-7BE5-410C-ABDF-84C6C253337F}" type="datetime1">
              <a:rPr lang="zh-CN" altLang="en-US" sz="1200"/>
              <a:pPr eaLnBrk="1" hangingPunct="1"/>
              <a:t>2020/4/17</a:t>
            </a:fld>
            <a:endParaRPr lang="en-US" sz="1200"/>
          </a:p>
        </p:txBody>
      </p:sp>
      <p:sp>
        <p:nvSpPr>
          <p:cNvPr id="88070" name="灯片编号占位符 5"/>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1AB21B1B-69F3-4E68-9757-C33B3D668ED6}" type="slidenum">
              <a:rPr lang="en-US" sz="1200"/>
              <a:pPr algn="r" eaLnBrk="1" hangingPunct="1"/>
              <a:t>61</a:t>
            </a:fld>
            <a:endParaRPr lang="en-US" sz="120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日期占位符 3"/>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E4B72147-5F05-4E67-ABCD-E7457E9B955A}" type="datetime1">
              <a:rPr lang="zh-CN" altLang="en-US" sz="1200"/>
              <a:pPr eaLnBrk="1" hangingPunct="1"/>
              <a:t>2020/4/17</a:t>
            </a:fld>
            <a:endParaRPr lang="en-US" sz="1200"/>
          </a:p>
        </p:txBody>
      </p:sp>
      <p:sp>
        <p:nvSpPr>
          <p:cNvPr id="89092" name="灯片编号占位符 5"/>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EFEEA251-02B5-4ACF-B44B-D3A533AF089E}" type="slidenum">
              <a:rPr lang="en-US" sz="1200"/>
              <a:pPr algn="r" eaLnBrk="1" hangingPunct="1"/>
              <a:t>62</a:t>
            </a:fld>
            <a:endParaRPr lang="en-US" sz="1200"/>
          </a:p>
        </p:txBody>
      </p:sp>
      <p:sp>
        <p:nvSpPr>
          <p:cNvPr id="89093" name="Rectangle 2"/>
          <p:cNvSpPr>
            <a:spLocks noGrp="1" noChangeArrowheads="1"/>
          </p:cNvSpPr>
          <p:nvPr>
            <p:ph type="title" idx="4294967295"/>
          </p:nvPr>
        </p:nvSpPr>
        <p:spPr>
          <a:xfrm>
            <a:off x="329514" y="381000"/>
            <a:ext cx="9424086" cy="1143000"/>
          </a:xfrm>
        </p:spPr>
        <p:txBody>
          <a:bodyPr/>
          <a:lstStyle/>
          <a:p>
            <a:pPr eaLnBrk="1" hangingPunct="1"/>
            <a:r>
              <a:rPr lang="zh-CN" b="1" dirty="0" smtClean="0">
                <a:latin typeface="+mn-ea"/>
                <a:ea typeface="+mn-ea"/>
              </a:rPr>
              <a:t>总结</a:t>
            </a:r>
            <a:r>
              <a:rPr lang="zh-CN" altLang="en-US" b="1" dirty="0" smtClean="0">
                <a:latin typeface="+mn-ea"/>
                <a:ea typeface="+mn-ea"/>
              </a:rPr>
              <a:t>与评价</a:t>
            </a:r>
            <a:r>
              <a:rPr lang="zh-CN" dirty="0" smtClean="0">
                <a:latin typeface="+mn-ea"/>
                <a:ea typeface="+mn-ea"/>
              </a:rPr>
              <a:t> </a:t>
            </a:r>
            <a:endParaRPr lang="zh-CN" dirty="0">
              <a:latin typeface="+mn-ea"/>
              <a:ea typeface="+mn-ea"/>
            </a:endParaRPr>
          </a:p>
        </p:txBody>
      </p:sp>
      <p:sp>
        <p:nvSpPr>
          <p:cNvPr id="89094" name="Rectangle 3"/>
          <p:cNvSpPr>
            <a:spLocks noGrp="1" noChangeArrowheads="1"/>
          </p:cNvSpPr>
          <p:nvPr>
            <p:ph type="body" idx="4294967295"/>
          </p:nvPr>
        </p:nvSpPr>
        <p:spPr>
          <a:xfrm>
            <a:off x="329513" y="1371600"/>
            <a:ext cx="11631827" cy="1956486"/>
          </a:xfrm>
        </p:spPr>
        <p:txBody>
          <a:bodyPr>
            <a:noAutofit/>
          </a:bodyPr>
          <a:lstStyle/>
          <a:p>
            <a:pPr marL="0" indent="0">
              <a:lnSpc>
                <a:spcPct val="90000"/>
              </a:lnSpc>
              <a:buNone/>
            </a:pPr>
            <a:r>
              <a:rPr lang="zh-CN" altLang="en-US" sz="2800" dirty="0" smtClean="0">
                <a:latin typeface="+mn-ea"/>
              </a:rPr>
              <a:t>马科维兹对</a:t>
            </a:r>
            <a:r>
              <a:rPr lang="zh-CN" altLang="en-US" sz="2800" dirty="0">
                <a:latin typeface="+mn-ea"/>
              </a:rPr>
              <a:t>现代金融投资理论的贡献主要在以下几方面的命题</a:t>
            </a:r>
          </a:p>
          <a:p>
            <a:pPr marL="0" indent="0">
              <a:lnSpc>
                <a:spcPct val="90000"/>
              </a:lnSpc>
              <a:buClr>
                <a:schemeClr val="tx1"/>
              </a:buClr>
              <a:buNone/>
            </a:pPr>
            <a:r>
              <a:rPr lang="zh-CN" altLang="en-US" sz="2800" dirty="0" smtClean="0">
                <a:latin typeface="+mn-ea"/>
              </a:rPr>
              <a:t>（</a:t>
            </a:r>
            <a:r>
              <a:rPr lang="en-US" altLang="zh-CN" sz="2800" dirty="0" smtClean="0">
                <a:latin typeface="+mn-ea"/>
              </a:rPr>
              <a:t>1</a:t>
            </a:r>
            <a:r>
              <a:rPr lang="zh-CN" altLang="en-US" sz="2800" dirty="0" smtClean="0">
                <a:latin typeface="+mn-ea"/>
              </a:rPr>
              <a:t>）传统上</a:t>
            </a:r>
            <a:r>
              <a:rPr lang="zh-CN" altLang="en-US" sz="2800" dirty="0">
                <a:latin typeface="+mn-ea"/>
              </a:rPr>
              <a:t>人们将预期收益最大化看作是投资组合的目标，实际上，分散投资行为与此目标相矛盾，但分散投资行为却与均值－方差的目标函数一致。</a:t>
            </a:r>
          </a:p>
          <a:p>
            <a:pPr marL="0" indent="0">
              <a:lnSpc>
                <a:spcPct val="90000"/>
              </a:lnSpc>
              <a:buClr>
                <a:schemeClr val="tx1"/>
              </a:buClr>
              <a:buNone/>
            </a:pPr>
            <a:r>
              <a:rPr lang="zh-CN" altLang="en-US" sz="2800" dirty="0" smtClean="0">
                <a:latin typeface="+mn-ea"/>
              </a:rPr>
              <a:t>（</a:t>
            </a:r>
            <a:r>
              <a:rPr lang="en-US" altLang="zh-CN" sz="2800" dirty="0" smtClean="0">
                <a:latin typeface="+mn-ea"/>
              </a:rPr>
              <a:t>2</a:t>
            </a:r>
            <a:r>
              <a:rPr lang="zh-CN" altLang="en-US" sz="2800" dirty="0" smtClean="0">
                <a:latin typeface="+mn-ea"/>
              </a:rPr>
              <a:t>）提出</a:t>
            </a:r>
            <a:r>
              <a:rPr lang="zh-CN" altLang="en-US" sz="2800" dirty="0">
                <a:latin typeface="+mn-ea"/>
              </a:rPr>
              <a:t>了与现实更为接近的目标函数</a:t>
            </a:r>
            <a:r>
              <a:rPr lang="en-US" sz="2800" dirty="0">
                <a:latin typeface="+mn-ea"/>
              </a:rPr>
              <a:t>——</a:t>
            </a:r>
            <a:r>
              <a:rPr lang="zh-CN" altLang="en-US" sz="2800" dirty="0">
                <a:latin typeface="+mn-ea"/>
              </a:rPr>
              <a:t>均值－方差的目标函数：</a:t>
            </a:r>
            <a:r>
              <a:rPr lang="en-US" sz="2800" dirty="0">
                <a:latin typeface="+mn-ea"/>
              </a:rPr>
              <a:t>Max U[E</a:t>
            </a:r>
            <a:r>
              <a:rPr lang="zh-CN" altLang="en-US" sz="2800" dirty="0">
                <a:latin typeface="+mn-ea"/>
              </a:rPr>
              <a:t>（</a:t>
            </a:r>
            <a:r>
              <a:rPr lang="en-US" sz="2800" dirty="0">
                <a:latin typeface="+mn-ea"/>
              </a:rPr>
              <a:t>r</a:t>
            </a:r>
            <a:r>
              <a:rPr lang="zh-CN" altLang="en-US" sz="2800" dirty="0">
                <a:latin typeface="+mn-ea"/>
              </a:rPr>
              <a:t>），</a:t>
            </a:r>
            <a:r>
              <a:rPr lang="en-US" sz="2800" dirty="0">
                <a:latin typeface="+mn-ea"/>
              </a:rPr>
              <a:t>δ]</a:t>
            </a:r>
            <a:r>
              <a:rPr lang="zh-CN" altLang="en-US" sz="2800" dirty="0">
                <a:latin typeface="+mn-ea"/>
              </a:rPr>
              <a:t>，解决了过去金融经济学以预期收益最大化作为证券组合目标与实际中的分散投资者投资行为相矛盾的问题。</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9093"/>
                                        </p:tgtEl>
                                        <p:attrNameLst>
                                          <p:attrName>style.visibility</p:attrName>
                                        </p:attrNameLst>
                                      </p:cBhvr>
                                      <p:to>
                                        <p:strVal val="visible"/>
                                      </p:to>
                                    </p:set>
                                    <p:animEffect transition="in" filter="dissolve">
                                      <p:cBhvr>
                                        <p:cTn id="7" dur="500"/>
                                        <p:tgtEl>
                                          <p:spTgt spid="890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9094">
                                            <p:txEl>
                                              <p:pRg st="0" end="0"/>
                                            </p:txEl>
                                          </p:spTgt>
                                        </p:tgtEl>
                                        <p:attrNameLst>
                                          <p:attrName>style.visibility</p:attrName>
                                        </p:attrNameLst>
                                      </p:cBhvr>
                                      <p:to>
                                        <p:strVal val="visible"/>
                                      </p:to>
                                    </p:set>
                                    <p:animEffect transition="in" filter="wipe(left)">
                                      <p:cBhvr>
                                        <p:cTn id="12" dur="500"/>
                                        <p:tgtEl>
                                          <p:spTgt spid="8909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9094">
                                            <p:txEl>
                                              <p:pRg st="1" end="1"/>
                                            </p:txEl>
                                          </p:spTgt>
                                        </p:tgtEl>
                                        <p:attrNameLst>
                                          <p:attrName>style.visibility</p:attrName>
                                        </p:attrNameLst>
                                      </p:cBhvr>
                                      <p:to>
                                        <p:strVal val="visible"/>
                                      </p:to>
                                    </p:set>
                                    <p:animEffect transition="in" filter="wipe(left)">
                                      <p:cBhvr>
                                        <p:cTn id="17" dur="500"/>
                                        <p:tgtEl>
                                          <p:spTgt spid="89094">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9094">
                                            <p:txEl>
                                              <p:pRg st="2" end="2"/>
                                            </p:txEl>
                                          </p:spTgt>
                                        </p:tgtEl>
                                        <p:attrNameLst>
                                          <p:attrName>style.visibility</p:attrName>
                                        </p:attrNameLst>
                                      </p:cBhvr>
                                      <p:to>
                                        <p:strVal val="visible"/>
                                      </p:to>
                                    </p:set>
                                    <p:animEffect transition="in" filter="wipe(left)">
                                      <p:cBhvr>
                                        <p:cTn id="22" dur="500"/>
                                        <p:tgtEl>
                                          <p:spTgt spid="8909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3" grpId="0" autoUpdateAnimBg="0"/>
      <p:bldP spid="89094" grpId="0" build="p"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114" name="日期占位符 3"/>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693D026E-E5CC-4D10-8D01-51948DAE99F9}" type="datetime1">
              <a:rPr lang="zh-CN" altLang="en-US" sz="1200"/>
              <a:pPr eaLnBrk="1" hangingPunct="1"/>
              <a:t>2020/4/17</a:t>
            </a:fld>
            <a:endParaRPr lang="en-US" sz="1200"/>
          </a:p>
        </p:txBody>
      </p:sp>
      <p:sp>
        <p:nvSpPr>
          <p:cNvPr id="90116" name="灯片编号占位符 5"/>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7AC0B48B-9BE9-4B2B-82C0-E07E4CFB7F10}" type="slidenum">
              <a:rPr lang="en-US" sz="1200"/>
              <a:pPr algn="r" eaLnBrk="1" hangingPunct="1"/>
              <a:t>63</a:t>
            </a:fld>
            <a:endParaRPr lang="en-US" sz="1200"/>
          </a:p>
        </p:txBody>
      </p:sp>
      <p:sp>
        <p:nvSpPr>
          <p:cNvPr id="90117" name="Rectangle 2"/>
          <p:cNvSpPr>
            <a:spLocks noGrp="1" noChangeArrowheads="1"/>
          </p:cNvSpPr>
          <p:nvPr>
            <p:ph type="body" idx="4294967295"/>
          </p:nvPr>
        </p:nvSpPr>
        <p:spPr>
          <a:xfrm>
            <a:off x="642551" y="457200"/>
            <a:ext cx="11154033" cy="6172200"/>
          </a:xfrm>
        </p:spPr>
        <p:txBody>
          <a:bodyPr>
            <a:normAutofit/>
          </a:bodyPr>
          <a:lstStyle/>
          <a:p>
            <a:pPr marL="0" indent="0" algn="just">
              <a:lnSpc>
                <a:spcPct val="90000"/>
              </a:lnSpc>
              <a:buClr>
                <a:schemeClr val="tx1"/>
              </a:buClr>
              <a:buNone/>
            </a:pPr>
            <a:endParaRPr lang="en-US" altLang="zh-CN" sz="2800" dirty="0" smtClean="0">
              <a:latin typeface="宋体" panose="02010600030101010101" pitchFamily="2" charset="-122"/>
            </a:endParaRPr>
          </a:p>
          <a:p>
            <a:pPr marL="0" indent="0" algn="just">
              <a:lnSpc>
                <a:spcPct val="90000"/>
              </a:lnSpc>
              <a:buClr>
                <a:schemeClr val="tx1"/>
              </a:buClr>
              <a:buNone/>
            </a:pPr>
            <a:endParaRPr lang="en-US" altLang="zh-CN" sz="2800" dirty="0">
              <a:latin typeface="宋体" panose="02010600030101010101" pitchFamily="2" charset="-122"/>
            </a:endParaRPr>
          </a:p>
          <a:p>
            <a:pPr marL="0" indent="0" algn="just">
              <a:lnSpc>
                <a:spcPct val="90000"/>
              </a:lnSpc>
              <a:buClr>
                <a:schemeClr val="tx1"/>
              </a:buClr>
              <a:buNone/>
            </a:pPr>
            <a:r>
              <a:rPr lang="zh-CN" altLang="en-US" sz="2800" dirty="0" smtClean="0">
                <a:latin typeface="宋体" panose="02010600030101010101" pitchFamily="2" charset="-122"/>
              </a:rPr>
              <a:t>（</a:t>
            </a:r>
            <a:r>
              <a:rPr lang="en-US" altLang="zh-CN" sz="2800" dirty="0" smtClean="0">
                <a:latin typeface="宋体" panose="02010600030101010101" pitchFamily="2" charset="-122"/>
              </a:rPr>
              <a:t>3</a:t>
            </a:r>
            <a:r>
              <a:rPr lang="zh-CN" altLang="en-US" sz="2800" dirty="0" smtClean="0">
                <a:latin typeface="宋体" panose="02010600030101010101" pitchFamily="2" charset="-122"/>
              </a:rPr>
              <a:t>）</a:t>
            </a:r>
            <a:r>
              <a:rPr lang="zh-CN" sz="2800" dirty="0" smtClean="0">
                <a:latin typeface="宋体" panose="02010600030101010101" pitchFamily="2" charset="-122"/>
              </a:rPr>
              <a:t>证明</a:t>
            </a:r>
            <a:r>
              <a:rPr lang="zh-CN" sz="2800" dirty="0">
                <a:latin typeface="宋体" panose="02010600030101010101" pitchFamily="2" charset="-122"/>
              </a:rPr>
              <a:t>了上述目标函数与具有二次效用函数的投资者追求预期效用最大化的目标一致。</a:t>
            </a:r>
            <a:endParaRPr lang="zh-CN" sz="2800" dirty="0"/>
          </a:p>
          <a:p>
            <a:pPr marL="0" indent="0" algn="just">
              <a:lnSpc>
                <a:spcPct val="90000"/>
              </a:lnSpc>
              <a:buClr>
                <a:schemeClr val="tx1"/>
              </a:buClr>
              <a:buNone/>
            </a:pPr>
            <a:r>
              <a:rPr lang="zh-CN" altLang="en-US" sz="2800" dirty="0" smtClean="0"/>
              <a:t>（</a:t>
            </a:r>
            <a:r>
              <a:rPr lang="en-US" altLang="zh-CN" sz="2800" dirty="0" smtClean="0"/>
              <a:t>4</a:t>
            </a:r>
            <a:r>
              <a:rPr lang="zh-CN" altLang="en-US" sz="2800" dirty="0" smtClean="0"/>
              <a:t>）</a:t>
            </a:r>
            <a:r>
              <a:rPr lang="zh-CN" sz="2800" dirty="0" smtClean="0"/>
              <a:t>提出</a:t>
            </a:r>
            <a:r>
              <a:rPr lang="zh-CN" sz="2800" dirty="0"/>
              <a:t>了单一证券的风险取决于它与其他证券的相关性的论点。</a:t>
            </a:r>
            <a:r>
              <a:rPr lang="zh-CN" sz="2800" dirty="0">
                <a:latin typeface="宋体" panose="02010600030101010101" pitchFamily="2" charset="-122"/>
              </a:rPr>
              <a:t>投资组合的方差是证券方差和对偶协方差的函数，因此，单一证券对于投资组合风险的贡献取决于它与其它证券的相关性。</a:t>
            </a:r>
            <a:endParaRPr lang="zh-CN" sz="2800" dirty="0"/>
          </a:p>
          <a:p>
            <a:pPr marL="0" indent="0" algn="just">
              <a:lnSpc>
                <a:spcPct val="90000"/>
              </a:lnSpc>
              <a:buClr>
                <a:schemeClr val="tx1"/>
              </a:buClr>
              <a:buNone/>
            </a:pPr>
            <a:r>
              <a:rPr lang="zh-CN" altLang="en-US" sz="2800" dirty="0" smtClean="0">
                <a:latin typeface="宋体" panose="02010600030101010101" pitchFamily="2" charset="-122"/>
              </a:rPr>
              <a:t>（</a:t>
            </a:r>
            <a:r>
              <a:rPr lang="en-US" altLang="zh-CN" sz="2800" dirty="0" smtClean="0">
                <a:latin typeface="宋体" panose="02010600030101010101" pitchFamily="2" charset="-122"/>
              </a:rPr>
              <a:t>5</a:t>
            </a:r>
            <a:r>
              <a:rPr lang="zh-CN" altLang="en-US" sz="2800" dirty="0" smtClean="0">
                <a:latin typeface="宋体" panose="02010600030101010101" pitchFamily="2" charset="-122"/>
              </a:rPr>
              <a:t>）</a:t>
            </a:r>
            <a:r>
              <a:rPr lang="zh-CN" sz="2800" dirty="0" smtClean="0">
                <a:latin typeface="宋体" panose="02010600030101010101" pitchFamily="2" charset="-122"/>
              </a:rPr>
              <a:t>理性</a:t>
            </a:r>
            <a:r>
              <a:rPr lang="zh-CN" sz="2800" dirty="0">
                <a:latin typeface="宋体" panose="02010600030101010101" pitchFamily="2" charset="-122"/>
              </a:rPr>
              <a:t>的投资者将选择并持有有效投资组合，即哪些在给定的风险水平下的期望回报最大化的投资组合，这就是有效集；或那些在给定期望回报率水平上的使风险最小化的投资组合这是最小方差集。</a:t>
            </a:r>
            <a:endParaRPr lang="zh-CN" sz="2800" dirty="0"/>
          </a:p>
          <a:p>
            <a:pPr marL="0" indent="0">
              <a:lnSpc>
                <a:spcPct val="90000"/>
              </a:lnSpc>
              <a:buClr>
                <a:schemeClr val="tx1"/>
              </a:buClr>
              <a:buNone/>
            </a:pPr>
            <a:r>
              <a:rPr lang="zh-CN" altLang="en-US" sz="2800" dirty="0" smtClean="0">
                <a:latin typeface="宋体" panose="02010600030101010101" pitchFamily="2" charset="-122"/>
              </a:rPr>
              <a:t>（</a:t>
            </a:r>
            <a:r>
              <a:rPr lang="en-US" altLang="zh-CN" sz="2800" dirty="0" smtClean="0">
                <a:latin typeface="宋体" panose="02010600030101010101" pitchFamily="2" charset="-122"/>
              </a:rPr>
              <a:t>6</a:t>
            </a:r>
            <a:r>
              <a:rPr lang="zh-CN" altLang="en-US" sz="2800" dirty="0" smtClean="0">
                <a:latin typeface="宋体" panose="02010600030101010101" pitchFamily="2" charset="-122"/>
              </a:rPr>
              <a:t>）</a:t>
            </a:r>
            <a:r>
              <a:rPr lang="zh-CN" sz="2800" dirty="0" smtClean="0">
                <a:latin typeface="宋体" panose="02010600030101010101" pitchFamily="2" charset="-122"/>
              </a:rPr>
              <a:t>二次规划</a:t>
            </a:r>
            <a:r>
              <a:rPr lang="zh-CN" sz="2800" dirty="0">
                <a:latin typeface="宋体" panose="02010600030101010101" pitchFamily="2" charset="-122"/>
              </a:rPr>
              <a:t>可用于计算有效投资组合集。</a:t>
            </a:r>
            <a:r>
              <a:rPr lang="zh-CN" sz="2800"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0117">
                                            <p:txEl>
                                              <p:pRg st="2" end="2"/>
                                            </p:txEl>
                                          </p:spTgt>
                                        </p:tgtEl>
                                        <p:attrNameLst>
                                          <p:attrName>style.visibility</p:attrName>
                                        </p:attrNameLst>
                                      </p:cBhvr>
                                      <p:to>
                                        <p:strVal val="visible"/>
                                      </p:to>
                                    </p:set>
                                    <p:animEffect transition="in" filter="wipe(left)">
                                      <p:cBhvr>
                                        <p:cTn id="7" dur="500"/>
                                        <p:tgtEl>
                                          <p:spTgt spid="90117">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0117">
                                            <p:txEl>
                                              <p:pRg st="3" end="3"/>
                                            </p:txEl>
                                          </p:spTgt>
                                        </p:tgtEl>
                                        <p:attrNameLst>
                                          <p:attrName>style.visibility</p:attrName>
                                        </p:attrNameLst>
                                      </p:cBhvr>
                                      <p:to>
                                        <p:strVal val="visible"/>
                                      </p:to>
                                    </p:set>
                                    <p:animEffect transition="in" filter="wipe(left)">
                                      <p:cBhvr>
                                        <p:cTn id="12" dur="500"/>
                                        <p:tgtEl>
                                          <p:spTgt spid="90117">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0117">
                                            <p:txEl>
                                              <p:pRg st="4" end="4"/>
                                            </p:txEl>
                                          </p:spTgt>
                                        </p:tgtEl>
                                        <p:attrNameLst>
                                          <p:attrName>style.visibility</p:attrName>
                                        </p:attrNameLst>
                                      </p:cBhvr>
                                      <p:to>
                                        <p:strVal val="visible"/>
                                      </p:to>
                                    </p:set>
                                    <p:animEffect transition="in" filter="wipe(left)">
                                      <p:cBhvr>
                                        <p:cTn id="17" dur="500"/>
                                        <p:tgtEl>
                                          <p:spTgt spid="90117">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0117">
                                            <p:txEl>
                                              <p:pRg st="5" end="5"/>
                                            </p:txEl>
                                          </p:spTgt>
                                        </p:tgtEl>
                                        <p:attrNameLst>
                                          <p:attrName>style.visibility</p:attrName>
                                        </p:attrNameLst>
                                      </p:cBhvr>
                                      <p:to>
                                        <p:strVal val="visible"/>
                                      </p:to>
                                    </p:set>
                                    <p:animEffect transition="in" filter="wipe(left)">
                                      <p:cBhvr>
                                        <p:cTn id="22" dur="500"/>
                                        <p:tgtEl>
                                          <p:spTgt spid="9011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7" grpId="0" build="p"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138" name="日期占位符 3"/>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178D653B-136A-44C4-AE5A-44531F441961}" type="datetime1">
              <a:rPr lang="zh-CN" altLang="en-US" sz="1200"/>
              <a:pPr eaLnBrk="1" hangingPunct="1"/>
              <a:t>2020/4/17</a:t>
            </a:fld>
            <a:endParaRPr lang="en-US" sz="1200"/>
          </a:p>
        </p:txBody>
      </p:sp>
      <p:sp>
        <p:nvSpPr>
          <p:cNvPr id="91140" name="灯片编号占位符 5"/>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1F1206B2-5C3D-436F-890D-5A80BF3C8920}" type="slidenum">
              <a:rPr lang="en-US" sz="1200"/>
              <a:pPr algn="r" eaLnBrk="1" hangingPunct="1"/>
              <a:t>64</a:t>
            </a:fld>
            <a:endParaRPr lang="en-US" sz="1200"/>
          </a:p>
        </p:txBody>
      </p:sp>
      <p:sp>
        <p:nvSpPr>
          <p:cNvPr id="91141" name="Rectangle 2"/>
          <p:cNvSpPr>
            <a:spLocks noGrp="1" noChangeArrowheads="1"/>
          </p:cNvSpPr>
          <p:nvPr>
            <p:ph type="body" idx="4294967295"/>
          </p:nvPr>
        </p:nvSpPr>
        <p:spPr>
          <a:xfrm>
            <a:off x="832022" y="685800"/>
            <a:ext cx="10643286" cy="5410200"/>
          </a:xfrm>
        </p:spPr>
        <p:txBody>
          <a:bodyPr>
            <a:normAutofit/>
          </a:bodyPr>
          <a:lstStyle/>
          <a:p>
            <a:pPr marL="609600" indent="-609600">
              <a:lnSpc>
                <a:spcPct val="90000"/>
              </a:lnSpc>
              <a:buFont typeface="Wingdings" panose="05000000000000000000" pitchFamily="2" charset="2"/>
              <a:buChar char="Ø"/>
            </a:pPr>
            <a:r>
              <a:rPr lang="zh-CN" altLang="en-US" sz="2800" b="1" dirty="0">
                <a:latin typeface="+mn-ea"/>
              </a:rPr>
              <a:t>缺憾</a:t>
            </a:r>
            <a:r>
              <a:rPr lang="en-US" sz="2800" dirty="0">
                <a:latin typeface="+mn-ea"/>
                <a:cs typeface="Times New Roman" panose="02020603050405020304" pitchFamily="18" charset="0"/>
              </a:rPr>
              <a:t>:</a:t>
            </a:r>
            <a:endParaRPr lang="en-US" sz="2800" dirty="0">
              <a:latin typeface="+mn-ea"/>
            </a:endParaRPr>
          </a:p>
          <a:p>
            <a:pPr marL="609600" indent="-609600">
              <a:lnSpc>
                <a:spcPct val="90000"/>
              </a:lnSpc>
              <a:buClr>
                <a:schemeClr val="tx1"/>
              </a:buClr>
              <a:buFont typeface="Wingdings" panose="05000000000000000000" pitchFamily="2" charset="2"/>
              <a:buAutoNum type="arabicPeriod"/>
            </a:pPr>
            <a:r>
              <a:rPr lang="zh-CN" altLang="en-US" sz="2800" dirty="0">
                <a:latin typeface="+mn-ea"/>
              </a:rPr>
              <a:t>计算量太大。</a:t>
            </a:r>
          </a:p>
          <a:p>
            <a:pPr marL="609600" indent="-609600">
              <a:lnSpc>
                <a:spcPct val="90000"/>
              </a:lnSpc>
              <a:buClr>
                <a:schemeClr val="tx1"/>
              </a:buClr>
              <a:buFontTx/>
              <a:buAutoNum type="arabicPeriod" startAt="2"/>
            </a:pPr>
            <a:r>
              <a:rPr lang="zh-CN" altLang="en-US" sz="2800" dirty="0">
                <a:latin typeface="+mn-ea"/>
              </a:rPr>
              <a:t>排除了消费对投资的影响，假定期初投资额是一个固定值。这虽然对单阶段情况下影响不大，但不适用动态多阶段的情况。</a:t>
            </a:r>
          </a:p>
          <a:p>
            <a:pPr marL="609600" indent="-609600">
              <a:lnSpc>
                <a:spcPct val="90000"/>
              </a:lnSpc>
              <a:buClr>
                <a:schemeClr val="tx1"/>
              </a:buClr>
              <a:buFontTx/>
              <a:buAutoNum type="arabicPeriod" startAt="2"/>
            </a:pPr>
            <a:r>
              <a:rPr lang="zh-CN" altLang="en-US" sz="2800" dirty="0">
                <a:latin typeface="+mn-ea"/>
              </a:rPr>
              <a:t>用方差作为资产风险的度量这只适用于对称分布的资产收益，不具备一般性。</a:t>
            </a:r>
          </a:p>
          <a:p>
            <a:pPr marL="609600" indent="-609600">
              <a:lnSpc>
                <a:spcPct val="90000"/>
              </a:lnSpc>
              <a:buClr>
                <a:schemeClr val="tx1"/>
              </a:buClr>
              <a:buFontTx/>
              <a:buAutoNum type="arabicPeriod" startAt="2"/>
            </a:pPr>
            <a:r>
              <a:rPr lang="zh-CN" altLang="en-US" sz="2800" dirty="0">
                <a:latin typeface="+mn-ea"/>
              </a:rPr>
              <a:t>均值方差理论不能确定具体投资者的最优组合，投资者还需根据风险偏好从有效集中选择最优组合。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1141">
                                            <p:txEl>
                                              <p:pRg st="0" end="0"/>
                                            </p:txEl>
                                          </p:spTgt>
                                        </p:tgtEl>
                                        <p:attrNameLst>
                                          <p:attrName>style.visibility</p:attrName>
                                        </p:attrNameLst>
                                      </p:cBhvr>
                                      <p:to>
                                        <p:strVal val="visible"/>
                                      </p:to>
                                    </p:set>
                                    <p:animEffect transition="in" filter="wipe(left)">
                                      <p:cBhvr>
                                        <p:cTn id="7" dur="500"/>
                                        <p:tgtEl>
                                          <p:spTgt spid="9114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1141">
                                            <p:txEl>
                                              <p:pRg st="1" end="1"/>
                                            </p:txEl>
                                          </p:spTgt>
                                        </p:tgtEl>
                                        <p:attrNameLst>
                                          <p:attrName>style.visibility</p:attrName>
                                        </p:attrNameLst>
                                      </p:cBhvr>
                                      <p:to>
                                        <p:strVal val="visible"/>
                                      </p:to>
                                    </p:set>
                                    <p:animEffect transition="in" filter="wipe(left)">
                                      <p:cBhvr>
                                        <p:cTn id="12" dur="500"/>
                                        <p:tgtEl>
                                          <p:spTgt spid="9114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1141">
                                            <p:txEl>
                                              <p:pRg st="2" end="2"/>
                                            </p:txEl>
                                          </p:spTgt>
                                        </p:tgtEl>
                                        <p:attrNameLst>
                                          <p:attrName>style.visibility</p:attrName>
                                        </p:attrNameLst>
                                      </p:cBhvr>
                                      <p:to>
                                        <p:strVal val="visible"/>
                                      </p:to>
                                    </p:set>
                                    <p:animEffect transition="in" filter="wipe(left)">
                                      <p:cBhvr>
                                        <p:cTn id="17" dur="500"/>
                                        <p:tgtEl>
                                          <p:spTgt spid="9114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1141">
                                            <p:txEl>
                                              <p:pRg st="3" end="3"/>
                                            </p:txEl>
                                          </p:spTgt>
                                        </p:tgtEl>
                                        <p:attrNameLst>
                                          <p:attrName>style.visibility</p:attrName>
                                        </p:attrNameLst>
                                      </p:cBhvr>
                                      <p:to>
                                        <p:strVal val="visible"/>
                                      </p:to>
                                    </p:set>
                                    <p:animEffect transition="in" filter="wipe(left)">
                                      <p:cBhvr>
                                        <p:cTn id="22" dur="500"/>
                                        <p:tgtEl>
                                          <p:spTgt spid="9114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1141">
                                            <p:txEl>
                                              <p:pRg st="4" end="4"/>
                                            </p:txEl>
                                          </p:spTgt>
                                        </p:tgtEl>
                                        <p:attrNameLst>
                                          <p:attrName>style.visibility</p:attrName>
                                        </p:attrNameLst>
                                      </p:cBhvr>
                                      <p:to>
                                        <p:strVal val="visible"/>
                                      </p:to>
                                    </p:set>
                                    <p:animEffect transition="in" filter="wipe(left)">
                                      <p:cBhvr>
                                        <p:cTn id="27" dur="500"/>
                                        <p:tgtEl>
                                          <p:spTgt spid="9114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1"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日期占位符 3"/>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ED8BC45F-726E-4542-87F1-C6A49B863B32}" type="datetime1">
              <a:rPr lang="zh-CN" altLang="en-US" sz="1200"/>
              <a:pPr eaLnBrk="1" hangingPunct="1"/>
              <a:t>2020/4/17</a:t>
            </a:fld>
            <a:endParaRPr lang="en-US" sz="1200"/>
          </a:p>
        </p:txBody>
      </p:sp>
      <p:sp>
        <p:nvSpPr>
          <p:cNvPr id="14340" name="灯片编号占位符 5"/>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E3FBD441-F8FF-4B81-818C-2473D83B4AE2}" type="slidenum">
              <a:rPr lang="en-US" sz="1200"/>
              <a:pPr algn="r" eaLnBrk="1" hangingPunct="1"/>
              <a:t>7</a:t>
            </a:fld>
            <a:endParaRPr lang="en-US" sz="1200"/>
          </a:p>
        </p:txBody>
      </p:sp>
      <p:sp>
        <p:nvSpPr>
          <p:cNvPr id="14341" name="Rectangle 2"/>
          <p:cNvSpPr>
            <a:spLocks noGrp="1" noChangeArrowheads="1"/>
          </p:cNvSpPr>
          <p:nvPr>
            <p:ph type="body" idx="4294967295"/>
          </p:nvPr>
        </p:nvSpPr>
        <p:spPr>
          <a:xfrm>
            <a:off x="916458" y="526621"/>
            <a:ext cx="10674179" cy="6096000"/>
          </a:xfrm>
        </p:spPr>
        <p:txBody>
          <a:bodyPr/>
          <a:lstStyle/>
          <a:p>
            <a:pPr algn="just" eaLnBrk="1" hangingPunct="1">
              <a:buClr>
                <a:srgbClr val="CC99FF"/>
              </a:buClr>
              <a:buFont typeface="Wingdings" panose="05000000000000000000" pitchFamily="2" charset="2"/>
              <a:buChar char="q"/>
            </a:pPr>
            <a:r>
              <a:rPr lang="zh-CN" altLang="en-US" sz="2800" b="1" dirty="0">
                <a:latin typeface="宋体" panose="02010600030101010101" pitchFamily="2" charset="-122"/>
              </a:rPr>
              <a:t>首先，投资组合的两个相关特征</a:t>
            </a:r>
            <a:r>
              <a:rPr lang="zh-CN" altLang="en-US" sz="2800" b="1" dirty="0" smtClean="0">
                <a:latin typeface="宋体" panose="02010600030101010101" pitchFamily="2" charset="-122"/>
              </a:rPr>
              <a:t>是</a:t>
            </a:r>
            <a:endParaRPr lang="en-US" altLang="zh-CN" sz="2800" b="1" dirty="0" smtClean="0">
              <a:latin typeface="宋体" panose="02010600030101010101" pitchFamily="2" charset="-122"/>
            </a:endParaRPr>
          </a:p>
          <a:p>
            <a:pPr lvl="1" algn="just">
              <a:buClr>
                <a:srgbClr val="CC99FF"/>
              </a:buClr>
              <a:buFont typeface="Wingdings" panose="05000000000000000000" pitchFamily="2" charset="2"/>
              <a:buChar char="q"/>
            </a:pPr>
            <a:r>
              <a:rPr lang="zh-CN" altLang="en-US" sz="2600" b="1" dirty="0" smtClean="0">
                <a:latin typeface="宋体" panose="02010600030101010101" pitchFamily="2" charset="-122"/>
              </a:rPr>
              <a:t>（</a:t>
            </a:r>
            <a:r>
              <a:rPr lang="en-US" sz="2600" b="1" dirty="0">
                <a:latin typeface="宋体" panose="02010600030101010101" pitchFamily="2" charset="-122"/>
              </a:rPr>
              <a:t>1</a:t>
            </a:r>
            <a:r>
              <a:rPr lang="zh-CN" altLang="en-US" sz="2600" b="1" dirty="0">
                <a:latin typeface="宋体" panose="02010600030101010101" pitchFamily="2" charset="-122"/>
              </a:rPr>
              <a:t>）它的期望</a:t>
            </a:r>
            <a:r>
              <a:rPr lang="zh-CN" altLang="en-US" sz="2600" b="1" dirty="0" smtClean="0">
                <a:latin typeface="宋体" panose="02010600030101010101" pitchFamily="2" charset="-122"/>
              </a:rPr>
              <a:t>回报率</a:t>
            </a:r>
            <a:endParaRPr lang="en-US" altLang="zh-CN" sz="2600" b="1" dirty="0" smtClean="0">
              <a:latin typeface="宋体" panose="02010600030101010101" pitchFamily="2" charset="-122"/>
            </a:endParaRPr>
          </a:p>
          <a:p>
            <a:pPr lvl="1" algn="just">
              <a:buClr>
                <a:srgbClr val="CC99FF"/>
              </a:buClr>
              <a:buFont typeface="Wingdings" panose="05000000000000000000" pitchFamily="2" charset="2"/>
              <a:buChar char="q"/>
            </a:pPr>
            <a:r>
              <a:rPr lang="zh-CN" altLang="en-US" sz="2600" b="1" dirty="0" smtClean="0">
                <a:latin typeface="宋体" panose="02010600030101010101" pitchFamily="2" charset="-122"/>
              </a:rPr>
              <a:t>（</a:t>
            </a:r>
            <a:r>
              <a:rPr lang="en-US" sz="2600" b="1" dirty="0">
                <a:latin typeface="宋体" panose="02010600030101010101" pitchFamily="2" charset="-122"/>
              </a:rPr>
              <a:t>2</a:t>
            </a:r>
            <a:r>
              <a:rPr lang="zh-CN" altLang="en-US" sz="2600" b="1" dirty="0">
                <a:latin typeface="宋体" panose="02010600030101010101" pitchFamily="2" charset="-122"/>
              </a:rPr>
              <a:t>）可能的</a:t>
            </a:r>
            <a:r>
              <a:rPr lang="zh-CN" altLang="en-US" sz="2600" b="1" dirty="0" smtClean="0">
                <a:latin typeface="宋体" panose="02010600030101010101" pitchFamily="2" charset="-122"/>
              </a:rPr>
              <a:t>回报率</a:t>
            </a:r>
            <a:endParaRPr lang="en-US" altLang="zh-CN" sz="2600" b="1" dirty="0" smtClean="0">
              <a:latin typeface="宋体" panose="02010600030101010101" pitchFamily="2" charset="-122"/>
            </a:endParaRPr>
          </a:p>
          <a:p>
            <a:pPr lvl="2" algn="just">
              <a:buClr>
                <a:srgbClr val="CC99FF"/>
              </a:buClr>
              <a:buFont typeface="Wingdings" panose="05000000000000000000" pitchFamily="2" charset="2"/>
              <a:buChar char="q"/>
            </a:pPr>
            <a:r>
              <a:rPr lang="zh-CN" altLang="en-US" sz="2400" b="1" dirty="0" smtClean="0">
                <a:latin typeface="宋体" panose="02010600030101010101" pitchFamily="2" charset="-122"/>
              </a:rPr>
              <a:t>围绕</a:t>
            </a:r>
            <a:r>
              <a:rPr lang="zh-CN" altLang="en-US" sz="2400" b="1" dirty="0">
                <a:latin typeface="宋体" panose="02010600030101010101" pitchFamily="2" charset="-122"/>
              </a:rPr>
              <a:t>其期望偏离程度的某种度量，其中方差作为一种度量在分析上是最易于处理的</a:t>
            </a:r>
            <a:r>
              <a:rPr lang="zh-CN" altLang="en-US" sz="2400" b="1" dirty="0" smtClean="0">
                <a:latin typeface="宋体" panose="02010600030101010101" pitchFamily="2" charset="-122"/>
              </a:rPr>
              <a:t>。</a:t>
            </a:r>
            <a:endParaRPr lang="en-US" altLang="zh-CN" sz="2400" b="1" dirty="0" smtClean="0">
              <a:latin typeface="宋体" panose="02010600030101010101" pitchFamily="2" charset="-122"/>
            </a:endParaRPr>
          </a:p>
          <a:p>
            <a:pPr marL="0" indent="0" algn="just" eaLnBrk="1" hangingPunct="1">
              <a:buClr>
                <a:srgbClr val="CC99FF"/>
              </a:buClr>
              <a:buNone/>
            </a:pPr>
            <a:endParaRPr lang="zh-CN" altLang="en-US" sz="2800" b="1" dirty="0"/>
          </a:p>
          <a:p>
            <a:pPr algn="just" eaLnBrk="1" hangingPunct="1">
              <a:buClr>
                <a:srgbClr val="CC99FF"/>
              </a:buClr>
              <a:buFont typeface="Wingdings" panose="05000000000000000000" pitchFamily="2" charset="2"/>
              <a:buChar char="q"/>
            </a:pPr>
            <a:r>
              <a:rPr lang="zh-CN" altLang="en-US" sz="2800" b="1" dirty="0">
                <a:latin typeface="宋体" panose="02010600030101010101" pitchFamily="2" charset="-122"/>
              </a:rPr>
              <a:t>其次，</a:t>
            </a:r>
            <a:r>
              <a:rPr lang="zh-CN" altLang="en-US" sz="2800" b="1" dirty="0">
                <a:solidFill>
                  <a:srgbClr val="FF0000"/>
                </a:solidFill>
                <a:latin typeface="宋体" panose="02010600030101010101" pitchFamily="2" charset="-122"/>
              </a:rPr>
              <a:t>理性的投资者将选择并持有有效率投资组合，即那些在给定的风险水平下的期望回报最大化的投资组合，或者那些在给定期望回报率水平上的使风险最小化的投资组合。</a:t>
            </a:r>
            <a:endParaRPr lang="zh-CN" altLang="en-US" sz="28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341">
                                            <p:txEl>
                                              <p:pRg st="0" end="0"/>
                                            </p:txEl>
                                          </p:spTgt>
                                        </p:tgtEl>
                                        <p:attrNameLst>
                                          <p:attrName>style.visibility</p:attrName>
                                        </p:attrNameLst>
                                      </p:cBhvr>
                                      <p:to>
                                        <p:strVal val="visible"/>
                                      </p:to>
                                    </p:set>
                                    <p:animEffect transition="in" filter="wipe(left)">
                                      <p:cBhvr>
                                        <p:cTn id="7" dur="500"/>
                                        <p:tgtEl>
                                          <p:spTgt spid="14341">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4341">
                                            <p:txEl>
                                              <p:pRg st="1" end="1"/>
                                            </p:txEl>
                                          </p:spTgt>
                                        </p:tgtEl>
                                        <p:attrNameLst>
                                          <p:attrName>style.visibility</p:attrName>
                                        </p:attrNameLst>
                                      </p:cBhvr>
                                      <p:to>
                                        <p:strVal val="visible"/>
                                      </p:to>
                                    </p:set>
                                    <p:animEffect transition="in" filter="wipe(left)">
                                      <p:cBhvr>
                                        <p:cTn id="10" dur="500"/>
                                        <p:tgtEl>
                                          <p:spTgt spid="14341">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4341">
                                            <p:txEl>
                                              <p:pRg st="2" end="2"/>
                                            </p:txEl>
                                          </p:spTgt>
                                        </p:tgtEl>
                                        <p:attrNameLst>
                                          <p:attrName>style.visibility</p:attrName>
                                        </p:attrNameLst>
                                      </p:cBhvr>
                                      <p:to>
                                        <p:strVal val="visible"/>
                                      </p:to>
                                    </p:set>
                                    <p:animEffect transition="in" filter="wipe(left)">
                                      <p:cBhvr>
                                        <p:cTn id="13" dur="500"/>
                                        <p:tgtEl>
                                          <p:spTgt spid="14341">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4341">
                                            <p:txEl>
                                              <p:pRg st="3" end="3"/>
                                            </p:txEl>
                                          </p:spTgt>
                                        </p:tgtEl>
                                        <p:attrNameLst>
                                          <p:attrName>style.visibility</p:attrName>
                                        </p:attrNameLst>
                                      </p:cBhvr>
                                      <p:to>
                                        <p:strVal val="visible"/>
                                      </p:to>
                                    </p:set>
                                    <p:animEffect transition="in" filter="wipe(left)">
                                      <p:cBhvr>
                                        <p:cTn id="16" dur="500"/>
                                        <p:tgtEl>
                                          <p:spTgt spid="14341">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4341">
                                            <p:txEl>
                                              <p:pRg st="5" end="5"/>
                                            </p:txEl>
                                          </p:spTgt>
                                        </p:tgtEl>
                                        <p:attrNameLst>
                                          <p:attrName>style.visibility</p:attrName>
                                        </p:attrNameLst>
                                      </p:cBhvr>
                                      <p:to>
                                        <p:strVal val="visible"/>
                                      </p:to>
                                    </p:set>
                                    <p:animEffect transition="in" filter="wipe(left)">
                                      <p:cBhvr>
                                        <p:cTn id="21" dur="500"/>
                                        <p:tgtEl>
                                          <p:spTgt spid="1434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1"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日期占位符 3"/>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2F7C6F9D-554A-4087-8C1A-54F5F9056110}" type="datetime1">
              <a:rPr lang="zh-CN" altLang="en-US" sz="1200"/>
              <a:pPr eaLnBrk="1" hangingPunct="1"/>
              <a:t>2020/4/17</a:t>
            </a:fld>
            <a:endParaRPr lang="en-US" sz="1200"/>
          </a:p>
        </p:txBody>
      </p:sp>
      <p:sp>
        <p:nvSpPr>
          <p:cNvPr id="15364" name="灯片编号占位符 5"/>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A5367942-C1ED-42C2-9682-E0433351A2C1}" type="slidenum">
              <a:rPr lang="en-US" sz="1200"/>
              <a:pPr algn="r" eaLnBrk="1" hangingPunct="1"/>
              <a:t>8</a:t>
            </a:fld>
            <a:endParaRPr lang="en-US" sz="1200"/>
          </a:p>
        </p:txBody>
      </p:sp>
      <p:sp>
        <p:nvSpPr>
          <p:cNvPr id="15365" name="Rectangle 2"/>
          <p:cNvSpPr>
            <a:spLocks noGrp="1" noChangeArrowheads="1"/>
          </p:cNvSpPr>
          <p:nvPr>
            <p:ph type="body" idx="4294967295"/>
          </p:nvPr>
        </p:nvSpPr>
        <p:spPr>
          <a:xfrm>
            <a:off x="842319" y="628179"/>
            <a:ext cx="10797746" cy="5486400"/>
          </a:xfrm>
        </p:spPr>
        <p:txBody>
          <a:bodyPr/>
          <a:lstStyle/>
          <a:p>
            <a:pPr algn="just" eaLnBrk="1" hangingPunct="1">
              <a:lnSpc>
                <a:spcPct val="90000"/>
              </a:lnSpc>
              <a:buClr>
                <a:srgbClr val="CC99FF"/>
              </a:buClr>
              <a:buFont typeface="Wingdings" panose="05000000000000000000" pitchFamily="2" charset="2"/>
              <a:buChar char="q"/>
            </a:pPr>
            <a:r>
              <a:rPr lang="zh-CN" altLang="en-US" sz="2800" b="1" dirty="0" smtClean="0">
                <a:latin typeface="宋体" panose="02010600030101010101" pitchFamily="2" charset="-122"/>
              </a:rPr>
              <a:t>第三，</a:t>
            </a:r>
            <a:r>
              <a:rPr lang="zh-CN" altLang="en-US" sz="2800" b="1" dirty="0">
                <a:latin typeface="宋体" panose="02010600030101010101" pitchFamily="2" charset="-122"/>
              </a:rPr>
              <a:t>通过对</a:t>
            </a:r>
            <a:r>
              <a:rPr lang="zh-CN" altLang="en-US" sz="2800" b="1" dirty="0" smtClean="0">
                <a:latin typeface="宋体" panose="02010600030101010101" pitchFamily="2" charset="-122"/>
              </a:rPr>
              <a:t>某种风险证券</a:t>
            </a:r>
            <a:r>
              <a:rPr lang="zh-CN" altLang="en-US" sz="2800" b="1" dirty="0">
                <a:latin typeface="宋体" panose="02010600030101010101" pitchFamily="2" charset="-122"/>
              </a:rPr>
              <a:t>的期望回报率、回报率的方差和某一证券与其它证券之间回报率的</a:t>
            </a:r>
            <a:r>
              <a:rPr lang="zh-CN" altLang="en-US" sz="2800" b="1" dirty="0">
                <a:solidFill>
                  <a:srgbClr val="FF0000"/>
                </a:solidFill>
                <a:latin typeface="宋体" panose="02010600030101010101" pitchFamily="2" charset="-122"/>
              </a:rPr>
              <a:t>相互关系（用协方差度量）</a:t>
            </a:r>
            <a:r>
              <a:rPr lang="zh-CN" altLang="en-US" sz="2800" b="1" dirty="0">
                <a:latin typeface="宋体" panose="02010600030101010101" pitchFamily="2" charset="-122"/>
              </a:rPr>
              <a:t>这三类信息的适当分析，辨识出有效投资组合在理论上是可行的</a:t>
            </a:r>
            <a:r>
              <a:rPr lang="zh-CN" altLang="en-US" sz="2800" b="1" dirty="0" smtClean="0">
                <a:latin typeface="宋体" panose="02010600030101010101" pitchFamily="2" charset="-122"/>
              </a:rPr>
              <a:t>。</a:t>
            </a:r>
            <a:endParaRPr lang="en-US" altLang="zh-CN" sz="2800" b="1" dirty="0" smtClean="0">
              <a:latin typeface="宋体" panose="02010600030101010101" pitchFamily="2" charset="-122"/>
            </a:endParaRPr>
          </a:p>
          <a:p>
            <a:pPr algn="just" eaLnBrk="1" hangingPunct="1">
              <a:lnSpc>
                <a:spcPct val="90000"/>
              </a:lnSpc>
              <a:buClr>
                <a:srgbClr val="CC99FF"/>
              </a:buClr>
              <a:buFont typeface="Wingdings" panose="05000000000000000000" pitchFamily="2" charset="2"/>
              <a:buChar char="q"/>
            </a:pPr>
            <a:endParaRPr lang="en-US" altLang="zh-CN" sz="2800" b="1" dirty="0">
              <a:latin typeface="宋体" panose="02010600030101010101" pitchFamily="2" charset="-122"/>
            </a:endParaRPr>
          </a:p>
          <a:p>
            <a:pPr algn="just" eaLnBrk="1" hangingPunct="1">
              <a:lnSpc>
                <a:spcPct val="90000"/>
              </a:lnSpc>
              <a:buClr>
                <a:srgbClr val="CC99FF"/>
              </a:buClr>
              <a:buFont typeface="Wingdings" panose="05000000000000000000" pitchFamily="2" charset="2"/>
              <a:buChar char="q"/>
            </a:pPr>
            <a:endParaRPr lang="zh-CN" altLang="en-US" sz="2800" b="1" dirty="0"/>
          </a:p>
          <a:p>
            <a:pPr eaLnBrk="1" hangingPunct="1">
              <a:lnSpc>
                <a:spcPct val="90000"/>
              </a:lnSpc>
              <a:buClr>
                <a:srgbClr val="CC99FF"/>
              </a:buClr>
              <a:buFont typeface="Wingdings" panose="05000000000000000000" pitchFamily="2" charset="2"/>
              <a:buChar char="q"/>
            </a:pPr>
            <a:r>
              <a:rPr lang="zh-CN" altLang="en-US" sz="2800" b="1" dirty="0">
                <a:latin typeface="宋体" panose="02010600030101010101" pitchFamily="2" charset="-122"/>
              </a:rPr>
              <a:t>最后，通过求解二次规划，可以算出有效投资组合的集合，计算结果指明各种证券在投资者的资金中占多大份额，以便实现投资组合的效性</a:t>
            </a:r>
            <a:r>
              <a:rPr lang="en-US" sz="2800" b="1" dirty="0">
                <a:latin typeface="Arial" panose="020B0604020202020204" pitchFamily="34" charset="0"/>
              </a:rPr>
              <a:t>——</a:t>
            </a:r>
            <a:r>
              <a:rPr lang="zh-CN" altLang="en-US" sz="2800" b="1" dirty="0">
                <a:latin typeface="宋体" panose="02010600030101010101" pitchFamily="2" charset="-122"/>
              </a:rPr>
              <a:t>即对给定的风险使期望回报率最大化，或对于给定的期望回报使风险最小化。</a:t>
            </a:r>
          </a:p>
          <a:p>
            <a:pPr eaLnBrk="1" hangingPunct="1">
              <a:lnSpc>
                <a:spcPct val="90000"/>
              </a:lnSpc>
              <a:buFont typeface="Wingdings" panose="05000000000000000000" pitchFamily="2" charset="2"/>
              <a:buNone/>
            </a:pPr>
            <a:endParaRPr lang="en-US" sz="2800" b="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365">
                                            <p:txEl>
                                              <p:pRg st="0" end="0"/>
                                            </p:txEl>
                                          </p:spTgt>
                                        </p:tgtEl>
                                        <p:attrNameLst>
                                          <p:attrName>style.visibility</p:attrName>
                                        </p:attrNameLst>
                                      </p:cBhvr>
                                      <p:to>
                                        <p:strVal val="visible"/>
                                      </p:to>
                                    </p:set>
                                    <p:animEffect transition="in" filter="wipe(left)">
                                      <p:cBhvr>
                                        <p:cTn id="7" dur="500"/>
                                        <p:tgtEl>
                                          <p:spTgt spid="1536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365">
                                            <p:txEl>
                                              <p:pRg st="3" end="3"/>
                                            </p:txEl>
                                          </p:spTgt>
                                        </p:tgtEl>
                                        <p:attrNameLst>
                                          <p:attrName>style.visibility</p:attrName>
                                        </p:attrNameLst>
                                      </p:cBhvr>
                                      <p:to>
                                        <p:strVal val="visible"/>
                                      </p:to>
                                    </p:set>
                                    <p:animEffect transition="in" filter="wipe(left)">
                                      <p:cBhvr>
                                        <p:cTn id="12" dur="500"/>
                                        <p:tgtEl>
                                          <p:spTgt spid="1536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5"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日期占位符 3"/>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3140FAA0-2F9C-47F9-8CB9-5D38E4B638A5}" type="datetime1">
              <a:rPr lang="zh-CN" altLang="en-US" sz="1200"/>
              <a:pPr eaLnBrk="1" hangingPunct="1"/>
              <a:t>2020/4/17</a:t>
            </a:fld>
            <a:endParaRPr lang="en-US" sz="1200"/>
          </a:p>
        </p:txBody>
      </p:sp>
      <p:sp>
        <p:nvSpPr>
          <p:cNvPr id="16387" name="页脚占位符 4"/>
          <p:cNvSpPr txBox="1">
            <a:spLocks noGrp="1" noChangeArrowheads="1"/>
          </p:cNvSpPr>
          <p:nvPr/>
        </p:nvSpPr>
        <p:spPr bwMode="auto">
          <a:xfrm>
            <a:off x="4648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en-US" sz="1200"/>
              <a:t>投资学第二章</a:t>
            </a:r>
          </a:p>
        </p:txBody>
      </p:sp>
      <p:sp>
        <p:nvSpPr>
          <p:cNvPr id="16388" name="灯片编号占位符 5"/>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EAE9819A-8918-4EE1-A05C-D5669B313A13}" type="slidenum">
              <a:rPr lang="en-US" sz="1200"/>
              <a:pPr algn="r" eaLnBrk="1" hangingPunct="1"/>
              <a:t>9</a:t>
            </a:fld>
            <a:endParaRPr lang="en-US" sz="1200"/>
          </a:p>
        </p:txBody>
      </p:sp>
      <p:sp>
        <p:nvSpPr>
          <p:cNvPr id="16389" name="Rectangle 2"/>
          <p:cNvSpPr>
            <a:spLocks noGrp="1" noChangeArrowheads="1"/>
          </p:cNvSpPr>
          <p:nvPr>
            <p:ph type="title" idx="4294967295"/>
          </p:nvPr>
        </p:nvSpPr>
        <p:spPr>
          <a:xfrm>
            <a:off x="349866" y="313038"/>
            <a:ext cx="8596668" cy="601362"/>
          </a:xfrm>
        </p:spPr>
        <p:txBody>
          <a:bodyPr>
            <a:noAutofit/>
          </a:bodyPr>
          <a:lstStyle/>
          <a:p>
            <a:pPr eaLnBrk="1" hangingPunct="1"/>
            <a:r>
              <a:rPr lang="zh-CN" sz="4000" dirty="0">
                <a:solidFill>
                  <a:schemeClr val="tx1"/>
                </a:solidFill>
                <a:latin typeface="+mn-ea"/>
                <a:ea typeface="+mn-ea"/>
              </a:rPr>
              <a:t>二、</a:t>
            </a:r>
            <a:r>
              <a:rPr lang="zh-CN" sz="4000" dirty="0" smtClean="0">
                <a:solidFill>
                  <a:schemeClr val="tx1"/>
                </a:solidFill>
                <a:latin typeface="+mn-ea"/>
                <a:ea typeface="+mn-ea"/>
              </a:rPr>
              <a:t>假设</a:t>
            </a:r>
            <a:r>
              <a:rPr lang="zh-CN" altLang="en-US" sz="4000" dirty="0" smtClean="0">
                <a:solidFill>
                  <a:schemeClr val="tx1"/>
                </a:solidFill>
                <a:latin typeface="+mn-ea"/>
                <a:ea typeface="+mn-ea"/>
              </a:rPr>
              <a:t>条件</a:t>
            </a:r>
            <a:r>
              <a:rPr lang="zh-CN" sz="4000" dirty="0" smtClean="0">
                <a:solidFill>
                  <a:schemeClr val="tx1"/>
                </a:solidFill>
                <a:latin typeface="+mn-ea"/>
                <a:ea typeface="+mn-ea"/>
              </a:rPr>
              <a:t> </a:t>
            </a:r>
            <a:endParaRPr lang="zh-CN" sz="4000" dirty="0">
              <a:solidFill>
                <a:schemeClr val="tx1"/>
              </a:solidFill>
              <a:latin typeface="+mn-ea"/>
              <a:ea typeface="+mn-ea"/>
            </a:endParaRPr>
          </a:p>
        </p:txBody>
      </p:sp>
      <p:sp>
        <p:nvSpPr>
          <p:cNvPr id="16390" name="Rectangle 3"/>
          <p:cNvSpPr>
            <a:spLocks noGrp="1" noChangeArrowheads="1"/>
          </p:cNvSpPr>
          <p:nvPr>
            <p:ph type="body" idx="4294967295"/>
          </p:nvPr>
        </p:nvSpPr>
        <p:spPr>
          <a:xfrm>
            <a:off x="403654" y="1402492"/>
            <a:ext cx="11384691" cy="4114800"/>
          </a:xfrm>
        </p:spPr>
        <p:txBody>
          <a:bodyPr/>
          <a:lstStyle/>
          <a:p>
            <a:pPr marL="0" indent="0" algn="just" eaLnBrk="1" hangingPunct="1">
              <a:spcBef>
                <a:spcPts val="0"/>
              </a:spcBef>
              <a:buClr>
                <a:srgbClr val="CC99FF"/>
              </a:buClr>
              <a:buNone/>
            </a:pPr>
            <a:r>
              <a:rPr lang="zh-CN" altLang="en-US" sz="2800" dirty="0" smtClean="0">
                <a:latin typeface="宋体" panose="02010600030101010101" pitchFamily="2" charset="-122"/>
              </a:rPr>
              <a:t>（一）思路：</a:t>
            </a:r>
            <a:endParaRPr lang="en-US" altLang="zh-CN" sz="2800" dirty="0" smtClean="0">
              <a:latin typeface="宋体" panose="02010600030101010101" pitchFamily="2" charset="-122"/>
            </a:endParaRPr>
          </a:p>
          <a:p>
            <a:pPr marL="0" indent="0" algn="just" eaLnBrk="1" hangingPunct="1">
              <a:spcBef>
                <a:spcPts val="0"/>
              </a:spcBef>
              <a:buClr>
                <a:srgbClr val="CC99FF"/>
              </a:buClr>
              <a:buNone/>
            </a:pPr>
            <a:r>
              <a:rPr lang="zh-CN" altLang="en-US" sz="2800" dirty="0" smtClean="0">
                <a:latin typeface="宋体" panose="02010600030101010101" pitchFamily="2" charset="-122"/>
                <a:sym typeface="Wingdings" panose="05000000000000000000" pitchFamily="2" charset="2"/>
              </a:rPr>
              <a:t>  （</a:t>
            </a:r>
            <a:r>
              <a:rPr lang="en-US" altLang="zh-CN" sz="2800" dirty="0" smtClean="0">
                <a:latin typeface="宋体" panose="02010600030101010101" pitchFamily="2" charset="-122"/>
                <a:sym typeface="Wingdings" panose="05000000000000000000" pitchFamily="2" charset="2"/>
              </a:rPr>
              <a:t>1</a:t>
            </a:r>
            <a:r>
              <a:rPr lang="zh-CN" altLang="en-US" sz="2800" dirty="0" smtClean="0">
                <a:latin typeface="宋体" panose="02010600030101010101" pitchFamily="2" charset="-122"/>
                <a:sym typeface="Wingdings" panose="05000000000000000000" pitchFamily="2" charset="2"/>
              </a:rPr>
              <a:t>）</a:t>
            </a:r>
            <a:r>
              <a:rPr lang="zh-CN" altLang="en-US" sz="2800" dirty="0" smtClean="0">
                <a:latin typeface="宋体" panose="02010600030101010101" pitchFamily="2" charset="-122"/>
              </a:rPr>
              <a:t>投资者</a:t>
            </a:r>
            <a:r>
              <a:rPr lang="zh-CN" altLang="en-US" sz="2800" dirty="0">
                <a:latin typeface="宋体" panose="02010600030101010101" pitchFamily="2" charset="-122"/>
              </a:rPr>
              <a:t>将一笔资金在给定时期</a:t>
            </a:r>
            <a:r>
              <a:rPr lang="en-US" sz="2800" dirty="0">
                <a:latin typeface="宋体" panose="02010600030101010101" pitchFamily="2" charset="-122"/>
              </a:rPr>
              <a:t>(</a:t>
            </a:r>
            <a:r>
              <a:rPr lang="zh-CN" altLang="en-US" sz="2800" dirty="0">
                <a:latin typeface="宋体" panose="02010600030101010101" pitchFamily="2" charset="-122"/>
              </a:rPr>
              <a:t>持有期</a:t>
            </a:r>
            <a:r>
              <a:rPr lang="en-US" sz="2800" dirty="0">
                <a:latin typeface="宋体" panose="02010600030101010101" pitchFamily="2" charset="-122"/>
              </a:rPr>
              <a:t>)</a:t>
            </a:r>
            <a:r>
              <a:rPr lang="zh-CN" altLang="en-US" sz="2800" dirty="0">
                <a:latin typeface="宋体" panose="02010600030101010101" pitchFamily="2" charset="-122"/>
              </a:rPr>
              <a:t>里进行投资</a:t>
            </a:r>
            <a:r>
              <a:rPr lang="en-US" sz="2800" dirty="0">
                <a:latin typeface="宋体" panose="02010600030101010101" pitchFamily="2" charset="-122"/>
              </a:rPr>
              <a:t>,</a:t>
            </a:r>
            <a:r>
              <a:rPr lang="zh-CN" altLang="en-US" sz="2800" dirty="0">
                <a:latin typeface="宋体" panose="02010600030101010101" pitchFamily="2" charset="-122"/>
              </a:rPr>
              <a:t>在期初</a:t>
            </a:r>
            <a:r>
              <a:rPr lang="en-US" sz="2800" dirty="0">
                <a:latin typeface="宋体" panose="02010600030101010101" pitchFamily="2" charset="-122"/>
              </a:rPr>
              <a:t>,</a:t>
            </a:r>
            <a:r>
              <a:rPr lang="zh-CN" altLang="en-US" sz="2800" dirty="0">
                <a:latin typeface="宋体" panose="02010600030101010101" pitchFamily="2" charset="-122"/>
              </a:rPr>
              <a:t>他购买一些证券</a:t>
            </a:r>
            <a:r>
              <a:rPr lang="en-US" sz="2800" dirty="0">
                <a:latin typeface="宋体" panose="02010600030101010101" pitchFamily="2" charset="-122"/>
              </a:rPr>
              <a:t>,</a:t>
            </a:r>
            <a:r>
              <a:rPr lang="zh-CN" altLang="en-US" sz="2800" dirty="0">
                <a:latin typeface="宋体" panose="02010600030101010101" pitchFamily="2" charset="-122"/>
              </a:rPr>
              <a:t>然后在期末全部卖出</a:t>
            </a:r>
            <a:r>
              <a:rPr lang="en-US" sz="2800" dirty="0">
                <a:latin typeface="宋体" panose="02010600030101010101" pitchFamily="2" charset="-122"/>
              </a:rPr>
              <a:t>,</a:t>
            </a:r>
            <a:r>
              <a:rPr lang="zh-CN" altLang="en-US" sz="2800" dirty="0">
                <a:latin typeface="宋体" panose="02010600030101010101" pitchFamily="2" charset="-122"/>
              </a:rPr>
              <a:t>那么在期初他将决定购买哪些证券</a:t>
            </a:r>
            <a:r>
              <a:rPr lang="en-US" sz="2800" dirty="0">
                <a:latin typeface="宋体" panose="02010600030101010101" pitchFamily="2" charset="-122"/>
              </a:rPr>
              <a:t>,</a:t>
            </a:r>
            <a:r>
              <a:rPr lang="zh-CN" altLang="en-US" sz="2800" dirty="0" smtClean="0">
                <a:latin typeface="宋体" panose="02010600030101010101" pitchFamily="2" charset="-122"/>
              </a:rPr>
              <a:t>资金在这些证券上如何进行分配？</a:t>
            </a:r>
            <a:endParaRPr lang="en-US" altLang="zh-CN" sz="2800" dirty="0">
              <a:latin typeface="宋体" panose="02010600030101010101" pitchFamily="2" charset="-122"/>
            </a:endParaRPr>
          </a:p>
          <a:p>
            <a:pPr marL="0" indent="0" algn="just" eaLnBrk="1" hangingPunct="1">
              <a:spcBef>
                <a:spcPts val="0"/>
              </a:spcBef>
              <a:buClr>
                <a:srgbClr val="CC99FF"/>
              </a:buClr>
              <a:buNone/>
            </a:pPr>
            <a:r>
              <a:rPr lang="zh-CN" altLang="en-US" sz="2800" dirty="0" smtClean="0">
                <a:latin typeface="宋体" panose="02010600030101010101" pitchFamily="2" charset="-122"/>
              </a:rPr>
              <a:t>  （</a:t>
            </a:r>
            <a:r>
              <a:rPr lang="en-US" altLang="zh-CN" sz="2800" dirty="0" smtClean="0">
                <a:latin typeface="宋体" panose="02010600030101010101" pitchFamily="2" charset="-122"/>
              </a:rPr>
              <a:t>2</a:t>
            </a:r>
            <a:r>
              <a:rPr lang="zh-CN" altLang="en-US" sz="2800" dirty="0" smtClean="0">
                <a:latin typeface="宋体" panose="02010600030101010101" pitchFamily="2" charset="-122"/>
              </a:rPr>
              <a:t>）投资者</a:t>
            </a:r>
            <a:r>
              <a:rPr lang="zh-CN" altLang="en-US" sz="2800" dirty="0">
                <a:latin typeface="宋体" panose="02010600030101010101" pitchFamily="2" charset="-122"/>
              </a:rPr>
              <a:t>的选择应该实现两个相互制约的目标</a:t>
            </a:r>
            <a:r>
              <a:rPr lang="en-US" sz="2800" dirty="0">
                <a:latin typeface="Arial" panose="020B0604020202020204" pitchFamily="34" charset="0"/>
              </a:rPr>
              <a:t>——</a:t>
            </a:r>
            <a:r>
              <a:rPr lang="zh-CN" altLang="en-US" sz="2800" b="1" dirty="0">
                <a:latin typeface="宋体" panose="02010600030101010101" pitchFamily="2" charset="-122"/>
              </a:rPr>
              <a:t>预期收益率最大化和收益率不确定性（风险）的最小化之间的某种平衡</a:t>
            </a:r>
            <a:r>
              <a:rPr lang="zh-CN" altLang="en-US" b="1" dirty="0">
                <a:latin typeface="宋体" panose="02010600030101010101" pitchFamily="2" charset="-122"/>
              </a:rPr>
              <a:t>。</a:t>
            </a:r>
            <a:r>
              <a:rPr lang="zh-CN" altLang="en-US" sz="2600" dirty="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6389"/>
                                        </p:tgtEl>
                                        <p:attrNameLst>
                                          <p:attrName>style.visibility</p:attrName>
                                        </p:attrNameLst>
                                      </p:cBhvr>
                                      <p:to>
                                        <p:strVal val="visible"/>
                                      </p:to>
                                    </p:set>
                                    <p:animEffect transition="in" filter="barn(outVertical)">
                                      <p:cBhvr>
                                        <p:cTn id="7" dur="500"/>
                                        <p:tgtEl>
                                          <p:spTgt spid="1638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390">
                                            <p:txEl>
                                              <p:pRg st="0" end="0"/>
                                            </p:txEl>
                                          </p:spTgt>
                                        </p:tgtEl>
                                        <p:attrNameLst>
                                          <p:attrName>style.visibility</p:attrName>
                                        </p:attrNameLst>
                                      </p:cBhvr>
                                      <p:to>
                                        <p:strVal val="visible"/>
                                      </p:to>
                                    </p:set>
                                    <p:animEffect transition="in" filter="wipe(left)">
                                      <p:cBhvr>
                                        <p:cTn id="12" dur="500"/>
                                        <p:tgtEl>
                                          <p:spTgt spid="1639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390">
                                            <p:txEl>
                                              <p:pRg st="1" end="1"/>
                                            </p:txEl>
                                          </p:spTgt>
                                        </p:tgtEl>
                                        <p:attrNameLst>
                                          <p:attrName>style.visibility</p:attrName>
                                        </p:attrNameLst>
                                      </p:cBhvr>
                                      <p:to>
                                        <p:strVal val="visible"/>
                                      </p:to>
                                    </p:set>
                                    <p:animEffect transition="in" filter="wipe(left)">
                                      <p:cBhvr>
                                        <p:cTn id="17" dur="500"/>
                                        <p:tgtEl>
                                          <p:spTgt spid="1639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390">
                                            <p:txEl>
                                              <p:pRg st="2" end="2"/>
                                            </p:txEl>
                                          </p:spTgt>
                                        </p:tgtEl>
                                        <p:attrNameLst>
                                          <p:attrName>style.visibility</p:attrName>
                                        </p:attrNameLst>
                                      </p:cBhvr>
                                      <p:to>
                                        <p:strVal val="visible"/>
                                      </p:to>
                                    </p:set>
                                    <p:animEffect transition="in" filter="wipe(left)">
                                      <p:cBhvr>
                                        <p:cTn id="22" dur="500"/>
                                        <p:tgtEl>
                                          <p:spTgt spid="1639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9" grpId="0" autoUpdateAnimBg="0"/>
      <p:bldP spid="16390" grpId="0" build="p" autoUpdateAnimBg="0"/>
    </p:bldLst>
  </p:timing>
</p:sld>
</file>

<file path=ppt/theme/theme1.xml><?xml version="1.0" encoding="utf-8"?>
<a:theme xmlns:a="http://schemas.openxmlformats.org/drawingml/2006/main" name="平面">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Facet</Template>
  <TotalTime>225</TotalTime>
  <Words>5500</Words>
  <Application>Microsoft Office PowerPoint</Application>
  <PresentationFormat>宽屏</PresentationFormat>
  <Paragraphs>428</Paragraphs>
  <Slides>64</Slides>
  <Notes>1</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3</vt:i4>
      </vt:variant>
      <vt:variant>
        <vt:lpstr>幻灯片标题</vt:lpstr>
      </vt:variant>
      <vt:variant>
        <vt:i4>64</vt:i4>
      </vt:variant>
    </vt:vector>
  </HeadingPairs>
  <TitlesOfParts>
    <vt:vector size="84" baseType="lpstr">
      <vt:lpstr>方正姚体</vt:lpstr>
      <vt:lpstr>华文行楷</vt:lpstr>
      <vt:lpstr>华文楷体</vt:lpstr>
      <vt:lpstr>华文新魏</vt:lpstr>
      <vt:lpstr>楷体_GB2312</vt:lpstr>
      <vt:lpstr>隶书</vt:lpstr>
      <vt:lpstr>宋体</vt:lpstr>
      <vt:lpstr>Arial</vt:lpstr>
      <vt:lpstr>Calibri</vt:lpstr>
      <vt:lpstr>Symbol</vt:lpstr>
      <vt:lpstr>Tahoma</vt:lpstr>
      <vt:lpstr>Times New Roman</vt:lpstr>
      <vt:lpstr>Trebuchet MS</vt:lpstr>
      <vt:lpstr>Verdana</vt:lpstr>
      <vt:lpstr>Wingdings</vt:lpstr>
      <vt:lpstr>Wingdings 3</vt:lpstr>
      <vt:lpstr>平面</vt:lpstr>
      <vt:lpstr>MathType 6.0 Equation</vt:lpstr>
      <vt:lpstr>Microsoft 公式 3.0</vt:lpstr>
      <vt:lpstr>Microsoft Excel 图表</vt:lpstr>
      <vt:lpstr>量化策略开发与程序化交易</vt:lpstr>
      <vt:lpstr>PowerPoint 演示文稿</vt:lpstr>
      <vt:lpstr>第一节 主要内容和假设条件</vt:lpstr>
      <vt:lpstr>（一）Markowitz 有关“风险”的思想：</vt:lpstr>
      <vt:lpstr>二、马科维兹资产组合模型的内容</vt:lpstr>
      <vt:lpstr>PowerPoint 演示文稿</vt:lpstr>
      <vt:lpstr>PowerPoint 演示文稿</vt:lpstr>
      <vt:lpstr>PowerPoint 演示文稿</vt:lpstr>
      <vt:lpstr>二、假设条件 </vt:lpstr>
      <vt:lpstr>PowerPoint 演示文稿</vt:lpstr>
      <vt:lpstr>PowerPoint 演示文稿</vt:lpstr>
      <vt:lpstr>第二节 证券收益与风险的度量 及证券组合的风险分散化效应</vt:lpstr>
      <vt:lpstr>PowerPoint 演示文稿</vt:lpstr>
      <vt:lpstr>PowerPoint 演示文稿</vt:lpstr>
      <vt:lpstr>二、价格与回报率 </vt:lpstr>
      <vt:lpstr>PowerPoint 演示文稿</vt:lpstr>
      <vt:lpstr>三、证券的期望收益率</vt:lpstr>
      <vt:lpstr>PowerPoint 演示文稿</vt:lpstr>
      <vt:lpstr>四、方差  </vt:lpstr>
      <vt:lpstr>PowerPoint 演示文稿</vt:lpstr>
      <vt:lpstr>PowerPoint 演示文稿</vt:lpstr>
      <vt:lpstr>（二）重要概念4：两个证券组合预期收益的方差</vt:lpstr>
      <vt:lpstr>五、协方差</vt:lpstr>
      <vt:lpstr>PowerPoint 演示文稿</vt:lpstr>
      <vt:lpstr>六、相关系数</vt:lpstr>
      <vt:lpstr>PowerPoint 演示文稿</vt:lpstr>
      <vt:lpstr>七、多个证券组合的方差协方差矩阵 </vt:lpstr>
      <vt:lpstr>八、证券组合的方差和风险的分散化 </vt:lpstr>
      <vt:lpstr>PowerPoint 演示文稿</vt:lpstr>
      <vt:lpstr>（二）案例分析</vt:lpstr>
      <vt:lpstr>PowerPoint 演示文稿</vt:lpstr>
      <vt:lpstr>PowerPoint 演示文稿</vt:lpstr>
      <vt:lpstr>PowerPoint 演示文稿</vt:lpstr>
      <vt:lpstr>  </vt:lpstr>
      <vt:lpstr>PowerPoint 演示文稿</vt:lpstr>
      <vt:lpstr>PowerPoint 演示文稿</vt:lpstr>
      <vt:lpstr>PowerPoint 演示文稿</vt:lpstr>
      <vt:lpstr>九、Markowitz 证券组合选择问题的数学模型</vt:lpstr>
      <vt:lpstr>PowerPoint 演示文稿</vt:lpstr>
      <vt:lpstr>结论</vt:lpstr>
      <vt:lpstr>PowerPoint 演示文稿</vt:lpstr>
      <vt:lpstr>第三节 证券投资组合的可行集，有效集                       与最优投资组合 </vt:lpstr>
      <vt:lpstr>一、投资者的无差异曲线</vt:lpstr>
      <vt:lpstr>PowerPoint 演示文稿</vt:lpstr>
      <vt:lpstr>PowerPoint 演示文稿</vt:lpstr>
      <vt:lpstr>二、可行集 </vt:lpstr>
      <vt:lpstr>PowerPoint 演示文稿</vt:lpstr>
      <vt:lpstr>三、有效集或有效前沿 </vt:lpstr>
      <vt:lpstr>PowerPoint 演示文稿</vt:lpstr>
      <vt:lpstr>PowerPoint 演示文稿</vt:lpstr>
      <vt:lpstr>2、个人投资者的最优投资组合选择</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五、Markowitz组合投资理论运用</vt:lpstr>
      <vt:lpstr>总结与评价 </vt:lpstr>
      <vt:lpstr>PowerPoint 演示文稿</vt:lpstr>
      <vt:lpstr>PowerPoint 演示文稿</vt:lpstr>
    </vt:vector>
  </TitlesOfParts>
  <Company>微软中国</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微软用户</dc:creator>
  <cp:lastModifiedBy>微软用户</cp:lastModifiedBy>
  <cp:revision>28</cp:revision>
  <dcterms:created xsi:type="dcterms:W3CDTF">2020-04-15T13:42:56Z</dcterms:created>
  <dcterms:modified xsi:type="dcterms:W3CDTF">2020-04-17T13:34:00Z</dcterms:modified>
</cp:coreProperties>
</file>