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7" r:id="rId5"/>
    <p:sldId id="259" r:id="rId6"/>
    <p:sldId id="260" r:id="rId7"/>
    <p:sldId id="261" r:id="rId8"/>
    <p:sldId id="268" r:id="rId9"/>
    <p:sldId id="269" r:id="rId10"/>
    <p:sldId id="262" r:id="rId11"/>
    <p:sldId id="263" r:id="rId12"/>
    <p:sldId id="270" r:id="rId13"/>
    <p:sldId id="271" r:id="rId14"/>
    <p:sldId id="264" r:id="rId15"/>
    <p:sldId id="286" r:id="rId16"/>
    <p:sldId id="288" r:id="rId17"/>
    <p:sldId id="265" r:id="rId18"/>
    <p:sldId id="266" r:id="rId19"/>
    <p:sldId id="267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1" r:id="rId28"/>
    <p:sldId id="283" r:id="rId29"/>
    <p:sldId id="285" r:id="rId30"/>
    <p:sldId id="284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CAPM" TargetMode="External"/><Relationship Id="rId2" Type="http://schemas.openxmlformats.org/officeDocument/2006/relationships/hyperlink" Target="https://baike.baidu.com/item/%E9%BB%98%E9%A1%BF%C2%B7%E7%B1%B3%E5%8B%92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82969" y="685799"/>
            <a:ext cx="3912502" cy="879390"/>
          </a:xfrm>
        </p:spPr>
        <p:txBody>
          <a:bodyPr/>
          <a:lstStyle/>
          <a:p>
            <a:r>
              <a:rPr lang="zh-CN" altLang="en-US" dirty="0" smtClean="0"/>
              <a:t>量化策略开发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53110" y="1246431"/>
            <a:ext cx="3501986" cy="637517"/>
          </a:xfrm>
        </p:spPr>
        <p:txBody>
          <a:bodyPr>
            <a:noAutofit/>
          </a:bodyPr>
          <a:lstStyle/>
          <a:p>
            <a:r>
              <a:rPr lang="zh-CN" altLang="en-US" sz="4800" dirty="0" smtClean="0">
                <a:solidFill>
                  <a:schemeClr val="tx1"/>
                </a:solidFill>
              </a:rPr>
              <a:t>程序化交易</a:t>
            </a:r>
            <a:endParaRPr lang="zh-CN" altLang="en-US" sz="48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6343217" y="921485"/>
            <a:ext cx="914400" cy="914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425956" y="921485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/>
              <a:t>与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304842" y="2828282"/>
            <a:ext cx="19832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6"/>
                </a:solidFill>
                <a:latin typeface="Bauhaus 93" panose="04030905020B02020C02" pitchFamily="82" charset="0"/>
              </a:rPr>
              <a:t>绪      论</a:t>
            </a:r>
            <a:endParaRPr lang="zh-CN" altLang="en-US" sz="4000" b="1" dirty="0">
              <a:solidFill>
                <a:schemeClr val="accent6"/>
              </a:solidFill>
              <a:latin typeface="Bauhaus 93" panose="04030905020B02020C02" pitchFamily="82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30114" y="4539994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华文行楷" panose="02010800040101010101" pitchFamily="2" charset="-122"/>
                <a:ea typeface="华文行楷" panose="02010800040101010101" pitchFamily="2" charset="-122"/>
              </a:rPr>
              <a:t>主讲    王雅杰</a:t>
            </a:r>
            <a:endParaRPr lang="zh-CN" altLang="en-US" sz="2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2436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06" y="914400"/>
            <a:ext cx="11459664" cy="500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008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9" y="1260389"/>
            <a:ext cx="11540862" cy="4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2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428625"/>
            <a:ext cx="10877550" cy="600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96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25" y="1359243"/>
            <a:ext cx="11183266" cy="4151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243" y="634333"/>
            <a:ext cx="11262511" cy="600935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8588" y="172668"/>
            <a:ext cx="319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量化投资的其它分类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80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1805" y="214184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（二） 量化投资的特征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4211" y="1009172"/>
            <a:ext cx="11572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总体来说，定量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投资和传统的定性投资本质上是相同的，二者都是基于市场非有效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或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是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弱有效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的理论基础。定量投资则</a:t>
            </a:r>
            <a:r>
              <a:rPr lang="zh-CN" altLang="en-US" sz="2400" dirty="0">
                <a:solidFill>
                  <a:schemeClr val="bg1"/>
                </a:solidFill>
                <a:latin typeface="+mn-ea"/>
              </a:rPr>
              <a:t>是“定性思想的量化应用”，更加强调</a:t>
            </a:r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数据或计算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机等人工智能技术。具体而言，有以下特征：</a:t>
            </a:r>
            <a:endParaRPr lang="zh-CN" altLang="en-US" sz="24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1729" y="2419714"/>
            <a:ext cx="11392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1</a:t>
            </a:r>
            <a:r>
              <a:rPr lang="zh-CN" altLang="en-US" dirty="0" smtClean="0"/>
              <a:t>、纪律性。</a:t>
            </a:r>
            <a:r>
              <a:rPr lang="zh-CN" altLang="en-US" dirty="0"/>
              <a:t>表现在依靠模型和相信模型</a:t>
            </a:r>
            <a:r>
              <a:rPr lang="zh-CN" altLang="en-US" dirty="0" smtClean="0"/>
              <a:t>，决策</a:t>
            </a:r>
            <a:r>
              <a:rPr lang="zh-CN" altLang="en-US" dirty="0"/>
              <a:t>之前，首先要运行模型，根据模型的运行结果进行决策</a:t>
            </a:r>
            <a:r>
              <a:rPr lang="zh-CN" altLang="en-US" dirty="0" smtClean="0"/>
              <a:t>，而</a:t>
            </a:r>
            <a:r>
              <a:rPr lang="zh-CN" altLang="en-US" dirty="0"/>
              <a:t>不是凭感觉</a:t>
            </a:r>
            <a:r>
              <a:rPr lang="zh-CN" altLang="en-US" dirty="0" smtClean="0"/>
              <a:t>。</a:t>
            </a:r>
            <a:r>
              <a:rPr lang="zh-CN" altLang="en-US" dirty="0"/>
              <a:t>可以克服人性的弱点，如贪婪、恐惧、侥幸心理，也可以克服认知</a:t>
            </a:r>
            <a:r>
              <a:rPr lang="zh-CN" altLang="en-US" dirty="0" smtClean="0"/>
              <a:t>偏差。纪律</a:t>
            </a:r>
            <a:r>
              <a:rPr lang="zh-CN" altLang="en-US" dirty="0"/>
              <a:t>化的</a:t>
            </a:r>
            <a:r>
              <a:rPr lang="zh-CN" altLang="en-US" dirty="0" smtClean="0"/>
              <a:t>另外</a:t>
            </a:r>
            <a:r>
              <a:rPr lang="zh-CN" altLang="en-US" dirty="0"/>
              <a:t>一个好处是可跟踪。定量投资作为一种定性思想的理性应用</a:t>
            </a:r>
            <a:r>
              <a:rPr lang="zh-CN" altLang="en-US" dirty="0" smtClean="0"/>
              <a:t>，客观</a:t>
            </a:r>
            <a:r>
              <a:rPr lang="zh-CN" altLang="en-US" dirty="0"/>
              <a:t>地在组合中去体现这样的组合</a:t>
            </a:r>
            <a:r>
              <a:rPr lang="zh-CN" altLang="en-US" dirty="0" smtClean="0"/>
              <a:t>思想</a:t>
            </a:r>
            <a:r>
              <a:rPr lang="zh-CN" altLang="en-US" dirty="0"/>
              <a:t>。一个好的投资方法应该是一个“透明的盒子”。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11728" y="3640821"/>
            <a:ext cx="11294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dirty="0" smtClean="0"/>
              <a:t>2</a:t>
            </a:r>
            <a:r>
              <a:rPr lang="zh-CN" altLang="en-US" dirty="0" smtClean="0"/>
              <a:t>、系统性。</a:t>
            </a:r>
            <a:r>
              <a:rPr lang="zh-CN" altLang="en-US" dirty="0" smtClean="0">
                <a:solidFill>
                  <a:srgbClr val="FF0000"/>
                </a:solidFill>
              </a:rPr>
              <a:t>多层次</a:t>
            </a:r>
            <a:r>
              <a:rPr lang="zh-CN" altLang="en-US" dirty="0"/>
              <a:t>，包括在大类资产配置、行业选择、精选个股三个层次上我们都有模型</a:t>
            </a:r>
            <a:r>
              <a:rPr lang="zh-CN" altLang="en-US" dirty="0" smtClean="0"/>
              <a:t>；</a:t>
            </a:r>
            <a:r>
              <a:rPr lang="zh-CN" altLang="en-US" dirty="0" smtClean="0">
                <a:solidFill>
                  <a:srgbClr val="FF0000"/>
                </a:solidFill>
              </a:rPr>
              <a:t>多角度</a:t>
            </a:r>
            <a:r>
              <a:rPr lang="zh-CN" altLang="en-US" dirty="0"/>
              <a:t>，定量</a:t>
            </a:r>
            <a:r>
              <a:rPr lang="zh-CN" altLang="en-US" dirty="0" smtClean="0"/>
              <a:t>投资的</a:t>
            </a:r>
            <a:r>
              <a:rPr lang="zh-CN" altLang="en-US" dirty="0"/>
              <a:t>核心投资思想包括宏观周期、市场结构、估值、成长、盈利质量、分析师盈利预测、市场情绪</a:t>
            </a:r>
            <a:r>
              <a:rPr lang="zh-CN" altLang="en-US" dirty="0" smtClean="0"/>
              <a:t>等；</a:t>
            </a:r>
            <a:r>
              <a:rPr lang="zh-CN" altLang="en-US" dirty="0" smtClean="0">
                <a:solidFill>
                  <a:srgbClr val="FF0000"/>
                </a:solidFill>
              </a:rPr>
              <a:t>多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  <a:r>
              <a:rPr lang="zh-CN" altLang="en-US" dirty="0"/>
              <a:t>，就是海量数据的处理。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11729" y="4715316"/>
            <a:ext cx="93872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、套利思想。通过</a:t>
            </a:r>
            <a:r>
              <a:rPr lang="zh-CN" altLang="en-US" dirty="0"/>
              <a:t>全面、系统性的扫描捕捉错误定价、错误估值带来的机会。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11729" y="5105426"/>
            <a:ext cx="9084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zh-CN" altLang="en-US" dirty="0"/>
              <a:t>概率</a:t>
            </a:r>
            <a:r>
              <a:rPr lang="zh-CN" altLang="en-US" dirty="0" smtClean="0"/>
              <a:t>取胜。</a:t>
            </a:r>
            <a:r>
              <a:rPr lang="zh-CN" altLang="en-US" dirty="0"/>
              <a:t>从历史中挖掘有望在未来重复的历史规律并且加以利用</a:t>
            </a:r>
            <a:r>
              <a:rPr lang="zh-CN" altLang="en-US" dirty="0" smtClean="0"/>
              <a:t>。重视组合投资。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039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5416" y="956396"/>
            <a:ext cx="11401167" cy="5518544"/>
          </a:xfrm>
        </p:spPr>
        <p:txBody>
          <a:bodyPr/>
          <a:lstStyle/>
          <a:p>
            <a:r>
              <a:rPr lang="zh-CN" altLang="en-US" b="1" dirty="0" smtClean="0"/>
              <a:t>（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一）量化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投资的产生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(60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年代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：科学股票市场系统和可转债套利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策略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    量化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投资的鼻祖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—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爱德华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索普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(Edward Thorp):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加州大学洛杉矶分校物理学博士、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MIT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教授，加州大学欧文分校教授。善于用科学方法研究赌术，对象诸如百家乐、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点。利用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21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点原理发明了发明了科学股票市场系统，并用于可转换债券套利，成立了普林斯顿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纽波特基金，是最早采用纯数学技术赚钱的人之一，被称为“宽客教父”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。（大数定律，加倍加注策略）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（二）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量化投资的兴起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(70-80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年代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：期权定价理论与统计套利策略</a:t>
            </a: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 1973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年，芝加哥大学教授费希尔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布莱克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(Fischer Black)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和迈伦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斯科尔斯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(Myron Scholes)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发表论文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《The Pricing of Options and Corporate Liabilities》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，提出著名的“</a:t>
            </a:r>
            <a:r>
              <a:rPr lang="zh-CN" altLang="en-US" u="sng" dirty="0">
                <a:solidFill>
                  <a:schemeClr val="bg1"/>
                </a:solidFill>
                <a:latin typeface="+mn-ea"/>
              </a:rPr>
              <a:t>布莱克</a:t>
            </a:r>
            <a:r>
              <a:rPr lang="en-US" altLang="zh-CN" u="sng" dirty="0">
                <a:solidFill>
                  <a:schemeClr val="bg1"/>
                </a:solidFill>
                <a:latin typeface="+mn-ea"/>
              </a:rPr>
              <a:t>-</a:t>
            </a:r>
            <a:r>
              <a:rPr lang="zh-CN" altLang="en-US" u="sng" dirty="0" smtClean="0">
                <a:solidFill>
                  <a:schemeClr val="bg1"/>
                </a:solidFill>
                <a:latin typeface="+mn-ea"/>
              </a:rPr>
              <a:t>斯科尔斯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”公式。其公式与索普的模型计算结果相差无几。该理论假设价格随机游走，价格的运动方向是钟型曲线（正态分布）的正中央，价格不会大幅的跳动。即不会出现黑天鹅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。（统计套利）</a:t>
            </a:r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（三）量化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投资的“黄金十年”（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90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年代）：标准金融理论的形成与量化投资基金的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繁荣</a:t>
            </a:r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+mn-ea"/>
              </a:rPr>
              <a:t>标准金融理论（现代投资组合理论）的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形成，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1990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年马科维茨、夏普和默顿三人获得诺贝尔经济学奖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（四）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量化投资的危机（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2000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年后）：次贷危机和量化投资的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灾难。</a:t>
            </a:r>
            <a:endParaRPr lang="zh-CN" altLang="en-US" sz="1800" b="1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  <a:p>
            <a:endParaRPr lang="zh-CN" altLang="en-US" b="1" dirty="0">
              <a:latin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</a:endParaRPr>
          </a:p>
          <a:p>
            <a:endParaRPr lang="en-US" altLang="zh-CN" b="1" dirty="0"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4" name="标题 3"/>
          <p:cNvSpPr txBox="1">
            <a:spLocks noGrp="1"/>
          </p:cNvSpPr>
          <p:nvPr>
            <p:ph type="title"/>
          </p:nvPr>
        </p:nvSpPr>
        <p:spPr>
          <a:xfrm>
            <a:off x="298450" y="205800"/>
            <a:ext cx="60611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chemeClr val="bg1"/>
                </a:solidFill>
              </a:rPr>
              <a:t>二  量化投资的发展历史与现状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954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4301" y="167774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</a:rPr>
              <a:t>量化投资的计算机技术和平台发展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51" y="960703"/>
            <a:ext cx="10067690" cy="56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477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149" y="790833"/>
            <a:ext cx="10221362" cy="55782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7665" y="148280"/>
            <a:ext cx="3006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</a:rPr>
              <a:t>中国量化投资的现状</a:t>
            </a:r>
            <a:endParaRPr lang="zh-CN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9603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63611" y="1186249"/>
            <a:ext cx="1159063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b="1" dirty="0" smtClean="0"/>
              <a:t>       随着</a:t>
            </a:r>
            <a:r>
              <a:rPr lang="zh-CN" altLang="en-US" b="1" dirty="0"/>
              <a:t>市场环境的变化，量化投资策略也随之变化，可以预见中国量化投资策略将朝如下几个</a:t>
            </a:r>
            <a:r>
              <a:rPr lang="zh-CN" altLang="en-US" b="1" dirty="0" smtClean="0"/>
              <a:t>方面继续</a:t>
            </a:r>
            <a:r>
              <a:rPr lang="zh-CN" altLang="en-US" b="1" dirty="0"/>
              <a:t>发展：</a:t>
            </a:r>
          </a:p>
          <a:p>
            <a:pPr algn="just"/>
            <a:r>
              <a:rPr lang="zh-CN" altLang="en-US" b="1" dirty="0"/>
              <a:t>第一，分化与融合并行。各个策略将把自身的优势发展到极致，比如多因子策略将在因子挖掘</a:t>
            </a:r>
            <a:r>
              <a:rPr lang="zh-CN" altLang="en-US" b="1" dirty="0" smtClean="0"/>
              <a:t>、积累</a:t>
            </a:r>
            <a:r>
              <a:rPr lang="zh-CN" altLang="en-US" b="1" dirty="0"/>
              <a:t>方面更进一步，将学术界、产业技术界的新成果不断转化为因子，增强策略的有效性和</a:t>
            </a:r>
            <a:r>
              <a:rPr lang="zh-CN" altLang="en-US" b="1" dirty="0" smtClean="0"/>
              <a:t>适应能力</a:t>
            </a:r>
            <a:r>
              <a:rPr lang="zh-CN" altLang="en-US" b="1" dirty="0"/>
              <a:t>，套利策略将不断往高频方向发展，捕捉市场瞬息的机会；同时，各个策略将进一步融合</a:t>
            </a:r>
            <a:r>
              <a:rPr lang="zh-CN" altLang="en-US" b="1" dirty="0" smtClean="0"/>
              <a:t>，以</a:t>
            </a:r>
            <a:r>
              <a:rPr lang="zh-CN" altLang="en-US" b="1" dirty="0"/>
              <a:t>适应不同的市场环境，使得整体的投资策略更加稳健。</a:t>
            </a:r>
          </a:p>
          <a:p>
            <a:pPr algn="just"/>
            <a:r>
              <a:rPr lang="zh-CN" altLang="en-US" b="1" dirty="0"/>
              <a:t>第二，机器学习、人工智能等方法不断渗透。在</a:t>
            </a:r>
            <a:r>
              <a:rPr lang="en-US" altLang="zh-CN" b="1" dirty="0"/>
              <a:t>2015</a:t>
            </a:r>
            <a:r>
              <a:rPr lang="zh-CN" altLang="en-US" b="1" dirty="0"/>
              <a:t>年之后，规模和业绩靠前的量化投资管理</a:t>
            </a:r>
            <a:r>
              <a:rPr lang="zh-CN" altLang="en-US" b="1" dirty="0" smtClean="0"/>
              <a:t>人，</a:t>
            </a:r>
            <a:r>
              <a:rPr lang="zh-CN" altLang="en-US" b="1" dirty="0"/>
              <a:t>尤其是私募量化投资管理人，都或多或少将机器学习、人工智能方法应用于自身的策略模型中</a:t>
            </a:r>
            <a:r>
              <a:rPr lang="zh-CN" altLang="en-US" b="1" dirty="0" smtClean="0"/>
              <a:t>。有了</a:t>
            </a:r>
            <a:r>
              <a:rPr lang="zh-CN" altLang="en-US" b="1" dirty="0"/>
              <a:t>行业龙头的示范以及实际业绩的优异表现，未来，这些方法将不断渗透到行业的各个角落</a:t>
            </a:r>
            <a:r>
              <a:rPr lang="zh-CN" altLang="en-US" b="1" dirty="0" smtClean="0"/>
              <a:t>，</a:t>
            </a:r>
            <a:endParaRPr lang="en-US" altLang="zh-CN" b="1" dirty="0" smtClean="0"/>
          </a:p>
          <a:p>
            <a:pPr algn="just"/>
            <a:r>
              <a:rPr lang="zh-CN" altLang="en-US" b="1" dirty="0" smtClean="0"/>
              <a:t>产出</a:t>
            </a:r>
            <a:r>
              <a:rPr lang="zh-CN" altLang="en-US" b="1" dirty="0"/>
              <a:t>更多的策略。</a:t>
            </a:r>
          </a:p>
          <a:p>
            <a:pPr algn="just"/>
            <a:r>
              <a:rPr lang="zh-CN" altLang="en-US" b="1" dirty="0"/>
              <a:t>第三，量化多头类策略将越发壮大。随着中国量化投资市场份额占比提高以及规模的增长，</a:t>
            </a:r>
            <a:r>
              <a:rPr lang="zh-CN" altLang="en-US" b="1" dirty="0" smtClean="0"/>
              <a:t>只有量化</a:t>
            </a:r>
            <a:r>
              <a:rPr lang="zh-CN" altLang="en-US" b="1" dirty="0"/>
              <a:t>多头类策略能承载那么大的资金，这类策略有着广阔的市场空间。因此，以多因子选股为</a:t>
            </a:r>
            <a:r>
              <a:rPr lang="zh-CN" altLang="en-US" b="1" dirty="0" smtClean="0"/>
              <a:t>代表</a:t>
            </a:r>
            <a:r>
              <a:rPr lang="zh-CN" altLang="en-US" b="1" dirty="0"/>
              <a:t>的量化多头类策略必定吸引更多的行业资源进入，越发壮大。</a:t>
            </a:r>
          </a:p>
        </p:txBody>
      </p:sp>
    </p:spTree>
    <p:extLst>
      <p:ext uri="{BB962C8B-B14F-4D97-AF65-F5344CB8AC3E}">
        <p14:creationId xmlns:p14="http://schemas.microsoft.com/office/powerpoint/2010/main" val="2208913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90051" y="333248"/>
            <a:ext cx="8534401" cy="617728"/>
          </a:xfrm>
        </p:spPr>
        <p:txBody>
          <a:bodyPr>
            <a:noAutofit/>
          </a:bodyPr>
          <a:lstStyle/>
          <a:p>
            <a:pPr algn="ctr"/>
            <a:r>
              <a:rPr lang="zh-CN" altLang="en-US" sz="4800" dirty="0" smtClean="0">
                <a:solidFill>
                  <a:schemeClr val="accent6"/>
                </a:solidFill>
                <a:latin typeface="方正粗黑宋简体" panose="02000000000000000000" pitchFamily="2" charset="-122"/>
                <a:ea typeface="方正粗黑宋简体" panose="02000000000000000000" pitchFamily="2" charset="-122"/>
              </a:rPr>
              <a:t>主要内容</a:t>
            </a:r>
            <a:endParaRPr lang="zh-CN" altLang="en-US" sz="4800" dirty="0">
              <a:solidFill>
                <a:schemeClr val="accent6"/>
              </a:solidFill>
              <a:latin typeface="方正粗黑宋简体" panose="02000000000000000000" pitchFamily="2" charset="-122"/>
              <a:ea typeface="方正粗黑宋简体" panose="02000000000000000000" pitchFamily="2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77405" y="1106424"/>
            <a:ext cx="8534400" cy="4892040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FF00"/>
                </a:solidFill>
              </a:rPr>
              <a:t>量化投资的内涵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FF00"/>
                </a:solidFill>
              </a:rPr>
              <a:t>量化投资的发展历史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FF00"/>
                </a:solidFill>
              </a:rPr>
              <a:t>相关理论基础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FF00"/>
                </a:solidFill>
              </a:rPr>
              <a:t>量化投资策略概览</a:t>
            </a:r>
            <a:endParaRPr lang="en-US" altLang="zh-CN" sz="2800" dirty="0" smtClean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zh-CN" sz="2800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zh-CN" altLang="en-US" sz="2800" dirty="0" smtClean="0">
                <a:solidFill>
                  <a:srgbClr val="FFFF00"/>
                </a:solidFill>
              </a:rPr>
              <a:t>主要量化交易平台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617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6336" y="208229"/>
            <a:ext cx="5262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三、理论基础和思想渊源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07818" y="1276539"/>
            <a:ext cx="4934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latin typeface="Bauhaus 93" panose="04030905020B02020C02" pitchFamily="82" charset="0"/>
              </a:rPr>
              <a:t>（一）马科维兹资产组合理论</a:t>
            </a:r>
            <a:endParaRPr lang="zh-CN" altLang="en-US" sz="2800" b="1" dirty="0">
              <a:solidFill>
                <a:schemeClr val="bg1"/>
              </a:solidFill>
              <a:latin typeface="Bauhaus 93" panose="04030905020B02020C02" pitchFamily="82" charset="0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394722" y="1883120"/>
            <a:ext cx="5585948" cy="421817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zh-CN" altLang="en-US" sz="2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马科维兹</a:t>
            </a:r>
            <a:r>
              <a:rPr lang="en-US" sz="2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(H. Markowitz, 1927</a:t>
            </a:r>
            <a:r>
              <a:rPr lang="zh-CN" altLang="en-US" sz="2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～</a:t>
            </a:r>
            <a:r>
              <a:rPr lang="en-US" sz="2600" b="1" dirty="0" smtClean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)</a:t>
            </a:r>
          </a:p>
          <a:p>
            <a:pPr algn="just"/>
            <a:endParaRPr lang="en-US" sz="2600" b="1" dirty="0" smtClean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  <a:p>
            <a:pPr algn="just"/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瑞典皇家科学院决定将</a:t>
            </a:r>
            <a:r>
              <a:rPr lang="en-US" altLang="zh-CN" sz="2800" dirty="0">
                <a:solidFill>
                  <a:schemeClr val="bg1"/>
                </a:solidFill>
              </a:rPr>
              <a:t>1990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年诺贝尔奖授予纽约大学哈利</a:t>
            </a:r>
            <a:r>
              <a:rPr lang="en-US" altLang="zh-CN" sz="2800" dirty="0">
                <a:solidFill>
                  <a:schemeClr val="bg1"/>
                </a:solidFill>
              </a:rPr>
              <a:t>.</a:t>
            </a:r>
            <a:r>
              <a:rPr lang="zh-CN" altLang="en-US" sz="2800" dirty="0" smtClean="0">
                <a:solidFill>
                  <a:schemeClr val="bg1"/>
                </a:solidFill>
                <a:latin typeface="宋体" panose="02010600030101010101" pitchFamily="2" charset="-122"/>
              </a:rPr>
              <a:t>马科维兹（</a:t>
            </a:r>
            <a:r>
              <a:rPr lang="en-US" altLang="zh-CN" sz="2800" dirty="0">
                <a:solidFill>
                  <a:schemeClr val="bg1"/>
                </a:solidFill>
                <a:latin typeface="宋体" panose="02010600030101010101" pitchFamily="2" charset="-122"/>
              </a:rPr>
              <a:t>Harry Markowitz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）教授</a:t>
            </a:r>
            <a:r>
              <a:rPr lang="en-US" altLang="zh-CN" sz="2800" dirty="0">
                <a:solidFill>
                  <a:schemeClr val="bg1"/>
                </a:solidFill>
              </a:rPr>
              <a:t>,</a:t>
            </a:r>
            <a:r>
              <a:rPr lang="zh-CN" altLang="en-US" sz="2800" dirty="0">
                <a:solidFill>
                  <a:schemeClr val="bg1"/>
                </a:solidFill>
                <a:latin typeface="宋体" panose="02010600030101010101" pitchFamily="2" charset="-122"/>
              </a:rPr>
              <a:t>为了表彰他在金融经济学理论中的先驱工作</a:t>
            </a:r>
            <a:r>
              <a:rPr lang="en-US" altLang="zh-CN" sz="2800" dirty="0">
                <a:solidFill>
                  <a:schemeClr val="bg1"/>
                </a:solidFill>
                <a:latin typeface="Arial" panose="020B0604020202020204" pitchFamily="34" charset="0"/>
              </a:rPr>
              <a:t>—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资产组合选择</a:t>
            </a:r>
            <a:r>
              <a:rPr lang="zh-CN" altLang="en-US" sz="2800" b="1" dirty="0" smtClean="0">
                <a:solidFill>
                  <a:schemeClr val="bg1"/>
                </a:solidFill>
                <a:latin typeface="宋体" panose="02010600030101010101" pitchFamily="2" charset="-122"/>
              </a:rPr>
              <a:t>理论。</a:t>
            </a:r>
            <a:endParaRPr lang="zh-CN" altLang="en-US" sz="2600" b="1" dirty="0">
              <a:solidFill>
                <a:schemeClr val="bg1"/>
              </a:solidFill>
            </a:endParaRPr>
          </a:p>
        </p:txBody>
      </p:sp>
      <p:pic>
        <p:nvPicPr>
          <p:cNvPr id="6" name="Picture 3" descr="markowit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66642" y="951558"/>
            <a:ext cx="3743608" cy="5276471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2747196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60181" y="494976"/>
            <a:ext cx="4437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（二）有效市场假说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3475" y="1421394"/>
            <a:ext cx="457048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尤金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法玛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Eugene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F. </a:t>
            </a:r>
            <a:r>
              <a:rPr lang="en-US" altLang="zh-CN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Fama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，著名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经济学家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金融经济学领域的思想家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，芝加哥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经济学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派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人物之一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、芝加哥大学教授，</a:t>
            </a:r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2013</a:t>
            </a: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年诺贝尔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经济学奖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得主。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altLang="zh-C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Markets Hypothesis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EMH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1970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年提出并深化的。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“有效市场假说”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起源于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世纪初。有效市场假说认为，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法律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健全、功能良好、透明度高、竞争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的股票市场，一切有价值的信息已经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及时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准确、充分地反映在股价走势当中，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包括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企业当前和未来的价值，除非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存在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市场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操纵，否则投资者不可能通过分析</a:t>
            </a:r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以往</a:t>
            </a:r>
            <a:endParaRPr lang="en-US" altLang="zh-CN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价格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获得高于市场平均水平的超额利润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45" y="1079751"/>
            <a:ext cx="571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3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4032" y="416459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（三）资本</a:t>
            </a:r>
            <a:r>
              <a:rPr lang="zh-CN" altLang="en-US" sz="3200" b="1" dirty="0">
                <a:solidFill>
                  <a:schemeClr val="bg1"/>
                </a:solidFill>
              </a:rPr>
              <a:t>资产定价模型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59824" y="1258432"/>
            <a:ext cx="4400564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</a:rPr>
              <a:t>威廉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>
                <a:solidFill>
                  <a:schemeClr val="bg1"/>
                </a:solidFill>
              </a:rPr>
              <a:t>夏普，</a:t>
            </a:r>
            <a:r>
              <a:rPr lang="en-US" altLang="zh-CN" dirty="0">
                <a:solidFill>
                  <a:schemeClr val="bg1"/>
                </a:solidFill>
              </a:rPr>
              <a:t>1934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6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16</a:t>
            </a:r>
            <a:r>
              <a:rPr lang="zh-CN" altLang="en-US" dirty="0">
                <a:solidFill>
                  <a:schemeClr val="bg1"/>
                </a:solidFill>
              </a:rPr>
              <a:t>日，威廉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夏普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出生</a:t>
            </a:r>
            <a:r>
              <a:rPr lang="zh-CN" altLang="en-US" dirty="0">
                <a:solidFill>
                  <a:schemeClr val="bg1"/>
                </a:solidFill>
              </a:rPr>
              <a:t>于美国马萨诸塞州的坎布里奇市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资本</a:t>
            </a:r>
            <a:r>
              <a:rPr lang="zh-CN" altLang="en-US" dirty="0">
                <a:solidFill>
                  <a:schemeClr val="bg1"/>
                </a:solidFill>
              </a:rPr>
              <a:t>资产定价模型的奠基者。由于其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金融经济</a:t>
            </a:r>
            <a:r>
              <a:rPr lang="zh-CN" altLang="en-US" dirty="0">
                <a:solidFill>
                  <a:schemeClr val="bg1"/>
                </a:solidFill>
              </a:rPr>
              <a:t>学方面的贡献，与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默顿</a:t>
            </a:r>
            <a:r>
              <a:rPr lang="en-US" altLang="zh-CN" dirty="0">
                <a:solidFill>
                  <a:schemeClr val="bg1"/>
                </a:solidFill>
                <a:hlinkClick r:id="rId2"/>
              </a:rPr>
              <a:t>·</a:t>
            </a:r>
            <a:r>
              <a:rPr lang="zh-CN" altLang="en-US" dirty="0">
                <a:solidFill>
                  <a:schemeClr val="bg1"/>
                </a:solidFill>
                <a:hlinkClick r:id="rId2"/>
              </a:rPr>
              <a:t>米勒</a:t>
            </a:r>
            <a:r>
              <a:rPr lang="zh-CN" altLang="en-US" dirty="0" smtClean="0">
                <a:solidFill>
                  <a:schemeClr val="bg1"/>
                </a:solidFill>
              </a:rPr>
              <a:t>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哈里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>
                <a:solidFill>
                  <a:schemeClr val="bg1"/>
                </a:solidFill>
              </a:rPr>
              <a:t>马克维茨三人共同获得</a:t>
            </a:r>
            <a:r>
              <a:rPr lang="en-US" altLang="zh-CN" dirty="0">
                <a:solidFill>
                  <a:schemeClr val="bg1"/>
                </a:solidFill>
              </a:rPr>
              <a:t>1990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zh-CN" altLang="en-US" dirty="0" smtClean="0">
                <a:solidFill>
                  <a:schemeClr val="bg1"/>
                </a:solidFill>
              </a:rPr>
              <a:t>第十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三</a:t>
            </a:r>
            <a:r>
              <a:rPr lang="zh-CN" altLang="en-US" dirty="0">
                <a:solidFill>
                  <a:schemeClr val="bg1"/>
                </a:solidFill>
              </a:rPr>
              <a:t>届诺贝尔经济学奖。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endParaRPr lang="en-US" altLang="zh-CN" dirty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资本</a:t>
            </a:r>
            <a:r>
              <a:rPr lang="zh-CN" altLang="en-US" dirty="0">
                <a:solidFill>
                  <a:schemeClr val="bg1"/>
                </a:solidFill>
              </a:rPr>
              <a:t>资产定价模型（</a:t>
            </a:r>
            <a:r>
              <a:rPr lang="en-US" altLang="zh-CN" dirty="0">
                <a:solidFill>
                  <a:schemeClr val="bg1"/>
                </a:solidFill>
              </a:rPr>
              <a:t>Capital </a:t>
            </a:r>
            <a:r>
              <a:rPr lang="en-US" altLang="zh-CN" dirty="0" smtClean="0">
                <a:solidFill>
                  <a:schemeClr val="bg1"/>
                </a:solidFill>
              </a:rPr>
              <a:t>Asset</a:t>
            </a:r>
          </a:p>
          <a:p>
            <a:pPr algn="just"/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Pricing Model </a:t>
            </a:r>
            <a:r>
              <a:rPr lang="zh-CN" altLang="en-US" dirty="0">
                <a:solidFill>
                  <a:schemeClr val="bg1"/>
                </a:solidFill>
              </a:rPr>
              <a:t>简称</a:t>
            </a:r>
            <a:r>
              <a:rPr lang="en-US" altLang="zh-CN" dirty="0">
                <a:solidFill>
                  <a:schemeClr val="bg1"/>
                </a:solidFill>
                <a:hlinkClick r:id="rId3"/>
              </a:rPr>
              <a:t>CAPM</a:t>
            </a:r>
            <a:r>
              <a:rPr lang="zh-CN" altLang="en-US" dirty="0">
                <a:solidFill>
                  <a:schemeClr val="bg1"/>
                </a:solidFill>
              </a:rPr>
              <a:t>）是</a:t>
            </a:r>
            <a:r>
              <a:rPr lang="zh-CN" altLang="en-US" dirty="0" smtClean="0">
                <a:solidFill>
                  <a:schemeClr val="bg1"/>
                </a:solidFill>
              </a:rPr>
              <a:t>由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美国</a:t>
            </a:r>
            <a:r>
              <a:rPr lang="zh-CN" altLang="en-US" dirty="0">
                <a:solidFill>
                  <a:schemeClr val="bg1"/>
                </a:solidFill>
              </a:rPr>
              <a:t>学者夏普（</a:t>
            </a:r>
            <a:r>
              <a:rPr lang="en-US" altLang="zh-CN" dirty="0">
                <a:solidFill>
                  <a:schemeClr val="bg1"/>
                </a:solidFill>
              </a:rPr>
              <a:t>William Sharpe</a:t>
            </a:r>
            <a:r>
              <a:rPr lang="zh-CN" altLang="en-US" dirty="0">
                <a:solidFill>
                  <a:schemeClr val="bg1"/>
                </a:solidFill>
              </a:rPr>
              <a:t>）</a:t>
            </a:r>
            <a:r>
              <a:rPr lang="zh-CN" altLang="en-US" dirty="0" smtClean="0">
                <a:solidFill>
                  <a:schemeClr val="bg1"/>
                </a:solidFill>
              </a:rPr>
              <a:t>、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林特尔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John </a:t>
            </a:r>
            <a:r>
              <a:rPr lang="en-US" altLang="zh-CN" dirty="0" err="1">
                <a:solidFill>
                  <a:schemeClr val="bg1"/>
                </a:solidFill>
              </a:rPr>
              <a:t>Lintner</a:t>
            </a:r>
            <a:r>
              <a:rPr lang="zh-CN" altLang="en-US" dirty="0">
                <a:solidFill>
                  <a:schemeClr val="bg1"/>
                </a:solidFill>
              </a:rPr>
              <a:t>）、</a:t>
            </a:r>
            <a:r>
              <a:rPr lang="zh-CN" altLang="en-US" dirty="0" smtClean="0">
                <a:solidFill>
                  <a:schemeClr val="bg1"/>
                </a:solidFill>
              </a:rPr>
              <a:t>特里诺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Jack </a:t>
            </a:r>
            <a:r>
              <a:rPr lang="en-US" altLang="zh-CN" dirty="0" err="1">
                <a:solidFill>
                  <a:schemeClr val="bg1"/>
                </a:solidFill>
              </a:rPr>
              <a:t>Treynor</a:t>
            </a:r>
            <a:r>
              <a:rPr lang="zh-CN" altLang="en-US" dirty="0">
                <a:solidFill>
                  <a:schemeClr val="bg1"/>
                </a:solidFill>
              </a:rPr>
              <a:t>）和莫辛（</a:t>
            </a:r>
            <a:r>
              <a:rPr lang="en-US" altLang="zh-CN" dirty="0">
                <a:solidFill>
                  <a:schemeClr val="bg1"/>
                </a:solidFill>
              </a:rPr>
              <a:t>Jan </a:t>
            </a:r>
            <a:r>
              <a:rPr lang="en-US" altLang="zh-CN" dirty="0" err="1" smtClean="0">
                <a:solidFill>
                  <a:schemeClr val="bg1"/>
                </a:solidFill>
              </a:rPr>
              <a:t>Mossin</a:t>
            </a:r>
            <a:r>
              <a:rPr lang="zh-CN" altLang="en-US" dirty="0" smtClean="0">
                <a:solidFill>
                  <a:schemeClr val="bg1"/>
                </a:solidFill>
              </a:rPr>
              <a:t>）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等</a:t>
            </a:r>
            <a:r>
              <a:rPr lang="zh-CN" altLang="en-US" dirty="0">
                <a:solidFill>
                  <a:schemeClr val="bg1"/>
                </a:solidFill>
              </a:rPr>
              <a:t>人于</a:t>
            </a:r>
            <a:r>
              <a:rPr lang="en-US" altLang="zh-CN" dirty="0">
                <a:solidFill>
                  <a:schemeClr val="bg1"/>
                </a:solidFill>
              </a:rPr>
              <a:t>1964</a:t>
            </a:r>
            <a:r>
              <a:rPr lang="zh-CN" altLang="en-US" dirty="0">
                <a:solidFill>
                  <a:schemeClr val="bg1"/>
                </a:solidFill>
              </a:rPr>
              <a:t>年在资产组合理论和资本</a:t>
            </a:r>
            <a:r>
              <a:rPr lang="zh-CN" altLang="en-US" dirty="0" smtClean="0">
                <a:solidFill>
                  <a:schemeClr val="bg1"/>
                </a:solidFill>
              </a:rPr>
              <a:t>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场</a:t>
            </a:r>
            <a:r>
              <a:rPr lang="zh-CN" altLang="en-US" dirty="0">
                <a:solidFill>
                  <a:schemeClr val="bg1"/>
                </a:solidFill>
              </a:rPr>
              <a:t>理论的基础上发展起来的，主要</a:t>
            </a:r>
            <a:r>
              <a:rPr lang="zh-CN" altLang="en-US" dirty="0" smtClean="0">
                <a:solidFill>
                  <a:schemeClr val="bg1"/>
                </a:solidFill>
              </a:rPr>
              <a:t>研究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证券市场</a:t>
            </a:r>
            <a:r>
              <a:rPr lang="zh-CN" altLang="en-US" dirty="0">
                <a:solidFill>
                  <a:schemeClr val="bg1"/>
                </a:solidFill>
              </a:rPr>
              <a:t>中资产的预期收益率与风险</a:t>
            </a:r>
            <a:r>
              <a:rPr lang="zh-CN" altLang="en-US" dirty="0" smtClean="0">
                <a:solidFill>
                  <a:schemeClr val="bg1"/>
                </a:solidFill>
              </a:rPr>
              <a:t>资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产</a:t>
            </a:r>
            <a:r>
              <a:rPr lang="zh-CN" altLang="en-US" dirty="0">
                <a:solidFill>
                  <a:schemeClr val="bg1"/>
                </a:solidFill>
              </a:rPr>
              <a:t>之间的关系，以及均衡价格是如何</a:t>
            </a:r>
            <a:r>
              <a:rPr lang="zh-CN" altLang="en-US" dirty="0" smtClean="0">
                <a:solidFill>
                  <a:schemeClr val="bg1"/>
                </a:solidFill>
              </a:rPr>
              <a:t>形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成</a:t>
            </a:r>
            <a:r>
              <a:rPr lang="zh-CN" altLang="en-US" dirty="0">
                <a:solidFill>
                  <a:schemeClr val="bg1"/>
                </a:solidFill>
              </a:rPr>
              <a:t>的，是现代金融市场价格理论的支柱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广泛</a:t>
            </a:r>
            <a:r>
              <a:rPr lang="zh-CN" altLang="en-US" dirty="0">
                <a:solidFill>
                  <a:schemeClr val="bg1"/>
                </a:solidFill>
              </a:rPr>
              <a:t>应用于投资决策和公司理财领域。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146" y="1466662"/>
            <a:ext cx="3152855" cy="4490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52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1451" y="204617"/>
            <a:ext cx="3416320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（四）期权定价模型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38499"/>
            <a:ext cx="32060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317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41781" y="818347"/>
            <a:ext cx="504544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solidFill>
                  <a:schemeClr val="bg1"/>
                </a:solidFill>
              </a:rPr>
              <a:t>期权定价模型（</a:t>
            </a:r>
            <a:r>
              <a:rPr lang="en-US" altLang="zh-CN" dirty="0" smtClean="0">
                <a:solidFill>
                  <a:schemeClr val="bg1"/>
                </a:solidFill>
              </a:rPr>
              <a:t>OPM</a:t>
            </a:r>
            <a:r>
              <a:rPr lang="zh-CN" altLang="en-US" dirty="0" smtClean="0">
                <a:solidFill>
                  <a:schemeClr val="bg1"/>
                </a:solidFill>
              </a:rPr>
              <a:t>）由</a:t>
            </a:r>
            <a:r>
              <a:rPr lang="zh-CN" altLang="en-US" dirty="0">
                <a:solidFill>
                  <a:schemeClr val="bg1"/>
                </a:solidFill>
              </a:rPr>
              <a:t>布莱克与斯科尔斯在</a:t>
            </a:r>
            <a:r>
              <a:rPr lang="en-US" altLang="zh-CN" dirty="0">
                <a:solidFill>
                  <a:schemeClr val="bg1"/>
                </a:solidFill>
              </a:rPr>
              <a:t>20</a:t>
            </a:r>
            <a:r>
              <a:rPr lang="zh-CN" altLang="en-US" dirty="0" smtClean="0">
                <a:solidFill>
                  <a:schemeClr val="bg1"/>
                </a:solidFill>
              </a:rPr>
              <a:t>世纪</a:t>
            </a:r>
            <a:r>
              <a:rPr lang="en-US" altLang="zh-CN" dirty="0" smtClean="0">
                <a:solidFill>
                  <a:schemeClr val="bg1"/>
                </a:solidFill>
              </a:rPr>
              <a:t>70</a:t>
            </a:r>
            <a:r>
              <a:rPr lang="zh-CN" altLang="en-US" dirty="0">
                <a:solidFill>
                  <a:schemeClr val="bg1"/>
                </a:solidFill>
              </a:rPr>
              <a:t>年代提出。该模型认为，</a:t>
            </a:r>
            <a:r>
              <a:rPr lang="zh-CN" altLang="en-US" dirty="0" smtClean="0">
                <a:solidFill>
                  <a:schemeClr val="bg1"/>
                </a:solidFill>
              </a:rPr>
              <a:t>只有</a:t>
            </a:r>
            <a:r>
              <a:rPr lang="zh-CN" altLang="en-US" dirty="0">
                <a:solidFill>
                  <a:schemeClr val="bg1"/>
                </a:solidFill>
              </a:rPr>
              <a:t>股价的当前值与未来的</a:t>
            </a:r>
            <a:r>
              <a:rPr lang="zh-CN" altLang="en-US" dirty="0" smtClean="0">
                <a:solidFill>
                  <a:schemeClr val="bg1"/>
                </a:solidFill>
              </a:rPr>
              <a:t>预测有关</a:t>
            </a:r>
            <a:r>
              <a:rPr lang="zh-CN" altLang="en-US" dirty="0">
                <a:solidFill>
                  <a:schemeClr val="bg1"/>
                </a:solidFill>
              </a:rPr>
              <a:t>；变量过去的历史与</a:t>
            </a:r>
            <a:r>
              <a:rPr lang="zh-CN" altLang="en-US" dirty="0" smtClean="0">
                <a:solidFill>
                  <a:schemeClr val="bg1"/>
                </a:solidFill>
              </a:rPr>
              <a:t>演变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方式</a:t>
            </a:r>
            <a:r>
              <a:rPr lang="zh-CN" altLang="en-US" dirty="0">
                <a:solidFill>
                  <a:schemeClr val="bg1"/>
                </a:solidFill>
              </a:rPr>
              <a:t>与未来的预测不相关 。</a:t>
            </a:r>
            <a:r>
              <a:rPr lang="zh-CN" altLang="en-US" dirty="0" smtClean="0">
                <a:solidFill>
                  <a:schemeClr val="bg1"/>
                </a:solidFill>
              </a:rPr>
              <a:t>模型</a:t>
            </a:r>
            <a:r>
              <a:rPr lang="zh-CN" altLang="en-US" dirty="0">
                <a:solidFill>
                  <a:schemeClr val="bg1"/>
                </a:solidFill>
              </a:rPr>
              <a:t>表明，期权价格的决定</a:t>
            </a:r>
            <a:r>
              <a:rPr lang="zh-CN" altLang="en-US" dirty="0" smtClean="0">
                <a:solidFill>
                  <a:schemeClr val="bg1"/>
                </a:solidFill>
              </a:rPr>
              <a:t>非常复杂</a:t>
            </a:r>
            <a:r>
              <a:rPr lang="zh-CN" altLang="en-US" dirty="0">
                <a:solidFill>
                  <a:schemeClr val="bg1"/>
                </a:solidFill>
              </a:rPr>
              <a:t>，合约期限、股票现价</a:t>
            </a:r>
            <a:r>
              <a:rPr lang="zh-CN" altLang="en-US" dirty="0" smtClean="0">
                <a:solidFill>
                  <a:schemeClr val="bg1"/>
                </a:solidFill>
              </a:rPr>
              <a:t>、无</a:t>
            </a:r>
            <a:r>
              <a:rPr lang="zh-CN" altLang="en-US" dirty="0">
                <a:solidFill>
                  <a:schemeClr val="bg1"/>
                </a:solidFill>
              </a:rPr>
              <a:t>风险资产的利率水平以及</a:t>
            </a:r>
            <a:r>
              <a:rPr lang="zh-CN" altLang="en-US" dirty="0" smtClean="0">
                <a:solidFill>
                  <a:schemeClr val="bg1"/>
                </a:solidFill>
              </a:rPr>
              <a:t>交割</a:t>
            </a:r>
            <a:r>
              <a:rPr lang="zh-CN" altLang="en-US" dirty="0">
                <a:solidFill>
                  <a:schemeClr val="bg1"/>
                </a:solidFill>
              </a:rPr>
              <a:t>价格等都会影响期权价格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b="1" dirty="0" smtClean="0">
                <a:solidFill>
                  <a:schemeClr val="bg1"/>
                </a:solidFill>
              </a:rPr>
              <a:t>费</a:t>
            </a:r>
            <a:r>
              <a:rPr lang="zh-CN" altLang="en-US" b="1" dirty="0">
                <a:solidFill>
                  <a:schemeClr val="bg1"/>
                </a:solidFill>
              </a:rPr>
              <a:t>希尔</a:t>
            </a:r>
            <a:r>
              <a:rPr lang="en-US" altLang="zh-CN" b="1" dirty="0">
                <a:solidFill>
                  <a:schemeClr val="bg1"/>
                </a:solidFill>
              </a:rPr>
              <a:t>·</a:t>
            </a:r>
            <a:r>
              <a:rPr lang="zh-CN" altLang="en-US" b="1" dirty="0">
                <a:solidFill>
                  <a:schemeClr val="bg1"/>
                </a:solidFill>
              </a:rPr>
              <a:t>布莱克</a:t>
            </a:r>
            <a:r>
              <a:rPr lang="zh-CN" altLang="en-US" dirty="0">
                <a:solidFill>
                  <a:schemeClr val="bg1"/>
                </a:solidFill>
              </a:rPr>
              <a:t>（</a:t>
            </a:r>
            <a:r>
              <a:rPr lang="en-US" altLang="zh-CN" dirty="0">
                <a:solidFill>
                  <a:schemeClr val="bg1"/>
                </a:solidFill>
              </a:rPr>
              <a:t>Fischer Black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1938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11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r>
              <a:rPr lang="en-US" altLang="zh-CN" dirty="0">
                <a:solidFill>
                  <a:schemeClr val="bg1"/>
                </a:solidFill>
              </a:rPr>
              <a:t>-1995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8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30</a:t>
            </a:r>
            <a:r>
              <a:rPr lang="zh-CN" altLang="en-US" dirty="0">
                <a:solidFill>
                  <a:schemeClr val="bg1"/>
                </a:solidFill>
              </a:rPr>
              <a:t>号</a:t>
            </a:r>
            <a:r>
              <a:rPr lang="zh-CN" altLang="en-US" dirty="0" smtClean="0">
                <a:solidFill>
                  <a:schemeClr val="bg1"/>
                </a:solidFill>
              </a:rPr>
              <a:t>）是</a:t>
            </a:r>
            <a:r>
              <a:rPr lang="zh-CN" altLang="en-US" dirty="0">
                <a:solidFill>
                  <a:schemeClr val="bg1"/>
                </a:solidFill>
              </a:rPr>
              <a:t>美国经济学家，</a:t>
            </a:r>
            <a:r>
              <a:rPr lang="zh-CN" altLang="en-US" u="sng" dirty="0">
                <a:solidFill>
                  <a:schemeClr val="bg1"/>
                </a:solidFill>
              </a:rPr>
              <a:t>布莱克</a:t>
            </a:r>
            <a:r>
              <a:rPr lang="en-US" altLang="zh-CN" u="sng" dirty="0">
                <a:solidFill>
                  <a:schemeClr val="bg1"/>
                </a:solidFill>
              </a:rPr>
              <a:t>-</a:t>
            </a:r>
            <a:r>
              <a:rPr lang="zh-CN" altLang="en-US" u="sng" dirty="0">
                <a:solidFill>
                  <a:schemeClr val="bg1"/>
                </a:solidFill>
              </a:rPr>
              <a:t>斯科尔斯</a:t>
            </a:r>
            <a:r>
              <a:rPr lang="zh-CN" altLang="en-US" u="sng" dirty="0" smtClean="0">
                <a:solidFill>
                  <a:schemeClr val="bg1"/>
                </a:solidFill>
              </a:rPr>
              <a:t>模型</a:t>
            </a:r>
            <a:r>
              <a:rPr lang="zh-CN" altLang="en-US" dirty="0" smtClean="0">
                <a:solidFill>
                  <a:schemeClr val="bg1"/>
                </a:solidFill>
              </a:rPr>
              <a:t>的</a:t>
            </a:r>
            <a:r>
              <a:rPr lang="zh-CN" altLang="en-US" dirty="0">
                <a:solidFill>
                  <a:schemeClr val="bg1"/>
                </a:solidFill>
              </a:rPr>
              <a:t>提出者之一。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>
                <a:solidFill>
                  <a:schemeClr val="bg1"/>
                </a:solidFill>
              </a:rPr>
              <a:t>迈伦</a:t>
            </a:r>
            <a:r>
              <a:rPr lang="en-US" altLang="zh-CN" dirty="0">
                <a:solidFill>
                  <a:schemeClr val="bg1"/>
                </a:solidFill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</a:rPr>
              <a:t>斯科尔斯</a:t>
            </a:r>
            <a:r>
              <a:rPr lang="en-US" altLang="zh-CN" dirty="0" smtClean="0">
                <a:solidFill>
                  <a:schemeClr val="bg1"/>
                </a:solidFill>
              </a:rPr>
              <a:t>Myron </a:t>
            </a:r>
            <a:r>
              <a:rPr lang="en-US" altLang="zh-CN" dirty="0">
                <a:solidFill>
                  <a:schemeClr val="bg1"/>
                </a:solidFill>
              </a:rPr>
              <a:t>Samuel Scholes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r>
              <a:rPr lang="en-US" altLang="zh-CN" dirty="0" smtClean="0">
                <a:solidFill>
                  <a:schemeClr val="bg1"/>
                </a:solidFill>
              </a:rPr>
              <a:t>1941</a:t>
            </a:r>
            <a:r>
              <a:rPr lang="zh-CN" altLang="en-US" dirty="0">
                <a:solidFill>
                  <a:schemeClr val="bg1"/>
                </a:solidFill>
              </a:rPr>
              <a:t>年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月</a:t>
            </a:r>
            <a:r>
              <a:rPr lang="en-US" altLang="zh-CN" dirty="0">
                <a:solidFill>
                  <a:schemeClr val="bg1"/>
                </a:solidFill>
              </a:rPr>
              <a:t>1</a:t>
            </a:r>
            <a:r>
              <a:rPr lang="zh-CN" altLang="en-US" dirty="0">
                <a:solidFill>
                  <a:schemeClr val="bg1"/>
                </a:solidFill>
              </a:rPr>
              <a:t>日</a:t>
            </a:r>
            <a:r>
              <a:rPr lang="en-US" altLang="zh-CN" dirty="0">
                <a:solidFill>
                  <a:schemeClr val="bg1"/>
                </a:solidFill>
              </a:rPr>
              <a:t>~</a:t>
            </a:r>
            <a:r>
              <a:rPr lang="zh-CN" altLang="en-US" dirty="0">
                <a:solidFill>
                  <a:schemeClr val="bg1"/>
                </a:solidFill>
              </a:rPr>
              <a:t>）是一位</a:t>
            </a:r>
            <a:r>
              <a:rPr lang="zh-CN" altLang="en-US" dirty="0" smtClean="0">
                <a:solidFill>
                  <a:schemeClr val="bg1"/>
                </a:solidFill>
              </a:rPr>
              <a:t>美国经济学家</a:t>
            </a:r>
            <a:r>
              <a:rPr lang="zh-CN" altLang="en-US" dirty="0">
                <a:solidFill>
                  <a:schemeClr val="bg1"/>
                </a:solidFill>
              </a:rPr>
              <a:t>，由于他给出了</a:t>
            </a:r>
            <a:r>
              <a:rPr lang="zh-CN" altLang="en-US" dirty="0" smtClean="0">
                <a:solidFill>
                  <a:schemeClr val="bg1"/>
                </a:solidFill>
              </a:rPr>
              <a:t>著名的</a:t>
            </a:r>
            <a:r>
              <a:rPr lang="zh-CN" altLang="en-US" dirty="0">
                <a:solidFill>
                  <a:schemeClr val="bg1"/>
                </a:solidFill>
              </a:rPr>
              <a:t>布莱克－斯科尔斯期权</a:t>
            </a:r>
            <a:r>
              <a:rPr lang="zh-CN" altLang="en-US" dirty="0" smtClean="0">
                <a:solidFill>
                  <a:schemeClr val="bg1"/>
                </a:solidFill>
              </a:rPr>
              <a:t>定价公式</a:t>
            </a:r>
            <a:r>
              <a:rPr lang="zh-CN" altLang="en-US" dirty="0">
                <a:solidFill>
                  <a:schemeClr val="bg1"/>
                </a:solidFill>
              </a:rPr>
              <a:t>，该法则已成为金融</a:t>
            </a:r>
            <a:r>
              <a:rPr lang="zh-CN" altLang="en-US" dirty="0" smtClean="0">
                <a:solidFill>
                  <a:schemeClr val="bg1"/>
                </a:solidFill>
              </a:rPr>
              <a:t>机构涉及</a:t>
            </a:r>
            <a:r>
              <a:rPr lang="zh-CN" altLang="en-US" dirty="0">
                <a:solidFill>
                  <a:schemeClr val="bg1"/>
                </a:solidFill>
              </a:rPr>
              <a:t>金融新产品的思想方法</a:t>
            </a:r>
            <a:r>
              <a:rPr lang="zh-CN" altLang="en-US" dirty="0" smtClean="0">
                <a:solidFill>
                  <a:schemeClr val="bg1"/>
                </a:solidFill>
              </a:rPr>
              <a:t>，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algn="just"/>
            <a:r>
              <a:rPr lang="zh-CN" altLang="en-US" dirty="0" smtClean="0">
                <a:solidFill>
                  <a:schemeClr val="bg1"/>
                </a:solidFill>
              </a:rPr>
              <a:t>由此</a:t>
            </a:r>
            <a:r>
              <a:rPr lang="zh-CN" altLang="en-US" dirty="0">
                <a:solidFill>
                  <a:schemeClr val="bg1"/>
                </a:solidFill>
              </a:rPr>
              <a:t>获得</a:t>
            </a:r>
            <a:r>
              <a:rPr lang="en-US" altLang="zh-CN" dirty="0">
                <a:solidFill>
                  <a:schemeClr val="bg1"/>
                </a:solidFill>
              </a:rPr>
              <a:t>1997</a:t>
            </a:r>
            <a:r>
              <a:rPr lang="zh-CN" altLang="en-US" dirty="0">
                <a:solidFill>
                  <a:schemeClr val="bg1"/>
                </a:solidFill>
              </a:rPr>
              <a:t>年诺贝尔经济学奖。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019" y="1014617"/>
            <a:ext cx="2857500" cy="4394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551" y="1339912"/>
            <a:ext cx="2654607" cy="344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39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5759" y="245851"/>
            <a:ext cx="4430424" cy="581685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四、量化投资策略概览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46676" y="1229233"/>
            <a:ext cx="5345886" cy="4327543"/>
          </a:xfrm>
        </p:spPr>
        <p:txBody>
          <a:bodyPr/>
          <a:lstStyle/>
          <a:p>
            <a:r>
              <a:rPr lang="en-US" altLang="zh-CN" sz="2800" b="1" dirty="0" smtClean="0">
                <a:solidFill>
                  <a:schemeClr val="bg1"/>
                </a:solidFill>
              </a:rPr>
              <a:t>1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、</a:t>
            </a:r>
            <a:r>
              <a:rPr lang="zh-CN" altLang="en-US" sz="2800" b="1" dirty="0">
                <a:solidFill>
                  <a:schemeClr val="bg1"/>
                </a:solidFill>
              </a:rPr>
              <a:t>常见的量化投资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策略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套利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多因子模型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高频交易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统计套利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衍生品、结构性产品</a:t>
            </a:r>
            <a:endParaRPr lang="en-US" altLang="zh-CN" b="1" dirty="0">
              <a:solidFill>
                <a:schemeClr val="bg1"/>
              </a:solidFill>
            </a:endParaRPr>
          </a:p>
          <a:p>
            <a:pPr lvl="1"/>
            <a:r>
              <a:rPr lang="zh-CN" altLang="en-US" b="1" dirty="0">
                <a:solidFill>
                  <a:schemeClr val="bg1"/>
                </a:solidFill>
              </a:rPr>
              <a:t>事件驱动</a:t>
            </a:r>
            <a:endParaRPr lang="en-US" altLang="zh-CN" b="1" dirty="0">
              <a:solidFill>
                <a:schemeClr val="bg1"/>
              </a:solidFill>
            </a:endParaRPr>
          </a:p>
          <a:p>
            <a:endParaRPr lang="zh-CN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8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26075" y="261082"/>
            <a:ext cx="112940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套利类策略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利用价格与真实价值之间暂时的背离获取</a:t>
            </a:r>
            <a:r>
              <a:rPr lang="zh-CN" altLang="en-US" dirty="0" smtClean="0">
                <a:solidFill>
                  <a:schemeClr val="bg1"/>
                </a:solidFill>
              </a:rPr>
              <a:t>收益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理论上</a:t>
            </a:r>
            <a:r>
              <a:rPr lang="zh-CN" altLang="en-US" dirty="0">
                <a:solidFill>
                  <a:schemeClr val="bg1"/>
                </a:solidFill>
              </a:rPr>
              <a:t>无风险，实际中风险很低，收益取决于套利机会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参与门槛低，参与者</a:t>
            </a:r>
            <a:r>
              <a:rPr lang="zh-CN" altLang="en-US" dirty="0" smtClean="0">
                <a:solidFill>
                  <a:schemeClr val="bg1"/>
                </a:solidFill>
              </a:rPr>
              <a:t>众多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指数期货期现套利、跨期套利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跨市场套利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ETF</a:t>
            </a:r>
            <a:r>
              <a:rPr lang="zh-CN" altLang="en-US" dirty="0">
                <a:solidFill>
                  <a:schemeClr val="bg1"/>
                </a:solidFill>
              </a:rPr>
              <a:t>套利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63579" y="3249379"/>
            <a:ext cx="113565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多因子模型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通过寻找可以预测股票收益的因子进行选股</a:t>
            </a:r>
            <a:r>
              <a:rPr lang="zh-CN" altLang="en-US" dirty="0" smtClean="0">
                <a:solidFill>
                  <a:schemeClr val="bg1"/>
                </a:solidFill>
              </a:rPr>
              <a:t>、配置</a:t>
            </a:r>
            <a:r>
              <a:rPr lang="zh-CN" altLang="en-US" dirty="0">
                <a:solidFill>
                  <a:schemeClr val="bg1"/>
                </a:solidFill>
              </a:rPr>
              <a:t>，利用市场的无效性获取收益，应用资产组合管理理论优化风险收益</a:t>
            </a:r>
            <a:r>
              <a:rPr lang="zh-CN" altLang="en-US" dirty="0" smtClean="0">
                <a:solidFill>
                  <a:schemeClr val="bg1"/>
                </a:solidFill>
              </a:rPr>
              <a:t>特性系统</a:t>
            </a:r>
            <a:r>
              <a:rPr lang="zh-CN" altLang="en-US" dirty="0">
                <a:solidFill>
                  <a:schemeClr val="bg1"/>
                </a:solidFill>
              </a:rPr>
              <a:t>的理论框架，成熟的方法，需要深入</a:t>
            </a:r>
            <a:r>
              <a:rPr lang="zh-CN" altLang="en-US" dirty="0" smtClean="0">
                <a:solidFill>
                  <a:schemeClr val="bg1"/>
                </a:solidFill>
              </a:rPr>
              <a:t>研究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在</a:t>
            </a:r>
            <a:r>
              <a:rPr lang="zh-CN" altLang="en-US" dirty="0">
                <a:solidFill>
                  <a:schemeClr val="bg1"/>
                </a:solidFill>
              </a:rPr>
              <a:t>成熟的市场中有同质化</a:t>
            </a:r>
            <a:r>
              <a:rPr lang="zh-CN" altLang="en-US" dirty="0" smtClean="0">
                <a:solidFill>
                  <a:schemeClr val="bg1"/>
                </a:solidFill>
              </a:rPr>
              <a:t>问题。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en-US" altLang="zh-CN" dirty="0">
                <a:solidFill>
                  <a:schemeClr val="bg1"/>
                </a:solidFill>
              </a:rPr>
              <a:t>MSCI Barra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贝莱德</a:t>
            </a:r>
            <a:r>
              <a:rPr lang="en-US" altLang="zh-CN" dirty="0">
                <a:solidFill>
                  <a:schemeClr val="bg1"/>
                </a:solidFill>
              </a:rPr>
              <a:t>(Blackrock</a:t>
            </a:r>
            <a:r>
              <a:rPr lang="zh-CN" altLang="en-US" dirty="0">
                <a:solidFill>
                  <a:schemeClr val="bg1"/>
                </a:solidFill>
              </a:rPr>
              <a:t>，原</a:t>
            </a:r>
            <a:r>
              <a:rPr lang="en-US" altLang="zh-CN" dirty="0">
                <a:solidFill>
                  <a:schemeClr val="bg1"/>
                </a:solidFill>
              </a:rPr>
              <a:t>BGI)</a:t>
            </a:r>
          </a:p>
          <a:p>
            <a:pPr lvl="2"/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6266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26075" y="561368"/>
            <a:ext cx="1184601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高频交易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通过强大的计算机，利用比对手更快的机会捕捉能力获得收益，交易以毫秒</a:t>
            </a:r>
            <a:r>
              <a:rPr lang="zh-CN" altLang="en-US" dirty="0" smtClean="0">
                <a:solidFill>
                  <a:schemeClr val="bg1"/>
                </a:solidFill>
              </a:rPr>
              <a:t>计算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对</a:t>
            </a:r>
            <a:r>
              <a:rPr lang="zh-CN" altLang="en-US" dirty="0">
                <a:solidFill>
                  <a:schemeClr val="bg1"/>
                </a:solidFill>
              </a:rPr>
              <a:t>系统要求极高，进入</a:t>
            </a:r>
            <a:r>
              <a:rPr lang="zh-CN" altLang="en-US" dirty="0" smtClean="0">
                <a:solidFill>
                  <a:schemeClr val="bg1"/>
                </a:solidFill>
              </a:rPr>
              <a:t>门槛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bg1"/>
                </a:solidFill>
              </a:rPr>
              <a:t>高</a:t>
            </a:r>
            <a:r>
              <a:rPr lang="zh-CN" altLang="en-US" dirty="0">
                <a:solidFill>
                  <a:schemeClr val="bg1"/>
                </a:solidFill>
              </a:rPr>
              <a:t>，是对速度的终极追求，快鱼吃慢</a:t>
            </a:r>
            <a:r>
              <a:rPr lang="zh-CN" altLang="en-US" dirty="0" smtClean="0">
                <a:solidFill>
                  <a:schemeClr val="bg1"/>
                </a:solidFill>
              </a:rPr>
              <a:t>鱼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高频做市策略</a:t>
            </a:r>
            <a:r>
              <a:rPr lang="en-US" altLang="zh-CN" dirty="0">
                <a:solidFill>
                  <a:schemeClr val="bg1"/>
                </a:solidFill>
              </a:rPr>
              <a:t>(Market Making)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自动交易：均值回归</a:t>
            </a:r>
            <a:r>
              <a:rPr lang="en-US" altLang="zh-CN" dirty="0">
                <a:solidFill>
                  <a:schemeClr val="bg1"/>
                </a:solidFill>
              </a:rPr>
              <a:t>/</a:t>
            </a:r>
            <a:r>
              <a:rPr lang="zh-CN" altLang="en-US" dirty="0">
                <a:solidFill>
                  <a:schemeClr val="bg1"/>
                </a:solidFill>
              </a:rPr>
              <a:t>趋势跟随</a:t>
            </a:r>
          </a:p>
        </p:txBody>
      </p:sp>
      <p:sp>
        <p:nvSpPr>
          <p:cNvPr id="3" name="矩形 2"/>
          <p:cNvSpPr/>
          <p:nvPr/>
        </p:nvSpPr>
        <p:spPr>
          <a:xfrm>
            <a:off x="757881" y="3286549"/>
            <a:ext cx="111705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统计套利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通过寻找资产之间的统计关系，利用对稳定统计关系的暂时背离获取</a:t>
            </a:r>
            <a:r>
              <a:rPr lang="zh-CN" altLang="en-US" dirty="0" smtClean="0">
                <a:solidFill>
                  <a:schemeClr val="bg1"/>
                </a:solidFill>
              </a:rPr>
              <a:t>收益出发点</a:t>
            </a:r>
            <a:r>
              <a:rPr lang="zh-CN" altLang="en-US" dirty="0">
                <a:solidFill>
                  <a:schemeClr val="bg1"/>
                </a:solidFill>
              </a:rPr>
              <a:t>和套利相似，但关注的是统计关系。并非完全无风险，需要应对当统计关系发生变化的</a:t>
            </a:r>
            <a:r>
              <a:rPr lang="zh-CN" altLang="en-US" dirty="0" smtClean="0">
                <a:solidFill>
                  <a:schemeClr val="bg1"/>
                </a:solidFill>
              </a:rPr>
              <a:t>状况。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配对交易</a:t>
            </a:r>
          </a:p>
        </p:txBody>
      </p:sp>
    </p:spTree>
    <p:extLst>
      <p:ext uri="{BB962C8B-B14F-4D97-AF65-F5344CB8AC3E}">
        <p14:creationId xmlns:p14="http://schemas.microsoft.com/office/powerpoint/2010/main" val="28673817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35459" y="465601"/>
            <a:ext cx="112858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衍生品、结构性产品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专注于对复杂产品的定价、收益分析、风险对冲，以获得合适的收益型</a:t>
            </a:r>
            <a:r>
              <a:rPr lang="zh-CN" altLang="en-US" dirty="0" smtClean="0">
                <a:solidFill>
                  <a:schemeClr val="bg1"/>
                </a:solidFill>
              </a:rPr>
              <a:t>态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需要</a:t>
            </a:r>
            <a:r>
              <a:rPr lang="zh-CN" altLang="en-US" dirty="0">
                <a:solidFill>
                  <a:schemeClr val="bg1"/>
                </a:solidFill>
              </a:rPr>
              <a:t>借助复杂的数学模型。特征过于复杂，不够透明，难以被普通投资者理解</a:t>
            </a:r>
            <a:r>
              <a:rPr lang="zh-CN" altLang="en-US" dirty="0" smtClean="0">
                <a:solidFill>
                  <a:schemeClr val="bg1"/>
                </a:solidFill>
              </a:rPr>
              <a:t>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实际应用：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期权、奇异期权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信用衍生品</a:t>
            </a:r>
            <a:r>
              <a:rPr lang="en-US" altLang="zh-CN" dirty="0">
                <a:solidFill>
                  <a:schemeClr val="bg1"/>
                </a:solidFill>
              </a:rPr>
              <a:t>(CDS</a:t>
            </a:r>
            <a:r>
              <a:rPr lang="zh-CN" altLang="en-US" dirty="0">
                <a:solidFill>
                  <a:schemeClr val="bg1"/>
                </a:solidFill>
              </a:rPr>
              <a:t>等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利率掉期</a:t>
            </a:r>
            <a:r>
              <a:rPr lang="en-US" altLang="zh-CN" dirty="0">
                <a:solidFill>
                  <a:schemeClr val="bg1"/>
                </a:solidFill>
              </a:rPr>
              <a:t>(IRS)</a:t>
            </a:r>
            <a:r>
              <a:rPr lang="zh-CN" altLang="en-US" dirty="0">
                <a:solidFill>
                  <a:schemeClr val="bg1"/>
                </a:solidFill>
              </a:rPr>
              <a:t>、货币互换</a:t>
            </a:r>
            <a:r>
              <a:rPr lang="en-US" altLang="zh-CN" dirty="0">
                <a:solidFill>
                  <a:schemeClr val="bg1"/>
                </a:solidFill>
              </a:rPr>
              <a:t>(Swap)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结构性产品</a:t>
            </a:r>
            <a:r>
              <a:rPr lang="en-US" altLang="zh-CN" dirty="0">
                <a:solidFill>
                  <a:schemeClr val="bg1"/>
                </a:solidFill>
              </a:rPr>
              <a:t>(ABS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CDO)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5459" y="3607825"/>
            <a:ext cx="1128583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事件驱动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对于投资事件，借助统计分析，提供投资</a:t>
            </a:r>
            <a:r>
              <a:rPr lang="zh-CN" altLang="en-US" dirty="0" smtClean="0">
                <a:solidFill>
                  <a:schemeClr val="bg1"/>
                </a:solidFill>
              </a:rPr>
              <a:t>参考</a:t>
            </a:r>
            <a:r>
              <a:rPr lang="zh-CN" altLang="en-US" dirty="0">
                <a:solidFill>
                  <a:schemeClr val="bg1"/>
                </a:solidFill>
              </a:rPr>
              <a:t>，</a:t>
            </a:r>
            <a:r>
              <a:rPr lang="zh-CN" altLang="en-US" dirty="0" smtClean="0">
                <a:solidFill>
                  <a:schemeClr val="bg1"/>
                </a:solidFill>
              </a:rPr>
              <a:t>并非</a:t>
            </a:r>
            <a:r>
              <a:rPr lang="zh-CN" altLang="en-US" dirty="0">
                <a:solidFill>
                  <a:schemeClr val="bg1"/>
                </a:solidFill>
              </a:rPr>
              <a:t>完全意义上的量化投资策略，但可以利用量化工具，寻找最优的融资方案和风险控制</a:t>
            </a:r>
            <a:r>
              <a:rPr lang="zh-CN" altLang="en-US" dirty="0" smtClean="0">
                <a:solidFill>
                  <a:schemeClr val="bg1"/>
                </a:solidFill>
              </a:rPr>
              <a:t>方法。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实际应用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并购套利</a:t>
            </a:r>
            <a:r>
              <a:rPr lang="en-US" altLang="zh-CN" dirty="0">
                <a:solidFill>
                  <a:schemeClr val="bg1"/>
                </a:solidFill>
              </a:rPr>
              <a:t>(Risk </a:t>
            </a:r>
            <a:r>
              <a:rPr lang="en-US" altLang="zh-CN" dirty="0" err="1">
                <a:solidFill>
                  <a:schemeClr val="bg1"/>
                </a:solidFill>
              </a:rPr>
              <a:t>Arb</a:t>
            </a:r>
            <a:r>
              <a:rPr lang="en-US" altLang="zh-CN" dirty="0">
                <a:solidFill>
                  <a:schemeClr val="bg1"/>
                </a:solidFill>
              </a:rPr>
              <a:t>, Merger </a:t>
            </a:r>
            <a:r>
              <a:rPr lang="en-US" altLang="zh-CN" dirty="0" err="1">
                <a:solidFill>
                  <a:schemeClr val="bg1"/>
                </a:solidFill>
              </a:rPr>
              <a:t>Arb</a:t>
            </a:r>
            <a:r>
              <a:rPr lang="en-US" altLang="zh-CN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减值证券</a:t>
            </a:r>
            <a:r>
              <a:rPr lang="en-US" altLang="zh-CN" dirty="0">
                <a:solidFill>
                  <a:schemeClr val="bg1"/>
                </a:solidFill>
              </a:rPr>
              <a:t>(Distress Security)/</a:t>
            </a:r>
            <a:r>
              <a:rPr lang="zh-CN" altLang="en-US" dirty="0">
                <a:solidFill>
                  <a:schemeClr val="bg1"/>
                </a:solidFill>
              </a:rPr>
              <a:t>可转债投资</a:t>
            </a:r>
          </a:p>
        </p:txBody>
      </p:sp>
    </p:spTree>
    <p:extLst>
      <p:ext uri="{BB962C8B-B14F-4D97-AF65-F5344CB8AC3E}">
        <p14:creationId xmlns:p14="http://schemas.microsoft.com/office/powerpoint/2010/main" val="1615287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0303" y="468517"/>
            <a:ext cx="8534400" cy="708433"/>
          </a:xfrm>
        </p:spPr>
        <p:txBody>
          <a:bodyPr/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五、主要量化交易平台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4211" y="1647731"/>
            <a:ext cx="4901043" cy="4345650"/>
          </a:xfrm>
        </p:spPr>
        <p:txBody>
          <a:bodyPr/>
          <a:lstStyle/>
          <a:p>
            <a:r>
              <a:rPr lang="en-US" altLang="zh-CN" u="sng" dirty="0" err="1">
                <a:solidFill>
                  <a:schemeClr val="bg1"/>
                </a:solidFill>
              </a:rPr>
              <a:t>JoinQuant</a:t>
            </a:r>
            <a:r>
              <a:rPr lang="zh-CN" altLang="en-US" u="sng" dirty="0">
                <a:solidFill>
                  <a:schemeClr val="bg1"/>
                </a:solidFill>
              </a:rPr>
              <a:t>聚宽量化交易</a:t>
            </a:r>
            <a:r>
              <a:rPr lang="zh-CN" altLang="en-US" u="sng" dirty="0" smtClean="0">
                <a:solidFill>
                  <a:schemeClr val="bg1"/>
                </a:solidFill>
              </a:rPr>
              <a:t>平台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endParaRPr lang="en-US" altLang="zh-CN" u="sng" dirty="0">
              <a:solidFill>
                <a:schemeClr val="bg1"/>
              </a:solidFill>
            </a:endParaRPr>
          </a:p>
          <a:p>
            <a:r>
              <a:rPr lang="en-US" altLang="zh-CN" u="sng" dirty="0" err="1">
                <a:solidFill>
                  <a:schemeClr val="bg1"/>
                </a:solidFill>
              </a:rPr>
              <a:t>BigQuant</a:t>
            </a:r>
            <a:r>
              <a:rPr lang="zh-CN" altLang="en-US" u="sng" dirty="0">
                <a:solidFill>
                  <a:schemeClr val="bg1"/>
                </a:solidFill>
              </a:rPr>
              <a:t>人工智能量化投资交易</a:t>
            </a:r>
            <a:r>
              <a:rPr lang="zh-CN" altLang="en-US" u="sng" dirty="0" smtClean="0">
                <a:solidFill>
                  <a:schemeClr val="bg1"/>
                </a:solidFill>
              </a:rPr>
              <a:t>平台</a:t>
            </a:r>
            <a:endParaRPr lang="zh-CN" altLang="en-US" u="sng" dirty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国泰君安量化交易平台</a:t>
            </a:r>
          </a:p>
          <a:p>
            <a:endParaRPr lang="en-US" altLang="zh-CN" u="sng" dirty="0" smtClean="0">
              <a:solidFill>
                <a:schemeClr val="bg1"/>
              </a:solidFill>
            </a:endParaRPr>
          </a:p>
          <a:p>
            <a:r>
              <a:rPr lang="en-US" altLang="zh-CN" u="sng" dirty="0" err="1">
                <a:solidFill>
                  <a:schemeClr val="bg1"/>
                </a:solidFill>
              </a:rPr>
              <a:t>MindGo</a:t>
            </a:r>
            <a:r>
              <a:rPr lang="zh-CN" altLang="en-US" u="sng" dirty="0">
                <a:solidFill>
                  <a:schemeClr val="bg1"/>
                </a:solidFill>
              </a:rPr>
              <a:t>量化交易</a:t>
            </a:r>
            <a:r>
              <a:rPr lang="zh-CN" altLang="en-US" u="sng" dirty="0" smtClean="0">
                <a:solidFill>
                  <a:schemeClr val="bg1"/>
                </a:solidFill>
              </a:rPr>
              <a:t>平台</a:t>
            </a:r>
            <a:endParaRPr lang="en-US" altLang="zh-CN" u="sng" dirty="0" smtClean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r>
              <a:rPr lang="zh-CN" altLang="en-US" u="sng" dirty="0">
                <a:solidFill>
                  <a:schemeClr val="bg1"/>
                </a:solidFill>
              </a:rPr>
              <a:t>开</a:t>
            </a:r>
            <a:r>
              <a:rPr lang="zh-CN" altLang="en-US" u="sng" dirty="0" smtClean="0">
                <a:solidFill>
                  <a:schemeClr val="bg1"/>
                </a:solidFill>
              </a:rPr>
              <a:t>源量化</a:t>
            </a:r>
            <a:r>
              <a:rPr lang="zh-CN" altLang="en-US" u="sng" dirty="0">
                <a:solidFill>
                  <a:schemeClr val="bg1"/>
                </a:solidFill>
              </a:rPr>
              <a:t>交易平台</a:t>
            </a:r>
            <a:r>
              <a:rPr lang="en-US" altLang="zh-CN" dirty="0" err="1" smtClean="0">
                <a:solidFill>
                  <a:schemeClr val="bg1"/>
                </a:solidFill>
              </a:rPr>
              <a:t>EliteQuant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132" y="292940"/>
            <a:ext cx="4336138" cy="63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541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60822" y="766117"/>
            <a:ext cx="557701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       本课程的内容设计</a:t>
            </a:r>
            <a:endParaRPr lang="en-US" altLang="zh-CN" sz="3600" dirty="0" smtClean="0">
              <a:solidFill>
                <a:schemeClr val="bg1"/>
              </a:solidFill>
            </a:endParaRPr>
          </a:p>
          <a:p>
            <a:endParaRPr lang="en-US" altLang="zh-CN" sz="3600" dirty="0">
              <a:solidFill>
                <a:schemeClr val="bg1"/>
              </a:solidFill>
            </a:endParaRPr>
          </a:p>
          <a:p>
            <a:r>
              <a:rPr lang="zh-CN" altLang="en-US" sz="2800" dirty="0" smtClean="0"/>
              <a:t>                    </a:t>
            </a:r>
            <a:r>
              <a:rPr lang="zh-CN" altLang="en-US" sz="2800" b="1" dirty="0" smtClean="0">
                <a:solidFill>
                  <a:schemeClr val="bg1"/>
                </a:solidFill>
              </a:rPr>
              <a:t>三大模块</a:t>
            </a:r>
            <a:endParaRPr lang="en-US" altLang="zh-CN" sz="2800" b="1" dirty="0" smtClean="0">
              <a:solidFill>
                <a:schemeClr val="bg1"/>
              </a:solidFill>
            </a:endParaRPr>
          </a:p>
          <a:p>
            <a:endParaRPr lang="en-US" altLang="zh-CN" sz="2800" dirty="0" smtClean="0"/>
          </a:p>
          <a:p>
            <a:endParaRPr lang="en-US" altLang="zh-CN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</a:rPr>
              <a:t>基础理论（四大理论基石）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>
              <a:solidFill>
                <a:schemeClr val="bg1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000" b="1" dirty="0" smtClean="0">
                <a:solidFill>
                  <a:schemeClr val="bg1"/>
                </a:solidFill>
              </a:rPr>
              <a:t>量化投资策略原理（常用投资策略一般原理）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 smtClean="0">
              <a:solidFill>
                <a:schemeClr val="bg1"/>
              </a:solidFill>
            </a:endParaRPr>
          </a:p>
          <a:p>
            <a:endParaRPr lang="en-US" altLang="zh-CN" sz="2000" b="1" dirty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zh-CN" sz="2000" b="1" dirty="0" smtClean="0">
                <a:solidFill>
                  <a:schemeClr val="bg1"/>
                </a:solidFill>
              </a:rPr>
              <a:t>Python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实战（利用量化投资平台，进行实战）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763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0927" y="134472"/>
            <a:ext cx="4315744" cy="566928"/>
          </a:xfrm>
        </p:spPr>
        <p:txBody>
          <a:bodyPr>
            <a:noAutofit/>
          </a:bodyPr>
          <a:lstStyle/>
          <a:p>
            <a:r>
              <a:rPr lang="zh-CN" altLang="en-US" sz="3600" dirty="0" smtClean="0">
                <a:solidFill>
                  <a:srgbClr val="7030A0"/>
                </a:solidFill>
              </a:rPr>
              <a:t>一、量化投资的实质</a:t>
            </a:r>
            <a:endParaRPr lang="zh-CN" altLang="en-US" sz="3600" dirty="0">
              <a:solidFill>
                <a:srgbClr val="7030A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41" y="1584083"/>
            <a:ext cx="11576414" cy="508635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0" y="881131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（一）量化投资的形式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938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7179" y="1016517"/>
            <a:ext cx="1153297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bg1"/>
                </a:solidFill>
                <a:latin typeface="+mn-ea"/>
              </a:rPr>
              <a:t>主要参考书</a:t>
            </a:r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sz="2400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1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、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[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]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滋维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博迪 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/ [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]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亚历克斯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凯恩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 [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美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]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艾伦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J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马库斯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投资学 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(Investments) 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(9th, 2011)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（第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9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or</a:t>
            </a:r>
          </a:p>
          <a:p>
            <a:r>
              <a:rPr lang="en-US" altLang="zh-CN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   10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版）机械工业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出版社</a:t>
            </a:r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endParaRPr lang="en-US" altLang="zh-CN" dirty="0">
              <a:solidFill>
                <a:schemeClr val="bg1"/>
              </a:solidFill>
              <a:latin typeface="+mn-ea"/>
            </a:endParaRPr>
          </a:p>
          <a:p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2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  张然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en-US" altLang="zh-CN" dirty="0">
                <a:solidFill>
                  <a:schemeClr val="bg1"/>
                </a:solidFill>
                <a:latin typeface="+mn-ea"/>
              </a:rPr>
              <a:t> 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汪荣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飞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.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基本面量化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投资</a:t>
            </a:r>
            <a:r>
              <a:rPr lang="en-US" altLang="zh-CN" b="1" dirty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北京大学出版社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(2017)</a:t>
            </a:r>
          </a:p>
          <a:p>
            <a:endParaRPr lang="en-US" altLang="zh-CN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3. 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 理查德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·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托里罗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量化</a:t>
            </a:r>
            <a:r>
              <a:rPr lang="zh-CN" altLang="en-US" b="1" dirty="0">
                <a:solidFill>
                  <a:schemeClr val="bg1"/>
                </a:solidFill>
                <a:latin typeface="+mn-ea"/>
              </a:rPr>
              <a:t>投资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策略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上海交通大学出版社</a:t>
            </a:r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(2013)</a:t>
            </a:r>
          </a:p>
          <a:p>
            <a:endParaRPr lang="en-US" altLang="zh-CN" b="1" dirty="0" smtClean="0">
              <a:solidFill>
                <a:schemeClr val="bg1"/>
              </a:solidFill>
              <a:latin typeface="+mn-ea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+mn-ea"/>
              </a:rPr>
              <a:t>4. 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周</a:t>
            </a:r>
            <a:r>
              <a:rPr lang="zh-CN" altLang="en-US" dirty="0">
                <a:solidFill>
                  <a:schemeClr val="bg1"/>
                </a:solidFill>
                <a:latin typeface="+mn-ea"/>
              </a:rPr>
              <a:t>佰成、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刘毅男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+mn-ea"/>
              </a:rPr>
              <a:t>量化投资策略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,</a:t>
            </a:r>
            <a:r>
              <a:rPr lang="zh-CN" altLang="en-US" dirty="0" smtClean="0">
                <a:solidFill>
                  <a:schemeClr val="bg1"/>
                </a:solidFill>
                <a:latin typeface="+mn-ea"/>
              </a:rPr>
              <a:t>清华大学出版社</a:t>
            </a:r>
            <a:r>
              <a:rPr lang="en-US" altLang="zh-CN" dirty="0" smtClean="0">
                <a:solidFill>
                  <a:schemeClr val="bg1"/>
                </a:solidFill>
                <a:latin typeface="+mn-ea"/>
              </a:rPr>
              <a:t>(2019)</a:t>
            </a:r>
            <a:endParaRPr lang="zh-CN" altLang="en-US" b="1" dirty="0">
              <a:solidFill>
                <a:schemeClr val="bg1"/>
              </a:solidFill>
              <a:latin typeface="+mn-ea"/>
            </a:endParaRPr>
          </a:p>
          <a:p>
            <a:endParaRPr lang="zh-CN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1619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91" y="1228588"/>
            <a:ext cx="6201640" cy="196242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91" y="4563763"/>
            <a:ext cx="6394964" cy="736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07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18" y="1451947"/>
            <a:ext cx="11660450" cy="3844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923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82" y="1548713"/>
            <a:ext cx="10919118" cy="354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8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94" y="1325261"/>
            <a:ext cx="11310294" cy="42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39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05" y="353084"/>
            <a:ext cx="10067925" cy="615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01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766762"/>
            <a:ext cx="107061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204685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334</TotalTime>
  <Words>1934</Words>
  <Application>Microsoft Office PowerPoint</Application>
  <PresentationFormat>宽屏</PresentationFormat>
  <Paragraphs>171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2" baseType="lpstr">
      <vt:lpstr>方正粗黑宋简体</vt:lpstr>
      <vt:lpstr>华文行楷</vt:lpstr>
      <vt:lpstr>楷体_GB2312</vt:lpstr>
      <vt:lpstr>宋体</vt:lpstr>
      <vt:lpstr>幼圆</vt:lpstr>
      <vt:lpstr>Arial</vt:lpstr>
      <vt:lpstr>Bauhaus 93</vt:lpstr>
      <vt:lpstr>Century Gothic</vt:lpstr>
      <vt:lpstr>Times New Roman</vt:lpstr>
      <vt:lpstr>Wingdings</vt:lpstr>
      <vt:lpstr>Wingdings 3</vt:lpstr>
      <vt:lpstr>切片</vt:lpstr>
      <vt:lpstr>量化策略开发</vt:lpstr>
      <vt:lpstr>主要内容</vt:lpstr>
      <vt:lpstr>一、量化投资的实质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  量化投资的发展历史与现状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四、量化投资策略概览</vt:lpstr>
      <vt:lpstr>PowerPoint 演示文稿</vt:lpstr>
      <vt:lpstr>PowerPoint 演示文稿</vt:lpstr>
      <vt:lpstr>PowerPoint 演示文稿</vt:lpstr>
      <vt:lpstr>五、主要量化交易平台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量化策略开发</dc:title>
  <dc:creator>微软用户</dc:creator>
  <cp:lastModifiedBy>微软用户</cp:lastModifiedBy>
  <cp:revision>37</cp:revision>
  <dcterms:created xsi:type="dcterms:W3CDTF">2020-04-15T04:11:20Z</dcterms:created>
  <dcterms:modified xsi:type="dcterms:W3CDTF">2020-04-17T13:03:16Z</dcterms:modified>
</cp:coreProperties>
</file>