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321" r:id="rId2"/>
    <p:sldId id="262" r:id="rId3"/>
    <p:sldId id="263" r:id="rId4"/>
    <p:sldId id="266" r:id="rId5"/>
    <p:sldId id="267" r:id="rId6"/>
    <p:sldId id="268" r:id="rId7"/>
    <p:sldId id="269" r:id="rId8"/>
    <p:sldId id="271" r:id="rId9"/>
    <p:sldId id="272" r:id="rId10"/>
    <p:sldId id="273" r:id="rId11"/>
    <p:sldId id="322" r:id="rId12"/>
    <p:sldId id="295" r:id="rId13"/>
    <p:sldId id="323" r:id="rId14"/>
    <p:sldId id="324" r:id="rId15"/>
    <p:sldId id="325" r:id="rId16"/>
    <p:sldId id="275" r:id="rId17"/>
    <p:sldId id="326" r:id="rId18"/>
    <p:sldId id="327" r:id="rId19"/>
    <p:sldId id="278" r:id="rId20"/>
    <p:sldId id="299" r:id="rId21"/>
    <p:sldId id="301" r:id="rId22"/>
    <p:sldId id="330" r:id="rId23"/>
    <p:sldId id="302" r:id="rId24"/>
    <p:sldId id="329" r:id="rId25"/>
    <p:sldId id="306" r:id="rId26"/>
    <p:sldId id="307" r:id="rId27"/>
    <p:sldId id="308" r:id="rId28"/>
    <p:sldId id="309" r:id="rId29"/>
    <p:sldId id="310" r:id="rId30"/>
    <p:sldId id="311" r:id="rId31"/>
    <p:sldId id="313" r:id="rId32"/>
    <p:sldId id="314" r:id="rId33"/>
    <p:sldId id="315" r:id="rId34"/>
    <p:sldId id="316"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48" autoAdjust="0"/>
    <p:restoredTop sz="74448"/>
  </p:normalViewPr>
  <p:slideViewPr>
    <p:cSldViewPr snapToGrid="0">
      <p:cViewPr varScale="1">
        <p:scale>
          <a:sx n="80" d="100"/>
          <a:sy n="80" d="100"/>
        </p:scale>
        <p:origin x="19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0D24B-268E-4A38-B0DC-6DF6229CCFE0}" type="datetimeFigureOut">
              <a:rPr lang="zh-CN" altLang="en-US" smtClean="0"/>
              <a:t>20/3/17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A4DF4-9932-48AF-84A7-E7EF7F6D6022}" type="slidenum">
              <a:rPr lang="zh-CN" altLang="en-US" smtClean="0"/>
              <a:t>‹#›</a:t>
            </a:fld>
            <a:endParaRPr lang="zh-CN" altLang="en-US"/>
          </a:p>
        </p:txBody>
      </p:sp>
    </p:spTree>
    <p:extLst>
      <p:ext uri="{BB962C8B-B14F-4D97-AF65-F5344CB8AC3E}">
        <p14:creationId xmlns:p14="http://schemas.microsoft.com/office/powerpoint/2010/main" val="174784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A4DF4-9932-48AF-84A7-E7EF7F6D6022}" type="slidenum">
              <a:rPr lang="zh-CN" altLang="en-US" smtClean="0"/>
              <a:t>6</a:t>
            </a:fld>
            <a:endParaRPr lang="zh-CN" altLang="en-US"/>
          </a:p>
        </p:txBody>
      </p:sp>
    </p:spTree>
    <p:extLst>
      <p:ext uri="{BB962C8B-B14F-4D97-AF65-F5344CB8AC3E}">
        <p14:creationId xmlns:p14="http://schemas.microsoft.com/office/powerpoint/2010/main" val="17451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A4DF4-9932-48AF-84A7-E7EF7F6D6022}" type="slidenum">
              <a:rPr lang="zh-CN" altLang="en-US" smtClean="0"/>
              <a:t>7</a:t>
            </a:fld>
            <a:endParaRPr lang="zh-CN" altLang="en-US"/>
          </a:p>
        </p:txBody>
      </p:sp>
    </p:spTree>
    <p:extLst>
      <p:ext uri="{BB962C8B-B14F-4D97-AF65-F5344CB8AC3E}">
        <p14:creationId xmlns:p14="http://schemas.microsoft.com/office/powerpoint/2010/main" val="73345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CB79CEF-E17A-4F18-AC3D-773E751AD95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2431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6" descr="Droplets-H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1012" y="1300785"/>
            <a:ext cx="8689976" cy="2509213"/>
          </a:xfrm>
        </p:spPr>
        <p:txBody>
          <a:bodyPr anchor="b"/>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8771F49C-DA0B-1D4A-978C-755FBEB3EA55}" type="datetimeFigureOut">
              <a:rPr lang="zh-CN" altLang="en-US"/>
              <a:pPr>
                <a:defRPr/>
              </a:pPr>
              <a:t>20/3/17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B9E4919-3646-BF42-A860-D87DD35D59F7}" type="slidenum">
              <a:rPr lang="zh-CN" altLang="en-US"/>
              <a:pPr>
                <a:defRPr/>
              </a:pPr>
              <a:t>‹#›</a:t>
            </a:fld>
            <a:endParaRPr lang="zh-CN" altLang="en-US"/>
          </a:p>
        </p:txBody>
      </p:sp>
    </p:spTree>
    <p:extLst>
      <p:ext uri="{BB962C8B-B14F-4D97-AF65-F5344CB8AC3E}">
        <p14:creationId xmlns:p14="http://schemas.microsoft.com/office/powerpoint/2010/main" val="65488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5" name="Picture 9"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9F4B3FAB-858B-444B-8247-84644CCA6269}" type="datetimeFigureOut">
              <a:rPr lang="zh-CN" altLang="en-US"/>
              <a:pPr>
                <a:defRPr/>
              </a:pPr>
              <a:t>20/3/17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97C0F97D-474C-AA4F-863A-A50B9285E774}" type="slidenum">
              <a:rPr lang="zh-CN" altLang="en-US"/>
              <a:pPr>
                <a:defRPr/>
              </a:pPr>
              <a:t>‹#›</a:t>
            </a:fld>
            <a:endParaRPr lang="zh-CN" altLang="en-US"/>
          </a:p>
        </p:txBody>
      </p:sp>
    </p:spTree>
    <p:extLst>
      <p:ext uri="{BB962C8B-B14F-4D97-AF65-F5344CB8AC3E}">
        <p14:creationId xmlns:p14="http://schemas.microsoft.com/office/powerpoint/2010/main" val="14705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5"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4" y="609599"/>
            <a:ext cx="10364452" cy="3427245"/>
          </a:xfrm>
        </p:spPr>
        <p:txBody>
          <a:bodyP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B0B2FD38-D395-D64D-9F32-866F5DE17C2B}" type="datetimeFigureOut">
              <a:rPr lang="zh-CN" altLang="en-US"/>
              <a:pPr>
                <a:defRPr/>
              </a:pPr>
              <a:t>20/3/17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DF32B6CA-D17D-114C-B970-ACDCF521544F}" type="slidenum">
              <a:rPr lang="zh-CN" altLang="en-US"/>
              <a:pPr>
                <a:defRPr/>
              </a:pPr>
              <a:t>‹#›</a:t>
            </a:fld>
            <a:endParaRPr lang="zh-CN" altLang="en-US"/>
          </a:p>
        </p:txBody>
      </p:sp>
    </p:spTree>
    <p:extLst>
      <p:ext uri="{BB962C8B-B14F-4D97-AF65-F5344CB8AC3E}">
        <p14:creationId xmlns:p14="http://schemas.microsoft.com/office/powerpoint/2010/main" val="55247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5" name="Picture 10"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p:cNvSpPr txBox="1"/>
          <p:nvPr/>
        </p:nvSpPr>
        <p:spPr>
          <a:xfrm>
            <a:off x="1001713" y="75406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ea typeface="+mn-ea"/>
                <a:cs typeface="+mn-cs"/>
              </a:rPr>
              <a:t>“</a:t>
            </a:r>
          </a:p>
        </p:txBody>
      </p:sp>
      <p:sp>
        <p:nvSpPr>
          <p:cNvPr id="7" name="TextBox 13"/>
          <p:cNvSpPr txBox="1"/>
          <p:nvPr/>
        </p:nvSpPr>
        <p:spPr>
          <a:xfrm>
            <a:off x="10556875" y="29940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ea typeface="+mn-ea"/>
                <a:cs typeface="+mn-cs"/>
              </a:rPr>
              <a:t>”</a:t>
            </a:r>
          </a:p>
        </p:txBody>
      </p:sp>
      <p:sp>
        <p:nvSpPr>
          <p:cNvPr id="2" name="Title 1"/>
          <p:cNvSpPr>
            <a:spLocks noGrp="1"/>
          </p:cNvSpPr>
          <p:nvPr>
            <p:ph type="title"/>
          </p:nvPr>
        </p:nvSpPr>
        <p:spPr>
          <a:xfrm>
            <a:off x="1446212" y="609600"/>
            <a:ext cx="9302752" cy="2992904"/>
          </a:xfrm>
        </p:spPr>
        <p:txBody>
          <a:bodyP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08393973-38B5-BA40-88E2-6F1E29CD4EF6}" type="datetimeFigureOut">
              <a:rPr lang="zh-CN" altLang="en-US"/>
              <a:pPr>
                <a:defRPr/>
              </a:pPr>
              <a:t>20/3/17</a:t>
            </a:fld>
            <a:endParaRPr lang="zh-CN" altLang="en-US"/>
          </a:p>
        </p:txBody>
      </p:sp>
      <p:sp>
        <p:nvSpPr>
          <p:cNvPr id="9" name="Footer Placeholder 5"/>
          <p:cNvSpPr>
            <a:spLocks noGrp="1"/>
          </p:cNvSpPr>
          <p:nvPr>
            <p:ph type="ftr" sz="quarter" idx="15"/>
          </p:nvPr>
        </p:nvSpPr>
        <p:spPr/>
        <p:txBody>
          <a:bodyPr/>
          <a:lstStyle>
            <a:lvl1pPr>
              <a:defRPr/>
            </a:lvl1pPr>
          </a:lstStyle>
          <a:p>
            <a:pPr>
              <a:defRPr/>
            </a:pPr>
            <a:endParaRPr lang="zh-CN" altLang="en-US"/>
          </a:p>
        </p:txBody>
      </p:sp>
      <p:sp>
        <p:nvSpPr>
          <p:cNvPr id="10" name="Slide Number Placeholder 6"/>
          <p:cNvSpPr>
            <a:spLocks noGrp="1"/>
          </p:cNvSpPr>
          <p:nvPr>
            <p:ph type="sldNum" sz="quarter" idx="16"/>
          </p:nvPr>
        </p:nvSpPr>
        <p:spPr/>
        <p:txBody>
          <a:bodyPr/>
          <a:lstStyle>
            <a:lvl1pPr>
              <a:defRPr/>
            </a:lvl1pPr>
          </a:lstStyle>
          <a:p>
            <a:pPr>
              <a:defRPr/>
            </a:pPr>
            <a:fld id="{4B79BE94-5E61-D74D-BD04-0062C11F3185}" type="slidenum">
              <a:rPr lang="zh-CN" altLang="en-US"/>
              <a:pPr>
                <a:defRPr/>
              </a:pPr>
              <a:t>‹#›</a:t>
            </a:fld>
            <a:endParaRPr lang="zh-CN" altLang="en-US"/>
          </a:p>
        </p:txBody>
      </p:sp>
    </p:spTree>
    <p:extLst>
      <p:ext uri="{BB962C8B-B14F-4D97-AF65-F5344CB8AC3E}">
        <p14:creationId xmlns:p14="http://schemas.microsoft.com/office/powerpoint/2010/main" val="18821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6F158F25-A6D3-C245-B923-B9559EDC91D4}" type="datetimeFigureOut">
              <a:rPr lang="zh-CN" altLang="en-US"/>
              <a:pPr>
                <a:defRPr/>
              </a:pPr>
              <a:t>20/3/17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3EDE69C9-B594-9246-94B7-09789658DF4B}" type="slidenum">
              <a:rPr lang="zh-CN" altLang="en-US"/>
              <a:pPr>
                <a:defRPr/>
              </a:pPr>
              <a:t>‹#›</a:t>
            </a:fld>
            <a:endParaRPr lang="zh-CN" altLang="en-US"/>
          </a:p>
        </p:txBody>
      </p:sp>
    </p:spTree>
    <p:extLst>
      <p:ext uri="{BB962C8B-B14F-4D97-AF65-F5344CB8AC3E}">
        <p14:creationId xmlns:p14="http://schemas.microsoft.com/office/powerpoint/2010/main" val="1884167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Date Placeholder 2"/>
          <p:cNvSpPr>
            <a:spLocks noGrp="1"/>
          </p:cNvSpPr>
          <p:nvPr>
            <p:ph type="dt" sz="half" idx="18"/>
          </p:nvPr>
        </p:nvSpPr>
        <p:spPr/>
        <p:txBody>
          <a:bodyPr/>
          <a:lstStyle>
            <a:lvl1pPr>
              <a:defRPr/>
            </a:lvl1pPr>
          </a:lstStyle>
          <a:p>
            <a:pPr>
              <a:defRPr/>
            </a:pPr>
            <a:fld id="{24EF087D-191C-9241-ABBF-B9E0866FA631}" type="datetimeFigureOut">
              <a:rPr lang="zh-CN" altLang="en-US"/>
              <a:pPr>
                <a:defRPr/>
              </a:pPr>
              <a:t>20/3/17</a:t>
            </a:fld>
            <a:endParaRPr lang="zh-CN" altLang="en-US"/>
          </a:p>
        </p:txBody>
      </p:sp>
      <p:sp>
        <p:nvSpPr>
          <p:cNvPr id="16" name="Footer Placeholder 3"/>
          <p:cNvSpPr>
            <a:spLocks noGrp="1"/>
          </p:cNvSpPr>
          <p:nvPr>
            <p:ph type="ftr" sz="quarter" idx="19"/>
          </p:nvPr>
        </p:nvSpPr>
        <p:spPr/>
        <p:txBody>
          <a:bodyPr/>
          <a:lstStyle>
            <a:lvl1pPr>
              <a:defRPr/>
            </a:lvl1pPr>
          </a:lstStyle>
          <a:p>
            <a:pPr>
              <a:defRPr/>
            </a:pPr>
            <a:endParaRPr lang="zh-CN" altLang="en-US"/>
          </a:p>
        </p:txBody>
      </p:sp>
      <p:sp>
        <p:nvSpPr>
          <p:cNvPr id="17" name="Slide Number Placeholder 4"/>
          <p:cNvSpPr>
            <a:spLocks noGrp="1"/>
          </p:cNvSpPr>
          <p:nvPr>
            <p:ph type="sldNum" sz="quarter" idx="20"/>
          </p:nvPr>
        </p:nvSpPr>
        <p:spPr/>
        <p:txBody>
          <a:bodyPr/>
          <a:lstStyle>
            <a:lvl1pPr>
              <a:defRPr/>
            </a:lvl1pPr>
          </a:lstStyle>
          <a:p>
            <a:pPr>
              <a:defRPr/>
            </a:pPr>
            <a:fld id="{8A08A8E1-D897-444E-9DCA-D2542A42FBF6}" type="slidenum">
              <a:rPr lang="zh-CN" altLang="en-US"/>
              <a:pPr>
                <a:defRPr/>
              </a:pPr>
              <a:t>‹#›</a:t>
            </a:fld>
            <a:endParaRPr lang="zh-CN" altLang="en-US"/>
          </a:p>
        </p:txBody>
      </p:sp>
    </p:spTree>
    <p:extLst>
      <p:ext uri="{BB962C8B-B14F-4D97-AF65-F5344CB8AC3E}">
        <p14:creationId xmlns:p14="http://schemas.microsoft.com/office/powerpoint/2010/main" val="201305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2" name="Picture 15"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将图片拖动到占位符，或单击添加图标</a:t>
            </a:r>
            <a:endParaRPr lang="en-US" noProof="0" dirty="0"/>
          </a:p>
        </p:txBody>
      </p:sp>
      <p:sp>
        <p:nvSpPr>
          <p:cNvPr id="21" name="Text Placeholder 3"/>
          <p:cNvSpPr>
            <a:spLocks noGrp="1"/>
          </p:cNvSpPr>
          <p:nvPr>
            <p:ph type="body" sz="half" idx="18"/>
          </p:nvPr>
        </p:nvSpPr>
        <p:spPr>
          <a:xfrm>
            <a:off x="913774" y="4781082"/>
            <a:ext cx="3296409"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将图片拖动到占位符，或单击添加图标</a:t>
            </a:r>
            <a:endParaRPr lang="en-US" noProof="0" dirty="0"/>
          </a:p>
        </p:txBody>
      </p:sp>
      <p:sp>
        <p:nvSpPr>
          <p:cNvPr id="24" name="Text Placeholder 3"/>
          <p:cNvSpPr>
            <a:spLocks noGrp="1"/>
          </p:cNvSpPr>
          <p:nvPr>
            <p:ph type="body" sz="half" idx="19"/>
          </p:nvPr>
        </p:nvSpPr>
        <p:spPr>
          <a:xfrm>
            <a:off x="4441348" y="4781080"/>
            <a:ext cx="3303352"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将图片拖动到占位符，或单击添加图标</a:t>
            </a:r>
            <a:endParaRPr lang="en-US" noProof="0" dirty="0"/>
          </a:p>
        </p:txBody>
      </p:sp>
      <p:sp>
        <p:nvSpPr>
          <p:cNvPr id="27" name="Text Placeholder 3"/>
          <p:cNvSpPr>
            <a:spLocks noGrp="1"/>
          </p:cNvSpPr>
          <p:nvPr>
            <p:ph type="body" sz="half" idx="20"/>
          </p:nvPr>
        </p:nvSpPr>
        <p:spPr>
          <a:xfrm>
            <a:off x="7973173" y="4781078"/>
            <a:ext cx="3305053"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Date Placeholder 2"/>
          <p:cNvSpPr>
            <a:spLocks noGrp="1"/>
          </p:cNvSpPr>
          <p:nvPr>
            <p:ph type="dt" sz="half" idx="23"/>
          </p:nvPr>
        </p:nvSpPr>
        <p:spPr/>
        <p:txBody>
          <a:bodyPr/>
          <a:lstStyle>
            <a:lvl1pPr>
              <a:defRPr/>
            </a:lvl1pPr>
          </a:lstStyle>
          <a:p>
            <a:pPr>
              <a:defRPr/>
            </a:pPr>
            <a:fld id="{A87722AD-7787-D846-BF67-747F0DB9F09B}" type="datetimeFigureOut">
              <a:rPr lang="zh-CN" altLang="en-US"/>
              <a:pPr>
                <a:defRPr/>
              </a:pPr>
              <a:t>20/3/17</a:t>
            </a:fld>
            <a:endParaRPr lang="zh-CN" altLang="en-US"/>
          </a:p>
        </p:txBody>
      </p:sp>
      <p:sp>
        <p:nvSpPr>
          <p:cNvPr id="14" name="Footer Placeholder 3"/>
          <p:cNvSpPr>
            <a:spLocks noGrp="1"/>
          </p:cNvSpPr>
          <p:nvPr>
            <p:ph type="ftr" sz="quarter" idx="24"/>
          </p:nvPr>
        </p:nvSpPr>
        <p:spPr/>
        <p:txBody>
          <a:bodyPr/>
          <a:lstStyle>
            <a:lvl1pPr>
              <a:defRPr/>
            </a:lvl1pPr>
          </a:lstStyle>
          <a:p>
            <a:pPr>
              <a:defRPr/>
            </a:pPr>
            <a:endParaRPr lang="zh-CN" altLang="en-US"/>
          </a:p>
        </p:txBody>
      </p:sp>
      <p:sp>
        <p:nvSpPr>
          <p:cNvPr id="15" name="Slide Number Placeholder 4"/>
          <p:cNvSpPr>
            <a:spLocks noGrp="1"/>
          </p:cNvSpPr>
          <p:nvPr>
            <p:ph type="sldNum" sz="quarter" idx="25"/>
          </p:nvPr>
        </p:nvSpPr>
        <p:spPr/>
        <p:txBody>
          <a:bodyPr/>
          <a:lstStyle>
            <a:lvl1pPr>
              <a:defRPr/>
            </a:lvl1pPr>
          </a:lstStyle>
          <a:p>
            <a:pPr>
              <a:defRPr/>
            </a:pPr>
            <a:fld id="{33B0AA24-7F20-F84B-B57C-267A6137F566}" type="slidenum">
              <a:rPr lang="zh-CN" altLang="en-US"/>
              <a:pPr>
                <a:defRPr/>
              </a:pPr>
              <a:t>‹#›</a:t>
            </a:fld>
            <a:endParaRPr lang="zh-CN" altLang="en-US"/>
          </a:p>
        </p:txBody>
      </p:sp>
    </p:spTree>
    <p:extLst>
      <p:ext uri="{BB962C8B-B14F-4D97-AF65-F5344CB8AC3E}">
        <p14:creationId xmlns:p14="http://schemas.microsoft.com/office/powerpoint/2010/main" val="776532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4"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3"/>
          <p:cNvSpPr>
            <a:spLocks noGrp="1"/>
          </p:cNvSpPr>
          <p:nvPr>
            <p:ph type="dt" sz="half" idx="14"/>
          </p:nvPr>
        </p:nvSpPr>
        <p:spPr/>
        <p:txBody>
          <a:bodyPr/>
          <a:lstStyle>
            <a:lvl1pPr>
              <a:defRPr/>
            </a:lvl1pPr>
          </a:lstStyle>
          <a:p>
            <a:pPr>
              <a:defRPr/>
            </a:pPr>
            <a:fld id="{1FB46470-D943-524E-A2FF-1C42F98EA84C}" type="datetimeFigureOut">
              <a:rPr lang="zh-CN" altLang="en-US"/>
              <a:pPr>
                <a:defRPr/>
              </a:pPr>
              <a:t>20/3/17</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BDE05AE7-26D9-3847-9A7C-44B14C460262}" type="slidenum">
              <a:rPr lang="zh-CN" altLang="en-US"/>
              <a:pPr>
                <a:defRPr/>
              </a:pPr>
              <a:t>‹#›</a:t>
            </a:fld>
            <a:endParaRPr lang="zh-CN" altLang="en-US"/>
          </a:p>
        </p:txBody>
      </p:sp>
    </p:spTree>
    <p:extLst>
      <p:ext uri="{BB962C8B-B14F-4D97-AF65-F5344CB8AC3E}">
        <p14:creationId xmlns:p14="http://schemas.microsoft.com/office/powerpoint/2010/main" val="1273911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4" name="Picture 8"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3"/>
          <p:cNvSpPr>
            <a:spLocks noGrp="1"/>
          </p:cNvSpPr>
          <p:nvPr>
            <p:ph type="dt" sz="half" idx="14"/>
          </p:nvPr>
        </p:nvSpPr>
        <p:spPr/>
        <p:txBody>
          <a:bodyPr/>
          <a:lstStyle>
            <a:lvl1pPr>
              <a:defRPr/>
            </a:lvl1pPr>
          </a:lstStyle>
          <a:p>
            <a:pPr>
              <a:defRPr/>
            </a:pPr>
            <a:fld id="{467B5D8D-1492-B94F-ACCC-9A867862A533}" type="datetimeFigureOut">
              <a:rPr lang="zh-CN" altLang="en-US"/>
              <a:pPr>
                <a:defRPr/>
              </a:pPr>
              <a:t>20/3/17</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556AB8E7-64C5-ED4B-B8F9-D2487EB026C1}" type="slidenum">
              <a:rPr lang="zh-CN" altLang="en-US"/>
              <a:pPr>
                <a:defRPr/>
              </a:pPr>
              <a:t>‹#›</a:t>
            </a:fld>
            <a:endParaRPr lang="zh-CN" altLang="en-US"/>
          </a:p>
        </p:txBody>
      </p:sp>
    </p:spTree>
    <p:extLst>
      <p:ext uri="{BB962C8B-B14F-4D97-AF65-F5344CB8AC3E}">
        <p14:creationId xmlns:p14="http://schemas.microsoft.com/office/powerpoint/2010/main" val="62014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3"/>
          <p:cNvSpPr>
            <a:spLocks noGrp="1"/>
          </p:cNvSpPr>
          <p:nvPr>
            <p:ph type="dt" sz="half" idx="14"/>
          </p:nvPr>
        </p:nvSpPr>
        <p:spPr/>
        <p:txBody>
          <a:bodyPr/>
          <a:lstStyle>
            <a:lvl1pPr>
              <a:defRPr/>
            </a:lvl1pPr>
          </a:lstStyle>
          <a:p>
            <a:pPr>
              <a:defRPr/>
            </a:pPr>
            <a:fld id="{D5AE5420-FE20-5147-8591-A6AC91A84354}" type="datetimeFigureOut">
              <a:rPr lang="zh-CN" altLang="en-US"/>
              <a:pPr>
                <a:defRPr/>
              </a:pPr>
              <a:t>20/3/17</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23BA681A-158F-564D-ACC5-FAF2D858692E}" type="slidenum">
              <a:rPr lang="zh-CN" altLang="en-US"/>
              <a:pPr>
                <a:defRPr/>
              </a:pPr>
              <a:t>‹#›</a:t>
            </a:fld>
            <a:endParaRPr lang="zh-CN" altLang="en-US"/>
          </a:p>
        </p:txBody>
      </p:sp>
    </p:spTree>
    <p:extLst>
      <p:ext uri="{BB962C8B-B14F-4D97-AF65-F5344CB8AC3E}">
        <p14:creationId xmlns:p14="http://schemas.microsoft.com/office/powerpoint/2010/main" val="39203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8"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4" y="828563"/>
            <a:ext cx="10351752" cy="2736819"/>
          </a:xfrm>
        </p:spPr>
        <p:txBody>
          <a:bodyPr anchor="b"/>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E4A0EDD9-5E98-724F-B572-AF0176607EC8}" type="datetimeFigureOut">
              <a:rPr lang="zh-CN" altLang="en-US"/>
              <a:pPr>
                <a:defRPr/>
              </a:pPr>
              <a:t>20/3/17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A24109A-71EC-6C43-9F31-4713ED1EDC58}" type="slidenum">
              <a:rPr lang="zh-CN" altLang="en-US"/>
              <a:pPr>
                <a:defRPr/>
              </a:pPr>
              <a:t>‹#›</a:t>
            </a:fld>
            <a:endParaRPr lang="zh-CN" altLang="en-US"/>
          </a:p>
        </p:txBody>
      </p:sp>
    </p:spTree>
    <p:extLst>
      <p:ext uri="{BB962C8B-B14F-4D97-AF65-F5344CB8AC3E}">
        <p14:creationId xmlns:p14="http://schemas.microsoft.com/office/powerpoint/2010/main" val="8775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5" name="Picture 9"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 name="Date Placeholder 4"/>
          <p:cNvSpPr>
            <a:spLocks noGrp="1"/>
          </p:cNvSpPr>
          <p:nvPr>
            <p:ph type="dt" sz="half" idx="15"/>
          </p:nvPr>
        </p:nvSpPr>
        <p:spPr/>
        <p:txBody>
          <a:bodyPr/>
          <a:lstStyle>
            <a:lvl1pPr>
              <a:defRPr/>
            </a:lvl1pPr>
          </a:lstStyle>
          <a:p>
            <a:pPr>
              <a:defRPr/>
            </a:pPr>
            <a:fld id="{8737C3A0-D423-F14E-AF14-55F471E8F1D7}" type="datetimeFigureOut">
              <a:rPr lang="zh-CN" altLang="en-US"/>
              <a:pPr>
                <a:defRPr/>
              </a:pPr>
              <a:t>20/3/17</a:t>
            </a:fld>
            <a:endParaRPr lang="zh-CN" altLang="en-US"/>
          </a:p>
        </p:txBody>
      </p:sp>
      <p:sp>
        <p:nvSpPr>
          <p:cNvPr id="7" name="Footer Placeholder 5"/>
          <p:cNvSpPr>
            <a:spLocks noGrp="1"/>
          </p:cNvSpPr>
          <p:nvPr>
            <p:ph type="ftr" sz="quarter" idx="16"/>
          </p:nvPr>
        </p:nvSpPr>
        <p:spPr/>
        <p:txBody>
          <a:bodyPr/>
          <a:lstStyle>
            <a:lvl1pPr>
              <a:defRPr/>
            </a:lvl1pPr>
          </a:lstStyle>
          <a:p>
            <a:pPr>
              <a:defRPr/>
            </a:pPr>
            <a:endParaRPr lang="zh-CN" altLang="en-US"/>
          </a:p>
        </p:txBody>
      </p:sp>
      <p:sp>
        <p:nvSpPr>
          <p:cNvPr id="8" name="Slide Number Placeholder 6"/>
          <p:cNvSpPr>
            <a:spLocks noGrp="1"/>
          </p:cNvSpPr>
          <p:nvPr>
            <p:ph type="sldNum" sz="quarter" idx="17"/>
          </p:nvPr>
        </p:nvSpPr>
        <p:spPr/>
        <p:txBody>
          <a:bodyPr/>
          <a:lstStyle>
            <a:lvl1pPr>
              <a:defRPr/>
            </a:lvl1pPr>
          </a:lstStyle>
          <a:p>
            <a:pPr>
              <a:defRPr/>
            </a:pPr>
            <a:fld id="{DF213AD4-E934-6741-B6C5-74F7B9519618}" type="slidenum">
              <a:rPr lang="zh-CN" altLang="en-US"/>
              <a:pPr>
                <a:defRPr/>
              </a:pPr>
              <a:t>‹#›</a:t>
            </a:fld>
            <a:endParaRPr lang="zh-CN" altLang="en-US"/>
          </a:p>
        </p:txBody>
      </p:sp>
    </p:spTree>
    <p:extLst>
      <p:ext uri="{BB962C8B-B14F-4D97-AF65-F5344CB8AC3E}">
        <p14:creationId xmlns:p14="http://schemas.microsoft.com/office/powerpoint/2010/main" val="149461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4"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6"/>
          <p:cNvSpPr>
            <a:spLocks noGrp="1"/>
          </p:cNvSpPr>
          <p:nvPr>
            <p:ph type="dt" sz="half" idx="15"/>
          </p:nvPr>
        </p:nvSpPr>
        <p:spPr/>
        <p:txBody>
          <a:bodyPr/>
          <a:lstStyle>
            <a:lvl1pPr>
              <a:defRPr/>
            </a:lvl1pPr>
          </a:lstStyle>
          <a:p>
            <a:pPr>
              <a:defRPr/>
            </a:pPr>
            <a:fld id="{A023C8FA-C855-C644-81CE-7B69CFF3148A}" type="datetimeFigureOut">
              <a:rPr lang="zh-CN" altLang="en-US"/>
              <a:pPr>
                <a:defRPr/>
              </a:pPr>
              <a:t>20/3/17</a:t>
            </a:fld>
            <a:endParaRPr lang="zh-CN" altLang="en-US"/>
          </a:p>
        </p:txBody>
      </p:sp>
      <p:sp>
        <p:nvSpPr>
          <p:cNvPr id="9" name="Footer Placeholder 7"/>
          <p:cNvSpPr>
            <a:spLocks noGrp="1"/>
          </p:cNvSpPr>
          <p:nvPr>
            <p:ph type="ftr" sz="quarter" idx="16"/>
          </p:nvPr>
        </p:nvSpPr>
        <p:spPr/>
        <p:txBody>
          <a:bodyPr/>
          <a:lstStyle>
            <a:lvl1pPr>
              <a:defRPr/>
            </a:lvl1pPr>
          </a:lstStyle>
          <a:p>
            <a:pPr>
              <a:defRPr/>
            </a:pPr>
            <a:endParaRPr lang="zh-CN" altLang="en-US"/>
          </a:p>
        </p:txBody>
      </p:sp>
      <p:sp>
        <p:nvSpPr>
          <p:cNvPr id="10" name="Slide Number Placeholder 8"/>
          <p:cNvSpPr>
            <a:spLocks noGrp="1"/>
          </p:cNvSpPr>
          <p:nvPr>
            <p:ph type="sldNum" sz="quarter" idx="17"/>
          </p:nvPr>
        </p:nvSpPr>
        <p:spPr/>
        <p:txBody>
          <a:bodyPr/>
          <a:lstStyle>
            <a:lvl1pPr>
              <a:defRPr/>
            </a:lvl1pPr>
          </a:lstStyle>
          <a:p>
            <a:pPr>
              <a:defRPr/>
            </a:pPr>
            <a:fld id="{A680BD12-A1B1-6945-8DB1-B2A389CE2E6D}" type="slidenum">
              <a:rPr lang="zh-CN" altLang="en-US"/>
              <a:pPr>
                <a:defRPr/>
              </a:pPr>
              <a:t>‹#›</a:t>
            </a:fld>
            <a:endParaRPr lang="zh-CN" altLang="en-US"/>
          </a:p>
        </p:txBody>
      </p:sp>
    </p:spTree>
    <p:extLst>
      <p:ext uri="{BB962C8B-B14F-4D97-AF65-F5344CB8AC3E}">
        <p14:creationId xmlns:p14="http://schemas.microsoft.com/office/powerpoint/2010/main" val="136932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121684A5-A948-BC4D-A9C0-85A7E5FF4298}" type="datetimeFigureOut">
              <a:rPr lang="zh-CN" altLang="en-US"/>
              <a:pPr>
                <a:defRPr/>
              </a:pPr>
              <a:t>20/3/17</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A3A9AF79-AB0D-2E40-AEBC-925F3A8DF9B5}" type="slidenum">
              <a:rPr lang="zh-CN" altLang="en-US"/>
              <a:pPr>
                <a:defRPr/>
              </a:pPr>
              <a:t>‹#›</a:t>
            </a:fld>
            <a:endParaRPr lang="zh-CN" altLang="en-US"/>
          </a:p>
        </p:txBody>
      </p:sp>
    </p:spTree>
    <p:extLst>
      <p:ext uri="{BB962C8B-B14F-4D97-AF65-F5344CB8AC3E}">
        <p14:creationId xmlns:p14="http://schemas.microsoft.com/office/powerpoint/2010/main" val="39647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1D5A6FD9-53C4-9048-BA93-FBB6BDEFAA8C}" type="datetimeFigureOut">
              <a:rPr lang="zh-CN" altLang="en-US"/>
              <a:pPr>
                <a:defRPr/>
              </a:pPr>
              <a:t>20/3/17</a:t>
            </a:fld>
            <a:endParaRPr lang="zh-CN" altLang="en-US"/>
          </a:p>
        </p:txBody>
      </p:sp>
      <p:sp>
        <p:nvSpPr>
          <p:cNvPr id="4" name="Footer Placeholder 2"/>
          <p:cNvSpPr>
            <a:spLocks noGrp="1"/>
          </p:cNvSpPr>
          <p:nvPr>
            <p:ph type="ftr" sz="quarter" idx="11"/>
          </p:nvPr>
        </p:nvSpPr>
        <p:spPr/>
        <p:txBody>
          <a:bodyPr/>
          <a:lstStyle>
            <a:lvl1pPr>
              <a:defRPr/>
            </a:lvl1pPr>
          </a:lstStyle>
          <a:p>
            <a:pPr>
              <a:defRPr/>
            </a:pPr>
            <a:endParaRPr lang="zh-CN" altLang="en-US"/>
          </a:p>
        </p:txBody>
      </p:sp>
      <p:sp>
        <p:nvSpPr>
          <p:cNvPr id="5" name="Slide Number Placeholder 3"/>
          <p:cNvSpPr>
            <a:spLocks noGrp="1"/>
          </p:cNvSpPr>
          <p:nvPr>
            <p:ph type="sldNum" sz="quarter" idx="12"/>
          </p:nvPr>
        </p:nvSpPr>
        <p:spPr/>
        <p:txBody>
          <a:bodyPr/>
          <a:lstStyle>
            <a:lvl1pPr>
              <a:defRPr/>
            </a:lvl1pPr>
          </a:lstStyle>
          <a:p>
            <a:pPr>
              <a:defRPr/>
            </a:pPr>
            <a:fld id="{5D1CAD6A-8C7B-1C4A-8D26-8F4DE5E17679}" type="slidenum">
              <a:rPr lang="zh-CN" altLang="en-US"/>
              <a:pPr>
                <a:defRPr/>
              </a:pPr>
              <a:t>‹#›</a:t>
            </a:fld>
            <a:endParaRPr lang="zh-CN" altLang="en-US"/>
          </a:p>
        </p:txBody>
      </p:sp>
    </p:spTree>
    <p:extLst>
      <p:ext uri="{BB962C8B-B14F-4D97-AF65-F5344CB8AC3E}">
        <p14:creationId xmlns:p14="http://schemas.microsoft.com/office/powerpoint/2010/main" val="134681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0"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04ECB586-FA53-4A4B-90D6-9D9A9C33472C}" type="datetimeFigureOut">
              <a:rPr lang="zh-CN" altLang="en-US"/>
              <a:pPr>
                <a:defRPr/>
              </a:pPr>
              <a:t>20/3/17</a:t>
            </a:fld>
            <a:endParaRPr lang="zh-CN" altLang="en-US"/>
          </a:p>
        </p:txBody>
      </p:sp>
      <p:sp>
        <p:nvSpPr>
          <p:cNvPr id="7" name="Footer Placeholder 5"/>
          <p:cNvSpPr>
            <a:spLocks noGrp="1"/>
          </p:cNvSpPr>
          <p:nvPr>
            <p:ph type="ftr" sz="quarter" idx="15"/>
          </p:nvPr>
        </p:nvSpPr>
        <p:spPr/>
        <p:txBody>
          <a:bodyPr/>
          <a:lstStyle>
            <a:lvl1pPr>
              <a:defRPr/>
            </a:lvl1pPr>
          </a:lstStyle>
          <a:p>
            <a:pPr>
              <a:defRPr/>
            </a:pPr>
            <a:endParaRPr lang="zh-CN" altLang="en-US"/>
          </a:p>
        </p:txBody>
      </p:sp>
      <p:sp>
        <p:nvSpPr>
          <p:cNvPr id="8" name="Slide Number Placeholder 6"/>
          <p:cNvSpPr>
            <a:spLocks noGrp="1"/>
          </p:cNvSpPr>
          <p:nvPr>
            <p:ph type="sldNum" sz="quarter" idx="16"/>
          </p:nvPr>
        </p:nvSpPr>
        <p:spPr/>
        <p:txBody>
          <a:bodyPr/>
          <a:lstStyle>
            <a:lvl1pPr>
              <a:defRPr/>
            </a:lvl1pPr>
          </a:lstStyle>
          <a:p>
            <a:pPr>
              <a:defRPr/>
            </a:pPr>
            <a:fld id="{18F2E506-6E47-134A-9E41-5823ABBBF97A}" type="slidenum">
              <a:rPr lang="zh-CN" altLang="en-US"/>
              <a:pPr>
                <a:defRPr/>
              </a:pPr>
              <a:t>‹#›</a:t>
            </a:fld>
            <a:endParaRPr lang="zh-CN" altLang="en-US"/>
          </a:p>
        </p:txBody>
      </p:sp>
    </p:spTree>
    <p:extLst>
      <p:ext uri="{BB962C8B-B14F-4D97-AF65-F5344CB8AC3E}">
        <p14:creationId xmlns:p14="http://schemas.microsoft.com/office/powerpoint/2010/main" val="70517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9"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CC4764FE-1EFF-B045-A779-84DEC9CA3262}" type="datetimeFigureOut">
              <a:rPr lang="zh-CN" altLang="en-US"/>
              <a:pPr>
                <a:defRPr/>
              </a:pPr>
              <a:t>20/3/17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E0D5CC2C-63F6-2544-B1C5-11B95300E5E0}" type="slidenum">
              <a:rPr lang="zh-CN" altLang="en-US"/>
              <a:pPr>
                <a:defRPr/>
              </a:pPr>
              <a:t>‹#›</a:t>
            </a:fld>
            <a:endParaRPr lang="zh-CN" altLang="en-US"/>
          </a:p>
        </p:txBody>
      </p:sp>
    </p:spTree>
    <p:extLst>
      <p:ext uri="{BB962C8B-B14F-4D97-AF65-F5344CB8AC3E}">
        <p14:creationId xmlns:p14="http://schemas.microsoft.com/office/powerpoint/2010/main" val="4342486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914400" y="619125"/>
            <a:ext cx="10363200" cy="159543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366963"/>
            <a:ext cx="10363200" cy="34242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678738" y="588327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00" smtClean="0">
                <a:solidFill>
                  <a:schemeClr val="tx1"/>
                </a:solidFill>
                <a:latin typeface="+mn-lt"/>
                <a:ea typeface="+mn-ea"/>
                <a:cs typeface="+mn-cs"/>
              </a:defRPr>
            </a:lvl1pPr>
          </a:lstStyle>
          <a:p>
            <a:pPr>
              <a:defRPr/>
            </a:pPr>
            <a:fld id="{7FFDFCE4-40AA-AF4F-A727-018B2C3248B0}" type="datetimeFigureOut">
              <a:rPr lang="zh-CN" altLang="en-US"/>
              <a:pPr>
                <a:defRPr/>
              </a:pPr>
              <a:t>20/3/17</a:t>
            </a:fld>
            <a:endParaRPr lang="zh-CN" altLang="en-US"/>
          </a:p>
        </p:txBody>
      </p:sp>
      <p:sp>
        <p:nvSpPr>
          <p:cNvPr id="5" name="Footer Placeholder 4"/>
          <p:cNvSpPr>
            <a:spLocks noGrp="1"/>
          </p:cNvSpPr>
          <p:nvPr>
            <p:ph type="ftr" sz="quarter" idx="3"/>
          </p:nvPr>
        </p:nvSpPr>
        <p:spPr>
          <a:xfrm>
            <a:off x="914400" y="5883275"/>
            <a:ext cx="6672263"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solidFill>
                <a:latin typeface="+mn-lt"/>
                <a:ea typeface="+mn-ea"/>
                <a:cs typeface="+mn-cs"/>
              </a:defRPr>
            </a:lvl1pPr>
          </a:lstStyle>
          <a:p>
            <a:pPr>
              <a:defRPr/>
            </a:pPr>
            <a:endParaRPr lang="zh-CN" altLang="en-US"/>
          </a:p>
        </p:txBody>
      </p:sp>
      <p:sp>
        <p:nvSpPr>
          <p:cNvPr id="6" name="Slide Number Placeholder 5"/>
          <p:cNvSpPr>
            <a:spLocks noGrp="1"/>
          </p:cNvSpPr>
          <p:nvPr>
            <p:ph type="sldNum" sz="quarter" idx="4"/>
          </p:nvPr>
        </p:nvSpPr>
        <p:spPr>
          <a:xfrm>
            <a:off x="10514013" y="5883275"/>
            <a:ext cx="763587" cy="365125"/>
          </a:xfrm>
          <a:prstGeom prst="rect">
            <a:avLst/>
          </a:prstGeom>
        </p:spPr>
        <p:txBody>
          <a:bodyPr vert="horz" lIns="91440" tIns="45720" rIns="91440" bIns="45720" rtlCol="0" anchor="ctr"/>
          <a:lstStyle>
            <a:lvl1pPr algn="r" eaLnBrk="1" fontAlgn="auto" hangingPunct="1">
              <a:spcBef>
                <a:spcPts val="0"/>
              </a:spcBef>
              <a:spcAft>
                <a:spcPts val="0"/>
              </a:spcAft>
              <a:defRPr sz="1000" smtClean="0">
                <a:solidFill>
                  <a:schemeClr val="tx1"/>
                </a:solidFill>
                <a:latin typeface="+mn-lt"/>
                <a:ea typeface="+mn-ea"/>
                <a:cs typeface="+mn-cs"/>
              </a:defRPr>
            </a:lvl1pPr>
          </a:lstStyle>
          <a:p>
            <a:pPr>
              <a:defRPr/>
            </a:pPr>
            <a:fld id="{E944EFDE-3634-5442-B2EC-892BEC95A017}" type="slidenum">
              <a:rPr lang="zh-CN" altLang="en-US"/>
              <a:pPr>
                <a:defRPr/>
              </a:pPr>
              <a:t>‹#›</a:t>
            </a:fld>
            <a:endParaRPr lang="zh-CN" altLang="en-US"/>
          </a:p>
        </p:txBody>
      </p:sp>
    </p:spTree>
    <p:extLst>
      <p:ext uri="{BB962C8B-B14F-4D97-AF65-F5344CB8AC3E}">
        <p14:creationId xmlns:p14="http://schemas.microsoft.com/office/powerpoint/2010/main" val="1037127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ctr" rtl="0" fontAlgn="base">
        <a:lnSpc>
          <a:spcPct val="90000"/>
        </a:lnSpc>
        <a:spcBef>
          <a:spcPct val="0"/>
        </a:spcBef>
        <a:spcAft>
          <a:spcPct val="0"/>
        </a:spcAft>
        <a:defRPr sz="3600" kern="1200" cap="all">
          <a:solidFill>
            <a:schemeClr val="tx1"/>
          </a:solidFill>
          <a:latin typeface="+mj-lt"/>
          <a:ea typeface="+mj-ea"/>
          <a:cs typeface="宋体" charset="0"/>
        </a:defRPr>
      </a:lvl1pPr>
      <a:lvl2pPr algn="ctr" rtl="0" fontAlgn="base">
        <a:lnSpc>
          <a:spcPct val="90000"/>
        </a:lnSpc>
        <a:spcBef>
          <a:spcPct val="0"/>
        </a:spcBef>
        <a:spcAft>
          <a:spcPct val="0"/>
        </a:spcAft>
        <a:defRPr sz="3600">
          <a:solidFill>
            <a:schemeClr val="tx1"/>
          </a:solidFill>
          <a:latin typeface="Tw Cen MT" charset="0"/>
          <a:ea typeface="宋体" charset="0"/>
          <a:cs typeface="宋体" charset="0"/>
        </a:defRPr>
      </a:lvl2pPr>
      <a:lvl3pPr algn="ctr" rtl="0" fontAlgn="base">
        <a:lnSpc>
          <a:spcPct val="90000"/>
        </a:lnSpc>
        <a:spcBef>
          <a:spcPct val="0"/>
        </a:spcBef>
        <a:spcAft>
          <a:spcPct val="0"/>
        </a:spcAft>
        <a:defRPr sz="3600">
          <a:solidFill>
            <a:schemeClr val="tx1"/>
          </a:solidFill>
          <a:latin typeface="Tw Cen MT" charset="0"/>
          <a:ea typeface="宋体" charset="0"/>
          <a:cs typeface="宋体" charset="0"/>
        </a:defRPr>
      </a:lvl3pPr>
      <a:lvl4pPr algn="ctr" rtl="0" fontAlgn="base">
        <a:lnSpc>
          <a:spcPct val="90000"/>
        </a:lnSpc>
        <a:spcBef>
          <a:spcPct val="0"/>
        </a:spcBef>
        <a:spcAft>
          <a:spcPct val="0"/>
        </a:spcAft>
        <a:defRPr sz="3600">
          <a:solidFill>
            <a:schemeClr val="tx1"/>
          </a:solidFill>
          <a:latin typeface="Tw Cen MT" charset="0"/>
          <a:ea typeface="宋体" charset="0"/>
          <a:cs typeface="宋体" charset="0"/>
        </a:defRPr>
      </a:lvl4pPr>
      <a:lvl5pPr algn="ctr" rtl="0" fontAlgn="base">
        <a:lnSpc>
          <a:spcPct val="90000"/>
        </a:lnSpc>
        <a:spcBef>
          <a:spcPct val="0"/>
        </a:spcBef>
        <a:spcAft>
          <a:spcPct val="0"/>
        </a:spcAft>
        <a:defRPr sz="3600">
          <a:solidFill>
            <a:schemeClr val="tx1"/>
          </a:solidFill>
          <a:latin typeface="Tw Cen MT" charset="0"/>
          <a:ea typeface="宋体" charset="0"/>
          <a:cs typeface="宋体" charset="0"/>
        </a:defRPr>
      </a:lvl5pPr>
      <a:lvl6pPr marL="457200" algn="ctr" rtl="0" fontAlgn="base">
        <a:lnSpc>
          <a:spcPct val="90000"/>
        </a:lnSpc>
        <a:spcBef>
          <a:spcPct val="0"/>
        </a:spcBef>
        <a:spcAft>
          <a:spcPct val="0"/>
        </a:spcAft>
        <a:defRPr sz="3600">
          <a:solidFill>
            <a:schemeClr val="tx1"/>
          </a:solidFill>
          <a:latin typeface="Tw Cen MT" charset="0"/>
          <a:ea typeface="宋体" charset="0"/>
          <a:cs typeface="宋体" charset="0"/>
        </a:defRPr>
      </a:lvl6pPr>
      <a:lvl7pPr marL="914400" algn="ctr" rtl="0" fontAlgn="base">
        <a:lnSpc>
          <a:spcPct val="90000"/>
        </a:lnSpc>
        <a:spcBef>
          <a:spcPct val="0"/>
        </a:spcBef>
        <a:spcAft>
          <a:spcPct val="0"/>
        </a:spcAft>
        <a:defRPr sz="3600">
          <a:solidFill>
            <a:schemeClr val="tx1"/>
          </a:solidFill>
          <a:latin typeface="Tw Cen MT" charset="0"/>
          <a:ea typeface="宋体" charset="0"/>
          <a:cs typeface="宋体" charset="0"/>
        </a:defRPr>
      </a:lvl7pPr>
      <a:lvl8pPr marL="1371600" algn="ctr" rtl="0" fontAlgn="base">
        <a:lnSpc>
          <a:spcPct val="90000"/>
        </a:lnSpc>
        <a:spcBef>
          <a:spcPct val="0"/>
        </a:spcBef>
        <a:spcAft>
          <a:spcPct val="0"/>
        </a:spcAft>
        <a:defRPr sz="3600">
          <a:solidFill>
            <a:schemeClr val="tx1"/>
          </a:solidFill>
          <a:latin typeface="Tw Cen MT" charset="0"/>
          <a:ea typeface="宋体" charset="0"/>
          <a:cs typeface="宋体" charset="0"/>
        </a:defRPr>
      </a:lvl8pPr>
      <a:lvl9pPr marL="1828800" algn="ctr" rtl="0" fontAlgn="base">
        <a:lnSpc>
          <a:spcPct val="90000"/>
        </a:lnSpc>
        <a:spcBef>
          <a:spcPct val="0"/>
        </a:spcBef>
        <a:spcAft>
          <a:spcPct val="0"/>
        </a:spcAft>
        <a:defRPr sz="3600">
          <a:solidFill>
            <a:schemeClr val="tx1"/>
          </a:solidFill>
          <a:latin typeface="Tw Cen MT" charset="0"/>
          <a:ea typeface="宋体" charset="0"/>
          <a:cs typeface="宋体" charset="0"/>
        </a:defRPr>
      </a:lvl9pPr>
    </p:titleStyle>
    <p:bodyStyle>
      <a:lvl1pPr marL="228600" indent="-228600" algn="l" rtl="0" fontAlgn="base">
        <a:lnSpc>
          <a:spcPct val="120000"/>
        </a:lnSpc>
        <a:spcBef>
          <a:spcPts val="1000"/>
        </a:spcBef>
        <a:spcAft>
          <a:spcPct val="0"/>
        </a:spcAft>
        <a:buClr>
          <a:schemeClr val="tx1"/>
        </a:buClr>
        <a:buFont typeface="Arial" charset="0"/>
        <a:buChar char="•"/>
        <a:defRPr sz="2000" kern="1200" cap="all">
          <a:solidFill>
            <a:schemeClr val="tx1"/>
          </a:solidFill>
          <a:latin typeface="+mn-lt"/>
          <a:ea typeface="+mn-ea"/>
          <a:cs typeface="宋体" charset="0"/>
        </a:defRPr>
      </a:lvl1pPr>
      <a:lvl2pPr marL="685800" indent="-228600" algn="l" rtl="0" fontAlgn="base">
        <a:lnSpc>
          <a:spcPct val="120000"/>
        </a:lnSpc>
        <a:spcBef>
          <a:spcPts val="500"/>
        </a:spcBef>
        <a:spcAft>
          <a:spcPct val="0"/>
        </a:spcAft>
        <a:buClr>
          <a:schemeClr val="tx1"/>
        </a:buClr>
        <a:buFont typeface="Arial" charset="0"/>
        <a:buChar char="•"/>
        <a:defRPr kern="1200" cap="all">
          <a:solidFill>
            <a:schemeClr val="tx1"/>
          </a:solidFill>
          <a:latin typeface="+mn-lt"/>
          <a:ea typeface="+mn-ea"/>
          <a:cs typeface="宋体" charset="0"/>
        </a:defRPr>
      </a:lvl2pPr>
      <a:lvl3pPr marL="1143000" indent="-228600" algn="l" rtl="0" fontAlgn="base">
        <a:lnSpc>
          <a:spcPct val="120000"/>
        </a:lnSpc>
        <a:spcBef>
          <a:spcPts val="500"/>
        </a:spcBef>
        <a:spcAft>
          <a:spcPct val="0"/>
        </a:spcAft>
        <a:buClr>
          <a:schemeClr val="tx1"/>
        </a:buClr>
        <a:buFont typeface="Arial" charset="0"/>
        <a:buChar char="•"/>
        <a:defRPr sz="1600" kern="1200" cap="all">
          <a:solidFill>
            <a:schemeClr val="tx1"/>
          </a:solidFill>
          <a:latin typeface="+mn-lt"/>
          <a:ea typeface="+mn-ea"/>
          <a:cs typeface="宋体" charset="0"/>
        </a:defRPr>
      </a:lvl3pPr>
      <a:lvl4pPr marL="16002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4pPr>
      <a:lvl5pPr marL="20574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slideLayout" Target="../slideLayouts/slideLayout2.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1.wdp"/><Relationship Id="rId1" Type="http://schemas.openxmlformats.org/officeDocument/2006/relationships/themeOverride" Target="../theme/themeOverride8.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2.wdp"/><Relationship Id="rId1" Type="http://schemas.openxmlformats.org/officeDocument/2006/relationships/themeOverride" Target="../theme/themeOverride11.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3.wdp"/><Relationship Id="rId1" Type="http://schemas.openxmlformats.org/officeDocument/2006/relationships/themeOverride" Target="../theme/themeOverride12.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261938"/>
            <a:ext cx="10177463" cy="5572125"/>
          </a:xfrm>
        </p:spPr>
        <p:txBody>
          <a:bodyPr>
            <a:noAutofit/>
          </a:bodyPr>
          <a:lstStyle/>
          <a:p>
            <a:pPr fontAlgn="auto">
              <a:spcAft>
                <a:spcPts val="0"/>
              </a:spcAft>
              <a:defRPr/>
            </a:pPr>
            <a:r>
              <a:rPr kumimoji="1" lang="zh-CN" altLang="en-US" sz="4400" dirty="0" smtClean="0">
                <a:cs typeface="+mj-cs"/>
              </a:rPr>
              <a:t>大数据高级数据结构设计与实践</a:t>
            </a:r>
            <a:br>
              <a:rPr kumimoji="1" lang="zh-CN" altLang="en-US" sz="4400" dirty="0" smtClean="0">
                <a:cs typeface="+mj-cs"/>
              </a:rPr>
            </a:br>
            <a:r>
              <a:rPr kumimoji="1" lang="zh-CN" altLang="en-US" sz="4400" dirty="0">
                <a:cs typeface="+mj-cs"/>
              </a:rPr>
              <a:t/>
            </a:r>
            <a:br>
              <a:rPr kumimoji="1" lang="zh-CN" altLang="en-US" sz="4400" dirty="0">
                <a:cs typeface="+mj-cs"/>
              </a:rPr>
            </a:br>
            <a:r>
              <a:rPr kumimoji="1" lang="zh-CN" altLang="en-US" sz="4400" dirty="0" smtClean="0">
                <a:cs typeface="+mj-cs"/>
              </a:rPr>
              <a:t/>
            </a:r>
            <a:br>
              <a:rPr kumimoji="1" lang="zh-CN" altLang="en-US" sz="4400" dirty="0" smtClean="0">
                <a:cs typeface="+mj-cs"/>
              </a:rPr>
            </a:br>
            <a:r>
              <a:rPr kumimoji="1" lang="zh-CN" altLang="en-US" sz="4400" dirty="0">
                <a:cs typeface="+mj-cs"/>
              </a:rPr>
              <a:t/>
            </a:r>
            <a:br>
              <a:rPr kumimoji="1" lang="zh-CN" altLang="en-US" sz="4400" dirty="0">
                <a:cs typeface="+mj-cs"/>
              </a:rPr>
            </a:br>
            <a:r>
              <a:rPr kumimoji="1" lang="zh-CN" altLang="en-US" sz="4400" dirty="0" smtClean="0">
                <a:cs typeface="+mj-cs"/>
              </a:rPr>
              <a:t/>
            </a:r>
            <a:br>
              <a:rPr kumimoji="1" lang="zh-CN" altLang="en-US" sz="4400" dirty="0" smtClean="0">
                <a:cs typeface="+mj-cs"/>
              </a:rPr>
            </a:br>
            <a:r>
              <a:rPr kumimoji="1" lang="zh-CN" altLang="en-US" sz="3200" dirty="0" smtClean="0">
                <a:cs typeface="+mj-cs"/>
              </a:rPr>
              <a:t>李秀坤  史建焘 娄久</a:t>
            </a:r>
            <a:endParaRPr kumimoji="1" lang="zh-CN" altLang="en-US" sz="3200" dirty="0">
              <a:cs typeface="+mj-cs"/>
            </a:endParaRPr>
          </a:p>
        </p:txBody>
      </p:sp>
      <p:sp>
        <p:nvSpPr>
          <p:cNvPr id="3" name="标题 1"/>
          <p:cNvSpPr txBox="1">
            <a:spLocks/>
          </p:cNvSpPr>
          <p:nvPr/>
        </p:nvSpPr>
        <p:spPr>
          <a:xfrm>
            <a:off x="546100" y="1743075"/>
            <a:ext cx="10177463" cy="1492250"/>
          </a:xfrm>
          <a:prstGeom prst="rect">
            <a:avLst/>
          </a:prstGeom>
        </p:spPr>
        <p:txBody>
          <a:bodyPr anchor="ctr">
            <a:normAutofit/>
          </a:bodyPr>
          <a:lstStyle>
            <a:lvl1pPr>
              <a:defRPr>
                <a:solidFill>
                  <a:schemeClr val="tx1"/>
                </a:solidFill>
                <a:latin typeface="Tw Cen MT" charset="0"/>
                <a:ea typeface="宋体" charset="0"/>
                <a:cs typeface="宋体" charset="0"/>
              </a:defRPr>
            </a:lvl1pPr>
            <a:lvl2pPr marL="742950" indent="-285750">
              <a:defRPr>
                <a:solidFill>
                  <a:schemeClr val="tx1"/>
                </a:solidFill>
                <a:latin typeface="Tw Cen MT" charset="0"/>
                <a:ea typeface="宋体" charset="0"/>
                <a:cs typeface="宋体" charset="0"/>
              </a:defRPr>
            </a:lvl2pPr>
            <a:lvl3pPr marL="1143000" indent="-228600">
              <a:defRPr>
                <a:solidFill>
                  <a:schemeClr val="tx1"/>
                </a:solidFill>
                <a:latin typeface="Tw Cen MT" charset="0"/>
                <a:ea typeface="宋体" charset="0"/>
                <a:cs typeface="宋体" charset="0"/>
              </a:defRPr>
            </a:lvl3pPr>
            <a:lvl4pPr marL="1600200" indent="-228600">
              <a:defRPr>
                <a:solidFill>
                  <a:schemeClr val="tx1"/>
                </a:solidFill>
                <a:latin typeface="Tw Cen MT" charset="0"/>
                <a:ea typeface="宋体" charset="0"/>
                <a:cs typeface="宋体" charset="0"/>
              </a:defRPr>
            </a:lvl4pPr>
            <a:lvl5pPr marL="2057400" indent="-228600">
              <a:defRPr>
                <a:solidFill>
                  <a:schemeClr val="tx1"/>
                </a:solidFill>
                <a:latin typeface="Tw Cen MT" charset="0"/>
                <a:ea typeface="宋体" charset="0"/>
                <a:cs typeface="宋体" charset="0"/>
              </a:defRPr>
            </a:lvl5pPr>
            <a:lvl6pPr marL="2514600" indent="-228600" fontAlgn="base">
              <a:spcBef>
                <a:spcPct val="0"/>
              </a:spcBef>
              <a:spcAft>
                <a:spcPct val="0"/>
              </a:spcAft>
              <a:defRPr>
                <a:solidFill>
                  <a:schemeClr val="tx1"/>
                </a:solidFill>
                <a:latin typeface="Tw Cen MT" charset="0"/>
                <a:ea typeface="宋体" charset="0"/>
                <a:cs typeface="宋体" charset="0"/>
              </a:defRPr>
            </a:lvl6pPr>
            <a:lvl7pPr marL="2971800" indent="-228600" fontAlgn="base">
              <a:spcBef>
                <a:spcPct val="0"/>
              </a:spcBef>
              <a:spcAft>
                <a:spcPct val="0"/>
              </a:spcAft>
              <a:defRPr>
                <a:solidFill>
                  <a:schemeClr val="tx1"/>
                </a:solidFill>
                <a:latin typeface="Tw Cen MT" charset="0"/>
                <a:ea typeface="宋体" charset="0"/>
                <a:cs typeface="宋体" charset="0"/>
              </a:defRPr>
            </a:lvl7pPr>
            <a:lvl8pPr marL="3429000" indent="-228600" fontAlgn="base">
              <a:spcBef>
                <a:spcPct val="0"/>
              </a:spcBef>
              <a:spcAft>
                <a:spcPct val="0"/>
              </a:spcAft>
              <a:defRPr>
                <a:solidFill>
                  <a:schemeClr val="tx1"/>
                </a:solidFill>
                <a:latin typeface="Tw Cen MT" charset="0"/>
                <a:ea typeface="宋体" charset="0"/>
                <a:cs typeface="宋体" charset="0"/>
              </a:defRPr>
            </a:lvl8pPr>
            <a:lvl9pPr marL="3886200" indent="-228600" fontAlgn="base">
              <a:spcBef>
                <a:spcPct val="0"/>
              </a:spcBef>
              <a:spcAft>
                <a:spcPct val="0"/>
              </a:spcAft>
              <a:defRPr>
                <a:solidFill>
                  <a:schemeClr val="tx1"/>
                </a:solidFill>
                <a:latin typeface="Tw Cen MT" charset="0"/>
                <a:ea typeface="宋体" charset="0"/>
                <a:cs typeface="宋体" charset="0"/>
              </a:defRPr>
            </a:lvl9pPr>
          </a:lstStyle>
          <a:p>
            <a:pPr algn="ctr">
              <a:lnSpc>
                <a:spcPct val="90000"/>
              </a:lnSpc>
            </a:pPr>
            <a:r>
              <a:rPr kumimoji="1" lang="zh-CN" altLang="en-US" sz="3600" dirty="0" smtClean="0"/>
              <a:t>第</a:t>
            </a:r>
            <a:r>
              <a:rPr kumimoji="1" lang="zh-CN" altLang="en-US" sz="3600" dirty="0" smtClean="0"/>
              <a:t>二</a:t>
            </a:r>
            <a:r>
              <a:rPr kumimoji="1" lang="zh-CN" altLang="en-US" sz="3600" dirty="0" smtClean="0"/>
              <a:t>次课  </a:t>
            </a:r>
            <a:r>
              <a:rPr lang="en-US" altLang="zh-CN" sz="3600" dirty="0" err="1"/>
              <a:t>Trie</a:t>
            </a:r>
            <a:r>
              <a:rPr lang="zh-CN" altLang="zh-CN" sz="3600" dirty="0"/>
              <a:t>字典树</a:t>
            </a:r>
            <a:endParaRPr kumimoji="1" lang="zh-CN" alt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3927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标题 633857"/>
          <p:cNvSpPr>
            <a:spLocks noGrp="1"/>
          </p:cNvSpPr>
          <p:nvPr>
            <p:ph type="title"/>
          </p:nvPr>
        </p:nvSpPr>
        <p:spPr>
          <a:xfrm>
            <a:off x="914400" y="619125"/>
            <a:ext cx="10363200" cy="817789"/>
          </a:xfrm>
        </p:spPr>
        <p:txBody>
          <a:bodyPr anchor="b"/>
          <a:lstStyle/>
          <a:p>
            <a:pPr algn="l"/>
            <a:r>
              <a:rPr lang="en-US" altLang="zh-CN" dirty="0" err="1">
                <a:latin typeface="宋体" panose="02010600030101010101" pitchFamily="2" charset="-122"/>
              </a:rPr>
              <a:t>Trie</a:t>
            </a:r>
            <a:r>
              <a:rPr lang="zh-CN" altLang="en-US" dirty="0">
                <a:latin typeface="宋体" panose="02010600030101010101" pitchFamily="2" charset="-122"/>
              </a:rPr>
              <a:t>树</a:t>
            </a:r>
            <a:r>
              <a:rPr lang="zh-CN" altLang="en-US" dirty="0" smtClean="0">
                <a:latin typeface="宋体" panose="02010600030101010101" pitchFamily="2" charset="-122"/>
              </a:rPr>
              <a:t>的</a:t>
            </a:r>
            <a:r>
              <a:rPr lang="zh-CN" altLang="en-US" dirty="0" smtClean="0">
                <a:latin typeface="宋体" panose="02010600030101010101" pitchFamily="2" charset="-122"/>
              </a:rPr>
              <a:t>操作</a:t>
            </a:r>
            <a:endParaRPr lang="zh-CN" altLang="en-US" dirty="0">
              <a:latin typeface="宋体" panose="02010600030101010101" pitchFamily="2" charset="-122"/>
            </a:endParaRPr>
          </a:p>
        </p:txBody>
      </p:sp>
      <p:sp>
        <p:nvSpPr>
          <p:cNvPr id="633859" name="文本占位符 633858"/>
          <p:cNvSpPr>
            <a:spLocks noGrp="1"/>
          </p:cNvSpPr>
          <p:nvPr>
            <p:ph sz="quarter" idx="13"/>
          </p:nvPr>
        </p:nvSpPr>
        <p:spPr>
          <a:xfrm>
            <a:off x="914400" y="1713949"/>
            <a:ext cx="9906000" cy="3424107"/>
          </a:xfrm>
        </p:spPr>
        <p:txBody>
          <a:bodyPr>
            <a:noAutofit/>
          </a:bodyPr>
          <a:lstStyle/>
          <a:p>
            <a:pPr>
              <a:lnSpc>
                <a:spcPct val="90000"/>
              </a:lnSpc>
              <a:buFont typeface="Wingdings" charset="2"/>
              <a:buChar char="n"/>
            </a:pPr>
            <a:r>
              <a:rPr lang="zh-CN" altLang="en-US" sz="2800" dirty="0" smtClean="0">
                <a:latin typeface="宋体" panose="02010600030101010101" pitchFamily="2" charset="-122"/>
              </a:rPr>
              <a:t> 插入</a:t>
            </a:r>
            <a:r>
              <a:rPr lang="zh-CN" altLang="en-US" sz="2800" dirty="0" smtClean="0"/>
              <a:t> </a:t>
            </a:r>
            <a:endParaRPr lang="zh-CN" altLang="en-US" sz="2800" dirty="0"/>
          </a:p>
          <a:p>
            <a:pPr lvl="1">
              <a:lnSpc>
                <a:spcPct val="90000"/>
              </a:lnSpc>
              <a:buFont typeface="Wingdings" charset="2"/>
              <a:buChar char="Ø"/>
            </a:pPr>
            <a:r>
              <a:rPr lang="zh-CN" altLang="en-US" sz="2800" dirty="0">
                <a:latin typeface="宋体" panose="02010600030101010101" pitchFamily="2" charset="-122"/>
              </a:rPr>
              <a:t>首先根据插入纪录的关键码找到需要插入的结点位置</a:t>
            </a:r>
            <a:r>
              <a:rPr lang="zh-CN" altLang="en-US" sz="2800" dirty="0"/>
              <a:t> </a:t>
            </a:r>
          </a:p>
          <a:p>
            <a:pPr lvl="1">
              <a:lnSpc>
                <a:spcPct val="90000"/>
              </a:lnSpc>
              <a:buFont typeface="Wingdings" charset="2"/>
              <a:buChar char="Ø"/>
            </a:pPr>
            <a:r>
              <a:rPr lang="zh-CN" altLang="en-US" sz="2800" dirty="0">
                <a:latin typeface="宋体" panose="02010600030101010101" pitchFamily="2" charset="-122"/>
              </a:rPr>
              <a:t>如果该结点是叶结点，那么就将为其分裂出两个子结点，分别存储这个纪录和以前的那个纪录</a:t>
            </a:r>
            <a:r>
              <a:rPr lang="zh-CN" altLang="en-US" sz="2800" dirty="0"/>
              <a:t> </a:t>
            </a:r>
          </a:p>
          <a:p>
            <a:pPr lvl="1">
              <a:lnSpc>
                <a:spcPct val="90000"/>
              </a:lnSpc>
              <a:buFont typeface="Wingdings" charset="2"/>
              <a:buChar char="Ø"/>
            </a:pPr>
            <a:r>
              <a:rPr lang="zh-CN" altLang="en-US" sz="2800" dirty="0">
                <a:latin typeface="宋体" panose="02010600030101010101" pitchFamily="2" charset="-122"/>
              </a:rPr>
              <a:t>如果是内部结点，则在那个分支上应该是空的，所以直接为该分支建立一个新的叶结点即可</a:t>
            </a:r>
            <a:r>
              <a:rPr lang="zh-CN" altLang="en-US" sz="2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标题 633857"/>
          <p:cNvSpPr>
            <a:spLocks noGrp="1"/>
          </p:cNvSpPr>
          <p:nvPr>
            <p:ph type="title"/>
          </p:nvPr>
        </p:nvSpPr>
        <p:spPr>
          <a:xfrm>
            <a:off x="914400" y="619125"/>
            <a:ext cx="10363200" cy="817789"/>
          </a:xfrm>
        </p:spPr>
        <p:txBody>
          <a:bodyPr anchor="b"/>
          <a:lstStyle/>
          <a:p>
            <a:pPr algn="l"/>
            <a:r>
              <a:rPr lang="en-US" altLang="zh-CN" dirty="0" err="1">
                <a:latin typeface="宋体" panose="02010600030101010101" pitchFamily="2" charset="-122"/>
              </a:rPr>
              <a:t>Trie</a:t>
            </a:r>
            <a:r>
              <a:rPr lang="zh-CN" altLang="en-US" dirty="0">
                <a:latin typeface="宋体" panose="02010600030101010101" pitchFamily="2" charset="-122"/>
              </a:rPr>
              <a:t>树</a:t>
            </a:r>
            <a:r>
              <a:rPr lang="zh-CN" altLang="en-US" dirty="0" smtClean="0">
                <a:latin typeface="宋体" panose="02010600030101010101" pitchFamily="2" charset="-122"/>
              </a:rPr>
              <a:t>的</a:t>
            </a:r>
            <a:r>
              <a:rPr lang="zh-CN" altLang="en-US" dirty="0" smtClean="0">
                <a:latin typeface="宋体" panose="02010600030101010101" pitchFamily="2" charset="-122"/>
              </a:rPr>
              <a:t>操作</a:t>
            </a:r>
            <a:endParaRPr lang="zh-CN" altLang="en-US" dirty="0">
              <a:latin typeface="宋体" panose="02010600030101010101" pitchFamily="2" charset="-122"/>
            </a:endParaRPr>
          </a:p>
        </p:txBody>
      </p:sp>
      <p:sp>
        <p:nvSpPr>
          <p:cNvPr id="633859" name="文本占位符 633858"/>
          <p:cNvSpPr>
            <a:spLocks noGrp="1"/>
          </p:cNvSpPr>
          <p:nvPr>
            <p:ph sz="quarter" idx="13"/>
          </p:nvPr>
        </p:nvSpPr>
        <p:spPr>
          <a:xfrm>
            <a:off x="914400" y="1713949"/>
            <a:ext cx="10145486" cy="3424107"/>
          </a:xfrm>
        </p:spPr>
        <p:txBody>
          <a:bodyPr>
            <a:noAutofit/>
          </a:bodyPr>
          <a:lstStyle/>
          <a:p>
            <a:pPr>
              <a:lnSpc>
                <a:spcPct val="90000"/>
              </a:lnSpc>
              <a:buFont typeface="Wingdings" charset="2"/>
              <a:buChar char="n"/>
            </a:pPr>
            <a:r>
              <a:rPr lang="zh-CN" altLang="en-US" sz="2800" dirty="0" smtClean="0">
                <a:latin typeface="宋体" panose="02010600030101010101" pitchFamily="2" charset="-122"/>
              </a:rPr>
              <a:t>删除</a:t>
            </a:r>
            <a:endParaRPr lang="zh-CN" altLang="en-US" sz="2800" dirty="0"/>
          </a:p>
          <a:p>
            <a:pPr lvl="1">
              <a:lnSpc>
                <a:spcPct val="90000"/>
              </a:lnSpc>
              <a:buFont typeface="Wingdings" charset="2"/>
              <a:buChar char="Ø"/>
            </a:pPr>
            <a:r>
              <a:rPr lang="zh-CN" altLang="en-US" sz="2800" dirty="0" smtClean="0">
                <a:latin typeface="宋体" panose="02010600030101010101" pitchFamily="2" charset="-122"/>
              </a:rPr>
              <a:t>根据插入纪录的关键码找到需要删除的结点位置 </a:t>
            </a:r>
          </a:p>
          <a:p>
            <a:pPr lvl="1">
              <a:lnSpc>
                <a:spcPct val="90000"/>
              </a:lnSpc>
              <a:buFont typeface="Wingdings" charset="2"/>
              <a:buChar char="Ø"/>
            </a:pPr>
            <a:r>
              <a:rPr lang="zh-CN" altLang="en-US" sz="2800" dirty="0" smtClean="0">
                <a:latin typeface="宋体" panose="02010600030101010101" pitchFamily="2" charset="-122"/>
              </a:rPr>
              <a:t>如果一个被删除结点的父结点没有其他的儿子，那么就需要合并 </a:t>
            </a:r>
          </a:p>
          <a:p>
            <a:pPr lvl="1">
              <a:lnSpc>
                <a:spcPct val="90000"/>
              </a:lnSpc>
              <a:buFont typeface="Wingdings" charset="2"/>
              <a:buChar char="Ø"/>
            </a:pPr>
            <a:r>
              <a:rPr lang="zh-CN" altLang="en-US" sz="2800" dirty="0" smtClean="0">
                <a:latin typeface="宋体" panose="02010600030101010101" pitchFamily="2" charset="-122"/>
              </a:rPr>
              <a:t>否则只需要将此分支设置为空即可 </a:t>
            </a:r>
          </a:p>
        </p:txBody>
      </p:sp>
    </p:spTree>
    <p:extLst>
      <p:ext uri="{BB962C8B-B14F-4D97-AF65-F5344CB8AC3E}">
        <p14:creationId xmlns:p14="http://schemas.microsoft.com/office/powerpoint/2010/main" val="198723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399" y="444953"/>
            <a:ext cx="10363200" cy="839561"/>
          </a:xfrm>
        </p:spPr>
        <p:txBody>
          <a:bodyPr/>
          <a:lstStyle/>
          <a:p>
            <a:pPr algn="l"/>
            <a:r>
              <a:rPr lang="en-US" altLang="zh-CN" dirty="0" err="1" smtClean="0"/>
              <a:t>Trie</a:t>
            </a:r>
            <a:r>
              <a:rPr lang="zh-CN" altLang="en-US" dirty="0" smtClean="0"/>
              <a:t>树的应用</a:t>
            </a:r>
            <a:endParaRPr lang="zh-CN" altLang="en-US" dirty="0"/>
          </a:p>
        </p:txBody>
      </p:sp>
      <p:sp>
        <p:nvSpPr>
          <p:cNvPr id="3" name="内容占位符 2"/>
          <p:cNvSpPr>
            <a:spLocks noGrp="1"/>
          </p:cNvSpPr>
          <p:nvPr>
            <p:ph sz="quarter" idx="13"/>
          </p:nvPr>
        </p:nvSpPr>
        <p:spPr>
          <a:xfrm>
            <a:off x="326571" y="1284514"/>
            <a:ext cx="11538857" cy="5399314"/>
          </a:xfrm>
        </p:spPr>
        <p:txBody>
          <a:bodyPr>
            <a:normAutofit fontScale="25000" lnSpcReduction="20000"/>
          </a:bodyPr>
          <a:lstStyle/>
          <a:p>
            <a:pPr>
              <a:buFont typeface="Wingdings" charset="2"/>
              <a:buChar char="n"/>
            </a:pPr>
            <a:r>
              <a:rPr lang="zh-CN" altLang="en-US" sz="11200" dirty="0" smtClean="0"/>
              <a:t> </a:t>
            </a:r>
            <a:r>
              <a:rPr lang="zh-CN" altLang="zh-CN" sz="11200" dirty="0" smtClean="0"/>
              <a:t>字</a:t>
            </a:r>
            <a:r>
              <a:rPr lang="zh-CN" altLang="zh-CN" sz="11200" dirty="0"/>
              <a:t>符串</a:t>
            </a:r>
            <a:r>
              <a:rPr lang="zh-CN" altLang="zh-CN" sz="11200" dirty="0" smtClean="0"/>
              <a:t>检索</a:t>
            </a:r>
            <a:r>
              <a:rPr lang="zh-CN" altLang="en-US" sz="11200" dirty="0" smtClean="0"/>
              <a:t> </a:t>
            </a:r>
            <a:r>
              <a:rPr lang="en-US" altLang="zh-CN" sz="11200" dirty="0" smtClean="0"/>
              <a:t>-</a:t>
            </a:r>
            <a:r>
              <a:rPr lang="zh-CN" altLang="en-US" sz="11200" dirty="0" smtClean="0"/>
              <a:t>  </a:t>
            </a:r>
            <a:r>
              <a:rPr lang="zh-CN" altLang="zh-CN" sz="11200" dirty="0" smtClean="0"/>
              <a:t>检索</a:t>
            </a:r>
            <a:r>
              <a:rPr lang="en-US" altLang="zh-CN" sz="11200" dirty="0"/>
              <a:t>/</a:t>
            </a:r>
            <a:r>
              <a:rPr lang="zh-CN" altLang="zh-CN" sz="11200" dirty="0"/>
              <a:t>查询功能是</a:t>
            </a:r>
            <a:r>
              <a:rPr lang="en-US" altLang="zh-CN" sz="11200" dirty="0" err="1"/>
              <a:t>Trie</a:t>
            </a:r>
            <a:r>
              <a:rPr lang="zh-CN" altLang="zh-CN" sz="11200" dirty="0"/>
              <a:t>树最原始的</a:t>
            </a:r>
            <a:r>
              <a:rPr lang="zh-CN" altLang="zh-CN" sz="11200" dirty="0" smtClean="0"/>
              <a:t>功能</a:t>
            </a:r>
            <a:endParaRPr lang="zh-CN" altLang="en-US" sz="11200" dirty="0" smtClean="0"/>
          </a:p>
          <a:p>
            <a:pPr>
              <a:buFont typeface="Wingdings" charset="2"/>
              <a:buChar char="Ø"/>
            </a:pPr>
            <a:r>
              <a:rPr lang="zh-CN" altLang="en-US" sz="11200" dirty="0"/>
              <a:t> </a:t>
            </a:r>
            <a:r>
              <a:rPr lang="zh-CN" altLang="zh-CN" sz="11200" dirty="0" smtClean="0"/>
              <a:t>思路</a:t>
            </a:r>
            <a:r>
              <a:rPr lang="zh-CN" altLang="zh-CN" sz="11200" dirty="0"/>
              <a:t>就是从根节点开始一个一个字符进行比较：</a:t>
            </a:r>
          </a:p>
          <a:p>
            <a:pPr>
              <a:buFont typeface="Wingdings" charset="2"/>
              <a:buChar char="Ø"/>
            </a:pPr>
            <a:r>
              <a:rPr lang="en-US" altLang="zh-CN" sz="11200" dirty="0"/>
              <a:t> </a:t>
            </a:r>
            <a:r>
              <a:rPr lang="zh-CN" altLang="zh-CN" sz="11200" dirty="0" smtClean="0"/>
              <a:t>如果</a:t>
            </a:r>
            <a:r>
              <a:rPr lang="zh-CN" altLang="zh-CN" sz="11200" dirty="0"/>
              <a:t>沿路比较，发现不同的字符，则表示该字符串在集合中不存在。</a:t>
            </a:r>
          </a:p>
          <a:p>
            <a:pPr>
              <a:buFont typeface="Wingdings" charset="2"/>
              <a:buChar char="Ø"/>
            </a:pPr>
            <a:r>
              <a:rPr lang="zh-CN" altLang="en-US" sz="11200" dirty="0" smtClean="0"/>
              <a:t> </a:t>
            </a:r>
            <a:r>
              <a:rPr lang="zh-CN" altLang="zh-CN" sz="11200" dirty="0" smtClean="0"/>
              <a:t>如果</a:t>
            </a:r>
            <a:r>
              <a:rPr lang="zh-CN" altLang="zh-CN" sz="11200" dirty="0"/>
              <a:t>所有的字符全部比较完并且全部相同，还需判断最后一个节点的标志位（标记该节点是否代表一个关键字）</a:t>
            </a:r>
            <a:r>
              <a:rPr lang="zh-CN" altLang="zh-CN" sz="11200" dirty="0" smtClean="0"/>
              <a:t>。</a:t>
            </a:r>
            <a:endParaRPr lang="en-US" altLang="zh-CN" sz="11200" dirty="0" smtClean="0"/>
          </a:p>
          <a:p>
            <a:pPr>
              <a:buFont typeface="Wingdings" charset="2"/>
              <a:buChar char="Ø"/>
            </a:pPr>
            <a:r>
              <a:rPr lang="zh-CN" altLang="en-US" sz="11200" dirty="0" smtClean="0"/>
              <a:t> </a:t>
            </a:r>
            <a:r>
              <a:rPr lang="zh-CN" altLang="en-US" sz="11200" dirty="0" smtClean="0"/>
              <a:t>节点定义：</a:t>
            </a:r>
            <a:endParaRPr lang="zh-CN" altLang="zh-CN" sz="11200" dirty="0"/>
          </a:p>
          <a:p>
            <a:pPr marL="0" indent="0">
              <a:buNone/>
            </a:pPr>
            <a:r>
              <a:rPr lang="en-US" altLang="zh-CN" sz="8000" dirty="0" err="1"/>
              <a:t>struct</a:t>
            </a:r>
            <a:r>
              <a:rPr lang="en-US" altLang="zh-CN" sz="8000" dirty="0"/>
              <a:t> </a:t>
            </a:r>
            <a:r>
              <a:rPr lang="en-US" altLang="zh-CN" sz="8000" dirty="0" err="1"/>
              <a:t>trie_node</a:t>
            </a:r>
            <a:endParaRPr lang="zh-CN" altLang="zh-CN" sz="8000" dirty="0"/>
          </a:p>
          <a:p>
            <a:pPr marL="0" indent="0">
              <a:buNone/>
            </a:pPr>
            <a:r>
              <a:rPr lang="en-US" altLang="zh-CN" sz="8000" dirty="0"/>
              <a:t>{</a:t>
            </a:r>
            <a:endParaRPr lang="zh-CN" altLang="zh-CN" sz="8000" dirty="0"/>
          </a:p>
          <a:p>
            <a:pPr marL="0" indent="0">
              <a:buNone/>
            </a:pPr>
            <a:r>
              <a:rPr lang="en-US" altLang="zh-CN" sz="8000" dirty="0"/>
              <a:t>    bool </a:t>
            </a:r>
            <a:r>
              <a:rPr lang="en-US" altLang="zh-CN" sz="8000" dirty="0" err="1"/>
              <a:t>isKey</a:t>
            </a:r>
            <a:r>
              <a:rPr lang="en-US" altLang="zh-CN" sz="8000" dirty="0"/>
              <a:t>;   // </a:t>
            </a:r>
            <a:r>
              <a:rPr lang="zh-CN" altLang="zh-CN" sz="8000" dirty="0"/>
              <a:t>标记该节点是否代表一个关键字</a:t>
            </a:r>
          </a:p>
          <a:p>
            <a:pPr marL="0" indent="0">
              <a:buNone/>
            </a:pPr>
            <a:r>
              <a:rPr lang="en-US" altLang="zh-CN" sz="8000" dirty="0"/>
              <a:t>    </a:t>
            </a:r>
            <a:r>
              <a:rPr lang="en-US" altLang="zh-CN" sz="8000" dirty="0" err="1"/>
              <a:t>trie_node</a:t>
            </a:r>
            <a:r>
              <a:rPr lang="en-US" altLang="zh-CN" sz="8000" dirty="0"/>
              <a:t> *children[26]; // </a:t>
            </a:r>
            <a:r>
              <a:rPr lang="zh-CN" altLang="zh-CN" sz="8000" dirty="0"/>
              <a:t>各个子节点 </a:t>
            </a:r>
          </a:p>
          <a:p>
            <a:pPr marL="0" indent="0">
              <a:buNone/>
            </a:pPr>
            <a:r>
              <a:rPr lang="en-US" altLang="zh-CN" sz="8000" dirty="0"/>
              <a:t>};</a:t>
            </a:r>
            <a:endParaRPr lang="zh-CN" altLang="zh-CN" sz="8000" dirty="0"/>
          </a:p>
          <a:p>
            <a:endParaRPr lang="zh-CN" altLang="en-US" sz="9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399" y="444953"/>
            <a:ext cx="10363200" cy="839561"/>
          </a:xfrm>
        </p:spPr>
        <p:txBody>
          <a:bodyPr/>
          <a:lstStyle/>
          <a:p>
            <a:pPr algn="l"/>
            <a:r>
              <a:rPr lang="en-US" altLang="zh-CN" dirty="0" err="1" smtClean="0"/>
              <a:t>Trie</a:t>
            </a:r>
            <a:r>
              <a:rPr lang="zh-CN" altLang="en-US" dirty="0" smtClean="0"/>
              <a:t>树的应用</a:t>
            </a:r>
            <a:endParaRPr lang="zh-CN" altLang="en-US" dirty="0"/>
          </a:p>
        </p:txBody>
      </p:sp>
      <p:sp>
        <p:nvSpPr>
          <p:cNvPr id="3" name="内容占位符 2"/>
          <p:cNvSpPr>
            <a:spLocks noGrp="1"/>
          </p:cNvSpPr>
          <p:nvPr>
            <p:ph sz="quarter" idx="13"/>
          </p:nvPr>
        </p:nvSpPr>
        <p:spPr>
          <a:xfrm>
            <a:off x="326571" y="1284514"/>
            <a:ext cx="11538857" cy="5399314"/>
          </a:xfrm>
        </p:spPr>
        <p:txBody>
          <a:bodyPr>
            <a:normAutofit fontScale="25000" lnSpcReduction="20000"/>
          </a:bodyPr>
          <a:lstStyle/>
          <a:p>
            <a:pPr>
              <a:buFont typeface="Wingdings" charset="2"/>
              <a:buChar char="n"/>
            </a:pPr>
            <a:r>
              <a:rPr lang="zh-CN" altLang="en-US" sz="11200" dirty="0" smtClean="0"/>
              <a:t> 词频统计</a:t>
            </a:r>
            <a:r>
              <a:rPr lang="en-US" altLang="zh-CN" sz="11200" dirty="0" smtClean="0"/>
              <a:t>-</a:t>
            </a:r>
            <a:r>
              <a:rPr lang="zh-CN" altLang="en-US" sz="11200" dirty="0" smtClean="0"/>
              <a:t> </a:t>
            </a:r>
            <a:r>
              <a:rPr lang="en-US" altLang="zh-CN" sz="11200" dirty="0" err="1" smtClean="0"/>
              <a:t>Trie</a:t>
            </a:r>
            <a:r>
              <a:rPr lang="zh-CN" altLang="en-US" sz="11200" dirty="0" smtClean="0"/>
              <a:t>树常被搜索引擎系统用于文本词频统计 </a:t>
            </a:r>
          </a:p>
          <a:p>
            <a:pPr>
              <a:buFont typeface="Wingdings" charset="2"/>
              <a:buChar char="Ø"/>
            </a:pPr>
            <a:r>
              <a:rPr lang="zh-CN" altLang="en-US" sz="11200" dirty="0" smtClean="0"/>
              <a:t>思路：用一个整型变量</a:t>
            </a:r>
            <a:r>
              <a:rPr lang="en-US" altLang="zh-CN" sz="11200" dirty="0" smtClean="0"/>
              <a:t>count</a:t>
            </a:r>
            <a:r>
              <a:rPr lang="zh-CN" altLang="en-US" sz="11200" dirty="0" smtClean="0"/>
              <a:t>来计数。对每一个关键字执行插入操作，若已存在，计数加</a:t>
            </a:r>
            <a:r>
              <a:rPr lang="en-US" altLang="zh-CN" sz="11200" dirty="0" smtClean="0"/>
              <a:t>1</a:t>
            </a:r>
            <a:r>
              <a:rPr lang="zh-CN" altLang="en-US" sz="11200" dirty="0" smtClean="0"/>
              <a:t>，若不存在，插入后</a:t>
            </a:r>
            <a:r>
              <a:rPr lang="en-US" altLang="zh-CN" sz="11200" dirty="0" smtClean="0"/>
              <a:t>count</a:t>
            </a:r>
            <a:r>
              <a:rPr lang="zh-CN" altLang="en-US" sz="11200" dirty="0" smtClean="0"/>
              <a:t>置</a:t>
            </a:r>
            <a:r>
              <a:rPr lang="en-US" altLang="zh-CN" sz="11200" dirty="0" smtClean="0"/>
              <a:t>1</a:t>
            </a:r>
            <a:r>
              <a:rPr lang="zh-CN" altLang="en-US" sz="11200" dirty="0" smtClean="0"/>
              <a:t>。</a:t>
            </a:r>
          </a:p>
          <a:p>
            <a:r>
              <a:rPr lang="en-US" altLang="zh-CN" sz="11200" dirty="0" err="1" smtClean="0"/>
              <a:t>struct</a:t>
            </a:r>
            <a:r>
              <a:rPr lang="en-US" altLang="zh-CN" sz="11200" dirty="0" smtClean="0"/>
              <a:t> </a:t>
            </a:r>
            <a:r>
              <a:rPr lang="en-US" altLang="zh-CN" sz="11200" dirty="0" err="1" smtClean="0"/>
              <a:t>trie_node</a:t>
            </a:r>
            <a:endParaRPr lang="en-US" altLang="zh-CN" sz="11200" dirty="0" smtClean="0"/>
          </a:p>
          <a:p>
            <a:pPr marL="0" indent="0">
              <a:buNone/>
            </a:pPr>
            <a:r>
              <a:rPr lang="en-US" altLang="zh-CN" sz="11200" dirty="0" smtClean="0"/>
              <a:t>   {</a:t>
            </a:r>
          </a:p>
          <a:p>
            <a:pPr marL="0" indent="0">
              <a:buNone/>
            </a:pPr>
            <a:r>
              <a:rPr lang="en-US" altLang="zh-CN" sz="11200" dirty="0" smtClean="0"/>
              <a:t>       </a:t>
            </a:r>
            <a:r>
              <a:rPr lang="en-US" altLang="zh-CN" sz="11200" dirty="0" err="1" smtClean="0"/>
              <a:t>int</a:t>
            </a:r>
            <a:r>
              <a:rPr lang="en-US" altLang="zh-CN" sz="11200" dirty="0" smtClean="0"/>
              <a:t> count;   // </a:t>
            </a:r>
            <a:r>
              <a:rPr lang="zh-CN" altLang="en-US" sz="11200" dirty="0" smtClean="0"/>
              <a:t>记录该节点代表的单词的个数</a:t>
            </a:r>
          </a:p>
          <a:p>
            <a:pPr marL="0" indent="0">
              <a:buNone/>
            </a:pPr>
            <a:r>
              <a:rPr lang="zh-CN" altLang="en-US" sz="11200" dirty="0" smtClean="0"/>
              <a:t>       </a:t>
            </a:r>
            <a:r>
              <a:rPr lang="en-US" altLang="zh-CN" sz="11200" dirty="0" err="1" smtClean="0"/>
              <a:t>trie_node</a:t>
            </a:r>
            <a:r>
              <a:rPr lang="en-US" altLang="zh-CN" sz="11200" dirty="0" smtClean="0"/>
              <a:t> *children[26]; // </a:t>
            </a:r>
            <a:r>
              <a:rPr lang="zh-CN" altLang="en-US" sz="11200" dirty="0" smtClean="0"/>
              <a:t>各个子节点 </a:t>
            </a:r>
          </a:p>
          <a:p>
            <a:pPr marL="0" indent="0">
              <a:buNone/>
            </a:pPr>
            <a:r>
              <a:rPr lang="en-US" altLang="zh-CN" sz="11200" dirty="0" smtClean="0"/>
              <a:t>   };</a:t>
            </a:r>
          </a:p>
        </p:txBody>
      </p:sp>
    </p:spTree>
    <p:extLst>
      <p:ext uri="{BB962C8B-B14F-4D97-AF65-F5344CB8AC3E}">
        <p14:creationId xmlns:p14="http://schemas.microsoft.com/office/powerpoint/2010/main" val="128229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399" y="444953"/>
            <a:ext cx="10363200" cy="839561"/>
          </a:xfrm>
        </p:spPr>
        <p:txBody>
          <a:bodyPr/>
          <a:lstStyle/>
          <a:p>
            <a:pPr algn="l"/>
            <a:r>
              <a:rPr lang="en-US" altLang="zh-CN" dirty="0" err="1" smtClean="0"/>
              <a:t>Trie</a:t>
            </a:r>
            <a:r>
              <a:rPr lang="zh-CN" altLang="en-US" dirty="0" smtClean="0"/>
              <a:t>树的应用</a:t>
            </a:r>
            <a:endParaRPr lang="zh-CN" altLang="en-US" dirty="0"/>
          </a:p>
        </p:txBody>
      </p:sp>
      <p:sp>
        <p:nvSpPr>
          <p:cNvPr id="3" name="内容占位符 2"/>
          <p:cNvSpPr>
            <a:spLocks noGrp="1"/>
          </p:cNvSpPr>
          <p:nvPr>
            <p:ph sz="quarter" idx="13"/>
          </p:nvPr>
        </p:nvSpPr>
        <p:spPr>
          <a:xfrm>
            <a:off x="326571" y="1284514"/>
            <a:ext cx="11538857" cy="5399314"/>
          </a:xfrm>
        </p:spPr>
        <p:txBody>
          <a:bodyPr>
            <a:normAutofit lnSpcReduction="10000"/>
          </a:bodyPr>
          <a:lstStyle/>
          <a:p>
            <a:pPr>
              <a:buFont typeface="Wingdings" charset="2"/>
              <a:buChar char="n"/>
            </a:pPr>
            <a:r>
              <a:rPr lang="zh-CN" altLang="en-US" sz="2800" dirty="0" smtClean="0"/>
              <a:t> </a:t>
            </a:r>
            <a:r>
              <a:rPr lang="en-US" altLang="zh-CN" sz="2800" dirty="0" err="1" smtClean="0"/>
              <a:t>Trie</a:t>
            </a:r>
            <a:r>
              <a:rPr lang="zh-CN" altLang="en-US" sz="2800" dirty="0" smtClean="0"/>
              <a:t>树可以对大量字符串按字典序进行排序，</a:t>
            </a:r>
          </a:p>
          <a:p>
            <a:pPr>
              <a:buFont typeface="Wingdings" charset="2"/>
              <a:buChar char="Ø"/>
            </a:pPr>
            <a:r>
              <a:rPr lang="zh-CN" altLang="en-US" sz="2800" dirty="0" smtClean="0"/>
              <a:t> 遍历一次所有关键字，将它们全部插入</a:t>
            </a:r>
            <a:r>
              <a:rPr lang="en-US" altLang="zh-CN" sz="2800" dirty="0" err="1" smtClean="0"/>
              <a:t>trie</a:t>
            </a:r>
            <a:r>
              <a:rPr lang="zh-CN" altLang="en-US" sz="2800" dirty="0" smtClean="0"/>
              <a:t>树，树的每个结点的所有儿子很显然地按照字母表排序，然后先序遍历输出</a:t>
            </a:r>
            <a:r>
              <a:rPr lang="en-US" altLang="zh-CN" sz="2800" dirty="0" err="1" smtClean="0"/>
              <a:t>Trie</a:t>
            </a:r>
            <a:r>
              <a:rPr lang="zh-CN" altLang="en-US" sz="2800" dirty="0" smtClean="0"/>
              <a:t>树中所有关键字即可。</a:t>
            </a:r>
            <a:endParaRPr lang="zh-CN" altLang="en-US" sz="2800" dirty="0"/>
          </a:p>
          <a:p>
            <a:pPr>
              <a:buFont typeface="Wingdings" charset="2"/>
              <a:buChar char="n"/>
            </a:pPr>
            <a:r>
              <a:rPr lang="en-US" altLang="zh-CN" sz="2800" dirty="0" err="1" smtClean="0"/>
              <a:t>Trie</a:t>
            </a:r>
            <a:r>
              <a:rPr lang="zh-CN" altLang="en-US" sz="2800" dirty="0" smtClean="0"/>
              <a:t>树可以</a:t>
            </a:r>
            <a:r>
              <a:rPr lang="zh-CN" altLang="en-US" sz="2800" dirty="0" smtClean="0"/>
              <a:t>处理字符串的</a:t>
            </a:r>
            <a:r>
              <a:rPr lang="zh-CN" altLang="en-US" sz="2800" dirty="0" smtClean="0"/>
              <a:t>前缀</a:t>
            </a:r>
            <a:r>
              <a:rPr lang="zh-CN" altLang="en-US" sz="2800" dirty="0"/>
              <a:t>匹配</a:t>
            </a:r>
          </a:p>
          <a:p>
            <a:pPr>
              <a:buFont typeface="Wingdings" charset="2"/>
              <a:buChar char="Ø"/>
            </a:pPr>
            <a:r>
              <a:rPr lang="zh-CN" altLang="en-US" sz="2800" dirty="0"/>
              <a:t>例如：找出一个字符串集合中所有以</a:t>
            </a:r>
            <a:r>
              <a:rPr lang="en-US" altLang="zh-CN" sz="2800" dirty="0"/>
              <a:t>ab</a:t>
            </a:r>
            <a:r>
              <a:rPr lang="zh-CN" altLang="en-US" sz="2800" dirty="0"/>
              <a:t>开头的字符串。我们只需要用所有字符串构造一个</a:t>
            </a:r>
            <a:r>
              <a:rPr lang="en-US" altLang="zh-CN" sz="2800" dirty="0" err="1"/>
              <a:t>trie</a:t>
            </a:r>
            <a:r>
              <a:rPr lang="zh-CN" altLang="en-US" sz="2800" dirty="0"/>
              <a:t>树，然后输出以</a:t>
            </a:r>
            <a:r>
              <a:rPr lang="en-US" altLang="zh-CN" sz="2800" dirty="0"/>
              <a:t>a-&gt;b-&gt;</a:t>
            </a:r>
            <a:r>
              <a:rPr lang="zh-CN" altLang="en-US" sz="2800" dirty="0"/>
              <a:t>开头的路径上的关键字即可</a:t>
            </a:r>
            <a:r>
              <a:rPr lang="zh-CN" altLang="en-US" sz="2800" dirty="0" smtClean="0"/>
              <a:t>。</a:t>
            </a:r>
            <a:endParaRPr lang="zh-CN" altLang="en-US" sz="2800" dirty="0"/>
          </a:p>
          <a:p>
            <a:pPr>
              <a:buFont typeface="Wingdings" charset="2"/>
              <a:buChar char="Ø"/>
            </a:pPr>
            <a:r>
              <a:rPr lang="en-US" altLang="zh-CN" sz="2800" dirty="0" err="1"/>
              <a:t>trie</a:t>
            </a:r>
            <a:r>
              <a:rPr lang="zh-CN" altLang="en-US" sz="2800" dirty="0"/>
              <a:t>树前缀匹配常用于搜索提示。如当输入一个网址，可以自动搜索</a:t>
            </a:r>
            <a:r>
              <a:rPr lang="zh-CN" altLang="en-US" sz="2800" dirty="0" smtClean="0"/>
              <a:t>出可能的选择。当没有完全匹配的搜索结果，可以返回前缀最相似的可能。</a:t>
            </a:r>
          </a:p>
          <a:p>
            <a:pPr>
              <a:buFont typeface="Wingdings" charset="2"/>
              <a:buChar char="n"/>
            </a:pPr>
            <a:endParaRPr lang="zh-CN" altLang="en-US" sz="2800" dirty="0" smtClean="0"/>
          </a:p>
          <a:p>
            <a:pPr>
              <a:buFont typeface="Wingdings" charset="2"/>
              <a:buChar char="n"/>
            </a:pPr>
            <a:endParaRPr lang="zh-CN" altLang="en-US" sz="2800" dirty="0" smtClean="0"/>
          </a:p>
        </p:txBody>
      </p:sp>
    </p:spTree>
    <p:extLst>
      <p:ext uri="{BB962C8B-B14F-4D97-AF65-F5344CB8AC3E}">
        <p14:creationId xmlns:p14="http://schemas.microsoft.com/office/powerpoint/2010/main" val="183534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48661" y="3113706"/>
            <a:ext cx="2852063" cy="584775"/>
          </a:xfrm>
          <a:prstGeom prst="rect">
            <a:avLst/>
          </a:prstGeom>
        </p:spPr>
        <p:txBody>
          <a:bodyPr wrap="none">
            <a:spAutoFit/>
          </a:bodyPr>
          <a:lstStyle/>
          <a:p>
            <a:r>
              <a:rPr lang="en-US" altLang="zh-CN" sz="3200" dirty="0">
                <a:latin typeface="宋体" panose="02010600030101010101" pitchFamily="2" charset="-122"/>
              </a:rPr>
              <a:t>PATRICIA </a:t>
            </a:r>
            <a:r>
              <a:rPr lang="zh-CN" altLang="en-US" sz="3200" dirty="0">
                <a:latin typeface="宋体" panose="02010600030101010101" pitchFamily="2" charset="-122"/>
              </a:rPr>
              <a:t>结构</a:t>
            </a:r>
            <a:endParaRPr lang="zh-CN" altLang="en-US" sz="3200" dirty="0"/>
          </a:p>
        </p:txBody>
      </p:sp>
    </p:spTree>
    <p:extLst>
      <p:ext uri="{BB962C8B-B14F-4D97-AF65-F5344CB8AC3E}">
        <p14:creationId xmlns:p14="http://schemas.microsoft.com/office/powerpoint/2010/main" val="33834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标题 635905"/>
          <p:cNvSpPr>
            <a:spLocks noGrp="1"/>
          </p:cNvSpPr>
          <p:nvPr>
            <p:ph type="title"/>
          </p:nvPr>
        </p:nvSpPr>
        <p:spPr>
          <a:xfrm>
            <a:off x="914400" y="619125"/>
            <a:ext cx="10363200" cy="817789"/>
          </a:xfrm>
        </p:spPr>
        <p:txBody>
          <a:bodyPr anchor="b"/>
          <a:lstStyle/>
          <a:p>
            <a:pPr algn="l"/>
            <a:r>
              <a:rPr lang="en-US" altLang="zh-CN" dirty="0">
                <a:latin typeface="宋体" panose="02010600030101010101" pitchFamily="2" charset="-122"/>
              </a:rPr>
              <a:t>PATRICIA </a:t>
            </a:r>
            <a:r>
              <a:rPr lang="zh-CN" altLang="en-US" dirty="0">
                <a:latin typeface="宋体" panose="02010600030101010101" pitchFamily="2" charset="-122"/>
              </a:rPr>
              <a:t>结构</a:t>
            </a:r>
          </a:p>
        </p:txBody>
      </p:sp>
      <p:sp>
        <p:nvSpPr>
          <p:cNvPr id="635907" name="文本占位符 635906"/>
          <p:cNvSpPr>
            <a:spLocks noGrp="1"/>
          </p:cNvSpPr>
          <p:nvPr>
            <p:ph sz="quarter" idx="13"/>
          </p:nvPr>
        </p:nvSpPr>
        <p:spPr>
          <a:xfrm>
            <a:off x="304173" y="1458687"/>
            <a:ext cx="5987769" cy="4093028"/>
          </a:xfrm>
        </p:spPr>
        <p:txBody>
          <a:bodyPr>
            <a:noAutofit/>
          </a:bodyPr>
          <a:lstStyle/>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PATRICIA</a:t>
            </a:r>
            <a:r>
              <a:rPr lang="en-US" altLang="zh-CN" sz="2800" dirty="0" smtClean="0"/>
              <a:t> </a:t>
            </a:r>
            <a:r>
              <a:rPr lang="zh-CN" altLang="en-US" sz="2800" dirty="0" smtClean="0"/>
              <a:t>结构是</a:t>
            </a: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宋体" panose="02010600030101010101" pitchFamily="2" charset="-122"/>
              </a:rPr>
              <a:t>结构的一种变体</a:t>
            </a:r>
            <a:r>
              <a:rPr lang="zh-CN" altLang="en-US" sz="2800" dirty="0" smtClean="0">
                <a:latin typeface="宋体" panose="02010600030101010101" pitchFamily="2" charset="-122"/>
                <a:sym typeface="Wingdings"/>
              </a:rPr>
              <a:t></a:t>
            </a:r>
            <a:r>
              <a:rPr lang="zh-CN" altLang="en-US" sz="2800" dirty="0" smtClean="0">
                <a:latin typeface="宋体" panose="02010600030101010101" pitchFamily="2" charset="-122"/>
              </a:rPr>
              <a:t>二叉</a:t>
            </a:r>
            <a:r>
              <a:rPr lang="en-US" altLang="zh-CN" sz="2800" dirty="0" smtClean="0">
                <a:latin typeface="宋体" panose="02010600030101010101" pitchFamily="2" charset="-122"/>
              </a:rPr>
              <a:t>TRIE</a:t>
            </a:r>
            <a:r>
              <a:rPr lang="zh-CN" altLang="en-US" sz="2800" dirty="0" smtClean="0">
                <a:latin typeface="宋体" panose="02010600030101010101" pitchFamily="2" charset="-122"/>
              </a:rPr>
              <a:t>树</a:t>
            </a:r>
            <a:r>
              <a:rPr lang="zh-CN" altLang="en-US" sz="2800" dirty="0" smtClean="0">
                <a:latin typeface="宋体" panose="02010600030101010101" pitchFamily="2" charset="-122"/>
              </a:rPr>
              <a:t>，</a:t>
            </a:r>
            <a:r>
              <a:rPr lang="zh-CN" altLang="en-US" sz="2800" dirty="0" smtClean="0">
                <a:latin typeface="宋体" panose="02010600030101010101" pitchFamily="2" charset="-122"/>
              </a:rPr>
              <a:t>是</a:t>
            </a:r>
            <a:r>
              <a:rPr lang="zh-CN" altLang="en-US" sz="2800" dirty="0" smtClean="0">
                <a:latin typeface="宋体" panose="02010600030101010101" pitchFamily="2" charset="-122"/>
              </a:rPr>
              <a:t>更加</a:t>
            </a:r>
            <a:r>
              <a:rPr lang="zh-CN" altLang="en-US" sz="2800" dirty="0">
                <a:latin typeface="宋体" panose="02010600030101010101" pitchFamily="2" charset="-122"/>
              </a:rPr>
              <a:t>平衡的结构</a:t>
            </a:r>
            <a:r>
              <a:rPr lang="zh-CN" altLang="en-US" sz="2800" dirty="0" smtClean="0">
                <a:latin typeface="宋体" panose="02010600030101010101" pitchFamily="2" charset="-122"/>
              </a:rPr>
              <a:t>，</a:t>
            </a:r>
          </a:p>
          <a:p>
            <a:pPr>
              <a:buFont typeface="Wingdings" charset="2"/>
              <a:buChar char="n"/>
            </a:pPr>
            <a:r>
              <a:rPr lang="zh-CN" altLang="en-US" sz="2800" dirty="0" smtClean="0">
                <a:latin typeface="宋体" panose="02010600030101010101" pitchFamily="2" charset="-122"/>
              </a:rPr>
              <a:t> 不</a:t>
            </a:r>
            <a:r>
              <a:rPr lang="zh-CN" altLang="en-US" sz="2800" dirty="0">
                <a:latin typeface="宋体" panose="02010600030101010101" pitchFamily="2" charset="-122"/>
              </a:rPr>
              <a:t>是对整个关键码大小范围的划分</a:t>
            </a:r>
          </a:p>
          <a:p>
            <a:pPr>
              <a:buFont typeface="Wingdings" charset="2"/>
              <a:buChar char="n"/>
            </a:pPr>
            <a:r>
              <a:rPr lang="zh-CN" altLang="en-US" sz="2800" dirty="0" smtClean="0">
                <a:latin typeface="宋体" panose="02010600030101010101" pitchFamily="2" charset="-122"/>
              </a:rPr>
              <a:t> 是根据</a:t>
            </a:r>
            <a:r>
              <a:rPr lang="zh-CN" altLang="en-US" sz="2800" dirty="0">
                <a:latin typeface="宋体" panose="02010600030101010101" pitchFamily="2" charset="-122"/>
              </a:rPr>
              <a:t>关键码每一个二进制位的编码来划分</a:t>
            </a:r>
          </a:p>
          <a:p>
            <a:pPr lvl="1">
              <a:buFont typeface="Wingdings" charset="2"/>
              <a:buChar char="Ø"/>
            </a:pPr>
            <a:r>
              <a:rPr lang="zh-CN" altLang="en-US" sz="2800" dirty="0">
                <a:latin typeface="宋体" panose="02010600030101010101" pitchFamily="2" charset="-122"/>
              </a:rPr>
              <a:t>因为每一位要么是</a:t>
            </a:r>
            <a:r>
              <a:rPr lang="en-US" altLang="zh-CN" sz="2800" dirty="0">
                <a:latin typeface="宋体" panose="02010600030101010101" pitchFamily="2" charset="-122"/>
              </a:rPr>
              <a:t>0</a:t>
            </a:r>
            <a:r>
              <a:rPr lang="zh-CN" altLang="en-US" sz="2800" dirty="0">
                <a:latin typeface="宋体" panose="02010600030101010101" pitchFamily="2" charset="-122"/>
              </a:rPr>
              <a:t>，要么是</a:t>
            </a:r>
            <a:r>
              <a:rPr lang="en-US" altLang="zh-CN" sz="2800" dirty="0">
                <a:latin typeface="宋体" panose="02010600030101010101" pitchFamily="2" charset="-122"/>
              </a:rPr>
              <a:t>1</a:t>
            </a:r>
            <a:r>
              <a:rPr lang="zh-CN" altLang="en-US" sz="2800" dirty="0">
                <a:latin typeface="宋体" panose="02010600030101010101" pitchFamily="2" charset="-122"/>
              </a:rPr>
              <a:t>，所以分支因子是</a:t>
            </a:r>
            <a:r>
              <a:rPr lang="en-US" altLang="zh-CN" sz="2800" dirty="0">
                <a:latin typeface="宋体" panose="02010600030101010101" pitchFamily="2" charset="-122"/>
              </a:rPr>
              <a:t>2</a:t>
            </a:r>
            <a:r>
              <a:rPr lang="zh-CN" altLang="en-US" sz="2800" dirty="0">
                <a:latin typeface="宋体" panose="02010600030101010101" pitchFamily="2" charset="-122"/>
              </a:rPr>
              <a:t>，</a:t>
            </a:r>
          </a:p>
          <a:p>
            <a:pPr lvl="1">
              <a:buFont typeface="Wingdings" charset="2"/>
              <a:buChar char="Ø"/>
            </a:pPr>
            <a:r>
              <a:rPr lang="zh-CN" altLang="en-US" sz="2800" dirty="0">
                <a:latin typeface="宋体" panose="02010600030101010101" pitchFamily="2" charset="-122"/>
              </a:rPr>
              <a:t>生成的树是二叉树 </a:t>
            </a:r>
            <a:r>
              <a:rPr lang="zh-CN" altLang="en-US" sz="2800" dirty="0"/>
              <a:t> </a:t>
            </a:r>
          </a:p>
        </p:txBody>
      </p:sp>
      <p:pic>
        <p:nvPicPr>
          <p:cNvPr id="4" name="图片 3" descr="图片7"/>
          <p:cNvPicPr>
            <a:picLocks noChangeAspect="1"/>
          </p:cNvPicPr>
          <p:nvPr/>
        </p:nvPicPr>
        <p:blipFill>
          <a:blip r:embed="rId2"/>
          <a:stretch>
            <a:fillRect/>
          </a:stretch>
        </p:blipFill>
        <p:spPr>
          <a:xfrm>
            <a:off x="6400797" y="1458687"/>
            <a:ext cx="5747657" cy="4161795"/>
          </a:xfrm>
          <a:prstGeom prst="rect">
            <a:avLst/>
          </a:prstGeom>
          <a:solidFill>
            <a:schemeClr val="tx2">
              <a:lumMod val="40000"/>
              <a:lumOff val="60000"/>
            </a:schemeClr>
          </a:solid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标题 635905"/>
          <p:cNvSpPr>
            <a:spLocks noGrp="1"/>
          </p:cNvSpPr>
          <p:nvPr>
            <p:ph type="title"/>
          </p:nvPr>
        </p:nvSpPr>
        <p:spPr>
          <a:xfrm>
            <a:off x="914400" y="619125"/>
            <a:ext cx="10363200" cy="817789"/>
          </a:xfrm>
        </p:spPr>
        <p:txBody>
          <a:bodyPr anchor="b"/>
          <a:lstStyle/>
          <a:p>
            <a:pPr algn="l"/>
            <a:r>
              <a:rPr lang="en-US" altLang="zh-CN" dirty="0">
                <a:latin typeface="宋体" panose="02010600030101010101" pitchFamily="2" charset="-122"/>
              </a:rPr>
              <a:t>PATRICIA </a:t>
            </a:r>
            <a:r>
              <a:rPr lang="zh-CN" altLang="en-US" dirty="0">
                <a:latin typeface="宋体" panose="02010600030101010101" pitchFamily="2" charset="-122"/>
              </a:rPr>
              <a:t>结构</a:t>
            </a:r>
          </a:p>
        </p:txBody>
      </p:sp>
      <p:sp>
        <p:nvSpPr>
          <p:cNvPr id="635907" name="文本占位符 635906"/>
          <p:cNvSpPr>
            <a:spLocks noGrp="1"/>
          </p:cNvSpPr>
          <p:nvPr>
            <p:ph sz="quarter" idx="13"/>
          </p:nvPr>
        </p:nvSpPr>
        <p:spPr>
          <a:xfrm>
            <a:off x="304173" y="1458687"/>
            <a:ext cx="5987769" cy="4093028"/>
          </a:xfrm>
        </p:spPr>
        <p:txBody>
          <a:bodyPr>
            <a:noAutofit/>
          </a:bodyPr>
          <a:lstStyle/>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最大的数是</a:t>
            </a:r>
            <a:r>
              <a:rPr lang="en-US" altLang="zh-CN" sz="2800" dirty="0" smtClean="0">
                <a:latin typeface="Times New Roman" panose="02020603050405020304" pitchFamily="18" charset="0"/>
                <a:cs typeface="Times New Roman" panose="02020603050405020304" pitchFamily="18" charset="0"/>
              </a:rPr>
              <a:t>63</a:t>
            </a:r>
            <a:r>
              <a:rPr lang="zh-CN" altLang="en-US"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可</a:t>
            </a:r>
            <a:r>
              <a:rPr lang="zh-CN" altLang="en-US" sz="2800" dirty="0" smtClean="0">
                <a:latin typeface="Times New Roman" panose="02020603050405020304" pitchFamily="18" charset="0"/>
                <a:cs typeface="Times New Roman" panose="02020603050405020304" pitchFamily="18" charset="0"/>
              </a:rPr>
              <a:t>用</a:t>
            </a:r>
            <a:r>
              <a:rPr lang="en-US" altLang="zh-CN" sz="2800" dirty="0" smtClean="0">
                <a:latin typeface="Times New Roman" panose="02020603050405020304" pitchFamily="18" charset="0"/>
                <a:cs typeface="Times New Roman" panose="02020603050405020304" pitchFamily="18" charset="0"/>
              </a:rPr>
              <a:t>6</a:t>
            </a:r>
            <a:r>
              <a:rPr lang="zh-CN" altLang="en-US" sz="2800" dirty="0" smtClean="0">
                <a:latin typeface="Times New Roman" panose="02020603050405020304" pitchFamily="18" charset="0"/>
                <a:cs typeface="Times New Roman" panose="02020603050405020304" pitchFamily="18" charset="0"/>
              </a:rPr>
              <a:t>位二进制表示</a:t>
            </a:r>
          </a:p>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每一个结点都有一个标号，表示它是在比较第几位，然后根据那一位是</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还是</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来划分左右两个子树</a:t>
            </a:r>
          </a:p>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标号为</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的结点的右子树一定是编码形式为</a:t>
            </a:r>
            <a:r>
              <a:rPr lang="en-US" altLang="zh-CN" sz="2800" dirty="0" smtClean="0">
                <a:latin typeface="Times New Roman" panose="02020603050405020304" pitchFamily="18" charset="0"/>
                <a:cs typeface="Times New Roman" panose="02020603050405020304" pitchFamily="18" charset="0"/>
              </a:rPr>
              <a:t>xx1xxx </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表示该位或</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或</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，标号为</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说明比较第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位）</a:t>
            </a:r>
          </a:p>
        </p:txBody>
      </p:sp>
      <p:pic>
        <p:nvPicPr>
          <p:cNvPr id="4" name="图片 3" descr="图片7"/>
          <p:cNvPicPr>
            <a:picLocks noChangeAspect="1"/>
          </p:cNvPicPr>
          <p:nvPr/>
        </p:nvPicPr>
        <p:blipFill>
          <a:blip r:embed="rId2"/>
          <a:stretch>
            <a:fillRect/>
          </a:stretch>
        </p:blipFill>
        <p:spPr>
          <a:xfrm>
            <a:off x="6400797" y="1458687"/>
            <a:ext cx="5747657" cy="4161795"/>
          </a:xfrm>
          <a:prstGeom prst="rect">
            <a:avLst/>
          </a:prstGeom>
          <a:solidFill>
            <a:schemeClr val="tx2">
              <a:lumMod val="40000"/>
              <a:lumOff val="60000"/>
            </a:schemeClr>
          </a:solidFill>
          <a:ln w="9525">
            <a:noFill/>
          </a:ln>
        </p:spPr>
      </p:pic>
    </p:spTree>
    <p:extLst>
      <p:ext uri="{BB962C8B-B14F-4D97-AF65-F5344CB8AC3E}">
        <p14:creationId xmlns:p14="http://schemas.microsoft.com/office/powerpoint/2010/main" val="203733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标题 635905"/>
          <p:cNvSpPr>
            <a:spLocks noGrp="1"/>
          </p:cNvSpPr>
          <p:nvPr>
            <p:ph type="title"/>
          </p:nvPr>
        </p:nvSpPr>
        <p:spPr>
          <a:xfrm>
            <a:off x="914400" y="619125"/>
            <a:ext cx="10363200" cy="817789"/>
          </a:xfrm>
        </p:spPr>
        <p:txBody>
          <a:bodyPr anchor="b"/>
          <a:lstStyle/>
          <a:p>
            <a:pPr algn="l"/>
            <a:r>
              <a:rPr lang="en-US" altLang="zh-CN" dirty="0">
                <a:latin typeface="宋体" panose="02010600030101010101" pitchFamily="2" charset="-122"/>
              </a:rPr>
              <a:t>PATRICIA </a:t>
            </a:r>
            <a:r>
              <a:rPr lang="zh-CN" altLang="en-US" dirty="0">
                <a:latin typeface="宋体" panose="02010600030101010101" pitchFamily="2" charset="-122"/>
              </a:rPr>
              <a:t>结构</a:t>
            </a:r>
          </a:p>
        </p:txBody>
      </p:sp>
      <p:sp>
        <p:nvSpPr>
          <p:cNvPr id="635907" name="文本占位符 635906"/>
          <p:cNvSpPr>
            <a:spLocks noGrp="1"/>
          </p:cNvSpPr>
          <p:nvPr>
            <p:ph sz="quarter" idx="13"/>
          </p:nvPr>
        </p:nvSpPr>
        <p:spPr>
          <a:xfrm>
            <a:off x="304173" y="1458687"/>
            <a:ext cx="6205484" cy="4093028"/>
          </a:xfrm>
        </p:spPr>
        <p:txBody>
          <a:bodyPr>
            <a:noAutofit/>
          </a:bodyPr>
          <a:lstStyle/>
          <a:p>
            <a:pPr>
              <a:buFont typeface="Wingdings" charset="2"/>
              <a:buChar char="n"/>
            </a:pPr>
            <a:r>
              <a:rPr lang="zh-CN" altLang="en-US"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图中检索</a:t>
            </a:r>
            <a:r>
              <a:rPr lang="en-US" altLang="zh-CN" sz="2800" dirty="0" smtClean="0">
                <a:latin typeface="Times New Roman" panose="02020603050405020304" pitchFamily="18" charset="0"/>
                <a:cs typeface="Times New Roman" panose="02020603050405020304" pitchFamily="18" charset="0"/>
              </a:rPr>
              <a:t>5</a:t>
            </a:r>
            <a:r>
              <a:rPr lang="zh-CN" altLang="en-US" sz="2800" dirty="0" smtClean="0">
                <a:latin typeface="Times New Roman" panose="02020603050405020304" pitchFamily="18" charset="0"/>
                <a:cs typeface="Times New Roman" panose="02020603050405020304" pitchFamily="18" charset="0"/>
              </a:rPr>
              <a:t>的话，</a:t>
            </a:r>
            <a:r>
              <a:rPr lang="en-US" altLang="zh-CN" sz="2800" dirty="0" smtClean="0">
                <a:latin typeface="Times New Roman" panose="02020603050405020304" pitchFamily="18" charset="0"/>
                <a:cs typeface="Times New Roman" panose="02020603050405020304" pitchFamily="18" charset="0"/>
              </a:rPr>
              <a:t>5</a:t>
            </a:r>
            <a:r>
              <a:rPr lang="zh-CN" altLang="en-US" sz="2800" dirty="0" smtClean="0">
                <a:latin typeface="Times New Roman" panose="02020603050405020304" pitchFamily="18" charset="0"/>
                <a:cs typeface="Times New Roman" panose="02020603050405020304" pitchFamily="18" charset="0"/>
              </a:rPr>
              <a:t>的编码为</a:t>
            </a:r>
            <a:r>
              <a:rPr lang="en-US" altLang="zh-CN" sz="2800" dirty="0" smtClean="0">
                <a:latin typeface="Times New Roman" panose="02020603050405020304" pitchFamily="18" charset="0"/>
                <a:cs typeface="Times New Roman" panose="02020603050405020304" pitchFamily="18" charset="0"/>
              </a:rPr>
              <a:t>000101 </a:t>
            </a:r>
          </a:p>
          <a:p>
            <a:pPr>
              <a:buFont typeface="Wingdings" charset="2"/>
              <a:buChar char="n"/>
            </a:pPr>
            <a:r>
              <a:rPr lang="zh-CN" altLang="en-US"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先比较第</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位，从而进入左子树</a:t>
            </a:r>
          </a:p>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 然后第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位仍然是</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，还是进入左子树</a:t>
            </a:r>
          </a:p>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 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位还是</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，仍进入左子树</a:t>
            </a:r>
          </a:p>
          <a:p>
            <a:pPr>
              <a:buFont typeface="Wingdings" charset="2"/>
              <a:buChar char="n"/>
            </a:pPr>
            <a:r>
              <a:rPr lang="zh-CN" altLang="en-US" sz="2800" dirty="0" smtClean="0">
                <a:latin typeface="Times New Roman" panose="02020603050405020304" pitchFamily="18" charset="0"/>
                <a:cs typeface="Times New Roman" panose="02020603050405020304" pitchFamily="18" charset="0"/>
              </a:rPr>
              <a:t> 第</a:t>
            </a: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位变成了</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，从而进入右子树，就找到了位于叶结点的数字</a:t>
            </a:r>
            <a:r>
              <a:rPr lang="en-US" altLang="zh-CN" sz="2800" dirty="0" smtClean="0">
                <a:latin typeface="Times New Roman" panose="02020603050405020304" pitchFamily="18" charset="0"/>
                <a:cs typeface="Times New Roman" panose="02020603050405020304" pitchFamily="18" charset="0"/>
              </a:rPr>
              <a:t>5</a:t>
            </a:r>
          </a:p>
        </p:txBody>
      </p:sp>
      <p:pic>
        <p:nvPicPr>
          <p:cNvPr id="4" name="图片 3" descr="图片7"/>
          <p:cNvPicPr>
            <a:picLocks noChangeAspect="1"/>
          </p:cNvPicPr>
          <p:nvPr/>
        </p:nvPicPr>
        <p:blipFill>
          <a:blip r:embed="rId2"/>
          <a:stretch>
            <a:fillRect/>
          </a:stretch>
        </p:blipFill>
        <p:spPr>
          <a:xfrm>
            <a:off x="6422568" y="1458687"/>
            <a:ext cx="5747657" cy="4161795"/>
          </a:xfrm>
          <a:prstGeom prst="rect">
            <a:avLst/>
          </a:prstGeom>
          <a:solidFill>
            <a:schemeClr val="tx2">
              <a:lumMod val="40000"/>
              <a:lumOff val="60000"/>
            </a:schemeClr>
          </a:solidFill>
          <a:ln w="9525">
            <a:noFill/>
          </a:ln>
        </p:spPr>
      </p:pic>
    </p:spTree>
    <p:extLst>
      <p:ext uri="{BB962C8B-B14F-4D97-AF65-F5344CB8AC3E}">
        <p14:creationId xmlns:p14="http://schemas.microsoft.com/office/powerpoint/2010/main" val="198920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标题 638977"/>
          <p:cNvSpPr>
            <a:spLocks noGrp="1"/>
          </p:cNvSpPr>
          <p:nvPr>
            <p:ph type="title"/>
          </p:nvPr>
        </p:nvSpPr>
        <p:spPr>
          <a:xfrm>
            <a:off x="914400" y="619125"/>
            <a:ext cx="10363200" cy="774246"/>
          </a:xfrm>
        </p:spPr>
        <p:txBody>
          <a:bodyPr anchor="b"/>
          <a:lstStyle/>
          <a:p>
            <a:pPr algn="l"/>
            <a:r>
              <a:rPr lang="en-US" altLang="zh-CN" sz="2800"/>
              <a:t> </a:t>
            </a:r>
            <a:r>
              <a:rPr lang="en-US" altLang="zh-CN" dirty="0">
                <a:latin typeface="宋体" panose="02010600030101010101" pitchFamily="2" charset="-122"/>
              </a:rPr>
              <a:t>PATRICIA </a:t>
            </a:r>
            <a:r>
              <a:rPr lang="zh-CN" altLang="en-US" dirty="0">
                <a:latin typeface="宋体" panose="02010600030101010101" pitchFamily="2" charset="-122"/>
              </a:rPr>
              <a:t>结构图改进</a:t>
            </a:r>
          </a:p>
        </p:txBody>
      </p:sp>
      <p:sp>
        <p:nvSpPr>
          <p:cNvPr id="638979" name="文本占位符 638978"/>
          <p:cNvSpPr>
            <a:spLocks noGrp="1"/>
          </p:cNvSpPr>
          <p:nvPr>
            <p:ph sz="quarter" idx="13"/>
          </p:nvPr>
        </p:nvSpPr>
        <p:spPr>
          <a:xfrm>
            <a:off x="914400" y="1735720"/>
            <a:ext cx="4419600" cy="4294966"/>
          </a:xfrm>
        </p:spPr>
        <p:txBody>
          <a:bodyPr>
            <a:normAutofit/>
          </a:bodyPr>
          <a:lstStyle/>
          <a:p>
            <a:pPr>
              <a:buFont typeface="Wingdings" charset="2"/>
              <a:buChar char="n"/>
            </a:pPr>
            <a:r>
              <a:rPr lang="zh-CN" altLang="en-US" sz="2800" dirty="0">
                <a:latin typeface="宋体" panose="02010600030101010101" pitchFamily="2" charset="-122"/>
              </a:rPr>
              <a:t>观察</a:t>
            </a:r>
            <a:r>
              <a:rPr lang="en-US" altLang="zh-CN" sz="2800" dirty="0">
                <a:latin typeface="宋体" panose="02010600030101010101" pitchFamily="2" charset="-122"/>
              </a:rPr>
              <a:t>PATRICIA</a:t>
            </a:r>
            <a:r>
              <a:rPr lang="zh-CN" altLang="en-US" sz="2800" dirty="0">
                <a:latin typeface="宋体" panose="02010600030101010101" pitchFamily="2" charset="-122"/>
              </a:rPr>
              <a:t>的图发现有与</a:t>
            </a:r>
            <a:r>
              <a:rPr lang="en-US" altLang="zh-CN" sz="2800" dirty="0" err="1">
                <a:latin typeface="Times New Roman" panose="02020603050405020304" pitchFamily="18" charset="0"/>
                <a:cs typeface="Times New Roman" panose="02020603050405020304" pitchFamily="18" charset="0"/>
              </a:rPr>
              <a:t>Trie</a:t>
            </a:r>
            <a:r>
              <a:rPr lang="zh-CN" altLang="en-US" sz="2800" dirty="0">
                <a:latin typeface="Times New Roman" panose="02020603050405020304" pitchFamily="18" charset="0"/>
              </a:rPr>
              <a:t>图</a:t>
            </a:r>
            <a:r>
              <a:rPr lang="zh-CN" altLang="en-US" sz="2800" dirty="0">
                <a:latin typeface="宋体" panose="02010600030101010101" pitchFamily="2" charset="-122"/>
              </a:rPr>
              <a:t>类似</a:t>
            </a:r>
            <a:r>
              <a:rPr lang="zh-CN" altLang="en-US" sz="2800" dirty="0"/>
              <a:t>的情况</a:t>
            </a:r>
          </a:p>
          <a:p>
            <a:pPr>
              <a:buFont typeface="Wingdings" charset="2"/>
              <a:buChar char="n"/>
            </a:pPr>
            <a:r>
              <a:rPr lang="zh-CN" altLang="en-US" sz="2800" dirty="0">
                <a:latin typeface="宋体" panose="02010600030101010101" pitchFamily="2" charset="-122"/>
              </a:rPr>
              <a:t>在区分</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宋体" panose="02010600030101010101" pitchFamily="2" charset="-122"/>
              </a:rPr>
              <a:t>和</a:t>
            </a:r>
            <a:r>
              <a:rPr lang="en-US" altLang="zh-CN" sz="2800" dirty="0">
                <a:latin typeface="Times New Roman" panose="02020603050405020304" pitchFamily="18" charset="0"/>
                <a:cs typeface="Times New Roman" panose="02020603050405020304" pitchFamily="18" charset="0"/>
              </a:rPr>
              <a:t>5</a:t>
            </a:r>
            <a:r>
              <a:rPr lang="zh-CN" altLang="en-US" sz="2800" dirty="0">
                <a:latin typeface="宋体" panose="02010600030101010101" pitchFamily="2" charset="-122"/>
              </a:rPr>
              <a:t>、</a:t>
            </a:r>
            <a:r>
              <a:rPr lang="en-US" altLang="zh-CN" sz="2800" dirty="0">
                <a:latin typeface="宋体" panose="02010600030101010101" pitchFamily="2" charset="-122"/>
              </a:rPr>
              <a:t>41</a:t>
            </a:r>
            <a:r>
              <a:rPr lang="zh-CN" altLang="en-US" sz="2800" dirty="0">
                <a:latin typeface="宋体" panose="02010600030101010101" pitchFamily="2" charset="-122"/>
              </a:rPr>
              <a:t>和</a:t>
            </a:r>
            <a:r>
              <a:rPr lang="en-US" altLang="zh-CN" sz="2800" dirty="0">
                <a:latin typeface="宋体" panose="02010600030101010101" pitchFamily="2" charset="-122"/>
              </a:rPr>
              <a:t>45</a:t>
            </a:r>
            <a:r>
              <a:rPr lang="zh-CN" altLang="en-US" sz="2800" dirty="0">
                <a:latin typeface="宋体" panose="02010600030101010101" pitchFamily="2" charset="-122"/>
              </a:rPr>
              <a:t>的时候，在第三个二进制位的比较是不能区别它们的</a:t>
            </a:r>
            <a:r>
              <a:rPr lang="zh-CN" altLang="en-US" sz="2800" dirty="0"/>
              <a:t> </a:t>
            </a:r>
          </a:p>
          <a:p>
            <a:pPr>
              <a:buFont typeface="Wingdings" charset="2"/>
              <a:buChar char="n"/>
            </a:pPr>
            <a:r>
              <a:rPr lang="zh-CN" altLang="en-US" sz="2800" dirty="0">
                <a:latin typeface="宋体" panose="02010600030101010101" pitchFamily="2" charset="-122"/>
              </a:rPr>
              <a:t>可以将它省略，得到一棵更为简洁的树</a:t>
            </a:r>
            <a:r>
              <a:rPr lang="zh-CN" altLang="en-US" sz="2800" dirty="0"/>
              <a:t> </a:t>
            </a:r>
          </a:p>
        </p:txBody>
      </p:sp>
      <p:pic>
        <p:nvPicPr>
          <p:cNvPr id="4" name="图片 3" descr="图片8"/>
          <p:cNvPicPr>
            <a:picLocks noChangeAspect="1"/>
          </p:cNvPicPr>
          <p:nvPr/>
        </p:nvPicPr>
        <p:blipFill>
          <a:blip r:embed="rId2"/>
          <a:stretch>
            <a:fillRect/>
          </a:stretch>
        </p:blipFill>
        <p:spPr>
          <a:xfrm>
            <a:off x="5334000" y="1393371"/>
            <a:ext cx="6858000" cy="4572000"/>
          </a:xfrm>
          <a:prstGeom prst="rect">
            <a:avLst/>
          </a:prstGeom>
          <a:solidFill>
            <a:schemeClr val="tx2">
              <a:lumMod val="40000"/>
              <a:lumOff val="60000"/>
            </a:schemeClr>
          </a:solid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文本占位符 619522"/>
          <p:cNvSpPr>
            <a:spLocks noGrp="1"/>
          </p:cNvSpPr>
          <p:nvPr>
            <p:ph sz="quarter" idx="13"/>
          </p:nvPr>
        </p:nvSpPr>
        <p:spPr>
          <a:xfrm>
            <a:off x="957317" y="1265456"/>
            <a:ext cx="10951654" cy="5048258"/>
          </a:xfrm>
        </p:spPr>
        <p:txBody>
          <a:bodyPr>
            <a:norm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树</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 基于</a:t>
            </a:r>
            <a:r>
              <a:rPr lang="en-US" altLang="zh-CN" sz="2800" dirty="0" smtClean="0">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结构</a:t>
            </a:r>
            <a:endParaRPr lang="zh-CN" altLang="en-US" sz="2800" dirty="0" smtClean="0">
              <a:latin typeface="Times New Roman" panose="02020603050405020304" pitchFamily="18" charset="0"/>
              <a:cs typeface="Times New Roman" panose="02020603050405020304" pitchFamily="18" charset="0"/>
            </a:endParaRPr>
          </a:p>
          <a:p>
            <a:pPr>
              <a:lnSpc>
                <a:spcPct val="80000"/>
              </a:lnSpc>
            </a:pP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宋体" panose="02010600030101010101" pitchFamily="2" charset="-122"/>
              </a:rPr>
              <a:t>结构</a:t>
            </a:r>
            <a:r>
              <a:rPr lang="zh-CN" altLang="en-US" sz="2800" dirty="0" smtClean="0"/>
              <a:t> </a:t>
            </a:r>
            <a:r>
              <a:rPr lang="en-US" altLang="zh-CN" sz="2800" dirty="0" smtClean="0"/>
              <a:t>-</a:t>
            </a:r>
            <a:r>
              <a:rPr lang="zh-CN" altLang="en-US" sz="2800" dirty="0" smtClean="0">
                <a:latin typeface="宋体" panose="02010600030101010101" pitchFamily="2" charset="-122"/>
              </a:rPr>
              <a:t>基于</a:t>
            </a:r>
            <a:r>
              <a:rPr lang="zh-CN" altLang="en-US" sz="2800" dirty="0">
                <a:latin typeface="宋体" panose="02010600030101010101" pitchFamily="2" charset="-122"/>
              </a:rPr>
              <a:t>关键码分解</a:t>
            </a:r>
            <a:r>
              <a:rPr lang="zh-CN" altLang="en-US" sz="2800" dirty="0" smtClean="0">
                <a:latin typeface="宋体" panose="02010600030101010101" pitchFamily="2" charset="-122"/>
              </a:rPr>
              <a:t>的</a:t>
            </a:r>
            <a:r>
              <a:rPr lang="zh-CN" altLang="en-US" sz="2800" dirty="0" smtClean="0">
                <a:latin typeface="宋体" panose="02010600030101010101" pitchFamily="2" charset="-122"/>
              </a:rPr>
              <a:t>多叉树</a:t>
            </a:r>
            <a:r>
              <a:rPr lang="zh-CN" altLang="en-US" sz="2800" dirty="0" smtClean="0">
                <a:latin typeface="宋体" panose="02010600030101010101" pitchFamily="2" charset="-122"/>
              </a:rPr>
              <a:t>结构 （</a:t>
            </a:r>
            <a:r>
              <a:rPr lang="zh-CN" altLang="en-US" sz="2800" dirty="0" smtClean="0">
                <a:latin typeface="宋体" panose="02010600030101010101" pitchFamily="2" charset="-122"/>
              </a:rPr>
              <a:t>关键码</a:t>
            </a:r>
            <a:r>
              <a:rPr lang="en-US" altLang="zh-CN" sz="2800" dirty="0" smtClean="0">
                <a:latin typeface="宋体" panose="02010600030101010101" pitchFamily="2" charset="-122"/>
              </a:rPr>
              <a:t>-</a:t>
            </a:r>
            <a:r>
              <a:rPr lang="zh-CN" altLang="en-US" sz="2800" dirty="0" smtClean="0">
                <a:latin typeface="宋体" panose="02010600030101010101" pitchFamily="2" charset="-122"/>
              </a:rPr>
              <a:t>如：</a:t>
            </a:r>
            <a:r>
              <a:rPr lang="en-US" altLang="zh-CN" sz="2800" dirty="0" smtClean="0">
                <a:latin typeface="宋体" panose="02010600030101010101" pitchFamily="2" charset="-122"/>
              </a:rPr>
              <a:t>0-9</a:t>
            </a:r>
            <a:r>
              <a:rPr lang="zh-CN" altLang="en-US" sz="2800" dirty="0" smtClean="0">
                <a:latin typeface="宋体" panose="02010600030101010101" pitchFamily="2" charset="-122"/>
              </a:rPr>
              <a:t>、</a:t>
            </a:r>
            <a:r>
              <a:rPr lang="en-US" altLang="zh-CN" sz="2800" dirty="0" smtClean="0">
                <a:latin typeface="宋体" panose="02010600030101010101" pitchFamily="2" charset="-122"/>
              </a:rPr>
              <a:t>a-z</a:t>
            </a:r>
            <a:r>
              <a:rPr lang="zh-CN" altLang="en-US" sz="2800" dirty="0" smtClean="0">
                <a:latin typeface="宋体" panose="02010600030101010101" pitchFamily="2" charset="-122"/>
              </a:rPr>
              <a:t>）</a:t>
            </a:r>
            <a:endParaRPr lang="zh-CN" altLang="en-US" sz="2800" dirty="0"/>
          </a:p>
          <a:p>
            <a:pPr lvl="1">
              <a:lnSpc>
                <a:spcPct val="80000"/>
              </a:lnSpc>
              <a:buFont typeface="Wingdings" charset="2"/>
              <a:buChar char="Ø"/>
            </a:pPr>
            <a:r>
              <a:rPr lang="zh-CN" altLang="en-US" sz="2800" dirty="0">
                <a:latin typeface="宋体" panose="02010600030101010101" pitchFamily="2" charset="-122"/>
              </a:rPr>
              <a:t>“</a:t>
            </a:r>
            <a:r>
              <a:rPr lang="en-US" altLang="zh-CN" sz="2800" dirty="0" err="1">
                <a:latin typeface="Times New Roman" panose="02020603050405020304" pitchFamily="18" charset="0"/>
                <a:cs typeface="Times New Roman" panose="02020603050405020304" pitchFamily="18" charset="0"/>
              </a:rPr>
              <a:t>trie</a:t>
            </a:r>
            <a:r>
              <a:rPr lang="en-US" altLang="zh-CN" sz="2800" dirty="0">
                <a:latin typeface="宋体" panose="02010600030101010101" pitchFamily="2" charset="-122"/>
              </a:rPr>
              <a:t>”</a:t>
            </a:r>
            <a:r>
              <a:rPr lang="zh-CN" altLang="en-US" sz="2800" dirty="0">
                <a:latin typeface="宋体" panose="02010600030101010101" pitchFamily="2" charset="-122"/>
              </a:rPr>
              <a:t>这个词来源于“</a:t>
            </a:r>
            <a:r>
              <a:rPr lang="en-US" altLang="zh-CN" sz="2800" dirty="0">
                <a:latin typeface="Times New Roman" panose="02020603050405020304" pitchFamily="18" charset="0"/>
                <a:cs typeface="Times New Roman" panose="02020603050405020304" pitchFamily="18" charset="0"/>
              </a:rPr>
              <a:t>retrieval</a:t>
            </a:r>
            <a:r>
              <a:rPr lang="en-US" altLang="zh-CN" sz="2800" dirty="0">
                <a:latin typeface="宋体" panose="02010600030101010101" pitchFamily="2" charset="-122"/>
              </a:rPr>
              <a:t>”</a:t>
            </a:r>
          </a:p>
          <a:p>
            <a:pPr>
              <a:lnSpc>
                <a:spcPct val="80000"/>
              </a:lnSpc>
            </a:pPr>
            <a:r>
              <a:rPr lang="zh-CN" altLang="en-US" sz="2800" dirty="0">
                <a:latin typeface="宋体" panose="02010600030101010101" pitchFamily="2" charset="-122"/>
              </a:rPr>
              <a:t>主要应用</a:t>
            </a:r>
          </a:p>
          <a:p>
            <a:pPr lvl="1">
              <a:lnSpc>
                <a:spcPct val="80000"/>
              </a:lnSpc>
              <a:buFont typeface="Wingdings" charset="2"/>
              <a:buChar char="Ø"/>
            </a:pPr>
            <a:r>
              <a:rPr lang="zh-CN" altLang="en-US" sz="2800" dirty="0">
                <a:latin typeface="宋体" panose="02010600030101010101" pitchFamily="2" charset="-122"/>
              </a:rPr>
              <a:t>信息检索（</a:t>
            </a:r>
            <a:r>
              <a:rPr lang="en-US" altLang="zh-CN" sz="2800" dirty="0">
                <a:latin typeface="Times New Roman" panose="02020603050405020304" pitchFamily="18" charset="0"/>
                <a:cs typeface="Times New Roman" panose="02020603050405020304" pitchFamily="18" charset="0"/>
              </a:rPr>
              <a:t>information retrieval</a:t>
            </a:r>
            <a:r>
              <a:rPr lang="zh-CN" altLang="en-US" sz="2800" dirty="0">
                <a:latin typeface="宋体" panose="02010600030101010101" pitchFamily="2" charset="-122"/>
              </a:rPr>
              <a:t>）</a:t>
            </a:r>
            <a:r>
              <a:rPr lang="zh-CN" altLang="en-US" sz="2800" dirty="0"/>
              <a:t> </a:t>
            </a:r>
          </a:p>
          <a:p>
            <a:pPr lvl="1">
              <a:lnSpc>
                <a:spcPct val="80000"/>
              </a:lnSpc>
              <a:buFont typeface="Wingdings" charset="2"/>
              <a:buChar char="Ø"/>
            </a:pPr>
            <a:r>
              <a:rPr lang="zh-CN" altLang="en-US" sz="2800" dirty="0">
                <a:latin typeface="宋体" panose="02010600030101010101" pitchFamily="2" charset="-122"/>
              </a:rPr>
              <a:t>用来存储英文字符串，尤其大规模的英文词典</a:t>
            </a:r>
          </a:p>
          <a:p>
            <a:pPr lvl="2">
              <a:lnSpc>
                <a:spcPct val="80000"/>
              </a:lnSpc>
              <a:buFont typeface="Wingdings" charset="2"/>
              <a:buChar char="ü"/>
            </a:pPr>
            <a:r>
              <a:rPr lang="zh-CN" altLang="en-US" sz="2800" dirty="0">
                <a:latin typeface="宋体" panose="02010600030101010101" pitchFamily="2" charset="-122"/>
              </a:rPr>
              <a:t>自然语言理解系统中经常用到</a:t>
            </a:r>
            <a:r>
              <a:rPr lang="zh-CN" altLang="en-US" sz="2800" dirty="0"/>
              <a:t> </a:t>
            </a:r>
            <a:endParaRPr lang="zh-CN" altLang="en-US" sz="2800" dirty="0" smtClean="0"/>
          </a:p>
          <a:p>
            <a:pPr>
              <a:lnSpc>
                <a:spcPct val="80000"/>
              </a:lnSpc>
            </a:pP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宋体" panose="02010600030101010101" pitchFamily="2" charset="-122"/>
              </a:rPr>
              <a:t>结构主要基于两个原则</a:t>
            </a:r>
          </a:p>
          <a:p>
            <a:pPr lvl="1">
              <a:lnSpc>
                <a:spcPct val="80000"/>
              </a:lnSpc>
              <a:buFont typeface="Wingdings" charset="2"/>
              <a:buChar char="Ø"/>
            </a:pPr>
            <a:r>
              <a:rPr lang="zh-CN" altLang="en-US" sz="2800" dirty="0" smtClean="0">
                <a:latin typeface="宋体" panose="02010600030101010101" pitchFamily="2" charset="-122"/>
              </a:rPr>
              <a:t>有一个固定的关键码集合</a:t>
            </a:r>
            <a:r>
              <a:rPr lang="zh-CN" altLang="en-US" sz="2800" dirty="0" smtClean="0"/>
              <a:t> （</a:t>
            </a:r>
            <a:r>
              <a:rPr lang="zh-CN" altLang="en-US" sz="2800" dirty="0" smtClean="0"/>
              <a:t>比如英文字母表</a:t>
            </a:r>
            <a:r>
              <a:rPr lang="zh-CN" altLang="en-US" sz="2800" dirty="0" smtClean="0"/>
              <a:t>）</a:t>
            </a:r>
          </a:p>
          <a:p>
            <a:pPr lvl="1">
              <a:lnSpc>
                <a:spcPct val="80000"/>
              </a:lnSpc>
              <a:buFont typeface="Wingdings" charset="2"/>
              <a:buChar char="Ø"/>
            </a:pPr>
            <a:r>
              <a:rPr lang="zh-CN" altLang="en-US" sz="2800" dirty="0" smtClean="0">
                <a:latin typeface="宋体" panose="02010600030101010101" pitchFamily="2" charset="-122"/>
              </a:rPr>
              <a:t>对于结点的分层标记</a:t>
            </a:r>
            <a:r>
              <a:rPr lang="zh-CN" altLang="en-US" sz="2800" dirty="0" smtClean="0"/>
              <a:t> </a:t>
            </a:r>
            <a:r>
              <a:rPr lang="zh-CN" altLang="en-US" sz="2800" dirty="0" smtClean="0"/>
              <a:t>（</a:t>
            </a:r>
            <a:r>
              <a:rPr lang="zh-CN" altLang="en-US" sz="2800" dirty="0" smtClean="0"/>
              <a:t>哈夫曼树其实就是一种二叉</a:t>
            </a:r>
            <a:r>
              <a:rPr lang="en-US" altLang="zh-CN" sz="2800" dirty="0" smtClean="0"/>
              <a:t>TRIE</a:t>
            </a:r>
            <a:r>
              <a:rPr lang="zh-CN" altLang="en-US" sz="2800" dirty="0" smtClean="0"/>
              <a:t>树</a:t>
            </a:r>
            <a:r>
              <a:rPr lang="zh-CN" altLang="en-US" sz="2800" dirty="0" smtClean="0"/>
              <a:t>）</a:t>
            </a:r>
            <a:endParaRPr lang="zh-CN" altLang="en-US" sz="2800" dirty="0" smtClean="0"/>
          </a:p>
        </p:txBody>
      </p:sp>
      <p:sp>
        <p:nvSpPr>
          <p:cNvPr id="5" name="文本框 4"/>
          <p:cNvSpPr txBox="1">
            <a:spLocks noChangeArrowheads="1"/>
          </p:cNvSpPr>
          <p:nvPr/>
        </p:nvSpPr>
        <p:spPr bwMode="auto">
          <a:xfrm>
            <a:off x="5013552" y="619125"/>
            <a:ext cx="3641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charset="0"/>
                <a:ea typeface="宋体" charset="0"/>
                <a:cs typeface="宋体" charset="0"/>
              </a:defRPr>
            </a:lvl1pPr>
            <a:lvl2pPr marL="742950" indent="-285750">
              <a:defRPr>
                <a:solidFill>
                  <a:schemeClr val="tx1"/>
                </a:solidFill>
                <a:latin typeface="Tw Cen MT" charset="0"/>
                <a:ea typeface="宋体" charset="0"/>
                <a:cs typeface="宋体" charset="0"/>
              </a:defRPr>
            </a:lvl2pPr>
            <a:lvl3pPr marL="1143000" indent="-228600">
              <a:defRPr>
                <a:solidFill>
                  <a:schemeClr val="tx1"/>
                </a:solidFill>
                <a:latin typeface="Tw Cen MT" charset="0"/>
                <a:ea typeface="宋体" charset="0"/>
                <a:cs typeface="宋体" charset="0"/>
              </a:defRPr>
            </a:lvl3pPr>
            <a:lvl4pPr marL="1600200" indent="-228600">
              <a:defRPr>
                <a:solidFill>
                  <a:schemeClr val="tx1"/>
                </a:solidFill>
                <a:latin typeface="Tw Cen MT" charset="0"/>
                <a:ea typeface="宋体" charset="0"/>
                <a:cs typeface="宋体" charset="0"/>
              </a:defRPr>
            </a:lvl4pPr>
            <a:lvl5pPr marL="2057400" indent="-228600">
              <a:defRPr>
                <a:solidFill>
                  <a:schemeClr val="tx1"/>
                </a:solidFill>
                <a:latin typeface="Tw Cen MT" charset="0"/>
                <a:ea typeface="宋体" charset="0"/>
                <a:cs typeface="宋体" charset="0"/>
              </a:defRPr>
            </a:lvl5pPr>
            <a:lvl6pPr marL="2514600" indent="-228600" fontAlgn="base">
              <a:spcBef>
                <a:spcPct val="0"/>
              </a:spcBef>
              <a:spcAft>
                <a:spcPct val="0"/>
              </a:spcAft>
              <a:defRPr>
                <a:solidFill>
                  <a:schemeClr val="tx1"/>
                </a:solidFill>
                <a:latin typeface="Tw Cen MT" charset="0"/>
                <a:ea typeface="宋体" charset="0"/>
                <a:cs typeface="宋体" charset="0"/>
              </a:defRPr>
            </a:lvl6pPr>
            <a:lvl7pPr marL="2971800" indent="-228600" fontAlgn="base">
              <a:spcBef>
                <a:spcPct val="0"/>
              </a:spcBef>
              <a:spcAft>
                <a:spcPct val="0"/>
              </a:spcAft>
              <a:defRPr>
                <a:solidFill>
                  <a:schemeClr val="tx1"/>
                </a:solidFill>
                <a:latin typeface="Tw Cen MT" charset="0"/>
                <a:ea typeface="宋体" charset="0"/>
                <a:cs typeface="宋体" charset="0"/>
              </a:defRPr>
            </a:lvl7pPr>
            <a:lvl8pPr marL="3429000" indent="-228600" fontAlgn="base">
              <a:spcBef>
                <a:spcPct val="0"/>
              </a:spcBef>
              <a:spcAft>
                <a:spcPct val="0"/>
              </a:spcAft>
              <a:defRPr>
                <a:solidFill>
                  <a:schemeClr val="tx1"/>
                </a:solidFill>
                <a:latin typeface="Tw Cen MT" charset="0"/>
                <a:ea typeface="宋体" charset="0"/>
                <a:cs typeface="宋体" charset="0"/>
              </a:defRPr>
            </a:lvl8pPr>
            <a:lvl9pPr marL="3886200" indent="-228600" fontAlgn="base">
              <a:spcBef>
                <a:spcPct val="0"/>
              </a:spcBef>
              <a:spcAft>
                <a:spcPct val="0"/>
              </a:spcAft>
              <a:defRPr>
                <a:solidFill>
                  <a:schemeClr val="tx1"/>
                </a:solidFill>
                <a:latin typeface="Tw Cen MT" charset="0"/>
                <a:ea typeface="宋体" charset="0"/>
                <a:cs typeface="宋体" charset="0"/>
              </a:defRPr>
            </a:lvl9pPr>
          </a:lstStyle>
          <a:p>
            <a:pPr eaLnBrk="1" hangingPunct="1"/>
            <a:r>
              <a:rPr kumimoji="1" lang="en-US" altLang="zh-CN" sz="3600" dirty="0" smtClean="0"/>
              <a:t>TRIE</a:t>
            </a:r>
            <a:r>
              <a:rPr kumimoji="1" lang="zh-CN" altLang="en-US" sz="3600" dirty="0" smtClean="0"/>
              <a:t> </a:t>
            </a:r>
            <a:r>
              <a:rPr kumimoji="1" lang="zh-CN" altLang="en-US" sz="3600" dirty="0" smtClean="0"/>
              <a:t>树</a:t>
            </a:r>
            <a:endParaRPr kumimoji="1" lang="zh-CN" alt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3774" y="383727"/>
            <a:ext cx="10363200" cy="1595438"/>
          </a:xfrm>
        </p:spPr>
        <p:txBody>
          <a:bodyPr/>
          <a:lstStyle/>
          <a:p>
            <a:r>
              <a:rPr lang="zh-CN" altLang="en-US" dirty="0" smtClean="0"/>
              <a:t>实验</a:t>
            </a:r>
            <a:r>
              <a:rPr lang="zh-CN" altLang="en-US" dirty="0" smtClean="0"/>
              <a:t>任务</a:t>
            </a:r>
            <a:endParaRPr lang="zh-CN" altLang="en-US" dirty="0"/>
          </a:p>
        </p:txBody>
      </p:sp>
      <p:sp>
        <p:nvSpPr>
          <p:cNvPr id="3" name="内容占位符 2"/>
          <p:cNvSpPr>
            <a:spLocks noGrp="1"/>
          </p:cNvSpPr>
          <p:nvPr>
            <p:ph sz="quarter" idx="13"/>
          </p:nvPr>
        </p:nvSpPr>
        <p:spPr>
          <a:xfrm>
            <a:off x="913774" y="1979165"/>
            <a:ext cx="10363826" cy="3424107"/>
          </a:xfrm>
        </p:spPr>
        <p:txBody>
          <a:bodyPr/>
          <a:lstStyle/>
          <a:p>
            <a:pPr>
              <a:buFont typeface="Wingdings" charset="2"/>
              <a:buChar char="n"/>
            </a:pPr>
            <a:r>
              <a:rPr lang="zh-CN" altLang="en-US" dirty="0" smtClean="0"/>
              <a:t>实验任务</a:t>
            </a:r>
            <a:r>
              <a:rPr lang="en-US" altLang="zh-CN" dirty="0" smtClean="0"/>
              <a:t>1</a:t>
            </a:r>
            <a:r>
              <a:rPr lang="zh-CN" altLang="en-US" dirty="0" smtClean="0"/>
              <a:t> </a:t>
            </a:r>
            <a:endParaRPr lang="zh-CN" altLang="en-US" dirty="0" smtClean="0"/>
          </a:p>
          <a:p>
            <a:r>
              <a:rPr lang="zh-CN" altLang="en-US" dirty="0" smtClean="0"/>
              <a:t>根据</a:t>
            </a:r>
            <a:r>
              <a:rPr lang="zh-CN" altLang="en-US" dirty="0" smtClean="0"/>
              <a:t>输入的文件</a:t>
            </a:r>
            <a:r>
              <a:rPr lang="en-US" altLang="zh-CN" dirty="0" smtClean="0"/>
              <a:t>wordlist1</a:t>
            </a:r>
            <a:r>
              <a:rPr lang="zh-CN" altLang="en-US" dirty="0" smtClean="0"/>
              <a:t>构建</a:t>
            </a:r>
            <a:r>
              <a:rPr lang="en-US" altLang="zh-CN" dirty="0" err="1" smtClean="0"/>
              <a:t>trie</a:t>
            </a:r>
            <a:r>
              <a:rPr lang="zh-CN" altLang="en-US" dirty="0" smtClean="0"/>
              <a:t>树，实现统计一个任意输入的单词是否在文件中出现过。</a:t>
            </a:r>
            <a:endParaRPr lang="zh-CN" altLang="en-US" dirty="0"/>
          </a:p>
        </p:txBody>
      </p:sp>
      <p:sp>
        <p:nvSpPr>
          <p:cNvPr id="4" name="内容占位符 2"/>
          <p:cNvSpPr txBox="1">
            <a:spLocks/>
          </p:cNvSpPr>
          <p:nvPr/>
        </p:nvSpPr>
        <p:spPr>
          <a:xfrm>
            <a:off x="913148" y="3574603"/>
            <a:ext cx="10363826" cy="1654499"/>
          </a:xfrm>
          <a:prstGeom prst="rect">
            <a:avLst/>
          </a:prstGeom>
        </p:spPr>
        <p:txBody>
          <a:bodyPr vert="horz" lIns="91440" tIns="45720" rIns="91440" bIns="45720" rtlCol="0">
            <a:normAutofit/>
          </a:bodyPr>
          <a:lstStyle>
            <a:lvl1pPr marL="228600" indent="-228600" algn="l" rtl="0" fontAlgn="base">
              <a:lnSpc>
                <a:spcPct val="120000"/>
              </a:lnSpc>
              <a:spcBef>
                <a:spcPts val="1000"/>
              </a:spcBef>
              <a:spcAft>
                <a:spcPct val="0"/>
              </a:spcAft>
              <a:buClr>
                <a:schemeClr val="tx1"/>
              </a:buClr>
              <a:buFont typeface="Arial" charset="0"/>
              <a:buChar char="•"/>
              <a:defRPr sz="2000" kern="1200" cap="all">
                <a:solidFill>
                  <a:schemeClr val="tx1"/>
                </a:solidFill>
                <a:latin typeface="+mn-lt"/>
                <a:ea typeface="+mn-ea"/>
                <a:cs typeface="宋体" charset="0"/>
              </a:defRPr>
            </a:lvl1pPr>
            <a:lvl2pPr marL="685800" indent="-228600" algn="l" rtl="0" fontAlgn="base">
              <a:lnSpc>
                <a:spcPct val="120000"/>
              </a:lnSpc>
              <a:spcBef>
                <a:spcPts val="500"/>
              </a:spcBef>
              <a:spcAft>
                <a:spcPct val="0"/>
              </a:spcAft>
              <a:buClr>
                <a:schemeClr val="tx1"/>
              </a:buClr>
              <a:buFont typeface="Arial" charset="0"/>
              <a:buChar char="•"/>
              <a:defRPr kern="1200" cap="all">
                <a:solidFill>
                  <a:schemeClr val="tx1"/>
                </a:solidFill>
                <a:latin typeface="+mn-lt"/>
                <a:ea typeface="+mn-ea"/>
                <a:cs typeface="宋体" charset="0"/>
              </a:defRPr>
            </a:lvl2pPr>
            <a:lvl3pPr marL="1143000" indent="-228600" algn="l" rtl="0" fontAlgn="base">
              <a:lnSpc>
                <a:spcPct val="120000"/>
              </a:lnSpc>
              <a:spcBef>
                <a:spcPts val="500"/>
              </a:spcBef>
              <a:spcAft>
                <a:spcPct val="0"/>
              </a:spcAft>
              <a:buClr>
                <a:schemeClr val="tx1"/>
              </a:buClr>
              <a:buFont typeface="Arial" charset="0"/>
              <a:buChar char="•"/>
              <a:defRPr sz="1600" kern="1200" cap="all">
                <a:solidFill>
                  <a:schemeClr val="tx1"/>
                </a:solidFill>
                <a:latin typeface="+mn-lt"/>
                <a:ea typeface="+mn-ea"/>
                <a:cs typeface="宋体" charset="0"/>
              </a:defRPr>
            </a:lvl3pPr>
            <a:lvl4pPr marL="16002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4pPr>
            <a:lvl5pPr marL="20574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charset="2"/>
              <a:buChar char="n"/>
            </a:pPr>
            <a:r>
              <a:rPr lang="zh-CN" altLang="en-US" dirty="0" smtClean="0"/>
              <a:t>实验任务</a:t>
            </a:r>
            <a:r>
              <a:rPr lang="en-US" altLang="zh-CN" dirty="0" smtClean="0"/>
              <a:t>2</a:t>
            </a:r>
            <a:endParaRPr lang="zh-CN" altLang="en-US" dirty="0" smtClean="0"/>
          </a:p>
          <a:p>
            <a:r>
              <a:rPr lang="zh-CN" altLang="en-US" dirty="0" smtClean="0"/>
              <a:t>根据输入的文件</a:t>
            </a:r>
            <a:r>
              <a:rPr lang="en-US" altLang="zh-CN" dirty="0" smtClean="0"/>
              <a:t>article1.txt </a:t>
            </a:r>
            <a:r>
              <a:rPr lang="zh-CN" altLang="en-US" dirty="0" smtClean="0"/>
              <a:t>构建</a:t>
            </a:r>
            <a:r>
              <a:rPr lang="en-US" altLang="zh-CN" dirty="0" err="1" smtClean="0"/>
              <a:t>trie</a:t>
            </a:r>
            <a:r>
              <a:rPr lang="zh-CN" altLang="en-US" dirty="0" smtClean="0"/>
              <a:t>树，单词均以空格结束，实现统计单词词频的功能。</a:t>
            </a:r>
            <a:endParaRPr lang="en-US" altLang="zh-CN" dirty="0" smtClean="0"/>
          </a:p>
          <a:p>
            <a:pPr marL="0" indent="0">
              <a:buFont typeface="Arial" charset="0"/>
              <a:buNone/>
            </a:pPr>
            <a:endParaRPr lang="en-US" altLang="zh-CN" dirty="0"/>
          </a:p>
        </p:txBody>
      </p:sp>
      <p:sp>
        <p:nvSpPr>
          <p:cNvPr id="5" name="内容占位符 2"/>
          <p:cNvSpPr txBox="1">
            <a:spLocks/>
          </p:cNvSpPr>
          <p:nvPr/>
        </p:nvSpPr>
        <p:spPr>
          <a:xfrm>
            <a:off x="913148" y="4932349"/>
            <a:ext cx="10363826" cy="1654499"/>
          </a:xfrm>
          <a:prstGeom prst="rect">
            <a:avLst/>
          </a:prstGeom>
        </p:spPr>
        <p:txBody>
          <a:bodyPr vert="horz" lIns="91440" tIns="45720" rIns="91440" bIns="45720" rtlCol="0">
            <a:normAutofit/>
          </a:bodyPr>
          <a:lstStyle>
            <a:lvl1pPr marL="228600" indent="-228600" algn="l" rtl="0" fontAlgn="base">
              <a:lnSpc>
                <a:spcPct val="120000"/>
              </a:lnSpc>
              <a:spcBef>
                <a:spcPts val="1000"/>
              </a:spcBef>
              <a:spcAft>
                <a:spcPct val="0"/>
              </a:spcAft>
              <a:buClr>
                <a:schemeClr val="tx1"/>
              </a:buClr>
              <a:buFont typeface="Arial" charset="0"/>
              <a:buChar char="•"/>
              <a:defRPr sz="2000" kern="1200" cap="all">
                <a:solidFill>
                  <a:schemeClr val="tx1"/>
                </a:solidFill>
                <a:latin typeface="+mn-lt"/>
                <a:ea typeface="+mn-ea"/>
                <a:cs typeface="宋体" charset="0"/>
              </a:defRPr>
            </a:lvl1pPr>
            <a:lvl2pPr marL="685800" indent="-228600" algn="l" rtl="0" fontAlgn="base">
              <a:lnSpc>
                <a:spcPct val="120000"/>
              </a:lnSpc>
              <a:spcBef>
                <a:spcPts val="500"/>
              </a:spcBef>
              <a:spcAft>
                <a:spcPct val="0"/>
              </a:spcAft>
              <a:buClr>
                <a:schemeClr val="tx1"/>
              </a:buClr>
              <a:buFont typeface="Arial" charset="0"/>
              <a:buChar char="•"/>
              <a:defRPr kern="1200" cap="all">
                <a:solidFill>
                  <a:schemeClr val="tx1"/>
                </a:solidFill>
                <a:latin typeface="+mn-lt"/>
                <a:ea typeface="+mn-ea"/>
                <a:cs typeface="宋体" charset="0"/>
              </a:defRPr>
            </a:lvl2pPr>
            <a:lvl3pPr marL="1143000" indent="-228600" algn="l" rtl="0" fontAlgn="base">
              <a:lnSpc>
                <a:spcPct val="120000"/>
              </a:lnSpc>
              <a:spcBef>
                <a:spcPts val="500"/>
              </a:spcBef>
              <a:spcAft>
                <a:spcPct val="0"/>
              </a:spcAft>
              <a:buClr>
                <a:schemeClr val="tx1"/>
              </a:buClr>
              <a:buFont typeface="Arial" charset="0"/>
              <a:buChar char="•"/>
              <a:defRPr sz="1600" kern="1200" cap="all">
                <a:solidFill>
                  <a:schemeClr val="tx1"/>
                </a:solidFill>
                <a:latin typeface="+mn-lt"/>
                <a:ea typeface="+mn-ea"/>
                <a:cs typeface="宋体" charset="0"/>
              </a:defRPr>
            </a:lvl3pPr>
            <a:lvl4pPr marL="16002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4pPr>
            <a:lvl5pPr marL="20574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endParaRPr lang="zh-CN" altLang="en-US" dirty="0" smtClean="0"/>
          </a:p>
          <a:p>
            <a:pPr>
              <a:buFont typeface="Wingdings" charset="2"/>
              <a:buChar char="Ø"/>
            </a:pPr>
            <a:r>
              <a:rPr lang="zh-CN" altLang="en-US" dirty="0" smtClean="0"/>
              <a:t>完成第一个实验任务</a:t>
            </a:r>
            <a:r>
              <a:rPr lang="en-US" altLang="zh-CN" dirty="0" smtClean="0"/>
              <a:t>7</a:t>
            </a:r>
            <a:r>
              <a:rPr lang="zh-CN" altLang="en-US" dirty="0" smtClean="0"/>
              <a:t>分，完成两个实验任务</a:t>
            </a:r>
            <a:r>
              <a:rPr lang="en-US" altLang="zh-CN" dirty="0" smtClean="0"/>
              <a:t>10</a:t>
            </a:r>
            <a:r>
              <a:rPr lang="zh-CN" altLang="en-US" dirty="0" smtClean="0"/>
              <a:t>分。</a:t>
            </a:r>
          </a:p>
          <a:p>
            <a:pPr>
              <a:buFont typeface="Wingdings" charset="2"/>
              <a:buChar char="Ø"/>
            </a:pPr>
            <a:r>
              <a:rPr lang="zh-CN" altLang="en-US" dirty="0" smtClean="0"/>
              <a:t>自己实现完整的</a:t>
            </a:r>
            <a:r>
              <a:rPr lang="en-US" altLang="zh-CN" dirty="0" smtClean="0"/>
              <a:t>TRIE</a:t>
            </a:r>
            <a:r>
              <a:rPr lang="zh-CN" altLang="en-US" dirty="0" smtClean="0"/>
              <a:t>树（至少包括插入，删除，查找），总分加</a:t>
            </a:r>
            <a:r>
              <a:rPr lang="en-US" altLang="zh-CN" dirty="0" smtClean="0"/>
              <a:t>2</a:t>
            </a:r>
            <a:r>
              <a:rPr lang="zh-CN" altLang="en-US" dirty="0" smtClean="0"/>
              <a:t>分。</a:t>
            </a:r>
            <a:endParaRPr lang="en-US" altLang="zh-CN" dirty="0" smtClean="0"/>
          </a:p>
          <a:p>
            <a:pPr marL="0" indent="0">
              <a:buFont typeface="Arial" charset="0"/>
              <a:buNone/>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思考如下问题，如何用</a:t>
            </a:r>
            <a:r>
              <a:rPr lang="en-US" altLang="zh-CN" dirty="0" err="1" smtClean="0"/>
              <a:t>trie</a:t>
            </a:r>
            <a:r>
              <a:rPr lang="zh-CN" altLang="en-US" dirty="0" smtClean="0"/>
              <a:t>树解决</a:t>
            </a:r>
            <a:endParaRPr lang="zh-CN" altLang="en-US" dirty="0"/>
          </a:p>
        </p:txBody>
      </p:sp>
      <p:sp>
        <p:nvSpPr>
          <p:cNvPr id="3" name="内容占位符 2"/>
          <p:cNvSpPr>
            <a:spLocks noGrp="1"/>
          </p:cNvSpPr>
          <p:nvPr>
            <p:ph sz="quarter" idx="13"/>
          </p:nvPr>
        </p:nvSpPr>
        <p:spPr/>
        <p:txBody>
          <a:bodyPr>
            <a:normAutofit/>
          </a:bodyPr>
          <a:lstStyle/>
          <a:p>
            <a:r>
              <a:rPr lang="zh-CN" altLang="en-US" dirty="0" smtClean="0"/>
              <a:t>寻找热门查询：</a:t>
            </a:r>
          </a:p>
          <a:p>
            <a:r>
              <a:rPr lang="zh-CN" altLang="en-US" dirty="0" smtClean="0"/>
              <a:t>搜索引擎会通过日志文件把用户每次检索使用的所有检索串都记录下来，每个查询串的长度为</a:t>
            </a:r>
            <a:r>
              <a:rPr lang="en-US" altLang="zh-CN" dirty="0" smtClean="0"/>
              <a:t>1-255</a:t>
            </a:r>
            <a:r>
              <a:rPr lang="zh-CN" altLang="en-US" dirty="0" smtClean="0"/>
              <a:t>字节。假设目前有一千万个记录，这些查询串的重复读比较高，虽然总数是</a:t>
            </a:r>
            <a:r>
              <a:rPr lang="en-US" altLang="zh-CN" dirty="0" smtClean="0"/>
              <a:t>1</a:t>
            </a:r>
            <a:r>
              <a:rPr lang="zh-CN" altLang="en-US" dirty="0" smtClean="0"/>
              <a:t>千万，但是如果去除重复和，不超过</a:t>
            </a:r>
            <a:r>
              <a:rPr lang="en-US" altLang="zh-CN" dirty="0" smtClean="0"/>
              <a:t>3</a:t>
            </a:r>
            <a:r>
              <a:rPr lang="zh-CN" altLang="en-US" dirty="0" smtClean="0"/>
              <a:t>百万个。一个查询串的重复度越高，说明查询它的用户越多，也就越热门。请你统计最热门的</a:t>
            </a:r>
            <a:r>
              <a:rPr lang="en-US" altLang="zh-CN" dirty="0" smtClean="0"/>
              <a:t>10</a:t>
            </a:r>
            <a:r>
              <a:rPr lang="zh-CN" altLang="en-US" dirty="0" smtClean="0"/>
              <a:t>个查询串，要求使用的内存不能超过</a:t>
            </a:r>
            <a:r>
              <a:rPr lang="en-US" altLang="zh-CN" dirty="0" smtClean="0"/>
              <a:t>1G</a:t>
            </a:r>
            <a:r>
              <a:rPr lang="zh-CN" altLang="en-US" dirty="0" smtClean="0"/>
              <a:t>。</a:t>
            </a:r>
            <a:endParaRPr lang="en-US" altLang="zh-CN" dirty="0" smtClean="0"/>
          </a:p>
          <a:p>
            <a:endParaRPr lang="zh-CN" altLang="en-US" dirty="0" smtClean="0"/>
          </a:p>
          <a:p>
            <a:r>
              <a:rPr lang="zh-CN" altLang="en-US" dirty="0" smtClean="0"/>
              <a:t>描述解决这个问题的思路</a:t>
            </a:r>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442" y="2640430"/>
            <a:ext cx="10363200" cy="1595438"/>
          </a:xfrm>
        </p:spPr>
        <p:txBody>
          <a:bodyPr/>
          <a:lstStyle/>
          <a:p>
            <a:r>
              <a:rPr lang="zh-CN" altLang="en-US" dirty="0" smtClean="0"/>
              <a:t>补充内容    </a:t>
            </a:r>
            <a:r>
              <a:rPr lang="en-US" altLang="zh-CN" dirty="0" smtClean="0"/>
              <a:t>Patricia Tree</a:t>
            </a:r>
            <a:endParaRPr lang="zh-CN" altLang="en-US" dirty="0"/>
          </a:p>
        </p:txBody>
      </p:sp>
    </p:spTree>
    <p:extLst>
      <p:ext uri="{BB962C8B-B14F-4D97-AF65-F5344CB8AC3E}">
        <p14:creationId xmlns:p14="http://schemas.microsoft.com/office/powerpoint/2010/main" val="15853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Patricia </a:t>
            </a:r>
            <a:r>
              <a:rPr lang="en-US" altLang="zh-CN" dirty="0" smtClean="0"/>
              <a:t>Tree</a:t>
            </a:r>
            <a:endParaRPr lang="zh-CN" altLang="en-US" dirty="0"/>
          </a:p>
        </p:txBody>
      </p:sp>
      <p:sp>
        <p:nvSpPr>
          <p:cNvPr id="3" name="内容占位符 2"/>
          <p:cNvSpPr>
            <a:spLocks noGrp="1"/>
          </p:cNvSpPr>
          <p:nvPr>
            <p:ph sz="quarter" idx="13"/>
          </p:nvPr>
        </p:nvSpPr>
        <p:spPr/>
        <p:txBody>
          <a:bodyPr>
            <a:normAutofit/>
          </a:bodyPr>
          <a:lstStyle/>
          <a:p>
            <a:r>
              <a:rPr lang="en-US" altLang="zh-CN" dirty="0" smtClean="0"/>
              <a:t>Patricia Tree  </a:t>
            </a:r>
            <a:r>
              <a:rPr lang="zh-CN" altLang="en-US" dirty="0" smtClean="0"/>
              <a:t>简称</a:t>
            </a:r>
            <a:r>
              <a:rPr lang="en-US" altLang="zh-CN" dirty="0" smtClean="0"/>
              <a:t>PAT tree</a:t>
            </a:r>
            <a:r>
              <a:rPr lang="zh-CN" altLang="en-US" dirty="0" smtClean="0"/>
              <a:t>。 它是 </a:t>
            </a:r>
            <a:r>
              <a:rPr lang="en-US" altLang="zh-CN" dirty="0" err="1" smtClean="0"/>
              <a:t>trie</a:t>
            </a:r>
            <a:r>
              <a:rPr lang="en-US" altLang="zh-CN" dirty="0" smtClean="0"/>
              <a:t> </a:t>
            </a:r>
            <a:r>
              <a:rPr lang="zh-CN" altLang="en-US" dirty="0" smtClean="0"/>
              <a:t>结构的一种特殊形式。</a:t>
            </a:r>
          </a:p>
          <a:p>
            <a:r>
              <a:rPr lang="en-US" altLang="zh-CN" dirty="0" smtClean="0"/>
              <a:t>1992</a:t>
            </a:r>
            <a:r>
              <a:rPr lang="zh-CN" altLang="en-US" dirty="0" smtClean="0"/>
              <a:t>年由</a:t>
            </a:r>
            <a:r>
              <a:rPr lang="en-US" altLang="zh-CN" dirty="0" err="1" smtClean="0"/>
              <a:t>Connel</a:t>
            </a:r>
            <a:r>
              <a:rPr lang="zh-CN" altLang="en-US" dirty="0" smtClean="0"/>
              <a:t>根据</a:t>
            </a:r>
            <a:r>
              <a:rPr lang="en-US" altLang="zh-CN" dirty="0" smtClean="0"/>
              <a:t>《PATRICIA——</a:t>
            </a:r>
            <a:r>
              <a:rPr lang="en-US" altLang="zh-CN" dirty="0" err="1" smtClean="0"/>
              <a:t>Patrical</a:t>
            </a:r>
            <a:r>
              <a:rPr lang="en-US" altLang="zh-CN" dirty="0" smtClean="0"/>
              <a:t> Algorithm to Retrieve Information Coded in Alphanumeric》</a:t>
            </a:r>
            <a:r>
              <a:rPr lang="zh-CN" altLang="en-US" dirty="0" smtClean="0"/>
              <a:t>算法发展起来的。</a:t>
            </a:r>
            <a:endParaRPr lang="en-US" altLang="zh-CN" dirty="0" smtClean="0"/>
          </a:p>
          <a:p>
            <a:r>
              <a:rPr lang="en-US" altLang="zh-CN" dirty="0" smtClean="0"/>
              <a:t>PAT </a:t>
            </a:r>
            <a:r>
              <a:rPr lang="en-US" altLang="zh-CN" dirty="0"/>
              <a:t>tree </a:t>
            </a:r>
            <a:r>
              <a:rPr lang="zh-CN" altLang="en-US" dirty="0"/>
              <a:t>在字符串子串匹配 上</a:t>
            </a:r>
            <a:r>
              <a:rPr lang="zh-CN" altLang="en-US" dirty="0" smtClean="0"/>
              <a:t>有非常</a:t>
            </a:r>
            <a:r>
              <a:rPr lang="zh-CN" altLang="en-US" dirty="0"/>
              <a:t>优异的表现，这使得它经常成为一种高效</a:t>
            </a:r>
            <a:r>
              <a:rPr lang="zh-CN" altLang="en-US" dirty="0" smtClean="0"/>
              <a:t>的</a:t>
            </a:r>
            <a:r>
              <a:rPr lang="zh-CN" altLang="en-US" dirty="0" smtClean="0">
                <a:solidFill>
                  <a:srgbClr val="FF0000"/>
                </a:solidFill>
              </a:rPr>
              <a:t>全文检索</a:t>
            </a:r>
            <a:r>
              <a:rPr lang="zh-CN" altLang="en-US" dirty="0" smtClean="0"/>
              <a:t>算法，</a:t>
            </a:r>
            <a:endParaRPr lang="en-US" altLang="zh-CN" dirty="0" smtClean="0"/>
          </a:p>
          <a:p>
            <a:r>
              <a:rPr lang="zh-CN" altLang="en-US" dirty="0" smtClean="0"/>
              <a:t>在</a:t>
            </a:r>
            <a:r>
              <a:rPr lang="zh-CN" altLang="en-US" dirty="0"/>
              <a:t>自然语言处理领域也有广泛的应用。其算法中最突出的特点就是采用半无限长字串</a:t>
            </a:r>
            <a:r>
              <a:rPr lang="en-US" altLang="zh-CN" dirty="0"/>
              <a:t>(semi-infinite string </a:t>
            </a:r>
            <a:r>
              <a:rPr lang="zh-CN" altLang="en-US" dirty="0"/>
              <a:t>简称 </a:t>
            </a:r>
            <a:r>
              <a:rPr lang="en-US" altLang="zh-CN" dirty="0" err="1"/>
              <a:t>sistring</a:t>
            </a:r>
            <a:r>
              <a:rPr lang="en-US" altLang="zh-CN" dirty="0"/>
              <a:t>) </a:t>
            </a:r>
            <a:r>
              <a:rPr lang="zh-CN" altLang="en-US" dirty="0"/>
              <a:t>作为字符串的查找</a:t>
            </a:r>
            <a:r>
              <a:rPr lang="zh-CN" altLang="en-US" dirty="0" smtClean="0"/>
              <a:t>结构</a:t>
            </a:r>
            <a:r>
              <a:rPr lang="en-US" altLang="zh-CN" dirty="0" smtClean="0"/>
              <a:t>.</a:t>
            </a:r>
          </a:p>
          <a:p>
            <a:endParaRPr lang="en-US" altLang="zh-CN" dirty="0"/>
          </a:p>
          <a:p>
            <a:pPr marL="0" indent="0">
              <a:buNone/>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Patricia </a:t>
            </a:r>
            <a:r>
              <a:rPr lang="en-US" altLang="zh-CN" dirty="0" smtClean="0"/>
              <a:t>Tree</a:t>
            </a:r>
            <a:endParaRPr lang="zh-CN" altLang="en-US" dirty="0"/>
          </a:p>
        </p:txBody>
      </p:sp>
      <p:sp>
        <p:nvSpPr>
          <p:cNvPr id="3" name="内容占位符 2"/>
          <p:cNvSpPr>
            <a:spLocks noGrp="1"/>
          </p:cNvSpPr>
          <p:nvPr>
            <p:ph sz="quarter" idx="13"/>
          </p:nvPr>
        </p:nvSpPr>
        <p:spPr>
          <a:xfrm>
            <a:off x="914400" y="1661239"/>
            <a:ext cx="10972800" cy="5036340"/>
          </a:xfrm>
        </p:spPr>
        <p:txBody>
          <a:bodyPr>
            <a:normAutofit fontScale="25000" lnSpcReduction="20000"/>
          </a:bodyPr>
          <a:lstStyle/>
          <a:p>
            <a:pPr marL="0" indent="0">
              <a:buNone/>
            </a:pPr>
            <a:r>
              <a:rPr lang="zh-CN" altLang="en-US" sz="9600" dirty="0" smtClean="0"/>
              <a:t>  半无限长字串</a:t>
            </a:r>
            <a:r>
              <a:rPr lang="en-US" altLang="zh-CN" sz="9600" dirty="0" smtClean="0"/>
              <a:t>(</a:t>
            </a:r>
            <a:r>
              <a:rPr lang="en-US" altLang="zh-CN" sz="9600" dirty="0" err="1" smtClean="0"/>
              <a:t>sistring</a:t>
            </a:r>
            <a:r>
              <a:rPr lang="en-US" altLang="zh-CN" sz="9600" dirty="0" smtClean="0"/>
              <a:t>): </a:t>
            </a:r>
            <a:r>
              <a:rPr lang="zh-CN" altLang="en-US" sz="9600" dirty="0" smtClean="0"/>
              <a:t>一种特殊的子串信息存储方式。</a:t>
            </a:r>
          </a:p>
          <a:p>
            <a:pPr>
              <a:buFont typeface="Wingdings" charset="2"/>
              <a:buChar char="n"/>
            </a:pPr>
            <a:r>
              <a:rPr lang="zh-CN" altLang="en-US" sz="9600" dirty="0" smtClean="0"/>
              <a:t> </a:t>
            </a:r>
            <a:r>
              <a:rPr lang="zh-CN" altLang="en-US" sz="9600" dirty="0" smtClean="0"/>
              <a:t>如：</a:t>
            </a:r>
            <a:r>
              <a:rPr lang="zh-CN" altLang="en-US" sz="9600" dirty="0" smtClean="0"/>
              <a:t>字符串</a:t>
            </a:r>
            <a:r>
              <a:rPr lang="en-US" altLang="zh-CN" sz="9600" dirty="0" smtClean="0"/>
              <a:t>CUHK</a:t>
            </a:r>
            <a:r>
              <a:rPr lang="zh-CN" altLang="en-US" sz="9600" dirty="0" smtClean="0"/>
              <a:t>。</a:t>
            </a:r>
          </a:p>
          <a:p>
            <a:pPr lvl="1">
              <a:buFont typeface="Wingdings" charset="2"/>
              <a:buChar char="Ø"/>
            </a:pPr>
            <a:r>
              <a:rPr lang="zh-CN" altLang="en-US" sz="9600" dirty="0" smtClean="0"/>
              <a:t> 它的子串有</a:t>
            </a:r>
            <a:r>
              <a:rPr lang="en-US" altLang="zh-CN" sz="9600" dirty="0" smtClean="0"/>
              <a:t>C</a:t>
            </a:r>
            <a:r>
              <a:rPr lang="zh-CN" altLang="en-US" sz="9600" dirty="0" smtClean="0"/>
              <a:t>、</a:t>
            </a:r>
            <a:r>
              <a:rPr lang="en-US" altLang="zh-CN" sz="9600" dirty="0" smtClean="0"/>
              <a:t>CU</a:t>
            </a:r>
            <a:r>
              <a:rPr lang="zh-CN" altLang="en-US" sz="9600" dirty="0" smtClean="0"/>
              <a:t>、</a:t>
            </a:r>
            <a:r>
              <a:rPr lang="en-US" altLang="zh-CN" sz="9600" dirty="0" smtClean="0"/>
              <a:t>CUH</a:t>
            </a:r>
            <a:r>
              <a:rPr lang="zh-CN" altLang="en-US" sz="9600" dirty="0" smtClean="0"/>
              <a:t>、</a:t>
            </a:r>
            <a:r>
              <a:rPr lang="en-US" altLang="zh-CN" sz="9600" dirty="0" smtClean="0"/>
              <a:t>CUHK</a:t>
            </a:r>
            <a:r>
              <a:rPr lang="zh-CN" altLang="en-US" sz="9600" dirty="0" smtClean="0"/>
              <a:t>、</a:t>
            </a:r>
            <a:r>
              <a:rPr lang="en-US" altLang="zh-CN" sz="9600" dirty="0" smtClean="0"/>
              <a:t>U</a:t>
            </a:r>
            <a:r>
              <a:rPr lang="zh-CN" altLang="en-US" sz="9600" dirty="0" smtClean="0"/>
              <a:t>、</a:t>
            </a:r>
            <a:r>
              <a:rPr lang="en-US" altLang="zh-CN" sz="9600" dirty="0" smtClean="0"/>
              <a:t>UH</a:t>
            </a:r>
            <a:r>
              <a:rPr lang="zh-CN" altLang="en-US" sz="9600" dirty="0" smtClean="0"/>
              <a:t>、</a:t>
            </a:r>
            <a:r>
              <a:rPr lang="en-US" altLang="zh-CN" sz="9600" dirty="0" smtClean="0"/>
              <a:t>UHK</a:t>
            </a:r>
            <a:r>
              <a:rPr lang="zh-CN" altLang="en-US" sz="9600" dirty="0" smtClean="0"/>
              <a:t>、</a:t>
            </a:r>
            <a:r>
              <a:rPr lang="en-US" altLang="zh-CN" sz="9600" dirty="0" smtClean="0"/>
              <a:t>H</a:t>
            </a:r>
            <a:r>
              <a:rPr lang="zh-CN" altLang="en-US" sz="9600" dirty="0" smtClean="0"/>
              <a:t>、</a:t>
            </a:r>
            <a:r>
              <a:rPr lang="en-US" altLang="zh-CN" sz="9600" dirty="0" smtClean="0"/>
              <a:t>HK</a:t>
            </a:r>
            <a:r>
              <a:rPr lang="zh-CN" altLang="en-US" sz="9600" dirty="0" smtClean="0"/>
              <a:t>、</a:t>
            </a:r>
            <a:r>
              <a:rPr lang="en-US" altLang="zh-CN" sz="9600" dirty="0" smtClean="0"/>
              <a:t>K</a:t>
            </a:r>
            <a:r>
              <a:rPr lang="zh-CN" altLang="en-US" sz="9600" dirty="0" smtClean="0"/>
              <a:t>十种。</a:t>
            </a:r>
          </a:p>
          <a:p>
            <a:pPr lvl="1">
              <a:buFont typeface="Wingdings" charset="2"/>
              <a:buChar char="Ø"/>
            </a:pPr>
            <a:r>
              <a:rPr lang="zh-CN" altLang="en-US" sz="9600" dirty="0" smtClean="0"/>
              <a:t> 如果有</a:t>
            </a:r>
            <a:r>
              <a:rPr lang="en-US" altLang="zh-CN" sz="9600" dirty="0" smtClean="0"/>
              <a:t>n</a:t>
            </a:r>
            <a:r>
              <a:rPr lang="zh-CN" altLang="en-US" sz="9600" dirty="0" smtClean="0"/>
              <a:t>个字符的串，就会有</a:t>
            </a:r>
            <a:r>
              <a:rPr lang="en-US" altLang="zh-CN" sz="9600" dirty="0" smtClean="0"/>
              <a:t>n(n+1)/2</a:t>
            </a:r>
            <a:r>
              <a:rPr lang="zh-CN" altLang="en-US" sz="9600" dirty="0" smtClean="0"/>
              <a:t>种子串，其中最长的子串长度为</a:t>
            </a:r>
            <a:r>
              <a:rPr lang="en-US" altLang="zh-CN" sz="9600" dirty="0" smtClean="0"/>
              <a:t>n</a:t>
            </a:r>
            <a:r>
              <a:rPr lang="zh-CN" altLang="en-US" sz="9600" dirty="0" smtClean="0"/>
              <a:t>。</a:t>
            </a:r>
          </a:p>
          <a:p>
            <a:pPr lvl="1">
              <a:buFont typeface="Wingdings" charset="2"/>
              <a:buChar char="Ø"/>
            </a:pPr>
            <a:r>
              <a:rPr lang="zh-CN" altLang="en-US" sz="9600" dirty="0"/>
              <a:t> </a:t>
            </a:r>
            <a:r>
              <a:rPr lang="zh-CN" altLang="en-US" sz="9600" dirty="0" smtClean="0"/>
              <a:t>如果不用</a:t>
            </a:r>
            <a:r>
              <a:rPr lang="en-US" altLang="zh-CN" sz="9600" dirty="0" err="1" smtClean="0"/>
              <a:t>sistring</a:t>
            </a:r>
            <a:r>
              <a:rPr lang="zh-CN" altLang="en-US" sz="9600" dirty="0" smtClean="0"/>
              <a:t>，</a:t>
            </a:r>
            <a:r>
              <a:rPr lang="zh-CN" altLang="en-US" sz="9600" dirty="0" smtClean="0"/>
              <a:t>我们</a:t>
            </a:r>
            <a:r>
              <a:rPr lang="zh-CN" altLang="en-US" sz="9600" dirty="0" smtClean="0"/>
              <a:t>需要</a:t>
            </a:r>
            <a:r>
              <a:rPr lang="zh-CN" altLang="en-US" sz="9600" dirty="0" smtClean="0"/>
              <a:t> </a:t>
            </a:r>
            <a:r>
              <a:rPr lang="en-US" altLang="zh-CN" sz="9600" dirty="0" smtClean="0"/>
              <a:t>n(n+1)/2</a:t>
            </a:r>
            <a:r>
              <a:rPr lang="zh-CN" altLang="en-US" sz="9600" dirty="0" smtClean="0"/>
              <a:t>个长度为</a:t>
            </a:r>
            <a:r>
              <a:rPr lang="en-US" altLang="zh-CN" sz="9600" dirty="0" smtClean="0"/>
              <a:t>n</a:t>
            </a:r>
            <a:r>
              <a:rPr lang="zh-CN" altLang="en-US" sz="9600" dirty="0" smtClean="0"/>
              <a:t>的数组存储</a:t>
            </a:r>
            <a:r>
              <a:rPr lang="zh-CN" altLang="en-US" sz="9600" dirty="0" smtClean="0"/>
              <a:t>所有子串</a:t>
            </a:r>
            <a:r>
              <a:rPr lang="zh-CN" altLang="en-US" sz="9600" dirty="0" smtClean="0"/>
              <a:t>，空间复杂度达到</a:t>
            </a:r>
            <a:r>
              <a:rPr lang="en-US" altLang="zh-CN" sz="9600" dirty="0" smtClean="0"/>
              <a:t>O(n^3)</a:t>
            </a:r>
            <a:r>
              <a:rPr lang="zh-CN" altLang="en-US" sz="9600" dirty="0" smtClean="0"/>
              <a:t>。</a:t>
            </a:r>
          </a:p>
          <a:p>
            <a:pPr lvl="1">
              <a:buFont typeface="Wingdings" charset="2"/>
              <a:buChar char="Ø"/>
            </a:pPr>
            <a:r>
              <a:rPr lang="zh-CN" altLang="en-US" sz="9600" dirty="0" smtClean="0"/>
              <a:t> </a:t>
            </a:r>
            <a:r>
              <a:rPr lang="zh-CN" altLang="en-US" sz="9600" dirty="0" smtClean="0"/>
              <a:t>所有串有如下特点</a:t>
            </a:r>
            <a:r>
              <a:rPr lang="zh-CN" altLang="en-US" sz="9600" dirty="0" smtClean="0"/>
              <a:t>：</a:t>
            </a:r>
            <a:endParaRPr lang="zh-CN" altLang="en-US" sz="9600" dirty="0"/>
          </a:p>
          <a:p>
            <a:pPr lvl="2">
              <a:buFont typeface="Wingdings" charset="2"/>
              <a:buChar char="p"/>
            </a:pPr>
            <a:r>
              <a:rPr lang="is-IS" altLang="zh-CN" sz="8000" dirty="0"/>
              <a:t>  </a:t>
            </a:r>
            <a:r>
              <a:rPr lang="is-IS" altLang="zh-CN" sz="8000" dirty="0" smtClean="0"/>
              <a:t>CUHK </a:t>
            </a:r>
            <a:r>
              <a:rPr lang="is-IS" altLang="zh-CN" sz="8000" dirty="0"/>
              <a:t>——  </a:t>
            </a:r>
            <a:r>
              <a:rPr lang="zh-CN" altLang="is-IS" sz="8000" dirty="0"/>
              <a:t>完全可以表示</a:t>
            </a:r>
            <a:r>
              <a:rPr lang="is-IS" altLang="zh-CN" sz="8000" dirty="0"/>
              <a:t> C</a:t>
            </a:r>
            <a:r>
              <a:rPr lang="zh-CN" altLang="is-IS" sz="8000" dirty="0"/>
              <a:t>、</a:t>
            </a:r>
            <a:r>
              <a:rPr lang="is-IS" altLang="zh-CN" sz="8000" dirty="0"/>
              <a:t>CU</a:t>
            </a:r>
            <a:r>
              <a:rPr lang="zh-CN" altLang="is-IS" sz="8000" dirty="0"/>
              <a:t>、</a:t>
            </a:r>
            <a:r>
              <a:rPr lang="is-IS" altLang="zh-CN" sz="8000" dirty="0"/>
              <a:t>CUH</a:t>
            </a:r>
            <a:r>
              <a:rPr lang="zh-CN" altLang="is-IS" sz="8000" dirty="0"/>
              <a:t>、</a:t>
            </a:r>
            <a:r>
              <a:rPr lang="is-IS" altLang="zh-CN" sz="8000" dirty="0"/>
              <a:t>CUHK</a:t>
            </a:r>
          </a:p>
          <a:p>
            <a:pPr lvl="2">
              <a:buFont typeface="Wingdings" charset="2"/>
              <a:buChar char="p"/>
            </a:pPr>
            <a:r>
              <a:rPr lang="is-IS" altLang="zh-CN" sz="8000" dirty="0"/>
              <a:t>   </a:t>
            </a:r>
            <a:r>
              <a:rPr lang="zh-CN" altLang="en-US" sz="8000" dirty="0" smtClean="0"/>
              <a:t> </a:t>
            </a:r>
            <a:r>
              <a:rPr lang="is-IS" altLang="zh-CN" sz="8000" dirty="0" smtClean="0"/>
              <a:t>UHK</a:t>
            </a:r>
            <a:r>
              <a:rPr lang="is-IS" altLang="zh-CN" sz="8000" dirty="0"/>
              <a:t> </a:t>
            </a:r>
            <a:r>
              <a:rPr lang="is-IS" altLang="zh-CN" sz="8000" dirty="0" smtClean="0"/>
              <a:t>——</a:t>
            </a:r>
            <a:r>
              <a:rPr lang="is-IS" altLang="zh-CN" sz="8000" dirty="0"/>
              <a:t>  </a:t>
            </a:r>
            <a:r>
              <a:rPr lang="zh-CN" altLang="is-IS" sz="8000" dirty="0"/>
              <a:t>完全可以表示</a:t>
            </a:r>
            <a:r>
              <a:rPr lang="is-IS" altLang="zh-CN" sz="8000" dirty="0"/>
              <a:t> U</a:t>
            </a:r>
            <a:r>
              <a:rPr lang="zh-CN" altLang="is-IS" sz="8000" dirty="0"/>
              <a:t>、</a:t>
            </a:r>
            <a:r>
              <a:rPr lang="is-IS" altLang="zh-CN" sz="8000" dirty="0"/>
              <a:t>UH</a:t>
            </a:r>
            <a:r>
              <a:rPr lang="zh-CN" altLang="is-IS" sz="8000" dirty="0"/>
              <a:t>、</a:t>
            </a:r>
            <a:r>
              <a:rPr lang="is-IS" altLang="zh-CN" sz="8000" dirty="0"/>
              <a:t>UHK</a:t>
            </a:r>
          </a:p>
          <a:p>
            <a:pPr lvl="2">
              <a:buFont typeface="Wingdings" charset="2"/>
              <a:buChar char="p"/>
            </a:pPr>
            <a:r>
              <a:rPr lang="is-IS" altLang="zh-CN" sz="8000" dirty="0"/>
              <a:t>   </a:t>
            </a:r>
            <a:r>
              <a:rPr lang="zh-CN" altLang="en-US" sz="8000" dirty="0" smtClean="0"/>
              <a:t>   </a:t>
            </a:r>
            <a:r>
              <a:rPr lang="is-IS" altLang="zh-CN" sz="8000" dirty="0" smtClean="0"/>
              <a:t>HK</a:t>
            </a:r>
            <a:r>
              <a:rPr lang="is-IS" altLang="zh-CN" sz="8000" dirty="0"/>
              <a:t> </a:t>
            </a:r>
            <a:r>
              <a:rPr lang="is-IS" altLang="zh-CN" sz="8000" dirty="0" smtClean="0"/>
              <a:t>——</a:t>
            </a:r>
            <a:r>
              <a:rPr lang="is-IS" altLang="zh-CN" sz="8000" dirty="0"/>
              <a:t>  </a:t>
            </a:r>
            <a:r>
              <a:rPr lang="zh-CN" altLang="is-IS" sz="8000" dirty="0"/>
              <a:t>完全可以表示</a:t>
            </a:r>
            <a:r>
              <a:rPr lang="is-IS" altLang="zh-CN" sz="8000" dirty="0"/>
              <a:t> H</a:t>
            </a:r>
            <a:r>
              <a:rPr lang="zh-CN" altLang="is-IS" sz="8000" dirty="0"/>
              <a:t>、</a:t>
            </a:r>
            <a:r>
              <a:rPr lang="is-IS" altLang="zh-CN" sz="8000" dirty="0"/>
              <a:t>HK</a:t>
            </a:r>
            <a:r>
              <a:rPr lang="zh-CN" altLang="is-IS" sz="8000" dirty="0"/>
              <a:t>、</a:t>
            </a:r>
            <a:endParaRPr lang="is-IS" altLang="zh-CN" sz="8000" dirty="0"/>
          </a:p>
          <a:p>
            <a:pPr lvl="2">
              <a:buFont typeface="Wingdings" charset="2"/>
              <a:buChar char="p"/>
            </a:pPr>
            <a:r>
              <a:rPr lang="is-IS" altLang="zh-CN" sz="8000" dirty="0"/>
              <a:t>    </a:t>
            </a:r>
            <a:r>
              <a:rPr lang="zh-CN" altLang="en-US" sz="8000" dirty="0" smtClean="0"/>
              <a:t> </a:t>
            </a:r>
            <a:r>
              <a:rPr lang="is-IS" altLang="zh-CN" sz="8000" dirty="0"/>
              <a:t>   </a:t>
            </a:r>
            <a:r>
              <a:rPr lang="is-IS" altLang="zh-CN" sz="8000" dirty="0" smtClean="0"/>
              <a:t>K</a:t>
            </a:r>
            <a:r>
              <a:rPr lang="is-IS" altLang="zh-CN" sz="8000" dirty="0"/>
              <a:t> </a:t>
            </a:r>
            <a:r>
              <a:rPr lang="is-IS" altLang="zh-CN" sz="8000" dirty="0" smtClean="0"/>
              <a:t>——</a:t>
            </a:r>
            <a:r>
              <a:rPr lang="is-IS" altLang="zh-CN" sz="8000" dirty="0"/>
              <a:t>  </a:t>
            </a:r>
            <a:r>
              <a:rPr lang="zh-CN" altLang="is-IS" sz="8000" dirty="0"/>
              <a:t>完全可以表示</a:t>
            </a:r>
            <a:r>
              <a:rPr lang="is-IS" altLang="zh-CN" sz="8000" dirty="0"/>
              <a:t> </a:t>
            </a:r>
            <a:r>
              <a:rPr lang="is-IS" altLang="zh-CN" sz="8000" dirty="0" smtClean="0"/>
              <a:t>K</a:t>
            </a:r>
            <a:endParaRPr lang="zh-CN" altLang="en-US" sz="8000" dirty="0" smtClean="0"/>
          </a:p>
          <a:p>
            <a:pPr lvl="1">
              <a:buFont typeface="Wingdings" charset="2"/>
              <a:buChar char="Ø"/>
            </a:pPr>
            <a:r>
              <a:rPr lang="zh-CN" altLang="en-US" sz="9600" dirty="0"/>
              <a:t>这样我们就得到了</a:t>
            </a:r>
            <a:r>
              <a:rPr lang="en-US" altLang="zh-CN" sz="9600" dirty="0"/>
              <a:t>4</a:t>
            </a:r>
            <a:r>
              <a:rPr lang="zh-CN" altLang="en-US" sz="9600" dirty="0"/>
              <a:t>个</a:t>
            </a:r>
            <a:r>
              <a:rPr lang="en-US" altLang="zh-CN" sz="9600" dirty="0" err="1"/>
              <a:t>sistring</a:t>
            </a:r>
            <a:r>
              <a:rPr lang="en-US" altLang="zh-CN" sz="9600" dirty="0"/>
              <a:t>: CUHK</a:t>
            </a:r>
            <a:r>
              <a:rPr lang="zh-CN" altLang="en-US" sz="9600" dirty="0"/>
              <a:t>、</a:t>
            </a:r>
            <a:r>
              <a:rPr lang="en-US" altLang="zh-CN" sz="9600" dirty="0"/>
              <a:t>UHK</a:t>
            </a:r>
            <a:r>
              <a:rPr lang="zh-CN" altLang="en-US" sz="9600" dirty="0"/>
              <a:t>、</a:t>
            </a:r>
            <a:r>
              <a:rPr lang="en-US" altLang="zh-CN" sz="9600" dirty="0"/>
              <a:t>HK</a:t>
            </a:r>
            <a:r>
              <a:rPr lang="zh-CN" altLang="en-US" sz="9600" dirty="0"/>
              <a:t>和</a:t>
            </a:r>
            <a:r>
              <a:rPr lang="en-US" altLang="zh-CN" sz="9600" dirty="0"/>
              <a:t>K</a:t>
            </a:r>
            <a:endParaRPr lang="is-IS" altLang="zh-CN" sz="9600" dirty="0"/>
          </a:p>
          <a:p>
            <a:endParaRPr lang="en-US" altLang="zh-CN" dirty="0"/>
          </a:p>
          <a:p>
            <a:pPr marL="0" indent="0">
              <a:buNone/>
            </a:pPr>
            <a:endParaRPr lang="zh-CN" altLang="en-US" dirty="0"/>
          </a:p>
        </p:txBody>
      </p:sp>
    </p:spTree>
    <p:extLst>
      <p:ext uri="{BB962C8B-B14F-4D97-AF65-F5344CB8AC3E}">
        <p14:creationId xmlns:p14="http://schemas.microsoft.com/office/powerpoint/2010/main" val="162283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a:t>
            </a:r>
            <a:r>
              <a:rPr lang="en-US" altLang="zh-CN" dirty="0" smtClean="0"/>
              <a:t>PAT</a:t>
            </a:r>
            <a:r>
              <a:rPr lang="zh-CN" altLang="en-US" dirty="0" smtClean="0"/>
              <a:t>树</a:t>
            </a:r>
            <a:endParaRPr lang="zh-CN" altLang="en-US" dirty="0"/>
          </a:p>
        </p:txBody>
      </p:sp>
      <p:sp>
        <p:nvSpPr>
          <p:cNvPr id="3" name="内容占位符 2"/>
          <p:cNvSpPr>
            <a:spLocks noGrp="1"/>
          </p:cNvSpPr>
          <p:nvPr>
            <p:ph sz="quarter" idx="13"/>
          </p:nvPr>
        </p:nvSpPr>
        <p:spPr>
          <a:xfrm>
            <a:off x="913774" y="1709366"/>
            <a:ext cx="10363826" cy="3424107"/>
          </a:xfrm>
        </p:spPr>
        <p:txBody>
          <a:bodyPr/>
          <a:lstStyle/>
          <a:p>
            <a:pPr marL="0" indent="0">
              <a:buNone/>
            </a:pPr>
            <a:r>
              <a:rPr lang="en-US" altLang="zh-CN" sz="2800" dirty="0"/>
              <a:t>(1) </a:t>
            </a:r>
            <a:r>
              <a:rPr lang="zh-CN" altLang="en-US" sz="2800" dirty="0"/>
              <a:t>将</a:t>
            </a:r>
            <a:r>
              <a:rPr lang="zh-CN" altLang="en-US" sz="2800" dirty="0" smtClean="0"/>
              <a:t>所有</a:t>
            </a:r>
            <a:r>
              <a:rPr lang="en-US" altLang="zh-CN" sz="2800" dirty="0" err="1" smtClean="0"/>
              <a:t>sistring</a:t>
            </a:r>
            <a:r>
              <a:rPr lang="zh-CN" altLang="en-US" sz="2800" dirty="0" smtClean="0"/>
              <a:t>字符</a:t>
            </a:r>
            <a:r>
              <a:rPr lang="zh-CN" altLang="en-US" sz="2800" dirty="0"/>
              <a:t>转化成</a:t>
            </a:r>
            <a:r>
              <a:rPr lang="en-US" altLang="zh-CN" sz="2800" dirty="0" smtClean="0"/>
              <a:t>1</a:t>
            </a:r>
            <a:r>
              <a:rPr lang="zh-CN" altLang="en-US" sz="2800" dirty="0" smtClean="0"/>
              <a:t>个字节</a:t>
            </a:r>
            <a:r>
              <a:rPr lang="zh-CN" altLang="en-US" sz="2800" dirty="0" smtClean="0"/>
              <a:t>的</a:t>
            </a:r>
            <a:r>
              <a:rPr lang="en-US" altLang="zh-CN" sz="2800" dirty="0"/>
              <a:t>ASCII</a:t>
            </a:r>
            <a:r>
              <a:rPr lang="zh-CN" altLang="en-US" sz="2800" dirty="0"/>
              <a:t>码值，用二进制位来表示</a:t>
            </a:r>
            <a:r>
              <a:rPr lang="zh-CN" altLang="en-US" sz="2800" dirty="0" smtClean="0"/>
              <a:t>。</a:t>
            </a:r>
            <a:r>
              <a:rPr lang="zh-CN" altLang="en-US" sz="2800" dirty="0" smtClean="0"/>
              <a:t>就构造</a:t>
            </a:r>
            <a:r>
              <a:rPr lang="zh-CN" altLang="en-US" sz="2800" dirty="0" smtClean="0"/>
              <a:t>成</a:t>
            </a:r>
            <a:r>
              <a:rPr lang="zh-CN" altLang="en-US" sz="2800" dirty="0"/>
              <a:t>一</a:t>
            </a:r>
            <a:r>
              <a:rPr lang="zh-CN" altLang="en-US" sz="2800" dirty="0" smtClean="0"/>
              <a:t>个</a:t>
            </a:r>
            <a:r>
              <a:rPr lang="zh-CN" altLang="en-US" sz="2800" dirty="0" smtClean="0"/>
              <a:t>位队列的结构</a:t>
            </a:r>
            <a:r>
              <a:rPr lang="en-US" altLang="zh-CN" sz="2800" dirty="0" smtClean="0"/>
              <a:t> (</a:t>
            </a:r>
            <a:r>
              <a:rPr lang="zh-CN" altLang="en-US" sz="2800" dirty="0" smtClean="0"/>
              <a:t>空字符用</a:t>
            </a:r>
            <a:r>
              <a:rPr lang="zh-CN" altLang="en-US" sz="2800" dirty="0" smtClean="0"/>
              <a:t>全</a:t>
            </a:r>
            <a:r>
              <a:rPr lang="en-US" altLang="zh-CN" sz="2800" dirty="0" smtClean="0"/>
              <a:t>0</a:t>
            </a:r>
            <a:r>
              <a:rPr lang="zh-CN" altLang="en-US" sz="2800" dirty="0"/>
              <a:t>来填充</a:t>
            </a:r>
            <a:r>
              <a:rPr lang="en-US" altLang="zh-CN" sz="2800" dirty="0"/>
              <a:t>)</a:t>
            </a:r>
            <a:r>
              <a:rPr lang="zh-CN" altLang="en-US" dirty="0"/>
              <a:t>。</a:t>
            </a:r>
          </a:p>
        </p:txBody>
      </p:sp>
      <p:sp>
        <p:nvSpPr>
          <p:cNvPr id="4" name="矩形 3"/>
          <p:cNvSpPr/>
          <p:nvPr/>
        </p:nvSpPr>
        <p:spPr>
          <a:xfrm>
            <a:off x="128337" y="3421419"/>
            <a:ext cx="11935326" cy="1631216"/>
          </a:xfrm>
          <a:prstGeom prst="rect">
            <a:avLst/>
          </a:prstGeom>
          <a:solidFill>
            <a:schemeClr val="accent1">
              <a:lumMod val="60000"/>
              <a:lumOff val="4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                     </a:t>
            </a:r>
            <a:r>
              <a:rPr kumimoji="0" lang="en-US" altLang="zh-CN" sz="2000" b="0" i="0" u="none" strike="noStrike" kern="1200" cap="none" spc="0" normalizeH="0" baseline="0" noProof="0" dirty="0" err="1" smtClean="0">
                <a:ln>
                  <a:noFill/>
                </a:ln>
                <a:solidFill>
                  <a:srgbClr val="333333"/>
                </a:solidFill>
                <a:effectLst/>
                <a:uLnTx/>
                <a:uFillTx/>
                <a:latin typeface="PingFang SC"/>
                <a:ea typeface="等线" panose="02010600030101010101" charset="-122"/>
              </a:rPr>
              <a:t>sistring</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                   </a:t>
            </a:r>
            <a:r>
              <a:rPr lang="zh-CN" altLang="en-US" sz="2000" dirty="0">
                <a:solidFill>
                  <a:srgbClr val="333333"/>
                </a:solidFill>
                <a:latin typeface="PingFang SC"/>
                <a:ea typeface="等线" panose="02010600030101010101" charset="-122"/>
              </a:rPr>
              <a:t> </a:t>
            </a:r>
            <a:r>
              <a:rPr lang="zh-CN" altLang="en-US" sz="2000" dirty="0" smtClean="0">
                <a:solidFill>
                  <a:srgbClr val="333333"/>
                </a:solidFill>
                <a:latin typeface="PingFang SC"/>
                <a:ea typeface="等线" panose="02010600030101010101" charset="-122"/>
              </a:rPr>
              <a:t>  </a:t>
            </a:r>
            <a:r>
              <a:rPr kumimoji="0" lang="en-US" altLang="zh-CN"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bit </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sequence</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完整</a:t>
            </a:r>
            <a:r>
              <a:rPr kumimoji="0" lang="en-US" altLang="zh-CN" sz="2000" b="0" i="0" u="none" strike="noStrike" kern="1200" cap="none" spc="0" normalizeH="0" baseline="0" noProof="0" dirty="0" err="1" smtClean="0">
                <a:ln>
                  <a:noFill/>
                </a:ln>
                <a:solidFill>
                  <a:srgbClr val="333333"/>
                </a:solidFill>
                <a:effectLst/>
                <a:uLnTx/>
                <a:uFillTx/>
                <a:latin typeface="PingFang SC"/>
                <a:ea typeface="等线" panose="02010600030101010101" charset="-122"/>
              </a:rPr>
              <a:t>sistring</a:t>
            </a:r>
            <a:r>
              <a:rPr kumimoji="0" lang="zh-CN" altLang="en-US" sz="2000" b="0" i="0" u="none" strike="noStrike" kern="1200" cap="none" spc="0" normalizeH="0" noProof="0" dirty="0" smtClean="0">
                <a:ln>
                  <a:noFill/>
                </a:ln>
                <a:solidFill>
                  <a:srgbClr val="333333"/>
                </a:solidFill>
                <a:effectLst/>
                <a:uLnTx/>
                <a:uFillTx/>
                <a:latin typeface="PingFang SC"/>
                <a:ea typeface="等线" panose="02010600030101010101" charset="-122"/>
              </a:rPr>
              <a:t> </a:t>
            </a:r>
            <a:r>
              <a:rPr kumimoji="0" lang="en-US" altLang="zh-CN" sz="2000" b="0" i="0" u="none" strike="noStrike" kern="1200" cap="none" spc="0" normalizeH="0" noProof="0" dirty="0" smtClean="0">
                <a:ln>
                  <a:noFill/>
                </a:ln>
                <a:solidFill>
                  <a:srgbClr val="333333"/>
                </a:solidFill>
                <a:effectLst/>
                <a:uLnTx/>
                <a:uFillTx/>
                <a:latin typeface="PingFang SC"/>
                <a:ea typeface="等线" panose="02010600030101010101" charset="-122"/>
              </a:rPr>
              <a:t>-&gt;</a:t>
            </a:r>
            <a:r>
              <a:rPr kumimoji="0" lang="zh-CN" altLang="en-US" sz="2000" b="0" i="0" u="none" strike="noStrike" kern="1200" cap="none" spc="0" normalizeH="0" noProof="0" dirty="0" smtClean="0">
                <a:ln>
                  <a:noFill/>
                </a:ln>
                <a:solidFill>
                  <a:srgbClr val="333333"/>
                </a:solidFill>
                <a:effectLst/>
                <a:uLnTx/>
                <a:uFillTx/>
                <a:latin typeface="PingFang SC"/>
                <a:ea typeface="等线" panose="02010600030101010101" charset="-122"/>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CUHK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zh-CN" altLang="en-US"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01000011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01010101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01001000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01001011</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 </a:t>
            </a:r>
            <a:r>
              <a:rPr kumimoji="0" lang="en-US" altLang="zh-CN"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&lt;-</a:t>
            </a:r>
            <a:r>
              <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完整</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bit </a:t>
            </a:r>
            <a:r>
              <a:rPr kumimoji="0" lang="en-US" altLang="zh-CN"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sequence</a:t>
            </a:r>
            <a:endPar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UHK</a:t>
            </a:r>
            <a:r>
              <a:rPr lang="en-US" altLang="zh-CN" sz="2000" dirty="0" smtClean="0">
                <a:solidFill>
                  <a:srgbClr val="FF0000"/>
                </a:solidFill>
                <a:latin typeface="Courier" charset="0"/>
                <a:ea typeface="Courier" charset="0"/>
                <a:cs typeface="Courier" charset="0"/>
              </a:rPr>
              <a:t>0</a:t>
            </a:r>
            <a:r>
              <a:rPr lang="en-US" altLang="zh-CN" sz="2000" dirty="0" smtClean="0">
                <a:solidFill>
                  <a:srgbClr val="333333"/>
                </a:solidFill>
                <a:latin typeface="Courier" charset="0"/>
                <a:ea typeface="Courier" charset="0"/>
                <a:cs typeface="Courier" charset="0"/>
              </a:rPr>
              <a:t>     01010101  01001000  01001011  00000000</a:t>
            </a:r>
            <a:endParaRPr lang="zh-CN" altLang="en-US" sz="2000" dirty="0" smtClean="0">
              <a:solidFill>
                <a:srgbClr val="333333"/>
              </a:solidFill>
              <a:latin typeface="Courier" charset="0"/>
              <a:ea typeface="Courier" charset="0"/>
              <a:cs typeface="Courier" charset="0"/>
            </a:endParaRPr>
          </a:p>
          <a:p>
            <a:pPr>
              <a:defRPr/>
            </a:pPr>
            <a:r>
              <a:rPr lang="en-US" altLang="zh-CN" sz="2000" dirty="0" smtClean="0">
                <a:solidFill>
                  <a:srgbClr val="333333"/>
                </a:solidFill>
                <a:latin typeface="Courier" charset="0"/>
                <a:ea typeface="Courier" charset="0"/>
                <a:cs typeface="Courier" charset="0"/>
              </a:rPr>
              <a:t> </a:t>
            </a:r>
            <a:r>
              <a:rPr lang="zh-CN" altLang="en-US" sz="2000" dirty="0" smtClean="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HK</a:t>
            </a:r>
            <a:r>
              <a:rPr lang="en-US" altLang="zh-CN" sz="2000" dirty="0">
                <a:solidFill>
                  <a:srgbClr val="FF0000"/>
                </a:solidFill>
                <a:latin typeface="Courier" charset="0"/>
                <a:ea typeface="Courier" charset="0"/>
                <a:cs typeface="Courier" charset="0"/>
              </a:rPr>
              <a:t>00</a:t>
            </a:r>
            <a:r>
              <a:rPr lang="en-US" altLang="zh-CN" sz="2000" dirty="0" smtClean="0">
                <a:solidFill>
                  <a:srgbClr val="333333"/>
                </a:solidFill>
                <a:latin typeface="Courier" charset="0"/>
                <a:ea typeface="Courier" charset="0"/>
                <a:cs typeface="Courier" charset="0"/>
              </a:rPr>
              <a:t>     01001000 </a:t>
            </a:r>
            <a:r>
              <a:rPr lang="zh-CN" altLang="en-US" sz="2000" dirty="0" smtClean="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01001011  00000000  00000000</a:t>
            </a:r>
            <a:endParaRPr lang="en-US" altLang="zh-CN" sz="2000" dirty="0">
              <a:solidFill>
                <a:srgbClr val="333333"/>
              </a:solidFill>
              <a:latin typeface="Courier" charset="0"/>
              <a:ea typeface="Courier" charset="0"/>
              <a:cs typeface="Courier" charset="0"/>
            </a:endParaRPr>
          </a:p>
          <a:p>
            <a:pPr>
              <a:defRPr/>
            </a:pPr>
            <a:r>
              <a:rPr lang="en-US" altLang="zh-CN" sz="2000" dirty="0">
                <a:solidFill>
                  <a:srgbClr val="333333"/>
                </a:solidFill>
                <a:latin typeface="Courier" charset="0"/>
                <a:ea typeface="Courier" charset="0"/>
                <a:cs typeface="Courier" charset="0"/>
              </a:rPr>
              <a:t>             </a:t>
            </a:r>
            <a:r>
              <a:rPr lang="en-US" altLang="zh-CN" sz="2000" dirty="0">
                <a:latin typeface="Courier" charset="0"/>
                <a:ea typeface="Courier" charset="0"/>
                <a:cs typeface="Courier" charset="0"/>
              </a:rPr>
              <a:t>K</a:t>
            </a:r>
            <a:r>
              <a:rPr lang="en-US" altLang="zh-CN" sz="2000" dirty="0">
                <a:solidFill>
                  <a:srgbClr val="FF0000"/>
                </a:solidFill>
                <a:latin typeface="Courier" charset="0"/>
                <a:ea typeface="Courier" charset="0"/>
                <a:cs typeface="Courier" charset="0"/>
              </a:rPr>
              <a:t>000</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01001011 </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00000000</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00000000</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00000000</a:t>
            </a:r>
            <a:endParaRPr lang="en-US" altLang="zh-CN" sz="2000" dirty="0">
              <a:solidFill>
                <a:srgbClr val="333333"/>
              </a:solidFill>
              <a:latin typeface="Courier" charset="0"/>
              <a:ea typeface="Courier" charset="0"/>
              <a:cs typeface="Courier" charset="0"/>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a:t>
            </a:r>
            <a:r>
              <a:rPr lang="zh-CN" altLang="en-US" dirty="0" smtClean="0"/>
              <a:t>树构建</a:t>
            </a:r>
            <a:endParaRPr lang="zh-CN" altLang="en-US" dirty="0"/>
          </a:p>
        </p:txBody>
      </p:sp>
      <p:sp>
        <p:nvSpPr>
          <p:cNvPr id="3" name="内容占位符 2"/>
          <p:cNvSpPr>
            <a:spLocks noGrp="1"/>
          </p:cNvSpPr>
          <p:nvPr>
            <p:ph sz="quarter" idx="13"/>
          </p:nvPr>
        </p:nvSpPr>
        <p:spPr>
          <a:xfrm>
            <a:off x="914400" y="1775285"/>
            <a:ext cx="10363826" cy="3424107"/>
          </a:xfrm>
        </p:spPr>
        <p:txBody>
          <a:bodyPr/>
          <a:lstStyle/>
          <a:p>
            <a:pPr marL="0" indent="0">
              <a:buNone/>
            </a:pPr>
            <a:r>
              <a:rPr lang="en-US" altLang="zh-CN" sz="2400" dirty="0"/>
              <a:t>(2) </a:t>
            </a:r>
            <a:r>
              <a:rPr lang="zh-CN" altLang="en-US" sz="2400" dirty="0"/>
              <a:t>从第一个</a:t>
            </a:r>
            <a:r>
              <a:rPr lang="en-US" altLang="zh-CN" sz="2400" dirty="0"/>
              <a:t>bit</a:t>
            </a:r>
            <a:r>
              <a:rPr lang="zh-CN" altLang="en-US" sz="2400" dirty="0"/>
              <a:t>开始我们发现所有</a:t>
            </a:r>
            <a:r>
              <a:rPr lang="en-US" altLang="zh-CN" sz="2400" dirty="0" err="1"/>
              <a:t>sistring</a:t>
            </a:r>
            <a:r>
              <a:rPr lang="zh-CN" altLang="en-US" sz="2400" dirty="0"/>
              <a:t>的前</a:t>
            </a:r>
            <a:r>
              <a:rPr lang="en-US" altLang="zh-CN" sz="2400" dirty="0"/>
              <a:t>3</a:t>
            </a:r>
            <a:r>
              <a:rPr lang="zh-CN" altLang="en-US" sz="2400" dirty="0"/>
              <a:t>个</a:t>
            </a:r>
            <a:r>
              <a:rPr lang="en-US" altLang="zh-CN" sz="2400" dirty="0"/>
              <a:t>bit</a:t>
            </a:r>
            <a:r>
              <a:rPr lang="zh-CN" altLang="en-US" sz="2400" dirty="0"/>
              <a:t>位都相同</a:t>
            </a:r>
            <a:r>
              <a:rPr lang="en-US" altLang="zh-CN" sz="2400" dirty="0"/>
              <a:t>010</a:t>
            </a:r>
            <a:r>
              <a:rPr lang="zh-CN" altLang="en-US" sz="2400" dirty="0"/>
              <a:t>，那么相同的这些</a:t>
            </a:r>
            <a:r>
              <a:rPr lang="en-US" altLang="zh-CN" sz="2400" dirty="0"/>
              <a:t>0/1</a:t>
            </a:r>
            <a:r>
              <a:rPr lang="zh-CN" altLang="en-US" sz="2400" dirty="0"/>
              <a:t>串对于匹配来说就毫无意义</a:t>
            </a:r>
            <a:r>
              <a:rPr lang="zh-CN" altLang="en-US" sz="2400" dirty="0" smtClean="0"/>
              <a:t>了。接下来第</a:t>
            </a:r>
            <a:r>
              <a:rPr lang="en-US" altLang="zh-CN" sz="2400" dirty="0" smtClean="0"/>
              <a:t>4</a:t>
            </a:r>
            <a:r>
              <a:rPr lang="zh-CN" altLang="en-US" sz="2400" dirty="0"/>
              <a:t>个</a:t>
            </a:r>
            <a:r>
              <a:rPr lang="en-US" altLang="zh-CN" sz="2400" dirty="0"/>
              <a:t>bit</a:t>
            </a:r>
            <a:r>
              <a:rPr lang="zh-CN" altLang="en-US" sz="2400" dirty="0"/>
              <a:t>开始有所不同了。</a:t>
            </a:r>
            <a:r>
              <a:rPr lang="en-US" altLang="zh-CN" sz="2400" dirty="0"/>
              <a:t>UHK </a:t>
            </a:r>
            <a:r>
              <a:rPr lang="zh-CN" altLang="en-US" sz="2400" dirty="0"/>
              <a:t>的第</a:t>
            </a:r>
            <a:r>
              <a:rPr lang="en-US" altLang="zh-CN" sz="2400" dirty="0"/>
              <a:t>4</a:t>
            </a:r>
            <a:r>
              <a:rPr lang="zh-CN" altLang="en-US" sz="2400" dirty="0"/>
              <a:t>个</a:t>
            </a:r>
            <a:r>
              <a:rPr lang="en-US" altLang="zh-CN" sz="2400" dirty="0"/>
              <a:t>bit</a:t>
            </a:r>
            <a:r>
              <a:rPr lang="zh-CN" altLang="en-US" sz="2400" dirty="0"/>
              <a:t>是</a:t>
            </a:r>
            <a:r>
              <a:rPr lang="en-US" altLang="zh-CN" sz="2400" dirty="0"/>
              <a:t>1</a:t>
            </a:r>
            <a:r>
              <a:rPr lang="zh-CN" altLang="en-US" sz="2400" dirty="0"/>
              <a:t>，而</a:t>
            </a:r>
            <a:r>
              <a:rPr lang="en-US" altLang="zh-CN" sz="2400" dirty="0"/>
              <a:t>CUHK</a:t>
            </a:r>
            <a:r>
              <a:rPr lang="zh-CN" altLang="en-US" sz="2400" dirty="0"/>
              <a:t>、</a:t>
            </a:r>
            <a:r>
              <a:rPr lang="en-US" altLang="zh-CN" sz="2400" dirty="0"/>
              <a:t>HK</a:t>
            </a:r>
            <a:r>
              <a:rPr lang="zh-CN" altLang="en-US" sz="2400" dirty="0"/>
              <a:t>、</a:t>
            </a:r>
            <a:r>
              <a:rPr lang="en-US" altLang="zh-CN" sz="2400" dirty="0"/>
              <a:t>K</a:t>
            </a:r>
            <a:r>
              <a:rPr lang="zh-CN" altLang="en-US" sz="2400" dirty="0"/>
              <a:t>的第</a:t>
            </a:r>
            <a:r>
              <a:rPr lang="en-US" altLang="zh-CN" sz="2400" dirty="0"/>
              <a:t>4</a:t>
            </a:r>
            <a:r>
              <a:rPr lang="zh-CN" altLang="en-US" sz="2400" dirty="0"/>
              <a:t>个</a:t>
            </a:r>
            <a:r>
              <a:rPr lang="en-US" altLang="zh-CN" sz="2400" dirty="0"/>
              <a:t>bit</a:t>
            </a:r>
            <a:r>
              <a:rPr lang="zh-CN" altLang="en-US" sz="2400" dirty="0"/>
              <a:t>是</a:t>
            </a:r>
            <a:r>
              <a:rPr lang="en-US" altLang="zh-CN" sz="2400" dirty="0"/>
              <a:t>0</a:t>
            </a:r>
            <a:r>
              <a:rPr lang="zh-CN" altLang="en-US" sz="2400" dirty="0"/>
              <a:t>。则先构造一个内部结点</a:t>
            </a:r>
            <a:r>
              <a:rPr lang="en-US" altLang="zh-CN" sz="2400" dirty="0" err="1"/>
              <a:t>iNode.bitSize</a:t>
            </a:r>
            <a:r>
              <a:rPr lang="en-US" altLang="zh-CN" sz="2400" dirty="0"/>
              <a:t>=4</a:t>
            </a:r>
            <a:r>
              <a:rPr lang="zh-CN" altLang="en-US" sz="2400" dirty="0"/>
              <a:t>（第</a:t>
            </a:r>
            <a:r>
              <a:rPr lang="en-US" altLang="zh-CN" sz="2400" dirty="0"/>
              <a:t>4</a:t>
            </a:r>
            <a:r>
              <a:rPr lang="zh-CN" altLang="en-US" sz="2400" dirty="0"/>
              <a:t>个</a:t>
            </a:r>
            <a:r>
              <a:rPr lang="en-US" altLang="zh-CN" sz="2400" dirty="0"/>
              <a:t>bit</a:t>
            </a:r>
            <a:r>
              <a:rPr lang="zh-CN" altLang="en-US" sz="2400" dirty="0"/>
              <a:t>），然后将</a:t>
            </a:r>
            <a:r>
              <a:rPr lang="en-US" altLang="zh-CN" sz="2400" dirty="0"/>
              <a:t>UHK</a:t>
            </a:r>
            <a:r>
              <a:rPr lang="zh-CN" altLang="en-US" sz="2400" dirty="0"/>
              <a:t>的字符索引 </a:t>
            </a:r>
            <a:r>
              <a:rPr lang="en-US" altLang="zh-CN" sz="2400" dirty="0" err="1"/>
              <a:t>cIndex</a:t>
            </a:r>
            <a:r>
              <a:rPr lang="en-US" altLang="zh-CN" sz="2400" dirty="0"/>
              <a:t>=2(UHK</a:t>
            </a:r>
            <a:r>
              <a:rPr lang="zh-CN" altLang="en-US" sz="2400" dirty="0"/>
              <a:t>的开始字符</a:t>
            </a:r>
            <a:r>
              <a:rPr lang="en-US" altLang="zh-CN" sz="2400" dirty="0"/>
              <a:t>U</a:t>
            </a:r>
            <a:r>
              <a:rPr lang="zh-CN" altLang="en-US" sz="2400" dirty="0"/>
              <a:t>在完整的</a:t>
            </a:r>
            <a:r>
              <a:rPr lang="en-US" altLang="zh-CN" sz="2400" dirty="0"/>
              <a:t>CUHK</a:t>
            </a:r>
            <a:r>
              <a:rPr lang="zh-CN" altLang="en-US" sz="2400" dirty="0"/>
              <a:t>的第</a:t>
            </a:r>
            <a:r>
              <a:rPr lang="en-US" altLang="zh-CN" sz="2400" dirty="0"/>
              <a:t>2</a:t>
            </a:r>
            <a:r>
              <a:rPr lang="zh-CN" altLang="en-US" sz="2400" dirty="0"/>
              <a:t>位置上</a:t>
            </a:r>
            <a:r>
              <a:rPr lang="en-US" altLang="zh-CN" sz="2400" dirty="0"/>
              <a:t>)</a:t>
            </a:r>
            <a:r>
              <a:rPr lang="zh-CN" altLang="en-US" sz="2400" dirty="0"/>
              <a:t>构造</a:t>
            </a:r>
            <a:r>
              <a:rPr lang="zh-CN" altLang="en-US" sz="2400" dirty="0" smtClean="0"/>
              <a:t>成</a:t>
            </a:r>
            <a:r>
              <a:rPr lang="zh-CN" altLang="en-US" sz="2400" dirty="0" smtClean="0"/>
              <a:t>叶子节点</a:t>
            </a:r>
            <a:r>
              <a:rPr lang="zh-CN" altLang="en-US" sz="2400" dirty="0" smtClean="0"/>
              <a:t>插入</a:t>
            </a:r>
            <a:r>
              <a:rPr lang="zh-CN" altLang="en-US" sz="2400" dirty="0"/>
              <a:t>到</a:t>
            </a:r>
            <a:r>
              <a:rPr lang="en-US" altLang="zh-CN" sz="2400" dirty="0" err="1"/>
              <a:t>iNode</a:t>
            </a:r>
            <a:r>
              <a:rPr lang="zh-CN" altLang="en-US" sz="2400" dirty="0"/>
              <a:t>的左孩子上，而</a:t>
            </a:r>
            <a:r>
              <a:rPr lang="en-US" altLang="zh-CN" sz="2400" dirty="0"/>
              <a:t>CUHK</a:t>
            </a:r>
            <a:r>
              <a:rPr lang="zh-CN" altLang="en-US" sz="2400" dirty="0"/>
              <a:t>、</a:t>
            </a:r>
            <a:r>
              <a:rPr lang="en-US" altLang="zh-CN" sz="2400" dirty="0"/>
              <a:t>HK</a:t>
            </a:r>
            <a:r>
              <a:rPr lang="zh-CN" altLang="en-US" sz="2400" dirty="0"/>
              <a:t>、</a:t>
            </a:r>
            <a:r>
              <a:rPr lang="en-US" altLang="zh-CN" sz="2400" dirty="0"/>
              <a:t>K</a:t>
            </a:r>
            <a:r>
              <a:rPr lang="zh-CN" altLang="en-US" sz="2400" dirty="0"/>
              <a:t>放在</a:t>
            </a:r>
            <a:r>
              <a:rPr lang="en-US" altLang="zh-CN" sz="2400" dirty="0" err="1"/>
              <a:t>iNode</a:t>
            </a:r>
            <a:r>
              <a:rPr lang="zh-CN" altLang="en-US" sz="2400" dirty="0"/>
              <a:t>右子树中。</a:t>
            </a:r>
          </a:p>
        </p:txBody>
      </p:sp>
      <p:sp>
        <p:nvSpPr>
          <p:cNvPr id="5" name="矩形 4"/>
          <p:cNvSpPr/>
          <p:nvPr/>
        </p:nvSpPr>
        <p:spPr>
          <a:xfrm>
            <a:off x="128337" y="4724336"/>
            <a:ext cx="11935326" cy="1631216"/>
          </a:xfrm>
          <a:prstGeom prst="rect">
            <a:avLst/>
          </a:prstGeom>
          <a:solidFill>
            <a:schemeClr val="accent1">
              <a:lumMod val="60000"/>
              <a:lumOff val="4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                     </a:t>
            </a:r>
            <a:r>
              <a:rPr kumimoji="0" lang="en-US" altLang="zh-CN" sz="2000" b="0" i="0" u="none" strike="noStrike" kern="1200" cap="none" spc="0" normalizeH="0" baseline="0" noProof="0" dirty="0" err="1" smtClean="0">
                <a:ln>
                  <a:noFill/>
                </a:ln>
                <a:solidFill>
                  <a:srgbClr val="333333"/>
                </a:solidFill>
                <a:effectLst/>
                <a:uLnTx/>
                <a:uFillTx/>
                <a:latin typeface="PingFang SC"/>
                <a:ea typeface="等线" panose="02010600030101010101" charset="-122"/>
              </a:rPr>
              <a:t>sistring</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                   </a:t>
            </a:r>
            <a:r>
              <a:rPr lang="zh-CN" altLang="en-US" sz="2000" dirty="0">
                <a:solidFill>
                  <a:srgbClr val="333333"/>
                </a:solidFill>
                <a:latin typeface="PingFang SC"/>
                <a:ea typeface="等线" panose="02010600030101010101" charset="-122"/>
              </a:rPr>
              <a:t> </a:t>
            </a:r>
            <a:r>
              <a:rPr lang="zh-CN" altLang="en-US" sz="2000" dirty="0" smtClean="0">
                <a:solidFill>
                  <a:srgbClr val="333333"/>
                </a:solidFill>
                <a:latin typeface="PingFang SC"/>
                <a:ea typeface="等线" panose="02010600030101010101" charset="-122"/>
              </a:rPr>
              <a:t>  </a:t>
            </a:r>
            <a:r>
              <a:rPr kumimoji="0" lang="en-US" altLang="zh-CN"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bit </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sequence</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完整</a:t>
            </a:r>
            <a:r>
              <a:rPr kumimoji="0" lang="en-US" altLang="zh-CN" sz="2000" b="0" i="0" u="none" strike="noStrike" kern="1200" cap="none" spc="0" normalizeH="0" baseline="0" noProof="0" dirty="0" err="1" smtClean="0">
                <a:ln>
                  <a:noFill/>
                </a:ln>
                <a:solidFill>
                  <a:srgbClr val="333333"/>
                </a:solidFill>
                <a:effectLst/>
                <a:uLnTx/>
                <a:uFillTx/>
                <a:latin typeface="PingFang SC"/>
                <a:ea typeface="等线" panose="02010600030101010101" charset="-122"/>
              </a:rPr>
              <a:t>sistring</a:t>
            </a:r>
            <a:r>
              <a:rPr kumimoji="0" lang="zh-CN" altLang="en-US" sz="2000" b="0" i="0" u="none" strike="noStrike" kern="1200" cap="none" spc="0" normalizeH="0" noProof="0" dirty="0" smtClean="0">
                <a:ln>
                  <a:noFill/>
                </a:ln>
                <a:solidFill>
                  <a:srgbClr val="333333"/>
                </a:solidFill>
                <a:effectLst/>
                <a:uLnTx/>
                <a:uFillTx/>
                <a:latin typeface="PingFang SC"/>
                <a:ea typeface="等线" panose="02010600030101010101" charset="-122"/>
              </a:rPr>
              <a:t> </a:t>
            </a:r>
            <a:r>
              <a:rPr kumimoji="0" lang="en-US" altLang="zh-CN" sz="2000" b="0" i="0" u="none" strike="noStrike" kern="1200" cap="none" spc="0" normalizeH="0" noProof="0" dirty="0" smtClean="0">
                <a:ln>
                  <a:noFill/>
                </a:ln>
                <a:solidFill>
                  <a:srgbClr val="333333"/>
                </a:solidFill>
                <a:effectLst/>
                <a:uLnTx/>
                <a:uFillTx/>
                <a:latin typeface="PingFang SC"/>
                <a:ea typeface="等线" panose="02010600030101010101" charset="-122"/>
              </a:rPr>
              <a:t>-&gt;</a:t>
            </a:r>
            <a:r>
              <a:rPr kumimoji="0" lang="zh-CN" altLang="en-US" sz="2000" b="0" i="0" u="none" strike="noStrike" kern="1200" cap="none" spc="0" normalizeH="0" noProof="0" dirty="0" smtClean="0">
                <a:ln>
                  <a:noFill/>
                </a:ln>
                <a:solidFill>
                  <a:srgbClr val="333333"/>
                </a:solidFill>
                <a:effectLst/>
                <a:uLnTx/>
                <a:uFillTx/>
                <a:latin typeface="PingFang SC"/>
                <a:ea typeface="等线" panose="02010600030101010101" charset="-122"/>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CUHK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zh-CN" altLang="en-US"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01000011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01010101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01001000 </a:t>
            </a:r>
            <a:r>
              <a:rPr kumimoji="0" lang="en-US" altLang="zh-CN" sz="2000" u="none" strike="noStrike" kern="1200" cap="none" spc="0" normalizeH="0" baseline="0" noProof="0" dirty="0">
                <a:ln>
                  <a:noFill/>
                </a:ln>
                <a:solidFill>
                  <a:srgbClr val="333333"/>
                </a:solidFill>
                <a:effectLst/>
                <a:uLnTx/>
                <a:uFillTx/>
                <a:latin typeface="Courier" charset="0"/>
                <a:ea typeface="Courier" charset="0"/>
                <a:cs typeface="Courier" charset="0"/>
              </a:rPr>
              <a:t> </a:t>
            </a:r>
            <a:r>
              <a:rPr kumimoji="0" lang="en-US" altLang="zh-CN" sz="2000" u="none" strike="noStrike" kern="1200" cap="none" spc="0" normalizeH="0" baseline="0" noProof="0" dirty="0" smtClean="0">
                <a:ln>
                  <a:noFill/>
                </a:ln>
                <a:solidFill>
                  <a:srgbClr val="333333"/>
                </a:solidFill>
                <a:effectLst/>
                <a:uLnTx/>
                <a:uFillTx/>
                <a:latin typeface="Courier" charset="0"/>
                <a:ea typeface="Courier" charset="0"/>
                <a:cs typeface="Courier" charset="0"/>
              </a:rPr>
              <a:t>01001011</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 </a:t>
            </a:r>
            <a:r>
              <a:rPr kumimoji="0" lang="en-US" altLang="zh-CN"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&lt;-</a:t>
            </a:r>
            <a:r>
              <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完整</a:t>
            </a:r>
            <a:r>
              <a:rPr kumimoji="0" lang="en-US" altLang="zh-CN" sz="2000" b="0" i="0" u="none" strike="noStrike" kern="1200" cap="none" spc="0" normalizeH="0" baseline="0" noProof="0" dirty="0">
                <a:ln>
                  <a:noFill/>
                </a:ln>
                <a:solidFill>
                  <a:srgbClr val="333333"/>
                </a:solidFill>
                <a:effectLst/>
                <a:uLnTx/>
                <a:uFillTx/>
                <a:latin typeface="PingFang SC"/>
                <a:ea typeface="等线" panose="02010600030101010101" charset="-122"/>
              </a:rPr>
              <a:t>bit </a:t>
            </a:r>
            <a:r>
              <a:rPr kumimoji="0" lang="en-US" altLang="zh-CN" sz="2000" b="0" i="0" u="none" strike="noStrike" kern="1200" cap="none" spc="0" normalizeH="0" baseline="0" noProof="0" dirty="0" smtClean="0">
                <a:ln>
                  <a:noFill/>
                </a:ln>
                <a:solidFill>
                  <a:srgbClr val="333333"/>
                </a:solidFill>
                <a:effectLst/>
                <a:uLnTx/>
                <a:uFillTx/>
                <a:latin typeface="PingFang SC"/>
                <a:ea typeface="等线" panose="02010600030101010101" charset="-122"/>
              </a:rPr>
              <a:t>sequence</a:t>
            </a:r>
            <a:endParaRPr kumimoji="0" lang="zh-CN" altLang="en-US" sz="2000" b="0" i="0" u="none" strike="noStrike" kern="1200" cap="none" spc="0" normalizeH="0" baseline="0" noProof="0" dirty="0" smtClean="0">
              <a:ln>
                <a:noFill/>
              </a:ln>
              <a:solidFill>
                <a:srgbClr val="333333"/>
              </a:solidFill>
              <a:effectLst/>
              <a:uLnTx/>
              <a:uFillTx/>
              <a:latin typeface="PingFang SC"/>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UHK</a:t>
            </a:r>
            <a:r>
              <a:rPr lang="en-US" altLang="zh-CN" sz="2000" dirty="0" smtClean="0">
                <a:solidFill>
                  <a:srgbClr val="FF0000"/>
                </a:solidFill>
                <a:latin typeface="Courier" charset="0"/>
                <a:ea typeface="Courier" charset="0"/>
                <a:cs typeface="Courier" charset="0"/>
              </a:rPr>
              <a:t>0</a:t>
            </a:r>
            <a:r>
              <a:rPr lang="en-US" altLang="zh-CN" sz="2000" dirty="0" smtClean="0">
                <a:solidFill>
                  <a:srgbClr val="333333"/>
                </a:solidFill>
                <a:latin typeface="Courier" charset="0"/>
                <a:ea typeface="Courier" charset="0"/>
                <a:cs typeface="Courier" charset="0"/>
              </a:rPr>
              <a:t>     010</a:t>
            </a:r>
            <a:r>
              <a:rPr lang="en-US" altLang="zh-CN" sz="2000" dirty="0" smtClean="0">
                <a:solidFill>
                  <a:srgbClr val="FF0000"/>
                </a:solidFill>
                <a:latin typeface="Courier" charset="0"/>
                <a:ea typeface="Courier" charset="0"/>
                <a:cs typeface="Courier" charset="0"/>
              </a:rPr>
              <a:t>1</a:t>
            </a:r>
            <a:r>
              <a:rPr lang="en-US" altLang="zh-CN" sz="2000" dirty="0" smtClean="0">
                <a:solidFill>
                  <a:srgbClr val="333333"/>
                </a:solidFill>
                <a:latin typeface="Courier" charset="0"/>
                <a:ea typeface="Courier" charset="0"/>
                <a:cs typeface="Courier" charset="0"/>
              </a:rPr>
              <a:t>0101  01001000  01001011  00000000</a:t>
            </a:r>
            <a:endParaRPr lang="zh-CN" altLang="en-US" sz="2000" dirty="0" smtClean="0">
              <a:solidFill>
                <a:srgbClr val="333333"/>
              </a:solidFill>
              <a:latin typeface="Courier" charset="0"/>
              <a:ea typeface="Courier" charset="0"/>
              <a:cs typeface="Courier" charset="0"/>
            </a:endParaRPr>
          </a:p>
          <a:p>
            <a:pPr>
              <a:defRPr/>
            </a:pPr>
            <a:r>
              <a:rPr lang="en-US" altLang="zh-CN" sz="2000" dirty="0" smtClean="0">
                <a:solidFill>
                  <a:srgbClr val="333333"/>
                </a:solidFill>
                <a:latin typeface="Courier" charset="0"/>
                <a:ea typeface="Courier" charset="0"/>
                <a:cs typeface="Courier" charset="0"/>
              </a:rPr>
              <a:t> </a:t>
            </a:r>
            <a:r>
              <a:rPr lang="zh-CN" altLang="en-US" sz="2000" dirty="0" smtClean="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HK</a:t>
            </a:r>
            <a:r>
              <a:rPr lang="en-US" altLang="zh-CN" sz="2000" dirty="0">
                <a:solidFill>
                  <a:srgbClr val="FF0000"/>
                </a:solidFill>
                <a:latin typeface="Courier" charset="0"/>
                <a:ea typeface="Courier" charset="0"/>
                <a:cs typeface="Courier" charset="0"/>
              </a:rPr>
              <a:t>00</a:t>
            </a:r>
            <a:r>
              <a:rPr lang="en-US" altLang="zh-CN" sz="2000" dirty="0" smtClean="0">
                <a:solidFill>
                  <a:srgbClr val="333333"/>
                </a:solidFill>
                <a:latin typeface="Courier" charset="0"/>
                <a:ea typeface="Courier" charset="0"/>
                <a:cs typeface="Courier" charset="0"/>
              </a:rPr>
              <a:t>     01001000 </a:t>
            </a:r>
            <a:r>
              <a:rPr lang="zh-CN" altLang="en-US" sz="2000" dirty="0" smtClean="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01001011  00000000  00000000</a:t>
            </a:r>
            <a:endParaRPr lang="en-US" altLang="zh-CN" sz="2000" dirty="0">
              <a:solidFill>
                <a:srgbClr val="333333"/>
              </a:solidFill>
              <a:latin typeface="Courier" charset="0"/>
              <a:ea typeface="Courier" charset="0"/>
              <a:cs typeface="Courier" charset="0"/>
            </a:endParaRPr>
          </a:p>
          <a:p>
            <a:pPr>
              <a:defRPr/>
            </a:pPr>
            <a:r>
              <a:rPr lang="en-US" altLang="zh-CN" sz="2000" dirty="0">
                <a:solidFill>
                  <a:srgbClr val="333333"/>
                </a:solidFill>
                <a:latin typeface="Courier" charset="0"/>
                <a:ea typeface="Courier" charset="0"/>
                <a:cs typeface="Courier" charset="0"/>
              </a:rPr>
              <a:t>             </a:t>
            </a:r>
            <a:r>
              <a:rPr lang="en-US" altLang="zh-CN" sz="2000" dirty="0">
                <a:latin typeface="Courier" charset="0"/>
                <a:ea typeface="Courier" charset="0"/>
                <a:cs typeface="Courier" charset="0"/>
              </a:rPr>
              <a:t>K</a:t>
            </a:r>
            <a:r>
              <a:rPr lang="en-US" altLang="zh-CN" sz="2000" dirty="0">
                <a:solidFill>
                  <a:srgbClr val="FF0000"/>
                </a:solidFill>
                <a:latin typeface="Courier" charset="0"/>
                <a:ea typeface="Courier" charset="0"/>
                <a:cs typeface="Courier" charset="0"/>
              </a:rPr>
              <a:t>000</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01001011 </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00000000</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00000000</a:t>
            </a:r>
            <a:r>
              <a:rPr lang="en-US" altLang="zh-CN" sz="2000" dirty="0">
                <a:solidFill>
                  <a:srgbClr val="333333"/>
                </a:solidFill>
                <a:latin typeface="Courier" charset="0"/>
                <a:ea typeface="Courier" charset="0"/>
                <a:cs typeface="Courier" charset="0"/>
              </a:rPr>
              <a:t>  </a:t>
            </a:r>
            <a:r>
              <a:rPr lang="en-US" altLang="zh-CN" sz="2000" dirty="0" smtClean="0">
                <a:solidFill>
                  <a:srgbClr val="333333"/>
                </a:solidFill>
                <a:latin typeface="Courier" charset="0"/>
                <a:ea typeface="Courier" charset="0"/>
                <a:cs typeface="Courier" charset="0"/>
              </a:rPr>
              <a:t>00000000</a:t>
            </a:r>
            <a:endParaRPr lang="en-US" altLang="zh-CN" sz="2000" dirty="0">
              <a:solidFill>
                <a:srgbClr val="333333"/>
              </a:solidFill>
              <a:latin typeface="Courier" charset="0"/>
              <a:ea typeface="Courier" charset="0"/>
              <a:cs typeface="Courier" charset="0"/>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4" name="图片 3"/>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t="8045"/>
          <a:stretch/>
        </p:blipFill>
        <p:spPr bwMode="auto">
          <a:xfrm>
            <a:off x="1183250" y="2711116"/>
            <a:ext cx="9516833" cy="3994484"/>
          </a:xfrm>
          <a:prstGeom prst="rect">
            <a:avLst/>
          </a:prstGeom>
          <a:solidFill>
            <a:schemeClr val="tx2">
              <a:lumMod val="60000"/>
              <a:lumOff val="40000"/>
            </a:schemeClr>
          </a:solidFill>
          <a:ln>
            <a:noFill/>
          </a:ln>
        </p:spPr>
      </p:pic>
      <p:sp>
        <p:nvSpPr>
          <p:cNvPr id="2" name="标题 1"/>
          <p:cNvSpPr>
            <a:spLocks noGrp="1"/>
          </p:cNvSpPr>
          <p:nvPr>
            <p:ph type="title"/>
          </p:nvPr>
        </p:nvSpPr>
        <p:spPr/>
        <p:txBody>
          <a:bodyPr/>
          <a:lstStyle/>
          <a:p>
            <a:r>
              <a:rPr lang="en-US" altLang="zh-CN" dirty="0" smtClean="0"/>
              <a:t>PAT</a:t>
            </a:r>
            <a:r>
              <a:rPr lang="zh-CN" altLang="en-US" dirty="0" smtClean="0"/>
              <a:t>树构建</a:t>
            </a:r>
            <a:endParaRPr lang="zh-CN" altLang="en-US" dirty="0"/>
          </a:p>
        </p:txBody>
      </p:sp>
      <p:sp>
        <p:nvSpPr>
          <p:cNvPr id="3" name="内容占位符 2"/>
          <p:cNvSpPr>
            <a:spLocks noGrp="1"/>
          </p:cNvSpPr>
          <p:nvPr>
            <p:ph sz="quarter" idx="13"/>
          </p:nvPr>
        </p:nvSpPr>
        <p:spPr>
          <a:xfrm>
            <a:off x="838200" y="1772910"/>
            <a:ext cx="10515600" cy="1236230"/>
          </a:xfrm>
        </p:spPr>
        <p:txBody>
          <a:bodyPr/>
          <a:lstStyle/>
          <a:p>
            <a:pPr marL="0" indent="0">
              <a:buNone/>
            </a:pPr>
            <a:r>
              <a:rPr lang="en-US" altLang="zh-CN" sz="2400" dirty="0"/>
              <a:t>(3) </a:t>
            </a:r>
            <a:r>
              <a:rPr lang="zh-CN" altLang="en-US" sz="2400" dirty="0"/>
              <a:t>递归执行第</a:t>
            </a:r>
            <a:r>
              <a:rPr lang="en-US" altLang="zh-CN" sz="2400" dirty="0"/>
              <a:t>2</a:t>
            </a:r>
            <a:r>
              <a:rPr lang="zh-CN" altLang="en-US" sz="2400" dirty="0"/>
              <a:t>步，将</a:t>
            </a:r>
            <a:r>
              <a:rPr lang="en-US" altLang="zh-CN" sz="2400" dirty="0"/>
              <a:t>CUHK</a:t>
            </a:r>
            <a:r>
              <a:rPr lang="zh-CN" altLang="en-US" sz="2400" dirty="0"/>
              <a:t>、</a:t>
            </a:r>
            <a:r>
              <a:rPr lang="en-US" altLang="zh-CN" sz="2400" dirty="0"/>
              <a:t>HK</a:t>
            </a:r>
            <a:r>
              <a:rPr lang="zh-CN" altLang="en-US" sz="2400" dirty="0"/>
              <a:t>、</a:t>
            </a:r>
            <a:r>
              <a:rPr lang="en-US" altLang="zh-CN" sz="2400" dirty="0"/>
              <a:t>K</a:t>
            </a:r>
            <a:r>
              <a:rPr lang="zh-CN" altLang="en-US" sz="2400" dirty="0"/>
              <a:t>进一步插入到</a:t>
            </a:r>
            <a:r>
              <a:rPr lang="en-US" altLang="zh-CN" sz="2400" dirty="0"/>
              <a:t>PAT tree</a:t>
            </a:r>
            <a:r>
              <a:rPr lang="zh-CN" altLang="en-US" sz="2400" dirty="0"/>
              <a:t>中</a:t>
            </a:r>
            <a:r>
              <a:rPr lang="zh-CN" altLang="en-US" sz="2400" dirty="0" smtClean="0"/>
              <a:t>。所有</a:t>
            </a:r>
            <a:r>
              <a:rPr lang="en-US" altLang="zh-CN" sz="2400" dirty="0" err="1"/>
              <a:t>sistring</a:t>
            </a:r>
            <a:r>
              <a:rPr lang="zh-CN" altLang="en-US" sz="2400" dirty="0"/>
              <a:t>都插入以后结束。</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a:t>
            </a:r>
            <a:r>
              <a:rPr lang="zh-CN" altLang="en-US" dirty="0" smtClean="0"/>
              <a:t>树检索</a:t>
            </a:r>
            <a:endParaRPr lang="zh-CN" altLang="en-US" dirty="0"/>
          </a:p>
        </p:txBody>
      </p:sp>
      <p:sp>
        <p:nvSpPr>
          <p:cNvPr id="3" name="内容占位符 2"/>
          <p:cNvSpPr>
            <a:spLocks noGrp="1"/>
          </p:cNvSpPr>
          <p:nvPr>
            <p:ph sz="quarter" idx="13"/>
          </p:nvPr>
        </p:nvSpPr>
        <p:spPr>
          <a:xfrm>
            <a:off x="677621" y="2071333"/>
            <a:ext cx="10515600" cy="4483704"/>
          </a:xfrm>
        </p:spPr>
        <p:txBody>
          <a:bodyPr>
            <a:normAutofit fontScale="62500" lnSpcReduction="20000"/>
          </a:bodyPr>
          <a:lstStyle/>
          <a:p>
            <a:pPr>
              <a:buFont typeface="Wingdings" charset="2"/>
              <a:buChar char="n"/>
            </a:pPr>
            <a:r>
              <a:rPr lang="zh-CN" altLang="en-US" sz="3400" dirty="0"/>
              <a:t>利用</a:t>
            </a:r>
            <a:r>
              <a:rPr lang="en-US" altLang="zh-CN" sz="3400" dirty="0"/>
              <a:t>PAT tree</a:t>
            </a:r>
            <a:r>
              <a:rPr lang="zh-CN" altLang="en-US" sz="3400" dirty="0"/>
              <a:t>可以实现对语料的快速检索，检索过程就</a:t>
            </a:r>
            <a:r>
              <a:rPr lang="zh-CN" altLang="en-US" sz="3400" dirty="0" smtClean="0"/>
              <a:t>是在</a:t>
            </a:r>
            <a:r>
              <a:rPr lang="en-US" altLang="zh-CN" sz="3400" dirty="0"/>
              <a:t>PAT tree</a:t>
            </a:r>
            <a:r>
              <a:rPr lang="zh-CN" altLang="en-US" sz="3400" dirty="0"/>
              <a:t>中从根结点</a:t>
            </a:r>
            <a:r>
              <a:rPr lang="zh-CN" altLang="en-US" sz="3400" dirty="0" smtClean="0"/>
              <a:t>寻找查询字串路径</a:t>
            </a:r>
            <a:r>
              <a:rPr lang="zh-CN" altLang="en-US" sz="3400" dirty="0"/>
              <a:t>的过程。当比较完查询字串所有位置后，搜索</a:t>
            </a:r>
            <a:r>
              <a:rPr lang="zh-CN" altLang="en-US" sz="3400" dirty="0" smtClean="0"/>
              <a:t>路径</a:t>
            </a:r>
            <a:r>
              <a:rPr lang="zh-CN" altLang="en-US" sz="3400" dirty="0" smtClean="0"/>
              <a:t>到达</a:t>
            </a:r>
            <a:r>
              <a:rPr lang="en-US" altLang="zh-CN" sz="3400" dirty="0" smtClean="0"/>
              <a:t>PAT </a:t>
            </a:r>
            <a:r>
              <a:rPr lang="en-US" altLang="zh-CN" sz="3400" dirty="0"/>
              <a:t>tree</a:t>
            </a:r>
            <a:r>
              <a:rPr lang="zh-CN" altLang="en-US" sz="3400" dirty="0"/>
              <a:t>的某一结点</a:t>
            </a:r>
            <a:r>
              <a:rPr lang="zh-CN" altLang="en-US" sz="3400" dirty="0" smtClean="0"/>
              <a:t>。</a:t>
            </a:r>
            <a:endParaRPr lang="en-US" altLang="zh-CN" sz="3400" dirty="0" smtClean="0"/>
          </a:p>
          <a:p>
            <a:pPr>
              <a:buFont typeface="Wingdings" charset="2"/>
              <a:buChar char="n"/>
            </a:pPr>
            <a:r>
              <a:rPr lang="zh-CN" altLang="en-US" sz="3400" dirty="0"/>
              <a:t> 若该结点</a:t>
            </a:r>
            <a:r>
              <a:rPr lang="zh-CN" altLang="en-US" sz="3400" dirty="0" smtClean="0"/>
              <a:t>为</a:t>
            </a:r>
            <a:r>
              <a:rPr lang="zh-CN" altLang="en-US" sz="3400" dirty="0" smtClean="0">
                <a:solidFill>
                  <a:srgbClr val="FF0000"/>
                </a:solidFill>
              </a:rPr>
              <a:t>叶子节点</a:t>
            </a:r>
            <a:r>
              <a:rPr lang="zh-CN" altLang="en-US" sz="3400" dirty="0" smtClean="0"/>
              <a:t>，</a:t>
            </a:r>
            <a:r>
              <a:rPr lang="zh-CN" altLang="en-US" sz="3400" dirty="0"/>
              <a:t>则判断查询字串是否为叶子结点所指的半无限长字串的前缀，</a:t>
            </a:r>
            <a:r>
              <a:rPr lang="zh-CN" altLang="en-US" sz="3400" dirty="0" smtClean="0"/>
              <a:t>如果</a:t>
            </a:r>
            <a:r>
              <a:rPr lang="zh-CN" altLang="en-US" sz="3400" dirty="0" smtClean="0"/>
              <a:t>是</a:t>
            </a:r>
            <a:r>
              <a:rPr lang="zh-CN" altLang="en-US" sz="3400" dirty="0" smtClean="0"/>
              <a:t>，</a:t>
            </a:r>
            <a:r>
              <a:rPr lang="zh-CN" altLang="en-US" sz="3400" dirty="0"/>
              <a:t>则查询字串在语料中出现的频次即为叶子结点中记录的频次；否则，该查询字串在语料中不存在</a:t>
            </a:r>
            <a:r>
              <a:rPr lang="zh-CN" altLang="en-US" sz="3400" dirty="0" smtClean="0"/>
              <a:t>。</a:t>
            </a:r>
            <a:endParaRPr lang="en-US" altLang="zh-CN" sz="3400" dirty="0" smtClean="0"/>
          </a:p>
          <a:p>
            <a:pPr>
              <a:buFont typeface="Wingdings" charset="2"/>
              <a:buChar char="n"/>
            </a:pPr>
            <a:r>
              <a:rPr lang="zh-CN" altLang="en-US" sz="3400" dirty="0"/>
              <a:t>若该结点为</a:t>
            </a:r>
            <a:r>
              <a:rPr lang="zh-CN" altLang="en-US" sz="3400" dirty="0">
                <a:solidFill>
                  <a:srgbClr val="FF0000"/>
                </a:solidFill>
              </a:rPr>
              <a:t>内部结点</a:t>
            </a:r>
            <a:r>
              <a:rPr lang="zh-CN" altLang="en-US" sz="3400" dirty="0"/>
              <a:t>，则判断查询字串是否为该结点所辖子树中任一叶子结点所指的半无限长字串的前缀。</a:t>
            </a:r>
            <a:r>
              <a:rPr lang="zh-CN" altLang="en-US" sz="3400" dirty="0" smtClean="0"/>
              <a:t>如果</a:t>
            </a:r>
            <a:r>
              <a:rPr lang="zh-CN" altLang="en-US" sz="3400" dirty="0" smtClean="0"/>
              <a:t>是</a:t>
            </a:r>
            <a:r>
              <a:rPr lang="zh-CN" altLang="en-US" sz="3400" dirty="0" smtClean="0"/>
              <a:t>，</a:t>
            </a:r>
            <a:r>
              <a:rPr lang="zh-CN" altLang="en-US" sz="3400" dirty="0"/>
              <a:t>该子树中所有叶子结点记录的频次之和即为查询字串的出现</a:t>
            </a:r>
            <a:r>
              <a:rPr lang="zh-CN" altLang="en-US" sz="3400" dirty="0" smtClean="0"/>
              <a:t>频次；否则</a:t>
            </a:r>
            <a:r>
              <a:rPr lang="zh-CN" altLang="en-US" sz="3400" dirty="0"/>
              <a:t>，查询字串在语料中不存在</a:t>
            </a:r>
            <a:r>
              <a:rPr lang="zh-CN" altLang="en-US" sz="3400" dirty="0" smtClean="0"/>
              <a:t>。</a:t>
            </a:r>
            <a:endParaRPr lang="en-US" altLang="zh-CN" sz="3400" dirty="0" smtClean="0"/>
          </a:p>
          <a:p>
            <a:pPr>
              <a:buFont typeface="Wingdings" charset="2"/>
              <a:buChar char="n"/>
            </a:pPr>
            <a:r>
              <a:rPr lang="zh-CN" altLang="en-US" sz="3400" dirty="0"/>
              <a:t>这样，通过</a:t>
            </a:r>
            <a:r>
              <a:rPr lang="en-US" altLang="zh-CN" sz="3400" dirty="0"/>
              <a:t>PAT tree</a:t>
            </a:r>
            <a:r>
              <a:rPr lang="zh-CN" altLang="en-US" sz="3400" dirty="0"/>
              <a:t>可以检索原文中任意长度的字串及其出现频次，所以，</a:t>
            </a:r>
            <a:r>
              <a:rPr lang="en-US" altLang="zh-CN" sz="3400" dirty="0"/>
              <a:t>PAT tree</a:t>
            </a:r>
            <a:r>
              <a:rPr lang="zh-CN" altLang="en-US" sz="3400" dirty="0"/>
              <a:t>也是可变长</a:t>
            </a:r>
            <a:r>
              <a:rPr lang="zh-CN" altLang="en-US" sz="3400" dirty="0" smtClean="0"/>
              <a:t>统计</a:t>
            </a:r>
            <a:r>
              <a:rPr lang="zh-CN" altLang="en-US" sz="3400" dirty="0" smtClean="0"/>
              <a:t>语言模型</a:t>
            </a:r>
            <a:r>
              <a:rPr lang="zh-CN" altLang="en-US" sz="3400" dirty="0" smtClean="0"/>
              <a:t>优良</a:t>
            </a:r>
            <a:r>
              <a:rPr lang="zh-CN" altLang="en-US" sz="3400" dirty="0"/>
              <a:t>的检索结构。</a:t>
            </a:r>
            <a:endParaRPr lang="en-US" altLang="zh-CN" sz="3400" dirty="0" smtClean="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a:t>
            </a:r>
            <a:r>
              <a:rPr lang="zh-CN" altLang="en-US" dirty="0" smtClean="0"/>
              <a:t>树检索</a:t>
            </a:r>
            <a:endParaRPr lang="zh-CN" altLang="en-US" dirty="0"/>
          </a:p>
        </p:txBody>
      </p:sp>
      <p:sp>
        <p:nvSpPr>
          <p:cNvPr id="3" name="内容占位符 2"/>
          <p:cNvSpPr>
            <a:spLocks noGrp="1"/>
          </p:cNvSpPr>
          <p:nvPr>
            <p:ph sz="quarter" idx="13"/>
          </p:nvPr>
        </p:nvSpPr>
        <p:spPr>
          <a:xfrm>
            <a:off x="464595" y="1925806"/>
            <a:ext cx="5855994" cy="4591611"/>
          </a:xfrm>
        </p:spPr>
        <p:txBody>
          <a:bodyPr>
            <a:normAutofit fontScale="77500" lnSpcReduction="20000"/>
          </a:bodyPr>
          <a:lstStyle/>
          <a:p>
            <a:pPr>
              <a:buFont typeface="Wingdings" charset="2"/>
              <a:buChar char="n"/>
            </a:pPr>
            <a:r>
              <a:rPr lang="zh-CN" altLang="en-US" sz="3100" dirty="0"/>
              <a:t>例如：要查找</a:t>
            </a:r>
            <a:r>
              <a:rPr lang="en-US" altLang="zh-CN" sz="3100" dirty="0"/>
              <a:t>string= “CU ”(bit sequence=010 00 0 1 1 01010101) </a:t>
            </a:r>
            <a:r>
              <a:rPr lang="zh-CN" altLang="en-US" sz="3100" dirty="0"/>
              <a:t>是不是在</a:t>
            </a:r>
            <a:r>
              <a:rPr lang="en-US" altLang="zh-CN" sz="3100" dirty="0"/>
              <a:t>CUHK </a:t>
            </a:r>
            <a:r>
              <a:rPr lang="zh-CN" altLang="en-US" sz="3100" dirty="0"/>
              <a:t>中。</a:t>
            </a:r>
          </a:p>
          <a:p>
            <a:pPr>
              <a:buFont typeface="Wingdings" charset="2"/>
              <a:buChar char="Ø"/>
            </a:pPr>
            <a:r>
              <a:rPr lang="zh-CN" altLang="en-US" sz="3100" dirty="0" smtClean="0"/>
              <a:t> 根据</a:t>
            </a:r>
            <a:r>
              <a:rPr lang="zh-CN" altLang="en-US" sz="3100" dirty="0"/>
              <a:t>“</a:t>
            </a:r>
            <a:r>
              <a:rPr lang="en-US" altLang="zh-CN" sz="3100" dirty="0"/>
              <a:t>CUHK ”</a:t>
            </a:r>
            <a:r>
              <a:rPr lang="zh-CN" altLang="en-US" sz="3100" dirty="0"/>
              <a:t>的</a:t>
            </a:r>
            <a:r>
              <a:rPr lang="en-US" altLang="zh-CN" sz="3100" dirty="0"/>
              <a:t>PAT tree </a:t>
            </a:r>
            <a:r>
              <a:rPr lang="zh-CN" altLang="en-US" sz="3100" dirty="0" smtClean="0"/>
              <a:t>结构，</a:t>
            </a:r>
            <a:r>
              <a:rPr lang="zh-CN" altLang="en-US" sz="3100" dirty="0"/>
              <a:t>根结点</a:t>
            </a:r>
            <a:r>
              <a:rPr lang="en-US" altLang="zh-CN" sz="3100" dirty="0"/>
              <a:t>r </a:t>
            </a:r>
            <a:r>
              <a:rPr lang="zh-CN" altLang="en-US" sz="3100" dirty="0"/>
              <a:t>的</a:t>
            </a:r>
            <a:r>
              <a:rPr lang="en-US" altLang="zh-CN" sz="3100" dirty="0"/>
              <a:t>bit position=4 </a:t>
            </a:r>
            <a:r>
              <a:rPr lang="zh-CN" altLang="en-US" sz="3100" dirty="0"/>
              <a:t>，那么查找</a:t>
            </a:r>
            <a:r>
              <a:rPr lang="en-US" altLang="zh-CN" sz="3100" dirty="0"/>
              <a:t>bit sequence </a:t>
            </a:r>
            <a:r>
              <a:rPr lang="zh-CN" altLang="en-US" sz="3100" dirty="0"/>
              <a:t>的第</a:t>
            </a:r>
            <a:r>
              <a:rPr lang="en-US" altLang="zh-CN" sz="3100" dirty="0"/>
              <a:t>4 </a:t>
            </a:r>
            <a:r>
              <a:rPr lang="zh-CN" altLang="en-US" sz="3100" dirty="0"/>
              <a:t>个</a:t>
            </a:r>
            <a:r>
              <a:rPr lang="en-US" altLang="zh-CN" sz="3100" dirty="0"/>
              <a:t>bit=0 </a:t>
            </a:r>
            <a:r>
              <a:rPr lang="zh-CN" altLang="en-US" sz="3100" dirty="0"/>
              <a:t>。然后查找</a:t>
            </a:r>
            <a:r>
              <a:rPr lang="en-US" altLang="zh-CN" sz="3100" dirty="0"/>
              <a:t>R </a:t>
            </a:r>
            <a:r>
              <a:rPr lang="zh-CN" altLang="en-US" sz="3100" dirty="0"/>
              <a:t>的左孩子</a:t>
            </a:r>
            <a:r>
              <a:rPr lang="en-US" altLang="zh-CN" sz="3100" dirty="0" err="1"/>
              <a:t>rc</a:t>
            </a:r>
            <a:r>
              <a:rPr lang="en-US" altLang="zh-CN" sz="3100" dirty="0"/>
              <a:t> </a:t>
            </a:r>
            <a:r>
              <a:rPr lang="zh-CN" altLang="en-US" sz="3100" dirty="0"/>
              <a:t>。</a:t>
            </a:r>
          </a:p>
          <a:p>
            <a:pPr>
              <a:buFont typeface="Wingdings" charset="2"/>
              <a:buChar char="Ø"/>
            </a:pPr>
            <a:r>
              <a:rPr lang="en-US" altLang="zh-CN" sz="3100" dirty="0" err="1" smtClean="0"/>
              <a:t>rc</a:t>
            </a:r>
            <a:r>
              <a:rPr lang="en-US" altLang="zh-CN" sz="3100" dirty="0" smtClean="0"/>
              <a:t> </a:t>
            </a:r>
            <a:r>
              <a:rPr lang="zh-CN" altLang="en-US" sz="3100" dirty="0"/>
              <a:t>的</a:t>
            </a:r>
            <a:r>
              <a:rPr lang="en-US" altLang="zh-CN" sz="3100" dirty="0"/>
              <a:t>bit position=5 </a:t>
            </a:r>
            <a:r>
              <a:rPr lang="zh-CN" altLang="en-US" sz="3100" dirty="0"/>
              <a:t>，在</a:t>
            </a:r>
            <a:r>
              <a:rPr lang="en-US" altLang="zh-CN" sz="3100" dirty="0"/>
              <a:t>bit sequence </a:t>
            </a:r>
            <a:r>
              <a:rPr lang="zh-CN" altLang="en-US" sz="3100" dirty="0"/>
              <a:t>的第</a:t>
            </a:r>
            <a:r>
              <a:rPr lang="en-US" altLang="zh-CN" sz="3100" dirty="0"/>
              <a:t>5 </a:t>
            </a:r>
            <a:r>
              <a:rPr lang="zh-CN" altLang="en-US" sz="3100" dirty="0"/>
              <a:t>个</a:t>
            </a:r>
            <a:r>
              <a:rPr lang="en-US" altLang="zh-CN" sz="3100" dirty="0"/>
              <a:t>bit=0 </a:t>
            </a:r>
            <a:r>
              <a:rPr lang="zh-CN" altLang="en-US" sz="3100" dirty="0"/>
              <a:t>。则查找</a:t>
            </a:r>
            <a:r>
              <a:rPr lang="en-US" altLang="zh-CN" sz="3100" dirty="0" err="1"/>
              <a:t>rc</a:t>
            </a:r>
            <a:r>
              <a:rPr lang="en-US" altLang="zh-CN" sz="3100" dirty="0"/>
              <a:t> </a:t>
            </a:r>
            <a:r>
              <a:rPr lang="zh-CN" altLang="en-US" sz="3100" dirty="0"/>
              <a:t>的左孩子</a:t>
            </a:r>
            <a:r>
              <a:rPr lang="en-US" altLang="zh-CN" sz="3100" dirty="0" err="1"/>
              <a:t>rcc</a:t>
            </a:r>
            <a:r>
              <a:rPr lang="en-US" altLang="zh-CN" sz="3100" dirty="0"/>
              <a:t> </a:t>
            </a:r>
            <a:r>
              <a:rPr lang="zh-CN" altLang="en-US" sz="3100" dirty="0"/>
              <a:t>。</a:t>
            </a:r>
          </a:p>
          <a:p>
            <a:pPr>
              <a:buFont typeface="Wingdings" charset="2"/>
              <a:buChar char="Ø"/>
            </a:pPr>
            <a:r>
              <a:rPr lang="en-US" altLang="zh-CN" sz="3100" dirty="0" err="1" smtClean="0"/>
              <a:t>rcc</a:t>
            </a:r>
            <a:r>
              <a:rPr lang="en-US" altLang="zh-CN" sz="3100" dirty="0"/>
              <a:t>= ” CUHK ” </a:t>
            </a:r>
            <a:r>
              <a:rPr lang="zh-CN" altLang="en-US" sz="3100" dirty="0"/>
              <a:t>已经是叶子结点了，则确定一下</a:t>
            </a:r>
            <a:r>
              <a:rPr lang="en-US" altLang="zh-CN" sz="3100" dirty="0"/>
              <a:t>CU </a:t>
            </a:r>
            <a:r>
              <a:rPr lang="zh-CN" altLang="en-US" sz="3100" dirty="0"/>
              <a:t>是不是</a:t>
            </a:r>
            <a:r>
              <a:rPr lang="en-US" altLang="zh-CN" sz="3100" dirty="0"/>
              <a:t>CUHK </a:t>
            </a:r>
            <a:r>
              <a:rPr lang="zh-CN" altLang="en-US" sz="3100" dirty="0"/>
              <a:t>的前缀即可</a:t>
            </a:r>
            <a:r>
              <a:rPr lang="zh-CN" altLang="en-US" sz="3100" dirty="0" smtClean="0"/>
              <a:t>。</a:t>
            </a:r>
            <a:endParaRPr lang="zh-CN" altLang="en-US" sz="3100" dirty="0"/>
          </a:p>
          <a:p>
            <a:endParaRPr lang="zh-CN" altLang="en-US" dirty="0"/>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919160" y="1760599"/>
            <a:ext cx="3535279" cy="47568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7" name="文本占位符 620546"/>
          <p:cNvSpPr>
            <a:spLocks noGrp="1"/>
          </p:cNvSpPr>
          <p:nvPr>
            <p:ph sz="quarter" idx="13"/>
          </p:nvPr>
        </p:nvSpPr>
        <p:spPr>
          <a:xfrm>
            <a:off x="913774" y="1480457"/>
            <a:ext cx="4812112" cy="4963885"/>
          </a:xfrm>
        </p:spPr>
        <p:txBody>
          <a:bodyPr>
            <a:noAutofit/>
          </a:bodyPr>
          <a:lstStyle/>
          <a:p>
            <a:pPr>
              <a:lnSpc>
                <a:spcPct val="80000"/>
              </a:lnSpc>
              <a:buFont typeface="Wingdings" charset="2"/>
              <a:buChar char="n"/>
            </a:pPr>
            <a:r>
              <a:rPr lang="zh-CN" altLang="en-US"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宋体" panose="02010600030101010101" pitchFamily="2" charset="-122"/>
              </a:rPr>
              <a:t>结构的适用情况</a:t>
            </a:r>
          </a:p>
          <a:p>
            <a:pPr>
              <a:lnSpc>
                <a:spcPct val="80000"/>
              </a:lnSpc>
              <a:buFont typeface="Wingdings" charset="2"/>
              <a:buChar char="Ø"/>
            </a:pPr>
            <a:r>
              <a:rPr lang="zh-CN" altLang="en-US" sz="2800" dirty="0" smtClean="0">
                <a:latin typeface="宋体" panose="02010600030101010101" pitchFamily="2" charset="-122"/>
              </a:rPr>
              <a:t>如果</a:t>
            </a:r>
            <a:r>
              <a:rPr lang="zh-CN" altLang="en-US" sz="2800" dirty="0">
                <a:latin typeface="宋体" panose="02010600030101010101" pitchFamily="2" charset="-122"/>
              </a:rPr>
              <a:t>所有的元素都可以使用数字或者字母等来标记，那么就可以考虑使用</a:t>
            </a:r>
            <a:r>
              <a:rPr lang="en-US" altLang="zh-CN" sz="2800" dirty="0" err="1">
                <a:latin typeface="Times New Roman" panose="02020603050405020304" pitchFamily="18" charset="0"/>
                <a:cs typeface="Times New Roman" panose="02020603050405020304" pitchFamily="18" charset="0"/>
              </a:rPr>
              <a:t>Trie</a:t>
            </a:r>
            <a:r>
              <a:rPr lang="zh-CN" altLang="en-US" sz="2800" dirty="0">
                <a:latin typeface="宋体" panose="02010600030101010101" pitchFamily="2" charset="-122"/>
              </a:rPr>
              <a:t>结构</a:t>
            </a:r>
            <a:r>
              <a:rPr lang="zh-CN" altLang="en-US" sz="2800" dirty="0"/>
              <a:t> </a:t>
            </a:r>
          </a:p>
          <a:p>
            <a:pPr>
              <a:lnSpc>
                <a:spcPct val="80000"/>
              </a:lnSpc>
              <a:buFont typeface="Wingdings" charset="2"/>
              <a:buChar char="Ø"/>
            </a:pPr>
            <a:r>
              <a:rPr lang="zh-CN" altLang="en-US" sz="2800" dirty="0">
                <a:latin typeface="宋体" panose="02010600030101010101" pitchFamily="2" charset="-122"/>
              </a:rPr>
              <a:t>例如，元素可以用</a:t>
            </a:r>
            <a:r>
              <a:rPr lang="en-US" altLang="zh-CN" sz="2800" dirty="0">
                <a:latin typeface="Times New Roman" panose="02020603050405020304" pitchFamily="18" charset="0"/>
                <a:cs typeface="Times New Roman" panose="02020603050405020304" pitchFamily="18" charset="0"/>
              </a:rPr>
              <a:t>0-9</a:t>
            </a:r>
            <a:r>
              <a:rPr lang="zh-CN" altLang="en-US" sz="2800" dirty="0">
                <a:latin typeface="宋体" panose="02010600030101010101" pitchFamily="2" charset="-122"/>
              </a:rPr>
              <a:t>的数字来标记</a:t>
            </a:r>
          </a:p>
          <a:p>
            <a:pPr lvl="1">
              <a:lnSpc>
                <a:spcPct val="80000"/>
              </a:lnSpc>
            </a:pPr>
            <a:r>
              <a:rPr lang="zh-CN" altLang="en-US" sz="2800" dirty="0">
                <a:latin typeface="宋体" panose="02010600030101010101" pitchFamily="2" charset="-122"/>
              </a:rPr>
              <a:t>在根结点的地方，它分出</a:t>
            </a:r>
            <a:r>
              <a:rPr lang="en-US" altLang="zh-CN" sz="2800" dirty="0">
                <a:latin typeface="Times New Roman" panose="02020603050405020304" pitchFamily="18" charset="0"/>
                <a:cs typeface="Times New Roman" panose="02020603050405020304" pitchFamily="18" charset="0"/>
              </a:rPr>
              <a:t>10</a:t>
            </a:r>
            <a:r>
              <a:rPr lang="zh-CN" altLang="en-US" sz="2800" dirty="0">
                <a:latin typeface="宋体" panose="02010600030101010101" pitchFamily="2" charset="-122"/>
              </a:rPr>
              <a:t>个子结点，分别标记</a:t>
            </a:r>
            <a:r>
              <a:rPr lang="en-US" altLang="zh-CN" sz="2800" dirty="0">
                <a:latin typeface="Times New Roman" panose="02020603050405020304" pitchFamily="18" charset="0"/>
                <a:cs typeface="Times New Roman" panose="02020603050405020304" pitchFamily="18" charset="0"/>
              </a:rPr>
              <a:t>0-9</a:t>
            </a:r>
            <a:endParaRPr lang="en-US" altLang="zh-CN" sz="2800" dirty="0">
              <a:latin typeface="宋体" panose="02010600030101010101" pitchFamily="2" charset="-122"/>
            </a:endParaRPr>
          </a:p>
          <a:p>
            <a:pPr lvl="1">
              <a:lnSpc>
                <a:spcPct val="80000"/>
              </a:lnSpc>
            </a:pPr>
            <a:r>
              <a:rPr lang="zh-CN" altLang="en-US" sz="2800" dirty="0">
                <a:latin typeface="宋体" panose="02010600030101010101" pitchFamily="2" charset="-122"/>
              </a:rPr>
              <a:t>然后每个子结点又可以分出</a:t>
            </a:r>
            <a:r>
              <a:rPr lang="en-US" altLang="zh-CN" sz="2800" dirty="0">
                <a:latin typeface="Times New Roman" panose="02020603050405020304" pitchFamily="18" charset="0"/>
                <a:cs typeface="Times New Roman" panose="02020603050405020304" pitchFamily="18" charset="0"/>
              </a:rPr>
              <a:t>10</a:t>
            </a:r>
            <a:r>
              <a:rPr lang="zh-CN" altLang="en-US" sz="2800" dirty="0">
                <a:latin typeface="宋体" panose="02010600030101010101" pitchFamily="2" charset="-122"/>
              </a:rPr>
              <a:t>个结点</a:t>
            </a:r>
          </a:p>
          <a:p>
            <a:pPr lvl="1">
              <a:lnSpc>
                <a:spcPct val="80000"/>
              </a:lnSpc>
            </a:pPr>
            <a:r>
              <a:rPr lang="zh-CN" altLang="en-US" sz="2800" dirty="0">
                <a:latin typeface="宋体" panose="02010600030101010101" pitchFamily="2" charset="-122"/>
              </a:rPr>
              <a:t>如此下去直到所有的元素都能够被区分开</a:t>
            </a:r>
          </a:p>
        </p:txBody>
      </p:sp>
      <p:sp>
        <p:nvSpPr>
          <p:cNvPr id="4" name="文本框 3"/>
          <p:cNvSpPr txBox="1">
            <a:spLocks noChangeArrowheads="1"/>
          </p:cNvSpPr>
          <p:nvPr/>
        </p:nvSpPr>
        <p:spPr bwMode="auto">
          <a:xfrm>
            <a:off x="5013552" y="619125"/>
            <a:ext cx="3641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charset="0"/>
                <a:ea typeface="宋体" charset="0"/>
                <a:cs typeface="宋体" charset="0"/>
              </a:defRPr>
            </a:lvl1pPr>
            <a:lvl2pPr marL="742950" indent="-285750">
              <a:defRPr>
                <a:solidFill>
                  <a:schemeClr val="tx1"/>
                </a:solidFill>
                <a:latin typeface="Tw Cen MT" charset="0"/>
                <a:ea typeface="宋体" charset="0"/>
                <a:cs typeface="宋体" charset="0"/>
              </a:defRPr>
            </a:lvl2pPr>
            <a:lvl3pPr marL="1143000" indent="-228600">
              <a:defRPr>
                <a:solidFill>
                  <a:schemeClr val="tx1"/>
                </a:solidFill>
                <a:latin typeface="Tw Cen MT" charset="0"/>
                <a:ea typeface="宋体" charset="0"/>
                <a:cs typeface="宋体" charset="0"/>
              </a:defRPr>
            </a:lvl3pPr>
            <a:lvl4pPr marL="1600200" indent="-228600">
              <a:defRPr>
                <a:solidFill>
                  <a:schemeClr val="tx1"/>
                </a:solidFill>
                <a:latin typeface="Tw Cen MT" charset="0"/>
                <a:ea typeface="宋体" charset="0"/>
                <a:cs typeface="宋体" charset="0"/>
              </a:defRPr>
            </a:lvl4pPr>
            <a:lvl5pPr marL="2057400" indent="-228600">
              <a:defRPr>
                <a:solidFill>
                  <a:schemeClr val="tx1"/>
                </a:solidFill>
                <a:latin typeface="Tw Cen MT" charset="0"/>
                <a:ea typeface="宋体" charset="0"/>
                <a:cs typeface="宋体" charset="0"/>
              </a:defRPr>
            </a:lvl5pPr>
            <a:lvl6pPr marL="2514600" indent="-228600" fontAlgn="base">
              <a:spcBef>
                <a:spcPct val="0"/>
              </a:spcBef>
              <a:spcAft>
                <a:spcPct val="0"/>
              </a:spcAft>
              <a:defRPr>
                <a:solidFill>
                  <a:schemeClr val="tx1"/>
                </a:solidFill>
                <a:latin typeface="Tw Cen MT" charset="0"/>
                <a:ea typeface="宋体" charset="0"/>
                <a:cs typeface="宋体" charset="0"/>
              </a:defRPr>
            </a:lvl6pPr>
            <a:lvl7pPr marL="2971800" indent="-228600" fontAlgn="base">
              <a:spcBef>
                <a:spcPct val="0"/>
              </a:spcBef>
              <a:spcAft>
                <a:spcPct val="0"/>
              </a:spcAft>
              <a:defRPr>
                <a:solidFill>
                  <a:schemeClr val="tx1"/>
                </a:solidFill>
                <a:latin typeface="Tw Cen MT" charset="0"/>
                <a:ea typeface="宋体" charset="0"/>
                <a:cs typeface="宋体" charset="0"/>
              </a:defRPr>
            </a:lvl7pPr>
            <a:lvl8pPr marL="3429000" indent="-228600" fontAlgn="base">
              <a:spcBef>
                <a:spcPct val="0"/>
              </a:spcBef>
              <a:spcAft>
                <a:spcPct val="0"/>
              </a:spcAft>
              <a:defRPr>
                <a:solidFill>
                  <a:schemeClr val="tx1"/>
                </a:solidFill>
                <a:latin typeface="Tw Cen MT" charset="0"/>
                <a:ea typeface="宋体" charset="0"/>
                <a:cs typeface="宋体" charset="0"/>
              </a:defRPr>
            </a:lvl8pPr>
            <a:lvl9pPr marL="3886200" indent="-228600" fontAlgn="base">
              <a:spcBef>
                <a:spcPct val="0"/>
              </a:spcBef>
              <a:spcAft>
                <a:spcPct val="0"/>
              </a:spcAft>
              <a:defRPr>
                <a:solidFill>
                  <a:schemeClr val="tx1"/>
                </a:solidFill>
                <a:latin typeface="Tw Cen MT" charset="0"/>
                <a:ea typeface="宋体" charset="0"/>
                <a:cs typeface="宋体" charset="0"/>
              </a:defRPr>
            </a:lvl9pPr>
          </a:lstStyle>
          <a:p>
            <a:pPr eaLnBrk="1" hangingPunct="1"/>
            <a:r>
              <a:rPr kumimoji="1" lang="en-US" altLang="zh-CN" sz="3600" dirty="0" smtClean="0"/>
              <a:t>TRIE</a:t>
            </a:r>
            <a:r>
              <a:rPr kumimoji="1" lang="zh-CN" altLang="en-US" sz="3600" dirty="0" smtClean="0"/>
              <a:t> </a:t>
            </a:r>
            <a:r>
              <a:rPr kumimoji="1" lang="zh-CN" altLang="en-US" sz="3600" dirty="0" smtClean="0"/>
              <a:t>树</a:t>
            </a:r>
            <a:endParaRPr kumimoji="1" lang="zh-CN" altLang="en-US" sz="3600" dirty="0"/>
          </a:p>
        </p:txBody>
      </p:sp>
      <p:sp>
        <p:nvSpPr>
          <p:cNvPr id="2" name="矩形 1"/>
          <p:cNvSpPr/>
          <p:nvPr/>
        </p:nvSpPr>
        <p:spPr>
          <a:xfrm>
            <a:off x="8845324" y="1480457"/>
            <a:ext cx="581705" cy="4354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6703714" y="2410691"/>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0</a:t>
            </a:r>
            <a:endParaRPr kumimoji="1" lang="zh-CN" altLang="en-US" dirty="0"/>
          </a:p>
        </p:txBody>
      </p:sp>
      <p:sp>
        <p:nvSpPr>
          <p:cNvPr id="7" name="椭圆 6"/>
          <p:cNvSpPr/>
          <p:nvPr/>
        </p:nvSpPr>
        <p:spPr>
          <a:xfrm>
            <a:off x="11333410" y="2423087"/>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9</a:t>
            </a:r>
            <a:endParaRPr kumimoji="1" lang="zh-CN" altLang="en-US" dirty="0"/>
          </a:p>
        </p:txBody>
      </p:sp>
      <p:sp>
        <p:nvSpPr>
          <p:cNvPr id="8" name="椭圆 7"/>
          <p:cNvSpPr/>
          <p:nvPr/>
        </p:nvSpPr>
        <p:spPr>
          <a:xfrm>
            <a:off x="10827202" y="2442775"/>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8</a:t>
            </a:r>
            <a:endParaRPr kumimoji="1" lang="zh-CN" altLang="en-US" dirty="0"/>
          </a:p>
        </p:txBody>
      </p:sp>
      <p:sp>
        <p:nvSpPr>
          <p:cNvPr id="9" name="椭圆 8"/>
          <p:cNvSpPr/>
          <p:nvPr/>
        </p:nvSpPr>
        <p:spPr>
          <a:xfrm>
            <a:off x="8284640" y="2412879"/>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3</a:t>
            </a:r>
            <a:endParaRPr kumimoji="1" lang="zh-CN" altLang="en-US" dirty="0"/>
          </a:p>
        </p:txBody>
      </p:sp>
      <p:sp>
        <p:nvSpPr>
          <p:cNvPr id="10" name="椭圆 9"/>
          <p:cNvSpPr/>
          <p:nvPr/>
        </p:nvSpPr>
        <p:spPr>
          <a:xfrm>
            <a:off x="7748536" y="2404858"/>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2</a:t>
            </a:r>
            <a:endParaRPr kumimoji="1" lang="zh-CN" altLang="en-US" dirty="0"/>
          </a:p>
        </p:txBody>
      </p:sp>
      <p:sp>
        <p:nvSpPr>
          <p:cNvPr id="11" name="椭圆 10"/>
          <p:cNvSpPr/>
          <p:nvPr/>
        </p:nvSpPr>
        <p:spPr>
          <a:xfrm>
            <a:off x="7239818" y="2412879"/>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a:t>
            </a:r>
            <a:endParaRPr kumimoji="1" lang="zh-CN" altLang="en-US" dirty="0"/>
          </a:p>
        </p:txBody>
      </p:sp>
      <p:sp>
        <p:nvSpPr>
          <p:cNvPr id="12" name="椭圆 11"/>
          <p:cNvSpPr/>
          <p:nvPr/>
        </p:nvSpPr>
        <p:spPr>
          <a:xfrm>
            <a:off x="8793358" y="2412879"/>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4</a:t>
            </a:r>
            <a:endParaRPr kumimoji="1" lang="zh-CN" altLang="en-US" dirty="0"/>
          </a:p>
        </p:txBody>
      </p:sp>
      <p:sp>
        <p:nvSpPr>
          <p:cNvPr id="13" name="椭圆 12"/>
          <p:cNvSpPr/>
          <p:nvPr/>
        </p:nvSpPr>
        <p:spPr>
          <a:xfrm>
            <a:off x="9279848" y="2404858"/>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5</a:t>
            </a:r>
            <a:endParaRPr kumimoji="1" lang="zh-CN" altLang="en-US" dirty="0"/>
          </a:p>
        </p:txBody>
      </p:sp>
      <p:sp>
        <p:nvSpPr>
          <p:cNvPr id="14" name="椭圆 13"/>
          <p:cNvSpPr/>
          <p:nvPr/>
        </p:nvSpPr>
        <p:spPr>
          <a:xfrm>
            <a:off x="9788566" y="2401212"/>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6</a:t>
            </a:r>
            <a:endParaRPr kumimoji="1" lang="zh-CN" altLang="en-US" dirty="0"/>
          </a:p>
        </p:txBody>
      </p:sp>
      <p:sp>
        <p:nvSpPr>
          <p:cNvPr id="15" name="椭圆 14"/>
          <p:cNvSpPr/>
          <p:nvPr/>
        </p:nvSpPr>
        <p:spPr>
          <a:xfrm flipH="1">
            <a:off x="10324670" y="2423087"/>
            <a:ext cx="374073"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7</a:t>
            </a:r>
            <a:endParaRPr kumimoji="1" lang="zh-CN" altLang="en-US" dirty="0"/>
          </a:p>
        </p:txBody>
      </p:sp>
      <p:cxnSp>
        <p:nvCxnSpPr>
          <p:cNvPr id="6" name="直线连接符 5"/>
          <p:cNvCxnSpPr>
            <a:stCxn id="2" idx="2"/>
            <a:endCxn id="3" idx="7"/>
          </p:cNvCxnSpPr>
          <p:nvPr/>
        </p:nvCxnSpPr>
        <p:spPr>
          <a:xfrm flipH="1">
            <a:off x="7034830" y="1915885"/>
            <a:ext cx="2101347" cy="553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0"/>
            <a:endCxn id="2" idx="2"/>
          </p:cNvCxnSpPr>
          <p:nvPr/>
        </p:nvCxnSpPr>
        <p:spPr>
          <a:xfrm flipH="1" flipV="1">
            <a:off x="9136177" y="1915885"/>
            <a:ext cx="2391197" cy="50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2" idx="2"/>
            <a:endCxn id="12" idx="0"/>
          </p:cNvCxnSpPr>
          <p:nvPr/>
        </p:nvCxnSpPr>
        <p:spPr>
          <a:xfrm flipH="1">
            <a:off x="8987322" y="1915885"/>
            <a:ext cx="148855" cy="496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endCxn id="13" idx="0"/>
          </p:cNvCxnSpPr>
          <p:nvPr/>
        </p:nvCxnSpPr>
        <p:spPr>
          <a:xfrm>
            <a:off x="9176598" y="1920989"/>
            <a:ext cx="297214" cy="483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2" idx="2"/>
            <a:endCxn id="8" idx="0"/>
          </p:cNvCxnSpPr>
          <p:nvPr/>
        </p:nvCxnSpPr>
        <p:spPr>
          <a:xfrm>
            <a:off x="9136177" y="1915885"/>
            <a:ext cx="1884989" cy="526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endCxn id="15" idx="0"/>
          </p:cNvCxnSpPr>
          <p:nvPr/>
        </p:nvCxnSpPr>
        <p:spPr>
          <a:xfrm>
            <a:off x="9254458" y="1923906"/>
            <a:ext cx="1257248" cy="499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 idx="2"/>
            <a:endCxn id="14" idx="0"/>
          </p:cNvCxnSpPr>
          <p:nvPr/>
        </p:nvCxnSpPr>
        <p:spPr>
          <a:xfrm>
            <a:off x="9136177" y="1915885"/>
            <a:ext cx="846353" cy="4853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2" idx="2"/>
            <a:endCxn id="9" idx="0"/>
          </p:cNvCxnSpPr>
          <p:nvPr/>
        </p:nvCxnSpPr>
        <p:spPr>
          <a:xfrm flipH="1">
            <a:off x="8478604" y="1915885"/>
            <a:ext cx="657573" cy="496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545" name="直线连接符 620544"/>
          <p:cNvCxnSpPr>
            <a:stCxn id="2" idx="2"/>
            <a:endCxn id="11" idx="7"/>
          </p:cNvCxnSpPr>
          <p:nvPr/>
        </p:nvCxnSpPr>
        <p:spPr>
          <a:xfrm flipH="1">
            <a:off x="7570934" y="1915885"/>
            <a:ext cx="1565243" cy="55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549" name="直线连接符 620548"/>
          <p:cNvCxnSpPr>
            <a:stCxn id="2" idx="2"/>
            <a:endCxn id="10" idx="7"/>
          </p:cNvCxnSpPr>
          <p:nvPr/>
        </p:nvCxnSpPr>
        <p:spPr>
          <a:xfrm flipH="1">
            <a:off x="8079652" y="1915885"/>
            <a:ext cx="1056525" cy="547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182726" y="4231470"/>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0</a:t>
            </a:r>
            <a:endParaRPr kumimoji="1" lang="zh-CN" altLang="en-US" dirty="0"/>
          </a:p>
        </p:txBody>
      </p:sp>
      <p:sp>
        <p:nvSpPr>
          <p:cNvPr id="39" name="椭圆 38"/>
          <p:cNvSpPr/>
          <p:nvPr/>
        </p:nvSpPr>
        <p:spPr>
          <a:xfrm>
            <a:off x="7161523" y="4231470"/>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9</a:t>
            </a:r>
            <a:endParaRPr kumimoji="1" lang="zh-CN" altLang="en-US" dirty="0"/>
          </a:p>
        </p:txBody>
      </p:sp>
      <p:sp>
        <p:nvSpPr>
          <p:cNvPr id="620550" name="文本框 620549"/>
          <p:cNvSpPr txBox="1"/>
          <p:nvPr/>
        </p:nvSpPr>
        <p:spPr>
          <a:xfrm>
            <a:off x="6598768" y="4119176"/>
            <a:ext cx="492443" cy="461665"/>
          </a:xfrm>
          <a:prstGeom prst="rect">
            <a:avLst/>
          </a:prstGeom>
          <a:noFill/>
          <a:ln>
            <a:noFill/>
          </a:ln>
        </p:spPr>
        <p:txBody>
          <a:bodyPr wrap="none" rtlCol="0">
            <a:spAutoFit/>
          </a:bodyPr>
          <a:lstStyle/>
          <a:p>
            <a:r>
              <a:rPr kumimoji="1" lang="is-IS" altLang="zh-CN" sz="2400" b="1" dirty="0" smtClean="0">
                <a:solidFill>
                  <a:srgbClr val="00B0F0"/>
                </a:solidFill>
              </a:rPr>
              <a:t>…</a:t>
            </a:r>
            <a:endParaRPr kumimoji="1" lang="zh-CN" altLang="en-US" sz="2400" b="1" dirty="0">
              <a:solidFill>
                <a:srgbClr val="00B0F0"/>
              </a:solidFill>
            </a:endParaRPr>
          </a:p>
        </p:txBody>
      </p:sp>
      <p:sp>
        <p:nvSpPr>
          <p:cNvPr id="41" name="椭圆 40"/>
          <p:cNvSpPr/>
          <p:nvPr/>
        </p:nvSpPr>
        <p:spPr>
          <a:xfrm>
            <a:off x="10826915" y="4239492"/>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0</a:t>
            </a:r>
            <a:endParaRPr kumimoji="1" lang="zh-CN" altLang="en-US" dirty="0"/>
          </a:p>
        </p:txBody>
      </p:sp>
      <p:sp>
        <p:nvSpPr>
          <p:cNvPr id="42" name="椭圆 41"/>
          <p:cNvSpPr/>
          <p:nvPr/>
        </p:nvSpPr>
        <p:spPr>
          <a:xfrm>
            <a:off x="11709460" y="4207408"/>
            <a:ext cx="387927" cy="401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9</a:t>
            </a:r>
            <a:endParaRPr kumimoji="1" lang="zh-CN" altLang="en-US" dirty="0"/>
          </a:p>
        </p:txBody>
      </p:sp>
      <p:sp>
        <p:nvSpPr>
          <p:cNvPr id="43" name="文本框 42"/>
          <p:cNvSpPr txBox="1"/>
          <p:nvPr/>
        </p:nvSpPr>
        <p:spPr>
          <a:xfrm>
            <a:off x="11238035" y="4119175"/>
            <a:ext cx="492443" cy="461665"/>
          </a:xfrm>
          <a:prstGeom prst="rect">
            <a:avLst/>
          </a:prstGeom>
          <a:noFill/>
          <a:ln>
            <a:noFill/>
          </a:ln>
        </p:spPr>
        <p:txBody>
          <a:bodyPr wrap="none" rtlCol="0">
            <a:spAutoFit/>
          </a:bodyPr>
          <a:lstStyle/>
          <a:p>
            <a:r>
              <a:rPr kumimoji="1" lang="is-IS" altLang="zh-CN" sz="2400" b="1" dirty="0" smtClean="0">
                <a:solidFill>
                  <a:srgbClr val="00B0F0"/>
                </a:solidFill>
              </a:rPr>
              <a:t>…</a:t>
            </a:r>
            <a:endParaRPr kumimoji="1" lang="zh-CN" altLang="en-US" sz="2400" b="1" dirty="0">
              <a:solidFill>
                <a:srgbClr val="00B0F0"/>
              </a:solidFill>
            </a:endParaRPr>
          </a:p>
        </p:txBody>
      </p:sp>
      <p:sp>
        <p:nvSpPr>
          <p:cNvPr id="44" name="文本框 43"/>
          <p:cNvSpPr txBox="1"/>
          <p:nvPr/>
        </p:nvSpPr>
        <p:spPr>
          <a:xfrm>
            <a:off x="7807928" y="4119174"/>
            <a:ext cx="2656496" cy="461665"/>
          </a:xfrm>
          <a:prstGeom prst="rect">
            <a:avLst/>
          </a:prstGeom>
          <a:noFill/>
          <a:ln>
            <a:noFill/>
          </a:ln>
        </p:spPr>
        <p:txBody>
          <a:bodyPr wrap="none" rtlCol="0">
            <a:spAutoFit/>
          </a:bodyPr>
          <a:lstStyle/>
          <a:p>
            <a:r>
              <a:rPr kumimoji="1" lang="is-IS" altLang="zh-CN" sz="2400" b="1" dirty="0" smtClean="0">
                <a:solidFill>
                  <a:srgbClr val="00B0F0"/>
                </a:solidFill>
              </a:rPr>
              <a:t>…...........................</a:t>
            </a:r>
            <a:endParaRPr kumimoji="1" lang="zh-CN" altLang="en-US" sz="2400" b="1" dirty="0">
              <a:solidFill>
                <a:srgbClr val="00B0F0"/>
              </a:solidFill>
            </a:endParaRPr>
          </a:p>
        </p:txBody>
      </p:sp>
      <p:cxnSp>
        <p:nvCxnSpPr>
          <p:cNvPr id="620552" name="直线连接符 620551"/>
          <p:cNvCxnSpPr>
            <a:stCxn id="3" idx="4"/>
            <a:endCxn id="38" idx="0"/>
          </p:cNvCxnSpPr>
          <p:nvPr/>
        </p:nvCxnSpPr>
        <p:spPr>
          <a:xfrm flipH="1">
            <a:off x="6376690" y="2812473"/>
            <a:ext cx="520988" cy="1418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554" name="直线连接符 620553"/>
          <p:cNvCxnSpPr>
            <a:stCxn id="3" idx="4"/>
            <a:endCxn id="39" idx="0"/>
          </p:cNvCxnSpPr>
          <p:nvPr/>
        </p:nvCxnSpPr>
        <p:spPr>
          <a:xfrm>
            <a:off x="6897678" y="2812473"/>
            <a:ext cx="457809" cy="1418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556" name="直线连接符 620555"/>
          <p:cNvCxnSpPr>
            <a:stCxn id="7" idx="4"/>
            <a:endCxn id="41" idx="0"/>
          </p:cNvCxnSpPr>
          <p:nvPr/>
        </p:nvCxnSpPr>
        <p:spPr>
          <a:xfrm flipH="1">
            <a:off x="11020879" y="2824869"/>
            <a:ext cx="506495" cy="1414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558" name="直线连接符 620557"/>
          <p:cNvCxnSpPr>
            <a:stCxn id="7" idx="4"/>
            <a:endCxn id="42" idx="0"/>
          </p:cNvCxnSpPr>
          <p:nvPr/>
        </p:nvCxnSpPr>
        <p:spPr>
          <a:xfrm>
            <a:off x="11527374" y="2824869"/>
            <a:ext cx="376050" cy="1382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a:t>
            </a:r>
            <a:r>
              <a:rPr lang="zh-CN" altLang="en-US" dirty="0" smtClean="0"/>
              <a:t>树</a:t>
            </a:r>
            <a:endParaRPr lang="zh-CN" altLang="en-US" dirty="0"/>
          </a:p>
        </p:txBody>
      </p:sp>
      <p:sp>
        <p:nvSpPr>
          <p:cNvPr id="3" name="内容占位符 2"/>
          <p:cNvSpPr>
            <a:spLocks noGrp="1"/>
          </p:cNvSpPr>
          <p:nvPr>
            <p:ph sz="quarter" idx="13"/>
          </p:nvPr>
        </p:nvSpPr>
        <p:spPr/>
        <p:txBody>
          <a:bodyPr>
            <a:normAutofit fontScale="92500" lnSpcReduction="10000"/>
          </a:bodyPr>
          <a:lstStyle/>
          <a:p>
            <a:pPr>
              <a:buFont typeface="Wingdings" charset="2"/>
              <a:buChar char="n"/>
            </a:pPr>
            <a:r>
              <a:rPr lang="zh-CN" altLang="en-US" sz="2400" dirty="0" smtClean="0"/>
              <a:t> 特点</a:t>
            </a:r>
            <a:r>
              <a:rPr lang="zh-CN" altLang="en-US" sz="2400" dirty="0"/>
              <a:t>：</a:t>
            </a:r>
            <a:r>
              <a:rPr lang="en-US" altLang="zh-CN" sz="2400" dirty="0"/>
              <a:t>PAT tree</a:t>
            </a:r>
            <a:r>
              <a:rPr lang="zh-CN" altLang="en-US" sz="2400" dirty="0"/>
              <a:t>查找的时间复杂度和树的深度有关，由于树的构造取决于不同</a:t>
            </a:r>
            <a:r>
              <a:rPr lang="en-US" altLang="zh-CN" sz="2400" dirty="0"/>
              <a:t>bit</a:t>
            </a:r>
            <a:r>
              <a:rPr lang="zh-CN" altLang="en-US" sz="2400" dirty="0"/>
              <a:t>位上</a:t>
            </a:r>
            <a:r>
              <a:rPr lang="en-US" altLang="zh-CN" sz="2400" dirty="0"/>
              <a:t>0,1</a:t>
            </a:r>
            <a:r>
              <a:rPr lang="zh-CN" altLang="en-US" sz="2400" dirty="0"/>
              <a:t>的分布。因此</a:t>
            </a:r>
            <a:r>
              <a:rPr lang="en-US" altLang="zh-CN" sz="2400" dirty="0"/>
              <a:t>PAT tree</a:t>
            </a:r>
            <a:r>
              <a:rPr lang="zh-CN" altLang="en-US" sz="2400" dirty="0"/>
              <a:t>有点像二叉查找树 ，最坏情况下是单</a:t>
            </a:r>
            <a:r>
              <a:rPr lang="zh-CN" altLang="en-US" sz="2400" dirty="0" smtClean="0"/>
              <a:t>支树，</a:t>
            </a:r>
            <a:r>
              <a:rPr lang="zh-CN" altLang="en-US" sz="2400" dirty="0"/>
              <a:t>此时的时间复杂度是</a:t>
            </a:r>
            <a:r>
              <a:rPr lang="en-US" altLang="zh-CN" sz="2400" dirty="0"/>
              <a:t>O(n-1)</a:t>
            </a:r>
            <a:r>
              <a:rPr lang="zh-CN" altLang="en-US" sz="2400" dirty="0"/>
              <a:t>，</a:t>
            </a:r>
            <a:r>
              <a:rPr lang="en-US" altLang="zh-CN" sz="2400" dirty="0"/>
              <a:t>n</a:t>
            </a:r>
            <a:r>
              <a:rPr lang="zh-CN" altLang="en-US" sz="2400" dirty="0"/>
              <a:t>为字符串的长度。最好情况下</a:t>
            </a:r>
            <a:r>
              <a:rPr lang="zh-CN" altLang="en-US" sz="2400" dirty="0" smtClean="0"/>
              <a:t>是</a:t>
            </a:r>
            <a:r>
              <a:rPr lang="zh-CN" altLang="en-US" sz="2400" dirty="0" smtClean="0"/>
              <a:t>平衡二叉树</a:t>
            </a:r>
            <a:r>
              <a:rPr lang="zh-CN" altLang="en-US" sz="2400" dirty="0" smtClean="0"/>
              <a:t>结构</a:t>
            </a:r>
            <a:r>
              <a:rPr lang="zh-CN" altLang="en-US" sz="2400" dirty="0"/>
              <a:t>，时间复杂度是</a:t>
            </a:r>
            <a:r>
              <a:rPr lang="en-US" altLang="zh-CN" sz="2400" dirty="0" smtClean="0"/>
              <a:t>O(log</a:t>
            </a:r>
            <a:r>
              <a:rPr lang="en-US" altLang="zh-CN" sz="2400" baseline="-25000" dirty="0" smtClean="0"/>
              <a:t>2</a:t>
            </a:r>
            <a:r>
              <a:rPr lang="en-US" altLang="zh-CN" sz="2400" dirty="0" smtClean="0"/>
              <a:t>(N</a:t>
            </a:r>
            <a:r>
              <a:rPr lang="en-US" altLang="zh-CN" sz="2400" dirty="0"/>
              <a:t>))</a:t>
            </a:r>
            <a:r>
              <a:rPr lang="zh-CN" altLang="en-US" sz="2400" dirty="0"/>
              <a:t>。另外，作为压缩的二叉查找树，其存储的空间代价大大减少了</a:t>
            </a:r>
            <a:r>
              <a:rPr lang="zh-CN" altLang="en-US" sz="2400" dirty="0" smtClean="0"/>
              <a:t>。</a:t>
            </a:r>
            <a:endParaRPr lang="en-US" altLang="zh-CN" sz="2400" dirty="0" smtClean="0"/>
          </a:p>
          <a:p>
            <a:pPr>
              <a:buFont typeface="Wingdings" charset="2"/>
              <a:buChar char="n"/>
            </a:pPr>
            <a:r>
              <a:rPr lang="en-US" altLang="zh-CN" sz="2400" dirty="0" smtClean="0"/>
              <a:t> PAT tree</a:t>
            </a:r>
            <a:r>
              <a:rPr lang="zh-CN" altLang="en-US" sz="2400" dirty="0" smtClean="0"/>
              <a:t>在子串匹配上有很好的效率，这一点和</a:t>
            </a:r>
            <a:r>
              <a:rPr lang="en-US" altLang="zh-CN" sz="2400" dirty="0" smtClean="0"/>
              <a:t>Suffix Tree(</a:t>
            </a:r>
            <a:r>
              <a:rPr lang="zh-CN" altLang="en-US" sz="2400" dirty="0" smtClean="0"/>
              <a:t>后缀树</a:t>
            </a:r>
            <a:r>
              <a:rPr lang="en-US" altLang="zh-CN" sz="2400" dirty="0" smtClean="0"/>
              <a:t>)</a:t>
            </a:r>
            <a:r>
              <a:rPr lang="zh-CN" altLang="en-US" sz="2400" dirty="0" smtClean="0"/>
              <a:t>，</a:t>
            </a:r>
            <a:r>
              <a:rPr lang="en-US" altLang="zh-CN" sz="2400" dirty="0" smtClean="0"/>
              <a:t>KMP</a:t>
            </a:r>
            <a:r>
              <a:rPr lang="zh-CN" altLang="en-US" sz="2400" dirty="0" smtClean="0"/>
              <a:t>算法的优点相同。因此</a:t>
            </a:r>
            <a:r>
              <a:rPr lang="en-US" altLang="zh-CN" sz="2400" dirty="0" smtClean="0"/>
              <a:t>PAT tree</a:t>
            </a:r>
            <a:r>
              <a:rPr lang="zh-CN" altLang="en-US" sz="2400" dirty="0" smtClean="0"/>
              <a:t>在信息检索和自然语言处理领域是非常常用的工具。比如：关键字提取，新词发现等</a:t>
            </a:r>
            <a:r>
              <a:rPr lang="en-US" altLang="zh-CN" sz="2400" dirty="0" smtClean="0"/>
              <a:t>NLP</a:t>
            </a:r>
            <a:r>
              <a:rPr lang="zh-CN" altLang="en-US" sz="2400" dirty="0" smtClean="0"/>
              <a:t>领域经常使用这种结构。</a:t>
            </a:r>
          </a:p>
          <a:p>
            <a:pPr>
              <a:buFont typeface="Wingdings" charset="2"/>
              <a:buChar char="n"/>
            </a:pPr>
            <a:endParaRPr lang="zh-CN" altLang="en-US" sz="2400" dirty="0"/>
          </a:p>
        </p:txBody>
      </p:sp>
      <p:sp>
        <p:nvSpPr>
          <p:cNvPr id="4" name="内容占位符 2"/>
          <p:cNvSpPr txBox="1">
            <a:spLocks/>
          </p:cNvSpPr>
          <p:nvPr/>
        </p:nvSpPr>
        <p:spPr>
          <a:xfrm>
            <a:off x="913774" y="5791199"/>
            <a:ext cx="10363826" cy="3424107"/>
          </a:xfrm>
          <a:prstGeom prst="rect">
            <a:avLst/>
          </a:prstGeom>
        </p:spPr>
        <p:txBody>
          <a:bodyPr vert="horz" lIns="91440" tIns="45720" rIns="91440" bIns="45720" rtlCol="0">
            <a:normAutofit/>
          </a:bodyPr>
          <a:lstStyle>
            <a:lvl1pPr marL="228600" indent="-228600" algn="l" rtl="0" fontAlgn="base">
              <a:lnSpc>
                <a:spcPct val="120000"/>
              </a:lnSpc>
              <a:spcBef>
                <a:spcPts val="1000"/>
              </a:spcBef>
              <a:spcAft>
                <a:spcPct val="0"/>
              </a:spcAft>
              <a:buClr>
                <a:schemeClr val="tx1"/>
              </a:buClr>
              <a:buFont typeface="Arial" charset="0"/>
              <a:buChar char="•"/>
              <a:defRPr sz="2000" kern="1200" cap="all">
                <a:solidFill>
                  <a:schemeClr val="tx1"/>
                </a:solidFill>
                <a:latin typeface="+mn-lt"/>
                <a:ea typeface="+mn-ea"/>
                <a:cs typeface="宋体" charset="0"/>
              </a:defRPr>
            </a:lvl1pPr>
            <a:lvl2pPr marL="685800" indent="-228600" algn="l" rtl="0" fontAlgn="base">
              <a:lnSpc>
                <a:spcPct val="120000"/>
              </a:lnSpc>
              <a:spcBef>
                <a:spcPts val="500"/>
              </a:spcBef>
              <a:spcAft>
                <a:spcPct val="0"/>
              </a:spcAft>
              <a:buClr>
                <a:schemeClr val="tx1"/>
              </a:buClr>
              <a:buFont typeface="Arial" charset="0"/>
              <a:buChar char="•"/>
              <a:defRPr kern="1200" cap="all">
                <a:solidFill>
                  <a:schemeClr val="tx1"/>
                </a:solidFill>
                <a:latin typeface="+mn-lt"/>
                <a:ea typeface="+mn-ea"/>
                <a:cs typeface="宋体" charset="0"/>
              </a:defRPr>
            </a:lvl2pPr>
            <a:lvl3pPr marL="1143000" indent="-228600" algn="l" rtl="0" fontAlgn="base">
              <a:lnSpc>
                <a:spcPct val="120000"/>
              </a:lnSpc>
              <a:spcBef>
                <a:spcPts val="500"/>
              </a:spcBef>
              <a:spcAft>
                <a:spcPct val="0"/>
              </a:spcAft>
              <a:buClr>
                <a:schemeClr val="tx1"/>
              </a:buClr>
              <a:buFont typeface="Arial" charset="0"/>
              <a:buChar char="•"/>
              <a:defRPr sz="1600" kern="1200" cap="all">
                <a:solidFill>
                  <a:schemeClr val="tx1"/>
                </a:solidFill>
                <a:latin typeface="+mn-lt"/>
                <a:ea typeface="+mn-ea"/>
                <a:cs typeface="宋体" charset="0"/>
              </a:defRPr>
            </a:lvl3pPr>
            <a:lvl4pPr marL="16002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4pPr>
            <a:lvl5pPr marL="20574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宋体"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a:t>
            </a:r>
            <a:r>
              <a:rPr lang="zh-CN" altLang="en-US" dirty="0" smtClean="0"/>
              <a:t>树</a:t>
            </a:r>
            <a:r>
              <a:rPr lang="zh-CN" altLang="en-US" dirty="0" smtClean="0"/>
              <a:t>在</a:t>
            </a:r>
            <a:r>
              <a:rPr lang="en-US" altLang="zh-CN" dirty="0" smtClean="0"/>
              <a:t>IP</a:t>
            </a:r>
            <a:r>
              <a:rPr lang="zh-CN" altLang="en-US" dirty="0" smtClean="0"/>
              <a:t>地址</a:t>
            </a:r>
            <a:r>
              <a:rPr lang="zh-CN" altLang="en-US" dirty="0" smtClean="0"/>
              <a:t>匹配</a:t>
            </a:r>
            <a:r>
              <a:rPr lang="zh-CN" altLang="en-US" dirty="0" smtClean="0"/>
              <a:t>中的应用</a:t>
            </a:r>
            <a:endParaRPr lang="zh-CN" altLang="en-US" dirty="0"/>
          </a:p>
        </p:txBody>
      </p:sp>
      <p:sp>
        <p:nvSpPr>
          <p:cNvPr id="3" name="内容占位符 2"/>
          <p:cNvSpPr>
            <a:spLocks noGrp="1"/>
          </p:cNvSpPr>
          <p:nvPr>
            <p:ph sz="quarter" idx="13"/>
          </p:nvPr>
        </p:nvSpPr>
        <p:spPr>
          <a:xfrm>
            <a:off x="838200" y="2924359"/>
            <a:ext cx="10515600" cy="512185"/>
          </a:xfrm>
        </p:spPr>
        <p:txBody>
          <a:bodyPr>
            <a:noAutofit/>
          </a:bodyPr>
          <a:lstStyle/>
          <a:p>
            <a:pPr marL="228600" indent="-228600" fontAlgn="auto">
              <a:lnSpc>
                <a:spcPct val="90000"/>
              </a:lnSpc>
              <a:spcBef>
                <a:spcPts val="1000"/>
              </a:spcBef>
              <a:spcAft>
                <a:spcPts val="0"/>
              </a:spcAft>
              <a:buClrTx/>
              <a:buSzTx/>
              <a:buFont typeface="Arial" panose="020B0604020202020204" pitchFamily="34" charset="0"/>
              <a:buChar char="•"/>
              <a:defRPr/>
            </a:pPr>
            <a:r>
              <a:rPr lang="zh-CN" altLang="zh-CN" sz="2800" b="0" dirty="0">
                <a:solidFill>
                  <a:prstClr val="black"/>
                </a:solidFill>
                <a:latin typeface="等线" panose="02010600030101010101" charset="-122"/>
                <a:ea typeface="等线" panose="02010600030101010101" charset="-122"/>
              </a:rPr>
              <a:t>基于</a:t>
            </a:r>
            <a:r>
              <a:rPr lang="en-US" altLang="zh-CN" sz="2800" b="0" dirty="0">
                <a:solidFill>
                  <a:prstClr val="black"/>
                </a:solidFill>
                <a:latin typeface="等线" panose="02010600030101010101" charset="-122"/>
                <a:ea typeface="等线" panose="02010600030101010101" charset="-122"/>
              </a:rPr>
              <a:t>PAT</a:t>
            </a:r>
            <a:r>
              <a:rPr lang="zh-CN" altLang="zh-CN" sz="2800" b="0" dirty="0">
                <a:solidFill>
                  <a:prstClr val="black"/>
                </a:solidFill>
                <a:latin typeface="等线" panose="02010600030101010101" charset="-122"/>
                <a:ea typeface="等线" panose="02010600030101010101" charset="-122"/>
              </a:rPr>
              <a:t>树的按位匹配的思想来设计算法</a:t>
            </a:r>
            <a:endParaRPr lang="zh-CN" altLang="en-US" sz="2800" b="0" dirty="0">
              <a:solidFill>
                <a:prstClr val="black"/>
              </a:solidFill>
              <a:latin typeface="等线" panose="02010600030101010101" charset="-122"/>
              <a:ea typeface="等线" panose="02010600030101010101" charset="-122"/>
            </a:endParaRPr>
          </a:p>
        </p:txBody>
      </p:sp>
      <p:sp>
        <p:nvSpPr>
          <p:cNvPr id="5" name="矩形 4"/>
          <p:cNvSpPr/>
          <p:nvPr/>
        </p:nvSpPr>
        <p:spPr>
          <a:xfrm>
            <a:off x="1152098" y="4754614"/>
            <a:ext cx="9698181"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ip1</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1.1.1.1		00000001 00000001 000000</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0</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1 00000001</a:t>
            </a:r>
            <a:endPar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ip2</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1.1.2.1		00000001 00000001 000000</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00" cap="none" spc="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mn-cs"/>
              </a:rPr>
              <a:t>0</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00000001</a:t>
            </a:r>
            <a:endPar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ip3</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1.1.3.2		00000001 00000001 000000</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00" cap="none" spc="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00000</a:t>
            </a:r>
            <a:r>
              <a:rPr kumimoji="0" lang="en-US" altLang="zh-CN" sz="24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10</a:t>
            </a:r>
            <a:endPar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ip4 </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1.1.3.4		00000001 00000001 000000</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00" cap="none" spc="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00000</a:t>
            </a:r>
            <a:r>
              <a:rPr kumimoji="0" lang="en-US" altLang="zh-CN" sz="24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00</a:t>
            </a:r>
            <a:endPar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 name="内容占位符 2"/>
          <p:cNvSpPr txBox="1"/>
          <p:nvPr/>
        </p:nvSpPr>
        <p:spPr>
          <a:xfrm>
            <a:off x="743388" y="3605652"/>
            <a:ext cx="10515600" cy="512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举例说明</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假设</a:t>
            </a:r>
            <a:r>
              <a:rPr kumimoji="0" lang="zh-CN"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待匹配</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IP</a:t>
            </a:r>
            <a:r>
              <a:rPr kumimoji="0" lang="zh-CN"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集合</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[ip1-ip4]</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，需要按位从左往右检查值不同的位</a:t>
            </a:r>
          </a:p>
        </p:txBody>
      </p:sp>
      <p:sp>
        <p:nvSpPr>
          <p:cNvPr id="9" name="内容占位符 2"/>
          <p:cNvSpPr txBox="1"/>
          <p:nvPr/>
        </p:nvSpPr>
        <p:spPr>
          <a:xfrm>
            <a:off x="838200" y="2243066"/>
            <a:ext cx="10515600" cy="51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IP</a:t>
            </a:r>
            <a:r>
              <a:rPr kumimoji="0" lang="zh-CN" altLang="en-US" sz="28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匹配通常是将</a:t>
            </a:r>
            <a:r>
              <a:rPr kumimoji="0" lang="en-US" altLang="zh-CN" sz="2800" b="0" i="0" u="none" strike="noStrike" kern="1200" cap="none" spc="0" normalizeH="0" baseline="0" noProof="0" dirty="0" err="1" smtClean="0">
                <a:ln>
                  <a:noFill/>
                </a:ln>
                <a:solidFill>
                  <a:prstClr val="black"/>
                </a:solidFill>
                <a:effectLst/>
                <a:uLnTx/>
                <a:uFillTx/>
                <a:latin typeface="等线" panose="02010600030101010101" charset="-122"/>
                <a:ea typeface="等线" panose="02010600030101010101" charset="-122"/>
                <a:cs typeface="+mn-cs"/>
              </a:rPr>
              <a:t>ip</a:t>
            </a:r>
            <a:r>
              <a:rPr kumimoji="0" lang="zh-CN" altLang="en-US" sz="28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按位转换成字符串，再进行匹配</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构建树</a:t>
            </a:r>
            <a:endParaRPr lang="zh-CN" altLang="en-US" dirty="0"/>
          </a:p>
        </p:txBody>
      </p:sp>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6400800" y="2976897"/>
            <a:ext cx="5264560" cy="3502028"/>
          </a:xfrm>
          <a:prstGeom prst="rect">
            <a:avLst/>
          </a:prstGeom>
        </p:spPr>
      </p:pic>
      <p:sp>
        <p:nvSpPr>
          <p:cNvPr id="9" name="矩形 8"/>
          <p:cNvSpPr/>
          <p:nvPr/>
        </p:nvSpPr>
        <p:spPr>
          <a:xfrm>
            <a:off x="280236" y="2276565"/>
            <a:ext cx="5815765" cy="384720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步骤</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第一次不同的位是第</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23</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位</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(bit-index=23)</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，第</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23</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位为</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0</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的有</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[ip1], </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划入左分支，第</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23</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位为</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的有</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[ip2-ip4]</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，划入右分支。左分支只有</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ip1</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，终止。</a:t>
            </a: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    </a:t>
            </a:r>
            <a:r>
              <a:rPr kumimoji="0" lang="zh-CN" altLang="zh-CN" sz="2000" b="1"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步骤</a:t>
            </a:r>
            <a:r>
              <a:rPr kumimoji="0" lang="en-US" altLang="zh-CN" sz="20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a:t>
            </a:r>
            <a:r>
              <a:rPr kumimoji="0" lang="zh-CN" altLang="zh-CN" sz="20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右分支的三个字串中，第一次不同的位是第</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24</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位</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(bit-index=24)</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，第</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24</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位</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0</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的有</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[ip2]</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，划入左分支，第</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24</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位为</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的有</a:t>
            </a:r>
            <a:r>
              <a:rPr kumimoji="0" lang="en-US"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[ip3,ip4]</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，划入右分支。左分支只有一个结点，终止。</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步骤</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3</a:t>
            </a:r>
            <a:r>
              <a:rPr kumimoji="0" lang="zh-CN"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在步骤</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中，右分支的两个字串，第一次不同的位是第</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30</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(bit-index=30)</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30</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位为</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0</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的有</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[ip4]</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，划入左分支，第</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30</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位为</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的有</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[ip3]</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，划入右分支。</a:t>
            </a:r>
            <a:r>
              <a:rPr kumimoji="0" lang="zh-CN" altLang="zh-CN" sz="2000" b="0" i="0" u="none" strike="noStrike" kern="0" cap="none" spc="0" normalizeH="0" baseline="0" noProof="0" dirty="0" smtClean="0">
                <a:ln>
                  <a:noFill/>
                </a:ln>
                <a:solidFill>
                  <a:srgbClr val="000000"/>
                </a:solidFill>
                <a:effectLst/>
                <a:uLnTx/>
                <a:uFillTx/>
                <a:latin typeface="等线" panose="02010600030101010101" charset="-122"/>
                <a:ea typeface="宋体" panose="02010600030101010101" pitchFamily="2" charset="-122"/>
                <a:cs typeface="宋体" panose="02010600030101010101" pitchFamily="2" charset="-122"/>
              </a:rPr>
              <a:t>每个字串都单独是个节点，构建终止。</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endParaRPr>
          </a:p>
        </p:txBody>
      </p:sp>
      <p:sp>
        <p:nvSpPr>
          <p:cNvPr id="10" name="矩形 9"/>
          <p:cNvSpPr/>
          <p:nvPr/>
        </p:nvSpPr>
        <p:spPr>
          <a:xfrm>
            <a:off x="6096001" y="1689002"/>
            <a:ext cx="5905498"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ip1</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1.1.1.1</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00000001 </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00000001 000000</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0</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1 00000001</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ip2</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1.1.2.1</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00000001 </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00000001 000000</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1800" b="0" i="0" u="none" strike="noStrike" kern="100" cap="none" spc="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mn-cs"/>
              </a:rPr>
              <a:t>0</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00000001</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ip3</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1.1.3.2</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00000001 </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00000001 000000</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1800" b="0" i="0" u="none" strike="noStrike" kern="100" cap="none" spc="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mn-cs"/>
              </a:rPr>
              <a:t>1</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00000</a:t>
            </a:r>
            <a:r>
              <a:rPr kumimoji="0" lang="en-US" altLang="zh-CN" sz="18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10</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ip4 </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1.1.3.4</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00000001 </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00000001 000000</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1800" b="0" i="0" u="none" strike="noStrike" kern="100" cap="none" spc="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mn-cs"/>
              </a:rPr>
              <a:t>1</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00000</a:t>
            </a:r>
            <a:r>
              <a:rPr kumimoji="0" lang="en-US" altLang="zh-CN" sz="18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1</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00</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 name="圆角矩形 10"/>
          <p:cNvSpPr/>
          <p:nvPr/>
        </p:nvSpPr>
        <p:spPr>
          <a:xfrm>
            <a:off x="6096001" y="1676401"/>
            <a:ext cx="5905498" cy="1200329"/>
          </a:xfrm>
          <a:prstGeom prst="round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搜索树</a:t>
            </a:r>
            <a:endParaRPr lang="zh-CN" altLang="en-US" dirty="0"/>
          </a:p>
        </p:txBody>
      </p:sp>
      <p:sp>
        <p:nvSpPr>
          <p:cNvPr id="3" name="内容占位符 2"/>
          <p:cNvSpPr>
            <a:spLocks noGrp="1"/>
          </p:cNvSpPr>
          <p:nvPr>
            <p:ph sz="quarter" idx="13"/>
          </p:nvPr>
        </p:nvSpPr>
        <p:spPr>
          <a:xfrm>
            <a:off x="387606" y="2131363"/>
            <a:ext cx="5708394" cy="4351338"/>
          </a:xfrm>
        </p:spPr>
        <p:txBody>
          <a:bodyPr>
            <a:normAutofit fontScale="62500" lnSpcReduction="20000"/>
          </a:bodyPr>
          <a:lstStyle/>
          <a:p>
            <a:pPr marL="0" indent="0">
              <a:buNone/>
            </a:pPr>
            <a:r>
              <a:rPr lang="zh-CN" altLang="en-US" sz="3800" dirty="0" smtClean="0"/>
              <a:t>假设</a:t>
            </a:r>
            <a:r>
              <a:rPr lang="zh-CN" altLang="zh-CN" sz="3800" dirty="0" smtClean="0"/>
              <a:t>带</a:t>
            </a:r>
            <a:r>
              <a:rPr lang="zh-CN" altLang="zh-CN" sz="3800" dirty="0"/>
              <a:t>匹配</a:t>
            </a:r>
            <a:r>
              <a:rPr lang="en-US" altLang="zh-CN" sz="3800" dirty="0" err="1"/>
              <a:t>ip</a:t>
            </a:r>
            <a:r>
              <a:rPr lang="en-US" altLang="zh-CN" sz="3800" dirty="0"/>
              <a:t>-test</a:t>
            </a:r>
            <a:endParaRPr lang="zh-CN" altLang="zh-CN" sz="3800" dirty="0"/>
          </a:p>
          <a:p>
            <a:r>
              <a:rPr lang="zh-CN" altLang="zh-CN" sz="3800" dirty="0"/>
              <a:t>步骤</a:t>
            </a:r>
            <a:r>
              <a:rPr lang="en-US" altLang="zh-CN" sz="3800" dirty="0"/>
              <a:t>1</a:t>
            </a:r>
            <a:r>
              <a:rPr lang="zh-CN" altLang="zh-CN" sz="3800" dirty="0"/>
              <a:t>：检查第</a:t>
            </a:r>
            <a:r>
              <a:rPr lang="en-US" altLang="zh-CN" sz="3800" dirty="0"/>
              <a:t>23</a:t>
            </a:r>
            <a:r>
              <a:rPr lang="zh-CN" altLang="zh-CN" sz="3800" dirty="0"/>
              <a:t>位，如果为</a:t>
            </a:r>
            <a:r>
              <a:rPr lang="en-US" altLang="zh-CN" sz="3800" dirty="0"/>
              <a:t>0</a:t>
            </a:r>
            <a:r>
              <a:rPr lang="zh-CN" altLang="zh-CN" sz="3800" dirty="0"/>
              <a:t>，进入左分支，与</a:t>
            </a:r>
            <a:r>
              <a:rPr lang="en-US" altLang="zh-CN" sz="3800" dirty="0"/>
              <a:t>IP1</a:t>
            </a:r>
            <a:r>
              <a:rPr lang="zh-CN" altLang="zh-CN" sz="3800" dirty="0"/>
              <a:t>进行</a:t>
            </a:r>
            <a:r>
              <a:rPr lang="zh-CN" altLang="zh-CN" sz="3800" dirty="0" smtClean="0"/>
              <a:t>匹配</a:t>
            </a:r>
            <a:r>
              <a:rPr lang="zh-CN" altLang="en-US" sz="3800" dirty="0" smtClean="0"/>
              <a:t>，搜索结束</a:t>
            </a:r>
            <a:r>
              <a:rPr lang="zh-CN" altLang="zh-CN" sz="3800" dirty="0" smtClean="0"/>
              <a:t>。</a:t>
            </a:r>
            <a:r>
              <a:rPr lang="zh-CN" altLang="zh-CN" sz="3800" dirty="0"/>
              <a:t>如果为</a:t>
            </a:r>
            <a:r>
              <a:rPr lang="en-US" altLang="zh-CN" sz="3800" dirty="0"/>
              <a:t>1</a:t>
            </a:r>
            <a:r>
              <a:rPr lang="zh-CN" altLang="zh-CN" sz="3800" dirty="0"/>
              <a:t>，进入右分支。</a:t>
            </a:r>
          </a:p>
          <a:p>
            <a:r>
              <a:rPr lang="zh-CN" altLang="zh-CN" sz="3800" dirty="0"/>
              <a:t>步骤</a:t>
            </a:r>
            <a:r>
              <a:rPr lang="en-US" altLang="zh-CN" sz="3800" dirty="0"/>
              <a:t>2</a:t>
            </a:r>
            <a:r>
              <a:rPr lang="zh-CN" altLang="zh-CN" sz="3800" dirty="0"/>
              <a:t>：检查第</a:t>
            </a:r>
            <a:r>
              <a:rPr lang="en-US" altLang="zh-CN" sz="3800" dirty="0"/>
              <a:t>24</a:t>
            </a:r>
            <a:r>
              <a:rPr lang="zh-CN" altLang="zh-CN" sz="3800" dirty="0"/>
              <a:t>位，如果为</a:t>
            </a:r>
            <a:r>
              <a:rPr lang="en-US" altLang="zh-CN" sz="3800" dirty="0"/>
              <a:t>0</a:t>
            </a:r>
            <a:r>
              <a:rPr lang="zh-CN" altLang="zh-CN" sz="3800" dirty="0"/>
              <a:t>，进入左分支，与</a:t>
            </a:r>
            <a:r>
              <a:rPr lang="en-US" altLang="zh-CN" sz="3800" dirty="0"/>
              <a:t>IP2</a:t>
            </a:r>
            <a:r>
              <a:rPr lang="zh-CN" altLang="zh-CN" sz="3800" dirty="0"/>
              <a:t>进行</a:t>
            </a:r>
            <a:r>
              <a:rPr lang="zh-CN" altLang="zh-CN" sz="3800" dirty="0" smtClean="0"/>
              <a:t>匹配</a:t>
            </a:r>
            <a:r>
              <a:rPr lang="zh-CN" altLang="en-US" sz="3800" dirty="0" smtClean="0"/>
              <a:t>，搜索结束</a:t>
            </a:r>
            <a:r>
              <a:rPr lang="zh-CN" altLang="zh-CN" sz="3800" dirty="0" smtClean="0"/>
              <a:t>。</a:t>
            </a:r>
            <a:r>
              <a:rPr lang="zh-CN" altLang="zh-CN" sz="3800" dirty="0"/>
              <a:t>如果为</a:t>
            </a:r>
            <a:r>
              <a:rPr lang="en-US" altLang="zh-CN" sz="3800" dirty="0"/>
              <a:t>1</a:t>
            </a:r>
            <a:r>
              <a:rPr lang="zh-CN" altLang="zh-CN" sz="3800" dirty="0"/>
              <a:t>，进入右分支。</a:t>
            </a:r>
          </a:p>
          <a:p>
            <a:r>
              <a:rPr lang="zh-CN" altLang="zh-CN" sz="3800" dirty="0"/>
              <a:t>步骤</a:t>
            </a:r>
            <a:r>
              <a:rPr lang="en-US" altLang="zh-CN" sz="3800" dirty="0"/>
              <a:t>3</a:t>
            </a:r>
            <a:r>
              <a:rPr lang="zh-CN" altLang="zh-CN" sz="3800" dirty="0"/>
              <a:t>：检查第</a:t>
            </a:r>
            <a:r>
              <a:rPr lang="en-US" altLang="zh-CN" sz="3800" dirty="0"/>
              <a:t>30</a:t>
            </a:r>
            <a:r>
              <a:rPr lang="zh-CN" altLang="zh-CN" sz="3800" dirty="0"/>
              <a:t>位，如果为</a:t>
            </a:r>
            <a:r>
              <a:rPr lang="en-US" altLang="zh-CN" sz="3800" dirty="0"/>
              <a:t>0</a:t>
            </a:r>
            <a:r>
              <a:rPr lang="zh-CN" altLang="zh-CN" sz="3800" dirty="0"/>
              <a:t>， 进入做分支，与</a:t>
            </a:r>
            <a:r>
              <a:rPr lang="en-US" altLang="zh-CN" sz="3800" dirty="0"/>
              <a:t>IP4</a:t>
            </a:r>
            <a:r>
              <a:rPr lang="zh-CN" altLang="zh-CN" sz="3800" dirty="0"/>
              <a:t>进行匹配。如果为</a:t>
            </a:r>
            <a:r>
              <a:rPr lang="en-US" altLang="zh-CN" sz="3800" dirty="0"/>
              <a:t>1</a:t>
            </a:r>
            <a:r>
              <a:rPr lang="zh-CN" altLang="zh-CN" sz="3800" dirty="0"/>
              <a:t>，进入右分支，与</a:t>
            </a:r>
            <a:r>
              <a:rPr lang="en-US" altLang="zh-CN" sz="3800" dirty="0"/>
              <a:t>IP3</a:t>
            </a:r>
            <a:r>
              <a:rPr lang="zh-CN" altLang="zh-CN" sz="3800" dirty="0"/>
              <a:t>进行匹配</a:t>
            </a:r>
            <a:r>
              <a:rPr lang="zh-CN" altLang="zh-CN" sz="3800" dirty="0" smtClean="0"/>
              <a:t>。</a:t>
            </a:r>
            <a:r>
              <a:rPr lang="zh-CN" altLang="en-US" sz="3800" dirty="0" smtClean="0"/>
              <a:t>搜索结束。</a:t>
            </a:r>
            <a:endParaRPr lang="zh-CN" altLang="zh-CN" sz="3800" dirty="0"/>
          </a:p>
          <a:p>
            <a:endParaRPr lang="zh-CN" altLang="en-US" dirty="0"/>
          </a:p>
        </p:txBody>
      </p:sp>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6255954" y="2131363"/>
            <a:ext cx="5669347" cy="37712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sz="quarter" idx="13"/>
          </p:nvPr>
        </p:nvSpPr>
        <p:spPr/>
        <p:txBody>
          <a:bodyPr/>
          <a:lstStyle/>
          <a:p>
            <a:r>
              <a:rPr lang="zh-CN" altLang="en-US" sz="2800" dirty="0" smtClean="0"/>
              <a:t>如何利用</a:t>
            </a:r>
            <a:r>
              <a:rPr lang="en-US" altLang="zh-CN" sz="2800" dirty="0" smtClean="0"/>
              <a:t>TRIE</a:t>
            </a:r>
            <a:r>
              <a:rPr lang="zh-CN" altLang="en-US" sz="2800" dirty="0" smtClean="0"/>
              <a:t>树或</a:t>
            </a:r>
            <a:r>
              <a:rPr lang="en-US" altLang="zh-CN" sz="2800" dirty="0" smtClean="0"/>
              <a:t>PAT</a:t>
            </a:r>
            <a:r>
              <a:rPr lang="zh-CN" altLang="en-US" sz="2800" dirty="0" smtClean="0"/>
              <a:t>树实现基于</a:t>
            </a:r>
            <a:r>
              <a:rPr lang="en-US" altLang="zh-CN" sz="2800" dirty="0" smtClean="0"/>
              <a:t>IP</a:t>
            </a:r>
            <a:r>
              <a:rPr lang="zh-CN" altLang="en-US" sz="2800" dirty="0" smtClean="0"/>
              <a:t>地址掩码格式的</a:t>
            </a:r>
            <a:r>
              <a:rPr lang="en-US" altLang="zh-CN" sz="2800" dirty="0" smtClean="0"/>
              <a:t>IP</a:t>
            </a:r>
            <a:r>
              <a:rPr lang="zh-CN" altLang="en-US" sz="2800" dirty="0" smtClean="0"/>
              <a:t>黑白名单</a:t>
            </a:r>
            <a:endParaRPr lang="en-US" altLang="zh-CN" sz="2800" dirty="0" smtClean="0"/>
          </a:p>
          <a:p>
            <a:pPr marL="0" indent="0">
              <a:buNone/>
            </a:pPr>
            <a:r>
              <a:rPr lang="en-US" altLang="zh-CN" sz="2800" dirty="0" smtClean="0"/>
              <a:t>   IP</a:t>
            </a:r>
            <a:r>
              <a:rPr lang="zh-CN" altLang="en-US" sz="2800" dirty="0" smtClean="0"/>
              <a:t>格式： </a:t>
            </a:r>
            <a:r>
              <a:rPr lang="en-US" altLang="zh-CN" sz="2800" dirty="0" smtClean="0"/>
              <a:t>192.168.100.0/24     192.168.100.1/27</a:t>
            </a:r>
          </a:p>
          <a:p>
            <a:pPr marL="0" indent="0">
              <a:buNone/>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标题 626689"/>
          <p:cNvSpPr>
            <a:spLocks noGrp="1"/>
          </p:cNvSpPr>
          <p:nvPr>
            <p:ph type="title"/>
          </p:nvPr>
        </p:nvSpPr>
        <p:spPr/>
        <p:txBody>
          <a:bodyPr anchor="b"/>
          <a:lstStyle/>
          <a:p>
            <a:pPr algn="l"/>
            <a:r>
              <a:rPr lang="en-US" altLang="zh-CN" dirty="0" err="1">
                <a:latin typeface="Times New Roman" panose="02020603050405020304" pitchFamily="18" charset="0"/>
                <a:cs typeface="Times New Roman" panose="02020603050405020304" pitchFamily="18" charset="0"/>
              </a:rPr>
              <a:t>Trie</a:t>
            </a:r>
            <a:r>
              <a:rPr lang="zh-CN" altLang="en-US" dirty="0" smtClean="0">
                <a:latin typeface="宋体" panose="02010600030101010101" pitchFamily="2" charset="-122"/>
              </a:rPr>
              <a:t>结构</a:t>
            </a:r>
            <a:r>
              <a:rPr lang="zh-CN" altLang="en-US" dirty="0" smtClean="0"/>
              <a:t>最典型的</a:t>
            </a:r>
            <a:r>
              <a:rPr lang="zh-CN" altLang="en-US" dirty="0" smtClean="0"/>
              <a:t>应用</a:t>
            </a:r>
            <a:r>
              <a:rPr lang="zh-CN" altLang="en-US" dirty="0"/>
              <a:t>：</a:t>
            </a:r>
            <a:r>
              <a:rPr lang="zh-CN" altLang="en-US" dirty="0" smtClean="0">
                <a:latin typeface="宋体" panose="02010600030101010101" pitchFamily="2" charset="-122"/>
              </a:rPr>
              <a:t>“</a:t>
            </a:r>
            <a:r>
              <a:rPr lang="zh-CN" altLang="en-US" dirty="0" smtClean="0">
                <a:latin typeface="宋体" panose="02010600030101010101" pitchFamily="2" charset="-122"/>
              </a:rPr>
              <a:t>字典</a:t>
            </a:r>
            <a:r>
              <a:rPr lang="zh-CN" altLang="en-US" dirty="0" smtClean="0">
                <a:latin typeface="宋体" panose="02010600030101010101" pitchFamily="2" charset="-122"/>
              </a:rPr>
              <a:t>树</a:t>
            </a:r>
            <a:r>
              <a:rPr lang="zh-CN" altLang="en-US" dirty="0">
                <a:latin typeface="宋体" panose="02010600030101010101" pitchFamily="2" charset="-122"/>
              </a:rPr>
              <a:t>”</a:t>
            </a:r>
            <a:r>
              <a:rPr lang="zh-CN" altLang="en-US" sz="3200" dirty="0"/>
              <a:t> </a:t>
            </a:r>
          </a:p>
        </p:txBody>
      </p:sp>
      <p:sp>
        <p:nvSpPr>
          <p:cNvPr id="626691" name="文本占位符 626690"/>
          <p:cNvSpPr>
            <a:spLocks noGrp="1"/>
          </p:cNvSpPr>
          <p:nvPr>
            <p:ph sz="quarter" idx="13"/>
          </p:nvPr>
        </p:nvSpPr>
        <p:spPr>
          <a:xfrm>
            <a:off x="913774" y="2715435"/>
            <a:ext cx="10363826" cy="3424107"/>
          </a:xfrm>
        </p:spPr>
        <p:txBody>
          <a:bodyPr>
            <a:normAutofit/>
          </a:bodyPr>
          <a:lstStyle/>
          <a:p>
            <a:pPr>
              <a:lnSpc>
                <a:spcPct val="90000"/>
              </a:lnSpc>
            </a:pPr>
            <a:r>
              <a:rPr lang="zh-CN" altLang="en-US" sz="2800" dirty="0">
                <a:latin typeface="宋体" panose="02010600030101010101" pitchFamily="2" charset="-122"/>
              </a:rPr>
              <a:t>存储字典里面的单词</a:t>
            </a:r>
          </a:p>
          <a:p>
            <a:pPr>
              <a:lnSpc>
                <a:spcPct val="90000"/>
              </a:lnSpc>
            </a:pPr>
            <a:r>
              <a:rPr lang="zh-CN" altLang="en-US" sz="2800" dirty="0">
                <a:latin typeface="宋体" panose="02010600030101010101" pitchFamily="2" charset="-122"/>
              </a:rPr>
              <a:t>英文的单词是有</a:t>
            </a:r>
            <a:r>
              <a:rPr lang="en-US" altLang="zh-CN" sz="2800" dirty="0">
                <a:latin typeface="Times New Roman" panose="02020603050405020304" pitchFamily="18" charset="0"/>
                <a:cs typeface="Times New Roman" panose="02020603050405020304" pitchFamily="18" charset="0"/>
              </a:rPr>
              <a:t>26</a:t>
            </a:r>
            <a:r>
              <a:rPr lang="zh-CN" altLang="en-US" sz="2800" dirty="0">
                <a:latin typeface="宋体" panose="02010600030101010101" pitchFamily="2" charset="-122"/>
              </a:rPr>
              <a:t>个字母组成的（简单起见，我们忽略大小写），</a:t>
            </a:r>
          </a:p>
          <a:p>
            <a:pPr lvl="1">
              <a:lnSpc>
                <a:spcPct val="90000"/>
              </a:lnSpc>
            </a:pPr>
            <a:r>
              <a:rPr lang="zh-CN" altLang="en-US" sz="2800" dirty="0" smtClean="0">
                <a:latin typeface="宋体" panose="02010600030101010101" pitchFamily="2" charset="-122"/>
              </a:rPr>
              <a:t>英文</a:t>
            </a:r>
            <a:r>
              <a:rPr lang="zh-CN" altLang="en-US" sz="2800" dirty="0" smtClean="0">
                <a:latin typeface="宋体" panose="02010600030101010101" pitchFamily="2" charset="-122"/>
              </a:rPr>
              <a:t>字典</a:t>
            </a:r>
            <a:r>
              <a:rPr lang="zh-CN" altLang="en-US" sz="2800" dirty="0" smtClean="0">
                <a:latin typeface="宋体" panose="02010600030101010101" pitchFamily="2" charset="-122"/>
              </a:rPr>
              <a:t>树</a:t>
            </a:r>
            <a:r>
              <a:rPr lang="zh-CN" altLang="en-US" sz="2800" dirty="0">
                <a:latin typeface="宋体" panose="02010600030101010101" pitchFamily="2" charset="-122"/>
              </a:rPr>
              <a:t>每一个内部结点都有</a:t>
            </a:r>
            <a:r>
              <a:rPr lang="en-US" altLang="zh-CN" sz="2800" dirty="0">
                <a:latin typeface="Times New Roman" panose="02020603050405020304" pitchFamily="18" charset="0"/>
                <a:cs typeface="Times New Roman" panose="02020603050405020304" pitchFamily="18" charset="0"/>
              </a:rPr>
              <a:t>26</a:t>
            </a:r>
            <a:r>
              <a:rPr lang="zh-CN" altLang="en-US" sz="2800" dirty="0">
                <a:latin typeface="宋体" panose="02010600030101010101" pitchFamily="2" charset="-122"/>
              </a:rPr>
              <a:t>个子结点</a:t>
            </a:r>
          </a:p>
          <a:p>
            <a:pPr lvl="1">
              <a:lnSpc>
                <a:spcPct val="90000"/>
              </a:lnSpc>
            </a:pPr>
            <a:r>
              <a:rPr lang="zh-CN" altLang="en-US" sz="2800" dirty="0">
                <a:latin typeface="宋体" panose="02010600030101010101" pitchFamily="2" charset="-122"/>
              </a:rPr>
              <a:t>树的高度为最长字符串长度</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标题 627713"/>
          <p:cNvSpPr>
            <a:spLocks noGrp="1"/>
          </p:cNvSpPr>
          <p:nvPr>
            <p:ph type="title"/>
          </p:nvPr>
        </p:nvSpPr>
        <p:spPr>
          <a:xfrm>
            <a:off x="914400" y="619125"/>
            <a:ext cx="10363200" cy="883104"/>
          </a:xfrm>
        </p:spPr>
        <p:txBody>
          <a:bodyPr anchor="b"/>
          <a:lstStyle/>
          <a:p>
            <a:pPr algn="l"/>
            <a:r>
              <a:rPr lang="zh-CN" altLang="en-US" dirty="0" smtClean="0">
                <a:latin typeface="宋体" panose="02010600030101010101" pitchFamily="2" charset="-122"/>
              </a:rPr>
              <a:t>英文</a:t>
            </a:r>
            <a:r>
              <a:rPr lang="zh-CN" altLang="en-US" dirty="0" smtClean="0">
                <a:latin typeface="宋体" panose="02010600030101010101" pitchFamily="2" charset="-122"/>
              </a:rPr>
              <a:t>字典</a:t>
            </a:r>
            <a:r>
              <a:rPr lang="zh-CN" altLang="en-US" dirty="0" smtClean="0">
                <a:latin typeface="宋体" panose="02010600030101010101" pitchFamily="2" charset="-122"/>
              </a:rPr>
              <a:t>树  </a:t>
            </a:r>
            <a:r>
              <a:rPr lang="zh-CN" altLang="en-US" sz="3200" dirty="0" smtClean="0"/>
              <a:t> </a:t>
            </a:r>
            <a:endParaRPr lang="zh-CN" altLang="en-US" sz="3200" dirty="0"/>
          </a:p>
        </p:txBody>
      </p:sp>
      <p:sp>
        <p:nvSpPr>
          <p:cNvPr id="627715" name="文本占位符 627714"/>
          <p:cNvSpPr>
            <a:spLocks noGrp="1"/>
          </p:cNvSpPr>
          <p:nvPr>
            <p:ph sz="quarter" idx="13"/>
          </p:nvPr>
        </p:nvSpPr>
        <p:spPr>
          <a:xfrm>
            <a:off x="739602" y="1502229"/>
            <a:ext cx="4839327" cy="3424107"/>
          </a:xfrm>
        </p:spPr>
        <p:txBody>
          <a:bodyPr>
            <a:normAutofit/>
          </a:bodyPr>
          <a:lstStyle/>
          <a:p>
            <a:pPr marL="0" indent="0">
              <a:lnSpc>
                <a:spcPct val="90000"/>
              </a:lnSpc>
              <a:buNone/>
            </a:pPr>
            <a:endParaRPr lang="en-US" altLang="zh-CN" dirty="0"/>
          </a:p>
          <a:p>
            <a:pPr>
              <a:lnSpc>
                <a:spcPct val="90000"/>
              </a:lnSpc>
            </a:pPr>
            <a:r>
              <a:rPr lang="zh-CN" altLang="en-US" sz="2800" dirty="0">
                <a:latin typeface="宋体" panose="02010600030101010101" pitchFamily="2" charset="-122"/>
              </a:rPr>
              <a:t>一棵子树代表具有相同前缀的关键码的集合。例如“</a:t>
            </a:r>
            <a:r>
              <a:rPr lang="en-US" altLang="zh-CN" sz="2800" dirty="0">
                <a:latin typeface="Times New Roman" panose="02020603050405020304" pitchFamily="18" charset="0"/>
                <a:cs typeface="Times New Roman" panose="02020603050405020304" pitchFamily="18" charset="0"/>
              </a:rPr>
              <a:t>an</a:t>
            </a:r>
            <a:r>
              <a:rPr lang="en-US" altLang="zh-CN" sz="2800" dirty="0">
                <a:latin typeface="宋体" panose="02010600030101010101" pitchFamily="2" charset="-122"/>
              </a:rPr>
              <a:t>”</a:t>
            </a:r>
            <a:r>
              <a:rPr lang="zh-CN" altLang="en-US" sz="2800" dirty="0">
                <a:latin typeface="宋体" panose="02010600030101010101" pitchFamily="2" charset="-122"/>
              </a:rPr>
              <a:t>子树代表具有相同前缀</a:t>
            </a:r>
            <a:r>
              <a:rPr lang="en-US" altLang="zh-CN" sz="2800" dirty="0">
                <a:latin typeface="Times New Roman" panose="02020603050405020304" pitchFamily="18" charset="0"/>
                <a:cs typeface="Times New Roman" panose="02020603050405020304" pitchFamily="18" charset="0"/>
              </a:rPr>
              <a:t>an-</a:t>
            </a:r>
            <a:r>
              <a:rPr lang="zh-CN" altLang="en-US" sz="2800" dirty="0">
                <a:latin typeface="宋体" panose="02010600030101010101" pitchFamily="2" charset="-122"/>
              </a:rPr>
              <a:t>的关键码集合</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宋体" panose="02010600030101010101" pitchFamily="2" charset="-122"/>
              </a:rPr>
              <a:t>，</a:t>
            </a:r>
            <a:r>
              <a:rPr lang="en-US" altLang="zh-CN" sz="2800" dirty="0">
                <a:latin typeface="Times New Roman" panose="02020603050405020304" pitchFamily="18" charset="0"/>
                <a:cs typeface="Times New Roman" panose="02020603050405020304" pitchFamily="18" charset="0"/>
              </a:rPr>
              <a:t>ant}</a:t>
            </a:r>
            <a:r>
              <a:rPr lang="en-US" altLang="zh-CN" sz="2800" dirty="0"/>
              <a:t> </a:t>
            </a:r>
          </a:p>
        </p:txBody>
      </p:sp>
      <p:sp>
        <p:nvSpPr>
          <p:cNvPr id="627717" name="矩形 627716"/>
          <p:cNvSpPr/>
          <p:nvPr/>
        </p:nvSpPr>
        <p:spPr>
          <a:xfrm>
            <a:off x="5067300" y="2538413"/>
            <a:ext cx="9144000" cy="0"/>
          </a:xfrm>
          <a:prstGeom prst="rect">
            <a:avLst/>
          </a:prstGeom>
          <a:noFill/>
          <a:ln w="9525">
            <a:noFill/>
          </a:ln>
        </p:spPr>
        <p:txBody>
          <a:bodyPr/>
          <a:lstStyle/>
          <a:p>
            <a:pPr fontAlgn="base">
              <a:lnSpc>
                <a:spcPct val="80000"/>
              </a:lnSpc>
              <a:spcBef>
                <a:spcPct val="20000"/>
              </a:spcBef>
              <a:spcAft>
                <a:spcPct val="0"/>
              </a:spcAft>
            </a:pPr>
            <a:endParaRPr lang="zh-CN" altLang="en-US" sz="4000" b="1">
              <a:solidFill>
                <a:srgbClr val="000000"/>
              </a:solidFill>
              <a:latin typeface="Tahoma" panose="020B0604030504040204" pitchFamily="34" charset="0"/>
              <a:ea typeface="宋体" panose="02010600030101010101" pitchFamily="2" charset="-122"/>
            </a:endParaRPr>
          </a:p>
        </p:txBody>
      </p:sp>
      <p:pic>
        <p:nvPicPr>
          <p:cNvPr id="627718" name="图片 627717" descr="图片4"/>
          <p:cNvPicPr>
            <a:picLocks noChangeAspect="1"/>
          </p:cNvPicPr>
          <p:nvPr/>
        </p:nvPicPr>
        <p:blipFill>
          <a:blip r:embed="rId2"/>
          <a:stretch>
            <a:fillRect/>
          </a:stretch>
        </p:blipFill>
        <p:spPr>
          <a:xfrm>
            <a:off x="6003471" y="1328058"/>
            <a:ext cx="5698671" cy="4932576"/>
          </a:xfrm>
          <a:prstGeom prst="rect">
            <a:avLst/>
          </a:prstGeom>
          <a:solidFill>
            <a:schemeClr val="tx2">
              <a:lumMod val="40000"/>
              <a:lumOff val="60000"/>
            </a:schemeClr>
          </a:solid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标题 629761"/>
          <p:cNvSpPr>
            <a:spLocks noGrp="1"/>
          </p:cNvSpPr>
          <p:nvPr>
            <p:ph type="title"/>
          </p:nvPr>
        </p:nvSpPr>
        <p:spPr>
          <a:xfrm>
            <a:off x="914400" y="619125"/>
            <a:ext cx="10363200" cy="941516"/>
          </a:xfrm>
        </p:spPr>
        <p:txBody>
          <a:bodyPr anchor="b"/>
          <a:lstStyle/>
          <a:p>
            <a:pPr algn="l"/>
            <a:r>
              <a:rPr lang="zh-CN" altLang="en-US" dirty="0" smtClean="0"/>
              <a:t>字典树</a:t>
            </a:r>
            <a:r>
              <a:rPr lang="zh-CN" altLang="en-US" dirty="0" smtClean="0"/>
              <a:t>树</a:t>
            </a:r>
            <a:r>
              <a:rPr lang="zh-CN" altLang="en-US" dirty="0"/>
              <a:t>的</a:t>
            </a:r>
            <a:r>
              <a:rPr lang="zh-CN" altLang="en-US" dirty="0" smtClean="0"/>
              <a:t>改进   </a:t>
            </a:r>
            <a:r>
              <a:rPr lang="en-US" altLang="zh-CN" dirty="0" smtClean="0"/>
              <a:t>1</a:t>
            </a:r>
            <a:r>
              <a:rPr lang="zh-CN" altLang="en-US" sz="3200" dirty="0" smtClean="0"/>
              <a:t> </a:t>
            </a:r>
            <a:endParaRPr lang="zh-CN" altLang="en-US" sz="3200" dirty="0"/>
          </a:p>
        </p:txBody>
      </p:sp>
      <p:sp>
        <p:nvSpPr>
          <p:cNvPr id="629763" name="文本占位符 629762"/>
          <p:cNvSpPr>
            <a:spLocks noGrp="1"/>
          </p:cNvSpPr>
          <p:nvPr>
            <p:ph sz="quarter" idx="13"/>
          </p:nvPr>
        </p:nvSpPr>
        <p:spPr>
          <a:xfrm>
            <a:off x="860905" y="1866350"/>
            <a:ext cx="4647265" cy="3424107"/>
          </a:xfrm>
        </p:spPr>
        <p:txBody>
          <a:bodyPr>
            <a:normAutofit/>
          </a:bodyPr>
          <a:lstStyle/>
          <a:p>
            <a:r>
              <a:rPr lang="zh-CN" altLang="en-US" sz="2800" dirty="0"/>
              <a:t>由于</a:t>
            </a:r>
            <a:r>
              <a:rPr lang="zh-CN" altLang="en-US" sz="2800" dirty="0">
                <a:latin typeface="宋体" panose="02010600030101010101" pitchFamily="2" charset="-122"/>
              </a:rPr>
              <a:t>单词可能不等长</a:t>
            </a:r>
            <a:r>
              <a:rPr lang="zh-CN" altLang="en-US" sz="2800" dirty="0"/>
              <a:t> ，所以更好的存储是</a:t>
            </a:r>
            <a:r>
              <a:rPr lang="zh-CN" altLang="en-US" sz="2800" dirty="0">
                <a:latin typeface="宋体" panose="02010600030101010101" pitchFamily="2" charset="-122"/>
              </a:rPr>
              <a:t>其内部结点不存储单词信息，只有叶结点才存储单词信息</a:t>
            </a:r>
            <a:r>
              <a:rPr lang="zh-CN" altLang="en-US" sz="2800" dirty="0"/>
              <a:t> </a:t>
            </a:r>
          </a:p>
        </p:txBody>
      </p:sp>
      <p:sp>
        <p:nvSpPr>
          <p:cNvPr id="629765" name="矩形 629764"/>
          <p:cNvSpPr/>
          <p:nvPr/>
        </p:nvSpPr>
        <p:spPr>
          <a:xfrm>
            <a:off x="5067300" y="2397125"/>
            <a:ext cx="9144000" cy="0"/>
          </a:xfrm>
          <a:prstGeom prst="rect">
            <a:avLst/>
          </a:prstGeom>
          <a:noFill/>
          <a:ln w="9525">
            <a:noFill/>
          </a:ln>
        </p:spPr>
        <p:txBody>
          <a:bodyPr/>
          <a:lstStyle/>
          <a:p>
            <a:pPr fontAlgn="base">
              <a:lnSpc>
                <a:spcPct val="80000"/>
              </a:lnSpc>
              <a:spcBef>
                <a:spcPct val="20000"/>
              </a:spcBef>
              <a:spcAft>
                <a:spcPct val="0"/>
              </a:spcAft>
            </a:pPr>
            <a:endParaRPr lang="zh-CN" altLang="en-US" sz="4000" b="1">
              <a:solidFill>
                <a:srgbClr val="000000"/>
              </a:solidFill>
              <a:latin typeface="Tahoma" panose="020B0604030504040204" pitchFamily="34" charset="0"/>
              <a:ea typeface="宋体" panose="02010600030101010101" pitchFamily="2" charset="-122"/>
            </a:endParaRPr>
          </a:p>
        </p:txBody>
      </p:sp>
      <p:pic>
        <p:nvPicPr>
          <p:cNvPr id="629766" name="图片 629765" descr="图片5"/>
          <p:cNvPicPr>
            <a:picLocks noChangeAspect="1"/>
          </p:cNvPicPr>
          <p:nvPr/>
        </p:nvPicPr>
        <p:blipFill>
          <a:blip r:embed="rId3"/>
          <a:stretch>
            <a:fillRect/>
          </a:stretch>
        </p:blipFill>
        <p:spPr>
          <a:xfrm>
            <a:off x="6095999" y="1206824"/>
            <a:ext cx="5421087" cy="5435574"/>
          </a:xfrm>
          <a:prstGeom prst="rect">
            <a:avLst/>
          </a:prstGeom>
          <a:solidFill>
            <a:schemeClr val="tx2">
              <a:lumMod val="40000"/>
              <a:lumOff val="60000"/>
            </a:schemeClr>
          </a:solid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标题 630785"/>
          <p:cNvSpPr>
            <a:spLocks noGrp="1"/>
          </p:cNvSpPr>
          <p:nvPr>
            <p:ph type="title"/>
          </p:nvPr>
        </p:nvSpPr>
        <p:spPr>
          <a:xfrm>
            <a:off x="914400" y="619125"/>
            <a:ext cx="10363200" cy="817789"/>
          </a:xfrm>
        </p:spPr>
        <p:txBody>
          <a:bodyPr anchor="b"/>
          <a:lstStyle/>
          <a:p>
            <a:pPr algn="l"/>
            <a:r>
              <a:rPr lang="zh-CN" altLang="en-US" dirty="0"/>
              <a:t>字符树的</a:t>
            </a:r>
            <a:r>
              <a:rPr lang="zh-CN" altLang="en-US" dirty="0" smtClean="0"/>
              <a:t>改进   </a:t>
            </a:r>
            <a:r>
              <a:rPr lang="en-US" altLang="zh-CN" dirty="0" smtClean="0"/>
              <a:t>2</a:t>
            </a:r>
            <a:endParaRPr lang="zh-CN" altLang="en-US" dirty="0"/>
          </a:p>
        </p:txBody>
      </p:sp>
      <p:sp>
        <p:nvSpPr>
          <p:cNvPr id="630787" name="文本占位符 630786"/>
          <p:cNvSpPr>
            <a:spLocks noGrp="1"/>
          </p:cNvSpPr>
          <p:nvPr>
            <p:ph sz="quarter" idx="13"/>
          </p:nvPr>
        </p:nvSpPr>
        <p:spPr>
          <a:xfrm>
            <a:off x="913774" y="1605092"/>
            <a:ext cx="5182226" cy="3424107"/>
          </a:xfrm>
        </p:spPr>
        <p:txBody>
          <a:bodyPr>
            <a:noAutofit/>
          </a:bodyPr>
          <a:lstStyle/>
          <a:p>
            <a:r>
              <a:rPr lang="zh-CN" altLang="en-US" sz="2800" dirty="0" smtClean="0">
                <a:latin typeface="Times New Roman" panose="02020603050405020304" pitchFamily="18" charset="0"/>
                <a:cs typeface="Times New Roman" panose="02020603050405020304" pitchFamily="18" charset="0"/>
              </a:rPr>
              <a:t>上页图中</a:t>
            </a:r>
            <a:r>
              <a:rPr lang="en-US" altLang="zh-CN" sz="2800" dirty="0" smtClean="0">
                <a:latin typeface="Times New Roman" panose="02020603050405020304" pitchFamily="18" charset="0"/>
                <a:cs typeface="Times New Roman" panose="02020603050405020304" pitchFamily="18" charset="0"/>
              </a:rPr>
              <a:t>bad</a:t>
            </a:r>
            <a:r>
              <a:rPr lang="zh-CN" altLang="en-US" sz="2800" dirty="0">
                <a:latin typeface="宋体" panose="02010600030101010101" pitchFamily="2" charset="-122"/>
              </a:rPr>
              <a:t>和</a:t>
            </a:r>
            <a:r>
              <a:rPr lang="en-US" altLang="zh-CN" sz="2800" dirty="0">
                <a:latin typeface="Times New Roman" panose="02020603050405020304" pitchFamily="18" charset="0"/>
                <a:cs typeface="Times New Roman" panose="02020603050405020304" pitchFamily="18" charset="0"/>
              </a:rPr>
              <a:t>bee</a:t>
            </a:r>
            <a:r>
              <a:rPr lang="zh-CN" altLang="en-US" sz="2800" dirty="0">
                <a:latin typeface="宋体" panose="02010600030101010101" pitchFamily="2" charset="-122"/>
              </a:rPr>
              <a:t>两个单词，它们的父结点都只有一个儿子就是它们自己，也就是说，实际上它们在父结点的时候就已经被区分开了</a:t>
            </a:r>
          </a:p>
          <a:p>
            <a:r>
              <a:rPr lang="zh-CN" altLang="en-US" sz="2800" dirty="0">
                <a:latin typeface="宋体" panose="02010600030101010101" pitchFamily="2" charset="-122"/>
              </a:rPr>
              <a:t>因为我们真正想做的是要检索每一个单词，不需要在已经能够区分每个单词的情况下继续进行分裂结点的动作</a:t>
            </a:r>
            <a:r>
              <a:rPr lang="zh-CN" altLang="en-US" sz="2800" dirty="0"/>
              <a:t> </a:t>
            </a:r>
          </a:p>
        </p:txBody>
      </p:sp>
      <p:pic>
        <p:nvPicPr>
          <p:cNvPr id="5" name="图片 4" descr="图片6"/>
          <p:cNvPicPr>
            <a:picLocks noChangeAspect="1"/>
          </p:cNvPicPr>
          <p:nvPr/>
        </p:nvPicPr>
        <p:blipFill>
          <a:blip r:embed="rId3"/>
          <a:stretch>
            <a:fillRect/>
          </a:stretch>
        </p:blipFill>
        <p:spPr>
          <a:xfrm>
            <a:off x="6096000" y="1202190"/>
            <a:ext cx="5468354" cy="4741410"/>
          </a:xfrm>
          <a:prstGeom prst="rect">
            <a:avLst/>
          </a:prstGeom>
          <a:solidFill>
            <a:schemeClr val="tx2">
              <a:lumMod val="40000"/>
              <a:lumOff val="60000"/>
            </a:schemeClr>
          </a:solid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标题 628737"/>
          <p:cNvSpPr>
            <a:spLocks noGrp="1"/>
          </p:cNvSpPr>
          <p:nvPr>
            <p:ph type="title"/>
          </p:nvPr>
        </p:nvSpPr>
        <p:spPr>
          <a:xfrm>
            <a:off x="762000" y="674913"/>
            <a:ext cx="10363200" cy="754971"/>
          </a:xfrm>
        </p:spPr>
        <p:txBody>
          <a:bodyPr anchor="b"/>
          <a:lstStyle/>
          <a:p>
            <a:pPr algn="l"/>
            <a:r>
              <a:rPr lang="zh-CN" altLang="en-US" dirty="0" smtClean="0">
                <a:latin typeface="宋体" panose="02010600030101010101" pitchFamily="2" charset="-122"/>
              </a:rPr>
              <a:t>字典</a:t>
            </a:r>
            <a:r>
              <a:rPr lang="zh-CN" altLang="en-US" dirty="0" smtClean="0">
                <a:latin typeface="宋体" panose="02010600030101010101" pitchFamily="2" charset="-122"/>
              </a:rPr>
              <a:t>树的检索</a:t>
            </a:r>
            <a:r>
              <a:rPr lang="zh-CN" altLang="en-US" dirty="0" smtClean="0">
                <a:latin typeface="宋体" panose="02010600030101010101" pitchFamily="2" charset="-122"/>
              </a:rPr>
              <a:t>过程</a:t>
            </a:r>
            <a:r>
              <a:rPr lang="zh-CN" altLang="en-US" sz="2800" dirty="0" smtClean="0"/>
              <a:t>  （</a:t>
            </a:r>
            <a:r>
              <a:rPr lang="zh-CN" altLang="en-US" sz="2800" dirty="0" smtClean="0"/>
              <a:t>多棵树的情况</a:t>
            </a:r>
            <a:r>
              <a:rPr lang="zh-CN" altLang="en-US" sz="2800" dirty="0" smtClean="0"/>
              <a:t>）</a:t>
            </a:r>
            <a:endParaRPr lang="zh-CN" altLang="en-US" sz="2800" dirty="0"/>
          </a:p>
        </p:txBody>
      </p:sp>
      <p:sp>
        <p:nvSpPr>
          <p:cNvPr id="628739" name="文本占位符 628738"/>
          <p:cNvSpPr>
            <a:spLocks noGrp="1"/>
          </p:cNvSpPr>
          <p:nvPr>
            <p:ph sz="quarter" idx="13"/>
          </p:nvPr>
        </p:nvSpPr>
        <p:spPr>
          <a:xfrm>
            <a:off x="762000" y="1625828"/>
            <a:ext cx="10363200" cy="4949144"/>
          </a:xfrm>
          <a:solidFill>
            <a:schemeClr val="tx2">
              <a:lumMod val="40000"/>
              <a:lumOff val="60000"/>
            </a:schemeClr>
          </a:solidFill>
          <a:effectLst>
            <a:outerShdw blurRad="50800" dist="50800" dir="5400000" algn="ctr" rotWithShape="0">
              <a:schemeClr val="accent4">
                <a:lumMod val="40000"/>
                <a:lumOff val="60000"/>
              </a:schemeClr>
            </a:outerShdw>
          </a:effectLst>
        </p:spPr>
        <p:txBody>
          <a:bodyPr>
            <a:normAutofit/>
          </a:bodyPr>
          <a:lstStyle/>
          <a:p>
            <a:pPr marL="457200" indent="-457200">
              <a:lnSpc>
                <a:spcPct val="80000"/>
              </a:lnSpc>
              <a:buFont typeface="+mj-ea"/>
              <a:buAutoNum type="circleNumDbPlain"/>
            </a:pPr>
            <a:r>
              <a:rPr lang="zh-CN" altLang="en-US" sz="2800" dirty="0" smtClean="0">
                <a:latin typeface="宋体" panose="02010600030101010101" pitchFamily="2" charset="-122"/>
              </a:rPr>
              <a:t>用待</a:t>
            </a:r>
            <a:r>
              <a:rPr lang="zh-CN" altLang="en-US" sz="2800" dirty="0">
                <a:latin typeface="宋体" panose="02010600030101010101" pitchFamily="2" charset="-122"/>
              </a:rPr>
              <a:t>查关键码的第一个字符与树林的各个根的字符相比较</a:t>
            </a:r>
            <a:r>
              <a:rPr lang="zh-CN" altLang="en-US" sz="2800" dirty="0"/>
              <a:t> </a:t>
            </a:r>
          </a:p>
          <a:p>
            <a:pPr marL="457200" indent="-457200">
              <a:lnSpc>
                <a:spcPct val="80000"/>
              </a:lnSpc>
              <a:buFont typeface="+mj-ea"/>
              <a:buAutoNum type="circleNumDbPlain"/>
            </a:pPr>
            <a:r>
              <a:rPr lang="zh-CN" altLang="en-US" sz="2800" dirty="0" smtClean="0">
                <a:latin typeface="宋体" panose="02010600030101010101" pitchFamily="2" charset="-122"/>
              </a:rPr>
              <a:t>下</a:t>
            </a:r>
            <a:r>
              <a:rPr lang="zh-CN" altLang="en-US" sz="2800" dirty="0">
                <a:latin typeface="宋体" panose="02010600030101010101" pitchFamily="2" charset="-122"/>
              </a:rPr>
              <a:t>一步的检索在前次</a:t>
            </a:r>
            <a:r>
              <a:rPr lang="zh-CN" altLang="en-US" sz="2800" dirty="0" smtClean="0">
                <a:latin typeface="宋体" panose="02010600030101010101" pitchFamily="2" charset="-122"/>
              </a:rPr>
              <a:t>比较</a:t>
            </a:r>
            <a:r>
              <a:rPr lang="zh-CN" altLang="en-US" sz="2800" dirty="0" smtClean="0">
                <a:latin typeface="宋体" panose="02010600030101010101" pitchFamily="2" charset="-122"/>
              </a:rPr>
              <a:t>成功</a:t>
            </a:r>
            <a:r>
              <a:rPr lang="zh-CN" altLang="en-US" sz="2800" dirty="0" smtClean="0">
                <a:latin typeface="宋体" panose="02010600030101010101" pitchFamily="2" charset="-122"/>
              </a:rPr>
              <a:t>的</a:t>
            </a:r>
            <a:r>
              <a:rPr lang="zh-CN" altLang="en-US" sz="2800" dirty="0">
                <a:latin typeface="宋体" panose="02010600030101010101" pitchFamily="2" charset="-122"/>
              </a:rPr>
              <a:t>那棵树上</a:t>
            </a:r>
            <a:r>
              <a:rPr lang="zh-CN" altLang="en-US" sz="2800" dirty="0" smtClean="0">
                <a:latin typeface="宋体" panose="02010600030101010101" pitchFamily="2" charset="-122"/>
              </a:rPr>
              <a:t>进行</a:t>
            </a:r>
          </a:p>
          <a:p>
            <a:pPr marL="457200" indent="-457200">
              <a:lnSpc>
                <a:spcPct val="80000"/>
              </a:lnSpc>
              <a:buFont typeface="+mj-ea"/>
              <a:buAutoNum type="circleNumDbPlain"/>
            </a:pPr>
            <a:r>
              <a:rPr lang="zh-CN" altLang="en-US" sz="2800" dirty="0" smtClean="0">
                <a:latin typeface="宋体" panose="02010600030101010101" pitchFamily="2" charset="-122"/>
              </a:rPr>
              <a:t>用待</a:t>
            </a:r>
            <a:r>
              <a:rPr lang="zh-CN" altLang="en-US" sz="2800" dirty="0">
                <a:latin typeface="宋体" panose="02010600030101010101" pitchFamily="2" charset="-122"/>
              </a:rPr>
              <a:t>查关键码的第二个字符与选定的这棵树的根的各个子结点进行比较，</a:t>
            </a:r>
          </a:p>
          <a:p>
            <a:pPr marL="457200" indent="-457200">
              <a:lnSpc>
                <a:spcPct val="80000"/>
              </a:lnSpc>
              <a:buFont typeface="+mj-ea"/>
              <a:buAutoNum type="circleNumDbPlain"/>
            </a:pPr>
            <a:r>
              <a:rPr lang="zh-CN" altLang="en-US" sz="2800" dirty="0">
                <a:latin typeface="宋体" panose="02010600030101010101" pitchFamily="2" charset="-122"/>
              </a:rPr>
              <a:t>接着再沿着前次</a:t>
            </a:r>
            <a:r>
              <a:rPr lang="zh-CN" altLang="en-US" sz="2800" dirty="0" smtClean="0">
                <a:latin typeface="宋体" panose="02010600030101010101" pitchFamily="2" charset="-122"/>
              </a:rPr>
              <a:t>比较</a:t>
            </a:r>
            <a:r>
              <a:rPr lang="zh-CN" altLang="en-US" sz="2800" dirty="0" smtClean="0">
                <a:latin typeface="宋体" panose="02010600030101010101" pitchFamily="2" charset="-122"/>
              </a:rPr>
              <a:t>成功</a:t>
            </a:r>
            <a:r>
              <a:rPr lang="zh-CN" altLang="en-US" sz="2800" dirty="0" smtClean="0">
                <a:latin typeface="宋体" panose="02010600030101010101" pitchFamily="2" charset="-122"/>
              </a:rPr>
              <a:t>的</a:t>
            </a:r>
            <a:r>
              <a:rPr lang="zh-CN" altLang="en-US" sz="2800" dirty="0">
                <a:latin typeface="宋体" panose="02010600030101010101" pitchFamily="2" charset="-122"/>
              </a:rPr>
              <a:t>分支进行进一步的检索</a:t>
            </a:r>
          </a:p>
          <a:p>
            <a:pPr marL="457200" indent="-457200">
              <a:lnSpc>
                <a:spcPct val="80000"/>
              </a:lnSpc>
              <a:buFont typeface="+mj-ea"/>
              <a:buAutoNum type="circleNumDbPlain"/>
            </a:pPr>
            <a:r>
              <a:rPr lang="en-US" altLang="zh-CN" sz="2800" dirty="0">
                <a:latin typeface="宋体" panose="02010600030101010101" pitchFamily="2" charset="-122"/>
              </a:rPr>
              <a:t>... </a:t>
            </a:r>
          </a:p>
          <a:p>
            <a:pPr marL="457200" indent="-457200">
              <a:lnSpc>
                <a:spcPct val="80000"/>
              </a:lnSpc>
              <a:buFont typeface="+mj-ea"/>
              <a:buAutoNum type="circleNumDbPlain"/>
            </a:pPr>
            <a:r>
              <a:rPr lang="zh-CN" altLang="en-US" sz="2800" dirty="0">
                <a:latin typeface="宋体" panose="02010600030101010101" pitchFamily="2" charset="-122"/>
              </a:rPr>
              <a:t>直到进行到某一层，该层所有结点的字符都与待查关键码相应位置的字符不同，这说明此关键码在树目录里没有出现；</a:t>
            </a:r>
          </a:p>
          <a:p>
            <a:pPr marL="457200" indent="-457200">
              <a:lnSpc>
                <a:spcPct val="80000"/>
              </a:lnSpc>
              <a:buFont typeface="+mj-ea"/>
              <a:buAutoNum type="circleNumDbPlain"/>
            </a:pPr>
            <a:r>
              <a:rPr lang="zh-CN" altLang="en-US" sz="2800" dirty="0">
                <a:latin typeface="宋体" panose="02010600030101010101" pitchFamily="2" charset="-122"/>
              </a:rPr>
              <a:t>若检索一直进行到树叶，那么就在树目录里找到了给定的关键码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标题 632833"/>
          <p:cNvSpPr>
            <a:spLocks noGrp="1"/>
          </p:cNvSpPr>
          <p:nvPr>
            <p:ph type="title"/>
          </p:nvPr>
        </p:nvSpPr>
        <p:spPr>
          <a:xfrm>
            <a:off x="914400" y="619125"/>
            <a:ext cx="10363200" cy="904875"/>
          </a:xfrm>
        </p:spPr>
        <p:txBody>
          <a:bodyPr anchor="b"/>
          <a:lstStyle/>
          <a:p>
            <a:pPr algn="l"/>
            <a:r>
              <a:rPr lang="en-US" altLang="zh-CN" dirty="0" err="1" smtClean="0">
                <a:latin typeface="宋体" panose="02010600030101010101" pitchFamily="2" charset="-122"/>
              </a:rPr>
              <a:t>Trie</a:t>
            </a:r>
            <a:r>
              <a:rPr lang="zh-CN" altLang="en-US" dirty="0" smtClean="0">
                <a:latin typeface="宋体" panose="02010600030101010101" pitchFamily="2" charset="-122"/>
              </a:rPr>
              <a:t>字典</a:t>
            </a:r>
            <a:r>
              <a:rPr lang="zh-CN" altLang="en-US" dirty="0" smtClean="0">
                <a:latin typeface="宋体" panose="02010600030101010101" pitchFamily="2" charset="-122"/>
              </a:rPr>
              <a:t>树</a:t>
            </a:r>
            <a:r>
              <a:rPr lang="zh-CN" altLang="en-US" dirty="0">
                <a:latin typeface="宋体" panose="02010600030101010101" pitchFamily="2" charset="-122"/>
              </a:rPr>
              <a:t>的缺陷</a:t>
            </a:r>
          </a:p>
        </p:txBody>
      </p:sp>
      <p:sp>
        <p:nvSpPr>
          <p:cNvPr id="632835" name="文本占位符 632834"/>
          <p:cNvSpPr>
            <a:spLocks noGrp="1"/>
          </p:cNvSpPr>
          <p:nvPr>
            <p:ph sz="quarter" idx="13"/>
          </p:nvPr>
        </p:nvSpPr>
        <p:spPr>
          <a:xfrm>
            <a:off x="914400" y="1866348"/>
            <a:ext cx="10363826" cy="4469138"/>
          </a:xfrm>
        </p:spPr>
        <p:txBody>
          <a:bodyPr>
            <a:noAutofit/>
          </a:bodyPr>
          <a:lstStyle/>
          <a:p>
            <a:pPr>
              <a:lnSpc>
                <a:spcPct val="80000"/>
              </a:lnSpc>
              <a:buFont typeface="Wingdings" charset="2"/>
              <a:buChar char="n"/>
            </a:pPr>
            <a:r>
              <a:rPr lang="en-US" altLang="zh-CN" sz="2800" dirty="0" err="1">
                <a:latin typeface="Times New Roman" panose="02020603050405020304" pitchFamily="18" charset="0"/>
                <a:cs typeface="Times New Roman" panose="02020603050405020304" pitchFamily="18" charset="0"/>
              </a:rPr>
              <a:t>Trie</a:t>
            </a:r>
            <a:r>
              <a:rPr lang="zh-CN" altLang="en-US" sz="2800" dirty="0">
                <a:latin typeface="宋体" panose="02010600030101010101" pitchFamily="2" charset="-122"/>
              </a:rPr>
              <a:t>结构</a:t>
            </a:r>
            <a:r>
              <a:rPr lang="zh-CN" altLang="en-US" sz="2800" dirty="0" smtClean="0">
                <a:latin typeface="宋体" panose="02010600030101010101" pitchFamily="2" charset="-122"/>
              </a:rPr>
              <a:t>显然不</a:t>
            </a:r>
            <a:r>
              <a:rPr lang="zh-CN" altLang="en-US" sz="2800" dirty="0">
                <a:latin typeface="宋体" panose="02010600030101010101" pitchFamily="2" charset="-122"/>
              </a:rPr>
              <a:t>是平衡的</a:t>
            </a:r>
          </a:p>
          <a:p>
            <a:pPr lvl="1">
              <a:lnSpc>
                <a:spcPct val="80000"/>
              </a:lnSpc>
              <a:buFont typeface="Wingdings" charset="2"/>
              <a:buChar char="Ø"/>
            </a:pPr>
            <a:r>
              <a:rPr lang="zh-CN" altLang="en-US" sz="2800" dirty="0">
                <a:latin typeface="宋体" panose="02010600030101010101" pitchFamily="2" charset="-122"/>
              </a:rPr>
              <a:t>在它存取英文单词的时候，显然</a:t>
            </a:r>
            <a:r>
              <a:rPr lang="en-US" altLang="zh-CN" sz="2800" dirty="0">
                <a:latin typeface="宋体" panose="02010600030101010101" pitchFamily="2" charset="-122"/>
                <a:cs typeface="Times New Roman" panose="02020603050405020304" pitchFamily="18" charset="0"/>
              </a:rPr>
              <a:t>t</a:t>
            </a:r>
            <a:r>
              <a:rPr lang="zh-CN" altLang="en-US" sz="2800" dirty="0">
                <a:latin typeface="宋体" panose="02010600030101010101" pitchFamily="2" charset="-122"/>
              </a:rPr>
              <a:t>子树下的分支比</a:t>
            </a:r>
            <a:r>
              <a:rPr lang="en-US" altLang="zh-CN" sz="2800" dirty="0">
                <a:latin typeface="宋体" panose="02010600030101010101" pitchFamily="2" charset="-122"/>
                <a:cs typeface="Times New Roman" panose="02020603050405020304" pitchFamily="18" charset="0"/>
              </a:rPr>
              <a:t>z</a:t>
            </a:r>
            <a:r>
              <a:rPr lang="zh-CN" altLang="en-US" sz="2800" dirty="0">
                <a:latin typeface="宋体" panose="02010600030101010101" pitchFamily="2" charset="-122"/>
              </a:rPr>
              <a:t>子树下的分支多很多（以</a:t>
            </a:r>
            <a:r>
              <a:rPr lang="en-US" altLang="zh-CN" sz="2800" dirty="0">
                <a:latin typeface="宋体" panose="02010600030101010101" pitchFamily="2" charset="-122"/>
                <a:cs typeface="Times New Roman" panose="02020603050405020304" pitchFamily="18" charset="0"/>
              </a:rPr>
              <a:t>t</a:t>
            </a:r>
            <a:r>
              <a:rPr lang="zh-CN" altLang="en-US" sz="2800" dirty="0">
                <a:latin typeface="宋体" panose="02010600030101010101" pitchFamily="2" charset="-122"/>
              </a:rPr>
              <a:t>开头的单词比以</a:t>
            </a:r>
            <a:r>
              <a:rPr lang="en-US" altLang="zh-CN" sz="2800" dirty="0">
                <a:latin typeface="宋体" panose="02010600030101010101" pitchFamily="2" charset="-122"/>
                <a:cs typeface="Times New Roman" panose="02020603050405020304" pitchFamily="18" charset="0"/>
              </a:rPr>
              <a:t>z</a:t>
            </a:r>
            <a:r>
              <a:rPr lang="zh-CN" altLang="en-US" sz="2800" dirty="0">
                <a:latin typeface="宋体" panose="02010600030101010101" pitchFamily="2" charset="-122"/>
              </a:rPr>
              <a:t>开头的单词多很多）</a:t>
            </a:r>
            <a:r>
              <a:rPr lang="zh-CN" altLang="en-US" sz="2800" dirty="0"/>
              <a:t> </a:t>
            </a:r>
          </a:p>
          <a:p>
            <a:pPr lvl="1">
              <a:lnSpc>
                <a:spcPct val="80000"/>
              </a:lnSpc>
              <a:buFont typeface="Wingdings" charset="2"/>
              <a:buChar char="Ø"/>
            </a:pPr>
            <a:r>
              <a:rPr lang="zh-CN" altLang="en-US" sz="2800" dirty="0">
                <a:latin typeface="宋体" panose="02010600030101010101" pitchFamily="2" charset="-122"/>
              </a:rPr>
              <a:t>而且，每次有</a:t>
            </a:r>
            <a:r>
              <a:rPr lang="en-US" altLang="zh-CN" sz="2800" dirty="0">
                <a:latin typeface="Times New Roman" panose="02020603050405020304" pitchFamily="18" charset="0"/>
                <a:cs typeface="Times New Roman" panose="02020603050405020304" pitchFamily="18" charset="0"/>
              </a:rPr>
              <a:t>26</a:t>
            </a:r>
            <a:r>
              <a:rPr lang="zh-CN" altLang="en-US" sz="2800" dirty="0">
                <a:latin typeface="宋体" panose="02010600030101010101" pitchFamily="2" charset="-122"/>
              </a:rPr>
              <a:t>个分支因子使得树的结构过于庞大，给检索也带来了不便</a:t>
            </a:r>
            <a:r>
              <a:rPr lang="zh-CN" altLang="en-US" sz="2800" dirty="0"/>
              <a:t> </a:t>
            </a:r>
          </a:p>
          <a:p>
            <a:pPr>
              <a:lnSpc>
                <a:spcPct val="80000"/>
              </a:lnSpc>
              <a:buFont typeface="Wingdings" charset="2"/>
              <a:buChar char="n"/>
            </a:pPr>
            <a:r>
              <a:rPr lang="zh-CN" altLang="en-US" sz="2800" dirty="0">
                <a:latin typeface="宋体" panose="02010600030101010101" pitchFamily="2" charset="-122"/>
              </a:rPr>
              <a:t>字母在计算机中是以二进制</a:t>
            </a:r>
            <a:r>
              <a:rPr lang="en-US" altLang="zh-CN" sz="2800" dirty="0">
                <a:latin typeface="Times New Roman" panose="02020603050405020304" pitchFamily="18" charset="0"/>
                <a:cs typeface="Times New Roman" panose="02020603050405020304" pitchFamily="18" charset="0"/>
              </a:rPr>
              <a:t>ASCII</a:t>
            </a:r>
            <a:r>
              <a:rPr lang="zh-CN" altLang="en-US" sz="2800" dirty="0">
                <a:latin typeface="宋体" panose="02010600030101010101" pitchFamily="2" charset="-122"/>
              </a:rPr>
              <a:t>码的形式存储的</a:t>
            </a:r>
          </a:p>
          <a:p>
            <a:pPr lvl="1">
              <a:lnSpc>
                <a:spcPct val="80000"/>
              </a:lnSpc>
              <a:buFont typeface="Wingdings" charset="2"/>
              <a:buChar char="Ø"/>
            </a:pPr>
            <a:r>
              <a:rPr lang="zh-CN" altLang="en-US" sz="2800" dirty="0">
                <a:latin typeface="宋体" panose="02010600030101010101" pitchFamily="2" charset="-122"/>
              </a:rPr>
              <a:t>使用每个字母的二进制编码来代表这个字母</a:t>
            </a:r>
          </a:p>
          <a:p>
            <a:pPr lvl="1">
              <a:lnSpc>
                <a:spcPct val="80000"/>
              </a:lnSpc>
              <a:buFont typeface="Wingdings" charset="2"/>
              <a:buChar char="Ø"/>
            </a:pPr>
            <a:r>
              <a:rPr lang="zh-CN" altLang="en-US" sz="2800" dirty="0">
                <a:latin typeface="宋体" panose="02010600030101010101" pitchFamily="2" charset="-122"/>
              </a:rPr>
              <a:t>关键码就只有编码</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宋体" panose="02010600030101010101" pitchFamily="2" charset="-122"/>
              </a:rPr>
              <a:t>和</a:t>
            </a:r>
            <a:r>
              <a:rPr lang="en-US" altLang="zh-CN" sz="2800" dirty="0">
                <a:latin typeface="Times New Roman" panose="02020603050405020304" pitchFamily="18" charset="0"/>
                <a:cs typeface="Times New Roman" panose="02020603050405020304" pitchFamily="18" charset="0"/>
              </a:rPr>
              <a:t>1</a:t>
            </a:r>
          </a:p>
          <a:p>
            <a:pPr lvl="2">
              <a:lnSpc>
                <a:spcPct val="80000"/>
              </a:lnSpc>
              <a:buFont typeface="Wingdings" charset="2"/>
              <a:buChar char="p"/>
            </a:pPr>
            <a:r>
              <a:rPr lang="zh-CN" altLang="en-US" sz="2800" dirty="0">
                <a:latin typeface="宋体" panose="02010600030101010101" pitchFamily="2" charset="-122"/>
              </a:rPr>
              <a:t>而不是</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宋体" panose="02010600030101010101" pitchFamily="2" charset="-122"/>
              </a:rPr>
              <a:t>到</a:t>
            </a:r>
            <a:r>
              <a:rPr lang="en-US" altLang="zh-CN" sz="2800" dirty="0">
                <a:latin typeface="Times New Roman" panose="02020603050405020304" pitchFamily="18" charset="0"/>
                <a:cs typeface="Times New Roman" panose="02020603050405020304" pitchFamily="18" charset="0"/>
              </a:rPr>
              <a:t>z</a:t>
            </a:r>
            <a:r>
              <a:rPr lang="zh-CN" altLang="en-US" sz="2800" dirty="0">
                <a:latin typeface="宋体" panose="02010600030101010101" pitchFamily="2" charset="-122"/>
              </a:rPr>
              <a:t>的</a:t>
            </a:r>
            <a:r>
              <a:rPr lang="en-US" altLang="zh-CN" sz="2800" dirty="0">
                <a:latin typeface="Times New Roman" panose="02020603050405020304" pitchFamily="18" charset="0"/>
                <a:cs typeface="Times New Roman" panose="02020603050405020304" pitchFamily="18" charset="0"/>
              </a:rPr>
              <a:t>26</a:t>
            </a:r>
            <a:r>
              <a:rPr lang="zh-CN" altLang="en-US" sz="2800" dirty="0">
                <a:latin typeface="宋体" panose="02010600030101010101" pitchFamily="2" charset="-122"/>
              </a:rPr>
              <a:t>个字</a:t>
            </a:r>
            <a:r>
              <a:rPr lang="zh-CN" altLang="en-US" sz="2800" dirty="0" smtClean="0">
                <a:latin typeface="宋体" panose="02010600030101010101" pitchFamily="2" charset="-122"/>
              </a:rPr>
              <a:t>母</a:t>
            </a:r>
            <a:endParaRPr lang="zh-CN" altLang="en-US" sz="2800" dirty="0">
              <a:latin typeface="宋体" panose="02010600030101010101" pitchFamily="2" charset="-122"/>
            </a:endParaRPr>
          </a:p>
        </p:txBody>
      </p:sp>
      <p:sp>
        <p:nvSpPr>
          <p:cNvPr id="2" name="矩形 1"/>
          <p:cNvSpPr/>
          <p:nvPr/>
        </p:nvSpPr>
        <p:spPr>
          <a:xfrm>
            <a:off x="4792532" y="5819292"/>
            <a:ext cx="2760692" cy="486287"/>
          </a:xfrm>
          <a:prstGeom prst="rect">
            <a:avLst/>
          </a:prstGeom>
        </p:spPr>
        <p:txBody>
          <a:bodyPr wrap="none">
            <a:spAutoFit/>
          </a:bodyPr>
          <a:lstStyle/>
          <a:p>
            <a:pPr>
              <a:lnSpc>
                <a:spcPct val="80000"/>
              </a:lnSpc>
            </a:pPr>
            <a:r>
              <a:rPr lang="zh-CN" altLang="en-US" sz="3200" dirty="0" smtClean="0">
                <a:solidFill>
                  <a:srgbClr val="FF0000"/>
                </a:solidFill>
                <a:latin typeface="宋体" panose="02010600030101010101" pitchFamily="2" charset="-122"/>
              </a:rPr>
              <a:t> </a:t>
            </a:r>
            <a:r>
              <a:rPr lang="zh-CN" altLang="en-US" sz="3200" dirty="0" smtClean="0">
                <a:solidFill>
                  <a:srgbClr val="FF0000"/>
                </a:solidFill>
                <a:latin typeface="宋体" panose="02010600030101010101" pitchFamily="2" charset="-122"/>
              </a:rPr>
              <a:t>二叉</a:t>
            </a:r>
            <a:r>
              <a:rPr lang="en-US" altLang="zh-CN" sz="3200" dirty="0" err="1">
                <a:solidFill>
                  <a:srgbClr val="FF0000"/>
                </a:solidFill>
                <a:latin typeface="宋体" panose="02010600030101010101" pitchFamily="2" charset="-122"/>
              </a:rPr>
              <a:t>Trie</a:t>
            </a:r>
            <a:r>
              <a:rPr lang="zh-CN" altLang="en-US" sz="3200" dirty="0">
                <a:solidFill>
                  <a:srgbClr val="FF0000"/>
                </a:solidFill>
                <a:latin typeface="宋体" panose="02010600030101010101" pitchFamily="2" charset="-122"/>
              </a:rPr>
              <a:t>树 </a:t>
            </a:r>
            <a:r>
              <a:rPr lang="zh-CN" altLang="en-US" sz="3200" dirty="0">
                <a:solidFill>
                  <a:srgbClr val="FF0000"/>
                </a:solidFill>
              </a:rPr>
              <a:t> </a:t>
            </a:r>
            <a:endParaRPr lang="zh-CN" altLang="en-US" sz="3200" dirty="0">
              <a:solidFill>
                <a:srgbClr val="FF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3088580d-05fe-49f1-8eb4-31e2aa6ab025}"/>
</p:tagLst>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实验一 bloomfilter" id="{7FF84D44-BED6-0949-A9EC-AC1D837A1F7E}" vid="{C0E4A55F-25A7-3449-B4DF-E60239B81F2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10.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11.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12.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13.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2.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3.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4.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5.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6.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7.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8.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9.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1446</TotalTime>
  <Words>2424</Words>
  <Application>Microsoft Macintosh PowerPoint</Application>
  <PresentationFormat>宽屏</PresentationFormat>
  <Paragraphs>210</Paragraphs>
  <Slides>34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Courier</vt:lpstr>
      <vt:lpstr>PingFang SC</vt:lpstr>
      <vt:lpstr>Tahoma</vt:lpstr>
      <vt:lpstr>等线</vt:lpstr>
      <vt:lpstr>Arial</vt:lpstr>
      <vt:lpstr>Calibri</vt:lpstr>
      <vt:lpstr>Times New Roman</vt:lpstr>
      <vt:lpstr>Tw Cen MT</vt:lpstr>
      <vt:lpstr>Wingdings</vt:lpstr>
      <vt:lpstr>宋体</vt:lpstr>
      <vt:lpstr>水滴</vt:lpstr>
      <vt:lpstr>大数据高级数据结构设计与实践     李秀坤  史建焘 娄久</vt:lpstr>
      <vt:lpstr>PowerPoint 演示文稿</vt:lpstr>
      <vt:lpstr>PowerPoint 演示文稿</vt:lpstr>
      <vt:lpstr>Trie结构最典型的应用：“字典树” </vt:lpstr>
      <vt:lpstr>英文字典树   </vt:lpstr>
      <vt:lpstr>字典树树的改进   1 </vt:lpstr>
      <vt:lpstr>字符树的改进   2</vt:lpstr>
      <vt:lpstr>字典树的检索过程  （多棵树的情况）</vt:lpstr>
      <vt:lpstr>Trie字典树的缺陷</vt:lpstr>
      <vt:lpstr>Trie树的操作</vt:lpstr>
      <vt:lpstr>Trie树的操作</vt:lpstr>
      <vt:lpstr>Trie树的应用</vt:lpstr>
      <vt:lpstr>Trie树的应用</vt:lpstr>
      <vt:lpstr>Trie树的应用</vt:lpstr>
      <vt:lpstr>PowerPoint 演示文稿</vt:lpstr>
      <vt:lpstr>PATRICIA 结构</vt:lpstr>
      <vt:lpstr>PATRICIA 结构</vt:lpstr>
      <vt:lpstr>PATRICIA 结构</vt:lpstr>
      <vt:lpstr> PATRICIA 结构图改进</vt:lpstr>
      <vt:lpstr>实验任务</vt:lpstr>
      <vt:lpstr>思考如下问题，如何用trie树解决</vt:lpstr>
      <vt:lpstr>补充内容    Patricia Tree</vt:lpstr>
      <vt:lpstr>Patricia Tree</vt:lpstr>
      <vt:lpstr>Patricia Tree</vt:lpstr>
      <vt:lpstr>构建PAT树</vt:lpstr>
      <vt:lpstr>PAT树构建</vt:lpstr>
      <vt:lpstr>PAT树构建</vt:lpstr>
      <vt:lpstr>PAT树检索</vt:lpstr>
      <vt:lpstr>PAT树检索</vt:lpstr>
      <vt:lpstr>PAT树</vt:lpstr>
      <vt:lpstr>PAT树在IP地址匹配中的应用</vt:lpstr>
      <vt:lpstr>构建树</vt:lpstr>
      <vt:lpstr>搜索树</vt:lpstr>
      <vt:lpstr>思考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12.1Trie结构和Patricia树</dc:title>
  <dc:creator>eddy</dc:creator>
  <cp:lastModifiedBy>Microsoft Office 用户</cp:lastModifiedBy>
  <cp:revision>36</cp:revision>
  <dcterms:created xsi:type="dcterms:W3CDTF">2019-04-16T01:23:00Z</dcterms:created>
  <dcterms:modified xsi:type="dcterms:W3CDTF">2020-03-18T01:36:15Z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