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9"/>
  </p:notesMasterIdLst>
  <p:sldIdLst>
    <p:sldId id="281" r:id="rId2"/>
    <p:sldId id="326" r:id="rId3"/>
    <p:sldId id="331" r:id="rId4"/>
    <p:sldId id="333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8" r:id="rId15"/>
    <p:sldId id="344" r:id="rId16"/>
    <p:sldId id="349" r:id="rId17"/>
    <p:sldId id="354" r:id="rId18"/>
    <p:sldId id="355" r:id="rId19"/>
    <p:sldId id="356" r:id="rId20"/>
    <p:sldId id="357" r:id="rId21"/>
    <p:sldId id="351" r:id="rId22"/>
    <p:sldId id="358" r:id="rId23"/>
    <p:sldId id="345" r:id="rId24"/>
    <p:sldId id="346" r:id="rId25"/>
    <p:sldId id="347" r:id="rId26"/>
    <p:sldId id="352" r:id="rId27"/>
    <p:sldId id="328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 autoAdjust="0"/>
    <p:restoredTop sz="50000"/>
  </p:normalViewPr>
  <p:slideViewPr>
    <p:cSldViewPr snapToGrid="0">
      <p:cViewPr>
        <p:scale>
          <a:sx n="93" d="100"/>
          <a:sy n="93" d="100"/>
        </p:scale>
        <p:origin x="568" y="-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E2A2B-0A78-024D-BFB4-C444D9CAE95D}" type="datetimeFigureOut">
              <a:rPr kumimoji="1" lang="zh-CN" altLang="en-US" smtClean="0"/>
              <a:t>20/3/27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0102-C120-4D49-848B-2BE643ABFE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74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7309191-B15B-CA43-923F-9963D8FE1481}" type="slidenum">
              <a:rPr lang="zh-CN" altLang="en-US">
                <a:latin typeface="Arial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55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071CE5E-2ED9-094B-9E42-1CF7E09DE569}" type="slidenum">
              <a:rPr lang="zh-CN" altLang="en-US">
                <a:latin typeface="Arial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342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3FA3B7D-884A-F749-8F18-C427F4C4DFD5}" type="slidenum">
              <a:rPr lang="zh-CN" altLang="en-US">
                <a:latin typeface="Arial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992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5DB048B-9485-6C42-A0A8-7AF478E7517C}" type="slidenum">
              <a:rPr lang="zh-CN" altLang="en-US">
                <a:latin typeface="Arial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74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43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7D26AA5-4210-BA4A-B5D7-272757C33288}" type="slidenum">
              <a:rPr lang="zh-CN" altLang="en-US">
                <a:latin typeface="Arial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9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ABD080-7483-E34B-8D67-3ABC49E91952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56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ABD080-7483-E34B-8D67-3ABC49E91952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3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2D81-CDBD-42EB-9292-D6E4FDD81014}" type="datetimeFigureOut">
              <a:rPr lang="zh-CN" altLang="en-US" smtClean="0"/>
              <a:t>20/3/27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801F-FF98-45CA-8A08-C42BC6F76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2D81-CDBD-42EB-9292-D6E4FDD81014}" type="datetimeFigureOut">
              <a:rPr lang="zh-CN" altLang="en-US" smtClean="0"/>
              <a:t>20/3/27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801F-FF98-45CA-8A08-C42BC6F76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2D81-CDBD-42EB-9292-D6E4FDD81014}" type="datetimeFigureOut">
              <a:rPr lang="zh-CN" altLang="en-US" smtClean="0"/>
              <a:t>20/3/27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801F-FF98-45CA-8A08-C42BC6F76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2D81-CDBD-42EB-9292-D6E4FDD81014}" type="datetimeFigureOut">
              <a:rPr lang="zh-CN" altLang="en-US" smtClean="0"/>
              <a:t>20/3/27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801F-FF98-45CA-8A08-C42BC6F76B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2D81-CDBD-42EB-9292-D6E4FDD81014}" type="datetimeFigureOut">
              <a:rPr lang="zh-CN" altLang="en-US" smtClean="0"/>
              <a:t>20/3/27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801F-FF98-45CA-8A08-C42BC6F76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2D81-CDBD-42EB-9292-D6E4FDD81014}" type="datetimeFigureOut">
              <a:rPr lang="zh-CN" altLang="en-US" smtClean="0"/>
              <a:t>20/3/27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801F-FF98-45CA-8A08-C42BC6F76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2D81-CDBD-42EB-9292-D6E4FDD81014}" type="datetimeFigureOut">
              <a:rPr lang="zh-CN" altLang="en-US" smtClean="0"/>
              <a:t>20/3/27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801F-FF98-45CA-8A08-C42BC6F76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2D81-CDBD-42EB-9292-D6E4FDD81014}" type="datetimeFigureOut">
              <a:rPr lang="zh-CN" altLang="en-US" smtClean="0"/>
              <a:t>20/3/27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801F-FF98-45CA-8A08-C42BC6F76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2D81-CDBD-42EB-9292-D6E4FDD81014}" type="datetimeFigureOut">
              <a:rPr lang="zh-CN" altLang="en-US" smtClean="0"/>
              <a:t>20/3/27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801F-FF98-45CA-8A08-C42BC6F76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2D81-CDBD-42EB-9292-D6E4FDD81014}" type="datetimeFigureOut">
              <a:rPr lang="zh-CN" altLang="en-US" smtClean="0"/>
              <a:t>20/3/27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801F-FF98-45CA-8A08-C42BC6F76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2D81-CDBD-42EB-9292-D6E4FDD81014}" type="datetimeFigureOut">
              <a:rPr lang="zh-CN" altLang="en-US" smtClean="0"/>
              <a:t>20/3/27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801F-FF98-45CA-8A08-C42BC6F76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2D81-CDBD-42EB-9292-D6E4FDD81014}" type="datetimeFigureOut">
              <a:rPr lang="zh-CN" altLang="en-US" smtClean="0"/>
              <a:t>20/3/27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801F-FF98-45CA-8A08-C42BC6F76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2D81-CDBD-42EB-9292-D6E4FDD81014}" type="datetimeFigureOut">
              <a:rPr lang="zh-CN" altLang="en-US" smtClean="0"/>
              <a:t>20/3/27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801F-FF98-45CA-8A08-C42BC6F76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2D81-CDBD-42EB-9292-D6E4FDD81014}" type="datetimeFigureOut">
              <a:rPr lang="zh-CN" altLang="en-US" smtClean="0"/>
              <a:t>20/3/27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801F-FF98-45CA-8A08-C42BC6F76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2D81-CDBD-42EB-9292-D6E4FDD81014}" type="datetimeFigureOut">
              <a:rPr lang="zh-CN" altLang="en-US" smtClean="0"/>
              <a:t>20/3/27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801F-FF98-45CA-8A08-C42BC6F76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2D81-CDBD-42EB-9292-D6E4FDD81014}" type="datetimeFigureOut">
              <a:rPr lang="zh-CN" altLang="en-US" smtClean="0"/>
              <a:t>20/3/27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801F-FF98-45CA-8A08-C42BC6F76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2D81-CDBD-42EB-9292-D6E4FDD81014}" type="datetimeFigureOut">
              <a:rPr lang="zh-CN" altLang="en-US" smtClean="0"/>
              <a:t>20/3/27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801F-FF98-45CA-8A08-C42BC6F76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34F2D81-CDBD-42EB-9292-D6E4FDD81014}" type="datetimeFigureOut">
              <a:rPr lang="zh-CN" altLang="en-US" smtClean="0"/>
              <a:t>20/3/27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DF801F-FF98-45CA-8A08-C42BC6F76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cn.com.cn/uploads/200907/1247608349C2lmsEoP.jpg" TargetMode="External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147" y="261257"/>
            <a:ext cx="10178322" cy="5573486"/>
          </a:xfrm>
        </p:spPr>
        <p:txBody>
          <a:bodyPr>
            <a:noAutofit/>
          </a:bodyPr>
          <a:lstStyle/>
          <a:p>
            <a:r>
              <a:rPr kumimoji="1" lang="zh-CN" altLang="en-US" sz="4400" dirty="0" smtClean="0"/>
              <a:t>大数据高级数据结构设计与实践</a:t>
            </a:r>
            <a:br>
              <a:rPr kumimoji="1" lang="zh-CN" altLang="en-US" sz="4400" dirty="0" smtClean="0"/>
            </a:br>
            <a:r>
              <a:rPr kumimoji="1" lang="zh-CN" altLang="en-US" sz="4400" dirty="0"/>
              <a:t/>
            </a:r>
            <a:br>
              <a:rPr kumimoji="1" lang="zh-CN" altLang="en-US" sz="4400" dirty="0"/>
            </a:br>
            <a:r>
              <a:rPr kumimoji="1" lang="zh-CN" altLang="en-US" sz="4400" dirty="0" smtClean="0"/>
              <a:t/>
            </a:r>
            <a:br>
              <a:rPr kumimoji="1" lang="zh-CN" altLang="en-US" sz="4400" dirty="0" smtClean="0"/>
            </a:br>
            <a:r>
              <a:rPr kumimoji="1" lang="zh-CN" altLang="en-US" sz="4400" dirty="0"/>
              <a:t/>
            </a:r>
            <a:br>
              <a:rPr kumimoji="1" lang="zh-CN" altLang="en-US" sz="4400" dirty="0"/>
            </a:br>
            <a:r>
              <a:rPr kumimoji="1" lang="zh-CN" altLang="en-US" sz="4400" dirty="0" smtClean="0"/>
              <a:t/>
            </a:r>
            <a:br>
              <a:rPr kumimoji="1" lang="zh-CN" altLang="en-US" sz="4400" dirty="0" smtClean="0"/>
            </a:br>
            <a:r>
              <a:rPr kumimoji="1" lang="zh-CN" altLang="en-US" sz="3200" dirty="0" smtClean="0"/>
              <a:t>李秀坤  史建焘 娄久</a:t>
            </a:r>
            <a:endParaRPr kumimoji="1" lang="zh-CN" altLang="en-US" sz="32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45747" y="174384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第三次课  </a:t>
            </a:r>
            <a:r>
              <a:rPr lang="en-US" altLang="zh-CN" dirty="0" err="1">
                <a:ea typeface="DengXian Light" charset="0"/>
              </a:rPr>
              <a:t>MapReduce</a:t>
            </a:r>
            <a:r>
              <a:rPr lang="en-US" altLang="zh-CN" dirty="0">
                <a:ea typeface="DengXian Light" charset="0"/>
              </a:rPr>
              <a:t> </a:t>
            </a:r>
            <a:r>
              <a:rPr lang="zh-CN" altLang="en-US" dirty="0">
                <a:ea typeface="DengXian Light" charset="0"/>
              </a:rPr>
              <a:t>编程模型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36D4754F-A1DD-4A7C-9322-132EF0BD0A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94021" y="463467"/>
            <a:ext cx="6172200" cy="5635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zh-CN" dirty="0" smtClean="0">
                <a:ea typeface="宋体" charset="0"/>
              </a:rPr>
              <a:t>Map</a:t>
            </a:r>
            <a:r>
              <a:rPr lang="zh-CN" altLang="en-US" dirty="0" smtClean="0">
                <a:ea typeface="宋体" charset="0"/>
              </a:rPr>
              <a:t>  操作</a:t>
            </a:r>
            <a:endParaRPr lang="en-US" altLang="zh-CN" dirty="0">
              <a:ea typeface="宋体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47537" y="1476961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2400" dirty="0" smtClean="0">
                <a:ea typeface="宋体" charset="0"/>
              </a:rPr>
              <a:t> 将</a:t>
            </a:r>
            <a:r>
              <a:rPr lang="zh-CN" altLang="en-US" sz="2400" dirty="0">
                <a:ea typeface="宋体" charset="0"/>
              </a:rPr>
              <a:t>数据源中的记录（文本中的行、数据库中条目等）作为</a:t>
            </a:r>
            <a:r>
              <a:rPr lang="en-US" altLang="zh-CN" sz="2400" dirty="0">
                <a:ea typeface="宋体" charset="0"/>
              </a:rPr>
              <a:t>map</a:t>
            </a:r>
            <a:r>
              <a:rPr lang="zh-CN" altLang="en-US" sz="2400" dirty="0">
                <a:ea typeface="宋体" charset="0"/>
              </a:rPr>
              <a:t>函数中的</a:t>
            </a:r>
            <a:r>
              <a:rPr lang="en-US" altLang="zh-CN" sz="2400" dirty="0">
                <a:ea typeface="宋体" charset="0"/>
              </a:rPr>
              <a:t>key*value</a:t>
            </a:r>
            <a:r>
              <a:rPr lang="zh-CN" altLang="en-US" sz="2400" dirty="0">
                <a:ea typeface="宋体" charset="0"/>
              </a:rPr>
              <a:t>对</a:t>
            </a:r>
          </a:p>
          <a:p>
            <a:pPr lvl="1">
              <a:buFont typeface="Wingdings" charset="2"/>
              <a:buChar char="l"/>
            </a:pPr>
            <a:r>
              <a:rPr lang="zh-CN" altLang="en-US" sz="2400" dirty="0" smtClean="0">
                <a:latin typeface="Arial" charset="0"/>
                <a:ea typeface="宋体" charset="0"/>
              </a:rPr>
              <a:t> 例如</a:t>
            </a:r>
            <a:r>
              <a:rPr lang="zh-CN" altLang="en-US" sz="2400" dirty="0">
                <a:latin typeface="Arial" charset="0"/>
                <a:ea typeface="宋体" charset="0"/>
              </a:rPr>
              <a:t>（</a:t>
            </a:r>
            <a:r>
              <a:rPr lang="en-US" altLang="zh-CN" sz="2400" dirty="0">
                <a:latin typeface="Arial" charset="0"/>
                <a:ea typeface="宋体" charset="0"/>
              </a:rPr>
              <a:t>filename, line</a:t>
            </a:r>
            <a:r>
              <a:rPr lang="zh-CN" altLang="en-US" sz="2400" dirty="0">
                <a:latin typeface="Arial" charset="0"/>
                <a:ea typeface="宋体" charset="0"/>
              </a:rPr>
              <a:t>）</a:t>
            </a:r>
          </a:p>
          <a:p>
            <a:pPr>
              <a:buFont typeface="Wingdings" charset="2"/>
              <a:buChar char="n"/>
            </a:pPr>
            <a:r>
              <a:rPr lang="zh-CN" altLang="en-US" sz="2400" dirty="0" smtClean="0">
                <a:ea typeface="宋体" charset="0"/>
              </a:rPr>
              <a:t> </a:t>
            </a:r>
            <a:r>
              <a:rPr lang="en-US" altLang="zh-CN" sz="2400" dirty="0" smtClean="0">
                <a:ea typeface="宋体" charset="0"/>
              </a:rPr>
              <a:t>map</a:t>
            </a:r>
            <a:r>
              <a:rPr lang="en-US" altLang="zh-CN" sz="2400" dirty="0">
                <a:ea typeface="宋体" charset="0"/>
              </a:rPr>
              <a:t>()</a:t>
            </a:r>
            <a:r>
              <a:rPr lang="zh-CN" altLang="en-US" sz="2400" dirty="0">
                <a:ea typeface="宋体" charset="0"/>
              </a:rPr>
              <a:t>将生成一个或多个中间结果，以及与</a:t>
            </a:r>
            <a:r>
              <a:rPr lang="en-US" altLang="zh-CN" sz="2400" dirty="0">
                <a:ea typeface="宋体" charset="0"/>
              </a:rPr>
              <a:t>input</a:t>
            </a:r>
            <a:r>
              <a:rPr lang="zh-CN" altLang="en-US" sz="2400" dirty="0">
                <a:ea typeface="宋体" charset="0"/>
              </a:rPr>
              <a:t>相对应的一个</a:t>
            </a:r>
            <a:r>
              <a:rPr lang="en-US" altLang="zh-CN" sz="2400" dirty="0">
                <a:ea typeface="宋体" charset="0"/>
              </a:rPr>
              <a:t>output key</a:t>
            </a:r>
          </a:p>
        </p:txBody>
      </p:sp>
      <p:sp>
        <p:nvSpPr>
          <p:cNvPr id="4" name="矩形 3"/>
          <p:cNvSpPr/>
          <p:nvPr/>
        </p:nvSpPr>
        <p:spPr>
          <a:xfrm>
            <a:off x="1347537" y="4593467"/>
            <a:ext cx="9641305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C3C3C"/>
                </a:solidFill>
                <a:latin typeface="MicrosoftYaHei" charset="0"/>
              </a:rPr>
              <a:t>mapreduce</a:t>
            </a:r>
            <a:r>
              <a:rPr lang="zh-CN" altLang="en-US" sz="2400" b="1" dirty="0">
                <a:solidFill>
                  <a:srgbClr val="3C3C3C"/>
                </a:solidFill>
                <a:latin typeface="MicrosoftYaHei" charset="0"/>
              </a:rPr>
              <a:t>编程模型核心为将数据运算流程分为两个阶段：</a:t>
            </a:r>
          </a:p>
          <a:p>
            <a:r>
              <a:rPr lang="zh-CN" altLang="en-US" sz="2400" b="1" dirty="0">
                <a:solidFill>
                  <a:srgbClr val="3C3C3C"/>
                </a:solidFill>
                <a:latin typeface="MicrosoftYaHei" charset="0"/>
              </a:rPr>
              <a:t>    拆分，读取原始数据，形成</a:t>
            </a:r>
            <a:r>
              <a:rPr lang="en-US" altLang="zh-CN" sz="2400" b="1" dirty="0">
                <a:solidFill>
                  <a:srgbClr val="3C3C3C"/>
                </a:solidFill>
                <a:latin typeface="MicrosoftYaHei" charset="0"/>
              </a:rPr>
              <a:t>key-value</a:t>
            </a:r>
            <a:r>
              <a:rPr lang="zh-CN" altLang="en-US" sz="2400" b="1" dirty="0">
                <a:solidFill>
                  <a:srgbClr val="3C3C3C"/>
                </a:solidFill>
                <a:latin typeface="MicrosoftYaHei" charset="0"/>
              </a:rPr>
              <a:t>数据（</a:t>
            </a:r>
            <a:r>
              <a:rPr lang="en-US" altLang="zh-CN" sz="2400" b="1" dirty="0">
                <a:solidFill>
                  <a:srgbClr val="3C3C3C"/>
                </a:solidFill>
                <a:latin typeface="MicrosoftYaHei" charset="0"/>
              </a:rPr>
              <a:t>map</a:t>
            </a:r>
            <a:r>
              <a:rPr lang="zh-CN" altLang="en-US" sz="2400" b="1" dirty="0">
                <a:solidFill>
                  <a:srgbClr val="3C3C3C"/>
                </a:solidFill>
                <a:latin typeface="MicrosoftYaHei" charset="0"/>
              </a:rPr>
              <a:t>方法）；</a:t>
            </a:r>
          </a:p>
          <a:p>
            <a:r>
              <a:rPr lang="zh-CN" altLang="en-US" sz="2400" b="1" dirty="0">
                <a:solidFill>
                  <a:srgbClr val="3C3C3C"/>
                </a:solidFill>
                <a:latin typeface="MicrosoftYaHei" charset="0"/>
              </a:rPr>
              <a:t>    聚合，将相同</a:t>
            </a:r>
            <a:r>
              <a:rPr lang="en-US" altLang="zh-CN" sz="2400" b="1" dirty="0">
                <a:solidFill>
                  <a:srgbClr val="3C3C3C"/>
                </a:solidFill>
                <a:latin typeface="MicrosoftYaHei" charset="0"/>
              </a:rPr>
              <a:t>key</a:t>
            </a:r>
            <a:r>
              <a:rPr lang="zh-CN" altLang="en-US" sz="2400" b="1" dirty="0">
                <a:solidFill>
                  <a:srgbClr val="3C3C3C"/>
                </a:solidFill>
                <a:latin typeface="MicrosoftYaHei" charset="0"/>
              </a:rPr>
              <a:t>的数据聚合到一组（</a:t>
            </a:r>
            <a:r>
              <a:rPr lang="en-US" altLang="zh-CN" sz="2400" b="1" dirty="0">
                <a:solidFill>
                  <a:srgbClr val="3C3C3C"/>
                </a:solidFill>
                <a:latin typeface="MicrosoftYaHei" charset="0"/>
              </a:rPr>
              <a:t>reduce</a:t>
            </a:r>
            <a:r>
              <a:rPr lang="zh-CN" altLang="en-US" sz="2400" b="1" dirty="0">
                <a:solidFill>
                  <a:srgbClr val="3C3C3C"/>
                </a:solidFill>
                <a:latin typeface="MicrosoftYaHei" charset="0"/>
              </a:rPr>
              <a:t>方法）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52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6F277D21-907D-47E4-B215-6E320BCE00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19088"/>
            <a:ext cx="6172200" cy="5635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zh-CN">
                <a:ea typeface="宋体" charset="0"/>
              </a:rPr>
              <a:t>reduce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0863" y="1075908"/>
            <a:ext cx="9946105" cy="49530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2400" dirty="0">
                <a:ea typeface="宋体" charset="0"/>
              </a:rPr>
              <a:t>map</a:t>
            </a:r>
            <a:r>
              <a:rPr lang="zh-CN" altLang="en-US" sz="2400" dirty="0">
                <a:ea typeface="宋体" charset="0"/>
              </a:rPr>
              <a:t>操作结束后，所有与某指定</a:t>
            </a:r>
            <a:r>
              <a:rPr lang="en-US" altLang="zh-CN" sz="2400" dirty="0">
                <a:ea typeface="宋体" charset="0"/>
              </a:rPr>
              <a:t>out key</a:t>
            </a:r>
            <a:r>
              <a:rPr lang="zh-CN" altLang="en-US" sz="2400" dirty="0">
                <a:ea typeface="宋体" charset="0"/>
              </a:rPr>
              <a:t>相对应的中间结果组合为一个列表（</a:t>
            </a:r>
            <a:r>
              <a:rPr lang="en-US" altLang="zh-CN" sz="2400" dirty="0">
                <a:ea typeface="宋体" charset="0"/>
              </a:rPr>
              <a:t>list</a:t>
            </a:r>
            <a:r>
              <a:rPr lang="zh-CN" altLang="en-US" sz="2400" dirty="0">
                <a:ea typeface="宋体" charset="0"/>
              </a:rPr>
              <a:t>）。</a:t>
            </a:r>
          </a:p>
          <a:p>
            <a:pPr>
              <a:buFont typeface="Wingdings" charset="2"/>
              <a:buChar char="n"/>
            </a:pPr>
            <a:r>
              <a:rPr lang="en-US" altLang="zh-CN" sz="2400" dirty="0">
                <a:ea typeface="宋体" charset="0"/>
              </a:rPr>
              <a:t>reduce()</a:t>
            </a:r>
            <a:r>
              <a:rPr lang="zh-CN" altLang="en-US" sz="2400" dirty="0">
                <a:ea typeface="宋体" charset="0"/>
              </a:rPr>
              <a:t>函数将这些中间结果组合为一个或多个对应于同一</a:t>
            </a:r>
            <a:r>
              <a:rPr lang="en-US" altLang="zh-CN" sz="2400" dirty="0">
                <a:ea typeface="宋体" charset="0"/>
              </a:rPr>
              <a:t>output key </a:t>
            </a:r>
            <a:r>
              <a:rPr lang="zh-CN" altLang="en-US" sz="2400" dirty="0">
                <a:ea typeface="宋体" charset="0"/>
              </a:rPr>
              <a:t>的 </a:t>
            </a:r>
            <a:r>
              <a:rPr lang="en-US" altLang="zh-CN" sz="2400" dirty="0">
                <a:ea typeface="宋体" charset="0"/>
              </a:rPr>
              <a:t>final value</a:t>
            </a:r>
          </a:p>
          <a:p>
            <a:pPr lvl="1">
              <a:buFont typeface="Wingdings" charset="2"/>
              <a:buChar char="l"/>
            </a:pPr>
            <a:r>
              <a:rPr lang="zh-CN" altLang="en-US" sz="2400" dirty="0">
                <a:latin typeface="Arial" charset="0"/>
                <a:ea typeface="宋体" charset="0"/>
              </a:rPr>
              <a:t>每一个</a:t>
            </a:r>
            <a:r>
              <a:rPr lang="en-US" altLang="zh-CN" sz="2400" dirty="0">
                <a:latin typeface="Arial" charset="0"/>
                <a:ea typeface="宋体" charset="0"/>
              </a:rPr>
              <a:t>output key</a:t>
            </a:r>
            <a:r>
              <a:rPr lang="zh-CN" altLang="en-US" sz="2400" dirty="0">
                <a:latin typeface="Arial" charset="0"/>
                <a:ea typeface="宋体" charset="0"/>
              </a:rPr>
              <a:t>通常只有一个</a:t>
            </a:r>
            <a:r>
              <a:rPr lang="en-US" altLang="zh-CN" sz="2400" dirty="0">
                <a:latin typeface="Arial" charset="0"/>
                <a:ea typeface="宋体" charset="0"/>
              </a:rPr>
              <a:t>final value</a:t>
            </a:r>
          </a:p>
          <a:p>
            <a:pPr>
              <a:buFont typeface="Wingdings" charset="2"/>
              <a:buChar char="n"/>
            </a:pPr>
            <a:r>
              <a:rPr lang="en-US" altLang="zh-CN" sz="2400" dirty="0">
                <a:ea typeface="宋体" charset="0"/>
              </a:rPr>
              <a:t>reduce()</a:t>
            </a:r>
            <a:r>
              <a:rPr lang="zh-CN" altLang="en-US" sz="2400" dirty="0">
                <a:ea typeface="宋体" charset="0"/>
              </a:rPr>
              <a:t>个数可以为</a:t>
            </a:r>
            <a:r>
              <a:rPr lang="en-US" altLang="zh-CN" sz="2400" dirty="0">
                <a:ea typeface="宋体" charset="0"/>
              </a:rPr>
              <a:t>0</a:t>
            </a:r>
            <a:r>
              <a:rPr lang="zh-CN" altLang="en-US" sz="2400" dirty="0">
                <a:ea typeface="宋体" charset="0"/>
              </a:rPr>
              <a:t>个或多个</a:t>
            </a:r>
          </a:p>
        </p:txBody>
      </p:sp>
      <p:sp>
        <p:nvSpPr>
          <p:cNvPr id="4" name="矩形 3"/>
          <p:cNvSpPr/>
          <p:nvPr/>
        </p:nvSpPr>
        <p:spPr>
          <a:xfrm>
            <a:off x="1395663" y="4449088"/>
            <a:ext cx="9641305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C3C3C"/>
                </a:solidFill>
                <a:latin typeface="MicrosoftYaHei" charset="0"/>
              </a:rPr>
              <a:t>mapreduce</a:t>
            </a:r>
            <a:r>
              <a:rPr lang="zh-CN" altLang="en-US" sz="2400" b="1" dirty="0">
                <a:solidFill>
                  <a:srgbClr val="3C3C3C"/>
                </a:solidFill>
                <a:latin typeface="MicrosoftYaHei" charset="0"/>
              </a:rPr>
              <a:t>编程模型核心为将数据运算流程分为两个阶段：</a:t>
            </a:r>
          </a:p>
          <a:p>
            <a:r>
              <a:rPr lang="zh-CN" altLang="en-US" sz="2400" b="1" dirty="0">
                <a:solidFill>
                  <a:srgbClr val="3C3C3C"/>
                </a:solidFill>
                <a:latin typeface="MicrosoftYaHei" charset="0"/>
              </a:rPr>
              <a:t>    拆分，读取原始数据，形成</a:t>
            </a:r>
            <a:r>
              <a:rPr lang="en-US" altLang="zh-CN" sz="2400" b="1" dirty="0">
                <a:solidFill>
                  <a:srgbClr val="3C3C3C"/>
                </a:solidFill>
                <a:latin typeface="MicrosoftYaHei" charset="0"/>
              </a:rPr>
              <a:t>key-value</a:t>
            </a:r>
            <a:r>
              <a:rPr lang="zh-CN" altLang="en-US" sz="2400" b="1" dirty="0">
                <a:solidFill>
                  <a:srgbClr val="3C3C3C"/>
                </a:solidFill>
                <a:latin typeface="MicrosoftYaHei" charset="0"/>
              </a:rPr>
              <a:t>数据（</a:t>
            </a:r>
            <a:r>
              <a:rPr lang="en-US" altLang="zh-CN" sz="2400" b="1" dirty="0">
                <a:solidFill>
                  <a:srgbClr val="3C3C3C"/>
                </a:solidFill>
                <a:latin typeface="MicrosoftYaHei" charset="0"/>
              </a:rPr>
              <a:t>map</a:t>
            </a:r>
            <a:r>
              <a:rPr lang="zh-CN" altLang="en-US" sz="2400" b="1" dirty="0">
                <a:solidFill>
                  <a:srgbClr val="3C3C3C"/>
                </a:solidFill>
                <a:latin typeface="MicrosoftYaHei" charset="0"/>
              </a:rPr>
              <a:t>方法）；</a:t>
            </a:r>
          </a:p>
          <a:p>
            <a:r>
              <a:rPr lang="zh-CN" altLang="en-US" sz="2400" b="1" dirty="0">
                <a:solidFill>
                  <a:srgbClr val="3C3C3C"/>
                </a:solidFill>
                <a:latin typeface="MicrosoftYaHei" charset="0"/>
              </a:rPr>
              <a:t>    聚合，将相同</a:t>
            </a:r>
            <a:r>
              <a:rPr lang="en-US" altLang="zh-CN" sz="2400" b="1" dirty="0">
                <a:solidFill>
                  <a:srgbClr val="3C3C3C"/>
                </a:solidFill>
                <a:latin typeface="MicrosoftYaHei" charset="0"/>
              </a:rPr>
              <a:t>key</a:t>
            </a:r>
            <a:r>
              <a:rPr lang="zh-CN" altLang="en-US" sz="2400" b="1" dirty="0">
                <a:solidFill>
                  <a:srgbClr val="3C3C3C"/>
                </a:solidFill>
                <a:latin typeface="MicrosoftYaHei" charset="0"/>
              </a:rPr>
              <a:t>的数据聚合到一组（</a:t>
            </a:r>
            <a:r>
              <a:rPr lang="en-US" altLang="zh-CN" sz="2400" b="1" dirty="0">
                <a:solidFill>
                  <a:srgbClr val="3C3C3C"/>
                </a:solidFill>
                <a:latin typeface="MicrosoftYaHei" charset="0"/>
              </a:rPr>
              <a:t>reduce</a:t>
            </a:r>
            <a:r>
              <a:rPr lang="zh-CN" altLang="en-US" sz="2400" b="1" dirty="0">
                <a:solidFill>
                  <a:srgbClr val="3C3C3C"/>
                </a:solidFill>
                <a:latin typeface="MicrosoftYaHei" charset="0"/>
              </a:rPr>
              <a:t>方法）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>
          <a:xfrm>
            <a:off x="1952625" y="1"/>
            <a:ext cx="8229600" cy="1298575"/>
          </a:xfrm>
        </p:spPr>
        <p:txBody>
          <a:bodyPr/>
          <a:lstStyle/>
          <a:p>
            <a:r>
              <a:rPr lang="en-US" altLang="zh-CN" dirty="0" err="1" smtClean="0">
                <a:ea typeface="宋体" charset="0"/>
              </a:rPr>
              <a:t>Mapreduce</a:t>
            </a:r>
            <a:r>
              <a:rPr lang="zh-CN" altLang="en-US" dirty="0" smtClean="0">
                <a:ea typeface="宋体" charset="0"/>
              </a:rPr>
              <a:t>其他使用案例</a:t>
            </a:r>
            <a:endParaRPr lang="zh-CN" altLang="en-US" dirty="0">
              <a:ea typeface="宋体" charset="0"/>
            </a:endParaRPr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523999" y="1536365"/>
            <a:ext cx="9914022" cy="4984750"/>
          </a:xfrm>
          <a:prstGeom prst="rect">
            <a:avLst/>
          </a:prstGeom>
        </p:spPr>
        <p:txBody>
          <a:bodyPr/>
          <a:lstStyle/>
          <a:p>
            <a:pPr>
              <a:buFont typeface="Wingdings" charset="2"/>
              <a:buChar char="n"/>
            </a:pPr>
            <a:r>
              <a:rPr lang="zh-CN" altLang="en-US" sz="2400" dirty="0" smtClean="0">
                <a:ea typeface="宋体" charset="0"/>
              </a:rPr>
              <a:t>统计和计算某些</a:t>
            </a:r>
            <a:r>
              <a:rPr lang="en-US" altLang="zh-CN" sz="2400" dirty="0" smtClean="0">
                <a:ea typeface="宋体" charset="0"/>
              </a:rPr>
              <a:t>URL</a:t>
            </a:r>
            <a:r>
              <a:rPr lang="zh-CN" altLang="en-US" sz="2400" dirty="0">
                <a:ea typeface="宋体" charset="0"/>
              </a:rPr>
              <a:t>访问频率</a:t>
            </a:r>
          </a:p>
          <a:p>
            <a:pPr lvl="1"/>
            <a:r>
              <a:rPr lang="en-US" altLang="zh-CN" sz="2400" dirty="0">
                <a:latin typeface="Arial" charset="0"/>
                <a:ea typeface="宋体" charset="0"/>
              </a:rPr>
              <a:t>map</a:t>
            </a:r>
            <a:r>
              <a:rPr lang="zh-CN" altLang="en-US" sz="2400" dirty="0">
                <a:latin typeface="Arial" charset="0"/>
                <a:ea typeface="宋体" charset="0"/>
              </a:rPr>
              <a:t>函数处理</a:t>
            </a:r>
            <a:r>
              <a:rPr lang="en-US" altLang="zh-CN" sz="2400" dirty="0">
                <a:latin typeface="Arial" charset="0"/>
                <a:ea typeface="宋体" charset="0"/>
              </a:rPr>
              <a:t>web</a:t>
            </a:r>
            <a:r>
              <a:rPr lang="zh-CN" altLang="en-US" sz="2400" dirty="0">
                <a:latin typeface="Arial" charset="0"/>
                <a:ea typeface="宋体" charset="0"/>
              </a:rPr>
              <a:t>网页的访问日志，并输出</a:t>
            </a:r>
            <a:r>
              <a:rPr lang="en-US" altLang="zh-CN" sz="2400" dirty="0">
                <a:latin typeface="Arial" charset="0"/>
                <a:ea typeface="宋体" charset="0"/>
              </a:rPr>
              <a:t>&lt;URL,1&gt;</a:t>
            </a:r>
            <a:r>
              <a:rPr lang="zh-CN" altLang="en-US" sz="2400" dirty="0">
                <a:latin typeface="Arial" charset="0"/>
                <a:ea typeface="宋体" charset="0"/>
              </a:rPr>
              <a:t>。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lvl="1"/>
            <a:r>
              <a:rPr lang="en-US" altLang="zh-CN" sz="2400" dirty="0">
                <a:latin typeface="Arial" charset="0"/>
                <a:ea typeface="宋体" charset="0"/>
              </a:rPr>
              <a:t>reduce</a:t>
            </a:r>
            <a:r>
              <a:rPr lang="zh-CN" altLang="en-US" sz="2400" dirty="0">
                <a:latin typeface="Arial" charset="0"/>
                <a:ea typeface="宋体" charset="0"/>
              </a:rPr>
              <a:t>函数将每个</a:t>
            </a:r>
            <a:r>
              <a:rPr lang="en-US" altLang="zh-CN" sz="2400" dirty="0">
                <a:latin typeface="Arial" charset="0"/>
                <a:ea typeface="宋体" charset="0"/>
              </a:rPr>
              <a:t>URL</a:t>
            </a:r>
            <a:r>
              <a:rPr lang="zh-CN" altLang="en-US" sz="2400" dirty="0">
                <a:latin typeface="Arial" charset="0"/>
                <a:ea typeface="宋体" charset="0"/>
              </a:rPr>
              <a:t>的访问次数加起来，输出</a:t>
            </a:r>
            <a:r>
              <a:rPr lang="en-US" altLang="zh-CN" sz="2400" dirty="0">
                <a:latin typeface="Arial" charset="0"/>
                <a:ea typeface="宋体" charset="0"/>
              </a:rPr>
              <a:t>&lt;</a:t>
            </a:r>
            <a:r>
              <a:rPr lang="en-US" altLang="zh-CN" sz="2400" dirty="0" err="1">
                <a:latin typeface="Arial" charset="0"/>
                <a:ea typeface="宋体" charset="0"/>
              </a:rPr>
              <a:t>URL,total</a:t>
            </a:r>
            <a:r>
              <a:rPr lang="en-US" altLang="zh-CN" sz="2400" dirty="0">
                <a:latin typeface="Arial" charset="0"/>
                <a:ea typeface="宋体" charset="0"/>
              </a:rPr>
              <a:t> count&gt;</a:t>
            </a:r>
            <a:endParaRPr lang="zh-CN" altLang="en-US" sz="2400" dirty="0">
              <a:latin typeface="Arial" charset="0"/>
              <a:ea typeface="宋体" charset="0"/>
            </a:endParaRPr>
          </a:p>
          <a:p>
            <a:pPr lvl="1"/>
            <a:endParaRPr lang="zh-CN" altLang="en-US" dirty="0" smtClean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>
          <a:xfrm>
            <a:off x="1952625" y="1"/>
            <a:ext cx="8229600" cy="1298575"/>
          </a:xfrm>
        </p:spPr>
        <p:txBody>
          <a:bodyPr/>
          <a:lstStyle/>
          <a:p>
            <a:r>
              <a:rPr lang="en-US" altLang="zh-CN" dirty="0" err="1"/>
              <a:t>Mapreduce</a:t>
            </a:r>
            <a:r>
              <a:rPr lang="zh-CN" altLang="en-US" dirty="0"/>
              <a:t>其他使用案例</a:t>
            </a:r>
            <a:endParaRPr lang="zh-CN" altLang="en-US" dirty="0">
              <a:ea typeface="宋体" charset="0"/>
            </a:endParaRPr>
          </a:p>
        </p:txBody>
      </p:sp>
      <p:sp>
        <p:nvSpPr>
          <p:cNvPr id="22531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847850" y="1268413"/>
            <a:ext cx="9157034" cy="4984750"/>
          </a:xfrm>
          <a:prstGeom prst="rect">
            <a:avLst/>
          </a:prstGeom>
        </p:spPr>
        <p:txBody>
          <a:bodyPr/>
          <a:lstStyle/>
          <a:p>
            <a:pPr>
              <a:buFont typeface="Wingdings" charset="2"/>
              <a:buChar char="n"/>
            </a:pPr>
            <a:r>
              <a:rPr lang="zh-CN" altLang="en-US" sz="2400" dirty="0">
                <a:ea typeface="宋体" charset="0"/>
              </a:rPr>
              <a:t>翻转</a:t>
            </a:r>
            <a:r>
              <a:rPr lang="en-US" altLang="zh-CN" sz="2400" dirty="0">
                <a:ea typeface="宋体" charset="0"/>
              </a:rPr>
              <a:t>web-link</a:t>
            </a:r>
            <a:r>
              <a:rPr lang="zh-CN" altLang="en-US" sz="2400" dirty="0" smtClean="0">
                <a:ea typeface="宋体" charset="0"/>
              </a:rPr>
              <a:t>图（网页服务中统计外部连接到某个</a:t>
            </a:r>
            <a:r>
              <a:rPr lang="en-US" altLang="zh-CN" sz="2400" dirty="0" err="1" smtClean="0">
                <a:ea typeface="宋体" charset="0"/>
              </a:rPr>
              <a:t>url</a:t>
            </a:r>
            <a:r>
              <a:rPr lang="zh-CN" altLang="en-US" sz="2400" dirty="0" smtClean="0">
                <a:ea typeface="宋体" charset="0"/>
              </a:rPr>
              <a:t>的所有源网页）</a:t>
            </a:r>
            <a:endParaRPr lang="en-US" altLang="zh-CN" sz="2400" dirty="0">
              <a:ea typeface="宋体" charset="0"/>
            </a:endParaRPr>
          </a:p>
          <a:p>
            <a:pPr lvl="1"/>
            <a:r>
              <a:rPr lang="en-US" altLang="zh-CN" sz="2400" dirty="0" smtClean="0">
                <a:latin typeface="Arial" charset="0"/>
                <a:ea typeface="宋体" charset="0"/>
              </a:rPr>
              <a:t>MAP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 阶段：在</a:t>
            </a:r>
            <a:r>
              <a:rPr lang="zh-CN" altLang="en-US" sz="2400" dirty="0">
                <a:latin typeface="Arial" charset="0"/>
                <a:ea typeface="宋体" charset="0"/>
              </a:rPr>
              <a:t>每个作为源的页面中，检查其连接</a:t>
            </a:r>
            <a:r>
              <a:rPr lang="en-US" altLang="zh-CN" sz="2400" dirty="0">
                <a:latin typeface="Arial" charset="0"/>
                <a:ea typeface="宋体" charset="0"/>
              </a:rPr>
              <a:t>URL</a:t>
            </a:r>
            <a:r>
              <a:rPr lang="zh-CN" altLang="en-US" sz="2400" dirty="0">
                <a:latin typeface="Arial" charset="0"/>
                <a:ea typeface="宋体" charset="0"/>
              </a:rPr>
              <a:t>，并逐个输出</a:t>
            </a:r>
            <a:r>
              <a:rPr lang="en-US" altLang="zh-CN" sz="2400" dirty="0">
                <a:latin typeface="Arial" charset="0"/>
                <a:ea typeface="宋体" charset="0"/>
              </a:rPr>
              <a:t>&lt;</a:t>
            </a:r>
            <a:r>
              <a:rPr lang="en-US" altLang="zh-CN" sz="2400" dirty="0" err="1">
                <a:latin typeface="Arial" charset="0"/>
                <a:ea typeface="宋体" charset="0"/>
              </a:rPr>
              <a:t>target,source</a:t>
            </a:r>
            <a:r>
              <a:rPr lang="en-US" altLang="zh-CN" sz="2400" dirty="0">
                <a:latin typeface="Arial" charset="0"/>
                <a:ea typeface="宋体" charset="0"/>
              </a:rPr>
              <a:t>&gt;</a:t>
            </a:r>
            <a:r>
              <a:rPr lang="zh-CN" altLang="en-US" sz="2400" dirty="0">
                <a:latin typeface="Arial" charset="0"/>
                <a:ea typeface="宋体" charset="0"/>
              </a:rPr>
              <a:t>元组。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lvl="1"/>
            <a:r>
              <a:rPr lang="en-US" altLang="zh-CN" sz="2400" dirty="0">
                <a:latin typeface="Arial" charset="0"/>
                <a:ea typeface="宋体" charset="0"/>
              </a:rPr>
              <a:t>reduce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函数：将</a:t>
            </a:r>
            <a:r>
              <a:rPr lang="zh-CN" altLang="en-US" sz="2400" dirty="0">
                <a:latin typeface="Arial" charset="0"/>
                <a:ea typeface="宋体" charset="0"/>
              </a:rPr>
              <a:t>连接到每个</a:t>
            </a:r>
            <a:r>
              <a:rPr lang="en-US" altLang="zh-CN" sz="2400" dirty="0">
                <a:latin typeface="Arial" charset="0"/>
                <a:ea typeface="宋体" charset="0"/>
              </a:rPr>
              <a:t>target</a:t>
            </a:r>
            <a:r>
              <a:rPr lang="zh-CN" altLang="en-US" sz="2400" dirty="0">
                <a:latin typeface="Arial" charset="0"/>
                <a:ea typeface="宋体" charset="0"/>
              </a:rPr>
              <a:t>的所有</a:t>
            </a:r>
            <a:r>
              <a:rPr lang="en-US" altLang="zh-CN" sz="2400" dirty="0">
                <a:latin typeface="Arial" charset="0"/>
                <a:ea typeface="宋体" charset="0"/>
              </a:rPr>
              <a:t>source</a:t>
            </a:r>
            <a:r>
              <a:rPr lang="zh-CN" altLang="en-US" sz="2400" dirty="0">
                <a:latin typeface="Arial" charset="0"/>
                <a:ea typeface="宋体" charset="0"/>
              </a:rPr>
              <a:t>组合起来，形成</a:t>
            </a:r>
            <a:r>
              <a:rPr lang="en-US" altLang="zh-CN" sz="2400" dirty="0">
                <a:latin typeface="Arial" charset="0"/>
                <a:ea typeface="宋体" charset="0"/>
              </a:rPr>
              <a:t>list</a:t>
            </a:r>
            <a:r>
              <a:rPr lang="zh-CN" altLang="en-US" sz="2400" dirty="0">
                <a:latin typeface="Arial" charset="0"/>
                <a:ea typeface="宋体" charset="0"/>
              </a:rPr>
              <a:t>列表，输出</a:t>
            </a:r>
            <a:r>
              <a:rPr lang="en-US" altLang="zh-CN" sz="2400" dirty="0">
                <a:latin typeface="Arial" charset="0"/>
                <a:ea typeface="宋体" charset="0"/>
              </a:rPr>
              <a:t>&lt;</a:t>
            </a:r>
            <a:r>
              <a:rPr lang="en-US" altLang="zh-CN" sz="2400" dirty="0" err="1">
                <a:latin typeface="Arial" charset="0"/>
                <a:ea typeface="宋体" charset="0"/>
              </a:rPr>
              <a:t>target,list</a:t>
            </a:r>
            <a:r>
              <a:rPr lang="en-US" altLang="zh-CN" sz="2400" dirty="0">
                <a:latin typeface="Arial" charset="0"/>
                <a:ea typeface="宋体" charset="0"/>
              </a:rPr>
              <a:t>(source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)&gt;</a:t>
            </a:r>
          </a:p>
        </p:txBody>
      </p:sp>
    </p:spTree>
    <p:extLst>
      <p:ext uri="{BB962C8B-B14F-4D97-AF65-F5344CB8AC3E}">
        <p14:creationId xmlns:p14="http://schemas.microsoft.com/office/powerpoint/2010/main" val="6609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>
          <a:xfrm>
            <a:off x="1952625" y="1"/>
            <a:ext cx="8229600" cy="1298575"/>
          </a:xfrm>
        </p:spPr>
        <p:txBody>
          <a:bodyPr/>
          <a:lstStyle/>
          <a:p>
            <a:r>
              <a:rPr lang="en-US" altLang="zh-CN" dirty="0" err="1"/>
              <a:t>Mapreduce</a:t>
            </a:r>
            <a:r>
              <a:rPr lang="zh-CN" altLang="en-US" dirty="0"/>
              <a:t>其他使用案例</a:t>
            </a:r>
            <a:endParaRPr lang="zh-CN" altLang="en-US" dirty="0">
              <a:ea typeface="宋体" charset="0"/>
            </a:endParaRPr>
          </a:p>
        </p:txBody>
      </p:sp>
      <p:sp>
        <p:nvSpPr>
          <p:cNvPr id="22531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588169" y="1345868"/>
            <a:ext cx="9914020" cy="49847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2400" dirty="0" smtClean="0">
                <a:ea typeface="宋体" charset="0"/>
              </a:rPr>
              <a:t>对网络站点进行关键术语向量统计</a:t>
            </a:r>
            <a:endParaRPr lang="en-US" altLang="zh-CN" sz="2400" dirty="0" smtClean="0">
              <a:ea typeface="宋体" charset="0"/>
            </a:endParaRPr>
          </a:p>
          <a:p>
            <a:pPr lvl="1"/>
            <a:r>
              <a:rPr lang="zh-CN" altLang="en-US" sz="2400" dirty="0" smtClean="0">
                <a:latin typeface="Arial" charset="0"/>
                <a:ea typeface="宋体" charset="0"/>
              </a:rPr>
              <a:t>术语向量表示出在一篇文章中或者一组文章中最重要的单词，通常以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&lt;</a:t>
            </a:r>
            <a:r>
              <a:rPr lang="en-US" altLang="zh-CN" sz="2400" dirty="0" err="1" smtClean="0">
                <a:latin typeface="Arial" charset="0"/>
                <a:ea typeface="宋体" charset="0"/>
              </a:rPr>
              <a:t>word,frequency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&gt;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元组的方式。</a:t>
            </a:r>
            <a:endParaRPr lang="en-US" altLang="zh-CN" sz="2400" dirty="0" smtClean="0">
              <a:latin typeface="Arial" charset="0"/>
              <a:ea typeface="宋体" charset="0"/>
            </a:endParaRPr>
          </a:p>
          <a:p>
            <a:pPr lvl="1"/>
            <a:r>
              <a:rPr lang="en-US" altLang="zh-CN" sz="2400" dirty="0" smtClean="0">
                <a:latin typeface="Arial" charset="0"/>
                <a:ea typeface="宋体" charset="0"/>
              </a:rPr>
              <a:t>map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函数输出每个文章的 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&lt;</a:t>
            </a:r>
            <a:r>
              <a:rPr lang="en-US" altLang="zh-CN" sz="2400" dirty="0" err="1" smtClean="0">
                <a:latin typeface="Arial" charset="0"/>
                <a:ea typeface="宋体" charset="0"/>
              </a:rPr>
              <a:t>hostname,term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 vector&gt;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（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hostname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通过文章的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URL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分析得到）。</a:t>
            </a:r>
            <a:endParaRPr lang="en-US" altLang="zh-CN" sz="2400" dirty="0" smtClean="0">
              <a:latin typeface="Arial" charset="0"/>
              <a:ea typeface="宋体" charset="0"/>
            </a:endParaRPr>
          </a:p>
          <a:p>
            <a:pPr lvl="1"/>
            <a:r>
              <a:rPr lang="en-US" altLang="zh-CN" sz="2400" dirty="0" smtClean="0">
                <a:latin typeface="Arial" charset="0"/>
                <a:ea typeface="宋体" charset="0"/>
              </a:rPr>
              <a:t>reduce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函数取出不常用的术语，将其余的相加，得到最终的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&lt;</a:t>
            </a:r>
            <a:r>
              <a:rPr lang="en-US" altLang="zh-CN" sz="2400" dirty="0" err="1" smtClean="0">
                <a:latin typeface="Arial" charset="0"/>
                <a:ea typeface="宋体" charset="0"/>
              </a:rPr>
              <a:t>hostname,term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 vector&gt;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对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79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>
          <a:xfrm>
            <a:off x="1952625" y="1"/>
            <a:ext cx="8229600" cy="1298575"/>
          </a:xfrm>
        </p:spPr>
        <p:txBody>
          <a:bodyPr/>
          <a:lstStyle/>
          <a:p>
            <a:r>
              <a:rPr lang="en-US" altLang="zh-CN" dirty="0" err="1"/>
              <a:t>Mapreduce</a:t>
            </a:r>
            <a:r>
              <a:rPr lang="zh-CN" altLang="en-US" dirty="0"/>
              <a:t>其他使用案例</a:t>
            </a:r>
            <a:endParaRPr lang="zh-CN" altLang="en-US" dirty="0">
              <a:ea typeface="宋体" charset="0"/>
            </a:endParaRPr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847850" y="1268413"/>
            <a:ext cx="8868276" cy="4984750"/>
          </a:xfrm>
          <a:prstGeom prst="rect">
            <a:avLst/>
          </a:prstGeom>
        </p:spPr>
        <p:txBody>
          <a:bodyPr/>
          <a:lstStyle/>
          <a:p>
            <a:pPr>
              <a:buFont typeface="Wingdings" charset="2"/>
              <a:buChar char="n"/>
            </a:pPr>
            <a:r>
              <a:rPr lang="zh-CN" altLang="en-US" sz="2400" dirty="0">
                <a:ea typeface="宋体" charset="0"/>
              </a:rPr>
              <a:t>倒排索引</a:t>
            </a:r>
            <a:endParaRPr lang="en-US" altLang="zh-CN" sz="2400" dirty="0">
              <a:ea typeface="宋体" charset="0"/>
            </a:endParaRPr>
          </a:p>
          <a:p>
            <a:pPr lvl="1"/>
            <a:r>
              <a:rPr lang="en-US" altLang="zh-CN" sz="2400" dirty="0">
                <a:latin typeface="Arial" charset="0"/>
                <a:ea typeface="宋体" charset="0"/>
              </a:rPr>
              <a:t>map</a:t>
            </a:r>
            <a:r>
              <a:rPr lang="zh-CN" altLang="en-US" sz="2400" dirty="0">
                <a:latin typeface="Arial" charset="0"/>
                <a:ea typeface="宋体" charset="0"/>
              </a:rPr>
              <a:t>函数分析每个文档</a:t>
            </a:r>
            <a:r>
              <a:rPr lang="en-US" altLang="zh-CN" sz="2400" dirty="0">
                <a:latin typeface="Arial" charset="0"/>
                <a:ea typeface="宋体" charset="0"/>
              </a:rPr>
              <a:t>,</a:t>
            </a:r>
            <a:r>
              <a:rPr lang="zh-CN" altLang="en-US" sz="2400" dirty="0">
                <a:latin typeface="Arial" charset="0"/>
                <a:ea typeface="宋体" charset="0"/>
              </a:rPr>
              <a:t>然后产生一个</a:t>
            </a:r>
            <a:r>
              <a:rPr lang="en-US" altLang="zh-CN" sz="2400" dirty="0">
                <a:latin typeface="Arial" charset="0"/>
                <a:ea typeface="宋体" charset="0"/>
              </a:rPr>
              <a:t>(</a:t>
            </a:r>
            <a:r>
              <a:rPr lang="zh-CN" altLang="en-US" sz="2400" dirty="0">
                <a:latin typeface="Arial" charset="0"/>
                <a:ea typeface="宋体" charset="0"/>
              </a:rPr>
              <a:t>词</a:t>
            </a:r>
            <a:r>
              <a:rPr lang="en-US" altLang="zh-CN" sz="2400" dirty="0">
                <a:latin typeface="Arial" charset="0"/>
                <a:ea typeface="宋体" charset="0"/>
              </a:rPr>
              <a:t>,</a:t>
            </a:r>
            <a:r>
              <a:rPr lang="zh-CN" altLang="en-US" sz="2400" dirty="0">
                <a:latin typeface="Arial" charset="0"/>
                <a:ea typeface="宋体" charset="0"/>
              </a:rPr>
              <a:t>文档号</a:t>
            </a:r>
            <a:r>
              <a:rPr lang="en-US" altLang="zh-CN" sz="2400" dirty="0">
                <a:latin typeface="Arial" charset="0"/>
                <a:ea typeface="宋体" charset="0"/>
              </a:rPr>
              <a:t>)</a:t>
            </a:r>
            <a:r>
              <a:rPr lang="zh-CN" altLang="en-US" sz="2400" dirty="0">
                <a:latin typeface="Arial" charset="0"/>
                <a:ea typeface="宋体" charset="0"/>
              </a:rPr>
              <a:t>对的序列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.</a:t>
            </a:r>
            <a:endParaRPr lang="zh-CN" altLang="en-US" sz="2400" dirty="0" smtClean="0">
              <a:latin typeface="Arial" charset="0"/>
              <a:ea typeface="宋体" charset="0"/>
            </a:endParaRPr>
          </a:p>
          <a:p>
            <a:pPr lvl="1"/>
            <a:r>
              <a:rPr lang="en-US" altLang="zh-CN" sz="2400" dirty="0" smtClean="0">
                <a:latin typeface="Arial" charset="0"/>
                <a:ea typeface="宋体" charset="0"/>
              </a:rPr>
              <a:t>reduce</a:t>
            </a:r>
            <a:r>
              <a:rPr lang="zh-CN" altLang="en-US" sz="2400" dirty="0">
                <a:latin typeface="Arial" charset="0"/>
                <a:ea typeface="宋体" charset="0"/>
              </a:rPr>
              <a:t>函数接受一个给定词的所有对</a:t>
            </a:r>
            <a:r>
              <a:rPr lang="en-US" altLang="zh-CN" sz="2400" dirty="0">
                <a:latin typeface="Arial" charset="0"/>
                <a:ea typeface="宋体" charset="0"/>
              </a:rPr>
              <a:t>,</a:t>
            </a:r>
            <a:r>
              <a:rPr lang="zh-CN" altLang="en-US" sz="2400" dirty="0">
                <a:latin typeface="Arial" charset="0"/>
                <a:ea typeface="宋体" charset="0"/>
              </a:rPr>
              <a:t>排序相应的文档</a:t>
            </a:r>
            <a:r>
              <a:rPr lang="en-US" altLang="zh-CN" sz="2400" dirty="0">
                <a:latin typeface="Arial" charset="0"/>
                <a:ea typeface="宋体" charset="0"/>
              </a:rPr>
              <a:t>IDs,</a:t>
            </a:r>
            <a:r>
              <a:rPr lang="zh-CN" altLang="en-US" sz="2400" dirty="0">
                <a:latin typeface="Arial" charset="0"/>
                <a:ea typeface="宋体" charset="0"/>
              </a:rPr>
              <a:t>并且产生一个</a:t>
            </a:r>
            <a:r>
              <a:rPr lang="en-US" altLang="zh-CN" sz="2400" dirty="0">
                <a:latin typeface="Arial" charset="0"/>
                <a:ea typeface="宋体" charset="0"/>
              </a:rPr>
              <a:t>(</a:t>
            </a:r>
            <a:r>
              <a:rPr lang="zh-CN" altLang="en-US" sz="2400" dirty="0">
                <a:latin typeface="Arial" charset="0"/>
                <a:ea typeface="宋体" charset="0"/>
              </a:rPr>
              <a:t>词</a:t>
            </a:r>
            <a:r>
              <a:rPr lang="en-US" altLang="zh-CN" sz="2400" dirty="0">
                <a:latin typeface="Arial" charset="0"/>
                <a:ea typeface="宋体" charset="0"/>
              </a:rPr>
              <a:t>,</a:t>
            </a:r>
            <a:r>
              <a:rPr lang="zh-CN" altLang="en-US" sz="2400" dirty="0">
                <a:latin typeface="Arial" charset="0"/>
                <a:ea typeface="宋体" charset="0"/>
              </a:rPr>
              <a:t>文档</a:t>
            </a:r>
            <a:r>
              <a:rPr lang="en-US" altLang="zh-CN" sz="2400" dirty="0">
                <a:latin typeface="Arial" charset="0"/>
                <a:ea typeface="宋体" charset="0"/>
              </a:rPr>
              <a:t>ID</a:t>
            </a:r>
            <a:r>
              <a:rPr lang="zh-CN" altLang="en-US" sz="2400" dirty="0">
                <a:latin typeface="Arial" charset="0"/>
                <a:ea typeface="宋体" charset="0"/>
              </a:rPr>
              <a:t>列表</a:t>
            </a:r>
            <a:r>
              <a:rPr lang="en-US" altLang="zh-CN" sz="2400" dirty="0">
                <a:latin typeface="Arial" charset="0"/>
                <a:ea typeface="宋体" charset="0"/>
              </a:rPr>
              <a:t>)</a:t>
            </a:r>
            <a:r>
              <a:rPr lang="zh-CN" altLang="en-US" sz="2400" dirty="0">
                <a:latin typeface="Arial" charset="0"/>
                <a:ea typeface="宋体" charset="0"/>
              </a:rPr>
              <a:t>对</a:t>
            </a:r>
            <a:r>
              <a:rPr lang="en-US" altLang="zh-CN" sz="2400" dirty="0">
                <a:latin typeface="Arial" charset="0"/>
                <a:ea typeface="宋体" charset="0"/>
              </a:rPr>
              <a:t>.</a:t>
            </a:r>
            <a:r>
              <a:rPr lang="zh-CN" altLang="en-US" sz="2400" dirty="0">
                <a:latin typeface="Arial" charset="0"/>
                <a:ea typeface="宋体" charset="0"/>
              </a:rPr>
              <a:t>所有的输出对集形成一个简单的倒排索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引</a:t>
            </a:r>
          </a:p>
          <a:p>
            <a:pPr lvl="1"/>
            <a:endParaRPr lang="en-US" altLang="zh-CN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>
          <a:xfrm>
            <a:off x="1952625" y="1"/>
            <a:ext cx="8229600" cy="1298575"/>
          </a:xfrm>
        </p:spPr>
        <p:txBody>
          <a:bodyPr/>
          <a:lstStyle/>
          <a:p>
            <a:r>
              <a:rPr lang="en-US" altLang="zh-CN" dirty="0" err="1"/>
              <a:t>Mapreduce</a:t>
            </a:r>
            <a:r>
              <a:rPr lang="zh-CN" altLang="en-US" dirty="0"/>
              <a:t>其他使用案例</a:t>
            </a:r>
            <a:endParaRPr lang="zh-CN" altLang="en-US" dirty="0">
              <a:ea typeface="宋体" charset="0"/>
            </a:endParaRPr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847849" y="1268413"/>
            <a:ext cx="8900361" cy="4984750"/>
          </a:xfrm>
          <a:prstGeom prst="rect">
            <a:avLst/>
          </a:prstGeom>
        </p:spPr>
        <p:txBody>
          <a:bodyPr/>
          <a:lstStyle/>
          <a:p>
            <a:pPr>
              <a:buFont typeface="Wingdings" charset="2"/>
              <a:buChar char="n"/>
            </a:pPr>
            <a:r>
              <a:rPr lang="zh-CN" altLang="en-US" sz="2400" dirty="0" smtClean="0">
                <a:ea typeface="宋体" charset="0"/>
              </a:rPr>
              <a:t>分布式</a:t>
            </a:r>
            <a:r>
              <a:rPr lang="zh-CN" altLang="en-US" sz="2400" dirty="0">
                <a:ea typeface="宋体" charset="0"/>
              </a:rPr>
              <a:t>排序</a:t>
            </a:r>
            <a:endParaRPr lang="en-US" altLang="zh-CN" sz="2400" dirty="0">
              <a:ea typeface="宋体" charset="0"/>
            </a:endParaRPr>
          </a:p>
          <a:p>
            <a:pPr lvl="1"/>
            <a:r>
              <a:rPr lang="en-US" altLang="zh-CN" sz="2400" dirty="0">
                <a:latin typeface="Arial" charset="0"/>
                <a:ea typeface="宋体" charset="0"/>
              </a:rPr>
              <a:t>map</a:t>
            </a:r>
            <a:r>
              <a:rPr lang="zh-CN" altLang="en-US" sz="2400" dirty="0">
                <a:latin typeface="Arial" charset="0"/>
                <a:ea typeface="宋体" charset="0"/>
              </a:rPr>
              <a:t>函数从每个记录提取</a:t>
            </a:r>
            <a:r>
              <a:rPr lang="en-US" altLang="zh-CN" sz="2400" dirty="0">
                <a:latin typeface="Arial" charset="0"/>
                <a:ea typeface="宋体" charset="0"/>
              </a:rPr>
              <a:t>key,</a:t>
            </a:r>
            <a:r>
              <a:rPr lang="zh-CN" altLang="en-US" sz="2400" dirty="0">
                <a:latin typeface="Arial" charset="0"/>
                <a:ea typeface="宋体" charset="0"/>
              </a:rPr>
              <a:t>并且产生一个</a:t>
            </a:r>
            <a:r>
              <a:rPr lang="en-US" altLang="zh-CN" sz="2400" dirty="0">
                <a:latin typeface="Arial" charset="0"/>
                <a:ea typeface="宋体" charset="0"/>
              </a:rPr>
              <a:t>(</a:t>
            </a:r>
            <a:r>
              <a:rPr lang="en-US" altLang="zh-CN" sz="2400" dirty="0" err="1">
                <a:latin typeface="Arial" charset="0"/>
                <a:ea typeface="宋体" charset="0"/>
              </a:rPr>
              <a:t>key,record</a:t>
            </a:r>
            <a:r>
              <a:rPr lang="en-US" altLang="zh-CN" sz="2400" dirty="0">
                <a:latin typeface="Arial" charset="0"/>
                <a:ea typeface="宋体" charset="0"/>
              </a:rPr>
              <a:t>)</a:t>
            </a:r>
            <a:r>
              <a:rPr lang="zh-CN" altLang="en-US" sz="2400" dirty="0">
                <a:latin typeface="Arial" charset="0"/>
                <a:ea typeface="宋体" charset="0"/>
              </a:rPr>
              <a:t>对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.</a:t>
            </a:r>
            <a:endParaRPr lang="zh-CN" altLang="en-US" sz="2400" dirty="0" smtClean="0">
              <a:latin typeface="Arial" charset="0"/>
              <a:ea typeface="宋体" charset="0"/>
            </a:endParaRPr>
          </a:p>
          <a:p>
            <a:pPr lvl="1"/>
            <a:r>
              <a:rPr lang="en-US" altLang="zh-CN" sz="2400" dirty="0" smtClean="0">
                <a:latin typeface="Arial" charset="0"/>
                <a:ea typeface="宋体" charset="0"/>
              </a:rPr>
              <a:t>reduce</a:t>
            </a:r>
            <a:r>
              <a:rPr lang="zh-CN" altLang="en-US" sz="2400" dirty="0">
                <a:latin typeface="Arial" charset="0"/>
                <a:ea typeface="宋体" charset="0"/>
              </a:rPr>
              <a:t>函数不改变任何的对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.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 直接归并输出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297676"/>
            <a:ext cx="10364451" cy="1097988"/>
          </a:xfrm>
        </p:spPr>
        <p:txBody>
          <a:bodyPr/>
          <a:lstStyle/>
          <a:p>
            <a:r>
              <a:rPr kumimoji="1" lang="zh-CN" altLang="en-US" dirty="0" smtClean="0"/>
              <a:t>单机</a:t>
            </a:r>
            <a:r>
              <a:rPr lang="en-US" altLang="zh-CN" sz="2500" b="1" dirty="0" err="1" smtClean="0">
                <a:latin typeface="微软雅黑" charset="0"/>
                <a:ea typeface="微软雅黑" charset="0"/>
                <a:cs typeface="+mn-cs"/>
                <a:sym typeface="宋体" charset="0"/>
              </a:rPr>
              <a:t>MaprEDUCE</a:t>
            </a:r>
            <a:r>
              <a:rPr lang="zh-CN" altLang="en-US" sz="2500" b="1" dirty="0" smtClean="0">
                <a:latin typeface="微软雅黑" charset="0"/>
                <a:ea typeface="微软雅黑" charset="0"/>
                <a:cs typeface="+mn-cs"/>
                <a:sym typeface="宋体" charset="0"/>
              </a:rPr>
              <a:t> </a:t>
            </a:r>
            <a:r>
              <a:rPr kumimoji="1" lang="zh-CN" altLang="en-US" dirty="0" smtClean="0"/>
              <a:t>模拟程序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3" y="1395663"/>
            <a:ext cx="10364451" cy="5266393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实验资源给出</a:t>
            </a:r>
            <a:r>
              <a:rPr kumimoji="1" lang="en-US" altLang="zh-CN" dirty="0" err="1" smtClean="0"/>
              <a:t>mapreduce.h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mapreduce.cpp</a:t>
            </a:r>
            <a:r>
              <a:rPr kumimoji="1" lang="zh-CN" altLang="en-US" dirty="0" smtClean="0"/>
              <a:t>通过多线程模拟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编程模型。</a:t>
            </a:r>
          </a:p>
          <a:p>
            <a:pPr marL="0" indent="0">
              <a:buNone/>
            </a:pP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需要自己定义和编写的函数：</a:t>
            </a:r>
          </a:p>
          <a:p>
            <a:pPr>
              <a:buFont typeface="Wingdings" charset="2"/>
              <a:buChar char="l"/>
            </a:pP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函数     </a:t>
            </a:r>
          </a:p>
          <a:p>
            <a:pPr marL="0" indent="0">
              <a:buNone/>
            </a:pP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 定义为</a:t>
            </a:r>
            <a:r>
              <a:rPr kumimoji="1" lang="en-US" altLang="zh-CN" cap="none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kumimoji="1" lang="zh-CN" altLang="en-US" cap="none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kumimoji="1" lang="en-US" altLang="zh-CN" cap="none" dirty="0" smtClean="0">
                <a:latin typeface="Times New Roman" charset="0"/>
                <a:ea typeface="Times New Roman" charset="0"/>
                <a:cs typeface="Times New Roman" charset="0"/>
              </a:rPr>
              <a:t>void </a:t>
            </a:r>
            <a:r>
              <a:rPr kumimoji="1" lang="en-US" altLang="zh-CN" cap="none" dirty="0">
                <a:latin typeface="Times New Roman" charset="0"/>
                <a:ea typeface="Times New Roman" charset="0"/>
                <a:cs typeface="Times New Roman" charset="0"/>
              </a:rPr>
              <a:t>(*Mapper)(char *</a:t>
            </a:r>
            <a:r>
              <a:rPr kumimoji="1" lang="en-US" altLang="zh-CN" cap="none" dirty="0" err="1">
                <a:latin typeface="Times New Roman" charset="0"/>
                <a:ea typeface="Times New Roman" charset="0"/>
                <a:cs typeface="Times New Roman" charset="0"/>
              </a:rPr>
              <a:t>file_name</a:t>
            </a:r>
            <a:r>
              <a:rPr kumimoji="1" lang="en-US" altLang="zh-CN" cap="none" dirty="0" smtClean="0">
                <a:latin typeface="Times New Roman" charset="0"/>
                <a:ea typeface="Times New Roman" charset="0"/>
                <a:cs typeface="Times New Roman" charset="0"/>
              </a:rPr>
              <a:t>);</a:t>
            </a:r>
            <a:endParaRPr kumimoji="1" lang="zh-CN" altLang="en-US" cap="none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kumimoji="1" lang="zh-CN" altLang="en-US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zh-CN" altLang="en-US" cap="none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kumimoji="1" lang="en-US" altLang="zh-CN" cap="none" dirty="0" err="1" smtClean="0">
                <a:latin typeface="Times New Roman" charset="0"/>
                <a:ea typeface="Times New Roman" charset="0"/>
                <a:cs typeface="Times New Roman" charset="0"/>
              </a:rPr>
              <a:t>file_name</a:t>
            </a:r>
            <a:r>
              <a:rPr kumimoji="1" lang="zh-CN" altLang="en-US" cap="none" dirty="0" smtClean="0">
                <a:latin typeface="Times New Roman" charset="0"/>
                <a:ea typeface="Times New Roman" charset="0"/>
                <a:cs typeface="Times New Roman" charset="0"/>
              </a:rPr>
              <a:t> 为对应的</a:t>
            </a:r>
            <a:r>
              <a:rPr kumimoji="1" lang="en-US" altLang="zh-CN" cap="none" dirty="0" smtClean="0">
                <a:latin typeface="Times New Roman" charset="0"/>
                <a:ea typeface="Times New Roman" charset="0"/>
                <a:cs typeface="Times New Roman" charset="0"/>
              </a:rPr>
              <a:t>mapper</a:t>
            </a:r>
            <a:r>
              <a:rPr kumimoji="1" lang="zh-CN" altLang="en-US" cap="none" dirty="0" smtClean="0">
                <a:latin typeface="Times New Roman" charset="0"/>
                <a:ea typeface="Times New Roman" charset="0"/>
                <a:cs typeface="Times New Roman" charset="0"/>
              </a:rPr>
              <a:t>线程要处理的文件名，由主函数参数输入。</a:t>
            </a:r>
          </a:p>
          <a:p>
            <a:pPr>
              <a:buFont typeface="Wingdings" charset="2"/>
              <a:buChar char="l"/>
            </a:pP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Reduce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函数  </a:t>
            </a:r>
          </a:p>
          <a:p>
            <a:pPr marL="0" indent="0">
              <a:buNone/>
            </a:pP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定义为 </a:t>
            </a:r>
            <a:r>
              <a:rPr kumimoji="1" lang="en-US" altLang="zh-CN" cap="none" dirty="0">
                <a:latin typeface="Courier" charset="0"/>
                <a:ea typeface="Courier" charset="0"/>
                <a:cs typeface="Courier" charset="0"/>
              </a:rPr>
              <a:t>void (*Reducer)(char *key, Getter </a:t>
            </a:r>
            <a:r>
              <a:rPr kumimoji="1" lang="en-US" altLang="zh-CN" cap="none" dirty="0" err="1">
                <a:latin typeface="Courier" charset="0"/>
                <a:ea typeface="Courier" charset="0"/>
                <a:cs typeface="Courier" charset="0"/>
              </a:rPr>
              <a:t>get_func</a:t>
            </a:r>
            <a:r>
              <a:rPr kumimoji="1" lang="en-US" altLang="zh-CN" cap="none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kumimoji="1" lang="en-US" altLang="zh-CN" cap="none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kumimoji="1" lang="en-US" altLang="zh-CN" cap="non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err="1">
                <a:latin typeface="Courier" charset="0"/>
                <a:ea typeface="Courier" charset="0"/>
                <a:cs typeface="Courier" charset="0"/>
              </a:rPr>
              <a:t>partition_number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kumimoji="1" lang="zh-CN" altLang="en-US" cap="none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kumimoji="1" lang="zh-CN" altLang="en-US" cap="non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key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为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mapper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处理后结果中拿到的一个关键词</a:t>
            </a:r>
          </a:p>
          <a:p>
            <a:pPr marL="0" indent="0">
              <a:buNone/>
            </a:pP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cap="none" dirty="0" err="1" smtClean="0">
                <a:latin typeface="Courier" charset="0"/>
                <a:ea typeface="Courier" charset="0"/>
                <a:cs typeface="Courier" charset="0"/>
              </a:rPr>
              <a:t>get_func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根据输入的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key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值在所有结果队列中获得下一个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，如果返回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NULL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表示对应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key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的所有结果已经搜索完。具体实现由模拟器实现，这里只定义和调用，函数类型定义为：</a:t>
            </a:r>
            <a:r>
              <a:rPr kumimoji="1" lang="en-US" altLang="zh-CN" cap="none" dirty="0">
                <a:latin typeface="Courier" charset="0"/>
                <a:ea typeface="Courier" charset="0"/>
                <a:cs typeface="Courier" charset="0"/>
              </a:rPr>
              <a:t>char *(*Getter)(char *key, </a:t>
            </a:r>
            <a:r>
              <a:rPr kumimoji="1" lang="en-US" altLang="zh-CN" cap="none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kumimoji="1" lang="en-US" altLang="zh-CN" cap="non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err="1">
                <a:latin typeface="Courier" charset="0"/>
                <a:ea typeface="Courier" charset="0"/>
                <a:cs typeface="Courier" charset="0"/>
              </a:rPr>
              <a:t>partition_number</a:t>
            </a:r>
            <a:r>
              <a:rPr kumimoji="1" lang="en-US" altLang="zh-CN" cap="none" dirty="0">
                <a:latin typeface="Courier" charset="0"/>
                <a:ea typeface="Courier" charset="0"/>
                <a:cs typeface="Courier" charset="0"/>
              </a:rPr>
              <a:t>)</a:t>
            </a:r>
            <a:endParaRPr kumimoji="1" lang="zh-CN" altLang="en-US" cap="none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cap="none" dirty="0" err="1" smtClean="0">
                <a:latin typeface="Courier" charset="0"/>
                <a:ea typeface="Courier" charset="0"/>
                <a:cs typeface="Courier" charset="0"/>
              </a:rPr>
              <a:t>partition_number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Reducer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线程的编号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5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297676"/>
            <a:ext cx="10364451" cy="1097988"/>
          </a:xfrm>
        </p:spPr>
        <p:txBody>
          <a:bodyPr/>
          <a:lstStyle/>
          <a:p>
            <a:r>
              <a:rPr kumimoji="1" lang="zh-CN" altLang="en-US" dirty="0" smtClean="0"/>
              <a:t>单机</a:t>
            </a:r>
            <a:r>
              <a:rPr lang="en-US" altLang="zh-CN" sz="2500" b="1" dirty="0" err="1" smtClean="0">
                <a:latin typeface="微软雅黑" charset="0"/>
                <a:ea typeface="微软雅黑" charset="0"/>
                <a:cs typeface="+mn-cs"/>
                <a:sym typeface="宋体" charset="0"/>
              </a:rPr>
              <a:t>MaprEDUCE</a:t>
            </a:r>
            <a:r>
              <a:rPr lang="zh-CN" altLang="en-US" sz="2500" b="1" dirty="0" smtClean="0">
                <a:latin typeface="微软雅黑" charset="0"/>
                <a:ea typeface="微软雅黑" charset="0"/>
                <a:cs typeface="+mn-cs"/>
                <a:sym typeface="宋体" charset="0"/>
              </a:rPr>
              <a:t> </a:t>
            </a:r>
            <a:r>
              <a:rPr kumimoji="1" lang="zh-CN" altLang="en-US" dirty="0" smtClean="0"/>
              <a:t>模拟程序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" y="1395663"/>
            <a:ext cx="12192000" cy="5266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需要调用的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API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函数</a:t>
            </a:r>
          </a:p>
          <a:p>
            <a:pPr marL="0" indent="0">
              <a:buNone/>
            </a:pPr>
            <a:r>
              <a:rPr kumimoji="1" lang="en-US" altLang="zh-CN" cap="none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kumimoji="1" lang="en-US" altLang="zh-CN" cap="none" dirty="0" err="1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MR_Run</a:t>
            </a:r>
            <a:r>
              <a:rPr kumimoji="1" lang="en-US" altLang="zh-CN" cap="none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kumimoji="1" lang="en-US" altLang="zh-CN" cap="none" dirty="0" err="1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kumimoji="1" lang="en-US" altLang="zh-CN" cap="none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err="1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argc</a:t>
            </a:r>
            <a:r>
              <a:rPr kumimoji="1" lang="en-US" altLang="zh-CN" cap="none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, char *</a:t>
            </a:r>
            <a:r>
              <a:rPr kumimoji="1" lang="en-US" altLang="zh-CN" cap="none" dirty="0" err="1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kumimoji="1" lang="en-US" altLang="zh-CN" cap="none" dirty="0" smtClean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[],</a:t>
            </a:r>
            <a:r>
              <a:rPr kumimoji="1" lang="zh-CN" altLang="en-US" cap="none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smtClean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Mapper </a:t>
            </a:r>
            <a:r>
              <a:rPr kumimoji="1" lang="en-US" altLang="zh-CN" cap="none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map, </a:t>
            </a:r>
            <a:r>
              <a:rPr kumimoji="1" lang="en-US" altLang="zh-CN" cap="none" dirty="0" err="1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kumimoji="1" lang="en-US" altLang="zh-CN" cap="none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err="1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num_mappers</a:t>
            </a:r>
            <a:r>
              <a:rPr kumimoji="1" lang="en-US" altLang="zh-CN" cap="none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kumimoji="1" lang="zh-CN" altLang="en-US" cap="none" dirty="0" smtClean="0">
              <a:solidFill>
                <a:schemeClr val="bg2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kumimoji="1" lang="zh-CN" altLang="en-US" cap="none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smtClean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kumimoji="1" lang="en-US" altLang="zh-CN" cap="none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Reducer reduce, </a:t>
            </a:r>
            <a:r>
              <a:rPr kumimoji="1" lang="en-US" altLang="zh-CN" cap="none" dirty="0" err="1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kumimoji="1" lang="en-US" altLang="zh-CN" cap="none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err="1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num_reducers</a:t>
            </a:r>
            <a:r>
              <a:rPr kumimoji="1" lang="en-US" altLang="zh-CN" cap="none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kumimoji="1" lang="en-US" altLang="zh-CN" cap="none" dirty="0" err="1" smtClean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Partitioner</a:t>
            </a:r>
            <a:r>
              <a:rPr kumimoji="1" lang="en-US" altLang="zh-CN" cap="none" dirty="0" smtClean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partition);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kumimoji="1" lang="zh-CN" altLang="en-US" cap="none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" y="2960915"/>
            <a:ext cx="11887199" cy="3701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argc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：参数个数，在模拟其中就是指分割后的文件数</a:t>
            </a:r>
          </a:p>
          <a:p>
            <a:pPr marL="342900" indent="-342900">
              <a:buFont typeface="Wingdings" charset="2"/>
              <a:buChar char="n"/>
            </a:pPr>
            <a:r>
              <a:rPr kumimoji="1" lang="zh-CN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kumimoji="1" lang="zh-CN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：文件名列表</a:t>
            </a:r>
          </a:p>
          <a:p>
            <a:pPr marL="342900" indent="-342900">
              <a:buFont typeface="Wingdings" charset="2"/>
              <a:buChar char="n"/>
            </a:pPr>
            <a:r>
              <a:rPr kumimoji="1" lang="zh-CN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kumimoji="1" lang="zh-CN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：定义的</a:t>
            </a:r>
            <a:r>
              <a:rPr kumimoji="1" lang="en-US" altLang="zh-CN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mapper</a:t>
            </a:r>
            <a:r>
              <a:rPr kumimoji="1" lang="zh-CN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函数</a:t>
            </a:r>
          </a:p>
          <a:p>
            <a:pPr marL="342900" indent="-342900">
              <a:buFont typeface="Wingdings" charset="2"/>
              <a:buChar char="n"/>
            </a:pPr>
            <a:r>
              <a:rPr kumimoji="1" lang="zh-CN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num_mappers</a:t>
            </a:r>
            <a:r>
              <a:rPr kumimoji="1" lang="zh-CN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：</a:t>
            </a:r>
            <a:r>
              <a:rPr kumimoji="1" lang="en-US" altLang="zh-CN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mapper</a:t>
            </a:r>
            <a:r>
              <a:rPr kumimoji="1" lang="zh-CN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线程的个数，要和文件数一致</a:t>
            </a:r>
          </a:p>
          <a:p>
            <a:pPr marL="342900" indent="-342900">
              <a:buFont typeface="Wingdings" charset="2"/>
              <a:buChar char="n"/>
            </a:pPr>
            <a:r>
              <a:rPr kumimoji="1" lang="zh-CN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reduce</a:t>
            </a:r>
            <a:r>
              <a:rPr kumimoji="1" lang="zh-CN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：定义的</a:t>
            </a:r>
            <a:r>
              <a:rPr kumimoji="1" lang="en-US" altLang="zh-CN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reduce</a:t>
            </a:r>
            <a:r>
              <a:rPr kumimoji="1" lang="zh-CN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函数</a:t>
            </a:r>
          </a:p>
          <a:p>
            <a:pPr marL="342900" indent="-342900">
              <a:buFont typeface="Wingdings" charset="2"/>
              <a:buChar char="n"/>
            </a:pPr>
            <a:r>
              <a:rPr kumimoji="1" lang="zh-CN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num_reducers</a:t>
            </a:r>
            <a:r>
              <a:rPr kumimoji="1" lang="zh-CN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：</a:t>
            </a:r>
            <a:r>
              <a:rPr kumimoji="1" lang="en-US" altLang="zh-CN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reducer</a:t>
            </a:r>
            <a:r>
              <a:rPr kumimoji="1" lang="zh-CN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线程的个数</a:t>
            </a:r>
          </a:p>
          <a:p>
            <a:pPr marL="342900" indent="-342900">
              <a:buFont typeface="Wingdings" charset="2"/>
              <a:buChar char="n"/>
            </a:pPr>
            <a:r>
              <a:rPr kumimoji="1" lang="zh-CN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partition</a:t>
            </a:r>
            <a:r>
              <a:rPr kumimoji="1" lang="zh-CN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： 一个根据</a:t>
            </a:r>
            <a:r>
              <a:rPr kumimoji="1" lang="en-US" altLang="zh-CN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key</a:t>
            </a:r>
            <a:r>
              <a:rPr kumimoji="1" lang="zh-CN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值，分配具体</a:t>
            </a:r>
            <a:r>
              <a:rPr kumimoji="1" lang="en-US" altLang="zh-CN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reducer</a:t>
            </a:r>
            <a:r>
              <a:rPr kumimoji="1" lang="zh-CN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线程的分配函数，类型为</a:t>
            </a:r>
            <a:r>
              <a:rPr kumimoji="1" lang="en-US" altLang="zh-CN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unsigned long (*</a:t>
            </a:r>
            <a:r>
              <a:rPr kumimoji="1" lang="en-US" altLang="zh-CN" sz="24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Partitioner</a:t>
            </a:r>
            <a:r>
              <a:rPr kumimoji="1" lang="en-US" altLang="zh-CN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)(char *key, </a:t>
            </a:r>
            <a:r>
              <a:rPr kumimoji="1" lang="en-US" altLang="zh-CN" sz="24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num_buckets</a:t>
            </a:r>
            <a:r>
              <a:rPr kumimoji="1" lang="en-US" altLang="zh-CN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kumimoji="1" lang="zh-CN" alt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，默认使用</a:t>
            </a:r>
            <a:r>
              <a:rPr kumimoji="1" lang="en-US" altLang="zh-CN" sz="24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MR_DefaultHashPartition</a:t>
            </a:r>
            <a:endParaRPr kumimoji="1" lang="zh-CN" altLang="en-US" sz="2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7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297676"/>
            <a:ext cx="10364451" cy="1097988"/>
          </a:xfrm>
        </p:spPr>
        <p:txBody>
          <a:bodyPr/>
          <a:lstStyle/>
          <a:p>
            <a:r>
              <a:rPr kumimoji="1" lang="zh-CN" altLang="en-US" dirty="0" smtClean="0"/>
              <a:t>单机</a:t>
            </a:r>
            <a:r>
              <a:rPr lang="en-US" altLang="zh-CN" sz="2500" b="1" dirty="0" err="1" smtClean="0">
                <a:latin typeface="微软雅黑" charset="0"/>
                <a:ea typeface="微软雅黑" charset="0"/>
                <a:cs typeface="+mn-cs"/>
                <a:sym typeface="宋体" charset="0"/>
              </a:rPr>
              <a:t>MaprEDUCE</a:t>
            </a:r>
            <a:r>
              <a:rPr lang="zh-CN" altLang="en-US" sz="2500" b="1" dirty="0" smtClean="0">
                <a:latin typeface="微软雅黑" charset="0"/>
                <a:ea typeface="微软雅黑" charset="0"/>
                <a:cs typeface="+mn-cs"/>
                <a:sym typeface="宋体" charset="0"/>
              </a:rPr>
              <a:t> </a:t>
            </a:r>
            <a:r>
              <a:rPr kumimoji="1" lang="zh-CN" altLang="en-US" dirty="0" smtClean="0"/>
              <a:t>模拟程序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" y="1395663"/>
            <a:ext cx="12192000" cy="5266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需要调用的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API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函数</a:t>
            </a:r>
          </a:p>
          <a:p>
            <a:pPr marL="0" indent="0">
              <a:buNone/>
            </a:pPr>
            <a:r>
              <a:rPr kumimoji="1" lang="en-US" altLang="zh-CN" cap="none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kumimoji="1" lang="en-US" altLang="zh-CN" cap="none" dirty="0" err="1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MR_Emit</a:t>
            </a:r>
            <a:r>
              <a:rPr kumimoji="1" lang="en-US" altLang="zh-CN" cap="none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(char *key, char *value);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kumimoji="1" lang="zh-CN" altLang="en-US" cap="none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" y="2808513"/>
            <a:ext cx="11887199" cy="31568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MR_Emit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的参数是一个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&lt;key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，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value&gt;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对，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MR_Emit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的作用就是将输入的这个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key,value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对插入到模拟器内置的结果队列中，结果队列的个数根据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reducer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数量确定。</a:t>
            </a:r>
            <a:endParaRPr kumimoji="1" lang="zh-CN" altLang="en-US" sz="2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key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要插入到结果队列的键值</a:t>
            </a:r>
          </a:p>
          <a:p>
            <a:pPr marL="342900" indent="-342900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要插入到结果队列的内容值</a:t>
            </a:r>
            <a:endParaRPr kumimoji="1" lang="zh-CN" altLang="en-US" sz="2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组合 3"/>
          <p:cNvGrpSpPr>
            <a:grpSpLocks noChangeAspect="1"/>
          </p:cNvGrpSpPr>
          <p:nvPr/>
        </p:nvGrpSpPr>
        <p:grpSpPr bwMode="auto">
          <a:xfrm>
            <a:off x="1522412" y="6473825"/>
            <a:ext cx="12193588" cy="425450"/>
            <a:chOff x="0" y="0"/>
            <a:chExt cx="12224389" cy="424896"/>
          </a:xfrm>
        </p:grpSpPr>
        <p:pic>
          <p:nvPicPr>
            <p:cNvPr id="17416" name="Picture 2" descr="C:\Users\admin\Desktop\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04253" cy="40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7" name="Picture 2" descr="C:\Users\admin\Desktop\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3"/>
            <a:stretch>
              <a:fillRect/>
            </a:stretch>
          </p:blipFill>
          <p:spPr bwMode="auto">
            <a:xfrm>
              <a:off x="4894628" y="9625"/>
              <a:ext cx="4677907" cy="40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8" name="Picture 2" descr="C:\Users\admin\Desktop\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3" r="41147"/>
            <a:stretch>
              <a:fillRect/>
            </a:stretch>
          </p:blipFill>
          <p:spPr bwMode="auto">
            <a:xfrm>
              <a:off x="9564490" y="24518"/>
              <a:ext cx="2659899" cy="40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1" name="矩形 4"/>
          <p:cNvSpPr>
            <a:spLocks noChangeArrowheads="1"/>
          </p:cNvSpPr>
          <p:nvPr/>
        </p:nvSpPr>
        <p:spPr bwMode="auto">
          <a:xfrm>
            <a:off x="5016500" y="549275"/>
            <a:ext cx="5651500" cy="47148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9pPr>
          </a:lstStyle>
          <a:p>
            <a:pPr algn="ctr" eaLnBrk="1" hangingPunct="1"/>
            <a:endParaRPr lang="zh-CN" altLang="en-US" b="1">
              <a:solidFill>
                <a:srgbClr val="FFFFFF"/>
              </a:solidFill>
              <a:latin typeface="Calibri" charset="0"/>
              <a:sym typeface="Calibri" charset="0"/>
            </a:endParaRPr>
          </a:p>
        </p:txBody>
      </p:sp>
      <p:sp>
        <p:nvSpPr>
          <p:cNvPr id="17412" name="TextBox 5"/>
          <p:cNvSpPr>
            <a:spLocks noChangeArrowheads="1"/>
          </p:cNvSpPr>
          <p:nvPr/>
        </p:nvSpPr>
        <p:spPr bwMode="auto">
          <a:xfrm>
            <a:off x="5016500" y="528639"/>
            <a:ext cx="56515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9pPr>
          </a:lstStyle>
          <a:p>
            <a:pPr eaLnBrk="1" hangingPunct="1"/>
            <a:r>
              <a:rPr lang="en-US" altLang="zh-CN" sz="2500" b="1" dirty="0" err="1" smtClean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MapReduce</a:t>
            </a:r>
            <a:r>
              <a:rPr lang="zh-CN" altLang="en-US" sz="25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 的起源</a:t>
            </a:r>
            <a:endParaRPr lang="zh-CN" altLang="en-US" dirty="0">
              <a:latin typeface="微软雅黑" charset="0"/>
              <a:ea typeface="微软雅黑" charset="0"/>
              <a:sym typeface="微软雅黑" charset="0"/>
            </a:endParaRPr>
          </a:p>
        </p:txBody>
      </p:sp>
      <p:sp>
        <p:nvSpPr>
          <p:cNvPr id="17413" name="矩形 6"/>
          <p:cNvSpPr>
            <a:spLocks noChangeArrowheads="1"/>
          </p:cNvSpPr>
          <p:nvPr/>
        </p:nvSpPr>
        <p:spPr bwMode="auto">
          <a:xfrm>
            <a:off x="4814888" y="549275"/>
            <a:ext cx="139700" cy="47148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9pPr>
          </a:lstStyle>
          <a:p>
            <a:pPr algn="ctr" eaLnBrk="1" hangingPunct="1"/>
            <a:endParaRPr lang="zh-CN" altLang="en-US" b="1">
              <a:solidFill>
                <a:srgbClr val="FFFFFF"/>
              </a:solidFill>
              <a:latin typeface="Calibri" charset="0"/>
              <a:sym typeface="Calibri" charset="0"/>
            </a:endParaRPr>
          </a:p>
        </p:txBody>
      </p:sp>
      <p:sp>
        <p:nvSpPr>
          <p:cNvPr id="18442" name="Text Box 13"/>
          <p:cNvSpPr>
            <a:spLocks noChangeArrowheads="1"/>
          </p:cNvSpPr>
          <p:nvPr/>
        </p:nvSpPr>
        <p:spPr bwMode="auto">
          <a:xfrm>
            <a:off x="934546" y="1293614"/>
            <a:ext cx="994935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9pPr>
          </a:lstStyle>
          <a:p>
            <a:pPr marL="342900" indent="-342900">
              <a:buFont typeface="Wingdings" charset="2"/>
              <a:buChar char="Ø"/>
            </a:pPr>
            <a:r>
              <a:rPr lang="en-US" altLang="zh-CN" dirty="0" err="1"/>
              <a:t>MapReduce</a:t>
            </a:r>
            <a:r>
              <a:rPr lang="zh-CN" altLang="en-US" dirty="0"/>
              <a:t>是由</a:t>
            </a:r>
            <a:r>
              <a:rPr lang="en-US" altLang="zh-CN" dirty="0"/>
              <a:t>Google</a:t>
            </a:r>
            <a:r>
              <a:rPr lang="zh-CN" altLang="en-US" dirty="0"/>
              <a:t>提出的一种面向大规模数据处理的并行计算模型和方法</a:t>
            </a:r>
            <a:r>
              <a:rPr lang="zh-CN" altLang="en-US" dirty="0" smtClean="0"/>
              <a:t>。</a:t>
            </a:r>
          </a:p>
          <a:p>
            <a:pPr marL="342900" indent="-342900">
              <a:buFont typeface="Wingdings" charset="2"/>
              <a:buChar char="Ø"/>
            </a:pPr>
            <a:r>
              <a:rPr lang="en-US" altLang="zh-CN" dirty="0" smtClean="0"/>
              <a:t>Google</a:t>
            </a:r>
            <a:r>
              <a:rPr lang="zh-CN" altLang="en-US" dirty="0"/>
              <a:t>提</a:t>
            </a:r>
            <a:r>
              <a:rPr lang="zh-CN" altLang="en-US" dirty="0" smtClean="0"/>
              <a:t>出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的初衷是为了</a:t>
            </a:r>
            <a:r>
              <a:rPr lang="zh-CN" altLang="en-US" dirty="0" smtClean="0"/>
              <a:t>解决搜索引擎</a:t>
            </a:r>
            <a:r>
              <a:rPr lang="zh-CN" altLang="en-US" dirty="0"/>
              <a:t>中大规模的网页数据的并行化</a:t>
            </a:r>
            <a:r>
              <a:rPr lang="zh-CN" altLang="en-US" dirty="0" smtClean="0"/>
              <a:t>处理的问题；</a:t>
            </a:r>
          </a:p>
          <a:p>
            <a:pPr marL="342900" indent="-342900">
              <a:buFont typeface="Wingdings" charset="2"/>
              <a:buChar char="Ø"/>
            </a:pPr>
            <a:r>
              <a:rPr lang="zh-CN" altLang="en-US" dirty="0" smtClean="0"/>
              <a:t>到</a:t>
            </a:r>
            <a:r>
              <a:rPr lang="zh-CN" altLang="en-US" dirty="0"/>
              <a:t>目前为止，</a:t>
            </a:r>
            <a:r>
              <a:rPr lang="en-US" altLang="zh-CN" dirty="0"/>
              <a:t>Google</a:t>
            </a:r>
            <a:r>
              <a:rPr lang="zh-CN" altLang="en-US" dirty="0"/>
              <a:t>公司内有上万个各种不同的算法问题和程序使用</a:t>
            </a:r>
            <a:r>
              <a:rPr lang="en-US" altLang="zh-CN" dirty="0" err="1"/>
              <a:t>MapReduce</a:t>
            </a:r>
            <a:r>
              <a:rPr lang="zh-CN" altLang="en-US" dirty="0"/>
              <a:t>进行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graphicFrame>
        <p:nvGraphicFramePr>
          <p:cNvPr id="19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806445"/>
              </p:ext>
            </p:extLst>
          </p:nvPr>
        </p:nvGraphicFramePr>
        <p:xfrm>
          <a:off x="5016500" y="3889858"/>
          <a:ext cx="5867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Image" r:id="rId4" imgW="6400000" imgH="2768254" progId="">
                  <p:embed/>
                </p:oleObj>
              </mc:Choice>
              <mc:Fallback>
                <p:oleObj name="Image" r:id="rId4" imgW="6400000" imgH="276825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3889858"/>
                        <a:ext cx="58674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tx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">
            <a:extLst>
              <a:ext uri="{FF2B5EF4-FFF2-40B4-BE49-F238E27FC236}">
                <a16:creationId xmlns="" xmlns:a16="http://schemas.microsoft.com/office/drawing/2014/main" id="{88F20A80-E708-4B38-9E69-2FBBD0574C45}"/>
              </a:ext>
            </a:extLst>
          </p:cNvPr>
          <p:cNvSpPr txBox="1">
            <a:spLocks noChangeArrowheads="1"/>
          </p:cNvSpPr>
          <p:nvPr/>
        </p:nvSpPr>
        <p:spPr>
          <a:xfrm>
            <a:off x="934546" y="3889859"/>
            <a:ext cx="4020042" cy="2362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2"/>
              <a:buChar char="n"/>
              <a:defRPr/>
            </a:pPr>
            <a:r>
              <a:rPr lang="zh-CN" altLang="en-US" dirty="0" smtClean="0">
                <a:ea typeface="宋体" charset="0"/>
              </a:rPr>
              <a:t>每一次搜索</a:t>
            </a:r>
          </a:p>
          <a:p>
            <a:pPr marL="841248" lvl="2" indent="-384048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zh-CN" sz="2000" dirty="0" smtClean="0">
                <a:latin typeface="Arial" charset="0"/>
                <a:ea typeface="宋体" charset="0"/>
              </a:rPr>
              <a:t>200+ CPU</a:t>
            </a:r>
          </a:p>
          <a:p>
            <a:pPr marL="841248" lvl="2" indent="-384048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zh-CN" sz="2000" dirty="0" smtClean="0">
                <a:latin typeface="Arial" charset="0"/>
                <a:ea typeface="宋体" charset="0"/>
              </a:rPr>
              <a:t>200TB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以上数据</a:t>
            </a:r>
          </a:p>
          <a:p>
            <a:pPr marL="841248" lvl="2" indent="-384048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zh-CN" sz="2000" dirty="0" smtClean="0">
                <a:latin typeface="Arial" charset="0"/>
                <a:ea typeface="宋体" charset="0"/>
              </a:rPr>
              <a:t>10</a:t>
            </a:r>
            <a:r>
              <a:rPr lang="en-US" altLang="zh-CN" sz="2000" baseline="30000" dirty="0" smtClean="0">
                <a:latin typeface="Arial" charset="0"/>
                <a:ea typeface="宋体" charset="0"/>
              </a:rPr>
              <a:t>10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 CPU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周期</a:t>
            </a:r>
          </a:p>
          <a:p>
            <a:pPr marL="841248" lvl="2" indent="-384048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zh-CN" sz="2000" dirty="0" smtClean="0">
                <a:latin typeface="Arial" charset="0"/>
                <a:ea typeface="宋体" charset="0"/>
              </a:rPr>
              <a:t>0.1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秒内响应</a:t>
            </a:r>
          </a:p>
          <a:p>
            <a:pPr marL="841248" lvl="2" indent="-384048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zh-CN" sz="2000" dirty="0" smtClean="0">
                <a:latin typeface="Arial" charset="0"/>
                <a:ea typeface="宋体" charset="0"/>
              </a:rPr>
              <a:t>5¢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广告收入</a:t>
            </a:r>
            <a:endParaRPr lang="zh-CN" altLang="en-US" sz="2000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36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297676"/>
            <a:ext cx="10364451" cy="1097988"/>
          </a:xfrm>
        </p:spPr>
        <p:txBody>
          <a:bodyPr/>
          <a:lstStyle/>
          <a:p>
            <a:r>
              <a:rPr kumimoji="1" lang="zh-CN" altLang="en-US" dirty="0" smtClean="0"/>
              <a:t>单机</a:t>
            </a:r>
            <a:r>
              <a:rPr lang="en-US" altLang="zh-CN" sz="2500" b="1" dirty="0" err="1" smtClean="0">
                <a:latin typeface="微软雅黑" charset="0"/>
                <a:ea typeface="微软雅黑" charset="0"/>
                <a:cs typeface="+mn-cs"/>
                <a:sym typeface="宋体" charset="0"/>
              </a:rPr>
              <a:t>MaprEDUCE</a:t>
            </a:r>
            <a:r>
              <a:rPr lang="zh-CN" altLang="en-US" sz="2500" b="1" dirty="0" smtClean="0">
                <a:latin typeface="微软雅黑" charset="0"/>
                <a:ea typeface="微软雅黑" charset="0"/>
                <a:cs typeface="+mn-cs"/>
                <a:sym typeface="宋体" charset="0"/>
              </a:rPr>
              <a:t> </a:t>
            </a:r>
            <a:r>
              <a:rPr kumimoji="1" lang="zh-CN" altLang="en-US" dirty="0" smtClean="0"/>
              <a:t>模拟程序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" y="1395663"/>
            <a:ext cx="12192000" cy="5266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需要调用的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API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函数</a:t>
            </a:r>
          </a:p>
          <a:p>
            <a:pPr marL="0" indent="0">
              <a:buNone/>
            </a:pPr>
            <a:r>
              <a:rPr kumimoji="1" lang="en-US" altLang="zh-CN" cap="none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unsigned </a:t>
            </a:r>
            <a:r>
              <a:rPr kumimoji="1" lang="en-US" altLang="zh-CN" cap="none" dirty="0" smtClean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long</a:t>
            </a:r>
            <a:r>
              <a:rPr kumimoji="1" lang="zh-CN" altLang="en-US" cap="none" dirty="0" smtClean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err="1" smtClean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MR_DefaultHashPartition</a:t>
            </a:r>
            <a:r>
              <a:rPr kumimoji="1" lang="en-US" altLang="zh-CN" cap="none" dirty="0" smtClean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(char </a:t>
            </a:r>
            <a:r>
              <a:rPr kumimoji="1" lang="en-US" altLang="zh-CN" cap="none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*key, </a:t>
            </a:r>
            <a:r>
              <a:rPr kumimoji="1" lang="en-US" altLang="zh-CN" cap="none" dirty="0" err="1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kumimoji="1" lang="en-US" altLang="zh-CN" cap="none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err="1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num_buckets</a:t>
            </a:r>
            <a:r>
              <a:rPr kumimoji="1" lang="en-US" altLang="zh-CN" cap="none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kumimoji="1" lang="zh-CN" altLang="en-US" cap="none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" y="2808513"/>
            <a:ext cx="11887199" cy="31568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根据输入的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key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值决定对应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reducer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处理线程编号和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mapper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处理后的结果队列编号</a:t>
            </a:r>
          </a:p>
          <a:p>
            <a:endParaRPr kumimoji="1" lang="zh-CN" altLang="en-US" sz="24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key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要划分的键值</a:t>
            </a:r>
          </a:p>
          <a:p>
            <a:pPr marL="342900" indent="-342900"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num_buckets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划分的结果队列个数，由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reducer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线程个数确定</a:t>
            </a:r>
          </a:p>
          <a:p>
            <a:pPr marL="342900" indent="-342900">
              <a:buFont typeface="Wingdings" charset="2"/>
              <a:buChar char="n"/>
            </a:pPr>
            <a:endParaRPr kumimoji="1" lang="zh-CN" altLang="en-US" sz="2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返回结果就是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key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所划分到的结果队列编号</a:t>
            </a:r>
          </a:p>
        </p:txBody>
      </p:sp>
    </p:spTree>
    <p:extLst>
      <p:ext uri="{BB962C8B-B14F-4D97-AF65-F5344CB8AC3E}">
        <p14:creationId xmlns:p14="http://schemas.microsoft.com/office/powerpoint/2010/main" val="21383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297676"/>
            <a:ext cx="10364451" cy="1097988"/>
          </a:xfrm>
        </p:spPr>
        <p:txBody>
          <a:bodyPr/>
          <a:lstStyle/>
          <a:p>
            <a:r>
              <a:rPr kumimoji="1" lang="zh-CN" altLang="en-US" dirty="0" smtClean="0"/>
              <a:t>编写流程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3" y="1395663"/>
            <a:ext cx="10364451" cy="52663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zh-CN" altLang="en-US" cap="non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定义好需要的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mapper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线程数和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reducer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线程数</a:t>
            </a:r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  选择由</a:t>
            </a:r>
            <a:r>
              <a:rPr kumimoji="1" lang="en-US" altLang="zh-CN" cap="none" dirty="0">
                <a:latin typeface="Courier" charset="0"/>
                <a:ea typeface="Courier" charset="0"/>
                <a:cs typeface="Courier" charset="0"/>
              </a:rPr>
              <a:t>key</a:t>
            </a:r>
            <a:r>
              <a:rPr kumimoji="1" lang="zh-CN" altLang="en-US" cap="none" dirty="0">
                <a:latin typeface="Courier" charset="0"/>
                <a:ea typeface="Courier" charset="0"/>
                <a:cs typeface="Courier" charset="0"/>
              </a:rPr>
              <a:t>值到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reducer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线程编号的划分函数，</a:t>
            </a:r>
            <a:r>
              <a:rPr kumimoji="1" lang="en-US" altLang="zh-CN" cap="none" dirty="0" err="1" smtClean="0">
                <a:latin typeface="Courier" charset="0"/>
                <a:ea typeface="Courier" charset="0"/>
                <a:cs typeface="Courier" charset="0"/>
              </a:rPr>
              <a:t>patition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函数，一般直接用模拟器自带的</a:t>
            </a:r>
            <a:r>
              <a:rPr kumimoji="1" lang="en-US" altLang="zh-CN" cap="none" dirty="0" err="1" smtClean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MR_DefaultHashPartition</a:t>
            </a:r>
            <a:endParaRPr kumimoji="1" lang="zh-CN" altLang="en-US" cap="none" dirty="0" smtClean="0">
              <a:solidFill>
                <a:schemeClr val="bg2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buFont typeface="Wingdings" charset="2"/>
              <a:buChar char="l"/>
            </a:pPr>
            <a:r>
              <a:rPr kumimoji="1" lang="zh-CN" altLang="en-US" cap="none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zh-CN" altLang="en-US" cap="none" dirty="0">
                <a:latin typeface="Courier" charset="0"/>
                <a:ea typeface="Courier" charset="0"/>
                <a:cs typeface="Courier" charset="0"/>
              </a:rPr>
              <a:t>编写</a:t>
            </a:r>
            <a:r>
              <a:rPr kumimoji="1" lang="en-US" altLang="zh-CN" cap="none" dirty="0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函数，其中输入参数的文件名会由模拟器根据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mapper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线程数量自动确定；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函数的主要功能就是对输入文件进行处理，生成中间结果的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&lt;key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，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value&gt;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对，并对每一个</a:t>
            </a:r>
            <a:r>
              <a:rPr kumimoji="1" lang="en-US" altLang="zh-CN" cap="none" dirty="0">
                <a:latin typeface="Courier" charset="0"/>
                <a:ea typeface="Courier" charset="0"/>
                <a:cs typeface="Courier" charset="0"/>
              </a:rPr>
              <a:t>&lt;key</a:t>
            </a:r>
            <a:r>
              <a:rPr kumimoji="1" lang="zh-CN" altLang="en-US" cap="none" dirty="0">
                <a:latin typeface="Courier" charset="0"/>
                <a:ea typeface="Courier" charset="0"/>
                <a:cs typeface="Courier" charset="0"/>
              </a:rPr>
              <a:t>，</a:t>
            </a:r>
            <a:r>
              <a:rPr kumimoji="1" lang="en-US" altLang="zh-CN" cap="none" dirty="0">
                <a:latin typeface="Courier" charset="0"/>
                <a:ea typeface="Courier" charset="0"/>
                <a:cs typeface="Courier" charset="0"/>
              </a:rPr>
              <a:t>value&gt;</a:t>
            </a:r>
            <a:r>
              <a:rPr kumimoji="1" lang="zh-CN" altLang="en-US" cap="none" dirty="0">
                <a:latin typeface="Courier" charset="0"/>
                <a:ea typeface="Courier" charset="0"/>
                <a:cs typeface="Courier" charset="0"/>
              </a:rPr>
              <a:t>调用</a:t>
            </a:r>
            <a:r>
              <a:rPr kumimoji="1" lang="en-US" altLang="zh-CN" cap="none" dirty="0" err="1">
                <a:latin typeface="Courier" charset="0"/>
                <a:ea typeface="Courier" charset="0"/>
                <a:cs typeface="Courier" charset="0"/>
              </a:rPr>
              <a:t>MR_Emit</a:t>
            </a:r>
            <a:r>
              <a:rPr kumimoji="1" lang="en-US" altLang="zh-CN" cap="none" dirty="0">
                <a:latin typeface="Courier" charset="0"/>
                <a:ea typeface="Courier" charset="0"/>
                <a:cs typeface="Courier" charset="0"/>
              </a:rPr>
              <a:t>(char *key, char *value)</a:t>
            </a:r>
            <a:r>
              <a:rPr kumimoji="1" lang="zh-CN" altLang="en-US" cap="none" dirty="0">
                <a:latin typeface="Courier" charset="0"/>
                <a:ea typeface="Courier" charset="0"/>
                <a:cs typeface="Courier" charset="0"/>
              </a:rPr>
              <a:t>进行存储。</a:t>
            </a:r>
          </a:p>
          <a:p>
            <a:pPr>
              <a:buFont typeface="Wingdings" charset="2"/>
              <a:buChar char="l"/>
            </a:pPr>
            <a:r>
              <a:rPr kumimoji="1" lang="zh-CN" altLang="en-US" cap="none" dirty="0">
                <a:latin typeface="Courier" charset="0"/>
                <a:ea typeface="Courier" charset="0"/>
                <a:cs typeface="Courier" charset="0"/>
              </a:rPr>
              <a:t> 编写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reducer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函数，对中间结果进行加工处理，得到最后结果，参数输入为模拟器自动输入，包括需要处理的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key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值，获取当前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key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值下一个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的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Getter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函数，对应的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reducer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线程分配到的编号。通过循环调用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getter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函数，处理输入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key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值的所有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结果</a:t>
            </a:r>
            <a:endParaRPr kumimoji="1" lang="zh-CN" altLang="en-US" cap="none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297676"/>
            <a:ext cx="10364451" cy="1097988"/>
          </a:xfrm>
        </p:spPr>
        <p:txBody>
          <a:bodyPr/>
          <a:lstStyle/>
          <a:p>
            <a:r>
              <a:rPr kumimoji="1" lang="zh-CN" altLang="en-US" dirty="0" smtClean="0"/>
              <a:t>注意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3" y="1395663"/>
            <a:ext cx="10364451" cy="52663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zh-CN" altLang="en-US" cap="non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err="1" smtClean="0">
                <a:latin typeface="Courier" charset="0"/>
                <a:ea typeface="Courier" charset="0"/>
                <a:cs typeface="Courier" charset="0"/>
              </a:rPr>
              <a:t>codeblocks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处理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main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函数参数时，必须建立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project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； </a:t>
            </a:r>
          </a:p>
          <a:p>
            <a:pPr marL="0" indent="0">
              <a:buNone/>
            </a:pP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菜单栏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project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选择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empty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project</a:t>
            </a:r>
            <a:endParaRPr kumimoji="1" lang="zh-CN" altLang="en-US" cap="none" dirty="0">
              <a:latin typeface="Courier" charset="0"/>
              <a:ea typeface="Courier" charset="0"/>
              <a:cs typeface="Courier" charset="0"/>
            </a:endParaRPr>
          </a:p>
          <a:p>
            <a:pPr>
              <a:buFont typeface="Wingdings" charset="2"/>
              <a:buChar char="l"/>
            </a:pP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将源文件加入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project</a:t>
            </a:r>
            <a:endParaRPr kumimoji="1" lang="zh-CN" altLang="en-US" cap="none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菜单栏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Project-&gt;add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files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选择要加入的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.h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和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.c</a:t>
            </a:r>
            <a:endParaRPr kumimoji="1" lang="zh-CN" altLang="en-US" cap="none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buFont typeface="Wingdings" charset="2"/>
              <a:buChar char="l"/>
            </a:pPr>
            <a:r>
              <a:rPr kumimoji="1" lang="zh-CN" altLang="en-US" cap="non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加入参数</a:t>
            </a:r>
          </a:p>
          <a:p>
            <a:pPr marL="0" indent="0">
              <a:buNone/>
            </a:pP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菜单栏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Project-&gt;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programs’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arguments,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在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program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arguments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下插入参数。</a:t>
            </a:r>
          </a:p>
          <a:p>
            <a:pPr marL="0" indent="0">
              <a:buNone/>
            </a:pPr>
            <a:r>
              <a:rPr kumimoji="1" lang="zh-CN" altLang="en-US" cap="non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如样例程序，加入参数：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1.txt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2.txt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3.txt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4.txt</a:t>
            </a:r>
            <a:endParaRPr kumimoji="1" lang="zh-CN" altLang="en-US" cap="none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buFont typeface="Wingdings" charset="2"/>
              <a:buChar char="l"/>
            </a:pP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模拟器编译需要使用多线程链接库</a:t>
            </a:r>
          </a:p>
          <a:p>
            <a:pPr marL="0" indent="0">
              <a:buNone/>
            </a:pP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菜单栏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Project-&gt;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build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options-&gt;linker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settings</a:t>
            </a:r>
            <a:endParaRPr kumimoji="1" lang="zh-CN" altLang="en-US" cap="none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在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link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cap="none" dirty="0" smtClean="0">
                <a:latin typeface="Courier" charset="0"/>
                <a:ea typeface="Courier" charset="0"/>
                <a:cs typeface="Courier" charset="0"/>
              </a:rPr>
              <a:t>libraries</a:t>
            </a:r>
            <a:r>
              <a:rPr kumimoji="1" lang="zh-CN" altLang="en-US" cap="none" dirty="0" smtClean="0">
                <a:latin typeface="Courier" charset="0"/>
                <a:ea typeface="Courier" charset="0"/>
                <a:cs typeface="Courier" charset="0"/>
              </a:rPr>
              <a:t>中加入 </a:t>
            </a:r>
            <a:r>
              <a:rPr kumimoji="1" lang="en-US" altLang="zh-CN" cap="none" dirty="0" err="1" smtClean="0">
                <a:latin typeface="Courier" charset="0"/>
                <a:ea typeface="Courier" charset="0"/>
                <a:cs typeface="Courier" charset="0"/>
              </a:rPr>
              <a:t>pthread</a:t>
            </a:r>
            <a:endParaRPr kumimoji="1" lang="zh-CN" altLang="en-US" cap="none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>
          <a:xfrm>
            <a:off x="1026070" y="229448"/>
            <a:ext cx="10364451" cy="1596177"/>
          </a:xfrm>
        </p:spPr>
        <p:txBody>
          <a:bodyPr/>
          <a:lstStyle/>
          <a:p>
            <a:r>
              <a:rPr lang="zh-CN" altLang="en-US" dirty="0">
                <a:ea typeface="DengXian Light" charset="0"/>
              </a:rPr>
              <a:t>实验任务一   </a:t>
            </a:r>
            <a:r>
              <a:rPr lang="zh-CN" altLang="en-US" dirty="0" smtClean="0">
                <a:ea typeface="DengXian Light" charset="0"/>
              </a:rPr>
              <a:t>词频</a:t>
            </a:r>
            <a:r>
              <a:rPr lang="en-US" altLang="zh-CN" dirty="0" err="1" smtClean="0">
                <a:ea typeface="DengXian Light" charset="0"/>
              </a:rPr>
              <a:t>topk</a:t>
            </a:r>
            <a:r>
              <a:rPr lang="zh-CN" altLang="en-US" dirty="0" smtClean="0">
                <a:ea typeface="DengXian Light" charset="0"/>
              </a:rPr>
              <a:t>统计</a:t>
            </a:r>
            <a:endParaRPr lang="zh-CN" altLang="en-US" dirty="0">
              <a:ea typeface="DengXian Light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DB97086-2431-4B93-8C1F-14627E7E51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52650" y="1825625"/>
            <a:ext cx="7886700" cy="4351338"/>
          </a:xfrm>
          <a:prstGeom prst="rect">
            <a:avLst/>
          </a:prstGeom>
        </p:spPr>
        <p:txBody>
          <a:bodyPr rtlCol="0">
            <a:normAutofit fontScale="85000" lnSpcReduction="20000"/>
          </a:bodyPr>
          <a:lstStyle/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修改</a:t>
            </a:r>
            <a:r>
              <a:rPr lang="zh-CN" altLang="en-US" dirty="0"/>
              <a:t>样例程序</a:t>
            </a:r>
            <a:r>
              <a:rPr lang="en-US" altLang="zh-CN" dirty="0"/>
              <a:t>wordcount</a:t>
            </a:r>
            <a:r>
              <a:rPr lang="zh-CN" altLang="en-US" dirty="0"/>
              <a:t>，通过</a:t>
            </a:r>
            <a:r>
              <a:rPr lang="en-US" altLang="zh-CN" dirty="0"/>
              <a:t>reduce</a:t>
            </a:r>
            <a:r>
              <a:rPr lang="zh-CN" altLang="en-US" dirty="0"/>
              <a:t>过程计算词频最高的</a:t>
            </a:r>
            <a:r>
              <a:rPr lang="en-US" altLang="zh-CN" dirty="0"/>
              <a:t>5</a:t>
            </a:r>
            <a:r>
              <a:rPr lang="zh-CN" altLang="en-US" dirty="0"/>
              <a:t>个单词。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输出格式为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   Top5  word is  %s %s %s %s %s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marL="0" indent="0">
              <a:buNone/>
              <a:defRPr/>
            </a:pPr>
            <a:endParaRPr lang="zh-CN" altLang="en-US" dirty="0"/>
          </a:p>
          <a:p>
            <a:pPr marL="0" indent="0">
              <a:buNone/>
              <a:defRPr/>
            </a:pPr>
            <a:r>
              <a:rPr lang="zh-CN" altLang="en-US" dirty="0" smtClean="0"/>
              <a:t>提示：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 数据少时 ，定义一个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，对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key,value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对取</a:t>
            </a:r>
            <a:r>
              <a:rPr lang="en-US" altLang="zh-CN" dirty="0" smtClean="0"/>
              <a:t>top5</a:t>
            </a:r>
            <a:r>
              <a:rPr lang="zh-CN" altLang="en-US" dirty="0" smtClean="0"/>
              <a:t>排序，需要用 </a:t>
            </a:r>
            <a:r>
              <a:rPr lang="en-US" altLang="zh-CN" dirty="0" err="1" smtClean="0"/>
              <a:t>ATOi</a:t>
            </a:r>
            <a:r>
              <a:rPr lang="zh-CN" altLang="en-US" dirty="0" smtClean="0"/>
              <a:t> 函数。</a:t>
            </a:r>
            <a:endParaRPr lang="zh-CN" altLang="en-US" dirty="0" smtClean="0"/>
          </a:p>
          <a:p>
            <a:pPr marL="0" indent="0">
              <a:buNone/>
              <a:defRPr/>
            </a:pPr>
            <a:r>
              <a:rPr lang="zh-CN" altLang="en-US" dirty="0"/>
              <a:t> 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2</a:t>
            </a:r>
            <a:r>
              <a:rPr lang="zh-CN" altLang="en-US" dirty="0"/>
              <a:t> </a:t>
            </a:r>
            <a:r>
              <a:rPr lang="zh-CN" altLang="en-US" dirty="0" smtClean="0"/>
              <a:t>数据多时， 定义</a:t>
            </a:r>
            <a:r>
              <a:rPr lang="en-US" altLang="zh-CN" dirty="0" smtClean="0"/>
              <a:t>2</a:t>
            </a:r>
            <a:r>
              <a:rPr lang="zh-CN" altLang="en-US" dirty="0" smtClean="0"/>
              <a:t>趟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过程，第一趟每个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线程对自己处理的数据取</a:t>
            </a:r>
            <a:r>
              <a:rPr lang="en-US" altLang="zh-CN" dirty="0" smtClean="0"/>
              <a:t>top5</a:t>
            </a:r>
            <a:r>
              <a:rPr lang="zh-CN" altLang="en-US" dirty="0" smtClean="0"/>
              <a:t>；第二趟定义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过程仅进行</a:t>
            </a:r>
            <a:r>
              <a:rPr lang="en-US" altLang="zh-CN" dirty="0" err="1" smtClean="0"/>
              <a:t>mr_emit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进行归并操作。</a:t>
            </a:r>
            <a:endParaRPr lang="zh-CN" altLang="en-US" dirty="0" smtClean="0"/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34D8038-C3F7-4198-AF7E-A802D425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C17D7E84-7065-468F-967F-73FBC7D5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313B5-3BB5-E148-BA5C-642D9F0CCD6A}" type="slidenum">
              <a:rPr lang="zh-CN" altLang="en-US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DengXian Light" charset="0"/>
              </a:rPr>
              <a:t>实验任务二     求共同粉丝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C88B653-0268-478A-B014-B1BF1A29E18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52650" y="1825625"/>
            <a:ext cx="7886700" cy="435133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defRPr/>
            </a:pPr>
            <a:r>
              <a:rPr lang="zh-CN" altLang="en-US" dirty="0"/>
              <a:t>输入文件为</a:t>
            </a:r>
            <a:r>
              <a:rPr lang="en-US" altLang="zh-CN" dirty="0"/>
              <a:t>friends.txt</a:t>
            </a:r>
          </a:p>
          <a:p>
            <a:pPr>
              <a:defRPr/>
            </a:pPr>
            <a:r>
              <a:rPr lang="zh-CN" altLang="en-US" dirty="0"/>
              <a:t>数据的格式以“：”分割成两部分，前面是用户，后面是该用户的粉丝，以</a:t>
            </a:r>
            <a:r>
              <a:rPr lang="en-US" altLang="zh-CN" dirty="0"/>
              <a:t>A:B,C,D,F,E,O</a:t>
            </a:r>
            <a:r>
              <a:rPr lang="zh-CN" altLang="en-US" dirty="0"/>
              <a:t>为例，</a:t>
            </a:r>
            <a:r>
              <a:rPr lang="en-US" altLang="zh-CN" dirty="0"/>
              <a:t>B,C,D,E,F,O</a:t>
            </a:r>
            <a:r>
              <a:rPr lang="zh-CN" altLang="en-US" dirty="0"/>
              <a:t>是用户</a:t>
            </a:r>
            <a:r>
              <a:rPr lang="en-US" altLang="zh-CN" dirty="0"/>
              <a:t>A</a:t>
            </a:r>
            <a:r>
              <a:rPr lang="zh-CN" altLang="en-US" dirty="0"/>
              <a:t>的粉丝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输出最后的结果格式如下：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比如用户</a:t>
            </a:r>
            <a:r>
              <a:rPr lang="en-US" altLang="zh-CN" dirty="0"/>
              <a:t>A</a:t>
            </a:r>
            <a:r>
              <a:rPr lang="zh-CN" altLang="en-US" dirty="0"/>
              <a:t>和用户</a:t>
            </a:r>
            <a:r>
              <a:rPr lang="en-US" altLang="zh-CN" dirty="0"/>
              <a:t>B</a:t>
            </a:r>
            <a:r>
              <a:rPr lang="zh-CN" altLang="en-US" dirty="0"/>
              <a:t>之间有共同粉丝：</a:t>
            </a:r>
            <a:r>
              <a:rPr lang="en-US" altLang="zh-CN" dirty="0"/>
              <a:t>C,E  </a:t>
            </a:r>
            <a:r>
              <a:rPr lang="zh-CN" altLang="en-US" dirty="0"/>
              <a:t>，那么显示的结果是：</a:t>
            </a:r>
          </a:p>
          <a:p>
            <a:pPr marL="0" indent="0">
              <a:buNone/>
              <a:defRPr/>
            </a:pPr>
            <a:r>
              <a:rPr lang="en-US" altLang="zh-CN" dirty="0"/>
              <a:t>   A-B	C E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E03C8C0-F937-4DC1-BC69-F2FA517B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5E7EDF5-3F61-4E5C-AE66-24959DC4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524D5-BB44-D14D-8EF0-2D05AD0B80FA}" type="slidenum">
              <a:rPr lang="zh-CN" altLang="en-US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5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DengXian Light" charset="0"/>
              </a:rPr>
              <a:t>任务二 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C88B653-0268-478A-B014-B1BF1A29E18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52650" y="1825625"/>
            <a:ext cx="7886700" cy="435133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defRPr/>
            </a:pPr>
            <a:r>
              <a:rPr lang="zh-CN" altLang="en-US" dirty="0"/>
              <a:t>考虑用两遍</a:t>
            </a:r>
            <a:r>
              <a:rPr lang="en-US" altLang="zh-CN" dirty="0" err="1"/>
              <a:t>mapreduce</a:t>
            </a:r>
            <a:r>
              <a:rPr lang="zh-CN" altLang="en-US" dirty="0"/>
              <a:t>过程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中间一次</a:t>
            </a:r>
            <a:r>
              <a:rPr lang="en-US" altLang="zh-CN" dirty="0" err="1"/>
              <a:t>mapreduce</a:t>
            </a:r>
            <a:r>
              <a:rPr lang="zh-CN" altLang="en-US" dirty="0"/>
              <a:t>后输出中间文件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/>
              <a:t>   每行数据格式如下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   A: F,I,O,K,G,D,C,H,B </a:t>
            </a:r>
            <a:r>
              <a:rPr lang="zh-CN" altLang="en-US" dirty="0"/>
              <a:t>表示 </a:t>
            </a:r>
            <a:r>
              <a:rPr lang="en-US" altLang="zh-CN" dirty="0"/>
              <a:t>A </a:t>
            </a:r>
            <a:r>
              <a:rPr lang="zh-CN" altLang="en-US" dirty="0"/>
              <a:t>是 </a:t>
            </a:r>
            <a:r>
              <a:rPr lang="en-US" altLang="zh-CN" dirty="0"/>
              <a:t>F,I,O,K,G,D,C,H,B</a:t>
            </a:r>
            <a:r>
              <a:rPr lang="zh-CN" altLang="en-US" dirty="0"/>
              <a:t>的粉丝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第二次</a:t>
            </a:r>
            <a:r>
              <a:rPr lang="en-US" altLang="zh-CN" dirty="0"/>
              <a:t>map</a:t>
            </a:r>
            <a:r>
              <a:rPr lang="zh-CN" altLang="en-US" dirty="0"/>
              <a:t>过程输出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  key</a:t>
            </a:r>
            <a:r>
              <a:rPr lang="zh-CN" altLang="en-US" dirty="0"/>
              <a:t>为</a:t>
            </a:r>
            <a:r>
              <a:rPr lang="en-US" altLang="zh-CN" dirty="0"/>
              <a:t> </a:t>
            </a:r>
            <a:r>
              <a:rPr lang="en-US" altLang="zh-CN" dirty="0" smtClean="0"/>
              <a:t>[F,I]   </a:t>
            </a:r>
            <a:r>
              <a:rPr lang="en-US" altLang="zh-CN" dirty="0"/>
              <a:t>value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</a:p>
          <a:p>
            <a:pPr marL="0" indent="0">
              <a:buNone/>
              <a:defRPr/>
            </a:pPr>
            <a:r>
              <a:rPr lang="zh-CN" altLang="en-US" dirty="0"/>
              <a:t>经过</a:t>
            </a:r>
            <a:r>
              <a:rPr lang="en-US" altLang="zh-CN" dirty="0"/>
              <a:t>reduce</a:t>
            </a:r>
            <a:r>
              <a:rPr lang="zh-CN" altLang="en-US" dirty="0"/>
              <a:t>得到最后结果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5E7EDF5-3F61-4E5C-AE66-24959DC4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D863B-2A7D-0344-BD22-7B6D4295E91A}" type="slidenum">
              <a:rPr lang="zh-CN" altLang="en-US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363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5954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zh-CN" altLang="en-US" dirty="0" smtClean="0">
                <a:cs typeface="+mj-cs"/>
              </a:rPr>
              <a:t>实验报告内容</a:t>
            </a:r>
            <a:endParaRPr kumimoji="1" lang="zh-CN" altLang="en-US" dirty="0"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4400" y="1131888"/>
            <a:ext cx="10363200" cy="2878137"/>
          </a:xfrm>
        </p:spPr>
        <p:txBody>
          <a:bodyPr/>
          <a:lstStyle/>
          <a:p>
            <a:pPr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CN" dirty="0" smtClean="0">
                <a:cs typeface="+mn-cs"/>
              </a:rPr>
              <a:t>1</a:t>
            </a:r>
            <a:r>
              <a:rPr kumimoji="1" lang="zh-CN" altLang="en-US" dirty="0" smtClean="0">
                <a:cs typeface="+mn-cs"/>
              </a:rPr>
              <a:t>：说明程序使用的环境（单机模拟环境，或</a:t>
            </a:r>
            <a:r>
              <a:rPr kumimoji="1" lang="en-US" altLang="zh-CN" dirty="0" smtClean="0">
                <a:cs typeface="+mn-cs"/>
              </a:rPr>
              <a:t>Hadoop</a:t>
            </a:r>
            <a:r>
              <a:rPr kumimoji="1" lang="zh-CN" altLang="en-US" dirty="0" smtClean="0">
                <a:cs typeface="+mn-cs"/>
              </a:rPr>
              <a:t>）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基本配置。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：概述主要设计思路。</a:t>
            </a:r>
            <a:endParaRPr kumimoji="1" lang="zh-CN" altLang="en-US" dirty="0">
              <a:cs typeface="+mn-cs"/>
            </a:endParaRP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CN" dirty="0" smtClean="0"/>
              <a:t>3</a:t>
            </a:r>
            <a:r>
              <a:rPr kumimoji="1" lang="zh-CN" altLang="en-US" dirty="0" smtClean="0">
                <a:cs typeface="+mn-cs"/>
              </a:rPr>
              <a:t>：</a:t>
            </a:r>
            <a:r>
              <a:rPr kumimoji="1" lang="zh-CN" altLang="en-US" dirty="0">
                <a:cs typeface="+mn-cs"/>
              </a:rPr>
              <a:t>描述实验任务的实现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CN" dirty="0" smtClean="0"/>
              <a:t>4</a:t>
            </a:r>
            <a:r>
              <a:rPr kumimoji="1" lang="zh-CN" altLang="en-US" dirty="0" smtClean="0">
                <a:cs typeface="+mn-cs"/>
              </a:rPr>
              <a:t>：</a:t>
            </a:r>
            <a:r>
              <a:rPr kumimoji="1" lang="zh-CN" altLang="en-US" dirty="0">
                <a:cs typeface="+mn-cs"/>
              </a:rPr>
              <a:t>主要结果</a:t>
            </a:r>
            <a:r>
              <a:rPr kumimoji="1" lang="zh-CN" altLang="en-US" dirty="0" smtClean="0">
                <a:cs typeface="+mn-cs"/>
              </a:rPr>
              <a:t>截图</a:t>
            </a: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  <a:defRPr/>
            </a:pPr>
            <a:endParaRPr kumimoji="1" lang="zh-CN" altLang="en-US" dirty="0">
              <a:cs typeface="+mn-cs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12813" y="2921000"/>
            <a:ext cx="10364787" cy="15954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1" lang="zh-CN" altLang="en-US" dirty="0" smtClean="0"/>
              <a:t>提交内容及判分标准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14400" y="4268788"/>
            <a:ext cx="10363200" cy="17462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Tw Cen MT" charset="0"/>
                <a:ea typeface="宋体" charset="0"/>
                <a:cs typeface="宋体" charset="0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Tw Cen MT" charset="0"/>
                <a:ea typeface="宋体" charset="0"/>
                <a:cs typeface="宋体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Tw Cen MT" charset="0"/>
                <a:ea typeface="宋体" charset="0"/>
                <a:cs typeface="宋体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0"/>
                <a:cs typeface="宋体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0"/>
                <a:cs typeface="宋体" charset="0"/>
              </a:defRPr>
            </a:lvl5pPr>
            <a:lvl6pPr marL="25146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0"/>
                <a:cs typeface="宋体" charset="0"/>
              </a:defRPr>
            </a:lvl6pPr>
            <a:lvl7pPr marL="29718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0"/>
                <a:cs typeface="宋体" charset="0"/>
              </a:defRPr>
            </a:lvl7pPr>
            <a:lvl8pPr marL="34290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0"/>
                <a:cs typeface="宋体" charset="0"/>
              </a:defRPr>
            </a:lvl8pPr>
            <a:lvl9pPr marL="38862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Tw Cen MT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dirty="0"/>
              <a:t>1</a:t>
            </a:r>
            <a:r>
              <a:rPr kumimoji="1" lang="zh-CN" altLang="en-US" dirty="0"/>
              <a:t>：代码，报告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dirty="0"/>
              <a:t>2</a:t>
            </a:r>
            <a:r>
              <a:rPr kumimoji="1" lang="zh-CN" altLang="en-US" dirty="0"/>
              <a:t>：完成实验任务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(7</a:t>
            </a:r>
            <a:r>
              <a:rPr kumimoji="1" lang="zh-CN" altLang="en-US" dirty="0"/>
              <a:t>分</a:t>
            </a:r>
            <a:r>
              <a:rPr kumimoji="1" lang="en-US" altLang="zh-CN" dirty="0"/>
              <a:t>)</a:t>
            </a:r>
            <a:r>
              <a:rPr kumimoji="1" lang="zh-CN" altLang="en-US" dirty="0"/>
              <a:t>     完成所有实验任务  （</a:t>
            </a:r>
            <a:r>
              <a:rPr kumimoji="1" lang="en-US" altLang="zh-CN" dirty="0"/>
              <a:t>10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6280" y="2768159"/>
            <a:ext cx="10364451" cy="1596177"/>
          </a:xfrm>
        </p:spPr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组合 3"/>
          <p:cNvGrpSpPr>
            <a:grpSpLocks noChangeAspect="1"/>
          </p:cNvGrpSpPr>
          <p:nvPr/>
        </p:nvGrpSpPr>
        <p:grpSpPr bwMode="auto">
          <a:xfrm>
            <a:off x="1522412" y="6473825"/>
            <a:ext cx="12193588" cy="425450"/>
            <a:chOff x="0" y="0"/>
            <a:chExt cx="12224389" cy="424896"/>
          </a:xfrm>
        </p:grpSpPr>
        <p:pic>
          <p:nvPicPr>
            <p:cNvPr id="17416" name="Picture 2" descr="C:\Users\admin\Desktop\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04253" cy="40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7" name="Picture 2" descr="C:\Users\admin\Desktop\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3"/>
            <a:stretch>
              <a:fillRect/>
            </a:stretch>
          </p:blipFill>
          <p:spPr bwMode="auto">
            <a:xfrm>
              <a:off x="4894628" y="9625"/>
              <a:ext cx="4677907" cy="40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8" name="Picture 2" descr="C:\Users\admin\Desktop\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3" r="41147"/>
            <a:stretch>
              <a:fillRect/>
            </a:stretch>
          </p:blipFill>
          <p:spPr bwMode="auto">
            <a:xfrm>
              <a:off x="9564490" y="24518"/>
              <a:ext cx="2659899" cy="40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1" name="矩形 4"/>
          <p:cNvSpPr>
            <a:spLocks noChangeArrowheads="1"/>
          </p:cNvSpPr>
          <p:nvPr/>
        </p:nvSpPr>
        <p:spPr bwMode="auto">
          <a:xfrm>
            <a:off x="5016500" y="549275"/>
            <a:ext cx="5651500" cy="47148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9pPr>
          </a:lstStyle>
          <a:p>
            <a:pPr algn="ctr" eaLnBrk="1" hangingPunct="1"/>
            <a:endParaRPr lang="zh-CN" altLang="en-US" b="1">
              <a:solidFill>
                <a:srgbClr val="FFFFFF"/>
              </a:solidFill>
              <a:latin typeface="Calibri" charset="0"/>
              <a:sym typeface="Calibri" charset="0"/>
            </a:endParaRPr>
          </a:p>
        </p:txBody>
      </p:sp>
      <p:sp>
        <p:nvSpPr>
          <p:cNvPr id="17412" name="TextBox 5"/>
          <p:cNvSpPr>
            <a:spLocks noChangeArrowheads="1"/>
          </p:cNvSpPr>
          <p:nvPr/>
        </p:nvSpPr>
        <p:spPr bwMode="auto">
          <a:xfrm>
            <a:off x="5016500" y="528639"/>
            <a:ext cx="56515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9pPr>
          </a:lstStyle>
          <a:p>
            <a:pPr eaLnBrk="1" hangingPunct="1"/>
            <a:r>
              <a:rPr lang="zh-CN" altLang="en-US" sz="25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为什么使用 </a:t>
            </a:r>
            <a:r>
              <a:rPr lang="en-US" altLang="zh-CN" sz="2500" b="1" dirty="0" err="1" smtClean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MapReduce</a:t>
            </a:r>
            <a:endParaRPr lang="zh-CN" altLang="en-US" dirty="0">
              <a:latin typeface="微软雅黑" charset="0"/>
              <a:ea typeface="微软雅黑" charset="0"/>
              <a:sym typeface="微软雅黑" charset="0"/>
            </a:endParaRPr>
          </a:p>
        </p:txBody>
      </p:sp>
      <p:sp>
        <p:nvSpPr>
          <p:cNvPr id="17413" name="矩形 6"/>
          <p:cNvSpPr>
            <a:spLocks noChangeArrowheads="1"/>
          </p:cNvSpPr>
          <p:nvPr/>
        </p:nvSpPr>
        <p:spPr bwMode="auto">
          <a:xfrm>
            <a:off x="4814888" y="549275"/>
            <a:ext cx="139700" cy="47148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9pPr>
          </a:lstStyle>
          <a:p>
            <a:pPr algn="ctr" eaLnBrk="1" hangingPunct="1"/>
            <a:endParaRPr lang="zh-CN" altLang="en-US" b="1">
              <a:solidFill>
                <a:srgbClr val="FFFFFF"/>
              </a:solidFill>
              <a:latin typeface="Calibri" charset="0"/>
              <a:sym typeface="Calibri" charset="0"/>
            </a:endParaRPr>
          </a:p>
        </p:txBody>
      </p:sp>
      <p:sp>
        <p:nvSpPr>
          <p:cNvPr id="18442" name="Text Box 13"/>
          <p:cNvSpPr>
            <a:spLocks noChangeArrowheads="1"/>
          </p:cNvSpPr>
          <p:nvPr/>
        </p:nvSpPr>
        <p:spPr bwMode="auto">
          <a:xfrm>
            <a:off x="706002" y="1303252"/>
            <a:ext cx="1109411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9pPr>
          </a:lstStyle>
          <a:p>
            <a:pPr marL="457200" indent="-457200">
              <a:buFont typeface="Wingdings" charset="2"/>
              <a:buChar char="Ø"/>
            </a:pPr>
            <a:r>
              <a:rPr lang="zh-CN" altLang="en-US" sz="3200" dirty="0"/>
              <a:t>计算问题简单，但求解</a:t>
            </a:r>
            <a:r>
              <a:rPr lang="zh-CN" altLang="en-US" sz="3200" dirty="0" smtClean="0"/>
              <a:t>困难</a:t>
            </a:r>
          </a:p>
          <a:p>
            <a:pPr marL="457200" indent="-457200">
              <a:buFont typeface="Wingdings" charset="2"/>
              <a:buChar char="Ø"/>
            </a:pPr>
            <a:endParaRPr lang="en-US" altLang="zh-CN" sz="3200" dirty="0"/>
          </a:p>
          <a:p>
            <a:pPr marL="914400" lvl="1" indent="-457200">
              <a:buFont typeface="Wingdings" charset="2"/>
              <a:buChar char="n"/>
            </a:pPr>
            <a:r>
              <a:rPr lang="zh-CN" altLang="en-US" sz="3200" dirty="0"/>
              <a:t>待处理数据量巨大（</a:t>
            </a:r>
            <a:r>
              <a:rPr lang="en-US" altLang="zh-CN" sz="3200" dirty="0"/>
              <a:t>PB</a:t>
            </a:r>
            <a:r>
              <a:rPr lang="zh-CN" altLang="en-US" sz="3200" dirty="0"/>
              <a:t>级），只有分布在成百上千个节点上并行计算才能在可接受的时间内完成</a:t>
            </a:r>
            <a:endParaRPr lang="en-US" altLang="zh-CN" sz="3200" dirty="0"/>
          </a:p>
          <a:p>
            <a:pPr marL="914400" lvl="1" indent="-457200">
              <a:buFont typeface="Wingdings" charset="2"/>
              <a:buChar char="n"/>
            </a:pPr>
            <a:r>
              <a:rPr lang="zh-CN" altLang="en-US" sz="3200" dirty="0"/>
              <a:t>如何进行并行分布式计算？</a:t>
            </a:r>
            <a:endParaRPr lang="en-US" altLang="zh-CN" sz="3200" dirty="0"/>
          </a:p>
          <a:p>
            <a:pPr marL="914400" lvl="1" indent="-457200">
              <a:buFont typeface="Wingdings" charset="2"/>
              <a:buChar char="n"/>
            </a:pPr>
            <a:r>
              <a:rPr lang="zh-CN" altLang="en-US" sz="3200" dirty="0"/>
              <a:t>如何分发待处理数据？</a:t>
            </a:r>
            <a:endParaRPr lang="en-US" altLang="zh-CN" sz="3200" dirty="0"/>
          </a:p>
          <a:p>
            <a:pPr marL="914400" lvl="1" indent="-457200">
              <a:buFont typeface="Wingdings" charset="2"/>
              <a:buChar char="n"/>
            </a:pPr>
            <a:r>
              <a:rPr lang="zh-CN" altLang="en-US" sz="3200" dirty="0"/>
              <a:t>如何处理分布式计算中的错误？</a:t>
            </a:r>
            <a:endParaRPr lang="en-US" altLang="zh-CN" sz="3200" dirty="0"/>
          </a:p>
        </p:txBody>
      </p:sp>
      <p:sp>
        <p:nvSpPr>
          <p:cNvPr id="2" name="圆角矩形 1"/>
          <p:cNvSpPr/>
          <p:nvPr/>
        </p:nvSpPr>
        <p:spPr>
          <a:xfrm>
            <a:off x="1710092" y="5259056"/>
            <a:ext cx="8862559" cy="1074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solidFill>
                  <a:srgbClr val="FF0000"/>
                </a:solidFill>
              </a:rPr>
              <a:t>简单的问题，但计算并不简单 </a:t>
            </a:r>
          </a:p>
          <a:p>
            <a:pPr algn="ctr"/>
            <a:r>
              <a:rPr kumimoji="1" lang="zh-CN" altLang="en-US" sz="3600" dirty="0" smtClean="0">
                <a:solidFill>
                  <a:srgbClr val="FF0000"/>
                </a:solidFill>
              </a:rPr>
              <a:t>（典型的大数据问题）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570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组合 3"/>
          <p:cNvGrpSpPr>
            <a:grpSpLocks noChangeAspect="1"/>
          </p:cNvGrpSpPr>
          <p:nvPr/>
        </p:nvGrpSpPr>
        <p:grpSpPr bwMode="auto">
          <a:xfrm>
            <a:off x="1522412" y="6473825"/>
            <a:ext cx="12193588" cy="425450"/>
            <a:chOff x="0" y="0"/>
            <a:chExt cx="12224389" cy="424896"/>
          </a:xfrm>
        </p:grpSpPr>
        <p:pic>
          <p:nvPicPr>
            <p:cNvPr id="17416" name="Picture 2" descr="C:\Users\admin\Desktop\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04253" cy="40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7" name="Picture 2" descr="C:\Users\admin\Desktop\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3"/>
            <a:stretch>
              <a:fillRect/>
            </a:stretch>
          </p:blipFill>
          <p:spPr bwMode="auto">
            <a:xfrm>
              <a:off x="4894628" y="9625"/>
              <a:ext cx="4677907" cy="40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8" name="Picture 2" descr="C:\Users\admin\Desktop\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3" r="41147"/>
            <a:stretch>
              <a:fillRect/>
            </a:stretch>
          </p:blipFill>
          <p:spPr bwMode="auto">
            <a:xfrm>
              <a:off x="9564490" y="24518"/>
              <a:ext cx="2659899" cy="40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1" name="矩形 4"/>
          <p:cNvSpPr>
            <a:spLocks noChangeArrowheads="1"/>
          </p:cNvSpPr>
          <p:nvPr/>
        </p:nvSpPr>
        <p:spPr bwMode="auto">
          <a:xfrm>
            <a:off x="5016500" y="549275"/>
            <a:ext cx="5651500" cy="47148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9pPr>
          </a:lstStyle>
          <a:p>
            <a:pPr algn="ctr" eaLnBrk="1" hangingPunct="1"/>
            <a:endParaRPr lang="zh-CN" altLang="en-US" b="1">
              <a:solidFill>
                <a:srgbClr val="FFFFFF"/>
              </a:solidFill>
              <a:latin typeface="Calibri" charset="0"/>
              <a:sym typeface="Calibri" charset="0"/>
            </a:endParaRPr>
          </a:p>
        </p:txBody>
      </p:sp>
      <p:sp>
        <p:nvSpPr>
          <p:cNvPr id="17412" name="TextBox 5"/>
          <p:cNvSpPr>
            <a:spLocks noChangeArrowheads="1"/>
          </p:cNvSpPr>
          <p:nvPr/>
        </p:nvSpPr>
        <p:spPr bwMode="auto">
          <a:xfrm>
            <a:off x="5016500" y="528639"/>
            <a:ext cx="56515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9pPr>
          </a:lstStyle>
          <a:p>
            <a:pPr eaLnBrk="1" hangingPunct="1"/>
            <a:r>
              <a:rPr lang="en-US" altLang="zh-CN" sz="2500" b="1" dirty="0" err="1" smtClean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MapReduce</a:t>
            </a:r>
            <a:r>
              <a:rPr lang="zh-CN" altLang="en-US" sz="25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的设计思想</a:t>
            </a:r>
            <a:endParaRPr lang="zh-CN" altLang="en-US" dirty="0">
              <a:latin typeface="微软雅黑" charset="0"/>
              <a:ea typeface="微软雅黑" charset="0"/>
              <a:sym typeface="微软雅黑" charset="0"/>
            </a:endParaRPr>
          </a:p>
        </p:txBody>
      </p:sp>
      <p:sp>
        <p:nvSpPr>
          <p:cNvPr id="17413" name="矩形 6"/>
          <p:cNvSpPr>
            <a:spLocks noChangeArrowheads="1"/>
          </p:cNvSpPr>
          <p:nvPr/>
        </p:nvSpPr>
        <p:spPr bwMode="auto">
          <a:xfrm>
            <a:off x="4814888" y="549275"/>
            <a:ext cx="139700" cy="47148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  <a:sym typeface="宋体" charset="0"/>
              </a:defRPr>
            </a:lvl9pPr>
          </a:lstStyle>
          <a:p>
            <a:pPr algn="ctr" eaLnBrk="1" hangingPunct="1"/>
            <a:endParaRPr lang="zh-CN" altLang="en-US" b="1">
              <a:solidFill>
                <a:srgbClr val="FFFFFF"/>
              </a:solidFill>
              <a:latin typeface="Calibri" charset="0"/>
              <a:sym typeface="Calibri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5744" y="1392547"/>
            <a:ext cx="5092951" cy="4953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ea typeface="宋体" charset="0"/>
              </a:rPr>
              <a:t>处理海量数据（</a:t>
            </a:r>
            <a:r>
              <a:rPr lang="en-US" altLang="zh-CN" sz="2800" dirty="0" smtClean="0">
                <a:ea typeface="宋体" charset="0"/>
              </a:rPr>
              <a:t>&gt;1TB</a:t>
            </a:r>
            <a:r>
              <a:rPr lang="zh-CN" altLang="en-US" sz="2800" dirty="0" smtClean="0">
                <a:ea typeface="宋体" charset="0"/>
              </a:rPr>
              <a:t>）</a:t>
            </a:r>
          </a:p>
          <a:p>
            <a:r>
              <a:rPr lang="zh-CN" altLang="en-US" sz="2800" dirty="0" smtClean="0">
                <a:ea typeface="宋体" charset="0"/>
              </a:rPr>
              <a:t>上百</a:t>
            </a:r>
            <a:r>
              <a:rPr lang="en-US" altLang="zh-CN" sz="2800" dirty="0" smtClean="0">
                <a:ea typeface="宋体" charset="0"/>
              </a:rPr>
              <a:t>/</a:t>
            </a:r>
            <a:r>
              <a:rPr lang="zh-CN" altLang="en-US" sz="2800" dirty="0" smtClean="0">
                <a:ea typeface="宋体" charset="0"/>
              </a:rPr>
              <a:t>上千 </a:t>
            </a:r>
            <a:r>
              <a:rPr lang="en-US" altLang="zh-CN" sz="2800" dirty="0" smtClean="0">
                <a:ea typeface="宋体" charset="0"/>
              </a:rPr>
              <a:t>CPU </a:t>
            </a:r>
            <a:r>
              <a:rPr lang="zh-CN" altLang="en-US" sz="2800" dirty="0" smtClean="0">
                <a:ea typeface="宋体" charset="0"/>
              </a:rPr>
              <a:t>实现并行处理</a:t>
            </a:r>
          </a:p>
          <a:p>
            <a:r>
              <a:rPr lang="zh-CN" altLang="en-US" sz="2800" dirty="0" smtClean="0">
                <a:ea typeface="宋体" charset="0"/>
              </a:rPr>
              <a:t>简单地实现以上目的</a:t>
            </a:r>
            <a:endParaRPr lang="zh-CN" altLang="en-US" sz="2800" dirty="0">
              <a:ea typeface="宋体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237736" y="3424805"/>
            <a:ext cx="315342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Arial" charset="0"/>
                <a:ea typeface="宋体" charset="0"/>
              </a:rPr>
              <a:t>分而治之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charset="0"/>
                <a:ea typeface="宋体" charset="0"/>
              </a:rPr>
              <a:t>Divide and Conquer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  <a:ea typeface="宋体" charset="0"/>
              </a:rPr>
              <a:t> </a:t>
            </a:r>
          </a:p>
        </p:txBody>
      </p:sp>
      <p:pic>
        <p:nvPicPr>
          <p:cNvPr id="13" name="Picture 13" descr="（图）Jeff Dean">
            <a:hlinkClick r:id="rId3" tooltip="点击查看原图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1" y="3445864"/>
            <a:ext cx="4468466" cy="290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F:\share\无标题.bmp">
            <a:extLst>
              <a:ext uri="{FF2B5EF4-FFF2-40B4-BE49-F238E27FC236}">
                <a16:creationId xmlns:a16="http://schemas.microsoft.com/office/drawing/2014/main" xmlns="" id="{D9127593-D37E-4553-94C8-33ECA61AB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62684" y="1328851"/>
            <a:ext cx="2945564" cy="36356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8030203" y="5191631"/>
            <a:ext cx="40105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Lucida Sans Unicode" charset="0"/>
                <a:ea typeface="SimHei" charset="0"/>
              </a:rPr>
              <a:t>Google </a:t>
            </a:r>
            <a:r>
              <a:rPr lang="en-US" altLang="zh-CN" sz="2000" dirty="0" err="1">
                <a:latin typeface="Lucida Sans Unicode" charset="0"/>
                <a:ea typeface="SimHei" charset="0"/>
              </a:rPr>
              <a:t>MapReduce</a:t>
            </a:r>
            <a:endParaRPr lang="en-US" altLang="zh-CN" sz="2000" dirty="0">
              <a:latin typeface="Lucida Sans Unicode" charset="0"/>
              <a:ea typeface="SimHei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Lucida Sans Unicode" charset="0"/>
                <a:ea typeface="SimHei" charset="0"/>
              </a:rPr>
              <a:t>架构设计师</a:t>
            </a:r>
            <a:endParaRPr lang="en-US" altLang="zh-CN" sz="2000" dirty="0">
              <a:latin typeface="Lucida Sans Unicode" charset="0"/>
              <a:ea typeface="SimHei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Lucida Sans Unicode" charset="0"/>
                <a:ea typeface="SimHei" charset="0"/>
              </a:rPr>
              <a:t>Jeffrey Dean</a:t>
            </a:r>
            <a:endParaRPr lang="zh-CN" altLang="en-US" sz="2000" dirty="0">
              <a:latin typeface="Lucida Sans Unicode" charset="0"/>
              <a:ea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417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4639"/>
            <a:ext cx="8686800" cy="706437"/>
          </a:xfrm>
        </p:spPr>
        <p:txBody>
          <a:bodyPr/>
          <a:lstStyle/>
          <a:p>
            <a:r>
              <a:rPr lang="en-US" altLang="zh-CN">
                <a:ea typeface="宋体" charset="0"/>
              </a:rPr>
              <a:t>MapReduce</a:t>
            </a:r>
            <a:r>
              <a:rPr lang="zh-CN" altLang="en-US" dirty="0">
                <a:ea typeface="宋体" charset="0"/>
              </a:rPr>
              <a:t>示例：单词计数</a:t>
            </a:r>
          </a:p>
        </p:txBody>
      </p:sp>
      <p:sp>
        <p:nvSpPr>
          <p:cNvPr id="921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524000" y="1371600"/>
            <a:ext cx="9144000" cy="49530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2400" dirty="0">
                <a:ea typeface="宋体" charset="0"/>
              </a:rPr>
              <a:t>案例：单词记数问题</a:t>
            </a:r>
            <a:r>
              <a:rPr lang="en-US" altLang="zh-CN" sz="2400" dirty="0">
                <a:ea typeface="宋体" charset="0"/>
              </a:rPr>
              <a:t>(Word Count)</a:t>
            </a:r>
          </a:p>
          <a:p>
            <a:pPr lvl="1"/>
            <a:r>
              <a:rPr lang="zh-CN" altLang="en-US" sz="2400" dirty="0">
                <a:latin typeface="Arial" charset="0"/>
                <a:ea typeface="宋体" charset="0"/>
              </a:rPr>
              <a:t>给定一个巨大的文本（如</a:t>
            </a:r>
            <a:r>
              <a:rPr lang="en-US" altLang="zh-CN" sz="2400" dirty="0">
                <a:latin typeface="Arial" charset="0"/>
                <a:ea typeface="宋体" charset="0"/>
              </a:rPr>
              <a:t>1TB</a:t>
            </a:r>
            <a:r>
              <a:rPr lang="zh-CN" altLang="en-US" sz="2400" dirty="0">
                <a:latin typeface="Arial" charset="0"/>
                <a:ea typeface="宋体" charset="0"/>
              </a:rPr>
              <a:t>），如何计算单词出现的数目？</a:t>
            </a:r>
            <a:endParaRPr lang="en-US" altLang="zh-CN" sz="2400" dirty="0">
              <a:latin typeface="Arial" charset="0"/>
              <a:ea typeface="宋体" charset="0"/>
            </a:endParaRP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1524000" y="-184666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Lucida Sans Unicode" charset="0"/>
              <a:ea typeface="SimHei" charset="0"/>
            </a:endParaRPr>
          </a:p>
        </p:txBody>
      </p:sp>
      <p:pic>
        <p:nvPicPr>
          <p:cNvPr id="9221" name="Picture 1" descr="图片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9" b="11102"/>
          <a:stretch>
            <a:fillRect/>
          </a:stretch>
        </p:blipFill>
        <p:spPr bwMode="auto">
          <a:xfrm>
            <a:off x="2284748" y="2886577"/>
            <a:ext cx="7772936" cy="316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48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4639"/>
            <a:ext cx="8686800" cy="706437"/>
          </a:xfrm>
        </p:spPr>
        <p:txBody>
          <a:bodyPr/>
          <a:lstStyle/>
          <a:p>
            <a:r>
              <a:rPr lang="en-US" altLang="zh-CN">
                <a:ea typeface="宋体" charset="0"/>
              </a:rPr>
              <a:t>MapReduce</a:t>
            </a:r>
            <a:r>
              <a:rPr lang="zh-CN" altLang="en-US">
                <a:ea typeface="宋体" charset="0"/>
              </a:rPr>
              <a:t>示例：单词计数</a:t>
            </a:r>
          </a:p>
        </p:txBody>
      </p:sp>
      <p:sp>
        <p:nvSpPr>
          <p:cNvPr id="11267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524000" y="13716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2400" dirty="0">
                <a:ea typeface="宋体" charset="0"/>
              </a:rPr>
              <a:t>使用</a:t>
            </a:r>
            <a:r>
              <a:rPr lang="en-US" altLang="zh-CN" sz="2400" dirty="0" err="1">
                <a:ea typeface="宋体" charset="0"/>
              </a:rPr>
              <a:t>MapReduce</a:t>
            </a:r>
            <a:r>
              <a:rPr lang="zh-CN" altLang="en-US" sz="2400" dirty="0">
                <a:ea typeface="宋体" charset="0"/>
              </a:rPr>
              <a:t>求解该问题</a:t>
            </a:r>
            <a:endParaRPr lang="en-US" altLang="zh-CN" sz="2400" dirty="0">
              <a:ea typeface="宋体" charset="0"/>
            </a:endParaRPr>
          </a:p>
          <a:p>
            <a:pPr lvl="1"/>
            <a:r>
              <a:rPr lang="en-US" altLang="zh-CN" sz="2400" dirty="0">
                <a:latin typeface="Arial" charset="0"/>
                <a:ea typeface="宋体" charset="0"/>
              </a:rPr>
              <a:t>Step 1: </a:t>
            </a:r>
            <a:r>
              <a:rPr lang="zh-CN" altLang="en-US" sz="2400" dirty="0">
                <a:latin typeface="Arial" charset="0"/>
                <a:ea typeface="宋体" charset="0"/>
              </a:rPr>
              <a:t>自动对文本进行分割</a:t>
            </a:r>
            <a:endParaRPr lang="en-US" altLang="zh-CN" sz="2400" dirty="0">
              <a:latin typeface="Arial" charset="0"/>
              <a:ea typeface="宋体" charset="0"/>
            </a:endParaRP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1524000" y="-184666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Lucida Sans Unicode" charset="0"/>
              <a:ea typeface="SimHei" charset="0"/>
            </a:endParaRP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Lucida Sans Unicode" charset="0"/>
              <a:ea typeface="SimHei" charset="0"/>
            </a:endParaRPr>
          </a:p>
        </p:txBody>
      </p:sp>
      <p:pic>
        <p:nvPicPr>
          <p:cNvPr id="11270" name="Picture 1" descr="图片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87"/>
          <a:stretch>
            <a:fillRect/>
          </a:stretch>
        </p:blipFill>
        <p:spPr bwMode="auto">
          <a:xfrm>
            <a:off x="1475623" y="2721895"/>
            <a:ext cx="9697954" cy="278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4639"/>
            <a:ext cx="8686800" cy="706437"/>
          </a:xfrm>
        </p:spPr>
        <p:txBody>
          <a:bodyPr/>
          <a:lstStyle/>
          <a:p>
            <a:r>
              <a:rPr lang="en-US" altLang="zh-CN">
                <a:ea typeface="宋体" charset="0"/>
              </a:rPr>
              <a:t>MapReduce</a:t>
            </a:r>
            <a:r>
              <a:rPr lang="zh-CN" altLang="en-US">
                <a:ea typeface="宋体" charset="0"/>
              </a:rPr>
              <a:t>示例：单词计数</a:t>
            </a:r>
          </a:p>
        </p:txBody>
      </p:sp>
      <p:sp>
        <p:nvSpPr>
          <p:cNvPr id="1331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657726" y="1371600"/>
            <a:ext cx="10860506" cy="49530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2400" dirty="0">
                <a:ea typeface="宋体" charset="0"/>
              </a:rPr>
              <a:t>使用</a:t>
            </a:r>
            <a:r>
              <a:rPr lang="en-US" altLang="zh-CN" sz="2400" dirty="0" err="1">
                <a:ea typeface="宋体" charset="0"/>
              </a:rPr>
              <a:t>MapReduce</a:t>
            </a:r>
            <a:r>
              <a:rPr lang="zh-CN" altLang="en-US" sz="2400" dirty="0">
                <a:ea typeface="宋体" charset="0"/>
              </a:rPr>
              <a:t>求解该问题</a:t>
            </a:r>
            <a:endParaRPr lang="en-US" altLang="zh-CN" sz="2400" dirty="0">
              <a:ea typeface="宋体" charset="0"/>
            </a:endParaRPr>
          </a:p>
          <a:p>
            <a:pPr lvl="1"/>
            <a:r>
              <a:rPr lang="en-US" altLang="zh-CN" sz="2400" dirty="0">
                <a:latin typeface="Arial" charset="0"/>
                <a:ea typeface="宋体" charset="0"/>
              </a:rPr>
              <a:t>Step 2:</a:t>
            </a:r>
            <a:r>
              <a:rPr lang="zh-CN" altLang="en-US" sz="2400" dirty="0">
                <a:latin typeface="Arial" charset="0"/>
                <a:ea typeface="宋体" charset="0"/>
              </a:rPr>
              <a:t>在分割之后的每一对</a:t>
            </a:r>
            <a:r>
              <a:rPr lang="en-US" altLang="zh-CN" sz="2400" dirty="0">
                <a:latin typeface="Arial" charset="0"/>
                <a:ea typeface="宋体" charset="0"/>
              </a:rPr>
              <a:t>&lt;</a:t>
            </a:r>
            <a:r>
              <a:rPr lang="en-US" altLang="zh-CN" sz="2400" dirty="0" err="1">
                <a:latin typeface="Arial" charset="0"/>
                <a:ea typeface="宋体" charset="0"/>
              </a:rPr>
              <a:t>key,value</a:t>
            </a:r>
            <a:r>
              <a:rPr lang="en-US" altLang="zh-CN" sz="2400" dirty="0">
                <a:latin typeface="Arial" charset="0"/>
                <a:ea typeface="宋体" charset="0"/>
              </a:rPr>
              <a:t>&gt;</a:t>
            </a:r>
            <a:r>
              <a:rPr lang="zh-CN" altLang="en-US" sz="2400" dirty="0">
                <a:latin typeface="Arial" charset="0"/>
                <a:ea typeface="宋体" charset="0"/>
              </a:rPr>
              <a:t>进行用户定义的</a:t>
            </a:r>
            <a:r>
              <a:rPr lang="en-US" altLang="zh-CN" sz="2400" dirty="0">
                <a:latin typeface="Arial" charset="0"/>
                <a:ea typeface="宋体" charset="0"/>
              </a:rPr>
              <a:t>Map</a:t>
            </a:r>
            <a:r>
              <a:rPr lang="zh-CN" altLang="en-US" sz="2400" dirty="0">
                <a:latin typeface="Arial" charset="0"/>
                <a:ea typeface="宋体" charset="0"/>
              </a:rPr>
              <a:t>进行处理，再生成新的</a:t>
            </a:r>
            <a:r>
              <a:rPr lang="en-US" altLang="zh-CN" sz="2400" dirty="0">
                <a:latin typeface="Arial" charset="0"/>
                <a:ea typeface="宋体" charset="0"/>
              </a:rPr>
              <a:t>&lt;</a:t>
            </a:r>
            <a:r>
              <a:rPr lang="en-US" altLang="zh-CN" sz="2400" dirty="0" err="1">
                <a:latin typeface="Arial" charset="0"/>
                <a:ea typeface="宋体" charset="0"/>
              </a:rPr>
              <a:t>key,value</a:t>
            </a:r>
            <a:r>
              <a:rPr lang="en-US" altLang="zh-CN" sz="2400" dirty="0">
                <a:latin typeface="Arial" charset="0"/>
                <a:ea typeface="宋体" charset="0"/>
              </a:rPr>
              <a:t>&gt;</a:t>
            </a:r>
            <a:r>
              <a:rPr lang="zh-CN" altLang="en-US" sz="2400" dirty="0">
                <a:latin typeface="Arial" charset="0"/>
                <a:ea typeface="宋体" charset="0"/>
              </a:rPr>
              <a:t>对</a:t>
            </a:r>
            <a:endParaRPr lang="en-US" altLang="zh-CN" sz="2400" dirty="0">
              <a:latin typeface="Arial" charset="0"/>
              <a:ea typeface="宋体" charset="0"/>
            </a:endParaRP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1524000" y="-184666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Lucida Sans Unicode" charset="0"/>
              <a:ea typeface="SimHei" charset="0"/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Lucida Sans Unicode" charset="0"/>
              <a:ea typeface="SimHei" charset="0"/>
            </a:endParaRPr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Lucida Sans Unicode" charset="0"/>
              <a:ea typeface="SimHei" charset="0"/>
            </a:endParaRPr>
          </a:p>
        </p:txBody>
      </p:sp>
      <p:pic>
        <p:nvPicPr>
          <p:cNvPr id="13319" name="Picture 1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15"/>
          <a:stretch>
            <a:fillRect/>
          </a:stretch>
        </p:blipFill>
        <p:spPr bwMode="auto">
          <a:xfrm>
            <a:off x="2951747" y="2579880"/>
            <a:ext cx="6272464" cy="427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6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4639"/>
            <a:ext cx="8686800" cy="706437"/>
          </a:xfrm>
        </p:spPr>
        <p:txBody>
          <a:bodyPr/>
          <a:lstStyle/>
          <a:p>
            <a:r>
              <a:rPr lang="en-US" altLang="zh-CN">
                <a:ea typeface="宋体" charset="0"/>
              </a:rPr>
              <a:t>MapReduce</a:t>
            </a:r>
            <a:r>
              <a:rPr lang="zh-CN" altLang="en-US">
                <a:ea typeface="宋体" charset="0"/>
              </a:rPr>
              <a:t>示例：单词计数</a:t>
            </a:r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524000" y="13716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2400" dirty="0">
                <a:ea typeface="宋体" charset="0"/>
              </a:rPr>
              <a:t>使用</a:t>
            </a:r>
            <a:r>
              <a:rPr lang="en-US" altLang="zh-CN" sz="2400" dirty="0" err="1">
                <a:ea typeface="宋体" charset="0"/>
              </a:rPr>
              <a:t>MapReduce</a:t>
            </a:r>
            <a:r>
              <a:rPr lang="zh-CN" altLang="en-US" sz="2400" dirty="0">
                <a:ea typeface="宋体" charset="0"/>
              </a:rPr>
              <a:t>求解该问题</a:t>
            </a:r>
            <a:endParaRPr lang="en-US" altLang="zh-CN" sz="2400" dirty="0">
              <a:ea typeface="宋体" charset="0"/>
            </a:endParaRPr>
          </a:p>
          <a:p>
            <a:pPr lvl="1"/>
            <a:r>
              <a:rPr lang="en-US" altLang="zh-CN" sz="2400" dirty="0">
                <a:latin typeface="Arial" charset="0"/>
                <a:ea typeface="宋体" charset="0"/>
              </a:rPr>
              <a:t>Step 3:</a:t>
            </a:r>
            <a:r>
              <a:rPr lang="zh-CN" altLang="en-US" sz="2400" dirty="0">
                <a:latin typeface="Arial" charset="0"/>
                <a:ea typeface="宋体" charset="0"/>
              </a:rPr>
              <a:t>对输出的结果集归拢、排序</a:t>
            </a:r>
            <a:r>
              <a:rPr lang="en-US" altLang="zh-CN" sz="2400" dirty="0">
                <a:latin typeface="Arial" charset="0"/>
                <a:ea typeface="宋体" charset="0"/>
              </a:rPr>
              <a:t>(</a:t>
            </a:r>
            <a:r>
              <a:rPr lang="zh-CN" altLang="en-US" sz="2400" dirty="0">
                <a:latin typeface="Arial" charset="0"/>
                <a:ea typeface="宋体" charset="0"/>
              </a:rPr>
              <a:t>系统自动完成）</a:t>
            </a:r>
            <a:endParaRPr lang="en-US" altLang="zh-CN" sz="2400" dirty="0">
              <a:latin typeface="Arial" charset="0"/>
              <a:ea typeface="宋体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0" y="-184666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Lucida Sans Unicode" charset="0"/>
              <a:ea typeface="SimHei" charset="0"/>
            </a:endParaRP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Lucida Sans Unicode" charset="0"/>
              <a:ea typeface="SimHei" charset="0"/>
            </a:endParaRP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Lucida Sans Unicode" charset="0"/>
              <a:ea typeface="SimHei" charset="0"/>
            </a:endParaRPr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Lucida Sans Unicode" charset="0"/>
              <a:ea typeface="SimHei" charset="0"/>
            </a:endParaRPr>
          </a:p>
        </p:txBody>
      </p:sp>
      <p:pic>
        <p:nvPicPr>
          <p:cNvPr id="15368" name="Picture 1" descr="图片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71"/>
          <a:stretch>
            <a:fillRect/>
          </a:stretch>
        </p:blipFill>
        <p:spPr bwMode="auto">
          <a:xfrm>
            <a:off x="2947862" y="2535300"/>
            <a:ext cx="6296276" cy="4179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6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4639"/>
            <a:ext cx="8686800" cy="706437"/>
          </a:xfrm>
        </p:spPr>
        <p:txBody>
          <a:bodyPr/>
          <a:lstStyle/>
          <a:p>
            <a:r>
              <a:rPr lang="en-US" altLang="zh-CN">
                <a:ea typeface="宋体" charset="0"/>
              </a:rPr>
              <a:t>MapReduce</a:t>
            </a:r>
            <a:r>
              <a:rPr lang="zh-CN" altLang="en-US">
                <a:ea typeface="宋体" charset="0"/>
              </a:rPr>
              <a:t>示例：单词计数</a:t>
            </a:r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524000" y="13716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2400" dirty="0">
                <a:ea typeface="宋体" charset="0"/>
              </a:rPr>
              <a:t>使用</a:t>
            </a:r>
            <a:r>
              <a:rPr lang="en-US" altLang="zh-CN" sz="2400" dirty="0" err="1">
                <a:ea typeface="宋体" charset="0"/>
              </a:rPr>
              <a:t>MapReduce</a:t>
            </a:r>
            <a:r>
              <a:rPr lang="zh-CN" altLang="en-US" sz="2400" dirty="0">
                <a:ea typeface="宋体" charset="0"/>
              </a:rPr>
              <a:t>求解该问题</a:t>
            </a:r>
            <a:endParaRPr lang="en-US" altLang="zh-CN" sz="2400" dirty="0">
              <a:ea typeface="宋体" charset="0"/>
            </a:endParaRPr>
          </a:p>
          <a:p>
            <a:pPr lvl="1"/>
            <a:r>
              <a:rPr lang="en-US" altLang="zh-CN" sz="2400" dirty="0">
                <a:latin typeface="Arial" charset="0"/>
                <a:ea typeface="宋体" charset="0"/>
              </a:rPr>
              <a:t>Step 4:</a:t>
            </a:r>
            <a:r>
              <a:rPr lang="zh-CN" altLang="en-US" sz="2400" dirty="0">
                <a:latin typeface="Arial" charset="0"/>
                <a:ea typeface="宋体" charset="0"/>
              </a:rPr>
              <a:t>通过</a:t>
            </a:r>
            <a:r>
              <a:rPr lang="en-US" altLang="zh-CN" sz="2400" dirty="0">
                <a:latin typeface="Arial" charset="0"/>
                <a:ea typeface="宋体" charset="0"/>
              </a:rPr>
              <a:t>Reduce</a:t>
            </a:r>
            <a:r>
              <a:rPr lang="zh-CN" altLang="en-US" sz="2400" dirty="0">
                <a:latin typeface="Arial" charset="0"/>
                <a:ea typeface="宋体" charset="0"/>
              </a:rPr>
              <a:t>操作生成最后结果</a:t>
            </a:r>
            <a:endParaRPr lang="en-US" altLang="zh-CN" sz="2400" dirty="0">
              <a:latin typeface="Arial" charset="0"/>
              <a:ea typeface="宋体" charset="0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1524000" y="-184666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Lucida Sans Unicode" charset="0"/>
              <a:ea typeface="SimHei" charset="0"/>
            </a:endParaRP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Lucida Sans Unicode" charset="0"/>
              <a:ea typeface="SimHei" charset="0"/>
            </a:endParaRPr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Lucida Sans Unicode" charset="0"/>
              <a:ea typeface="SimHei" charset="0"/>
            </a:endParaRPr>
          </a:p>
        </p:txBody>
      </p:sp>
      <p:sp>
        <p:nvSpPr>
          <p:cNvPr id="1741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Lucida Sans Unicode" charset="0"/>
              <a:ea typeface="SimHei" charset="0"/>
            </a:endParaRPr>
          </a:p>
        </p:txBody>
      </p:sp>
      <p:sp>
        <p:nvSpPr>
          <p:cNvPr id="1741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Lucida Sans Unicode" charset="0"/>
              <a:ea typeface="SimHei" charset="0"/>
            </a:endParaRPr>
          </a:p>
        </p:txBody>
      </p:sp>
      <p:pic>
        <p:nvPicPr>
          <p:cNvPr id="17417" name="Picture 1" descr="图片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5"/>
          <a:stretch>
            <a:fillRect/>
          </a:stretch>
        </p:blipFill>
        <p:spPr bwMode="auto">
          <a:xfrm>
            <a:off x="2596314" y="2454605"/>
            <a:ext cx="6084971" cy="426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74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4774c3c-6018-46ad-a31b-d036ead88bda}"/>
</p:tagLst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1823</TotalTime>
  <Words>1802</Words>
  <Application>Microsoft Macintosh PowerPoint</Application>
  <PresentationFormat>宽屏</PresentationFormat>
  <Paragraphs>180</Paragraphs>
  <Slides>27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Calibri</vt:lpstr>
      <vt:lpstr>Courier</vt:lpstr>
      <vt:lpstr>DengXian Light</vt:lpstr>
      <vt:lpstr>Lucida Sans Unicode</vt:lpstr>
      <vt:lpstr>MicrosoftYaHei</vt:lpstr>
      <vt:lpstr>SimHei</vt:lpstr>
      <vt:lpstr>Times New Roman</vt:lpstr>
      <vt:lpstr>Tw Cen MT</vt:lpstr>
      <vt:lpstr>Wingdings</vt:lpstr>
      <vt:lpstr>宋体</vt:lpstr>
      <vt:lpstr>微软雅黑</vt:lpstr>
      <vt:lpstr>Arial</vt:lpstr>
      <vt:lpstr>水滴</vt:lpstr>
      <vt:lpstr>Image</vt:lpstr>
      <vt:lpstr>大数据高级数据结构设计与实践     李秀坤  史建焘 娄久</vt:lpstr>
      <vt:lpstr>PowerPoint 演示文稿</vt:lpstr>
      <vt:lpstr>PowerPoint 演示文稿</vt:lpstr>
      <vt:lpstr>PowerPoint 演示文稿</vt:lpstr>
      <vt:lpstr>MapReduce示例：单词计数</vt:lpstr>
      <vt:lpstr>MapReduce示例：单词计数</vt:lpstr>
      <vt:lpstr>MapReduce示例：单词计数</vt:lpstr>
      <vt:lpstr>MapReduce示例：单词计数</vt:lpstr>
      <vt:lpstr>MapReduce示例：单词计数</vt:lpstr>
      <vt:lpstr>Map  操作</vt:lpstr>
      <vt:lpstr>reduce</vt:lpstr>
      <vt:lpstr>Mapreduce其他使用案例</vt:lpstr>
      <vt:lpstr>Mapreduce其他使用案例</vt:lpstr>
      <vt:lpstr>Mapreduce其他使用案例</vt:lpstr>
      <vt:lpstr>Mapreduce其他使用案例</vt:lpstr>
      <vt:lpstr>Mapreduce其他使用案例</vt:lpstr>
      <vt:lpstr>单机MaprEDUCE 模拟程序</vt:lpstr>
      <vt:lpstr>单机MaprEDUCE 模拟程序</vt:lpstr>
      <vt:lpstr>单机MaprEDUCE 模拟程序</vt:lpstr>
      <vt:lpstr>单机MaprEDUCE 模拟程序</vt:lpstr>
      <vt:lpstr>编写流程</vt:lpstr>
      <vt:lpstr>注意</vt:lpstr>
      <vt:lpstr>实验任务一   词频topk统计</vt:lpstr>
      <vt:lpstr>实验任务二     求共同粉丝</vt:lpstr>
      <vt:lpstr>任务二 思路</vt:lpstr>
      <vt:lpstr>实验报告内容</vt:lpstr>
      <vt:lpstr>The end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eddy</dc:creator>
  <cp:lastModifiedBy>Microsoft Office 用户</cp:lastModifiedBy>
  <cp:revision>109</cp:revision>
  <dcterms:created xsi:type="dcterms:W3CDTF">2019-04-01T02:12:00Z</dcterms:created>
  <dcterms:modified xsi:type="dcterms:W3CDTF">2020-03-27T10:42:59Z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