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2966" autoAdjust="0"/>
  </p:normalViewPr>
  <p:slideViewPr>
    <p:cSldViewPr snapToGrid="0" snapToObjects="1">
      <p:cViewPr varScale="1">
        <p:scale>
          <a:sx n="54" d="100"/>
          <a:sy n="5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8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2" name="image 1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082800" y="-901700"/>
            <a:ext cx="7277100" cy="4876800"/>
          </a:xfrm>
          <a:prstGeom prst="rect">
            <a:avLst/>
          </a:prstGeom>
        </p:spPr>
      </p:pic>
      <p:pic>
        <p:nvPicPr>
          <p:cNvPr id="10003" name="image 1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284200" y="7239000"/>
            <a:ext cx="11188700" cy="6565900"/>
          </a:xfrm>
          <a:prstGeom prst="rect">
            <a:avLst/>
          </a:prstGeom>
        </p:spPr>
      </p:pic>
      <p:pic>
        <p:nvPicPr>
          <p:cNvPr id="10004" name="image 1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203200" y="12534900"/>
            <a:ext cx="2540000" cy="2540000"/>
          </a:xfrm>
          <a:prstGeom prst="rect">
            <a:avLst/>
          </a:prstGeom>
        </p:spPr>
      </p:pic>
      <p:pic>
        <p:nvPicPr>
          <p:cNvPr id="10005" name="image 1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031200" y="-190500"/>
            <a:ext cx="1066800" cy="1066800"/>
          </a:xfrm>
          <a:prstGeom prst="rect">
            <a:avLst/>
          </a:prstGeom>
        </p:spPr>
      </p:pic>
      <p:sp>
        <p:nvSpPr>
          <p:cNvPr id="10006" name="Object 10006"/>
          <p:cNvSpPr txBox="1"/>
          <p:nvPr/>
        </p:nvSpPr>
        <p:spPr>
          <a:xfrm>
            <a:off x="876069" y="4616450"/>
            <a:ext cx="21742400" cy="2133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4000" b="0" i="0" spc="700" dirty="0">
                <a:solidFill>
                  <a:srgbClr val="1E375F"/>
                </a:solidFill>
                <a:latin typeface="SourceHanSansSC-Heavy" panose="020B0A00000000000000"/>
                <a:ea typeface="SourceHanSansSC-Heavy" panose="020B0A00000000000000"/>
              </a:rPr>
              <a:t>2019年终总结</a:t>
            </a:r>
            <a:endParaRPr lang="zh-CN" altLang="en-US" dirty="0"/>
          </a:p>
        </p:txBody>
      </p:sp>
      <p:sp>
        <p:nvSpPr>
          <p:cNvPr id="10007" name="Object 10007"/>
          <p:cNvSpPr txBox="1"/>
          <p:nvPr/>
        </p:nvSpPr>
        <p:spPr>
          <a:xfrm>
            <a:off x="5363404" y="6864032"/>
            <a:ext cx="13157200" cy="4445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2900" b="0" i="0" spc="3479" dirty="0">
                <a:solidFill>
                  <a:srgbClr val="1E375F"/>
                </a:solidFill>
                <a:latin typeface="SourceHanSansSC-Regular" panose="020B0500000000000000"/>
                <a:ea typeface="SourceHanSansSC-Regular" panose="020B0500000000000000"/>
              </a:rPr>
              <a:t>SUMMARY IN MID-2019</a:t>
            </a:r>
            <a:endParaRPr lang="zh-CN" altLang="en-US"/>
          </a:p>
        </p:txBody>
      </p:sp>
      <p:sp>
        <p:nvSpPr>
          <p:cNvPr id="10008" name="Object 10008"/>
          <p:cNvSpPr txBox="1"/>
          <p:nvPr/>
        </p:nvSpPr>
        <p:spPr>
          <a:xfrm>
            <a:off x="6154616" y="9076018"/>
            <a:ext cx="9398000" cy="249465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75000"/>
              </a:lnSpc>
            </a:pPr>
            <a:r>
              <a:rPr lang="zh-CN" sz="4000" b="0" i="0" spc="200" dirty="0">
                <a:solidFill>
                  <a:srgbClr val="5C5C5C"/>
                </a:solidFill>
                <a:latin typeface="SourceHanSansSC-Medium" panose="020B0600000000000000"/>
                <a:ea typeface="SourceHanSansSC-Medium" panose="020B0600000000000000"/>
              </a:rPr>
              <a:t>姓名：</a:t>
            </a:r>
            <a:r>
              <a:rPr lang="zh-CN" altLang="en-US" sz="4000" spc="200" dirty="0">
                <a:solidFill>
                  <a:srgbClr val="5C5C5C"/>
                </a:solidFill>
                <a:latin typeface="SourceHanSansSC-Medium" panose="020B0600000000000000"/>
                <a:ea typeface="SourceHanSansSC-Medium" panose="020B0600000000000000"/>
              </a:rPr>
              <a:t>山海</a:t>
            </a:r>
            <a:endParaRPr lang="en-US" altLang="zh-CN" sz="4000" b="0" i="0" spc="200" dirty="0">
              <a:solidFill>
                <a:srgbClr val="5C5C5C"/>
              </a:solidFill>
              <a:latin typeface="SourceHanSansSC-Medium" panose="020B0600000000000000"/>
              <a:ea typeface="SourceHanSansSC-Medium" panose="020B0600000000000000"/>
            </a:endParaRPr>
          </a:p>
          <a:p>
            <a:pPr>
              <a:lnSpc>
                <a:spcPct val="75000"/>
              </a:lnSpc>
            </a:pPr>
            <a:endParaRPr lang="en-US" altLang="zh-CN" sz="4000" spc="200" dirty="0">
              <a:solidFill>
                <a:srgbClr val="5C5C5C"/>
              </a:solidFill>
              <a:latin typeface="SourceHanSansSC-Medium" panose="020B0600000000000000"/>
              <a:ea typeface="SourceHanSansSC-Medium" panose="020B0600000000000000"/>
            </a:endParaRPr>
          </a:p>
          <a:p>
            <a:pPr>
              <a:lnSpc>
                <a:spcPct val="75000"/>
              </a:lnSpc>
            </a:pPr>
            <a:r>
              <a:rPr lang="zh-CN" altLang="zh-CN" sz="4000" spc="200" dirty="0">
                <a:solidFill>
                  <a:srgbClr val="5C5C5C"/>
                </a:solidFill>
                <a:latin typeface="SourceHanSansSC-Medium" panose="020B0600000000000000"/>
                <a:ea typeface="SourceHanSansSC-Medium" panose="020B0600000000000000"/>
              </a:rPr>
              <a:t>部门：</a:t>
            </a:r>
            <a:r>
              <a:rPr lang="zh-CN" altLang="en-US" sz="4000" spc="200" dirty="0">
                <a:solidFill>
                  <a:srgbClr val="5C5C5C"/>
                </a:solidFill>
                <a:latin typeface="SourceHanSansSC-Medium" panose="020B0600000000000000"/>
                <a:ea typeface="SourceHanSansSC-Medium" panose="020B0600000000000000"/>
              </a:rPr>
              <a:t>平台</a:t>
            </a:r>
            <a:r>
              <a:rPr lang="en-US" altLang="zh-CN" sz="4000" spc="200" dirty="0">
                <a:solidFill>
                  <a:srgbClr val="5C5C5C"/>
                </a:solidFill>
                <a:latin typeface="SourceHanSansSC-Medium" panose="020B0600000000000000"/>
                <a:ea typeface="SourceHanSansSC-Medium" panose="020B0600000000000000"/>
              </a:rPr>
              <a:t>Team</a:t>
            </a:r>
          </a:p>
          <a:p>
            <a:pPr>
              <a:lnSpc>
                <a:spcPct val="75000"/>
              </a:lnSpc>
            </a:pPr>
            <a:endParaRPr lang="en-US" altLang="zh-CN" sz="4000" spc="200" dirty="0">
              <a:solidFill>
                <a:srgbClr val="5C5C5C"/>
              </a:solidFill>
              <a:latin typeface="SourceHanSansSC-Medium" panose="020B0600000000000000"/>
              <a:ea typeface="SourceHanSansSC-Medium" panose="020B0600000000000000"/>
            </a:endParaRPr>
          </a:p>
          <a:p>
            <a:pPr>
              <a:lnSpc>
                <a:spcPct val="75000"/>
              </a:lnSpc>
            </a:pPr>
            <a:r>
              <a:rPr lang="zh-CN" altLang="zh-CN" sz="4000" spc="200" dirty="0">
                <a:solidFill>
                  <a:srgbClr val="5C5C5C"/>
                </a:solidFill>
                <a:latin typeface="SourceHanSansSC-Medium" panose="020B0600000000000000"/>
                <a:ea typeface="SourceHanSansSC-Medium" panose="020B0600000000000000"/>
              </a:rPr>
              <a:t>职位：</a:t>
            </a:r>
            <a:r>
              <a:rPr lang="en-US" altLang="zh-CN" sz="4000" spc="200" dirty="0">
                <a:solidFill>
                  <a:srgbClr val="5C5C5C"/>
                </a:solidFill>
                <a:latin typeface="SourceHanSansSC-Medium" panose="020B0600000000000000"/>
                <a:ea typeface="SourceHanSansSC-Medium" panose="020B0600000000000000"/>
              </a:rPr>
              <a:t>SEO</a:t>
            </a:r>
            <a:endParaRPr lang="zh-CN" altLang="en-US" sz="4000" dirty="0"/>
          </a:p>
          <a:p>
            <a:pPr>
              <a:lnSpc>
                <a:spcPct val="75000"/>
              </a:lnSpc>
            </a:pPr>
            <a:endParaRPr lang="en-US" altLang="zh-CN" sz="4000" b="0" i="0" spc="200" dirty="0">
              <a:solidFill>
                <a:srgbClr val="5C5C5C"/>
              </a:solidFill>
              <a:latin typeface="SourceHanSansSC-Medium" panose="020B0600000000000000"/>
              <a:ea typeface="SourceHanSansSC-Medium" panose="020B0600000000000000"/>
            </a:endParaRPr>
          </a:p>
          <a:p>
            <a:pPr algn="ctr">
              <a:lnSpc>
                <a:spcPct val="75000"/>
              </a:lnSpc>
            </a:pPr>
            <a:endParaRPr lang="en-US" altLang="zh-CN" sz="4000" spc="200" dirty="0">
              <a:solidFill>
                <a:srgbClr val="5C5C5C"/>
              </a:solidFill>
              <a:latin typeface="SourceHanSansSC-Medium" panose="020B0600000000000000"/>
              <a:ea typeface="SourceHanSansSC-Medium" panose="020B06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02" name="image 10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0210800"/>
          </a:xfrm>
          <a:prstGeom prst="rect">
            <a:avLst/>
          </a:prstGeom>
        </p:spPr>
      </p:pic>
      <p:pic>
        <p:nvPicPr>
          <p:cNvPr id="100003" name="image 10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97400" y="9690100"/>
            <a:ext cx="1130300" cy="1130300"/>
          </a:xfrm>
          <a:prstGeom prst="rect">
            <a:avLst/>
          </a:prstGeom>
        </p:spPr>
      </p:pic>
      <p:pic>
        <p:nvPicPr>
          <p:cNvPr id="100004" name="image 10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18400" y="7785100"/>
            <a:ext cx="1143000" cy="1130300"/>
          </a:xfrm>
          <a:prstGeom prst="rect">
            <a:avLst/>
          </a:prstGeom>
        </p:spPr>
      </p:pic>
      <p:pic>
        <p:nvPicPr>
          <p:cNvPr id="100005" name="image 10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829800" y="5842000"/>
            <a:ext cx="1155700" cy="1155700"/>
          </a:xfrm>
          <a:prstGeom prst="rect">
            <a:avLst/>
          </a:prstGeom>
        </p:spPr>
      </p:pic>
      <p:pic>
        <p:nvPicPr>
          <p:cNvPr id="100006" name="image 10000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849100" y="3937000"/>
            <a:ext cx="1155700" cy="1155700"/>
          </a:xfrm>
          <a:prstGeom prst="rect">
            <a:avLst/>
          </a:prstGeom>
        </p:spPr>
      </p:pic>
      <p:pic>
        <p:nvPicPr>
          <p:cNvPr id="100007" name="image 10000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452600" y="2019300"/>
            <a:ext cx="1155700" cy="1155700"/>
          </a:xfrm>
          <a:prstGeom prst="rect">
            <a:avLst/>
          </a:prstGeom>
        </p:spPr>
      </p:pic>
      <p:pic>
        <p:nvPicPr>
          <p:cNvPr id="100008" name="image 10000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4617700" y="2298700"/>
            <a:ext cx="825500" cy="673100"/>
          </a:xfrm>
          <a:prstGeom prst="rect">
            <a:avLst/>
          </a:prstGeom>
        </p:spPr>
      </p:pic>
      <p:pic>
        <p:nvPicPr>
          <p:cNvPr id="100009" name="image 10000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826000" y="9982200"/>
            <a:ext cx="673100" cy="609600"/>
          </a:xfrm>
          <a:prstGeom prst="rect">
            <a:avLst/>
          </a:prstGeom>
        </p:spPr>
      </p:pic>
      <p:pic>
        <p:nvPicPr>
          <p:cNvPr id="1000010" name="image 10000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734300" y="7962900"/>
            <a:ext cx="723900" cy="723900"/>
          </a:xfrm>
          <a:prstGeom prst="rect">
            <a:avLst/>
          </a:prstGeom>
        </p:spPr>
      </p:pic>
      <p:pic>
        <p:nvPicPr>
          <p:cNvPr id="1000011" name="image 100001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0033000" y="5943600"/>
            <a:ext cx="762000" cy="889000"/>
          </a:xfrm>
          <a:prstGeom prst="rect">
            <a:avLst/>
          </a:prstGeom>
        </p:spPr>
      </p:pic>
      <p:pic>
        <p:nvPicPr>
          <p:cNvPr id="1000012" name="image 10000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2039600" y="4191000"/>
            <a:ext cx="749300" cy="736600"/>
          </a:xfrm>
          <a:prstGeom prst="rect">
            <a:avLst/>
          </a:prstGeom>
        </p:spPr>
      </p:pic>
      <p:sp>
        <p:nvSpPr>
          <p:cNvPr id="1000013" name="Object 1000013"/>
          <p:cNvSpPr txBox="1"/>
          <p:nvPr/>
        </p:nvSpPr>
        <p:spPr>
          <a:xfrm>
            <a:off x="1282700" y="1628140"/>
            <a:ext cx="99568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我的优势体现</a:t>
            </a:r>
            <a:endParaRPr lang="zh-CN" altLang="en-US"/>
          </a:p>
        </p:txBody>
      </p:sp>
      <p:sp>
        <p:nvSpPr>
          <p:cNvPr id="1000014" name="Object 1000014"/>
          <p:cNvSpPr txBox="1"/>
          <p:nvPr/>
        </p:nvSpPr>
        <p:spPr>
          <a:xfrm>
            <a:off x="6108700" y="10017760"/>
            <a:ext cx="88138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b="0" i="0" spc="240" dirty="0">
                <a:solidFill>
                  <a:srgbClr val="333333"/>
                </a:solidFill>
                <a:latin typeface="SourceHanSansSC-Medium" panose="020B0600000000000000"/>
                <a:ea typeface="SourceHanSansSC-Medium" panose="020B0600000000000000"/>
              </a:rPr>
              <a:t>善于发现和解决问题能力</a:t>
            </a:r>
            <a:endParaRPr lang="zh-CN" altLang="en-US" dirty="0"/>
          </a:p>
        </p:txBody>
      </p:sp>
      <p:sp>
        <p:nvSpPr>
          <p:cNvPr id="1000015" name="Object 1000015"/>
          <p:cNvSpPr txBox="1"/>
          <p:nvPr/>
        </p:nvSpPr>
        <p:spPr>
          <a:xfrm>
            <a:off x="9055100" y="8112759"/>
            <a:ext cx="9055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800" b="0" i="0" spc="240" dirty="0">
                <a:solidFill>
                  <a:srgbClr val="333333"/>
                </a:solidFill>
                <a:latin typeface="SourceHanSansSC-Medium" panose="020B0600000000000000"/>
                <a:ea typeface="SourceHanSansSC-Medium" panose="020B0600000000000000"/>
              </a:rPr>
              <a:t>团队协作能力</a:t>
            </a:r>
            <a:endParaRPr lang="zh-CN" altLang="en-US" dirty="0"/>
          </a:p>
        </p:txBody>
      </p:sp>
      <p:sp>
        <p:nvSpPr>
          <p:cNvPr id="1000016" name="Object 1000016"/>
          <p:cNvSpPr txBox="1"/>
          <p:nvPr/>
        </p:nvSpPr>
        <p:spPr>
          <a:xfrm>
            <a:off x="11176000" y="6156959"/>
            <a:ext cx="95504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800" b="0" i="0" spc="240" dirty="0">
                <a:solidFill>
                  <a:srgbClr val="333333"/>
                </a:solidFill>
                <a:latin typeface="SourceHanSansSC-Medium" panose="020B0600000000000000"/>
                <a:ea typeface="SourceHanSansSC-Medium" panose="020B0600000000000000"/>
              </a:rPr>
              <a:t>较强的逻辑思维能力</a:t>
            </a:r>
            <a:endParaRPr lang="zh-CN" altLang="en-US" dirty="0"/>
          </a:p>
        </p:txBody>
      </p:sp>
      <p:sp>
        <p:nvSpPr>
          <p:cNvPr id="1000017" name="Object 1000017"/>
          <p:cNvSpPr txBox="1"/>
          <p:nvPr/>
        </p:nvSpPr>
        <p:spPr>
          <a:xfrm>
            <a:off x="13246100" y="4150359"/>
            <a:ext cx="80264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b="0" i="0" spc="240" dirty="0">
                <a:solidFill>
                  <a:srgbClr val="333333"/>
                </a:solidFill>
                <a:latin typeface="SourceHanSansSC-Medium" panose="020B0600000000000000"/>
                <a:ea typeface="SourceHanSansSC-Medium" panose="020B0600000000000000"/>
              </a:rPr>
              <a:t>具备一定的编程能力</a:t>
            </a:r>
            <a:endParaRPr lang="zh-CN" altLang="en-US" dirty="0"/>
          </a:p>
        </p:txBody>
      </p:sp>
      <p:sp>
        <p:nvSpPr>
          <p:cNvPr id="1000018" name="Object 1000018"/>
          <p:cNvSpPr txBox="1"/>
          <p:nvPr/>
        </p:nvSpPr>
        <p:spPr>
          <a:xfrm>
            <a:off x="15811500" y="2258059"/>
            <a:ext cx="64262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b="0" i="0" spc="240" dirty="0">
                <a:solidFill>
                  <a:srgbClr val="333333"/>
                </a:solidFill>
                <a:latin typeface="SourceHanSansSC-Medium" panose="020B0600000000000000"/>
                <a:ea typeface="SourceHanSansSC-Medium" panose="020B0600000000000000"/>
              </a:rPr>
              <a:t>良好的</a:t>
            </a:r>
            <a:r>
              <a:rPr lang="en-US" altLang="zh-CN" sz="4800" b="0" i="0" spc="240" dirty="0">
                <a:solidFill>
                  <a:srgbClr val="333333"/>
                </a:solidFill>
                <a:latin typeface="SourceHanSansSC-Medium" panose="020B0600000000000000"/>
                <a:ea typeface="SourceHanSansSC-Medium" panose="020B0600000000000000"/>
              </a:rPr>
              <a:t>SEO</a:t>
            </a:r>
            <a:r>
              <a:rPr lang="zh-CN" altLang="en-US" sz="4800" b="0" i="0" spc="240" dirty="0">
                <a:solidFill>
                  <a:srgbClr val="333333"/>
                </a:solidFill>
                <a:latin typeface="SourceHanSansSC-Medium" panose="020B0600000000000000"/>
                <a:ea typeface="SourceHanSansSC-Medium" panose="020B0600000000000000"/>
              </a:rPr>
              <a:t>能力</a:t>
            </a:r>
            <a:endParaRPr lang="zh-CN" altLang="en-US" dirty="0"/>
          </a:p>
        </p:txBody>
      </p:sp>
      <p:sp>
        <p:nvSpPr>
          <p:cNvPr id="1000019" name="Object 1000019"/>
          <p:cNvSpPr txBox="1"/>
          <p:nvPr/>
        </p:nvSpPr>
        <p:spPr>
          <a:xfrm>
            <a:off x="1282700" y="2742565"/>
            <a:ext cx="7696200" cy="635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200" b="0" i="0" spc="210" dirty="0">
                <a:solidFill>
                  <a:srgbClr val="0D2E64"/>
                </a:solidFill>
                <a:latin typeface="SourceHanSansSC-Regular" panose="020B0500000000000000"/>
                <a:ea typeface="SourceHanSansSC-Regular" panose="020B0500000000000000"/>
              </a:rPr>
              <a:t>My Advantage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02" name="image 11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05900" y="7531100"/>
            <a:ext cx="17195800" cy="6311900"/>
          </a:xfrm>
          <a:prstGeom prst="rect">
            <a:avLst/>
          </a:prstGeom>
        </p:spPr>
      </p:pic>
      <p:pic>
        <p:nvPicPr>
          <p:cNvPr id="110003" name="image 11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25900" y="6545580"/>
            <a:ext cx="1320800" cy="1320800"/>
          </a:xfrm>
          <a:prstGeom prst="rect">
            <a:avLst/>
          </a:prstGeom>
        </p:spPr>
      </p:pic>
      <p:pic>
        <p:nvPicPr>
          <p:cNvPr id="110004" name="image 1100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99800" y="6532880"/>
            <a:ext cx="1320800" cy="1320800"/>
          </a:xfrm>
          <a:prstGeom prst="rect">
            <a:avLst/>
          </a:prstGeom>
        </p:spPr>
      </p:pic>
      <p:pic>
        <p:nvPicPr>
          <p:cNvPr id="110006" name="image 11000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275300" y="6532880"/>
            <a:ext cx="1320800" cy="1295400"/>
          </a:xfrm>
          <a:prstGeom prst="rect">
            <a:avLst/>
          </a:prstGeom>
        </p:spPr>
      </p:pic>
      <p:pic>
        <p:nvPicPr>
          <p:cNvPr id="1100011" name="image 11000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216400" y="6837680"/>
            <a:ext cx="939800" cy="723900"/>
          </a:xfrm>
          <a:prstGeom prst="rect">
            <a:avLst/>
          </a:prstGeom>
        </p:spPr>
      </p:pic>
      <p:pic>
        <p:nvPicPr>
          <p:cNvPr id="1100012" name="image 11000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366500" y="6875780"/>
            <a:ext cx="749300" cy="622300"/>
          </a:xfrm>
          <a:prstGeom prst="rect">
            <a:avLst/>
          </a:prstGeom>
        </p:spPr>
      </p:pic>
      <p:pic>
        <p:nvPicPr>
          <p:cNvPr id="1100013" name="image 11000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8402300" y="6786880"/>
            <a:ext cx="914400" cy="850900"/>
          </a:xfrm>
          <a:prstGeom prst="rect">
            <a:avLst/>
          </a:prstGeom>
        </p:spPr>
      </p:pic>
      <p:pic>
        <p:nvPicPr>
          <p:cNvPr id="1100015" name="image 110001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-4127500" y="-3009900"/>
            <a:ext cx="7556500" cy="5689600"/>
          </a:xfrm>
          <a:prstGeom prst="rect">
            <a:avLst/>
          </a:prstGeom>
        </p:spPr>
      </p:pic>
      <p:sp>
        <p:nvSpPr>
          <p:cNvPr id="1100016" name="Object 1100016"/>
          <p:cNvSpPr txBox="1"/>
          <p:nvPr/>
        </p:nvSpPr>
        <p:spPr>
          <a:xfrm>
            <a:off x="3124200" y="1717040"/>
            <a:ext cx="50546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不足之处</a:t>
            </a:r>
            <a:endParaRPr lang="zh-CN" altLang="en-US"/>
          </a:p>
        </p:txBody>
      </p:sp>
      <p:sp>
        <p:nvSpPr>
          <p:cNvPr id="1100017" name="Object 1100017"/>
          <p:cNvSpPr txBox="1"/>
          <p:nvPr/>
        </p:nvSpPr>
        <p:spPr>
          <a:xfrm>
            <a:off x="3149600" y="2984500"/>
            <a:ext cx="14122400" cy="609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000" b="0" i="0" spc="200" dirty="0">
                <a:solidFill>
                  <a:srgbClr val="000000"/>
                </a:solidFill>
                <a:latin typeface="SourceHanSansSC-Regular" panose="020B0500000000000000"/>
                <a:ea typeface="SourceHanSansSC-Regular" panose="020B0500000000000000"/>
              </a:rPr>
              <a:t>要成为一名优秀的</a:t>
            </a:r>
            <a:r>
              <a:rPr lang="zh-CN" altLang="en-US" sz="4000" b="0" i="0" spc="200" dirty="0">
                <a:solidFill>
                  <a:srgbClr val="000000"/>
                </a:solidFill>
                <a:latin typeface="SourceHanSansSC-Regular" panose="020B0500000000000000"/>
                <a:ea typeface="SourceHanSansSC-Regular" panose="020B0500000000000000"/>
              </a:rPr>
              <a:t>技术驱动的 </a:t>
            </a:r>
            <a:r>
              <a:rPr lang="en-US" altLang="zh-CN" sz="4000" b="0" i="0" spc="200" dirty="0">
                <a:solidFill>
                  <a:srgbClr val="000000"/>
                </a:solidFill>
                <a:latin typeface="SourceHanSansSC-Regular" panose="020B0500000000000000"/>
                <a:ea typeface="SourceHanSansSC-Regular" panose="020B0500000000000000"/>
              </a:rPr>
              <a:t>SEO </a:t>
            </a:r>
            <a:r>
              <a:rPr lang="zh-CN" altLang="en-US" sz="4000" b="0" i="0" spc="200" dirty="0">
                <a:solidFill>
                  <a:srgbClr val="000000"/>
                </a:solidFill>
                <a:latin typeface="SourceHanSansSC-Regular" panose="020B0500000000000000"/>
                <a:ea typeface="SourceHanSansSC-Regular" panose="020B0500000000000000"/>
              </a:rPr>
              <a:t>优化师</a:t>
            </a:r>
            <a:r>
              <a:rPr lang="zh-CN" sz="4000" b="0" i="0" spc="200" dirty="0">
                <a:solidFill>
                  <a:srgbClr val="000000"/>
                </a:solidFill>
                <a:latin typeface="SourceHanSansSC-Regular" panose="020B0500000000000000"/>
                <a:ea typeface="SourceHanSansSC-Regular" panose="020B0500000000000000"/>
              </a:rPr>
              <a:t>，我想我还在这些方面存在着不足</a:t>
            </a:r>
            <a:endParaRPr lang="zh-CN" altLang="en-US" dirty="0"/>
          </a:p>
        </p:txBody>
      </p:sp>
      <p:sp>
        <p:nvSpPr>
          <p:cNvPr id="1100018" name="Object 1100018"/>
          <p:cNvSpPr txBox="1"/>
          <p:nvPr/>
        </p:nvSpPr>
        <p:spPr>
          <a:xfrm>
            <a:off x="2019300" y="8159749"/>
            <a:ext cx="5334000" cy="546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180" dirty="0">
                <a:solidFill>
                  <a:srgbClr val="3F3E3E"/>
                </a:solidFill>
                <a:latin typeface="SourceHanSansSC-Medium" panose="020B0600000000000000"/>
                <a:ea typeface="SourceHanSansSC-Medium" panose="020B0600000000000000"/>
              </a:rPr>
              <a:t>编程</a:t>
            </a:r>
            <a:r>
              <a:rPr lang="zh-CN" sz="3600" b="0" i="0" spc="180" dirty="0">
                <a:solidFill>
                  <a:srgbClr val="3F3E3E"/>
                </a:solidFill>
                <a:latin typeface="SourceHanSansSC-Medium" panose="020B0600000000000000"/>
                <a:ea typeface="SourceHanSansSC-Medium" panose="020B0600000000000000"/>
              </a:rPr>
              <a:t>知识</a:t>
            </a:r>
            <a:r>
              <a:rPr lang="zh-CN" altLang="en-US" sz="3600" b="0" i="0" spc="180" dirty="0">
                <a:solidFill>
                  <a:srgbClr val="3F3E3E"/>
                </a:solidFill>
                <a:latin typeface="SourceHanSansSC-Medium" panose="020B0600000000000000"/>
                <a:ea typeface="SourceHanSansSC-Medium" panose="020B0600000000000000"/>
              </a:rPr>
              <a:t>有待提高</a:t>
            </a:r>
            <a:endParaRPr lang="zh-CN" altLang="en-US" dirty="0"/>
          </a:p>
        </p:txBody>
      </p:sp>
      <p:sp>
        <p:nvSpPr>
          <p:cNvPr id="1100019" name="Object 1100019"/>
          <p:cNvSpPr txBox="1"/>
          <p:nvPr/>
        </p:nvSpPr>
        <p:spPr>
          <a:xfrm>
            <a:off x="9105900" y="8299449"/>
            <a:ext cx="5308600" cy="546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b="0" i="0" spc="180" dirty="0">
                <a:solidFill>
                  <a:srgbClr val="3F3E3E"/>
                </a:solidFill>
                <a:latin typeface="SourceHanSansSC-Medium" panose="020B0600000000000000"/>
                <a:ea typeface="SourceHanSansSC-Medium" panose="020B0600000000000000"/>
              </a:rPr>
              <a:t>提升</a:t>
            </a:r>
            <a:r>
              <a:rPr lang="zh-CN" sz="3600" b="0" i="0" spc="180" dirty="0">
                <a:solidFill>
                  <a:srgbClr val="3F3E3E"/>
                </a:solidFill>
                <a:latin typeface="SourceHanSansSC-Medium" panose="020B0600000000000000"/>
                <a:ea typeface="SourceHanSansSC-Medium" panose="020B0600000000000000"/>
              </a:rPr>
              <a:t>数据分析能力</a:t>
            </a:r>
            <a:endParaRPr lang="zh-CN" altLang="en-US" dirty="0"/>
          </a:p>
        </p:txBody>
      </p:sp>
      <p:sp>
        <p:nvSpPr>
          <p:cNvPr id="1100021" name="Object 1100021"/>
          <p:cNvSpPr txBox="1"/>
          <p:nvPr/>
        </p:nvSpPr>
        <p:spPr>
          <a:xfrm>
            <a:off x="16465550" y="8299449"/>
            <a:ext cx="5232400" cy="546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/>
            <a:r>
              <a:rPr lang="zh-CN" altLang="en-US" sz="3600" spc="180" dirty="0">
                <a:solidFill>
                  <a:srgbClr val="3F3E3E"/>
                </a:solidFill>
                <a:latin typeface="SourceHanSansSC-Medium" panose="020B0600000000000000"/>
                <a:ea typeface="SourceHanSansSC-Medium" panose="020B0600000000000000"/>
              </a:rPr>
              <a:t>跨部门沟通能力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02" name="image 12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5400" y="-63500"/>
            <a:ext cx="24434800" cy="13843000"/>
          </a:xfrm>
          <a:prstGeom prst="rect">
            <a:avLst/>
          </a:prstGeom>
        </p:spPr>
      </p:pic>
      <p:pic>
        <p:nvPicPr>
          <p:cNvPr id="120003" name="image 12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108200" y="-2400300"/>
            <a:ext cx="6337300" cy="5041900"/>
          </a:xfrm>
          <a:prstGeom prst="rect">
            <a:avLst/>
          </a:prstGeom>
        </p:spPr>
      </p:pic>
      <p:pic>
        <p:nvPicPr>
          <p:cNvPr id="120004" name="image 12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136100" y="12166600"/>
            <a:ext cx="3073400" cy="3098800"/>
          </a:xfrm>
          <a:prstGeom prst="rect">
            <a:avLst/>
          </a:prstGeom>
        </p:spPr>
      </p:pic>
      <p:pic>
        <p:nvPicPr>
          <p:cNvPr id="120005" name="image 12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8999200" y="12204700"/>
            <a:ext cx="711200" cy="723900"/>
          </a:xfrm>
          <a:prstGeom prst="rect">
            <a:avLst/>
          </a:prstGeom>
        </p:spPr>
      </p:pic>
      <p:pic>
        <p:nvPicPr>
          <p:cNvPr id="120006" name="image 12000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673100" y="7645400"/>
            <a:ext cx="14706600" cy="6350000"/>
          </a:xfrm>
          <a:prstGeom prst="rect">
            <a:avLst/>
          </a:prstGeom>
        </p:spPr>
      </p:pic>
      <p:pic>
        <p:nvPicPr>
          <p:cNvPr id="120007" name="image 120007"/>
          <p:cNvPicPr>
            <a:picLocks noChangeAspect="1"/>
          </p:cNvPicPr>
          <p:nvPr/>
        </p:nvPicPr>
        <p:blipFill>
          <a:blip r:embed="rId7">
            <a:alphaModFix amt="80000"/>
          </a:blip>
          <a:srcRect/>
          <a:stretch>
            <a:fillRect/>
          </a:stretch>
        </p:blipFill>
        <p:spPr>
          <a:xfrm>
            <a:off x="18643600" y="-2794000"/>
            <a:ext cx="11176000" cy="5829300"/>
          </a:xfrm>
          <a:prstGeom prst="rect">
            <a:avLst/>
          </a:prstGeom>
        </p:spPr>
      </p:pic>
      <p:sp>
        <p:nvSpPr>
          <p:cNvPr id="120008" name="Object 120008"/>
          <p:cNvSpPr txBox="1"/>
          <p:nvPr/>
        </p:nvSpPr>
        <p:spPr>
          <a:xfrm>
            <a:off x="8077200" y="1002087"/>
            <a:ext cx="19862800" cy="1069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69030" b="0" i="0" spc="3451" dirty="0">
                <a:solidFill>
                  <a:srgbClr val="C3E7E7"/>
                </a:solidFill>
                <a:latin typeface="DIN-Bold"/>
                <a:ea typeface="DIN-Bold"/>
              </a:rPr>
              <a:t>04</a:t>
            </a:r>
            <a:endParaRPr lang="zh-CN" altLang="en-US"/>
          </a:p>
        </p:txBody>
      </p:sp>
      <p:sp>
        <p:nvSpPr>
          <p:cNvPr id="120009" name="Object 120009"/>
          <p:cNvSpPr txBox="1"/>
          <p:nvPr/>
        </p:nvSpPr>
        <p:spPr>
          <a:xfrm>
            <a:off x="8826500" y="6153150"/>
            <a:ext cx="8255000" cy="1524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10000" b="0" i="0" spc="50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思考与改进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02" name="image 13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06900" y="6235700"/>
            <a:ext cx="1511300" cy="1498600"/>
          </a:xfrm>
          <a:prstGeom prst="rect">
            <a:avLst/>
          </a:prstGeom>
        </p:spPr>
      </p:pic>
      <p:pic>
        <p:nvPicPr>
          <p:cNvPr id="130003" name="image 13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90300" y="6235700"/>
            <a:ext cx="1485900" cy="1473200"/>
          </a:xfrm>
          <a:prstGeom prst="rect">
            <a:avLst/>
          </a:prstGeom>
        </p:spPr>
      </p:pic>
      <p:pic>
        <p:nvPicPr>
          <p:cNvPr id="130004" name="image 13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658600" y="6578600"/>
            <a:ext cx="749300" cy="762000"/>
          </a:xfrm>
          <a:prstGeom prst="rect">
            <a:avLst/>
          </a:prstGeom>
        </p:spPr>
      </p:pic>
      <p:pic>
        <p:nvPicPr>
          <p:cNvPr id="130005" name="image 13000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26100" y="6235700"/>
            <a:ext cx="1511300" cy="1498600"/>
          </a:xfrm>
          <a:prstGeom prst="rect">
            <a:avLst/>
          </a:prstGeom>
        </p:spPr>
      </p:pic>
      <p:pic>
        <p:nvPicPr>
          <p:cNvPr id="130006" name="image 13000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8656300" y="6591300"/>
            <a:ext cx="698500" cy="838200"/>
          </a:xfrm>
          <a:prstGeom prst="rect">
            <a:avLst/>
          </a:prstGeom>
        </p:spPr>
      </p:pic>
      <p:pic>
        <p:nvPicPr>
          <p:cNvPr id="130007" name="image 1300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775200" y="6565900"/>
            <a:ext cx="787400" cy="774700"/>
          </a:xfrm>
          <a:prstGeom prst="rect">
            <a:avLst/>
          </a:prstGeom>
        </p:spPr>
      </p:pic>
      <p:pic>
        <p:nvPicPr>
          <p:cNvPr id="130008" name="image 130008"/>
          <p:cNvPicPr>
            <a:picLocks noChangeAspect="1"/>
          </p:cNvPicPr>
          <p:nvPr/>
        </p:nvPicPr>
        <p:blipFill>
          <a:blip r:embed="rId7">
            <a:alphaModFix amt="92156"/>
          </a:blip>
          <a:srcRect/>
          <a:stretch>
            <a:fillRect/>
          </a:stretch>
        </p:blipFill>
        <p:spPr>
          <a:xfrm>
            <a:off x="-457200" y="-127000"/>
            <a:ext cx="10680700" cy="5270500"/>
          </a:xfrm>
          <a:prstGeom prst="rect">
            <a:avLst/>
          </a:prstGeom>
        </p:spPr>
      </p:pic>
      <p:pic>
        <p:nvPicPr>
          <p:cNvPr id="130009" name="image 13000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690100" y="6591300"/>
            <a:ext cx="15925800" cy="7200900"/>
          </a:xfrm>
          <a:prstGeom prst="rect">
            <a:avLst/>
          </a:prstGeom>
        </p:spPr>
      </p:pic>
      <p:sp>
        <p:nvSpPr>
          <p:cNvPr id="1300010" name="Object 1300010"/>
          <p:cNvSpPr txBox="1"/>
          <p:nvPr/>
        </p:nvSpPr>
        <p:spPr>
          <a:xfrm>
            <a:off x="9747250" y="2098039"/>
            <a:ext cx="57658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思考与改进</a:t>
            </a:r>
            <a:endParaRPr lang="zh-CN" altLang="en-US"/>
          </a:p>
        </p:txBody>
      </p:sp>
      <p:sp>
        <p:nvSpPr>
          <p:cNvPr id="1300011" name="Object 1300011"/>
          <p:cNvSpPr txBox="1"/>
          <p:nvPr/>
        </p:nvSpPr>
        <p:spPr>
          <a:xfrm>
            <a:off x="8972550" y="3362960"/>
            <a:ext cx="73152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spc="240" dirty="0">
                <a:solidFill>
                  <a:srgbClr val="000000"/>
                </a:solidFill>
                <a:latin typeface="SourceHanSansSC-Medium" panose="020B0600000000000000"/>
                <a:ea typeface="SourceHanSansSC-Medium" panose="020B0600000000000000"/>
              </a:rPr>
              <a:t>优化工作存在的一些问题</a:t>
            </a:r>
            <a:endParaRPr lang="zh-CN" altLang="en-US" dirty="0"/>
          </a:p>
        </p:txBody>
      </p:sp>
      <p:sp>
        <p:nvSpPr>
          <p:cNvPr id="1300012" name="Object 1300012"/>
          <p:cNvSpPr txBox="1"/>
          <p:nvPr/>
        </p:nvSpPr>
        <p:spPr>
          <a:xfrm>
            <a:off x="9817100" y="8252460"/>
            <a:ext cx="4483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0" i="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优化工作推进</a:t>
            </a:r>
            <a:r>
              <a:rPr lang="zh-CN" altLang="en-US" sz="480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缓慢</a:t>
            </a:r>
            <a:endParaRPr lang="zh-CN" altLang="en-US" dirty="0"/>
          </a:p>
        </p:txBody>
      </p:sp>
      <p:sp>
        <p:nvSpPr>
          <p:cNvPr id="1300013" name="Object 1300013"/>
          <p:cNvSpPr txBox="1"/>
          <p:nvPr/>
        </p:nvSpPr>
        <p:spPr>
          <a:xfrm>
            <a:off x="2997200" y="8239760"/>
            <a:ext cx="4483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跨部门沟通</a:t>
            </a:r>
            <a:r>
              <a:rPr lang="zh-CN" altLang="zh-CN" sz="480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缺乏</a:t>
            </a:r>
            <a:r>
              <a:rPr lang="zh-CN" sz="4800" b="0" i="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效率</a:t>
            </a:r>
            <a:endParaRPr lang="zh-CN" altLang="en-US" dirty="0"/>
          </a:p>
        </p:txBody>
      </p:sp>
      <p:sp>
        <p:nvSpPr>
          <p:cNvPr id="1300014" name="Object 1300014"/>
          <p:cNvSpPr txBox="1"/>
          <p:nvPr/>
        </p:nvSpPr>
        <p:spPr>
          <a:xfrm>
            <a:off x="16865600" y="8214360"/>
            <a:ext cx="4483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0" i="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优化工作的相关技术员人手不足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002" name="image 14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93432" y="4651248"/>
            <a:ext cx="1536700" cy="1549400"/>
          </a:xfrm>
          <a:prstGeom prst="rect">
            <a:avLst/>
          </a:prstGeom>
        </p:spPr>
      </p:pic>
      <p:pic>
        <p:nvPicPr>
          <p:cNvPr id="140003" name="image 14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23632" y="5019548"/>
            <a:ext cx="876300" cy="812800"/>
          </a:xfrm>
          <a:prstGeom prst="rect">
            <a:avLst/>
          </a:prstGeom>
        </p:spPr>
      </p:pic>
      <p:pic>
        <p:nvPicPr>
          <p:cNvPr id="140004" name="image 14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21204" y="4752848"/>
            <a:ext cx="1549400" cy="1549400"/>
          </a:xfrm>
          <a:prstGeom prst="rect">
            <a:avLst/>
          </a:prstGeom>
        </p:spPr>
      </p:pic>
      <p:pic>
        <p:nvPicPr>
          <p:cNvPr id="140005" name="image 14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564104" y="5133848"/>
            <a:ext cx="876300" cy="762000"/>
          </a:xfrm>
          <a:prstGeom prst="rect">
            <a:avLst/>
          </a:prstGeom>
        </p:spPr>
      </p:pic>
      <p:pic>
        <p:nvPicPr>
          <p:cNvPr id="1400012" name="image 14000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4102100" y="-1949450"/>
            <a:ext cx="7556500" cy="5702300"/>
          </a:xfrm>
          <a:prstGeom prst="rect">
            <a:avLst/>
          </a:prstGeom>
        </p:spPr>
      </p:pic>
      <p:pic>
        <p:nvPicPr>
          <p:cNvPr id="1400013" name="image 14000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68300" y="12230100"/>
            <a:ext cx="2578100" cy="2578100"/>
          </a:xfrm>
          <a:prstGeom prst="rect">
            <a:avLst/>
          </a:prstGeom>
        </p:spPr>
      </p:pic>
      <p:pic>
        <p:nvPicPr>
          <p:cNvPr id="1400014" name="image 140001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2021800" y="901700"/>
            <a:ext cx="1104900" cy="1104900"/>
          </a:xfrm>
          <a:prstGeom prst="rect">
            <a:avLst/>
          </a:prstGeom>
        </p:spPr>
      </p:pic>
      <p:pic>
        <p:nvPicPr>
          <p:cNvPr id="1400015" name="image 14000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6281400" y="7556500"/>
            <a:ext cx="8902700" cy="6908800"/>
          </a:xfrm>
          <a:prstGeom prst="rect">
            <a:avLst/>
          </a:prstGeom>
        </p:spPr>
      </p:pic>
      <p:sp>
        <p:nvSpPr>
          <p:cNvPr id="1400016" name="Object 1400016"/>
          <p:cNvSpPr txBox="1"/>
          <p:nvPr/>
        </p:nvSpPr>
        <p:spPr>
          <a:xfrm>
            <a:off x="6084316" y="6504812"/>
            <a:ext cx="4193540" cy="635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200" b="0" i="0" spc="21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及时有效的沟通</a:t>
            </a:r>
            <a:endParaRPr lang="zh-CN" altLang="en-US" dirty="0"/>
          </a:p>
        </p:txBody>
      </p:sp>
      <p:sp>
        <p:nvSpPr>
          <p:cNvPr id="1400017" name="Object 1400017"/>
          <p:cNvSpPr txBox="1"/>
          <p:nvPr/>
        </p:nvSpPr>
        <p:spPr>
          <a:xfrm>
            <a:off x="13963904" y="6492112"/>
            <a:ext cx="4737100" cy="635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200" b="0" i="0" spc="21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时间安排合理化</a:t>
            </a:r>
            <a:endParaRPr lang="zh-CN" altLang="en-US" dirty="0"/>
          </a:p>
        </p:txBody>
      </p:sp>
      <p:sp>
        <p:nvSpPr>
          <p:cNvPr id="1400021" name="Object 1400021"/>
          <p:cNvSpPr txBox="1"/>
          <p:nvPr/>
        </p:nvSpPr>
        <p:spPr>
          <a:xfrm>
            <a:off x="13163804" y="7334123"/>
            <a:ext cx="5880100" cy="1600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sz="2800" b="0" i="0" spc="14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将工作项目化、计划化。区分工作的时间和紧急关系，避免工作时间碎片化。</a:t>
            </a:r>
            <a:endParaRPr lang="zh-CN" altLang="en-US" dirty="0"/>
          </a:p>
        </p:txBody>
      </p:sp>
      <p:sp>
        <p:nvSpPr>
          <p:cNvPr id="1400022" name="Object 1400022"/>
          <p:cNvSpPr txBox="1"/>
          <p:nvPr/>
        </p:nvSpPr>
        <p:spPr>
          <a:xfrm>
            <a:off x="5247132" y="7334123"/>
            <a:ext cx="5880100" cy="1600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0" i="0" spc="14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跨部门协作时，有任何问题和疑问应当及时跟进和反馈并解决。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02" name="image 15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5400" y="-63500"/>
            <a:ext cx="24434800" cy="13843000"/>
          </a:xfrm>
          <a:prstGeom prst="rect">
            <a:avLst/>
          </a:prstGeom>
        </p:spPr>
      </p:pic>
      <p:pic>
        <p:nvPicPr>
          <p:cNvPr id="150003" name="image 15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082800" y="-2374900"/>
            <a:ext cx="6299200" cy="5003800"/>
          </a:xfrm>
          <a:prstGeom prst="rect">
            <a:avLst/>
          </a:prstGeom>
        </p:spPr>
      </p:pic>
      <p:pic>
        <p:nvPicPr>
          <p:cNvPr id="150004" name="image 15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011900" y="12230100"/>
            <a:ext cx="685800" cy="685800"/>
          </a:xfrm>
          <a:prstGeom prst="rect">
            <a:avLst/>
          </a:prstGeom>
        </p:spPr>
      </p:pic>
      <p:pic>
        <p:nvPicPr>
          <p:cNvPr id="150005" name="image 15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660400" y="7670800"/>
            <a:ext cx="11468100" cy="6311900"/>
          </a:xfrm>
          <a:prstGeom prst="rect">
            <a:avLst/>
          </a:prstGeom>
        </p:spPr>
      </p:pic>
      <p:pic>
        <p:nvPicPr>
          <p:cNvPr id="150006" name="image 150006"/>
          <p:cNvPicPr>
            <a:picLocks noChangeAspect="1"/>
          </p:cNvPicPr>
          <p:nvPr/>
        </p:nvPicPr>
        <p:blipFill>
          <a:blip r:embed="rId6">
            <a:alphaModFix amt="80000"/>
          </a:blip>
          <a:srcRect/>
          <a:stretch>
            <a:fillRect/>
          </a:stretch>
        </p:blipFill>
        <p:spPr>
          <a:xfrm>
            <a:off x="18694400" y="-2768600"/>
            <a:ext cx="11099800" cy="5791200"/>
          </a:xfrm>
          <a:prstGeom prst="rect">
            <a:avLst/>
          </a:prstGeom>
        </p:spPr>
      </p:pic>
      <p:sp>
        <p:nvSpPr>
          <p:cNvPr id="150007" name="Object 150007"/>
          <p:cNvSpPr txBox="1"/>
          <p:nvPr/>
        </p:nvSpPr>
        <p:spPr>
          <a:xfrm>
            <a:off x="8077200" y="1002087"/>
            <a:ext cx="19862800" cy="1069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69030" b="0" i="0" spc="3451" dirty="0">
                <a:solidFill>
                  <a:srgbClr val="C3E7E7"/>
                </a:solidFill>
                <a:latin typeface="DIN-Bold"/>
                <a:ea typeface="DIN-Bold"/>
              </a:rPr>
              <a:t>05</a:t>
            </a:r>
            <a:endParaRPr lang="zh-CN" altLang="en-US" dirty="0"/>
          </a:p>
        </p:txBody>
      </p:sp>
      <p:sp>
        <p:nvSpPr>
          <p:cNvPr id="150008" name="Object 150008"/>
          <p:cNvSpPr txBox="1"/>
          <p:nvPr/>
        </p:nvSpPr>
        <p:spPr>
          <a:xfrm>
            <a:off x="8839200" y="6140450"/>
            <a:ext cx="8255000" cy="1524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10000" b="0" i="0" spc="50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规划与展望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002" name="image 16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8470900" cy="13716000"/>
          </a:xfrm>
          <a:prstGeom prst="rect">
            <a:avLst/>
          </a:prstGeom>
        </p:spPr>
      </p:pic>
      <p:pic>
        <p:nvPicPr>
          <p:cNvPr id="160003" name="image 16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873500" y="-127000"/>
            <a:ext cx="12344400" cy="13931900"/>
          </a:xfrm>
          <a:prstGeom prst="rect">
            <a:avLst/>
          </a:prstGeom>
        </p:spPr>
      </p:pic>
      <p:pic>
        <p:nvPicPr>
          <p:cNvPr id="160004" name="image 160004"/>
          <p:cNvPicPr>
            <a:picLocks noChangeAspect="1"/>
          </p:cNvPicPr>
          <p:nvPr/>
        </p:nvPicPr>
        <p:blipFill>
          <a:blip r:embed="rId4">
            <a:alphaModFix amt="80000"/>
          </a:blip>
          <a:srcRect/>
          <a:stretch>
            <a:fillRect/>
          </a:stretch>
        </p:blipFill>
        <p:spPr>
          <a:xfrm>
            <a:off x="21196300" y="-2692400"/>
            <a:ext cx="5638800" cy="5638800"/>
          </a:xfrm>
          <a:prstGeom prst="rect">
            <a:avLst/>
          </a:prstGeom>
        </p:spPr>
      </p:pic>
      <p:pic>
        <p:nvPicPr>
          <p:cNvPr id="160005" name="image 16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30700" y="3276600"/>
            <a:ext cx="1231900" cy="1231900"/>
          </a:xfrm>
          <a:prstGeom prst="rect">
            <a:avLst/>
          </a:prstGeom>
        </p:spPr>
      </p:pic>
      <p:pic>
        <p:nvPicPr>
          <p:cNvPr id="160006" name="image 16000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197600" y="6654800"/>
            <a:ext cx="1231900" cy="1231900"/>
          </a:xfrm>
          <a:prstGeom prst="rect">
            <a:avLst/>
          </a:prstGeom>
        </p:spPr>
      </p:pic>
      <p:pic>
        <p:nvPicPr>
          <p:cNvPr id="160007" name="image 16000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327900" y="9880600"/>
            <a:ext cx="1219200" cy="1219200"/>
          </a:xfrm>
          <a:prstGeom prst="rect">
            <a:avLst/>
          </a:prstGeom>
        </p:spPr>
      </p:pic>
      <p:pic>
        <p:nvPicPr>
          <p:cNvPr id="160008" name="image 160008"/>
          <p:cNvPicPr>
            <a:picLocks noChangeAspect="1"/>
          </p:cNvPicPr>
          <p:nvPr/>
        </p:nvPicPr>
        <p:blipFill>
          <a:blip r:embed="rId4">
            <a:alphaModFix amt="80000"/>
          </a:blip>
          <a:srcRect/>
          <a:stretch>
            <a:fillRect/>
          </a:stretch>
        </p:blipFill>
        <p:spPr>
          <a:xfrm>
            <a:off x="21196300" y="-2692400"/>
            <a:ext cx="5638800" cy="5638800"/>
          </a:xfrm>
          <a:prstGeom prst="rect">
            <a:avLst/>
          </a:prstGeom>
        </p:spPr>
      </p:pic>
      <p:pic>
        <p:nvPicPr>
          <p:cNvPr id="160009" name="image 16000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30700" y="3276600"/>
            <a:ext cx="1231900" cy="1231900"/>
          </a:xfrm>
          <a:prstGeom prst="rect">
            <a:avLst/>
          </a:prstGeom>
        </p:spPr>
      </p:pic>
      <p:pic>
        <p:nvPicPr>
          <p:cNvPr id="1600010" name="image 16000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197600" y="6654800"/>
            <a:ext cx="1231900" cy="1231900"/>
          </a:xfrm>
          <a:prstGeom prst="rect">
            <a:avLst/>
          </a:prstGeom>
        </p:spPr>
      </p:pic>
      <p:pic>
        <p:nvPicPr>
          <p:cNvPr id="1600011" name="image 16000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327900" y="9880600"/>
            <a:ext cx="1219200" cy="1219200"/>
          </a:xfrm>
          <a:prstGeom prst="rect">
            <a:avLst/>
          </a:prstGeom>
        </p:spPr>
      </p:pic>
      <p:sp>
        <p:nvSpPr>
          <p:cNvPr id="1600012" name="Object 1600012"/>
          <p:cNvSpPr txBox="1"/>
          <p:nvPr/>
        </p:nvSpPr>
        <p:spPr>
          <a:xfrm>
            <a:off x="4686300" y="3204458"/>
            <a:ext cx="1765300" cy="1117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7200" b="0" i="0" spc="360" dirty="0">
                <a:solidFill>
                  <a:srgbClr val="FFFEFE"/>
                </a:solidFill>
                <a:latin typeface="DIN-Bold"/>
                <a:ea typeface="DIN-Bold"/>
              </a:rPr>
              <a:t>1</a:t>
            </a:r>
            <a:endParaRPr lang="zh-CN" altLang="en-US"/>
          </a:p>
        </p:txBody>
      </p:sp>
      <p:sp>
        <p:nvSpPr>
          <p:cNvPr id="1600013" name="Object 1600013"/>
          <p:cNvSpPr txBox="1"/>
          <p:nvPr/>
        </p:nvSpPr>
        <p:spPr>
          <a:xfrm>
            <a:off x="6515100" y="6582096"/>
            <a:ext cx="1765300" cy="1117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7200" b="0" i="0" spc="360" dirty="0">
                <a:solidFill>
                  <a:srgbClr val="FFFEFE"/>
                </a:solidFill>
                <a:latin typeface="DIN-Bold"/>
                <a:ea typeface="DIN-Bold"/>
              </a:rPr>
              <a:t>2</a:t>
            </a:r>
            <a:endParaRPr lang="zh-CN" altLang="en-US"/>
          </a:p>
        </p:txBody>
      </p:sp>
      <p:sp>
        <p:nvSpPr>
          <p:cNvPr id="1600014" name="Object 1600014"/>
          <p:cNvSpPr txBox="1"/>
          <p:nvPr/>
        </p:nvSpPr>
        <p:spPr>
          <a:xfrm>
            <a:off x="7620000" y="9808293"/>
            <a:ext cx="1765300" cy="1117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7200" b="0" i="0" spc="360" dirty="0">
                <a:solidFill>
                  <a:srgbClr val="FFFEFE"/>
                </a:solidFill>
                <a:latin typeface="DIN-Bold"/>
                <a:ea typeface="DIN-Bold"/>
              </a:rPr>
              <a:t>3</a:t>
            </a:r>
            <a:endParaRPr lang="zh-CN" altLang="en-US"/>
          </a:p>
        </p:txBody>
      </p:sp>
      <p:sp>
        <p:nvSpPr>
          <p:cNvPr id="1600015" name="Object 1600015"/>
          <p:cNvSpPr txBox="1"/>
          <p:nvPr/>
        </p:nvSpPr>
        <p:spPr>
          <a:xfrm>
            <a:off x="5981700" y="1844039"/>
            <a:ext cx="5923788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20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SEO</a:t>
            </a:r>
            <a:r>
              <a:rPr lang="zh-CN" altLang="en-US" sz="720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优化</a:t>
            </a:r>
            <a:r>
              <a:rPr lang="zh-CN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规划</a:t>
            </a:r>
            <a:endParaRPr lang="zh-CN" altLang="en-US" dirty="0"/>
          </a:p>
        </p:txBody>
      </p:sp>
      <p:sp>
        <p:nvSpPr>
          <p:cNvPr id="1600016" name="Object 1600016"/>
          <p:cNvSpPr txBox="1"/>
          <p:nvPr/>
        </p:nvSpPr>
        <p:spPr>
          <a:xfrm>
            <a:off x="7340600" y="3426460"/>
            <a:ext cx="67183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800" b="0" i="0" spc="240" dirty="0">
                <a:solidFill>
                  <a:srgbClr val="1B2F4E"/>
                </a:solidFill>
                <a:latin typeface="SourceHanSansSC-Bold" panose="020B0800000000000000"/>
                <a:ea typeface="SourceHanSansSC-Bold" panose="020B0800000000000000"/>
              </a:rPr>
              <a:t>起步阶段</a:t>
            </a:r>
            <a:endParaRPr lang="zh-CN" altLang="en-US" dirty="0"/>
          </a:p>
        </p:txBody>
      </p:sp>
      <p:sp>
        <p:nvSpPr>
          <p:cNvPr id="1600017" name="Object 1600017"/>
          <p:cNvSpPr txBox="1"/>
          <p:nvPr/>
        </p:nvSpPr>
        <p:spPr>
          <a:xfrm>
            <a:off x="8915400" y="6690360"/>
            <a:ext cx="69723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800" b="0" i="0" spc="240" dirty="0">
                <a:solidFill>
                  <a:srgbClr val="1B2F4E"/>
                </a:solidFill>
                <a:latin typeface="SourceHanSansSC-Bold" panose="020B0800000000000000"/>
                <a:ea typeface="SourceHanSansSC-Bold" panose="020B0800000000000000"/>
              </a:rPr>
              <a:t>初始阶段</a:t>
            </a:r>
            <a:endParaRPr lang="zh-CN" altLang="en-US"/>
          </a:p>
        </p:txBody>
      </p:sp>
      <p:sp>
        <p:nvSpPr>
          <p:cNvPr id="1600018" name="Object 1600018"/>
          <p:cNvSpPr txBox="1"/>
          <p:nvPr/>
        </p:nvSpPr>
        <p:spPr>
          <a:xfrm>
            <a:off x="9969500" y="10017760"/>
            <a:ext cx="66167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800" b="0" i="0" spc="240" dirty="0">
                <a:solidFill>
                  <a:srgbClr val="1B2F4E"/>
                </a:solidFill>
                <a:latin typeface="SourceHanSansSC-Bold" panose="020B0800000000000000"/>
                <a:ea typeface="SourceHanSansSC-Bold" panose="020B0800000000000000"/>
              </a:rPr>
              <a:t>加速阶段</a:t>
            </a:r>
            <a:endParaRPr lang="zh-CN" altLang="en-US"/>
          </a:p>
        </p:txBody>
      </p:sp>
      <p:sp>
        <p:nvSpPr>
          <p:cNvPr id="1600019" name="Object 1600019"/>
          <p:cNvSpPr txBox="1"/>
          <p:nvPr/>
        </p:nvSpPr>
        <p:spPr>
          <a:xfrm>
            <a:off x="8940800" y="7643494"/>
            <a:ext cx="10706100" cy="1143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通过交换链接，资源互换，网站提交等多种方式来促进网站的收录和排名，提升网站流量。</a:t>
            </a:r>
            <a:endParaRPr lang="zh-CN" altLang="en-US" dirty="0"/>
          </a:p>
        </p:txBody>
      </p:sp>
      <p:sp>
        <p:nvSpPr>
          <p:cNvPr id="1600020" name="Object 1600020"/>
          <p:cNvSpPr txBox="1"/>
          <p:nvPr/>
        </p:nvSpPr>
        <p:spPr>
          <a:xfrm>
            <a:off x="7366000" y="4379594"/>
            <a:ext cx="10896600" cy="1143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制定</a:t>
            </a:r>
            <a:r>
              <a:rPr lang="zh-CN" altLang="en-US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网站整体优化框架，并深入每个优化细节编写优化方案，有问题及时反馈和跟进。</a:t>
            </a:r>
            <a:endParaRPr lang="zh-CN" altLang="en-US" dirty="0"/>
          </a:p>
        </p:txBody>
      </p:sp>
      <p:sp>
        <p:nvSpPr>
          <p:cNvPr id="1600021" name="Object 1600021"/>
          <p:cNvSpPr txBox="1"/>
          <p:nvPr/>
        </p:nvSpPr>
        <p:spPr>
          <a:xfrm>
            <a:off x="9969500" y="10958194"/>
            <a:ext cx="12141200" cy="5715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通过独立创建与网站内容相似或者相关的站点，为网站导流量，进一步扩大网站流量。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002" name="image 17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69900" y="5092700"/>
            <a:ext cx="12217400" cy="9461500"/>
          </a:xfrm>
          <a:prstGeom prst="rect">
            <a:avLst/>
          </a:prstGeom>
        </p:spPr>
      </p:pic>
      <p:pic>
        <p:nvPicPr>
          <p:cNvPr id="170003" name="image 17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352800" y="-1841500"/>
            <a:ext cx="7277100" cy="4864100"/>
          </a:xfrm>
          <a:prstGeom prst="rect">
            <a:avLst/>
          </a:prstGeom>
        </p:spPr>
      </p:pic>
      <p:pic>
        <p:nvPicPr>
          <p:cNvPr id="170004" name="image 17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36900" y="4051300"/>
            <a:ext cx="3162300" cy="3162300"/>
          </a:xfrm>
          <a:prstGeom prst="rect">
            <a:avLst/>
          </a:prstGeom>
        </p:spPr>
      </p:pic>
      <p:pic>
        <p:nvPicPr>
          <p:cNvPr id="170005" name="image 17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982200" y="4089400"/>
            <a:ext cx="3162300" cy="3162300"/>
          </a:xfrm>
          <a:prstGeom prst="rect">
            <a:avLst/>
          </a:prstGeom>
        </p:spPr>
      </p:pic>
      <p:pic>
        <p:nvPicPr>
          <p:cNvPr id="170006" name="image 17000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865600" y="4076700"/>
            <a:ext cx="3162300" cy="3162300"/>
          </a:xfrm>
          <a:prstGeom prst="rect">
            <a:avLst/>
          </a:prstGeom>
        </p:spPr>
      </p:pic>
      <p:sp>
        <p:nvSpPr>
          <p:cNvPr id="170007" name="Object 170007"/>
          <p:cNvSpPr txBox="1"/>
          <p:nvPr/>
        </p:nvSpPr>
        <p:spPr>
          <a:xfrm>
            <a:off x="3035300" y="7627937"/>
            <a:ext cx="3924300" cy="838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5500" b="0" i="0" spc="275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初级</a:t>
            </a:r>
            <a:r>
              <a:rPr lang="zh-CN" altLang="en-US" sz="5500" spc="275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优化</a:t>
            </a:r>
            <a:endParaRPr lang="zh-CN" altLang="en-US" dirty="0"/>
          </a:p>
        </p:txBody>
      </p:sp>
      <p:sp>
        <p:nvSpPr>
          <p:cNvPr id="170008" name="Object 170008"/>
          <p:cNvSpPr txBox="1"/>
          <p:nvPr/>
        </p:nvSpPr>
        <p:spPr>
          <a:xfrm>
            <a:off x="9969500" y="7627937"/>
            <a:ext cx="3924300" cy="838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5500" b="0" i="0" spc="275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中级</a:t>
            </a:r>
            <a:r>
              <a:rPr lang="zh-CN" altLang="en-US" sz="5500" spc="275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优化</a:t>
            </a:r>
            <a:endParaRPr lang="zh-CN" altLang="en-US" dirty="0"/>
          </a:p>
        </p:txBody>
      </p:sp>
      <p:sp>
        <p:nvSpPr>
          <p:cNvPr id="170009" name="Object 170009"/>
          <p:cNvSpPr txBox="1"/>
          <p:nvPr/>
        </p:nvSpPr>
        <p:spPr>
          <a:xfrm>
            <a:off x="3035300" y="8724717"/>
            <a:ext cx="5841999" cy="218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9000"/>
              </a:lnSpc>
            </a:pPr>
            <a:r>
              <a:rPr lang="zh-CN" altLang="en-US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制定 </a:t>
            </a:r>
            <a:r>
              <a:rPr lang="en-US" altLang="zh-CN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SEO </a:t>
            </a:r>
            <a:r>
              <a:rPr lang="zh-CN" altLang="en-US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优化框架，熟练掌握 </a:t>
            </a:r>
            <a:r>
              <a:rPr lang="en-US" altLang="zh-CN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SEO </a:t>
            </a:r>
            <a:r>
              <a:rPr lang="zh-CN" altLang="en-US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优化的各个细节，并熟练查看网站的源码。</a:t>
            </a:r>
            <a:endParaRPr lang="zh-CN" altLang="en-US" dirty="0"/>
          </a:p>
        </p:txBody>
      </p:sp>
      <p:sp>
        <p:nvSpPr>
          <p:cNvPr id="1700010" name="Object 1700010"/>
          <p:cNvSpPr txBox="1"/>
          <p:nvPr/>
        </p:nvSpPr>
        <p:spPr>
          <a:xfrm>
            <a:off x="9918700" y="8724717"/>
            <a:ext cx="61468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29000"/>
              </a:lnSpc>
            </a:pPr>
            <a:r>
              <a:rPr lang="zh-CN" altLang="en-US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通过技术手段获取 </a:t>
            </a:r>
            <a:r>
              <a:rPr lang="en-US" altLang="zh-CN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SEO </a:t>
            </a:r>
            <a:r>
              <a:rPr lang="zh-CN" altLang="en-US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相关数据，并通过数据分析的方式来量化和指导 </a:t>
            </a:r>
            <a:r>
              <a:rPr lang="en-US" altLang="zh-CN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SEO </a:t>
            </a:r>
            <a:r>
              <a:rPr lang="zh-CN" altLang="en-US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优化。</a:t>
            </a:r>
            <a:endParaRPr lang="zh-CN" altLang="en-US" dirty="0"/>
          </a:p>
        </p:txBody>
      </p:sp>
      <p:sp>
        <p:nvSpPr>
          <p:cNvPr id="1700011" name="Object 1700011"/>
          <p:cNvSpPr txBox="1"/>
          <p:nvPr/>
        </p:nvSpPr>
        <p:spPr>
          <a:xfrm>
            <a:off x="16878300" y="7627937"/>
            <a:ext cx="3924300" cy="838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5500" b="0" i="0" spc="275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高级</a:t>
            </a:r>
            <a:r>
              <a:rPr lang="zh-CN" altLang="en-US" sz="5500" spc="275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优化</a:t>
            </a:r>
            <a:endParaRPr lang="zh-CN" altLang="en-US" dirty="0"/>
          </a:p>
        </p:txBody>
      </p:sp>
      <p:sp>
        <p:nvSpPr>
          <p:cNvPr id="1700012" name="Object 1700012"/>
          <p:cNvSpPr txBox="1"/>
          <p:nvPr/>
        </p:nvSpPr>
        <p:spPr>
          <a:xfrm>
            <a:off x="16852900" y="8724717"/>
            <a:ext cx="5549899" cy="16383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29000"/>
              </a:lnSpc>
            </a:pPr>
            <a:r>
              <a:rPr lang="zh-CN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独立</a:t>
            </a:r>
            <a:r>
              <a:rPr lang="zh-CN" altLang="en-US" sz="2800" b="0" i="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制定</a:t>
            </a:r>
            <a:r>
              <a:rPr lang="en-US" altLang="zh-CN" sz="280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 SEO </a:t>
            </a:r>
            <a:r>
              <a:rPr lang="zh-CN" altLang="en-US" sz="280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战略，带领团队做好 </a:t>
            </a:r>
            <a:r>
              <a:rPr lang="en-US" altLang="zh-CN" sz="280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SEO</a:t>
            </a:r>
            <a:r>
              <a:rPr lang="zh-CN" altLang="en-US" sz="280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各个细节的优化以及处理 </a:t>
            </a:r>
            <a:r>
              <a:rPr lang="en-US" altLang="zh-CN" sz="280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SEO </a:t>
            </a:r>
            <a:r>
              <a:rPr lang="zh-CN" altLang="en-US" sz="2800" spc="140" dirty="0">
                <a:solidFill>
                  <a:srgbClr val="3F3F3F"/>
                </a:solidFill>
                <a:latin typeface="SourceHanSansSC-Regular" panose="020B0500000000000000"/>
                <a:ea typeface="SourceHanSansSC-Regular" panose="020B0500000000000000"/>
              </a:rPr>
              <a:t>相关数据的技术指导。</a:t>
            </a:r>
            <a:endParaRPr lang="zh-CN" altLang="en-US" dirty="0"/>
          </a:p>
        </p:txBody>
      </p:sp>
      <p:sp>
        <p:nvSpPr>
          <p:cNvPr id="1700013" name="Object 1700013"/>
          <p:cNvSpPr txBox="1"/>
          <p:nvPr/>
        </p:nvSpPr>
        <p:spPr>
          <a:xfrm>
            <a:off x="3009900" y="1932939"/>
            <a:ext cx="5841998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SEO</a:t>
            </a:r>
            <a:r>
              <a:rPr lang="zh-CN" altLang="en-US" sz="720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优化</a:t>
            </a:r>
            <a:r>
              <a:rPr lang="zh-CN" altLang="en-US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展望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002" name="image 18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5400" y="-63500"/>
            <a:ext cx="24434800" cy="13843000"/>
          </a:xfrm>
          <a:prstGeom prst="rect">
            <a:avLst/>
          </a:prstGeom>
        </p:spPr>
      </p:pic>
      <p:pic>
        <p:nvPicPr>
          <p:cNvPr id="180003" name="image 18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082800" y="-2374900"/>
            <a:ext cx="6299200" cy="5003800"/>
          </a:xfrm>
          <a:prstGeom prst="rect">
            <a:avLst/>
          </a:prstGeom>
        </p:spPr>
      </p:pic>
      <p:pic>
        <p:nvPicPr>
          <p:cNvPr id="180004" name="image 18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011900" y="12230100"/>
            <a:ext cx="685800" cy="685800"/>
          </a:xfrm>
          <a:prstGeom prst="rect">
            <a:avLst/>
          </a:prstGeom>
        </p:spPr>
      </p:pic>
      <p:pic>
        <p:nvPicPr>
          <p:cNvPr id="180005" name="image 18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660400" y="7670800"/>
            <a:ext cx="11468100" cy="6311900"/>
          </a:xfrm>
          <a:prstGeom prst="rect">
            <a:avLst/>
          </a:prstGeom>
        </p:spPr>
      </p:pic>
      <p:pic>
        <p:nvPicPr>
          <p:cNvPr id="180006" name="image 180006"/>
          <p:cNvPicPr>
            <a:picLocks noChangeAspect="1"/>
          </p:cNvPicPr>
          <p:nvPr/>
        </p:nvPicPr>
        <p:blipFill>
          <a:blip r:embed="rId6">
            <a:alphaModFix amt="80000"/>
          </a:blip>
          <a:srcRect/>
          <a:stretch>
            <a:fillRect/>
          </a:stretch>
        </p:blipFill>
        <p:spPr>
          <a:xfrm>
            <a:off x="18694400" y="-2768600"/>
            <a:ext cx="11099800" cy="5791200"/>
          </a:xfrm>
          <a:prstGeom prst="rect">
            <a:avLst/>
          </a:prstGeom>
        </p:spPr>
      </p:pic>
      <p:sp>
        <p:nvSpPr>
          <p:cNvPr id="180007" name="Object 180007"/>
          <p:cNvSpPr txBox="1"/>
          <p:nvPr/>
        </p:nvSpPr>
        <p:spPr>
          <a:xfrm>
            <a:off x="9486900" y="6153150"/>
            <a:ext cx="6934200" cy="1524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10000" b="0" i="0" spc="50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个人感悟</a:t>
            </a:r>
            <a:endParaRPr lang="zh-CN" altLang="en-US"/>
          </a:p>
        </p:txBody>
      </p:sp>
      <p:sp>
        <p:nvSpPr>
          <p:cNvPr id="180008" name="Object 180008"/>
          <p:cNvSpPr txBox="1"/>
          <p:nvPr/>
        </p:nvSpPr>
        <p:spPr>
          <a:xfrm>
            <a:off x="8077200" y="1002087"/>
            <a:ext cx="19862800" cy="1069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69030" b="0" i="0" spc="3451" dirty="0">
                <a:solidFill>
                  <a:srgbClr val="C3E7E7"/>
                </a:solidFill>
                <a:latin typeface="DIN-Bold"/>
                <a:ea typeface="DIN-Bold"/>
              </a:rPr>
              <a:t>06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002" name="image 19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735800" y="5753100"/>
            <a:ext cx="1016000" cy="889000"/>
          </a:xfrm>
          <a:prstGeom prst="rect">
            <a:avLst/>
          </a:prstGeom>
        </p:spPr>
      </p:pic>
      <p:pic>
        <p:nvPicPr>
          <p:cNvPr id="190003" name="image 19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18600" y="5791200"/>
            <a:ext cx="812800" cy="977900"/>
          </a:xfrm>
          <a:prstGeom prst="rect">
            <a:avLst/>
          </a:prstGeom>
        </p:spPr>
      </p:pic>
      <p:pic>
        <p:nvPicPr>
          <p:cNvPr id="190004" name="image 19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490700" y="5727700"/>
            <a:ext cx="1003300" cy="1003300"/>
          </a:xfrm>
          <a:prstGeom prst="rect">
            <a:avLst/>
          </a:prstGeom>
        </p:spPr>
      </p:pic>
      <p:pic>
        <p:nvPicPr>
          <p:cNvPr id="190005" name="image 19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873500" y="5702300"/>
            <a:ext cx="863600" cy="1066800"/>
          </a:xfrm>
          <a:prstGeom prst="rect">
            <a:avLst/>
          </a:prstGeom>
        </p:spPr>
      </p:pic>
      <p:pic>
        <p:nvPicPr>
          <p:cNvPr id="190006" name="image 19000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934200" y="4864100"/>
            <a:ext cx="76200" cy="5067300"/>
          </a:xfrm>
          <a:prstGeom prst="rect">
            <a:avLst/>
          </a:prstGeom>
        </p:spPr>
      </p:pic>
      <p:pic>
        <p:nvPicPr>
          <p:cNvPr id="190007" name="image 19000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175000" y="5105400"/>
            <a:ext cx="2235200" cy="2235200"/>
          </a:xfrm>
          <a:prstGeom prst="rect">
            <a:avLst/>
          </a:prstGeom>
        </p:spPr>
      </p:pic>
      <p:pic>
        <p:nvPicPr>
          <p:cNvPr id="190008" name="image 1900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534400" y="5143500"/>
            <a:ext cx="2235200" cy="2235200"/>
          </a:xfrm>
          <a:prstGeom prst="rect">
            <a:avLst/>
          </a:prstGeom>
        </p:spPr>
      </p:pic>
      <p:pic>
        <p:nvPicPr>
          <p:cNvPr id="190009" name="image 19000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830300" y="5118100"/>
            <a:ext cx="2235200" cy="2235200"/>
          </a:xfrm>
          <a:prstGeom prst="rect">
            <a:avLst/>
          </a:prstGeom>
        </p:spPr>
      </p:pic>
      <p:pic>
        <p:nvPicPr>
          <p:cNvPr id="1900010" name="image 19000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9113500" y="5105400"/>
            <a:ext cx="2235200" cy="2235200"/>
          </a:xfrm>
          <a:prstGeom prst="rect">
            <a:avLst/>
          </a:prstGeom>
        </p:spPr>
      </p:pic>
      <p:pic>
        <p:nvPicPr>
          <p:cNvPr id="1900011" name="image 190001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-762000" y="7594600"/>
            <a:ext cx="11188700" cy="6311900"/>
          </a:xfrm>
          <a:prstGeom prst="rect">
            <a:avLst/>
          </a:prstGeom>
        </p:spPr>
      </p:pic>
      <p:pic>
        <p:nvPicPr>
          <p:cNvPr id="1900012" name="image 1900012"/>
          <p:cNvPicPr>
            <a:picLocks noChangeAspect="1"/>
          </p:cNvPicPr>
          <p:nvPr/>
        </p:nvPicPr>
        <p:blipFill>
          <a:blip r:embed="rId10">
            <a:alphaModFix amt="80000"/>
          </a:blip>
          <a:srcRect/>
          <a:stretch>
            <a:fillRect/>
          </a:stretch>
        </p:blipFill>
        <p:spPr>
          <a:xfrm>
            <a:off x="19189700" y="-2654300"/>
            <a:ext cx="11099800" cy="5791200"/>
          </a:xfrm>
          <a:prstGeom prst="rect">
            <a:avLst/>
          </a:prstGeom>
        </p:spPr>
      </p:pic>
      <p:pic>
        <p:nvPicPr>
          <p:cNvPr id="1900013" name="image 1900013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-2120900" y="-2336800"/>
            <a:ext cx="6299200" cy="5003800"/>
          </a:xfrm>
          <a:prstGeom prst="rect">
            <a:avLst/>
          </a:prstGeom>
        </p:spPr>
      </p:pic>
      <p:pic>
        <p:nvPicPr>
          <p:cNvPr id="1900014" name="image 1900014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6446500" y="12065000"/>
            <a:ext cx="774700" cy="774700"/>
          </a:xfrm>
          <a:prstGeom prst="rect">
            <a:avLst/>
          </a:prstGeom>
        </p:spPr>
      </p:pic>
      <p:sp>
        <p:nvSpPr>
          <p:cNvPr id="1900015" name="Object 1900015"/>
          <p:cNvSpPr txBox="1"/>
          <p:nvPr/>
        </p:nvSpPr>
        <p:spPr>
          <a:xfrm>
            <a:off x="10160000" y="2009139"/>
            <a:ext cx="50546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个人感悟</a:t>
            </a:r>
            <a:endParaRPr lang="zh-CN" altLang="en-US"/>
          </a:p>
        </p:txBody>
      </p:sp>
      <p:sp>
        <p:nvSpPr>
          <p:cNvPr id="1900016" name="Object 1900016"/>
          <p:cNvSpPr txBox="1"/>
          <p:nvPr/>
        </p:nvSpPr>
        <p:spPr>
          <a:xfrm>
            <a:off x="2698750" y="7807960"/>
            <a:ext cx="3213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0" i="0" spc="240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学习编程</a:t>
            </a:r>
            <a:endParaRPr lang="zh-CN" altLang="en-US" dirty="0"/>
          </a:p>
        </p:txBody>
      </p:sp>
      <p:sp>
        <p:nvSpPr>
          <p:cNvPr id="1900017" name="Object 1900017"/>
          <p:cNvSpPr txBox="1"/>
          <p:nvPr/>
        </p:nvSpPr>
        <p:spPr>
          <a:xfrm>
            <a:off x="7918450" y="7807960"/>
            <a:ext cx="3213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0" i="0" spc="240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扩展思维</a:t>
            </a:r>
            <a:endParaRPr lang="zh-CN" altLang="en-US" dirty="0"/>
          </a:p>
        </p:txBody>
      </p:sp>
      <p:sp>
        <p:nvSpPr>
          <p:cNvPr id="1900018" name="Object 1900018"/>
          <p:cNvSpPr txBox="1"/>
          <p:nvPr/>
        </p:nvSpPr>
        <p:spPr>
          <a:xfrm>
            <a:off x="18402300" y="7807960"/>
            <a:ext cx="3848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0" i="0" spc="240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整理文档</a:t>
            </a:r>
            <a:endParaRPr lang="zh-CN" altLang="en-US" dirty="0"/>
          </a:p>
        </p:txBody>
      </p:sp>
      <p:sp>
        <p:nvSpPr>
          <p:cNvPr id="1900019" name="Object 1900019"/>
          <p:cNvSpPr txBox="1"/>
          <p:nvPr/>
        </p:nvSpPr>
        <p:spPr>
          <a:xfrm>
            <a:off x="12820650" y="7807960"/>
            <a:ext cx="4483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4800" b="0" i="0" spc="240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做</a:t>
            </a:r>
            <a:r>
              <a:rPr lang="zh-CN" altLang="en-US" sz="4800" b="0" i="0" spc="240" dirty="0">
                <a:solidFill>
                  <a:srgbClr val="1B2F4E"/>
                </a:solidFill>
                <a:latin typeface="SourceHanSansSC-Medium" panose="020B0600000000000000"/>
                <a:ea typeface="SourceHanSansSC-Medium" panose="020B0600000000000000"/>
              </a:rPr>
              <a:t>好记录</a:t>
            </a:r>
            <a:endParaRPr lang="zh-CN" altLang="en-US" dirty="0"/>
          </a:p>
        </p:txBody>
      </p:sp>
      <p:sp>
        <p:nvSpPr>
          <p:cNvPr id="1900020" name="Object 1900020"/>
          <p:cNvSpPr txBox="1"/>
          <p:nvPr/>
        </p:nvSpPr>
        <p:spPr>
          <a:xfrm>
            <a:off x="2374900" y="8842375"/>
            <a:ext cx="42672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000" b="0" i="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方便编写 </a:t>
            </a:r>
            <a:r>
              <a:rPr lang="en-US" altLang="zh-CN" sz="3000" b="0" i="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SEO </a:t>
            </a:r>
            <a:r>
              <a:rPr lang="zh-CN" altLang="en-US" sz="3000" b="0" i="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相关工具</a:t>
            </a:r>
            <a:endParaRPr lang="zh-CN" altLang="en-US" dirty="0"/>
          </a:p>
        </p:txBody>
      </p:sp>
      <p:sp>
        <p:nvSpPr>
          <p:cNvPr id="1900021" name="Object 1900021"/>
          <p:cNvSpPr txBox="1"/>
          <p:nvPr/>
        </p:nvSpPr>
        <p:spPr>
          <a:xfrm>
            <a:off x="7556500" y="8816975"/>
            <a:ext cx="46609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00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扩展 </a:t>
            </a:r>
            <a:r>
              <a:rPr lang="en-US" altLang="zh-CN" sz="300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SEO </a:t>
            </a:r>
            <a:r>
              <a:rPr lang="zh-CN" altLang="en-US" sz="300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优化思维，从多角度考虑网站的 </a:t>
            </a:r>
            <a:r>
              <a:rPr lang="en-US" altLang="zh-CN" sz="300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SEO </a:t>
            </a:r>
            <a:r>
              <a:rPr lang="zh-CN" altLang="en-US" sz="300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优化</a:t>
            </a:r>
            <a:endParaRPr lang="zh-CN" altLang="en-US" dirty="0"/>
          </a:p>
        </p:txBody>
      </p:sp>
      <p:sp>
        <p:nvSpPr>
          <p:cNvPr id="1900022" name="Object 1900022"/>
          <p:cNvSpPr txBox="1"/>
          <p:nvPr/>
        </p:nvSpPr>
        <p:spPr>
          <a:xfrm>
            <a:off x="18948400" y="8842375"/>
            <a:ext cx="30607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000" b="0" i="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整理 </a:t>
            </a:r>
            <a:r>
              <a:rPr lang="en-US" altLang="zh-CN" sz="3000" b="0" i="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SEO </a:t>
            </a:r>
            <a:r>
              <a:rPr lang="zh-CN" altLang="en-US" sz="3000" b="0" i="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优化涉及的各方面细节。方便优化时，查缺补漏。</a:t>
            </a:r>
            <a:endParaRPr lang="zh-CN" altLang="en-US" dirty="0"/>
          </a:p>
        </p:txBody>
      </p:sp>
      <p:sp>
        <p:nvSpPr>
          <p:cNvPr id="1900023" name="Object 1900023"/>
          <p:cNvSpPr txBox="1"/>
          <p:nvPr/>
        </p:nvSpPr>
        <p:spPr>
          <a:xfrm>
            <a:off x="13258800" y="8867775"/>
            <a:ext cx="38608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000" b="0" i="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记录有价值的 </a:t>
            </a:r>
            <a:r>
              <a:rPr lang="en-US" altLang="zh-CN" sz="3000" b="0" i="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SEO </a:t>
            </a:r>
            <a:r>
              <a:rPr lang="zh-CN" altLang="en-US" sz="3000" b="0" i="0" spc="150" dirty="0">
                <a:solidFill>
                  <a:srgbClr val="363636"/>
                </a:solidFill>
                <a:latin typeface="SourceHanSansSC-Medium" panose="020B0600000000000000"/>
                <a:ea typeface="SourceHanSansSC-Medium" panose="020B0600000000000000"/>
              </a:rPr>
              <a:t>优化突破点和技术实现。</a:t>
            </a:r>
            <a:endParaRPr lang="zh-CN" altLang="en-US" dirty="0"/>
          </a:p>
        </p:txBody>
      </p:sp>
      <p:pic>
        <p:nvPicPr>
          <p:cNvPr id="1900024" name="image 190002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357100" y="4864100"/>
            <a:ext cx="76200" cy="5067300"/>
          </a:xfrm>
          <a:prstGeom prst="rect">
            <a:avLst/>
          </a:prstGeom>
        </p:spPr>
      </p:pic>
      <p:pic>
        <p:nvPicPr>
          <p:cNvPr id="1900025" name="image 190002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7843500" y="4864100"/>
            <a:ext cx="762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2" name="Object 20002"/>
          <p:cNvSpPr txBox="1"/>
          <p:nvPr/>
        </p:nvSpPr>
        <p:spPr>
          <a:xfrm>
            <a:off x="3314700" y="5315566"/>
            <a:ext cx="4241800" cy="2171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14000" b="0" i="0" spc="700" dirty="0">
                <a:solidFill>
                  <a:srgbClr val="C3E7E7"/>
                </a:solidFill>
                <a:latin typeface="DIN-Bold"/>
                <a:ea typeface="DIN-Bold"/>
              </a:rPr>
              <a:t>01</a:t>
            </a:r>
            <a:endParaRPr lang="zh-CN" altLang="en-US"/>
          </a:p>
        </p:txBody>
      </p:sp>
      <p:sp>
        <p:nvSpPr>
          <p:cNvPr id="20003" name="Object 20003"/>
          <p:cNvSpPr txBox="1"/>
          <p:nvPr/>
        </p:nvSpPr>
        <p:spPr>
          <a:xfrm>
            <a:off x="3403600" y="8033366"/>
            <a:ext cx="4241800" cy="2171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14000" b="0" i="0" spc="700" dirty="0">
                <a:solidFill>
                  <a:srgbClr val="C3E7E7"/>
                </a:solidFill>
                <a:latin typeface="DIN-Bold"/>
                <a:ea typeface="DIN-Bold"/>
              </a:rPr>
              <a:t>04</a:t>
            </a:r>
            <a:endParaRPr lang="zh-CN" altLang="en-US"/>
          </a:p>
        </p:txBody>
      </p:sp>
      <p:sp>
        <p:nvSpPr>
          <p:cNvPr id="20004" name="Object 20004"/>
          <p:cNvSpPr txBox="1"/>
          <p:nvPr/>
        </p:nvSpPr>
        <p:spPr>
          <a:xfrm>
            <a:off x="10922000" y="7968070"/>
            <a:ext cx="4241800" cy="2171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14000" b="0" i="0" spc="700" dirty="0">
                <a:solidFill>
                  <a:srgbClr val="C3E7E7"/>
                </a:solidFill>
                <a:latin typeface="DIN-Bold"/>
                <a:ea typeface="DIN-Bold"/>
              </a:rPr>
              <a:t>05</a:t>
            </a:r>
            <a:endParaRPr lang="zh-CN" altLang="en-US"/>
          </a:p>
        </p:txBody>
      </p:sp>
      <p:sp>
        <p:nvSpPr>
          <p:cNvPr id="20005" name="Object 20005"/>
          <p:cNvSpPr txBox="1"/>
          <p:nvPr/>
        </p:nvSpPr>
        <p:spPr>
          <a:xfrm>
            <a:off x="17233900" y="8020666"/>
            <a:ext cx="4241800" cy="2171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14000" b="0" i="0" spc="700" dirty="0">
                <a:solidFill>
                  <a:srgbClr val="C3E7E7"/>
                </a:solidFill>
                <a:latin typeface="DIN-Bold"/>
                <a:ea typeface="DIN-Bold"/>
              </a:rPr>
              <a:t>06</a:t>
            </a:r>
            <a:endParaRPr lang="zh-CN" altLang="en-US" dirty="0"/>
          </a:p>
        </p:txBody>
      </p:sp>
      <p:sp>
        <p:nvSpPr>
          <p:cNvPr id="20006" name="Object 20006"/>
          <p:cNvSpPr txBox="1"/>
          <p:nvPr/>
        </p:nvSpPr>
        <p:spPr>
          <a:xfrm>
            <a:off x="10833100" y="5339170"/>
            <a:ext cx="4241800" cy="2171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14000" b="0" i="0" spc="700" dirty="0">
                <a:solidFill>
                  <a:srgbClr val="C3E7E7"/>
                </a:solidFill>
                <a:latin typeface="DIN-Bold"/>
                <a:ea typeface="DIN-Bold"/>
              </a:rPr>
              <a:t>02</a:t>
            </a:r>
            <a:endParaRPr lang="zh-CN" altLang="en-US" dirty="0"/>
          </a:p>
        </p:txBody>
      </p:sp>
      <p:sp>
        <p:nvSpPr>
          <p:cNvPr id="20007" name="Object 20007"/>
          <p:cNvSpPr txBox="1"/>
          <p:nvPr/>
        </p:nvSpPr>
        <p:spPr>
          <a:xfrm>
            <a:off x="17170400" y="5275670"/>
            <a:ext cx="4241800" cy="2171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14000" b="0" i="0" spc="700" dirty="0">
                <a:solidFill>
                  <a:srgbClr val="C3E7E7"/>
                </a:solidFill>
                <a:latin typeface="DIN-Bold"/>
                <a:ea typeface="DIN-Bold"/>
              </a:rPr>
              <a:t>03</a:t>
            </a:r>
            <a:endParaRPr lang="zh-CN" altLang="en-US"/>
          </a:p>
        </p:txBody>
      </p:sp>
      <p:sp>
        <p:nvSpPr>
          <p:cNvPr id="20008" name="Object 20008"/>
          <p:cNvSpPr txBox="1"/>
          <p:nvPr/>
        </p:nvSpPr>
        <p:spPr>
          <a:xfrm>
            <a:off x="10134600" y="2159000"/>
            <a:ext cx="4013200" cy="1524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0000" b="0" i="0" spc="50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目录</a:t>
            </a:r>
            <a:endParaRPr lang="zh-CN" altLang="en-US"/>
          </a:p>
        </p:txBody>
      </p:sp>
      <p:sp>
        <p:nvSpPr>
          <p:cNvPr id="20009" name="Object 20009"/>
          <p:cNvSpPr txBox="1"/>
          <p:nvPr/>
        </p:nvSpPr>
        <p:spPr>
          <a:xfrm>
            <a:off x="10585450" y="3591560"/>
            <a:ext cx="3213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4800" b="0" i="0" spc="240" dirty="0">
                <a:solidFill>
                  <a:srgbClr val="1E375F"/>
                </a:solidFill>
                <a:latin typeface="SourceHanSansSC-Regular" panose="020B0500000000000000"/>
                <a:ea typeface="SourceHanSansSC-Regular" panose="020B0500000000000000"/>
              </a:rPr>
              <a:t>Contens</a:t>
            </a:r>
            <a:endParaRPr lang="zh-CN" altLang="en-US"/>
          </a:p>
        </p:txBody>
      </p:sp>
      <p:sp>
        <p:nvSpPr>
          <p:cNvPr id="200010" name="Object 200010"/>
          <p:cNvSpPr txBox="1"/>
          <p:nvPr/>
        </p:nvSpPr>
        <p:spPr>
          <a:xfrm>
            <a:off x="10858500" y="8950960"/>
            <a:ext cx="3467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r>
              <a:rPr lang="zh-CN" altLang="en-US" sz="4800" b="0" i="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规划与展望</a:t>
            </a:r>
            <a:endParaRPr lang="zh-CN" altLang="en-US" dirty="0"/>
          </a:p>
        </p:txBody>
      </p:sp>
      <p:sp>
        <p:nvSpPr>
          <p:cNvPr id="200011" name="Object 200011"/>
          <p:cNvSpPr txBox="1"/>
          <p:nvPr/>
        </p:nvSpPr>
        <p:spPr>
          <a:xfrm>
            <a:off x="3530600" y="6233159"/>
            <a:ext cx="3467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800" b="0" i="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工作回顾</a:t>
            </a:r>
            <a:endParaRPr lang="zh-CN" altLang="en-US" dirty="0"/>
          </a:p>
        </p:txBody>
      </p:sp>
      <p:sp>
        <p:nvSpPr>
          <p:cNvPr id="200012" name="Object 200012"/>
          <p:cNvSpPr txBox="1"/>
          <p:nvPr/>
        </p:nvSpPr>
        <p:spPr>
          <a:xfrm>
            <a:off x="10858500" y="6245859"/>
            <a:ext cx="3467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800" b="0" i="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工作</a:t>
            </a:r>
            <a:r>
              <a:rPr lang="zh-CN" altLang="en-US" sz="4800" b="0" i="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成绩</a:t>
            </a:r>
            <a:endParaRPr lang="zh-CN" altLang="en-US" dirty="0"/>
          </a:p>
        </p:txBody>
      </p:sp>
      <p:sp>
        <p:nvSpPr>
          <p:cNvPr id="200013" name="Object 200013"/>
          <p:cNvSpPr txBox="1"/>
          <p:nvPr/>
        </p:nvSpPr>
        <p:spPr>
          <a:xfrm>
            <a:off x="17157700" y="6245859"/>
            <a:ext cx="4102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800" b="0" i="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优势与不足</a:t>
            </a:r>
            <a:endParaRPr lang="zh-CN" altLang="en-US" dirty="0"/>
          </a:p>
        </p:txBody>
      </p:sp>
      <p:sp>
        <p:nvSpPr>
          <p:cNvPr id="200014" name="Object 200014"/>
          <p:cNvSpPr txBox="1"/>
          <p:nvPr/>
        </p:nvSpPr>
        <p:spPr>
          <a:xfrm>
            <a:off x="17170400" y="8950960"/>
            <a:ext cx="3467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个人感悟</a:t>
            </a:r>
            <a:endParaRPr lang="zh-CN" altLang="en-US" dirty="0"/>
          </a:p>
        </p:txBody>
      </p:sp>
      <p:sp>
        <p:nvSpPr>
          <p:cNvPr id="200015" name="Object 200015"/>
          <p:cNvSpPr txBox="1"/>
          <p:nvPr/>
        </p:nvSpPr>
        <p:spPr>
          <a:xfrm>
            <a:off x="3530600" y="8900160"/>
            <a:ext cx="41021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800" b="0" i="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思考与</a:t>
            </a:r>
            <a:r>
              <a:rPr lang="zh-CN" altLang="en-US" sz="4800" spc="240" dirty="0">
                <a:solidFill>
                  <a:srgbClr val="1F1F1F"/>
                </a:solidFill>
                <a:latin typeface="SourceHanSansSC-Medium" panose="020B0600000000000000"/>
                <a:ea typeface="SourceHanSansSC-Medium" panose="020B0600000000000000"/>
              </a:rPr>
              <a:t>改进</a:t>
            </a:r>
            <a:endParaRPr lang="zh-CN" altLang="en-US" dirty="0"/>
          </a:p>
        </p:txBody>
      </p:sp>
      <p:pic>
        <p:nvPicPr>
          <p:cNvPr id="200016" name="image 200016"/>
          <p:cNvPicPr>
            <a:picLocks noChangeAspect="1"/>
          </p:cNvPicPr>
          <p:nvPr/>
        </p:nvPicPr>
        <p:blipFill>
          <a:blip r:embed="rId2">
            <a:alphaModFix amt="80000"/>
          </a:blip>
          <a:srcRect/>
          <a:stretch>
            <a:fillRect/>
          </a:stretch>
        </p:blipFill>
        <p:spPr>
          <a:xfrm>
            <a:off x="21221700" y="11036300"/>
            <a:ext cx="4711700" cy="4711700"/>
          </a:xfrm>
          <a:prstGeom prst="rect">
            <a:avLst/>
          </a:prstGeom>
        </p:spPr>
      </p:pic>
      <p:pic>
        <p:nvPicPr>
          <p:cNvPr id="200017" name="image 200017"/>
          <p:cNvPicPr>
            <a:picLocks noChangeAspect="1"/>
          </p:cNvPicPr>
          <p:nvPr/>
        </p:nvPicPr>
        <p:blipFill>
          <a:blip r:embed="rId3">
            <a:alphaModFix amt="92156"/>
          </a:blip>
          <a:srcRect/>
          <a:stretch>
            <a:fillRect/>
          </a:stretch>
        </p:blipFill>
        <p:spPr>
          <a:xfrm>
            <a:off x="-12700" y="-38100"/>
            <a:ext cx="97790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02" name="image 20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082800" y="-901700"/>
            <a:ext cx="7277100" cy="4876800"/>
          </a:xfrm>
          <a:prstGeom prst="rect">
            <a:avLst/>
          </a:prstGeom>
        </p:spPr>
      </p:pic>
      <p:pic>
        <p:nvPicPr>
          <p:cNvPr id="200003" name="image 20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284200" y="7239000"/>
            <a:ext cx="11188700" cy="6565900"/>
          </a:xfrm>
          <a:prstGeom prst="rect">
            <a:avLst/>
          </a:prstGeom>
        </p:spPr>
      </p:pic>
      <p:pic>
        <p:nvPicPr>
          <p:cNvPr id="200004" name="image 20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203200" y="12534900"/>
            <a:ext cx="2540000" cy="2540000"/>
          </a:xfrm>
          <a:prstGeom prst="rect">
            <a:avLst/>
          </a:prstGeom>
        </p:spPr>
      </p:pic>
      <p:pic>
        <p:nvPicPr>
          <p:cNvPr id="200005" name="image 20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031200" y="-190500"/>
            <a:ext cx="1066800" cy="1066800"/>
          </a:xfrm>
          <a:prstGeom prst="rect">
            <a:avLst/>
          </a:prstGeom>
        </p:spPr>
      </p:pic>
      <p:sp>
        <p:nvSpPr>
          <p:cNvPr id="200006" name="Object 200006"/>
          <p:cNvSpPr txBox="1"/>
          <p:nvPr/>
        </p:nvSpPr>
        <p:spPr>
          <a:xfrm>
            <a:off x="6877050" y="5156551"/>
            <a:ext cx="10998200" cy="1828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2000" b="0" i="0" spc="60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谢谢观赏</a:t>
            </a:r>
            <a:endParaRPr lang="zh-CN" altLang="en-US"/>
          </a:p>
        </p:txBody>
      </p:sp>
      <p:sp>
        <p:nvSpPr>
          <p:cNvPr id="200007" name="Object 200007"/>
          <p:cNvSpPr txBox="1"/>
          <p:nvPr/>
        </p:nvSpPr>
        <p:spPr>
          <a:xfrm>
            <a:off x="7385050" y="6982811"/>
            <a:ext cx="9982200" cy="927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2000"/>
              </a:lnSpc>
            </a:pPr>
            <a:r>
              <a:rPr lang="zh-CN" sz="6000" b="0" i="0" spc="2520" dirty="0">
                <a:solidFill>
                  <a:srgbClr val="1E375F"/>
                </a:solidFill>
                <a:latin typeface="DIN-Bold"/>
                <a:ea typeface="DIN-Bold"/>
              </a:rPr>
              <a:t>Thank you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2" name="image 3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082800" y="-2374900"/>
            <a:ext cx="6299200" cy="5003800"/>
          </a:xfrm>
          <a:prstGeom prst="rect">
            <a:avLst/>
          </a:prstGeom>
        </p:spPr>
      </p:pic>
      <p:pic>
        <p:nvPicPr>
          <p:cNvPr id="30003" name="image 3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11900" y="12230100"/>
            <a:ext cx="685800" cy="685800"/>
          </a:xfrm>
          <a:prstGeom prst="rect">
            <a:avLst/>
          </a:prstGeom>
        </p:spPr>
      </p:pic>
      <p:pic>
        <p:nvPicPr>
          <p:cNvPr id="30004" name="image 3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660400" y="7670800"/>
            <a:ext cx="11468100" cy="6311900"/>
          </a:xfrm>
          <a:prstGeom prst="rect">
            <a:avLst/>
          </a:prstGeom>
        </p:spPr>
      </p:pic>
      <p:pic>
        <p:nvPicPr>
          <p:cNvPr id="30005" name="image 30005"/>
          <p:cNvPicPr>
            <a:picLocks noChangeAspect="1"/>
          </p:cNvPicPr>
          <p:nvPr/>
        </p:nvPicPr>
        <p:blipFill>
          <a:blip r:embed="rId5">
            <a:alphaModFix amt="80000"/>
          </a:blip>
          <a:srcRect/>
          <a:stretch>
            <a:fillRect/>
          </a:stretch>
        </p:blipFill>
        <p:spPr>
          <a:xfrm>
            <a:off x="18694400" y="-2768600"/>
            <a:ext cx="11099800" cy="5791200"/>
          </a:xfrm>
          <a:prstGeom prst="rect">
            <a:avLst/>
          </a:prstGeom>
        </p:spPr>
      </p:pic>
      <p:sp>
        <p:nvSpPr>
          <p:cNvPr id="30006" name="Object 30006"/>
          <p:cNvSpPr txBox="1"/>
          <p:nvPr/>
        </p:nvSpPr>
        <p:spPr>
          <a:xfrm>
            <a:off x="8077200" y="1002087"/>
            <a:ext cx="19862800" cy="1069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69030" b="0" i="0" spc="3451" dirty="0">
                <a:solidFill>
                  <a:srgbClr val="C3E7E7"/>
                </a:solidFill>
                <a:latin typeface="DIN-Bold"/>
                <a:ea typeface="DIN-Bold"/>
              </a:rPr>
              <a:t>01</a:t>
            </a:r>
            <a:endParaRPr lang="zh-CN" altLang="en-US"/>
          </a:p>
        </p:txBody>
      </p:sp>
      <p:sp>
        <p:nvSpPr>
          <p:cNvPr id="30007" name="Object 30007"/>
          <p:cNvSpPr txBox="1"/>
          <p:nvPr/>
        </p:nvSpPr>
        <p:spPr>
          <a:xfrm>
            <a:off x="9499600" y="6153150"/>
            <a:ext cx="9677400" cy="1524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10000" b="0" i="0" spc="50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工作回顾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02" name="image 4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25000" y="6731000"/>
            <a:ext cx="15887700" cy="7150100"/>
          </a:xfrm>
          <a:prstGeom prst="rect">
            <a:avLst/>
          </a:prstGeom>
        </p:spPr>
      </p:pic>
      <p:pic>
        <p:nvPicPr>
          <p:cNvPr id="40003" name="image 40003"/>
          <p:cNvPicPr>
            <a:picLocks noChangeAspect="1"/>
          </p:cNvPicPr>
          <p:nvPr/>
        </p:nvPicPr>
        <p:blipFill>
          <a:blip r:embed="rId3">
            <a:alphaModFix amt="92156"/>
          </a:blip>
          <a:srcRect/>
          <a:stretch>
            <a:fillRect/>
          </a:stretch>
        </p:blipFill>
        <p:spPr>
          <a:xfrm>
            <a:off x="-393700" y="-190500"/>
            <a:ext cx="7810500" cy="3835400"/>
          </a:xfrm>
          <a:prstGeom prst="rect">
            <a:avLst/>
          </a:prstGeom>
        </p:spPr>
      </p:pic>
      <p:sp>
        <p:nvSpPr>
          <p:cNvPr id="40004" name="Object 40004"/>
          <p:cNvSpPr txBox="1"/>
          <p:nvPr/>
        </p:nvSpPr>
        <p:spPr>
          <a:xfrm>
            <a:off x="2438400" y="1590039"/>
            <a:ext cx="87630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主要工作内容</a:t>
            </a:r>
            <a:endParaRPr lang="zh-CN" altLang="en-US"/>
          </a:p>
        </p:txBody>
      </p:sp>
      <p:sp>
        <p:nvSpPr>
          <p:cNvPr id="40005" name="Object 40005"/>
          <p:cNvSpPr txBox="1"/>
          <p:nvPr/>
        </p:nvSpPr>
        <p:spPr>
          <a:xfrm>
            <a:off x="3797300" y="5026660"/>
            <a:ext cx="40005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spc="240" dirty="0">
                <a:solidFill>
                  <a:srgbClr val="1F1F1F"/>
                </a:solidFill>
                <a:latin typeface="SourceHanSansSC-Bold" panose="020B0800000000000000"/>
              </a:rPr>
              <a:t>提交</a:t>
            </a:r>
            <a:r>
              <a:rPr lang="en-US" altLang="zh-CN" sz="4800" spc="240" dirty="0">
                <a:solidFill>
                  <a:srgbClr val="1F1F1F"/>
                </a:solidFill>
                <a:latin typeface="SourceHanSansSC-Bold" panose="020B0800000000000000"/>
              </a:rPr>
              <a:t>SEO</a:t>
            </a:r>
            <a:r>
              <a:rPr lang="zh-CN" altLang="en-US" sz="4800" spc="240" dirty="0">
                <a:solidFill>
                  <a:srgbClr val="1F1F1F"/>
                </a:solidFill>
                <a:latin typeface="SourceHanSansSC-Bold" panose="020B0800000000000000"/>
              </a:rPr>
              <a:t>需求</a:t>
            </a:r>
            <a:endParaRPr lang="zh-CN" altLang="en-US" dirty="0"/>
          </a:p>
        </p:txBody>
      </p:sp>
      <p:sp>
        <p:nvSpPr>
          <p:cNvPr id="40006" name="Object 40006"/>
          <p:cNvSpPr txBox="1"/>
          <p:nvPr/>
        </p:nvSpPr>
        <p:spPr>
          <a:xfrm>
            <a:off x="3848100" y="5895340"/>
            <a:ext cx="4521200" cy="482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r>
              <a:rPr lang="zh-CN" altLang="en-US" sz="3200" spc="160" dirty="0">
                <a:solidFill>
                  <a:srgbClr val="3F3E3E"/>
                </a:solidFill>
                <a:latin typeface="SourceHanSansSC-Regular" panose="020B0500000000000000"/>
              </a:rPr>
              <a:t>总共提交了 </a:t>
            </a:r>
            <a:r>
              <a:rPr lang="en-US" altLang="zh-CN" sz="3200" spc="160" dirty="0">
                <a:solidFill>
                  <a:srgbClr val="3F3E3E"/>
                </a:solidFill>
                <a:latin typeface="SourceHanSansSC-Regular" panose="020B0500000000000000"/>
              </a:rPr>
              <a:t>90 </a:t>
            </a:r>
            <a:r>
              <a:rPr lang="zh-CN" altLang="en-US" sz="3200" spc="160" dirty="0">
                <a:solidFill>
                  <a:srgbClr val="3F3E3E"/>
                </a:solidFill>
                <a:latin typeface="SourceHanSansSC-Regular" panose="020B0500000000000000"/>
              </a:rPr>
              <a:t>个</a:t>
            </a:r>
            <a:r>
              <a:rPr lang="en-US" altLang="zh-CN" sz="3200" spc="160" dirty="0">
                <a:solidFill>
                  <a:srgbClr val="3F3E3E"/>
                </a:solidFill>
                <a:latin typeface="SourceHanSansSC-Regular" panose="020B0500000000000000"/>
              </a:rPr>
              <a:t>SEO</a:t>
            </a:r>
            <a:r>
              <a:rPr lang="zh-CN" altLang="en-US" sz="3200" spc="160" dirty="0">
                <a:solidFill>
                  <a:srgbClr val="3F3E3E"/>
                </a:solidFill>
                <a:latin typeface="SourceHanSansSC-Regular" panose="020B0500000000000000"/>
              </a:rPr>
              <a:t>需求。</a:t>
            </a:r>
          </a:p>
        </p:txBody>
      </p:sp>
      <p:sp>
        <p:nvSpPr>
          <p:cNvPr id="40007" name="Object 40007"/>
          <p:cNvSpPr txBox="1"/>
          <p:nvPr/>
        </p:nvSpPr>
        <p:spPr>
          <a:xfrm>
            <a:off x="3810000" y="8747760"/>
            <a:ext cx="60198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spc="240" dirty="0">
                <a:solidFill>
                  <a:srgbClr val="1F1F1F"/>
                </a:solidFill>
                <a:latin typeface="SourceHanSansSC-Bold" panose="020B0800000000000000"/>
              </a:rPr>
              <a:t>编写提交脚本</a:t>
            </a:r>
            <a:endParaRPr lang="zh-CN" altLang="en-US" dirty="0"/>
          </a:p>
        </p:txBody>
      </p:sp>
      <p:sp>
        <p:nvSpPr>
          <p:cNvPr id="40008" name="Object 40008"/>
          <p:cNvSpPr txBox="1"/>
          <p:nvPr/>
        </p:nvSpPr>
        <p:spPr>
          <a:xfrm>
            <a:off x="3860800" y="9616440"/>
            <a:ext cx="4102100" cy="482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spc="160" dirty="0">
                <a:solidFill>
                  <a:srgbClr val="3F3E3E"/>
                </a:solidFill>
                <a:latin typeface="SourceHanSansSC-Regular" panose="020B0500000000000000"/>
              </a:rPr>
              <a:t>编写 </a:t>
            </a:r>
            <a:r>
              <a:rPr lang="en-US" altLang="zh-CN" sz="3200" spc="160" dirty="0">
                <a:solidFill>
                  <a:srgbClr val="3F3E3E"/>
                </a:solidFill>
                <a:latin typeface="SourceHanSansSC-Regular" panose="020B0500000000000000"/>
              </a:rPr>
              <a:t>Python </a:t>
            </a:r>
            <a:r>
              <a:rPr lang="zh-CN" altLang="en-US" sz="3200" spc="160" dirty="0">
                <a:solidFill>
                  <a:srgbClr val="3F3E3E"/>
                </a:solidFill>
                <a:latin typeface="SourceHanSansSC-Regular" panose="020B0500000000000000"/>
              </a:rPr>
              <a:t>脚本实现</a:t>
            </a:r>
            <a:r>
              <a:rPr lang="en-US" altLang="zh-CN" sz="3200" spc="160" dirty="0">
                <a:solidFill>
                  <a:srgbClr val="3F3E3E"/>
                </a:solidFill>
                <a:latin typeface="SourceHanSansSC-Regular" panose="020B0500000000000000"/>
              </a:rPr>
              <a:t>PC</a:t>
            </a:r>
            <a:r>
              <a:rPr lang="zh-CN" altLang="en-US" sz="3200" spc="160" dirty="0">
                <a:solidFill>
                  <a:srgbClr val="3F3E3E"/>
                </a:solidFill>
                <a:latin typeface="SourceHanSansSC-Regular" panose="020B0500000000000000"/>
              </a:rPr>
              <a:t>端和</a:t>
            </a:r>
            <a:r>
              <a:rPr lang="en-US" altLang="zh-CN" sz="3200" spc="160" dirty="0">
                <a:solidFill>
                  <a:srgbClr val="3F3E3E"/>
                </a:solidFill>
                <a:latin typeface="SourceHanSansSC-Regular" panose="020B0500000000000000"/>
              </a:rPr>
              <a:t>M</a:t>
            </a:r>
            <a:r>
              <a:rPr lang="zh-CN" altLang="en-US" sz="3200" spc="160" dirty="0">
                <a:solidFill>
                  <a:srgbClr val="3F3E3E"/>
                </a:solidFill>
                <a:latin typeface="SourceHanSansSC-Regular" panose="020B0500000000000000"/>
              </a:rPr>
              <a:t>端以及标签系统的主动提交、周级提交、天级提交</a:t>
            </a:r>
            <a:endParaRPr lang="en-US" altLang="zh-CN" sz="3200" spc="160" dirty="0">
              <a:solidFill>
                <a:srgbClr val="3F3E3E"/>
              </a:solidFill>
              <a:latin typeface="SourceHanSansSC-Regular" panose="020B0500000000000000"/>
            </a:endParaRPr>
          </a:p>
        </p:txBody>
      </p:sp>
      <p:sp>
        <p:nvSpPr>
          <p:cNvPr id="40009" name="Object 40009"/>
          <p:cNvSpPr txBox="1"/>
          <p:nvPr/>
        </p:nvSpPr>
        <p:spPr>
          <a:xfrm>
            <a:off x="13665200" y="4950460"/>
            <a:ext cx="53848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spc="240" dirty="0">
                <a:solidFill>
                  <a:srgbClr val="1F1F1F"/>
                </a:solidFill>
                <a:latin typeface="SourceHanSansSC-Bold" panose="020B0800000000000000"/>
              </a:rPr>
              <a:t>编写爬虫脚本</a:t>
            </a:r>
            <a:endParaRPr lang="zh-CN" altLang="en-US" dirty="0"/>
          </a:p>
        </p:txBody>
      </p:sp>
      <p:sp>
        <p:nvSpPr>
          <p:cNvPr id="400010" name="Object 400010"/>
          <p:cNvSpPr txBox="1"/>
          <p:nvPr/>
        </p:nvSpPr>
        <p:spPr>
          <a:xfrm>
            <a:off x="13652500" y="5806440"/>
            <a:ext cx="3670300" cy="482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b="0" i="0" spc="16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抓取百度相关搜索、下拉框关键词、抓取竞品关键词</a:t>
            </a:r>
            <a:endParaRPr lang="zh-CN" altLang="en-US" dirty="0"/>
          </a:p>
        </p:txBody>
      </p:sp>
      <p:sp>
        <p:nvSpPr>
          <p:cNvPr id="400011" name="Object 400011"/>
          <p:cNvSpPr txBox="1"/>
          <p:nvPr/>
        </p:nvSpPr>
        <p:spPr>
          <a:xfrm>
            <a:off x="13703300" y="8658860"/>
            <a:ext cx="7950200" cy="736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spc="240" dirty="0">
                <a:solidFill>
                  <a:srgbClr val="1F1F1F"/>
                </a:solidFill>
                <a:latin typeface="SourceHanSansSC-Bold" panose="020B0800000000000000"/>
              </a:rPr>
              <a:t>其它事项</a:t>
            </a:r>
            <a:endParaRPr lang="zh-CN" altLang="en-US" dirty="0"/>
          </a:p>
        </p:txBody>
      </p:sp>
      <p:sp>
        <p:nvSpPr>
          <p:cNvPr id="400012" name="Object 400012"/>
          <p:cNvSpPr txBox="1"/>
          <p:nvPr/>
        </p:nvSpPr>
        <p:spPr>
          <a:xfrm>
            <a:off x="13690600" y="9591040"/>
            <a:ext cx="5384800" cy="4826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b="0" i="0" spc="16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日常网站问题反馈以及网站的友情链接交换</a:t>
            </a:r>
            <a:endParaRPr lang="zh-CN" altLang="en-US" dirty="0"/>
          </a:p>
        </p:txBody>
      </p:sp>
      <p:sp>
        <p:nvSpPr>
          <p:cNvPr id="400013" name="Object 400013"/>
          <p:cNvSpPr txBox="1"/>
          <p:nvPr/>
        </p:nvSpPr>
        <p:spPr>
          <a:xfrm>
            <a:off x="2463800" y="2615565"/>
            <a:ext cx="5638800" cy="635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200" b="0" i="0" spc="210" dirty="0">
                <a:solidFill>
                  <a:srgbClr val="0D2E64"/>
                </a:solidFill>
                <a:latin typeface="SourceHanSansSC-Regular" panose="020B0500000000000000"/>
                <a:ea typeface="SourceHanSansSC-Regular" panose="020B0500000000000000"/>
              </a:rPr>
              <a:t>Main Job Content</a:t>
            </a:r>
            <a:endParaRPr lang="zh-CN" altLang="en-US"/>
          </a:p>
        </p:txBody>
      </p:sp>
      <p:pic>
        <p:nvPicPr>
          <p:cNvPr id="400014" name="image 4000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54300" y="5003800"/>
            <a:ext cx="965200" cy="965200"/>
          </a:xfrm>
          <a:prstGeom prst="rect">
            <a:avLst/>
          </a:prstGeom>
        </p:spPr>
      </p:pic>
      <p:pic>
        <p:nvPicPr>
          <p:cNvPr id="400015" name="image 4000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54300" y="8610600"/>
            <a:ext cx="965200" cy="965200"/>
          </a:xfrm>
          <a:prstGeom prst="rect">
            <a:avLst/>
          </a:prstGeom>
        </p:spPr>
      </p:pic>
      <p:pic>
        <p:nvPicPr>
          <p:cNvPr id="400016" name="image 40001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547600" y="4953000"/>
            <a:ext cx="965200" cy="952500"/>
          </a:xfrm>
          <a:prstGeom prst="rect">
            <a:avLst/>
          </a:prstGeom>
        </p:spPr>
      </p:pic>
      <p:pic>
        <p:nvPicPr>
          <p:cNvPr id="400017" name="image 40001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573000" y="8572500"/>
            <a:ext cx="965200" cy="965200"/>
          </a:xfrm>
          <a:prstGeom prst="rect">
            <a:avLst/>
          </a:prstGeom>
        </p:spPr>
      </p:pic>
      <p:pic>
        <p:nvPicPr>
          <p:cNvPr id="400018" name="image 40001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2801600" y="8813800"/>
            <a:ext cx="482600" cy="482600"/>
          </a:xfrm>
          <a:prstGeom prst="rect">
            <a:avLst/>
          </a:prstGeom>
        </p:spPr>
      </p:pic>
      <p:pic>
        <p:nvPicPr>
          <p:cNvPr id="400019" name="image 40001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870200" y="5207000"/>
            <a:ext cx="558800" cy="558800"/>
          </a:xfrm>
          <a:prstGeom prst="rect">
            <a:avLst/>
          </a:prstGeom>
        </p:spPr>
      </p:pic>
      <p:pic>
        <p:nvPicPr>
          <p:cNvPr id="400020" name="image 40002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788900" y="5168900"/>
            <a:ext cx="482600" cy="520700"/>
          </a:xfrm>
          <a:prstGeom prst="rect">
            <a:avLst/>
          </a:prstGeom>
        </p:spPr>
      </p:pic>
      <p:pic>
        <p:nvPicPr>
          <p:cNvPr id="400021" name="image 40002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2870200" y="8851900"/>
            <a:ext cx="5461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02" name="image 5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082800" y="-2374900"/>
            <a:ext cx="6299200" cy="5003800"/>
          </a:xfrm>
          <a:prstGeom prst="rect">
            <a:avLst/>
          </a:prstGeom>
        </p:spPr>
      </p:pic>
      <p:pic>
        <p:nvPicPr>
          <p:cNvPr id="50003" name="image 5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11900" y="12230100"/>
            <a:ext cx="685800" cy="685800"/>
          </a:xfrm>
          <a:prstGeom prst="rect">
            <a:avLst/>
          </a:prstGeom>
        </p:spPr>
      </p:pic>
      <p:pic>
        <p:nvPicPr>
          <p:cNvPr id="50004" name="image 5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660400" y="7670800"/>
            <a:ext cx="11468100" cy="6311900"/>
          </a:xfrm>
          <a:prstGeom prst="rect">
            <a:avLst/>
          </a:prstGeom>
        </p:spPr>
      </p:pic>
      <p:pic>
        <p:nvPicPr>
          <p:cNvPr id="50005" name="image 50005"/>
          <p:cNvPicPr>
            <a:picLocks noChangeAspect="1"/>
          </p:cNvPicPr>
          <p:nvPr/>
        </p:nvPicPr>
        <p:blipFill>
          <a:blip r:embed="rId5">
            <a:alphaModFix amt="80000"/>
          </a:blip>
          <a:srcRect/>
          <a:stretch>
            <a:fillRect/>
          </a:stretch>
        </p:blipFill>
        <p:spPr>
          <a:xfrm>
            <a:off x="18694400" y="-2768600"/>
            <a:ext cx="11099800" cy="5791200"/>
          </a:xfrm>
          <a:prstGeom prst="rect">
            <a:avLst/>
          </a:prstGeom>
        </p:spPr>
      </p:pic>
      <p:sp>
        <p:nvSpPr>
          <p:cNvPr id="50006" name="Object 50006"/>
          <p:cNvSpPr txBox="1"/>
          <p:nvPr/>
        </p:nvSpPr>
        <p:spPr>
          <a:xfrm>
            <a:off x="8077200" y="1002087"/>
            <a:ext cx="19862800" cy="1069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69030" b="0" i="0" spc="3451" dirty="0">
                <a:solidFill>
                  <a:srgbClr val="C3E7E7"/>
                </a:solidFill>
                <a:latin typeface="DIN-Bold"/>
                <a:ea typeface="DIN-Bold"/>
              </a:rPr>
              <a:t>02</a:t>
            </a:r>
            <a:endParaRPr lang="zh-CN" altLang="en-US"/>
          </a:p>
        </p:txBody>
      </p:sp>
      <p:sp>
        <p:nvSpPr>
          <p:cNvPr id="50007" name="Object 50007"/>
          <p:cNvSpPr txBox="1"/>
          <p:nvPr/>
        </p:nvSpPr>
        <p:spPr>
          <a:xfrm>
            <a:off x="9499600" y="6140450"/>
            <a:ext cx="10033000" cy="1524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10000" b="0" i="0" spc="50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工作成绩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2" name="image 6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05700" y="3244850"/>
            <a:ext cx="812800" cy="812800"/>
          </a:xfrm>
          <a:prstGeom prst="rect">
            <a:avLst/>
          </a:prstGeom>
        </p:spPr>
      </p:pic>
      <p:pic>
        <p:nvPicPr>
          <p:cNvPr id="60003" name="image 6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05700" y="8032750"/>
            <a:ext cx="787400" cy="787400"/>
          </a:xfrm>
          <a:prstGeom prst="rect">
            <a:avLst/>
          </a:prstGeom>
        </p:spPr>
      </p:pic>
      <p:pic>
        <p:nvPicPr>
          <p:cNvPr id="60004" name="image 6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532100" y="8053471"/>
            <a:ext cx="787400" cy="766678"/>
          </a:xfrm>
          <a:prstGeom prst="rect">
            <a:avLst/>
          </a:prstGeom>
        </p:spPr>
      </p:pic>
      <p:pic>
        <p:nvPicPr>
          <p:cNvPr id="60005" name="image 6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532100" y="3310527"/>
            <a:ext cx="736600" cy="747122"/>
          </a:xfrm>
          <a:prstGeom prst="rect">
            <a:avLst/>
          </a:prstGeom>
        </p:spPr>
      </p:pic>
      <p:pic>
        <p:nvPicPr>
          <p:cNvPr id="60006" name="image 6000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0" y="63500"/>
            <a:ext cx="5981700" cy="13601700"/>
          </a:xfrm>
          <a:prstGeom prst="rect">
            <a:avLst/>
          </a:prstGeom>
        </p:spPr>
      </p:pic>
      <p:sp>
        <p:nvSpPr>
          <p:cNvPr id="60007" name="Object 60007"/>
          <p:cNvSpPr txBox="1"/>
          <p:nvPr/>
        </p:nvSpPr>
        <p:spPr>
          <a:xfrm>
            <a:off x="901700" y="6755765"/>
            <a:ext cx="4648200" cy="635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4200" b="0" i="0" spc="210" dirty="0">
                <a:solidFill>
                  <a:srgbClr val="1E375F"/>
                </a:solidFill>
                <a:latin typeface="SourceHanSansSC-Regular" panose="020B0500000000000000"/>
                <a:ea typeface="SourceHanSansSC-Regular" panose="020B0500000000000000"/>
              </a:rPr>
              <a:t>Achievements</a:t>
            </a:r>
            <a:endParaRPr lang="zh-CN" altLang="en-US"/>
          </a:p>
        </p:txBody>
      </p:sp>
      <p:sp>
        <p:nvSpPr>
          <p:cNvPr id="60008" name="Object 60008"/>
          <p:cNvSpPr txBox="1"/>
          <p:nvPr/>
        </p:nvSpPr>
        <p:spPr>
          <a:xfrm>
            <a:off x="901700" y="5717540"/>
            <a:ext cx="50546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工作成绩</a:t>
            </a:r>
            <a:endParaRPr lang="zh-CN" altLang="en-US"/>
          </a:p>
        </p:txBody>
      </p:sp>
      <p:sp>
        <p:nvSpPr>
          <p:cNvPr id="60009" name="Object 60009"/>
          <p:cNvSpPr txBox="1"/>
          <p:nvPr/>
        </p:nvSpPr>
        <p:spPr>
          <a:xfrm>
            <a:off x="8420100" y="3105150"/>
            <a:ext cx="26543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spc="300" dirty="0">
                <a:solidFill>
                  <a:srgbClr val="1E375F"/>
                </a:solidFill>
                <a:latin typeface="SourceHanSansSC-Bold" panose="020B0800000000000000"/>
              </a:rPr>
              <a:t>收录</a:t>
            </a:r>
            <a:endParaRPr lang="zh-CN" altLang="en-US" dirty="0"/>
          </a:p>
        </p:txBody>
      </p:sp>
      <p:sp>
        <p:nvSpPr>
          <p:cNvPr id="600010" name="Object 600010"/>
          <p:cNvSpPr txBox="1"/>
          <p:nvPr/>
        </p:nvSpPr>
        <p:spPr>
          <a:xfrm>
            <a:off x="8420100" y="7829550"/>
            <a:ext cx="26543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spc="300" dirty="0">
                <a:solidFill>
                  <a:srgbClr val="1E375F"/>
                </a:solidFill>
                <a:latin typeface="SourceHanSansSC-Bold" panose="020B0800000000000000"/>
              </a:rPr>
              <a:t>流量</a:t>
            </a:r>
            <a:endParaRPr lang="zh-CN" altLang="en-US" dirty="0"/>
          </a:p>
        </p:txBody>
      </p:sp>
      <p:sp>
        <p:nvSpPr>
          <p:cNvPr id="600011" name="Object 600011"/>
          <p:cNvSpPr txBox="1"/>
          <p:nvPr/>
        </p:nvSpPr>
        <p:spPr>
          <a:xfrm>
            <a:off x="16510000" y="3105150"/>
            <a:ext cx="42164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spc="300" dirty="0">
                <a:solidFill>
                  <a:srgbClr val="1E375F"/>
                </a:solidFill>
                <a:latin typeface="SourceHanSansSC-Bold" panose="020B0800000000000000"/>
              </a:rPr>
              <a:t>关键词排名</a:t>
            </a:r>
            <a:endParaRPr lang="zh-CN" altLang="en-US" dirty="0"/>
          </a:p>
        </p:txBody>
      </p:sp>
      <p:sp>
        <p:nvSpPr>
          <p:cNvPr id="600012" name="Object 600012"/>
          <p:cNvSpPr txBox="1"/>
          <p:nvPr/>
        </p:nvSpPr>
        <p:spPr>
          <a:xfrm>
            <a:off x="16510000" y="7829550"/>
            <a:ext cx="2654300" cy="914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spc="300" dirty="0">
                <a:solidFill>
                  <a:srgbClr val="1E375F"/>
                </a:solidFill>
                <a:latin typeface="SourceHanSansSC-Bold" panose="020B0800000000000000"/>
              </a:rPr>
              <a:t>效率</a:t>
            </a:r>
            <a:endParaRPr lang="zh-CN" altLang="en-US" dirty="0"/>
          </a:p>
        </p:txBody>
      </p:sp>
      <p:sp>
        <p:nvSpPr>
          <p:cNvPr id="600013" name="Object 600013"/>
          <p:cNvSpPr txBox="1"/>
          <p:nvPr/>
        </p:nvSpPr>
        <p:spPr>
          <a:xfrm>
            <a:off x="7404100" y="4285432"/>
            <a:ext cx="6299200" cy="1447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08000"/>
              </a:lnSpc>
            </a:pPr>
            <a:r>
              <a:rPr lang="zh-CN" altLang="en-US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稿定设计 </a:t>
            </a:r>
            <a:r>
              <a:rPr lang="en-US" altLang="zh-CN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PC </a:t>
            </a:r>
            <a:r>
              <a:rPr lang="zh-CN" altLang="en-US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端页面收录量从 </a:t>
            </a:r>
            <a:r>
              <a:rPr lang="en-US" altLang="zh-CN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5793 </a:t>
            </a:r>
            <a:r>
              <a:rPr lang="zh-CN" altLang="en-US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提升到 </a:t>
            </a:r>
            <a:r>
              <a:rPr lang="en-US" altLang="zh-CN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50,123</a:t>
            </a: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。</a:t>
            </a:r>
            <a:endParaRPr lang="en-US" altLang="zh-CN" sz="3000" spc="150" dirty="0">
              <a:solidFill>
                <a:srgbClr val="3F3E3E"/>
              </a:solidFill>
              <a:latin typeface="SourceHanSansSC-Regular" panose="020B0500000000000000"/>
              <a:ea typeface="SourceHanSansSC-Regular" panose="020B0500000000000000"/>
            </a:endParaRPr>
          </a:p>
        </p:txBody>
      </p:sp>
      <p:sp>
        <p:nvSpPr>
          <p:cNvPr id="600014" name="Object 600014"/>
          <p:cNvSpPr txBox="1"/>
          <p:nvPr/>
        </p:nvSpPr>
        <p:spPr>
          <a:xfrm>
            <a:off x="15430500" y="4310832"/>
            <a:ext cx="6426200" cy="965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8000"/>
              </a:lnSpc>
            </a:pPr>
            <a:r>
              <a:rPr lang="zh-CN" altLang="en-US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关键词排名展现量从 </a:t>
            </a:r>
            <a:r>
              <a:rPr lang="en-US" altLang="zh-CN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8237 </a:t>
            </a: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提升到 </a:t>
            </a:r>
            <a:r>
              <a:rPr lang="en-US" altLang="zh-CN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65,470 </a:t>
            </a: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个关键词。</a:t>
            </a:r>
            <a:endParaRPr lang="zh-CN" altLang="en-US" dirty="0"/>
          </a:p>
        </p:txBody>
      </p:sp>
      <p:sp>
        <p:nvSpPr>
          <p:cNvPr id="600015" name="Object 600015"/>
          <p:cNvSpPr txBox="1"/>
          <p:nvPr/>
        </p:nvSpPr>
        <p:spPr>
          <a:xfrm>
            <a:off x="15430500" y="9035232"/>
            <a:ext cx="6299200" cy="4953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8000"/>
              </a:lnSpc>
            </a:pPr>
            <a:r>
              <a:rPr lang="zh-CN" altLang="en-US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提升内容组成员的内容编辑效率，节约 </a:t>
            </a:r>
            <a:r>
              <a:rPr lang="en-US" altLang="zh-CN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80% </a:t>
            </a:r>
            <a:r>
              <a:rPr lang="zh-CN" altLang="en-US" sz="3000" b="0" i="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以上的编辑时间。</a:t>
            </a:r>
            <a:endParaRPr lang="zh-CN" altLang="en-US" dirty="0"/>
          </a:p>
        </p:txBody>
      </p:sp>
      <p:sp>
        <p:nvSpPr>
          <p:cNvPr id="600016" name="Object 600016"/>
          <p:cNvSpPr txBox="1"/>
          <p:nvPr/>
        </p:nvSpPr>
        <p:spPr>
          <a:xfrm>
            <a:off x="7404100" y="9035232"/>
            <a:ext cx="6273800" cy="14478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8000"/>
              </a:lnSpc>
            </a:pP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稿定设计整体流量从 </a:t>
            </a:r>
            <a:r>
              <a:rPr lang="en-US" altLang="zh-CN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1</a:t>
            </a: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万</a:t>
            </a:r>
            <a:r>
              <a:rPr lang="en-US" altLang="zh-CN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+</a:t>
            </a: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增长到 </a:t>
            </a:r>
            <a:r>
              <a:rPr lang="en-US" altLang="zh-CN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2</a:t>
            </a: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万</a:t>
            </a:r>
            <a:r>
              <a:rPr lang="en-US" altLang="zh-CN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+</a:t>
            </a:r>
            <a:r>
              <a:rPr lang="zh-CN" altLang="en-US" sz="3000" spc="150" dirty="0">
                <a:solidFill>
                  <a:srgbClr val="3F3E3E"/>
                </a:solidFill>
                <a:latin typeface="SourceHanSansSC-Regular" panose="020B0500000000000000"/>
                <a:ea typeface="SourceHanSansSC-Regular" panose="020B050000000000000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02" name="image 7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5400" y="-63500"/>
            <a:ext cx="24434800" cy="13843000"/>
          </a:xfrm>
          <a:prstGeom prst="rect">
            <a:avLst/>
          </a:prstGeom>
        </p:spPr>
      </p:pic>
      <p:pic>
        <p:nvPicPr>
          <p:cNvPr id="70003" name="image 7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660400" y="7670800"/>
            <a:ext cx="11468100" cy="6311900"/>
          </a:xfrm>
          <a:prstGeom prst="rect">
            <a:avLst/>
          </a:prstGeom>
        </p:spPr>
      </p:pic>
      <p:pic>
        <p:nvPicPr>
          <p:cNvPr id="70004" name="image 70004"/>
          <p:cNvPicPr>
            <a:picLocks noChangeAspect="1"/>
          </p:cNvPicPr>
          <p:nvPr/>
        </p:nvPicPr>
        <p:blipFill>
          <a:blip r:embed="rId4">
            <a:alphaModFix amt="80000"/>
          </a:blip>
          <a:srcRect/>
          <a:stretch>
            <a:fillRect/>
          </a:stretch>
        </p:blipFill>
        <p:spPr>
          <a:xfrm>
            <a:off x="15800514" y="-2569065"/>
            <a:ext cx="11099800" cy="5791200"/>
          </a:xfrm>
          <a:prstGeom prst="rect">
            <a:avLst/>
          </a:prstGeom>
        </p:spPr>
      </p:pic>
      <p:sp>
        <p:nvSpPr>
          <p:cNvPr id="70006" name="Object 70006"/>
          <p:cNvSpPr txBox="1"/>
          <p:nvPr/>
        </p:nvSpPr>
        <p:spPr>
          <a:xfrm>
            <a:off x="17298664" y="1344173"/>
            <a:ext cx="6794500" cy="635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altLang="zh-CN" sz="4200" spc="210" dirty="0">
                <a:solidFill>
                  <a:srgbClr val="1E375F"/>
                </a:solidFill>
                <a:latin typeface="SourceHanSansSC-Regular" panose="020B0500000000000000"/>
                <a:ea typeface="SourceHanSansSC-Regular" panose="020B0500000000000000"/>
              </a:rPr>
              <a:t>Website index trend</a:t>
            </a:r>
            <a:endParaRPr lang="zh-CN" altLang="en-US" dirty="0"/>
          </a:p>
        </p:txBody>
      </p:sp>
      <p:sp>
        <p:nvSpPr>
          <p:cNvPr id="70007" name="Object 70007"/>
          <p:cNvSpPr txBox="1"/>
          <p:nvPr/>
        </p:nvSpPr>
        <p:spPr>
          <a:xfrm>
            <a:off x="17908264" y="363442"/>
            <a:ext cx="61849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7200" spc="360" dirty="0">
                <a:solidFill>
                  <a:srgbClr val="1E375F"/>
                </a:solidFill>
                <a:latin typeface="SourceHanSansSC-Bold" panose="020B0800000000000000"/>
              </a:rPr>
              <a:t>网站索引趋势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CB3A3F-A4E3-4D2F-BED5-D1F3F1ADD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206" y="2959903"/>
            <a:ext cx="16946631" cy="73270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02" name="image 8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002323" y="-63500"/>
            <a:ext cx="25411723" cy="13843000"/>
          </a:xfrm>
          <a:prstGeom prst="rect">
            <a:avLst/>
          </a:prstGeom>
        </p:spPr>
      </p:pic>
      <p:pic>
        <p:nvPicPr>
          <p:cNvPr id="80003" name="image 8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 flipV="1">
            <a:off x="13061600" y="7467599"/>
            <a:ext cx="11468100" cy="6311900"/>
          </a:xfrm>
          <a:prstGeom prst="rect">
            <a:avLst/>
          </a:prstGeom>
        </p:spPr>
      </p:pic>
      <p:pic>
        <p:nvPicPr>
          <p:cNvPr id="80004" name="image 80004"/>
          <p:cNvPicPr>
            <a:picLocks noChangeAspect="1"/>
          </p:cNvPicPr>
          <p:nvPr/>
        </p:nvPicPr>
        <p:blipFill>
          <a:blip r:embed="rId4">
            <a:alphaModFix amt="80000"/>
          </a:blip>
          <a:srcRect/>
          <a:stretch>
            <a:fillRect/>
          </a:stretch>
        </p:blipFill>
        <p:spPr>
          <a:xfrm>
            <a:off x="-1002323" y="-2110532"/>
            <a:ext cx="11099800" cy="5554758"/>
          </a:xfrm>
          <a:prstGeom prst="rect">
            <a:avLst/>
          </a:prstGeom>
        </p:spPr>
      </p:pic>
      <p:sp>
        <p:nvSpPr>
          <p:cNvPr id="80006" name="Object 80006"/>
          <p:cNvSpPr txBox="1"/>
          <p:nvPr/>
        </p:nvSpPr>
        <p:spPr>
          <a:xfrm>
            <a:off x="38471" y="1145663"/>
            <a:ext cx="9984763" cy="635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r>
              <a:rPr lang="en-US" altLang="zh-CN" sz="4200" spc="210" dirty="0">
                <a:solidFill>
                  <a:srgbClr val="1E375F"/>
                </a:solidFill>
                <a:latin typeface="SourceHanSansSC-Regular" panose="020B0500000000000000"/>
                <a:ea typeface="SourceHanSansSC-Regular" panose="020B0500000000000000"/>
              </a:rPr>
              <a:t>Keyword display and click through trend</a:t>
            </a:r>
            <a:endParaRPr lang="zh-CN" altLang="en-US" dirty="0"/>
          </a:p>
        </p:txBody>
      </p:sp>
      <p:sp>
        <p:nvSpPr>
          <p:cNvPr id="80007" name="Object 80007"/>
          <p:cNvSpPr txBox="1"/>
          <p:nvPr/>
        </p:nvSpPr>
        <p:spPr>
          <a:xfrm>
            <a:off x="-612163" y="-69740"/>
            <a:ext cx="11099800" cy="1092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720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关键词展示和点击量</a:t>
            </a:r>
            <a:r>
              <a:rPr lang="zh-CN" sz="7200" b="0" i="0" spc="36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趋势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F16019-E4A7-4E75-942C-4078141F2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038" y="3444226"/>
            <a:ext cx="16374007" cy="9693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2" name="image 9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5400" y="-63500"/>
            <a:ext cx="24434800" cy="13843000"/>
          </a:xfrm>
          <a:prstGeom prst="rect">
            <a:avLst/>
          </a:prstGeom>
        </p:spPr>
      </p:pic>
      <p:pic>
        <p:nvPicPr>
          <p:cNvPr id="90003" name="image 9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082800" y="-2374900"/>
            <a:ext cx="6299200" cy="5003800"/>
          </a:xfrm>
          <a:prstGeom prst="rect">
            <a:avLst/>
          </a:prstGeom>
        </p:spPr>
      </p:pic>
      <p:pic>
        <p:nvPicPr>
          <p:cNvPr id="90004" name="image 9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011900" y="12230100"/>
            <a:ext cx="685800" cy="685800"/>
          </a:xfrm>
          <a:prstGeom prst="rect">
            <a:avLst/>
          </a:prstGeom>
        </p:spPr>
      </p:pic>
      <p:pic>
        <p:nvPicPr>
          <p:cNvPr id="90005" name="image 9000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660400" y="7670800"/>
            <a:ext cx="11468100" cy="6311900"/>
          </a:xfrm>
          <a:prstGeom prst="rect">
            <a:avLst/>
          </a:prstGeom>
        </p:spPr>
      </p:pic>
      <p:pic>
        <p:nvPicPr>
          <p:cNvPr id="90006" name="image 90006"/>
          <p:cNvPicPr>
            <a:picLocks noChangeAspect="1"/>
          </p:cNvPicPr>
          <p:nvPr/>
        </p:nvPicPr>
        <p:blipFill>
          <a:blip r:embed="rId6">
            <a:alphaModFix amt="80000"/>
          </a:blip>
          <a:srcRect/>
          <a:stretch>
            <a:fillRect/>
          </a:stretch>
        </p:blipFill>
        <p:spPr>
          <a:xfrm>
            <a:off x="18694400" y="-2768600"/>
            <a:ext cx="11099800" cy="5791200"/>
          </a:xfrm>
          <a:prstGeom prst="rect">
            <a:avLst/>
          </a:prstGeom>
        </p:spPr>
      </p:pic>
      <p:sp>
        <p:nvSpPr>
          <p:cNvPr id="90007" name="Object 90007"/>
          <p:cNvSpPr txBox="1"/>
          <p:nvPr/>
        </p:nvSpPr>
        <p:spPr>
          <a:xfrm>
            <a:off x="8077200" y="1002087"/>
            <a:ext cx="19862800" cy="1069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69030" b="0" i="0" spc="3451" dirty="0">
                <a:solidFill>
                  <a:srgbClr val="C3E7E7"/>
                </a:solidFill>
                <a:latin typeface="DIN-Bold"/>
                <a:ea typeface="DIN-Bold"/>
              </a:rPr>
              <a:t>03</a:t>
            </a:r>
            <a:endParaRPr lang="zh-CN" altLang="en-US"/>
          </a:p>
        </p:txBody>
      </p:sp>
      <p:sp>
        <p:nvSpPr>
          <p:cNvPr id="90008" name="Object 90008"/>
          <p:cNvSpPr txBox="1"/>
          <p:nvPr/>
        </p:nvSpPr>
        <p:spPr>
          <a:xfrm>
            <a:off x="8813800" y="6153150"/>
            <a:ext cx="8255000" cy="1524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10000" b="0" i="0" spc="500" dirty="0">
                <a:solidFill>
                  <a:srgbClr val="1E375F"/>
                </a:solidFill>
                <a:latin typeface="SourceHanSansSC-Bold" panose="020B0800000000000000"/>
                <a:ea typeface="SourceHanSansSC-Bold" panose="020B0800000000000000"/>
              </a:rPr>
              <a:t>优势与不足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561</Words>
  <Application>Microsoft Office PowerPoint</Application>
  <PresentationFormat>自定义</PresentationFormat>
  <Paragraphs>106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SourceHanSansSC-Bold</vt:lpstr>
      <vt:lpstr>Arial</vt:lpstr>
      <vt:lpstr>SourceHanSansSC-Regular</vt:lpstr>
      <vt:lpstr>SourceHanSansSC-Heavy</vt:lpstr>
      <vt:lpstr>DIN-Bold</vt:lpstr>
      <vt:lpstr>SourceHanSansSC-Medium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Administrator</cp:lastModifiedBy>
  <cp:revision>33</cp:revision>
  <dcterms:created xsi:type="dcterms:W3CDTF">2020-01-14T02:32:00Z</dcterms:created>
  <dcterms:modified xsi:type="dcterms:W3CDTF">2020-01-14T04:13:09Z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