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24384000" cy="13716000" type="screen16x9"/>
  <p:notesSz cx="5143500" cy="9144000"/>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2" Type="http://schemas.openxmlformats.org/officeDocument/2006/relationships/slideLayout" Target="../slideLayouts/slideLayout1.xml"/><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33.png"/></Relationships>
</file>

<file path=ppt/slides/_rels/slide11.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51.png"/><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4" Type="http://schemas.openxmlformats.org/officeDocument/2006/relationships/slideLayout" Target="../slideLayouts/slideLayout1.xml"/><Relationship Id="rId13" Type="http://schemas.openxmlformats.org/officeDocument/2006/relationships/image" Target="../media/image56.png"/><Relationship Id="rId12" Type="http://schemas.openxmlformats.org/officeDocument/2006/relationships/image" Target="../media/image55.png"/><Relationship Id="rId11" Type="http://schemas.openxmlformats.org/officeDocument/2006/relationships/image" Target="../media/image54.png"/><Relationship Id="rId10" Type="http://schemas.openxmlformats.org/officeDocument/2006/relationships/image" Target="../media/image53.png"/><Relationship Id="rId1" Type="http://schemas.openxmlformats.org/officeDocument/2006/relationships/image" Target="../media/image44.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8.png"/><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14.xml.rels><?xml version="1.0" encoding="UTF-8" standalone="yes"?>
<Relationships xmlns="http://schemas.openxmlformats.org/package/2006/relationships"><Relationship Id="rId9" Type="http://schemas.openxmlformats.org/officeDocument/2006/relationships/image" Target="../media/image77.png"/><Relationship Id="rId8" Type="http://schemas.openxmlformats.org/officeDocument/2006/relationships/image" Target="../media/image76.png"/><Relationship Id="rId7" Type="http://schemas.openxmlformats.org/officeDocument/2006/relationships/image" Target="../media/image75.png"/><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4" Type="http://schemas.openxmlformats.org/officeDocument/2006/relationships/slideLayout" Target="../slideLayouts/slideLayout1.xml"/><Relationship Id="rId13" Type="http://schemas.openxmlformats.org/officeDocument/2006/relationships/image" Target="../media/image81.png"/><Relationship Id="rId12" Type="http://schemas.openxmlformats.org/officeDocument/2006/relationships/image" Target="../media/image80.png"/><Relationship Id="rId11" Type="http://schemas.openxmlformats.org/officeDocument/2006/relationships/image" Target="../media/image79.png"/><Relationship Id="rId10" Type="http://schemas.openxmlformats.org/officeDocument/2006/relationships/image" Target="../media/image78.png"/><Relationship Id="rId1" Type="http://schemas.openxmlformats.org/officeDocument/2006/relationships/image" Target="../media/image69.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4.png"/><Relationship Id="rId4" Type="http://schemas.openxmlformats.org/officeDocument/2006/relationships/image" Target="../media/image93.png"/><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image" Target="../media/image90.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96.png"/><Relationship Id="rId3" Type="http://schemas.openxmlformats.org/officeDocument/2006/relationships/image" Target="../media/image8.png"/><Relationship Id="rId2" Type="http://schemas.openxmlformats.org/officeDocument/2006/relationships/image" Target="../media/image95.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9" Type="http://schemas.openxmlformats.org/officeDocument/2006/relationships/image" Target="../media/image105.png"/><Relationship Id="rId8" Type="http://schemas.openxmlformats.org/officeDocument/2006/relationships/image" Target="../media/image104.png"/><Relationship Id="rId7" Type="http://schemas.openxmlformats.org/officeDocument/2006/relationships/image" Target="../media/image103.png"/><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2" Type="http://schemas.openxmlformats.org/officeDocument/2006/relationships/slideLayout" Target="../slideLayouts/slideLayout1.xml"/><Relationship Id="rId11" Type="http://schemas.openxmlformats.org/officeDocument/2006/relationships/image" Target="../media/image107.png"/><Relationship Id="rId10" Type="http://schemas.openxmlformats.org/officeDocument/2006/relationships/image" Target="../media/image106.png"/><Relationship Id="rId1" Type="http://schemas.openxmlformats.org/officeDocument/2006/relationships/image" Target="../media/image9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1" Type="http://schemas.openxmlformats.org/officeDocument/2006/relationships/slideLayout" Target="../slideLayouts/slideLayout1.xml"/><Relationship Id="rId10" Type="http://schemas.openxmlformats.org/officeDocument/2006/relationships/image" Target="../media/image20.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002" name="image 10002"/>
          <p:cNvPicPr>
            <a:picLocks noChangeAspect="1"/>
          </p:cNvPicPr>
          <p:nvPr/>
        </p:nvPicPr>
        <p:blipFill>
          <a:blip r:embed="rId1"/>
          <a:srcRect/>
          <a:stretch>
            <a:fillRect/>
          </a:stretch>
        </p:blipFill>
        <p:spPr>
          <a:xfrm>
            <a:off x="-2082800" y="-901700"/>
            <a:ext cx="7277100" cy="4876800"/>
          </a:xfrm>
          <a:prstGeom prst="rect">
            <a:avLst/>
          </a:prstGeom>
        </p:spPr>
      </p:pic>
      <p:pic>
        <p:nvPicPr>
          <p:cNvPr id="10003" name="image 10003"/>
          <p:cNvPicPr>
            <a:picLocks noChangeAspect="1"/>
          </p:cNvPicPr>
          <p:nvPr/>
        </p:nvPicPr>
        <p:blipFill>
          <a:blip r:embed="rId2"/>
          <a:srcRect/>
          <a:stretch>
            <a:fillRect/>
          </a:stretch>
        </p:blipFill>
        <p:spPr>
          <a:xfrm>
            <a:off x="13284200" y="7239000"/>
            <a:ext cx="11188700" cy="6565900"/>
          </a:xfrm>
          <a:prstGeom prst="rect">
            <a:avLst/>
          </a:prstGeom>
        </p:spPr>
      </p:pic>
      <p:pic>
        <p:nvPicPr>
          <p:cNvPr id="10004" name="image 10004"/>
          <p:cNvPicPr>
            <a:picLocks noChangeAspect="1"/>
          </p:cNvPicPr>
          <p:nvPr/>
        </p:nvPicPr>
        <p:blipFill>
          <a:blip r:embed="rId3"/>
          <a:srcRect/>
          <a:stretch>
            <a:fillRect/>
          </a:stretch>
        </p:blipFill>
        <p:spPr>
          <a:xfrm>
            <a:off x="-203200" y="12534900"/>
            <a:ext cx="2540000" cy="2540000"/>
          </a:xfrm>
          <a:prstGeom prst="rect">
            <a:avLst/>
          </a:prstGeom>
        </p:spPr>
      </p:pic>
      <p:pic>
        <p:nvPicPr>
          <p:cNvPr id="10005" name="image 10005"/>
          <p:cNvPicPr>
            <a:picLocks noChangeAspect="1"/>
          </p:cNvPicPr>
          <p:nvPr/>
        </p:nvPicPr>
        <p:blipFill>
          <a:blip r:embed="rId4"/>
          <a:srcRect/>
          <a:stretch>
            <a:fillRect/>
          </a:stretch>
        </p:blipFill>
        <p:spPr>
          <a:xfrm>
            <a:off x="21031200" y="-190500"/>
            <a:ext cx="1066800" cy="1066800"/>
          </a:xfrm>
          <a:prstGeom prst="rect">
            <a:avLst/>
          </a:prstGeom>
        </p:spPr>
      </p:pic>
      <p:sp>
        <p:nvSpPr>
          <p:cNvPr id="10006" name="Object 10006"/>
          <p:cNvSpPr txBox="1"/>
          <p:nvPr/>
        </p:nvSpPr>
        <p:spPr>
          <a:xfrm>
            <a:off x="876069" y="4616450"/>
            <a:ext cx="21742400" cy="2133600"/>
          </a:xfrm>
          <a:prstGeom prst="rect">
            <a:avLst/>
          </a:prstGeom>
        </p:spPr>
        <p:txBody>
          <a:bodyPr vert="horz" rtlCol="0" anchor="t" anchorCtr="0">
            <a:noAutofit/>
          </a:bodyPr>
          <a:lstStyle/>
          <a:p>
            <a:pPr algn="ctr">
              <a:lnSpc>
                <a:spcPct val="100000"/>
              </a:lnSpc>
            </a:pPr>
            <a:r>
              <a:rPr lang="zh-CN" sz="14000" b="0" i="0" spc="700" dirty="0" smtClean="0">
                <a:solidFill>
                  <a:srgbClr val="1E375F"/>
                </a:solidFill>
                <a:latin typeface="SourceHanSansSC-Heavy" panose="020B0A00000000000000"/>
                <a:ea typeface="SourceHanSansSC-Heavy" panose="020B0A00000000000000"/>
              </a:rPr>
              <a:t>2019年终总结</a:t>
            </a:r>
            <a:endParaRPr lang="zh-CN" altLang="en-US"/>
          </a:p>
        </p:txBody>
      </p:sp>
      <p:sp>
        <p:nvSpPr>
          <p:cNvPr id="10007" name="Object 10007"/>
          <p:cNvSpPr txBox="1"/>
          <p:nvPr/>
        </p:nvSpPr>
        <p:spPr>
          <a:xfrm>
            <a:off x="5363404" y="6864032"/>
            <a:ext cx="13157200" cy="444500"/>
          </a:xfrm>
          <a:prstGeom prst="rect">
            <a:avLst/>
          </a:prstGeom>
        </p:spPr>
        <p:txBody>
          <a:bodyPr vert="horz" rtlCol="0" anchor="t" anchorCtr="0">
            <a:noAutofit/>
          </a:bodyPr>
          <a:lstStyle/>
          <a:p>
            <a:pPr algn="ctr">
              <a:lnSpc>
                <a:spcPct val="100000"/>
              </a:lnSpc>
            </a:pPr>
            <a:r>
              <a:rPr lang="zh-CN" sz="2900" b="0" i="0" spc="3479" dirty="0" smtClean="0">
                <a:solidFill>
                  <a:srgbClr val="1E375F"/>
                </a:solidFill>
                <a:latin typeface="SourceHanSansSC-Regular" panose="020B0500000000000000"/>
                <a:ea typeface="SourceHanSansSC-Regular" panose="020B0500000000000000"/>
              </a:rPr>
              <a:t>SUMMARY IN MID-2019</a:t>
            </a:r>
            <a:endParaRPr lang="zh-CN" altLang="en-US"/>
          </a:p>
        </p:txBody>
      </p:sp>
      <p:sp>
        <p:nvSpPr>
          <p:cNvPr id="10008" name="Object 10008"/>
          <p:cNvSpPr txBox="1"/>
          <p:nvPr/>
        </p:nvSpPr>
        <p:spPr>
          <a:xfrm>
            <a:off x="7493000" y="9436100"/>
            <a:ext cx="9398000" cy="1358900"/>
          </a:xfrm>
          <a:prstGeom prst="rect">
            <a:avLst/>
          </a:prstGeom>
        </p:spPr>
        <p:txBody>
          <a:bodyPr vert="horz" rtlCol="0" anchor="t" anchorCtr="0">
            <a:noAutofit/>
          </a:bodyPr>
          <a:lstStyle/>
          <a:p>
            <a:pPr algn="ctr">
              <a:lnSpc>
                <a:spcPct val="75000"/>
              </a:lnSpc>
            </a:pPr>
            <a:r>
              <a:rPr lang="zh-CN" sz="4000" b="0" i="0" spc="200" dirty="0" smtClean="0">
                <a:solidFill>
                  <a:srgbClr val="5C5C5C"/>
                </a:solidFill>
                <a:latin typeface="SourceHanSansSC-Medium" panose="020B0600000000000000"/>
                <a:ea typeface="SourceHanSansSC-Medium" panose="020B0600000000000000"/>
              </a:rPr>
              <a:t>姓名：高小定   </a:t>
            </a:r>
            <a:endParaRPr lang="zh-CN" altLang="en-US"/>
          </a:p>
          <a:p>
            <a:pPr algn="ctr">
              <a:lnSpc>
                <a:spcPct val="75000"/>
              </a:lnSpc>
            </a:pPr>
            <a:r>
              <a:rPr lang="zh-CN" sz="4000" b="0" i="0" spc="200" dirty="0" smtClean="0">
                <a:solidFill>
                  <a:srgbClr val="5C5C5C"/>
                </a:solidFill>
                <a:latin typeface="SourceHanSansSC-Medium" panose="020B0600000000000000"/>
                <a:ea typeface="SourceHanSansSC-Medium" panose="020B0600000000000000"/>
              </a:rPr>
              <a:t>部门：运营部          职位：新媒体运营</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0002" name="image 100002"/>
          <p:cNvPicPr>
            <a:picLocks noChangeAspect="1"/>
          </p:cNvPicPr>
          <p:nvPr/>
        </p:nvPicPr>
        <p:blipFill>
          <a:blip r:embed="rId1"/>
          <a:srcRect/>
          <a:stretch>
            <a:fillRect/>
          </a:stretch>
        </p:blipFill>
        <p:spPr>
          <a:xfrm>
            <a:off x="0" y="0"/>
            <a:ext cx="24384000" cy="10210800"/>
          </a:xfrm>
          <a:prstGeom prst="rect">
            <a:avLst/>
          </a:prstGeom>
        </p:spPr>
      </p:pic>
      <p:pic>
        <p:nvPicPr>
          <p:cNvPr id="100003" name="image 100003"/>
          <p:cNvPicPr>
            <a:picLocks noChangeAspect="1"/>
          </p:cNvPicPr>
          <p:nvPr/>
        </p:nvPicPr>
        <p:blipFill>
          <a:blip r:embed="rId2"/>
          <a:srcRect/>
          <a:stretch>
            <a:fillRect/>
          </a:stretch>
        </p:blipFill>
        <p:spPr>
          <a:xfrm>
            <a:off x="4597400" y="9690100"/>
            <a:ext cx="1130300" cy="1130300"/>
          </a:xfrm>
          <a:prstGeom prst="rect">
            <a:avLst/>
          </a:prstGeom>
        </p:spPr>
      </p:pic>
      <p:pic>
        <p:nvPicPr>
          <p:cNvPr id="100004" name="image 100004"/>
          <p:cNvPicPr>
            <a:picLocks noChangeAspect="1"/>
          </p:cNvPicPr>
          <p:nvPr/>
        </p:nvPicPr>
        <p:blipFill>
          <a:blip r:embed="rId3"/>
          <a:srcRect/>
          <a:stretch>
            <a:fillRect/>
          </a:stretch>
        </p:blipFill>
        <p:spPr>
          <a:xfrm>
            <a:off x="7518400" y="7785100"/>
            <a:ext cx="1143000" cy="1130300"/>
          </a:xfrm>
          <a:prstGeom prst="rect">
            <a:avLst/>
          </a:prstGeom>
        </p:spPr>
      </p:pic>
      <p:pic>
        <p:nvPicPr>
          <p:cNvPr id="100005" name="image 100005"/>
          <p:cNvPicPr>
            <a:picLocks noChangeAspect="1"/>
          </p:cNvPicPr>
          <p:nvPr/>
        </p:nvPicPr>
        <p:blipFill>
          <a:blip r:embed="rId4"/>
          <a:srcRect/>
          <a:stretch>
            <a:fillRect/>
          </a:stretch>
        </p:blipFill>
        <p:spPr>
          <a:xfrm>
            <a:off x="9829800" y="5842000"/>
            <a:ext cx="1155700" cy="1155700"/>
          </a:xfrm>
          <a:prstGeom prst="rect">
            <a:avLst/>
          </a:prstGeom>
        </p:spPr>
      </p:pic>
      <p:pic>
        <p:nvPicPr>
          <p:cNvPr id="100006" name="image 100006"/>
          <p:cNvPicPr>
            <a:picLocks noChangeAspect="1"/>
          </p:cNvPicPr>
          <p:nvPr/>
        </p:nvPicPr>
        <p:blipFill>
          <a:blip r:embed="rId5"/>
          <a:srcRect/>
          <a:stretch>
            <a:fillRect/>
          </a:stretch>
        </p:blipFill>
        <p:spPr>
          <a:xfrm>
            <a:off x="11849100" y="3937000"/>
            <a:ext cx="1155700" cy="1155700"/>
          </a:xfrm>
          <a:prstGeom prst="rect">
            <a:avLst/>
          </a:prstGeom>
        </p:spPr>
      </p:pic>
      <p:pic>
        <p:nvPicPr>
          <p:cNvPr id="100007" name="image 100007"/>
          <p:cNvPicPr>
            <a:picLocks noChangeAspect="1"/>
          </p:cNvPicPr>
          <p:nvPr/>
        </p:nvPicPr>
        <p:blipFill>
          <a:blip r:embed="rId6"/>
          <a:srcRect/>
          <a:stretch>
            <a:fillRect/>
          </a:stretch>
        </p:blipFill>
        <p:spPr>
          <a:xfrm>
            <a:off x="14452600" y="2019300"/>
            <a:ext cx="1155700" cy="1155700"/>
          </a:xfrm>
          <a:prstGeom prst="rect">
            <a:avLst/>
          </a:prstGeom>
        </p:spPr>
      </p:pic>
      <p:pic>
        <p:nvPicPr>
          <p:cNvPr id="100008" name="image 100008"/>
          <p:cNvPicPr>
            <a:picLocks noChangeAspect="1"/>
          </p:cNvPicPr>
          <p:nvPr/>
        </p:nvPicPr>
        <p:blipFill>
          <a:blip r:embed="rId7"/>
          <a:srcRect/>
          <a:stretch>
            <a:fillRect/>
          </a:stretch>
        </p:blipFill>
        <p:spPr>
          <a:xfrm>
            <a:off x="14617700" y="2298700"/>
            <a:ext cx="825500" cy="673100"/>
          </a:xfrm>
          <a:prstGeom prst="rect">
            <a:avLst/>
          </a:prstGeom>
        </p:spPr>
      </p:pic>
      <p:pic>
        <p:nvPicPr>
          <p:cNvPr id="100009" name="image 100009"/>
          <p:cNvPicPr>
            <a:picLocks noChangeAspect="1"/>
          </p:cNvPicPr>
          <p:nvPr/>
        </p:nvPicPr>
        <p:blipFill>
          <a:blip r:embed="rId8"/>
          <a:srcRect/>
          <a:stretch>
            <a:fillRect/>
          </a:stretch>
        </p:blipFill>
        <p:spPr>
          <a:xfrm>
            <a:off x="4826000" y="9982200"/>
            <a:ext cx="673100" cy="609600"/>
          </a:xfrm>
          <a:prstGeom prst="rect">
            <a:avLst/>
          </a:prstGeom>
        </p:spPr>
      </p:pic>
      <p:pic>
        <p:nvPicPr>
          <p:cNvPr id="1000010" name="image 1000010"/>
          <p:cNvPicPr>
            <a:picLocks noChangeAspect="1"/>
          </p:cNvPicPr>
          <p:nvPr/>
        </p:nvPicPr>
        <p:blipFill>
          <a:blip r:embed="rId9"/>
          <a:srcRect/>
          <a:stretch>
            <a:fillRect/>
          </a:stretch>
        </p:blipFill>
        <p:spPr>
          <a:xfrm>
            <a:off x="7734300" y="7962900"/>
            <a:ext cx="723900" cy="723900"/>
          </a:xfrm>
          <a:prstGeom prst="rect">
            <a:avLst/>
          </a:prstGeom>
        </p:spPr>
      </p:pic>
      <p:pic>
        <p:nvPicPr>
          <p:cNvPr id="1000011" name="image 1000011"/>
          <p:cNvPicPr>
            <a:picLocks noChangeAspect="1"/>
          </p:cNvPicPr>
          <p:nvPr/>
        </p:nvPicPr>
        <p:blipFill>
          <a:blip r:embed="rId10"/>
          <a:srcRect/>
          <a:stretch>
            <a:fillRect/>
          </a:stretch>
        </p:blipFill>
        <p:spPr>
          <a:xfrm>
            <a:off x="10033000" y="5943600"/>
            <a:ext cx="762000" cy="889000"/>
          </a:xfrm>
          <a:prstGeom prst="rect">
            <a:avLst/>
          </a:prstGeom>
        </p:spPr>
      </p:pic>
      <p:pic>
        <p:nvPicPr>
          <p:cNvPr id="1000012" name="image 1000012"/>
          <p:cNvPicPr>
            <a:picLocks noChangeAspect="1"/>
          </p:cNvPicPr>
          <p:nvPr/>
        </p:nvPicPr>
        <p:blipFill>
          <a:blip r:embed="rId11"/>
          <a:srcRect/>
          <a:stretch>
            <a:fillRect/>
          </a:stretch>
        </p:blipFill>
        <p:spPr>
          <a:xfrm>
            <a:off x="12039600" y="4191000"/>
            <a:ext cx="749300" cy="736600"/>
          </a:xfrm>
          <a:prstGeom prst="rect">
            <a:avLst/>
          </a:prstGeom>
        </p:spPr>
      </p:pic>
      <p:sp>
        <p:nvSpPr>
          <p:cNvPr id="1000013" name="Object 1000013"/>
          <p:cNvSpPr txBox="1"/>
          <p:nvPr/>
        </p:nvSpPr>
        <p:spPr>
          <a:xfrm>
            <a:off x="1282700" y="1628140"/>
            <a:ext cx="9956800" cy="1092200"/>
          </a:xfrm>
          <a:prstGeom prst="rect">
            <a:avLst/>
          </a:prstGeom>
        </p:spPr>
        <p:txBody>
          <a:bodyPr vert="horz" rtlCol="0" anchor="t" anchorCtr="0">
            <a:noAutofit/>
          </a:bodyPr>
          <a:lstStyle/>
          <a:p>
            <a:pPr algn="l">
              <a:lnSpc>
                <a:spcPct val="100000"/>
              </a:lnSpc>
            </a:pPr>
            <a:r>
              <a:rPr lang="zh-CN" sz="7200" b="0" i="0" spc="360" dirty="0" smtClean="0">
                <a:solidFill>
                  <a:srgbClr val="1E375F"/>
                </a:solidFill>
                <a:latin typeface="SourceHanSansSC-Bold" panose="020B0800000000000000"/>
                <a:ea typeface="SourceHanSansSC-Bold" panose="020B0800000000000000"/>
              </a:rPr>
              <a:t>我的优势体现</a:t>
            </a:r>
            <a:endParaRPr lang="zh-CN" altLang="en-US"/>
          </a:p>
        </p:txBody>
      </p:sp>
      <p:sp>
        <p:nvSpPr>
          <p:cNvPr id="1000014" name="Object 1000014"/>
          <p:cNvSpPr txBox="1"/>
          <p:nvPr/>
        </p:nvSpPr>
        <p:spPr>
          <a:xfrm>
            <a:off x="6108700" y="10017760"/>
            <a:ext cx="8813800" cy="736600"/>
          </a:xfrm>
          <a:prstGeom prst="rect">
            <a:avLst/>
          </a:prstGeom>
        </p:spPr>
        <p:txBody>
          <a:bodyPr vert="horz" rtlCol="0" anchor="t" anchorCtr="0">
            <a:noAutofit/>
          </a:bodyPr>
          <a:lstStyle/>
          <a:p>
            <a:pPr algn="l">
              <a:lnSpc>
                <a:spcPct val="100000"/>
              </a:lnSpc>
            </a:pPr>
            <a:r>
              <a:rPr lang="zh-CN" sz="4800" b="0" i="0" spc="240" dirty="0" smtClean="0">
                <a:solidFill>
                  <a:srgbClr val="333333"/>
                </a:solidFill>
                <a:latin typeface="SourceHanSansSC-Medium" panose="020B0600000000000000"/>
                <a:ea typeface="SourceHanSansSC-Medium" panose="020B0600000000000000"/>
              </a:rPr>
              <a:t>跨部门沟通能力</a:t>
            </a:r>
            <a:endParaRPr lang="zh-CN" altLang="en-US"/>
          </a:p>
        </p:txBody>
      </p:sp>
      <p:sp>
        <p:nvSpPr>
          <p:cNvPr id="1000015" name="Object 1000015"/>
          <p:cNvSpPr txBox="1"/>
          <p:nvPr/>
        </p:nvSpPr>
        <p:spPr>
          <a:xfrm>
            <a:off x="9055100" y="8112759"/>
            <a:ext cx="9055100" cy="736600"/>
          </a:xfrm>
          <a:prstGeom prst="rect">
            <a:avLst/>
          </a:prstGeom>
        </p:spPr>
        <p:txBody>
          <a:bodyPr vert="horz" rtlCol="0" anchor="t" anchorCtr="0">
            <a:noAutofit/>
          </a:bodyPr>
          <a:lstStyle/>
          <a:p>
            <a:pPr algn="l">
              <a:lnSpc>
                <a:spcPct val="100000"/>
              </a:lnSpc>
            </a:pPr>
            <a:r>
              <a:rPr lang="zh-CN" sz="4800" b="0" i="0" spc="240" dirty="0" smtClean="0">
                <a:solidFill>
                  <a:srgbClr val="333333"/>
                </a:solidFill>
                <a:latin typeface="SourceHanSansSC-Medium" panose="020B0600000000000000"/>
                <a:ea typeface="SourceHanSansSC-Medium" panose="020B0600000000000000"/>
              </a:rPr>
              <a:t>团队协作能力</a:t>
            </a:r>
            <a:endParaRPr lang="zh-CN" altLang="en-US"/>
          </a:p>
        </p:txBody>
      </p:sp>
      <p:sp>
        <p:nvSpPr>
          <p:cNvPr id="1000016" name="Object 1000016"/>
          <p:cNvSpPr txBox="1"/>
          <p:nvPr/>
        </p:nvSpPr>
        <p:spPr>
          <a:xfrm>
            <a:off x="11176000" y="6156959"/>
            <a:ext cx="9550400" cy="736600"/>
          </a:xfrm>
          <a:prstGeom prst="rect">
            <a:avLst/>
          </a:prstGeom>
        </p:spPr>
        <p:txBody>
          <a:bodyPr vert="horz" rtlCol="0" anchor="t" anchorCtr="0">
            <a:noAutofit/>
          </a:bodyPr>
          <a:lstStyle/>
          <a:p>
            <a:pPr algn="l">
              <a:lnSpc>
                <a:spcPct val="100000"/>
              </a:lnSpc>
            </a:pPr>
            <a:r>
              <a:rPr lang="zh-CN" sz="4800" b="0" i="0" spc="240" dirty="0" smtClean="0">
                <a:solidFill>
                  <a:srgbClr val="333333"/>
                </a:solidFill>
                <a:latin typeface="SourceHanSansSC-Medium" panose="020B0600000000000000"/>
                <a:ea typeface="SourceHanSansSC-Medium" panose="020B0600000000000000"/>
              </a:rPr>
              <a:t>较强的逻辑思维能力</a:t>
            </a:r>
            <a:endParaRPr lang="zh-CN" altLang="en-US"/>
          </a:p>
        </p:txBody>
      </p:sp>
      <p:sp>
        <p:nvSpPr>
          <p:cNvPr id="1000017" name="Object 1000017"/>
          <p:cNvSpPr txBox="1"/>
          <p:nvPr/>
        </p:nvSpPr>
        <p:spPr>
          <a:xfrm>
            <a:off x="13246100" y="4150359"/>
            <a:ext cx="8026400" cy="736600"/>
          </a:xfrm>
          <a:prstGeom prst="rect">
            <a:avLst/>
          </a:prstGeom>
        </p:spPr>
        <p:txBody>
          <a:bodyPr vert="horz" rtlCol="0" anchor="t" anchorCtr="0">
            <a:noAutofit/>
          </a:bodyPr>
          <a:lstStyle/>
          <a:p>
            <a:pPr algn="l">
              <a:lnSpc>
                <a:spcPct val="100000"/>
              </a:lnSpc>
            </a:pPr>
            <a:r>
              <a:rPr lang="zh-CN" sz="4800" b="0" i="0" spc="240" dirty="0" smtClean="0">
                <a:solidFill>
                  <a:srgbClr val="333333"/>
                </a:solidFill>
                <a:latin typeface="SourceHanSansSC-Medium" panose="020B0600000000000000"/>
                <a:ea typeface="SourceHanSansSC-Medium" panose="020B0600000000000000"/>
              </a:rPr>
              <a:t>优秀的语言组织能力</a:t>
            </a:r>
            <a:endParaRPr lang="zh-CN" altLang="en-US"/>
          </a:p>
        </p:txBody>
      </p:sp>
      <p:sp>
        <p:nvSpPr>
          <p:cNvPr id="1000018" name="Object 1000018"/>
          <p:cNvSpPr txBox="1"/>
          <p:nvPr/>
        </p:nvSpPr>
        <p:spPr>
          <a:xfrm>
            <a:off x="15811500" y="2258059"/>
            <a:ext cx="6426200" cy="736600"/>
          </a:xfrm>
          <a:prstGeom prst="rect">
            <a:avLst/>
          </a:prstGeom>
        </p:spPr>
        <p:txBody>
          <a:bodyPr vert="horz" rtlCol="0" anchor="t" anchorCtr="0">
            <a:noAutofit/>
          </a:bodyPr>
          <a:lstStyle/>
          <a:p>
            <a:pPr algn="l">
              <a:lnSpc>
                <a:spcPct val="100000"/>
              </a:lnSpc>
            </a:pPr>
            <a:r>
              <a:rPr lang="zh-CN" sz="4800" b="0" i="0" spc="240" dirty="0" smtClean="0">
                <a:solidFill>
                  <a:srgbClr val="333333"/>
                </a:solidFill>
                <a:latin typeface="SourceHanSansSC-Medium" panose="020B0600000000000000"/>
                <a:ea typeface="SourceHanSansSC-Medium" panose="020B0600000000000000"/>
              </a:rPr>
              <a:t>责任心与执行力</a:t>
            </a:r>
            <a:endParaRPr lang="zh-CN" altLang="en-US"/>
          </a:p>
        </p:txBody>
      </p:sp>
      <p:sp>
        <p:nvSpPr>
          <p:cNvPr id="1000019" name="Object 1000019"/>
          <p:cNvSpPr txBox="1"/>
          <p:nvPr/>
        </p:nvSpPr>
        <p:spPr>
          <a:xfrm>
            <a:off x="1282700" y="2742565"/>
            <a:ext cx="7696200" cy="635000"/>
          </a:xfrm>
          <a:prstGeom prst="rect">
            <a:avLst/>
          </a:prstGeom>
        </p:spPr>
        <p:txBody>
          <a:bodyPr vert="horz" rtlCol="0" anchor="t" anchorCtr="0">
            <a:noAutofit/>
          </a:bodyPr>
          <a:lstStyle/>
          <a:p>
            <a:pPr algn="l">
              <a:lnSpc>
                <a:spcPct val="100000"/>
              </a:lnSpc>
            </a:pPr>
            <a:r>
              <a:rPr lang="zh-CN" sz="4200" b="0" i="0" spc="210" dirty="0" smtClean="0">
                <a:solidFill>
                  <a:srgbClr val="0D2E64"/>
                </a:solidFill>
                <a:latin typeface="SourceHanSansSC-Regular" panose="020B0500000000000000"/>
                <a:ea typeface="SourceHanSansSC-Regular" panose="020B0500000000000000"/>
              </a:rPr>
              <a:t>My Advantage</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0002" name="image 110002"/>
          <p:cNvPicPr>
            <a:picLocks noChangeAspect="1"/>
          </p:cNvPicPr>
          <p:nvPr/>
        </p:nvPicPr>
        <p:blipFill>
          <a:blip r:embed="rId1"/>
          <a:srcRect/>
          <a:stretch>
            <a:fillRect/>
          </a:stretch>
        </p:blipFill>
        <p:spPr>
          <a:xfrm>
            <a:off x="9105900" y="7531100"/>
            <a:ext cx="17195800" cy="6311900"/>
          </a:xfrm>
          <a:prstGeom prst="rect">
            <a:avLst/>
          </a:prstGeom>
        </p:spPr>
      </p:pic>
      <p:pic>
        <p:nvPicPr>
          <p:cNvPr id="110003" name="image 110003"/>
          <p:cNvPicPr>
            <a:picLocks noChangeAspect="1"/>
          </p:cNvPicPr>
          <p:nvPr/>
        </p:nvPicPr>
        <p:blipFill>
          <a:blip r:embed="rId2"/>
          <a:srcRect/>
          <a:stretch>
            <a:fillRect/>
          </a:stretch>
        </p:blipFill>
        <p:spPr>
          <a:xfrm>
            <a:off x="4025900" y="5448300"/>
            <a:ext cx="1320800" cy="1320800"/>
          </a:xfrm>
          <a:prstGeom prst="rect">
            <a:avLst/>
          </a:prstGeom>
        </p:spPr>
      </p:pic>
      <p:pic>
        <p:nvPicPr>
          <p:cNvPr id="110004" name="image 110004"/>
          <p:cNvPicPr>
            <a:picLocks noChangeAspect="1"/>
          </p:cNvPicPr>
          <p:nvPr/>
        </p:nvPicPr>
        <p:blipFill>
          <a:blip r:embed="rId2"/>
          <a:srcRect/>
          <a:stretch>
            <a:fillRect/>
          </a:stretch>
        </p:blipFill>
        <p:spPr>
          <a:xfrm>
            <a:off x="11099800" y="5435600"/>
            <a:ext cx="1320800" cy="1320800"/>
          </a:xfrm>
          <a:prstGeom prst="rect">
            <a:avLst/>
          </a:prstGeom>
        </p:spPr>
      </p:pic>
      <p:pic>
        <p:nvPicPr>
          <p:cNvPr id="110005" name="image 110005"/>
          <p:cNvPicPr>
            <a:picLocks noChangeAspect="1"/>
          </p:cNvPicPr>
          <p:nvPr/>
        </p:nvPicPr>
        <p:blipFill>
          <a:blip r:embed="rId3"/>
          <a:srcRect/>
          <a:stretch>
            <a:fillRect/>
          </a:stretch>
        </p:blipFill>
        <p:spPr>
          <a:xfrm>
            <a:off x="3987800" y="8737600"/>
            <a:ext cx="1358900" cy="1346200"/>
          </a:xfrm>
          <a:prstGeom prst="rect">
            <a:avLst/>
          </a:prstGeom>
        </p:spPr>
      </p:pic>
      <p:pic>
        <p:nvPicPr>
          <p:cNvPr id="110006" name="image 110006"/>
          <p:cNvPicPr>
            <a:picLocks noChangeAspect="1"/>
          </p:cNvPicPr>
          <p:nvPr/>
        </p:nvPicPr>
        <p:blipFill>
          <a:blip r:embed="rId4"/>
          <a:srcRect/>
          <a:stretch>
            <a:fillRect/>
          </a:stretch>
        </p:blipFill>
        <p:spPr>
          <a:xfrm>
            <a:off x="18275300" y="5435600"/>
            <a:ext cx="1320800" cy="1295400"/>
          </a:xfrm>
          <a:prstGeom prst="rect">
            <a:avLst/>
          </a:prstGeom>
        </p:spPr>
      </p:pic>
      <p:pic>
        <p:nvPicPr>
          <p:cNvPr id="110007" name="image 110007"/>
          <p:cNvPicPr>
            <a:picLocks noChangeAspect="1"/>
          </p:cNvPicPr>
          <p:nvPr/>
        </p:nvPicPr>
        <p:blipFill>
          <a:blip r:embed="rId5"/>
          <a:srcRect/>
          <a:stretch>
            <a:fillRect/>
          </a:stretch>
        </p:blipFill>
        <p:spPr>
          <a:xfrm>
            <a:off x="11112500" y="8737600"/>
            <a:ext cx="1397000" cy="1397000"/>
          </a:xfrm>
          <a:prstGeom prst="rect">
            <a:avLst/>
          </a:prstGeom>
        </p:spPr>
      </p:pic>
      <p:pic>
        <p:nvPicPr>
          <p:cNvPr id="110008" name="image 110008"/>
          <p:cNvPicPr>
            <a:picLocks noChangeAspect="1"/>
          </p:cNvPicPr>
          <p:nvPr/>
        </p:nvPicPr>
        <p:blipFill>
          <a:blip r:embed="rId6"/>
          <a:srcRect/>
          <a:stretch>
            <a:fillRect/>
          </a:stretch>
        </p:blipFill>
        <p:spPr>
          <a:xfrm>
            <a:off x="18389600" y="8737600"/>
            <a:ext cx="1333500" cy="1333500"/>
          </a:xfrm>
          <a:prstGeom prst="rect">
            <a:avLst/>
          </a:prstGeom>
        </p:spPr>
      </p:pic>
      <p:pic>
        <p:nvPicPr>
          <p:cNvPr id="110009" name="image 110009"/>
          <p:cNvPicPr>
            <a:picLocks noChangeAspect="1"/>
          </p:cNvPicPr>
          <p:nvPr/>
        </p:nvPicPr>
        <p:blipFill>
          <a:blip r:embed="rId7"/>
          <a:srcRect/>
          <a:stretch>
            <a:fillRect/>
          </a:stretch>
        </p:blipFill>
        <p:spPr>
          <a:xfrm>
            <a:off x="11404600" y="8978900"/>
            <a:ext cx="876300" cy="876300"/>
          </a:xfrm>
          <a:prstGeom prst="rect">
            <a:avLst/>
          </a:prstGeom>
        </p:spPr>
      </p:pic>
      <p:pic>
        <p:nvPicPr>
          <p:cNvPr id="1100010" name="image 1100010"/>
          <p:cNvPicPr>
            <a:picLocks noChangeAspect="1"/>
          </p:cNvPicPr>
          <p:nvPr/>
        </p:nvPicPr>
        <p:blipFill>
          <a:blip r:embed="rId8"/>
          <a:srcRect/>
          <a:stretch>
            <a:fillRect/>
          </a:stretch>
        </p:blipFill>
        <p:spPr>
          <a:xfrm>
            <a:off x="18694400" y="8966200"/>
            <a:ext cx="774700" cy="825500"/>
          </a:xfrm>
          <a:prstGeom prst="rect">
            <a:avLst/>
          </a:prstGeom>
        </p:spPr>
      </p:pic>
      <p:pic>
        <p:nvPicPr>
          <p:cNvPr id="1100011" name="image 1100011"/>
          <p:cNvPicPr>
            <a:picLocks noChangeAspect="1"/>
          </p:cNvPicPr>
          <p:nvPr/>
        </p:nvPicPr>
        <p:blipFill>
          <a:blip r:embed="rId9"/>
          <a:srcRect/>
          <a:stretch>
            <a:fillRect/>
          </a:stretch>
        </p:blipFill>
        <p:spPr>
          <a:xfrm>
            <a:off x="4216400" y="5740400"/>
            <a:ext cx="939800" cy="723900"/>
          </a:xfrm>
          <a:prstGeom prst="rect">
            <a:avLst/>
          </a:prstGeom>
        </p:spPr>
      </p:pic>
      <p:pic>
        <p:nvPicPr>
          <p:cNvPr id="1100012" name="image 1100012"/>
          <p:cNvPicPr>
            <a:picLocks noChangeAspect="1"/>
          </p:cNvPicPr>
          <p:nvPr/>
        </p:nvPicPr>
        <p:blipFill>
          <a:blip r:embed="rId10"/>
          <a:srcRect/>
          <a:stretch>
            <a:fillRect/>
          </a:stretch>
        </p:blipFill>
        <p:spPr>
          <a:xfrm>
            <a:off x="11366500" y="5778500"/>
            <a:ext cx="749300" cy="622300"/>
          </a:xfrm>
          <a:prstGeom prst="rect">
            <a:avLst/>
          </a:prstGeom>
        </p:spPr>
      </p:pic>
      <p:pic>
        <p:nvPicPr>
          <p:cNvPr id="1100013" name="image 1100013"/>
          <p:cNvPicPr>
            <a:picLocks noChangeAspect="1"/>
          </p:cNvPicPr>
          <p:nvPr/>
        </p:nvPicPr>
        <p:blipFill>
          <a:blip r:embed="rId11"/>
          <a:srcRect/>
          <a:stretch>
            <a:fillRect/>
          </a:stretch>
        </p:blipFill>
        <p:spPr>
          <a:xfrm>
            <a:off x="18402300" y="5689600"/>
            <a:ext cx="914400" cy="850900"/>
          </a:xfrm>
          <a:prstGeom prst="rect">
            <a:avLst/>
          </a:prstGeom>
        </p:spPr>
      </p:pic>
      <p:pic>
        <p:nvPicPr>
          <p:cNvPr id="1100014" name="image 1100014"/>
          <p:cNvPicPr>
            <a:picLocks noChangeAspect="1"/>
          </p:cNvPicPr>
          <p:nvPr/>
        </p:nvPicPr>
        <p:blipFill>
          <a:blip r:embed="rId12"/>
          <a:srcRect/>
          <a:stretch>
            <a:fillRect/>
          </a:stretch>
        </p:blipFill>
        <p:spPr>
          <a:xfrm>
            <a:off x="4191000" y="8915400"/>
            <a:ext cx="889000" cy="876300"/>
          </a:xfrm>
          <a:prstGeom prst="rect">
            <a:avLst/>
          </a:prstGeom>
        </p:spPr>
      </p:pic>
      <p:pic>
        <p:nvPicPr>
          <p:cNvPr id="1100015" name="image 1100015"/>
          <p:cNvPicPr>
            <a:picLocks noChangeAspect="1"/>
          </p:cNvPicPr>
          <p:nvPr/>
        </p:nvPicPr>
        <p:blipFill>
          <a:blip r:embed="rId13"/>
          <a:srcRect/>
          <a:stretch>
            <a:fillRect/>
          </a:stretch>
        </p:blipFill>
        <p:spPr>
          <a:xfrm>
            <a:off x="-4127500" y="-3009900"/>
            <a:ext cx="7556500" cy="5689600"/>
          </a:xfrm>
          <a:prstGeom prst="rect">
            <a:avLst/>
          </a:prstGeom>
        </p:spPr>
      </p:pic>
      <p:sp>
        <p:nvSpPr>
          <p:cNvPr id="1100016" name="Object 1100016"/>
          <p:cNvSpPr txBox="1"/>
          <p:nvPr/>
        </p:nvSpPr>
        <p:spPr>
          <a:xfrm>
            <a:off x="3124200" y="1717040"/>
            <a:ext cx="5054600" cy="1092200"/>
          </a:xfrm>
          <a:prstGeom prst="rect">
            <a:avLst/>
          </a:prstGeom>
        </p:spPr>
        <p:txBody>
          <a:bodyPr vert="horz" rtlCol="0" anchor="t" anchorCtr="0">
            <a:noAutofit/>
          </a:bodyPr>
          <a:lstStyle/>
          <a:p>
            <a:pPr algn="l">
              <a:lnSpc>
                <a:spcPct val="100000"/>
              </a:lnSpc>
            </a:pPr>
            <a:r>
              <a:rPr lang="zh-CN" sz="7200" b="0" i="0" spc="360" dirty="0" smtClean="0">
                <a:solidFill>
                  <a:srgbClr val="1E375F"/>
                </a:solidFill>
                <a:latin typeface="SourceHanSansSC-Bold" panose="020B0800000000000000"/>
                <a:ea typeface="SourceHanSansSC-Bold" panose="020B0800000000000000"/>
              </a:rPr>
              <a:t>不足之处</a:t>
            </a:r>
            <a:endParaRPr lang="zh-CN" altLang="en-US"/>
          </a:p>
        </p:txBody>
      </p:sp>
      <p:sp>
        <p:nvSpPr>
          <p:cNvPr id="1100017" name="Object 1100017"/>
          <p:cNvSpPr txBox="1"/>
          <p:nvPr/>
        </p:nvSpPr>
        <p:spPr>
          <a:xfrm>
            <a:off x="3149600" y="2984500"/>
            <a:ext cx="14122400" cy="609600"/>
          </a:xfrm>
          <a:prstGeom prst="rect">
            <a:avLst/>
          </a:prstGeom>
        </p:spPr>
        <p:txBody>
          <a:bodyPr vert="horz" rtlCol="0" anchor="t" anchorCtr="0">
            <a:noAutofit/>
          </a:bodyPr>
          <a:lstStyle/>
          <a:p>
            <a:pPr algn="l">
              <a:lnSpc>
                <a:spcPct val="100000"/>
              </a:lnSpc>
            </a:pPr>
            <a:r>
              <a:rPr lang="zh-CN" sz="4000" b="0" i="0" spc="200" dirty="0" smtClean="0">
                <a:solidFill>
                  <a:srgbClr val="000000"/>
                </a:solidFill>
                <a:latin typeface="SourceHanSansSC-Regular" panose="020B0500000000000000"/>
                <a:ea typeface="SourceHanSansSC-Regular" panose="020B0500000000000000"/>
              </a:rPr>
              <a:t>要成为一名优秀的运营，我想我还在这些方面存在着不足</a:t>
            </a:r>
            <a:endParaRPr lang="zh-CN" altLang="en-US"/>
          </a:p>
        </p:txBody>
      </p:sp>
      <p:sp>
        <p:nvSpPr>
          <p:cNvPr id="1100018" name="Object 1100018"/>
          <p:cNvSpPr txBox="1"/>
          <p:nvPr/>
        </p:nvSpPr>
        <p:spPr>
          <a:xfrm>
            <a:off x="2019300" y="7062469"/>
            <a:ext cx="5334000" cy="546100"/>
          </a:xfrm>
          <a:prstGeom prst="rect">
            <a:avLst/>
          </a:prstGeom>
        </p:spPr>
        <p:txBody>
          <a:bodyPr vert="horz" rtlCol="0" anchor="t" anchorCtr="0">
            <a:noAutofit/>
          </a:bodyPr>
          <a:lstStyle/>
          <a:p>
            <a:pPr algn="ctr">
              <a:lnSpc>
                <a:spcPct val="100000"/>
              </a:lnSpc>
            </a:pPr>
            <a:r>
              <a:rPr lang="zh-CN" sz="3600" b="0" i="0" spc="180" dirty="0" smtClean="0">
                <a:solidFill>
                  <a:srgbClr val="3F3E3E"/>
                </a:solidFill>
                <a:latin typeface="SourceHanSansSC-Medium" panose="020B0600000000000000"/>
                <a:ea typeface="SourceHanSansSC-Medium" panose="020B0600000000000000"/>
              </a:rPr>
              <a:t>基础知识薄弱</a:t>
            </a:r>
            <a:endParaRPr lang="zh-CN" altLang="en-US"/>
          </a:p>
        </p:txBody>
      </p:sp>
      <p:sp>
        <p:nvSpPr>
          <p:cNvPr id="1100019" name="Object 1100019"/>
          <p:cNvSpPr txBox="1"/>
          <p:nvPr/>
        </p:nvSpPr>
        <p:spPr>
          <a:xfrm>
            <a:off x="9105900" y="7202169"/>
            <a:ext cx="5308600" cy="546100"/>
          </a:xfrm>
          <a:prstGeom prst="rect">
            <a:avLst/>
          </a:prstGeom>
        </p:spPr>
        <p:txBody>
          <a:bodyPr vert="horz" rtlCol="0" anchor="t" anchorCtr="0">
            <a:noAutofit/>
          </a:bodyPr>
          <a:lstStyle/>
          <a:p>
            <a:pPr algn="ctr">
              <a:lnSpc>
                <a:spcPct val="100000"/>
              </a:lnSpc>
            </a:pPr>
            <a:r>
              <a:rPr lang="zh-CN" sz="3600" b="0" i="0" spc="180" dirty="0" smtClean="0">
                <a:solidFill>
                  <a:srgbClr val="3F3E3E"/>
                </a:solidFill>
                <a:latin typeface="SourceHanSansSC-Medium" panose="020B0600000000000000"/>
                <a:ea typeface="SourceHanSansSC-Medium" panose="020B0600000000000000"/>
              </a:rPr>
              <a:t>数据分析能力</a:t>
            </a:r>
            <a:endParaRPr lang="zh-CN" altLang="en-US"/>
          </a:p>
        </p:txBody>
      </p:sp>
      <p:sp>
        <p:nvSpPr>
          <p:cNvPr id="1100020" name="Object 1100020"/>
          <p:cNvSpPr txBox="1"/>
          <p:nvPr/>
        </p:nvSpPr>
        <p:spPr>
          <a:xfrm>
            <a:off x="2190750" y="10415269"/>
            <a:ext cx="4953000" cy="546100"/>
          </a:xfrm>
          <a:prstGeom prst="rect">
            <a:avLst/>
          </a:prstGeom>
        </p:spPr>
        <p:txBody>
          <a:bodyPr vert="horz" rtlCol="0" anchor="t" anchorCtr="0">
            <a:noAutofit/>
          </a:bodyPr>
          <a:lstStyle/>
          <a:p>
            <a:pPr algn="ctr">
              <a:lnSpc>
                <a:spcPct val="100000"/>
              </a:lnSpc>
            </a:pPr>
            <a:r>
              <a:rPr lang="zh-CN" sz="3600" b="0" i="0" spc="180" dirty="0" smtClean="0">
                <a:solidFill>
                  <a:srgbClr val="3F3E3E"/>
                </a:solidFill>
                <a:latin typeface="SourceHanSansSC-Medium" panose="020B0600000000000000"/>
                <a:ea typeface="SourceHanSansSC-Medium" panose="020B0600000000000000"/>
              </a:rPr>
              <a:t>用户运营能力</a:t>
            </a:r>
            <a:endParaRPr lang="zh-CN" altLang="en-US"/>
          </a:p>
        </p:txBody>
      </p:sp>
      <p:sp>
        <p:nvSpPr>
          <p:cNvPr id="1100021" name="Object 1100021"/>
          <p:cNvSpPr txBox="1"/>
          <p:nvPr/>
        </p:nvSpPr>
        <p:spPr>
          <a:xfrm>
            <a:off x="16465550" y="7202169"/>
            <a:ext cx="5232400" cy="546100"/>
          </a:xfrm>
          <a:prstGeom prst="rect">
            <a:avLst/>
          </a:prstGeom>
        </p:spPr>
        <p:txBody>
          <a:bodyPr vert="horz" rtlCol="0" anchor="t" anchorCtr="0">
            <a:noAutofit/>
          </a:bodyPr>
          <a:lstStyle/>
          <a:p>
            <a:pPr algn="ctr">
              <a:lnSpc>
                <a:spcPct val="100000"/>
              </a:lnSpc>
            </a:pPr>
            <a:r>
              <a:rPr lang="zh-CN" sz="3600" b="0" i="0" spc="180" dirty="0" smtClean="0">
                <a:solidFill>
                  <a:srgbClr val="3F3E3E"/>
                </a:solidFill>
                <a:latin typeface="SourceHanSansSC-Medium" panose="020B0600000000000000"/>
                <a:ea typeface="SourceHanSansSC-Medium" panose="020B0600000000000000"/>
              </a:rPr>
              <a:t>活动运营能力</a:t>
            </a:r>
            <a:endParaRPr lang="zh-CN" altLang="en-US"/>
          </a:p>
        </p:txBody>
      </p:sp>
      <p:sp>
        <p:nvSpPr>
          <p:cNvPr id="1100022" name="Object 1100022"/>
          <p:cNvSpPr txBox="1"/>
          <p:nvPr/>
        </p:nvSpPr>
        <p:spPr>
          <a:xfrm>
            <a:off x="9366250" y="10415269"/>
            <a:ext cx="4953000" cy="546100"/>
          </a:xfrm>
          <a:prstGeom prst="rect">
            <a:avLst/>
          </a:prstGeom>
        </p:spPr>
        <p:txBody>
          <a:bodyPr vert="horz" rtlCol="0" anchor="t" anchorCtr="0">
            <a:noAutofit/>
          </a:bodyPr>
          <a:lstStyle/>
          <a:p>
            <a:pPr algn="ctr">
              <a:lnSpc>
                <a:spcPct val="100000"/>
              </a:lnSpc>
            </a:pPr>
            <a:r>
              <a:rPr lang="zh-CN" sz="3600" b="0" i="0" spc="180" dirty="0" smtClean="0">
                <a:solidFill>
                  <a:srgbClr val="3F3E3E"/>
                </a:solidFill>
                <a:latin typeface="SourceHanSansSC-Medium" panose="020B0600000000000000"/>
                <a:ea typeface="SourceHanSansSC-Medium" panose="020B0600000000000000"/>
              </a:rPr>
              <a:t>内容运营能力</a:t>
            </a:r>
            <a:endParaRPr lang="zh-CN" altLang="en-US"/>
          </a:p>
        </p:txBody>
      </p:sp>
      <p:sp>
        <p:nvSpPr>
          <p:cNvPr id="1100023" name="Object 1100023"/>
          <p:cNvSpPr txBox="1"/>
          <p:nvPr/>
        </p:nvSpPr>
        <p:spPr>
          <a:xfrm>
            <a:off x="16402050" y="10415269"/>
            <a:ext cx="5359400" cy="546100"/>
          </a:xfrm>
          <a:prstGeom prst="rect">
            <a:avLst/>
          </a:prstGeom>
        </p:spPr>
        <p:txBody>
          <a:bodyPr vert="horz" rtlCol="0" anchor="t" anchorCtr="0">
            <a:noAutofit/>
          </a:bodyPr>
          <a:lstStyle/>
          <a:p>
            <a:pPr algn="ctr">
              <a:lnSpc>
                <a:spcPct val="100000"/>
              </a:lnSpc>
            </a:pPr>
            <a:r>
              <a:rPr lang="zh-CN" sz="3600" b="0" i="0" spc="180" dirty="0" smtClean="0">
                <a:solidFill>
                  <a:srgbClr val="3F3E3E"/>
                </a:solidFill>
                <a:latin typeface="SourceHanSansSC-Medium" panose="020B0600000000000000"/>
                <a:ea typeface="SourceHanSansSC-Medium" panose="020B0600000000000000"/>
              </a:rPr>
              <a:t>项目统筹能力</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0002" name="image 120002"/>
          <p:cNvPicPr>
            <a:picLocks noChangeAspect="1"/>
          </p:cNvPicPr>
          <p:nvPr/>
        </p:nvPicPr>
        <p:blipFill>
          <a:blip r:embed="rId1"/>
          <a:srcRect/>
          <a:stretch>
            <a:fillRect/>
          </a:stretch>
        </p:blipFill>
        <p:spPr>
          <a:xfrm>
            <a:off x="-25400" y="-63500"/>
            <a:ext cx="24434800" cy="13843000"/>
          </a:xfrm>
          <a:prstGeom prst="rect">
            <a:avLst/>
          </a:prstGeom>
        </p:spPr>
      </p:pic>
      <p:pic>
        <p:nvPicPr>
          <p:cNvPr id="120003" name="image 120003"/>
          <p:cNvPicPr>
            <a:picLocks noChangeAspect="1"/>
          </p:cNvPicPr>
          <p:nvPr/>
        </p:nvPicPr>
        <p:blipFill>
          <a:blip r:embed="rId2"/>
          <a:srcRect/>
          <a:stretch>
            <a:fillRect/>
          </a:stretch>
        </p:blipFill>
        <p:spPr>
          <a:xfrm>
            <a:off x="-2108200" y="-2400300"/>
            <a:ext cx="6337300" cy="5041900"/>
          </a:xfrm>
          <a:prstGeom prst="rect">
            <a:avLst/>
          </a:prstGeom>
        </p:spPr>
      </p:pic>
      <p:pic>
        <p:nvPicPr>
          <p:cNvPr id="120004" name="image 120004"/>
          <p:cNvPicPr>
            <a:picLocks noChangeAspect="1"/>
          </p:cNvPicPr>
          <p:nvPr/>
        </p:nvPicPr>
        <p:blipFill>
          <a:blip r:embed="rId3"/>
          <a:srcRect/>
          <a:stretch>
            <a:fillRect/>
          </a:stretch>
        </p:blipFill>
        <p:spPr>
          <a:xfrm>
            <a:off x="22136100" y="12166600"/>
            <a:ext cx="3073400" cy="3098800"/>
          </a:xfrm>
          <a:prstGeom prst="rect">
            <a:avLst/>
          </a:prstGeom>
        </p:spPr>
      </p:pic>
      <p:pic>
        <p:nvPicPr>
          <p:cNvPr id="120005" name="image 120005"/>
          <p:cNvPicPr>
            <a:picLocks noChangeAspect="1"/>
          </p:cNvPicPr>
          <p:nvPr/>
        </p:nvPicPr>
        <p:blipFill>
          <a:blip r:embed="rId4"/>
          <a:srcRect/>
          <a:stretch>
            <a:fillRect/>
          </a:stretch>
        </p:blipFill>
        <p:spPr>
          <a:xfrm>
            <a:off x="18999200" y="12204700"/>
            <a:ext cx="711200" cy="723900"/>
          </a:xfrm>
          <a:prstGeom prst="rect">
            <a:avLst/>
          </a:prstGeom>
        </p:spPr>
      </p:pic>
      <p:pic>
        <p:nvPicPr>
          <p:cNvPr id="120006" name="image 120006"/>
          <p:cNvPicPr>
            <a:picLocks noChangeAspect="1"/>
          </p:cNvPicPr>
          <p:nvPr/>
        </p:nvPicPr>
        <p:blipFill>
          <a:blip r:embed="rId5"/>
          <a:srcRect/>
          <a:stretch>
            <a:fillRect/>
          </a:stretch>
        </p:blipFill>
        <p:spPr>
          <a:xfrm>
            <a:off x="-673100" y="7645400"/>
            <a:ext cx="14706600" cy="6350000"/>
          </a:xfrm>
          <a:prstGeom prst="rect">
            <a:avLst/>
          </a:prstGeom>
        </p:spPr>
      </p:pic>
      <p:pic>
        <p:nvPicPr>
          <p:cNvPr id="120007" name="image 120007"/>
          <p:cNvPicPr>
            <a:picLocks noChangeAspect="1"/>
          </p:cNvPicPr>
          <p:nvPr/>
        </p:nvPicPr>
        <p:blipFill>
          <a:blip r:embed="rId6">
            <a:alphaModFix amt="80000"/>
          </a:blip>
          <a:srcRect/>
          <a:stretch>
            <a:fillRect/>
          </a:stretch>
        </p:blipFill>
        <p:spPr>
          <a:xfrm>
            <a:off x="18643600" y="-2794000"/>
            <a:ext cx="11176000" cy="5829300"/>
          </a:xfrm>
          <a:prstGeom prst="rect">
            <a:avLst/>
          </a:prstGeom>
        </p:spPr>
      </p:pic>
      <p:sp>
        <p:nvSpPr>
          <p:cNvPr id="120008" name="Object 120008"/>
          <p:cNvSpPr txBox="1"/>
          <p:nvPr/>
        </p:nvSpPr>
        <p:spPr>
          <a:xfrm>
            <a:off x="8077200" y="1002087"/>
            <a:ext cx="19862800" cy="10693400"/>
          </a:xfrm>
          <a:prstGeom prst="rect">
            <a:avLst/>
          </a:prstGeom>
        </p:spPr>
        <p:txBody>
          <a:bodyPr vert="horz" rtlCol="0" anchor="t" anchorCtr="0">
            <a:noAutofit/>
          </a:bodyPr>
          <a:lstStyle/>
          <a:p>
            <a:pPr algn="l">
              <a:lnSpc>
                <a:spcPct val="102000"/>
              </a:lnSpc>
            </a:pPr>
            <a:r>
              <a:rPr lang="zh-CN" sz="69030" b="0" i="0" spc="3451" dirty="0" smtClean="0">
                <a:solidFill>
                  <a:srgbClr val="C3E7E7"/>
                </a:solidFill>
                <a:latin typeface="DIN-Bold"/>
                <a:ea typeface="DIN-Bold"/>
              </a:rPr>
              <a:t>04</a:t>
            </a:r>
            <a:endParaRPr lang="zh-CN" altLang="en-US"/>
          </a:p>
        </p:txBody>
      </p:sp>
      <p:sp>
        <p:nvSpPr>
          <p:cNvPr id="120009" name="Object 120009"/>
          <p:cNvSpPr txBox="1"/>
          <p:nvPr/>
        </p:nvSpPr>
        <p:spPr>
          <a:xfrm>
            <a:off x="8826500" y="6153150"/>
            <a:ext cx="8255000" cy="1524000"/>
          </a:xfrm>
          <a:prstGeom prst="rect">
            <a:avLst/>
          </a:prstGeom>
        </p:spPr>
        <p:txBody>
          <a:bodyPr vert="horz" rtlCol="0" anchor="t" anchorCtr="0">
            <a:noAutofit/>
          </a:bodyPr>
          <a:lstStyle/>
          <a:p>
            <a:pPr algn="l">
              <a:lnSpc>
                <a:spcPct val="100000"/>
              </a:lnSpc>
            </a:pPr>
            <a:r>
              <a:rPr lang="zh-CN" sz="10000" b="0" i="0" spc="500" dirty="0" smtClean="0">
                <a:solidFill>
                  <a:srgbClr val="1E375F"/>
                </a:solidFill>
                <a:latin typeface="SourceHanSansSC-Bold" panose="020B0800000000000000"/>
                <a:ea typeface="SourceHanSansSC-Bold" panose="020B0800000000000000"/>
              </a:rPr>
              <a:t>思考与改进</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0002" name="image 130002"/>
          <p:cNvPicPr>
            <a:picLocks noChangeAspect="1"/>
          </p:cNvPicPr>
          <p:nvPr/>
        </p:nvPicPr>
        <p:blipFill>
          <a:blip r:embed="rId1"/>
          <a:srcRect/>
          <a:stretch>
            <a:fillRect/>
          </a:stretch>
        </p:blipFill>
        <p:spPr>
          <a:xfrm>
            <a:off x="4406900" y="6235700"/>
            <a:ext cx="1511300" cy="1498600"/>
          </a:xfrm>
          <a:prstGeom prst="rect">
            <a:avLst/>
          </a:prstGeom>
        </p:spPr>
      </p:pic>
      <p:pic>
        <p:nvPicPr>
          <p:cNvPr id="130003" name="image 130003"/>
          <p:cNvPicPr>
            <a:picLocks noChangeAspect="1"/>
          </p:cNvPicPr>
          <p:nvPr/>
        </p:nvPicPr>
        <p:blipFill>
          <a:blip r:embed="rId2"/>
          <a:srcRect/>
          <a:stretch>
            <a:fillRect/>
          </a:stretch>
        </p:blipFill>
        <p:spPr>
          <a:xfrm>
            <a:off x="11290300" y="6235700"/>
            <a:ext cx="1485900" cy="1473200"/>
          </a:xfrm>
          <a:prstGeom prst="rect">
            <a:avLst/>
          </a:prstGeom>
        </p:spPr>
      </p:pic>
      <p:pic>
        <p:nvPicPr>
          <p:cNvPr id="130004" name="image 130004"/>
          <p:cNvPicPr>
            <a:picLocks noChangeAspect="1"/>
          </p:cNvPicPr>
          <p:nvPr/>
        </p:nvPicPr>
        <p:blipFill>
          <a:blip r:embed="rId3"/>
          <a:srcRect/>
          <a:stretch>
            <a:fillRect/>
          </a:stretch>
        </p:blipFill>
        <p:spPr>
          <a:xfrm>
            <a:off x="11658600" y="6578600"/>
            <a:ext cx="749300" cy="762000"/>
          </a:xfrm>
          <a:prstGeom prst="rect">
            <a:avLst/>
          </a:prstGeom>
        </p:spPr>
      </p:pic>
      <p:pic>
        <p:nvPicPr>
          <p:cNvPr id="130005" name="image 130005"/>
          <p:cNvPicPr>
            <a:picLocks noChangeAspect="1"/>
          </p:cNvPicPr>
          <p:nvPr/>
        </p:nvPicPr>
        <p:blipFill>
          <a:blip r:embed="rId1"/>
          <a:srcRect/>
          <a:stretch>
            <a:fillRect/>
          </a:stretch>
        </p:blipFill>
        <p:spPr>
          <a:xfrm>
            <a:off x="18326100" y="6235700"/>
            <a:ext cx="1511300" cy="1498600"/>
          </a:xfrm>
          <a:prstGeom prst="rect">
            <a:avLst/>
          </a:prstGeom>
        </p:spPr>
      </p:pic>
      <p:pic>
        <p:nvPicPr>
          <p:cNvPr id="130006" name="image 130006"/>
          <p:cNvPicPr>
            <a:picLocks noChangeAspect="1"/>
          </p:cNvPicPr>
          <p:nvPr/>
        </p:nvPicPr>
        <p:blipFill>
          <a:blip r:embed="rId4"/>
          <a:srcRect/>
          <a:stretch>
            <a:fillRect/>
          </a:stretch>
        </p:blipFill>
        <p:spPr>
          <a:xfrm>
            <a:off x="18656300" y="6591300"/>
            <a:ext cx="698500" cy="838200"/>
          </a:xfrm>
          <a:prstGeom prst="rect">
            <a:avLst/>
          </a:prstGeom>
        </p:spPr>
      </p:pic>
      <p:pic>
        <p:nvPicPr>
          <p:cNvPr id="130007" name="image 130007"/>
          <p:cNvPicPr>
            <a:picLocks noChangeAspect="1"/>
          </p:cNvPicPr>
          <p:nvPr/>
        </p:nvPicPr>
        <p:blipFill>
          <a:blip r:embed="rId5"/>
          <a:srcRect/>
          <a:stretch>
            <a:fillRect/>
          </a:stretch>
        </p:blipFill>
        <p:spPr>
          <a:xfrm>
            <a:off x="4775200" y="6565900"/>
            <a:ext cx="787400" cy="774700"/>
          </a:xfrm>
          <a:prstGeom prst="rect">
            <a:avLst/>
          </a:prstGeom>
        </p:spPr>
      </p:pic>
      <p:pic>
        <p:nvPicPr>
          <p:cNvPr id="130008" name="image 130008"/>
          <p:cNvPicPr>
            <a:picLocks noChangeAspect="1"/>
          </p:cNvPicPr>
          <p:nvPr/>
        </p:nvPicPr>
        <p:blipFill>
          <a:blip r:embed="rId6">
            <a:alphaModFix amt="92156"/>
          </a:blip>
          <a:srcRect/>
          <a:stretch>
            <a:fillRect/>
          </a:stretch>
        </p:blipFill>
        <p:spPr>
          <a:xfrm>
            <a:off x="-457200" y="-127000"/>
            <a:ext cx="10680700" cy="5270500"/>
          </a:xfrm>
          <a:prstGeom prst="rect">
            <a:avLst/>
          </a:prstGeom>
        </p:spPr>
      </p:pic>
      <p:pic>
        <p:nvPicPr>
          <p:cNvPr id="130009" name="image 130009"/>
          <p:cNvPicPr>
            <a:picLocks noChangeAspect="1"/>
          </p:cNvPicPr>
          <p:nvPr/>
        </p:nvPicPr>
        <p:blipFill>
          <a:blip r:embed="rId7"/>
          <a:srcRect/>
          <a:stretch>
            <a:fillRect/>
          </a:stretch>
        </p:blipFill>
        <p:spPr>
          <a:xfrm>
            <a:off x="9690100" y="6591300"/>
            <a:ext cx="15925800" cy="7200900"/>
          </a:xfrm>
          <a:prstGeom prst="rect">
            <a:avLst/>
          </a:prstGeom>
        </p:spPr>
      </p:pic>
      <p:sp>
        <p:nvSpPr>
          <p:cNvPr id="1300010" name="Object 1300010"/>
          <p:cNvSpPr txBox="1"/>
          <p:nvPr/>
        </p:nvSpPr>
        <p:spPr>
          <a:xfrm>
            <a:off x="9747250" y="2098039"/>
            <a:ext cx="5765800" cy="1092200"/>
          </a:xfrm>
          <a:prstGeom prst="rect">
            <a:avLst/>
          </a:prstGeom>
        </p:spPr>
        <p:txBody>
          <a:bodyPr vert="horz" rtlCol="0" anchor="t" anchorCtr="0">
            <a:noAutofit/>
          </a:bodyPr>
          <a:lstStyle/>
          <a:p>
            <a:pPr algn="ctr">
              <a:lnSpc>
                <a:spcPct val="100000"/>
              </a:lnSpc>
            </a:pPr>
            <a:r>
              <a:rPr lang="zh-CN" sz="7200" b="0" i="0" spc="360" dirty="0" smtClean="0">
                <a:solidFill>
                  <a:srgbClr val="1E375F"/>
                </a:solidFill>
                <a:latin typeface="SourceHanSansSC-Bold" panose="020B0800000000000000"/>
                <a:ea typeface="SourceHanSansSC-Bold" panose="020B0800000000000000"/>
              </a:rPr>
              <a:t>思考与改进</a:t>
            </a:r>
            <a:endParaRPr lang="zh-CN" altLang="en-US"/>
          </a:p>
        </p:txBody>
      </p:sp>
      <p:sp>
        <p:nvSpPr>
          <p:cNvPr id="1300011" name="Object 1300011"/>
          <p:cNvSpPr txBox="1"/>
          <p:nvPr/>
        </p:nvSpPr>
        <p:spPr>
          <a:xfrm>
            <a:off x="9747250" y="3362960"/>
            <a:ext cx="5765800" cy="736600"/>
          </a:xfrm>
          <a:prstGeom prst="rect">
            <a:avLst/>
          </a:prstGeom>
        </p:spPr>
        <p:txBody>
          <a:bodyPr vert="horz" rtlCol="0" anchor="t" anchorCtr="0">
            <a:noAutofit/>
          </a:bodyPr>
          <a:lstStyle/>
          <a:p>
            <a:pPr algn="ctr">
              <a:lnSpc>
                <a:spcPct val="100000"/>
              </a:lnSpc>
            </a:pPr>
            <a:r>
              <a:rPr lang="zh-CN" sz="4800" b="0" i="0" spc="240" dirty="0" smtClean="0">
                <a:solidFill>
                  <a:srgbClr val="000000"/>
                </a:solidFill>
                <a:latin typeface="SourceHanSansSC-Medium" panose="020B0600000000000000"/>
                <a:ea typeface="SourceHanSansSC-Medium" panose="020B0600000000000000"/>
              </a:rPr>
              <a:t>运营普遍存在问题</a:t>
            </a:r>
            <a:endParaRPr lang="zh-CN" altLang="en-US"/>
          </a:p>
        </p:txBody>
      </p:sp>
      <p:sp>
        <p:nvSpPr>
          <p:cNvPr id="1300012" name="Object 1300012"/>
          <p:cNvSpPr txBox="1"/>
          <p:nvPr/>
        </p:nvSpPr>
        <p:spPr>
          <a:xfrm>
            <a:off x="9817100" y="8252460"/>
            <a:ext cx="4483100" cy="736600"/>
          </a:xfrm>
          <a:prstGeom prst="rect">
            <a:avLst/>
          </a:prstGeom>
        </p:spPr>
        <p:txBody>
          <a:bodyPr vert="horz" rtlCol="0" anchor="t" anchorCtr="0">
            <a:noAutofit/>
          </a:bodyPr>
          <a:lstStyle/>
          <a:p>
            <a:pPr algn="ctr">
              <a:lnSpc>
                <a:spcPct val="100000"/>
              </a:lnSpc>
            </a:pPr>
            <a:r>
              <a:rPr lang="zh-CN" sz="4800" b="0" i="0" spc="240" dirty="0" smtClean="0">
                <a:solidFill>
                  <a:srgbClr val="1F1F1F"/>
                </a:solidFill>
                <a:latin typeface="SourceHanSansSC-Medium" panose="020B0600000000000000"/>
                <a:ea typeface="SourceHanSansSC-Medium" panose="020B0600000000000000"/>
              </a:rPr>
              <a:t>运营方式初级</a:t>
            </a:r>
            <a:endParaRPr lang="zh-CN" altLang="en-US"/>
          </a:p>
        </p:txBody>
      </p:sp>
      <p:sp>
        <p:nvSpPr>
          <p:cNvPr id="1300013" name="Object 1300013"/>
          <p:cNvSpPr txBox="1"/>
          <p:nvPr/>
        </p:nvSpPr>
        <p:spPr>
          <a:xfrm>
            <a:off x="2997200" y="8239760"/>
            <a:ext cx="4483100" cy="736600"/>
          </a:xfrm>
          <a:prstGeom prst="rect">
            <a:avLst/>
          </a:prstGeom>
        </p:spPr>
        <p:txBody>
          <a:bodyPr vert="horz" rtlCol="0" anchor="t" anchorCtr="0">
            <a:noAutofit/>
          </a:bodyPr>
          <a:lstStyle/>
          <a:p>
            <a:pPr algn="ctr">
              <a:lnSpc>
                <a:spcPct val="100000"/>
              </a:lnSpc>
            </a:pPr>
            <a:r>
              <a:rPr lang="zh-CN" sz="4800" b="0" i="0" spc="240" dirty="0" smtClean="0">
                <a:solidFill>
                  <a:srgbClr val="1F1F1F"/>
                </a:solidFill>
                <a:latin typeface="SourceHanSansSC-Medium" panose="020B0600000000000000"/>
                <a:ea typeface="SourceHanSansSC-Medium" panose="020B0600000000000000"/>
              </a:rPr>
              <a:t>运营效率缺乏</a:t>
            </a:r>
            <a:endParaRPr lang="zh-CN" altLang="en-US"/>
          </a:p>
        </p:txBody>
      </p:sp>
      <p:sp>
        <p:nvSpPr>
          <p:cNvPr id="1300014" name="Object 1300014"/>
          <p:cNvSpPr txBox="1"/>
          <p:nvPr/>
        </p:nvSpPr>
        <p:spPr>
          <a:xfrm>
            <a:off x="16865600" y="8214360"/>
            <a:ext cx="4483100" cy="736600"/>
          </a:xfrm>
          <a:prstGeom prst="rect">
            <a:avLst/>
          </a:prstGeom>
        </p:spPr>
        <p:txBody>
          <a:bodyPr vert="horz" rtlCol="0" anchor="t" anchorCtr="0">
            <a:noAutofit/>
          </a:bodyPr>
          <a:lstStyle/>
          <a:p>
            <a:pPr algn="ctr">
              <a:lnSpc>
                <a:spcPct val="100000"/>
              </a:lnSpc>
            </a:pPr>
            <a:r>
              <a:rPr lang="zh-CN" sz="4800" b="0" i="0" spc="240" dirty="0" smtClean="0">
                <a:solidFill>
                  <a:srgbClr val="1F1F1F"/>
                </a:solidFill>
                <a:latin typeface="SourceHanSansSC-Medium" panose="020B0600000000000000"/>
                <a:ea typeface="SourceHanSansSC-Medium" panose="020B0600000000000000"/>
              </a:rPr>
              <a:t>运营缺乏特色</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0002" name="image 140002"/>
          <p:cNvPicPr>
            <a:picLocks noChangeAspect="1"/>
          </p:cNvPicPr>
          <p:nvPr/>
        </p:nvPicPr>
        <p:blipFill>
          <a:blip r:embed="rId1"/>
          <a:srcRect/>
          <a:stretch>
            <a:fillRect/>
          </a:stretch>
        </p:blipFill>
        <p:spPr>
          <a:xfrm>
            <a:off x="4394200" y="2438400"/>
            <a:ext cx="1536700" cy="1549400"/>
          </a:xfrm>
          <a:prstGeom prst="rect">
            <a:avLst/>
          </a:prstGeom>
        </p:spPr>
      </p:pic>
      <p:pic>
        <p:nvPicPr>
          <p:cNvPr id="140003" name="image 140003"/>
          <p:cNvPicPr>
            <a:picLocks noChangeAspect="1"/>
          </p:cNvPicPr>
          <p:nvPr/>
        </p:nvPicPr>
        <p:blipFill>
          <a:blip r:embed="rId2"/>
          <a:srcRect/>
          <a:stretch>
            <a:fillRect/>
          </a:stretch>
        </p:blipFill>
        <p:spPr>
          <a:xfrm>
            <a:off x="4724400" y="2806700"/>
            <a:ext cx="876300" cy="812800"/>
          </a:xfrm>
          <a:prstGeom prst="rect">
            <a:avLst/>
          </a:prstGeom>
        </p:spPr>
      </p:pic>
      <p:pic>
        <p:nvPicPr>
          <p:cNvPr id="140004" name="image 140004"/>
          <p:cNvPicPr>
            <a:picLocks noChangeAspect="1"/>
          </p:cNvPicPr>
          <p:nvPr/>
        </p:nvPicPr>
        <p:blipFill>
          <a:blip r:embed="rId3"/>
          <a:srcRect/>
          <a:stretch>
            <a:fillRect/>
          </a:stretch>
        </p:blipFill>
        <p:spPr>
          <a:xfrm>
            <a:off x="11417300" y="2540000"/>
            <a:ext cx="1549400" cy="1549400"/>
          </a:xfrm>
          <a:prstGeom prst="rect">
            <a:avLst/>
          </a:prstGeom>
        </p:spPr>
      </p:pic>
      <p:pic>
        <p:nvPicPr>
          <p:cNvPr id="140005" name="image 140005"/>
          <p:cNvPicPr>
            <a:picLocks noChangeAspect="1"/>
          </p:cNvPicPr>
          <p:nvPr/>
        </p:nvPicPr>
        <p:blipFill>
          <a:blip r:embed="rId4"/>
          <a:srcRect/>
          <a:stretch>
            <a:fillRect/>
          </a:stretch>
        </p:blipFill>
        <p:spPr>
          <a:xfrm>
            <a:off x="11760200" y="2921000"/>
            <a:ext cx="876300" cy="762000"/>
          </a:xfrm>
          <a:prstGeom prst="rect">
            <a:avLst/>
          </a:prstGeom>
        </p:spPr>
      </p:pic>
      <p:pic>
        <p:nvPicPr>
          <p:cNvPr id="140006" name="image 140006"/>
          <p:cNvPicPr>
            <a:picLocks noChangeAspect="1"/>
          </p:cNvPicPr>
          <p:nvPr/>
        </p:nvPicPr>
        <p:blipFill>
          <a:blip r:embed="rId5"/>
          <a:srcRect/>
          <a:stretch>
            <a:fillRect/>
          </a:stretch>
        </p:blipFill>
        <p:spPr>
          <a:xfrm>
            <a:off x="18376900" y="2476500"/>
            <a:ext cx="1549400" cy="1549400"/>
          </a:xfrm>
          <a:prstGeom prst="rect">
            <a:avLst/>
          </a:prstGeom>
        </p:spPr>
      </p:pic>
      <p:pic>
        <p:nvPicPr>
          <p:cNvPr id="140007" name="image 140007"/>
          <p:cNvPicPr>
            <a:picLocks noChangeAspect="1"/>
          </p:cNvPicPr>
          <p:nvPr/>
        </p:nvPicPr>
        <p:blipFill>
          <a:blip r:embed="rId6"/>
          <a:srcRect/>
          <a:stretch>
            <a:fillRect/>
          </a:stretch>
        </p:blipFill>
        <p:spPr>
          <a:xfrm>
            <a:off x="18707100" y="2768600"/>
            <a:ext cx="901700" cy="901700"/>
          </a:xfrm>
          <a:prstGeom prst="rect">
            <a:avLst/>
          </a:prstGeom>
        </p:spPr>
      </p:pic>
      <p:pic>
        <p:nvPicPr>
          <p:cNvPr id="140008" name="image 140008"/>
          <p:cNvPicPr>
            <a:picLocks noChangeAspect="1"/>
          </p:cNvPicPr>
          <p:nvPr/>
        </p:nvPicPr>
        <p:blipFill>
          <a:blip r:embed="rId7"/>
          <a:srcRect/>
          <a:stretch>
            <a:fillRect/>
          </a:stretch>
        </p:blipFill>
        <p:spPr>
          <a:xfrm>
            <a:off x="7924800" y="7835900"/>
            <a:ext cx="1549400" cy="1549400"/>
          </a:xfrm>
          <a:prstGeom prst="rect">
            <a:avLst/>
          </a:prstGeom>
        </p:spPr>
      </p:pic>
      <p:pic>
        <p:nvPicPr>
          <p:cNvPr id="140009" name="image 140009"/>
          <p:cNvPicPr>
            <a:picLocks noChangeAspect="1"/>
          </p:cNvPicPr>
          <p:nvPr/>
        </p:nvPicPr>
        <p:blipFill>
          <a:blip r:embed="rId8"/>
          <a:srcRect/>
          <a:stretch>
            <a:fillRect/>
          </a:stretch>
        </p:blipFill>
        <p:spPr>
          <a:xfrm>
            <a:off x="8331200" y="8128000"/>
            <a:ext cx="787400" cy="990600"/>
          </a:xfrm>
          <a:prstGeom prst="rect">
            <a:avLst/>
          </a:prstGeom>
        </p:spPr>
      </p:pic>
      <p:pic>
        <p:nvPicPr>
          <p:cNvPr id="1400010" name="image 1400010"/>
          <p:cNvPicPr>
            <a:picLocks noChangeAspect="1"/>
          </p:cNvPicPr>
          <p:nvPr/>
        </p:nvPicPr>
        <p:blipFill>
          <a:blip r:embed="rId5"/>
          <a:srcRect/>
          <a:stretch>
            <a:fillRect/>
          </a:stretch>
        </p:blipFill>
        <p:spPr>
          <a:xfrm>
            <a:off x="14998700" y="7861300"/>
            <a:ext cx="1549400" cy="1549400"/>
          </a:xfrm>
          <a:prstGeom prst="rect">
            <a:avLst/>
          </a:prstGeom>
        </p:spPr>
      </p:pic>
      <p:pic>
        <p:nvPicPr>
          <p:cNvPr id="1400011" name="image 1400011"/>
          <p:cNvPicPr>
            <a:picLocks noChangeAspect="1"/>
          </p:cNvPicPr>
          <p:nvPr/>
        </p:nvPicPr>
        <p:blipFill>
          <a:blip r:embed="rId9"/>
          <a:srcRect/>
          <a:stretch>
            <a:fillRect/>
          </a:stretch>
        </p:blipFill>
        <p:spPr>
          <a:xfrm>
            <a:off x="15379700" y="8229600"/>
            <a:ext cx="800100" cy="812800"/>
          </a:xfrm>
          <a:prstGeom prst="rect">
            <a:avLst/>
          </a:prstGeom>
        </p:spPr>
      </p:pic>
      <p:pic>
        <p:nvPicPr>
          <p:cNvPr id="1400012" name="image 1400012"/>
          <p:cNvPicPr>
            <a:picLocks noChangeAspect="1"/>
          </p:cNvPicPr>
          <p:nvPr/>
        </p:nvPicPr>
        <p:blipFill>
          <a:blip r:embed="rId10"/>
          <a:srcRect/>
          <a:stretch>
            <a:fillRect/>
          </a:stretch>
        </p:blipFill>
        <p:spPr>
          <a:xfrm>
            <a:off x="-4102100" y="-2095500"/>
            <a:ext cx="7556500" cy="5702300"/>
          </a:xfrm>
          <a:prstGeom prst="rect">
            <a:avLst/>
          </a:prstGeom>
        </p:spPr>
      </p:pic>
      <p:pic>
        <p:nvPicPr>
          <p:cNvPr id="1400013" name="image 1400013"/>
          <p:cNvPicPr>
            <a:picLocks noChangeAspect="1"/>
          </p:cNvPicPr>
          <p:nvPr/>
        </p:nvPicPr>
        <p:blipFill>
          <a:blip r:embed="rId11"/>
          <a:srcRect/>
          <a:stretch>
            <a:fillRect/>
          </a:stretch>
        </p:blipFill>
        <p:spPr>
          <a:xfrm>
            <a:off x="368300" y="12230100"/>
            <a:ext cx="2578100" cy="2578100"/>
          </a:xfrm>
          <a:prstGeom prst="rect">
            <a:avLst/>
          </a:prstGeom>
        </p:spPr>
      </p:pic>
      <p:pic>
        <p:nvPicPr>
          <p:cNvPr id="1400014" name="image 1400014"/>
          <p:cNvPicPr>
            <a:picLocks noChangeAspect="1"/>
          </p:cNvPicPr>
          <p:nvPr/>
        </p:nvPicPr>
        <p:blipFill>
          <a:blip r:embed="rId12"/>
          <a:srcRect/>
          <a:stretch>
            <a:fillRect/>
          </a:stretch>
        </p:blipFill>
        <p:spPr>
          <a:xfrm>
            <a:off x="22021800" y="901700"/>
            <a:ext cx="1104900" cy="1104900"/>
          </a:xfrm>
          <a:prstGeom prst="rect">
            <a:avLst/>
          </a:prstGeom>
        </p:spPr>
      </p:pic>
      <p:pic>
        <p:nvPicPr>
          <p:cNvPr id="1400015" name="image 1400015"/>
          <p:cNvPicPr>
            <a:picLocks noChangeAspect="1"/>
          </p:cNvPicPr>
          <p:nvPr/>
        </p:nvPicPr>
        <p:blipFill>
          <a:blip r:embed="rId13"/>
          <a:srcRect/>
          <a:stretch>
            <a:fillRect/>
          </a:stretch>
        </p:blipFill>
        <p:spPr>
          <a:xfrm>
            <a:off x="16281400" y="7556500"/>
            <a:ext cx="8902700" cy="6908800"/>
          </a:xfrm>
          <a:prstGeom prst="rect">
            <a:avLst/>
          </a:prstGeom>
        </p:spPr>
      </p:pic>
      <p:sp>
        <p:nvSpPr>
          <p:cNvPr id="1400016" name="Object 1400016"/>
          <p:cNvSpPr txBox="1"/>
          <p:nvPr/>
        </p:nvSpPr>
        <p:spPr>
          <a:xfrm>
            <a:off x="3670300" y="4291964"/>
            <a:ext cx="3632200" cy="635000"/>
          </a:xfrm>
          <a:prstGeom prst="rect">
            <a:avLst/>
          </a:prstGeom>
        </p:spPr>
        <p:txBody>
          <a:bodyPr vert="horz" rtlCol="0" anchor="t" anchorCtr="0">
            <a:noAutofit/>
          </a:bodyPr>
          <a:lstStyle/>
          <a:p>
            <a:pPr algn="l">
              <a:lnSpc>
                <a:spcPct val="100000"/>
              </a:lnSpc>
            </a:pPr>
            <a:r>
              <a:rPr lang="zh-CN" sz="4200" b="0" i="0" spc="210" dirty="0" smtClean="0">
                <a:solidFill>
                  <a:srgbClr val="1E375F"/>
                </a:solidFill>
                <a:latin typeface="SourceHanSansSC-Bold" panose="020B0800000000000000"/>
                <a:ea typeface="SourceHanSansSC-Bold" panose="020B0800000000000000"/>
              </a:rPr>
              <a:t>工作的量化</a:t>
            </a:r>
            <a:endParaRPr lang="zh-CN" altLang="en-US"/>
          </a:p>
        </p:txBody>
      </p:sp>
      <p:sp>
        <p:nvSpPr>
          <p:cNvPr id="1400017" name="Object 1400017"/>
          <p:cNvSpPr txBox="1"/>
          <p:nvPr/>
        </p:nvSpPr>
        <p:spPr>
          <a:xfrm>
            <a:off x="10160000" y="4279264"/>
            <a:ext cx="4737100" cy="635000"/>
          </a:xfrm>
          <a:prstGeom prst="rect">
            <a:avLst/>
          </a:prstGeom>
        </p:spPr>
        <p:txBody>
          <a:bodyPr vert="horz" rtlCol="0" anchor="t" anchorCtr="0">
            <a:noAutofit/>
          </a:bodyPr>
          <a:lstStyle/>
          <a:p>
            <a:pPr algn="l">
              <a:lnSpc>
                <a:spcPct val="100000"/>
              </a:lnSpc>
            </a:pPr>
            <a:r>
              <a:rPr lang="zh-CN" sz="4200" b="0" i="0" spc="210" dirty="0" smtClean="0">
                <a:solidFill>
                  <a:srgbClr val="1E375F"/>
                </a:solidFill>
                <a:latin typeface="SourceHanSansSC-Bold" panose="020B0800000000000000"/>
                <a:ea typeface="SourceHanSansSC-Bold" panose="020B0800000000000000"/>
              </a:rPr>
              <a:t>时间安排合理化</a:t>
            </a:r>
            <a:endParaRPr lang="zh-CN" altLang="en-US"/>
          </a:p>
        </p:txBody>
      </p:sp>
      <p:sp>
        <p:nvSpPr>
          <p:cNvPr id="1400018" name="Object 1400018"/>
          <p:cNvSpPr txBox="1"/>
          <p:nvPr/>
        </p:nvSpPr>
        <p:spPr>
          <a:xfrm>
            <a:off x="17602200" y="4279264"/>
            <a:ext cx="3632200" cy="635000"/>
          </a:xfrm>
          <a:prstGeom prst="rect">
            <a:avLst/>
          </a:prstGeom>
        </p:spPr>
        <p:txBody>
          <a:bodyPr vert="horz" rtlCol="0" anchor="t" anchorCtr="0">
            <a:noAutofit/>
          </a:bodyPr>
          <a:lstStyle/>
          <a:p>
            <a:pPr algn="l">
              <a:lnSpc>
                <a:spcPct val="100000"/>
              </a:lnSpc>
            </a:pPr>
            <a:r>
              <a:rPr lang="zh-CN" sz="4200" b="0" i="0" spc="210" dirty="0" smtClean="0">
                <a:solidFill>
                  <a:srgbClr val="1E375F"/>
                </a:solidFill>
                <a:latin typeface="SourceHanSansSC-Bold" panose="020B0800000000000000"/>
                <a:ea typeface="SourceHanSansSC-Bold" panose="020B0800000000000000"/>
              </a:rPr>
              <a:t>计划与总结</a:t>
            </a:r>
            <a:endParaRPr lang="zh-CN" altLang="en-US"/>
          </a:p>
        </p:txBody>
      </p:sp>
      <p:sp>
        <p:nvSpPr>
          <p:cNvPr id="1400019" name="Object 1400019"/>
          <p:cNvSpPr txBox="1"/>
          <p:nvPr/>
        </p:nvSpPr>
        <p:spPr>
          <a:xfrm>
            <a:off x="6680200" y="9549764"/>
            <a:ext cx="4737100" cy="635000"/>
          </a:xfrm>
          <a:prstGeom prst="rect">
            <a:avLst/>
          </a:prstGeom>
        </p:spPr>
        <p:txBody>
          <a:bodyPr vert="horz" rtlCol="0" anchor="t" anchorCtr="0">
            <a:noAutofit/>
          </a:bodyPr>
          <a:lstStyle/>
          <a:p>
            <a:pPr algn="l">
              <a:lnSpc>
                <a:spcPct val="100000"/>
              </a:lnSpc>
            </a:pPr>
            <a:r>
              <a:rPr lang="zh-CN" sz="4200" b="0" i="0" spc="210" dirty="0" smtClean="0">
                <a:solidFill>
                  <a:srgbClr val="1E375F"/>
                </a:solidFill>
                <a:latin typeface="SourceHanSansSC-Bold" panose="020B0800000000000000"/>
                <a:ea typeface="SourceHanSansSC-Bold" panose="020B0800000000000000"/>
              </a:rPr>
              <a:t>阶段目标的设定</a:t>
            </a:r>
            <a:endParaRPr lang="zh-CN" altLang="en-US"/>
          </a:p>
        </p:txBody>
      </p:sp>
      <p:sp>
        <p:nvSpPr>
          <p:cNvPr id="1400020" name="Object 1400020"/>
          <p:cNvSpPr txBox="1"/>
          <p:nvPr/>
        </p:nvSpPr>
        <p:spPr>
          <a:xfrm>
            <a:off x="13639800" y="9613264"/>
            <a:ext cx="4902200" cy="635000"/>
          </a:xfrm>
          <a:prstGeom prst="rect">
            <a:avLst/>
          </a:prstGeom>
        </p:spPr>
        <p:txBody>
          <a:bodyPr vert="horz" rtlCol="0" anchor="t" anchorCtr="0">
            <a:noAutofit/>
          </a:bodyPr>
          <a:lstStyle/>
          <a:p>
            <a:pPr algn="l">
              <a:lnSpc>
                <a:spcPct val="100000"/>
              </a:lnSpc>
            </a:pPr>
            <a:r>
              <a:rPr lang="zh-CN" sz="4200" b="0" i="0" spc="210" dirty="0" smtClean="0">
                <a:solidFill>
                  <a:srgbClr val="1E375F"/>
                </a:solidFill>
                <a:latin typeface="SourceHanSansSC-Bold" panose="020B0800000000000000"/>
                <a:ea typeface="SourceHanSansSC-Bold" panose="020B0800000000000000"/>
              </a:rPr>
              <a:t>运营工具的选择 </a:t>
            </a:r>
            <a:endParaRPr lang="zh-CN" altLang="en-US"/>
          </a:p>
        </p:txBody>
      </p:sp>
      <p:sp>
        <p:nvSpPr>
          <p:cNvPr id="1400021" name="Object 1400021"/>
          <p:cNvSpPr txBox="1"/>
          <p:nvPr/>
        </p:nvSpPr>
        <p:spPr>
          <a:xfrm>
            <a:off x="9359900" y="5121275"/>
            <a:ext cx="5880100" cy="1600200"/>
          </a:xfrm>
          <a:prstGeom prst="rect">
            <a:avLst/>
          </a:prstGeom>
        </p:spPr>
        <p:txBody>
          <a:bodyPr vert="horz" rtlCol="0" anchor="t" anchorCtr="0">
            <a:noAutofit/>
          </a:bodyPr>
          <a:lstStyle/>
          <a:p>
            <a:pPr algn="l">
              <a:lnSpc>
                <a:spcPct val="125000"/>
              </a:lnSpc>
            </a:pPr>
            <a:r>
              <a:rPr lang="zh-CN" sz="2800" b="0" i="0" spc="140" dirty="0" smtClean="0">
                <a:solidFill>
                  <a:srgbClr val="3F3E3E"/>
                </a:solidFill>
                <a:latin typeface="SourceHanSansSC-Regular" panose="020B0500000000000000"/>
                <a:ea typeface="SourceHanSansSC-Regular" panose="020B0500000000000000"/>
              </a:rPr>
              <a:t>将工作项目化、计划化。区分工作的时间和紧急关系，避免工作时间碎片化。</a:t>
            </a:r>
            <a:endParaRPr lang="zh-CN" altLang="en-US"/>
          </a:p>
        </p:txBody>
      </p:sp>
      <p:sp>
        <p:nvSpPr>
          <p:cNvPr id="1400022" name="Object 1400022"/>
          <p:cNvSpPr txBox="1"/>
          <p:nvPr/>
        </p:nvSpPr>
        <p:spPr>
          <a:xfrm>
            <a:off x="2247900" y="5121275"/>
            <a:ext cx="5880100" cy="1600200"/>
          </a:xfrm>
          <a:prstGeom prst="rect">
            <a:avLst/>
          </a:prstGeom>
        </p:spPr>
        <p:txBody>
          <a:bodyPr vert="horz" rtlCol="0" anchor="t" anchorCtr="0">
            <a:noAutofit/>
          </a:bodyPr>
          <a:lstStyle/>
          <a:p>
            <a:pPr algn="l">
              <a:lnSpc>
                <a:spcPct val="125000"/>
              </a:lnSpc>
            </a:pPr>
            <a:r>
              <a:rPr lang="zh-CN" sz="2800" b="0" i="0" spc="140" dirty="0" smtClean="0">
                <a:solidFill>
                  <a:srgbClr val="3F3E3E"/>
                </a:solidFill>
                <a:latin typeface="SourceHanSansSC-Regular" panose="020B0500000000000000"/>
                <a:ea typeface="SourceHanSansSC-Regular" panose="020B0500000000000000"/>
              </a:rPr>
              <a:t>合理的量化工作，避免过量或过少工作，每天跟进累计关注数，用户留存以及图文转发等关键数据。</a:t>
            </a:r>
            <a:endParaRPr lang="zh-CN" altLang="en-US"/>
          </a:p>
        </p:txBody>
      </p:sp>
      <p:sp>
        <p:nvSpPr>
          <p:cNvPr id="1400023" name="Object 1400023"/>
          <p:cNvSpPr txBox="1"/>
          <p:nvPr/>
        </p:nvSpPr>
        <p:spPr>
          <a:xfrm>
            <a:off x="12865100" y="10506075"/>
            <a:ext cx="5880100" cy="1600200"/>
          </a:xfrm>
          <a:prstGeom prst="rect">
            <a:avLst/>
          </a:prstGeom>
        </p:spPr>
        <p:txBody>
          <a:bodyPr vert="horz" rtlCol="0" anchor="t" anchorCtr="0">
            <a:noAutofit/>
          </a:bodyPr>
          <a:lstStyle/>
          <a:p>
            <a:pPr algn="l">
              <a:lnSpc>
                <a:spcPct val="125000"/>
              </a:lnSpc>
            </a:pPr>
            <a:r>
              <a:rPr lang="zh-CN" sz="2800" b="0" i="0" spc="140" dirty="0" smtClean="0">
                <a:solidFill>
                  <a:srgbClr val="3F3E3E"/>
                </a:solidFill>
                <a:latin typeface="SourceHanSansSC-Regular" panose="020B0500000000000000"/>
                <a:ea typeface="SourceHanSansSC-Regular" panose="020B0500000000000000"/>
              </a:rPr>
              <a:t>使用便捷的运营工具提高工作效率部门内要及时分享优质的运营工具提高团队的运作效率和流畅度。</a:t>
            </a:r>
            <a:endParaRPr lang="zh-CN" altLang="en-US"/>
          </a:p>
        </p:txBody>
      </p:sp>
      <p:sp>
        <p:nvSpPr>
          <p:cNvPr id="1400024" name="Object 1400024"/>
          <p:cNvSpPr txBox="1"/>
          <p:nvPr/>
        </p:nvSpPr>
        <p:spPr>
          <a:xfrm>
            <a:off x="5943600" y="10506075"/>
            <a:ext cx="5854700" cy="1600200"/>
          </a:xfrm>
          <a:prstGeom prst="rect">
            <a:avLst/>
          </a:prstGeom>
        </p:spPr>
        <p:txBody>
          <a:bodyPr vert="horz" rtlCol="0" anchor="t" anchorCtr="0">
            <a:noAutofit/>
          </a:bodyPr>
          <a:lstStyle/>
          <a:p>
            <a:pPr algn="l">
              <a:lnSpc>
                <a:spcPct val="125000"/>
              </a:lnSpc>
            </a:pPr>
            <a:r>
              <a:rPr lang="zh-CN" sz="2800" b="0" i="0" spc="140" dirty="0" smtClean="0">
                <a:solidFill>
                  <a:srgbClr val="3F3E3E"/>
                </a:solidFill>
                <a:latin typeface="SourceHanSansSC-Regular" panose="020B0500000000000000"/>
                <a:ea typeface="SourceHanSansSC-Regular" panose="020B0500000000000000"/>
              </a:rPr>
              <a:t>在运营中设立目标，包括长远目标和阶段目标，目标的操作性和可实现度，围绕目标去运营公众号。</a:t>
            </a:r>
            <a:endParaRPr lang="zh-CN" altLang="en-US"/>
          </a:p>
        </p:txBody>
      </p:sp>
      <p:sp>
        <p:nvSpPr>
          <p:cNvPr id="1400025" name="Object 1400025"/>
          <p:cNvSpPr txBox="1"/>
          <p:nvPr/>
        </p:nvSpPr>
        <p:spPr>
          <a:xfrm>
            <a:off x="16319500" y="5121275"/>
            <a:ext cx="5854700" cy="1600200"/>
          </a:xfrm>
          <a:prstGeom prst="rect">
            <a:avLst/>
          </a:prstGeom>
        </p:spPr>
        <p:txBody>
          <a:bodyPr vert="horz" rtlCol="0" anchor="t" anchorCtr="0">
            <a:noAutofit/>
          </a:bodyPr>
          <a:lstStyle/>
          <a:p>
            <a:pPr algn="l">
              <a:lnSpc>
                <a:spcPct val="125000"/>
              </a:lnSpc>
            </a:pPr>
            <a:r>
              <a:rPr lang="zh-CN" sz="2800" b="0" i="0" spc="140" dirty="0" smtClean="0">
                <a:solidFill>
                  <a:srgbClr val="3F3E3E"/>
                </a:solidFill>
                <a:latin typeface="SourceHanSansSC-Regular" panose="020B0500000000000000"/>
                <a:ea typeface="SourceHanSansSC-Regular" panose="020B0500000000000000"/>
              </a:rPr>
              <a:t>善于总结复盘，将失败的经历和教训形成可学习可复制的工作经验在总结中优化工作，提高工作效率。</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0002" name="image 150002"/>
          <p:cNvPicPr>
            <a:picLocks noChangeAspect="1"/>
          </p:cNvPicPr>
          <p:nvPr/>
        </p:nvPicPr>
        <p:blipFill>
          <a:blip r:embed="rId1"/>
          <a:srcRect/>
          <a:stretch>
            <a:fillRect/>
          </a:stretch>
        </p:blipFill>
        <p:spPr>
          <a:xfrm>
            <a:off x="-25400" y="-63500"/>
            <a:ext cx="24434800" cy="13843000"/>
          </a:xfrm>
          <a:prstGeom prst="rect">
            <a:avLst/>
          </a:prstGeom>
        </p:spPr>
      </p:pic>
      <p:pic>
        <p:nvPicPr>
          <p:cNvPr id="150003" name="image 150003"/>
          <p:cNvPicPr>
            <a:picLocks noChangeAspect="1"/>
          </p:cNvPicPr>
          <p:nvPr/>
        </p:nvPicPr>
        <p:blipFill>
          <a:blip r:embed="rId2"/>
          <a:srcRect/>
          <a:stretch>
            <a:fillRect/>
          </a:stretch>
        </p:blipFill>
        <p:spPr>
          <a:xfrm>
            <a:off x="-2082800" y="-2374900"/>
            <a:ext cx="6299200" cy="5003800"/>
          </a:xfrm>
          <a:prstGeom prst="rect">
            <a:avLst/>
          </a:prstGeom>
        </p:spPr>
      </p:pic>
      <p:pic>
        <p:nvPicPr>
          <p:cNvPr id="150004" name="image 150004"/>
          <p:cNvPicPr>
            <a:picLocks noChangeAspect="1"/>
          </p:cNvPicPr>
          <p:nvPr/>
        </p:nvPicPr>
        <p:blipFill>
          <a:blip r:embed="rId3"/>
          <a:srcRect/>
          <a:stretch>
            <a:fillRect/>
          </a:stretch>
        </p:blipFill>
        <p:spPr>
          <a:xfrm>
            <a:off x="19011900" y="12230100"/>
            <a:ext cx="685800" cy="685800"/>
          </a:xfrm>
          <a:prstGeom prst="rect">
            <a:avLst/>
          </a:prstGeom>
        </p:spPr>
      </p:pic>
      <p:pic>
        <p:nvPicPr>
          <p:cNvPr id="150005" name="image 150005"/>
          <p:cNvPicPr>
            <a:picLocks noChangeAspect="1"/>
          </p:cNvPicPr>
          <p:nvPr/>
        </p:nvPicPr>
        <p:blipFill>
          <a:blip r:embed="rId4"/>
          <a:srcRect/>
          <a:stretch>
            <a:fillRect/>
          </a:stretch>
        </p:blipFill>
        <p:spPr>
          <a:xfrm>
            <a:off x="-660400" y="7670800"/>
            <a:ext cx="11468100" cy="6311900"/>
          </a:xfrm>
          <a:prstGeom prst="rect">
            <a:avLst/>
          </a:prstGeom>
        </p:spPr>
      </p:pic>
      <p:pic>
        <p:nvPicPr>
          <p:cNvPr id="150006" name="image 150006"/>
          <p:cNvPicPr>
            <a:picLocks noChangeAspect="1"/>
          </p:cNvPicPr>
          <p:nvPr/>
        </p:nvPicPr>
        <p:blipFill>
          <a:blip r:embed="rId5">
            <a:alphaModFix amt="80000"/>
          </a:blip>
          <a:srcRect/>
          <a:stretch>
            <a:fillRect/>
          </a:stretch>
        </p:blipFill>
        <p:spPr>
          <a:xfrm>
            <a:off x="18694400" y="-2768600"/>
            <a:ext cx="11099800" cy="5791200"/>
          </a:xfrm>
          <a:prstGeom prst="rect">
            <a:avLst/>
          </a:prstGeom>
        </p:spPr>
      </p:pic>
      <p:sp>
        <p:nvSpPr>
          <p:cNvPr id="150007" name="Object 150007"/>
          <p:cNvSpPr txBox="1"/>
          <p:nvPr/>
        </p:nvSpPr>
        <p:spPr>
          <a:xfrm>
            <a:off x="8077200" y="1002087"/>
            <a:ext cx="19862800" cy="10693400"/>
          </a:xfrm>
          <a:prstGeom prst="rect">
            <a:avLst/>
          </a:prstGeom>
        </p:spPr>
        <p:txBody>
          <a:bodyPr vert="horz" rtlCol="0" anchor="t" anchorCtr="0">
            <a:noAutofit/>
          </a:bodyPr>
          <a:lstStyle/>
          <a:p>
            <a:pPr algn="l">
              <a:lnSpc>
                <a:spcPct val="102000"/>
              </a:lnSpc>
            </a:pPr>
            <a:r>
              <a:rPr lang="zh-CN" sz="69030" b="0" i="0" spc="3451" dirty="0" smtClean="0">
                <a:solidFill>
                  <a:srgbClr val="C3E7E7"/>
                </a:solidFill>
                <a:latin typeface="DIN-Bold"/>
                <a:ea typeface="DIN-Bold"/>
              </a:rPr>
              <a:t>05</a:t>
            </a:r>
            <a:endParaRPr lang="zh-CN" altLang="en-US"/>
          </a:p>
        </p:txBody>
      </p:sp>
      <p:sp>
        <p:nvSpPr>
          <p:cNvPr id="150008" name="Object 150008"/>
          <p:cNvSpPr txBox="1"/>
          <p:nvPr/>
        </p:nvSpPr>
        <p:spPr>
          <a:xfrm>
            <a:off x="8839200" y="6140450"/>
            <a:ext cx="8255000" cy="1524000"/>
          </a:xfrm>
          <a:prstGeom prst="rect">
            <a:avLst/>
          </a:prstGeom>
        </p:spPr>
        <p:txBody>
          <a:bodyPr vert="horz" rtlCol="0" anchor="t" anchorCtr="0">
            <a:noAutofit/>
          </a:bodyPr>
          <a:lstStyle/>
          <a:p>
            <a:pPr algn="l">
              <a:lnSpc>
                <a:spcPct val="100000"/>
              </a:lnSpc>
            </a:pPr>
            <a:r>
              <a:rPr lang="zh-CN" sz="10000" b="0" i="0" spc="500" dirty="0" smtClean="0">
                <a:solidFill>
                  <a:srgbClr val="1E375F"/>
                </a:solidFill>
                <a:latin typeface="SourceHanSansSC-Bold" panose="020B0800000000000000"/>
                <a:ea typeface="SourceHanSansSC-Bold" panose="020B0800000000000000"/>
              </a:rPr>
              <a:t>规划与展望</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0002" name="image 160002"/>
          <p:cNvPicPr>
            <a:picLocks noChangeAspect="1"/>
          </p:cNvPicPr>
          <p:nvPr/>
        </p:nvPicPr>
        <p:blipFill>
          <a:blip r:embed="rId1"/>
          <a:srcRect/>
          <a:stretch>
            <a:fillRect/>
          </a:stretch>
        </p:blipFill>
        <p:spPr>
          <a:xfrm>
            <a:off x="0" y="0"/>
            <a:ext cx="8470900" cy="13716000"/>
          </a:xfrm>
          <a:prstGeom prst="rect">
            <a:avLst/>
          </a:prstGeom>
        </p:spPr>
      </p:pic>
      <p:pic>
        <p:nvPicPr>
          <p:cNvPr id="160003" name="image 160003"/>
          <p:cNvPicPr>
            <a:picLocks noChangeAspect="1"/>
          </p:cNvPicPr>
          <p:nvPr/>
        </p:nvPicPr>
        <p:blipFill>
          <a:blip r:embed="rId2"/>
          <a:srcRect/>
          <a:stretch>
            <a:fillRect/>
          </a:stretch>
        </p:blipFill>
        <p:spPr>
          <a:xfrm>
            <a:off x="-3873500" y="-127000"/>
            <a:ext cx="12344400" cy="13931900"/>
          </a:xfrm>
          <a:prstGeom prst="rect">
            <a:avLst/>
          </a:prstGeom>
        </p:spPr>
      </p:pic>
      <p:pic>
        <p:nvPicPr>
          <p:cNvPr id="160004" name="image 160004"/>
          <p:cNvPicPr>
            <a:picLocks noChangeAspect="1"/>
          </p:cNvPicPr>
          <p:nvPr/>
        </p:nvPicPr>
        <p:blipFill>
          <a:blip r:embed="rId3">
            <a:alphaModFix amt="80000"/>
          </a:blip>
          <a:srcRect/>
          <a:stretch>
            <a:fillRect/>
          </a:stretch>
        </p:blipFill>
        <p:spPr>
          <a:xfrm>
            <a:off x="21196300" y="-2692400"/>
            <a:ext cx="5638800" cy="5638800"/>
          </a:xfrm>
          <a:prstGeom prst="rect">
            <a:avLst/>
          </a:prstGeom>
        </p:spPr>
      </p:pic>
      <p:pic>
        <p:nvPicPr>
          <p:cNvPr id="160005" name="image 160005"/>
          <p:cNvPicPr>
            <a:picLocks noChangeAspect="1"/>
          </p:cNvPicPr>
          <p:nvPr/>
        </p:nvPicPr>
        <p:blipFill>
          <a:blip r:embed="rId4"/>
          <a:srcRect/>
          <a:stretch>
            <a:fillRect/>
          </a:stretch>
        </p:blipFill>
        <p:spPr>
          <a:xfrm>
            <a:off x="4330700" y="3276600"/>
            <a:ext cx="1231900" cy="1231900"/>
          </a:xfrm>
          <a:prstGeom prst="rect">
            <a:avLst/>
          </a:prstGeom>
        </p:spPr>
      </p:pic>
      <p:pic>
        <p:nvPicPr>
          <p:cNvPr id="160006" name="image 160006"/>
          <p:cNvPicPr>
            <a:picLocks noChangeAspect="1"/>
          </p:cNvPicPr>
          <p:nvPr/>
        </p:nvPicPr>
        <p:blipFill>
          <a:blip r:embed="rId5"/>
          <a:srcRect/>
          <a:stretch>
            <a:fillRect/>
          </a:stretch>
        </p:blipFill>
        <p:spPr>
          <a:xfrm>
            <a:off x="6197600" y="6654800"/>
            <a:ext cx="1231900" cy="1231900"/>
          </a:xfrm>
          <a:prstGeom prst="rect">
            <a:avLst/>
          </a:prstGeom>
        </p:spPr>
      </p:pic>
      <p:pic>
        <p:nvPicPr>
          <p:cNvPr id="160007" name="image 160007"/>
          <p:cNvPicPr>
            <a:picLocks noChangeAspect="1"/>
          </p:cNvPicPr>
          <p:nvPr/>
        </p:nvPicPr>
        <p:blipFill>
          <a:blip r:embed="rId6"/>
          <a:srcRect/>
          <a:stretch>
            <a:fillRect/>
          </a:stretch>
        </p:blipFill>
        <p:spPr>
          <a:xfrm>
            <a:off x="7327900" y="9880600"/>
            <a:ext cx="1219200" cy="1219200"/>
          </a:xfrm>
          <a:prstGeom prst="rect">
            <a:avLst/>
          </a:prstGeom>
        </p:spPr>
      </p:pic>
      <p:pic>
        <p:nvPicPr>
          <p:cNvPr id="160008" name="image 160008"/>
          <p:cNvPicPr>
            <a:picLocks noChangeAspect="1"/>
          </p:cNvPicPr>
          <p:nvPr/>
        </p:nvPicPr>
        <p:blipFill>
          <a:blip r:embed="rId3">
            <a:alphaModFix amt="80000"/>
          </a:blip>
          <a:srcRect/>
          <a:stretch>
            <a:fillRect/>
          </a:stretch>
        </p:blipFill>
        <p:spPr>
          <a:xfrm>
            <a:off x="21196300" y="-2692400"/>
            <a:ext cx="5638800" cy="5638800"/>
          </a:xfrm>
          <a:prstGeom prst="rect">
            <a:avLst/>
          </a:prstGeom>
        </p:spPr>
      </p:pic>
      <p:pic>
        <p:nvPicPr>
          <p:cNvPr id="160009" name="image 160009"/>
          <p:cNvPicPr>
            <a:picLocks noChangeAspect="1"/>
          </p:cNvPicPr>
          <p:nvPr/>
        </p:nvPicPr>
        <p:blipFill>
          <a:blip r:embed="rId4"/>
          <a:srcRect/>
          <a:stretch>
            <a:fillRect/>
          </a:stretch>
        </p:blipFill>
        <p:spPr>
          <a:xfrm>
            <a:off x="4330700" y="3276600"/>
            <a:ext cx="1231900" cy="1231900"/>
          </a:xfrm>
          <a:prstGeom prst="rect">
            <a:avLst/>
          </a:prstGeom>
        </p:spPr>
      </p:pic>
      <p:pic>
        <p:nvPicPr>
          <p:cNvPr id="1600010" name="image 1600010"/>
          <p:cNvPicPr>
            <a:picLocks noChangeAspect="1"/>
          </p:cNvPicPr>
          <p:nvPr/>
        </p:nvPicPr>
        <p:blipFill>
          <a:blip r:embed="rId5"/>
          <a:srcRect/>
          <a:stretch>
            <a:fillRect/>
          </a:stretch>
        </p:blipFill>
        <p:spPr>
          <a:xfrm>
            <a:off x="6197600" y="6654800"/>
            <a:ext cx="1231900" cy="1231900"/>
          </a:xfrm>
          <a:prstGeom prst="rect">
            <a:avLst/>
          </a:prstGeom>
        </p:spPr>
      </p:pic>
      <p:pic>
        <p:nvPicPr>
          <p:cNvPr id="1600011" name="image 1600011"/>
          <p:cNvPicPr>
            <a:picLocks noChangeAspect="1"/>
          </p:cNvPicPr>
          <p:nvPr/>
        </p:nvPicPr>
        <p:blipFill>
          <a:blip r:embed="rId6"/>
          <a:srcRect/>
          <a:stretch>
            <a:fillRect/>
          </a:stretch>
        </p:blipFill>
        <p:spPr>
          <a:xfrm>
            <a:off x="7327900" y="9880600"/>
            <a:ext cx="1219200" cy="1219200"/>
          </a:xfrm>
          <a:prstGeom prst="rect">
            <a:avLst/>
          </a:prstGeom>
        </p:spPr>
      </p:pic>
      <p:sp>
        <p:nvSpPr>
          <p:cNvPr id="1600012" name="Object 1600012"/>
          <p:cNvSpPr txBox="1"/>
          <p:nvPr/>
        </p:nvSpPr>
        <p:spPr>
          <a:xfrm>
            <a:off x="4686300" y="3204458"/>
            <a:ext cx="1765300" cy="1117600"/>
          </a:xfrm>
          <a:prstGeom prst="rect">
            <a:avLst/>
          </a:prstGeom>
        </p:spPr>
        <p:txBody>
          <a:bodyPr vert="horz" rtlCol="0" anchor="t" anchorCtr="0">
            <a:noAutofit/>
          </a:bodyPr>
          <a:lstStyle/>
          <a:p>
            <a:pPr algn="l">
              <a:lnSpc>
                <a:spcPct val="102000"/>
              </a:lnSpc>
            </a:pPr>
            <a:r>
              <a:rPr lang="zh-CN" sz="7200" b="0" i="0" spc="360" dirty="0" smtClean="0">
                <a:solidFill>
                  <a:srgbClr val="FFFEFE"/>
                </a:solidFill>
                <a:latin typeface="DIN-Bold"/>
                <a:ea typeface="DIN-Bold"/>
              </a:rPr>
              <a:t>1</a:t>
            </a:r>
            <a:endParaRPr lang="zh-CN" altLang="en-US"/>
          </a:p>
        </p:txBody>
      </p:sp>
      <p:sp>
        <p:nvSpPr>
          <p:cNvPr id="1600013" name="Object 1600013"/>
          <p:cNvSpPr txBox="1"/>
          <p:nvPr/>
        </p:nvSpPr>
        <p:spPr>
          <a:xfrm>
            <a:off x="6515100" y="6582096"/>
            <a:ext cx="1765300" cy="1117600"/>
          </a:xfrm>
          <a:prstGeom prst="rect">
            <a:avLst/>
          </a:prstGeom>
        </p:spPr>
        <p:txBody>
          <a:bodyPr vert="horz" rtlCol="0" anchor="t" anchorCtr="0">
            <a:noAutofit/>
          </a:bodyPr>
          <a:lstStyle/>
          <a:p>
            <a:pPr algn="l">
              <a:lnSpc>
                <a:spcPct val="102000"/>
              </a:lnSpc>
            </a:pPr>
            <a:r>
              <a:rPr lang="zh-CN" sz="7200" b="0" i="0" spc="360" dirty="0" smtClean="0">
                <a:solidFill>
                  <a:srgbClr val="FFFEFE"/>
                </a:solidFill>
                <a:latin typeface="DIN-Bold"/>
                <a:ea typeface="DIN-Bold"/>
              </a:rPr>
              <a:t>2</a:t>
            </a:r>
            <a:endParaRPr lang="zh-CN" altLang="en-US"/>
          </a:p>
        </p:txBody>
      </p:sp>
      <p:sp>
        <p:nvSpPr>
          <p:cNvPr id="1600014" name="Object 1600014"/>
          <p:cNvSpPr txBox="1"/>
          <p:nvPr/>
        </p:nvSpPr>
        <p:spPr>
          <a:xfrm>
            <a:off x="7620000" y="9808293"/>
            <a:ext cx="1765300" cy="1117600"/>
          </a:xfrm>
          <a:prstGeom prst="rect">
            <a:avLst/>
          </a:prstGeom>
        </p:spPr>
        <p:txBody>
          <a:bodyPr vert="horz" rtlCol="0" anchor="t" anchorCtr="0">
            <a:noAutofit/>
          </a:bodyPr>
          <a:lstStyle/>
          <a:p>
            <a:pPr algn="l">
              <a:lnSpc>
                <a:spcPct val="102000"/>
              </a:lnSpc>
            </a:pPr>
            <a:r>
              <a:rPr lang="zh-CN" sz="7200" b="0" i="0" spc="360" dirty="0" smtClean="0">
                <a:solidFill>
                  <a:srgbClr val="FFFEFE"/>
                </a:solidFill>
                <a:latin typeface="DIN-Bold"/>
                <a:ea typeface="DIN-Bold"/>
              </a:rPr>
              <a:t>3</a:t>
            </a:r>
            <a:endParaRPr lang="zh-CN" altLang="en-US"/>
          </a:p>
        </p:txBody>
      </p:sp>
      <p:sp>
        <p:nvSpPr>
          <p:cNvPr id="1600015" name="Object 1600015"/>
          <p:cNvSpPr txBox="1"/>
          <p:nvPr/>
        </p:nvSpPr>
        <p:spPr>
          <a:xfrm>
            <a:off x="5981700" y="1844039"/>
            <a:ext cx="5054600" cy="1092200"/>
          </a:xfrm>
          <a:prstGeom prst="rect">
            <a:avLst/>
          </a:prstGeom>
        </p:spPr>
        <p:txBody>
          <a:bodyPr vert="horz" rtlCol="0" anchor="t" anchorCtr="0">
            <a:noAutofit/>
          </a:bodyPr>
          <a:lstStyle/>
          <a:p>
            <a:pPr algn="l">
              <a:lnSpc>
                <a:spcPct val="100000"/>
              </a:lnSpc>
            </a:pPr>
            <a:r>
              <a:rPr lang="zh-CN" sz="7200" b="0" i="0" spc="360" dirty="0" smtClean="0">
                <a:solidFill>
                  <a:srgbClr val="1E375F"/>
                </a:solidFill>
                <a:latin typeface="SourceHanSansSC-Bold" panose="020B0800000000000000"/>
                <a:ea typeface="SourceHanSansSC-Bold" panose="020B0800000000000000"/>
              </a:rPr>
              <a:t>运营规划</a:t>
            </a:r>
            <a:endParaRPr lang="zh-CN" altLang="en-US"/>
          </a:p>
        </p:txBody>
      </p:sp>
      <p:sp>
        <p:nvSpPr>
          <p:cNvPr id="1600016" name="Object 1600016"/>
          <p:cNvSpPr txBox="1"/>
          <p:nvPr/>
        </p:nvSpPr>
        <p:spPr>
          <a:xfrm>
            <a:off x="7340600" y="3426460"/>
            <a:ext cx="6718300" cy="736600"/>
          </a:xfrm>
          <a:prstGeom prst="rect">
            <a:avLst/>
          </a:prstGeom>
        </p:spPr>
        <p:txBody>
          <a:bodyPr vert="horz" rtlCol="0" anchor="t" anchorCtr="0">
            <a:noAutofit/>
          </a:bodyPr>
          <a:lstStyle/>
          <a:p>
            <a:pPr algn="l">
              <a:lnSpc>
                <a:spcPct val="100000"/>
              </a:lnSpc>
            </a:pPr>
            <a:r>
              <a:rPr lang="zh-CN" sz="4800" b="0" i="0" spc="240" dirty="0" smtClean="0">
                <a:solidFill>
                  <a:srgbClr val="1B2F4E"/>
                </a:solidFill>
                <a:latin typeface="SourceHanSansSC-Bold" panose="020B0800000000000000"/>
                <a:ea typeface="SourceHanSansSC-Bold" panose="020B0800000000000000"/>
              </a:rPr>
              <a:t>起步阶段</a:t>
            </a:r>
            <a:endParaRPr lang="zh-CN" altLang="en-US"/>
          </a:p>
        </p:txBody>
      </p:sp>
      <p:sp>
        <p:nvSpPr>
          <p:cNvPr id="1600017" name="Object 1600017"/>
          <p:cNvSpPr txBox="1"/>
          <p:nvPr/>
        </p:nvSpPr>
        <p:spPr>
          <a:xfrm>
            <a:off x="8915400" y="6690360"/>
            <a:ext cx="6972300" cy="736600"/>
          </a:xfrm>
          <a:prstGeom prst="rect">
            <a:avLst/>
          </a:prstGeom>
        </p:spPr>
        <p:txBody>
          <a:bodyPr vert="horz" rtlCol="0" anchor="t" anchorCtr="0">
            <a:noAutofit/>
          </a:bodyPr>
          <a:lstStyle/>
          <a:p>
            <a:pPr algn="l">
              <a:lnSpc>
                <a:spcPct val="100000"/>
              </a:lnSpc>
            </a:pPr>
            <a:r>
              <a:rPr lang="zh-CN" sz="4800" b="0" i="0" spc="240" dirty="0" smtClean="0">
                <a:solidFill>
                  <a:srgbClr val="1B2F4E"/>
                </a:solidFill>
                <a:latin typeface="SourceHanSansSC-Bold" panose="020B0800000000000000"/>
                <a:ea typeface="SourceHanSansSC-Bold" panose="020B0800000000000000"/>
              </a:rPr>
              <a:t>初始阶段</a:t>
            </a:r>
            <a:endParaRPr lang="zh-CN" altLang="en-US"/>
          </a:p>
        </p:txBody>
      </p:sp>
      <p:sp>
        <p:nvSpPr>
          <p:cNvPr id="1600018" name="Object 1600018"/>
          <p:cNvSpPr txBox="1"/>
          <p:nvPr/>
        </p:nvSpPr>
        <p:spPr>
          <a:xfrm>
            <a:off x="9969500" y="10017760"/>
            <a:ext cx="6616700" cy="736600"/>
          </a:xfrm>
          <a:prstGeom prst="rect">
            <a:avLst/>
          </a:prstGeom>
        </p:spPr>
        <p:txBody>
          <a:bodyPr vert="horz" rtlCol="0" anchor="t" anchorCtr="0">
            <a:noAutofit/>
          </a:bodyPr>
          <a:lstStyle/>
          <a:p>
            <a:pPr algn="l">
              <a:lnSpc>
                <a:spcPct val="100000"/>
              </a:lnSpc>
            </a:pPr>
            <a:r>
              <a:rPr lang="zh-CN" sz="4800" b="0" i="0" spc="240" dirty="0" smtClean="0">
                <a:solidFill>
                  <a:srgbClr val="1B2F4E"/>
                </a:solidFill>
                <a:latin typeface="SourceHanSansSC-Bold" panose="020B0800000000000000"/>
                <a:ea typeface="SourceHanSansSC-Bold" panose="020B0800000000000000"/>
              </a:rPr>
              <a:t>加速阶段</a:t>
            </a:r>
            <a:endParaRPr lang="zh-CN" altLang="en-US"/>
          </a:p>
        </p:txBody>
      </p:sp>
      <p:sp>
        <p:nvSpPr>
          <p:cNvPr id="1600019" name="Object 1600019"/>
          <p:cNvSpPr txBox="1"/>
          <p:nvPr/>
        </p:nvSpPr>
        <p:spPr>
          <a:xfrm>
            <a:off x="8940800" y="7643494"/>
            <a:ext cx="10706100" cy="1143000"/>
          </a:xfrm>
          <a:prstGeom prst="rect">
            <a:avLst/>
          </a:prstGeom>
        </p:spPr>
        <p:txBody>
          <a:bodyPr vert="horz" rtlCol="0" anchor="t" anchorCtr="0">
            <a:noAutofit/>
          </a:bodyPr>
          <a:lstStyle/>
          <a:p>
            <a:pPr algn="l">
              <a:lnSpc>
                <a:spcPct val="125000"/>
              </a:lnSpc>
            </a:pPr>
            <a:r>
              <a:rPr lang="zh-CN" sz="3000" b="0" i="0" spc="150" dirty="0" smtClean="0">
                <a:solidFill>
                  <a:srgbClr val="3F3E3E"/>
                </a:solidFill>
                <a:latin typeface="SourceHanSansSC-Regular" panose="020B0500000000000000"/>
                <a:ea typeface="SourceHanSansSC-Regular" panose="020B0500000000000000"/>
              </a:rPr>
              <a:t>继续尝试多种方法，并最终确定最优组合，以保持初始用户的不断增长</a:t>
            </a:r>
            <a:endParaRPr lang="zh-CN" altLang="en-US"/>
          </a:p>
        </p:txBody>
      </p:sp>
      <p:sp>
        <p:nvSpPr>
          <p:cNvPr id="1600020" name="Object 1600020"/>
          <p:cNvSpPr txBox="1"/>
          <p:nvPr/>
        </p:nvSpPr>
        <p:spPr>
          <a:xfrm>
            <a:off x="7366000" y="4379594"/>
            <a:ext cx="10896600" cy="1143000"/>
          </a:xfrm>
          <a:prstGeom prst="rect">
            <a:avLst/>
          </a:prstGeom>
        </p:spPr>
        <p:txBody>
          <a:bodyPr vert="horz" rtlCol="0" anchor="t" anchorCtr="0">
            <a:noAutofit/>
          </a:bodyPr>
          <a:lstStyle/>
          <a:p>
            <a:pPr algn="l">
              <a:lnSpc>
                <a:spcPct val="125000"/>
              </a:lnSpc>
            </a:pPr>
            <a:r>
              <a:rPr lang="zh-CN" sz="3000" b="0" i="0" spc="150" dirty="0" smtClean="0">
                <a:solidFill>
                  <a:srgbClr val="3F3E3E"/>
                </a:solidFill>
                <a:latin typeface="SourceHanSansSC-Regular" panose="020B0500000000000000"/>
                <a:ea typeface="SourceHanSansSC-Regular" panose="020B0500000000000000"/>
              </a:rPr>
              <a:t>尝试多种方法(社群、活动、内容营销）,并最终确定最优方法以保持初始用户的不断增长</a:t>
            </a:r>
            <a:endParaRPr lang="zh-CN" altLang="en-US"/>
          </a:p>
        </p:txBody>
      </p:sp>
      <p:sp>
        <p:nvSpPr>
          <p:cNvPr id="1600021" name="Object 1600021"/>
          <p:cNvSpPr txBox="1"/>
          <p:nvPr/>
        </p:nvSpPr>
        <p:spPr>
          <a:xfrm>
            <a:off x="9969500" y="10958194"/>
            <a:ext cx="12141200" cy="571500"/>
          </a:xfrm>
          <a:prstGeom prst="rect">
            <a:avLst/>
          </a:prstGeom>
        </p:spPr>
        <p:txBody>
          <a:bodyPr vert="horz" rtlCol="0" anchor="t" anchorCtr="0">
            <a:noAutofit/>
          </a:bodyPr>
          <a:lstStyle/>
          <a:p>
            <a:pPr algn="l">
              <a:lnSpc>
                <a:spcPct val="125000"/>
              </a:lnSpc>
            </a:pPr>
            <a:r>
              <a:rPr lang="zh-CN" sz="3000" b="0" i="0" spc="150" dirty="0" smtClean="0">
                <a:solidFill>
                  <a:srgbClr val="3F3E3E"/>
                </a:solidFill>
                <a:latin typeface="SourceHanSansSC-Regular" panose="020B0500000000000000"/>
                <a:ea typeface="SourceHanSansSC-Regular" panose="020B0500000000000000"/>
              </a:rPr>
              <a:t>粉丝数量持续上涨, 延续「初始用户」期的推广方法稳定获取流量</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0002" name="image 170002"/>
          <p:cNvPicPr>
            <a:picLocks noChangeAspect="1"/>
          </p:cNvPicPr>
          <p:nvPr/>
        </p:nvPicPr>
        <p:blipFill>
          <a:blip r:embed="rId1"/>
          <a:srcRect/>
          <a:stretch>
            <a:fillRect/>
          </a:stretch>
        </p:blipFill>
        <p:spPr>
          <a:xfrm>
            <a:off x="13169900" y="5092700"/>
            <a:ext cx="12217400" cy="9461500"/>
          </a:xfrm>
          <a:prstGeom prst="rect">
            <a:avLst/>
          </a:prstGeom>
        </p:spPr>
      </p:pic>
      <p:pic>
        <p:nvPicPr>
          <p:cNvPr id="170003" name="image 170003"/>
          <p:cNvPicPr>
            <a:picLocks noChangeAspect="1"/>
          </p:cNvPicPr>
          <p:nvPr/>
        </p:nvPicPr>
        <p:blipFill>
          <a:blip r:embed="rId2"/>
          <a:srcRect/>
          <a:stretch>
            <a:fillRect/>
          </a:stretch>
        </p:blipFill>
        <p:spPr>
          <a:xfrm>
            <a:off x="-3352800" y="-1841500"/>
            <a:ext cx="7277100" cy="4864100"/>
          </a:xfrm>
          <a:prstGeom prst="rect">
            <a:avLst/>
          </a:prstGeom>
        </p:spPr>
      </p:pic>
      <p:pic>
        <p:nvPicPr>
          <p:cNvPr id="170004" name="image 170004"/>
          <p:cNvPicPr>
            <a:picLocks noChangeAspect="1"/>
          </p:cNvPicPr>
          <p:nvPr/>
        </p:nvPicPr>
        <p:blipFill>
          <a:blip r:embed="rId3"/>
          <a:srcRect/>
          <a:stretch>
            <a:fillRect/>
          </a:stretch>
        </p:blipFill>
        <p:spPr>
          <a:xfrm>
            <a:off x="3136900" y="4051300"/>
            <a:ext cx="3162300" cy="3162300"/>
          </a:xfrm>
          <a:prstGeom prst="rect">
            <a:avLst/>
          </a:prstGeom>
        </p:spPr>
      </p:pic>
      <p:pic>
        <p:nvPicPr>
          <p:cNvPr id="170005" name="image 170005"/>
          <p:cNvPicPr>
            <a:picLocks noChangeAspect="1"/>
          </p:cNvPicPr>
          <p:nvPr/>
        </p:nvPicPr>
        <p:blipFill>
          <a:blip r:embed="rId4"/>
          <a:srcRect/>
          <a:stretch>
            <a:fillRect/>
          </a:stretch>
        </p:blipFill>
        <p:spPr>
          <a:xfrm>
            <a:off x="9982200" y="4089400"/>
            <a:ext cx="3162300" cy="3162300"/>
          </a:xfrm>
          <a:prstGeom prst="rect">
            <a:avLst/>
          </a:prstGeom>
        </p:spPr>
      </p:pic>
      <p:pic>
        <p:nvPicPr>
          <p:cNvPr id="170006" name="image 170006"/>
          <p:cNvPicPr>
            <a:picLocks noChangeAspect="1"/>
          </p:cNvPicPr>
          <p:nvPr/>
        </p:nvPicPr>
        <p:blipFill>
          <a:blip r:embed="rId5"/>
          <a:srcRect/>
          <a:stretch>
            <a:fillRect/>
          </a:stretch>
        </p:blipFill>
        <p:spPr>
          <a:xfrm>
            <a:off x="16865600" y="4076700"/>
            <a:ext cx="3162300" cy="3162300"/>
          </a:xfrm>
          <a:prstGeom prst="rect">
            <a:avLst/>
          </a:prstGeom>
        </p:spPr>
      </p:pic>
      <p:sp>
        <p:nvSpPr>
          <p:cNvPr id="170007" name="Object 170007"/>
          <p:cNvSpPr txBox="1"/>
          <p:nvPr/>
        </p:nvSpPr>
        <p:spPr>
          <a:xfrm>
            <a:off x="3035300" y="7627937"/>
            <a:ext cx="3924300" cy="838200"/>
          </a:xfrm>
          <a:prstGeom prst="rect">
            <a:avLst/>
          </a:prstGeom>
        </p:spPr>
        <p:txBody>
          <a:bodyPr vert="horz" rtlCol="0" anchor="t" anchorCtr="0">
            <a:noAutofit/>
          </a:bodyPr>
          <a:lstStyle/>
          <a:p>
            <a:pPr algn="l">
              <a:lnSpc>
                <a:spcPct val="100000"/>
              </a:lnSpc>
            </a:pPr>
            <a:r>
              <a:rPr lang="zh-CN" sz="5500" b="0" i="0" spc="275" dirty="0" smtClean="0">
                <a:solidFill>
                  <a:srgbClr val="1B2F4E"/>
                </a:solidFill>
                <a:latin typeface="SourceHanSansSC-Medium" panose="020B0600000000000000"/>
                <a:ea typeface="SourceHanSansSC-Medium" panose="020B0600000000000000"/>
              </a:rPr>
              <a:t>初级运营</a:t>
            </a:r>
            <a:endParaRPr lang="zh-CN" altLang="en-US"/>
          </a:p>
        </p:txBody>
      </p:sp>
      <p:sp>
        <p:nvSpPr>
          <p:cNvPr id="170008" name="Object 170008"/>
          <p:cNvSpPr txBox="1"/>
          <p:nvPr/>
        </p:nvSpPr>
        <p:spPr>
          <a:xfrm>
            <a:off x="9969500" y="7627937"/>
            <a:ext cx="3924300" cy="838200"/>
          </a:xfrm>
          <a:prstGeom prst="rect">
            <a:avLst/>
          </a:prstGeom>
        </p:spPr>
        <p:txBody>
          <a:bodyPr vert="horz" rtlCol="0" anchor="t" anchorCtr="0">
            <a:noAutofit/>
          </a:bodyPr>
          <a:lstStyle/>
          <a:p>
            <a:pPr algn="l">
              <a:lnSpc>
                <a:spcPct val="100000"/>
              </a:lnSpc>
            </a:pPr>
            <a:r>
              <a:rPr lang="zh-CN" sz="5500" b="0" i="0" spc="275" dirty="0" smtClean="0">
                <a:solidFill>
                  <a:srgbClr val="1B2F4E"/>
                </a:solidFill>
                <a:latin typeface="SourceHanSansSC-Medium" panose="020B0600000000000000"/>
                <a:ea typeface="SourceHanSansSC-Medium" panose="020B0600000000000000"/>
              </a:rPr>
              <a:t>中级运营</a:t>
            </a:r>
            <a:endParaRPr lang="zh-CN" altLang="en-US"/>
          </a:p>
        </p:txBody>
      </p:sp>
      <p:sp>
        <p:nvSpPr>
          <p:cNvPr id="170009" name="Object 170009"/>
          <p:cNvSpPr txBox="1"/>
          <p:nvPr/>
        </p:nvSpPr>
        <p:spPr>
          <a:xfrm>
            <a:off x="3035300" y="8724717"/>
            <a:ext cx="5841999" cy="2184400"/>
          </a:xfrm>
          <a:prstGeom prst="rect">
            <a:avLst/>
          </a:prstGeom>
        </p:spPr>
        <p:txBody>
          <a:bodyPr vert="horz" rtlCol="0" anchor="t" anchorCtr="0">
            <a:noAutofit/>
          </a:bodyPr>
          <a:lstStyle/>
          <a:p>
            <a:pPr algn="l">
              <a:lnSpc>
                <a:spcPct val="129000"/>
              </a:lnSpc>
            </a:pPr>
            <a:r>
              <a:rPr lang="zh-CN" sz="2800" b="0" i="0" spc="140" dirty="0" smtClean="0">
                <a:solidFill>
                  <a:srgbClr val="3F3F3F"/>
                </a:solidFill>
                <a:latin typeface="SourceHanSansSC-Regular" panose="020B0500000000000000"/>
                <a:ea typeface="SourceHanSansSC-Regular" panose="020B0500000000000000"/>
              </a:rPr>
              <a:t>磨练基本技能，做到熟悉后台操作，熟练掌握运营基本操作如收集整理素材、信息整合推文发送等。</a:t>
            </a:r>
            <a:endParaRPr lang="zh-CN" altLang="en-US"/>
          </a:p>
        </p:txBody>
      </p:sp>
      <p:sp>
        <p:nvSpPr>
          <p:cNvPr id="1700010" name="Object 1700010"/>
          <p:cNvSpPr txBox="1"/>
          <p:nvPr/>
        </p:nvSpPr>
        <p:spPr>
          <a:xfrm>
            <a:off x="9918700" y="8724717"/>
            <a:ext cx="6146800" cy="1092200"/>
          </a:xfrm>
          <a:prstGeom prst="rect">
            <a:avLst/>
          </a:prstGeom>
        </p:spPr>
        <p:txBody>
          <a:bodyPr vert="horz" rtlCol="0" anchor="t" anchorCtr="0">
            <a:noAutofit/>
          </a:bodyPr>
          <a:lstStyle/>
          <a:p>
            <a:pPr algn="l">
              <a:lnSpc>
                <a:spcPct val="129000"/>
              </a:lnSpc>
            </a:pPr>
            <a:r>
              <a:rPr lang="zh-CN" sz="2800" b="0" i="0" spc="140" dirty="0" smtClean="0">
                <a:solidFill>
                  <a:srgbClr val="3F3F3F"/>
                </a:solidFill>
                <a:latin typeface="SourceHanSansSC-Regular" panose="020B0500000000000000"/>
                <a:ea typeface="SourceHanSansSC-Regular" panose="020B0500000000000000"/>
              </a:rPr>
              <a:t>三年内学习沉淀，运用方法论去使自己会的东西发挥更大的作用。</a:t>
            </a:r>
            <a:endParaRPr lang="zh-CN" altLang="en-US"/>
          </a:p>
        </p:txBody>
      </p:sp>
      <p:sp>
        <p:nvSpPr>
          <p:cNvPr id="1700011" name="Object 1700011"/>
          <p:cNvSpPr txBox="1"/>
          <p:nvPr/>
        </p:nvSpPr>
        <p:spPr>
          <a:xfrm>
            <a:off x="16878300" y="7627937"/>
            <a:ext cx="3924300" cy="838200"/>
          </a:xfrm>
          <a:prstGeom prst="rect">
            <a:avLst/>
          </a:prstGeom>
        </p:spPr>
        <p:txBody>
          <a:bodyPr vert="horz" rtlCol="0" anchor="t" anchorCtr="0">
            <a:noAutofit/>
          </a:bodyPr>
          <a:lstStyle/>
          <a:p>
            <a:pPr algn="l">
              <a:lnSpc>
                <a:spcPct val="100000"/>
              </a:lnSpc>
            </a:pPr>
            <a:r>
              <a:rPr lang="zh-CN" sz="5500" b="0" i="0" spc="275" dirty="0" smtClean="0">
                <a:solidFill>
                  <a:srgbClr val="1B2F4E"/>
                </a:solidFill>
                <a:latin typeface="SourceHanSansSC-Medium" panose="020B0600000000000000"/>
                <a:ea typeface="SourceHanSansSC-Medium" panose="020B0600000000000000"/>
              </a:rPr>
              <a:t>高级运营</a:t>
            </a:r>
            <a:endParaRPr lang="zh-CN" altLang="en-US"/>
          </a:p>
        </p:txBody>
      </p:sp>
      <p:sp>
        <p:nvSpPr>
          <p:cNvPr id="1700012" name="Object 1700012"/>
          <p:cNvSpPr txBox="1"/>
          <p:nvPr/>
        </p:nvSpPr>
        <p:spPr>
          <a:xfrm>
            <a:off x="16852900" y="8724717"/>
            <a:ext cx="5549899" cy="1638300"/>
          </a:xfrm>
          <a:prstGeom prst="rect">
            <a:avLst/>
          </a:prstGeom>
        </p:spPr>
        <p:txBody>
          <a:bodyPr vert="horz" rtlCol="0" anchor="t" anchorCtr="0">
            <a:noAutofit/>
          </a:bodyPr>
          <a:lstStyle/>
          <a:p>
            <a:pPr algn="l">
              <a:lnSpc>
                <a:spcPct val="129000"/>
              </a:lnSpc>
            </a:pPr>
            <a:r>
              <a:rPr lang="zh-CN" sz="2800" b="0" i="0" spc="140" dirty="0" smtClean="0">
                <a:solidFill>
                  <a:srgbClr val="3F3F3F"/>
                </a:solidFill>
                <a:latin typeface="SourceHanSansSC-Regular" panose="020B0500000000000000"/>
                <a:ea typeface="SourceHanSansSC-Regular" panose="020B0500000000000000"/>
              </a:rPr>
              <a:t>5年内能独立带领自己的项目团队，聚焦资源整合完成项目实施和交付工作。</a:t>
            </a:r>
            <a:endParaRPr lang="zh-CN" altLang="en-US"/>
          </a:p>
        </p:txBody>
      </p:sp>
      <p:sp>
        <p:nvSpPr>
          <p:cNvPr id="1700013" name="Object 1700013"/>
          <p:cNvSpPr txBox="1"/>
          <p:nvPr/>
        </p:nvSpPr>
        <p:spPr>
          <a:xfrm>
            <a:off x="3009900" y="1932939"/>
            <a:ext cx="5054600" cy="1092200"/>
          </a:xfrm>
          <a:prstGeom prst="rect">
            <a:avLst/>
          </a:prstGeom>
        </p:spPr>
        <p:txBody>
          <a:bodyPr vert="horz" rtlCol="0" anchor="t" anchorCtr="0">
            <a:noAutofit/>
          </a:bodyPr>
          <a:lstStyle/>
          <a:p>
            <a:pPr algn="l">
              <a:lnSpc>
                <a:spcPct val="100000"/>
              </a:lnSpc>
            </a:pPr>
            <a:r>
              <a:rPr lang="zh-CN" sz="7200" b="0" i="0" spc="360" dirty="0" smtClean="0">
                <a:solidFill>
                  <a:srgbClr val="1E375F"/>
                </a:solidFill>
                <a:latin typeface="SourceHanSansSC-Bold" panose="020B0800000000000000"/>
                <a:ea typeface="SourceHanSansSC-Bold" panose="020B0800000000000000"/>
              </a:rPr>
              <a:t>职业规划</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0002" name="image 180002"/>
          <p:cNvPicPr>
            <a:picLocks noChangeAspect="1"/>
          </p:cNvPicPr>
          <p:nvPr/>
        </p:nvPicPr>
        <p:blipFill>
          <a:blip r:embed="rId1"/>
          <a:srcRect/>
          <a:stretch>
            <a:fillRect/>
          </a:stretch>
        </p:blipFill>
        <p:spPr>
          <a:xfrm>
            <a:off x="-25400" y="-63500"/>
            <a:ext cx="24434800" cy="13843000"/>
          </a:xfrm>
          <a:prstGeom prst="rect">
            <a:avLst/>
          </a:prstGeom>
        </p:spPr>
      </p:pic>
      <p:pic>
        <p:nvPicPr>
          <p:cNvPr id="180003" name="image 180003"/>
          <p:cNvPicPr>
            <a:picLocks noChangeAspect="1"/>
          </p:cNvPicPr>
          <p:nvPr/>
        </p:nvPicPr>
        <p:blipFill>
          <a:blip r:embed="rId2"/>
          <a:srcRect/>
          <a:stretch>
            <a:fillRect/>
          </a:stretch>
        </p:blipFill>
        <p:spPr>
          <a:xfrm>
            <a:off x="-2082800" y="-2374900"/>
            <a:ext cx="6299200" cy="5003800"/>
          </a:xfrm>
          <a:prstGeom prst="rect">
            <a:avLst/>
          </a:prstGeom>
        </p:spPr>
      </p:pic>
      <p:pic>
        <p:nvPicPr>
          <p:cNvPr id="180004" name="image 180004"/>
          <p:cNvPicPr>
            <a:picLocks noChangeAspect="1"/>
          </p:cNvPicPr>
          <p:nvPr/>
        </p:nvPicPr>
        <p:blipFill>
          <a:blip r:embed="rId3"/>
          <a:srcRect/>
          <a:stretch>
            <a:fillRect/>
          </a:stretch>
        </p:blipFill>
        <p:spPr>
          <a:xfrm>
            <a:off x="19011900" y="12230100"/>
            <a:ext cx="685800" cy="685800"/>
          </a:xfrm>
          <a:prstGeom prst="rect">
            <a:avLst/>
          </a:prstGeom>
        </p:spPr>
      </p:pic>
      <p:pic>
        <p:nvPicPr>
          <p:cNvPr id="180005" name="image 180005"/>
          <p:cNvPicPr>
            <a:picLocks noChangeAspect="1"/>
          </p:cNvPicPr>
          <p:nvPr/>
        </p:nvPicPr>
        <p:blipFill>
          <a:blip r:embed="rId4"/>
          <a:srcRect/>
          <a:stretch>
            <a:fillRect/>
          </a:stretch>
        </p:blipFill>
        <p:spPr>
          <a:xfrm>
            <a:off x="-660400" y="7670800"/>
            <a:ext cx="11468100" cy="6311900"/>
          </a:xfrm>
          <a:prstGeom prst="rect">
            <a:avLst/>
          </a:prstGeom>
        </p:spPr>
      </p:pic>
      <p:pic>
        <p:nvPicPr>
          <p:cNvPr id="180006" name="image 180006"/>
          <p:cNvPicPr>
            <a:picLocks noChangeAspect="1"/>
          </p:cNvPicPr>
          <p:nvPr/>
        </p:nvPicPr>
        <p:blipFill>
          <a:blip r:embed="rId5">
            <a:alphaModFix amt="80000"/>
          </a:blip>
          <a:srcRect/>
          <a:stretch>
            <a:fillRect/>
          </a:stretch>
        </p:blipFill>
        <p:spPr>
          <a:xfrm>
            <a:off x="18694400" y="-2768600"/>
            <a:ext cx="11099800" cy="5791200"/>
          </a:xfrm>
          <a:prstGeom prst="rect">
            <a:avLst/>
          </a:prstGeom>
        </p:spPr>
      </p:pic>
      <p:sp>
        <p:nvSpPr>
          <p:cNvPr id="180007" name="Object 180007"/>
          <p:cNvSpPr txBox="1"/>
          <p:nvPr/>
        </p:nvSpPr>
        <p:spPr>
          <a:xfrm>
            <a:off x="9486900" y="6153150"/>
            <a:ext cx="6934200" cy="1524000"/>
          </a:xfrm>
          <a:prstGeom prst="rect">
            <a:avLst/>
          </a:prstGeom>
        </p:spPr>
        <p:txBody>
          <a:bodyPr vert="horz" rtlCol="0" anchor="t" anchorCtr="0">
            <a:noAutofit/>
          </a:bodyPr>
          <a:lstStyle/>
          <a:p>
            <a:pPr algn="l">
              <a:lnSpc>
                <a:spcPct val="100000"/>
              </a:lnSpc>
            </a:pPr>
            <a:r>
              <a:rPr lang="zh-CN" sz="10000" b="0" i="0" spc="500" dirty="0" smtClean="0">
                <a:solidFill>
                  <a:srgbClr val="1E375F"/>
                </a:solidFill>
                <a:latin typeface="SourceHanSansSC-Bold" panose="020B0800000000000000"/>
                <a:ea typeface="SourceHanSansSC-Bold" panose="020B0800000000000000"/>
              </a:rPr>
              <a:t>个人感悟</a:t>
            </a:r>
            <a:endParaRPr lang="zh-CN" altLang="en-US"/>
          </a:p>
        </p:txBody>
      </p:sp>
      <p:sp>
        <p:nvSpPr>
          <p:cNvPr id="180008" name="Object 180008"/>
          <p:cNvSpPr txBox="1"/>
          <p:nvPr/>
        </p:nvSpPr>
        <p:spPr>
          <a:xfrm>
            <a:off x="8077200" y="1002087"/>
            <a:ext cx="19862800" cy="10693400"/>
          </a:xfrm>
          <a:prstGeom prst="rect">
            <a:avLst/>
          </a:prstGeom>
        </p:spPr>
        <p:txBody>
          <a:bodyPr vert="horz" rtlCol="0" anchor="t" anchorCtr="0">
            <a:noAutofit/>
          </a:bodyPr>
          <a:lstStyle/>
          <a:p>
            <a:pPr algn="l">
              <a:lnSpc>
                <a:spcPct val="102000"/>
              </a:lnSpc>
            </a:pPr>
            <a:r>
              <a:rPr lang="zh-CN" sz="69030" b="0" i="0" spc="3451" dirty="0" smtClean="0">
                <a:solidFill>
                  <a:srgbClr val="C3E7E7"/>
                </a:solidFill>
                <a:latin typeface="DIN-Bold"/>
                <a:ea typeface="DIN-Bold"/>
              </a:rPr>
              <a:t>06</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0002" name="image 190002"/>
          <p:cNvPicPr>
            <a:picLocks noChangeAspect="1"/>
          </p:cNvPicPr>
          <p:nvPr/>
        </p:nvPicPr>
        <p:blipFill>
          <a:blip r:embed="rId1"/>
          <a:srcRect/>
          <a:stretch>
            <a:fillRect/>
          </a:stretch>
        </p:blipFill>
        <p:spPr>
          <a:xfrm>
            <a:off x="19735800" y="5753100"/>
            <a:ext cx="1016000" cy="889000"/>
          </a:xfrm>
          <a:prstGeom prst="rect">
            <a:avLst/>
          </a:prstGeom>
        </p:spPr>
      </p:pic>
      <p:pic>
        <p:nvPicPr>
          <p:cNvPr id="190003" name="image 190003"/>
          <p:cNvPicPr>
            <a:picLocks noChangeAspect="1"/>
          </p:cNvPicPr>
          <p:nvPr/>
        </p:nvPicPr>
        <p:blipFill>
          <a:blip r:embed="rId2"/>
          <a:srcRect/>
          <a:stretch>
            <a:fillRect/>
          </a:stretch>
        </p:blipFill>
        <p:spPr>
          <a:xfrm>
            <a:off x="9118600" y="5791200"/>
            <a:ext cx="812800" cy="977900"/>
          </a:xfrm>
          <a:prstGeom prst="rect">
            <a:avLst/>
          </a:prstGeom>
        </p:spPr>
      </p:pic>
      <p:pic>
        <p:nvPicPr>
          <p:cNvPr id="190004" name="image 190004"/>
          <p:cNvPicPr>
            <a:picLocks noChangeAspect="1"/>
          </p:cNvPicPr>
          <p:nvPr/>
        </p:nvPicPr>
        <p:blipFill>
          <a:blip r:embed="rId3"/>
          <a:srcRect/>
          <a:stretch>
            <a:fillRect/>
          </a:stretch>
        </p:blipFill>
        <p:spPr>
          <a:xfrm>
            <a:off x="14490700" y="5727700"/>
            <a:ext cx="1003300" cy="1003300"/>
          </a:xfrm>
          <a:prstGeom prst="rect">
            <a:avLst/>
          </a:prstGeom>
        </p:spPr>
      </p:pic>
      <p:pic>
        <p:nvPicPr>
          <p:cNvPr id="190005" name="image 190005"/>
          <p:cNvPicPr>
            <a:picLocks noChangeAspect="1"/>
          </p:cNvPicPr>
          <p:nvPr/>
        </p:nvPicPr>
        <p:blipFill>
          <a:blip r:embed="rId4"/>
          <a:srcRect/>
          <a:stretch>
            <a:fillRect/>
          </a:stretch>
        </p:blipFill>
        <p:spPr>
          <a:xfrm>
            <a:off x="3873500" y="5702300"/>
            <a:ext cx="863600" cy="1066800"/>
          </a:xfrm>
          <a:prstGeom prst="rect">
            <a:avLst/>
          </a:prstGeom>
        </p:spPr>
      </p:pic>
      <p:pic>
        <p:nvPicPr>
          <p:cNvPr id="190006" name="image 190006"/>
          <p:cNvPicPr>
            <a:picLocks noChangeAspect="1"/>
          </p:cNvPicPr>
          <p:nvPr/>
        </p:nvPicPr>
        <p:blipFill>
          <a:blip r:embed="rId5"/>
          <a:srcRect/>
          <a:stretch>
            <a:fillRect/>
          </a:stretch>
        </p:blipFill>
        <p:spPr>
          <a:xfrm>
            <a:off x="6934200" y="4864100"/>
            <a:ext cx="76200" cy="5067300"/>
          </a:xfrm>
          <a:prstGeom prst="rect">
            <a:avLst/>
          </a:prstGeom>
        </p:spPr>
      </p:pic>
      <p:pic>
        <p:nvPicPr>
          <p:cNvPr id="190007" name="image 190007"/>
          <p:cNvPicPr>
            <a:picLocks noChangeAspect="1"/>
          </p:cNvPicPr>
          <p:nvPr/>
        </p:nvPicPr>
        <p:blipFill>
          <a:blip r:embed="rId6"/>
          <a:srcRect/>
          <a:stretch>
            <a:fillRect/>
          </a:stretch>
        </p:blipFill>
        <p:spPr>
          <a:xfrm>
            <a:off x="3175000" y="5105400"/>
            <a:ext cx="2235200" cy="2235200"/>
          </a:xfrm>
          <a:prstGeom prst="rect">
            <a:avLst/>
          </a:prstGeom>
        </p:spPr>
      </p:pic>
      <p:pic>
        <p:nvPicPr>
          <p:cNvPr id="190008" name="image 190008"/>
          <p:cNvPicPr>
            <a:picLocks noChangeAspect="1"/>
          </p:cNvPicPr>
          <p:nvPr/>
        </p:nvPicPr>
        <p:blipFill>
          <a:blip r:embed="rId6"/>
          <a:srcRect/>
          <a:stretch>
            <a:fillRect/>
          </a:stretch>
        </p:blipFill>
        <p:spPr>
          <a:xfrm>
            <a:off x="8534400" y="5143500"/>
            <a:ext cx="2235200" cy="2235200"/>
          </a:xfrm>
          <a:prstGeom prst="rect">
            <a:avLst/>
          </a:prstGeom>
        </p:spPr>
      </p:pic>
      <p:pic>
        <p:nvPicPr>
          <p:cNvPr id="190009" name="image 190009"/>
          <p:cNvPicPr>
            <a:picLocks noChangeAspect="1"/>
          </p:cNvPicPr>
          <p:nvPr/>
        </p:nvPicPr>
        <p:blipFill>
          <a:blip r:embed="rId6"/>
          <a:srcRect/>
          <a:stretch>
            <a:fillRect/>
          </a:stretch>
        </p:blipFill>
        <p:spPr>
          <a:xfrm>
            <a:off x="13830300" y="5118100"/>
            <a:ext cx="2235200" cy="2235200"/>
          </a:xfrm>
          <a:prstGeom prst="rect">
            <a:avLst/>
          </a:prstGeom>
        </p:spPr>
      </p:pic>
      <p:pic>
        <p:nvPicPr>
          <p:cNvPr id="1900010" name="image 1900010"/>
          <p:cNvPicPr>
            <a:picLocks noChangeAspect="1"/>
          </p:cNvPicPr>
          <p:nvPr/>
        </p:nvPicPr>
        <p:blipFill>
          <a:blip r:embed="rId7"/>
          <a:srcRect/>
          <a:stretch>
            <a:fillRect/>
          </a:stretch>
        </p:blipFill>
        <p:spPr>
          <a:xfrm>
            <a:off x="19113500" y="5105400"/>
            <a:ext cx="2235200" cy="2235200"/>
          </a:xfrm>
          <a:prstGeom prst="rect">
            <a:avLst/>
          </a:prstGeom>
        </p:spPr>
      </p:pic>
      <p:pic>
        <p:nvPicPr>
          <p:cNvPr id="1900011" name="image 1900011"/>
          <p:cNvPicPr>
            <a:picLocks noChangeAspect="1"/>
          </p:cNvPicPr>
          <p:nvPr/>
        </p:nvPicPr>
        <p:blipFill>
          <a:blip r:embed="rId8"/>
          <a:srcRect/>
          <a:stretch>
            <a:fillRect/>
          </a:stretch>
        </p:blipFill>
        <p:spPr>
          <a:xfrm>
            <a:off x="-762000" y="7594600"/>
            <a:ext cx="11188700" cy="6311900"/>
          </a:xfrm>
          <a:prstGeom prst="rect">
            <a:avLst/>
          </a:prstGeom>
        </p:spPr>
      </p:pic>
      <p:pic>
        <p:nvPicPr>
          <p:cNvPr id="1900012" name="image 1900012"/>
          <p:cNvPicPr>
            <a:picLocks noChangeAspect="1"/>
          </p:cNvPicPr>
          <p:nvPr/>
        </p:nvPicPr>
        <p:blipFill>
          <a:blip r:embed="rId9">
            <a:alphaModFix amt="80000"/>
          </a:blip>
          <a:srcRect/>
          <a:stretch>
            <a:fillRect/>
          </a:stretch>
        </p:blipFill>
        <p:spPr>
          <a:xfrm>
            <a:off x="19189700" y="-2654300"/>
            <a:ext cx="11099800" cy="5791200"/>
          </a:xfrm>
          <a:prstGeom prst="rect">
            <a:avLst/>
          </a:prstGeom>
        </p:spPr>
      </p:pic>
      <p:pic>
        <p:nvPicPr>
          <p:cNvPr id="1900013" name="image 1900013"/>
          <p:cNvPicPr>
            <a:picLocks noChangeAspect="1"/>
          </p:cNvPicPr>
          <p:nvPr/>
        </p:nvPicPr>
        <p:blipFill>
          <a:blip r:embed="rId10"/>
          <a:srcRect/>
          <a:stretch>
            <a:fillRect/>
          </a:stretch>
        </p:blipFill>
        <p:spPr>
          <a:xfrm>
            <a:off x="-2120900" y="-2336800"/>
            <a:ext cx="6299200" cy="5003800"/>
          </a:xfrm>
          <a:prstGeom prst="rect">
            <a:avLst/>
          </a:prstGeom>
        </p:spPr>
      </p:pic>
      <p:pic>
        <p:nvPicPr>
          <p:cNvPr id="1900014" name="image 1900014"/>
          <p:cNvPicPr>
            <a:picLocks noChangeAspect="1"/>
          </p:cNvPicPr>
          <p:nvPr/>
        </p:nvPicPr>
        <p:blipFill>
          <a:blip r:embed="rId11"/>
          <a:srcRect/>
          <a:stretch>
            <a:fillRect/>
          </a:stretch>
        </p:blipFill>
        <p:spPr>
          <a:xfrm>
            <a:off x="16446500" y="12065000"/>
            <a:ext cx="774700" cy="774700"/>
          </a:xfrm>
          <a:prstGeom prst="rect">
            <a:avLst/>
          </a:prstGeom>
        </p:spPr>
      </p:pic>
      <p:sp>
        <p:nvSpPr>
          <p:cNvPr id="1900015" name="Object 1900015"/>
          <p:cNvSpPr txBox="1"/>
          <p:nvPr/>
        </p:nvSpPr>
        <p:spPr>
          <a:xfrm>
            <a:off x="10160000" y="2009139"/>
            <a:ext cx="5054600" cy="1092200"/>
          </a:xfrm>
          <a:prstGeom prst="rect">
            <a:avLst/>
          </a:prstGeom>
        </p:spPr>
        <p:txBody>
          <a:bodyPr vert="horz" rtlCol="0" anchor="t" anchorCtr="0">
            <a:noAutofit/>
          </a:bodyPr>
          <a:lstStyle/>
          <a:p>
            <a:pPr algn="l">
              <a:lnSpc>
                <a:spcPct val="100000"/>
              </a:lnSpc>
            </a:pPr>
            <a:r>
              <a:rPr lang="zh-CN" sz="7200" b="0" i="0" spc="360" dirty="0" smtClean="0">
                <a:solidFill>
                  <a:srgbClr val="1E375F"/>
                </a:solidFill>
                <a:latin typeface="SourceHanSansSC-Bold" panose="020B0800000000000000"/>
                <a:ea typeface="SourceHanSansSC-Bold" panose="020B0800000000000000"/>
              </a:rPr>
              <a:t>个人感悟</a:t>
            </a:r>
            <a:endParaRPr lang="zh-CN" altLang="en-US"/>
          </a:p>
        </p:txBody>
      </p:sp>
      <p:sp>
        <p:nvSpPr>
          <p:cNvPr id="1900016" name="Object 1900016"/>
          <p:cNvSpPr txBox="1"/>
          <p:nvPr/>
        </p:nvSpPr>
        <p:spPr>
          <a:xfrm>
            <a:off x="2698750" y="7807960"/>
            <a:ext cx="3213100" cy="736600"/>
          </a:xfrm>
          <a:prstGeom prst="rect">
            <a:avLst/>
          </a:prstGeom>
        </p:spPr>
        <p:txBody>
          <a:bodyPr vert="horz" rtlCol="0" anchor="t" anchorCtr="0">
            <a:noAutofit/>
          </a:bodyPr>
          <a:lstStyle/>
          <a:p>
            <a:pPr algn="ctr">
              <a:lnSpc>
                <a:spcPct val="100000"/>
              </a:lnSpc>
            </a:pPr>
            <a:r>
              <a:rPr lang="zh-CN" sz="4800" b="0" i="0" spc="240" dirty="0" smtClean="0">
                <a:solidFill>
                  <a:srgbClr val="1B2F4E"/>
                </a:solidFill>
                <a:latin typeface="SourceHanSansSC-Medium" panose="020B0600000000000000"/>
                <a:ea typeface="SourceHanSansSC-Medium" panose="020B0600000000000000"/>
              </a:rPr>
              <a:t>确立定位</a:t>
            </a:r>
            <a:endParaRPr lang="zh-CN" altLang="en-US"/>
          </a:p>
        </p:txBody>
      </p:sp>
      <p:sp>
        <p:nvSpPr>
          <p:cNvPr id="1900017" name="Object 1900017"/>
          <p:cNvSpPr txBox="1"/>
          <p:nvPr/>
        </p:nvSpPr>
        <p:spPr>
          <a:xfrm>
            <a:off x="7918450" y="7807960"/>
            <a:ext cx="3213100" cy="736600"/>
          </a:xfrm>
          <a:prstGeom prst="rect">
            <a:avLst/>
          </a:prstGeom>
        </p:spPr>
        <p:txBody>
          <a:bodyPr vert="horz" rtlCol="0" anchor="t" anchorCtr="0">
            <a:noAutofit/>
          </a:bodyPr>
          <a:lstStyle/>
          <a:p>
            <a:pPr algn="ctr">
              <a:lnSpc>
                <a:spcPct val="100000"/>
              </a:lnSpc>
            </a:pPr>
            <a:r>
              <a:rPr lang="zh-CN" sz="4800" b="0" i="0" spc="240" dirty="0" smtClean="0">
                <a:solidFill>
                  <a:srgbClr val="1B2F4E"/>
                </a:solidFill>
                <a:latin typeface="SourceHanSansSC-Medium" panose="020B0600000000000000"/>
                <a:ea typeface="SourceHanSansSC-Medium" panose="020B0600000000000000"/>
              </a:rPr>
              <a:t>学会分享</a:t>
            </a:r>
            <a:endParaRPr lang="zh-CN" altLang="en-US"/>
          </a:p>
        </p:txBody>
      </p:sp>
      <p:sp>
        <p:nvSpPr>
          <p:cNvPr id="1900018" name="Object 1900018"/>
          <p:cNvSpPr txBox="1"/>
          <p:nvPr/>
        </p:nvSpPr>
        <p:spPr>
          <a:xfrm>
            <a:off x="18402300" y="7807960"/>
            <a:ext cx="3848100" cy="736600"/>
          </a:xfrm>
          <a:prstGeom prst="rect">
            <a:avLst/>
          </a:prstGeom>
        </p:spPr>
        <p:txBody>
          <a:bodyPr vert="horz" rtlCol="0" anchor="t" anchorCtr="0">
            <a:noAutofit/>
          </a:bodyPr>
          <a:lstStyle/>
          <a:p>
            <a:pPr algn="ctr">
              <a:lnSpc>
                <a:spcPct val="100000"/>
              </a:lnSpc>
            </a:pPr>
            <a:r>
              <a:rPr lang="zh-CN" sz="4800" b="0" i="0" spc="240" dirty="0" smtClean="0">
                <a:solidFill>
                  <a:srgbClr val="1B2F4E"/>
                </a:solidFill>
                <a:latin typeface="SourceHanSansSC-Medium" panose="020B0600000000000000"/>
                <a:ea typeface="SourceHanSansSC-Medium" panose="020B0600000000000000"/>
              </a:rPr>
              <a:t>注意时效性</a:t>
            </a:r>
            <a:endParaRPr lang="zh-CN" altLang="en-US"/>
          </a:p>
        </p:txBody>
      </p:sp>
      <p:sp>
        <p:nvSpPr>
          <p:cNvPr id="1900019" name="Object 1900019"/>
          <p:cNvSpPr txBox="1"/>
          <p:nvPr/>
        </p:nvSpPr>
        <p:spPr>
          <a:xfrm>
            <a:off x="12820650" y="7807960"/>
            <a:ext cx="4483100" cy="736600"/>
          </a:xfrm>
          <a:prstGeom prst="rect">
            <a:avLst/>
          </a:prstGeom>
        </p:spPr>
        <p:txBody>
          <a:bodyPr vert="horz" rtlCol="0" anchor="t" anchorCtr="0">
            <a:noAutofit/>
          </a:bodyPr>
          <a:lstStyle/>
          <a:p>
            <a:pPr algn="ctr">
              <a:lnSpc>
                <a:spcPct val="100000"/>
              </a:lnSpc>
            </a:pPr>
            <a:r>
              <a:rPr lang="zh-CN" sz="4800" b="0" i="0" spc="240" dirty="0" smtClean="0">
                <a:solidFill>
                  <a:srgbClr val="1B2F4E"/>
                </a:solidFill>
                <a:latin typeface="SourceHanSansSC-Medium" panose="020B0600000000000000"/>
                <a:ea typeface="SourceHanSansSC-Medium" panose="020B0600000000000000"/>
              </a:rPr>
              <a:t>做好资料报备</a:t>
            </a:r>
            <a:endParaRPr lang="zh-CN" altLang="en-US"/>
          </a:p>
        </p:txBody>
      </p:sp>
      <p:sp>
        <p:nvSpPr>
          <p:cNvPr id="1900020" name="Object 1900020"/>
          <p:cNvSpPr txBox="1"/>
          <p:nvPr/>
        </p:nvSpPr>
        <p:spPr>
          <a:xfrm>
            <a:off x="2374900" y="8842375"/>
            <a:ext cx="4267200" cy="457200"/>
          </a:xfrm>
          <a:prstGeom prst="rect">
            <a:avLst/>
          </a:prstGeom>
        </p:spPr>
        <p:txBody>
          <a:bodyPr vert="horz" rtlCol="0" anchor="t" anchorCtr="0">
            <a:noAutofit/>
          </a:bodyPr>
          <a:lstStyle/>
          <a:p>
            <a:pPr algn="l">
              <a:lnSpc>
                <a:spcPct val="100000"/>
              </a:lnSpc>
            </a:pPr>
            <a:r>
              <a:rPr lang="zh-CN" sz="3000" b="0" i="0" spc="150" dirty="0" smtClean="0">
                <a:solidFill>
                  <a:srgbClr val="363636"/>
                </a:solidFill>
                <a:latin typeface="SourceHanSansSC-Medium" panose="020B0600000000000000"/>
                <a:ea typeface="SourceHanSansSC-Medium" panose="020B0600000000000000"/>
              </a:rPr>
              <a:t>学会给公众号打标签</a:t>
            </a:r>
            <a:endParaRPr lang="zh-CN" altLang="en-US"/>
          </a:p>
        </p:txBody>
      </p:sp>
      <p:sp>
        <p:nvSpPr>
          <p:cNvPr id="1900021" name="Object 1900021"/>
          <p:cNvSpPr txBox="1"/>
          <p:nvPr/>
        </p:nvSpPr>
        <p:spPr>
          <a:xfrm>
            <a:off x="7556500" y="8816975"/>
            <a:ext cx="4660900" cy="457200"/>
          </a:xfrm>
          <a:prstGeom prst="rect">
            <a:avLst/>
          </a:prstGeom>
        </p:spPr>
        <p:txBody>
          <a:bodyPr vert="horz" rtlCol="0" anchor="t" anchorCtr="0">
            <a:noAutofit/>
          </a:bodyPr>
          <a:lstStyle/>
          <a:p>
            <a:pPr algn="l">
              <a:lnSpc>
                <a:spcPct val="100000"/>
              </a:lnSpc>
            </a:pPr>
            <a:r>
              <a:rPr lang="zh-CN" sz="3000" b="0" i="0" spc="150" dirty="0" smtClean="0">
                <a:solidFill>
                  <a:srgbClr val="363636"/>
                </a:solidFill>
                <a:latin typeface="SourceHanSansSC-Medium" panose="020B0600000000000000"/>
                <a:ea typeface="SourceHanSansSC-Medium" panose="020B0600000000000000"/>
              </a:rPr>
              <a:t>是做好公众号的关键点</a:t>
            </a:r>
            <a:endParaRPr lang="zh-CN" altLang="en-US"/>
          </a:p>
        </p:txBody>
      </p:sp>
      <p:sp>
        <p:nvSpPr>
          <p:cNvPr id="1900022" name="Object 1900022"/>
          <p:cNvSpPr txBox="1"/>
          <p:nvPr/>
        </p:nvSpPr>
        <p:spPr>
          <a:xfrm>
            <a:off x="18948400" y="8842375"/>
            <a:ext cx="3060700" cy="457200"/>
          </a:xfrm>
          <a:prstGeom prst="rect">
            <a:avLst/>
          </a:prstGeom>
        </p:spPr>
        <p:txBody>
          <a:bodyPr vert="horz" rtlCol="0" anchor="t" anchorCtr="0">
            <a:noAutofit/>
          </a:bodyPr>
          <a:lstStyle/>
          <a:p>
            <a:pPr algn="l">
              <a:lnSpc>
                <a:spcPct val="100000"/>
              </a:lnSpc>
            </a:pPr>
            <a:r>
              <a:rPr lang="zh-CN" sz="3000" b="0" i="0" spc="150" dirty="0" smtClean="0">
                <a:solidFill>
                  <a:srgbClr val="363636"/>
                </a:solidFill>
                <a:latin typeface="SourceHanSansSC-Medium" panose="020B0600000000000000"/>
                <a:ea typeface="SourceHanSansSC-Medium" panose="020B0600000000000000"/>
              </a:rPr>
              <a:t>利用时下热点</a:t>
            </a:r>
            <a:endParaRPr lang="zh-CN" altLang="en-US"/>
          </a:p>
        </p:txBody>
      </p:sp>
      <p:sp>
        <p:nvSpPr>
          <p:cNvPr id="1900023" name="Object 1900023"/>
          <p:cNvSpPr txBox="1"/>
          <p:nvPr/>
        </p:nvSpPr>
        <p:spPr>
          <a:xfrm>
            <a:off x="13258800" y="8867775"/>
            <a:ext cx="3860800" cy="457200"/>
          </a:xfrm>
          <a:prstGeom prst="rect">
            <a:avLst/>
          </a:prstGeom>
        </p:spPr>
        <p:txBody>
          <a:bodyPr vert="horz" rtlCol="0" anchor="t" anchorCtr="0">
            <a:noAutofit/>
          </a:bodyPr>
          <a:lstStyle/>
          <a:p>
            <a:pPr algn="l">
              <a:lnSpc>
                <a:spcPct val="100000"/>
              </a:lnSpc>
            </a:pPr>
            <a:r>
              <a:rPr lang="zh-CN" sz="3000" b="0" i="0" spc="150" dirty="0" smtClean="0">
                <a:solidFill>
                  <a:srgbClr val="363636"/>
                </a:solidFill>
                <a:latin typeface="SourceHanSansSC-Medium" panose="020B0600000000000000"/>
                <a:ea typeface="SourceHanSansSC-Medium" panose="020B0600000000000000"/>
              </a:rPr>
              <a:t>可以防止账号丢失</a:t>
            </a:r>
            <a:endParaRPr lang="zh-CN" altLang="en-US"/>
          </a:p>
        </p:txBody>
      </p:sp>
      <p:pic>
        <p:nvPicPr>
          <p:cNvPr id="1900024" name="image 1900024"/>
          <p:cNvPicPr>
            <a:picLocks noChangeAspect="1"/>
          </p:cNvPicPr>
          <p:nvPr/>
        </p:nvPicPr>
        <p:blipFill>
          <a:blip r:embed="rId5"/>
          <a:srcRect/>
          <a:stretch>
            <a:fillRect/>
          </a:stretch>
        </p:blipFill>
        <p:spPr>
          <a:xfrm>
            <a:off x="12357100" y="4864100"/>
            <a:ext cx="76200" cy="5067300"/>
          </a:xfrm>
          <a:prstGeom prst="rect">
            <a:avLst/>
          </a:prstGeom>
        </p:spPr>
      </p:pic>
      <p:pic>
        <p:nvPicPr>
          <p:cNvPr id="1900025" name="image 1900025"/>
          <p:cNvPicPr>
            <a:picLocks noChangeAspect="1"/>
          </p:cNvPicPr>
          <p:nvPr/>
        </p:nvPicPr>
        <p:blipFill>
          <a:blip r:embed="rId5"/>
          <a:srcRect/>
          <a:stretch>
            <a:fillRect/>
          </a:stretch>
        </p:blipFill>
        <p:spPr>
          <a:xfrm>
            <a:off x="17843500" y="4864100"/>
            <a:ext cx="76200" cy="5067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02" name="Object 20002"/>
          <p:cNvSpPr txBox="1"/>
          <p:nvPr/>
        </p:nvSpPr>
        <p:spPr>
          <a:xfrm>
            <a:off x="3314700" y="5315566"/>
            <a:ext cx="4241800" cy="2171700"/>
          </a:xfrm>
          <a:prstGeom prst="rect">
            <a:avLst/>
          </a:prstGeom>
        </p:spPr>
        <p:txBody>
          <a:bodyPr vert="horz" rtlCol="0" anchor="t" anchorCtr="0">
            <a:noAutofit/>
          </a:bodyPr>
          <a:lstStyle/>
          <a:p>
            <a:pPr algn="l">
              <a:lnSpc>
                <a:spcPct val="102000"/>
              </a:lnSpc>
            </a:pPr>
            <a:r>
              <a:rPr lang="zh-CN" sz="14000" b="0" i="0" spc="700" dirty="0" smtClean="0">
                <a:solidFill>
                  <a:srgbClr val="C3E7E7"/>
                </a:solidFill>
                <a:latin typeface="DIN-Bold"/>
                <a:ea typeface="DIN-Bold"/>
              </a:rPr>
              <a:t>01</a:t>
            </a:r>
            <a:endParaRPr lang="zh-CN" altLang="en-US"/>
          </a:p>
        </p:txBody>
      </p:sp>
      <p:sp>
        <p:nvSpPr>
          <p:cNvPr id="20003" name="Object 20003"/>
          <p:cNvSpPr txBox="1"/>
          <p:nvPr/>
        </p:nvSpPr>
        <p:spPr>
          <a:xfrm>
            <a:off x="3403600" y="8033366"/>
            <a:ext cx="4241800" cy="2171700"/>
          </a:xfrm>
          <a:prstGeom prst="rect">
            <a:avLst/>
          </a:prstGeom>
        </p:spPr>
        <p:txBody>
          <a:bodyPr vert="horz" rtlCol="0" anchor="t" anchorCtr="0">
            <a:noAutofit/>
          </a:bodyPr>
          <a:lstStyle/>
          <a:p>
            <a:pPr algn="l">
              <a:lnSpc>
                <a:spcPct val="102000"/>
              </a:lnSpc>
            </a:pPr>
            <a:r>
              <a:rPr lang="zh-CN" sz="14000" b="0" i="0" spc="700" dirty="0" smtClean="0">
                <a:solidFill>
                  <a:srgbClr val="C3E7E7"/>
                </a:solidFill>
                <a:latin typeface="DIN-Bold"/>
                <a:ea typeface="DIN-Bold"/>
              </a:rPr>
              <a:t>04</a:t>
            </a:r>
            <a:endParaRPr lang="zh-CN" altLang="en-US"/>
          </a:p>
        </p:txBody>
      </p:sp>
      <p:sp>
        <p:nvSpPr>
          <p:cNvPr id="20004" name="Object 20004"/>
          <p:cNvSpPr txBox="1"/>
          <p:nvPr/>
        </p:nvSpPr>
        <p:spPr>
          <a:xfrm>
            <a:off x="10922000" y="7968070"/>
            <a:ext cx="4241800" cy="2171700"/>
          </a:xfrm>
          <a:prstGeom prst="rect">
            <a:avLst/>
          </a:prstGeom>
        </p:spPr>
        <p:txBody>
          <a:bodyPr vert="horz" rtlCol="0" anchor="t" anchorCtr="0">
            <a:noAutofit/>
          </a:bodyPr>
          <a:lstStyle/>
          <a:p>
            <a:pPr algn="l">
              <a:lnSpc>
                <a:spcPct val="102000"/>
              </a:lnSpc>
            </a:pPr>
            <a:r>
              <a:rPr lang="zh-CN" sz="14000" b="0" i="0" spc="700" dirty="0" smtClean="0">
                <a:solidFill>
                  <a:srgbClr val="C3E7E7"/>
                </a:solidFill>
                <a:latin typeface="DIN-Bold"/>
                <a:ea typeface="DIN-Bold"/>
              </a:rPr>
              <a:t>05</a:t>
            </a:r>
            <a:endParaRPr lang="zh-CN" altLang="en-US"/>
          </a:p>
        </p:txBody>
      </p:sp>
      <p:sp>
        <p:nvSpPr>
          <p:cNvPr id="20005" name="Object 20005"/>
          <p:cNvSpPr txBox="1"/>
          <p:nvPr/>
        </p:nvSpPr>
        <p:spPr>
          <a:xfrm>
            <a:off x="17233900" y="8020666"/>
            <a:ext cx="4241800" cy="2171700"/>
          </a:xfrm>
          <a:prstGeom prst="rect">
            <a:avLst/>
          </a:prstGeom>
        </p:spPr>
        <p:txBody>
          <a:bodyPr vert="horz" rtlCol="0" anchor="t" anchorCtr="0">
            <a:noAutofit/>
          </a:bodyPr>
          <a:lstStyle/>
          <a:p>
            <a:pPr algn="l">
              <a:lnSpc>
                <a:spcPct val="102000"/>
              </a:lnSpc>
            </a:pPr>
            <a:r>
              <a:rPr lang="zh-CN" sz="14000" b="0" i="0" spc="700" dirty="0" smtClean="0">
                <a:solidFill>
                  <a:srgbClr val="C3E7E7"/>
                </a:solidFill>
                <a:latin typeface="DIN-Bold"/>
                <a:ea typeface="DIN-Bold"/>
              </a:rPr>
              <a:t>06</a:t>
            </a:r>
            <a:endParaRPr lang="zh-CN" altLang="en-US"/>
          </a:p>
        </p:txBody>
      </p:sp>
      <p:sp>
        <p:nvSpPr>
          <p:cNvPr id="20006" name="Object 20006"/>
          <p:cNvSpPr txBox="1"/>
          <p:nvPr/>
        </p:nvSpPr>
        <p:spPr>
          <a:xfrm>
            <a:off x="10833100" y="5339170"/>
            <a:ext cx="4241800" cy="2171700"/>
          </a:xfrm>
          <a:prstGeom prst="rect">
            <a:avLst/>
          </a:prstGeom>
        </p:spPr>
        <p:txBody>
          <a:bodyPr vert="horz" rtlCol="0" anchor="t" anchorCtr="0">
            <a:noAutofit/>
          </a:bodyPr>
          <a:lstStyle/>
          <a:p>
            <a:pPr algn="l">
              <a:lnSpc>
                <a:spcPct val="102000"/>
              </a:lnSpc>
            </a:pPr>
            <a:r>
              <a:rPr lang="zh-CN" sz="14000" b="0" i="0" spc="700" dirty="0" smtClean="0">
                <a:solidFill>
                  <a:srgbClr val="C3E7E7"/>
                </a:solidFill>
                <a:latin typeface="DIN-Bold"/>
                <a:ea typeface="DIN-Bold"/>
              </a:rPr>
              <a:t>02</a:t>
            </a:r>
            <a:endParaRPr lang="zh-CN" altLang="en-US"/>
          </a:p>
        </p:txBody>
      </p:sp>
      <p:sp>
        <p:nvSpPr>
          <p:cNvPr id="20007" name="Object 20007"/>
          <p:cNvSpPr txBox="1"/>
          <p:nvPr/>
        </p:nvSpPr>
        <p:spPr>
          <a:xfrm>
            <a:off x="17170400" y="5275670"/>
            <a:ext cx="4241800" cy="2171700"/>
          </a:xfrm>
          <a:prstGeom prst="rect">
            <a:avLst/>
          </a:prstGeom>
        </p:spPr>
        <p:txBody>
          <a:bodyPr vert="horz" rtlCol="0" anchor="t" anchorCtr="0">
            <a:noAutofit/>
          </a:bodyPr>
          <a:lstStyle/>
          <a:p>
            <a:pPr algn="l">
              <a:lnSpc>
                <a:spcPct val="102000"/>
              </a:lnSpc>
            </a:pPr>
            <a:r>
              <a:rPr lang="zh-CN" sz="14000" b="0" i="0" spc="700" dirty="0" smtClean="0">
                <a:solidFill>
                  <a:srgbClr val="C3E7E7"/>
                </a:solidFill>
                <a:latin typeface="DIN-Bold"/>
                <a:ea typeface="DIN-Bold"/>
              </a:rPr>
              <a:t>03</a:t>
            </a:r>
            <a:endParaRPr lang="zh-CN" altLang="en-US"/>
          </a:p>
        </p:txBody>
      </p:sp>
      <p:sp>
        <p:nvSpPr>
          <p:cNvPr id="20008" name="Object 20008"/>
          <p:cNvSpPr txBox="1"/>
          <p:nvPr/>
        </p:nvSpPr>
        <p:spPr>
          <a:xfrm>
            <a:off x="10134600" y="2159000"/>
            <a:ext cx="4013200" cy="1524000"/>
          </a:xfrm>
          <a:prstGeom prst="rect">
            <a:avLst/>
          </a:prstGeom>
        </p:spPr>
        <p:txBody>
          <a:bodyPr vert="horz" rtlCol="0" anchor="t" anchorCtr="0">
            <a:noAutofit/>
          </a:bodyPr>
          <a:lstStyle/>
          <a:p>
            <a:pPr algn="ctr">
              <a:lnSpc>
                <a:spcPct val="100000"/>
              </a:lnSpc>
            </a:pPr>
            <a:r>
              <a:rPr lang="zh-CN" sz="10000" b="0" i="0" spc="500" dirty="0" smtClean="0">
                <a:solidFill>
                  <a:srgbClr val="1E375F"/>
                </a:solidFill>
                <a:latin typeface="SourceHanSansSC-Bold" panose="020B0800000000000000"/>
                <a:ea typeface="SourceHanSansSC-Bold" panose="020B0800000000000000"/>
              </a:rPr>
              <a:t>目录</a:t>
            </a:r>
            <a:endParaRPr lang="zh-CN" altLang="en-US"/>
          </a:p>
        </p:txBody>
      </p:sp>
      <p:sp>
        <p:nvSpPr>
          <p:cNvPr id="20009" name="Object 20009"/>
          <p:cNvSpPr txBox="1"/>
          <p:nvPr/>
        </p:nvSpPr>
        <p:spPr>
          <a:xfrm>
            <a:off x="10585450" y="3591560"/>
            <a:ext cx="3213100" cy="736600"/>
          </a:xfrm>
          <a:prstGeom prst="rect">
            <a:avLst/>
          </a:prstGeom>
        </p:spPr>
        <p:txBody>
          <a:bodyPr vert="horz" rtlCol="0" anchor="t" anchorCtr="0">
            <a:noAutofit/>
          </a:bodyPr>
          <a:lstStyle/>
          <a:p>
            <a:pPr algn="ctr">
              <a:lnSpc>
                <a:spcPct val="100000"/>
              </a:lnSpc>
            </a:pPr>
            <a:r>
              <a:rPr lang="zh-CN" sz="4800" b="0" i="0" spc="240" dirty="0" smtClean="0">
                <a:solidFill>
                  <a:srgbClr val="1E375F"/>
                </a:solidFill>
                <a:latin typeface="SourceHanSansSC-Regular" panose="020B0500000000000000"/>
                <a:ea typeface="SourceHanSansSC-Regular" panose="020B0500000000000000"/>
              </a:rPr>
              <a:t>Contens</a:t>
            </a:r>
            <a:endParaRPr lang="zh-CN" altLang="en-US"/>
          </a:p>
        </p:txBody>
      </p:sp>
      <p:sp>
        <p:nvSpPr>
          <p:cNvPr id="200010" name="Object 200010"/>
          <p:cNvSpPr txBox="1"/>
          <p:nvPr/>
        </p:nvSpPr>
        <p:spPr>
          <a:xfrm>
            <a:off x="10858500" y="8950960"/>
            <a:ext cx="34671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Medium" panose="020B0600000000000000"/>
                <a:ea typeface="SourceHanSansSC-Medium" panose="020B0600000000000000"/>
              </a:rPr>
              <a:t>个人感悟</a:t>
            </a:r>
            <a:endParaRPr lang="zh-CN" altLang="en-US"/>
          </a:p>
        </p:txBody>
      </p:sp>
      <p:sp>
        <p:nvSpPr>
          <p:cNvPr id="200011" name="Object 200011"/>
          <p:cNvSpPr txBox="1"/>
          <p:nvPr/>
        </p:nvSpPr>
        <p:spPr>
          <a:xfrm>
            <a:off x="3530600" y="6233159"/>
            <a:ext cx="34671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Medium" panose="020B0600000000000000"/>
                <a:ea typeface="SourceHanSansSC-Medium" panose="020B0600000000000000"/>
              </a:rPr>
              <a:t>工作回顾</a:t>
            </a:r>
            <a:endParaRPr lang="zh-CN" altLang="en-US"/>
          </a:p>
        </p:txBody>
      </p:sp>
      <p:sp>
        <p:nvSpPr>
          <p:cNvPr id="200012" name="Object 200012"/>
          <p:cNvSpPr txBox="1"/>
          <p:nvPr/>
        </p:nvSpPr>
        <p:spPr>
          <a:xfrm>
            <a:off x="10858500" y="6245859"/>
            <a:ext cx="34671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Medium" panose="020B0600000000000000"/>
                <a:ea typeface="SourceHanSansSC-Medium" panose="020B0600000000000000"/>
              </a:rPr>
              <a:t>工作业绩</a:t>
            </a:r>
            <a:endParaRPr lang="zh-CN" altLang="en-US"/>
          </a:p>
        </p:txBody>
      </p:sp>
      <p:sp>
        <p:nvSpPr>
          <p:cNvPr id="200013" name="Object 200013"/>
          <p:cNvSpPr txBox="1"/>
          <p:nvPr/>
        </p:nvSpPr>
        <p:spPr>
          <a:xfrm>
            <a:off x="17157700" y="6245859"/>
            <a:ext cx="41021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Medium" panose="020B0600000000000000"/>
                <a:ea typeface="SourceHanSansSC-Medium" panose="020B0600000000000000"/>
              </a:rPr>
              <a:t>优势与不足</a:t>
            </a:r>
            <a:endParaRPr lang="zh-CN" altLang="en-US"/>
          </a:p>
        </p:txBody>
      </p:sp>
      <p:sp>
        <p:nvSpPr>
          <p:cNvPr id="200014" name="Object 200014"/>
          <p:cNvSpPr txBox="1"/>
          <p:nvPr/>
        </p:nvSpPr>
        <p:spPr>
          <a:xfrm>
            <a:off x="17170400" y="8950960"/>
            <a:ext cx="34671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Medium" panose="020B0600000000000000"/>
                <a:ea typeface="SourceHanSansSC-Medium" panose="020B0600000000000000"/>
              </a:rPr>
              <a:t>规划展望</a:t>
            </a:r>
            <a:endParaRPr lang="zh-CN" altLang="en-US"/>
          </a:p>
        </p:txBody>
      </p:sp>
      <p:sp>
        <p:nvSpPr>
          <p:cNvPr id="200015" name="Object 200015"/>
          <p:cNvSpPr txBox="1"/>
          <p:nvPr/>
        </p:nvSpPr>
        <p:spPr>
          <a:xfrm>
            <a:off x="3530600" y="8900160"/>
            <a:ext cx="41021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Medium" panose="020B0600000000000000"/>
                <a:ea typeface="SourceHanSansSC-Medium" panose="020B0600000000000000"/>
              </a:rPr>
              <a:t>思考与感悟</a:t>
            </a:r>
            <a:endParaRPr lang="zh-CN" altLang="en-US"/>
          </a:p>
        </p:txBody>
      </p:sp>
      <p:pic>
        <p:nvPicPr>
          <p:cNvPr id="200016" name="image 200016"/>
          <p:cNvPicPr>
            <a:picLocks noChangeAspect="1"/>
          </p:cNvPicPr>
          <p:nvPr/>
        </p:nvPicPr>
        <p:blipFill>
          <a:blip r:embed="rId1">
            <a:alphaModFix amt="80000"/>
          </a:blip>
          <a:srcRect/>
          <a:stretch>
            <a:fillRect/>
          </a:stretch>
        </p:blipFill>
        <p:spPr>
          <a:xfrm>
            <a:off x="21221700" y="11036300"/>
            <a:ext cx="4711700" cy="4711700"/>
          </a:xfrm>
          <a:prstGeom prst="rect">
            <a:avLst/>
          </a:prstGeom>
        </p:spPr>
      </p:pic>
      <p:pic>
        <p:nvPicPr>
          <p:cNvPr id="200017" name="image 200017"/>
          <p:cNvPicPr>
            <a:picLocks noChangeAspect="1"/>
          </p:cNvPicPr>
          <p:nvPr/>
        </p:nvPicPr>
        <p:blipFill>
          <a:blip r:embed="rId2">
            <a:alphaModFix amt="92156"/>
          </a:blip>
          <a:srcRect/>
          <a:stretch>
            <a:fillRect/>
          </a:stretch>
        </p:blipFill>
        <p:spPr>
          <a:xfrm>
            <a:off x="-12700" y="-38100"/>
            <a:ext cx="9779000" cy="4800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0002" name="image 200002"/>
          <p:cNvPicPr>
            <a:picLocks noChangeAspect="1"/>
          </p:cNvPicPr>
          <p:nvPr/>
        </p:nvPicPr>
        <p:blipFill>
          <a:blip r:embed="rId1"/>
          <a:srcRect/>
          <a:stretch>
            <a:fillRect/>
          </a:stretch>
        </p:blipFill>
        <p:spPr>
          <a:xfrm>
            <a:off x="-2082800" y="-901700"/>
            <a:ext cx="7277100" cy="4876800"/>
          </a:xfrm>
          <a:prstGeom prst="rect">
            <a:avLst/>
          </a:prstGeom>
        </p:spPr>
      </p:pic>
      <p:pic>
        <p:nvPicPr>
          <p:cNvPr id="200003" name="image 200003"/>
          <p:cNvPicPr>
            <a:picLocks noChangeAspect="1"/>
          </p:cNvPicPr>
          <p:nvPr/>
        </p:nvPicPr>
        <p:blipFill>
          <a:blip r:embed="rId2"/>
          <a:srcRect/>
          <a:stretch>
            <a:fillRect/>
          </a:stretch>
        </p:blipFill>
        <p:spPr>
          <a:xfrm>
            <a:off x="13284200" y="7239000"/>
            <a:ext cx="11188700" cy="6565900"/>
          </a:xfrm>
          <a:prstGeom prst="rect">
            <a:avLst/>
          </a:prstGeom>
        </p:spPr>
      </p:pic>
      <p:pic>
        <p:nvPicPr>
          <p:cNvPr id="200004" name="image 200004"/>
          <p:cNvPicPr>
            <a:picLocks noChangeAspect="1"/>
          </p:cNvPicPr>
          <p:nvPr/>
        </p:nvPicPr>
        <p:blipFill>
          <a:blip r:embed="rId3"/>
          <a:srcRect/>
          <a:stretch>
            <a:fillRect/>
          </a:stretch>
        </p:blipFill>
        <p:spPr>
          <a:xfrm>
            <a:off x="-203200" y="12534900"/>
            <a:ext cx="2540000" cy="2540000"/>
          </a:xfrm>
          <a:prstGeom prst="rect">
            <a:avLst/>
          </a:prstGeom>
        </p:spPr>
      </p:pic>
      <p:pic>
        <p:nvPicPr>
          <p:cNvPr id="200005" name="image 200005"/>
          <p:cNvPicPr>
            <a:picLocks noChangeAspect="1"/>
          </p:cNvPicPr>
          <p:nvPr/>
        </p:nvPicPr>
        <p:blipFill>
          <a:blip r:embed="rId4"/>
          <a:srcRect/>
          <a:stretch>
            <a:fillRect/>
          </a:stretch>
        </p:blipFill>
        <p:spPr>
          <a:xfrm>
            <a:off x="21031200" y="-190500"/>
            <a:ext cx="1066800" cy="1066800"/>
          </a:xfrm>
          <a:prstGeom prst="rect">
            <a:avLst/>
          </a:prstGeom>
        </p:spPr>
      </p:pic>
      <p:sp>
        <p:nvSpPr>
          <p:cNvPr id="200006" name="Object 200006"/>
          <p:cNvSpPr txBox="1"/>
          <p:nvPr/>
        </p:nvSpPr>
        <p:spPr>
          <a:xfrm>
            <a:off x="6877050" y="5156551"/>
            <a:ext cx="10998200" cy="1828800"/>
          </a:xfrm>
          <a:prstGeom prst="rect">
            <a:avLst/>
          </a:prstGeom>
        </p:spPr>
        <p:txBody>
          <a:bodyPr vert="horz" rtlCol="0" anchor="t" anchorCtr="0">
            <a:noAutofit/>
          </a:bodyPr>
          <a:lstStyle/>
          <a:p>
            <a:pPr algn="ctr">
              <a:lnSpc>
                <a:spcPct val="100000"/>
              </a:lnSpc>
            </a:pPr>
            <a:r>
              <a:rPr lang="zh-CN" sz="12000" b="0" i="0" spc="600" dirty="0" smtClean="0">
                <a:solidFill>
                  <a:srgbClr val="1E375F"/>
                </a:solidFill>
                <a:latin typeface="SourceHanSansSC-Bold" panose="020B0800000000000000"/>
                <a:ea typeface="SourceHanSansSC-Bold" panose="020B0800000000000000"/>
              </a:rPr>
              <a:t>谢谢观赏</a:t>
            </a:r>
            <a:endParaRPr lang="zh-CN" altLang="en-US"/>
          </a:p>
        </p:txBody>
      </p:sp>
      <p:sp>
        <p:nvSpPr>
          <p:cNvPr id="200007" name="Object 200007"/>
          <p:cNvSpPr txBox="1"/>
          <p:nvPr/>
        </p:nvSpPr>
        <p:spPr>
          <a:xfrm>
            <a:off x="7385050" y="6982811"/>
            <a:ext cx="9982200" cy="927100"/>
          </a:xfrm>
          <a:prstGeom prst="rect">
            <a:avLst/>
          </a:prstGeom>
        </p:spPr>
        <p:txBody>
          <a:bodyPr vert="horz" rtlCol="0" anchor="t" anchorCtr="0">
            <a:noAutofit/>
          </a:bodyPr>
          <a:lstStyle/>
          <a:p>
            <a:pPr algn="ctr">
              <a:lnSpc>
                <a:spcPct val="102000"/>
              </a:lnSpc>
            </a:pPr>
            <a:r>
              <a:rPr lang="zh-CN" sz="6000" b="0" i="0" spc="2520" dirty="0" smtClean="0">
                <a:solidFill>
                  <a:srgbClr val="1E375F"/>
                </a:solidFill>
                <a:latin typeface="DIN-Bold"/>
                <a:ea typeface="DIN-Bold"/>
              </a:rPr>
              <a:t>Thank you</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002" name="image 30002"/>
          <p:cNvPicPr>
            <a:picLocks noChangeAspect="1"/>
          </p:cNvPicPr>
          <p:nvPr/>
        </p:nvPicPr>
        <p:blipFill>
          <a:blip r:embed="rId1"/>
          <a:srcRect/>
          <a:stretch>
            <a:fillRect/>
          </a:stretch>
        </p:blipFill>
        <p:spPr>
          <a:xfrm>
            <a:off x="-2082800" y="-2374900"/>
            <a:ext cx="6299200" cy="5003800"/>
          </a:xfrm>
          <a:prstGeom prst="rect">
            <a:avLst/>
          </a:prstGeom>
        </p:spPr>
      </p:pic>
      <p:pic>
        <p:nvPicPr>
          <p:cNvPr id="30003" name="image 30003"/>
          <p:cNvPicPr>
            <a:picLocks noChangeAspect="1"/>
          </p:cNvPicPr>
          <p:nvPr/>
        </p:nvPicPr>
        <p:blipFill>
          <a:blip r:embed="rId2"/>
          <a:srcRect/>
          <a:stretch>
            <a:fillRect/>
          </a:stretch>
        </p:blipFill>
        <p:spPr>
          <a:xfrm>
            <a:off x="19011900" y="12230100"/>
            <a:ext cx="685800" cy="685800"/>
          </a:xfrm>
          <a:prstGeom prst="rect">
            <a:avLst/>
          </a:prstGeom>
        </p:spPr>
      </p:pic>
      <p:pic>
        <p:nvPicPr>
          <p:cNvPr id="30004" name="image 30004"/>
          <p:cNvPicPr>
            <a:picLocks noChangeAspect="1"/>
          </p:cNvPicPr>
          <p:nvPr/>
        </p:nvPicPr>
        <p:blipFill>
          <a:blip r:embed="rId3"/>
          <a:srcRect/>
          <a:stretch>
            <a:fillRect/>
          </a:stretch>
        </p:blipFill>
        <p:spPr>
          <a:xfrm>
            <a:off x="-660400" y="7670800"/>
            <a:ext cx="11468100" cy="6311900"/>
          </a:xfrm>
          <a:prstGeom prst="rect">
            <a:avLst/>
          </a:prstGeom>
        </p:spPr>
      </p:pic>
      <p:pic>
        <p:nvPicPr>
          <p:cNvPr id="30005" name="image 30005"/>
          <p:cNvPicPr>
            <a:picLocks noChangeAspect="1"/>
          </p:cNvPicPr>
          <p:nvPr/>
        </p:nvPicPr>
        <p:blipFill>
          <a:blip r:embed="rId4">
            <a:alphaModFix amt="80000"/>
          </a:blip>
          <a:srcRect/>
          <a:stretch>
            <a:fillRect/>
          </a:stretch>
        </p:blipFill>
        <p:spPr>
          <a:xfrm>
            <a:off x="18694400" y="-2768600"/>
            <a:ext cx="11099800" cy="5791200"/>
          </a:xfrm>
          <a:prstGeom prst="rect">
            <a:avLst/>
          </a:prstGeom>
        </p:spPr>
      </p:pic>
      <p:sp>
        <p:nvSpPr>
          <p:cNvPr id="30006" name="Object 30006"/>
          <p:cNvSpPr txBox="1"/>
          <p:nvPr/>
        </p:nvSpPr>
        <p:spPr>
          <a:xfrm>
            <a:off x="8077200" y="1002087"/>
            <a:ext cx="19862800" cy="10693400"/>
          </a:xfrm>
          <a:prstGeom prst="rect">
            <a:avLst/>
          </a:prstGeom>
        </p:spPr>
        <p:txBody>
          <a:bodyPr vert="horz" rtlCol="0" anchor="t" anchorCtr="0">
            <a:noAutofit/>
          </a:bodyPr>
          <a:lstStyle/>
          <a:p>
            <a:pPr algn="l">
              <a:lnSpc>
                <a:spcPct val="102000"/>
              </a:lnSpc>
            </a:pPr>
            <a:r>
              <a:rPr lang="zh-CN" sz="69030" b="0" i="0" spc="3451" dirty="0" smtClean="0">
                <a:solidFill>
                  <a:srgbClr val="C3E7E7"/>
                </a:solidFill>
                <a:latin typeface="DIN-Bold"/>
                <a:ea typeface="DIN-Bold"/>
              </a:rPr>
              <a:t>01</a:t>
            </a:r>
            <a:endParaRPr lang="zh-CN" altLang="en-US"/>
          </a:p>
        </p:txBody>
      </p:sp>
      <p:sp>
        <p:nvSpPr>
          <p:cNvPr id="30007" name="Object 30007"/>
          <p:cNvSpPr txBox="1"/>
          <p:nvPr/>
        </p:nvSpPr>
        <p:spPr>
          <a:xfrm>
            <a:off x="9499600" y="6153150"/>
            <a:ext cx="9677400" cy="1524000"/>
          </a:xfrm>
          <a:prstGeom prst="rect">
            <a:avLst/>
          </a:prstGeom>
        </p:spPr>
        <p:txBody>
          <a:bodyPr vert="horz" rtlCol="0" anchor="t" anchorCtr="0">
            <a:noAutofit/>
          </a:bodyPr>
          <a:lstStyle/>
          <a:p>
            <a:pPr algn="l">
              <a:lnSpc>
                <a:spcPct val="100000"/>
              </a:lnSpc>
            </a:pPr>
            <a:r>
              <a:rPr lang="zh-CN" sz="10000" b="0" i="0" spc="500" dirty="0" smtClean="0">
                <a:solidFill>
                  <a:srgbClr val="1E375F"/>
                </a:solidFill>
                <a:latin typeface="SourceHanSansSC-Bold" panose="020B0800000000000000"/>
                <a:ea typeface="SourceHanSansSC-Bold" panose="020B0800000000000000"/>
              </a:rPr>
              <a:t>工作回顾</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002" name="image 40002"/>
          <p:cNvPicPr>
            <a:picLocks noChangeAspect="1"/>
          </p:cNvPicPr>
          <p:nvPr/>
        </p:nvPicPr>
        <p:blipFill>
          <a:blip r:embed="rId1"/>
          <a:srcRect/>
          <a:stretch>
            <a:fillRect/>
          </a:stretch>
        </p:blipFill>
        <p:spPr>
          <a:xfrm>
            <a:off x="9525000" y="6731000"/>
            <a:ext cx="15887700" cy="7150100"/>
          </a:xfrm>
          <a:prstGeom prst="rect">
            <a:avLst/>
          </a:prstGeom>
        </p:spPr>
      </p:pic>
      <p:pic>
        <p:nvPicPr>
          <p:cNvPr id="40003" name="image 40003"/>
          <p:cNvPicPr>
            <a:picLocks noChangeAspect="1"/>
          </p:cNvPicPr>
          <p:nvPr/>
        </p:nvPicPr>
        <p:blipFill>
          <a:blip r:embed="rId2">
            <a:alphaModFix amt="92156"/>
          </a:blip>
          <a:srcRect/>
          <a:stretch>
            <a:fillRect/>
          </a:stretch>
        </p:blipFill>
        <p:spPr>
          <a:xfrm>
            <a:off x="-393700" y="-190500"/>
            <a:ext cx="7810500" cy="3835400"/>
          </a:xfrm>
          <a:prstGeom prst="rect">
            <a:avLst/>
          </a:prstGeom>
        </p:spPr>
      </p:pic>
      <p:sp>
        <p:nvSpPr>
          <p:cNvPr id="40004" name="Object 40004"/>
          <p:cNvSpPr txBox="1"/>
          <p:nvPr/>
        </p:nvSpPr>
        <p:spPr>
          <a:xfrm>
            <a:off x="2438400" y="1590039"/>
            <a:ext cx="8763000" cy="1092200"/>
          </a:xfrm>
          <a:prstGeom prst="rect">
            <a:avLst/>
          </a:prstGeom>
        </p:spPr>
        <p:txBody>
          <a:bodyPr vert="horz" rtlCol="0" anchor="t" anchorCtr="0">
            <a:noAutofit/>
          </a:bodyPr>
          <a:lstStyle/>
          <a:p>
            <a:pPr algn="l">
              <a:lnSpc>
                <a:spcPct val="100000"/>
              </a:lnSpc>
            </a:pPr>
            <a:r>
              <a:rPr lang="zh-CN" sz="7200" b="0" i="0" spc="360" dirty="0" smtClean="0">
                <a:solidFill>
                  <a:srgbClr val="1E375F"/>
                </a:solidFill>
                <a:latin typeface="SourceHanSansSC-Bold" panose="020B0800000000000000"/>
                <a:ea typeface="SourceHanSansSC-Bold" panose="020B0800000000000000"/>
              </a:rPr>
              <a:t>主要工作内容</a:t>
            </a:r>
            <a:endParaRPr lang="zh-CN" altLang="en-US"/>
          </a:p>
        </p:txBody>
      </p:sp>
      <p:sp>
        <p:nvSpPr>
          <p:cNvPr id="40005" name="Object 40005"/>
          <p:cNvSpPr txBox="1"/>
          <p:nvPr/>
        </p:nvSpPr>
        <p:spPr>
          <a:xfrm>
            <a:off x="3797300" y="5026660"/>
            <a:ext cx="34671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Bold" panose="020B0800000000000000"/>
                <a:ea typeface="SourceHanSansSC-Bold" panose="020B0800000000000000"/>
              </a:rPr>
              <a:t>选题规划</a:t>
            </a:r>
            <a:endParaRPr lang="zh-CN" altLang="en-US"/>
          </a:p>
        </p:txBody>
      </p:sp>
      <p:sp>
        <p:nvSpPr>
          <p:cNvPr id="40006" name="Object 40006"/>
          <p:cNvSpPr txBox="1"/>
          <p:nvPr/>
        </p:nvSpPr>
        <p:spPr>
          <a:xfrm>
            <a:off x="3848100" y="5895340"/>
            <a:ext cx="4521200" cy="482600"/>
          </a:xfrm>
          <a:prstGeom prst="rect">
            <a:avLst/>
          </a:prstGeom>
        </p:spPr>
        <p:txBody>
          <a:bodyPr vert="horz" rtlCol="0" anchor="t" anchorCtr="0">
            <a:noAutofit/>
          </a:bodyPr>
          <a:lstStyle/>
          <a:p>
            <a:pPr algn="l">
              <a:lnSpc>
                <a:spcPct val="100000"/>
              </a:lnSpc>
            </a:pPr>
            <a:r>
              <a:rPr lang="zh-CN" sz="3200" b="0" i="0" spc="160" dirty="0" smtClean="0">
                <a:solidFill>
                  <a:srgbClr val="3F3E3E"/>
                </a:solidFill>
                <a:latin typeface="SourceHanSansSC-Regular" panose="020B0500000000000000"/>
                <a:ea typeface="SourceHanSansSC-Regular" panose="020B0500000000000000"/>
              </a:rPr>
              <a:t>制定公众号内容定位</a:t>
            </a:r>
            <a:endParaRPr lang="zh-CN" altLang="en-US"/>
          </a:p>
        </p:txBody>
      </p:sp>
      <p:sp>
        <p:nvSpPr>
          <p:cNvPr id="40007" name="Object 40007"/>
          <p:cNvSpPr txBox="1"/>
          <p:nvPr/>
        </p:nvSpPr>
        <p:spPr>
          <a:xfrm>
            <a:off x="3810000" y="8747760"/>
            <a:ext cx="60198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Bold" panose="020B0800000000000000"/>
                <a:ea typeface="SourceHanSansSC-Bold" panose="020B0800000000000000"/>
              </a:rPr>
              <a:t>收集整理内容素材</a:t>
            </a:r>
            <a:endParaRPr lang="zh-CN" altLang="en-US"/>
          </a:p>
        </p:txBody>
      </p:sp>
      <p:sp>
        <p:nvSpPr>
          <p:cNvPr id="40008" name="Object 40008"/>
          <p:cNvSpPr txBox="1"/>
          <p:nvPr/>
        </p:nvSpPr>
        <p:spPr>
          <a:xfrm>
            <a:off x="3860800" y="9616440"/>
            <a:ext cx="4102100" cy="482600"/>
          </a:xfrm>
          <a:prstGeom prst="rect">
            <a:avLst/>
          </a:prstGeom>
        </p:spPr>
        <p:txBody>
          <a:bodyPr vert="horz" rtlCol="0" anchor="t" anchorCtr="0">
            <a:noAutofit/>
          </a:bodyPr>
          <a:lstStyle/>
          <a:p>
            <a:pPr algn="l">
              <a:lnSpc>
                <a:spcPct val="100000"/>
              </a:lnSpc>
            </a:pPr>
            <a:r>
              <a:rPr lang="zh-CN" sz="3200" b="0" i="0" spc="160" dirty="0" smtClean="0">
                <a:solidFill>
                  <a:srgbClr val="3F3E3E"/>
                </a:solidFill>
                <a:latin typeface="SourceHanSansSC-Regular" panose="020B0500000000000000"/>
                <a:ea typeface="SourceHanSansSC-Regular" panose="020B0500000000000000"/>
              </a:rPr>
              <a:t>收集整理内容素材</a:t>
            </a:r>
            <a:endParaRPr lang="zh-CN" altLang="en-US"/>
          </a:p>
        </p:txBody>
      </p:sp>
      <p:sp>
        <p:nvSpPr>
          <p:cNvPr id="40009" name="Object 40009"/>
          <p:cNvSpPr txBox="1"/>
          <p:nvPr/>
        </p:nvSpPr>
        <p:spPr>
          <a:xfrm>
            <a:off x="13665200" y="4950460"/>
            <a:ext cx="53848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Bold" panose="020B0800000000000000"/>
                <a:ea typeface="SourceHanSansSC-Bold" panose="020B0800000000000000"/>
              </a:rPr>
              <a:t>内容编写及编辑</a:t>
            </a:r>
            <a:endParaRPr lang="zh-CN" altLang="en-US"/>
          </a:p>
        </p:txBody>
      </p:sp>
      <p:sp>
        <p:nvSpPr>
          <p:cNvPr id="400010" name="Object 400010"/>
          <p:cNvSpPr txBox="1"/>
          <p:nvPr/>
        </p:nvSpPr>
        <p:spPr>
          <a:xfrm>
            <a:off x="13652500" y="5806440"/>
            <a:ext cx="3670300" cy="482600"/>
          </a:xfrm>
          <a:prstGeom prst="rect">
            <a:avLst/>
          </a:prstGeom>
        </p:spPr>
        <p:txBody>
          <a:bodyPr vert="horz" rtlCol="0" anchor="t" anchorCtr="0">
            <a:noAutofit/>
          </a:bodyPr>
          <a:lstStyle/>
          <a:p>
            <a:pPr algn="l">
              <a:lnSpc>
                <a:spcPct val="100000"/>
              </a:lnSpc>
            </a:pPr>
            <a:r>
              <a:rPr lang="zh-CN" sz="3200" b="0" i="0" spc="160" dirty="0" smtClean="0">
                <a:solidFill>
                  <a:srgbClr val="3F3E3E"/>
                </a:solidFill>
                <a:latin typeface="SourceHanSansSC-Regular" panose="020B0500000000000000"/>
                <a:ea typeface="SourceHanSansSC-Regular" panose="020B0500000000000000"/>
              </a:rPr>
              <a:t>内容编写及编辑</a:t>
            </a:r>
            <a:endParaRPr lang="zh-CN" altLang="en-US"/>
          </a:p>
        </p:txBody>
      </p:sp>
      <p:sp>
        <p:nvSpPr>
          <p:cNvPr id="400011" name="Object 400011"/>
          <p:cNvSpPr txBox="1"/>
          <p:nvPr/>
        </p:nvSpPr>
        <p:spPr>
          <a:xfrm>
            <a:off x="13703300" y="8658860"/>
            <a:ext cx="7950200" cy="736600"/>
          </a:xfrm>
          <a:prstGeom prst="rect">
            <a:avLst/>
          </a:prstGeom>
        </p:spPr>
        <p:txBody>
          <a:bodyPr vert="horz" rtlCol="0" anchor="t" anchorCtr="0">
            <a:noAutofit/>
          </a:bodyPr>
          <a:lstStyle/>
          <a:p>
            <a:pPr algn="l">
              <a:lnSpc>
                <a:spcPct val="100000"/>
              </a:lnSpc>
            </a:pPr>
            <a:r>
              <a:rPr lang="zh-CN" sz="4800" b="0" i="0" spc="240" dirty="0" smtClean="0">
                <a:solidFill>
                  <a:srgbClr val="1F1F1F"/>
                </a:solidFill>
                <a:latin typeface="SourceHanSansSC-Bold" panose="020B0800000000000000"/>
                <a:ea typeface="SourceHanSansSC-Bold" panose="020B0800000000000000"/>
              </a:rPr>
              <a:t>通过活动和广告实现推广</a:t>
            </a:r>
            <a:endParaRPr lang="zh-CN" altLang="en-US"/>
          </a:p>
        </p:txBody>
      </p:sp>
      <p:sp>
        <p:nvSpPr>
          <p:cNvPr id="400012" name="Object 400012"/>
          <p:cNvSpPr txBox="1"/>
          <p:nvPr/>
        </p:nvSpPr>
        <p:spPr>
          <a:xfrm>
            <a:off x="13690600" y="9591040"/>
            <a:ext cx="5384800" cy="482600"/>
          </a:xfrm>
          <a:prstGeom prst="rect">
            <a:avLst/>
          </a:prstGeom>
        </p:spPr>
        <p:txBody>
          <a:bodyPr vert="horz" rtlCol="0" anchor="t" anchorCtr="0">
            <a:noAutofit/>
          </a:bodyPr>
          <a:lstStyle/>
          <a:p>
            <a:pPr algn="l">
              <a:lnSpc>
                <a:spcPct val="100000"/>
              </a:lnSpc>
            </a:pPr>
            <a:r>
              <a:rPr lang="zh-CN" sz="3200" b="0" i="0" spc="160" dirty="0" smtClean="0">
                <a:solidFill>
                  <a:srgbClr val="3F3E3E"/>
                </a:solidFill>
                <a:latin typeface="SourceHanSansSC-Regular" panose="020B0500000000000000"/>
                <a:ea typeface="SourceHanSansSC-Regular" panose="020B0500000000000000"/>
              </a:rPr>
              <a:t>通过活动和广告实现推广</a:t>
            </a:r>
            <a:endParaRPr lang="zh-CN" altLang="en-US"/>
          </a:p>
        </p:txBody>
      </p:sp>
      <p:sp>
        <p:nvSpPr>
          <p:cNvPr id="400013" name="Object 400013"/>
          <p:cNvSpPr txBox="1"/>
          <p:nvPr/>
        </p:nvSpPr>
        <p:spPr>
          <a:xfrm>
            <a:off x="2463800" y="2615565"/>
            <a:ext cx="5638800" cy="635000"/>
          </a:xfrm>
          <a:prstGeom prst="rect">
            <a:avLst/>
          </a:prstGeom>
        </p:spPr>
        <p:txBody>
          <a:bodyPr vert="horz" rtlCol="0" anchor="t" anchorCtr="0">
            <a:noAutofit/>
          </a:bodyPr>
          <a:lstStyle/>
          <a:p>
            <a:pPr algn="l">
              <a:lnSpc>
                <a:spcPct val="100000"/>
              </a:lnSpc>
            </a:pPr>
            <a:r>
              <a:rPr lang="zh-CN" sz="4200" b="0" i="0" spc="210" dirty="0" smtClean="0">
                <a:solidFill>
                  <a:srgbClr val="0D2E64"/>
                </a:solidFill>
                <a:latin typeface="SourceHanSansSC-Regular" panose="020B0500000000000000"/>
                <a:ea typeface="SourceHanSansSC-Regular" panose="020B0500000000000000"/>
              </a:rPr>
              <a:t>Main Job Content</a:t>
            </a:r>
            <a:endParaRPr lang="zh-CN" altLang="en-US"/>
          </a:p>
        </p:txBody>
      </p:sp>
      <p:pic>
        <p:nvPicPr>
          <p:cNvPr id="400014" name="image 400014"/>
          <p:cNvPicPr>
            <a:picLocks noChangeAspect="1"/>
          </p:cNvPicPr>
          <p:nvPr/>
        </p:nvPicPr>
        <p:blipFill>
          <a:blip r:embed="rId3"/>
          <a:srcRect/>
          <a:stretch>
            <a:fillRect/>
          </a:stretch>
        </p:blipFill>
        <p:spPr>
          <a:xfrm>
            <a:off x="2654300" y="5003800"/>
            <a:ext cx="965200" cy="965200"/>
          </a:xfrm>
          <a:prstGeom prst="rect">
            <a:avLst/>
          </a:prstGeom>
        </p:spPr>
      </p:pic>
      <p:pic>
        <p:nvPicPr>
          <p:cNvPr id="400015" name="image 400015"/>
          <p:cNvPicPr>
            <a:picLocks noChangeAspect="1"/>
          </p:cNvPicPr>
          <p:nvPr/>
        </p:nvPicPr>
        <p:blipFill>
          <a:blip r:embed="rId4"/>
          <a:srcRect/>
          <a:stretch>
            <a:fillRect/>
          </a:stretch>
        </p:blipFill>
        <p:spPr>
          <a:xfrm>
            <a:off x="2654300" y="8610600"/>
            <a:ext cx="965200" cy="965200"/>
          </a:xfrm>
          <a:prstGeom prst="rect">
            <a:avLst/>
          </a:prstGeom>
        </p:spPr>
      </p:pic>
      <p:pic>
        <p:nvPicPr>
          <p:cNvPr id="400016" name="image 400016"/>
          <p:cNvPicPr>
            <a:picLocks noChangeAspect="1"/>
          </p:cNvPicPr>
          <p:nvPr/>
        </p:nvPicPr>
        <p:blipFill>
          <a:blip r:embed="rId5"/>
          <a:srcRect/>
          <a:stretch>
            <a:fillRect/>
          </a:stretch>
        </p:blipFill>
        <p:spPr>
          <a:xfrm>
            <a:off x="12547600" y="4953000"/>
            <a:ext cx="965200" cy="952500"/>
          </a:xfrm>
          <a:prstGeom prst="rect">
            <a:avLst/>
          </a:prstGeom>
        </p:spPr>
      </p:pic>
      <p:pic>
        <p:nvPicPr>
          <p:cNvPr id="400017" name="image 400017"/>
          <p:cNvPicPr>
            <a:picLocks noChangeAspect="1"/>
          </p:cNvPicPr>
          <p:nvPr/>
        </p:nvPicPr>
        <p:blipFill>
          <a:blip r:embed="rId6"/>
          <a:srcRect/>
          <a:stretch>
            <a:fillRect/>
          </a:stretch>
        </p:blipFill>
        <p:spPr>
          <a:xfrm>
            <a:off x="12573000" y="8572500"/>
            <a:ext cx="965200" cy="965200"/>
          </a:xfrm>
          <a:prstGeom prst="rect">
            <a:avLst/>
          </a:prstGeom>
        </p:spPr>
      </p:pic>
      <p:pic>
        <p:nvPicPr>
          <p:cNvPr id="400018" name="image 400018"/>
          <p:cNvPicPr>
            <a:picLocks noChangeAspect="1"/>
          </p:cNvPicPr>
          <p:nvPr/>
        </p:nvPicPr>
        <p:blipFill>
          <a:blip r:embed="rId7"/>
          <a:srcRect/>
          <a:stretch>
            <a:fillRect/>
          </a:stretch>
        </p:blipFill>
        <p:spPr>
          <a:xfrm>
            <a:off x="12801600" y="8813800"/>
            <a:ext cx="482600" cy="482600"/>
          </a:xfrm>
          <a:prstGeom prst="rect">
            <a:avLst/>
          </a:prstGeom>
        </p:spPr>
      </p:pic>
      <p:pic>
        <p:nvPicPr>
          <p:cNvPr id="400019" name="image 400019"/>
          <p:cNvPicPr>
            <a:picLocks noChangeAspect="1"/>
          </p:cNvPicPr>
          <p:nvPr/>
        </p:nvPicPr>
        <p:blipFill>
          <a:blip r:embed="rId8"/>
          <a:srcRect/>
          <a:stretch>
            <a:fillRect/>
          </a:stretch>
        </p:blipFill>
        <p:spPr>
          <a:xfrm>
            <a:off x="2870200" y="5207000"/>
            <a:ext cx="558800" cy="558800"/>
          </a:xfrm>
          <a:prstGeom prst="rect">
            <a:avLst/>
          </a:prstGeom>
        </p:spPr>
      </p:pic>
      <p:pic>
        <p:nvPicPr>
          <p:cNvPr id="400020" name="image 400020"/>
          <p:cNvPicPr>
            <a:picLocks noChangeAspect="1"/>
          </p:cNvPicPr>
          <p:nvPr/>
        </p:nvPicPr>
        <p:blipFill>
          <a:blip r:embed="rId9"/>
          <a:srcRect/>
          <a:stretch>
            <a:fillRect/>
          </a:stretch>
        </p:blipFill>
        <p:spPr>
          <a:xfrm>
            <a:off x="12788900" y="5168900"/>
            <a:ext cx="482600" cy="520700"/>
          </a:xfrm>
          <a:prstGeom prst="rect">
            <a:avLst/>
          </a:prstGeom>
        </p:spPr>
      </p:pic>
      <p:pic>
        <p:nvPicPr>
          <p:cNvPr id="400021" name="image 400021"/>
          <p:cNvPicPr>
            <a:picLocks noChangeAspect="1"/>
          </p:cNvPicPr>
          <p:nvPr/>
        </p:nvPicPr>
        <p:blipFill>
          <a:blip r:embed="rId10"/>
          <a:srcRect/>
          <a:stretch>
            <a:fillRect/>
          </a:stretch>
        </p:blipFill>
        <p:spPr>
          <a:xfrm>
            <a:off x="2870200" y="8851900"/>
            <a:ext cx="546100" cy="495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002" name="image 50002"/>
          <p:cNvPicPr>
            <a:picLocks noChangeAspect="1"/>
          </p:cNvPicPr>
          <p:nvPr/>
        </p:nvPicPr>
        <p:blipFill>
          <a:blip r:embed="rId1"/>
          <a:srcRect/>
          <a:stretch>
            <a:fillRect/>
          </a:stretch>
        </p:blipFill>
        <p:spPr>
          <a:xfrm>
            <a:off x="-2082800" y="-2374900"/>
            <a:ext cx="6299200" cy="5003800"/>
          </a:xfrm>
          <a:prstGeom prst="rect">
            <a:avLst/>
          </a:prstGeom>
        </p:spPr>
      </p:pic>
      <p:pic>
        <p:nvPicPr>
          <p:cNvPr id="50003" name="image 50003"/>
          <p:cNvPicPr>
            <a:picLocks noChangeAspect="1"/>
          </p:cNvPicPr>
          <p:nvPr/>
        </p:nvPicPr>
        <p:blipFill>
          <a:blip r:embed="rId2"/>
          <a:srcRect/>
          <a:stretch>
            <a:fillRect/>
          </a:stretch>
        </p:blipFill>
        <p:spPr>
          <a:xfrm>
            <a:off x="19011900" y="12230100"/>
            <a:ext cx="685800" cy="685800"/>
          </a:xfrm>
          <a:prstGeom prst="rect">
            <a:avLst/>
          </a:prstGeom>
        </p:spPr>
      </p:pic>
      <p:pic>
        <p:nvPicPr>
          <p:cNvPr id="50004" name="image 50004"/>
          <p:cNvPicPr>
            <a:picLocks noChangeAspect="1"/>
          </p:cNvPicPr>
          <p:nvPr/>
        </p:nvPicPr>
        <p:blipFill>
          <a:blip r:embed="rId3"/>
          <a:srcRect/>
          <a:stretch>
            <a:fillRect/>
          </a:stretch>
        </p:blipFill>
        <p:spPr>
          <a:xfrm>
            <a:off x="-660400" y="7670800"/>
            <a:ext cx="11468100" cy="6311900"/>
          </a:xfrm>
          <a:prstGeom prst="rect">
            <a:avLst/>
          </a:prstGeom>
        </p:spPr>
      </p:pic>
      <p:pic>
        <p:nvPicPr>
          <p:cNvPr id="50005" name="image 50005"/>
          <p:cNvPicPr>
            <a:picLocks noChangeAspect="1"/>
          </p:cNvPicPr>
          <p:nvPr/>
        </p:nvPicPr>
        <p:blipFill>
          <a:blip r:embed="rId4">
            <a:alphaModFix amt="80000"/>
          </a:blip>
          <a:srcRect/>
          <a:stretch>
            <a:fillRect/>
          </a:stretch>
        </p:blipFill>
        <p:spPr>
          <a:xfrm>
            <a:off x="18694400" y="-2768600"/>
            <a:ext cx="11099800" cy="5791200"/>
          </a:xfrm>
          <a:prstGeom prst="rect">
            <a:avLst/>
          </a:prstGeom>
        </p:spPr>
      </p:pic>
      <p:sp>
        <p:nvSpPr>
          <p:cNvPr id="50006" name="Object 50006"/>
          <p:cNvSpPr txBox="1"/>
          <p:nvPr/>
        </p:nvSpPr>
        <p:spPr>
          <a:xfrm>
            <a:off x="8077200" y="1002087"/>
            <a:ext cx="19862800" cy="10693400"/>
          </a:xfrm>
          <a:prstGeom prst="rect">
            <a:avLst/>
          </a:prstGeom>
        </p:spPr>
        <p:txBody>
          <a:bodyPr vert="horz" rtlCol="0" anchor="t" anchorCtr="0">
            <a:noAutofit/>
          </a:bodyPr>
          <a:lstStyle/>
          <a:p>
            <a:pPr algn="l">
              <a:lnSpc>
                <a:spcPct val="102000"/>
              </a:lnSpc>
            </a:pPr>
            <a:r>
              <a:rPr lang="zh-CN" sz="69030" b="0" i="0" spc="3451" dirty="0" smtClean="0">
                <a:solidFill>
                  <a:srgbClr val="C3E7E7"/>
                </a:solidFill>
                <a:latin typeface="DIN-Bold"/>
                <a:ea typeface="DIN-Bold"/>
              </a:rPr>
              <a:t>02</a:t>
            </a:r>
            <a:endParaRPr lang="zh-CN" altLang="en-US"/>
          </a:p>
        </p:txBody>
      </p:sp>
      <p:sp>
        <p:nvSpPr>
          <p:cNvPr id="50007" name="Object 50007"/>
          <p:cNvSpPr txBox="1"/>
          <p:nvPr/>
        </p:nvSpPr>
        <p:spPr>
          <a:xfrm>
            <a:off x="9499600" y="6140450"/>
            <a:ext cx="10033000" cy="1524000"/>
          </a:xfrm>
          <a:prstGeom prst="rect">
            <a:avLst/>
          </a:prstGeom>
        </p:spPr>
        <p:txBody>
          <a:bodyPr vert="horz" rtlCol="0" anchor="t" anchorCtr="0">
            <a:noAutofit/>
          </a:bodyPr>
          <a:lstStyle/>
          <a:p>
            <a:pPr algn="l">
              <a:lnSpc>
                <a:spcPct val="100000"/>
              </a:lnSpc>
            </a:pPr>
            <a:r>
              <a:rPr lang="zh-CN" sz="10000" b="0" i="0" spc="500" dirty="0" smtClean="0">
                <a:solidFill>
                  <a:srgbClr val="1E375F"/>
                </a:solidFill>
                <a:latin typeface="SourceHanSansSC-Bold" panose="020B0800000000000000"/>
                <a:ea typeface="SourceHanSansSC-Bold" panose="020B0800000000000000"/>
              </a:rPr>
              <a:t>工作成绩</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0002" name="image 60002"/>
          <p:cNvPicPr>
            <a:picLocks noChangeAspect="1"/>
          </p:cNvPicPr>
          <p:nvPr/>
        </p:nvPicPr>
        <p:blipFill>
          <a:blip r:embed="rId1"/>
          <a:srcRect/>
          <a:stretch>
            <a:fillRect/>
          </a:stretch>
        </p:blipFill>
        <p:spPr>
          <a:xfrm>
            <a:off x="7505700" y="3244850"/>
            <a:ext cx="812800" cy="812800"/>
          </a:xfrm>
          <a:prstGeom prst="rect">
            <a:avLst/>
          </a:prstGeom>
        </p:spPr>
      </p:pic>
      <p:pic>
        <p:nvPicPr>
          <p:cNvPr id="60003" name="image 60003"/>
          <p:cNvPicPr>
            <a:picLocks noChangeAspect="1"/>
          </p:cNvPicPr>
          <p:nvPr/>
        </p:nvPicPr>
        <p:blipFill>
          <a:blip r:embed="rId2"/>
          <a:srcRect/>
          <a:stretch>
            <a:fillRect/>
          </a:stretch>
        </p:blipFill>
        <p:spPr>
          <a:xfrm>
            <a:off x="7505700" y="8032750"/>
            <a:ext cx="787400" cy="787400"/>
          </a:xfrm>
          <a:prstGeom prst="rect">
            <a:avLst/>
          </a:prstGeom>
        </p:spPr>
      </p:pic>
      <p:pic>
        <p:nvPicPr>
          <p:cNvPr id="60004" name="image 60004"/>
          <p:cNvPicPr>
            <a:picLocks noChangeAspect="1"/>
          </p:cNvPicPr>
          <p:nvPr/>
        </p:nvPicPr>
        <p:blipFill>
          <a:blip r:embed="rId3"/>
          <a:srcRect/>
          <a:stretch>
            <a:fillRect/>
          </a:stretch>
        </p:blipFill>
        <p:spPr>
          <a:xfrm>
            <a:off x="15532100" y="8053471"/>
            <a:ext cx="787400" cy="766678"/>
          </a:xfrm>
          <a:prstGeom prst="rect">
            <a:avLst/>
          </a:prstGeom>
        </p:spPr>
      </p:pic>
      <p:pic>
        <p:nvPicPr>
          <p:cNvPr id="60005" name="image 60005"/>
          <p:cNvPicPr>
            <a:picLocks noChangeAspect="1"/>
          </p:cNvPicPr>
          <p:nvPr/>
        </p:nvPicPr>
        <p:blipFill>
          <a:blip r:embed="rId4"/>
          <a:srcRect/>
          <a:stretch>
            <a:fillRect/>
          </a:stretch>
        </p:blipFill>
        <p:spPr>
          <a:xfrm>
            <a:off x="15532100" y="3310527"/>
            <a:ext cx="736600" cy="747122"/>
          </a:xfrm>
          <a:prstGeom prst="rect">
            <a:avLst/>
          </a:prstGeom>
        </p:spPr>
      </p:pic>
      <p:pic>
        <p:nvPicPr>
          <p:cNvPr id="60006" name="image 60006"/>
          <p:cNvPicPr>
            <a:picLocks noChangeAspect="1"/>
          </p:cNvPicPr>
          <p:nvPr/>
        </p:nvPicPr>
        <p:blipFill>
          <a:blip r:embed="rId5"/>
          <a:srcRect/>
          <a:stretch>
            <a:fillRect/>
          </a:stretch>
        </p:blipFill>
        <p:spPr>
          <a:xfrm>
            <a:off x="0" y="63500"/>
            <a:ext cx="5981700" cy="13601700"/>
          </a:xfrm>
          <a:prstGeom prst="rect">
            <a:avLst/>
          </a:prstGeom>
        </p:spPr>
      </p:pic>
      <p:sp>
        <p:nvSpPr>
          <p:cNvPr id="60007" name="Object 60007"/>
          <p:cNvSpPr txBox="1"/>
          <p:nvPr/>
        </p:nvSpPr>
        <p:spPr>
          <a:xfrm>
            <a:off x="901700" y="6755765"/>
            <a:ext cx="4648200" cy="635000"/>
          </a:xfrm>
          <a:prstGeom prst="rect">
            <a:avLst/>
          </a:prstGeom>
        </p:spPr>
        <p:txBody>
          <a:bodyPr vert="horz" rtlCol="0" anchor="t" anchorCtr="0">
            <a:noAutofit/>
          </a:bodyPr>
          <a:lstStyle/>
          <a:p>
            <a:pPr algn="l">
              <a:lnSpc>
                <a:spcPct val="100000"/>
              </a:lnSpc>
            </a:pPr>
            <a:r>
              <a:rPr lang="zh-CN" sz="4200" b="0" i="0" spc="210" dirty="0" smtClean="0">
                <a:solidFill>
                  <a:srgbClr val="1E375F"/>
                </a:solidFill>
                <a:latin typeface="SourceHanSansSC-Regular" panose="020B0500000000000000"/>
                <a:ea typeface="SourceHanSansSC-Regular" panose="020B0500000000000000"/>
              </a:rPr>
              <a:t>Achievements</a:t>
            </a:r>
            <a:endParaRPr lang="zh-CN" altLang="en-US"/>
          </a:p>
        </p:txBody>
      </p:sp>
      <p:sp>
        <p:nvSpPr>
          <p:cNvPr id="60008" name="Object 60008"/>
          <p:cNvSpPr txBox="1"/>
          <p:nvPr/>
        </p:nvSpPr>
        <p:spPr>
          <a:xfrm>
            <a:off x="901700" y="5717540"/>
            <a:ext cx="5054600" cy="1092200"/>
          </a:xfrm>
          <a:prstGeom prst="rect">
            <a:avLst/>
          </a:prstGeom>
        </p:spPr>
        <p:txBody>
          <a:bodyPr vert="horz" rtlCol="0" anchor="t" anchorCtr="0">
            <a:noAutofit/>
          </a:bodyPr>
          <a:lstStyle/>
          <a:p>
            <a:pPr algn="l">
              <a:lnSpc>
                <a:spcPct val="100000"/>
              </a:lnSpc>
            </a:pPr>
            <a:r>
              <a:rPr lang="zh-CN" sz="7200" b="0" i="0" spc="360" dirty="0" smtClean="0">
                <a:solidFill>
                  <a:srgbClr val="1E375F"/>
                </a:solidFill>
                <a:latin typeface="SourceHanSansSC-Bold" panose="020B0800000000000000"/>
                <a:ea typeface="SourceHanSansSC-Bold" panose="020B0800000000000000"/>
              </a:rPr>
              <a:t>工作成绩</a:t>
            </a:r>
            <a:endParaRPr lang="zh-CN" altLang="en-US"/>
          </a:p>
        </p:txBody>
      </p:sp>
      <p:sp>
        <p:nvSpPr>
          <p:cNvPr id="60009" name="Object 60009"/>
          <p:cNvSpPr txBox="1"/>
          <p:nvPr/>
        </p:nvSpPr>
        <p:spPr>
          <a:xfrm>
            <a:off x="8420100" y="3105150"/>
            <a:ext cx="2654300" cy="914400"/>
          </a:xfrm>
          <a:prstGeom prst="rect">
            <a:avLst/>
          </a:prstGeom>
        </p:spPr>
        <p:txBody>
          <a:bodyPr vert="horz" rtlCol="0" anchor="t" anchorCtr="0">
            <a:noAutofit/>
          </a:bodyPr>
          <a:lstStyle/>
          <a:p>
            <a:pPr algn="l">
              <a:lnSpc>
                <a:spcPct val="100000"/>
              </a:lnSpc>
            </a:pPr>
            <a:r>
              <a:rPr lang="zh-CN" sz="6000" b="0" i="0" spc="300" dirty="0" smtClean="0">
                <a:solidFill>
                  <a:srgbClr val="1E375F"/>
                </a:solidFill>
                <a:latin typeface="SourceHanSansSC-Bold" panose="020B0800000000000000"/>
                <a:ea typeface="SourceHanSansSC-Bold" panose="020B0800000000000000"/>
              </a:rPr>
              <a:t>内容</a:t>
            </a:r>
            <a:endParaRPr lang="zh-CN" altLang="en-US"/>
          </a:p>
        </p:txBody>
      </p:sp>
      <p:sp>
        <p:nvSpPr>
          <p:cNvPr id="600010" name="Object 600010"/>
          <p:cNvSpPr txBox="1"/>
          <p:nvPr/>
        </p:nvSpPr>
        <p:spPr>
          <a:xfrm>
            <a:off x="8420100" y="7829550"/>
            <a:ext cx="2654300" cy="914400"/>
          </a:xfrm>
          <a:prstGeom prst="rect">
            <a:avLst/>
          </a:prstGeom>
        </p:spPr>
        <p:txBody>
          <a:bodyPr vert="horz" rtlCol="0" anchor="t" anchorCtr="0">
            <a:noAutofit/>
          </a:bodyPr>
          <a:lstStyle/>
          <a:p>
            <a:pPr algn="l">
              <a:lnSpc>
                <a:spcPct val="100000"/>
              </a:lnSpc>
            </a:pPr>
            <a:r>
              <a:rPr lang="zh-CN" sz="6000" b="0" i="0" spc="300" dirty="0" smtClean="0">
                <a:solidFill>
                  <a:srgbClr val="1E375F"/>
                </a:solidFill>
                <a:latin typeface="SourceHanSansSC-Bold" panose="020B0800000000000000"/>
                <a:ea typeface="SourceHanSansSC-Bold" panose="020B0800000000000000"/>
              </a:rPr>
              <a:t>渠道</a:t>
            </a:r>
            <a:endParaRPr lang="zh-CN" altLang="en-US"/>
          </a:p>
        </p:txBody>
      </p:sp>
      <p:sp>
        <p:nvSpPr>
          <p:cNvPr id="600011" name="Object 600011"/>
          <p:cNvSpPr txBox="1"/>
          <p:nvPr/>
        </p:nvSpPr>
        <p:spPr>
          <a:xfrm>
            <a:off x="16510000" y="3105150"/>
            <a:ext cx="2654300" cy="914400"/>
          </a:xfrm>
          <a:prstGeom prst="rect">
            <a:avLst/>
          </a:prstGeom>
        </p:spPr>
        <p:txBody>
          <a:bodyPr vert="horz" rtlCol="0" anchor="t" anchorCtr="0">
            <a:noAutofit/>
          </a:bodyPr>
          <a:lstStyle/>
          <a:p>
            <a:pPr algn="l">
              <a:lnSpc>
                <a:spcPct val="100000"/>
              </a:lnSpc>
            </a:pPr>
            <a:r>
              <a:rPr lang="zh-CN" sz="6000" b="0" i="0" spc="300" dirty="0" smtClean="0">
                <a:solidFill>
                  <a:srgbClr val="1E375F"/>
                </a:solidFill>
                <a:latin typeface="SourceHanSansSC-Bold" panose="020B0800000000000000"/>
                <a:ea typeface="SourceHanSansSC-Bold" panose="020B0800000000000000"/>
              </a:rPr>
              <a:t>增长</a:t>
            </a:r>
            <a:endParaRPr lang="zh-CN" altLang="en-US"/>
          </a:p>
        </p:txBody>
      </p:sp>
      <p:sp>
        <p:nvSpPr>
          <p:cNvPr id="600012" name="Object 600012"/>
          <p:cNvSpPr txBox="1"/>
          <p:nvPr/>
        </p:nvSpPr>
        <p:spPr>
          <a:xfrm>
            <a:off x="16510000" y="7829550"/>
            <a:ext cx="2654300" cy="914400"/>
          </a:xfrm>
          <a:prstGeom prst="rect">
            <a:avLst/>
          </a:prstGeom>
        </p:spPr>
        <p:txBody>
          <a:bodyPr vert="horz" rtlCol="0" anchor="t" anchorCtr="0">
            <a:noAutofit/>
          </a:bodyPr>
          <a:lstStyle/>
          <a:p>
            <a:pPr algn="l">
              <a:lnSpc>
                <a:spcPct val="100000"/>
              </a:lnSpc>
            </a:pPr>
            <a:r>
              <a:rPr lang="zh-CN" sz="6000" b="0" i="0" spc="300" dirty="0" smtClean="0">
                <a:solidFill>
                  <a:srgbClr val="1E375F"/>
                </a:solidFill>
                <a:latin typeface="SourceHanSansSC-Bold" panose="020B0800000000000000"/>
                <a:ea typeface="SourceHanSansSC-Bold" panose="020B0800000000000000"/>
              </a:rPr>
              <a:t>社群</a:t>
            </a:r>
            <a:endParaRPr lang="zh-CN" altLang="en-US"/>
          </a:p>
        </p:txBody>
      </p:sp>
      <p:sp>
        <p:nvSpPr>
          <p:cNvPr id="600013" name="Object 600013"/>
          <p:cNvSpPr txBox="1"/>
          <p:nvPr/>
        </p:nvSpPr>
        <p:spPr>
          <a:xfrm>
            <a:off x="7404100" y="4285432"/>
            <a:ext cx="6299200" cy="1447800"/>
          </a:xfrm>
          <a:prstGeom prst="rect">
            <a:avLst/>
          </a:prstGeom>
        </p:spPr>
        <p:txBody>
          <a:bodyPr vert="horz" rtlCol="0" anchor="t" anchorCtr="0">
            <a:noAutofit/>
          </a:bodyPr>
          <a:lstStyle/>
          <a:p>
            <a:pPr algn="l">
              <a:lnSpc>
                <a:spcPct val="108000"/>
              </a:lnSpc>
            </a:pPr>
            <a:r>
              <a:rPr lang="zh-CN" sz="3000" b="0" i="0" spc="150" dirty="0" smtClean="0">
                <a:solidFill>
                  <a:srgbClr val="3F3E3E"/>
                </a:solidFill>
                <a:latin typeface="SourceHanSansSC-Regular" panose="020B0500000000000000"/>
                <a:ea typeface="SourceHanSansSC-Regular" panose="020B0500000000000000"/>
              </a:rPr>
              <a:t>文章平均打开率行业领先地位，月阅读PV达500000+，单篇PV达到100000+</a:t>
            </a:r>
            <a:endParaRPr lang="zh-CN" altLang="en-US"/>
          </a:p>
        </p:txBody>
      </p:sp>
      <p:sp>
        <p:nvSpPr>
          <p:cNvPr id="600014" name="Object 600014"/>
          <p:cNvSpPr txBox="1"/>
          <p:nvPr/>
        </p:nvSpPr>
        <p:spPr>
          <a:xfrm>
            <a:off x="15430500" y="4310832"/>
            <a:ext cx="6426200" cy="965200"/>
          </a:xfrm>
          <a:prstGeom prst="rect">
            <a:avLst/>
          </a:prstGeom>
        </p:spPr>
        <p:txBody>
          <a:bodyPr vert="horz" rtlCol="0" anchor="t" anchorCtr="0">
            <a:noAutofit/>
          </a:bodyPr>
          <a:lstStyle/>
          <a:p>
            <a:pPr algn="l">
              <a:lnSpc>
                <a:spcPct val="108000"/>
              </a:lnSpc>
            </a:pPr>
            <a:r>
              <a:rPr lang="zh-CN" sz="3000" b="0" i="0" spc="150" dirty="0" smtClean="0">
                <a:solidFill>
                  <a:srgbClr val="3F3E3E"/>
                </a:solidFill>
                <a:latin typeface="SourceHanSansSC-Regular" panose="020B0500000000000000"/>
                <a:ea typeface="SourceHanSansSC-Regular" panose="020B0500000000000000"/>
              </a:rPr>
              <a:t>通过活动实现用户计增长，一年积累精准粉丝30000+。</a:t>
            </a:r>
            <a:endParaRPr lang="zh-CN" altLang="en-US"/>
          </a:p>
        </p:txBody>
      </p:sp>
      <p:sp>
        <p:nvSpPr>
          <p:cNvPr id="600015" name="Object 600015"/>
          <p:cNvSpPr txBox="1"/>
          <p:nvPr/>
        </p:nvSpPr>
        <p:spPr>
          <a:xfrm>
            <a:off x="15430500" y="9035232"/>
            <a:ext cx="6299200" cy="495300"/>
          </a:xfrm>
          <a:prstGeom prst="rect">
            <a:avLst/>
          </a:prstGeom>
        </p:spPr>
        <p:txBody>
          <a:bodyPr vert="horz" rtlCol="0" anchor="t" anchorCtr="0">
            <a:noAutofit/>
          </a:bodyPr>
          <a:lstStyle/>
          <a:p>
            <a:pPr algn="l">
              <a:lnSpc>
                <a:spcPct val="108000"/>
              </a:lnSpc>
            </a:pPr>
            <a:r>
              <a:rPr lang="zh-CN" sz="3000" b="0" i="0" spc="150" dirty="0" smtClean="0">
                <a:solidFill>
                  <a:srgbClr val="3F3E3E"/>
                </a:solidFill>
                <a:latin typeface="SourceHanSansSC-Regular" panose="020B0500000000000000"/>
                <a:ea typeface="SourceHanSansSC-Regular" panose="020B0500000000000000"/>
              </a:rPr>
              <a:t>粉丝社群10个，共计2000人</a:t>
            </a:r>
            <a:endParaRPr lang="zh-CN" altLang="en-US"/>
          </a:p>
        </p:txBody>
      </p:sp>
      <p:sp>
        <p:nvSpPr>
          <p:cNvPr id="600016" name="Object 600016"/>
          <p:cNvSpPr txBox="1"/>
          <p:nvPr/>
        </p:nvSpPr>
        <p:spPr>
          <a:xfrm>
            <a:off x="7404100" y="9035232"/>
            <a:ext cx="6273800" cy="1447800"/>
          </a:xfrm>
          <a:prstGeom prst="rect">
            <a:avLst/>
          </a:prstGeom>
        </p:spPr>
        <p:txBody>
          <a:bodyPr vert="horz" rtlCol="0" anchor="t" anchorCtr="0">
            <a:noAutofit/>
          </a:bodyPr>
          <a:lstStyle/>
          <a:p>
            <a:pPr algn="l">
              <a:lnSpc>
                <a:spcPct val="108000"/>
              </a:lnSpc>
            </a:pPr>
            <a:r>
              <a:rPr lang="zh-CN" sz="3000" b="0" i="0" spc="150" dirty="0" smtClean="0">
                <a:solidFill>
                  <a:srgbClr val="3F3E3E"/>
                </a:solidFill>
                <a:latin typeface="SourceHanSansSC-Regular" panose="020B0500000000000000"/>
                <a:ea typeface="SourceHanSansSC-Regular" panose="020B0500000000000000"/>
              </a:rPr>
              <a:t>进行腾讯广点通投放操作和优化，与10+个公众号建立起良好的互推合作关系</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0002" name="image 70002"/>
          <p:cNvPicPr>
            <a:picLocks noChangeAspect="1"/>
          </p:cNvPicPr>
          <p:nvPr/>
        </p:nvPicPr>
        <p:blipFill>
          <a:blip r:embed="rId1"/>
          <a:srcRect/>
          <a:stretch>
            <a:fillRect/>
          </a:stretch>
        </p:blipFill>
        <p:spPr>
          <a:xfrm>
            <a:off x="-25400" y="-63500"/>
            <a:ext cx="24434800" cy="13843000"/>
          </a:xfrm>
          <a:prstGeom prst="rect">
            <a:avLst/>
          </a:prstGeom>
        </p:spPr>
      </p:pic>
      <p:pic>
        <p:nvPicPr>
          <p:cNvPr id="70003" name="image 70003"/>
          <p:cNvPicPr>
            <a:picLocks noChangeAspect="1"/>
          </p:cNvPicPr>
          <p:nvPr/>
        </p:nvPicPr>
        <p:blipFill>
          <a:blip r:embed="rId2"/>
          <a:srcRect/>
          <a:stretch>
            <a:fillRect/>
          </a:stretch>
        </p:blipFill>
        <p:spPr>
          <a:xfrm>
            <a:off x="-660400" y="7670800"/>
            <a:ext cx="11468100" cy="6311900"/>
          </a:xfrm>
          <a:prstGeom prst="rect">
            <a:avLst/>
          </a:prstGeom>
        </p:spPr>
      </p:pic>
      <p:pic>
        <p:nvPicPr>
          <p:cNvPr id="70004" name="image 70004"/>
          <p:cNvPicPr>
            <a:picLocks noChangeAspect="1"/>
          </p:cNvPicPr>
          <p:nvPr/>
        </p:nvPicPr>
        <p:blipFill>
          <a:blip r:embed="rId3">
            <a:alphaModFix amt="80000"/>
          </a:blip>
          <a:srcRect/>
          <a:stretch>
            <a:fillRect/>
          </a:stretch>
        </p:blipFill>
        <p:spPr>
          <a:xfrm>
            <a:off x="15800514" y="-2569065"/>
            <a:ext cx="11099800" cy="5791200"/>
          </a:xfrm>
          <a:prstGeom prst="rect">
            <a:avLst/>
          </a:prstGeom>
        </p:spPr>
      </p:pic>
      <p:pic>
        <p:nvPicPr>
          <p:cNvPr id="70005" name="image 70005"/>
          <p:cNvPicPr>
            <a:picLocks noChangeAspect="1"/>
          </p:cNvPicPr>
          <p:nvPr/>
        </p:nvPicPr>
        <p:blipFill>
          <a:blip r:embed="rId4"/>
          <a:srcRect/>
          <a:stretch>
            <a:fillRect/>
          </a:stretch>
        </p:blipFill>
        <p:spPr>
          <a:xfrm>
            <a:off x="3748950" y="3222134"/>
            <a:ext cx="15415695" cy="7823200"/>
          </a:xfrm>
          <a:prstGeom prst="rect">
            <a:avLst/>
          </a:prstGeom>
        </p:spPr>
      </p:pic>
      <p:sp>
        <p:nvSpPr>
          <p:cNvPr id="70006" name="Object 70006"/>
          <p:cNvSpPr txBox="1"/>
          <p:nvPr/>
        </p:nvSpPr>
        <p:spPr>
          <a:xfrm>
            <a:off x="17298664" y="1344173"/>
            <a:ext cx="6794500" cy="635000"/>
          </a:xfrm>
          <a:prstGeom prst="rect">
            <a:avLst/>
          </a:prstGeom>
        </p:spPr>
        <p:txBody>
          <a:bodyPr vert="horz" rtlCol="0" anchor="t" anchorCtr="0">
            <a:noAutofit/>
          </a:bodyPr>
          <a:lstStyle/>
          <a:p>
            <a:pPr algn="r">
              <a:lnSpc>
                <a:spcPct val="100000"/>
              </a:lnSpc>
            </a:pPr>
            <a:r>
              <a:rPr lang="zh-CN" sz="4200" b="0" i="0" spc="210" dirty="0" smtClean="0">
                <a:solidFill>
                  <a:srgbClr val="1E375F"/>
                </a:solidFill>
                <a:latin typeface="SourceHanSansSC-Regular" panose="020B0500000000000000"/>
                <a:ea typeface="SourceHanSansSC-Regular" panose="020B0500000000000000"/>
              </a:rPr>
              <a:t>User growth trend</a:t>
            </a:r>
            <a:endParaRPr lang="zh-CN" altLang="en-US"/>
          </a:p>
        </p:txBody>
      </p:sp>
      <p:sp>
        <p:nvSpPr>
          <p:cNvPr id="70007" name="Object 70007"/>
          <p:cNvSpPr txBox="1"/>
          <p:nvPr/>
        </p:nvSpPr>
        <p:spPr>
          <a:xfrm>
            <a:off x="17908264" y="363442"/>
            <a:ext cx="6184900" cy="1092200"/>
          </a:xfrm>
          <a:prstGeom prst="rect">
            <a:avLst/>
          </a:prstGeom>
        </p:spPr>
        <p:txBody>
          <a:bodyPr vert="horz" rtlCol="0" anchor="t" anchorCtr="0">
            <a:noAutofit/>
          </a:bodyPr>
          <a:lstStyle/>
          <a:p>
            <a:pPr algn="r">
              <a:lnSpc>
                <a:spcPct val="100000"/>
              </a:lnSpc>
            </a:pPr>
            <a:r>
              <a:rPr lang="zh-CN" sz="7200" b="0" i="0" spc="360" dirty="0" smtClean="0">
                <a:solidFill>
                  <a:srgbClr val="1E375F"/>
                </a:solidFill>
                <a:latin typeface="SourceHanSansSC-Bold" panose="020B0800000000000000"/>
                <a:ea typeface="SourceHanSansSC-Bold" panose="020B0800000000000000"/>
              </a:rPr>
              <a:t>用户增长趋势</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002" name="image 80002"/>
          <p:cNvPicPr>
            <a:picLocks noChangeAspect="1"/>
          </p:cNvPicPr>
          <p:nvPr/>
        </p:nvPicPr>
        <p:blipFill>
          <a:blip r:embed="rId1"/>
          <a:srcRect/>
          <a:stretch>
            <a:fillRect/>
          </a:stretch>
        </p:blipFill>
        <p:spPr>
          <a:xfrm>
            <a:off x="-25400" y="-63500"/>
            <a:ext cx="24434800" cy="13843000"/>
          </a:xfrm>
          <a:prstGeom prst="rect">
            <a:avLst/>
          </a:prstGeom>
        </p:spPr>
      </p:pic>
      <p:pic>
        <p:nvPicPr>
          <p:cNvPr id="80003" name="image 80003"/>
          <p:cNvPicPr>
            <a:picLocks noChangeAspect="1"/>
          </p:cNvPicPr>
          <p:nvPr/>
        </p:nvPicPr>
        <p:blipFill>
          <a:blip r:embed="rId2"/>
          <a:srcRect/>
          <a:stretch>
            <a:fillRect/>
          </a:stretch>
        </p:blipFill>
        <p:spPr>
          <a:xfrm rot="-10800000" flipV="1">
            <a:off x="13061600" y="7467599"/>
            <a:ext cx="11468100" cy="6311900"/>
          </a:xfrm>
          <a:prstGeom prst="rect">
            <a:avLst/>
          </a:prstGeom>
        </p:spPr>
      </p:pic>
      <p:pic>
        <p:nvPicPr>
          <p:cNvPr id="80004" name="image 80004"/>
          <p:cNvPicPr>
            <a:picLocks noChangeAspect="1"/>
          </p:cNvPicPr>
          <p:nvPr/>
        </p:nvPicPr>
        <p:blipFill>
          <a:blip r:embed="rId3">
            <a:alphaModFix amt="80000"/>
          </a:blip>
          <a:srcRect/>
          <a:stretch>
            <a:fillRect/>
          </a:stretch>
        </p:blipFill>
        <p:spPr>
          <a:xfrm>
            <a:off x="-3249301" y="-2346974"/>
            <a:ext cx="11099800" cy="5791200"/>
          </a:xfrm>
          <a:prstGeom prst="rect">
            <a:avLst/>
          </a:prstGeom>
        </p:spPr>
      </p:pic>
      <p:pic>
        <p:nvPicPr>
          <p:cNvPr id="80005" name="image 80005"/>
          <p:cNvPicPr>
            <a:picLocks noChangeAspect="1"/>
          </p:cNvPicPr>
          <p:nvPr/>
        </p:nvPicPr>
        <p:blipFill>
          <a:blip r:embed="rId4"/>
          <a:srcRect/>
          <a:stretch>
            <a:fillRect/>
          </a:stretch>
        </p:blipFill>
        <p:spPr>
          <a:xfrm>
            <a:off x="3967968" y="3933942"/>
            <a:ext cx="15415695" cy="7823200"/>
          </a:xfrm>
          <a:prstGeom prst="rect">
            <a:avLst/>
          </a:prstGeom>
        </p:spPr>
      </p:pic>
      <p:sp>
        <p:nvSpPr>
          <p:cNvPr id="80006" name="Object 80006"/>
          <p:cNvSpPr txBox="1"/>
          <p:nvPr/>
        </p:nvSpPr>
        <p:spPr>
          <a:xfrm>
            <a:off x="759438" y="1823293"/>
            <a:ext cx="6794500" cy="635000"/>
          </a:xfrm>
          <a:prstGeom prst="rect">
            <a:avLst/>
          </a:prstGeom>
        </p:spPr>
        <p:txBody>
          <a:bodyPr vert="horz" rtlCol="0" anchor="t" anchorCtr="0">
            <a:noAutofit/>
          </a:bodyPr>
          <a:lstStyle/>
          <a:p>
            <a:pPr algn="l">
              <a:lnSpc>
                <a:spcPct val="100000"/>
              </a:lnSpc>
            </a:pPr>
            <a:r>
              <a:rPr lang="zh-CN" sz="4200" b="0" i="0" spc="210" dirty="0" smtClean="0">
                <a:solidFill>
                  <a:srgbClr val="1E375F"/>
                </a:solidFill>
                <a:latin typeface="SourceHanSansSC-Regular" panose="020B0500000000000000"/>
                <a:ea typeface="SourceHanSansSC-Regular" panose="020B0500000000000000"/>
              </a:rPr>
              <a:t>Reading growth trends</a:t>
            </a:r>
            <a:endParaRPr lang="zh-CN" altLang="en-US"/>
          </a:p>
        </p:txBody>
      </p:sp>
      <p:sp>
        <p:nvSpPr>
          <p:cNvPr id="80007" name="Object 80007"/>
          <p:cNvSpPr txBox="1"/>
          <p:nvPr/>
        </p:nvSpPr>
        <p:spPr>
          <a:xfrm>
            <a:off x="759438" y="785068"/>
            <a:ext cx="6184900" cy="1092200"/>
          </a:xfrm>
          <a:prstGeom prst="rect">
            <a:avLst/>
          </a:prstGeom>
        </p:spPr>
        <p:txBody>
          <a:bodyPr vert="horz" rtlCol="0" anchor="t" anchorCtr="0">
            <a:noAutofit/>
          </a:bodyPr>
          <a:lstStyle/>
          <a:p>
            <a:pPr algn="l">
              <a:lnSpc>
                <a:spcPct val="100000"/>
              </a:lnSpc>
            </a:pPr>
            <a:r>
              <a:rPr lang="zh-CN" sz="7200" b="0" i="0" spc="360" dirty="0" smtClean="0">
                <a:solidFill>
                  <a:srgbClr val="1E375F"/>
                </a:solidFill>
                <a:latin typeface="SourceHanSansSC-Bold" panose="020B0800000000000000"/>
                <a:ea typeface="SourceHanSansSC-Bold" panose="020B0800000000000000"/>
              </a:rPr>
              <a:t>阅读增长趋势</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0002" name="image 90002"/>
          <p:cNvPicPr>
            <a:picLocks noChangeAspect="1"/>
          </p:cNvPicPr>
          <p:nvPr/>
        </p:nvPicPr>
        <p:blipFill>
          <a:blip r:embed="rId1"/>
          <a:srcRect/>
          <a:stretch>
            <a:fillRect/>
          </a:stretch>
        </p:blipFill>
        <p:spPr>
          <a:xfrm>
            <a:off x="-25400" y="-63500"/>
            <a:ext cx="24434800" cy="13843000"/>
          </a:xfrm>
          <a:prstGeom prst="rect">
            <a:avLst/>
          </a:prstGeom>
        </p:spPr>
      </p:pic>
      <p:pic>
        <p:nvPicPr>
          <p:cNvPr id="90003" name="image 90003"/>
          <p:cNvPicPr>
            <a:picLocks noChangeAspect="1"/>
          </p:cNvPicPr>
          <p:nvPr/>
        </p:nvPicPr>
        <p:blipFill>
          <a:blip r:embed="rId2"/>
          <a:srcRect/>
          <a:stretch>
            <a:fillRect/>
          </a:stretch>
        </p:blipFill>
        <p:spPr>
          <a:xfrm>
            <a:off x="-2082800" y="-2374900"/>
            <a:ext cx="6299200" cy="5003800"/>
          </a:xfrm>
          <a:prstGeom prst="rect">
            <a:avLst/>
          </a:prstGeom>
        </p:spPr>
      </p:pic>
      <p:pic>
        <p:nvPicPr>
          <p:cNvPr id="90004" name="image 90004"/>
          <p:cNvPicPr>
            <a:picLocks noChangeAspect="1"/>
          </p:cNvPicPr>
          <p:nvPr/>
        </p:nvPicPr>
        <p:blipFill>
          <a:blip r:embed="rId3"/>
          <a:srcRect/>
          <a:stretch>
            <a:fillRect/>
          </a:stretch>
        </p:blipFill>
        <p:spPr>
          <a:xfrm>
            <a:off x="19011900" y="12230100"/>
            <a:ext cx="685800" cy="685800"/>
          </a:xfrm>
          <a:prstGeom prst="rect">
            <a:avLst/>
          </a:prstGeom>
        </p:spPr>
      </p:pic>
      <p:pic>
        <p:nvPicPr>
          <p:cNvPr id="90005" name="image 90005"/>
          <p:cNvPicPr>
            <a:picLocks noChangeAspect="1"/>
          </p:cNvPicPr>
          <p:nvPr/>
        </p:nvPicPr>
        <p:blipFill>
          <a:blip r:embed="rId4"/>
          <a:srcRect/>
          <a:stretch>
            <a:fillRect/>
          </a:stretch>
        </p:blipFill>
        <p:spPr>
          <a:xfrm>
            <a:off x="-660400" y="7670800"/>
            <a:ext cx="11468100" cy="6311900"/>
          </a:xfrm>
          <a:prstGeom prst="rect">
            <a:avLst/>
          </a:prstGeom>
        </p:spPr>
      </p:pic>
      <p:pic>
        <p:nvPicPr>
          <p:cNvPr id="90006" name="image 90006"/>
          <p:cNvPicPr>
            <a:picLocks noChangeAspect="1"/>
          </p:cNvPicPr>
          <p:nvPr/>
        </p:nvPicPr>
        <p:blipFill>
          <a:blip r:embed="rId5">
            <a:alphaModFix amt="80000"/>
          </a:blip>
          <a:srcRect/>
          <a:stretch>
            <a:fillRect/>
          </a:stretch>
        </p:blipFill>
        <p:spPr>
          <a:xfrm>
            <a:off x="18694400" y="-2768600"/>
            <a:ext cx="11099800" cy="5791200"/>
          </a:xfrm>
          <a:prstGeom prst="rect">
            <a:avLst/>
          </a:prstGeom>
        </p:spPr>
      </p:pic>
      <p:sp>
        <p:nvSpPr>
          <p:cNvPr id="90007" name="Object 90007"/>
          <p:cNvSpPr txBox="1"/>
          <p:nvPr/>
        </p:nvSpPr>
        <p:spPr>
          <a:xfrm>
            <a:off x="8077200" y="1002087"/>
            <a:ext cx="19862800" cy="10693400"/>
          </a:xfrm>
          <a:prstGeom prst="rect">
            <a:avLst/>
          </a:prstGeom>
        </p:spPr>
        <p:txBody>
          <a:bodyPr vert="horz" rtlCol="0" anchor="t" anchorCtr="0">
            <a:noAutofit/>
          </a:bodyPr>
          <a:lstStyle/>
          <a:p>
            <a:pPr algn="l">
              <a:lnSpc>
                <a:spcPct val="102000"/>
              </a:lnSpc>
            </a:pPr>
            <a:r>
              <a:rPr lang="zh-CN" sz="69030" b="0" i="0" spc="3451" dirty="0" smtClean="0">
                <a:solidFill>
                  <a:srgbClr val="C3E7E7"/>
                </a:solidFill>
                <a:latin typeface="DIN-Bold"/>
                <a:ea typeface="DIN-Bold"/>
              </a:rPr>
              <a:t>03</a:t>
            </a:r>
            <a:endParaRPr lang="zh-CN" altLang="en-US"/>
          </a:p>
        </p:txBody>
      </p:sp>
      <p:sp>
        <p:nvSpPr>
          <p:cNvPr id="90008" name="Object 90008"/>
          <p:cNvSpPr txBox="1"/>
          <p:nvPr/>
        </p:nvSpPr>
        <p:spPr>
          <a:xfrm>
            <a:off x="8813800" y="6153150"/>
            <a:ext cx="8255000" cy="1524000"/>
          </a:xfrm>
          <a:prstGeom prst="rect">
            <a:avLst/>
          </a:prstGeom>
        </p:spPr>
        <p:txBody>
          <a:bodyPr vert="horz" rtlCol="0" anchor="t" anchorCtr="0">
            <a:noAutofit/>
          </a:bodyPr>
          <a:lstStyle/>
          <a:p>
            <a:pPr algn="l">
              <a:lnSpc>
                <a:spcPct val="100000"/>
              </a:lnSpc>
            </a:pPr>
            <a:r>
              <a:rPr lang="zh-CN" sz="10000" b="0" i="0" spc="500" dirty="0" smtClean="0">
                <a:solidFill>
                  <a:srgbClr val="1E375F"/>
                </a:solidFill>
                <a:latin typeface="SourceHanSansSC-Bold" panose="020B0800000000000000"/>
                <a:ea typeface="SourceHanSansSC-Bold" panose="020B0800000000000000"/>
              </a:rPr>
              <a:t>优势与不足</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Words>
  <Application>WPS 演示</Application>
  <PresentationFormat>On-screen Show</PresentationFormat>
  <Paragraphs>223</Paragraphs>
  <Slides>20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SourceHanSansSC-Heavy</vt:lpstr>
      <vt:lpstr>SourceHanSansSC-Regular</vt:lpstr>
      <vt:lpstr>SourceHanSansSC-Medium</vt:lpstr>
      <vt:lpstr>DIN-Bold</vt:lpstr>
      <vt:lpstr>SourceHanSansSC-Bold</vt:lpstr>
      <vt:lpstr>微软雅黑</vt:lpstr>
      <vt:lpstr>Arial Unicode MS</vt:lpstr>
      <vt:lpstr>Calibri</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稿定设计</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稿定设计 ppt</dc:title>
  <dc:creator>稿定设计</dc:creator>
  <dc:subject>www.gaoding.com</dc:subject>
  <cp:lastModifiedBy>小默默</cp:lastModifiedBy>
  <cp:revision>2</cp:revision>
  <dcterms:created xsi:type="dcterms:W3CDTF">2020-01-14T02:32:00Z</dcterms:created>
  <dcterms:modified xsi:type="dcterms:W3CDTF">2020-01-14T02:32:45Z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