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61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spc="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endParaRPr lang="zh-CN" altLang="en-US" sz="60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——</a:t>
            </a: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七</a:t>
            </a:r>
            <a:r>
              <a:rPr lang="zh-CN" altLang="en-US" sz="3200" dirty="0" smtClean="0">
                <a:solidFill>
                  <a:schemeClr val="bg1"/>
                </a:solidFill>
              </a:rPr>
              <a:t>、过滤器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过滤器可用于转换数据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过滤器可以使用一个管道字符（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）添加到表达式和指令中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6799"/>
              </p:ext>
            </p:extLst>
          </p:nvPr>
        </p:nvGraphicFramePr>
        <p:xfrm>
          <a:off x="539552" y="2780928"/>
          <a:ext cx="8208912" cy="3415024"/>
        </p:xfrm>
        <a:graphic>
          <a:graphicData uri="http://schemas.openxmlformats.org/drawingml/2006/table">
            <a:tbl>
              <a:tblPr/>
              <a:tblGrid>
                <a:gridCol w="1314450"/>
                <a:gridCol w="6894462"/>
              </a:tblGrid>
              <a:tr h="4776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过滤器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格式化数字为货币格式。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从数组项中选择一个子集。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格式化字符串为小写。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根据某个表达式排列数组。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八、事件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有自己的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事件指令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-click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指令定义了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点击事件。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-hide 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-show</a:t>
            </a:r>
            <a:r>
              <a:rPr lang="zh-CN" altLang="en-US" dirty="0" smtClean="0">
                <a:solidFill>
                  <a:schemeClr val="bg1"/>
                </a:solidFill>
              </a:rPr>
              <a:t>指</a:t>
            </a:r>
            <a:r>
              <a:rPr lang="zh-CN" altLang="en-US" dirty="0">
                <a:solidFill>
                  <a:schemeClr val="bg1"/>
                </a:solidFill>
              </a:rPr>
              <a:t>令用于设置应用部分是否可见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-focus </a:t>
            </a:r>
            <a:r>
              <a:rPr lang="zh-CN" altLang="en-US" dirty="0" smtClean="0">
                <a:solidFill>
                  <a:schemeClr val="bg1"/>
                </a:solidFill>
              </a:rPr>
              <a:t>规</a:t>
            </a:r>
            <a:r>
              <a:rPr lang="zh-CN" altLang="en-US" dirty="0">
                <a:solidFill>
                  <a:schemeClr val="bg1"/>
                </a:solidFill>
              </a:rPr>
              <a:t>定聚焦事件的行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-blur</a:t>
            </a:r>
            <a:r>
              <a:rPr lang="zh-CN" altLang="en-US" dirty="0" smtClean="0">
                <a:solidFill>
                  <a:schemeClr val="bg1"/>
                </a:solidFill>
              </a:rPr>
              <a:t>规定失焦</a:t>
            </a:r>
            <a:r>
              <a:rPr lang="zh-CN" altLang="en-US" dirty="0">
                <a:solidFill>
                  <a:schemeClr val="bg1"/>
                </a:solidFill>
              </a:rPr>
              <a:t>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Jq</a:t>
            </a:r>
            <a:r>
              <a:rPr lang="zh-CN" altLang="en-US" dirty="0" smtClean="0">
                <a:solidFill>
                  <a:schemeClr val="bg1"/>
                </a:solidFill>
              </a:rPr>
              <a:t>库拥有的事件，这里一般都存在。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九、</a:t>
            </a:r>
            <a:r>
              <a:rPr lang="zh-CN" altLang="en-US" sz="3200" dirty="0">
                <a:solidFill>
                  <a:schemeClr val="bg1"/>
                </a:solidFill>
              </a:rPr>
              <a:t>表</a:t>
            </a:r>
            <a:r>
              <a:rPr lang="zh-CN" altLang="en-US" sz="3200" dirty="0" smtClean="0">
                <a:solidFill>
                  <a:schemeClr val="bg1"/>
                </a:solidFill>
              </a:rPr>
              <a:t>单验证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表单和控件可以验证输入的数据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表单和控件可以提供验证功能，并对用户输入的非法数据进行警告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72723"/>
              </p:ext>
            </p:extLst>
          </p:nvPr>
        </p:nvGraphicFramePr>
        <p:xfrm>
          <a:off x="611560" y="3356994"/>
          <a:ext cx="8064896" cy="2592284"/>
        </p:xfrm>
        <a:graphic>
          <a:graphicData uri="http://schemas.openxmlformats.org/drawingml/2006/table">
            <a:tbl>
              <a:tblPr/>
              <a:tblGrid>
                <a:gridCol w="4032448"/>
                <a:gridCol w="4032448"/>
              </a:tblGrid>
              <a:tr h="43792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$dirty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表单有填写记录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字段内容合法的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$invalid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字段内容是非法的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$pristine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表单没有填写记录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十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API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全局 </a:t>
            </a:r>
            <a:r>
              <a:rPr lang="en-US" altLang="zh-CN" dirty="0">
                <a:solidFill>
                  <a:schemeClr val="bg1"/>
                </a:solidFill>
              </a:rPr>
              <a:t>API </a:t>
            </a:r>
            <a:r>
              <a:rPr lang="zh-CN" altLang="en-US" dirty="0">
                <a:solidFill>
                  <a:schemeClr val="bg1"/>
                </a:solidFill>
              </a:rPr>
              <a:t>用于执行常见任务的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函数集合，如：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比较对</a:t>
            </a:r>
            <a:r>
              <a:rPr lang="zh-CN" altLang="en-US" dirty="0" smtClean="0">
                <a:solidFill>
                  <a:schemeClr val="bg1"/>
                </a:solidFill>
              </a:rPr>
              <a:t>象、迭</a:t>
            </a:r>
            <a:r>
              <a:rPr lang="zh-CN" altLang="en-US" dirty="0">
                <a:solidFill>
                  <a:schemeClr val="bg1"/>
                </a:solidFill>
              </a:rPr>
              <a:t>代对</a:t>
            </a:r>
            <a:r>
              <a:rPr lang="zh-CN" altLang="en-US" dirty="0" smtClean="0">
                <a:solidFill>
                  <a:schemeClr val="bg1"/>
                </a:solidFill>
              </a:rPr>
              <a:t>象、转</a:t>
            </a:r>
            <a:r>
              <a:rPr lang="zh-CN" altLang="en-US" dirty="0">
                <a:solidFill>
                  <a:schemeClr val="bg1"/>
                </a:solidFill>
              </a:rPr>
              <a:t>换对</a:t>
            </a:r>
            <a:r>
              <a:rPr lang="zh-CN" altLang="en-US" dirty="0" smtClean="0">
                <a:solidFill>
                  <a:schemeClr val="bg1"/>
                </a:solidFill>
              </a:rPr>
              <a:t>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98193"/>
              </p:ext>
            </p:extLst>
          </p:nvPr>
        </p:nvGraphicFramePr>
        <p:xfrm>
          <a:off x="539552" y="3284984"/>
          <a:ext cx="7848872" cy="2510790"/>
        </p:xfrm>
        <a:graphic>
          <a:graphicData uri="http://schemas.openxmlformats.org/drawingml/2006/table">
            <a:tbl>
              <a:tblPr/>
              <a:tblGrid>
                <a:gridCol w="3471863"/>
                <a:gridCol w="43770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angular.lowercase()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转换字符串为小写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angular.uppercase()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转换字符串为大写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angular.isString()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判断给定的对象是否为字符串，如果是返回 </a:t>
                      </a:r>
                      <a:r>
                        <a:rPr lang="en-US" altLang="zh-CN">
                          <a:effectLst/>
                        </a:rPr>
                        <a:t>true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angular.isNumber()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判断给定的对象是否为数字，如果是返回 </a:t>
                      </a:r>
                      <a:r>
                        <a:rPr lang="en-US" altLang="zh-CN" dirty="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8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210146"/>
          </a:xfrm>
        </p:spPr>
        <p:txBody>
          <a:bodyPr>
            <a:no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END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一、背景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</a:rPr>
              <a:t>诞</a:t>
            </a:r>
            <a:r>
              <a:rPr lang="zh-CN" altLang="en-US" sz="2400" dirty="0">
                <a:solidFill>
                  <a:schemeClr val="bg1"/>
                </a:solidFill>
              </a:rPr>
              <a:t>生于</a:t>
            </a:r>
            <a:r>
              <a:rPr lang="en-US" altLang="zh-CN" sz="2400" dirty="0">
                <a:solidFill>
                  <a:schemeClr val="bg1"/>
                </a:solidFill>
              </a:rPr>
              <a:t>2009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是一款优秀的前端</a:t>
            </a:r>
            <a:r>
              <a:rPr lang="en-US" altLang="zh-CN" sz="2400" dirty="0">
                <a:solidFill>
                  <a:schemeClr val="bg1"/>
                </a:solidFill>
              </a:rPr>
              <a:t>JS</a:t>
            </a:r>
            <a:r>
              <a:rPr lang="zh-CN" altLang="en-US" sz="2400" dirty="0">
                <a:solidFill>
                  <a:schemeClr val="bg1"/>
                </a:solidFill>
              </a:rPr>
              <a:t>框架，已经被用于</a:t>
            </a:r>
            <a:r>
              <a:rPr lang="en-US" altLang="zh-CN" sz="2400" dirty="0">
                <a:solidFill>
                  <a:schemeClr val="bg1"/>
                </a:solidFill>
              </a:rPr>
              <a:t>Google</a:t>
            </a:r>
            <a:r>
              <a:rPr lang="zh-CN" altLang="en-US" sz="2400" dirty="0">
                <a:solidFill>
                  <a:schemeClr val="bg1"/>
                </a:solidFill>
              </a:rPr>
              <a:t>的多款产品当中。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有着诸多特性，最为核心的是：</a:t>
            </a:r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、模块化、自动化双向数据绑定、语义化标</a:t>
            </a:r>
            <a:r>
              <a:rPr lang="zh-CN" altLang="en-US" sz="2400" dirty="0" smtClean="0">
                <a:solidFill>
                  <a:schemeClr val="bg1"/>
                </a:solidFill>
              </a:rPr>
              <a:t>签、</a:t>
            </a:r>
            <a:r>
              <a:rPr lang="zh-CN" altLang="en-US" sz="2400" dirty="0">
                <a:solidFill>
                  <a:schemeClr val="bg1"/>
                </a:solidFill>
              </a:rPr>
              <a:t>依赖注入等等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是为了克</a:t>
            </a:r>
            <a:r>
              <a:rPr lang="zh-CN" altLang="en-US" sz="2400" dirty="0" smtClean="0">
                <a:solidFill>
                  <a:schemeClr val="bg1"/>
                </a:solidFill>
              </a:rPr>
              <a:t>服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</a:rPr>
              <a:t>构建应用上的不足而设计的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/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它使</a:t>
            </a:r>
            <a:r>
              <a:rPr lang="zh-CN" altLang="en-US" sz="2400" dirty="0">
                <a:solidFill>
                  <a:schemeClr val="bg1"/>
                </a:solidFill>
              </a:rPr>
              <a:t>用了不同的方法，它尝试去补足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本身在构建应用方面的缺陷。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通过使用我们称为</a:t>
            </a:r>
            <a:r>
              <a:rPr lang="zh-CN" altLang="en-US" sz="2400" b="1" dirty="0">
                <a:solidFill>
                  <a:schemeClr val="bg1"/>
                </a:solidFill>
              </a:rPr>
              <a:t>指令</a:t>
            </a:r>
            <a:r>
              <a:rPr lang="en-US" altLang="zh-CN" sz="2400" dirty="0">
                <a:solidFill>
                  <a:schemeClr val="bg1"/>
                </a:solidFill>
              </a:rPr>
              <a:t>(directives)</a:t>
            </a:r>
            <a:r>
              <a:rPr lang="zh-CN" altLang="en-US" sz="2400" dirty="0">
                <a:solidFill>
                  <a:schemeClr val="bg1"/>
                </a:solidFill>
              </a:rPr>
              <a:t>的结构，让浏览器能够识别新的语</a:t>
            </a:r>
            <a:r>
              <a:rPr lang="zh-CN" altLang="en-US" sz="2400" dirty="0" smtClean="0">
                <a:solidFill>
                  <a:schemeClr val="bg1"/>
                </a:solidFill>
              </a:rPr>
              <a:t>法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2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bg1"/>
                </a:solidFill>
              </a:rPr>
              <a:t>二、</a:t>
            </a:r>
            <a:r>
              <a:rPr lang="zh-CN" altLang="en-US" sz="3200" dirty="0" smtClean="0">
                <a:solidFill>
                  <a:schemeClr val="bg1"/>
                </a:solidFill>
              </a:rPr>
              <a:t>指令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通过被称为 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r>
              <a:rPr lang="zh-CN" altLang="en-US" dirty="0">
                <a:solidFill>
                  <a:schemeClr val="bg1"/>
                </a:solidFill>
              </a:rPr>
              <a:t> 的新属性来扩展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通过内置的指令来为应用添加功能。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允许你自定义指</a:t>
            </a:r>
            <a:r>
              <a:rPr lang="zh-CN" altLang="en-US" dirty="0" smtClean="0">
                <a:solidFill>
                  <a:schemeClr val="bg1"/>
                </a:solidFill>
              </a:rPr>
              <a:t>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-app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指令初始化一个 </a:t>
            </a:r>
            <a:r>
              <a:rPr lang="en-US" altLang="zh-CN" sz="2600" dirty="0" err="1">
                <a:solidFill>
                  <a:schemeClr val="bg1"/>
                </a:solidFill>
              </a:rPr>
              <a:t>AngularJS</a:t>
            </a: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应用程序。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ng-init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指令初始化应用程序数据。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-model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指令把元素值（比如输入域的值）绑定到应用程序。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7782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</a:rPr>
              <a:t>、表达式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表达式写在双大括号内：</a:t>
            </a:r>
            <a:r>
              <a:rPr lang="en-US" altLang="zh-CN" sz="2400" b="1" dirty="0">
                <a:solidFill>
                  <a:schemeClr val="bg1"/>
                </a:solidFill>
              </a:rPr>
              <a:t>{{ expression }}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表达式把数据绑定到 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，这与 </a:t>
            </a:r>
            <a:r>
              <a:rPr lang="en-US" altLang="zh-CN" sz="2400" b="1" dirty="0" err="1">
                <a:solidFill>
                  <a:schemeClr val="bg1"/>
                </a:solidFill>
              </a:rPr>
              <a:t>ng</a:t>
            </a:r>
            <a:r>
              <a:rPr lang="en-US" altLang="zh-CN" sz="2400" b="1" dirty="0">
                <a:solidFill>
                  <a:schemeClr val="bg1"/>
                </a:solidFill>
              </a:rPr>
              <a:t>-bind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en-US" sz="2400" dirty="0">
                <a:solidFill>
                  <a:schemeClr val="bg1"/>
                </a:solidFill>
              </a:rPr>
              <a:t>指令有异曲同工之妙。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将在表达式书写的位置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 很像 </a:t>
            </a:r>
            <a:r>
              <a:rPr lang="en-US" altLang="zh-CN" sz="2400" dirty="0">
                <a:solidFill>
                  <a:schemeClr val="bg1"/>
                </a:solidFill>
              </a:rPr>
              <a:t>JavaScript </a:t>
            </a:r>
            <a:r>
              <a:rPr lang="zh-CN" altLang="en-US" sz="2400" dirty="0">
                <a:solidFill>
                  <a:schemeClr val="bg1"/>
                </a:solidFill>
              </a:rPr>
              <a:t>表达式：它们可以包含文字、运算符和变量。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实例 </a:t>
            </a:r>
            <a:r>
              <a:rPr lang="en-US" altLang="zh-CN" sz="2400" dirty="0">
                <a:solidFill>
                  <a:schemeClr val="bg1"/>
                </a:solidFill>
              </a:rPr>
              <a:t>{{ 5 + 5 }} </a:t>
            </a:r>
            <a:r>
              <a:rPr lang="zh-CN" altLang="en-US" sz="2400" dirty="0">
                <a:solidFill>
                  <a:schemeClr val="bg1"/>
                </a:solidFill>
              </a:rPr>
              <a:t>或 </a:t>
            </a:r>
            <a:r>
              <a:rPr lang="en-US" altLang="zh-CN" sz="2400" dirty="0">
                <a:solidFill>
                  <a:schemeClr val="bg1"/>
                </a:solidFill>
              </a:rPr>
              <a:t>{{ </a:t>
            </a:r>
            <a:r>
              <a:rPr lang="en-US" altLang="zh-CN" sz="2400" dirty="0" err="1">
                <a:solidFill>
                  <a:schemeClr val="bg1"/>
                </a:solidFill>
              </a:rPr>
              <a:t>firstName</a:t>
            </a:r>
            <a:r>
              <a:rPr lang="en-US" altLang="zh-CN" sz="2400" dirty="0">
                <a:solidFill>
                  <a:schemeClr val="bg1"/>
                </a:solidFill>
              </a:rPr>
              <a:t> + " " + </a:t>
            </a:r>
            <a:r>
              <a:rPr lang="en-US" altLang="zh-CN" sz="2400" dirty="0" err="1">
                <a:solidFill>
                  <a:schemeClr val="bg1"/>
                </a:solidFill>
              </a:rPr>
              <a:t>lastName</a:t>
            </a:r>
            <a:r>
              <a:rPr lang="en-US" altLang="zh-CN" sz="24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ng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-app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指令告诉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</a:rPr>
              <a:t>，某一元</a:t>
            </a:r>
            <a:r>
              <a:rPr lang="zh-CN" altLang="en-US" sz="2800" dirty="0">
                <a:solidFill>
                  <a:schemeClr val="bg1"/>
                </a:solidFill>
              </a:rPr>
              <a:t>素是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b="1" dirty="0">
                <a:solidFill>
                  <a:schemeClr val="bg1"/>
                </a:solidFill>
              </a:rPr>
              <a:t>应用程序</a:t>
            </a:r>
            <a:r>
              <a:rPr lang="zh-CN" altLang="en-US" sz="2800" dirty="0">
                <a:solidFill>
                  <a:schemeClr val="bg1"/>
                </a:solidFill>
              </a:rPr>
              <a:t> 的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所有者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zh-CN" altLang="en-US" sz="2800" dirty="0">
                <a:solidFill>
                  <a:schemeClr val="bg1"/>
                </a:solidFill>
              </a:rPr>
              <a:t>通常这个元素，都已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为准。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{{  data  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表达式是一个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数据绑定表达式。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中的数据绑定，同步了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表达式与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{{  data  </a:t>
            </a:r>
            <a:r>
              <a:rPr lang="en-US" altLang="zh-CN" sz="2800" b="1" dirty="0">
                <a:solidFill>
                  <a:schemeClr val="bg1"/>
                </a:solidFill>
              </a:rPr>
              <a:t>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是通过 </a:t>
            </a:r>
            <a:r>
              <a:rPr lang="en-US" altLang="zh-CN" sz="2800" b="1" dirty="0" err="1">
                <a:solidFill>
                  <a:schemeClr val="bg1"/>
                </a:solidFill>
              </a:rPr>
              <a:t>ng</a:t>
            </a:r>
            <a:r>
              <a:rPr lang="en-US" altLang="zh-CN" sz="2800" b="1" dirty="0">
                <a:solidFill>
                  <a:schemeClr val="bg1"/>
                </a:solidFill>
              </a:rPr>
              <a:t>-model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=“data”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模块进</a:t>
            </a:r>
            <a:r>
              <a:rPr lang="zh-CN" altLang="en-US" sz="2800" dirty="0">
                <a:solidFill>
                  <a:schemeClr val="bg1"/>
                </a:solidFill>
              </a:rPr>
              <a:t>行同步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四、作用域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Scope(</a:t>
            </a:r>
            <a:r>
              <a:rPr lang="zh-CN" altLang="en-US" dirty="0">
                <a:solidFill>
                  <a:schemeClr val="bg1"/>
                </a:solidFill>
              </a:rPr>
              <a:t>作用域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是应用在 </a:t>
            </a:r>
            <a:r>
              <a:rPr lang="en-US" altLang="zh-CN" dirty="0">
                <a:solidFill>
                  <a:schemeClr val="bg1"/>
                </a:solidFill>
              </a:rPr>
              <a:t>HTML (</a:t>
            </a:r>
            <a:r>
              <a:rPr lang="zh-CN" altLang="en-US" dirty="0">
                <a:solidFill>
                  <a:schemeClr val="bg1"/>
                </a:solidFill>
              </a:rPr>
              <a:t>视图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(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之间的纽带。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是一个对象，有可用的方法和属性。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可应用在视图和控制器上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当在控制器中添加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对象时，视图 </a:t>
            </a:r>
            <a:r>
              <a:rPr lang="en-US" altLang="zh-CN" dirty="0">
                <a:solidFill>
                  <a:schemeClr val="bg1"/>
                </a:solidFill>
              </a:rPr>
              <a:t>(HTML) </a:t>
            </a:r>
            <a:r>
              <a:rPr lang="zh-CN" altLang="en-US" dirty="0">
                <a:solidFill>
                  <a:schemeClr val="bg1"/>
                </a:solidFill>
              </a:rPr>
              <a:t>可以获取了这些属性。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视图中，你不需要添加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前缀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只需要添加属性名即可，如： </a:t>
            </a:r>
            <a:r>
              <a:rPr lang="en-US" altLang="zh-CN" b="1" dirty="0">
                <a:solidFill>
                  <a:schemeClr val="bg1"/>
                </a:solidFill>
              </a:rPr>
              <a:t>{{</a:t>
            </a:r>
            <a:r>
              <a:rPr lang="en-US" altLang="zh-CN" b="1" dirty="0" err="1">
                <a:solidFill>
                  <a:schemeClr val="bg1"/>
                </a:solidFill>
              </a:rPr>
              <a:t>carname</a:t>
            </a:r>
            <a:r>
              <a:rPr lang="en-US" altLang="zh-CN" b="1" dirty="0">
                <a:solidFill>
                  <a:schemeClr val="bg1"/>
                </a:solidFill>
              </a:rPr>
              <a:t>}}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如果你修改了视图，模型和控制器也会相应更</a:t>
            </a:r>
            <a:r>
              <a:rPr lang="zh-CN" altLang="en-US" dirty="0" smtClean="0">
                <a:solidFill>
                  <a:schemeClr val="bg1"/>
                </a:solidFill>
              </a:rPr>
              <a:t>新。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五、模型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-model </a:t>
            </a:r>
            <a:r>
              <a:rPr lang="zh-CN" altLang="en-US" dirty="0">
                <a:solidFill>
                  <a:schemeClr val="bg1"/>
                </a:solidFill>
              </a:rPr>
              <a:t>指令用于绑定应用程序数据到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(input, select, </a:t>
            </a:r>
            <a:r>
              <a:rPr lang="en-US" altLang="zh-CN" dirty="0" err="1">
                <a:solidFill>
                  <a:schemeClr val="bg1"/>
                </a:solidFill>
              </a:rPr>
              <a:t>textarea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的值。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双</a:t>
            </a:r>
            <a:r>
              <a:rPr lang="zh-CN" altLang="en-US" dirty="0">
                <a:solidFill>
                  <a:schemeClr val="bg1"/>
                </a:solidFill>
              </a:rPr>
              <a:t>向绑定，在修改输入域的值时，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属性的值也将修</a:t>
            </a:r>
            <a:r>
              <a:rPr lang="zh-CN" altLang="en-US" dirty="0" smtClean="0">
                <a:solidFill>
                  <a:schemeClr val="bg1"/>
                </a:solidFill>
              </a:rPr>
              <a:t>改。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</a:rPr>
              <a:t>、控制器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应用程序被控制器控制。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-controller </a:t>
            </a:r>
            <a:r>
              <a:rPr lang="zh-CN" altLang="en-US" dirty="0">
                <a:solidFill>
                  <a:schemeClr val="bg1"/>
                </a:solidFill>
              </a:rPr>
              <a:t>指令定义了应用程序控制器。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控制器是 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对象，由标准的 </a:t>
            </a:r>
            <a:r>
              <a:rPr lang="en-US" altLang="zh-CN" dirty="0">
                <a:solidFill>
                  <a:schemeClr val="bg1"/>
                </a:solidFill>
              </a:rPr>
              <a:t>JavaScript </a:t>
            </a:r>
            <a:r>
              <a:rPr lang="zh-CN" altLang="en-US" dirty="0">
                <a:solidFill>
                  <a:schemeClr val="bg1"/>
                </a:solidFill>
              </a:rPr>
              <a:t>对象的构造函</a:t>
            </a:r>
            <a:r>
              <a:rPr lang="zh-CN" altLang="en-US" dirty="0" smtClean="0">
                <a:solidFill>
                  <a:schemeClr val="bg1"/>
                </a:solidFill>
              </a:rPr>
              <a:t>数创建。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zh-CN" altLang="en-US" dirty="0" smtClean="0">
                <a:solidFill>
                  <a:schemeClr val="bg1"/>
                </a:solidFill>
              </a:rPr>
              <a:t>器将每个区域，变成了不同模块，</a:t>
            </a:r>
            <a:r>
              <a:rPr lang="en-US" altLang="zh-CN" dirty="0" smtClean="0">
                <a:solidFill>
                  <a:schemeClr val="bg1"/>
                </a:solidFill>
              </a:rPr>
              <a:t>$scope</a:t>
            </a:r>
            <a:r>
              <a:rPr lang="zh-CN" altLang="en-US" smtClean="0">
                <a:solidFill>
                  <a:schemeClr val="bg1"/>
                </a:solidFill>
              </a:rPr>
              <a:t>作用域只作用于当前控制器。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439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AngularJS</vt:lpstr>
      <vt:lpstr>一、背景</vt:lpstr>
      <vt:lpstr>二、指令</vt:lpstr>
      <vt:lpstr>PowerPoint 演示文稿</vt:lpstr>
      <vt:lpstr>三、表达式</vt:lpstr>
      <vt:lpstr>PowerPoint 演示文稿</vt:lpstr>
      <vt:lpstr>四、作用域</vt:lpstr>
      <vt:lpstr>五、模型</vt:lpstr>
      <vt:lpstr>六、控制器</vt:lpstr>
      <vt:lpstr>七、过滤器</vt:lpstr>
      <vt:lpstr>八、事件</vt:lpstr>
      <vt:lpstr>九、表单验证</vt:lpstr>
      <vt:lpstr>十、API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郑其（外包）</dc:creator>
  <cp:lastModifiedBy>Localadmin</cp:lastModifiedBy>
  <cp:revision>15</cp:revision>
  <dcterms:created xsi:type="dcterms:W3CDTF">2016-05-24T11:53:43Z</dcterms:created>
  <dcterms:modified xsi:type="dcterms:W3CDTF">2016-05-26T12:30:31Z</dcterms:modified>
</cp:coreProperties>
</file>