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4" r:id="rId8"/>
    <p:sldId id="262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spc="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endParaRPr lang="zh-CN" altLang="en-US" sz="6000" spc="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——</a:t>
            </a:r>
            <a:r>
              <a:rPr lang="zh-CN" altLang="en-US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557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</a:rPr>
              <a:t>七</a:t>
            </a:r>
            <a:r>
              <a:rPr lang="zh-CN" altLang="en-US" sz="3200" dirty="0" smtClean="0">
                <a:solidFill>
                  <a:schemeClr val="bg1"/>
                </a:solidFill>
              </a:rPr>
              <a:t>、过滤器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AngularJS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过滤器可用于转换数据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过滤器可以使用一个管道字符（</a:t>
            </a:r>
            <a:r>
              <a:rPr lang="en-US" altLang="zh-CN" dirty="0">
                <a:solidFill>
                  <a:schemeClr val="bg1"/>
                </a:solidFill>
              </a:rPr>
              <a:t>|</a:t>
            </a:r>
            <a:r>
              <a:rPr lang="zh-CN" altLang="en-US" dirty="0">
                <a:solidFill>
                  <a:schemeClr val="bg1"/>
                </a:solidFill>
              </a:rPr>
              <a:t>）添加到表达式和指令中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396799"/>
              </p:ext>
            </p:extLst>
          </p:nvPr>
        </p:nvGraphicFramePr>
        <p:xfrm>
          <a:off x="539552" y="2780928"/>
          <a:ext cx="8208912" cy="3415024"/>
        </p:xfrm>
        <a:graphic>
          <a:graphicData uri="http://schemas.openxmlformats.org/drawingml/2006/table">
            <a:tbl>
              <a:tblPr/>
              <a:tblGrid>
                <a:gridCol w="1314450"/>
                <a:gridCol w="6894462"/>
              </a:tblGrid>
              <a:tr h="47766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过滤器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5874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currency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格式化数字为货币格式。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4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filter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从数组项中选择一个子集。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5874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lowercase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格式化字符串为小写。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4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orderBy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根据某个表达式排列数组。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5874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uppercase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格式化字符串为大写。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10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</a:rPr>
              <a:t>八、事件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AngularJS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有自己的 </a:t>
            </a:r>
            <a:r>
              <a:rPr lang="en-US" altLang="zh-CN" dirty="0">
                <a:solidFill>
                  <a:schemeClr val="bg1"/>
                </a:solidFill>
              </a:rPr>
              <a:t>HTML </a:t>
            </a:r>
            <a:r>
              <a:rPr lang="zh-CN" altLang="en-US" dirty="0">
                <a:solidFill>
                  <a:schemeClr val="bg1"/>
                </a:solidFill>
              </a:rPr>
              <a:t>事件指令。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</a:rPr>
              <a:t>ng</a:t>
            </a:r>
            <a:r>
              <a:rPr lang="en-US" altLang="zh-CN" dirty="0" smtClean="0">
                <a:solidFill>
                  <a:schemeClr val="bg1"/>
                </a:solidFill>
              </a:rPr>
              <a:t>-click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  <a:r>
              <a:rPr lang="zh-CN" altLang="en-US" dirty="0">
                <a:solidFill>
                  <a:schemeClr val="bg1"/>
                </a:solidFill>
              </a:rPr>
              <a:t>指令定义了 </a:t>
            </a:r>
            <a:r>
              <a:rPr lang="en-US" altLang="zh-CN" dirty="0" err="1">
                <a:solidFill>
                  <a:schemeClr val="bg1"/>
                </a:solidFill>
              </a:rPr>
              <a:t>AngularJS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点击事件。</a:t>
            </a:r>
            <a:r>
              <a:rPr lang="zh-CN" altLang="en-US" dirty="0">
                <a:solidFill>
                  <a:schemeClr val="bg1"/>
                </a:solidFill>
              </a:rPr>
              <a:t/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 err="1">
                <a:solidFill>
                  <a:schemeClr val="bg1"/>
                </a:solidFill>
              </a:rPr>
              <a:t>ng</a:t>
            </a:r>
            <a:r>
              <a:rPr lang="en-US" altLang="zh-CN" dirty="0">
                <a:solidFill>
                  <a:schemeClr val="bg1"/>
                </a:solidFill>
              </a:rPr>
              <a:t>-hide 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en-US" altLang="zh-CN" dirty="0" err="1" smtClean="0">
                <a:solidFill>
                  <a:schemeClr val="bg1"/>
                </a:solidFill>
              </a:rPr>
              <a:t>ng</a:t>
            </a:r>
            <a:r>
              <a:rPr lang="en-US" altLang="zh-CN" dirty="0" smtClean="0">
                <a:solidFill>
                  <a:schemeClr val="bg1"/>
                </a:solidFill>
              </a:rPr>
              <a:t>-show</a:t>
            </a:r>
            <a:r>
              <a:rPr lang="zh-CN" altLang="en-US" dirty="0" smtClean="0">
                <a:solidFill>
                  <a:schemeClr val="bg1"/>
                </a:solidFill>
              </a:rPr>
              <a:t>指</a:t>
            </a:r>
            <a:r>
              <a:rPr lang="zh-CN" altLang="en-US" dirty="0">
                <a:solidFill>
                  <a:schemeClr val="bg1"/>
                </a:solidFill>
              </a:rPr>
              <a:t>令用于设置应用部分是否可见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</a:rPr>
              <a:t>ng</a:t>
            </a:r>
            <a:r>
              <a:rPr lang="en-US" altLang="zh-CN" dirty="0" smtClean="0">
                <a:solidFill>
                  <a:schemeClr val="bg1"/>
                </a:solidFill>
              </a:rPr>
              <a:t>-focus </a:t>
            </a:r>
            <a:r>
              <a:rPr lang="zh-CN" altLang="en-US" dirty="0" smtClean="0">
                <a:solidFill>
                  <a:schemeClr val="bg1"/>
                </a:solidFill>
              </a:rPr>
              <a:t>规</a:t>
            </a:r>
            <a:r>
              <a:rPr lang="zh-CN" altLang="en-US" dirty="0">
                <a:solidFill>
                  <a:schemeClr val="bg1"/>
                </a:solidFill>
              </a:rPr>
              <a:t>定聚焦事件的行</a:t>
            </a:r>
            <a:r>
              <a:rPr lang="zh-CN" altLang="en-US" dirty="0" smtClean="0">
                <a:solidFill>
                  <a:schemeClr val="bg1"/>
                </a:solidFill>
              </a:rPr>
              <a:t>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</a:rPr>
              <a:t>ng</a:t>
            </a:r>
            <a:r>
              <a:rPr lang="en-US" altLang="zh-CN" dirty="0" smtClean="0">
                <a:solidFill>
                  <a:schemeClr val="bg1"/>
                </a:solidFill>
              </a:rPr>
              <a:t>-blur</a:t>
            </a:r>
            <a:r>
              <a:rPr lang="zh-CN" altLang="en-US" dirty="0" smtClean="0">
                <a:solidFill>
                  <a:schemeClr val="bg1"/>
                </a:solidFill>
              </a:rPr>
              <a:t>规定失焦</a:t>
            </a:r>
            <a:r>
              <a:rPr lang="zh-CN" altLang="en-US" dirty="0">
                <a:solidFill>
                  <a:schemeClr val="bg1"/>
                </a:solidFill>
              </a:rPr>
              <a:t>事件的行为</a:t>
            </a:r>
            <a:endParaRPr lang="zh-CN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</a:rPr>
              <a:t>Jq</a:t>
            </a:r>
            <a:r>
              <a:rPr lang="zh-CN" altLang="en-US" smtClean="0">
                <a:solidFill>
                  <a:schemeClr val="bg1"/>
                </a:solidFill>
              </a:rPr>
              <a:t>库拥有的时间，这里一般都存在。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55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</a:rPr>
              <a:t>一、背景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AngularJS</a:t>
            </a:r>
            <a:r>
              <a:rPr lang="zh-CN" altLang="en-US" sz="2400" dirty="0" smtClean="0">
                <a:solidFill>
                  <a:schemeClr val="bg1"/>
                </a:solidFill>
              </a:rPr>
              <a:t>诞</a:t>
            </a:r>
            <a:r>
              <a:rPr lang="zh-CN" altLang="en-US" sz="2400" dirty="0">
                <a:solidFill>
                  <a:schemeClr val="bg1"/>
                </a:solidFill>
              </a:rPr>
              <a:t>生于</a:t>
            </a:r>
            <a:r>
              <a:rPr lang="en-US" altLang="zh-CN" sz="2400" dirty="0">
                <a:solidFill>
                  <a:schemeClr val="bg1"/>
                </a:solidFill>
              </a:rPr>
              <a:t>2009</a:t>
            </a:r>
            <a:r>
              <a:rPr lang="zh-CN" altLang="en-US" sz="2400" dirty="0">
                <a:solidFill>
                  <a:schemeClr val="bg1"/>
                </a:solidFill>
              </a:rPr>
              <a:t>年</a:t>
            </a:r>
            <a:r>
              <a:rPr lang="zh-CN" altLang="en-US" sz="2400" dirty="0" smtClean="0">
                <a:solidFill>
                  <a:schemeClr val="bg1"/>
                </a:solidFill>
              </a:rPr>
              <a:t>，</a:t>
            </a:r>
            <a:r>
              <a:rPr lang="zh-CN" altLang="en-US" sz="2400" dirty="0">
                <a:solidFill>
                  <a:schemeClr val="bg1"/>
                </a:solidFill>
              </a:rPr>
              <a:t>是一款优秀的前端</a:t>
            </a:r>
            <a:r>
              <a:rPr lang="en-US" altLang="zh-CN" sz="2400" dirty="0">
                <a:solidFill>
                  <a:schemeClr val="bg1"/>
                </a:solidFill>
              </a:rPr>
              <a:t>JS</a:t>
            </a:r>
            <a:r>
              <a:rPr lang="zh-CN" altLang="en-US" sz="2400" dirty="0">
                <a:solidFill>
                  <a:schemeClr val="bg1"/>
                </a:solidFill>
              </a:rPr>
              <a:t>框架，已经被用于</a:t>
            </a:r>
            <a:r>
              <a:rPr lang="en-US" altLang="zh-CN" sz="2400" dirty="0">
                <a:solidFill>
                  <a:schemeClr val="bg1"/>
                </a:solidFill>
              </a:rPr>
              <a:t>Google</a:t>
            </a:r>
            <a:r>
              <a:rPr lang="zh-CN" altLang="en-US" sz="2400" dirty="0">
                <a:solidFill>
                  <a:schemeClr val="bg1"/>
                </a:solidFill>
              </a:rPr>
              <a:t>的多款产品当中。</a:t>
            </a:r>
            <a:r>
              <a:rPr lang="en-US" altLang="zh-CN" sz="2400" dirty="0" err="1">
                <a:solidFill>
                  <a:schemeClr val="bg1"/>
                </a:solidFill>
              </a:rPr>
              <a:t>AngularJS</a:t>
            </a:r>
            <a:r>
              <a:rPr lang="zh-CN" altLang="en-US" sz="2400" dirty="0">
                <a:solidFill>
                  <a:schemeClr val="bg1"/>
                </a:solidFill>
              </a:rPr>
              <a:t>有着诸多特性，最为核心的是：</a:t>
            </a:r>
            <a:r>
              <a:rPr lang="en-US" altLang="zh-CN" sz="2400" dirty="0">
                <a:solidFill>
                  <a:schemeClr val="bg1"/>
                </a:solidFill>
              </a:rPr>
              <a:t>MVVM</a:t>
            </a:r>
            <a:r>
              <a:rPr lang="zh-CN" altLang="en-US" sz="2400" dirty="0">
                <a:solidFill>
                  <a:schemeClr val="bg1"/>
                </a:solidFill>
              </a:rPr>
              <a:t>、模块化、自动化双向数据绑定、语义化标</a:t>
            </a:r>
            <a:r>
              <a:rPr lang="zh-CN" altLang="en-US" sz="2400" dirty="0" smtClean="0">
                <a:solidFill>
                  <a:schemeClr val="bg1"/>
                </a:solidFill>
              </a:rPr>
              <a:t>签、</a:t>
            </a:r>
            <a:r>
              <a:rPr lang="zh-CN" altLang="en-US" sz="2400" dirty="0">
                <a:solidFill>
                  <a:schemeClr val="bg1"/>
                </a:solidFill>
              </a:rPr>
              <a:t>依赖注入等等</a:t>
            </a:r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en-US" sz="2400" dirty="0"/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AngularJS</a:t>
            </a:r>
            <a:r>
              <a:rPr lang="zh-CN" altLang="en-US" sz="2400" dirty="0">
                <a:solidFill>
                  <a:schemeClr val="bg1"/>
                </a:solidFill>
              </a:rPr>
              <a:t>是为了克</a:t>
            </a:r>
            <a:r>
              <a:rPr lang="zh-CN" altLang="en-US" sz="2400" dirty="0" smtClean="0">
                <a:solidFill>
                  <a:schemeClr val="bg1"/>
                </a:solidFill>
              </a:rPr>
              <a:t>服</a:t>
            </a:r>
            <a:r>
              <a:rPr lang="en-US" altLang="zh-CN" sz="2400" dirty="0" smtClean="0">
                <a:solidFill>
                  <a:schemeClr val="bg1"/>
                </a:solidFill>
              </a:rPr>
              <a:t>HTML</a:t>
            </a:r>
            <a:r>
              <a:rPr lang="zh-CN" altLang="en-US" sz="2400" dirty="0" smtClean="0">
                <a:solidFill>
                  <a:schemeClr val="bg1"/>
                </a:solidFill>
              </a:rPr>
              <a:t>在</a:t>
            </a:r>
            <a:r>
              <a:rPr lang="zh-CN" altLang="en-US" sz="2400" dirty="0">
                <a:solidFill>
                  <a:schemeClr val="bg1"/>
                </a:solidFill>
              </a:rPr>
              <a:t>构建应用上的不足而设计的</a:t>
            </a:r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  <a:r>
              <a:rPr lang="zh-CN" altLang="en-US" sz="2400" dirty="0"/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它使</a:t>
            </a:r>
            <a:r>
              <a:rPr lang="zh-CN" altLang="en-US" sz="2400" dirty="0">
                <a:solidFill>
                  <a:schemeClr val="bg1"/>
                </a:solidFill>
              </a:rPr>
              <a:t>用了不同的方法，它尝试去补足</a:t>
            </a:r>
            <a:r>
              <a:rPr lang="en-US" altLang="zh-CN" sz="2400" dirty="0">
                <a:solidFill>
                  <a:schemeClr val="bg1"/>
                </a:solidFill>
              </a:rPr>
              <a:t>HTML</a:t>
            </a:r>
            <a:r>
              <a:rPr lang="zh-CN" altLang="en-US" sz="2400" dirty="0">
                <a:solidFill>
                  <a:schemeClr val="bg1"/>
                </a:solidFill>
              </a:rPr>
              <a:t>本身在构建应用方面的缺陷。</a:t>
            </a:r>
            <a:r>
              <a:rPr lang="en-US" altLang="zh-CN" sz="2400" dirty="0" err="1">
                <a:solidFill>
                  <a:schemeClr val="bg1"/>
                </a:solidFill>
              </a:rPr>
              <a:t>AngularJS</a:t>
            </a:r>
            <a:r>
              <a:rPr lang="zh-CN" altLang="en-US" sz="2400" dirty="0">
                <a:solidFill>
                  <a:schemeClr val="bg1"/>
                </a:solidFill>
              </a:rPr>
              <a:t>通过使用我们称为</a:t>
            </a:r>
            <a:r>
              <a:rPr lang="zh-CN" altLang="en-US" sz="2400" b="1" dirty="0">
                <a:solidFill>
                  <a:schemeClr val="bg1"/>
                </a:solidFill>
              </a:rPr>
              <a:t>指令</a:t>
            </a:r>
            <a:r>
              <a:rPr lang="en-US" altLang="zh-CN" sz="2400" dirty="0">
                <a:solidFill>
                  <a:schemeClr val="bg1"/>
                </a:solidFill>
              </a:rPr>
              <a:t>(directives)</a:t>
            </a:r>
            <a:r>
              <a:rPr lang="zh-CN" altLang="en-US" sz="2400" dirty="0">
                <a:solidFill>
                  <a:schemeClr val="bg1"/>
                </a:solidFill>
              </a:rPr>
              <a:t>的结构，让浏览器能够识别新的语</a:t>
            </a:r>
            <a:r>
              <a:rPr lang="zh-CN" altLang="en-US" sz="2400" dirty="0" smtClean="0">
                <a:solidFill>
                  <a:schemeClr val="bg1"/>
                </a:solidFill>
              </a:rPr>
              <a:t>法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8236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</a:rPr>
              <a:t>二</a:t>
            </a:r>
            <a:r>
              <a:rPr lang="zh-CN" altLang="en-US" sz="3200" dirty="0" smtClean="0">
                <a:solidFill>
                  <a:schemeClr val="bg1"/>
                </a:solidFill>
              </a:rPr>
              <a:t>、表达式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sz="2400" dirty="0" err="1">
                <a:solidFill>
                  <a:schemeClr val="bg1"/>
                </a:solidFill>
              </a:rPr>
              <a:t>AngularJS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表达式写在双大括号内：</a:t>
            </a:r>
            <a:r>
              <a:rPr lang="en-US" altLang="zh-CN" sz="2400" b="1" dirty="0">
                <a:solidFill>
                  <a:schemeClr val="bg1"/>
                </a:solidFill>
              </a:rPr>
              <a:t>{{ expression }}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chemeClr val="bg1"/>
                </a:solidFill>
              </a:rPr>
              <a:t>AngularJS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表达式把数据绑定到 </a:t>
            </a:r>
            <a:r>
              <a:rPr lang="en-US" altLang="zh-CN" sz="2400" dirty="0">
                <a:solidFill>
                  <a:schemeClr val="bg1"/>
                </a:solidFill>
              </a:rPr>
              <a:t>HTML</a:t>
            </a:r>
            <a:r>
              <a:rPr lang="zh-CN" altLang="en-US" sz="2400" dirty="0">
                <a:solidFill>
                  <a:schemeClr val="bg1"/>
                </a:solidFill>
              </a:rPr>
              <a:t>，这与 </a:t>
            </a:r>
            <a:r>
              <a:rPr lang="en-US" altLang="zh-CN" sz="2400" b="1" dirty="0" err="1">
                <a:solidFill>
                  <a:schemeClr val="bg1"/>
                </a:solidFill>
              </a:rPr>
              <a:t>ng</a:t>
            </a:r>
            <a:r>
              <a:rPr lang="en-US" altLang="zh-CN" sz="2400" b="1" dirty="0">
                <a:solidFill>
                  <a:schemeClr val="bg1"/>
                </a:solidFill>
              </a:rPr>
              <a:t>-bind</a:t>
            </a:r>
            <a:r>
              <a:rPr lang="en-US" altLang="zh-CN" sz="2400" dirty="0">
                <a:solidFill>
                  <a:schemeClr val="bg1"/>
                </a:solidFill>
              </a:rPr>
              <a:t> </a:t>
            </a:r>
            <a:r>
              <a:rPr lang="zh-CN" altLang="en-US" sz="2400" dirty="0">
                <a:solidFill>
                  <a:schemeClr val="bg1"/>
                </a:solidFill>
              </a:rPr>
              <a:t>指令有异曲同工之妙。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chemeClr val="bg1"/>
                </a:solidFill>
              </a:rPr>
              <a:t>AngularJS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将在表达式书写的位置</a:t>
            </a:r>
            <a:r>
              <a:rPr lang="en-US" altLang="zh-CN" sz="2400" dirty="0">
                <a:solidFill>
                  <a:schemeClr val="bg1"/>
                </a:solidFill>
              </a:rPr>
              <a:t>"</a:t>
            </a:r>
            <a:r>
              <a:rPr lang="zh-CN" altLang="en-US" sz="2400" dirty="0">
                <a:solidFill>
                  <a:schemeClr val="bg1"/>
                </a:solidFill>
              </a:rPr>
              <a:t>输出</a:t>
            </a:r>
            <a:r>
              <a:rPr lang="en-US" altLang="zh-CN" sz="2400" dirty="0">
                <a:solidFill>
                  <a:schemeClr val="bg1"/>
                </a:solidFill>
              </a:rPr>
              <a:t>"</a:t>
            </a:r>
            <a:r>
              <a:rPr lang="zh-CN" altLang="en-US" sz="2400" dirty="0">
                <a:solidFill>
                  <a:schemeClr val="bg1"/>
                </a:solidFill>
              </a:rPr>
              <a:t>数据。</a:t>
            </a:r>
          </a:p>
          <a:p>
            <a:pPr marL="0" indent="0">
              <a:buNone/>
            </a:pPr>
            <a:r>
              <a:rPr lang="en-US" altLang="zh-CN" sz="2400" b="1" dirty="0" err="1">
                <a:solidFill>
                  <a:schemeClr val="bg1"/>
                </a:solidFill>
              </a:rPr>
              <a:t>AngularJS</a:t>
            </a: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</a:rPr>
              <a:t>表达式</a:t>
            </a:r>
            <a:r>
              <a:rPr lang="zh-CN" altLang="en-US" sz="2400" dirty="0">
                <a:solidFill>
                  <a:schemeClr val="bg1"/>
                </a:solidFill>
              </a:rPr>
              <a:t> 很像 </a:t>
            </a:r>
            <a:r>
              <a:rPr lang="en-US" altLang="zh-CN" sz="2400" b="1" dirty="0">
                <a:solidFill>
                  <a:schemeClr val="bg1"/>
                </a:solidFill>
              </a:rPr>
              <a:t>JavaScript </a:t>
            </a:r>
            <a:r>
              <a:rPr lang="zh-CN" altLang="en-US" sz="2400" b="1" dirty="0">
                <a:solidFill>
                  <a:schemeClr val="bg1"/>
                </a:solidFill>
              </a:rPr>
              <a:t>表达式</a:t>
            </a:r>
            <a:r>
              <a:rPr lang="zh-CN" altLang="en-US" sz="2400" dirty="0">
                <a:solidFill>
                  <a:schemeClr val="bg1"/>
                </a:solidFill>
              </a:rPr>
              <a:t>：它们可以包含文字、运算符和变量。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实例 </a:t>
            </a:r>
            <a:r>
              <a:rPr lang="en-US" altLang="zh-CN" sz="2400" dirty="0">
                <a:solidFill>
                  <a:schemeClr val="bg1"/>
                </a:solidFill>
              </a:rPr>
              <a:t>{{ 5 + 5 }} </a:t>
            </a:r>
            <a:r>
              <a:rPr lang="zh-CN" altLang="en-US" sz="2400" dirty="0">
                <a:solidFill>
                  <a:schemeClr val="bg1"/>
                </a:solidFill>
              </a:rPr>
              <a:t>或 </a:t>
            </a:r>
            <a:r>
              <a:rPr lang="en-US" altLang="zh-CN" sz="2400" dirty="0">
                <a:solidFill>
                  <a:schemeClr val="bg1"/>
                </a:solidFill>
              </a:rPr>
              <a:t>{{ </a:t>
            </a:r>
            <a:r>
              <a:rPr lang="en-US" altLang="zh-CN" sz="2400" dirty="0" err="1">
                <a:solidFill>
                  <a:schemeClr val="bg1"/>
                </a:solidFill>
              </a:rPr>
              <a:t>firstName</a:t>
            </a:r>
            <a:r>
              <a:rPr lang="en-US" altLang="zh-CN" sz="2400" dirty="0">
                <a:solidFill>
                  <a:schemeClr val="bg1"/>
                </a:solidFill>
              </a:rPr>
              <a:t> + " " + </a:t>
            </a:r>
            <a:r>
              <a:rPr lang="en-US" altLang="zh-CN" sz="2400" dirty="0" err="1">
                <a:solidFill>
                  <a:schemeClr val="bg1"/>
                </a:solidFill>
              </a:rPr>
              <a:t>lastName</a:t>
            </a:r>
            <a:r>
              <a:rPr lang="en-US" altLang="zh-CN" sz="2400" dirty="0">
                <a:solidFill>
                  <a:schemeClr val="bg1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70189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</a:rPr>
              <a:t>三、指令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AngularJS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通过被称为 </a:t>
            </a:r>
            <a:r>
              <a:rPr lang="zh-CN" altLang="en-US" b="1" dirty="0">
                <a:solidFill>
                  <a:schemeClr val="bg1"/>
                </a:solidFill>
              </a:rPr>
              <a:t>指令</a:t>
            </a:r>
            <a:r>
              <a:rPr lang="zh-CN" altLang="en-US" dirty="0">
                <a:solidFill>
                  <a:schemeClr val="bg1"/>
                </a:solidFill>
              </a:rPr>
              <a:t> 的新属性来扩展 </a:t>
            </a:r>
            <a:r>
              <a:rPr lang="en-US" altLang="zh-CN" dirty="0">
                <a:solidFill>
                  <a:schemeClr val="bg1"/>
                </a:solidFill>
              </a:rPr>
              <a:t>HTML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AngularJS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通过内置的指令来为应用添加功能。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AngularJS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允许你自定义指</a:t>
            </a:r>
            <a:r>
              <a:rPr lang="zh-CN" altLang="en-US" dirty="0" smtClean="0">
                <a:solidFill>
                  <a:schemeClr val="bg1"/>
                </a:solidFill>
              </a:rPr>
              <a:t>令。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例：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600" b="1" dirty="0" err="1">
                <a:solidFill>
                  <a:schemeClr val="bg1"/>
                </a:solidFill>
              </a:rPr>
              <a:t>ng</a:t>
            </a:r>
            <a:r>
              <a:rPr lang="en-US" altLang="zh-CN" sz="2600" b="1" dirty="0">
                <a:solidFill>
                  <a:schemeClr val="bg1"/>
                </a:solidFill>
              </a:rPr>
              <a:t>-app</a:t>
            </a:r>
            <a:r>
              <a:rPr lang="en-US" altLang="zh-CN" sz="2600" dirty="0">
                <a:solidFill>
                  <a:schemeClr val="bg1"/>
                </a:solidFill>
              </a:rPr>
              <a:t> </a:t>
            </a:r>
            <a:r>
              <a:rPr lang="zh-CN" altLang="en-US" sz="2600" dirty="0">
                <a:solidFill>
                  <a:schemeClr val="bg1"/>
                </a:solidFill>
              </a:rPr>
              <a:t>指令初始化一个 </a:t>
            </a:r>
            <a:r>
              <a:rPr lang="en-US" altLang="zh-CN" sz="2600" dirty="0" err="1">
                <a:solidFill>
                  <a:schemeClr val="bg1"/>
                </a:solidFill>
              </a:rPr>
              <a:t>AngularJS</a:t>
            </a:r>
            <a:r>
              <a:rPr lang="en-US" altLang="zh-CN" sz="2600" dirty="0">
                <a:solidFill>
                  <a:schemeClr val="bg1"/>
                </a:solidFill>
              </a:rPr>
              <a:t> </a:t>
            </a:r>
            <a:r>
              <a:rPr lang="zh-CN" altLang="en-US" sz="2600" dirty="0">
                <a:solidFill>
                  <a:schemeClr val="bg1"/>
                </a:solidFill>
              </a:rPr>
              <a:t>应用程序。</a:t>
            </a:r>
          </a:p>
          <a:p>
            <a:pPr marL="0" indent="0">
              <a:buNone/>
            </a:pPr>
            <a:r>
              <a:rPr lang="en-US" altLang="zh-CN" sz="2600" b="1" dirty="0" err="1">
                <a:solidFill>
                  <a:schemeClr val="bg1"/>
                </a:solidFill>
              </a:rPr>
              <a:t>ng-init</a:t>
            </a:r>
            <a:r>
              <a:rPr lang="en-US" altLang="zh-CN" sz="2600" dirty="0">
                <a:solidFill>
                  <a:schemeClr val="bg1"/>
                </a:solidFill>
              </a:rPr>
              <a:t> </a:t>
            </a:r>
            <a:r>
              <a:rPr lang="zh-CN" altLang="en-US" sz="2600" dirty="0">
                <a:solidFill>
                  <a:schemeClr val="bg1"/>
                </a:solidFill>
              </a:rPr>
              <a:t>指令初始化应用程序数据。</a:t>
            </a:r>
          </a:p>
          <a:p>
            <a:pPr marL="0" indent="0">
              <a:buNone/>
            </a:pPr>
            <a:r>
              <a:rPr lang="en-US" altLang="zh-CN" sz="2600" b="1" dirty="0" err="1">
                <a:solidFill>
                  <a:schemeClr val="bg1"/>
                </a:solidFill>
              </a:rPr>
              <a:t>ng</a:t>
            </a:r>
            <a:r>
              <a:rPr lang="en-US" altLang="zh-CN" sz="2600" b="1" dirty="0">
                <a:solidFill>
                  <a:schemeClr val="bg1"/>
                </a:solidFill>
              </a:rPr>
              <a:t>-model</a:t>
            </a:r>
            <a:r>
              <a:rPr lang="en-US" altLang="zh-CN" sz="2600" dirty="0">
                <a:solidFill>
                  <a:schemeClr val="bg1"/>
                </a:solidFill>
              </a:rPr>
              <a:t> </a:t>
            </a:r>
            <a:r>
              <a:rPr lang="zh-CN" altLang="en-US" sz="2600" dirty="0">
                <a:solidFill>
                  <a:schemeClr val="bg1"/>
                </a:solidFill>
              </a:rPr>
              <a:t>指令把元素值（比如输入域的值）绑定到应用程序。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89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36712"/>
            <a:ext cx="8778220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3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	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ng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-app</a:t>
            </a:r>
            <a:r>
              <a:rPr lang="en-US" altLang="zh-CN" sz="2800" dirty="0">
                <a:solidFill>
                  <a:schemeClr val="bg1"/>
                </a:solidFill>
              </a:rPr>
              <a:t> </a:t>
            </a:r>
            <a:r>
              <a:rPr lang="zh-CN" altLang="en-US" sz="2800" dirty="0">
                <a:solidFill>
                  <a:schemeClr val="bg1"/>
                </a:solidFill>
              </a:rPr>
              <a:t>指令告诉 </a:t>
            </a:r>
            <a:r>
              <a:rPr lang="en-US" altLang="zh-CN" sz="2800" dirty="0" err="1">
                <a:solidFill>
                  <a:schemeClr val="bg1"/>
                </a:solidFill>
              </a:rPr>
              <a:t>AngularJS</a:t>
            </a:r>
            <a:r>
              <a:rPr lang="zh-CN" altLang="en-US" sz="2800" dirty="0" smtClean="0">
                <a:solidFill>
                  <a:schemeClr val="bg1"/>
                </a:solidFill>
              </a:rPr>
              <a:t>，某一元</a:t>
            </a:r>
            <a:r>
              <a:rPr lang="zh-CN" altLang="en-US" sz="2800" dirty="0">
                <a:solidFill>
                  <a:schemeClr val="bg1"/>
                </a:solidFill>
              </a:rPr>
              <a:t>素是 </a:t>
            </a:r>
            <a:r>
              <a:rPr lang="en-US" altLang="zh-CN" sz="2800" dirty="0" err="1">
                <a:solidFill>
                  <a:schemeClr val="bg1"/>
                </a:solidFill>
              </a:rPr>
              <a:t>AngularJS</a:t>
            </a:r>
            <a:r>
              <a:rPr lang="en-US" altLang="zh-CN" sz="2800" dirty="0">
                <a:solidFill>
                  <a:schemeClr val="bg1"/>
                </a:solidFill>
              </a:rPr>
              <a:t> </a:t>
            </a:r>
            <a:r>
              <a:rPr lang="zh-CN" altLang="en-US" sz="2800" b="1" dirty="0">
                <a:solidFill>
                  <a:schemeClr val="bg1"/>
                </a:solidFill>
              </a:rPr>
              <a:t>应用程序</a:t>
            </a:r>
            <a:r>
              <a:rPr lang="zh-CN" altLang="en-US" sz="2800" dirty="0">
                <a:solidFill>
                  <a:schemeClr val="bg1"/>
                </a:solidFill>
              </a:rPr>
              <a:t> 的</a:t>
            </a:r>
            <a:r>
              <a:rPr lang="en-US" altLang="zh-CN" sz="2800" dirty="0">
                <a:solidFill>
                  <a:schemeClr val="bg1"/>
                </a:solidFill>
              </a:rPr>
              <a:t>"</a:t>
            </a:r>
            <a:r>
              <a:rPr lang="zh-CN" altLang="en-US" sz="2800" dirty="0">
                <a:solidFill>
                  <a:schemeClr val="bg1"/>
                </a:solidFill>
              </a:rPr>
              <a:t>所有者</a:t>
            </a:r>
            <a:r>
              <a:rPr lang="en-US" altLang="zh-CN" sz="2800" dirty="0">
                <a:solidFill>
                  <a:schemeClr val="bg1"/>
                </a:solidFill>
              </a:rPr>
              <a:t>"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r>
              <a:rPr lang="zh-CN" altLang="en-US" sz="2800" dirty="0">
                <a:solidFill>
                  <a:schemeClr val="bg1"/>
                </a:solidFill>
              </a:rPr>
              <a:t>通常这个元素，都已</a:t>
            </a:r>
            <a:r>
              <a:rPr lang="en-US" altLang="zh-CN" sz="2800" dirty="0">
                <a:solidFill>
                  <a:schemeClr val="bg1"/>
                </a:solidFill>
              </a:rPr>
              <a:t>html</a:t>
            </a:r>
            <a:r>
              <a:rPr lang="zh-CN" altLang="en-US" sz="2800" dirty="0">
                <a:solidFill>
                  <a:schemeClr val="bg1"/>
                </a:solidFill>
              </a:rPr>
              <a:t>为准。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en-US" altLang="zh-CN" sz="2800" dirty="0" smtClean="0"/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 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{{  data  }}</a:t>
            </a:r>
            <a:r>
              <a:rPr lang="en-US" altLang="zh-CN" sz="2800" dirty="0">
                <a:solidFill>
                  <a:schemeClr val="bg1"/>
                </a:solidFill>
              </a:rPr>
              <a:t> </a:t>
            </a:r>
            <a:r>
              <a:rPr lang="zh-CN" altLang="en-US" sz="2800" dirty="0">
                <a:solidFill>
                  <a:schemeClr val="bg1"/>
                </a:solidFill>
              </a:rPr>
              <a:t>表达式是一个 </a:t>
            </a:r>
            <a:r>
              <a:rPr lang="en-US" altLang="zh-CN" sz="2800" dirty="0" err="1">
                <a:solidFill>
                  <a:schemeClr val="bg1"/>
                </a:solidFill>
              </a:rPr>
              <a:t>AngularJS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数据绑定表达式。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AngularJS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中的数据绑定，同步了 </a:t>
            </a:r>
            <a:r>
              <a:rPr lang="en-US" altLang="zh-CN" sz="2800" dirty="0" err="1">
                <a:solidFill>
                  <a:schemeClr val="bg1"/>
                </a:solidFill>
              </a:rPr>
              <a:t>AngularJS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表达式与 </a:t>
            </a:r>
            <a:r>
              <a:rPr lang="en-US" altLang="zh-CN" sz="2800" dirty="0" err="1">
                <a:solidFill>
                  <a:schemeClr val="bg1"/>
                </a:solidFill>
              </a:rPr>
              <a:t>AngularJS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数据。</a:t>
            </a: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	{{  data  </a:t>
            </a:r>
            <a:r>
              <a:rPr lang="en-US" altLang="zh-CN" sz="2800" b="1" dirty="0">
                <a:solidFill>
                  <a:schemeClr val="bg1"/>
                </a:solidFill>
              </a:rPr>
              <a:t>}}</a:t>
            </a:r>
            <a:r>
              <a:rPr lang="en-US" altLang="zh-CN" sz="2800" dirty="0">
                <a:solidFill>
                  <a:schemeClr val="bg1"/>
                </a:solidFill>
              </a:rPr>
              <a:t> </a:t>
            </a:r>
            <a:r>
              <a:rPr lang="zh-CN" altLang="en-US" sz="2800" dirty="0">
                <a:solidFill>
                  <a:schemeClr val="bg1"/>
                </a:solidFill>
              </a:rPr>
              <a:t>是通过 </a:t>
            </a:r>
            <a:r>
              <a:rPr lang="en-US" altLang="zh-CN" sz="2800" b="1" dirty="0" err="1">
                <a:solidFill>
                  <a:schemeClr val="bg1"/>
                </a:solidFill>
              </a:rPr>
              <a:t>ng</a:t>
            </a:r>
            <a:r>
              <a:rPr lang="en-US" altLang="zh-CN" sz="2800" b="1" dirty="0">
                <a:solidFill>
                  <a:schemeClr val="bg1"/>
                </a:solidFill>
              </a:rPr>
              <a:t>-model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=“data”</a:t>
            </a:r>
            <a:r>
              <a:rPr lang="en-US" altLang="zh-CN" sz="2800" dirty="0">
                <a:solidFill>
                  <a:schemeClr val="bg1"/>
                </a:solidFill>
              </a:rPr>
              <a:t> 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</a:rPr>
              <a:t>模块进</a:t>
            </a:r>
            <a:r>
              <a:rPr lang="zh-CN" altLang="en-US" sz="2800" dirty="0">
                <a:solidFill>
                  <a:schemeClr val="bg1"/>
                </a:solidFill>
              </a:rPr>
              <a:t>行同步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8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</a:rPr>
              <a:t>四、作用域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Scope(</a:t>
            </a:r>
            <a:r>
              <a:rPr lang="zh-CN" altLang="en-US" dirty="0">
                <a:solidFill>
                  <a:schemeClr val="bg1"/>
                </a:solidFill>
              </a:rPr>
              <a:t>作用域</a:t>
            </a:r>
            <a:r>
              <a:rPr lang="en-US" altLang="zh-CN" dirty="0">
                <a:solidFill>
                  <a:schemeClr val="bg1"/>
                </a:solidFill>
              </a:rPr>
              <a:t>) </a:t>
            </a:r>
            <a:r>
              <a:rPr lang="zh-CN" altLang="en-US" dirty="0">
                <a:solidFill>
                  <a:schemeClr val="bg1"/>
                </a:solidFill>
              </a:rPr>
              <a:t>是应用在 </a:t>
            </a:r>
            <a:r>
              <a:rPr lang="en-US" altLang="zh-CN" dirty="0">
                <a:solidFill>
                  <a:schemeClr val="bg1"/>
                </a:solidFill>
              </a:rPr>
              <a:t>HTML (</a:t>
            </a:r>
            <a:r>
              <a:rPr lang="zh-CN" altLang="en-US" dirty="0">
                <a:solidFill>
                  <a:schemeClr val="bg1"/>
                </a:solidFill>
              </a:rPr>
              <a:t>视图</a:t>
            </a:r>
            <a:r>
              <a:rPr lang="en-US" altLang="zh-CN" dirty="0">
                <a:solidFill>
                  <a:schemeClr val="bg1"/>
                </a:solidFill>
              </a:rPr>
              <a:t>) 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JavaScript (</a:t>
            </a:r>
            <a:r>
              <a:rPr lang="zh-CN" altLang="en-US" dirty="0">
                <a:solidFill>
                  <a:schemeClr val="bg1"/>
                </a:solidFill>
              </a:rPr>
              <a:t>控制器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之间的纽带。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Scope </a:t>
            </a:r>
            <a:r>
              <a:rPr lang="zh-CN" altLang="en-US" dirty="0">
                <a:solidFill>
                  <a:schemeClr val="bg1"/>
                </a:solidFill>
              </a:rPr>
              <a:t>是一个对象，有可用的方法和属性。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Scope </a:t>
            </a:r>
            <a:r>
              <a:rPr lang="zh-CN" altLang="en-US" dirty="0">
                <a:solidFill>
                  <a:schemeClr val="bg1"/>
                </a:solidFill>
              </a:rPr>
              <a:t>可应用在视图和控制器上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当在控制器中添加 </a:t>
            </a:r>
            <a:r>
              <a:rPr lang="en-US" altLang="zh-CN" b="1" dirty="0">
                <a:solidFill>
                  <a:schemeClr val="bg1"/>
                </a:solidFill>
              </a:rPr>
              <a:t>$scope</a:t>
            </a:r>
            <a:r>
              <a:rPr lang="zh-CN" altLang="en-US" dirty="0">
                <a:solidFill>
                  <a:schemeClr val="bg1"/>
                </a:solidFill>
              </a:rPr>
              <a:t> 对象时，视图 </a:t>
            </a:r>
            <a:r>
              <a:rPr lang="en-US" altLang="zh-CN" dirty="0">
                <a:solidFill>
                  <a:schemeClr val="bg1"/>
                </a:solidFill>
              </a:rPr>
              <a:t>(HTML) </a:t>
            </a:r>
            <a:r>
              <a:rPr lang="zh-CN" altLang="en-US" dirty="0">
                <a:solidFill>
                  <a:schemeClr val="bg1"/>
                </a:solidFill>
              </a:rPr>
              <a:t>可以获取了这些属性。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视图中，你不需要添加 </a:t>
            </a:r>
            <a:r>
              <a:rPr lang="en-US" altLang="zh-CN" b="1" dirty="0">
                <a:solidFill>
                  <a:schemeClr val="bg1"/>
                </a:solidFill>
              </a:rPr>
              <a:t>$scope</a:t>
            </a:r>
            <a:r>
              <a:rPr lang="zh-CN" altLang="en-US" dirty="0">
                <a:solidFill>
                  <a:schemeClr val="bg1"/>
                </a:solidFill>
              </a:rPr>
              <a:t> 前缀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只需要添加属性名即可，如： </a:t>
            </a:r>
            <a:r>
              <a:rPr lang="en-US" altLang="zh-CN" b="1" dirty="0">
                <a:solidFill>
                  <a:schemeClr val="bg1"/>
                </a:solidFill>
              </a:rPr>
              <a:t>{{</a:t>
            </a:r>
            <a:r>
              <a:rPr lang="en-US" altLang="zh-CN" b="1" dirty="0" err="1">
                <a:solidFill>
                  <a:schemeClr val="bg1"/>
                </a:solidFill>
              </a:rPr>
              <a:t>carname</a:t>
            </a:r>
            <a:r>
              <a:rPr lang="en-US" altLang="zh-CN" b="1" dirty="0">
                <a:solidFill>
                  <a:schemeClr val="bg1"/>
                </a:solidFill>
              </a:rPr>
              <a:t>}}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如果你修改了视图，模型和控制器也会相应更</a:t>
            </a:r>
            <a:r>
              <a:rPr lang="zh-CN" altLang="en-US" dirty="0" smtClean="0">
                <a:solidFill>
                  <a:schemeClr val="bg1"/>
                </a:solidFill>
              </a:rPr>
              <a:t>新。</a:t>
            </a:r>
            <a:endParaRPr lang="zh-CN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6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</a:rPr>
              <a:t>五、模型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ng</a:t>
            </a:r>
            <a:r>
              <a:rPr lang="en-US" altLang="zh-CN" dirty="0">
                <a:solidFill>
                  <a:schemeClr val="bg1"/>
                </a:solidFill>
              </a:rPr>
              <a:t>-model </a:t>
            </a:r>
            <a:r>
              <a:rPr lang="zh-CN" altLang="en-US" dirty="0">
                <a:solidFill>
                  <a:schemeClr val="bg1"/>
                </a:solidFill>
              </a:rPr>
              <a:t>指令用于绑定应用程序数据到 </a:t>
            </a:r>
            <a:r>
              <a:rPr lang="en-US" altLang="zh-CN" dirty="0">
                <a:solidFill>
                  <a:schemeClr val="bg1"/>
                </a:solidFill>
              </a:rPr>
              <a:t>HTML </a:t>
            </a:r>
            <a:r>
              <a:rPr lang="zh-CN" altLang="en-US" dirty="0">
                <a:solidFill>
                  <a:schemeClr val="bg1"/>
                </a:solidFill>
              </a:rPr>
              <a:t>控制器</a:t>
            </a:r>
            <a:r>
              <a:rPr lang="en-US" altLang="zh-CN" dirty="0">
                <a:solidFill>
                  <a:schemeClr val="bg1"/>
                </a:solidFill>
              </a:rPr>
              <a:t>(input, select, </a:t>
            </a:r>
            <a:r>
              <a:rPr lang="en-US" altLang="zh-CN" dirty="0" err="1">
                <a:solidFill>
                  <a:schemeClr val="bg1"/>
                </a:solidFill>
              </a:rPr>
              <a:t>textarea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的值。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双</a:t>
            </a:r>
            <a:r>
              <a:rPr lang="zh-CN" altLang="en-US" dirty="0">
                <a:solidFill>
                  <a:schemeClr val="bg1"/>
                </a:solidFill>
              </a:rPr>
              <a:t>向绑定，在修改输入域的值时， </a:t>
            </a:r>
            <a:r>
              <a:rPr lang="en-US" altLang="zh-CN" dirty="0" err="1">
                <a:solidFill>
                  <a:schemeClr val="bg1"/>
                </a:solidFill>
              </a:rPr>
              <a:t>AngularJS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属性的值也将修</a:t>
            </a:r>
            <a:r>
              <a:rPr lang="zh-CN" altLang="en-US" dirty="0" smtClean="0">
                <a:solidFill>
                  <a:schemeClr val="bg1"/>
                </a:solidFill>
              </a:rPr>
              <a:t>改。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8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</a:rPr>
              <a:t>六</a:t>
            </a:r>
            <a:r>
              <a:rPr lang="zh-CN" altLang="en-US" sz="3200" dirty="0" smtClean="0">
                <a:solidFill>
                  <a:schemeClr val="bg1"/>
                </a:solidFill>
              </a:rPr>
              <a:t>、控制器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AngularJS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应用程序被控制器控制。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ng</a:t>
            </a:r>
            <a:r>
              <a:rPr lang="en-US" altLang="zh-CN" dirty="0">
                <a:solidFill>
                  <a:schemeClr val="bg1"/>
                </a:solidFill>
              </a:rPr>
              <a:t>-controller </a:t>
            </a:r>
            <a:r>
              <a:rPr lang="zh-CN" altLang="en-US" dirty="0">
                <a:solidFill>
                  <a:schemeClr val="bg1"/>
                </a:solidFill>
              </a:rPr>
              <a:t>指令定义了应用程序控制器。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控制器是 </a:t>
            </a:r>
            <a:r>
              <a:rPr lang="en-US" altLang="zh-CN" dirty="0">
                <a:solidFill>
                  <a:schemeClr val="bg1"/>
                </a:solidFill>
              </a:rPr>
              <a:t>JavaScript </a:t>
            </a:r>
            <a:r>
              <a:rPr lang="zh-CN" altLang="en-US" dirty="0">
                <a:solidFill>
                  <a:schemeClr val="bg1"/>
                </a:solidFill>
              </a:rPr>
              <a:t>对象，由标准的 </a:t>
            </a:r>
            <a:r>
              <a:rPr lang="en-US" altLang="zh-CN" dirty="0">
                <a:solidFill>
                  <a:schemeClr val="bg1"/>
                </a:solidFill>
              </a:rPr>
              <a:t>JavaScript </a:t>
            </a:r>
            <a:r>
              <a:rPr lang="zh-CN" altLang="en-US" dirty="0">
                <a:solidFill>
                  <a:schemeClr val="bg1"/>
                </a:solidFill>
              </a:rPr>
              <a:t>对象的构造函</a:t>
            </a:r>
            <a:r>
              <a:rPr lang="zh-CN" altLang="en-US" dirty="0" smtClean="0">
                <a:solidFill>
                  <a:schemeClr val="bg1"/>
                </a:solidFill>
              </a:rPr>
              <a:t>数创</a:t>
            </a:r>
            <a:r>
              <a:rPr lang="zh-CN" altLang="en-US" dirty="0">
                <a:solidFill>
                  <a:schemeClr val="bg1"/>
                </a:solidFill>
              </a:rPr>
              <a:t>建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4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285</Words>
  <Application>Microsoft Office PowerPoint</Application>
  <PresentationFormat>全屏显示(4:3)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AngularJS</vt:lpstr>
      <vt:lpstr>一、背景</vt:lpstr>
      <vt:lpstr>二、表达式</vt:lpstr>
      <vt:lpstr>三、指令</vt:lpstr>
      <vt:lpstr>PowerPoint 演示文稿</vt:lpstr>
      <vt:lpstr>PowerPoint 演示文稿</vt:lpstr>
      <vt:lpstr>四、作用域</vt:lpstr>
      <vt:lpstr>五、模型</vt:lpstr>
      <vt:lpstr>六、控制器</vt:lpstr>
      <vt:lpstr>七、过滤器</vt:lpstr>
      <vt:lpstr>八、事件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郑其（外包）</dc:creator>
  <cp:lastModifiedBy>Localadmin</cp:lastModifiedBy>
  <cp:revision>7</cp:revision>
  <dcterms:created xsi:type="dcterms:W3CDTF">2016-05-24T11:53:43Z</dcterms:created>
  <dcterms:modified xsi:type="dcterms:W3CDTF">2016-05-25T08:59:01Z</dcterms:modified>
</cp:coreProperties>
</file>