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C330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C330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C330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C330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b="0" sz="6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b="0"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defRPr b="0"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defRPr b="0"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SzPct val="75000"/>
              <a:defRPr b="0"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Char char="•"/>
              <a:defRPr b="0"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defRPr b="0"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Char char="•"/>
              <a:defRPr b="0"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Char char="•"/>
              <a:defRPr b="0"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defRPr b="0"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defRPr b="0"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b="0"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PKU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6263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body" idx="1"/>
          </p:nvPr>
        </p:nvSpPr>
        <p:spPr>
          <a:xfrm>
            <a:off x="975359" y="2275839"/>
            <a:ext cx="1105408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75359" y="650239"/>
            <a:ext cx="1105408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C3300"/>
                </a:solidFill>
              </a:rP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 advClick="1"/>
  <p:txStyles>
    <p:titleStyle>
      <a:lvl1pPr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5pPr>
      <a:lvl6pPr indent="342900"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6pPr>
      <a:lvl7pPr indent="685800"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7pPr>
      <a:lvl8pPr indent="1028700"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8pPr>
      <a:lvl9pPr indent="1371600">
        <a:defRPr b="1" sz="4200">
          <a:solidFill>
            <a:srgbClr val="CC3300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64331" indent="-364331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1pPr>
      <a:lvl2pPr marL="689882" indent="-346982">
        <a:spcBef>
          <a:spcPts val="500"/>
        </a:spcBef>
        <a:buSzPct val="100000"/>
        <a:buChar char="–"/>
        <a:defRPr b="1" sz="3400">
          <a:latin typeface="Times New Roman"/>
          <a:ea typeface="Times New Roman"/>
          <a:cs typeface="Times New Roman"/>
          <a:sym typeface="Times New Roman"/>
        </a:defRPr>
      </a:lvl2pPr>
      <a:lvl3pPr marL="1009650" indent="-323850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3pPr>
      <a:lvl4pPr marL="1417319" indent="-388619">
        <a:spcBef>
          <a:spcPts val="500"/>
        </a:spcBef>
        <a:buSzPct val="100000"/>
        <a:buChar char="–"/>
        <a:defRPr b="1" sz="3400">
          <a:latin typeface="Times New Roman"/>
          <a:ea typeface="Times New Roman"/>
          <a:cs typeface="Times New Roman"/>
          <a:sym typeface="Times New Roman"/>
        </a:defRPr>
      </a:lvl4pPr>
      <a:lvl5pPr marL="1760220" indent="-388620">
        <a:spcBef>
          <a:spcPts val="500"/>
        </a:spcBef>
        <a:buSzPct val="100000"/>
        <a:buChar char="»"/>
        <a:defRPr b="1" sz="3400">
          <a:latin typeface="Times New Roman"/>
          <a:ea typeface="Times New Roman"/>
          <a:cs typeface="Times New Roman"/>
          <a:sym typeface="Times New Roman"/>
        </a:defRPr>
      </a:lvl5pPr>
      <a:lvl6pPr marL="2162907" indent="-448407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6pPr>
      <a:lvl7pPr marL="2505807" indent="-448407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7pPr>
      <a:lvl8pPr marL="2848707" indent="-448407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8pPr>
      <a:lvl9pPr marL="3191607" indent="-448407">
        <a:spcBef>
          <a:spcPts val="500"/>
        </a:spcBef>
        <a:buSzPct val="100000"/>
        <a:buChar char="•"/>
        <a:defRPr b="1" sz="3400"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1.gif"/><Relationship Id="rId4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270000" y="11176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 Method to Identify and Correct Problematic Software Activity Data: </a:t>
            </a:r>
            <a:endParaRPr sz="4000"/>
          </a:p>
          <a:p>
            <a:pPr lvl="0">
              <a:defRPr sz="1800"/>
            </a:pPr>
            <a:r>
              <a:rPr sz="4000"/>
              <a:t>Exploiting Capacity Constraints and Data Redundancies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761999" y="5321300"/>
            <a:ext cx="3343574" cy="11303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Qimu Zheng</a:t>
            </a:r>
            <a:endParaRPr sz="2800"/>
          </a:p>
          <a:p>
            <a:pPr lvl="0">
              <a:defRPr sz="1800"/>
            </a:pPr>
            <a:r>
              <a:rPr sz="2800"/>
              <a:t>Peking University</a:t>
            </a:r>
          </a:p>
        </p:txBody>
      </p:sp>
      <p:sp>
        <p:nvSpPr>
          <p:cNvPr id="47" name="Shape 47"/>
          <p:cNvSpPr/>
          <p:nvPr/>
        </p:nvSpPr>
        <p:spPr>
          <a:xfrm>
            <a:off x="4379763" y="5321300"/>
            <a:ext cx="4245274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Audris Mockus</a:t>
            </a:r>
            <a:endParaRPr sz="2800"/>
          </a:p>
          <a:p>
            <a:pPr lvl="0">
              <a:defRPr sz="1800"/>
            </a:pPr>
            <a:r>
              <a:rPr sz="2800"/>
              <a:t>University of Tennessee</a:t>
            </a:r>
          </a:p>
        </p:txBody>
      </p:sp>
      <p:sp>
        <p:nvSpPr>
          <p:cNvPr id="48" name="Shape 48"/>
          <p:cNvSpPr/>
          <p:nvPr/>
        </p:nvSpPr>
        <p:spPr>
          <a:xfrm>
            <a:off x="8899227" y="5321300"/>
            <a:ext cx="3343574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Minghui Zhou</a:t>
            </a:r>
            <a:endParaRPr sz="3200"/>
          </a:p>
          <a:p>
            <a:pPr lvl="0">
              <a:defRPr sz="1800"/>
            </a:pPr>
            <a:r>
              <a:rPr sz="3200"/>
              <a:t>Peking University</a:t>
            </a:r>
          </a:p>
        </p:txBody>
      </p:sp>
      <p:pic>
        <p:nvPicPr>
          <p:cNvPr id="49" name="sigsof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1833" y="8039099"/>
            <a:ext cx="2768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ac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3333" y="7226299"/>
            <a:ext cx="5257801" cy="299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esert.jpg"/>
          <p:cNvPicPr/>
          <p:nvPr/>
        </p:nvPicPr>
        <p:blipFill>
          <a:blip r:embed="rId2">
            <a:alphaModFix amt="51166"/>
            <a:extLst/>
          </a:blip>
          <a:srcRect l="22158" t="0" r="20211" b="0"/>
          <a:stretch>
            <a:fillRect/>
          </a:stretch>
        </p:blipFill>
        <p:spPr>
          <a:xfrm>
            <a:off x="-188382" y="656"/>
            <a:ext cx="13381564" cy="97522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title"/>
          </p:nvPr>
        </p:nvSpPr>
        <p:spPr>
          <a:xfrm>
            <a:off x="952500" y="9398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5400"/>
              <a:t>Research on data quality?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803241" y="2866605"/>
            <a:ext cx="11398317" cy="927398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200"/>
              <a:t>Limited amount of work can be found.</a:t>
            </a:r>
          </a:p>
        </p:txBody>
      </p:sp>
      <p:sp>
        <p:nvSpPr>
          <p:cNvPr id="122" name="Shape 122"/>
          <p:cNvSpPr/>
          <p:nvPr/>
        </p:nvSpPr>
        <p:spPr>
          <a:xfrm>
            <a:off x="803241" y="6051297"/>
            <a:ext cx="11398317" cy="92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200"/>
              </a:spcBef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200"/>
              <a:t>Data quality consideration is a minority practice [1][2].</a:t>
            </a:r>
          </a:p>
        </p:txBody>
      </p:sp>
      <p:sp>
        <p:nvSpPr>
          <p:cNvPr id="123" name="Shape 123"/>
          <p:cNvSpPr/>
          <p:nvPr/>
        </p:nvSpPr>
        <p:spPr>
          <a:xfrm>
            <a:off x="952500" y="4155123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5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5400"/>
              <a:t>Research mentioning data quality?</a:t>
            </a:r>
          </a:p>
        </p:txBody>
      </p:sp>
      <p:sp>
        <p:nvSpPr>
          <p:cNvPr id="124" name="Shape 124"/>
          <p:cNvSpPr/>
          <p:nvPr/>
        </p:nvSpPr>
        <p:spPr>
          <a:xfrm>
            <a:off x="1231899" y="8633271"/>
            <a:ext cx="117867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800"/>
              </a:spcBef>
              <a:defRPr sz="1800"/>
            </a:pPr>
            <a:r>
              <a:rPr sz="1600"/>
              <a:t>[1] Michael Franklin Bosu and Stephen G. MacDonell. 2013. Data quality in empirical software engineering: a targeted review.</a:t>
            </a:r>
            <a:endParaRPr sz="1600"/>
          </a:p>
          <a:p>
            <a:pPr lvl="1" algn="l">
              <a:spcBef>
                <a:spcPts val="1800"/>
              </a:spcBef>
              <a:defRPr sz="1800"/>
            </a:pPr>
            <a:r>
              <a:rPr sz="1600"/>
              <a:t>[2] Gernot A. Liebchen and Martin Shepperd. 2008. Data sets and data quality in software engineering.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desert.jpg"/>
          <p:cNvPicPr/>
          <p:nvPr/>
        </p:nvPicPr>
        <p:blipFill>
          <a:blip r:embed="rId2">
            <a:alphaModFix amt="51166"/>
            <a:extLst/>
          </a:blip>
          <a:srcRect l="22158" t="0" r="20211" b="0"/>
          <a:stretch>
            <a:fillRect/>
          </a:stretch>
        </p:blipFill>
        <p:spPr>
          <a:xfrm>
            <a:off x="-188382" y="656"/>
            <a:ext cx="13381564" cy="975228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952500" y="9398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Research on Data Quality?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03241" y="2866605"/>
            <a:ext cx="11398317" cy="927398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3200"/>
            </a:lvl1pPr>
          </a:lstStyle>
          <a:p>
            <a:pPr lvl="0">
              <a:defRPr sz="1800"/>
            </a:pPr>
            <a:r>
              <a:rPr sz="3200"/>
              <a:t>Limited amount of work can be found.</a:t>
            </a:r>
          </a:p>
        </p:txBody>
      </p:sp>
      <p:sp>
        <p:nvSpPr>
          <p:cNvPr id="129" name="Shape 129"/>
          <p:cNvSpPr/>
          <p:nvPr/>
        </p:nvSpPr>
        <p:spPr>
          <a:xfrm>
            <a:off x="803241" y="6051297"/>
            <a:ext cx="11398317" cy="92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Data quality consideration is a minority practice [1][2].</a:t>
            </a:r>
          </a:p>
        </p:txBody>
      </p:sp>
      <p:sp>
        <p:nvSpPr>
          <p:cNvPr id="130" name="Shape 130"/>
          <p:cNvSpPr/>
          <p:nvPr/>
        </p:nvSpPr>
        <p:spPr>
          <a:xfrm>
            <a:off x="952500" y="4155123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Research mentioning Data Quality?</a:t>
            </a:r>
          </a:p>
        </p:txBody>
      </p:sp>
      <p:sp>
        <p:nvSpPr>
          <p:cNvPr id="131" name="Shape 131"/>
          <p:cNvSpPr/>
          <p:nvPr/>
        </p:nvSpPr>
        <p:spPr>
          <a:xfrm>
            <a:off x="1231899" y="8633271"/>
            <a:ext cx="117867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1800"/>
              </a:spcBef>
              <a:defRPr sz="1800"/>
            </a:pPr>
            <a:r>
              <a:rPr sz="1600"/>
              <a:t>[1] Michael Franklin Bosu and Stephen G. MacDonell. 2013. Data quality in empirical software engineering: a targeted review.</a:t>
            </a:r>
            <a:endParaRPr sz="1600"/>
          </a:p>
          <a:p>
            <a:pPr lvl="1" algn="l">
              <a:spcBef>
                <a:spcPts val="1800"/>
              </a:spcBef>
              <a:defRPr sz="1800"/>
            </a:pPr>
            <a:r>
              <a:rPr sz="1600"/>
              <a:t>[2] Gernot A. Liebchen and Martin Shepperd. 2008. Data sets and data quality in software engineering.</a:t>
            </a:r>
          </a:p>
        </p:txBody>
      </p:sp>
      <p:sp>
        <p:nvSpPr>
          <p:cNvPr id="132" name="Shape 132"/>
          <p:cNvSpPr/>
          <p:nvPr/>
        </p:nvSpPr>
        <p:spPr>
          <a:xfrm>
            <a:off x="-116881" y="-558966"/>
            <a:ext cx="13238561" cy="10871532"/>
          </a:xfrm>
          <a:prstGeom prst="rect">
            <a:avLst/>
          </a:prstGeom>
          <a:solidFill>
            <a:srgbClr val="FFFFFF">
              <a:alpha val="93000"/>
            </a:srgb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4800">
                <a:latin typeface="Verdana"/>
                <a:ea typeface="Verdana"/>
                <a:cs typeface="Verdana"/>
                <a:sym typeface="Verdana"/>
              </a:rPr>
              <a:t>Researchers love data.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defRPr sz="1800"/>
            </a:pPr>
            <a:endParaRPr b="1" sz="4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defRPr sz="1800"/>
            </a:pPr>
            <a:r>
              <a:rPr b="1" sz="4800">
                <a:latin typeface="Verdana"/>
                <a:ea typeface="Verdana"/>
                <a:cs typeface="Verdana"/>
                <a:sym typeface="Verdana"/>
              </a:rPr>
              <a:t>Yet few cares about 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  <a:p>
            <a:pPr lvl="0">
              <a:defRPr sz="1800"/>
            </a:pPr>
            <a:r>
              <a:rPr b="1" sz="4800">
                <a:latin typeface="Verdana"/>
                <a:ea typeface="Verdana"/>
                <a:cs typeface="Verdana"/>
                <a:sym typeface="Verdana"/>
              </a:rPr>
              <a:t>their quality.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9.png"/>
          <p:cNvPicPr/>
          <p:nvPr/>
        </p:nvPicPr>
        <p:blipFill>
          <a:blip r:embed="rId2">
            <a:alphaModFix amt="39677"/>
            <a:extLst/>
          </a:blip>
          <a:stretch>
            <a:fillRect/>
          </a:stretch>
        </p:blipFill>
        <p:spPr>
          <a:xfrm>
            <a:off x="-67266" y="2155591"/>
            <a:ext cx="13139332" cy="757493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So we try to fix the problem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952500" y="2425700"/>
            <a:ext cx="11484372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latin typeface="Helvetica"/>
                <a:ea typeface="Helvetica"/>
                <a:cs typeface="Helvetica"/>
                <a:sym typeface="Helvetica"/>
              </a:rPr>
              <a:t>Method to identify &amp; correct problematic data</a:t>
            </a:r>
            <a:endParaRPr sz="42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4200">
                <a:latin typeface="Helvetica"/>
                <a:ea typeface="Helvetica"/>
                <a:cs typeface="Helvetica"/>
                <a:sym typeface="Helvetica"/>
              </a:rPr>
              <a:t>Application</a:t>
            </a:r>
            <a:endParaRPr sz="42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4200">
                <a:latin typeface="Helvetica"/>
                <a:ea typeface="Helvetica"/>
                <a:cs typeface="Helvetica"/>
                <a:sym typeface="Helvetica"/>
              </a:rPr>
              <a:t>Generalization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serve.jpg"/>
          <p:cNvPicPr/>
          <p:nvPr/>
        </p:nvPicPr>
        <p:blipFill>
          <a:blip r:embed="rId2">
            <a:alphaModFix amt="15297"/>
            <a:extLst/>
          </a:blip>
          <a:stretch>
            <a:fillRect/>
          </a:stretch>
        </p:blipFill>
        <p:spPr>
          <a:xfrm>
            <a:off x="-2051627" y="-2029922"/>
            <a:ext cx="17108054" cy="1368644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Before that…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6400"/>
            </a:lvl1pPr>
          </a:lstStyle>
          <a:p>
            <a:pPr lvl="0">
              <a:defRPr sz="1800"/>
            </a:pPr>
            <a:r>
              <a:rPr sz="6400"/>
              <a:t>Two observations about software repository data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backup.jpg"/>
          <p:cNvPicPr/>
          <p:nvPr/>
        </p:nvPicPr>
        <p:blipFill>
          <a:blip r:embed="rId2">
            <a:alphaModFix amt="38404"/>
            <a:extLst/>
          </a:blip>
          <a:srcRect l="0" t="26306" r="0" b="14269"/>
          <a:stretch>
            <a:fillRect/>
          </a:stretch>
        </p:blipFill>
        <p:spPr>
          <a:xfrm>
            <a:off x="-12105" y="4880173"/>
            <a:ext cx="13029103" cy="5056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rogrammer.jpg"/>
          <p:cNvPicPr/>
          <p:nvPr/>
        </p:nvPicPr>
        <p:blipFill>
          <a:blip r:embed="rId3">
            <a:alphaModFix amt="38404"/>
            <a:extLst/>
          </a:blip>
          <a:srcRect l="0" t="28464" r="0" b="14486"/>
          <a:stretch>
            <a:fillRect/>
          </a:stretch>
        </p:blipFill>
        <p:spPr>
          <a:xfrm>
            <a:off x="-68858" y="-86519"/>
            <a:ext cx="13142391" cy="4963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body" idx="1"/>
          </p:nvPr>
        </p:nvSpPr>
        <p:spPr>
          <a:xfrm>
            <a:off x="952500" y="2368318"/>
            <a:ext cx="11099800" cy="1616801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6400"/>
              <a:t>Capacity constraints</a:t>
            </a:r>
          </a:p>
        </p:txBody>
      </p:sp>
      <p:sp>
        <p:nvSpPr>
          <p:cNvPr id="145" name="Shape 145"/>
          <p:cNvSpPr/>
          <p:nvPr/>
        </p:nvSpPr>
        <p:spPr>
          <a:xfrm>
            <a:off x="952500" y="5743081"/>
            <a:ext cx="11099800" cy="16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6400"/>
              <a:t>Data redundancies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sz="1800"/>
            </a:pPr>
            <a:r>
              <a:rPr sz="9600"/>
              <a:t>Method</a:t>
            </a:r>
          </a:p>
        </p:txBody>
      </p:sp>
      <p:sp>
        <p:nvSpPr>
          <p:cNvPr id="148" name="Shape 148"/>
          <p:cNvSpPr/>
          <p:nvPr/>
        </p:nvSpPr>
        <p:spPr>
          <a:xfrm>
            <a:off x="1408031" y="5765799"/>
            <a:ext cx="101887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for identifying and correcting </a:t>
            </a:r>
            <a:endParaRPr sz="4200"/>
          </a:p>
          <a:p>
            <a:pPr lvl="0">
              <a:defRPr sz="1800"/>
            </a:pPr>
            <a:r>
              <a:rPr sz="4200"/>
              <a:t>problematic software repository data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9.png"/>
          <p:cNvPicPr/>
          <p:nvPr/>
        </p:nvPicPr>
        <p:blipFill>
          <a:blip r:embed="rId2">
            <a:alphaModFix amt="11393"/>
            <a:extLst/>
          </a:blip>
          <a:stretch>
            <a:fillRect/>
          </a:stretch>
        </p:blipFill>
        <p:spPr>
          <a:xfrm>
            <a:off x="-67266" y="2219091"/>
            <a:ext cx="13139332" cy="757493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body" idx="1"/>
          </p:nvPr>
        </p:nvSpPr>
        <p:spPr>
          <a:xfrm>
            <a:off x="952500" y="606127"/>
            <a:ext cx="11099800" cy="8296573"/>
          </a:xfrm>
          <a:prstGeom prst="rect">
            <a:avLst/>
          </a:prstGeom>
        </p:spPr>
        <p:txBody>
          <a:bodyPr/>
          <a:lstStyle/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Gather events from available sources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Choose </a:t>
            </a:r>
            <a:r>
              <a:rPr b="1" sz="2752">
                <a:latin typeface="Helvetica"/>
                <a:ea typeface="Helvetica"/>
                <a:cs typeface="Helvetica"/>
                <a:sym typeface="Helvetica"/>
              </a:rPr>
              <a:t>primary type</a:t>
            </a:r>
            <a:r>
              <a:rPr sz="2752"/>
              <a:t> to represent the desired task completion time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Choose a set of </a:t>
            </a:r>
            <a:r>
              <a:rPr b="1" sz="2752">
                <a:latin typeface="Helvetica"/>
                <a:ea typeface="Helvetica"/>
                <a:cs typeface="Helvetica"/>
                <a:sym typeface="Helvetica"/>
              </a:rPr>
              <a:t>redundant event types</a:t>
            </a:r>
            <a:r>
              <a:rPr sz="2752"/>
              <a:t> that approximate the desired task completion time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Obtain event times ti,k for task i and event k.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Use the distribution of t</a:t>
            </a:r>
            <a:r>
              <a:rPr sz="1548"/>
              <a:t>ik</a:t>
            </a:r>
            <a:r>
              <a:rPr sz="2752"/>
              <a:t> for each k to </a:t>
            </a:r>
            <a:r>
              <a:rPr b="1" sz="2752">
                <a:latin typeface="Helvetica"/>
                <a:ea typeface="Helvetica"/>
                <a:cs typeface="Helvetica"/>
                <a:sym typeface="Helvetica"/>
              </a:rPr>
              <a:t>identify problematic values</a:t>
            </a:r>
            <a:r>
              <a:rPr sz="2752"/>
              <a:t>. Define the method </a:t>
            </a:r>
            <a:r>
              <a:rPr i="1" sz="2752"/>
              <a:t>isProblematic(t</a:t>
            </a:r>
            <a:r>
              <a:rPr i="1" sz="1548"/>
              <a:t>i,k</a:t>
            </a:r>
            <a:r>
              <a:rPr i="1" sz="2752"/>
              <a:t>)</a:t>
            </a:r>
            <a:r>
              <a:rPr sz="2752"/>
              <a:t> that returns the likelihood that the observed value t</a:t>
            </a:r>
            <a:r>
              <a:rPr sz="1548"/>
              <a:t>ik</a:t>
            </a:r>
            <a:r>
              <a:rPr sz="2752"/>
              <a:t> is incorrect.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sz="2752"/>
              <a:t>Obtain values of isProblematic(t</a:t>
            </a:r>
            <a:r>
              <a:rPr sz="1548"/>
              <a:t>ik</a:t>
            </a:r>
            <a:r>
              <a:rPr sz="2752"/>
              <a:t>) for each redundant observation type k.</a:t>
            </a:r>
            <a:endParaRPr sz="2752"/>
          </a:p>
          <a:p>
            <a:pPr lvl="0" marL="382270" indent="-382270" defTabSz="502412">
              <a:spcBef>
                <a:spcPts val="3600"/>
              </a:spcBef>
              <a:defRPr sz="1800"/>
            </a:pPr>
            <a:r>
              <a:rPr b="1" sz="2752">
                <a:latin typeface="Helvetica"/>
                <a:ea typeface="Helvetica"/>
                <a:cs typeface="Helvetica"/>
                <a:sym typeface="Helvetica"/>
              </a:rPr>
              <a:t>Correct problematic data</a:t>
            </a:r>
            <a:r>
              <a:rPr sz="2752"/>
              <a:t>. Choose observations via:</a:t>
            </a:r>
            <a:endParaRPr sz="2752"/>
          </a:p>
        </p:txBody>
      </p:sp>
      <p:pic>
        <p:nvPicPr>
          <p:cNvPr id="15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059" y="8292401"/>
            <a:ext cx="9958897" cy="781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sz="1800"/>
            </a:pPr>
            <a:r>
              <a:rPr sz="9600"/>
              <a:t>Application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2318313" y="5829300"/>
            <a:ext cx="83681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of the proposed method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documents.jpg"/>
          <p:cNvPicPr/>
          <p:nvPr/>
        </p:nvPicPr>
        <p:blipFill>
          <a:blip r:embed="rId2">
            <a:alphaModFix amt="15906"/>
            <a:extLst/>
          </a:blip>
          <a:stretch>
            <a:fillRect/>
          </a:stretch>
        </p:blipFill>
        <p:spPr>
          <a:xfrm>
            <a:off x="-827082" y="-11907"/>
            <a:ext cx="14658964" cy="977741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Gathering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952500" y="20701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Official Bugzilla dump from Mozilla (January 2013)</a:t>
            </a:r>
            <a:endParaRPr sz="36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>
                <a:latin typeface="Helvetica"/>
                <a:ea typeface="Helvetica"/>
                <a:cs typeface="Helvetica"/>
                <a:sym typeface="Helvetica"/>
              </a:rPr>
              <a:t>All code commits data from Mozilla (February 2014)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Primary Event Type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1447874" y="2511572"/>
            <a:ext cx="10109052" cy="2551624"/>
          </a:xfrm>
          <a:prstGeom prst="rect">
            <a:avLst/>
          </a:prstGeom>
          <a:ln w="25400">
            <a:solidFill>
              <a:srgbClr val="808080"/>
            </a:solidFill>
            <a:miter lim="800000"/>
          </a:ln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Bug-fix time recorded in issue tracking system.</a:t>
            </a:r>
          </a:p>
        </p:txBody>
      </p:sp>
      <p:sp>
        <p:nvSpPr>
          <p:cNvPr id="163" name="Shape 163"/>
          <p:cNvSpPr/>
          <p:nvPr/>
        </p:nvSpPr>
        <p:spPr>
          <a:xfrm>
            <a:off x="952500" y="4995437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Redundant Event Types? </a:t>
            </a:r>
          </a:p>
        </p:txBody>
      </p:sp>
      <p:sp>
        <p:nvSpPr>
          <p:cNvPr id="164" name="Shape 164"/>
          <p:cNvSpPr/>
          <p:nvPr/>
        </p:nvSpPr>
        <p:spPr>
          <a:xfrm>
            <a:off x="1435174" y="6955311"/>
            <a:ext cx="10134452" cy="1066915"/>
          </a:xfrm>
          <a:prstGeom prst="rect">
            <a:avLst/>
          </a:prstGeom>
          <a:ln w="25400">
            <a:solidFill>
              <a:srgbClr val="80808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Choose by understanding error mechanisms!</a:t>
            </a:r>
          </a:p>
        </p:txBody>
      </p:sp>
      <p:pic>
        <p:nvPicPr>
          <p:cNvPr id="165" name="Screen Shot 2015-08-16 at 2.53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324" y="3317130"/>
            <a:ext cx="7702152" cy="140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data.jpg"/>
          <p:cNvPicPr/>
          <p:nvPr/>
        </p:nvPicPr>
        <p:blipFill>
          <a:blip r:embed="rId2">
            <a:extLst/>
          </a:blip>
          <a:srcRect l="7336" t="0" r="35977" b="0"/>
          <a:stretch>
            <a:fillRect/>
          </a:stretch>
        </p:blipFill>
        <p:spPr>
          <a:xfrm>
            <a:off x="-108171" y="0"/>
            <a:ext cx="13620663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1270000" y="3674533"/>
            <a:ext cx="10464800" cy="3302001"/>
          </a:xfrm>
          <a:prstGeom prst="rect">
            <a:avLst/>
          </a:prstGeom>
          <a:solidFill>
            <a:srgbClr val="002452">
              <a:alpha val="50000"/>
            </a:srgbClr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Software repository data are important.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error.png"/>
          <p:cNvPicPr/>
          <p:nvPr/>
        </p:nvPicPr>
        <p:blipFill>
          <a:blip r:embed="rId2">
            <a:alphaModFix amt="13639"/>
            <a:extLst/>
          </a:blip>
          <a:stretch>
            <a:fillRect/>
          </a:stretch>
        </p:blipFill>
        <p:spPr>
          <a:xfrm>
            <a:off x="1652157" y="3072326"/>
            <a:ext cx="2661420" cy="266142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Redundant Event Types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980158" y="2609849"/>
            <a:ext cx="11649523" cy="6286501"/>
          </a:xfrm>
          <a:prstGeom prst="rect">
            <a:avLst/>
          </a:prstGeom>
        </p:spPr>
        <p:txBody>
          <a:bodyPr anchor="t"/>
          <a:lstStyle/>
          <a:p>
            <a:pPr lvl="0" marL="386714" indent="-386714" defTabSz="508254">
              <a:spcBef>
                <a:spcPts val="3600"/>
              </a:spcBef>
              <a:defRPr sz="1800"/>
            </a:pPr>
            <a:r>
              <a:rPr sz="4176"/>
              <a:t>Investigation of error mechanism</a:t>
            </a:r>
            <a:endParaRPr sz="4089"/>
          </a:p>
          <a:p>
            <a:pPr lvl="1" marL="781657" indent="-394942" defTabSz="508254">
              <a:spcBef>
                <a:spcPts val="3600"/>
              </a:spcBef>
              <a:defRPr sz="1800"/>
            </a:pPr>
            <a:r>
              <a:rPr sz="2784"/>
              <a:t>Development Process Tracked By Other System</a:t>
            </a:r>
            <a:endParaRPr sz="2784"/>
          </a:p>
          <a:p>
            <a:pPr lvl="1" marL="781657" indent="-394942" defTabSz="508254">
              <a:spcBef>
                <a:spcPts val="3600"/>
              </a:spcBef>
              <a:defRPr sz="1800"/>
            </a:pPr>
            <a:r>
              <a:rPr sz="2784"/>
              <a:t>Dormant issues</a:t>
            </a:r>
            <a:endParaRPr sz="2784"/>
          </a:p>
          <a:p>
            <a:pPr lvl="1" marL="781657" indent="-394942" defTabSz="508254">
              <a:spcBef>
                <a:spcPts val="3600"/>
              </a:spcBef>
              <a:defRPr sz="1800"/>
            </a:pPr>
            <a:r>
              <a:rPr sz="2784"/>
              <a:t>Closing issues with committed patches</a:t>
            </a:r>
            <a:endParaRPr sz="2784"/>
          </a:p>
          <a:p>
            <a:pPr lvl="0" marL="394942" indent="-394942" defTabSz="508254">
              <a:spcBef>
                <a:spcPts val="3600"/>
              </a:spcBef>
              <a:defRPr sz="1800"/>
            </a:pPr>
            <a:r>
              <a:rPr sz="4176"/>
              <a:t>Good substitutes:</a:t>
            </a:r>
            <a:endParaRPr sz="4176"/>
          </a:p>
          <a:p>
            <a:pPr lvl="1" marL="781657" indent="-394942" defTabSz="508254">
              <a:spcBef>
                <a:spcPts val="3600"/>
              </a:spcBef>
              <a:defRPr sz="1800"/>
            </a:pPr>
            <a:r>
              <a:rPr sz="2784"/>
              <a:t>Last comment time</a:t>
            </a:r>
            <a:endParaRPr sz="2784"/>
          </a:p>
          <a:p>
            <a:pPr lvl="1" marL="781657" indent="-394942" defTabSz="508254">
              <a:spcBef>
                <a:spcPts val="3600"/>
              </a:spcBef>
              <a:defRPr sz="1800"/>
            </a:pPr>
            <a:r>
              <a:rPr sz="2784"/>
              <a:t>Last code commit time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769715" y="444500"/>
            <a:ext cx="11465370" cy="2159000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 lvl="0">
              <a:defRPr sz="1800"/>
            </a:pPr>
            <a:r>
              <a:rPr sz="6400"/>
              <a:t>Problematic Data Identification</a:t>
            </a:r>
          </a:p>
        </p:txBody>
      </p:sp>
      <p:pic>
        <p:nvPicPr>
          <p:cNvPr id="172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872" y="2733660"/>
            <a:ext cx="3437403" cy="2227785"/>
          </a:xfrm>
          <a:prstGeom prst="rect">
            <a:avLst/>
          </a:prstGeom>
          <a:ln w="12700">
            <a:solidFill/>
          </a:ln>
        </p:spPr>
      </p:pic>
      <p:pic>
        <p:nvPicPr>
          <p:cNvPr id="173" name="image12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8602" y="5679645"/>
            <a:ext cx="2560576" cy="2936530"/>
          </a:xfrm>
          <a:prstGeom prst="rect">
            <a:avLst/>
          </a:prstGeom>
          <a:ln w="12700">
            <a:solidFill/>
          </a:ln>
        </p:spPr>
      </p:pic>
      <p:sp>
        <p:nvSpPr>
          <p:cNvPr id="174" name="Shape 174"/>
          <p:cNvSpPr/>
          <p:nvPr/>
        </p:nvSpPr>
        <p:spPr>
          <a:xfrm>
            <a:off x="560625" y="4567490"/>
            <a:ext cx="636164" cy="384049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16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/>
            </a:pPr>
            <a:r>
              <a:rPr sz="1600"/>
              <a:t>Data</a:t>
            </a:r>
          </a:p>
        </p:txBody>
      </p:sp>
      <p:sp>
        <p:nvSpPr>
          <p:cNvPr id="175" name="Shape 175"/>
          <p:cNvSpPr/>
          <p:nvPr/>
        </p:nvSpPr>
        <p:spPr>
          <a:xfrm>
            <a:off x="4215331" y="8616174"/>
            <a:ext cx="2372988" cy="625349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lvl="0" algn="l" defTabSz="914400">
              <a:defRPr sz="1800"/>
            </a:pPr>
            <a:r>
              <a:rPr sz="1600">
                <a:latin typeface="Segoe UI"/>
                <a:ea typeface="Segoe UI"/>
                <a:cs typeface="Segoe UI"/>
                <a:sym typeface="Segoe UI"/>
              </a:rPr>
              <a:t>0-truncated</a:t>
            </a:r>
            <a:r>
              <a:rPr sz="1600">
                <a:latin typeface="Segoe UI"/>
                <a:ea typeface="Segoe UI"/>
                <a:cs typeface="Segoe UI"/>
                <a:sym typeface="Segoe UI"/>
              </a:rPr>
              <a:t> </a:t>
            </a:r>
            <a:r>
              <a:rPr sz="1600">
                <a:latin typeface="Segoe UI"/>
                <a:ea typeface="Segoe UI"/>
                <a:cs typeface="Segoe UI"/>
                <a:sym typeface="Segoe UI"/>
              </a:rPr>
              <a:t>negative</a:t>
            </a:r>
            <a:endParaRPr sz="1600">
              <a:latin typeface="Segoe UI"/>
              <a:ea typeface="Segoe UI"/>
              <a:cs typeface="Segoe UI"/>
              <a:sym typeface="Segoe UI"/>
            </a:endParaRPr>
          </a:p>
          <a:p>
            <a:pPr lvl="0" algn="l" defTabSz="914400">
              <a:defRPr sz="1800"/>
            </a:pPr>
            <a:r>
              <a:rPr sz="1600">
                <a:latin typeface="Segoe UI"/>
                <a:ea typeface="Segoe UI"/>
                <a:cs typeface="Segoe UI"/>
                <a:sym typeface="Segoe UI"/>
              </a:rPr>
              <a:t>binomial distribution</a:t>
            </a:r>
          </a:p>
        </p:txBody>
      </p:sp>
      <p:pic>
        <p:nvPicPr>
          <p:cNvPr id="176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0673" y="4246465"/>
            <a:ext cx="4717679" cy="3057534"/>
          </a:xfrm>
          <a:prstGeom prst="rect">
            <a:avLst/>
          </a:prstGeom>
          <a:ln w="12700">
            <a:solidFill/>
          </a:ln>
        </p:spPr>
      </p:pic>
      <p:sp>
        <p:nvSpPr>
          <p:cNvPr id="177" name="Shape 177"/>
          <p:cNvSpPr/>
          <p:nvPr/>
        </p:nvSpPr>
        <p:spPr>
          <a:xfrm>
            <a:off x="7736536" y="2733658"/>
            <a:ext cx="261448" cy="636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33"/>
                  <a:pt x="10800" y="74"/>
                </a:cubicBezTo>
                <a:lnTo>
                  <a:pt x="10800" y="10726"/>
                </a:lnTo>
                <a:cubicBezTo>
                  <a:pt x="10800" y="10767"/>
                  <a:pt x="15635" y="10800"/>
                  <a:pt x="21600" y="10800"/>
                </a:cubicBezTo>
                <a:cubicBezTo>
                  <a:pt x="15635" y="10800"/>
                  <a:pt x="10800" y="10833"/>
                  <a:pt x="10800" y="10874"/>
                </a:cubicBezTo>
                <a:lnTo>
                  <a:pt x="10800" y="21526"/>
                </a:lnTo>
                <a:cubicBezTo>
                  <a:pt x="10800" y="21567"/>
                  <a:pt x="5965" y="21600"/>
                  <a:pt x="0" y="21600"/>
                </a:cubicBezTo>
              </a:path>
            </a:pathLst>
          </a:custGeom>
          <a:ln w="3175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9529643" y="4246465"/>
            <a:ext cx="1" cy="3057534"/>
          </a:xfrm>
          <a:prstGeom prst="line">
            <a:avLst/>
          </a:prstGeom>
          <a:ln w="25400">
            <a:solidFill>
              <a:srgbClr val="808080"/>
            </a:solidFill>
            <a:miter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82" name="Group 182"/>
          <p:cNvGrpSpPr/>
          <p:nvPr/>
        </p:nvGrpSpPr>
        <p:grpSpPr>
          <a:xfrm>
            <a:off x="9532828" y="7276854"/>
            <a:ext cx="3120691" cy="1206530"/>
            <a:chOff x="0" y="0"/>
            <a:chExt cx="3120689" cy="1206529"/>
          </a:xfrm>
        </p:grpSpPr>
        <p:sp>
          <p:nvSpPr>
            <p:cNvPr id="179" name="Shape 179"/>
            <p:cNvSpPr/>
            <p:nvPr/>
          </p:nvSpPr>
          <p:spPr>
            <a:xfrm>
              <a:off x="1560384" y="526027"/>
              <a:ext cx="1560306" cy="680503"/>
            </a:xfrm>
            <a:prstGeom prst="rect">
              <a:avLst/>
            </a:prstGeom>
            <a:solidFill>
              <a:srgbClr val="2D2DB9"/>
            </a:solidFill>
            <a:ln w="12700" cap="flat">
              <a:solidFill>
                <a:srgbClr val="212187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1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0"/>
              <a:ext cx="1430364" cy="120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417"/>
                  </a:moveTo>
                  <a:lnTo>
                    <a:pt x="21600" y="21600"/>
                  </a:lnTo>
                  <a:moveTo>
                    <a:pt x="21600" y="11702"/>
                  </a:moveTo>
                  <a:lnTo>
                    <a:pt x="19636" y="11702"/>
                  </a:lnTo>
                  <a:lnTo>
                    <a:pt x="7707" y="11799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212187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1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60384" y="693304"/>
              <a:ext cx="1560306" cy="345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1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10 as cut-off</a:t>
              </a:r>
            </a:p>
          </p:txBody>
        </p:sp>
      </p:grpSp>
      <p:pic>
        <p:nvPicPr>
          <p:cNvPr id="183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896" y="2811727"/>
            <a:ext cx="3045512" cy="1755764"/>
          </a:xfrm>
          <a:prstGeom prst="rect">
            <a:avLst/>
          </a:prstGeom>
          <a:ln w="12700">
            <a:solidFill/>
          </a:ln>
        </p:spPr>
      </p:pic>
      <p:sp>
        <p:nvSpPr>
          <p:cNvPr id="184" name="Shape 184"/>
          <p:cNvSpPr/>
          <p:nvPr/>
        </p:nvSpPr>
        <p:spPr>
          <a:xfrm>
            <a:off x="3811205" y="3589182"/>
            <a:ext cx="318487" cy="437917"/>
          </a:xfrm>
          <a:prstGeom prst="rightArrow">
            <a:avLst>
              <a:gd name="adj1" fmla="val 50000"/>
              <a:gd name="adj2" fmla="val 35156"/>
            </a:avLst>
          </a:prstGeom>
          <a:solidFill>
            <a:srgbClr val="2D2DB9"/>
          </a:solidFill>
          <a:ln w="12700">
            <a:solidFill>
              <a:srgbClr val="212187"/>
            </a:solidFill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4228602" y="4957094"/>
            <a:ext cx="1202604" cy="384049"/>
          </a:xfrm>
          <a:prstGeom prst="rect">
            <a:avLst/>
          </a:prstGeom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16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/>
            </a:pPr>
            <a:r>
              <a:rPr sz="1600"/>
              <a:t>Histogram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pPr lvl="0">
              <a:defRPr sz="1800"/>
            </a:pPr>
            <a:r>
              <a:rPr sz="6400"/>
              <a:t>Problematic Data Correction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952500" y="2730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Available options:</a:t>
            </a:r>
            <a:endParaRPr sz="3600"/>
          </a:p>
          <a:p>
            <a:pPr lvl="1">
              <a:spcBef>
                <a:spcPts val="3200"/>
              </a:spcBef>
              <a:defRPr sz="1800"/>
            </a:pPr>
            <a:r>
              <a:rPr sz="2800"/>
              <a:t>Last comment time</a:t>
            </a:r>
            <a:endParaRPr sz="2800"/>
          </a:p>
          <a:p>
            <a:pPr lvl="1">
              <a:spcBef>
                <a:spcPts val="3200"/>
              </a:spcBef>
              <a:defRPr sz="1800"/>
            </a:pPr>
            <a:r>
              <a:rPr sz="2800"/>
              <a:t>Last commit time</a:t>
            </a:r>
            <a:endParaRPr sz="2800"/>
          </a:p>
          <a:p>
            <a:pPr lvl="0">
              <a:defRPr sz="1800"/>
            </a:pPr>
            <a:r>
              <a:rPr sz="3600"/>
              <a:t>Since last commit time will be used for testing,     we use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last comment time</a:t>
            </a:r>
            <a:r>
              <a:rPr sz="3600"/>
              <a:t> for correction:</a:t>
            </a:r>
          </a:p>
        </p:txBody>
      </p:sp>
      <p:pic>
        <p:nvPicPr>
          <p:cNvPr id="1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942" y="7398187"/>
            <a:ext cx="12336916" cy="915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accuracy?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952500" y="23876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444500" indent="-444500">
              <a:spcBef>
                <a:spcPts val="3200"/>
              </a:spcBef>
              <a:defRPr sz="1800"/>
            </a:pPr>
            <a:r>
              <a:rPr sz="2600"/>
              <a:t>16% of the issues are fixed with a link pointing to a commit in version control system (VCS)</a:t>
            </a:r>
            <a:endParaRPr sz="2600"/>
          </a:p>
          <a:p>
            <a:pPr lvl="0" marL="444500" indent="-444500">
              <a:spcBef>
                <a:spcPts val="3200"/>
              </a:spcBef>
              <a:defRPr sz="1800"/>
            </a:pPr>
            <a:r>
              <a:rPr sz="2600"/>
              <a:t>We take the timestamp in VCS as gold standard for evaluation</a:t>
            </a:r>
          </a:p>
        </p:txBody>
      </p:sp>
      <p:pic>
        <p:nvPicPr>
          <p:cNvPr id="193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06428" y="4500760"/>
            <a:ext cx="7183672" cy="37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829" y="5109758"/>
            <a:ext cx="8448604" cy="86758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5" name="Table 195"/>
          <p:cNvGraphicFramePr/>
          <p:nvPr/>
        </p:nvGraphicFramePr>
        <p:xfrm>
          <a:off x="1490158" y="7030366"/>
          <a:ext cx="4873554" cy="257898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20088"/>
                <a:gridCol w="1620088"/>
                <a:gridCol w="1620674"/>
              </a:tblGrid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Quantile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Uncorrected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Corrected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0d 07:17:13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0d 01:08:17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1d 00:16:33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1d 11:03:00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1d 08:52:50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0d 21:21:03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5d 21:59:42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4d 12:40:42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7714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75d 03:43:39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72d 11:18:15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 196"/>
          <p:cNvGraphicFramePr/>
          <p:nvPr/>
        </p:nvGraphicFramePr>
        <p:xfrm>
          <a:off x="7448140" y="7027435"/>
          <a:ext cx="4864096" cy="25848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16936"/>
                <a:gridCol w="1616936"/>
                <a:gridCol w="1617521"/>
              </a:tblGrid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Quantile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Uncorrected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幼圆"/>
                          <a:ea typeface="幼圆"/>
                          <a:cs typeface="幼圆"/>
                          <a:sym typeface="幼圆"/>
                        </a:rPr>
                        <a:t>Corrected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0.0205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0.0073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0.2105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0.0777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0.3700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0.1544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1.6504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0.8502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8691"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148.2818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Helvetica Light"/>
                        </a:rPr>
                        <a:t>73.3260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197" name="Shape 197"/>
          <p:cNvSpPr/>
          <p:nvPr/>
        </p:nvSpPr>
        <p:spPr>
          <a:xfrm>
            <a:off x="2894435" y="6416942"/>
            <a:ext cx="20523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Absolute Error</a:t>
            </a:r>
          </a:p>
        </p:txBody>
      </p:sp>
      <p:sp>
        <p:nvSpPr>
          <p:cNvPr id="198" name="Shape 198"/>
          <p:cNvSpPr/>
          <p:nvPr/>
        </p:nvSpPr>
        <p:spPr>
          <a:xfrm>
            <a:off x="8890178" y="6416942"/>
            <a:ext cx="19673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Relative Error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Impacts on research</a:t>
            </a:r>
          </a:p>
        </p:txBody>
      </p:sp>
      <p:sp>
        <p:nvSpPr>
          <p:cNvPr id="201" name="Shape 201"/>
          <p:cNvSpPr/>
          <p:nvPr/>
        </p:nvSpPr>
        <p:spPr>
          <a:xfrm>
            <a:off x="9679310" y="4968486"/>
            <a:ext cx="71856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9144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2400"/>
              <a:t>time</a:t>
            </a:r>
          </a:p>
        </p:txBody>
      </p:sp>
      <p:pic>
        <p:nvPicPr>
          <p:cNvPr id="202" name="interfac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0983" y="3419061"/>
            <a:ext cx="898035" cy="898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nterfac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7325" y="3419061"/>
            <a:ext cx="898035" cy="89803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3297308" y="4278713"/>
            <a:ext cx="460323" cy="32054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12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1200"/>
              <a:t>New</a:t>
            </a:r>
          </a:p>
        </p:txBody>
      </p:sp>
      <p:pic>
        <p:nvPicPr>
          <p:cNvPr id="205" name="interfac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0950" y="6472596"/>
            <a:ext cx="3080930" cy="308093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4698172" y="6472596"/>
            <a:ext cx="2048345" cy="197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lvl="0" marL="381000" indent="-381000" algn="l" defTabSz="914400">
              <a:buSzPct val="100000"/>
              <a:buFont typeface="Arial"/>
              <a:buChar char="•"/>
              <a:defRPr sz="1800"/>
            </a:pPr>
            <a:r>
              <a:rPr sz="2400">
                <a:latin typeface="Segoe UI Semilight"/>
                <a:ea typeface="Segoe UI Semilight"/>
                <a:cs typeface="Segoe UI Semilight"/>
                <a:sym typeface="Segoe UI Semilight"/>
              </a:rPr>
              <a:t>Summary</a:t>
            </a:r>
            <a:endParaRPr sz="24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marL="381000" indent="-381000" algn="l" defTabSz="914400">
              <a:buSzPct val="100000"/>
              <a:buFont typeface="Arial"/>
              <a:buChar char="•"/>
              <a:defRPr sz="1800"/>
            </a:pPr>
            <a:r>
              <a:rPr sz="2400">
                <a:latin typeface="Segoe UI Semilight"/>
                <a:ea typeface="Segoe UI Semilight"/>
                <a:cs typeface="Segoe UI Semilight"/>
                <a:sym typeface="Segoe UI Semilight"/>
              </a:rPr>
              <a:t>Severity</a:t>
            </a:r>
            <a:endParaRPr sz="24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marL="381000" indent="-381000" algn="l" defTabSz="914400">
              <a:buSzPct val="100000"/>
              <a:buFont typeface="Arial"/>
              <a:buChar char="•"/>
              <a:defRPr sz="1800"/>
            </a:pPr>
            <a:r>
              <a:rPr sz="2400">
                <a:latin typeface="Segoe UI Semilight"/>
                <a:ea typeface="Segoe UI Semilight"/>
                <a:cs typeface="Segoe UI Semilight"/>
                <a:sym typeface="Segoe UI Semilight"/>
              </a:rPr>
              <a:t>Priority</a:t>
            </a:r>
            <a:endParaRPr sz="24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marL="381000" indent="-381000" algn="l" defTabSz="914400">
              <a:buSzPct val="100000"/>
              <a:buFont typeface="Arial"/>
              <a:buChar char="•"/>
              <a:defRPr sz="1800"/>
            </a:pPr>
            <a:r>
              <a:rPr sz="2400">
                <a:latin typeface="Segoe UI Semilight"/>
                <a:ea typeface="Segoe UI Semilight"/>
                <a:cs typeface="Segoe UI Semilight"/>
                <a:sym typeface="Segoe UI Semilight"/>
              </a:rPr>
              <a:t>Product</a:t>
            </a:r>
            <a:endParaRPr sz="2400"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marL="381000" indent="-381000" algn="l" defTabSz="914400">
              <a:buSzPct val="100000"/>
              <a:buFont typeface="Arial"/>
              <a:buChar char="•"/>
              <a:defRPr sz="1800"/>
            </a:pPr>
            <a:r>
              <a:rPr sz="2400">
                <a:latin typeface="Segoe UI Semilight"/>
                <a:ea typeface="Segoe UI Semilight"/>
                <a:cs typeface="Segoe UI Semilight"/>
                <a:sym typeface="Segoe UI Semilight"/>
              </a:rPr>
              <a:t>Description</a:t>
            </a:r>
          </a:p>
        </p:txBody>
      </p:sp>
      <p:sp>
        <p:nvSpPr>
          <p:cNvPr id="207" name="Shape 207"/>
          <p:cNvSpPr/>
          <p:nvPr/>
        </p:nvSpPr>
        <p:spPr>
          <a:xfrm flipH="1">
            <a:off x="6696858" y="6515017"/>
            <a:ext cx="243079" cy="2010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2"/>
                </a:cubicBezTo>
                <a:lnTo>
                  <a:pt x="10800" y="11018"/>
                </a:lnTo>
                <a:cubicBezTo>
                  <a:pt x="10800" y="10897"/>
                  <a:pt x="5965" y="10800"/>
                  <a:pt x="0" y="10800"/>
                </a:cubicBezTo>
                <a:cubicBezTo>
                  <a:pt x="5965" y="10800"/>
                  <a:pt x="10800" y="10703"/>
                  <a:pt x="10800" y="10582"/>
                </a:cubicBezTo>
                <a:lnTo>
                  <a:pt x="10800" y="218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3175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7338745" y="7208080"/>
            <a:ext cx="3721410" cy="65074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rgbClr val="000000"/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914400">
              <a:defRPr sz="3400">
                <a:solidFill>
                  <a:srgbClr val="FFFFFF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Time until fixed</a:t>
            </a:r>
          </a:p>
        </p:txBody>
      </p:sp>
      <p:sp>
        <p:nvSpPr>
          <p:cNvPr id="209" name="Shape 209"/>
          <p:cNvSpPr/>
          <p:nvPr/>
        </p:nvSpPr>
        <p:spPr>
          <a:xfrm>
            <a:off x="8466575" y="4302416"/>
            <a:ext cx="528115" cy="32054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12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1200"/>
              <a:t>Fixed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975359" y="2622555"/>
            <a:ext cx="4866354" cy="673431"/>
            <a:chOff x="0" y="0"/>
            <a:chExt cx="4866352" cy="673430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4866353" cy="673431"/>
            </a:xfrm>
            <a:prstGeom prst="roundRect">
              <a:avLst>
                <a:gd name="adj" fmla="val 7031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5517" y="12441"/>
              <a:ext cx="4695318" cy="64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8373" tIns="108373" rIns="108373" bIns="108373" numCol="1" anchor="ctr">
              <a:spAutoFit/>
            </a:bodyPr>
            <a:lstStyle>
              <a:lvl1pPr defTabSz="1264355">
                <a:lnSpc>
                  <a:spcPct val="90000"/>
                </a:lnSpc>
                <a:spcBef>
                  <a:spcPts val="800"/>
                </a:spcBef>
                <a:defRPr sz="2800"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 lvl="0">
                <a:defRPr sz="1800"/>
              </a:pPr>
              <a:r>
                <a:rPr sz="2800"/>
                <a:t>Time until fix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1060876" y="5565327"/>
            <a:ext cx="4695318" cy="673432"/>
            <a:chOff x="0" y="0"/>
            <a:chExt cx="4695317" cy="673430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4695318" cy="673431"/>
            </a:xfrm>
            <a:prstGeom prst="roundRect">
              <a:avLst>
                <a:gd name="adj" fmla="val 7031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82511" y="12441"/>
              <a:ext cx="4530294" cy="64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8373" tIns="108373" rIns="108373" bIns="108373" numCol="1" anchor="ctr">
              <a:spAutoFit/>
            </a:bodyPr>
            <a:lstStyle>
              <a:lvl1pPr defTabSz="1264355">
                <a:lnSpc>
                  <a:spcPct val="90000"/>
                </a:lnSpc>
                <a:spcBef>
                  <a:spcPts val="800"/>
                </a:spcBef>
                <a:defRPr sz="2800"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 lvl="0">
                <a:defRPr sz="1800"/>
              </a:pPr>
              <a:r>
                <a:rPr sz="2800"/>
                <a:t>Existing research</a:t>
              </a:r>
            </a:p>
          </p:txBody>
        </p:sp>
      </p:grpSp>
      <p:pic>
        <p:nvPicPr>
          <p:cNvPr id="216" name="interfac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0150" y="6376149"/>
            <a:ext cx="489194" cy="48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7263960" y="6826962"/>
            <a:ext cx="384105" cy="28244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9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900"/>
              <a:t>New</a:t>
            </a:r>
          </a:p>
        </p:txBody>
      </p:sp>
      <p:sp>
        <p:nvSpPr>
          <p:cNvPr id="218" name="Shape 218"/>
          <p:cNvSpPr/>
          <p:nvPr/>
        </p:nvSpPr>
        <p:spPr>
          <a:xfrm>
            <a:off x="10452980" y="6850664"/>
            <a:ext cx="627409" cy="28244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defRPr sz="9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900"/>
              <a:t>Fixed</a:t>
            </a:r>
          </a:p>
        </p:txBody>
      </p:sp>
      <p:sp>
        <p:nvSpPr>
          <p:cNvPr id="219" name="Shape 219"/>
          <p:cNvSpPr/>
          <p:nvPr/>
        </p:nvSpPr>
        <p:spPr>
          <a:xfrm>
            <a:off x="7882503" y="6776553"/>
            <a:ext cx="2493761" cy="1"/>
          </a:xfrm>
          <a:prstGeom prst="line">
            <a:avLst/>
          </a:prstGeom>
          <a:ln w="3175">
            <a:solidFill/>
            <a:miter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0" name="interfac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7227" y="6369346"/>
            <a:ext cx="489194" cy="4891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223"/>
          <p:cNvGrpSpPr/>
          <p:nvPr/>
        </p:nvGrpSpPr>
        <p:grpSpPr>
          <a:xfrm>
            <a:off x="3601415" y="4532156"/>
            <a:ext cx="5154926" cy="498349"/>
            <a:chOff x="0" y="14534"/>
            <a:chExt cx="5154925" cy="498347"/>
          </a:xfrm>
        </p:grpSpPr>
        <p:sp>
          <p:nvSpPr>
            <p:cNvPr id="221" name="Shape 221"/>
            <p:cNvSpPr/>
            <p:nvPr/>
          </p:nvSpPr>
          <p:spPr>
            <a:xfrm>
              <a:off x="0" y="109109"/>
              <a:ext cx="5154926" cy="309199"/>
            </a:xfrm>
            <a:prstGeom prst="rect">
              <a:avLst/>
            </a:prstGeom>
            <a:solidFill>
              <a:srgbClr val="F8F2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14534"/>
              <a:ext cx="5154926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2400"/>
                <a:t>time until fixed</a:t>
              </a:r>
            </a:p>
          </p:txBody>
        </p:sp>
      </p:grpSp>
      <p:sp>
        <p:nvSpPr>
          <p:cNvPr id="224" name="Shape 224"/>
          <p:cNvSpPr/>
          <p:nvPr/>
        </p:nvSpPr>
        <p:spPr>
          <a:xfrm>
            <a:off x="2985796" y="4941943"/>
            <a:ext cx="6860696" cy="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27" name="Group 227"/>
          <p:cNvGrpSpPr/>
          <p:nvPr/>
        </p:nvGrpSpPr>
        <p:grpSpPr>
          <a:xfrm>
            <a:off x="8970226" y="6328698"/>
            <a:ext cx="416117" cy="460001"/>
            <a:chOff x="0" y="0"/>
            <a:chExt cx="416115" cy="459999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416116" cy="39395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9144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0"/>
              <a:ext cx="416116" cy="46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Impacts on Research</a:t>
            </a:r>
          </a:p>
        </p:txBody>
      </p:sp>
      <p:graphicFrame>
        <p:nvGraphicFramePr>
          <p:cNvPr id="230" name="Table 230"/>
          <p:cNvGraphicFramePr/>
          <p:nvPr/>
        </p:nvGraphicFramePr>
        <p:xfrm>
          <a:off x="1868883" y="4188404"/>
          <a:ext cx="4322804" cy="5184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8210"/>
                <a:gridCol w="1043367"/>
                <a:gridCol w="1018524"/>
              </a:tblGrid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Estimate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(Intercept)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4.91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Critical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0.39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Major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0.64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Normal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Minor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1.02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Trivial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Enhancement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1.23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ln(attachments+1)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-0.16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ln(depends+1)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0.62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ln(assignee+1)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Reputation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-1.04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0.52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1.33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ln(comments+1)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0.54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Resolver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Late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-0.72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1" name="Table 231"/>
          <p:cNvGraphicFramePr/>
          <p:nvPr/>
        </p:nvGraphicFramePr>
        <p:xfrm>
          <a:off x="6973923" y="4189857"/>
          <a:ext cx="4305301" cy="5168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5705"/>
                <a:gridCol w="1042205"/>
                <a:gridCol w="1017389"/>
              </a:tblGrid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Estimate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(Intercept)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-2.23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Critical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0.28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Major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0.43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Normal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0.60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Minor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Trivial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Enhancement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1.12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ln(attachments+1)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ln(depends+1)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0.41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ln(assignee+1)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0.45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Reputation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-0.52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-0.09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0.43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0.49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P5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0.85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ln(comments+1)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1.08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Resolver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-0.21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Late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-0.20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6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549" y="2848290"/>
            <a:ext cx="9471702" cy="63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Impacts on Research</a:t>
            </a:r>
          </a:p>
        </p:txBody>
      </p:sp>
      <p:graphicFrame>
        <p:nvGraphicFramePr>
          <p:cNvPr id="235" name="Table 235"/>
          <p:cNvGraphicFramePr/>
          <p:nvPr/>
        </p:nvGraphicFramePr>
        <p:xfrm>
          <a:off x="1868883" y="4188404"/>
          <a:ext cx="4322804" cy="5184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8210"/>
                <a:gridCol w="1043367"/>
                <a:gridCol w="1018524"/>
              </a:tblGrid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Estimate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(Intercept)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4.91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Critical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0.39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Major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0.64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Normal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Minor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1.02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Trivial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Enhancement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1.23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ln(attachments+1)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-0.16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ln(depends+1)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0.62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ln(assignee+1)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Reputation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-1.04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0.52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1.33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ln(comments+1)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0.54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Resolver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590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Late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-0.72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Table 236"/>
          <p:cNvGraphicFramePr/>
          <p:nvPr/>
        </p:nvGraphicFramePr>
        <p:xfrm>
          <a:off x="6973923" y="4189857"/>
          <a:ext cx="4305301" cy="5168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45705"/>
                <a:gridCol w="1042205"/>
                <a:gridCol w="1017389"/>
              </a:tblGrid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Estimate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(Intercept)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-2.23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Critical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0.28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Major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0.43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Normal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0.60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Minor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Trivial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Enhancement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1.12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ln(attachments+1)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ln(depends+1)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0.41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ln(assignee+1)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0.45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Reputation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-0.52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-0.09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5D328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0.43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0.49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P5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0.85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ln(comments+1)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1.08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Resolver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-0.21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lvl="0" algn="just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Late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-0.20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685800">
                        <a:defRPr sz="1800"/>
                      </a:pPr>
                      <a:r>
                        <a:rPr sz="1000">
                          <a:sym typeface="Helvetica Light"/>
                        </a:rPr>
                        <a:t>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549" y="2848290"/>
            <a:ext cx="9471702" cy="637049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-116881" y="-558966"/>
            <a:ext cx="13238561" cy="10871532"/>
          </a:xfrm>
          <a:prstGeom prst="rect">
            <a:avLst/>
          </a:prstGeom>
          <a:solidFill>
            <a:srgbClr val="FFFFFF">
              <a:alpha val="83000"/>
            </a:srgb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8" algn="l">
              <a:defRPr sz="1800"/>
            </a:pPr>
            <a:r>
              <a:rPr sz="4800">
                <a:latin typeface="Helvetica"/>
                <a:ea typeface="Helvetica"/>
                <a:cs typeface="Helvetica"/>
                <a:sym typeface="Helvetica"/>
              </a:rPr>
              <a:t>R2:              0.381 =&gt; 0.452</a:t>
            </a:r>
            <a:endParaRPr sz="4800">
              <a:latin typeface="Helvetica"/>
              <a:ea typeface="Helvetica"/>
              <a:cs typeface="Helvetica"/>
              <a:sym typeface="Helvetica"/>
            </a:endParaRPr>
          </a:p>
          <a:p>
            <a:pPr lvl="8" algn="l">
              <a:defRPr sz="1800"/>
            </a:pPr>
            <a:r>
              <a:rPr sz="4800">
                <a:latin typeface="Helvetica"/>
                <a:ea typeface="Helvetica"/>
                <a:cs typeface="Helvetica"/>
                <a:sym typeface="Helvetica"/>
              </a:rPr>
              <a:t>Predictors:  4 significancy changes</a:t>
            </a:r>
            <a:endParaRPr sz="4800">
              <a:latin typeface="Helvetica"/>
              <a:ea typeface="Helvetica"/>
              <a:cs typeface="Helvetica"/>
              <a:sym typeface="Helvetica"/>
            </a:endParaRPr>
          </a:p>
          <a:p>
            <a:pPr lvl="8" algn="l">
              <a:defRPr sz="1800"/>
            </a:pPr>
            <a:endParaRPr i="1" sz="4000" u="sng">
              <a:latin typeface="Helvetica"/>
              <a:ea typeface="Helvetica"/>
              <a:cs typeface="Helvetica"/>
              <a:sym typeface="Helvetica"/>
            </a:endParaRPr>
          </a:p>
          <a:p>
            <a:pPr lvl="8" algn="l">
              <a:defRPr sz="1800"/>
            </a:pPr>
            <a:endParaRPr i="1" sz="4000" u="sng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4000" u="sng">
                <a:latin typeface="Helvetica"/>
                <a:ea typeface="Helvetica"/>
                <a:cs typeface="Helvetica"/>
                <a:sym typeface="Helvetica"/>
              </a:rPr>
              <a:t>Correction of data makes a substantial difference.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sz="1800"/>
            </a:pPr>
            <a:r>
              <a:rPr sz="9600"/>
              <a:t>Generalization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Generalization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1820333" y="7044266"/>
            <a:ext cx="37803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Constraints</a:t>
            </a:r>
          </a:p>
        </p:txBody>
      </p:sp>
      <p:sp>
        <p:nvSpPr>
          <p:cNvPr id="244" name="Shape 244"/>
          <p:cNvSpPr/>
          <p:nvPr/>
        </p:nvSpPr>
        <p:spPr>
          <a:xfrm>
            <a:off x="6959599" y="7044266"/>
            <a:ext cx="37803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Redundancies</a:t>
            </a:r>
          </a:p>
        </p:txBody>
      </p:sp>
      <p:sp>
        <p:nvSpPr>
          <p:cNvPr id="245" name="Shape 245"/>
          <p:cNvSpPr/>
          <p:nvPr/>
        </p:nvSpPr>
        <p:spPr>
          <a:xfrm>
            <a:off x="1825657" y="4969933"/>
            <a:ext cx="37803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Error Identification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6964924" y="4969933"/>
            <a:ext cx="378030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Error Correction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1820333" y="2895599"/>
            <a:ext cx="89302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Data Quality Improvements</a:t>
            </a:r>
          </a:p>
        </p:txBody>
      </p:sp>
      <p:sp>
        <p:nvSpPr>
          <p:cNvPr id="248" name="Shape 248"/>
          <p:cNvSpPr/>
          <p:nvPr/>
        </p:nvSpPr>
        <p:spPr>
          <a:xfrm rot="5400000">
            <a:off x="8546438" y="6316133"/>
            <a:ext cx="606624" cy="65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40" y="14520"/>
                </a:moveTo>
                <a:lnTo>
                  <a:pt x="11440" y="21600"/>
                </a:lnTo>
                <a:lnTo>
                  <a:pt x="0" y="10800"/>
                </a:lnTo>
                <a:lnTo>
                  <a:pt x="11440" y="0"/>
                </a:lnTo>
                <a:lnTo>
                  <a:pt x="11440" y="7080"/>
                </a:lnTo>
                <a:lnTo>
                  <a:pt x="21600" y="7080"/>
                </a:lnTo>
                <a:lnTo>
                  <a:pt x="21600" y="1452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 rot="5400000">
            <a:off x="3412496" y="6316133"/>
            <a:ext cx="606624" cy="65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40" y="14520"/>
                </a:moveTo>
                <a:lnTo>
                  <a:pt x="11440" y="21600"/>
                </a:lnTo>
                <a:lnTo>
                  <a:pt x="0" y="10800"/>
                </a:lnTo>
                <a:lnTo>
                  <a:pt x="11440" y="0"/>
                </a:lnTo>
                <a:lnTo>
                  <a:pt x="11440" y="7080"/>
                </a:lnTo>
                <a:lnTo>
                  <a:pt x="21600" y="7080"/>
                </a:lnTo>
                <a:lnTo>
                  <a:pt x="21600" y="1452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 rot="5400000">
            <a:off x="8546438" y="4241800"/>
            <a:ext cx="606624" cy="65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40" y="14520"/>
                </a:moveTo>
                <a:lnTo>
                  <a:pt x="11440" y="21600"/>
                </a:lnTo>
                <a:lnTo>
                  <a:pt x="0" y="10800"/>
                </a:lnTo>
                <a:lnTo>
                  <a:pt x="11440" y="0"/>
                </a:lnTo>
                <a:lnTo>
                  <a:pt x="11440" y="7080"/>
                </a:lnTo>
                <a:lnTo>
                  <a:pt x="21600" y="7080"/>
                </a:lnTo>
                <a:lnTo>
                  <a:pt x="21600" y="1452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 rot="5400000">
            <a:off x="3412496" y="4241800"/>
            <a:ext cx="606624" cy="651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40" y="14520"/>
                </a:moveTo>
                <a:lnTo>
                  <a:pt x="11440" y="21600"/>
                </a:lnTo>
                <a:lnTo>
                  <a:pt x="0" y="10800"/>
                </a:lnTo>
                <a:lnTo>
                  <a:pt x="11440" y="0"/>
                </a:lnTo>
                <a:lnTo>
                  <a:pt x="11440" y="7080"/>
                </a:lnTo>
                <a:lnTo>
                  <a:pt x="21600" y="7080"/>
                </a:lnTo>
                <a:lnTo>
                  <a:pt x="21600" y="1452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Generalization</a:t>
            </a:r>
          </a:p>
        </p:txBody>
      </p:sp>
      <p:sp>
        <p:nvSpPr>
          <p:cNvPr id="254" name="Shape 254"/>
          <p:cNvSpPr/>
          <p:nvPr/>
        </p:nvSpPr>
        <p:spPr>
          <a:xfrm>
            <a:off x="827582" y="3022679"/>
            <a:ext cx="498452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/>
              <a:t>Exceptionally “Productive” Individuals </a:t>
            </a:r>
            <a:endParaRPr sz="2200"/>
          </a:p>
          <a:p>
            <a:pPr lvl="0">
              <a:defRPr sz="1800"/>
            </a:pPr>
            <a:r>
              <a:rPr sz="2200"/>
              <a:t>(Based on Issue Report Events)</a:t>
            </a:r>
          </a:p>
        </p:txBody>
      </p:sp>
      <p:sp>
        <p:nvSpPr>
          <p:cNvPr id="255" name="Shape 255"/>
          <p:cNvSpPr/>
          <p:nvPr/>
        </p:nvSpPr>
        <p:spPr>
          <a:xfrm>
            <a:off x="7369618" y="3022679"/>
            <a:ext cx="498452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/>
              <a:t>Exceptionally “Productive” Individuals </a:t>
            </a:r>
            <a:endParaRPr sz="2200"/>
          </a:p>
          <a:p>
            <a:pPr lvl="0">
              <a:defRPr sz="1800"/>
            </a:pPr>
            <a:r>
              <a:rPr sz="2200"/>
              <a:t>(Based on Code Commit Events)</a:t>
            </a:r>
          </a:p>
        </p:txBody>
      </p:sp>
      <p:graphicFrame>
        <p:nvGraphicFramePr>
          <p:cNvPr id="256" name="Table 256"/>
          <p:cNvGraphicFramePr/>
          <p:nvPr/>
        </p:nvGraphicFramePr>
        <p:xfrm>
          <a:off x="1181959" y="4291265"/>
          <a:ext cx="4288469" cy="42049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1425256"/>
                <a:gridCol w="1425256"/>
                <a:gridCol w="1425256"/>
              </a:tblGrid>
              <a:tr h="381114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User 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2012-10-01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452624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542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1999-11-22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4415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277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2011-06-24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12809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2009-12-16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24572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2012-01-27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148348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2012-10-12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384312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2011-12-14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24572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2010-10-13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164048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2012-06-01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24572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2000-07-08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57" name="Table 257"/>
          <p:cNvGraphicFramePr/>
          <p:nvPr/>
        </p:nvGraphicFramePr>
        <p:xfrm>
          <a:off x="7723995" y="4291265"/>
          <a:ext cx="4288469" cy="42049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1425256"/>
                <a:gridCol w="1425256"/>
                <a:gridCol w="1425256"/>
              </a:tblGrid>
              <a:tr h="381114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User 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2013-03-21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Bobby Holley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1160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2013-08-22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Ms2ger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1029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2013-02-25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Gregory Szorc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1024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2014-01-27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B2G Bumper Bot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998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2012-08-04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Ms2ger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2013-07-24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Ms2ger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986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2013-01-08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ffxbld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981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2011-07-21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ffxbld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964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2013-08-06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ffxbld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945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1114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>
                          <a:sym typeface="Helvetica Light"/>
                        </a:rPr>
                        <a:t>2013-02-20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300">
                          <a:sym typeface="Helvetica Light"/>
                        </a:rPr>
                        <a:t>ffxbld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>
                          <a:sym typeface="Helvetica Light"/>
                        </a:rPr>
                        <a:t>907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d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346" y="948266"/>
            <a:ext cx="2662106" cy="2662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nterfac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191" y="986366"/>
            <a:ext cx="2662106" cy="2662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email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159" y="6255874"/>
            <a:ext cx="2919546" cy="2919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ocial1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66137" y="6384594"/>
            <a:ext cx="2662106" cy="266210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602321" y="3503083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Code</a:t>
            </a:r>
          </a:p>
        </p:txBody>
      </p:sp>
      <p:sp>
        <p:nvSpPr>
          <p:cNvPr id="60" name="Shape 60"/>
          <p:cNvSpPr/>
          <p:nvPr/>
        </p:nvSpPr>
        <p:spPr>
          <a:xfrm>
            <a:off x="5083027" y="3503083"/>
            <a:ext cx="2299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Bug report</a:t>
            </a:r>
          </a:p>
        </p:txBody>
      </p:sp>
      <p:sp>
        <p:nvSpPr>
          <p:cNvPr id="61" name="Shape 61"/>
          <p:cNvSpPr/>
          <p:nvPr/>
        </p:nvSpPr>
        <p:spPr>
          <a:xfrm>
            <a:off x="946332" y="8995833"/>
            <a:ext cx="22732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Mailing list</a:t>
            </a:r>
          </a:p>
        </p:txBody>
      </p:sp>
      <p:sp>
        <p:nvSpPr>
          <p:cNvPr id="62" name="Shape 62"/>
          <p:cNvSpPr/>
          <p:nvPr/>
        </p:nvSpPr>
        <p:spPr>
          <a:xfrm>
            <a:off x="4718961" y="8995833"/>
            <a:ext cx="27564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Social media</a:t>
            </a:r>
          </a:p>
        </p:txBody>
      </p:sp>
      <p:pic>
        <p:nvPicPr>
          <p:cNvPr id="63" name="github_commits_logo_0.png"/>
          <p:cNvPicPr/>
          <p:nvPr/>
        </p:nvPicPr>
        <p:blipFill>
          <a:blip r:embed="rId6">
            <a:alphaModFix amt="63316"/>
            <a:extLst/>
          </a:blip>
          <a:stretch>
            <a:fillRect/>
          </a:stretch>
        </p:blipFill>
        <p:spPr>
          <a:xfrm>
            <a:off x="8758734" y="-20402"/>
            <a:ext cx="4588708" cy="4693700"/>
          </a:xfrm>
          <a:prstGeom prst="rect">
            <a:avLst/>
          </a:prstGeom>
          <a:ln w="25400">
            <a:solidFill/>
            <a:miter lim="400000"/>
          </a:ln>
        </p:spPr>
      </p:pic>
      <p:pic>
        <p:nvPicPr>
          <p:cNvPr id="64" name="Atlassian_Bitbucket_Logo.png"/>
          <p:cNvPicPr/>
          <p:nvPr/>
        </p:nvPicPr>
        <p:blipFill>
          <a:blip r:embed="rId7">
            <a:alphaModFix amt="63316"/>
            <a:extLst/>
          </a:blip>
          <a:stretch>
            <a:fillRect/>
          </a:stretch>
        </p:blipFill>
        <p:spPr>
          <a:xfrm>
            <a:off x="8755035" y="4673613"/>
            <a:ext cx="4556524" cy="151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stackoverflow.png"/>
          <p:cNvPicPr/>
          <p:nvPr/>
        </p:nvPicPr>
        <p:blipFill>
          <a:blip r:embed="rId8">
            <a:alphaModFix amt="63316"/>
            <a:extLst/>
          </a:blip>
          <a:stretch>
            <a:fillRect/>
          </a:stretch>
        </p:blipFill>
        <p:spPr>
          <a:xfrm>
            <a:off x="8752839" y="6197374"/>
            <a:ext cx="4556524" cy="135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jira-logo.png"/>
          <p:cNvPicPr/>
          <p:nvPr/>
        </p:nvPicPr>
        <p:blipFill>
          <a:blip r:embed="rId9">
            <a:alphaModFix amt="63316"/>
            <a:extLst/>
          </a:blip>
          <a:stretch>
            <a:fillRect/>
          </a:stretch>
        </p:blipFill>
        <p:spPr>
          <a:xfrm>
            <a:off x="8754388" y="7548708"/>
            <a:ext cx="4458032" cy="2229016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title"/>
          </p:nvPr>
        </p:nvSpPr>
        <p:spPr>
          <a:xfrm>
            <a:off x="-228931" y="4675915"/>
            <a:ext cx="8982010" cy="151884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More Available Data</a:t>
            </a:r>
          </a:p>
        </p:txBody>
      </p:sp>
      <p:sp>
        <p:nvSpPr>
          <p:cNvPr id="68" name="Shape 68"/>
          <p:cNvSpPr/>
          <p:nvPr/>
        </p:nvSpPr>
        <p:spPr>
          <a:xfrm flipV="1">
            <a:off x="8760998" y="4652499"/>
            <a:ext cx="1" cy="554526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834" y="3330554"/>
            <a:ext cx="3122638" cy="3122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2417" y="3548430"/>
            <a:ext cx="2686887" cy="2686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6066" y="3330554"/>
            <a:ext cx="3232971" cy="323297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3843285" y="4442647"/>
            <a:ext cx="656318" cy="1008784"/>
          </a:xfrm>
          <a:prstGeom prst="rightArrow">
            <a:avLst>
              <a:gd name="adj1" fmla="val 50000"/>
              <a:gd name="adj2" fmla="val 35156"/>
            </a:avLst>
          </a:prstGeom>
          <a:solidFill/>
          <a:ln w="12700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904526" y="4387480"/>
            <a:ext cx="656318" cy="1008784"/>
          </a:xfrm>
          <a:prstGeom prst="rightArrow">
            <a:avLst>
              <a:gd name="adj1" fmla="val 50000"/>
              <a:gd name="adj2" fmla="val 35156"/>
            </a:avLst>
          </a:prstGeom>
          <a:solidFill/>
          <a:ln w="12700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345329" y="6441981"/>
            <a:ext cx="3598266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Software Repository Data</a:t>
            </a:r>
          </a:p>
        </p:txBody>
      </p:sp>
      <p:sp>
        <p:nvSpPr>
          <p:cNvPr id="76" name="Shape 76"/>
          <p:cNvSpPr/>
          <p:nvPr/>
        </p:nvSpPr>
        <p:spPr>
          <a:xfrm>
            <a:off x="5234355" y="6441981"/>
            <a:ext cx="237845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Statistical Model</a:t>
            </a:r>
          </a:p>
        </p:txBody>
      </p:sp>
      <p:sp>
        <p:nvSpPr>
          <p:cNvPr id="77" name="Shape 77"/>
          <p:cNvSpPr/>
          <p:nvPr/>
        </p:nvSpPr>
        <p:spPr>
          <a:xfrm>
            <a:off x="8767031" y="6441981"/>
            <a:ext cx="363006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Research Result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8000"/>
              <a:t>Empirical SE Research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Various Topics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952500" y="25654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Measure Productivity[1]</a:t>
            </a:r>
            <a:endParaRPr sz="3600"/>
          </a:p>
          <a:p>
            <a:pPr lvl="0">
              <a:defRPr sz="1800"/>
            </a:pPr>
            <a:r>
              <a:rPr sz="3600"/>
              <a:t>Duplicate Bug Report Prediction[2]</a:t>
            </a:r>
            <a:endParaRPr sz="3600"/>
          </a:p>
          <a:p>
            <a:pPr lvl="0">
              <a:defRPr sz="1800"/>
            </a:pPr>
            <a:r>
              <a:rPr sz="3600"/>
              <a:t>Bug-fix Time Prediction[3]</a:t>
            </a:r>
            <a:endParaRPr sz="3600"/>
          </a:p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82" name="Shape 82"/>
          <p:cNvSpPr/>
          <p:nvPr/>
        </p:nvSpPr>
        <p:spPr>
          <a:xfrm>
            <a:off x="1222593" y="8420514"/>
            <a:ext cx="1389867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spcBef>
                <a:spcPts val="1000"/>
              </a:spcBef>
              <a:defRPr sz="1800"/>
            </a:pPr>
            <a:r>
              <a:rPr sz="1600"/>
              <a:t>[1] W. F. Boh, S. A. Slaughter, and J. A. Espinosa. Learning from experience in software development: A multilevel analysis.</a:t>
            </a:r>
            <a:endParaRPr sz="1600"/>
          </a:p>
          <a:p>
            <a:pPr lvl="1" algn="l">
              <a:spcBef>
                <a:spcPts val="1000"/>
              </a:spcBef>
              <a:defRPr sz="1800"/>
            </a:pPr>
            <a:r>
              <a:rPr sz="1600"/>
              <a:t>[2] Chengnian Sun; Lo, D.; Siau-Cheng Khoo; Jing Jiang, Towards more accurate retrieval of duplicate bug reports</a:t>
            </a:r>
            <a:endParaRPr sz="1600"/>
          </a:p>
          <a:p>
            <a:pPr lvl="1" algn="l">
              <a:spcBef>
                <a:spcPts val="1000"/>
              </a:spcBef>
              <a:defRPr sz="1800"/>
            </a:pPr>
            <a:r>
              <a:rPr sz="1600"/>
              <a:t>[3] P. Bhattacharya and I. Neamtiu. Bug-fix time prediction models: Can we do better?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2.png"/>
          <p:cNvPicPr/>
          <p:nvPr/>
        </p:nvPicPr>
        <p:blipFill>
          <a:blip r:embed="rId2">
            <a:alphaModFix amt="25016"/>
            <a:extLst/>
          </a:blip>
          <a:stretch>
            <a:fillRect/>
          </a:stretch>
        </p:blipFill>
        <p:spPr>
          <a:xfrm>
            <a:off x="307834" y="3330554"/>
            <a:ext cx="3122638" cy="3122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2417" y="3548430"/>
            <a:ext cx="2686887" cy="2686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4.png"/>
          <p:cNvPicPr/>
          <p:nvPr/>
        </p:nvPicPr>
        <p:blipFill>
          <a:blip r:embed="rId4">
            <a:alphaModFix amt="25016"/>
            <a:extLst/>
          </a:blip>
          <a:stretch>
            <a:fillRect/>
          </a:stretch>
        </p:blipFill>
        <p:spPr>
          <a:xfrm>
            <a:off x="8866066" y="3330554"/>
            <a:ext cx="3232971" cy="323297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3843285" y="4442647"/>
            <a:ext cx="656318" cy="1008784"/>
          </a:xfrm>
          <a:prstGeom prst="rightArrow">
            <a:avLst>
              <a:gd name="adj1" fmla="val 50000"/>
              <a:gd name="adj2" fmla="val 35156"/>
            </a:avLst>
          </a:prstGeom>
          <a:solidFill/>
          <a:ln w="12700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7904526" y="4387480"/>
            <a:ext cx="656318" cy="1008784"/>
          </a:xfrm>
          <a:prstGeom prst="rightArrow">
            <a:avLst>
              <a:gd name="adj1" fmla="val 50000"/>
              <a:gd name="adj2" fmla="val 35156"/>
            </a:avLst>
          </a:prstGeom>
          <a:solidFill/>
          <a:ln w="12700">
            <a:solidFill/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345329" y="6441981"/>
            <a:ext cx="3598266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Software Repository Data</a:t>
            </a:r>
          </a:p>
        </p:txBody>
      </p:sp>
      <p:sp>
        <p:nvSpPr>
          <p:cNvPr id="90" name="Shape 90"/>
          <p:cNvSpPr/>
          <p:nvPr/>
        </p:nvSpPr>
        <p:spPr>
          <a:xfrm>
            <a:off x="5234355" y="6441981"/>
            <a:ext cx="237845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Statistical Model</a:t>
            </a:r>
          </a:p>
        </p:txBody>
      </p:sp>
      <p:sp>
        <p:nvSpPr>
          <p:cNvPr id="91" name="Shape 91"/>
          <p:cNvSpPr/>
          <p:nvPr/>
        </p:nvSpPr>
        <p:spPr>
          <a:xfrm>
            <a:off x="8767031" y="6441981"/>
            <a:ext cx="363006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914400">
              <a:defRPr sz="2400"/>
            </a:lvl1pPr>
          </a:lstStyle>
          <a:p>
            <a:pPr lvl="0">
              <a:defRPr sz="1800"/>
            </a:pPr>
            <a:r>
              <a:rPr sz="2400"/>
              <a:t>Research Result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8000"/>
              <a:t>However …</a:t>
            </a:r>
          </a:p>
        </p:txBody>
      </p:sp>
      <p:sp>
        <p:nvSpPr>
          <p:cNvPr id="93" name="Shape 93"/>
          <p:cNvSpPr/>
          <p:nvPr/>
        </p:nvSpPr>
        <p:spPr>
          <a:xfrm rot="1221539">
            <a:off x="1393294" y="3986919"/>
            <a:ext cx="951717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20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12000"/>
              <a:t>?</a:t>
            </a:r>
          </a:p>
        </p:txBody>
      </p:sp>
      <p:sp>
        <p:nvSpPr>
          <p:cNvPr id="94" name="Shape 94"/>
          <p:cNvSpPr/>
          <p:nvPr/>
        </p:nvSpPr>
        <p:spPr>
          <a:xfrm rot="1221539">
            <a:off x="10006693" y="3916679"/>
            <a:ext cx="951717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sz="120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/>
            </a:pPr>
            <a:r>
              <a:rPr sz="12000"/>
              <a:t>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1-jqyJAUhenEe4E3MZxbps-Q.jpg"/>
          <p:cNvPicPr/>
          <p:nvPr/>
        </p:nvPicPr>
        <p:blipFill>
          <a:blip r:embed="rId2">
            <a:alphaModFix amt="53070"/>
            <a:extLst/>
          </a:blip>
          <a:srcRect l="17399" t="0" r="16526" b="0"/>
          <a:stretch>
            <a:fillRect/>
          </a:stretch>
        </p:blipFill>
        <p:spPr>
          <a:xfrm>
            <a:off x="-40238" y="-190694"/>
            <a:ext cx="13260596" cy="101349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xfrm>
            <a:off x="-72738" y="-25301"/>
            <a:ext cx="13325784" cy="9804202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anchor="ctr"/>
          <a:lstStyle/>
          <a:p>
            <a:pPr lvl="0">
              <a:defRPr sz="1800"/>
            </a:pPr>
            <a:r>
              <a:rPr sz="8000">
                <a:latin typeface="Helvetica"/>
                <a:ea typeface="Helvetica"/>
                <a:cs typeface="Helvetica"/>
                <a:sym typeface="Helvetica"/>
              </a:rPr>
              <a:t>We do find some </a:t>
            </a:r>
            <a:endParaRPr sz="80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8000">
                <a:latin typeface="Helvetica"/>
                <a:ea typeface="Helvetica"/>
                <a:cs typeface="Helvetica"/>
                <a:sym typeface="Helvetica"/>
              </a:rPr>
              <a:t>real issues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1-jqyJAUhenEe4E3MZxbps-Q.jpg"/>
          <p:cNvPicPr/>
          <p:nvPr/>
        </p:nvPicPr>
        <p:blipFill>
          <a:blip r:embed="rId2">
            <a:alphaModFix amt="14322"/>
            <a:extLst/>
          </a:blip>
          <a:srcRect l="17399" t="0" r="16526" b="0"/>
          <a:stretch>
            <a:fillRect/>
          </a:stretch>
        </p:blipFill>
        <p:spPr>
          <a:xfrm>
            <a:off x="-40238" y="-190694"/>
            <a:ext cx="13260596" cy="10134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Some real issues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499" indent="-444499">
              <a:defRPr sz="1800"/>
            </a:pPr>
            <a:r>
              <a:rPr b="1" sz="4000">
                <a:latin typeface="Helvetica"/>
                <a:ea typeface="Helvetica"/>
                <a:cs typeface="Helvetica"/>
                <a:sym typeface="Helvetica"/>
              </a:rPr>
              <a:t>Task completion time</a:t>
            </a:r>
            <a:r>
              <a:rPr sz="4000"/>
              <a:t> is important</a:t>
            </a:r>
            <a:endParaRPr sz="4000"/>
          </a:p>
          <a:p>
            <a:pPr lvl="1" marL="889000" indent="-444500">
              <a:defRPr sz="1800"/>
            </a:pPr>
            <a:r>
              <a:rPr sz="3200"/>
              <a:t>For both research and practical development</a:t>
            </a:r>
            <a:endParaRPr sz="3200"/>
          </a:p>
          <a:p>
            <a:pPr lvl="0" marL="444499" indent="-444499">
              <a:defRPr sz="1800"/>
            </a:pPr>
            <a:r>
              <a:rPr sz="4000"/>
              <a:t>Count #bugs fixed by each dev on each day</a:t>
            </a:r>
            <a:endParaRPr sz="4000"/>
          </a:p>
          <a:p>
            <a:pPr lvl="0" marL="444499" indent="-444499">
              <a:defRPr sz="1800"/>
            </a:pPr>
            <a:r>
              <a:rPr sz="4000"/>
              <a:t>Experiment on official data from Mozilla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Some real issues</a:t>
            </a:r>
          </a:p>
        </p:txBody>
      </p:sp>
      <p:pic>
        <p:nvPicPr>
          <p:cNvPr id="104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801" y="2990142"/>
            <a:ext cx="10273151" cy="5922559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8935508" y="3882017"/>
            <a:ext cx="2928091" cy="3662579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000875" y="6349529"/>
            <a:ext cx="1026826" cy="1195069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995192" y="8596807"/>
            <a:ext cx="9881678" cy="1"/>
          </a:xfrm>
          <a:prstGeom prst="line">
            <a:avLst/>
          </a:prstGeom>
          <a:ln w="25400">
            <a:solidFill>
              <a:srgbClr val="FD831F"/>
            </a:solidFill>
            <a:miter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11" name="Group 111"/>
          <p:cNvGrpSpPr/>
          <p:nvPr/>
        </p:nvGrpSpPr>
        <p:grpSpPr>
          <a:xfrm>
            <a:off x="125890" y="7282925"/>
            <a:ext cx="1859051" cy="1278643"/>
            <a:chOff x="0" y="0"/>
            <a:chExt cx="1859050" cy="1278641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1464558" cy="6671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b="1"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480418" y="332390"/>
              <a:ext cx="378633" cy="9462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103434"/>
              <a:ext cx="1464558" cy="46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200"/>
              </a:lvl1pPr>
            </a:lstStyle>
            <a:p>
              <a:pPr lvl="0">
                <a:defRPr sz="1800"/>
              </a:pPr>
              <a:r>
                <a:rPr sz="2200"/>
                <a:t>Mean:1.92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55114" y="2953393"/>
            <a:ext cx="1713492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r" defTabSz="914400">
              <a:defRPr sz="1800"/>
            </a:pPr>
            <a:r>
              <a:rPr sz="1400">
                <a:latin typeface="幼圆"/>
                <a:ea typeface="幼圆"/>
                <a:cs typeface="幼圆"/>
                <a:sym typeface="幼圆"/>
              </a:rPr>
              <a:t>#bugs fixed by </a:t>
            </a:r>
            <a:endParaRPr sz="1400">
              <a:latin typeface="幼圆"/>
              <a:ea typeface="幼圆"/>
              <a:cs typeface="幼圆"/>
              <a:sym typeface="幼圆"/>
            </a:endParaRPr>
          </a:p>
          <a:p>
            <a:pPr lvl="0" algn="r" defTabSz="914400">
              <a:defRPr sz="1800"/>
            </a:pPr>
            <a:r>
              <a:rPr sz="1400">
                <a:latin typeface="幼圆"/>
                <a:ea typeface="幼圆"/>
                <a:cs typeface="幼圆"/>
                <a:sym typeface="幼圆"/>
              </a:rPr>
              <a:t>each individual</a:t>
            </a:r>
          </a:p>
        </p:txBody>
      </p:sp>
      <p:sp>
        <p:nvSpPr>
          <p:cNvPr id="113" name="Shape 113"/>
          <p:cNvSpPr/>
          <p:nvPr/>
        </p:nvSpPr>
        <p:spPr>
          <a:xfrm>
            <a:off x="2058692" y="7560698"/>
            <a:ext cx="9868407" cy="1"/>
          </a:xfrm>
          <a:prstGeom prst="line">
            <a:avLst/>
          </a:prstGeom>
          <a:ln w="3175">
            <a:solidFill>
              <a:srgbClr val="FF0000"/>
            </a:solidFill>
            <a:prstDash val="sysDot"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16" name="Group 116"/>
          <p:cNvGrpSpPr/>
          <p:nvPr/>
        </p:nvGrpSpPr>
        <p:grpSpPr>
          <a:xfrm>
            <a:off x="3000876" y="4275717"/>
            <a:ext cx="3308017" cy="1115599"/>
            <a:chOff x="0" y="0"/>
            <a:chExt cx="3308015" cy="1115598"/>
          </a:xfrm>
        </p:grpSpPr>
        <p:sp>
          <p:nvSpPr>
            <p:cNvPr id="114" name="Shape 114"/>
            <p:cNvSpPr/>
            <p:nvPr/>
          </p:nvSpPr>
          <p:spPr>
            <a:xfrm>
              <a:off x="0" y="-1"/>
              <a:ext cx="3308017" cy="1115600"/>
            </a:xfrm>
            <a:prstGeom prst="rect">
              <a:avLst/>
            </a:prstGeom>
            <a:solidFill>
              <a:srgbClr val="3333CC"/>
            </a:solidFill>
            <a:ln w="12700" cap="flat">
              <a:solidFill>
                <a:srgbClr val="252595"/>
              </a:solidFill>
              <a:prstDash val="solid"/>
              <a:miter lim="8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24475"/>
              <a:ext cx="3308017" cy="866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幼圆"/>
                  <a:ea typeface="幼圆"/>
                  <a:cs typeface="幼圆"/>
                  <a:sym typeface="幼圆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Fix more than 50 bugs on one day!</a:t>
              </a:r>
            </a:p>
          </p:txBody>
        </p:sp>
      </p:grpSp>
      <p:pic>
        <p:nvPicPr>
          <p:cNvPr id="117" name="1-jqyJAUhenEe4E3MZxbps-Q.jpg"/>
          <p:cNvPicPr/>
          <p:nvPr/>
        </p:nvPicPr>
        <p:blipFill>
          <a:blip r:embed="rId3">
            <a:alphaModFix amt="9312"/>
            <a:extLst/>
          </a:blip>
          <a:srcRect l="17399" t="0" r="16526" b="0"/>
          <a:stretch>
            <a:fillRect/>
          </a:stretch>
        </p:blipFill>
        <p:spPr>
          <a:xfrm>
            <a:off x="-40238" y="-190694"/>
            <a:ext cx="13260596" cy="1013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