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849d9dcb2ce7439f" Type="http://schemas.microsoft.com/office/2006/relationships/txt" Target="udata/data.dat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F32F-0333-467C-9C5C-ED3B6F23C899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4CC8-6BD7-4713-9FE6-B56B3DFF3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521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F32F-0333-467C-9C5C-ED3B6F23C899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4CC8-6BD7-4713-9FE6-B56B3DFF3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95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F32F-0333-467C-9C5C-ED3B6F23C899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4CC8-6BD7-4713-9FE6-B56B3DFF3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010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F32F-0333-467C-9C5C-ED3B6F23C899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4CC8-6BD7-4713-9FE6-B56B3DFF3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545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F32F-0333-467C-9C5C-ED3B6F23C899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4CC8-6BD7-4713-9FE6-B56B3DFF3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000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F32F-0333-467C-9C5C-ED3B6F23C899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4CC8-6BD7-4713-9FE6-B56B3DFF3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2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F32F-0333-467C-9C5C-ED3B6F23C899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4CC8-6BD7-4713-9FE6-B56B3DFF3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072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F32F-0333-467C-9C5C-ED3B6F23C899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4CC8-6BD7-4713-9FE6-B56B3DFF3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430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F32F-0333-467C-9C5C-ED3B6F23C899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4CC8-6BD7-4713-9FE6-B56B3DFF3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341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F32F-0333-467C-9C5C-ED3B6F23C899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4CC8-6BD7-4713-9FE6-B56B3DFF3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1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F32F-0333-467C-9C5C-ED3B6F23C899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4CC8-6BD7-4713-9FE6-B56B3DFF3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610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6F32F-0333-467C-9C5C-ED3B6F23C899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54CC8-6BD7-4713-9FE6-B56B3DFF3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238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37507" y="2801035"/>
            <a:ext cx="84821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0" i="0" dirty="0" smtClean="0">
                <a:solidFill>
                  <a:srgbClr val="24292E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Methodologies for Cross-Domain Data Fusion: An Overview</a:t>
            </a:r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574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9964" y="231168"/>
            <a:ext cx="92726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SEMANTIC MEANING-BASED - Multi-View Based - </a:t>
            </a:r>
            <a:r>
              <a:rPr lang="en-US" altLang="zh-CN" sz="2400" dirty="0" smtClean="0"/>
              <a:t>Multi-Kernel Learning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731520" y="6014498"/>
            <a:ext cx="88111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时间</a:t>
            </a:r>
            <a:r>
              <a:rPr lang="en-US" altLang="zh-CN" dirty="0"/>
              <a:t>kernel</a:t>
            </a:r>
            <a:r>
              <a:rPr lang="zh-CN" altLang="en-US" dirty="0"/>
              <a:t>和空间</a:t>
            </a:r>
            <a:r>
              <a:rPr lang="en-US" altLang="zh-CN" dirty="0"/>
              <a:t>kernel</a:t>
            </a:r>
            <a:r>
              <a:rPr lang="zh-CN" altLang="en-US" dirty="0"/>
              <a:t>，</a:t>
            </a:r>
            <a:r>
              <a:rPr lang="en-US" altLang="zh-CN" dirty="0"/>
              <a:t>Prediction Aggregator</a:t>
            </a:r>
            <a:r>
              <a:rPr lang="zh-CN" altLang="en-US" dirty="0"/>
              <a:t>是一个</a:t>
            </a:r>
            <a:r>
              <a:rPr lang="en-US" altLang="zh-CN" dirty="0"/>
              <a:t>kernel learning method</a:t>
            </a:r>
            <a:r>
              <a:rPr lang="zh-CN" altLang="en-US" dirty="0"/>
              <a:t>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80" y="1038895"/>
            <a:ext cx="7093437" cy="456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7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9964" y="231168"/>
            <a:ext cx="8803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SEMANTIC MEANING-BASED - Multi-View Based - </a:t>
            </a:r>
            <a:r>
              <a:rPr lang="en-US" altLang="zh-CN" sz="2400" dirty="0"/>
              <a:t>subspace learning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642209" y="5753840"/>
            <a:ext cx="4863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PCA</a:t>
            </a:r>
            <a:r>
              <a:rPr lang="zh-CN" altLang="en-US" dirty="0"/>
              <a:t>（主成分分析）和</a:t>
            </a:r>
            <a:r>
              <a:rPr lang="en-US" altLang="zh-CN" dirty="0"/>
              <a:t>CCA</a:t>
            </a:r>
            <a:r>
              <a:rPr lang="zh-CN" altLang="en-US" dirty="0"/>
              <a:t>（典型相关性分析）</a:t>
            </a:r>
          </a:p>
        </p:txBody>
      </p:sp>
      <p:sp>
        <p:nvSpPr>
          <p:cNvPr id="4" name="矩形 3"/>
          <p:cNvSpPr/>
          <p:nvPr/>
        </p:nvSpPr>
        <p:spPr>
          <a:xfrm>
            <a:off x="642209" y="4974344"/>
            <a:ext cx="99714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不同数据集对应不同的</a:t>
            </a:r>
            <a:r>
              <a:rPr lang="en-US" altLang="zh-CN" dirty="0" smtClean="0"/>
              <a:t>space</a:t>
            </a:r>
            <a:r>
              <a:rPr lang="zh-CN" altLang="en-US" dirty="0" smtClean="0"/>
              <a:t>，不同的</a:t>
            </a:r>
            <a:r>
              <a:rPr lang="en-US" altLang="zh-CN" dirty="0" smtClean="0"/>
              <a:t>space</a:t>
            </a:r>
            <a:r>
              <a:rPr lang="zh-CN" altLang="en-US" dirty="0" smtClean="0"/>
              <a:t>由于描述的对象是同一个，存在一个共同的</a:t>
            </a:r>
            <a:r>
              <a:rPr lang="en-US" altLang="zh-CN" dirty="0" smtClean="0"/>
              <a:t>subspace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映射到这个</a:t>
            </a:r>
            <a:r>
              <a:rPr lang="en-US" altLang="zh-CN" dirty="0" smtClean="0"/>
              <a:t>subspace</a:t>
            </a:r>
            <a:r>
              <a:rPr lang="zh-CN" altLang="en-US" dirty="0" smtClean="0"/>
              <a:t>上可以做数据融合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028" y="1793135"/>
            <a:ext cx="6306430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38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9964" y="231168"/>
            <a:ext cx="99724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SEMANTIC MEANING-BASED - Similarity-Based - </a:t>
            </a:r>
            <a:r>
              <a:rPr lang="en-US" altLang="zh-CN" sz="2400" dirty="0"/>
              <a:t>Coupled Matrix Factorization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402454" y="1007084"/>
                <a:ext cx="10814186" cy="17766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 smtClean="0"/>
                  <a:t>例子</a:t>
                </a:r>
                <a:r>
                  <a:rPr lang="en-US" altLang="zh-CN" b="1" dirty="0"/>
                  <a:t>10</a:t>
                </a:r>
                <a:r>
                  <a:rPr lang="zh-CN" altLang="en-US" b="1" dirty="0"/>
                  <a:t>（位置和活动的推荐）</a:t>
                </a:r>
                <a:endParaRPr lang="en-US" altLang="zh-CN" dirty="0" smtClean="0"/>
              </a:p>
              <a:p>
                <a:r>
                  <a:rPr lang="en-US" altLang="zh-CN" dirty="0" smtClean="0"/>
                  <a:t>X</a:t>
                </a:r>
                <a:r>
                  <a:rPr lang="zh-CN" altLang="en-US" dirty="0"/>
                  <a:t>是一个稀疏矩阵</a:t>
                </a:r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/>
                  <a:t>表示位置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出现活动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的频率，通过矩阵分解的方式进行缺失值填补。</a:t>
                </a:r>
                <a:br>
                  <a:rPr lang="zh-CN" altLang="en-US" dirty="0"/>
                </a:br>
                <a:r>
                  <a:rPr lang="zh-CN" altLang="en-US" dirty="0"/>
                  <a:t>填补后可以进行推荐（对活动推荐</a:t>
                </a:r>
                <a:r>
                  <a:rPr lang="en-US" altLang="zh-CN" dirty="0" err="1"/>
                  <a:t>topK</a:t>
                </a:r>
                <a:r>
                  <a:rPr lang="zh-CN" altLang="en-US" dirty="0"/>
                  <a:t>位置，对位置推荐活动）</a:t>
                </a:r>
                <a:r>
                  <a:rPr lang="zh-CN" altLang="en-US" dirty="0" smtClean="0"/>
                  <a:t>。</a:t>
                </a:r>
                <a:r>
                  <a:rPr lang="zh-CN" altLang="en-US" dirty="0"/>
                  <a:t/>
                </a:r>
                <a:br>
                  <a:rPr lang="zh-CN" altLang="en-US" dirty="0"/>
                </a:br>
                <a:r>
                  <a:rPr lang="en-US" altLang="zh-CN" dirty="0"/>
                  <a:t>Y</a:t>
                </a:r>
                <a:r>
                  <a:rPr lang="zh-CN" altLang="en-US" dirty="0"/>
                  <a:t>是一个位置的地理特征，比如</a:t>
                </a:r>
                <a:r>
                  <a:rPr lang="en-US" altLang="zh-CN" dirty="0"/>
                  <a:t>POI</a:t>
                </a:r>
                <a:r>
                  <a:rPr lang="zh-CN" altLang="en-US" dirty="0" smtClean="0"/>
                  <a:t>信息</a:t>
                </a:r>
                <a:r>
                  <a:rPr lang="zh-CN" altLang="en-US" dirty="0"/>
                  <a:t/>
                </a:r>
                <a:br>
                  <a:rPr lang="zh-CN" altLang="en-US" dirty="0"/>
                </a:br>
                <a:r>
                  <a:rPr lang="en-US" altLang="zh-CN" dirty="0"/>
                  <a:t>Z</a:t>
                </a:r>
                <a:r>
                  <a:rPr lang="zh-CN" altLang="en-US" dirty="0"/>
                  <a:t>是一个活动之间的相关性矩阵</a:t>
                </a:r>
                <a:r>
                  <a:rPr lang="zh-CN" altLang="en-US" dirty="0" smtClean="0"/>
                  <a:t>。</a:t>
                </a:r>
                <a:r>
                  <a:rPr lang="zh-CN" altLang="en-US" dirty="0"/>
                  <a:t/>
                </a:r>
                <a:br>
                  <a:rPr lang="zh-CN" altLang="en-US" dirty="0"/>
                </a:br>
                <a:r>
                  <a:rPr lang="zh-CN" altLang="en-US" dirty="0"/>
                  <a:t>最终的目标函数</a:t>
                </a:r>
                <a:r>
                  <a:rPr lang="zh-CN" altLang="en-US" dirty="0" smtClean="0"/>
                  <a:t>如</a:t>
                </a:r>
                <a:r>
                  <a:rPr lang="zh-CN" altLang="en-US" dirty="0"/>
                  <a:t>下</a:t>
                </a:r>
                <a:r>
                  <a:rPr lang="zh-CN" altLang="en-US" dirty="0" smtClean="0"/>
                  <a:t>所</a:t>
                </a:r>
                <a:r>
                  <a:rPr lang="zh-CN" altLang="en-US" dirty="0"/>
                  <a:t>示，前半部分即分解矩阵要尽可能和原矩阵接近，后半部分为正则项。</a:t>
                </a: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54" y="1007084"/>
                <a:ext cx="10814186" cy="1776640"/>
              </a:xfrm>
              <a:prstGeom prst="rect">
                <a:avLst/>
              </a:prstGeom>
              <a:blipFill rotWithShape="0">
                <a:blip r:embed="rId2"/>
                <a:stretch>
                  <a:fillRect l="-451" t="-2740" b="-30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438" y="2941220"/>
            <a:ext cx="7612152" cy="21010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47" y="5330618"/>
            <a:ext cx="10058400" cy="69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70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9964" y="231168"/>
            <a:ext cx="99724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SEMANTIC MEANING-BASED - Similarity-Based - </a:t>
            </a:r>
            <a:r>
              <a:rPr lang="en-US" altLang="zh-CN" sz="2400" dirty="0"/>
              <a:t>Coupled Matrix Factorization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269964" y="770758"/>
                <a:ext cx="1201783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 smtClean="0"/>
                  <a:t>例子</a:t>
                </a:r>
                <a:r>
                  <a:rPr lang="en-US" altLang="zh-CN" b="1" dirty="0"/>
                  <a:t>11</a:t>
                </a:r>
                <a:r>
                  <a:rPr lang="zh-CN" altLang="en-US" b="1" dirty="0"/>
                  <a:t>（估计路段的车速值）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en-US" dirty="0" smtClean="0"/>
                  <a:t>代表</a:t>
                </a:r>
                <a:r>
                  <a:rPr lang="zh-CN" altLang="en-US" dirty="0"/>
                  <a:t>时间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，路段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的车速实际值</a:t>
                </a:r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CN" altLang="en-US" dirty="0" smtClean="0"/>
                  <a:t>代表</a:t>
                </a:r>
                <a:r>
                  <a:rPr lang="zh-CN" altLang="en-US" dirty="0"/>
                  <a:t>车速的平均值（基于历史数据），通过</a:t>
                </a:r>
                <a:r>
                  <a:rPr lang="en-US" altLang="zh-CN" dirty="0"/>
                  <a:t>taxi</a:t>
                </a:r>
                <a:r>
                  <a:rPr lang="zh-CN" altLang="en-US" dirty="0"/>
                  <a:t>轨迹数据建立，</a:t>
                </a:r>
                <a:r>
                  <a:rPr lang="zh-CN" altLang="en-US" dirty="0" smtClean="0"/>
                  <a:t>稀疏</a:t>
                </a:r>
                <a:r>
                  <a:rPr lang="zh-CN" altLang="en-US" dirty="0"/>
                  <a:t/>
                </a:r>
                <a:br>
                  <a:rPr lang="zh-CN" altLang="en-US" dirty="0"/>
                </a:br>
                <a:r>
                  <a:rPr lang="en-US" altLang="zh-CN" dirty="0"/>
                  <a:t>Z</a:t>
                </a:r>
                <a:r>
                  <a:rPr lang="zh-CN" altLang="en-US" dirty="0"/>
                  <a:t>代表路段的特征，例如路段的</a:t>
                </a:r>
                <a:r>
                  <a:rPr lang="en-US" altLang="zh-CN" dirty="0"/>
                  <a:t>POI</a:t>
                </a:r>
                <a:r>
                  <a:rPr lang="zh-CN" altLang="en-US" dirty="0"/>
                  <a:t>，路段的限速，车道数等特征</a:t>
                </a:r>
                <a:r>
                  <a:rPr lang="zh-CN" altLang="en-US" dirty="0" smtClean="0"/>
                  <a:t>。</a:t>
                </a:r>
                <a:r>
                  <a:rPr lang="zh-CN" altLang="en-US" dirty="0"/>
                  <a:t/>
                </a:r>
                <a:br>
                  <a:rPr lang="zh-CN" alt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zh-CN" altLang="en-US" dirty="0" smtClean="0"/>
                  <a:t>代表</a:t>
                </a:r>
                <a:r>
                  <a:rPr lang="zh-CN" altLang="en-US" dirty="0"/>
                  <a:t>时间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，网格</a:t>
                </a:r>
                <a:r>
                  <a:rPr lang="en-US" altLang="zh-CN" dirty="0"/>
                  <a:t>g</a:t>
                </a:r>
                <a:r>
                  <a:rPr lang="zh-CN" altLang="en-US" dirty="0"/>
                  <a:t>的车流量，有平均值和实际值</a:t>
                </a:r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64" y="770758"/>
                <a:ext cx="12017830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406" t="-4061" b="-76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64" y="6276988"/>
            <a:ext cx="10058400" cy="6584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41" y="1971087"/>
            <a:ext cx="6506483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93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9964" y="231168"/>
            <a:ext cx="8850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SEMANTIC MEANING-BASED - Similarity-Based - </a:t>
            </a:r>
            <a:r>
              <a:rPr lang="en-US" altLang="zh-CN" sz="2400" dirty="0"/>
              <a:t>Manifold Alignment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470263" y="946109"/>
            <a:ext cx="67926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例子</a:t>
            </a:r>
            <a:r>
              <a:rPr lang="en-US" altLang="zh-CN" b="1" dirty="0"/>
              <a:t>12</a:t>
            </a:r>
            <a:r>
              <a:rPr lang="zh-CN" altLang="en-US" b="1" dirty="0"/>
              <a:t>（细粒度城市噪声）</a:t>
            </a:r>
            <a:endParaRPr lang="en-US" altLang="zh-CN" dirty="0" smtClean="0"/>
          </a:p>
          <a:p>
            <a:r>
              <a:rPr lang="en-US" altLang="zh-CN" dirty="0" smtClean="0"/>
              <a:t>X</a:t>
            </a:r>
            <a:r>
              <a:rPr lang="zh-CN" altLang="en-US" dirty="0"/>
              <a:t>为区域特征，</a:t>
            </a:r>
            <a:r>
              <a:rPr lang="en-US" altLang="zh-CN" dirty="0"/>
              <a:t>Z</a:t>
            </a:r>
            <a:r>
              <a:rPr lang="zh-CN" altLang="en-US" dirty="0"/>
              <a:t>为噪声种类相关性，</a:t>
            </a:r>
            <a:r>
              <a:rPr lang="en-US" altLang="zh-CN" dirty="0"/>
              <a:t>Y</a:t>
            </a:r>
            <a:r>
              <a:rPr lang="zh-CN" altLang="en-US" dirty="0"/>
              <a:t>为时间</a:t>
            </a:r>
            <a:r>
              <a:rPr lang="en-US" altLang="zh-CN" dirty="0"/>
              <a:t>t</a:t>
            </a:r>
            <a:r>
              <a:rPr lang="zh-CN" altLang="en-US" dirty="0"/>
              <a:t>区域</a:t>
            </a:r>
            <a:r>
              <a:rPr lang="en-US" altLang="zh-CN" dirty="0"/>
              <a:t>r</a:t>
            </a:r>
            <a:r>
              <a:rPr lang="zh-CN" altLang="en-US" dirty="0"/>
              <a:t>的人流量。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36" y="1845716"/>
            <a:ext cx="6449325" cy="353426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88" y="5476682"/>
            <a:ext cx="6268325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20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793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0927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3860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821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4896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8972" y="1113248"/>
            <a:ext cx="79944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 smtClean="0">
                <a:solidFill>
                  <a:srgbClr val="24292E"/>
                </a:solidFill>
                <a:effectLst/>
                <a:latin typeface="-apple-system"/>
              </a:rPr>
              <a:t>来自不同领域的数据集，例如我们要改善城市规划，可能要用到的数据集有：</a:t>
            </a:r>
            <a:r>
              <a:rPr lang="zh-CN" altLang="en-US" b="1" i="0" dirty="0" smtClean="0">
                <a:solidFill>
                  <a:srgbClr val="FF0000"/>
                </a:solidFill>
                <a:effectLst/>
                <a:latin typeface="-apple-system"/>
              </a:rPr>
              <a:t>路网数据，交通流量数据，</a:t>
            </a:r>
            <a:r>
              <a:rPr lang="en-US" altLang="zh-CN" b="1" i="0" dirty="0" smtClean="0">
                <a:solidFill>
                  <a:srgbClr val="FF0000"/>
                </a:solidFill>
                <a:effectLst/>
                <a:latin typeface="-apple-system"/>
              </a:rPr>
              <a:t>POI</a:t>
            </a:r>
            <a:r>
              <a:rPr lang="zh-CN" altLang="en-US" b="1" i="0" dirty="0" smtClean="0">
                <a:solidFill>
                  <a:srgbClr val="FF0000"/>
                </a:solidFill>
                <a:effectLst/>
                <a:latin typeface="-apple-system"/>
              </a:rPr>
              <a:t>数据，人口数据。</a:t>
            </a:r>
            <a:r>
              <a:rPr lang="zh-CN" altLang="en-US" b="0" i="0" dirty="0" smtClean="0">
                <a:solidFill>
                  <a:srgbClr val="24292E"/>
                </a:solidFill>
                <a:effectLst/>
                <a:latin typeface="-apple-system"/>
              </a:rPr>
              <a:t> </a:t>
            </a:r>
            <a:endParaRPr lang="en-US" altLang="zh-CN" b="0" i="0" dirty="0" smtClean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zh-CN" altLang="en-US" b="0" i="0" dirty="0" smtClean="0">
                <a:solidFill>
                  <a:srgbClr val="24292E"/>
                </a:solidFill>
                <a:effectLst/>
                <a:latin typeface="-apple-system"/>
              </a:rPr>
              <a:t>这些数据就是来自不同领域的数据，需要更好地融合这些数据集中的知识。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78972" y="379214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0" dirty="0" smtClean="0">
                <a:solidFill>
                  <a:srgbClr val="24292E"/>
                </a:solidFill>
                <a:effectLst/>
                <a:latin typeface="-apple-system"/>
              </a:rPr>
              <a:t>多源数据定义</a:t>
            </a:r>
            <a:endParaRPr lang="zh-CN" altLang="en-US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8972" y="2401280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24292E"/>
                </a:solidFill>
                <a:latin typeface="-apple-system"/>
              </a:rPr>
              <a:t>方法分类</a:t>
            </a:r>
            <a:endParaRPr lang="zh-CN" altLang="en-US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5577" y="3059617"/>
            <a:ext cx="79944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24292E"/>
                </a:solidFill>
                <a:latin typeface="-apple-system"/>
              </a:rPr>
              <a:t>1.stage-based</a:t>
            </a:r>
          </a:p>
          <a:p>
            <a:r>
              <a:rPr lang="en-US" altLang="zh-CN" dirty="0" smtClean="0">
                <a:solidFill>
                  <a:srgbClr val="24292E"/>
                </a:solidFill>
                <a:latin typeface="-apple-system"/>
              </a:rPr>
              <a:t>2.feature-level based</a:t>
            </a:r>
          </a:p>
          <a:p>
            <a:r>
              <a:rPr lang="en-US" altLang="zh-CN" dirty="0" smtClean="0">
                <a:solidFill>
                  <a:srgbClr val="24292E"/>
                </a:solidFill>
                <a:latin typeface="-apple-system"/>
              </a:rPr>
              <a:t>3.semantic meaning-based</a:t>
            </a:r>
            <a:endParaRPr lang="zh-CN" altLang="en-US" dirty="0">
              <a:solidFill>
                <a:srgbClr val="24292E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06318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7692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0436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2628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00128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5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6720" y="269966"/>
            <a:ext cx="1689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stage based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531652" y="1398954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 smtClean="0">
                <a:solidFill>
                  <a:srgbClr val="24292E"/>
                </a:solidFill>
                <a:effectLst/>
                <a:latin typeface="-apple-system"/>
              </a:rPr>
              <a:t>stage1</a:t>
            </a:r>
            <a:r>
              <a:rPr lang="zh-CN" altLang="en-US" b="0" i="0" dirty="0" smtClean="0">
                <a:solidFill>
                  <a:srgbClr val="24292E"/>
                </a:solidFill>
                <a:effectLst/>
                <a:latin typeface="-apple-system"/>
              </a:rPr>
              <a:t>：通过主干路网将城市划成不同区域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72589" y="975360"/>
            <a:ext cx="4251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例子</a:t>
            </a:r>
            <a:r>
              <a:rPr lang="en-US" altLang="zh-CN" dirty="0" smtClean="0"/>
              <a:t>1</a:t>
            </a:r>
            <a:r>
              <a:rPr lang="zh-CN" altLang="en-US" dirty="0" smtClean="0"/>
              <a:t>（</a:t>
            </a:r>
            <a:r>
              <a:rPr lang="zh-CN" altLang="en-US" dirty="0"/>
              <a:t>路网数据和出租车轨迹数据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455817" y="324981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定义：在数据挖掘任务的不同阶段，采用不同的数据集。</a:t>
            </a:r>
          </a:p>
        </p:txBody>
      </p:sp>
      <p:sp>
        <p:nvSpPr>
          <p:cNvPr id="6" name="矩形 5"/>
          <p:cNvSpPr/>
          <p:nvPr/>
        </p:nvSpPr>
        <p:spPr>
          <a:xfrm>
            <a:off x="5852160" y="126045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stage2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：通过出租车轨迹数据，画出一个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graph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，点代表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stage1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中构造的区域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，边代表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出租车的移动。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89" y="2150515"/>
            <a:ext cx="4556760" cy="395365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524" y="2013832"/>
            <a:ext cx="4346608" cy="438710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72589" y="6400936"/>
            <a:ext cx="905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最终通过这个</a:t>
            </a:r>
            <a:r>
              <a:rPr lang="en-US" altLang="zh-CN" dirty="0"/>
              <a:t>graph</a:t>
            </a:r>
            <a:r>
              <a:rPr lang="zh-CN" altLang="en-US" dirty="0"/>
              <a:t>可以用来分析很多东西（比如哪两个区域的路规划的不好）</a:t>
            </a:r>
          </a:p>
        </p:txBody>
      </p:sp>
    </p:spTree>
    <p:extLst>
      <p:ext uri="{BB962C8B-B14F-4D97-AF65-F5344CB8AC3E}">
        <p14:creationId xmlns:p14="http://schemas.microsoft.com/office/powerpoint/2010/main" val="363128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6720" y="269966"/>
            <a:ext cx="1689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stage based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426720" y="884311"/>
            <a:ext cx="3198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例子</a:t>
            </a:r>
            <a:r>
              <a:rPr lang="en-US" altLang="zh-CN" dirty="0"/>
              <a:t>2</a:t>
            </a:r>
            <a:r>
              <a:rPr lang="zh-CN" altLang="en-US" dirty="0"/>
              <a:t>（用户轨迹和</a:t>
            </a:r>
            <a:r>
              <a:rPr lang="en-US" altLang="zh-CN" dirty="0"/>
              <a:t>POI</a:t>
            </a:r>
            <a:r>
              <a:rPr lang="zh-CN" altLang="en-US" dirty="0"/>
              <a:t>数据）</a:t>
            </a:r>
          </a:p>
        </p:txBody>
      </p:sp>
      <p:sp>
        <p:nvSpPr>
          <p:cNvPr id="4" name="矩形 3"/>
          <p:cNvSpPr/>
          <p:nvPr/>
        </p:nvSpPr>
        <p:spPr>
          <a:xfrm>
            <a:off x="426720" y="1406323"/>
            <a:ext cx="4258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stage1</a:t>
            </a:r>
            <a:r>
              <a:rPr lang="zh-CN" altLang="en-US" dirty="0"/>
              <a:t>：通过轨迹数据获取用户的驻留点</a:t>
            </a:r>
          </a:p>
        </p:txBody>
      </p:sp>
      <p:sp>
        <p:nvSpPr>
          <p:cNvPr id="5" name="矩形 4"/>
          <p:cNvSpPr/>
          <p:nvPr/>
        </p:nvSpPr>
        <p:spPr>
          <a:xfrm>
            <a:off x="426720" y="23577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stage2</a:t>
            </a:r>
            <a:r>
              <a:rPr lang="zh-CN" altLang="en-US" dirty="0"/>
              <a:t>：通过驻留点的</a:t>
            </a:r>
            <a:r>
              <a:rPr lang="en-US" altLang="zh-CN" dirty="0"/>
              <a:t>POI</a:t>
            </a:r>
            <a:r>
              <a:rPr lang="zh-CN" altLang="en-US" dirty="0"/>
              <a:t>数据，将驻留点描述成一个向量，将向量进行层次聚类</a:t>
            </a:r>
            <a:r>
              <a:rPr lang="zh-CN" altLang="en-US" dirty="0" smtClean="0"/>
              <a:t>，得到</a:t>
            </a:r>
            <a:r>
              <a:rPr lang="zh-CN" altLang="en-US" dirty="0"/>
              <a:t>一个树状的结构</a:t>
            </a:r>
          </a:p>
        </p:txBody>
      </p:sp>
      <p:sp>
        <p:nvSpPr>
          <p:cNvPr id="6" name="矩形 5"/>
          <p:cNvSpPr/>
          <p:nvPr/>
        </p:nvSpPr>
        <p:spPr>
          <a:xfrm>
            <a:off x="426720" y="358614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stage3</a:t>
            </a:r>
            <a:r>
              <a:rPr lang="zh-CN" altLang="en-US" dirty="0"/>
              <a:t>：由于不同用户的轨迹最终变成了驻留点向量，在不同的树形结构的不同</a:t>
            </a:r>
            <a:r>
              <a:rPr lang="en-US" altLang="zh-CN" dirty="0" smtClean="0"/>
              <a:t>layer</a:t>
            </a:r>
            <a:r>
              <a:rPr lang="zh-CN" altLang="en-US" dirty="0" smtClean="0"/>
              <a:t>有</a:t>
            </a:r>
            <a:r>
              <a:rPr lang="zh-CN" altLang="en-US" dirty="0"/>
              <a:t>不同的图结构。可以通过这个比较用户间的相似度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720" y="422756"/>
            <a:ext cx="5595907" cy="588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4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4165" y="269966"/>
            <a:ext cx="5988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mtClean="0"/>
              <a:t>FEATURE-LEVEL BASED - Direct Concatenation</a:t>
            </a:r>
            <a:endParaRPr lang="zh-CN" altLang="en-US" sz="2400" b="1" dirty="0"/>
          </a:p>
        </p:txBody>
      </p:sp>
      <p:sp>
        <p:nvSpPr>
          <p:cNvPr id="4" name="矩形 3"/>
          <p:cNvSpPr/>
          <p:nvPr/>
        </p:nvSpPr>
        <p:spPr>
          <a:xfrm>
            <a:off x="104495" y="731631"/>
            <a:ext cx="64182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即将两个从数据集中提取出的特征向量直接拼接在一起</a:t>
            </a:r>
            <a:r>
              <a:rPr lang="zh-CN" altLang="en-US" dirty="0" smtClean="0"/>
              <a:t>。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缺点：容易过拟合，忽略了特征之间的非线性关系和相关性。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4495" y="1537061"/>
            <a:ext cx="6332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FEATURE-LEVEL BASED </a:t>
            </a:r>
            <a:r>
              <a:rPr lang="en-US" altLang="zh-CN" sz="2400" b="1" dirty="0"/>
              <a:t>- DNN-Based Data Fusion</a:t>
            </a:r>
            <a:endParaRPr lang="zh-CN" altLang="en-US" sz="2400" b="1" dirty="0"/>
          </a:p>
        </p:txBody>
      </p:sp>
      <p:sp>
        <p:nvSpPr>
          <p:cNvPr id="6" name="矩形 5"/>
          <p:cNvSpPr/>
          <p:nvPr/>
        </p:nvSpPr>
        <p:spPr>
          <a:xfrm>
            <a:off x="265603" y="208324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蓝色表示最终融合出来的</a:t>
            </a:r>
            <a:r>
              <a:rPr lang="zh-CN" altLang="en-US" dirty="0" smtClean="0"/>
              <a:t>特征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smtClean="0"/>
              <a:t>B</a:t>
            </a:r>
            <a:r>
              <a:rPr lang="zh-CN" altLang="en-US" dirty="0" smtClean="0"/>
              <a:t>：</a:t>
            </a:r>
            <a:r>
              <a:rPr lang="zh-CN" altLang="en-US" dirty="0"/>
              <a:t>用视频重建音频和</a:t>
            </a:r>
            <a:r>
              <a:rPr lang="zh-CN" altLang="en-US" dirty="0" smtClean="0"/>
              <a:t>视频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smtClean="0"/>
              <a:t>C</a:t>
            </a:r>
            <a:r>
              <a:rPr lang="zh-CN" altLang="en-US" dirty="0" smtClean="0"/>
              <a:t>：</a:t>
            </a:r>
            <a:r>
              <a:rPr lang="zh-CN" altLang="en-US" dirty="0"/>
              <a:t>用视频和音频一起重建视频和</a:t>
            </a:r>
            <a:r>
              <a:rPr lang="zh-CN" altLang="en-US" dirty="0" smtClean="0"/>
              <a:t>音频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smtClean="0"/>
              <a:t>D</a:t>
            </a:r>
            <a:r>
              <a:rPr lang="zh-CN" altLang="en-US" dirty="0" smtClean="0"/>
              <a:t>：</a:t>
            </a:r>
            <a:r>
              <a:rPr lang="zh-CN" altLang="en-US" dirty="0"/>
              <a:t>双向的，一个是用文本重建图像，一个是用图像重建文本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07001"/>
            <a:ext cx="10058400" cy="297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97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0036" y="222460"/>
            <a:ext cx="38295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SEMANTIC MEANING-BASED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150060" y="3290054"/>
            <a:ext cx="2917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SEMANTIC MEANING-BASED</a:t>
            </a:r>
            <a:endParaRPr lang="zh-CN" altLang="en-US" dirty="0"/>
          </a:p>
        </p:txBody>
      </p:sp>
      <p:sp>
        <p:nvSpPr>
          <p:cNvPr id="5" name="左大括号 4"/>
          <p:cNvSpPr/>
          <p:nvPr/>
        </p:nvSpPr>
        <p:spPr>
          <a:xfrm>
            <a:off x="3135086" y="975360"/>
            <a:ext cx="583474" cy="49987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786056" y="790694"/>
            <a:ext cx="1836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Multi-View Based</a:t>
            </a:r>
          </a:p>
        </p:txBody>
      </p:sp>
      <p:sp>
        <p:nvSpPr>
          <p:cNvPr id="7" name="矩形 6"/>
          <p:cNvSpPr/>
          <p:nvPr/>
        </p:nvSpPr>
        <p:spPr>
          <a:xfrm>
            <a:off x="3786056" y="2514267"/>
            <a:ext cx="1691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Similarity-Based</a:t>
            </a:r>
          </a:p>
        </p:txBody>
      </p:sp>
      <p:sp>
        <p:nvSpPr>
          <p:cNvPr id="8" name="矩形 7"/>
          <p:cNvSpPr/>
          <p:nvPr/>
        </p:nvSpPr>
        <p:spPr>
          <a:xfrm>
            <a:off x="3718560" y="4054231"/>
            <a:ext cx="3193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Probabilistic Dependency-Based</a:t>
            </a:r>
          </a:p>
        </p:txBody>
      </p:sp>
      <p:sp>
        <p:nvSpPr>
          <p:cNvPr id="9" name="矩形 8"/>
          <p:cNvSpPr/>
          <p:nvPr/>
        </p:nvSpPr>
        <p:spPr>
          <a:xfrm>
            <a:off x="3786056" y="5743694"/>
            <a:ext cx="2434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Transfer Learning-Based</a:t>
            </a:r>
          </a:p>
        </p:txBody>
      </p:sp>
      <p:sp>
        <p:nvSpPr>
          <p:cNvPr id="10" name="左大括号 9"/>
          <p:cNvSpPr/>
          <p:nvPr/>
        </p:nvSpPr>
        <p:spPr>
          <a:xfrm>
            <a:off x="5689760" y="307815"/>
            <a:ext cx="278674" cy="14020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035930" y="123149"/>
            <a:ext cx="1242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Co-Training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035930" y="802403"/>
            <a:ext cx="2221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Multi-Kernel Learning</a:t>
            </a:r>
          </a:p>
        </p:txBody>
      </p:sp>
      <p:sp>
        <p:nvSpPr>
          <p:cNvPr id="13" name="矩形 12"/>
          <p:cNvSpPr/>
          <p:nvPr/>
        </p:nvSpPr>
        <p:spPr>
          <a:xfrm>
            <a:off x="6035930" y="1481658"/>
            <a:ext cx="1930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Subspace Learning</a:t>
            </a:r>
          </a:p>
        </p:txBody>
      </p:sp>
      <p:sp>
        <p:nvSpPr>
          <p:cNvPr id="14" name="左大括号 13"/>
          <p:cNvSpPr/>
          <p:nvPr/>
        </p:nvSpPr>
        <p:spPr>
          <a:xfrm>
            <a:off x="5689760" y="2175859"/>
            <a:ext cx="278674" cy="119960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005097" y="2019329"/>
            <a:ext cx="2891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Coupled Matrix Factorization</a:t>
            </a:r>
          </a:p>
        </p:txBody>
      </p:sp>
      <p:sp>
        <p:nvSpPr>
          <p:cNvPr id="16" name="矩形 15"/>
          <p:cNvSpPr/>
          <p:nvPr/>
        </p:nvSpPr>
        <p:spPr>
          <a:xfrm>
            <a:off x="6092183" y="3084637"/>
            <a:ext cx="2048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Manifold Alignment</a:t>
            </a:r>
          </a:p>
        </p:txBody>
      </p:sp>
      <p:sp>
        <p:nvSpPr>
          <p:cNvPr id="17" name="矩形 16"/>
          <p:cNvSpPr/>
          <p:nvPr/>
        </p:nvSpPr>
        <p:spPr>
          <a:xfrm>
            <a:off x="6722648" y="6321657"/>
            <a:ext cx="4205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Transfer Learning among Multiple Datasets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722648" y="5130996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Transfer between the Same Type of Datasets</a:t>
            </a:r>
          </a:p>
        </p:txBody>
      </p:sp>
      <p:sp>
        <p:nvSpPr>
          <p:cNvPr id="19" name="左大括号 18"/>
          <p:cNvSpPr/>
          <p:nvPr/>
        </p:nvSpPr>
        <p:spPr>
          <a:xfrm>
            <a:off x="6332015" y="5332843"/>
            <a:ext cx="278674" cy="119960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47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9964" y="1063509"/>
            <a:ext cx="73326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多</a:t>
            </a:r>
            <a:r>
              <a:rPr lang="zh-CN" altLang="en-US" b="1" dirty="0"/>
              <a:t>视图的</a:t>
            </a:r>
            <a:r>
              <a:rPr lang="zh-CN" altLang="en-US" b="1" dirty="0" smtClean="0"/>
              <a:t>定义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一个对象的不同描述形式，例如描述一个人可以用人脸，手印，签名。</a:t>
            </a:r>
            <a:br>
              <a:rPr lang="zh-CN" altLang="en-US" dirty="0"/>
            </a:br>
            <a:r>
              <a:rPr lang="zh-CN" altLang="en-US" dirty="0"/>
              <a:t>描述一张图像，可以用很多像素，也可以用文字</a:t>
            </a:r>
            <a:r>
              <a:rPr lang="zh-CN" altLang="en-US" dirty="0" smtClean="0"/>
              <a:t>。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结合一个对象的多视图可以更好地描述一个对象。</a:t>
            </a:r>
          </a:p>
        </p:txBody>
      </p:sp>
      <p:sp>
        <p:nvSpPr>
          <p:cNvPr id="3" name="矩形 2"/>
          <p:cNvSpPr/>
          <p:nvPr/>
        </p:nvSpPr>
        <p:spPr>
          <a:xfrm>
            <a:off x="269964" y="231168"/>
            <a:ext cx="79052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SEMANTIC </a:t>
            </a:r>
            <a:r>
              <a:rPr lang="en-US" altLang="zh-CN" sz="2400" b="1" dirty="0" smtClean="0"/>
              <a:t>MEANING-BASED - </a:t>
            </a:r>
            <a:r>
              <a:rPr lang="en-US" altLang="zh-CN" sz="2400" b="1" dirty="0"/>
              <a:t>Multi-View </a:t>
            </a:r>
            <a:r>
              <a:rPr lang="en-US" altLang="zh-CN" sz="2400" b="1" dirty="0" smtClean="0"/>
              <a:t>Based - </a:t>
            </a:r>
            <a:r>
              <a:rPr lang="en-US" altLang="zh-CN" sz="2400" dirty="0"/>
              <a:t>co-training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348342" y="306123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一个典型的协同训练过程：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有标签数据集</a:t>
            </a:r>
            <a:r>
              <a:rPr lang="en-US" altLang="zh-CN" dirty="0"/>
              <a:t>L</a:t>
            </a:r>
            <a:r>
              <a:rPr lang="zh-CN" altLang="en-US" dirty="0"/>
              <a:t>，无标签数据集</a:t>
            </a:r>
            <a:r>
              <a:rPr lang="en-US" altLang="zh-CN" dirty="0"/>
              <a:t>U</a:t>
            </a:r>
            <a:r>
              <a:rPr lang="zh-CN" altLang="en-US" dirty="0"/>
              <a:t>，先采样出一个无标签的子集</a:t>
            </a:r>
            <a:r>
              <a:rPr lang="en-US" altLang="zh-CN" dirty="0"/>
              <a:t>U'</a:t>
            </a:r>
            <a:r>
              <a:rPr lang="zh-CN" altLang="en-US" dirty="0"/>
              <a:t>，然后用</a:t>
            </a:r>
            <a:r>
              <a:rPr lang="en-US" altLang="zh-CN" dirty="0"/>
              <a:t>L</a:t>
            </a:r>
            <a:r>
              <a:rPr lang="zh-CN" altLang="en-US" dirty="0"/>
              <a:t>训练基于两</a:t>
            </a:r>
            <a:r>
              <a:rPr lang="zh-CN" altLang="en-US" dirty="0" smtClean="0"/>
              <a:t>个</a:t>
            </a:r>
            <a:r>
              <a:rPr lang="en-US" altLang="zh-CN" dirty="0" smtClean="0"/>
              <a:t>view</a:t>
            </a:r>
            <a:r>
              <a:rPr lang="zh-CN" altLang="en-US" dirty="0"/>
              <a:t>的分类器</a:t>
            </a:r>
            <a:r>
              <a:rPr lang="en-US" altLang="zh-CN" dirty="0"/>
              <a:t>f1</a:t>
            </a:r>
            <a:r>
              <a:rPr lang="zh-CN" altLang="en-US" dirty="0"/>
              <a:t>，</a:t>
            </a:r>
            <a:r>
              <a:rPr lang="en-US" altLang="zh-CN" dirty="0"/>
              <a:t>f2</a:t>
            </a:r>
            <a:r>
              <a:rPr lang="zh-CN" altLang="en-US" dirty="0"/>
              <a:t>，用</a:t>
            </a:r>
            <a:r>
              <a:rPr lang="en-US" altLang="zh-CN" dirty="0"/>
              <a:t>f1</a:t>
            </a:r>
            <a:r>
              <a:rPr lang="zh-CN" altLang="en-US" dirty="0"/>
              <a:t>和</a:t>
            </a:r>
            <a:r>
              <a:rPr lang="en-US" altLang="zh-CN" dirty="0"/>
              <a:t>f2</a:t>
            </a:r>
            <a:r>
              <a:rPr lang="zh-CN" altLang="en-US" dirty="0"/>
              <a:t>去给</a:t>
            </a:r>
            <a:r>
              <a:rPr lang="en-US" altLang="zh-CN" dirty="0"/>
              <a:t>U'</a:t>
            </a:r>
            <a:r>
              <a:rPr lang="zh-CN" altLang="en-US" dirty="0"/>
              <a:t>打标签，各自选出概率最高</a:t>
            </a:r>
            <a:r>
              <a:rPr lang="en-US" altLang="zh-CN" dirty="0"/>
              <a:t>p</a:t>
            </a:r>
            <a:r>
              <a:rPr lang="zh-CN" altLang="en-US" dirty="0"/>
              <a:t>个正样本和</a:t>
            </a:r>
            <a:r>
              <a:rPr lang="en-US" altLang="zh-CN" dirty="0"/>
              <a:t>n</a:t>
            </a:r>
            <a:r>
              <a:rPr lang="zh-CN" altLang="en-US" dirty="0"/>
              <a:t>个负样本，</a:t>
            </a:r>
            <a:br>
              <a:rPr lang="zh-CN" altLang="en-US" dirty="0"/>
            </a:br>
            <a:r>
              <a:rPr lang="zh-CN" altLang="en-US" dirty="0"/>
              <a:t>把这</a:t>
            </a:r>
            <a:r>
              <a:rPr lang="en-US" altLang="zh-CN" dirty="0"/>
              <a:t>2p+2n</a:t>
            </a:r>
            <a:r>
              <a:rPr lang="zh-CN" altLang="en-US" dirty="0"/>
              <a:t>和样本和标签送入</a:t>
            </a:r>
            <a:r>
              <a:rPr lang="en-US" altLang="zh-CN" dirty="0"/>
              <a:t>L</a:t>
            </a:r>
            <a:r>
              <a:rPr lang="zh-CN" altLang="en-US" dirty="0"/>
              <a:t>，然后把</a:t>
            </a:r>
            <a:r>
              <a:rPr lang="en-US" altLang="zh-CN" dirty="0"/>
              <a:t>U'</a:t>
            </a:r>
            <a:r>
              <a:rPr lang="zh-CN" altLang="en-US" dirty="0"/>
              <a:t>重新填满到原先的大小（即再从</a:t>
            </a:r>
            <a:r>
              <a:rPr lang="en-US" altLang="zh-CN" dirty="0"/>
              <a:t>U</a:t>
            </a:r>
            <a:r>
              <a:rPr lang="zh-CN" altLang="en-US" dirty="0"/>
              <a:t>中采样</a:t>
            </a:r>
            <a:r>
              <a:rPr lang="en-US" altLang="zh-CN" dirty="0"/>
              <a:t>2p+2n</a:t>
            </a:r>
            <a:r>
              <a:rPr lang="zh-CN" altLang="en-US" dirty="0"/>
              <a:t>个无标签样本）。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73" b="9587"/>
          <a:stretch/>
        </p:blipFill>
        <p:spPr>
          <a:xfrm>
            <a:off x="7315200" y="2397480"/>
            <a:ext cx="3910148" cy="412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32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9964" y="1610980"/>
            <a:ext cx="521643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一个协同训练预测细粒度空气质量的</a:t>
            </a:r>
            <a:r>
              <a:rPr lang="zh-CN" altLang="en-US" dirty="0" smtClean="0"/>
              <a:t>例子：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（用粗粒度空气质量，气象数据，交通流量数据，</a:t>
            </a:r>
            <a:r>
              <a:rPr lang="en-US" altLang="zh-CN" dirty="0"/>
              <a:t>POI</a:t>
            </a:r>
            <a:r>
              <a:rPr lang="zh-CN" altLang="en-US" dirty="0"/>
              <a:t>数据，路网这五个数据集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蓝色斜线的点为新增加的细粒度空气质量（通过</a:t>
            </a:r>
            <a:r>
              <a:rPr lang="en-US" altLang="zh-CN" dirty="0"/>
              <a:t>model</a:t>
            </a:r>
            <a:r>
              <a:rPr lang="zh-CN" altLang="en-US" dirty="0"/>
              <a:t>推断出来的）。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先是通过空间特征推断，然后用空间和时间特征一起推断后面的点。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label data</a:t>
            </a:r>
            <a:r>
              <a:rPr lang="zh-CN" altLang="en-US" dirty="0"/>
              <a:t>：粗粒度空气质量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err="1"/>
              <a:t>unlabel</a:t>
            </a:r>
            <a:r>
              <a:rPr lang="en-US" altLang="zh-CN" dirty="0"/>
              <a:t> data</a:t>
            </a:r>
            <a:r>
              <a:rPr lang="zh-CN" altLang="en-US" dirty="0"/>
              <a:t>：细粒度的空气质量</a:t>
            </a:r>
          </a:p>
        </p:txBody>
      </p:sp>
      <p:sp>
        <p:nvSpPr>
          <p:cNvPr id="3" name="矩形 2"/>
          <p:cNvSpPr/>
          <p:nvPr/>
        </p:nvSpPr>
        <p:spPr>
          <a:xfrm>
            <a:off x="269964" y="231168"/>
            <a:ext cx="79052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SEMANTIC </a:t>
            </a:r>
            <a:r>
              <a:rPr lang="en-US" altLang="zh-CN" sz="2400" b="1" dirty="0" smtClean="0"/>
              <a:t>MEANING-BASED - </a:t>
            </a:r>
            <a:r>
              <a:rPr lang="en-US" altLang="zh-CN" sz="2400" b="1" dirty="0"/>
              <a:t>Multi-View </a:t>
            </a:r>
            <a:r>
              <a:rPr lang="en-US" altLang="zh-CN" sz="2400" b="1" dirty="0" smtClean="0"/>
              <a:t>Based - </a:t>
            </a:r>
            <a:r>
              <a:rPr lang="en-US" altLang="zh-CN" sz="2400" dirty="0"/>
              <a:t>co-training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279" y="1545771"/>
            <a:ext cx="6573167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79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9964" y="231168"/>
            <a:ext cx="92726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SEMANTIC MEANING-BASED - Multi-View Based - </a:t>
            </a:r>
            <a:r>
              <a:rPr lang="en-US" altLang="zh-CN" sz="2400" dirty="0" smtClean="0"/>
              <a:t>Multi-Kernel Learning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339634" y="913787"/>
            <a:ext cx="104764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MKL</a:t>
            </a:r>
            <a:r>
              <a:rPr lang="zh-CN" altLang="en-US" dirty="0" smtClean="0"/>
              <a:t>定义：</a:t>
            </a:r>
            <a:endParaRPr lang="en-US" altLang="zh-CN" dirty="0" smtClean="0"/>
          </a:p>
          <a:p>
            <a:r>
              <a:rPr lang="en-US" altLang="zh-CN" dirty="0" smtClean="0"/>
              <a:t>A </a:t>
            </a:r>
            <a:r>
              <a:rPr lang="en-US" altLang="zh-CN" dirty="0"/>
              <a:t>kernel is a hypothesis on the data, which could be a similarity notion, or a classifier, or a </a:t>
            </a:r>
            <a:r>
              <a:rPr lang="en-US" altLang="zh-CN" dirty="0" err="1"/>
              <a:t>regressor</a:t>
            </a:r>
            <a:r>
              <a:rPr lang="en-US" altLang="zh-CN" dirty="0" smtClean="0"/>
              <a:t>.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A learning method picks the best kernel, or uses a combination of these kernels.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39634" y="464273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 smtClean="0"/>
              <a:t>现有</a:t>
            </a:r>
            <a:r>
              <a:rPr lang="en-US" altLang="zh-CN" b="1" dirty="0"/>
              <a:t>MKL</a:t>
            </a:r>
            <a:r>
              <a:rPr lang="zh-CN" altLang="en-US" b="1" dirty="0" smtClean="0"/>
              <a:t>分类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1.weight</a:t>
            </a:r>
            <a:r>
              <a:rPr lang="zh-CN" altLang="en-US" dirty="0"/>
              <a:t>和</a:t>
            </a:r>
            <a:r>
              <a:rPr lang="en-US" altLang="zh-CN" dirty="0"/>
              <a:t>base learners</a:t>
            </a:r>
            <a:r>
              <a:rPr lang="zh-CN" altLang="en-US" dirty="0"/>
              <a:t>一起训练，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2.</a:t>
            </a:r>
            <a:r>
              <a:rPr lang="zh-CN" altLang="en-US" dirty="0"/>
              <a:t>在一轮迭代中，固定一个，训练另一个，然后反之。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随机森林等集成学习方法就是一种</a:t>
            </a:r>
            <a:r>
              <a:rPr lang="en-US" altLang="zh-CN" dirty="0"/>
              <a:t>MKL</a:t>
            </a:r>
            <a:r>
              <a:rPr lang="zh-CN" altLang="en-US" dirty="0"/>
              <a:t>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327" y="2139634"/>
            <a:ext cx="6668431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58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550</Words>
  <Application>Microsoft Office PowerPoint</Application>
  <PresentationFormat>宽屏</PresentationFormat>
  <Paragraphs>61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-apple-system</vt:lpstr>
      <vt:lpstr>等线</vt:lpstr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JDJR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liyingda</dc:creator>
  <cp:lastModifiedBy>liyingda</cp:lastModifiedBy>
  <cp:revision>9</cp:revision>
  <dcterms:created xsi:type="dcterms:W3CDTF">2020-09-07T03:54:04Z</dcterms:created>
  <dcterms:modified xsi:type="dcterms:W3CDTF">2020-09-07T07:26:25Z</dcterms:modified>
</cp:coreProperties>
</file>