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9" r:id="rId2"/>
    <p:sldId id="620" r:id="rId3"/>
    <p:sldId id="578" r:id="rId4"/>
    <p:sldId id="621" r:id="rId5"/>
    <p:sldId id="570" r:id="rId6"/>
    <p:sldId id="710" r:id="rId7"/>
    <p:sldId id="711" r:id="rId8"/>
    <p:sldId id="712" r:id="rId9"/>
    <p:sldId id="577" r:id="rId10"/>
    <p:sldId id="690" r:id="rId11"/>
    <p:sldId id="691" r:id="rId12"/>
    <p:sldId id="692" r:id="rId13"/>
    <p:sldId id="693" r:id="rId14"/>
    <p:sldId id="571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8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0329364-5276-43F2-87A7-AB070C6B9435}" type="doc">
      <dgm:prSet loTypeId="urn:microsoft.com/office/officeart/2005/8/layout/gear1" loCatId="cycle" qsTypeId="urn:microsoft.com/office/officeart/2005/8/quickstyle/simple1" qsCatId="simple" csTypeId="urn:microsoft.com/office/officeart/2005/8/colors/colorful1" csCatId="colorful" phldr="1"/>
      <dgm:spPr/>
    </dgm:pt>
    <dgm:pt modelId="{74E4989A-8254-47D5-99CC-203EE05D0A07}">
      <dgm:prSet phldrT="[文本]"/>
      <dgm:spPr/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运行时</a:t>
          </a:r>
          <a:endParaRPr lang="en-US" altLang="zh-CN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>
            <a:lnSpc>
              <a:spcPct val="100000"/>
            </a:lnSpc>
            <a:spcAft>
              <a:spcPts val="0"/>
            </a:spcAft>
          </a:pPr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错误</a:t>
          </a:r>
        </a:p>
      </dgm:t>
    </dgm:pt>
    <dgm:pt modelId="{F129354A-6CA2-43C0-83B9-648C416C7055}" type="parTrans" cxnId="{EEF0D48E-33A1-4F62-B484-A342A282AD77}">
      <dgm:prSet/>
      <dgm:spPr/>
      <dgm:t>
        <a:bodyPr/>
        <a:lstStyle/>
        <a:p>
          <a:endParaRPr lang="zh-CN" altLang="en-US"/>
        </a:p>
      </dgm:t>
    </dgm:pt>
    <dgm:pt modelId="{321A10CE-F40B-4343-94B9-342CF2C5DFE6}" type="sibTrans" cxnId="{EEF0D48E-33A1-4F62-B484-A342A282AD77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AD9A6CB-7EF9-4515-BDA8-346515F76889}">
      <dgm:prSet phldrT="[文本]"/>
      <dgm:spPr/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逻辑</a:t>
          </a:r>
          <a:endParaRPr lang="en-US" altLang="zh-CN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>
            <a:lnSpc>
              <a:spcPct val="100000"/>
            </a:lnSpc>
            <a:spcAft>
              <a:spcPts val="0"/>
            </a:spcAft>
          </a:pPr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错误</a:t>
          </a:r>
        </a:p>
      </dgm:t>
    </dgm:pt>
    <dgm:pt modelId="{773A8D35-3382-4BB2-940F-9451F3B25DF8}" type="parTrans" cxnId="{0759B80C-24C8-4791-940F-2D18E922062D}">
      <dgm:prSet/>
      <dgm:spPr/>
      <dgm:t>
        <a:bodyPr/>
        <a:lstStyle/>
        <a:p>
          <a:endParaRPr lang="zh-CN" altLang="en-US"/>
        </a:p>
      </dgm:t>
    </dgm:pt>
    <dgm:pt modelId="{93D5F4D0-087F-4E2E-BB0C-A641825EC7C1}" type="sibTrans" cxnId="{0759B80C-24C8-4791-940F-2D18E922062D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02A6C3C-57AB-4306-A2ED-30F0FF17BE4F}">
      <dgm:prSet phldrT="[文本]"/>
      <dgm:spPr/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语法</a:t>
          </a:r>
          <a:endParaRPr lang="en-US" altLang="zh-CN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>
            <a:lnSpc>
              <a:spcPct val="100000"/>
            </a:lnSpc>
            <a:spcAft>
              <a:spcPts val="0"/>
            </a:spcAft>
          </a:pPr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错误</a:t>
          </a:r>
        </a:p>
      </dgm:t>
    </dgm:pt>
    <dgm:pt modelId="{4CF59240-E052-4717-82F3-497002C6C00B}" type="parTrans" cxnId="{7CF8265E-A3F4-49C3-A1E7-2B60A8924309}">
      <dgm:prSet/>
      <dgm:spPr/>
      <dgm:t>
        <a:bodyPr/>
        <a:lstStyle/>
        <a:p>
          <a:endParaRPr lang="zh-CN" altLang="en-US"/>
        </a:p>
      </dgm:t>
    </dgm:pt>
    <dgm:pt modelId="{FED7DD39-2266-4A5B-8EDE-1525102DC7B5}" type="sibTrans" cxnId="{7CF8265E-A3F4-49C3-A1E7-2B60A8924309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0D8B935-12D3-41BE-A114-5F21FF3EAC51}" type="pres">
      <dgm:prSet presAssocID="{70329364-5276-43F2-87A7-AB070C6B9435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53317097-1ACD-4A57-AEE2-981BE6C573F2}" type="pres">
      <dgm:prSet presAssocID="{74E4989A-8254-47D5-99CC-203EE05D0A07}" presName="gear1" presStyleLbl="node1" presStyleIdx="0" presStyleCnt="3">
        <dgm:presLayoutVars>
          <dgm:chMax val="1"/>
          <dgm:bulletEnabled val="1"/>
        </dgm:presLayoutVars>
      </dgm:prSet>
      <dgm:spPr/>
    </dgm:pt>
    <dgm:pt modelId="{5019EF82-F81C-4FF2-B13E-434136BB32C2}" type="pres">
      <dgm:prSet presAssocID="{74E4989A-8254-47D5-99CC-203EE05D0A07}" presName="gear1srcNode" presStyleLbl="node1" presStyleIdx="0" presStyleCnt="3"/>
      <dgm:spPr/>
    </dgm:pt>
    <dgm:pt modelId="{F9182D1C-7D9F-4BCC-AC7D-205CFB294585}" type="pres">
      <dgm:prSet presAssocID="{74E4989A-8254-47D5-99CC-203EE05D0A07}" presName="gear1dstNode" presStyleLbl="node1" presStyleIdx="0" presStyleCnt="3"/>
      <dgm:spPr/>
    </dgm:pt>
    <dgm:pt modelId="{FB1F5D5D-D5D2-4140-A3DF-959CD6EB0764}" type="pres">
      <dgm:prSet presAssocID="{4AD9A6CB-7EF9-4515-BDA8-346515F76889}" presName="gear2" presStyleLbl="node1" presStyleIdx="1" presStyleCnt="3">
        <dgm:presLayoutVars>
          <dgm:chMax val="1"/>
          <dgm:bulletEnabled val="1"/>
        </dgm:presLayoutVars>
      </dgm:prSet>
      <dgm:spPr/>
    </dgm:pt>
    <dgm:pt modelId="{6FC7089A-A27D-4DA8-8B21-59AC805260B9}" type="pres">
      <dgm:prSet presAssocID="{4AD9A6CB-7EF9-4515-BDA8-346515F76889}" presName="gear2srcNode" presStyleLbl="node1" presStyleIdx="1" presStyleCnt="3"/>
      <dgm:spPr/>
    </dgm:pt>
    <dgm:pt modelId="{00E5DF04-37BD-491F-BF7C-611602D3A1D3}" type="pres">
      <dgm:prSet presAssocID="{4AD9A6CB-7EF9-4515-BDA8-346515F76889}" presName="gear2dstNode" presStyleLbl="node1" presStyleIdx="1" presStyleCnt="3"/>
      <dgm:spPr/>
    </dgm:pt>
    <dgm:pt modelId="{78C4EDE2-DB23-4CE1-95B3-AA314AA73EFB}" type="pres">
      <dgm:prSet presAssocID="{102A6C3C-57AB-4306-A2ED-30F0FF17BE4F}" presName="gear3" presStyleLbl="node1" presStyleIdx="2" presStyleCnt="3"/>
      <dgm:spPr/>
    </dgm:pt>
    <dgm:pt modelId="{C9819263-DEE4-4538-B285-8898A2347323}" type="pres">
      <dgm:prSet presAssocID="{102A6C3C-57AB-4306-A2ED-30F0FF17BE4F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3075C5A2-5DE8-41DC-B418-08B7D825D2CF}" type="pres">
      <dgm:prSet presAssocID="{102A6C3C-57AB-4306-A2ED-30F0FF17BE4F}" presName="gear3srcNode" presStyleLbl="node1" presStyleIdx="2" presStyleCnt="3"/>
      <dgm:spPr/>
    </dgm:pt>
    <dgm:pt modelId="{BB269234-75F8-49E1-9C14-169BB1FBFBB0}" type="pres">
      <dgm:prSet presAssocID="{102A6C3C-57AB-4306-A2ED-30F0FF17BE4F}" presName="gear3dstNode" presStyleLbl="node1" presStyleIdx="2" presStyleCnt="3"/>
      <dgm:spPr/>
    </dgm:pt>
    <dgm:pt modelId="{1029BE3B-A205-4FA8-91E2-34D9AD62A3B0}" type="pres">
      <dgm:prSet presAssocID="{321A10CE-F40B-4343-94B9-342CF2C5DFE6}" presName="connector1" presStyleLbl="sibTrans2D1" presStyleIdx="0" presStyleCnt="3"/>
      <dgm:spPr/>
    </dgm:pt>
    <dgm:pt modelId="{8C513200-4819-4CC1-A16E-DB460F6B9C93}" type="pres">
      <dgm:prSet presAssocID="{93D5F4D0-087F-4E2E-BB0C-A641825EC7C1}" presName="connector2" presStyleLbl="sibTrans2D1" presStyleIdx="1" presStyleCnt="3"/>
      <dgm:spPr/>
    </dgm:pt>
    <dgm:pt modelId="{7A649010-63CB-4CA1-BE6F-D9AA0EDDDC9C}" type="pres">
      <dgm:prSet presAssocID="{FED7DD39-2266-4A5B-8EDE-1525102DC7B5}" presName="connector3" presStyleLbl="sibTrans2D1" presStyleIdx="2" presStyleCnt="3"/>
      <dgm:spPr/>
    </dgm:pt>
  </dgm:ptLst>
  <dgm:cxnLst>
    <dgm:cxn modelId="{0759B80C-24C8-4791-940F-2D18E922062D}" srcId="{70329364-5276-43F2-87A7-AB070C6B9435}" destId="{4AD9A6CB-7EF9-4515-BDA8-346515F76889}" srcOrd="1" destOrd="0" parTransId="{773A8D35-3382-4BB2-940F-9451F3B25DF8}" sibTransId="{93D5F4D0-087F-4E2E-BB0C-A641825EC7C1}"/>
    <dgm:cxn modelId="{4CFB051A-C4C9-4730-AB12-5561012CEEA6}" type="presOf" srcId="{102A6C3C-57AB-4306-A2ED-30F0FF17BE4F}" destId="{BB269234-75F8-49E1-9C14-169BB1FBFBB0}" srcOrd="3" destOrd="0" presId="urn:microsoft.com/office/officeart/2005/8/layout/gear1"/>
    <dgm:cxn modelId="{2ACBA01F-5861-4CFF-9C29-8C56AF5D291D}" type="presOf" srcId="{74E4989A-8254-47D5-99CC-203EE05D0A07}" destId="{F9182D1C-7D9F-4BCC-AC7D-205CFB294585}" srcOrd="2" destOrd="0" presId="urn:microsoft.com/office/officeart/2005/8/layout/gear1"/>
    <dgm:cxn modelId="{60E91D2A-A8F7-4748-8C75-3B504E1E62F0}" type="presOf" srcId="{74E4989A-8254-47D5-99CC-203EE05D0A07}" destId="{5019EF82-F81C-4FF2-B13E-434136BB32C2}" srcOrd="1" destOrd="0" presId="urn:microsoft.com/office/officeart/2005/8/layout/gear1"/>
    <dgm:cxn modelId="{EC02CB3C-AD28-4526-AF25-18D06A911A97}" type="presOf" srcId="{321A10CE-F40B-4343-94B9-342CF2C5DFE6}" destId="{1029BE3B-A205-4FA8-91E2-34D9AD62A3B0}" srcOrd="0" destOrd="0" presId="urn:microsoft.com/office/officeart/2005/8/layout/gear1"/>
    <dgm:cxn modelId="{7CF8265E-A3F4-49C3-A1E7-2B60A8924309}" srcId="{70329364-5276-43F2-87A7-AB070C6B9435}" destId="{102A6C3C-57AB-4306-A2ED-30F0FF17BE4F}" srcOrd="2" destOrd="0" parTransId="{4CF59240-E052-4717-82F3-497002C6C00B}" sibTransId="{FED7DD39-2266-4A5B-8EDE-1525102DC7B5}"/>
    <dgm:cxn modelId="{F6B2B569-1824-4BF3-9A12-CDC15AA8203C}" type="presOf" srcId="{70329364-5276-43F2-87A7-AB070C6B9435}" destId="{B0D8B935-12D3-41BE-A114-5F21FF3EAC51}" srcOrd="0" destOrd="0" presId="urn:microsoft.com/office/officeart/2005/8/layout/gear1"/>
    <dgm:cxn modelId="{B0813D51-C6EB-4E04-A41D-83ACC738CC59}" type="presOf" srcId="{FED7DD39-2266-4A5B-8EDE-1525102DC7B5}" destId="{7A649010-63CB-4CA1-BE6F-D9AA0EDDDC9C}" srcOrd="0" destOrd="0" presId="urn:microsoft.com/office/officeart/2005/8/layout/gear1"/>
    <dgm:cxn modelId="{C0DB2587-C552-4380-B6A8-5BE7B6FECEDA}" type="presOf" srcId="{102A6C3C-57AB-4306-A2ED-30F0FF17BE4F}" destId="{C9819263-DEE4-4538-B285-8898A2347323}" srcOrd="1" destOrd="0" presId="urn:microsoft.com/office/officeart/2005/8/layout/gear1"/>
    <dgm:cxn modelId="{D62C9F8E-41A2-4006-99F3-FBA681761FB5}" type="presOf" srcId="{4AD9A6CB-7EF9-4515-BDA8-346515F76889}" destId="{FB1F5D5D-D5D2-4140-A3DF-959CD6EB0764}" srcOrd="0" destOrd="0" presId="urn:microsoft.com/office/officeart/2005/8/layout/gear1"/>
    <dgm:cxn modelId="{EEF0D48E-33A1-4F62-B484-A342A282AD77}" srcId="{70329364-5276-43F2-87A7-AB070C6B9435}" destId="{74E4989A-8254-47D5-99CC-203EE05D0A07}" srcOrd="0" destOrd="0" parTransId="{F129354A-6CA2-43C0-83B9-648C416C7055}" sibTransId="{321A10CE-F40B-4343-94B9-342CF2C5DFE6}"/>
    <dgm:cxn modelId="{68FD8598-38EB-4908-89BE-62374FC84965}" type="presOf" srcId="{4AD9A6CB-7EF9-4515-BDA8-346515F76889}" destId="{6FC7089A-A27D-4DA8-8B21-59AC805260B9}" srcOrd="1" destOrd="0" presId="urn:microsoft.com/office/officeart/2005/8/layout/gear1"/>
    <dgm:cxn modelId="{7591E1A2-5CA3-4080-AF57-0F4CF7A472F4}" type="presOf" srcId="{102A6C3C-57AB-4306-A2ED-30F0FF17BE4F}" destId="{78C4EDE2-DB23-4CE1-95B3-AA314AA73EFB}" srcOrd="0" destOrd="0" presId="urn:microsoft.com/office/officeart/2005/8/layout/gear1"/>
    <dgm:cxn modelId="{1E273FB0-DC78-41B1-851C-8C800CB4CC5B}" type="presOf" srcId="{102A6C3C-57AB-4306-A2ED-30F0FF17BE4F}" destId="{3075C5A2-5DE8-41DC-B418-08B7D825D2CF}" srcOrd="2" destOrd="0" presId="urn:microsoft.com/office/officeart/2005/8/layout/gear1"/>
    <dgm:cxn modelId="{385828B1-0546-4A04-B1E7-67EB2286C53A}" type="presOf" srcId="{93D5F4D0-087F-4E2E-BB0C-A641825EC7C1}" destId="{8C513200-4819-4CC1-A16E-DB460F6B9C93}" srcOrd="0" destOrd="0" presId="urn:microsoft.com/office/officeart/2005/8/layout/gear1"/>
    <dgm:cxn modelId="{ED1F6BB1-5630-40A8-A971-3088CA388BA3}" type="presOf" srcId="{4AD9A6CB-7EF9-4515-BDA8-346515F76889}" destId="{00E5DF04-37BD-491F-BF7C-611602D3A1D3}" srcOrd="2" destOrd="0" presId="urn:microsoft.com/office/officeart/2005/8/layout/gear1"/>
    <dgm:cxn modelId="{2A7A7AE8-DBF8-4A99-9A86-ADF59401C72C}" type="presOf" srcId="{74E4989A-8254-47D5-99CC-203EE05D0A07}" destId="{53317097-1ACD-4A57-AEE2-981BE6C573F2}" srcOrd="0" destOrd="0" presId="urn:microsoft.com/office/officeart/2005/8/layout/gear1"/>
    <dgm:cxn modelId="{EE2A27F3-036B-40B3-B2FB-1B48E11E2594}" type="presParOf" srcId="{B0D8B935-12D3-41BE-A114-5F21FF3EAC51}" destId="{53317097-1ACD-4A57-AEE2-981BE6C573F2}" srcOrd="0" destOrd="0" presId="urn:microsoft.com/office/officeart/2005/8/layout/gear1"/>
    <dgm:cxn modelId="{1676D30A-57E9-45B6-8256-EC55BC4AF531}" type="presParOf" srcId="{B0D8B935-12D3-41BE-A114-5F21FF3EAC51}" destId="{5019EF82-F81C-4FF2-B13E-434136BB32C2}" srcOrd="1" destOrd="0" presId="urn:microsoft.com/office/officeart/2005/8/layout/gear1"/>
    <dgm:cxn modelId="{6EBE7252-D731-4EF8-AAE4-C1DD9A94A036}" type="presParOf" srcId="{B0D8B935-12D3-41BE-A114-5F21FF3EAC51}" destId="{F9182D1C-7D9F-4BCC-AC7D-205CFB294585}" srcOrd="2" destOrd="0" presId="urn:microsoft.com/office/officeart/2005/8/layout/gear1"/>
    <dgm:cxn modelId="{3D9B7D79-5029-41FA-8BB0-C687F5B214B5}" type="presParOf" srcId="{B0D8B935-12D3-41BE-A114-5F21FF3EAC51}" destId="{FB1F5D5D-D5D2-4140-A3DF-959CD6EB0764}" srcOrd="3" destOrd="0" presId="urn:microsoft.com/office/officeart/2005/8/layout/gear1"/>
    <dgm:cxn modelId="{5EBE3853-A941-4264-8FC6-169532C2B5D2}" type="presParOf" srcId="{B0D8B935-12D3-41BE-A114-5F21FF3EAC51}" destId="{6FC7089A-A27D-4DA8-8B21-59AC805260B9}" srcOrd="4" destOrd="0" presId="urn:microsoft.com/office/officeart/2005/8/layout/gear1"/>
    <dgm:cxn modelId="{DF49102C-EB32-4B27-95BE-E03F2A632749}" type="presParOf" srcId="{B0D8B935-12D3-41BE-A114-5F21FF3EAC51}" destId="{00E5DF04-37BD-491F-BF7C-611602D3A1D3}" srcOrd="5" destOrd="0" presId="urn:microsoft.com/office/officeart/2005/8/layout/gear1"/>
    <dgm:cxn modelId="{A1E36E18-5B85-42AC-85BD-B621BD1AC171}" type="presParOf" srcId="{B0D8B935-12D3-41BE-A114-5F21FF3EAC51}" destId="{78C4EDE2-DB23-4CE1-95B3-AA314AA73EFB}" srcOrd="6" destOrd="0" presId="urn:microsoft.com/office/officeart/2005/8/layout/gear1"/>
    <dgm:cxn modelId="{0DF4666A-7ADD-45E9-9DE6-F7434FF5BAF4}" type="presParOf" srcId="{B0D8B935-12D3-41BE-A114-5F21FF3EAC51}" destId="{C9819263-DEE4-4538-B285-8898A2347323}" srcOrd="7" destOrd="0" presId="urn:microsoft.com/office/officeart/2005/8/layout/gear1"/>
    <dgm:cxn modelId="{634CCFD6-EFDC-49C3-91FD-3E631559A041}" type="presParOf" srcId="{B0D8B935-12D3-41BE-A114-5F21FF3EAC51}" destId="{3075C5A2-5DE8-41DC-B418-08B7D825D2CF}" srcOrd="8" destOrd="0" presId="urn:microsoft.com/office/officeart/2005/8/layout/gear1"/>
    <dgm:cxn modelId="{25893619-7120-4B17-83D8-9838512DBBDC}" type="presParOf" srcId="{B0D8B935-12D3-41BE-A114-5F21FF3EAC51}" destId="{BB269234-75F8-49E1-9C14-169BB1FBFBB0}" srcOrd="9" destOrd="0" presId="urn:microsoft.com/office/officeart/2005/8/layout/gear1"/>
    <dgm:cxn modelId="{FEDB3F26-D33B-4248-85D9-A681E96F509C}" type="presParOf" srcId="{B0D8B935-12D3-41BE-A114-5F21FF3EAC51}" destId="{1029BE3B-A205-4FA8-91E2-34D9AD62A3B0}" srcOrd="10" destOrd="0" presId="urn:microsoft.com/office/officeart/2005/8/layout/gear1"/>
    <dgm:cxn modelId="{C3634102-532C-4786-8189-69BAE2A2631F}" type="presParOf" srcId="{B0D8B935-12D3-41BE-A114-5F21FF3EAC51}" destId="{8C513200-4819-4CC1-A16E-DB460F6B9C93}" srcOrd="11" destOrd="0" presId="urn:microsoft.com/office/officeart/2005/8/layout/gear1"/>
    <dgm:cxn modelId="{5ADEB426-8554-4FB2-B951-F4DD1DE720D3}" type="presParOf" srcId="{B0D8B935-12D3-41BE-A114-5F21FF3EAC51}" destId="{7A649010-63CB-4CA1-BE6F-D9AA0EDDDC9C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317097-1ACD-4A57-AEE2-981BE6C573F2}">
      <dsp:nvSpPr>
        <dsp:cNvPr id="0" name=""/>
        <dsp:cNvSpPr/>
      </dsp:nvSpPr>
      <dsp:spPr>
        <a:xfrm>
          <a:off x="3793066" y="2438400"/>
          <a:ext cx="2980266" cy="2980266"/>
        </a:xfrm>
        <a:prstGeom prst="gear9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zh-CN" altLang="en-US" sz="23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运行时</a:t>
          </a:r>
          <a:endParaRPr lang="en-US" altLang="zh-CN" sz="23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zh-CN" altLang="en-US" sz="23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错误</a:t>
          </a:r>
        </a:p>
      </dsp:txBody>
      <dsp:txXfrm>
        <a:off x="4392232" y="3136513"/>
        <a:ext cx="1781934" cy="1531918"/>
      </dsp:txXfrm>
    </dsp:sp>
    <dsp:sp modelId="{FB1F5D5D-D5D2-4140-A3DF-959CD6EB0764}">
      <dsp:nvSpPr>
        <dsp:cNvPr id="0" name=""/>
        <dsp:cNvSpPr/>
      </dsp:nvSpPr>
      <dsp:spPr>
        <a:xfrm>
          <a:off x="2059093" y="1733973"/>
          <a:ext cx="2167466" cy="2167466"/>
        </a:xfrm>
        <a:prstGeom prst="gear6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zh-CN" altLang="en-US" sz="23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逻辑</a:t>
          </a:r>
          <a:endParaRPr lang="en-US" altLang="zh-CN" sz="23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zh-CN" altLang="en-US" sz="23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错误</a:t>
          </a:r>
        </a:p>
      </dsp:txBody>
      <dsp:txXfrm>
        <a:off x="2604759" y="2282937"/>
        <a:ext cx="1076134" cy="1069538"/>
      </dsp:txXfrm>
    </dsp:sp>
    <dsp:sp modelId="{78C4EDE2-DB23-4CE1-95B3-AA314AA73EFB}">
      <dsp:nvSpPr>
        <dsp:cNvPr id="0" name=""/>
        <dsp:cNvSpPr/>
      </dsp:nvSpPr>
      <dsp:spPr>
        <a:xfrm rot="20700000">
          <a:off x="3273095" y="238642"/>
          <a:ext cx="2123675" cy="2123675"/>
        </a:xfrm>
        <a:prstGeom prst="gear6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zh-CN" altLang="en-US" sz="23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语法</a:t>
          </a:r>
          <a:endParaRPr lang="en-US" altLang="zh-CN" sz="23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zh-CN" altLang="en-US" sz="23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错误</a:t>
          </a:r>
        </a:p>
      </dsp:txBody>
      <dsp:txXfrm rot="-20700000">
        <a:off x="3738879" y="704426"/>
        <a:ext cx="1192106" cy="1192106"/>
      </dsp:txXfrm>
    </dsp:sp>
    <dsp:sp modelId="{1029BE3B-A205-4FA8-91E2-34D9AD62A3B0}">
      <dsp:nvSpPr>
        <dsp:cNvPr id="0" name=""/>
        <dsp:cNvSpPr/>
      </dsp:nvSpPr>
      <dsp:spPr>
        <a:xfrm>
          <a:off x="3577577" y="1980864"/>
          <a:ext cx="3814741" cy="3814741"/>
        </a:xfrm>
        <a:prstGeom prst="circularArrow">
          <a:avLst>
            <a:gd name="adj1" fmla="val 4688"/>
            <a:gd name="adj2" fmla="val 299029"/>
            <a:gd name="adj3" fmla="val 2539295"/>
            <a:gd name="adj4" fmla="val 15812321"/>
            <a:gd name="adj5" fmla="val 5469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513200-4819-4CC1-A16E-DB460F6B9C93}">
      <dsp:nvSpPr>
        <dsp:cNvPr id="0" name=""/>
        <dsp:cNvSpPr/>
      </dsp:nvSpPr>
      <dsp:spPr>
        <a:xfrm>
          <a:off x="1675238" y="1249140"/>
          <a:ext cx="2771648" cy="2771648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649010-63CB-4CA1-BE6F-D9AA0EDDDC9C}">
      <dsp:nvSpPr>
        <dsp:cNvPr id="0" name=""/>
        <dsp:cNvSpPr/>
      </dsp:nvSpPr>
      <dsp:spPr>
        <a:xfrm>
          <a:off x="2781867" y="-231776"/>
          <a:ext cx="2988394" cy="2988394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89817F-C74C-495B-9A6E-9CBCDDC798AA}" type="datetimeFigureOut">
              <a:rPr lang="zh-CN" altLang="en-US" smtClean="0"/>
              <a:t>2019/9/24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D8D583-077E-4DAF-89B6-57B0693325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9571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调试程序是软件开发过程中常见的动作之一。因为，程序代码很少能一次性编写成功。调试就是修改程序中的错误，程序中的错误就是 </a:t>
            </a:r>
            <a:r>
              <a:rPr lang="en-US" altLang="zh-CN" dirty="0"/>
              <a:t>bug</a:t>
            </a:r>
            <a:r>
              <a:rPr lang="zh-CN" altLang="en-US" dirty="0"/>
              <a:t>，调试的英文单词是 </a:t>
            </a:r>
            <a:r>
              <a:rPr lang="en-US" altLang="zh-CN" dirty="0"/>
              <a:t>debug</a:t>
            </a:r>
            <a:r>
              <a:rPr lang="zh-CN" altLang="en-US" dirty="0"/>
              <a:t>，</a:t>
            </a:r>
            <a:r>
              <a:rPr lang="en-US" altLang="zh-CN" dirty="0"/>
              <a:t>de </a:t>
            </a:r>
            <a:r>
              <a:rPr lang="zh-CN" altLang="en-US" dirty="0"/>
              <a:t>前缀就是去除的意思，所以 </a:t>
            </a:r>
            <a:r>
              <a:rPr lang="en-US" altLang="zh-CN" dirty="0"/>
              <a:t>debug</a:t>
            </a:r>
            <a:r>
              <a:rPr lang="zh-CN" altLang="en-US" dirty="0"/>
              <a:t>，就是除去 </a:t>
            </a:r>
            <a:r>
              <a:rPr lang="en-US" altLang="zh-CN" dirty="0"/>
              <a:t>bug</a:t>
            </a:r>
            <a:r>
              <a:rPr lang="zh-CN" altLang="en-US" dirty="0"/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A2600E-CFFA-4159-A71B-00DBE6C33F6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04887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上面介绍了三种错误是什么，以及三种错误的区别。相当于咱们对 </a:t>
            </a:r>
            <a:r>
              <a:rPr lang="en-US" altLang="zh-CN" dirty="0"/>
              <a:t>bug </a:t>
            </a:r>
            <a:r>
              <a:rPr lang="zh-CN" altLang="en-US" dirty="0"/>
              <a:t>有了一个基本的了解。接下来，咱们聊一聊，调试程序的方法。也就是如何 </a:t>
            </a:r>
            <a:r>
              <a:rPr lang="en-US" altLang="zh-CN" dirty="0"/>
              <a:t>debug</a:t>
            </a:r>
            <a:r>
              <a:rPr lang="zh-CN" altLang="en-US" dirty="0"/>
              <a:t>。最常使用的调试手段有两种，一种是交互式调试。交互式调试就调试动作</a:t>
            </a:r>
            <a:r>
              <a:rPr lang="zh-CN" altLang="en-US" u="sng" dirty="0"/>
              <a:t>而言，一般包括两大类动作：一类是控制程序执行，设置断点（中断程序执行，复杂的有条件断点），单步执行，跳入函数，跳出函数，或者运行到光标处。另一类是变量查看。因为，所有的 </a:t>
            </a:r>
            <a:r>
              <a:rPr lang="en-US" altLang="zh-CN" u="sng" dirty="0"/>
              <a:t>bug </a:t>
            </a:r>
            <a:r>
              <a:rPr lang="zh-CN" altLang="en-US" u="sng" dirty="0"/>
              <a:t>一定会反映为，</a:t>
            </a:r>
            <a:r>
              <a:rPr lang="zh-CN" altLang="en-US" dirty="0"/>
              <a:t>程序运行的中间结果不正确，一定是某些变量的取值或者运算结果出错。后面课程视频讲 </a:t>
            </a:r>
            <a:r>
              <a:rPr lang="en-US" altLang="zh-CN" dirty="0"/>
              <a:t>Node.js </a:t>
            </a:r>
            <a:r>
              <a:rPr lang="zh-CN" altLang="en-US" dirty="0"/>
              <a:t>命令行调试工具和 </a:t>
            </a:r>
            <a:r>
              <a:rPr lang="en-US" altLang="zh-CN" dirty="0"/>
              <a:t>chrome </a:t>
            </a:r>
            <a:r>
              <a:rPr lang="zh-CN" altLang="en-US" dirty="0"/>
              <a:t>调试工具时，主要会讲解这种调试程序的方法，这里大家有个印象就行。</a:t>
            </a:r>
            <a:endParaRPr lang="en-US" altLang="zh-CN" dirty="0"/>
          </a:p>
          <a:p>
            <a:endParaRPr lang="zh-CN" altLang="en-US" dirty="0"/>
          </a:p>
          <a:p>
            <a:r>
              <a:rPr lang="zh-CN" altLang="en-US" dirty="0"/>
              <a:t>另一种很常用的调试手段，就是打印调试。在程序中添加打印语句和或者把部分代码注释掉。这种调试方式成本很低，不用借助调试工具，随时可以开展调试工作。在程序代码的任何地方，如果你怀疑代码可能有问题，在可疑的代码之前或者之后，增加打印语句，或者把无关的代码注释掉，通过打印语句把程序运行的中间结果输出到控制台。然后，运行程序，观察程序的输出信息，对程序进行调试操作。这种调试方法，可能我在视频课程中有意无意，已经使用过，不知道大家有没有注意到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A2600E-CFFA-4159-A71B-00DBE6C33F6C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1123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上面介绍了三种错误是什么，以及三种错误的区别。相当于咱们对 </a:t>
            </a:r>
            <a:r>
              <a:rPr lang="en-US" altLang="zh-CN" dirty="0"/>
              <a:t>bug </a:t>
            </a:r>
            <a:r>
              <a:rPr lang="zh-CN" altLang="en-US" dirty="0"/>
              <a:t>有了一个基本的了解。接下来，咱们聊一聊，调试程序的方法。也就是如何 </a:t>
            </a:r>
            <a:r>
              <a:rPr lang="en-US" altLang="zh-CN" dirty="0"/>
              <a:t>debug</a:t>
            </a:r>
            <a:r>
              <a:rPr lang="zh-CN" altLang="en-US" dirty="0"/>
              <a:t>。最常使用的调试手段有两种，一种是交互式调试。交互式调试就调试动作</a:t>
            </a:r>
            <a:r>
              <a:rPr lang="zh-CN" altLang="en-US" u="sng" dirty="0"/>
              <a:t>而言，一般包括两大类动作：一类是控制程序执行，设置断点（中断程序执行，复杂的有条件断点），单步执行，跳入函数，跳出函数，或者运行到光标处。另一类是变量查看。因为，所有的 </a:t>
            </a:r>
            <a:r>
              <a:rPr lang="en-US" altLang="zh-CN" u="sng" dirty="0"/>
              <a:t>bug </a:t>
            </a:r>
            <a:r>
              <a:rPr lang="zh-CN" altLang="en-US" u="sng" dirty="0"/>
              <a:t>一定会反映为，</a:t>
            </a:r>
            <a:r>
              <a:rPr lang="zh-CN" altLang="en-US" dirty="0"/>
              <a:t>程序运行的中间结果不正确，一定是某些变量的取值或者运算结果出错。后面课程视频讲 </a:t>
            </a:r>
            <a:r>
              <a:rPr lang="en-US" altLang="zh-CN" dirty="0"/>
              <a:t>Node.js </a:t>
            </a:r>
            <a:r>
              <a:rPr lang="zh-CN" altLang="en-US" dirty="0"/>
              <a:t>命令行调试工具和 </a:t>
            </a:r>
            <a:r>
              <a:rPr lang="en-US" altLang="zh-CN" dirty="0"/>
              <a:t>chrome </a:t>
            </a:r>
            <a:r>
              <a:rPr lang="zh-CN" altLang="en-US" dirty="0"/>
              <a:t>调试工具时，主要会讲解这种调试程序的方法，这里大家有个印象就行。</a:t>
            </a:r>
            <a:endParaRPr lang="en-US" altLang="zh-CN" dirty="0"/>
          </a:p>
          <a:p>
            <a:endParaRPr lang="zh-CN" altLang="en-US" dirty="0"/>
          </a:p>
          <a:p>
            <a:r>
              <a:rPr lang="zh-CN" altLang="en-US" dirty="0"/>
              <a:t>另一种很常用的调试手段，就是打印调试。在程序中添加打印语句和或者把部分代码注释掉。这种调试方式成本很低，不用借助调试工具，随时可以开展调试工作。在程序代码的任何地方，如果你怀疑代码可能有问题，在可疑的代码之前或者之后，增加打印语句，或者把无关的代码注释掉，通过打印语句把程序运行的中间结果输出到控制台。然后，运行程序，观察程序的输出信息，对程序进行调试操作。这种调试方法，可能我在视频课程中有意无意，已经使用过，不知道大家有没有注意到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A2600E-CFFA-4159-A71B-00DBE6C33F6C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62458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上面介绍了三种错误是什么，以及三种错误的区别。相当于咱们对 </a:t>
            </a:r>
            <a:r>
              <a:rPr lang="en-US" altLang="zh-CN" dirty="0"/>
              <a:t>bug </a:t>
            </a:r>
            <a:r>
              <a:rPr lang="zh-CN" altLang="en-US" dirty="0"/>
              <a:t>有了一个基本的了解。接下来，咱们聊一聊，调试程序的方法。也就是如何 </a:t>
            </a:r>
            <a:r>
              <a:rPr lang="en-US" altLang="zh-CN" dirty="0"/>
              <a:t>debug</a:t>
            </a:r>
            <a:r>
              <a:rPr lang="zh-CN" altLang="en-US" dirty="0"/>
              <a:t>。最常使用的调试手段有两种，一种是交互式调试。交互式调试就调试动作</a:t>
            </a:r>
            <a:r>
              <a:rPr lang="zh-CN" altLang="en-US" u="sng" dirty="0"/>
              <a:t>而言，一般包括两大类动作：一类是控制程序执行，设置断点（中断程序执行，复杂的有条件断点），单步执行，跳入函数，跳出函数，或者运行到光标处。另一类是变量查看。因为，所有的 </a:t>
            </a:r>
            <a:r>
              <a:rPr lang="en-US" altLang="zh-CN" u="sng" dirty="0"/>
              <a:t>bug </a:t>
            </a:r>
            <a:r>
              <a:rPr lang="zh-CN" altLang="en-US" u="sng" dirty="0"/>
              <a:t>一定会反映为，</a:t>
            </a:r>
            <a:r>
              <a:rPr lang="zh-CN" altLang="en-US" dirty="0"/>
              <a:t>程序运行的中间结果不正确，一定是某些变量的取值或者运算结果出错。后面课程视频讲 </a:t>
            </a:r>
            <a:r>
              <a:rPr lang="en-US" altLang="zh-CN" dirty="0"/>
              <a:t>Node.js </a:t>
            </a:r>
            <a:r>
              <a:rPr lang="zh-CN" altLang="en-US" dirty="0"/>
              <a:t>命令行调试工具和 </a:t>
            </a:r>
            <a:r>
              <a:rPr lang="en-US" altLang="zh-CN" dirty="0"/>
              <a:t>chrome </a:t>
            </a:r>
            <a:r>
              <a:rPr lang="zh-CN" altLang="en-US" dirty="0"/>
              <a:t>调试工具时，主要会讲解这种调试程序的方法，这里大家有个印象就行。</a:t>
            </a:r>
            <a:endParaRPr lang="en-US" altLang="zh-CN" dirty="0"/>
          </a:p>
          <a:p>
            <a:endParaRPr lang="zh-CN" altLang="en-US" dirty="0"/>
          </a:p>
          <a:p>
            <a:r>
              <a:rPr lang="zh-CN" altLang="en-US" dirty="0"/>
              <a:t>另一种很常用的调试手段，就是打印调试。在程序中添加打印语句和或者把部分代码注释掉。这种调试方式成本很低，不用借助调试工具，随时可以开展调试工作。在程序代码的任何地方，如果你怀疑代码可能有问题，在可疑的代码之前或者之后，增加打印语句，或者把无关的代码注释掉，通过打印语句把程序运行的中间结果输出到控制台。然后，运行程序，观察程序的输出信息，对程序进行调试操作。这种调试方法，可能我在视频课程中有意无意，已经使用过，不知道大家有没有注意到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A2600E-CFFA-4159-A71B-00DBE6C33F6C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66062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最后，咱们在聊一下未捕获异常的情况。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正常情况下，咱们应该在程序中对可能发生的异常，就近处理。比如，文件异步操作，在回调函数中，第一个参数是 </a:t>
            </a:r>
            <a:r>
              <a:rPr lang="en-US" altLang="zh-CN" dirty="0"/>
              <a:t>err</a:t>
            </a:r>
            <a:r>
              <a:rPr lang="zh-CN" altLang="en-US" dirty="0"/>
              <a:t>，在回调函数中，应该对 </a:t>
            </a:r>
            <a:r>
              <a:rPr lang="en-US" altLang="zh-CN" dirty="0"/>
              <a:t>err </a:t>
            </a:r>
            <a:r>
              <a:rPr lang="zh-CN" altLang="en-US" dirty="0"/>
              <a:t>做判断和处理。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如果程序对异常做了就近处理，可能还有未捕获的异常，这个时候一旦发生异常，难道我们就素手无策了吗？不是这样的，咱们还有最后一道防线，那就是 </a:t>
            </a:r>
            <a:r>
              <a:rPr lang="en-US" altLang="zh-CN" dirty="0"/>
              <a:t>process </a:t>
            </a:r>
            <a:r>
              <a:rPr lang="zh-CN" altLang="en-US" dirty="0"/>
              <a:t>对象的 </a:t>
            </a:r>
            <a:r>
              <a:rPr lang="en-US" altLang="zh-CN" dirty="0" err="1"/>
              <a:t>uncaughtException</a:t>
            </a:r>
            <a:r>
              <a:rPr lang="en-US" altLang="zh-CN" dirty="0"/>
              <a:t> </a:t>
            </a:r>
            <a:r>
              <a:rPr lang="zh-CN" altLang="en-US" dirty="0"/>
              <a:t>事件。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process </a:t>
            </a:r>
            <a:r>
              <a:rPr lang="zh-CN" altLang="en-US" dirty="0"/>
              <a:t>对象，代表咱们写的程序，在运行时的进程。所有没有捕获的异常，最后向上冒泡，会触发 </a:t>
            </a:r>
            <a:r>
              <a:rPr lang="en-US" altLang="zh-CN" dirty="0"/>
              <a:t>process </a:t>
            </a:r>
            <a:r>
              <a:rPr lang="zh-CN" altLang="en-US" dirty="0"/>
              <a:t>对象的 </a:t>
            </a:r>
            <a:r>
              <a:rPr lang="en-US" altLang="zh-CN" dirty="0" err="1"/>
              <a:t>uncaughtException</a:t>
            </a:r>
            <a:r>
              <a:rPr lang="en-US" altLang="zh-CN" dirty="0"/>
              <a:t> </a:t>
            </a:r>
            <a:r>
              <a:rPr lang="zh-CN" altLang="en-US" dirty="0"/>
              <a:t>事件。所以，在程序中增加 </a:t>
            </a:r>
            <a:r>
              <a:rPr lang="en-US" altLang="zh-CN" dirty="0"/>
              <a:t>process </a:t>
            </a:r>
            <a:r>
              <a:rPr lang="zh-CN" altLang="en-US" dirty="0"/>
              <a:t>对象的 </a:t>
            </a:r>
            <a:r>
              <a:rPr lang="en-US" altLang="zh-CN" dirty="0" err="1"/>
              <a:t>uncaughtException</a:t>
            </a:r>
            <a:r>
              <a:rPr lang="en-US" altLang="zh-CN" dirty="0"/>
              <a:t> </a:t>
            </a:r>
            <a:r>
              <a:rPr lang="zh-CN" altLang="en-US" dirty="0"/>
              <a:t>事件的处理，总是比较明智的。这个事件处理代码，这里就不多说了，最常见的处理逻辑是在控制台打印错误信息，或者把错误信息记录到日志文件中，然后调用 </a:t>
            </a:r>
            <a:r>
              <a:rPr lang="en-US" altLang="zh-CN" dirty="0"/>
              <a:t>process </a:t>
            </a:r>
            <a:r>
              <a:rPr lang="zh-CN" altLang="en-US" dirty="0"/>
              <a:t>对象的 </a:t>
            </a:r>
            <a:r>
              <a:rPr lang="en-US" altLang="zh-CN" dirty="0"/>
              <a:t>exit </a:t>
            </a:r>
            <a:r>
              <a:rPr lang="zh-CN" altLang="en-US" dirty="0"/>
              <a:t>方法关闭程序。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A2600E-CFFA-4159-A71B-00DBE6C33F6C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24546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调试程序是一个过程，一般包括两个步骤：定位错误和修改错误。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定位错误是通过分析错误和复现错误这两个动作完成的。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修改错误就是，编写代码了，用正确的代码替换错误的代码。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这里面是不是少一个发现错误的过程啊？没有缺少，为什么呢？因为，发现错误是在调试之前，通过测试来完成的，当然，测试的实施可以是开发人员自己，通过简单的运行程序来完成，也可以由测试工程师来执行。</a:t>
            </a:r>
            <a:r>
              <a:rPr lang="en-US" altLang="zh-CN" dirty="0"/>
              <a:t>Node.js </a:t>
            </a:r>
            <a:r>
              <a:rPr lang="zh-CN" altLang="en-US" dirty="0"/>
              <a:t>测试的话题前面已经介绍过了，按照顺序，现在该讲一讲调试的话题了。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A2600E-CFFA-4159-A71B-00DBE6C33F6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12849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下面，咱们介绍一些程序调试的基础知识。</a:t>
            </a:r>
            <a:endParaRPr lang="en-US" altLang="zh-CN" dirty="0"/>
          </a:p>
          <a:p>
            <a:endParaRPr lang="zh-CN" altLang="en-US" dirty="0"/>
          </a:p>
          <a:p>
            <a:r>
              <a:rPr lang="zh-CN" altLang="en-US" dirty="0"/>
              <a:t>首先，我们要知道调试的对象是程序。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程序既然是人编写的，就一定会出错。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所以，程序员的基本功，除了编写程序，就是调试程序了。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写程序和调试程序是程序员的日常工作。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A2600E-CFFA-4159-A71B-00DBE6C33F6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02846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我们还要知道，程序的错误有三种：语法错误、逻辑错误和运行时错误。</a:t>
            </a:r>
            <a:endParaRPr lang="en-US" altLang="zh-CN" dirty="0"/>
          </a:p>
          <a:p>
            <a:endParaRPr lang="zh-CN" altLang="en-US" dirty="0"/>
          </a:p>
          <a:p>
            <a:r>
              <a:rPr lang="zh-CN" altLang="en-US" dirty="0"/>
              <a:t>语法错误是最简单和最低级的错误。这种错误对于初学编程的人，因为编程语言掌握的不够扎实，可能经常会犯这种错误。而对于有经验的程序员，可能是在写代码时因为手误，偶尔出现语法错误。在程序开发时，编译器会提示，发生错误的具体行号和错误信息。出现语法错误时程序编译不通过，程序也无法运行。这是最低级的错误，程序员在提交代码到版本仓库之前，应该保证没有语法错误。因为 </a:t>
            </a:r>
            <a:r>
              <a:rPr lang="en-US" altLang="zh-CN" dirty="0"/>
              <a:t>JavaScript </a:t>
            </a:r>
            <a:r>
              <a:rPr lang="zh-CN" altLang="en-US" dirty="0"/>
              <a:t>是解释型的脚本程序，程序代码不需要编译就可以直接运行。所以，语法错误如果不用工具做事先检查，就会在运行时才能发现。咱们接下来的视频，会首先介绍 </a:t>
            </a:r>
            <a:r>
              <a:rPr lang="en-US" altLang="zh-CN" dirty="0" err="1"/>
              <a:t>ESLint</a:t>
            </a:r>
            <a:r>
              <a:rPr lang="en-US" altLang="zh-CN" dirty="0"/>
              <a:t> </a:t>
            </a:r>
            <a:r>
              <a:rPr lang="zh-CN" altLang="en-US" dirty="0"/>
              <a:t>工具，可以检查 </a:t>
            </a:r>
            <a:r>
              <a:rPr lang="en-US" altLang="zh-CN" dirty="0"/>
              <a:t>JavaScript </a:t>
            </a:r>
            <a:r>
              <a:rPr lang="zh-CN" altLang="en-US" dirty="0"/>
              <a:t>程序做静态代码检查。</a:t>
            </a:r>
            <a:endParaRPr lang="en-US" altLang="zh-CN" dirty="0"/>
          </a:p>
          <a:p>
            <a:endParaRPr lang="zh-CN" altLang="en-US" dirty="0"/>
          </a:p>
          <a:p>
            <a:r>
              <a:rPr lang="zh-CN" altLang="en-US" dirty="0"/>
              <a:t>逻辑错误，比如：计算加法的表达式，写成了减法表达式，</a:t>
            </a:r>
            <a:r>
              <a:rPr lang="en-US" altLang="zh-CN" dirty="0"/>
              <a:t>a + b </a:t>
            </a:r>
            <a:r>
              <a:rPr lang="zh-CN" altLang="en-US" dirty="0"/>
              <a:t>写成了 </a:t>
            </a:r>
            <a:r>
              <a:rPr lang="en-US" altLang="zh-CN" dirty="0"/>
              <a:t>a - b</a:t>
            </a:r>
            <a:r>
              <a:rPr lang="zh-CN" altLang="en-US" dirty="0"/>
              <a:t>。当 </a:t>
            </a:r>
            <a:r>
              <a:rPr lang="en-US" altLang="zh-CN" dirty="0"/>
              <a:t>b </a:t>
            </a:r>
            <a:r>
              <a:rPr lang="zh-CN" altLang="en-US" dirty="0"/>
              <a:t>是 </a:t>
            </a:r>
            <a:r>
              <a:rPr lang="en-US" altLang="zh-CN" dirty="0"/>
              <a:t>0 </a:t>
            </a:r>
            <a:r>
              <a:rPr lang="zh-CN" altLang="en-US" dirty="0"/>
              <a:t>时，不论 </a:t>
            </a:r>
            <a:r>
              <a:rPr lang="en-US" altLang="zh-CN" dirty="0"/>
              <a:t>a </a:t>
            </a:r>
            <a:r>
              <a:rPr lang="zh-CN" altLang="en-US" dirty="0"/>
              <a:t>是什么数，结果都是正确的，但是当 </a:t>
            </a:r>
            <a:r>
              <a:rPr lang="en-US" altLang="zh-CN" dirty="0"/>
              <a:t>b </a:t>
            </a:r>
            <a:r>
              <a:rPr lang="zh-CN" altLang="en-US" dirty="0"/>
              <a:t>不为 </a:t>
            </a:r>
            <a:r>
              <a:rPr lang="en-US" altLang="zh-CN" dirty="0"/>
              <a:t>0 </a:t>
            </a:r>
            <a:r>
              <a:rPr lang="zh-CN" altLang="en-US" dirty="0"/>
              <a:t>时，表达式的结果就和预期不一致了。这就是逻辑错误，这种 </a:t>
            </a:r>
            <a:r>
              <a:rPr lang="en-US" altLang="zh-CN" dirty="0"/>
              <a:t>bug </a:t>
            </a:r>
            <a:r>
              <a:rPr lang="zh-CN" altLang="en-US" dirty="0"/>
              <a:t>需要通过测试来发现，通过调试程序来解决 </a:t>
            </a:r>
            <a:r>
              <a:rPr lang="en-US" altLang="zh-CN" dirty="0"/>
              <a:t>bug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zh-CN" altLang="en-US" dirty="0"/>
          </a:p>
          <a:p>
            <a:r>
              <a:rPr lang="zh-CN" altLang="en-US" dirty="0"/>
              <a:t>运行时错误是程序运行时发生的异常，程序崩溃，比如：</a:t>
            </a:r>
            <a:r>
              <a:rPr lang="en-US" altLang="zh-CN" dirty="0"/>
              <a:t>windows </a:t>
            </a:r>
            <a:r>
              <a:rPr lang="zh-CN" altLang="en-US" dirty="0"/>
              <a:t>蓝屏。这种错误，需要在程序中写异常捕获的代码来解决。</a:t>
            </a:r>
            <a:endParaRPr lang="en-US" altLang="zh-CN" dirty="0"/>
          </a:p>
          <a:p>
            <a:endParaRPr lang="zh-CN" altLang="en-US" dirty="0"/>
          </a:p>
          <a:p>
            <a:r>
              <a:rPr lang="zh-CN" altLang="en-US" dirty="0"/>
              <a:t>对于 </a:t>
            </a:r>
            <a:r>
              <a:rPr lang="en-US" altLang="zh-CN" dirty="0"/>
              <a:t>Node.js </a:t>
            </a:r>
            <a:r>
              <a:rPr lang="zh-CN" altLang="en-US" dirty="0"/>
              <a:t>的 </a:t>
            </a:r>
            <a:r>
              <a:rPr lang="en-US" altLang="zh-CN" dirty="0"/>
              <a:t>JavaScript </a:t>
            </a:r>
            <a:r>
              <a:rPr lang="zh-CN" altLang="en-US" dirty="0"/>
              <a:t>脚本程序，逻辑错误一般不会导致程序崩溃。语法错误一定会抛出异常，程序崩溃，即使，在程序中有异常捕获。运行时错误，如果程序中没有异常捕获，一定会抛出异常，程序崩溃。如果程序中有异常捕获，程序不会崩溃，发生异常后，程序继续运行还是关闭退出，可以视具体情况而定，这个由程序员来做主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A2600E-CFFA-4159-A71B-00DBE6C33F6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87057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我们还要知道，程序的错误有三种：语法错误、逻辑错误和运行时错误。</a:t>
            </a:r>
            <a:endParaRPr lang="en-US" altLang="zh-CN" dirty="0"/>
          </a:p>
          <a:p>
            <a:endParaRPr lang="zh-CN" altLang="en-US" dirty="0"/>
          </a:p>
          <a:p>
            <a:r>
              <a:rPr lang="zh-CN" altLang="en-US" dirty="0"/>
              <a:t>语法错误是最简单和最低级的错误。这种错误对于初学编程的人，因为编程语言掌握的不够扎实，可能经常会犯这种错误。而对于有经验的程序员，可能是在写代码时因为手误，偶尔出现语法错误。在程序开发时，编译器会提示，发生错误的具体行号和错误信息。出现语法错误时程序编译不通过，程序也无法运行。这是最低级的错误，程序员在提交代码到版本仓库之前，应该保证没有语法错误。因为 </a:t>
            </a:r>
            <a:r>
              <a:rPr lang="en-US" altLang="zh-CN" dirty="0"/>
              <a:t>JavaScript </a:t>
            </a:r>
            <a:r>
              <a:rPr lang="zh-CN" altLang="en-US" dirty="0"/>
              <a:t>是解释型的脚本程序，程序代码不需要编译就可以直接运行。所以，语法错误如果不用工具做事先检查，就会在运行时才能发现。咱们接下来的视频，会首先介绍 </a:t>
            </a:r>
            <a:r>
              <a:rPr lang="en-US" altLang="zh-CN" dirty="0" err="1"/>
              <a:t>ESLint</a:t>
            </a:r>
            <a:r>
              <a:rPr lang="en-US" altLang="zh-CN" dirty="0"/>
              <a:t> </a:t>
            </a:r>
            <a:r>
              <a:rPr lang="zh-CN" altLang="en-US" dirty="0"/>
              <a:t>工具，可以检查 </a:t>
            </a:r>
            <a:r>
              <a:rPr lang="en-US" altLang="zh-CN" dirty="0"/>
              <a:t>JavaScript </a:t>
            </a:r>
            <a:r>
              <a:rPr lang="zh-CN" altLang="en-US" dirty="0"/>
              <a:t>程序做静态代码检查。</a:t>
            </a:r>
            <a:endParaRPr lang="en-US" altLang="zh-CN" dirty="0"/>
          </a:p>
          <a:p>
            <a:endParaRPr lang="zh-CN" altLang="en-US" dirty="0"/>
          </a:p>
          <a:p>
            <a:r>
              <a:rPr lang="zh-CN" altLang="en-US" dirty="0"/>
              <a:t>逻辑错误，比如：计算加法的表达式，写成了减法表达式，</a:t>
            </a:r>
            <a:r>
              <a:rPr lang="en-US" altLang="zh-CN" dirty="0"/>
              <a:t>a + b </a:t>
            </a:r>
            <a:r>
              <a:rPr lang="zh-CN" altLang="en-US" dirty="0"/>
              <a:t>写成了 </a:t>
            </a:r>
            <a:r>
              <a:rPr lang="en-US" altLang="zh-CN" dirty="0"/>
              <a:t>a - b</a:t>
            </a:r>
            <a:r>
              <a:rPr lang="zh-CN" altLang="en-US" dirty="0"/>
              <a:t>。当 </a:t>
            </a:r>
            <a:r>
              <a:rPr lang="en-US" altLang="zh-CN" dirty="0"/>
              <a:t>b </a:t>
            </a:r>
            <a:r>
              <a:rPr lang="zh-CN" altLang="en-US" dirty="0"/>
              <a:t>是 </a:t>
            </a:r>
            <a:r>
              <a:rPr lang="en-US" altLang="zh-CN" dirty="0"/>
              <a:t>0 </a:t>
            </a:r>
            <a:r>
              <a:rPr lang="zh-CN" altLang="en-US" dirty="0"/>
              <a:t>时，不论 </a:t>
            </a:r>
            <a:r>
              <a:rPr lang="en-US" altLang="zh-CN" dirty="0"/>
              <a:t>a </a:t>
            </a:r>
            <a:r>
              <a:rPr lang="zh-CN" altLang="en-US" dirty="0"/>
              <a:t>是什么数，结果都是正确的，但是当 </a:t>
            </a:r>
            <a:r>
              <a:rPr lang="en-US" altLang="zh-CN" dirty="0"/>
              <a:t>b </a:t>
            </a:r>
            <a:r>
              <a:rPr lang="zh-CN" altLang="en-US" dirty="0"/>
              <a:t>不为 </a:t>
            </a:r>
            <a:r>
              <a:rPr lang="en-US" altLang="zh-CN" dirty="0"/>
              <a:t>0 </a:t>
            </a:r>
            <a:r>
              <a:rPr lang="zh-CN" altLang="en-US" dirty="0"/>
              <a:t>时，表达式的结果就和预期不一致了。这就是逻辑错误，这种 </a:t>
            </a:r>
            <a:r>
              <a:rPr lang="en-US" altLang="zh-CN" dirty="0"/>
              <a:t>bug </a:t>
            </a:r>
            <a:r>
              <a:rPr lang="zh-CN" altLang="en-US" dirty="0"/>
              <a:t>需要通过测试来发现，通过调试程序来解决 </a:t>
            </a:r>
            <a:r>
              <a:rPr lang="en-US" altLang="zh-CN" dirty="0"/>
              <a:t>bug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zh-CN" altLang="en-US" dirty="0"/>
          </a:p>
          <a:p>
            <a:r>
              <a:rPr lang="zh-CN" altLang="en-US" dirty="0"/>
              <a:t>运行时错误是程序运行时发生的异常，程序崩溃，比如：</a:t>
            </a:r>
            <a:r>
              <a:rPr lang="en-US" altLang="zh-CN" dirty="0"/>
              <a:t>windows </a:t>
            </a:r>
            <a:r>
              <a:rPr lang="zh-CN" altLang="en-US" dirty="0"/>
              <a:t>蓝屏。这种错误，需要在程序中写异常捕获的代码来解决。</a:t>
            </a:r>
            <a:endParaRPr lang="en-US" altLang="zh-CN" dirty="0"/>
          </a:p>
          <a:p>
            <a:endParaRPr lang="zh-CN" altLang="en-US" dirty="0"/>
          </a:p>
          <a:p>
            <a:r>
              <a:rPr lang="zh-CN" altLang="en-US" dirty="0"/>
              <a:t>对于 </a:t>
            </a:r>
            <a:r>
              <a:rPr lang="en-US" altLang="zh-CN" dirty="0"/>
              <a:t>Node.js </a:t>
            </a:r>
            <a:r>
              <a:rPr lang="zh-CN" altLang="en-US" dirty="0"/>
              <a:t>的 </a:t>
            </a:r>
            <a:r>
              <a:rPr lang="en-US" altLang="zh-CN" dirty="0"/>
              <a:t>JavaScript </a:t>
            </a:r>
            <a:r>
              <a:rPr lang="zh-CN" altLang="en-US" dirty="0"/>
              <a:t>脚本程序，逻辑错误一般不会导致程序崩溃。语法错误一定会抛出异常，程序崩溃，即使，在程序中有异常捕获。运行时错误，如果程序中没有异常捕获，一定会抛出异常，程序崩溃。如果程序中有异常捕获，程序不会崩溃，发生异常后，程序继续运行还是关闭退出，可以视具体情况而定，这个由程序员来做主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A2600E-CFFA-4159-A71B-00DBE6C33F6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6607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我们还要知道，程序的错误有三种：语法错误、逻辑错误和运行时错误。</a:t>
            </a:r>
            <a:endParaRPr lang="en-US" altLang="zh-CN" dirty="0"/>
          </a:p>
          <a:p>
            <a:endParaRPr lang="zh-CN" altLang="en-US" dirty="0"/>
          </a:p>
          <a:p>
            <a:r>
              <a:rPr lang="zh-CN" altLang="en-US" dirty="0"/>
              <a:t>语法错误是最简单和最低级的错误。这种错误对于初学编程的人，因为编程语言掌握的不够扎实，可能经常会犯这种错误。而对于有经验的程序员，可能是在写代码时因为手误，偶尔出现语法错误。在程序开发时，编译器会提示，发生错误的具体行号和错误信息。出现语法错误时程序编译不通过，程序也无法运行。这是最低级的错误，程序员在提交代码到版本仓库之前，应该保证没有语法错误。因为 </a:t>
            </a:r>
            <a:r>
              <a:rPr lang="en-US" altLang="zh-CN" dirty="0"/>
              <a:t>JavaScript </a:t>
            </a:r>
            <a:r>
              <a:rPr lang="zh-CN" altLang="en-US" dirty="0"/>
              <a:t>是解释型的脚本程序，程序代码不需要编译就可以直接运行。所以，语法错误如果不用工具做事先检查，就会在运行时才能发现。咱们接下来的视频，会首先介绍 </a:t>
            </a:r>
            <a:r>
              <a:rPr lang="en-US" altLang="zh-CN" dirty="0" err="1"/>
              <a:t>ESLint</a:t>
            </a:r>
            <a:r>
              <a:rPr lang="en-US" altLang="zh-CN" dirty="0"/>
              <a:t> </a:t>
            </a:r>
            <a:r>
              <a:rPr lang="zh-CN" altLang="en-US" dirty="0"/>
              <a:t>工具，可以检查 </a:t>
            </a:r>
            <a:r>
              <a:rPr lang="en-US" altLang="zh-CN" dirty="0"/>
              <a:t>JavaScript </a:t>
            </a:r>
            <a:r>
              <a:rPr lang="zh-CN" altLang="en-US" dirty="0"/>
              <a:t>程序做静态代码检查。</a:t>
            </a:r>
            <a:endParaRPr lang="en-US" altLang="zh-CN" dirty="0"/>
          </a:p>
          <a:p>
            <a:endParaRPr lang="zh-CN" altLang="en-US" dirty="0"/>
          </a:p>
          <a:p>
            <a:r>
              <a:rPr lang="zh-CN" altLang="en-US" dirty="0"/>
              <a:t>逻辑错误，比如：计算加法的表达式，写成了减法表达式，</a:t>
            </a:r>
            <a:r>
              <a:rPr lang="en-US" altLang="zh-CN" dirty="0"/>
              <a:t>a + b </a:t>
            </a:r>
            <a:r>
              <a:rPr lang="zh-CN" altLang="en-US" dirty="0"/>
              <a:t>写成了 </a:t>
            </a:r>
            <a:r>
              <a:rPr lang="en-US" altLang="zh-CN" dirty="0"/>
              <a:t>a - b</a:t>
            </a:r>
            <a:r>
              <a:rPr lang="zh-CN" altLang="en-US" dirty="0"/>
              <a:t>。当 </a:t>
            </a:r>
            <a:r>
              <a:rPr lang="en-US" altLang="zh-CN" dirty="0"/>
              <a:t>b </a:t>
            </a:r>
            <a:r>
              <a:rPr lang="zh-CN" altLang="en-US" dirty="0"/>
              <a:t>是 </a:t>
            </a:r>
            <a:r>
              <a:rPr lang="en-US" altLang="zh-CN" dirty="0"/>
              <a:t>0 </a:t>
            </a:r>
            <a:r>
              <a:rPr lang="zh-CN" altLang="en-US" dirty="0"/>
              <a:t>时，不论 </a:t>
            </a:r>
            <a:r>
              <a:rPr lang="en-US" altLang="zh-CN" dirty="0"/>
              <a:t>a </a:t>
            </a:r>
            <a:r>
              <a:rPr lang="zh-CN" altLang="en-US" dirty="0"/>
              <a:t>是什么数，结果都是正确的，但是当 </a:t>
            </a:r>
            <a:r>
              <a:rPr lang="en-US" altLang="zh-CN" dirty="0"/>
              <a:t>b </a:t>
            </a:r>
            <a:r>
              <a:rPr lang="zh-CN" altLang="en-US" dirty="0"/>
              <a:t>不为 </a:t>
            </a:r>
            <a:r>
              <a:rPr lang="en-US" altLang="zh-CN" dirty="0"/>
              <a:t>0 </a:t>
            </a:r>
            <a:r>
              <a:rPr lang="zh-CN" altLang="en-US" dirty="0"/>
              <a:t>时，表达式的结果就和预期不一致了。这就是逻辑错误，这种 </a:t>
            </a:r>
            <a:r>
              <a:rPr lang="en-US" altLang="zh-CN" dirty="0"/>
              <a:t>bug </a:t>
            </a:r>
            <a:r>
              <a:rPr lang="zh-CN" altLang="en-US" dirty="0"/>
              <a:t>需要通过测试来发现，通过调试程序来解决 </a:t>
            </a:r>
            <a:r>
              <a:rPr lang="en-US" altLang="zh-CN" dirty="0"/>
              <a:t>bug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zh-CN" altLang="en-US" dirty="0"/>
          </a:p>
          <a:p>
            <a:r>
              <a:rPr lang="zh-CN" altLang="en-US" dirty="0"/>
              <a:t>运行时错误是程序运行时发生的异常，程序崩溃，比如：</a:t>
            </a:r>
            <a:r>
              <a:rPr lang="en-US" altLang="zh-CN" dirty="0"/>
              <a:t>windows </a:t>
            </a:r>
            <a:r>
              <a:rPr lang="zh-CN" altLang="en-US" dirty="0"/>
              <a:t>蓝屏。这种错误，需要在程序中写异常捕获的代码来解决。</a:t>
            </a:r>
            <a:endParaRPr lang="en-US" altLang="zh-CN" dirty="0"/>
          </a:p>
          <a:p>
            <a:endParaRPr lang="zh-CN" altLang="en-US" dirty="0"/>
          </a:p>
          <a:p>
            <a:r>
              <a:rPr lang="zh-CN" altLang="en-US" dirty="0"/>
              <a:t>对于 </a:t>
            </a:r>
            <a:r>
              <a:rPr lang="en-US" altLang="zh-CN" dirty="0"/>
              <a:t>Node.js </a:t>
            </a:r>
            <a:r>
              <a:rPr lang="zh-CN" altLang="en-US" dirty="0"/>
              <a:t>的 </a:t>
            </a:r>
            <a:r>
              <a:rPr lang="en-US" altLang="zh-CN" dirty="0"/>
              <a:t>JavaScript </a:t>
            </a:r>
            <a:r>
              <a:rPr lang="zh-CN" altLang="en-US" dirty="0"/>
              <a:t>脚本程序，逻辑错误一般不会导致程序崩溃。语法错误一定会抛出异常，程序崩溃，即使，在程序中有异常捕获。运行时错误，如果程序中没有异常捕获，一定会抛出异常，程序崩溃。如果程序中有异常捕获，程序不会崩溃，发生异常后，程序继续运行还是关闭退出，可以视具体情况而定，这个由程序员来做主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A2600E-CFFA-4159-A71B-00DBE6C33F6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07501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我们还要知道，程序的错误有三种：语法错误、逻辑错误和运行时错误。</a:t>
            </a:r>
            <a:endParaRPr lang="en-US" altLang="zh-CN" dirty="0"/>
          </a:p>
          <a:p>
            <a:endParaRPr lang="zh-CN" altLang="en-US" dirty="0"/>
          </a:p>
          <a:p>
            <a:r>
              <a:rPr lang="zh-CN" altLang="en-US" dirty="0"/>
              <a:t>语法错误是最简单和最低级的错误。这种错误对于初学编程的人，因为编程语言掌握的不够扎实，可能经常会犯这种错误。而对于有经验的程序员，可能是在写代码时因为手误，偶尔出现语法错误。在程序开发时，编译器会提示，发生错误的具体行号和错误信息。出现语法错误时程序编译不通过，程序也无法运行。这是最低级的错误，程序员在提交代码到版本仓库之前，应该保证没有语法错误。因为 </a:t>
            </a:r>
            <a:r>
              <a:rPr lang="en-US" altLang="zh-CN" dirty="0"/>
              <a:t>JavaScript </a:t>
            </a:r>
            <a:r>
              <a:rPr lang="zh-CN" altLang="en-US" dirty="0"/>
              <a:t>是解释型的脚本程序，程序代码不需要编译就可以直接运行。所以，语法错误如果不用工具做事先检查，就会在运行时才能发现。咱们接下来的视频，会首先介绍 </a:t>
            </a:r>
            <a:r>
              <a:rPr lang="en-US" altLang="zh-CN" dirty="0" err="1"/>
              <a:t>ESLint</a:t>
            </a:r>
            <a:r>
              <a:rPr lang="en-US" altLang="zh-CN" dirty="0"/>
              <a:t> </a:t>
            </a:r>
            <a:r>
              <a:rPr lang="zh-CN" altLang="en-US" dirty="0"/>
              <a:t>工具，可以检查 </a:t>
            </a:r>
            <a:r>
              <a:rPr lang="en-US" altLang="zh-CN" dirty="0"/>
              <a:t>JavaScript </a:t>
            </a:r>
            <a:r>
              <a:rPr lang="zh-CN" altLang="en-US" dirty="0"/>
              <a:t>程序做静态代码检查。</a:t>
            </a:r>
            <a:endParaRPr lang="en-US" altLang="zh-CN" dirty="0"/>
          </a:p>
          <a:p>
            <a:endParaRPr lang="zh-CN" altLang="en-US" dirty="0"/>
          </a:p>
          <a:p>
            <a:r>
              <a:rPr lang="zh-CN" altLang="en-US" dirty="0"/>
              <a:t>逻辑错误，比如：计算加法的表达式，写成了减法表达式，</a:t>
            </a:r>
            <a:r>
              <a:rPr lang="en-US" altLang="zh-CN" dirty="0"/>
              <a:t>a + b </a:t>
            </a:r>
            <a:r>
              <a:rPr lang="zh-CN" altLang="en-US" dirty="0"/>
              <a:t>写成了 </a:t>
            </a:r>
            <a:r>
              <a:rPr lang="en-US" altLang="zh-CN" dirty="0"/>
              <a:t>a - b</a:t>
            </a:r>
            <a:r>
              <a:rPr lang="zh-CN" altLang="en-US" dirty="0"/>
              <a:t>。当 </a:t>
            </a:r>
            <a:r>
              <a:rPr lang="en-US" altLang="zh-CN" dirty="0"/>
              <a:t>b </a:t>
            </a:r>
            <a:r>
              <a:rPr lang="zh-CN" altLang="en-US" dirty="0"/>
              <a:t>是 </a:t>
            </a:r>
            <a:r>
              <a:rPr lang="en-US" altLang="zh-CN" dirty="0"/>
              <a:t>0 </a:t>
            </a:r>
            <a:r>
              <a:rPr lang="zh-CN" altLang="en-US" dirty="0"/>
              <a:t>时，不论 </a:t>
            </a:r>
            <a:r>
              <a:rPr lang="en-US" altLang="zh-CN" dirty="0"/>
              <a:t>a </a:t>
            </a:r>
            <a:r>
              <a:rPr lang="zh-CN" altLang="en-US" dirty="0"/>
              <a:t>是什么数，结果都是正确的，但是当 </a:t>
            </a:r>
            <a:r>
              <a:rPr lang="en-US" altLang="zh-CN" dirty="0"/>
              <a:t>b </a:t>
            </a:r>
            <a:r>
              <a:rPr lang="zh-CN" altLang="en-US" dirty="0"/>
              <a:t>不为 </a:t>
            </a:r>
            <a:r>
              <a:rPr lang="en-US" altLang="zh-CN" dirty="0"/>
              <a:t>0 </a:t>
            </a:r>
            <a:r>
              <a:rPr lang="zh-CN" altLang="en-US" dirty="0"/>
              <a:t>时，表达式的结果就和预期不一致了。这就是逻辑错误，这种 </a:t>
            </a:r>
            <a:r>
              <a:rPr lang="en-US" altLang="zh-CN" dirty="0"/>
              <a:t>bug </a:t>
            </a:r>
            <a:r>
              <a:rPr lang="zh-CN" altLang="en-US" dirty="0"/>
              <a:t>需要通过测试来发现，通过调试程序来解决 </a:t>
            </a:r>
            <a:r>
              <a:rPr lang="en-US" altLang="zh-CN" dirty="0"/>
              <a:t>bug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zh-CN" altLang="en-US" dirty="0"/>
          </a:p>
          <a:p>
            <a:r>
              <a:rPr lang="zh-CN" altLang="en-US" dirty="0"/>
              <a:t>运行时错误是程序运行时发生的异常，程序崩溃，比如：</a:t>
            </a:r>
            <a:r>
              <a:rPr lang="en-US" altLang="zh-CN" dirty="0"/>
              <a:t>windows </a:t>
            </a:r>
            <a:r>
              <a:rPr lang="zh-CN" altLang="en-US" dirty="0"/>
              <a:t>蓝屏。这种错误，需要在程序中写异常捕获的代码来解决。</a:t>
            </a:r>
            <a:endParaRPr lang="en-US" altLang="zh-CN" dirty="0"/>
          </a:p>
          <a:p>
            <a:endParaRPr lang="zh-CN" altLang="en-US" dirty="0"/>
          </a:p>
          <a:p>
            <a:r>
              <a:rPr lang="zh-CN" altLang="en-US" dirty="0"/>
              <a:t>对于 </a:t>
            </a:r>
            <a:r>
              <a:rPr lang="en-US" altLang="zh-CN" dirty="0"/>
              <a:t>Node.js </a:t>
            </a:r>
            <a:r>
              <a:rPr lang="zh-CN" altLang="en-US" dirty="0"/>
              <a:t>的 </a:t>
            </a:r>
            <a:r>
              <a:rPr lang="en-US" altLang="zh-CN" dirty="0"/>
              <a:t>JavaScript </a:t>
            </a:r>
            <a:r>
              <a:rPr lang="zh-CN" altLang="en-US" dirty="0"/>
              <a:t>脚本程序，逻辑错误一般不会导致程序崩溃。语法错误一定会抛出异常，程序崩溃，即使，在程序中有异常捕获。运行时错误，如果程序中没有异常捕获，一定会抛出异常，程序崩溃。如果程序中有异常捕获，程序不会崩溃，发生异常后，程序继续运行还是关闭退出，可以视具体情况而定，这个由程序员来做主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A2600E-CFFA-4159-A71B-00DBE6C33F6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84258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上面介绍了三种错误是什么，以及三种错误的区别。相当于咱们对 </a:t>
            </a:r>
            <a:r>
              <a:rPr lang="en-US" altLang="zh-CN" dirty="0"/>
              <a:t>bug </a:t>
            </a:r>
            <a:r>
              <a:rPr lang="zh-CN" altLang="en-US" dirty="0"/>
              <a:t>有了一个基本的了解。接下来，咱们聊一聊，调试程序的方法。也就是如何 </a:t>
            </a:r>
            <a:r>
              <a:rPr lang="en-US" altLang="zh-CN" dirty="0"/>
              <a:t>debug</a:t>
            </a:r>
            <a:r>
              <a:rPr lang="zh-CN" altLang="en-US" dirty="0"/>
              <a:t>。最常使用的调试手段有两种，一种是交互式调试。交互式调试就调试动作</a:t>
            </a:r>
            <a:r>
              <a:rPr lang="zh-CN" altLang="en-US" u="sng" dirty="0"/>
              <a:t>而言，一般包括两大类动作：一类是控制程序执行，设置断点（中断程序执行，复杂的有条件断点），单步执行，跳入函数，跳出函数，或者运行到光标处。另一类是变量查看。因为，所有的 </a:t>
            </a:r>
            <a:r>
              <a:rPr lang="en-US" altLang="zh-CN" u="sng" dirty="0"/>
              <a:t>bug </a:t>
            </a:r>
            <a:r>
              <a:rPr lang="zh-CN" altLang="en-US" u="sng" dirty="0"/>
              <a:t>一定会反映为，</a:t>
            </a:r>
            <a:r>
              <a:rPr lang="zh-CN" altLang="en-US" dirty="0"/>
              <a:t>程序运行的中间结果不正确，一定是某些变量的取值或者运算结果出错。后面课程视频讲 </a:t>
            </a:r>
            <a:r>
              <a:rPr lang="en-US" altLang="zh-CN" dirty="0"/>
              <a:t>Node.js </a:t>
            </a:r>
            <a:r>
              <a:rPr lang="zh-CN" altLang="en-US" dirty="0"/>
              <a:t>命令行调试工具和 </a:t>
            </a:r>
            <a:r>
              <a:rPr lang="en-US" altLang="zh-CN" dirty="0"/>
              <a:t>chrome </a:t>
            </a:r>
            <a:r>
              <a:rPr lang="zh-CN" altLang="en-US" dirty="0"/>
              <a:t>调试工具时，主要会讲解这种调试程序的方法，这里大家有个印象就行。</a:t>
            </a:r>
            <a:endParaRPr lang="en-US" altLang="zh-CN" dirty="0"/>
          </a:p>
          <a:p>
            <a:endParaRPr lang="zh-CN" altLang="en-US" dirty="0"/>
          </a:p>
          <a:p>
            <a:r>
              <a:rPr lang="zh-CN" altLang="en-US" dirty="0"/>
              <a:t>另一种很常用的调试手段，就是打印调试。在程序中添加打印语句和或者把部分代码注释掉。这种调试方式成本很低，不用借助调试工具，随时可以开展调试工作。在程序代码的任何地方，如果你怀疑代码可能有问题，在可疑的代码之前或者之后，增加打印语句，或者把无关的代码注释掉，通过打印语句把程序运行的中间结果输出到控制台。然后，运行程序，观察程序的输出信息，对程序进行调试操作。这种调试方法，可能我在视频课程中有意无意，已经使用过，不知道大家有没有注意到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A2600E-CFFA-4159-A71B-00DBE6C33F6C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6458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上面介绍了三种错误是什么，以及三种错误的区别。相当于咱们对 </a:t>
            </a:r>
            <a:r>
              <a:rPr lang="en-US" altLang="zh-CN" dirty="0"/>
              <a:t>bug </a:t>
            </a:r>
            <a:r>
              <a:rPr lang="zh-CN" altLang="en-US" dirty="0"/>
              <a:t>有了一个基本的了解。接下来，咱们聊一聊，调试程序的方法。也就是如何 </a:t>
            </a:r>
            <a:r>
              <a:rPr lang="en-US" altLang="zh-CN" dirty="0"/>
              <a:t>debug</a:t>
            </a:r>
            <a:r>
              <a:rPr lang="zh-CN" altLang="en-US" dirty="0"/>
              <a:t>。最常使用的调试手段有两种，一种是交互式调试。交互式调试就调试动作</a:t>
            </a:r>
            <a:r>
              <a:rPr lang="zh-CN" altLang="en-US" u="sng" dirty="0"/>
              <a:t>而言，一般包括两大类动作：一类是控制程序执行，设置断点（中断程序执行，复杂的有条件断点），单步执行，跳入函数，跳出函数，或者运行到光标处。另一类是变量查看。因为，所有的 </a:t>
            </a:r>
            <a:r>
              <a:rPr lang="en-US" altLang="zh-CN" u="sng" dirty="0"/>
              <a:t>bug </a:t>
            </a:r>
            <a:r>
              <a:rPr lang="zh-CN" altLang="en-US" u="sng" dirty="0"/>
              <a:t>一定会反映为，</a:t>
            </a:r>
            <a:r>
              <a:rPr lang="zh-CN" altLang="en-US" dirty="0"/>
              <a:t>程序运行的中间结果不正确，一定是某些变量的取值或者运算结果出错。后面课程视频讲 </a:t>
            </a:r>
            <a:r>
              <a:rPr lang="en-US" altLang="zh-CN" dirty="0"/>
              <a:t>Node.js </a:t>
            </a:r>
            <a:r>
              <a:rPr lang="zh-CN" altLang="en-US" dirty="0"/>
              <a:t>命令行调试工具和 </a:t>
            </a:r>
            <a:r>
              <a:rPr lang="en-US" altLang="zh-CN" dirty="0"/>
              <a:t>chrome </a:t>
            </a:r>
            <a:r>
              <a:rPr lang="zh-CN" altLang="en-US" dirty="0"/>
              <a:t>调试工具时，主要会讲解这种调试程序的方法，这里大家有个印象就行。</a:t>
            </a:r>
            <a:endParaRPr lang="en-US" altLang="zh-CN" dirty="0"/>
          </a:p>
          <a:p>
            <a:endParaRPr lang="zh-CN" altLang="en-US" dirty="0"/>
          </a:p>
          <a:p>
            <a:r>
              <a:rPr lang="zh-CN" altLang="en-US" dirty="0"/>
              <a:t>另一种很常用的调试手段，就是打印调试。在程序中添加打印语句和或者把部分代码注释掉。这种调试方式成本很低，不用借助调试工具，随时可以开展调试工作。在程序代码的任何地方，如果你怀疑代码可能有问题，在可疑的代码之前或者之后，增加打印语句，或者把无关的代码注释掉，通过打印语句把程序运行的中间结果输出到控制台。然后，运行程序，观察程序的输出信息，对程序进行调试操作。这种调试方法，可能我在视频课程中有意无意，已经使用过，不知道大家有没有注意到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A2600E-CFFA-4159-A71B-00DBE6C33F6C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99018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6F358D-BB2D-4EC7-8A21-9AEA8BFCB0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52C8913-1FD2-4A1D-AA1E-F459216C7A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E14F80-3639-44C1-8626-C90F4B18C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84B47-457A-4DC2-8719-B3A799337B91}" type="datetimeFigureOut">
              <a:rPr lang="zh-CN" altLang="en-US" smtClean="0"/>
              <a:t>2019/9/24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3CD0F4-41AF-44FB-B4E6-55AE3C79A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170A98-C182-45E9-8457-468024DFA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83B30-E00D-42C3-A43C-E693D3D0B8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3091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A14811-63B6-48B8-85FF-FD94AAC14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4787E2E-0F16-435C-AFEA-59B305C880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C3C824-F2C9-4976-BAE6-6FC41642A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84B47-457A-4DC2-8719-B3A799337B91}" type="datetimeFigureOut">
              <a:rPr lang="zh-CN" altLang="en-US" smtClean="0"/>
              <a:t>2019/9/24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74317D-CF62-4EB5-8F06-4F82AEB64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D64098-119A-48AE-B822-EE5ACB091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83B30-E00D-42C3-A43C-E693D3D0B8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3252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29705D6-8FD9-4147-A6B7-D33331C3BB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AFADC1C-F318-450B-91F1-7CAF0EEABB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B7091A-7976-45B3-BD57-6F11E89E7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84B47-457A-4DC2-8719-B3A799337B91}" type="datetimeFigureOut">
              <a:rPr lang="zh-CN" altLang="en-US" smtClean="0"/>
              <a:t>2019/9/24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58A450-C07C-41D1-B1DA-BC4FF4F39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7D3724-2D52-4D6E-96E0-3955BA6AD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83B30-E00D-42C3-A43C-E693D3D0B8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53443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CBD30-92A3-41D3-B856-2D8D66AD7106}" type="datetime1">
              <a:rPr lang="zh-CN" altLang="en-US" smtClean="0"/>
              <a:t>2019/9/24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34C1-29DF-48A7-B438-B832F2B288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5166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4D1871-0BC0-4602-B782-837715802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B8A918-D6A0-4812-838E-F9460DFDB8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637605-95AB-4CA9-B043-D46CEFC26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84B47-457A-4DC2-8719-B3A799337B91}" type="datetimeFigureOut">
              <a:rPr lang="zh-CN" altLang="en-US" smtClean="0"/>
              <a:t>2019/9/24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092446-44F7-491E-A9E3-B3625FA62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BDE4DE-211C-4C58-BAAA-8F05CF692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83B30-E00D-42C3-A43C-E693D3D0B8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4813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85D2EA-4582-43FA-9300-84A41C718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F6E4C3D-8967-449B-80C3-67D8190B80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2E475F-01B8-4FBE-8414-5B4CED3E7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84B47-457A-4DC2-8719-B3A799337B91}" type="datetimeFigureOut">
              <a:rPr lang="zh-CN" altLang="en-US" smtClean="0"/>
              <a:t>2019/9/24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A2F7A5-7218-484E-A8F9-1351D7F79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7A4D5B-B55D-4FE9-B0EB-B9B03DE1B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83B30-E00D-42C3-A43C-E693D3D0B8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0335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C8F563-5A9C-4AFF-9B50-E868D6CF4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3E1624-2168-44FD-A590-43D2DF3564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38E230F-75BB-4B2A-A48C-13F6D0C3EA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2A12856-0E3E-456F-82C5-879451162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84B47-457A-4DC2-8719-B3A799337B91}" type="datetimeFigureOut">
              <a:rPr lang="zh-CN" altLang="en-US" smtClean="0"/>
              <a:t>2019/9/24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7C81702-90D5-4CD7-A177-2673644EE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CE22499-44BD-40FA-80CE-034CB513C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83B30-E00D-42C3-A43C-E693D3D0B8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6661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E725C2-5152-4A7D-B357-272FB4633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7B6D233-8AE9-42D0-A491-A036A36BFC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C802B7D-AFF0-48A0-B321-05BC0A0C21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5B73285-CEE7-4AC5-A477-910C8E9BB0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D54FD91-C7F6-49DB-A7EF-BDF7A4C366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CA6DE04-472E-485E-BBF2-01C1283B5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84B47-457A-4DC2-8719-B3A799337B91}" type="datetimeFigureOut">
              <a:rPr lang="zh-CN" altLang="en-US" smtClean="0"/>
              <a:t>2019/9/24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053DB18-C502-4407-B35D-4F3055BF0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62456F4-DD66-4E96-88C7-D14941BB4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83B30-E00D-42C3-A43C-E693D3D0B8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0648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96E312-F8F7-4538-A9C7-9FE475205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6C218E4-D553-4A87-85F7-AC6E53CE4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84B47-457A-4DC2-8719-B3A799337B91}" type="datetimeFigureOut">
              <a:rPr lang="zh-CN" altLang="en-US" smtClean="0"/>
              <a:t>2019/9/24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D5C10FE-F66D-424C-BCD9-A0A142A62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3ECBC40-431F-4C11-9B26-93AEC1E5E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83B30-E00D-42C3-A43C-E693D3D0B8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9185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6F552D0-F89B-4E30-9C58-296BBE25A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84B47-457A-4DC2-8719-B3A799337B91}" type="datetimeFigureOut">
              <a:rPr lang="zh-CN" altLang="en-US" smtClean="0"/>
              <a:t>2019/9/24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97CCA7E-4AB1-4132-88CF-F63030B55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9947CE9-407A-4CE2-9660-97EA6B19D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83B30-E00D-42C3-A43C-E693D3D0B8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2576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5DD40F-C2C5-481D-AB4B-DF74530D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F32133-C0AF-4095-A211-9ACA6EE7DF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D77816B-8B27-44E9-B202-9EB0BF2200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4BFC33E-25A3-4553-8B33-CD836EF64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84B47-457A-4DC2-8719-B3A799337B91}" type="datetimeFigureOut">
              <a:rPr lang="zh-CN" altLang="en-US" smtClean="0"/>
              <a:t>2019/9/24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2DD4BE2-8A33-41C3-9283-EC77EFED6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CE25D5F-F7CA-4C3C-B5B4-2CA379201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83B30-E00D-42C3-A43C-E693D3D0B8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7896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A03B7A-60AE-4807-B630-C2C443404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0A9E817-D38F-4FEE-8451-03B674A097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CA28570-14AC-4F2C-8DF9-746169D864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2E58BA3-CBC0-4D65-A58C-596D3F032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84B47-457A-4DC2-8719-B3A799337B91}" type="datetimeFigureOut">
              <a:rPr lang="zh-CN" altLang="en-US" smtClean="0"/>
              <a:t>2019/9/24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6105669-60D8-45EA-BE1C-EB3089714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06B5D4E-4761-407C-A809-7E61E3355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83B30-E00D-42C3-A43C-E693D3D0B8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4163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13A0E22-A13E-454A-B8D0-0BEE3F395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F1D0E57-7CC1-425E-BE87-01610FE8FA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992191-9F1F-4503-A544-C477FFFFC2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884B47-457A-4DC2-8719-B3A799337B91}" type="datetimeFigureOut">
              <a:rPr lang="zh-CN" altLang="en-US" smtClean="0"/>
              <a:t>2019/9/24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989990-B54F-4871-A4B9-CFFA46DEA0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8536CB-1F4E-4E51-9829-811E5D1096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A83B30-E00D-42C3-A43C-E693D3D0B8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7620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0" y="2474686"/>
            <a:ext cx="12191999" cy="1314206"/>
          </a:xfrm>
          <a:prstGeom prst="rect">
            <a:avLst/>
          </a:prstGeom>
          <a:solidFill>
            <a:schemeClr val="bg1">
              <a:alpha val="30000"/>
            </a:schemeClr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调试：除掉程序中的 </a:t>
            </a:r>
            <a:r>
              <a:rPr lang="en-US" altLang="zh-CN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bug</a:t>
            </a:r>
          </a:p>
        </p:txBody>
      </p:sp>
    </p:spTree>
    <p:extLst>
      <p:ext uri="{BB962C8B-B14F-4D97-AF65-F5344CB8AC3E}">
        <p14:creationId xmlns:p14="http://schemas.microsoft.com/office/powerpoint/2010/main" val="543494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C65C889B-595E-4B50-8B46-098087A4B7B9}"/>
              </a:ext>
            </a:extLst>
          </p:cNvPr>
          <p:cNvSpPr/>
          <p:nvPr/>
        </p:nvSpPr>
        <p:spPr>
          <a:xfrm>
            <a:off x="1271464" y="2256106"/>
            <a:ext cx="7488832" cy="2412032"/>
          </a:xfrm>
          <a:prstGeom prst="rect">
            <a:avLst/>
          </a:prstGeom>
          <a:noFill/>
          <a:ln>
            <a:solidFill>
              <a:srgbClr val="001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21724B0-AED6-42E6-BFCB-6EDB63B594D3}"/>
              </a:ext>
            </a:extLst>
          </p:cNvPr>
          <p:cNvSpPr/>
          <p:nvPr/>
        </p:nvSpPr>
        <p:spPr>
          <a:xfrm>
            <a:off x="1703512" y="2418242"/>
            <a:ext cx="6410038" cy="20215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在启动服务的时候添加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debug 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选项。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在代码中添加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debugger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；标识，则代码执行到该位置时停止。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81644E7-685E-4B64-8D63-EB0313F2C705}"/>
              </a:ext>
            </a:extLst>
          </p:cNvPr>
          <p:cNvSpPr/>
          <p:nvPr/>
        </p:nvSpPr>
        <p:spPr>
          <a:xfrm>
            <a:off x="0" y="0"/>
            <a:ext cx="12192000" cy="1038529"/>
          </a:xfrm>
          <a:prstGeom prst="rect">
            <a:avLst/>
          </a:pr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3F23AEE1-D3CE-433C-84C4-D75303E1739B}"/>
              </a:ext>
            </a:extLst>
          </p:cNvPr>
          <p:cNvSpPr txBox="1">
            <a:spLocks/>
          </p:cNvSpPr>
          <p:nvPr/>
        </p:nvSpPr>
        <p:spPr>
          <a:xfrm>
            <a:off x="383548" y="158108"/>
            <a:ext cx="7152117" cy="7223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6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自带</a:t>
            </a:r>
            <a:r>
              <a:rPr lang="en-US" altLang="zh-CN" sz="36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debug</a:t>
            </a:r>
            <a:endParaRPr lang="zh-CN" altLang="en-US" sz="36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11" name="Picture 2" descr="âdebugâçå¾çæç´¢ç»æ">
            <a:extLst>
              <a:ext uri="{FF2B5EF4-FFF2-40B4-BE49-F238E27FC236}">
                <a16:creationId xmlns:a16="http://schemas.microsoft.com/office/drawing/2014/main" id="{8DB34EB0-BA13-443C-897D-E9156D1F99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6566" y="2671481"/>
            <a:ext cx="1743844" cy="1581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0028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C65C889B-595E-4B50-8B46-098087A4B7B9}"/>
              </a:ext>
            </a:extLst>
          </p:cNvPr>
          <p:cNvSpPr/>
          <p:nvPr/>
        </p:nvSpPr>
        <p:spPr>
          <a:xfrm>
            <a:off x="1271464" y="2256106"/>
            <a:ext cx="6410038" cy="3549158"/>
          </a:xfrm>
          <a:prstGeom prst="rect">
            <a:avLst/>
          </a:prstGeom>
          <a:noFill/>
          <a:ln>
            <a:solidFill>
              <a:srgbClr val="001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21724B0-AED6-42E6-BFCB-6EDB63B594D3}"/>
              </a:ext>
            </a:extLst>
          </p:cNvPr>
          <p:cNvSpPr/>
          <p:nvPr/>
        </p:nvSpPr>
        <p:spPr>
          <a:xfrm>
            <a:off x="1703512" y="2418242"/>
            <a:ext cx="6410038" cy="2698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restart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重启脚本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继续执行，直到下一个断点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单步执行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单步执行，进入函数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81644E7-685E-4B64-8D63-EB0313F2C705}"/>
              </a:ext>
            </a:extLst>
          </p:cNvPr>
          <p:cNvSpPr/>
          <p:nvPr/>
        </p:nvSpPr>
        <p:spPr>
          <a:xfrm>
            <a:off x="0" y="0"/>
            <a:ext cx="12192000" cy="1038529"/>
          </a:xfrm>
          <a:prstGeom prst="rect">
            <a:avLst/>
          </a:pr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3F23AEE1-D3CE-433C-84C4-D75303E1739B}"/>
              </a:ext>
            </a:extLst>
          </p:cNvPr>
          <p:cNvSpPr txBox="1">
            <a:spLocks/>
          </p:cNvSpPr>
          <p:nvPr/>
        </p:nvSpPr>
        <p:spPr>
          <a:xfrm>
            <a:off x="383548" y="158108"/>
            <a:ext cx="7152117" cy="7223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6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自带</a:t>
            </a:r>
            <a:r>
              <a:rPr lang="en-US" altLang="zh-CN" sz="36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debug</a:t>
            </a:r>
            <a:r>
              <a:rPr lang="zh-CN" altLang="en-US" sz="36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常用指令</a:t>
            </a:r>
          </a:p>
        </p:txBody>
      </p:sp>
      <p:pic>
        <p:nvPicPr>
          <p:cNvPr id="6" name="Picture 2" descr="âdebugâçå¾çæç´¢ç»æ">
            <a:extLst>
              <a:ext uri="{FF2B5EF4-FFF2-40B4-BE49-F238E27FC236}">
                <a16:creationId xmlns:a16="http://schemas.microsoft.com/office/drawing/2014/main" id="{A6DBF8E1-6D86-404F-BC37-7C29650908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4644" y="3140968"/>
            <a:ext cx="1743844" cy="1581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0103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C65C889B-595E-4B50-8B46-098087A4B7B9}"/>
              </a:ext>
            </a:extLst>
          </p:cNvPr>
          <p:cNvSpPr/>
          <p:nvPr/>
        </p:nvSpPr>
        <p:spPr>
          <a:xfrm>
            <a:off x="1271464" y="2256106"/>
            <a:ext cx="7488832" cy="3117110"/>
          </a:xfrm>
          <a:prstGeom prst="rect">
            <a:avLst/>
          </a:prstGeom>
          <a:noFill/>
          <a:ln>
            <a:solidFill>
              <a:srgbClr val="001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21724B0-AED6-42E6-BFCB-6EDB63B594D3}"/>
              </a:ext>
            </a:extLst>
          </p:cNvPr>
          <p:cNvSpPr/>
          <p:nvPr/>
        </p:nvSpPr>
        <p:spPr>
          <a:xfrm>
            <a:off x="1703512" y="2418242"/>
            <a:ext cx="6840760" cy="2698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sz="2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npm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install node-inspect –g 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全局安装该模块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node --inspect server.js 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来启动要调试的脚本文件。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打开</a:t>
            </a:r>
            <a:r>
              <a:rPr lang="en-US" altLang="zh-CN" sz="2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Chome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浏览器输入地址：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chrome://inspect</a:t>
            </a:r>
          </a:p>
          <a:p>
            <a:pPr>
              <a:lnSpc>
                <a:spcPct val="200000"/>
              </a:lnSpc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target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对应地址，开启调试。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81644E7-685E-4B64-8D63-EB0313F2C705}"/>
              </a:ext>
            </a:extLst>
          </p:cNvPr>
          <p:cNvSpPr/>
          <p:nvPr/>
        </p:nvSpPr>
        <p:spPr>
          <a:xfrm>
            <a:off x="0" y="0"/>
            <a:ext cx="12192000" cy="1038529"/>
          </a:xfrm>
          <a:prstGeom prst="rect">
            <a:avLst/>
          </a:pr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3F23AEE1-D3CE-433C-84C4-D75303E1739B}"/>
              </a:ext>
            </a:extLst>
          </p:cNvPr>
          <p:cNvSpPr txBox="1">
            <a:spLocks/>
          </p:cNvSpPr>
          <p:nvPr/>
        </p:nvSpPr>
        <p:spPr>
          <a:xfrm>
            <a:off x="383548" y="158108"/>
            <a:ext cx="7152117" cy="7223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6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使用</a:t>
            </a:r>
            <a:r>
              <a:rPr lang="en-US" altLang="zh-CN" sz="36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node-</a:t>
            </a:r>
            <a:r>
              <a:rPr lang="en-US" altLang="zh-CN" sz="36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inpect</a:t>
            </a:r>
            <a:r>
              <a:rPr lang="zh-CN" altLang="en-US" sz="36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调试</a:t>
            </a:r>
          </a:p>
        </p:txBody>
      </p:sp>
      <p:pic>
        <p:nvPicPr>
          <p:cNvPr id="1026" name="Picture 2" descr="âdebugâçå¾çæç´¢ç»æ">
            <a:extLst>
              <a:ext uri="{FF2B5EF4-FFF2-40B4-BE49-F238E27FC236}">
                <a16:creationId xmlns:a16="http://schemas.microsoft.com/office/drawing/2014/main" id="{B26861EA-F9E3-4B2F-AAA4-33AFEDBE4F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0416" y="3140968"/>
            <a:ext cx="1743844" cy="1581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1189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181644E7-685E-4B64-8D63-EB0313F2C705}"/>
              </a:ext>
            </a:extLst>
          </p:cNvPr>
          <p:cNvSpPr/>
          <p:nvPr/>
        </p:nvSpPr>
        <p:spPr>
          <a:xfrm>
            <a:off x="0" y="0"/>
            <a:ext cx="12192000" cy="1038529"/>
          </a:xfrm>
          <a:prstGeom prst="rect">
            <a:avLst/>
          </a:pr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3F23AEE1-D3CE-433C-84C4-D75303E1739B}"/>
              </a:ext>
            </a:extLst>
          </p:cNvPr>
          <p:cNvSpPr txBox="1">
            <a:spLocks/>
          </p:cNvSpPr>
          <p:nvPr/>
        </p:nvSpPr>
        <p:spPr>
          <a:xfrm>
            <a:off x="383548" y="158108"/>
            <a:ext cx="7152117" cy="7223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6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借助于</a:t>
            </a:r>
            <a:r>
              <a:rPr lang="en-US" altLang="zh-CN" sz="36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vscode</a:t>
            </a:r>
            <a:r>
              <a:rPr lang="zh-CN" altLang="en-US" sz="36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调试</a:t>
            </a:r>
          </a:p>
        </p:txBody>
      </p:sp>
      <p:pic>
        <p:nvPicPr>
          <p:cNvPr id="1026" name="Picture 2" descr="âdebugâçå¾çæç´¢ç»æ">
            <a:extLst>
              <a:ext uri="{FF2B5EF4-FFF2-40B4-BE49-F238E27FC236}">
                <a16:creationId xmlns:a16="http://schemas.microsoft.com/office/drawing/2014/main" id="{B26861EA-F9E3-4B2F-AAA4-33AFEDBE4F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8248" y="2996952"/>
            <a:ext cx="1743844" cy="1581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BC4D23E5-E7D0-4FBB-9E23-0F3A6B2050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9576" y="1484784"/>
            <a:ext cx="4248472" cy="483653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59985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0D9B2E4-F299-4FD4-B36F-596D831AA2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3143" y="424238"/>
            <a:ext cx="10085714" cy="60095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95197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" descr="http://sjinnovation.com/wp-content/uploads/2017/03/debug.jpg">
            <a:extLst>
              <a:ext uri="{FF2B5EF4-FFF2-40B4-BE49-F238E27FC236}">
                <a16:creationId xmlns:a16="http://schemas.microsoft.com/office/drawing/2014/main" id="{B8CB656A-DAD0-4AAD-858C-A76CAD7A26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583" y="555050"/>
            <a:ext cx="9104833" cy="57479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874634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s://www.visualstudio.com/wp-content/uploads/2016/06/editing-your-code-1-562x309@2x-op.png">
            <a:extLst>
              <a:ext uri="{FF2B5EF4-FFF2-40B4-BE49-F238E27FC236}">
                <a16:creationId xmlns:a16="http://schemas.microsoft.com/office/drawing/2014/main" id="{AAF3D370-48E3-4208-88F9-DF38A22604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77" r="22207"/>
          <a:stretch/>
        </p:blipFill>
        <p:spPr bwMode="auto">
          <a:xfrm>
            <a:off x="911424" y="908720"/>
            <a:ext cx="4627170" cy="3672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://programming-study.com/wp-content/uploads/2017/06/shutterstock_454047184-1024x1024.jpg">
            <a:extLst>
              <a:ext uri="{FF2B5EF4-FFF2-40B4-BE49-F238E27FC236}">
                <a16:creationId xmlns:a16="http://schemas.microsoft.com/office/drawing/2014/main" id="{65430C91-0EAB-4DAF-9AF4-A9E5A08557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2144" y="1138436"/>
            <a:ext cx="3212976" cy="321297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8B3B393F-321E-488D-92F8-1683BC20DEF1}"/>
              </a:ext>
            </a:extLst>
          </p:cNvPr>
          <p:cNvSpPr txBox="1"/>
          <p:nvPr/>
        </p:nvSpPr>
        <p:spPr>
          <a:xfrm>
            <a:off x="1410544" y="5251847"/>
            <a:ext cx="34563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>
                <a:solidFill>
                  <a:srgbClr val="3050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定位错误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CDC4368-D688-4727-923B-37245288BD68}"/>
              </a:ext>
            </a:extLst>
          </p:cNvPr>
          <p:cNvSpPr txBox="1"/>
          <p:nvPr/>
        </p:nvSpPr>
        <p:spPr>
          <a:xfrm>
            <a:off x="7243192" y="5246501"/>
            <a:ext cx="34563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>
                <a:solidFill>
                  <a:srgbClr val="3050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修改错误</a:t>
            </a:r>
          </a:p>
        </p:txBody>
      </p:sp>
    </p:spTree>
    <p:extLst>
      <p:ext uri="{BB962C8B-B14F-4D97-AF65-F5344CB8AC3E}">
        <p14:creationId xmlns:p14="http://schemas.microsoft.com/office/powerpoint/2010/main" val="307140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s://associationsnow.com/wp-content/uploads/2016/01/0111_javascript-800x480.jpg">
            <a:extLst>
              <a:ext uri="{FF2B5EF4-FFF2-40B4-BE49-F238E27FC236}">
                <a16:creationId xmlns:a16="http://schemas.microsoft.com/office/drawing/2014/main" id="{E3B81D86-4121-4550-9306-E596E7A65D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143000"/>
            <a:ext cx="7620000" cy="4572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4062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示 1">
            <a:extLst>
              <a:ext uri="{FF2B5EF4-FFF2-40B4-BE49-F238E27FC236}">
                <a16:creationId xmlns:a16="http://schemas.microsoft.com/office/drawing/2014/main" id="{21E4E316-13A3-4C20-A16E-0752225D3CA0}"/>
              </a:ext>
            </a:extLst>
          </p:cNvPr>
          <p:cNvGraphicFramePr/>
          <p:nvPr/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33042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AB63A83F-3C16-43E2-9F9D-778FF6ACE3A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207568" y="1700808"/>
            <a:ext cx="7011228" cy="439981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0DB64355-8C96-43A0-A483-6DBE710C49F7}"/>
              </a:ext>
            </a:extLst>
          </p:cNvPr>
          <p:cNvSpPr/>
          <p:nvPr/>
        </p:nvSpPr>
        <p:spPr>
          <a:xfrm>
            <a:off x="0" y="0"/>
            <a:ext cx="12192000" cy="1038529"/>
          </a:xfrm>
          <a:prstGeom prst="rect">
            <a:avLst/>
          </a:pr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801D91C9-D83B-4FFE-960F-62DEC6CEE12D}"/>
              </a:ext>
            </a:extLst>
          </p:cNvPr>
          <p:cNvSpPr txBox="1">
            <a:spLocks/>
          </p:cNvSpPr>
          <p:nvPr/>
        </p:nvSpPr>
        <p:spPr>
          <a:xfrm>
            <a:off x="383548" y="158108"/>
            <a:ext cx="7152117" cy="7223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6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常见错误类型</a:t>
            </a:r>
          </a:p>
        </p:txBody>
      </p:sp>
    </p:spTree>
    <p:extLst>
      <p:ext uri="{BB962C8B-B14F-4D97-AF65-F5344CB8AC3E}">
        <p14:creationId xmlns:p14="http://schemas.microsoft.com/office/powerpoint/2010/main" val="1158938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0DB64355-8C96-43A0-A483-6DBE710C49F7}"/>
              </a:ext>
            </a:extLst>
          </p:cNvPr>
          <p:cNvSpPr/>
          <p:nvPr/>
        </p:nvSpPr>
        <p:spPr>
          <a:xfrm>
            <a:off x="0" y="0"/>
            <a:ext cx="12192000" cy="1038529"/>
          </a:xfrm>
          <a:prstGeom prst="rect">
            <a:avLst/>
          </a:pr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801D91C9-D83B-4FFE-960F-62DEC6CEE12D}"/>
              </a:ext>
            </a:extLst>
          </p:cNvPr>
          <p:cNvSpPr txBox="1">
            <a:spLocks/>
          </p:cNvSpPr>
          <p:nvPr/>
        </p:nvSpPr>
        <p:spPr>
          <a:xfrm>
            <a:off x="383548" y="158108"/>
            <a:ext cx="7152117" cy="7223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6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常见错误类型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7E0CD4A-9AC0-498B-AC6A-E7F4A2FBB4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3512" y="1988840"/>
            <a:ext cx="9038376" cy="3389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724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0DB64355-8C96-43A0-A483-6DBE710C49F7}"/>
              </a:ext>
            </a:extLst>
          </p:cNvPr>
          <p:cNvSpPr/>
          <p:nvPr/>
        </p:nvSpPr>
        <p:spPr>
          <a:xfrm>
            <a:off x="0" y="0"/>
            <a:ext cx="12192000" cy="1038529"/>
          </a:xfrm>
          <a:prstGeom prst="rect">
            <a:avLst/>
          </a:pr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801D91C9-D83B-4FFE-960F-62DEC6CEE12D}"/>
              </a:ext>
            </a:extLst>
          </p:cNvPr>
          <p:cNvSpPr txBox="1">
            <a:spLocks/>
          </p:cNvSpPr>
          <p:nvPr/>
        </p:nvSpPr>
        <p:spPr>
          <a:xfrm>
            <a:off x="383548" y="158108"/>
            <a:ext cx="7152117" cy="7223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6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常见错误类型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B8486AD-90D1-4444-ADAE-45600AB01F61}"/>
              </a:ext>
            </a:extLst>
          </p:cNvPr>
          <p:cNvSpPr/>
          <p:nvPr/>
        </p:nvSpPr>
        <p:spPr>
          <a:xfrm>
            <a:off x="1271464" y="2256106"/>
            <a:ext cx="7488832" cy="2412032"/>
          </a:xfrm>
          <a:prstGeom prst="rect">
            <a:avLst/>
          </a:prstGeom>
          <a:noFill/>
          <a:ln>
            <a:solidFill>
              <a:srgbClr val="001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4500027-4547-4B41-B11E-394BEA1FF5A5}"/>
              </a:ext>
            </a:extLst>
          </p:cNvPr>
          <p:cNvSpPr/>
          <p:nvPr/>
        </p:nvSpPr>
        <p:spPr>
          <a:xfrm>
            <a:off x="1703512" y="2418242"/>
            <a:ext cx="6912768" cy="20215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sz="2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SyntaxError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（语法错误）、</a:t>
            </a:r>
            <a:r>
              <a:rPr lang="en-US" altLang="zh-CN" sz="2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ReferenceError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（引用错误）、</a:t>
            </a:r>
            <a:r>
              <a:rPr lang="en-US" altLang="zh-CN" sz="2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RangeError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（范围错误）。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sz="2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TypeError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（类型错误）、</a:t>
            </a:r>
            <a:r>
              <a:rPr lang="en-US" altLang="zh-CN" sz="2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EvalError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eval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执行错误）</a:t>
            </a:r>
          </a:p>
        </p:txBody>
      </p:sp>
      <p:pic>
        <p:nvPicPr>
          <p:cNvPr id="10" name="Picture 2" descr="âdebugâçå¾çæç´¢ç»æ">
            <a:extLst>
              <a:ext uri="{FF2B5EF4-FFF2-40B4-BE49-F238E27FC236}">
                <a16:creationId xmlns:a16="http://schemas.microsoft.com/office/drawing/2014/main" id="{C8A58DD1-71DB-42CD-BFC6-A1D6BB272C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6566" y="2671481"/>
            <a:ext cx="1743844" cy="1581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7490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https://cdn3.iconfinder.com/data/icons/seo-outline-1/512/25_code_program_programming_develop_bug_search_developer-256.png">
            <a:extLst>
              <a:ext uri="{FF2B5EF4-FFF2-40B4-BE49-F238E27FC236}">
                <a16:creationId xmlns:a16="http://schemas.microsoft.com/office/drawing/2014/main" id="{F0B8B632-7CE9-4F79-A8B6-553C19D8A7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536" y="1206624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https://cdn3.iconfinder.com/data/icons/seo-outline-1/512/25_code_program_programming_develop_bug_search_developer-256.png">
            <a:extLst>
              <a:ext uri="{FF2B5EF4-FFF2-40B4-BE49-F238E27FC236}">
                <a16:creationId xmlns:a16="http://schemas.microsoft.com/office/drawing/2014/main" id="{900B1FFC-E1C3-40AE-A0A6-07EE66D75E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2184" y="1206624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3F4C3292-D366-4B7A-9837-982618C728BF}"/>
              </a:ext>
            </a:extLst>
          </p:cNvPr>
          <p:cNvSpPr txBox="1"/>
          <p:nvPr/>
        </p:nvSpPr>
        <p:spPr>
          <a:xfrm>
            <a:off x="1410544" y="4437112"/>
            <a:ext cx="34563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>
                <a:solidFill>
                  <a:srgbClr val="3050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交互式调试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C6F2379-B8CA-492A-ACC7-31B529FE9A54}"/>
              </a:ext>
            </a:extLst>
          </p:cNvPr>
          <p:cNvSpPr txBox="1"/>
          <p:nvPr/>
        </p:nvSpPr>
        <p:spPr>
          <a:xfrm>
            <a:off x="7243192" y="4431766"/>
            <a:ext cx="34563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>
                <a:solidFill>
                  <a:srgbClr val="3050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打印调试</a:t>
            </a:r>
          </a:p>
        </p:txBody>
      </p:sp>
    </p:spTree>
    <p:extLst>
      <p:ext uri="{BB962C8B-B14F-4D97-AF65-F5344CB8AC3E}">
        <p14:creationId xmlns:p14="http://schemas.microsoft.com/office/powerpoint/2010/main" val="212225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3701</Words>
  <Application>Microsoft Office PowerPoint</Application>
  <PresentationFormat>宽屏</PresentationFormat>
  <Paragraphs>118</Paragraphs>
  <Slides>14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1" baseType="lpstr">
      <vt:lpstr>等线</vt:lpstr>
      <vt:lpstr>等线 Light</vt:lpstr>
      <vt:lpstr>黑体</vt:lpstr>
      <vt:lpstr>微软雅黑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胜强 杨</dc:creator>
  <cp:lastModifiedBy>胜强 杨</cp:lastModifiedBy>
  <cp:revision>1</cp:revision>
  <dcterms:created xsi:type="dcterms:W3CDTF">2019-09-23T23:46:18Z</dcterms:created>
  <dcterms:modified xsi:type="dcterms:W3CDTF">2019-09-23T23:47:00Z</dcterms:modified>
</cp:coreProperties>
</file>