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32"/>
  </p:handoutMasterIdLst>
  <p:sldIdLst>
    <p:sldId id="259" r:id="rId3"/>
    <p:sldId id="263" r:id="rId4"/>
    <p:sldId id="321" r:id="rId5"/>
    <p:sldId id="322" r:id="rId6"/>
    <p:sldId id="324" r:id="rId7"/>
    <p:sldId id="330" r:id="rId8"/>
    <p:sldId id="325" r:id="rId9"/>
    <p:sldId id="326" r:id="rId10"/>
    <p:sldId id="333" r:id="rId11"/>
    <p:sldId id="327" r:id="rId12"/>
    <p:sldId id="331" r:id="rId13"/>
    <p:sldId id="332" r:id="rId14"/>
    <p:sldId id="328" r:id="rId15"/>
    <p:sldId id="334" r:id="rId16"/>
    <p:sldId id="329" r:id="rId17"/>
    <p:sldId id="323" r:id="rId18"/>
    <p:sldId id="266" r:id="rId19"/>
    <p:sldId id="270" r:id="rId20"/>
    <p:sldId id="276" r:id="rId21"/>
    <p:sldId id="279" r:id="rId22"/>
    <p:sldId id="282" r:id="rId23"/>
    <p:sldId id="284" r:id="rId24"/>
    <p:sldId id="318" r:id="rId25"/>
    <p:sldId id="317" r:id="rId26"/>
    <p:sldId id="320" r:id="rId27"/>
    <p:sldId id="319" r:id="rId28"/>
    <p:sldId id="315" r:id="rId29"/>
    <p:sldId id="31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CBC6"/>
    <a:srgbClr val="4A9CCB"/>
    <a:srgbClr val="4B73A8"/>
    <a:srgbClr val="5A538C"/>
    <a:srgbClr val="345692"/>
    <a:srgbClr val="17C0D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showGuides="1">
      <p:cViewPr varScale="1">
        <p:scale>
          <a:sx n="87" d="100"/>
          <a:sy n="87" d="100"/>
        </p:scale>
        <p:origin x="168" y="72"/>
      </p:cViewPr>
      <p:guideLst>
        <p:guide orient="horz" pos="2097"/>
        <p:guide pos="3840"/>
      </p:guideLst>
    </p:cSldViewPr>
  </p:slideViewPr>
  <p:notesTextViewPr>
    <p:cViewPr>
      <p:scale>
        <a:sx n="1" d="1"/>
        <a:sy n="1" d="1"/>
      </p:scale>
      <p:origin x="0" y="0"/>
    </p:cViewPr>
  </p:notesTextViewPr>
  <p:notesViewPr>
    <p:cSldViewPr snapToGrid="0">
      <p:cViewPr varScale="1">
        <p:scale>
          <a:sx n="66" d="100"/>
          <a:sy n="66" d="100"/>
        </p:scale>
        <p:origin x="2712" y="62"/>
      </p:cViewPr>
      <p:guideLst/>
    </p:cSldViewPr>
  </p:notesViewPr>
  <p:gridSpacing cx="119880" cy="11988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F364A3-7250-4498-90EA-6105E893ABF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F4E9B-C098-422F-BADD-D2E70563764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15331" y="314900"/>
            <a:ext cx="1127383" cy="28184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3"/>
          <a:stretch>
            <a:fillRect/>
          </a:stretch>
        </p:blipFill>
        <p:spPr>
          <a:xfrm>
            <a:off x="-71389" y="0"/>
            <a:ext cx="12263389" cy="6858000"/>
          </a:xfrm>
          <a:prstGeom prst="rect">
            <a:avLst/>
          </a:prstGeom>
        </p:spPr>
      </p:pic>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solidFill>
              <a:latin typeface="微软雅黑" panose="020B0503020204020204" pitchFamily="34" charset="-122"/>
              <a:ea typeface="微软雅黑" panose="020B0503020204020204" pitchFamily="34" charset="-122"/>
              <a:sym typeface="+mn-ea"/>
            </a:endParaRP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06743" y="180073"/>
            <a:ext cx="1560681" cy="3901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4.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8"/>
          <p:cNvSpPr/>
          <p:nvPr/>
        </p:nvSpPr>
        <p:spPr>
          <a:xfrm>
            <a:off x="4619141" y="1640958"/>
            <a:ext cx="3171687"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2"/>
          <p:cNvSpPr/>
          <p:nvPr/>
        </p:nvSpPr>
        <p:spPr>
          <a:xfrm>
            <a:off x="6313724" y="1253472"/>
            <a:ext cx="2253807" cy="1262130"/>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5"/>
          <p:cNvSpPr txBox="1"/>
          <p:nvPr/>
        </p:nvSpPr>
        <p:spPr>
          <a:xfrm>
            <a:off x="3914990" y="1745182"/>
            <a:ext cx="3624042" cy="1861185"/>
          </a:xfrm>
          <a:prstGeom prst="rect">
            <a:avLst/>
          </a:prstGeom>
          <a:noFill/>
        </p:spPr>
        <p:txBody>
          <a:bodyPr wrap="square" rtlCol="0" anchor="ctr">
            <a:spAutoFit/>
          </a:bodyPr>
          <a:lstStyle/>
          <a:p>
            <a:pPr algn="ctr"/>
            <a:r>
              <a:rPr lang="en-US" altLang="zh-CN" sz="11500" dirty="0">
                <a:solidFill>
                  <a:srgbClr val="41CBC6"/>
                </a:solidFill>
                <a:latin typeface="Impact" panose="020B0806030902050204" pitchFamily="34" charset="0"/>
                <a:ea typeface="微软雅黑" panose="020B0503020204020204" pitchFamily="34" charset="-122"/>
                <a:cs typeface="Ebrima" panose="02000000000000000000" pitchFamily="2" charset="0"/>
              </a:rPr>
              <a:t>2</a:t>
            </a:r>
            <a:r>
              <a:rPr lang="en-US" altLang="zh-CN" sz="11500" dirty="0">
                <a:solidFill>
                  <a:srgbClr val="4A9CCB"/>
                </a:solidFill>
                <a:latin typeface="Impact" panose="020B0806030902050204" pitchFamily="34" charset="0"/>
                <a:ea typeface="微软雅黑" panose="020B0503020204020204" pitchFamily="34" charset="-122"/>
                <a:cs typeface="Ebrima" panose="02000000000000000000" pitchFamily="2" charset="0"/>
              </a:rPr>
              <a:t>0</a:t>
            </a:r>
            <a:r>
              <a:rPr lang="en-US" altLang="zh-CN" sz="11500" dirty="0">
                <a:solidFill>
                  <a:srgbClr val="41CBC6"/>
                </a:solidFill>
                <a:latin typeface="Impact" panose="020B0806030902050204" pitchFamily="34" charset="0"/>
                <a:ea typeface="微软雅黑" panose="020B0503020204020204" pitchFamily="34" charset="-122"/>
                <a:cs typeface="Ebrima" panose="02000000000000000000" pitchFamily="2" charset="0"/>
                <a:sym typeface="+mn-ea"/>
              </a:rPr>
              <a:t>2</a:t>
            </a:r>
            <a:r>
              <a:rPr lang="en-US" altLang="zh-CN" sz="11500" dirty="0">
                <a:solidFill>
                  <a:srgbClr val="4A9CCB"/>
                </a:solidFill>
                <a:latin typeface="Impact" panose="020B0806030902050204" pitchFamily="34" charset="0"/>
                <a:ea typeface="微软雅黑" panose="020B0503020204020204" pitchFamily="34" charset="-122"/>
                <a:cs typeface="Ebrima" panose="02000000000000000000" pitchFamily="2" charset="0"/>
                <a:sym typeface="+mn-ea"/>
              </a:rPr>
              <a:t>0</a:t>
            </a:r>
            <a:endParaRPr lang="zh-CN" altLang="en-US" sz="11500" dirty="0">
              <a:solidFill>
                <a:srgbClr val="5A538C"/>
              </a:solidFill>
              <a:latin typeface="Impact" panose="020B0806030902050204" pitchFamily="34" charset="0"/>
              <a:ea typeface="微软雅黑" panose="020B0503020204020204" pitchFamily="34" charset="-122"/>
              <a:cs typeface="Ebrima" panose="02000000000000000000" pitchFamily="2" charset="0"/>
            </a:endParaRPr>
          </a:p>
        </p:txBody>
      </p:sp>
      <p:sp>
        <p:nvSpPr>
          <p:cNvPr id="5" name="TextBox 5"/>
          <p:cNvSpPr txBox="1"/>
          <p:nvPr/>
        </p:nvSpPr>
        <p:spPr>
          <a:xfrm>
            <a:off x="2693232" y="3920985"/>
            <a:ext cx="7532914" cy="922020"/>
          </a:xfrm>
          <a:prstGeom prst="rect">
            <a:avLst/>
          </a:prstGeom>
          <a:noFill/>
        </p:spPr>
        <p:txBody>
          <a:bodyPr wrap="square" rtlCol="0">
            <a:spAutoFit/>
          </a:bodyPr>
          <a:lstStyle/>
          <a:p>
            <a:pPr algn="ctr"/>
            <a:r>
              <a:rPr lang="en-US" altLang="zh-CN" sz="5400" dirty="0">
                <a:solidFill>
                  <a:schemeClr val="tx1">
                    <a:lumMod val="75000"/>
                    <a:lumOff val="25000"/>
                  </a:schemeClr>
                </a:solidFill>
                <a:latin typeface="Arial Narrow" panose="020B07060202020A0204" pitchFamily="34" charset="0"/>
                <a:ea typeface="幼圆" panose="02010509060101010101" pitchFamily="49" charset="-122"/>
                <a:cs typeface="Ebrima" panose="02000000000000000000" pitchFamily="2" charset="0"/>
              </a:rPr>
              <a:t>IO</a:t>
            </a:r>
            <a:r>
              <a:rPr lang="zh-CN" altLang="en-US" sz="5400" dirty="0">
                <a:solidFill>
                  <a:schemeClr val="tx1">
                    <a:lumMod val="75000"/>
                    <a:lumOff val="25000"/>
                  </a:schemeClr>
                </a:solidFill>
                <a:latin typeface="Arial Narrow" panose="020B07060202020A0204" pitchFamily="34" charset="0"/>
                <a:ea typeface="幼圆" panose="02010509060101010101" pitchFamily="49" charset="-122"/>
                <a:cs typeface="Ebrima" panose="02000000000000000000" pitchFamily="2" charset="0"/>
              </a:rPr>
              <a:t>多路复用浅析</a:t>
            </a:r>
            <a:endParaRPr lang="zh-CN" altLang="en-US" sz="5400" dirty="0">
              <a:solidFill>
                <a:schemeClr val="tx1">
                  <a:lumMod val="75000"/>
                  <a:lumOff val="25000"/>
                </a:schemeClr>
              </a:solidFill>
              <a:latin typeface="Arial Narrow" panose="020B07060202020A0204" pitchFamily="34" charset="0"/>
              <a:ea typeface="幼圆" panose="02010509060101010101" pitchFamily="49" charset="-122"/>
              <a:cs typeface="Ebrima" panose="02000000000000000000" pitchFamily="2" charset="0"/>
            </a:endParaRPr>
          </a:p>
        </p:txBody>
      </p:sp>
      <p:sp>
        <p:nvSpPr>
          <p:cNvPr id="8" name="矩形 7"/>
          <p:cNvSpPr/>
          <p:nvPr/>
        </p:nvSpPr>
        <p:spPr>
          <a:xfrm>
            <a:off x="5057973" y="5568756"/>
            <a:ext cx="2382654" cy="306705"/>
          </a:xfrm>
          <a:prstGeom prst="rect">
            <a:avLst/>
          </a:prstGeom>
          <a:noFill/>
          <a:ln>
            <a:noFill/>
          </a:ln>
        </p:spPr>
        <p:txBody>
          <a:bodyPr wrap="square" rtlCol="0">
            <a:spAutoFit/>
          </a:bodyPr>
          <a:lstStyle/>
          <a:p>
            <a:pPr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部门：项目一部</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5057973" y="6061337"/>
            <a:ext cx="2382654" cy="306705"/>
          </a:xfrm>
          <a:prstGeom prst="rect">
            <a:avLst/>
          </a:prstGeom>
          <a:noFill/>
          <a:ln>
            <a:noFill/>
          </a:ln>
        </p:spPr>
        <p:txBody>
          <a:bodyPr wrap="square" rtlCol="0">
            <a:spAutoFit/>
          </a:bodyPr>
          <a:lstStyle/>
          <a:p>
            <a:pPr algn="ct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时间：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2020</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月</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0" name="【Audiojungle】because-we-are-young.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5843207" y="-704568"/>
            <a:ext cx="487363" cy="487363"/>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par>
                          <p:cTn id="7" fill="hold">
                            <p:stCondLst>
                              <p:cond delay="0"/>
                            </p:stCondLst>
                            <p:childTnLst>
                              <p:par>
                                <p:cTn id="8" presetID="23" presetClass="entr" presetSubtype="32"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350" fill="hold"/>
                                        <p:tgtEl>
                                          <p:spTgt spid="3"/>
                                        </p:tgtEl>
                                        <p:attrNameLst>
                                          <p:attrName>ppt_w</p:attrName>
                                        </p:attrNameLst>
                                      </p:cBhvr>
                                      <p:tavLst>
                                        <p:tav tm="0">
                                          <p:val>
                                            <p:strVal val="4*#ppt_w"/>
                                          </p:val>
                                        </p:tav>
                                        <p:tav tm="100000">
                                          <p:val>
                                            <p:strVal val="#ppt_w"/>
                                          </p:val>
                                        </p:tav>
                                      </p:tavLst>
                                    </p:anim>
                                    <p:anim calcmode="lin" valueType="num">
                                      <p:cBhvr>
                                        <p:cTn id="11" dur="350" fill="hold"/>
                                        <p:tgtEl>
                                          <p:spTgt spid="3"/>
                                        </p:tgtEl>
                                        <p:attrNameLst>
                                          <p:attrName>ppt_h</p:attrName>
                                        </p:attrNameLst>
                                      </p:cBhvr>
                                      <p:tavLst>
                                        <p:tav tm="0">
                                          <p:val>
                                            <p:strVal val="4*#ppt_h"/>
                                          </p:val>
                                        </p:tav>
                                        <p:tav tm="100000">
                                          <p:val>
                                            <p:strVal val="#ppt_h"/>
                                          </p:val>
                                        </p:tav>
                                      </p:tavLst>
                                    </p:anim>
                                  </p:childTnLst>
                                </p:cTn>
                              </p:par>
                              <p:par>
                                <p:cTn id="12" presetID="23" presetClass="entr" presetSubtype="32"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p:cTn id="14" dur="350" fill="hold"/>
                                        <p:tgtEl>
                                          <p:spTgt spid="2"/>
                                        </p:tgtEl>
                                        <p:attrNameLst>
                                          <p:attrName>ppt_w</p:attrName>
                                        </p:attrNameLst>
                                      </p:cBhvr>
                                      <p:tavLst>
                                        <p:tav tm="0">
                                          <p:val>
                                            <p:strVal val="4*#ppt_w"/>
                                          </p:val>
                                        </p:tav>
                                        <p:tav tm="100000">
                                          <p:val>
                                            <p:strVal val="#ppt_w"/>
                                          </p:val>
                                        </p:tav>
                                      </p:tavLst>
                                    </p:anim>
                                    <p:anim calcmode="lin" valueType="num">
                                      <p:cBhvr>
                                        <p:cTn id="15" dur="350" fill="hold"/>
                                        <p:tgtEl>
                                          <p:spTgt spid="2"/>
                                        </p:tgtEl>
                                        <p:attrNameLst>
                                          <p:attrName>ppt_h</p:attrName>
                                        </p:attrNameLst>
                                      </p:cBhvr>
                                      <p:tavLst>
                                        <p:tav tm="0">
                                          <p:val>
                                            <p:strVal val="4*#ppt_h"/>
                                          </p:val>
                                        </p:tav>
                                        <p:tav tm="100000">
                                          <p:val>
                                            <p:strVal val="#ppt_h"/>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3333"/>
                                  </p:iterate>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anim calcmode="lin" valueType="num">
                                      <p:cBhvr>
                                        <p:cTn id="21"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4"/>
                                        </p:tgtEl>
                                      </p:cBhvr>
                                    </p:animEffect>
                                  </p:childTnLst>
                                </p:cTn>
                              </p:par>
                            </p:childTnLst>
                          </p:cTn>
                        </p:par>
                        <p:par>
                          <p:cTn id="24" fill="hold">
                            <p:stCondLst>
                              <p:cond delay="13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1800"/>
                            </p:stCondLst>
                            <p:childTnLst>
                              <p:par>
                                <p:cTn id="29" presetID="26" presetClass="emph" presetSubtype="0" fill="hold" grpId="1" nodeType="afterEffect">
                                  <p:stCondLst>
                                    <p:cond delay="0"/>
                                  </p:stCondLst>
                                  <p:childTnLst>
                                    <p:animEffect transition="out" filter="fade">
                                      <p:cBhvr>
                                        <p:cTn id="30" dur="500" tmFilter="0, 0; .2, .5; .8, .5; 1, 0"/>
                                        <p:tgtEl>
                                          <p:spTgt spid="5"/>
                                        </p:tgtEl>
                                      </p:cBhvr>
                                    </p:animEffect>
                                    <p:animScale>
                                      <p:cBhvr>
                                        <p:cTn id="31" dur="250" autoRev="1" fill="hold"/>
                                        <p:tgtEl>
                                          <p:spTgt spid="5"/>
                                        </p:tgtEl>
                                      </p:cBhvr>
                                      <p:by x="105000" y="105000"/>
                                    </p:animScale>
                                  </p:childTnLst>
                                </p:cTn>
                              </p:par>
                            </p:childTnLst>
                          </p:cTn>
                        </p:par>
                        <p:par>
                          <p:cTn id="32" fill="hold">
                            <p:stCondLst>
                              <p:cond delay="2300"/>
                            </p:stCondLst>
                            <p:childTnLst>
                              <p:par>
                                <p:cTn id="33" presetID="37"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700"/>
                                        <p:tgtEl>
                                          <p:spTgt spid="8"/>
                                        </p:tgtEl>
                                      </p:cBhvr>
                                    </p:animEffect>
                                    <p:anim calcmode="lin" valueType="num">
                                      <p:cBhvr>
                                        <p:cTn id="36" dur="700" fill="hold"/>
                                        <p:tgtEl>
                                          <p:spTgt spid="8"/>
                                        </p:tgtEl>
                                        <p:attrNameLst>
                                          <p:attrName>ppt_x</p:attrName>
                                        </p:attrNameLst>
                                      </p:cBhvr>
                                      <p:tavLst>
                                        <p:tav tm="0">
                                          <p:val>
                                            <p:strVal val="#ppt_x"/>
                                          </p:val>
                                        </p:tav>
                                        <p:tav tm="100000">
                                          <p:val>
                                            <p:strVal val="#ppt_x"/>
                                          </p:val>
                                        </p:tav>
                                      </p:tavLst>
                                    </p:anim>
                                    <p:anim calcmode="lin" valueType="num">
                                      <p:cBhvr>
                                        <p:cTn id="37" dur="630" decel="100000" fill="hold"/>
                                        <p:tgtEl>
                                          <p:spTgt spid="8"/>
                                        </p:tgtEl>
                                        <p:attrNameLst>
                                          <p:attrName>ppt_y</p:attrName>
                                        </p:attrNameLst>
                                      </p:cBhvr>
                                      <p:tavLst>
                                        <p:tav tm="0">
                                          <p:val>
                                            <p:strVal val="#ppt_y+1"/>
                                          </p:val>
                                        </p:tav>
                                        <p:tav tm="100000">
                                          <p:val>
                                            <p:strVal val="#ppt_y-.03"/>
                                          </p:val>
                                        </p:tav>
                                      </p:tavLst>
                                    </p:anim>
                                    <p:anim calcmode="lin" valueType="num">
                                      <p:cBhvr>
                                        <p:cTn id="38" dur="70" accel="100000" fill="hold">
                                          <p:stCondLst>
                                            <p:cond delay="630"/>
                                          </p:stCondLst>
                                        </p:cTn>
                                        <p:tgtEl>
                                          <p:spTgt spid="8"/>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50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700"/>
                                        <p:tgtEl>
                                          <p:spTgt spid="9"/>
                                        </p:tgtEl>
                                      </p:cBhvr>
                                    </p:animEffect>
                                    <p:anim calcmode="lin" valueType="num">
                                      <p:cBhvr>
                                        <p:cTn id="42" dur="700" fill="hold"/>
                                        <p:tgtEl>
                                          <p:spTgt spid="9"/>
                                        </p:tgtEl>
                                        <p:attrNameLst>
                                          <p:attrName>ppt_x</p:attrName>
                                        </p:attrNameLst>
                                      </p:cBhvr>
                                      <p:tavLst>
                                        <p:tav tm="0">
                                          <p:val>
                                            <p:strVal val="#ppt_x"/>
                                          </p:val>
                                        </p:tav>
                                        <p:tav tm="100000">
                                          <p:val>
                                            <p:strVal val="#ppt_x"/>
                                          </p:val>
                                        </p:tav>
                                      </p:tavLst>
                                    </p:anim>
                                    <p:anim calcmode="lin" valueType="num">
                                      <p:cBhvr>
                                        <p:cTn id="43" dur="630" decel="100000" fill="hold"/>
                                        <p:tgtEl>
                                          <p:spTgt spid="9"/>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45" repeatCount="indefinite" fill="hold" display="0">
                  <p:stCondLst>
                    <p:cond delay="indefinite"/>
                  </p:stCondLst>
                  <p:endCondLst>
                    <p:cond evt="onStopAudio" delay="0">
                      <p:tgtEl>
                        <p:sldTgt/>
                      </p:tgtEl>
                    </p:cond>
                  </p:endCondLst>
                </p:cTn>
                <p:tgtEl>
                  <p:spTgt spid="10"/>
                </p:tgtEl>
              </p:cMediaNode>
            </p:audio>
          </p:childTnLst>
        </p:cTn>
      </p:par>
    </p:tnLst>
    <p:bldLst>
      <p:bldP spid="2" grpId="0" animBg="1"/>
      <p:bldP spid="3" grpId="0" animBg="1"/>
      <p:bldP spid="4" grpId="0"/>
      <p:bldP spid="5" grpId="0"/>
      <p:bldP spid="5" grpId="1"/>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7670" y="561975"/>
            <a:ext cx="11376660" cy="5139055"/>
          </a:xfrm>
          <a:prstGeom prst="rect">
            <a:avLst/>
          </a:prstGeom>
          <a:noFill/>
        </p:spPr>
        <p:txBody>
          <a:bodyPr wrap="square" rtlCol="0" anchor="t">
            <a:spAutoFit/>
          </a:bodyPr>
          <a:p>
            <a:r>
              <a:rPr lang="zh-CN" altLang="en-US" sz="2000" b="1">
                <a:latin typeface="微软雅黑" charset="0"/>
                <a:ea typeface="微软雅黑" charset="0"/>
                <a:cs typeface="微软雅黑" charset="0"/>
              </a:rPr>
              <a:t>poll</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相关函数定义</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   </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和select用三组文件描述符不同的是，poll只有一个pollfd数组，数组中的每个元素都表示一个需要监听IO操作事件的文件描述符。events参数是我们需要关心的事件，revents是所有内核监测到的事件。</a:t>
            </a:r>
            <a:endParaRPr lang="zh-CN" altLang="en-US" sz="1400">
              <a:latin typeface="微软雅黑" charset="0"/>
              <a:ea typeface="微软雅黑" charset="0"/>
              <a:cs typeface="微软雅黑" charset="0"/>
            </a:endParaRPr>
          </a:p>
        </p:txBody>
      </p:sp>
      <p:pic>
        <p:nvPicPr>
          <p:cNvPr id="3" name="图片 2"/>
          <p:cNvPicPr>
            <a:picLocks noChangeAspect="1"/>
          </p:cNvPicPr>
          <p:nvPr/>
        </p:nvPicPr>
        <p:blipFill>
          <a:blip r:embed="rId1"/>
          <a:stretch>
            <a:fillRect/>
          </a:stretch>
        </p:blipFill>
        <p:spPr>
          <a:xfrm>
            <a:off x="678180" y="1522730"/>
            <a:ext cx="7392035" cy="32175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0995" y="526415"/>
            <a:ext cx="11510010" cy="5569585"/>
          </a:xfrm>
          <a:prstGeom prst="rect">
            <a:avLst/>
          </a:prstGeom>
          <a:noFill/>
        </p:spPr>
        <p:txBody>
          <a:bodyPr wrap="square" rtlCol="0" anchor="t">
            <a:spAutoFit/>
          </a:bodyPr>
          <a:p>
            <a:r>
              <a:rPr lang="zh-CN" altLang="en-US" sz="2000" b="1">
                <a:latin typeface="微软雅黑" charset="0"/>
                <a:ea typeface="微软雅黑" charset="0"/>
                <a:cs typeface="微软雅黑" charset="0"/>
              </a:rPr>
              <a:t>epoll</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相关函数定义如下</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    epoll_create&amp;epoll_create1用于创建一个epoll实例，而epoll_ctl用于往epoll实例中增删改要监测的文件描述符，epoll_wait则用于阻塞的等待可以执行IO操作的文件描述符直到超时。</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p:txBody>
      </p:sp>
      <p:pic>
        <p:nvPicPr>
          <p:cNvPr id="3" name="图片 2"/>
          <p:cNvPicPr>
            <a:picLocks noChangeAspect="1"/>
          </p:cNvPicPr>
          <p:nvPr/>
        </p:nvPicPr>
        <p:blipFill>
          <a:blip r:embed="rId1"/>
          <a:stretch>
            <a:fillRect/>
          </a:stretch>
        </p:blipFill>
        <p:spPr>
          <a:xfrm>
            <a:off x="888365" y="1337945"/>
            <a:ext cx="7747635" cy="3632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5435" y="544195"/>
            <a:ext cx="11581130" cy="6154420"/>
          </a:xfrm>
          <a:prstGeom prst="rect">
            <a:avLst/>
          </a:prstGeom>
          <a:noFill/>
        </p:spPr>
        <p:txBody>
          <a:bodyPr wrap="square" rtlCol="0" anchor="t">
            <a:spAutoFit/>
          </a:bodyPr>
          <a:p>
            <a:pPr indent="406400" fontAlgn="auto">
              <a:extLst>
                <a:ext uri="{35155182-B16C-46BC-9424-99874614C6A1}">
                  <wpsdc:indentchars xmlns:wpsdc="http://www.wps.cn/officeDocument/2017/drawingmlCustomData" val="200" checksum="1740828767"/>
                </a:ext>
              </a:extLst>
            </a:pPr>
            <a:r>
              <a:rPr lang="zh-CN" altLang="en-US" sz="1600" b="1">
                <a:latin typeface="微软雅黑" charset="0"/>
                <a:ea typeface="微软雅黑" charset="0"/>
                <a:cs typeface="微软雅黑" charset="0"/>
                <a:sym typeface="+mn-ea"/>
              </a:rPr>
              <a:t>level-triggered and edge-triggered</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这两种底层的事件通知机制通常被称为水平触发和边沿触发，也就是状态持续通知和状态变化通知。</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这两个概念来自电路，triggered代表电路激活，也就是有事件通知给程序，level-triggered表示只要有IO操作可以进行比如某个文件描述符有数据可读，每次调用epoll_wait都会返回以通知程序可以进行IO操作，edge-triggered表示只有在文件描述符状态发生变化时，调用epoll_wait才会返回，如果第一次没有全部读完该文件描述符的数据而且没有新数据写入，再次调用epoll_wait都不会有通知给到程序，因为文件描述符的状态没有变化。</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select和poll都是状态持续通知的机制，且不可改变，只要文件描述符中有IO操作可以进行，那么select和poll都会返回以通知程序。而epoll两种通知机制可选。</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状态变化通知(edge-triggered)模式下的epoll</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在epoll状态变化通知机制下，有一些的特殊的地方需要注意。考虑下面这个例子</a:t>
            </a:r>
            <a:endParaRPr lang="zh-CN" altLang="en-US" sz="1400">
              <a:latin typeface="微软雅黑" charset="0"/>
              <a:ea typeface="微软雅黑" charset="0"/>
              <a:cs typeface="微软雅黑" charset="0"/>
            </a:endParaRPr>
          </a:p>
          <a:p>
            <a:pPr marL="342900" indent="355600" fontAlgn="auto">
              <a:buFont typeface="+mj-ea"/>
              <a:buAutoNum type="circleNumDbPlain"/>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服务端文件描述符rfd代表要执行read操作的TCP socket，rfd已被注册到一个epoll实例中</a:t>
            </a:r>
            <a:endParaRPr lang="zh-CN" altLang="en-US" sz="1400">
              <a:latin typeface="微软雅黑" charset="0"/>
              <a:ea typeface="微软雅黑" charset="0"/>
              <a:cs typeface="微软雅黑" charset="0"/>
            </a:endParaRPr>
          </a:p>
          <a:p>
            <a:pPr marL="342900" indent="355600" fontAlgn="auto">
              <a:buFont typeface="+mj-ea"/>
              <a:buAutoNum type="circleNumDbPlain"/>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客户端向rfd写了2kb数据</a:t>
            </a:r>
            <a:endParaRPr lang="zh-CN" altLang="en-US" sz="1400">
              <a:latin typeface="微软雅黑" charset="0"/>
              <a:ea typeface="微软雅黑" charset="0"/>
              <a:cs typeface="微软雅黑" charset="0"/>
            </a:endParaRPr>
          </a:p>
          <a:p>
            <a:pPr marL="342900" indent="355600" fontAlgn="auto">
              <a:buFont typeface="+mj-ea"/>
              <a:buAutoNum type="circleNumDbPlain"/>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服务端调用epoll_wait返回，rfd可执行read操作</a:t>
            </a:r>
            <a:endParaRPr lang="zh-CN" altLang="en-US" sz="1400">
              <a:latin typeface="微软雅黑" charset="0"/>
              <a:ea typeface="微软雅黑" charset="0"/>
              <a:cs typeface="微软雅黑" charset="0"/>
            </a:endParaRPr>
          </a:p>
          <a:p>
            <a:pPr marL="342900" indent="355600" fontAlgn="auto">
              <a:buFont typeface="+mj-ea"/>
              <a:buAutoNum type="circleNumDbPlain"/>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服务端从rfd中读取了1kb数据</a:t>
            </a:r>
            <a:endParaRPr lang="zh-CN" altLang="en-US" sz="1400">
              <a:latin typeface="微软雅黑" charset="0"/>
              <a:ea typeface="微软雅黑" charset="0"/>
              <a:cs typeface="微软雅黑" charset="0"/>
            </a:endParaRPr>
          </a:p>
          <a:p>
            <a:pPr marL="342900" indent="355600" fontAlgn="auto">
              <a:buFont typeface="+mj-ea"/>
              <a:buAutoNum type="circleNumDbPlain"/>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服务端又调用了一次epoll_wait</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在第5步的epoll_wait调用不会返回，而对应的客户端会因为服务端没有返回对应的response而超时重试，原因就是我上面所说的，epoll_wait只会在状态变化时才会通知程序进行处理。第3步epoll_wait会返回，是因为客户端写了数据，导致rfd状态被改变了，第3步的epoll_wait已经消费了这个事件，所以第5步的epoll_wait不会返回。</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我们需要配合非阻塞IO来解决上面的问题：</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对需要监听的文件描述符加上非阻塞IO标识</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只在read或者write返回EAGAIN或EWOULDBLOCK错误时，才调用epoll_wait等待下次状态改变发生</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通过上述方式，我们可以确保每次epoll_wait返回之后，我们的文件描述符中没有读到一半或写到一半的数据。</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8935" y="566420"/>
            <a:ext cx="11513185" cy="5631180"/>
          </a:xfrm>
          <a:prstGeom prst="rect">
            <a:avLst/>
          </a:prstGeom>
          <a:noFill/>
        </p:spPr>
        <p:txBody>
          <a:bodyPr wrap="square" rtlCol="0" anchor="t">
            <a:spAutoFit/>
          </a:bodyPr>
          <a:p>
            <a:r>
              <a:rPr lang="zh-CN" altLang="en-US" sz="2400" b="1">
                <a:latin typeface="微软雅黑" charset="0"/>
                <a:ea typeface="微软雅黑" charset="0"/>
                <a:cs typeface="微软雅黑" charset="0"/>
              </a:rPr>
              <a:t>5. 不同IO多路复用方案优缺点</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poll vs select</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poll和select基本上是一样的，poll相比select好在如下几点：</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poll传参对用户更友好。比如不需要和select一样计算很多奇怪的参数比如nfds(值最大的文件描述符+1)，再比如不需要分开三组传入参数。</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poll会比select性能稍好些，因为select是每个bit位都检测，假设有个值为1000的文件描述符，select会从第一位开始检测一直到第1000个bit位。但poll检测的是一个数组。</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select的时间参数在返回的时候各个系统的处理方式不统一，如果希望程序可移植性更好，需要每次调用select都初始化时间参数。</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而select比poll好在下面几点</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支持select的系统更多，兼容更强大，有一些unix系统不支持poll</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select提供精度更高(到microsecond)的超时时间，而poll只提供到毫秒的精度。</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但总体而言 select和poll基本一致。</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epoll vs poll&amp;select</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epoll优于select&amp;poll在下面几点：</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在需要同时监听的文件描述符数量增加时，select&amp;poll是O(N)的复杂度，epoll是O(1)，在N很小的情况下，差距不会特别大，但如果N很大的前提下，一次O(N)的循环可要比O(1)慢很多，所以高性能的网络服务器都会选择epoll进行IO多路复用。</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epoll内部用一个文件描述符挂载需要监听的文件描述符，这个epoll的文件描述符可以在多个线程/进程共享，所以epoll的使用场景要比select&amp;poll要多。</a:t>
            </a:r>
            <a:endParaRPr lang="zh-CN" altLang="en-US" sz="1400">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任意多边形 18"/>
          <p:cNvSpPr/>
          <p:nvPr/>
        </p:nvSpPr>
        <p:spPr>
          <a:xfrm>
            <a:off x="4363233" y="2068863"/>
            <a:ext cx="3506539"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22"/>
          <p:cNvSpPr/>
          <p:nvPr/>
        </p:nvSpPr>
        <p:spPr>
          <a:xfrm>
            <a:off x="6517213" y="1604209"/>
            <a:ext cx="2253807" cy="140346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5"/>
          <p:cNvSpPr txBox="1"/>
          <p:nvPr/>
        </p:nvSpPr>
        <p:spPr>
          <a:xfrm>
            <a:off x="3111380" y="2441959"/>
            <a:ext cx="4548778" cy="1323439"/>
          </a:xfrm>
          <a:prstGeom prst="rect">
            <a:avLst/>
          </a:prstGeom>
          <a:noFill/>
        </p:spPr>
        <p:txBody>
          <a:bodyPr wrap="square" rtlCol="0" anchor="ctr">
            <a:spAutoFit/>
          </a:bodyPr>
          <a:lstStyle/>
          <a:p>
            <a:pPr algn="ctr"/>
            <a:r>
              <a:rPr lang="zh-CN" altLang="en-US" sz="8000" b="1" dirty="0">
                <a:solidFill>
                  <a:srgbClr val="5A538C"/>
                </a:solidFill>
                <a:latin typeface="Impact" panose="020B0806030902050204" pitchFamily="34" charset="0"/>
                <a:ea typeface="微软雅黑" panose="020B0503020204020204" pitchFamily="34" charset="-122"/>
                <a:cs typeface="Ebrima" panose="02000000000000000000" pitchFamily="2" charset="0"/>
              </a:rPr>
              <a:t>谢</a:t>
            </a:r>
            <a:r>
              <a:rPr lang="zh-CN" altLang="en-US" sz="8000" b="1" dirty="0">
                <a:solidFill>
                  <a:srgbClr val="4B73A8"/>
                </a:solidFill>
                <a:latin typeface="Impact" panose="020B0806030902050204" pitchFamily="34" charset="0"/>
                <a:ea typeface="微软雅黑" panose="020B0503020204020204" pitchFamily="34" charset="-122"/>
                <a:cs typeface="Ebrima" panose="02000000000000000000" pitchFamily="2" charset="0"/>
              </a:rPr>
              <a:t>谢</a:t>
            </a:r>
            <a:r>
              <a:rPr lang="zh-CN" altLang="en-US" sz="8000" b="1" dirty="0">
                <a:solidFill>
                  <a:srgbClr val="4A9CCB"/>
                </a:solidFill>
                <a:latin typeface="Impact" panose="020B0806030902050204" pitchFamily="34" charset="0"/>
                <a:ea typeface="微软雅黑" panose="020B0503020204020204" pitchFamily="34" charset="-122"/>
                <a:cs typeface="Ebrima" panose="02000000000000000000" pitchFamily="2" charset="0"/>
              </a:rPr>
              <a:t>欣</a:t>
            </a:r>
            <a:r>
              <a:rPr lang="zh-CN" altLang="en-US" sz="8000" b="1" dirty="0">
                <a:solidFill>
                  <a:srgbClr val="41CBC6"/>
                </a:solidFill>
                <a:latin typeface="Impact" panose="020B0806030902050204" pitchFamily="34" charset="0"/>
                <a:ea typeface="微软雅黑" panose="020B0503020204020204" pitchFamily="34" charset="-122"/>
                <a:cs typeface="Ebrima" panose="02000000000000000000" pitchFamily="2" charset="0"/>
              </a:rPr>
              <a:t>赏</a:t>
            </a:r>
            <a:endParaRPr lang="zh-CN" altLang="en-US" sz="8000" b="1" dirty="0">
              <a:solidFill>
                <a:srgbClr val="41CBC6"/>
              </a:solidFill>
              <a:latin typeface="Impact" panose="020B0806030902050204" pitchFamily="34" charset="0"/>
              <a:ea typeface="微软雅黑" panose="020B0503020204020204" pitchFamily="34"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350" fill="hold"/>
                                        <p:tgtEl>
                                          <p:spTgt spid="72"/>
                                        </p:tgtEl>
                                        <p:attrNameLst>
                                          <p:attrName>ppt_w</p:attrName>
                                        </p:attrNameLst>
                                      </p:cBhvr>
                                      <p:tavLst>
                                        <p:tav tm="0">
                                          <p:val>
                                            <p:strVal val="4*#ppt_w"/>
                                          </p:val>
                                        </p:tav>
                                        <p:tav tm="100000">
                                          <p:val>
                                            <p:strVal val="#ppt_w"/>
                                          </p:val>
                                        </p:tav>
                                      </p:tavLst>
                                    </p:anim>
                                    <p:anim calcmode="lin" valueType="num">
                                      <p:cBhvr>
                                        <p:cTn id="8" dur="350" fill="hold"/>
                                        <p:tgtEl>
                                          <p:spTgt spid="72"/>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71"/>
                                        </p:tgtEl>
                                        <p:attrNameLst>
                                          <p:attrName>style.visibility</p:attrName>
                                        </p:attrNameLst>
                                      </p:cBhvr>
                                      <p:to>
                                        <p:strVal val="visible"/>
                                      </p:to>
                                    </p:set>
                                    <p:anim calcmode="lin" valueType="num">
                                      <p:cBhvr>
                                        <p:cTn id="11" dur="350" fill="hold"/>
                                        <p:tgtEl>
                                          <p:spTgt spid="71"/>
                                        </p:tgtEl>
                                        <p:attrNameLst>
                                          <p:attrName>ppt_w</p:attrName>
                                        </p:attrNameLst>
                                      </p:cBhvr>
                                      <p:tavLst>
                                        <p:tav tm="0">
                                          <p:val>
                                            <p:strVal val="4*#ppt_w"/>
                                          </p:val>
                                        </p:tav>
                                        <p:tav tm="100000">
                                          <p:val>
                                            <p:strVal val="#ppt_w"/>
                                          </p:val>
                                        </p:tav>
                                      </p:tavLst>
                                    </p:anim>
                                    <p:anim calcmode="lin" valueType="num">
                                      <p:cBhvr>
                                        <p:cTn id="12" dur="350" fill="hold"/>
                                        <p:tgtEl>
                                          <p:spTgt spid="71"/>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3333"/>
                                  </p:iterate>
                                  <p:childTnLst>
                                    <p:set>
                                      <p:cBhvr>
                                        <p:cTn id="15" dur="1" fill="hold">
                                          <p:stCondLst>
                                            <p:cond delay="0"/>
                                          </p:stCondLst>
                                        </p:cTn>
                                        <p:tgtEl>
                                          <p:spTgt spid="73"/>
                                        </p:tgtEl>
                                        <p:attrNameLst>
                                          <p:attrName>style.visibility</p:attrName>
                                        </p:attrNameLst>
                                      </p:cBhvr>
                                      <p:to>
                                        <p:strVal val="visible"/>
                                      </p:to>
                                    </p:set>
                                    <p:anim calcmode="lin" valueType="num">
                                      <p:cBhvr>
                                        <p:cTn id="16"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73"/>
                                        </p:tgtEl>
                                        <p:attrNameLst>
                                          <p:attrName>ppt_y</p:attrName>
                                        </p:attrNameLst>
                                      </p:cBhvr>
                                      <p:tavLst>
                                        <p:tav tm="0">
                                          <p:val>
                                            <p:strVal val="#ppt_y"/>
                                          </p:val>
                                        </p:tav>
                                        <p:tav tm="100000">
                                          <p:val>
                                            <p:strVal val="#ppt_y"/>
                                          </p:val>
                                        </p:tav>
                                      </p:tavLst>
                                    </p:anim>
                                    <p:anim calcmode="lin" valueType="num">
                                      <p:cBhvr>
                                        <p:cTn id="18"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ldLvl="0" animBg="1"/>
      <p:bldP spid="72" grpId="0" bldLvl="0" animBg="1"/>
      <p:bldP spid="7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141575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90204" pitchFamily="34" charset="0"/>
              <a:buNone/>
            </a:pPr>
            <a:r>
              <a:rPr lang="zh-CN" altLang="en-US" b="1" dirty="0">
                <a:solidFill>
                  <a:schemeClr val="tx1">
                    <a:lumMod val="65000"/>
                    <a:lumOff val="35000"/>
                  </a:schemeClr>
                </a:solidFill>
                <a:latin typeface="Arial" panose="020B0604020202090204" pitchFamily="34" charset="0"/>
                <a:cs typeface="Arial" panose="020B0604020202090204" pitchFamily="34" charset="0"/>
                <a:sym typeface="Impact" panose="020B0806030902050204" pitchFamily="34" charset="0"/>
              </a:rPr>
              <a:t>标题二</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889420" y="2987899"/>
            <a:ext cx="4687910" cy="646331"/>
          </a:xfrm>
          <a:prstGeom prst="rect">
            <a:avLst/>
          </a:prstGeom>
          <a:noFill/>
        </p:spPr>
        <p:txBody>
          <a:bodyPr wrap="square" rtlCol="0">
            <a:spAutoFit/>
          </a:bodyPr>
          <a:lstStyle/>
          <a:p>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请设计你的课程内容</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141575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90204" pitchFamily="34" charset="0"/>
              <a:buNone/>
            </a:pPr>
            <a:r>
              <a:rPr lang="zh-CN" altLang="en-US" b="1" dirty="0">
                <a:solidFill>
                  <a:schemeClr val="tx1">
                    <a:lumMod val="65000"/>
                    <a:lumOff val="35000"/>
                  </a:schemeClr>
                </a:solidFill>
                <a:latin typeface="Arial" panose="020B0604020202090204" pitchFamily="34" charset="0"/>
                <a:cs typeface="Arial" panose="020B0604020202090204" pitchFamily="34" charset="0"/>
                <a:sym typeface="Impact" panose="020B0806030902050204" pitchFamily="34" charset="0"/>
              </a:rPr>
              <a:t>标题二</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889420" y="2987899"/>
            <a:ext cx="4687910" cy="646331"/>
          </a:xfrm>
          <a:prstGeom prst="rect">
            <a:avLst/>
          </a:prstGeom>
          <a:noFill/>
        </p:spPr>
        <p:txBody>
          <a:bodyPr wrap="square" rtlCol="0">
            <a:spAutoFit/>
          </a:bodyPr>
          <a:lstStyle/>
          <a:p>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请设计你的课程内容</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141575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90204" pitchFamily="34" charset="0"/>
              <a:buNone/>
            </a:pPr>
            <a:r>
              <a:rPr lang="zh-CN" altLang="en-US" b="1" dirty="0">
                <a:solidFill>
                  <a:schemeClr val="tx1">
                    <a:lumMod val="65000"/>
                    <a:lumOff val="35000"/>
                  </a:schemeClr>
                </a:solidFill>
                <a:latin typeface="Arial" panose="020B0604020202090204" pitchFamily="34" charset="0"/>
                <a:cs typeface="Arial" panose="020B0604020202090204" pitchFamily="34" charset="0"/>
                <a:sym typeface="Impact" panose="020B0806030902050204" pitchFamily="34" charset="0"/>
              </a:rPr>
              <a:t>标题三</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889420" y="2987899"/>
            <a:ext cx="4687910" cy="646331"/>
          </a:xfrm>
          <a:prstGeom prst="rect">
            <a:avLst/>
          </a:prstGeom>
          <a:noFill/>
        </p:spPr>
        <p:txBody>
          <a:bodyPr wrap="square" rtlCol="0">
            <a:spAutoFit/>
          </a:bodyPr>
          <a:lstStyle/>
          <a:p>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请设计你的课程内容</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1073958" y="395544"/>
            <a:ext cx="99568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90204" pitchFamily="34" charset="0"/>
              <a:buNone/>
            </a:pPr>
            <a:r>
              <a:rPr lang="zh-CN" altLang="en-US" b="1" dirty="0">
                <a:solidFill>
                  <a:schemeClr val="tx1">
                    <a:lumMod val="65000"/>
                    <a:lumOff val="35000"/>
                  </a:schemeClr>
                </a:solidFill>
                <a:latin typeface="Arial" panose="020B0604020202090204" pitchFamily="34" charset="0"/>
                <a:cs typeface="Arial" panose="020B0604020202090204" pitchFamily="34" charset="0"/>
                <a:sym typeface="Impact" panose="020B0806030902050204" pitchFamily="34" charset="0"/>
              </a:rPr>
              <a:t>前言</a:t>
            </a:r>
            <a:endParaRPr lang="zh-CN" altLang="en-US" b="1" dirty="0">
              <a:solidFill>
                <a:schemeClr val="tx1">
                  <a:lumMod val="65000"/>
                  <a:lumOff val="35000"/>
                </a:schemeClr>
              </a:solidFill>
              <a:latin typeface="Arial" panose="020B0604020202090204" pitchFamily="34" charset="0"/>
              <a:cs typeface="Arial" panose="020B0604020202090204" pitchFamily="34" charset="0"/>
              <a:sym typeface="Impact" panose="020B0806030902050204" pitchFamily="34" charset="0"/>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73785" y="1974215"/>
            <a:ext cx="11158855" cy="1938020"/>
          </a:xfrm>
          <a:prstGeom prst="rect">
            <a:avLst/>
          </a:prstGeom>
          <a:noFill/>
        </p:spPr>
        <p:txBody>
          <a:bodyPr wrap="square" rtlCol="0">
            <a:spAutoFit/>
          </a:bodyPr>
          <a:lstStyle/>
          <a:p>
            <a:pPr marL="457200" indent="-457200">
              <a:buFont typeface="Arial" panose="020B0604020202090204" pitchFamily="34" charset="0"/>
              <a:buAutoNum type="arabicPeriod"/>
            </a:pPr>
            <a:r>
              <a:rPr lang="zh-CN" altLang="en-US" sz="2400" b="1" dirty="0">
                <a:solidFill>
                  <a:schemeClr val="tx1">
                    <a:lumMod val="65000"/>
                    <a:lumOff val="35000"/>
                  </a:schemeClr>
                </a:solidFill>
                <a:latin typeface="微软雅黑" charset="0"/>
                <a:ea typeface="微软雅黑" charset="0"/>
                <a:cs typeface="微软雅黑" charset="0"/>
              </a:rPr>
              <a:t>什么是IO多路复用</a:t>
            </a:r>
            <a:endParaRPr lang="zh-CN" altLang="en-US" sz="2400" b="1" dirty="0">
              <a:solidFill>
                <a:schemeClr val="tx1">
                  <a:lumMod val="65000"/>
                  <a:lumOff val="35000"/>
                </a:schemeClr>
              </a:solidFill>
              <a:latin typeface="微软雅黑" charset="0"/>
              <a:ea typeface="微软雅黑" charset="0"/>
              <a:cs typeface="微软雅黑" charset="0"/>
            </a:endParaRPr>
          </a:p>
          <a:p>
            <a:pPr marL="457200" indent="-457200">
              <a:buFont typeface="Arial" panose="020B0604020202090204" pitchFamily="34" charset="0"/>
              <a:buAutoNum type="arabicPeriod"/>
            </a:pPr>
            <a:r>
              <a:rPr lang="zh-CN" altLang="en-US" sz="2400" b="1" dirty="0">
                <a:solidFill>
                  <a:schemeClr val="tx1">
                    <a:lumMod val="65000"/>
                    <a:lumOff val="35000"/>
                  </a:schemeClr>
                </a:solidFill>
                <a:latin typeface="微软雅黑" charset="0"/>
                <a:ea typeface="微软雅黑" charset="0"/>
                <a:cs typeface="微软雅黑" charset="0"/>
              </a:rPr>
              <a:t>IO多路复用解决什么问题</a:t>
            </a:r>
            <a:endParaRPr lang="zh-CN" altLang="en-US" sz="2400" b="1" dirty="0">
              <a:solidFill>
                <a:schemeClr val="tx1">
                  <a:lumMod val="65000"/>
                  <a:lumOff val="35000"/>
                </a:schemeClr>
              </a:solidFill>
              <a:latin typeface="微软雅黑" charset="0"/>
              <a:ea typeface="微软雅黑" charset="0"/>
              <a:cs typeface="微软雅黑" charset="0"/>
            </a:endParaRPr>
          </a:p>
          <a:p>
            <a:pPr marL="457200" indent="-457200">
              <a:buFont typeface="Arial" panose="020B0604020202090204" pitchFamily="34" charset="0"/>
              <a:buAutoNum type="arabicPeriod"/>
            </a:pPr>
            <a:r>
              <a:rPr lang="zh-CN" altLang="en-US" sz="2400" b="1" dirty="0">
                <a:solidFill>
                  <a:schemeClr val="tx1">
                    <a:lumMod val="65000"/>
                    <a:lumOff val="35000"/>
                  </a:schemeClr>
                </a:solidFill>
                <a:latin typeface="微软雅黑" charset="0"/>
                <a:ea typeface="微软雅黑" charset="0"/>
                <a:cs typeface="微软雅黑" charset="0"/>
              </a:rPr>
              <a:t>目前有哪些IO多路复用的方案</a:t>
            </a:r>
            <a:endParaRPr lang="zh-CN" altLang="en-US" sz="2400" b="1" dirty="0">
              <a:solidFill>
                <a:schemeClr val="tx1">
                  <a:lumMod val="65000"/>
                  <a:lumOff val="35000"/>
                </a:schemeClr>
              </a:solidFill>
              <a:latin typeface="微软雅黑" charset="0"/>
              <a:ea typeface="微软雅黑" charset="0"/>
              <a:cs typeface="微软雅黑" charset="0"/>
            </a:endParaRPr>
          </a:p>
          <a:p>
            <a:pPr marL="457200" indent="-457200">
              <a:buFont typeface="Arial" panose="020B0604020202090204" pitchFamily="34" charset="0"/>
              <a:buAutoNum type="arabicPeriod"/>
            </a:pPr>
            <a:r>
              <a:rPr lang="zh-CN" altLang="en-US" sz="2400" b="1" dirty="0">
                <a:solidFill>
                  <a:schemeClr val="tx1">
                    <a:lumMod val="65000"/>
                    <a:lumOff val="35000"/>
                  </a:schemeClr>
                </a:solidFill>
                <a:latin typeface="微软雅黑" charset="0"/>
                <a:ea typeface="微软雅黑" charset="0"/>
                <a:cs typeface="微软雅黑" charset="0"/>
              </a:rPr>
              <a:t>具体怎么用</a:t>
            </a:r>
            <a:endParaRPr lang="zh-CN" altLang="en-US" sz="2400" b="1" dirty="0">
              <a:solidFill>
                <a:schemeClr val="tx1">
                  <a:lumMod val="65000"/>
                  <a:lumOff val="35000"/>
                </a:schemeClr>
              </a:solidFill>
              <a:latin typeface="微软雅黑" charset="0"/>
              <a:ea typeface="微软雅黑" charset="0"/>
              <a:cs typeface="微软雅黑" charset="0"/>
            </a:endParaRPr>
          </a:p>
          <a:p>
            <a:pPr marL="457200" indent="-457200">
              <a:buFont typeface="Arial" panose="020B0604020202090204" pitchFamily="34" charset="0"/>
              <a:buAutoNum type="arabicPeriod"/>
            </a:pPr>
            <a:r>
              <a:rPr lang="zh-CN" altLang="en-US" sz="2400" b="1" dirty="0">
                <a:solidFill>
                  <a:schemeClr val="tx1">
                    <a:lumMod val="65000"/>
                    <a:lumOff val="35000"/>
                  </a:schemeClr>
                </a:solidFill>
                <a:latin typeface="微软雅黑" charset="0"/>
                <a:ea typeface="微软雅黑" charset="0"/>
                <a:cs typeface="微软雅黑" charset="0"/>
              </a:rPr>
              <a:t>不同IO多路复用方案优缺点</a:t>
            </a:r>
            <a:endParaRPr lang="zh-CN" altLang="en-US" sz="2400" b="1" dirty="0">
              <a:solidFill>
                <a:schemeClr val="tx1">
                  <a:lumMod val="65000"/>
                  <a:lumOff val="35000"/>
                </a:schemeClr>
              </a:solidFill>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141575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90204" pitchFamily="34" charset="0"/>
              <a:buNone/>
            </a:pPr>
            <a:r>
              <a:rPr lang="zh-CN" altLang="en-US" b="1" dirty="0">
                <a:solidFill>
                  <a:schemeClr val="tx1">
                    <a:lumMod val="65000"/>
                    <a:lumOff val="35000"/>
                  </a:schemeClr>
                </a:solidFill>
                <a:latin typeface="Arial" panose="020B0604020202090204" pitchFamily="34" charset="0"/>
                <a:cs typeface="Arial" panose="020B0604020202090204" pitchFamily="34" charset="0"/>
                <a:sym typeface="Impact" panose="020B0806030902050204" pitchFamily="34" charset="0"/>
              </a:rPr>
              <a:t>标题三</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889420" y="2987899"/>
            <a:ext cx="4687910" cy="646331"/>
          </a:xfrm>
          <a:prstGeom prst="rect">
            <a:avLst/>
          </a:prstGeom>
          <a:noFill/>
        </p:spPr>
        <p:txBody>
          <a:bodyPr wrap="square" rtlCol="0">
            <a:spAutoFit/>
          </a:bodyPr>
          <a:lstStyle/>
          <a:p>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请设计你的课程内容</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141575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90204" pitchFamily="34" charset="0"/>
              <a:buNone/>
            </a:pPr>
            <a:r>
              <a:rPr lang="zh-CN" altLang="en-US" b="1" dirty="0">
                <a:solidFill>
                  <a:schemeClr val="tx1">
                    <a:lumMod val="65000"/>
                    <a:lumOff val="35000"/>
                  </a:schemeClr>
                </a:solidFill>
                <a:latin typeface="Arial" panose="020B0604020202090204" pitchFamily="34" charset="0"/>
                <a:cs typeface="Arial" panose="020B0604020202090204" pitchFamily="34" charset="0"/>
                <a:sym typeface="Impact" panose="020B0806030902050204" pitchFamily="34" charset="0"/>
              </a:rPr>
              <a:t>标题四</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889420" y="2987899"/>
            <a:ext cx="4687910" cy="646331"/>
          </a:xfrm>
          <a:prstGeom prst="rect">
            <a:avLst/>
          </a:prstGeom>
          <a:noFill/>
        </p:spPr>
        <p:txBody>
          <a:bodyPr wrap="square" rtlCol="0">
            <a:spAutoFit/>
          </a:bodyPr>
          <a:lstStyle/>
          <a:p>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请设计你的课程内容</a:t>
            </a:r>
            <a:endPar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471868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90204" pitchFamily="34" charset="0"/>
              <a:buNone/>
            </a:pPr>
            <a:r>
              <a:rPr lang="zh-CN" altLang="en-US" dirty="0">
                <a:solidFill>
                  <a:schemeClr val="tx1">
                    <a:lumMod val="65000"/>
                    <a:lumOff val="35000"/>
                  </a:schemeClr>
                </a:solidFill>
                <a:sym typeface="+mn-ea"/>
              </a:rPr>
              <a:t>Linux网络IO模型（5种）</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4320" y="1159510"/>
            <a:ext cx="11416665" cy="1568450"/>
          </a:xfrm>
          <a:prstGeom prst="rect">
            <a:avLst/>
          </a:prstGeom>
          <a:noFill/>
        </p:spPr>
        <p:txBody>
          <a:bodyPr wrap="square" rtlCol="0">
            <a:spAutoFit/>
          </a:bodyPr>
          <a:lstStyle/>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（1）阻塞IO模型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所有文件操作都是阻塞的，以套接字接口为例，在进程空间中调用recvfrom，系统调用直到数据包到达且被复制到应用进程缓冲区或发生错误时才返回，期间会一直等待（阻塞）。模型如图：</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74140" y="2231390"/>
            <a:ext cx="6976110" cy="2748280"/>
          </a:xfrm>
          <a:prstGeom prst="rect">
            <a:avLst/>
          </a:prstGeom>
        </p:spPr>
      </p:pic>
      <p:sp>
        <p:nvSpPr>
          <p:cNvPr id="3" name="文本框 2"/>
          <p:cNvSpPr txBox="1"/>
          <p:nvPr/>
        </p:nvSpPr>
        <p:spPr>
          <a:xfrm>
            <a:off x="274320" y="5048885"/>
            <a:ext cx="11416665" cy="275590"/>
          </a:xfrm>
          <a:prstGeom prst="rect">
            <a:avLst/>
          </a:prstGeom>
          <a:noFill/>
        </p:spPr>
        <p:txBody>
          <a:bodyPr wrap="square" rtlCol="0" anchor="t">
            <a:spAutoFit/>
          </a:bodyPr>
          <a:p>
            <a:r>
              <a:rPr lang="zh-CN" altLang="en-US" sz="1200">
                <a:latin typeface="微软雅黑" charset="0"/>
                <a:ea typeface="微软雅黑" charset="0"/>
                <a:cs typeface="微软雅黑" charset="0"/>
              </a:rPr>
              <a:t>如图1所示，用户线程通过系统调用read发起IO读操作，由用户空间转到内核空间。内核等到数据包到达后，然后将接收的数据拷贝到用户空间，完成read操作。</a:t>
            </a:r>
            <a:endParaRPr lang="zh-CN" altLang="en-US" sz="1200">
              <a:latin typeface="微软雅黑" charset="0"/>
              <a:ea typeface="微软雅黑" charset="0"/>
              <a:cs typeface="微软雅黑" charset="0"/>
            </a:endParaRPr>
          </a:p>
        </p:txBody>
      </p:sp>
      <p:sp>
        <p:nvSpPr>
          <p:cNvPr id="4" name="文本框 3"/>
          <p:cNvSpPr txBox="1"/>
          <p:nvPr/>
        </p:nvSpPr>
        <p:spPr>
          <a:xfrm>
            <a:off x="770890" y="5324475"/>
            <a:ext cx="2540000" cy="1014730"/>
          </a:xfrm>
          <a:prstGeom prst="rect">
            <a:avLst/>
          </a:prstGeom>
          <a:noFill/>
        </p:spPr>
        <p:txBody>
          <a:bodyPr wrap="square" rtlCol="0" anchor="t">
            <a:spAutoFit/>
          </a:bodyPr>
          <a:p>
            <a:r>
              <a:rPr lang="zh-CN" altLang="en-US" sz="1200">
                <a:latin typeface="微软雅黑" charset="0"/>
                <a:ea typeface="微软雅黑" charset="0"/>
              </a:rPr>
              <a:t>伪代码示意</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read(socket, buffer);</a:t>
            </a:r>
            <a:endParaRPr lang="zh-CN" altLang="en-US"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process(buffer);</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p:txBody>
      </p:sp>
      <p:sp>
        <p:nvSpPr>
          <p:cNvPr id="5" name="文本框 4"/>
          <p:cNvSpPr txBox="1"/>
          <p:nvPr/>
        </p:nvSpPr>
        <p:spPr>
          <a:xfrm>
            <a:off x="3787775" y="5749290"/>
            <a:ext cx="4084955" cy="829945"/>
          </a:xfrm>
          <a:prstGeom prst="rect">
            <a:avLst/>
          </a:prstGeom>
          <a:noFill/>
        </p:spPr>
        <p:txBody>
          <a:bodyPr wrap="square" rtlCol="0" anchor="t">
            <a:spAutoFit/>
          </a:bodyPr>
          <a:p>
            <a:r>
              <a:rPr lang="zh-CN" altLang="en-US" sz="1200"/>
              <a:t>缺点：即用户需要等待read将socket中的数据读取到buffer后，才继续处理接收的数据。整个IO请求的过程中，用户线程是被阻塞的，这导致用户在发起IO请求时，不能做任何事情，对CPU的资源利用率不够。</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4320" y="1057910"/>
            <a:ext cx="11416665" cy="1568450"/>
          </a:xfrm>
          <a:prstGeom prst="rect">
            <a:avLst/>
          </a:prstGeom>
          <a:noFill/>
        </p:spPr>
        <p:txBody>
          <a:bodyPr wrap="square" rtlCol="0">
            <a:spAutoFit/>
          </a:bodyPr>
          <a:lstStyle/>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（1）阻塞IO模型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所有文件操作都是阻塞的，以套接字接口为例，在进程空间中调用recvfrom，系统调用直到数据包到达且被复制到应用进程缓冲区或发生错误时才返回，期间会一直等待（阻塞）。模型如图：</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74140" y="2231390"/>
            <a:ext cx="6976110" cy="2748280"/>
          </a:xfrm>
          <a:prstGeom prst="rect">
            <a:avLst/>
          </a:prstGeom>
        </p:spPr>
      </p:pic>
      <p:sp>
        <p:nvSpPr>
          <p:cNvPr id="3" name="文本框 2"/>
          <p:cNvSpPr txBox="1"/>
          <p:nvPr/>
        </p:nvSpPr>
        <p:spPr>
          <a:xfrm>
            <a:off x="274320" y="5048885"/>
            <a:ext cx="11416665" cy="275590"/>
          </a:xfrm>
          <a:prstGeom prst="rect">
            <a:avLst/>
          </a:prstGeom>
          <a:noFill/>
        </p:spPr>
        <p:txBody>
          <a:bodyPr wrap="square" rtlCol="0" anchor="t">
            <a:spAutoFit/>
          </a:bodyPr>
          <a:p>
            <a:r>
              <a:rPr lang="zh-CN" altLang="en-US" sz="1200">
                <a:latin typeface="微软雅黑" charset="0"/>
                <a:ea typeface="微软雅黑" charset="0"/>
                <a:cs typeface="微软雅黑" charset="0"/>
              </a:rPr>
              <a:t>如图1所示，用户线程通过系统调用read发起IO读操作，由用户空间转到内核空间。内核等到数据包到达后，然后将接收的数据拷贝到用户空间，完成read操作。</a:t>
            </a:r>
            <a:endParaRPr lang="zh-CN" altLang="en-US" sz="1200">
              <a:latin typeface="微软雅黑" charset="0"/>
              <a:ea typeface="微软雅黑" charset="0"/>
              <a:cs typeface="微软雅黑" charset="0"/>
            </a:endParaRPr>
          </a:p>
        </p:txBody>
      </p:sp>
      <p:sp>
        <p:nvSpPr>
          <p:cNvPr id="4" name="文本框 3"/>
          <p:cNvSpPr txBox="1"/>
          <p:nvPr/>
        </p:nvSpPr>
        <p:spPr>
          <a:xfrm>
            <a:off x="770890" y="5324475"/>
            <a:ext cx="2540000" cy="1014730"/>
          </a:xfrm>
          <a:prstGeom prst="rect">
            <a:avLst/>
          </a:prstGeom>
          <a:noFill/>
        </p:spPr>
        <p:txBody>
          <a:bodyPr wrap="square" rtlCol="0" anchor="t">
            <a:spAutoFit/>
          </a:bodyPr>
          <a:p>
            <a:r>
              <a:rPr lang="zh-CN" altLang="en-US" sz="1200">
                <a:latin typeface="微软雅黑" charset="0"/>
                <a:ea typeface="微软雅黑" charset="0"/>
              </a:rPr>
              <a:t>伪代码示意</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read(socket, buffer);</a:t>
            </a:r>
            <a:endParaRPr lang="zh-CN" altLang="en-US"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process(buffer);</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471868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90204" pitchFamily="34" charset="0"/>
              <a:buNone/>
            </a:pPr>
            <a:r>
              <a:rPr lang="zh-CN" altLang="en-US" dirty="0">
                <a:solidFill>
                  <a:schemeClr val="tx1">
                    <a:lumMod val="65000"/>
                    <a:lumOff val="35000"/>
                  </a:schemeClr>
                </a:solidFill>
                <a:sym typeface="+mn-ea"/>
              </a:rPr>
              <a:t>Linux网络IO模型（5种）</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4320" y="1159510"/>
            <a:ext cx="11416665" cy="1568450"/>
          </a:xfrm>
          <a:prstGeom prst="rect">
            <a:avLst/>
          </a:prstGeom>
          <a:noFill/>
        </p:spPr>
        <p:txBody>
          <a:bodyPr wrap="square" rtlCol="0">
            <a:spAutoFit/>
          </a:bodyPr>
          <a:lstStyle/>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（1）阻塞IO模型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所有文件操作都是阻塞的，以套接字接口为例，在进程空间中调用recvfrom，系统调用直到数据包到达且被复制到应用进程缓冲区或发生错误时才返回，期间会一直等待（阻塞）。模型如图：</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74140" y="2231390"/>
            <a:ext cx="6976110" cy="2748280"/>
          </a:xfrm>
          <a:prstGeom prst="rect">
            <a:avLst/>
          </a:prstGeom>
        </p:spPr>
      </p:pic>
      <p:sp>
        <p:nvSpPr>
          <p:cNvPr id="3" name="文本框 2"/>
          <p:cNvSpPr txBox="1"/>
          <p:nvPr/>
        </p:nvSpPr>
        <p:spPr>
          <a:xfrm>
            <a:off x="274320" y="5048885"/>
            <a:ext cx="11416665" cy="275590"/>
          </a:xfrm>
          <a:prstGeom prst="rect">
            <a:avLst/>
          </a:prstGeom>
          <a:noFill/>
        </p:spPr>
        <p:txBody>
          <a:bodyPr wrap="square" rtlCol="0" anchor="t">
            <a:spAutoFit/>
          </a:bodyPr>
          <a:p>
            <a:r>
              <a:rPr lang="zh-CN" altLang="en-US" sz="1200">
                <a:latin typeface="微软雅黑" charset="0"/>
                <a:ea typeface="微软雅黑" charset="0"/>
                <a:cs typeface="微软雅黑" charset="0"/>
              </a:rPr>
              <a:t>如图1所示，用户线程通过系统调用read发起IO读操作，由用户空间转到内核空间。内核等到数据包到达后，然后将接收的数据拷贝到用户空间，完成read操作。</a:t>
            </a:r>
            <a:endParaRPr lang="zh-CN" altLang="en-US" sz="1200">
              <a:latin typeface="微软雅黑" charset="0"/>
              <a:ea typeface="微软雅黑" charset="0"/>
              <a:cs typeface="微软雅黑" charset="0"/>
            </a:endParaRPr>
          </a:p>
        </p:txBody>
      </p:sp>
      <p:sp>
        <p:nvSpPr>
          <p:cNvPr id="4" name="文本框 3"/>
          <p:cNvSpPr txBox="1"/>
          <p:nvPr/>
        </p:nvSpPr>
        <p:spPr>
          <a:xfrm>
            <a:off x="770890" y="5324475"/>
            <a:ext cx="2540000" cy="1014730"/>
          </a:xfrm>
          <a:prstGeom prst="rect">
            <a:avLst/>
          </a:prstGeom>
          <a:noFill/>
        </p:spPr>
        <p:txBody>
          <a:bodyPr wrap="square" rtlCol="0" anchor="t">
            <a:spAutoFit/>
          </a:bodyPr>
          <a:p>
            <a:r>
              <a:rPr lang="zh-CN" altLang="en-US" sz="1200">
                <a:latin typeface="微软雅黑" charset="0"/>
                <a:ea typeface="微软雅黑" charset="0"/>
              </a:rPr>
              <a:t>伪代码示意</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read(socket, buffer);</a:t>
            </a:r>
            <a:endParaRPr lang="zh-CN" altLang="en-US"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process(buffer);</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471868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90204" pitchFamily="34" charset="0"/>
              <a:buNone/>
            </a:pPr>
            <a:r>
              <a:rPr lang="zh-CN" altLang="en-US" dirty="0">
                <a:solidFill>
                  <a:schemeClr val="tx1">
                    <a:lumMod val="65000"/>
                    <a:lumOff val="35000"/>
                  </a:schemeClr>
                </a:solidFill>
                <a:sym typeface="+mn-ea"/>
              </a:rPr>
              <a:t>Linux网络IO模型（5种）</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4320" y="1159510"/>
            <a:ext cx="11416665" cy="1568450"/>
          </a:xfrm>
          <a:prstGeom prst="rect">
            <a:avLst/>
          </a:prstGeom>
          <a:noFill/>
        </p:spPr>
        <p:txBody>
          <a:bodyPr wrap="square" rtlCol="0">
            <a:spAutoFit/>
          </a:bodyPr>
          <a:lstStyle/>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（1）阻塞IO模型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所有文件操作都是阻塞的，以套接字接口为例，在进程空间中调用recvfrom，系统调用直到数据包到达且被复制到应用进程缓冲区或发生错误时才返回，期间会一直等待（阻塞）。模型如图：</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74140" y="2231390"/>
            <a:ext cx="6976110" cy="2748280"/>
          </a:xfrm>
          <a:prstGeom prst="rect">
            <a:avLst/>
          </a:prstGeom>
        </p:spPr>
      </p:pic>
      <p:sp>
        <p:nvSpPr>
          <p:cNvPr id="3" name="文本框 2"/>
          <p:cNvSpPr txBox="1"/>
          <p:nvPr/>
        </p:nvSpPr>
        <p:spPr>
          <a:xfrm>
            <a:off x="274320" y="5048885"/>
            <a:ext cx="11416665" cy="275590"/>
          </a:xfrm>
          <a:prstGeom prst="rect">
            <a:avLst/>
          </a:prstGeom>
          <a:noFill/>
        </p:spPr>
        <p:txBody>
          <a:bodyPr wrap="square" rtlCol="0" anchor="t">
            <a:spAutoFit/>
          </a:bodyPr>
          <a:p>
            <a:r>
              <a:rPr lang="zh-CN" altLang="en-US" sz="1200">
                <a:latin typeface="微软雅黑" charset="0"/>
                <a:ea typeface="微软雅黑" charset="0"/>
                <a:cs typeface="微软雅黑" charset="0"/>
              </a:rPr>
              <a:t>如图1所示，用户线程通过系统调用read发起IO读操作，由用户空间转到内核空间。内核等到数据包到达后，然后将接收的数据拷贝到用户空间，完成read操作。</a:t>
            </a:r>
            <a:endParaRPr lang="zh-CN" altLang="en-US" sz="1200">
              <a:latin typeface="微软雅黑" charset="0"/>
              <a:ea typeface="微软雅黑" charset="0"/>
              <a:cs typeface="微软雅黑" charset="0"/>
            </a:endParaRPr>
          </a:p>
        </p:txBody>
      </p:sp>
      <p:sp>
        <p:nvSpPr>
          <p:cNvPr id="4" name="文本框 3"/>
          <p:cNvSpPr txBox="1"/>
          <p:nvPr/>
        </p:nvSpPr>
        <p:spPr>
          <a:xfrm>
            <a:off x="770890" y="5324475"/>
            <a:ext cx="2540000" cy="1014730"/>
          </a:xfrm>
          <a:prstGeom prst="rect">
            <a:avLst/>
          </a:prstGeom>
          <a:noFill/>
        </p:spPr>
        <p:txBody>
          <a:bodyPr wrap="square" rtlCol="0" anchor="t">
            <a:spAutoFit/>
          </a:bodyPr>
          <a:p>
            <a:r>
              <a:rPr lang="zh-CN" altLang="en-US" sz="1200">
                <a:latin typeface="微软雅黑" charset="0"/>
                <a:ea typeface="微软雅黑" charset="0"/>
              </a:rPr>
              <a:t>伪代码示意</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read(socket, buffer);</a:t>
            </a:r>
            <a:endParaRPr lang="zh-CN" altLang="en-US"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process(buffer);</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
          <p:cNvSpPr>
            <a:spLocks noChangeArrowheads="1"/>
          </p:cNvSpPr>
          <p:nvPr/>
        </p:nvSpPr>
        <p:spPr bwMode="auto">
          <a:xfrm>
            <a:off x="1073958" y="355539"/>
            <a:ext cx="471868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eaLnBrk="1" hangingPunct="1">
              <a:spcBef>
                <a:spcPct val="0"/>
              </a:spcBef>
              <a:buFont typeface="Arial" panose="020B0604020202090204" pitchFamily="34" charset="0"/>
              <a:buNone/>
            </a:pPr>
            <a:r>
              <a:rPr lang="zh-CN" altLang="en-US" dirty="0">
                <a:solidFill>
                  <a:schemeClr val="tx1">
                    <a:lumMod val="65000"/>
                    <a:lumOff val="35000"/>
                  </a:schemeClr>
                </a:solidFill>
                <a:sym typeface="+mn-ea"/>
              </a:rPr>
              <a:t>Linux网络IO模型（5种）</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
        <p:nvSpPr>
          <p:cNvPr id="8"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4320" y="1159510"/>
            <a:ext cx="11416665" cy="1568450"/>
          </a:xfrm>
          <a:prstGeom prst="rect">
            <a:avLst/>
          </a:prstGeom>
          <a:noFill/>
        </p:spPr>
        <p:txBody>
          <a:bodyPr wrap="square" rtlCol="0">
            <a:spAutoFit/>
          </a:bodyPr>
          <a:lstStyle/>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（1）阻塞IO模型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所有文件操作都是阻塞的，以套接字接口为例，在进程空间中调用recvfrom，系统调用直到数据包到达且被复制到应用进程缓冲区或发生错误时才返回，期间会一直等待（阻塞）。模型如图：</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74140" y="2231390"/>
            <a:ext cx="6976110" cy="2748280"/>
          </a:xfrm>
          <a:prstGeom prst="rect">
            <a:avLst/>
          </a:prstGeom>
        </p:spPr>
      </p:pic>
      <p:sp>
        <p:nvSpPr>
          <p:cNvPr id="3" name="文本框 2"/>
          <p:cNvSpPr txBox="1"/>
          <p:nvPr/>
        </p:nvSpPr>
        <p:spPr>
          <a:xfrm>
            <a:off x="274320" y="5048885"/>
            <a:ext cx="11416665" cy="275590"/>
          </a:xfrm>
          <a:prstGeom prst="rect">
            <a:avLst/>
          </a:prstGeom>
          <a:noFill/>
        </p:spPr>
        <p:txBody>
          <a:bodyPr wrap="square" rtlCol="0" anchor="t">
            <a:spAutoFit/>
          </a:bodyPr>
          <a:p>
            <a:r>
              <a:rPr lang="zh-CN" altLang="en-US" sz="1200">
                <a:latin typeface="微软雅黑" charset="0"/>
                <a:ea typeface="微软雅黑" charset="0"/>
                <a:cs typeface="微软雅黑" charset="0"/>
              </a:rPr>
              <a:t>如图1所示，用户线程通过系统调用read发起IO读操作，由用户空间转到内核空间。内核等到数据包到达后，然后将接收的数据拷贝到用户空间，完成read操作。</a:t>
            </a:r>
            <a:endParaRPr lang="zh-CN" altLang="en-US" sz="1200">
              <a:latin typeface="微软雅黑" charset="0"/>
              <a:ea typeface="微软雅黑" charset="0"/>
              <a:cs typeface="微软雅黑" charset="0"/>
            </a:endParaRPr>
          </a:p>
        </p:txBody>
      </p:sp>
      <p:sp>
        <p:nvSpPr>
          <p:cNvPr id="4" name="文本框 3"/>
          <p:cNvSpPr txBox="1"/>
          <p:nvPr/>
        </p:nvSpPr>
        <p:spPr>
          <a:xfrm>
            <a:off x="770890" y="5324475"/>
            <a:ext cx="2540000" cy="1014730"/>
          </a:xfrm>
          <a:prstGeom prst="rect">
            <a:avLst/>
          </a:prstGeom>
          <a:noFill/>
        </p:spPr>
        <p:txBody>
          <a:bodyPr wrap="square" rtlCol="0" anchor="t">
            <a:spAutoFit/>
          </a:bodyPr>
          <a:p>
            <a:r>
              <a:rPr lang="zh-CN" altLang="en-US" sz="1200">
                <a:latin typeface="微软雅黑" charset="0"/>
                <a:ea typeface="微软雅黑" charset="0"/>
              </a:rPr>
              <a:t>伪代码示意</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read(socket, buffer);</a:t>
            </a:r>
            <a:endParaRPr lang="zh-CN" altLang="en-US" sz="1200">
              <a:latin typeface="微软雅黑" charset="0"/>
              <a:ea typeface="微软雅黑" charset="0"/>
            </a:endParaRPr>
          </a:p>
          <a:p>
            <a:r>
              <a:rPr lang="en-US" altLang="zh-CN" sz="1200">
                <a:latin typeface="微软雅黑" charset="0"/>
                <a:ea typeface="微软雅黑" charset="0"/>
              </a:rPr>
              <a:t>	</a:t>
            </a:r>
            <a:r>
              <a:rPr lang="zh-CN" altLang="en-US" sz="1200">
                <a:latin typeface="微软雅黑" charset="0"/>
                <a:ea typeface="微软雅黑" charset="0"/>
              </a:rPr>
              <a:t>process(buffer);</a:t>
            </a:r>
            <a:endParaRPr lang="zh-CN" altLang="en-US" sz="1200">
              <a:latin typeface="微软雅黑" charset="0"/>
              <a:ea typeface="微软雅黑" charset="0"/>
            </a:endParaRPr>
          </a:p>
          <a:p>
            <a:r>
              <a:rPr lang="en-US" altLang="zh-CN" sz="1200">
                <a:latin typeface="微软雅黑" charset="0"/>
                <a:ea typeface="微软雅黑" charset="0"/>
              </a:rPr>
              <a:t>}</a:t>
            </a:r>
            <a:endParaRPr lang="en-US" altLang="zh-CN" sz="1200">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3515" y="433070"/>
            <a:ext cx="9551035" cy="3599815"/>
          </a:xfrm>
          <a:prstGeom prst="rect">
            <a:avLst/>
          </a:prstGeom>
          <a:noFill/>
        </p:spPr>
        <p:txBody>
          <a:bodyPr wrap="square" rtlCol="0" anchor="t">
            <a:spAutoFit/>
          </a:bodyPr>
          <a:p>
            <a:r>
              <a:rPr lang="zh-CN" altLang="en-US" sz="1200"/>
              <a:t>IO多路复用的应用：</a:t>
            </a:r>
            <a:endParaRPr lang="zh-CN" altLang="en-US" sz="1200"/>
          </a:p>
          <a:p>
            <a:endParaRPr lang="zh-CN" altLang="en-US" sz="1200"/>
          </a:p>
          <a:p>
            <a:r>
              <a:rPr lang="zh-CN" altLang="en-US" sz="1200"/>
              <a:t>通过把多个IO的阻塞复用到一个select的阻塞上，使系统在单线程下可处理多个客户端请求。与传统多线程模型相比，最大优势是系统开销小，不需要创建额外进程或线程。主要应用场景如下：</a:t>
            </a:r>
            <a:endParaRPr lang="zh-CN" altLang="en-US" sz="1200"/>
          </a:p>
          <a:p>
            <a:endParaRPr lang="zh-CN" altLang="en-US" sz="1200"/>
          </a:p>
          <a:p>
            <a:r>
              <a:rPr lang="zh-CN" altLang="en-US" sz="1200"/>
              <a:t>（1）服务器需要同时处理多个处于监听状态或连接状态的套接字</a:t>
            </a:r>
            <a:endParaRPr lang="zh-CN" altLang="en-US" sz="1200"/>
          </a:p>
          <a:p>
            <a:endParaRPr lang="zh-CN" altLang="en-US" sz="1200"/>
          </a:p>
          <a:p>
            <a:r>
              <a:rPr lang="zh-CN" altLang="en-US" sz="1200"/>
              <a:t>（2）服务器需要同时处理多种网络协议的套接字</a:t>
            </a:r>
            <a:endParaRPr lang="zh-CN" altLang="en-US" sz="1200"/>
          </a:p>
          <a:p>
            <a:endParaRPr lang="zh-CN" altLang="en-US" sz="1200"/>
          </a:p>
          <a:p>
            <a:r>
              <a:rPr lang="zh-CN" altLang="en-US" sz="1200"/>
              <a:t>Linux最终选择epoll支持IO多路复用的系统调用，优点如下：</a:t>
            </a:r>
            <a:endParaRPr lang="zh-CN" altLang="en-US" sz="1200"/>
          </a:p>
          <a:p>
            <a:endParaRPr lang="zh-CN" altLang="en-US" sz="1200"/>
          </a:p>
          <a:p>
            <a:r>
              <a:rPr lang="zh-CN" altLang="en-US" sz="1200"/>
              <a:t>（1）支持一个进程打开的socket描述符（FD）不受限制（select单线程默认1024太少，epoll仅受限操作系统最大文件句柄数，1GB内存机器大约10万句柄）</a:t>
            </a:r>
            <a:endParaRPr lang="zh-CN" altLang="en-US" sz="1200"/>
          </a:p>
          <a:p>
            <a:endParaRPr lang="zh-CN" altLang="en-US" sz="1200"/>
          </a:p>
          <a:p>
            <a:r>
              <a:rPr lang="zh-CN" altLang="en-US" sz="1200"/>
              <a:t>（2）IO效率不会随FD数目增加而线性下降（只对“活跃”的socke进行t操作，活跃socket才会去主动调用callback函数）</a:t>
            </a:r>
            <a:endParaRPr lang="zh-CN" altLang="en-US" sz="1200"/>
          </a:p>
          <a:p>
            <a:endParaRPr lang="zh-CN" altLang="en-US" sz="1200"/>
          </a:p>
          <a:p>
            <a:r>
              <a:rPr lang="zh-CN" altLang="en-US" sz="1200"/>
              <a:t>（3）使用mmap加速内核与用户空间消息传递（同一块内存，避免不必要复制）</a:t>
            </a:r>
            <a:endParaRPr lang="zh-CN" altLang="en-US" sz="1200"/>
          </a:p>
          <a:p>
            <a:endParaRPr lang="zh-CN" altLang="en-US" sz="1200"/>
          </a:p>
          <a:p>
            <a:r>
              <a:rPr lang="zh-CN" altLang="en-US" sz="1200"/>
              <a:t>（4）API简单：创建epoll描述符，添加监听事件，阻塞等待监听事件发生，关闭epoll描述符等</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028065" y="520700"/>
            <a:ext cx="10135235" cy="5816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798154" y="2645364"/>
            <a:ext cx="2569935" cy="1446550"/>
          </a:xfrm>
          <a:prstGeom prst="rect">
            <a:avLst/>
          </a:prstGeom>
          <a:noFill/>
        </p:spPr>
        <p:txBody>
          <a:bodyPr wrap="none" lIns="91440" tIns="45720" rIns="91440" bIns="45720">
            <a:spAutoFit/>
          </a:bodyPr>
          <a:lstStyle/>
          <a:p>
            <a:pPr algn="ctr"/>
            <a:r>
              <a:rPr lang="en-US" altLang="zh-CN" sz="8800" b="1" cap="none" spc="0" dirty="0">
                <a:ln w="0"/>
                <a:solidFill>
                  <a:schemeClr val="accent1"/>
                </a:solidFill>
                <a:effectLst>
                  <a:outerShdw blurRad="38100" dist="25400" dir="5400000" algn="ctr" rotWithShape="0">
                    <a:srgbClr val="6E747A">
                      <a:alpha val="43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Q</a:t>
            </a:r>
            <a:r>
              <a:rPr lang="en-US" altLang="zh-CN" sz="8800" b="1" cap="none" spc="0" dirty="0">
                <a:ln w="0"/>
                <a:solidFill>
                  <a:srgbClr val="4A9CCB"/>
                </a:solidFill>
                <a:effectLst>
                  <a:outerShdw blurRad="38100" dist="25400" dir="5400000" algn="ctr" rotWithShape="0">
                    <a:srgbClr val="6E747A">
                      <a:alpha val="43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&amp;</a:t>
            </a:r>
            <a:r>
              <a:rPr lang="en-US" altLang="zh-CN" sz="8800" b="1" cap="none" spc="0" dirty="0">
                <a:ln w="0"/>
                <a:solidFill>
                  <a:srgbClr val="41CBC6"/>
                </a:solidFill>
                <a:effectLst>
                  <a:outerShdw blurRad="38100" dist="25400" dir="5400000" algn="ctr" rotWithShape="0">
                    <a:srgbClr val="6E747A">
                      <a:alpha val="43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A</a:t>
            </a:r>
            <a:endParaRPr lang="zh-CN" altLang="en-US" sz="8800" b="1" cap="none" spc="0" dirty="0">
              <a:ln w="0"/>
              <a:solidFill>
                <a:srgbClr val="41CBC6"/>
              </a:solidFill>
              <a:effectLst>
                <a:outerShdw blurRad="38100" dist="25400" dir="5400000" algn="ctr" rotWithShape="0">
                  <a:srgbClr val="6E747A">
                    <a:alpha val="43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矩形 3"/>
          <p:cNvSpPr>
            <a:spLocks noChangeArrowheads="1"/>
          </p:cNvSpPr>
          <p:nvPr/>
        </p:nvSpPr>
        <p:spPr bwMode="auto">
          <a:xfrm>
            <a:off x="1073958" y="355539"/>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90204" pitchFamily="34" charset="0"/>
              <a:buNone/>
            </a:pPr>
            <a:r>
              <a:rPr lang="zh-CN" altLang="en-US" b="1" dirty="0">
                <a:solidFill>
                  <a:schemeClr val="tx1">
                    <a:lumMod val="65000"/>
                    <a:lumOff val="35000"/>
                  </a:schemeClr>
                </a:solidFill>
                <a:latin typeface="Arial" panose="020B0604020202090204" pitchFamily="34" charset="0"/>
                <a:cs typeface="Arial" panose="020B0604020202090204" pitchFamily="34" charset="0"/>
                <a:sym typeface="Impact" panose="020B0806030902050204" pitchFamily="34" charset="0"/>
              </a:rPr>
              <a:t>答疑环节</a:t>
            </a:r>
            <a:endParaRPr lang="zh-CN" altLang="en-US" b="1" dirty="0">
              <a:solidFill>
                <a:schemeClr val="tx1">
                  <a:lumMod val="65000"/>
                  <a:lumOff val="35000"/>
                </a:schemeClr>
              </a:solidFill>
              <a:latin typeface="Arial" panose="020B0604020202090204" pitchFamily="34" charset="0"/>
              <a:ea typeface="宋体" panose="02010600030101010101" pitchFamily="2"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1310" y="1252855"/>
            <a:ext cx="10102850" cy="1660525"/>
          </a:xfrm>
          <a:prstGeom prst="rect">
            <a:avLst/>
          </a:prstGeom>
          <a:noFill/>
        </p:spPr>
        <p:txBody>
          <a:bodyPr wrap="square" rtlCol="0" anchor="t">
            <a:spAutoFit/>
          </a:bodyPr>
          <a:p>
            <a:r>
              <a:rPr lang="zh-CN" altLang="en-US" sz="2400" b="1">
                <a:latin typeface="微软雅黑" charset="0"/>
                <a:ea typeface="微软雅黑" charset="0"/>
                <a:cs typeface="微软雅黑" charset="0"/>
              </a:rPr>
              <a:t>1. 什么是IO多路复用</a:t>
            </a:r>
            <a:endParaRPr lang="zh-CN" altLang="en-US" sz="2400" b="1">
              <a:latin typeface="微软雅黑" charset="0"/>
              <a:ea typeface="微软雅黑" charset="0"/>
              <a:cs typeface="微软雅黑" charset="0"/>
            </a:endParaRPr>
          </a:p>
          <a:p>
            <a:endParaRPr lang="zh-CN" altLang="en-US" sz="2400" b="1">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I/O多路复用，I/O就是指的我们网络I/O,多路指多个TCP连接(或多个Channel)，复用指复用一个或少量线程。串起来理解就是很多个网络I/O复用一个或少量的线程来处理这些连接。</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一句话解释：单线程或单进程同时监测若干个文件描述符是否可以执行IO操作的能力。</a:t>
            </a:r>
            <a:endParaRPr lang="zh-CN" altLang="en-US">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9880" y="428625"/>
            <a:ext cx="10808335" cy="6000750"/>
          </a:xfrm>
          <a:prstGeom prst="rect">
            <a:avLst/>
          </a:prstGeom>
          <a:noFill/>
        </p:spPr>
        <p:txBody>
          <a:bodyPr wrap="square" rtlCol="0" anchor="t">
            <a:spAutoFit/>
          </a:bodyPr>
          <a:p>
            <a:r>
              <a:rPr lang="zh-CN" altLang="en-US" sz="2400" b="1">
                <a:latin typeface="微软雅黑" charset="0"/>
                <a:ea typeface="微软雅黑" charset="0"/>
                <a:cs typeface="微软雅黑" charset="0"/>
              </a:rPr>
              <a:t>2. 解决什么问题</a:t>
            </a:r>
            <a:endParaRPr lang="zh-CN" altLang="en-US" sz="2400">
              <a:latin typeface="微软雅黑" charset="0"/>
              <a:ea typeface="微软雅黑" charset="0"/>
              <a:cs typeface="微软雅黑" charset="0"/>
            </a:endParaRPr>
          </a:p>
          <a:p>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应用程序通常需要处理来自多条事件流中的事件，比如我现在用的电脑，需要同时处理键盘鼠标的输入、中断信号等等事件，再比如web服务器如nginx，需要同时处理来来自N个客户端的事件。</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逻辑控制流在时间上的重叠叫做并发</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而CPU单核在同一时刻只能做一件事情，一种解决办法是对CPU进行时分复用(多个事件流将CPU切割成多个时间片，不同事件流的时间片交替进行)。在计算机系统中，我们用线程或者进程来表示一条执行流，通过不同的线程或进程在操作系统内部的调度，来做到对CPU处理的时分复用。这样多个事件流就可以并发进行，不需要一个等待另一个太久，在用户看起来他们似乎就是并行在做一样。</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但凡事都是有成本的。线程/进程也一样，有这么几个方面：</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线程/进程创建成本</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CPU切换不同线程/进程成本 Context Switch</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多线程的资源竞争</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有没有一种可以在单线程/进程中处理多个事件流的方法呢？一种答案就是IO多路复用。</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因此IO多路复用解决的本质问题是在用更少的资源完成更多的事。</a:t>
            </a: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endParaRPr lang="zh-CN" altLang="en-US">
              <a:latin typeface="微软雅黑" charset="0"/>
              <a:ea typeface="微软雅黑" charset="0"/>
              <a:cs typeface="微软雅黑" charset="0"/>
            </a:endParaRPr>
          </a:p>
          <a:p>
            <a:pPr indent="457200" fontAlgn="auto">
              <a:extLst>
                <a:ext uri="{35155182-B16C-46BC-9424-99874614C6A1}">
                  <wpsdc:indentchars xmlns:wpsdc="http://www.wps.cn/officeDocument/2017/drawingmlCustomData" val="200" checksum="59296752"/>
                </a:ext>
              </a:extLst>
            </a:pPr>
            <a:r>
              <a:rPr lang="zh-CN" altLang="en-US">
                <a:latin typeface="微软雅黑" charset="0"/>
                <a:ea typeface="微软雅黑" charset="0"/>
                <a:cs typeface="微软雅黑" charset="0"/>
              </a:rPr>
              <a:t>为了更全面的理解，先介绍下在Linux系统下所有IO模型。</a:t>
            </a:r>
            <a:endParaRPr lang="zh-CN" altLang="en-US">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8135" y="569595"/>
            <a:ext cx="11117580" cy="6339205"/>
          </a:xfrm>
          <a:prstGeom prst="rect">
            <a:avLst/>
          </a:prstGeom>
          <a:noFill/>
        </p:spPr>
        <p:txBody>
          <a:bodyPr wrap="square" rtlCol="0" anchor="t">
            <a:spAutoFit/>
          </a:bodyPr>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I/O模型</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目前Linux系统中提供了5种IO处理模型</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marL="628650" lvl="1" indent="-171450" fontAlgn="auto">
              <a:buFont typeface="Arial" panose="020B0604020202090204" pitchFamily="34" charset="0"/>
              <a:buChar char="•"/>
            </a:pPr>
            <a:r>
              <a:rPr lang="zh-CN" altLang="en-US" sz="1400">
                <a:latin typeface="微软雅黑" charset="0"/>
                <a:ea typeface="微软雅黑" charset="0"/>
                <a:cs typeface="微软雅黑" charset="0"/>
              </a:rPr>
              <a:t>阻塞IO</a:t>
            </a:r>
            <a:endParaRPr lang="zh-CN" altLang="en-US" sz="1400">
              <a:latin typeface="微软雅黑" charset="0"/>
              <a:ea typeface="微软雅黑" charset="0"/>
              <a:cs typeface="微软雅黑" charset="0"/>
            </a:endParaRPr>
          </a:p>
          <a:p>
            <a:pPr marL="628650" lvl="1" indent="-171450" fontAlgn="auto">
              <a:buFont typeface="Arial" panose="020B0604020202090204" pitchFamily="34" charset="0"/>
              <a:buChar char="•"/>
            </a:pPr>
            <a:r>
              <a:rPr lang="zh-CN" altLang="en-US" sz="1400">
                <a:latin typeface="微软雅黑" charset="0"/>
                <a:ea typeface="微软雅黑" charset="0"/>
                <a:cs typeface="微软雅黑" charset="0"/>
              </a:rPr>
              <a:t>非阻塞IO</a:t>
            </a:r>
            <a:endParaRPr lang="zh-CN" altLang="en-US" sz="1400">
              <a:latin typeface="微软雅黑" charset="0"/>
              <a:ea typeface="微软雅黑" charset="0"/>
              <a:cs typeface="微软雅黑" charset="0"/>
            </a:endParaRPr>
          </a:p>
          <a:p>
            <a:pPr marL="628650" lvl="1" indent="-171450" fontAlgn="auto">
              <a:buFont typeface="Arial" panose="020B0604020202090204" pitchFamily="34" charset="0"/>
              <a:buChar char="•"/>
            </a:pPr>
            <a:r>
              <a:rPr lang="zh-CN" altLang="en-US" sz="1400">
                <a:latin typeface="微软雅黑" charset="0"/>
                <a:ea typeface="微软雅黑" charset="0"/>
                <a:cs typeface="微软雅黑" charset="0"/>
              </a:rPr>
              <a:t>IO多路复用</a:t>
            </a:r>
            <a:endParaRPr lang="zh-CN" altLang="en-US" sz="1400">
              <a:latin typeface="微软雅黑" charset="0"/>
              <a:ea typeface="微软雅黑" charset="0"/>
              <a:cs typeface="微软雅黑" charset="0"/>
            </a:endParaRPr>
          </a:p>
          <a:p>
            <a:pPr marL="628650" lvl="1" indent="-171450" fontAlgn="auto">
              <a:buFont typeface="Arial" panose="020B0604020202090204" pitchFamily="34" charset="0"/>
              <a:buChar char="•"/>
            </a:pPr>
            <a:r>
              <a:rPr lang="zh-CN" altLang="en-US" sz="1400">
                <a:latin typeface="微软雅黑" charset="0"/>
                <a:ea typeface="微软雅黑" charset="0"/>
                <a:cs typeface="微软雅黑" charset="0"/>
              </a:rPr>
              <a:t>信号驱动IO</a:t>
            </a:r>
            <a:endParaRPr lang="zh-CN" altLang="en-US" sz="1400">
              <a:latin typeface="微软雅黑" charset="0"/>
              <a:ea typeface="微软雅黑" charset="0"/>
              <a:cs typeface="微软雅黑" charset="0"/>
            </a:endParaRPr>
          </a:p>
          <a:p>
            <a:pPr marL="628650" lvl="1" indent="-171450" fontAlgn="auto">
              <a:buFont typeface="Arial" panose="020B0604020202090204" pitchFamily="34" charset="0"/>
              <a:buChar char="•"/>
            </a:pPr>
            <a:r>
              <a:rPr lang="zh-CN" altLang="en-US" sz="1400">
                <a:latin typeface="微软雅黑" charset="0"/>
                <a:ea typeface="微软雅黑" charset="0"/>
                <a:cs typeface="微软雅黑" charset="0"/>
              </a:rPr>
              <a:t>异步IO</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阻塞IO</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这是最常用的简单的IO模型。阻塞IO意味着当我们发起一次IO操作后一直等待成功或失败之后才返回，在这期间程序不能做其它的事情。阻塞IO操作只能对单个文件描述符进行操作。</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非阻塞IO</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我们在发起IO时，通过对文件描述符设置O_NONBLOCK flag来指定该文件描述符的IO操作为非阻塞。非阻塞IO通常发生在一个for循环当中，因为每次进行IO操作时要么IO操作成功，要么当IO操作会阻塞时返回错误EWOULDBLOCK/EAGAIN，然后再根据需要进行下一次的for循环操作，这种类似轮询的方式会浪费很多不必要的CPU资源，是一种糟糕的设计。和阻塞IO一样，非阻塞IO也是通过调用read或write来进行操作的，也只能对单个描述符进行操作。</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IO多路复用</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rPr>
              <a:t>IO多路复用在Linux下包括了三种，select、poll、epoll，抽象来看，他们功能是类似的，但具体细节各有不同：首先都会对一组文件描述符进行相关事件的注册，然后阻塞等待某些事件的发生或等待超时。IO多路复用都可以关注多个文件描述符，但对于这三种机制而言，不同数量级文件描述符对性能的影响是不同的，下面会详细介绍。</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8300" y="560705"/>
            <a:ext cx="11677650" cy="5262245"/>
          </a:xfrm>
          <a:prstGeom prst="rect">
            <a:avLst/>
          </a:prstGeom>
          <a:noFill/>
        </p:spPr>
        <p:txBody>
          <a:bodyPr wrap="square" rtlCol="0" anchor="t">
            <a:spAutoFit/>
          </a:bodyPr>
          <a:p>
            <a:pPr indent="304800" fontAlgn="auto"/>
            <a:r>
              <a:rPr lang="zh-CN" altLang="en-US" sz="1400">
                <a:latin typeface="微软雅黑" charset="0"/>
                <a:ea typeface="微软雅黑" charset="0"/>
                <a:cs typeface="微软雅黑" charset="0"/>
                <a:sym typeface="+mn-ea"/>
              </a:rPr>
              <a:t>信号驱动IO</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信号驱动IO是利用信号机制，让内核告知应用程序文件描述符的相关事件。这里有一个信号驱动IO相关的例子。</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但信号驱动IO在网络编程的时候通常很少用到，因为在网络环境中，和socket相关的读写事件太多了，比如下面的事件都会导致SIGIO信号的产生：</a:t>
            </a:r>
            <a:endParaRPr lang="zh-CN" altLang="en-US" sz="1400">
              <a:latin typeface="微软雅黑" charset="0"/>
              <a:ea typeface="微软雅黑" charset="0"/>
              <a:cs typeface="微软雅黑" charset="0"/>
            </a:endParaRPr>
          </a:p>
          <a:p>
            <a:pPr marL="742950" lvl="1" indent="-285750" fontAlgn="auto">
              <a:buFont typeface="Arial" panose="020B0604020202090204" pitchFamily="34" charset="0"/>
              <a:buChar char="•"/>
            </a:pPr>
            <a:r>
              <a:rPr lang="zh-CN" altLang="en-US" sz="1400">
                <a:latin typeface="微软雅黑" charset="0"/>
                <a:ea typeface="微软雅黑" charset="0"/>
                <a:cs typeface="微软雅黑" charset="0"/>
                <a:sym typeface="+mn-ea"/>
              </a:rPr>
              <a:t>TCP连接建立</a:t>
            </a:r>
            <a:endParaRPr lang="zh-CN" altLang="en-US" sz="1400">
              <a:latin typeface="微软雅黑" charset="0"/>
              <a:ea typeface="微软雅黑" charset="0"/>
              <a:cs typeface="微软雅黑" charset="0"/>
            </a:endParaRPr>
          </a:p>
          <a:p>
            <a:pPr marL="742950" lvl="1" indent="-285750" fontAlgn="auto">
              <a:buFont typeface="Arial" panose="020B0604020202090204" pitchFamily="34" charset="0"/>
              <a:buChar char="•"/>
            </a:pPr>
            <a:r>
              <a:rPr lang="zh-CN" altLang="en-US" sz="1400">
                <a:latin typeface="微软雅黑" charset="0"/>
                <a:ea typeface="微软雅黑" charset="0"/>
                <a:cs typeface="微软雅黑" charset="0"/>
                <a:sym typeface="+mn-ea"/>
              </a:rPr>
              <a:t>一方断开TCP连接请求</a:t>
            </a:r>
            <a:endParaRPr lang="zh-CN" altLang="en-US" sz="1400">
              <a:latin typeface="微软雅黑" charset="0"/>
              <a:ea typeface="微软雅黑" charset="0"/>
              <a:cs typeface="微软雅黑" charset="0"/>
            </a:endParaRPr>
          </a:p>
          <a:p>
            <a:pPr marL="742950" lvl="1" indent="-285750" fontAlgn="auto">
              <a:buFont typeface="Arial" panose="020B0604020202090204" pitchFamily="34" charset="0"/>
              <a:buChar char="•"/>
            </a:pPr>
            <a:r>
              <a:rPr lang="zh-CN" altLang="en-US" sz="1400">
                <a:latin typeface="微软雅黑" charset="0"/>
                <a:ea typeface="微软雅黑" charset="0"/>
                <a:cs typeface="微软雅黑" charset="0"/>
                <a:sym typeface="+mn-ea"/>
              </a:rPr>
              <a:t>断开TCP连接请求完成</a:t>
            </a:r>
            <a:endParaRPr lang="zh-CN" altLang="en-US" sz="1400">
              <a:latin typeface="微软雅黑" charset="0"/>
              <a:ea typeface="微软雅黑" charset="0"/>
              <a:cs typeface="微软雅黑" charset="0"/>
            </a:endParaRPr>
          </a:p>
          <a:p>
            <a:pPr marL="742950" lvl="1" indent="-285750" fontAlgn="auto">
              <a:buFont typeface="Arial" panose="020B0604020202090204" pitchFamily="34" charset="0"/>
              <a:buChar char="•"/>
            </a:pPr>
            <a:r>
              <a:rPr lang="zh-CN" altLang="en-US" sz="1400">
                <a:latin typeface="微软雅黑" charset="0"/>
                <a:ea typeface="微软雅黑" charset="0"/>
                <a:cs typeface="微软雅黑" charset="0"/>
                <a:sym typeface="+mn-ea"/>
              </a:rPr>
              <a:t>TCP连接半关闭</a:t>
            </a:r>
            <a:endParaRPr lang="zh-CN" altLang="en-US" sz="1400">
              <a:latin typeface="微软雅黑" charset="0"/>
              <a:ea typeface="微软雅黑" charset="0"/>
              <a:cs typeface="微软雅黑" charset="0"/>
            </a:endParaRPr>
          </a:p>
          <a:p>
            <a:pPr marL="742950" lvl="1" indent="-285750" fontAlgn="auto">
              <a:buFont typeface="Arial" panose="020B0604020202090204" pitchFamily="34" charset="0"/>
              <a:buChar char="•"/>
            </a:pPr>
            <a:r>
              <a:rPr lang="zh-CN" altLang="en-US" sz="1400">
                <a:latin typeface="微软雅黑" charset="0"/>
                <a:ea typeface="微软雅黑" charset="0"/>
                <a:cs typeface="微软雅黑" charset="0"/>
                <a:sym typeface="+mn-ea"/>
              </a:rPr>
              <a:t>数据到达TCP socket</a:t>
            </a:r>
            <a:endParaRPr lang="zh-CN" altLang="en-US" sz="1400">
              <a:latin typeface="微软雅黑" charset="0"/>
              <a:ea typeface="微软雅黑" charset="0"/>
              <a:cs typeface="微软雅黑" charset="0"/>
            </a:endParaRPr>
          </a:p>
          <a:p>
            <a:pPr marL="742950" lvl="1" indent="-285750" fontAlgn="auto">
              <a:buFont typeface="Arial" panose="020B0604020202090204" pitchFamily="34" charset="0"/>
              <a:buChar char="•"/>
            </a:pPr>
            <a:r>
              <a:rPr lang="zh-CN" altLang="en-US" sz="1400">
                <a:latin typeface="微软雅黑" charset="0"/>
                <a:ea typeface="微软雅黑" charset="0"/>
                <a:cs typeface="微软雅黑" charset="0"/>
                <a:sym typeface="+mn-ea"/>
              </a:rPr>
              <a:t>数据已经发送出去(如：写buffer有空余空间)</a:t>
            </a:r>
            <a:endParaRPr lang="zh-CN" altLang="en-US" sz="1400">
              <a:latin typeface="微软雅黑" charset="0"/>
              <a:ea typeface="微软雅黑" charset="0"/>
              <a:cs typeface="微软雅黑" charset="0"/>
              <a:sym typeface="+mn-ea"/>
            </a:endParaRPr>
          </a:p>
          <a:p>
            <a:pPr marL="742950" lvl="1" indent="-285750" fontAlgn="auto">
              <a:buFont typeface="Arial" panose="020B0604020202090204" pitchFamily="34" charset="0"/>
              <a:buChar char="•"/>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上面所有的这些都会产生SIGIO信号，但我们没办法在SIGIO对应的信号处理函数中区分上述不同的事件，SIGIO只应该在IO事件单一情况下使用，比如说用来监听端口的socket，因为只有客户端发起新连接的时候才会产生SIGIO信号。</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异步IO</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异步IO和信号驱动IO差不多，但它比信号驱动IO可以多做一步：相比信号驱动IO需要在程序中完成数据从用户态到内核态(或反方向)的拷贝，异步IO可以把拷贝这一步也帮我们完成之后才通知应用程序。我们使用 aio_read 来读，aio_write 写。</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同步IO vs 异步IO 1. 同步IO指的是程序会一直阻塞到IO操作如read、write完成 2. 异步IO指的是IO操作不会阻塞当前程序的继续执行</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所以根据这个定义，上面阻塞IO当然算是同步的IO，非阻塞IO也是同步IO，因为当文件操作符可用时我们还是需要阻塞的读或写，同理IO多路复用和信号驱动IO也是同步IO，只有异步IO是完全完成了数据的拷贝之后才通知程序进行处理，没有阻塞的数据读写过程。</a:t>
            </a:r>
            <a:endParaRPr lang="zh-CN" altLang="en-US" sz="1400">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8610" y="532765"/>
            <a:ext cx="10163175" cy="2676525"/>
          </a:xfrm>
          <a:prstGeom prst="rect">
            <a:avLst/>
          </a:prstGeom>
          <a:noFill/>
        </p:spPr>
        <p:txBody>
          <a:bodyPr wrap="square" rtlCol="0" anchor="t">
            <a:spAutoFit/>
          </a:bodyPr>
          <a:p>
            <a:r>
              <a:rPr lang="zh-CN" altLang="en-US" sz="2400" b="1">
                <a:latin typeface="微软雅黑" charset="0"/>
                <a:ea typeface="微软雅黑" charset="0"/>
                <a:cs typeface="微软雅黑" charset="0"/>
              </a:rPr>
              <a:t>3. 目前有哪些IO多路复用的方案</a:t>
            </a:r>
            <a:endParaRPr lang="zh-CN" altLang="en-US"/>
          </a:p>
          <a:p>
            <a:endParaRPr lang="zh-CN" altLang="en-US"/>
          </a:p>
          <a:p>
            <a:r>
              <a:rPr lang="zh-CN" altLang="en-US">
                <a:latin typeface="微软雅黑" charset="0"/>
                <a:ea typeface="微软雅黑" charset="0"/>
                <a:cs typeface="微软雅黑" charset="0"/>
              </a:rPr>
              <a:t>解决方案总览</a:t>
            </a:r>
            <a:endParaRPr lang="zh-CN" altLang="en-US">
              <a:latin typeface="微软雅黑" charset="0"/>
              <a:ea typeface="微软雅黑" charset="0"/>
              <a:cs typeface="微软雅黑" charset="0"/>
            </a:endParaRPr>
          </a:p>
          <a:p>
            <a:endParaRPr lang="zh-CN" altLang="en-US">
              <a:latin typeface="微软雅黑" charset="0"/>
              <a:ea typeface="微软雅黑" charset="0"/>
              <a:cs typeface="微软雅黑" charset="0"/>
            </a:endParaRPr>
          </a:p>
          <a:p>
            <a:r>
              <a:rPr lang="zh-CN" altLang="en-US">
                <a:latin typeface="微软雅黑" charset="0"/>
                <a:ea typeface="微软雅黑" charset="0"/>
                <a:cs typeface="微软雅黑" charset="0"/>
              </a:rPr>
              <a:t>Linux: select、poll、epoll</a:t>
            </a:r>
            <a:endParaRPr lang="zh-CN" altLang="en-US">
              <a:latin typeface="微软雅黑" charset="0"/>
              <a:ea typeface="微软雅黑" charset="0"/>
              <a:cs typeface="微软雅黑" charset="0"/>
            </a:endParaRPr>
          </a:p>
          <a:p>
            <a:endParaRPr lang="zh-CN" altLang="en-US">
              <a:latin typeface="微软雅黑" charset="0"/>
              <a:ea typeface="微软雅黑" charset="0"/>
              <a:cs typeface="微软雅黑" charset="0"/>
            </a:endParaRPr>
          </a:p>
          <a:p>
            <a:r>
              <a:rPr lang="zh-CN" altLang="en-US">
                <a:latin typeface="微软雅黑" charset="0"/>
                <a:ea typeface="微软雅黑" charset="0"/>
                <a:cs typeface="微软雅黑" charset="0"/>
              </a:rPr>
              <a:t>MacOS/FreeBSD: kqueue</a:t>
            </a:r>
            <a:endParaRPr lang="zh-CN" altLang="en-US">
              <a:latin typeface="微软雅黑" charset="0"/>
              <a:ea typeface="微软雅黑" charset="0"/>
              <a:cs typeface="微软雅黑" charset="0"/>
            </a:endParaRPr>
          </a:p>
          <a:p>
            <a:endParaRPr lang="zh-CN" altLang="en-US">
              <a:latin typeface="微软雅黑" charset="0"/>
              <a:ea typeface="微软雅黑" charset="0"/>
              <a:cs typeface="微软雅黑" charset="0"/>
            </a:endParaRPr>
          </a:p>
          <a:p>
            <a:r>
              <a:rPr lang="zh-CN" altLang="en-US">
                <a:latin typeface="微软雅黑" charset="0"/>
                <a:ea typeface="微软雅黑" charset="0"/>
                <a:cs typeface="微软雅黑" charset="0"/>
              </a:rPr>
              <a:t>Windows/Solaris: IOCP</a:t>
            </a:r>
            <a:endParaRPr lang="zh-CN" altLang="en-US">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6695" y="471170"/>
            <a:ext cx="11738610" cy="6154420"/>
          </a:xfrm>
          <a:prstGeom prst="rect">
            <a:avLst/>
          </a:prstGeom>
          <a:noFill/>
        </p:spPr>
        <p:txBody>
          <a:bodyPr wrap="square" rtlCol="0" anchor="t">
            <a:spAutoFit/>
          </a:bodyPr>
          <a:p>
            <a:r>
              <a:rPr lang="zh-CN" altLang="en-US" sz="2400" b="1">
                <a:latin typeface="微软雅黑" charset="0"/>
                <a:ea typeface="微软雅黑" charset="0"/>
                <a:cs typeface="微软雅黑" charset="0"/>
              </a:rPr>
              <a:t>4. 具体怎么用</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这里只介绍Linux系统的解决方案</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2000" b="1">
                <a:latin typeface="微软雅黑" charset="0"/>
                <a:ea typeface="微软雅黑" charset="0"/>
                <a:cs typeface="微软雅黑" charset="0"/>
              </a:rPr>
              <a:t>select</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en-US" altLang="zh-CN" sz="1400">
                <a:latin typeface="微软雅黑" charset="0"/>
                <a:ea typeface="微软雅黑" charset="0"/>
                <a:cs typeface="微软雅黑" charset="0"/>
              </a:rPr>
              <a:t>	</a:t>
            </a:r>
            <a:r>
              <a:rPr lang="zh-CN" altLang="en-US" sz="1400">
                <a:latin typeface="微软雅黑" charset="0"/>
                <a:ea typeface="微软雅黑" charset="0"/>
                <a:cs typeface="微软雅黑" charset="0"/>
              </a:rPr>
              <a:t>相关函数定义如下</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r>
              <a:rPr lang="zh-CN" altLang="en-US" sz="1400">
                <a:latin typeface="微软雅黑" charset="0"/>
                <a:ea typeface="微软雅黑" charset="0"/>
                <a:cs typeface="微软雅黑" charset="0"/>
              </a:rPr>
              <a:t>   </a:t>
            </a:r>
            <a:r>
              <a:rPr lang="en-US" altLang="zh-CN" sz="1400">
                <a:latin typeface="微软雅黑" charset="0"/>
                <a:ea typeface="微软雅黑" charset="0"/>
                <a:cs typeface="微软雅黑" charset="0"/>
              </a:rPr>
              <a:t>	</a:t>
            </a:r>
            <a:r>
              <a:rPr lang="zh-CN" altLang="en-US" sz="1400">
                <a:latin typeface="微软雅黑" charset="0"/>
                <a:ea typeface="微软雅黑" charset="0"/>
                <a:cs typeface="微软雅黑" charset="0"/>
              </a:rPr>
              <a:t>select的调用会阻塞到有文件描述符可以进行IO操作或被信号打断或者超时才会返回。</a:t>
            </a:r>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a:p>
            <a:endParaRPr lang="zh-CN" altLang="en-US" sz="1400">
              <a:latin typeface="微软雅黑" charset="0"/>
              <a:ea typeface="微软雅黑" charset="0"/>
              <a:cs typeface="微软雅黑" charset="0"/>
            </a:endParaRPr>
          </a:p>
        </p:txBody>
      </p:sp>
      <p:pic>
        <p:nvPicPr>
          <p:cNvPr id="3" name="图片 2"/>
          <p:cNvPicPr>
            <a:picLocks noChangeAspect="1"/>
          </p:cNvPicPr>
          <p:nvPr/>
        </p:nvPicPr>
        <p:blipFill>
          <a:blip r:embed="rId1"/>
          <a:stretch>
            <a:fillRect/>
          </a:stretch>
        </p:blipFill>
        <p:spPr>
          <a:xfrm>
            <a:off x="1141730" y="2328545"/>
            <a:ext cx="6934835" cy="317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9720" y="1061085"/>
            <a:ext cx="11591925" cy="3538220"/>
          </a:xfrm>
          <a:prstGeom prst="rect">
            <a:avLst/>
          </a:prstGeom>
          <a:noFill/>
        </p:spPr>
        <p:txBody>
          <a:bodyPr wrap="square" rtlCol="0" anchor="t">
            <a:spAutoFit/>
          </a:bodyPr>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select将监听的文件描述符分为三组，每一组监听不同的需要进行的IO操作。readfds是需要进行读操作的文件描述符，writefds是需要进行写操作的文件描述符，exceptfds是需要进行异常事件处理的文件描述符。这三个参数可以用NULL来表示对应的事件不需要监听。</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当select返回时，每组文件描述符会被select过滤，只留下可以进行对应IO操作的文件描述符。</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FD_xx系列的函数是用来操作文件描述符组和文件描述符的关系。</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FD_ZERO用来清空文件描述符组。每次调用select前都需要清空一次。</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FD_SET添加一个文件描述符到组中，FD_CLR对应将一个文件描述符移出组中</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FD_ISSET检测一个文件描述符是否在组中，我们用这个来检测一次select调用之后有哪些文件描述符可以进行IO操作</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r>
              <a:rPr lang="zh-CN" altLang="en-US" sz="1400">
                <a:latin typeface="微软雅黑" charset="0"/>
                <a:ea typeface="微软雅黑" charset="0"/>
                <a:cs typeface="微软雅黑" charset="0"/>
                <a:sym typeface="+mn-ea"/>
              </a:rPr>
              <a:t>select可同时监听的文件描述符数量是通过FS_SETSIZE来限制的，在Linux系统中，该值为1024，当然我们可以增大这个值，但随着监听的文件描述符数量增加，select的效率会降低。</a:t>
            </a:r>
            <a:endParaRPr lang="zh-CN" altLang="en-US" sz="1400">
              <a:latin typeface="微软雅黑" charset="0"/>
              <a:ea typeface="微软雅黑" charset="0"/>
              <a:cs typeface="微软雅黑" charset="0"/>
            </a:endParaRPr>
          </a:p>
          <a:p>
            <a:pPr indent="355600" fontAlgn="auto">
              <a:extLst>
                <a:ext uri="{35155182-B16C-46BC-9424-99874614C6A1}">
                  <wpsdc:indentchars xmlns:wpsdc="http://www.wps.cn/officeDocument/2017/drawingmlCustomData" val="200" checksum="3837665281"/>
                </a:ext>
              </a:extLst>
            </a:pPr>
            <a:endParaRPr lang="zh-CN" altLang="en-US" sz="1400">
              <a:latin typeface="微软雅黑" charset="0"/>
              <a:ea typeface="微软雅黑" charset="0"/>
              <a:cs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6109</Words>
  <Application>WPS 表格</Application>
  <PresentationFormat>宽屏</PresentationFormat>
  <Paragraphs>360</Paragraphs>
  <Slides>29</Slides>
  <Notes>0</Notes>
  <HiddenSlides>0</HiddenSlides>
  <MMClips>1</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29</vt:i4>
      </vt:variant>
    </vt:vector>
  </HeadingPairs>
  <TitlesOfParts>
    <vt:vector size="52" baseType="lpstr">
      <vt:lpstr>Arial</vt:lpstr>
      <vt:lpstr>方正书宋_GBK</vt:lpstr>
      <vt:lpstr>Wingdings</vt:lpstr>
      <vt:lpstr>微软雅黑</vt:lpstr>
      <vt:lpstr>汉仪旗黑</vt:lpstr>
      <vt:lpstr>Impact</vt:lpstr>
      <vt:lpstr>Ebrima</vt:lpstr>
      <vt:lpstr>Arial Narrow</vt:lpstr>
      <vt:lpstr>幼圆</vt:lpstr>
      <vt:lpstr>Calibri</vt:lpstr>
      <vt:lpstr>Helvetica Neue</vt:lpstr>
      <vt:lpstr>微软雅黑</vt:lpstr>
      <vt:lpstr>宋体</vt:lpstr>
      <vt:lpstr>汉仪书宋二KW</vt:lpstr>
      <vt:lpstr>Arial Unicode MS</vt:lpstr>
      <vt:lpstr>华文宋体</vt:lpstr>
      <vt:lpstr>宋体</vt:lpstr>
      <vt:lpstr>等线</vt:lpstr>
      <vt:lpstr>汉仪中等线KW</vt:lpstr>
      <vt:lpstr>苹方-简</vt:lpstr>
      <vt:lpstr>等线 Light</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zhengshaohong</cp:lastModifiedBy>
  <cp:revision>97</cp:revision>
  <dcterms:created xsi:type="dcterms:W3CDTF">2021-04-28T17:04:44Z</dcterms:created>
  <dcterms:modified xsi:type="dcterms:W3CDTF">2021-04-28T17:04:44Z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2052-3.4.2.5348</vt:lpwstr>
  </property>
</Properties>
</file>