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28403" b="39279"/>
          <a:stretch>
            <a:fillRect/>
          </a:stretch>
        </p:blipFill>
        <p:spPr>
          <a:xfrm>
            <a:off x="186690" y="99060"/>
            <a:ext cx="6632575" cy="2940050"/>
          </a:xfrm>
          <a:prstGeom prst="rect">
            <a:avLst/>
          </a:prstGeom>
          <a:ln w="12700" cmpd="sng">
            <a:noFill/>
            <a:prstDash val="solid"/>
          </a:ln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819265" y="99060"/>
            <a:ext cx="3166110" cy="11887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班级：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状态：正常</a:t>
            </a:r>
            <a:r>
              <a:rPr lang="en-US" altLang="zh-CN"/>
              <a:t>/</a:t>
            </a:r>
            <a:r>
              <a:rPr lang="zh-CN" altLang="en-US"/>
              <a:t>关闭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学生数：班级总学生人数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课堂记录：开课次数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" y="3159760"/>
            <a:ext cx="6632575" cy="3287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19265" y="3159760"/>
            <a:ext cx="5048250" cy="22860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上课记录：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活跃度：一堂课学生答题总次数/(互动次数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r>
              <a:rPr lang="zh-CN" altLang="en-US">
                <a:solidFill>
                  <a:srgbClr val="FF0000"/>
                </a:solidFill>
              </a:rPr>
              <a:t>学生数)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×</a:t>
            </a:r>
            <a:r>
              <a:rPr lang="zh-CN" altLang="en-US">
                <a:solidFill>
                  <a:srgbClr val="FF0000"/>
                </a:solidFill>
              </a:rPr>
              <a:t>100%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2.</a:t>
            </a:r>
            <a:r>
              <a:t>互动次数：实际互动次数合计</a:t>
            </a:r>
          </a:p>
          <a:p>
            <a:r>
              <a:rPr lang="en-US" altLang="zh-CN"/>
              <a:t>3.</a:t>
            </a:r>
            <a:r>
              <a:rPr lang="zh-CN" altLang="en-US"/>
              <a:t>课程：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班级名称：</a:t>
            </a:r>
            <a:endParaRPr lang="zh-CN" altLang="en-US"/>
          </a:p>
          <a:p>
            <a:r>
              <a:rPr lang="en-US" altLang="zh-CN"/>
              <a:t>5.时长：整节课耗时</a:t>
            </a:r>
            <a:endParaRPr lang="en-US" altLang="zh-CN"/>
          </a:p>
          <a:p>
            <a:r>
              <a:rPr lang="en-US" altLang="zh-CN"/>
              <a:t>6.日期：创建该堂课的时间点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62230"/>
            <a:ext cx="7022465" cy="42475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66915" y="62230"/>
            <a:ext cx="3166110" cy="14630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学生列表：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学生姓名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学号：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电话：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所属班级：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3549" b="1751"/>
          <a:stretch>
            <a:fillRect/>
          </a:stretch>
        </p:blipFill>
        <p:spPr>
          <a:xfrm>
            <a:off x="44450" y="4309745"/>
            <a:ext cx="8907780" cy="2541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52230" y="3742055"/>
            <a:ext cx="3166110" cy="310896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习题集：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习题集名称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使用次数：所有课堂实际使用习题集次数总和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习题数：习题总数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创建日期：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原本还有个平均完成度： 每轮习题集使用率（使用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习题</a:t>
            </a:r>
            <a:r>
              <a:rPr lang="zh-CN" altLang="en-US">
                <a:solidFill>
                  <a:srgbClr val="FF0000"/>
                </a:solidFill>
              </a:rPr>
              <a:t>次数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习题总数）之和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÷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使用次数，但因为不知道算法，所以隐藏掉该显示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9118600" y="13970"/>
            <a:ext cx="3166110" cy="33832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班级动态：（即</a:t>
            </a:r>
            <a:r>
              <a:rPr lang="zh-CN" altLang="en-US">
                <a:solidFill>
                  <a:srgbClr val="FF0000"/>
                </a:solidFill>
              </a:rPr>
              <a:t>最新</a:t>
            </a:r>
            <a:r>
              <a:rPr lang="zh-CN" altLang="en-US"/>
              <a:t>堂课报表）</a:t>
            </a:r>
            <a:endParaRPr lang="zh-CN" altLang="en-US"/>
          </a:p>
          <a:p>
            <a:r>
              <a:rPr lang="zh-CN"/>
              <a:t>最基本的数据不罗列啦</a:t>
            </a:r>
            <a:endParaRPr lang="zh-CN"/>
          </a:p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课堂活跃度：每轮互动</a:t>
            </a:r>
            <a:r>
              <a:rPr lang="en-US" altLang="zh-CN">
                <a:solidFill>
                  <a:srgbClr val="FF0000"/>
                </a:solidFill>
              </a:rPr>
              <a:t>—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答题人数/学生总人数 </a:t>
            </a:r>
            <a:r>
              <a:rPr lang="zh-CN" altLang="en-US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×</a:t>
            </a:r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  <a:sym typeface="+mn-ea"/>
              </a:rPr>
              <a:t>100%</a:t>
            </a:r>
            <a:endParaRPr lang="en-US" altLang="zh-CN">
              <a:solidFill>
                <a:srgbClr val="FF0000"/>
              </a:solidFill>
              <a:cs typeface="Arial" panose="020B0604020202020204" pitchFamily="34" charset="0"/>
              <a:sym typeface="+mn-ea"/>
            </a:endParaRPr>
          </a:p>
          <a:p>
            <a:r>
              <a:rPr lang="en-US" altLang="zh-CN"/>
              <a:t>2.</a:t>
            </a:r>
            <a:r>
              <a:rPr lang="zh-CN" altLang="en-US"/>
              <a:t>参与人数：已作答人数；未作答人数（包含在线未作答、离线学生）</a:t>
            </a:r>
            <a:r>
              <a:rPr lang="zh-CN" altLang="en-US" sz="1200"/>
              <a:t>目前该计算不正确</a:t>
            </a:r>
            <a:endParaRPr lang="zh-CN" altLang="en-US" sz="1200"/>
          </a:p>
          <a:p>
            <a:r>
              <a:rPr lang="en-US" altLang="zh-CN"/>
              <a:t>3.</a:t>
            </a:r>
            <a:r>
              <a:rPr lang="zh-CN" altLang="en-US"/>
              <a:t>时间比例：各互动类型时长</a:t>
            </a:r>
            <a:r>
              <a:rPr lang="en-US" altLang="zh-CN"/>
              <a:t>/</a:t>
            </a:r>
            <a:r>
              <a:rPr lang="zh-CN" altLang="en-US"/>
              <a:t>整节课时长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题型分布：每种题型实际互动次数</a:t>
            </a:r>
            <a:r>
              <a:rPr lang="en-US" altLang="zh-CN"/>
              <a:t>and</a:t>
            </a:r>
            <a:r>
              <a:rPr lang="zh-CN" altLang="en-US"/>
              <a:t>累计用时</a:t>
            </a:r>
            <a:endParaRPr lang="zh-CN" altLang="en-US"/>
          </a:p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245" y="13970"/>
            <a:ext cx="9173845" cy="6254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440" y="85725"/>
            <a:ext cx="7842250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87005" y="85725"/>
            <a:ext cx="3166110" cy="55168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单轮互动报表：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用时：该轮互动耗时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答题分布：已提交人数、未答题人数（包括离线学生）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习题报表：</a:t>
            </a:r>
            <a:endParaRPr lang="zh-CN" altLang="en-US"/>
          </a:p>
          <a:p>
            <a:r>
              <a:rPr lang="zh-CN" altLang="en-US"/>
              <a:t>①学生人数：班级学生总人数</a:t>
            </a:r>
            <a:endParaRPr lang="zh-CN" altLang="en-US"/>
          </a:p>
          <a:p>
            <a:r>
              <a:rPr lang="zh-CN" altLang="en-US"/>
              <a:t>②作答人数：</a:t>
            </a: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③作答率：作答人数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学</a:t>
            </a:r>
            <a:r>
              <a:rPr lang="zh-CN" altLang="en-US">
                <a:solidFill>
                  <a:srgbClr val="FF0000"/>
                </a:solidFill>
              </a:rPr>
              <a:t>生人数</a:t>
            </a: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×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100%</a:t>
            </a:r>
            <a:endParaRPr lang="en-US" altLang="zh-CN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④正确率：正确作答人数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学生人数</a:t>
            </a: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×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100%</a:t>
            </a:r>
            <a:endParaRPr lang="en-US" altLang="zh-CN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原定义是在线人数，研发说不好定义</a:t>
            </a:r>
            <a:endParaRPr lang="zh-CN" altLang="en-US" sz="140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排行榜：</a:t>
            </a:r>
            <a:r>
              <a:t>根据学生作答响应速度按先后顺序排名</a:t>
            </a:r>
            <a:r>
              <a:rPr lang="zh-CN"/>
              <a:t>（信息包含：姓名、答题结果、本题用时）</a:t>
            </a:r>
            <a:endParaRPr lang="zh-CN"/>
          </a:p>
          <a:p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注：主观题的正确率仅作为参考，无实际意义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745" y="47625"/>
            <a:ext cx="6818630" cy="5089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35800" y="47625"/>
            <a:ext cx="3166110" cy="46939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整堂课互动历史报表</a:t>
            </a:r>
            <a:endParaRPr lang="zh-CN" altLang="en-US"/>
          </a:p>
          <a:p>
            <a:r>
              <a:rPr lang="en-US" altLang="zh-CN"/>
              <a:t>A.</a:t>
            </a:r>
            <a:r>
              <a:rPr lang="zh-CN" altLang="en-US"/>
              <a:t>习题互动、互动一下：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答题分布：已提交人数、未答题人数（包括离线学生）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习题报表：</a:t>
            </a:r>
            <a:endParaRPr lang="zh-CN" altLang="en-US"/>
          </a:p>
          <a:p>
            <a:r>
              <a:rPr lang="zh-CN" altLang="en-US"/>
              <a:t>①学生人数：班级学生总人数</a:t>
            </a:r>
            <a:endParaRPr lang="zh-CN" altLang="en-US"/>
          </a:p>
          <a:p>
            <a:r>
              <a:rPr lang="zh-CN" altLang="en-US"/>
              <a:t>②作答人数：</a:t>
            </a: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③作答率：作答人数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学生人数</a:t>
            </a: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×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100%</a:t>
            </a:r>
            <a:endParaRPr lang="en-US" altLang="zh-CN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④正确率：正确作答人数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学生人数</a:t>
            </a:r>
            <a:r>
              <a:rPr lang="zh-CN" altLang="en-US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×</a:t>
            </a:r>
            <a:r>
              <a:rPr lang="en-US" altLang="zh-CN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100%</a:t>
            </a:r>
            <a:endParaRPr lang="en-US" altLang="zh-CN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r>
              <a:rPr lang="zh-CN" altLang="en-US" sz="1400">
                <a:solidFill>
                  <a:schemeClr val="tx1"/>
                </a:solidFill>
                <a:cs typeface="Arial" panose="020B0604020202020204" pitchFamily="34" charset="0"/>
                <a:sym typeface="+mn-ea"/>
              </a:rPr>
              <a:t>原定义是在线人数，研发说不好定义</a:t>
            </a:r>
            <a:endParaRPr lang="zh-CN" altLang="en-US" sz="1400">
              <a:solidFill>
                <a:schemeClr val="tx1"/>
              </a:solidFill>
              <a:cs typeface="Arial" panose="020B0604020202020204" pitchFamily="34" charset="0"/>
              <a:sym typeface="+mn-ea"/>
            </a:endParaRPr>
          </a:p>
          <a:p>
            <a:r>
              <a:rPr lang="en-US" altLang="zh-CN"/>
              <a:t>B.</a:t>
            </a:r>
            <a:r>
              <a:rPr lang="zh-CN" altLang="en-US"/>
              <a:t>随堂练习：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反馈率：每道题目的作答人数</a:t>
            </a:r>
            <a:r>
              <a:rPr lang="en-US" altLang="zh-CN"/>
              <a:t>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学生人数</a:t>
            </a:r>
            <a:r>
              <a:rPr lang="zh-CN" altLang="en-US">
                <a:cs typeface="Arial" panose="020B0604020202020204" pitchFamily="34" charset="0"/>
                <a:sym typeface="+mn-ea"/>
              </a:rPr>
              <a:t>×</a:t>
            </a:r>
            <a:r>
              <a:rPr lang="en-US" altLang="zh-CN">
                <a:cs typeface="Arial" panose="020B0604020202020204" pitchFamily="34" charset="0"/>
                <a:sym typeface="+mn-ea"/>
              </a:rPr>
              <a:t>100%</a:t>
            </a:r>
            <a:endParaRPr lang="en-US" altLang="zh-CN"/>
          </a:p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2315" y="5292725"/>
            <a:ext cx="4792345" cy="118872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/>
              <a:t>随堂练习的报表：跟上面展示数据相同</a:t>
            </a:r>
            <a:endParaRPr lang="zh-CN" altLang="en-US"/>
          </a:p>
          <a:p>
            <a:r>
              <a:rPr lang="zh-CN" altLang="en-US"/>
              <a:t>除了多选题有多个答案，因此该报表单道题目和整个练习的正确率不确定算法，出错。如右图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660" y="5137150"/>
            <a:ext cx="5320030" cy="1344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WPS 演示</Application>
  <PresentationFormat>宽屏</PresentationFormat>
  <Paragraphs>63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Calibri Light</vt:lpstr>
      <vt:lpstr>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uban</dc:creator>
  <cp:lastModifiedBy>uban</cp:lastModifiedBy>
  <cp:revision>8</cp:revision>
  <dcterms:created xsi:type="dcterms:W3CDTF">2015-05-05T08:02:00Z</dcterms:created>
  <dcterms:modified xsi:type="dcterms:W3CDTF">2017-03-24T03:16:57Z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