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6" r:id="rId2"/>
    <p:sldId id="390" r:id="rId3"/>
    <p:sldId id="395" r:id="rId4"/>
    <p:sldId id="398" r:id="rId5"/>
    <p:sldId id="406" r:id="rId6"/>
    <p:sldId id="407" r:id="rId7"/>
    <p:sldId id="364" r:id="rId8"/>
    <p:sldId id="409" r:id="rId9"/>
    <p:sldId id="363" r:id="rId10"/>
  </p:sldIdLst>
  <p:sldSz cx="9144000" cy="5143500" type="screen16x9"/>
  <p:notesSz cx="6858000" cy="9144000"/>
  <p:custDataLst>
    <p:tags r:id="rId12"/>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CD"/>
    <a:srgbClr val="C68F06"/>
    <a:srgbClr val="DB2C03"/>
    <a:srgbClr val="EBAC07"/>
    <a:srgbClr val="008487"/>
    <a:srgbClr val="163C46"/>
    <a:srgbClr val="008F92"/>
    <a:srgbClr val="00487E"/>
    <a:srgbClr val="F83003"/>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p:cViewPr varScale="1">
        <p:scale>
          <a:sx n="85" d="100"/>
          <a:sy n="85" d="100"/>
        </p:scale>
        <p:origin x="688" y="5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2020/5/15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0" name="文本框 37"/>
          <p:cNvSpPr txBox="1"/>
          <p:nvPr userDrawn="1"/>
        </p:nvSpPr>
        <p:spPr>
          <a:xfrm>
            <a:off x="323528" y="267494"/>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1" name="文本框 38"/>
          <p:cNvSpPr txBox="1"/>
          <p:nvPr userDrawn="1"/>
        </p:nvSpPr>
        <p:spPr>
          <a:xfrm>
            <a:off x="323528" y="560226"/>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932135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2932135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07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5" name="矩形 4"/>
          <p:cNvSpPr/>
          <p:nvPr userDrawn="1"/>
        </p:nvSpPr>
        <p:spPr>
          <a:xfrm>
            <a:off x="4572000" y="249974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
        <p:nvSpPr>
          <p:cNvPr id="2" name="标题 1"/>
          <p:cNvSpPr>
            <a:spLocks noGrp="1"/>
          </p:cNvSpPr>
          <p:nvPr>
            <p:ph type="title"/>
          </p:nvPr>
        </p:nvSpPr>
        <p:spPr>
          <a:xfrm>
            <a:off x="456902" y="205620"/>
            <a:ext cx="8230197"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02" y="1200452"/>
            <a:ext cx="8230197" cy="339422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658555341"/>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2020/5/15</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rapidesign.cn/"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rapidesign.cn/"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新建文件夹 (3)\41568c81c2debb9.jpg"/>
          <p:cNvPicPr>
            <a:picLocks noChangeAspect="1" noChangeArrowheads="1"/>
          </p:cNvPicPr>
          <p:nvPr/>
        </p:nvPicPr>
        <p:blipFill>
          <a:blip r:embed="rId2" cstate="print"/>
          <a:srcRect/>
          <a:stretch>
            <a:fillRect/>
          </a:stretch>
        </p:blipFill>
        <p:spPr bwMode="auto">
          <a:xfrm>
            <a:off x="4755724" y="483518"/>
            <a:ext cx="4388276" cy="4381526"/>
          </a:xfrm>
          <a:prstGeom prst="rect">
            <a:avLst/>
          </a:prstGeom>
          <a:noFill/>
        </p:spPr>
      </p:pic>
      <p:sp>
        <p:nvSpPr>
          <p:cNvPr id="4" name="TextBox 5"/>
          <p:cNvSpPr txBox="1">
            <a:spLocks noChangeArrowheads="1"/>
          </p:cNvSpPr>
          <p:nvPr/>
        </p:nvSpPr>
        <p:spPr bwMode="auto">
          <a:xfrm>
            <a:off x="974477" y="3219822"/>
            <a:ext cx="3994044" cy="7586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pPr>
            <a:r>
              <a:rPr lang="en-US" altLang="zh-CN" sz="16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Shulin Zheng</a:t>
            </a:r>
          </a:p>
          <a:p>
            <a:pPr algn="r" eaLnBrk="1" hangingPunct="1">
              <a:lnSpc>
                <a:spcPct val="150000"/>
              </a:lnSpc>
            </a:pPr>
            <a:r>
              <a:rPr lang="en-US" altLang="zh-CN" sz="16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May 15, 2020</a:t>
            </a:r>
          </a:p>
        </p:txBody>
      </p:sp>
      <p:sp>
        <p:nvSpPr>
          <p:cNvPr id="6" name="TextBox 6"/>
          <p:cNvSpPr txBox="1">
            <a:spLocks noChangeArrowheads="1"/>
          </p:cNvSpPr>
          <p:nvPr/>
        </p:nvSpPr>
        <p:spPr bwMode="auto">
          <a:xfrm>
            <a:off x="313779" y="2362684"/>
            <a:ext cx="5511012" cy="68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en-US" altLang="zh-CN" sz="2000" b="1" cap="all" spc="427" dirty="0">
                <a:solidFill>
                  <a:schemeClr val="tx1">
                    <a:lumMod val="75000"/>
                    <a:lumOff val="25000"/>
                  </a:schemeClr>
                </a:solidFill>
                <a:latin typeface="微软雅黑" pitchFamily="34" charset="-122"/>
                <a:ea typeface="微软雅黑" pitchFamily="34" charset="-122"/>
                <a:cs typeface="Arial" panose="020B0604020202020204" pitchFamily="34" charset="0"/>
              </a:rPr>
              <a:t>Classification and analysis of countries</a:t>
            </a:r>
            <a:endParaRPr lang="zh-CN" altLang="en-US" sz="2000" b="1" cap="all" spc="427" dirty="0">
              <a:solidFill>
                <a:schemeClr val="tx1">
                  <a:lumMod val="75000"/>
                  <a:lumOff val="25000"/>
                </a:schemeClr>
              </a:solidFill>
              <a:latin typeface="微软雅黑" pitchFamily="34" charset="-122"/>
              <a:ea typeface="微软雅黑" pitchFamily="34" charset="-122"/>
              <a:cs typeface="Arial" panose="020B0604020202020204" pitchFamily="34" charset="0"/>
            </a:endParaRPr>
          </a:p>
        </p:txBody>
      </p:sp>
      <p:cxnSp>
        <p:nvCxnSpPr>
          <p:cNvPr id="7" name="直接连接符 6"/>
          <p:cNvCxnSpPr/>
          <p:nvPr/>
        </p:nvCxnSpPr>
        <p:spPr>
          <a:xfrm>
            <a:off x="1128417" y="3084508"/>
            <a:ext cx="399404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7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 presetClass="entr" presetSubtype="2"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8BD530-736B-4119-BB91-4B1FED9CD6EE}"/>
              </a:ext>
            </a:extLst>
          </p:cNvPr>
          <p:cNvPicPr>
            <a:picLocks noChangeAspect="1"/>
          </p:cNvPicPr>
          <p:nvPr/>
        </p:nvPicPr>
        <p:blipFill>
          <a:blip r:embed="rId2"/>
          <a:stretch>
            <a:fillRect/>
          </a:stretch>
        </p:blipFill>
        <p:spPr>
          <a:xfrm>
            <a:off x="3923928" y="969244"/>
            <a:ext cx="4752528" cy="2904322"/>
          </a:xfrm>
          <a:prstGeom prst="rect">
            <a:avLst/>
          </a:prstGeom>
        </p:spPr>
      </p:pic>
      <p:sp>
        <p:nvSpPr>
          <p:cNvPr id="4" name="文本框 3">
            <a:extLst>
              <a:ext uri="{FF2B5EF4-FFF2-40B4-BE49-F238E27FC236}">
                <a16:creationId xmlns:a16="http://schemas.microsoft.com/office/drawing/2014/main" id="{6B187FFF-FD66-4D44-A29F-65034409547A}"/>
              </a:ext>
            </a:extLst>
          </p:cNvPr>
          <p:cNvSpPr txBox="1"/>
          <p:nvPr/>
        </p:nvSpPr>
        <p:spPr>
          <a:xfrm>
            <a:off x="467544" y="802035"/>
            <a:ext cx="3312368" cy="3108543"/>
          </a:xfrm>
          <a:prstGeom prst="rect">
            <a:avLst/>
          </a:prstGeom>
          <a:noFill/>
        </p:spPr>
        <p:txBody>
          <a:bodyPr wrap="square" rtlCol="0">
            <a:spAutoFit/>
          </a:bodyPr>
          <a:lstStyle/>
          <a:p>
            <a:r>
              <a:rPr lang="en-US" altLang="zh-CN" sz="1400" dirty="0"/>
              <a:t>In March this year, the epidemic broke out all over the world, which has a huge impact on people's lives and work. The epidemic spread rapidly, affected a wide range, high mortality, affecting all aspects, such as economy, education and so on. At present, research shows that the spread of the epidemic is related to the level of medical treatment and the elderly in the country. We hope to cluster countries according to relevant data and medical indicators, so that countries in the same cluster can learn from each other's governance experience.</a:t>
            </a:r>
          </a:p>
        </p:txBody>
      </p:sp>
      <p:sp>
        <p:nvSpPr>
          <p:cNvPr id="8" name="文本框 7">
            <a:extLst>
              <a:ext uri="{FF2B5EF4-FFF2-40B4-BE49-F238E27FC236}">
                <a16:creationId xmlns:a16="http://schemas.microsoft.com/office/drawing/2014/main" id="{A4081987-655B-497E-8B3B-1C86E7843CAF}"/>
              </a:ext>
            </a:extLst>
          </p:cNvPr>
          <p:cNvSpPr txBox="1"/>
          <p:nvPr/>
        </p:nvSpPr>
        <p:spPr>
          <a:xfrm>
            <a:off x="6770221" y="3897257"/>
            <a:ext cx="2376264" cy="276999"/>
          </a:xfrm>
          <a:prstGeom prst="rect">
            <a:avLst/>
          </a:prstGeom>
          <a:noFill/>
        </p:spPr>
        <p:txBody>
          <a:bodyPr wrap="square" rtlCol="0">
            <a:spAutoFit/>
          </a:bodyPr>
          <a:lstStyle/>
          <a:p>
            <a:r>
              <a:rPr lang="zh-CN" altLang="en-US" sz="1200" dirty="0">
                <a:solidFill>
                  <a:schemeClr val="bg1">
                    <a:lumMod val="50000"/>
                  </a:schemeClr>
                </a:solidFill>
              </a:rPr>
              <a:t>               </a:t>
            </a:r>
            <a:r>
              <a:rPr lang="en-US" altLang="zh-CN" sz="1200" dirty="0">
                <a:solidFill>
                  <a:schemeClr val="bg1">
                    <a:lumMod val="50000"/>
                  </a:schemeClr>
                </a:solidFill>
              </a:rPr>
              <a:t>2020.5.6 15</a:t>
            </a:r>
            <a:r>
              <a:rPr lang="zh-CN" altLang="en-US" sz="1200" dirty="0">
                <a:solidFill>
                  <a:schemeClr val="bg1">
                    <a:lumMod val="50000"/>
                  </a:schemeClr>
                </a:solidFill>
              </a:rPr>
              <a:t>：</a:t>
            </a:r>
            <a:r>
              <a:rPr lang="en-US" altLang="zh-CN" sz="1200" dirty="0">
                <a:solidFill>
                  <a:schemeClr val="bg1">
                    <a:lumMod val="50000"/>
                  </a:schemeClr>
                </a:solidFill>
              </a:rPr>
              <a:t>41 </a:t>
            </a:r>
            <a:endParaRPr lang="zh-CN" altLang="en-US" sz="1200" dirty="0">
              <a:solidFill>
                <a:schemeClr val="bg1">
                  <a:lumMod val="50000"/>
                </a:schemeClr>
              </a:solidFill>
            </a:endParaRPr>
          </a:p>
        </p:txBody>
      </p:sp>
      <p:sp>
        <p:nvSpPr>
          <p:cNvPr id="12" name="Rectangle 71">
            <a:extLst>
              <a:ext uri="{FF2B5EF4-FFF2-40B4-BE49-F238E27FC236}">
                <a16:creationId xmlns:a16="http://schemas.microsoft.com/office/drawing/2014/main" id="{460FBB96-10DF-4742-8CA5-27B85D9EDADD}"/>
              </a:ext>
            </a:extLst>
          </p:cNvPr>
          <p:cNvSpPr>
            <a:spLocks noChangeArrowheads="1"/>
          </p:cNvSpPr>
          <p:nvPr/>
        </p:nvSpPr>
        <p:spPr bwMode="auto">
          <a:xfrm>
            <a:off x="14667" y="293287"/>
            <a:ext cx="3528392" cy="380462"/>
          </a:xfrm>
          <a:prstGeom prst="rect">
            <a:avLst/>
          </a:prstGeom>
          <a:noFill/>
          <a:ln w="15875" algn="ctr">
            <a:noFill/>
            <a:miter lim="800000"/>
            <a:headEnd/>
            <a:tailEnd/>
          </a:ln>
        </p:spPr>
        <p:txBody>
          <a:bodyPr wrap="square" lIns="71983" tIns="35991" rIns="71983" bIns="35991">
            <a:spAutoFit/>
          </a:bodyPr>
          <a:lstStyle/>
          <a:p>
            <a:pPr algn="ctr" defTabSz="719861"/>
            <a:r>
              <a:rPr lang="en-US" altLang="zh-CN" sz="2000" dirty="0">
                <a:latin typeface="Amosis Technik"/>
                <a:ea typeface="楷体_GB2312"/>
                <a:cs typeface="楷体_GB2312"/>
              </a:rPr>
              <a:t>Background</a:t>
            </a:r>
            <a:endParaRPr lang="zh-CN" altLang="en-US" sz="2000" dirty="0">
              <a:ea typeface="楷体_GB2312"/>
              <a:cs typeface="楷体_GB2312"/>
            </a:endParaRPr>
          </a:p>
        </p:txBody>
      </p:sp>
      <p:sp>
        <p:nvSpPr>
          <p:cNvPr id="13" name="WordArt 72">
            <a:extLst>
              <a:ext uri="{FF2B5EF4-FFF2-40B4-BE49-F238E27FC236}">
                <a16:creationId xmlns:a16="http://schemas.microsoft.com/office/drawing/2014/main" id="{5B464A4E-9473-4E83-A10D-EC2B6E2B7482}"/>
              </a:ext>
            </a:extLst>
          </p:cNvPr>
          <p:cNvSpPr>
            <a:spLocks noChangeArrowheads="1" noChangeShapeType="1" noTextEdit="1"/>
          </p:cNvSpPr>
          <p:nvPr/>
        </p:nvSpPr>
        <p:spPr bwMode="auto">
          <a:xfrm>
            <a:off x="467544" y="339502"/>
            <a:ext cx="504056" cy="288032"/>
          </a:xfrm>
          <a:prstGeom prst="rect">
            <a:avLst/>
          </a:prstGeom>
        </p:spPr>
        <p:txBody>
          <a:bodyPr wrap="none" lIns="86383" tIns="43192" rIns="86383" bIns="43192" fromWordArt="1">
            <a:prstTxWarp prst="textPlain">
              <a:avLst>
                <a:gd name="adj" fmla="val 50000"/>
              </a:avLst>
            </a:prstTxWarp>
          </a:bodyPr>
          <a:lstStyle/>
          <a:p>
            <a:pPr algn="ctr"/>
            <a:r>
              <a:rPr lang="en-US" altLang="zh-CN"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rPr>
              <a:t>01</a:t>
            </a:r>
            <a:endParaRPr lang="zh-CN" altLang="en-US"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endParaRPr>
          </a:p>
        </p:txBody>
      </p:sp>
    </p:spTree>
    <p:extLst>
      <p:ext uri="{BB962C8B-B14F-4D97-AF65-F5344CB8AC3E}">
        <p14:creationId xmlns:p14="http://schemas.microsoft.com/office/powerpoint/2010/main" val="2804628790"/>
      </p:ext>
    </p:extLst>
  </p:cSld>
  <p:clrMapOvr>
    <a:masterClrMapping/>
  </p:clrMapOvr>
  <p:transition spd="med" advClick="0" advTm="5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1900"/>
                                  </p:stCondLst>
                                  <p:childTnLst>
                                    <p:set>
                                      <p:cBhvr>
                                        <p:cTn id="10" dur="1" fill="hold">
                                          <p:stCondLst>
                                            <p:cond delay="0"/>
                                          </p:stCondLst>
                                        </p:cTn>
                                        <p:tgtEl>
                                          <p:spTgt spid="12"/>
                                        </p:tgtEl>
                                        <p:attrNameLst>
                                          <p:attrName>style.visibility</p:attrName>
                                        </p:attrNameLst>
                                      </p:cBhvr>
                                      <p:to>
                                        <p:strVal val="visible"/>
                                      </p:to>
                                    </p:set>
                                    <p:animEffect transition="in" filter="slide(fromRight)">
                                      <p:cBhvr>
                                        <p:cTn id="11" dur="500"/>
                                        <p:tgtEl>
                                          <p:spTgt spid="12"/>
                                        </p:tgtEl>
                                      </p:cBhvr>
                                    </p:animEffect>
                                  </p:childTnLst>
                                </p:cTn>
                              </p:par>
                              <p:par>
                                <p:cTn id="12" presetID="1" presetClass="entr" presetSubtype="0" fill="hold" nodeType="withEffect">
                                  <p:stCondLst>
                                    <p:cond delay="1900"/>
                                  </p:stCondLst>
                                  <p:childTnLst>
                                    <p:set>
                                      <p:cBhvr>
                                        <p:cTn id="13" dur="1" fill="hold">
                                          <p:stCondLst>
                                            <p:cond delay="0"/>
                                          </p:stCondLst>
                                        </p:cTn>
                                        <p:tgtEl>
                                          <p:spTgt spid="3"/>
                                        </p:tgtEl>
                                        <p:attrNameLst>
                                          <p:attrName>style.visibility</p:attrName>
                                        </p:attrNameLst>
                                      </p:cBhvr>
                                      <p:to>
                                        <p:strVal val="visible"/>
                                      </p:to>
                                    </p:set>
                                  </p:childTnLst>
                                </p:cTn>
                              </p:par>
                              <p:par>
                                <p:cTn id="14" presetID="1" presetClass="entr" presetSubtype="0" fill="hold" grpId="0" nodeType="withEffect">
                                  <p:stCondLst>
                                    <p:cond delay="190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190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1">
            <a:extLst>
              <a:ext uri="{FF2B5EF4-FFF2-40B4-BE49-F238E27FC236}">
                <a16:creationId xmlns:a16="http://schemas.microsoft.com/office/drawing/2014/main" id="{460FBB96-10DF-4742-8CA5-27B85D9EDADD}"/>
              </a:ext>
            </a:extLst>
          </p:cNvPr>
          <p:cNvSpPr>
            <a:spLocks noChangeArrowheads="1"/>
          </p:cNvSpPr>
          <p:nvPr/>
        </p:nvSpPr>
        <p:spPr bwMode="auto">
          <a:xfrm>
            <a:off x="14667" y="293287"/>
            <a:ext cx="3528392" cy="380462"/>
          </a:xfrm>
          <a:prstGeom prst="rect">
            <a:avLst/>
          </a:prstGeom>
          <a:noFill/>
          <a:ln w="15875" algn="ctr">
            <a:noFill/>
            <a:miter lim="800000"/>
            <a:headEnd/>
            <a:tailEnd/>
          </a:ln>
        </p:spPr>
        <p:txBody>
          <a:bodyPr wrap="square" lIns="71983" tIns="35991" rIns="71983" bIns="35991">
            <a:spAutoFit/>
          </a:bodyPr>
          <a:lstStyle/>
          <a:p>
            <a:pPr algn="ctr" defTabSz="719861"/>
            <a:r>
              <a:rPr lang="en-US" altLang="zh-CN" sz="2000" dirty="0">
                <a:latin typeface="Amosis Technik"/>
                <a:ea typeface="楷体_GB2312"/>
                <a:cs typeface="楷体_GB2312"/>
              </a:rPr>
              <a:t>Data sources</a:t>
            </a:r>
            <a:endParaRPr lang="zh-CN" altLang="en-US" sz="2000" dirty="0">
              <a:ea typeface="楷体_GB2312"/>
              <a:cs typeface="楷体_GB2312"/>
            </a:endParaRPr>
          </a:p>
        </p:txBody>
      </p:sp>
      <p:sp>
        <p:nvSpPr>
          <p:cNvPr id="13" name="WordArt 72">
            <a:extLst>
              <a:ext uri="{FF2B5EF4-FFF2-40B4-BE49-F238E27FC236}">
                <a16:creationId xmlns:a16="http://schemas.microsoft.com/office/drawing/2014/main" id="{5B464A4E-9473-4E83-A10D-EC2B6E2B7482}"/>
              </a:ext>
            </a:extLst>
          </p:cNvPr>
          <p:cNvSpPr>
            <a:spLocks noChangeArrowheads="1" noChangeShapeType="1" noTextEdit="1"/>
          </p:cNvSpPr>
          <p:nvPr/>
        </p:nvSpPr>
        <p:spPr bwMode="auto">
          <a:xfrm>
            <a:off x="467544" y="339502"/>
            <a:ext cx="504056" cy="288032"/>
          </a:xfrm>
          <a:prstGeom prst="rect">
            <a:avLst/>
          </a:prstGeom>
        </p:spPr>
        <p:txBody>
          <a:bodyPr wrap="none" lIns="86383" tIns="43192" rIns="86383" bIns="43192" fromWordArt="1">
            <a:prstTxWarp prst="textPlain">
              <a:avLst>
                <a:gd name="adj" fmla="val 50000"/>
              </a:avLst>
            </a:prstTxWarp>
          </a:bodyPr>
          <a:lstStyle/>
          <a:p>
            <a:pPr algn="ctr"/>
            <a:r>
              <a:rPr lang="en-US" altLang="zh-CN"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rPr>
              <a:t>02</a:t>
            </a:r>
            <a:endParaRPr lang="zh-CN" altLang="en-US"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endParaRPr>
          </a:p>
        </p:txBody>
      </p:sp>
      <p:graphicFrame>
        <p:nvGraphicFramePr>
          <p:cNvPr id="2" name="表格 1">
            <a:extLst>
              <a:ext uri="{FF2B5EF4-FFF2-40B4-BE49-F238E27FC236}">
                <a16:creationId xmlns:a16="http://schemas.microsoft.com/office/drawing/2014/main" id="{F17EF57D-0721-4C52-ABCC-56D92A726BBD}"/>
              </a:ext>
            </a:extLst>
          </p:cNvPr>
          <p:cNvGraphicFramePr>
            <a:graphicFrameLocks noGrp="1"/>
          </p:cNvGraphicFramePr>
          <p:nvPr>
            <p:extLst>
              <p:ext uri="{D42A27DB-BD31-4B8C-83A1-F6EECF244321}">
                <p14:modId xmlns:p14="http://schemas.microsoft.com/office/powerpoint/2010/main" val="4190432430"/>
              </p:ext>
            </p:extLst>
          </p:nvPr>
        </p:nvGraphicFramePr>
        <p:xfrm>
          <a:off x="971600" y="915566"/>
          <a:ext cx="7346260" cy="4035424"/>
        </p:xfrm>
        <a:graphic>
          <a:graphicData uri="http://schemas.openxmlformats.org/drawingml/2006/table">
            <a:tbl>
              <a:tblPr firstRow="1" firstCol="1" bandRow="1">
                <a:tableStyleId>{5C22544A-7EE6-4342-B048-85BDC9FD1C3A}</a:tableStyleId>
              </a:tblPr>
              <a:tblGrid>
                <a:gridCol w="3528392">
                  <a:extLst>
                    <a:ext uri="{9D8B030D-6E8A-4147-A177-3AD203B41FA5}">
                      <a16:colId xmlns:a16="http://schemas.microsoft.com/office/drawing/2014/main" val="1932347332"/>
                    </a:ext>
                  </a:extLst>
                </a:gridCol>
                <a:gridCol w="3817868">
                  <a:extLst>
                    <a:ext uri="{9D8B030D-6E8A-4147-A177-3AD203B41FA5}">
                      <a16:colId xmlns:a16="http://schemas.microsoft.com/office/drawing/2014/main" val="3543688885"/>
                    </a:ext>
                  </a:extLst>
                </a:gridCol>
              </a:tblGrid>
              <a:tr h="283642">
                <a:tc>
                  <a:txBody>
                    <a:bodyPr/>
                    <a:lstStyle/>
                    <a:p>
                      <a:pPr algn="ctr">
                        <a:spcAft>
                          <a:spcPts val="0"/>
                        </a:spcAft>
                      </a:pPr>
                      <a:r>
                        <a:rPr lang="en-US" altLang="zh-CN" sz="1100" kern="100" dirty="0">
                          <a:effectLst/>
                        </a:rPr>
                        <a:t>Data sources</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tc>
                  <a:txBody>
                    <a:bodyPr/>
                    <a:lstStyle/>
                    <a:p>
                      <a:pPr algn="ctr">
                        <a:spcAft>
                          <a:spcPts val="0"/>
                        </a:spcAft>
                      </a:pPr>
                      <a:r>
                        <a:rPr lang="en-US" altLang="zh-CN" sz="1100" kern="100" dirty="0" err="1">
                          <a:effectLst/>
                          <a:latin typeface="Calibri" panose="020F0502020204030204" pitchFamily="34" charset="0"/>
                          <a:ea typeface="宋体" panose="02010600030101010101" pitchFamily="2" charset="-122"/>
                          <a:cs typeface="Times New Roman" panose="02020603050405020304" pitchFamily="18" charset="0"/>
                        </a:rPr>
                        <a:t>Indexs</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extLst>
                  <a:ext uri="{0D108BD9-81ED-4DB2-BD59-A6C34878D82A}">
                    <a16:rowId xmlns:a16="http://schemas.microsoft.com/office/drawing/2014/main" val="553863746"/>
                  </a:ext>
                </a:extLst>
              </a:tr>
              <a:tr h="461806">
                <a:tc>
                  <a:txBody>
                    <a:bodyPr/>
                    <a:lstStyle/>
                    <a:p>
                      <a:pPr algn="just">
                        <a:spcAft>
                          <a:spcPts val="0"/>
                        </a:spcAft>
                      </a:pPr>
                      <a:r>
                        <a:rPr lang="en-US" altLang="zh-CN" sz="1100" kern="100" dirty="0">
                          <a:effectLst/>
                        </a:rPr>
                        <a:t>Johns Hopkins real time statistics (as of April 10)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tc>
                  <a:txBody>
                    <a:bodyPr/>
                    <a:lstStyle/>
                    <a:p>
                      <a:pPr algn="just">
                        <a:lnSpc>
                          <a:spcPct val="150000"/>
                        </a:lnSpc>
                        <a:spcAft>
                          <a:spcPts val="0"/>
                        </a:spcAft>
                      </a:pPr>
                      <a:r>
                        <a:rPr lang="en-US" altLang="zh-CN" sz="1100" kern="100" dirty="0">
                          <a:effectLst/>
                        </a:rPr>
                        <a:t>Cumulative number of confirmed cases, number of deaths, death rate, number of cured cases, cure rate, number of confirmed cases per million population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extLst>
                  <a:ext uri="{0D108BD9-81ED-4DB2-BD59-A6C34878D82A}">
                    <a16:rowId xmlns:a16="http://schemas.microsoft.com/office/drawing/2014/main" val="2495845641"/>
                  </a:ext>
                </a:extLst>
              </a:tr>
              <a:tr h="257346">
                <a:tc>
                  <a:txBody>
                    <a:bodyPr/>
                    <a:lstStyle/>
                    <a:p>
                      <a:pPr algn="just">
                        <a:spcAft>
                          <a:spcPts val="0"/>
                        </a:spcAft>
                      </a:pPr>
                      <a:r>
                        <a:rPr lang="en-US" altLang="zh-CN" sz="1100" kern="100" dirty="0">
                          <a:effectLst/>
                        </a:rPr>
                        <a:t>Website of the United Nations and national statistical offices</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tc>
                  <a:txBody>
                    <a:bodyPr/>
                    <a:lstStyle/>
                    <a:p>
                      <a:pPr algn="just">
                        <a:spcAft>
                          <a:spcPts val="0"/>
                        </a:spcAft>
                      </a:pPr>
                      <a:r>
                        <a:rPr lang="en-US" altLang="zh-CN" sz="1100" kern="100" dirty="0">
                          <a:effectLst/>
                        </a:rPr>
                        <a:t>Population density (km2)</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extLst>
                  <a:ext uri="{0D108BD9-81ED-4DB2-BD59-A6C34878D82A}">
                    <a16:rowId xmlns:a16="http://schemas.microsoft.com/office/drawing/2014/main" val="1100840337"/>
                  </a:ext>
                </a:extLst>
              </a:tr>
              <a:tr h="1156923">
                <a:tc>
                  <a:txBody>
                    <a:bodyPr/>
                    <a:lstStyle/>
                    <a:p>
                      <a:pPr algn="just">
                        <a:spcAft>
                          <a:spcPts val="0"/>
                        </a:spcAft>
                      </a:pPr>
                      <a:r>
                        <a:rPr lang="en-US" altLang="zh-CN" sz="1100" kern="100" dirty="0">
                          <a:effectLst/>
                        </a:rPr>
                        <a:t>The report issued by the lancet refers to the study of global burden of disease. Taking 195 countries and regions as the objects, the report calculates the specific health care access and quality index (HAQ) for 32 evaluation indexes. The score is between 0-100. The higher the score, the better the quality and accessibility of medical care.</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tc>
                  <a:txBody>
                    <a:bodyPr/>
                    <a:lstStyle/>
                    <a:p>
                      <a:pPr algn="just">
                        <a:spcAft>
                          <a:spcPts val="0"/>
                        </a:spcAft>
                      </a:pPr>
                      <a:r>
                        <a:rPr lang="en-US" altLang="zh-CN" sz="1100" kern="100" dirty="0">
                          <a:effectLst/>
                        </a:rPr>
                        <a:t>Medical quality index (HQA)</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extLst>
                  <a:ext uri="{0D108BD9-81ED-4DB2-BD59-A6C34878D82A}">
                    <a16:rowId xmlns:a16="http://schemas.microsoft.com/office/drawing/2014/main" val="3030817241"/>
                  </a:ext>
                </a:extLst>
              </a:tr>
              <a:tr h="326500">
                <a:tc>
                  <a:txBody>
                    <a:bodyPr/>
                    <a:lstStyle/>
                    <a:p>
                      <a:pPr algn="just">
                        <a:spcAft>
                          <a:spcPts val="0"/>
                        </a:spcAft>
                      </a:pPr>
                      <a:r>
                        <a:rPr lang="en-US" altLang="zh-CN" sz="1100" kern="100" dirty="0">
                          <a:effectLst/>
                        </a:rPr>
                        <a:t>World Bank (https://data.worldbank.org.cn/)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tc>
                  <a:txBody>
                    <a:bodyPr/>
                    <a:lstStyle/>
                    <a:p>
                      <a:pPr algn="just">
                        <a:spcAft>
                          <a:spcPts val="0"/>
                        </a:spcAft>
                      </a:pPr>
                      <a:r>
                        <a:rPr lang="en-US" altLang="zh-CN" sz="1100" kern="100" dirty="0">
                          <a:effectLst/>
                        </a:rPr>
                        <a:t>Hospital beds (per thousand), ageing (as a percentage of the total population), international migrants (as a percentage of the population)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extLst>
                  <a:ext uri="{0D108BD9-81ED-4DB2-BD59-A6C34878D82A}">
                    <a16:rowId xmlns:a16="http://schemas.microsoft.com/office/drawing/2014/main" val="796215106"/>
                  </a:ext>
                </a:extLst>
              </a:tr>
              <a:tr h="1028250">
                <a:tc>
                  <a:txBody>
                    <a:bodyPr/>
                    <a:lstStyle/>
                    <a:p>
                      <a:pPr algn="just">
                        <a:spcAft>
                          <a:spcPts val="0"/>
                        </a:spcAft>
                      </a:pPr>
                      <a:r>
                        <a:rPr lang="en-US" sz="1100" kern="100" dirty="0">
                          <a:effectLst/>
                        </a:rPr>
                        <a:t>International Statistical Yearbook 2018</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tc>
                  <a:txBody>
                    <a:bodyPr/>
                    <a:lstStyle/>
                    <a:p>
                      <a:pPr algn="just">
                        <a:spcAft>
                          <a:spcPts val="0"/>
                        </a:spcAft>
                      </a:pPr>
                      <a:r>
                        <a:rPr lang="en-US" altLang="zh-CN" sz="1100" kern="100" dirty="0">
                          <a:effectLst/>
                        </a:rPr>
                        <a:t>Number of doctors per thousand population (person), number of beds per thousand population (piece), proportion of medical expenditure in GDP (%), per capita medical expenditure (USD)</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219" marR="61219" marT="0" marB="0" anchor="ctr"/>
                </a:tc>
                <a:extLst>
                  <a:ext uri="{0D108BD9-81ED-4DB2-BD59-A6C34878D82A}">
                    <a16:rowId xmlns:a16="http://schemas.microsoft.com/office/drawing/2014/main" val="3648231240"/>
                  </a:ext>
                </a:extLst>
              </a:tr>
            </a:tbl>
          </a:graphicData>
        </a:graphic>
      </p:graphicFrame>
    </p:spTree>
    <p:extLst>
      <p:ext uri="{BB962C8B-B14F-4D97-AF65-F5344CB8AC3E}">
        <p14:creationId xmlns:p14="http://schemas.microsoft.com/office/powerpoint/2010/main" val="4055208221"/>
      </p:ext>
    </p:extLst>
  </p:cSld>
  <p:clrMapOvr>
    <a:masterClrMapping/>
  </p:clrMapOvr>
  <p:transition spd="med" advClick="0" advTm="5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1900"/>
                                  </p:stCondLst>
                                  <p:childTnLst>
                                    <p:set>
                                      <p:cBhvr>
                                        <p:cTn id="10" dur="1" fill="hold">
                                          <p:stCondLst>
                                            <p:cond delay="0"/>
                                          </p:stCondLst>
                                        </p:cTn>
                                        <p:tgtEl>
                                          <p:spTgt spid="12"/>
                                        </p:tgtEl>
                                        <p:attrNameLst>
                                          <p:attrName>style.visibility</p:attrName>
                                        </p:attrNameLst>
                                      </p:cBhvr>
                                      <p:to>
                                        <p:strVal val="visible"/>
                                      </p:to>
                                    </p:set>
                                    <p:animEffect transition="in" filter="slide(from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1">
            <a:extLst>
              <a:ext uri="{FF2B5EF4-FFF2-40B4-BE49-F238E27FC236}">
                <a16:creationId xmlns:a16="http://schemas.microsoft.com/office/drawing/2014/main" id="{460FBB96-10DF-4742-8CA5-27B85D9EDADD}"/>
              </a:ext>
            </a:extLst>
          </p:cNvPr>
          <p:cNvSpPr>
            <a:spLocks noChangeArrowheads="1"/>
          </p:cNvSpPr>
          <p:nvPr/>
        </p:nvSpPr>
        <p:spPr bwMode="auto">
          <a:xfrm>
            <a:off x="14667" y="293287"/>
            <a:ext cx="3528392" cy="380462"/>
          </a:xfrm>
          <a:prstGeom prst="rect">
            <a:avLst/>
          </a:prstGeom>
          <a:noFill/>
          <a:ln w="15875" algn="ctr">
            <a:noFill/>
            <a:miter lim="800000"/>
            <a:headEnd/>
            <a:tailEnd/>
          </a:ln>
        </p:spPr>
        <p:txBody>
          <a:bodyPr wrap="square" lIns="71983" tIns="35991" rIns="71983" bIns="35991">
            <a:spAutoFit/>
          </a:bodyPr>
          <a:lstStyle/>
          <a:p>
            <a:pPr algn="ctr" defTabSz="719861"/>
            <a:r>
              <a:rPr lang="en-US" altLang="zh-CN" sz="2000" dirty="0">
                <a:latin typeface="Amosis Technik"/>
                <a:ea typeface="楷体_GB2312"/>
                <a:cs typeface="楷体_GB2312"/>
              </a:rPr>
              <a:t>Data cleaning</a:t>
            </a:r>
            <a:endParaRPr lang="zh-CN" altLang="en-US" sz="2000" dirty="0">
              <a:ea typeface="楷体_GB2312"/>
              <a:cs typeface="楷体_GB2312"/>
            </a:endParaRPr>
          </a:p>
        </p:txBody>
      </p:sp>
      <p:sp>
        <p:nvSpPr>
          <p:cNvPr id="13" name="WordArt 72">
            <a:extLst>
              <a:ext uri="{FF2B5EF4-FFF2-40B4-BE49-F238E27FC236}">
                <a16:creationId xmlns:a16="http://schemas.microsoft.com/office/drawing/2014/main" id="{5B464A4E-9473-4E83-A10D-EC2B6E2B7482}"/>
              </a:ext>
            </a:extLst>
          </p:cNvPr>
          <p:cNvSpPr>
            <a:spLocks noChangeArrowheads="1" noChangeShapeType="1" noTextEdit="1"/>
          </p:cNvSpPr>
          <p:nvPr/>
        </p:nvSpPr>
        <p:spPr bwMode="auto">
          <a:xfrm>
            <a:off x="467544" y="339502"/>
            <a:ext cx="504056" cy="288032"/>
          </a:xfrm>
          <a:prstGeom prst="rect">
            <a:avLst/>
          </a:prstGeom>
        </p:spPr>
        <p:txBody>
          <a:bodyPr wrap="none" lIns="86383" tIns="43192" rIns="86383" bIns="43192" fromWordArt="1">
            <a:prstTxWarp prst="textPlain">
              <a:avLst>
                <a:gd name="adj" fmla="val 50000"/>
              </a:avLst>
            </a:prstTxWarp>
          </a:bodyPr>
          <a:lstStyle/>
          <a:p>
            <a:pPr algn="ctr"/>
            <a:r>
              <a:rPr lang="en-US" altLang="zh-CN"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rPr>
              <a:t>02</a:t>
            </a:r>
            <a:endParaRPr lang="zh-CN" altLang="en-US"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endParaRPr>
          </a:p>
        </p:txBody>
      </p:sp>
      <p:sp>
        <p:nvSpPr>
          <p:cNvPr id="3" name="文本框 2">
            <a:extLst>
              <a:ext uri="{FF2B5EF4-FFF2-40B4-BE49-F238E27FC236}">
                <a16:creationId xmlns:a16="http://schemas.microsoft.com/office/drawing/2014/main" id="{0E46584A-BB4B-49BD-AEA8-8379A65ABD57}"/>
              </a:ext>
            </a:extLst>
          </p:cNvPr>
          <p:cNvSpPr txBox="1"/>
          <p:nvPr/>
        </p:nvSpPr>
        <p:spPr>
          <a:xfrm>
            <a:off x="498202" y="1275606"/>
            <a:ext cx="2921670" cy="2462213"/>
          </a:xfrm>
          <a:prstGeom prst="rect">
            <a:avLst/>
          </a:prstGeom>
          <a:noFill/>
        </p:spPr>
        <p:txBody>
          <a:bodyPr wrap="square" rtlCol="0">
            <a:spAutoFit/>
          </a:bodyPr>
          <a:lstStyle/>
          <a:p>
            <a:pPr marL="342900" indent="-342900">
              <a:buAutoNum type="arabicPeriod"/>
            </a:pPr>
            <a:r>
              <a:rPr lang="en-US" altLang="zh-CN" sz="1400" dirty="0"/>
              <a:t>Eliminate duplicate indicators</a:t>
            </a:r>
          </a:p>
          <a:p>
            <a:r>
              <a:rPr lang="en-US" altLang="zh-CN" sz="1400" dirty="0"/>
              <a:t>2. Remove indicators with missing value more than 70%</a:t>
            </a:r>
          </a:p>
          <a:p>
            <a:r>
              <a:rPr lang="en-US" altLang="zh-CN" sz="1400" dirty="0"/>
              <a:t>3. Missing values for individual countries are replaced with similar country values</a:t>
            </a:r>
          </a:p>
          <a:p>
            <a:r>
              <a:rPr lang="en-US" altLang="zh-CN" sz="1400" dirty="0"/>
              <a:t>4, except for novel coronavirus pneumonia data, data from countries with missing indicators are excluded from the country's data.</a:t>
            </a:r>
          </a:p>
          <a:p>
            <a:r>
              <a:rPr lang="en-US" altLang="zh-CN" sz="1400" dirty="0"/>
              <a:t>5. 134 countries, 8 data indicators</a:t>
            </a:r>
            <a:endParaRPr lang="zh-CN" altLang="en-US" dirty="0"/>
          </a:p>
        </p:txBody>
      </p:sp>
      <p:pic>
        <p:nvPicPr>
          <p:cNvPr id="6" name="图片 5">
            <a:extLst>
              <a:ext uri="{FF2B5EF4-FFF2-40B4-BE49-F238E27FC236}">
                <a16:creationId xmlns:a16="http://schemas.microsoft.com/office/drawing/2014/main" id="{18F259DF-D7C1-4512-9C3C-5D413F6A5FF9}"/>
              </a:ext>
            </a:extLst>
          </p:cNvPr>
          <p:cNvPicPr/>
          <p:nvPr/>
        </p:nvPicPr>
        <p:blipFill>
          <a:blip r:embed="rId2"/>
          <a:stretch>
            <a:fillRect/>
          </a:stretch>
        </p:blipFill>
        <p:spPr>
          <a:xfrm>
            <a:off x="3635896" y="1282705"/>
            <a:ext cx="5274310" cy="2477135"/>
          </a:xfrm>
          <a:prstGeom prst="rect">
            <a:avLst/>
          </a:prstGeom>
        </p:spPr>
      </p:pic>
    </p:spTree>
    <p:extLst>
      <p:ext uri="{BB962C8B-B14F-4D97-AF65-F5344CB8AC3E}">
        <p14:creationId xmlns:p14="http://schemas.microsoft.com/office/powerpoint/2010/main" val="1685907021"/>
      </p:ext>
    </p:extLst>
  </p:cSld>
  <p:clrMapOvr>
    <a:masterClrMapping/>
  </p:clrMapOvr>
  <p:transition spd="med" advClick="0" advTm="5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1900"/>
                                  </p:stCondLst>
                                  <p:childTnLst>
                                    <p:set>
                                      <p:cBhvr>
                                        <p:cTn id="10" dur="1" fill="hold">
                                          <p:stCondLst>
                                            <p:cond delay="0"/>
                                          </p:stCondLst>
                                        </p:cTn>
                                        <p:tgtEl>
                                          <p:spTgt spid="12"/>
                                        </p:tgtEl>
                                        <p:attrNameLst>
                                          <p:attrName>style.visibility</p:attrName>
                                        </p:attrNameLst>
                                      </p:cBhvr>
                                      <p:to>
                                        <p:strVal val="visible"/>
                                      </p:to>
                                    </p:set>
                                    <p:animEffect transition="in" filter="slide(fromRight)">
                                      <p:cBhvr>
                                        <p:cTn id="11" dur="500"/>
                                        <p:tgtEl>
                                          <p:spTgt spid="12"/>
                                        </p:tgtEl>
                                      </p:cBhvr>
                                    </p:animEffect>
                                  </p:childTnLst>
                                </p:cTn>
                              </p:par>
                              <p:par>
                                <p:cTn id="12" presetID="1" presetClass="entr" presetSubtype="0" fill="hold" grpId="0" nodeType="withEffect">
                                  <p:stCondLst>
                                    <p:cond delay="190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WordArt 72">
            <a:extLst>
              <a:ext uri="{FF2B5EF4-FFF2-40B4-BE49-F238E27FC236}">
                <a16:creationId xmlns:a16="http://schemas.microsoft.com/office/drawing/2014/main" id="{5B464A4E-9473-4E83-A10D-EC2B6E2B7482}"/>
              </a:ext>
            </a:extLst>
          </p:cNvPr>
          <p:cNvSpPr>
            <a:spLocks noChangeArrowheads="1" noChangeShapeType="1" noTextEdit="1"/>
          </p:cNvSpPr>
          <p:nvPr/>
        </p:nvSpPr>
        <p:spPr bwMode="auto">
          <a:xfrm>
            <a:off x="467544" y="339502"/>
            <a:ext cx="504056" cy="288032"/>
          </a:xfrm>
          <a:prstGeom prst="rect">
            <a:avLst/>
          </a:prstGeom>
        </p:spPr>
        <p:txBody>
          <a:bodyPr wrap="none" lIns="86383" tIns="43192" rIns="86383" bIns="43192" fromWordArt="1">
            <a:prstTxWarp prst="textPlain">
              <a:avLst>
                <a:gd name="adj" fmla="val 50000"/>
              </a:avLst>
            </a:prstTxWarp>
          </a:bodyPr>
          <a:lstStyle/>
          <a:p>
            <a:pPr algn="ctr"/>
            <a:r>
              <a:rPr lang="en-US" altLang="zh-CN"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rPr>
              <a:t>03</a:t>
            </a:r>
            <a:endParaRPr lang="zh-CN" altLang="en-US"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endParaRPr>
          </a:p>
        </p:txBody>
      </p:sp>
      <p:sp>
        <p:nvSpPr>
          <p:cNvPr id="23" name="Rectangle 71">
            <a:extLst>
              <a:ext uri="{FF2B5EF4-FFF2-40B4-BE49-F238E27FC236}">
                <a16:creationId xmlns:a16="http://schemas.microsoft.com/office/drawing/2014/main" id="{D0A10A69-F3D0-4B9D-8A80-F71AEB8753C1}"/>
              </a:ext>
            </a:extLst>
          </p:cNvPr>
          <p:cNvSpPr>
            <a:spLocks noChangeArrowheads="1"/>
          </p:cNvSpPr>
          <p:nvPr/>
        </p:nvSpPr>
        <p:spPr bwMode="auto">
          <a:xfrm>
            <a:off x="467544" y="311643"/>
            <a:ext cx="4824536" cy="380462"/>
          </a:xfrm>
          <a:prstGeom prst="rect">
            <a:avLst/>
          </a:prstGeom>
          <a:noFill/>
          <a:ln w="15875" algn="ctr">
            <a:noFill/>
            <a:miter lim="800000"/>
            <a:headEnd/>
            <a:tailEnd/>
          </a:ln>
        </p:spPr>
        <p:txBody>
          <a:bodyPr wrap="square" lIns="71983" tIns="35991" rIns="71983" bIns="35991">
            <a:spAutoFit/>
          </a:bodyPr>
          <a:lstStyle/>
          <a:p>
            <a:pPr algn="ctr" defTabSz="719861"/>
            <a:r>
              <a:rPr lang="en-US" altLang="zh-CN" sz="2000" dirty="0">
                <a:latin typeface="Amosis Technik"/>
                <a:ea typeface="楷体_GB2312"/>
                <a:cs typeface="楷体_GB2312"/>
              </a:rPr>
              <a:t>Selection of K value elbow method</a:t>
            </a:r>
            <a:endParaRPr lang="zh-CN" altLang="en-US" sz="2000" dirty="0">
              <a:latin typeface="Amosis Technik"/>
              <a:ea typeface="楷体_GB2312"/>
              <a:cs typeface="楷体_GB2312"/>
            </a:endParaRPr>
          </a:p>
        </p:txBody>
      </p:sp>
      <p:grpSp>
        <p:nvGrpSpPr>
          <p:cNvPr id="28" name="组合 3">
            <a:extLst>
              <a:ext uri="{FF2B5EF4-FFF2-40B4-BE49-F238E27FC236}">
                <a16:creationId xmlns:a16="http://schemas.microsoft.com/office/drawing/2014/main" id="{8408DDE3-3071-4778-A97B-F05E9ADCF437}"/>
              </a:ext>
            </a:extLst>
          </p:cNvPr>
          <p:cNvGrpSpPr/>
          <p:nvPr/>
        </p:nvGrpSpPr>
        <p:grpSpPr>
          <a:xfrm>
            <a:off x="718697" y="842321"/>
            <a:ext cx="867617" cy="715579"/>
            <a:chOff x="1252331" y="973457"/>
            <a:chExt cx="909655" cy="954108"/>
          </a:xfrm>
          <a:effectLst/>
        </p:grpSpPr>
        <p:sp>
          <p:nvSpPr>
            <p:cNvPr id="31" name="椭圆形标注 5">
              <a:hlinkClick r:id="rId2"/>
              <a:extLst>
                <a:ext uri="{FF2B5EF4-FFF2-40B4-BE49-F238E27FC236}">
                  <a16:creationId xmlns:a16="http://schemas.microsoft.com/office/drawing/2014/main" id="{46B46443-9120-4453-AA4D-F47BFD3D0978}"/>
                </a:ext>
              </a:extLst>
            </p:cNvPr>
            <p:cNvSpPr/>
            <p:nvPr/>
          </p:nvSpPr>
          <p:spPr>
            <a:xfrm>
              <a:off x="1252331" y="1049266"/>
              <a:ext cx="907774" cy="861392"/>
            </a:xfrm>
            <a:prstGeom prst="wedgeEllipseCallout">
              <a:avLst>
                <a:gd name="adj1" fmla="val -71929"/>
                <a:gd name="adj2" fmla="val -1346"/>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265"/>
              <a:endParaRPr lang="zh-CN" altLang="en-US" sz="1000" dirty="0">
                <a:solidFill>
                  <a:prstClr val="white"/>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DB56531C-5CA7-4CEE-BCF8-BEBB1A37E439}"/>
                </a:ext>
              </a:extLst>
            </p:cNvPr>
            <p:cNvSpPr/>
            <p:nvPr/>
          </p:nvSpPr>
          <p:spPr>
            <a:xfrm>
              <a:off x="1343212" y="973457"/>
              <a:ext cx="818774" cy="954108"/>
            </a:xfrm>
            <a:prstGeom prst="rect">
              <a:avLst/>
            </a:prstGeom>
          </p:spPr>
          <p:txBody>
            <a:bodyPr wrap="square">
              <a:spAutoFit/>
            </a:bodyPr>
            <a:lstStyle/>
            <a:p>
              <a:pPr algn="just" defTabSz="514265">
                <a:lnSpc>
                  <a:spcPct val="150000"/>
                </a:lnSpc>
                <a:buClr>
                  <a:srgbClr val="0070C0"/>
                </a:buClr>
              </a:pPr>
              <a:r>
                <a:rPr lang="en-US" altLang="zh-CN" sz="2700" dirty="0">
                  <a:solidFill>
                    <a:prstClr val="white"/>
                  </a:solidFill>
                  <a:latin typeface="微软雅黑" pitchFamily="34" charset="-122"/>
                  <a:ea typeface="微软雅黑" pitchFamily="34" charset="-122"/>
                </a:rPr>
                <a:t>01</a:t>
              </a:r>
              <a:endParaRPr lang="zh-CN" altLang="zh-CN" sz="2700" dirty="0">
                <a:solidFill>
                  <a:prstClr val="white"/>
                </a:solidFill>
                <a:latin typeface="微软雅黑" pitchFamily="34" charset="-122"/>
                <a:ea typeface="微软雅黑" pitchFamily="34" charset="-122"/>
              </a:endParaRPr>
            </a:p>
          </p:txBody>
        </p:sp>
      </p:grpSp>
      <p:pic>
        <p:nvPicPr>
          <p:cNvPr id="34" name="图片 33">
            <a:extLst>
              <a:ext uri="{FF2B5EF4-FFF2-40B4-BE49-F238E27FC236}">
                <a16:creationId xmlns:a16="http://schemas.microsoft.com/office/drawing/2014/main" id="{6AA90B3C-176F-4720-B0AB-BDE23326E715}"/>
              </a:ext>
            </a:extLst>
          </p:cNvPr>
          <p:cNvPicPr/>
          <p:nvPr/>
        </p:nvPicPr>
        <p:blipFill>
          <a:blip r:embed="rId3"/>
          <a:stretch>
            <a:fillRect/>
          </a:stretch>
        </p:blipFill>
        <p:spPr>
          <a:xfrm>
            <a:off x="6896850" y="1458451"/>
            <a:ext cx="1890395" cy="578485"/>
          </a:xfrm>
          <a:prstGeom prst="rect">
            <a:avLst/>
          </a:prstGeom>
        </p:spPr>
      </p:pic>
      <p:sp>
        <p:nvSpPr>
          <p:cNvPr id="43" name="Text Box 11">
            <a:hlinkClick r:id="rId2"/>
            <a:extLst>
              <a:ext uri="{FF2B5EF4-FFF2-40B4-BE49-F238E27FC236}">
                <a16:creationId xmlns:a16="http://schemas.microsoft.com/office/drawing/2014/main" id="{C3ADEBAE-9D2A-4BCE-9520-9AA2D3770476}"/>
              </a:ext>
            </a:extLst>
          </p:cNvPr>
          <p:cNvSpPr txBox="1">
            <a:spLocks noChangeArrowheads="1"/>
          </p:cNvSpPr>
          <p:nvPr/>
        </p:nvSpPr>
        <p:spPr bwMode="auto">
          <a:xfrm>
            <a:off x="1784735" y="762620"/>
            <a:ext cx="4297640" cy="3937681"/>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514265"/>
            <a:r>
              <a:rPr lang="en-US" altLang="zh-CN" sz="1200" spc="38" dirty="0">
                <a:solidFill>
                  <a:schemeClr val="bg1">
                    <a:lumMod val="50000"/>
                  </a:schemeClr>
                </a:solidFill>
                <a:latin typeface="微软雅黑" pitchFamily="34" charset="-122"/>
                <a:ea typeface="微软雅黑" pitchFamily="34" charset="-122"/>
              </a:rPr>
              <a:t>When k is less than the real cluster number, the aggregation degree of each cluster will be greatly increased with the increase of K, so the decrease range of SSE will be large. When k reaches the real cluster number, the aggregation degree return will be rapidly reduced with the increase of K, so the decrease range of SSE will be sharply reduced, and then it will become gentle with the increase of K value, that is to say, the relationship between SSE and K is an elbow Shape, and the K value corresponding to this elbow is the real clustering number of the data.</a:t>
            </a:r>
          </a:p>
          <a:p>
            <a:pPr defTabSz="514265"/>
            <a:r>
              <a:rPr lang="en-US" altLang="zh-CN" sz="1200" b="1" spc="38" dirty="0">
                <a:solidFill>
                  <a:schemeClr val="accent1">
                    <a:lumMod val="75000"/>
                  </a:schemeClr>
                </a:solidFill>
                <a:latin typeface="微软雅黑" pitchFamily="34" charset="-122"/>
                <a:ea typeface="微软雅黑" pitchFamily="34" charset="-122"/>
              </a:rPr>
              <a:t>The K value of elbow is 4, so the best cluster number should be 4.</a:t>
            </a:r>
            <a:endParaRPr lang="zh-CN" altLang="en-US" sz="1200" b="1" spc="38" dirty="0">
              <a:solidFill>
                <a:schemeClr val="accent1">
                  <a:lumMod val="75000"/>
                </a:schemeClr>
              </a:solidFill>
              <a:latin typeface="微软雅黑" pitchFamily="34" charset="-122"/>
              <a:ea typeface="微软雅黑" pitchFamily="34" charset="-122"/>
            </a:endParaRPr>
          </a:p>
        </p:txBody>
      </p:sp>
      <p:pic>
        <p:nvPicPr>
          <p:cNvPr id="46" name="图片 45">
            <a:extLst>
              <a:ext uri="{FF2B5EF4-FFF2-40B4-BE49-F238E27FC236}">
                <a16:creationId xmlns:a16="http://schemas.microsoft.com/office/drawing/2014/main" id="{4869132F-F0ED-4CFA-B603-EA9367D6034E}"/>
              </a:ext>
            </a:extLst>
          </p:cNvPr>
          <p:cNvPicPr/>
          <p:nvPr/>
        </p:nvPicPr>
        <p:blipFill rotWithShape="1">
          <a:blip r:embed="rId4"/>
          <a:srcRect l="2036"/>
          <a:stretch/>
        </p:blipFill>
        <p:spPr bwMode="auto">
          <a:xfrm>
            <a:off x="6084168" y="2477746"/>
            <a:ext cx="2983230" cy="1979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8628530"/>
      </p:ext>
    </p:extLst>
  </p:cSld>
  <p:clrMapOvr>
    <a:masterClrMapping/>
  </p:clrMapOvr>
  <p:transition spd="med" advClick="0" advTm="5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1900"/>
                                  </p:stCondLst>
                                  <p:childTnLst>
                                    <p:set>
                                      <p:cBhvr>
                                        <p:cTn id="10" dur="1" fill="hold">
                                          <p:stCondLst>
                                            <p:cond delay="0"/>
                                          </p:stCondLst>
                                        </p:cTn>
                                        <p:tgtEl>
                                          <p:spTgt spid="23"/>
                                        </p:tgtEl>
                                        <p:attrNameLst>
                                          <p:attrName>style.visibility</p:attrName>
                                        </p:attrNameLst>
                                      </p:cBhvr>
                                      <p:to>
                                        <p:strVal val="visible"/>
                                      </p:to>
                                    </p:set>
                                    <p:animEffect transition="in" filter="slide(fromRight)">
                                      <p:cBhvr>
                                        <p:cTn id="11" dur="500"/>
                                        <p:tgtEl>
                                          <p:spTgt spid="23"/>
                                        </p:tgtEl>
                                      </p:cBhvr>
                                    </p:animEffect>
                                  </p:childTnLst>
                                </p:cTn>
                              </p:par>
                              <p:par>
                                <p:cTn id="12" presetID="1"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WordArt 72">
            <a:extLst>
              <a:ext uri="{FF2B5EF4-FFF2-40B4-BE49-F238E27FC236}">
                <a16:creationId xmlns:a16="http://schemas.microsoft.com/office/drawing/2014/main" id="{5B464A4E-9473-4E83-A10D-EC2B6E2B7482}"/>
              </a:ext>
            </a:extLst>
          </p:cNvPr>
          <p:cNvSpPr>
            <a:spLocks noChangeArrowheads="1" noChangeShapeType="1" noTextEdit="1"/>
          </p:cNvSpPr>
          <p:nvPr/>
        </p:nvSpPr>
        <p:spPr bwMode="auto">
          <a:xfrm>
            <a:off x="467544" y="339502"/>
            <a:ext cx="504056" cy="288032"/>
          </a:xfrm>
          <a:prstGeom prst="rect">
            <a:avLst/>
          </a:prstGeom>
        </p:spPr>
        <p:txBody>
          <a:bodyPr wrap="none" lIns="86383" tIns="43192" rIns="86383" bIns="43192" fromWordArt="1">
            <a:prstTxWarp prst="textPlain">
              <a:avLst>
                <a:gd name="adj" fmla="val 50000"/>
              </a:avLst>
            </a:prstTxWarp>
          </a:bodyPr>
          <a:lstStyle/>
          <a:p>
            <a:pPr algn="ctr"/>
            <a:r>
              <a:rPr lang="en-US" altLang="zh-CN"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rPr>
              <a:t>04</a:t>
            </a:r>
            <a:endParaRPr lang="zh-CN" altLang="en-US"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endParaRPr>
          </a:p>
        </p:txBody>
      </p:sp>
      <p:sp>
        <p:nvSpPr>
          <p:cNvPr id="23" name="Rectangle 71">
            <a:extLst>
              <a:ext uri="{FF2B5EF4-FFF2-40B4-BE49-F238E27FC236}">
                <a16:creationId xmlns:a16="http://schemas.microsoft.com/office/drawing/2014/main" id="{D0A10A69-F3D0-4B9D-8A80-F71AEB8753C1}"/>
              </a:ext>
            </a:extLst>
          </p:cNvPr>
          <p:cNvSpPr>
            <a:spLocks noChangeArrowheads="1"/>
          </p:cNvSpPr>
          <p:nvPr/>
        </p:nvSpPr>
        <p:spPr bwMode="auto">
          <a:xfrm>
            <a:off x="698240" y="275673"/>
            <a:ext cx="6106007" cy="380462"/>
          </a:xfrm>
          <a:prstGeom prst="rect">
            <a:avLst/>
          </a:prstGeom>
          <a:noFill/>
          <a:ln w="15875" algn="ctr">
            <a:noFill/>
            <a:miter lim="800000"/>
            <a:headEnd/>
            <a:tailEnd/>
          </a:ln>
        </p:spPr>
        <p:txBody>
          <a:bodyPr wrap="square" lIns="71983" tIns="35991" rIns="71983" bIns="35991">
            <a:spAutoFit/>
          </a:bodyPr>
          <a:lstStyle/>
          <a:p>
            <a:pPr algn="ctr" defTabSz="719861"/>
            <a:r>
              <a:rPr lang="en-US" altLang="zh-CN" sz="2000" dirty="0">
                <a:latin typeface="Amosis Technik"/>
                <a:ea typeface="楷体_GB2312"/>
                <a:cs typeface="楷体_GB2312"/>
              </a:rPr>
              <a:t>Selection of K value -- contour coefficient method</a:t>
            </a:r>
            <a:endParaRPr lang="zh-CN" altLang="en-US" sz="2000" dirty="0">
              <a:latin typeface="Amosis Technik"/>
              <a:ea typeface="楷体_GB2312"/>
              <a:cs typeface="楷体_GB2312"/>
            </a:endParaRPr>
          </a:p>
        </p:txBody>
      </p:sp>
      <p:grpSp>
        <p:nvGrpSpPr>
          <p:cNvPr id="27" name="组合 2">
            <a:extLst>
              <a:ext uri="{FF2B5EF4-FFF2-40B4-BE49-F238E27FC236}">
                <a16:creationId xmlns:a16="http://schemas.microsoft.com/office/drawing/2014/main" id="{137270B8-85B8-4077-944E-D0D25938F2C0}"/>
              </a:ext>
            </a:extLst>
          </p:cNvPr>
          <p:cNvGrpSpPr/>
          <p:nvPr/>
        </p:nvGrpSpPr>
        <p:grpSpPr>
          <a:xfrm>
            <a:off x="557153" y="1659412"/>
            <a:ext cx="8173783" cy="715579"/>
            <a:chOff x="2454731" y="858257"/>
            <a:chExt cx="8569818" cy="954108"/>
          </a:xfrm>
        </p:grpSpPr>
        <p:grpSp>
          <p:nvGrpSpPr>
            <p:cNvPr id="28" name="组合 3">
              <a:extLst>
                <a:ext uri="{FF2B5EF4-FFF2-40B4-BE49-F238E27FC236}">
                  <a16:creationId xmlns:a16="http://schemas.microsoft.com/office/drawing/2014/main" id="{8408DDE3-3071-4778-A97B-F05E9ADCF437}"/>
                </a:ext>
              </a:extLst>
            </p:cNvPr>
            <p:cNvGrpSpPr/>
            <p:nvPr/>
          </p:nvGrpSpPr>
          <p:grpSpPr>
            <a:xfrm>
              <a:off x="2454731" y="858257"/>
              <a:ext cx="909655" cy="954108"/>
              <a:chOff x="1252331" y="973457"/>
              <a:chExt cx="909655" cy="954108"/>
            </a:xfrm>
            <a:effectLst/>
          </p:grpSpPr>
          <p:sp>
            <p:nvSpPr>
              <p:cNvPr id="31" name="椭圆形标注 5">
                <a:hlinkClick r:id="rId2"/>
                <a:extLst>
                  <a:ext uri="{FF2B5EF4-FFF2-40B4-BE49-F238E27FC236}">
                    <a16:creationId xmlns:a16="http://schemas.microsoft.com/office/drawing/2014/main" id="{46B46443-9120-4453-AA4D-F47BFD3D0978}"/>
                  </a:ext>
                </a:extLst>
              </p:cNvPr>
              <p:cNvSpPr/>
              <p:nvPr/>
            </p:nvSpPr>
            <p:spPr>
              <a:xfrm>
                <a:off x="1252331" y="1049266"/>
                <a:ext cx="907774" cy="861392"/>
              </a:xfrm>
              <a:prstGeom prst="wedgeEllipseCallout">
                <a:avLst>
                  <a:gd name="adj1" fmla="val -71929"/>
                  <a:gd name="adj2" fmla="val -1346"/>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265"/>
                <a:endParaRPr lang="zh-CN" altLang="en-US" sz="1000" dirty="0">
                  <a:solidFill>
                    <a:prstClr val="white"/>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DB56531C-5CA7-4CEE-BCF8-BEBB1A37E439}"/>
                  </a:ext>
                </a:extLst>
              </p:cNvPr>
              <p:cNvSpPr/>
              <p:nvPr/>
            </p:nvSpPr>
            <p:spPr>
              <a:xfrm>
                <a:off x="1343212" y="973457"/>
                <a:ext cx="818774" cy="954108"/>
              </a:xfrm>
              <a:prstGeom prst="rect">
                <a:avLst/>
              </a:prstGeom>
            </p:spPr>
            <p:txBody>
              <a:bodyPr wrap="square">
                <a:spAutoFit/>
              </a:bodyPr>
              <a:lstStyle/>
              <a:p>
                <a:pPr algn="just" defTabSz="514265">
                  <a:lnSpc>
                    <a:spcPct val="150000"/>
                  </a:lnSpc>
                  <a:buClr>
                    <a:srgbClr val="0070C0"/>
                  </a:buClr>
                </a:pPr>
                <a:r>
                  <a:rPr lang="en-US" altLang="zh-CN" sz="2700" dirty="0">
                    <a:solidFill>
                      <a:prstClr val="white"/>
                    </a:solidFill>
                    <a:latin typeface="微软雅黑" pitchFamily="34" charset="-122"/>
                    <a:ea typeface="微软雅黑" pitchFamily="34" charset="-122"/>
                  </a:rPr>
                  <a:t>01</a:t>
                </a:r>
                <a:endParaRPr lang="zh-CN" altLang="zh-CN" sz="2700" dirty="0">
                  <a:solidFill>
                    <a:prstClr val="white"/>
                  </a:solidFill>
                  <a:latin typeface="微软雅黑" pitchFamily="34" charset="-122"/>
                  <a:ea typeface="微软雅黑" pitchFamily="34" charset="-122"/>
                </a:endParaRPr>
              </a:p>
            </p:txBody>
          </p:sp>
        </p:grpSp>
        <p:sp>
          <p:nvSpPr>
            <p:cNvPr id="29" name="Text Box 11">
              <a:hlinkClick r:id="rId2"/>
              <a:extLst>
                <a:ext uri="{FF2B5EF4-FFF2-40B4-BE49-F238E27FC236}">
                  <a16:creationId xmlns:a16="http://schemas.microsoft.com/office/drawing/2014/main" id="{93E71826-97F3-40FC-B313-6505FBC16893}"/>
                </a:ext>
              </a:extLst>
            </p:cNvPr>
            <p:cNvSpPr txBox="1">
              <a:spLocks noChangeArrowheads="1"/>
            </p:cNvSpPr>
            <p:nvPr/>
          </p:nvSpPr>
          <p:spPr bwMode="auto">
            <a:xfrm>
              <a:off x="3497887" y="1000616"/>
              <a:ext cx="7526662" cy="448928"/>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514265"/>
              <a:endParaRPr lang="zh-CN" altLang="en-US" sz="1200" spc="38" dirty="0">
                <a:solidFill>
                  <a:schemeClr val="bg1">
                    <a:lumMod val="50000"/>
                  </a:schemeClr>
                </a:solidFill>
                <a:latin typeface="微软雅黑" pitchFamily="34" charset="-122"/>
                <a:ea typeface="微软雅黑" pitchFamily="34" charset="-122"/>
              </a:endParaRPr>
            </a:p>
          </p:txBody>
        </p:sp>
      </p:grpSp>
      <p:sp>
        <p:nvSpPr>
          <p:cNvPr id="43" name="Text Box 11">
            <a:hlinkClick r:id="rId2"/>
            <a:extLst>
              <a:ext uri="{FF2B5EF4-FFF2-40B4-BE49-F238E27FC236}">
                <a16:creationId xmlns:a16="http://schemas.microsoft.com/office/drawing/2014/main" id="{C3ADEBAE-9D2A-4BCE-9520-9AA2D3770476}"/>
              </a:ext>
            </a:extLst>
          </p:cNvPr>
          <p:cNvSpPr txBox="1">
            <a:spLocks noChangeArrowheads="1"/>
          </p:cNvSpPr>
          <p:nvPr/>
        </p:nvSpPr>
        <p:spPr bwMode="auto">
          <a:xfrm>
            <a:off x="1564064" y="1170694"/>
            <a:ext cx="4297639" cy="2829685"/>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514265"/>
            <a:r>
              <a:rPr lang="en-US" altLang="zh-CN" sz="1200" spc="38" dirty="0">
                <a:solidFill>
                  <a:schemeClr val="bg1">
                    <a:lumMod val="50000"/>
                  </a:schemeClr>
                </a:solidFill>
                <a:latin typeface="微软雅黑" pitchFamily="34" charset="-122"/>
                <a:ea typeface="微软雅黑" pitchFamily="34" charset="-122"/>
              </a:rPr>
              <a:t>The maximum K value of contour coefficient is 3, which means that our optimal clustering number is 3. However, it is worth noting that from the elbow diagram of K and SSE, we can see that when k is taken as 3, SSE is still relatively large, so we go back to find the second, considering the K value 4 of the second largest contour coefficient, at this time SSE value is smaller than that when K is taken as 3, so the best clustering coefficient should be taken as 4 instead of 3.</a:t>
            </a:r>
            <a:endParaRPr lang="zh-CN" altLang="en-US" sz="1200" spc="38" dirty="0">
              <a:solidFill>
                <a:schemeClr val="bg1">
                  <a:lumMod val="50000"/>
                </a:schemeClr>
              </a:solidFill>
              <a:latin typeface="微软雅黑" pitchFamily="34" charset="-122"/>
              <a:ea typeface="微软雅黑" pitchFamily="34" charset="-122"/>
            </a:endParaRPr>
          </a:p>
        </p:txBody>
      </p:sp>
      <p:pic>
        <p:nvPicPr>
          <p:cNvPr id="24" name="图片 23">
            <a:extLst>
              <a:ext uri="{FF2B5EF4-FFF2-40B4-BE49-F238E27FC236}">
                <a16:creationId xmlns:a16="http://schemas.microsoft.com/office/drawing/2014/main" id="{D3960FD0-6F7D-49F5-B20A-19EE68FD0B31}"/>
              </a:ext>
            </a:extLst>
          </p:cNvPr>
          <p:cNvPicPr/>
          <p:nvPr/>
        </p:nvPicPr>
        <p:blipFill rotWithShape="1">
          <a:blip r:embed="rId3" cstate="print">
            <a:extLst>
              <a:ext uri="{28A0092B-C50C-407E-A947-70E740481C1C}">
                <a14:useLocalDpi xmlns:a14="http://schemas.microsoft.com/office/drawing/2010/main" val="0"/>
              </a:ext>
            </a:extLst>
          </a:blip>
          <a:srcRect l="1563" t="3225" r="2456" b="4344"/>
          <a:stretch/>
        </p:blipFill>
        <p:spPr bwMode="auto">
          <a:xfrm>
            <a:off x="6172077" y="1347614"/>
            <a:ext cx="2601818" cy="214382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5440262"/>
      </p:ext>
    </p:extLst>
  </p:cSld>
  <p:clrMapOvr>
    <a:masterClrMapping/>
  </p:clrMapOvr>
  <p:transition spd="med" advClick="0" advTm="5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1900"/>
                                  </p:stCondLst>
                                  <p:childTnLst>
                                    <p:set>
                                      <p:cBhvr>
                                        <p:cTn id="10" dur="1" fill="hold">
                                          <p:stCondLst>
                                            <p:cond delay="0"/>
                                          </p:stCondLst>
                                        </p:cTn>
                                        <p:tgtEl>
                                          <p:spTgt spid="23"/>
                                        </p:tgtEl>
                                        <p:attrNameLst>
                                          <p:attrName>style.visibility</p:attrName>
                                        </p:attrNameLst>
                                      </p:cBhvr>
                                      <p:to>
                                        <p:strVal val="visible"/>
                                      </p:to>
                                    </p:set>
                                    <p:animEffect transition="in" filter="slide(fromRight)">
                                      <p:cBhvr>
                                        <p:cTn id="11" dur="500"/>
                                        <p:tgtEl>
                                          <p:spTgt spid="23"/>
                                        </p:tgtEl>
                                      </p:cBhvr>
                                    </p:animEffect>
                                  </p:childTnLst>
                                </p:cTn>
                              </p:par>
                            </p:childTnLst>
                          </p:cTn>
                        </p:par>
                        <p:par>
                          <p:cTn id="12" fill="hold">
                            <p:stCondLst>
                              <p:cond delay="2400"/>
                            </p:stCondLst>
                            <p:childTnLst>
                              <p:par>
                                <p:cTn id="13" presetID="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2900"/>
                            </p:stCondLst>
                            <p:childTnLst>
                              <p:par>
                                <p:cTn id="18" presetID="1"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72">
            <a:extLst>
              <a:ext uri="{FF2B5EF4-FFF2-40B4-BE49-F238E27FC236}">
                <a16:creationId xmlns:a16="http://schemas.microsoft.com/office/drawing/2014/main" id="{EF0D0D79-F3E3-40E3-8054-7EC9F336406E}"/>
              </a:ext>
            </a:extLst>
          </p:cNvPr>
          <p:cNvSpPr>
            <a:spLocks noChangeArrowheads="1" noChangeShapeType="1" noTextEdit="1"/>
          </p:cNvSpPr>
          <p:nvPr/>
        </p:nvSpPr>
        <p:spPr bwMode="auto">
          <a:xfrm>
            <a:off x="467544" y="339502"/>
            <a:ext cx="504056" cy="288032"/>
          </a:xfrm>
          <a:prstGeom prst="rect">
            <a:avLst/>
          </a:prstGeom>
        </p:spPr>
        <p:txBody>
          <a:bodyPr wrap="none" lIns="86383" tIns="43192" rIns="86383" bIns="43192" fromWordArt="1">
            <a:prstTxWarp prst="textPlain">
              <a:avLst>
                <a:gd name="adj" fmla="val 50000"/>
              </a:avLst>
            </a:prstTxWarp>
          </a:bodyPr>
          <a:lstStyle/>
          <a:p>
            <a:pPr algn="ctr"/>
            <a:r>
              <a:rPr lang="en-US" altLang="zh-CN"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rPr>
              <a:t>05</a:t>
            </a:r>
            <a:endParaRPr lang="zh-CN" altLang="en-US"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endParaRPr>
          </a:p>
        </p:txBody>
      </p:sp>
      <p:sp>
        <p:nvSpPr>
          <p:cNvPr id="9" name="Rectangle 71">
            <a:extLst>
              <a:ext uri="{FF2B5EF4-FFF2-40B4-BE49-F238E27FC236}">
                <a16:creationId xmlns:a16="http://schemas.microsoft.com/office/drawing/2014/main" id="{C699E9B0-4A56-485F-B2BF-A1B818AB1F7E}"/>
              </a:ext>
            </a:extLst>
          </p:cNvPr>
          <p:cNvSpPr>
            <a:spLocks noChangeArrowheads="1"/>
          </p:cNvSpPr>
          <p:nvPr/>
        </p:nvSpPr>
        <p:spPr bwMode="auto">
          <a:xfrm>
            <a:off x="611560" y="291500"/>
            <a:ext cx="3528392" cy="380462"/>
          </a:xfrm>
          <a:prstGeom prst="rect">
            <a:avLst/>
          </a:prstGeom>
          <a:noFill/>
          <a:ln w="15875" algn="ctr">
            <a:noFill/>
            <a:miter lim="800000"/>
            <a:headEnd/>
            <a:tailEnd/>
          </a:ln>
        </p:spPr>
        <p:txBody>
          <a:bodyPr wrap="square" lIns="71983" tIns="35991" rIns="71983" bIns="35991">
            <a:spAutoFit/>
          </a:bodyPr>
          <a:lstStyle/>
          <a:p>
            <a:pPr algn="ctr" defTabSz="719861"/>
            <a:r>
              <a:rPr lang="en-US" altLang="zh-CN" sz="2000" dirty="0">
                <a:latin typeface="Amosis Technik"/>
                <a:ea typeface="楷体_GB2312"/>
                <a:cs typeface="楷体_GB2312"/>
              </a:rPr>
              <a:t>Analysis and discussion</a:t>
            </a:r>
            <a:endParaRPr lang="zh-CN" altLang="en-US" sz="2000" dirty="0">
              <a:latin typeface="Amosis Technik"/>
              <a:ea typeface="楷体_GB2312"/>
              <a:cs typeface="楷体_GB2312"/>
            </a:endParaRPr>
          </a:p>
        </p:txBody>
      </p:sp>
      <p:sp>
        <p:nvSpPr>
          <p:cNvPr id="10" name="文本框 9">
            <a:extLst>
              <a:ext uri="{FF2B5EF4-FFF2-40B4-BE49-F238E27FC236}">
                <a16:creationId xmlns:a16="http://schemas.microsoft.com/office/drawing/2014/main" id="{D5C38422-0051-4C11-BDAF-81D0C9F2CB91}"/>
              </a:ext>
            </a:extLst>
          </p:cNvPr>
          <p:cNvSpPr txBox="1"/>
          <p:nvPr/>
        </p:nvSpPr>
        <p:spPr>
          <a:xfrm>
            <a:off x="5796136" y="1563638"/>
            <a:ext cx="2808312" cy="2062103"/>
          </a:xfrm>
          <a:prstGeom prst="rect">
            <a:avLst/>
          </a:prstGeom>
          <a:noFill/>
        </p:spPr>
        <p:txBody>
          <a:bodyPr wrap="square" rtlCol="0">
            <a:spAutoFit/>
          </a:bodyPr>
          <a:lstStyle/>
          <a:p>
            <a:r>
              <a:rPr lang="en-US" altLang="zh-CN" sz="1600" dirty="0"/>
              <a:t>Using the integrated k-means algorithm in Python's machine learning library </a:t>
            </a:r>
            <a:r>
              <a:rPr lang="en-US" altLang="zh-CN" sz="1600" dirty="0" err="1"/>
              <a:t>sklearn</a:t>
            </a:r>
            <a:r>
              <a:rPr lang="en-US" altLang="zh-CN" sz="1600" dirty="0"/>
              <a:t>, 134 countries are grouped into four categories.</a:t>
            </a:r>
          </a:p>
          <a:p>
            <a:r>
              <a:rPr lang="en-US" altLang="zh-CN" sz="1600" dirty="0"/>
              <a:t>At the same time, </a:t>
            </a:r>
            <a:r>
              <a:rPr lang="en-US" altLang="zh-CN" sz="1600" dirty="0" err="1"/>
              <a:t>tsne</a:t>
            </a:r>
            <a:r>
              <a:rPr lang="en-US" altLang="zh-CN" sz="1600" dirty="0"/>
              <a:t> is used to visualize the clustering results.</a:t>
            </a:r>
            <a:endParaRPr lang="zh-CN" altLang="en-US" dirty="0"/>
          </a:p>
        </p:txBody>
      </p:sp>
      <p:pic>
        <p:nvPicPr>
          <p:cNvPr id="11" name="图片 10">
            <a:extLst>
              <a:ext uri="{FF2B5EF4-FFF2-40B4-BE49-F238E27FC236}">
                <a16:creationId xmlns:a16="http://schemas.microsoft.com/office/drawing/2014/main" id="{4BE47D99-8C32-4376-AE37-64CB72BC3FCF}"/>
              </a:ext>
            </a:extLst>
          </p:cNvPr>
          <p:cNvPicPr/>
          <p:nvPr/>
        </p:nvPicPr>
        <p:blipFill>
          <a:blip r:embed="rId2"/>
          <a:stretch>
            <a:fillRect/>
          </a:stretch>
        </p:blipFill>
        <p:spPr>
          <a:xfrm>
            <a:off x="827584" y="1096852"/>
            <a:ext cx="4626238" cy="3354550"/>
          </a:xfrm>
          <a:prstGeom prst="rect">
            <a:avLst/>
          </a:prstGeom>
        </p:spPr>
      </p:pic>
    </p:spTree>
  </p:cSld>
  <p:clrMapOvr>
    <a:masterClrMapping/>
  </p:clrMapOvr>
  <p:transition spd="med" advClick="0" advTm="5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190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childTnLst>
                          </p:cTn>
                        </p:par>
                        <p:par>
                          <p:cTn id="12" fill="hold">
                            <p:stCondLst>
                              <p:cond delay="2400"/>
                            </p:stCondLst>
                            <p:childTnLst>
                              <p:par>
                                <p:cTn id="13" presetID="1"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72">
            <a:extLst>
              <a:ext uri="{FF2B5EF4-FFF2-40B4-BE49-F238E27FC236}">
                <a16:creationId xmlns:a16="http://schemas.microsoft.com/office/drawing/2014/main" id="{EF0D0D79-F3E3-40E3-8054-7EC9F336406E}"/>
              </a:ext>
            </a:extLst>
          </p:cNvPr>
          <p:cNvSpPr>
            <a:spLocks noChangeArrowheads="1" noChangeShapeType="1" noTextEdit="1"/>
          </p:cNvSpPr>
          <p:nvPr/>
        </p:nvSpPr>
        <p:spPr bwMode="auto">
          <a:xfrm>
            <a:off x="467544" y="339502"/>
            <a:ext cx="504056" cy="288032"/>
          </a:xfrm>
          <a:prstGeom prst="rect">
            <a:avLst/>
          </a:prstGeom>
        </p:spPr>
        <p:txBody>
          <a:bodyPr wrap="none" lIns="86383" tIns="43192" rIns="86383" bIns="43192" fromWordArt="1">
            <a:prstTxWarp prst="textPlain">
              <a:avLst>
                <a:gd name="adj" fmla="val 50000"/>
              </a:avLst>
            </a:prstTxWarp>
          </a:bodyPr>
          <a:lstStyle/>
          <a:p>
            <a:pPr algn="ctr"/>
            <a:r>
              <a:rPr lang="en-US" altLang="zh-CN"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rPr>
              <a:t>05</a:t>
            </a:r>
            <a:endParaRPr lang="zh-CN" altLang="en-US" sz="3400" b="1" kern="10" dirty="0">
              <a:ln w="9525">
                <a:noFill/>
                <a:round/>
                <a:headEnd/>
                <a:tailEnd/>
              </a:ln>
              <a:solidFill>
                <a:srgbClr val="990000"/>
              </a:solidFill>
              <a:effectLst>
                <a:outerShdw dist="45791" dir="2021404" algn="ctr" rotWithShape="0">
                  <a:srgbClr val="B2B2B2">
                    <a:alpha val="79999"/>
                  </a:srgbClr>
                </a:outerShdw>
              </a:effectLst>
              <a:latin typeface="Arial"/>
              <a:cs typeface="Arial"/>
            </a:endParaRPr>
          </a:p>
        </p:txBody>
      </p:sp>
      <p:sp>
        <p:nvSpPr>
          <p:cNvPr id="9" name="Rectangle 71">
            <a:extLst>
              <a:ext uri="{FF2B5EF4-FFF2-40B4-BE49-F238E27FC236}">
                <a16:creationId xmlns:a16="http://schemas.microsoft.com/office/drawing/2014/main" id="{C699E9B0-4A56-485F-B2BF-A1B818AB1F7E}"/>
              </a:ext>
            </a:extLst>
          </p:cNvPr>
          <p:cNvSpPr>
            <a:spLocks noChangeArrowheads="1"/>
          </p:cNvSpPr>
          <p:nvPr/>
        </p:nvSpPr>
        <p:spPr bwMode="auto">
          <a:xfrm>
            <a:off x="107504" y="293287"/>
            <a:ext cx="3528392" cy="380462"/>
          </a:xfrm>
          <a:prstGeom prst="rect">
            <a:avLst/>
          </a:prstGeom>
          <a:noFill/>
          <a:ln w="15875" algn="ctr">
            <a:noFill/>
            <a:miter lim="800000"/>
            <a:headEnd/>
            <a:tailEnd/>
          </a:ln>
        </p:spPr>
        <p:txBody>
          <a:bodyPr wrap="square" lIns="71983" tIns="35991" rIns="71983" bIns="35991">
            <a:spAutoFit/>
          </a:bodyPr>
          <a:lstStyle/>
          <a:p>
            <a:pPr algn="ctr" defTabSz="719861"/>
            <a:r>
              <a:rPr lang="zh-CN" altLang="en-US" sz="2000" dirty="0">
                <a:latin typeface="Amosis Technik"/>
                <a:ea typeface="楷体_GB2312"/>
                <a:cs typeface="楷体_GB2312"/>
              </a:rPr>
              <a:t>分析与讨论</a:t>
            </a:r>
          </a:p>
        </p:txBody>
      </p:sp>
      <p:sp>
        <p:nvSpPr>
          <p:cNvPr id="10" name="文本框 9">
            <a:extLst>
              <a:ext uri="{FF2B5EF4-FFF2-40B4-BE49-F238E27FC236}">
                <a16:creationId xmlns:a16="http://schemas.microsoft.com/office/drawing/2014/main" id="{D5C38422-0051-4C11-BDAF-81D0C9F2CB91}"/>
              </a:ext>
            </a:extLst>
          </p:cNvPr>
          <p:cNvSpPr txBox="1"/>
          <p:nvPr/>
        </p:nvSpPr>
        <p:spPr>
          <a:xfrm>
            <a:off x="971600" y="1059582"/>
            <a:ext cx="7242919" cy="3323987"/>
          </a:xfrm>
          <a:prstGeom prst="rect">
            <a:avLst/>
          </a:prstGeom>
          <a:noFill/>
        </p:spPr>
        <p:txBody>
          <a:bodyPr wrap="square" rtlCol="0">
            <a:spAutoFit/>
          </a:bodyPr>
          <a:lstStyle/>
          <a:p>
            <a:r>
              <a:rPr lang="en-US" altLang="zh-CN" sz="1400" dirty="0">
                <a:solidFill>
                  <a:schemeClr val="bg1">
                    <a:lumMod val="50000"/>
                  </a:schemeClr>
                </a:solidFill>
              </a:rPr>
              <a:t>The novel coronavirus pneumonia is not very serious in the first country: but the national medical situation is relatively low.</a:t>
            </a:r>
          </a:p>
          <a:p>
            <a:endParaRPr lang="en-US" altLang="zh-CN" sz="1400" dirty="0">
              <a:solidFill>
                <a:schemeClr val="bg1">
                  <a:lumMod val="50000"/>
                </a:schemeClr>
              </a:solidFill>
            </a:endParaRPr>
          </a:p>
          <a:p>
            <a:r>
              <a:rPr lang="en-US" altLang="zh-CN" sz="1400" dirty="0">
                <a:solidFill>
                  <a:schemeClr val="bg1">
                    <a:lumMod val="50000"/>
                  </a:schemeClr>
                </a:solidFill>
              </a:rPr>
              <a:t>The second category of countries: China, the United States, Japan, South Korea, northern Europe, Australia and other countries, the epidemic situation is relatively serious, the medical level is medium to high, and the aging population also exists.</a:t>
            </a:r>
          </a:p>
          <a:p>
            <a:endParaRPr lang="en-US" altLang="zh-CN" sz="1400" dirty="0">
              <a:solidFill>
                <a:schemeClr val="bg1">
                  <a:lumMod val="50000"/>
                </a:schemeClr>
              </a:solidFill>
            </a:endParaRPr>
          </a:p>
          <a:p>
            <a:r>
              <a:rPr lang="en-US" altLang="zh-CN" sz="1400" dirty="0">
                <a:solidFill>
                  <a:schemeClr val="bg1">
                    <a:lumMod val="50000"/>
                  </a:schemeClr>
                </a:solidFill>
              </a:rPr>
              <a:t>The novel coronavirus pneumonia is the third country: most of the countries are backward in developing countries such as Africa, the Middle East and Southeast Asia. The number of confirmed cases of new crown pneumonia epidemic is less than the time limit. However, due to poor medical quality, the shortage of medical resources, the low cure rate and high mortality rate.</a:t>
            </a:r>
          </a:p>
          <a:p>
            <a:endParaRPr lang="en-US" altLang="zh-CN" sz="1400" dirty="0">
              <a:solidFill>
                <a:schemeClr val="bg1">
                  <a:lumMod val="50000"/>
                </a:schemeClr>
              </a:solidFill>
            </a:endParaRPr>
          </a:p>
          <a:p>
            <a:r>
              <a:rPr lang="en-US" altLang="zh-CN" sz="1400" dirty="0">
                <a:solidFill>
                  <a:schemeClr val="bg1">
                    <a:lumMod val="50000"/>
                  </a:schemeClr>
                </a:solidFill>
              </a:rPr>
              <a:t>The fourth kind of countries: countries with more serious epidemic situation in Europe, with serious aging and high mortality, but with high medical level, sufficient medical resources and relatively high cure rate.</a:t>
            </a:r>
            <a:endParaRPr lang="zh-CN" altLang="zh-CN" sz="1400" dirty="0">
              <a:solidFill>
                <a:schemeClr val="bg1">
                  <a:lumMod val="50000"/>
                </a:schemeClr>
              </a:solidFill>
            </a:endParaRPr>
          </a:p>
        </p:txBody>
      </p:sp>
    </p:spTree>
    <p:extLst>
      <p:ext uri="{BB962C8B-B14F-4D97-AF65-F5344CB8AC3E}">
        <p14:creationId xmlns:p14="http://schemas.microsoft.com/office/powerpoint/2010/main" val="3702230719"/>
      </p:ext>
    </p:extLst>
  </p:cSld>
  <p:clrMapOvr>
    <a:masterClrMapping/>
  </p:clrMapOvr>
  <p:transition spd="med" advClick="0" advTm="5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190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childTnLst>
                          </p:cTn>
                        </p:par>
                        <p:par>
                          <p:cTn id="12" fill="hold">
                            <p:stCondLst>
                              <p:cond delay="24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新建文件夹 (3)\41568c81c2debb9.jpg"/>
          <p:cNvPicPr>
            <a:picLocks noChangeAspect="1" noChangeArrowheads="1"/>
          </p:cNvPicPr>
          <p:nvPr/>
        </p:nvPicPr>
        <p:blipFill>
          <a:blip r:embed="rId2" cstate="print"/>
          <a:srcRect/>
          <a:stretch>
            <a:fillRect/>
          </a:stretch>
        </p:blipFill>
        <p:spPr bwMode="auto">
          <a:xfrm>
            <a:off x="4755724" y="483518"/>
            <a:ext cx="4388276" cy="4381526"/>
          </a:xfrm>
          <a:prstGeom prst="rect">
            <a:avLst/>
          </a:prstGeom>
          <a:noFill/>
        </p:spPr>
      </p:pic>
      <p:sp>
        <p:nvSpPr>
          <p:cNvPr id="6" name="TextBox 6"/>
          <p:cNvSpPr txBox="1">
            <a:spLocks noChangeArrowheads="1"/>
          </p:cNvSpPr>
          <p:nvPr/>
        </p:nvSpPr>
        <p:spPr bwMode="auto">
          <a:xfrm>
            <a:off x="573156" y="2283718"/>
            <a:ext cx="5511012" cy="927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defTabSz="974725" eaLnBrk="0" hangingPunct="0">
              <a:defRPr>
                <a:solidFill>
                  <a:schemeClr val="tx1"/>
                </a:solidFill>
                <a:latin typeface="Calibri" pitchFamily="34" charset="0"/>
                <a:ea typeface="宋体" pitchFamily="2" charset="-122"/>
              </a:defRPr>
            </a:lvl1pPr>
            <a:lvl2pPr marL="742950" indent="-285750" defTabSz="974725" eaLnBrk="0" hangingPunct="0">
              <a:defRPr>
                <a:solidFill>
                  <a:schemeClr val="tx1"/>
                </a:solidFill>
                <a:latin typeface="Calibri" pitchFamily="34" charset="0"/>
                <a:ea typeface="宋体" pitchFamily="2" charset="-122"/>
              </a:defRPr>
            </a:lvl2pPr>
            <a:lvl3pPr marL="1143000" indent="-228600" defTabSz="974725" eaLnBrk="0" hangingPunct="0">
              <a:defRPr>
                <a:solidFill>
                  <a:schemeClr val="tx1"/>
                </a:solidFill>
                <a:latin typeface="Calibri" pitchFamily="34" charset="0"/>
                <a:ea typeface="宋体" pitchFamily="2" charset="-122"/>
              </a:defRPr>
            </a:lvl3pPr>
            <a:lvl4pPr marL="1600200" indent="-228600" defTabSz="974725" eaLnBrk="0" hangingPunct="0">
              <a:defRPr>
                <a:solidFill>
                  <a:schemeClr val="tx1"/>
                </a:solidFill>
                <a:latin typeface="Calibri" pitchFamily="34" charset="0"/>
                <a:ea typeface="宋体" pitchFamily="2" charset="-122"/>
              </a:defRPr>
            </a:lvl4pPr>
            <a:lvl5pPr marL="2057400" indent="-228600" defTabSz="974725" eaLnBrk="0" hangingPunct="0">
              <a:defRPr>
                <a:solidFill>
                  <a:schemeClr val="tx1"/>
                </a:solidFill>
                <a:latin typeface="Calibri" pitchFamily="34" charset="0"/>
                <a:ea typeface="宋体" pitchFamily="2" charset="-122"/>
              </a:defRPr>
            </a:lvl5pPr>
            <a:lvl6pPr marL="2514600" indent="-228600" defTabSz="9747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9747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9747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974725" eaLnBrk="0" fontAlgn="base" hangingPunct="0">
              <a:spcBef>
                <a:spcPct val="0"/>
              </a:spcBef>
              <a:spcAft>
                <a:spcPct val="0"/>
              </a:spcAft>
              <a:defRPr>
                <a:solidFill>
                  <a:schemeClr val="tx1"/>
                </a:solidFill>
                <a:latin typeface="Calibri" pitchFamily="34" charset="0"/>
                <a:ea typeface="宋体" pitchFamily="2" charset="-122"/>
              </a:defRPr>
            </a:lvl9pPr>
          </a:lstStyle>
          <a:p>
            <a:pPr algn="ctr">
              <a:buNone/>
            </a:pPr>
            <a:r>
              <a:rPr lang="en-US" altLang="zh-CN" sz="2800" b="1" cap="all" spc="427" dirty="0">
                <a:solidFill>
                  <a:schemeClr val="tx1">
                    <a:lumMod val="75000"/>
                    <a:lumOff val="25000"/>
                  </a:schemeClr>
                </a:solidFill>
                <a:latin typeface="微软雅黑" pitchFamily="34" charset="-122"/>
                <a:ea typeface="微软雅黑" pitchFamily="34" charset="-122"/>
                <a:cs typeface="Arial" panose="020B0604020202020204" pitchFamily="34" charset="0"/>
              </a:rPr>
              <a:t>Thank you </a:t>
            </a:r>
          </a:p>
          <a:p>
            <a:pPr algn="ctr">
              <a:buNone/>
            </a:pPr>
            <a:r>
              <a:rPr lang="en-US" altLang="zh-CN" sz="2800" b="1" cap="all" spc="427" dirty="0">
                <a:solidFill>
                  <a:schemeClr val="tx1">
                    <a:lumMod val="75000"/>
                    <a:lumOff val="25000"/>
                  </a:schemeClr>
                </a:solidFill>
                <a:latin typeface="微软雅黑" pitchFamily="34" charset="-122"/>
                <a:ea typeface="微软雅黑" pitchFamily="34" charset="-122"/>
                <a:cs typeface="Arial" panose="020B0604020202020204" pitchFamily="34" charset="0"/>
              </a:rPr>
              <a:t>for watching </a:t>
            </a:r>
            <a:r>
              <a:rPr lang="zh-CN" altLang="en-US" sz="2800" b="1" cap="all" spc="427" dirty="0">
                <a:solidFill>
                  <a:schemeClr val="tx1">
                    <a:lumMod val="75000"/>
                    <a:lumOff val="25000"/>
                  </a:schemeClr>
                </a:solidFill>
                <a:latin typeface="微软雅黑" pitchFamily="34" charset="-122"/>
                <a:ea typeface="微软雅黑" pitchFamily="34" charset="-122"/>
                <a:cs typeface="Arial" panose="020B0604020202020204" pitchFamily="34" charset="0"/>
              </a:rPr>
              <a:t>！</a:t>
            </a:r>
          </a:p>
        </p:txBody>
      </p:sp>
      <p:cxnSp>
        <p:nvCxnSpPr>
          <p:cNvPr id="7" name="直接连接符 6"/>
          <p:cNvCxnSpPr/>
          <p:nvPr/>
        </p:nvCxnSpPr>
        <p:spPr>
          <a:xfrm>
            <a:off x="1128417" y="3084508"/>
            <a:ext cx="399404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Click="0" advTm="700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年度工作总结"/>
</p:tagLst>
</file>

<file path=ppt/theme/theme1.xml><?xml version="1.0" encoding="utf-8"?>
<a:theme xmlns:a="http://schemas.openxmlformats.org/drawingml/2006/main" name="第一PPT，www.1ppt.com">
  <a:themeElements>
    <a:clrScheme name="自定义 770">
      <a:dk1>
        <a:sysClr val="windowText" lastClr="000000"/>
      </a:dk1>
      <a:lt1>
        <a:sysClr val="window" lastClr="FFFFFF"/>
      </a:lt1>
      <a:dk2>
        <a:srgbClr val="44546A"/>
      </a:dk2>
      <a:lt2>
        <a:srgbClr val="E7E6E6"/>
      </a:lt2>
      <a:accent1>
        <a:srgbClr val="C00000"/>
      </a:accent1>
      <a:accent2>
        <a:srgbClr val="7F7F7F"/>
      </a:accent2>
      <a:accent3>
        <a:srgbClr val="C00000"/>
      </a:accent3>
      <a:accent4>
        <a:srgbClr val="7F7F7F"/>
      </a:accent4>
      <a:accent5>
        <a:srgbClr val="E455D1"/>
      </a:accent5>
      <a:accent6>
        <a:srgbClr val="636363"/>
      </a:accent6>
      <a:hlink>
        <a:srgbClr val="8F0000"/>
      </a:hlink>
      <a:folHlink>
        <a:srgbClr val="6363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3878</TotalTime>
  <Words>864</Words>
  <Application>Microsoft Office PowerPoint</Application>
  <PresentationFormat>全屏显示(16:9)</PresentationFormat>
  <Paragraphs>52</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Amosis Technik</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演讲演说</dc:title>
  <dc:creator>第一PPT</dc:creator>
  <cp:keywords>www.1ppt.com</cp:keywords>
  <dc:description>www.1ppt.com</dc:description>
  <cp:lastModifiedBy>zheng shulin</cp:lastModifiedBy>
  <cp:revision>380</cp:revision>
  <dcterms:created xsi:type="dcterms:W3CDTF">2014-11-09T01:07:25Z</dcterms:created>
  <dcterms:modified xsi:type="dcterms:W3CDTF">2020-05-15T12:06:37Z</dcterms:modified>
</cp:coreProperties>
</file>