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81" r:id="rId3"/>
    <p:sldId id="260" r:id="rId4"/>
    <p:sldId id="262" r:id="rId5"/>
    <p:sldId id="285" r:id="rId6"/>
    <p:sldId id="293" r:id="rId7"/>
    <p:sldId id="287" r:id="rId8"/>
    <p:sldId id="289" r:id="rId9"/>
    <p:sldId id="290" r:id="rId10"/>
    <p:sldId id="288" r:id="rId11"/>
    <p:sldId id="263" r:id="rId12"/>
    <p:sldId id="292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CCD"/>
    <a:srgbClr val="7ABAB8"/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0" autoAdjust="0"/>
    <p:restoredTop sz="85211" autoAdjust="0"/>
  </p:normalViewPr>
  <p:slideViewPr>
    <p:cSldViewPr snapToGrid="0" showGuides="1">
      <p:cViewPr varScale="1">
        <p:scale>
          <a:sx n="97" d="100"/>
          <a:sy n="97" d="100"/>
        </p:scale>
        <p:origin x="75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地震预测一般有以下几种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6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</a:t>
            </a:r>
            <a:r>
              <a:rPr lang="en-US" altLang="zh-CN" dirty="0"/>
              <a:t>2624</a:t>
            </a:r>
            <a:r>
              <a:rPr lang="zh-CN" altLang="en-US" dirty="0"/>
              <a:t>个信号段。分析所给的</a:t>
            </a:r>
            <a:r>
              <a:rPr lang="en-US" altLang="zh-CN" dirty="0"/>
              <a:t>sample_submission.csv</a:t>
            </a:r>
            <a:r>
              <a:rPr lang="zh-CN" altLang="en-US" dirty="0"/>
              <a:t>也可发现，该问题最终需要我们给出每一个信号段最后一个信号点所对应的</a:t>
            </a:r>
            <a:r>
              <a:rPr lang="en-US" altLang="zh-CN" dirty="0" err="1"/>
              <a:t>time_to_failure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6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我们画出了前</a:t>
            </a:r>
            <a:r>
              <a:rPr lang="en-US" altLang="zh-CN" dirty="0"/>
              <a:t>4</a:t>
            </a:r>
            <a:r>
              <a:rPr lang="zh-CN" altLang="en-US" dirty="0"/>
              <a:t>段测试数据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之后存在实数域和虚数域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7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最后采用了</a:t>
            </a:r>
            <a:r>
              <a:rPr lang="en-US" altLang="zh-CN" dirty="0"/>
              <a:t>441</a:t>
            </a:r>
            <a:r>
              <a:rPr lang="zh-CN" altLang="en-US" dirty="0"/>
              <a:t>个特征，选取了两个回归模型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8036" y="1435264"/>
            <a:ext cx="6820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LANL Earthquake Prediction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43112" y="4085242"/>
            <a:ext cx="5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组员：黄梓浩，郑昊思，黎炳华，贾浩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38131" y="5210093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flipV="1">
            <a:off x="0" y="2360504"/>
            <a:ext cx="12192000" cy="228922"/>
            <a:chOff x="4129088" y="2457450"/>
            <a:chExt cx="4057650" cy="0"/>
          </a:xfrm>
        </p:grpSpPr>
        <p:cxnSp>
          <p:nvCxnSpPr>
            <p:cNvPr id="6" name="直接连接符 5"/>
            <p:cNvCxnSpPr>
              <a:cxnSpLocks/>
            </p:cNvCxnSpPr>
            <p:nvPr/>
          </p:nvCxnSpPr>
          <p:spPr>
            <a:xfrm flipV="1">
              <a:off x="4129088" y="2457450"/>
              <a:ext cx="687104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</p:cNvCxnSpPr>
            <p:nvPr/>
          </p:nvCxnSpPr>
          <p:spPr>
            <a:xfrm flipV="1">
              <a:off x="7434586" y="2457450"/>
              <a:ext cx="752152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C00785A-A7C0-417A-9B88-337BADD1E073}"/>
              </a:ext>
            </a:extLst>
          </p:cNvPr>
          <p:cNvSpPr txBox="1"/>
          <p:nvPr/>
        </p:nvSpPr>
        <p:spPr>
          <a:xfrm>
            <a:off x="2742764" y="4647667"/>
            <a:ext cx="68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学号：</a:t>
            </a:r>
            <a:r>
              <a:rPr lang="en-US" altLang="zh-CN" b="1" dirty="0">
                <a:cs typeface="+mn-ea"/>
                <a:sym typeface="+mn-lt"/>
              </a:rPr>
              <a:t>2120180416</a:t>
            </a:r>
            <a:r>
              <a:rPr lang="zh-CN" altLang="en-US" b="1" dirty="0">
                <a:cs typeface="+mn-ea"/>
                <a:sym typeface="+mn-lt"/>
              </a:rPr>
              <a:t>，</a:t>
            </a:r>
            <a:r>
              <a:rPr lang="en-US" altLang="zh-CN" b="1" dirty="0">
                <a:cs typeface="+mn-ea"/>
                <a:sym typeface="+mn-lt"/>
              </a:rPr>
              <a:t>2120180427</a:t>
            </a:r>
            <a:r>
              <a:rPr lang="zh-CN" altLang="en-US" b="1" dirty="0">
                <a:cs typeface="+mn-ea"/>
                <a:sym typeface="+mn-lt"/>
              </a:rPr>
              <a:t>，</a:t>
            </a:r>
            <a:r>
              <a:rPr lang="en-US" altLang="zh-CN" b="1" dirty="0">
                <a:cs typeface="+mn-ea"/>
                <a:sym typeface="+mn-lt"/>
              </a:rPr>
              <a:t>2120180402</a:t>
            </a:r>
            <a:r>
              <a:rPr lang="zh-CN" altLang="en-US" b="1" dirty="0">
                <a:cs typeface="+mn-ea"/>
                <a:sym typeface="+mn-lt"/>
              </a:rPr>
              <a:t>，</a:t>
            </a:r>
            <a:r>
              <a:rPr lang="en-US" altLang="zh-CN" b="1" dirty="0">
                <a:cs typeface="+mn-ea"/>
                <a:sym typeface="+mn-lt"/>
              </a:rPr>
              <a:t>2120180399</a:t>
            </a:r>
            <a:endParaRPr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87523A-FBE5-4725-9807-943E1C793470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ECC994B-D994-41B3-BDAB-463153677009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F029E4-A53F-473B-BBFE-0BF14CCEF021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A5CFD0-7034-48FD-8AA8-87775EC28B1D}"/>
                </a:ext>
              </a:extLst>
            </p:cNvPr>
            <p:cNvSpPr/>
            <p:nvPr/>
          </p:nvSpPr>
          <p:spPr>
            <a:xfrm>
              <a:off x="649227" y="387264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36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AA936D-9A2C-4433-980F-E3A9D219EFE0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特征工程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8E01C3F-9C26-4B4A-8B57-2946DB62ECA4}"/>
              </a:ext>
            </a:extLst>
          </p:cNvPr>
          <p:cNvSpPr/>
          <p:nvPr/>
        </p:nvSpPr>
        <p:spPr>
          <a:xfrm>
            <a:off x="535835" y="162922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频域特征：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F16BD3-5B7E-4179-9E52-85ACC43974DD}"/>
              </a:ext>
            </a:extLst>
          </p:cNvPr>
          <p:cNvSpPr/>
          <p:nvPr/>
        </p:nvSpPr>
        <p:spPr>
          <a:xfrm>
            <a:off x="869802" y="2690832"/>
            <a:ext cx="5226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能量值的百分位数：</a:t>
            </a:r>
            <a:r>
              <a:rPr lang="en-US" altLang="zh-CN" sz="2000" b="1" dirty="0">
                <a:cs typeface="+mn-ea"/>
                <a:sym typeface="+mn-lt"/>
              </a:rPr>
              <a:t>0.01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0.1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0.9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0.99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2E64AF-2EC7-42B9-96D9-CB0E39491F1F}"/>
              </a:ext>
            </a:extLst>
          </p:cNvPr>
          <p:cNvSpPr/>
          <p:nvPr/>
        </p:nvSpPr>
        <p:spPr>
          <a:xfrm>
            <a:off x="869802" y="3449353"/>
            <a:ext cx="47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能量值最值、均值、标准差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0645BA-118B-44F0-AFFA-4535A01D934F}"/>
              </a:ext>
            </a:extLst>
          </p:cNvPr>
          <p:cNvSpPr/>
          <p:nvPr/>
        </p:nvSpPr>
        <p:spPr>
          <a:xfrm>
            <a:off x="869800" y="4207874"/>
            <a:ext cx="4385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实数域的均值、标准差、最值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97FB28-A68E-4FA4-997D-82C31D27BE7E}"/>
              </a:ext>
            </a:extLst>
          </p:cNvPr>
          <p:cNvSpPr/>
          <p:nvPr/>
        </p:nvSpPr>
        <p:spPr>
          <a:xfrm>
            <a:off x="869800" y="4966395"/>
            <a:ext cx="409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虚数域的均值、标准差、最值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6A13C0-744D-4F3B-AECE-DC2C05A64332}"/>
              </a:ext>
            </a:extLst>
          </p:cNvPr>
          <p:cNvSpPr/>
          <p:nvPr/>
        </p:nvSpPr>
        <p:spPr>
          <a:xfrm>
            <a:off x="6096000" y="2690832"/>
            <a:ext cx="6620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前 </a:t>
            </a:r>
            <a:r>
              <a:rPr lang="en-US" altLang="zh-CN" sz="2000" b="1" dirty="0">
                <a:cs typeface="+mn-ea"/>
                <a:sym typeface="+mn-lt"/>
              </a:rPr>
              <a:t>6000 </a:t>
            </a:r>
            <a:r>
              <a:rPr lang="zh-CN" altLang="en-US" sz="2000" b="1" dirty="0">
                <a:cs typeface="+mn-ea"/>
                <a:sym typeface="+mn-lt"/>
              </a:rPr>
              <a:t>个频率点实数域的均值、标准差、最值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C17B8A-0A2F-4940-843E-40E9C1C1A45B}"/>
              </a:ext>
            </a:extLst>
          </p:cNvPr>
          <p:cNvSpPr/>
          <p:nvPr/>
        </p:nvSpPr>
        <p:spPr>
          <a:xfrm>
            <a:off x="6096000" y="3449353"/>
            <a:ext cx="6468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前 </a:t>
            </a:r>
            <a:r>
              <a:rPr lang="en-US" altLang="zh-CN" sz="2000" b="1" dirty="0">
                <a:cs typeface="+mn-ea"/>
                <a:sym typeface="+mn-lt"/>
              </a:rPr>
              <a:t>18000 </a:t>
            </a:r>
            <a:r>
              <a:rPr lang="zh-CN" altLang="en-US" sz="2000" b="1" dirty="0">
                <a:cs typeface="+mn-ea"/>
                <a:sym typeface="+mn-lt"/>
              </a:rPr>
              <a:t>个频率点虚数域的均值、标准差、最值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8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4BB1E95A-2CC0-43DB-A4EA-695A5FB1BECE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8C181DD-287B-473A-B2B8-901F2E8170D7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chemeClr val="accent6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65FA38-2A82-460E-98BB-965EEB9A7884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56B9F83-FA17-4457-96B2-A2995E4B731F}"/>
                </a:ext>
              </a:extLst>
            </p:cNvPr>
            <p:cNvSpPr/>
            <p:nvPr/>
          </p:nvSpPr>
          <p:spPr>
            <a:xfrm>
              <a:off x="649227" y="387264"/>
              <a:ext cx="4491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4</a:t>
              </a:r>
              <a:endParaRPr lang="zh-CN" altLang="en-US" sz="36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441B70B-F934-4951-B0BC-9D4C9C635DEA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模型设计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95058225-4ACF-494D-B815-3862AC46D724}"/>
              </a:ext>
            </a:extLst>
          </p:cNvPr>
          <p:cNvSpPr/>
          <p:nvPr/>
        </p:nvSpPr>
        <p:spPr>
          <a:xfrm>
            <a:off x="523135" y="16657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预处理：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214A11-1922-4F1E-A64E-AB34F5EBEC38}"/>
              </a:ext>
            </a:extLst>
          </p:cNvPr>
          <p:cNvSpPr/>
          <p:nvPr/>
        </p:nvSpPr>
        <p:spPr>
          <a:xfrm>
            <a:off x="1231021" y="2502350"/>
            <a:ext cx="72635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训练样本对每种特征做均值与标准差归一化</a:t>
            </a:r>
            <a:endParaRPr lang="en-US" altLang="zh-CN" sz="2400" b="1" dirty="0">
              <a:cs typeface="+mn-ea"/>
              <a:sym typeface="+mn-lt"/>
            </a:endParaRPr>
          </a:p>
          <a:p>
            <a:r>
              <a:rPr lang="zh-CN" altLang="en-US" sz="2400" b="1" dirty="0">
                <a:cs typeface="+mn-ea"/>
                <a:sym typeface="+mn-lt"/>
              </a:rPr>
              <a:t>测试样本用训练样本特征的均值与标准差进行归一化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CB9BEF0-DC80-4690-801F-EAD84A3BE066}"/>
              </a:ext>
            </a:extLst>
          </p:cNvPr>
          <p:cNvSpPr/>
          <p:nvPr/>
        </p:nvSpPr>
        <p:spPr>
          <a:xfrm>
            <a:off x="523135" y="389398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回归模型：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B3203D4-6F67-4531-9975-BB4788B08CF6}"/>
              </a:ext>
            </a:extLst>
          </p:cNvPr>
          <p:cNvSpPr/>
          <p:nvPr/>
        </p:nvSpPr>
        <p:spPr>
          <a:xfrm>
            <a:off x="1226819" y="4918960"/>
            <a:ext cx="1599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• </a:t>
            </a:r>
            <a:r>
              <a:rPr lang="en-US" altLang="zh-CN" sz="2400" b="1" dirty="0" err="1">
                <a:cs typeface="+mn-ea"/>
                <a:sym typeface="+mn-lt"/>
              </a:rPr>
              <a:t>XGBoost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006907-B013-43AF-8193-7FE636ACFF2C}"/>
              </a:ext>
            </a:extLst>
          </p:cNvPr>
          <p:cNvSpPr/>
          <p:nvPr/>
        </p:nvSpPr>
        <p:spPr>
          <a:xfrm>
            <a:off x="6887355" y="4918960"/>
            <a:ext cx="4099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• 0.5</a:t>
            </a:r>
            <a:r>
              <a:rPr lang="zh-CN" altLang="en-US" sz="2400" b="1" dirty="0">
                <a:cs typeface="+mn-ea"/>
                <a:sym typeface="+mn-lt"/>
              </a:rPr>
              <a:t>*</a:t>
            </a:r>
            <a:r>
              <a:rPr lang="en-US" altLang="zh-CN" sz="2400" b="1" dirty="0">
                <a:cs typeface="+mn-ea"/>
                <a:sym typeface="+mn-lt"/>
              </a:rPr>
              <a:t>(</a:t>
            </a:r>
            <a:r>
              <a:rPr lang="en-US" altLang="zh-CN" sz="2400" b="1" dirty="0" err="1">
                <a:cs typeface="+mn-ea"/>
                <a:sym typeface="+mn-lt"/>
              </a:rPr>
              <a:t>XGBoost</a:t>
            </a:r>
            <a:r>
              <a:rPr lang="en-US" altLang="zh-CN" sz="2400" b="1" dirty="0">
                <a:cs typeface="+mn-ea"/>
                <a:sym typeface="+mn-lt"/>
              </a:rPr>
              <a:t> + </a:t>
            </a:r>
            <a:r>
              <a:rPr lang="en-US" altLang="zh-CN" sz="2400" b="1" dirty="0" err="1">
                <a:cs typeface="+mn-ea"/>
                <a:sym typeface="+mn-lt"/>
              </a:rPr>
              <a:t>LightGBM</a:t>
            </a:r>
            <a:r>
              <a:rPr lang="en-US" altLang="zh-CN" sz="2400" b="1" dirty="0">
                <a:cs typeface="+mn-ea"/>
                <a:sym typeface="+mn-lt"/>
              </a:rPr>
              <a:t>)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629B148-EB8A-4817-89E9-B69871794F25}"/>
              </a:ext>
            </a:extLst>
          </p:cNvPr>
          <p:cNvSpPr/>
          <p:nvPr/>
        </p:nvSpPr>
        <p:spPr>
          <a:xfrm>
            <a:off x="4057087" y="4918960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• </a:t>
            </a:r>
            <a:r>
              <a:rPr lang="en-US" altLang="zh-CN" sz="2400" b="1" dirty="0" err="1">
                <a:cs typeface="+mn-ea"/>
                <a:sym typeface="+mn-lt"/>
              </a:rPr>
              <a:t>LightGBM</a:t>
            </a:r>
            <a:endParaRPr lang="en-US" altLang="zh-CN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4BB1E95A-2CC0-43DB-A4EA-695A5FB1BECE}"/>
              </a:ext>
            </a:extLst>
          </p:cNvPr>
          <p:cNvGrpSpPr/>
          <p:nvPr/>
        </p:nvGrpSpPr>
        <p:grpSpPr>
          <a:xfrm>
            <a:off x="-1226820" y="-1346917"/>
            <a:ext cx="3356450" cy="2453640"/>
            <a:chOff x="-1226820" y="-1346917"/>
            <a:chExt cx="3356450" cy="245364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8C181DD-287B-473A-B2B8-901F2E8170D7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chemeClr val="accent6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65FA38-2A82-460E-98BB-965EEB9A7884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56B9F83-FA17-4457-96B2-A2995E4B731F}"/>
                </a:ext>
              </a:extLst>
            </p:cNvPr>
            <p:cNvSpPr/>
            <p:nvPr/>
          </p:nvSpPr>
          <p:spPr>
            <a:xfrm>
              <a:off x="649227" y="387264"/>
              <a:ext cx="4491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5</a:t>
              </a:r>
              <a:endParaRPr lang="zh-CN" altLang="en-US" sz="36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441B70B-F934-4951-B0BC-9D4C9C635DEA}"/>
                </a:ext>
              </a:extLst>
            </p:cNvPr>
            <p:cNvSpPr/>
            <p:nvPr/>
          </p:nvSpPr>
          <p:spPr>
            <a:xfrm>
              <a:off x="1226819" y="510375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结果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4D65F41-8152-4002-AA80-6BFB0BFB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" y="4186233"/>
            <a:ext cx="8659556" cy="2011367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67A48B-010B-4647-AC73-D34ACA307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37290"/>
              </p:ext>
            </p:extLst>
          </p:nvPr>
        </p:nvGraphicFramePr>
        <p:xfrm>
          <a:off x="911224" y="1941362"/>
          <a:ext cx="1036955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88">
                  <a:extLst>
                    <a:ext uri="{9D8B030D-6E8A-4147-A177-3AD203B41FA5}">
                      <a16:colId xmlns:a16="http://schemas.microsoft.com/office/drawing/2014/main" val="3823776576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1397435721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567864834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18113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j-lt"/>
                        </a:rPr>
                        <a:t>model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+mj-lt"/>
                        </a:rPr>
                        <a:t>XGBoost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+mj-lt"/>
                        </a:rPr>
                        <a:t>LightGBM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+mj-lt"/>
                        </a:rPr>
                        <a:t>XGBoost+LightGBM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j-lt"/>
                        </a:rPr>
                        <a:t>loss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j-lt"/>
                        </a:rPr>
                        <a:t>1.489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j-lt"/>
                        </a:rPr>
                        <a:t>1.473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j-lt"/>
                        </a:rPr>
                        <a:t>1.507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0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F9F4FB3-242A-4B60-B477-3C20C7088545}"/>
              </a:ext>
            </a:extLst>
          </p:cNvPr>
          <p:cNvGrpSpPr/>
          <p:nvPr/>
        </p:nvGrpSpPr>
        <p:grpSpPr>
          <a:xfrm flipV="1">
            <a:off x="0" y="2674299"/>
            <a:ext cx="12192000" cy="228922"/>
            <a:chOff x="4129088" y="2457450"/>
            <a:chExt cx="4057650" cy="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8290865-2264-4319-8E06-41B41F3D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088" y="2457450"/>
              <a:ext cx="687104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98F0C62-EE11-4117-9F92-5E062170B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586" y="2457450"/>
              <a:ext cx="752152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C8B135F-8AAD-4F70-8CF9-E1F36A7A483F}"/>
              </a:ext>
            </a:extLst>
          </p:cNvPr>
          <p:cNvSpPr txBox="1"/>
          <p:nvPr/>
        </p:nvSpPr>
        <p:spPr>
          <a:xfrm>
            <a:off x="806741" y="1386348"/>
            <a:ext cx="1415772" cy="35011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b="1" dirty="0"/>
              <a:t>目录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E1A6876-331A-43CB-9647-0A75981A9A87}"/>
              </a:ext>
            </a:extLst>
          </p:cNvPr>
          <p:cNvGrpSpPr/>
          <p:nvPr/>
        </p:nvGrpSpPr>
        <p:grpSpPr>
          <a:xfrm>
            <a:off x="3111297" y="316758"/>
            <a:ext cx="3702552" cy="1161238"/>
            <a:chOff x="2990111" y="217606"/>
            <a:chExt cx="3702552" cy="116123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3DD8785-0A18-4221-B8F7-C8C6D21E5C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0111" y="217606"/>
              <a:ext cx="1872000" cy="1161238"/>
              <a:chOff x="864526" y="2057400"/>
              <a:chExt cx="3955467" cy="2453640"/>
            </a:xfrm>
          </p:grpSpPr>
          <p:sp>
            <p:nvSpPr>
              <p:cNvPr id="4" name="椭圆 3"/>
              <p:cNvSpPr>
                <a:spLocks noChangeAspect="1"/>
              </p:cNvSpPr>
              <p:nvPr/>
            </p:nvSpPr>
            <p:spPr>
              <a:xfrm>
                <a:off x="1615440" y="2057400"/>
                <a:ext cx="2453640" cy="24536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276495" y="3718455"/>
                <a:ext cx="792585" cy="792585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MH_Others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64526" y="2868955"/>
                <a:ext cx="3955467" cy="8305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PART 1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FF8E69-3969-40C5-8098-4EA6D7C9079D}"/>
                </a:ext>
              </a:extLst>
            </p:cNvPr>
            <p:cNvSpPr/>
            <p:nvPr/>
          </p:nvSpPr>
          <p:spPr>
            <a:xfrm>
              <a:off x="5071706" y="53661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问题提出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72DD967-DB98-4C67-A2B2-C1A164ACAD17}"/>
              </a:ext>
            </a:extLst>
          </p:cNvPr>
          <p:cNvGrpSpPr/>
          <p:nvPr/>
        </p:nvGrpSpPr>
        <p:grpSpPr>
          <a:xfrm>
            <a:off x="3739264" y="1543072"/>
            <a:ext cx="3702255" cy="1161238"/>
            <a:chOff x="3441809" y="1487382"/>
            <a:chExt cx="3702255" cy="116123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D037820-AB0A-4F50-AF71-C757F2DEF7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1809" y="1487382"/>
              <a:ext cx="1872000" cy="1161238"/>
              <a:chOff x="864526" y="2057400"/>
              <a:chExt cx="3955467" cy="2453640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BE6C77E-89E3-41D6-B19B-CA40BFE37A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5440" y="2057400"/>
                <a:ext cx="2453640" cy="2453640"/>
              </a:xfrm>
              <a:prstGeom prst="ellipse">
                <a:avLst/>
              </a:prstGeom>
              <a:solidFill>
                <a:srgbClr val="92D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C076B64-27E3-44A6-9DAC-95906CAE33C2}"/>
                  </a:ext>
                </a:extLst>
              </p:cNvPr>
              <p:cNvSpPr/>
              <p:nvPr/>
            </p:nvSpPr>
            <p:spPr>
              <a:xfrm>
                <a:off x="3276495" y="3718455"/>
                <a:ext cx="792585" cy="792585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MH_Others_1">
                <a:extLst>
                  <a:ext uri="{FF2B5EF4-FFF2-40B4-BE49-F238E27FC236}">
                    <a16:creationId xmlns:a16="http://schemas.microsoft.com/office/drawing/2014/main" id="{EDC7745B-03B4-4DAB-9A7F-8EA36D3962BC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64526" y="2868955"/>
                <a:ext cx="3955467" cy="8305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PART 2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7256FC9-BDB7-419B-9ECC-56174E7B8436}"/>
                </a:ext>
              </a:extLst>
            </p:cNvPr>
            <p:cNvSpPr/>
            <p:nvPr/>
          </p:nvSpPr>
          <p:spPr>
            <a:xfrm>
              <a:off x="5523107" y="18063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数据分析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859C33D-BB2D-4DD3-9152-6CDEF21B165E}"/>
              </a:ext>
            </a:extLst>
          </p:cNvPr>
          <p:cNvGrpSpPr/>
          <p:nvPr/>
        </p:nvGrpSpPr>
        <p:grpSpPr>
          <a:xfrm>
            <a:off x="4366647" y="2805417"/>
            <a:ext cx="3702550" cy="1161238"/>
            <a:chOff x="4069192" y="2749727"/>
            <a:chExt cx="3702550" cy="116123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CD98646-1D29-42D6-AAFB-E4F46C1463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9192" y="2749727"/>
              <a:ext cx="1872000" cy="1161238"/>
              <a:chOff x="864526" y="2057400"/>
              <a:chExt cx="3955467" cy="245364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3E838E43-F4F3-45F0-96B0-9AC29F5DA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5440" y="2057400"/>
                <a:ext cx="2453640" cy="2453640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0A7D716-B4A9-45A5-BC80-DA042459B9DA}"/>
                  </a:ext>
                </a:extLst>
              </p:cNvPr>
              <p:cNvSpPr/>
              <p:nvPr/>
            </p:nvSpPr>
            <p:spPr>
              <a:xfrm>
                <a:off x="3276495" y="3718455"/>
                <a:ext cx="792585" cy="792585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MH_Others_1">
                <a:extLst>
                  <a:ext uri="{FF2B5EF4-FFF2-40B4-BE49-F238E27FC236}">
                    <a16:creationId xmlns:a16="http://schemas.microsoft.com/office/drawing/2014/main" id="{71620227-9FED-45CB-B8C0-DFE280E54DC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864526" y="2868955"/>
                <a:ext cx="3955467" cy="8305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PART 3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EB7C1AB-C25A-44DF-9D19-58031741550B}"/>
                </a:ext>
              </a:extLst>
            </p:cNvPr>
            <p:cNvSpPr/>
            <p:nvPr/>
          </p:nvSpPr>
          <p:spPr>
            <a:xfrm>
              <a:off x="6150785" y="306873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特征工程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5F8188C-ADAF-4CBD-A881-E2EFD115B255}"/>
              </a:ext>
            </a:extLst>
          </p:cNvPr>
          <p:cNvGrpSpPr/>
          <p:nvPr/>
        </p:nvGrpSpPr>
        <p:grpSpPr>
          <a:xfrm>
            <a:off x="5159566" y="4075542"/>
            <a:ext cx="3702549" cy="1161238"/>
            <a:chOff x="4862111" y="4019852"/>
            <a:chExt cx="3702549" cy="116123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37AE61A-C39D-4DAC-AC62-AE7A778D7C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62111" y="4019852"/>
              <a:ext cx="1872000" cy="1161238"/>
              <a:chOff x="864526" y="2057400"/>
              <a:chExt cx="3955467" cy="2453640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30168F2-9AC8-4C67-A909-16E06F566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5440" y="2057400"/>
                <a:ext cx="2453640" cy="2453640"/>
              </a:xfrm>
              <a:prstGeom prst="ellipse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5B9992E-870C-4EA9-9CAB-260500E78FEB}"/>
                  </a:ext>
                </a:extLst>
              </p:cNvPr>
              <p:cNvSpPr/>
              <p:nvPr/>
            </p:nvSpPr>
            <p:spPr>
              <a:xfrm>
                <a:off x="3276495" y="3718455"/>
                <a:ext cx="792585" cy="792585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MH_Others_1">
                <a:extLst>
                  <a:ext uri="{FF2B5EF4-FFF2-40B4-BE49-F238E27FC236}">
                    <a16:creationId xmlns:a16="http://schemas.microsoft.com/office/drawing/2014/main" id="{5CB60508-7CDD-4F52-98AA-1C789BB125FC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4526" y="2868955"/>
                <a:ext cx="3955467" cy="8305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PART 4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0104609-BA4C-4B6C-AFEE-E2945D8627F8}"/>
                </a:ext>
              </a:extLst>
            </p:cNvPr>
            <p:cNvSpPr/>
            <p:nvPr/>
          </p:nvSpPr>
          <p:spPr>
            <a:xfrm>
              <a:off x="6943703" y="434101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模型设计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905AB0-39EB-4B5B-BE4D-B1B9EE7DD207}"/>
              </a:ext>
            </a:extLst>
          </p:cNvPr>
          <p:cNvGrpSpPr/>
          <p:nvPr/>
        </p:nvGrpSpPr>
        <p:grpSpPr>
          <a:xfrm>
            <a:off x="5820562" y="5405216"/>
            <a:ext cx="2984402" cy="1161238"/>
            <a:chOff x="5523107" y="5349526"/>
            <a:chExt cx="2984402" cy="116123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20CE5D9-4FD2-4466-9E8E-6189F7C168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23107" y="5349526"/>
              <a:ext cx="1872000" cy="1161238"/>
              <a:chOff x="864526" y="2057400"/>
              <a:chExt cx="3955467" cy="2453640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1CCA8EDD-DEB9-487E-820E-FE3B6E541A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5440" y="2057400"/>
                <a:ext cx="2453640" cy="2453640"/>
              </a:xfrm>
              <a:prstGeom prst="ellipse">
                <a:avLst/>
              </a:prstGeom>
              <a:solidFill>
                <a:schemeClr val="accent6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4A2BCF1-E115-49D2-A0C7-8E3007E941CD}"/>
                  </a:ext>
                </a:extLst>
              </p:cNvPr>
              <p:cNvSpPr/>
              <p:nvPr/>
            </p:nvSpPr>
            <p:spPr>
              <a:xfrm>
                <a:off x="3276495" y="3718455"/>
                <a:ext cx="792585" cy="792585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MH_Others_1">
                <a:extLst>
                  <a:ext uri="{FF2B5EF4-FFF2-40B4-BE49-F238E27FC236}">
                    <a16:creationId xmlns:a16="http://schemas.microsoft.com/office/drawing/2014/main" id="{61B3F211-FB63-4D2A-A25D-DF5D54530378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64526" y="2868955"/>
                <a:ext cx="3955467" cy="8305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PART 5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899B8BE-6A2A-46DB-AF64-EAB8805F30E3}"/>
                </a:ext>
              </a:extLst>
            </p:cNvPr>
            <p:cNvSpPr/>
            <p:nvPr/>
          </p:nvSpPr>
          <p:spPr>
            <a:xfrm>
              <a:off x="7604698" y="566853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85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67F785-B030-462C-BFC1-A0F3BE165462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CC78276-C05B-4166-8C1D-C1F68CF3A255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10FAC5D-1571-4BE2-9C7D-09E9FD538A9A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9B27AD-1B1F-4C1A-881B-D697826230D2}"/>
                </a:ext>
              </a:extLst>
            </p:cNvPr>
            <p:cNvSpPr/>
            <p:nvPr/>
          </p:nvSpPr>
          <p:spPr>
            <a:xfrm>
              <a:off x="649227" y="387264"/>
              <a:ext cx="3626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1</a:t>
              </a:r>
              <a:endParaRPr lang="zh-CN" altLang="en-US" sz="36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A043B8-1AF5-4A49-AFB7-ED9BA11183CD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问题提出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685FE81E-4CB7-4664-BF7D-6F4145C962EB}"/>
              </a:ext>
            </a:extLst>
          </p:cNvPr>
          <p:cNvSpPr/>
          <p:nvPr/>
        </p:nvSpPr>
        <p:spPr>
          <a:xfrm>
            <a:off x="1011827" y="159423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地震预测：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EDFF50-9A62-4DC1-B92C-42A043635F7D}"/>
              </a:ext>
            </a:extLst>
          </p:cNvPr>
          <p:cNvSpPr/>
          <p:nvPr/>
        </p:nvSpPr>
        <p:spPr>
          <a:xfrm>
            <a:off x="3351161" y="2743328"/>
            <a:ext cx="2864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地震时间预测</a:t>
            </a:r>
            <a:endParaRPr lang="zh-CN" altLang="en-US" sz="2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65BCEE-9ACD-4ACE-8D9D-3670D3FBD1B6}"/>
              </a:ext>
            </a:extLst>
          </p:cNvPr>
          <p:cNvSpPr/>
          <p:nvPr/>
        </p:nvSpPr>
        <p:spPr>
          <a:xfrm>
            <a:off x="3351161" y="3522860"/>
            <a:ext cx="2483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地震地点预测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4173F9-04FD-4775-B887-EEE9D636E42F}"/>
              </a:ext>
            </a:extLst>
          </p:cNvPr>
          <p:cNvSpPr/>
          <p:nvPr/>
        </p:nvSpPr>
        <p:spPr>
          <a:xfrm>
            <a:off x="3351161" y="4302393"/>
            <a:ext cx="2597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地震规模预测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6F83999-C2D5-468D-9F7B-A4DFF99B6EF8}"/>
              </a:ext>
            </a:extLst>
          </p:cNvPr>
          <p:cNvSpPr/>
          <p:nvPr/>
        </p:nvSpPr>
        <p:spPr>
          <a:xfrm>
            <a:off x="7302581" y="2752853"/>
            <a:ext cx="226215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确保充足的撤离时间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2738D4-2747-4C01-A519-3F32B0E99312}"/>
              </a:ext>
            </a:extLst>
          </p:cNvPr>
          <p:cNvCxnSpPr>
            <a:cxnSpLocks/>
          </p:cNvCxnSpPr>
          <p:nvPr/>
        </p:nvCxnSpPr>
        <p:spPr>
          <a:xfrm>
            <a:off x="5370645" y="2937519"/>
            <a:ext cx="1855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1"/>
      <p:bldP spid="38" grpId="2"/>
      <p:bldP spid="41" grpId="0"/>
      <p:bldP spid="42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E7C744E2-1C89-46BE-95EF-617256D6D829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365EADF-9723-46F2-AF20-F8C91B8D731D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5A58EA7-F43D-46E6-873F-79873CF1BD4F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9386FC-CF9F-40E0-B180-DD61B9E1ABE3}"/>
                </a:ext>
              </a:extLst>
            </p:cNvPr>
            <p:cNvSpPr/>
            <p:nvPr/>
          </p:nvSpPr>
          <p:spPr>
            <a:xfrm>
              <a:off x="649227" y="387264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3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1121835-110F-4EB6-A13E-ACD6DBF437B2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数据分析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BDF0C17-93BE-49FE-B1A3-BE85489C9A3E}"/>
              </a:ext>
            </a:extLst>
          </p:cNvPr>
          <p:cNvGrpSpPr/>
          <p:nvPr/>
        </p:nvGrpSpPr>
        <p:grpSpPr>
          <a:xfrm>
            <a:off x="982602" y="1513939"/>
            <a:ext cx="10417634" cy="3993287"/>
            <a:chOff x="982602" y="1856500"/>
            <a:chExt cx="10417634" cy="399328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E1B46A5-147F-42C8-9FA6-0F1AC5A6A437}"/>
                </a:ext>
              </a:extLst>
            </p:cNvPr>
            <p:cNvSpPr/>
            <p:nvPr/>
          </p:nvSpPr>
          <p:spPr>
            <a:xfrm>
              <a:off x="982602" y="185650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数据集：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22D642A-FD2C-46CF-8EB0-F43951C3AD9C}"/>
                </a:ext>
              </a:extLst>
            </p:cNvPr>
            <p:cNvGrpSpPr/>
            <p:nvPr/>
          </p:nvGrpSpPr>
          <p:grpSpPr>
            <a:xfrm>
              <a:off x="1601387" y="2620132"/>
              <a:ext cx="9798849" cy="3229655"/>
              <a:chOff x="1553762" y="3182107"/>
              <a:chExt cx="9798849" cy="322965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348CAE3C-3202-4675-A52C-3C4D519C85E4}"/>
                  </a:ext>
                </a:extLst>
              </p:cNvPr>
              <p:cNvGrpSpPr/>
              <p:nvPr/>
            </p:nvGrpSpPr>
            <p:grpSpPr>
              <a:xfrm>
                <a:off x="1553762" y="3182107"/>
                <a:ext cx="9798849" cy="3229655"/>
                <a:chOff x="1582337" y="2543689"/>
                <a:chExt cx="9798849" cy="3229655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638ADFC-1BF2-43DB-A9D8-042699097601}"/>
                    </a:ext>
                  </a:extLst>
                </p:cNvPr>
                <p:cNvSpPr/>
                <p:nvPr/>
              </p:nvSpPr>
              <p:spPr>
                <a:xfrm>
                  <a:off x="1629965" y="3076665"/>
                  <a:ext cx="9751221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b="1" dirty="0">
                      <a:cs typeface="+mn-ea"/>
                      <a:sym typeface="+mn-lt"/>
                    </a:rPr>
                    <a:t>• 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训练集：通过由实验产生的一段连续时间内的非周期声学信号（</a:t>
                  </a:r>
                  <a:r>
                    <a:rPr lang="en-US" altLang="zh-CN" sz="2000" b="1" dirty="0" err="1">
                      <a:cs typeface="+mn-ea"/>
                      <a:sym typeface="+mn-lt"/>
                    </a:rPr>
                    <a:t>acoustic_data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），及该段信号每个时刻距下次地震发生的剩余时间（</a:t>
                  </a:r>
                  <a:r>
                    <a:rPr lang="en-US" altLang="zh-CN" sz="2000" b="1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2000" b="1" dirty="0" err="1">
                      <a:cs typeface="+mn-ea"/>
                      <a:sym typeface="+mn-lt"/>
                    </a:rPr>
                    <a:t>time_to_failure</a:t>
                  </a:r>
                  <a:r>
                    <a:rPr lang="en-US" altLang="zh-CN" sz="2000" b="1" dirty="0">
                      <a:cs typeface="+mn-ea"/>
                      <a:sym typeface="+mn-lt"/>
                    </a:rPr>
                    <a:t> 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）</a:t>
                  </a:r>
                  <a:endParaRPr lang="en-US" altLang="zh-CN" sz="20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19BB5992-0804-4B43-8519-6EC0341CF911}"/>
                    </a:ext>
                  </a:extLst>
                </p:cNvPr>
                <p:cNvSpPr/>
                <p:nvPr/>
              </p:nvSpPr>
              <p:spPr>
                <a:xfrm>
                  <a:off x="1629965" y="2543689"/>
                  <a:ext cx="919877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b="1" dirty="0">
                      <a:cs typeface="+mn-ea"/>
                      <a:sym typeface="+mn-lt"/>
                    </a:rPr>
                    <a:t>• 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数据：来自某次模拟地震的实验</a:t>
                  </a:r>
                  <a:endParaRPr lang="zh-CN" altLang="en-US" sz="2000" dirty="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E478D5EB-B5D9-4CC9-B993-40592CB5EEDC}"/>
                    </a:ext>
                  </a:extLst>
                </p:cNvPr>
                <p:cNvSpPr/>
                <p:nvPr/>
              </p:nvSpPr>
              <p:spPr>
                <a:xfrm>
                  <a:off x="1582337" y="5065458"/>
                  <a:ext cx="9532146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b="1" dirty="0">
                      <a:cs typeface="+mn-ea"/>
                      <a:sym typeface="+mn-lt"/>
                    </a:rPr>
                    <a:t>• 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训练目标：给定一组定长的测试信号，预测该段信号的最后时刻距离下次地震到来所剩下的时间</a:t>
                  </a:r>
                  <a:endParaRPr lang="en-US" altLang="zh-CN" sz="20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245F4F1-E08D-4317-839B-4EFDE5DED279}"/>
                  </a:ext>
                </a:extLst>
              </p:cNvPr>
              <p:cNvSpPr/>
              <p:nvPr/>
            </p:nvSpPr>
            <p:spPr>
              <a:xfrm>
                <a:off x="1553762" y="5056642"/>
                <a:ext cx="97512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cs typeface="+mn-ea"/>
                    <a:sym typeface="+mn-lt"/>
                  </a:rPr>
                  <a:t>• </a:t>
                </a:r>
                <a:r>
                  <a:rPr lang="zh-CN" altLang="en-US" sz="2000" b="1" dirty="0">
                    <a:cs typeface="+mn-ea"/>
                    <a:sym typeface="+mn-lt"/>
                  </a:rPr>
                  <a:t>测试集：一段固定时间长度的声学信号（共</a:t>
                </a:r>
                <a:r>
                  <a:rPr lang="en-US" altLang="zh-CN" sz="2000" b="1" dirty="0">
                    <a:cs typeface="+mn-ea"/>
                    <a:sym typeface="+mn-lt"/>
                  </a:rPr>
                  <a:t>2624</a:t>
                </a:r>
                <a:r>
                  <a:rPr lang="zh-CN" altLang="en-US" sz="2000" b="1" dirty="0">
                    <a:cs typeface="+mn-ea"/>
                    <a:sym typeface="+mn-lt"/>
                  </a:rPr>
                  <a:t>个</a:t>
                </a:r>
                <a:r>
                  <a:rPr lang="en-US" altLang="zh-CN" sz="2000" b="1" dirty="0">
                    <a:cs typeface="+mn-ea"/>
                    <a:sym typeface="+mn-lt"/>
                  </a:rPr>
                  <a:t>csv</a:t>
                </a:r>
                <a:r>
                  <a:rPr lang="zh-CN" altLang="en-US" sz="2000" b="1" dirty="0">
                    <a:cs typeface="+mn-ea"/>
                    <a:sym typeface="+mn-lt"/>
                  </a:rPr>
                  <a:t>文件）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74251AD-D5D3-4CC3-BC76-CA58D10F5F0E}"/>
              </a:ext>
            </a:extLst>
          </p:cNvPr>
          <p:cNvSpPr/>
          <p:nvPr/>
        </p:nvSpPr>
        <p:spPr>
          <a:xfrm>
            <a:off x="4471187" y="5564607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回归问题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464AF3-789F-44BF-AC81-3380D1CB89BC}"/>
              </a:ext>
            </a:extLst>
          </p:cNvPr>
          <p:cNvSpPr/>
          <p:nvPr/>
        </p:nvSpPr>
        <p:spPr>
          <a:xfrm>
            <a:off x="3215148" y="3509950"/>
            <a:ext cx="56226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8.89G</a:t>
            </a:r>
            <a:r>
              <a:rPr lang="zh-CN" alt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，共</a:t>
            </a:r>
            <a:r>
              <a:rPr lang="en-US" altLang="zh-CN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r>
              <a:rPr lang="zh-CN" alt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亿多行！</a:t>
            </a: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B32C3E2-D6CF-4F23-986E-438BB5B0C22E}"/>
              </a:ext>
            </a:extLst>
          </p:cNvPr>
          <p:cNvGrpSpPr/>
          <p:nvPr/>
        </p:nvGrpSpPr>
        <p:grpSpPr>
          <a:xfrm>
            <a:off x="233249" y="1469653"/>
            <a:ext cx="7683011" cy="4721783"/>
            <a:chOff x="434235" y="1479178"/>
            <a:chExt cx="7683011" cy="472178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00D938A-EC89-4409-9ABC-61FA97DC8044}"/>
                </a:ext>
              </a:extLst>
            </p:cNvPr>
            <p:cNvSpPr/>
            <p:nvPr/>
          </p:nvSpPr>
          <p:spPr>
            <a:xfrm>
              <a:off x="867746" y="1479178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训练数据预览：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6852501-05C6-4353-98E3-9576A67C3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35" y="2386426"/>
              <a:ext cx="7683011" cy="3814535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06292C-C717-4B8F-B76E-474B49E6B7A9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398E10-E321-4F5A-8F0B-F291385CD9FB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9172CB-479F-4299-A086-5DDC22FD879F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0BEE5B-603D-4AED-A0FE-65262CE4C8E0}"/>
                </a:ext>
              </a:extLst>
            </p:cNvPr>
            <p:cNvSpPr/>
            <p:nvPr/>
          </p:nvSpPr>
          <p:spPr>
            <a:xfrm>
              <a:off x="649227" y="387264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36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09FDBF-880E-47EF-A89D-84DD33257541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数据分析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D297341-33AB-4D2C-9E5B-E45017A3C651}"/>
              </a:ext>
            </a:extLst>
          </p:cNvPr>
          <p:cNvGrpSpPr/>
          <p:nvPr/>
        </p:nvGrpSpPr>
        <p:grpSpPr>
          <a:xfrm>
            <a:off x="997258" y="5626546"/>
            <a:ext cx="6303853" cy="185609"/>
            <a:chOff x="1198244" y="5636071"/>
            <a:chExt cx="6303853" cy="1856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3998692-C29C-4FFC-ABD5-DEF3E8CE3D3F}"/>
                </a:ext>
              </a:extLst>
            </p:cNvPr>
            <p:cNvSpPr/>
            <p:nvPr/>
          </p:nvSpPr>
          <p:spPr>
            <a:xfrm>
              <a:off x="1198244" y="5636075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C0F03CE-9CEF-4DA3-A4A2-46BEA872F3B3}"/>
                </a:ext>
              </a:extLst>
            </p:cNvPr>
            <p:cNvSpPr/>
            <p:nvPr/>
          </p:nvSpPr>
          <p:spPr>
            <a:xfrm>
              <a:off x="1639569" y="5636075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042671B-26C9-4C23-A694-4FD417DFF4FD}"/>
                </a:ext>
              </a:extLst>
            </p:cNvPr>
            <p:cNvSpPr/>
            <p:nvPr/>
          </p:nvSpPr>
          <p:spPr>
            <a:xfrm>
              <a:off x="2179319" y="5636074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09D80C-9D29-4B2E-A062-7ABF95765401}"/>
                </a:ext>
              </a:extLst>
            </p:cNvPr>
            <p:cNvSpPr/>
            <p:nvPr/>
          </p:nvSpPr>
          <p:spPr>
            <a:xfrm>
              <a:off x="2529203" y="5636074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3D723E3-DA3A-454C-9EB6-356C0F89499C}"/>
                </a:ext>
              </a:extLst>
            </p:cNvPr>
            <p:cNvSpPr/>
            <p:nvPr/>
          </p:nvSpPr>
          <p:spPr>
            <a:xfrm>
              <a:off x="3001644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822D1D2-1D3E-4213-8088-66BE86AC6484}"/>
                </a:ext>
              </a:extLst>
            </p:cNvPr>
            <p:cNvSpPr/>
            <p:nvPr/>
          </p:nvSpPr>
          <p:spPr>
            <a:xfrm>
              <a:off x="3312157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03E7FA-79C2-4F4A-A16D-D61264906ED0}"/>
                </a:ext>
              </a:extLst>
            </p:cNvPr>
            <p:cNvSpPr/>
            <p:nvPr/>
          </p:nvSpPr>
          <p:spPr>
            <a:xfrm>
              <a:off x="3582370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A9C5471-F08A-48E4-A4B3-F24989872DAC}"/>
                </a:ext>
              </a:extLst>
            </p:cNvPr>
            <p:cNvSpPr/>
            <p:nvPr/>
          </p:nvSpPr>
          <p:spPr>
            <a:xfrm>
              <a:off x="4189091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F5A9062-7E98-4D30-B93F-5115761517D0}"/>
                </a:ext>
              </a:extLst>
            </p:cNvPr>
            <p:cNvSpPr/>
            <p:nvPr/>
          </p:nvSpPr>
          <p:spPr>
            <a:xfrm>
              <a:off x="4511058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95FA403-9543-4165-A03A-0AA9157CAEB1}"/>
                </a:ext>
              </a:extLst>
            </p:cNvPr>
            <p:cNvSpPr/>
            <p:nvPr/>
          </p:nvSpPr>
          <p:spPr>
            <a:xfrm>
              <a:off x="4865093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E9CAD49-F460-4621-97F8-0C49F9413A14}"/>
                </a:ext>
              </a:extLst>
            </p:cNvPr>
            <p:cNvSpPr/>
            <p:nvPr/>
          </p:nvSpPr>
          <p:spPr>
            <a:xfrm>
              <a:off x="5317506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C517EBE-5A6E-40D6-92F2-4FFFA7DBB469}"/>
                </a:ext>
              </a:extLst>
            </p:cNvPr>
            <p:cNvSpPr/>
            <p:nvPr/>
          </p:nvSpPr>
          <p:spPr>
            <a:xfrm>
              <a:off x="5728047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FFCC705-5C30-4827-9503-03EDB63EFA55}"/>
                </a:ext>
              </a:extLst>
            </p:cNvPr>
            <p:cNvSpPr/>
            <p:nvPr/>
          </p:nvSpPr>
          <p:spPr>
            <a:xfrm>
              <a:off x="6386825" y="5636072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1135B94-3A21-4527-ACDC-7E2A77E9E257}"/>
                </a:ext>
              </a:extLst>
            </p:cNvPr>
            <p:cNvSpPr/>
            <p:nvPr/>
          </p:nvSpPr>
          <p:spPr>
            <a:xfrm>
              <a:off x="6071407" y="5636073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5D368D2-589D-4E17-95AF-F4CF4A5C71BE}"/>
                </a:ext>
              </a:extLst>
            </p:cNvPr>
            <p:cNvSpPr/>
            <p:nvPr/>
          </p:nvSpPr>
          <p:spPr>
            <a:xfrm>
              <a:off x="6967551" y="5636071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808E02A-018E-47E7-82DF-A527B32CEF21}"/>
                </a:ext>
              </a:extLst>
            </p:cNvPr>
            <p:cNvSpPr/>
            <p:nvPr/>
          </p:nvSpPr>
          <p:spPr>
            <a:xfrm>
              <a:off x="7319216" y="5636071"/>
              <a:ext cx="182881" cy="185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0052391-5CE1-42D1-A90A-9ACE84C8A08F}"/>
              </a:ext>
            </a:extLst>
          </p:cNvPr>
          <p:cNvSpPr/>
          <p:nvPr/>
        </p:nvSpPr>
        <p:spPr>
          <a:xfrm>
            <a:off x="7995584" y="2146909"/>
            <a:ext cx="4074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共有 </a:t>
            </a:r>
            <a:r>
              <a:rPr lang="en-US" altLang="zh-CN" sz="2000" b="1" dirty="0">
                <a:cs typeface="+mn-ea"/>
                <a:sym typeface="+mn-lt"/>
              </a:rPr>
              <a:t>16 </a:t>
            </a:r>
            <a:r>
              <a:rPr lang="zh-CN" altLang="en-US" sz="2000" b="1" dirty="0">
                <a:cs typeface="+mn-ea"/>
                <a:sym typeface="+mn-lt"/>
              </a:rPr>
              <a:t>个点剩余时间为 </a:t>
            </a:r>
            <a:r>
              <a:rPr lang="en-US" altLang="zh-CN" sz="2000" b="1" dirty="0">
                <a:cs typeface="+mn-ea"/>
                <a:sym typeface="+mn-lt"/>
              </a:rPr>
              <a:t>0, </a:t>
            </a:r>
            <a:r>
              <a:rPr lang="zh-CN" altLang="en-US" sz="2000" b="1" dirty="0">
                <a:cs typeface="+mn-ea"/>
                <a:sym typeface="+mn-lt"/>
              </a:rPr>
              <a:t>即在这段时间内共发生 </a:t>
            </a:r>
            <a:r>
              <a:rPr lang="en-US" altLang="zh-CN" sz="2000" b="1" dirty="0">
                <a:cs typeface="+mn-ea"/>
                <a:sym typeface="+mn-lt"/>
              </a:rPr>
              <a:t>16 </a:t>
            </a:r>
            <a:r>
              <a:rPr lang="zh-CN" altLang="en-US" sz="2000" b="1" dirty="0">
                <a:cs typeface="+mn-ea"/>
                <a:sym typeface="+mn-lt"/>
              </a:rPr>
              <a:t>次地震</a:t>
            </a:r>
            <a:endParaRPr lang="zh-CN" alt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7E5716C-E794-475F-9B2A-B663E31BE504}"/>
              </a:ext>
            </a:extLst>
          </p:cNvPr>
          <p:cNvSpPr/>
          <p:nvPr/>
        </p:nvSpPr>
        <p:spPr>
          <a:xfrm>
            <a:off x="7995584" y="3472519"/>
            <a:ext cx="4074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每次地震前信号都会产生一次较剧烈的波动，有的甚至会在两次地震间也产生一次较剧烈的波动</a:t>
            </a:r>
            <a:endParaRPr lang="zh-CN" altLang="en-US" sz="2000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E9EB875-C3DF-4341-B5B2-1ABE1C827F29}"/>
              </a:ext>
            </a:extLst>
          </p:cNvPr>
          <p:cNvGrpSpPr/>
          <p:nvPr/>
        </p:nvGrpSpPr>
        <p:grpSpPr>
          <a:xfrm>
            <a:off x="1225415" y="3834885"/>
            <a:ext cx="6114585" cy="376259"/>
            <a:chOff x="1225415" y="3834885"/>
            <a:chExt cx="6114585" cy="376259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BFF3D8E-125C-45D1-ADC8-DF0CFBD695D2}"/>
                </a:ext>
              </a:extLst>
            </p:cNvPr>
            <p:cNvSpPr/>
            <p:nvPr/>
          </p:nvSpPr>
          <p:spPr>
            <a:xfrm>
              <a:off x="1225415" y="3837484"/>
              <a:ext cx="426336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1D409C8-12A8-4256-AB60-8A6EDCA349FD}"/>
                </a:ext>
              </a:extLst>
            </p:cNvPr>
            <p:cNvSpPr/>
            <p:nvPr/>
          </p:nvSpPr>
          <p:spPr>
            <a:xfrm>
              <a:off x="1713479" y="3846105"/>
              <a:ext cx="426336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964479D-8859-4BF9-99E4-A41507222292}"/>
                </a:ext>
              </a:extLst>
            </p:cNvPr>
            <p:cNvSpPr/>
            <p:nvPr/>
          </p:nvSpPr>
          <p:spPr>
            <a:xfrm>
              <a:off x="2221814" y="3851730"/>
              <a:ext cx="297404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8A512916-CDEB-450B-A4A3-0EA55F4E27AA}"/>
                </a:ext>
              </a:extLst>
            </p:cNvPr>
            <p:cNvSpPr/>
            <p:nvPr/>
          </p:nvSpPr>
          <p:spPr>
            <a:xfrm>
              <a:off x="2657783" y="3849728"/>
              <a:ext cx="297404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64DFCCE6-E955-4087-9AB9-02FABD6861D3}"/>
                </a:ext>
              </a:extLst>
            </p:cNvPr>
            <p:cNvSpPr/>
            <p:nvPr/>
          </p:nvSpPr>
          <p:spPr>
            <a:xfrm>
              <a:off x="3005862" y="3846105"/>
              <a:ext cx="288190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A379415-5E26-44EE-A889-17FFC9C3C535}"/>
                </a:ext>
              </a:extLst>
            </p:cNvPr>
            <p:cNvSpPr/>
            <p:nvPr/>
          </p:nvSpPr>
          <p:spPr>
            <a:xfrm>
              <a:off x="3323351" y="3846105"/>
              <a:ext cx="240914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4112777-D57A-4D5D-BCA7-1B74F54C8B5D}"/>
                </a:ext>
              </a:extLst>
            </p:cNvPr>
            <p:cNvSpPr/>
            <p:nvPr/>
          </p:nvSpPr>
          <p:spPr>
            <a:xfrm>
              <a:off x="3640315" y="3846105"/>
              <a:ext cx="519783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228BE67-45B6-4324-BCDF-B5549D9EBA89}"/>
                </a:ext>
              </a:extLst>
            </p:cNvPr>
            <p:cNvSpPr/>
            <p:nvPr/>
          </p:nvSpPr>
          <p:spPr>
            <a:xfrm>
              <a:off x="4193764" y="3846105"/>
              <a:ext cx="299189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74791C6D-294B-4775-B9E3-68B7C0B03D26}"/>
                </a:ext>
              </a:extLst>
            </p:cNvPr>
            <p:cNvSpPr/>
            <p:nvPr/>
          </p:nvSpPr>
          <p:spPr>
            <a:xfrm>
              <a:off x="4542379" y="3846105"/>
              <a:ext cx="299189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54DD724-340A-4B22-8055-DDC00B97C7A2}"/>
                </a:ext>
              </a:extLst>
            </p:cNvPr>
            <p:cNvSpPr/>
            <p:nvPr/>
          </p:nvSpPr>
          <p:spPr>
            <a:xfrm>
              <a:off x="4951505" y="3846105"/>
              <a:ext cx="347896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34D758A-FE2C-42C9-A3FD-44C337995D8F}"/>
                </a:ext>
              </a:extLst>
            </p:cNvPr>
            <p:cNvSpPr/>
            <p:nvPr/>
          </p:nvSpPr>
          <p:spPr>
            <a:xfrm>
              <a:off x="5410753" y="3837484"/>
              <a:ext cx="299189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D5EEEFF-F227-4003-A61C-BEB5596A5142}"/>
                </a:ext>
              </a:extLst>
            </p:cNvPr>
            <p:cNvSpPr/>
            <p:nvPr/>
          </p:nvSpPr>
          <p:spPr>
            <a:xfrm>
              <a:off x="5790156" y="3837484"/>
              <a:ext cx="299189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DD7652C-0B18-4AF5-BA15-1B37EC0F4A4B}"/>
                </a:ext>
              </a:extLst>
            </p:cNvPr>
            <p:cNvSpPr/>
            <p:nvPr/>
          </p:nvSpPr>
          <p:spPr>
            <a:xfrm>
              <a:off x="6127204" y="3834885"/>
              <a:ext cx="299189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F8FF740-B2FB-4500-96FB-3FAE415D3464}"/>
                </a:ext>
              </a:extLst>
            </p:cNvPr>
            <p:cNvSpPr/>
            <p:nvPr/>
          </p:nvSpPr>
          <p:spPr>
            <a:xfrm>
              <a:off x="6550056" y="3846105"/>
              <a:ext cx="408213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7C04CBB-2FE0-43A3-AF77-DA3AB0289C7B}"/>
                </a:ext>
              </a:extLst>
            </p:cNvPr>
            <p:cNvSpPr/>
            <p:nvPr/>
          </p:nvSpPr>
          <p:spPr>
            <a:xfrm>
              <a:off x="7004267" y="3846105"/>
              <a:ext cx="335733" cy="3594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D950DAE-9F86-4C2E-B342-9663CC9AD23B}"/>
              </a:ext>
            </a:extLst>
          </p:cNvPr>
          <p:cNvSpPr/>
          <p:nvPr/>
        </p:nvSpPr>
        <p:spPr>
          <a:xfrm>
            <a:off x="10276395" y="2854795"/>
            <a:ext cx="1649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cs typeface="+mn-ea"/>
                <a:sym typeface="+mn-lt"/>
              </a:rPr>
              <a:t>——</a:t>
            </a:r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分段随机抽样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87DA4F-8347-4195-B8A3-B6CD611E1CFB}"/>
              </a:ext>
            </a:extLst>
          </p:cNvPr>
          <p:cNvSpPr/>
          <p:nvPr/>
        </p:nvSpPr>
        <p:spPr>
          <a:xfrm>
            <a:off x="10187278" y="4490352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cs typeface="+mn-ea"/>
                <a:sym typeface="+mn-lt"/>
              </a:rPr>
              <a:t>——</a:t>
            </a:r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提取频域特征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D60A75-BCBD-4EE4-B195-E286F3604DB3}"/>
              </a:ext>
            </a:extLst>
          </p:cNvPr>
          <p:cNvSpPr/>
          <p:nvPr/>
        </p:nvSpPr>
        <p:spPr>
          <a:xfrm>
            <a:off x="7992707" y="5105906"/>
            <a:ext cx="4074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距地震发生还有较长时间时信号幅度较小，距地震发生时间较短时信号幅度较大</a:t>
            </a:r>
            <a:endParaRPr lang="zh-CN" altLang="en-US" sz="2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A4E5E2B-D049-4643-9A1F-C71020D7FAEB}"/>
              </a:ext>
            </a:extLst>
          </p:cNvPr>
          <p:cNvSpPr/>
          <p:nvPr/>
        </p:nvSpPr>
        <p:spPr>
          <a:xfrm>
            <a:off x="10187277" y="6127962"/>
            <a:ext cx="1649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cs typeface="+mn-ea"/>
                <a:sym typeface="+mn-lt"/>
              </a:rPr>
              <a:t>——</a:t>
            </a:r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提取时域特征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A3DC31D-0522-42CC-A777-560DA358D68C}"/>
              </a:ext>
            </a:extLst>
          </p:cNvPr>
          <p:cNvSpPr/>
          <p:nvPr/>
        </p:nvSpPr>
        <p:spPr>
          <a:xfrm>
            <a:off x="819036" y="3800408"/>
            <a:ext cx="6629728" cy="450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53" grpId="0"/>
      <p:bldP spid="54" grpId="0"/>
      <p:bldP spid="55" grpId="0"/>
      <p:bldP spid="56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00D938A-EC89-4409-9ABC-61FA97DC8044}"/>
              </a:ext>
            </a:extLst>
          </p:cNvPr>
          <p:cNvSpPr/>
          <p:nvPr/>
        </p:nvSpPr>
        <p:spPr>
          <a:xfrm>
            <a:off x="666760" y="146965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测试数据预览：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06292C-C717-4B8F-B76E-474B49E6B7A9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398E10-E321-4F5A-8F0B-F291385CD9FB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9172CB-479F-4299-A086-5DDC22FD879F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0BEE5B-603D-4AED-A0FE-65262CE4C8E0}"/>
                </a:ext>
              </a:extLst>
            </p:cNvPr>
            <p:cNvSpPr/>
            <p:nvPr/>
          </p:nvSpPr>
          <p:spPr>
            <a:xfrm>
              <a:off x="649227" y="387264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36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09FDBF-880E-47EF-A89D-84DD33257541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数据分析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87B618E-F061-48D1-9D97-5C406287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3" y="2105812"/>
            <a:ext cx="8892495" cy="45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87523A-FBE5-4725-9807-943E1C793470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ECC994B-D994-41B3-BDAB-463153677009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F029E4-A53F-473B-BBFE-0BF14CCEF021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A5CFD0-7034-48FD-8AA8-87775EC28B1D}"/>
                </a:ext>
              </a:extLst>
            </p:cNvPr>
            <p:cNvSpPr/>
            <p:nvPr/>
          </p:nvSpPr>
          <p:spPr>
            <a:xfrm>
              <a:off x="649227" y="387264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36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AA936D-9A2C-4433-980F-E3A9D219EFE0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特征工程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BD9D1B2-20DA-49D1-BCB7-60F92B96ED65}"/>
              </a:ext>
            </a:extLst>
          </p:cNvPr>
          <p:cNvSpPr/>
          <p:nvPr/>
        </p:nvSpPr>
        <p:spPr>
          <a:xfrm>
            <a:off x="897500" y="3075057"/>
            <a:ext cx="1076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考虑到每个测试集长度均为 </a:t>
            </a:r>
            <a:r>
              <a:rPr lang="en-US" altLang="zh-CN" sz="2000" b="1" dirty="0">
                <a:cs typeface="+mn-ea"/>
                <a:sym typeface="+mn-lt"/>
              </a:rPr>
              <a:t>150000 </a:t>
            </a:r>
            <a:r>
              <a:rPr lang="zh-CN" altLang="en-US" sz="2000" b="1" dirty="0">
                <a:cs typeface="+mn-ea"/>
                <a:sym typeface="+mn-lt"/>
              </a:rPr>
              <a:t>个时间点，因此取预测的目标点及其前 </a:t>
            </a:r>
            <a:r>
              <a:rPr lang="en-US" altLang="zh-CN" sz="2000" b="1" dirty="0">
                <a:cs typeface="+mn-ea"/>
                <a:sym typeface="+mn-lt"/>
              </a:rPr>
              <a:t>149999 </a:t>
            </a:r>
            <a:r>
              <a:rPr lang="zh-CN" altLang="en-US" sz="2000" b="1" dirty="0">
                <a:cs typeface="+mn-ea"/>
                <a:sym typeface="+mn-lt"/>
              </a:rPr>
              <a:t>个连续时间的声学信号， 共 </a:t>
            </a:r>
            <a:r>
              <a:rPr lang="en-US" altLang="zh-CN" sz="2000" b="1" dirty="0">
                <a:cs typeface="+mn-ea"/>
                <a:sym typeface="+mn-lt"/>
              </a:rPr>
              <a:t>150000 </a:t>
            </a:r>
            <a:r>
              <a:rPr lang="zh-CN" altLang="en-US" sz="2000" b="1" dirty="0">
                <a:cs typeface="+mn-ea"/>
                <a:sym typeface="+mn-lt"/>
              </a:rPr>
              <a:t>个时间点的时间序列为一个训练样本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B68007-8D5E-4114-9601-57CC16305A1C}"/>
              </a:ext>
            </a:extLst>
          </p:cNvPr>
          <p:cNvSpPr/>
          <p:nvPr/>
        </p:nvSpPr>
        <p:spPr>
          <a:xfrm>
            <a:off x="858229" y="4287500"/>
            <a:ext cx="1076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对每个训练样本中的信号值直接提取时域特征，同时采用快速傅里叶变换（</a:t>
            </a:r>
            <a:r>
              <a:rPr lang="en-US" altLang="zh-CN" sz="2000" b="1" dirty="0">
                <a:cs typeface="+mn-ea"/>
                <a:sym typeface="+mn-lt"/>
              </a:rPr>
              <a:t>FFT</a:t>
            </a:r>
            <a:r>
              <a:rPr lang="zh-CN" altLang="en-US" sz="2000" b="1" dirty="0">
                <a:cs typeface="+mn-ea"/>
                <a:sym typeface="+mn-lt"/>
              </a:rPr>
              <a:t>），将</a:t>
            </a:r>
            <a:r>
              <a:rPr lang="en-US" altLang="zh-CN" sz="2000" b="1" dirty="0">
                <a:cs typeface="+mn-ea"/>
                <a:sym typeface="+mn-lt"/>
              </a:rPr>
              <a:t>FFT</a:t>
            </a:r>
            <a:r>
              <a:rPr lang="zh-CN" altLang="en-US" sz="2000" b="1" dirty="0">
                <a:cs typeface="+mn-ea"/>
                <a:sym typeface="+mn-lt"/>
              </a:rPr>
              <a:t>所得的数组提取频率特征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9D96B-CB02-4777-9422-C4D47A66812E}"/>
              </a:ext>
            </a:extLst>
          </p:cNvPr>
          <p:cNvSpPr/>
          <p:nvPr/>
        </p:nvSpPr>
        <p:spPr>
          <a:xfrm>
            <a:off x="649227" y="216307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相关处理：</a:t>
            </a:r>
            <a:endParaRPr lang="en-US" altLang="zh-CN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29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87523A-FBE5-4725-9807-943E1C793470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ECC994B-D994-41B3-BDAB-463153677009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F029E4-A53F-473B-BBFE-0BF14CCEF021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A5CFD0-7034-48FD-8AA8-87775EC28B1D}"/>
                </a:ext>
              </a:extLst>
            </p:cNvPr>
            <p:cNvSpPr/>
            <p:nvPr/>
          </p:nvSpPr>
          <p:spPr>
            <a:xfrm>
              <a:off x="649227" y="387264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36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AA936D-9A2C-4433-980F-E3A9D219EFE0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特征工程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8E01C3F-9C26-4B4A-8B57-2946DB62ECA4}"/>
              </a:ext>
            </a:extLst>
          </p:cNvPr>
          <p:cNvSpPr/>
          <p:nvPr/>
        </p:nvSpPr>
        <p:spPr>
          <a:xfrm>
            <a:off x="523135" y="166578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时域特征：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F16BD3-5B7E-4179-9E52-85ACC43974DD}"/>
              </a:ext>
            </a:extLst>
          </p:cNvPr>
          <p:cNvSpPr/>
          <p:nvPr/>
        </p:nvSpPr>
        <p:spPr>
          <a:xfrm>
            <a:off x="869802" y="2890887"/>
            <a:ext cx="4940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峰值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2E64AF-2EC7-42B9-96D9-CB0E39491F1F}"/>
              </a:ext>
            </a:extLst>
          </p:cNvPr>
          <p:cNvSpPr/>
          <p:nvPr/>
        </p:nvSpPr>
        <p:spPr>
          <a:xfrm>
            <a:off x="869802" y="3649408"/>
            <a:ext cx="47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自相关系数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0645BA-118B-44F0-AFFA-4535A01D934F}"/>
              </a:ext>
            </a:extLst>
          </p:cNvPr>
          <p:cNvSpPr/>
          <p:nvPr/>
        </p:nvSpPr>
        <p:spPr>
          <a:xfrm>
            <a:off x="869800" y="4407929"/>
            <a:ext cx="4385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97FB28-A68E-4FA4-997D-82C31D27BE7E}"/>
              </a:ext>
            </a:extLst>
          </p:cNvPr>
          <p:cNvSpPr/>
          <p:nvPr/>
        </p:nvSpPr>
        <p:spPr>
          <a:xfrm>
            <a:off x="869800" y="5166450"/>
            <a:ext cx="409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几何均值、汉明均值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DF8B2D-AA49-466B-A89E-7E496B5AC1E2}"/>
              </a:ext>
            </a:extLst>
          </p:cNvPr>
          <p:cNvSpPr/>
          <p:nvPr/>
        </p:nvSpPr>
        <p:spPr>
          <a:xfrm>
            <a:off x="5810100" y="4407929"/>
            <a:ext cx="4385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最大值</a:t>
            </a:r>
            <a:r>
              <a:rPr lang="en-US" altLang="zh-CN" sz="2000" b="1" dirty="0">
                <a:cs typeface="+mn-ea"/>
                <a:sym typeface="+mn-lt"/>
              </a:rPr>
              <a:t>/|</a:t>
            </a:r>
            <a:r>
              <a:rPr lang="zh-CN" altLang="en-US" sz="2000" b="1" dirty="0">
                <a:cs typeface="+mn-ea"/>
                <a:sym typeface="+mn-lt"/>
              </a:rPr>
              <a:t>最小值</a:t>
            </a:r>
            <a:r>
              <a:rPr lang="en-US" altLang="zh-CN" sz="2000" b="1" dirty="0">
                <a:cs typeface="+mn-ea"/>
                <a:sym typeface="+mn-lt"/>
              </a:rPr>
              <a:t>|</a:t>
            </a:r>
            <a:r>
              <a:rPr lang="zh-CN" altLang="en-US" sz="2000" b="1" dirty="0">
                <a:cs typeface="+mn-ea"/>
                <a:sym typeface="+mn-lt"/>
              </a:rPr>
              <a:t>、最大值</a:t>
            </a:r>
            <a:r>
              <a:rPr lang="en-US" altLang="zh-CN" sz="2000" b="1" dirty="0">
                <a:cs typeface="+mn-ea"/>
                <a:sym typeface="+mn-lt"/>
              </a:rPr>
              <a:t>-|</a:t>
            </a:r>
            <a:r>
              <a:rPr lang="zh-CN" altLang="en-US" sz="2000" b="1" dirty="0">
                <a:cs typeface="+mn-ea"/>
                <a:sym typeface="+mn-lt"/>
              </a:rPr>
              <a:t>最小值</a:t>
            </a:r>
            <a:r>
              <a:rPr lang="en-US" altLang="zh-CN" sz="2000" b="1" dirty="0">
                <a:cs typeface="+mn-ea"/>
                <a:sym typeface="+mn-lt"/>
              </a:rPr>
              <a:t>|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2BA7DB-A621-4DEC-9EB8-A51BE9A728E9}"/>
              </a:ext>
            </a:extLst>
          </p:cNvPr>
          <p:cNvSpPr/>
          <p:nvPr/>
        </p:nvSpPr>
        <p:spPr>
          <a:xfrm>
            <a:off x="5810100" y="5166450"/>
            <a:ext cx="465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信号绝对值高于 </a:t>
            </a:r>
            <a:r>
              <a:rPr lang="en-US" altLang="zh-CN" sz="2000" b="1" dirty="0">
                <a:cs typeface="+mn-ea"/>
                <a:sym typeface="+mn-lt"/>
              </a:rPr>
              <a:t>500 </a:t>
            </a:r>
            <a:r>
              <a:rPr lang="zh-CN" altLang="en-US" sz="2000" b="1" dirty="0">
                <a:cs typeface="+mn-ea"/>
                <a:sym typeface="+mn-lt"/>
              </a:rPr>
              <a:t>的时间点个数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E56AC7-0BD5-4696-A552-3C1E43782DF6}"/>
              </a:ext>
            </a:extLst>
          </p:cNvPr>
          <p:cNvSpPr/>
          <p:nvPr/>
        </p:nvSpPr>
        <p:spPr>
          <a:xfrm>
            <a:off x="5810100" y="2890887"/>
            <a:ext cx="6620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每个时间点与前一个时间点的信号差值的均值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06C9DA7-6669-4EB1-BA94-6647C8A9F5AE}"/>
              </a:ext>
            </a:extLst>
          </p:cNvPr>
          <p:cNvSpPr/>
          <p:nvPr/>
        </p:nvSpPr>
        <p:spPr>
          <a:xfrm>
            <a:off x="5810100" y="3644579"/>
            <a:ext cx="6620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</a:t>
            </a:r>
            <a:r>
              <a:rPr lang="zh-CN" altLang="en-US" sz="2000" b="1" dirty="0">
                <a:cs typeface="+mn-ea"/>
                <a:sym typeface="+mn-lt"/>
              </a:rPr>
              <a:t> 所有信号值的总和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9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87523A-FBE5-4725-9807-943E1C793470}"/>
              </a:ext>
            </a:extLst>
          </p:cNvPr>
          <p:cNvGrpSpPr/>
          <p:nvPr/>
        </p:nvGrpSpPr>
        <p:grpSpPr>
          <a:xfrm>
            <a:off x="-1226820" y="-1346917"/>
            <a:ext cx="4074596" cy="2453640"/>
            <a:chOff x="-1226820" y="-1346917"/>
            <a:chExt cx="4074596" cy="245364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ECC994B-D994-41B3-BDAB-463153677009}"/>
                </a:ext>
              </a:extLst>
            </p:cNvPr>
            <p:cNvSpPr/>
            <p:nvPr/>
          </p:nvSpPr>
          <p:spPr>
            <a:xfrm>
              <a:off x="-1226820" y="-1346917"/>
              <a:ext cx="2453640" cy="245364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F029E4-A53F-473B-BBFE-0BF14CCEF021}"/>
                </a:ext>
              </a:extLst>
            </p:cNvPr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A5CFD0-7034-48FD-8AA8-87775EC28B1D}"/>
                </a:ext>
              </a:extLst>
            </p:cNvPr>
            <p:cNvSpPr/>
            <p:nvPr/>
          </p:nvSpPr>
          <p:spPr>
            <a:xfrm>
              <a:off x="649227" y="387264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36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AA936D-9A2C-4433-980F-E3A9D219EFE0}"/>
                </a:ext>
              </a:extLst>
            </p:cNvPr>
            <p:cNvSpPr/>
            <p:nvPr/>
          </p:nvSpPr>
          <p:spPr>
            <a:xfrm>
              <a:off x="1226819" y="51037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特征工程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8E01C3F-9C26-4B4A-8B57-2946DB62ECA4}"/>
              </a:ext>
            </a:extLst>
          </p:cNvPr>
          <p:cNvSpPr/>
          <p:nvPr/>
        </p:nvSpPr>
        <p:spPr>
          <a:xfrm>
            <a:off x="523135" y="166578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时域特征：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DBBB5F-24CC-4767-8223-95F0DABBC717}"/>
              </a:ext>
            </a:extLst>
          </p:cNvPr>
          <p:cNvSpPr/>
          <p:nvPr/>
        </p:nvSpPr>
        <p:spPr>
          <a:xfrm>
            <a:off x="645403" y="2559591"/>
            <a:ext cx="6123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前 </a:t>
            </a:r>
            <a:r>
              <a:rPr lang="en-US" altLang="zh-CN" sz="2000" b="1" dirty="0">
                <a:cs typeface="+mn-ea"/>
                <a:sym typeface="+mn-lt"/>
              </a:rPr>
              <a:t>10000 </a:t>
            </a:r>
            <a:r>
              <a:rPr lang="zh-CN" altLang="en-US" sz="2000" b="1" dirty="0">
                <a:cs typeface="+mn-ea"/>
                <a:sym typeface="+mn-lt"/>
              </a:rPr>
              <a:t>个时间点的信号均值、标准差、最值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A9F468-E886-4EB9-A090-99302692255F}"/>
              </a:ext>
            </a:extLst>
          </p:cNvPr>
          <p:cNvSpPr/>
          <p:nvPr/>
        </p:nvSpPr>
        <p:spPr>
          <a:xfrm>
            <a:off x="645403" y="4081462"/>
            <a:ext cx="5982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前 </a:t>
            </a:r>
            <a:r>
              <a:rPr lang="en-US" altLang="zh-CN" sz="2000" b="1" dirty="0">
                <a:cs typeface="+mn-ea"/>
                <a:sym typeface="+mn-lt"/>
              </a:rPr>
              <a:t>50000 </a:t>
            </a:r>
            <a:r>
              <a:rPr lang="zh-CN" altLang="en-US" sz="2000" b="1" dirty="0">
                <a:cs typeface="+mn-ea"/>
                <a:sym typeface="+mn-lt"/>
              </a:rPr>
              <a:t>个时间点的信号均值、标准差、最值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62D34E-79B4-4243-BC2A-2B67E58B0F43}"/>
              </a:ext>
            </a:extLst>
          </p:cNvPr>
          <p:cNvSpPr/>
          <p:nvPr/>
        </p:nvSpPr>
        <p:spPr>
          <a:xfrm>
            <a:off x="645402" y="3316290"/>
            <a:ext cx="6123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后 </a:t>
            </a:r>
            <a:r>
              <a:rPr lang="en-US" altLang="zh-CN" sz="2000" b="1" dirty="0">
                <a:cs typeface="+mn-ea"/>
                <a:sym typeface="+mn-lt"/>
              </a:rPr>
              <a:t>10000 </a:t>
            </a:r>
            <a:r>
              <a:rPr lang="zh-CN" altLang="en-US" sz="2000" b="1" dirty="0">
                <a:cs typeface="+mn-ea"/>
                <a:sym typeface="+mn-lt"/>
              </a:rPr>
              <a:t>个时间点的信号均值、标准差、最值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EC4E4F-125D-4201-BBEC-51EFA06E7646}"/>
              </a:ext>
            </a:extLst>
          </p:cNvPr>
          <p:cNvSpPr/>
          <p:nvPr/>
        </p:nvSpPr>
        <p:spPr>
          <a:xfrm>
            <a:off x="645403" y="4835154"/>
            <a:ext cx="5982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后 </a:t>
            </a:r>
            <a:r>
              <a:rPr lang="en-US" altLang="zh-CN" sz="2000" b="1" dirty="0">
                <a:cs typeface="+mn-ea"/>
                <a:sym typeface="+mn-lt"/>
              </a:rPr>
              <a:t>50000 </a:t>
            </a:r>
            <a:r>
              <a:rPr lang="zh-CN" altLang="en-US" sz="2000" b="1" dirty="0">
                <a:cs typeface="+mn-ea"/>
                <a:sym typeface="+mn-lt"/>
              </a:rPr>
              <a:t>个时间点的信号均值、标准差、最值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AB5CB5-AF5C-4219-9DC7-A3BCABD35316}"/>
              </a:ext>
            </a:extLst>
          </p:cNvPr>
          <p:cNvSpPr/>
          <p:nvPr/>
        </p:nvSpPr>
        <p:spPr>
          <a:xfrm>
            <a:off x="6364998" y="2559591"/>
            <a:ext cx="4940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最值的绝对值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10B478-313D-4B37-8CC9-0BE6E8EE8529}"/>
              </a:ext>
            </a:extLst>
          </p:cNvPr>
          <p:cNvSpPr/>
          <p:nvPr/>
        </p:nvSpPr>
        <p:spPr>
          <a:xfrm>
            <a:off x="6364998" y="4831198"/>
            <a:ext cx="5181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信号值百分位数：</a:t>
            </a:r>
            <a:r>
              <a:rPr lang="en-US" altLang="zh-CN" sz="2000" b="1" dirty="0">
                <a:cs typeface="+mn-ea"/>
                <a:sym typeface="+mn-lt"/>
              </a:rPr>
              <a:t>0.01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0.05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0.1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0.2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0.25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0.3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0.4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0.5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0.6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0.7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0.75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0.8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0.9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0.95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0.99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F26C-F435-4A6E-84C1-9E97A165775C}"/>
              </a:ext>
            </a:extLst>
          </p:cNvPr>
          <p:cNvSpPr/>
          <p:nvPr/>
        </p:nvSpPr>
        <p:spPr>
          <a:xfrm>
            <a:off x="6364998" y="3313283"/>
            <a:ext cx="54968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• </a:t>
            </a:r>
            <a:r>
              <a:rPr lang="zh-CN" altLang="en-US" sz="2000" b="1" dirty="0">
                <a:cs typeface="+mn-ea"/>
                <a:sym typeface="+mn-lt"/>
              </a:rPr>
              <a:t>滑动窗口大小分别为：</a:t>
            </a:r>
            <a:r>
              <a:rPr lang="en-US" altLang="zh-CN" sz="2000" b="1" dirty="0">
                <a:cs typeface="+mn-ea"/>
                <a:sym typeface="+mn-lt"/>
              </a:rPr>
              <a:t>10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50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100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500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1000</a:t>
            </a:r>
            <a:r>
              <a:rPr lang="zh-CN" altLang="en-US" sz="2000" b="1" dirty="0">
                <a:cs typeface="+mn-ea"/>
                <a:sym typeface="+mn-lt"/>
              </a:rPr>
              <a:t>、</a:t>
            </a:r>
            <a:r>
              <a:rPr lang="en-US" altLang="zh-CN" sz="2000" b="1" dirty="0">
                <a:cs typeface="+mn-ea"/>
                <a:sym typeface="+mn-lt"/>
              </a:rPr>
              <a:t>10000</a:t>
            </a:r>
            <a:r>
              <a:rPr lang="zh-CN" altLang="en-US" sz="2000" b="1" dirty="0">
                <a:cs typeface="+mn-ea"/>
                <a:sym typeface="+mn-lt"/>
              </a:rPr>
              <a:t>，步长为</a:t>
            </a:r>
            <a:r>
              <a:rPr lang="en-US" altLang="zh-CN" sz="2000" b="1" dirty="0">
                <a:cs typeface="+mn-ea"/>
                <a:sym typeface="+mn-lt"/>
              </a:rPr>
              <a:t>1</a:t>
            </a:r>
            <a:r>
              <a:rPr lang="zh-CN" altLang="en-US" sz="2000" b="1" dirty="0">
                <a:cs typeface="+mn-ea"/>
                <a:sym typeface="+mn-lt"/>
              </a:rPr>
              <a:t>。取每个滑动窗口的标准差与均值，再分别求其均值、标准差、最值、分位数、差值均值、均值分位数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6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777</Words>
  <Application>Microsoft Office PowerPoint</Application>
  <PresentationFormat>宽屏</PresentationFormat>
  <Paragraphs>108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 Light</vt:lpstr>
      <vt:lpstr>Arial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淡雅简洁</dc:title>
  <dc:creator>第一PPT</dc:creator>
  <cp:keywords>www.1ppt.com</cp:keywords>
  <dc:description>www.1ppt.com</dc:description>
  <cp:lastModifiedBy>user</cp:lastModifiedBy>
  <cp:revision>125</cp:revision>
  <dcterms:created xsi:type="dcterms:W3CDTF">2016-01-19T08:46:18Z</dcterms:created>
  <dcterms:modified xsi:type="dcterms:W3CDTF">2019-06-05T04:07:14Z</dcterms:modified>
</cp:coreProperties>
</file>