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7" r:id="rId2"/>
    <p:sldId id="256" r:id="rId3"/>
    <p:sldId id="257" r:id="rId4"/>
    <p:sldId id="259" r:id="rId5"/>
    <p:sldId id="258" r:id="rId6"/>
    <p:sldId id="262" r:id="rId7"/>
    <p:sldId id="263" r:id="rId8"/>
    <p:sldId id="264" r:id="rId9"/>
    <p:sldId id="270" r:id="rId10"/>
    <p:sldId id="261" r:id="rId11"/>
    <p:sldId id="268" r:id="rId12"/>
    <p:sldId id="265" r:id="rId13"/>
    <p:sldId id="269" r:id="rId14"/>
    <p:sldId id="26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326" autoAdjust="0"/>
  </p:normalViewPr>
  <p:slideViewPr>
    <p:cSldViewPr snapToGrid="0">
      <p:cViewPr varScale="1">
        <p:scale>
          <a:sx n="85" d="100"/>
          <a:sy n="85" d="100"/>
        </p:scale>
        <p:origin x="1554" y="7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B178F-8447-4997-87F6-C8E6531CA143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13A2A-D74B-4FA7-872E-08B791B82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131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11</a:t>
            </a:r>
            <a:r>
              <a:rPr lang="zh-CN" altLang="en-US" dirty="0"/>
              <a:t>个模式特征，</a:t>
            </a:r>
            <a:r>
              <a:rPr lang="en-US" altLang="zh-CN" dirty="0"/>
              <a:t>5</a:t>
            </a:r>
            <a:r>
              <a:rPr lang="zh-CN" altLang="en-US" dirty="0"/>
              <a:t>个非数值特征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13A2A-D74B-4FA7-872E-08B791B82B4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0010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9</a:t>
            </a:r>
            <a:r>
              <a:rPr lang="zh-CN" altLang="en-US" dirty="0"/>
              <a:t>个特征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13A2A-D74B-4FA7-872E-08B791B82B4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499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Kaggle</a:t>
            </a:r>
            <a:r>
              <a:rPr lang="zh-CN" altLang="en-US" dirty="0"/>
              <a:t>上排名</a:t>
            </a:r>
            <a:r>
              <a:rPr lang="en-US" altLang="zh-CN" dirty="0"/>
              <a:t>519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13A2A-D74B-4FA7-872E-08B791B82B4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370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Cabin</a:t>
            </a:r>
            <a:r>
              <a:rPr lang="zh-CN" altLang="en-US" dirty="0"/>
              <a:t>缺失最严重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13A2A-D74B-4FA7-872E-08B791B82B4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495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特征分析：各特征与存活与否（</a:t>
            </a:r>
            <a:r>
              <a:rPr lang="en-US" altLang="zh-CN" dirty="0"/>
              <a:t>survived</a:t>
            </a:r>
            <a:r>
              <a:rPr lang="zh-CN" altLang="en-US" dirty="0"/>
              <a:t>）的相关性，蓝色柱状图是获救，橘色是未获救</a:t>
            </a:r>
            <a:endParaRPr lang="en-US" altLang="zh-CN" dirty="0"/>
          </a:p>
          <a:p>
            <a:r>
              <a:rPr lang="zh-CN" altLang="en-US" dirty="0"/>
              <a:t>简单结论：</a:t>
            </a:r>
            <a:r>
              <a:rPr lang="en-US" altLang="zh-CN" dirty="0" err="1"/>
              <a:t>Pclass</a:t>
            </a:r>
            <a:r>
              <a:rPr lang="zh-CN" altLang="en-US" dirty="0"/>
              <a:t>越高，幸存率越高；女性幸存率大于男性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乘客等级：由</a:t>
            </a:r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依次变差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13A2A-D74B-4FA7-872E-08B791B82B4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020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配偶或兄弟姐妹、父母子女数适中的幸存率比较大，二者相似，考虑将这两个特征融合为</a:t>
            </a:r>
            <a:r>
              <a:rPr lang="en-US" altLang="zh-CN" dirty="0" err="1"/>
              <a:t>FamilySize</a:t>
            </a:r>
            <a:r>
              <a:rPr lang="zh-CN" altLang="en-US" dirty="0"/>
              <a:t>特征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13A2A-D74B-4FA7-872E-08B791B82B4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530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Embarked</a:t>
            </a:r>
            <a:r>
              <a:rPr lang="zh-CN" altLang="en-US" dirty="0"/>
              <a:t>与存活与否相关，考虑将其作为特征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13A2A-D74B-4FA7-872E-08B791B82B4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646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未成年人幸存率高于成年人</a:t>
            </a:r>
            <a:endParaRPr lang="en-US" altLang="zh-CN" dirty="0"/>
          </a:p>
          <a:p>
            <a:r>
              <a:rPr lang="zh-CN" altLang="en-US" dirty="0"/>
              <a:t>对年龄分为</a:t>
            </a:r>
            <a:r>
              <a:rPr lang="en-US" altLang="zh-CN" dirty="0"/>
              <a:t>5</a:t>
            </a:r>
            <a:r>
              <a:rPr lang="zh-CN" altLang="en-US" dirty="0"/>
              <a:t>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13A2A-D74B-4FA7-872E-08B791B82B4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410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Name</a:t>
            </a:r>
            <a:r>
              <a:rPr lang="zh-CN" altLang="en-US" dirty="0"/>
              <a:t>分组，不同</a:t>
            </a:r>
            <a:r>
              <a:rPr lang="en-US" altLang="zh-CN" dirty="0"/>
              <a:t>Title</a:t>
            </a:r>
            <a:r>
              <a:rPr lang="zh-CN" altLang="en-US" dirty="0"/>
              <a:t>的人幸存率不同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13A2A-D74B-4FA7-872E-08B791B82B4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019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13A2A-D74B-4FA7-872E-08B791B82B4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981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13A2A-D74B-4FA7-872E-08B791B82B4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264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F2B98-64AC-4906-9146-59EC45D6B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4952DF-5B51-4D23-BE4E-496C7ED33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AE92B8-CB84-4A28-AD30-539BA25C7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CB9E-3929-4715-AC69-3DD5AEA41D81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308955-B056-4BA3-8759-34505872C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D86C34-951A-4D54-936B-C8F423BD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B488A-DE5E-4917-A9E3-B2B78BC6B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84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0FB49-9D07-4067-8872-46444FB0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BC84AA-872C-4527-B583-05EA20862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88F106-E2AF-4DAD-B4D0-51AE0AC07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CB9E-3929-4715-AC69-3DD5AEA41D81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F34B55-A8C0-4AAA-AADD-2195ECEB0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E239EF-9E56-4BE2-8821-6304F78A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B488A-DE5E-4917-A9E3-B2B78BC6B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00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5A9A5C-A871-48BD-9409-2CC28C3BD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F7D588-B890-49C2-88E3-F43D5111E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9854E4-3B36-4105-9E91-DA3904CE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CB9E-3929-4715-AC69-3DD5AEA41D81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B44D59-D194-4B93-ADB9-CE6A6188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ECFB91-2BB0-4CD9-A54B-8241276C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B488A-DE5E-4917-A9E3-B2B78BC6B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1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28539-9750-4527-AF29-DD2266A44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782FBF-75C4-4ACE-B8FE-1A64C6335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008ADA-1A51-4CAB-883B-36CF6D3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CB9E-3929-4715-AC69-3DD5AEA41D81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A191DA-199B-43AF-BD74-8579B662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80F0F0-E303-4356-B666-BE58748E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B488A-DE5E-4917-A9E3-B2B78BC6B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207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D3AB6-7D2F-4F09-B9EE-5AF225AD1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5F4459-72DD-49C3-B136-4028D9CB5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4F8B49-8854-44C9-8FAD-13E92760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CB9E-3929-4715-AC69-3DD5AEA41D81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2DCA37-9D7D-4CB8-B038-AFE14A559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E4A4E6-4F0D-47DA-89EB-7D643AF4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B488A-DE5E-4917-A9E3-B2B78BC6B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27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638DF-20B1-4990-8875-8D25530CC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EC6BB8-3B9D-4507-82B5-9174F1055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6FA490-4E12-4388-914C-C449453E6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04B580-2DAD-4EB5-A3C5-45668078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CB9E-3929-4715-AC69-3DD5AEA41D81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7A4AF6-83AC-46EE-80B5-720EE0F4E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815D8F-AC90-49CB-B85F-8A60ABD3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B488A-DE5E-4917-A9E3-B2B78BC6B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2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3BFB6-1F4E-4653-9A33-2947A26BC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4AE826-05DE-4BA4-8837-EC7FE2A88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29BFA3-0975-49C0-BAFF-81922F32D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873F5F-2016-4290-AD7D-56E8C2DC5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7ED05B-C4CD-474D-AAC5-08AAF019D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91BFA1-DF2E-48DB-B8D4-963A8D23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CB9E-3929-4715-AC69-3DD5AEA41D81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9C72FA-35A6-417B-B467-E24EF065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76AF1E-8BA8-49D5-A5F0-D87CEB3E8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B488A-DE5E-4917-A9E3-B2B78BC6B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59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0FDAA-3DCD-42ED-B450-33054BDD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AFB620-26B3-4A76-B28F-C0786D727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CB9E-3929-4715-AC69-3DD5AEA41D81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669CBB-4D6B-47D3-9032-20B1A24D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C6C9FF-FEF7-4678-A71A-21429B1F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B488A-DE5E-4917-A9E3-B2B78BC6B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52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C8C09A-C54B-454E-87D2-B0F658781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CB9E-3929-4715-AC69-3DD5AEA41D81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843004-0428-4A71-A4F0-1924D6813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FA3661-807C-4021-8F39-549FFFE35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B488A-DE5E-4917-A9E3-B2B78BC6B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27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6F3AC-CBE3-451E-ABFF-FEEC40EE0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ECFBBD-310E-4E57-94E0-2EBA9F04A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0FF04C-B48B-4F8F-8D98-77FBD5205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C4BD0F-8C3B-4846-877B-0329D711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CB9E-3929-4715-AC69-3DD5AEA41D81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BAB5EC-11CD-4D36-93FC-1374243B0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B990C-9C28-48B0-AC47-8468D8F3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B488A-DE5E-4917-A9E3-B2B78BC6B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46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07BA4-F900-4822-AE4D-4DE75E342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5632EF-62D4-4D34-9F22-419C0E9841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80EA6A-38F8-4209-AE2C-7A91A5426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5BE785-5D4E-47D9-BDBF-364D7159C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CB9E-3929-4715-AC69-3DD5AEA41D81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4C3CD9-88BF-4DC2-B5B1-1605F394D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FE4525-32E3-4967-8094-21F2CD367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B488A-DE5E-4917-A9E3-B2B78BC6B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07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8662AC-F0FF-48B2-A622-F379F910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3FCE8D-8DD0-4FF3-A86C-70AC6F27A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C8A5E5-F1EB-4BA7-99B0-78416B2C9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3CB9E-3929-4715-AC69-3DD5AEA41D81}" type="datetimeFigureOut">
              <a:rPr lang="zh-CN" altLang="en-US" smtClean="0"/>
              <a:t>2018/12/30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52BDA-D3EB-4902-AAE4-02A51B936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24E84B-B6D8-4D6D-8EAC-BED12679D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B488A-DE5E-4917-A9E3-B2B78BC6B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89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834E3DB-B0BB-4000-9624-53C4225425F4}"/>
              </a:ext>
            </a:extLst>
          </p:cNvPr>
          <p:cNvSpPr/>
          <p:nvPr/>
        </p:nvSpPr>
        <p:spPr>
          <a:xfrm>
            <a:off x="2795256" y="2031355"/>
            <a:ext cx="66014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4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Titanic</a:t>
            </a:r>
            <a:r>
              <a:rPr lang="zh-CN" altLang="en-US" sz="4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数据分析主要工作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E01F162-AD66-407D-A439-BF5B03E82077}"/>
              </a:ext>
            </a:extLst>
          </p:cNvPr>
          <p:cNvSpPr/>
          <p:nvPr/>
        </p:nvSpPr>
        <p:spPr>
          <a:xfrm>
            <a:off x="7007334" y="3869753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组员</a:t>
            </a:r>
            <a:r>
              <a:rPr lang="en-US" altLang="zh-CN" sz="20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sz="20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郑昊思 </a:t>
            </a:r>
            <a:r>
              <a:rPr lang="en-US" altLang="zh-CN" sz="20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2120180427</a:t>
            </a:r>
          </a:p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sz="20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黄梓浩 </a:t>
            </a:r>
            <a:r>
              <a:rPr lang="en-US" altLang="zh-CN" sz="20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2120180416</a:t>
            </a:r>
          </a:p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sz="20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黎炳华 </a:t>
            </a:r>
            <a:r>
              <a:rPr lang="en-US" altLang="zh-CN" sz="20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2120180402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王永晨 </a:t>
            </a:r>
            <a:r>
              <a:rPr lang="en-US" altLang="zh-CN" sz="20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2120180406</a:t>
            </a:r>
          </a:p>
          <a:p>
            <a:pPr lvl="2">
              <a:spcBef>
                <a:spcPct val="0"/>
              </a:spcBef>
            </a:pPr>
            <a:r>
              <a:rPr lang="zh-CN" altLang="en-US" sz="20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贾晓宇 </a:t>
            </a:r>
            <a:r>
              <a:rPr lang="en-US" altLang="zh-CN" sz="20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2120180494</a:t>
            </a:r>
          </a:p>
        </p:txBody>
      </p:sp>
    </p:spTree>
    <p:extLst>
      <p:ext uri="{BB962C8B-B14F-4D97-AF65-F5344CB8AC3E}">
        <p14:creationId xmlns:p14="http://schemas.microsoft.com/office/powerpoint/2010/main" val="55174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BAEF1DC-30BB-4AEE-B0DF-FD784EFC55C6}"/>
              </a:ext>
            </a:extLst>
          </p:cNvPr>
          <p:cNvSpPr/>
          <p:nvPr/>
        </p:nvSpPr>
        <p:spPr>
          <a:xfrm>
            <a:off x="1077194" y="1051640"/>
            <a:ext cx="75807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Cabin                          Deck</a:t>
            </a:r>
          </a:p>
          <a:p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存在缺失值（</a:t>
            </a:r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1014 / 1309</a:t>
            </a:r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先把</a:t>
            </a:r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Cabin</a:t>
            </a:r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缺失值填充为‘</a:t>
            </a:r>
            <a:r>
              <a:rPr lang="en-US" altLang="zh-CN" dirty="0" err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Unkonwn</a:t>
            </a:r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’，再提取</a:t>
            </a:r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Cabin</a:t>
            </a:r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的首字母作为特征</a:t>
            </a:r>
            <a:endParaRPr lang="en-US" altLang="zh-CN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1BCDA5-F575-4777-9FA7-0A467DD8A40A}"/>
              </a:ext>
            </a:extLst>
          </p:cNvPr>
          <p:cNvSpPr/>
          <p:nvPr/>
        </p:nvSpPr>
        <p:spPr>
          <a:xfrm>
            <a:off x="1077194" y="39305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新建特征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FFEAD1-CBCE-47B8-8300-8B8FBF136F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2" t="10620" r="9135" b="1319"/>
          <a:stretch/>
        </p:blipFill>
        <p:spPr>
          <a:xfrm>
            <a:off x="1984443" y="2633194"/>
            <a:ext cx="7473821" cy="3945676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D8C17244-0E57-4D0D-B3F9-FBBFFB95CE34}"/>
              </a:ext>
            </a:extLst>
          </p:cNvPr>
          <p:cNvSpPr/>
          <p:nvPr/>
        </p:nvSpPr>
        <p:spPr>
          <a:xfrm>
            <a:off x="1984443" y="1128704"/>
            <a:ext cx="1467556" cy="214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23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6E440306-B41C-4D3B-9751-B830ED00275A}"/>
              </a:ext>
            </a:extLst>
          </p:cNvPr>
          <p:cNvSpPr/>
          <p:nvPr/>
        </p:nvSpPr>
        <p:spPr>
          <a:xfrm>
            <a:off x="1077194" y="39305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新建特征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706DB1-F799-402F-A7B1-961B5598B112}"/>
              </a:ext>
            </a:extLst>
          </p:cNvPr>
          <p:cNvSpPr/>
          <p:nvPr/>
        </p:nvSpPr>
        <p:spPr>
          <a:xfrm>
            <a:off x="1099566" y="886539"/>
            <a:ext cx="67913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Ticket                        </a:t>
            </a:r>
            <a:r>
              <a:rPr lang="en-US" altLang="zh-CN" dirty="0" err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TicketGroup</a:t>
            </a:r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统计每个乘客的共票号数</a:t>
            </a:r>
            <a:endParaRPr lang="en-US" altLang="zh-CN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 err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TicketGroup</a:t>
            </a:r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分为</a:t>
            </a:r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lang="en-US" altLang="zh-CN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6864567-4838-48A5-AC4B-B82E65D8B2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2" t="10556" r="6367" b="1258"/>
          <a:stretch/>
        </p:blipFill>
        <p:spPr>
          <a:xfrm>
            <a:off x="4229591" y="1603022"/>
            <a:ext cx="5027298" cy="5392676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727C6F64-D215-4B60-96D8-C6CBC1BF64D1}"/>
              </a:ext>
            </a:extLst>
          </p:cNvPr>
          <p:cNvSpPr/>
          <p:nvPr/>
        </p:nvSpPr>
        <p:spPr>
          <a:xfrm>
            <a:off x="1927999" y="981948"/>
            <a:ext cx="1467556" cy="214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58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369F007-EE5B-4E8F-85DE-0A838C6E66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2" t="10601" r="8503"/>
          <a:stretch/>
        </p:blipFill>
        <p:spPr>
          <a:xfrm>
            <a:off x="626981" y="2029160"/>
            <a:ext cx="4915290" cy="387172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DEEFD9E-E989-4BD4-8107-8F9996986ED0}"/>
              </a:ext>
            </a:extLst>
          </p:cNvPr>
          <p:cNvSpPr/>
          <p:nvPr/>
        </p:nvSpPr>
        <p:spPr>
          <a:xfrm>
            <a:off x="5975358" y="1243922"/>
            <a:ext cx="57808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IsMother</a:t>
            </a:r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1 if Parch&gt;0 and Sex ==‘</a:t>
            </a:r>
            <a:r>
              <a:rPr lang="en-US" altLang="zh-CN" dirty="0" err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female’and</a:t>
            </a:r>
            <a:endParaRPr lang="en-US" altLang="zh-CN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Age&gt;16 else 0</a:t>
            </a:r>
            <a:endParaRPr lang="zh-CN" altLang="en-US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620F76A-2987-4CF0-A47F-1F8685B4D6C1}"/>
              </a:ext>
            </a:extLst>
          </p:cNvPr>
          <p:cNvSpPr/>
          <p:nvPr/>
        </p:nvSpPr>
        <p:spPr>
          <a:xfrm>
            <a:off x="1277993" y="1277410"/>
            <a:ext cx="34775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FamilySize</a:t>
            </a:r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dirty="0" err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SibSp</a:t>
            </a:r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Parch+1</a:t>
            </a:r>
          </a:p>
          <a:p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 err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FamilySize</a:t>
            </a:r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分为</a:t>
            </a:r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lang="en-US" altLang="zh-CN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418218C-26B2-496C-AB3B-37E1B0A13F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9" t="10309" r="8918" b="2067"/>
          <a:stretch/>
        </p:blipFill>
        <p:spPr>
          <a:xfrm>
            <a:off x="6346612" y="2029160"/>
            <a:ext cx="5033217" cy="387172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E440306-B41C-4D3B-9751-B830ED00275A}"/>
              </a:ext>
            </a:extLst>
          </p:cNvPr>
          <p:cNvSpPr/>
          <p:nvPr/>
        </p:nvSpPr>
        <p:spPr>
          <a:xfrm>
            <a:off x="1077194" y="39305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特征组合</a:t>
            </a:r>
          </a:p>
        </p:txBody>
      </p:sp>
    </p:spTree>
    <p:extLst>
      <p:ext uri="{BB962C8B-B14F-4D97-AF65-F5344CB8AC3E}">
        <p14:creationId xmlns:p14="http://schemas.microsoft.com/office/powerpoint/2010/main" val="344050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5DAF3-9B31-42B6-B290-D4AD50376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089" y="1046692"/>
            <a:ext cx="9423400" cy="69179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去除原始数据中的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PassengerId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Ticket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Cabin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Sibsp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Parch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将非数值特征数值化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4E627A0-A4E3-4BD1-A72B-E5099FD9E6A4}"/>
              </a:ext>
            </a:extLst>
          </p:cNvPr>
          <p:cNvSpPr/>
          <p:nvPr/>
        </p:nvSpPr>
        <p:spPr>
          <a:xfrm>
            <a:off x="838200" y="37030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使用的特征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578EF22-61F7-4A55-9087-6604619C5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559777"/>
              </p:ext>
            </p:extLst>
          </p:nvPr>
        </p:nvGraphicFramePr>
        <p:xfrm>
          <a:off x="2227231" y="1998367"/>
          <a:ext cx="7300591" cy="38301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0515">
                  <a:extLst>
                    <a:ext uri="{9D8B030D-6E8A-4147-A177-3AD203B41FA5}">
                      <a16:colId xmlns:a16="http://schemas.microsoft.com/office/drawing/2014/main" val="4034329521"/>
                    </a:ext>
                  </a:extLst>
                </a:gridCol>
                <a:gridCol w="1564628">
                  <a:extLst>
                    <a:ext uri="{9D8B030D-6E8A-4147-A177-3AD203B41FA5}">
                      <a16:colId xmlns:a16="http://schemas.microsoft.com/office/drawing/2014/main" val="595063996"/>
                    </a:ext>
                  </a:extLst>
                </a:gridCol>
                <a:gridCol w="2615404">
                  <a:extLst>
                    <a:ext uri="{9D8B030D-6E8A-4147-A177-3AD203B41FA5}">
                      <a16:colId xmlns:a16="http://schemas.microsoft.com/office/drawing/2014/main" val="3156673003"/>
                    </a:ext>
                  </a:extLst>
                </a:gridCol>
                <a:gridCol w="2190044">
                  <a:extLst>
                    <a:ext uri="{9D8B030D-6E8A-4147-A177-3AD203B41FA5}">
                      <a16:colId xmlns:a16="http://schemas.microsoft.com/office/drawing/2014/main" val="1531351804"/>
                    </a:ext>
                  </a:extLst>
                </a:gridCol>
              </a:tblGrid>
              <a:tr h="4683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编号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模式特征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内容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取值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8803310"/>
                  </a:ext>
                </a:extLst>
              </a:tr>
              <a:tr h="3681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</a:rPr>
                        <a:t>P</a:t>
                      </a:r>
                      <a:r>
                        <a:rPr lang="en-US" altLang="zh-CN" sz="1600" kern="0" dirty="0" err="1">
                          <a:effectLst/>
                        </a:rPr>
                        <a:t>class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zh-CN" altLang="en-US" sz="1600" kern="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票型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altLang="zh-CN" sz="1600" kern="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0,1,2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4416291"/>
                  </a:ext>
                </a:extLst>
              </a:tr>
              <a:tr h="3681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Age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年龄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0,1,2,3,4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4758385"/>
                  </a:ext>
                </a:extLst>
              </a:tr>
              <a:tr h="353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Sex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性别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0,1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4763400"/>
                  </a:ext>
                </a:extLst>
              </a:tr>
              <a:tr h="3681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Fare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票价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0,1,2,3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1844991"/>
                  </a:ext>
                </a:extLst>
              </a:tr>
              <a:tr h="3681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Emabarked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登录港口名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0,1,2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1570723"/>
                  </a:ext>
                </a:extLst>
              </a:tr>
              <a:tr h="4261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FamilySize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Sibsp+Parch+1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0.1.2.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8013591"/>
                  </a:ext>
                </a:extLst>
              </a:tr>
              <a:tr h="3737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Title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头衔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0,1,2,3,4,5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7579104"/>
                  </a:ext>
                </a:extLst>
              </a:tr>
              <a:tr h="3681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TicketGroup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共票号数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0,1,2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3911853"/>
                  </a:ext>
                </a:extLst>
              </a:tr>
              <a:tr h="3681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Ismother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是否为母亲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0,1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3985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69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621B51-B765-43F5-AA0F-84A4754959A7}"/>
              </a:ext>
            </a:extLst>
          </p:cNvPr>
          <p:cNvSpPr/>
          <p:nvPr/>
        </p:nvSpPr>
        <p:spPr>
          <a:xfrm>
            <a:off x="975882" y="370505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分类器选择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9C7D300-57A4-4496-B4CA-7C127C630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319911"/>
              </p:ext>
            </p:extLst>
          </p:nvPr>
        </p:nvGraphicFramePr>
        <p:xfrm>
          <a:off x="2871755" y="1423696"/>
          <a:ext cx="6441579" cy="3814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193">
                  <a:extLst>
                    <a:ext uri="{9D8B030D-6E8A-4147-A177-3AD203B41FA5}">
                      <a16:colId xmlns:a16="http://schemas.microsoft.com/office/drawing/2014/main" val="1824564390"/>
                    </a:ext>
                  </a:extLst>
                </a:gridCol>
                <a:gridCol w="2147193">
                  <a:extLst>
                    <a:ext uri="{9D8B030D-6E8A-4147-A177-3AD203B41FA5}">
                      <a16:colId xmlns:a16="http://schemas.microsoft.com/office/drawing/2014/main" val="2038365830"/>
                    </a:ext>
                  </a:extLst>
                </a:gridCol>
                <a:gridCol w="2147193">
                  <a:extLst>
                    <a:ext uri="{9D8B030D-6E8A-4147-A177-3AD203B41FA5}">
                      <a16:colId xmlns:a16="http://schemas.microsoft.com/office/drawing/2014/main" val="3842741908"/>
                    </a:ext>
                  </a:extLst>
                </a:gridCol>
              </a:tblGrid>
              <a:tr h="4356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分类器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准确率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290281"/>
                  </a:ext>
                </a:extLst>
              </a:tr>
              <a:tr h="7519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RF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24 trees</a:t>
                      </a:r>
                    </a:p>
                    <a:p>
                      <a:pPr algn="ctr"/>
                      <a:r>
                        <a:rPr lang="en-US" altLang="zh-CN" sz="2000" dirty="0"/>
                        <a:t>6 depth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82.296%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679365"/>
                  </a:ext>
                </a:extLst>
              </a:tr>
              <a:tr h="4782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SVM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RBF kernel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81.818%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592951"/>
                  </a:ext>
                </a:extLst>
              </a:tr>
              <a:tr h="7519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GCForest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100 trees </a:t>
                      </a:r>
                    </a:p>
                    <a:p>
                      <a:pPr algn="ctr"/>
                      <a:r>
                        <a:rPr lang="en-US" altLang="zh-CN" sz="2000" dirty="0"/>
                        <a:t>4 cascade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81.818%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252307"/>
                  </a:ext>
                </a:extLst>
              </a:tr>
              <a:tr h="13964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CNN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[1*3]kernel*10</a:t>
                      </a:r>
                    </a:p>
                    <a:p>
                      <a:pPr algn="ctr"/>
                      <a:r>
                        <a:rPr lang="en-US" altLang="zh-CN" sz="2000" dirty="0"/>
                        <a:t>[1*5]kernel*20</a:t>
                      </a:r>
                    </a:p>
                    <a:p>
                      <a:pPr algn="ctr"/>
                      <a:r>
                        <a:rPr lang="en-US" altLang="zh-CN" sz="2000" dirty="0"/>
                        <a:t>1000 flatten</a:t>
                      </a:r>
                    </a:p>
                    <a:p>
                      <a:pPr algn="ctr"/>
                      <a:r>
                        <a:rPr lang="en-US" altLang="zh-CN" sz="2000" dirty="0"/>
                        <a:t>200 flatten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79.904%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739568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BC39872D-D0AC-4DA8-B99C-D69B2B487D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111" y="5054600"/>
            <a:ext cx="10190953" cy="217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0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B7EC81E-332C-46B2-AEF7-238FBF009986}"/>
              </a:ext>
            </a:extLst>
          </p:cNvPr>
          <p:cNvSpPr/>
          <p:nvPr/>
        </p:nvSpPr>
        <p:spPr>
          <a:xfrm>
            <a:off x="1033108" y="378223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</a:t>
            </a:r>
            <a:r>
              <a:rPr lang="zh-CN" altLang="zh-CN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21CC558-8E50-4FFB-9174-D665F6238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122039"/>
              </p:ext>
            </p:extLst>
          </p:nvPr>
        </p:nvGraphicFramePr>
        <p:xfrm>
          <a:off x="952085" y="1548684"/>
          <a:ext cx="5267960" cy="43971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1441">
                  <a:extLst>
                    <a:ext uri="{9D8B030D-6E8A-4147-A177-3AD203B41FA5}">
                      <a16:colId xmlns:a16="http://schemas.microsoft.com/office/drawing/2014/main" val="4034329521"/>
                    </a:ext>
                  </a:extLst>
                </a:gridCol>
                <a:gridCol w="1129004">
                  <a:extLst>
                    <a:ext uri="{9D8B030D-6E8A-4147-A177-3AD203B41FA5}">
                      <a16:colId xmlns:a16="http://schemas.microsoft.com/office/drawing/2014/main" val="595063996"/>
                    </a:ext>
                  </a:extLst>
                </a:gridCol>
                <a:gridCol w="2397968">
                  <a:extLst>
                    <a:ext uri="{9D8B030D-6E8A-4147-A177-3AD203B41FA5}">
                      <a16:colId xmlns:a16="http://schemas.microsoft.com/office/drawing/2014/main" val="3156673003"/>
                    </a:ext>
                  </a:extLst>
                </a:gridCol>
                <a:gridCol w="1069547">
                  <a:extLst>
                    <a:ext uri="{9D8B030D-6E8A-4147-A177-3AD203B41FA5}">
                      <a16:colId xmlns:a16="http://schemas.microsoft.com/office/drawing/2014/main" val="1531351804"/>
                    </a:ext>
                  </a:extLst>
                </a:gridCol>
              </a:tblGrid>
              <a:tr h="3147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编号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模式特征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内容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类别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8803310"/>
                  </a:ext>
                </a:extLst>
              </a:tr>
              <a:tr h="2754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effectLst/>
                        </a:rPr>
                        <a:t>PassengerId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zh-CN" sz="1400" kern="0" dirty="0">
                          <a:effectLst/>
                        </a:rPr>
                        <a:t>乘客编号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kern="0">
                          <a:effectLst/>
                        </a:rPr>
                        <a:t>Integer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4416291"/>
                  </a:ext>
                </a:extLst>
              </a:tr>
              <a:tr h="2754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Name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乘客姓名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String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4758385"/>
                  </a:ext>
                </a:extLst>
              </a:tr>
              <a:tr h="6873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Pclass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票型，由优到差分</a:t>
                      </a:r>
                      <a:r>
                        <a:rPr lang="en-US" sz="1400" kern="100" dirty="0">
                          <a:effectLst/>
                        </a:rPr>
                        <a:t>3</a:t>
                      </a:r>
                      <a:r>
                        <a:rPr lang="zh-CN" sz="1400" kern="100" dirty="0">
                          <a:effectLst/>
                        </a:rPr>
                        <a:t>类，</a:t>
                      </a:r>
                      <a:r>
                        <a:rPr lang="en-US" sz="1400" kern="100" dirty="0">
                          <a:effectLst/>
                        </a:rPr>
                        <a:t>1</a:t>
                      </a:r>
                      <a:r>
                        <a:rPr lang="zh-CN" sz="1400" kern="100" dirty="0">
                          <a:effectLst/>
                        </a:rPr>
                        <a:t>是优等坐，</a:t>
                      </a:r>
                      <a:r>
                        <a:rPr lang="en-US" sz="1400" kern="100" dirty="0">
                          <a:effectLst/>
                        </a:rPr>
                        <a:t>3</a:t>
                      </a:r>
                      <a:r>
                        <a:rPr lang="zh-CN" sz="1400" kern="100" dirty="0">
                          <a:effectLst/>
                        </a:rPr>
                        <a:t>是最差的座位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Integer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1070937"/>
                  </a:ext>
                </a:extLst>
              </a:tr>
              <a:tr h="2754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4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Sex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性别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String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4763400"/>
                  </a:ext>
                </a:extLst>
              </a:tr>
              <a:tr h="2754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5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Age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年龄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Float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1844991"/>
                  </a:ext>
                </a:extLst>
              </a:tr>
              <a:tr h="5820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SibSp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一起登船的兄弟姐妹和配偶数量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Integer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8013591"/>
                  </a:ext>
                </a:extLst>
              </a:tr>
              <a:tr h="4323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Parch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一起登船的父母和孩子数量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Integer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7579104"/>
                  </a:ext>
                </a:extLst>
              </a:tr>
              <a:tr h="2754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8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Ticket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票号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String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0711750"/>
                  </a:ext>
                </a:extLst>
              </a:tr>
              <a:tr h="2754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Fare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具体票价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Float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3911853"/>
                  </a:ext>
                </a:extLst>
              </a:tr>
              <a:tr h="2754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Cabin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所住船舱号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String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3985467"/>
                  </a:ext>
                </a:extLst>
              </a:tr>
              <a:tr h="2754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11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Embarked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上船的港口名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Char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009737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959392E-6922-4A4A-849F-CEE571D59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47493"/>
              </p:ext>
            </p:extLst>
          </p:nvPr>
        </p:nvGraphicFramePr>
        <p:xfrm>
          <a:off x="6702489" y="2956623"/>
          <a:ext cx="4456923" cy="9447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592">
                  <a:extLst>
                    <a:ext uri="{9D8B030D-6E8A-4147-A177-3AD203B41FA5}">
                      <a16:colId xmlns:a16="http://schemas.microsoft.com/office/drawing/2014/main" val="1633220515"/>
                    </a:ext>
                  </a:extLst>
                </a:gridCol>
                <a:gridCol w="1847461">
                  <a:extLst>
                    <a:ext uri="{9D8B030D-6E8A-4147-A177-3AD203B41FA5}">
                      <a16:colId xmlns:a16="http://schemas.microsoft.com/office/drawing/2014/main" val="1543282225"/>
                    </a:ext>
                  </a:extLst>
                </a:gridCol>
                <a:gridCol w="1312870">
                  <a:extLst>
                    <a:ext uri="{9D8B030D-6E8A-4147-A177-3AD203B41FA5}">
                      <a16:colId xmlns:a16="http://schemas.microsoft.com/office/drawing/2014/main" val="30624422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类别编号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类别值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内容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4350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Survived=1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存活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3540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Survived=0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死亡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6951045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8C178599-AE50-4E76-9F06-FE985F045299}"/>
              </a:ext>
            </a:extLst>
          </p:cNvPr>
          <p:cNvSpPr/>
          <p:nvPr/>
        </p:nvSpPr>
        <p:spPr>
          <a:xfrm>
            <a:off x="1033108" y="100962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模式特征和模式类别</a:t>
            </a:r>
            <a:endParaRPr lang="zh-CN" altLang="en-US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CF1039D-079F-402E-8A0E-72986D9F64D2}"/>
              </a:ext>
            </a:extLst>
          </p:cNvPr>
          <p:cNvGrpSpPr/>
          <p:nvPr/>
        </p:nvGrpSpPr>
        <p:grpSpPr>
          <a:xfrm>
            <a:off x="1692613" y="2266544"/>
            <a:ext cx="982493" cy="3679303"/>
            <a:chOff x="1692613" y="2266544"/>
            <a:chExt cx="982493" cy="3679303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96EB0037-4F59-491D-8909-0ABB2C4B26A8}"/>
                </a:ext>
              </a:extLst>
            </p:cNvPr>
            <p:cNvSpPr/>
            <p:nvPr/>
          </p:nvSpPr>
          <p:spPr>
            <a:xfrm>
              <a:off x="1779945" y="2266544"/>
              <a:ext cx="778430" cy="24319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A8C3E0B-E1F9-4537-890C-DBA0876EF7E1}"/>
                </a:ext>
              </a:extLst>
            </p:cNvPr>
            <p:cNvSpPr/>
            <p:nvPr/>
          </p:nvSpPr>
          <p:spPr>
            <a:xfrm>
              <a:off x="1779945" y="3218531"/>
              <a:ext cx="778430" cy="24319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0090BFE-E879-41AE-8349-BA3207507F65}"/>
                </a:ext>
              </a:extLst>
            </p:cNvPr>
            <p:cNvSpPr/>
            <p:nvPr/>
          </p:nvSpPr>
          <p:spPr>
            <a:xfrm>
              <a:off x="1774972" y="4847251"/>
              <a:ext cx="778430" cy="24319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BAF744E-6D4C-405E-BAA8-C065AC42F810}"/>
                </a:ext>
              </a:extLst>
            </p:cNvPr>
            <p:cNvSpPr/>
            <p:nvPr/>
          </p:nvSpPr>
          <p:spPr>
            <a:xfrm>
              <a:off x="1857548" y="5411328"/>
              <a:ext cx="695854" cy="24319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236D547B-A86F-49C5-8503-E849CB3A21B0}"/>
                </a:ext>
              </a:extLst>
            </p:cNvPr>
            <p:cNvSpPr/>
            <p:nvPr/>
          </p:nvSpPr>
          <p:spPr>
            <a:xfrm>
              <a:off x="1692613" y="5702656"/>
              <a:ext cx="982493" cy="24319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18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2A46EF1-C9B2-4E21-9D38-8D8112826BDA}"/>
              </a:ext>
            </a:extLst>
          </p:cNvPr>
          <p:cNvSpPr/>
          <p:nvPr/>
        </p:nvSpPr>
        <p:spPr>
          <a:xfrm>
            <a:off x="944811" y="976996"/>
            <a:ext cx="1707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特征</a:t>
            </a:r>
            <a:r>
              <a:rPr lang="zh-CN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缺失情况</a:t>
            </a:r>
            <a:endParaRPr lang="zh-CN" altLang="en-US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60F34B-1AD6-4BF4-A588-9C1FA3B89F8A}"/>
              </a:ext>
            </a:extLst>
          </p:cNvPr>
          <p:cNvSpPr/>
          <p:nvPr/>
        </p:nvSpPr>
        <p:spPr>
          <a:xfrm>
            <a:off x="1033108" y="1510934"/>
            <a:ext cx="2823099" cy="25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训练集</a:t>
            </a:r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（共</a:t>
            </a:r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891</a:t>
            </a:r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个样本）</a:t>
            </a:r>
            <a:r>
              <a:rPr lang="zh-CN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altLang="zh-CN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altLang="zh-CN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altLang="zh-CN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zh-CN" altLang="zh-CN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测试集</a:t>
            </a:r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（共</a:t>
            </a:r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418</a:t>
            </a:r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个样本）</a:t>
            </a:r>
            <a:r>
              <a:rPr lang="zh-CN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2A2A42-0E5E-4AB6-9416-BCA29CF82D24}"/>
              </a:ext>
            </a:extLst>
          </p:cNvPr>
          <p:cNvSpPr/>
          <p:nvPr/>
        </p:nvSpPr>
        <p:spPr>
          <a:xfrm>
            <a:off x="1033108" y="378223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</a:t>
            </a:r>
            <a:r>
              <a:rPr lang="zh-CN" altLang="zh-CN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460A720-E491-4D8D-963A-1CAAA7447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442601"/>
              </p:ext>
            </p:extLst>
          </p:nvPr>
        </p:nvGraphicFramePr>
        <p:xfrm>
          <a:off x="4304684" y="1608289"/>
          <a:ext cx="40314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3">
                  <a:extLst>
                    <a:ext uri="{9D8B030D-6E8A-4147-A177-3AD203B41FA5}">
                      <a16:colId xmlns:a16="http://schemas.microsoft.com/office/drawing/2014/main" val="3772027535"/>
                    </a:ext>
                  </a:extLst>
                </a:gridCol>
                <a:gridCol w="1233996">
                  <a:extLst>
                    <a:ext uri="{9D8B030D-6E8A-4147-A177-3AD203B41FA5}">
                      <a16:colId xmlns:a16="http://schemas.microsoft.com/office/drawing/2014/main" val="330212628"/>
                    </a:ext>
                  </a:extLst>
                </a:gridCol>
                <a:gridCol w="1189608">
                  <a:extLst>
                    <a:ext uri="{9D8B030D-6E8A-4147-A177-3AD203B41FA5}">
                      <a16:colId xmlns:a16="http://schemas.microsoft.com/office/drawing/2014/main" val="1570769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总共数目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缺失数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675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81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Cabin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687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4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Embarked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7369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E6045FF-14DD-480B-A79D-741D3C8FA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58772"/>
              </p:ext>
            </p:extLst>
          </p:nvPr>
        </p:nvGraphicFramePr>
        <p:xfrm>
          <a:off x="4304685" y="3766351"/>
          <a:ext cx="40314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3">
                  <a:extLst>
                    <a:ext uri="{9D8B030D-6E8A-4147-A177-3AD203B41FA5}">
                      <a16:colId xmlns:a16="http://schemas.microsoft.com/office/drawing/2014/main" val="3772027535"/>
                    </a:ext>
                  </a:extLst>
                </a:gridCol>
                <a:gridCol w="1233996">
                  <a:extLst>
                    <a:ext uri="{9D8B030D-6E8A-4147-A177-3AD203B41FA5}">
                      <a16:colId xmlns:a16="http://schemas.microsoft.com/office/drawing/2014/main" val="330212628"/>
                    </a:ext>
                  </a:extLst>
                </a:gridCol>
                <a:gridCol w="1189608">
                  <a:extLst>
                    <a:ext uri="{9D8B030D-6E8A-4147-A177-3AD203B41FA5}">
                      <a16:colId xmlns:a16="http://schemas.microsoft.com/office/drawing/2014/main" val="1570769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总共数目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缺失数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675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81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Cabin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4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Fare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73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88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4C9AAFB-839B-4B0F-AC3F-1AE27DEACE2E}"/>
              </a:ext>
            </a:extLst>
          </p:cNvPr>
          <p:cNvSpPr/>
          <p:nvPr/>
        </p:nvSpPr>
        <p:spPr>
          <a:xfrm>
            <a:off x="1077194" y="1009723"/>
            <a:ext cx="283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离散型特征：</a:t>
            </a:r>
            <a:r>
              <a:rPr lang="en-US" altLang="zh-CN" dirty="0" err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Pclass</a:t>
            </a:r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Sex</a:t>
            </a:r>
            <a:endParaRPr lang="zh-CN" altLang="en-US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78A84B-7C93-41C5-B8EA-6AB7DC56F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75" y="1343408"/>
            <a:ext cx="5650625" cy="43262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F1F9BDB-098E-4E60-899B-88BB6E34C7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011" y="1379055"/>
            <a:ext cx="5805613" cy="444492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B7EC81E-332C-46B2-AEF7-238FBF009986}"/>
              </a:ext>
            </a:extLst>
          </p:cNvPr>
          <p:cNvSpPr/>
          <p:nvPr/>
        </p:nvSpPr>
        <p:spPr>
          <a:xfrm>
            <a:off x="1077194" y="39305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r>
              <a:rPr lang="zh-CN" altLang="zh-CN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2400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2F0154A-4DDB-4DFF-B6EF-4A058D1881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990" y="5823977"/>
            <a:ext cx="5375394" cy="7316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2DA3284-DD39-46D2-B88F-D607891A6D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5415" y="5859624"/>
            <a:ext cx="5886585" cy="65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8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4C9AAFB-839B-4B0F-AC3F-1AE27DEACE2E}"/>
              </a:ext>
            </a:extLst>
          </p:cNvPr>
          <p:cNvSpPr/>
          <p:nvPr/>
        </p:nvSpPr>
        <p:spPr>
          <a:xfrm>
            <a:off x="1116209" y="987532"/>
            <a:ext cx="3708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离散型特征：</a:t>
            </a:r>
            <a:r>
              <a:rPr lang="en-US" altLang="zh-CN" dirty="0" err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SibSp</a:t>
            </a:r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Parch</a:t>
            </a:r>
            <a:endParaRPr lang="zh-CN" altLang="en-US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CA52A41-BE7D-4928-B0E7-5CBB9B92EAA5}"/>
              </a:ext>
            </a:extLst>
          </p:cNvPr>
          <p:cNvSpPr/>
          <p:nvPr/>
        </p:nvSpPr>
        <p:spPr>
          <a:xfrm>
            <a:off x="1077194" y="39305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r>
              <a:rPr lang="zh-CN" altLang="zh-CN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2400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D1C819-B292-4B55-974B-2A42B82EF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61" y="1545347"/>
            <a:ext cx="5852172" cy="43251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545F5B9-82BB-47C5-9F59-FD8124029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45346"/>
            <a:ext cx="5852172" cy="432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8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E2591D-05FE-40CE-8722-CBA149DE5E64}"/>
              </a:ext>
            </a:extLst>
          </p:cNvPr>
          <p:cNvSpPr/>
          <p:nvPr/>
        </p:nvSpPr>
        <p:spPr>
          <a:xfrm>
            <a:off x="1077194" y="103009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离散型特征：</a:t>
            </a:r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Embarked</a:t>
            </a:r>
          </a:p>
          <a:p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存在缺失值（</a:t>
            </a:r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/ 1309</a:t>
            </a:r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选择众数填补缺失值</a:t>
            </a:r>
            <a:endParaRPr lang="en-US" altLang="zh-CN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D5BDB3-8FD0-4E12-BAD0-8A9470E7C5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2" r="5964"/>
          <a:stretch/>
        </p:blipFill>
        <p:spPr>
          <a:xfrm>
            <a:off x="552289" y="2117950"/>
            <a:ext cx="5829461" cy="434699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2EF7600-BAB0-4E2D-B0FC-EF297C222310}"/>
              </a:ext>
            </a:extLst>
          </p:cNvPr>
          <p:cNvSpPr/>
          <p:nvPr/>
        </p:nvSpPr>
        <p:spPr>
          <a:xfrm>
            <a:off x="1077194" y="39305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r>
              <a:rPr lang="zh-CN" altLang="zh-CN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2400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07CBA1-009C-4DB6-A405-098DB4C41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888" y="3514725"/>
            <a:ext cx="5987730" cy="83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2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15C74F8-2FE3-4239-A46F-3115559E74BB}"/>
              </a:ext>
            </a:extLst>
          </p:cNvPr>
          <p:cNvSpPr/>
          <p:nvPr/>
        </p:nvSpPr>
        <p:spPr>
          <a:xfrm>
            <a:off x="1077193" y="1050697"/>
            <a:ext cx="105729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离散型特征：</a:t>
            </a:r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Fare</a:t>
            </a:r>
          </a:p>
          <a:p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存在缺失值（</a:t>
            </a:r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/ 1309</a:t>
            </a:r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缺失</a:t>
            </a:r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Fare</a:t>
            </a:r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信息的乘客的</a:t>
            </a:r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Embarked</a:t>
            </a:r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Pclass</a:t>
            </a:r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，所以用</a:t>
            </a:r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Embarked</a:t>
            </a:r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Pclass</a:t>
            </a:r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的乘客的</a:t>
            </a:r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Fare</a:t>
            </a:r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均值作为填充值</a:t>
            </a:r>
            <a:endParaRPr lang="en-US" altLang="zh-CN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kern="1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</a:t>
            </a:r>
            <a:r>
              <a:rPr lang="en-US" altLang="zh-CN" kern="1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Fare</a:t>
            </a:r>
            <a:r>
              <a:rPr lang="zh-CN" altLang="en-US" kern="1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分成</a:t>
            </a:r>
            <a:r>
              <a:rPr lang="en-US" altLang="zh-CN" kern="1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kern="1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87E1115-0A4E-4A22-886E-B4C5DBF83EB8}"/>
              </a:ext>
            </a:extLst>
          </p:cNvPr>
          <p:cNvSpPr/>
          <p:nvPr/>
        </p:nvSpPr>
        <p:spPr>
          <a:xfrm>
            <a:off x="1077194" y="39305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特征分组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94DD0C1-5928-4D04-A8BE-83C957A87A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3" t="10746" r="3497" b="1583"/>
          <a:stretch/>
        </p:blipFill>
        <p:spPr>
          <a:xfrm>
            <a:off x="886593" y="2536754"/>
            <a:ext cx="5477069" cy="392818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08FD6AC-4305-44AC-8B6C-ED69A4849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489" y="3429000"/>
            <a:ext cx="6389511" cy="108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7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F196610-2BA0-4BDB-B1BD-B16F2594A025}"/>
              </a:ext>
            </a:extLst>
          </p:cNvPr>
          <p:cNvSpPr/>
          <p:nvPr/>
        </p:nvSpPr>
        <p:spPr>
          <a:xfrm>
            <a:off x="1077194" y="110225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连续型特征：</a:t>
            </a:r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</a:t>
            </a:r>
          </a:p>
          <a:p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存在缺失值（</a:t>
            </a:r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263 / 1309</a:t>
            </a:r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根据之前获得的特征，使用随机森林回归预测缺失年龄值</a:t>
            </a:r>
            <a:endParaRPr lang="en-US" altLang="zh-CN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使用的特征为：</a:t>
            </a:r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'Age', '</a:t>
            </a:r>
            <a:r>
              <a:rPr lang="en-US" altLang="zh-CN" dirty="0" err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Pclass</a:t>
            </a:r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'Sex', 'Title'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0C5991-A342-49F7-A4C1-3C067E9EEF58}"/>
              </a:ext>
            </a:extLst>
          </p:cNvPr>
          <p:cNvSpPr/>
          <p:nvPr/>
        </p:nvSpPr>
        <p:spPr>
          <a:xfrm>
            <a:off x="1077194" y="39305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特征分组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B0194E7-EE0D-4607-B339-D5F058DF5A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89" y="3086787"/>
            <a:ext cx="5994405" cy="293725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767AAF5-3C50-41FB-956C-492DB100B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799" y="2460978"/>
            <a:ext cx="7464601" cy="143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11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0FE82B4-B70D-495B-88FD-CD58C4D010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0" t="9496"/>
          <a:stretch/>
        </p:blipFill>
        <p:spPr>
          <a:xfrm>
            <a:off x="5661498" y="3019632"/>
            <a:ext cx="5333912" cy="383836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8660A1B-3EC9-4171-9329-9571AC8DDB4C}"/>
              </a:ext>
            </a:extLst>
          </p:cNvPr>
          <p:cNvSpPr/>
          <p:nvPr/>
        </p:nvSpPr>
        <p:spPr>
          <a:xfrm>
            <a:off x="1077193" y="946121"/>
            <a:ext cx="78236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                           Title</a:t>
            </a:r>
          </a:p>
          <a:p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Title: 'Officer', 'Royalty', '</a:t>
            </a:r>
            <a:r>
              <a:rPr lang="en-US" altLang="zh-CN" dirty="0" err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Mrs</a:t>
            </a:r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'Miss', '</a:t>
            </a:r>
            <a:r>
              <a:rPr lang="en-US" altLang="zh-CN" dirty="0" err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</a:t>
            </a:r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'Master’</a:t>
            </a:r>
          </a:p>
          <a:p>
            <a:endParaRPr lang="en-US" altLang="zh-CN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Officer = ['</a:t>
            </a:r>
            <a:r>
              <a:rPr lang="en-US" altLang="zh-CN" dirty="0" err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Capt</a:t>
            </a:r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'Col', 'Major', 'Dr', 'Rev’]</a:t>
            </a:r>
          </a:p>
          <a:p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Royalty= [‘Don’, ‘Sir’, ‘the Countess’, ‘Dona</a:t>
            </a:r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‘，</a:t>
            </a:r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'Lady’] </a:t>
            </a:r>
          </a:p>
          <a:p>
            <a:r>
              <a:rPr lang="en-US" altLang="zh-CN" dirty="0" err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Mrs</a:t>
            </a:r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= ['</a:t>
            </a:r>
            <a:r>
              <a:rPr lang="en-US" altLang="zh-CN" dirty="0" err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Mme</a:t>
            </a:r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</a:t>
            </a:r>
            <a:r>
              <a:rPr lang="en-US" altLang="zh-CN" dirty="0" err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</a:t>
            </a:r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</a:t>
            </a:r>
            <a:r>
              <a:rPr lang="en-US" altLang="zh-CN" dirty="0" err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Mrs</a:t>
            </a:r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’]</a:t>
            </a:r>
          </a:p>
          <a:p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Miss    = ['</a:t>
            </a:r>
            <a:r>
              <a:rPr lang="en-US" altLang="zh-CN" dirty="0" err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Mlle</a:t>
            </a:r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'Miss’]</a:t>
            </a:r>
          </a:p>
          <a:p>
            <a:r>
              <a:rPr lang="en-US" altLang="zh-CN" dirty="0" err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</a:t>
            </a:r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= ['</a:t>
            </a:r>
            <a:r>
              <a:rPr lang="en-US" altLang="zh-CN" dirty="0" err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</a:t>
            </a:r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’]</a:t>
            </a:r>
          </a:p>
          <a:p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Master= ['Master', '</a:t>
            </a:r>
            <a:r>
              <a:rPr lang="en-US" altLang="zh-CN" dirty="0" err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Jonkheer</a:t>
            </a:r>
            <a:r>
              <a:rPr lang="en-US" altLang="zh-CN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']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FE6A2DB-C164-4CF8-ADC3-B8F4F788CAC5}"/>
              </a:ext>
            </a:extLst>
          </p:cNvPr>
          <p:cNvSpPr/>
          <p:nvPr/>
        </p:nvSpPr>
        <p:spPr>
          <a:xfrm>
            <a:off x="1077194" y="39305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新建特征</a:t>
            </a: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52467059-9EDA-4D1C-976D-86005BD85B7C}"/>
              </a:ext>
            </a:extLst>
          </p:cNvPr>
          <p:cNvSpPr/>
          <p:nvPr/>
        </p:nvSpPr>
        <p:spPr>
          <a:xfrm>
            <a:off x="1986844" y="1027289"/>
            <a:ext cx="1467556" cy="214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96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720</Words>
  <Application>Microsoft Office PowerPoint</Application>
  <PresentationFormat>宽屏</PresentationFormat>
  <Paragraphs>223</Paragraphs>
  <Slides>14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梓浩 黄</dc:creator>
  <cp:lastModifiedBy>user</cp:lastModifiedBy>
  <cp:revision>52</cp:revision>
  <dcterms:created xsi:type="dcterms:W3CDTF">2018-12-22T03:28:06Z</dcterms:created>
  <dcterms:modified xsi:type="dcterms:W3CDTF">2018-12-30T14:48:34Z</dcterms:modified>
</cp:coreProperties>
</file>