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93" r:id="rId2"/>
    <p:sldId id="299" r:id="rId3"/>
    <p:sldId id="282" r:id="rId4"/>
    <p:sldId id="284" r:id="rId5"/>
    <p:sldId id="285" r:id="rId6"/>
    <p:sldId id="298" r:id="rId7"/>
    <p:sldId id="294" r:id="rId8"/>
    <p:sldId id="286" r:id="rId9"/>
    <p:sldId id="306" r:id="rId10"/>
    <p:sldId id="295" r:id="rId11"/>
    <p:sldId id="288" r:id="rId12"/>
    <p:sldId id="287" r:id="rId13"/>
    <p:sldId id="289" r:id="rId14"/>
    <p:sldId id="296" r:id="rId15"/>
    <p:sldId id="291" r:id="rId16"/>
    <p:sldId id="292" r:id="rId17"/>
    <p:sldId id="300" r:id="rId18"/>
    <p:sldId id="308" r:id="rId19"/>
    <p:sldId id="307" r:id="rId20"/>
    <p:sldId id="305" r:id="rId21"/>
    <p:sldId id="297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0RKSZ+dhUo2TV6rp0s/SRA==" hashData="G2xVM2RyMCdtqmSBk8y1FpztpA2jdBMr2Td3ltNJpm8gmG2+w4Aw2YDJEcX1rSdyw52azW9YrEcrCgFTV0ZEM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E6E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2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E732C-D3B5-4D60-89A5-1B2831CF1239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33CC1-C356-49FD-BF87-2E2B7DC759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94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0" y="-105221"/>
            <a:ext cx="12192000" cy="696322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47D309-8BB5-4E89-BD00-D7F18A073D8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2C56FB-4EFC-4522-A4EB-1785F090BB3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200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D309-8BB5-4E89-BD00-D7F18A073D8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56FB-4EFC-4522-A4EB-1785F090B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32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D309-8BB5-4E89-BD00-D7F18A073D8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56FB-4EFC-4522-A4EB-1785F090B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36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D309-8BB5-4E89-BD00-D7F18A073D8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56FB-4EFC-4522-A4EB-1785F090B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17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D309-8BB5-4E89-BD00-D7F18A073D8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56FB-4EFC-4522-A4EB-1785F090BB3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08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D309-8BB5-4E89-BD00-D7F18A073D8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56FB-4EFC-4522-A4EB-1785F090B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90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D309-8BB5-4E89-BD00-D7F18A073D8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56FB-4EFC-4522-A4EB-1785F090B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4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D309-8BB5-4E89-BD00-D7F18A073D8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56FB-4EFC-4522-A4EB-1785F090B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43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D309-8BB5-4E89-BD00-D7F18A073D8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56FB-4EFC-4522-A4EB-1785F090B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6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D309-8BB5-4E89-BD00-D7F18A073D8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56FB-4EFC-4522-A4EB-1785F090B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38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D309-8BB5-4E89-BD00-D7F18A073D8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56FB-4EFC-4522-A4EB-1785F090B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8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947D309-8BB5-4E89-BD00-D7F18A073D8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82C56FB-4EFC-4522-A4EB-1785F090BB3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 noChangeArrowheads="1"/>
          </p:cNvPicPr>
          <p:nvPr userDrawn="1"/>
        </p:nvPicPr>
        <p:blipFill>
          <a:blip r:embed="rId1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622"/>
            <a:ext cx="12192000" cy="691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165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slide" Target="slide5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slide" Target="slide10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4.xml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slide" Target="slide5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slide" Target="slide10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4.xml"/><Relationship Id="rId10" Type="http://schemas.openxmlformats.org/officeDocument/2006/relationships/tags" Target="../tags/tag49.xml"/><Relationship Id="rId4" Type="http://schemas.openxmlformats.org/officeDocument/2006/relationships/tags" Target="../tags/tag43.xml"/><Relationship Id="rId9" Type="http://schemas.openxmlformats.org/officeDocument/2006/relationships/tags" Target="../tags/tag4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slide" Target="slide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slide" Target="slide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slide" Target="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slide" Target="slide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slide" Target="slide10.xml"/><Relationship Id="rId5" Type="http://schemas.openxmlformats.org/officeDocument/2006/relationships/tags" Target="../tags/tag23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22.xml"/><Relationship Id="rId9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Relationship Id="rId6" Type="http://schemas.openxmlformats.org/officeDocument/2006/relationships/slide" Target="slide10.xml"/><Relationship Id="rId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Relationship Id="rId6" Type="http://schemas.openxmlformats.org/officeDocument/2006/relationships/slide" Target="slide10.xml"/><Relationship Id="rId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H_Others_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55389" y="1939385"/>
            <a:ext cx="5168435" cy="1177617"/>
          </a:xfrm>
          <a:custGeom>
            <a:avLst/>
            <a:gdLst>
              <a:gd name="connsiteX0" fmla="*/ 2784501 w 2784501"/>
              <a:gd name="connsiteY0" fmla="*/ 585096 h 586015"/>
              <a:gd name="connsiteX1" fmla="*/ 0 w 2784501"/>
              <a:gd name="connsiteY1" fmla="*/ 586015 h 586015"/>
              <a:gd name="connsiteX2" fmla="*/ 600556 w 2784501"/>
              <a:gd name="connsiteY2" fmla="*/ 533 h 586015"/>
              <a:gd name="connsiteX3" fmla="*/ 2214090 w 2784501"/>
              <a:gd name="connsiteY3" fmla="*/ 0 h 586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4501" h="586015">
                <a:moveTo>
                  <a:pt x="2784501" y="585096"/>
                </a:moveTo>
                <a:lnTo>
                  <a:pt x="0" y="586015"/>
                </a:lnTo>
                <a:lnTo>
                  <a:pt x="600556" y="533"/>
                </a:lnTo>
                <a:lnTo>
                  <a:pt x="221409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wrap="square" lIns="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移动计划进度</a:t>
            </a:r>
          </a:p>
        </p:txBody>
      </p:sp>
      <p:sp>
        <p:nvSpPr>
          <p:cNvPr id="20" name="MH_Others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 rot="8056311">
            <a:off x="10794136" y="6149904"/>
            <a:ext cx="1803040" cy="379460"/>
          </a:xfrm>
          <a:custGeom>
            <a:avLst/>
            <a:gdLst>
              <a:gd name="connsiteX0" fmla="*/ 2784501 w 2784501"/>
              <a:gd name="connsiteY0" fmla="*/ 585096 h 586015"/>
              <a:gd name="connsiteX1" fmla="*/ 0 w 2784501"/>
              <a:gd name="connsiteY1" fmla="*/ 586015 h 586015"/>
              <a:gd name="connsiteX2" fmla="*/ 600556 w 2784501"/>
              <a:gd name="connsiteY2" fmla="*/ 533 h 586015"/>
              <a:gd name="connsiteX3" fmla="*/ 2214090 w 2784501"/>
              <a:gd name="connsiteY3" fmla="*/ 0 h 586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4501" h="586015">
                <a:moveTo>
                  <a:pt x="2784501" y="585096"/>
                </a:moveTo>
                <a:lnTo>
                  <a:pt x="0" y="586015"/>
                </a:lnTo>
                <a:lnTo>
                  <a:pt x="600556" y="533"/>
                </a:lnTo>
                <a:lnTo>
                  <a:pt x="221409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wrap="square" lIns="0" tIns="0" rIns="0" bIns="0" anchor="ctr" anchorCtr="0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8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127108" y="3117002"/>
            <a:ext cx="3262432" cy="765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方正综艺简体" pitchFamily="1" charset="-122"/>
              </a:rPr>
              <a:t>开发设计方案</a:t>
            </a:r>
          </a:p>
        </p:txBody>
      </p:sp>
      <p:sp>
        <p:nvSpPr>
          <p:cNvPr id="6" name="TextBox 3"/>
          <p:cNvSpPr>
            <a:spLocks noChangeArrowheads="1"/>
          </p:cNvSpPr>
          <p:nvPr/>
        </p:nvSpPr>
        <p:spPr bwMode="auto">
          <a:xfrm>
            <a:off x="3795526" y="4436718"/>
            <a:ext cx="52372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方正小篆体" pitchFamily="1" charset="-122"/>
                <a:ea typeface="方正小篆体" pitchFamily="1" charset="-122"/>
                <a:sym typeface="方正小篆体" pitchFamily="1" charset="-122"/>
              </a:rPr>
              <a:t>行政管理中心</a:t>
            </a:r>
            <a:endParaRPr lang="en-US" altLang="zh-CN" sz="1800" dirty="0" smtClean="0">
              <a:solidFill>
                <a:schemeClr val="bg1"/>
              </a:solidFill>
              <a:latin typeface="方正小篆体" pitchFamily="1" charset="-122"/>
              <a:ea typeface="方正小篆体" pitchFamily="1" charset="-122"/>
              <a:sym typeface="方正小篆体" pitchFamily="1" charset="-122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方正小篆体" pitchFamily="1" charset="-122"/>
                <a:ea typeface="方正小篆体" pitchFamily="1" charset="-122"/>
                <a:sym typeface="方正小篆体" pitchFamily="1" charset="-122"/>
              </a:rPr>
              <a:t>               </a:t>
            </a:r>
            <a:endParaRPr lang="zh-CN" altLang="en-US" sz="1800" dirty="0">
              <a:solidFill>
                <a:schemeClr val="bg1"/>
              </a:solidFill>
              <a:latin typeface="方正小篆体" pitchFamily="1" charset="-122"/>
              <a:ea typeface="方正小篆体" pitchFamily="1" charset="-122"/>
              <a:sym typeface="方正小篆体" pitchFamily="1" charset="-122"/>
            </a:endParaRPr>
          </a:p>
        </p:txBody>
      </p:sp>
      <p:sp>
        <p:nvSpPr>
          <p:cNvPr id="7" name="MH_Others_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 rot="18997503">
            <a:off x="-618161" y="461160"/>
            <a:ext cx="2918085" cy="709662"/>
          </a:xfrm>
          <a:custGeom>
            <a:avLst/>
            <a:gdLst>
              <a:gd name="connsiteX0" fmla="*/ 2784501 w 2784501"/>
              <a:gd name="connsiteY0" fmla="*/ 585096 h 586015"/>
              <a:gd name="connsiteX1" fmla="*/ 0 w 2784501"/>
              <a:gd name="connsiteY1" fmla="*/ 586015 h 586015"/>
              <a:gd name="connsiteX2" fmla="*/ 600556 w 2784501"/>
              <a:gd name="connsiteY2" fmla="*/ 533 h 586015"/>
              <a:gd name="connsiteX3" fmla="*/ 2214090 w 2784501"/>
              <a:gd name="connsiteY3" fmla="*/ 0 h 586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4501" h="586015">
                <a:moveTo>
                  <a:pt x="2784501" y="585096"/>
                </a:moveTo>
                <a:lnTo>
                  <a:pt x="0" y="586015"/>
                </a:lnTo>
                <a:lnTo>
                  <a:pt x="600556" y="533"/>
                </a:lnTo>
                <a:lnTo>
                  <a:pt x="221409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wrap="square" lIns="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轻应用</a:t>
            </a:r>
            <a:endParaRPr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092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H_Others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 rot="8056311">
            <a:off x="10794136" y="6149904"/>
            <a:ext cx="1803040" cy="379460"/>
          </a:xfrm>
          <a:custGeom>
            <a:avLst/>
            <a:gdLst>
              <a:gd name="connsiteX0" fmla="*/ 2784501 w 2784501"/>
              <a:gd name="connsiteY0" fmla="*/ 585096 h 586015"/>
              <a:gd name="connsiteX1" fmla="*/ 0 w 2784501"/>
              <a:gd name="connsiteY1" fmla="*/ 586015 h 586015"/>
              <a:gd name="connsiteX2" fmla="*/ 600556 w 2784501"/>
              <a:gd name="connsiteY2" fmla="*/ 533 h 586015"/>
              <a:gd name="connsiteX3" fmla="*/ 2214090 w 2784501"/>
              <a:gd name="connsiteY3" fmla="*/ 0 h 586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4501" h="586015">
                <a:moveTo>
                  <a:pt x="2784501" y="585096"/>
                </a:moveTo>
                <a:lnTo>
                  <a:pt x="0" y="586015"/>
                </a:lnTo>
                <a:lnTo>
                  <a:pt x="600556" y="533"/>
                </a:lnTo>
                <a:lnTo>
                  <a:pt x="221409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wrap="square" lIns="0" tIns="0" rIns="0" bIns="0" anchor="ctr" anchorCtr="0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8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MH_Number_2">
            <a:hlinkClick r:id="rId12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5967653" y="2019044"/>
            <a:ext cx="740101" cy="709166"/>
          </a:xfrm>
          <a:custGeom>
            <a:avLst/>
            <a:gdLst>
              <a:gd name="connsiteX0" fmla="*/ 0 w 580231"/>
              <a:gd name="connsiteY0" fmla="*/ 0 h 469900"/>
              <a:gd name="connsiteX1" fmla="*/ 469900 w 580231"/>
              <a:gd name="connsiteY1" fmla="*/ 0 h 469900"/>
              <a:gd name="connsiteX2" fmla="*/ 469900 w 580231"/>
              <a:gd name="connsiteY2" fmla="*/ 140764 h 469900"/>
              <a:gd name="connsiteX3" fmla="*/ 580231 w 580231"/>
              <a:gd name="connsiteY3" fmla="*/ 234950 h 469900"/>
              <a:gd name="connsiteX4" fmla="*/ 469900 w 580231"/>
              <a:gd name="connsiteY4" fmla="*/ 329136 h 469900"/>
              <a:gd name="connsiteX5" fmla="*/ 469900 w 580231"/>
              <a:gd name="connsiteY5" fmla="*/ 469900 h 469900"/>
              <a:gd name="connsiteX6" fmla="*/ 0 w 580231"/>
              <a:gd name="connsiteY6" fmla="*/ 469900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0231" h="469900">
                <a:moveTo>
                  <a:pt x="0" y="0"/>
                </a:moveTo>
                <a:lnTo>
                  <a:pt x="469900" y="0"/>
                </a:lnTo>
                <a:lnTo>
                  <a:pt x="469900" y="140764"/>
                </a:lnTo>
                <a:lnTo>
                  <a:pt x="580231" y="234950"/>
                </a:lnTo>
                <a:lnTo>
                  <a:pt x="469900" y="329136"/>
                </a:lnTo>
                <a:lnTo>
                  <a:pt x="469900" y="469900"/>
                </a:lnTo>
                <a:lnTo>
                  <a:pt x="0" y="4699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144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b="1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sz="4800" b="1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MH_Number_1">
            <a:hlinkClick r:id="rId13" action="ppaction://hlinksldjump"/>
          </p:cNvPr>
          <p:cNvSpPr/>
          <p:nvPr>
            <p:custDataLst>
              <p:tags r:id="rId4"/>
            </p:custDataLst>
          </p:nvPr>
        </p:nvSpPr>
        <p:spPr>
          <a:xfrm flipH="1">
            <a:off x="5834819" y="573634"/>
            <a:ext cx="740101" cy="709166"/>
          </a:xfrm>
          <a:custGeom>
            <a:avLst/>
            <a:gdLst>
              <a:gd name="connsiteX0" fmla="*/ 0 w 580231"/>
              <a:gd name="connsiteY0" fmla="*/ 0 h 469900"/>
              <a:gd name="connsiteX1" fmla="*/ 469900 w 580231"/>
              <a:gd name="connsiteY1" fmla="*/ 0 h 469900"/>
              <a:gd name="connsiteX2" fmla="*/ 469900 w 580231"/>
              <a:gd name="connsiteY2" fmla="*/ 140764 h 469900"/>
              <a:gd name="connsiteX3" fmla="*/ 580231 w 580231"/>
              <a:gd name="connsiteY3" fmla="*/ 234950 h 469900"/>
              <a:gd name="connsiteX4" fmla="*/ 469900 w 580231"/>
              <a:gd name="connsiteY4" fmla="*/ 329136 h 469900"/>
              <a:gd name="connsiteX5" fmla="*/ 469900 w 580231"/>
              <a:gd name="connsiteY5" fmla="*/ 469900 h 469900"/>
              <a:gd name="connsiteX6" fmla="*/ 0 w 580231"/>
              <a:gd name="connsiteY6" fmla="*/ 469900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0231" h="469900">
                <a:moveTo>
                  <a:pt x="0" y="0"/>
                </a:moveTo>
                <a:lnTo>
                  <a:pt x="469900" y="0"/>
                </a:lnTo>
                <a:lnTo>
                  <a:pt x="469900" y="140764"/>
                </a:lnTo>
                <a:lnTo>
                  <a:pt x="580231" y="234950"/>
                </a:lnTo>
                <a:lnTo>
                  <a:pt x="469900" y="329136"/>
                </a:lnTo>
                <a:lnTo>
                  <a:pt x="469900" y="469900"/>
                </a:lnTo>
                <a:lnTo>
                  <a:pt x="0" y="4699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b="1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sz="4800" b="1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2" name="MH_Entry_2">
            <a:hlinkClick r:id="rId12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32110" y="3588577"/>
            <a:ext cx="4549405" cy="709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 algn="r">
              <a:lnSpc>
                <a:spcPct val="120000"/>
              </a:lnSpc>
              <a:defRPr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800" dirty="0" smtClean="0"/>
              <a:t>预警及报表查看</a:t>
            </a:r>
            <a:endParaRPr lang="en-US" altLang="zh-CN" sz="4800" dirty="0"/>
          </a:p>
        </p:txBody>
      </p:sp>
      <p:sp>
        <p:nvSpPr>
          <p:cNvPr id="23" name="MH_Entry_1">
            <a:hlinkClick r:id="rId13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 flipH="1">
            <a:off x="1007466" y="573634"/>
            <a:ext cx="4385109" cy="709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4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汇报人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MH_Number_3">
            <a:hlinkClick r:id="rId13" action="ppaction://hlinksldjump"/>
          </p:cNvPr>
          <p:cNvSpPr/>
          <p:nvPr>
            <p:custDataLst>
              <p:tags r:id="rId7"/>
            </p:custDataLst>
          </p:nvPr>
        </p:nvSpPr>
        <p:spPr>
          <a:xfrm flipH="1">
            <a:off x="5914754" y="3674294"/>
            <a:ext cx="580230" cy="555978"/>
          </a:xfrm>
          <a:custGeom>
            <a:avLst/>
            <a:gdLst>
              <a:gd name="connsiteX0" fmla="*/ 0 w 580231"/>
              <a:gd name="connsiteY0" fmla="*/ 0 h 469900"/>
              <a:gd name="connsiteX1" fmla="*/ 469900 w 580231"/>
              <a:gd name="connsiteY1" fmla="*/ 0 h 469900"/>
              <a:gd name="connsiteX2" fmla="*/ 469900 w 580231"/>
              <a:gd name="connsiteY2" fmla="*/ 140764 h 469900"/>
              <a:gd name="connsiteX3" fmla="*/ 580231 w 580231"/>
              <a:gd name="connsiteY3" fmla="*/ 234950 h 469900"/>
              <a:gd name="connsiteX4" fmla="*/ 469900 w 580231"/>
              <a:gd name="connsiteY4" fmla="*/ 329136 h 469900"/>
              <a:gd name="connsiteX5" fmla="*/ 469900 w 580231"/>
              <a:gd name="connsiteY5" fmla="*/ 469900 h 469900"/>
              <a:gd name="connsiteX6" fmla="*/ 0 w 580231"/>
              <a:gd name="connsiteY6" fmla="*/ 469900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0231" h="469900">
                <a:moveTo>
                  <a:pt x="0" y="0"/>
                </a:moveTo>
                <a:lnTo>
                  <a:pt x="469900" y="0"/>
                </a:lnTo>
                <a:lnTo>
                  <a:pt x="469900" y="140764"/>
                </a:lnTo>
                <a:lnTo>
                  <a:pt x="580231" y="234950"/>
                </a:lnTo>
                <a:lnTo>
                  <a:pt x="469900" y="329136"/>
                </a:lnTo>
                <a:lnTo>
                  <a:pt x="469900" y="469900"/>
                </a:lnTo>
                <a:lnTo>
                  <a:pt x="0" y="469900"/>
                </a:lnTo>
                <a:close/>
              </a:path>
            </a:pathLst>
          </a:custGeom>
          <a:solidFill>
            <a:srgbClr val="129E8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b="1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endParaRPr lang="zh-CN" altLang="en-US" sz="4800" b="1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MH_Entry_2">
            <a:hlinkClick r:id="rId12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146810" y="2171444"/>
            <a:ext cx="4549405" cy="709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 algn="r">
              <a:lnSpc>
                <a:spcPct val="120000"/>
              </a:lnSpc>
              <a:defRPr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4800" dirty="0" smtClean="0">
                <a:solidFill>
                  <a:schemeClr val="bg1">
                    <a:lumMod val="50000"/>
                  </a:schemeClr>
                </a:solidFill>
              </a:rPr>
              <a:t>评价人</a:t>
            </a:r>
            <a:endParaRPr lang="en-US" altLang="zh-CN" sz="4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MH_Number_2">
            <a:hlinkClick r:id="rId12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5987704" y="5131215"/>
            <a:ext cx="740101" cy="709166"/>
          </a:xfrm>
          <a:custGeom>
            <a:avLst/>
            <a:gdLst>
              <a:gd name="connsiteX0" fmla="*/ 0 w 580231"/>
              <a:gd name="connsiteY0" fmla="*/ 0 h 469900"/>
              <a:gd name="connsiteX1" fmla="*/ 469900 w 580231"/>
              <a:gd name="connsiteY1" fmla="*/ 0 h 469900"/>
              <a:gd name="connsiteX2" fmla="*/ 469900 w 580231"/>
              <a:gd name="connsiteY2" fmla="*/ 140764 h 469900"/>
              <a:gd name="connsiteX3" fmla="*/ 580231 w 580231"/>
              <a:gd name="connsiteY3" fmla="*/ 234950 h 469900"/>
              <a:gd name="connsiteX4" fmla="*/ 469900 w 580231"/>
              <a:gd name="connsiteY4" fmla="*/ 329136 h 469900"/>
              <a:gd name="connsiteX5" fmla="*/ 469900 w 580231"/>
              <a:gd name="connsiteY5" fmla="*/ 469900 h 469900"/>
              <a:gd name="connsiteX6" fmla="*/ 0 w 580231"/>
              <a:gd name="connsiteY6" fmla="*/ 469900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0231" h="469900">
                <a:moveTo>
                  <a:pt x="0" y="0"/>
                </a:moveTo>
                <a:lnTo>
                  <a:pt x="469900" y="0"/>
                </a:lnTo>
                <a:lnTo>
                  <a:pt x="469900" y="140764"/>
                </a:lnTo>
                <a:lnTo>
                  <a:pt x="580231" y="234950"/>
                </a:lnTo>
                <a:lnTo>
                  <a:pt x="469900" y="329136"/>
                </a:lnTo>
                <a:lnTo>
                  <a:pt x="469900" y="469900"/>
                </a:lnTo>
                <a:lnTo>
                  <a:pt x="0" y="4699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144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endParaRPr lang="zh-CN" altLang="en-US" sz="4800" b="1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MH_Entry_2">
            <a:hlinkClick r:id="rId12" action="ppaction://hlinksldjump"/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010449" y="5055013"/>
            <a:ext cx="4549405" cy="709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 algn="r">
              <a:lnSpc>
                <a:spcPct val="120000"/>
              </a:lnSpc>
              <a:defRPr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4800" dirty="0" smtClean="0">
                <a:solidFill>
                  <a:schemeClr val="bg1">
                    <a:lumMod val="50000"/>
                  </a:schemeClr>
                </a:solidFill>
              </a:rPr>
              <a:t>系统管理员</a:t>
            </a:r>
            <a:endParaRPr lang="en-US" altLang="zh-CN" sz="4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414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右箭头 91"/>
          <p:cNvSpPr/>
          <p:nvPr/>
        </p:nvSpPr>
        <p:spPr>
          <a:xfrm>
            <a:off x="5383864" y="2782741"/>
            <a:ext cx="496464" cy="35588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372197" y="314666"/>
            <a:ext cx="3446364" cy="6157607"/>
            <a:chOff x="6372197" y="314666"/>
            <a:chExt cx="3446364" cy="6157607"/>
          </a:xfrm>
        </p:grpSpPr>
        <p:grpSp>
          <p:nvGrpSpPr>
            <p:cNvPr id="129" name="组合 128"/>
            <p:cNvGrpSpPr/>
            <p:nvPr/>
          </p:nvGrpSpPr>
          <p:grpSpPr>
            <a:xfrm>
              <a:off x="6372197" y="314666"/>
              <a:ext cx="3446364" cy="6157607"/>
              <a:chOff x="1114485" y="423746"/>
              <a:chExt cx="3446364" cy="6157607"/>
            </a:xfrm>
          </p:grpSpPr>
          <p:sp>
            <p:nvSpPr>
              <p:cNvPr id="131" name="矩形 130"/>
              <p:cNvSpPr/>
              <p:nvPr/>
            </p:nvSpPr>
            <p:spPr>
              <a:xfrm>
                <a:off x="1114485" y="453758"/>
                <a:ext cx="3445727" cy="61275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132" name="图片 13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5122" y="423746"/>
                <a:ext cx="3445727" cy="289931"/>
              </a:xfrm>
              <a:prstGeom prst="rect">
                <a:avLst/>
              </a:prstGeom>
            </p:spPr>
          </p:pic>
          <p:pic>
            <p:nvPicPr>
              <p:cNvPr id="133" name="图片 13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122" y="6248206"/>
                <a:ext cx="3445727" cy="314286"/>
              </a:xfrm>
              <a:prstGeom prst="rect">
                <a:avLst/>
              </a:prstGeom>
            </p:spPr>
          </p:pic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9822" y="1214818"/>
              <a:ext cx="2990476" cy="3847619"/>
            </a:xfrm>
            <a:prstGeom prst="rect">
              <a:avLst/>
            </a:prstGeom>
          </p:spPr>
        </p:pic>
      </p:grpSp>
      <p:grpSp>
        <p:nvGrpSpPr>
          <p:cNvPr id="48" name="组合 47"/>
          <p:cNvGrpSpPr/>
          <p:nvPr/>
        </p:nvGrpSpPr>
        <p:grpSpPr>
          <a:xfrm>
            <a:off x="1006256" y="398843"/>
            <a:ext cx="3446364" cy="6157607"/>
            <a:chOff x="1114485" y="423746"/>
            <a:chExt cx="3446364" cy="6157607"/>
          </a:xfrm>
        </p:grpSpPr>
        <p:sp>
          <p:nvSpPr>
            <p:cNvPr id="49" name="矩形 48"/>
            <p:cNvSpPr/>
            <p:nvPr/>
          </p:nvSpPr>
          <p:spPr>
            <a:xfrm>
              <a:off x="1114485" y="453758"/>
              <a:ext cx="3445727" cy="61275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122" y="423746"/>
              <a:ext cx="3445727" cy="289931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5122" y="6248206"/>
              <a:ext cx="3445727" cy="314286"/>
            </a:xfrm>
            <a:prstGeom prst="rect">
              <a:avLst/>
            </a:prstGeom>
          </p:spPr>
        </p:pic>
      </p:grpSp>
      <p:sp>
        <p:nvSpPr>
          <p:cNvPr id="52" name="矩形 51"/>
          <p:cNvSpPr/>
          <p:nvPr/>
        </p:nvSpPr>
        <p:spPr>
          <a:xfrm>
            <a:off x="998076" y="4010195"/>
            <a:ext cx="3425144" cy="460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005029" y="5606216"/>
            <a:ext cx="3417649" cy="634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006255" y="1424761"/>
            <a:ext cx="3445728" cy="460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011095" y="1927819"/>
            <a:ext cx="3429880" cy="460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1011095" y="2445120"/>
            <a:ext cx="3445728" cy="460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1011094" y="2960685"/>
            <a:ext cx="3437481" cy="460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1019342" y="3472961"/>
            <a:ext cx="3437481" cy="460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1022682" y="4542919"/>
            <a:ext cx="3437481" cy="460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连接符 59"/>
          <p:cNvCxnSpPr/>
          <p:nvPr/>
        </p:nvCxnSpPr>
        <p:spPr>
          <a:xfrm>
            <a:off x="1006256" y="1250240"/>
            <a:ext cx="3445727" cy="111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1234251" y="1514185"/>
            <a:ext cx="180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南昌国贸天悦</a:t>
            </a:r>
            <a:endParaRPr lang="zh-CN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627664" y="835278"/>
            <a:ext cx="1660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+mn-ea"/>
              </a:rPr>
              <a:t>工  程   项   目</a:t>
            </a:r>
            <a:endParaRPr lang="zh-CN" altLang="en-US" sz="1200" b="1" dirty="0">
              <a:latin typeface="+mn-ea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234251" y="1974940"/>
            <a:ext cx="180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南昌国贸蓝湾</a:t>
            </a:r>
            <a:endParaRPr lang="zh-CN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234251" y="2523950"/>
            <a:ext cx="180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南昌国贸天峯</a:t>
            </a:r>
            <a:endParaRPr lang="zh-CN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234251" y="3039587"/>
            <a:ext cx="1544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合肥天悦</a:t>
            </a:r>
            <a:endParaRPr lang="zh-CN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223618" y="4097888"/>
            <a:ext cx="180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厦门天悦</a:t>
            </a:r>
            <a:r>
              <a:rPr lang="en-US" altLang="zh-C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5#</a:t>
            </a:r>
            <a:endParaRPr lang="zh-CN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234251" y="4603460"/>
            <a:ext cx="180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上海天悦</a:t>
            </a:r>
            <a:r>
              <a:rPr lang="en-US" altLang="zh-C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37A</a:t>
            </a:r>
            <a:endParaRPr lang="zh-CN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234251" y="3566269"/>
            <a:ext cx="180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合肥天成</a:t>
            </a:r>
            <a:endParaRPr lang="zh-CN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2660979" y="5708729"/>
            <a:ext cx="1070216" cy="518404"/>
            <a:chOff x="1731222" y="5618365"/>
            <a:chExt cx="1070216" cy="518404"/>
          </a:xfrm>
        </p:grpSpPr>
        <p:sp>
          <p:nvSpPr>
            <p:cNvPr id="70" name="文本框 69"/>
            <p:cNvSpPr txBox="1"/>
            <p:nvPr/>
          </p:nvSpPr>
          <p:spPr>
            <a:xfrm>
              <a:off x="1731222" y="5859770"/>
              <a:ext cx="10702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+mn-ea"/>
                </a:rPr>
                <a:t>报表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71" name="Freeform 166"/>
            <p:cNvSpPr>
              <a:spLocks noChangeArrowheads="1"/>
            </p:cNvSpPr>
            <p:nvPr/>
          </p:nvSpPr>
          <p:spPr bwMode="auto">
            <a:xfrm>
              <a:off x="2106772" y="5618365"/>
              <a:ext cx="293879" cy="236353"/>
            </a:xfrm>
            <a:custGeom>
              <a:avLst/>
              <a:gdLst>
                <a:gd name="T0" fmla="*/ 166118 w 390"/>
                <a:gd name="T1" fmla="*/ 0 h 445"/>
                <a:gd name="T2" fmla="*/ 166118 w 390"/>
                <a:gd name="T3" fmla="*/ 0 h 445"/>
                <a:gd name="T4" fmla="*/ 138804 w 390"/>
                <a:gd name="T5" fmla="*/ 0 h 445"/>
                <a:gd name="T6" fmla="*/ 130745 w 390"/>
                <a:gd name="T7" fmla="*/ 12586 h 445"/>
                <a:gd name="T8" fmla="*/ 130745 w 390"/>
                <a:gd name="T9" fmla="*/ 199576 h 445"/>
                <a:gd name="T10" fmla="*/ 174177 w 390"/>
                <a:gd name="T11" fmla="*/ 199576 h 445"/>
                <a:gd name="T12" fmla="*/ 174177 w 390"/>
                <a:gd name="T13" fmla="*/ 12586 h 445"/>
                <a:gd name="T14" fmla="*/ 166118 w 390"/>
                <a:gd name="T15" fmla="*/ 0 h 445"/>
                <a:gd name="T16" fmla="*/ 98954 w 390"/>
                <a:gd name="T17" fmla="*/ 67874 h 445"/>
                <a:gd name="T18" fmla="*/ 98954 w 390"/>
                <a:gd name="T19" fmla="*/ 67874 h 445"/>
                <a:gd name="T20" fmla="*/ 75223 w 390"/>
                <a:gd name="T21" fmla="*/ 67874 h 445"/>
                <a:gd name="T22" fmla="*/ 63134 w 390"/>
                <a:gd name="T23" fmla="*/ 80010 h 445"/>
                <a:gd name="T24" fmla="*/ 63134 w 390"/>
                <a:gd name="T25" fmla="*/ 199576 h 445"/>
                <a:gd name="T26" fmla="*/ 111044 w 390"/>
                <a:gd name="T27" fmla="*/ 199576 h 445"/>
                <a:gd name="T28" fmla="*/ 111044 w 390"/>
                <a:gd name="T29" fmla="*/ 80010 h 445"/>
                <a:gd name="T30" fmla="*/ 98954 w 390"/>
                <a:gd name="T31" fmla="*/ 67874 h 445"/>
                <a:gd name="T32" fmla="*/ 31343 w 390"/>
                <a:gd name="T33" fmla="*/ 135747 h 445"/>
                <a:gd name="T34" fmla="*/ 31343 w 390"/>
                <a:gd name="T35" fmla="*/ 135747 h 445"/>
                <a:gd name="T36" fmla="*/ 7612 w 390"/>
                <a:gd name="T37" fmla="*/ 135747 h 445"/>
                <a:gd name="T38" fmla="*/ 0 w 390"/>
                <a:gd name="T39" fmla="*/ 143389 h 445"/>
                <a:gd name="T40" fmla="*/ 0 w 390"/>
                <a:gd name="T41" fmla="*/ 199576 h 445"/>
                <a:gd name="T42" fmla="*/ 43432 w 390"/>
                <a:gd name="T43" fmla="*/ 199576 h 445"/>
                <a:gd name="T44" fmla="*/ 43432 w 390"/>
                <a:gd name="T45" fmla="*/ 143389 h 445"/>
                <a:gd name="T46" fmla="*/ 31343 w 390"/>
                <a:gd name="T47" fmla="*/ 135747 h 44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90" h="445">
                  <a:moveTo>
                    <a:pt x="371" y="0"/>
                  </a:moveTo>
                  <a:lnTo>
                    <a:pt x="371" y="0"/>
                  </a:lnTo>
                  <a:cubicBezTo>
                    <a:pt x="310" y="0"/>
                    <a:pt x="310" y="0"/>
                    <a:pt x="310" y="0"/>
                  </a:cubicBezTo>
                  <a:cubicBezTo>
                    <a:pt x="301" y="0"/>
                    <a:pt x="292" y="10"/>
                    <a:pt x="292" y="28"/>
                  </a:cubicBezTo>
                  <a:cubicBezTo>
                    <a:pt x="292" y="444"/>
                    <a:pt x="292" y="444"/>
                    <a:pt x="292" y="444"/>
                  </a:cubicBezTo>
                  <a:cubicBezTo>
                    <a:pt x="389" y="444"/>
                    <a:pt x="389" y="444"/>
                    <a:pt x="389" y="444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0"/>
                    <a:pt x="380" y="0"/>
                    <a:pt x="371" y="0"/>
                  </a:cubicBezTo>
                  <a:close/>
                  <a:moveTo>
                    <a:pt x="221" y="151"/>
                  </a:moveTo>
                  <a:lnTo>
                    <a:pt x="221" y="151"/>
                  </a:lnTo>
                  <a:cubicBezTo>
                    <a:pt x="168" y="151"/>
                    <a:pt x="168" y="151"/>
                    <a:pt x="168" y="151"/>
                  </a:cubicBezTo>
                  <a:cubicBezTo>
                    <a:pt x="150" y="151"/>
                    <a:pt x="141" y="160"/>
                    <a:pt x="141" y="178"/>
                  </a:cubicBezTo>
                  <a:cubicBezTo>
                    <a:pt x="141" y="444"/>
                    <a:pt x="141" y="444"/>
                    <a:pt x="141" y="444"/>
                  </a:cubicBezTo>
                  <a:cubicBezTo>
                    <a:pt x="248" y="444"/>
                    <a:pt x="248" y="444"/>
                    <a:pt x="248" y="444"/>
                  </a:cubicBezTo>
                  <a:cubicBezTo>
                    <a:pt x="248" y="178"/>
                    <a:pt x="248" y="178"/>
                    <a:pt x="248" y="178"/>
                  </a:cubicBezTo>
                  <a:cubicBezTo>
                    <a:pt x="248" y="160"/>
                    <a:pt x="230" y="151"/>
                    <a:pt x="221" y="151"/>
                  </a:cubicBezTo>
                  <a:close/>
                  <a:moveTo>
                    <a:pt x="70" y="302"/>
                  </a:moveTo>
                  <a:lnTo>
                    <a:pt x="70" y="302"/>
                  </a:lnTo>
                  <a:cubicBezTo>
                    <a:pt x="17" y="302"/>
                    <a:pt x="17" y="302"/>
                    <a:pt x="17" y="302"/>
                  </a:cubicBezTo>
                  <a:cubicBezTo>
                    <a:pt x="0" y="302"/>
                    <a:pt x="0" y="310"/>
                    <a:pt x="0" y="319"/>
                  </a:cubicBezTo>
                  <a:cubicBezTo>
                    <a:pt x="0" y="444"/>
                    <a:pt x="0" y="444"/>
                    <a:pt x="0" y="444"/>
                  </a:cubicBezTo>
                  <a:cubicBezTo>
                    <a:pt x="97" y="444"/>
                    <a:pt x="97" y="444"/>
                    <a:pt x="97" y="444"/>
                  </a:cubicBezTo>
                  <a:cubicBezTo>
                    <a:pt x="97" y="319"/>
                    <a:pt x="97" y="319"/>
                    <a:pt x="97" y="319"/>
                  </a:cubicBezTo>
                  <a:cubicBezTo>
                    <a:pt x="97" y="310"/>
                    <a:pt x="88" y="302"/>
                    <a:pt x="70" y="30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rgbClr val="00B0F0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3499647" y="5690727"/>
            <a:ext cx="1070216" cy="572375"/>
            <a:chOff x="3386136" y="5634400"/>
            <a:chExt cx="1070216" cy="572375"/>
          </a:xfrm>
        </p:grpSpPr>
        <p:sp>
          <p:nvSpPr>
            <p:cNvPr id="73" name="文本框 72"/>
            <p:cNvSpPr txBox="1"/>
            <p:nvPr/>
          </p:nvSpPr>
          <p:spPr>
            <a:xfrm>
              <a:off x="3386136" y="5929776"/>
              <a:ext cx="10702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+mn-ea"/>
                </a:rPr>
                <a:t>设置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74" name="Freeform 171"/>
            <p:cNvSpPr>
              <a:spLocks noChangeArrowheads="1"/>
            </p:cNvSpPr>
            <p:nvPr/>
          </p:nvSpPr>
          <p:spPr bwMode="auto">
            <a:xfrm>
              <a:off x="3785796" y="5634400"/>
              <a:ext cx="289971" cy="306081"/>
            </a:xfrm>
            <a:custGeom>
              <a:avLst/>
              <a:gdLst>
                <a:gd name="T0" fmla="*/ 106062 w 589"/>
                <a:gd name="T1" fmla="*/ 69145 h 590"/>
                <a:gd name="T2" fmla="*/ 106062 w 589"/>
                <a:gd name="T3" fmla="*/ 137930 h 590"/>
                <a:gd name="T4" fmla="*/ 106062 w 589"/>
                <a:gd name="T5" fmla="*/ 69145 h 590"/>
                <a:gd name="T6" fmla="*/ 106062 w 589"/>
                <a:gd name="T7" fmla="*/ 127486 h 590"/>
                <a:gd name="T8" fmla="*/ 106062 w 589"/>
                <a:gd name="T9" fmla="*/ 84991 h 590"/>
                <a:gd name="T10" fmla="*/ 106062 w 589"/>
                <a:gd name="T11" fmla="*/ 127486 h 590"/>
                <a:gd name="T12" fmla="*/ 207074 w 589"/>
                <a:gd name="T13" fmla="*/ 127486 h 590"/>
                <a:gd name="T14" fmla="*/ 190840 w 589"/>
                <a:gd name="T15" fmla="*/ 106239 h 590"/>
                <a:gd name="T16" fmla="*/ 207074 w 589"/>
                <a:gd name="T17" fmla="*/ 79589 h 590"/>
                <a:gd name="T18" fmla="*/ 196251 w 589"/>
                <a:gd name="T19" fmla="*/ 37454 h 590"/>
                <a:gd name="T20" fmla="*/ 159093 w 589"/>
                <a:gd name="T21" fmla="*/ 42495 h 590"/>
                <a:gd name="T22" fmla="*/ 132397 w 589"/>
                <a:gd name="T23" fmla="*/ 10804 h 590"/>
                <a:gd name="T24" fmla="*/ 90189 w 589"/>
                <a:gd name="T25" fmla="*/ 0 h 590"/>
                <a:gd name="T26" fmla="*/ 79366 w 589"/>
                <a:gd name="T27" fmla="*/ 26650 h 590"/>
                <a:gd name="T28" fmla="*/ 37158 w 589"/>
                <a:gd name="T29" fmla="*/ 32052 h 590"/>
                <a:gd name="T30" fmla="*/ 0 w 589"/>
                <a:gd name="T31" fmla="*/ 58701 h 590"/>
                <a:gd name="T32" fmla="*/ 20924 w 589"/>
                <a:gd name="T33" fmla="*/ 90393 h 590"/>
                <a:gd name="T34" fmla="*/ 20924 w 589"/>
                <a:gd name="T35" fmla="*/ 122084 h 590"/>
                <a:gd name="T36" fmla="*/ 0 w 589"/>
                <a:gd name="T37" fmla="*/ 148734 h 590"/>
                <a:gd name="T38" fmla="*/ 37158 w 589"/>
                <a:gd name="T39" fmla="*/ 180425 h 590"/>
                <a:gd name="T40" fmla="*/ 79366 w 589"/>
                <a:gd name="T41" fmla="*/ 185827 h 590"/>
                <a:gd name="T42" fmla="*/ 90189 w 589"/>
                <a:gd name="T43" fmla="*/ 212117 h 590"/>
                <a:gd name="T44" fmla="*/ 132397 w 589"/>
                <a:gd name="T45" fmla="*/ 196271 h 590"/>
                <a:gd name="T46" fmla="*/ 159093 w 589"/>
                <a:gd name="T47" fmla="*/ 169982 h 590"/>
                <a:gd name="T48" fmla="*/ 196251 w 589"/>
                <a:gd name="T49" fmla="*/ 175023 h 590"/>
                <a:gd name="T50" fmla="*/ 207074 w 589"/>
                <a:gd name="T51" fmla="*/ 127486 h 590"/>
                <a:gd name="T52" fmla="*/ 196251 w 589"/>
                <a:gd name="T53" fmla="*/ 148734 h 590"/>
                <a:gd name="T54" fmla="*/ 180378 w 589"/>
                <a:gd name="T55" fmla="*/ 164580 h 590"/>
                <a:gd name="T56" fmla="*/ 121935 w 589"/>
                <a:gd name="T57" fmla="*/ 175023 h 590"/>
                <a:gd name="T58" fmla="*/ 111473 w 589"/>
                <a:gd name="T59" fmla="*/ 196271 h 590"/>
                <a:gd name="T60" fmla="*/ 90189 w 589"/>
                <a:gd name="T61" fmla="*/ 190869 h 590"/>
                <a:gd name="T62" fmla="*/ 53031 w 589"/>
                <a:gd name="T63" fmla="*/ 153776 h 590"/>
                <a:gd name="T64" fmla="*/ 26335 w 589"/>
                <a:gd name="T65" fmla="*/ 159178 h 590"/>
                <a:gd name="T66" fmla="*/ 20924 w 589"/>
                <a:gd name="T67" fmla="*/ 137930 h 590"/>
                <a:gd name="T68" fmla="*/ 37158 w 589"/>
                <a:gd name="T69" fmla="*/ 106239 h 590"/>
                <a:gd name="T70" fmla="*/ 20924 w 589"/>
                <a:gd name="T71" fmla="*/ 69145 h 590"/>
                <a:gd name="T72" fmla="*/ 26335 w 589"/>
                <a:gd name="T73" fmla="*/ 47897 h 590"/>
                <a:gd name="T74" fmla="*/ 53031 w 589"/>
                <a:gd name="T75" fmla="*/ 58701 h 590"/>
                <a:gd name="T76" fmla="*/ 90189 w 589"/>
                <a:gd name="T77" fmla="*/ 21248 h 590"/>
                <a:gd name="T78" fmla="*/ 111473 w 589"/>
                <a:gd name="T79" fmla="*/ 10804 h 590"/>
                <a:gd name="T80" fmla="*/ 121935 w 589"/>
                <a:gd name="T81" fmla="*/ 37454 h 590"/>
                <a:gd name="T82" fmla="*/ 180378 w 589"/>
                <a:gd name="T83" fmla="*/ 47897 h 590"/>
                <a:gd name="T84" fmla="*/ 196251 w 589"/>
                <a:gd name="T85" fmla="*/ 58701 h 590"/>
                <a:gd name="T86" fmla="*/ 174966 w 589"/>
                <a:gd name="T87" fmla="*/ 79589 h 590"/>
                <a:gd name="T88" fmla="*/ 174966 w 589"/>
                <a:gd name="T89" fmla="*/ 127486 h 590"/>
                <a:gd name="T90" fmla="*/ 196251 w 589"/>
                <a:gd name="T91" fmla="*/ 148734 h 59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89" h="590">
                  <a:moveTo>
                    <a:pt x="294" y="192"/>
                  </a:moveTo>
                  <a:lnTo>
                    <a:pt x="294" y="192"/>
                  </a:lnTo>
                  <a:cubicBezTo>
                    <a:pt x="235" y="192"/>
                    <a:pt x="191" y="236"/>
                    <a:pt x="191" y="295"/>
                  </a:cubicBezTo>
                  <a:cubicBezTo>
                    <a:pt x="191" y="339"/>
                    <a:pt x="235" y="383"/>
                    <a:pt x="294" y="383"/>
                  </a:cubicBezTo>
                  <a:cubicBezTo>
                    <a:pt x="353" y="383"/>
                    <a:pt x="397" y="339"/>
                    <a:pt x="397" y="295"/>
                  </a:cubicBezTo>
                  <a:cubicBezTo>
                    <a:pt x="397" y="236"/>
                    <a:pt x="353" y="192"/>
                    <a:pt x="294" y="192"/>
                  </a:cubicBezTo>
                  <a:close/>
                  <a:moveTo>
                    <a:pt x="294" y="354"/>
                  </a:moveTo>
                  <a:lnTo>
                    <a:pt x="294" y="354"/>
                  </a:lnTo>
                  <a:cubicBezTo>
                    <a:pt x="265" y="354"/>
                    <a:pt x="235" y="324"/>
                    <a:pt x="235" y="295"/>
                  </a:cubicBezTo>
                  <a:cubicBezTo>
                    <a:pt x="235" y="251"/>
                    <a:pt x="265" y="236"/>
                    <a:pt x="294" y="236"/>
                  </a:cubicBezTo>
                  <a:cubicBezTo>
                    <a:pt x="324" y="236"/>
                    <a:pt x="353" y="251"/>
                    <a:pt x="353" y="295"/>
                  </a:cubicBezTo>
                  <a:cubicBezTo>
                    <a:pt x="353" y="324"/>
                    <a:pt x="324" y="354"/>
                    <a:pt x="294" y="354"/>
                  </a:cubicBezTo>
                  <a:close/>
                  <a:moveTo>
                    <a:pt x="574" y="354"/>
                  </a:moveTo>
                  <a:lnTo>
                    <a:pt x="574" y="354"/>
                  </a:lnTo>
                  <a:cubicBezTo>
                    <a:pt x="529" y="339"/>
                    <a:pt x="529" y="339"/>
                    <a:pt x="529" y="339"/>
                  </a:cubicBezTo>
                  <a:cubicBezTo>
                    <a:pt x="529" y="324"/>
                    <a:pt x="529" y="309"/>
                    <a:pt x="529" y="295"/>
                  </a:cubicBezTo>
                  <a:cubicBezTo>
                    <a:pt x="529" y="280"/>
                    <a:pt x="529" y="265"/>
                    <a:pt x="529" y="251"/>
                  </a:cubicBezTo>
                  <a:cubicBezTo>
                    <a:pt x="574" y="221"/>
                    <a:pt x="574" y="221"/>
                    <a:pt x="574" y="221"/>
                  </a:cubicBezTo>
                  <a:cubicBezTo>
                    <a:pt x="588" y="206"/>
                    <a:pt x="588" y="192"/>
                    <a:pt x="588" y="163"/>
                  </a:cubicBezTo>
                  <a:cubicBezTo>
                    <a:pt x="544" y="104"/>
                    <a:pt x="544" y="104"/>
                    <a:pt x="544" y="104"/>
                  </a:cubicBezTo>
                  <a:cubicBezTo>
                    <a:pt x="529" y="74"/>
                    <a:pt x="515" y="74"/>
                    <a:pt x="485" y="89"/>
                  </a:cubicBezTo>
                  <a:cubicBezTo>
                    <a:pt x="441" y="118"/>
                    <a:pt x="441" y="118"/>
                    <a:pt x="441" y="118"/>
                  </a:cubicBezTo>
                  <a:cubicBezTo>
                    <a:pt x="426" y="89"/>
                    <a:pt x="397" y="74"/>
                    <a:pt x="367" y="74"/>
                  </a:cubicBezTo>
                  <a:cubicBezTo>
                    <a:pt x="367" y="30"/>
                    <a:pt x="367" y="30"/>
                    <a:pt x="367" y="30"/>
                  </a:cubicBezTo>
                  <a:cubicBezTo>
                    <a:pt x="367" y="15"/>
                    <a:pt x="353" y="0"/>
                    <a:pt x="338" y="0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235" y="0"/>
                    <a:pt x="220" y="15"/>
                    <a:pt x="220" y="30"/>
                  </a:cubicBezTo>
                  <a:cubicBezTo>
                    <a:pt x="220" y="74"/>
                    <a:pt x="220" y="74"/>
                    <a:pt x="220" y="74"/>
                  </a:cubicBezTo>
                  <a:cubicBezTo>
                    <a:pt x="191" y="74"/>
                    <a:pt x="162" y="89"/>
                    <a:pt x="147" y="118"/>
                  </a:cubicBezTo>
                  <a:cubicBezTo>
                    <a:pt x="103" y="89"/>
                    <a:pt x="103" y="89"/>
                    <a:pt x="103" y="89"/>
                  </a:cubicBezTo>
                  <a:cubicBezTo>
                    <a:pt x="73" y="74"/>
                    <a:pt x="58" y="74"/>
                    <a:pt x="44" y="104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92"/>
                    <a:pt x="0" y="206"/>
                    <a:pt x="14" y="221"/>
                  </a:cubicBezTo>
                  <a:cubicBezTo>
                    <a:pt x="58" y="251"/>
                    <a:pt x="58" y="251"/>
                    <a:pt x="58" y="251"/>
                  </a:cubicBezTo>
                  <a:cubicBezTo>
                    <a:pt x="58" y="265"/>
                    <a:pt x="58" y="280"/>
                    <a:pt x="58" y="295"/>
                  </a:cubicBezTo>
                  <a:cubicBezTo>
                    <a:pt x="58" y="309"/>
                    <a:pt x="58" y="324"/>
                    <a:pt x="58" y="339"/>
                  </a:cubicBezTo>
                  <a:cubicBezTo>
                    <a:pt x="14" y="354"/>
                    <a:pt x="14" y="354"/>
                    <a:pt x="14" y="354"/>
                  </a:cubicBezTo>
                  <a:cubicBezTo>
                    <a:pt x="0" y="368"/>
                    <a:pt x="0" y="398"/>
                    <a:pt x="0" y="413"/>
                  </a:cubicBezTo>
                  <a:cubicBezTo>
                    <a:pt x="44" y="486"/>
                    <a:pt x="44" y="486"/>
                    <a:pt x="44" y="486"/>
                  </a:cubicBezTo>
                  <a:cubicBezTo>
                    <a:pt x="58" y="501"/>
                    <a:pt x="73" y="501"/>
                    <a:pt x="103" y="501"/>
                  </a:cubicBezTo>
                  <a:cubicBezTo>
                    <a:pt x="147" y="472"/>
                    <a:pt x="147" y="472"/>
                    <a:pt x="147" y="472"/>
                  </a:cubicBezTo>
                  <a:cubicBezTo>
                    <a:pt x="162" y="486"/>
                    <a:pt x="191" y="501"/>
                    <a:pt x="220" y="516"/>
                  </a:cubicBezTo>
                  <a:cubicBezTo>
                    <a:pt x="220" y="545"/>
                    <a:pt x="220" y="545"/>
                    <a:pt x="220" y="545"/>
                  </a:cubicBezTo>
                  <a:cubicBezTo>
                    <a:pt x="220" y="560"/>
                    <a:pt x="235" y="589"/>
                    <a:pt x="250" y="589"/>
                  </a:cubicBezTo>
                  <a:cubicBezTo>
                    <a:pt x="338" y="589"/>
                    <a:pt x="338" y="589"/>
                    <a:pt x="338" y="589"/>
                  </a:cubicBezTo>
                  <a:cubicBezTo>
                    <a:pt x="353" y="589"/>
                    <a:pt x="367" y="560"/>
                    <a:pt x="367" y="545"/>
                  </a:cubicBezTo>
                  <a:cubicBezTo>
                    <a:pt x="367" y="516"/>
                    <a:pt x="367" y="516"/>
                    <a:pt x="367" y="516"/>
                  </a:cubicBezTo>
                  <a:cubicBezTo>
                    <a:pt x="397" y="501"/>
                    <a:pt x="426" y="486"/>
                    <a:pt x="441" y="472"/>
                  </a:cubicBezTo>
                  <a:cubicBezTo>
                    <a:pt x="485" y="501"/>
                    <a:pt x="485" y="501"/>
                    <a:pt x="485" y="501"/>
                  </a:cubicBezTo>
                  <a:cubicBezTo>
                    <a:pt x="515" y="501"/>
                    <a:pt x="529" y="501"/>
                    <a:pt x="544" y="486"/>
                  </a:cubicBezTo>
                  <a:cubicBezTo>
                    <a:pt x="588" y="413"/>
                    <a:pt x="588" y="413"/>
                    <a:pt x="588" y="413"/>
                  </a:cubicBezTo>
                  <a:cubicBezTo>
                    <a:pt x="588" y="398"/>
                    <a:pt x="588" y="368"/>
                    <a:pt x="574" y="354"/>
                  </a:cubicBezTo>
                  <a:close/>
                  <a:moveTo>
                    <a:pt x="544" y="413"/>
                  </a:moveTo>
                  <a:lnTo>
                    <a:pt x="544" y="413"/>
                  </a:lnTo>
                  <a:cubicBezTo>
                    <a:pt x="515" y="442"/>
                    <a:pt x="515" y="442"/>
                    <a:pt x="515" y="442"/>
                  </a:cubicBezTo>
                  <a:cubicBezTo>
                    <a:pt x="515" y="457"/>
                    <a:pt x="500" y="457"/>
                    <a:pt x="500" y="457"/>
                  </a:cubicBezTo>
                  <a:cubicBezTo>
                    <a:pt x="441" y="427"/>
                    <a:pt x="441" y="427"/>
                    <a:pt x="441" y="427"/>
                  </a:cubicBezTo>
                  <a:cubicBezTo>
                    <a:pt x="412" y="457"/>
                    <a:pt x="382" y="472"/>
                    <a:pt x="338" y="486"/>
                  </a:cubicBezTo>
                  <a:cubicBezTo>
                    <a:pt x="338" y="530"/>
                    <a:pt x="338" y="530"/>
                    <a:pt x="338" y="530"/>
                  </a:cubicBezTo>
                  <a:cubicBezTo>
                    <a:pt x="338" y="530"/>
                    <a:pt x="324" y="545"/>
                    <a:pt x="309" y="545"/>
                  </a:cubicBezTo>
                  <a:cubicBezTo>
                    <a:pt x="279" y="545"/>
                    <a:pt x="279" y="545"/>
                    <a:pt x="279" y="545"/>
                  </a:cubicBezTo>
                  <a:cubicBezTo>
                    <a:pt x="265" y="545"/>
                    <a:pt x="250" y="530"/>
                    <a:pt x="250" y="530"/>
                  </a:cubicBezTo>
                  <a:cubicBezTo>
                    <a:pt x="250" y="486"/>
                    <a:pt x="250" y="486"/>
                    <a:pt x="250" y="486"/>
                  </a:cubicBezTo>
                  <a:cubicBezTo>
                    <a:pt x="206" y="472"/>
                    <a:pt x="176" y="457"/>
                    <a:pt x="147" y="427"/>
                  </a:cubicBezTo>
                  <a:cubicBezTo>
                    <a:pt x="88" y="457"/>
                    <a:pt x="88" y="457"/>
                    <a:pt x="88" y="457"/>
                  </a:cubicBezTo>
                  <a:cubicBezTo>
                    <a:pt x="88" y="457"/>
                    <a:pt x="73" y="457"/>
                    <a:pt x="73" y="442"/>
                  </a:cubicBezTo>
                  <a:cubicBezTo>
                    <a:pt x="44" y="413"/>
                    <a:pt x="44" y="413"/>
                    <a:pt x="44" y="413"/>
                  </a:cubicBezTo>
                  <a:cubicBezTo>
                    <a:pt x="44" y="398"/>
                    <a:pt x="44" y="383"/>
                    <a:pt x="58" y="383"/>
                  </a:cubicBezTo>
                  <a:cubicBezTo>
                    <a:pt x="103" y="354"/>
                    <a:pt x="103" y="354"/>
                    <a:pt x="103" y="354"/>
                  </a:cubicBezTo>
                  <a:cubicBezTo>
                    <a:pt x="103" y="339"/>
                    <a:pt x="103" y="309"/>
                    <a:pt x="103" y="295"/>
                  </a:cubicBezTo>
                  <a:cubicBezTo>
                    <a:pt x="103" y="265"/>
                    <a:pt x="103" y="251"/>
                    <a:pt x="103" y="221"/>
                  </a:cubicBezTo>
                  <a:cubicBezTo>
                    <a:pt x="58" y="192"/>
                    <a:pt x="58" y="192"/>
                    <a:pt x="58" y="192"/>
                  </a:cubicBezTo>
                  <a:cubicBezTo>
                    <a:pt x="44" y="192"/>
                    <a:pt x="44" y="177"/>
                    <a:pt x="44" y="163"/>
                  </a:cubicBezTo>
                  <a:cubicBezTo>
                    <a:pt x="73" y="133"/>
                    <a:pt x="73" y="133"/>
                    <a:pt x="73" y="133"/>
                  </a:cubicBezTo>
                  <a:cubicBezTo>
                    <a:pt x="73" y="133"/>
                    <a:pt x="88" y="118"/>
                    <a:pt x="88" y="133"/>
                  </a:cubicBezTo>
                  <a:cubicBezTo>
                    <a:pt x="147" y="163"/>
                    <a:pt x="147" y="163"/>
                    <a:pt x="147" y="163"/>
                  </a:cubicBezTo>
                  <a:cubicBezTo>
                    <a:pt x="176" y="133"/>
                    <a:pt x="206" y="104"/>
                    <a:pt x="250" y="104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45"/>
                    <a:pt x="265" y="30"/>
                    <a:pt x="279" y="30"/>
                  </a:cubicBezTo>
                  <a:cubicBezTo>
                    <a:pt x="309" y="30"/>
                    <a:pt x="309" y="30"/>
                    <a:pt x="309" y="30"/>
                  </a:cubicBezTo>
                  <a:cubicBezTo>
                    <a:pt x="324" y="30"/>
                    <a:pt x="338" y="45"/>
                    <a:pt x="338" y="59"/>
                  </a:cubicBezTo>
                  <a:cubicBezTo>
                    <a:pt x="338" y="104"/>
                    <a:pt x="338" y="104"/>
                    <a:pt x="338" y="104"/>
                  </a:cubicBezTo>
                  <a:cubicBezTo>
                    <a:pt x="382" y="104"/>
                    <a:pt x="412" y="133"/>
                    <a:pt x="441" y="163"/>
                  </a:cubicBezTo>
                  <a:cubicBezTo>
                    <a:pt x="500" y="133"/>
                    <a:pt x="500" y="133"/>
                    <a:pt x="500" y="133"/>
                  </a:cubicBezTo>
                  <a:cubicBezTo>
                    <a:pt x="500" y="118"/>
                    <a:pt x="515" y="133"/>
                    <a:pt x="515" y="133"/>
                  </a:cubicBezTo>
                  <a:cubicBezTo>
                    <a:pt x="544" y="163"/>
                    <a:pt x="544" y="163"/>
                    <a:pt x="544" y="163"/>
                  </a:cubicBezTo>
                  <a:cubicBezTo>
                    <a:pt x="544" y="177"/>
                    <a:pt x="544" y="192"/>
                    <a:pt x="529" y="192"/>
                  </a:cubicBezTo>
                  <a:cubicBezTo>
                    <a:pt x="485" y="221"/>
                    <a:pt x="485" y="221"/>
                    <a:pt x="485" y="221"/>
                  </a:cubicBezTo>
                  <a:cubicBezTo>
                    <a:pt x="485" y="251"/>
                    <a:pt x="485" y="265"/>
                    <a:pt x="485" y="295"/>
                  </a:cubicBezTo>
                  <a:cubicBezTo>
                    <a:pt x="485" y="309"/>
                    <a:pt x="485" y="339"/>
                    <a:pt x="485" y="354"/>
                  </a:cubicBezTo>
                  <a:cubicBezTo>
                    <a:pt x="529" y="383"/>
                    <a:pt x="529" y="383"/>
                    <a:pt x="529" y="383"/>
                  </a:cubicBezTo>
                  <a:cubicBezTo>
                    <a:pt x="544" y="383"/>
                    <a:pt x="544" y="398"/>
                    <a:pt x="544" y="41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B0F0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91431" tIns="45716" rIns="91431" bIns="45716" anchor="ctr"/>
            <a:lstStyle/>
            <a:p>
              <a:pPr eaLnBrk="1" hangingPunct="1">
                <a:defRPr/>
              </a:pPr>
              <a:endParaRPr lang="zh-CN" altLang="en-US" dirty="0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829827" y="5659957"/>
            <a:ext cx="1070216" cy="556695"/>
            <a:chOff x="2621850" y="5649378"/>
            <a:chExt cx="1070216" cy="556695"/>
          </a:xfrm>
        </p:grpSpPr>
        <p:sp>
          <p:nvSpPr>
            <p:cNvPr id="76" name="文本框 75"/>
            <p:cNvSpPr txBox="1"/>
            <p:nvPr/>
          </p:nvSpPr>
          <p:spPr>
            <a:xfrm>
              <a:off x="2621850" y="5929074"/>
              <a:ext cx="10702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+mn-ea"/>
                </a:rPr>
                <a:t>预警消息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77" name="Freeform 66"/>
            <p:cNvSpPr>
              <a:spLocks noChangeArrowheads="1"/>
            </p:cNvSpPr>
            <p:nvPr/>
          </p:nvSpPr>
          <p:spPr bwMode="auto">
            <a:xfrm>
              <a:off x="3051797" y="5649378"/>
              <a:ext cx="236537" cy="255588"/>
            </a:xfrm>
            <a:custGeom>
              <a:avLst/>
              <a:gdLst>
                <a:gd name="T0" fmla="*/ 170151 w 545"/>
                <a:gd name="T1" fmla="*/ 127474 h 589"/>
                <a:gd name="T2" fmla="*/ 170151 w 545"/>
                <a:gd name="T3" fmla="*/ 127474 h 589"/>
                <a:gd name="T4" fmla="*/ 170151 w 545"/>
                <a:gd name="T5" fmla="*/ 68973 h 589"/>
                <a:gd name="T6" fmla="*/ 100790 w 545"/>
                <a:gd name="T7" fmla="*/ 0 h 589"/>
                <a:gd name="T8" fmla="*/ 26372 w 545"/>
                <a:gd name="T9" fmla="*/ 68973 h 589"/>
                <a:gd name="T10" fmla="*/ 26372 w 545"/>
                <a:gd name="T11" fmla="*/ 127474 h 589"/>
                <a:gd name="T12" fmla="*/ 0 w 545"/>
                <a:gd name="T13" fmla="*/ 185974 h 589"/>
                <a:gd name="T14" fmla="*/ 63581 w 545"/>
                <a:gd name="T15" fmla="*/ 185974 h 589"/>
                <a:gd name="T16" fmla="*/ 100790 w 545"/>
                <a:gd name="T17" fmla="*/ 212336 h 589"/>
                <a:gd name="T18" fmla="*/ 132581 w 545"/>
                <a:gd name="T19" fmla="*/ 185974 h 589"/>
                <a:gd name="T20" fmla="*/ 196523 w 545"/>
                <a:gd name="T21" fmla="*/ 185974 h 589"/>
                <a:gd name="T22" fmla="*/ 170151 w 545"/>
                <a:gd name="T23" fmla="*/ 127474 h 589"/>
                <a:gd name="T24" fmla="*/ 100790 w 545"/>
                <a:gd name="T25" fmla="*/ 196447 h 589"/>
                <a:gd name="T26" fmla="*/ 100790 w 545"/>
                <a:gd name="T27" fmla="*/ 196447 h 589"/>
                <a:gd name="T28" fmla="*/ 79476 w 545"/>
                <a:gd name="T29" fmla="*/ 185974 h 589"/>
                <a:gd name="T30" fmla="*/ 117047 w 545"/>
                <a:gd name="T31" fmla="*/ 185974 h 589"/>
                <a:gd name="T32" fmla="*/ 100790 w 545"/>
                <a:gd name="T33" fmla="*/ 196447 h 589"/>
                <a:gd name="T34" fmla="*/ 20953 w 545"/>
                <a:gd name="T35" fmla="*/ 170085 h 589"/>
                <a:gd name="T36" fmla="*/ 20953 w 545"/>
                <a:gd name="T37" fmla="*/ 170085 h 589"/>
                <a:gd name="T38" fmla="*/ 42267 w 545"/>
                <a:gd name="T39" fmla="*/ 127474 h 589"/>
                <a:gd name="T40" fmla="*/ 42267 w 545"/>
                <a:gd name="T41" fmla="*/ 68973 h 589"/>
                <a:gd name="T42" fmla="*/ 100790 w 545"/>
                <a:gd name="T43" fmla="*/ 15889 h 589"/>
                <a:gd name="T44" fmla="*/ 153895 w 545"/>
                <a:gd name="T45" fmla="*/ 68973 h 589"/>
                <a:gd name="T46" fmla="*/ 153895 w 545"/>
                <a:gd name="T47" fmla="*/ 127474 h 589"/>
                <a:gd name="T48" fmla="*/ 175209 w 545"/>
                <a:gd name="T49" fmla="*/ 170085 h 589"/>
                <a:gd name="T50" fmla="*/ 20953 w 545"/>
                <a:gd name="T51" fmla="*/ 170085 h 58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545" h="589">
                  <a:moveTo>
                    <a:pt x="471" y="353"/>
                  </a:moveTo>
                  <a:lnTo>
                    <a:pt x="471" y="353"/>
                  </a:lnTo>
                  <a:cubicBezTo>
                    <a:pt x="471" y="191"/>
                    <a:pt x="471" y="191"/>
                    <a:pt x="471" y="191"/>
                  </a:cubicBezTo>
                  <a:cubicBezTo>
                    <a:pt x="471" y="88"/>
                    <a:pt x="383" y="0"/>
                    <a:pt x="279" y="0"/>
                  </a:cubicBezTo>
                  <a:cubicBezTo>
                    <a:pt x="162" y="0"/>
                    <a:pt x="73" y="88"/>
                    <a:pt x="73" y="191"/>
                  </a:cubicBezTo>
                  <a:cubicBezTo>
                    <a:pt x="73" y="353"/>
                    <a:pt x="73" y="353"/>
                    <a:pt x="73" y="353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176" y="515"/>
                    <a:pt x="176" y="515"/>
                    <a:pt x="176" y="515"/>
                  </a:cubicBezTo>
                  <a:cubicBezTo>
                    <a:pt x="191" y="559"/>
                    <a:pt x="220" y="588"/>
                    <a:pt x="279" y="588"/>
                  </a:cubicBezTo>
                  <a:cubicBezTo>
                    <a:pt x="324" y="588"/>
                    <a:pt x="367" y="559"/>
                    <a:pt x="367" y="515"/>
                  </a:cubicBezTo>
                  <a:cubicBezTo>
                    <a:pt x="544" y="515"/>
                    <a:pt x="544" y="515"/>
                    <a:pt x="544" y="515"/>
                  </a:cubicBezTo>
                  <a:lnTo>
                    <a:pt x="471" y="353"/>
                  </a:lnTo>
                  <a:close/>
                  <a:moveTo>
                    <a:pt x="279" y="544"/>
                  </a:moveTo>
                  <a:lnTo>
                    <a:pt x="279" y="544"/>
                  </a:lnTo>
                  <a:cubicBezTo>
                    <a:pt x="250" y="544"/>
                    <a:pt x="220" y="530"/>
                    <a:pt x="220" y="515"/>
                  </a:cubicBezTo>
                  <a:cubicBezTo>
                    <a:pt x="324" y="515"/>
                    <a:pt x="324" y="515"/>
                    <a:pt x="324" y="515"/>
                  </a:cubicBezTo>
                  <a:cubicBezTo>
                    <a:pt x="324" y="530"/>
                    <a:pt x="294" y="544"/>
                    <a:pt x="279" y="544"/>
                  </a:cubicBezTo>
                  <a:close/>
                  <a:moveTo>
                    <a:pt x="58" y="471"/>
                  </a:moveTo>
                  <a:lnTo>
                    <a:pt x="58" y="471"/>
                  </a:lnTo>
                  <a:cubicBezTo>
                    <a:pt x="117" y="353"/>
                    <a:pt x="117" y="353"/>
                    <a:pt x="117" y="353"/>
                  </a:cubicBezTo>
                  <a:cubicBezTo>
                    <a:pt x="117" y="191"/>
                    <a:pt x="117" y="191"/>
                    <a:pt x="117" y="191"/>
                  </a:cubicBezTo>
                  <a:cubicBezTo>
                    <a:pt x="117" y="103"/>
                    <a:pt x="191" y="44"/>
                    <a:pt x="279" y="44"/>
                  </a:cubicBezTo>
                  <a:cubicBezTo>
                    <a:pt x="367" y="44"/>
                    <a:pt x="426" y="103"/>
                    <a:pt x="426" y="191"/>
                  </a:cubicBezTo>
                  <a:cubicBezTo>
                    <a:pt x="426" y="353"/>
                    <a:pt x="426" y="353"/>
                    <a:pt x="426" y="353"/>
                  </a:cubicBezTo>
                  <a:cubicBezTo>
                    <a:pt x="485" y="471"/>
                    <a:pt x="485" y="471"/>
                    <a:pt x="485" y="471"/>
                  </a:cubicBezTo>
                  <a:lnTo>
                    <a:pt x="58" y="47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B0F0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dirty="0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825786" y="5612347"/>
            <a:ext cx="1193040" cy="875877"/>
            <a:chOff x="1825786" y="5612347"/>
            <a:chExt cx="1193040" cy="875877"/>
          </a:xfrm>
        </p:grpSpPr>
        <p:sp>
          <p:nvSpPr>
            <p:cNvPr id="79" name="圆角矩形 78"/>
            <p:cNvSpPr/>
            <p:nvPr/>
          </p:nvSpPr>
          <p:spPr>
            <a:xfrm>
              <a:off x="1825786" y="5612347"/>
              <a:ext cx="1141640" cy="80761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0" name="图片 7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7403" y="5796801"/>
              <a:ext cx="691423" cy="691423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1164848" y="5657274"/>
            <a:ext cx="660938" cy="583065"/>
            <a:chOff x="1164848" y="5657274"/>
            <a:chExt cx="660938" cy="583065"/>
          </a:xfrm>
        </p:grpSpPr>
        <p:sp>
          <p:nvSpPr>
            <p:cNvPr id="81" name="KSO_Shape"/>
            <p:cNvSpPr>
              <a:spLocks/>
            </p:cNvSpPr>
            <p:nvPr/>
          </p:nvSpPr>
          <p:spPr bwMode="auto">
            <a:xfrm>
              <a:off x="1292922" y="5657274"/>
              <a:ext cx="258814" cy="312412"/>
            </a:xfrm>
            <a:custGeom>
              <a:avLst/>
              <a:gdLst>
                <a:gd name="T0" fmla="*/ 418516 w 2779"/>
                <a:gd name="T1" fmla="*/ 0 h 2723"/>
                <a:gd name="T2" fmla="*/ 60251 w 2779"/>
                <a:gd name="T3" fmla="*/ 0 h 2723"/>
                <a:gd name="T4" fmla="*/ 0 w 2779"/>
                <a:gd name="T5" fmla="*/ 59661 h 2723"/>
                <a:gd name="T6" fmla="*/ 0 w 2779"/>
                <a:gd name="T7" fmla="*/ 411792 h 2723"/>
                <a:gd name="T8" fmla="*/ 60251 w 2779"/>
                <a:gd name="T9" fmla="*/ 471453 h 2723"/>
                <a:gd name="T10" fmla="*/ 418516 w 2779"/>
                <a:gd name="T11" fmla="*/ 471453 h 2723"/>
                <a:gd name="T12" fmla="*/ 478119 w 2779"/>
                <a:gd name="T13" fmla="*/ 411792 h 2723"/>
                <a:gd name="T14" fmla="*/ 478119 w 2779"/>
                <a:gd name="T15" fmla="*/ 59661 h 2723"/>
                <a:gd name="T16" fmla="*/ 418516 w 2779"/>
                <a:gd name="T17" fmla="*/ 0 h 2723"/>
                <a:gd name="T18" fmla="*/ 418516 w 2779"/>
                <a:gd name="T19" fmla="*/ 651085 h 2723"/>
                <a:gd name="T20" fmla="*/ 60251 w 2779"/>
                <a:gd name="T21" fmla="*/ 651085 h 2723"/>
                <a:gd name="T22" fmla="*/ 0 w 2779"/>
                <a:gd name="T23" fmla="*/ 710747 h 2723"/>
                <a:gd name="T24" fmla="*/ 0 w 2779"/>
                <a:gd name="T25" fmla="*/ 1055095 h 2723"/>
                <a:gd name="T26" fmla="*/ 60251 w 2779"/>
                <a:gd name="T27" fmla="*/ 1114757 h 2723"/>
                <a:gd name="T28" fmla="*/ 418516 w 2779"/>
                <a:gd name="T29" fmla="*/ 1114757 h 2723"/>
                <a:gd name="T30" fmla="*/ 478119 w 2779"/>
                <a:gd name="T31" fmla="*/ 1055095 h 2723"/>
                <a:gd name="T32" fmla="*/ 478119 w 2779"/>
                <a:gd name="T33" fmla="*/ 710747 h 2723"/>
                <a:gd name="T34" fmla="*/ 418516 w 2779"/>
                <a:gd name="T35" fmla="*/ 651085 h 2723"/>
                <a:gd name="T36" fmla="*/ 418516 w 2779"/>
                <a:gd name="T37" fmla="*/ 1294389 h 2723"/>
                <a:gd name="T38" fmla="*/ 60251 w 2779"/>
                <a:gd name="T39" fmla="*/ 1294389 h 2723"/>
                <a:gd name="T40" fmla="*/ 0 w 2779"/>
                <a:gd name="T41" fmla="*/ 1354698 h 2723"/>
                <a:gd name="T42" fmla="*/ 0 w 2779"/>
                <a:gd name="T43" fmla="*/ 1706181 h 2723"/>
                <a:gd name="T44" fmla="*/ 60251 w 2779"/>
                <a:gd name="T45" fmla="*/ 1765842 h 2723"/>
                <a:gd name="T46" fmla="*/ 418516 w 2779"/>
                <a:gd name="T47" fmla="*/ 1765842 h 2723"/>
                <a:gd name="T48" fmla="*/ 478119 w 2779"/>
                <a:gd name="T49" fmla="*/ 1706181 h 2723"/>
                <a:gd name="T50" fmla="*/ 478119 w 2779"/>
                <a:gd name="T51" fmla="*/ 1354698 h 2723"/>
                <a:gd name="T52" fmla="*/ 418516 w 2779"/>
                <a:gd name="T53" fmla="*/ 1294389 h 2723"/>
                <a:gd name="T54" fmla="*/ 1740794 w 2779"/>
                <a:gd name="T55" fmla="*/ 0 h 2723"/>
                <a:gd name="T56" fmla="*/ 702926 w 2779"/>
                <a:gd name="T57" fmla="*/ 0 h 2723"/>
                <a:gd name="T58" fmla="*/ 643323 w 2779"/>
                <a:gd name="T59" fmla="*/ 59661 h 2723"/>
                <a:gd name="T60" fmla="*/ 643323 w 2779"/>
                <a:gd name="T61" fmla="*/ 411792 h 2723"/>
                <a:gd name="T62" fmla="*/ 702926 w 2779"/>
                <a:gd name="T63" fmla="*/ 471453 h 2723"/>
                <a:gd name="T64" fmla="*/ 1740794 w 2779"/>
                <a:gd name="T65" fmla="*/ 471453 h 2723"/>
                <a:gd name="T66" fmla="*/ 1800397 w 2779"/>
                <a:gd name="T67" fmla="*/ 411792 h 2723"/>
                <a:gd name="T68" fmla="*/ 1800397 w 2779"/>
                <a:gd name="T69" fmla="*/ 59661 h 2723"/>
                <a:gd name="T70" fmla="*/ 1740794 w 2779"/>
                <a:gd name="T71" fmla="*/ 0 h 2723"/>
                <a:gd name="T72" fmla="*/ 1740794 w 2779"/>
                <a:gd name="T73" fmla="*/ 651085 h 2723"/>
                <a:gd name="T74" fmla="*/ 702926 w 2779"/>
                <a:gd name="T75" fmla="*/ 651085 h 2723"/>
                <a:gd name="T76" fmla="*/ 643323 w 2779"/>
                <a:gd name="T77" fmla="*/ 710747 h 2723"/>
                <a:gd name="T78" fmla="*/ 643323 w 2779"/>
                <a:gd name="T79" fmla="*/ 1055095 h 2723"/>
                <a:gd name="T80" fmla="*/ 702926 w 2779"/>
                <a:gd name="T81" fmla="*/ 1114757 h 2723"/>
                <a:gd name="T82" fmla="*/ 1740794 w 2779"/>
                <a:gd name="T83" fmla="*/ 1114757 h 2723"/>
                <a:gd name="T84" fmla="*/ 1800397 w 2779"/>
                <a:gd name="T85" fmla="*/ 1055095 h 2723"/>
                <a:gd name="T86" fmla="*/ 1800397 w 2779"/>
                <a:gd name="T87" fmla="*/ 710747 h 2723"/>
                <a:gd name="T88" fmla="*/ 1740794 w 2779"/>
                <a:gd name="T89" fmla="*/ 651085 h 2723"/>
                <a:gd name="T90" fmla="*/ 1740794 w 2779"/>
                <a:gd name="T91" fmla="*/ 1294389 h 2723"/>
                <a:gd name="T92" fmla="*/ 702926 w 2779"/>
                <a:gd name="T93" fmla="*/ 1294389 h 2723"/>
                <a:gd name="T94" fmla="*/ 643323 w 2779"/>
                <a:gd name="T95" fmla="*/ 1354698 h 2723"/>
                <a:gd name="T96" fmla="*/ 643323 w 2779"/>
                <a:gd name="T97" fmla="*/ 1706181 h 2723"/>
                <a:gd name="T98" fmla="*/ 702926 w 2779"/>
                <a:gd name="T99" fmla="*/ 1765842 h 2723"/>
                <a:gd name="T100" fmla="*/ 1740794 w 2779"/>
                <a:gd name="T101" fmla="*/ 1765842 h 2723"/>
                <a:gd name="T102" fmla="*/ 1800397 w 2779"/>
                <a:gd name="T103" fmla="*/ 1706181 h 2723"/>
                <a:gd name="T104" fmla="*/ 1800397 w 2779"/>
                <a:gd name="T105" fmla="*/ 1354698 h 2723"/>
                <a:gd name="T106" fmla="*/ 1740794 w 2779"/>
                <a:gd name="T107" fmla="*/ 1294389 h 272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779" h="2723">
                  <a:moveTo>
                    <a:pt x="646" y="0"/>
                  </a:moveTo>
                  <a:cubicBezTo>
                    <a:pt x="93" y="0"/>
                    <a:pt x="93" y="0"/>
                    <a:pt x="93" y="0"/>
                  </a:cubicBezTo>
                  <a:cubicBezTo>
                    <a:pt x="42" y="0"/>
                    <a:pt x="0" y="41"/>
                    <a:pt x="0" y="92"/>
                  </a:cubicBezTo>
                  <a:cubicBezTo>
                    <a:pt x="0" y="635"/>
                    <a:pt x="0" y="635"/>
                    <a:pt x="0" y="635"/>
                  </a:cubicBezTo>
                  <a:cubicBezTo>
                    <a:pt x="0" y="686"/>
                    <a:pt x="42" y="727"/>
                    <a:pt x="93" y="727"/>
                  </a:cubicBezTo>
                  <a:cubicBezTo>
                    <a:pt x="646" y="727"/>
                    <a:pt x="646" y="727"/>
                    <a:pt x="646" y="727"/>
                  </a:cubicBezTo>
                  <a:cubicBezTo>
                    <a:pt x="697" y="727"/>
                    <a:pt x="738" y="686"/>
                    <a:pt x="738" y="635"/>
                  </a:cubicBezTo>
                  <a:cubicBezTo>
                    <a:pt x="738" y="92"/>
                    <a:pt x="738" y="92"/>
                    <a:pt x="738" y="92"/>
                  </a:cubicBezTo>
                  <a:cubicBezTo>
                    <a:pt x="738" y="41"/>
                    <a:pt x="697" y="0"/>
                    <a:pt x="646" y="0"/>
                  </a:cubicBezTo>
                  <a:close/>
                  <a:moveTo>
                    <a:pt x="646" y="1004"/>
                  </a:moveTo>
                  <a:cubicBezTo>
                    <a:pt x="93" y="1004"/>
                    <a:pt x="93" y="1004"/>
                    <a:pt x="93" y="1004"/>
                  </a:cubicBezTo>
                  <a:cubicBezTo>
                    <a:pt x="42" y="1004"/>
                    <a:pt x="0" y="1045"/>
                    <a:pt x="0" y="1096"/>
                  </a:cubicBezTo>
                  <a:cubicBezTo>
                    <a:pt x="0" y="1627"/>
                    <a:pt x="0" y="1627"/>
                    <a:pt x="0" y="1627"/>
                  </a:cubicBezTo>
                  <a:cubicBezTo>
                    <a:pt x="0" y="1678"/>
                    <a:pt x="42" y="1719"/>
                    <a:pt x="93" y="1719"/>
                  </a:cubicBezTo>
                  <a:cubicBezTo>
                    <a:pt x="646" y="1719"/>
                    <a:pt x="646" y="1719"/>
                    <a:pt x="646" y="1719"/>
                  </a:cubicBezTo>
                  <a:cubicBezTo>
                    <a:pt x="697" y="1719"/>
                    <a:pt x="738" y="1678"/>
                    <a:pt x="738" y="1627"/>
                  </a:cubicBezTo>
                  <a:cubicBezTo>
                    <a:pt x="738" y="1096"/>
                    <a:pt x="738" y="1096"/>
                    <a:pt x="738" y="1096"/>
                  </a:cubicBezTo>
                  <a:cubicBezTo>
                    <a:pt x="738" y="1045"/>
                    <a:pt x="697" y="1004"/>
                    <a:pt x="646" y="1004"/>
                  </a:cubicBezTo>
                  <a:close/>
                  <a:moveTo>
                    <a:pt x="646" y="1996"/>
                  </a:moveTo>
                  <a:cubicBezTo>
                    <a:pt x="93" y="1996"/>
                    <a:pt x="93" y="1996"/>
                    <a:pt x="93" y="1996"/>
                  </a:cubicBezTo>
                  <a:cubicBezTo>
                    <a:pt x="42" y="1996"/>
                    <a:pt x="0" y="2037"/>
                    <a:pt x="0" y="2089"/>
                  </a:cubicBezTo>
                  <a:cubicBezTo>
                    <a:pt x="0" y="2631"/>
                    <a:pt x="0" y="2631"/>
                    <a:pt x="0" y="2631"/>
                  </a:cubicBezTo>
                  <a:cubicBezTo>
                    <a:pt x="0" y="2682"/>
                    <a:pt x="42" y="2723"/>
                    <a:pt x="93" y="2723"/>
                  </a:cubicBezTo>
                  <a:cubicBezTo>
                    <a:pt x="646" y="2723"/>
                    <a:pt x="646" y="2723"/>
                    <a:pt x="646" y="2723"/>
                  </a:cubicBezTo>
                  <a:cubicBezTo>
                    <a:pt x="697" y="2723"/>
                    <a:pt x="738" y="2682"/>
                    <a:pt x="738" y="2631"/>
                  </a:cubicBezTo>
                  <a:cubicBezTo>
                    <a:pt x="738" y="2089"/>
                    <a:pt x="738" y="2089"/>
                    <a:pt x="738" y="2089"/>
                  </a:cubicBezTo>
                  <a:cubicBezTo>
                    <a:pt x="738" y="2037"/>
                    <a:pt x="697" y="1996"/>
                    <a:pt x="646" y="1996"/>
                  </a:cubicBezTo>
                  <a:close/>
                  <a:moveTo>
                    <a:pt x="2687" y="0"/>
                  </a:moveTo>
                  <a:cubicBezTo>
                    <a:pt x="1085" y="0"/>
                    <a:pt x="1085" y="0"/>
                    <a:pt x="1085" y="0"/>
                  </a:cubicBezTo>
                  <a:cubicBezTo>
                    <a:pt x="1034" y="0"/>
                    <a:pt x="993" y="41"/>
                    <a:pt x="993" y="92"/>
                  </a:cubicBezTo>
                  <a:cubicBezTo>
                    <a:pt x="993" y="635"/>
                    <a:pt x="993" y="635"/>
                    <a:pt x="993" y="635"/>
                  </a:cubicBezTo>
                  <a:cubicBezTo>
                    <a:pt x="993" y="686"/>
                    <a:pt x="1034" y="727"/>
                    <a:pt x="1085" y="727"/>
                  </a:cubicBezTo>
                  <a:cubicBezTo>
                    <a:pt x="2687" y="727"/>
                    <a:pt x="2687" y="727"/>
                    <a:pt x="2687" y="727"/>
                  </a:cubicBezTo>
                  <a:cubicBezTo>
                    <a:pt x="2738" y="727"/>
                    <a:pt x="2779" y="686"/>
                    <a:pt x="2779" y="635"/>
                  </a:cubicBezTo>
                  <a:cubicBezTo>
                    <a:pt x="2779" y="92"/>
                    <a:pt x="2779" y="92"/>
                    <a:pt x="2779" y="92"/>
                  </a:cubicBezTo>
                  <a:cubicBezTo>
                    <a:pt x="2779" y="41"/>
                    <a:pt x="2738" y="0"/>
                    <a:pt x="2687" y="0"/>
                  </a:cubicBezTo>
                  <a:close/>
                  <a:moveTo>
                    <a:pt x="2687" y="1004"/>
                  </a:moveTo>
                  <a:cubicBezTo>
                    <a:pt x="1085" y="1004"/>
                    <a:pt x="1085" y="1004"/>
                    <a:pt x="1085" y="1004"/>
                  </a:cubicBezTo>
                  <a:cubicBezTo>
                    <a:pt x="1034" y="1004"/>
                    <a:pt x="993" y="1045"/>
                    <a:pt x="993" y="1096"/>
                  </a:cubicBezTo>
                  <a:cubicBezTo>
                    <a:pt x="993" y="1627"/>
                    <a:pt x="993" y="1627"/>
                    <a:pt x="993" y="1627"/>
                  </a:cubicBezTo>
                  <a:cubicBezTo>
                    <a:pt x="993" y="1678"/>
                    <a:pt x="1034" y="1719"/>
                    <a:pt x="1085" y="1719"/>
                  </a:cubicBezTo>
                  <a:cubicBezTo>
                    <a:pt x="2687" y="1719"/>
                    <a:pt x="2687" y="1719"/>
                    <a:pt x="2687" y="1719"/>
                  </a:cubicBezTo>
                  <a:cubicBezTo>
                    <a:pt x="2738" y="1719"/>
                    <a:pt x="2779" y="1678"/>
                    <a:pt x="2779" y="1627"/>
                  </a:cubicBezTo>
                  <a:cubicBezTo>
                    <a:pt x="2779" y="1096"/>
                    <a:pt x="2779" y="1096"/>
                    <a:pt x="2779" y="1096"/>
                  </a:cubicBezTo>
                  <a:cubicBezTo>
                    <a:pt x="2779" y="1045"/>
                    <a:pt x="2738" y="1004"/>
                    <a:pt x="2687" y="1004"/>
                  </a:cubicBezTo>
                  <a:close/>
                  <a:moveTo>
                    <a:pt x="2687" y="1996"/>
                  </a:moveTo>
                  <a:cubicBezTo>
                    <a:pt x="1085" y="1996"/>
                    <a:pt x="1085" y="1996"/>
                    <a:pt x="1085" y="1996"/>
                  </a:cubicBezTo>
                  <a:cubicBezTo>
                    <a:pt x="1034" y="1996"/>
                    <a:pt x="993" y="2037"/>
                    <a:pt x="993" y="2089"/>
                  </a:cubicBezTo>
                  <a:cubicBezTo>
                    <a:pt x="993" y="2631"/>
                    <a:pt x="993" y="2631"/>
                    <a:pt x="993" y="2631"/>
                  </a:cubicBezTo>
                  <a:cubicBezTo>
                    <a:pt x="993" y="2682"/>
                    <a:pt x="1034" y="2723"/>
                    <a:pt x="1085" y="2723"/>
                  </a:cubicBezTo>
                  <a:cubicBezTo>
                    <a:pt x="2687" y="2723"/>
                    <a:pt x="2687" y="2723"/>
                    <a:pt x="2687" y="2723"/>
                  </a:cubicBezTo>
                  <a:cubicBezTo>
                    <a:pt x="2738" y="2723"/>
                    <a:pt x="2779" y="2682"/>
                    <a:pt x="2779" y="2631"/>
                  </a:cubicBezTo>
                  <a:cubicBezTo>
                    <a:pt x="2779" y="2089"/>
                    <a:pt x="2779" y="2089"/>
                    <a:pt x="2779" y="2089"/>
                  </a:cubicBezTo>
                  <a:cubicBezTo>
                    <a:pt x="2779" y="2037"/>
                    <a:pt x="2738" y="1996"/>
                    <a:pt x="2687" y="1996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/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1164848" y="5963340"/>
              <a:ext cx="660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+mn-ea"/>
                </a:rPr>
                <a:t>项目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34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06256" y="398843"/>
            <a:ext cx="3446364" cy="6157607"/>
            <a:chOff x="1114485" y="423746"/>
            <a:chExt cx="3446364" cy="6157607"/>
          </a:xfrm>
        </p:grpSpPr>
        <p:sp>
          <p:nvSpPr>
            <p:cNvPr id="2" name="矩形 1"/>
            <p:cNvSpPr/>
            <p:nvPr/>
          </p:nvSpPr>
          <p:spPr>
            <a:xfrm>
              <a:off x="1114485" y="453758"/>
              <a:ext cx="3445727" cy="61275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122" y="423746"/>
              <a:ext cx="3445727" cy="289931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5122" y="6248206"/>
              <a:ext cx="3445727" cy="314286"/>
            </a:xfrm>
            <a:prstGeom prst="rect">
              <a:avLst/>
            </a:prstGeom>
          </p:spPr>
        </p:pic>
      </p:grpSp>
      <p:sp>
        <p:nvSpPr>
          <p:cNvPr id="248" name="矩形 247"/>
          <p:cNvSpPr/>
          <p:nvPr/>
        </p:nvSpPr>
        <p:spPr>
          <a:xfrm>
            <a:off x="1027120" y="5574766"/>
            <a:ext cx="3417649" cy="634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1006255" y="1424761"/>
            <a:ext cx="3445728" cy="460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1011095" y="1927819"/>
            <a:ext cx="3429880" cy="460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1011095" y="2445120"/>
            <a:ext cx="3445728" cy="460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1011094" y="2960685"/>
            <a:ext cx="3437481" cy="460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1019342" y="3472961"/>
            <a:ext cx="3437481" cy="460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1022682" y="4542919"/>
            <a:ext cx="3437481" cy="460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006256" y="1250240"/>
            <a:ext cx="3445727" cy="111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234251" y="1514185"/>
            <a:ext cx="180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厦门国贸金沙湾</a:t>
            </a:r>
            <a:endParaRPr lang="zh-CN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1627664" y="835278"/>
            <a:ext cx="1660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+mn-ea"/>
              </a:rPr>
              <a:t>工  程   项   目</a:t>
            </a:r>
            <a:endParaRPr lang="zh-CN" altLang="en-US" sz="1200" b="1" dirty="0">
              <a:latin typeface="+mn-ea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1234251" y="1974940"/>
            <a:ext cx="180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南昌国贸蓝湾</a:t>
            </a:r>
            <a:endParaRPr lang="zh-CN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1234251" y="2523950"/>
            <a:ext cx="180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南昌国贸天峯</a:t>
            </a:r>
            <a:endParaRPr lang="zh-CN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1234251" y="3039587"/>
            <a:ext cx="1544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合肥天悦</a:t>
            </a:r>
            <a:endParaRPr lang="zh-CN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1223618" y="4097888"/>
            <a:ext cx="180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厦门天悦</a:t>
            </a:r>
            <a:r>
              <a:rPr lang="en-US" altLang="zh-C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5#</a:t>
            </a:r>
            <a:endParaRPr lang="zh-CN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1234251" y="4603460"/>
            <a:ext cx="180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上海天悦</a:t>
            </a:r>
            <a:r>
              <a:rPr lang="en-US" altLang="zh-C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37A</a:t>
            </a:r>
            <a:endParaRPr lang="zh-CN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1234251" y="3566269"/>
            <a:ext cx="180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合肥天成</a:t>
            </a:r>
            <a:endParaRPr lang="zh-CN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3470536" y="1509888"/>
            <a:ext cx="654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同步</a:t>
            </a:r>
            <a:endParaRPr lang="zh-CN" altLang="en-US" sz="1200" dirty="0">
              <a:solidFill>
                <a:srgbClr val="00B05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3463444" y="2013169"/>
            <a:ext cx="654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同步</a:t>
            </a:r>
            <a:endParaRPr lang="zh-CN" altLang="en-US" sz="1200" dirty="0">
              <a:solidFill>
                <a:srgbClr val="00B05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3434737" y="2536625"/>
            <a:ext cx="654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同步</a:t>
            </a:r>
            <a:endParaRPr lang="zh-CN" altLang="en-US" sz="1200" dirty="0">
              <a:solidFill>
                <a:srgbClr val="00B05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3434736" y="3040042"/>
            <a:ext cx="654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同步</a:t>
            </a:r>
            <a:endParaRPr lang="zh-CN" altLang="en-US" sz="1200" dirty="0">
              <a:solidFill>
                <a:srgbClr val="00B05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3421471" y="3565538"/>
            <a:ext cx="654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同步</a:t>
            </a:r>
            <a:endParaRPr lang="zh-CN" altLang="en-US" sz="1200" dirty="0">
              <a:solidFill>
                <a:srgbClr val="00B05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3415239" y="4119830"/>
            <a:ext cx="654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同步</a:t>
            </a:r>
            <a:endParaRPr lang="zh-CN" altLang="en-US" sz="1200" dirty="0">
              <a:solidFill>
                <a:srgbClr val="00B05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3409743" y="4665583"/>
            <a:ext cx="654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同步</a:t>
            </a:r>
            <a:endParaRPr lang="zh-CN" altLang="en-US" sz="1200" dirty="0">
              <a:solidFill>
                <a:srgbClr val="00B05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794799" y="5686427"/>
            <a:ext cx="1070216" cy="518404"/>
            <a:chOff x="1731222" y="5618365"/>
            <a:chExt cx="1070216" cy="518404"/>
          </a:xfrm>
        </p:grpSpPr>
        <p:sp>
          <p:nvSpPr>
            <p:cNvPr id="242" name="文本框 241"/>
            <p:cNvSpPr txBox="1"/>
            <p:nvPr/>
          </p:nvSpPr>
          <p:spPr>
            <a:xfrm>
              <a:off x="1731222" y="5859770"/>
              <a:ext cx="10702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+mn-ea"/>
                </a:rPr>
                <a:t>报表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243" name="Freeform 166"/>
            <p:cNvSpPr>
              <a:spLocks noChangeArrowheads="1"/>
            </p:cNvSpPr>
            <p:nvPr/>
          </p:nvSpPr>
          <p:spPr bwMode="auto">
            <a:xfrm>
              <a:off x="2106772" y="5618365"/>
              <a:ext cx="293879" cy="236353"/>
            </a:xfrm>
            <a:custGeom>
              <a:avLst/>
              <a:gdLst>
                <a:gd name="T0" fmla="*/ 166118 w 390"/>
                <a:gd name="T1" fmla="*/ 0 h 445"/>
                <a:gd name="T2" fmla="*/ 166118 w 390"/>
                <a:gd name="T3" fmla="*/ 0 h 445"/>
                <a:gd name="T4" fmla="*/ 138804 w 390"/>
                <a:gd name="T5" fmla="*/ 0 h 445"/>
                <a:gd name="T6" fmla="*/ 130745 w 390"/>
                <a:gd name="T7" fmla="*/ 12586 h 445"/>
                <a:gd name="T8" fmla="*/ 130745 w 390"/>
                <a:gd name="T9" fmla="*/ 199576 h 445"/>
                <a:gd name="T10" fmla="*/ 174177 w 390"/>
                <a:gd name="T11" fmla="*/ 199576 h 445"/>
                <a:gd name="T12" fmla="*/ 174177 w 390"/>
                <a:gd name="T13" fmla="*/ 12586 h 445"/>
                <a:gd name="T14" fmla="*/ 166118 w 390"/>
                <a:gd name="T15" fmla="*/ 0 h 445"/>
                <a:gd name="T16" fmla="*/ 98954 w 390"/>
                <a:gd name="T17" fmla="*/ 67874 h 445"/>
                <a:gd name="T18" fmla="*/ 98954 w 390"/>
                <a:gd name="T19" fmla="*/ 67874 h 445"/>
                <a:gd name="T20" fmla="*/ 75223 w 390"/>
                <a:gd name="T21" fmla="*/ 67874 h 445"/>
                <a:gd name="T22" fmla="*/ 63134 w 390"/>
                <a:gd name="T23" fmla="*/ 80010 h 445"/>
                <a:gd name="T24" fmla="*/ 63134 w 390"/>
                <a:gd name="T25" fmla="*/ 199576 h 445"/>
                <a:gd name="T26" fmla="*/ 111044 w 390"/>
                <a:gd name="T27" fmla="*/ 199576 h 445"/>
                <a:gd name="T28" fmla="*/ 111044 w 390"/>
                <a:gd name="T29" fmla="*/ 80010 h 445"/>
                <a:gd name="T30" fmla="*/ 98954 w 390"/>
                <a:gd name="T31" fmla="*/ 67874 h 445"/>
                <a:gd name="T32" fmla="*/ 31343 w 390"/>
                <a:gd name="T33" fmla="*/ 135747 h 445"/>
                <a:gd name="T34" fmla="*/ 31343 w 390"/>
                <a:gd name="T35" fmla="*/ 135747 h 445"/>
                <a:gd name="T36" fmla="*/ 7612 w 390"/>
                <a:gd name="T37" fmla="*/ 135747 h 445"/>
                <a:gd name="T38" fmla="*/ 0 w 390"/>
                <a:gd name="T39" fmla="*/ 143389 h 445"/>
                <a:gd name="T40" fmla="*/ 0 w 390"/>
                <a:gd name="T41" fmla="*/ 199576 h 445"/>
                <a:gd name="T42" fmla="*/ 43432 w 390"/>
                <a:gd name="T43" fmla="*/ 199576 h 445"/>
                <a:gd name="T44" fmla="*/ 43432 w 390"/>
                <a:gd name="T45" fmla="*/ 143389 h 445"/>
                <a:gd name="T46" fmla="*/ 31343 w 390"/>
                <a:gd name="T47" fmla="*/ 135747 h 44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90" h="445">
                  <a:moveTo>
                    <a:pt x="371" y="0"/>
                  </a:moveTo>
                  <a:lnTo>
                    <a:pt x="371" y="0"/>
                  </a:lnTo>
                  <a:cubicBezTo>
                    <a:pt x="310" y="0"/>
                    <a:pt x="310" y="0"/>
                    <a:pt x="310" y="0"/>
                  </a:cubicBezTo>
                  <a:cubicBezTo>
                    <a:pt x="301" y="0"/>
                    <a:pt x="292" y="10"/>
                    <a:pt x="292" y="28"/>
                  </a:cubicBezTo>
                  <a:cubicBezTo>
                    <a:pt x="292" y="444"/>
                    <a:pt x="292" y="444"/>
                    <a:pt x="292" y="444"/>
                  </a:cubicBezTo>
                  <a:cubicBezTo>
                    <a:pt x="389" y="444"/>
                    <a:pt x="389" y="444"/>
                    <a:pt x="389" y="444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0"/>
                    <a:pt x="380" y="0"/>
                    <a:pt x="371" y="0"/>
                  </a:cubicBezTo>
                  <a:close/>
                  <a:moveTo>
                    <a:pt x="221" y="151"/>
                  </a:moveTo>
                  <a:lnTo>
                    <a:pt x="221" y="151"/>
                  </a:lnTo>
                  <a:cubicBezTo>
                    <a:pt x="168" y="151"/>
                    <a:pt x="168" y="151"/>
                    <a:pt x="168" y="151"/>
                  </a:cubicBezTo>
                  <a:cubicBezTo>
                    <a:pt x="150" y="151"/>
                    <a:pt x="141" y="160"/>
                    <a:pt x="141" y="178"/>
                  </a:cubicBezTo>
                  <a:cubicBezTo>
                    <a:pt x="141" y="444"/>
                    <a:pt x="141" y="444"/>
                    <a:pt x="141" y="444"/>
                  </a:cubicBezTo>
                  <a:cubicBezTo>
                    <a:pt x="248" y="444"/>
                    <a:pt x="248" y="444"/>
                    <a:pt x="248" y="444"/>
                  </a:cubicBezTo>
                  <a:cubicBezTo>
                    <a:pt x="248" y="178"/>
                    <a:pt x="248" y="178"/>
                    <a:pt x="248" y="178"/>
                  </a:cubicBezTo>
                  <a:cubicBezTo>
                    <a:pt x="248" y="160"/>
                    <a:pt x="230" y="151"/>
                    <a:pt x="221" y="151"/>
                  </a:cubicBezTo>
                  <a:close/>
                  <a:moveTo>
                    <a:pt x="70" y="302"/>
                  </a:moveTo>
                  <a:lnTo>
                    <a:pt x="70" y="302"/>
                  </a:lnTo>
                  <a:cubicBezTo>
                    <a:pt x="17" y="302"/>
                    <a:pt x="17" y="302"/>
                    <a:pt x="17" y="302"/>
                  </a:cubicBezTo>
                  <a:cubicBezTo>
                    <a:pt x="0" y="302"/>
                    <a:pt x="0" y="310"/>
                    <a:pt x="0" y="319"/>
                  </a:cubicBezTo>
                  <a:cubicBezTo>
                    <a:pt x="0" y="444"/>
                    <a:pt x="0" y="444"/>
                    <a:pt x="0" y="444"/>
                  </a:cubicBezTo>
                  <a:cubicBezTo>
                    <a:pt x="97" y="444"/>
                    <a:pt x="97" y="444"/>
                    <a:pt x="97" y="444"/>
                  </a:cubicBezTo>
                  <a:cubicBezTo>
                    <a:pt x="97" y="319"/>
                    <a:pt x="97" y="319"/>
                    <a:pt x="97" y="319"/>
                  </a:cubicBezTo>
                  <a:cubicBezTo>
                    <a:pt x="97" y="310"/>
                    <a:pt x="88" y="302"/>
                    <a:pt x="70" y="30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rgbClr val="00B0F0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510800" y="5646123"/>
            <a:ext cx="1070216" cy="572375"/>
            <a:chOff x="3386136" y="5634400"/>
            <a:chExt cx="1070216" cy="572375"/>
          </a:xfrm>
        </p:grpSpPr>
        <p:sp>
          <p:nvSpPr>
            <p:cNvPr id="247" name="文本框 246"/>
            <p:cNvSpPr txBox="1"/>
            <p:nvPr/>
          </p:nvSpPr>
          <p:spPr>
            <a:xfrm>
              <a:off x="3386136" y="5929776"/>
              <a:ext cx="10702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+mn-ea"/>
                </a:rPr>
                <a:t>设置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104" name="Freeform 171"/>
            <p:cNvSpPr>
              <a:spLocks noChangeArrowheads="1"/>
            </p:cNvSpPr>
            <p:nvPr/>
          </p:nvSpPr>
          <p:spPr bwMode="auto">
            <a:xfrm>
              <a:off x="3785796" y="5634400"/>
              <a:ext cx="289971" cy="306081"/>
            </a:xfrm>
            <a:custGeom>
              <a:avLst/>
              <a:gdLst>
                <a:gd name="T0" fmla="*/ 106062 w 589"/>
                <a:gd name="T1" fmla="*/ 69145 h 590"/>
                <a:gd name="T2" fmla="*/ 106062 w 589"/>
                <a:gd name="T3" fmla="*/ 137930 h 590"/>
                <a:gd name="T4" fmla="*/ 106062 w 589"/>
                <a:gd name="T5" fmla="*/ 69145 h 590"/>
                <a:gd name="T6" fmla="*/ 106062 w 589"/>
                <a:gd name="T7" fmla="*/ 127486 h 590"/>
                <a:gd name="T8" fmla="*/ 106062 w 589"/>
                <a:gd name="T9" fmla="*/ 84991 h 590"/>
                <a:gd name="T10" fmla="*/ 106062 w 589"/>
                <a:gd name="T11" fmla="*/ 127486 h 590"/>
                <a:gd name="T12" fmla="*/ 207074 w 589"/>
                <a:gd name="T13" fmla="*/ 127486 h 590"/>
                <a:gd name="T14" fmla="*/ 190840 w 589"/>
                <a:gd name="T15" fmla="*/ 106239 h 590"/>
                <a:gd name="T16" fmla="*/ 207074 w 589"/>
                <a:gd name="T17" fmla="*/ 79589 h 590"/>
                <a:gd name="T18" fmla="*/ 196251 w 589"/>
                <a:gd name="T19" fmla="*/ 37454 h 590"/>
                <a:gd name="T20" fmla="*/ 159093 w 589"/>
                <a:gd name="T21" fmla="*/ 42495 h 590"/>
                <a:gd name="T22" fmla="*/ 132397 w 589"/>
                <a:gd name="T23" fmla="*/ 10804 h 590"/>
                <a:gd name="T24" fmla="*/ 90189 w 589"/>
                <a:gd name="T25" fmla="*/ 0 h 590"/>
                <a:gd name="T26" fmla="*/ 79366 w 589"/>
                <a:gd name="T27" fmla="*/ 26650 h 590"/>
                <a:gd name="T28" fmla="*/ 37158 w 589"/>
                <a:gd name="T29" fmla="*/ 32052 h 590"/>
                <a:gd name="T30" fmla="*/ 0 w 589"/>
                <a:gd name="T31" fmla="*/ 58701 h 590"/>
                <a:gd name="T32" fmla="*/ 20924 w 589"/>
                <a:gd name="T33" fmla="*/ 90393 h 590"/>
                <a:gd name="T34" fmla="*/ 20924 w 589"/>
                <a:gd name="T35" fmla="*/ 122084 h 590"/>
                <a:gd name="T36" fmla="*/ 0 w 589"/>
                <a:gd name="T37" fmla="*/ 148734 h 590"/>
                <a:gd name="T38" fmla="*/ 37158 w 589"/>
                <a:gd name="T39" fmla="*/ 180425 h 590"/>
                <a:gd name="T40" fmla="*/ 79366 w 589"/>
                <a:gd name="T41" fmla="*/ 185827 h 590"/>
                <a:gd name="T42" fmla="*/ 90189 w 589"/>
                <a:gd name="T43" fmla="*/ 212117 h 590"/>
                <a:gd name="T44" fmla="*/ 132397 w 589"/>
                <a:gd name="T45" fmla="*/ 196271 h 590"/>
                <a:gd name="T46" fmla="*/ 159093 w 589"/>
                <a:gd name="T47" fmla="*/ 169982 h 590"/>
                <a:gd name="T48" fmla="*/ 196251 w 589"/>
                <a:gd name="T49" fmla="*/ 175023 h 590"/>
                <a:gd name="T50" fmla="*/ 207074 w 589"/>
                <a:gd name="T51" fmla="*/ 127486 h 590"/>
                <a:gd name="T52" fmla="*/ 196251 w 589"/>
                <a:gd name="T53" fmla="*/ 148734 h 590"/>
                <a:gd name="T54" fmla="*/ 180378 w 589"/>
                <a:gd name="T55" fmla="*/ 164580 h 590"/>
                <a:gd name="T56" fmla="*/ 121935 w 589"/>
                <a:gd name="T57" fmla="*/ 175023 h 590"/>
                <a:gd name="T58" fmla="*/ 111473 w 589"/>
                <a:gd name="T59" fmla="*/ 196271 h 590"/>
                <a:gd name="T60" fmla="*/ 90189 w 589"/>
                <a:gd name="T61" fmla="*/ 190869 h 590"/>
                <a:gd name="T62" fmla="*/ 53031 w 589"/>
                <a:gd name="T63" fmla="*/ 153776 h 590"/>
                <a:gd name="T64" fmla="*/ 26335 w 589"/>
                <a:gd name="T65" fmla="*/ 159178 h 590"/>
                <a:gd name="T66" fmla="*/ 20924 w 589"/>
                <a:gd name="T67" fmla="*/ 137930 h 590"/>
                <a:gd name="T68" fmla="*/ 37158 w 589"/>
                <a:gd name="T69" fmla="*/ 106239 h 590"/>
                <a:gd name="T70" fmla="*/ 20924 w 589"/>
                <a:gd name="T71" fmla="*/ 69145 h 590"/>
                <a:gd name="T72" fmla="*/ 26335 w 589"/>
                <a:gd name="T73" fmla="*/ 47897 h 590"/>
                <a:gd name="T74" fmla="*/ 53031 w 589"/>
                <a:gd name="T75" fmla="*/ 58701 h 590"/>
                <a:gd name="T76" fmla="*/ 90189 w 589"/>
                <a:gd name="T77" fmla="*/ 21248 h 590"/>
                <a:gd name="T78" fmla="*/ 111473 w 589"/>
                <a:gd name="T79" fmla="*/ 10804 h 590"/>
                <a:gd name="T80" fmla="*/ 121935 w 589"/>
                <a:gd name="T81" fmla="*/ 37454 h 590"/>
                <a:gd name="T82" fmla="*/ 180378 w 589"/>
                <a:gd name="T83" fmla="*/ 47897 h 590"/>
                <a:gd name="T84" fmla="*/ 196251 w 589"/>
                <a:gd name="T85" fmla="*/ 58701 h 590"/>
                <a:gd name="T86" fmla="*/ 174966 w 589"/>
                <a:gd name="T87" fmla="*/ 79589 h 590"/>
                <a:gd name="T88" fmla="*/ 174966 w 589"/>
                <a:gd name="T89" fmla="*/ 127486 h 590"/>
                <a:gd name="T90" fmla="*/ 196251 w 589"/>
                <a:gd name="T91" fmla="*/ 148734 h 59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89" h="590">
                  <a:moveTo>
                    <a:pt x="294" y="192"/>
                  </a:moveTo>
                  <a:lnTo>
                    <a:pt x="294" y="192"/>
                  </a:lnTo>
                  <a:cubicBezTo>
                    <a:pt x="235" y="192"/>
                    <a:pt x="191" y="236"/>
                    <a:pt x="191" y="295"/>
                  </a:cubicBezTo>
                  <a:cubicBezTo>
                    <a:pt x="191" y="339"/>
                    <a:pt x="235" y="383"/>
                    <a:pt x="294" y="383"/>
                  </a:cubicBezTo>
                  <a:cubicBezTo>
                    <a:pt x="353" y="383"/>
                    <a:pt x="397" y="339"/>
                    <a:pt x="397" y="295"/>
                  </a:cubicBezTo>
                  <a:cubicBezTo>
                    <a:pt x="397" y="236"/>
                    <a:pt x="353" y="192"/>
                    <a:pt x="294" y="192"/>
                  </a:cubicBezTo>
                  <a:close/>
                  <a:moveTo>
                    <a:pt x="294" y="354"/>
                  </a:moveTo>
                  <a:lnTo>
                    <a:pt x="294" y="354"/>
                  </a:lnTo>
                  <a:cubicBezTo>
                    <a:pt x="265" y="354"/>
                    <a:pt x="235" y="324"/>
                    <a:pt x="235" y="295"/>
                  </a:cubicBezTo>
                  <a:cubicBezTo>
                    <a:pt x="235" y="251"/>
                    <a:pt x="265" y="236"/>
                    <a:pt x="294" y="236"/>
                  </a:cubicBezTo>
                  <a:cubicBezTo>
                    <a:pt x="324" y="236"/>
                    <a:pt x="353" y="251"/>
                    <a:pt x="353" y="295"/>
                  </a:cubicBezTo>
                  <a:cubicBezTo>
                    <a:pt x="353" y="324"/>
                    <a:pt x="324" y="354"/>
                    <a:pt x="294" y="354"/>
                  </a:cubicBezTo>
                  <a:close/>
                  <a:moveTo>
                    <a:pt x="574" y="354"/>
                  </a:moveTo>
                  <a:lnTo>
                    <a:pt x="574" y="354"/>
                  </a:lnTo>
                  <a:cubicBezTo>
                    <a:pt x="529" y="339"/>
                    <a:pt x="529" y="339"/>
                    <a:pt x="529" y="339"/>
                  </a:cubicBezTo>
                  <a:cubicBezTo>
                    <a:pt x="529" y="324"/>
                    <a:pt x="529" y="309"/>
                    <a:pt x="529" y="295"/>
                  </a:cubicBezTo>
                  <a:cubicBezTo>
                    <a:pt x="529" y="280"/>
                    <a:pt x="529" y="265"/>
                    <a:pt x="529" y="251"/>
                  </a:cubicBezTo>
                  <a:cubicBezTo>
                    <a:pt x="574" y="221"/>
                    <a:pt x="574" y="221"/>
                    <a:pt x="574" y="221"/>
                  </a:cubicBezTo>
                  <a:cubicBezTo>
                    <a:pt x="588" y="206"/>
                    <a:pt x="588" y="192"/>
                    <a:pt x="588" y="163"/>
                  </a:cubicBezTo>
                  <a:cubicBezTo>
                    <a:pt x="544" y="104"/>
                    <a:pt x="544" y="104"/>
                    <a:pt x="544" y="104"/>
                  </a:cubicBezTo>
                  <a:cubicBezTo>
                    <a:pt x="529" y="74"/>
                    <a:pt x="515" y="74"/>
                    <a:pt x="485" y="89"/>
                  </a:cubicBezTo>
                  <a:cubicBezTo>
                    <a:pt x="441" y="118"/>
                    <a:pt x="441" y="118"/>
                    <a:pt x="441" y="118"/>
                  </a:cubicBezTo>
                  <a:cubicBezTo>
                    <a:pt x="426" y="89"/>
                    <a:pt x="397" y="74"/>
                    <a:pt x="367" y="74"/>
                  </a:cubicBezTo>
                  <a:cubicBezTo>
                    <a:pt x="367" y="30"/>
                    <a:pt x="367" y="30"/>
                    <a:pt x="367" y="30"/>
                  </a:cubicBezTo>
                  <a:cubicBezTo>
                    <a:pt x="367" y="15"/>
                    <a:pt x="353" y="0"/>
                    <a:pt x="338" y="0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235" y="0"/>
                    <a:pt x="220" y="15"/>
                    <a:pt x="220" y="30"/>
                  </a:cubicBezTo>
                  <a:cubicBezTo>
                    <a:pt x="220" y="74"/>
                    <a:pt x="220" y="74"/>
                    <a:pt x="220" y="74"/>
                  </a:cubicBezTo>
                  <a:cubicBezTo>
                    <a:pt x="191" y="74"/>
                    <a:pt x="162" y="89"/>
                    <a:pt x="147" y="118"/>
                  </a:cubicBezTo>
                  <a:cubicBezTo>
                    <a:pt x="103" y="89"/>
                    <a:pt x="103" y="89"/>
                    <a:pt x="103" y="89"/>
                  </a:cubicBezTo>
                  <a:cubicBezTo>
                    <a:pt x="73" y="74"/>
                    <a:pt x="58" y="74"/>
                    <a:pt x="44" y="104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92"/>
                    <a:pt x="0" y="206"/>
                    <a:pt x="14" y="221"/>
                  </a:cubicBezTo>
                  <a:cubicBezTo>
                    <a:pt x="58" y="251"/>
                    <a:pt x="58" y="251"/>
                    <a:pt x="58" y="251"/>
                  </a:cubicBezTo>
                  <a:cubicBezTo>
                    <a:pt x="58" y="265"/>
                    <a:pt x="58" y="280"/>
                    <a:pt x="58" y="295"/>
                  </a:cubicBezTo>
                  <a:cubicBezTo>
                    <a:pt x="58" y="309"/>
                    <a:pt x="58" y="324"/>
                    <a:pt x="58" y="339"/>
                  </a:cubicBezTo>
                  <a:cubicBezTo>
                    <a:pt x="14" y="354"/>
                    <a:pt x="14" y="354"/>
                    <a:pt x="14" y="354"/>
                  </a:cubicBezTo>
                  <a:cubicBezTo>
                    <a:pt x="0" y="368"/>
                    <a:pt x="0" y="398"/>
                    <a:pt x="0" y="413"/>
                  </a:cubicBezTo>
                  <a:cubicBezTo>
                    <a:pt x="44" y="486"/>
                    <a:pt x="44" y="486"/>
                    <a:pt x="44" y="486"/>
                  </a:cubicBezTo>
                  <a:cubicBezTo>
                    <a:pt x="58" y="501"/>
                    <a:pt x="73" y="501"/>
                    <a:pt x="103" y="501"/>
                  </a:cubicBezTo>
                  <a:cubicBezTo>
                    <a:pt x="147" y="472"/>
                    <a:pt x="147" y="472"/>
                    <a:pt x="147" y="472"/>
                  </a:cubicBezTo>
                  <a:cubicBezTo>
                    <a:pt x="162" y="486"/>
                    <a:pt x="191" y="501"/>
                    <a:pt x="220" y="516"/>
                  </a:cubicBezTo>
                  <a:cubicBezTo>
                    <a:pt x="220" y="545"/>
                    <a:pt x="220" y="545"/>
                    <a:pt x="220" y="545"/>
                  </a:cubicBezTo>
                  <a:cubicBezTo>
                    <a:pt x="220" y="560"/>
                    <a:pt x="235" y="589"/>
                    <a:pt x="250" y="589"/>
                  </a:cubicBezTo>
                  <a:cubicBezTo>
                    <a:pt x="338" y="589"/>
                    <a:pt x="338" y="589"/>
                    <a:pt x="338" y="589"/>
                  </a:cubicBezTo>
                  <a:cubicBezTo>
                    <a:pt x="353" y="589"/>
                    <a:pt x="367" y="560"/>
                    <a:pt x="367" y="545"/>
                  </a:cubicBezTo>
                  <a:cubicBezTo>
                    <a:pt x="367" y="516"/>
                    <a:pt x="367" y="516"/>
                    <a:pt x="367" y="516"/>
                  </a:cubicBezTo>
                  <a:cubicBezTo>
                    <a:pt x="397" y="501"/>
                    <a:pt x="426" y="486"/>
                    <a:pt x="441" y="472"/>
                  </a:cubicBezTo>
                  <a:cubicBezTo>
                    <a:pt x="485" y="501"/>
                    <a:pt x="485" y="501"/>
                    <a:pt x="485" y="501"/>
                  </a:cubicBezTo>
                  <a:cubicBezTo>
                    <a:pt x="515" y="501"/>
                    <a:pt x="529" y="501"/>
                    <a:pt x="544" y="486"/>
                  </a:cubicBezTo>
                  <a:cubicBezTo>
                    <a:pt x="588" y="413"/>
                    <a:pt x="588" y="413"/>
                    <a:pt x="588" y="413"/>
                  </a:cubicBezTo>
                  <a:cubicBezTo>
                    <a:pt x="588" y="398"/>
                    <a:pt x="588" y="368"/>
                    <a:pt x="574" y="354"/>
                  </a:cubicBezTo>
                  <a:close/>
                  <a:moveTo>
                    <a:pt x="544" y="413"/>
                  </a:moveTo>
                  <a:lnTo>
                    <a:pt x="544" y="413"/>
                  </a:lnTo>
                  <a:cubicBezTo>
                    <a:pt x="515" y="442"/>
                    <a:pt x="515" y="442"/>
                    <a:pt x="515" y="442"/>
                  </a:cubicBezTo>
                  <a:cubicBezTo>
                    <a:pt x="515" y="457"/>
                    <a:pt x="500" y="457"/>
                    <a:pt x="500" y="457"/>
                  </a:cubicBezTo>
                  <a:cubicBezTo>
                    <a:pt x="441" y="427"/>
                    <a:pt x="441" y="427"/>
                    <a:pt x="441" y="427"/>
                  </a:cubicBezTo>
                  <a:cubicBezTo>
                    <a:pt x="412" y="457"/>
                    <a:pt x="382" y="472"/>
                    <a:pt x="338" y="486"/>
                  </a:cubicBezTo>
                  <a:cubicBezTo>
                    <a:pt x="338" y="530"/>
                    <a:pt x="338" y="530"/>
                    <a:pt x="338" y="530"/>
                  </a:cubicBezTo>
                  <a:cubicBezTo>
                    <a:pt x="338" y="530"/>
                    <a:pt x="324" y="545"/>
                    <a:pt x="309" y="545"/>
                  </a:cubicBezTo>
                  <a:cubicBezTo>
                    <a:pt x="279" y="545"/>
                    <a:pt x="279" y="545"/>
                    <a:pt x="279" y="545"/>
                  </a:cubicBezTo>
                  <a:cubicBezTo>
                    <a:pt x="265" y="545"/>
                    <a:pt x="250" y="530"/>
                    <a:pt x="250" y="530"/>
                  </a:cubicBezTo>
                  <a:cubicBezTo>
                    <a:pt x="250" y="486"/>
                    <a:pt x="250" y="486"/>
                    <a:pt x="250" y="486"/>
                  </a:cubicBezTo>
                  <a:cubicBezTo>
                    <a:pt x="206" y="472"/>
                    <a:pt x="176" y="457"/>
                    <a:pt x="147" y="427"/>
                  </a:cubicBezTo>
                  <a:cubicBezTo>
                    <a:pt x="88" y="457"/>
                    <a:pt x="88" y="457"/>
                    <a:pt x="88" y="457"/>
                  </a:cubicBezTo>
                  <a:cubicBezTo>
                    <a:pt x="88" y="457"/>
                    <a:pt x="73" y="457"/>
                    <a:pt x="73" y="442"/>
                  </a:cubicBezTo>
                  <a:cubicBezTo>
                    <a:pt x="44" y="413"/>
                    <a:pt x="44" y="413"/>
                    <a:pt x="44" y="413"/>
                  </a:cubicBezTo>
                  <a:cubicBezTo>
                    <a:pt x="44" y="398"/>
                    <a:pt x="44" y="383"/>
                    <a:pt x="58" y="383"/>
                  </a:cubicBezTo>
                  <a:cubicBezTo>
                    <a:pt x="103" y="354"/>
                    <a:pt x="103" y="354"/>
                    <a:pt x="103" y="354"/>
                  </a:cubicBezTo>
                  <a:cubicBezTo>
                    <a:pt x="103" y="339"/>
                    <a:pt x="103" y="309"/>
                    <a:pt x="103" y="295"/>
                  </a:cubicBezTo>
                  <a:cubicBezTo>
                    <a:pt x="103" y="265"/>
                    <a:pt x="103" y="251"/>
                    <a:pt x="103" y="221"/>
                  </a:cubicBezTo>
                  <a:cubicBezTo>
                    <a:pt x="58" y="192"/>
                    <a:pt x="58" y="192"/>
                    <a:pt x="58" y="192"/>
                  </a:cubicBezTo>
                  <a:cubicBezTo>
                    <a:pt x="44" y="192"/>
                    <a:pt x="44" y="177"/>
                    <a:pt x="44" y="163"/>
                  </a:cubicBezTo>
                  <a:cubicBezTo>
                    <a:pt x="73" y="133"/>
                    <a:pt x="73" y="133"/>
                    <a:pt x="73" y="133"/>
                  </a:cubicBezTo>
                  <a:cubicBezTo>
                    <a:pt x="73" y="133"/>
                    <a:pt x="88" y="118"/>
                    <a:pt x="88" y="133"/>
                  </a:cubicBezTo>
                  <a:cubicBezTo>
                    <a:pt x="147" y="163"/>
                    <a:pt x="147" y="163"/>
                    <a:pt x="147" y="163"/>
                  </a:cubicBezTo>
                  <a:cubicBezTo>
                    <a:pt x="176" y="133"/>
                    <a:pt x="206" y="104"/>
                    <a:pt x="250" y="104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45"/>
                    <a:pt x="265" y="30"/>
                    <a:pt x="279" y="30"/>
                  </a:cubicBezTo>
                  <a:cubicBezTo>
                    <a:pt x="309" y="30"/>
                    <a:pt x="309" y="30"/>
                    <a:pt x="309" y="30"/>
                  </a:cubicBezTo>
                  <a:cubicBezTo>
                    <a:pt x="324" y="30"/>
                    <a:pt x="338" y="45"/>
                    <a:pt x="338" y="59"/>
                  </a:cubicBezTo>
                  <a:cubicBezTo>
                    <a:pt x="338" y="104"/>
                    <a:pt x="338" y="104"/>
                    <a:pt x="338" y="104"/>
                  </a:cubicBezTo>
                  <a:cubicBezTo>
                    <a:pt x="382" y="104"/>
                    <a:pt x="412" y="133"/>
                    <a:pt x="441" y="163"/>
                  </a:cubicBezTo>
                  <a:cubicBezTo>
                    <a:pt x="500" y="133"/>
                    <a:pt x="500" y="133"/>
                    <a:pt x="500" y="133"/>
                  </a:cubicBezTo>
                  <a:cubicBezTo>
                    <a:pt x="500" y="118"/>
                    <a:pt x="515" y="133"/>
                    <a:pt x="515" y="133"/>
                  </a:cubicBezTo>
                  <a:cubicBezTo>
                    <a:pt x="544" y="163"/>
                    <a:pt x="544" y="163"/>
                    <a:pt x="544" y="163"/>
                  </a:cubicBezTo>
                  <a:cubicBezTo>
                    <a:pt x="544" y="177"/>
                    <a:pt x="544" y="192"/>
                    <a:pt x="529" y="192"/>
                  </a:cubicBezTo>
                  <a:cubicBezTo>
                    <a:pt x="485" y="221"/>
                    <a:pt x="485" y="221"/>
                    <a:pt x="485" y="221"/>
                  </a:cubicBezTo>
                  <a:cubicBezTo>
                    <a:pt x="485" y="251"/>
                    <a:pt x="485" y="265"/>
                    <a:pt x="485" y="295"/>
                  </a:cubicBezTo>
                  <a:cubicBezTo>
                    <a:pt x="485" y="309"/>
                    <a:pt x="485" y="339"/>
                    <a:pt x="485" y="354"/>
                  </a:cubicBezTo>
                  <a:cubicBezTo>
                    <a:pt x="529" y="383"/>
                    <a:pt x="529" y="383"/>
                    <a:pt x="529" y="383"/>
                  </a:cubicBezTo>
                  <a:cubicBezTo>
                    <a:pt x="544" y="383"/>
                    <a:pt x="544" y="398"/>
                    <a:pt x="544" y="41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B0F0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91431" tIns="45716" rIns="91431" bIns="45716" anchor="ctr"/>
            <a:lstStyle/>
            <a:p>
              <a:pPr eaLnBrk="1" hangingPunct="1">
                <a:defRPr/>
              </a:pPr>
              <a:endParaRPr lang="zh-CN" altLang="en-US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29824" y="5671108"/>
            <a:ext cx="1070216" cy="556695"/>
            <a:chOff x="2677605" y="5649378"/>
            <a:chExt cx="1070216" cy="556695"/>
          </a:xfrm>
        </p:grpSpPr>
        <p:sp>
          <p:nvSpPr>
            <p:cNvPr id="244" name="文本框 243"/>
            <p:cNvSpPr txBox="1"/>
            <p:nvPr/>
          </p:nvSpPr>
          <p:spPr>
            <a:xfrm>
              <a:off x="2677605" y="5929074"/>
              <a:ext cx="10702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+mn-ea"/>
                </a:rPr>
                <a:t>预警消息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107" name="Freeform 66"/>
            <p:cNvSpPr>
              <a:spLocks noChangeArrowheads="1"/>
            </p:cNvSpPr>
            <p:nvPr/>
          </p:nvSpPr>
          <p:spPr bwMode="auto">
            <a:xfrm>
              <a:off x="3051797" y="5649378"/>
              <a:ext cx="236537" cy="255588"/>
            </a:xfrm>
            <a:custGeom>
              <a:avLst/>
              <a:gdLst>
                <a:gd name="T0" fmla="*/ 170151 w 545"/>
                <a:gd name="T1" fmla="*/ 127474 h 589"/>
                <a:gd name="T2" fmla="*/ 170151 w 545"/>
                <a:gd name="T3" fmla="*/ 127474 h 589"/>
                <a:gd name="T4" fmla="*/ 170151 w 545"/>
                <a:gd name="T5" fmla="*/ 68973 h 589"/>
                <a:gd name="T6" fmla="*/ 100790 w 545"/>
                <a:gd name="T7" fmla="*/ 0 h 589"/>
                <a:gd name="T8" fmla="*/ 26372 w 545"/>
                <a:gd name="T9" fmla="*/ 68973 h 589"/>
                <a:gd name="T10" fmla="*/ 26372 w 545"/>
                <a:gd name="T11" fmla="*/ 127474 h 589"/>
                <a:gd name="T12" fmla="*/ 0 w 545"/>
                <a:gd name="T13" fmla="*/ 185974 h 589"/>
                <a:gd name="T14" fmla="*/ 63581 w 545"/>
                <a:gd name="T15" fmla="*/ 185974 h 589"/>
                <a:gd name="T16" fmla="*/ 100790 w 545"/>
                <a:gd name="T17" fmla="*/ 212336 h 589"/>
                <a:gd name="T18" fmla="*/ 132581 w 545"/>
                <a:gd name="T19" fmla="*/ 185974 h 589"/>
                <a:gd name="T20" fmla="*/ 196523 w 545"/>
                <a:gd name="T21" fmla="*/ 185974 h 589"/>
                <a:gd name="T22" fmla="*/ 170151 w 545"/>
                <a:gd name="T23" fmla="*/ 127474 h 589"/>
                <a:gd name="T24" fmla="*/ 100790 w 545"/>
                <a:gd name="T25" fmla="*/ 196447 h 589"/>
                <a:gd name="T26" fmla="*/ 100790 w 545"/>
                <a:gd name="T27" fmla="*/ 196447 h 589"/>
                <a:gd name="T28" fmla="*/ 79476 w 545"/>
                <a:gd name="T29" fmla="*/ 185974 h 589"/>
                <a:gd name="T30" fmla="*/ 117047 w 545"/>
                <a:gd name="T31" fmla="*/ 185974 h 589"/>
                <a:gd name="T32" fmla="*/ 100790 w 545"/>
                <a:gd name="T33" fmla="*/ 196447 h 589"/>
                <a:gd name="T34" fmla="*/ 20953 w 545"/>
                <a:gd name="T35" fmla="*/ 170085 h 589"/>
                <a:gd name="T36" fmla="*/ 20953 w 545"/>
                <a:gd name="T37" fmla="*/ 170085 h 589"/>
                <a:gd name="T38" fmla="*/ 42267 w 545"/>
                <a:gd name="T39" fmla="*/ 127474 h 589"/>
                <a:gd name="T40" fmla="*/ 42267 w 545"/>
                <a:gd name="T41" fmla="*/ 68973 h 589"/>
                <a:gd name="T42" fmla="*/ 100790 w 545"/>
                <a:gd name="T43" fmla="*/ 15889 h 589"/>
                <a:gd name="T44" fmla="*/ 153895 w 545"/>
                <a:gd name="T45" fmla="*/ 68973 h 589"/>
                <a:gd name="T46" fmla="*/ 153895 w 545"/>
                <a:gd name="T47" fmla="*/ 127474 h 589"/>
                <a:gd name="T48" fmla="*/ 175209 w 545"/>
                <a:gd name="T49" fmla="*/ 170085 h 589"/>
                <a:gd name="T50" fmla="*/ 20953 w 545"/>
                <a:gd name="T51" fmla="*/ 170085 h 58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545" h="589">
                  <a:moveTo>
                    <a:pt x="471" y="353"/>
                  </a:moveTo>
                  <a:lnTo>
                    <a:pt x="471" y="353"/>
                  </a:lnTo>
                  <a:cubicBezTo>
                    <a:pt x="471" y="191"/>
                    <a:pt x="471" y="191"/>
                    <a:pt x="471" y="191"/>
                  </a:cubicBezTo>
                  <a:cubicBezTo>
                    <a:pt x="471" y="88"/>
                    <a:pt x="383" y="0"/>
                    <a:pt x="279" y="0"/>
                  </a:cubicBezTo>
                  <a:cubicBezTo>
                    <a:pt x="162" y="0"/>
                    <a:pt x="73" y="88"/>
                    <a:pt x="73" y="191"/>
                  </a:cubicBezTo>
                  <a:cubicBezTo>
                    <a:pt x="73" y="353"/>
                    <a:pt x="73" y="353"/>
                    <a:pt x="73" y="353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176" y="515"/>
                    <a:pt x="176" y="515"/>
                    <a:pt x="176" y="515"/>
                  </a:cubicBezTo>
                  <a:cubicBezTo>
                    <a:pt x="191" y="559"/>
                    <a:pt x="220" y="588"/>
                    <a:pt x="279" y="588"/>
                  </a:cubicBezTo>
                  <a:cubicBezTo>
                    <a:pt x="324" y="588"/>
                    <a:pt x="367" y="559"/>
                    <a:pt x="367" y="515"/>
                  </a:cubicBezTo>
                  <a:cubicBezTo>
                    <a:pt x="544" y="515"/>
                    <a:pt x="544" y="515"/>
                    <a:pt x="544" y="515"/>
                  </a:cubicBezTo>
                  <a:lnTo>
                    <a:pt x="471" y="353"/>
                  </a:lnTo>
                  <a:close/>
                  <a:moveTo>
                    <a:pt x="279" y="544"/>
                  </a:moveTo>
                  <a:lnTo>
                    <a:pt x="279" y="544"/>
                  </a:lnTo>
                  <a:cubicBezTo>
                    <a:pt x="250" y="544"/>
                    <a:pt x="220" y="530"/>
                    <a:pt x="220" y="515"/>
                  </a:cubicBezTo>
                  <a:cubicBezTo>
                    <a:pt x="324" y="515"/>
                    <a:pt x="324" y="515"/>
                    <a:pt x="324" y="515"/>
                  </a:cubicBezTo>
                  <a:cubicBezTo>
                    <a:pt x="324" y="530"/>
                    <a:pt x="294" y="544"/>
                    <a:pt x="279" y="544"/>
                  </a:cubicBezTo>
                  <a:close/>
                  <a:moveTo>
                    <a:pt x="58" y="471"/>
                  </a:moveTo>
                  <a:lnTo>
                    <a:pt x="58" y="471"/>
                  </a:lnTo>
                  <a:cubicBezTo>
                    <a:pt x="117" y="353"/>
                    <a:pt x="117" y="353"/>
                    <a:pt x="117" y="353"/>
                  </a:cubicBezTo>
                  <a:cubicBezTo>
                    <a:pt x="117" y="191"/>
                    <a:pt x="117" y="191"/>
                    <a:pt x="117" y="191"/>
                  </a:cubicBezTo>
                  <a:cubicBezTo>
                    <a:pt x="117" y="103"/>
                    <a:pt x="191" y="44"/>
                    <a:pt x="279" y="44"/>
                  </a:cubicBezTo>
                  <a:cubicBezTo>
                    <a:pt x="367" y="44"/>
                    <a:pt x="426" y="103"/>
                    <a:pt x="426" y="191"/>
                  </a:cubicBezTo>
                  <a:cubicBezTo>
                    <a:pt x="426" y="353"/>
                    <a:pt x="426" y="353"/>
                    <a:pt x="426" y="353"/>
                  </a:cubicBezTo>
                  <a:cubicBezTo>
                    <a:pt x="485" y="471"/>
                    <a:pt x="485" y="471"/>
                    <a:pt x="485" y="471"/>
                  </a:cubicBezTo>
                  <a:lnTo>
                    <a:pt x="58" y="47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B0F0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dirty="0"/>
            </a:p>
          </p:txBody>
        </p:sp>
      </p:grpSp>
      <p:sp>
        <p:nvSpPr>
          <p:cNvPr id="92" name="右箭头 91"/>
          <p:cNvSpPr/>
          <p:nvPr/>
        </p:nvSpPr>
        <p:spPr>
          <a:xfrm>
            <a:off x="5383864" y="2782741"/>
            <a:ext cx="496464" cy="35588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2847084" y="5598404"/>
            <a:ext cx="1483655" cy="886957"/>
            <a:chOff x="1343378" y="1363734"/>
            <a:chExt cx="4954835" cy="886957"/>
          </a:xfrm>
        </p:grpSpPr>
        <p:sp>
          <p:nvSpPr>
            <p:cNvPr id="3" name="圆角矩形 2"/>
            <p:cNvSpPr/>
            <p:nvPr/>
          </p:nvSpPr>
          <p:spPr>
            <a:xfrm>
              <a:off x="1343378" y="1363734"/>
              <a:ext cx="2858369" cy="61616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8" name="图片 9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6738" y="1559268"/>
              <a:ext cx="2271475" cy="691423"/>
            </a:xfrm>
            <a:prstGeom prst="rect">
              <a:avLst/>
            </a:prstGeom>
          </p:spPr>
        </p:pic>
      </p:grpSp>
      <p:grpSp>
        <p:nvGrpSpPr>
          <p:cNvPr id="64" name="组合 63"/>
          <p:cNvGrpSpPr/>
          <p:nvPr/>
        </p:nvGrpSpPr>
        <p:grpSpPr>
          <a:xfrm>
            <a:off x="1287509" y="5657274"/>
            <a:ext cx="660938" cy="583065"/>
            <a:chOff x="1164848" y="5657274"/>
            <a:chExt cx="660938" cy="583065"/>
          </a:xfrm>
        </p:grpSpPr>
        <p:sp>
          <p:nvSpPr>
            <p:cNvPr id="65" name="KSO_Shape"/>
            <p:cNvSpPr>
              <a:spLocks/>
            </p:cNvSpPr>
            <p:nvPr/>
          </p:nvSpPr>
          <p:spPr bwMode="auto">
            <a:xfrm>
              <a:off x="1292922" y="5657274"/>
              <a:ext cx="258814" cy="312412"/>
            </a:xfrm>
            <a:custGeom>
              <a:avLst/>
              <a:gdLst>
                <a:gd name="T0" fmla="*/ 418516 w 2779"/>
                <a:gd name="T1" fmla="*/ 0 h 2723"/>
                <a:gd name="T2" fmla="*/ 60251 w 2779"/>
                <a:gd name="T3" fmla="*/ 0 h 2723"/>
                <a:gd name="T4" fmla="*/ 0 w 2779"/>
                <a:gd name="T5" fmla="*/ 59661 h 2723"/>
                <a:gd name="T6" fmla="*/ 0 w 2779"/>
                <a:gd name="T7" fmla="*/ 411792 h 2723"/>
                <a:gd name="T8" fmla="*/ 60251 w 2779"/>
                <a:gd name="T9" fmla="*/ 471453 h 2723"/>
                <a:gd name="T10" fmla="*/ 418516 w 2779"/>
                <a:gd name="T11" fmla="*/ 471453 h 2723"/>
                <a:gd name="T12" fmla="*/ 478119 w 2779"/>
                <a:gd name="T13" fmla="*/ 411792 h 2723"/>
                <a:gd name="T14" fmla="*/ 478119 w 2779"/>
                <a:gd name="T15" fmla="*/ 59661 h 2723"/>
                <a:gd name="T16" fmla="*/ 418516 w 2779"/>
                <a:gd name="T17" fmla="*/ 0 h 2723"/>
                <a:gd name="T18" fmla="*/ 418516 w 2779"/>
                <a:gd name="T19" fmla="*/ 651085 h 2723"/>
                <a:gd name="T20" fmla="*/ 60251 w 2779"/>
                <a:gd name="T21" fmla="*/ 651085 h 2723"/>
                <a:gd name="T22" fmla="*/ 0 w 2779"/>
                <a:gd name="T23" fmla="*/ 710747 h 2723"/>
                <a:gd name="T24" fmla="*/ 0 w 2779"/>
                <a:gd name="T25" fmla="*/ 1055095 h 2723"/>
                <a:gd name="T26" fmla="*/ 60251 w 2779"/>
                <a:gd name="T27" fmla="*/ 1114757 h 2723"/>
                <a:gd name="T28" fmla="*/ 418516 w 2779"/>
                <a:gd name="T29" fmla="*/ 1114757 h 2723"/>
                <a:gd name="T30" fmla="*/ 478119 w 2779"/>
                <a:gd name="T31" fmla="*/ 1055095 h 2723"/>
                <a:gd name="T32" fmla="*/ 478119 w 2779"/>
                <a:gd name="T33" fmla="*/ 710747 h 2723"/>
                <a:gd name="T34" fmla="*/ 418516 w 2779"/>
                <a:gd name="T35" fmla="*/ 651085 h 2723"/>
                <a:gd name="T36" fmla="*/ 418516 w 2779"/>
                <a:gd name="T37" fmla="*/ 1294389 h 2723"/>
                <a:gd name="T38" fmla="*/ 60251 w 2779"/>
                <a:gd name="T39" fmla="*/ 1294389 h 2723"/>
                <a:gd name="T40" fmla="*/ 0 w 2779"/>
                <a:gd name="T41" fmla="*/ 1354698 h 2723"/>
                <a:gd name="T42" fmla="*/ 0 w 2779"/>
                <a:gd name="T43" fmla="*/ 1706181 h 2723"/>
                <a:gd name="T44" fmla="*/ 60251 w 2779"/>
                <a:gd name="T45" fmla="*/ 1765842 h 2723"/>
                <a:gd name="T46" fmla="*/ 418516 w 2779"/>
                <a:gd name="T47" fmla="*/ 1765842 h 2723"/>
                <a:gd name="T48" fmla="*/ 478119 w 2779"/>
                <a:gd name="T49" fmla="*/ 1706181 h 2723"/>
                <a:gd name="T50" fmla="*/ 478119 w 2779"/>
                <a:gd name="T51" fmla="*/ 1354698 h 2723"/>
                <a:gd name="T52" fmla="*/ 418516 w 2779"/>
                <a:gd name="T53" fmla="*/ 1294389 h 2723"/>
                <a:gd name="T54" fmla="*/ 1740794 w 2779"/>
                <a:gd name="T55" fmla="*/ 0 h 2723"/>
                <a:gd name="T56" fmla="*/ 702926 w 2779"/>
                <a:gd name="T57" fmla="*/ 0 h 2723"/>
                <a:gd name="T58" fmla="*/ 643323 w 2779"/>
                <a:gd name="T59" fmla="*/ 59661 h 2723"/>
                <a:gd name="T60" fmla="*/ 643323 w 2779"/>
                <a:gd name="T61" fmla="*/ 411792 h 2723"/>
                <a:gd name="T62" fmla="*/ 702926 w 2779"/>
                <a:gd name="T63" fmla="*/ 471453 h 2723"/>
                <a:gd name="T64" fmla="*/ 1740794 w 2779"/>
                <a:gd name="T65" fmla="*/ 471453 h 2723"/>
                <a:gd name="T66" fmla="*/ 1800397 w 2779"/>
                <a:gd name="T67" fmla="*/ 411792 h 2723"/>
                <a:gd name="T68" fmla="*/ 1800397 w 2779"/>
                <a:gd name="T69" fmla="*/ 59661 h 2723"/>
                <a:gd name="T70" fmla="*/ 1740794 w 2779"/>
                <a:gd name="T71" fmla="*/ 0 h 2723"/>
                <a:gd name="T72" fmla="*/ 1740794 w 2779"/>
                <a:gd name="T73" fmla="*/ 651085 h 2723"/>
                <a:gd name="T74" fmla="*/ 702926 w 2779"/>
                <a:gd name="T75" fmla="*/ 651085 h 2723"/>
                <a:gd name="T76" fmla="*/ 643323 w 2779"/>
                <a:gd name="T77" fmla="*/ 710747 h 2723"/>
                <a:gd name="T78" fmla="*/ 643323 w 2779"/>
                <a:gd name="T79" fmla="*/ 1055095 h 2723"/>
                <a:gd name="T80" fmla="*/ 702926 w 2779"/>
                <a:gd name="T81" fmla="*/ 1114757 h 2723"/>
                <a:gd name="T82" fmla="*/ 1740794 w 2779"/>
                <a:gd name="T83" fmla="*/ 1114757 h 2723"/>
                <a:gd name="T84" fmla="*/ 1800397 w 2779"/>
                <a:gd name="T85" fmla="*/ 1055095 h 2723"/>
                <a:gd name="T86" fmla="*/ 1800397 w 2779"/>
                <a:gd name="T87" fmla="*/ 710747 h 2723"/>
                <a:gd name="T88" fmla="*/ 1740794 w 2779"/>
                <a:gd name="T89" fmla="*/ 651085 h 2723"/>
                <a:gd name="T90" fmla="*/ 1740794 w 2779"/>
                <a:gd name="T91" fmla="*/ 1294389 h 2723"/>
                <a:gd name="T92" fmla="*/ 702926 w 2779"/>
                <a:gd name="T93" fmla="*/ 1294389 h 2723"/>
                <a:gd name="T94" fmla="*/ 643323 w 2779"/>
                <a:gd name="T95" fmla="*/ 1354698 h 2723"/>
                <a:gd name="T96" fmla="*/ 643323 w 2779"/>
                <a:gd name="T97" fmla="*/ 1706181 h 2723"/>
                <a:gd name="T98" fmla="*/ 702926 w 2779"/>
                <a:gd name="T99" fmla="*/ 1765842 h 2723"/>
                <a:gd name="T100" fmla="*/ 1740794 w 2779"/>
                <a:gd name="T101" fmla="*/ 1765842 h 2723"/>
                <a:gd name="T102" fmla="*/ 1800397 w 2779"/>
                <a:gd name="T103" fmla="*/ 1706181 h 2723"/>
                <a:gd name="T104" fmla="*/ 1800397 w 2779"/>
                <a:gd name="T105" fmla="*/ 1354698 h 2723"/>
                <a:gd name="T106" fmla="*/ 1740794 w 2779"/>
                <a:gd name="T107" fmla="*/ 1294389 h 272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779" h="2723">
                  <a:moveTo>
                    <a:pt x="646" y="0"/>
                  </a:moveTo>
                  <a:cubicBezTo>
                    <a:pt x="93" y="0"/>
                    <a:pt x="93" y="0"/>
                    <a:pt x="93" y="0"/>
                  </a:cubicBezTo>
                  <a:cubicBezTo>
                    <a:pt x="42" y="0"/>
                    <a:pt x="0" y="41"/>
                    <a:pt x="0" y="92"/>
                  </a:cubicBezTo>
                  <a:cubicBezTo>
                    <a:pt x="0" y="635"/>
                    <a:pt x="0" y="635"/>
                    <a:pt x="0" y="635"/>
                  </a:cubicBezTo>
                  <a:cubicBezTo>
                    <a:pt x="0" y="686"/>
                    <a:pt x="42" y="727"/>
                    <a:pt x="93" y="727"/>
                  </a:cubicBezTo>
                  <a:cubicBezTo>
                    <a:pt x="646" y="727"/>
                    <a:pt x="646" y="727"/>
                    <a:pt x="646" y="727"/>
                  </a:cubicBezTo>
                  <a:cubicBezTo>
                    <a:pt x="697" y="727"/>
                    <a:pt x="738" y="686"/>
                    <a:pt x="738" y="635"/>
                  </a:cubicBezTo>
                  <a:cubicBezTo>
                    <a:pt x="738" y="92"/>
                    <a:pt x="738" y="92"/>
                    <a:pt x="738" y="92"/>
                  </a:cubicBezTo>
                  <a:cubicBezTo>
                    <a:pt x="738" y="41"/>
                    <a:pt x="697" y="0"/>
                    <a:pt x="646" y="0"/>
                  </a:cubicBezTo>
                  <a:close/>
                  <a:moveTo>
                    <a:pt x="646" y="1004"/>
                  </a:moveTo>
                  <a:cubicBezTo>
                    <a:pt x="93" y="1004"/>
                    <a:pt x="93" y="1004"/>
                    <a:pt x="93" y="1004"/>
                  </a:cubicBezTo>
                  <a:cubicBezTo>
                    <a:pt x="42" y="1004"/>
                    <a:pt x="0" y="1045"/>
                    <a:pt x="0" y="1096"/>
                  </a:cubicBezTo>
                  <a:cubicBezTo>
                    <a:pt x="0" y="1627"/>
                    <a:pt x="0" y="1627"/>
                    <a:pt x="0" y="1627"/>
                  </a:cubicBezTo>
                  <a:cubicBezTo>
                    <a:pt x="0" y="1678"/>
                    <a:pt x="42" y="1719"/>
                    <a:pt x="93" y="1719"/>
                  </a:cubicBezTo>
                  <a:cubicBezTo>
                    <a:pt x="646" y="1719"/>
                    <a:pt x="646" y="1719"/>
                    <a:pt x="646" y="1719"/>
                  </a:cubicBezTo>
                  <a:cubicBezTo>
                    <a:pt x="697" y="1719"/>
                    <a:pt x="738" y="1678"/>
                    <a:pt x="738" y="1627"/>
                  </a:cubicBezTo>
                  <a:cubicBezTo>
                    <a:pt x="738" y="1096"/>
                    <a:pt x="738" y="1096"/>
                    <a:pt x="738" y="1096"/>
                  </a:cubicBezTo>
                  <a:cubicBezTo>
                    <a:pt x="738" y="1045"/>
                    <a:pt x="697" y="1004"/>
                    <a:pt x="646" y="1004"/>
                  </a:cubicBezTo>
                  <a:close/>
                  <a:moveTo>
                    <a:pt x="646" y="1996"/>
                  </a:moveTo>
                  <a:cubicBezTo>
                    <a:pt x="93" y="1996"/>
                    <a:pt x="93" y="1996"/>
                    <a:pt x="93" y="1996"/>
                  </a:cubicBezTo>
                  <a:cubicBezTo>
                    <a:pt x="42" y="1996"/>
                    <a:pt x="0" y="2037"/>
                    <a:pt x="0" y="2089"/>
                  </a:cubicBezTo>
                  <a:cubicBezTo>
                    <a:pt x="0" y="2631"/>
                    <a:pt x="0" y="2631"/>
                    <a:pt x="0" y="2631"/>
                  </a:cubicBezTo>
                  <a:cubicBezTo>
                    <a:pt x="0" y="2682"/>
                    <a:pt x="42" y="2723"/>
                    <a:pt x="93" y="2723"/>
                  </a:cubicBezTo>
                  <a:cubicBezTo>
                    <a:pt x="646" y="2723"/>
                    <a:pt x="646" y="2723"/>
                    <a:pt x="646" y="2723"/>
                  </a:cubicBezTo>
                  <a:cubicBezTo>
                    <a:pt x="697" y="2723"/>
                    <a:pt x="738" y="2682"/>
                    <a:pt x="738" y="2631"/>
                  </a:cubicBezTo>
                  <a:cubicBezTo>
                    <a:pt x="738" y="2089"/>
                    <a:pt x="738" y="2089"/>
                    <a:pt x="738" y="2089"/>
                  </a:cubicBezTo>
                  <a:cubicBezTo>
                    <a:pt x="738" y="2037"/>
                    <a:pt x="697" y="1996"/>
                    <a:pt x="646" y="1996"/>
                  </a:cubicBezTo>
                  <a:close/>
                  <a:moveTo>
                    <a:pt x="2687" y="0"/>
                  </a:moveTo>
                  <a:cubicBezTo>
                    <a:pt x="1085" y="0"/>
                    <a:pt x="1085" y="0"/>
                    <a:pt x="1085" y="0"/>
                  </a:cubicBezTo>
                  <a:cubicBezTo>
                    <a:pt x="1034" y="0"/>
                    <a:pt x="993" y="41"/>
                    <a:pt x="993" y="92"/>
                  </a:cubicBezTo>
                  <a:cubicBezTo>
                    <a:pt x="993" y="635"/>
                    <a:pt x="993" y="635"/>
                    <a:pt x="993" y="635"/>
                  </a:cubicBezTo>
                  <a:cubicBezTo>
                    <a:pt x="993" y="686"/>
                    <a:pt x="1034" y="727"/>
                    <a:pt x="1085" y="727"/>
                  </a:cubicBezTo>
                  <a:cubicBezTo>
                    <a:pt x="2687" y="727"/>
                    <a:pt x="2687" y="727"/>
                    <a:pt x="2687" y="727"/>
                  </a:cubicBezTo>
                  <a:cubicBezTo>
                    <a:pt x="2738" y="727"/>
                    <a:pt x="2779" y="686"/>
                    <a:pt x="2779" y="635"/>
                  </a:cubicBezTo>
                  <a:cubicBezTo>
                    <a:pt x="2779" y="92"/>
                    <a:pt x="2779" y="92"/>
                    <a:pt x="2779" y="92"/>
                  </a:cubicBezTo>
                  <a:cubicBezTo>
                    <a:pt x="2779" y="41"/>
                    <a:pt x="2738" y="0"/>
                    <a:pt x="2687" y="0"/>
                  </a:cubicBezTo>
                  <a:close/>
                  <a:moveTo>
                    <a:pt x="2687" y="1004"/>
                  </a:moveTo>
                  <a:cubicBezTo>
                    <a:pt x="1085" y="1004"/>
                    <a:pt x="1085" y="1004"/>
                    <a:pt x="1085" y="1004"/>
                  </a:cubicBezTo>
                  <a:cubicBezTo>
                    <a:pt x="1034" y="1004"/>
                    <a:pt x="993" y="1045"/>
                    <a:pt x="993" y="1096"/>
                  </a:cubicBezTo>
                  <a:cubicBezTo>
                    <a:pt x="993" y="1627"/>
                    <a:pt x="993" y="1627"/>
                    <a:pt x="993" y="1627"/>
                  </a:cubicBezTo>
                  <a:cubicBezTo>
                    <a:pt x="993" y="1678"/>
                    <a:pt x="1034" y="1719"/>
                    <a:pt x="1085" y="1719"/>
                  </a:cubicBezTo>
                  <a:cubicBezTo>
                    <a:pt x="2687" y="1719"/>
                    <a:pt x="2687" y="1719"/>
                    <a:pt x="2687" y="1719"/>
                  </a:cubicBezTo>
                  <a:cubicBezTo>
                    <a:pt x="2738" y="1719"/>
                    <a:pt x="2779" y="1678"/>
                    <a:pt x="2779" y="1627"/>
                  </a:cubicBezTo>
                  <a:cubicBezTo>
                    <a:pt x="2779" y="1096"/>
                    <a:pt x="2779" y="1096"/>
                    <a:pt x="2779" y="1096"/>
                  </a:cubicBezTo>
                  <a:cubicBezTo>
                    <a:pt x="2779" y="1045"/>
                    <a:pt x="2738" y="1004"/>
                    <a:pt x="2687" y="1004"/>
                  </a:cubicBezTo>
                  <a:close/>
                  <a:moveTo>
                    <a:pt x="2687" y="1996"/>
                  </a:moveTo>
                  <a:cubicBezTo>
                    <a:pt x="1085" y="1996"/>
                    <a:pt x="1085" y="1996"/>
                    <a:pt x="1085" y="1996"/>
                  </a:cubicBezTo>
                  <a:cubicBezTo>
                    <a:pt x="1034" y="1996"/>
                    <a:pt x="993" y="2037"/>
                    <a:pt x="993" y="2089"/>
                  </a:cubicBezTo>
                  <a:cubicBezTo>
                    <a:pt x="993" y="2631"/>
                    <a:pt x="993" y="2631"/>
                    <a:pt x="993" y="2631"/>
                  </a:cubicBezTo>
                  <a:cubicBezTo>
                    <a:pt x="993" y="2682"/>
                    <a:pt x="1034" y="2723"/>
                    <a:pt x="1085" y="2723"/>
                  </a:cubicBezTo>
                  <a:cubicBezTo>
                    <a:pt x="2687" y="2723"/>
                    <a:pt x="2687" y="2723"/>
                    <a:pt x="2687" y="2723"/>
                  </a:cubicBezTo>
                  <a:cubicBezTo>
                    <a:pt x="2738" y="2723"/>
                    <a:pt x="2779" y="2682"/>
                    <a:pt x="2779" y="2631"/>
                  </a:cubicBezTo>
                  <a:cubicBezTo>
                    <a:pt x="2779" y="2089"/>
                    <a:pt x="2779" y="2089"/>
                    <a:pt x="2779" y="2089"/>
                  </a:cubicBezTo>
                  <a:cubicBezTo>
                    <a:pt x="2779" y="2037"/>
                    <a:pt x="2738" y="1996"/>
                    <a:pt x="2687" y="1996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/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164848" y="5963340"/>
              <a:ext cx="660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+mn-ea"/>
                </a:rPr>
                <a:t>项目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733064" y="428855"/>
            <a:ext cx="3481453" cy="6157607"/>
            <a:chOff x="6733064" y="428855"/>
            <a:chExt cx="3481453" cy="6157607"/>
          </a:xfrm>
        </p:grpSpPr>
        <p:grpSp>
          <p:nvGrpSpPr>
            <p:cNvPr id="22" name="组合 21"/>
            <p:cNvGrpSpPr/>
            <p:nvPr/>
          </p:nvGrpSpPr>
          <p:grpSpPr>
            <a:xfrm>
              <a:off x="6733064" y="428855"/>
              <a:ext cx="3477250" cy="6157607"/>
              <a:chOff x="6733064" y="428855"/>
              <a:chExt cx="3477250" cy="6157607"/>
            </a:xfrm>
          </p:grpSpPr>
          <p:grpSp>
            <p:nvGrpSpPr>
              <p:cNvPr id="156" name="组合 155"/>
              <p:cNvGrpSpPr/>
              <p:nvPr/>
            </p:nvGrpSpPr>
            <p:grpSpPr>
              <a:xfrm>
                <a:off x="6733064" y="428855"/>
                <a:ext cx="3477250" cy="6157607"/>
                <a:chOff x="1114485" y="423746"/>
                <a:chExt cx="3446364" cy="6157607"/>
              </a:xfrm>
            </p:grpSpPr>
            <p:sp>
              <p:nvSpPr>
                <p:cNvPr id="157" name="矩形 156"/>
                <p:cNvSpPr/>
                <p:nvPr/>
              </p:nvSpPr>
              <p:spPr>
                <a:xfrm>
                  <a:off x="1114485" y="453758"/>
                  <a:ext cx="3445727" cy="612759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pic>
              <p:nvPicPr>
                <p:cNvPr id="158" name="图片 157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115122" y="423746"/>
                  <a:ext cx="3445727" cy="289931"/>
                </a:xfrm>
                <a:prstGeom prst="rect">
                  <a:avLst/>
                </a:prstGeom>
              </p:spPr>
            </p:pic>
            <p:pic>
              <p:nvPicPr>
                <p:cNvPr id="159" name="图片 158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15122" y="6248206"/>
                  <a:ext cx="3445727" cy="314286"/>
                </a:xfrm>
                <a:prstGeom prst="rect">
                  <a:avLst/>
                </a:prstGeom>
              </p:spPr>
            </p:pic>
          </p:grpSp>
          <p:sp>
            <p:nvSpPr>
              <p:cNvPr id="160" name="矩形 159"/>
              <p:cNvSpPr/>
              <p:nvPr/>
            </p:nvSpPr>
            <p:spPr>
              <a:xfrm>
                <a:off x="6768880" y="5595172"/>
                <a:ext cx="3417649" cy="634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61" name="组合 160"/>
              <p:cNvGrpSpPr/>
              <p:nvPr/>
            </p:nvGrpSpPr>
            <p:grpSpPr>
              <a:xfrm>
                <a:off x="7856333" y="5706833"/>
                <a:ext cx="1070216" cy="634999"/>
                <a:chOff x="1731222" y="5618365"/>
                <a:chExt cx="1070216" cy="518404"/>
              </a:xfrm>
            </p:grpSpPr>
            <p:sp>
              <p:nvSpPr>
                <p:cNvPr id="162" name="文本框 161"/>
                <p:cNvSpPr txBox="1"/>
                <p:nvPr/>
              </p:nvSpPr>
              <p:spPr>
                <a:xfrm>
                  <a:off x="1731222" y="5859770"/>
                  <a:ext cx="107021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 smtClean="0">
                      <a:latin typeface="+mn-ea"/>
                    </a:rPr>
                    <a:t>报表</a:t>
                  </a:r>
                  <a:endParaRPr lang="zh-CN" altLang="en-US" sz="1200" dirty="0">
                    <a:latin typeface="+mn-ea"/>
                  </a:endParaRPr>
                </a:p>
              </p:txBody>
            </p:sp>
            <p:sp>
              <p:nvSpPr>
                <p:cNvPr id="163" name="Freeform 166"/>
                <p:cNvSpPr>
                  <a:spLocks noChangeArrowheads="1"/>
                </p:cNvSpPr>
                <p:nvPr/>
              </p:nvSpPr>
              <p:spPr bwMode="auto">
                <a:xfrm>
                  <a:off x="2106772" y="5618365"/>
                  <a:ext cx="293879" cy="236353"/>
                </a:xfrm>
                <a:custGeom>
                  <a:avLst/>
                  <a:gdLst>
                    <a:gd name="T0" fmla="*/ 166118 w 390"/>
                    <a:gd name="T1" fmla="*/ 0 h 445"/>
                    <a:gd name="T2" fmla="*/ 166118 w 390"/>
                    <a:gd name="T3" fmla="*/ 0 h 445"/>
                    <a:gd name="T4" fmla="*/ 138804 w 390"/>
                    <a:gd name="T5" fmla="*/ 0 h 445"/>
                    <a:gd name="T6" fmla="*/ 130745 w 390"/>
                    <a:gd name="T7" fmla="*/ 12586 h 445"/>
                    <a:gd name="T8" fmla="*/ 130745 w 390"/>
                    <a:gd name="T9" fmla="*/ 199576 h 445"/>
                    <a:gd name="T10" fmla="*/ 174177 w 390"/>
                    <a:gd name="T11" fmla="*/ 199576 h 445"/>
                    <a:gd name="T12" fmla="*/ 174177 w 390"/>
                    <a:gd name="T13" fmla="*/ 12586 h 445"/>
                    <a:gd name="T14" fmla="*/ 166118 w 390"/>
                    <a:gd name="T15" fmla="*/ 0 h 445"/>
                    <a:gd name="T16" fmla="*/ 98954 w 390"/>
                    <a:gd name="T17" fmla="*/ 67874 h 445"/>
                    <a:gd name="T18" fmla="*/ 98954 w 390"/>
                    <a:gd name="T19" fmla="*/ 67874 h 445"/>
                    <a:gd name="T20" fmla="*/ 75223 w 390"/>
                    <a:gd name="T21" fmla="*/ 67874 h 445"/>
                    <a:gd name="T22" fmla="*/ 63134 w 390"/>
                    <a:gd name="T23" fmla="*/ 80010 h 445"/>
                    <a:gd name="T24" fmla="*/ 63134 w 390"/>
                    <a:gd name="T25" fmla="*/ 199576 h 445"/>
                    <a:gd name="T26" fmla="*/ 111044 w 390"/>
                    <a:gd name="T27" fmla="*/ 199576 h 445"/>
                    <a:gd name="T28" fmla="*/ 111044 w 390"/>
                    <a:gd name="T29" fmla="*/ 80010 h 445"/>
                    <a:gd name="T30" fmla="*/ 98954 w 390"/>
                    <a:gd name="T31" fmla="*/ 67874 h 445"/>
                    <a:gd name="T32" fmla="*/ 31343 w 390"/>
                    <a:gd name="T33" fmla="*/ 135747 h 445"/>
                    <a:gd name="T34" fmla="*/ 31343 w 390"/>
                    <a:gd name="T35" fmla="*/ 135747 h 445"/>
                    <a:gd name="T36" fmla="*/ 7612 w 390"/>
                    <a:gd name="T37" fmla="*/ 135747 h 445"/>
                    <a:gd name="T38" fmla="*/ 0 w 390"/>
                    <a:gd name="T39" fmla="*/ 143389 h 445"/>
                    <a:gd name="T40" fmla="*/ 0 w 390"/>
                    <a:gd name="T41" fmla="*/ 199576 h 445"/>
                    <a:gd name="T42" fmla="*/ 43432 w 390"/>
                    <a:gd name="T43" fmla="*/ 199576 h 445"/>
                    <a:gd name="T44" fmla="*/ 43432 w 390"/>
                    <a:gd name="T45" fmla="*/ 143389 h 445"/>
                    <a:gd name="T46" fmla="*/ 31343 w 390"/>
                    <a:gd name="T47" fmla="*/ 135747 h 445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90" h="445">
                      <a:moveTo>
                        <a:pt x="371" y="0"/>
                      </a:moveTo>
                      <a:lnTo>
                        <a:pt x="371" y="0"/>
                      </a:lnTo>
                      <a:cubicBezTo>
                        <a:pt x="310" y="0"/>
                        <a:pt x="310" y="0"/>
                        <a:pt x="310" y="0"/>
                      </a:cubicBezTo>
                      <a:cubicBezTo>
                        <a:pt x="301" y="0"/>
                        <a:pt x="292" y="10"/>
                        <a:pt x="292" y="28"/>
                      </a:cubicBezTo>
                      <a:cubicBezTo>
                        <a:pt x="292" y="444"/>
                        <a:pt x="292" y="444"/>
                        <a:pt x="292" y="444"/>
                      </a:cubicBezTo>
                      <a:cubicBezTo>
                        <a:pt x="389" y="444"/>
                        <a:pt x="389" y="444"/>
                        <a:pt x="389" y="444"/>
                      </a:cubicBezTo>
                      <a:cubicBezTo>
                        <a:pt x="389" y="28"/>
                        <a:pt x="389" y="28"/>
                        <a:pt x="389" y="28"/>
                      </a:cubicBezTo>
                      <a:cubicBezTo>
                        <a:pt x="389" y="10"/>
                        <a:pt x="380" y="0"/>
                        <a:pt x="371" y="0"/>
                      </a:cubicBezTo>
                      <a:close/>
                      <a:moveTo>
                        <a:pt x="221" y="151"/>
                      </a:moveTo>
                      <a:lnTo>
                        <a:pt x="221" y="151"/>
                      </a:lnTo>
                      <a:cubicBezTo>
                        <a:pt x="168" y="151"/>
                        <a:pt x="168" y="151"/>
                        <a:pt x="168" y="151"/>
                      </a:cubicBezTo>
                      <a:cubicBezTo>
                        <a:pt x="150" y="151"/>
                        <a:pt x="141" y="160"/>
                        <a:pt x="141" y="178"/>
                      </a:cubicBezTo>
                      <a:cubicBezTo>
                        <a:pt x="141" y="444"/>
                        <a:pt x="141" y="444"/>
                        <a:pt x="141" y="444"/>
                      </a:cubicBezTo>
                      <a:cubicBezTo>
                        <a:pt x="248" y="444"/>
                        <a:pt x="248" y="444"/>
                        <a:pt x="248" y="444"/>
                      </a:cubicBezTo>
                      <a:cubicBezTo>
                        <a:pt x="248" y="178"/>
                        <a:pt x="248" y="178"/>
                        <a:pt x="248" y="178"/>
                      </a:cubicBezTo>
                      <a:cubicBezTo>
                        <a:pt x="248" y="160"/>
                        <a:pt x="230" y="151"/>
                        <a:pt x="221" y="151"/>
                      </a:cubicBezTo>
                      <a:close/>
                      <a:moveTo>
                        <a:pt x="70" y="302"/>
                      </a:moveTo>
                      <a:lnTo>
                        <a:pt x="70" y="302"/>
                      </a:lnTo>
                      <a:cubicBezTo>
                        <a:pt x="17" y="302"/>
                        <a:pt x="17" y="302"/>
                        <a:pt x="17" y="302"/>
                      </a:cubicBezTo>
                      <a:cubicBezTo>
                        <a:pt x="0" y="302"/>
                        <a:pt x="0" y="310"/>
                        <a:pt x="0" y="319"/>
                      </a:cubicBezTo>
                      <a:cubicBezTo>
                        <a:pt x="0" y="444"/>
                        <a:pt x="0" y="444"/>
                        <a:pt x="0" y="444"/>
                      </a:cubicBezTo>
                      <a:cubicBezTo>
                        <a:pt x="97" y="444"/>
                        <a:pt x="97" y="444"/>
                        <a:pt x="97" y="444"/>
                      </a:cubicBezTo>
                      <a:cubicBezTo>
                        <a:pt x="97" y="319"/>
                        <a:pt x="97" y="319"/>
                        <a:pt x="97" y="319"/>
                      </a:cubicBezTo>
                      <a:cubicBezTo>
                        <a:pt x="97" y="310"/>
                        <a:pt x="88" y="302"/>
                        <a:pt x="70" y="30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solidFill>
                    <a:srgbClr val="00B0F0"/>
                  </a:solidFill>
                  <a:bevel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34290" tIns="17145" rIns="34290" bIns="17145" anchor="ctr"/>
                <a:lstStyle/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64" name="组合 163"/>
              <p:cNvGrpSpPr/>
              <p:nvPr/>
            </p:nvGrpSpPr>
            <p:grpSpPr>
              <a:xfrm>
                <a:off x="8940328" y="5666528"/>
                <a:ext cx="1070216" cy="604692"/>
                <a:chOff x="3386136" y="5634400"/>
                <a:chExt cx="1070216" cy="545057"/>
              </a:xfrm>
            </p:grpSpPr>
            <p:sp>
              <p:nvSpPr>
                <p:cNvPr id="165" name="文本框 164"/>
                <p:cNvSpPr txBox="1"/>
                <p:nvPr/>
              </p:nvSpPr>
              <p:spPr>
                <a:xfrm>
                  <a:off x="3386136" y="5929776"/>
                  <a:ext cx="1070216" cy="249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设置</a:t>
                  </a:r>
                  <a:endPara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66" name="Freeform 171"/>
                <p:cNvSpPr>
                  <a:spLocks noChangeArrowheads="1"/>
                </p:cNvSpPr>
                <p:nvPr/>
              </p:nvSpPr>
              <p:spPr bwMode="auto">
                <a:xfrm>
                  <a:off x="3785796" y="5634400"/>
                  <a:ext cx="289971" cy="306081"/>
                </a:xfrm>
                <a:custGeom>
                  <a:avLst/>
                  <a:gdLst>
                    <a:gd name="T0" fmla="*/ 106062 w 589"/>
                    <a:gd name="T1" fmla="*/ 69145 h 590"/>
                    <a:gd name="T2" fmla="*/ 106062 w 589"/>
                    <a:gd name="T3" fmla="*/ 137930 h 590"/>
                    <a:gd name="T4" fmla="*/ 106062 w 589"/>
                    <a:gd name="T5" fmla="*/ 69145 h 590"/>
                    <a:gd name="T6" fmla="*/ 106062 w 589"/>
                    <a:gd name="T7" fmla="*/ 127486 h 590"/>
                    <a:gd name="T8" fmla="*/ 106062 w 589"/>
                    <a:gd name="T9" fmla="*/ 84991 h 590"/>
                    <a:gd name="T10" fmla="*/ 106062 w 589"/>
                    <a:gd name="T11" fmla="*/ 127486 h 590"/>
                    <a:gd name="T12" fmla="*/ 207074 w 589"/>
                    <a:gd name="T13" fmla="*/ 127486 h 590"/>
                    <a:gd name="T14" fmla="*/ 190840 w 589"/>
                    <a:gd name="T15" fmla="*/ 106239 h 590"/>
                    <a:gd name="T16" fmla="*/ 207074 w 589"/>
                    <a:gd name="T17" fmla="*/ 79589 h 590"/>
                    <a:gd name="T18" fmla="*/ 196251 w 589"/>
                    <a:gd name="T19" fmla="*/ 37454 h 590"/>
                    <a:gd name="T20" fmla="*/ 159093 w 589"/>
                    <a:gd name="T21" fmla="*/ 42495 h 590"/>
                    <a:gd name="T22" fmla="*/ 132397 w 589"/>
                    <a:gd name="T23" fmla="*/ 10804 h 590"/>
                    <a:gd name="T24" fmla="*/ 90189 w 589"/>
                    <a:gd name="T25" fmla="*/ 0 h 590"/>
                    <a:gd name="T26" fmla="*/ 79366 w 589"/>
                    <a:gd name="T27" fmla="*/ 26650 h 590"/>
                    <a:gd name="T28" fmla="*/ 37158 w 589"/>
                    <a:gd name="T29" fmla="*/ 32052 h 590"/>
                    <a:gd name="T30" fmla="*/ 0 w 589"/>
                    <a:gd name="T31" fmla="*/ 58701 h 590"/>
                    <a:gd name="T32" fmla="*/ 20924 w 589"/>
                    <a:gd name="T33" fmla="*/ 90393 h 590"/>
                    <a:gd name="T34" fmla="*/ 20924 w 589"/>
                    <a:gd name="T35" fmla="*/ 122084 h 590"/>
                    <a:gd name="T36" fmla="*/ 0 w 589"/>
                    <a:gd name="T37" fmla="*/ 148734 h 590"/>
                    <a:gd name="T38" fmla="*/ 37158 w 589"/>
                    <a:gd name="T39" fmla="*/ 180425 h 590"/>
                    <a:gd name="T40" fmla="*/ 79366 w 589"/>
                    <a:gd name="T41" fmla="*/ 185827 h 590"/>
                    <a:gd name="T42" fmla="*/ 90189 w 589"/>
                    <a:gd name="T43" fmla="*/ 212117 h 590"/>
                    <a:gd name="T44" fmla="*/ 132397 w 589"/>
                    <a:gd name="T45" fmla="*/ 196271 h 590"/>
                    <a:gd name="T46" fmla="*/ 159093 w 589"/>
                    <a:gd name="T47" fmla="*/ 169982 h 590"/>
                    <a:gd name="T48" fmla="*/ 196251 w 589"/>
                    <a:gd name="T49" fmla="*/ 175023 h 590"/>
                    <a:gd name="T50" fmla="*/ 207074 w 589"/>
                    <a:gd name="T51" fmla="*/ 127486 h 590"/>
                    <a:gd name="T52" fmla="*/ 196251 w 589"/>
                    <a:gd name="T53" fmla="*/ 148734 h 590"/>
                    <a:gd name="T54" fmla="*/ 180378 w 589"/>
                    <a:gd name="T55" fmla="*/ 164580 h 590"/>
                    <a:gd name="T56" fmla="*/ 121935 w 589"/>
                    <a:gd name="T57" fmla="*/ 175023 h 590"/>
                    <a:gd name="T58" fmla="*/ 111473 w 589"/>
                    <a:gd name="T59" fmla="*/ 196271 h 590"/>
                    <a:gd name="T60" fmla="*/ 90189 w 589"/>
                    <a:gd name="T61" fmla="*/ 190869 h 590"/>
                    <a:gd name="T62" fmla="*/ 53031 w 589"/>
                    <a:gd name="T63" fmla="*/ 153776 h 590"/>
                    <a:gd name="T64" fmla="*/ 26335 w 589"/>
                    <a:gd name="T65" fmla="*/ 159178 h 590"/>
                    <a:gd name="T66" fmla="*/ 20924 w 589"/>
                    <a:gd name="T67" fmla="*/ 137930 h 590"/>
                    <a:gd name="T68" fmla="*/ 37158 w 589"/>
                    <a:gd name="T69" fmla="*/ 106239 h 590"/>
                    <a:gd name="T70" fmla="*/ 20924 w 589"/>
                    <a:gd name="T71" fmla="*/ 69145 h 590"/>
                    <a:gd name="T72" fmla="*/ 26335 w 589"/>
                    <a:gd name="T73" fmla="*/ 47897 h 590"/>
                    <a:gd name="T74" fmla="*/ 53031 w 589"/>
                    <a:gd name="T75" fmla="*/ 58701 h 590"/>
                    <a:gd name="T76" fmla="*/ 90189 w 589"/>
                    <a:gd name="T77" fmla="*/ 21248 h 590"/>
                    <a:gd name="T78" fmla="*/ 111473 w 589"/>
                    <a:gd name="T79" fmla="*/ 10804 h 590"/>
                    <a:gd name="T80" fmla="*/ 121935 w 589"/>
                    <a:gd name="T81" fmla="*/ 37454 h 590"/>
                    <a:gd name="T82" fmla="*/ 180378 w 589"/>
                    <a:gd name="T83" fmla="*/ 47897 h 590"/>
                    <a:gd name="T84" fmla="*/ 196251 w 589"/>
                    <a:gd name="T85" fmla="*/ 58701 h 590"/>
                    <a:gd name="T86" fmla="*/ 174966 w 589"/>
                    <a:gd name="T87" fmla="*/ 79589 h 590"/>
                    <a:gd name="T88" fmla="*/ 174966 w 589"/>
                    <a:gd name="T89" fmla="*/ 127486 h 590"/>
                    <a:gd name="T90" fmla="*/ 196251 w 589"/>
                    <a:gd name="T91" fmla="*/ 148734 h 590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0" t="0" r="r" b="b"/>
                  <a:pathLst>
                    <a:path w="589" h="590">
                      <a:moveTo>
                        <a:pt x="294" y="192"/>
                      </a:moveTo>
                      <a:lnTo>
                        <a:pt x="294" y="192"/>
                      </a:lnTo>
                      <a:cubicBezTo>
                        <a:pt x="235" y="192"/>
                        <a:pt x="191" y="236"/>
                        <a:pt x="191" y="295"/>
                      </a:cubicBezTo>
                      <a:cubicBezTo>
                        <a:pt x="191" y="339"/>
                        <a:pt x="235" y="383"/>
                        <a:pt x="294" y="383"/>
                      </a:cubicBezTo>
                      <a:cubicBezTo>
                        <a:pt x="353" y="383"/>
                        <a:pt x="397" y="339"/>
                        <a:pt x="397" y="295"/>
                      </a:cubicBezTo>
                      <a:cubicBezTo>
                        <a:pt x="397" y="236"/>
                        <a:pt x="353" y="192"/>
                        <a:pt x="294" y="192"/>
                      </a:cubicBezTo>
                      <a:close/>
                      <a:moveTo>
                        <a:pt x="294" y="354"/>
                      </a:moveTo>
                      <a:lnTo>
                        <a:pt x="294" y="354"/>
                      </a:lnTo>
                      <a:cubicBezTo>
                        <a:pt x="265" y="354"/>
                        <a:pt x="235" y="324"/>
                        <a:pt x="235" y="295"/>
                      </a:cubicBezTo>
                      <a:cubicBezTo>
                        <a:pt x="235" y="251"/>
                        <a:pt x="265" y="236"/>
                        <a:pt x="294" y="236"/>
                      </a:cubicBezTo>
                      <a:cubicBezTo>
                        <a:pt x="324" y="236"/>
                        <a:pt x="353" y="251"/>
                        <a:pt x="353" y="295"/>
                      </a:cubicBezTo>
                      <a:cubicBezTo>
                        <a:pt x="353" y="324"/>
                        <a:pt x="324" y="354"/>
                        <a:pt x="294" y="354"/>
                      </a:cubicBezTo>
                      <a:close/>
                      <a:moveTo>
                        <a:pt x="574" y="354"/>
                      </a:moveTo>
                      <a:lnTo>
                        <a:pt x="574" y="354"/>
                      </a:lnTo>
                      <a:cubicBezTo>
                        <a:pt x="529" y="339"/>
                        <a:pt x="529" y="339"/>
                        <a:pt x="529" y="339"/>
                      </a:cubicBezTo>
                      <a:cubicBezTo>
                        <a:pt x="529" y="324"/>
                        <a:pt x="529" y="309"/>
                        <a:pt x="529" y="295"/>
                      </a:cubicBezTo>
                      <a:cubicBezTo>
                        <a:pt x="529" y="280"/>
                        <a:pt x="529" y="265"/>
                        <a:pt x="529" y="251"/>
                      </a:cubicBezTo>
                      <a:cubicBezTo>
                        <a:pt x="574" y="221"/>
                        <a:pt x="574" y="221"/>
                        <a:pt x="574" y="221"/>
                      </a:cubicBezTo>
                      <a:cubicBezTo>
                        <a:pt x="588" y="206"/>
                        <a:pt x="588" y="192"/>
                        <a:pt x="588" y="163"/>
                      </a:cubicBezTo>
                      <a:cubicBezTo>
                        <a:pt x="544" y="104"/>
                        <a:pt x="544" y="104"/>
                        <a:pt x="544" y="104"/>
                      </a:cubicBezTo>
                      <a:cubicBezTo>
                        <a:pt x="529" y="74"/>
                        <a:pt x="515" y="74"/>
                        <a:pt x="485" y="89"/>
                      </a:cubicBezTo>
                      <a:cubicBezTo>
                        <a:pt x="441" y="118"/>
                        <a:pt x="441" y="118"/>
                        <a:pt x="441" y="118"/>
                      </a:cubicBezTo>
                      <a:cubicBezTo>
                        <a:pt x="426" y="89"/>
                        <a:pt x="397" y="74"/>
                        <a:pt x="367" y="74"/>
                      </a:cubicBezTo>
                      <a:cubicBezTo>
                        <a:pt x="367" y="30"/>
                        <a:pt x="367" y="30"/>
                        <a:pt x="367" y="30"/>
                      </a:cubicBezTo>
                      <a:cubicBezTo>
                        <a:pt x="367" y="15"/>
                        <a:pt x="353" y="0"/>
                        <a:pt x="338" y="0"/>
                      </a:cubicBezTo>
                      <a:cubicBezTo>
                        <a:pt x="250" y="0"/>
                        <a:pt x="250" y="0"/>
                        <a:pt x="250" y="0"/>
                      </a:cubicBezTo>
                      <a:cubicBezTo>
                        <a:pt x="235" y="0"/>
                        <a:pt x="220" y="15"/>
                        <a:pt x="220" y="30"/>
                      </a:cubicBezTo>
                      <a:cubicBezTo>
                        <a:pt x="220" y="74"/>
                        <a:pt x="220" y="74"/>
                        <a:pt x="220" y="74"/>
                      </a:cubicBezTo>
                      <a:cubicBezTo>
                        <a:pt x="191" y="74"/>
                        <a:pt x="162" y="89"/>
                        <a:pt x="147" y="118"/>
                      </a:cubicBezTo>
                      <a:cubicBezTo>
                        <a:pt x="103" y="89"/>
                        <a:pt x="103" y="89"/>
                        <a:pt x="103" y="89"/>
                      </a:cubicBezTo>
                      <a:cubicBezTo>
                        <a:pt x="73" y="74"/>
                        <a:pt x="58" y="74"/>
                        <a:pt x="44" y="104"/>
                      </a:cubicBezTo>
                      <a:cubicBezTo>
                        <a:pt x="0" y="163"/>
                        <a:pt x="0" y="163"/>
                        <a:pt x="0" y="163"/>
                      </a:cubicBezTo>
                      <a:cubicBezTo>
                        <a:pt x="0" y="192"/>
                        <a:pt x="0" y="206"/>
                        <a:pt x="14" y="221"/>
                      </a:cubicBezTo>
                      <a:cubicBezTo>
                        <a:pt x="58" y="251"/>
                        <a:pt x="58" y="251"/>
                        <a:pt x="58" y="251"/>
                      </a:cubicBezTo>
                      <a:cubicBezTo>
                        <a:pt x="58" y="265"/>
                        <a:pt x="58" y="280"/>
                        <a:pt x="58" y="295"/>
                      </a:cubicBezTo>
                      <a:cubicBezTo>
                        <a:pt x="58" y="309"/>
                        <a:pt x="58" y="324"/>
                        <a:pt x="58" y="339"/>
                      </a:cubicBezTo>
                      <a:cubicBezTo>
                        <a:pt x="14" y="354"/>
                        <a:pt x="14" y="354"/>
                        <a:pt x="14" y="354"/>
                      </a:cubicBezTo>
                      <a:cubicBezTo>
                        <a:pt x="0" y="368"/>
                        <a:pt x="0" y="398"/>
                        <a:pt x="0" y="413"/>
                      </a:cubicBezTo>
                      <a:cubicBezTo>
                        <a:pt x="44" y="486"/>
                        <a:pt x="44" y="486"/>
                        <a:pt x="44" y="486"/>
                      </a:cubicBezTo>
                      <a:cubicBezTo>
                        <a:pt x="58" y="501"/>
                        <a:pt x="73" y="501"/>
                        <a:pt x="103" y="501"/>
                      </a:cubicBezTo>
                      <a:cubicBezTo>
                        <a:pt x="147" y="472"/>
                        <a:pt x="147" y="472"/>
                        <a:pt x="147" y="472"/>
                      </a:cubicBezTo>
                      <a:cubicBezTo>
                        <a:pt x="162" y="486"/>
                        <a:pt x="191" y="501"/>
                        <a:pt x="220" y="516"/>
                      </a:cubicBezTo>
                      <a:cubicBezTo>
                        <a:pt x="220" y="545"/>
                        <a:pt x="220" y="545"/>
                        <a:pt x="220" y="545"/>
                      </a:cubicBezTo>
                      <a:cubicBezTo>
                        <a:pt x="220" y="560"/>
                        <a:pt x="235" y="589"/>
                        <a:pt x="250" y="589"/>
                      </a:cubicBezTo>
                      <a:cubicBezTo>
                        <a:pt x="338" y="589"/>
                        <a:pt x="338" y="589"/>
                        <a:pt x="338" y="589"/>
                      </a:cubicBezTo>
                      <a:cubicBezTo>
                        <a:pt x="353" y="589"/>
                        <a:pt x="367" y="560"/>
                        <a:pt x="367" y="545"/>
                      </a:cubicBezTo>
                      <a:cubicBezTo>
                        <a:pt x="367" y="516"/>
                        <a:pt x="367" y="516"/>
                        <a:pt x="367" y="516"/>
                      </a:cubicBezTo>
                      <a:cubicBezTo>
                        <a:pt x="397" y="501"/>
                        <a:pt x="426" y="486"/>
                        <a:pt x="441" y="472"/>
                      </a:cubicBezTo>
                      <a:cubicBezTo>
                        <a:pt x="485" y="501"/>
                        <a:pt x="485" y="501"/>
                        <a:pt x="485" y="501"/>
                      </a:cubicBezTo>
                      <a:cubicBezTo>
                        <a:pt x="515" y="501"/>
                        <a:pt x="529" y="501"/>
                        <a:pt x="544" y="486"/>
                      </a:cubicBezTo>
                      <a:cubicBezTo>
                        <a:pt x="588" y="413"/>
                        <a:pt x="588" y="413"/>
                        <a:pt x="588" y="413"/>
                      </a:cubicBezTo>
                      <a:cubicBezTo>
                        <a:pt x="588" y="398"/>
                        <a:pt x="588" y="368"/>
                        <a:pt x="574" y="354"/>
                      </a:cubicBezTo>
                      <a:close/>
                      <a:moveTo>
                        <a:pt x="544" y="413"/>
                      </a:moveTo>
                      <a:lnTo>
                        <a:pt x="544" y="413"/>
                      </a:lnTo>
                      <a:cubicBezTo>
                        <a:pt x="515" y="442"/>
                        <a:pt x="515" y="442"/>
                        <a:pt x="515" y="442"/>
                      </a:cubicBezTo>
                      <a:cubicBezTo>
                        <a:pt x="515" y="457"/>
                        <a:pt x="500" y="457"/>
                        <a:pt x="500" y="457"/>
                      </a:cubicBezTo>
                      <a:cubicBezTo>
                        <a:pt x="441" y="427"/>
                        <a:pt x="441" y="427"/>
                        <a:pt x="441" y="427"/>
                      </a:cubicBezTo>
                      <a:cubicBezTo>
                        <a:pt x="412" y="457"/>
                        <a:pt x="382" y="472"/>
                        <a:pt x="338" y="486"/>
                      </a:cubicBezTo>
                      <a:cubicBezTo>
                        <a:pt x="338" y="530"/>
                        <a:pt x="338" y="530"/>
                        <a:pt x="338" y="530"/>
                      </a:cubicBezTo>
                      <a:cubicBezTo>
                        <a:pt x="338" y="530"/>
                        <a:pt x="324" y="545"/>
                        <a:pt x="309" y="545"/>
                      </a:cubicBezTo>
                      <a:cubicBezTo>
                        <a:pt x="279" y="545"/>
                        <a:pt x="279" y="545"/>
                        <a:pt x="279" y="545"/>
                      </a:cubicBezTo>
                      <a:cubicBezTo>
                        <a:pt x="265" y="545"/>
                        <a:pt x="250" y="530"/>
                        <a:pt x="250" y="530"/>
                      </a:cubicBezTo>
                      <a:cubicBezTo>
                        <a:pt x="250" y="486"/>
                        <a:pt x="250" y="486"/>
                        <a:pt x="250" y="486"/>
                      </a:cubicBezTo>
                      <a:cubicBezTo>
                        <a:pt x="206" y="472"/>
                        <a:pt x="176" y="457"/>
                        <a:pt x="147" y="427"/>
                      </a:cubicBezTo>
                      <a:cubicBezTo>
                        <a:pt x="88" y="457"/>
                        <a:pt x="88" y="457"/>
                        <a:pt x="88" y="457"/>
                      </a:cubicBezTo>
                      <a:cubicBezTo>
                        <a:pt x="88" y="457"/>
                        <a:pt x="73" y="457"/>
                        <a:pt x="73" y="442"/>
                      </a:cubicBezTo>
                      <a:cubicBezTo>
                        <a:pt x="44" y="413"/>
                        <a:pt x="44" y="413"/>
                        <a:pt x="44" y="413"/>
                      </a:cubicBezTo>
                      <a:cubicBezTo>
                        <a:pt x="44" y="398"/>
                        <a:pt x="44" y="383"/>
                        <a:pt x="58" y="383"/>
                      </a:cubicBezTo>
                      <a:cubicBezTo>
                        <a:pt x="103" y="354"/>
                        <a:pt x="103" y="354"/>
                        <a:pt x="103" y="354"/>
                      </a:cubicBezTo>
                      <a:cubicBezTo>
                        <a:pt x="103" y="339"/>
                        <a:pt x="103" y="309"/>
                        <a:pt x="103" y="295"/>
                      </a:cubicBezTo>
                      <a:cubicBezTo>
                        <a:pt x="103" y="265"/>
                        <a:pt x="103" y="251"/>
                        <a:pt x="103" y="221"/>
                      </a:cubicBezTo>
                      <a:cubicBezTo>
                        <a:pt x="58" y="192"/>
                        <a:pt x="58" y="192"/>
                        <a:pt x="58" y="192"/>
                      </a:cubicBezTo>
                      <a:cubicBezTo>
                        <a:pt x="44" y="192"/>
                        <a:pt x="44" y="177"/>
                        <a:pt x="44" y="163"/>
                      </a:cubicBezTo>
                      <a:cubicBezTo>
                        <a:pt x="73" y="133"/>
                        <a:pt x="73" y="133"/>
                        <a:pt x="73" y="133"/>
                      </a:cubicBezTo>
                      <a:cubicBezTo>
                        <a:pt x="73" y="133"/>
                        <a:pt x="88" y="118"/>
                        <a:pt x="88" y="133"/>
                      </a:cubicBezTo>
                      <a:cubicBezTo>
                        <a:pt x="147" y="163"/>
                        <a:pt x="147" y="163"/>
                        <a:pt x="147" y="163"/>
                      </a:cubicBezTo>
                      <a:cubicBezTo>
                        <a:pt x="176" y="133"/>
                        <a:pt x="206" y="104"/>
                        <a:pt x="250" y="104"/>
                      </a:cubicBezTo>
                      <a:cubicBezTo>
                        <a:pt x="250" y="59"/>
                        <a:pt x="250" y="59"/>
                        <a:pt x="250" y="59"/>
                      </a:cubicBezTo>
                      <a:cubicBezTo>
                        <a:pt x="250" y="45"/>
                        <a:pt x="265" y="30"/>
                        <a:pt x="279" y="30"/>
                      </a:cubicBezTo>
                      <a:cubicBezTo>
                        <a:pt x="309" y="30"/>
                        <a:pt x="309" y="30"/>
                        <a:pt x="309" y="30"/>
                      </a:cubicBezTo>
                      <a:cubicBezTo>
                        <a:pt x="324" y="30"/>
                        <a:pt x="338" y="45"/>
                        <a:pt x="338" y="59"/>
                      </a:cubicBezTo>
                      <a:cubicBezTo>
                        <a:pt x="338" y="104"/>
                        <a:pt x="338" y="104"/>
                        <a:pt x="338" y="104"/>
                      </a:cubicBezTo>
                      <a:cubicBezTo>
                        <a:pt x="382" y="104"/>
                        <a:pt x="412" y="133"/>
                        <a:pt x="441" y="163"/>
                      </a:cubicBezTo>
                      <a:cubicBezTo>
                        <a:pt x="500" y="133"/>
                        <a:pt x="500" y="133"/>
                        <a:pt x="500" y="133"/>
                      </a:cubicBezTo>
                      <a:cubicBezTo>
                        <a:pt x="500" y="118"/>
                        <a:pt x="515" y="133"/>
                        <a:pt x="515" y="133"/>
                      </a:cubicBezTo>
                      <a:cubicBezTo>
                        <a:pt x="544" y="163"/>
                        <a:pt x="544" y="163"/>
                        <a:pt x="544" y="163"/>
                      </a:cubicBezTo>
                      <a:cubicBezTo>
                        <a:pt x="544" y="177"/>
                        <a:pt x="544" y="192"/>
                        <a:pt x="529" y="192"/>
                      </a:cubicBezTo>
                      <a:cubicBezTo>
                        <a:pt x="485" y="221"/>
                        <a:pt x="485" y="221"/>
                        <a:pt x="485" y="221"/>
                      </a:cubicBezTo>
                      <a:cubicBezTo>
                        <a:pt x="485" y="251"/>
                        <a:pt x="485" y="265"/>
                        <a:pt x="485" y="295"/>
                      </a:cubicBezTo>
                      <a:cubicBezTo>
                        <a:pt x="485" y="309"/>
                        <a:pt x="485" y="339"/>
                        <a:pt x="485" y="354"/>
                      </a:cubicBezTo>
                      <a:cubicBezTo>
                        <a:pt x="529" y="383"/>
                        <a:pt x="529" y="383"/>
                        <a:pt x="529" y="383"/>
                      </a:cubicBezTo>
                      <a:cubicBezTo>
                        <a:pt x="544" y="383"/>
                        <a:pt x="544" y="398"/>
                        <a:pt x="544" y="41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chemeClr val="bg1">
                      <a:lumMod val="65000"/>
                    </a:schemeClr>
                  </a:solidFill>
                  <a:bevel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91431" tIns="45716" rIns="91431" bIns="45716" anchor="ctr"/>
                <a:lstStyle/>
                <a:p>
                  <a:pPr eaLnBrk="1" hangingPunct="1">
                    <a:defRPr/>
                  </a:pPr>
                  <a:endParaRPr lang="zh-CN" altLang="en-US" dirty="0"/>
                </a:p>
              </p:txBody>
            </p:sp>
          </p:grpSp>
          <p:grpSp>
            <p:nvGrpSpPr>
              <p:cNvPr id="167" name="组合 166"/>
              <p:cNvGrpSpPr/>
              <p:nvPr/>
            </p:nvGrpSpPr>
            <p:grpSpPr>
              <a:xfrm>
                <a:off x="6757550" y="5658057"/>
                <a:ext cx="1070216" cy="596036"/>
                <a:chOff x="2621850" y="5649378"/>
                <a:chExt cx="1070216" cy="522537"/>
              </a:xfrm>
            </p:grpSpPr>
            <p:sp>
              <p:nvSpPr>
                <p:cNvPr id="168" name="文本框 167"/>
                <p:cNvSpPr txBox="1"/>
                <p:nvPr/>
              </p:nvSpPr>
              <p:spPr>
                <a:xfrm>
                  <a:off x="2621850" y="5929074"/>
                  <a:ext cx="1070216" cy="2428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预警消息</a:t>
                  </a:r>
                  <a:endPara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69" name="Freeform 66"/>
                <p:cNvSpPr>
                  <a:spLocks noChangeArrowheads="1"/>
                </p:cNvSpPr>
                <p:nvPr/>
              </p:nvSpPr>
              <p:spPr bwMode="auto">
                <a:xfrm>
                  <a:off x="3051797" y="5649378"/>
                  <a:ext cx="236537" cy="255588"/>
                </a:xfrm>
                <a:custGeom>
                  <a:avLst/>
                  <a:gdLst>
                    <a:gd name="T0" fmla="*/ 170151 w 545"/>
                    <a:gd name="T1" fmla="*/ 127474 h 589"/>
                    <a:gd name="T2" fmla="*/ 170151 w 545"/>
                    <a:gd name="T3" fmla="*/ 127474 h 589"/>
                    <a:gd name="T4" fmla="*/ 170151 w 545"/>
                    <a:gd name="T5" fmla="*/ 68973 h 589"/>
                    <a:gd name="T6" fmla="*/ 100790 w 545"/>
                    <a:gd name="T7" fmla="*/ 0 h 589"/>
                    <a:gd name="T8" fmla="*/ 26372 w 545"/>
                    <a:gd name="T9" fmla="*/ 68973 h 589"/>
                    <a:gd name="T10" fmla="*/ 26372 w 545"/>
                    <a:gd name="T11" fmla="*/ 127474 h 589"/>
                    <a:gd name="T12" fmla="*/ 0 w 545"/>
                    <a:gd name="T13" fmla="*/ 185974 h 589"/>
                    <a:gd name="T14" fmla="*/ 63581 w 545"/>
                    <a:gd name="T15" fmla="*/ 185974 h 589"/>
                    <a:gd name="T16" fmla="*/ 100790 w 545"/>
                    <a:gd name="T17" fmla="*/ 212336 h 589"/>
                    <a:gd name="T18" fmla="*/ 132581 w 545"/>
                    <a:gd name="T19" fmla="*/ 185974 h 589"/>
                    <a:gd name="T20" fmla="*/ 196523 w 545"/>
                    <a:gd name="T21" fmla="*/ 185974 h 589"/>
                    <a:gd name="T22" fmla="*/ 170151 w 545"/>
                    <a:gd name="T23" fmla="*/ 127474 h 589"/>
                    <a:gd name="T24" fmla="*/ 100790 w 545"/>
                    <a:gd name="T25" fmla="*/ 196447 h 589"/>
                    <a:gd name="T26" fmla="*/ 100790 w 545"/>
                    <a:gd name="T27" fmla="*/ 196447 h 589"/>
                    <a:gd name="T28" fmla="*/ 79476 w 545"/>
                    <a:gd name="T29" fmla="*/ 185974 h 589"/>
                    <a:gd name="T30" fmla="*/ 117047 w 545"/>
                    <a:gd name="T31" fmla="*/ 185974 h 589"/>
                    <a:gd name="T32" fmla="*/ 100790 w 545"/>
                    <a:gd name="T33" fmla="*/ 196447 h 589"/>
                    <a:gd name="T34" fmla="*/ 20953 w 545"/>
                    <a:gd name="T35" fmla="*/ 170085 h 589"/>
                    <a:gd name="T36" fmla="*/ 20953 w 545"/>
                    <a:gd name="T37" fmla="*/ 170085 h 589"/>
                    <a:gd name="T38" fmla="*/ 42267 w 545"/>
                    <a:gd name="T39" fmla="*/ 127474 h 589"/>
                    <a:gd name="T40" fmla="*/ 42267 w 545"/>
                    <a:gd name="T41" fmla="*/ 68973 h 589"/>
                    <a:gd name="T42" fmla="*/ 100790 w 545"/>
                    <a:gd name="T43" fmla="*/ 15889 h 589"/>
                    <a:gd name="T44" fmla="*/ 153895 w 545"/>
                    <a:gd name="T45" fmla="*/ 68973 h 589"/>
                    <a:gd name="T46" fmla="*/ 153895 w 545"/>
                    <a:gd name="T47" fmla="*/ 127474 h 589"/>
                    <a:gd name="T48" fmla="*/ 175209 w 545"/>
                    <a:gd name="T49" fmla="*/ 170085 h 589"/>
                    <a:gd name="T50" fmla="*/ 20953 w 545"/>
                    <a:gd name="T51" fmla="*/ 170085 h 589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545" h="589">
                      <a:moveTo>
                        <a:pt x="471" y="353"/>
                      </a:moveTo>
                      <a:lnTo>
                        <a:pt x="471" y="353"/>
                      </a:lnTo>
                      <a:cubicBezTo>
                        <a:pt x="471" y="191"/>
                        <a:pt x="471" y="191"/>
                        <a:pt x="471" y="191"/>
                      </a:cubicBezTo>
                      <a:cubicBezTo>
                        <a:pt x="471" y="88"/>
                        <a:pt x="383" y="0"/>
                        <a:pt x="279" y="0"/>
                      </a:cubicBezTo>
                      <a:cubicBezTo>
                        <a:pt x="162" y="0"/>
                        <a:pt x="73" y="88"/>
                        <a:pt x="73" y="191"/>
                      </a:cubicBezTo>
                      <a:cubicBezTo>
                        <a:pt x="73" y="353"/>
                        <a:pt x="73" y="353"/>
                        <a:pt x="73" y="353"/>
                      </a:cubicBezTo>
                      <a:cubicBezTo>
                        <a:pt x="0" y="515"/>
                        <a:pt x="0" y="515"/>
                        <a:pt x="0" y="515"/>
                      </a:cubicBezTo>
                      <a:cubicBezTo>
                        <a:pt x="176" y="515"/>
                        <a:pt x="176" y="515"/>
                        <a:pt x="176" y="515"/>
                      </a:cubicBezTo>
                      <a:cubicBezTo>
                        <a:pt x="191" y="559"/>
                        <a:pt x="220" y="588"/>
                        <a:pt x="279" y="588"/>
                      </a:cubicBezTo>
                      <a:cubicBezTo>
                        <a:pt x="324" y="588"/>
                        <a:pt x="367" y="559"/>
                        <a:pt x="367" y="515"/>
                      </a:cubicBezTo>
                      <a:cubicBezTo>
                        <a:pt x="544" y="515"/>
                        <a:pt x="544" y="515"/>
                        <a:pt x="544" y="515"/>
                      </a:cubicBezTo>
                      <a:lnTo>
                        <a:pt x="471" y="353"/>
                      </a:lnTo>
                      <a:close/>
                      <a:moveTo>
                        <a:pt x="279" y="544"/>
                      </a:moveTo>
                      <a:lnTo>
                        <a:pt x="279" y="544"/>
                      </a:lnTo>
                      <a:cubicBezTo>
                        <a:pt x="250" y="544"/>
                        <a:pt x="220" y="530"/>
                        <a:pt x="220" y="515"/>
                      </a:cubicBezTo>
                      <a:cubicBezTo>
                        <a:pt x="324" y="515"/>
                        <a:pt x="324" y="515"/>
                        <a:pt x="324" y="515"/>
                      </a:cubicBezTo>
                      <a:cubicBezTo>
                        <a:pt x="324" y="530"/>
                        <a:pt x="294" y="544"/>
                        <a:pt x="279" y="544"/>
                      </a:cubicBezTo>
                      <a:close/>
                      <a:moveTo>
                        <a:pt x="58" y="471"/>
                      </a:moveTo>
                      <a:lnTo>
                        <a:pt x="58" y="471"/>
                      </a:lnTo>
                      <a:cubicBezTo>
                        <a:pt x="117" y="353"/>
                        <a:pt x="117" y="353"/>
                        <a:pt x="117" y="353"/>
                      </a:cubicBezTo>
                      <a:cubicBezTo>
                        <a:pt x="117" y="191"/>
                        <a:pt x="117" y="191"/>
                        <a:pt x="117" y="191"/>
                      </a:cubicBezTo>
                      <a:cubicBezTo>
                        <a:pt x="117" y="103"/>
                        <a:pt x="191" y="44"/>
                        <a:pt x="279" y="44"/>
                      </a:cubicBezTo>
                      <a:cubicBezTo>
                        <a:pt x="367" y="44"/>
                        <a:pt x="426" y="103"/>
                        <a:pt x="426" y="191"/>
                      </a:cubicBezTo>
                      <a:cubicBezTo>
                        <a:pt x="426" y="353"/>
                        <a:pt x="426" y="353"/>
                        <a:pt x="426" y="353"/>
                      </a:cubicBezTo>
                      <a:cubicBezTo>
                        <a:pt x="485" y="471"/>
                        <a:pt x="485" y="471"/>
                        <a:pt x="485" y="471"/>
                      </a:cubicBezTo>
                      <a:lnTo>
                        <a:pt x="58" y="4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chemeClr val="bg1">
                      <a:lumMod val="65000"/>
                    </a:schemeClr>
                  </a:solidFill>
                  <a:bevel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dirty="0"/>
                </a:p>
              </p:txBody>
            </p:sp>
          </p:grpSp>
          <p:cxnSp>
            <p:nvCxnSpPr>
              <p:cNvPr id="18" name="直接连接符 17"/>
              <p:cNvCxnSpPr/>
              <p:nvPr/>
            </p:nvCxnSpPr>
            <p:spPr>
              <a:xfrm>
                <a:off x="6806310" y="1845408"/>
                <a:ext cx="3287259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等腰三角形 171"/>
              <p:cNvSpPr/>
              <p:nvPr/>
            </p:nvSpPr>
            <p:spPr>
              <a:xfrm rot="10800000">
                <a:off x="9840740" y="1607647"/>
                <a:ext cx="167268" cy="164795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7518775" y="1465770"/>
                <a:ext cx="18097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latin typeface="Tahoma" panose="020B0604030504040204" pitchFamily="34" charset="0"/>
                    <a:cs typeface="Tahoma" panose="020B0604030504040204" pitchFamily="34" charset="0"/>
                  </a:rPr>
                  <a:t>厦门国贸金沙湾</a:t>
                </a:r>
              </a:p>
            </p:txBody>
          </p:sp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49932" y="1942265"/>
                <a:ext cx="3034430" cy="1479420"/>
              </a:xfrm>
              <a:prstGeom prst="rect">
                <a:avLst/>
              </a:prstGeom>
            </p:spPr>
          </p:pic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49932" y="3626521"/>
                <a:ext cx="3099655" cy="1852867"/>
              </a:xfrm>
              <a:prstGeom prst="rect">
                <a:avLst/>
              </a:prstGeom>
            </p:spPr>
          </p:pic>
        </p:grpSp>
        <p:sp>
          <p:nvSpPr>
            <p:cNvPr id="67" name="矩形 66"/>
            <p:cNvSpPr/>
            <p:nvPr/>
          </p:nvSpPr>
          <p:spPr>
            <a:xfrm>
              <a:off x="6749173" y="713826"/>
              <a:ext cx="3465344" cy="5150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8467147" y="790647"/>
              <a:ext cx="1619369" cy="33015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计划达成率</a:t>
              </a:r>
              <a:endParaRPr lang="zh-CN" altLang="en-US" sz="1400" dirty="0"/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6806953" y="815526"/>
              <a:ext cx="1424930" cy="33015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项目月报</a:t>
              </a:r>
              <a:endPara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989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367433" y="499193"/>
            <a:ext cx="3578561" cy="6157607"/>
            <a:chOff x="367433" y="499193"/>
            <a:chExt cx="3578561" cy="6157607"/>
          </a:xfrm>
        </p:grpSpPr>
        <p:grpSp>
          <p:nvGrpSpPr>
            <p:cNvPr id="156" name="组合 155"/>
            <p:cNvGrpSpPr/>
            <p:nvPr/>
          </p:nvGrpSpPr>
          <p:grpSpPr>
            <a:xfrm>
              <a:off x="367433" y="499193"/>
              <a:ext cx="3477250" cy="6157607"/>
              <a:chOff x="1114485" y="423746"/>
              <a:chExt cx="3446364" cy="6157607"/>
            </a:xfrm>
          </p:grpSpPr>
          <p:sp>
            <p:nvSpPr>
              <p:cNvPr id="174" name="矩形 173"/>
              <p:cNvSpPr/>
              <p:nvPr/>
            </p:nvSpPr>
            <p:spPr>
              <a:xfrm>
                <a:off x="1114485" y="453758"/>
                <a:ext cx="3445727" cy="61275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175" name="图片 17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5122" y="423746"/>
                <a:ext cx="3445727" cy="289931"/>
              </a:xfrm>
              <a:prstGeom prst="rect">
                <a:avLst/>
              </a:prstGeom>
            </p:spPr>
          </p:pic>
          <p:pic>
            <p:nvPicPr>
              <p:cNvPr id="176" name="图片 17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122" y="6248206"/>
                <a:ext cx="3445727" cy="314286"/>
              </a:xfrm>
              <a:prstGeom prst="rect">
                <a:avLst/>
              </a:prstGeom>
            </p:spPr>
          </p:pic>
        </p:grpSp>
        <p:sp>
          <p:nvSpPr>
            <p:cNvPr id="157" name="矩形 156"/>
            <p:cNvSpPr/>
            <p:nvPr/>
          </p:nvSpPr>
          <p:spPr>
            <a:xfrm>
              <a:off x="403249" y="5665510"/>
              <a:ext cx="3417649" cy="634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8" name="组合 157"/>
            <p:cNvGrpSpPr/>
            <p:nvPr/>
          </p:nvGrpSpPr>
          <p:grpSpPr>
            <a:xfrm>
              <a:off x="2041943" y="5732870"/>
              <a:ext cx="1070216" cy="634999"/>
              <a:chOff x="2282463" y="5582199"/>
              <a:chExt cx="1070216" cy="518404"/>
            </a:xfrm>
          </p:grpSpPr>
          <p:sp>
            <p:nvSpPr>
              <p:cNvPr id="172" name="文本框 171"/>
              <p:cNvSpPr txBox="1"/>
              <p:nvPr/>
            </p:nvSpPr>
            <p:spPr>
              <a:xfrm>
                <a:off x="2282463" y="5823604"/>
                <a:ext cx="1070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>
                    <a:latin typeface="+mn-ea"/>
                  </a:rPr>
                  <a:t>报表</a:t>
                </a:r>
                <a:endParaRPr lang="zh-CN" altLang="en-US" sz="1200" dirty="0">
                  <a:latin typeface="+mn-ea"/>
                </a:endParaRPr>
              </a:p>
            </p:txBody>
          </p:sp>
          <p:sp>
            <p:nvSpPr>
              <p:cNvPr id="173" name="Freeform 166"/>
              <p:cNvSpPr>
                <a:spLocks noChangeArrowheads="1"/>
              </p:cNvSpPr>
              <p:nvPr/>
            </p:nvSpPr>
            <p:spPr bwMode="auto">
              <a:xfrm>
                <a:off x="2658013" y="5582199"/>
                <a:ext cx="293879" cy="236353"/>
              </a:xfrm>
              <a:custGeom>
                <a:avLst/>
                <a:gdLst>
                  <a:gd name="T0" fmla="*/ 166118 w 390"/>
                  <a:gd name="T1" fmla="*/ 0 h 445"/>
                  <a:gd name="T2" fmla="*/ 166118 w 390"/>
                  <a:gd name="T3" fmla="*/ 0 h 445"/>
                  <a:gd name="T4" fmla="*/ 138804 w 390"/>
                  <a:gd name="T5" fmla="*/ 0 h 445"/>
                  <a:gd name="T6" fmla="*/ 130745 w 390"/>
                  <a:gd name="T7" fmla="*/ 12586 h 445"/>
                  <a:gd name="T8" fmla="*/ 130745 w 390"/>
                  <a:gd name="T9" fmla="*/ 199576 h 445"/>
                  <a:gd name="T10" fmla="*/ 174177 w 390"/>
                  <a:gd name="T11" fmla="*/ 199576 h 445"/>
                  <a:gd name="T12" fmla="*/ 174177 w 390"/>
                  <a:gd name="T13" fmla="*/ 12586 h 445"/>
                  <a:gd name="T14" fmla="*/ 166118 w 390"/>
                  <a:gd name="T15" fmla="*/ 0 h 445"/>
                  <a:gd name="T16" fmla="*/ 98954 w 390"/>
                  <a:gd name="T17" fmla="*/ 67874 h 445"/>
                  <a:gd name="T18" fmla="*/ 98954 w 390"/>
                  <a:gd name="T19" fmla="*/ 67874 h 445"/>
                  <a:gd name="T20" fmla="*/ 75223 w 390"/>
                  <a:gd name="T21" fmla="*/ 67874 h 445"/>
                  <a:gd name="T22" fmla="*/ 63134 w 390"/>
                  <a:gd name="T23" fmla="*/ 80010 h 445"/>
                  <a:gd name="T24" fmla="*/ 63134 w 390"/>
                  <a:gd name="T25" fmla="*/ 199576 h 445"/>
                  <a:gd name="T26" fmla="*/ 111044 w 390"/>
                  <a:gd name="T27" fmla="*/ 199576 h 445"/>
                  <a:gd name="T28" fmla="*/ 111044 w 390"/>
                  <a:gd name="T29" fmla="*/ 80010 h 445"/>
                  <a:gd name="T30" fmla="*/ 98954 w 390"/>
                  <a:gd name="T31" fmla="*/ 67874 h 445"/>
                  <a:gd name="T32" fmla="*/ 31343 w 390"/>
                  <a:gd name="T33" fmla="*/ 135747 h 445"/>
                  <a:gd name="T34" fmla="*/ 31343 w 390"/>
                  <a:gd name="T35" fmla="*/ 135747 h 445"/>
                  <a:gd name="T36" fmla="*/ 7612 w 390"/>
                  <a:gd name="T37" fmla="*/ 135747 h 445"/>
                  <a:gd name="T38" fmla="*/ 0 w 390"/>
                  <a:gd name="T39" fmla="*/ 143389 h 445"/>
                  <a:gd name="T40" fmla="*/ 0 w 390"/>
                  <a:gd name="T41" fmla="*/ 199576 h 445"/>
                  <a:gd name="T42" fmla="*/ 43432 w 390"/>
                  <a:gd name="T43" fmla="*/ 199576 h 445"/>
                  <a:gd name="T44" fmla="*/ 43432 w 390"/>
                  <a:gd name="T45" fmla="*/ 143389 h 445"/>
                  <a:gd name="T46" fmla="*/ 31343 w 390"/>
                  <a:gd name="T47" fmla="*/ 135747 h 44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390" h="445">
                    <a:moveTo>
                      <a:pt x="371" y="0"/>
                    </a:moveTo>
                    <a:lnTo>
                      <a:pt x="371" y="0"/>
                    </a:lnTo>
                    <a:cubicBezTo>
                      <a:pt x="310" y="0"/>
                      <a:pt x="310" y="0"/>
                      <a:pt x="310" y="0"/>
                    </a:cubicBezTo>
                    <a:cubicBezTo>
                      <a:pt x="301" y="0"/>
                      <a:pt x="292" y="10"/>
                      <a:pt x="292" y="28"/>
                    </a:cubicBezTo>
                    <a:cubicBezTo>
                      <a:pt x="292" y="444"/>
                      <a:pt x="292" y="444"/>
                      <a:pt x="292" y="444"/>
                    </a:cubicBezTo>
                    <a:cubicBezTo>
                      <a:pt x="389" y="444"/>
                      <a:pt x="389" y="444"/>
                      <a:pt x="389" y="444"/>
                    </a:cubicBezTo>
                    <a:cubicBezTo>
                      <a:pt x="389" y="28"/>
                      <a:pt x="389" y="28"/>
                      <a:pt x="389" y="28"/>
                    </a:cubicBezTo>
                    <a:cubicBezTo>
                      <a:pt x="389" y="10"/>
                      <a:pt x="380" y="0"/>
                      <a:pt x="371" y="0"/>
                    </a:cubicBezTo>
                    <a:close/>
                    <a:moveTo>
                      <a:pt x="221" y="151"/>
                    </a:moveTo>
                    <a:lnTo>
                      <a:pt x="221" y="151"/>
                    </a:ln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50" y="151"/>
                      <a:pt x="141" y="160"/>
                      <a:pt x="141" y="178"/>
                    </a:cubicBezTo>
                    <a:cubicBezTo>
                      <a:pt x="141" y="444"/>
                      <a:pt x="141" y="444"/>
                      <a:pt x="141" y="444"/>
                    </a:cubicBezTo>
                    <a:cubicBezTo>
                      <a:pt x="248" y="444"/>
                      <a:pt x="248" y="444"/>
                      <a:pt x="248" y="444"/>
                    </a:cubicBezTo>
                    <a:cubicBezTo>
                      <a:pt x="248" y="178"/>
                      <a:pt x="248" y="178"/>
                      <a:pt x="248" y="178"/>
                    </a:cubicBezTo>
                    <a:cubicBezTo>
                      <a:pt x="248" y="160"/>
                      <a:pt x="230" y="151"/>
                      <a:pt x="221" y="151"/>
                    </a:cubicBezTo>
                    <a:close/>
                    <a:moveTo>
                      <a:pt x="70" y="302"/>
                    </a:moveTo>
                    <a:lnTo>
                      <a:pt x="70" y="302"/>
                    </a:lnTo>
                    <a:cubicBezTo>
                      <a:pt x="17" y="302"/>
                      <a:pt x="17" y="302"/>
                      <a:pt x="17" y="302"/>
                    </a:cubicBezTo>
                    <a:cubicBezTo>
                      <a:pt x="0" y="302"/>
                      <a:pt x="0" y="310"/>
                      <a:pt x="0" y="319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97" y="444"/>
                      <a:pt x="97" y="444"/>
                      <a:pt x="97" y="444"/>
                    </a:cubicBezTo>
                    <a:cubicBezTo>
                      <a:pt x="97" y="319"/>
                      <a:pt x="97" y="319"/>
                      <a:pt x="97" y="319"/>
                    </a:cubicBezTo>
                    <a:cubicBezTo>
                      <a:pt x="97" y="310"/>
                      <a:pt x="88" y="302"/>
                      <a:pt x="70" y="30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solidFill>
                  <a:srgbClr val="00B0F0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159" name="组合 158"/>
            <p:cNvGrpSpPr/>
            <p:nvPr/>
          </p:nvGrpSpPr>
          <p:grpSpPr>
            <a:xfrm>
              <a:off x="2875778" y="5736866"/>
              <a:ext cx="1070216" cy="604692"/>
              <a:chOff x="3687217" y="5634400"/>
              <a:chExt cx="1070216" cy="545057"/>
            </a:xfrm>
          </p:grpSpPr>
          <p:sp>
            <p:nvSpPr>
              <p:cNvPr id="170" name="文本框 169"/>
              <p:cNvSpPr txBox="1"/>
              <p:nvPr/>
            </p:nvSpPr>
            <p:spPr>
              <a:xfrm>
                <a:off x="3687217" y="5929776"/>
                <a:ext cx="1070216" cy="249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设置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71" name="Freeform 171"/>
              <p:cNvSpPr>
                <a:spLocks noChangeArrowheads="1"/>
              </p:cNvSpPr>
              <p:nvPr/>
            </p:nvSpPr>
            <p:spPr bwMode="auto">
              <a:xfrm>
                <a:off x="4042273" y="5634400"/>
                <a:ext cx="289971" cy="306081"/>
              </a:xfrm>
              <a:custGeom>
                <a:avLst/>
                <a:gdLst>
                  <a:gd name="T0" fmla="*/ 106062 w 589"/>
                  <a:gd name="T1" fmla="*/ 69145 h 590"/>
                  <a:gd name="T2" fmla="*/ 106062 w 589"/>
                  <a:gd name="T3" fmla="*/ 137930 h 590"/>
                  <a:gd name="T4" fmla="*/ 106062 w 589"/>
                  <a:gd name="T5" fmla="*/ 69145 h 590"/>
                  <a:gd name="T6" fmla="*/ 106062 w 589"/>
                  <a:gd name="T7" fmla="*/ 127486 h 590"/>
                  <a:gd name="T8" fmla="*/ 106062 w 589"/>
                  <a:gd name="T9" fmla="*/ 84991 h 590"/>
                  <a:gd name="T10" fmla="*/ 106062 w 589"/>
                  <a:gd name="T11" fmla="*/ 127486 h 590"/>
                  <a:gd name="T12" fmla="*/ 207074 w 589"/>
                  <a:gd name="T13" fmla="*/ 127486 h 590"/>
                  <a:gd name="T14" fmla="*/ 190840 w 589"/>
                  <a:gd name="T15" fmla="*/ 106239 h 590"/>
                  <a:gd name="T16" fmla="*/ 207074 w 589"/>
                  <a:gd name="T17" fmla="*/ 79589 h 590"/>
                  <a:gd name="T18" fmla="*/ 196251 w 589"/>
                  <a:gd name="T19" fmla="*/ 37454 h 590"/>
                  <a:gd name="T20" fmla="*/ 159093 w 589"/>
                  <a:gd name="T21" fmla="*/ 42495 h 590"/>
                  <a:gd name="T22" fmla="*/ 132397 w 589"/>
                  <a:gd name="T23" fmla="*/ 10804 h 590"/>
                  <a:gd name="T24" fmla="*/ 90189 w 589"/>
                  <a:gd name="T25" fmla="*/ 0 h 590"/>
                  <a:gd name="T26" fmla="*/ 79366 w 589"/>
                  <a:gd name="T27" fmla="*/ 26650 h 590"/>
                  <a:gd name="T28" fmla="*/ 37158 w 589"/>
                  <a:gd name="T29" fmla="*/ 32052 h 590"/>
                  <a:gd name="T30" fmla="*/ 0 w 589"/>
                  <a:gd name="T31" fmla="*/ 58701 h 590"/>
                  <a:gd name="T32" fmla="*/ 20924 w 589"/>
                  <a:gd name="T33" fmla="*/ 90393 h 590"/>
                  <a:gd name="T34" fmla="*/ 20924 w 589"/>
                  <a:gd name="T35" fmla="*/ 122084 h 590"/>
                  <a:gd name="T36" fmla="*/ 0 w 589"/>
                  <a:gd name="T37" fmla="*/ 148734 h 590"/>
                  <a:gd name="T38" fmla="*/ 37158 w 589"/>
                  <a:gd name="T39" fmla="*/ 180425 h 590"/>
                  <a:gd name="T40" fmla="*/ 79366 w 589"/>
                  <a:gd name="T41" fmla="*/ 185827 h 590"/>
                  <a:gd name="T42" fmla="*/ 90189 w 589"/>
                  <a:gd name="T43" fmla="*/ 212117 h 590"/>
                  <a:gd name="T44" fmla="*/ 132397 w 589"/>
                  <a:gd name="T45" fmla="*/ 196271 h 590"/>
                  <a:gd name="T46" fmla="*/ 159093 w 589"/>
                  <a:gd name="T47" fmla="*/ 169982 h 590"/>
                  <a:gd name="T48" fmla="*/ 196251 w 589"/>
                  <a:gd name="T49" fmla="*/ 175023 h 590"/>
                  <a:gd name="T50" fmla="*/ 207074 w 589"/>
                  <a:gd name="T51" fmla="*/ 127486 h 590"/>
                  <a:gd name="T52" fmla="*/ 196251 w 589"/>
                  <a:gd name="T53" fmla="*/ 148734 h 590"/>
                  <a:gd name="T54" fmla="*/ 180378 w 589"/>
                  <a:gd name="T55" fmla="*/ 164580 h 590"/>
                  <a:gd name="T56" fmla="*/ 121935 w 589"/>
                  <a:gd name="T57" fmla="*/ 175023 h 590"/>
                  <a:gd name="T58" fmla="*/ 111473 w 589"/>
                  <a:gd name="T59" fmla="*/ 196271 h 590"/>
                  <a:gd name="T60" fmla="*/ 90189 w 589"/>
                  <a:gd name="T61" fmla="*/ 190869 h 590"/>
                  <a:gd name="T62" fmla="*/ 53031 w 589"/>
                  <a:gd name="T63" fmla="*/ 153776 h 590"/>
                  <a:gd name="T64" fmla="*/ 26335 w 589"/>
                  <a:gd name="T65" fmla="*/ 159178 h 590"/>
                  <a:gd name="T66" fmla="*/ 20924 w 589"/>
                  <a:gd name="T67" fmla="*/ 137930 h 590"/>
                  <a:gd name="T68" fmla="*/ 37158 w 589"/>
                  <a:gd name="T69" fmla="*/ 106239 h 590"/>
                  <a:gd name="T70" fmla="*/ 20924 w 589"/>
                  <a:gd name="T71" fmla="*/ 69145 h 590"/>
                  <a:gd name="T72" fmla="*/ 26335 w 589"/>
                  <a:gd name="T73" fmla="*/ 47897 h 590"/>
                  <a:gd name="T74" fmla="*/ 53031 w 589"/>
                  <a:gd name="T75" fmla="*/ 58701 h 590"/>
                  <a:gd name="T76" fmla="*/ 90189 w 589"/>
                  <a:gd name="T77" fmla="*/ 21248 h 590"/>
                  <a:gd name="T78" fmla="*/ 111473 w 589"/>
                  <a:gd name="T79" fmla="*/ 10804 h 590"/>
                  <a:gd name="T80" fmla="*/ 121935 w 589"/>
                  <a:gd name="T81" fmla="*/ 37454 h 590"/>
                  <a:gd name="T82" fmla="*/ 180378 w 589"/>
                  <a:gd name="T83" fmla="*/ 47897 h 590"/>
                  <a:gd name="T84" fmla="*/ 196251 w 589"/>
                  <a:gd name="T85" fmla="*/ 58701 h 590"/>
                  <a:gd name="T86" fmla="*/ 174966 w 589"/>
                  <a:gd name="T87" fmla="*/ 79589 h 590"/>
                  <a:gd name="T88" fmla="*/ 174966 w 589"/>
                  <a:gd name="T89" fmla="*/ 127486 h 590"/>
                  <a:gd name="T90" fmla="*/ 196251 w 589"/>
                  <a:gd name="T91" fmla="*/ 148734 h 59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589" h="590">
                    <a:moveTo>
                      <a:pt x="294" y="192"/>
                    </a:moveTo>
                    <a:lnTo>
                      <a:pt x="294" y="192"/>
                    </a:lnTo>
                    <a:cubicBezTo>
                      <a:pt x="235" y="192"/>
                      <a:pt x="191" y="236"/>
                      <a:pt x="191" y="295"/>
                    </a:cubicBezTo>
                    <a:cubicBezTo>
                      <a:pt x="191" y="339"/>
                      <a:pt x="235" y="383"/>
                      <a:pt x="294" y="383"/>
                    </a:cubicBezTo>
                    <a:cubicBezTo>
                      <a:pt x="353" y="383"/>
                      <a:pt x="397" y="339"/>
                      <a:pt x="397" y="295"/>
                    </a:cubicBezTo>
                    <a:cubicBezTo>
                      <a:pt x="397" y="236"/>
                      <a:pt x="353" y="192"/>
                      <a:pt x="294" y="192"/>
                    </a:cubicBezTo>
                    <a:close/>
                    <a:moveTo>
                      <a:pt x="294" y="354"/>
                    </a:moveTo>
                    <a:lnTo>
                      <a:pt x="294" y="354"/>
                    </a:lnTo>
                    <a:cubicBezTo>
                      <a:pt x="265" y="354"/>
                      <a:pt x="235" y="324"/>
                      <a:pt x="235" y="295"/>
                    </a:cubicBezTo>
                    <a:cubicBezTo>
                      <a:pt x="235" y="251"/>
                      <a:pt x="265" y="236"/>
                      <a:pt x="294" y="236"/>
                    </a:cubicBezTo>
                    <a:cubicBezTo>
                      <a:pt x="324" y="236"/>
                      <a:pt x="353" y="251"/>
                      <a:pt x="353" y="295"/>
                    </a:cubicBezTo>
                    <a:cubicBezTo>
                      <a:pt x="353" y="324"/>
                      <a:pt x="324" y="354"/>
                      <a:pt x="294" y="354"/>
                    </a:cubicBezTo>
                    <a:close/>
                    <a:moveTo>
                      <a:pt x="574" y="354"/>
                    </a:moveTo>
                    <a:lnTo>
                      <a:pt x="574" y="354"/>
                    </a:lnTo>
                    <a:cubicBezTo>
                      <a:pt x="529" y="339"/>
                      <a:pt x="529" y="339"/>
                      <a:pt x="529" y="339"/>
                    </a:cubicBezTo>
                    <a:cubicBezTo>
                      <a:pt x="529" y="324"/>
                      <a:pt x="529" y="309"/>
                      <a:pt x="529" y="295"/>
                    </a:cubicBezTo>
                    <a:cubicBezTo>
                      <a:pt x="529" y="280"/>
                      <a:pt x="529" y="265"/>
                      <a:pt x="529" y="251"/>
                    </a:cubicBezTo>
                    <a:cubicBezTo>
                      <a:pt x="574" y="221"/>
                      <a:pt x="574" y="221"/>
                      <a:pt x="574" y="221"/>
                    </a:cubicBezTo>
                    <a:cubicBezTo>
                      <a:pt x="588" y="206"/>
                      <a:pt x="588" y="192"/>
                      <a:pt x="588" y="163"/>
                    </a:cubicBezTo>
                    <a:cubicBezTo>
                      <a:pt x="544" y="104"/>
                      <a:pt x="544" y="104"/>
                      <a:pt x="544" y="104"/>
                    </a:cubicBezTo>
                    <a:cubicBezTo>
                      <a:pt x="529" y="74"/>
                      <a:pt x="515" y="74"/>
                      <a:pt x="485" y="89"/>
                    </a:cubicBezTo>
                    <a:cubicBezTo>
                      <a:pt x="441" y="118"/>
                      <a:pt x="441" y="118"/>
                      <a:pt x="441" y="118"/>
                    </a:cubicBezTo>
                    <a:cubicBezTo>
                      <a:pt x="426" y="89"/>
                      <a:pt x="397" y="74"/>
                      <a:pt x="367" y="74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15"/>
                      <a:pt x="353" y="0"/>
                      <a:pt x="338" y="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235" y="0"/>
                      <a:pt x="220" y="15"/>
                      <a:pt x="220" y="30"/>
                    </a:cubicBezTo>
                    <a:cubicBezTo>
                      <a:pt x="220" y="74"/>
                      <a:pt x="220" y="74"/>
                      <a:pt x="220" y="74"/>
                    </a:cubicBezTo>
                    <a:cubicBezTo>
                      <a:pt x="191" y="74"/>
                      <a:pt x="162" y="89"/>
                      <a:pt x="147" y="118"/>
                    </a:cubicBezTo>
                    <a:cubicBezTo>
                      <a:pt x="103" y="89"/>
                      <a:pt x="103" y="89"/>
                      <a:pt x="103" y="89"/>
                    </a:cubicBezTo>
                    <a:cubicBezTo>
                      <a:pt x="73" y="74"/>
                      <a:pt x="58" y="74"/>
                      <a:pt x="44" y="104"/>
                    </a:cubicBezTo>
                    <a:cubicBezTo>
                      <a:pt x="0" y="163"/>
                      <a:pt x="0" y="163"/>
                      <a:pt x="0" y="163"/>
                    </a:cubicBezTo>
                    <a:cubicBezTo>
                      <a:pt x="0" y="192"/>
                      <a:pt x="0" y="206"/>
                      <a:pt x="14" y="221"/>
                    </a:cubicBezTo>
                    <a:cubicBezTo>
                      <a:pt x="58" y="251"/>
                      <a:pt x="58" y="251"/>
                      <a:pt x="58" y="251"/>
                    </a:cubicBezTo>
                    <a:cubicBezTo>
                      <a:pt x="58" y="265"/>
                      <a:pt x="58" y="280"/>
                      <a:pt x="58" y="295"/>
                    </a:cubicBezTo>
                    <a:cubicBezTo>
                      <a:pt x="58" y="309"/>
                      <a:pt x="58" y="324"/>
                      <a:pt x="58" y="339"/>
                    </a:cubicBezTo>
                    <a:cubicBezTo>
                      <a:pt x="14" y="354"/>
                      <a:pt x="14" y="354"/>
                      <a:pt x="14" y="354"/>
                    </a:cubicBezTo>
                    <a:cubicBezTo>
                      <a:pt x="0" y="368"/>
                      <a:pt x="0" y="398"/>
                      <a:pt x="0" y="413"/>
                    </a:cubicBezTo>
                    <a:cubicBezTo>
                      <a:pt x="44" y="486"/>
                      <a:pt x="44" y="486"/>
                      <a:pt x="44" y="486"/>
                    </a:cubicBezTo>
                    <a:cubicBezTo>
                      <a:pt x="58" y="501"/>
                      <a:pt x="73" y="501"/>
                      <a:pt x="103" y="501"/>
                    </a:cubicBezTo>
                    <a:cubicBezTo>
                      <a:pt x="147" y="472"/>
                      <a:pt x="147" y="472"/>
                      <a:pt x="147" y="472"/>
                    </a:cubicBezTo>
                    <a:cubicBezTo>
                      <a:pt x="162" y="486"/>
                      <a:pt x="191" y="501"/>
                      <a:pt x="220" y="516"/>
                    </a:cubicBezTo>
                    <a:cubicBezTo>
                      <a:pt x="220" y="545"/>
                      <a:pt x="220" y="545"/>
                      <a:pt x="220" y="545"/>
                    </a:cubicBezTo>
                    <a:cubicBezTo>
                      <a:pt x="220" y="560"/>
                      <a:pt x="235" y="589"/>
                      <a:pt x="250" y="589"/>
                    </a:cubicBezTo>
                    <a:cubicBezTo>
                      <a:pt x="338" y="589"/>
                      <a:pt x="338" y="589"/>
                      <a:pt x="338" y="589"/>
                    </a:cubicBezTo>
                    <a:cubicBezTo>
                      <a:pt x="353" y="589"/>
                      <a:pt x="367" y="560"/>
                      <a:pt x="367" y="545"/>
                    </a:cubicBezTo>
                    <a:cubicBezTo>
                      <a:pt x="367" y="516"/>
                      <a:pt x="367" y="516"/>
                      <a:pt x="367" y="516"/>
                    </a:cubicBezTo>
                    <a:cubicBezTo>
                      <a:pt x="397" y="501"/>
                      <a:pt x="426" y="486"/>
                      <a:pt x="441" y="472"/>
                    </a:cubicBezTo>
                    <a:cubicBezTo>
                      <a:pt x="485" y="501"/>
                      <a:pt x="485" y="501"/>
                      <a:pt x="485" y="501"/>
                    </a:cubicBezTo>
                    <a:cubicBezTo>
                      <a:pt x="515" y="501"/>
                      <a:pt x="529" y="501"/>
                      <a:pt x="544" y="486"/>
                    </a:cubicBezTo>
                    <a:cubicBezTo>
                      <a:pt x="588" y="413"/>
                      <a:pt x="588" y="413"/>
                      <a:pt x="588" y="413"/>
                    </a:cubicBezTo>
                    <a:cubicBezTo>
                      <a:pt x="588" y="398"/>
                      <a:pt x="588" y="368"/>
                      <a:pt x="574" y="354"/>
                    </a:cubicBezTo>
                    <a:close/>
                    <a:moveTo>
                      <a:pt x="544" y="413"/>
                    </a:moveTo>
                    <a:lnTo>
                      <a:pt x="544" y="413"/>
                    </a:lnTo>
                    <a:cubicBezTo>
                      <a:pt x="515" y="442"/>
                      <a:pt x="515" y="442"/>
                      <a:pt x="515" y="442"/>
                    </a:cubicBezTo>
                    <a:cubicBezTo>
                      <a:pt x="515" y="457"/>
                      <a:pt x="500" y="457"/>
                      <a:pt x="500" y="457"/>
                    </a:cubicBezTo>
                    <a:cubicBezTo>
                      <a:pt x="441" y="427"/>
                      <a:pt x="441" y="427"/>
                      <a:pt x="441" y="427"/>
                    </a:cubicBezTo>
                    <a:cubicBezTo>
                      <a:pt x="412" y="457"/>
                      <a:pt x="382" y="472"/>
                      <a:pt x="338" y="486"/>
                    </a:cubicBezTo>
                    <a:cubicBezTo>
                      <a:pt x="338" y="530"/>
                      <a:pt x="338" y="530"/>
                      <a:pt x="338" y="530"/>
                    </a:cubicBezTo>
                    <a:cubicBezTo>
                      <a:pt x="338" y="530"/>
                      <a:pt x="324" y="545"/>
                      <a:pt x="309" y="545"/>
                    </a:cubicBezTo>
                    <a:cubicBezTo>
                      <a:pt x="279" y="545"/>
                      <a:pt x="279" y="545"/>
                      <a:pt x="279" y="545"/>
                    </a:cubicBezTo>
                    <a:cubicBezTo>
                      <a:pt x="265" y="545"/>
                      <a:pt x="250" y="530"/>
                      <a:pt x="250" y="530"/>
                    </a:cubicBezTo>
                    <a:cubicBezTo>
                      <a:pt x="250" y="486"/>
                      <a:pt x="250" y="486"/>
                      <a:pt x="250" y="486"/>
                    </a:cubicBezTo>
                    <a:cubicBezTo>
                      <a:pt x="206" y="472"/>
                      <a:pt x="176" y="457"/>
                      <a:pt x="147" y="427"/>
                    </a:cubicBezTo>
                    <a:cubicBezTo>
                      <a:pt x="88" y="457"/>
                      <a:pt x="88" y="457"/>
                      <a:pt x="88" y="457"/>
                    </a:cubicBezTo>
                    <a:cubicBezTo>
                      <a:pt x="88" y="457"/>
                      <a:pt x="73" y="457"/>
                      <a:pt x="73" y="442"/>
                    </a:cubicBezTo>
                    <a:cubicBezTo>
                      <a:pt x="44" y="413"/>
                      <a:pt x="44" y="413"/>
                      <a:pt x="44" y="413"/>
                    </a:cubicBezTo>
                    <a:cubicBezTo>
                      <a:pt x="44" y="398"/>
                      <a:pt x="44" y="383"/>
                      <a:pt x="58" y="383"/>
                    </a:cubicBezTo>
                    <a:cubicBezTo>
                      <a:pt x="103" y="354"/>
                      <a:pt x="103" y="354"/>
                      <a:pt x="103" y="354"/>
                    </a:cubicBezTo>
                    <a:cubicBezTo>
                      <a:pt x="103" y="339"/>
                      <a:pt x="103" y="309"/>
                      <a:pt x="103" y="295"/>
                    </a:cubicBezTo>
                    <a:cubicBezTo>
                      <a:pt x="103" y="265"/>
                      <a:pt x="103" y="251"/>
                      <a:pt x="103" y="221"/>
                    </a:cubicBezTo>
                    <a:cubicBezTo>
                      <a:pt x="58" y="192"/>
                      <a:pt x="58" y="192"/>
                      <a:pt x="58" y="192"/>
                    </a:cubicBezTo>
                    <a:cubicBezTo>
                      <a:pt x="44" y="192"/>
                      <a:pt x="44" y="177"/>
                      <a:pt x="44" y="163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133"/>
                      <a:pt x="88" y="118"/>
                      <a:pt x="88" y="133"/>
                    </a:cubicBezTo>
                    <a:cubicBezTo>
                      <a:pt x="147" y="163"/>
                      <a:pt x="147" y="163"/>
                      <a:pt x="147" y="163"/>
                    </a:cubicBezTo>
                    <a:cubicBezTo>
                      <a:pt x="176" y="133"/>
                      <a:pt x="206" y="104"/>
                      <a:pt x="250" y="104"/>
                    </a:cubicBezTo>
                    <a:cubicBezTo>
                      <a:pt x="250" y="59"/>
                      <a:pt x="250" y="59"/>
                      <a:pt x="250" y="59"/>
                    </a:cubicBezTo>
                    <a:cubicBezTo>
                      <a:pt x="250" y="45"/>
                      <a:pt x="265" y="30"/>
                      <a:pt x="279" y="30"/>
                    </a:cubicBezTo>
                    <a:cubicBezTo>
                      <a:pt x="309" y="30"/>
                      <a:pt x="309" y="30"/>
                      <a:pt x="309" y="30"/>
                    </a:cubicBezTo>
                    <a:cubicBezTo>
                      <a:pt x="324" y="30"/>
                      <a:pt x="338" y="45"/>
                      <a:pt x="338" y="59"/>
                    </a:cubicBezTo>
                    <a:cubicBezTo>
                      <a:pt x="338" y="104"/>
                      <a:pt x="338" y="104"/>
                      <a:pt x="338" y="104"/>
                    </a:cubicBezTo>
                    <a:cubicBezTo>
                      <a:pt x="382" y="104"/>
                      <a:pt x="412" y="133"/>
                      <a:pt x="441" y="163"/>
                    </a:cubicBezTo>
                    <a:cubicBezTo>
                      <a:pt x="500" y="133"/>
                      <a:pt x="500" y="133"/>
                      <a:pt x="500" y="133"/>
                    </a:cubicBezTo>
                    <a:cubicBezTo>
                      <a:pt x="500" y="118"/>
                      <a:pt x="515" y="133"/>
                      <a:pt x="515" y="133"/>
                    </a:cubicBezTo>
                    <a:cubicBezTo>
                      <a:pt x="544" y="163"/>
                      <a:pt x="544" y="163"/>
                      <a:pt x="544" y="163"/>
                    </a:cubicBezTo>
                    <a:cubicBezTo>
                      <a:pt x="544" y="177"/>
                      <a:pt x="544" y="192"/>
                      <a:pt x="529" y="192"/>
                    </a:cubicBezTo>
                    <a:cubicBezTo>
                      <a:pt x="485" y="221"/>
                      <a:pt x="485" y="221"/>
                      <a:pt x="485" y="221"/>
                    </a:cubicBezTo>
                    <a:cubicBezTo>
                      <a:pt x="485" y="251"/>
                      <a:pt x="485" y="265"/>
                      <a:pt x="485" y="295"/>
                    </a:cubicBezTo>
                    <a:cubicBezTo>
                      <a:pt x="485" y="309"/>
                      <a:pt x="485" y="339"/>
                      <a:pt x="485" y="354"/>
                    </a:cubicBezTo>
                    <a:cubicBezTo>
                      <a:pt x="529" y="383"/>
                      <a:pt x="529" y="383"/>
                      <a:pt x="529" y="383"/>
                    </a:cubicBezTo>
                    <a:cubicBezTo>
                      <a:pt x="544" y="383"/>
                      <a:pt x="544" y="398"/>
                      <a:pt x="544" y="41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bg1">
                    <a:lumMod val="65000"/>
                  </a:schemeClr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1431" tIns="45716" rIns="91431" bIns="45716" anchor="ctr"/>
              <a:lstStyle/>
              <a:p>
                <a:pPr eaLnBrk="1" hangingPunct="1">
                  <a:defRPr/>
                </a:pPr>
                <a:endParaRPr lang="zh-CN" altLang="en-US" dirty="0"/>
              </a:p>
            </p:txBody>
          </p:sp>
        </p:grpSp>
        <p:grpSp>
          <p:nvGrpSpPr>
            <p:cNvPr id="160" name="组合 159"/>
            <p:cNvGrpSpPr/>
            <p:nvPr/>
          </p:nvGrpSpPr>
          <p:grpSpPr>
            <a:xfrm>
              <a:off x="1238557" y="5750318"/>
              <a:ext cx="1070216" cy="596036"/>
              <a:chOff x="3468488" y="5668598"/>
              <a:chExt cx="1070216" cy="522537"/>
            </a:xfrm>
          </p:grpSpPr>
          <p:sp>
            <p:nvSpPr>
              <p:cNvPr id="168" name="文本框 167"/>
              <p:cNvSpPr txBox="1"/>
              <p:nvPr/>
            </p:nvSpPr>
            <p:spPr>
              <a:xfrm>
                <a:off x="3468488" y="5948294"/>
                <a:ext cx="1070216" cy="242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预警消息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69" name="Freeform 66"/>
              <p:cNvSpPr>
                <a:spLocks noChangeArrowheads="1"/>
              </p:cNvSpPr>
              <p:nvPr/>
            </p:nvSpPr>
            <p:spPr bwMode="auto">
              <a:xfrm>
                <a:off x="3898435" y="5668598"/>
                <a:ext cx="236537" cy="255588"/>
              </a:xfrm>
              <a:custGeom>
                <a:avLst/>
                <a:gdLst>
                  <a:gd name="T0" fmla="*/ 170151 w 545"/>
                  <a:gd name="T1" fmla="*/ 127474 h 589"/>
                  <a:gd name="T2" fmla="*/ 170151 w 545"/>
                  <a:gd name="T3" fmla="*/ 127474 h 589"/>
                  <a:gd name="T4" fmla="*/ 170151 w 545"/>
                  <a:gd name="T5" fmla="*/ 68973 h 589"/>
                  <a:gd name="T6" fmla="*/ 100790 w 545"/>
                  <a:gd name="T7" fmla="*/ 0 h 589"/>
                  <a:gd name="T8" fmla="*/ 26372 w 545"/>
                  <a:gd name="T9" fmla="*/ 68973 h 589"/>
                  <a:gd name="T10" fmla="*/ 26372 w 545"/>
                  <a:gd name="T11" fmla="*/ 127474 h 589"/>
                  <a:gd name="T12" fmla="*/ 0 w 545"/>
                  <a:gd name="T13" fmla="*/ 185974 h 589"/>
                  <a:gd name="T14" fmla="*/ 63581 w 545"/>
                  <a:gd name="T15" fmla="*/ 185974 h 589"/>
                  <a:gd name="T16" fmla="*/ 100790 w 545"/>
                  <a:gd name="T17" fmla="*/ 212336 h 589"/>
                  <a:gd name="T18" fmla="*/ 132581 w 545"/>
                  <a:gd name="T19" fmla="*/ 185974 h 589"/>
                  <a:gd name="T20" fmla="*/ 196523 w 545"/>
                  <a:gd name="T21" fmla="*/ 185974 h 589"/>
                  <a:gd name="T22" fmla="*/ 170151 w 545"/>
                  <a:gd name="T23" fmla="*/ 127474 h 589"/>
                  <a:gd name="T24" fmla="*/ 100790 w 545"/>
                  <a:gd name="T25" fmla="*/ 196447 h 589"/>
                  <a:gd name="T26" fmla="*/ 100790 w 545"/>
                  <a:gd name="T27" fmla="*/ 196447 h 589"/>
                  <a:gd name="T28" fmla="*/ 79476 w 545"/>
                  <a:gd name="T29" fmla="*/ 185974 h 589"/>
                  <a:gd name="T30" fmla="*/ 117047 w 545"/>
                  <a:gd name="T31" fmla="*/ 185974 h 589"/>
                  <a:gd name="T32" fmla="*/ 100790 w 545"/>
                  <a:gd name="T33" fmla="*/ 196447 h 589"/>
                  <a:gd name="T34" fmla="*/ 20953 w 545"/>
                  <a:gd name="T35" fmla="*/ 170085 h 589"/>
                  <a:gd name="T36" fmla="*/ 20953 w 545"/>
                  <a:gd name="T37" fmla="*/ 170085 h 589"/>
                  <a:gd name="T38" fmla="*/ 42267 w 545"/>
                  <a:gd name="T39" fmla="*/ 127474 h 589"/>
                  <a:gd name="T40" fmla="*/ 42267 w 545"/>
                  <a:gd name="T41" fmla="*/ 68973 h 589"/>
                  <a:gd name="T42" fmla="*/ 100790 w 545"/>
                  <a:gd name="T43" fmla="*/ 15889 h 589"/>
                  <a:gd name="T44" fmla="*/ 153895 w 545"/>
                  <a:gd name="T45" fmla="*/ 68973 h 589"/>
                  <a:gd name="T46" fmla="*/ 153895 w 545"/>
                  <a:gd name="T47" fmla="*/ 127474 h 589"/>
                  <a:gd name="T48" fmla="*/ 175209 w 545"/>
                  <a:gd name="T49" fmla="*/ 170085 h 589"/>
                  <a:gd name="T50" fmla="*/ 20953 w 545"/>
                  <a:gd name="T51" fmla="*/ 170085 h 58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545" h="589">
                    <a:moveTo>
                      <a:pt x="471" y="353"/>
                    </a:moveTo>
                    <a:lnTo>
                      <a:pt x="471" y="353"/>
                    </a:lnTo>
                    <a:cubicBezTo>
                      <a:pt x="471" y="191"/>
                      <a:pt x="471" y="191"/>
                      <a:pt x="471" y="191"/>
                    </a:cubicBezTo>
                    <a:cubicBezTo>
                      <a:pt x="471" y="88"/>
                      <a:pt x="383" y="0"/>
                      <a:pt x="279" y="0"/>
                    </a:cubicBezTo>
                    <a:cubicBezTo>
                      <a:pt x="162" y="0"/>
                      <a:pt x="73" y="88"/>
                      <a:pt x="73" y="191"/>
                    </a:cubicBezTo>
                    <a:cubicBezTo>
                      <a:pt x="73" y="353"/>
                      <a:pt x="73" y="353"/>
                      <a:pt x="73" y="353"/>
                    </a:cubicBezTo>
                    <a:cubicBezTo>
                      <a:pt x="0" y="515"/>
                      <a:pt x="0" y="515"/>
                      <a:pt x="0" y="515"/>
                    </a:cubicBezTo>
                    <a:cubicBezTo>
                      <a:pt x="176" y="515"/>
                      <a:pt x="176" y="515"/>
                      <a:pt x="176" y="515"/>
                    </a:cubicBezTo>
                    <a:cubicBezTo>
                      <a:pt x="191" y="559"/>
                      <a:pt x="220" y="588"/>
                      <a:pt x="279" y="588"/>
                    </a:cubicBezTo>
                    <a:cubicBezTo>
                      <a:pt x="324" y="588"/>
                      <a:pt x="367" y="559"/>
                      <a:pt x="367" y="515"/>
                    </a:cubicBezTo>
                    <a:cubicBezTo>
                      <a:pt x="544" y="515"/>
                      <a:pt x="544" y="515"/>
                      <a:pt x="544" y="515"/>
                    </a:cubicBezTo>
                    <a:lnTo>
                      <a:pt x="471" y="353"/>
                    </a:lnTo>
                    <a:close/>
                    <a:moveTo>
                      <a:pt x="279" y="544"/>
                    </a:moveTo>
                    <a:lnTo>
                      <a:pt x="279" y="544"/>
                    </a:lnTo>
                    <a:cubicBezTo>
                      <a:pt x="250" y="544"/>
                      <a:pt x="220" y="530"/>
                      <a:pt x="220" y="515"/>
                    </a:cubicBezTo>
                    <a:cubicBezTo>
                      <a:pt x="324" y="515"/>
                      <a:pt x="324" y="515"/>
                      <a:pt x="324" y="515"/>
                    </a:cubicBezTo>
                    <a:cubicBezTo>
                      <a:pt x="324" y="530"/>
                      <a:pt x="294" y="544"/>
                      <a:pt x="279" y="544"/>
                    </a:cubicBezTo>
                    <a:close/>
                    <a:moveTo>
                      <a:pt x="58" y="471"/>
                    </a:moveTo>
                    <a:lnTo>
                      <a:pt x="58" y="471"/>
                    </a:lnTo>
                    <a:cubicBezTo>
                      <a:pt x="117" y="353"/>
                      <a:pt x="117" y="353"/>
                      <a:pt x="117" y="353"/>
                    </a:cubicBezTo>
                    <a:cubicBezTo>
                      <a:pt x="117" y="191"/>
                      <a:pt x="117" y="191"/>
                      <a:pt x="117" y="191"/>
                    </a:cubicBezTo>
                    <a:cubicBezTo>
                      <a:pt x="117" y="103"/>
                      <a:pt x="191" y="44"/>
                      <a:pt x="279" y="44"/>
                    </a:cubicBezTo>
                    <a:cubicBezTo>
                      <a:pt x="367" y="44"/>
                      <a:pt x="426" y="103"/>
                      <a:pt x="426" y="191"/>
                    </a:cubicBezTo>
                    <a:cubicBezTo>
                      <a:pt x="426" y="353"/>
                      <a:pt x="426" y="353"/>
                      <a:pt x="426" y="353"/>
                    </a:cubicBezTo>
                    <a:cubicBezTo>
                      <a:pt x="485" y="471"/>
                      <a:pt x="485" y="471"/>
                      <a:pt x="485" y="471"/>
                    </a:cubicBezTo>
                    <a:lnTo>
                      <a:pt x="58" y="47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bg1">
                    <a:lumMod val="65000"/>
                  </a:schemeClr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dirty="0"/>
              </a:p>
            </p:txBody>
          </p:sp>
        </p:grpSp>
        <p:cxnSp>
          <p:nvCxnSpPr>
            <p:cNvPr id="163" name="直接连接符 162"/>
            <p:cNvCxnSpPr/>
            <p:nvPr/>
          </p:nvCxnSpPr>
          <p:spPr>
            <a:xfrm>
              <a:off x="440679" y="1880577"/>
              <a:ext cx="1417918" cy="345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等腰三角形 163"/>
            <p:cNvSpPr/>
            <p:nvPr/>
          </p:nvSpPr>
          <p:spPr>
            <a:xfrm rot="10800000">
              <a:off x="1774964" y="1607579"/>
              <a:ext cx="167268" cy="16479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428957" y="1561695"/>
              <a:ext cx="1310807" cy="175432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厦门国贸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金沙湾</a:t>
              </a:r>
              <a:endParaRPr lang="en-US" altLang="zh-CN" sz="1200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altLang="zh-CN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  <a:p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南昌天悦</a:t>
              </a:r>
              <a:endPara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  <a:p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南昌天峯</a:t>
              </a:r>
              <a:endPara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  <a:p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合肥天成</a:t>
              </a:r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B</a:t>
              </a:r>
            </a:p>
            <a:p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  <a:p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漳州</a:t>
              </a:r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2</a:t>
              </a: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期</a:t>
              </a:r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2</a:t>
              </a: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标</a:t>
              </a:r>
              <a:endPara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2" name="矩形 61"/>
          <p:cNvSpPr/>
          <p:nvPr/>
        </p:nvSpPr>
        <p:spPr>
          <a:xfrm>
            <a:off x="362107" y="786065"/>
            <a:ext cx="3465344" cy="5150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7" name="直接连接符 176"/>
          <p:cNvCxnSpPr/>
          <p:nvPr/>
        </p:nvCxnSpPr>
        <p:spPr>
          <a:xfrm>
            <a:off x="2023295" y="1915747"/>
            <a:ext cx="1417918" cy="345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等腰三角形 177"/>
          <p:cNvSpPr/>
          <p:nvPr/>
        </p:nvSpPr>
        <p:spPr>
          <a:xfrm rot="10800000">
            <a:off x="3357580" y="1642749"/>
            <a:ext cx="167268" cy="164795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文本框 178"/>
          <p:cNvSpPr txBox="1"/>
          <p:nvPr/>
        </p:nvSpPr>
        <p:spPr>
          <a:xfrm>
            <a:off x="2304648" y="1549973"/>
            <a:ext cx="974508" cy="17543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考核计划</a:t>
            </a:r>
            <a:endParaRPr lang="en-US" altLang="zh-CN" sz="1200" dirty="0" smtClean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zh-CN" sz="12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主项计划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里程碑计划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工程专项计划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zh-CN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0" name="右箭头 179"/>
          <p:cNvSpPr/>
          <p:nvPr/>
        </p:nvSpPr>
        <p:spPr>
          <a:xfrm>
            <a:off x="4857377" y="2720935"/>
            <a:ext cx="496464" cy="35588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640743" y="5757634"/>
            <a:ext cx="660938" cy="583065"/>
            <a:chOff x="1164848" y="5657274"/>
            <a:chExt cx="660938" cy="583065"/>
          </a:xfrm>
        </p:grpSpPr>
        <p:sp>
          <p:nvSpPr>
            <p:cNvPr id="60" name="KSO_Shape"/>
            <p:cNvSpPr>
              <a:spLocks/>
            </p:cNvSpPr>
            <p:nvPr/>
          </p:nvSpPr>
          <p:spPr bwMode="auto">
            <a:xfrm>
              <a:off x="1292922" y="5657274"/>
              <a:ext cx="258814" cy="312412"/>
            </a:xfrm>
            <a:custGeom>
              <a:avLst/>
              <a:gdLst>
                <a:gd name="T0" fmla="*/ 418516 w 2779"/>
                <a:gd name="T1" fmla="*/ 0 h 2723"/>
                <a:gd name="T2" fmla="*/ 60251 w 2779"/>
                <a:gd name="T3" fmla="*/ 0 h 2723"/>
                <a:gd name="T4" fmla="*/ 0 w 2779"/>
                <a:gd name="T5" fmla="*/ 59661 h 2723"/>
                <a:gd name="T6" fmla="*/ 0 w 2779"/>
                <a:gd name="T7" fmla="*/ 411792 h 2723"/>
                <a:gd name="T8" fmla="*/ 60251 w 2779"/>
                <a:gd name="T9" fmla="*/ 471453 h 2723"/>
                <a:gd name="T10" fmla="*/ 418516 w 2779"/>
                <a:gd name="T11" fmla="*/ 471453 h 2723"/>
                <a:gd name="T12" fmla="*/ 478119 w 2779"/>
                <a:gd name="T13" fmla="*/ 411792 h 2723"/>
                <a:gd name="T14" fmla="*/ 478119 w 2779"/>
                <a:gd name="T15" fmla="*/ 59661 h 2723"/>
                <a:gd name="T16" fmla="*/ 418516 w 2779"/>
                <a:gd name="T17" fmla="*/ 0 h 2723"/>
                <a:gd name="T18" fmla="*/ 418516 w 2779"/>
                <a:gd name="T19" fmla="*/ 651085 h 2723"/>
                <a:gd name="T20" fmla="*/ 60251 w 2779"/>
                <a:gd name="T21" fmla="*/ 651085 h 2723"/>
                <a:gd name="T22" fmla="*/ 0 w 2779"/>
                <a:gd name="T23" fmla="*/ 710747 h 2723"/>
                <a:gd name="T24" fmla="*/ 0 w 2779"/>
                <a:gd name="T25" fmla="*/ 1055095 h 2723"/>
                <a:gd name="T26" fmla="*/ 60251 w 2779"/>
                <a:gd name="T27" fmla="*/ 1114757 h 2723"/>
                <a:gd name="T28" fmla="*/ 418516 w 2779"/>
                <a:gd name="T29" fmla="*/ 1114757 h 2723"/>
                <a:gd name="T30" fmla="*/ 478119 w 2779"/>
                <a:gd name="T31" fmla="*/ 1055095 h 2723"/>
                <a:gd name="T32" fmla="*/ 478119 w 2779"/>
                <a:gd name="T33" fmla="*/ 710747 h 2723"/>
                <a:gd name="T34" fmla="*/ 418516 w 2779"/>
                <a:gd name="T35" fmla="*/ 651085 h 2723"/>
                <a:gd name="T36" fmla="*/ 418516 w 2779"/>
                <a:gd name="T37" fmla="*/ 1294389 h 2723"/>
                <a:gd name="T38" fmla="*/ 60251 w 2779"/>
                <a:gd name="T39" fmla="*/ 1294389 h 2723"/>
                <a:gd name="T40" fmla="*/ 0 w 2779"/>
                <a:gd name="T41" fmla="*/ 1354698 h 2723"/>
                <a:gd name="T42" fmla="*/ 0 w 2779"/>
                <a:gd name="T43" fmla="*/ 1706181 h 2723"/>
                <a:gd name="T44" fmla="*/ 60251 w 2779"/>
                <a:gd name="T45" fmla="*/ 1765842 h 2723"/>
                <a:gd name="T46" fmla="*/ 418516 w 2779"/>
                <a:gd name="T47" fmla="*/ 1765842 h 2723"/>
                <a:gd name="T48" fmla="*/ 478119 w 2779"/>
                <a:gd name="T49" fmla="*/ 1706181 h 2723"/>
                <a:gd name="T50" fmla="*/ 478119 w 2779"/>
                <a:gd name="T51" fmla="*/ 1354698 h 2723"/>
                <a:gd name="T52" fmla="*/ 418516 w 2779"/>
                <a:gd name="T53" fmla="*/ 1294389 h 2723"/>
                <a:gd name="T54" fmla="*/ 1740794 w 2779"/>
                <a:gd name="T55" fmla="*/ 0 h 2723"/>
                <a:gd name="T56" fmla="*/ 702926 w 2779"/>
                <a:gd name="T57" fmla="*/ 0 h 2723"/>
                <a:gd name="T58" fmla="*/ 643323 w 2779"/>
                <a:gd name="T59" fmla="*/ 59661 h 2723"/>
                <a:gd name="T60" fmla="*/ 643323 w 2779"/>
                <a:gd name="T61" fmla="*/ 411792 h 2723"/>
                <a:gd name="T62" fmla="*/ 702926 w 2779"/>
                <a:gd name="T63" fmla="*/ 471453 h 2723"/>
                <a:gd name="T64" fmla="*/ 1740794 w 2779"/>
                <a:gd name="T65" fmla="*/ 471453 h 2723"/>
                <a:gd name="T66" fmla="*/ 1800397 w 2779"/>
                <a:gd name="T67" fmla="*/ 411792 h 2723"/>
                <a:gd name="T68" fmla="*/ 1800397 w 2779"/>
                <a:gd name="T69" fmla="*/ 59661 h 2723"/>
                <a:gd name="T70" fmla="*/ 1740794 w 2779"/>
                <a:gd name="T71" fmla="*/ 0 h 2723"/>
                <a:gd name="T72" fmla="*/ 1740794 w 2779"/>
                <a:gd name="T73" fmla="*/ 651085 h 2723"/>
                <a:gd name="T74" fmla="*/ 702926 w 2779"/>
                <a:gd name="T75" fmla="*/ 651085 h 2723"/>
                <a:gd name="T76" fmla="*/ 643323 w 2779"/>
                <a:gd name="T77" fmla="*/ 710747 h 2723"/>
                <a:gd name="T78" fmla="*/ 643323 w 2779"/>
                <a:gd name="T79" fmla="*/ 1055095 h 2723"/>
                <a:gd name="T80" fmla="*/ 702926 w 2779"/>
                <a:gd name="T81" fmla="*/ 1114757 h 2723"/>
                <a:gd name="T82" fmla="*/ 1740794 w 2779"/>
                <a:gd name="T83" fmla="*/ 1114757 h 2723"/>
                <a:gd name="T84" fmla="*/ 1800397 w 2779"/>
                <a:gd name="T85" fmla="*/ 1055095 h 2723"/>
                <a:gd name="T86" fmla="*/ 1800397 w 2779"/>
                <a:gd name="T87" fmla="*/ 710747 h 2723"/>
                <a:gd name="T88" fmla="*/ 1740794 w 2779"/>
                <a:gd name="T89" fmla="*/ 651085 h 2723"/>
                <a:gd name="T90" fmla="*/ 1740794 w 2779"/>
                <a:gd name="T91" fmla="*/ 1294389 h 2723"/>
                <a:gd name="T92" fmla="*/ 702926 w 2779"/>
                <a:gd name="T93" fmla="*/ 1294389 h 2723"/>
                <a:gd name="T94" fmla="*/ 643323 w 2779"/>
                <a:gd name="T95" fmla="*/ 1354698 h 2723"/>
                <a:gd name="T96" fmla="*/ 643323 w 2779"/>
                <a:gd name="T97" fmla="*/ 1706181 h 2723"/>
                <a:gd name="T98" fmla="*/ 702926 w 2779"/>
                <a:gd name="T99" fmla="*/ 1765842 h 2723"/>
                <a:gd name="T100" fmla="*/ 1740794 w 2779"/>
                <a:gd name="T101" fmla="*/ 1765842 h 2723"/>
                <a:gd name="T102" fmla="*/ 1800397 w 2779"/>
                <a:gd name="T103" fmla="*/ 1706181 h 2723"/>
                <a:gd name="T104" fmla="*/ 1800397 w 2779"/>
                <a:gd name="T105" fmla="*/ 1354698 h 2723"/>
                <a:gd name="T106" fmla="*/ 1740794 w 2779"/>
                <a:gd name="T107" fmla="*/ 1294389 h 272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779" h="2723">
                  <a:moveTo>
                    <a:pt x="646" y="0"/>
                  </a:moveTo>
                  <a:cubicBezTo>
                    <a:pt x="93" y="0"/>
                    <a:pt x="93" y="0"/>
                    <a:pt x="93" y="0"/>
                  </a:cubicBezTo>
                  <a:cubicBezTo>
                    <a:pt x="42" y="0"/>
                    <a:pt x="0" y="41"/>
                    <a:pt x="0" y="92"/>
                  </a:cubicBezTo>
                  <a:cubicBezTo>
                    <a:pt x="0" y="635"/>
                    <a:pt x="0" y="635"/>
                    <a:pt x="0" y="635"/>
                  </a:cubicBezTo>
                  <a:cubicBezTo>
                    <a:pt x="0" y="686"/>
                    <a:pt x="42" y="727"/>
                    <a:pt x="93" y="727"/>
                  </a:cubicBezTo>
                  <a:cubicBezTo>
                    <a:pt x="646" y="727"/>
                    <a:pt x="646" y="727"/>
                    <a:pt x="646" y="727"/>
                  </a:cubicBezTo>
                  <a:cubicBezTo>
                    <a:pt x="697" y="727"/>
                    <a:pt x="738" y="686"/>
                    <a:pt x="738" y="635"/>
                  </a:cubicBezTo>
                  <a:cubicBezTo>
                    <a:pt x="738" y="92"/>
                    <a:pt x="738" y="92"/>
                    <a:pt x="738" y="92"/>
                  </a:cubicBezTo>
                  <a:cubicBezTo>
                    <a:pt x="738" y="41"/>
                    <a:pt x="697" y="0"/>
                    <a:pt x="646" y="0"/>
                  </a:cubicBezTo>
                  <a:close/>
                  <a:moveTo>
                    <a:pt x="646" y="1004"/>
                  </a:moveTo>
                  <a:cubicBezTo>
                    <a:pt x="93" y="1004"/>
                    <a:pt x="93" y="1004"/>
                    <a:pt x="93" y="1004"/>
                  </a:cubicBezTo>
                  <a:cubicBezTo>
                    <a:pt x="42" y="1004"/>
                    <a:pt x="0" y="1045"/>
                    <a:pt x="0" y="1096"/>
                  </a:cubicBezTo>
                  <a:cubicBezTo>
                    <a:pt x="0" y="1627"/>
                    <a:pt x="0" y="1627"/>
                    <a:pt x="0" y="1627"/>
                  </a:cubicBezTo>
                  <a:cubicBezTo>
                    <a:pt x="0" y="1678"/>
                    <a:pt x="42" y="1719"/>
                    <a:pt x="93" y="1719"/>
                  </a:cubicBezTo>
                  <a:cubicBezTo>
                    <a:pt x="646" y="1719"/>
                    <a:pt x="646" y="1719"/>
                    <a:pt x="646" y="1719"/>
                  </a:cubicBezTo>
                  <a:cubicBezTo>
                    <a:pt x="697" y="1719"/>
                    <a:pt x="738" y="1678"/>
                    <a:pt x="738" y="1627"/>
                  </a:cubicBezTo>
                  <a:cubicBezTo>
                    <a:pt x="738" y="1096"/>
                    <a:pt x="738" y="1096"/>
                    <a:pt x="738" y="1096"/>
                  </a:cubicBezTo>
                  <a:cubicBezTo>
                    <a:pt x="738" y="1045"/>
                    <a:pt x="697" y="1004"/>
                    <a:pt x="646" y="1004"/>
                  </a:cubicBezTo>
                  <a:close/>
                  <a:moveTo>
                    <a:pt x="646" y="1996"/>
                  </a:moveTo>
                  <a:cubicBezTo>
                    <a:pt x="93" y="1996"/>
                    <a:pt x="93" y="1996"/>
                    <a:pt x="93" y="1996"/>
                  </a:cubicBezTo>
                  <a:cubicBezTo>
                    <a:pt x="42" y="1996"/>
                    <a:pt x="0" y="2037"/>
                    <a:pt x="0" y="2089"/>
                  </a:cubicBezTo>
                  <a:cubicBezTo>
                    <a:pt x="0" y="2631"/>
                    <a:pt x="0" y="2631"/>
                    <a:pt x="0" y="2631"/>
                  </a:cubicBezTo>
                  <a:cubicBezTo>
                    <a:pt x="0" y="2682"/>
                    <a:pt x="42" y="2723"/>
                    <a:pt x="93" y="2723"/>
                  </a:cubicBezTo>
                  <a:cubicBezTo>
                    <a:pt x="646" y="2723"/>
                    <a:pt x="646" y="2723"/>
                    <a:pt x="646" y="2723"/>
                  </a:cubicBezTo>
                  <a:cubicBezTo>
                    <a:pt x="697" y="2723"/>
                    <a:pt x="738" y="2682"/>
                    <a:pt x="738" y="2631"/>
                  </a:cubicBezTo>
                  <a:cubicBezTo>
                    <a:pt x="738" y="2089"/>
                    <a:pt x="738" y="2089"/>
                    <a:pt x="738" y="2089"/>
                  </a:cubicBezTo>
                  <a:cubicBezTo>
                    <a:pt x="738" y="2037"/>
                    <a:pt x="697" y="1996"/>
                    <a:pt x="646" y="1996"/>
                  </a:cubicBezTo>
                  <a:close/>
                  <a:moveTo>
                    <a:pt x="2687" y="0"/>
                  </a:moveTo>
                  <a:cubicBezTo>
                    <a:pt x="1085" y="0"/>
                    <a:pt x="1085" y="0"/>
                    <a:pt x="1085" y="0"/>
                  </a:cubicBezTo>
                  <a:cubicBezTo>
                    <a:pt x="1034" y="0"/>
                    <a:pt x="993" y="41"/>
                    <a:pt x="993" y="92"/>
                  </a:cubicBezTo>
                  <a:cubicBezTo>
                    <a:pt x="993" y="635"/>
                    <a:pt x="993" y="635"/>
                    <a:pt x="993" y="635"/>
                  </a:cubicBezTo>
                  <a:cubicBezTo>
                    <a:pt x="993" y="686"/>
                    <a:pt x="1034" y="727"/>
                    <a:pt x="1085" y="727"/>
                  </a:cubicBezTo>
                  <a:cubicBezTo>
                    <a:pt x="2687" y="727"/>
                    <a:pt x="2687" y="727"/>
                    <a:pt x="2687" y="727"/>
                  </a:cubicBezTo>
                  <a:cubicBezTo>
                    <a:pt x="2738" y="727"/>
                    <a:pt x="2779" y="686"/>
                    <a:pt x="2779" y="635"/>
                  </a:cubicBezTo>
                  <a:cubicBezTo>
                    <a:pt x="2779" y="92"/>
                    <a:pt x="2779" y="92"/>
                    <a:pt x="2779" y="92"/>
                  </a:cubicBezTo>
                  <a:cubicBezTo>
                    <a:pt x="2779" y="41"/>
                    <a:pt x="2738" y="0"/>
                    <a:pt x="2687" y="0"/>
                  </a:cubicBezTo>
                  <a:close/>
                  <a:moveTo>
                    <a:pt x="2687" y="1004"/>
                  </a:moveTo>
                  <a:cubicBezTo>
                    <a:pt x="1085" y="1004"/>
                    <a:pt x="1085" y="1004"/>
                    <a:pt x="1085" y="1004"/>
                  </a:cubicBezTo>
                  <a:cubicBezTo>
                    <a:pt x="1034" y="1004"/>
                    <a:pt x="993" y="1045"/>
                    <a:pt x="993" y="1096"/>
                  </a:cubicBezTo>
                  <a:cubicBezTo>
                    <a:pt x="993" y="1627"/>
                    <a:pt x="993" y="1627"/>
                    <a:pt x="993" y="1627"/>
                  </a:cubicBezTo>
                  <a:cubicBezTo>
                    <a:pt x="993" y="1678"/>
                    <a:pt x="1034" y="1719"/>
                    <a:pt x="1085" y="1719"/>
                  </a:cubicBezTo>
                  <a:cubicBezTo>
                    <a:pt x="2687" y="1719"/>
                    <a:pt x="2687" y="1719"/>
                    <a:pt x="2687" y="1719"/>
                  </a:cubicBezTo>
                  <a:cubicBezTo>
                    <a:pt x="2738" y="1719"/>
                    <a:pt x="2779" y="1678"/>
                    <a:pt x="2779" y="1627"/>
                  </a:cubicBezTo>
                  <a:cubicBezTo>
                    <a:pt x="2779" y="1096"/>
                    <a:pt x="2779" y="1096"/>
                    <a:pt x="2779" y="1096"/>
                  </a:cubicBezTo>
                  <a:cubicBezTo>
                    <a:pt x="2779" y="1045"/>
                    <a:pt x="2738" y="1004"/>
                    <a:pt x="2687" y="1004"/>
                  </a:cubicBezTo>
                  <a:close/>
                  <a:moveTo>
                    <a:pt x="2687" y="1996"/>
                  </a:moveTo>
                  <a:cubicBezTo>
                    <a:pt x="1085" y="1996"/>
                    <a:pt x="1085" y="1996"/>
                    <a:pt x="1085" y="1996"/>
                  </a:cubicBezTo>
                  <a:cubicBezTo>
                    <a:pt x="1034" y="1996"/>
                    <a:pt x="993" y="2037"/>
                    <a:pt x="993" y="2089"/>
                  </a:cubicBezTo>
                  <a:cubicBezTo>
                    <a:pt x="993" y="2631"/>
                    <a:pt x="993" y="2631"/>
                    <a:pt x="993" y="2631"/>
                  </a:cubicBezTo>
                  <a:cubicBezTo>
                    <a:pt x="993" y="2682"/>
                    <a:pt x="1034" y="2723"/>
                    <a:pt x="1085" y="2723"/>
                  </a:cubicBezTo>
                  <a:cubicBezTo>
                    <a:pt x="2687" y="2723"/>
                    <a:pt x="2687" y="2723"/>
                    <a:pt x="2687" y="2723"/>
                  </a:cubicBezTo>
                  <a:cubicBezTo>
                    <a:pt x="2738" y="2723"/>
                    <a:pt x="2779" y="2682"/>
                    <a:pt x="2779" y="2631"/>
                  </a:cubicBezTo>
                  <a:cubicBezTo>
                    <a:pt x="2779" y="2089"/>
                    <a:pt x="2779" y="2089"/>
                    <a:pt x="2779" y="2089"/>
                  </a:cubicBezTo>
                  <a:cubicBezTo>
                    <a:pt x="2779" y="2037"/>
                    <a:pt x="2738" y="1996"/>
                    <a:pt x="2687" y="199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164848" y="5963340"/>
              <a:ext cx="660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+mn-ea"/>
                </a:rPr>
                <a:t>项目</a:t>
              </a:r>
            </a:p>
          </p:txBody>
        </p:sp>
      </p:grpSp>
      <p:sp>
        <p:nvSpPr>
          <p:cNvPr id="63" name="圆角矩形 62"/>
          <p:cNvSpPr/>
          <p:nvPr/>
        </p:nvSpPr>
        <p:spPr>
          <a:xfrm>
            <a:off x="440679" y="872120"/>
            <a:ext cx="1424930" cy="33015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项目月报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2105736" y="870025"/>
            <a:ext cx="1619369" cy="33015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计划达成率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445239" y="480332"/>
            <a:ext cx="4261642" cy="6157607"/>
            <a:chOff x="6445239" y="480332"/>
            <a:chExt cx="4261642" cy="6157607"/>
          </a:xfrm>
        </p:grpSpPr>
        <p:grpSp>
          <p:nvGrpSpPr>
            <p:cNvPr id="6" name="组合 5"/>
            <p:cNvGrpSpPr/>
            <p:nvPr/>
          </p:nvGrpSpPr>
          <p:grpSpPr>
            <a:xfrm>
              <a:off x="6445239" y="480332"/>
              <a:ext cx="4261642" cy="6157607"/>
              <a:chOff x="6445239" y="480332"/>
              <a:chExt cx="4261642" cy="6157607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6445239" y="480332"/>
                <a:ext cx="4261642" cy="6157607"/>
                <a:chOff x="6445239" y="480332"/>
                <a:chExt cx="4261642" cy="6157607"/>
              </a:xfrm>
            </p:grpSpPr>
            <p:grpSp>
              <p:nvGrpSpPr>
                <p:cNvPr id="42" name="组合 41"/>
                <p:cNvGrpSpPr/>
                <p:nvPr/>
              </p:nvGrpSpPr>
              <p:grpSpPr>
                <a:xfrm>
                  <a:off x="6445239" y="480332"/>
                  <a:ext cx="4261642" cy="6157607"/>
                  <a:chOff x="6367180" y="480332"/>
                  <a:chExt cx="4261642" cy="6157607"/>
                </a:xfrm>
              </p:grpSpPr>
              <p:grpSp>
                <p:nvGrpSpPr>
                  <p:cNvPr id="41" name="组合 40"/>
                  <p:cNvGrpSpPr/>
                  <p:nvPr/>
                </p:nvGrpSpPr>
                <p:grpSpPr>
                  <a:xfrm>
                    <a:off x="6367180" y="480332"/>
                    <a:ext cx="4261642" cy="6157607"/>
                    <a:chOff x="6367180" y="480332"/>
                    <a:chExt cx="4261642" cy="6157607"/>
                  </a:xfrm>
                </p:grpSpPr>
                <p:grpSp>
                  <p:nvGrpSpPr>
                    <p:cNvPr id="36" name="组合 35"/>
                    <p:cNvGrpSpPr/>
                    <p:nvPr/>
                  </p:nvGrpSpPr>
                  <p:grpSpPr>
                    <a:xfrm>
                      <a:off x="6367180" y="480332"/>
                      <a:ext cx="4261642" cy="6157607"/>
                      <a:chOff x="6367180" y="480332"/>
                      <a:chExt cx="4261642" cy="6157607"/>
                    </a:xfrm>
                  </p:grpSpPr>
                  <p:grpSp>
                    <p:nvGrpSpPr>
                      <p:cNvPr id="32" name="组合 31"/>
                      <p:cNvGrpSpPr/>
                      <p:nvPr/>
                    </p:nvGrpSpPr>
                    <p:grpSpPr>
                      <a:xfrm>
                        <a:off x="6367180" y="480332"/>
                        <a:ext cx="4261642" cy="6157607"/>
                        <a:chOff x="6367180" y="480332"/>
                        <a:chExt cx="4261642" cy="6157607"/>
                      </a:xfrm>
                    </p:grpSpPr>
                    <p:sp>
                      <p:nvSpPr>
                        <p:cNvPr id="198" name="矩形 197"/>
                        <p:cNvSpPr/>
                        <p:nvPr/>
                      </p:nvSpPr>
                      <p:spPr>
                        <a:xfrm>
                          <a:off x="6367180" y="510344"/>
                          <a:ext cx="4261642" cy="6127595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/>
                        </a:p>
                      </p:txBody>
                    </p:sp>
                    <p:pic>
                      <p:nvPicPr>
                        <p:cNvPr id="199" name="图片 19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6368016" y="480332"/>
                          <a:ext cx="4260806" cy="289931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00" name="图片 19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6368016" y="6304792"/>
                          <a:ext cx="4260806" cy="314286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33" name="组合 32"/>
                      <p:cNvGrpSpPr/>
                      <p:nvPr/>
                    </p:nvGrpSpPr>
                    <p:grpSpPr>
                      <a:xfrm>
                        <a:off x="7827743" y="5758310"/>
                        <a:ext cx="1391581" cy="634999"/>
                        <a:chOff x="7827743" y="5758310"/>
                        <a:chExt cx="1391581" cy="634999"/>
                      </a:xfrm>
                    </p:grpSpPr>
                    <p:sp>
                      <p:nvSpPr>
                        <p:cNvPr id="196" name="文本框 195"/>
                        <p:cNvSpPr txBox="1"/>
                        <p:nvPr/>
                      </p:nvSpPr>
                      <p:spPr>
                        <a:xfrm>
                          <a:off x="7827743" y="6054010"/>
                          <a:ext cx="1391581" cy="3392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 smtClean="0">
                              <a:latin typeface="+mn-ea"/>
                            </a:rPr>
                            <a:t>报表</a:t>
                          </a:r>
                          <a:endParaRPr lang="zh-CN" altLang="en-US" sz="1200" dirty="0">
                            <a:latin typeface="+mn-ea"/>
                          </a:endParaRPr>
                        </a:p>
                      </p:txBody>
                    </p:sp>
                    <p:sp>
                      <p:nvSpPr>
                        <p:cNvPr id="197" name="Freeform 16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316063" y="5758310"/>
                          <a:ext cx="382125" cy="289511"/>
                        </a:xfrm>
                        <a:custGeom>
                          <a:avLst/>
                          <a:gdLst>
                            <a:gd name="T0" fmla="*/ 166118 w 390"/>
                            <a:gd name="T1" fmla="*/ 0 h 445"/>
                            <a:gd name="T2" fmla="*/ 166118 w 390"/>
                            <a:gd name="T3" fmla="*/ 0 h 445"/>
                            <a:gd name="T4" fmla="*/ 138804 w 390"/>
                            <a:gd name="T5" fmla="*/ 0 h 445"/>
                            <a:gd name="T6" fmla="*/ 130745 w 390"/>
                            <a:gd name="T7" fmla="*/ 12586 h 445"/>
                            <a:gd name="T8" fmla="*/ 130745 w 390"/>
                            <a:gd name="T9" fmla="*/ 199576 h 445"/>
                            <a:gd name="T10" fmla="*/ 174177 w 390"/>
                            <a:gd name="T11" fmla="*/ 199576 h 445"/>
                            <a:gd name="T12" fmla="*/ 174177 w 390"/>
                            <a:gd name="T13" fmla="*/ 12586 h 445"/>
                            <a:gd name="T14" fmla="*/ 166118 w 390"/>
                            <a:gd name="T15" fmla="*/ 0 h 445"/>
                            <a:gd name="T16" fmla="*/ 98954 w 390"/>
                            <a:gd name="T17" fmla="*/ 67874 h 445"/>
                            <a:gd name="T18" fmla="*/ 98954 w 390"/>
                            <a:gd name="T19" fmla="*/ 67874 h 445"/>
                            <a:gd name="T20" fmla="*/ 75223 w 390"/>
                            <a:gd name="T21" fmla="*/ 67874 h 445"/>
                            <a:gd name="T22" fmla="*/ 63134 w 390"/>
                            <a:gd name="T23" fmla="*/ 80010 h 445"/>
                            <a:gd name="T24" fmla="*/ 63134 w 390"/>
                            <a:gd name="T25" fmla="*/ 199576 h 445"/>
                            <a:gd name="T26" fmla="*/ 111044 w 390"/>
                            <a:gd name="T27" fmla="*/ 199576 h 445"/>
                            <a:gd name="T28" fmla="*/ 111044 w 390"/>
                            <a:gd name="T29" fmla="*/ 80010 h 445"/>
                            <a:gd name="T30" fmla="*/ 98954 w 390"/>
                            <a:gd name="T31" fmla="*/ 67874 h 445"/>
                            <a:gd name="T32" fmla="*/ 31343 w 390"/>
                            <a:gd name="T33" fmla="*/ 135747 h 445"/>
                            <a:gd name="T34" fmla="*/ 31343 w 390"/>
                            <a:gd name="T35" fmla="*/ 135747 h 445"/>
                            <a:gd name="T36" fmla="*/ 7612 w 390"/>
                            <a:gd name="T37" fmla="*/ 135747 h 445"/>
                            <a:gd name="T38" fmla="*/ 0 w 390"/>
                            <a:gd name="T39" fmla="*/ 143389 h 445"/>
                            <a:gd name="T40" fmla="*/ 0 w 390"/>
                            <a:gd name="T41" fmla="*/ 199576 h 445"/>
                            <a:gd name="T42" fmla="*/ 43432 w 390"/>
                            <a:gd name="T43" fmla="*/ 199576 h 445"/>
                            <a:gd name="T44" fmla="*/ 43432 w 390"/>
                            <a:gd name="T45" fmla="*/ 143389 h 445"/>
                            <a:gd name="T46" fmla="*/ 31343 w 390"/>
                            <a:gd name="T47" fmla="*/ 135747 h 445"/>
                            <a:gd name="T48" fmla="*/ 0 60000 65536"/>
                            <a:gd name="T49" fmla="*/ 0 60000 65536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</a:gdLst>
                          <a:ahLst/>
                          <a:cxnLst>
                            <a:cxn ang="T48">
                              <a:pos x="T0" y="T1"/>
                            </a:cxn>
                            <a:cxn ang="T49">
                              <a:pos x="T2" y="T3"/>
                            </a:cxn>
                            <a:cxn ang="T50">
                              <a:pos x="T4" y="T5"/>
                            </a:cxn>
                            <a:cxn ang="T51">
                              <a:pos x="T6" y="T7"/>
                            </a:cxn>
                            <a:cxn ang="T52">
                              <a:pos x="T8" y="T9"/>
                            </a:cxn>
                            <a:cxn ang="T53">
                              <a:pos x="T10" y="T11"/>
                            </a:cxn>
                            <a:cxn ang="T54">
                              <a:pos x="T12" y="T13"/>
                            </a:cxn>
                            <a:cxn ang="T55">
                              <a:pos x="T14" y="T15"/>
                            </a:cxn>
                            <a:cxn ang="T56">
                              <a:pos x="T16" y="T17"/>
                            </a:cxn>
                            <a:cxn ang="T57">
                              <a:pos x="T18" y="T19"/>
                            </a:cxn>
                            <a:cxn ang="T58">
                              <a:pos x="T20" y="T21"/>
                            </a:cxn>
                            <a:cxn ang="T59">
                              <a:pos x="T22" y="T23"/>
                            </a:cxn>
                            <a:cxn ang="T60">
                              <a:pos x="T24" y="T25"/>
                            </a:cxn>
                            <a:cxn ang="T61">
                              <a:pos x="T26" y="T27"/>
                            </a:cxn>
                            <a:cxn ang="T62">
                              <a:pos x="T28" y="T29"/>
                            </a:cxn>
                            <a:cxn ang="T63">
                              <a:pos x="T30" y="T31"/>
                            </a:cxn>
                            <a:cxn ang="T64">
                              <a:pos x="T32" y="T33"/>
                            </a:cxn>
                            <a:cxn ang="T65">
                              <a:pos x="T34" y="T35"/>
                            </a:cxn>
                            <a:cxn ang="T66">
                              <a:pos x="T36" y="T37"/>
                            </a:cxn>
                            <a:cxn ang="T67">
                              <a:pos x="T38" y="T39"/>
                            </a:cxn>
                            <a:cxn ang="T68">
                              <a:pos x="T40" y="T41"/>
                            </a:cxn>
                            <a:cxn ang="T69">
                              <a:pos x="T42" y="T43"/>
                            </a:cxn>
                            <a:cxn ang="T70">
                              <a:pos x="T44" y="T45"/>
                            </a:cxn>
                            <a:cxn ang="T71">
                              <a:pos x="T46" y="T47"/>
                            </a:cxn>
                          </a:cxnLst>
                          <a:rect l="0" t="0" r="r" b="b"/>
                          <a:pathLst>
                            <a:path w="390" h="445">
                              <a:moveTo>
                                <a:pt x="371" y="0"/>
                              </a:moveTo>
                              <a:lnTo>
                                <a:pt x="371" y="0"/>
                              </a:lnTo>
                              <a:cubicBezTo>
                                <a:pt x="310" y="0"/>
                                <a:pt x="310" y="0"/>
                                <a:pt x="310" y="0"/>
                              </a:cubicBezTo>
                              <a:cubicBezTo>
                                <a:pt x="301" y="0"/>
                                <a:pt x="292" y="10"/>
                                <a:pt x="292" y="28"/>
                              </a:cubicBezTo>
                              <a:cubicBezTo>
                                <a:pt x="292" y="444"/>
                                <a:pt x="292" y="444"/>
                                <a:pt x="292" y="444"/>
                              </a:cubicBezTo>
                              <a:cubicBezTo>
                                <a:pt x="389" y="444"/>
                                <a:pt x="389" y="444"/>
                                <a:pt x="389" y="444"/>
                              </a:cubicBezTo>
                              <a:cubicBezTo>
                                <a:pt x="389" y="28"/>
                                <a:pt x="389" y="28"/>
                                <a:pt x="389" y="28"/>
                              </a:cubicBezTo>
                              <a:cubicBezTo>
                                <a:pt x="389" y="10"/>
                                <a:pt x="380" y="0"/>
                                <a:pt x="371" y="0"/>
                              </a:cubicBezTo>
                              <a:close/>
                              <a:moveTo>
                                <a:pt x="221" y="151"/>
                              </a:moveTo>
                              <a:lnTo>
                                <a:pt x="221" y="151"/>
                              </a:lnTo>
                              <a:cubicBezTo>
                                <a:pt x="168" y="151"/>
                                <a:pt x="168" y="151"/>
                                <a:pt x="168" y="151"/>
                              </a:cubicBezTo>
                              <a:cubicBezTo>
                                <a:pt x="150" y="151"/>
                                <a:pt x="141" y="160"/>
                                <a:pt x="141" y="178"/>
                              </a:cubicBezTo>
                              <a:cubicBezTo>
                                <a:pt x="141" y="444"/>
                                <a:pt x="141" y="444"/>
                                <a:pt x="141" y="444"/>
                              </a:cubicBezTo>
                              <a:cubicBezTo>
                                <a:pt x="248" y="444"/>
                                <a:pt x="248" y="444"/>
                                <a:pt x="248" y="444"/>
                              </a:cubicBezTo>
                              <a:cubicBezTo>
                                <a:pt x="248" y="178"/>
                                <a:pt x="248" y="178"/>
                                <a:pt x="248" y="178"/>
                              </a:cubicBezTo>
                              <a:cubicBezTo>
                                <a:pt x="248" y="160"/>
                                <a:pt x="230" y="151"/>
                                <a:pt x="221" y="151"/>
                              </a:cubicBezTo>
                              <a:close/>
                              <a:moveTo>
                                <a:pt x="70" y="302"/>
                              </a:moveTo>
                              <a:lnTo>
                                <a:pt x="70" y="302"/>
                              </a:lnTo>
                              <a:cubicBezTo>
                                <a:pt x="17" y="302"/>
                                <a:pt x="17" y="302"/>
                                <a:pt x="17" y="302"/>
                              </a:cubicBezTo>
                              <a:cubicBezTo>
                                <a:pt x="0" y="302"/>
                                <a:pt x="0" y="310"/>
                                <a:pt x="0" y="319"/>
                              </a:cubicBezTo>
                              <a:cubicBezTo>
                                <a:pt x="0" y="444"/>
                                <a:pt x="0" y="444"/>
                                <a:pt x="0" y="444"/>
                              </a:cubicBezTo>
                              <a:cubicBezTo>
                                <a:pt x="97" y="444"/>
                                <a:pt x="97" y="444"/>
                                <a:pt x="97" y="444"/>
                              </a:cubicBezTo>
                              <a:cubicBezTo>
                                <a:pt x="97" y="319"/>
                                <a:pt x="97" y="319"/>
                                <a:pt x="97" y="319"/>
                              </a:cubicBezTo>
                              <a:cubicBezTo>
                                <a:pt x="97" y="310"/>
                                <a:pt x="88" y="302"/>
                                <a:pt x="70" y="302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9525" cap="flat">
                          <a:solidFill>
                            <a:srgbClr val="00B0F0"/>
                          </a:solidFill>
                          <a:bevel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lIns="34290" tIns="17145" rIns="34290" bIns="17145" anchor="ctr"/>
                        <a:lstStyle/>
                        <a:p>
                          <a:pPr eaLnBrk="1" hangingPunct="1">
                            <a:defRPr/>
                          </a:pPr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34" name="组合 33"/>
                      <p:cNvGrpSpPr/>
                      <p:nvPr/>
                    </p:nvGrpSpPr>
                    <p:grpSpPr>
                      <a:xfrm>
                        <a:off x="9237240" y="5718005"/>
                        <a:ext cx="1391581" cy="604692"/>
                        <a:chOff x="9237240" y="5718005"/>
                        <a:chExt cx="1391581" cy="604692"/>
                      </a:xfrm>
                    </p:grpSpPr>
                    <p:sp>
                      <p:nvSpPr>
                        <p:cNvPr id="194" name="文本框 193"/>
                        <p:cNvSpPr txBox="1"/>
                        <p:nvPr/>
                      </p:nvSpPr>
                      <p:spPr>
                        <a:xfrm>
                          <a:off x="9237240" y="6045698"/>
                          <a:ext cx="1391581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ea"/>
                            </a:rPr>
                            <a:t>设置</a:t>
                          </a:r>
                          <a:endParaRPr lang="zh-CN" alt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+mn-ea"/>
                          </a:endParaRPr>
                        </a:p>
                      </p:txBody>
                    </p:sp>
                    <p:sp>
                      <p:nvSpPr>
                        <p:cNvPr id="195" name="Freeform 17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756910" y="5718005"/>
                          <a:ext cx="377044" cy="339569"/>
                        </a:xfrm>
                        <a:custGeom>
                          <a:avLst/>
                          <a:gdLst>
                            <a:gd name="T0" fmla="*/ 106062 w 589"/>
                            <a:gd name="T1" fmla="*/ 69145 h 590"/>
                            <a:gd name="T2" fmla="*/ 106062 w 589"/>
                            <a:gd name="T3" fmla="*/ 137930 h 590"/>
                            <a:gd name="T4" fmla="*/ 106062 w 589"/>
                            <a:gd name="T5" fmla="*/ 69145 h 590"/>
                            <a:gd name="T6" fmla="*/ 106062 w 589"/>
                            <a:gd name="T7" fmla="*/ 127486 h 590"/>
                            <a:gd name="T8" fmla="*/ 106062 w 589"/>
                            <a:gd name="T9" fmla="*/ 84991 h 590"/>
                            <a:gd name="T10" fmla="*/ 106062 w 589"/>
                            <a:gd name="T11" fmla="*/ 127486 h 590"/>
                            <a:gd name="T12" fmla="*/ 207074 w 589"/>
                            <a:gd name="T13" fmla="*/ 127486 h 590"/>
                            <a:gd name="T14" fmla="*/ 190840 w 589"/>
                            <a:gd name="T15" fmla="*/ 106239 h 590"/>
                            <a:gd name="T16" fmla="*/ 207074 w 589"/>
                            <a:gd name="T17" fmla="*/ 79589 h 590"/>
                            <a:gd name="T18" fmla="*/ 196251 w 589"/>
                            <a:gd name="T19" fmla="*/ 37454 h 590"/>
                            <a:gd name="T20" fmla="*/ 159093 w 589"/>
                            <a:gd name="T21" fmla="*/ 42495 h 590"/>
                            <a:gd name="T22" fmla="*/ 132397 w 589"/>
                            <a:gd name="T23" fmla="*/ 10804 h 590"/>
                            <a:gd name="T24" fmla="*/ 90189 w 589"/>
                            <a:gd name="T25" fmla="*/ 0 h 590"/>
                            <a:gd name="T26" fmla="*/ 79366 w 589"/>
                            <a:gd name="T27" fmla="*/ 26650 h 590"/>
                            <a:gd name="T28" fmla="*/ 37158 w 589"/>
                            <a:gd name="T29" fmla="*/ 32052 h 590"/>
                            <a:gd name="T30" fmla="*/ 0 w 589"/>
                            <a:gd name="T31" fmla="*/ 58701 h 590"/>
                            <a:gd name="T32" fmla="*/ 20924 w 589"/>
                            <a:gd name="T33" fmla="*/ 90393 h 590"/>
                            <a:gd name="T34" fmla="*/ 20924 w 589"/>
                            <a:gd name="T35" fmla="*/ 122084 h 590"/>
                            <a:gd name="T36" fmla="*/ 0 w 589"/>
                            <a:gd name="T37" fmla="*/ 148734 h 590"/>
                            <a:gd name="T38" fmla="*/ 37158 w 589"/>
                            <a:gd name="T39" fmla="*/ 180425 h 590"/>
                            <a:gd name="T40" fmla="*/ 79366 w 589"/>
                            <a:gd name="T41" fmla="*/ 185827 h 590"/>
                            <a:gd name="T42" fmla="*/ 90189 w 589"/>
                            <a:gd name="T43" fmla="*/ 212117 h 590"/>
                            <a:gd name="T44" fmla="*/ 132397 w 589"/>
                            <a:gd name="T45" fmla="*/ 196271 h 590"/>
                            <a:gd name="T46" fmla="*/ 159093 w 589"/>
                            <a:gd name="T47" fmla="*/ 169982 h 590"/>
                            <a:gd name="T48" fmla="*/ 196251 w 589"/>
                            <a:gd name="T49" fmla="*/ 175023 h 590"/>
                            <a:gd name="T50" fmla="*/ 207074 w 589"/>
                            <a:gd name="T51" fmla="*/ 127486 h 590"/>
                            <a:gd name="T52" fmla="*/ 196251 w 589"/>
                            <a:gd name="T53" fmla="*/ 148734 h 590"/>
                            <a:gd name="T54" fmla="*/ 180378 w 589"/>
                            <a:gd name="T55" fmla="*/ 164580 h 590"/>
                            <a:gd name="T56" fmla="*/ 121935 w 589"/>
                            <a:gd name="T57" fmla="*/ 175023 h 590"/>
                            <a:gd name="T58" fmla="*/ 111473 w 589"/>
                            <a:gd name="T59" fmla="*/ 196271 h 590"/>
                            <a:gd name="T60" fmla="*/ 90189 w 589"/>
                            <a:gd name="T61" fmla="*/ 190869 h 590"/>
                            <a:gd name="T62" fmla="*/ 53031 w 589"/>
                            <a:gd name="T63" fmla="*/ 153776 h 590"/>
                            <a:gd name="T64" fmla="*/ 26335 w 589"/>
                            <a:gd name="T65" fmla="*/ 159178 h 590"/>
                            <a:gd name="T66" fmla="*/ 20924 w 589"/>
                            <a:gd name="T67" fmla="*/ 137930 h 590"/>
                            <a:gd name="T68" fmla="*/ 37158 w 589"/>
                            <a:gd name="T69" fmla="*/ 106239 h 590"/>
                            <a:gd name="T70" fmla="*/ 20924 w 589"/>
                            <a:gd name="T71" fmla="*/ 69145 h 590"/>
                            <a:gd name="T72" fmla="*/ 26335 w 589"/>
                            <a:gd name="T73" fmla="*/ 47897 h 590"/>
                            <a:gd name="T74" fmla="*/ 53031 w 589"/>
                            <a:gd name="T75" fmla="*/ 58701 h 590"/>
                            <a:gd name="T76" fmla="*/ 90189 w 589"/>
                            <a:gd name="T77" fmla="*/ 21248 h 590"/>
                            <a:gd name="T78" fmla="*/ 111473 w 589"/>
                            <a:gd name="T79" fmla="*/ 10804 h 590"/>
                            <a:gd name="T80" fmla="*/ 121935 w 589"/>
                            <a:gd name="T81" fmla="*/ 37454 h 590"/>
                            <a:gd name="T82" fmla="*/ 180378 w 589"/>
                            <a:gd name="T83" fmla="*/ 47897 h 590"/>
                            <a:gd name="T84" fmla="*/ 196251 w 589"/>
                            <a:gd name="T85" fmla="*/ 58701 h 590"/>
                            <a:gd name="T86" fmla="*/ 174966 w 589"/>
                            <a:gd name="T87" fmla="*/ 79589 h 590"/>
                            <a:gd name="T88" fmla="*/ 174966 w 589"/>
                            <a:gd name="T89" fmla="*/ 127486 h 590"/>
                            <a:gd name="T90" fmla="*/ 196251 w 589"/>
                            <a:gd name="T91" fmla="*/ 148734 h 590"/>
                            <a:gd name="T92" fmla="*/ 0 60000 65536"/>
                            <a:gd name="T93" fmla="*/ 0 60000 65536"/>
                            <a:gd name="T94" fmla="*/ 0 60000 65536"/>
                            <a:gd name="T95" fmla="*/ 0 60000 65536"/>
                            <a:gd name="T96" fmla="*/ 0 60000 65536"/>
                            <a:gd name="T97" fmla="*/ 0 60000 65536"/>
                            <a:gd name="T98" fmla="*/ 0 60000 65536"/>
                            <a:gd name="T99" fmla="*/ 0 60000 65536"/>
                            <a:gd name="T100" fmla="*/ 0 60000 65536"/>
                            <a:gd name="T101" fmla="*/ 0 60000 65536"/>
                            <a:gd name="T102" fmla="*/ 0 60000 65536"/>
                            <a:gd name="T103" fmla="*/ 0 60000 65536"/>
                            <a:gd name="T104" fmla="*/ 0 60000 65536"/>
                            <a:gd name="T105" fmla="*/ 0 60000 65536"/>
                            <a:gd name="T106" fmla="*/ 0 60000 65536"/>
                            <a:gd name="T107" fmla="*/ 0 60000 65536"/>
                            <a:gd name="T108" fmla="*/ 0 60000 65536"/>
                            <a:gd name="T109" fmla="*/ 0 60000 65536"/>
                            <a:gd name="T110" fmla="*/ 0 60000 65536"/>
                            <a:gd name="T111" fmla="*/ 0 60000 65536"/>
                            <a:gd name="T112" fmla="*/ 0 60000 65536"/>
                            <a:gd name="T113" fmla="*/ 0 60000 65536"/>
                            <a:gd name="T114" fmla="*/ 0 60000 65536"/>
                            <a:gd name="T115" fmla="*/ 0 60000 65536"/>
                            <a:gd name="T116" fmla="*/ 0 60000 65536"/>
                            <a:gd name="T117" fmla="*/ 0 60000 65536"/>
                            <a:gd name="T118" fmla="*/ 0 60000 65536"/>
                            <a:gd name="T119" fmla="*/ 0 60000 65536"/>
                            <a:gd name="T120" fmla="*/ 0 60000 65536"/>
                            <a:gd name="T121" fmla="*/ 0 60000 65536"/>
                            <a:gd name="T122" fmla="*/ 0 60000 65536"/>
                            <a:gd name="T123" fmla="*/ 0 60000 65536"/>
                            <a:gd name="T124" fmla="*/ 0 60000 65536"/>
                            <a:gd name="T125" fmla="*/ 0 60000 65536"/>
                            <a:gd name="T126" fmla="*/ 0 60000 65536"/>
                            <a:gd name="T127" fmla="*/ 0 60000 65536"/>
                            <a:gd name="T128" fmla="*/ 0 60000 65536"/>
                            <a:gd name="T129" fmla="*/ 0 60000 65536"/>
                            <a:gd name="T130" fmla="*/ 0 60000 65536"/>
                            <a:gd name="T131" fmla="*/ 0 60000 65536"/>
                            <a:gd name="T132" fmla="*/ 0 60000 65536"/>
                            <a:gd name="T133" fmla="*/ 0 60000 65536"/>
                            <a:gd name="T134" fmla="*/ 0 60000 65536"/>
                            <a:gd name="T135" fmla="*/ 0 60000 65536"/>
                            <a:gd name="T136" fmla="*/ 0 60000 65536"/>
                            <a:gd name="T137" fmla="*/ 0 60000 65536"/>
                          </a:gdLst>
                          <a:ahLst/>
                          <a:cxnLst>
                            <a:cxn ang="T92">
                              <a:pos x="T0" y="T1"/>
                            </a:cxn>
                            <a:cxn ang="T93">
                              <a:pos x="T2" y="T3"/>
                            </a:cxn>
                            <a:cxn ang="T94">
                              <a:pos x="T4" y="T5"/>
                            </a:cxn>
                            <a:cxn ang="T95">
                              <a:pos x="T6" y="T7"/>
                            </a:cxn>
                            <a:cxn ang="T96">
                              <a:pos x="T8" y="T9"/>
                            </a:cxn>
                            <a:cxn ang="T97">
                              <a:pos x="T10" y="T11"/>
                            </a:cxn>
                            <a:cxn ang="T98">
                              <a:pos x="T12" y="T13"/>
                            </a:cxn>
                            <a:cxn ang="T99">
                              <a:pos x="T14" y="T15"/>
                            </a:cxn>
                            <a:cxn ang="T100">
                              <a:pos x="T16" y="T17"/>
                            </a:cxn>
                            <a:cxn ang="T101">
                              <a:pos x="T18" y="T19"/>
                            </a:cxn>
                            <a:cxn ang="T102">
                              <a:pos x="T20" y="T21"/>
                            </a:cxn>
                            <a:cxn ang="T103">
                              <a:pos x="T22" y="T23"/>
                            </a:cxn>
                            <a:cxn ang="T104">
                              <a:pos x="T24" y="T25"/>
                            </a:cxn>
                            <a:cxn ang="T105">
                              <a:pos x="T26" y="T27"/>
                            </a:cxn>
                            <a:cxn ang="T106">
                              <a:pos x="T28" y="T29"/>
                            </a:cxn>
                            <a:cxn ang="T107">
                              <a:pos x="T30" y="T31"/>
                            </a:cxn>
                            <a:cxn ang="T108">
                              <a:pos x="T32" y="T33"/>
                            </a:cxn>
                            <a:cxn ang="T109">
                              <a:pos x="T34" y="T35"/>
                            </a:cxn>
                            <a:cxn ang="T110">
                              <a:pos x="T36" y="T37"/>
                            </a:cxn>
                            <a:cxn ang="T111">
                              <a:pos x="T38" y="T39"/>
                            </a:cxn>
                            <a:cxn ang="T112">
                              <a:pos x="T40" y="T41"/>
                            </a:cxn>
                            <a:cxn ang="T113">
                              <a:pos x="T42" y="T43"/>
                            </a:cxn>
                            <a:cxn ang="T114">
                              <a:pos x="T44" y="T45"/>
                            </a:cxn>
                            <a:cxn ang="T115">
                              <a:pos x="T46" y="T47"/>
                            </a:cxn>
                            <a:cxn ang="T116">
                              <a:pos x="T48" y="T49"/>
                            </a:cxn>
                            <a:cxn ang="T117">
                              <a:pos x="T50" y="T51"/>
                            </a:cxn>
                            <a:cxn ang="T118">
                              <a:pos x="T52" y="T53"/>
                            </a:cxn>
                            <a:cxn ang="T119">
                              <a:pos x="T54" y="T55"/>
                            </a:cxn>
                            <a:cxn ang="T120">
                              <a:pos x="T56" y="T57"/>
                            </a:cxn>
                            <a:cxn ang="T121">
                              <a:pos x="T58" y="T59"/>
                            </a:cxn>
                            <a:cxn ang="T122">
                              <a:pos x="T60" y="T61"/>
                            </a:cxn>
                            <a:cxn ang="T123">
                              <a:pos x="T62" y="T63"/>
                            </a:cxn>
                            <a:cxn ang="T124">
                              <a:pos x="T64" y="T65"/>
                            </a:cxn>
                            <a:cxn ang="T125">
                              <a:pos x="T66" y="T67"/>
                            </a:cxn>
                            <a:cxn ang="T126">
                              <a:pos x="T68" y="T69"/>
                            </a:cxn>
                            <a:cxn ang="T127">
                              <a:pos x="T70" y="T71"/>
                            </a:cxn>
                            <a:cxn ang="T128">
                              <a:pos x="T72" y="T73"/>
                            </a:cxn>
                            <a:cxn ang="T129">
                              <a:pos x="T74" y="T75"/>
                            </a:cxn>
                            <a:cxn ang="T130">
                              <a:pos x="T76" y="T77"/>
                            </a:cxn>
                            <a:cxn ang="T131">
                              <a:pos x="T78" y="T79"/>
                            </a:cxn>
                            <a:cxn ang="T132">
                              <a:pos x="T80" y="T81"/>
                            </a:cxn>
                            <a:cxn ang="T133">
                              <a:pos x="T82" y="T83"/>
                            </a:cxn>
                            <a:cxn ang="T134">
                              <a:pos x="T84" y="T85"/>
                            </a:cxn>
                            <a:cxn ang="T135">
                              <a:pos x="T86" y="T87"/>
                            </a:cxn>
                            <a:cxn ang="T136">
                              <a:pos x="T88" y="T89"/>
                            </a:cxn>
                            <a:cxn ang="T137">
                              <a:pos x="T90" y="T91"/>
                            </a:cxn>
                          </a:cxnLst>
                          <a:rect l="0" t="0" r="r" b="b"/>
                          <a:pathLst>
                            <a:path w="589" h="590">
                              <a:moveTo>
                                <a:pt x="294" y="192"/>
                              </a:moveTo>
                              <a:lnTo>
                                <a:pt x="294" y="192"/>
                              </a:lnTo>
                              <a:cubicBezTo>
                                <a:pt x="235" y="192"/>
                                <a:pt x="191" y="236"/>
                                <a:pt x="191" y="295"/>
                              </a:cubicBezTo>
                              <a:cubicBezTo>
                                <a:pt x="191" y="339"/>
                                <a:pt x="235" y="383"/>
                                <a:pt x="294" y="383"/>
                              </a:cubicBezTo>
                              <a:cubicBezTo>
                                <a:pt x="353" y="383"/>
                                <a:pt x="397" y="339"/>
                                <a:pt x="397" y="295"/>
                              </a:cubicBezTo>
                              <a:cubicBezTo>
                                <a:pt x="397" y="236"/>
                                <a:pt x="353" y="192"/>
                                <a:pt x="294" y="192"/>
                              </a:cubicBezTo>
                              <a:close/>
                              <a:moveTo>
                                <a:pt x="294" y="354"/>
                              </a:moveTo>
                              <a:lnTo>
                                <a:pt x="294" y="354"/>
                              </a:lnTo>
                              <a:cubicBezTo>
                                <a:pt x="265" y="354"/>
                                <a:pt x="235" y="324"/>
                                <a:pt x="235" y="295"/>
                              </a:cubicBezTo>
                              <a:cubicBezTo>
                                <a:pt x="235" y="251"/>
                                <a:pt x="265" y="236"/>
                                <a:pt x="294" y="236"/>
                              </a:cubicBezTo>
                              <a:cubicBezTo>
                                <a:pt x="324" y="236"/>
                                <a:pt x="353" y="251"/>
                                <a:pt x="353" y="295"/>
                              </a:cubicBezTo>
                              <a:cubicBezTo>
                                <a:pt x="353" y="324"/>
                                <a:pt x="324" y="354"/>
                                <a:pt x="294" y="354"/>
                              </a:cubicBezTo>
                              <a:close/>
                              <a:moveTo>
                                <a:pt x="574" y="354"/>
                              </a:moveTo>
                              <a:lnTo>
                                <a:pt x="574" y="354"/>
                              </a:lnTo>
                              <a:cubicBezTo>
                                <a:pt x="529" y="339"/>
                                <a:pt x="529" y="339"/>
                                <a:pt x="529" y="339"/>
                              </a:cubicBezTo>
                              <a:cubicBezTo>
                                <a:pt x="529" y="324"/>
                                <a:pt x="529" y="309"/>
                                <a:pt x="529" y="295"/>
                              </a:cubicBezTo>
                              <a:cubicBezTo>
                                <a:pt x="529" y="280"/>
                                <a:pt x="529" y="265"/>
                                <a:pt x="529" y="251"/>
                              </a:cubicBezTo>
                              <a:cubicBezTo>
                                <a:pt x="574" y="221"/>
                                <a:pt x="574" y="221"/>
                                <a:pt x="574" y="221"/>
                              </a:cubicBezTo>
                              <a:cubicBezTo>
                                <a:pt x="588" y="206"/>
                                <a:pt x="588" y="192"/>
                                <a:pt x="588" y="163"/>
                              </a:cubicBezTo>
                              <a:cubicBezTo>
                                <a:pt x="544" y="104"/>
                                <a:pt x="544" y="104"/>
                                <a:pt x="544" y="104"/>
                              </a:cubicBezTo>
                              <a:cubicBezTo>
                                <a:pt x="529" y="74"/>
                                <a:pt x="515" y="74"/>
                                <a:pt x="485" y="89"/>
                              </a:cubicBezTo>
                              <a:cubicBezTo>
                                <a:pt x="441" y="118"/>
                                <a:pt x="441" y="118"/>
                                <a:pt x="441" y="118"/>
                              </a:cubicBezTo>
                              <a:cubicBezTo>
                                <a:pt x="426" y="89"/>
                                <a:pt x="397" y="74"/>
                                <a:pt x="367" y="74"/>
                              </a:cubicBezTo>
                              <a:cubicBezTo>
                                <a:pt x="367" y="30"/>
                                <a:pt x="367" y="30"/>
                                <a:pt x="367" y="30"/>
                              </a:cubicBezTo>
                              <a:cubicBezTo>
                                <a:pt x="367" y="15"/>
                                <a:pt x="353" y="0"/>
                                <a:pt x="338" y="0"/>
                              </a:cubicBezTo>
                              <a:cubicBezTo>
                                <a:pt x="250" y="0"/>
                                <a:pt x="250" y="0"/>
                                <a:pt x="250" y="0"/>
                              </a:cubicBezTo>
                              <a:cubicBezTo>
                                <a:pt x="235" y="0"/>
                                <a:pt x="220" y="15"/>
                                <a:pt x="220" y="30"/>
                              </a:cubicBezTo>
                              <a:cubicBezTo>
                                <a:pt x="220" y="74"/>
                                <a:pt x="220" y="74"/>
                                <a:pt x="220" y="74"/>
                              </a:cubicBezTo>
                              <a:cubicBezTo>
                                <a:pt x="191" y="74"/>
                                <a:pt x="162" y="89"/>
                                <a:pt x="147" y="118"/>
                              </a:cubicBezTo>
                              <a:cubicBezTo>
                                <a:pt x="103" y="89"/>
                                <a:pt x="103" y="89"/>
                                <a:pt x="103" y="89"/>
                              </a:cubicBezTo>
                              <a:cubicBezTo>
                                <a:pt x="73" y="74"/>
                                <a:pt x="58" y="74"/>
                                <a:pt x="44" y="104"/>
                              </a:cubicBezTo>
                              <a:cubicBezTo>
                                <a:pt x="0" y="163"/>
                                <a:pt x="0" y="163"/>
                                <a:pt x="0" y="163"/>
                              </a:cubicBezTo>
                              <a:cubicBezTo>
                                <a:pt x="0" y="192"/>
                                <a:pt x="0" y="206"/>
                                <a:pt x="14" y="221"/>
                              </a:cubicBezTo>
                              <a:cubicBezTo>
                                <a:pt x="58" y="251"/>
                                <a:pt x="58" y="251"/>
                                <a:pt x="58" y="251"/>
                              </a:cubicBezTo>
                              <a:cubicBezTo>
                                <a:pt x="58" y="265"/>
                                <a:pt x="58" y="280"/>
                                <a:pt x="58" y="295"/>
                              </a:cubicBezTo>
                              <a:cubicBezTo>
                                <a:pt x="58" y="309"/>
                                <a:pt x="58" y="324"/>
                                <a:pt x="58" y="339"/>
                              </a:cubicBezTo>
                              <a:cubicBezTo>
                                <a:pt x="14" y="354"/>
                                <a:pt x="14" y="354"/>
                                <a:pt x="14" y="354"/>
                              </a:cubicBezTo>
                              <a:cubicBezTo>
                                <a:pt x="0" y="368"/>
                                <a:pt x="0" y="398"/>
                                <a:pt x="0" y="413"/>
                              </a:cubicBezTo>
                              <a:cubicBezTo>
                                <a:pt x="44" y="486"/>
                                <a:pt x="44" y="486"/>
                                <a:pt x="44" y="486"/>
                              </a:cubicBezTo>
                              <a:cubicBezTo>
                                <a:pt x="58" y="501"/>
                                <a:pt x="73" y="501"/>
                                <a:pt x="103" y="501"/>
                              </a:cubicBezTo>
                              <a:cubicBezTo>
                                <a:pt x="147" y="472"/>
                                <a:pt x="147" y="472"/>
                                <a:pt x="147" y="472"/>
                              </a:cubicBezTo>
                              <a:cubicBezTo>
                                <a:pt x="162" y="486"/>
                                <a:pt x="191" y="501"/>
                                <a:pt x="220" y="516"/>
                              </a:cubicBezTo>
                              <a:cubicBezTo>
                                <a:pt x="220" y="545"/>
                                <a:pt x="220" y="545"/>
                                <a:pt x="220" y="545"/>
                              </a:cubicBezTo>
                              <a:cubicBezTo>
                                <a:pt x="220" y="560"/>
                                <a:pt x="235" y="589"/>
                                <a:pt x="250" y="589"/>
                              </a:cubicBezTo>
                              <a:cubicBezTo>
                                <a:pt x="338" y="589"/>
                                <a:pt x="338" y="589"/>
                                <a:pt x="338" y="589"/>
                              </a:cubicBezTo>
                              <a:cubicBezTo>
                                <a:pt x="353" y="589"/>
                                <a:pt x="367" y="560"/>
                                <a:pt x="367" y="545"/>
                              </a:cubicBezTo>
                              <a:cubicBezTo>
                                <a:pt x="367" y="516"/>
                                <a:pt x="367" y="516"/>
                                <a:pt x="367" y="516"/>
                              </a:cubicBezTo>
                              <a:cubicBezTo>
                                <a:pt x="397" y="501"/>
                                <a:pt x="426" y="486"/>
                                <a:pt x="441" y="472"/>
                              </a:cubicBezTo>
                              <a:cubicBezTo>
                                <a:pt x="485" y="501"/>
                                <a:pt x="485" y="501"/>
                                <a:pt x="485" y="501"/>
                              </a:cubicBezTo>
                              <a:cubicBezTo>
                                <a:pt x="515" y="501"/>
                                <a:pt x="529" y="501"/>
                                <a:pt x="544" y="486"/>
                              </a:cubicBezTo>
                              <a:cubicBezTo>
                                <a:pt x="588" y="413"/>
                                <a:pt x="588" y="413"/>
                                <a:pt x="588" y="413"/>
                              </a:cubicBezTo>
                              <a:cubicBezTo>
                                <a:pt x="588" y="398"/>
                                <a:pt x="588" y="368"/>
                                <a:pt x="574" y="354"/>
                              </a:cubicBezTo>
                              <a:close/>
                              <a:moveTo>
                                <a:pt x="544" y="413"/>
                              </a:moveTo>
                              <a:lnTo>
                                <a:pt x="544" y="413"/>
                              </a:lnTo>
                              <a:cubicBezTo>
                                <a:pt x="515" y="442"/>
                                <a:pt x="515" y="442"/>
                                <a:pt x="515" y="442"/>
                              </a:cubicBezTo>
                              <a:cubicBezTo>
                                <a:pt x="515" y="457"/>
                                <a:pt x="500" y="457"/>
                                <a:pt x="500" y="457"/>
                              </a:cubicBezTo>
                              <a:cubicBezTo>
                                <a:pt x="441" y="427"/>
                                <a:pt x="441" y="427"/>
                                <a:pt x="441" y="427"/>
                              </a:cubicBezTo>
                              <a:cubicBezTo>
                                <a:pt x="412" y="457"/>
                                <a:pt x="382" y="472"/>
                                <a:pt x="338" y="486"/>
                              </a:cubicBezTo>
                              <a:cubicBezTo>
                                <a:pt x="338" y="530"/>
                                <a:pt x="338" y="530"/>
                                <a:pt x="338" y="530"/>
                              </a:cubicBezTo>
                              <a:cubicBezTo>
                                <a:pt x="338" y="530"/>
                                <a:pt x="324" y="545"/>
                                <a:pt x="309" y="545"/>
                              </a:cubicBezTo>
                              <a:cubicBezTo>
                                <a:pt x="279" y="545"/>
                                <a:pt x="279" y="545"/>
                                <a:pt x="279" y="545"/>
                              </a:cubicBezTo>
                              <a:cubicBezTo>
                                <a:pt x="265" y="545"/>
                                <a:pt x="250" y="530"/>
                                <a:pt x="250" y="530"/>
                              </a:cubicBezTo>
                              <a:cubicBezTo>
                                <a:pt x="250" y="486"/>
                                <a:pt x="250" y="486"/>
                                <a:pt x="250" y="486"/>
                              </a:cubicBezTo>
                              <a:cubicBezTo>
                                <a:pt x="206" y="472"/>
                                <a:pt x="176" y="457"/>
                                <a:pt x="147" y="427"/>
                              </a:cubicBezTo>
                              <a:cubicBezTo>
                                <a:pt x="88" y="457"/>
                                <a:pt x="88" y="457"/>
                                <a:pt x="88" y="457"/>
                              </a:cubicBezTo>
                              <a:cubicBezTo>
                                <a:pt x="88" y="457"/>
                                <a:pt x="73" y="457"/>
                                <a:pt x="73" y="442"/>
                              </a:cubicBezTo>
                              <a:cubicBezTo>
                                <a:pt x="44" y="413"/>
                                <a:pt x="44" y="413"/>
                                <a:pt x="44" y="413"/>
                              </a:cubicBezTo>
                              <a:cubicBezTo>
                                <a:pt x="44" y="398"/>
                                <a:pt x="44" y="383"/>
                                <a:pt x="58" y="383"/>
                              </a:cubicBezTo>
                              <a:cubicBezTo>
                                <a:pt x="103" y="354"/>
                                <a:pt x="103" y="354"/>
                                <a:pt x="103" y="354"/>
                              </a:cubicBezTo>
                              <a:cubicBezTo>
                                <a:pt x="103" y="339"/>
                                <a:pt x="103" y="309"/>
                                <a:pt x="103" y="295"/>
                              </a:cubicBezTo>
                              <a:cubicBezTo>
                                <a:pt x="103" y="265"/>
                                <a:pt x="103" y="251"/>
                                <a:pt x="103" y="221"/>
                              </a:cubicBezTo>
                              <a:cubicBezTo>
                                <a:pt x="58" y="192"/>
                                <a:pt x="58" y="192"/>
                                <a:pt x="58" y="192"/>
                              </a:cubicBezTo>
                              <a:cubicBezTo>
                                <a:pt x="44" y="192"/>
                                <a:pt x="44" y="177"/>
                                <a:pt x="44" y="163"/>
                              </a:cubicBezTo>
                              <a:cubicBezTo>
                                <a:pt x="73" y="133"/>
                                <a:pt x="73" y="133"/>
                                <a:pt x="73" y="133"/>
                              </a:cubicBezTo>
                              <a:cubicBezTo>
                                <a:pt x="73" y="133"/>
                                <a:pt x="88" y="118"/>
                                <a:pt x="88" y="133"/>
                              </a:cubicBezTo>
                              <a:cubicBezTo>
                                <a:pt x="147" y="163"/>
                                <a:pt x="147" y="163"/>
                                <a:pt x="147" y="163"/>
                              </a:cubicBezTo>
                              <a:cubicBezTo>
                                <a:pt x="176" y="133"/>
                                <a:pt x="206" y="104"/>
                                <a:pt x="250" y="104"/>
                              </a:cubicBezTo>
                              <a:cubicBezTo>
                                <a:pt x="250" y="59"/>
                                <a:pt x="250" y="59"/>
                                <a:pt x="250" y="59"/>
                              </a:cubicBezTo>
                              <a:cubicBezTo>
                                <a:pt x="250" y="45"/>
                                <a:pt x="265" y="30"/>
                                <a:pt x="279" y="30"/>
                              </a:cubicBezTo>
                              <a:cubicBezTo>
                                <a:pt x="309" y="30"/>
                                <a:pt x="309" y="30"/>
                                <a:pt x="309" y="30"/>
                              </a:cubicBezTo>
                              <a:cubicBezTo>
                                <a:pt x="324" y="30"/>
                                <a:pt x="338" y="45"/>
                                <a:pt x="338" y="59"/>
                              </a:cubicBezTo>
                              <a:cubicBezTo>
                                <a:pt x="338" y="104"/>
                                <a:pt x="338" y="104"/>
                                <a:pt x="338" y="104"/>
                              </a:cubicBezTo>
                              <a:cubicBezTo>
                                <a:pt x="382" y="104"/>
                                <a:pt x="412" y="133"/>
                                <a:pt x="441" y="163"/>
                              </a:cubicBezTo>
                              <a:cubicBezTo>
                                <a:pt x="500" y="133"/>
                                <a:pt x="500" y="133"/>
                                <a:pt x="500" y="133"/>
                              </a:cubicBezTo>
                              <a:cubicBezTo>
                                <a:pt x="500" y="118"/>
                                <a:pt x="515" y="133"/>
                                <a:pt x="515" y="133"/>
                              </a:cubicBezTo>
                              <a:cubicBezTo>
                                <a:pt x="544" y="163"/>
                                <a:pt x="544" y="163"/>
                                <a:pt x="544" y="163"/>
                              </a:cubicBezTo>
                              <a:cubicBezTo>
                                <a:pt x="544" y="177"/>
                                <a:pt x="544" y="192"/>
                                <a:pt x="529" y="192"/>
                              </a:cubicBezTo>
                              <a:cubicBezTo>
                                <a:pt x="485" y="221"/>
                                <a:pt x="485" y="221"/>
                                <a:pt x="485" y="221"/>
                              </a:cubicBezTo>
                              <a:cubicBezTo>
                                <a:pt x="485" y="251"/>
                                <a:pt x="485" y="265"/>
                                <a:pt x="485" y="295"/>
                              </a:cubicBezTo>
                              <a:cubicBezTo>
                                <a:pt x="485" y="309"/>
                                <a:pt x="485" y="339"/>
                                <a:pt x="485" y="354"/>
                              </a:cubicBezTo>
                              <a:cubicBezTo>
                                <a:pt x="529" y="383"/>
                                <a:pt x="529" y="383"/>
                                <a:pt x="529" y="383"/>
                              </a:cubicBezTo>
                              <a:cubicBezTo>
                                <a:pt x="544" y="383"/>
                                <a:pt x="544" y="398"/>
                                <a:pt x="544" y="413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solidFill>
                            <a:schemeClr val="bg1">
                              <a:lumMod val="65000"/>
                            </a:schemeClr>
                          </a:solidFill>
                          <a:bevel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lIns="91431" tIns="45716" rIns="91431" bIns="45716" anchor="ctr"/>
                        <a:lstStyle/>
                        <a:p>
                          <a:pPr eaLnBrk="1" hangingPunct="1">
                            <a:defRPr/>
                          </a:pPr>
                          <a:endParaRPr lang="zh-CN" altLang="en-US" dirty="0"/>
                        </a:p>
                      </p:txBody>
                    </p:sp>
                  </p:grpSp>
                  <p:grpSp>
                    <p:nvGrpSpPr>
                      <p:cNvPr id="35" name="组合 34"/>
                      <p:cNvGrpSpPr/>
                      <p:nvPr/>
                    </p:nvGrpSpPr>
                    <p:grpSpPr>
                      <a:xfrm>
                        <a:off x="6399018" y="5709534"/>
                        <a:ext cx="1391581" cy="596036"/>
                        <a:chOff x="6399018" y="5709534"/>
                        <a:chExt cx="1391581" cy="596036"/>
                      </a:xfrm>
                    </p:grpSpPr>
                    <p:sp>
                      <p:nvSpPr>
                        <p:cNvPr id="192" name="文本框 191"/>
                        <p:cNvSpPr txBox="1"/>
                        <p:nvPr/>
                      </p:nvSpPr>
                      <p:spPr>
                        <a:xfrm>
                          <a:off x="6399018" y="6028571"/>
                          <a:ext cx="1391581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ea"/>
                            </a:rPr>
                            <a:t>预警消息</a:t>
                          </a:r>
                          <a:endParaRPr lang="zh-CN" alt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+mn-ea"/>
                          </a:endParaRPr>
                        </a:p>
                      </p:txBody>
                    </p:sp>
                    <p:sp>
                      <p:nvSpPr>
                        <p:cNvPr id="193" name="Freeform 6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958070" y="5709534"/>
                          <a:ext cx="307564" cy="291538"/>
                        </a:xfrm>
                        <a:custGeom>
                          <a:avLst/>
                          <a:gdLst>
                            <a:gd name="T0" fmla="*/ 170151 w 545"/>
                            <a:gd name="T1" fmla="*/ 127474 h 589"/>
                            <a:gd name="T2" fmla="*/ 170151 w 545"/>
                            <a:gd name="T3" fmla="*/ 127474 h 589"/>
                            <a:gd name="T4" fmla="*/ 170151 w 545"/>
                            <a:gd name="T5" fmla="*/ 68973 h 589"/>
                            <a:gd name="T6" fmla="*/ 100790 w 545"/>
                            <a:gd name="T7" fmla="*/ 0 h 589"/>
                            <a:gd name="T8" fmla="*/ 26372 w 545"/>
                            <a:gd name="T9" fmla="*/ 68973 h 589"/>
                            <a:gd name="T10" fmla="*/ 26372 w 545"/>
                            <a:gd name="T11" fmla="*/ 127474 h 589"/>
                            <a:gd name="T12" fmla="*/ 0 w 545"/>
                            <a:gd name="T13" fmla="*/ 185974 h 589"/>
                            <a:gd name="T14" fmla="*/ 63581 w 545"/>
                            <a:gd name="T15" fmla="*/ 185974 h 589"/>
                            <a:gd name="T16" fmla="*/ 100790 w 545"/>
                            <a:gd name="T17" fmla="*/ 212336 h 589"/>
                            <a:gd name="T18" fmla="*/ 132581 w 545"/>
                            <a:gd name="T19" fmla="*/ 185974 h 589"/>
                            <a:gd name="T20" fmla="*/ 196523 w 545"/>
                            <a:gd name="T21" fmla="*/ 185974 h 589"/>
                            <a:gd name="T22" fmla="*/ 170151 w 545"/>
                            <a:gd name="T23" fmla="*/ 127474 h 589"/>
                            <a:gd name="T24" fmla="*/ 100790 w 545"/>
                            <a:gd name="T25" fmla="*/ 196447 h 589"/>
                            <a:gd name="T26" fmla="*/ 100790 w 545"/>
                            <a:gd name="T27" fmla="*/ 196447 h 589"/>
                            <a:gd name="T28" fmla="*/ 79476 w 545"/>
                            <a:gd name="T29" fmla="*/ 185974 h 589"/>
                            <a:gd name="T30" fmla="*/ 117047 w 545"/>
                            <a:gd name="T31" fmla="*/ 185974 h 589"/>
                            <a:gd name="T32" fmla="*/ 100790 w 545"/>
                            <a:gd name="T33" fmla="*/ 196447 h 589"/>
                            <a:gd name="T34" fmla="*/ 20953 w 545"/>
                            <a:gd name="T35" fmla="*/ 170085 h 589"/>
                            <a:gd name="T36" fmla="*/ 20953 w 545"/>
                            <a:gd name="T37" fmla="*/ 170085 h 589"/>
                            <a:gd name="T38" fmla="*/ 42267 w 545"/>
                            <a:gd name="T39" fmla="*/ 127474 h 589"/>
                            <a:gd name="T40" fmla="*/ 42267 w 545"/>
                            <a:gd name="T41" fmla="*/ 68973 h 589"/>
                            <a:gd name="T42" fmla="*/ 100790 w 545"/>
                            <a:gd name="T43" fmla="*/ 15889 h 589"/>
                            <a:gd name="T44" fmla="*/ 153895 w 545"/>
                            <a:gd name="T45" fmla="*/ 68973 h 589"/>
                            <a:gd name="T46" fmla="*/ 153895 w 545"/>
                            <a:gd name="T47" fmla="*/ 127474 h 589"/>
                            <a:gd name="T48" fmla="*/ 175209 w 545"/>
                            <a:gd name="T49" fmla="*/ 170085 h 589"/>
                            <a:gd name="T50" fmla="*/ 20953 w 545"/>
                            <a:gd name="T51" fmla="*/ 170085 h 589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</a:gdLst>
                          <a:ahLst/>
                          <a:cxnLst>
                            <a:cxn ang="T52">
                              <a:pos x="T0" y="T1"/>
                            </a:cxn>
                            <a:cxn ang="T53">
                              <a:pos x="T2" y="T3"/>
                            </a:cxn>
                            <a:cxn ang="T54">
                              <a:pos x="T4" y="T5"/>
                            </a:cxn>
                            <a:cxn ang="T55">
                              <a:pos x="T6" y="T7"/>
                            </a:cxn>
                            <a:cxn ang="T56">
                              <a:pos x="T8" y="T9"/>
                            </a:cxn>
                            <a:cxn ang="T57">
                              <a:pos x="T10" y="T11"/>
                            </a:cxn>
                            <a:cxn ang="T58">
                              <a:pos x="T12" y="T13"/>
                            </a:cxn>
                            <a:cxn ang="T59">
                              <a:pos x="T14" y="T15"/>
                            </a:cxn>
                            <a:cxn ang="T60">
                              <a:pos x="T16" y="T17"/>
                            </a:cxn>
                            <a:cxn ang="T61">
                              <a:pos x="T18" y="T19"/>
                            </a:cxn>
                            <a:cxn ang="T62">
                              <a:pos x="T20" y="T21"/>
                            </a:cxn>
                            <a:cxn ang="T63">
                              <a:pos x="T22" y="T23"/>
                            </a:cxn>
                            <a:cxn ang="T64">
                              <a:pos x="T24" y="T25"/>
                            </a:cxn>
                            <a:cxn ang="T65">
                              <a:pos x="T26" y="T27"/>
                            </a:cxn>
                            <a:cxn ang="T66">
                              <a:pos x="T28" y="T29"/>
                            </a:cxn>
                            <a:cxn ang="T67">
                              <a:pos x="T30" y="T31"/>
                            </a:cxn>
                            <a:cxn ang="T68">
                              <a:pos x="T32" y="T33"/>
                            </a:cxn>
                            <a:cxn ang="T69">
                              <a:pos x="T34" y="T35"/>
                            </a:cxn>
                            <a:cxn ang="T70">
                              <a:pos x="T36" y="T37"/>
                            </a:cxn>
                            <a:cxn ang="T71">
                              <a:pos x="T38" y="T39"/>
                            </a:cxn>
                            <a:cxn ang="T72">
                              <a:pos x="T40" y="T41"/>
                            </a:cxn>
                            <a:cxn ang="T73">
                              <a:pos x="T42" y="T43"/>
                            </a:cxn>
                            <a:cxn ang="T74">
                              <a:pos x="T44" y="T45"/>
                            </a:cxn>
                            <a:cxn ang="T75">
                              <a:pos x="T46" y="T47"/>
                            </a:cxn>
                            <a:cxn ang="T76">
                              <a:pos x="T48" y="T49"/>
                            </a:cxn>
                            <a:cxn ang="T77">
                              <a:pos x="T50" y="T51"/>
                            </a:cxn>
                          </a:cxnLst>
                          <a:rect l="0" t="0" r="r" b="b"/>
                          <a:pathLst>
                            <a:path w="545" h="589">
                              <a:moveTo>
                                <a:pt x="471" y="353"/>
                              </a:moveTo>
                              <a:lnTo>
                                <a:pt x="471" y="353"/>
                              </a:lnTo>
                              <a:cubicBezTo>
                                <a:pt x="471" y="191"/>
                                <a:pt x="471" y="191"/>
                                <a:pt x="471" y="191"/>
                              </a:cubicBezTo>
                              <a:cubicBezTo>
                                <a:pt x="471" y="88"/>
                                <a:pt x="383" y="0"/>
                                <a:pt x="279" y="0"/>
                              </a:cubicBezTo>
                              <a:cubicBezTo>
                                <a:pt x="162" y="0"/>
                                <a:pt x="73" y="88"/>
                                <a:pt x="73" y="191"/>
                              </a:cubicBezTo>
                              <a:cubicBezTo>
                                <a:pt x="73" y="353"/>
                                <a:pt x="73" y="353"/>
                                <a:pt x="73" y="353"/>
                              </a:cubicBezTo>
                              <a:cubicBezTo>
                                <a:pt x="0" y="515"/>
                                <a:pt x="0" y="515"/>
                                <a:pt x="0" y="515"/>
                              </a:cubicBezTo>
                              <a:cubicBezTo>
                                <a:pt x="176" y="515"/>
                                <a:pt x="176" y="515"/>
                                <a:pt x="176" y="515"/>
                              </a:cubicBezTo>
                              <a:cubicBezTo>
                                <a:pt x="191" y="559"/>
                                <a:pt x="220" y="588"/>
                                <a:pt x="279" y="588"/>
                              </a:cubicBezTo>
                              <a:cubicBezTo>
                                <a:pt x="324" y="588"/>
                                <a:pt x="367" y="559"/>
                                <a:pt x="367" y="515"/>
                              </a:cubicBezTo>
                              <a:cubicBezTo>
                                <a:pt x="544" y="515"/>
                                <a:pt x="544" y="515"/>
                                <a:pt x="544" y="515"/>
                              </a:cubicBezTo>
                              <a:lnTo>
                                <a:pt x="471" y="353"/>
                              </a:lnTo>
                              <a:close/>
                              <a:moveTo>
                                <a:pt x="279" y="544"/>
                              </a:moveTo>
                              <a:lnTo>
                                <a:pt x="279" y="544"/>
                              </a:lnTo>
                              <a:cubicBezTo>
                                <a:pt x="250" y="544"/>
                                <a:pt x="220" y="530"/>
                                <a:pt x="220" y="515"/>
                              </a:cubicBezTo>
                              <a:cubicBezTo>
                                <a:pt x="324" y="515"/>
                                <a:pt x="324" y="515"/>
                                <a:pt x="324" y="515"/>
                              </a:cubicBezTo>
                              <a:cubicBezTo>
                                <a:pt x="324" y="530"/>
                                <a:pt x="294" y="544"/>
                                <a:pt x="279" y="544"/>
                              </a:cubicBezTo>
                              <a:close/>
                              <a:moveTo>
                                <a:pt x="58" y="471"/>
                              </a:moveTo>
                              <a:lnTo>
                                <a:pt x="58" y="471"/>
                              </a:lnTo>
                              <a:cubicBezTo>
                                <a:pt x="117" y="353"/>
                                <a:pt x="117" y="353"/>
                                <a:pt x="117" y="353"/>
                              </a:cubicBezTo>
                              <a:cubicBezTo>
                                <a:pt x="117" y="191"/>
                                <a:pt x="117" y="191"/>
                                <a:pt x="117" y="191"/>
                              </a:cubicBezTo>
                              <a:cubicBezTo>
                                <a:pt x="117" y="103"/>
                                <a:pt x="191" y="44"/>
                                <a:pt x="279" y="44"/>
                              </a:cubicBezTo>
                              <a:cubicBezTo>
                                <a:pt x="367" y="44"/>
                                <a:pt x="426" y="103"/>
                                <a:pt x="426" y="191"/>
                              </a:cubicBezTo>
                              <a:cubicBezTo>
                                <a:pt x="426" y="353"/>
                                <a:pt x="426" y="353"/>
                                <a:pt x="426" y="353"/>
                              </a:cubicBezTo>
                              <a:cubicBezTo>
                                <a:pt x="485" y="471"/>
                                <a:pt x="485" y="471"/>
                                <a:pt x="485" y="471"/>
                              </a:cubicBezTo>
                              <a:lnTo>
                                <a:pt x="58" y="47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solidFill>
                            <a:schemeClr val="bg1">
                              <a:lumMod val="65000"/>
                            </a:schemeClr>
                          </a:solidFill>
                          <a:bevel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1" hangingPunct="1">
                            <a:defRPr/>
                          </a:pPr>
                          <a:endParaRPr lang="zh-CN" altLang="en-US" dirty="0"/>
                        </a:p>
                      </p:txBody>
                    </p:sp>
                  </p:grpSp>
                  <p:grpSp>
                    <p:nvGrpSpPr>
                      <p:cNvPr id="31" name="组合 30"/>
                      <p:cNvGrpSpPr/>
                      <p:nvPr/>
                    </p:nvGrpSpPr>
                    <p:grpSpPr>
                      <a:xfrm>
                        <a:off x="6413750" y="1542834"/>
                        <a:ext cx="4215071" cy="4738814"/>
                        <a:chOff x="6413750" y="1542834"/>
                        <a:chExt cx="4215071" cy="4738814"/>
                      </a:xfrm>
                    </p:grpSpPr>
                    <p:sp>
                      <p:nvSpPr>
                        <p:cNvPr id="183" name="矩形 182"/>
                        <p:cNvSpPr/>
                        <p:nvPr/>
                      </p:nvSpPr>
                      <p:spPr>
                        <a:xfrm>
                          <a:off x="6413750" y="5646649"/>
                          <a:ext cx="4215071" cy="63499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cxnSp>
                      <p:nvCxnSpPr>
                        <p:cNvPr id="189" name="直接连接符 188"/>
                        <p:cNvCxnSpPr/>
                        <p:nvPr/>
                      </p:nvCxnSpPr>
                      <p:spPr>
                        <a:xfrm>
                          <a:off x="6462419" y="1861716"/>
                          <a:ext cx="1843691" cy="3459"/>
                        </a:xfrm>
                        <a:prstGeom prst="line">
                          <a:avLst/>
                        </a:prstGeom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90" name="等腰三角形 189"/>
                        <p:cNvSpPr/>
                        <p:nvPr/>
                      </p:nvSpPr>
                      <p:spPr>
                        <a:xfrm rot="10800000">
                          <a:off x="8103494" y="1624814"/>
                          <a:ext cx="274637" cy="133674"/>
                        </a:xfrm>
                        <a:prstGeom prst="triangle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91" name="文本框 190"/>
                        <p:cNvSpPr txBox="1"/>
                        <p:nvPr/>
                      </p:nvSpPr>
                      <p:spPr>
                        <a:xfrm>
                          <a:off x="6447177" y="1542834"/>
                          <a:ext cx="1704416" cy="4616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zh-CN" altLang="en-US" sz="1200" dirty="0">
                              <a:solidFill>
                                <a:srgbClr val="FF0000"/>
                              </a:solidFill>
                              <a:latin typeface="Tahoma" panose="020B0604030504040204" pitchFamily="34" charset="0"/>
                              <a:cs typeface="Tahoma" panose="020B0604030504040204" pitchFamily="34" charset="0"/>
                            </a:rPr>
                            <a:t>厦门国贸</a:t>
                          </a:r>
                          <a:r>
                            <a:rPr lang="zh-CN" altLang="en-US" sz="1200" dirty="0" smtClean="0">
                              <a:solidFill>
                                <a:srgbClr val="FF0000"/>
                              </a:solidFill>
                              <a:latin typeface="Tahoma" panose="020B0604030504040204" pitchFamily="34" charset="0"/>
                              <a:cs typeface="Tahoma" panose="020B0604030504040204" pitchFamily="34" charset="0"/>
                            </a:rPr>
                            <a:t>金沙湾</a:t>
                          </a:r>
                          <a:endParaRPr lang="en-US" altLang="zh-CN" sz="1200" dirty="0" smtClean="0">
                            <a:solidFill>
                              <a:srgbClr val="FF0000"/>
                            </a:solidFill>
                            <a:latin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  <a:p>
                          <a:endParaRPr lang="en-US" altLang="zh-CN" sz="1200" dirty="0">
                            <a:latin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02" name="等腰三角形 201"/>
                    <p:cNvSpPr/>
                    <p:nvPr/>
                  </p:nvSpPr>
                  <p:spPr>
                    <a:xfrm rot="10800000">
                      <a:off x="9922806" y="1623887"/>
                      <a:ext cx="202929" cy="117011"/>
                    </a:xfrm>
                    <a:prstGeom prst="triangl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3" name="文本框 202"/>
                    <p:cNvSpPr txBox="1"/>
                    <p:nvPr/>
                  </p:nvSpPr>
                  <p:spPr>
                    <a:xfrm>
                      <a:off x="9002227" y="1531112"/>
                      <a:ext cx="974508" cy="46166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考核计划</a:t>
                      </a:r>
                      <a:endParaRPr lang="en-US" altLang="zh-CN" sz="1200" dirty="0" smtClean="0">
                        <a:solidFill>
                          <a:srgbClr val="FF0000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endParaRPr lang="en-US" altLang="zh-CN" sz="12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  <p:grpSp>
                  <p:nvGrpSpPr>
                    <p:cNvPr id="39" name="组合 38"/>
                    <p:cNvGrpSpPr/>
                    <p:nvPr/>
                  </p:nvGrpSpPr>
                  <p:grpSpPr>
                    <a:xfrm>
                      <a:off x="6525254" y="2043806"/>
                      <a:ext cx="3895682" cy="3592386"/>
                      <a:chOff x="6525254" y="2043806"/>
                      <a:chExt cx="3895682" cy="3592386"/>
                    </a:xfrm>
                  </p:grpSpPr>
                  <p:sp>
                    <p:nvSpPr>
                      <p:cNvPr id="22" name="文本框 21"/>
                      <p:cNvSpPr txBox="1"/>
                      <p:nvPr/>
                    </p:nvSpPr>
                    <p:spPr>
                      <a:xfrm>
                        <a:off x="6525254" y="2043806"/>
                        <a:ext cx="186336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CN" altLang="en-US" sz="1200" dirty="0" smtClean="0">
                            <a:latin typeface="+mn-ea"/>
                          </a:rPr>
                          <a:t>年份：  </a:t>
                        </a:r>
                        <a:r>
                          <a:rPr lang="en-US" altLang="zh-CN" sz="1200" dirty="0" smtClean="0">
                            <a:latin typeface="+mn-ea"/>
                          </a:rPr>
                          <a:t>2016</a:t>
                        </a:r>
                        <a:r>
                          <a:rPr lang="zh-CN" altLang="en-US" sz="1200" dirty="0" smtClean="0">
                            <a:latin typeface="+mn-ea"/>
                          </a:rPr>
                          <a:t>年 </a:t>
                        </a:r>
                        <a:endParaRPr lang="zh-CN" altLang="en-US" sz="1200" dirty="0">
                          <a:latin typeface="+mn-ea"/>
                        </a:endParaRPr>
                      </a:p>
                    </p:txBody>
                  </p:sp>
                  <p:pic>
                    <p:nvPicPr>
                      <p:cNvPr id="37" name="图片 3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25254" y="3026878"/>
                        <a:ext cx="3895682" cy="2609314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cxnSp>
                <p:nvCxnSpPr>
                  <p:cNvPr id="201" name="直接连接符 200"/>
                  <p:cNvCxnSpPr/>
                  <p:nvPr/>
                </p:nvCxnSpPr>
                <p:spPr>
                  <a:xfrm>
                    <a:off x="8961511" y="1824694"/>
                    <a:ext cx="1417918" cy="3459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5" name="等腰三角形 204"/>
                <p:cNvSpPr/>
                <p:nvPr/>
              </p:nvSpPr>
              <p:spPr>
                <a:xfrm rot="10800000">
                  <a:off x="8151396" y="2127387"/>
                  <a:ext cx="202929" cy="117011"/>
                </a:xfrm>
                <a:prstGeom prst="triangl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64185" y="2367492"/>
                <a:ext cx="4041998" cy="603556"/>
              </a:xfrm>
              <a:prstGeom prst="rect">
                <a:avLst/>
              </a:prstGeom>
            </p:spPr>
          </p:pic>
        </p:grpSp>
        <p:sp>
          <p:nvSpPr>
            <p:cNvPr id="67" name="矩形 66"/>
            <p:cNvSpPr/>
            <p:nvPr/>
          </p:nvSpPr>
          <p:spPr>
            <a:xfrm>
              <a:off x="6465354" y="780382"/>
              <a:ext cx="4229803" cy="5150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6525236" y="833148"/>
              <a:ext cx="1852808" cy="37893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项目月报</a:t>
              </a:r>
              <a:endPara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8499481" y="833148"/>
              <a:ext cx="2105633" cy="37893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计划达成率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864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H_Others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 rot="8056311">
            <a:off x="10794136" y="6149904"/>
            <a:ext cx="1803040" cy="379460"/>
          </a:xfrm>
          <a:custGeom>
            <a:avLst/>
            <a:gdLst>
              <a:gd name="connsiteX0" fmla="*/ 2784501 w 2784501"/>
              <a:gd name="connsiteY0" fmla="*/ 585096 h 586015"/>
              <a:gd name="connsiteX1" fmla="*/ 0 w 2784501"/>
              <a:gd name="connsiteY1" fmla="*/ 586015 h 586015"/>
              <a:gd name="connsiteX2" fmla="*/ 600556 w 2784501"/>
              <a:gd name="connsiteY2" fmla="*/ 533 h 586015"/>
              <a:gd name="connsiteX3" fmla="*/ 2214090 w 2784501"/>
              <a:gd name="connsiteY3" fmla="*/ 0 h 586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4501" h="586015">
                <a:moveTo>
                  <a:pt x="2784501" y="585096"/>
                </a:moveTo>
                <a:lnTo>
                  <a:pt x="0" y="586015"/>
                </a:lnTo>
                <a:lnTo>
                  <a:pt x="600556" y="533"/>
                </a:lnTo>
                <a:lnTo>
                  <a:pt x="221409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wrap="square" lIns="0" tIns="0" rIns="0" bIns="0" anchor="ctr" anchorCtr="0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8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MH_Number_2">
            <a:hlinkClick r:id="rId12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5967653" y="2019044"/>
            <a:ext cx="740101" cy="709166"/>
          </a:xfrm>
          <a:custGeom>
            <a:avLst/>
            <a:gdLst>
              <a:gd name="connsiteX0" fmla="*/ 0 w 580231"/>
              <a:gd name="connsiteY0" fmla="*/ 0 h 469900"/>
              <a:gd name="connsiteX1" fmla="*/ 469900 w 580231"/>
              <a:gd name="connsiteY1" fmla="*/ 0 h 469900"/>
              <a:gd name="connsiteX2" fmla="*/ 469900 w 580231"/>
              <a:gd name="connsiteY2" fmla="*/ 140764 h 469900"/>
              <a:gd name="connsiteX3" fmla="*/ 580231 w 580231"/>
              <a:gd name="connsiteY3" fmla="*/ 234950 h 469900"/>
              <a:gd name="connsiteX4" fmla="*/ 469900 w 580231"/>
              <a:gd name="connsiteY4" fmla="*/ 329136 h 469900"/>
              <a:gd name="connsiteX5" fmla="*/ 469900 w 580231"/>
              <a:gd name="connsiteY5" fmla="*/ 469900 h 469900"/>
              <a:gd name="connsiteX6" fmla="*/ 0 w 580231"/>
              <a:gd name="connsiteY6" fmla="*/ 469900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0231" h="469900">
                <a:moveTo>
                  <a:pt x="0" y="0"/>
                </a:moveTo>
                <a:lnTo>
                  <a:pt x="469900" y="0"/>
                </a:lnTo>
                <a:lnTo>
                  <a:pt x="469900" y="140764"/>
                </a:lnTo>
                <a:lnTo>
                  <a:pt x="580231" y="234950"/>
                </a:lnTo>
                <a:lnTo>
                  <a:pt x="469900" y="329136"/>
                </a:lnTo>
                <a:lnTo>
                  <a:pt x="469900" y="469900"/>
                </a:lnTo>
                <a:lnTo>
                  <a:pt x="0" y="4699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144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b="1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sz="4800" b="1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MH_Number_1">
            <a:hlinkClick r:id="rId13" action="ppaction://hlinksldjump"/>
          </p:cNvPr>
          <p:cNvSpPr/>
          <p:nvPr>
            <p:custDataLst>
              <p:tags r:id="rId4"/>
            </p:custDataLst>
          </p:nvPr>
        </p:nvSpPr>
        <p:spPr>
          <a:xfrm flipH="1">
            <a:off x="5834819" y="573634"/>
            <a:ext cx="740101" cy="709166"/>
          </a:xfrm>
          <a:custGeom>
            <a:avLst/>
            <a:gdLst>
              <a:gd name="connsiteX0" fmla="*/ 0 w 580231"/>
              <a:gd name="connsiteY0" fmla="*/ 0 h 469900"/>
              <a:gd name="connsiteX1" fmla="*/ 469900 w 580231"/>
              <a:gd name="connsiteY1" fmla="*/ 0 h 469900"/>
              <a:gd name="connsiteX2" fmla="*/ 469900 w 580231"/>
              <a:gd name="connsiteY2" fmla="*/ 140764 h 469900"/>
              <a:gd name="connsiteX3" fmla="*/ 580231 w 580231"/>
              <a:gd name="connsiteY3" fmla="*/ 234950 h 469900"/>
              <a:gd name="connsiteX4" fmla="*/ 469900 w 580231"/>
              <a:gd name="connsiteY4" fmla="*/ 329136 h 469900"/>
              <a:gd name="connsiteX5" fmla="*/ 469900 w 580231"/>
              <a:gd name="connsiteY5" fmla="*/ 469900 h 469900"/>
              <a:gd name="connsiteX6" fmla="*/ 0 w 580231"/>
              <a:gd name="connsiteY6" fmla="*/ 469900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0231" h="469900">
                <a:moveTo>
                  <a:pt x="0" y="0"/>
                </a:moveTo>
                <a:lnTo>
                  <a:pt x="469900" y="0"/>
                </a:lnTo>
                <a:lnTo>
                  <a:pt x="469900" y="140764"/>
                </a:lnTo>
                <a:lnTo>
                  <a:pt x="580231" y="234950"/>
                </a:lnTo>
                <a:lnTo>
                  <a:pt x="469900" y="329136"/>
                </a:lnTo>
                <a:lnTo>
                  <a:pt x="469900" y="469900"/>
                </a:lnTo>
                <a:lnTo>
                  <a:pt x="0" y="4699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b="1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sz="4800" b="1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2" name="MH_Entry_2">
            <a:hlinkClick r:id="rId12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32110" y="3588577"/>
            <a:ext cx="4549405" cy="7091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 algn="r">
              <a:lnSpc>
                <a:spcPct val="120000"/>
              </a:lnSpc>
              <a:defRPr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800" dirty="0" smtClean="0">
                <a:solidFill>
                  <a:schemeClr val="bg1">
                    <a:lumMod val="50000"/>
                  </a:schemeClr>
                </a:solidFill>
              </a:rPr>
              <a:t>预警及报表查看</a:t>
            </a:r>
            <a:endParaRPr lang="en-US" altLang="zh-CN" sz="4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MH_Entry_1">
            <a:hlinkClick r:id="rId13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 flipH="1">
            <a:off x="1007466" y="573634"/>
            <a:ext cx="4385109" cy="7091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4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汇报人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MH_Number_3">
            <a:hlinkClick r:id="rId13" action="ppaction://hlinksldjump"/>
          </p:cNvPr>
          <p:cNvSpPr/>
          <p:nvPr>
            <p:custDataLst>
              <p:tags r:id="rId7"/>
            </p:custDataLst>
          </p:nvPr>
        </p:nvSpPr>
        <p:spPr>
          <a:xfrm flipH="1">
            <a:off x="5914754" y="3674294"/>
            <a:ext cx="580230" cy="555978"/>
          </a:xfrm>
          <a:custGeom>
            <a:avLst/>
            <a:gdLst>
              <a:gd name="connsiteX0" fmla="*/ 0 w 580231"/>
              <a:gd name="connsiteY0" fmla="*/ 0 h 469900"/>
              <a:gd name="connsiteX1" fmla="*/ 469900 w 580231"/>
              <a:gd name="connsiteY1" fmla="*/ 0 h 469900"/>
              <a:gd name="connsiteX2" fmla="*/ 469900 w 580231"/>
              <a:gd name="connsiteY2" fmla="*/ 140764 h 469900"/>
              <a:gd name="connsiteX3" fmla="*/ 580231 w 580231"/>
              <a:gd name="connsiteY3" fmla="*/ 234950 h 469900"/>
              <a:gd name="connsiteX4" fmla="*/ 469900 w 580231"/>
              <a:gd name="connsiteY4" fmla="*/ 329136 h 469900"/>
              <a:gd name="connsiteX5" fmla="*/ 469900 w 580231"/>
              <a:gd name="connsiteY5" fmla="*/ 469900 h 469900"/>
              <a:gd name="connsiteX6" fmla="*/ 0 w 580231"/>
              <a:gd name="connsiteY6" fmla="*/ 469900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0231" h="469900">
                <a:moveTo>
                  <a:pt x="0" y="0"/>
                </a:moveTo>
                <a:lnTo>
                  <a:pt x="469900" y="0"/>
                </a:lnTo>
                <a:lnTo>
                  <a:pt x="469900" y="140764"/>
                </a:lnTo>
                <a:lnTo>
                  <a:pt x="580231" y="234950"/>
                </a:lnTo>
                <a:lnTo>
                  <a:pt x="469900" y="329136"/>
                </a:lnTo>
                <a:lnTo>
                  <a:pt x="469900" y="469900"/>
                </a:lnTo>
                <a:lnTo>
                  <a:pt x="0" y="4699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b="1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endParaRPr lang="zh-CN" altLang="en-US" sz="4800" b="1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MH_Entry_2">
            <a:hlinkClick r:id="rId12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146810" y="2171444"/>
            <a:ext cx="4549405" cy="709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 algn="r">
              <a:lnSpc>
                <a:spcPct val="120000"/>
              </a:lnSpc>
              <a:defRPr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4800" dirty="0" smtClean="0">
                <a:solidFill>
                  <a:schemeClr val="bg1">
                    <a:lumMod val="50000"/>
                  </a:schemeClr>
                </a:solidFill>
              </a:rPr>
              <a:t>评价人</a:t>
            </a:r>
            <a:endParaRPr lang="en-US" altLang="zh-CN" sz="4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MH_Number_2">
            <a:hlinkClick r:id="rId12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5987704" y="5131215"/>
            <a:ext cx="740101" cy="709166"/>
          </a:xfrm>
          <a:custGeom>
            <a:avLst/>
            <a:gdLst>
              <a:gd name="connsiteX0" fmla="*/ 0 w 580231"/>
              <a:gd name="connsiteY0" fmla="*/ 0 h 469900"/>
              <a:gd name="connsiteX1" fmla="*/ 469900 w 580231"/>
              <a:gd name="connsiteY1" fmla="*/ 0 h 469900"/>
              <a:gd name="connsiteX2" fmla="*/ 469900 w 580231"/>
              <a:gd name="connsiteY2" fmla="*/ 140764 h 469900"/>
              <a:gd name="connsiteX3" fmla="*/ 580231 w 580231"/>
              <a:gd name="connsiteY3" fmla="*/ 234950 h 469900"/>
              <a:gd name="connsiteX4" fmla="*/ 469900 w 580231"/>
              <a:gd name="connsiteY4" fmla="*/ 329136 h 469900"/>
              <a:gd name="connsiteX5" fmla="*/ 469900 w 580231"/>
              <a:gd name="connsiteY5" fmla="*/ 469900 h 469900"/>
              <a:gd name="connsiteX6" fmla="*/ 0 w 580231"/>
              <a:gd name="connsiteY6" fmla="*/ 469900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0231" h="469900">
                <a:moveTo>
                  <a:pt x="0" y="0"/>
                </a:moveTo>
                <a:lnTo>
                  <a:pt x="469900" y="0"/>
                </a:lnTo>
                <a:lnTo>
                  <a:pt x="469900" y="140764"/>
                </a:lnTo>
                <a:lnTo>
                  <a:pt x="580231" y="234950"/>
                </a:lnTo>
                <a:lnTo>
                  <a:pt x="469900" y="329136"/>
                </a:lnTo>
                <a:lnTo>
                  <a:pt x="469900" y="469900"/>
                </a:lnTo>
                <a:lnTo>
                  <a:pt x="0" y="4699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144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b="1" dirty="0" smtClean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endParaRPr lang="zh-CN" altLang="en-US" sz="4800" b="1" dirty="0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MH_Entry_2">
            <a:hlinkClick r:id="rId12" action="ppaction://hlinksldjump"/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166861" y="5283615"/>
            <a:ext cx="4549405" cy="709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 algn="r">
              <a:lnSpc>
                <a:spcPct val="120000"/>
              </a:lnSpc>
              <a:defRPr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4800" dirty="0" smtClean="0"/>
              <a:t>系统管理员</a:t>
            </a:r>
            <a:endParaRPr lang="en-US" altLang="zh-CN" sz="4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57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06256" y="398843"/>
            <a:ext cx="3446364" cy="6157607"/>
            <a:chOff x="1114485" y="423746"/>
            <a:chExt cx="3446364" cy="6157607"/>
          </a:xfrm>
        </p:grpSpPr>
        <p:sp>
          <p:nvSpPr>
            <p:cNvPr id="2" name="矩形 1"/>
            <p:cNvSpPr/>
            <p:nvPr/>
          </p:nvSpPr>
          <p:spPr>
            <a:xfrm>
              <a:off x="1114485" y="453758"/>
              <a:ext cx="3445727" cy="61275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122" y="423746"/>
              <a:ext cx="3445727" cy="289931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5122" y="6248206"/>
              <a:ext cx="3445727" cy="314286"/>
            </a:xfrm>
            <a:prstGeom prst="rect">
              <a:avLst/>
            </a:prstGeom>
          </p:spPr>
        </p:pic>
      </p:grpSp>
      <p:sp>
        <p:nvSpPr>
          <p:cNvPr id="248" name="矩形 247"/>
          <p:cNvSpPr/>
          <p:nvPr/>
        </p:nvSpPr>
        <p:spPr>
          <a:xfrm>
            <a:off x="1027120" y="5574766"/>
            <a:ext cx="3417649" cy="634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1006255" y="1424761"/>
            <a:ext cx="3445728" cy="460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1011095" y="1927819"/>
            <a:ext cx="3429880" cy="460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1011095" y="2445120"/>
            <a:ext cx="3445728" cy="460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1011094" y="2960685"/>
            <a:ext cx="3437481" cy="460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1019342" y="3472961"/>
            <a:ext cx="3437481" cy="460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1022682" y="4542919"/>
            <a:ext cx="3437481" cy="460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006256" y="1250240"/>
            <a:ext cx="3445727" cy="111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234251" y="1514185"/>
            <a:ext cx="180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厦门国贸金沙湾</a:t>
            </a:r>
            <a:endParaRPr lang="zh-CN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1627664" y="835278"/>
            <a:ext cx="1660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+mn-ea"/>
              </a:rPr>
              <a:t>工  程   项   目</a:t>
            </a:r>
            <a:endParaRPr lang="zh-CN" altLang="en-US" sz="1200" b="1" dirty="0">
              <a:latin typeface="+mn-ea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1234251" y="1974940"/>
            <a:ext cx="180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南昌国贸蓝湾</a:t>
            </a:r>
            <a:endParaRPr lang="zh-CN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1234251" y="2523950"/>
            <a:ext cx="180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南昌国贸天峯</a:t>
            </a:r>
            <a:endParaRPr lang="zh-CN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1234251" y="3039587"/>
            <a:ext cx="1544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合肥天悦</a:t>
            </a:r>
            <a:endParaRPr lang="zh-CN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1223618" y="4097888"/>
            <a:ext cx="180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厦门天悦</a:t>
            </a:r>
            <a:r>
              <a:rPr lang="en-US" altLang="zh-C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5#</a:t>
            </a:r>
            <a:endParaRPr lang="zh-CN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1234251" y="4603460"/>
            <a:ext cx="180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上海天悦</a:t>
            </a:r>
            <a:r>
              <a:rPr lang="en-US" altLang="zh-C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37A</a:t>
            </a:r>
            <a:endParaRPr lang="zh-CN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1234251" y="3566269"/>
            <a:ext cx="180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合肥天成</a:t>
            </a:r>
            <a:endParaRPr lang="zh-CN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3470536" y="1509888"/>
            <a:ext cx="654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同步</a:t>
            </a:r>
            <a:endParaRPr lang="zh-CN" altLang="en-US" sz="1200" dirty="0">
              <a:solidFill>
                <a:srgbClr val="00B05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3463444" y="2013169"/>
            <a:ext cx="654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同步</a:t>
            </a:r>
            <a:endParaRPr lang="zh-CN" altLang="en-US" sz="1200" dirty="0">
              <a:solidFill>
                <a:srgbClr val="00B05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3434737" y="2536625"/>
            <a:ext cx="654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同步</a:t>
            </a:r>
            <a:endParaRPr lang="zh-CN" altLang="en-US" sz="1200" dirty="0">
              <a:solidFill>
                <a:srgbClr val="00B05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3434736" y="3040042"/>
            <a:ext cx="654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同步</a:t>
            </a:r>
            <a:endParaRPr lang="zh-CN" altLang="en-US" sz="1200" dirty="0">
              <a:solidFill>
                <a:srgbClr val="00B05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3421471" y="3565538"/>
            <a:ext cx="654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同步</a:t>
            </a:r>
            <a:endParaRPr lang="zh-CN" altLang="en-US" sz="1200" dirty="0">
              <a:solidFill>
                <a:srgbClr val="00B05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3415239" y="4119830"/>
            <a:ext cx="654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同步</a:t>
            </a:r>
            <a:endParaRPr lang="zh-CN" altLang="en-US" sz="1200" dirty="0">
              <a:solidFill>
                <a:srgbClr val="00B05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3409743" y="4665583"/>
            <a:ext cx="654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同步</a:t>
            </a:r>
            <a:endParaRPr lang="zh-CN" altLang="en-US" sz="1200" dirty="0">
              <a:solidFill>
                <a:srgbClr val="00B05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04866" y="5686427"/>
            <a:ext cx="1070216" cy="518404"/>
            <a:chOff x="1731222" y="5618365"/>
            <a:chExt cx="1070216" cy="518404"/>
          </a:xfrm>
        </p:grpSpPr>
        <p:sp>
          <p:nvSpPr>
            <p:cNvPr id="242" name="文本框 241"/>
            <p:cNvSpPr txBox="1"/>
            <p:nvPr/>
          </p:nvSpPr>
          <p:spPr>
            <a:xfrm>
              <a:off x="1731222" y="5859770"/>
              <a:ext cx="10702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+mn-ea"/>
                </a:rPr>
                <a:t>报表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243" name="Freeform 166"/>
            <p:cNvSpPr>
              <a:spLocks noChangeArrowheads="1"/>
            </p:cNvSpPr>
            <p:nvPr/>
          </p:nvSpPr>
          <p:spPr bwMode="auto">
            <a:xfrm>
              <a:off x="2106772" y="5618365"/>
              <a:ext cx="293879" cy="236353"/>
            </a:xfrm>
            <a:custGeom>
              <a:avLst/>
              <a:gdLst>
                <a:gd name="T0" fmla="*/ 166118 w 390"/>
                <a:gd name="T1" fmla="*/ 0 h 445"/>
                <a:gd name="T2" fmla="*/ 166118 w 390"/>
                <a:gd name="T3" fmla="*/ 0 h 445"/>
                <a:gd name="T4" fmla="*/ 138804 w 390"/>
                <a:gd name="T5" fmla="*/ 0 h 445"/>
                <a:gd name="T6" fmla="*/ 130745 w 390"/>
                <a:gd name="T7" fmla="*/ 12586 h 445"/>
                <a:gd name="T8" fmla="*/ 130745 w 390"/>
                <a:gd name="T9" fmla="*/ 199576 h 445"/>
                <a:gd name="T10" fmla="*/ 174177 w 390"/>
                <a:gd name="T11" fmla="*/ 199576 h 445"/>
                <a:gd name="T12" fmla="*/ 174177 w 390"/>
                <a:gd name="T13" fmla="*/ 12586 h 445"/>
                <a:gd name="T14" fmla="*/ 166118 w 390"/>
                <a:gd name="T15" fmla="*/ 0 h 445"/>
                <a:gd name="T16" fmla="*/ 98954 w 390"/>
                <a:gd name="T17" fmla="*/ 67874 h 445"/>
                <a:gd name="T18" fmla="*/ 98954 w 390"/>
                <a:gd name="T19" fmla="*/ 67874 h 445"/>
                <a:gd name="T20" fmla="*/ 75223 w 390"/>
                <a:gd name="T21" fmla="*/ 67874 h 445"/>
                <a:gd name="T22" fmla="*/ 63134 w 390"/>
                <a:gd name="T23" fmla="*/ 80010 h 445"/>
                <a:gd name="T24" fmla="*/ 63134 w 390"/>
                <a:gd name="T25" fmla="*/ 199576 h 445"/>
                <a:gd name="T26" fmla="*/ 111044 w 390"/>
                <a:gd name="T27" fmla="*/ 199576 h 445"/>
                <a:gd name="T28" fmla="*/ 111044 w 390"/>
                <a:gd name="T29" fmla="*/ 80010 h 445"/>
                <a:gd name="T30" fmla="*/ 98954 w 390"/>
                <a:gd name="T31" fmla="*/ 67874 h 445"/>
                <a:gd name="T32" fmla="*/ 31343 w 390"/>
                <a:gd name="T33" fmla="*/ 135747 h 445"/>
                <a:gd name="T34" fmla="*/ 31343 w 390"/>
                <a:gd name="T35" fmla="*/ 135747 h 445"/>
                <a:gd name="T36" fmla="*/ 7612 w 390"/>
                <a:gd name="T37" fmla="*/ 135747 h 445"/>
                <a:gd name="T38" fmla="*/ 0 w 390"/>
                <a:gd name="T39" fmla="*/ 143389 h 445"/>
                <a:gd name="T40" fmla="*/ 0 w 390"/>
                <a:gd name="T41" fmla="*/ 199576 h 445"/>
                <a:gd name="T42" fmla="*/ 43432 w 390"/>
                <a:gd name="T43" fmla="*/ 199576 h 445"/>
                <a:gd name="T44" fmla="*/ 43432 w 390"/>
                <a:gd name="T45" fmla="*/ 143389 h 445"/>
                <a:gd name="T46" fmla="*/ 31343 w 390"/>
                <a:gd name="T47" fmla="*/ 135747 h 44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90" h="445">
                  <a:moveTo>
                    <a:pt x="371" y="0"/>
                  </a:moveTo>
                  <a:lnTo>
                    <a:pt x="371" y="0"/>
                  </a:lnTo>
                  <a:cubicBezTo>
                    <a:pt x="310" y="0"/>
                    <a:pt x="310" y="0"/>
                    <a:pt x="310" y="0"/>
                  </a:cubicBezTo>
                  <a:cubicBezTo>
                    <a:pt x="301" y="0"/>
                    <a:pt x="292" y="10"/>
                    <a:pt x="292" y="28"/>
                  </a:cubicBezTo>
                  <a:cubicBezTo>
                    <a:pt x="292" y="444"/>
                    <a:pt x="292" y="444"/>
                    <a:pt x="292" y="444"/>
                  </a:cubicBezTo>
                  <a:cubicBezTo>
                    <a:pt x="389" y="444"/>
                    <a:pt x="389" y="444"/>
                    <a:pt x="389" y="444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0"/>
                    <a:pt x="380" y="0"/>
                    <a:pt x="371" y="0"/>
                  </a:cubicBezTo>
                  <a:close/>
                  <a:moveTo>
                    <a:pt x="221" y="151"/>
                  </a:moveTo>
                  <a:lnTo>
                    <a:pt x="221" y="151"/>
                  </a:lnTo>
                  <a:cubicBezTo>
                    <a:pt x="168" y="151"/>
                    <a:pt x="168" y="151"/>
                    <a:pt x="168" y="151"/>
                  </a:cubicBezTo>
                  <a:cubicBezTo>
                    <a:pt x="150" y="151"/>
                    <a:pt x="141" y="160"/>
                    <a:pt x="141" y="178"/>
                  </a:cubicBezTo>
                  <a:cubicBezTo>
                    <a:pt x="141" y="444"/>
                    <a:pt x="141" y="444"/>
                    <a:pt x="141" y="444"/>
                  </a:cubicBezTo>
                  <a:cubicBezTo>
                    <a:pt x="248" y="444"/>
                    <a:pt x="248" y="444"/>
                    <a:pt x="248" y="444"/>
                  </a:cubicBezTo>
                  <a:cubicBezTo>
                    <a:pt x="248" y="178"/>
                    <a:pt x="248" y="178"/>
                    <a:pt x="248" y="178"/>
                  </a:cubicBezTo>
                  <a:cubicBezTo>
                    <a:pt x="248" y="160"/>
                    <a:pt x="230" y="151"/>
                    <a:pt x="221" y="151"/>
                  </a:cubicBezTo>
                  <a:close/>
                  <a:moveTo>
                    <a:pt x="70" y="302"/>
                  </a:moveTo>
                  <a:lnTo>
                    <a:pt x="70" y="302"/>
                  </a:lnTo>
                  <a:cubicBezTo>
                    <a:pt x="17" y="302"/>
                    <a:pt x="17" y="302"/>
                    <a:pt x="17" y="302"/>
                  </a:cubicBezTo>
                  <a:cubicBezTo>
                    <a:pt x="0" y="302"/>
                    <a:pt x="0" y="310"/>
                    <a:pt x="0" y="319"/>
                  </a:cubicBezTo>
                  <a:cubicBezTo>
                    <a:pt x="0" y="444"/>
                    <a:pt x="0" y="444"/>
                    <a:pt x="0" y="444"/>
                  </a:cubicBezTo>
                  <a:cubicBezTo>
                    <a:pt x="97" y="444"/>
                    <a:pt x="97" y="444"/>
                    <a:pt x="97" y="444"/>
                  </a:cubicBezTo>
                  <a:cubicBezTo>
                    <a:pt x="97" y="319"/>
                    <a:pt x="97" y="319"/>
                    <a:pt x="97" y="319"/>
                  </a:cubicBezTo>
                  <a:cubicBezTo>
                    <a:pt x="97" y="310"/>
                    <a:pt x="88" y="302"/>
                    <a:pt x="70" y="30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rgbClr val="00B0F0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376986" y="5668425"/>
            <a:ext cx="1070216" cy="550073"/>
            <a:chOff x="3386136" y="5656702"/>
            <a:chExt cx="1070216" cy="550073"/>
          </a:xfrm>
        </p:grpSpPr>
        <p:sp>
          <p:nvSpPr>
            <p:cNvPr id="247" name="文本框 246"/>
            <p:cNvSpPr txBox="1"/>
            <p:nvPr/>
          </p:nvSpPr>
          <p:spPr>
            <a:xfrm>
              <a:off x="3386136" y="5929776"/>
              <a:ext cx="10702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+mn-ea"/>
                </a:rPr>
                <a:t>设置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104" name="Freeform 171"/>
            <p:cNvSpPr>
              <a:spLocks noChangeArrowheads="1"/>
            </p:cNvSpPr>
            <p:nvPr/>
          </p:nvSpPr>
          <p:spPr bwMode="auto">
            <a:xfrm>
              <a:off x="3785796" y="5656702"/>
              <a:ext cx="289971" cy="306081"/>
            </a:xfrm>
            <a:custGeom>
              <a:avLst/>
              <a:gdLst>
                <a:gd name="T0" fmla="*/ 106062 w 589"/>
                <a:gd name="T1" fmla="*/ 69145 h 590"/>
                <a:gd name="T2" fmla="*/ 106062 w 589"/>
                <a:gd name="T3" fmla="*/ 137930 h 590"/>
                <a:gd name="T4" fmla="*/ 106062 w 589"/>
                <a:gd name="T5" fmla="*/ 69145 h 590"/>
                <a:gd name="T6" fmla="*/ 106062 w 589"/>
                <a:gd name="T7" fmla="*/ 127486 h 590"/>
                <a:gd name="T8" fmla="*/ 106062 w 589"/>
                <a:gd name="T9" fmla="*/ 84991 h 590"/>
                <a:gd name="T10" fmla="*/ 106062 w 589"/>
                <a:gd name="T11" fmla="*/ 127486 h 590"/>
                <a:gd name="T12" fmla="*/ 207074 w 589"/>
                <a:gd name="T13" fmla="*/ 127486 h 590"/>
                <a:gd name="T14" fmla="*/ 190840 w 589"/>
                <a:gd name="T15" fmla="*/ 106239 h 590"/>
                <a:gd name="T16" fmla="*/ 207074 w 589"/>
                <a:gd name="T17" fmla="*/ 79589 h 590"/>
                <a:gd name="T18" fmla="*/ 196251 w 589"/>
                <a:gd name="T19" fmla="*/ 37454 h 590"/>
                <a:gd name="T20" fmla="*/ 159093 w 589"/>
                <a:gd name="T21" fmla="*/ 42495 h 590"/>
                <a:gd name="T22" fmla="*/ 132397 w 589"/>
                <a:gd name="T23" fmla="*/ 10804 h 590"/>
                <a:gd name="T24" fmla="*/ 90189 w 589"/>
                <a:gd name="T25" fmla="*/ 0 h 590"/>
                <a:gd name="T26" fmla="*/ 79366 w 589"/>
                <a:gd name="T27" fmla="*/ 26650 h 590"/>
                <a:gd name="T28" fmla="*/ 37158 w 589"/>
                <a:gd name="T29" fmla="*/ 32052 h 590"/>
                <a:gd name="T30" fmla="*/ 0 w 589"/>
                <a:gd name="T31" fmla="*/ 58701 h 590"/>
                <a:gd name="T32" fmla="*/ 20924 w 589"/>
                <a:gd name="T33" fmla="*/ 90393 h 590"/>
                <a:gd name="T34" fmla="*/ 20924 w 589"/>
                <a:gd name="T35" fmla="*/ 122084 h 590"/>
                <a:gd name="T36" fmla="*/ 0 w 589"/>
                <a:gd name="T37" fmla="*/ 148734 h 590"/>
                <a:gd name="T38" fmla="*/ 37158 w 589"/>
                <a:gd name="T39" fmla="*/ 180425 h 590"/>
                <a:gd name="T40" fmla="*/ 79366 w 589"/>
                <a:gd name="T41" fmla="*/ 185827 h 590"/>
                <a:gd name="T42" fmla="*/ 90189 w 589"/>
                <a:gd name="T43" fmla="*/ 212117 h 590"/>
                <a:gd name="T44" fmla="*/ 132397 w 589"/>
                <a:gd name="T45" fmla="*/ 196271 h 590"/>
                <a:gd name="T46" fmla="*/ 159093 w 589"/>
                <a:gd name="T47" fmla="*/ 169982 h 590"/>
                <a:gd name="T48" fmla="*/ 196251 w 589"/>
                <a:gd name="T49" fmla="*/ 175023 h 590"/>
                <a:gd name="T50" fmla="*/ 207074 w 589"/>
                <a:gd name="T51" fmla="*/ 127486 h 590"/>
                <a:gd name="T52" fmla="*/ 196251 w 589"/>
                <a:gd name="T53" fmla="*/ 148734 h 590"/>
                <a:gd name="T54" fmla="*/ 180378 w 589"/>
                <a:gd name="T55" fmla="*/ 164580 h 590"/>
                <a:gd name="T56" fmla="*/ 121935 w 589"/>
                <a:gd name="T57" fmla="*/ 175023 h 590"/>
                <a:gd name="T58" fmla="*/ 111473 w 589"/>
                <a:gd name="T59" fmla="*/ 196271 h 590"/>
                <a:gd name="T60" fmla="*/ 90189 w 589"/>
                <a:gd name="T61" fmla="*/ 190869 h 590"/>
                <a:gd name="T62" fmla="*/ 53031 w 589"/>
                <a:gd name="T63" fmla="*/ 153776 h 590"/>
                <a:gd name="T64" fmla="*/ 26335 w 589"/>
                <a:gd name="T65" fmla="*/ 159178 h 590"/>
                <a:gd name="T66" fmla="*/ 20924 w 589"/>
                <a:gd name="T67" fmla="*/ 137930 h 590"/>
                <a:gd name="T68" fmla="*/ 37158 w 589"/>
                <a:gd name="T69" fmla="*/ 106239 h 590"/>
                <a:gd name="T70" fmla="*/ 20924 w 589"/>
                <a:gd name="T71" fmla="*/ 69145 h 590"/>
                <a:gd name="T72" fmla="*/ 26335 w 589"/>
                <a:gd name="T73" fmla="*/ 47897 h 590"/>
                <a:gd name="T74" fmla="*/ 53031 w 589"/>
                <a:gd name="T75" fmla="*/ 58701 h 590"/>
                <a:gd name="T76" fmla="*/ 90189 w 589"/>
                <a:gd name="T77" fmla="*/ 21248 h 590"/>
                <a:gd name="T78" fmla="*/ 111473 w 589"/>
                <a:gd name="T79" fmla="*/ 10804 h 590"/>
                <a:gd name="T80" fmla="*/ 121935 w 589"/>
                <a:gd name="T81" fmla="*/ 37454 h 590"/>
                <a:gd name="T82" fmla="*/ 180378 w 589"/>
                <a:gd name="T83" fmla="*/ 47897 h 590"/>
                <a:gd name="T84" fmla="*/ 196251 w 589"/>
                <a:gd name="T85" fmla="*/ 58701 h 590"/>
                <a:gd name="T86" fmla="*/ 174966 w 589"/>
                <a:gd name="T87" fmla="*/ 79589 h 590"/>
                <a:gd name="T88" fmla="*/ 174966 w 589"/>
                <a:gd name="T89" fmla="*/ 127486 h 590"/>
                <a:gd name="T90" fmla="*/ 196251 w 589"/>
                <a:gd name="T91" fmla="*/ 148734 h 59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89" h="590">
                  <a:moveTo>
                    <a:pt x="294" y="192"/>
                  </a:moveTo>
                  <a:lnTo>
                    <a:pt x="294" y="192"/>
                  </a:lnTo>
                  <a:cubicBezTo>
                    <a:pt x="235" y="192"/>
                    <a:pt x="191" y="236"/>
                    <a:pt x="191" y="295"/>
                  </a:cubicBezTo>
                  <a:cubicBezTo>
                    <a:pt x="191" y="339"/>
                    <a:pt x="235" y="383"/>
                    <a:pt x="294" y="383"/>
                  </a:cubicBezTo>
                  <a:cubicBezTo>
                    <a:pt x="353" y="383"/>
                    <a:pt x="397" y="339"/>
                    <a:pt x="397" y="295"/>
                  </a:cubicBezTo>
                  <a:cubicBezTo>
                    <a:pt x="397" y="236"/>
                    <a:pt x="353" y="192"/>
                    <a:pt x="294" y="192"/>
                  </a:cubicBezTo>
                  <a:close/>
                  <a:moveTo>
                    <a:pt x="294" y="354"/>
                  </a:moveTo>
                  <a:lnTo>
                    <a:pt x="294" y="354"/>
                  </a:lnTo>
                  <a:cubicBezTo>
                    <a:pt x="265" y="354"/>
                    <a:pt x="235" y="324"/>
                    <a:pt x="235" y="295"/>
                  </a:cubicBezTo>
                  <a:cubicBezTo>
                    <a:pt x="235" y="251"/>
                    <a:pt x="265" y="236"/>
                    <a:pt x="294" y="236"/>
                  </a:cubicBezTo>
                  <a:cubicBezTo>
                    <a:pt x="324" y="236"/>
                    <a:pt x="353" y="251"/>
                    <a:pt x="353" y="295"/>
                  </a:cubicBezTo>
                  <a:cubicBezTo>
                    <a:pt x="353" y="324"/>
                    <a:pt x="324" y="354"/>
                    <a:pt x="294" y="354"/>
                  </a:cubicBezTo>
                  <a:close/>
                  <a:moveTo>
                    <a:pt x="574" y="354"/>
                  </a:moveTo>
                  <a:lnTo>
                    <a:pt x="574" y="354"/>
                  </a:lnTo>
                  <a:cubicBezTo>
                    <a:pt x="529" y="339"/>
                    <a:pt x="529" y="339"/>
                    <a:pt x="529" y="339"/>
                  </a:cubicBezTo>
                  <a:cubicBezTo>
                    <a:pt x="529" y="324"/>
                    <a:pt x="529" y="309"/>
                    <a:pt x="529" y="295"/>
                  </a:cubicBezTo>
                  <a:cubicBezTo>
                    <a:pt x="529" y="280"/>
                    <a:pt x="529" y="265"/>
                    <a:pt x="529" y="251"/>
                  </a:cubicBezTo>
                  <a:cubicBezTo>
                    <a:pt x="574" y="221"/>
                    <a:pt x="574" y="221"/>
                    <a:pt x="574" y="221"/>
                  </a:cubicBezTo>
                  <a:cubicBezTo>
                    <a:pt x="588" y="206"/>
                    <a:pt x="588" y="192"/>
                    <a:pt x="588" y="163"/>
                  </a:cubicBezTo>
                  <a:cubicBezTo>
                    <a:pt x="544" y="104"/>
                    <a:pt x="544" y="104"/>
                    <a:pt x="544" y="104"/>
                  </a:cubicBezTo>
                  <a:cubicBezTo>
                    <a:pt x="529" y="74"/>
                    <a:pt x="515" y="74"/>
                    <a:pt x="485" y="89"/>
                  </a:cubicBezTo>
                  <a:cubicBezTo>
                    <a:pt x="441" y="118"/>
                    <a:pt x="441" y="118"/>
                    <a:pt x="441" y="118"/>
                  </a:cubicBezTo>
                  <a:cubicBezTo>
                    <a:pt x="426" y="89"/>
                    <a:pt x="397" y="74"/>
                    <a:pt x="367" y="74"/>
                  </a:cubicBezTo>
                  <a:cubicBezTo>
                    <a:pt x="367" y="30"/>
                    <a:pt x="367" y="30"/>
                    <a:pt x="367" y="30"/>
                  </a:cubicBezTo>
                  <a:cubicBezTo>
                    <a:pt x="367" y="15"/>
                    <a:pt x="353" y="0"/>
                    <a:pt x="338" y="0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235" y="0"/>
                    <a:pt x="220" y="15"/>
                    <a:pt x="220" y="30"/>
                  </a:cubicBezTo>
                  <a:cubicBezTo>
                    <a:pt x="220" y="74"/>
                    <a:pt x="220" y="74"/>
                    <a:pt x="220" y="74"/>
                  </a:cubicBezTo>
                  <a:cubicBezTo>
                    <a:pt x="191" y="74"/>
                    <a:pt x="162" y="89"/>
                    <a:pt x="147" y="118"/>
                  </a:cubicBezTo>
                  <a:cubicBezTo>
                    <a:pt x="103" y="89"/>
                    <a:pt x="103" y="89"/>
                    <a:pt x="103" y="89"/>
                  </a:cubicBezTo>
                  <a:cubicBezTo>
                    <a:pt x="73" y="74"/>
                    <a:pt x="58" y="74"/>
                    <a:pt x="44" y="104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92"/>
                    <a:pt x="0" y="206"/>
                    <a:pt x="14" y="221"/>
                  </a:cubicBezTo>
                  <a:cubicBezTo>
                    <a:pt x="58" y="251"/>
                    <a:pt x="58" y="251"/>
                    <a:pt x="58" y="251"/>
                  </a:cubicBezTo>
                  <a:cubicBezTo>
                    <a:pt x="58" y="265"/>
                    <a:pt x="58" y="280"/>
                    <a:pt x="58" y="295"/>
                  </a:cubicBezTo>
                  <a:cubicBezTo>
                    <a:pt x="58" y="309"/>
                    <a:pt x="58" y="324"/>
                    <a:pt x="58" y="339"/>
                  </a:cubicBezTo>
                  <a:cubicBezTo>
                    <a:pt x="14" y="354"/>
                    <a:pt x="14" y="354"/>
                    <a:pt x="14" y="354"/>
                  </a:cubicBezTo>
                  <a:cubicBezTo>
                    <a:pt x="0" y="368"/>
                    <a:pt x="0" y="398"/>
                    <a:pt x="0" y="413"/>
                  </a:cubicBezTo>
                  <a:cubicBezTo>
                    <a:pt x="44" y="486"/>
                    <a:pt x="44" y="486"/>
                    <a:pt x="44" y="486"/>
                  </a:cubicBezTo>
                  <a:cubicBezTo>
                    <a:pt x="58" y="501"/>
                    <a:pt x="73" y="501"/>
                    <a:pt x="103" y="501"/>
                  </a:cubicBezTo>
                  <a:cubicBezTo>
                    <a:pt x="147" y="472"/>
                    <a:pt x="147" y="472"/>
                    <a:pt x="147" y="472"/>
                  </a:cubicBezTo>
                  <a:cubicBezTo>
                    <a:pt x="162" y="486"/>
                    <a:pt x="191" y="501"/>
                    <a:pt x="220" y="516"/>
                  </a:cubicBezTo>
                  <a:cubicBezTo>
                    <a:pt x="220" y="545"/>
                    <a:pt x="220" y="545"/>
                    <a:pt x="220" y="545"/>
                  </a:cubicBezTo>
                  <a:cubicBezTo>
                    <a:pt x="220" y="560"/>
                    <a:pt x="235" y="589"/>
                    <a:pt x="250" y="589"/>
                  </a:cubicBezTo>
                  <a:cubicBezTo>
                    <a:pt x="338" y="589"/>
                    <a:pt x="338" y="589"/>
                    <a:pt x="338" y="589"/>
                  </a:cubicBezTo>
                  <a:cubicBezTo>
                    <a:pt x="353" y="589"/>
                    <a:pt x="367" y="560"/>
                    <a:pt x="367" y="545"/>
                  </a:cubicBezTo>
                  <a:cubicBezTo>
                    <a:pt x="367" y="516"/>
                    <a:pt x="367" y="516"/>
                    <a:pt x="367" y="516"/>
                  </a:cubicBezTo>
                  <a:cubicBezTo>
                    <a:pt x="397" y="501"/>
                    <a:pt x="426" y="486"/>
                    <a:pt x="441" y="472"/>
                  </a:cubicBezTo>
                  <a:cubicBezTo>
                    <a:pt x="485" y="501"/>
                    <a:pt x="485" y="501"/>
                    <a:pt x="485" y="501"/>
                  </a:cubicBezTo>
                  <a:cubicBezTo>
                    <a:pt x="515" y="501"/>
                    <a:pt x="529" y="501"/>
                    <a:pt x="544" y="486"/>
                  </a:cubicBezTo>
                  <a:cubicBezTo>
                    <a:pt x="588" y="413"/>
                    <a:pt x="588" y="413"/>
                    <a:pt x="588" y="413"/>
                  </a:cubicBezTo>
                  <a:cubicBezTo>
                    <a:pt x="588" y="398"/>
                    <a:pt x="588" y="368"/>
                    <a:pt x="574" y="354"/>
                  </a:cubicBezTo>
                  <a:close/>
                  <a:moveTo>
                    <a:pt x="544" y="413"/>
                  </a:moveTo>
                  <a:lnTo>
                    <a:pt x="544" y="413"/>
                  </a:lnTo>
                  <a:cubicBezTo>
                    <a:pt x="515" y="442"/>
                    <a:pt x="515" y="442"/>
                    <a:pt x="515" y="442"/>
                  </a:cubicBezTo>
                  <a:cubicBezTo>
                    <a:pt x="515" y="457"/>
                    <a:pt x="500" y="457"/>
                    <a:pt x="500" y="457"/>
                  </a:cubicBezTo>
                  <a:cubicBezTo>
                    <a:pt x="441" y="427"/>
                    <a:pt x="441" y="427"/>
                    <a:pt x="441" y="427"/>
                  </a:cubicBezTo>
                  <a:cubicBezTo>
                    <a:pt x="412" y="457"/>
                    <a:pt x="382" y="472"/>
                    <a:pt x="338" y="486"/>
                  </a:cubicBezTo>
                  <a:cubicBezTo>
                    <a:pt x="338" y="530"/>
                    <a:pt x="338" y="530"/>
                    <a:pt x="338" y="530"/>
                  </a:cubicBezTo>
                  <a:cubicBezTo>
                    <a:pt x="338" y="530"/>
                    <a:pt x="324" y="545"/>
                    <a:pt x="309" y="545"/>
                  </a:cubicBezTo>
                  <a:cubicBezTo>
                    <a:pt x="279" y="545"/>
                    <a:pt x="279" y="545"/>
                    <a:pt x="279" y="545"/>
                  </a:cubicBezTo>
                  <a:cubicBezTo>
                    <a:pt x="265" y="545"/>
                    <a:pt x="250" y="530"/>
                    <a:pt x="250" y="530"/>
                  </a:cubicBezTo>
                  <a:cubicBezTo>
                    <a:pt x="250" y="486"/>
                    <a:pt x="250" y="486"/>
                    <a:pt x="250" y="486"/>
                  </a:cubicBezTo>
                  <a:cubicBezTo>
                    <a:pt x="206" y="472"/>
                    <a:pt x="176" y="457"/>
                    <a:pt x="147" y="427"/>
                  </a:cubicBezTo>
                  <a:cubicBezTo>
                    <a:pt x="88" y="457"/>
                    <a:pt x="88" y="457"/>
                    <a:pt x="88" y="457"/>
                  </a:cubicBezTo>
                  <a:cubicBezTo>
                    <a:pt x="88" y="457"/>
                    <a:pt x="73" y="457"/>
                    <a:pt x="73" y="442"/>
                  </a:cubicBezTo>
                  <a:cubicBezTo>
                    <a:pt x="44" y="413"/>
                    <a:pt x="44" y="413"/>
                    <a:pt x="44" y="413"/>
                  </a:cubicBezTo>
                  <a:cubicBezTo>
                    <a:pt x="44" y="398"/>
                    <a:pt x="44" y="383"/>
                    <a:pt x="58" y="383"/>
                  </a:cubicBezTo>
                  <a:cubicBezTo>
                    <a:pt x="103" y="354"/>
                    <a:pt x="103" y="354"/>
                    <a:pt x="103" y="354"/>
                  </a:cubicBezTo>
                  <a:cubicBezTo>
                    <a:pt x="103" y="339"/>
                    <a:pt x="103" y="309"/>
                    <a:pt x="103" y="295"/>
                  </a:cubicBezTo>
                  <a:cubicBezTo>
                    <a:pt x="103" y="265"/>
                    <a:pt x="103" y="251"/>
                    <a:pt x="103" y="221"/>
                  </a:cubicBezTo>
                  <a:cubicBezTo>
                    <a:pt x="58" y="192"/>
                    <a:pt x="58" y="192"/>
                    <a:pt x="58" y="192"/>
                  </a:cubicBezTo>
                  <a:cubicBezTo>
                    <a:pt x="44" y="192"/>
                    <a:pt x="44" y="177"/>
                    <a:pt x="44" y="163"/>
                  </a:cubicBezTo>
                  <a:cubicBezTo>
                    <a:pt x="73" y="133"/>
                    <a:pt x="73" y="133"/>
                    <a:pt x="73" y="133"/>
                  </a:cubicBezTo>
                  <a:cubicBezTo>
                    <a:pt x="73" y="133"/>
                    <a:pt x="88" y="118"/>
                    <a:pt x="88" y="133"/>
                  </a:cubicBezTo>
                  <a:cubicBezTo>
                    <a:pt x="147" y="163"/>
                    <a:pt x="147" y="163"/>
                    <a:pt x="147" y="163"/>
                  </a:cubicBezTo>
                  <a:cubicBezTo>
                    <a:pt x="176" y="133"/>
                    <a:pt x="206" y="104"/>
                    <a:pt x="250" y="104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45"/>
                    <a:pt x="265" y="30"/>
                    <a:pt x="279" y="30"/>
                  </a:cubicBezTo>
                  <a:cubicBezTo>
                    <a:pt x="309" y="30"/>
                    <a:pt x="309" y="30"/>
                    <a:pt x="309" y="30"/>
                  </a:cubicBezTo>
                  <a:cubicBezTo>
                    <a:pt x="324" y="30"/>
                    <a:pt x="338" y="45"/>
                    <a:pt x="338" y="59"/>
                  </a:cubicBezTo>
                  <a:cubicBezTo>
                    <a:pt x="338" y="104"/>
                    <a:pt x="338" y="104"/>
                    <a:pt x="338" y="104"/>
                  </a:cubicBezTo>
                  <a:cubicBezTo>
                    <a:pt x="382" y="104"/>
                    <a:pt x="412" y="133"/>
                    <a:pt x="441" y="163"/>
                  </a:cubicBezTo>
                  <a:cubicBezTo>
                    <a:pt x="500" y="133"/>
                    <a:pt x="500" y="133"/>
                    <a:pt x="500" y="133"/>
                  </a:cubicBezTo>
                  <a:cubicBezTo>
                    <a:pt x="500" y="118"/>
                    <a:pt x="515" y="133"/>
                    <a:pt x="515" y="133"/>
                  </a:cubicBezTo>
                  <a:cubicBezTo>
                    <a:pt x="544" y="163"/>
                    <a:pt x="544" y="163"/>
                    <a:pt x="544" y="163"/>
                  </a:cubicBezTo>
                  <a:cubicBezTo>
                    <a:pt x="544" y="177"/>
                    <a:pt x="544" y="192"/>
                    <a:pt x="529" y="192"/>
                  </a:cubicBezTo>
                  <a:cubicBezTo>
                    <a:pt x="485" y="221"/>
                    <a:pt x="485" y="221"/>
                    <a:pt x="485" y="221"/>
                  </a:cubicBezTo>
                  <a:cubicBezTo>
                    <a:pt x="485" y="251"/>
                    <a:pt x="485" y="265"/>
                    <a:pt x="485" y="295"/>
                  </a:cubicBezTo>
                  <a:cubicBezTo>
                    <a:pt x="485" y="309"/>
                    <a:pt x="485" y="339"/>
                    <a:pt x="485" y="354"/>
                  </a:cubicBezTo>
                  <a:cubicBezTo>
                    <a:pt x="529" y="383"/>
                    <a:pt x="529" y="383"/>
                    <a:pt x="529" y="383"/>
                  </a:cubicBezTo>
                  <a:cubicBezTo>
                    <a:pt x="544" y="383"/>
                    <a:pt x="544" y="398"/>
                    <a:pt x="544" y="41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B0F0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91431" tIns="45716" rIns="91431" bIns="45716" anchor="ctr"/>
            <a:lstStyle/>
            <a:p>
              <a:pPr eaLnBrk="1" hangingPunct="1">
                <a:defRPr/>
              </a:pPr>
              <a:endParaRPr lang="zh-CN" altLang="en-US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762922" y="5659957"/>
            <a:ext cx="1070216" cy="556695"/>
            <a:chOff x="2655303" y="5649378"/>
            <a:chExt cx="1070216" cy="556695"/>
          </a:xfrm>
        </p:grpSpPr>
        <p:sp>
          <p:nvSpPr>
            <p:cNvPr id="244" name="文本框 243"/>
            <p:cNvSpPr txBox="1"/>
            <p:nvPr/>
          </p:nvSpPr>
          <p:spPr>
            <a:xfrm>
              <a:off x="2655303" y="5929074"/>
              <a:ext cx="10702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+mn-ea"/>
                </a:rPr>
                <a:t>预警消息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107" name="Freeform 66"/>
            <p:cNvSpPr>
              <a:spLocks noChangeArrowheads="1"/>
            </p:cNvSpPr>
            <p:nvPr/>
          </p:nvSpPr>
          <p:spPr bwMode="auto">
            <a:xfrm>
              <a:off x="3051797" y="5649378"/>
              <a:ext cx="236537" cy="255588"/>
            </a:xfrm>
            <a:custGeom>
              <a:avLst/>
              <a:gdLst>
                <a:gd name="T0" fmla="*/ 170151 w 545"/>
                <a:gd name="T1" fmla="*/ 127474 h 589"/>
                <a:gd name="T2" fmla="*/ 170151 w 545"/>
                <a:gd name="T3" fmla="*/ 127474 h 589"/>
                <a:gd name="T4" fmla="*/ 170151 w 545"/>
                <a:gd name="T5" fmla="*/ 68973 h 589"/>
                <a:gd name="T6" fmla="*/ 100790 w 545"/>
                <a:gd name="T7" fmla="*/ 0 h 589"/>
                <a:gd name="T8" fmla="*/ 26372 w 545"/>
                <a:gd name="T9" fmla="*/ 68973 h 589"/>
                <a:gd name="T10" fmla="*/ 26372 w 545"/>
                <a:gd name="T11" fmla="*/ 127474 h 589"/>
                <a:gd name="T12" fmla="*/ 0 w 545"/>
                <a:gd name="T13" fmla="*/ 185974 h 589"/>
                <a:gd name="T14" fmla="*/ 63581 w 545"/>
                <a:gd name="T15" fmla="*/ 185974 h 589"/>
                <a:gd name="T16" fmla="*/ 100790 w 545"/>
                <a:gd name="T17" fmla="*/ 212336 h 589"/>
                <a:gd name="T18" fmla="*/ 132581 w 545"/>
                <a:gd name="T19" fmla="*/ 185974 h 589"/>
                <a:gd name="T20" fmla="*/ 196523 w 545"/>
                <a:gd name="T21" fmla="*/ 185974 h 589"/>
                <a:gd name="T22" fmla="*/ 170151 w 545"/>
                <a:gd name="T23" fmla="*/ 127474 h 589"/>
                <a:gd name="T24" fmla="*/ 100790 w 545"/>
                <a:gd name="T25" fmla="*/ 196447 h 589"/>
                <a:gd name="T26" fmla="*/ 100790 w 545"/>
                <a:gd name="T27" fmla="*/ 196447 h 589"/>
                <a:gd name="T28" fmla="*/ 79476 w 545"/>
                <a:gd name="T29" fmla="*/ 185974 h 589"/>
                <a:gd name="T30" fmla="*/ 117047 w 545"/>
                <a:gd name="T31" fmla="*/ 185974 h 589"/>
                <a:gd name="T32" fmla="*/ 100790 w 545"/>
                <a:gd name="T33" fmla="*/ 196447 h 589"/>
                <a:gd name="T34" fmla="*/ 20953 w 545"/>
                <a:gd name="T35" fmla="*/ 170085 h 589"/>
                <a:gd name="T36" fmla="*/ 20953 w 545"/>
                <a:gd name="T37" fmla="*/ 170085 h 589"/>
                <a:gd name="T38" fmla="*/ 42267 w 545"/>
                <a:gd name="T39" fmla="*/ 127474 h 589"/>
                <a:gd name="T40" fmla="*/ 42267 w 545"/>
                <a:gd name="T41" fmla="*/ 68973 h 589"/>
                <a:gd name="T42" fmla="*/ 100790 w 545"/>
                <a:gd name="T43" fmla="*/ 15889 h 589"/>
                <a:gd name="T44" fmla="*/ 153895 w 545"/>
                <a:gd name="T45" fmla="*/ 68973 h 589"/>
                <a:gd name="T46" fmla="*/ 153895 w 545"/>
                <a:gd name="T47" fmla="*/ 127474 h 589"/>
                <a:gd name="T48" fmla="*/ 175209 w 545"/>
                <a:gd name="T49" fmla="*/ 170085 h 589"/>
                <a:gd name="T50" fmla="*/ 20953 w 545"/>
                <a:gd name="T51" fmla="*/ 170085 h 58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545" h="589">
                  <a:moveTo>
                    <a:pt x="471" y="353"/>
                  </a:moveTo>
                  <a:lnTo>
                    <a:pt x="471" y="353"/>
                  </a:lnTo>
                  <a:cubicBezTo>
                    <a:pt x="471" y="191"/>
                    <a:pt x="471" y="191"/>
                    <a:pt x="471" y="191"/>
                  </a:cubicBezTo>
                  <a:cubicBezTo>
                    <a:pt x="471" y="88"/>
                    <a:pt x="383" y="0"/>
                    <a:pt x="279" y="0"/>
                  </a:cubicBezTo>
                  <a:cubicBezTo>
                    <a:pt x="162" y="0"/>
                    <a:pt x="73" y="88"/>
                    <a:pt x="73" y="191"/>
                  </a:cubicBezTo>
                  <a:cubicBezTo>
                    <a:pt x="73" y="353"/>
                    <a:pt x="73" y="353"/>
                    <a:pt x="73" y="353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176" y="515"/>
                    <a:pt x="176" y="515"/>
                    <a:pt x="176" y="515"/>
                  </a:cubicBezTo>
                  <a:cubicBezTo>
                    <a:pt x="191" y="559"/>
                    <a:pt x="220" y="588"/>
                    <a:pt x="279" y="588"/>
                  </a:cubicBezTo>
                  <a:cubicBezTo>
                    <a:pt x="324" y="588"/>
                    <a:pt x="367" y="559"/>
                    <a:pt x="367" y="515"/>
                  </a:cubicBezTo>
                  <a:cubicBezTo>
                    <a:pt x="544" y="515"/>
                    <a:pt x="544" y="515"/>
                    <a:pt x="544" y="515"/>
                  </a:cubicBezTo>
                  <a:lnTo>
                    <a:pt x="471" y="353"/>
                  </a:lnTo>
                  <a:close/>
                  <a:moveTo>
                    <a:pt x="279" y="544"/>
                  </a:moveTo>
                  <a:lnTo>
                    <a:pt x="279" y="544"/>
                  </a:lnTo>
                  <a:cubicBezTo>
                    <a:pt x="250" y="544"/>
                    <a:pt x="220" y="530"/>
                    <a:pt x="220" y="515"/>
                  </a:cubicBezTo>
                  <a:cubicBezTo>
                    <a:pt x="324" y="515"/>
                    <a:pt x="324" y="515"/>
                    <a:pt x="324" y="515"/>
                  </a:cubicBezTo>
                  <a:cubicBezTo>
                    <a:pt x="324" y="530"/>
                    <a:pt x="294" y="544"/>
                    <a:pt x="279" y="544"/>
                  </a:cubicBezTo>
                  <a:close/>
                  <a:moveTo>
                    <a:pt x="58" y="471"/>
                  </a:moveTo>
                  <a:lnTo>
                    <a:pt x="58" y="471"/>
                  </a:lnTo>
                  <a:cubicBezTo>
                    <a:pt x="117" y="353"/>
                    <a:pt x="117" y="353"/>
                    <a:pt x="117" y="353"/>
                  </a:cubicBezTo>
                  <a:cubicBezTo>
                    <a:pt x="117" y="191"/>
                    <a:pt x="117" y="191"/>
                    <a:pt x="117" y="191"/>
                  </a:cubicBezTo>
                  <a:cubicBezTo>
                    <a:pt x="117" y="103"/>
                    <a:pt x="191" y="44"/>
                    <a:pt x="279" y="44"/>
                  </a:cubicBezTo>
                  <a:cubicBezTo>
                    <a:pt x="367" y="44"/>
                    <a:pt x="426" y="103"/>
                    <a:pt x="426" y="191"/>
                  </a:cubicBezTo>
                  <a:cubicBezTo>
                    <a:pt x="426" y="353"/>
                    <a:pt x="426" y="353"/>
                    <a:pt x="426" y="353"/>
                  </a:cubicBezTo>
                  <a:cubicBezTo>
                    <a:pt x="485" y="471"/>
                    <a:pt x="485" y="471"/>
                    <a:pt x="485" y="471"/>
                  </a:cubicBezTo>
                  <a:lnTo>
                    <a:pt x="58" y="47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B0F0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dirty="0"/>
            </a:p>
          </p:txBody>
        </p:sp>
      </p:grpSp>
      <p:sp>
        <p:nvSpPr>
          <p:cNvPr id="92" name="右箭头 91"/>
          <p:cNvSpPr/>
          <p:nvPr/>
        </p:nvSpPr>
        <p:spPr>
          <a:xfrm>
            <a:off x="5383864" y="2782741"/>
            <a:ext cx="496464" cy="35588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3510580" y="5585491"/>
            <a:ext cx="1483655" cy="886957"/>
            <a:chOff x="1343378" y="1363734"/>
            <a:chExt cx="4954835" cy="886957"/>
          </a:xfrm>
        </p:grpSpPr>
        <p:sp>
          <p:nvSpPr>
            <p:cNvPr id="3" name="圆角矩形 2"/>
            <p:cNvSpPr/>
            <p:nvPr/>
          </p:nvSpPr>
          <p:spPr>
            <a:xfrm>
              <a:off x="1343378" y="1363734"/>
              <a:ext cx="2858369" cy="61616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8" name="图片 9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6738" y="1559268"/>
              <a:ext cx="2271475" cy="691423"/>
            </a:xfrm>
            <a:prstGeom prst="rect">
              <a:avLst/>
            </a:prstGeom>
          </p:spPr>
        </p:pic>
      </p:grpSp>
      <p:grpSp>
        <p:nvGrpSpPr>
          <p:cNvPr id="65" name="组合 64"/>
          <p:cNvGrpSpPr/>
          <p:nvPr/>
        </p:nvGrpSpPr>
        <p:grpSpPr>
          <a:xfrm>
            <a:off x="6372197" y="314666"/>
            <a:ext cx="3446364" cy="6157607"/>
            <a:chOff x="1114485" y="423746"/>
            <a:chExt cx="3446364" cy="6157607"/>
          </a:xfrm>
        </p:grpSpPr>
        <p:sp>
          <p:nvSpPr>
            <p:cNvPr id="67" name="矩形 66"/>
            <p:cNvSpPr/>
            <p:nvPr/>
          </p:nvSpPr>
          <p:spPr>
            <a:xfrm>
              <a:off x="1114485" y="453758"/>
              <a:ext cx="3445727" cy="61275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122" y="423746"/>
              <a:ext cx="3445727" cy="289931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5122" y="6248206"/>
              <a:ext cx="3445727" cy="314286"/>
            </a:xfrm>
            <a:prstGeom prst="rect">
              <a:avLst/>
            </a:prstGeom>
          </p:spPr>
        </p:pic>
      </p:grpSp>
      <p:sp>
        <p:nvSpPr>
          <p:cNvPr id="76" name="矩形 75"/>
          <p:cNvSpPr/>
          <p:nvPr/>
        </p:nvSpPr>
        <p:spPr>
          <a:xfrm>
            <a:off x="6372196" y="610545"/>
            <a:ext cx="3445728" cy="460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系统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63420" y="1159859"/>
            <a:ext cx="3062008" cy="147732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版本更新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应用二维码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8" name="矩形 77"/>
          <p:cNvSpPr/>
          <p:nvPr/>
        </p:nvSpPr>
        <p:spPr>
          <a:xfrm>
            <a:off x="6371560" y="3348973"/>
            <a:ext cx="3445728" cy="460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账号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594755" y="4075839"/>
            <a:ext cx="3037945" cy="92333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修改密码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退出登录</a:t>
            </a:r>
            <a:endParaRPr lang="en-US" altLang="zh-CN" dirty="0" smtClean="0"/>
          </a:p>
        </p:txBody>
      </p:sp>
      <p:cxnSp>
        <p:nvCxnSpPr>
          <p:cNvPr id="15" name="直接连接符 14"/>
          <p:cNvCxnSpPr/>
          <p:nvPr/>
        </p:nvCxnSpPr>
        <p:spPr>
          <a:xfrm>
            <a:off x="6570691" y="1648387"/>
            <a:ext cx="286351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6590741" y="4580080"/>
            <a:ext cx="286351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>
            <a:off x="1220603" y="5657274"/>
            <a:ext cx="660938" cy="583065"/>
            <a:chOff x="1164848" y="5657274"/>
            <a:chExt cx="660938" cy="583065"/>
          </a:xfrm>
        </p:grpSpPr>
        <p:sp>
          <p:nvSpPr>
            <p:cNvPr id="53" name="KSO_Shape"/>
            <p:cNvSpPr>
              <a:spLocks/>
            </p:cNvSpPr>
            <p:nvPr/>
          </p:nvSpPr>
          <p:spPr bwMode="auto">
            <a:xfrm>
              <a:off x="1292922" y="5657274"/>
              <a:ext cx="258814" cy="312412"/>
            </a:xfrm>
            <a:custGeom>
              <a:avLst/>
              <a:gdLst>
                <a:gd name="T0" fmla="*/ 418516 w 2779"/>
                <a:gd name="T1" fmla="*/ 0 h 2723"/>
                <a:gd name="T2" fmla="*/ 60251 w 2779"/>
                <a:gd name="T3" fmla="*/ 0 h 2723"/>
                <a:gd name="T4" fmla="*/ 0 w 2779"/>
                <a:gd name="T5" fmla="*/ 59661 h 2723"/>
                <a:gd name="T6" fmla="*/ 0 w 2779"/>
                <a:gd name="T7" fmla="*/ 411792 h 2723"/>
                <a:gd name="T8" fmla="*/ 60251 w 2779"/>
                <a:gd name="T9" fmla="*/ 471453 h 2723"/>
                <a:gd name="T10" fmla="*/ 418516 w 2779"/>
                <a:gd name="T11" fmla="*/ 471453 h 2723"/>
                <a:gd name="T12" fmla="*/ 478119 w 2779"/>
                <a:gd name="T13" fmla="*/ 411792 h 2723"/>
                <a:gd name="T14" fmla="*/ 478119 w 2779"/>
                <a:gd name="T15" fmla="*/ 59661 h 2723"/>
                <a:gd name="T16" fmla="*/ 418516 w 2779"/>
                <a:gd name="T17" fmla="*/ 0 h 2723"/>
                <a:gd name="T18" fmla="*/ 418516 w 2779"/>
                <a:gd name="T19" fmla="*/ 651085 h 2723"/>
                <a:gd name="T20" fmla="*/ 60251 w 2779"/>
                <a:gd name="T21" fmla="*/ 651085 h 2723"/>
                <a:gd name="T22" fmla="*/ 0 w 2779"/>
                <a:gd name="T23" fmla="*/ 710747 h 2723"/>
                <a:gd name="T24" fmla="*/ 0 w 2779"/>
                <a:gd name="T25" fmla="*/ 1055095 h 2723"/>
                <a:gd name="T26" fmla="*/ 60251 w 2779"/>
                <a:gd name="T27" fmla="*/ 1114757 h 2723"/>
                <a:gd name="T28" fmla="*/ 418516 w 2779"/>
                <a:gd name="T29" fmla="*/ 1114757 h 2723"/>
                <a:gd name="T30" fmla="*/ 478119 w 2779"/>
                <a:gd name="T31" fmla="*/ 1055095 h 2723"/>
                <a:gd name="T32" fmla="*/ 478119 w 2779"/>
                <a:gd name="T33" fmla="*/ 710747 h 2723"/>
                <a:gd name="T34" fmla="*/ 418516 w 2779"/>
                <a:gd name="T35" fmla="*/ 651085 h 2723"/>
                <a:gd name="T36" fmla="*/ 418516 w 2779"/>
                <a:gd name="T37" fmla="*/ 1294389 h 2723"/>
                <a:gd name="T38" fmla="*/ 60251 w 2779"/>
                <a:gd name="T39" fmla="*/ 1294389 h 2723"/>
                <a:gd name="T40" fmla="*/ 0 w 2779"/>
                <a:gd name="T41" fmla="*/ 1354698 h 2723"/>
                <a:gd name="T42" fmla="*/ 0 w 2779"/>
                <a:gd name="T43" fmla="*/ 1706181 h 2723"/>
                <a:gd name="T44" fmla="*/ 60251 w 2779"/>
                <a:gd name="T45" fmla="*/ 1765842 h 2723"/>
                <a:gd name="T46" fmla="*/ 418516 w 2779"/>
                <a:gd name="T47" fmla="*/ 1765842 h 2723"/>
                <a:gd name="T48" fmla="*/ 478119 w 2779"/>
                <a:gd name="T49" fmla="*/ 1706181 h 2723"/>
                <a:gd name="T50" fmla="*/ 478119 w 2779"/>
                <a:gd name="T51" fmla="*/ 1354698 h 2723"/>
                <a:gd name="T52" fmla="*/ 418516 w 2779"/>
                <a:gd name="T53" fmla="*/ 1294389 h 2723"/>
                <a:gd name="T54" fmla="*/ 1740794 w 2779"/>
                <a:gd name="T55" fmla="*/ 0 h 2723"/>
                <a:gd name="T56" fmla="*/ 702926 w 2779"/>
                <a:gd name="T57" fmla="*/ 0 h 2723"/>
                <a:gd name="T58" fmla="*/ 643323 w 2779"/>
                <a:gd name="T59" fmla="*/ 59661 h 2723"/>
                <a:gd name="T60" fmla="*/ 643323 w 2779"/>
                <a:gd name="T61" fmla="*/ 411792 h 2723"/>
                <a:gd name="T62" fmla="*/ 702926 w 2779"/>
                <a:gd name="T63" fmla="*/ 471453 h 2723"/>
                <a:gd name="T64" fmla="*/ 1740794 w 2779"/>
                <a:gd name="T65" fmla="*/ 471453 h 2723"/>
                <a:gd name="T66" fmla="*/ 1800397 w 2779"/>
                <a:gd name="T67" fmla="*/ 411792 h 2723"/>
                <a:gd name="T68" fmla="*/ 1800397 w 2779"/>
                <a:gd name="T69" fmla="*/ 59661 h 2723"/>
                <a:gd name="T70" fmla="*/ 1740794 w 2779"/>
                <a:gd name="T71" fmla="*/ 0 h 2723"/>
                <a:gd name="T72" fmla="*/ 1740794 w 2779"/>
                <a:gd name="T73" fmla="*/ 651085 h 2723"/>
                <a:gd name="T74" fmla="*/ 702926 w 2779"/>
                <a:gd name="T75" fmla="*/ 651085 h 2723"/>
                <a:gd name="T76" fmla="*/ 643323 w 2779"/>
                <a:gd name="T77" fmla="*/ 710747 h 2723"/>
                <a:gd name="T78" fmla="*/ 643323 w 2779"/>
                <a:gd name="T79" fmla="*/ 1055095 h 2723"/>
                <a:gd name="T80" fmla="*/ 702926 w 2779"/>
                <a:gd name="T81" fmla="*/ 1114757 h 2723"/>
                <a:gd name="T82" fmla="*/ 1740794 w 2779"/>
                <a:gd name="T83" fmla="*/ 1114757 h 2723"/>
                <a:gd name="T84" fmla="*/ 1800397 w 2779"/>
                <a:gd name="T85" fmla="*/ 1055095 h 2723"/>
                <a:gd name="T86" fmla="*/ 1800397 w 2779"/>
                <a:gd name="T87" fmla="*/ 710747 h 2723"/>
                <a:gd name="T88" fmla="*/ 1740794 w 2779"/>
                <a:gd name="T89" fmla="*/ 651085 h 2723"/>
                <a:gd name="T90" fmla="*/ 1740794 w 2779"/>
                <a:gd name="T91" fmla="*/ 1294389 h 2723"/>
                <a:gd name="T92" fmla="*/ 702926 w 2779"/>
                <a:gd name="T93" fmla="*/ 1294389 h 2723"/>
                <a:gd name="T94" fmla="*/ 643323 w 2779"/>
                <a:gd name="T95" fmla="*/ 1354698 h 2723"/>
                <a:gd name="T96" fmla="*/ 643323 w 2779"/>
                <a:gd name="T97" fmla="*/ 1706181 h 2723"/>
                <a:gd name="T98" fmla="*/ 702926 w 2779"/>
                <a:gd name="T99" fmla="*/ 1765842 h 2723"/>
                <a:gd name="T100" fmla="*/ 1740794 w 2779"/>
                <a:gd name="T101" fmla="*/ 1765842 h 2723"/>
                <a:gd name="T102" fmla="*/ 1800397 w 2779"/>
                <a:gd name="T103" fmla="*/ 1706181 h 2723"/>
                <a:gd name="T104" fmla="*/ 1800397 w 2779"/>
                <a:gd name="T105" fmla="*/ 1354698 h 2723"/>
                <a:gd name="T106" fmla="*/ 1740794 w 2779"/>
                <a:gd name="T107" fmla="*/ 1294389 h 272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779" h="2723">
                  <a:moveTo>
                    <a:pt x="646" y="0"/>
                  </a:moveTo>
                  <a:cubicBezTo>
                    <a:pt x="93" y="0"/>
                    <a:pt x="93" y="0"/>
                    <a:pt x="93" y="0"/>
                  </a:cubicBezTo>
                  <a:cubicBezTo>
                    <a:pt x="42" y="0"/>
                    <a:pt x="0" y="41"/>
                    <a:pt x="0" y="92"/>
                  </a:cubicBezTo>
                  <a:cubicBezTo>
                    <a:pt x="0" y="635"/>
                    <a:pt x="0" y="635"/>
                    <a:pt x="0" y="635"/>
                  </a:cubicBezTo>
                  <a:cubicBezTo>
                    <a:pt x="0" y="686"/>
                    <a:pt x="42" y="727"/>
                    <a:pt x="93" y="727"/>
                  </a:cubicBezTo>
                  <a:cubicBezTo>
                    <a:pt x="646" y="727"/>
                    <a:pt x="646" y="727"/>
                    <a:pt x="646" y="727"/>
                  </a:cubicBezTo>
                  <a:cubicBezTo>
                    <a:pt x="697" y="727"/>
                    <a:pt x="738" y="686"/>
                    <a:pt x="738" y="635"/>
                  </a:cubicBezTo>
                  <a:cubicBezTo>
                    <a:pt x="738" y="92"/>
                    <a:pt x="738" y="92"/>
                    <a:pt x="738" y="92"/>
                  </a:cubicBezTo>
                  <a:cubicBezTo>
                    <a:pt x="738" y="41"/>
                    <a:pt x="697" y="0"/>
                    <a:pt x="646" y="0"/>
                  </a:cubicBezTo>
                  <a:close/>
                  <a:moveTo>
                    <a:pt x="646" y="1004"/>
                  </a:moveTo>
                  <a:cubicBezTo>
                    <a:pt x="93" y="1004"/>
                    <a:pt x="93" y="1004"/>
                    <a:pt x="93" y="1004"/>
                  </a:cubicBezTo>
                  <a:cubicBezTo>
                    <a:pt x="42" y="1004"/>
                    <a:pt x="0" y="1045"/>
                    <a:pt x="0" y="1096"/>
                  </a:cubicBezTo>
                  <a:cubicBezTo>
                    <a:pt x="0" y="1627"/>
                    <a:pt x="0" y="1627"/>
                    <a:pt x="0" y="1627"/>
                  </a:cubicBezTo>
                  <a:cubicBezTo>
                    <a:pt x="0" y="1678"/>
                    <a:pt x="42" y="1719"/>
                    <a:pt x="93" y="1719"/>
                  </a:cubicBezTo>
                  <a:cubicBezTo>
                    <a:pt x="646" y="1719"/>
                    <a:pt x="646" y="1719"/>
                    <a:pt x="646" y="1719"/>
                  </a:cubicBezTo>
                  <a:cubicBezTo>
                    <a:pt x="697" y="1719"/>
                    <a:pt x="738" y="1678"/>
                    <a:pt x="738" y="1627"/>
                  </a:cubicBezTo>
                  <a:cubicBezTo>
                    <a:pt x="738" y="1096"/>
                    <a:pt x="738" y="1096"/>
                    <a:pt x="738" y="1096"/>
                  </a:cubicBezTo>
                  <a:cubicBezTo>
                    <a:pt x="738" y="1045"/>
                    <a:pt x="697" y="1004"/>
                    <a:pt x="646" y="1004"/>
                  </a:cubicBezTo>
                  <a:close/>
                  <a:moveTo>
                    <a:pt x="646" y="1996"/>
                  </a:moveTo>
                  <a:cubicBezTo>
                    <a:pt x="93" y="1996"/>
                    <a:pt x="93" y="1996"/>
                    <a:pt x="93" y="1996"/>
                  </a:cubicBezTo>
                  <a:cubicBezTo>
                    <a:pt x="42" y="1996"/>
                    <a:pt x="0" y="2037"/>
                    <a:pt x="0" y="2089"/>
                  </a:cubicBezTo>
                  <a:cubicBezTo>
                    <a:pt x="0" y="2631"/>
                    <a:pt x="0" y="2631"/>
                    <a:pt x="0" y="2631"/>
                  </a:cubicBezTo>
                  <a:cubicBezTo>
                    <a:pt x="0" y="2682"/>
                    <a:pt x="42" y="2723"/>
                    <a:pt x="93" y="2723"/>
                  </a:cubicBezTo>
                  <a:cubicBezTo>
                    <a:pt x="646" y="2723"/>
                    <a:pt x="646" y="2723"/>
                    <a:pt x="646" y="2723"/>
                  </a:cubicBezTo>
                  <a:cubicBezTo>
                    <a:pt x="697" y="2723"/>
                    <a:pt x="738" y="2682"/>
                    <a:pt x="738" y="2631"/>
                  </a:cubicBezTo>
                  <a:cubicBezTo>
                    <a:pt x="738" y="2089"/>
                    <a:pt x="738" y="2089"/>
                    <a:pt x="738" y="2089"/>
                  </a:cubicBezTo>
                  <a:cubicBezTo>
                    <a:pt x="738" y="2037"/>
                    <a:pt x="697" y="1996"/>
                    <a:pt x="646" y="1996"/>
                  </a:cubicBezTo>
                  <a:close/>
                  <a:moveTo>
                    <a:pt x="2687" y="0"/>
                  </a:moveTo>
                  <a:cubicBezTo>
                    <a:pt x="1085" y="0"/>
                    <a:pt x="1085" y="0"/>
                    <a:pt x="1085" y="0"/>
                  </a:cubicBezTo>
                  <a:cubicBezTo>
                    <a:pt x="1034" y="0"/>
                    <a:pt x="993" y="41"/>
                    <a:pt x="993" y="92"/>
                  </a:cubicBezTo>
                  <a:cubicBezTo>
                    <a:pt x="993" y="635"/>
                    <a:pt x="993" y="635"/>
                    <a:pt x="993" y="635"/>
                  </a:cubicBezTo>
                  <a:cubicBezTo>
                    <a:pt x="993" y="686"/>
                    <a:pt x="1034" y="727"/>
                    <a:pt x="1085" y="727"/>
                  </a:cubicBezTo>
                  <a:cubicBezTo>
                    <a:pt x="2687" y="727"/>
                    <a:pt x="2687" y="727"/>
                    <a:pt x="2687" y="727"/>
                  </a:cubicBezTo>
                  <a:cubicBezTo>
                    <a:pt x="2738" y="727"/>
                    <a:pt x="2779" y="686"/>
                    <a:pt x="2779" y="635"/>
                  </a:cubicBezTo>
                  <a:cubicBezTo>
                    <a:pt x="2779" y="92"/>
                    <a:pt x="2779" y="92"/>
                    <a:pt x="2779" y="92"/>
                  </a:cubicBezTo>
                  <a:cubicBezTo>
                    <a:pt x="2779" y="41"/>
                    <a:pt x="2738" y="0"/>
                    <a:pt x="2687" y="0"/>
                  </a:cubicBezTo>
                  <a:close/>
                  <a:moveTo>
                    <a:pt x="2687" y="1004"/>
                  </a:moveTo>
                  <a:cubicBezTo>
                    <a:pt x="1085" y="1004"/>
                    <a:pt x="1085" y="1004"/>
                    <a:pt x="1085" y="1004"/>
                  </a:cubicBezTo>
                  <a:cubicBezTo>
                    <a:pt x="1034" y="1004"/>
                    <a:pt x="993" y="1045"/>
                    <a:pt x="993" y="1096"/>
                  </a:cubicBezTo>
                  <a:cubicBezTo>
                    <a:pt x="993" y="1627"/>
                    <a:pt x="993" y="1627"/>
                    <a:pt x="993" y="1627"/>
                  </a:cubicBezTo>
                  <a:cubicBezTo>
                    <a:pt x="993" y="1678"/>
                    <a:pt x="1034" y="1719"/>
                    <a:pt x="1085" y="1719"/>
                  </a:cubicBezTo>
                  <a:cubicBezTo>
                    <a:pt x="2687" y="1719"/>
                    <a:pt x="2687" y="1719"/>
                    <a:pt x="2687" y="1719"/>
                  </a:cubicBezTo>
                  <a:cubicBezTo>
                    <a:pt x="2738" y="1719"/>
                    <a:pt x="2779" y="1678"/>
                    <a:pt x="2779" y="1627"/>
                  </a:cubicBezTo>
                  <a:cubicBezTo>
                    <a:pt x="2779" y="1096"/>
                    <a:pt x="2779" y="1096"/>
                    <a:pt x="2779" y="1096"/>
                  </a:cubicBezTo>
                  <a:cubicBezTo>
                    <a:pt x="2779" y="1045"/>
                    <a:pt x="2738" y="1004"/>
                    <a:pt x="2687" y="1004"/>
                  </a:cubicBezTo>
                  <a:close/>
                  <a:moveTo>
                    <a:pt x="2687" y="1996"/>
                  </a:moveTo>
                  <a:cubicBezTo>
                    <a:pt x="1085" y="1996"/>
                    <a:pt x="1085" y="1996"/>
                    <a:pt x="1085" y="1996"/>
                  </a:cubicBezTo>
                  <a:cubicBezTo>
                    <a:pt x="1034" y="1996"/>
                    <a:pt x="993" y="2037"/>
                    <a:pt x="993" y="2089"/>
                  </a:cubicBezTo>
                  <a:cubicBezTo>
                    <a:pt x="993" y="2631"/>
                    <a:pt x="993" y="2631"/>
                    <a:pt x="993" y="2631"/>
                  </a:cubicBezTo>
                  <a:cubicBezTo>
                    <a:pt x="993" y="2682"/>
                    <a:pt x="1034" y="2723"/>
                    <a:pt x="1085" y="2723"/>
                  </a:cubicBezTo>
                  <a:cubicBezTo>
                    <a:pt x="2687" y="2723"/>
                    <a:pt x="2687" y="2723"/>
                    <a:pt x="2687" y="2723"/>
                  </a:cubicBezTo>
                  <a:cubicBezTo>
                    <a:pt x="2738" y="2723"/>
                    <a:pt x="2779" y="2682"/>
                    <a:pt x="2779" y="2631"/>
                  </a:cubicBezTo>
                  <a:cubicBezTo>
                    <a:pt x="2779" y="2089"/>
                    <a:pt x="2779" y="2089"/>
                    <a:pt x="2779" y="2089"/>
                  </a:cubicBezTo>
                  <a:cubicBezTo>
                    <a:pt x="2779" y="2037"/>
                    <a:pt x="2738" y="1996"/>
                    <a:pt x="2687" y="1996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/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164848" y="5963340"/>
              <a:ext cx="660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+mn-ea"/>
                </a:rPr>
                <a:t>项目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401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440629" y="398887"/>
            <a:ext cx="3446364" cy="6157607"/>
            <a:chOff x="1114485" y="423746"/>
            <a:chExt cx="3446364" cy="6157607"/>
          </a:xfrm>
        </p:grpSpPr>
        <p:sp>
          <p:nvSpPr>
            <p:cNvPr id="67" name="矩形 66"/>
            <p:cNvSpPr/>
            <p:nvPr/>
          </p:nvSpPr>
          <p:spPr>
            <a:xfrm>
              <a:off x="1114485" y="453758"/>
              <a:ext cx="3445727" cy="61275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122" y="423746"/>
              <a:ext cx="3445727" cy="289931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5122" y="6248206"/>
              <a:ext cx="3445727" cy="314286"/>
            </a:xfrm>
            <a:prstGeom prst="rect">
              <a:avLst/>
            </a:prstGeom>
          </p:spPr>
        </p:pic>
      </p:grpSp>
      <p:sp>
        <p:nvSpPr>
          <p:cNvPr id="76" name="矩形 75"/>
          <p:cNvSpPr/>
          <p:nvPr/>
        </p:nvSpPr>
        <p:spPr>
          <a:xfrm>
            <a:off x="440628" y="694766"/>
            <a:ext cx="3445728" cy="460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系统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9124" y="1244080"/>
            <a:ext cx="3062008" cy="12003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版本更新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应用二维码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78" name="矩形 77"/>
          <p:cNvSpPr/>
          <p:nvPr/>
        </p:nvSpPr>
        <p:spPr>
          <a:xfrm>
            <a:off x="439992" y="3433194"/>
            <a:ext cx="3445728" cy="460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账号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63187" y="4160060"/>
            <a:ext cx="3037945" cy="92333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修改密码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退出登录</a:t>
            </a:r>
            <a:endParaRPr lang="en-US" altLang="zh-CN" dirty="0" smtClean="0"/>
          </a:p>
        </p:txBody>
      </p:sp>
      <p:cxnSp>
        <p:nvCxnSpPr>
          <p:cNvPr id="15" name="直接连接符 14"/>
          <p:cNvCxnSpPr/>
          <p:nvPr/>
        </p:nvCxnSpPr>
        <p:spPr>
          <a:xfrm>
            <a:off x="639123" y="1732608"/>
            <a:ext cx="286351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659173" y="4664301"/>
            <a:ext cx="286351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522" y="1722576"/>
            <a:ext cx="3197449" cy="310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H_Others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 rot="8056311">
            <a:off x="10794136" y="6149904"/>
            <a:ext cx="1803040" cy="379460"/>
          </a:xfrm>
          <a:custGeom>
            <a:avLst/>
            <a:gdLst>
              <a:gd name="connsiteX0" fmla="*/ 2784501 w 2784501"/>
              <a:gd name="connsiteY0" fmla="*/ 585096 h 586015"/>
              <a:gd name="connsiteX1" fmla="*/ 0 w 2784501"/>
              <a:gd name="connsiteY1" fmla="*/ 586015 h 586015"/>
              <a:gd name="connsiteX2" fmla="*/ 600556 w 2784501"/>
              <a:gd name="connsiteY2" fmla="*/ 533 h 586015"/>
              <a:gd name="connsiteX3" fmla="*/ 2214090 w 2784501"/>
              <a:gd name="connsiteY3" fmla="*/ 0 h 586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4501" h="586015">
                <a:moveTo>
                  <a:pt x="2784501" y="585096"/>
                </a:moveTo>
                <a:lnTo>
                  <a:pt x="0" y="586015"/>
                </a:lnTo>
                <a:lnTo>
                  <a:pt x="600556" y="533"/>
                </a:lnTo>
                <a:lnTo>
                  <a:pt x="221409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wrap="square" lIns="0" tIns="0" rIns="0" bIns="0" anchor="ctr" anchorCtr="0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8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3"/>
          <p:cNvSpPr>
            <a:spLocks noChangeArrowheads="1"/>
          </p:cNvSpPr>
          <p:nvPr/>
        </p:nvSpPr>
        <p:spPr bwMode="auto">
          <a:xfrm>
            <a:off x="1710246" y="2529859"/>
            <a:ext cx="8058222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方正小篆体" pitchFamily="1" charset="-122"/>
              </a:rPr>
              <a:t>第二部分</a:t>
            </a:r>
            <a:r>
              <a:rPr lang="zh-CN" altLang="en-US" sz="4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方正小篆体" pitchFamily="1" charset="-122"/>
              </a:rPr>
              <a:t>：金蝶系统接口范围</a:t>
            </a:r>
            <a:endParaRPr lang="zh-CN" altLang="en-US" sz="4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方正小篆体" pitchFamily="1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179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02732" y="1128409"/>
            <a:ext cx="67412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与金蝶系统</a:t>
            </a:r>
            <a:r>
              <a:rPr lang="en-US" altLang="zh-CN" sz="3200" dirty="0" smtClean="0">
                <a:solidFill>
                  <a:schemeClr val="bg1"/>
                </a:solidFill>
              </a:rPr>
              <a:t>——</a:t>
            </a:r>
            <a:r>
              <a:rPr lang="zh-CN" altLang="en-US" sz="3200" dirty="0" smtClean="0">
                <a:solidFill>
                  <a:schemeClr val="bg1"/>
                </a:solidFill>
              </a:rPr>
              <a:t>进度管理集成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30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bg1"/>
                </a:solidFill>
              </a:rPr>
              <a:t>集成权限管理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30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bg1"/>
                </a:solidFill>
              </a:rPr>
              <a:t>集成基础资料</a:t>
            </a:r>
            <a:r>
              <a:rPr lang="zh-CN" altLang="en-US" dirty="0" smtClean="0">
                <a:solidFill>
                  <a:schemeClr val="bg1"/>
                </a:solidFill>
              </a:rPr>
              <a:t>设置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数据交互，同步更新）</a:t>
            </a:r>
            <a:endParaRPr lang="en-US" altLang="zh-CN" dirty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30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bg1"/>
                </a:solidFill>
              </a:rPr>
              <a:t>金蝶系统进度预警设置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30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bg1"/>
                </a:solidFill>
              </a:rPr>
              <a:t>集成计划进度汇报</a:t>
            </a:r>
            <a:r>
              <a:rPr lang="zh-CN" altLang="en-US" dirty="0" smtClean="0">
                <a:solidFill>
                  <a:schemeClr val="bg1"/>
                </a:solidFill>
              </a:rPr>
              <a:t>界面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</a:rPr>
              <a:t>数据交互，同步更新）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30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bg1"/>
                </a:solidFill>
              </a:rPr>
              <a:t>集成计划进度报表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1595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H_Others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 rot="8056311">
            <a:off x="10794136" y="6149904"/>
            <a:ext cx="1803040" cy="379460"/>
          </a:xfrm>
          <a:custGeom>
            <a:avLst/>
            <a:gdLst>
              <a:gd name="connsiteX0" fmla="*/ 2784501 w 2784501"/>
              <a:gd name="connsiteY0" fmla="*/ 585096 h 586015"/>
              <a:gd name="connsiteX1" fmla="*/ 0 w 2784501"/>
              <a:gd name="connsiteY1" fmla="*/ 586015 h 586015"/>
              <a:gd name="connsiteX2" fmla="*/ 600556 w 2784501"/>
              <a:gd name="connsiteY2" fmla="*/ 533 h 586015"/>
              <a:gd name="connsiteX3" fmla="*/ 2214090 w 2784501"/>
              <a:gd name="connsiteY3" fmla="*/ 0 h 586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4501" h="586015">
                <a:moveTo>
                  <a:pt x="2784501" y="585096"/>
                </a:moveTo>
                <a:lnTo>
                  <a:pt x="0" y="586015"/>
                </a:lnTo>
                <a:lnTo>
                  <a:pt x="600556" y="533"/>
                </a:lnTo>
                <a:lnTo>
                  <a:pt x="221409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wrap="square" lIns="0" tIns="0" rIns="0" bIns="0" anchor="ctr" anchorCtr="0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8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3"/>
          <p:cNvSpPr>
            <a:spLocks noChangeArrowheads="1"/>
          </p:cNvSpPr>
          <p:nvPr/>
        </p:nvSpPr>
        <p:spPr bwMode="auto">
          <a:xfrm>
            <a:off x="1710246" y="2529859"/>
            <a:ext cx="8058222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方正小篆体" pitchFamily="1" charset="-122"/>
              </a:rPr>
              <a:t>第三部分</a:t>
            </a:r>
            <a:r>
              <a:rPr lang="zh-CN" altLang="en-US" sz="4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方正小篆体" pitchFamily="1" charset="-122"/>
              </a:rPr>
              <a:t>：应用技术架构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067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H_Others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 rot="8056311">
            <a:off x="10794136" y="6149904"/>
            <a:ext cx="1803040" cy="379460"/>
          </a:xfrm>
          <a:custGeom>
            <a:avLst/>
            <a:gdLst>
              <a:gd name="connsiteX0" fmla="*/ 2784501 w 2784501"/>
              <a:gd name="connsiteY0" fmla="*/ 585096 h 586015"/>
              <a:gd name="connsiteX1" fmla="*/ 0 w 2784501"/>
              <a:gd name="connsiteY1" fmla="*/ 586015 h 586015"/>
              <a:gd name="connsiteX2" fmla="*/ 600556 w 2784501"/>
              <a:gd name="connsiteY2" fmla="*/ 533 h 586015"/>
              <a:gd name="connsiteX3" fmla="*/ 2214090 w 2784501"/>
              <a:gd name="connsiteY3" fmla="*/ 0 h 586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4501" h="586015">
                <a:moveTo>
                  <a:pt x="2784501" y="585096"/>
                </a:moveTo>
                <a:lnTo>
                  <a:pt x="0" y="586015"/>
                </a:lnTo>
                <a:lnTo>
                  <a:pt x="600556" y="533"/>
                </a:lnTo>
                <a:lnTo>
                  <a:pt x="221409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wrap="square" lIns="0" tIns="0" rIns="0" bIns="0" anchor="ctr" anchorCtr="0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8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3"/>
          <p:cNvSpPr>
            <a:spLocks noChangeArrowheads="1"/>
          </p:cNvSpPr>
          <p:nvPr/>
        </p:nvSpPr>
        <p:spPr bwMode="auto">
          <a:xfrm>
            <a:off x="1788305" y="2429499"/>
            <a:ext cx="8058222" cy="83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4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方正小篆体" pitchFamily="1" charset="-122"/>
              </a:rPr>
              <a:t>第一部分：功能</a:t>
            </a:r>
            <a:r>
              <a:rPr lang="zh-CN" altLang="en-US" sz="4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方正小篆体" pitchFamily="1" charset="-122"/>
              </a:rPr>
              <a:t>应用与</a:t>
            </a:r>
            <a:r>
              <a:rPr lang="en-US" altLang="zh-CN" sz="4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方正小篆体" pitchFamily="1" charset="-122"/>
              </a:rPr>
              <a:t>UI</a:t>
            </a:r>
            <a:endParaRPr lang="zh-CN" altLang="en-US" sz="4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方正小篆体" pitchFamily="1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457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630612" y="6536060"/>
            <a:ext cx="1706217" cy="365125"/>
          </a:xfrm>
        </p:spPr>
        <p:txBody>
          <a:bodyPr/>
          <a:lstStyle/>
          <a:p>
            <a:fld id="{570B2ECA-FDC4-4C54-8C2E-F6C4FD216C5D}" type="slidenum">
              <a:rPr lang="ko-KR" altLang="en-US">
                <a:solidFill>
                  <a:schemeClr val="bg1"/>
                </a:solidFill>
                <a:latin typeface="华文细黑" panose="02010600040101010101" pitchFamily="2" charset="-122"/>
              </a:rPr>
              <a:pPr/>
              <a:t>20</a:t>
            </a:fld>
            <a:endParaRPr lang="en-US" altLang="ko-KR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2055987" y="2692193"/>
            <a:ext cx="642519" cy="122413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eaVert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金蝶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EAS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系统数据</a:t>
            </a:r>
            <a:endParaRPr lang="en-US" altLang="zh-CN" sz="1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2909412" y="2865807"/>
            <a:ext cx="1049084" cy="81223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金蝶</a:t>
            </a:r>
            <a:endParaRPr lang="en-US" altLang="zh-CN" sz="1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APUSIC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中间件</a:t>
            </a:r>
            <a:endParaRPr lang="en-US" altLang="zh-CN" sz="1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gray">
          <a:xfrm>
            <a:off x="5921936" y="2910569"/>
            <a:ext cx="1679435" cy="588548"/>
          </a:xfrm>
          <a:prstGeom prst="rect">
            <a:avLst/>
          </a:prstGeom>
          <a:solidFill>
            <a:srgbClr val="FF0000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zh-CN" altLang="en-US" sz="1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移动端中间层</a:t>
            </a:r>
            <a:endParaRPr lang="en-US" altLang="zh-CN" sz="14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AutoShape 5"/>
          <p:cNvSpPr>
            <a:spLocks noChangeArrowheads="1"/>
          </p:cNvSpPr>
          <p:nvPr/>
        </p:nvSpPr>
        <p:spPr bwMode="gray">
          <a:xfrm flipV="1">
            <a:off x="6565266" y="2461682"/>
            <a:ext cx="392772" cy="40022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sy="50000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 sz="14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gray">
          <a:xfrm>
            <a:off x="5792289" y="1755210"/>
            <a:ext cx="1820877" cy="385312"/>
          </a:xfrm>
          <a:prstGeom prst="roundRect">
            <a:avLst>
              <a:gd name="adj" fmla="val 48991"/>
            </a:avLst>
          </a:prstGeom>
          <a:solidFill>
            <a:schemeClr val="bg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zh-CN" altLang="en-US" sz="1400" b="1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手机后台管理</a:t>
            </a:r>
            <a:endParaRPr lang="en-US" altLang="ko-KR" sz="1400" b="1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gray">
          <a:xfrm>
            <a:off x="5913156" y="4196875"/>
            <a:ext cx="1679435" cy="864096"/>
          </a:xfrm>
          <a:prstGeom prst="rect">
            <a:avLst/>
          </a:prstGeom>
          <a:solidFill>
            <a:schemeClr val="bg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en-US" altLang="zh-CN" sz="1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 eaLnBrk="1" latinLnBrk="1" hangingPunct="1"/>
            <a:endParaRPr lang="en-US" altLang="zh-CN" sz="1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 eaLnBrk="1" latinLnBrk="1" hangingPunct="1"/>
            <a:r>
              <a:rPr lang="zh-CN" altLang="en-US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数据交互</a:t>
            </a:r>
            <a:endParaRPr lang="en-US" altLang="zh-CN" sz="1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 eaLnBrk="1" latinLnBrk="1" hangingPunct="1"/>
            <a:r>
              <a:rPr lang="zh-CN" altLang="en-US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数据处理</a:t>
            </a:r>
            <a:endParaRPr lang="en-US" altLang="zh-CN" sz="1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 eaLnBrk="1" latinLnBrk="1" hangingPunct="1"/>
            <a:endParaRPr lang="en-US" altLang="zh-CN" sz="1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 eaLnBrk="1" latinLnBrk="1" hangingPunct="1"/>
            <a:endParaRPr lang="en-US" altLang="zh-CN" sz="1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gray">
          <a:xfrm>
            <a:off x="8341319" y="3425285"/>
            <a:ext cx="480790" cy="1841953"/>
          </a:xfrm>
          <a:prstGeom prst="rect">
            <a:avLst/>
          </a:prstGeom>
          <a:solidFill>
            <a:schemeClr val="bg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zh-CN" altLang="en-US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微信企业号</a:t>
            </a:r>
            <a:endParaRPr lang="en-US" altLang="zh-CN" sz="1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左右箭头 8"/>
          <p:cNvSpPr/>
          <p:nvPr/>
        </p:nvSpPr>
        <p:spPr bwMode="auto">
          <a:xfrm>
            <a:off x="2604339" y="3187093"/>
            <a:ext cx="328347" cy="194099"/>
          </a:xfrm>
          <a:prstGeom prst="leftRightArrow">
            <a:avLst/>
          </a:prstGeom>
          <a:solidFill>
            <a:schemeClr val="bg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1" name="左右箭头 50"/>
          <p:cNvSpPr/>
          <p:nvPr/>
        </p:nvSpPr>
        <p:spPr bwMode="auto">
          <a:xfrm>
            <a:off x="3961576" y="3204005"/>
            <a:ext cx="345057" cy="177187"/>
          </a:xfrm>
          <a:prstGeom prst="leftRightArrow">
            <a:avLst/>
          </a:prstGeom>
          <a:solidFill>
            <a:schemeClr val="bg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上下箭头 9"/>
          <p:cNvSpPr/>
          <p:nvPr/>
        </p:nvSpPr>
        <p:spPr bwMode="auto">
          <a:xfrm>
            <a:off x="6634752" y="3668936"/>
            <a:ext cx="210162" cy="470233"/>
          </a:xfrm>
          <a:prstGeom prst="upDownArrow">
            <a:avLst/>
          </a:prstGeom>
          <a:solidFill>
            <a:schemeClr val="bg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gray">
          <a:xfrm>
            <a:off x="9558851" y="3194134"/>
            <a:ext cx="2123006" cy="5185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 eaLnBrk="1" latinLnBrk="1" hangingPunct="1"/>
            <a:r>
              <a:rPr lang="zh-CN" altLang="en-US" sz="1400" dirty="0" smtClean="0">
                <a:solidFill>
                  <a:srgbClr val="06060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计划进度汇报与评价</a:t>
            </a:r>
            <a:endParaRPr lang="en-US" altLang="zh-CN" sz="1400" dirty="0">
              <a:solidFill>
                <a:srgbClr val="06060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gray">
          <a:xfrm>
            <a:off x="9558849" y="3770198"/>
            <a:ext cx="2141632" cy="5185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 eaLnBrk="1" latinLnBrk="1" hangingPunct="1"/>
            <a:r>
              <a:rPr lang="zh-CN" altLang="en-US" sz="1400" dirty="0" smtClean="0">
                <a:solidFill>
                  <a:srgbClr val="06060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预警消息</a:t>
            </a:r>
            <a:endParaRPr lang="en-US" altLang="zh-CN" sz="1400" dirty="0">
              <a:solidFill>
                <a:srgbClr val="06060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2" name="AutoShape 5"/>
          <p:cNvSpPr>
            <a:spLocks noChangeArrowheads="1"/>
          </p:cNvSpPr>
          <p:nvPr/>
        </p:nvSpPr>
        <p:spPr bwMode="gray">
          <a:xfrm flipV="1">
            <a:off x="10451132" y="2687761"/>
            <a:ext cx="357065" cy="400225"/>
          </a:xfrm>
          <a:prstGeom prst="triangle">
            <a:avLst>
              <a:gd name="adj" fmla="val 43754"/>
            </a:avLst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sy="50000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 sz="14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4" name="AutoShape 7"/>
          <p:cNvSpPr>
            <a:spLocks noChangeArrowheads="1"/>
          </p:cNvSpPr>
          <p:nvPr/>
        </p:nvSpPr>
        <p:spPr bwMode="gray">
          <a:xfrm>
            <a:off x="9478662" y="2010591"/>
            <a:ext cx="2203194" cy="578552"/>
          </a:xfrm>
          <a:prstGeom prst="roundRect">
            <a:avLst>
              <a:gd name="adj" fmla="val 48991"/>
            </a:avLst>
          </a:prstGeom>
          <a:solidFill>
            <a:schemeClr val="bg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rgbClr val="06060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项目计划进度管理</a:t>
            </a:r>
            <a:endParaRPr lang="en-US" altLang="ko-KR" sz="1600" dirty="0">
              <a:solidFill>
                <a:srgbClr val="06060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9" name="圆角矩形 68"/>
          <p:cNvSpPr/>
          <p:nvPr/>
        </p:nvSpPr>
        <p:spPr bwMode="auto">
          <a:xfrm>
            <a:off x="4306633" y="2877823"/>
            <a:ext cx="1069817" cy="80022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金蝶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BOS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服务器</a:t>
            </a:r>
            <a:endParaRPr lang="en-US" altLang="zh-CN" sz="1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0" name="左右箭头 69"/>
          <p:cNvSpPr/>
          <p:nvPr/>
        </p:nvSpPr>
        <p:spPr bwMode="auto">
          <a:xfrm>
            <a:off x="5358491" y="3150289"/>
            <a:ext cx="478989" cy="194677"/>
          </a:xfrm>
          <a:prstGeom prst="leftRightArrow">
            <a:avLst/>
          </a:prstGeom>
          <a:solidFill>
            <a:schemeClr val="bg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2578598" y="4532564"/>
            <a:ext cx="1567179" cy="43280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金蝶客户端</a:t>
            </a:r>
          </a:p>
        </p:txBody>
      </p:sp>
      <p:sp>
        <p:nvSpPr>
          <p:cNvPr id="72" name="圆角矩形 71"/>
          <p:cNvSpPr/>
          <p:nvPr/>
        </p:nvSpPr>
        <p:spPr bwMode="auto">
          <a:xfrm>
            <a:off x="2576242" y="5109385"/>
            <a:ext cx="1567179" cy="43280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金蝶门户</a:t>
            </a:r>
          </a:p>
        </p:txBody>
      </p:sp>
      <p:cxnSp>
        <p:nvCxnSpPr>
          <p:cNvPr id="73" name="肘形连接符 72"/>
          <p:cNvCxnSpPr>
            <a:stCxn id="19" idx="3"/>
            <a:endCxn id="69" idx="2"/>
          </p:cNvCxnSpPr>
          <p:nvPr/>
        </p:nvCxnSpPr>
        <p:spPr bwMode="auto">
          <a:xfrm flipV="1">
            <a:off x="4145777" y="3678044"/>
            <a:ext cx="695765" cy="1070923"/>
          </a:xfrm>
          <a:prstGeom prst="bentConnector2">
            <a:avLst/>
          </a:prstGeom>
          <a:solidFill>
            <a:schemeClr val="accent1"/>
          </a:solidFill>
          <a:ln w="7937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肘形连接符 76"/>
          <p:cNvCxnSpPr>
            <a:stCxn id="72" idx="3"/>
            <a:endCxn id="69" idx="2"/>
          </p:cNvCxnSpPr>
          <p:nvPr/>
        </p:nvCxnSpPr>
        <p:spPr bwMode="auto">
          <a:xfrm flipV="1">
            <a:off x="4143421" y="3678043"/>
            <a:ext cx="698121" cy="1647744"/>
          </a:xfrm>
          <a:prstGeom prst="bentConnector2">
            <a:avLst/>
          </a:prstGeom>
          <a:solidFill>
            <a:schemeClr val="accent1"/>
          </a:solidFill>
          <a:ln w="7937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文本框 35"/>
          <p:cNvSpPr txBox="1"/>
          <p:nvPr/>
        </p:nvSpPr>
        <p:spPr>
          <a:xfrm>
            <a:off x="11151" y="-6077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金</a:t>
            </a:r>
            <a:r>
              <a:rPr lang="zh-CN" altLang="en-US" sz="24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蝶移动计划进度</a:t>
            </a:r>
            <a:r>
              <a:rPr lang="en-US" altLang="zh-CN" sz="24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应用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架构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386842" y="4219177"/>
            <a:ext cx="0" cy="2521747"/>
          </a:xfrm>
          <a:prstGeom prst="line">
            <a:avLst/>
          </a:prstGeom>
          <a:ln w="28575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13678" y="936022"/>
            <a:ext cx="657922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金蝶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EAS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服务器</a:t>
            </a:r>
          </a:p>
        </p:txBody>
      </p:sp>
      <p:cxnSp>
        <p:nvCxnSpPr>
          <p:cNvPr id="40" name="直接连接符 39"/>
          <p:cNvCxnSpPr/>
          <p:nvPr/>
        </p:nvCxnSpPr>
        <p:spPr>
          <a:xfrm flipV="1">
            <a:off x="1878297" y="4213180"/>
            <a:ext cx="3541998" cy="323"/>
          </a:xfrm>
          <a:prstGeom prst="line">
            <a:avLst/>
          </a:prstGeom>
          <a:ln w="3810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>
            <a:off x="7761357" y="610369"/>
            <a:ext cx="17038" cy="6237311"/>
          </a:xfrm>
          <a:prstGeom prst="line">
            <a:avLst/>
          </a:prstGeom>
          <a:ln w="3810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4"/>
          <p:cNvSpPr>
            <a:spLocks noChangeArrowheads="1"/>
          </p:cNvSpPr>
          <p:nvPr/>
        </p:nvSpPr>
        <p:spPr bwMode="gray">
          <a:xfrm>
            <a:off x="9568161" y="4381482"/>
            <a:ext cx="2123006" cy="5185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 eaLnBrk="1" latinLnBrk="1" hangingPunct="1"/>
            <a:r>
              <a:rPr lang="zh-CN" altLang="en-US" sz="1400" dirty="0" smtClean="0">
                <a:solidFill>
                  <a:srgbClr val="06060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报表管理</a:t>
            </a:r>
            <a:endParaRPr lang="en-US" altLang="zh-CN" sz="1400" dirty="0">
              <a:solidFill>
                <a:srgbClr val="06060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369771" y="1791773"/>
            <a:ext cx="775353" cy="44206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基础资料</a:t>
            </a:r>
            <a:endParaRPr lang="zh-CN" altLang="zh-CN" sz="1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1966637" y="1745412"/>
            <a:ext cx="805944" cy="4880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业务单据</a:t>
            </a:r>
            <a:endParaRPr lang="zh-CN" altLang="zh-CN" sz="1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795967" y="1768421"/>
            <a:ext cx="775353" cy="44206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数据处理</a:t>
            </a:r>
            <a:endParaRPr lang="zh-CN" altLang="zh-CN" sz="1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139128" y="1760776"/>
            <a:ext cx="864096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权限管理</a:t>
            </a:r>
          </a:p>
        </p:txBody>
      </p:sp>
      <p:cxnSp>
        <p:nvCxnSpPr>
          <p:cNvPr id="12" name="直接箭头连接符 11"/>
          <p:cNvCxnSpPr>
            <a:stCxn id="39" idx="6"/>
            <a:endCxn id="38" idx="2"/>
          </p:cNvCxnSpPr>
          <p:nvPr/>
        </p:nvCxnSpPr>
        <p:spPr>
          <a:xfrm>
            <a:off x="1571320" y="1989453"/>
            <a:ext cx="395317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2816534" y="1974588"/>
            <a:ext cx="266161" cy="10684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4040891" y="1959017"/>
            <a:ext cx="266161" cy="10684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8057070" y="936022"/>
            <a:ext cx="399404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移动应用终端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980578" y="5923456"/>
            <a:ext cx="399404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金蝶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EAS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电脑客户端</a:t>
            </a:r>
          </a:p>
        </p:txBody>
      </p:sp>
      <p:sp>
        <p:nvSpPr>
          <p:cNvPr id="60" name="左右箭头 59"/>
          <p:cNvSpPr/>
          <p:nvPr/>
        </p:nvSpPr>
        <p:spPr bwMode="auto">
          <a:xfrm>
            <a:off x="7615909" y="4458232"/>
            <a:ext cx="478989" cy="194677"/>
          </a:xfrm>
          <a:prstGeom prst="leftRightArrow">
            <a:avLst/>
          </a:prstGeom>
          <a:solidFill>
            <a:schemeClr val="bg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9" name="下箭头 28"/>
          <p:cNvSpPr/>
          <p:nvPr/>
        </p:nvSpPr>
        <p:spPr>
          <a:xfrm>
            <a:off x="4612484" y="2375913"/>
            <a:ext cx="258390" cy="40022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85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44981" y="2899611"/>
            <a:ext cx="16844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END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06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Number_2">
            <a:hlinkClick r:id="rId12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5967653" y="2019044"/>
            <a:ext cx="740101" cy="709166"/>
          </a:xfrm>
          <a:custGeom>
            <a:avLst/>
            <a:gdLst>
              <a:gd name="connsiteX0" fmla="*/ 0 w 580231"/>
              <a:gd name="connsiteY0" fmla="*/ 0 h 469900"/>
              <a:gd name="connsiteX1" fmla="*/ 469900 w 580231"/>
              <a:gd name="connsiteY1" fmla="*/ 0 h 469900"/>
              <a:gd name="connsiteX2" fmla="*/ 469900 w 580231"/>
              <a:gd name="connsiteY2" fmla="*/ 140764 h 469900"/>
              <a:gd name="connsiteX3" fmla="*/ 580231 w 580231"/>
              <a:gd name="connsiteY3" fmla="*/ 234950 h 469900"/>
              <a:gd name="connsiteX4" fmla="*/ 469900 w 580231"/>
              <a:gd name="connsiteY4" fmla="*/ 329136 h 469900"/>
              <a:gd name="connsiteX5" fmla="*/ 469900 w 580231"/>
              <a:gd name="connsiteY5" fmla="*/ 469900 h 469900"/>
              <a:gd name="connsiteX6" fmla="*/ 0 w 580231"/>
              <a:gd name="connsiteY6" fmla="*/ 469900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0231" h="469900">
                <a:moveTo>
                  <a:pt x="0" y="0"/>
                </a:moveTo>
                <a:lnTo>
                  <a:pt x="469900" y="0"/>
                </a:lnTo>
                <a:lnTo>
                  <a:pt x="469900" y="140764"/>
                </a:lnTo>
                <a:lnTo>
                  <a:pt x="580231" y="234950"/>
                </a:lnTo>
                <a:lnTo>
                  <a:pt x="469900" y="329136"/>
                </a:lnTo>
                <a:lnTo>
                  <a:pt x="469900" y="469900"/>
                </a:lnTo>
                <a:lnTo>
                  <a:pt x="0" y="4699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144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b="1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sz="4800" b="1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MH_Number_1">
            <a:hlinkClick r:id="rId13" action="ppaction://hlinksldjump"/>
          </p:cNvPr>
          <p:cNvSpPr/>
          <p:nvPr>
            <p:custDataLst>
              <p:tags r:id="rId3"/>
            </p:custDataLst>
          </p:nvPr>
        </p:nvSpPr>
        <p:spPr>
          <a:xfrm flipH="1">
            <a:off x="5834819" y="573634"/>
            <a:ext cx="740101" cy="709166"/>
          </a:xfrm>
          <a:custGeom>
            <a:avLst/>
            <a:gdLst>
              <a:gd name="connsiteX0" fmla="*/ 0 w 580231"/>
              <a:gd name="connsiteY0" fmla="*/ 0 h 469900"/>
              <a:gd name="connsiteX1" fmla="*/ 469900 w 580231"/>
              <a:gd name="connsiteY1" fmla="*/ 0 h 469900"/>
              <a:gd name="connsiteX2" fmla="*/ 469900 w 580231"/>
              <a:gd name="connsiteY2" fmla="*/ 140764 h 469900"/>
              <a:gd name="connsiteX3" fmla="*/ 580231 w 580231"/>
              <a:gd name="connsiteY3" fmla="*/ 234950 h 469900"/>
              <a:gd name="connsiteX4" fmla="*/ 469900 w 580231"/>
              <a:gd name="connsiteY4" fmla="*/ 329136 h 469900"/>
              <a:gd name="connsiteX5" fmla="*/ 469900 w 580231"/>
              <a:gd name="connsiteY5" fmla="*/ 469900 h 469900"/>
              <a:gd name="connsiteX6" fmla="*/ 0 w 580231"/>
              <a:gd name="connsiteY6" fmla="*/ 469900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0231" h="469900">
                <a:moveTo>
                  <a:pt x="0" y="0"/>
                </a:moveTo>
                <a:lnTo>
                  <a:pt x="469900" y="0"/>
                </a:lnTo>
                <a:lnTo>
                  <a:pt x="469900" y="140764"/>
                </a:lnTo>
                <a:lnTo>
                  <a:pt x="580231" y="234950"/>
                </a:lnTo>
                <a:lnTo>
                  <a:pt x="469900" y="329136"/>
                </a:lnTo>
                <a:lnTo>
                  <a:pt x="469900" y="469900"/>
                </a:lnTo>
                <a:lnTo>
                  <a:pt x="0" y="469900"/>
                </a:lnTo>
                <a:close/>
              </a:path>
            </a:pathLst>
          </a:custGeom>
          <a:solidFill>
            <a:srgbClr val="187BB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b="1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sz="4800" b="1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2" name="MH_Entry_2">
            <a:hlinkClick r:id="rId12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32110" y="3588577"/>
            <a:ext cx="4549405" cy="7091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 algn="r">
              <a:lnSpc>
                <a:spcPct val="120000"/>
              </a:lnSpc>
              <a:defRPr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800" dirty="0" smtClean="0">
                <a:solidFill>
                  <a:schemeClr val="bg1">
                    <a:lumMod val="50000"/>
                  </a:schemeClr>
                </a:solidFill>
              </a:rPr>
              <a:t>预警及报表查看</a:t>
            </a:r>
            <a:endParaRPr lang="en-US" altLang="zh-CN" sz="4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MH_Entry_1">
            <a:hlinkClick r:id="rId13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 flipH="1">
            <a:off x="1007466" y="573634"/>
            <a:ext cx="4385109" cy="709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4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dirty="0" smtClean="0"/>
              <a:t>汇报人</a:t>
            </a:r>
            <a:endParaRPr lang="en-US" altLang="zh-CN" dirty="0"/>
          </a:p>
        </p:txBody>
      </p:sp>
      <p:sp>
        <p:nvSpPr>
          <p:cNvPr id="8" name="MH_Number_3">
            <a:hlinkClick r:id="rId13" action="ppaction://hlinksldjump"/>
          </p:cNvPr>
          <p:cNvSpPr/>
          <p:nvPr>
            <p:custDataLst>
              <p:tags r:id="rId6"/>
            </p:custDataLst>
          </p:nvPr>
        </p:nvSpPr>
        <p:spPr>
          <a:xfrm flipH="1">
            <a:off x="5914754" y="3674294"/>
            <a:ext cx="580230" cy="555978"/>
          </a:xfrm>
          <a:custGeom>
            <a:avLst/>
            <a:gdLst>
              <a:gd name="connsiteX0" fmla="*/ 0 w 580231"/>
              <a:gd name="connsiteY0" fmla="*/ 0 h 469900"/>
              <a:gd name="connsiteX1" fmla="*/ 469900 w 580231"/>
              <a:gd name="connsiteY1" fmla="*/ 0 h 469900"/>
              <a:gd name="connsiteX2" fmla="*/ 469900 w 580231"/>
              <a:gd name="connsiteY2" fmla="*/ 140764 h 469900"/>
              <a:gd name="connsiteX3" fmla="*/ 580231 w 580231"/>
              <a:gd name="connsiteY3" fmla="*/ 234950 h 469900"/>
              <a:gd name="connsiteX4" fmla="*/ 469900 w 580231"/>
              <a:gd name="connsiteY4" fmla="*/ 329136 h 469900"/>
              <a:gd name="connsiteX5" fmla="*/ 469900 w 580231"/>
              <a:gd name="connsiteY5" fmla="*/ 469900 h 469900"/>
              <a:gd name="connsiteX6" fmla="*/ 0 w 580231"/>
              <a:gd name="connsiteY6" fmla="*/ 469900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0231" h="469900">
                <a:moveTo>
                  <a:pt x="0" y="0"/>
                </a:moveTo>
                <a:lnTo>
                  <a:pt x="469900" y="0"/>
                </a:lnTo>
                <a:lnTo>
                  <a:pt x="469900" y="140764"/>
                </a:lnTo>
                <a:lnTo>
                  <a:pt x="580231" y="234950"/>
                </a:lnTo>
                <a:lnTo>
                  <a:pt x="469900" y="329136"/>
                </a:lnTo>
                <a:lnTo>
                  <a:pt x="469900" y="469900"/>
                </a:lnTo>
                <a:lnTo>
                  <a:pt x="0" y="4699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b="1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endParaRPr lang="zh-CN" altLang="en-US" sz="4800" b="1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MH_Entry_2">
            <a:hlinkClick r:id="rId12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146810" y="2171444"/>
            <a:ext cx="4549405" cy="7091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 algn="r">
              <a:lnSpc>
                <a:spcPct val="120000"/>
              </a:lnSpc>
              <a:defRPr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4800" dirty="0" smtClean="0">
                <a:solidFill>
                  <a:schemeClr val="bg1">
                    <a:lumMod val="50000"/>
                  </a:schemeClr>
                </a:solidFill>
              </a:rPr>
              <a:t>评价人</a:t>
            </a:r>
            <a:endParaRPr lang="en-US" altLang="zh-CN" sz="4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MH_Number_2">
            <a:hlinkClick r:id="rId12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5987704" y="5131215"/>
            <a:ext cx="740101" cy="709166"/>
          </a:xfrm>
          <a:custGeom>
            <a:avLst/>
            <a:gdLst>
              <a:gd name="connsiteX0" fmla="*/ 0 w 580231"/>
              <a:gd name="connsiteY0" fmla="*/ 0 h 469900"/>
              <a:gd name="connsiteX1" fmla="*/ 469900 w 580231"/>
              <a:gd name="connsiteY1" fmla="*/ 0 h 469900"/>
              <a:gd name="connsiteX2" fmla="*/ 469900 w 580231"/>
              <a:gd name="connsiteY2" fmla="*/ 140764 h 469900"/>
              <a:gd name="connsiteX3" fmla="*/ 580231 w 580231"/>
              <a:gd name="connsiteY3" fmla="*/ 234950 h 469900"/>
              <a:gd name="connsiteX4" fmla="*/ 469900 w 580231"/>
              <a:gd name="connsiteY4" fmla="*/ 329136 h 469900"/>
              <a:gd name="connsiteX5" fmla="*/ 469900 w 580231"/>
              <a:gd name="connsiteY5" fmla="*/ 469900 h 469900"/>
              <a:gd name="connsiteX6" fmla="*/ 0 w 580231"/>
              <a:gd name="connsiteY6" fmla="*/ 469900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0231" h="469900">
                <a:moveTo>
                  <a:pt x="0" y="0"/>
                </a:moveTo>
                <a:lnTo>
                  <a:pt x="469900" y="0"/>
                </a:lnTo>
                <a:lnTo>
                  <a:pt x="469900" y="140764"/>
                </a:lnTo>
                <a:lnTo>
                  <a:pt x="580231" y="234950"/>
                </a:lnTo>
                <a:lnTo>
                  <a:pt x="469900" y="329136"/>
                </a:lnTo>
                <a:lnTo>
                  <a:pt x="469900" y="469900"/>
                </a:lnTo>
                <a:lnTo>
                  <a:pt x="0" y="4699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144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endParaRPr lang="zh-CN" altLang="en-US" sz="4800" b="1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MH_Entry_2">
            <a:hlinkClick r:id="rId12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166861" y="5283615"/>
            <a:ext cx="4549405" cy="7091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 algn="r">
              <a:lnSpc>
                <a:spcPct val="120000"/>
              </a:lnSpc>
              <a:defRPr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4800" dirty="0" smtClean="0">
                <a:solidFill>
                  <a:schemeClr val="bg1">
                    <a:lumMod val="50000"/>
                  </a:schemeClr>
                </a:solidFill>
              </a:rPr>
              <a:t>系统管理员</a:t>
            </a:r>
            <a:endParaRPr lang="en-US" altLang="zh-CN" sz="4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MH_Others_2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 rot="18856311">
            <a:off x="-550084" y="450264"/>
            <a:ext cx="2672856" cy="550890"/>
          </a:xfrm>
          <a:custGeom>
            <a:avLst/>
            <a:gdLst>
              <a:gd name="connsiteX0" fmla="*/ 2784501 w 2784501"/>
              <a:gd name="connsiteY0" fmla="*/ 585096 h 586015"/>
              <a:gd name="connsiteX1" fmla="*/ 0 w 2784501"/>
              <a:gd name="connsiteY1" fmla="*/ 586015 h 586015"/>
              <a:gd name="connsiteX2" fmla="*/ 600556 w 2784501"/>
              <a:gd name="connsiteY2" fmla="*/ 533 h 586015"/>
              <a:gd name="connsiteX3" fmla="*/ 2214090 w 2784501"/>
              <a:gd name="connsiteY3" fmla="*/ 0 h 586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4501" h="586015">
                <a:moveTo>
                  <a:pt x="2784501" y="585096"/>
                </a:moveTo>
                <a:lnTo>
                  <a:pt x="0" y="586015"/>
                </a:lnTo>
                <a:lnTo>
                  <a:pt x="600556" y="533"/>
                </a:lnTo>
                <a:lnTo>
                  <a:pt x="221409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wrap="square" lIns="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97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组合 128"/>
          <p:cNvGrpSpPr/>
          <p:nvPr/>
        </p:nvGrpSpPr>
        <p:grpSpPr>
          <a:xfrm>
            <a:off x="6342094" y="326077"/>
            <a:ext cx="3471173" cy="6148035"/>
            <a:chOff x="1089676" y="414457"/>
            <a:chExt cx="3471173" cy="6148035"/>
          </a:xfrm>
        </p:grpSpPr>
        <p:sp>
          <p:nvSpPr>
            <p:cNvPr id="131" name="矩形 130"/>
            <p:cNvSpPr/>
            <p:nvPr/>
          </p:nvSpPr>
          <p:spPr>
            <a:xfrm>
              <a:off x="1089676" y="414457"/>
              <a:ext cx="3445727" cy="61275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32" name="图片 1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122" y="423746"/>
              <a:ext cx="3445727" cy="289931"/>
            </a:xfrm>
            <a:prstGeom prst="rect">
              <a:avLst/>
            </a:prstGeom>
          </p:spPr>
        </p:pic>
        <p:pic>
          <p:nvPicPr>
            <p:cNvPr id="133" name="图片 1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5122" y="6248206"/>
              <a:ext cx="3445727" cy="314286"/>
            </a:xfrm>
            <a:prstGeom prst="rect">
              <a:avLst/>
            </a:prstGeom>
          </p:spPr>
        </p:pic>
      </p:grpSp>
      <p:sp>
        <p:nvSpPr>
          <p:cNvPr id="17" name="矩形 16"/>
          <p:cNvSpPr/>
          <p:nvPr/>
        </p:nvSpPr>
        <p:spPr>
          <a:xfrm>
            <a:off x="6369691" y="642790"/>
            <a:ext cx="3441704" cy="4385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bg1"/>
              </a:solidFill>
            </a:endParaRPr>
          </a:p>
        </p:txBody>
      </p:sp>
      <p:cxnSp>
        <p:nvCxnSpPr>
          <p:cNvPr id="141" name="直接连接符 140"/>
          <p:cNvCxnSpPr/>
          <p:nvPr/>
        </p:nvCxnSpPr>
        <p:spPr>
          <a:xfrm>
            <a:off x="6357824" y="1065794"/>
            <a:ext cx="3445727" cy="11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/>
          <p:cNvSpPr txBox="1"/>
          <p:nvPr/>
        </p:nvSpPr>
        <p:spPr>
          <a:xfrm>
            <a:off x="7433350" y="745607"/>
            <a:ext cx="1052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+mn-ea"/>
              </a:rPr>
              <a:t>本月应完成</a:t>
            </a:r>
            <a:endParaRPr lang="zh-CN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3" name="Freeform 2"/>
          <p:cNvSpPr>
            <a:spLocks noChangeArrowheads="1"/>
          </p:cNvSpPr>
          <p:nvPr/>
        </p:nvSpPr>
        <p:spPr bwMode="auto">
          <a:xfrm>
            <a:off x="9543809" y="807039"/>
            <a:ext cx="183439" cy="104906"/>
          </a:xfrm>
          <a:custGeom>
            <a:avLst/>
            <a:gdLst>
              <a:gd name="T0" fmla="*/ 170097 w 472"/>
              <a:gd name="T1" fmla="*/ 0 h 266"/>
              <a:gd name="T2" fmla="*/ 170097 w 472"/>
              <a:gd name="T3" fmla="*/ 0 h 266"/>
              <a:gd name="T4" fmla="*/ 159263 w 472"/>
              <a:gd name="T5" fmla="*/ 0 h 266"/>
              <a:gd name="T6" fmla="*/ 84868 w 472"/>
              <a:gd name="T7" fmla="*/ 79027 h 266"/>
              <a:gd name="T8" fmla="*/ 10473 w 472"/>
              <a:gd name="T9" fmla="*/ 0 h 266"/>
              <a:gd name="T10" fmla="*/ 0 w 472"/>
              <a:gd name="T11" fmla="*/ 0 h 266"/>
              <a:gd name="T12" fmla="*/ 0 w 472"/>
              <a:gd name="T13" fmla="*/ 10370 h 266"/>
              <a:gd name="T14" fmla="*/ 79451 w 472"/>
              <a:gd name="T15" fmla="*/ 94761 h 266"/>
              <a:gd name="T16" fmla="*/ 84868 w 472"/>
              <a:gd name="T17" fmla="*/ 94761 h 266"/>
              <a:gd name="T18" fmla="*/ 90285 w 472"/>
              <a:gd name="T19" fmla="*/ 94761 h 266"/>
              <a:gd name="T20" fmla="*/ 170097 w 472"/>
              <a:gd name="T21" fmla="*/ 10370 h 266"/>
              <a:gd name="T22" fmla="*/ 170097 w 472"/>
              <a:gd name="T23" fmla="*/ 0 h 26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72" h="266">
                <a:moveTo>
                  <a:pt x="471" y="0"/>
                </a:moveTo>
                <a:lnTo>
                  <a:pt x="471" y="0"/>
                </a:lnTo>
                <a:cubicBezTo>
                  <a:pt x="456" y="0"/>
                  <a:pt x="441" y="0"/>
                  <a:pt x="441" y="0"/>
                </a:cubicBezTo>
                <a:cubicBezTo>
                  <a:pt x="235" y="221"/>
                  <a:pt x="235" y="221"/>
                  <a:pt x="235" y="221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14" y="0"/>
                  <a:pt x="0" y="0"/>
                </a:cubicBezTo>
                <a:cubicBezTo>
                  <a:pt x="0" y="14"/>
                  <a:pt x="0" y="14"/>
                  <a:pt x="0" y="29"/>
                </a:cubicBezTo>
                <a:cubicBezTo>
                  <a:pt x="220" y="265"/>
                  <a:pt x="220" y="265"/>
                  <a:pt x="220" y="265"/>
                </a:cubicBezTo>
                <a:lnTo>
                  <a:pt x="235" y="265"/>
                </a:lnTo>
                <a:lnTo>
                  <a:pt x="250" y="265"/>
                </a:lnTo>
                <a:cubicBezTo>
                  <a:pt x="471" y="29"/>
                  <a:pt x="471" y="29"/>
                  <a:pt x="471" y="29"/>
                </a:cubicBezTo>
                <a:cubicBezTo>
                  <a:pt x="471" y="14"/>
                  <a:pt x="471" y="14"/>
                  <a:pt x="471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 cap="flat">
            <a:solidFill>
              <a:schemeClr val="bg1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8713367" y="750640"/>
            <a:ext cx="931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+mn-ea"/>
              </a:rPr>
              <a:t>待评价</a:t>
            </a:r>
            <a:endParaRPr lang="zh-CN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7689077" y="1060058"/>
            <a:ext cx="881120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下月将开始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83" name="Freeform 2"/>
          <p:cNvSpPr>
            <a:spLocks noChangeArrowheads="1"/>
          </p:cNvSpPr>
          <p:nvPr/>
        </p:nvSpPr>
        <p:spPr bwMode="auto">
          <a:xfrm>
            <a:off x="8423832" y="824753"/>
            <a:ext cx="183439" cy="104906"/>
          </a:xfrm>
          <a:custGeom>
            <a:avLst/>
            <a:gdLst>
              <a:gd name="T0" fmla="*/ 170097 w 472"/>
              <a:gd name="T1" fmla="*/ 0 h 266"/>
              <a:gd name="T2" fmla="*/ 170097 w 472"/>
              <a:gd name="T3" fmla="*/ 0 h 266"/>
              <a:gd name="T4" fmla="*/ 159263 w 472"/>
              <a:gd name="T5" fmla="*/ 0 h 266"/>
              <a:gd name="T6" fmla="*/ 84868 w 472"/>
              <a:gd name="T7" fmla="*/ 79027 h 266"/>
              <a:gd name="T8" fmla="*/ 10473 w 472"/>
              <a:gd name="T9" fmla="*/ 0 h 266"/>
              <a:gd name="T10" fmla="*/ 0 w 472"/>
              <a:gd name="T11" fmla="*/ 0 h 266"/>
              <a:gd name="T12" fmla="*/ 0 w 472"/>
              <a:gd name="T13" fmla="*/ 10370 h 266"/>
              <a:gd name="T14" fmla="*/ 79451 w 472"/>
              <a:gd name="T15" fmla="*/ 94761 h 266"/>
              <a:gd name="T16" fmla="*/ 84868 w 472"/>
              <a:gd name="T17" fmla="*/ 94761 h 266"/>
              <a:gd name="T18" fmla="*/ 90285 w 472"/>
              <a:gd name="T19" fmla="*/ 94761 h 266"/>
              <a:gd name="T20" fmla="*/ 170097 w 472"/>
              <a:gd name="T21" fmla="*/ 10370 h 266"/>
              <a:gd name="T22" fmla="*/ 170097 w 472"/>
              <a:gd name="T23" fmla="*/ 0 h 26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72" h="266">
                <a:moveTo>
                  <a:pt x="471" y="0"/>
                </a:moveTo>
                <a:lnTo>
                  <a:pt x="471" y="0"/>
                </a:lnTo>
                <a:cubicBezTo>
                  <a:pt x="456" y="0"/>
                  <a:pt x="441" y="0"/>
                  <a:pt x="441" y="0"/>
                </a:cubicBezTo>
                <a:cubicBezTo>
                  <a:pt x="235" y="221"/>
                  <a:pt x="235" y="221"/>
                  <a:pt x="235" y="221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14" y="0"/>
                  <a:pt x="0" y="0"/>
                </a:cubicBezTo>
                <a:cubicBezTo>
                  <a:pt x="0" y="14"/>
                  <a:pt x="0" y="14"/>
                  <a:pt x="0" y="29"/>
                </a:cubicBezTo>
                <a:cubicBezTo>
                  <a:pt x="220" y="265"/>
                  <a:pt x="220" y="265"/>
                  <a:pt x="220" y="265"/>
                </a:cubicBezTo>
                <a:lnTo>
                  <a:pt x="235" y="265"/>
                </a:lnTo>
                <a:lnTo>
                  <a:pt x="250" y="265"/>
                </a:lnTo>
                <a:cubicBezTo>
                  <a:pt x="471" y="29"/>
                  <a:pt x="471" y="29"/>
                  <a:pt x="471" y="29"/>
                </a:cubicBezTo>
                <a:cubicBezTo>
                  <a:pt x="471" y="14"/>
                  <a:pt x="471" y="14"/>
                  <a:pt x="471" y="0"/>
                </a:cubicBezTo>
              </a:path>
            </a:pathLst>
          </a:custGeom>
          <a:solidFill>
            <a:schemeClr val="bg1"/>
          </a:solidFill>
          <a:ln w="9525" cap="flat">
            <a:solidFill>
              <a:schemeClr val="bg1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7683758" y="1338143"/>
            <a:ext cx="876692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逾 期 任务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89" name="文本框 188"/>
          <p:cNvSpPr txBox="1"/>
          <p:nvPr/>
        </p:nvSpPr>
        <p:spPr>
          <a:xfrm>
            <a:off x="6369691" y="733547"/>
            <a:ext cx="1143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主项计划</a:t>
            </a:r>
            <a:endParaRPr lang="zh-CN" altLang="en-US" sz="12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7010063" y="185116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主体工程</a:t>
            </a:r>
          </a:p>
        </p:txBody>
      </p:sp>
      <p:sp>
        <p:nvSpPr>
          <p:cNvPr id="191" name="矩形 190"/>
          <p:cNvSpPr/>
          <p:nvPr/>
        </p:nvSpPr>
        <p:spPr>
          <a:xfrm>
            <a:off x="6960758" y="2595496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井道抹灰收尾修补</a:t>
            </a:r>
          </a:p>
        </p:txBody>
      </p:sp>
      <p:sp>
        <p:nvSpPr>
          <p:cNvPr id="192" name="矩形 191"/>
          <p:cNvSpPr/>
          <p:nvPr/>
        </p:nvSpPr>
        <p:spPr>
          <a:xfrm>
            <a:off x="6960758" y="346490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裙楼楼梯栏杆安装</a:t>
            </a:r>
          </a:p>
        </p:txBody>
      </p:sp>
      <p:sp>
        <p:nvSpPr>
          <p:cNvPr id="193" name="矩形 192"/>
          <p:cNvSpPr/>
          <p:nvPr/>
        </p:nvSpPr>
        <p:spPr>
          <a:xfrm>
            <a:off x="6953226" y="4288372"/>
            <a:ext cx="1717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裙楼及地下室</a:t>
            </a:r>
            <a:r>
              <a:rPr lang="zh-CN" altLang="en-US" sz="1400" dirty="0" smtClean="0"/>
              <a:t>剩余</a:t>
            </a:r>
            <a:r>
              <a:rPr lang="en-US" altLang="zh-CN" sz="1400" dirty="0" smtClean="0"/>
              <a:t>..</a:t>
            </a:r>
            <a:endParaRPr lang="zh-CN" altLang="en-US" sz="1400" dirty="0"/>
          </a:p>
        </p:txBody>
      </p:sp>
      <p:sp>
        <p:nvSpPr>
          <p:cNvPr id="197" name="文本框 196"/>
          <p:cNvSpPr txBox="1"/>
          <p:nvPr/>
        </p:nvSpPr>
        <p:spPr>
          <a:xfrm>
            <a:off x="6491843" y="1109955"/>
            <a:ext cx="691529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营销专项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8" name="Freeform 2"/>
          <p:cNvSpPr>
            <a:spLocks noChangeArrowheads="1"/>
          </p:cNvSpPr>
          <p:nvPr/>
        </p:nvSpPr>
        <p:spPr bwMode="auto">
          <a:xfrm>
            <a:off x="7119576" y="828294"/>
            <a:ext cx="183439" cy="104906"/>
          </a:xfrm>
          <a:custGeom>
            <a:avLst/>
            <a:gdLst>
              <a:gd name="T0" fmla="*/ 170097 w 472"/>
              <a:gd name="T1" fmla="*/ 0 h 266"/>
              <a:gd name="T2" fmla="*/ 170097 w 472"/>
              <a:gd name="T3" fmla="*/ 0 h 266"/>
              <a:gd name="T4" fmla="*/ 159263 w 472"/>
              <a:gd name="T5" fmla="*/ 0 h 266"/>
              <a:gd name="T6" fmla="*/ 84868 w 472"/>
              <a:gd name="T7" fmla="*/ 79027 h 266"/>
              <a:gd name="T8" fmla="*/ 10473 w 472"/>
              <a:gd name="T9" fmla="*/ 0 h 266"/>
              <a:gd name="T10" fmla="*/ 0 w 472"/>
              <a:gd name="T11" fmla="*/ 0 h 266"/>
              <a:gd name="T12" fmla="*/ 0 w 472"/>
              <a:gd name="T13" fmla="*/ 10370 h 266"/>
              <a:gd name="T14" fmla="*/ 79451 w 472"/>
              <a:gd name="T15" fmla="*/ 94761 h 266"/>
              <a:gd name="T16" fmla="*/ 84868 w 472"/>
              <a:gd name="T17" fmla="*/ 94761 h 266"/>
              <a:gd name="T18" fmla="*/ 90285 w 472"/>
              <a:gd name="T19" fmla="*/ 94761 h 266"/>
              <a:gd name="T20" fmla="*/ 170097 w 472"/>
              <a:gd name="T21" fmla="*/ 10370 h 266"/>
              <a:gd name="T22" fmla="*/ 170097 w 472"/>
              <a:gd name="T23" fmla="*/ 0 h 26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72" h="266">
                <a:moveTo>
                  <a:pt x="471" y="0"/>
                </a:moveTo>
                <a:lnTo>
                  <a:pt x="471" y="0"/>
                </a:lnTo>
                <a:cubicBezTo>
                  <a:pt x="456" y="0"/>
                  <a:pt x="441" y="0"/>
                  <a:pt x="441" y="0"/>
                </a:cubicBezTo>
                <a:cubicBezTo>
                  <a:pt x="235" y="221"/>
                  <a:pt x="235" y="221"/>
                  <a:pt x="235" y="221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14" y="0"/>
                  <a:pt x="0" y="0"/>
                </a:cubicBezTo>
                <a:cubicBezTo>
                  <a:pt x="0" y="14"/>
                  <a:pt x="0" y="14"/>
                  <a:pt x="0" y="29"/>
                </a:cubicBezTo>
                <a:cubicBezTo>
                  <a:pt x="220" y="265"/>
                  <a:pt x="220" y="265"/>
                  <a:pt x="220" y="265"/>
                </a:cubicBezTo>
                <a:lnTo>
                  <a:pt x="235" y="265"/>
                </a:lnTo>
                <a:lnTo>
                  <a:pt x="250" y="265"/>
                </a:lnTo>
                <a:cubicBezTo>
                  <a:pt x="471" y="29"/>
                  <a:pt x="471" y="29"/>
                  <a:pt x="471" y="29"/>
                </a:cubicBezTo>
                <a:cubicBezTo>
                  <a:pt x="471" y="14"/>
                  <a:pt x="471" y="14"/>
                  <a:pt x="471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 cap="flat">
            <a:solidFill>
              <a:schemeClr val="bg1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6983857" y="2199413"/>
            <a:ext cx="6896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16/7/1 -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7527884" y="2200743"/>
            <a:ext cx="6703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16/8/29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5" name="直接连接符 204"/>
          <p:cNvCxnSpPr/>
          <p:nvPr/>
        </p:nvCxnSpPr>
        <p:spPr>
          <a:xfrm>
            <a:off x="6823439" y="2498423"/>
            <a:ext cx="2987956" cy="135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矩形 205"/>
          <p:cNvSpPr/>
          <p:nvPr/>
        </p:nvSpPr>
        <p:spPr>
          <a:xfrm>
            <a:off x="6987403" y="2989765"/>
            <a:ext cx="7377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16/7/1 -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矩形 207"/>
          <p:cNvSpPr/>
          <p:nvPr/>
        </p:nvSpPr>
        <p:spPr>
          <a:xfrm>
            <a:off x="7512380" y="2991095"/>
            <a:ext cx="6703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16/7/25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9" name="直接连接符 208"/>
          <p:cNvCxnSpPr/>
          <p:nvPr/>
        </p:nvCxnSpPr>
        <p:spPr>
          <a:xfrm flipV="1">
            <a:off x="6866243" y="3269138"/>
            <a:ext cx="2945152" cy="2165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KSO_Shape"/>
          <p:cNvSpPr/>
          <p:nvPr/>
        </p:nvSpPr>
        <p:spPr>
          <a:xfrm>
            <a:off x="9494708" y="2016362"/>
            <a:ext cx="97683" cy="142577"/>
          </a:xfrm>
          <a:prstGeom prst="chevron">
            <a:avLst>
              <a:gd name="adj" fmla="val 88007"/>
            </a:avLst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7054743" y="3812011"/>
            <a:ext cx="8034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16/7/18  -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7694020" y="3794291"/>
            <a:ext cx="6703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16/8/11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6" name="直接连接符 215"/>
          <p:cNvCxnSpPr/>
          <p:nvPr/>
        </p:nvCxnSpPr>
        <p:spPr>
          <a:xfrm flipV="1">
            <a:off x="6866243" y="4063252"/>
            <a:ext cx="2892904" cy="3041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7012432" y="4669711"/>
            <a:ext cx="7280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16/7/1  -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7611022" y="4672318"/>
            <a:ext cx="6703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16/7/30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3" name="直接连接符 222"/>
          <p:cNvCxnSpPr/>
          <p:nvPr/>
        </p:nvCxnSpPr>
        <p:spPr>
          <a:xfrm>
            <a:off x="6686120" y="1584364"/>
            <a:ext cx="0" cy="3770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1" name="组合 230"/>
          <p:cNvGrpSpPr/>
          <p:nvPr/>
        </p:nvGrpSpPr>
        <p:grpSpPr>
          <a:xfrm>
            <a:off x="6592063" y="1981174"/>
            <a:ext cx="241267" cy="261578"/>
            <a:chOff x="5762308" y="2062029"/>
            <a:chExt cx="241267" cy="261578"/>
          </a:xfrm>
        </p:grpSpPr>
        <p:sp>
          <p:nvSpPr>
            <p:cNvPr id="230" name="椭圆 229"/>
            <p:cNvSpPr/>
            <p:nvPr/>
          </p:nvSpPr>
          <p:spPr>
            <a:xfrm>
              <a:off x="5762308" y="2062029"/>
              <a:ext cx="241267" cy="26157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Freeform 10"/>
            <p:cNvSpPr>
              <a:spLocks noChangeArrowheads="1"/>
            </p:cNvSpPr>
            <p:nvPr/>
          </p:nvSpPr>
          <p:spPr bwMode="auto">
            <a:xfrm>
              <a:off x="5815106" y="2146964"/>
              <a:ext cx="142875" cy="96838"/>
            </a:xfrm>
            <a:custGeom>
              <a:avLst/>
              <a:gdLst>
                <a:gd name="T0" fmla="*/ 2147483646 w 397"/>
                <a:gd name="T1" fmla="*/ 1983831517 h 270"/>
                <a:gd name="T2" fmla="*/ 2147483646 w 397"/>
                <a:gd name="T3" fmla="*/ 1983831517 h 270"/>
                <a:gd name="T4" fmla="*/ 2147483646 w 397"/>
                <a:gd name="T5" fmla="*/ 1983831517 h 270"/>
                <a:gd name="T6" fmla="*/ 2147483646 w 397"/>
                <a:gd name="T7" fmla="*/ 2147483646 h 270"/>
                <a:gd name="T8" fmla="*/ 2147483646 w 397"/>
                <a:gd name="T9" fmla="*/ 2147483646 h 270"/>
                <a:gd name="T10" fmla="*/ 2147483646 w 397"/>
                <a:gd name="T11" fmla="*/ 2147483646 h 270"/>
                <a:gd name="T12" fmla="*/ 2147483646 w 397"/>
                <a:gd name="T13" fmla="*/ 2147483646 h 270"/>
                <a:gd name="T14" fmla="*/ 2147483646 w 397"/>
                <a:gd name="T15" fmla="*/ 2147483646 h 270"/>
                <a:gd name="T16" fmla="*/ 652513724 w 397"/>
                <a:gd name="T17" fmla="*/ 2147483646 h 270"/>
                <a:gd name="T18" fmla="*/ 652513724 w 397"/>
                <a:gd name="T19" fmla="*/ 2147483646 h 270"/>
                <a:gd name="T20" fmla="*/ 0 w 397"/>
                <a:gd name="T21" fmla="*/ 2147483646 h 270"/>
                <a:gd name="T22" fmla="*/ 1305157007 w 397"/>
                <a:gd name="T23" fmla="*/ 2147483646 h 270"/>
                <a:gd name="T24" fmla="*/ 2147483646 w 397"/>
                <a:gd name="T25" fmla="*/ 2147483646 h 270"/>
                <a:gd name="T26" fmla="*/ 2147483646 w 397"/>
                <a:gd name="T27" fmla="*/ 2147483646 h 270"/>
                <a:gd name="T28" fmla="*/ 2147483646 w 397"/>
                <a:gd name="T29" fmla="*/ 2147483646 h 270"/>
                <a:gd name="T30" fmla="*/ 2147483646 w 397"/>
                <a:gd name="T31" fmla="*/ 323006018 h 270"/>
                <a:gd name="T32" fmla="*/ 2147483646 w 397"/>
                <a:gd name="T33" fmla="*/ 323006018 h 270"/>
                <a:gd name="T34" fmla="*/ 2147483646 w 397"/>
                <a:gd name="T35" fmla="*/ 0 h 270"/>
                <a:gd name="T36" fmla="*/ 2147483646 w 397"/>
                <a:gd name="T37" fmla="*/ 1337947881 h 270"/>
                <a:gd name="T38" fmla="*/ 2147483646 w 397"/>
                <a:gd name="T39" fmla="*/ 1983831517 h 27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97" h="270">
                  <a:moveTo>
                    <a:pt x="389" y="43"/>
                  </a:moveTo>
                  <a:lnTo>
                    <a:pt x="389" y="43"/>
                  </a:lnTo>
                  <a:cubicBezTo>
                    <a:pt x="170" y="262"/>
                    <a:pt x="170" y="262"/>
                    <a:pt x="170" y="262"/>
                  </a:cubicBezTo>
                  <a:cubicBezTo>
                    <a:pt x="170" y="269"/>
                    <a:pt x="163" y="269"/>
                    <a:pt x="156" y="269"/>
                  </a:cubicBezTo>
                  <a:cubicBezTo>
                    <a:pt x="149" y="269"/>
                    <a:pt x="141" y="269"/>
                    <a:pt x="134" y="262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7" y="135"/>
                    <a:pt x="0" y="127"/>
                    <a:pt x="0" y="120"/>
                  </a:cubicBezTo>
                  <a:cubicBezTo>
                    <a:pt x="0" y="106"/>
                    <a:pt x="14" y="92"/>
                    <a:pt x="28" y="92"/>
                  </a:cubicBezTo>
                  <a:cubicBezTo>
                    <a:pt x="36" y="92"/>
                    <a:pt x="43" y="92"/>
                    <a:pt x="50" y="99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354" y="7"/>
                    <a:pt x="354" y="7"/>
                    <a:pt x="354" y="7"/>
                  </a:cubicBezTo>
                  <a:cubicBezTo>
                    <a:pt x="354" y="0"/>
                    <a:pt x="361" y="0"/>
                    <a:pt x="368" y="0"/>
                  </a:cubicBezTo>
                  <a:cubicBezTo>
                    <a:pt x="389" y="0"/>
                    <a:pt x="396" y="7"/>
                    <a:pt x="396" y="29"/>
                  </a:cubicBezTo>
                  <a:cubicBezTo>
                    <a:pt x="396" y="36"/>
                    <a:pt x="396" y="43"/>
                    <a:pt x="389" y="4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3" name="椭圆 232"/>
          <p:cNvSpPr/>
          <p:nvPr/>
        </p:nvSpPr>
        <p:spPr>
          <a:xfrm>
            <a:off x="6570720" y="2818362"/>
            <a:ext cx="241267" cy="26157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Freeform 10"/>
          <p:cNvSpPr>
            <a:spLocks noChangeArrowheads="1"/>
          </p:cNvSpPr>
          <p:nvPr/>
        </p:nvSpPr>
        <p:spPr bwMode="auto">
          <a:xfrm>
            <a:off x="6623518" y="2903297"/>
            <a:ext cx="142875" cy="96838"/>
          </a:xfrm>
          <a:custGeom>
            <a:avLst/>
            <a:gdLst>
              <a:gd name="T0" fmla="*/ 2147483646 w 397"/>
              <a:gd name="T1" fmla="*/ 1983831517 h 270"/>
              <a:gd name="T2" fmla="*/ 2147483646 w 397"/>
              <a:gd name="T3" fmla="*/ 1983831517 h 270"/>
              <a:gd name="T4" fmla="*/ 2147483646 w 397"/>
              <a:gd name="T5" fmla="*/ 1983831517 h 270"/>
              <a:gd name="T6" fmla="*/ 2147483646 w 397"/>
              <a:gd name="T7" fmla="*/ 2147483646 h 270"/>
              <a:gd name="T8" fmla="*/ 2147483646 w 397"/>
              <a:gd name="T9" fmla="*/ 2147483646 h 270"/>
              <a:gd name="T10" fmla="*/ 2147483646 w 397"/>
              <a:gd name="T11" fmla="*/ 2147483646 h 270"/>
              <a:gd name="T12" fmla="*/ 2147483646 w 397"/>
              <a:gd name="T13" fmla="*/ 2147483646 h 270"/>
              <a:gd name="T14" fmla="*/ 2147483646 w 397"/>
              <a:gd name="T15" fmla="*/ 2147483646 h 270"/>
              <a:gd name="T16" fmla="*/ 652513724 w 397"/>
              <a:gd name="T17" fmla="*/ 2147483646 h 270"/>
              <a:gd name="T18" fmla="*/ 652513724 w 397"/>
              <a:gd name="T19" fmla="*/ 2147483646 h 270"/>
              <a:gd name="T20" fmla="*/ 0 w 397"/>
              <a:gd name="T21" fmla="*/ 2147483646 h 270"/>
              <a:gd name="T22" fmla="*/ 1305157007 w 397"/>
              <a:gd name="T23" fmla="*/ 2147483646 h 270"/>
              <a:gd name="T24" fmla="*/ 2147483646 w 397"/>
              <a:gd name="T25" fmla="*/ 2147483646 h 270"/>
              <a:gd name="T26" fmla="*/ 2147483646 w 397"/>
              <a:gd name="T27" fmla="*/ 2147483646 h 270"/>
              <a:gd name="T28" fmla="*/ 2147483646 w 397"/>
              <a:gd name="T29" fmla="*/ 2147483646 h 270"/>
              <a:gd name="T30" fmla="*/ 2147483646 w 397"/>
              <a:gd name="T31" fmla="*/ 323006018 h 270"/>
              <a:gd name="T32" fmla="*/ 2147483646 w 397"/>
              <a:gd name="T33" fmla="*/ 323006018 h 270"/>
              <a:gd name="T34" fmla="*/ 2147483646 w 397"/>
              <a:gd name="T35" fmla="*/ 0 h 270"/>
              <a:gd name="T36" fmla="*/ 2147483646 w 397"/>
              <a:gd name="T37" fmla="*/ 1337947881 h 270"/>
              <a:gd name="T38" fmla="*/ 2147483646 w 397"/>
              <a:gd name="T39" fmla="*/ 1983831517 h 27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97" h="270">
                <a:moveTo>
                  <a:pt x="389" y="43"/>
                </a:moveTo>
                <a:lnTo>
                  <a:pt x="389" y="43"/>
                </a:lnTo>
                <a:cubicBezTo>
                  <a:pt x="170" y="262"/>
                  <a:pt x="170" y="262"/>
                  <a:pt x="170" y="262"/>
                </a:cubicBezTo>
                <a:cubicBezTo>
                  <a:pt x="170" y="269"/>
                  <a:pt x="163" y="269"/>
                  <a:pt x="156" y="269"/>
                </a:cubicBezTo>
                <a:cubicBezTo>
                  <a:pt x="149" y="269"/>
                  <a:pt x="141" y="269"/>
                  <a:pt x="134" y="262"/>
                </a:cubicBezTo>
                <a:cubicBezTo>
                  <a:pt x="14" y="142"/>
                  <a:pt x="14" y="142"/>
                  <a:pt x="14" y="142"/>
                </a:cubicBezTo>
                <a:cubicBezTo>
                  <a:pt x="7" y="135"/>
                  <a:pt x="0" y="127"/>
                  <a:pt x="0" y="120"/>
                </a:cubicBezTo>
                <a:cubicBezTo>
                  <a:pt x="0" y="106"/>
                  <a:pt x="14" y="92"/>
                  <a:pt x="28" y="92"/>
                </a:cubicBezTo>
                <a:cubicBezTo>
                  <a:pt x="36" y="92"/>
                  <a:pt x="43" y="92"/>
                  <a:pt x="50" y="99"/>
                </a:cubicBezTo>
                <a:cubicBezTo>
                  <a:pt x="156" y="205"/>
                  <a:pt x="156" y="205"/>
                  <a:pt x="156" y="205"/>
                </a:cubicBezTo>
                <a:cubicBezTo>
                  <a:pt x="354" y="7"/>
                  <a:pt x="354" y="7"/>
                  <a:pt x="354" y="7"/>
                </a:cubicBezTo>
                <a:cubicBezTo>
                  <a:pt x="354" y="0"/>
                  <a:pt x="361" y="0"/>
                  <a:pt x="368" y="0"/>
                </a:cubicBezTo>
                <a:cubicBezTo>
                  <a:pt x="389" y="0"/>
                  <a:pt x="396" y="7"/>
                  <a:pt x="396" y="29"/>
                </a:cubicBezTo>
                <a:cubicBezTo>
                  <a:pt x="396" y="36"/>
                  <a:pt x="396" y="43"/>
                  <a:pt x="389" y="4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" name="椭圆 234"/>
          <p:cNvSpPr/>
          <p:nvPr/>
        </p:nvSpPr>
        <p:spPr>
          <a:xfrm>
            <a:off x="6553708" y="3638274"/>
            <a:ext cx="258280" cy="248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>
            <a:off x="6569309" y="4428293"/>
            <a:ext cx="258280" cy="2484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KSO_Shape"/>
          <p:cNvSpPr/>
          <p:nvPr/>
        </p:nvSpPr>
        <p:spPr>
          <a:xfrm>
            <a:off x="9476985" y="2870517"/>
            <a:ext cx="97683" cy="142577"/>
          </a:xfrm>
          <a:prstGeom prst="chevron">
            <a:avLst>
              <a:gd name="adj" fmla="val 88007"/>
            </a:avLst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8" name="KSO_Shape"/>
          <p:cNvSpPr/>
          <p:nvPr/>
        </p:nvSpPr>
        <p:spPr>
          <a:xfrm>
            <a:off x="9487617" y="3646683"/>
            <a:ext cx="97683" cy="142577"/>
          </a:xfrm>
          <a:prstGeom prst="chevron">
            <a:avLst>
              <a:gd name="adj" fmla="val 88007"/>
            </a:avLst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9" name="KSO_Shape"/>
          <p:cNvSpPr/>
          <p:nvPr/>
        </p:nvSpPr>
        <p:spPr>
          <a:xfrm>
            <a:off x="9466355" y="4422868"/>
            <a:ext cx="97683" cy="142577"/>
          </a:xfrm>
          <a:prstGeom prst="chevron">
            <a:avLst>
              <a:gd name="adj" fmla="val 88007"/>
            </a:avLst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793021" y="1822683"/>
            <a:ext cx="652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+mn-ea"/>
              </a:rPr>
              <a:t>100%</a:t>
            </a:r>
            <a:endParaRPr lang="zh-CN" altLang="en-US" sz="1400" dirty="0">
              <a:latin typeface="+mn-ea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8745396" y="2584683"/>
            <a:ext cx="652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+mn-ea"/>
              </a:rPr>
              <a:t>100%</a:t>
            </a:r>
            <a:endParaRPr lang="zh-CN" altLang="en-US" sz="1400" dirty="0">
              <a:latin typeface="+mn-ea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8773971" y="3451458"/>
            <a:ext cx="652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+mn-ea"/>
              </a:rPr>
              <a:t>30%</a:t>
            </a:r>
            <a:endParaRPr lang="zh-CN" altLang="en-US" sz="1400" dirty="0">
              <a:latin typeface="+mn-ea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8793021" y="4289658"/>
            <a:ext cx="652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n-ea"/>
              </a:rPr>
              <a:t>0</a:t>
            </a:r>
            <a:r>
              <a:rPr lang="en-US" altLang="zh-CN" sz="1400" dirty="0" smtClean="0">
                <a:latin typeface="+mn-ea"/>
              </a:rPr>
              <a:t>%</a:t>
            </a:r>
            <a:endParaRPr lang="zh-CN" altLang="en-US" sz="1400" dirty="0">
              <a:latin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06256" y="398843"/>
            <a:ext cx="3446364" cy="6157607"/>
            <a:chOff x="1114485" y="423746"/>
            <a:chExt cx="3446364" cy="6157607"/>
          </a:xfrm>
        </p:grpSpPr>
        <p:sp>
          <p:nvSpPr>
            <p:cNvPr id="2" name="矩形 1"/>
            <p:cNvSpPr/>
            <p:nvPr/>
          </p:nvSpPr>
          <p:spPr>
            <a:xfrm>
              <a:off x="1114485" y="453758"/>
              <a:ext cx="3445727" cy="61275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122" y="423746"/>
              <a:ext cx="3445727" cy="289931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5122" y="6248206"/>
              <a:ext cx="3445727" cy="314286"/>
            </a:xfrm>
            <a:prstGeom prst="rect">
              <a:avLst/>
            </a:prstGeom>
          </p:spPr>
        </p:pic>
      </p:grpSp>
      <p:sp>
        <p:nvSpPr>
          <p:cNvPr id="100" name="矩形 99"/>
          <p:cNvSpPr/>
          <p:nvPr/>
        </p:nvSpPr>
        <p:spPr>
          <a:xfrm>
            <a:off x="998076" y="4010195"/>
            <a:ext cx="3425144" cy="460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矩形 247"/>
          <p:cNvSpPr/>
          <p:nvPr/>
        </p:nvSpPr>
        <p:spPr>
          <a:xfrm>
            <a:off x="1005029" y="5606216"/>
            <a:ext cx="3417649" cy="634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1006255" y="1424761"/>
            <a:ext cx="3445728" cy="460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1011095" y="1927819"/>
            <a:ext cx="3429880" cy="460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1011095" y="2445120"/>
            <a:ext cx="3445728" cy="460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1011094" y="2960685"/>
            <a:ext cx="3437481" cy="460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1019342" y="3472961"/>
            <a:ext cx="3437481" cy="460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1022682" y="4542919"/>
            <a:ext cx="3437481" cy="460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006256" y="1250240"/>
            <a:ext cx="3445727" cy="111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234251" y="1514185"/>
            <a:ext cx="180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南昌国贸天悦</a:t>
            </a:r>
            <a:endParaRPr lang="zh-CN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1627664" y="835278"/>
            <a:ext cx="1660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+mn-ea"/>
              </a:rPr>
              <a:t>工  程   项   目</a:t>
            </a:r>
            <a:endParaRPr lang="zh-CN" altLang="en-US" sz="1200" b="1" dirty="0">
              <a:latin typeface="+mn-ea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1234251" y="1974940"/>
            <a:ext cx="180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南昌国贸蓝湾</a:t>
            </a:r>
            <a:endParaRPr lang="zh-CN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1234251" y="2523950"/>
            <a:ext cx="180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南昌国贸天峯</a:t>
            </a:r>
            <a:endParaRPr lang="zh-CN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1234251" y="3039587"/>
            <a:ext cx="1544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合肥天悦</a:t>
            </a:r>
            <a:endParaRPr lang="zh-CN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1223618" y="4097888"/>
            <a:ext cx="180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厦门天悦</a:t>
            </a:r>
            <a:r>
              <a:rPr lang="en-US" altLang="zh-C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5#</a:t>
            </a:r>
            <a:endParaRPr lang="zh-CN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1234251" y="4603460"/>
            <a:ext cx="180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上海天悦</a:t>
            </a:r>
            <a:r>
              <a:rPr lang="en-US" altLang="zh-C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37A</a:t>
            </a:r>
            <a:endParaRPr lang="zh-CN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1234251" y="3566269"/>
            <a:ext cx="180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合肥天成</a:t>
            </a:r>
            <a:endParaRPr lang="zh-CN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660979" y="5708729"/>
            <a:ext cx="1070216" cy="518404"/>
            <a:chOff x="1731222" y="5618365"/>
            <a:chExt cx="1070216" cy="518404"/>
          </a:xfrm>
        </p:grpSpPr>
        <p:sp>
          <p:nvSpPr>
            <p:cNvPr id="242" name="文本框 241"/>
            <p:cNvSpPr txBox="1"/>
            <p:nvPr/>
          </p:nvSpPr>
          <p:spPr>
            <a:xfrm>
              <a:off x="1731222" y="5859770"/>
              <a:ext cx="10702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+mn-ea"/>
                </a:rPr>
                <a:t>报表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243" name="Freeform 166"/>
            <p:cNvSpPr>
              <a:spLocks noChangeArrowheads="1"/>
            </p:cNvSpPr>
            <p:nvPr/>
          </p:nvSpPr>
          <p:spPr bwMode="auto">
            <a:xfrm>
              <a:off x="2106772" y="5618365"/>
              <a:ext cx="293879" cy="236353"/>
            </a:xfrm>
            <a:custGeom>
              <a:avLst/>
              <a:gdLst>
                <a:gd name="T0" fmla="*/ 166118 w 390"/>
                <a:gd name="T1" fmla="*/ 0 h 445"/>
                <a:gd name="T2" fmla="*/ 166118 w 390"/>
                <a:gd name="T3" fmla="*/ 0 h 445"/>
                <a:gd name="T4" fmla="*/ 138804 w 390"/>
                <a:gd name="T5" fmla="*/ 0 h 445"/>
                <a:gd name="T6" fmla="*/ 130745 w 390"/>
                <a:gd name="T7" fmla="*/ 12586 h 445"/>
                <a:gd name="T8" fmla="*/ 130745 w 390"/>
                <a:gd name="T9" fmla="*/ 199576 h 445"/>
                <a:gd name="T10" fmla="*/ 174177 w 390"/>
                <a:gd name="T11" fmla="*/ 199576 h 445"/>
                <a:gd name="T12" fmla="*/ 174177 w 390"/>
                <a:gd name="T13" fmla="*/ 12586 h 445"/>
                <a:gd name="T14" fmla="*/ 166118 w 390"/>
                <a:gd name="T15" fmla="*/ 0 h 445"/>
                <a:gd name="T16" fmla="*/ 98954 w 390"/>
                <a:gd name="T17" fmla="*/ 67874 h 445"/>
                <a:gd name="T18" fmla="*/ 98954 w 390"/>
                <a:gd name="T19" fmla="*/ 67874 h 445"/>
                <a:gd name="T20" fmla="*/ 75223 w 390"/>
                <a:gd name="T21" fmla="*/ 67874 h 445"/>
                <a:gd name="T22" fmla="*/ 63134 w 390"/>
                <a:gd name="T23" fmla="*/ 80010 h 445"/>
                <a:gd name="T24" fmla="*/ 63134 w 390"/>
                <a:gd name="T25" fmla="*/ 199576 h 445"/>
                <a:gd name="T26" fmla="*/ 111044 w 390"/>
                <a:gd name="T27" fmla="*/ 199576 h 445"/>
                <a:gd name="T28" fmla="*/ 111044 w 390"/>
                <a:gd name="T29" fmla="*/ 80010 h 445"/>
                <a:gd name="T30" fmla="*/ 98954 w 390"/>
                <a:gd name="T31" fmla="*/ 67874 h 445"/>
                <a:gd name="T32" fmla="*/ 31343 w 390"/>
                <a:gd name="T33" fmla="*/ 135747 h 445"/>
                <a:gd name="T34" fmla="*/ 31343 w 390"/>
                <a:gd name="T35" fmla="*/ 135747 h 445"/>
                <a:gd name="T36" fmla="*/ 7612 w 390"/>
                <a:gd name="T37" fmla="*/ 135747 h 445"/>
                <a:gd name="T38" fmla="*/ 0 w 390"/>
                <a:gd name="T39" fmla="*/ 143389 h 445"/>
                <a:gd name="T40" fmla="*/ 0 w 390"/>
                <a:gd name="T41" fmla="*/ 199576 h 445"/>
                <a:gd name="T42" fmla="*/ 43432 w 390"/>
                <a:gd name="T43" fmla="*/ 199576 h 445"/>
                <a:gd name="T44" fmla="*/ 43432 w 390"/>
                <a:gd name="T45" fmla="*/ 143389 h 445"/>
                <a:gd name="T46" fmla="*/ 31343 w 390"/>
                <a:gd name="T47" fmla="*/ 135747 h 44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90" h="445">
                  <a:moveTo>
                    <a:pt x="371" y="0"/>
                  </a:moveTo>
                  <a:lnTo>
                    <a:pt x="371" y="0"/>
                  </a:lnTo>
                  <a:cubicBezTo>
                    <a:pt x="310" y="0"/>
                    <a:pt x="310" y="0"/>
                    <a:pt x="310" y="0"/>
                  </a:cubicBezTo>
                  <a:cubicBezTo>
                    <a:pt x="301" y="0"/>
                    <a:pt x="292" y="10"/>
                    <a:pt x="292" y="28"/>
                  </a:cubicBezTo>
                  <a:cubicBezTo>
                    <a:pt x="292" y="444"/>
                    <a:pt x="292" y="444"/>
                    <a:pt x="292" y="444"/>
                  </a:cubicBezTo>
                  <a:cubicBezTo>
                    <a:pt x="389" y="444"/>
                    <a:pt x="389" y="444"/>
                    <a:pt x="389" y="444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0"/>
                    <a:pt x="380" y="0"/>
                    <a:pt x="371" y="0"/>
                  </a:cubicBezTo>
                  <a:close/>
                  <a:moveTo>
                    <a:pt x="221" y="151"/>
                  </a:moveTo>
                  <a:lnTo>
                    <a:pt x="221" y="151"/>
                  </a:lnTo>
                  <a:cubicBezTo>
                    <a:pt x="168" y="151"/>
                    <a:pt x="168" y="151"/>
                    <a:pt x="168" y="151"/>
                  </a:cubicBezTo>
                  <a:cubicBezTo>
                    <a:pt x="150" y="151"/>
                    <a:pt x="141" y="160"/>
                    <a:pt x="141" y="178"/>
                  </a:cubicBezTo>
                  <a:cubicBezTo>
                    <a:pt x="141" y="444"/>
                    <a:pt x="141" y="444"/>
                    <a:pt x="141" y="444"/>
                  </a:cubicBezTo>
                  <a:cubicBezTo>
                    <a:pt x="248" y="444"/>
                    <a:pt x="248" y="444"/>
                    <a:pt x="248" y="444"/>
                  </a:cubicBezTo>
                  <a:cubicBezTo>
                    <a:pt x="248" y="178"/>
                    <a:pt x="248" y="178"/>
                    <a:pt x="248" y="178"/>
                  </a:cubicBezTo>
                  <a:cubicBezTo>
                    <a:pt x="248" y="160"/>
                    <a:pt x="230" y="151"/>
                    <a:pt x="221" y="151"/>
                  </a:cubicBezTo>
                  <a:close/>
                  <a:moveTo>
                    <a:pt x="70" y="302"/>
                  </a:moveTo>
                  <a:lnTo>
                    <a:pt x="70" y="302"/>
                  </a:lnTo>
                  <a:cubicBezTo>
                    <a:pt x="17" y="302"/>
                    <a:pt x="17" y="302"/>
                    <a:pt x="17" y="302"/>
                  </a:cubicBezTo>
                  <a:cubicBezTo>
                    <a:pt x="0" y="302"/>
                    <a:pt x="0" y="310"/>
                    <a:pt x="0" y="319"/>
                  </a:cubicBezTo>
                  <a:cubicBezTo>
                    <a:pt x="0" y="444"/>
                    <a:pt x="0" y="444"/>
                    <a:pt x="0" y="444"/>
                  </a:cubicBezTo>
                  <a:cubicBezTo>
                    <a:pt x="97" y="444"/>
                    <a:pt x="97" y="444"/>
                    <a:pt x="97" y="444"/>
                  </a:cubicBezTo>
                  <a:cubicBezTo>
                    <a:pt x="97" y="319"/>
                    <a:pt x="97" y="319"/>
                    <a:pt x="97" y="319"/>
                  </a:cubicBezTo>
                  <a:cubicBezTo>
                    <a:pt x="97" y="310"/>
                    <a:pt x="88" y="302"/>
                    <a:pt x="70" y="30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rgbClr val="00B0F0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499647" y="5690727"/>
            <a:ext cx="1070216" cy="572375"/>
            <a:chOff x="3386136" y="5634400"/>
            <a:chExt cx="1070216" cy="572375"/>
          </a:xfrm>
        </p:grpSpPr>
        <p:sp>
          <p:nvSpPr>
            <p:cNvPr id="247" name="文本框 246"/>
            <p:cNvSpPr txBox="1"/>
            <p:nvPr/>
          </p:nvSpPr>
          <p:spPr>
            <a:xfrm>
              <a:off x="3386136" y="5929776"/>
              <a:ext cx="10702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+mn-ea"/>
                </a:rPr>
                <a:t>设置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104" name="Freeform 171"/>
            <p:cNvSpPr>
              <a:spLocks noChangeArrowheads="1"/>
            </p:cNvSpPr>
            <p:nvPr/>
          </p:nvSpPr>
          <p:spPr bwMode="auto">
            <a:xfrm>
              <a:off x="3785796" y="5634400"/>
              <a:ext cx="289971" cy="306081"/>
            </a:xfrm>
            <a:custGeom>
              <a:avLst/>
              <a:gdLst>
                <a:gd name="T0" fmla="*/ 106062 w 589"/>
                <a:gd name="T1" fmla="*/ 69145 h 590"/>
                <a:gd name="T2" fmla="*/ 106062 w 589"/>
                <a:gd name="T3" fmla="*/ 137930 h 590"/>
                <a:gd name="T4" fmla="*/ 106062 w 589"/>
                <a:gd name="T5" fmla="*/ 69145 h 590"/>
                <a:gd name="T6" fmla="*/ 106062 w 589"/>
                <a:gd name="T7" fmla="*/ 127486 h 590"/>
                <a:gd name="T8" fmla="*/ 106062 w 589"/>
                <a:gd name="T9" fmla="*/ 84991 h 590"/>
                <a:gd name="T10" fmla="*/ 106062 w 589"/>
                <a:gd name="T11" fmla="*/ 127486 h 590"/>
                <a:gd name="T12" fmla="*/ 207074 w 589"/>
                <a:gd name="T13" fmla="*/ 127486 h 590"/>
                <a:gd name="T14" fmla="*/ 190840 w 589"/>
                <a:gd name="T15" fmla="*/ 106239 h 590"/>
                <a:gd name="T16" fmla="*/ 207074 w 589"/>
                <a:gd name="T17" fmla="*/ 79589 h 590"/>
                <a:gd name="T18" fmla="*/ 196251 w 589"/>
                <a:gd name="T19" fmla="*/ 37454 h 590"/>
                <a:gd name="T20" fmla="*/ 159093 w 589"/>
                <a:gd name="T21" fmla="*/ 42495 h 590"/>
                <a:gd name="T22" fmla="*/ 132397 w 589"/>
                <a:gd name="T23" fmla="*/ 10804 h 590"/>
                <a:gd name="T24" fmla="*/ 90189 w 589"/>
                <a:gd name="T25" fmla="*/ 0 h 590"/>
                <a:gd name="T26" fmla="*/ 79366 w 589"/>
                <a:gd name="T27" fmla="*/ 26650 h 590"/>
                <a:gd name="T28" fmla="*/ 37158 w 589"/>
                <a:gd name="T29" fmla="*/ 32052 h 590"/>
                <a:gd name="T30" fmla="*/ 0 w 589"/>
                <a:gd name="T31" fmla="*/ 58701 h 590"/>
                <a:gd name="T32" fmla="*/ 20924 w 589"/>
                <a:gd name="T33" fmla="*/ 90393 h 590"/>
                <a:gd name="T34" fmla="*/ 20924 w 589"/>
                <a:gd name="T35" fmla="*/ 122084 h 590"/>
                <a:gd name="T36" fmla="*/ 0 w 589"/>
                <a:gd name="T37" fmla="*/ 148734 h 590"/>
                <a:gd name="T38" fmla="*/ 37158 w 589"/>
                <a:gd name="T39" fmla="*/ 180425 h 590"/>
                <a:gd name="T40" fmla="*/ 79366 w 589"/>
                <a:gd name="T41" fmla="*/ 185827 h 590"/>
                <a:gd name="T42" fmla="*/ 90189 w 589"/>
                <a:gd name="T43" fmla="*/ 212117 h 590"/>
                <a:gd name="T44" fmla="*/ 132397 w 589"/>
                <a:gd name="T45" fmla="*/ 196271 h 590"/>
                <a:gd name="T46" fmla="*/ 159093 w 589"/>
                <a:gd name="T47" fmla="*/ 169982 h 590"/>
                <a:gd name="T48" fmla="*/ 196251 w 589"/>
                <a:gd name="T49" fmla="*/ 175023 h 590"/>
                <a:gd name="T50" fmla="*/ 207074 w 589"/>
                <a:gd name="T51" fmla="*/ 127486 h 590"/>
                <a:gd name="T52" fmla="*/ 196251 w 589"/>
                <a:gd name="T53" fmla="*/ 148734 h 590"/>
                <a:gd name="T54" fmla="*/ 180378 w 589"/>
                <a:gd name="T55" fmla="*/ 164580 h 590"/>
                <a:gd name="T56" fmla="*/ 121935 w 589"/>
                <a:gd name="T57" fmla="*/ 175023 h 590"/>
                <a:gd name="T58" fmla="*/ 111473 w 589"/>
                <a:gd name="T59" fmla="*/ 196271 h 590"/>
                <a:gd name="T60" fmla="*/ 90189 w 589"/>
                <a:gd name="T61" fmla="*/ 190869 h 590"/>
                <a:gd name="T62" fmla="*/ 53031 w 589"/>
                <a:gd name="T63" fmla="*/ 153776 h 590"/>
                <a:gd name="T64" fmla="*/ 26335 w 589"/>
                <a:gd name="T65" fmla="*/ 159178 h 590"/>
                <a:gd name="T66" fmla="*/ 20924 w 589"/>
                <a:gd name="T67" fmla="*/ 137930 h 590"/>
                <a:gd name="T68" fmla="*/ 37158 w 589"/>
                <a:gd name="T69" fmla="*/ 106239 h 590"/>
                <a:gd name="T70" fmla="*/ 20924 w 589"/>
                <a:gd name="T71" fmla="*/ 69145 h 590"/>
                <a:gd name="T72" fmla="*/ 26335 w 589"/>
                <a:gd name="T73" fmla="*/ 47897 h 590"/>
                <a:gd name="T74" fmla="*/ 53031 w 589"/>
                <a:gd name="T75" fmla="*/ 58701 h 590"/>
                <a:gd name="T76" fmla="*/ 90189 w 589"/>
                <a:gd name="T77" fmla="*/ 21248 h 590"/>
                <a:gd name="T78" fmla="*/ 111473 w 589"/>
                <a:gd name="T79" fmla="*/ 10804 h 590"/>
                <a:gd name="T80" fmla="*/ 121935 w 589"/>
                <a:gd name="T81" fmla="*/ 37454 h 590"/>
                <a:gd name="T82" fmla="*/ 180378 w 589"/>
                <a:gd name="T83" fmla="*/ 47897 h 590"/>
                <a:gd name="T84" fmla="*/ 196251 w 589"/>
                <a:gd name="T85" fmla="*/ 58701 h 590"/>
                <a:gd name="T86" fmla="*/ 174966 w 589"/>
                <a:gd name="T87" fmla="*/ 79589 h 590"/>
                <a:gd name="T88" fmla="*/ 174966 w 589"/>
                <a:gd name="T89" fmla="*/ 127486 h 590"/>
                <a:gd name="T90" fmla="*/ 196251 w 589"/>
                <a:gd name="T91" fmla="*/ 148734 h 59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89" h="590">
                  <a:moveTo>
                    <a:pt x="294" y="192"/>
                  </a:moveTo>
                  <a:lnTo>
                    <a:pt x="294" y="192"/>
                  </a:lnTo>
                  <a:cubicBezTo>
                    <a:pt x="235" y="192"/>
                    <a:pt x="191" y="236"/>
                    <a:pt x="191" y="295"/>
                  </a:cubicBezTo>
                  <a:cubicBezTo>
                    <a:pt x="191" y="339"/>
                    <a:pt x="235" y="383"/>
                    <a:pt x="294" y="383"/>
                  </a:cubicBezTo>
                  <a:cubicBezTo>
                    <a:pt x="353" y="383"/>
                    <a:pt x="397" y="339"/>
                    <a:pt x="397" y="295"/>
                  </a:cubicBezTo>
                  <a:cubicBezTo>
                    <a:pt x="397" y="236"/>
                    <a:pt x="353" y="192"/>
                    <a:pt x="294" y="192"/>
                  </a:cubicBezTo>
                  <a:close/>
                  <a:moveTo>
                    <a:pt x="294" y="354"/>
                  </a:moveTo>
                  <a:lnTo>
                    <a:pt x="294" y="354"/>
                  </a:lnTo>
                  <a:cubicBezTo>
                    <a:pt x="265" y="354"/>
                    <a:pt x="235" y="324"/>
                    <a:pt x="235" y="295"/>
                  </a:cubicBezTo>
                  <a:cubicBezTo>
                    <a:pt x="235" y="251"/>
                    <a:pt x="265" y="236"/>
                    <a:pt x="294" y="236"/>
                  </a:cubicBezTo>
                  <a:cubicBezTo>
                    <a:pt x="324" y="236"/>
                    <a:pt x="353" y="251"/>
                    <a:pt x="353" y="295"/>
                  </a:cubicBezTo>
                  <a:cubicBezTo>
                    <a:pt x="353" y="324"/>
                    <a:pt x="324" y="354"/>
                    <a:pt x="294" y="354"/>
                  </a:cubicBezTo>
                  <a:close/>
                  <a:moveTo>
                    <a:pt x="574" y="354"/>
                  </a:moveTo>
                  <a:lnTo>
                    <a:pt x="574" y="354"/>
                  </a:lnTo>
                  <a:cubicBezTo>
                    <a:pt x="529" y="339"/>
                    <a:pt x="529" y="339"/>
                    <a:pt x="529" y="339"/>
                  </a:cubicBezTo>
                  <a:cubicBezTo>
                    <a:pt x="529" y="324"/>
                    <a:pt x="529" y="309"/>
                    <a:pt x="529" y="295"/>
                  </a:cubicBezTo>
                  <a:cubicBezTo>
                    <a:pt x="529" y="280"/>
                    <a:pt x="529" y="265"/>
                    <a:pt x="529" y="251"/>
                  </a:cubicBezTo>
                  <a:cubicBezTo>
                    <a:pt x="574" y="221"/>
                    <a:pt x="574" y="221"/>
                    <a:pt x="574" y="221"/>
                  </a:cubicBezTo>
                  <a:cubicBezTo>
                    <a:pt x="588" y="206"/>
                    <a:pt x="588" y="192"/>
                    <a:pt x="588" y="163"/>
                  </a:cubicBezTo>
                  <a:cubicBezTo>
                    <a:pt x="544" y="104"/>
                    <a:pt x="544" y="104"/>
                    <a:pt x="544" y="104"/>
                  </a:cubicBezTo>
                  <a:cubicBezTo>
                    <a:pt x="529" y="74"/>
                    <a:pt x="515" y="74"/>
                    <a:pt x="485" y="89"/>
                  </a:cubicBezTo>
                  <a:cubicBezTo>
                    <a:pt x="441" y="118"/>
                    <a:pt x="441" y="118"/>
                    <a:pt x="441" y="118"/>
                  </a:cubicBezTo>
                  <a:cubicBezTo>
                    <a:pt x="426" y="89"/>
                    <a:pt x="397" y="74"/>
                    <a:pt x="367" y="74"/>
                  </a:cubicBezTo>
                  <a:cubicBezTo>
                    <a:pt x="367" y="30"/>
                    <a:pt x="367" y="30"/>
                    <a:pt x="367" y="30"/>
                  </a:cubicBezTo>
                  <a:cubicBezTo>
                    <a:pt x="367" y="15"/>
                    <a:pt x="353" y="0"/>
                    <a:pt x="338" y="0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235" y="0"/>
                    <a:pt x="220" y="15"/>
                    <a:pt x="220" y="30"/>
                  </a:cubicBezTo>
                  <a:cubicBezTo>
                    <a:pt x="220" y="74"/>
                    <a:pt x="220" y="74"/>
                    <a:pt x="220" y="74"/>
                  </a:cubicBezTo>
                  <a:cubicBezTo>
                    <a:pt x="191" y="74"/>
                    <a:pt x="162" y="89"/>
                    <a:pt x="147" y="118"/>
                  </a:cubicBezTo>
                  <a:cubicBezTo>
                    <a:pt x="103" y="89"/>
                    <a:pt x="103" y="89"/>
                    <a:pt x="103" y="89"/>
                  </a:cubicBezTo>
                  <a:cubicBezTo>
                    <a:pt x="73" y="74"/>
                    <a:pt x="58" y="74"/>
                    <a:pt x="44" y="104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92"/>
                    <a:pt x="0" y="206"/>
                    <a:pt x="14" y="221"/>
                  </a:cubicBezTo>
                  <a:cubicBezTo>
                    <a:pt x="58" y="251"/>
                    <a:pt x="58" y="251"/>
                    <a:pt x="58" y="251"/>
                  </a:cubicBezTo>
                  <a:cubicBezTo>
                    <a:pt x="58" y="265"/>
                    <a:pt x="58" y="280"/>
                    <a:pt x="58" y="295"/>
                  </a:cubicBezTo>
                  <a:cubicBezTo>
                    <a:pt x="58" y="309"/>
                    <a:pt x="58" y="324"/>
                    <a:pt x="58" y="339"/>
                  </a:cubicBezTo>
                  <a:cubicBezTo>
                    <a:pt x="14" y="354"/>
                    <a:pt x="14" y="354"/>
                    <a:pt x="14" y="354"/>
                  </a:cubicBezTo>
                  <a:cubicBezTo>
                    <a:pt x="0" y="368"/>
                    <a:pt x="0" y="398"/>
                    <a:pt x="0" y="413"/>
                  </a:cubicBezTo>
                  <a:cubicBezTo>
                    <a:pt x="44" y="486"/>
                    <a:pt x="44" y="486"/>
                    <a:pt x="44" y="486"/>
                  </a:cubicBezTo>
                  <a:cubicBezTo>
                    <a:pt x="58" y="501"/>
                    <a:pt x="73" y="501"/>
                    <a:pt x="103" y="501"/>
                  </a:cubicBezTo>
                  <a:cubicBezTo>
                    <a:pt x="147" y="472"/>
                    <a:pt x="147" y="472"/>
                    <a:pt x="147" y="472"/>
                  </a:cubicBezTo>
                  <a:cubicBezTo>
                    <a:pt x="162" y="486"/>
                    <a:pt x="191" y="501"/>
                    <a:pt x="220" y="516"/>
                  </a:cubicBezTo>
                  <a:cubicBezTo>
                    <a:pt x="220" y="545"/>
                    <a:pt x="220" y="545"/>
                    <a:pt x="220" y="545"/>
                  </a:cubicBezTo>
                  <a:cubicBezTo>
                    <a:pt x="220" y="560"/>
                    <a:pt x="235" y="589"/>
                    <a:pt x="250" y="589"/>
                  </a:cubicBezTo>
                  <a:cubicBezTo>
                    <a:pt x="338" y="589"/>
                    <a:pt x="338" y="589"/>
                    <a:pt x="338" y="589"/>
                  </a:cubicBezTo>
                  <a:cubicBezTo>
                    <a:pt x="353" y="589"/>
                    <a:pt x="367" y="560"/>
                    <a:pt x="367" y="545"/>
                  </a:cubicBezTo>
                  <a:cubicBezTo>
                    <a:pt x="367" y="516"/>
                    <a:pt x="367" y="516"/>
                    <a:pt x="367" y="516"/>
                  </a:cubicBezTo>
                  <a:cubicBezTo>
                    <a:pt x="397" y="501"/>
                    <a:pt x="426" y="486"/>
                    <a:pt x="441" y="472"/>
                  </a:cubicBezTo>
                  <a:cubicBezTo>
                    <a:pt x="485" y="501"/>
                    <a:pt x="485" y="501"/>
                    <a:pt x="485" y="501"/>
                  </a:cubicBezTo>
                  <a:cubicBezTo>
                    <a:pt x="515" y="501"/>
                    <a:pt x="529" y="501"/>
                    <a:pt x="544" y="486"/>
                  </a:cubicBezTo>
                  <a:cubicBezTo>
                    <a:pt x="588" y="413"/>
                    <a:pt x="588" y="413"/>
                    <a:pt x="588" y="413"/>
                  </a:cubicBezTo>
                  <a:cubicBezTo>
                    <a:pt x="588" y="398"/>
                    <a:pt x="588" y="368"/>
                    <a:pt x="574" y="354"/>
                  </a:cubicBezTo>
                  <a:close/>
                  <a:moveTo>
                    <a:pt x="544" y="413"/>
                  </a:moveTo>
                  <a:lnTo>
                    <a:pt x="544" y="413"/>
                  </a:lnTo>
                  <a:cubicBezTo>
                    <a:pt x="515" y="442"/>
                    <a:pt x="515" y="442"/>
                    <a:pt x="515" y="442"/>
                  </a:cubicBezTo>
                  <a:cubicBezTo>
                    <a:pt x="515" y="457"/>
                    <a:pt x="500" y="457"/>
                    <a:pt x="500" y="457"/>
                  </a:cubicBezTo>
                  <a:cubicBezTo>
                    <a:pt x="441" y="427"/>
                    <a:pt x="441" y="427"/>
                    <a:pt x="441" y="427"/>
                  </a:cubicBezTo>
                  <a:cubicBezTo>
                    <a:pt x="412" y="457"/>
                    <a:pt x="382" y="472"/>
                    <a:pt x="338" y="486"/>
                  </a:cubicBezTo>
                  <a:cubicBezTo>
                    <a:pt x="338" y="530"/>
                    <a:pt x="338" y="530"/>
                    <a:pt x="338" y="530"/>
                  </a:cubicBezTo>
                  <a:cubicBezTo>
                    <a:pt x="338" y="530"/>
                    <a:pt x="324" y="545"/>
                    <a:pt x="309" y="545"/>
                  </a:cubicBezTo>
                  <a:cubicBezTo>
                    <a:pt x="279" y="545"/>
                    <a:pt x="279" y="545"/>
                    <a:pt x="279" y="545"/>
                  </a:cubicBezTo>
                  <a:cubicBezTo>
                    <a:pt x="265" y="545"/>
                    <a:pt x="250" y="530"/>
                    <a:pt x="250" y="530"/>
                  </a:cubicBezTo>
                  <a:cubicBezTo>
                    <a:pt x="250" y="486"/>
                    <a:pt x="250" y="486"/>
                    <a:pt x="250" y="486"/>
                  </a:cubicBezTo>
                  <a:cubicBezTo>
                    <a:pt x="206" y="472"/>
                    <a:pt x="176" y="457"/>
                    <a:pt x="147" y="427"/>
                  </a:cubicBezTo>
                  <a:cubicBezTo>
                    <a:pt x="88" y="457"/>
                    <a:pt x="88" y="457"/>
                    <a:pt x="88" y="457"/>
                  </a:cubicBezTo>
                  <a:cubicBezTo>
                    <a:pt x="88" y="457"/>
                    <a:pt x="73" y="457"/>
                    <a:pt x="73" y="442"/>
                  </a:cubicBezTo>
                  <a:cubicBezTo>
                    <a:pt x="44" y="413"/>
                    <a:pt x="44" y="413"/>
                    <a:pt x="44" y="413"/>
                  </a:cubicBezTo>
                  <a:cubicBezTo>
                    <a:pt x="44" y="398"/>
                    <a:pt x="44" y="383"/>
                    <a:pt x="58" y="383"/>
                  </a:cubicBezTo>
                  <a:cubicBezTo>
                    <a:pt x="103" y="354"/>
                    <a:pt x="103" y="354"/>
                    <a:pt x="103" y="354"/>
                  </a:cubicBezTo>
                  <a:cubicBezTo>
                    <a:pt x="103" y="339"/>
                    <a:pt x="103" y="309"/>
                    <a:pt x="103" y="295"/>
                  </a:cubicBezTo>
                  <a:cubicBezTo>
                    <a:pt x="103" y="265"/>
                    <a:pt x="103" y="251"/>
                    <a:pt x="103" y="221"/>
                  </a:cubicBezTo>
                  <a:cubicBezTo>
                    <a:pt x="58" y="192"/>
                    <a:pt x="58" y="192"/>
                    <a:pt x="58" y="192"/>
                  </a:cubicBezTo>
                  <a:cubicBezTo>
                    <a:pt x="44" y="192"/>
                    <a:pt x="44" y="177"/>
                    <a:pt x="44" y="163"/>
                  </a:cubicBezTo>
                  <a:cubicBezTo>
                    <a:pt x="73" y="133"/>
                    <a:pt x="73" y="133"/>
                    <a:pt x="73" y="133"/>
                  </a:cubicBezTo>
                  <a:cubicBezTo>
                    <a:pt x="73" y="133"/>
                    <a:pt x="88" y="118"/>
                    <a:pt x="88" y="133"/>
                  </a:cubicBezTo>
                  <a:cubicBezTo>
                    <a:pt x="147" y="163"/>
                    <a:pt x="147" y="163"/>
                    <a:pt x="147" y="163"/>
                  </a:cubicBezTo>
                  <a:cubicBezTo>
                    <a:pt x="176" y="133"/>
                    <a:pt x="206" y="104"/>
                    <a:pt x="250" y="104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45"/>
                    <a:pt x="265" y="30"/>
                    <a:pt x="279" y="30"/>
                  </a:cubicBezTo>
                  <a:cubicBezTo>
                    <a:pt x="309" y="30"/>
                    <a:pt x="309" y="30"/>
                    <a:pt x="309" y="30"/>
                  </a:cubicBezTo>
                  <a:cubicBezTo>
                    <a:pt x="324" y="30"/>
                    <a:pt x="338" y="45"/>
                    <a:pt x="338" y="59"/>
                  </a:cubicBezTo>
                  <a:cubicBezTo>
                    <a:pt x="338" y="104"/>
                    <a:pt x="338" y="104"/>
                    <a:pt x="338" y="104"/>
                  </a:cubicBezTo>
                  <a:cubicBezTo>
                    <a:pt x="382" y="104"/>
                    <a:pt x="412" y="133"/>
                    <a:pt x="441" y="163"/>
                  </a:cubicBezTo>
                  <a:cubicBezTo>
                    <a:pt x="500" y="133"/>
                    <a:pt x="500" y="133"/>
                    <a:pt x="500" y="133"/>
                  </a:cubicBezTo>
                  <a:cubicBezTo>
                    <a:pt x="500" y="118"/>
                    <a:pt x="515" y="133"/>
                    <a:pt x="515" y="133"/>
                  </a:cubicBezTo>
                  <a:cubicBezTo>
                    <a:pt x="544" y="163"/>
                    <a:pt x="544" y="163"/>
                    <a:pt x="544" y="163"/>
                  </a:cubicBezTo>
                  <a:cubicBezTo>
                    <a:pt x="544" y="177"/>
                    <a:pt x="544" y="192"/>
                    <a:pt x="529" y="192"/>
                  </a:cubicBezTo>
                  <a:cubicBezTo>
                    <a:pt x="485" y="221"/>
                    <a:pt x="485" y="221"/>
                    <a:pt x="485" y="221"/>
                  </a:cubicBezTo>
                  <a:cubicBezTo>
                    <a:pt x="485" y="251"/>
                    <a:pt x="485" y="265"/>
                    <a:pt x="485" y="295"/>
                  </a:cubicBezTo>
                  <a:cubicBezTo>
                    <a:pt x="485" y="309"/>
                    <a:pt x="485" y="339"/>
                    <a:pt x="485" y="354"/>
                  </a:cubicBezTo>
                  <a:cubicBezTo>
                    <a:pt x="529" y="383"/>
                    <a:pt x="529" y="383"/>
                    <a:pt x="529" y="383"/>
                  </a:cubicBezTo>
                  <a:cubicBezTo>
                    <a:pt x="544" y="383"/>
                    <a:pt x="544" y="398"/>
                    <a:pt x="544" y="41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B0F0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91431" tIns="45716" rIns="91431" bIns="45716" anchor="ctr"/>
            <a:lstStyle/>
            <a:p>
              <a:pPr eaLnBrk="1" hangingPunct="1">
                <a:defRPr/>
              </a:pPr>
              <a:endParaRPr lang="zh-CN" altLang="en-US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829827" y="5659957"/>
            <a:ext cx="1070216" cy="556695"/>
            <a:chOff x="1829827" y="5659957"/>
            <a:chExt cx="1070216" cy="556695"/>
          </a:xfrm>
        </p:grpSpPr>
        <p:sp>
          <p:nvSpPr>
            <p:cNvPr id="244" name="文本框 243"/>
            <p:cNvSpPr txBox="1"/>
            <p:nvPr/>
          </p:nvSpPr>
          <p:spPr>
            <a:xfrm>
              <a:off x="1829827" y="5939653"/>
              <a:ext cx="10702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+mn-ea"/>
                </a:rPr>
                <a:t>预警消息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107" name="Freeform 66"/>
            <p:cNvSpPr>
              <a:spLocks noChangeArrowheads="1"/>
            </p:cNvSpPr>
            <p:nvPr/>
          </p:nvSpPr>
          <p:spPr bwMode="auto">
            <a:xfrm>
              <a:off x="2259774" y="5659957"/>
              <a:ext cx="236537" cy="255588"/>
            </a:xfrm>
            <a:custGeom>
              <a:avLst/>
              <a:gdLst>
                <a:gd name="T0" fmla="*/ 170151 w 545"/>
                <a:gd name="T1" fmla="*/ 127474 h 589"/>
                <a:gd name="T2" fmla="*/ 170151 w 545"/>
                <a:gd name="T3" fmla="*/ 127474 h 589"/>
                <a:gd name="T4" fmla="*/ 170151 w 545"/>
                <a:gd name="T5" fmla="*/ 68973 h 589"/>
                <a:gd name="T6" fmla="*/ 100790 w 545"/>
                <a:gd name="T7" fmla="*/ 0 h 589"/>
                <a:gd name="T8" fmla="*/ 26372 w 545"/>
                <a:gd name="T9" fmla="*/ 68973 h 589"/>
                <a:gd name="T10" fmla="*/ 26372 w 545"/>
                <a:gd name="T11" fmla="*/ 127474 h 589"/>
                <a:gd name="T12" fmla="*/ 0 w 545"/>
                <a:gd name="T13" fmla="*/ 185974 h 589"/>
                <a:gd name="T14" fmla="*/ 63581 w 545"/>
                <a:gd name="T15" fmla="*/ 185974 h 589"/>
                <a:gd name="T16" fmla="*/ 100790 w 545"/>
                <a:gd name="T17" fmla="*/ 212336 h 589"/>
                <a:gd name="T18" fmla="*/ 132581 w 545"/>
                <a:gd name="T19" fmla="*/ 185974 h 589"/>
                <a:gd name="T20" fmla="*/ 196523 w 545"/>
                <a:gd name="T21" fmla="*/ 185974 h 589"/>
                <a:gd name="T22" fmla="*/ 170151 w 545"/>
                <a:gd name="T23" fmla="*/ 127474 h 589"/>
                <a:gd name="T24" fmla="*/ 100790 w 545"/>
                <a:gd name="T25" fmla="*/ 196447 h 589"/>
                <a:gd name="T26" fmla="*/ 100790 w 545"/>
                <a:gd name="T27" fmla="*/ 196447 h 589"/>
                <a:gd name="T28" fmla="*/ 79476 w 545"/>
                <a:gd name="T29" fmla="*/ 185974 h 589"/>
                <a:gd name="T30" fmla="*/ 117047 w 545"/>
                <a:gd name="T31" fmla="*/ 185974 h 589"/>
                <a:gd name="T32" fmla="*/ 100790 w 545"/>
                <a:gd name="T33" fmla="*/ 196447 h 589"/>
                <a:gd name="T34" fmla="*/ 20953 w 545"/>
                <a:gd name="T35" fmla="*/ 170085 h 589"/>
                <a:gd name="T36" fmla="*/ 20953 w 545"/>
                <a:gd name="T37" fmla="*/ 170085 h 589"/>
                <a:gd name="T38" fmla="*/ 42267 w 545"/>
                <a:gd name="T39" fmla="*/ 127474 h 589"/>
                <a:gd name="T40" fmla="*/ 42267 w 545"/>
                <a:gd name="T41" fmla="*/ 68973 h 589"/>
                <a:gd name="T42" fmla="*/ 100790 w 545"/>
                <a:gd name="T43" fmla="*/ 15889 h 589"/>
                <a:gd name="T44" fmla="*/ 153895 w 545"/>
                <a:gd name="T45" fmla="*/ 68973 h 589"/>
                <a:gd name="T46" fmla="*/ 153895 w 545"/>
                <a:gd name="T47" fmla="*/ 127474 h 589"/>
                <a:gd name="T48" fmla="*/ 175209 w 545"/>
                <a:gd name="T49" fmla="*/ 170085 h 589"/>
                <a:gd name="T50" fmla="*/ 20953 w 545"/>
                <a:gd name="T51" fmla="*/ 170085 h 58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545" h="589">
                  <a:moveTo>
                    <a:pt x="471" y="353"/>
                  </a:moveTo>
                  <a:lnTo>
                    <a:pt x="471" y="353"/>
                  </a:lnTo>
                  <a:cubicBezTo>
                    <a:pt x="471" y="191"/>
                    <a:pt x="471" y="191"/>
                    <a:pt x="471" y="191"/>
                  </a:cubicBezTo>
                  <a:cubicBezTo>
                    <a:pt x="471" y="88"/>
                    <a:pt x="383" y="0"/>
                    <a:pt x="279" y="0"/>
                  </a:cubicBezTo>
                  <a:cubicBezTo>
                    <a:pt x="162" y="0"/>
                    <a:pt x="73" y="88"/>
                    <a:pt x="73" y="191"/>
                  </a:cubicBezTo>
                  <a:cubicBezTo>
                    <a:pt x="73" y="353"/>
                    <a:pt x="73" y="353"/>
                    <a:pt x="73" y="353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176" y="515"/>
                    <a:pt x="176" y="515"/>
                    <a:pt x="176" y="515"/>
                  </a:cubicBezTo>
                  <a:cubicBezTo>
                    <a:pt x="191" y="559"/>
                    <a:pt x="220" y="588"/>
                    <a:pt x="279" y="588"/>
                  </a:cubicBezTo>
                  <a:cubicBezTo>
                    <a:pt x="324" y="588"/>
                    <a:pt x="367" y="559"/>
                    <a:pt x="367" y="515"/>
                  </a:cubicBezTo>
                  <a:cubicBezTo>
                    <a:pt x="544" y="515"/>
                    <a:pt x="544" y="515"/>
                    <a:pt x="544" y="515"/>
                  </a:cubicBezTo>
                  <a:lnTo>
                    <a:pt x="471" y="353"/>
                  </a:lnTo>
                  <a:close/>
                  <a:moveTo>
                    <a:pt x="279" y="544"/>
                  </a:moveTo>
                  <a:lnTo>
                    <a:pt x="279" y="544"/>
                  </a:lnTo>
                  <a:cubicBezTo>
                    <a:pt x="250" y="544"/>
                    <a:pt x="220" y="530"/>
                    <a:pt x="220" y="515"/>
                  </a:cubicBezTo>
                  <a:cubicBezTo>
                    <a:pt x="324" y="515"/>
                    <a:pt x="324" y="515"/>
                    <a:pt x="324" y="515"/>
                  </a:cubicBezTo>
                  <a:cubicBezTo>
                    <a:pt x="324" y="530"/>
                    <a:pt x="294" y="544"/>
                    <a:pt x="279" y="544"/>
                  </a:cubicBezTo>
                  <a:close/>
                  <a:moveTo>
                    <a:pt x="58" y="471"/>
                  </a:moveTo>
                  <a:lnTo>
                    <a:pt x="58" y="471"/>
                  </a:lnTo>
                  <a:cubicBezTo>
                    <a:pt x="117" y="353"/>
                    <a:pt x="117" y="353"/>
                    <a:pt x="117" y="353"/>
                  </a:cubicBezTo>
                  <a:cubicBezTo>
                    <a:pt x="117" y="191"/>
                    <a:pt x="117" y="191"/>
                    <a:pt x="117" y="191"/>
                  </a:cubicBezTo>
                  <a:cubicBezTo>
                    <a:pt x="117" y="103"/>
                    <a:pt x="191" y="44"/>
                    <a:pt x="279" y="44"/>
                  </a:cubicBezTo>
                  <a:cubicBezTo>
                    <a:pt x="367" y="44"/>
                    <a:pt x="426" y="103"/>
                    <a:pt x="426" y="191"/>
                  </a:cubicBezTo>
                  <a:cubicBezTo>
                    <a:pt x="426" y="353"/>
                    <a:pt x="426" y="353"/>
                    <a:pt x="426" y="353"/>
                  </a:cubicBezTo>
                  <a:cubicBezTo>
                    <a:pt x="485" y="471"/>
                    <a:pt x="485" y="471"/>
                    <a:pt x="485" y="471"/>
                  </a:cubicBezTo>
                  <a:lnTo>
                    <a:pt x="58" y="47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B0F0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dirty="0"/>
            </a:p>
          </p:txBody>
        </p:sp>
      </p:grpSp>
      <p:sp>
        <p:nvSpPr>
          <p:cNvPr id="92" name="右箭头 91"/>
          <p:cNvSpPr/>
          <p:nvPr/>
        </p:nvSpPr>
        <p:spPr>
          <a:xfrm>
            <a:off x="5383864" y="2782741"/>
            <a:ext cx="496464" cy="35588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726695" y="1363735"/>
            <a:ext cx="3991467" cy="886956"/>
            <a:chOff x="726695" y="1363735"/>
            <a:chExt cx="3991467" cy="886956"/>
          </a:xfrm>
        </p:grpSpPr>
        <p:sp>
          <p:nvSpPr>
            <p:cNvPr id="3" name="圆角矩形 2"/>
            <p:cNvSpPr/>
            <p:nvPr/>
          </p:nvSpPr>
          <p:spPr>
            <a:xfrm>
              <a:off x="726695" y="1363735"/>
              <a:ext cx="3928865" cy="49478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8" name="图片 9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6739" y="1559268"/>
              <a:ext cx="691423" cy="691423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1164848" y="5657274"/>
            <a:ext cx="660938" cy="583065"/>
            <a:chOff x="1164848" y="5657274"/>
            <a:chExt cx="660938" cy="583065"/>
          </a:xfrm>
        </p:grpSpPr>
        <p:sp>
          <p:nvSpPr>
            <p:cNvPr id="82" name="KSO_Shape"/>
            <p:cNvSpPr>
              <a:spLocks/>
            </p:cNvSpPr>
            <p:nvPr/>
          </p:nvSpPr>
          <p:spPr bwMode="auto">
            <a:xfrm>
              <a:off x="1292922" y="5657274"/>
              <a:ext cx="258814" cy="312412"/>
            </a:xfrm>
            <a:custGeom>
              <a:avLst/>
              <a:gdLst>
                <a:gd name="T0" fmla="*/ 418516 w 2779"/>
                <a:gd name="T1" fmla="*/ 0 h 2723"/>
                <a:gd name="T2" fmla="*/ 60251 w 2779"/>
                <a:gd name="T3" fmla="*/ 0 h 2723"/>
                <a:gd name="T4" fmla="*/ 0 w 2779"/>
                <a:gd name="T5" fmla="*/ 59661 h 2723"/>
                <a:gd name="T6" fmla="*/ 0 w 2779"/>
                <a:gd name="T7" fmla="*/ 411792 h 2723"/>
                <a:gd name="T8" fmla="*/ 60251 w 2779"/>
                <a:gd name="T9" fmla="*/ 471453 h 2723"/>
                <a:gd name="T10" fmla="*/ 418516 w 2779"/>
                <a:gd name="T11" fmla="*/ 471453 h 2723"/>
                <a:gd name="T12" fmla="*/ 478119 w 2779"/>
                <a:gd name="T13" fmla="*/ 411792 h 2723"/>
                <a:gd name="T14" fmla="*/ 478119 w 2779"/>
                <a:gd name="T15" fmla="*/ 59661 h 2723"/>
                <a:gd name="T16" fmla="*/ 418516 w 2779"/>
                <a:gd name="T17" fmla="*/ 0 h 2723"/>
                <a:gd name="T18" fmla="*/ 418516 w 2779"/>
                <a:gd name="T19" fmla="*/ 651085 h 2723"/>
                <a:gd name="T20" fmla="*/ 60251 w 2779"/>
                <a:gd name="T21" fmla="*/ 651085 h 2723"/>
                <a:gd name="T22" fmla="*/ 0 w 2779"/>
                <a:gd name="T23" fmla="*/ 710747 h 2723"/>
                <a:gd name="T24" fmla="*/ 0 w 2779"/>
                <a:gd name="T25" fmla="*/ 1055095 h 2723"/>
                <a:gd name="T26" fmla="*/ 60251 w 2779"/>
                <a:gd name="T27" fmla="*/ 1114757 h 2723"/>
                <a:gd name="T28" fmla="*/ 418516 w 2779"/>
                <a:gd name="T29" fmla="*/ 1114757 h 2723"/>
                <a:gd name="T30" fmla="*/ 478119 w 2779"/>
                <a:gd name="T31" fmla="*/ 1055095 h 2723"/>
                <a:gd name="T32" fmla="*/ 478119 w 2779"/>
                <a:gd name="T33" fmla="*/ 710747 h 2723"/>
                <a:gd name="T34" fmla="*/ 418516 w 2779"/>
                <a:gd name="T35" fmla="*/ 651085 h 2723"/>
                <a:gd name="T36" fmla="*/ 418516 w 2779"/>
                <a:gd name="T37" fmla="*/ 1294389 h 2723"/>
                <a:gd name="T38" fmla="*/ 60251 w 2779"/>
                <a:gd name="T39" fmla="*/ 1294389 h 2723"/>
                <a:gd name="T40" fmla="*/ 0 w 2779"/>
                <a:gd name="T41" fmla="*/ 1354698 h 2723"/>
                <a:gd name="T42" fmla="*/ 0 w 2779"/>
                <a:gd name="T43" fmla="*/ 1706181 h 2723"/>
                <a:gd name="T44" fmla="*/ 60251 w 2779"/>
                <a:gd name="T45" fmla="*/ 1765842 h 2723"/>
                <a:gd name="T46" fmla="*/ 418516 w 2779"/>
                <a:gd name="T47" fmla="*/ 1765842 h 2723"/>
                <a:gd name="T48" fmla="*/ 478119 w 2779"/>
                <a:gd name="T49" fmla="*/ 1706181 h 2723"/>
                <a:gd name="T50" fmla="*/ 478119 w 2779"/>
                <a:gd name="T51" fmla="*/ 1354698 h 2723"/>
                <a:gd name="T52" fmla="*/ 418516 w 2779"/>
                <a:gd name="T53" fmla="*/ 1294389 h 2723"/>
                <a:gd name="T54" fmla="*/ 1740794 w 2779"/>
                <a:gd name="T55" fmla="*/ 0 h 2723"/>
                <a:gd name="T56" fmla="*/ 702926 w 2779"/>
                <a:gd name="T57" fmla="*/ 0 h 2723"/>
                <a:gd name="T58" fmla="*/ 643323 w 2779"/>
                <a:gd name="T59" fmla="*/ 59661 h 2723"/>
                <a:gd name="T60" fmla="*/ 643323 w 2779"/>
                <a:gd name="T61" fmla="*/ 411792 h 2723"/>
                <a:gd name="T62" fmla="*/ 702926 w 2779"/>
                <a:gd name="T63" fmla="*/ 471453 h 2723"/>
                <a:gd name="T64" fmla="*/ 1740794 w 2779"/>
                <a:gd name="T65" fmla="*/ 471453 h 2723"/>
                <a:gd name="T66" fmla="*/ 1800397 w 2779"/>
                <a:gd name="T67" fmla="*/ 411792 h 2723"/>
                <a:gd name="T68" fmla="*/ 1800397 w 2779"/>
                <a:gd name="T69" fmla="*/ 59661 h 2723"/>
                <a:gd name="T70" fmla="*/ 1740794 w 2779"/>
                <a:gd name="T71" fmla="*/ 0 h 2723"/>
                <a:gd name="T72" fmla="*/ 1740794 w 2779"/>
                <a:gd name="T73" fmla="*/ 651085 h 2723"/>
                <a:gd name="T74" fmla="*/ 702926 w 2779"/>
                <a:gd name="T75" fmla="*/ 651085 h 2723"/>
                <a:gd name="T76" fmla="*/ 643323 w 2779"/>
                <a:gd name="T77" fmla="*/ 710747 h 2723"/>
                <a:gd name="T78" fmla="*/ 643323 w 2779"/>
                <a:gd name="T79" fmla="*/ 1055095 h 2723"/>
                <a:gd name="T80" fmla="*/ 702926 w 2779"/>
                <a:gd name="T81" fmla="*/ 1114757 h 2723"/>
                <a:gd name="T82" fmla="*/ 1740794 w 2779"/>
                <a:gd name="T83" fmla="*/ 1114757 h 2723"/>
                <a:gd name="T84" fmla="*/ 1800397 w 2779"/>
                <a:gd name="T85" fmla="*/ 1055095 h 2723"/>
                <a:gd name="T86" fmla="*/ 1800397 w 2779"/>
                <a:gd name="T87" fmla="*/ 710747 h 2723"/>
                <a:gd name="T88" fmla="*/ 1740794 w 2779"/>
                <a:gd name="T89" fmla="*/ 651085 h 2723"/>
                <a:gd name="T90" fmla="*/ 1740794 w 2779"/>
                <a:gd name="T91" fmla="*/ 1294389 h 2723"/>
                <a:gd name="T92" fmla="*/ 702926 w 2779"/>
                <a:gd name="T93" fmla="*/ 1294389 h 2723"/>
                <a:gd name="T94" fmla="*/ 643323 w 2779"/>
                <a:gd name="T95" fmla="*/ 1354698 h 2723"/>
                <a:gd name="T96" fmla="*/ 643323 w 2779"/>
                <a:gd name="T97" fmla="*/ 1706181 h 2723"/>
                <a:gd name="T98" fmla="*/ 702926 w 2779"/>
                <a:gd name="T99" fmla="*/ 1765842 h 2723"/>
                <a:gd name="T100" fmla="*/ 1740794 w 2779"/>
                <a:gd name="T101" fmla="*/ 1765842 h 2723"/>
                <a:gd name="T102" fmla="*/ 1800397 w 2779"/>
                <a:gd name="T103" fmla="*/ 1706181 h 2723"/>
                <a:gd name="T104" fmla="*/ 1800397 w 2779"/>
                <a:gd name="T105" fmla="*/ 1354698 h 2723"/>
                <a:gd name="T106" fmla="*/ 1740794 w 2779"/>
                <a:gd name="T107" fmla="*/ 1294389 h 272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779" h="2723">
                  <a:moveTo>
                    <a:pt x="646" y="0"/>
                  </a:moveTo>
                  <a:cubicBezTo>
                    <a:pt x="93" y="0"/>
                    <a:pt x="93" y="0"/>
                    <a:pt x="93" y="0"/>
                  </a:cubicBezTo>
                  <a:cubicBezTo>
                    <a:pt x="42" y="0"/>
                    <a:pt x="0" y="41"/>
                    <a:pt x="0" y="92"/>
                  </a:cubicBezTo>
                  <a:cubicBezTo>
                    <a:pt x="0" y="635"/>
                    <a:pt x="0" y="635"/>
                    <a:pt x="0" y="635"/>
                  </a:cubicBezTo>
                  <a:cubicBezTo>
                    <a:pt x="0" y="686"/>
                    <a:pt x="42" y="727"/>
                    <a:pt x="93" y="727"/>
                  </a:cubicBezTo>
                  <a:cubicBezTo>
                    <a:pt x="646" y="727"/>
                    <a:pt x="646" y="727"/>
                    <a:pt x="646" y="727"/>
                  </a:cubicBezTo>
                  <a:cubicBezTo>
                    <a:pt x="697" y="727"/>
                    <a:pt x="738" y="686"/>
                    <a:pt x="738" y="635"/>
                  </a:cubicBezTo>
                  <a:cubicBezTo>
                    <a:pt x="738" y="92"/>
                    <a:pt x="738" y="92"/>
                    <a:pt x="738" y="92"/>
                  </a:cubicBezTo>
                  <a:cubicBezTo>
                    <a:pt x="738" y="41"/>
                    <a:pt x="697" y="0"/>
                    <a:pt x="646" y="0"/>
                  </a:cubicBezTo>
                  <a:close/>
                  <a:moveTo>
                    <a:pt x="646" y="1004"/>
                  </a:moveTo>
                  <a:cubicBezTo>
                    <a:pt x="93" y="1004"/>
                    <a:pt x="93" y="1004"/>
                    <a:pt x="93" y="1004"/>
                  </a:cubicBezTo>
                  <a:cubicBezTo>
                    <a:pt x="42" y="1004"/>
                    <a:pt x="0" y="1045"/>
                    <a:pt x="0" y="1096"/>
                  </a:cubicBezTo>
                  <a:cubicBezTo>
                    <a:pt x="0" y="1627"/>
                    <a:pt x="0" y="1627"/>
                    <a:pt x="0" y="1627"/>
                  </a:cubicBezTo>
                  <a:cubicBezTo>
                    <a:pt x="0" y="1678"/>
                    <a:pt x="42" y="1719"/>
                    <a:pt x="93" y="1719"/>
                  </a:cubicBezTo>
                  <a:cubicBezTo>
                    <a:pt x="646" y="1719"/>
                    <a:pt x="646" y="1719"/>
                    <a:pt x="646" y="1719"/>
                  </a:cubicBezTo>
                  <a:cubicBezTo>
                    <a:pt x="697" y="1719"/>
                    <a:pt x="738" y="1678"/>
                    <a:pt x="738" y="1627"/>
                  </a:cubicBezTo>
                  <a:cubicBezTo>
                    <a:pt x="738" y="1096"/>
                    <a:pt x="738" y="1096"/>
                    <a:pt x="738" y="1096"/>
                  </a:cubicBezTo>
                  <a:cubicBezTo>
                    <a:pt x="738" y="1045"/>
                    <a:pt x="697" y="1004"/>
                    <a:pt x="646" y="1004"/>
                  </a:cubicBezTo>
                  <a:close/>
                  <a:moveTo>
                    <a:pt x="646" y="1996"/>
                  </a:moveTo>
                  <a:cubicBezTo>
                    <a:pt x="93" y="1996"/>
                    <a:pt x="93" y="1996"/>
                    <a:pt x="93" y="1996"/>
                  </a:cubicBezTo>
                  <a:cubicBezTo>
                    <a:pt x="42" y="1996"/>
                    <a:pt x="0" y="2037"/>
                    <a:pt x="0" y="2089"/>
                  </a:cubicBezTo>
                  <a:cubicBezTo>
                    <a:pt x="0" y="2631"/>
                    <a:pt x="0" y="2631"/>
                    <a:pt x="0" y="2631"/>
                  </a:cubicBezTo>
                  <a:cubicBezTo>
                    <a:pt x="0" y="2682"/>
                    <a:pt x="42" y="2723"/>
                    <a:pt x="93" y="2723"/>
                  </a:cubicBezTo>
                  <a:cubicBezTo>
                    <a:pt x="646" y="2723"/>
                    <a:pt x="646" y="2723"/>
                    <a:pt x="646" y="2723"/>
                  </a:cubicBezTo>
                  <a:cubicBezTo>
                    <a:pt x="697" y="2723"/>
                    <a:pt x="738" y="2682"/>
                    <a:pt x="738" y="2631"/>
                  </a:cubicBezTo>
                  <a:cubicBezTo>
                    <a:pt x="738" y="2089"/>
                    <a:pt x="738" y="2089"/>
                    <a:pt x="738" y="2089"/>
                  </a:cubicBezTo>
                  <a:cubicBezTo>
                    <a:pt x="738" y="2037"/>
                    <a:pt x="697" y="1996"/>
                    <a:pt x="646" y="1996"/>
                  </a:cubicBezTo>
                  <a:close/>
                  <a:moveTo>
                    <a:pt x="2687" y="0"/>
                  </a:moveTo>
                  <a:cubicBezTo>
                    <a:pt x="1085" y="0"/>
                    <a:pt x="1085" y="0"/>
                    <a:pt x="1085" y="0"/>
                  </a:cubicBezTo>
                  <a:cubicBezTo>
                    <a:pt x="1034" y="0"/>
                    <a:pt x="993" y="41"/>
                    <a:pt x="993" y="92"/>
                  </a:cubicBezTo>
                  <a:cubicBezTo>
                    <a:pt x="993" y="635"/>
                    <a:pt x="993" y="635"/>
                    <a:pt x="993" y="635"/>
                  </a:cubicBezTo>
                  <a:cubicBezTo>
                    <a:pt x="993" y="686"/>
                    <a:pt x="1034" y="727"/>
                    <a:pt x="1085" y="727"/>
                  </a:cubicBezTo>
                  <a:cubicBezTo>
                    <a:pt x="2687" y="727"/>
                    <a:pt x="2687" y="727"/>
                    <a:pt x="2687" y="727"/>
                  </a:cubicBezTo>
                  <a:cubicBezTo>
                    <a:pt x="2738" y="727"/>
                    <a:pt x="2779" y="686"/>
                    <a:pt x="2779" y="635"/>
                  </a:cubicBezTo>
                  <a:cubicBezTo>
                    <a:pt x="2779" y="92"/>
                    <a:pt x="2779" y="92"/>
                    <a:pt x="2779" y="92"/>
                  </a:cubicBezTo>
                  <a:cubicBezTo>
                    <a:pt x="2779" y="41"/>
                    <a:pt x="2738" y="0"/>
                    <a:pt x="2687" y="0"/>
                  </a:cubicBezTo>
                  <a:close/>
                  <a:moveTo>
                    <a:pt x="2687" y="1004"/>
                  </a:moveTo>
                  <a:cubicBezTo>
                    <a:pt x="1085" y="1004"/>
                    <a:pt x="1085" y="1004"/>
                    <a:pt x="1085" y="1004"/>
                  </a:cubicBezTo>
                  <a:cubicBezTo>
                    <a:pt x="1034" y="1004"/>
                    <a:pt x="993" y="1045"/>
                    <a:pt x="993" y="1096"/>
                  </a:cubicBezTo>
                  <a:cubicBezTo>
                    <a:pt x="993" y="1627"/>
                    <a:pt x="993" y="1627"/>
                    <a:pt x="993" y="1627"/>
                  </a:cubicBezTo>
                  <a:cubicBezTo>
                    <a:pt x="993" y="1678"/>
                    <a:pt x="1034" y="1719"/>
                    <a:pt x="1085" y="1719"/>
                  </a:cubicBezTo>
                  <a:cubicBezTo>
                    <a:pt x="2687" y="1719"/>
                    <a:pt x="2687" y="1719"/>
                    <a:pt x="2687" y="1719"/>
                  </a:cubicBezTo>
                  <a:cubicBezTo>
                    <a:pt x="2738" y="1719"/>
                    <a:pt x="2779" y="1678"/>
                    <a:pt x="2779" y="1627"/>
                  </a:cubicBezTo>
                  <a:cubicBezTo>
                    <a:pt x="2779" y="1096"/>
                    <a:pt x="2779" y="1096"/>
                    <a:pt x="2779" y="1096"/>
                  </a:cubicBezTo>
                  <a:cubicBezTo>
                    <a:pt x="2779" y="1045"/>
                    <a:pt x="2738" y="1004"/>
                    <a:pt x="2687" y="1004"/>
                  </a:cubicBezTo>
                  <a:close/>
                  <a:moveTo>
                    <a:pt x="2687" y="1996"/>
                  </a:moveTo>
                  <a:cubicBezTo>
                    <a:pt x="1085" y="1996"/>
                    <a:pt x="1085" y="1996"/>
                    <a:pt x="1085" y="1996"/>
                  </a:cubicBezTo>
                  <a:cubicBezTo>
                    <a:pt x="1034" y="1996"/>
                    <a:pt x="993" y="2037"/>
                    <a:pt x="993" y="2089"/>
                  </a:cubicBezTo>
                  <a:cubicBezTo>
                    <a:pt x="993" y="2631"/>
                    <a:pt x="993" y="2631"/>
                    <a:pt x="993" y="2631"/>
                  </a:cubicBezTo>
                  <a:cubicBezTo>
                    <a:pt x="993" y="2682"/>
                    <a:pt x="1034" y="2723"/>
                    <a:pt x="1085" y="2723"/>
                  </a:cubicBezTo>
                  <a:cubicBezTo>
                    <a:pt x="2687" y="2723"/>
                    <a:pt x="2687" y="2723"/>
                    <a:pt x="2687" y="2723"/>
                  </a:cubicBezTo>
                  <a:cubicBezTo>
                    <a:pt x="2738" y="2723"/>
                    <a:pt x="2779" y="2682"/>
                    <a:pt x="2779" y="2631"/>
                  </a:cubicBezTo>
                  <a:cubicBezTo>
                    <a:pt x="2779" y="2089"/>
                    <a:pt x="2779" y="2089"/>
                    <a:pt x="2779" y="2089"/>
                  </a:cubicBezTo>
                  <a:cubicBezTo>
                    <a:pt x="2779" y="2037"/>
                    <a:pt x="2738" y="1996"/>
                    <a:pt x="2687" y="1996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/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64848" y="5963340"/>
              <a:ext cx="660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+mn-ea"/>
                </a:rPr>
                <a:t>项目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646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3422869" y="427832"/>
            <a:ext cx="3446364" cy="6157607"/>
            <a:chOff x="1114485" y="423746"/>
            <a:chExt cx="3446364" cy="6157607"/>
          </a:xfrm>
        </p:grpSpPr>
        <p:sp>
          <p:nvSpPr>
            <p:cNvPr id="61" name="矩形 60"/>
            <p:cNvSpPr/>
            <p:nvPr/>
          </p:nvSpPr>
          <p:spPr>
            <a:xfrm>
              <a:off x="1114485" y="453758"/>
              <a:ext cx="3445727" cy="61275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5122" y="423746"/>
              <a:ext cx="3445727" cy="289931"/>
            </a:xfrm>
            <a:prstGeom prst="rect">
              <a:avLst/>
            </a:prstGeom>
          </p:spPr>
        </p:pic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5122" y="6248206"/>
              <a:ext cx="3445727" cy="314286"/>
            </a:xfrm>
            <a:prstGeom prst="rect">
              <a:avLst/>
            </a:prstGeom>
          </p:spPr>
        </p:pic>
      </p:grpSp>
      <p:sp>
        <p:nvSpPr>
          <p:cNvPr id="126" name="矩形 125"/>
          <p:cNvSpPr/>
          <p:nvPr/>
        </p:nvSpPr>
        <p:spPr>
          <a:xfrm>
            <a:off x="3415861" y="714023"/>
            <a:ext cx="3442102" cy="4372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>
            <a:off x="3401205" y="1150746"/>
            <a:ext cx="3445727" cy="11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4565939" y="819408"/>
            <a:ext cx="1052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+mn-ea"/>
              </a:rPr>
              <a:t>本月应完成</a:t>
            </a:r>
            <a:endParaRPr lang="zh-CN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6" name="Freeform 2"/>
          <p:cNvSpPr>
            <a:spLocks noChangeArrowheads="1"/>
          </p:cNvSpPr>
          <p:nvPr/>
        </p:nvSpPr>
        <p:spPr bwMode="auto">
          <a:xfrm>
            <a:off x="6587190" y="891991"/>
            <a:ext cx="183439" cy="104906"/>
          </a:xfrm>
          <a:custGeom>
            <a:avLst/>
            <a:gdLst>
              <a:gd name="T0" fmla="*/ 170097 w 472"/>
              <a:gd name="T1" fmla="*/ 0 h 266"/>
              <a:gd name="T2" fmla="*/ 170097 w 472"/>
              <a:gd name="T3" fmla="*/ 0 h 266"/>
              <a:gd name="T4" fmla="*/ 159263 w 472"/>
              <a:gd name="T5" fmla="*/ 0 h 266"/>
              <a:gd name="T6" fmla="*/ 84868 w 472"/>
              <a:gd name="T7" fmla="*/ 79027 h 266"/>
              <a:gd name="T8" fmla="*/ 10473 w 472"/>
              <a:gd name="T9" fmla="*/ 0 h 266"/>
              <a:gd name="T10" fmla="*/ 0 w 472"/>
              <a:gd name="T11" fmla="*/ 0 h 266"/>
              <a:gd name="T12" fmla="*/ 0 w 472"/>
              <a:gd name="T13" fmla="*/ 10370 h 266"/>
              <a:gd name="T14" fmla="*/ 79451 w 472"/>
              <a:gd name="T15" fmla="*/ 94761 h 266"/>
              <a:gd name="T16" fmla="*/ 84868 w 472"/>
              <a:gd name="T17" fmla="*/ 94761 h 266"/>
              <a:gd name="T18" fmla="*/ 90285 w 472"/>
              <a:gd name="T19" fmla="*/ 94761 h 266"/>
              <a:gd name="T20" fmla="*/ 170097 w 472"/>
              <a:gd name="T21" fmla="*/ 10370 h 266"/>
              <a:gd name="T22" fmla="*/ 170097 w 472"/>
              <a:gd name="T23" fmla="*/ 0 h 26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72" h="266">
                <a:moveTo>
                  <a:pt x="471" y="0"/>
                </a:moveTo>
                <a:lnTo>
                  <a:pt x="471" y="0"/>
                </a:lnTo>
                <a:cubicBezTo>
                  <a:pt x="456" y="0"/>
                  <a:pt x="441" y="0"/>
                  <a:pt x="441" y="0"/>
                </a:cubicBezTo>
                <a:cubicBezTo>
                  <a:pt x="235" y="221"/>
                  <a:pt x="235" y="221"/>
                  <a:pt x="235" y="221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14" y="0"/>
                  <a:pt x="0" y="0"/>
                </a:cubicBezTo>
                <a:cubicBezTo>
                  <a:pt x="0" y="14"/>
                  <a:pt x="0" y="14"/>
                  <a:pt x="0" y="29"/>
                </a:cubicBezTo>
                <a:cubicBezTo>
                  <a:pt x="220" y="265"/>
                  <a:pt x="220" y="265"/>
                  <a:pt x="220" y="265"/>
                </a:cubicBezTo>
                <a:lnTo>
                  <a:pt x="235" y="265"/>
                </a:lnTo>
                <a:lnTo>
                  <a:pt x="250" y="265"/>
                </a:lnTo>
                <a:cubicBezTo>
                  <a:pt x="471" y="29"/>
                  <a:pt x="471" y="29"/>
                  <a:pt x="471" y="29"/>
                </a:cubicBezTo>
                <a:cubicBezTo>
                  <a:pt x="471" y="14"/>
                  <a:pt x="471" y="14"/>
                  <a:pt x="471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 cap="flat">
            <a:solidFill>
              <a:schemeClr val="bg1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200"/>
          </a:p>
        </p:txBody>
      </p:sp>
      <p:sp>
        <p:nvSpPr>
          <p:cNvPr id="74" name="文本框 73"/>
          <p:cNvSpPr txBox="1"/>
          <p:nvPr/>
        </p:nvSpPr>
        <p:spPr>
          <a:xfrm>
            <a:off x="5833250" y="812772"/>
            <a:ext cx="931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+mn-ea"/>
              </a:rPr>
              <a:t>待评价</a:t>
            </a:r>
            <a:endParaRPr lang="zh-CN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732458" y="1145010"/>
            <a:ext cx="881120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000">
                <a:solidFill>
                  <a:schemeClr val="bg1">
                    <a:lumMod val="65000"/>
                  </a:schemeClr>
                </a:solidFill>
                <a:latin typeface="+mn-ea"/>
              </a:defRPr>
            </a:lvl1pPr>
          </a:lstStyle>
          <a:p>
            <a:r>
              <a:rPr lang="zh-CN" altLang="en-US" dirty="0"/>
              <a:t>下月将开始</a:t>
            </a:r>
          </a:p>
        </p:txBody>
      </p:sp>
      <p:sp>
        <p:nvSpPr>
          <p:cNvPr id="76" name="Freeform 2"/>
          <p:cNvSpPr>
            <a:spLocks noChangeArrowheads="1"/>
          </p:cNvSpPr>
          <p:nvPr/>
        </p:nvSpPr>
        <p:spPr bwMode="auto">
          <a:xfrm>
            <a:off x="5520378" y="930971"/>
            <a:ext cx="183439" cy="104906"/>
          </a:xfrm>
          <a:custGeom>
            <a:avLst/>
            <a:gdLst>
              <a:gd name="T0" fmla="*/ 170097 w 472"/>
              <a:gd name="T1" fmla="*/ 0 h 266"/>
              <a:gd name="T2" fmla="*/ 170097 w 472"/>
              <a:gd name="T3" fmla="*/ 0 h 266"/>
              <a:gd name="T4" fmla="*/ 159263 w 472"/>
              <a:gd name="T5" fmla="*/ 0 h 266"/>
              <a:gd name="T6" fmla="*/ 84868 w 472"/>
              <a:gd name="T7" fmla="*/ 79027 h 266"/>
              <a:gd name="T8" fmla="*/ 10473 w 472"/>
              <a:gd name="T9" fmla="*/ 0 h 266"/>
              <a:gd name="T10" fmla="*/ 0 w 472"/>
              <a:gd name="T11" fmla="*/ 0 h 266"/>
              <a:gd name="T12" fmla="*/ 0 w 472"/>
              <a:gd name="T13" fmla="*/ 10370 h 266"/>
              <a:gd name="T14" fmla="*/ 79451 w 472"/>
              <a:gd name="T15" fmla="*/ 94761 h 266"/>
              <a:gd name="T16" fmla="*/ 84868 w 472"/>
              <a:gd name="T17" fmla="*/ 94761 h 266"/>
              <a:gd name="T18" fmla="*/ 90285 w 472"/>
              <a:gd name="T19" fmla="*/ 94761 h 266"/>
              <a:gd name="T20" fmla="*/ 170097 w 472"/>
              <a:gd name="T21" fmla="*/ 10370 h 266"/>
              <a:gd name="T22" fmla="*/ 170097 w 472"/>
              <a:gd name="T23" fmla="*/ 0 h 26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72" h="266">
                <a:moveTo>
                  <a:pt x="471" y="0"/>
                </a:moveTo>
                <a:lnTo>
                  <a:pt x="471" y="0"/>
                </a:lnTo>
                <a:cubicBezTo>
                  <a:pt x="456" y="0"/>
                  <a:pt x="441" y="0"/>
                  <a:pt x="441" y="0"/>
                </a:cubicBezTo>
                <a:cubicBezTo>
                  <a:pt x="235" y="221"/>
                  <a:pt x="235" y="221"/>
                  <a:pt x="235" y="221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14" y="0"/>
                  <a:pt x="0" y="0"/>
                </a:cubicBezTo>
                <a:cubicBezTo>
                  <a:pt x="0" y="14"/>
                  <a:pt x="0" y="14"/>
                  <a:pt x="0" y="29"/>
                </a:cubicBezTo>
                <a:cubicBezTo>
                  <a:pt x="220" y="265"/>
                  <a:pt x="220" y="265"/>
                  <a:pt x="220" y="265"/>
                </a:cubicBezTo>
                <a:lnTo>
                  <a:pt x="235" y="265"/>
                </a:lnTo>
                <a:lnTo>
                  <a:pt x="250" y="265"/>
                </a:lnTo>
                <a:cubicBezTo>
                  <a:pt x="471" y="29"/>
                  <a:pt x="471" y="29"/>
                  <a:pt x="471" y="29"/>
                </a:cubicBezTo>
                <a:cubicBezTo>
                  <a:pt x="471" y="14"/>
                  <a:pt x="471" y="14"/>
                  <a:pt x="471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 cap="flat">
            <a:solidFill>
              <a:schemeClr val="bg1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200" b="1" dirty="0"/>
          </a:p>
        </p:txBody>
      </p:sp>
      <p:sp>
        <p:nvSpPr>
          <p:cNvPr id="77" name="文本框 76"/>
          <p:cNvSpPr txBox="1"/>
          <p:nvPr/>
        </p:nvSpPr>
        <p:spPr>
          <a:xfrm>
            <a:off x="4727139" y="1423095"/>
            <a:ext cx="876692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逾 期 任务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446526" y="807866"/>
            <a:ext cx="1143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主项计划</a:t>
            </a:r>
            <a:endParaRPr lang="zh-CN" altLang="en-US" sz="12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053444" y="1936114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主体工程</a:t>
            </a:r>
          </a:p>
        </p:txBody>
      </p:sp>
      <p:sp>
        <p:nvSpPr>
          <p:cNvPr id="80" name="矩形 79"/>
          <p:cNvSpPr/>
          <p:nvPr/>
        </p:nvSpPr>
        <p:spPr>
          <a:xfrm>
            <a:off x="4004139" y="268044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井道抹灰收尾修补</a:t>
            </a:r>
          </a:p>
        </p:txBody>
      </p:sp>
      <p:sp>
        <p:nvSpPr>
          <p:cNvPr id="81" name="矩形 80"/>
          <p:cNvSpPr/>
          <p:nvPr/>
        </p:nvSpPr>
        <p:spPr>
          <a:xfrm>
            <a:off x="4004139" y="3549860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裙楼楼梯栏杆安装</a:t>
            </a:r>
          </a:p>
        </p:txBody>
      </p:sp>
      <p:sp>
        <p:nvSpPr>
          <p:cNvPr id="82" name="矩形 81"/>
          <p:cNvSpPr/>
          <p:nvPr/>
        </p:nvSpPr>
        <p:spPr>
          <a:xfrm>
            <a:off x="3996607" y="4373324"/>
            <a:ext cx="1717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裙楼及地下室</a:t>
            </a:r>
            <a:r>
              <a:rPr lang="zh-CN" altLang="en-US" sz="1400" dirty="0" smtClean="0"/>
              <a:t>剩余</a:t>
            </a:r>
            <a:r>
              <a:rPr lang="en-US" altLang="zh-CN" sz="1400" dirty="0" smtClean="0"/>
              <a:t>..</a:t>
            </a:r>
            <a:endParaRPr lang="zh-CN" altLang="en-US" sz="1400" dirty="0"/>
          </a:p>
        </p:txBody>
      </p:sp>
      <p:sp>
        <p:nvSpPr>
          <p:cNvPr id="83" name="文本框 82"/>
          <p:cNvSpPr txBox="1"/>
          <p:nvPr/>
        </p:nvSpPr>
        <p:spPr>
          <a:xfrm>
            <a:off x="3535224" y="1194907"/>
            <a:ext cx="691529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000">
                <a:solidFill>
                  <a:schemeClr val="bg1">
                    <a:lumMod val="65000"/>
                  </a:schemeClr>
                </a:solidFill>
                <a:latin typeface="+mn-ea"/>
              </a:defRPr>
            </a:lvl1pPr>
          </a:lstStyle>
          <a:p>
            <a:r>
              <a:rPr lang="zh-CN" altLang="en-US" dirty="0"/>
              <a:t>营销专项</a:t>
            </a:r>
          </a:p>
        </p:txBody>
      </p:sp>
      <p:sp>
        <p:nvSpPr>
          <p:cNvPr id="84" name="Freeform 2"/>
          <p:cNvSpPr>
            <a:spLocks noChangeArrowheads="1"/>
          </p:cNvSpPr>
          <p:nvPr/>
        </p:nvSpPr>
        <p:spPr bwMode="auto">
          <a:xfrm>
            <a:off x="4194856" y="902613"/>
            <a:ext cx="183439" cy="104906"/>
          </a:xfrm>
          <a:custGeom>
            <a:avLst/>
            <a:gdLst>
              <a:gd name="T0" fmla="*/ 170097 w 472"/>
              <a:gd name="T1" fmla="*/ 0 h 266"/>
              <a:gd name="T2" fmla="*/ 170097 w 472"/>
              <a:gd name="T3" fmla="*/ 0 h 266"/>
              <a:gd name="T4" fmla="*/ 159263 w 472"/>
              <a:gd name="T5" fmla="*/ 0 h 266"/>
              <a:gd name="T6" fmla="*/ 84868 w 472"/>
              <a:gd name="T7" fmla="*/ 79027 h 266"/>
              <a:gd name="T8" fmla="*/ 10473 w 472"/>
              <a:gd name="T9" fmla="*/ 0 h 266"/>
              <a:gd name="T10" fmla="*/ 0 w 472"/>
              <a:gd name="T11" fmla="*/ 0 h 266"/>
              <a:gd name="T12" fmla="*/ 0 w 472"/>
              <a:gd name="T13" fmla="*/ 10370 h 266"/>
              <a:gd name="T14" fmla="*/ 79451 w 472"/>
              <a:gd name="T15" fmla="*/ 94761 h 266"/>
              <a:gd name="T16" fmla="*/ 84868 w 472"/>
              <a:gd name="T17" fmla="*/ 94761 h 266"/>
              <a:gd name="T18" fmla="*/ 90285 w 472"/>
              <a:gd name="T19" fmla="*/ 94761 h 266"/>
              <a:gd name="T20" fmla="*/ 170097 w 472"/>
              <a:gd name="T21" fmla="*/ 10370 h 266"/>
              <a:gd name="T22" fmla="*/ 170097 w 472"/>
              <a:gd name="T23" fmla="*/ 0 h 26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72" h="266">
                <a:moveTo>
                  <a:pt x="471" y="0"/>
                </a:moveTo>
                <a:lnTo>
                  <a:pt x="471" y="0"/>
                </a:lnTo>
                <a:cubicBezTo>
                  <a:pt x="456" y="0"/>
                  <a:pt x="441" y="0"/>
                  <a:pt x="441" y="0"/>
                </a:cubicBezTo>
                <a:cubicBezTo>
                  <a:pt x="235" y="221"/>
                  <a:pt x="235" y="221"/>
                  <a:pt x="235" y="221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14" y="0"/>
                  <a:pt x="0" y="0"/>
                </a:cubicBezTo>
                <a:cubicBezTo>
                  <a:pt x="0" y="14"/>
                  <a:pt x="0" y="14"/>
                  <a:pt x="0" y="29"/>
                </a:cubicBezTo>
                <a:cubicBezTo>
                  <a:pt x="220" y="265"/>
                  <a:pt x="220" y="265"/>
                  <a:pt x="220" y="265"/>
                </a:cubicBezTo>
                <a:lnTo>
                  <a:pt x="235" y="265"/>
                </a:lnTo>
                <a:lnTo>
                  <a:pt x="250" y="265"/>
                </a:lnTo>
                <a:cubicBezTo>
                  <a:pt x="471" y="29"/>
                  <a:pt x="471" y="29"/>
                  <a:pt x="471" y="29"/>
                </a:cubicBezTo>
                <a:cubicBezTo>
                  <a:pt x="471" y="14"/>
                  <a:pt x="471" y="14"/>
                  <a:pt x="471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 cap="flat">
            <a:solidFill>
              <a:schemeClr val="bg1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027238" y="2284365"/>
            <a:ext cx="6896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16/7/1 -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571265" y="2285695"/>
            <a:ext cx="6703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16/8/29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直接连接符 86"/>
          <p:cNvCxnSpPr/>
          <p:nvPr/>
        </p:nvCxnSpPr>
        <p:spPr>
          <a:xfrm>
            <a:off x="3866820" y="2583375"/>
            <a:ext cx="2987956" cy="135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030784" y="3074717"/>
            <a:ext cx="7377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16/7/1 -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555761" y="3076047"/>
            <a:ext cx="6703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16/7/25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0" name="直接连接符 89"/>
          <p:cNvCxnSpPr/>
          <p:nvPr/>
        </p:nvCxnSpPr>
        <p:spPr>
          <a:xfrm flipV="1">
            <a:off x="3909624" y="3354090"/>
            <a:ext cx="2945152" cy="2165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KSO_Shape"/>
          <p:cNvSpPr/>
          <p:nvPr/>
        </p:nvSpPr>
        <p:spPr>
          <a:xfrm>
            <a:off x="6538089" y="2101314"/>
            <a:ext cx="97683" cy="142577"/>
          </a:xfrm>
          <a:prstGeom prst="chevron">
            <a:avLst>
              <a:gd name="adj" fmla="val 88007"/>
            </a:avLst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098124" y="3896963"/>
            <a:ext cx="8034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16/7/18  -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737401" y="3879243"/>
            <a:ext cx="6703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16/8/11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 flipV="1">
            <a:off x="3909624" y="4148204"/>
            <a:ext cx="2892904" cy="3041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4055813" y="4754663"/>
            <a:ext cx="7280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16/7/1  -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654403" y="4757270"/>
            <a:ext cx="6703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16/7/30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8" name="直接连接符 97"/>
          <p:cNvCxnSpPr/>
          <p:nvPr/>
        </p:nvCxnSpPr>
        <p:spPr>
          <a:xfrm>
            <a:off x="3729501" y="1669316"/>
            <a:ext cx="0" cy="3770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/>
          <p:cNvGrpSpPr/>
          <p:nvPr/>
        </p:nvGrpSpPr>
        <p:grpSpPr>
          <a:xfrm>
            <a:off x="3635444" y="2066126"/>
            <a:ext cx="241267" cy="261578"/>
            <a:chOff x="5762308" y="2062029"/>
            <a:chExt cx="241267" cy="261578"/>
          </a:xfrm>
        </p:grpSpPr>
        <p:sp>
          <p:nvSpPr>
            <p:cNvPr id="100" name="椭圆 99"/>
            <p:cNvSpPr/>
            <p:nvPr/>
          </p:nvSpPr>
          <p:spPr>
            <a:xfrm>
              <a:off x="5762308" y="2062029"/>
              <a:ext cx="241267" cy="26157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Freeform 10"/>
            <p:cNvSpPr>
              <a:spLocks noChangeArrowheads="1"/>
            </p:cNvSpPr>
            <p:nvPr/>
          </p:nvSpPr>
          <p:spPr bwMode="auto">
            <a:xfrm>
              <a:off x="5815106" y="2146964"/>
              <a:ext cx="142875" cy="96838"/>
            </a:xfrm>
            <a:custGeom>
              <a:avLst/>
              <a:gdLst>
                <a:gd name="T0" fmla="*/ 2147483646 w 397"/>
                <a:gd name="T1" fmla="*/ 1983831517 h 270"/>
                <a:gd name="T2" fmla="*/ 2147483646 w 397"/>
                <a:gd name="T3" fmla="*/ 1983831517 h 270"/>
                <a:gd name="T4" fmla="*/ 2147483646 w 397"/>
                <a:gd name="T5" fmla="*/ 1983831517 h 270"/>
                <a:gd name="T6" fmla="*/ 2147483646 w 397"/>
                <a:gd name="T7" fmla="*/ 2147483646 h 270"/>
                <a:gd name="T8" fmla="*/ 2147483646 w 397"/>
                <a:gd name="T9" fmla="*/ 2147483646 h 270"/>
                <a:gd name="T10" fmla="*/ 2147483646 w 397"/>
                <a:gd name="T11" fmla="*/ 2147483646 h 270"/>
                <a:gd name="T12" fmla="*/ 2147483646 w 397"/>
                <a:gd name="T13" fmla="*/ 2147483646 h 270"/>
                <a:gd name="T14" fmla="*/ 2147483646 w 397"/>
                <a:gd name="T15" fmla="*/ 2147483646 h 270"/>
                <a:gd name="T16" fmla="*/ 652513724 w 397"/>
                <a:gd name="T17" fmla="*/ 2147483646 h 270"/>
                <a:gd name="T18" fmla="*/ 652513724 w 397"/>
                <a:gd name="T19" fmla="*/ 2147483646 h 270"/>
                <a:gd name="T20" fmla="*/ 0 w 397"/>
                <a:gd name="T21" fmla="*/ 2147483646 h 270"/>
                <a:gd name="T22" fmla="*/ 1305157007 w 397"/>
                <a:gd name="T23" fmla="*/ 2147483646 h 270"/>
                <a:gd name="T24" fmla="*/ 2147483646 w 397"/>
                <a:gd name="T25" fmla="*/ 2147483646 h 270"/>
                <a:gd name="T26" fmla="*/ 2147483646 w 397"/>
                <a:gd name="T27" fmla="*/ 2147483646 h 270"/>
                <a:gd name="T28" fmla="*/ 2147483646 w 397"/>
                <a:gd name="T29" fmla="*/ 2147483646 h 270"/>
                <a:gd name="T30" fmla="*/ 2147483646 w 397"/>
                <a:gd name="T31" fmla="*/ 323006018 h 270"/>
                <a:gd name="T32" fmla="*/ 2147483646 w 397"/>
                <a:gd name="T33" fmla="*/ 323006018 h 270"/>
                <a:gd name="T34" fmla="*/ 2147483646 w 397"/>
                <a:gd name="T35" fmla="*/ 0 h 270"/>
                <a:gd name="T36" fmla="*/ 2147483646 w 397"/>
                <a:gd name="T37" fmla="*/ 1337947881 h 270"/>
                <a:gd name="T38" fmla="*/ 2147483646 w 397"/>
                <a:gd name="T39" fmla="*/ 1983831517 h 27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97" h="270">
                  <a:moveTo>
                    <a:pt x="389" y="43"/>
                  </a:moveTo>
                  <a:lnTo>
                    <a:pt x="389" y="43"/>
                  </a:lnTo>
                  <a:cubicBezTo>
                    <a:pt x="170" y="262"/>
                    <a:pt x="170" y="262"/>
                    <a:pt x="170" y="262"/>
                  </a:cubicBezTo>
                  <a:cubicBezTo>
                    <a:pt x="170" y="269"/>
                    <a:pt x="163" y="269"/>
                    <a:pt x="156" y="269"/>
                  </a:cubicBezTo>
                  <a:cubicBezTo>
                    <a:pt x="149" y="269"/>
                    <a:pt x="141" y="269"/>
                    <a:pt x="134" y="262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7" y="135"/>
                    <a:pt x="0" y="127"/>
                    <a:pt x="0" y="120"/>
                  </a:cubicBezTo>
                  <a:cubicBezTo>
                    <a:pt x="0" y="106"/>
                    <a:pt x="14" y="92"/>
                    <a:pt x="28" y="92"/>
                  </a:cubicBezTo>
                  <a:cubicBezTo>
                    <a:pt x="36" y="92"/>
                    <a:pt x="43" y="92"/>
                    <a:pt x="50" y="99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354" y="7"/>
                    <a:pt x="354" y="7"/>
                    <a:pt x="354" y="7"/>
                  </a:cubicBezTo>
                  <a:cubicBezTo>
                    <a:pt x="354" y="0"/>
                    <a:pt x="361" y="0"/>
                    <a:pt x="368" y="0"/>
                  </a:cubicBezTo>
                  <a:cubicBezTo>
                    <a:pt x="389" y="0"/>
                    <a:pt x="396" y="7"/>
                    <a:pt x="396" y="29"/>
                  </a:cubicBezTo>
                  <a:cubicBezTo>
                    <a:pt x="396" y="36"/>
                    <a:pt x="396" y="43"/>
                    <a:pt x="389" y="4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" name="椭圆 101"/>
          <p:cNvSpPr/>
          <p:nvPr/>
        </p:nvSpPr>
        <p:spPr>
          <a:xfrm>
            <a:off x="3614101" y="2903314"/>
            <a:ext cx="241267" cy="26157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Freeform 10"/>
          <p:cNvSpPr>
            <a:spLocks noChangeArrowheads="1"/>
          </p:cNvSpPr>
          <p:nvPr/>
        </p:nvSpPr>
        <p:spPr bwMode="auto">
          <a:xfrm>
            <a:off x="3666899" y="2988249"/>
            <a:ext cx="142875" cy="96838"/>
          </a:xfrm>
          <a:custGeom>
            <a:avLst/>
            <a:gdLst>
              <a:gd name="T0" fmla="*/ 2147483646 w 397"/>
              <a:gd name="T1" fmla="*/ 1983831517 h 270"/>
              <a:gd name="T2" fmla="*/ 2147483646 w 397"/>
              <a:gd name="T3" fmla="*/ 1983831517 h 270"/>
              <a:gd name="T4" fmla="*/ 2147483646 w 397"/>
              <a:gd name="T5" fmla="*/ 1983831517 h 270"/>
              <a:gd name="T6" fmla="*/ 2147483646 w 397"/>
              <a:gd name="T7" fmla="*/ 2147483646 h 270"/>
              <a:gd name="T8" fmla="*/ 2147483646 w 397"/>
              <a:gd name="T9" fmla="*/ 2147483646 h 270"/>
              <a:gd name="T10" fmla="*/ 2147483646 w 397"/>
              <a:gd name="T11" fmla="*/ 2147483646 h 270"/>
              <a:gd name="T12" fmla="*/ 2147483646 w 397"/>
              <a:gd name="T13" fmla="*/ 2147483646 h 270"/>
              <a:gd name="T14" fmla="*/ 2147483646 w 397"/>
              <a:gd name="T15" fmla="*/ 2147483646 h 270"/>
              <a:gd name="T16" fmla="*/ 652513724 w 397"/>
              <a:gd name="T17" fmla="*/ 2147483646 h 270"/>
              <a:gd name="T18" fmla="*/ 652513724 w 397"/>
              <a:gd name="T19" fmla="*/ 2147483646 h 270"/>
              <a:gd name="T20" fmla="*/ 0 w 397"/>
              <a:gd name="T21" fmla="*/ 2147483646 h 270"/>
              <a:gd name="T22" fmla="*/ 1305157007 w 397"/>
              <a:gd name="T23" fmla="*/ 2147483646 h 270"/>
              <a:gd name="T24" fmla="*/ 2147483646 w 397"/>
              <a:gd name="T25" fmla="*/ 2147483646 h 270"/>
              <a:gd name="T26" fmla="*/ 2147483646 w 397"/>
              <a:gd name="T27" fmla="*/ 2147483646 h 270"/>
              <a:gd name="T28" fmla="*/ 2147483646 w 397"/>
              <a:gd name="T29" fmla="*/ 2147483646 h 270"/>
              <a:gd name="T30" fmla="*/ 2147483646 w 397"/>
              <a:gd name="T31" fmla="*/ 323006018 h 270"/>
              <a:gd name="T32" fmla="*/ 2147483646 w 397"/>
              <a:gd name="T33" fmla="*/ 323006018 h 270"/>
              <a:gd name="T34" fmla="*/ 2147483646 w 397"/>
              <a:gd name="T35" fmla="*/ 0 h 270"/>
              <a:gd name="T36" fmla="*/ 2147483646 w 397"/>
              <a:gd name="T37" fmla="*/ 1337947881 h 270"/>
              <a:gd name="T38" fmla="*/ 2147483646 w 397"/>
              <a:gd name="T39" fmla="*/ 1983831517 h 27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97" h="270">
                <a:moveTo>
                  <a:pt x="389" y="43"/>
                </a:moveTo>
                <a:lnTo>
                  <a:pt x="389" y="43"/>
                </a:lnTo>
                <a:cubicBezTo>
                  <a:pt x="170" y="262"/>
                  <a:pt x="170" y="262"/>
                  <a:pt x="170" y="262"/>
                </a:cubicBezTo>
                <a:cubicBezTo>
                  <a:pt x="170" y="269"/>
                  <a:pt x="163" y="269"/>
                  <a:pt x="156" y="269"/>
                </a:cubicBezTo>
                <a:cubicBezTo>
                  <a:pt x="149" y="269"/>
                  <a:pt x="141" y="269"/>
                  <a:pt x="134" y="262"/>
                </a:cubicBezTo>
                <a:cubicBezTo>
                  <a:pt x="14" y="142"/>
                  <a:pt x="14" y="142"/>
                  <a:pt x="14" y="142"/>
                </a:cubicBezTo>
                <a:cubicBezTo>
                  <a:pt x="7" y="135"/>
                  <a:pt x="0" y="127"/>
                  <a:pt x="0" y="120"/>
                </a:cubicBezTo>
                <a:cubicBezTo>
                  <a:pt x="0" y="106"/>
                  <a:pt x="14" y="92"/>
                  <a:pt x="28" y="92"/>
                </a:cubicBezTo>
                <a:cubicBezTo>
                  <a:pt x="36" y="92"/>
                  <a:pt x="43" y="92"/>
                  <a:pt x="50" y="99"/>
                </a:cubicBezTo>
                <a:cubicBezTo>
                  <a:pt x="156" y="205"/>
                  <a:pt x="156" y="205"/>
                  <a:pt x="156" y="205"/>
                </a:cubicBezTo>
                <a:cubicBezTo>
                  <a:pt x="354" y="7"/>
                  <a:pt x="354" y="7"/>
                  <a:pt x="354" y="7"/>
                </a:cubicBezTo>
                <a:cubicBezTo>
                  <a:pt x="354" y="0"/>
                  <a:pt x="361" y="0"/>
                  <a:pt x="368" y="0"/>
                </a:cubicBezTo>
                <a:cubicBezTo>
                  <a:pt x="389" y="0"/>
                  <a:pt x="396" y="7"/>
                  <a:pt x="396" y="29"/>
                </a:cubicBezTo>
                <a:cubicBezTo>
                  <a:pt x="396" y="36"/>
                  <a:pt x="396" y="43"/>
                  <a:pt x="389" y="4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>
            <a:off x="3597089" y="3723226"/>
            <a:ext cx="258280" cy="248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3612690" y="4513245"/>
            <a:ext cx="258280" cy="2484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KSO_Shape"/>
          <p:cNvSpPr/>
          <p:nvPr/>
        </p:nvSpPr>
        <p:spPr>
          <a:xfrm>
            <a:off x="6520366" y="2955469"/>
            <a:ext cx="97683" cy="142577"/>
          </a:xfrm>
          <a:prstGeom prst="chevron">
            <a:avLst>
              <a:gd name="adj" fmla="val 88007"/>
            </a:avLst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7" name="KSO_Shape"/>
          <p:cNvSpPr/>
          <p:nvPr/>
        </p:nvSpPr>
        <p:spPr>
          <a:xfrm>
            <a:off x="6530998" y="3731635"/>
            <a:ext cx="97683" cy="142577"/>
          </a:xfrm>
          <a:prstGeom prst="chevron">
            <a:avLst>
              <a:gd name="adj" fmla="val 88007"/>
            </a:avLst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8" name="KSO_Shape"/>
          <p:cNvSpPr/>
          <p:nvPr/>
        </p:nvSpPr>
        <p:spPr>
          <a:xfrm>
            <a:off x="6509736" y="4507820"/>
            <a:ext cx="97683" cy="142577"/>
          </a:xfrm>
          <a:prstGeom prst="chevron">
            <a:avLst>
              <a:gd name="adj" fmla="val 88007"/>
            </a:avLst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5836402" y="1907635"/>
            <a:ext cx="652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+mn-ea"/>
              </a:rPr>
              <a:t>100%</a:t>
            </a:r>
            <a:endParaRPr lang="zh-CN" altLang="en-US" sz="1400" dirty="0">
              <a:latin typeface="+mn-ea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5788777" y="2669635"/>
            <a:ext cx="652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+mn-ea"/>
              </a:rPr>
              <a:t>100%</a:t>
            </a:r>
            <a:endParaRPr lang="zh-CN" altLang="en-US" sz="1400" dirty="0">
              <a:latin typeface="+mn-ea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817352" y="3536410"/>
            <a:ext cx="652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+mn-ea"/>
              </a:rPr>
              <a:t>30%</a:t>
            </a:r>
            <a:endParaRPr lang="zh-CN" altLang="en-US" sz="1400" dirty="0">
              <a:latin typeface="+mn-ea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5836402" y="4374610"/>
            <a:ext cx="652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n-ea"/>
              </a:rPr>
              <a:t>0</a:t>
            </a:r>
            <a:r>
              <a:rPr lang="en-US" altLang="zh-CN" sz="1400" dirty="0" smtClean="0">
                <a:latin typeface="+mn-ea"/>
              </a:rPr>
              <a:t>%</a:t>
            </a:r>
            <a:endParaRPr lang="zh-CN" altLang="en-US" sz="1400" dirty="0"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760" y="3689535"/>
            <a:ext cx="691423" cy="69142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95" y="3306347"/>
            <a:ext cx="815148" cy="815148"/>
          </a:xfrm>
          <a:prstGeom prst="rect">
            <a:avLst/>
          </a:prstGeom>
        </p:spPr>
      </p:pic>
      <p:sp>
        <p:nvSpPr>
          <p:cNvPr id="114" name="MH_Entry_2">
            <a:hlinkClick r:id="rId7" action="ppaction://hlinksldjump"/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07809" y="2200065"/>
            <a:ext cx="3000871" cy="709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 algn="r">
              <a:lnSpc>
                <a:spcPct val="120000"/>
              </a:lnSpc>
              <a:defRPr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4800" dirty="0" smtClean="0"/>
              <a:t>执行汇报</a:t>
            </a:r>
            <a:endParaRPr lang="en-US" altLang="zh-CN" sz="4800" dirty="0"/>
          </a:p>
        </p:txBody>
      </p:sp>
      <p:sp>
        <p:nvSpPr>
          <p:cNvPr id="115" name="文本框 114"/>
          <p:cNvSpPr txBox="1"/>
          <p:nvPr/>
        </p:nvSpPr>
        <p:spPr>
          <a:xfrm>
            <a:off x="5978732" y="1161473"/>
            <a:ext cx="881120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000">
                <a:solidFill>
                  <a:schemeClr val="bg1">
                    <a:lumMod val="65000"/>
                  </a:schemeClr>
                </a:solidFill>
                <a:latin typeface="+mn-ea"/>
              </a:defRPr>
            </a:lvl1pPr>
          </a:lstStyle>
          <a:p>
            <a:r>
              <a:rPr lang="zh-CN" altLang="en-US" dirty="0" smtClean="0"/>
              <a:t>已评价</a:t>
            </a:r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189571" y="225725"/>
            <a:ext cx="5742321" cy="1754326"/>
            <a:chOff x="189571" y="225725"/>
            <a:chExt cx="5742321" cy="1754326"/>
          </a:xfrm>
        </p:grpSpPr>
        <p:cxnSp>
          <p:nvCxnSpPr>
            <p:cNvPr id="22" name="直接箭头连接符 21"/>
            <p:cNvCxnSpPr/>
            <p:nvPr/>
          </p:nvCxnSpPr>
          <p:spPr>
            <a:xfrm flipH="1" flipV="1">
              <a:off x="1449659" y="633716"/>
              <a:ext cx="3277480" cy="34970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H="1" flipV="1">
              <a:off x="1784196" y="347469"/>
              <a:ext cx="4147696" cy="5324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189571" y="225725"/>
              <a:ext cx="126008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+mn-ea"/>
                </a:rPr>
                <a:t>2</a:t>
              </a:r>
              <a:r>
                <a:rPr lang="zh-CN" altLang="en-US" dirty="0" smtClean="0">
                  <a:solidFill>
                    <a:schemeClr val="bg1"/>
                  </a:solidFill>
                  <a:latin typeface="+mn-ea"/>
                </a:rPr>
                <a:t>个过滤条件相互独立，并与第一个过滤条件联合使用</a:t>
              </a:r>
              <a:endParaRPr lang="zh-CN" altLang="en-US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033265" y="193940"/>
            <a:ext cx="3446364" cy="6521381"/>
            <a:chOff x="8033265" y="193940"/>
            <a:chExt cx="3446364" cy="6521381"/>
          </a:xfrm>
        </p:grpSpPr>
        <p:sp>
          <p:nvSpPr>
            <p:cNvPr id="122" name="矩形 121"/>
            <p:cNvSpPr/>
            <p:nvPr/>
          </p:nvSpPr>
          <p:spPr>
            <a:xfrm>
              <a:off x="8033265" y="225725"/>
              <a:ext cx="3445727" cy="64895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8125392" y="974427"/>
              <a:ext cx="3252219" cy="1169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裙楼楼梯栏杆</a:t>
              </a:r>
              <a:r>
                <a:rPr lang="zh-CN" altLang="en-US" sz="1400" dirty="0" smtClean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安装</a:t>
              </a:r>
              <a:endParaRPr lang="en-US" altLang="zh-CN" sz="1400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pPr algn="ctr"/>
              <a:endParaRPr lang="en-US" altLang="zh-CN" sz="1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pPr algn="ctr"/>
              <a:endParaRPr lang="en-US" altLang="zh-CN" sz="1400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pPr algn="ctr"/>
              <a:endParaRPr lang="en-US" altLang="zh-CN" sz="1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pPr algn="ctr"/>
              <a:endParaRPr lang="en-US" altLang="zh-CN" sz="1400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pic>
          <p:nvPicPr>
            <p:cNvPr id="123" name="图片 1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3902" y="193940"/>
              <a:ext cx="3445727" cy="307059"/>
            </a:xfrm>
            <a:prstGeom prst="rect">
              <a:avLst/>
            </a:prstGeom>
          </p:spPr>
        </p:pic>
        <p:pic>
          <p:nvPicPr>
            <p:cNvPr id="124" name="图片 1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33902" y="6362493"/>
              <a:ext cx="3445727" cy="332853"/>
            </a:xfrm>
            <a:prstGeom prst="rect">
              <a:avLst/>
            </a:prstGeom>
          </p:spPr>
        </p:pic>
        <p:sp>
          <p:nvSpPr>
            <p:cNvPr id="121" name="矩形 120"/>
            <p:cNvSpPr/>
            <p:nvPr/>
          </p:nvSpPr>
          <p:spPr>
            <a:xfrm>
              <a:off x="8039442" y="4172106"/>
              <a:ext cx="3417649" cy="9288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2" name="圆角矩形 141"/>
            <p:cNvSpPr/>
            <p:nvPr/>
          </p:nvSpPr>
          <p:spPr>
            <a:xfrm>
              <a:off x="9901664" y="2766192"/>
              <a:ext cx="1288395" cy="30646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+mn-ea"/>
                </a:rPr>
                <a:t>   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051061" y="633716"/>
              <a:ext cx="1850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进度汇报</a:t>
              </a: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8036890" y="480550"/>
              <a:ext cx="3442102" cy="43724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9091229" y="560015"/>
              <a:ext cx="11437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进度汇报</a:t>
              </a:r>
              <a:endParaRPr lang="zh-CN" altLang="en-US" sz="1400" b="1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6475" y="452038"/>
              <a:ext cx="471376" cy="471376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8167363" y="1296947"/>
              <a:ext cx="31327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 smtClean="0"/>
                <a:t>计划时间：</a:t>
              </a:r>
              <a:r>
                <a:rPr lang="en-US" altLang="zh-CN" sz="1200" dirty="0">
                  <a:latin typeface="+mn-ea"/>
                </a:rPr>
                <a:t>16/7/18  </a:t>
              </a:r>
              <a:r>
                <a:rPr lang="en-US" altLang="zh-CN" sz="1200" dirty="0" smtClean="0">
                  <a:latin typeface="+mn-ea"/>
                </a:rPr>
                <a:t>-16/8/11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/>
                <a:t>责任人：庄腾江   评价人：周中</a:t>
              </a:r>
              <a:r>
                <a:rPr lang="zh-CN" altLang="en-US" sz="1200" dirty="0" smtClean="0"/>
                <a:t>庆</a:t>
              </a:r>
              <a:r>
                <a:rPr lang="en-US" altLang="zh-CN" sz="1200" dirty="0" smtClean="0"/>
                <a:t>/</a:t>
              </a:r>
              <a:r>
                <a:rPr lang="zh-CN" altLang="en-US" sz="1200" dirty="0" smtClean="0"/>
                <a:t>赵爽</a:t>
              </a:r>
              <a:endParaRPr lang="en-US" altLang="zh-CN" sz="1200" dirty="0" smtClean="0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8125392" y="2259944"/>
              <a:ext cx="1031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+mn-ea"/>
                </a:rPr>
                <a:t>实际时间：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9040337" y="2236983"/>
              <a:ext cx="861327" cy="3064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+mn-ea"/>
                </a:rPr>
                <a:t>16/8/20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954829" y="2294099"/>
              <a:ext cx="3532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至</a:t>
              </a:r>
              <a:endParaRPr lang="zh-CN" altLang="en-US" sz="1200" dirty="0"/>
            </a:p>
          </p:txBody>
        </p:sp>
        <p:sp>
          <p:nvSpPr>
            <p:cNvPr id="137" name="圆角矩形 136"/>
            <p:cNvSpPr/>
            <p:nvPr/>
          </p:nvSpPr>
          <p:spPr>
            <a:xfrm>
              <a:off x="10328732" y="2272051"/>
              <a:ext cx="861327" cy="306467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+mn-ea"/>
                </a:rPr>
                <a:t>   …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8171467" y="2739360"/>
              <a:ext cx="1031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+mn-ea"/>
                </a:rPr>
                <a:t>进度：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139" name="圆角矩形 138"/>
            <p:cNvSpPr/>
            <p:nvPr/>
          </p:nvSpPr>
          <p:spPr>
            <a:xfrm>
              <a:off x="8781396" y="2752272"/>
              <a:ext cx="1233088" cy="30646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n-ea"/>
                </a:rPr>
                <a:t>50%</a:t>
              </a: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9844362" y="2693554"/>
              <a:ext cx="170121" cy="446071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306475" y="3336150"/>
              <a:ext cx="2883584" cy="765977"/>
            </a:xfrm>
            <a:prstGeom prst="roundRect">
              <a:avLst>
                <a:gd name="adj" fmla="val 6124"/>
              </a:avLst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</a:rPr>
                <a:t>汇报描述</a:t>
              </a:r>
              <a:endParaRPr lang="zh-CN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8260069" y="4168452"/>
              <a:ext cx="27686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+mn-ea"/>
                </a:rPr>
                <a:t>汇报记录：</a:t>
              </a:r>
              <a:r>
                <a:rPr lang="en-US" altLang="zh-CN" sz="1200" dirty="0">
                  <a:latin typeface="+mn-ea"/>
                </a:rPr>
                <a:t>16/7/18  -</a:t>
              </a:r>
              <a:r>
                <a:rPr lang="en-US" altLang="zh-CN" sz="1200" dirty="0" smtClean="0">
                  <a:latin typeface="+mn-ea"/>
                </a:rPr>
                <a:t>16/7/30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359943" y="4509836"/>
              <a:ext cx="55269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+mn-ea"/>
                </a:rPr>
                <a:t>进度</a:t>
              </a:r>
              <a:endParaRPr lang="en-US" altLang="zh-CN" sz="1200" dirty="0" smtClean="0">
                <a:latin typeface="+mn-ea"/>
              </a:endParaRPr>
            </a:p>
            <a:p>
              <a:pPr algn="ctr"/>
              <a:r>
                <a:rPr lang="en-US" altLang="zh-CN" sz="1200" dirty="0" smtClean="0">
                  <a:latin typeface="+mn-ea"/>
                </a:rPr>
                <a:t>30%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8948403" y="4486799"/>
              <a:ext cx="24292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+mn-ea"/>
                </a:rPr>
                <a:t>厂家材料延期到货，目前完成前期施工准备和部分进厂 楼梯安装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542163" y="5830097"/>
              <a:ext cx="955466" cy="3829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汇报</a:t>
              </a:r>
              <a:endParaRPr lang="zh-CN" altLang="en-US" dirty="0"/>
            </a:p>
          </p:txBody>
        </p:sp>
        <p:sp>
          <p:nvSpPr>
            <p:cNvPr id="148" name="圆角矩形 147"/>
            <p:cNvSpPr/>
            <p:nvPr/>
          </p:nvSpPr>
          <p:spPr>
            <a:xfrm>
              <a:off x="9875740" y="5844035"/>
              <a:ext cx="929693" cy="3829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返回</a:t>
              </a:r>
              <a:endParaRPr lang="zh-CN" altLang="en-US" dirty="0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8047303" y="5176020"/>
              <a:ext cx="3427981" cy="583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8274244" y="5256522"/>
              <a:ext cx="1031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+mn-ea"/>
                </a:rPr>
                <a:t>评价记录：</a:t>
              </a:r>
              <a:endParaRPr lang="zh-CN" altLang="en-US" sz="1400" dirty="0">
                <a:latin typeface="+mn-ea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8912641" y="4476229"/>
              <a:ext cx="0" cy="5165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右箭头 117"/>
          <p:cNvSpPr/>
          <p:nvPr/>
        </p:nvSpPr>
        <p:spPr>
          <a:xfrm>
            <a:off x="7187907" y="2920102"/>
            <a:ext cx="496464" cy="35588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>
            <a:off x="3451495" y="5656376"/>
            <a:ext cx="3403282" cy="5830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2" name="组合 91"/>
          <p:cNvGrpSpPr/>
          <p:nvPr/>
        </p:nvGrpSpPr>
        <p:grpSpPr>
          <a:xfrm>
            <a:off x="420083" y="2250429"/>
            <a:ext cx="3968424" cy="3719425"/>
            <a:chOff x="189571" y="-2282402"/>
            <a:chExt cx="3951961" cy="3703230"/>
          </a:xfrm>
        </p:grpSpPr>
        <p:cxnSp>
          <p:nvCxnSpPr>
            <p:cNvPr id="116" name="直接箭头连接符 115"/>
            <p:cNvCxnSpPr/>
            <p:nvPr/>
          </p:nvCxnSpPr>
          <p:spPr>
            <a:xfrm flipH="1">
              <a:off x="1784196" y="-2282402"/>
              <a:ext cx="2357336" cy="262987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文本框 118"/>
            <p:cNvSpPr txBox="1"/>
            <p:nvPr/>
          </p:nvSpPr>
          <p:spPr>
            <a:xfrm>
              <a:off x="189571" y="225725"/>
              <a:ext cx="1260088" cy="1195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+mn-ea"/>
                </a:rPr>
                <a:t>里程碑且为考核节点，字体为红色</a:t>
              </a:r>
              <a:endParaRPr lang="zh-CN" altLang="en-US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67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759898" y="236051"/>
            <a:ext cx="3446364" cy="6521381"/>
            <a:chOff x="5218731" y="211988"/>
            <a:chExt cx="3446364" cy="6521381"/>
          </a:xfrm>
        </p:grpSpPr>
        <p:grpSp>
          <p:nvGrpSpPr>
            <p:cNvPr id="164" name="组合 163"/>
            <p:cNvGrpSpPr/>
            <p:nvPr/>
          </p:nvGrpSpPr>
          <p:grpSpPr>
            <a:xfrm>
              <a:off x="5218731" y="211988"/>
              <a:ext cx="3446364" cy="6521381"/>
              <a:chOff x="1114485" y="423746"/>
              <a:chExt cx="3446364" cy="6157607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1114485" y="453758"/>
                <a:ext cx="3445727" cy="61275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166" name="图片 16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5122" y="423746"/>
                <a:ext cx="3445727" cy="2899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</p:pic>
          <p:pic>
            <p:nvPicPr>
              <p:cNvPr id="167" name="图片 16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122" y="6248206"/>
                <a:ext cx="3445727" cy="3142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</p:pic>
        </p:grpSp>
        <p:sp>
          <p:nvSpPr>
            <p:cNvPr id="171" name="矩形 170"/>
            <p:cNvSpPr/>
            <p:nvPr/>
          </p:nvSpPr>
          <p:spPr>
            <a:xfrm>
              <a:off x="5511289" y="1221487"/>
              <a:ext cx="2830220" cy="1464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已安装到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+mn-ea"/>
                </a:rPr>
                <a:t>10F,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由于受厂家材料供货影响，预计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+mn-ea"/>
                </a:rPr>
                <a:t>9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月中旬才能完成进度</a:t>
              </a:r>
              <a:endParaRPr lang="zh-CN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5439913" y="678549"/>
              <a:ext cx="1031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取消</a:t>
              </a:r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7526052" y="660377"/>
              <a:ext cx="1031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完成</a:t>
              </a:r>
              <a:endParaRPr lang="zh-CN" altLang="en-US" dirty="0"/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5610341" y="2895922"/>
              <a:ext cx="861567" cy="6914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KSO_Shape"/>
            <p:cNvSpPr>
              <a:spLocks/>
            </p:cNvSpPr>
            <p:nvPr/>
          </p:nvSpPr>
          <p:spPr bwMode="auto">
            <a:xfrm>
              <a:off x="5803794" y="3062880"/>
              <a:ext cx="445622" cy="386914"/>
            </a:xfrm>
            <a:custGeom>
              <a:avLst/>
              <a:gdLst>
                <a:gd name="T0" fmla="*/ 1607036 w 3622"/>
                <a:gd name="T1" fmla="*/ 1573533 h 3165"/>
                <a:gd name="T2" fmla="*/ 926543 w 3622"/>
                <a:gd name="T3" fmla="*/ 1573533 h 3165"/>
                <a:gd name="T4" fmla="*/ 866398 w 3622"/>
                <a:gd name="T5" fmla="*/ 1573533 h 3165"/>
                <a:gd name="T6" fmla="*/ 185408 w 3622"/>
                <a:gd name="T7" fmla="*/ 1573533 h 3165"/>
                <a:gd name="T8" fmla="*/ 0 w 3622"/>
                <a:gd name="T9" fmla="*/ 1365717 h 3165"/>
                <a:gd name="T10" fmla="*/ 0 w 3622"/>
                <a:gd name="T11" fmla="*/ 487223 h 3165"/>
                <a:gd name="T12" fmla="*/ 185408 w 3622"/>
                <a:gd name="T13" fmla="*/ 301780 h 3165"/>
                <a:gd name="T14" fmla="*/ 311167 w 3622"/>
                <a:gd name="T15" fmla="*/ 301780 h 3165"/>
                <a:gd name="T16" fmla="*/ 362366 w 3622"/>
                <a:gd name="T17" fmla="*/ 165059 h 3165"/>
                <a:gd name="T18" fmla="*/ 606429 w 3622"/>
                <a:gd name="T19" fmla="*/ 0 h 3165"/>
                <a:gd name="T20" fmla="*/ 1178062 w 3622"/>
                <a:gd name="T21" fmla="*/ 0 h 3165"/>
                <a:gd name="T22" fmla="*/ 1421628 w 3622"/>
                <a:gd name="T23" fmla="*/ 165059 h 3165"/>
                <a:gd name="T24" fmla="*/ 1472826 w 3622"/>
                <a:gd name="T25" fmla="*/ 301780 h 3165"/>
                <a:gd name="T26" fmla="*/ 1607036 w 3622"/>
                <a:gd name="T27" fmla="*/ 301780 h 3165"/>
                <a:gd name="T28" fmla="*/ 1800397 w 3622"/>
                <a:gd name="T29" fmla="*/ 495178 h 3165"/>
                <a:gd name="T30" fmla="*/ 1800397 w 3622"/>
                <a:gd name="T31" fmla="*/ 1365717 h 3165"/>
                <a:gd name="T32" fmla="*/ 1607036 w 3622"/>
                <a:gd name="T33" fmla="*/ 1573533 h 3165"/>
                <a:gd name="T34" fmla="*/ 896222 w 3622"/>
                <a:gd name="T35" fmla="*/ 372875 h 3165"/>
                <a:gd name="T36" fmla="*/ 369325 w 3622"/>
                <a:gd name="T37" fmla="*/ 879985 h 3165"/>
                <a:gd name="T38" fmla="*/ 896222 w 3622"/>
                <a:gd name="T39" fmla="*/ 1422394 h 3165"/>
                <a:gd name="T40" fmla="*/ 1423616 w 3622"/>
                <a:gd name="T41" fmla="*/ 879985 h 3165"/>
                <a:gd name="T42" fmla="*/ 896222 w 3622"/>
                <a:gd name="T43" fmla="*/ 372875 h 3165"/>
                <a:gd name="T44" fmla="*/ 897216 w 3622"/>
                <a:gd name="T45" fmla="*/ 1313515 h 3165"/>
                <a:gd name="T46" fmla="*/ 485640 w 3622"/>
                <a:gd name="T47" fmla="*/ 901363 h 3165"/>
                <a:gd name="T48" fmla="*/ 897216 w 3622"/>
                <a:gd name="T49" fmla="*/ 489709 h 3165"/>
                <a:gd name="T50" fmla="*/ 1309289 w 3622"/>
                <a:gd name="T51" fmla="*/ 901363 h 3165"/>
                <a:gd name="T52" fmla="*/ 897216 w 3622"/>
                <a:gd name="T53" fmla="*/ 1313515 h 316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622" h="3165">
                  <a:moveTo>
                    <a:pt x="3233" y="3165"/>
                  </a:moveTo>
                  <a:cubicBezTo>
                    <a:pt x="1864" y="3165"/>
                    <a:pt x="1864" y="3165"/>
                    <a:pt x="1864" y="3165"/>
                  </a:cubicBezTo>
                  <a:cubicBezTo>
                    <a:pt x="1743" y="3165"/>
                    <a:pt x="1743" y="3165"/>
                    <a:pt x="1743" y="3165"/>
                  </a:cubicBezTo>
                  <a:cubicBezTo>
                    <a:pt x="373" y="3165"/>
                    <a:pt x="373" y="3165"/>
                    <a:pt x="373" y="3165"/>
                  </a:cubicBezTo>
                  <a:cubicBezTo>
                    <a:pt x="167" y="3165"/>
                    <a:pt x="0" y="2953"/>
                    <a:pt x="0" y="2747"/>
                  </a:cubicBezTo>
                  <a:cubicBezTo>
                    <a:pt x="0" y="980"/>
                    <a:pt x="0" y="980"/>
                    <a:pt x="0" y="980"/>
                  </a:cubicBezTo>
                  <a:cubicBezTo>
                    <a:pt x="0" y="774"/>
                    <a:pt x="167" y="607"/>
                    <a:pt x="373" y="607"/>
                  </a:cubicBezTo>
                  <a:cubicBezTo>
                    <a:pt x="626" y="607"/>
                    <a:pt x="626" y="607"/>
                    <a:pt x="626" y="607"/>
                  </a:cubicBezTo>
                  <a:cubicBezTo>
                    <a:pt x="729" y="332"/>
                    <a:pt x="729" y="332"/>
                    <a:pt x="729" y="332"/>
                  </a:cubicBezTo>
                  <a:cubicBezTo>
                    <a:pt x="798" y="139"/>
                    <a:pt x="1014" y="0"/>
                    <a:pt x="1220" y="0"/>
                  </a:cubicBezTo>
                  <a:cubicBezTo>
                    <a:pt x="2370" y="0"/>
                    <a:pt x="2370" y="0"/>
                    <a:pt x="2370" y="0"/>
                  </a:cubicBezTo>
                  <a:cubicBezTo>
                    <a:pt x="2576" y="0"/>
                    <a:pt x="2792" y="139"/>
                    <a:pt x="2860" y="332"/>
                  </a:cubicBezTo>
                  <a:cubicBezTo>
                    <a:pt x="2963" y="607"/>
                    <a:pt x="2963" y="607"/>
                    <a:pt x="2963" y="607"/>
                  </a:cubicBezTo>
                  <a:cubicBezTo>
                    <a:pt x="3233" y="607"/>
                    <a:pt x="3233" y="607"/>
                    <a:pt x="3233" y="607"/>
                  </a:cubicBezTo>
                  <a:cubicBezTo>
                    <a:pt x="3439" y="607"/>
                    <a:pt x="3622" y="789"/>
                    <a:pt x="3622" y="996"/>
                  </a:cubicBezTo>
                  <a:cubicBezTo>
                    <a:pt x="3622" y="2747"/>
                    <a:pt x="3622" y="2747"/>
                    <a:pt x="3622" y="2747"/>
                  </a:cubicBezTo>
                  <a:cubicBezTo>
                    <a:pt x="3622" y="2953"/>
                    <a:pt x="3439" y="3165"/>
                    <a:pt x="3233" y="3165"/>
                  </a:cubicBezTo>
                  <a:close/>
                  <a:moveTo>
                    <a:pt x="1803" y="750"/>
                  </a:moveTo>
                  <a:cubicBezTo>
                    <a:pt x="1022" y="782"/>
                    <a:pt x="743" y="1407"/>
                    <a:pt x="743" y="1770"/>
                  </a:cubicBezTo>
                  <a:cubicBezTo>
                    <a:pt x="743" y="2128"/>
                    <a:pt x="835" y="2832"/>
                    <a:pt x="1803" y="2861"/>
                  </a:cubicBezTo>
                  <a:cubicBezTo>
                    <a:pt x="2772" y="2832"/>
                    <a:pt x="2864" y="2128"/>
                    <a:pt x="2864" y="1770"/>
                  </a:cubicBezTo>
                  <a:cubicBezTo>
                    <a:pt x="2864" y="1407"/>
                    <a:pt x="2585" y="782"/>
                    <a:pt x="1803" y="750"/>
                  </a:cubicBezTo>
                  <a:close/>
                  <a:moveTo>
                    <a:pt x="1805" y="2642"/>
                  </a:moveTo>
                  <a:cubicBezTo>
                    <a:pt x="1348" y="2642"/>
                    <a:pt x="977" y="2271"/>
                    <a:pt x="977" y="1813"/>
                  </a:cubicBezTo>
                  <a:cubicBezTo>
                    <a:pt x="977" y="1356"/>
                    <a:pt x="1348" y="985"/>
                    <a:pt x="1805" y="985"/>
                  </a:cubicBezTo>
                  <a:cubicBezTo>
                    <a:pt x="2263" y="985"/>
                    <a:pt x="2634" y="1356"/>
                    <a:pt x="2634" y="1813"/>
                  </a:cubicBezTo>
                  <a:cubicBezTo>
                    <a:pt x="2634" y="2271"/>
                    <a:pt x="2263" y="2642"/>
                    <a:pt x="1805" y="264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6471908" y="3089502"/>
              <a:ext cx="15189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/>
                <a:t>添加图片附件</a:t>
              </a:r>
              <a:endParaRPr lang="zh-CN" altLang="en-US" sz="1600" dirty="0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17958" y="3682026"/>
              <a:ext cx="3081115" cy="2040887"/>
            </a:xfrm>
            <a:prstGeom prst="rect">
              <a:avLst/>
            </a:prstGeom>
          </p:spPr>
        </p:pic>
      </p:grpSp>
      <p:sp>
        <p:nvSpPr>
          <p:cNvPr id="197" name="右箭头 196"/>
          <p:cNvSpPr/>
          <p:nvPr/>
        </p:nvSpPr>
        <p:spPr>
          <a:xfrm>
            <a:off x="5819397" y="2710270"/>
            <a:ext cx="496464" cy="35588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1164702" y="49649"/>
            <a:ext cx="3446364" cy="6521381"/>
            <a:chOff x="8033265" y="193940"/>
            <a:chExt cx="3446364" cy="6521381"/>
          </a:xfrm>
        </p:grpSpPr>
        <p:sp>
          <p:nvSpPr>
            <p:cNvPr id="45" name="矩形 44"/>
            <p:cNvSpPr/>
            <p:nvPr/>
          </p:nvSpPr>
          <p:spPr>
            <a:xfrm>
              <a:off x="8033265" y="225725"/>
              <a:ext cx="3445727" cy="64895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8125392" y="974427"/>
              <a:ext cx="3252219" cy="1169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裙楼楼梯栏杆</a:t>
              </a:r>
              <a:r>
                <a:rPr lang="zh-CN" altLang="en-US" sz="1400" dirty="0" smtClean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安装</a:t>
              </a:r>
              <a:endParaRPr lang="en-US" altLang="zh-CN" sz="1400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pPr algn="ctr"/>
              <a:endParaRPr lang="en-US" altLang="zh-CN" sz="1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pPr algn="ctr"/>
              <a:endParaRPr lang="en-US" altLang="zh-CN" sz="1400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pPr algn="ctr"/>
              <a:endParaRPr lang="en-US" altLang="zh-CN" sz="1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pPr algn="ctr"/>
              <a:endParaRPr lang="en-US" altLang="zh-CN" sz="1400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3902" y="193940"/>
              <a:ext cx="3445727" cy="307059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3902" y="6362493"/>
              <a:ext cx="3445727" cy="332853"/>
            </a:xfrm>
            <a:prstGeom prst="rect">
              <a:avLst/>
            </a:prstGeom>
          </p:spPr>
        </p:pic>
        <p:sp>
          <p:nvSpPr>
            <p:cNvPr id="49" name="矩形 48"/>
            <p:cNvSpPr/>
            <p:nvPr/>
          </p:nvSpPr>
          <p:spPr>
            <a:xfrm>
              <a:off x="8039442" y="4172106"/>
              <a:ext cx="3417649" cy="9288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9901664" y="2766192"/>
              <a:ext cx="1288395" cy="30646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+mn-ea"/>
                </a:rPr>
                <a:t>   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9051061" y="633716"/>
              <a:ext cx="1850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进度汇报</a:t>
              </a:r>
              <a:endParaRPr lang="zh-CN" altLang="en-US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8036890" y="480550"/>
              <a:ext cx="3442102" cy="43724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9091229" y="560015"/>
              <a:ext cx="11437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进度汇报</a:t>
              </a:r>
              <a:endParaRPr lang="zh-CN" altLang="en-US" sz="1400" b="1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6475" y="452038"/>
              <a:ext cx="471376" cy="471376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167363" y="1296947"/>
              <a:ext cx="31327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 smtClean="0"/>
                <a:t>计划时间：</a:t>
              </a:r>
              <a:r>
                <a:rPr lang="en-US" altLang="zh-CN" sz="1200" dirty="0">
                  <a:latin typeface="+mn-ea"/>
                </a:rPr>
                <a:t>16/7/18  </a:t>
              </a:r>
              <a:r>
                <a:rPr lang="en-US" altLang="zh-CN" sz="1200" dirty="0" smtClean="0">
                  <a:latin typeface="+mn-ea"/>
                </a:rPr>
                <a:t>-16/8/11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/>
                <a:t>责任人：庄腾江   评价人：周中</a:t>
              </a:r>
              <a:r>
                <a:rPr lang="zh-CN" altLang="en-US" sz="1200" dirty="0" smtClean="0"/>
                <a:t>庆</a:t>
              </a:r>
              <a:r>
                <a:rPr lang="en-US" altLang="zh-CN" sz="1200" dirty="0" smtClean="0"/>
                <a:t>/</a:t>
              </a:r>
              <a:r>
                <a:rPr lang="zh-CN" altLang="en-US" sz="1200" dirty="0" smtClean="0"/>
                <a:t>赵爽</a:t>
              </a:r>
              <a:endParaRPr lang="en-US" altLang="zh-CN" sz="1200" dirty="0" smtClean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8125392" y="2259944"/>
              <a:ext cx="1031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+mn-ea"/>
                </a:rPr>
                <a:t>实际时间：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9040337" y="2236983"/>
              <a:ext cx="861327" cy="3064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+mn-ea"/>
                </a:rPr>
                <a:t>16/8/20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9954829" y="2294099"/>
              <a:ext cx="3532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至</a:t>
              </a:r>
              <a:endParaRPr lang="zh-CN" altLang="en-US" sz="1200" dirty="0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10328732" y="2272051"/>
              <a:ext cx="861327" cy="306467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+mn-ea"/>
                </a:rPr>
                <a:t>   …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8171467" y="2739360"/>
              <a:ext cx="1031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+mn-ea"/>
                </a:rPr>
                <a:t>进度：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8781396" y="2752272"/>
              <a:ext cx="1233088" cy="30646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n-ea"/>
                </a:rPr>
                <a:t>50%</a:t>
              </a: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9844362" y="2693554"/>
              <a:ext cx="170121" cy="446071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8306475" y="3336150"/>
              <a:ext cx="2883584" cy="765977"/>
            </a:xfrm>
            <a:prstGeom prst="roundRect">
              <a:avLst>
                <a:gd name="adj" fmla="val 6124"/>
              </a:avLst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</a:rPr>
                <a:t>汇报描述</a:t>
              </a:r>
              <a:endParaRPr lang="zh-CN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8260069" y="4168452"/>
              <a:ext cx="27686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+mn-ea"/>
                </a:rPr>
                <a:t>汇报记录：</a:t>
              </a:r>
              <a:r>
                <a:rPr lang="en-US" altLang="zh-CN" sz="1200" dirty="0">
                  <a:latin typeface="+mn-ea"/>
                </a:rPr>
                <a:t>16/7/18  -</a:t>
              </a:r>
              <a:r>
                <a:rPr lang="en-US" altLang="zh-CN" sz="1200" dirty="0" smtClean="0">
                  <a:latin typeface="+mn-ea"/>
                </a:rPr>
                <a:t>16/7/30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8359943" y="4509836"/>
              <a:ext cx="55269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+mn-ea"/>
                </a:rPr>
                <a:t>进度</a:t>
              </a:r>
              <a:endParaRPr lang="en-US" altLang="zh-CN" sz="1200" dirty="0" smtClean="0">
                <a:latin typeface="+mn-ea"/>
              </a:endParaRPr>
            </a:p>
            <a:p>
              <a:pPr algn="ctr"/>
              <a:r>
                <a:rPr lang="en-US" altLang="zh-CN" sz="1200" dirty="0" smtClean="0">
                  <a:latin typeface="+mn-ea"/>
                </a:rPr>
                <a:t>30%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8948403" y="4486799"/>
              <a:ext cx="24292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+mn-ea"/>
                </a:rPr>
                <a:t>厂家材料延期到货，目前完成前期施工准备和部分进厂 楼梯安装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8542163" y="5830097"/>
              <a:ext cx="955466" cy="3829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汇报</a:t>
              </a:r>
              <a:endParaRPr lang="zh-CN" altLang="en-US" dirty="0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9875740" y="5844035"/>
              <a:ext cx="929693" cy="3829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返回</a:t>
              </a:r>
              <a:endParaRPr lang="zh-CN" altLang="en-US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8047303" y="5176020"/>
              <a:ext cx="3427981" cy="583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8274244" y="5256522"/>
              <a:ext cx="1031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+mn-ea"/>
                </a:rPr>
                <a:t>评价记录：</a:t>
              </a:r>
              <a:endParaRPr lang="zh-CN" altLang="en-US" sz="1400" dirty="0">
                <a:latin typeface="+mn-ea"/>
              </a:endParaRPr>
            </a:p>
          </p:txBody>
        </p:sp>
        <p:cxnSp>
          <p:nvCxnSpPr>
            <p:cNvPr id="71" name="直接连接符 70"/>
            <p:cNvCxnSpPr/>
            <p:nvPr/>
          </p:nvCxnSpPr>
          <p:spPr>
            <a:xfrm>
              <a:off x="8912641" y="4476229"/>
              <a:ext cx="0" cy="5165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4" name="图片 19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65" y="3342899"/>
            <a:ext cx="691423" cy="69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9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Number_2">
            <a:hlinkClick r:id="rId11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5967653" y="2019044"/>
            <a:ext cx="740101" cy="709166"/>
          </a:xfrm>
          <a:custGeom>
            <a:avLst/>
            <a:gdLst>
              <a:gd name="connsiteX0" fmla="*/ 0 w 580231"/>
              <a:gd name="connsiteY0" fmla="*/ 0 h 469900"/>
              <a:gd name="connsiteX1" fmla="*/ 469900 w 580231"/>
              <a:gd name="connsiteY1" fmla="*/ 0 h 469900"/>
              <a:gd name="connsiteX2" fmla="*/ 469900 w 580231"/>
              <a:gd name="connsiteY2" fmla="*/ 140764 h 469900"/>
              <a:gd name="connsiteX3" fmla="*/ 580231 w 580231"/>
              <a:gd name="connsiteY3" fmla="*/ 234950 h 469900"/>
              <a:gd name="connsiteX4" fmla="*/ 469900 w 580231"/>
              <a:gd name="connsiteY4" fmla="*/ 329136 h 469900"/>
              <a:gd name="connsiteX5" fmla="*/ 469900 w 580231"/>
              <a:gd name="connsiteY5" fmla="*/ 469900 h 469900"/>
              <a:gd name="connsiteX6" fmla="*/ 0 w 580231"/>
              <a:gd name="connsiteY6" fmla="*/ 469900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0231" h="469900">
                <a:moveTo>
                  <a:pt x="0" y="0"/>
                </a:moveTo>
                <a:lnTo>
                  <a:pt x="469900" y="0"/>
                </a:lnTo>
                <a:lnTo>
                  <a:pt x="469900" y="140764"/>
                </a:lnTo>
                <a:lnTo>
                  <a:pt x="580231" y="234950"/>
                </a:lnTo>
                <a:lnTo>
                  <a:pt x="469900" y="329136"/>
                </a:lnTo>
                <a:lnTo>
                  <a:pt x="469900" y="469900"/>
                </a:lnTo>
                <a:lnTo>
                  <a:pt x="0" y="4699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144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sz="4800" b="1" dirty="0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MH_Number_1">
            <a:hlinkClick r:id="rId12" action="ppaction://hlinksldjump"/>
          </p:cNvPr>
          <p:cNvSpPr/>
          <p:nvPr>
            <p:custDataLst>
              <p:tags r:id="rId3"/>
            </p:custDataLst>
          </p:nvPr>
        </p:nvSpPr>
        <p:spPr>
          <a:xfrm flipH="1">
            <a:off x="5834819" y="573634"/>
            <a:ext cx="740101" cy="709166"/>
          </a:xfrm>
          <a:custGeom>
            <a:avLst/>
            <a:gdLst>
              <a:gd name="connsiteX0" fmla="*/ 0 w 580231"/>
              <a:gd name="connsiteY0" fmla="*/ 0 h 469900"/>
              <a:gd name="connsiteX1" fmla="*/ 469900 w 580231"/>
              <a:gd name="connsiteY1" fmla="*/ 0 h 469900"/>
              <a:gd name="connsiteX2" fmla="*/ 469900 w 580231"/>
              <a:gd name="connsiteY2" fmla="*/ 140764 h 469900"/>
              <a:gd name="connsiteX3" fmla="*/ 580231 w 580231"/>
              <a:gd name="connsiteY3" fmla="*/ 234950 h 469900"/>
              <a:gd name="connsiteX4" fmla="*/ 469900 w 580231"/>
              <a:gd name="connsiteY4" fmla="*/ 329136 h 469900"/>
              <a:gd name="connsiteX5" fmla="*/ 469900 w 580231"/>
              <a:gd name="connsiteY5" fmla="*/ 469900 h 469900"/>
              <a:gd name="connsiteX6" fmla="*/ 0 w 580231"/>
              <a:gd name="connsiteY6" fmla="*/ 469900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0231" h="469900">
                <a:moveTo>
                  <a:pt x="0" y="0"/>
                </a:moveTo>
                <a:lnTo>
                  <a:pt x="469900" y="0"/>
                </a:lnTo>
                <a:lnTo>
                  <a:pt x="469900" y="140764"/>
                </a:lnTo>
                <a:lnTo>
                  <a:pt x="580231" y="234950"/>
                </a:lnTo>
                <a:lnTo>
                  <a:pt x="469900" y="329136"/>
                </a:lnTo>
                <a:lnTo>
                  <a:pt x="469900" y="469900"/>
                </a:lnTo>
                <a:lnTo>
                  <a:pt x="0" y="4699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b="1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sz="4800" b="1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2" name="MH_Entry_2">
            <a:hlinkClick r:id="rId11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32110" y="3588577"/>
            <a:ext cx="4549405" cy="7091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 algn="r">
              <a:lnSpc>
                <a:spcPct val="120000"/>
              </a:lnSpc>
              <a:defRPr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800" dirty="0" smtClean="0">
                <a:solidFill>
                  <a:schemeClr val="bg1">
                    <a:lumMod val="50000"/>
                  </a:schemeClr>
                </a:solidFill>
              </a:rPr>
              <a:t>预警及报表查看</a:t>
            </a:r>
            <a:endParaRPr lang="en-US" altLang="zh-CN" sz="4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MH_Entry_1">
            <a:hlinkClick r:id="rId12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 flipH="1">
            <a:off x="1007466" y="573634"/>
            <a:ext cx="4385109" cy="709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4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汇报人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MH_Number_3">
            <a:hlinkClick r:id="rId12" action="ppaction://hlinksldjump"/>
          </p:cNvPr>
          <p:cNvSpPr/>
          <p:nvPr>
            <p:custDataLst>
              <p:tags r:id="rId6"/>
            </p:custDataLst>
          </p:nvPr>
        </p:nvSpPr>
        <p:spPr>
          <a:xfrm flipH="1">
            <a:off x="5914754" y="3674294"/>
            <a:ext cx="580230" cy="555978"/>
          </a:xfrm>
          <a:custGeom>
            <a:avLst/>
            <a:gdLst>
              <a:gd name="connsiteX0" fmla="*/ 0 w 580231"/>
              <a:gd name="connsiteY0" fmla="*/ 0 h 469900"/>
              <a:gd name="connsiteX1" fmla="*/ 469900 w 580231"/>
              <a:gd name="connsiteY1" fmla="*/ 0 h 469900"/>
              <a:gd name="connsiteX2" fmla="*/ 469900 w 580231"/>
              <a:gd name="connsiteY2" fmla="*/ 140764 h 469900"/>
              <a:gd name="connsiteX3" fmla="*/ 580231 w 580231"/>
              <a:gd name="connsiteY3" fmla="*/ 234950 h 469900"/>
              <a:gd name="connsiteX4" fmla="*/ 469900 w 580231"/>
              <a:gd name="connsiteY4" fmla="*/ 329136 h 469900"/>
              <a:gd name="connsiteX5" fmla="*/ 469900 w 580231"/>
              <a:gd name="connsiteY5" fmla="*/ 469900 h 469900"/>
              <a:gd name="connsiteX6" fmla="*/ 0 w 580231"/>
              <a:gd name="connsiteY6" fmla="*/ 469900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0231" h="469900">
                <a:moveTo>
                  <a:pt x="0" y="0"/>
                </a:moveTo>
                <a:lnTo>
                  <a:pt x="469900" y="0"/>
                </a:lnTo>
                <a:lnTo>
                  <a:pt x="469900" y="140764"/>
                </a:lnTo>
                <a:lnTo>
                  <a:pt x="580231" y="234950"/>
                </a:lnTo>
                <a:lnTo>
                  <a:pt x="469900" y="329136"/>
                </a:lnTo>
                <a:lnTo>
                  <a:pt x="469900" y="469900"/>
                </a:lnTo>
                <a:lnTo>
                  <a:pt x="0" y="4699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b="1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endParaRPr lang="zh-CN" altLang="en-US" sz="4800" b="1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MH_Entry_2">
            <a:hlinkClick r:id="rId11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954304" y="2019044"/>
            <a:ext cx="4549405" cy="709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 algn="r">
              <a:lnSpc>
                <a:spcPct val="120000"/>
              </a:lnSpc>
              <a:defRPr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4800" dirty="0" smtClean="0"/>
              <a:t>评价人</a:t>
            </a:r>
            <a:endParaRPr lang="en-US" altLang="zh-CN" sz="4800" dirty="0"/>
          </a:p>
        </p:txBody>
      </p:sp>
      <p:sp>
        <p:nvSpPr>
          <p:cNvPr id="10" name="MH_Number_2">
            <a:hlinkClick r:id="rId11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5987704" y="5131215"/>
            <a:ext cx="740101" cy="709166"/>
          </a:xfrm>
          <a:custGeom>
            <a:avLst/>
            <a:gdLst>
              <a:gd name="connsiteX0" fmla="*/ 0 w 580231"/>
              <a:gd name="connsiteY0" fmla="*/ 0 h 469900"/>
              <a:gd name="connsiteX1" fmla="*/ 469900 w 580231"/>
              <a:gd name="connsiteY1" fmla="*/ 0 h 469900"/>
              <a:gd name="connsiteX2" fmla="*/ 469900 w 580231"/>
              <a:gd name="connsiteY2" fmla="*/ 140764 h 469900"/>
              <a:gd name="connsiteX3" fmla="*/ 580231 w 580231"/>
              <a:gd name="connsiteY3" fmla="*/ 234950 h 469900"/>
              <a:gd name="connsiteX4" fmla="*/ 469900 w 580231"/>
              <a:gd name="connsiteY4" fmla="*/ 329136 h 469900"/>
              <a:gd name="connsiteX5" fmla="*/ 469900 w 580231"/>
              <a:gd name="connsiteY5" fmla="*/ 469900 h 469900"/>
              <a:gd name="connsiteX6" fmla="*/ 0 w 580231"/>
              <a:gd name="connsiteY6" fmla="*/ 469900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0231" h="469900">
                <a:moveTo>
                  <a:pt x="0" y="0"/>
                </a:moveTo>
                <a:lnTo>
                  <a:pt x="469900" y="0"/>
                </a:lnTo>
                <a:lnTo>
                  <a:pt x="469900" y="140764"/>
                </a:lnTo>
                <a:lnTo>
                  <a:pt x="580231" y="234950"/>
                </a:lnTo>
                <a:lnTo>
                  <a:pt x="469900" y="329136"/>
                </a:lnTo>
                <a:lnTo>
                  <a:pt x="469900" y="469900"/>
                </a:lnTo>
                <a:lnTo>
                  <a:pt x="0" y="4699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144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endParaRPr lang="zh-CN" altLang="en-US" sz="4800" b="1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MH_Entry_2">
            <a:hlinkClick r:id="rId11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166861" y="5283615"/>
            <a:ext cx="4549405" cy="7091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 algn="r">
              <a:lnSpc>
                <a:spcPct val="120000"/>
              </a:lnSpc>
              <a:defRPr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4800" dirty="0" smtClean="0">
                <a:solidFill>
                  <a:schemeClr val="bg1">
                    <a:lumMod val="50000"/>
                  </a:schemeClr>
                </a:solidFill>
              </a:rPr>
              <a:t>系统管理员</a:t>
            </a:r>
            <a:endParaRPr lang="en-US" altLang="zh-CN" sz="4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704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3289059" y="372077"/>
            <a:ext cx="3446364" cy="6157607"/>
            <a:chOff x="1114485" y="423746"/>
            <a:chExt cx="3446364" cy="6157607"/>
          </a:xfrm>
        </p:grpSpPr>
        <p:sp>
          <p:nvSpPr>
            <p:cNvPr id="61" name="矩形 60"/>
            <p:cNvSpPr/>
            <p:nvPr/>
          </p:nvSpPr>
          <p:spPr>
            <a:xfrm>
              <a:off x="1114485" y="453758"/>
              <a:ext cx="3445727" cy="61275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5122" y="423746"/>
              <a:ext cx="3445727" cy="289931"/>
            </a:xfrm>
            <a:prstGeom prst="rect">
              <a:avLst/>
            </a:prstGeom>
          </p:spPr>
        </p:pic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5122" y="6248206"/>
              <a:ext cx="3445727" cy="314286"/>
            </a:xfrm>
            <a:prstGeom prst="rect">
              <a:avLst/>
            </a:prstGeom>
          </p:spPr>
        </p:pic>
      </p:grpSp>
      <p:sp>
        <p:nvSpPr>
          <p:cNvPr id="126" name="矩形 125"/>
          <p:cNvSpPr/>
          <p:nvPr/>
        </p:nvSpPr>
        <p:spPr>
          <a:xfrm>
            <a:off x="3282051" y="669419"/>
            <a:ext cx="3442102" cy="4372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>
            <a:off x="3267395" y="1106142"/>
            <a:ext cx="3445727" cy="11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4432129" y="774804"/>
            <a:ext cx="1052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+mn-ea"/>
              </a:rPr>
              <a:t>本月应完成</a:t>
            </a:r>
            <a:endParaRPr lang="zh-CN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6" name="Freeform 2"/>
          <p:cNvSpPr>
            <a:spLocks noChangeArrowheads="1"/>
          </p:cNvSpPr>
          <p:nvPr/>
        </p:nvSpPr>
        <p:spPr bwMode="auto">
          <a:xfrm>
            <a:off x="6453380" y="847387"/>
            <a:ext cx="183439" cy="104906"/>
          </a:xfrm>
          <a:custGeom>
            <a:avLst/>
            <a:gdLst>
              <a:gd name="T0" fmla="*/ 170097 w 472"/>
              <a:gd name="T1" fmla="*/ 0 h 266"/>
              <a:gd name="T2" fmla="*/ 170097 w 472"/>
              <a:gd name="T3" fmla="*/ 0 h 266"/>
              <a:gd name="T4" fmla="*/ 159263 w 472"/>
              <a:gd name="T5" fmla="*/ 0 h 266"/>
              <a:gd name="T6" fmla="*/ 84868 w 472"/>
              <a:gd name="T7" fmla="*/ 79027 h 266"/>
              <a:gd name="T8" fmla="*/ 10473 w 472"/>
              <a:gd name="T9" fmla="*/ 0 h 266"/>
              <a:gd name="T10" fmla="*/ 0 w 472"/>
              <a:gd name="T11" fmla="*/ 0 h 266"/>
              <a:gd name="T12" fmla="*/ 0 w 472"/>
              <a:gd name="T13" fmla="*/ 10370 h 266"/>
              <a:gd name="T14" fmla="*/ 79451 w 472"/>
              <a:gd name="T15" fmla="*/ 94761 h 266"/>
              <a:gd name="T16" fmla="*/ 84868 w 472"/>
              <a:gd name="T17" fmla="*/ 94761 h 266"/>
              <a:gd name="T18" fmla="*/ 90285 w 472"/>
              <a:gd name="T19" fmla="*/ 94761 h 266"/>
              <a:gd name="T20" fmla="*/ 170097 w 472"/>
              <a:gd name="T21" fmla="*/ 10370 h 266"/>
              <a:gd name="T22" fmla="*/ 170097 w 472"/>
              <a:gd name="T23" fmla="*/ 0 h 26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72" h="266">
                <a:moveTo>
                  <a:pt x="471" y="0"/>
                </a:moveTo>
                <a:lnTo>
                  <a:pt x="471" y="0"/>
                </a:lnTo>
                <a:cubicBezTo>
                  <a:pt x="456" y="0"/>
                  <a:pt x="441" y="0"/>
                  <a:pt x="441" y="0"/>
                </a:cubicBezTo>
                <a:cubicBezTo>
                  <a:pt x="235" y="221"/>
                  <a:pt x="235" y="221"/>
                  <a:pt x="235" y="221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14" y="0"/>
                  <a:pt x="0" y="0"/>
                </a:cubicBezTo>
                <a:cubicBezTo>
                  <a:pt x="0" y="14"/>
                  <a:pt x="0" y="14"/>
                  <a:pt x="0" y="29"/>
                </a:cubicBezTo>
                <a:cubicBezTo>
                  <a:pt x="220" y="265"/>
                  <a:pt x="220" y="265"/>
                  <a:pt x="220" y="265"/>
                </a:cubicBezTo>
                <a:lnTo>
                  <a:pt x="235" y="265"/>
                </a:lnTo>
                <a:lnTo>
                  <a:pt x="250" y="265"/>
                </a:lnTo>
                <a:cubicBezTo>
                  <a:pt x="471" y="29"/>
                  <a:pt x="471" y="29"/>
                  <a:pt x="471" y="29"/>
                </a:cubicBezTo>
                <a:cubicBezTo>
                  <a:pt x="471" y="14"/>
                  <a:pt x="471" y="14"/>
                  <a:pt x="471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 cap="flat">
            <a:solidFill>
              <a:schemeClr val="bg1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200"/>
          </a:p>
        </p:txBody>
      </p:sp>
      <p:sp>
        <p:nvSpPr>
          <p:cNvPr id="74" name="文本框 73"/>
          <p:cNvSpPr txBox="1"/>
          <p:nvPr/>
        </p:nvSpPr>
        <p:spPr>
          <a:xfrm>
            <a:off x="5699440" y="768168"/>
            <a:ext cx="931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+mn-ea"/>
              </a:rPr>
              <a:t>待评价</a:t>
            </a:r>
            <a:endParaRPr lang="zh-CN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Freeform 2"/>
          <p:cNvSpPr>
            <a:spLocks noChangeArrowheads="1"/>
          </p:cNvSpPr>
          <p:nvPr/>
        </p:nvSpPr>
        <p:spPr bwMode="auto">
          <a:xfrm>
            <a:off x="5386568" y="886367"/>
            <a:ext cx="183439" cy="104906"/>
          </a:xfrm>
          <a:custGeom>
            <a:avLst/>
            <a:gdLst>
              <a:gd name="T0" fmla="*/ 170097 w 472"/>
              <a:gd name="T1" fmla="*/ 0 h 266"/>
              <a:gd name="T2" fmla="*/ 170097 w 472"/>
              <a:gd name="T3" fmla="*/ 0 h 266"/>
              <a:gd name="T4" fmla="*/ 159263 w 472"/>
              <a:gd name="T5" fmla="*/ 0 h 266"/>
              <a:gd name="T6" fmla="*/ 84868 w 472"/>
              <a:gd name="T7" fmla="*/ 79027 h 266"/>
              <a:gd name="T8" fmla="*/ 10473 w 472"/>
              <a:gd name="T9" fmla="*/ 0 h 266"/>
              <a:gd name="T10" fmla="*/ 0 w 472"/>
              <a:gd name="T11" fmla="*/ 0 h 266"/>
              <a:gd name="T12" fmla="*/ 0 w 472"/>
              <a:gd name="T13" fmla="*/ 10370 h 266"/>
              <a:gd name="T14" fmla="*/ 79451 w 472"/>
              <a:gd name="T15" fmla="*/ 94761 h 266"/>
              <a:gd name="T16" fmla="*/ 84868 w 472"/>
              <a:gd name="T17" fmla="*/ 94761 h 266"/>
              <a:gd name="T18" fmla="*/ 90285 w 472"/>
              <a:gd name="T19" fmla="*/ 94761 h 266"/>
              <a:gd name="T20" fmla="*/ 170097 w 472"/>
              <a:gd name="T21" fmla="*/ 10370 h 266"/>
              <a:gd name="T22" fmla="*/ 170097 w 472"/>
              <a:gd name="T23" fmla="*/ 0 h 26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72" h="266">
                <a:moveTo>
                  <a:pt x="471" y="0"/>
                </a:moveTo>
                <a:lnTo>
                  <a:pt x="471" y="0"/>
                </a:lnTo>
                <a:cubicBezTo>
                  <a:pt x="456" y="0"/>
                  <a:pt x="441" y="0"/>
                  <a:pt x="441" y="0"/>
                </a:cubicBezTo>
                <a:cubicBezTo>
                  <a:pt x="235" y="221"/>
                  <a:pt x="235" y="221"/>
                  <a:pt x="235" y="221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14" y="0"/>
                  <a:pt x="0" y="0"/>
                </a:cubicBezTo>
                <a:cubicBezTo>
                  <a:pt x="0" y="14"/>
                  <a:pt x="0" y="14"/>
                  <a:pt x="0" y="29"/>
                </a:cubicBezTo>
                <a:cubicBezTo>
                  <a:pt x="220" y="265"/>
                  <a:pt x="220" y="265"/>
                  <a:pt x="220" y="265"/>
                </a:cubicBezTo>
                <a:lnTo>
                  <a:pt x="235" y="265"/>
                </a:lnTo>
                <a:lnTo>
                  <a:pt x="250" y="265"/>
                </a:lnTo>
                <a:cubicBezTo>
                  <a:pt x="471" y="29"/>
                  <a:pt x="471" y="29"/>
                  <a:pt x="471" y="29"/>
                </a:cubicBezTo>
                <a:cubicBezTo>
                  <a:pt x="471" y="14"/>
                  <a:pt x="471" y="14"/>
                  <a:pt x="471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 cap="flat">
            <a:solidFill>
              <a:schemeClr val="bg1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200" b="1" dirty="0"/>
          </a:p>
        </p:txBody>
      </p:sp>
      <p:sp>
        <p:nvSpPr>
          <p:cNvPr id="78" name="文本框 77"/>
          <p:cNvSpPr txBox="1"/>
          <p:nvPr/>
        </p:nvSpPr>
        <p:spPr>
          <a:xfrm>
            <a:off x="3312716" y="763262"/>
            <a:ext cx="1143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主项计划</a:t>
            </a:r>
            <a:endParaRPr lang="zh-CN" altLang="en-US" sz="12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919634" y="154582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主体工程</a:t>
            </a:r>
          </a:p>
        </p:txBody>
      </p:sp>
      <p:sp>
        <p:nvSpPr>
          <p:cNvPr id="80" name="矩形 79"/>
          <p:cNvSpPr/>
          <p:nvPr/>
        </p:nvSpPr>
        <p:spPr>
          <a:xfrm>
            <a:off x="3870329" y="2290159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井道抹灰收尾修补</a:t>
            </a:r>
          </a:p>
        </p:txBody>
      </p:sp>
      <p:sp>
        <p:nvSpPr>
          <p:cNvPr id="81" name="矩形 80"/>
          <p:cNvSpPr/>
          <p:nvPr/>
        </p:nvSpPr>
        <p:spPr>
          <a:xfrm>
            <a:off x="3896726" y="3159420"/>
            <a:ext cx="18071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负四层地坪</a:t>
            </a:r>
            <a:r>
              <a:rPr lang="zh-CN" altLang="en-US" sz="1400" dirty="0" smtClean="0"/>
              <a:t>浇筑</a:t>
            </a:r>
            <a:endParaRPr lang="zh-CN" altLang="en-US" sz="1400" dirty="0"/>
          </a:p>
        </p:txBody>
      </p:sp>
      <p:sp>
        <p:nvSpPr>
          <p:cNvPr id="82" name="矩形 81"/>
          <p:cNvSpPr/>
          <p:nvPr/>
        </p:nvSpPr>
        <p:spPr>
          <a:xfrm>
            <a:off x="3907401" y="3983035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主体工程收尾</a:t>
            </a:r>
          </a:p>
        </p:txBody>
      </p:sp>
      <p:sp>
        <p:nvSpPr>
          <p:cNvPr id="84" name="Freeform 2"/>
          <p:cNvSpPr>
            <a:spLocks noChangeArrowheads="1"/>
          </p:cNvSpPr>
          <p:nvPr/>
        </p:nvSpPr>
        <p:spPr bwMode="auto">
          <a:xfrm>
            <a:off x="4061046" y="858009"/>
            <a:ext cx="183439" cy="104906"/>
          </a:xfrm>
          <a:custGeom>
            <a:avLst/>
            <a:gdLst>
              <a:gd name="T0" fmla="*/ 170097 w 472"/>
              <a:gd name="T1" fmla="*/ 0 h 266"/>
              <a:gd name="T2" fmla="*/ 170097 w 472"/>
              <a:gd name="T3" fmla="*/ 0 h 266"/>
              <a:gd name="T4" fmla="*/ 159263 w 472"/>
              <a:gd name="T5" fmla="*/ 0 h 266"/>
              <a:gd name="T6" fmla="*/ 84868 w 472"/>
              <a:gd name="T7" fmla="*/ 79027 h 266"/>
              <a:gd name="T8" fmla="*/ 10473 w 472"/>
              <a:gd name="T9" fmla="*/ 0 h 266"/>
              <a:gd name="T10" fmla="*/ 0 w 472"/>
              <a:gd name="T11" fmla="*/ 0 h 266"/>
              <a:gd name="T12" fmla="*/ 0 w 472"/>
              <a:gd name="T13" fmla="*/ 10370 h 266"/>
              <a:gd name="T14" fmla="*/ 79451 w 472"/>
              <a:gd name="T15" fmla="*/ 94761 h 266"/>
              <a:gd name="T16" fmla="*/ 84868 w 472"/>
              <a:gd name="T17" fmla="*/ 94761 h 266"/>
              <a:gd name="T18" fmla="*/ 90285 w 472"/>
              <a:gd name="T19" fmla="*/ 94761 h 266"/>
              <a:gd name="T20" fmla="*/ 170097 w 472"/>
              <a:gd name="T21" fmla="*/ 10370 h 266"/>
              <a:gd name="T22" fmla="*/ 170097 w 472"/>
              <a:gd name="T23" fmla="*/ 0 h 26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72" h="266">
                <a:moveTo>
                  <a:pt x="471" y="0"/>
                </a:moveTo>
                <a:lnTo>
                  <a:pt x="471" y="0"/>
                </a:lnTo>
                <a:cubicBezTo>
                  <a:pt x="456" y="0"/>
                  <a:pt x="441" y="0"/>
                  <a:pt x="441" y="0"/>
                </a:cubicBezTo>
                <a:cubicBezTo>
                  <a:pt x="235" y="221"/>
                  <a:pt x="235" y="221"/>
                  <a:pt x="235" y="221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14" y="0"/>
                  <a:pt x="0" y="0"/>
                </a:cubicBezTo>
                <a:cubicBezTo>
                  <a:pt x="0" y="14"/>
                  <a:pt x="0" y="14"/>
                  <a:pt x="0" y="29"/>
                </a:cubicBezTo>
                <a:cubicBezTo>
                  <a:pt x="220" y="265"/>
                  <a:pt x="220" y="265"/>
                  <a:pt x="220" y="265"/>
                </a:cubicBezTo>
                <a:lnTo>
                  <a:pt x="235" y="265"/>
                </a:lnTo>
                <a:lnTo>
                  <a:pt x="250" y="265"/>
                </a:lnTo>
                <a:cubicBezTo>
                  <a:pt x="471" y="29"/>
                  <a:pt x="471" y="29"/>
                  <a:pt x="471" y="29"/>
                </a:cubicBezTo>
                <a:cubicBezTo>
                  <a:pt x="471" y="14"/>
                  <a:pt x="471" y="14"/>
                  <a:pt x="471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 cap="flat">
            <a:solidFill>
              <a:schemeClr val="bg1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893428" y="1894076"/>
            <a:ext cx="6896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16/7/1 -</a:t>
            </a:r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437455" y="1895406"/>
            <a:ext cx="6703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16/8/29</a:t>
            </a:r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直接连接符 86"/>
          <p:cNvCxnSpPr/>
          <p:nvPr/>
        </p:nvCxnSpPr>
        <p:spPr>
          <a:xfrm>
            <a:off x="3733010" y="2193086"/>
            <a:ext cx="2987956" cy="135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3896974" y="2684428"/>
            <a:ext cx="7377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16/7/1 -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421951" y="2685758"/>
            <a:ext cx="6703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16/7/25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0" name="直接连接符 89"/>
          <p:cNvCxnSpPr/>
          <p:nvPr/>
        </p:nvCxnSpPr>
        <p:spPr>
          <a:xfrm flipV="1">
            <a:off x="3775814" y="2963801"/>
            <a:ext cx="2945152" cy="2165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KSO_Shape"/>
          <p:cNvSpPr/>
          <p:nvPr/>
        </p:nvSpPr>
        <p:spPr>
          <a:xfrm>
            <a:off x="6404279" y="1711025"/>
            <a:ext cx="97683" cy="142577"/>
          </a:xfrm>
          <a:prstGeom prst="chevron">
            <a:avLst>
              <a:gd name="adj" fmla="val 88007"/>
            </a:avLst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964314" y="3506674"/>
            <a:ext cx="8034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16/7/18  -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603591" y="3488954"/>
            <a:ext cx="6703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16/8/11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 flipV="1">
            <a:off x="3775814" y="3757915"/>
            <a:ext cx="2892904" cy="3041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3922003" y="4364374"/>
            <a:ext cx="7280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16/7/1  -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520593" y="4366981"/>
            <a:ext cx="6703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16/7/30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8" name="直接连接符 97"/>
          <p:cNvCxnSpPr/>
          <p:nvPr/>
        </p:nvCxnSpPr>
        <p:spPr>
          <a:xfrm>
            <a:off x="3595691" y="1226635"/>
            <a:ext cx="0" cy="4168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/>
          <p:cNvGrpSpPr/>
          <p:nvPr/>
        </p:nvGrpSpPr>
        <p:grpSpPr>
          <a:xfrm>
            <a:off x="3501634" y="1675837"/>
            <a:ext cx="241267" cy="261578"/>
            <a:chOff x="5762308" y="2062029"/>
            <a:chExt cx="241267" cy="261578"/>
          </a:xfrm>
        </p:grpSpPr>
        <p:sp>
          <p:nvSpPr>
            <p:cNvPr id="100" name="椭圆 99"/>
            <p:cNvSpPr/>
            <p:nvPr/>
          </p:nvSpPr>
          <p:spPr>
            <a:xfrm>
              <a:off x="5762308" y="2062029"/>
              <a:ext cx="241267" cy="26157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Freeform 10"/>
            <p:cNvSpPr>
              <a:spLocks noChangeArrowheads="1"/>
            </p:cNvSpPr>
            <p:nvPr/>
          </p:nvSpPr>
          <p:spPr bwMode="auto">
            <a:xfrm>
              <a:off x="5815106" y="2146964"/>
              <a:ext cx="142875" cy="96838"/>
            </a:xfrm>
            <a:custGeom>
              <a:avLst/>
              <a:gdLst>
                <a:gd name="T0" fmla="*/ 2147483646 w 397"/>
                <a:gd name="T1" fmla="*/ 1983831517 h 270"/>
                <a:gd name="T2" fmla="*/ 2147483646 w 397"/>
                <a:gd name="T3" fmla="*/ 1983831517 h 270"/>
                <a:gd name="T4" fmla="*/ 2147483646 w 397"/>
                <a:gd name="T5" fmla="*/ 1983831517 h 270"/>
                <a:gd name="T6" fmla="*/ 2147483646 w 397"/>
                <a:gd name="T7" fmla="*/ 2147483646 h 270"/>
                <a:gd name="T8" fmla="*/ 2147483646 w 397"/>
                <a:gd name="T9" fmla="*/ 2147483646 h 270"/>
                <a:gd name="T10" fmla="*/ 2147483646 w 397"/>
                <a:gd name="T11" fmla="*/ 2147483646 h 270"/>
                <a:gd name="T12" fmla="*/ 2147483646 w 397"/>
                <a:gd name="T13" fmla="*/ 2147483646 h 270"/>
                <a:gd name="T14" fmla="*/ 2147483646 w 397"/>
                <a:gd name="T15" fmla="*/ 2147483646 h 270"/>
                <a:gd name="T16" fmla="*/ 652513724 w 397"/>
                <a:gd name="T17" fmla="*/ 2147483646 h 270"/>
                <a:gd name="T18" fmla="*/ 652513724 w 397"/>
                <a:gd name="T19" fmla="*/ 2147483646 h 270"/>
                <a:gd name="T20" fmla="*/ 0 w 397"/>
                <a:gd name="T21" fmla="*/ 2147483646 h 270"/>
                <a:gd name="T22" fmla="*/ 1305157007 w 397"/>
                <a:gd name="T23" fmla="*/ 2147483646 h 270"/>
                <a:gd name="T24" fmla="*/ 2147483646 w 397"/>
                <a:gd name="T25" fmla="*/ 2147483646 h 270"/>
                <a:gd name="T26" fmla="*/ 2147483646 w 397"/>
                <a:gd name="T27" fmla="*/ 2147483646 h 270"/>
                <a:gd name="T28" fmla="*/ 2147483646 w 397"/>
                <a:gd name="T29" fmla="*/ 2147483646 h 270"/>
                <a:gd name="T30" fmla="*/ 2147483646 w 397"/>
                <a:gd name="T31" fmla="*/ 323006018 h 270"/>
                <a:gd name="T32" fmla="*/ 2147483646 w 397"/>
                <a:gd name="T33" fmla="*/ 323006018 h 270"/>
                <a:gd name="T34" fmla="*/ 2147483646 w 397"/>
                <a:gd name="T35" fmla="*/ 0 h 270"/>
                <a:gd name="T36" fmla="*/ 2147483646 w 397"/>
                <a:gd name="T37" fmla="*/ 1337947881 h 270"/>
                <a:gd name="T38" fmla="*/ 2147483646 w 397"/>
                <a:gd name="T39" fmla="*/ 1983831517 h 27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97" h="270">
                  <a:moveTo>
                    <a:pt x="389" y="43"/>
                  </a:moveTo>
                  <a:lnTo>
                    <a:pt x="389" y="43"/>
                  </a:lnTo>
                  <a:cubicBezTo>
                    <a:pt x="170" y="262"/>
                    <a:pt x="170" y="262"/>
                    <a:pt x="170" y="262"/>
                  </a:cubicBezTo>
                  <a:cubicBezTo>
                    <a:pt x="170" y="269"/>
                    <a:pt x="163" y="269"/>
                    <a:pt x="156" y="269"/>
                  </a:cubicBezTo>
                  <a:cubicBezTo>
                    <a:pt x="149" y="269"/>
                    <a:pt x="141" y="269"/>
                    <a:pt x="134" y="262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7" y="135"/>
                    <a:pt x="0" y="127"/>
                    <a:pt x="0" y="120"/>
                  </a:cubicBezTo>
                  <a:cubicBezTo>
                    <a:pt x="0" y="106"/>
                    <a:pt x="14" y="92"/>
                    <a:pt x="28" y="92"/>
                  </a:cubicBezTo>
                  <a:cubicBezTo>
                    <a:pt x="36" y="92"/>
                    <a:pt x="43" y="92"/>
                    <a:pt x="50" y="99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354" y="7"/>
                    <a:pt x="354" y="7"/>
                    <a:pt x="354" y="7"/>
                  </a:cubicBezTo>
                  <a:cubicBezTo>
                    <a:pt x="354" y="0"/>
                    <a:pt x="361" y="0"/>
                    <a:pt x="368" y="0"/>
                  </a:cubicBezTo>
                  <a:cubicBezTo>
                    <a:pt x="389" y="0"/>
                    <a:pt x="396" y="7"/>
                    <a:pt x="396" y="29"/>
                  </a:cubicBezTo>
                  <a:cubicBezTo>
                    <a:pt x="396" y="36"/>
                    <a:pt x="396" y="43"/>
                    <a:pt x="389" y="4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480291" y="2513025"/>
            <a:ext cx="241267" cy="261578"/>
            <a:chOff x="3112303" y="2903314"/>
            <a:chExt cx="241267" cy="261578"/>
          </a:xfrm>
        </p:grpSpPr>
        <p:sp>
          <p:nvSpPr>
            <p:cNvPr id="102" name="椭圆 101"/>
            <p:cNvSpPr/>
            <p:nvPr/>
          </p:nvSpPr>
          <p:spPr>
            <a:xfrm>
              <a:off x="3112303" y="2903314"/>
              <a:ext cx="241267" cy="26157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Freeform 10"/>
            <p:cNvSpPr>
              <a:spLocks noChangeArrowheads="1"/>
            </p:cNvSpPr>
            <p:nvPr/>
          </p:nvSpPr>
          <p:spPr bwMode="auto">
            <a:xfrm>
              <a:off x="3165101" y="2988249"/>
              <a:ext cx="142875" cy="96838"/>
            </a:xfrm>
            <a:custGeom>
              <a:avLst/>
              <a:gdLst>
                <a:gd name="T0" fmla="*/ 2147483646 w 397"/>
                <a:gd name="T1" fmla="*/ 1983831517 h 270"/>
                <a:gd name="T2" fmla="*/ 2147483646 w 397"/>
                <a:gd name="T3" fmla="*/ 1983831517 h 270"/>
                <a:gd name="T4" fmla="*/ 2147483646 w 397"/>
                <a:gd name="T5" fmla="*/ 1983831517 h 270"/>
                <a:gd name="T6" fmla="*/ 2147483646 w 397"/>
                <a:gd name="T7" fmla="*/ 2147483646 h 270"/>
                <a:gd name="T8" fmla="*/ 2147483646 w 397"/>
                <a:gd name="T9" fmla="*/ 2147483646 h 270"/>
                <a:gd name="T10" fmla="*/ 2147483646 w 397"/>
                <a:gd name="T11" fmla="*/ 2147483646 h 270"/>
                <a:gd name="T12" fmla="*/ 2147483646 w 397"/>
                <a:gd name="T13" fmla="*/ 2147483646 h 270"/>
                <a:gd name="T14" fmla="*/ 2147483646 w 397"/>
                <a:gd name="T15" fmla="*/ 2147483646 h 270"/>
                <a:gd name="T16" fmla="*/ 652513724 w 397"/>
                <a:gd name="T17" fmla="*/ 2147483646 h 270"/>
                <a:gd name="T18" fmla="*/ 652513724 w 397"/>
                <a:gd name="T19" fmla="*/ 2147483646 h 270"/>
                <a:gd name="T20" fmla="*/ 0 w 397"/>
                <a:gd name="T21" fmla="*/ 2147483646 h 270"/>
                <a:gd name="T22" fmla="*/ 1305157007 w 397"/>
                <a:gd name="T23" fmla="*/ 2147483646 h 270"/>
                <a:gd name="T24" fmla="*/ 2147483646 w 397"/>
                <a:gd name="T25" fmla="*/ 2147483646 h 270"/>
                <a:gd name="T26" fmla="*/ 2147483646 w 397"/>
                <a:gd name="T27" fmla="*/ 2147483646 h 270"/>
                <a:gd name="T28" fmla="*/ 2147483646 w 397"/>
                <a:gd name="T29" fmla="*/ 2147483646 h 270"/>
                <a:gd name="T30" fmla="*/ 2147483646 w 397"/>
                <a:gd name="T31" fmla="*/ 323006018 h 270"/>
                <a:gd name="T32" fmla="*/ 2147483646 w 397"/>
                <a:gd name="T33" fmla="*/ 323006018 h 270"/>
                <a:gd name="T34" fmla="*/ 2147483646 w 397"/>
                <a:gd name="T35" fmla="*/ 0 h 270"/>
                <a:gd name="T36" fmla="*/ 2147483646 w 397"/>
                <a:gd name="T37" fmla="*/ 1337947881 h 270"/>
                <a:gd name="T38" fmla="*/ 2147483646 w 397"/>
                <a:gd name="T39" fmla="*/ 1983831517 h 27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97" h="270">
                  <a:moveTo>
                    <a:pt x="389" y="43"/>
                  </a:moveTo>
                  <a:lnTo>
                    <a:pt x="389" y="43"/>
                  </a:lnTo>
                  <a:cubicBezTo>
                    <a:pt x="170" y="262"/>
                    <a:pt x="170" y="262"/>
                    <a:pt x="170" y="262"/>
                  </a:cubicBezTo>
                  <a:cubicBezTo>
                    <a:pt x="170" y="269"/>
                    <a:pt x="163" y="269"/>
                    <a:pt x="156" y="269"/>
                  </a:cubicBezTo>
                  <a:cubicBezTo>
                    <a:pt x="149" y="269"/>
                    <a:pt x="141" y="269"/>
                    <a:pt x="134" y="262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7" y="135"/>
                    <a:pt x="0" y="127"/>
                    <a:pt x="0" y="120"/>
                  </a:cubicBezTo>
                  <a:cubicBezTo>
                    <a:pt x="0" y="106"/>
                    <a:pt x="14" y="92"/>
                    <a:pt x="28" y="92"/>
                  </a:cubicBezTo>
                  <a:cubicBezTo>
                    <a:pt x="36" y="92"/>
                    <a:pt x="43" y="92"/>
                    <a:pt x="50" y="99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354" y="7"/>
                    <a:pt x="354" y="7"/>
                    <a:pt x="354" y="7"/>
                  </a:cubicBezTo>
                  <a:cubicBezTo>
                    <a:pt x="354" y="0"/>
                    <a:pt x="361" y="0"/>
                    <a:pt x="368" y="0"/>
                  </a:cubicBezTo>
                  <a:cubicBezTo>
                    <a:pt x="389" y="0"/>
                    <a:pt x="396" y="7"/>
                    <a:pt x="396" y="29"/>
                  </a:cubicBezTo>
                  <a:cubicBezTo>
                    <a:pt x="396" y="36"/>
                    <a:pt x="396" y="43"/>
                    <a:pt x="389" y="4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6" name="KSO_Shape"/>
          <p:cNvSpPr/>
          <p:nvPr/>
        </p:nvSpPr>
        <p:spPr>
          <a:xfrm>
            <a:off x="6386556" y="2565180"/>
            <a:ext cx="97683" cy="142577"/>
          </a:xfrm>
          <a:prstGeom prst="chevron">
            <a:avLst>
              <a:gd name="adj" fmla="val 88007"/>
            </a:avLst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7" name="KSO_Shape"/>
          <p:cNvSpPr/>
          <p:nvPr/>
        </p:nvSpPr>
        <p:spPr>
          <a:xfrm>
            <a:off x="6397188" y="3341346"/>
            <a:ext cx="97683" cy="142577"/>
          </a:xfrm>
          <a:prstGeom prst="chevron">
            <a:avLst>
              <a:gd name="adj" fmla="val 88007"/>
            </a:avLst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8" name="KSO_Shape"/>
          <p:cNvSpPr/>
          <p:nvPr/>
        </p:nvSpPr>
        <p:spPr>
          <a:xfrm>
            <a:off x="6375926" y="4117531"/>
            <a:ext cx="97683" cy="142577"/>
          </a:xfrm>
          <a:prstGeom prst="chevron">
            <a:avLst>
              <a:gd name="adj" fmla="val 88007"/>
            </a:avLst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5702592" y="1517346"/>
            <a:ext cx="652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+mn-ea"/>
              </a:rPr>
              <a:t>100%</a:t>
            </a:r>
            <a:endParaRPr lang="zh-CN" altLang="en-US" sz="1400" dirty="0">
              <a:latin typeface="+mn-ea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5654967" y="2279346"/>
            <a:ext cx="652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+mn-ea"/>
              </a:rPr>
              <a:t>100%</a:t>
            </a:r>
            <a:endParaRPr lang="zh-CN" altLang="en-US" sz="1400" dirty="0">
              <a:latin typeface="+mn-ea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683542" y="3146121"/>
            <a:ext cx="652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+mn-ea"/>
              </a:rPr>
              <a:t>100%</a:t>
            </a:r>
            <a:endParaRPr lang="zh-CN" altLang="en-US" sz="1400" dirty="0">
              <a:latin typeface="+mn-ea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5702592" y="3984321"/>
            <a:ext cx="652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+mn-ea"/>
              </a:rPr>
              <a:t>100%</a:t>
            </a:r>
            <a:endParaRPr lang="zh-CN" altLang="en-US" sz="1400" dirty="0"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190" y="2519659"/>
            <a:ext cx="691423" cy="691423"/>
          </a:xfrm>
          <a:prstGeom prst="rect">
            <a:avLst/>
          </a:prstGeom>
        </p:spPr>
      </p:pic>
      <p:sp>
        <p:nvSpPr>
          <p:cNvPr id="114" name="MH_Entry_2">
            <a:hlinkClick r:id="rId6" action="ppaction://hlinksldjump"/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70972" y="2609218"/>
            <a:ext cx="2772493" cy="709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 algn="r">
              <a:lnSpc>
                <a:spcPct val="120000"/>
              </a:lnSpc>
              <a:defRPr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dirty="0" smtClean="0"/>
              <a:t>任务完成评价</a:t>
            </a:r>
            <a:endParaRPr lang="en-US" altLang="zh-CN" dirty="0" smtClean="0"/>
          </a:p>
          <a:p>
            <a:pPr algn="l"/>
            <a:r>
              <a:rPr lang="en-US" altLang="zh-CN" sz="2400" dirty="0" smtClean="0"/>
              <a:t>-</a:t>
            </a:r>
            <a:r>
              <a:rPr lang="zh-CN" altLang="en-US" sz="2400" dirty="0" smtClean="0"/>
              <a:t>进度评价</a:t>
            </a:r>
            <a:endParaRPr lang="en-US" altLang="zh-CN" sz="2400" dirty="0"/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220" y="1396402"/>
            <a:ext cx="914400" cy="914400"/>
          </a:xfrm>
          <a:prstGeom prst="rect">
            <a:avLst/>
          </a:prstGeom>
        </p:spPr>
      </p:pic>
      <p:sp>
        <p:nvSpPr>
          <p:cNvPr id="115" name="文本框 114"/>
          <p:cNvSpPr txBox="1"/>
          <p:nvPr/>
        </p:nvSpPr>
        <p:spPr>
          <a:xfrm>
            <a:off x="5853666" y="1118044"/>
            <a:ext cx="881120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000">
                <a:solidFill>
                  <a:schemeClr val="bg1">
                    <a:lumMod val="65000"/>
                  </a:schemeClr>
                </a:solidFill>
                <a:latin typeface="+mn-ea"/>
              </a:defRPr>
            </a:lvl1pPr>
          </a:lstStyle>
          <a:p>
            <a:r>
              <a:rPr lang="zh-CN" altLang="en-US" dirty="0" smtClean="0"/>
              <a:t>已评价</a:t>
            </a:r>
            <a:endParaRPr lang="zh-CN" altLang="en-US" dirty="0"/>
          </a:p>
        </p:txBody>
      </p:sp>
      <p:grpSp>
        <p:nvGrpSpPr>
          <p:cNvPr id="117" name="组合 116"/>
          <p:cNvGrpSpPr/>
          <p:nvPr/>
        </p:nvGrpSpPr>
        <p:grpSpPr>
          <a:xfrm>
            <a:off x="3465809" y="3301011"/>
            <a:ext cx="241267" cy="261578"/>
            <a:chOff x="3112303" y="2903314"/>
            <a:chExt cx="241267" cy="261578"/>
          </a:xfrm>
        </p:grpSpPr>
        <p:sp>
          <p:nvSpPr>
            <p:cNvPr id="118" name="椭圆 117"/>
            <p:cNvSpPr/>
            <p:nvPr/>
          </p:nvSpPr>
          <p:spPr>
            <a:xfrm>
              <a:off x="3112303" y="2903314"/>
              <a:ext cx="241267" cy="26157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Freeform 10"/>
            <p:cNvSpPr>
              <a:spLocks noChangeArrowheads="1"/>
            </p:cNvSpPr>
            <p:nvPr/>
          </p:nvSpPr>
          <p:spPr bwMode="auto">
            <a:xfrm>
              <a:off x="3165101" y="2988249"/>
              <a:ext cx="142875" cy="96838"/>
            </a:xfrm>
            <a:custGeom>
              <a:avLst/>
              <a:gdLst>
                <a:gd name="T0" fmla="*/ 2147483646 w 397"/>
                <a:gd name="T1" fmla="*/ 1983831517 h 270"/>
                <a:gd name="T2" fmla="*/ 2147483646 w 397"/>
                <a:gd name="T3" fmla="*/ 1983831517 h 270"/>
                <a:gd name="T4" fmla="*/ 2147483646 w 397"/>
                <a:gd name="T5" fmla="*/ 1983831517 h 270"/>
                <a:gd name="T6" fmla="*/ 2147483646 w 397"/>
                <a:gd name="T7" fmla="*/ 2147483646 h 270"/>
                <a:gd name="T8" fmla="*/ 2147483646 w 397"/>
                <a:gd name="T9" fmla="*/ 2147483646 h 270"/>
                <a:gd name="T10" fmla="*/ 2147483646 w 397"/>
                <a:gd name="T11" fmla="*/ 2147483646 h 270"/>
                <a:gd name="T12" fmla="*/ 2147483646 w 397"/>
                <a:gd name="T13" fmla="*/ 2147483646 h 270"/>
                <a:gd name="T14" fmla="*/ 2147483646 w 397"/>
                <a:gd name="T15" fmla="*/ 2147483646 h 270"/>
                <a:gd name="T16" fmla="*/ 652513724 w 397"/>
                <a:gd name="T17" fmla="*/ 2147483646 h 270"/>
                <a:gd name="T18" fmla="*/ 652513724 w 397"/>
                <a:gd name="T19" fmla="*/ 2147483646 h 270"/>
                <a:gd name="T20" fmla="*/ 0 w 397"/>
                <a:gd name="T21" fmla="*/ 2147483646 h 270"/>
                <a:gd name="T22" fmla="*/ 1305157007 w 397"/>
                <a:gd name="T23" fmla="*/ 2147483646 h 270"/>
                <a:gd name="T24" fmla="*/ 2147483646 w 397"/>
                <a:gd name="T25" fmla="*/ 2147483646 h 270"/>
                <a:gd name="T26" fmla="*/ 2147483646 w 397"/>
                <a:gd name="T27" fmla="*/ 2147483646 h 270"/>
                <a:gd name="T28" fmla="*/ 2147483646 w 397"/>
                <a:gd name="T29" fmla="*/ 2147483646 h 270"/>
                <a:gd name="T30" fmla="*/ 2147483646 w 397"/>
                <a:gd name="T31" fmla="*/ 323006018 h 270"/>
                <a:gd name="T32" fmla="*/ 2147483646 w 397"/>
                <a:gd name="T33" fmla="*/ 323006018 h 270"/>
                <a:gd name="T34" fmla="*/ 2147483646 w 397"/>
                <a:gd name="T35" fmla="*/ 0 h 270"/>
                <a:gd name="T36" fmla="*/ 2147483646 w 397"/>
                <a:gd name="T37" fmla="*/ 1337947881 h 270"/>
                <a:gd name="T38" fmla="*/ 2147483646 w 397"/>
                <a:gd name="T39" fmla="*/ 1983831517 h 27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97" h="270">
                  <a:moveTo>
                    <a:pt x="389" y="43"/>
                  </a:moveTo>
                  <a:lnTo>
                    <a:pt x="389" y="43"/>
                  </a:lnTo>
                  <a:cubicBezTo>
                    <a:pt x="170" y="262"/>
                    <a:pt x="170" y="262"/>
                    <a:pt x="170" y="262"/>
                  </a:cubicBezTo>
                  <a:cubicBezTo>
                    <a:pt x="170" y="269"/>
                    <a:pt x="163" y="269"/>
                    <a:pt x="156" y="269"/>
                  </a:cubicBezTo>
                  <a:cubicBezTo>
                    <a:pt x="149" y="269"/>
                    <a:pt x="141" y="269"/>
                    <a:pt x="134" y="262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7" y="135"/>
                    <a:pt x="0" y="127"/>
                    <a:pt x="0" y="120"/>
                  </a:cubicBezTo>
                  <a:cubicBezTo>
                    <a:pt x="0" y="106"/>
                    <a:pt x="14" y="92"/>
                    <a:pt x="28" y="92"/>
                  </a:cubicBezTo>
                  <a:cubicBezTo>
                    <a:pt x="36" y="92"/>
                    <a:pt x="43" y="92"/>
                    <a:pt x="50" y="99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354" y="7"/>
                    <a:pt x="354" y="7"/>
                    <a:pt x="354" y="7"/>
                  </a:cubicBezTo>
                  <a:cubicBezTo>
                    <a:pt x="354" y="0"/>
                    <a:pt x="361" y="0"/>
                    <a:pt x="368" y="0"/>
                  </a:cubicBezTo>
                  <a:cubicBezTo>
                    <a:pt x="389" y="0"/>
                    <a:pt x="396" y="7"/>
                    <a:pt x="396" y="29"/>
                  </a:cubicBezTo>
                  <a:cubicBezTo>
                    <a:pt x="396" y="36"/>
                    <a:pt x="396" y="43"/>
                    <a:pt x="389" y="4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3476408" y="4092319"/>
            <a:ext cx="241267" cy="261578"/>
            <a:chOff x="5762308" y="2062029"/>
            <a:chExt cx="241267" cy="261578"/>
          </a:xfrm>
        </p:grpSpPr>
        <p:sp>
          <p:nvSpPr>
            <p:cNvPr id="129" name="椭圆 128"/>
            <p:cNvSpPr/>
            <p:nvPr/>
          </p:nvSpPr>
          <p:spPr>
            <a:xfrm>
              <a:off x="5762308" y="2062029"/>
              <a:ext cx="241267" cy="26157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Freeform 10"/>
            <p:cNvSpPr>
              <a:spLocks noChangeArrowheads="1"/>
            </p:cNvSpPr>
            <p:nvPr/>
          </p:nvSpPr>
          <p:spPr bwMode="auto">
            <a:xfrm>
              <a:off x="5815106" y="2146964"/>
              <a:ext cx="142875" cy="96838"/>
            </a:xfrm>
            <a:custGeom>
              <a:avLst/>
              <a:gdLst>
                <a:gd name="T0" fmla="*/ 2147483646 w 397"/>
                <a:gd name="T1" fmla="*/ 1983831517 h 270"/>
                <a:gd name="T2" fmla="*/ 2147483646 w 397"/>
                <a:gd name="T3" fmla="*/ 1983831517 h 270"/>
                <a:gd name="T4" fmla="*/ 2147483646 w 397"/>
                <a:gd name="T5" fmla="*/ 1983831517 h 270"/>
                <a:gd name="T6" fmla="*/ 2147483646 w 397"/>
                <a:gd name="T7" fmla="*/ 2147483646 h 270"/>
                <a:gd name="T8" fmla="*/ 2147483646 w 397"/>
                <a:gd name="T9" fmla="*/ 2147483646 h 270"/>
                <a:gd name="T10" fmla="*/ 2147483646 w 397"/>
                <a:gd name="T11" fmla="*/ 2147483646 h 270"/>
                <a:gd name="T12" fmla="*/ 2147483646 w 397"/>
                <a:gd name="T13" fmla="*/ 2147483646 h 270"/>
                <a:gd name="T14" fmla="*/ 2147483646 w 397"/>
                <a:gd name="T15" fmla="*/ 2147483646 h 270"/>
                <a:gd name="T16" fmla="*/ 652513724 w 397"/>
                <a:gd name="T17" fmla="*/ 2147483646 h 270"/>
                <a:gd name="T18" fmla="*/ 652513724 w 397"/>
                <a:gd name="T19" fmla="*/ 2147483646 h 270"/>
                <a:gd name="T20" fmla="*/ 0 w 397"/>
                <a:gd name="T21" fmla="*/ 2147483646 h 270"/>
                <a:gd name="T22" fmla="*/ 1305157007 w 397"/>
                <a:gd name="T23" fmla="*/ 2147483646 h 270"/>
                <a:gd name="T24" fmla="*/ 2147483646 w 397"/>
                <a:gd name="T25" fmla="*/ 2147483646 h 270"/>
                <a:gd name="T26" fmla="*/ 2147483646 w 397"/>
                <a:gd name="T27" fmla="*/ 2147483646 h 270"/>
                <a:gd name="T28" fmla="*/ 2147483646 w 397"/>
                <a:gd name="T29" fmla="*/ 2147483646 h 270"/>
                <a:gd name="T30" fmla="*/ 2147483646 w 397"/>
                <a:gd name="T31" fmla="*/ 323006018 h 270"/>
                <a:gd name="T32" fmla="*/ 2147483646 w 397"/>
                <a:gd name="T33" fmla="*/ 323006018 h 270"/>
                <a:gd name="T34" fmla="*/ 2147483646 w 397"/>
                <a:gd name="T35" fmla="*/ 0 h 270"/>
                <a:gd name="T36" fmla="*/ 2147483646 w 397"/>
                <a:gd name="T37" fmla="*/ 1337947881 h 270"/>
                <a:gd name="T38" fmla="*/ 2147483646 w 397"/>
                <a:gd name="T39" fmla="*/ 1983831517 h 27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97" h="270">
                  <a:moveTo>
                    <a:pt x="389" y="43"/>
                  </a:moveTo>
                  <a:lnTo>
                    <a:pt x="389" y="43"/>
                  </a:lnTo>
                  <a:cubicBezTo>
                    <a:pt x="170" y="262"/>
                    <a:pt x="170" y="262"/>
                    <a:pt x="170" y="262"/>
                  </a:cubicBezTo>
                  <a:cubicBezTo>
                    <a:pt x="170" y="269"/>
                    <a:pt x="163" y="269"/>
                    <a:pt x="156" y="269"/>
                  </a:cubicBezTo>
                  <a:cubicBezTo>
                    <a:pt x="149" y="269"/>
                    <a:pt x="141" y="269"/>
                    <a:pt x="134" y="262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7" y="135"/>
                    <a:pt x="0" y="127"/>
                    <a:pt x="0" y="120"/>
                  </a:cubicBezTo>
                  <a:cubicBezTo>
                    <a:pt x="0" y="106"/>
                    <a:pt x="14" y="92"/>
                    <a:pt x="28" y="92"/>
                  </a:cubicBezTo>
                  <a:cubicBezTo>
                    <a:pt x="36" y="92"/>
                    <a:pt x="43" y="92"/>
                    <a:pt x="50" y="99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354" y="7"/>
                    <a:pt x="354" y="7"/>
                    <a:pt x="354" y="7"/>
                  </a:cubicBezTo>
                  <a:cubicBezTo>
                    <a:pt x="354" y="0"/>
                    <a:pt x="361" y="0"/>
                    <a:pt x="368" y="0"/>
                  </a:cubicBezTo>
                  <a:cubicBezTo>
                    <a:pt x="389" y="0"/>
                    <a:pt x="396" y="7"/>
                    <a:pt x="396" y="29"/>
                  </a:cubicBezTo>
                  <a:cubicBezTo>
                    <a:pt x="396" y="36"/>
                    <a:pt x="396" y="43"/>
                    <a:pt x="389" y="4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1" name="矩形 130"/>
          <p:cNvSpPr/>
          <p:nvPr/>
        </p:nvSpPr>
        <p:spPr>
          <a:xfrm>
            <a:off x="3914836" y="4648390"/>
            <a:ext cx="13174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…</a:t>
            </a:r>
            <a:endParaRPr lang="zh-CN" altLang="en-US" sz="1400" dirty="0"/>
          </a:p>
        </p:txBody>
      </p:sp>
      <p:sp>
        <p:nvSpPr>
          <p:cNvPr id="136" name="KSO_Shape"/>
          <p:cNvSpPr/>
          <p:nvPr/>
        </p:nvSpPr>
        <p:spPr>
          <a:xfrm>
            <a:off x="6383362" y="4782886"/>
            <a:ext cx="97683" cy="142577"/>
          </a:xfrm>
          <a:prstGeom prst="chevron">
            <a:avLst>
              <a:gd name="adj" fmla="val 88007"/>
            </a:avLst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5710028" y="4649676"/>
            <a:ext cx="652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+mn-ea"/>
              </a:rPr>
              <a:t>100%</a:t>
            </a:r>
            <a:endParaRPr lang="zh-CN" altLang="en-US" sz="1400" dirty="0">
              <a:latin typeface="+mn-ea"/>
            </a:endParaRPr>
          </a:p>
        </p:txBody>
      </p:sp>
      <p:grpSp>
        <p:nvGrpSpPr>
          <p:cNvPr id="141" name="组合 140"/>
          <p:cNvGrpSpPr/>
          <p:nvPr/>
        </p:nvGrpSpPr>
        <p:grpSpPr>
          <a:xfrm>
            <a:off x="3483844" y="4757674"/>
            <a:ext cx="241267" cy="261578"/>
            <a:chOff x="5762308" y="2062029"/>
            <a:chExt cx="241267" cy="261578"/>
          </a:xfrm>
        </p:grpSpPr>
        <p:sp>
          <p:nvSpPr>
            <p:cNvPr id="143" name="椭圆 142"/>
            <p:cNvSpPr/>
            <p:nvPr/>
          </p:nvSpPr>
          <p:spPr>
            <a:xfrm>
              <a:off x="5762308" y="2062029"/>
              <a:ext cx="241267" cy="26157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Freeform 10"/>
            <p:cNvSpPr>
              <a:spLocks noChangeArrowheads="1"/>
            </p:cNvSpPr>
            <p:nvPr/>
          </p:nvSpPr>
          <p:spPr bwMode="auto">
            <a:xfrm>
              <a:off x="5815106" y="2146964"/>
              <a:ext cx="142875" cy="96838"/>
            </a:xfrm>
            <a:custGeom>
              <a:avLst/>
              <a:gdLst>
                <a:gd name="T0" fmla="*/ 2147483646 w 397"/>
                <a:gd name="T1" fmla="*/ 1983831517 h 270"/>
                <a:gd name="T2" fmla="*/ 2147483646 w 397"/>
                <a:gd name="T3" fmla="*/ 1983831517 h 270"/>
                <a:gd name="T4" fmla="*/ 2147483646 w 397"/>
                <a:gd name="T5" fmla="*/ 1983831517 h 270"/>
                <a:gd name="T6" fmla="*/ 2147483646 w 397"/>
                <a:gd name="T7" fmla="*/ 2147483646 h 270"/>
                <a:gd name="T8" fmla="*/ 2147483646 w 397"/>
                <a:gd name="T9" fmla="*/ 2147483646 h 270"/>
                <a:gd name="T10" fmla="*/ 2147483646 w 397"/>
                <a:gd name="T11" fmla="*/ 2147483646 h 270"/>
                <a:gd name="T12" fmla="*/ 2147483646 w 397"/>
                <a:gd name="T13" fmla="*/ 2147483646 h 270"/>
                <a:gd name="T14" fmla="*/ 2147483646 w 397"/>
                <a:gd name="T15" fmla="*/ 2147483646 h 270"/>
                <a:gd name="T16" fmla="*/ 652513724 w 397"/>
                <a:gd name="T17" fmla="*/ 2147483646 h 270"/>
                <a:gd name="T18" fmla="*/ 652513724 w 397"/>
                <a:gd name="T19" fmla="*/ 2147483646 h 270"/>
                <a:gd name="T20" fmla="*/ 0 w 397"/>
                <a:gd name="T21" fmla="*/ 2147483646 h 270"/>
                <a:gd name="T22" fmla="*/ 1305157007 w 397"/>
                <a:gd name="T23" fmla="*/ 2147483646 h 270"/>
                <a:gd name="T24" fmla="*/ 2147483646 w 397"/>
                <a:gd name="T25" fmla="*/ 2147483646 h 270"/>
                <a:gd name="T26" fmla="*/ 2147483646 w 397"/>
                <a:gd name="T27" fmla="*/ 2147483646 h 270"/>
                <a:gd name="T28" fmla="*/ 2147483646 w 397"/>
                <a:gd name="T29" fmla="*/ 2147483646 h 270"/>
                <a:gd name="T30" fmla="*/ 2147483646 w 397"/>
                <a:gd name="T31" fmla="*/ 323006018 h 270"/>
                <a:gd name="T32" fmla="*/ 2147483646 w 397"/>
                <a:gd name="T33" fmla="*/ 323006018 h 270"/>
                <a:gd name="T34" fmla="*/ 2147483646 w 397"/>
                <a:gd name="T35" fmla="*/ 0 h 270"/>
                <a:gd name="T36" fmla="*/ 2147483646 w 397"/>
                <a:gd name="T37" fmla="*/ 1337947881 h 270"/>
                <a:gd name="T38" fmla="*/ 2147483646 w 397"/>
                <a:gd name="T39" fmla="*/ 1983831517 h 27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97" h="270">
                  <a:moveTo>
                    <a:pt x="389" y="43"/>
                  </a:moveTo>
                  <a:lnTo>
                    <a:pt x="389" y="43"/>
                  </a:lnTo>
                  <a:cubicBezTo>
                    <a:pt x="170" y="262"/>
                    <a:pt x="170" y="262"/>
                    <a:pt x="170" y="262"/>
                  </a:cubicBezTo>
                  <a:cubicBezTo>
                    <a:pt x="170" y="269"/>
                    <a:pt x="163" y="269"/>
                    <a:pt x="156" y="269"/>
                  </a:cubicBezTo>
                  <a:cubicBezTo>
                    <a:pt x="149" y="269"/>
                    <a:pt x="141" y="269"/>
                    <a:pt x="134" y="262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7" y="135"/>
                    <a:pt x="0" y="127"/>
                    <a:pt x="0" y="120"/>
                  </a:cubicBezTo>
                  <a:cubicBezTo>
                    <a:pt x="0" y="106"/>
                    <a:pt x="14" y="92"/>
                    <a:pt x="28" y="92"/>
                  </a:cubicBezTo>
                  <a:cubicBezTo>
                    <a:pt x="36" y="92"/>
                    <a:pt x="43" y="92"/>
                    <a:pt x="50" y="99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354" y="7"/>
                    <a:pt x="354" y="7"/>
                    <a:pt x="354" y="7"/>
                  </a:cubicBezTo>
                  <a:cubicBezTo>
                    <a:pt x="354" y="0"/>
                    <a:pt x="361" y="0"/>
                    <a:pt x="368" y="0"/>
                  </a:cubicBezTo>
                  <a:cubicBezTo>
                    <a:pt x="389" y="0"/>
                    <a:pt x="396" y="7"/>
                    <a:pt x="396" y="29"/>
                  </a:cubicBezTo>
                  <a:cubicBezTo>
                    <a:pt x="396" y="36"/>
                    <a:pt x="396" y="43"/>
                    <a:pt x="389" y="4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04148" y="3778066"/>
            <a:ext cx="2996899" cy="2163683"/>
            <a:chOff x="8913232" y="3591684"/>
            <a:chExt cx="2996899" cy="2163683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13232" y="3591684"/>
              <a:ext cx="2996899" cy="1333333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920977" y="4936319"/>
              <a:ext cx="2973740" cy="819048"/>
            </a:xfrm>
            <a:prstGeom prst="rect">
              <a:avLst/>
            </a:prstGeom>
          </p:spPr>
        </p:pic>
      </p:grpSp>
      <p:grpSp>
        <p:nvGrpSpPr>
          <p:cNvPr id="29" name="组合 28"/>
          <p:cNvGrpSpPr/>
          <p:nvPr/>
        </p:nvGrpSpPr>
        <p:grpSpPr>
          <a:xfrm>
            <a:off x="8033265" y="193940"/>
            <a:ext cx="3446364" cy="6521381"/>
            <a:chOff x="8033265" y="193940"/>
            <a:chExt cx="3446364" cy="6521381"/>
          </a:xfrm>
        </p:grpSpPr>
        <p:grpSp>
          <p:nvGrpSpPr>
            <p:cNvPr id="119" name="组合 118"/>
            <p:cNvGrpSpPr/>
            <p:nvPr/>
          </p:nvGrpSpPr>
          <p:grpSpPr>
            <a:xfrm>
              <a:off x="8033265" y="193940"/>
              <a:ext cx="3446364" cy="6521381"/>
              <a:chOff x="4020215" y="377584"/>
              <a:chExt cx="3446364" cy="6157607"/>
            </a:xfrm>
          </p:grpSpPr>
          <p:grpSp>
            <p:nvGrpSpPr>
              <p:cNvPr id="120" name="组合 119"/>
              <p:cNvGrpSpPr/>
              <p:nvPr/>
            </p:nvGrpSpPr>
            <p:grpSpPr>
              <a:xfrm>
                <a:off x="4020215" y="377584"/>
                <a:ext cx="3446364" cy="6157607"/>
                <a:chOff x="1114485" y="423746"/>
                <a:chExt cx="3446364" cy="6157607"/>
              </a:xfrm>
            </p:grpSpPr>
            <p:sp>
              <p:nvSpPr>
                <p:cNvPr id="122" name="矩形 121"/>
                <p:cNvSpPr/>
                <p:nvPr/>
              </p:nvSpPr>
              <p:spPr>
                <a:xfrm>
                  <a:off x="1114485" y="453758"/>
                  <a:ext cx="3445727" cy="612759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pic>
              <p:nvPicPr>
                <p:cNvPr id="123" name="图片 12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15122" y="423746"/>
                  <a:ext cx="3445727" cy="289931"/>
                </a:xfrm>
                <a:prstGeom prst="rect">
                  <a:avLst/>
                </a:prstGeom>
              </p:spPr>
            </p:pic>
            <p:pic>
              <p:nvPicPr>
                <p:cNvPr id="124" name="图片 123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15122" y="6248206"/>
                  <a:ext cx="3445727" cy="314286"/>
                </a:xfrm>
                <a:prstGeom prst="rect">
                  <a:avLst/>
                </a:prstGeom>
              </p:spPr>
            </p:pic>
          </p:grpSp>
          <p:sp>
            <p:nvSpPr>
              <p:cNvPr id="121" name="矩形 120"/>
              <p:cNvSpPr/>
              <p:nvPr/>
            </p:nvSpPr>
            <p:spPr>
              <a:xfrm>
                <a:off x="4029193" y="2332656"/>
                <a:ext cx="3417649" cy="87704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9051061" y="633716"/>
              <a:ext cx="1850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进度汇报</a:t>
              </a: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8036890" y="480550"/>
              <a:ext cx="3442102" cy="43724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9091229" y="560015"/>
              <a:ext cx="17142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任务评价</a:t>
              </a:r>
              <a:endParaRPr lang="zh-CN" altLang="en-US" sz="1400" b="1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6475" y="452038"/>
              <a:ext cx="471376" cy="471376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8126029" y="1442215"/>
              <a:ext cx="277509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计划时间：</a:t>
              </a:r>
              <a:r>
                <a:rPr lang="en-US" altLang="zh-CN" sz="1400" dirty="0" smtClean="0">
                  <a:latin typeface="+mn-ea"/>
                </a:rPr>
                <a:t>16/7/1  -16/7/25</a:t>
              </a:r>
              <a:endParaRPr lang="zh-CN" altLang="en-US" sz="1400" dirty="0">
                <a:latin typeface="+mn-ea"/>
              </a:endParaRPr>
            </a:p>
            <a:p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400" dirty="0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8148838" y="1821053"/>
              <a:ext cx="2680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+mn-ea"/>
                </a:rPr>
                <a:t>实际时间：</a:t>
              </a:r>
              <a:r>
                <a:rPr lang="en-US" altLang="zh-CN" sz="1400" dirty="0" smtClean="0">
                  <a:latin typeface="+mn-ea"/>
                </a:rPr>
                <a:t>16/7/5  </a:t>
              </a:r>
              <a:r>
                <a:rPr lang="en-US" altLang="zh-CN" sz="1400" dirty="0">
                  <a:latin typeface="+mn-ea"/>
                </a:rPr>
                <a:t>-</a:t>
              </a:r>
              <a:r>
                <a:rPr lang="en-US" altLang="zh-CN" sz="1400" dirty="0" smtClean="0">
                  <a:latin typeface="+mn-ea"/>
                </a:rPr>
                <a:t>16/7/23</a:t>
              </a:r>
              <a:endParaRPr lang="zh-CN" altLang="en-US" sz="1400" dirty="0">
                <a:latin typeface="+mn-ea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8148559" y="2239292"/>
              <a:ext cx="27686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+mn-ea"/>
                </a:rPr>
                <a:t>汇报记录：</a:t>
              </a:r>
              <a:r>
                <a:rPr lang="en-US" altLang="zh-CN" sz="1200" dirty="0">
                  <a:latin typeface="+mn-ea"/>
                </a:rPr>
                <a:t>16/7/18  -</a:t>
              </a:r>
              <a:r>
                <a:rPr lang="en-US" altLang="zh-CN" sz="1200" dirty="0" smtClean="0">
                  <a:latin typeface="+mn-ea"/>
                </a:rPr>
                <a:t>16/7/30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097326" y="2580676"/>
              <a:ext cx="8125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latin typeface="+mn-ea"/>
                </a:rPr>
                <a:t>100</a:t>
              </a:r>
              <a:r>
                <a:rPr lang="en-US" altLang="zh-CN" sz="1200" dirty="0">
                  <a:latin typeface="+mn-ea"/>
                </a:rPr>
                <a:t>%</a:t>
              </a:r>
              <a:endParaRPr lang="en-US" altLang="zh-CN" sz="1200" dirty="0" smtClean="0">
                <a:latin typeface="+mn-ea"/>
              </a:endParaRPr>
            </a:p>
            <a:p>
              <a:pPr algn="ctr"/>
              <a:r>
                <a:rPr lang="zh-CN" altLang="en-US" sz="1200" dirty="0" smtClean="0">
                  <a:latin typeface="+mn-ea"/>
                </a:rPr>
                <a:t>正常完成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8981857" y="2646847"/>
              <a:ext cx="18794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+mn-ea"/>
                </a:rPr>
                <a:t>加班加点按时完成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542163" y="5830097"/>
              <a:ext cx="955466" cy="3829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评价</a:t>
              </a:r>
              <a:endParaRPr lang="zh-CN" altLang="en-US" dirty="0"/>
            </a:p>
          </p:txBody>
        </p:sp>
        <p:sp>
          <p:nvSpPr>
            <p:cNvPr id="148" name="圆角矩形 147"/>
            <p:cNvSpPr/>
            <p:nvPr/>
          </p:nvSpPr>
          <p:spPr>
            <a:xfrm>
              <a:off x="9875740" y="5844035"/>
              <a:ext cx="929693" cy="3829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返回</a:t>
              </a:r>
              <a:endParaRPr lang="zh-CN" altLang="en-US" dirty="0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8038524" y="3293144"/>
              <a:ext cx="3427981" cy="22058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8203814" y="3373646"/>
              <a:ext cx="1031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+mn-ea"/>
                </a:rPr>
                <a:t>评价：</a:t>
              </a:r>
              <a:endParaRPr lang="zh-CN" altLang="en-US" sz="1400" dirty="0">
                <a:latin typeface="+mn-ea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8879188" y="2547069"/>
              <a:ext cx="0" cy="5165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8833914" y="1069159"/>
              <a:ext cx="16209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井道抹灰收尾修补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8097326" y="3681423"/>
              <a:ext cx="338166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文本框 150"/>
            <p:cNvSpPr txBox="1"/>
            <p:nvPr/>
          </p:nvSpPr>
          <p:spPr>
            <a:xfrm>
              <a:off x="8188945" y="3749068"/>
              <a:ext cx="1031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+mn-ea"/>
                </a:rPr>
                <a:t>进度评价：</a:t>
              </a:r>
              <a:endParaRPr lang="zh-CN" altLang="en-US" sz="1400" dirty="0">
                <a:latin typeface="+mn-ea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9220940" y="3764046"/>
              <a:ext cx="2075245" cy="259346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solidFill>
                    <a:schemeClr val="tx1"/>
                  </a:solidFill>
                </a:rPr>
                <a:t>提前或按时完成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11084313" y="3820415"/>
              <a:ext cx="167268" cy="16479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212397" y="4225454"/>
              <a:ext cx="985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+mn-ea"/>
                </a:rPr>
                <a:t>周中</a:t>
              </a:r>
              <a:r>
                <a:rPr lang="zh-CN" altLang="en-US" sz="1400" dirty="0" smtClean="0">
                  <a:latin typeface="+mn-ea"/>
                </a:rPr>
                <a:t>庆：</a:t>
              </a:r>
              <a:endParaRPr lang="zh-CN" altLang="en-US" sz="1400" dirty="0">
                <a:latin typeface="+mn-ea"/>
              </a:endParaRPr>
            </a:p>
          </p:txBody>
        </p:sp>
        <p:sp>
          <p:nvSpPr>
            <p:cNvPr id="156" name="圆角矩形 155"/>
            <p:cNvSpPr/>
            <p:nvPr/>
          </p:nvSpPr>
          <p:spPr>
            <a:xfrm>
              <a:off x="9235810" y="4204651"/>
              <a:ext cx="2075245" cy="880573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solidFill>
                    <a:schemeClr val="tx1"/>
                  </a:solidFill>
                </a:rPr>
                <a:t>完成情况好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…</a:t>
              </a:r>
            </a:p>
            <a:p>
              <a:endParaRPr lang="en-US" altLang="zh-CN" sz="1200" dirty="0">
                <a:solidFill>
                  <a:schemeClr val="tx1"/>
                </a:solidFill>
              </a:endParaRPr>
            </a:p>
            <a:p>
              <a:endParaRPr lang="en-US" altLang="zh-CN" sz="1200" dirty="0" smtClean="0">
                <a:solidFill>
                  <a:schemeClr val="tx1"/>
                </a:solidFill>
              </a:endParaRPr>
            </a:p>
            <a:p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右箭头 27"/>
          <p:cNvSpPr/>
          <p:nvPr/>
        </p:nvSpPr>
        <p:spPr>
          <a:xfrm>
            <a:off x="7130329" y="3015422"/>
            <a:ext cx="496464" cy="35588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84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3289059" y="372077"/>
            <a:ext cx="3446364" cy="6157607"/>
            <a:chOff x="1114485" y="423746"/>
            <a:chExt cx="3446364" cy="6157607"/>
          </a:xfrm>
        </p:grpSpPr>
        <p:sp>
          <p:nvSpPr>
            <p:cNvPr id="61" name="矩形 60"/>
            <p:cNvSpPr/>
            <p:nvPr/>
          </p:nvSpPr>
          <p:spPr>
            <a:xfrm>
              <a:off x="1114485" y="453758"/>
              <a:ext cx="3445727" cy="61275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5122" y="423746"/>
              <a:ext cx="3445727" cy="289931"/>
            </a:xfrm>
            <a:prstGeom prst="rect">
              <a:avLst/>
            </a:prstGeom>
          </p:spPr>
        </p:pic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5122" y="6248206"/>
              <a:ext cx="3445727" cy="314286"/>
            </a:xfrm>
            <a:prstGeom prst="rect">
              <a:avLst/>
            </a:prstGeom>
          </p:spPr>
        </p:pic>
      </p:grpSp>
      <p:sp>
        <p:nvSpPr>
          <p:cNvPr id="126" name="矩形 125"/>
          <p:cNvSpPr/>
          <p:nvPr/>
        </p:nvSpPr>
        <p:spPr>
          <a:xfrm>
            <a:off x="3282051" y="669419"/>
            <a:ext cx="3442102" cy="4372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>
            <a:off x="3267395" y="1106142"/>
            <a:ext cx="3445727" cy="11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4432129" y="774804"/>
            <a:ext cx="1052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+mn-ea"/>
              </a:rPr>
              <a:t>本月应完成</a:t>
            </a:r>
            <a:endParaRPr lang="zh-CN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6" name="Freeform 2"/>
          <p:cNvSpPr>
            <a:spLocks noChangeArrowheads="1"/>
          </p:cNvSpPr>
          <p:nvPr/>
        </p:nvSpPr>
        <p:spPr bwMode="auto">
          <a:xfrm>
            <a:off x="6453380" y="847387"/>
            <a:ext cx="183439" cy="104906"/>
          </a:xfrm>
          <a:custGeom>
            <a:avLst/>
            <a:gdLst>
              <a:gd name="T0" fmla="*/ 170097 w 472"/>
              <a:gd name="T1" fmla="*/ 0 h 266"/>
              <a:gd name="T2" fmla="*/ 170097 w 472"/>
              <a:gd name="T3" fmla="*/ 0 h 266"/>
              <a:gd name="T4" fmla="*/ 159263 w 472"/>
              <a:gd name="T5" fmla="*/ 0 h 266"/>
              <a:gd name="T6" fmla="*/ 84868 w 472"/>
              <a:gd name="T7" fmla="*/ 79027 h 266"/>
              <a:gd name="T8" fmla="*/ 10473 w 472"/>
              <a:gd name="T9" fmla="*/ 0 h 266"/>
              <a:gd name="T10" fmla="*/ 0 w 472"/>
              <a:gd name="T11" fmla="*/ 0 h 266"/>
              <a:gd name="T12" fmla="*/ 0 w 472"/>
              <a:gd name="T13" fmla="*/ 10370 h 266"/>
              <a:gd name="T14" fmla="*/ 79451 w 472"/>
              <a:gd name="T15" fmla="*/ 94761 h 266"/>
              <a:gd name="T16" fmla="*/ 84868 w 472"/>
              <a:gd name="T17" fmla="*/ 94761 h 266"/>
              <a:gd name="T18" fmla="*/ 90285 w 472"/>
              <a:gd name="T19" fmla="*/ 94761 h 266"/>
              <a:gd name="T20" fmla="*/ 170097 w 472"/>
              <a:gd name="T21" fmla="*/ 10370 h 266"/>
              <a:gd name="T22" fmla="*/ 170097 w 472"/>
              <a:gd name="T23" fmla="*/ 0 h 26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72" h="266">
                <a:moveTo>
                  <a:pt x="471" y="0"/>
                </a:moveTo>
                <a:lnTo>
                  <a:pt x="471" y="0"/>
                </a:lnTo>
                <a:cubicBezTo>
                  <a:pt x="456" y="0"/>
                  <a:pt x="441" y="0"/>
                  <a:pt x="441" y="0"/>
                </a:cubicBezTo>
                <a:cubicBezTo>
                  <a:pt x="235" y="221"/>
                  <a:pt x="235" y="221"/>
                  <a:pt x="235" y="221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14" y="0"/>
                  <a:pt x="0" y="0"/>
                </a:cubicBezTo>
                <a:cubicBezTo>
                  <a:pt x="0" y="14"/>
                  <a:pt x="0" y="14"/>
                  <a:pt x="0" y="29"/>
                </a:cubicBezTo>
                <a:cubicBezTo>
                  <a:pt x="220" y="265"/>
                  <a:pt x="220" y="265"/>
                  <a:pt x="220" y="265"/>
                </a:cubicBezTo>
                <a:lnTo>
                  <a:pt x="235" y="265"/>
                </a:lnTo>
                <a:lnTo>
                  <a:pt x="250" y="265"/>
                </a:lnTo>
                <a:cubicBezTo>
                  <a:pt x="471" y="29"/>
                  <a:pt x="471" y="29"/>
                  <a:pt x="471" y="29"/>
                </a:cubicBezTo>
                <a:cubicBezTo>
                  <a:pt x="471" y="14"/>
                  <a:pt x="471" y="14"/>
                  <a:pt x="471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 cap="flat">
            <a:solidFill>
              <a:schemeClr val="bg1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200"/>
          </a:p>
        </p:txBody>
      </p:sp>
      <p:sp>
        <p:nvSpPr>
          <p:cNvPr id="74" name="文本框 73"/>
          <p:cNvSpPr txBox="1"/>
          <p:nvPr/>
        </p:nvSpPr>
        <p:spPr>
          <a:xfrm>
            <a:off x="5699440" y="768168"/>
            <a:ext cx="931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+mn-ea"/>
              </a:rPr>
              <a:t>待评价</a:t>
            </a:r>
            <a:endParaRPr lang="zh-CN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Freeform 2"/>
          <p:cNvSpPr>
            <a:spLocks noChangeArrowheads="1"/>
          </p:cNvSpPr>
          <p:nvPr/>
        </p:nvSpPr>
        <p:spPr bwMode="auto">
          <a:xfrm>
            <a:off x="5386568" y="886367"/>
            <a:ext cx="183439" cy="104906"/>
          </a:xfrm>
          <a:custGeom>
            <a:avLst/>
            <a:gdLst>
              <a:gd name="T0" fmla="*/ 170097 w 472"/>
              <a:gd name="T1" fmla="*/ 0 h 266"/>
              <a:gd name="T2" fmla="*/ 170097 w 472"/>
              <a:gd name="T3" fmla="*/ 0 h 266"/>
              <a:gd name="T4" fmla="*/ 159263 w 472"/>
              <a:gd name="T5" fmla="*/ 0 h 266"/>
              <a:gd name="T6" fmla="*/ 84868 w 472"/>
              <a:gd name="T7" fmla="*/ 79027 h 266"/>
              <a:gd name="T8" fmla="*/ 10473 w 472"/>
              <a:gd name="T9" fmla="*/ 0 h 266"/>
              <a:gd name="T10" fmla="*/ 0 w 472"/>
              <a:gd name="T11" fmla="*/ 0 h 266"/>
              <a:gd name="T12" fmla="*/ 0 w 472"/>
              <a:gd name="T13" fmla="*/ 10370 h 266"/>
              <a:gd name="T14" fmla="*/ 79451 w 472"/>
              <a:gd name="T15" fmla="*/ 94761 h 266"/>
              <a:gd name="T16" fmla="*/ 84868 w 472"/>
              <a:gd name="T17" fmla="*/ 94761 h 266"/>
              <a:gd name="T18" fmla="*/ 90285 w 472"/>
              <a:gd name="T19" fmla="*/ 94761 h 266"/>
              <a:gd name="T20" fmla="*/ 170097 w 472"/>
              <a:gd name="T21" fmla="*/ 10370 h 266"/>
              <a:gd name="T22" fmla="*/ 170097 w 472"/>
              <a:gd name="T23" fmla="*/ 0 h 26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72" h="266">
                <a:moveTo>
                  <a:pt x="471" y="0"/>
                </a:moveTo>
                <a:lnTo>
                  <a:pt x="471" y="0"/>
                </a:lnTo>
                <a:cubicBezTo>
                  <a:pt x="456" y="0"/>
                  <a:pt x="441" y="0"/>
                  <a:pt x="441" y="0"/>
                </a:cubicBezTo>
                <a:cubicBezTo>
                  <a:pt x="235" y="221"/>
                  <a:pt x="235" y="221"/>
                  <a:pt x="235" y="221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14" y="0"/>
                  <a:pt x="0" y="0"/>
                </a:cubicBezTo>
                <a:cubicBezTo>
                  <a:pt x="0" y="14"/>
                  <a:pt x="0" y="14"/>
                  <a:pt x="0" y="29"/>
                </a:cubicBezTo>
                <a:cubicBezTo>
                  <a:pt x="220" y="265"/>
                  <a:pt x="220" y="265"/>
                  <a:pt x="220" y="265"/>
                </a:cubicBezTo>
                <a:lnTo>
                  <a:pt x="235" y="265"/>
                </a:lnTo>
                <a:lnTo>
                  <a:pt x="250" y="265"/>
                </a:lnTo>
                <a:cubicBezTo>
                  <a:pt x="471" y="29"/>
                  <a:pt x="471" y="29"/>
                  <a:pt x="471" y="29"/>
                </a:cubicBezTo>
                <a:cubicBezTo>
                  <a:pt x="471" y="14"/>
                  <a:pt x="471" y="14"/>
                  <a:pt x="471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 cap="flat">
            <a:solidFill>
              <a:schemeClr val="bg1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200" b="1" dirty="0"/>
          </a:p>
        </p:txBody>
      </p:sp>
      <p:sp>
        <p:nvSpPr>
          <p:cNvPr id="78" name="文本框 77"/>
          <p:cNvSpPr txBox="1"/>
          <p:nvPr/>
        </p:nvSpPr>
        <p:spPr>
          <a:xfrm>
            <a:off x="3312716" y="763262"/>
            <a:ext cx="1143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主项计划</a:t>
            </a:r>
            <a:endParaRPr lang="zh-CN" altLang="en-US" sz="12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919634" y="154582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主体工程</a:t>
            </a:r>
          </a:p>
        </p:txBody>
      </p:sp>
      <p:sp>
        <p:nvSpPr>
          <p:cNvPr id="80" name="矩形 79"/>
          <p:cNvSpPr/>
          <p:nvPr/>
        </p:nvSpPr>
        <p:spPr>
          <a:xfrm>
            <a:off x="3870329" y="2290159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井道抹灰收尾修补</a:t>
            </a:r>
          </a:p>
        </p:txBody>
      </p:sp>
      <p:sp>
        <p:nvSpPr>
          <p:cNvPr id="81" name="矩形 80"/>
          <p:cNvSpPr/>
          <p:nvPr/>
        </p:nvSpPr>
        <p:spPr>
          <a:xfrm>
            <a:off x="3896726" y="3159420"/>
            <a:ext cx="18071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负四层地坪</a:t>
            </a:r>
            <a:r>
              <a:rPr lang="zh-CN" altLang="en-US" sz="1400" dirty="0" smtClean="0"/>
              <a:t>浇筑</a:t>
            </a:r>
            <a:endParaRPr lang="zh-CN" altLang="en-US" sz="1400" dirty="0"/>
          </a:p>
        </p:txBody>
      </p:sp>
      <p:sp>
        <p:nvSpPr>
          <p:cNvPr id="82" name="矩形 81"/>
          <p:cNvSpPr/>
          <p:nvPr/>
        </p:nvSpPr>
        <p:spPr>
          <a:xfrm>
            <a:off x="3907401" y="3983035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主体工程收尾</a:t>
            </a:r>
          </a:p>
        </p:txBody>
      </p:sp>
      <p:sp>
        <p:nvSpPr>
          <p:cNvPr id="84" name="Freeform 2"/>
          <p:cNvSpPr>
            <a:spLocks noChangeArrowheads="1"/>
          </p:cNvSpPr>
          <p:nvPr/>
        </p:nvSpPr>
        <p:spPr bwMode="auto">
          <a:xfrm>
            <a:off x="4061046" y="858009"/>
            <a:ext cx="183439" cy="104906"/>
          </a:xfrm>
          <a:custGeom>
            <a:avLst/>
            <a:gdLst>
              <a:gd name="T0" fmla="*/ 170097 w 472"/>
              <a:gd name="T1" fmla="*/ 0 h 266"/>
              <a:gd name="T2" fmla="*/ 170097 w 472"/>
              <a:gd name="T3" fmla="*/ 0 h 266"/>
              <a:gd name="T4" fmla="*/ 159263 w 472"/>
              <a:gd name="T5" fmla="*/ 0 h 266"/>
              <a:gd name="T6" fmla="*/ 84868 w 472"/>
              <a:gd name="T7" fmla="*/ 79027 h 266"/>
              <a:gd name="T8" fmla="*/ 10473 w 472"/>
              <a:gd name="T9" fmla="*/ 0 h 266"/>
              <a:gd name="T10" fmla="*/ 0 w 472"/>
              <a:gd name="T11" fmla="*/ 0 h 266"/>
              <a:gd name="T12" fmla="*/ 0 w 472"/>
              <a:gd name="T13" fmla="*/ 10370 h 266"/>
              <a:gd name="T14" fmla="*/ 79451 w 472"/>
              <a:gd name="T15" fmla="*/ 94761 h 266"/>
              <a:gd name="T16" fmla="*/ 84868 w 472"/>
              <a:gd name="T17" fmla="*/ 94761 h 266"/>
              <a:gd name="T18" fmla="*/ 90285 w 472"/>
              <a:gd name="T19" fmla="*/ 94761 h 266"/>
              <a:gd name="T20" fmla="*/ 170097 w 472"/>
              <a:gd name="T21" fmla="*/ 10370 h 266"/>
              <a:gd name="T22" fmla="*/ 170097 w 472"/>
              <a:gd name="T23" fmla="*/ 0 h 26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72" h="266">
                <a:moveTo>
                  <a:pt x="471" y="0"/>
                </a:moveTo>
                <a:lnTo>
                  <a:pt x="471" y="0"/>
                </a:lnTo>
                <a:cubicBezTo>
                  <a:pt x="456" y="0"/>
                  <a:pt x="441" y="0"/>
                  <a:pt x="441" y="0"/>
                </a:cubicBezTo>
                <a:cubicBezTo>
                  <a:pt x="235" y="221"/>
                  <a:pt x="235" y="221"/>
                  <a:pt x="235" y="221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14" y="0"/>
                  <a:pt x="0" y="0"/>
                </a:cubicBezTo>
                <a:cubicBezTo>
                  <a:pt x="0" y="14"/>
                  <a:pt x="0" y="14"/>
                  <a:pt x="0" y="29"/>
                </a:cubicBezTo>
                <a:cubicBezTo>
                  <a:pt x="220" y="265"/>
                  <a:pt x="220" y="265"/>
                  <a:pt x="220" y="265"/>
                </a:cubicBezTo>
                <a:lnTo>
                  <a:pt x="235" y="265"/>
                </a:lnTo>
                <a:lnTo>
                  <a:pt x="250" y="265"/>
                </a:lnTo>
                <a:cubicBezTo>
                  <a:pt x="471" y="29"/>
                  <a:pt x="471" y="29"/>
                  <a:pt x="471" y="29"/>
                </a:cubicBezTo>
                <a:cubicBezTo>
                  <a:pt x="471" y="14"/>
                  <a:pt x="471" y="14"/>
                  <a:pt x="471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 cap="flat">
            <a:solidFill>
              <a:schemeClr val="bg1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893428" y="1894076"/>
            <a:ext cx="6896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16/7/1 -</a:t>
            </a:r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437455" y="1895406"/>
            <a:ext cx="6703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16/8/29</a:t>
            </a:r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直接连接符 86"/>
          <p:cNvCxnSpPr/>
          <p:nvPr/>
        </p:nvCxnSpPr>
        <p:spPr>
          <a:xfrm>
            <a:off x="3733010" y="2193086"/>
            <a:ext cx="2987956" cy="135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3896974" y="2684428"/>
            <a:ext cx="7377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16/7/1 -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421951" y="2685758"/>
            <a:ext cx="6703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16/7/25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0" name="直接连接符 89"/>
          <p:cNvCxnSpPr/>
          <p:nvPr/>
        </p:nvCxnSpPr>
        <p:spPr>
          <a:xfrm flipV="1">
            <a:off x="3775814" y="2963801"/>
            <a:ext cx="2945152" cy="2165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KSO_Shape"/>
          <p:cNvSpPr/>
          <p:nvPr/>
        </p:nvSpPr>
        <p:spPr>
          <a:xfrm>
            <a:off x="6404279" y="1711025"/>
            <a:ext cx="97683" cy="142577"/>
          </a:xfrm>
          <a:prstGeom prst="chevron">
            <a:avLst>
              <a:gd name="adj" fmla="val 88007"/>
            </a:avLst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964314" y="3506674"/>
            <a:ext cx="8034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16/7/18  -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603591" y="3488954"/>
            <a:ext cx="6703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16/8/11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 flipV="1">
            <a:off x="3775814" y="3757915"/>
            <a:ext cx="2892904" cy="3041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3922003" y="4364374"/>
            <a:ext cx="7280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16/7/1  -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520593" y="4366981"/>
            <a:ext cx="6703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16/7/30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8" name="直接连接符 97"/>
          <p:cNvCxnSpPr/>
          <p:nvPr/>
        </p:nvCxnSpPr>
        <p:spPr>
          <a:xfrm>
            <a:off x="3595691" y="1226635"/>
            <a:ext cx="0" cy="4168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/>
          <p:cNvGrpSpPr/>
          <p:nvPr/>
        </p:nvGrpSpPr>
        <p:grpSpPr>
          <a:xfrm>
            <a:off x="3501634" y="1675837"/>
            <a:ext cx="241267" cy="261578"/>
            <a:chOff x="5762308" y="2062029"/>
            <a:chExt cx="241267" cy="261578"/>
          </a:xfrm>
        </p:grpSpPr>
        <p:sp>
          <p:nvSpPr>
            <p:cNvPr id="100" name="椭圆 99"/>
            <p:cNvSpPr/>
            <p:nvPr/>
          </p:nvSpPr>
          <p:spPr>
            <a:xfrm>
              <a:off x="5762308" y="2062029"/>
              <a:ext cx="241267" cy="26157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Freeform 10"/>
            <p:cNvSpPr>
              <a:spLocks noChangeArrowheads="1"/>
            </p:cNvSpPr>
            <p:nvPr/>
          </p:nvSpPr>
          <p:spPr bwMode="auto">
            <a:xfrm>
              <a:off x="5815106" y="2146964"/>
              <a:ext cx="142875" cy="96838"/>
            </a:xfrm>
            <a:custGeom>
              <a:avLst/>
              <a:gdLst>
                <a:gd name="T0" fmla="*/ 2147483646 w 397"/>
                <a:gd name="T1" fmla="*/ 1983831517 h 270"/>
                <a:gd name="T2" fmla="*/ 2147483646 w 397"/>
                <a:gd name="T3" fmla="*/ 1983831517 h 270"/>
                <a:gd name="T4" fmla="*/ 2147483646 w 397"/>
                <a:gd name="T5" fmla="*/ 1983831517 h 270"/>
                <a:gd name="T6" fmla="*/ 2147483646 w 397"/>
                <a:gd name="T7" fmla="*/ 2147483646 h 270"/>
                <a:gd name="T8" fmla="*/ 2147483646 w 397"/>
                <a:gd name="T9" fmla="*/ 2147483646 h 270"/>
                <a:gd name="T10" fmla="*/ 2147483646 w 397"/>
                <a:gd name="T11" fmla="*/ 2147483646 h 270"/>
                <a:gd name="T12" fmla="*/ 2147483646 w 397"/>
                <a:gd name="T13" fmla="*/ 2147483646 h 270"/>
                <a:gd name="T14" fmla="*/ 2147483646 w 397"/>
                <a:gd name="T15" fmla="*/ 2147483646 h 270"/>
                <a:gd name="T16" fmla="*/ 652513724 w 397"/>
                <a:gd name="T17" fmla="*/ 2147483646 h 270"/>
                <a:gd name="T18" fmla="*/ 652513724 w 397"/>
                <a:gd name="T19" fmla="*/ 2147483646 h 270"/>
                <a:gd name="T20" fmla="*/ 0 w 397"/>
                <a:gd name="T21" fmla="*/ 2147483646 h 270"/>
                <a:gd name="T22" fmla="*/ 1305157007 w 397"/>
                <a:gd name="T23" fmla="*/ 2147483646 h 270"/>
                <a:gd name="T24" fmla="*/ 2147483646 w 397"/>
                <a:gd name="T25" fmla="*/ 2147483646 h 270"/>
                <a:gd name="T26" fmla="*/ 2147483646 w 397"/>
                <a:gd name="T27" fmla="*/ 2147483646 h 270"/>
                <a:gd name="T28" fmla="*/ 2147483646 w 397"/>
                <a:gd name="T29" fmla="*/ 2147483646 h 270"/>
                <a:gd name="T30" fmla="*/ 2147483646 w 397"/>
                <a:gd name="T31" fmla="*/ 323006018 h 270"/>
                <a:gd name="T32" fmla="*/ 2147483646 w 397"/>
                <a:gd name="T33" fmla="*/ 323006018 h 270"/>
                <a:gd name="T34" fmla="*/ 2147483646 w 397"/>
                <a:gd name="T35" fmla="*/ 0 h 270"/>
                <a:gd name="T36" fmla="*/ 2147483646 w 397"/>
                <a:gd name="T37" fmla="*/ 1337947881 h 270"/>
                <a:gd name="T38" fmla="*/ 2147483646 w 397"/>
                <a:gd name="T39" fmla="*/ 1983831517 h 27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97" h="270">
                  <a:moveTo>
                    <a:pt x="389" y="43"/>
                  </a:moveTo>
                  <a:lnTo>
                    <a:pt x="389" y="43"/>
                  </a:lnTo>
                  <a:cubicBezTo>
                    <a:pt x="170" y="262"/>
                    <a:pt x="170" y="262"/>
                    <a:pt x="170" y="262"/>
                  </a:cubicBezTo>
                  <a:cubicBezTo>
                    <a:pt x="170" y="269"/>
                    <a:pt x="163" y="269"/>
                    <a:pt x="156" y="269"/>
                  </a:cubicBezTo>
                  <a:cubicBezTo>
                    <a:pt x="149" y="269"/>
                    <a:pt x="141" y="269"/>
                    <a:pt x="134" y="262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7" y="135"/>
                    <a:pt x="0" y="127"/>
                    <a:pt x="0" y="120"/>
                  </a:cubicBezTo>
                  <a:cubicBezTo>
                    <a:pt x="0" y="106"/>
                    <a:pt x="14" y="92"/>
                    <a:pt x="28" y="92"/>
                  </a:cubicBezTo>
                  <a:cubicBezTo>
                    <a:pt x="36" y="92"/>
                    <a:pt x="43" y="92"/>
                    <a:pt x="50" y="99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354" y="7"/>
                    <a:pt x="354" y="7"/>
                    <a:pt x="354" y="7"/>
                  </a:cubicBezTo>
                  <a:cubicBezTo>
                    <a:pt x="354" y="0"/>
                    <a:pt x="361" y="0"/>
                    <a:pt x="368" y="0"/>
                  </a:cubicBezTo>
                  <a:cubicBezTo>
                    <a:pt x="389" y="0"/>
                    <a:pt x="396" y="7"/>
                    <a:pt x="396" y="29"/>
                  </a:cubicBezTo>
                  <a:cubicBezTo>
                    <a:pt x="396" y="36"/>
                    <a:pt x="396" y="43"/>
                    <a:pt x="389" y="4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480291" y="2513025"/>
            <a:ext cx="241267" cy="261578"/>
            <a:chOff x="3112303" y="2903314"/>
            <a:chExt cx="241267" cy="261578"/>
          </a:xfrm>
        </p:grpSpPr>
        <p:sp>
          <p:nvSpPr>
            <p:cNvPr id="102" name="椭圆 101"/>
            <p:cNvSpPr/>
            <p:nvPr/>
          </p:nvSpPr>
          <p:spPr>
            <a:xfrm>
              <a:off x="3112303" y="2903314"/>
              <a:ext cx="241267" cy="26157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Freeform 10"/>
            <p:cNvSpPr>
              <a:spLocks noChangeArrowheads="1"/>
            </p:cNvSpPr>
            <p:nvPr/>
          </p:nvSpPr>
          <p:spPr bwMode="auto">
            <a:xfrm>
              <a:off x="3165101" y="2988249"/>
              <a:ext cx="142875" cy="96838"/>
            </a:xfrm>
            <a:custGeom>
              <a:avLst/>
              <a:gdLst>
                <a:gd name="T0" fmla="*/ 2147483646 w 397"/>
                <a:gd name="T1" fmla="*/ 1983831517 h 270"/>
                <a:gd name="T2" fmla="*/ 2147483646 w 397"/>
                <a:gd name="T3" fmla="*/ 1983831517 h 270"/>
                <a:gd name="T4" fmla="*/ 2147483646 w 397"/>
                <a:gd name="T5" fmla="*/ 1983831517 h 270"/>
                <a:gd name="T6" fmla="*/ 2147483646 w 397"/>
                <a:gd name="T7" fmla="*/ 2147483646 h 270"/>
                <a:gd name="T8" fmla="*/ 2147483646 w 397"/>
                <a:gd name="T9" fmla="*/ 2147483646 h 270"/>
                <a:gd name="T10" fmla="*/ 2147483646 w 397"/>
                <a:gd name="T11" fmla="*/ 2147483646 h 270"/>
                <a:gd name="T12" fmla="*/ 2147483646 w 397"/>
                <a:gd name="T13" fmla="*/ 2147483646 h 270"/>
                <a:gd name="T14" fmla="*/ 2147483646 w 397"/>
                <a:gd name="T15" fmla="*/ 2147483646 h 270"/>
                <a:gd name="T16" fmla="*/ 652513724 w 397"/>
                <a:gd name="T17" fmla="*/ 2147483646 h 270"/>
                <a:gd name="T18" fmla="*/ 652513724 w 397"/>
                <a:gd name="T19" fmla="*/ 2147483646 h 270"/>
                <a:gd name="T20" fmla="*/ 0 w 397"/>
                <a:gd name="T21" fmla="*/ 2147483646 h 270"/>
                <a:gd name="T22" fmla="*/ 1305157007 w 397"/>
                <a:gd name="T23" fmla="*/ 2147483646 h 270"/>
                <a:gd name="T24" fmla="*/ 2147483646 w 397"/>
                <a:gd name="T25" fmla="*/ 2147483646 h 270"/>
                <a:gd name="T26" fmla="*/ 2147483646 w 397"/>
                <a:gd name="T27" fmla="*/ 2147483646 h 270"/>
                <a:gd name="T28" fmla="*/ 2147483646 w 397"/>
                <a:gd name="T29" fmla="*/ 2147483646 h 270"/>
                <a:gd name="T30" fmla="*/ 2147483646 w 397"/>
                <a:gd name="T31" fmla="*/ 323006018 h 270"/>
                <a:gd name="T32" fmla="*/ 2147483646 w 397"/>
                <a:gd name="T33" fmla="*/ 323006018 h 270"/>
                <a:gd name="T34" fmla="*/ 2147483646 w 397"/>
                <a:gd name="T35" fmla="*/ 0 h 270"/>
                <a:gd name="T36" fmla="*/ 2147483646 w 397"/>
                <a:gd name="T37" fmla="*/ 1337947881 h 270"/>
                <a:gd name="T38" fmla="*/ 2147483646 w 397"/>
                <a:gd name="T39" fmla="*/ 1983831517 h 27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97" h="270">
                  <a:moveTo>
                    <a:pt x="389" y="43"/>
                  </a:moveTo>
                  <a:lnTo>
                    <a:pt x="389" y="43"/>
                  </a:lnTo>
                  <a:cubicBezTo>
                    <a:pt x="170" y="262"/>
                    <a:pt x="170" y="262"/>
                    <a:pt x="170" y="262"/>
                  </a:cubicBezTo>
                  <a:cubicBezTo>
                    <a:pt x="170" y="269"/>
                    <a:pt x="163" y="269"/>
                    <a:pt x="156" y="269"/>
                  </a:cubicBezTo>
                  <a:cubicBezTo>
                    <a:pt x="149" y="269"/>
                    <a:pt x="141" y="269"/>
                    <a:pt x="134" y="262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7" y="135"/>
                    <a:pt x="0" y="127"/>
                    <a:pt x="0" y="120"/>
                  </a:cubicBezTo>
                  <a:cubicBezTo>
                    <a:pt x="0" y="106"/>
                    <a:pt x="14" y="92"/>
                    <a:pt x="28" y="92"/>
                  </a:cubicBezTo>
                  <a:cubicBezTo>
                    <a:pt x="36" y="92"/>
                    <a:pt x="43" y="92"/>
                    <a:pt x="50" y="99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354" y="7"/>
                    <a:pt x="354" y="7"/>
                    <a:pt x="354" y="7"/>
                  </a:cubicBezTo>
                  <a:cubicBezTo>
                    <a:pt x="354" y="0"/>
                    <a:pt x="361" y="0"/>
                    <a:pt x="368" y="0"/>
                  </a:cubicBezTo>
                  <a:cubicBezTo>
                    <a:pt x="389" y="0"/>
                    <a:pt x="396" y="7"/>
                    <a:pt x="396" y="29"/>
                  </a:cubicBezTo>
                  <a:cubicBezTo>
                    <a:pt x="396" y="36"/>
                    <a:pt x="396" y="43"/>
                    <a:pt x="389" y="4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6" name="KSO_Shape"/>
          <p:cNvSpPr/>
          <p:nvPr/>
        </p:nvSpPr>
        <p:spPr>
          <a:xfrm>
            <a:off x="6386556" y="2565180"/>
            <a:ext cx="97683" cy="142577"/>
          </a:xfrm>
          <a:prstGeom prst="chevron">
            <a:avLst>
              <a:gd name="adj" fmla="val 88007"/>
            </a:avLst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7" name="KSO_Shape"/>
          <p:cNvSpPr/>
          <p:nvPr/>
        </p:nvSpPr>
        <p:spPr>
          <a:xfrm>
            <a:off x="6397188" y="3341346"/>
            <a:ext cx="97683" cy="142577"/>
          </a:xfrm>
          <a:prstGeom prst="chevron">
            <a:avLst>
              <a:gd name="adj" fmla="val 88007"/>
            </a:avLst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8" name="KSO_Shape"/>
          <p:cNvSpPr/>
          <p:nvPr/>
        </p:nvSpPr>
        <p:spPr>
          <a:xfrm>
            <a:off x="6375926" y="4117531"/>
            <a:ext cx="97683" cy="142577"/>
          </a:xfrm>
          <a:prstGeom prst="chevron">
            <a:avLst>
              <a:gd name="adj" fmla="val 88007"/>
            </a:avLst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5702592" y="1517346"/>
            <a:ext cx="652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+mn-ea"/>
              </a:rPr>
              <a:t>100%</a:t>
            </a:r>
            <a:endParaRPr lang="zh-CN" altLang="en-US" sz="1400" dirty="0">
              <a:latin typeface="+mn-ea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5654967" y="2279346"/>
            <a:ext cx="652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+mn-ea"/>
              </a:rPr>
              <a:t>100%</a:t>
            </a:r>
            <a:endParaRPr lang="zh-CN" altLang="en-US" sz="1400" dirty="0">
              <a:latin typeface="+mn-ea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683542" y="3146121"/>
            <a:ext cx="652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+mn-ea"/>
              </a:rPr>
              <a:t>100%</a:t>
            </a:r>
            <a:endParaRPr lang="zh-CN" altLang="en-US" sz="1400" dirty="0">
              <a:latin typeface="+mn-ea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5702592" y="3984321"/>
            <a:ext cx="652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+mn-ea"/>
              </a:rPr>
              <a:t>100%</a:t>
            </a:r>
            <a:endParaRPr lang="zh-CN" altLang="en-US" sz="1400" dirty="0"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190" y="2519659"/>
            <a:ext cx="691423" cy="691423"/>
          </a:xfrm>
          <a:prstGeom prst="rect">
            <a:avLst/>
          </a:prstGeom>
        </p:spPr>
      </p:pic>
      <p:sp>
        <p:nvSpPr>
          <p:cNvPr id="114" name="MH_Entry_2">
            <a:hlinkClick r:id="rId6" action="ppaction://hlinksldjump"/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70972" y="2609218"/>
            <a:ext cx="2772493" cy="709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 algn="r">
              <a:lnSpc>
                <a:spcPct val="120000"/>
              </a:lnSpc>
              <a:defRPr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dirty="0" smtClean="0"/>
              <a:t>任务完成评价</a:t>
            </a:r>
            <a:endParaRPr lang="en-US" altLang="zh-CN" dirty="0" smtClean="0"/>
          </a:p>
          <a:p>
            <a:pPr algn="l"/>
            <a:r>
              <a:rPr lang="en-US" altLang="zh-CN" sz="2400" dirty="0" smtClean="0"/>
              <a:t>-</a:t>
            </a:r>
            <a:r>
              <a:rPr lang="zh-CN" altLang="en-US" sz="2400" dirty="0" smtClean="0"/>
              <a:t>质量评价</a:t>
            </a:r>
            <a:endParaRPr lang="en-US" altLang="zh-CN" sz="2400" dirty="0"/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220" y="1396402"/>
            <a:ext cx="914400" cy="914400"/>
          </a:xfrm>
          <a:prstGeom prst="rect">
            <a:avLst/>
          </a:prstGeom>
        </p:spPr>
      </p:pic>
      <p:sp>
        <p:nvSpPr>
          <p:cNvPr id="115" name="文本框 114"/>
          <p:cNvSpPr txBox="1"/>
          <p:nvPr/>
        </p:nvSpPr>
        <p:spPr>
          <a:xfrm>
            <a:off x="5853666" y="1118044"/>
            <a:ext cx="881120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000">
                <a:solidFill>
                  <a:schemeClr val="bg1">
                    <a:lumMod val="65000"/>
                  </a:schemeClr>
                </a:solidFill>
                <a:latin typeface="+mn-ea"/>
              </a:defRPr>
            </a:lvl1pPr>
          </a:lstStyle>
          <a:p>
            <a:r>
              <a:rPr lang="zh-CN" altLang="en-US" dirty="0" smtClean="0"/>
              <a:t>已评价</a:t>
            </a:r>
            <a:endParaRPr lang="zh-CN" altLang="en-US" dirty="0"/>
          </a:p>
        </p:txBody>
      </p:sp>
      <p:grpSp>
        <p:nvGrpSpPr>
          <p:cNvPr id="117" name="组合 116"/>
          <p:cNvGrpSpPr/>
          <p:nvPr/>
        </p:nvGrpSpPr>
        <p:grpSpPr>
          <a:xfrm>
            <a:off x="3465809" y="3301011"/>
            <a:ext cx="241267" cy="261578"/>
            <a:chOff x="3112303" y="2903314"/>
            <a:chExt cx="241267" cy="261578"/>
          </a:xfrm>
        </p:grpSpPr>
        <p:sp>
          <p:nvSpPr>
            <p:cNvPr id="118" name="椭圆 117"/>
            <p:cNvSpPr/>
            <p:nvPr/>
          </p:nvSpPr>
          <p:spPr>
            <a:xfrm>
              <a:off x="3112303" y="2903314"/>
              <a:ext cx="241267" cy="26157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Freeform 10"/>
            <p:cNvSpPr>
              <a:spLocks noChangeArrowheads="1"/>
            </p:cNvSpPr>
            <p:nvPr/>
          </p:nvSpPr>
          <p:spPr bwMode="auto">
            <a:xfrm>
              <a:off x="3165101" y="2988249"/>
              <a:ext cx="142875" cy="96838"/>
            </a:xfrm>
            <a:custGeom>
              <a:avLst/>
              <a:gdLst>
                <a:gd name="T0" fmla="*/ 2147483646 w 397"/>
                <a:gd name="T1" fmla="*/ 1983831517 h 270"/>
                <a:gd name="T2" fmla="*/ 2147483646 w 397"/>
                <a:gd name="T3" fmla="*/ 1983831517 h 270"/>
                <a:gd name="T4" fmla="*/ 2147483646 w 397"/>
                <a:gd name="T5" fmla="*/ 1983831517 h 270"/>
                <a:gd name="T6" fmla="*/ 2147483646 w 397"/>
                <a:gd name="T7" fmla="*/ 2147483646 h 270"/>
                <a:gd name="T8" fmla="*/ 2147483646 w 397"/>
                <a:gd name="T9" fmla="*/ 2147483646 h 270"/>
                <a:gd name="T10" fmla="*/ 2147483646 w 397"/>
                <a:gd name="T11" fmla="*/ 2147483646 h 270"/>
                <a:gd name="T12" fmla="*/ 2147483646 w 397"/>
                <a:gd name="T13" fmla="*/ 2147483646 h 270"/>
                <a:gd name="T14" fmla="*/ 2147483646 w 397"/>
                <a:gd name="T15" fmla="*/ 2147483646 h 270"/>
                <a:gd name="T16" fmla="*/ 652513724 w 397"/>
                <a:gd name="T17" fmla="*/ 2147483646 h 270"/>
                <a:gd name="T18" fmla="*/ 652513724 w 397"/>
                <a:gd name="T19" fmla="*/ 2147483646 h 270"/>
                <a:gd name="T20" fmla="*/ 0 w 397"/>
                <a:gd name="T21" fmla="*/ 2147483646 h 270"/>
                <a:gd name="T22" fmla="*/ 1305157007 w 397"/>
                <a:gd name="T23" fmla="*/ 2147483646 h 270"/>
                <a:gd name="T24" fmla="*/ 2147483646 w 397"/>
                <a:gd name="T25" fmla="*/ 2147483646 h 270"/>
                <a:gd name="T26" fmla="*/ 2147483646 w 397"/>
                <a:gd name="T27" fmla="*/ 2147483646 h 270"/>
                <a:gd name="T28" fmla="*/ 2147483646 w 397"/>
                <a:gd name="T29" fmla="*/ 2147483646 h 270"/>
                <a:gd name="T30" fmla="*/ 2147483646 w 397"/>
                <a:gd name="T31" fmla="*/ 323006018 h 270"/>
                <a:gd name="T32" fmla="*/ 2147483646 w 397"/>
                <a:gd name="T33" fmla="*/ 323006018 h 270"/>
                <a:gd name="T34" fmla="*/ 2147483646 w 397"/>
                <a:gd name="T35" fmla="*/ 0 h 270"/>
                <a:gd name="T36" fmla="*/ 2147483646 w 397"/>
                <a:gd name="T37" fmla="*/ 1337947881 h 270"/>
                <a:gd name="T38" fmla="*/ 2147483646 w 397"/>
                <a:gd name="T39" fmla="*/ 1983831517 h 27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97" h="270">
                  <a:moveTo>
                    <a:pt x="389" y="43"/>
                  </a:moveTo>
                  <a:lnTo>
                    <a:pt x="389" y="43"/>
                  </a:lnTo>
                  <a:cubicBezTo>
                    <a:pt x="170" y="262"/>
                    <a:pt x="170" y="262"/>
                    <a:pt x="170" y="262"/>
                  </a:cubicBezTo>
                  <a:cubicBezTo>
                    <a:pt x="170" y="269"/>
                    <a:pt x="163" y="269"/>
                    <a:pt x="156" y="269"/>
                  </a:cubicBezTo>
                  <a:cubicBezTo>
                    <a:pt x="149" y="269"/>
                    <a:pt x="141" y="269"/>
                    <a:pt x="134" y="262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7" y="135"/>
                    <a:pt x="0" y="127"/>
                    <a:pt x="0" y="120"/>
                  </a:cubicBezTo>
                  <a:cubicBezTo>
                    <a:pt x="0" y="106"/>
                    <a:pt x="14" y="92"/>
                    <a:pt x="28" y="92"/>
                  </a:cubicBezTo>
                  <a:cubicBezTo>
                    <a:pt x="36" y="92"/>
                    <a:pt x="43" y="92"/>
                    <a:pt x="50" y="99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354" y="7"/>
                    <a:pt x="354" y="7"/>
                    <a:pt x="354" y="7"/>
                  </a:cubicBezTo>
                  <a:cubicBezTo>
                    <a:pt x="354" y="0"/>
                    <a:pt x="361" y="0"/>
                    <a:pt x="368" y="0"/>
                  </a:cubicBezTo>
                  <a:cubicBezTo>
                    <a:pt x="389" y="0"/>
                    <a:pt x="396" y="7"/>
                    <a:pt x="396" y="29"/>
                  </a:cubicBezTo>
                  <a:cubicBezTo>
                    <a:pt x="396" y="36"/>
                    <a:pt x="396" y="43"/>
                    <a:pt x="389" y="4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3476408" y="4092319"/>
            <a:ext cx="241267" cy="261578"/>
            <a:chOff x="5762308" y="2062029"/>
            <a:chExt cx="241267" cy="261578"/>
          </a:xfrm>
        </p:grpSpPr>
        <p:sp>
          <p:nvSpPr>
            <p:cNvPr id="129" name="椭圆 128"/>
            <p:cNvSpPr/>
            <p:nvPr/>
          </p:nvSpPr>
          <p:spPr>
            <a:xfrm>
              <a:off x="5762308" y="2062029"/>
              <a:ext cx="241267" cy="26157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Freeform 10"/>
            <p:cNvSpPr>
              <a:spLocks noChangeArrowheads="1"/>
            </p:cNvSpPr>
            <p:nvPr/>
          </p:nvSpPr>
          <p:spPr bwMode="auto">
            <a:xfrm>
              <a:off x="5815106" y="2146964"/>
              <a:ext cx="142875" cy="96838"/>
            </a:xfrm>
            <a:custGeom>
              <a:avLst/>
              <a:gdLst>
                <a:gd name="T0" fmla="*/ 2147483646 w 397"/>
                <a:gd name="T1" fmla="*/ 1983831517 h 270"/>
                <a:gd name="T2" fmla="*/ 2147483646 w 397"/>
                <a:gd name="T3" fmla="*/ 1983831517 h 270"/>
                <a:gd name="T4" fmla="*/ 2147483646 w 397"/>
                <a:gd name="T5" fmla="*/ 1983831517 h 270"/>
                <a:gd name="T6" fmla="*/ 2147483646 w 397"/>
                <a:gd name="T7" fmla="*/ 2147483646 h 270"/>
                <a:gd name="T8" fmla="*/ 2147483646 w 397"/>
                <a:gd name="T9" fmla="*/ 2147483646 h 270"/>
                <a:gd name="T10" fmla="*/ 2147483646 w 397"/>
                <a:gd name="T11" fmla="*/ 2147483646 h 270"/>
                <a:gd name="T12" fmla="*/ 2147483646 w 397"/>
                <a:gd name="T13" fmla="*/ 2147483646 h 270"/>
                <a:gd name="T14" fmla="*/ 2147483646 w 397"/>
                <a:gd name="T15" fmla="*/ 2147483646 h 270"/>
                <a:gd name="T16" fmla="*/ 652513724 w 397"/>
                <a:gd name="T17" fmla="*/ 2147483646 h 270"/>
                <a:gd name="T18" fmla="*/ 652513724 w 397"/>
                <a:gd name="T19" fmla="*/ 2147483646 h 270"/>
                <a:gd name="T20" fmla="*/ 0 w 397"/>
                <a:gd name="T21" fmla="*/ 2147483646 h 270"/>
                <a:gd name="T22" fmla="*/ 1305157007 w 397"/>
                <a:gd name="T23" fmla="*/ 2147483646 h 270"/>
                <a:gd name="T24" fmla="*/ 2147483646 w 397"/>
                <a:gd name="T25" fmla="*/ 2147483646 h 270"/>
                <a:gd name="T26" fmla="*/ 2147483646 w 397"/>
                <a:gd name="T27" fmla="*/ 2147483646 h 270"/>
                <a:gd name="T28" fmla="*/ 2147483646 w 397"/>
                <a:gd name="T29" fmla="*/ 2147483646 h 270"/>
                <a:gd name="T30" fmla="*/ 2147483646 w 397"/>
                <a:gd name="T31" fmla="*/ 323006018 h 270"/>
                <a:gd name="T32" fmla="*/ 2147483646 w 397"/>
                <a:gd name="T33" fmla="*/ 323006018 h 270"/>
                <a:gd name="T34" fmla="*/ 2147483646 w 397"/>
                <a:gd name="T35" fmla="*/ 0 h 270"/>
                <a:gd name="T36" fmla="*/ 2147483646 w 397"/>
                <a:gd name="T37" fmla="*/ 1337947881 h 270"/>
                <a:gd name="T38" fmla="*/ 2147483646 w 397"/>
                <a:gd name="T39" fmla="*/ 1983831517 h 27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97" h="270">
                  <a:moveTo>
                    <a:pt x="389" y="43"/>
                  </a:moveTo>
                  <a:lnTo>
                    <a:pt x="389" y="43"/>
                  </a:lnTo>
                  <a:cubicBezTo>
                    <a:pt x="170" y="262"/>
                    <a:pt x="170" y="262"/>
                    <a:pt x="170" y="262"/>
                  </a:cubicBezTo>
                  <a:cubicBezTo>
                    <a:pt x="170" y="269"/>
                    <a:pt x="163" y="269"/>
                    <a:pt x="156" y="269"/>
                  </a:cubicBezTo>
                  <a:cubicBezTo>
                    <a:pt x="149" y="269"/>
                    <a:pt x="141" y="269"/>
                    <a:pt x="134" y="262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7" y="135"/>
                    <a:pt x="0" y="127"/>
                    <a:pt x="0" y="120"/>
                  </a:cubicBezTo>
                  <a:cubicBezTo>
                    <a:pt x="0" y="106"/>
                    <a:pt x="14" y="92"/>
                    <a:pt x="28" y="92"/>
                  </a:cubicBezTo>
                  <a:cubicBezTo>
                    <a:pt x="36" y="92"/>
                    <a:pt x="43" y="92"/>
                    <a:pt x="50" y="99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354" y="7"/>
                    <a:pt x="354" y="7"/>
                    <a:pt x="354" y="7"/>
                  </a:cubicBezTo>
                  <a:cubicBezTo>
                    <a:pt x="354" y="0"/>
                    <a:pt x="361" y="0"/>
                    <a:pt x="368" y="0"/>
                  </a:cubicBezTo>
                  <a:cubicBezTo>
                    <a:pt x="389" y="0"/>
                    <a:pt x="396" y="7"/>
                    <a:pt x="396" y="29"/>
                  </a:cubicBezTo>
                  <a:cubicBezTo>
                    <a:pt x="396" y="36"/>
                    <a:pt x="396" y="43"/>
                    <a:pt x="389" y="4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1" name="矩形 130"/>
          <p:cNvSpPr/>
          <p:nvPr/>
        </p:nvSpPr>
        <p:spPr>
          <a:xfrm>
            <a:off x="3914836" y="4648390"/>
            <a:ext cx="13174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…</a:t>
            </a:r>
            <a:endParaRPr lang="zh-CN" altLang="en-US" sz="1400" dirty="0"/>
          </a:p>
        </p:txBody>
      </p:sp>
      <p:sp>
        <p:nvSpPr>
          <p:cNvPr id="136" name="KSO_Shape"/>
          <p:cNvSpPr/>
          <p:nvPr/>
        </p:nvSpPr>
        <p:spPr>
          <a:xfrm>
            <a:off x="6383362" y="4782886"/>
            <a:ext cx="97683" cy="142577"/>
          </a:xfrm>
          <a:prstGeom prst="chevron">
            <a:avLst>
              <a:gd name="adj" fmla="val 88007"/>
            </a:avLst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5710028" y="4649676"/>
            <a:ext cx="652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+mn-ea"/>
              </a:rPr>
              <a:t>100%</a:t>
            </a:r>
            <a:endParaRPr lang="zh-CN" altLang="en-US" sz="1400" dirty="0">
              <a:latin typeface="+mn-ea"/>
            </a:endParaRPr>
          </a:p>
        </p:txBody>
      </p:sp>
      <p:grpSp>
        <p:nvGrpSpPr>
          <p:cNvPr id="141" name="组合 140"/>
          <p:cNvGrpSpPr/>
          <p:nvPr/>
        </p:nvGrpSpPr>
        <p:grpSpPr>
          <a:xfrm>
            <a:off x="3483844" y="4757674"/>
            <a:ext cx="241267" cy="261578"/>
            <a:chOff x="5762308" y="2062029"/>
            <a:chExt cx="241267" cy="261578"/>
          </a:xfrm>
        </p:grpSpPr>
        <p:sp>
          <p:nvSpPr>
            <p:cNvPr id="143" name="椭圆 142"/>
            <p:cNvSpPr/>
            <p:nvPr/>
          </p:nvSpPr>
          <p:spPr>
            <a:xfrm>
              <a:off x="5762308" y="2062029"/>
              <a:ext cx="241267" cy="26157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Freeform 10"/>
            <p:cNvSpPr>
              <a:spLocks noChangeArrowheads="1"/>
            </p:cNvSpPr>
            <p:nvPr/>
          </p:nvSpPr>
          <p:spPr bwMode="auto">
            <a:xfrm>
              <a:off x="5815106" y="2146964"/>
              <a:ext cx="142875" cy="96838"/>
            </a:xfrm>
            <a:custGeom>
              <a:avLst/>
              <a:gdLst>
                <a:gd name="T0" fmla="*/ 2147483646 w 397"/>
                <a:gd name="T1" fmla="*/ 1983831517 h 270"/>
                <a:gd name="T2" fmla="*/ 2147483646 w 397"/>
                <a:gd name="T3" fmla="*/ 1983831517 h 270"/>
                <a:gd name="T4" fmla="*/ 2147483646 w 397"/>
                <a:gd name="T5" fmla="*/ 1983831517 h 270"/>
                <a:gd name="T6" fmla="*/ 2147483646 w 397"/>
                <a:gd name="T7" fmla="*/ 2147483646 h 270"/>
                <a:gd name="T8" fmla="*/ 2147483646 w 397"/>
                <a:gd name="T9" fmla="*/ 2147483646 h 270"/>
                <a:gd name="T10" fmla="*/ 2147483646 w 397"/>
                <a:gd name="T11" fmla="*/ 2147483646 h 270"/>
                <a:gd name="T12" fmla="*/ 2147483646 w 397"/>
                <a:gd name="T13" fmla="*/ 2147483646 h 270"/>
                <a:gd name="T14" fmla="*/ 2147483646 w 397"/>
                <a:gd name="T15" fmla="*/ 2147483646 h 270"/>
                <a:gd name="T16" fmla="*/ 652513724 w 397"/>
                <a:gd name="T17" fmla="*/ 2147483646 h 270"/>
                <a:gd name="T18" fmla="*/ 652513724 w 397"/>
                <a:gd name="T19" fmla="*/ 2147483646 h 270"/>
                <a:gd name="T20" fmla="*/ 0 w 397"/>
                <a:gd name="T21" fmla="*/ 2147483646 h 270"/>
                <a:gd name="T22" fmla="*/ 1305157007 w 397"/>
                <a:gd name="T23" fmla="*/ 2147483646 h 270"/>
                <a:gd name="T24" fmla="*/ 2147483646 w 397"/>
                <a:gd name="T25" fmla="*/ 2147483646 h 270"/>
                <a:gd name="T26" fmla="*/ 2147483646 w 397"/>
                <a:gd name="T27" fmla="*/ 2147483646 h 270"/>
                <a:gd name="T28" fmla="*/ 2147483646 w 397"/>
                <a:gd name="T29" fmla="*/ 2147483646 h 270"/>
                <a:gd name="T30" fmla="*/ 2147483646 w 397"/>
                <a:gd name="T31" fmla="*/ 323006018 h 270"/>
                <a:gd name="T32" fmla="*/ 2147483646 w 397"/>
                <a:gd name="T33" fmla="*/ 323006018 h 270"/>
                <a:gd name="T34" fmla="*/ 2147483646 w 397"/>
                <a:gd name="T35" fmla="*/ 0 h 270"/>
                <a:gd name="T36" fmla="*/ 2147483646 w 397"/>
                <a:gd name="T37" fmla="*/ 1337947881 h 270"/>
                <a:gd name="T38" fmla="*/ 2147483646 w 397"/>
                <a:gd name="T39" fmla="*/ 1983831517 h 27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97" h="270">
                  <a:moveTo>
                    <a:pt x="389" y="43"/>
                  </a:moveTo>
                  <a:lnTo>
                    <a:pt x="389" y="43"/>
                  </a:lnTo>
                  <a:cubicBezTo>
                    <a:pt x="170" y="262"/>
                    <a:pt x="170" y="262"/>
                    <a:pt x="170" y="262"/>
                  </a:cubicBezTo>
                  <a:cubicBezTo>
                    <a:pt x="170" y="269"/>
                    <a:pt x="163" y="269"/>
                    <a:pt x="156" y="269"/>
                  </a:cubicBezTo>
                  <a:cubicBezTo>
                    <a:pt x="149" y="269"/>
                    <a:pt x="141" y="269"/>
                    <a:pt x="134" y="262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7" y="135"/>
                    <a:pt x="0" y="127"/>
                    <a:pt x="0" y="120"/>
                  </a:cubicBezTo>
                  <a:cubicBezTo>
                    <a:pt x="0" y="106"/>
                    <a:pt x="14" y="92"/>
                    <a:pt x="28" y="92"/>
                  </a:cubicBezTo>
                  <a:cubicBezTo>
                    <a:pt x="36" y="92"/>
                    <a:pt x="43" y="92"/>
                    <a:pt x="50" y="99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354" y="7"/>
                    <a:pt x="354" y="7"/>
                    <a:pt x="354" y="7"/>
                  </a:cubicBezTo>
                  <a:cubicBezTo>
                    <a:pt x="354" y="0"/>
                    <a:pt x="361" y="0"/>
                    <a:pt x="368" y="0"/>
                  </a:cubicBezTo>
                  <a:cubicBezTo>
                    <a:pt x="389" y="0"/>
                    <a:pt x="396" y="7"/>
                    <a:pt x="396" y="29"/>
                  </a:cubicBezTo>
                  <a:cubicBezTo>
                    <a:pt x="396" y="36"/>
                    <a:pt x="396" y="43"/>
                    <a:pt x="389" y="4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04148" y="3778066"/>
            <a:ext cx="2996899" cy="2163683"/>
            <a:chOff x="8913232" y="3591684"/>
            <a:chExt cx="2996899" cy="2163683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13232" y="3591684"/>
              <a:ext cx="2996899" cy="1333333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920977" y="4936319"/>
              <a:ext cx="2973740" cy="819048"/>
            </a:xfrm>
            <a:prstGeom prst="rect">
              <a:avLst/>
            </a:prstGeom>
          </p:spPr>
        </p:pic>
      </p:grpSp>
      <p:grpSp>
        <p:nvGrpSpPr>
          <p:cNvPr id="29" name="组合 28"/>
          <p:cNvGrpSpPr/>
          <p:nvPr/>
        </p:nvGrpSpPr>
        <p:grpSpPr>
          <a:xfrm>
            <a:off x="8033265" y="193940"/>
            <a:ext cx="3446364" cy="6521381"/>
            <a:chOff x="8033265" y="193940"/>
            <a:chExt cx="3446364" cy="6521381"/>
          </a:xfrm>
        </p:grpSpPr>
        <p:grpSp>
          <p:nvGrpSpPr>
            <p:cNvPr id="119" name="组合 118"/>
            <p:cNvGrpSpPr/>
            <p:nvPr/>
          </p:nvGrpSpPr>
          <p:grpSpPr>
            <a:xfrm>
              <a:off x="8033265" y="193940"/>
              <a:ext cx="3446364" cy="6521381"/>
              <a:chOff x="4020215" y="377584"/>
              <a:chExt cx="3446364" cy="6157607"/>
            </a:xfrm>
          </p:grpSpPr>
          <p:grpSp>
            <p:nvGrpSpPr>
              <p:cNvPr id="120" name="组合 119"/>
              <p:cNvGrpSpPr/>
              <p:nvPr/>
            </p:nvGrpSpPr>
            <p:grpSpPr>
              <a:xfrm>
                <a:off x="4020215" y="377584"/>
                <a:ext cx="3446364" cy="6157607"/>
                <a:chOff x="1114485" y="423746"/>
                <a:chExt cx="3446364" cy="6157607"/>
              </a:xfrm>
            </p:grpSpPr>
            <p:sp>
              <p:nvSpPr>
                <p:cNvPr id="122" name="矩形 121"/>
                <p:cNvSpPr/>
                <p:nvPr/>
              </p:nvSpPr>
              <p:spPr>
                <a:xfrm>
                  <a:off x="1114485" y="453758"/>
                  <a:ext cx="3445727" cy="612759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pic>
              <p:nvPicPr>
                <p:cNvPr id="123" name="图片 12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15122" y="423746"/>
                  <a:ext cx="3445727" cy="289931"/>
                </a:xfrm>
                <a:prstGeom prst="rect">
                  <a:avLst/>
                </a:prstGeom>
              </p:spPr>
            </p:pic>
            <p:pic>
              <p:nvPicPr>
                <p:cNvPr id="124" name="图片 123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15122" y="6248206"/>
                  <a:ext cx="3445727" cy="314286"/>
                </a:xfrm>
                <a:prstGeom prst="rect">
                  <a:avLst/>
                </a:prstGeom>
              </p:spPr>
            </p:pic>
          </p:grpSp>
          <p:sp>
            <p:nvSpPr>
              <p:cNvPr id="121" name="矩形 120"/>
              <p:cNvSpPr/>
              <p:nvPr/>
            </p:nvSpPr>
            <p:spPr>
              <a:xfrm>
                <a:off x="4029193" y="2332656"/>
                <a:ext cx="3417649" cy="87704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9051061" y="633716"/>
              <a:ext cx="1850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进度汇报</a:t>
              </a: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8036890" y="480550"/>
              <a:ext cx="3442102" cy="43724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9091229" y="560015"/>
              <a:ext cx="17142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任务评价</a:t>
              </a:r>
              <a:endParaRPr lang="zh-CN" altLang="en-US" sz="1400" b="1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6475" y="452038"/>
              <a:ext cx="471376" cy="471376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8126029" y="1442215"/>
              <a:ext cx="277509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计划时间：</a:t>
              </a:r>
              <a:r>
                <a:rPr lang="en-US" altLang="zh-CN" sz="1400" dirty="0" smtClean="0">
                  <a:latin typeface="+mn-ea"/>
                </a:rPr>
                <a:t>16/7/1  -16/7/25</a:t>
              </a:r>
              <a:endParaRPr lang="zh-CN" altLang="en-US" sz="1400" dirty="0">
                <a:latin typeface="+mn-ea"/>
              </a:endParaRPr>
            </a:p>
            <a:p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400" dirty="0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8148838" y="1821053"/>
              <a:ext cx="2680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+mn-ea"/>
                </a:rPr>
                <a:t>实际时间：</a:t>
              </a:r>
              <a:r>
                <a:rPr lang="en-US" altLang="zh-CN" sz="1400" dirty="0" smtClean="0">
                  <a:latin typeface="+mn-ea"/>
                </a:rPr>
                <a:t>16/7/5  </a:t>
              </a:r>
              <a:r>
                <a:rPr lang="en-US" altLang="zh-CN" sz="1400" dirty="0">
                  <a:latin typeface="+mn-ea"/>
                </a:rPr>
                <a:t>-</a:t>
              </a:r>
              <a:r>
                <a:rPr lang="en-US" altLang="zh-CN" sz="1400" dirty="0" smtClean="0">
                  <a:latin typeface="+mn-ea"/>
                </a:rPr>
                <a:t>16/7/23</a:t>
              </a:r>
              <a:endParaRPr lang="zh-CN" altLang="en-US" sz="1400" dirty="0">
                <a:latin typeface="+mn-ea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8148559" y="2239292"/>
              <a:ext cx="27686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+mn-ea"/>
                </a:rPr>
                <a:t>汇报记录：</a:t>
              </a:r>
              <a:r>
                <a:rPr lang="en-US" altLang="zh-CN" sz="1200" dirty="0">
                  <a:latin typeface="+mn-ea"/>
                </a:rPr>
                <a:t>16/7/18  -</a:t>
              </a:r>
              <a:r>
                <a:rPr lang="en-US" altLang="zh-CN" sz="1200" dirty="0" smtClean="0">
                  <a:latin typeface="+mn-ea"/>
                </a:rPr>
                <a:t>16/7/30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097326" y="2580676"/>
              <a:ext cx="8125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latin typeface="+mn-ea"/>
                </a:rPr>
                <a:t>100</a:t>
              </a:r>
              <a:r>
                <a:rPr lang="en-US" altLang="zh-CN" sz="1200" dirty="0">
                  <a:latin typeface="+mn-ea"/>
                </a:rPr>
                <a:t>%</a:t>
              </a:r>
              <a:endParaRPr lang="en-US" altLang="zh-CN" sz="1200" dirty="0" smtClean="0">
                <a:latin typeface="+mn-ea"/>
              </a:endParaRPr>
            </a:p>
            <a:p>
              <a:pPr algn="ctr"/>
              <a:r>
                <a:rPr lang="zh-CN" altLang="en-US" sz="1200" dirty="0" smtClean="0">
                  <a:latin typeface="+mn-ea"/>
                </a:rPr>
                <a:t>正常完成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8981857" y="2646847"/>
              <a:ext cx="18794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+mn-ea"/>
                </a:rPr>
                <a:t>加班加点按时完成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542163" y="5830097"/>
              <a:ext cx="955466" cy="3829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评价</a:t>
              </a:r>
              <a:endParaRPr lang="zh-CN" altLang="en-US" dirty="0"/>
            </a:p>
          </p:txBody>
        </p:sp>
        <p:sp>
          <p:nvSpPr>
            <p:cNvPr id="148" name="圆角矩形 147"/>
            <p:cNvSpPr/>
            <p:nvPr/>
          </p:nvSpPr>
          <p:spPr>
            <a:xfrm>
              <a:off x="9875740" y="5844035"/>
              <a:ext cx="929693" cy="3829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返回</a:t>
              </a:r>
              <a:endParaRPr lang="zh-CN" altLang="en-US" dirty="0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8038524" y="3293144"/>
              <a:ext cx="3427981" cy="22058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8203814" y="3373646"/>
              <a:ext cx="1031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+mn-ea"/>
                </a:rPr>
                <a:t>评价：</a:t>
              </a:r>
              <a:endParaRPr lang="zh-CN" altLang="en-US" sz="1400" dirty="0">
                <a:latin typeface="+mn-ea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8879188" y="2547069"/>
              <a:ext cx="0" cy="5165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8833914" y="1069159"/>
              <a:ext cx="16209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井道抹灰收尾修补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8097326" y="3681423"/>
              <a:ext cx="338166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本框 152"/>
            <p:cNvSpPr txBox="1"/>
            <p:nvPr/>
          </p:nvSpPr>
          <p:spPr>
            <a:xfrm>
              <a:off x="8207532" y="3763486"/>
              <a:ext cx="1031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+mn-ea"/>
                </a:rPr>
                <a:t>质量评价：</a:t>
              </a:r>
              <a:endParaRPr lang="zh-CN" altLang="en-US" sz="1400" dirty="0">
                <a:latin typeface="+mn-ea"/>
              </a:endParaRPr>
            </a:p>
          </p:txBody>
        </p:sp>
        <p:sp>
          <p:nvSpPr>
            <p:cNvPr id="154" name="圆角矩形 153"/>
            <p:cNvSpPr/>
            <p:nvPr/>
          </p:nvSpPr>
          <p:spPr>
            <a:xfrm>
              <a:off x="9239527" y="3778464"/>
              <a:ext cx="2075245" cy="259346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solidFill>
                    <a:schemeClr val="tx1"/>
                  </a:solidFill>
                </a:rPr>
                <a:t>接受，可以进行下游工作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5" name="等腰三角形 154"/>
            <p:cNvSpPr/>
            <p:nvPr/>
          </p:nvSpPr>
          <p:spPr>
            <a:xfrm rot="10800000">
              <a:off x="11075604" y="3821185"/>
              <a:ext cx="167268" cy="16479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226045" y="4211806"/>
              <a:ext cx="985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+mn-ea"/>
                </a:rPr>
                <a:t>林世顶：</a:t>
              </a:r>
              <a:endParaRPr lang="zh-CN" altLang="en-US" sz="1400" dirty="0">
                <a:latin typeface="+mn-ea"/>
              </a:endParaRPr>
            </a:p>
          </p:txBody>
        </p:sp>
        <p:sp>
          <p:nvSpPr>
            <p:cNvPr id="156" name="圆角矩形 155"/>
            <p:cNvSpPr/>
            <p:nvPr/>
          </p:nvSpPr>
          <p:spPr>
            <a:xfrm>
              <a:off x="9235810" y="4191004"/>
              <a:ext cx="2075245" cy="880573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solidFill>
                    <a:schemeClr val="tx1"/>
                  </a:solidFill>
                </a:rPr>
                <a:t>完成情况好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…</a:t>
              </a:r>
            </a:p>
            <a:p>
              <a:endParaRPr lang="en-US" altLang="zh-CN" sz="1200" dirty="0">
                <a:solidFill>
                  <a:schemeClr val="tx1"/>
                </a:solidFill>
              </a:endParaRPr>
            </a:p>
            <a:p>
              <a:endParaRPr lang="en-US" altLang="zh-CN" sz="1200" dirty="0" smtClean="0">
                <a:solidFill>
                  <a:schemeClr val="tx1"/>
                </a:solidFill>
              </a:endParaRPr>
            </a:p>
            <a:p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右箭头 27"/>
          <p:cNvSpPr/>
          <p:nvPr/>
        </p:nvSpPr>
        <p:spPr>
          <a:xfrm>
            <a:off x="7130329" y="3015422"/>
            <a:ext cx="496464" cy="35588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58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70"/>
  <p:tag name="MH_SECTIONID" val="271,272,273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20155621"/>
  <p:tag name="MH_LIBRARY" val="CONTENTS"/>
  <p:tag name="MH_TYPE" val="NUMBER"/>
  <p:tag name="ID" val="545835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20155621"/>
  <p:tag name="MH_LIBRARY" val="CONTENTS"/>
  <p:tag name="MH_TYPE" val="ENTRY"/>
  <p:tag name="ID" val="545835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20155621"/>
  <p:tag name="MH_LIBRARY" val="CONTENTS"/>
  <p:tag name="MH_TYPE" val="ENTRY"/>
  <p:tag name="ID" val="545835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20160038"/>
  <p:tag name="MH_LIBRARY" val="CONTENTS"/>
  <p:tag name="MH_TYPE" val="NUMBER"/>
  <p:tag name="ID" val="545835"/>
  <p:tag name="MH_ORDER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20155621"/>
  <p:tag name="MH_LIBRARY" val="CONTENTS"/>
  <p:tag name="MH_TYPE" val="ENTRY"/>
  <p:tag name="ID" val="545835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20155621"/>
  <p:tag name="MH_LIBRARY" val="CONTENTS"/>
  <p:tag name="MH_TYPE" val="NUMBER"/>
  <p:tag name="ID" val="545835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20155621"/>
  <p:tag name="MH_LIBRARY" val="CONTENTS"/>
  <p:tag name="MH_TYPE" val="ENTRY"/>
  <p:tag name="ID" val="545835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20155621"/>
  <p:tag name="MH_LIBRARY" val="CONTENTS"/>
  <p:tag name="MH_TYPE" val="OTHERS"/>
  <p:tag name="ID" val="54583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20155621"/>
  <p:tag name="MH_LIBRARY" val="CONTENTS"/>
  <p:tag name="MH_TYPE" val="ENTRY"/>
  <p:tag name="ID" val="545835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20155621"/>
  <p:tag name="MH_LIBRARY" val="CONTENTS"/>
  <p:tag name="MH_AUTOCOLOR" val="FALSE"/>
  <p:tag name="MH_TYPE" val="CONTENTS"/>
  <p:tag name="ID" val="54583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20155621"/>
  <p:tag name="MH_LIBRARY" val="CONTENTS"/>
  <p:tag name="MH_AUTOCOLOR" val="FALSE"/>
  <p:tag name="MH_TYPE" val="CONTENTS"/>
  <p:tag name="ID" val="54583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20155621"/>
  <p:tag name="MH_LIBRARY" val="CONTENTS"/>
  <p:tag name="MH_TYPE" val="NUMBER"/>
  <p:tag name="ID" val="545835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20155621"/>
  <p:tag name="MH_LIBRARY" val="CONTENTS"/>
  <p:tag name="MH_TYPE" val="NUMBER"/>
  <p:tag name="ID" val="545835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20155621"/>
  <p:tag name="MH_LIBRARY" val="CONTENTS"/>
  <p:tag name="MH_TYPE" val="ENTRY"/>
  <p:tag name="ID" val="545835"/>
  <p:tag name="MH_ORDER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20155621"/>
  <p:tag name="MH_LIBRARY" val="CONTENTS"/>
  <p:tag name="MH_TYPE" val="ENTRY"/>
  <p:tag name="ID" val="545835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20160038"/>
  <p:tag name="MH_LIBRARY" val="CONTENTS"/>
  <p:tag name="MH_TYPE" val="NUMBER"/>
  <p:tag name="ID" val="545835"/>
  <p:tag name="MH_ORDER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20155621"/>
  <p:tag name="MH_LIBRARY" val="CONTENTS"/>
  <p:tag name="MH_TYPE" val="ENTRY"/>
  <p:tag name="ID" val="545835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20155621"/>
  <p:tag name="MH_LIBRARY" val="CONTENTS"/>
  <p:tag name="MH_TYPE" val="NUMBER"/>
  <p:tag name="ID" val="545835"/>
  <p:tag name="MH_ORDER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20155621"/>
  <p:tag name="MH_LIBRARY" val="CONTENTS"/>
  <p:tag name="MH_TYPE" val="ENTRY"/>
  <p:tag name="ID" val="545835"/>
  <p:tag name="MH_ORDER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20155621"/>
  <p:tag name="MH_LIBRARY" val="CONTENTS"/>
  <p:tag name="MH_TYPE" val="ENTRY"/>
  <p:tag name="ID" val="545835"/>
  <p:tag name="MH_ORDER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20155621"/>
  <p:tag name="MH_LIBRARY" val="CONTENTS"/>
  <p:tag name="MH_TYPE" val="ENTRY"/>
  <p:tag name="ID" val="545835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20155621"/>
  <p:tag name="MH_LIBRARY" val="CONTENTS"/>
  <p:tag name="MH_TYPE" val="OTHERS"/>
  <p:tag name="ID" val="54583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20155621"/>
  <p:tag name="MH_LIBRARY" val="CONTENTS"/>
  <p:tag name="MH_AUTOCOLOR" val="FALSE"/>
  <p:tag name="MH_TYPE" val="CONTENTS"/>
  <p:tag name="ID" val="54583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20155621"/>
  <p:tag name="MH_LIBRARY" val="CONTENTS"/>
  <p:tag name="MH_TYPE" val="OTHERS"/>
  <p:tag name="ID" val="54583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20155621"/>
  <p:tag name="MH_LIBRARY" val="CONTENTS"/>
  <p:tag name="MH_TYPE" val="NUMBER"/>
  <p:tag name="ID" val="545835"/>
  <p:tag name="MH_ORDER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20155621"/>
  <p:tag name="MH_LIBRARY" val="CONTENTS"/>
  <p:tag name="MH_TYPE" val="NUMBER"/>
  <p:tag name="ID" val="545835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20155621"/>
  <p:tag name="MH_LIBRARY" val="CONTENTS"/>
  <p:tag name="MH_TYPE" val="ENTRY"/>
  <p:tag name="ID" val="545835"/>
  <p:tag name="MH_ORDER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20155621"/>
  <p:tag name="MH_LIBRARY" val="CONTENTS"/>
  <p:tag name="MH_TYPE" val="ENTRY"/>
  <p:tag name="ID" val="545835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20160038"/>
  <p:tag name="MH_LIBRARY" val="CONTENTS"/>
  <p:tag name="MH_TYPE" val="NUMBER"/>
  <p:tag name="ID" val="545835"/>
  <p:tag name="MH_ORDER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20155621"/>
  <p:tag name="MH_LIBRARY" val="CONTENTS"/>
  <p:tag name="MH_TYPE" val="ENTRY"/>
  <p:tag name="ID" val="545835"/>
  <p:tag name="MH_ORDER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20155621"/>
  <p:tag name="MH_LIBRARY" val="CONTENTS"/>
  <p:tag name="MH_TYPE" val="NUMBER"/>
  <p:tag name="ID" val="545835"/>
  <p:tag name="MH_ORDER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20155621"/>
  <p:tag name="MH_LIBRARY" val="CONTENTS"/>
  <p:tag name="MH_TYPE" val="ENTRY"/>
  <p:tag name="ID" val="545835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20155621"/>
  <p:tag name="MH_LIBRARY" val="CONTENTS"/>
  <p:tag name="MH_TYPE" val="OTHERS"/>
  <p:tag name="ID" val="54583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20155621"/>
  <p:tag name="MH_LIBRARY" val="CONTENTS"/>
  <p:tag name="MH_AUTOCOLOR" val="FALSE"/>
  <p:tag name="MH_TYPE" val="CONTENTS"/>
  <p:tag name="ID" val="54583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20155621"/>
  <p:tag name="MH_LIBRARY" val="CONTENTS"/>
  <p:tag name="MH_TYPE" val="OTHERS"/>
  <p:tag name="ID" val="54583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20155621"/>
  <p:tag name="MH_LIBRARY" val="CONTENTS"/>
  <p:tag name="MH_TYPE" val="NUMBER"/>
  <p:tag name="ID" val="545835"/>
  <p:tag name="MH_ORDER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20155621"/>
  <p:tag name="MH_LIBRARY" val="CONTENTS"/>
  <p:tag name="MH_TYPE" val="NUMBER"/>
  <p:tag name="ID" val="545835"/>
  <p:tag name="MH_ORDER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20155621"/>
  <p:tag name="MH_LIBRARY" val="CONTENTS"/>
  <p:tag name="MH_TYPE" val="ENTRY"/>
  <p:tag name="ID" val="545835"/>
  <p:tag name="MH_ORDER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20155621"/>
  <p:tag name="MH_LIBRARY" val="CONTENTS"/>
  <p:tag name="MH_TYPE" val="ENTRY"/>
  <p:tag name="ID" val="545835"/>
  <p:tag name="MH_ORDER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20160038"/>
  <p:tag name="MH_LIBRARY" val="CONTENTS"/>
  <p:tag name="MH_TYPE" val="NUMBER"/>
  <p:tag name="ID" val="545835"/>
  <p:tag name="MH_ORDER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20155621"/>
  <p:tag name="MH_LIBRARY" val="CONTENTS"/>
  <p:tag name="MH_TYPE" val="ENTRY"/>
  <p:tag name="ID" val="545835"/>
  <p:tag name="MH_ORDER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20155621"/>
  <p:tag name="MH_LIBRARY" val="CONTENTS"/>
  <p:tag name="MH_TYPE" val="NUMBER"/>
  <p:tag name="ID" val="545835"/>
  <p:tag name="MH_ORDER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20155621"/>
  <p:tag name="MH_LIBRARY" val="CONTENTS"/>
  <p:tag name="MH_TYPE" val="ENTRY"/>
  <p:tag name="ID" val="545835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20155621"/>
  <p:tag name="MH_LIBRARY" val="CONTENTS"/>
  <p:tag name="MH_TYPE" val="OTHERS"/>
  <p:tag name="ID" val="54583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20155621"/>
  <p:tag name="MH_LIBRARY" val="CONTENTS"/>
  <p:tag name="MH_AUTOCOLOR" val="FALSE"/>
  <p:tag name="MH_TYPE" val="CONTENTS"/>
  <p:tag name="ID" val="54583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20155621"/>
  <p:tag name="MH_LIBRARY" val="CONTENTS"/>
  <p:tag name="MH_TYPE" val="OTHERS"/>
  <p:tag name="ID" val="54583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20155621"/>
  <p:tag name="MH_LIBRARY" val="CONTENTS"/>
  <p:tag name="MH_AUTOCOLOR" val="FALSE"/>
  <p:tag name="MH_TYPE" val="CONTENTS"/>
  <p:tag name="ID" val="54583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20155621"/>
  <p:tag name="MH_LIBRARY" val="CONTENTS"/>
  <p:tag name="MH_TYPE" val="OTHERS"/>
  <p:tag name="ID" val="54583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20155621"/>
  <p:tag name="MH_LIBRARY" val="CONTENTS"/>
  <p:tag name="MH_AUTOCOLOR" val="FALSE"/>
  <p:tag name="MH_TYPE" val="CONTENTS"/>
  <p:tag name="ID" val="54583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20155621"/>
  <p:tag name="MH_LIBRARY" val="CONTENTS"/>
  <p:tag name="MH_TYPE" val="OTHERS"/>
  <p:tag name="ID" val="54583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20155621"/>
  <p:tag name="MH_LIBRARY" val="CONTENTS"/>
  <p:tag name="MH_AUTOCOLOR" val="FALSE"/>
  <p:tag name="MH_TYPE" val="CONTENTS"/>
  <p:tag name="ID" val="54583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20155621"/>
  <p:tag name="MH_LIBRARY" val="CONTENTS"/>
  <p:tag name="MH_TYPE" val="NUMBER"/>
  <p:tag name="ID" val="545835"/>
  <p:tag name="MH_ORDER" val="2"/>
</p:tagLst>
</file>

<file path=ppt/theme/theme1.xml><?xml version="1.0" encoding="utf-8"?>
<a:theme xmlns:a="http://schemas.openxmlformats.org/drawingml/2006/main" name="基础">
  <a:themeElements>
    <a:clrScheme name="基础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TM03457444[[fn=基础]]</Template>
  <TotalTime>2045</TotalTime>
  <Words>961</Words>
  <Application>Microsoft Office PowerPoint</Application>
  <PresentationFormat>宽屏</PresentationFormat>
  <Paragraphs>368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맑은 고딕</vt:lpstr>
      <vt:lpstr>方正小篆体</vt:lpstr>
      <vt:lpstr>方正综艺简体</vt:lpstr>
      <vt:lpstr>华文细黑</vt:lpstr>
      <vt:lpstr>华文中宋</vt:lpstr>
      <vt:lpstr>楷体</vt:lpstr>
      <vt:lpstr>宋体</vt:lpstr>
      <vt:lpstr>微软雅黑</vt:lpstr>
      <vt:lpstr>幼圆</vt:lpstr>
      <vt:lpstr>Arial</vt:lpstr>
      <vt:lpstr>Calibri</vt:lpstr>
      <vt:lpstr>Corbel</vt:lpstr>
      <vt:lpstr>Tahoma</vt:lpstr>
      <vt:lpstr>Wingdings</vt:lpstr>
      <vt:lpstr>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ning wu</dc:creator>
  <cp:lastModifiedBy>ning wu</cp:lastModifiedBy>
  <cp:revision>147</cp:revision>
  <dcterms:created xsi:type="dcterms:W3CDTF">2017-01-20T07:22:00Z</dcterms:created>
  <dcterms:modified xsi:type="dcterms:W3CDTF">2017-04-17T02:08:05Z</dcterms:modified>
</cp:coreProperties>
</file>