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6" r:id="rId2"/>
  </p:sldIdLst>
  <p:sldSz cx="2743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318" autoAdjust="0"/>
  </p:normalViewPr>
  <p:slideViewPr>
    <p:cSldViewPr snapToGrid="0" snapToObjects="1">
      <p:cViewPr>
        <p:scale>
          <a:sx n="25" d="100"/>
          <a:sy n="25" d="100"/>
        </p:scale>
        <p:origin x="1666" y="-1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057400" y="10226042"/>
            <a:ext cx="23317200" cy="705612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4114800" y="18653759"/>
            <a:ext cx="19202401" cy="8412480"/>
          </a:xfrm>
          <a:prstGeom prst="rect">
            <a:avLst/>
          </a:prstGeom>
          <a:noFill/>
          <a:ln>
            <a:noFill/>
          </a:ln>
        </p:spPr>
        <p:txBody>
          <a:bodyPr wrap="square" lIns="91425" tIns="91425" rIns="91425" bIns="91425" anchor="t" anchorCtr="0"/>
          <a:lstStyle>
            <a:lvl1pPr marL="0" marR="0" lvl="0" indent="0" algn="ctr" rtl="0">
              <a:spcBef>
                <a:spcPts val="3080"/>
              </a:spcBef>
              <a:buClr>
                <a:srgbClr val="888888"/>
              </a:buClr>
              <a:buSzPts val="15400"/>
              <a:buFont typeface="Arial" panose="020B0604020202090204"/>
              <a:buNone/>
              <a:defRPr sz="15400" b="0" i="0" u="none" strike="noStrike" cap="none">
                <a:solidFill>
                  <a:srgbClr val="888888"/>
                </a:solidFill>
                <a:latin typeface="Calibri"/>
                <a:ea typeface="Calibri"/>
                <a:cs typeface="Calibri"/>
                <a:sym typeface="Calibri"/>
              </a:defRPr>
            </a:lvl1pPr>
            <a:lvl2pPr marL="2194560" marR="0" lvl="1" indent="-10160" algn="ctr" rtl="0">
              <a:spcBef>
                <a:spcPts val="2680"/>
              </a:spcBef>
              <a:buClr>
                <a:srgbClr val="888888"/>
              </a:buClr>
              <a:buSzPts val="13400"/>
              <a:buFont typeface="Arial" panose="020B0604020202090204"/>
              <a:buNone/>
              <a:defRPr sz="13400" b="0" i="0" u="none" strike="noStrike" cap="none">
                <a:solidFill>
                  <a:srgbClr val="888888"/>
                </a:solidFill>
                <a:latin typeface="Calibri"/>
                <a:ea typeface="Calibri"/>
                <a:cs typeface="Calibri"/>
                <a:sym typeface="Calibri"/>
              </a:defRPr>
            </a:lvl2pPr>
            <a:lvl3pPr marL="4389120" marR="0" lvl="2" indent="-7620" algn="ctr" rtl="0">
              <a:spcBef>
                <a:spcPts val="2300"/>
              </a:spcBef>
              <a:buClr>
                <a:srgbClr val="888888"/>
              </a:buClr>
              <a:buSzPts val="11500"/>
              <a:buFont typeface="Arial" panose="020B0604020202090204"/>
              <a:buNone/>
              <a:defRPr sz="11500" b="0" i="0" u="none" strike="noStrike" cap="none">
                <a:solidFill>
                  <a:srgbClr val="888888"/>
                </a:solidFill>
                <a:latin typeface="Calibri"/>
                <a:ea typeface="Calibri"/>
                <a:cs typeface="Calibri"/>
                <a:sym typeface="Calibri"/>
              </a:defRPr>
            </a:lvl3pPr>
            <a:lvl4pPr marL="6583680" marR="0" lvl="3"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4pPr>
            <a:lvl5pPr marL="8778240" marR="0" lvl="4" indent="-254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5pPr>
            <a:lvl6pPr marL="10972800" marR="0" lvl="5" indent="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6pPr>
            <a:lvl7pPr marL="13167360" marR="0" lvl="6" indent="-1016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7pPr>
            <a:lvl8pPr marL="15361920" marR="0" lvl="7" indent="-762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8pPr>
            <a:lvl9pPr marL="17556480" marR="0" lvl="8"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853689" y="6198874"/>
            <a:ext cx="21724621" cy="24688800"/>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2867739" y="58921174"/>
            <a:ext cx="134820660" cy="29627512"/>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6615880" y="29522260"/>
            <a:ext cx="134820660" cy="88425339"/>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66939" y="21153122"/>
            <a:ext cx="23317200" cy="65379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92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2166939" y="13952225"/>
            <a:ext cx="23317200" cy="7200898"/>
          </a:xfrm>
          <a:prstGeom prst="rect">
            <a:avLst/>
          </a:prstGeom>
          <a:noFill/>
          <a:ln>
            <a:noFill/>
          </a:ln>
        </p:spPr>
        <p:txBody>
          <a:bodyPr wrap="square" lIns="91425" tIns="91425" rIns="91425" bIns="91425" anchor="b" anchorCtr="0"/>
          <a:lstStyle>
            <a:lvl1pPr marL="0" marR="0" lvl="0" indent="0" algn="l" rtl="0">
              <a:spcBef>
                <a:spcPts val="1920"/>
              </a:spcBef>
              <a:buClr>
                <a:srgbClr val="888888"/>
              </a:buClr>
              <a:buSzPts val="15400"/>
              <a:buFont typeface="Arial" panose="020B0604020202090204"/>
              <a:buNone/>
              <a:defRPr sz="9600" b="0" i="0" u="none" strike="noStrike" cap="none">
                <a:solidFill>
                  <a:srgbClr val="888888"/>
                </a:solidFill>
                <a:latin typeface="Calibri"/>
                <a:ea typeface="Calibri"/>
                <a:cs typeface="Calibri"/>
                <a:sym typeface="Calibri"/>
              </a:defRPr>
            </a:lvl1pPr>
            <a:lvl2pPr marL="2194560" marR="0" lvl="1" indent="-10160" algn="l" rtl="0">
              <a:spcBef>
                <a:spcPts val="1720"/>
              </a:spcBef>
              <a:buClr>
                <a:srgbClr val="888888"/>
              </a:buClr>
              <a:buSzPts val="13400"/>
              <a:buFont typeface="Arial" panose="020B0604020202090204"/>
              <a:buNone/>
              <a:defRPr sz="8600" b="0" i="0" u="none" strike="noStrike" cap="none">
                <a:solidFill>
                  <a:srgbClr val="888888"/>
                </a:solidFill>
                <a:latin typeface="Calibri"/>
                <a:ea typeface="Calibri"/>
                <a:cs typeface="Calibri"/>
                <a:sym typeface="Calibri"/>
              </a:defRPr>
            </a:lvl2pPr>
            <a:lvl3pPr marL="4389120" marR="0" lvl="2" indent="-7620" algn="l" rtl="0">
              <a:spcBef>
                <a:spcPts val="1540"/>
              </a:spcBef>
              <a:buClr>
                <a:srgbClr val="888888"/>
              </a:buClr>
              <a:buSzPts val="11500"/>
              <a:buFont typeface="Arial" panose="020B0604020202090204"/>
              <a:buNone/>
              <a:defRPr sz="7700" b="0" i="0" u="none" strike="noStrike" cap="none">
                <a:solidFill>
                  <a:srgbClr val="888888"/>
                </a:solidFill>
                <a:latin typeface="Calibri"/>
                <a:ea typeface="Calibri"/>
                <a:cs typeface="Calibri"/>
                <a:sym typeface="Calibri"/>
              </a:defRPr>
            </a:lvl3pPr>
            <a:lvl4pPr marL="6583680" marR="0" lvl="3"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4pPr>
            <a:lvl5pPr marL="8778240" marR="0" lvl="4" indent="-254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5pPr>
            <a:lvl6pPr marL="10972800" marR="0" lvl="5" indent="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6pPr>
            <a:lvl7pPr marL="13167360" marR="0" lvl="6" indent="-1016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7pPr>
            <a:lvl8pPr marL="15361920" marR="0" lvl="7" indent="-762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8pPr>
            <a:lvl9pPr marL="17556480" marR="0" lvl="8"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6581776"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6065400"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1371600" y="7368542"/>
            <a:ext cx="12120564"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371600" y="10439400"/>
            <a:ext cx="12120564"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3935077" y="7368542"/>
            <a:ext cx="12125326"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3935077" y="10439400"/>
            <a:ext cx="12125326"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2" y="1310640"/>
            <a:ext cx="9024939" cy="557784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10725150" y="1310643"/>
            <a:ext cx="15335250" cy="28094942"/>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371602" y="6888483"/>
            <a:ext cx="9024939" cy="22517102"/>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376864" y="23042880"/>
            <a:ext cx="16459200" cy="2720342"/>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376864" y="2941320"/>
            <a:ext cx="16459200" cy="19751040"/>
          </a:xfrm>
          <a:prstGeom prst="rect">
            <a:avLst/>
          </a:prstGeom>
          <a:noFill/>
          <a:ln>
            <a:noFill/>
          </a:ln>
        </p:spPr>
        <p:txBody>
          <a:bodyPr wrap="square" lIns="91425" tIns="91425" rIns="91425" bIns="91425" anchor="t" anchorCtr="0"/>
          <a:lstStyle>
            <a:lvl1pPr marL="0" marR="0" lvl="0" indent="0" algn="l" rtl="0">
              <a:spcBef>
                <a:spcPts val="3080"/>
              </a:spcBef>
              <a:buClr>
                <a:schemeClr val="dk1"/>
              </a:buClr>
              <a:buSzPts val="1400"/>
              <a:buFont typeface="Arial" panose="020B0604020202090204"/>
              <a:buNone/>
              <a:defRPr sz="15400" b="0" i="0" u="none" strike="noStrike" cap="none">
                <a:solidFill>
                  <a:schemeClr val="dk1"/>
                </a:solidFill>
                <a:latin typeface="Calibri"/>
                <a:ea typeface="Calibri"/>
                <a:cs typeface="Calibri"/>
                <a:sym typeface="Calibri"/>
              </a:defRPr>
            </a:lvl1pPr>
            <a:lvl2pPr marL="2194560" marR="0" lvl="1" indent="-10160" algn="l" rtl="0">
              <a:spcBef>
                <a:spcPts val="2680"/>
              </a:spcBef>
              <a:buClr>
                <a:schemeClr val="dk1"/>
              </a:buClr>
              <a:buSzPts val="1400"/>
              <a:buFont typeface="Arial" panose="020B0604020202090204"/>
              <a:buNone/>
              <a:defRPr sz="13400" b="0" i="0" u="none" strike="noStrike" cap="none">
                <a:solidFill>
                  <a:schemeClr val="dk1"/>
                </a:solidFill>
                <a:latin typeface="Calibri"/>
                <a:ea typeface="Calibri"/>
                <a:cs typeface="Calibri"/>
                <a:sym typeface="Calibri"/>
              </a:defRPr>
            </a:lvl2pPr>
            <a:lvl3pPr marL="4389120" marR="0" lvl="2" indent="-7620" algn="l" rtl="0">
              <a:spcBef>
                <a:spcPts val="2300"/>
              </a:spcBef>
              <a:buClr>
                <a:schemeClr val="dk1"/>
              </a:buClr>
              <a:buSzPts val="1400"/>
              <a:buFont typeface="Arial" panose="020B0604020202090204"/>
              <a:buNone/>
              <a:defRPr sz="11500" b="0" i="0" u="none" strike="noStrike" cap="none">
                <a:solidFill>
                  <a:schemeClr val="dk1"/>
                </a:solidFill>
                <a:latin typeface="Calibri"/>
                <a:ea typeface="Calibri"/>
                <a:cs typeface="Calibri"/>
                <a:sym typeface="Calibri"/>
              </a:defRPr>
            </a:lvl3pPr>
            <a:lvl4pPr marL="6583680" marR="0" lvl="3"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4pPr>
            <a:lvl5pPr marL="8778240" marR="0" lvl="4" indent="-254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5pPr>
            <a:lvl6pPr marL="10972800" marR="0" lvl="5" indent="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6pPr>
            <a:lvl7pPr marL="13167360" marR="0" lvl="6" indent="-1016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7pPr>
            <a:lvl8pPr marL="15361920" marR="0" lvl="7" indent="-762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8pPr>
            <a:lvl9pPr marL="17556480" marR="0" lvl="8"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5376864" y="25763222"/>
            <a:ext cx="16459200" cy="3863338"/>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0" y="0"/>
            <a:ext cx="27432000" cy="548640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0" name="Shape 90"/>
          <p:cNvSpPr txBox="1"/>
          <p:nvPr/>
        </p:nvSpPr>
        <p:spPr>
          <a:xfrm>
            <a:off x="5410200" y="536832"/>
            <a:ext cx="17221200" cy="3349631"/>
          </a:xfrm>
          <a:prstGeom prst="rect">
            <a:avLst/>
          </a:prstGeom>
          <a:noFill/>
          <a:ln>
            <a:noFill/>
          </a:ln>
          <a:effectLst>
            <a:outerShdw blurRad="50800" dist="63500" dir="2700000">
              <a:srgbClr val="000000">
                <a:alpha val="42745"/>
              </a:srgbClr>
            </a:outerShdw>
          </a:effectLst>
        </p:spPr>
        <p:txBody>
          <a:bodyPr wrap="square" lIns="91425" tIns="45700" rIns="91425" bIns="45700" anchor="t" anchorCtr="0">
            <a:noAutofit/>
          </a:bodyPr>
          <a:lstStyle/>
          <a:p>
            <a:pPr lvl="0" algn="ctr"/>
            <a:r>
              <a:rPr lang="en-US" altLang="zh-CN" sz="7200" dirty="0">
                <a:solidFill>
                  <a:schemeClr val="lt1"/>
                </a:solidFill>
                <a:latin typeface="Calibri"/>
                <a:ea typeface="Calibri"/>
                <a:cs typeface="Calibri"/>
                <a:sym typeface="Calibri"/>
              </a:rPr>
              <a:t>Digital Music Recommendation System</a:t>
            </a:r>
          </a:p>
          <a:p>
            <a:pPr lvl="0" algn="ctr"/>
            <a:r>
              <a:rPr lang="en-US" altLang="zh-CN" sz="4400" dirty="0" err="1">
                <a:solidFill>
                  <a:schemeClr val="lt1"/>
                </a:solidFill>
                <a:latin typeface="Times New Roman" panose="02020703060505090304"/>
                <a:ea typeface="Times New Roman" panose="02020703060505090304"/>
                <a:cs typeface="Times New Roman" panose="02020703060505090304"/>
                <a:sym typeface="Times New Roman" panose="02020703060505090304"/>
              </a:rPr>
              <a:t>Minjia</a:t>
            </a:r>
            <a:r>
              <a:rPr lang="en-US" altLang="zh-CN"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Qian, </a:t>
            </a:r>
            <a:r>
              <a:rPr lang="en-US" altLang="zh-CN" sz="4400" dirty="0" err="1">
                <a:solidFill>
                  <a:schemeClr val="lt1"/>
                </a:solidFill>
                <a:latin typeface="Times New Roman" panose="02020703060505090304"/>
                <a:ea typeface="Times New Roman" panose="02020703060505090304"/>
                <a:cs typeface="Times New Roman" panose="02020703060505090304"/>
                <a:sym typeface="Times New Roman" panose="02020703060505090304"/>
              </a:rPr>
              <a:t>Siyi</a:t>
            </a:r>
            <a:r>
              <a:rPr lang="en-US" altLang="zh-CN"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Zheng</a:t>
            </a:r>
            <a:endParaRPr lang="en-US"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endParaRPr>
          </a:p>
          <a:p>
            <a:pPr marL="0" marR="0" lvl="0" indent="0" algn="ctr" rtl="0">
              <a:lnSpc>
                <a:spcPct val="114000"/>
              </a:lnSpc>
              <a:spcBef>
                <a:spcPts val="0"/>
              </a:spcBef>
              <a:buNone/>
            </a:pPr>
            <a:r>
              <a:rPr lang="en-US" sz="4400" baseline="300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1</a:t>
            </a:r>
            <a:r>
              <a:rPr lang="en-US"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School of Information, </a:t>
            </a:r>
            <a:r>
              <a:rPr lang="en-US" sz="4400" dirty="0">
                <a:solidFill>
                  <a:srgbClr val="FFFFFF"/>
                </a:solidFill>
                <a:latin typeface="Times New Roman" panose="02020703060505090304"/>
                <a:ea typeface="Times New Roman" panose="02020703060505090304"/>
                <a:cs typeface="Times New Roman" panose="02020703060505090304"/>
                <a:sym typeface="Times New Roman" panose="02020703060505090304"/>
              </a:rPr>
              <a:t> University of Michigan</a:t>
            </a:r>
          </a:p>
        </p:txBody>
      </p:sp>
      <p:sp>
        <p:nvSpPr>
          <p:cNvPr id="91" name="Shape 91"/>
          <p:cNvSpPr txBox="1"/>
          <p:nvPr/>
        </p:nvSpPr>
        <p:spPr>
          <a:xfrm>
            <a:off x="-195942" y="31763084"/>
            <a:ext cx="27432000" cy="118872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2" name="Shape 92"/>
          <p:cNvSpPr txBox="1"/>
          <p:nvPr/>
        </p:nvSpPr>
        <p:spPr>
          <a:xfrm>
            <a:off x="19825003" y="30485707"/>
            <a:ext cx="5549899" cy="646331"/>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600" b="1" dirty="0">
                <a:solidFill>
                  <a:schemeClr val="lt1"/>
                </a:solidFill>
                <a:latin typeface="Calibri"/>
                <a:ea typeface="Calibri"/>
                <a:cs typeface="Calibri"/>
                <a:sym typeface="Calibri"/>
              </a:rPr>
              <a:t>Contact: </a:t>
            </a:r>
          </a:p>
        </p:txBody>
      </p:sp>
      <p:sp>
        <p:nvSpPr>
          <p:cNvPr id="93" name="Shape 93"/>
          <p:cNvSpPr txBox="1"/>
          <p:nvPr/>
        </p:nvSpPr>
        <p:spPr>
          <a:xfrm>
            <a:off x="474755" y="31807838"/>
            <a:ext cx="15484805"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800" dirty="0">
                <a:solidFill>
                  <a:schemeClr val="lt1"/>
                </a:solidFill>
                <a:latin typeface="Calibri"/>
                <a:ea typeface="Calibri"/>
                <a:cs typeface="Calibri"/>
                <a:sym typeface="Calibri"/>
              </a:rPr>
              <a:t>This is a final project presentation of SI </a:t>
            </a:r>
            <a:r>
              <a:rPr lang="en-US" altLang="zh-CN" sz="2800" dirty="0">
                <a:solidFill>
                  <a:schemeClr val="lt1"/>
                </a:solidFill>
                <a:latin typeface="Calibri"/>
                <a:ea typeface="Calibri"/>
                <a:cs typeface="Calibri"/>
                <a:sym typeface="Calibri"/>
              </a:rPr>
              <a:t>671:</a:t>
            </a:r>
            <a:r>
              <a:rPr lang="zh-CN" altLang="en-US" sz="2800" dirty="0">
                <a:solidFill>
                  <a:schemeClr val="lt1"/>
                </a:solidFill>
                <a:latin typeface="Calibri"/>
                <a:ea typeface="Calibri"/>
                <a:cs typeface="Calibri"/>
                <a:sym typeface="Calibri"/>
              </a:rPr>
              <a:t> </a:t>
            </a:r>
            <a:r>
              <a:rPr lang="en-US" altLang="zh-CN" sz="2800" dirty="0">
                <a:solidFill>
                  <a:schemeClr val="lt1"/>
                </a:solidFill>
                <a:latin typeface="Calibri"/>
                <a:ea typeface="Calibri"/>
                <a:cs typeface="Calibri"/>
                <a:sym typeface="Calibri"/>
              </a:rPr>
              <a:t>Data Mining</a:t>
            </a:r>
            <a:endParaRPr lang="en-US" sz="2800" dirty="0">
              <a:solidFill>
                <a:schemeClr val="lt1"/>
              </a:solidFill>
              <a:latin typeface="Calibri"/>
              <a:ea typeface="Calibri"/>
              <a:cs typeface="Calibri"/>
              <a:sym typeface="Calibri"/>
            </a:endParaRPr>
          </a:p>
        </p:txBody>
      </p:sp>
      <p:pic>
        <p:nvPicPr>
          <p:cNvPr id="94" name="Shape 94"/>
          <p:cNvPicPr preferRelativeResize="0"/>
          <p:nvPr/>
        </p:nvPicPr>
        <p:blipFill rotWithShape="1">
          <a:blip r:embed="rId3"/>
          <a:srcRect/>
          <a:stretch>
            <a:fillRect/>
          </a:stretch>
        </p:blipFill>
        <p:spPr>
          <a:xfrm>
            <a:off x="412899" y="1560077"/>
            <a:ext cx="4740165" cy="2097523"/>
          </a:xfrm>
          <a:prstGeom prst="rect">
            <a:avLst/>
          </a:prstGeom>
          <a:noFill/>
          <a:ln>
            <a:noFill/>
          </a:ln>
        </p:spPr>
      </p:pic>
      <p:pic>
        <p:nvPicPr>
          <p:cNvPr id="95" name="Shape 95"/>
          <p:cNvPicPr preferRelativeResize="0"/>
          <p:nvPr/>
        </p:nvPicPr>
        <p:blipFill rotWithShape="1">
          <a:blip r:embed="rId4"/>
          <a:srcRect/>
          <a:stretch>
            <a:fillRect/>
          </a:stretch>
        </p:blipFill>
        <p:spPr>
          <a:xfrm>
            <a:off x="23933039" y="1221883"/>
            <a:ext cx="2675659" cy="2743200"/>
          </a:xfrm>
          <a:prstGeom prst="rect">
            <a:avLst/>
          </a:prstGeom>
          <a:noFill/>
          <a:ln>
            <a:noFill/>
          </a:ln>
        </p:spPr>
      </p:pic>
      <p:sp>
        <p:nvSpPr>
          <p:cNvPr id="26" name="TextBox 3"/>
          <p:cNvSpPr>
            <a:spLocks noChangeArrowheads="1"/>
          </p:cNvSpPr>
          <p:nvPr/>
        </p:nvSpPr>
        <p:spPr bwMode="auto">
          <a:xfrm>
            <a:off x="968659" y="5946209"/>
            <a:ext cx="7920000" cy="25185830"/>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r>
              <a:rPr lang="en-US" sz="4000" b="1" u="sng" dirty="0">
                <a:solidFill>
                  <a:srgbClr val="17365D"/>
                </a:solidFill>
                <a:latin typeface="Calibri" panose="020F0502020204030204" pitchFamily="34" charset="0"/>
                <a:sym typeface="Calibri" panose="020F0502020204030204" pitchFamily="34" charset="0"/>
              </a:rPr>
              <a:t> </a:t>
            </a:r>
          </a:p>
          <a:p>
            <a:pPr algn="ctr"/>
            <a:endParaRPr lang="zh-CN" altLang="en-US" sz="5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pPr algn="ctr"/>
            <a:endParaRPr lang="zh-CN" altLang="en-US" sz="500" b="1" u="sng" dirty="0">
              <a:solidFill>
                <a:srgbClr val="17365D"/>
              </a:solidFill>
              <a:latin typeface="Calibri" panose="020F0502020204030204" pitchFamily="34" charset="0"/>
              <a:sym typeface="Calibri" panose="020F0502020204030204" pitchFamily="34" charset="0"/>
            </a:endParaRPr>
          </a:p>
        </p:txBody>
      </p:sp>
      <p:sp>
        <p:nvSpPr>
          <p:cNvPr id="27" name="TextBox 4"/>
          <p:cNvSpPr>
            <a:spLocks noChangeArrowheads="1"/>
          </p:cNvSpPr>
          <p:nvPr/>
        </p:nvSpPr>
        <p:spPr bwMode="auto">
          <a:xfrm>
            <a:off x="18572465" y="5946208"/>
            <a:ext cx="7920000" cy="25185831"/>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2800" dirty="0">
              <a:solidFill>
                <a:srgbClr val="17375E"/>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sz="12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endParaRPr lang="en-US" altLang="zh-CN" sz="1800" dirty="0">
              <a:solidFill>
                <a:srgbClr val="17375E"/>
              </a:solidFill>
              <a:latin typeface="Calibri" panose="020F0502020204030204" pitchFamily="34" charset="0"/>
              <a:sym typeface="Calibri" panose="020F0502020204030204" pitchFamily="34" charset="0"/>
            </a:endParaRPr>
          </a:p>
          <a:p>
            <a:endParaRPr lang="zh-CN" altLang="en-US" sz="2800" dirty="0">
              <a:solidFill>
                <a:srgbClr val="17365D"/>
              </a:solidFill>
              <a:sym typeface="Calibri" panose="020F0502020204030204" pitchFamily="34" charset="0"/>
            </a:endParaRPr>
          </a:p>
          <a:p>
            <a:endParaRPr lang="zh-CN" altLang="en-US" sz="3200" dirty="0">
              <a:solidFill>
                <a:srgbClr val="000000"/>
              </a:solidFill>
              <a:latin typeface="宋体" panose="02010600030101010101" pitchFamily="2" charset="-122"/>
              <a:sym typeface="宋体" panose="02010600030101010101" pitchFamily="2" charset="-122"/>
            </a:endParaRPr>
          </a:p>
        </p:txBody>
      </p:sp>
      <p:sp>
        <p:nvSpPr>
          <p:cNvPr id="28" name="TextBox 5"/>
          <p:cNvSpPr>
            <a:spLocks noChangeArrowheads="1"/>
          </p:cNvSpPr>
          <p:nvPr/>
        </p:nvSpPr>
        <p:spPr bwMode="auto">
          <a:xfrm>
            <a:off x="9765168" y="5946209"/>
            <a:ext cx="7920000" cy="25200000"/>
          </a:xfrm>
          <a:prstGeom prst="rect">
            <a:avLst/>
          </a:prstGeom>
          <a:solidFill>
            <a:schemeClr val="bg1"/>
          </a:solidFill>
          <a:ln w="25400" cmpd="sng">
            <a:solidFill>
              <a:schemeClr val="bg2"/>
            </a:solidFill>
            <a:miter lim="800000"/>
          </a:ln>
        </p:spPr>
        <p:txBody>
          <a:bodyPr lIns="90170" tIns="90170" rIns="90170" bIns="90170"/>
          <a:lstStyle/>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800" b="1" u="sng" dirty="0">
              <a:solidFill>
                <a:srgbClr val="17365D"/>
              </a:solidFill>
              <a:latin typeface="Calibri" panose="020F0502020204030204" pitchFamily="34" charset="0"/>
              <a:sym typeface="Calibri" panose="020F0502020204030204" pitchFamily="34" charset="0"/>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sz="3200" dirty="0">
              <a:solidFill>
                <a:srgbClr val="000000"/>
              </a:solidFill>
              <a:latin typeface="Calibri" panose="020F0502020204030204" pitchFamily="34" charset="0"/>
              <a:sym typeface="Calibri" panose="020F0502020204030204" pitchFamily="34" charset="0"/>
            </a:endParaRPr>
          </a:p>
        </p:txBody>
      </p:sp>
      <p:grpSp>
        <p:nvGrpSpPr>
          <p:cNvPr id="104" name="组合 103"/>
          <p:cNvGrpSpPr/>
          <p:nvPr/>
        </p:nvGrpSpPr>
        <p:grpSpPr>
          <a:xfrm>
            <a:off x="964433" y="13202229"/>
            <a:ext cx="7959965" cy="9171741"/>
            <a:chOff x="967665" y="11036063"/>
            <a:chExt cx="7959965" cy="9171741"/>
          </a:xfrm>
        </p:grpSpPr>
        <p:sp>
          <p:nvSpPr>
            <p:cNvPr id="25" name="文本框 24"/>
            <p:cNvSpPr txBox="1"/>
            <p:nvPr/>
          </p:nvSpPr>
          <p:spPr>
            <a:xfrm>
              <a:off x="1018419" y="11036063"/>
              <a:ext cx="7909211" cy="707886"/>
            </a:xfrm>
            <a:prstGeom prst="rect">
              <a:avLst/>
            </a:prstGeom>
            <a:noFill/>
          </p:spPr>
          <p:txBody>
            <a:bodyPr wrap="square" rtlCol="0">
              <a:spAutoFit/>
            </a:bodyPr>
            <a:lstStyle/>
            <a:p>
              <a:pPr lvl="0" algn="ctr"/>
              <a:r>
                <a:rPr lang="en-US" altLang="zh-CN" sz="4000" b="1" u="sng" dirty="0">
                  <a:solidFill>
                    <a:srgbClr val="17365D"/>
                  </a:solidFill>
                  <a:latin typeface="Calibri" panose="020F0502020204030204" pitchFamily="34" charset="0"/>
                  <a:sym typeface="Calibri" panose="020F0502020204030204" pitchFamily="34" charset="0"/>
                </a:rPr>
                <a:t>Objectives</a:t>
              </a:r>
              <a:endParaRPr lang="zh-CN" altLang="en-US" dirty="0"/>
            </a:p>
          </p:txBody>
        </p:sp>
        <p:sp>
          <p:nvSpPr>
            <p:cNvPr id="30" name="文本框 29"/>
            <p:cNvSpPr txBox="1"/>
            <p:nvPr/>
          </p:nvSpPr>
          <p:spPr>
            <a:xfrm>
              <a:off x="967665" y="11743949"/>
              <a:ext cx="7920000" cy="8463855"/>
            </a:xfrm>
            <a:prstGeom prst="rect">
              <a:avLst/>
            </a:prstGeom>
            <a:noFill/>
          </p:spPr>
          <p:txBody>
            <a:bodyPr wrap="square" rtlCol="0">
              <a:spAutoFit/>
            </a:bodyPr>
            <a:lstStyle/>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Cluster all the songs into different groups and extract some features / tags to characterize each song. Analyze the relationship between the users and their music preferences.</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Experiment with four different methods, including machine learning algorithms in </a:t>
              </a:r>
              <a:r>
                <a:rPr lang="en-US" altLang="zh-CN" sz="3200" dirty="0" err="1">
                  <a:solidFill>
                    <a:srgbClr val="17375E"/>
                  </a:solidFill>
                  <a:latin typeface="Calibri" panose="020F0502020204030204" pitchFamily="34" charset="0"/>
                  <a:sym typeface="Calibri" panose="020F0502020204030204" pitchFamily="34" charset="0"/>
                </a:rPr>
                <a:t>sklearn</a:t>
              </a:r>
              <a:r>
                <a:rPr lang="en-US" altLang="zh-CN" sz="3200" dirty="0">
                  <a:solidFill>
                    <a:srgbClr val="17375E"/>
                  </a:solidFill>
                  <a:latin typeface="Calibri" panose="020F0502020204030204" pitchFamily="34" charset="0"/>
                  <a:sym typeface="Calibri" panose="020F0502020204030204" pitchFamily="34" charset="0"/>
                </a:rPr>
                <a:t> and surprise, </a:t>
              </a:r>
              <a:r>
                <a:rPr lang="en-US" altLang="zh-CN" sz="3200" dirty="0" err="1">
                  <a:solidFill>
                    <a:srgbClr val="17375E"/>
                  </a:solidFill>
                  <a:latin typeface="Calibri" panose="020F0502020204030204" pitchFamily="34" charset="0"/>
                  <a:sym typeface="Calibri" panose="020F0502020204030204" pitchFamily="34" charset="0"/>
                </a:rPr>
                <a:t>tfidf</a:t>
              </a:r>
              <a:r>
                <a:rPr lang="en-US" altLang="zh-CN" sz="3200" dirty="0">
                  <a:solidFill>
                    <a:srgbClr val="17375E"/>
                  </a:solidFill>
                  <a:latin typeface="Calibri" panose="020F0502020204030204" pitchFamily="34" charset="0"/>
                  <a:sym typeface="Calibri" panose="020F0502020204030204" pitchFamily="34" charset="0"/>
                </a:rPr>
                <a:t> and traditional SVD. We may also compare the performance among these methods. </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For the validation and demonstration purpose, we will divide our data set into the training set and the validation set. After we build the model, we will apply it to the validation set and calculate the mean absolute error as the judgement of the performance.</a:t>
              </a:r>
            </a:p>
          </p:txBody>
        </p:sp>
      </p:grpSp>
      <p:sp>
        <p:nvSpPr>
          <p:cNvPr id="29" name="文本框 28"/>
          <p:cNvSpPr txBox="1"/>
          <p:nvPr/>
        </p:nvSpPr>
        <p:spPr>
          <a:xfrm>
            <a:off x="9647260" y="8387734"/>
            <a:ext cx="7926373"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2. </a:t>
            </a:r>
            <a:r>
              <a:rPr lang="en-US" altLang="zh-CN" sz="2400" dirty="0">
                <a:solidFill>
                  <a:srgbClr val="17365D"/>
                </a:solidFill>
                <a:latin typeface="Calibri" panose="020F0502020204030204" pitchFamily="34" charset="0"/>
                <a:sym typeface="Calibri" panose="020F0502020204030204" pitchFamily="34" charset="0"/>
              </a:rPr>
              <a:t>Data Information After Pre-processing</a:t>
            </a:r>
            <a:endParaRPr lang="zh-CN" altLang="en-US" sz="2400" dirty="0"/>
          </a:p>
        </p:txBody>
      </p:sp>
      <p:grpSp>
        <p:nvGrpSpPr>
          <p:cNvPr id="8" name="组合 7">
            <a:extLst>
              <a:ext uri="{FF2B5EF4-FFF2-40B4-BE49-F238E27FC236}">
                <a16:creationId xmlns:a16="http://schemas.microsoft.com/office/drawing/2014/main" id="{96129852-619D-45B4-985D-20064DF54529}"/>
              </a:ext>
            </a:extLst>
          </p:cNvPr>
          <p:cNvGrpSpPr/>
          <p:nvPr/>
        </p:nvGrpSpPr>
        <p:grpSpPr>
          <a:xfrm>
            <a:off x="907375" y="22333600"/>
            <a:ext cx="7966722" cy="8712471"/>
            <a:chOff x="919894" y="19190203"/>
            <a:chExt cx="7966722" cy="8712471"/>
          </a:xfrm>
        </p:grpSpPr>
        <p:sp>
          <p:nvSpPr>
            <p:cNvPr id="31" name="文本框 30"/>
            <p:cNvSpPr txBox="1"/>
            <p:nvPr/>
          </p:nvSpPr>
          <p:spPr>
            <a:xfrm>
              <a:off x="919894" y="19190203"/>
              <a:ext cx="7909211"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Data Description</a:t>
              </a:r>
            </a:p>
          </p:txBody>
        </p:sp>
        <p:sp>
          <p:nvSpPr>
            <p:cNvPr id="11" name="文本框 10"/>
            <p:cNvSpPr txBox="1"/>
            <p:nvPr/>
          </p:nvSpPr>
          <p:spPr>
            <a:xfrm>
              <a:off x="1020763" y="19931261"/>
              <a:ext cx="7865853" cy="7971413"/>
            </a:xfrm>
            <a:prstGeom prst="rect">
              <a:avLst/>
            </a:prstGeom>
            <a:noFill/>
          </p:spPr>
          <p:txBody>
            <a:bodyPr wrap="square" rtlCol="0">
              <a:spAutoFit/>
            </a:bodyPr>
            <a:lstStyle/>
            <a:p>
              <a:pPr algn="just"/>
              <a:r>
                <a:rPr lang="en-US" altLang="zh-CN" sz="3200" dirty="0">
                  <a:solidFill>
                    <a:srgbClr val="17375E"/>
                  </a:solidFill>
                  <a:latin typeface="Calibri" panose="020F0502020204030204" pitchFamily="34" charset="0"/>
                  <a:sym typeface="Calibri" panose="020F0502020204030204" pitchFamily="34" charset="0"/>
                </a:rPr>
                <a:t>We use the digital music part of a public Amazon Data set from http://jmcauley.ucsd.edu/data/amazon/. There are two files we will use in this project</a:t>
              </a:r>
              <a:r>
                <a:rPr lang="zh-CN" altLang="en-US" sz="3200" dirty="0">
                  <a:solidFill>
                    <a:srgbClr val="17375E"/>
                  </a:solidFill>
                  <a:latin typeface="Calibri" panose="020F0502020204030204" pitchFamily="34" charset="0"/>
                  <a:sym typeface="Calibri" panose="020F0502020204030204" pitchFamily="34" charset="0"/>
                </a:rPr>
                <a:t>：</a:t>
              </a:r>
              <a:endParaRPr lang="en-US" altLang="zh-CN" sz="3200" dirty="0">
                <a:solidFill>
                  <a:srgbClr val="17375E"/>
                </a:solidFill>
                <a:latin typeface="Calibri" panose="020F0502020204030204" pitchFamily="34" charset="0"/>
                <a:sym typeface="Calibri" panose="020F0502020204030204" pitchFamily="34" charset="0"/>
              </a:endParaRPr>
            </a:p>
            <a:p>
              <a:pPr marL="457200"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ratings_Digital_Music.csv:</a:t>
              </a:r>
              <a:r>
                <a:rPr lang="en-US" altLang="zh-CN" sz="3200" dirty="0">
                  <a:solidFill>
                    <a:srgbClr val="17375E"/>
                  </a:solidFill>
                  <a:latin typeface="Calibri" panose="020F0502020204030204" pitchFamily="34" charset="0"/>
                  <a:sym typeface="Calibri" panose="020F0502020204030204" pitchFamily="34" charset="0"/>
                </a:rPr>
                <a:t> The four columns in this table are user, item, rating and timestamp. There are 478235 unique users, 836006 ratings, and 266414 unique songs. The data is quite sparse. To solve the problem, we sample 0.025 * 836006 no repeated data entries from the original data as the simplified data and extract users who have given more than or equal to 40 or 100 ratings as the valid data</a:t>
              </a:r>
              <a:r>
                <a:rPr lang="zh-CN" altLang="en-US" sz="3200" dirty="0">
                  <a:solidFill>
                    <a:srgbClr val="17375E"/>
                  </a:solidFill>
                  <a:latin typeface="Calibri" panose="020F0502020204030204" pitchFamily="34" charset="0"/>
                  <a:sym typeface="Calibri" panose="020F0502020204030204" pitchFamily="34" charset="0"/>
                </a:rPr>
                <a:t>。 </a:t>
              </a:r>
              <a:r>
                <a:rPr lang="en-US" altLang="zh-CN" sz="3200" dirty="0">
                  <a:solidFill>
                    <a:srgbClr val="17375E"/>
                  </a:solidFill>
                  <a:latin typeface="Calibri" panose="020F0502020204030204" pitchFamily="34" charset="0"/>
                  <a:sym typeface="Calibri" panose="020F0502020204030204" pitchFamily="34" charset="0"/>
                </a:rPr>
                <a:t>After splitting and filtering, the details of the final data sets is shown in Fig. 1.</a:t>
              </a:r>
              <a:endParaRPr lang="zh-CN" altLang="en-US" dirty="0"/>
            </a:p>
          </p:txBody>
        </p:sp>
      </p:grpSp>
      <p:grpSp>
        <p:nvGrpSpPr>
          <p:cNvPr id="107" name="组合 106"/>
          <p:cNvGrpSpPr/>
          <p:nvPr/>
        </p:nvGrpSpPr>
        <p:grpSpPr>
          <a:xfrm>
            <a:off x="9811024" y="13334556"/>
            <a:ext cx="7922179" cy="15078501"/>
            <a:chOff x="9764078" y="9675482"/>
            <a:chExt cx="7922179" cy="15078501"/>
          </a:xfrm>
        </p:grpSpPr>
        <p:sp>
          <p:nvSpPr>
            <p:cNvPr id="33" name="文本框 32"/>
            <p:cNvSpPr txBox="1"/>
            <p:nvPr/>
          </p:nvSpPr>
          <p:spPr>
            <a:xfrm>
              <a:off x="9764078" y="9675482"/>
              <a:ext cx="7922179"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Methodology</a:t>
              </a:r>
            </a:p>
          </p:txBody>
        </p:sp>
        <p:sp>
          <p:nvSpPr>
            <p:cNvPr id="34" name="文本框 33"/>
            <p:cNvSpPr txBox="1"/>
            <p:nvPr/>
          </p:nvSpPr>
          <p:spPr>
            <a:xfrm>
              <a:off x="9777046" y="10380818"/>
              <a:ext cx="7897333" cy="14373165"/>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3200" b="1" dirty="0" err="1">
                  <a:solidFill>
                    <a:srgbClr val="17375E"/>
                  </a:solidFill>
                  <a:latin typeface="Calibri" panose="020F0502020204030204" pitchFamily="34" charset="0"/>
                  <a:sym typeface="Calibri" panose="020F0502020204030204" pitchFamily="34" charset="0"/>
                </a:rPr>
                <a:t>Tf-idf</a:t>
              </a:r>
              <a:r>
                <a:rPr lang="en-US" altLang="zh-CN" sz="3200" b="1" dirty="0">
                  <a:solidFill>
                    <a:srgbClr val="17375E"/>
                  </a:solidFill>
                  <a:latin typeface="Calibri" panose="020F0502020204030204" pitchFamily="34" charset="0"/>
                  <a:sym typeface="Calibri" panose="020F0502020204030204" pitchFamily="34" charset="0"/>
                </a:rPr>
                <a:t> vectorization: </a:t>
              </a:r>
              <a:r>
                <a:rPr lang="en-US" altLang="zh-CN" sz="3200" dirty="0" err="1">
                  <a:solidFill>
                    <a:srgbClr val="17375E"/>
                  </a:solidFill>
                  <a:latin typeface="Calibri" panose="020F0502020204030204" pitchFamily="34" charset="0"/>
                  <a:sym typeface="Calibri" panose="020F0502020204030204" pitchFamily="34" charset="0"/>
                </a:rPr>
                <a:t>Tf-idf</a:t>
              </a:r>
              <a:r>
                <a:rPr lang="en-US" altLang="zh-CN" sz="3200" dirty="0">
                  <a:solidFill>
                    <a:srgbClr val="17375E"/>
                  </a:solidFill>
                  <a:latin typeface="Calibri" panose="020F0502020204030204" pitchFamily="34" charset="0"/>
                  <a:sym typeface="Calibri" panose="020F0502020204030204" pitchFamily="34" charset="0"/>
                </a:rPr>
                <a:t> is short for term frequency–inverse document frequency. Term frequency refers to how common does a word occur in one document, while inverse document frequency refers to how common does a word occur across a set of documents. It’s a statistical measurement that "evaluate show relevant a word is to a document in a collection of documents“.</a:t>
              </a:r>
            </a:p>
            <a:p>
              <a:pPr marL="457200" indent="-457200" algn="just">
                <a:buFont typeface="Arial" panose="020B0604020202020204" pitchFamily="34" charset="0"/>
                <a:buChar char="•"/>
              </a:pPr>
              <a:r>
                <a:rPr lang="en-US" altLang="zh-CN" sz="3200" b="1" dirty="0" err="1">
                  <a:solidFill>
                    <a:srgbClr val="17375E"/>
                  </a:solidFill>
                  <a:latin typeface="Calibri" panose="020F0502020204030204" pitchFamily="34" charset="0"/>
                  <a:sym typeface="Calibri" panose="020F0502020204030204" pitchFamily="34" charset="0"/>
                </a:rPr>
                <a:t>Sklearn</a:t>
              </a:r>
              <a:r>
                <a:rPr lang="en-US" altLang="zh-CN" sz="3200" b="1" dirty="0">
                  <a:solidFill>
                    <a:srgbClr val="17375E"/>
                  </a:solidFill>
                  <a:latin typeface="Calibri" panose="020F0502020204030204" pitchFamily="34" charset="0"/>
                  <a:sym typeface="Calibri" panose="020F0502020204030204" pitchFamily="34" charset="0"/>
                </a:rPr>
                <a:t> package: </a:t>
              </a:r>
              <a:r>
                <a:rPr lang="en-US" altLang="zh-CN" sz="3200" dirty="0">
                  <a:solidFill>
                    <a:srgbClr val="17375E"/>
                  </a:solidFill>
                  <a:latin typeface="Calibri" panose="020F0502020204030204" pitchFamily="34" charset="0"/>
                  <a:sym typeface="Calibri" panose="020F0502020204030204" pitchFamily="34" charset="0"/>
                </a:rPr>
                <a:t>The Linear SVC refers to the linear support vector classification. The Regularization parameter tells the SVM optimization "how much you want to avoid misclassifying each training example". The random forest is composed of a number of decision trees, which takes  the  advantage  of  the  wisdom  of crowds. The MLP Classifier relies on an underlying Neural Network to perform the task of classification</a:t>
              </a:r>
            </a:p>
            <a:p>
              <a:pPr marL="457200"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Surprise package: </a:t>
              </a:r>
              <a:r>
                <a:rPr lang="en-US" altLang="zh-CN" sz="3200" dirty="0">
                  <a:solidFill>
                    <a:srgbClr val="17375E"/>
                  </a:solidFill>
                  <a:latin typeface="Calibri" panose="020F0502020204030204" pitchFamily="34" charset="0"/>
                  <a:sym typeface="Calibri" panose="020F0502020204030204" pitchFamily="34" charset="0"/>
                </a:rPr>
                <a:t>The SVD and </a:t>
              </a:r>
              <a:r>
                <a:rPr lang="en-US" altLang="zh-CN" sz="3200" dirty="0" err="1">
                  <a:solidFill>
                    <a:srgbClr val="17375E"/>
                  </a:solidFill>
                  <a:latin typeface="Calibri" panose="020F0502020204030204" pitchFamily="34" charset="0"/>
                  <a:sym typeface="Calibri" panose="020F0502020204030204" pitchFamily="34" charset="0"/>
                </a:rPr>
                <a:t>SVDpp</a:t>
              </a:r>
              <a:r>
                <a:rPr lang="en-US" altLang="zh-CN" sz="3200" dirty="0">
                  <a:solidFill>
                    <a:srgbClr val="17375E"/>
                  </a:solidFill>
                  <a:latin typeface="Calibri" panose="020F0502020204030204" pitchFamily="34" charset="0"/>
                  <a:sym typeface="Calibri" panose="020F0502020204030204" pitchFamily="34" charset="0"/>
                </a:rPr>
                <a:t> methods are matrix factorization based algorithms. They extract user features and item features by gradient descent method. In addition, they add user bias, item bias and data set bias to optimize the prediction results. KNN-Baseline and </a:t>
              </a:r>
              <a:r>
                <a:rPr lang="en-US" altLang="zh-CN" sz="3200" dirty="0" err="1">
                  <a:solidFill>
                    <a:srgbClr val="17375E"/>
                  </a:solidFill>
                  <a:latin typeface="Calibri" panose="020F0502020204030204" pitchFamily="34" charset="0"/>
                  <a:sym typeface="Calibri" panose="020F0502020204030204" pitchFamily="34" charset="0"/>
                </a:rPr>
                <a:t>KNNWithZScore</a:t>
              </a:r>
              <a:r>
                <a:rPr lang="en-US" altLang="zh-CN" sz="3200" dirty="0">
                  <a:solidFill>
                    <a:srgbClr val="17375E"/>
                  </a:solidFill>
                  <a:latin typeface="Calibri" panose="020F0502020204030204" pitchFamily="34" charset="0"/>
                  <a:sym typeface="Calibri" panose="020F0502020204030204" pitchFamily="34" charset="0"/>
                </a:rPr>
                <a:t> are methods related to similarity based clustering. </a:t>
              </a:r>
            </a:p>
          </p:txBody>
        </p:sp>
      </p:grpSp>
      <p:sp>
        <p:nvSpPr>
          <p:cNvPr id="35" name="文本框 34"/>
          <p:cNvSpPr txBox="1"/>
          <p:nvPr/>
        </p:nvSpPr>
        <p:spPr>
          <a:xfrm>
            <a:off x="18473653" y="14036472"/>
            <a:ext cx="7909211" cy="707886"/>
          </a:xfrm>
          <a:prstGeom prst="rect">
            <a:avLst/>
          </a:prstGeom>
          <a:noFill/>
        </p:spPr>
        <p:txBody>
          <a:bodyPr wrap="square" rtlCol="0">
            <a:spAutoFit/>
          </a:bodyPr>
          <a:lstStyle/>
          <a:p>
            <a:pPr algn="ctr"/>
            <a:r>
              <a:rPr lang="en-US" altLang="zh-CN" sz="4000" b="1" u="sng" dirty="0">
                <a:solidFill>
                  <a:srgbClr val="17375E"/>
                </a:solidFill>
                <a:latin typeface="Calibri" panose="020F0502020204030204" pitchFamily="34" charset="0"/>
                <a:sym typeface="+mn-ea"/>
              </a:rPr>
              <a:t>Validation and Analysis</a:t>
            </a:r>
            <a:endParaRPr lang="en-US" altLang="zh-CN" sz="4000" b="1" u="sng" dirty="0">
              <a:solidFill>
                <a:srgbClr val="17375E"/>
              </a:solidFill>
              <a:latin typeface="Calibri" panose="020F0502020204030204" pitchFamily="34" charset="0"/>
            </a:endParaRPr>
          </a:p>
        </p:txBody>
      </p:sp>
      <p:grpSp>
        <p:nvGrpSpPr>
          <p:cNvPr id="86" name="组合 85"/>
          <p:cNvGrpSpPr/>
          <p:nvPr/>
        </p:nvGrpSpPr>
        <p:grpSpPr>
          <a:xfrm>
            <a:off x="18473653" y="21426929"/>
            <a:ext cx="7994371" cy="3998808"/>
            <a:chOff x="18520600" y="7914411"/>
            <a:chExt cx="7994371" cy="3998808"/>
          </a:xfrm>
        </p:grpSpPr>
        <p:sp>
          <p:nvSpPr>
            <p:cNvPr id="99" name="文本框 98"/>
            <p:cNvSpPr txBox="1"/>
            <p:nvPr/>
          </p:nvSpPr>
          <p:spPr>
            <a:xfrm>
              <a:off x="18520600" y="7914411"/>
              <a:ext cx="7909210"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Conclusion</a:t>
              </a:r>
            </a:p>
          </p:txBody>
        </p:sp>
        <p:sp>
          <p:nvSpPr>
            <p:cNvPr id="85" name="文本框 84"/>
            <p:cNvSpPr txBox="1"/>
            <p:nvPr/>
          </p:nvSpPr>
          <p:spPr>
            <a:xfrm>
              <a:off x="18594971" y="11328444"/>
              <a:ext cx="7920000" cy="584775"/>
            </a:xfrm>
            <a:prstGeom prst="rect">
              <a:avLst/>
            </a:prstGeom>
            <a:noFill/>
          </p:spPr>
          <p:txBody>
            <a:bodyPr wrap="square" rtlCol="0">
              <a:spAutoFit/>
            </a:bodyPr>
            <a:lstStyle/>
            <a:p>
              <a:endParaRPr lang="zh-CN" altLang="en-US" sz="3200" dirty="0">
                <a:solidFill>
                  <a:srgbClr val="17375E"/>
                </a:solidFill>
                <a:latin typeface="Calibri" panose="020F0502020204030204" pitchFamily="34" charset="0"/>
                <a:ea typeface="宋体" charset="0"/>
              </a:endParaRPr>
            </a:p>
          </p:txBody>
        </p:sp>
      </p:grpSp>
      <p:grpSp>
        <p:nvGrpSpPr>
          <p:cNvPr id="87" name="组合 86"/>
          <p:cNvGrpSpPr/>
          <p:nvPr/>
        </p:nvGrpSpPr>
        <p:grpSpPr>
          <a:xfrm>
            <a:off x="18605652" y="27247469"/>
            <a:ext cx="7934514" cy="2723366"/>
            <a:chOff x="18583256" y="23961981"/>
            <a:chExt cx="7934514" cy="2723366"/>
          </a:xfrm>
        </p:grpSpPr>
        <p:sp>
          <p:nvSpPr>
            <p:cNvPr id="100" name="文本框 99"/>
            <p:cNvSpPr txBox="1"/>
            <p:nvPr/>
          </p:nvSpPr>
          <p:spPr>
            <a:xfrm>
              <a:off x="18583256" y="23961981"/>
              <a:ext cx="7897332"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Acknowledgement</a:t>
              </a:r>
            </a:p>
          </p:txBody>
        </p:sp>
        <p:sp>
          <p:nvSpPr>
            <p:cNvPr id="101" name="文本框 100"/>
            <p:cNvSpPr txBox="1"/>
            <p:nvPr/>
          </p:nvSpPr>
          <p:spPr>
            <a:xfrm>
              <a:off x="18597770" y="24623244"/>
              <a:ext cx="7920000" cy="2062103"/>
            </a:xfrm>
            <a:prstGeom prst="rect">
              <a:avLst/>
            </a:prstGeom>
            <a:noFill/>
          </p:spPr>
          <p:txBody>
            <a:bodyPr wrap="square" rtlCol="0">
              <a:spAutoFit/>
            </a:bodyPr>
            <a:lstStyle/>
            <a:p>
              <a:r>
                <a:rPr lang="en-US" altLang="zh-CN" sz="3200" dirty="0">
                  <a:solidFill>
                    <a:srgbClr val="17375E"/>
                  </a:solidFill>
                  <a:latin typeface="Calibri" panose="020F0502020204030204" pitchFamily="34" charset="0"/>
                </a:rPr>
                <a:t>Prof. </a:t>
              </a:r>
              <a:r>
                <a:rPr lang="en-US" altLang="zh-CN" sz="3200" dirty="0" err="1">
                  <a:solidFill>
                    <a:srgbClr val="17375E"/>
                  </a:solidFill>
                  <a:latin typeface="Calibri" panose="020F0502020204030204" pitchFamily="34" charset="0"/>
                </a:rPr>
                <a:t>Paramveer</a:t>
              </a:r>
              <a:r>
                <a:rPr lang="en-US" altLang="zh-CN" sz="3200" dirty="0">
                  <a:solidFill>
                    <a:srgbClr val="17375E"/>
                  </a:solidFill>
                  <a:latin typeface="Calibri" panose="020F0502020204030204" pitchFamily="34" charset="0"/>
                </a:rPr>
                <a:t> </a:t>
              </a:r>
              <a:r>
                <a:rPr lang="en-US" altLang="zh-CN" sz="3200" dirty="0" err="1">
                  <a:solidFill>
                    <a:srgbClr val="17375E"/>
                  </a:solidFill>
                  <a:latin typeface="Calibri" panose="020F0502020204030204" pitchFamily="34" charset="0"/>
                </a:rPr>
                <a:t>Dhillon</a:t>
              </a:r>
              <a:r>
                <a:rPr lang="en-US" altLang="zh-CN" sz="3200" dirty="0">
                  <a:solidFill>
                    <a:srgbClr val="17375E"/>
                  </a:solidFill>
                  <a:latin typeface="Calibri" panose="020F0502020204030204" pitchFamily="34" charset="0"/>
                </a:rPr>
                <a:t> from the University of Michigan School of Information; GSIs [Kwame Robinson, </a:t>
              </a:r>
              <a:r>
                <a:rPr lang="en-US" altLang="zh-CN" sz="3200" dirty="0" err="1">
                  <a:solidFill>
                    <a:srgbClr val="17375E"/>
                  </a:solidFill>
                  <a:latin typeface="Calibri" panose="020F0502020204030204" pitchFamily="34" charset="0"/>
                </a:rPr>
                <a:t>Lingyun</a:t>
              </a:r>
              <a:r>
                <a:rPr lang="en-US" altLang="zh-CN" sz="3200" dirty="0">
                  <a:solidFill>
                    <a:srgbClr val="17375E"/>
                  </a:solidFill>
                  <a:latin typeface="Calibri" panose="020F0502020204030204" pitchFamily="34" charset="0"/>
                </a:rPr>
                <a:t> </a:t>
              </a:r>
              <a:r>
                <a:rPr lang="en-US" altLang="zh-CN" sz="3200" dirty="0" err="1">
                  <a:solidFill>
                    <a:srgbClr val="17375E"/>
                  </a:solidFill>
                  <a:latin typeface="Calibri" panose="020F0502020204030204" pitchFamily="34" charset="0"/>
                </a:rPr>
                <a:t>Guo</a:t>
              </a:r>
              <a:r>
                <a:rPr lang="en-US" altLang="zh-CN" sz="3200" dirty="0">
                  <a:solidFill>
                    <a:srgbClr val="17375E"/>
                  </a:solidFill>
                  <a:latin typeface="Calibri" panose="020F0502020204030204" pitchFamily="34" charset="0"/>
                </a:rPr>
                <a:t>] for SI 671 at University of Michigan School of Information.</a:t>
              </a:r>
            </a:p>
          </p:txBody>
        </p:sp>
      </p:grpSp>
      <p:grpSp>
        <p:nvGrpSpPr>
          <p:cNvPr id="102" name="组合 101"/>
          <p:cNvGrpSpPr/>
          <p:nvPr/>
        </p:nvGrpSpPr>
        <p:grpSpPr>
          <a:xfrm>
            <a:off x="981669" y="5957825"/>
            <a:ext cx="7926373" cy="7088889"/>
            <a:chOff x="981669" y="5957825"/>
            <a:chExt cx="7926373" cy="7088889"/>
          </a:xfrm>
        </p:grpSpPr>
        <p:pic>
          <p:nvPicPr>
            <p:cNvPr id="1026"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6423" y="10369639"/>
              <a:ext cx="2273844" cy="22738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362098" y="9999726"/>
              <a:ext cx="5521893" cy="3046988"/>
            </a:xfrm>
            <a:prstGeom prst="rect">
              <a:avLst/>
            </a:prstGeom>
            <a:noFill/>
          </p:spPr>
          <p:txBody>
            <a:bodyPr wrap="square" rtlCol="0">
              <a:spAutoFit/>
            </a:bodyPr>
            <a:lstStyle/>
            <a:p>
              <a:pPr lvl="0" algn="just"/>
              <a:r>
                <a:rPr lang="en-US" altLang="zh-CN" sz="3200" dirty="0">
                  <a:solidFill>
                    <a:srgbClr val="17365D"/>
                  </a:solidFill>
                  <a:latin typeface="Calibri" panose="020F0502020204030204" pitchFamily="34" charset="0"/>
                  <a:sym typeface="Calibri" panose="020F0502020204030204" pitchFamily="34" charset="0"/>
                </a:rPr>
                <a:t>items</a:t>
              </a:r>
              <a:r>
                <a:rPr lang="zh-CN" altLang="en-US" sz="3200" dirty="0"/>
                <a:t> </a:t>
              </a:r>
              <a:r>
                <a:rPr lang="en-US" altLang="zh-CN" sz="3200" dirty="0">
                  <a:solidFill>
                    <a:srgbClr val="17365D"/>
                  </a:solidFill>
                  <a:latin typeface="Calibri" panose="020F0502020204030204" pitchFamily="34" charset="0"/>
                  <a:sym typeface="Calibri" panose="020F0502020204030204" pitchFamily="34" charset="0"/>
                </a:rPr>
                <a:t>in the shops, we will focus on the digit music in this project. For those who share the similar preference of the songs, they may have more things in common. </a:t>
              </a:r>
            </a:p>
          </p:txBody>
        </p:sp>
        <p:sp>
          <p:nvSpPr>
            <p:cNvPr id="7" name="文本框 6"/>
            <p:cNvSpPr txBox="1"/>
            <p:nvPr/>
          </p:nvSpPr>
          <p:spPr>
            <a:xfrm>
              <a:off x="1028089" y="6607781"/>
              <a:ext cx="7782859" cy="3539430"/>
            </a:xfrm>
            <a:prstGeom prst="rect">
              <a:avLst/>
            </a:prstGeom>
            <a:noFill/>
          </p:spPr>
          <p:txBody>
            <a:bodyPr wrap="square" rtlCol="0">
              <a:spAutoFit/>
            </a:bodyPr>
            <a:lstStyle/>
            <a:p>
              <a:pPr lvl="0" algn="just"/>
              <a:r>
                <a:rPr lang="en-US" altLang="zh-CN" sz="3200" dirty="0">
                  <a:solidFill>
                    <a:srgbClr val="17365D"/>
                  </a:solidFill>
                  <a:latin typeface="Calibri" panose="020F0502020204030204" pitchFamily="34" charset="0"/>
                  <a:sym typeface="Calibri" panose="020F0502020204030204" pitchFamily="34" charset="0"/>
                </a:rPr>
                <a:t>When people shopping on the internet, they may easily refer to the items recommended by the website. On the other hand, the shops are always trying to recommend products to the customers to earn more money. Thus, a well trained recommendation system is necessary for all of us. Among all kinds of the</a:t>
              </a:r>
              <a:endParaRPr lang="zh-CN" altLang="en-US" dirty="0"/>
            </a:p>
          </p:txBody>
        </p:sp>
        <p:sp>
          <p:nvSpPr>
            <p:cNvPr id="103" name="文本框 102"/>
            <p:cNvSpPr txBox="1"/>
            <p:nvPr/>
          </p:nvSpPr>
          <p:spPr>
            <a:xfrm>
              <a:off x="981669" y="5957825"/>
              <a:ext cx="7926373"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Motivation</a:t>
              </a:r>
            </a:p>
          </p:txBody>
        </p:sp>
      </p:gr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6346" y="6020029"/>
            <a:ext cx="7674329" cy="2489371"/>
          </a:xfrm>
          <a:prstGeom prst="rect">
            <a:avLst/>
          </a:prstGeom>
        </p:spPr>
      </p:pic>
      <p:sp>
        <p:nvSpPr>
          <p:cNvPr id="105" name="文本框 104"/>
          <p:cNvSpPr txBox="1"/>
          <p:nvPr/>
        </p:nvSpPr>
        <p:spPr>
          <a:xfrm>
            <a:off x="9773817" y="8860544"/>
            <a:ext cx="7865853" cy="4524315"/>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Digital_Music_5.json: </a:t>
            </a:r>
            <a:r>
              <a:rPr lang="en-US" altLang="zh-CN" sz="3200" dirty="0">
                <a:solidFill>
                  <a:srgbClr val="17375E"/>
                </a:solidFill>
                <a:latin typeface="Calibri" panose="020F0502020204030204" pitchFamily="34" charset="0"/>
                <a:sym typeface="Calibri" panose="020F0502020204030204" pitchFamily="34" charset="0"/>
              </a:rPr>
              <a:t> The </a:t>
            </a:r>
            <a:r>
              <a:rPr lang="en-US" altLang="zh-CN" sz="3200" dirty="0" err="1">
                <a:solidFill>
                  <a:srgbClr val="17375E"/>
                </a:solidFill>
                <a:latin typeface="Calibri" panose="020F0502020204030204" pitchFamily="34" charset="0"/>
                <a:sym typeface="Calibri" panose="020F0502020204030204" pitchFamily="34" charset="0"/>
              </a:rPr>
              <a:t>json</a:t>
            </a:r>
            <a:r>
              <a:rPr lang="en-US" altLang="zh-CN" sz="3200" dirty="0">
                <a:solidFill>
                  <a:srgbClr val="17375E"/>
                </a:solidFill>
                <a:latin typeface="Calibri" panose="020F0502020204030204" pitchFamily="34" charset="0"/>
                <a:sym typeface="Calibri" panose="020F0502020204030204" pitchFamily="34" charset="0"/>
              </a:rPr>
              <a:t> file contains the information about </a:t>
            </a:r>
            <a:r>
              <a:rPr lang="en-US" altLang="zh-CN" sz="3200" dirty="0" err="1">
                <a:solidFill>
                  <a:srgbClr val="17375E"/>
                </a:solidFill>
                <a:latin typeface="Calibri" panose="020F0502020204030204" pitchFamily="34" charset="0"/>
                <a:sym typeface="Calibri" panose="020F0502020204030204" pitchFamily="34" charset="0"/>
              </a:rPr>
              <a:t>reviewerID</a:t>
            </a:r>
            <a:r>
              <a:rPr lang="en-US" altLang="zh-CN" sz="3200" dirty="0">
                <a:solidFill>
                  <a:srgbClr val="17375E"/>
                </a:solidFill>
                <a:latin typeface="Calibri" panose="020F0502020204030204" pitchFamily="34" charset="0"/>
                <a:sym typeface="Calibri" panose="020F0502020204030204" pitchFamily="34" charset="0"/>
              </a:rPr>
              <a:t>, </a:t>
            </a:r>
            <a:r>
              <a:rPr lang="en-US" altLang="zh-CN" sz="3200" dirty="0" err="1">
                <a:solidFill>
                  <a:srgbClr val="17375E"/>
                </a:solidFill>
                <a:latin typeface="Calibri" panose="020F0502020204030204" pitchFamily="34" charset="0"/>
                <a:sym typeface="Calibri" panose="020F0502020204030204" pitchFamily="34" charset="0"/>
              </a:rPr>
              <a:t>itemID</a:t>
            </a:r>
            <a:r>
              <a:rPr lang="en-US" altLang="zh-CN" sz="3200" dirty="0">
                <a:solidFill>
                  <a:srgbClr val="17375E"/>
                </a:solidFill>
                <a:latin typeface="Calibri" panose="020F0502020204030204" pitchFamily="34" charset="0"/>
                <a:sym typeface="Calibri" panose="020F0502020204030204" pitchFamily="34" charset="0"/>
              </a:rPr>
              <a:t>, </a:t>
            </a:r>
            <a:r>
              <a:rPr lang="en-US" altLang="zh-CN" sz="3200" dirty="0" err="1">
                <a:solidFill>
                  <a:srgbClr val="17375E"/>
                </a:solidFill>
                <a:latin typeface="Calibri" panose="020F0502020204030204" pitchFamily="34" charset="0"/>
                <a:sym typeface="Calibri" panose="020F0502020204030204" pitchFamily="34" charset="0"/>
              </a:rPr>
              <a:t>reviewerName</a:t>
            </a:r>
            <a:r>
              <a:rPr lang="en-US" altLang="zh-CN" sz="3200" dirty="0">
                <a:solidFill>
                  <a:srgbClr val="17375E"/>
                </a:solidFill>
                <a:latin typeface="Calibri" panose="020F0502020204030204" pitchFamily="34" charset="0"/>
                <a:sym typeface="Calibri" panose="020F0502020204030204" pitchFamily="34" charset="0"/>
              </a:rPr>
              <a:t>, whether it's helpful, </a:t>
            </a:r>
            <a:r>
              <a:rPr lang="en-US" altLang="zh-CN" sz="3200" dirty="0" err="1">
                <a:solidFill>
                  <a:srgbClr val="17375E"/>
                </a:solidFill>
                <a:latin typeface="Calibri" panose="020F0502020204030204" pitchFamily="34" charset="0"/>
                <a:sym typeface="Calibri" panose="020F0502020204030204" pitchFamily="34" charset="0"/>
              </a:rPr>
              <a:t>reviewText</a:t>
            </a:r>
            <a:r>
              <a:rPr lang="en-US" altLang="zh-CN" sz="3200" dirty="0">
                <a:solidFill>
                  <a:srgbClr val="17375E"/>
                </a:solidFill>
                <a:latin typeface="Calibri" panose="020F0502020204030204" pitchFamily="34" charset="0"/>
                <a:sym typeface="Calibri" panose="020F0502020204030204" pitchFamily="34" charset="0"/>
              </a:rPr>
              <a:t>, summary and review time. The review time is not used either. As we want to get more useful information from customers' reviews, we will pay more attention to the </a:t>
            </a:r>
            <a:r>
              <a:rPr lang="en-US" altLang="zh-CN" sz="3200" dirty="0" err="1">
                <a:solidFill>
                  <a:srgbClr val="17375E"/>
                </a:solidFill>
                <a:latin typeface="Calibri" panose="020F0502020204030204" pitchFamily="34" charset="0"/>
                <a:sym typeface="Calibri" panose="020F0502020204030204" pitchFamily="34" charset="0"/>
              </a:rPr>
              <a:t>reviewText</a:t>
            </a:r>
            <a:r>
              <a:rPr lang="en-US" altLang="zh-CN" sz="3200" dirty="0">
                <a:solidFill>
                  <a:srgbClr val="17375E"/>
                </a:solidFill>
                <a:latin typeface="Calibri" panose="020F0502020204030204" pitchFamily="34" charset="0"/>
                <a:sym typeface="Calibri" panose="020F0502020204030204" pitchFamily="34" charset="0"/>
              </a:rPr>
              <a:t> and its corresponding rating.</a:t>
            </a:r>
            <a:endParaRPr lang="zh-CN" altLang="en-US" dirty="0"/>
          </a:p>
        </p:txBody>
      </p:sp>
      <p:sp>
        <p:nvSpPr>
          <p:cNvPr id="108" name="文本框 107"/>
          <p:cNvSpPr txBox="1"/>
          <p:nvPr/>
        </p:nvSpPr>
        <p:spPr>
          <a:xfrm>
            <a:off x="18555582" y="14692354"/>
            <a:ext cx="7897333" cy="2062103"/>
          </a:xfrm>
          <a:prstGeom prst="rect">
            <a:avLst/>
          </a:prstGeom>
          <a:noFill/>
        </p:spPr>
        <p:txBody>
          <a:bodyPr wrap="square" rtlCol="0">
            <a:spAutoFit/>
          </a:bodyPr>
          <a:lstStyle/>
          <a:p>
            <a:pPr algn="just"/>
            <a:r>
              <a:rPr lang="en-US" altLang="zh-CN" sz="3200" dirty="0">
                <a:solidFill>
                  <a:srgbClr val="17375E"/>
                </a:solidFill>
                <a:latin typeface="Calibri" panose="020F0502020204030204" pitchFamily="34" charset="0"/>
                <a:sym typeface="Calibri" panose="020F0502020204030204" pitchFamily="34" charset="0"/>
              </a:rPr>
              <a:t>We split our data set into the training set and the validation set with the proportion 3:1 in the pre-process. The experiment results are shown in the table below:</a:t>
            </a:r>
          </a:p>
        </p:txBody>
      </p:sp>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05652" y="16629389"/>
            <a:ext cx="7795416" cy="4773740"/>
          </a:xfrm>
          <a:prstGeom prst="rect">
            <a:avLst/>
          </a:prstGeom>
        </p:spPr>
      </p:pic>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DA09F910-C09E-43F5-BCDD-78A5B31C53F5}"/>
                  </a:ext>
                </a:extLst>
              </p:cNvPr>
              <p:cNvSpPr txBox="1"/>
              <p:nvPr/>
            </p:nvSpPr>
            <p:spPr>
              <a:xfrm>
                <a:off x="18559357" y="6090649"/>
                <a:ext cx="7897333" cy="7847726"/>
              </a:xfrm>
              <a:prstGeom prst="rect">
                <a:avLst/>
              </a:prstGeom>
              <a:noFill/>
            </p:spPr>
            <p:txBody>
              <a:bodyPr wrap="square" rtlCol="0">
                <a:spAutoFit/>
              </a:bodyPr>
              <a:lstStyle/>
              <a:p>
                <a:pPr marL="457200" lvl="1"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SVD decomposition and reconstruction: </a:t>
                </a:r>
                <a:r>
                  <a:rPr lang="en-US" altLang="zh-CN" sz="3200" dirty="0">
                    <a:solidFill>
                      <a:srgbClr val="17375E"/>
                    </a:solidFill>
                    <a:latin typeface="Calibri" panose="020F0502020204030204" pitchFamily="34" charset="0"/>
                    <a:sym typeface="Calibri" panose="020F0502020204030204" pitchFamily="34" charset="0"/>
                  </a:rPr>
                  <a:t>Using SVD decomposition and picking an appropriate rank, the features of the matrix will be extracted. Reconstructing the prediction matrix by multiplying </a:t>
                </a:r>
                <a14:m>
                  <m:oMath xmlns:m="http://schemas.openxmlformats.org/officeDocument/2006/math">
                    <m:sSup>
                      <m:sSupPr>
                        <m:ctrlPr>
                          <a:rPr lang="en-US" altLang="zh-CN" sz="3200" i="1" smtClean="0">
                            <a:solidFill>
                              <a:srgbClr val="17375E"/>
                            </a:solidFill>
                            <a:latin typeface="Cambria Math" panose="02040503050406030204" pitchFamily="18" charset="0"/>
                            <a:sym typeface="Calibri" panose="020F0502020204030204" pitchFamily="34" charset="0"/>
                          </a:rPr>
                        </m:ctrlPr>
                      </m:sSupPr>
                      <m:e>
                        <m:r>
                          <a:rPr lang="en-US" altLang="zh-CN" sz="3200" b="0" i="1" smtClean="0">
                            <a:solidFill>
                              <a:srgbClr val="17375E"/>
                            </a:solidFill>
                            <a:latin typeface="Cambria Math" panose="02040503050406030204" pitchFamily="18" charset="0"/>
                            <a:sym typeface="Calibri" panose="020F0502020204030204" pitchFamily="34" charset="0"/>
                          </a:rPr>
                          <m:t>𝑈</m:t>
                        </m:r>
                        <m:r>
                          <m:rPr>
                            <m:sty m:val="p"/>
                          </m:rPr>
                          <a:rPr lang="en-US" altLang="zh-CN" sz="3200" i="1">
                            <a:solidFill>
                              <a:srgbClr val="17375E"/>
                            </a:solidFill>
                            <a:latin typeface="Cambria Math" panose="02040503050406030204" pitchFamily="18" charset="0"/>
                            <a:sym typeface="Calibri" panose="020F0502020204030204" pitchFamily="34" charset="0"/>
                          </a:rPr>
                          <m:t>Σ</m:t>
                        </m:r>
                        <m:r>
                          <a:rPr lang="en-US" altLang="zh-CN" sz="3200" b="0" i="1" smtClean="0">
                            <a:solidFill>
                              <a:srgbClr val="17375E"/>
                            </a:solidFill>
                            <a:latin typeface="Cambria Math" panose="02040503050406030204" pitchFamily="18" charset="0"/>
                            <a:sym typeface="Calibri" panose="020F0502020204030204" pitchFamily="34" charset="0"/>
                          </a:rPr>
                          <m:t>𝑉</m:t>
                        </m:r>
                      </m:e>
                      <m:sup>
                        <m:r>
                          <a:rPr lang="en-US" altLang="zh-CN" sz="3200" b="0" i="1" smtClean="0">
                            <a:solidFill>
                              <a:srgbClr val="17375E"/>
                            </a:solidFill>
                            <a:latin typeface="Cambria Math" panose="02040503050406030204" pitchFamily="18" charset="0"/>
                            <a:sym typeface="Calibri" panose="020F0502020204030204" pitchFamily="34" charset="0"/>
                          </a:rPr>
                          <m:t>𝑇</m:t>
                        </m:r>
                      </m:sup>
                    </m:sSup>
                  </m:oMath>
                </a14:m>
                <a:r>
                  <a:rPr lang="en-US" altLang="zh-CN" sz="3200" dirty="0">
                    <a:solidFill>
                      <a:srgbClr val="17375E"/>
                    </a:solidFill>
                    <a:latin typeface="Calibri" panose="020F0502020204030204" pitchFamily="34" charset="0"/>
                    <a:sym typeface="Calibri" panose="020F0502020204030204" pitchFamily="34" charset="0"/>
                  </a:rPr>
                  <a:t> is not accurate enough, thus our method doing previous steps recursively and write back the known values, until the prediction matrix converges.</a:t>
                </a:r>
              </a:p>
              <a:p>
                <a:pPr marL="457200" indent="-457200" algn="just">
                  <a:buFont typeface="Arial" panose="020B0604020202020204" pitchFamily="34" charset="0"/>
                  <a:buChar char="•"/>
                </a:pPr>
                <a:r>
                  <a:rPr lang="en-US" altLang="zh-CN" sz="3200" b="1" dirty="0">
                    <a:solidFill>
                      <a:srgbClr val="17375E"/>
                    </a:solidFill>
                    <a:latin typeface="Calibri" panose="020F0502020204030204" pitchFamily="34" charset="0"/>
                    <a:sym typeface="Calibri" panose="020F0502020204030204" pitchFamily="34" charset="0"/>
                  </a:rPr>
                  <a:t>Similarity based SVD: </a:t>
                </a:r>
                <a:r>
                  <a:rPr lang="en-US" altLang="zh-CN" sz="3200" dirty="0">
                    <a:solidFill>
                      <a:srgbClr val="17375E"/>
                    </a:solidFill>
                    <a:latin typeface="Calibri" panose="020F0502020204030204" pitchFamily="34" charset="0"/>
                    <a:sym typeface="Calibri" panose="020F0502020204030204" pitchFamily="34" charset="0"/>
                  </a:rPr>
                  <a:t>Use SVD to extract features from the original  matrix and reconstruct the matrix with selected rank. Compute the cosine distance between item ratings as the similarity, and compute the estimated rating by</a:t>
                </a:r>
                <a14:m>
                  <m:oMath xmlns:m="http://schemas.openxmlformats.org/officeDocument/2006/math">
                    <m:r>
                      <a:rPr lang="en-US" altLang="zh-CN" sz="3200" b="0" i="0" smtClean="0">
                        <a:solidFill>
                          <a:srgbClr val="17375E"/>
                        </a:solidFill>
                        <a:latin typeface="Cambria Math" panose="02040503050406030204" pitchFamily="18" charset="0"/>
                        <a:sym typeface="Calibri" panose="020F0502020204030204" pitchFamily="34" charset="0"/>
                      </a:rPr>
                      <m:t> </m:t>
                    </m:r>
                    <m:f>
                      <m:fPr>
                        <m:ctrlPr>
                          <a:rPr lang="en-US" altLang="zh-CN" sz="3200" i="1" smtClean="0">
                            <a:solidFill>
                              <a:srgbClr val="17375E"/>
                            </a:solidFill>
                            <a:latin typeface="Cambria Math" panose="02040503050406030204" pitchFamily="18" charset="0"/>
                            <a:sym typeface="Calibri" panose="020F0502020204030204" pitchFamily="34" charset="0"/>
                          </a:rPr>
                        </m:ctrlPr>
                      </m:fPr>
                      <m:num>
                        <m:r>
                          <m:rPr>
                            <m:nor/>
                          </m:rPr>
                          <a:rPr lang="en-US" altLang="zh-CN" sz="3200" dirty="0">
                            <a:solidFill>
                              <a:srgbClr val="17375E"/>
                            </a:solidFill>
                            <a:latin typeface="Calibri" panose="020F0502020204030204" pitchFamily="34" charset="0"/>
                            <a:sym typeface="Calibri" panose="020F0502020204030204" pitchFamily="34" charset="0"/>
                          </a:rPr>
                          <m:t>Σsim</m:t>
                        </m:r>
                        <m:r>
                          <m:rPr>
                            <m:nor/>
                          </m:rPr>
                          <a:rPr lang="en-US" altLang="zh-CN" sz="3200" dirty="0">
                            <a:solidFill>
                              <a:srgbClr val="17375E"/>
                            </a:solidFill>
                            <a:latin typeface="Calibri" panose="020F0502020204030204" pitchFamily="34" charset="0"/>
                            <a:sym typeface="Calibri" panose="020F0502020204030204" pitchFamily="34" charset="0"/>
                          </a:rPr>
                          <m:t>(</m:t>
                        </m:r>
                        <m:r>
                          <m:rPr>
                            <m:nor/>
                          </m:rPr>
                          <a:rPr lang="en-US" altLang="zh-CN" sz="3200" dirty="0">
                            <a:solidFill>
                              <a:srgbClr val="17375E"/>
                            </a:solidFill>
                            <a:latin typeface="Calibri" panose="020F0502020204030204" pitchFamily="34" charset="0"/>
                            <a:sym typeface="Calibri" panose="020F0502020204030204" pitchFamily="34" charset="0"/>
                          </a:rPr>
                          <m:t>u</m:t>
                        </m:r>
                        <m:r>
                          <m:rPr>
                            <m:nor/>
                          </m:rPr>
                          <a:rPr lang="en-US" altLang="zh-CN" sz="3200" dirty="0">
                            <a:solidFill>
                              <a:srgbClr val="17375E"/>
                            </a:solidFill>
                            <a:latin typeface="Calibri" panose="020F0502020204030204" pitchFamily="34" charset="0"/>
                            <a:sym typeface="Calibri" panose="020F0502020204030204" pitchFamily="34" charset="0"/>
                          </a:rPr>
                          <m:t>, </m:t>
                        </m:r>
                        <m:r>
                          <m:rPr>
                            <m:nor/>
                          </m:rPr>
                          <a:rPr lang="en-US" altLang="zh-CN" sz="3200" dirty="0">
                            <a:solidFill>
                              <a:srgbClr val="17375E"/>
                            </a:solidFill>
                            <a:latin typeface="Calibri" panose="020F0502020204030204" pitchFamily="34" charset="0"/>
                            <a:sym typeface="Calibri" panose="020F0502020204030204" pitchFamily="34" charset="0"/>
                          </a:rPr>
                          <m:t>v</m:t>
                        </m:r>
                        <m:r>
                          <m:rPr>
                            <m:nor/>
                          </m:rPr>
                          <a:rPr lang="en-US" altLang="zh-CN" sz="3200" dirty="0">
                            <a:solidFill>
                              <a:srgbClr val="17375E"/>
                            </a:solidFill>
                            <a:latin typeface="Calibri" panose="020F0502020204030204" pitchFamily="34" charset="0"/>
                            <a:sym typeface="Calibri" panose="020F0502020204030204" pitchFamily="34" charset="0"/>
                          </a:rPr>
                          <m:t>)*</m:t>
                        </m:r>
                        <m:r>
                          <m:rPr>
                            <m:nor/>
                          </m:rPr>
                          <a:rPr lang="en-US" altLang="zh-CN" sz="3200" dirty="0">
                            <a:solidFill>
                              <a:srgbClr val="17375E"/>
                            </a:solidFill>
                            <a:latin typeface="Calibri" panose="020F0502020204030204" pitchFamily="34" charset="0"/>
                            <a:sym typeface="Calibri" panose="020F0502020204030204" pitchFamily="34" charset="0"/>
                          </a:rPr>
                          <m:t>rating</m:t>
                        </m:r>
                        <m:r>
                          <m:rPr>
                            <m:nor/>
                          </m:rPr>
                          <a:rPr lang="en-US" altLang="zh-CN" sz="3200" dirty="0">
                            <a:solidFill>
                              <a:srgbClr val="17375E"/>
                            </a:solidFill>
                            <a:latin typeface="Calibri" panose="020F0502020204030204" pitchFamily="34" charset="0"/>
                            <a:sym typeface="Calibri" panose="020F0502020204030204" pitchFamily="34" charset="0"/>
                          </a:rPr>
                          <m:t>(</m:t>
                        </m:r>
                        <m:r>
                          <m:rPr>
                            <m:nor/>
                          </m:rPr>
                          <a:rPr lang="en-US" altLang="zh-CN" sz="3200" dirty="0">
                            <a:solidFill>
                              <a:srgbClr val="17375E"/>
                            </a:solidFill>
                            <a:latin typeface="Calibri" panose="020F0502020204030204" pitchFamily="34" charset="0"/>
                            <a:sym typeface="Calibri" panose="020F0502020204030204" pitchFamily="34" charset="0"/>
                          </a:rPr>
                          <m:t>u</m:t>
                        </m:r>
                        <m:r>
                          <m:rPr>
                            <m:nor/>
                          </m:rPr>
                          <a:rPr lang="en-US" altLang="zh-CN" sz="3200" dirty="0">
                            <a:solidFill>
                              <a:srgbClr val="17375E"/>
                            </a:solidFill>
                            <a:latin typeface="Calibri" panose="020F0502020204030204" pitchFamily="34" charset="0"/>
                            <a:sym typeface="Calibri" panose="020F0502020204030204" pitchFamily="34" charset="0"/>
                          </a:rPr>
                          <m:t>)</m:t>
                        </m:r>
                      </m:num>
                      <m:den>
                        <m:r>
                          <m:rPr>
                            <m:nor/>
                          </m:rPr>
                          <a:rPr lang="en-US" altLang="zh-CN" sz="3200" dirty="0">
                            <a:solidFill>
                              <a:srgbClr val="17375E"/>
                            </a:solidFill>
                            <a:latin typeface="Calibri" panose="020F0502020204030204" pitchFamily="34" charset="0"/>
                            <a:sym typeface="Calibri" panose="020F0502020204030204" pitchFamily="34" charset="0"/>
                          </a:rPr>
                          <m:t>Σsim</m:t>
                        </m:r>
                        <m:r>
                          <m:rPr>
                            <m:nor/>
                          </m:rPr>
                          <a:rPr lang="en-US" altLang="zh-CN" sz="3200" dirty="0">
                            <a:solidFill>
                              <a:srgbClr val="17375E"/>
                            </a:solidFill>
                            <a:latin typeface="Calibri" panose="020F0502020204030204" pitchFamily="34" charset="0"/>
                            <a:sym typeface="Calibri" panose="020F0502020204030204" pitchFamily="34" charset="0"/>
                          </a:rPr>
                          <m:t>(</m:t>
                        </m:r>
                        <m:r>
                          <m:rPr>
                            <m:nor/>
                          </m:rPr>
                          <a:rPr lang="en-US" altLang="zh-CN" sz="3200" dirty="0">
                            <a:solidFill>
                              <a:srgbClr val="17375E"/>
                            </a:solidFill>
                            <a:latin typeface="Calibri" panose="020F0502020204030204" pitchFamily="34" charset="0"/>
                            <a:sym typeface="Calibri" panose="020F0502020204030204" pitchFamily="34" charset="0"/>
                          </a:rPr>
                          <m:t>u</m:t>
                        </m:r>
                        <m:r>
                          <m:rPr>
                            <m:nor/>
                          </m:rPr>
                          <a:rPr lang="en-US" altLang="zh-CN" sz="3200" dirty="0">
                            <a:solidFill>
                              <a:srgbClr val="17375E"/>
                            </a:solidFill>
                            <a:latin typeface="Calibri" panose="020F0502020204030204" pitchFamily="34" charset="0"/>
                            <a:sym typeface="Calibri" panose="020F0502020204030204" pitchFamily="34" charset="0"/>
                          </a:rPr>
                          <m:t>, </m:t>
                        </m:r>
                        <m:r>
                          <m:rPr>
                            <m:nor/>
                          </m:rPr>
                          <a:rPr lang="en-US" altLang="zh-CN" sz="3200" dirty="0">
                            <a:solidFill>
                              <a:srgbClr val="17375E"/>
                            </a:solidFill>
                            <a:latin typeface="Calibri" panose="020F0502020204030204" pitchFamily="34" charset="0"/>
                            <a:sym typeface="Calibri" panose="020F0502020204030204" pitchFamily="34" charset="0"/>
                          </a:rPr>
                          <m:t>v</m:t>
                        </m:r>
                        <m:r>
                          <m:rPr>
                            <m:nor/>
                          </m:rPr>
                          <a:rPr lang="en-US" altLang="zh-CN" sz="3200" dirty="0">
                            <a:solidFill>
                              <a:srgbClr val="17375E"/>
                            </a:solidFill>
                            <a:latin typeface="Calibri" panose="020F0502020204030204" pitchFamily="34" charset="0"/>
                            <a:sym typeface="Calibri" panose="020F0502020204030204" pitchFamily="34" charset="0"/>
                          </a:rPr>
                          <m:t>)</m:t>
                        </m:r>
                      </m:den>
                    </m:f>
                    <m:r>
                      <a:rPr lang="en-US" altLang="zh-CN" sz="3200" b="0" i="0" smtClean="0">
                        <a:solidFill>
                          <a:srgbClr val="17375E"/>
                        </a:solidFill>
                        <a:latin typeface="Cambria Math" panose="02040503050406030204" pitchFamily="18" charset="0"/>
                        <a:sym typeface="Calibri" panose="020F0502020204030204" pitchFamily="34" charset="0"/>
                      </a:rPr>
                      <m:t>.</m:t>
                    </m:r>
                  </m:oMath>
                </a14:m>
                <a:endParaRPr lang="en-US" altLang="zh-CN" sz="3200" dirty="0">
                  <a:solidFill>
                    <a:srgbClr val="17375E"/>
                  </a:solidFill>
                  <a:latin typeface="Calibri" panose="020F0502020204030204" pitchFamily="34" charset="0"/>
                  <a:sym typeface="Calibri" panose="020F0502020204030204" pitchFamily="34" charset="0"/>
                </a:endParaRPr>
              </a:p>
            </p:txBody>
          </p:sp>
        </mc:Choice>
        <mc:Fallback>
          <p:sp>
            <p:nvSpPr>
              <p:cNvPr id="38" name="文本框 37">
                <a:extLst>
                  <a:ext uri="{FF2B5EF4-FFF2-40B4-BE49-F238E27FC236}">
                    <a16:creationId xmlns:a16="http://schemas.microsoft.com/office/drawing/2014/main" id="{DA09F910-C09E-43F5-BCDD-78A5B31C53F5}"/>
                  </a:ext>
                </a:extLst>
              </p:cNvPr>
              <p:cNvSpPr txBox="1">
                <a:spLocks noRot="1" noChangeAspect="1" noMove="1" noResize="1" noEditPoints="1" noAdjustHandles="1" noChangeArrowheads="1" noChangeShapeType="1" noTextEdit="1"/>
              </p:cNvSpPr>
              <p:nvPr/>
            </p:nvSpPr>
            <p:spPr>
              <a:xfrm>
                <a:off x="18559357" y="6090649"/>
                <a:ext cx="7897333" cy="7847726"/>
              </a:xfrm>
              <a:prstGeom prst="rect">
                <a:avLst/>
              </a:prstGeom>
              <a:blipFill>
                <a:blip r:embed="rId8"/>
                <a:stretch>
                  <a:fillRect l="-1776" t="-1010" r="-1931"/>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52AD5F7A-31D8-4BD0-A074-02F62A3E6D5C}"/>
              </a:ext>
            </a:extLst>
          </p:cNvPr>
          <p:cNvSpPr txBox="1"/>
          <p:nvPr/>
        </p:nvSpPr>
        <p:spPr>
          <a:xfrm>
            <a:off x="18555582" y="21948899"/>
            <a:ext cx="7897333" cy="5509200"/>
          </a:xfrm>
          <a:prstGeom prst="rect">
            <a:avLst/>
          </a:prstGeom>
          <a:noFill/>
        </p:spPr>
        <p:txBody>
          <a:bodyPr wrap="square" rtlCol="0">
            <a:spAutoFit/>
          </a:bodyPr>
          <a:lstStyle/>
          <a:p>
            <a:pPr algn="just"/>
            <a:r>
              <a:rPr lang="en-US" altLang="zh-CN" sz="3200" dirty="0">
                <a:solidFill>
                  <a:srgbClr val="17375E"/>
                </a:solidFill>
                <a:latin typeface="Calibri" panose="020F0502020204030204" pitchFamily="34" charset="0"/>
                <a:sym typeface="Calibri" panose="020F0502020204030204" pitchFamily="34" charset="0"/>
              </a:rPr>
              <a:t>The Random Forest method is the most stable one. The similarity based SVD method has the best performance on a large data set, but the similarity based SVD method still needs experiments on larger data set to prove its efficiency. Machine Learning methods in the Surprise package all works well and the performance doesn’t vary much when the dataset changes. SVD decomposition and reconstruction method highly relies on the quality of data set.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889</Words>
  <Application>Microsoft Office PowerPoint</Application>
  <PresentationFormat>自定义</PresentationFormat>
  <Paragraphs>123</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Cambria Math</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Zheng, Siyi</cp:lastModifiedBy>
  <cp:revision>135</cp:revision>
  <dcterms:created xsi:type="dcterms:W3CDTF">2019-12-11T05:13:49Z</dcterms:created>
  <dcterms:modified xsi:type="dcterms:W3CDTF">2020-12-07T21:37:22Z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