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6" r:id="rId2"/>
    <p:sldId id="284" r:id="rId3"/>
    <p:sldId id="264" r:id="rId4"/>
    <p:sldId id="285" r:id="rId5"/>
    <p:sldId id="257" r:id="rId6"/>
    <p:sldId id="281" r:id="rId7"/>
    <p:sldId id="271" r:id="rId8"/>
    <p:sldId id="289" r:id="rId9"/>
    <p:sldId id="278" r:id="rId10"/>
    <p:sldId id="260" r:id="rId11"/>
    <p:sldId id="290" r:id="rId12"/>
    <p:sldId id="291" r:id="rId13"/>
    <p:sldId id="272" r:id="rId14"/>
    <p:sldId id="287" r:id="rId15"/>
    <p:sldId id="288" r:id="rId16"/>
    <p:sldId id="292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7297B"/>
    <a:srgbClr val="46287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41" autoAdjust="0"/>
  </p:normalViewPr>
  <p:slideViewPr>
    <p:cSldViewPr snapToGrid="0" showGuides="1">
      <p:cViewPr varScale="1">
        <p:scale>
          <a:sx n="80" d="100"/>
          <a:sy n="80" d="100"/>
        </p:scale>
        <p:origin x="15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5F802-DB00-4354-8ECD-103A54DBACA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1CCE-65AA-4996-9D8B-54A31A0FE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9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4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6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CCE-65AA-4996-9D8B-54A31A0FEF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0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1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9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ECA8-8766-4D1E-93E5-4E931448C9A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D50D-FFC8-4ECF-9C8C-4A124759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hengtaoxiao/NCSU_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E034E-0D69-479D-8FBA-9455023A1F90}"/>
              </a:ext>
            </a:extLst>
          </p:cNvPr>
          <p:cNvSpPr txBox="1"/>
          <p:nvPr/>
        </p:nvSpPr>
        <p:spPr>
          <a:xfrm>
            <a:off x="797993" y="2190285"/>
            <a:ext cx="853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Explore and visualize your data using </a:t>
            </a:r>
            <a:r>
              <a:rPr lang="en-US" sz="2800" b="1" dirty="0" err="1"/>
              <a:t>Graphpad</a:t>
            </a:r>
            <a:r>
              <a:rPr lang="en-US" sz="2800" b="1" dirty="0"/>
              <a:t> Prism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36EAE-D5C5-41BB-91C9-9C0A241CEC2E}"/>
              </a:ext>
            </a:extLst>
          </p:cNvPr>
          <p:cNvSpPr txBox="1"/>
          <p:nvPr/>
        </p:nvSpPr>
        <p:spPr>
          <a:xfrm>
            <a:off x="2748224" y="3922823"/>
            <a:ext cx="3331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Zhengtao Xiao</a:t>
            </a:r>
          </a:p>
          <a:p>
            <a:pPr algn="ctr"/>
            <a:r>
              <a:rPr lang="en-US" sz="2000" dirty="0"/>
              <a:t>8.26.2019</a:t>
            </a:r>
          </a:p>
          <a:p>
            <a:pPr algn="ctr"/>
            <a:endParaRPr lang="en-US" sz="2000" dirty="0"/>
          </a:p>
          <a:p>
            <a:pPr algn="ctr"/>
            <a:r>
              <a:rPr lang="en-US" sz="2000" u="sng" dirty="0"/>
              <a:t>zhengtao.xiao@duke.edu</a:t>
            </a:r>
          </a:p>
        </p:txBody>
      </p:sp>
    </p:spTree>
    <p:extLst>
      <p:ext uri="{BB962C8B-B14F-4D97-AF65-F5344CB8AC3E}">
        <p14:creationId xmlns:p14="http://schemas.microsoft.com/office/powerpoint/2010/main" val="259697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DD81ED-5B88-4E2D-9273-4424AFCE71D3}"/>
              </a:ext>
            </a:extLst>
          </p:cNvPr>
          <p:cNvSpPr txBox="1"/>
          <p:nvPr/>
        </p:nvSpPr>
        <p:spPr>
          <a:xfrm>
            <a:off x="367114" y="687342"/>
            <a:ext cx="6136426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Correlation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pearson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or spearman?)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2CEB8-B698-48E9-BC68-3161A2773EC6}"/>
              </a:ext>
            </a:extLst>
          </p:cNvPr>
          <p:cNvSpPr/>
          <p:nvPr/>
        </p:nvSpPr>
        <p:spPr>
          <a:xfrm>
            <a:off x="117230" y="164122"/>
            <a:ext cx="7748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Practice: calculate correlation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EE5EB-F9BF-47FB-ACD4-A106FBC4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67" y="1340607"/>
            <a:ext cx="4440680" cy="4429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B6B04F-5B5B-4C64-A2F7-60BC6E2347FE}"/>
              </a:ext>
            </a:extLst>
          </p:cNvPr>
          <p:cNvSpPr txBox="1"/>
          <p:nvPr/>
        </p:nvSpPr>
        <p:spPr>
          <a:xfrm>
            <a:off x="1807869" y="5847492"/>
            <a:ext cx="5259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Spearman correlation is less sensitive than the Pearson correlation to strong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7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2CEB8-B698-48E9-BC68-3161A2773EC6}"/>
              </a:ext>
            </a:extLst>
          </p:cNvPr>
          <p:cNvSpPr/>
          <p:nvPr/>
        </p:nvSpPr>
        <p:spPr>
          <a:xfrm>
            <a:off x="117230" y="164122"/>
            <a:ext cx="7748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Practice: correlation matrix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37EA5-AAB4-4C67-89AA-ED8AC11A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34" y="781050"/>
            <a:ext cx="6999050" cy="57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9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D2560D-C98A-4ED8-8A8A-27185822674B}"/>
              </a:ext>
            </a:extLst>
          </p:cNvPr>
          <p:cNvSpPr/>
          <p:nvPr/>
        </p:nvSpPr>
        <p:spPr>
          <a:xfrm>
            <a:off x="117230" y="164122"/>
            <a:ext cx="7748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Practice: using t-test to compare two groups</a:t>
            </a:r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5BEEA-325D-42E2-9F6B-DC5CBDC8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62" y="1268543"/>
            <a:ext cx="4214225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381C8-94E1-4211-B488-24DF6A02A3DA}"/>
              </a:ext>
            </a:extLst>
          </p:cNvPr>
          <p:cNvSpPr txBox="1"/>
          <p:nvPr/>
        </p:nvSpPr>
        <p:spPr>
          <a:xfrm>
            <a:off x="286530" y="455286"/>
            <a:ext cx="565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Advice: when to plot SEM vs. SD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8F262-61D1-4977-88E2-39C9DB55C36B}"/>
              </a:ext>
            </a:extLst>
          </p:cNvPr>
          <p:cNvSpPr txBox="1"/>
          <p:nvPr/>
        </p:nvSpPr>
        <p:spPr>
          <a:xfrm>
            <a:off x="154450" y="971209"/>
            <a:ext cx="853235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SD</a:t>
            </a:r>
            <a:r>
              <a:rPr lang="en-US" dirty="0"/>
              <a:t>: standard deviation, quantifies how much the values vary from one another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SEM</a:t>
            </a:r>
            <a:r>
              <a:rPr lang="en-US" dirty="0"/>
              <a:t>: standard error of the mean, represents the accuracy of the true mean for the population. SEM = SD/(square root of sample size)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1655D-FE2B-4896-B2AE-72DB0378788F}"/>
              </a:ext>
            </a:extLst>
          </p:cNvPr>
          <p:cNvSpPr txBox="1"/>
          <p:nvPr/>
        </p:nvSpPr>
        <p:spPr>
          <a:xfrm>
            <a:off x="154450" y="2939102"/>
            <a:ext cx="6694025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SD</a:t>
            </a:r>
            <a:r>
              <a:rPr lang="en-US" dirty="0"/>
              <a:t>: If you want to show the variation of your data. For example, if you want to present that one metabolite is much more stable than another one by stimulus.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SEM</a:t>
            </a:r>
            <a:r>
              <a:rPr lang="en-US" dirty="0"/>
              <a:t>: If you want to show how precisely you determine the true mean. For example, you want to present that one metabolite is up regulated after infection.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377A4D-F525-43EE-AC36-B34361E79276}"/>
              </a:ext>
            </a:extLst>
          </p:cNvPr>
          <p:cNvGrpSpPr/>
          <p:nvPr/>
        </p:nvGrpSpPr>
        <p:grpSpPr>
          <a:xfrm>
            <a:off x="7229898" y="3220720"/>
            <a:ext cx="1178387" cy="1461929"/>
            <a:chOff x="7209578" y="3027680"/>
            <a:chExt cx="1178387" cy="14619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223369-BB30-43AF-8E22-0276DC6AD724}"/>
                </a:ext>
              </a:extLst>
            </p:cNvPr>
            <p:cNvGrpSpPr/>
            <p:nvPr/>
          </p:nvGrpSpPr>
          <p:grpSpPr>
            <a:xfrm>
              <a:off x="7209578" y="3296465"/>
              <a:ext cx="1040097" cy="670618"/>
              <a:chOff x="5008281" y="3039290"/>
              <a:chExt cx="1040097" cy="67061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2DB5306-C21C-4DCF-B6D3-CCC31DBAF2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277" t="-2747" r="-22277" b="2747"/>
              <a:stretch/>
            </p:blipFill>
            <p:spPr>
              <a:xfrm rot="16200000" flipV="1">
                <a:off x="5334003" y="2822370"/>
                <a:ext cx="388654" cy="104009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EB9F55-D503-47B5-8402-2FCD59E79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551132" y="3222186"/>
                <a:ext cx="670618" cy="304826"/>
              </a:xfrm>
              <a:prstGeom prst="rect">
                <a:avLst/>
              </a:prstGeom>
            </p:spPr>
          </p:pic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FC29E6-44CB-44B5-9537-C4D43FAC8698}"/>
                </a:ext>
              </a:extLst>
            </p:cNvPr>
            <p:cNvCxnSpPr>
              <a:cxnSpLocks/>
            </p:cNvCxnSpPr>
            <p:nvPr/>
          </p:nvCxnSpPr>
          <p:spPr>
            <a:xfrm>
              <a:off x="7209578" y="4124960"/>
              <a:ext cx="11419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A200C1-F5A8-4D45-BBB0-E49471DAF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9578" y="3027680"/>
              <a:ext cx="0" cy="1097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892ABC-A61A-4CB9-BAC5-991795AE0F05}"/>
                </a:ext>
              </a:extLst>
            </p:cNvPr>
            <p:cNvSpPr txBox="1"/>
            <p:nvPr/>
          </p:nvSpPr>
          <p:spPr>
            <a:xfrm>
              <a:off x="7219738" y="4120277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7659E2-1D48-486C-8509-2D58759033F1}"/>
                </a:ext>
              </a:extLst>
            </p:cNvPr>
            <p:cNvSpPr txBox="1"/>
            <p:nvPr/>
          </p:nvSpPr>
          <p:spPr>
            <a:xfrm>
              <a:off x="7889110" y="4120277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6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22C2C-CE98-4BA9-AEBA-F396B870631C}"/>
              </a:ext>
            </a:extLst>
          </p:cNvPr>
          <p:cNvSpPr txBox="1"/>
          <p:nvPr/>
        </p:nvSpPr>
        <p:spPr>
          <a:xfrm>
            <a:off x="330686" y="604521"/>
            <a:ext cx="8544911" cy="45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want to see if selected metabolite significantly changed after infected.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6DDBD-F9F8-4B4B-A503-6BC77924D51B}"/>
              </a:ext>
            </a:extLst>
          </p:cNvPr>
          <p:cNvSpPr txBox="1"/>
          <p:nvPr/>
        </p:nvSpPr>
        <p:spPr>
          <a:xfrm>
            <a:off x="92310" y="81301"/>
            <a:ext cx="820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Practice: using </a:t>
            </a:r>
            <a:r>
              <a:rPr lang="en-US" altLang="zh-CN" sz="2800" b="1" dirty="0" err="1"/>
              <a:t>anova</a:t>
            </a:r>
            <a:r>
              <a:rPr lang="en-US" altLang="zh-CN" sz="2800" b="1" dirty="0"/>
              <a:t> to compare multiple groups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8F0E-1731-4A86-9DA0-98B0A89C619C}"/>
              </a:ext>
            </a:extLst>
          </p:cNvPr>
          <p:cNvSpPr txBox="1"/>
          <p:nvPr/>
        </p:nvSpPr>
        <p:spPr>
          <a:xfrm>
            <a:off x="336871" y="1261002"/>
            <a:ext cx="853872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One-way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can simply think it as a multiple t-test):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whether there are any statistically significant differences between the means of two or more independent (unrelated)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1CBFB-6175-45AD-8C2C-4C0AB8CBA390}"/>
              </a:ext>
            </a:extLst>
          </p:cNvPr>
          <p:cNvSpPr txBox="1"/>
          <p:nvPr/>
        </p:nvSpPr>
        <p:spPr>
          <a:xfrm>
            <a:off x="268404" y="2543555"/>
            <a:ext cx="5777037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Null and Alternative hypotheses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H0: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µ(control) == µ (mild) == µ(moderate) == µ(severe)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H1: not all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equal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AACDC-EB78-4ABB-AF08-A7F47B5B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4" y="4046148"/>
            <a:ext cx="3205197" cy="2730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1DFEB-65E1-4FD0-9D7F-6B3EBAF7442E}"/>
              </a:ext>
            </a:extLst>
          </p:cNvPr>
          <p:cNvSpPr txBox="1"/>
          <p:nvPr/>
        </p:nvSpPr>
        <p:spPr>
          <a:xfrm>
            <a:off x="4114598" y="6320356"/>
            <a:ext cx="5135596" cy="45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want to see the relative intensities to control group.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4D9CC8-7631-4EE4-B9F8-F9C99D64B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035391"/>
            <a:ext cx="3982517" cy="25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8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22C2C-CE98-4BA9-AEBA-F396B870631C}"/>
              </a:ext>
            </a:extLst>
          </p:cNvPr>
          <p:cNvSpPr txBox="1"/>
          <p:nvPr/>
        </p:nvSpPr>
        <p:spPr>
          <a:xfrm>
            <a:off x="858224" y="1143294"/>
            <a:ext cx="8544911" cy="45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want to see the relative intensities of all metabolites in TCA 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6DDBD-F9F8-4B4B-A503-6BC77924D51B}"/>
              </a:ext>
            </a:extLst>
          </p:cNvPr>
          <p:cNvSpPr txBox="1"/>
          <p:nvPr/>
        </p:nvSpPr>
        <p:spPr>
          <a:xfrm>
            <a:off x="92310" y="81301"/>
            <a:ext cx="5663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Practice:</a:t>
            </a:r>
            <a:r>
              <a:rPr lang="zh-CN" altLang="en-US" sz="2800" b="1" dirty="0"/>
              <a:t> </a:t>
            </a:r>
            <a:r>
              <a:rPr lang="en-US" sz="2800" b="1" dirty="0"/>
              <a:t>Group Bar Graph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4E209-138B-4885-9064-C27CA0E1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760917"/>
            <a:ext cx="6048375" cy="42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6DDBD-F9F8-4B4B-A503-6BC77924D51B}"/>
              </a:ext>
            </a:extLst>
          </p:cNvPr>
          <p:cNvSpPr txBox="1"/>
          <p:nvPr/>
        </p:nvSpPr>
        <p:spPr>
          <a:xfrm>
            <a:off x="92310" y="81301"/>
            <a:ext cx="5663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Practice:</a:t>
            </a:r>
            <a:r>
              <a:rPr lang="zh-CN" altLang="en-US" sz="2800" b="1" dirty="0"/>
              <a:t> </a:t>
            </a:r>
            <a:r>
              <a:rPr lang="en-US" sz="2800" b="1" dirty="0"/>
              <a:t>volcano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D934D-6934-4589-AE5B-384C52A2AE63}"/>
              </a:ext>
            </a:extLst>
          </p:cNvPr>
          <p:cNvSpPr txBox="1"/>
          <p:nvPr/>
        </p:nvSpPr>
        <p:spPr>
          <a:xfrm>
            <a:off x="274320" y="858676"/>
            <a:ext cx="636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Volcano plot: significance vs magnitude of changes in </a:t>
            </a:r>
            <a:r>
              <a:rPr lang="en-US" b="1" dirty="0" err="1"/>
              <a:t>metabliltes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21C022-EC11-443B-B32B-8C864E37D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33"/>
          <a:stretch/>
        </p:blipFill>
        <p:spPr>
          <a:xfrm>
            <a:off x="1391920" y="1482163"/>
            <a:ext cx="5730240" cy="46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6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63667-AA07-4143-96B6-7927006FBA32}"/>
              </a:ext>
            </a:extLst>
          </p:cNvPr>
          <p:cNvSpPr txBox="1"/>
          <p:nvPr/>
        </p:nvSpPr>
        <p:spPr>
          <a:xfrm>
            <a:off x="231112" y="321548"/>
            <a:ext cx="311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55AAC-BF04-4B3A-8CD4-8DC30564E22B}"/>
              </a:ext>
            </a:extLst>
          </p:cNvPr>
          <p:cNvSpPr txBox="1"/>
          <p:nvPr/>
        </p:nvSpPr>
        <p:spPr>
          <a:xfrm>
            <a:off x="532563" y="2091128"/>
            <a:ext cx="371788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zhengtao.xiao@duke.edu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BC8D2-6726-423B-AF11-FBD8117F7C35}"/>
              </a:ext>
            </a:extLst>
          </p:cNvPr>
          <p:cNvSpPr/>
          <p:nvPr/>
        </p:nvSpPr>
        <p:spPr>
          <a:xfrm>
            <a:off x="892442" y="5779801"/>
            <a:ext cx="7058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https://cran.r-project.org/doc/manuals/r-release/R-intro.pdf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7D052-E5CB-456A-B284-C5742E6B6988}"/>
              </a:ext>
            </a:extLst>
          </p:cNvPr>
          <p:cNvSpPr/>
          <p:nvPr/>
        </p:nvSpPr>
        <p:spPr>
          <a:xfrm>
            <a:off x="708632" y="3696258"/>
            <a:ext cx="135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Next lecture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B3B4E-B51B-4EE3-BE3F-92737EA2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90" y="4351053"/>
            <a:ext cx="4926466" cy="1428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B7ECE2-8E81-4D10-826A-BDD7BB24B58D}"/>
              </a:ext>
            </a:extLst>
          </p:cNvPr>
          <p:cNvSpPr txBox="1"/>
          <p:nvPr/>
        </p:nvSpPr>
        <p:spPr>
          <a:xfrm>
            <a:off x="532563" y="1167798"/>
            <a:ext cx="2430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Prism user guide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Prism statistics guide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Prism Tips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2818ED-CED5-4ED0-AA03-53A2654A7E62}"/>
              </a:ext>
            </a:extLst>
          </p:cNvPr>
          <p:cNvSpPr/>
          <p:nvPr/>
        </p:nvSpPr>
        <p:spPr>
          <a:xfrm>
            <a:off x="893382" y="6056800"/>
            <a:ext cx="429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://github.com/zhengtaoxiao/NCSU_R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3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F952D-7AF6-46E2-AB78-0D817E80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5" y="1885816"/>
            <a:ext cx="8184589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4604A-5F34-4D86-8091-608658505853}"/>
              </a:ext>
            </a:extLst>
          </p:cNvPr>
          <p:cNvSpPr txBox="1"/>
          <p:nvPr/>
        </p:nvSpPr>
        <p:spPr>
          <a:xfrm>
            <a:off x="0" y="21537"/>
            <a:ext cx="920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Graph help us interpret scientific data more efficiently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047AC-5D85-4DCF-ACFD-DA45720D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5" y="3991803"/>
            <a:ext cx="3154594" cy="242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8E7D1-993A-4C3D-9265-3BF44C1E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465" y="3654360"/>
            <a:ext cx="3580246" cy="3096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E554E7-5125-4137-AA94-FE620703D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412" y="1137231"/>
            <a:ext cx="4233569" cy="1968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19944-25FF-4C03-B76B-94FE2EA89247}"/>
              </a:ext>
            </a:extLst>
          </p:cNvPr>
          <p:cNvSpPr txBox="1"/>
          <p:nvPr/>
        </p:nvSpPr>
        <p:spPr>
          <a:xfrm>
            <a:off x="229782" y="3301363"/>
            <a:ext cx="6390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When to use what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50532-5F11-498B-8D04-AA98193DE2EC}"/>
              </a:ext>
            </a:extLst>
          </p:cNvPr>
          <p:cNvSpPr txBox="1"/>
          <p:nvPr/>
        </p:nvSpPr>
        <p:spPr>
          <a:xfrm>
            <a:off x="2876015" y="731575"/>
            <a:ext cx="252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spent with digital media </a:t>
            </a:r>
          </a:p>
        </p:txBody>
      </p:sp>
    </p:spTree>
    <p:extLst>
      <p:ext uri="{BB962C8B-B14F-4D97-AF65-F5344CB8AC3E}">
        <p14:creationId xmlns:p14="http://schemas.microsoft.com/office/powerpoint/2010/main" val="157525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2CEB76-0107-47BF-A7DB-3F52C84A63F9}"/>
              </a:ext>
            </a:extLst>
          </p:cNvPr>
          <p:cNvSpPr txBox="1"/>
          <p:nvPr/>
        </p:nvSpPr>
        <p:spPr>
          <a:xfrm>
            <a:off x="1730414" y="4565661"/>
            <a:ext cx="66728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https://www.data-to-viz.com/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0F621-D222-4EC1-97A8-07A5480D9D0E}"/>
              </a:ext>
            </a:extLst>
          </p:cNvPr>
          <p:cNvSpPr txBox="1"/>
          <p:nvPr/>
        </p:nvSpPr>
        <p:spPr>
          <a:xfrm>
            <a:off x="92622" y="107534"/>
            <a:ext cx="63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Choose the most appropriate graph for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EB6AB-E181-4110-B5CF-E0FFF1AF6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627" y="1261514"/>
            <a:ext cx="2665049" cy="29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86C921-33FD-4F49-A16E-B00EE45FE263}"/>
              </a:ext>
            </a:extLst>
          </p:cNvPr>
          <p:cNvSpPr txBox="1"/>
          <p:nvPr/>
        </p:nvSpPr>
        <p:spPr>
          <a:xfrm>
            <a:off x="335153" y="665588"/>
            <a:ext cx="6390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</a:t>
            </a:r>
            <a:r>
              <a:rPr lang="en-US" sz="2000" b="1" dirty="0" err="1"/>
              <a:t>Graphpad</a:t>
            </a:r>
            <a:r>
              <a:rPr lang="en-US" sz="2000" b="1" dirty="0"/>
              <a:t> Prism?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55A59-6067-44DA-B5B5-CD8A0A5A6F76}"/>
              </a:ext>
            </a:extLst>
          </p:cNvPr>
          <p:cNvSpPr txBox="1"/>
          <p:nvPr/>
        </p:nvSpPr>
        <p:spPr>
          <a:xfrm>
            <a:off x="667800" y="3111071"/>
            <a:ext cx="7995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Easy and fast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Commonly used statistical methods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Graphs and data are automatically updated in real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Reusable graph template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240310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7568" y="2111244"/>
            <a:ext cx="5241303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Prepare data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Perform analysis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Choose the type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8D324-ED4E-4DF8-832F-DAB7C28671B0}"/>
              </a:ext>
            </a:extLst>
          </p:cNvPr>
          <p:cNvSpPr txBox="1"/>
          <p:nvPr/>
        </p:nvSpPr>
        <p:spPr>
          <a:xfrm>
            <a:off x="417337" y="600576"/>
            <a:ext cx="613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Three steps to generate a graph</a:t>
            </a:r>
          </a:p>
        </p:txBody>
      </p:sp>
    </p:spTree>
    <p:extLst>
      <p:ext uri="{BB962C8B-B14F-4D97-AF65-F5344CB8AC3E}">
        <p14:creationId xmlns:p14="http://schemas.microsoft.com/office/powerpoint/2010/main" val="328430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AEEF17-7383-4C9E-A4E9-C87F30E298A6}"/>
              </a:ext>
            </a:extLst>
          </p:cNvPr>
          <p:cNvSpPr txBox="1"/>
          <p:nvPr/>
        </p:nvSpPr>
        <p:spPr>
          <a:xfrm>
            <a:off x="181475" y="132436"/>
            <a:ext cx="613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for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3B536-0C13-49CC-ADA0-57AD8579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8" y="512039"/>
            <a:ext cx="7356463" cy="60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81A41-C760-4670-A59D-2A35C15573B9}"/>
              </a:ext>
            </a:extLst>
          </p:cNvPr>
          <p:cNvSpPr txBox="1"/>
          <p:nvPr/>
        </p:nvSpPr>
        <p:spPr>
          <a:xfrm>
            <a:off x="1057568" y="2111244"/>
            <a:ext cx="6972007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Distribution of metabolites’ concentration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Correlation of metabolomics across patients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T-test (comparison of two groups)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One-way </a:t>
            </a:r>
            <a:r>
              <a:rPr lang="en-US" dirty="0" err="1"/>
              <a:t>anova</a:t>
            </a:r>
            <a:r>
              <a:rPr lang="en-US" dirty="0"/>
              <a:t> (comparing more groups)</a:t>
            </a:r>
          </a:p>
        </p:txBody>
      </p:sp>
    </p:spTree>
    <p:extLst>
      <p:ext uri="{BB962C8B-B14F-4D97-AF65-F5344CB8AC3E}">
        <p14:creationId xmlns:p14="http://schemas.microsoft.com/office/powerpoint/2010/main" val="194058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1188B8-E150-4DDC-8A6F-13732C6C40AE}"/>
              </a:ext>
            </a:extLst>
          </p:cNvPr>
          <p:cNvSpPr/>
          <p:nvPr/>
        </p:nvSpPr>
        <p:spPr>
          <a:xfrm>
            <a:off x="351692" y="304800"/>
            <a:ext cx="7748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Practice: Transform the data to log2 scale</a:t>
            </a:r>
            <a:endParaRPr lang="en-US" sz="28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02DB2-EF92-4D24-93CD-07E6F593A05F}"/>
              </a:ext>
            </a:extLst>
          </p:cNvPr>
          <p:cNvSpPr/>
          <p:nvPr/>
        </p:nvSpPr>
        <p:spPr>
          <a:xfrm>
            <a:off x="351692" y="1289539"/>
            <a:ext cx="7748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/>
              <a:t>“log2” changes the distribution to normal-like distribution 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FD9E4E-9F98-441C-9B57-8D7EE6526699}"/>
              </a:ext>
            </a:extLst>
          </p:cNvPr>
          <p:cNvSpPr/>
          <p:nvPr/>
        </p:nvSpPr>
        <p:spPr>
          <a:xfrm>
            <a:off x="351692" y="4196652"/>
            <a:ext cx="7748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“log2” brings the up- and down-regulated genes/metabolites to same scale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9DB4C-789B-4437-9A84-5D1075A5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3" y="2108660"/>
            <a:ext cx="3113125" cy="1668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82B14-FF95-4AEB-BD2E-446314BF5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042" y="2038290"/>
            <a:ext cx="3244385" cy="173935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17DDD02-9729-484F-B4F4-556CD2E4FEFC}"/>
              </a:ext>
            </a:extLst>
          </p:cNvPr>
          <p:cNvSpPr/>
          <p:nvPr/>
        </p:nvSpPr>
        <p:spPr>
          <a:xfrm>
            <a:off x="4226169" y="2602523"/>
            <a:ext cx="6975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62634-0C27-4A87-8889-F918AA047345}"/>
              </a:ext>
            </a:extLst>
          </p:cNvPr>
          <p:cNvSpPr txBox="1"/>
          <p:nvPr/>
        </p:nvSpPr>
        <p:spPr>
          <a:xfrm>
            <a:off x="2639129" y="4904538"/>
            <a:ext cx="2708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= 20 </a:t>
            </a:r>
          </a:p>
          <a:p>
            <a:r>
              <a:rPr lang="en-US" dirty="0"/>
              <a:t>Treatment  =  160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F84FB-DD43-4CFD-AD80-2D990B8AE796}"/>
              </a:ext>
            </a:extLst>
          </p:cNvPr>
          <p:cNvSpPr txBox="1"/>
          <p:nvPr/>
        </p:nvSpPr>
        <p:spPr>
          <a:xfrm>
            <a:off x="2443842" y="5917165"/>
            <a:ext cx="27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 change  =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459E78-58B9-4CE9-A729-2A9909E58AE8}"/>
              </a:ext>
            </a:extLst>
          </p:cNvPr>
          <p:cNvSpPr txBox="1"/>
          <p:nvPr/>
        </p:nvSpPr>
        <p:spPr>
          <a:xfrm>
            <a:off x="4536831" y="4904538"/>
            <a:ext cx="2708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= 160</a:t>
            </a:r>
          </a:p>
          <a:p>
            <a:r>
              <a:rPr lang="en-US" dirty="0"/>
              <a:t>Treatment  = 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9BCF24-CDFD-4602-988A-82CFE621BEAB}"/>
              </a:ext>
            </a:extLst>
          </p:cNvPr>
          <p:cNvSpPr txBox="1"/>
          <p:nvPr/>
        </p:nvSpPr>
        <p:spPr>
          <a:xfrm>
            <a:off x="4572000" y="5917165"/>
            <a:ext cx="27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 change  = 0.125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C5068-BB07-4EBE-A874-4DFAE32C46A6}"/>
              </a:ext>
            </a:extLst>
          </p:cNvPr>
          <p:cNvSpPr txBox="1"/>
          <p:nvPr/>
        </p:nvSpPr>
        <p:spPr>
          <a:xfrm>
            <a:off x="2207380" y="6355470"/>
            <a:ext cx="27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Log2 fold change  =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0165E5-D172-429F-B789-57B1F74B47AD}"/>
              </a:ext>
            </a:extLst>
          </p:cNvPr>
          <p:cNvSpPr txBox="1"/>
          <p:nvPr/>
        </p:nvSpPr>
        <p:spPr>
          <a:xfrm>
            <a:off x="4572000" y="6355470"/>
            <a:ext cx="27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Log2 fold change  = -3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6901B9-A9FB-48B9-9014-DFD0A742249A}"/>
              </a:ext>
            </a:extLst>
          </p:cNvPr>
          <p:cNvSpPr/>
          <p:nvPr/>
        </p:nvSpPr>
        <p:spPr>
          <a:xfrm rot="5400000">
            <a:off x="3048165" y="5605948"/>
            <a:ext cx="356486" cy="281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C502E70-187F-44ED-97BE-0BA9E065755E}"/>
              </a:ext>
            </a:extLst>
          </p:cNvPr>
          <p:cNvSpPr/>
          <p:nvPr/>
        </p:nvSpPr>
        <p:spPr>
          <a:xfrm rot="5400000">
            <a:off x="5176325" y="5605949"/>
            <a:ext cx="356486" cy="281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521</Words>
  <Application>Microsoft Office PowerPoint</Application>
  <PresentationFormat>On-screen Show (4:3)</PresentationFormat>
  <Paragraphs>81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Zhengtao Xiao</dc:creator>
  <cp:lastModifiedBy>Zhengtao Xiao</cp:lastModifiedBy>
  <cp:revision>123</cp:revision>
  <dcterms:created xsi:type="dcterms:W3CDTF">2019-08-28T16:02:51Z</dcterms:created>
  <dcterms:modified xsi:type="dcterms:W3CDTF">2020-08-23T14:26:00Z</dcterms:modified>
</cp:coreProperties>
</file>