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6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-104" y="-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8/05/15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8/05/15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8/05/15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8/05/15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8/05/15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8/05/15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8/05/15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8/05/15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8/05/15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8/05/15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8/05/15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8/05/15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8/05/15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ikolay.grozev@unimelb.edu.a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port.rc.nectar.org.au/docs/technical-guides" TargetMode="External"/><Relationship Id="rId3" Type="http://schemas.openxmlformats.org/officeDocument/2006/relationships/hyperlink" Target="https://dashboard.rc.nectar.org.au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gwin.com/" TargetMode="External"/><Relationship Id="rId4" Type="http://schemas.openxmlformats.org/officeDocument/2006/relationships/hyperlink" Target="https://www.youtube.com/watch?v=CwYSvvGaiW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ysgit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pvpowne" TargetMode="External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url.com/nkvhym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549478" cy="2514601"/>
          </a:xfrm>
        </p:spPr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COMP90015 </a:t>
            </a:r>
            <a:r>
              <a:rPr lang="en-US" dirty="0"/>
              <a:t>2015 </a:t>
            </a:r>
            <a:r>
              <a:rPr lang="en-US" dirty="0" smtClean="0"/>
              <a:t>SM1</a:t>
            </a:r>
          </a:p>
          <a:p>
            <a:r>
              <a:rPr lang="en-US" dirty="0"/>
              <a:t>Tutorial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7868" y="4665910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Nikolay </a:t>
            </a:r>
            <a:r>
              <a:rPr lang="en-AU" dirty="0" err="1" smtClean="0"/>
              <a:t>Grozev</a:t>
            </a:r>
            <a:endParaRPr lang="en-AU" dirty="0" smtClean="0"/>
          </a:p>
          <a:p>
            <a:r>
              <a:rPr lang="en-AU" u="sng" dirty="0" smtClean="0"/>
              <a:t>Email</a:t>
            </a:r>
            <a:r>
              <a:rPr lang="en-AU" dirty="0"/>
              <a:t>: </a:t>
            </a:r>
            <a:r>
              <a:rPr lang="en-AU" dirty="0" smtClean="0">
                <a:hlinkClick r:id="rId2"/>
              </a:rPr>
              <a:t>nikolay.grozev@unimelb.edu.au</a:t>
            </a:r>
            <a:endParaRPr lang="en-AU" dirty="0" smtClean="0"/>
          </a:p>
          <a:p>
            <a:r>
              <a:rPr lang="en-AU" u="sng" dirty="0" smtClean="0"/>
              <a:t>Date</a:t>
            </a:r>
            <a:r>
              <a:rPr lang="en-AU" dirty="0" smtClean="0"/>
              <a:t>: 7/May/2015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Computing – Nectar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988840"/>
            <a:ext cx="8686801" cy="4030960"/>
          </a:xfrm>
        </p:spPr>
        <p:txBody>
          <a:bodyPr>
            <a:normAutofit/>
          </a:bodyPr>
          <a:lstStyle/>
          <a:p>
            <a:r>
              <a:rPr lang="en-AU" dirty="0" smtClean="0"/>
              <a:t>Research Community Cloud;</a:t>
            </a:r>
          </a:p>
          <a:p>
            <a:r>
              <a:rPr lang="en-AU" dirty="0" smtClean="0"/>
              <a:t>Well documented</a:t>
            </a:r>
            <a:r>
              <a:rPr lang="en-AU" dirty="0"/>
              <a:t>: </a:t>
            </a:r>
            <a:endParaRPr lang="en-AU" dirty="0" smtClean="0"/>
          </a:p>
          <a:p>
            <a:pPr lvl="1"/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support.rc.nectar.org.au/docs/technical-guides</a:t>
            </a:r>
            <a:r>
              <a:rPr lang="en-AU" dirty="0" smtClean="0"/>
              <a:t>;</a:t>
            </a:r>
          </a:p>
          <a:p>
            <a:r>
              <a:rPr lang="en-AU" dirty="0" smtClean="0"/>
              <a:t>All students have an account and limit of 2 cores;</a:t>
            </a:r>
          </a:p>
          <a:p>
            <a:pPr lvl="1"/>
            <a:r>
              <a:rPr lang="en-AU" dirty="0" smtClean="0"/>
              <a:t>Use Melbourne </a:t>
            </a:r>
            <a:r>
              <a:rPr lang="en-AU" dirty="0" err="1" smtClean="0"/>
              <a:t>Uni</a:t>
            </a:r>
            <a:r>
              <a:rPr lang="en-AU" dirty="0" smtClean="0"/>
              <a:t> Credentials;</a:t>
            </a:r>
          </a:p>
          <a:p>
            <a:pPr lvl="1"/>
            <a:r>
              <a:rPr lang="en-AU" dirty="0" smtClean="0"/>
              <a:t>Online Dashboard - </a:t>
            </a:r>
            <a:r>
              <a:rPr lang="en-AU" dirty="0" smtClean="0">
                <a:hlinkClick r:id="rId3"/>
              </a:rPr>
              <a:t>https</a:t>
            </a:r>
            <a:r>
              <a:rPr lang="en-AU" dirty="0">
                <a:hlinkClick r:id="rId3"/>
              </a:rPr>
              <a:t>://</a:t>
            </a:r>
            <a:r>
              <a:rPr lang="en-AU" dirty="0" smtClean="0">
                <a:hlinkClick r:id="rId3"/>
              </a:rPr>
              <a:t>dashboard.rc.nectar.org.au</a:t>
            </a:r>
            <a:r>
              <a:rPr lang="en-AU" dirty="0" smtClean="0"/>
              <a:t>;</a:t>
            </a:r>
            <a:endParaRPr lang="en-AU" b="1" dirty="0"/>
          </a:p>
          <a:p>
            <a:pPr lvl="1"/>
            <a:endParaRPr lang="en-A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73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 VM on Nectar – step by step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7045423" cy="4191000"/>
          </a:xfrm>
        </p:spPr>
        <p:txBody>
          <a:bodyPr>
            <a:normAutofit/>
          </a:bodyPr>
          <a:lstStyle/>
          <a:p>
            <a:r>
              <a:rPr lang="en-AU" dirty="0" smtClean="0"/>
              <a:t>Define Security Group:</a:t>
            </a:r>
          </a:p>
          <a:p>
            <a:pPr lvl="1"/>
            <a:r>
              <a:rPr lang="en-AU" dirty="0" smtClean="0"/>
              <a:t>Firewall rules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Open the ports for your application!</a:t>
            </a:r>
            <a:endParaRPr lang="en-US" dirty="0"/>
          </a:p>
          <a:p>
            <a:r>
              <a:rPr lang="en-AU" dirty="0" smtClean="0"/>
              <a:t>Create key-pair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Allows SSH to the VM;</a:t>
            </a:r>
          </a:p>
          <a:p>
            <a:pPr lvl="1"/>
            <a:r>
              <a:rPr lang="en-US" dirty="0" smtClean="0"/>
              <a:t>Save the </a:t>
            </a:r>
            <a:r>
              <a:rPr lang="en-US" dirty="0" err="1" smtClean="0"/>
              <a:t>pem</a:t>
            </a:r>
            <a:r>
              <a:rPr lang="en-US" dirty="0" smtClean="0"/>
              <a:t> file!</a:t>
            </a:r>
          </a:p>
          <a:p>
            <a:r>
              <a:rPr lang="en-US" dirty="0" smtClean="0"/>
              <a:t>Create VM instance – specify key-pair, sec. group, flavor, OS:</a:t>
            </a:r>
          </a:p>
          <a:p>
            <a:r>
              <a:rPr lang="en-AU" dirty="0" smtClean="0"/>
              <a:t>Login, install, configure;</a:t>
            </a:r>
          </a:p>
          <a:p>
            <a:r>
              <a:rPr lang="en-AU" dirty="0" smtClean="0"/>
              <a:t>Create a snapshot;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379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commands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781728" cy="419100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SSH/SCP basics:</a:t>
            </a:r>
          </a:p>
          <a:p>
            <a:pPr lvl="1"/>
            <a:r>
              <a:rPr lang="en-AU" u="sng" dirty="0" err="1" smtClean="0"/>
              <a:t>ssh</a:t>
            </a:r>
            <a:r>
              <a:rPr lang="en-AU" dirty="0" smtClean="0"/>
              <a:t> </a:t>
            </a:r>
            <a:r>
              <a:rPr lang="en-AU" u="sng" dirty="0"/>
              <a:t>-</a:t>
            </a:r>
            <a:r>
              <a:rPr lang="en-AU" u="sng" dirty="0" err="1"/>
              <a:t>i</a:t>
            </a:r>
            <a:r>
              <a:rPr lang="en-AU" dirty="0"/>
              <a:t> </a:t>
            </a:r>
            <a:r>
              <a:rPr lang="en-AU" dirty="0" err="1" smtClean="0"/>
              <a:t>demokeypair.pem</a:t>
            </a:r>
            <a:r>
              <a:rPr lang="en-AU" dirty="0" smtClean="0"/>
              <a:t> </a:t>
            </a:r>
            <a:r>
              <a:rPr lang="en-AU" dirty="0"/>
              <a:t>ubuntu</a:t>
            </a:r>
            <a:r>
              <a:rPr lang="en-AU" u="sng" dirty="0"/>
              <a:t>@</a:t>
            </a:r>
            <a:r>
              <a:rPr lang="en-AU" dirty="0"/>
              <a:t>144.6.227.142</a:t>
            </a:r>
            <a:endParaRPr lang="en-AU" dirty="0" smtClean="0"/>
          </a:p>
          <a:p>
            <a:pPr lvl="1"/>
            <a:r>
              <a:rPr lang="en-AU" u="sng" dirty="0" err="1"/>
              <a:t>scp</a:t>
            </a:r>
            <a:r>
              <a:rPr lang="en-AU" dirty="0"/>
              <a:t> </a:t>
            </a:r>
            <a:r>
              <a:rPr lang="en-AU" u="sng" dirty="0"/>
              <a:t>-</a:t>
            </a:r>
            <a:r>
              <a:rPr lang="en-AU" u="sng" dirty="0" err="1"/>
              <a:t>i</a:t>
            </a:r>
            <a:r>
              <a:rPr lang="en-AU" dirty="0"/>
              <a:t> </a:t>
            </a:r>
            <a:r>
              <a:rPr lang="en-AU" dirty="0" err="1"/>
              <a:t>demokeypair.pem</a:t>
            </a:r>
            <a:r>
              <a:rPr lang="en-AU" dirty="0"/>
              <a:t> hellocloud.jar ubuntu</a:t>
            </a:r>
            <a:r>
              <a:rPr lang="en-AU" u="sng" dirty="0"/>
              <a:t>@</a:t>
            </a:r>
            <a:r>
              <a:rPr lang="en-AU" dirty="0"/>
              <a:t>144.6.227.142:~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AU" dirty="0" smtClean="0"/>
              <a:t>Install Java 8 in Ubuntu</a:t>
            </a:r>
            <a:r>
              <a:rPr lang="en-US" dirty="0" smtClean="0"/>
              <a:t>:</a:t>
            </a:r>
          </a:p>
          <a:p>
            <a:pPr marL="365760" lvl="1" indent="0">
              <a:buNone/>
            </a:pPr>
            <a:r>
              <a:rPr lang="en-US" dirty="0" err="1"/>
              <a:t>sudo</a:t>
            </a:r>
            <a:r>
              <a:rPr lang="en-US" dirty="0"/>
              <a:t> add-apt-repository ppa:webupd8team/java -y</a:t>
            </a:r>
          </a:p>
          <a:p>
            <a:pPr marL="365760" lvl="1" indent="0">
              <a:buNone/>
            </a:pP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marL="365760" lvl="1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-y oracle-java8-installer</a:t>
            </a:r>
          </a:p>
          <a:p>
            <a:pPr marL="365760" lvl="1" indent="0">
              <a:buNone/>
            </a:pPr>
            <a:r>
              <a:rPr lang="en-US" dirty="0"/>
              <a:t> </a:t>
            </a:r>
          </a:p>
          <a:p>
            <a:pPr marL="365760" lvl="1" indent="0">
              <a:buNone/>
            </a:pP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marL="365760" lvl="1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-y oracle-java8-installer</a:t>
            </a:r>
          </a:p>
          <a:p>
            <a:pPr marL="365760" lvl="1" indent="0">
              <a:buNone/>
            </a:pPr>
            <a:r>
              <a:rPr lang="en-US" dirty="0" err="1"/>
              <a:t>sudo</a:t>
            </a:r>
            <a:r>
              <a:rPr lang="en-US" dirty="0"/>
              <a:t> update-java-alternatives -s java-8-oracle</a:t>
            </a:r>
          </a:p>
          <a:p>
            <a:pPr marL="365760" lvl="1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-y oracle-java8-set-default</a:t>
            </a:r>
          </a:p>
        </p:txBody>
      </p:sp>
    </p:spTree>
    <p:extLst>
      <p:ext uri="{BB962C8B-B14F-4D97-AF65-F5344CB8AC3E}">
        <p14:creationId xmlns:p14="http://schemas.microsoft.com/office/powerpoint/2010/main" val="312058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SSH tricks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781728" cy="4191000"/>
          </a:xfrm>
        </p:spPr>
        <p:txBody>
          <a:bodyPr>
            <a:normAutofit/>
          </a:bodyPr>
          <a:lstStyle/>
          <a:p>
            <a:r>
              <a:rPr lang="en-AU" dirty="0" smtClean="0"/>
              <a:t>Windows:</a:t>
            </a:r>
          </a:p>
          <a:p>
            <a:pPr lvl="1"/>
            <a:r>
              <a:rPr lang="en-AU" dirty="0" smtClean="0"/>
              <a:t>[Option 1] Git Bash: </a:t>
            </a:r>
          </a:p>
          <a:p>
            <a:pPr lvl="2"/>
            <a:r>
              <a:rPr lang="en-AU" dirty="0" smtClean="0"/>
              <a:t>Download - </a:t>
            </a:r>
            <a:r>
              <a:rPr lang="en-AU" dirty="0">
                <a:hlinkClick r:id="rId2"/>
              </a:rPr>
              <a:t>http://msysgit.github.io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pPr lvl="1"/>
            <a:r>
              <a:rPr lang="en-US" dirty="0" smtClean="0"/>
              <a:t>[Option 2] Cygwin:</a:t>
            </a:r>
          </a:p>
          <a:p>
            <a:pPr lvl="2"/>
            <a:r>
              <a:rPr lang="en-US" dirty="0"/>
              <a:t>Download - </a:t>
            </a:r>
            <a:r>
              <a:rPr lang="en-US" dirty="0">
                <a:hlinkClick r:id="rId3"/>
              </a:rPr>
              <a:t>https://www.cygwin.com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Install SSH support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www.youtube.com/watch?v=CwYSvvGaiWU</a:t>
            </a:r>
            <a:endParaRPr lang="en-US" dirty="0"/>
          </a:p>
          <a:p>
            <a:r>
              <a:rPr lang="en-AU" dirty="0" smtClean="0"/>
              <a:t>Mac/Linux error – 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WARNING: UNPROTECTED PRIVATE KEY FILE!</a:t>
            </a:r>
            <a:r>
              <a:rPr lang="en-AU" dirty="0" smtClean="0"/>
              <a:t>”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chmod</a:t>
            </a:r>
            <a:r>
              <a:rPr lang="en-US" dirty="0" smtClean="0"/>
              <a:t> 400 </a:t>
            </a:r>
            <a:r>
              <a:rPr lang="en-AU" dirty="0" err="1" smtClean="0"/>
              <a:t>demokeypair.pem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26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2 - Basics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LMS Discussion Board &gt; Email;</a:t>
            </a:r>
          </a:p>
          <a:p>
            <a:r>
              <a:rPr lang="en-US" dirty="0"/>
              <a:t>Form </a:t>
            </a:r>
            <a:r>
              <a:rPr lang="en-US" dirty="0" smtClean="0"/>
              <a:t>teams </a:t>
            </a:r>
            <a:r>
              <a:rPr lang="en-US" dirty="0"/>
              <a:t>of 3-4 people;</a:t>
            </a:r>
          </a:p>
          <a:p>
            <a:r>
              <a:rPr lang="en-US" dirty="0"/>
              <a:t>Will be demonstrated in person:</a:t>
            </a:r>
          </a:p>
          <a:p>
            <a:pPr lvl="1"/>
            <a:r>
              <a:rPr lang="en-US" dirty="0"/>
              <a:t>15-20 minutes </a:t>
            </a:r>
            <a:r>
              <a:rPr lang="en-US" dirty="0" smtClean="0"/>
              <a:t>per team;</a:t>
            </a:r>
            <a:endParaRPr lang="en-US" dirty="0"/>
          </a:p>
          <a:p>
            <a:pPr lvl="1"/>
            <a:r>
              <a:rPr lang="en-US" dirty="0"/>
              <a:t>All </a:t>
            </a:r>
            <a:r>
              <a:rPr lang="en-US" dirty="0" smtClean="0"/>
              <a:t>members must be present;</a:t>
            </a:r>
          </a:p>
          <a:p>
            <a:pPr lvl="1"/>
            <a:r>
              <a:rPr lang="en-US" dirty="0" smtClean="0"/>
              <a:t>Explain what you did and the respective part of the code;</a:t>
            </a:r>
          </a:p>
          <a:p>
            <a:pPr lvl="1"/>
            <a:r>
              <a:rPr lang="en-US" dirty="0" smtClean="0"/>
              <a:t>Team mates may receive different scores;</a:t>
            </a:r>
          </a:p>
          <a:p>
            <a:r>
              <a:rPr lang="en-US" dirty="0" smtClean="0"/>
              <a:t>More liberal than Assignment 1;</a:t>
            </a:r>
            <a:endParaRPr lang="en-US" dirty="0"/>
          </a:p>
          <a:p>
            <a:r>
              <a:rPr lang="en-US" dirty="0"/>
              <a:t>Application 70%, Report 30</a:t>
            </a:r>
            <a:r>
              <a:rPr lang="en-US" dirty="0" smtClean="0"/>
              <a:t>%;</a:t>
            </a:r>
          </a:p>
          <a:p>
            <a:r>
              <a:rPr lang="en-US" dirty="0" smtClean="0"/>
              <a:t>Extra credit of up to 15%;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0136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2 -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Management System;</a:t>
            </a:r>
            <a:endParaRPr lang="en-US" dirty="0"/>
          </a:p>
          <a:p>
            <a:r>
              <a:rPr lang="en-US" dirty="0" smtClean="0"/>
              <a:t>Master-Worker architecture;</a:t>
            </a:r>
          </a:p>
          <a:p>
            <a:r>
              <a:rPr lang="en-US" dirty="0" smtClean="0"/>
              <a:t>Master to Worker = Many to Many;</a:t>
            </a:r>
            <a:endParaRPr lang="en-US" dirty="0"/>
          </a:p>
          <a:p>
            <a:r>
              <a:rPr lang="en-US" dirty="0" smtClean="0"/>
              <a:t>Job:</a:t>
            </a:r>
            <a:endParaRPr lang="en-US" dirty="0"/>
          </a:p>
          <a:p>
            <a:pPr lvl="1"/>
            <a:r>
              <a:rPr lang="en-US" dirty="0" smtClean="0"/>
              <a:t>Provided by the end user;</a:t>
            </a:r>
          </a:p>
          <a:p>
            <a:pPr lvl="1"/>
            <a:r>
              <a:rPr lang="en-US" dirty="0" smtClean="0"/>
              <a:t>Runnable Jar file;</a:t>
            </a:r>
            <a:endParaRPr lang="en-US" dirty="0"/>
          </a:p>
          <a:p>
            <a:pPr lvl="1"/>
            <a:r>
              <a:rPr lang="en-US" dirty="0" smtClean="0"/>
              <a:t>Input file;</a:t>
            </a:r>
          </a:p>
          <a:p>
            <a:pPr lvl="1"/>
            <a:r>
              <a:rPr lang="en-US" dirty="0" smtClean="0"/>
              <a:t>Generates an output file in the given location;</a:t>
            </a:r>
          </a:p>
          <a:p>
            <a:pPr lvl="1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 –jar </a:t>
            </a:r>
            <a:r>
              <a:rPr lang="en-US" u="sng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job.jar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input.csv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output.csv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" indent="0">
              <a:buNone/>
            </a:pPr>
            <a:endParaRPr lang="en-AU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1037453"/>
            <a:ext cx="5165213" cy="48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1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2 - Master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Initialisation</a:t>
            </a:r>
            <a:r>
              <a:rPr lang="en-US" dirty="0" smtClean="0"/>
              <a:t> – list of workers (address &amp; port);</a:t>
            </a:r>
            <a:endParaRPr lang="en-US" dirty="0"/>
          </a:p>
          <a:p>
            <a:r>
              <a:rPr lang="en-US" dirty="0" smtClean="0"/>
              <a:t>Deployed on your PC;</a:t>
            </a:r>
          </a:p>
          <a:p>
            <a:r>
              <a:rPr lang="en-US" dirty="0" smtClean="0"/>
              <a:t>Communicates with Workers via SSL sockets;</a:t>
            </a:r>
          </a:p>
          <a:p>
            <a:r>
              <a:rPr lang="en-US" dirty="0" smtClean="0"/>
              <a:t>User Interface (GUI or CLI):</a:t>
            </a:r>
          </a:p>
          <a:p>
            <a:pPr lvl="1"/>
            <a:r>
              <a:rPr lang="en-US" dirty="0" smtClean="0"/>
              <a:t>Submit job;</a:t>
            </a:r>
          </a:p>
          <a:p>
            <a:pPr lvl="1"/>
            <a:r>
              <a:rPr lang="en-US" dirty="0" smtClean="0"/>
              <a:t>Monitor the states of the submitted jobs;</a:t>
            </a:r>
          </a:p>
          <a:p>
            <a:pPr lvl="1"/>
            <a:r>
              <a:rPr lang="en-US" dirty="0" smtClean="0"/>
              <a:t>Fetch the result or </a:t>
            </a:r>
            <a:r>
              <a:rPr lang="en-US" dirty="0" err="1" smtClean="0"/>
              <a:t>stdout</a:t>
            </a:r>
            <a:r>
              <a:rPr lang="en-US" dirty="0" smtClean="0"/>
              <a:t> and </a:t>
            </a:r>
            <a:r>
              <a:rPr lang="en-US" dirty="0" err="1" smtClean="0"/>
              <a:t>stderr</a:t>
            </a:r>
            <a:r>
              <a:rPr lang="en-US" dirty="0" smtClean="0"/>
              <a:t> if failed;</a:t>
            </a:r>
          </a:p>
          <a:p>
            <a:pPr lvl="1"/>
            <a:r>
              <a:rPr lang="en-US" dirty="0" smtClean="0"/>
              <a:t>List all workers and their statuses;</a:t>
            </a:r>
          </a:p>
          <a:p>
            <a:pPr lvl="1"/>
            <a:r>
              <a:rPr lang="en-US" dirty="0" smtClean="0"/>
              <a:t>Dynamically add a worker;</a:t>
            </a:r>
          </a:p>
          <a:p>
            <a:r>
              <a:rPr lang="en-US" dirty="0" smtClean="0"/>
              <a:t>Worker selection for a job – Round Robin;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1037453"/>
            <a:ext cx="5165213" cy="481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310436" y="1484784"/>
            <a:ext cx="1872208" cy="4104456"/>
          </a:xfrm>
          <a:prstGeom prst="ellipse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6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2 - Worker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Deployed in a VM in Nectar or another cloud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Connect to VM via SSH to deploy and start;</a:t>
            </a:r>
          </a:p>
          <a:p>
            <a:r>
              <a:rPr lang="en-US" dirty="0" smtClean="0"/>
              <a:t>Can serve multiple masters;</a:t>
            </a:r>
          </a:p>
          <a:p>
            <a:r>
              <a:rPr lang="en-US" dirty="0" smtClean="0"/>
              <a:t>Responds to inquiries from the masters;</a:t>
            </a:r>
          </a:p>
          <a:p>
            <a:r>
              <a:rPr lang="en-US" dirty="0" smtClean="0"/>
              <a:t>Jobs are run in new processes (not threads!):</a:t>
            </a:r>
          </a:p>
          <a:p>
            <a:pPr lvl="1"/>
            <a:r>
              <a:rPr lang="en-US" dirty="0" smtClean="0"/>
              <a:t>Use </a:t>
            </a:r>
            <a:r>
              <a:rPr lang="en-US" u="sng" dirty="0" err="1" smtClean="0">
                <a:solidFill>
                  <a:srgbClr val="C00000"/>
                </a:solidFill>
              </a:rPr>
              <a:t>ProcessBuilder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u="sng" dirty="0" smtClean="0">
                <a:solidFill>
                  <a:srgbClr val="C00000"/>
                </a:solidFill>
              </a:rPr>
              <a:t>Process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classes;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tinyurl.com/mmg9log</a:t>
            </a:r>
            <a:r>
              <a:rPr lang="en-US" dirty="0" smtClean="0"/>
              <a:t>;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tinyurl.com/nkvhyms</a:t>
            </a:r>
            <a:r>
              <a:rPr lang="en-US" dirty="0" smtClean="0"/>
              <a:t>;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tinyurl.com/pvpowne</a:t>
            </a:r>
            <a:r>
              <a:rPr lang="en-US" dirty="0" smtClean="0"/>
              <a:t>;</a:t>
            </a:r>
          </a:p>
          <a:p>
            <a:r>
              <a:rPr lang="en-US" dirty="0" smtClean="0"/>
              <a:t>Deployed in a jar file over SSH/SCP;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823" y="1037453"/>
            <a:ext cx="5165213" cy="481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354135" y="1189608"/>
            <a:ext cx="1656184" cy="1735336"/>
          </a:xfrm>
          <a:prstGeom prst="ellipse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84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2 - Report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1500 words &lt;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Architectural model with a diagram;</a:t>
            </a:r>
          </a:p>
          <a:p>
            <a:r>
              <a:rPr lang="en-US" dirty="0" smtClean="0"/>
              <a:t>Master-Worker communication with UML seq. diagram;</a:t>
            </a:r>
          </a:p>
          <a:p>
            <a:r>
              <a:rPr lang="en-US" dirty="0" smtClean="0"/>
              <a:t>What processes and threads are used;</a:t>
            </a:r>
          </a:p>
          <a:p>
            <a:r>
              <a:rPr lang="en-US" dirty="0" smtClean="0"/>
              <a:t>Failure handling;</a:t>
            </a:r>
          </a:p>
          <a:p>
            <a:r>
              <a:rPr lang="en-US" dirty="0" smtClean="0"/>
              <a:t>Who did what?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887" y="1484784"/>
            <a:ext cx="4042149" cy="448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2 – Extra Credit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Graphical User Interface (GUI) – 5%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Place jobs in the least </a:t>
            </a:r>
            <a:r>
              <a:rPr lang="en-AU" dirty="0" smtClean="0"/>
              <a:t>utilised</a:t>
            </a:r>
            <a:r>
              <a:rPr lang="en-US" dirty="0" smtClean="0"/>
              <a:t> </a:t>
            </a:r>
            <a:r>
              <a:rPr lang="en-AU" dirty="0" smtClean="0"/>
              <a:t>worker</a:t>
            </a:r>
            <a:r>
              <a:rPr lang="en-US" dirty="0" smtClean="0"/>
              <a:t> – 5%;</a:t>
            </a:r>
          </a:p>
          <a:p>
            <a:r>
              <a:rPr lang="en-US" dirty="0" smtClean="0"/>
              <a:t>Deadline for each job – 2%;</a:t>
            </a:r>
          </a:p>
          <a:p>
            <a:r>
              <a:rPr lang="en-AU" dirty="0" smtClean="0"/>
              <a:t>Max RAM per job – 3%;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91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Computing - </a:t>
            </a:r>
            <a:r>
              <a:rPr lang="en-AU" dirty="0" err="1" smtClean="0"/>
              <a:t>IaaS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3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Computing –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3645024"/>
            <a:ext cx="8686801" cy="2374776"/>
          </a:xfrm>
        </p:spPr>
        <p:txBody>
          <a:bodyPr>
            <a:normAutofit/>
          </a:bodyPr>
          <a:lstStyle/>
          <a:p>
            <a:r>
              <a:rPr lang="en-AU" dirty="0" smtClean="0"/>
              <a:t>Infrastructure as a Service (</a:t>
            </a:r>
            <a:r>
              <a:rPr lang="en-AU" dirty="0" err="1" smtClean="0"/>
              <a:t>IaaS</a:t>
            </a:r>
            <a:r>
              <a:rPr lang="en-AU" dirty="0" smtClean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AU" dirty="0" smtClean="0"/>
              <a:t>Platform as a Service (</a:t>
            </a:r>
            <a:r>
              <a:rPr lang="en-AU" dirty="0" err="1" smtClean="0"/>
              <a:t>PaaS</a:t>
            </a:r>
            <a:r>
              <a:rPr lang="en-AU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Software as a Service (SaaS);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828" y="1700808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Cloud computing is a model for enabling ubiquitous, convenient, </a:t>
            </a:r>
            <a:r>
              <a:rPr lang="en-US" sz="1600" i="1" dirty="0">
                <a:solidFill>
                  <a:srgbClr val="C00000"/>
                </a:solidFill>
              </a:rPr>
              <a:t>on-demand</a:t>
            </a:r>
            <a:r>
              <a:rPr lang="en-US" sz="1600" i="1" dirty="0"/>
              <a:t> network access to a </a:t>
            </a:r>
            <a:r>
              <a:rPr lang="en-US" sz="1600" i="1" dirty="0">
                <a:solidFill>
                  <a:srgbClr val="C00000"/>
                </a:solidFill>
              </a:rPr>
              <a:t>shared pool</a:t>
            </a:r>
            <a:r>
              <a:rPr lang="en-US" sz="1600" i="1" dirty="0"/>
              <a:t> of </a:t>
            </a:r>
            <a:r>
              <a:rPr lang="en-US" sz="1600" i="1" dirty="0">
                <a:solidFill>
                  <a:srgbClr val="C00000"/>
                </a:solidFill>
              </a:rPr>
              <a:t>configurable computing resources</a:t>
            </a:r>
            <a:r>
              <a:rPr lang="en-US" sz="1600" i="1" dirty="0"/>
              <a:t> (e.g., networks, servers, storage, applications, and services) that can be </a:t>
            </a:r>
            <a:r>
              <a:rPr lang="en-US" sz="1600" i="1" dirty="0" smtClean="0">
                <a:solidFill>
                  <a:srgbClr val="C00000"/>
                </a:solidFill>
              </a:rPr>
              <a:t>rapidly provisioned </a:t>
            </a:r>
            <a:r>
              <a:rPr lang="en-US" sz="1600" i="1" dirty="0">
                <a:solidFill>
                  <a:srgbClr val="C00000"/>
                </a:solidFill>
              </a:rPr>
              <a:t>and released</a:t>
            </a:r>
            <a:r>
              <a:rPr lang="en-US" sz="1600" i="1" dirty="0"/>
              <a:t> with </a:t>
            </a:r>
            <a:r>
              <a:rPr lang="en-US" sz="1600" i="1" dirty="0">
                <a:solidFill>
                  <a:srgbClr val="C00000"/>
                </a:solidFill>
              </a:rPr>
              <a:t>minimal management</a:t>
            </a:r>
            <a:r>
              <a:rPr lang="en-US" sz="1600" i="1" dirty="0"/>
              <a:t> effort or service provider interaction</a:t>
            </a:r>
            <a:r>
              <a:rPr lang="en-US" sz="1600" dirty="0"/>
              <a:t>. 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Source: NIST definition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37828" y="292494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Cloud </a:t>
            </a:r>
            <a:r>
              <a:rPr lang="en-US" sz="1600" i="1" dirty="0" smtClean="0"/>
              <a:t>basically means someone else’s computer </a:t>
            </a:r>
            <a:r>
              <a:rPr lang="en-US" sz="1600" dirty="0" smtClean="0">
                <a:sym typeface="Wingdings" panose="05000000000000000000" pitchFamily="2" charset="2"/>
              </a:rPr>
              <a:t></a:t>
            </a:r>
            <a:r>
              <a:rPr lang="en-US" sz="1600" i="1" dirty="0" smtClean="0">
                <a:sym typeface="Wingdings" panose="05000000000000000000" pitchFamily="2" charset="2"/>
              </a:rPr>
              <a:t> </a:t>
            </a:r>
            <a:r>
              <a:rPr lang="en-US" sz="1600" dirty="0" smtClean="0"/>
              <a:t>.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Source: The web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sz="1600" dirty="0"/>
          </a:p>
        </p:txBody>
      </p:sp>
      <p:pic>
        <p:nvPicPr>
          <p:cNvPr id="6" name="Picture 5" descr="http://upload.wikimedia.org/wikipedia/commons/a/a0/Datacenter-telec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3288162"/>
            <a:ext cx="4632747" cy="30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30110" y="6376661"/>
            <a:ext cx="4969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image from Wikipedia</a:t>
            </a:r>
            <a:endParaRPr lang="en-AU" sz="1050" dirty="0"/>
          </a:p>
        </p:txBody>
      </p:sp>
      <p:sp>
        <p:nvSpPr>
          <p:cNvPr id="8" name="Rectangle 7"/>
          <p:cNvSpPr/>
          <p:nvPr/>
        </p:nvSpPr>
        <p:spPr>
          <a:xfrm>
            <a:off x="1065212" y="3509719"/>
            <a:ext cx="4165104" cy="56735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5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784</Words>
  <Application>Microsoft Macintosh PowerPoint</Application>
  <PresentationFormat>Custom</PresentationFormat>
  <Paragraphs>109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Business Contrast 16x9</vt:lpstr>
      <vt:lpstr>Distributed Systems</vt:lpstr>
      <vt:lpstr>Assignment 2 - Basics</vt:lpstr>
      <vt:lpstr>Assignment 2 - Overview</vt:lpstr>
      <vt:lpstr>Assignment 2 - Master</vt:lpstr>
      <vt:lpstr>Assignment 2 - Worker</vt:lpstr>
      <vt:lpstr>Assignment 2 - Report</vt:lpstr>
      <vt:lpstr>Assignment 2 – Extra Credit</vt:lpstr>
      <vt:lpstr>Cloud Computing - IaaS</vt:lpstr>
      <vt:lpstr>Cloud Computing – Overview</vt:lpstr>
      <vt:lpstr>Cloud Computing – Nectar</vt:lpstr>
      <vt:lpstr>Creating a VM on Nectar – step by step</vt:lpstr>
      <vt:lpstr>Common commands</vt:lpstr>
      <vt:lpstr>SSH tricks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2015-03-11T10:24:33Z</dcterms:created>
  <dcterms:modified xsi:type="dcterms:W3CDTF">2015-05-08T12:52:43Z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