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60" r:id="rId6"/>
    <p:sldId id="262" r:id="rId7"/>
    <p:sldId id="259" r:id="rId8"/>
    <p:sldId id="261" r:id="rId9"/>
    <p:sldId id="268" r:id="rId10"/>
    <p:sldId id="269" r:id="rId11"/>
    <p:sldId id="270" r:id="rId12"/>
    <p:sldId id="271" r:id="rId13"/>
    <p:sldId id="266" r:id="rId14"/>
    <p:sldId id="272" r:id="rId15"/>
    <p:sldId id="273" r:id="rId16"/>
    <p:sldId id="267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 snapToGrid="0" snapToObjects="1">
      <p:cViewPr>
        <p:scale>
          <a:sx n="72" d="100"/>
          <a:sy n="72" d="100"/>
        </p:scale>
        <p:origin x="15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47FB2-128F-DC4E-A3E8-F3EE1B5B953B}" type="datetimeFigureOut">
              <a:rPr kumimoji="1" lang="zh-CN" altLang="en-US" smtClean="0"/>
              <a:t>2017/4/17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C385B-459B-0147-8D29-D4D97AD8EE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F8DBEE1-E65D-9F45-A4FE-1F08DB9D0A91}" type="datetimeFigureOut">
              <a:rPr kumimoji="1" lang="zh-CN" altLang="en-US" smtClean="0"/>
              <a:t>2017/4/17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2017/4/17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F8DBEE1-E65D-9F45-A4FE-1F08DB9D0A91}" type="datetimeFigureOut">
              <a:rPr kumimoji="1" lang="zh-CN" altLang="en-US" smtClean="0"/>
              <a:t>2017/4/17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8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png"/><Relationship Id="rId5" Type="http://schemas.openxmlformats.org/officeDocument/2006/relationships/hyperlink" Target="https://en.wikipedia.org/wiki/Mean_squared_erro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hyperlink" Target="https://airnow.gov/index.cfm?action=aqibasics.particl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hyperlink" Target="https://plot.ly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hyperlink" Target="http://aqsdr1.epa.gov/aqsweb/aqstmp/airdata/download_files.html#Dail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8822"/>
            <a:ext cx="9144000" cy="2387600"/>
          </a:xfrm>
        </p:spPr>
        <p:txBody>
          <a:bodyPr/>
          <a:lstStyle/>
          <a:p>
            <a:r>
              <a:rPr kumimoji="1" lang="en-US" altLang="zh-CN" b="1" dirty="0" smtClean="0"/>
              <a:t>PM 2.5 Mapper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60964" y="3962402"/>
            <a:ext cx="1917539" cy="2115916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zh-CN" sz="2400" dirty="0" smtClean="0"/>
              <a:t>Team1</a:t>
            </a:r>
          </a:p>
          <a:p>
            <a:pPr algn="l"/>
            <a:r>
              <a:rPr kumimoji="1" lang="en-US" altLang="zh-CN" sz="2000" dirty="0" err="1" smtClean="0"/>
              <a:t>Tianqi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/>
              <a:t>Zheng</a:t>
            </a:r>
          </a:p>
          <a:p>
            <a:pPr algn="l"/>
            <a:r>
              <a:rPr kumimoji="1" lang="en-US" altLang="zh-CN" sz="2000" dirty="0" err="1" smtClean="0"/>
              <a:t>Xiajie</a:t>
            </a:r>
            <a:r>
              <a:rPr kumimoji="1" lang="en-US" altLang="zh-CN" sz="2000" dirty="0" smtClean="0"/>
              <a:t> Zhang</a:t>
            </a:r>
          </a:p>
          <a:p>
            <a:pPr algn="l"/>
            <a:r>
              <a:rPr kumimoji="1" lang="en-US" altLang="zh-CN" sz="2000" dirty="0" err="1" smtClean="0"/>
              <a:t>Ruofan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Lyu</a:t>
            </a:r>
            <a:endParaRPr kumimoji="1" lang="en-US" altLang="zh-CN" sz="2000" dirty="0" smtClean="0"/>
          </a:p>
          <a:p>
            <a:pPr algn="l"/>
            <a:r>
              <a:rPr kumimoji="1" lang="en-US" altLang="zh-CN" sz="2000" dirty="0" err="1" smtClean="0"/>
              <a:t>Zihan</a:t>
            </a:r>
            <a:r>
              <a:rPr kumimoji="1" lang="en-US" altLang="zh-CN" sz="2000" dirty="0" smtClean="0"/>
              <a:t> Zhang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04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799" y="4880199"/>
            <a:ext cx="10479741" cy="1609344"/>
          </a:xfrm>
        </p:spPr>
        <p:txBody>
          <a:bodyPr>
            <a:normAutofit/>
          </a:bodyPr>
          <a:lstStyle/>
          <a:p>
            <a:r>
              <a:rPr kumimoji="1" lang="en-US" altLang="zh-CN"/>
              <a:t>Load data</a:t>
            </a:r>
            <a:br>
              <a:rPr kumimoji="1" lang="en-US" altLang="zh-CN"/>
            </a:br>
            <a:endParaRPr kumimoji="1"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63671" y="4880199"/>
            <a:ext cx="5961529" cy="1253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the csv reader from </a:t>
            </a:r>
            <a:r>
              <a:rPr lang="en-US" dirty="0" err="1" smtClean="0"/>
              <a:t>databricks</a:t>
            </a:r>
            <a:r>
              <a:rPr lang="en-US" dirty="0" smtClean="0"/>
              <a:t> in spark and extract the information we need from the original .csv files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5034"/>
            <a:ext cx="10058400" cy="29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757919"/>
            <a:ext cx="6912217" cy="33524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kumimoji="1" lang="en-US" altLang="zh-CN" sz="3600"/>
              <a:t>Data parsing</a:t>
            </a:r>
            <a:endParaRPr kumimoji="1" lang="zh-CN" altLang="en-US" sz="360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5805" y="1807942"/>
            <a:ext cx="3677265" cy="282711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order to make the date become a measurable </a:t>
            </a:r>
            <a:r>
              <a:rPr lang="en-US" altLang="zh-CN" dirty="0" smtClean="0"/>
              <a:t>value for our graph, we format the date to string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837701"/>
            <a:ext cx="7959554" cy="8158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/>
              <a:t>Training model</a:t>
            </a:r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69848" y="2999949"/>
            <a:ext cx="10058400" cy="176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LinearRegressionWithSGD</a:t>
            </a:r>
            <a:endParaRPr lang="en-US" altLang="zh-CN" sz="2400" dirty="0" smtClean="0"/>
          </a:p>
          <a:p>
            <a:r>
              <a:rPr lang="en-US" dirty="0" smtClean="0"/>
              <a:t>Get the linea</a:t>
            </a:r>
            <a:r>
              <a:rPr lang="en-US" altLang="zh-CN" dirty="0" smtClean="0"/>
              <a:t>r</a:t>
            </a:r>
            <a:r>
              <a:rPr lang="en-US" dirty="0" smtClean="0"/>
              <a:t> regression model to predict the PM 2.5 value  </a:t>
            </a:r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 should 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corrected by setting the proper iteration times and step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1039" y="529718"/>
            <a:ext cx="4568427" cy="57284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4171" y="237226"/>
            <a:ext cx="5995577" cy="2810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4800" b="1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Mapper User Interface</a:t>
            </a:r>
            <a:r>
              <a:rPr kumimoji="1" lang="en-US" altLang="zh-CN" sz="7400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/>
            </a:r>
            <a:br>
              <a:rPr kumimoji="1" lang="en-US" altLang="zh-CN" sz="7400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</a:br>
            <a:endParaRPr kumimoji="1" lang="en-US" altLang="zh-CN" sz="7400" dirty="0">
              <a:blipFill dpi="0" rotWithShape="1">
                <a:blip r:embed="rId3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170" y="3048000"/>
            <a:ext cx="4312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We’ve imported the </a:t>
            </a:r>
            <a:r>
              <a:rPr kumimoji="1" lang="en-US" altLang="zh-CN" dirty="0" err="1"/>
              <a:t>scala.swing</a:t>
            </a:r>
            <a:r>
              <a:rPr kumimoji="1" lang="en-US" altLang="zh-CN" dirty="0"/>
              <a:t>._ package to build a panel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user to operate the mapper system.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4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1988598"/>
            <a:ext cx="6135454" cy="766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pPr algn="just"/>
            <a:r>
              <a:rPr kumimoji="1" lang="en-US" altLang="zh-CN" dirty="0" smtClean="0"/>
              <a:t>Specification                     </a:t>
            </a:r>
            <a:r>
              <a:rPr kumimoji="1" lang="en-US" altLang="zh-CN" sz="2000" dirty="0" err="1" smtClean="0"/>
              <a:t>PredictionSPEC</a:t>
            </a:r>
            <a:endParaRPr kumimoji="1" lang="zh-CN" alt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348727" y="1126260"/>
            <a:ext cx="3776473" cy="338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We’ve added 3 tests for our project to determine the accuracy of our prediction model:</a:t>
            </a:r>
          </a:p>
          <a:p>
            <a:r>
              <a:rPr lang="en-US" sz="1400" dirty="0" smtClean="0"/>
              <a:t>Valid reading data files</a:t>
            </a:r>
          </a:p>
          <a:p>
            <a:r>
              <a:rPr lang="en-US" sz="1400" dirty="0" smtClean="0"/>
              <a:t>The </a:t>
            </a:r>
            <a:r>
              <a:rPr lang="en-US" altLang="zh-CN" sz="1400" u="sng" dirty="0" smtClean="0">
                <a:hlinkClick r:id="rId5"/>
              </a:rPr>
              <a:t>Mean </a:t>
            </a:r>
            <a:r>
              <a:rPr lang="en-US" altLang="zh-CN" sz="1400" u="sng" dirty="0">
                <a:hlinkClick r:id="rId5"/>
              </a:rPr>
              <a:t>squared </a:t>
            </a:r>
            <a:r>
              <a:rPr lang="en-US" altLang="zh-CN" sz="1400" u="sng" dirty="0" smtClean="0">
                <a:hlinkClick r:id="rId5"/>
              </a:rPr>
              <a:t>error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mse</a:t>
            </a:r>
            <a:r>
              <a:rPr lang="en-US" altLang="zh-CN" sz="1400" dirty="0" smtClean="0"/>
              <a:t>) of one single file’s prediction.</a:t>
            </a:r>
            <a:endParaRPr lang="en-US" altLang="zh-CN" sz="1400" dirty="0"/>
          </a:p>
          <a:p>
            <a:r>
              <a:rPr lang="en-US" altLang="zh-CN" sz="1400" dirty="0"/>
              <a:t>The </a:t>
            </a:r>
            <a:r>
              <a:rPr lang="en-US" altLang="zh-CN" sz="1400" u="sng" dirty="0">
                <a:hlinkClick r:id="rId5"/>
              </a:rPr>
              <a:t>Mean squared error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mse</a:t>
            </a:r>
            <a:r>
              <a:rPr lang="en-US" altLang="zh-CN" sz="1400" dirty="0"/>
              <a:t>) of </a:t>
            </a:r>
            <a:r>
              <a:rPr lang="en-US" altLang="zh-CN" sz="1400" dirty="0" smtClean="0"/>
              <a:t>five data files’ </a:t>
            </a:r>
            <a:r>
              <a:rPr lang="en-US" altLang="zh-CN" sz="1400" dirty="0"/>
              <a:t>prediction.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29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</a:t>
            </a:r>
            <a:r>
              <a:rPr lang="en-US" altLang="zh-CN" dirty="0" smtClean="0"/>
              <a:t>criteria</a:t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504380"/>
          </a:xfrm>
        </p:spPr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SzPct val="120000"/>
              <a:buFont typeface="Wingdings" charset="2"/>
              <a:buChar char="ü"/>
            </a:pPr>
            <a:r>
              <a:rPr lang="en-US" altLang="zh-CN" sz="2400" dirty="0" smtClean="0"/>
              <a:t>  Successfully </a:t>
            </a:r>
            <a:r>
              <a:rPr lang="en-US" altLang="zh-CN" sz="2400" dirty="0"/>
              <a:t>parse all data and form the dataset, draw the graph </a:t>
            </a:r>
          </a:p>
          <a:p>
            <a:pPr>
              <a:buClr>
                <a:srgbClr val="00B050"/>
              </a:buClr>
              <a:buSzPct val="120000"/>
              <a:buFont typeface="Wingdings" charset="2"/>
              <a:buChar char="ü"/>
            </a:pPr>
            <a:endParaRPr lang="en-US" altLang="zh-CN" sz="2400" dirty="0" smtClean="0"/>
          </a:p>
          <a:p>
            <a:pPr>
              <a:buClr>
                <a:srgbClr val="00B050"/>
              </a:buClr>
              <a:buSzPct val="120000"/>
              <a:buFont typeface="Wingdings" charset="2"/>
              <a:buChar char="ü"/>
            </a:pPr>
            <a:r>
              <a:rPr lang="en-US" altLang="zh-CN" sz="2400" dirty="0" smtClean="0"/>
              <a:t>  With </a:t>
            </a:r>
            <a:r>
              <a:rPr lang="en-US" altLang="zh-CN" sz="2400" dirty="0"/>
              <a:t>missing data up to 2 months out of 12 months per year, </a:t>
            </a:r>
            <a:r>
              <a:rPr lang="en-US" altLang="zh-CN" sz="2400" dirty="0" smtClean="0"/>
              <a:t> machine </a:t>
            </a:r>
            <a:r>
              <a:rPr lang="en-US" altLang="zh-CN" sz="2400" dirty="0"/>
              <a:t>learning </a:t>
            </a:r>
            <a:r>
              <a:rPr lang="en-US" altLang="zh-CN" sz="2400" dirty="0" smtClean="0"/>
              <a:t>  could </a:t>
            </a:r>
            <a:r>
              <a:rPr lang="en-US" altLang="zh-CN" sz="2400" dirty="0"/>
              <a:t>successfully make the prediction</a:t>
            </a:r>
            <a:r>
              <a:rPr lang="en-US" altLang="zh-CN" sz="2400" dirty="0" smtClean="0"/>
              <a:t>.</a:t>
            </a:r>
          </a:p>
          <a:p>
            <a:pPr>
              <a:buClr>
                <a:srgbClr val="00B050"/>
              </a:buClr>
              <a:buSzPct val="120000"/>
              <a:buFont typeface="Wingdings" charset="2"/>
              <a:buChar char="ü"/>
            </a:pPr>
            <a:endParaRPr lang="en-US" altLang="zh-CN" sz="2400" dirty="0"/>
          </a:p>
          <a:p>
            <a:pPr>
              <a:buClr>
                <a:srgbClr val="00B050"/>
              </a:buClr>
              <a:buSzPct val="120000"/>
              <a:buFont typeface="Wingdings" charset="2"/>
              <a:buChar char="ü"/>
            </a:pPr>
            <a:r>
              <a:rPr lang="en-US" altLang="zh-CN" sz="2400" dirty="0" smtClean="0"/>
              <a:t>  Prediction MSE &lt; 10</a:t>
            </a:r>
            <a:endParaRPr lang="en-US" altLang="zh-CN" sz="2400" dirty="0"/>
          </a:p>
          <a:p>
            <a:pPr>
              <a:buClr>
                <a:srgbClr val="00B050"/>
              </a:buClr>
              <a:buSzPct val="100000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7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内容占位符 4"/>
          <p:cNvPicPr>
            <a:picLocks noChangeAspect="1"/>
          </p:cNvPicPr>
          <p:nvPr/>
        </p:nvPicPr>
        <p:blipFill rotWithShape="1">
          <a:blip r:embed="rId5"/>
          <a:srcRect l="829" r="1347"/>
          <a:stretch/>
        </p:blipFill>
        <p:spPr>
          <a:xfrm>
            <a:off x="0" y="877823"/>
            <a:ext cx="7836310" cy="57798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6877" y="2630532"/>
            <a:ext cx="4174554" cy="1596933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zh-CN" sz="3600" b="1" kern="1200" dirty="0">
                <a:latin typeface="+mj-lt"/>
                <a:ea typeface="+mj-ea"/>
                <a:cs typeface="+mj-cs"/>
              </a:rPr>
              <a:t>Sample Linear </a:t>
            </a:r>
            <a:r>
              <a:rPr kumimoji="1" lang="en-US" altLang="zh-CN" sz="3600" b="1" kern="1200">
                <a:latin typeface="+mj-lt"/>
                <a:ea typeface="+mj-ea"/>
                <a:cs typeface="+mj-cs"/>
              </a:rPr>
              <a:t>Regression </a:t>
            </a:r>
            <a:r>
              <a:rPr kumimoji="1" lang="en-US" altLang="zh-CN" sz="3600" b="1" kern="1200" smtClean="0">
                <a:latin typeface="+mj-lt"/>
                <a:ea typeface="+mj-ea"/>
                <a:cs typeface="+mj-cs"/>
              </a:rPr>
              <a:t>RESULT</a:t>
            </a:r>
            <a:endParaRPr kumimoji="1" lang="en-US" altLang="zh-CN" sz="36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98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9130" y="1230845"/>
            <a:ext cx="9144000" cy="2387600"/>
          </a:xfrm>
        </p:spPr>
        <p:txBody>
          <a:bodyPr/>
          <a:lstStyle/>
          <a:p>
            <a:r>
              <a:rPr kumimoji="1" lang="en-US" altLang="zh-CN" b="1" dirty="0" smtClean="0"/>
              <a:t>Thank You!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20234" y="4340319"/>
            <a:ext cx="1741791" cy="165576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200" b="1" dirty="0" smtClean="0"/>
              <a:t>Q &amp; A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61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Background</a:t>
            </a:r>
            <a:br>
              <a:rPr kumimoji="1" lang="en-US" altLang="zh-CN" b="1" dirty="0" smtClean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hlinkClick r:id="rId4"/>
              </a:rPr>
              <a:t>PM2.5</a:t>
            </a:r>
            <a:r>
              <a:rPr lang="en-US" altLang="zh-CN" sz="2400" dirty="0"/>
              <a:t> refers to atmospheric particulate matter (PM) that have a diameter less than 2.5 micrometers. People may be affected by particle pollution and caught heart or lung diseases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/>
          </a:p>
          <a:p>
            <a:r>
              <a:rPr kumimoji="1" lang="en-US" altLang="zh-CN" sz="2400" dirty="0" smtClean="0"/>
              <a:t>It will cause some environmental problems such as: reduction of visibility, stain or damage on buildings and increasing rate of acidity in the water.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86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Goals of the </a:t>
            </a:r>
            <a:r>
              <a:rPr lang="en-US" altLang="zh-CN" b="1" dirty="0" smtClean="0"/>
              <a:t>project</a:t>
            </a:r>
            <a:br>
              <a:rPr lang="en-US" altLang="zh-CN" b="1" dirty="0" smtClean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Based on the PM 2.5 data provided by the user, make a prediction to the PM concentrate of the newest year and make a comparison between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 original data and the predicted data. Get the annually </a:t>
            </a:r>
            <a:r>
              <a:rPr lang="en-US" altLang="zh-CN" sz="2400" dirty="0" smtClean="0"/>
              <a:t>tendency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 the PM 2.5 of a certain area.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With the parsed data we would use </a:t>
            </a:r>
            <a:r>
              <a:rPr kumimoji="1" lang="en-US" altLang="zh-CN" sz="2400" dirty="0" err="1" smtClean="0"/>
              <a:t>Ploty</a:t>
            </a:r>
            <a:r>
              <a:rPr kumimoji="1" lang="en-US" altLang="zh-CN" sz="2400" dirty="0" smtClean="0"/>
              <a:t> ( </a:t>
            </a:r>
            <a:r>
              <a:rPr kumimoji="1" lang="en-US" altLang="zh-CN" sz="2400" dirty="0" smtClean="0">
                <a:hlinkClick r:id="rId4"/>
              </a:rPr>
              <a:t>https</a:t>
            </a:r>
            <a:r>
              <a:rPr kumimoji="1" lang="en-US" altLang="zh-CN" sz="2400" dirty="0">
                <a:hlinkClick r:id="rId4"/>
              </a:rPr>
              <a:t>://</a:t>
            </a:r>
            <a:r>
              <a:rPr kumimoji="1" lang="en-US" altLang="zh-CN" sz="2400" dirty="0" smtClean="0">
                <a:hlinkClick r:id="rId4"/>
              </a:rPr>
              <a:t>plot.ly</a:t>
            </a:r>
            <a:r>
              <a:rPr kumimoji="1" lang="en-US" altLang="zh-CN" sz="2400" dirty="0" smtClean="0"/>
              <a:t> ) as our tool to draw a map, with the concentration of each point.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28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Use cases</a:t>
            </a:r>
            <a:br>
              <a:rPr lang="en-US" altLang="zh-CN" b="1" dirty="0" smtClean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User should provide his username, API key and the location of source data file ( required to be .csv files ), then the mapper will give the result to his </a:t>
            </a:r>
            <a:r>
              <a:rPr kumimoji="1" lang="en-US" altLang="zh-CN" sz="2400" dirty="0" err="1" smtClean="0"/>
              <a:t>Ploty</a:t>
            </a:r>
            <a:r>
              <a:rPr kumimoji="1" lang="en-US" altLang="zh-CN" sz="2400" dirty="0" smtClean="0"/>
              <a:t> account.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Give the prediction diagram online to the user based on the given PM2.5 data, which can be a reference for people to take some possible actions to deal  with the </a:t>
            </a:r>
            <a:r>
              <a:rPr lang="en-US" altLang="zh-CN" sz="2400" dirty="0" smtClean="0"/>
              <a:t>excessive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PM2.5.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82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 </a:t>
            </a:r>
            <a:r>
              <a:rPr lang="en-US" altLang="zh-CN" b="1" dirty="0" smtClean="0"/>
              <a:t>sources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From EPA(United States Environmental Protection Agency)</a:t>
            </a:r>
            <a:endParaRPr kumimoji="1" lang="en-US" altLang="zh-CN" sz="2400" dirty="0" smtClean="0">
              <a:hlinkClick r:id="rId4"/>
            </a:endParaRPr>
          </a:p>
          <a:p>
            <a:endParaRPr kumimoji="1" lang="en-US" altLang="zh-CN" sz="2400" dirty="0" smtClean="0">
              <a:hlinkClick r:id="rId4"/>
            </a:endParaRPr>
          </a:p>
          <a:p>
            <a:r>
              <a:rPr kumimoji="1" lang="en-US" altLang="zh-CN" sz="2400" dirty="0" smtClean="0">
                <a:hlinkClick r:id="rId4"/>
              </a:rPr>
              <a:t>http://aqsdr1.epa.gov/aqsweb/aqstmp/airdata/download_files.html#Daily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Up to 706.1 MB data from 2011 - 2016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01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Techniques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Functional Programming Language Scala ( ingest, form dataset, GUI )</a:t>
            </a:r>
          </a:p>
          <a:p>
            <a:r>
              <a:rPr kumimoji="1" lang="en-US" altLang="zh-CN" sz="2400" dirty="0" smtClean="0"/>
              <a:t>Spark ( parsing )</a:t>
            </a:r>
          </a:p>
          <a:p>
            <a:r>
              <a:rPr kumimoji="1" lang="en-US" altLang="zh-CN" sz="2400" dirty="0" smtClean="0"/>
              <a:t>Machine learning ( </a:t>
            </a:r>
            <a:r>
              <a:rPr kumimoji="1" lang="en-US" altLang="zh-CN" sz="2400" dirty="0" err="1" smtClean="0"/>
              <a:t>MLlib</a:t>
            </a:r>
            <a:r>
              <a:rPr kumimoji="1" lang="en-US" altLang="zh-CN" sz="2400" dirty="0" smtClean="0"/>
              <a:t> )</a:t>
            </a:r>
          </a:p>
          <a:p>
            <a:r>
              <a:rPr kumimoji="1" lang="en-US" altLang="zh-CN" sz="2400" dirty="0" err="1" smtClean="0"/>
              <a:t>Ploty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dirty="0" smtClean="0"/>
              <a:t>Graphing in Scala 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6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Data parse</a:t>
            </a:r>
            <a:endParaRPr kumimoji="1" lang="en-US" altLang="zh-CN" sz="2400" dirty="0"/>
          </a:p>
          <a:p>
            <a:pPr marL="274320" lvl="1" indent="0">
              <a:buNone/>
            </a:pPr>
            <a:r>
              <a:rPr kumimoji="1" lang="en-US" altLang="zh-CN" sz="2000" dirty="0" smtClean="0"/>
              <a:t>using Spark to do some pre-process for the data. Parse the date in the original data, delete missing record, out form record, etc. And extract the data we need.</a:t>
            </a:r>
          </a:p>
          <a:p>
            <a:r>
              <a:rPr kumimoji="1" lang="en-US" altLang="zh-CN" sz="2400" dirty="0" smtClean="0"/>
              <a:t>Data analysis </a:t>
            </a:r>
          </a:p>
          <a:p>
            <a:pPr marL="274320" lvl="1" indent="0">
              <a:buNone/>
            </a:pPr>
            <a:r>
              <a:rPr kumimoji="1" lang="en-US" altLang="zh-CN" sz="2000" dirty="0" smtClean="0"/>
              <a:t>ingest the data extracted and find </a:t>
            </a:r>
            <a:r>
              <a:rPr kumimoji="1" lang="en-US" altLang="zh-CN" sz="2000" dirty="0"/>
              <a:t>the </a:t>
            </a:r>
            <a:r>
              <a:rPr kumimoji="1" lang="en-US" altLang="zh-CN" sz="2000" dirty="0" smtClean="0"/>
              <a:t>arithmetic mean</a:t>
            </a:r>
            <a:r>
              <a:rPr kumimoji="1" lang="en-US" altLang="zh-CN" sz="2000" dirty="0"/>
              <a:t>, </a:t>
            </a:r>
            <a:r>
              <a:rPr kumimoji="1" lang="en-US" altLang="zh-CN" sz="2000" dirty="0" smtClean="0"/>
              <a:t>using </a:t>
            </a:r>
            <a:r>
              <a:rPr kumimoji="1" lang="en-US" altLang="zh-CN" sz="2000" dirty="0" err="1" smtClean="0"/>
              <a:t>MLlib</a:t>
            </a:r>
            <a:r>
              <a:rPr kumimoji="1" lang="en-US" altLang="zh-CN" sz="2000" dirty="0" smtClean="0"/>
              <a:t> from Apache Spark to make a linear regression prediction. Store these data in dataset.</a:t>
            </a:r>
          </a:p>
          <a:p>
            <a:r>
              <a:rPr kumimoji="1" lang="en-US" altLang="zh-CN" sz="2400" dirty="0" smtClean="0"/>
              <a:t>Draw graph </a:t>
            </a:r>
          </a:p>
          <a:p>
            <a:pPr marL="274320" lvl="1" indent="0">
              <a:buNone/>
            </a:pPr>
            <a:r>
              <a:rPr kumimoji="1" lang="en-US" altLang="zh-CN" sz="2000" dirty="0" smtClean="0"/>
              <a:t>draw a graph based on the dataset, with date local, and </a:t>
            </a:r>
            <a:r>
              <a:rPr kumimoji="1" lang="en-US" altLang="zh-CN" sz="2000" dirty="0"/>
              <a:t>arithmetic m</a:t>
            </a:r>
            <a:r>
              <a:rPr kumimoji="1" lang="en-US" altLang="zh-CN" sz="2000" dirty="0" smtClean="0"/>
              <a:t>ean of PM 2.5 using </a:t>
            </a:r>
            <a:r>
              <a:rPr kumimoji="1" lang="en-US" altLang="zh-CN" sz="2000" dirty="0" err="1" smtClean="0"/>
              <a:t>Ploty</a:t>
            </a:r>
            <a:r>
              <a:rPr kumimoji="1" lang="en-US" altLang="zh-CN" sz="2000" dirty="0"/>
              <a:t>.</a:t>
            </a:r>
            <a:endParaRPr kumimoji="1" lang="en-US" altLang="zh-CN" sz="20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0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Milestones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485478"/>
              </p:ext>
            </p:extLst>
          </p:nvPr>
        </p:nvGraphicFramePr>
        <p:xfrm>
          <a:off x="1069975" y="2120900"/>
          <a:ext cx="10058400" cy="2560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340481"/>
                <a:gridCol w="77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0" dirty="0" smtClean="0"/>
                        <a:t>3.14 ~ 3.22</a:t>
                      </a:r>
                      <a:endParaRPr lang="zh-CN" altLang="en-US" sz="2400" b="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 smtClean="0"/>
                        <a:t>Source data analyze and decide the require information</a:t>
                      </a:r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dirty="0" smtClean="0"/>
                        <a:t>3.23 ~ 4.7</a:t>
                      </a:r>
                      <a:endParaRPr lang="zh-CN" alt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dirty="0" smtClean="0"/>
                        <a:t>Parsing data using Scala and Spark, form dataset, do the prediction with machine learning </a:t>
                      </a:r>
                      <a:endParaRPr lang="zh-CN" altLang="en-US" sz="2400" dirty="0"/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dirty="0" smtClean="0"/>
                        <a:t>4.8 ~ 4.14</a:t>
                      </a:r>
                      <a:endParaRPr lang="zh-CN" alt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/>
                        <a:t>Draw graph with dataset and reactive part</a:t>
                      </a:r>
                    </a:p>
                  </a:txBody>
                  <a:tcPr marL="87464" marR="8746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dirty="0" smtClean="0"/>
                        <a:t>4.15 ~ 4.19</a:t>
                      </a:r>
                      <a:endParaRPr lang="zh-CN" alt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dirty="0" smtClean="0"/>
                        <a:t>Test and fix functions</a:t>
                      </a:r>
                      <a:endParaRPr kumimoji="1" lang="zh-CN" altLang="en-US" sz="2400" dirty="0"/>
                    </a:p>
                  </a:txBody>
                  <a:tcPr marL="87464" marR="8746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Analyze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5" y="1720313"/>
            <a:ext cx="10446451" cy="4372246"/>
          </a:xfrm>
        </p:spPr>
      </p:pic>
    </p:spTree>
    <p:extLst>
      <p:ext uri="{BB962C8B-B14F-4D97-AF65-F5344CB8AC3E}">
        <p14:creationId xmlns:p14="http://schemas.microsoft.com/office/powerpoint/2010/main" val="4335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552</Words>
  <Application>Microsoft Macintosh PowerPoint</Application>
  <PresentationFormat>宽屏</PresentationFormat>
  <Paragraphs>72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Calibri</vt:lpstr>
      <vt:lpstr>DengXian</vt:lpstr>
      <vt:lpstr>Rockwell</vt:lpstr>
      <vt:lpstr>Rockwell Condensed</vt:lpstr>
      <vt:lpstr>Rockwell Extra Bold</vt:lpstr>
      <vt:lpstr>Wingdings</vt:lpstr>
      <vt:lpstr>方正姚体</vt:lpstr>
      <vt:lpstr>木活字</vt:lpstr>
      <vt:lpstr>PM 2.5 Mapper</vt:lpstr>
      <vt:lpstr>Background </vt:lpstr>
      <vt:lpstr>Goals of the project </vt:lpstr>
      <vt:lpstr>Use cases </vt:lpstr>
      <vt:lpstr>Data sources </vt:lpstr>
      <vt:lpstr>Techniques </vt:lpstr>
      <vt:lpstr>Methodology </vt:lpstr>
      <vt:lpstr>Milestones </vt:lpstr>
      <vt:lpstr>Data Analyze </vt:lpstr>
      <vt:lpstr>Load data </vt:lpstr>
      <vt:lpstr>Data parsing</vt:lpstr>
      <vt:lpstr>Training model</vt:lpstr>
      <vt:lpstr>Mapper User Interface </vt:lpstr>
      <vt:lpstr>Specification                     PredictionSPEC</vt:lpstr>
      <vt:lpstr>Acceptance criteria </vt:lpstr>
      <vt:lpstr>Sample Linear Regression RESULT</vt:lpstr>
      <vt:lpstr>Thank You!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2.5 Mapper</dc:title>
  <dc:creator>Tianqi Zheng</dc:creator>
  <cp:lastModifiedBy>Ruofan Lyu</cp:lastModifiedBy>
  <cp:revision>84</cp:revision>
  <dcterms:created xsi:type="dcterms:W3CDTF">2017-03-14T17:51:46Z</dcterms:created>
  <dcterms:modified xsi:type="dcterms:W3CDTF">2017-04-17T19:10:39Z</dcterms:modified>
</cp:coreProperties>
</file>