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0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2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2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567" r:id="rId2"/>
    <p:sldId id="1117" r:id="rId3"/>
    <p:sldId id="568" r:id="rId4"/>
    <p:sldId id="1135" r:id="rId5"/>
    <p:sldId id="1174" r:id="rId6"/>
    <p:sldId id="1175" r:id="rId7"/>
    <p:sldId id="1176" r:id="rId8"/>
    <p:sldId id="1177" r:id="rId9"/>
    <p:sldId id="1178" r:id="rId10"/>
    <p:sldId id="1180" r:id="rId11"/>
    <p:sldId id="1181" r:id="rId12"/>
    <p:sldId id="1182" r:id="rId13"/>
    <p:sldId id="1183" r:id="rId14"/>
    <p:sldId id="1184" r:id="rId15"/>
    <p:sldId id="1185" r:id="rId16"/>
    <p:sldId id="1186" r:id="rId17"/>
    <p:sldId id="1187" r:id="rId18"/>
    <p:sldId id="1188" r:id="rId19"/>
    <p:sldId id="1189" r:id="rId20"/>
    <p:sldId id="1190" r:id="rId21"/>
    <p:sldId id="1192" r:id="rId22"/>
    <p:sldId id="1191" r:id="rId23"/>
    <p:sldId id="1194" r:id="rId24"/>
    <p:sldId id="1195" r:id="rId25"/>
    <p:sldId id="1196" r:id="rId26"/>
    <p:sldId id="1197" r:id="rId27"/>
    <p:sldId id="1198" r:id="rId28"/>
    <p:sldId id="1199" r:id="rId29"/>
    <p:sldId id="1200" r:id="rId30"/>
    <p:sldId id="1201" r:id="rId31"/>
    <p:sldId id="1202" r:id="rId32"/>
    <p:sldId id="1203" r:id="rId33"/>
    <p:sldId id="1206" r:id="rId34"/>
    <p:sldId id="1207" r:id="rId35"/>
    <p:sldId id="1208" r:id="rId36"/>
    <p:sldId id="1204" r:id="rId37"/>
    <p:sldId id="1209" r:id="rId38"/>
    <p:sldId id="1210" r:id="rId39"/>
    <p:sldId id="1211" r:id="rId40"/>
    <p:sldId id="1212" r:id="rId41"/>
    <p:sldId id="1213" r:id="rId42"/>
    <p:sldId id="1215" r:id="rId43"/>
    <p:sldId id="1214" r:id="rId44"/>
    <p:sldId id="1216" r:id="rId45"/>
    <p:sldId id="1217" r:id="rId46"/>
    <p:sldId id="1173" r:id="rId4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7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pos="7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o Sun" initials="Y" lastIdx="11" clrIdx="0"/>
  <p:cmAuthor id="2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078"/>
    <a:srgbClr val="022B73"/>
    <a:srgbClr val="C00000"/>
    <a:srgbClr val="1265AB"/>
    <a:srgbClr val="E46C0A"/>
    <a:srgbClr val="E05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howGuides="1">
      <p:cViewPr varScale="1">
        <p:scale>
          <a:sx n="110" d="100"/>
          <a:sy n="110" d="100"/>
        </p:scale>
        <p:origin x="558" y="78"/>
      </p:cViewPr>
      <p:guideLst>
        <p:guide orient="horz" pos="487"/>
        <p:guide pos="483"/>
        <p:guide orient="horz" pos="3884"/>
        <p:guide pos="719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32E99C-3A9C-4613-B421-A5EBDB0C6D4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80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SPIDER DAY01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6431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err="1" smtClean="0"/>
              <a:t>urllib.request</a:t>
            </a:r>
            <a:r>
              <a:rPr lang="zh-CN" altLang="en-US" dirty="0" smtClean="0"/>
              <a:t>原理及使用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10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516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请求模块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urllib.request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07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urllib.request.urlopen</a:t>
            </a:r>
            <a:r>
              <a:rPr lang="en-US" altLang="zh-CN" dirty="0" smtClean="0"/>
              <a:t>()</a:t>
            </a:r>
            <a:r>
              <a:rPr lang="zh-CN" altLang="en-US" dirty="0" smtClean="0"/>
              <a:t> 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46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此生第一个爬虫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064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响应对象</a:t>
            </a:r>
            <a:r>
              <a:rPr lang="en-US" altLang="zh-CN" dirty="0" smtClean="0"/>
              <a:t>(res)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77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重大问题思考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01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重大问题思考（续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10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urllib.request.Request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48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urllib.request.Request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74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urllib.request.Request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3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目录 </a:t>
            </a:r>
            <a:r>
              <a:rPr lang="en-US" altLang="zh-CN" dirty="0" smtClean="0"/>
              <a:t>| 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449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402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err="1" smtClean="0"/>
              <a:t>urllib.parse</a:t>
            </a:r>
            <a:r>
              <a:rPr lang="zh-CN" altLang="en-US" dirty="0" smtClean="0"/>
              <a:t>编码模块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21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4108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urllib.parse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92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urllib.parse</a:t>
            </a:r>
            <a:r>
              <a:rPr lang="zh-CN" altLang="en-US" dirty="0" smtClean="0"/>
              <a:t>编码（续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30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urllib.parse</a:t>
            </a:r>
            <a:r>
              <a:rPr lang="zh-CN" altLang="en-US" dirty="0" smtClean="0"/>
              <a:t>编码（续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7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urllib.parse</a:t>
            </a:r>
            <a:r>
              <a:rPr lang="zh-CN" altLang="en-US" dirty="0" smtClean="0"/>
              <a:t>编码（续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3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97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urllib.parse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85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urllib.parse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95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urllib.parse</a:t>
            </a:r>
            <a:r>
              <a:rPr lang="zh-CN" altLang="en-US" dirty="0" smtClean="0"/>
              <a:t>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6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网络爬虫概述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2955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737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百度贴吧爬虫案例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3339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百度贴吧爬虫案例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90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9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394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正则表达式</a:t>
            </a:r>
            <a:r>
              <a:rPr lang="en-US" altLang="zh-CN" dirty="0" smtClean="0"/>
              <a:t>re</a:t>
            </a:r>
            <a:r>
              <a:rPr lang="zh-CN" altLang="en-US" dirty="0" smtClean="0"/>
              <a:t>模块使用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06167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</a:t>
            </a:r>
            <a:r>
              <a:rPr lang="zh-CN" altLang="en-US" dirty="0" smtClean="0"/>
              <a:t>模块使用流程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05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正则表达式常用元字符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411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73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贪婪匹配和非贪婪匹配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什么是网络爬虫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087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正则分组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84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正则分组总结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630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正则提取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443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实战：正则提取猫眼电影信息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43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8005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百度贴吧爬虫案例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619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397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17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抓取数据的目的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2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企业获取数据方式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39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做爬虫优势何在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53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网络爬虫分类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82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爬取数据步骤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5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69938" y="2670045"/>
            <a:ext cx="7258050" cy="542955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5" name="内容占位符 13"/>
          <p:cNvSpPr>
            <a:spLocks noGrp="1"/>
          </p:cNvSpPr>
          <p:nvPr>
            <p:ph sz="quarter" idx="11" hasCustomPrompt="1"/>
          </p:nvPr>
        </p:nvSpPr>
        <p:spPr>
          <a:xfrm>
            <a:off x="769236" y="2593908"/>
            <a:ext cx="7259333" cy="542955"/>
          </a:xfrm>
        </p:spPr>
        <p:txBody>
          <a:bodyPr anchor="ctr" anchorCtr="0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695400" y="1801908"/>
            <a:ext cx="7332588" cy="794850"/>
          </a:xfrm>
        </p:spPr>
        <p:txBody>
          <a:bodyPr anchor="b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:a16="http://schemas.microsoft.com/office/drawing/2014/main" xmlns="" id="{CBDB4A95-D406-1D4A-B079-3F8E4342C3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000" y="4319578"/>
            <a:ext cx="1440000" cy="2021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5683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0573"/>
            <a:ext cx="12193200" cy="31241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0" y="66479"/>
            <a:ext cx="1692000" cy="71052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87C1EA"/>
              </a:clrFrom>
              <a:clrTo>
                <a:srgbClr val="87C1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000" y="103937"/>
            <a:ext cx="648000" cy="647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2F589C9-1753-F640-BC2A-39FD4411E3FA}"/>
              </a:ext>
            </a:extLst>
          </p:cNvPr>
          <p:cNvSpPr/>
          <p:nvPr userDrawn="1"/>
        </p:nvSpPr>
        <p:spPr>
          <a:xfrm>
            <a:off x="-24000" y="1017000"/>
            <a:ext cx="12240000" cy="36000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13">
            <a:extLst>
              <a:ext uri="{FF2B5EF4-FFF2-40B4-BE49-F238E27FC236}">
                <a16:creationId xmlns:a16="http://schemas.microsoft.com/office/drawing/2014/main" xmlns="" id="{B97A7D5D-1247-2447-90B8-22E077F445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68000" y="117000"/>
            <a:ext cx="10646409" cy="79200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9">
            <a:extLst>
              <a:ext uri="{FF2B5EF4-FFF2-40B4-BE49-F238E27FC236}">
                <a16:creationId xmlns:a16="http://schemas.microsoft.com/office/drawing/2014/main" xmlns="" id="{725BE4BC-4727-E64C-B478-FAC9F20032A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197000"/>
            <a:ext cx="10658475" cy="4896000"/>
          </a:xfrm>
        </p:spPr>
        <p:txBody>
          <a:bodyPr lIns="90000"/>
          <a:lstStyle>
            <a:lvl1pPr marL="361800" indent="-372600">
              <a:lnSpc>
                <a:spcPct val="150000"/>
              </a:lnSpc>
              <a:buFont typeface="Arial" panose="020B0604020202020204" pitchFamily="34" charset="0"/>
              <a:buChar char="•"/>
              <a:defRPr sz="28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4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:a16="http://schemas.microsoft.com/office/drawing/2014/main" xmlns="" id="{0E9E9893-6524-8F48-ABB0-82508A503A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3794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61963" y="571483"/>
            <a:ext cx="7524804" cy="1047757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：课堂练习标题</a:t>
            </a:r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815417" y="1628800"/>
            <a:ext cx="10849204" cy="482453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grpSp>
        <p:nvGrpSpPr>
          <p:cNvPr id="8" name="组合 5"/>
          <p:cNvGrpSpPr/>
          <p:nvPr userDrawn="1"/>
        </p:nvGrpSpPr>
        <p:grpSpPr>
          <a:xfrm>
            <a:off x="143340" y="6213318"/>
            <a:ext cx="528185" cy="528185"/>
            <a:chOff x="71406" y="6069958"/>
            <a:chExt cx="716628" cy="716628"/>
          </a:xfrm>
          <a:solidFill>
            <a:srgbClr val="2A56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十字形 9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rgbClr val="E46C0A"/>
            </a:solidFill>
            <a:ln>
              <a:solidFill>
                <a:srgbClr val="E46C0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algn="ctr" fontAlgn="auto">
                <a:spcAft>
                  <a:spcPts val="0"/>
                </a:spcAft>
              </a:pPr>
              <a:endParaRPr lang="zh-CN" altLang="en-US" sz="1600" b="1">
                <a:solidFill>
                  <a:srgbClr val="F9FAF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十字形 12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rgbClr val="E46C0A"/>
            </a:solidFill>
            <a:ln>
              <a:solidFill>
                <a:srgbClr val="E46C0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algn="ctr" fontAlgn="auto">
                <a:spcAft>
                  <a:spcPts val="0"/>
                </a:spcAft>
              </a:pPr>
              <a:endParaRPr lang="zh-CN" altLang="en-US" sz="1600" b="1">
                <a:solidFill>
                  <a:srgbClr val="F9FAF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标题 1"/>
          <p:cNvSpPr txBox="1">
            <a:spLocks/>
          </p:cNvSpPr>
          <p:nvPr userDrawn="1"/>
        </p:nvSpPr>
        <p:spPr>
          <a:xfrm>
            <a:off x="0" y="2575820"/>
            <a:ext cx="624000" cy="1496289"/>
          </a:xfrm>
          <a:prstGeom prst="rect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9FAF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</a:t>
            </a:r>
            <a:endParaRPr kumimoji="0" lang="en-US" altLang="zh-CN" sz="2133" b="1" i="0" u="none" strike="noStrike" kern="1200" cap="none" spc="0" normalizeH="0" baseline="0" noProof="0" dirty="0">
              <a:ln>
                <a:noFill/>
              </a:ln>
              <a:solidFill>
                <a:srgbClr val="F9FAF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9FAF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堂</a:t>
            </a:r>
            <a:endParaRPr kumimoji="0" lang="en-US" altLang="zh-CN" sz="2133" b="1" i="0" u="none" strike="noStrike" kern="1200" cap="none" spc="0" normalizeH="0" baseline="0" noProof="0" dirty="0">
              <a:ln>
                <a:noFill/>
              </a:ln>
              <a:solidFill>
                <a:srgbClr val="F9FAF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9FAF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练习</a:t>
            </a:r>
            <a:endParaRPr kumimoji="0" lang="en-US" altLang="zh-CN" sz="2133" b="1" i="0" u="none" strike="noStrike" kern="1200" cap="none" spc="0" normalizeH="0" baseline="0" noProof="0" dirty="0">
              <a:ln>
                <a:noFill/>
              </a:ln>
              <a:solidFill>
                <a:srgbClr val="F9FAF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2787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每小节小结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344150" y="0"/>
            <a:ext cx="1655763" cy="9810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FAD84140-4A23-514B-9ED4-2562D1FEFF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845000"/>
            <a:ext cx="10658475" cy="4536000"/>
          </a:xfrm>
        </p:spPr>
        <p:txBody>
          <a:bodyPr lIns="90000"/>
          <a:lstStyle>
            <a:lvl1pPr marL="361800" indent="-372600">
              <a:lnSpc>
                <a:spcPct val="150000"/>
              </a:lnSpc>
              <a:buFont typeface="Arial" panose="020B0604020202020204" pitchFamily="34" charset="0"/>
              <a:buChar char="•"/>
              <a:defRPr sz="32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8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1" name="图片 6" descr="tedu logo">
            <a:extLst>
              <a:ext uri="{FF2B5EF4-FFF2-40B4-BE49-F238E27FC236}">
                <a16:creationId xmlns:a16="http://schemas.microsoft.com/office/drawing/2014/main" xmlns="" id="{C70CDD17-12EA-064A-A718-6063C55C6C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3">
            <a:extLst>
              <a:ext uri="{FF2B5EF4-FFF2-40B4-BE49-F238E27FC236}">
                <a16:creationId xmlns:a16="http://schemas.microsoft.com/office/drawing/2014/main" xmlns="" id="{C6380738-3C86-664B-99C4-FD11891964F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45000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rgbClr val="022B73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小结</a:t>
            </a:r>
            <a:endParaRPr lang="en-US" altLang="zh-CN" sz="6000" b="1" dirty="0">
              <a:solidFill>
                <a:srgbClr val="022B73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98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当天总结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344150" y="0"/>
            <a:ext cx="1655763" cy="9810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A4C1E78-C00B-CB43-9EEE-E635A3CD5E1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773113" y="765175"/>
            <a:ext cx="3810887" cy="923925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xmlns="" id="{532A0C74-50E4-0D41-BE58-3A8B9FEA0C31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73113" y="965200"/>
            <a:ext cx="3810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总结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|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 </a:t>
            </a:r>
            <a:r>
              <a:rPr lang="en-US" altLang="zh-CN" sz="3200" b="1" i="0" u="none" kern="1200" baseline="0" dirty="0">
                <a:solidFill>
                  <a:schemeClr val="bg1"/>
                </a:solidFill>
                <a:effectLst/>
                <a:latin typeface="+mj-lt"/>
                <a:ea typeface="宋体" panose="02010600030101010101" pitchFamily="2" charset="-122"/>
                <a:cs typeface="+mn-cs"/>
              </a:rPr>
              <a:t>SUMMARY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DengXian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FAD84140-4A23-514B-9ED4-2562D1FEFF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845000"/>
            <a:ext cx="10658475" cy="4536000"/>
          </a:xfrm>
        </p:spPr>
        <p:txBody>
          <a:bodyPr lIns="90000"/>
          <a:lstStyle>
            <a:lvl1pPr marL="361800" indent="-372600">
              <a:lnSpc>
                <a:spcPct val="150000"/>
              </a:lnSpc>
              <a:buFont typeface="Arial" panose="020B0604020202020204" pitchFamily="34" charset="0"/>
              <a:buChar char="•"/>
              <a:defRPr sz="28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4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1" name="图片 6" descr="tedu logo">
            <a:extLst>
              <a:ext uri="{FF2B5EF4-FFF2-40B4-BE49-F238E27FC236}">
                <a16:creationId xmlns:a16="http://schemas.microsoft.com/office/drawing/2014/main" xmlns="" id="{C70CDD17-12EA-064A-A718-6063C55C6C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4910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773113" y="765175"/>
            <a:ext cx="3810887" cy="923925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1063" y="965200"/>
            <a:ext cx="370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目录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|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CONTENTS</a:t>
            </a:r>
          </a:p>
        </p:txBody>
      </p:sp>
      <p:sp>
        <p:nvSpPr>
          <p:cNvPr id="12" name="矩形 11"/>
          <p:cNvSpPr/>
          <p:nvPr/>
        </p:nvSpPr>
        <p:spPr>
          <a:xfrm>
            <a:off x="1272000" y="2146675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8988030" y="795125"/>
            <a:ext cx="1440313" cy="581332"/>
          </a:xfrm>
          <a:prstGeom prst="rect">
            <a:avLst/>
          </a:prstGeom>
          <a:ln>
            <a:noFill/>
          </a:ln>
        </p:spPr>
        <p:txBody>
          <a:bodyPr wrap="none" anchor="ctr"/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01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20" name="内容占位符 19"/>
          <p:cNvSpPr>
            <a:spLocks noGrp="1"/>
          </p:cNvSpPr>
          <p:nvPr userDrawn="1">
            <p:ph sz="quarter" idx="10" hasCustomPrompt="1"/>
          </p:nvPr>
        </p:nvSpPr>
        <p:spPr>
          <a:xfrm>
            <a:off x="1991544" y="1991627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pic>
        <p:nvPicPr>
          <p:cNvPr id="33" name="图片 6" descr="tedu logo">
            <a:extLst>
              <a:ext uri="{FF2B5EF4-FFF2-40B4-BE49-F238E27FC236}">
                <a16:creationId xmlns:a16="http://schemas.microsoft.com/office/drawing/2014/main" xmlns="" id="{A85838EE-210D-F74F-9DAB-9E48EC6C107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87A6138F-B30F-EC4F-9BDB-0021AC8BF46F}"/>
              </a:ext>
            </a:extLst>
          </p:cNvPr>
          <p:cNvSpPr/>
          <p:nvPr userDrawn="1"/>
        </p:nvSpPr>
        <p:spPr>
          <a:xfrm>
            <a:off x="1272000" y="2837350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5" name="内容占位符 19">
            <a:extLst>
              <a:ext uri="{FF2B5EF4-FFF2-40B4-BE49-F238E27FC236}">
                <a16:creationId xmlns:a16="http://schemas.microsoft.com/office/drawing/2014/main" xmlns="" id="{62462150-CFC5-2543-A8DF-5585074A886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91544" y="2682302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456944F7-3A26-5B46-9460-3B93E749BC71}"/>
              </a:ext>
            </a:extLst>
          </p:cNvPr>
          <p:cNvSpPr/>
          <p:nvPr userDrawn="1"/>
        </p:nvSpPr>
        <p:spPr>
          <a:xfrm>
            <a:off x="1272000" y="3528025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7" name="内容占位符 19">
            <a:extLst>
              <a:ext uri="{FF2B5EF4-FFF2-40B4-BE49-F238E27FC236}">
                <a16:creationId xmlns:a16="http://schemas.microsoft.com/office/drawing/2014/main" xmlns="" id="{60765D8E-7E2D-7847-A335-3FCF24FB552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991737" y="3372977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E7CF31A1-59AF-184E-96D8-153B7A726C9C}"/>
              </a:ext>
            </a:extLst>
          </p:cNvPr>
          <p:cNvSpPr/>
          <p:nvPr userDrawn="1"/>
        </p:nvSpPr>
        <p:spPr>
          <a:xfrm>
            <a:off x="1272000" y="4218700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9" name="内容占位符 19">
            <a:extLst>
              <a:ext uri="{FF2B5EF4-FFF2-40B4-BE49-F238E27FC236}">
                <a16:creationId xmlns:a16="http://schemas.microsoft.com/office/drawing/2014/main" xmlns="" id="{C6671A97-A6E8-CD41-8E9B-2E78E7D6EA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91737" y="4063652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15C680F4-C833-B74F-A678-E50C30599202}"/>
              </a:ext>
            </a:extLst>
          </p:cNvPr>
          <p:cNvSpPr/>
          <p:nvPr userDrawn="1"/>
        </p:nvSpPr>
        <p:spPr>
          <a:xfrm>
            <a:off x="1272000" y="4909375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1" name="内容占位符 19">
            <a:extLst>
              <a:ext uri="{FF2B5EF4-FFF2-40B4-BE49-F238E27FC236}">
                <a16:creationId xmlns:a16="http://schemas.microsoft.com/office/drawing/2014/main" xmlns="" id="{3399801B-753D-5549-BCD4-BAADF90EF65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991737" y="4754327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85AB87F6-D34F-674A-8E7A-FF1898EFB709}"/>
              </a:ext>
            </a:extLst>
          </p:cNvPr>
          <p:cNvSpPr/>
          <p:nvPr userDrawn="1"/>
        </p:nvSpPr>
        <p:spPr>
          <a:xfrm>
            <a:off x="1272000" y="5600048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06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7" name="内容占位符 19">
            <a:extLst>
              <a:ext uri="{FF2B5EF4-FFF2-40B4-BE49-F238E27FC236}">
                <a16:creationId xmlns:a16="http://schemas.microsoft.com/office/drawing/2014/main" xmlns="" id="{1E2553EF-74B5-6440-A4A9-2BAF5AB004A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991737" y="5445000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1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indent="0">
              <a:buFontTx/>
              <a:buNone/>
              <a:defRPr lang="zh-CN" altLang="en-US" sz="4000" b="1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01</a:t>
            </a:r>
          </a:p>
        </p:txBody>
      </p:sp>
      <p:pic>
        <p:nvPicPr>
          <p:cNvPr id="29" name="图片 6" descr="tedu logo">
            <a:extLst>
              <a:ext uri="{FF2B5EF4-FFF2-40B4-BE49-F238E27FC236}">
                <a16:creationId xmlns:a16="http://schemas.microsoft.com/office/drawing/2014/main" xmlns="" id="{3C2ED7E3-016E-B14B-8B09-7D87512CF6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5187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2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02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9286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3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03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2365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4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04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238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5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05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4786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6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06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3284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小节内知识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38215" y="2060848"/>
            <a:ext cx="9048815" cy="1047757"/>
          </a:xfrm>
        </p:spPr>
        <p:txBody>
          <a:bodyPr anchor="b" anchorCtr="1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 dirty="0" smtClean="0"/>
              <a:t>小节内知识块标题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1199456" y="3161931"/>
            <a:ext cx="9121013" cy="108000"/>
          </a:xfrm>
          <a:prstGeom prst="roundRect">
            <a:avLst/>
          </a:prstGeom>
          <a:solidFill>
            <a:srgbClr val="0070C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20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6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D36380-BA78-4470-A6C8-77E6E75F1098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2020/6/3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D6EEB6-5300-41A9-A793-517E097F478C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  <p:sldLayoutId id="2147483663" r:id="rId7"/>
    <p:sldLayoutId id="2147483664" r:id="rId8"/>
    <p:sldLayoutId id="2147483666" r:id="rId9"/>
    <p:sldLayoutId id="2147483659" r:id="rId10"/>
    <p:sldLayoutId id="2147483667" r:id="rId11"/>
    <p:sldLayoutId id="2147483660" r:id="rId12"/>
    <p:sldLayoutId id="214748366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5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Wingdings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ttpbin.org/ge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ttpbin.org/ge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robots.t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904FA456-C778-9C48-AE79-1EC7F82CD22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SPIDER  DAY01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defRPr/>
            </a:pPr>
            <a:r>
              <a:rPr lang="en-US" altLang="zh-CN" noProof="0" dirty="0" smtClean="0"/>
              <a:t>SPIDER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84000" y="3573000"/>
            <a:ext cx="8570216" cy="782263"/>
          </a:xfrm>
        </p:spPr>
        <p:txBody>
          <a:bodyPr/>
          <a:lstStyle/>
          <a:p>
            <a:r>
              <a:rPr lang="en-US" altLang="zh-CN" dirty="0" err="1"/>
              <a:t>urllib.request</a:t>
            </a:r>
            <a:r>
              <a:rPr lang="zh-CN" altLang="en-US" dirty="0"/>
              <a:t>原理及使用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1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请求模块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urllib.request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标准库模块</a:t>
            </a:r>
            <a:endParaRPr lang="en-US" altLang="zh-CN" dirty="0" smtClean="0"/>
          </a:p>
          <a:p>
            <a:r>
              <a:rPr lang="zh-CN" altLang="en-US" dirty="0" smtClean="0"/>
              <a:t>程序导入方式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    -- </a:t>
            </a:r>
            <a:r>
              <a:rPr lang="en-US" altLang="zh-CN" sz="2400" dirty="0">
                <a:solidFill>
                  <a:srgbClr val="002060"/>
                </a:solidFill>
              </a:rPr>
              <a:t>import </a:t>
            </a:r>
            <a:r>
              <a:rPr lang="en-US" altLang="zh-CN" sz="2400" dirty="0" err="1">
                <a:solidFill>
                  <a:srgbClr val="002060"/>
                </a:solidFill>
              </a:rPr>
              <a:t>urllib.request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    -- </a:t>
            </a:r>
            <a:r>
              <a:rPr lang="en-US" altLang="zh-CN" sz="2400" dirty="0">
                <a:solidFill>
                  <a:srgbClr val="002060"/>
                </a:solidFill>
              </a:rPr>
              <a:t>from </a:t>
            </a:r>
            <a:r>
              <a:rPr lang="en-US" altLang="zh-CN" sz="2400" dirty="0" err="1">
                <a:solidFill>
                  <a:srgbClr val="002060"/>
                </a:solidFill>
              </a:rPr>
              <a:t>urllib</a:t>
            </a:r>
            <a:r>
              <a:rPr lang="en-US" altLang="zh-CN" sz="2400" dirty="0">
                <a:solidFill>
                  <a:srgbClr val="002060"/>
                </a:solidFill>
              </a:rPr>
              <a:t> import request</a:t>
            </a:r>
          </a:p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b="0" dirty="0" smtClean="0"/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-- </a:t>
            </a:r>
            <a:r>
              <a:rPr lang="zh-CN" altLang="en-US" sz="2400" dirty="0" smtClean="0">
                <a:solidFill>
                  <a:srgbClr val="002060"/>
                </a:solidFill>
              </a:rPr>
              <a:t>向网站发请求 即：我们平时在浏览器输入地址访问网站一样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30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urllib.request.urlopen</a:t>
            </a:r>
            <a:r>
              <a:rPr lang="en-US" altLang="zh-CN" dirty="0" smtClean="0"/>
              <a:t>()</a:t>
            </a:r>
            <a:r>
              <a:rPr lang="zh-CN" altLang="en-US" dirty="0" smtClean="0"/>
              <a:t> 方法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rlopen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sz="2400" dirty="0" smtClean="0">
                <a:solidFill>
                  <a:srgbClr val="002060"/>
                </a:solidFill>
              </a:rPr>
              <a:t>-- </a:t>
            </a:r>
            <a:r>
              <a:rPr lang="zh-CN" altLang="en-US" sz="2400" dirty="0" smtClean="0">
                <a:solidFill>
                  <a:srgbClr val="002060"/>
                </a:solidFill>
              </a:rPr>
              <a:t>作用</a:t>
            </a:r>
            <a:r>
              <a:rPr lang="zh-CN" altLang="en-US" sz="2400" dirty="0">
                <a:solidFill>
                  <a:srgbClr val="002060"/>
                </a:solidFill>
              </a:rPr>
              <a:t>：向网站发起请求并获取</a:t>
            </a:r>
            <a:r>
              <a:rPr lang="zh-CN" altLang="en-US" sz="2400" dirty="0">
                <a:solidFill>
                  <a:srgbClr val="C00000"/>
                </a:solidFill>
              </a:rPr>
              <a:t>响应对象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sz="2400" dirty="0" smtClean="0">
                <a:solidFill>
                  <a:srgbClr val="022B73"/>
                </a:solidFill>
              </a:rPr>
              <a:t>-- URL</a:t>
            </a:r>
            <a:r>
              <a:rPr lang="zh-CN" altLang="en-US" sz="2400" dirty="0">
                <a:solidFill>
                  <a:srgbClr val="022B73"/>
                </a:solidFill>
              </a:rPr>
              <a:t>：需要爬取的</a:t>
            </a:r>
            <a:r>
              <a:rPr lang="en-US" altLang="zh-CN" sz="2400" dirty="0">
                <a:solidFill>
                  <a:srgbClr val="022B73"/>
                </a:solidFill>
              </a:rPr>
              <a:t>URL</a:t>
            </a:r>
            <a:r>
              <a:rPr lang="zh-CN" altLang="en-US" sz="2400" dirty="0" smtClean="0">
                <a:solidFill>
                  <a:srgbClr val="022B73"/>
                </a:solidFill>
              </a:rPr>
              <a:t>地址</a:t>
            </a:r>
            <a:endParaRPr lang="en-US" altLang="zh-CN" sz="2400" dirty="0" smtClean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22B73"/>
                </a:solidFill>
              </a:rPr>
              <a:t> </a:t>
            </a:r>
            <a:r>
              <a:rPr lang="en-US" altLang="zh-CN" sz="2400" dirty="0" smtClean="0">
                <a:solidFill>
                  <a:srgbClr val="022B73"/>
                </a:solidFill>
              </a:rPr>
              <a:t>   -- timeout</a:t>
            </a:r>
            <a:r>
              <a:rPr lang="en-US" altLang="zh-CN" sz="2400" dirty="0">
                <a:solidFill>
                  <a:srgbClr val="022B73"/>
                </a:solidFill>
              </a:rPr>
              <a:t>: </a:t>
            </a:r>
            <a:r>
              <a:rPr lang="zh-CN" altLang="en-US" sz="2400" dirty="0">
                <a:solidFill>
                  <a:srgbClr val="022B73"/>
                </a:solidFill>
              </a:rPr>
              <a:t>设置等待超时时间</a:t>
            </a:r>
            <a:r>
              <a:rPr lang="en-US" altLang="zh-CN" sz="2400" dirty="0">
                <a:solidFill>
                  <a:srgbClr val="022B73"/>
                </a:solidFill>
              </a:rPr>
              <a:t>,</a:t>
            </a:r>
            <a:r>
              <a:rPr lang="zh-CN" altLang="en-US" sz="2400" dirty="0">
                <a:solidFill>
                  <a:srgbClr val="022B73"/>
                </a:solidFill>
              </a:rPr>
              <a:t>指定时间内</a:t>
            </a:r>
            <a:r>
              <a:rPr lang="zh-CN" altLang="en-US" sz="2400" dirty="0" smtClean="0">
                <a:solidFill>
                  <a:srgbClr val="022B73"/>
                </a:solidFill>
              </a:rPr>
              <a:t>未响应</a:t>
            </a:r>
            <a:r>
              <a:rPr lang="zh-CN" altLang="en-US" sz="2400" dirty="0">
                <a:solidFill>
                  <a:srgbClr val="022B73"/>
                </a:solidFill>
              </a:rPr>
              <a:t>抛出超时异常</a:t>
            </a:r>
            <a:endParaRPr lang="en-US" altLang="zh-CN" sz="2400" dirty="0" smtClean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64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此生第一个爬虫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dirty="0" smtClean="0"/>
              <a:t>向百度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://www.baidu.com</a:t>
            </a:r>
            <a:r>
              <a:rPr lang="en-US" altLang="zh-CN" dirty="0" smtClean="0">
                <a:hlinkClick r:id="rId3"/>
              </a:rPr>
              <a:t>/</a:t>
            </a:r>
            <a:r>
              <a:rPr lang="zh-CN" altLang="en-US" dirty="0"/>
              <a:t> </a:t>
            </a:r>
            <a:r>
              <a:rPr lang="zh-CN" altLang="en-US" dirty="0" smtClean="0"/>
              <a:t>发起请求并获取百度响应内容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03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响应对象</a:t>
            </a:r>
            <a:r>
              <a:rPr lang="en-US" altLang="zh-CN" dirty="0" smtClean="0"/>
              <a:t>(res)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en-US" altLang="zh-CN" dirty="0" err="1" smtClean="0"/>
              <a:t>res.read</a:t>
            </a:r>
            <a:r>
              <a:rPr lang="en-US" altLang="zh-CN" dirty="0"/>
              <a:t>() 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22B73"/>
                </a:solidFill>
              </a:rPr>
              <a:t>- </a:t>
            </a:r>
            <a:r>
              <a:rPr lang="zh-CN" altLang="en-US" dirty="0">
                <a:solidFill>
                  <a:srgbClr val="022B73"/>
                </a:solidFill>
              </a:rPr>
              <a:t>获取</a:t>
            </a:r>
            <a:r>
              <a:rPr lang="zh-CN" altLang="en-US" dirty="0" smtClean="0">
                <a:solidFill>
                  <a:srgbClr val="022B73"/>
                </a:solidFill>
              </a:rPr>
              <a:t>响应</a:t>
            </a:r>
            <a:r>
              <a:rPr lang="zh-CN" altLang="en-US" dirty="0">
                <a:solidFill>
                  <a:srgbClr val="022B73"/>
                </a:solidFill>
              </a:rPr>
              <a:t>内容（字节串）</a:t>
            </a:r>
          </a:p>
          <a:p>
            <a:r>
              <a:rPr lang="en-US" altLang="zh-CN" dirty="0" err="1" smtClean="0"/>
              <a:t>res.read</a:t>
            </a:r>
            <a:r>
              <a:rPr lang="en-US" altLang="zh-CN" dirty="0"/>
              <a:t>().decode()  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22B73"/>
                </a:solidFill>
              </a:rPr>
              <a:t>- </a:t>
            </a:r>
            <a:r>
              <a:rPr lang="zh-CN" altLang="en-US" dirty="0">
                <a:solidFill>
                  <a:srgbClr val="022B73"/>
                </a:solidFill>
              </a:rPr>
              <a:t>获取</a:t>
            </a:r>
            <a:r>
              <a:rPr lang="zh-CN" altLang="en-US" dirty="0" smtClean="0">
                <a:solidFill>
                  <a:srgbClr val="022B73"/>
                </a:solidFill>
              </a:rPr>
              <a:t>响应</a:t>
            </a:r>
            <a:r>
              <a:rPr lang="zh-CN" altLang="en-US" dirty="0">
                <a:solidFill>
                  <a:srgbClr val="022B73"/>
                </a:solidFill>
              </a:rPr>
              <a:t>内容（字符串）</a:t>
            </a:r>
          </a:p>
          <a:p>
            <a:r>
              <a:rPr lang="en-US" altLang="zh-CN" dirty="0" err="1" smtClean="0"/>
              <a:t>res.geturl</a:t>
            </a:r>
            <a:r>
              <a:rPr lang="en-US" altLang="zh-CN" dirty="0"/>
              <a:t>() 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22B73"/>
                </a:solidFill>
              </a:rPr>
              <a:t>- </a:t>
            </a:r>
            <a:r>
              <a:rPr lang="zh-CN" altLang="en-US" dirty="0">
                <a:solidFill>
                  <a:srgbClr val="022B73"/>
                </a:solidFill>
              </a:rPr>
              <a:t>返回实际数据的</a:t>
            </a:r>
            <a:r>
              <a:rPr lang="en-US" altLang="zh-CN" dirty="0">
                <a:solidFill>
                  <a:srgbClr val="022B73"/>
                </a:solidFill>
              </a:rPr>
              <a:t>URL</a:t>
            </a:r>
            <a:r>
              <a:rPr lang="zh-CN" altLang="en-US" dirty="0">
                <a:solidFill>
                  <a:srgbClr val="022B73"/>
                </a:solidFill>
              </a:rPr>
              <a:t>地址</a:t>
            </a:r>
          </a:p>
          <a:p>
            <a:r>
              <a:rPr lang="en-US" altLang="zh-CN" dirty="0" err="1" smtClean="0"/>
              <a:t>res.getcode</a:t>
            </a:r>
            <a:r>
              <a:rPr lang="en-US" altLang="zh-CN" dirty="0"/>
              <a:t>() 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22B73"/>
                </a:solidFill>
              </a:rPr>
              <a:t>- </a:t>
            </a:r>
            <a:r>
              <a:rPr lang="zh-CN" altLang="en-US" dirty="0">
                <a:solidFill>
                  <a:srgbClr val="022B73"/>
                </a:solidFill>
              </a:rPr>
              <a:t>获取</a:t>
            </a:r>
            <a:r>
              <a:rPr lang="en-US" altLang="zh-CN" dirty="0" smtClean="0">
                <a:solidFill>
                  <a:srgbClr val="022B73"/>
                </a:solidFill>
              </a:rPr>
              <a:t>HTTP</a:t>
            </a:r>
            <a:r>
              <a:rPr lang="zh-CN" altLang="en-US" dirty="0">
                <a:solidFill>
                  <a:srgbClr val="022B73"/>
                </a:solidFill>
              </a:rPr>
              <a:t>响应码</a:t>
            </a:r>
            <a:endParaRPr lang="en-US" altLang="zh-CN" dirty="0" smtClean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90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重大问题思考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dirty="0" smtClean="0"/>
              <a:t>网站如何判定是人类正常访问还是爬虫程序访问？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002060"/>
                </a:solidFill>
              </a:rPr>
              <a:t>-- </a:t>
            </a:r>
            <a:r>
              <a:rPr lang="zh-CN" altLang="en-US" sz="2400" dirty="0">
                <a:solidFill>
                  <a:srgbClr val="002060"/>
                </a:solidFill>
              </a:rPr>
              <a:t>请求头（</a:t>
            </a:r>
            <a:r>
              <a:rPr lang="en-US" altLang="zh-CN" sz="2400" dirty="0">
                <a:solidFill>
                  <a:srgbClr val="002060"/>
                </a:solidFill>
              </a:rPr>
              <a:t>headers</a:t>
            </a:r>
            <a:r>
              <a:rPr lang="zh-CN" altLang="en-US" sz="2400" dirty="0">
                <a:solidFill>
                  <a:srgbClr val="002060"/>
                </a:solidFill>
              </a:rPr>
              <a:t>）中的 </a:t>
            </a:r>
            <a:r>
              <a:rPr lang="en-US" altLang="zh-CN" sz="2400" dirty="0" smtClean="0">
                <a:solidFill>
                  <a:srgbClr val="002060"/>
                </a:solidFill>
              </a:rPr>
              <a:t>User-Agent</a:t>
            </a:r>
          </a:p>
          <a:p>
            <a:r>
              <a:rPr lang="zh-CN" altLang="en-US" dirty="0" smtClean="0"/>
              <a:t>那我们来测试一下我们发请求时的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到底是什么？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    -- </a:t>
            </a:r>
            <a:r>
              <a:rPr lang="zh-CN" altLang="en-US" sz="2400" dirty="0" smtClean="0">
                <a:solidFill>
                  <a:srgbClr val="002060"/>
                </a:solidFill>
              </a:rPr>
              <a:t>测试网站：</a:t>
            </a:r>
            <a:r>
              <a:rPr lang="en-US" altLang="zh-CN" sz="2400" dirty="0">
                <a:solidFill>
                  <a:srgbClr val="002060"/>
                </a:solidFill>
                <a:hlinkClick r:id="rId3"/>
              </a:rPr>
              <a:t> http://httpbin.org/get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   -- </a:t>
            </a:r>
            <a:r>
              <a:rPr lang="zh-CN" altLang="en-US" sz="2400" dirty="0" smtClean="0">
                <a:solidFill>
                  <a:srgbClr val="002060"/>
                </a:solidFill>
              </a:rPr>
              <a:t>向测试网站发请求，会返回我们的请求头内容</a:t>
            </a:r>
          </a:p>
        </p:txBody>
      </p:sp>
    </p:spTree>
    <p:extLst>
      <p:ext uri="{BB962C8B-B14F-4D97-AF65-F5344CB8AC3E}">
        <p14:creationId xmlns:p14="http://schemas.microsoft.com/office/powerpoint/2010/main" val="29966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重大问题思考（续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dirty="0" smtClean="0"/>
              <a:t>向测试网站发请求，并确认请求头中</a:t>
            </a:r>
            <a:r>
              <a:rPr lang="en-US" altLang="zh-CN" dirty="0" smtClean="0"/>
              <a:t>User-Agent</a:t>
            </a:r>
            <a:r>
              <a:rPr lang="zh-CN" altLang="en-US" dirty="0" smtClean="0"/>
              <a:t>是什么？</a:t>
            </a:r>
            <a:endParaRPr lang="en-US" altLang="zh-CN" b="0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36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rllib.request.Request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0658475" cy="4896000"/>
          </a:xfrm>
        </p:spPr>
        <p:txBody>
          <a:bodyPr/>
          <a:lstStyle/>
          <a:p>
            <a:r>
              <a:rPr lang="zh-CN" altLang="en-US" sz="2400" dirty="0" smtClean="0"/>
              <a:t>使用流程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 smtClean="0">
                <a:solidFill>
                  <a:srgbClr val="002060"/>
                </a:solidFill>
              </a:rPr>
              <a:t>   --</a:t>
            </a:r>
            <a:r>
              <a:rPr lang="zh-CN" altLang="en-US" sz="2000" dirty="0">
                <a:solidFill>
                  <a:srgbClr val="002060"/>
                </a:solidFill>
              </a:rPr>
              <a:t>创建请求</a:t>
            </a:r>
            <a:r>
              <a:rPr lang="zh-CN" altLang="en-US" sz="2000" dirty="0" smtClean="0">
                <a:solidFill>
                  <a:srgbClr val="002060"/>
                </a:solidFill>
              </a:rPr>
              <a:t>对象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 smtClean="0">
                <a:solidFill>
                  <a:srgbClr val="002060"/>
                </a:solidFill>
              </a:rPr>
              <a:t>   -- </a:t>
            </a:r>
            <a:r>
              <a:rPr lang="zh-CN" altLang="en-US" sz="2000" dirty="0" smtClean="0">
                <a:solidFill>
                  <a:srgbClr val="002060"/>
                </a:solidFill>
              </a:rPr>
              <a:t>包装</a:t>
            </a:r>
            <a:r>
              <a:rPr lang="zh-CN" altLang="en-US" sz="2000" dirty="0">
                <a:solidFill>
                  <a:srgbClr val="002060"/>
                </a:solidFill>
              </a:rPr>
              <a:t>请求，重构</a:t>
            </a:r>
            <a:r>
              <a:rPr lang="en-US" altLang="zh-CN" sz="2000" dirty="0">
                <a:solidFill>
                  <a:srgbClr val="002060"/>
                </a:solidFill>
              </a:rPr>
              <a:t>User-Agent</a:t>
            </a:r>
            <a:r>
              <a:rPr lang="zh-CN" altLang="en-US" sz="2000" dirty="0">
                <a:solidFill>
                  <a:srgbClr val="002060"/>
                </a:solidFill>
              </a:rPr>
              <a:t>，使程序更像正常人类</a:t>
            </a:r>
            <a:r>
              <a:rPr lang="zh-CN" altLang="en-US" sz="2000" dirty="0" smtClean="0">
                <a:solidFill>
                  <a:srgbClr val="002060"/>
                </a:solidFill>
              </a:rPr>
              <a:t>请求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/>
              <a:t>常用参数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</a:t>
            </a:r>
            <a:r>
              <a:rPr lang="en-US" altLang="zh-CN" sz="2000" dirty="0" smtClean="0">
                <a:solidFill>
                  <a:srgbClr val="002060"/>
                </a:solidFill>
              </a:rPr>
              <a:t>-- URL</a:t>
            </a:r>
            <a:r>
              <a:rPr lang="zh-CN" altLang="en-US" sz="2000" dirty="0">
                <a:solidFill>
                  <a:srgbClr val="002060"/>
                </a:solidFill>
              </a:rPr>
              <a:t>：请求的</a:t>
            </a:r>
            <a:r>
              <a:rPr lang="en-US" altLang="zh-CN" sz="2000" dirty="0">
                <a:solidFill>
                  <a:srgbClr val="002060"/>
                </a:solidFill>
              </a:rPr>
              <a:t>URL</a:t>
            </a:r>
            <a:r>
              <a:rPr lang="zh-CN" altLang="en-US" sz="2000" dirty="0">
                <a:solidFill>
                  <a:srgbClr val="002060"/>
                </a:solidFill>
              </a:rPr>
              <a:t>地址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    -- headers</a:t>
            </a:r>
            <a:r>
              <a:rPr lang="zh-CN" altLang="en-US" sz="2000" dirty="0" smtClean="0">
                <a:solidFill>
                  <a:srgbClr val="002060"/>
                </a:solidFill>
              </a:rPr>
              <a:t>：添加</a:t>
            </a:r>
            <a:r>
              <a:rPr lang="zh-CN" altLang="en-US" sz="2000" dirty="0">
                <a:solidFill>
                  <a:srgbClr val="002060"/>
                </a:solidFill>
              </a:rPr>
              <a:t>请求</a:t>
            </a:r>
            <a:r>
              <a:rPr lang="zh-CN" altLang="en-US" sz="2000" dirty="0" smtClean="0">
                <a:solidFill>
                  <a:srgbClr val="002060"/>
                </a:solidFill>
              </a:rPr>
              <a:t>头，类型为字典 </a:t>
            </a:r>
            <a:r>
              <a:rPr lang="en-US" altLang="zh-CN" sz="2000" dirty="0" smtClean="0">
                <a:solidFill>
                  <a:srgbClr val="002060"/>
                </a:solidFill>
              </a:rPr>
              <a:t>headers </a:t>
            </a:r>
            <a:r>
              <a:rPr lang="en-US" altLang="zh-CN" sz="2000" dirty="0">
                <a:solidFill>
                  <a:srgbClr val="002060"/>
                </a:solidFill>
              </a:rPr>
              <a:t>= {'User-Agent</a:t>
            </a:r>
            <a:r>
              <a:rPr lang="en-US" altLang="zh-CN" sz="2000" dirty="0" smtClean="0">
                <a:solidFill>
                  <a:srgbClr val="002060"/>
                </a:solidFill>
              </a:rPr>
              <a:t>':''}</a:t>
            </a:r>
          </a:p>
          <a:p>
            <a:pPr marL="0" indent="0">
              <a:buNone/>
            </a:pPr>
            <a:r>
              <a:rPr lang="zh-CN" altLang="en-US" sz="2400" dirty="0" smtClean="0"/>
              <a:t>   </a:t>
            </a:r>
            <a:r>
              <a:rPr lang="zh-CN" altLang="en-US" sz="2400" dirty="0" smtClean="0">
                <a:solidFill>
                  <a:srgbClr val="FF0000"/>
                </a:solidFill>
              </a:rPr>
              <a:t>爬虫</a:t>
            </a:r>
            <a:r>
              <a:rPr lang="zh-CN" altLang="en-US" sz="2400" dirty="0">
                <a:solidFill>
                  <a:srgbClr val="FF0000"/>
                </a:solidFill>
              </a:rPr>
              <a:t>和反爬虫斗争的第一</a:t>
            </a:r>
            <a:r>
              <a:rPr lang="zh-CN" altLang="en-US" sz="2400" dirty="0" smtClean="0">
                <a:solidFill>
                  <a:srgbClr val="FF0000"/>
                </a:solidFill>
              </a:rPr>
              <a:t>步，发送请求请携带包装后的请求头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7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rllib.request.Request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r>
              <a:rPr lang="zh-CN" altLang="en-US" dirty="0" smtClean="0"/>
              <a:t>使用流程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from </a:t>
            </a:r>
            <a:r>
              <a:rPr lang="en-US" altLang="zh-CN" dirty="0" err="1" smtClean="0"/>
              <a:t>urllib</a:t>
            </a:r>
            <a:r>
              <a:rPr lang="en-US" altLang="zh-CN" dirty="0" smtClean="0"/>
              <a:t> import request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   --</a:t>
            </a:r>
            <a:r>
              <a:rPr lang="zh-CN" altLang="en-US" sz="2400" dirty="0">
                <a:solidFill>
                  <a:srgbClr val="002060"/>
                </a:solidFill>
              </a:rPr>
              <a:t>构造请求</a:t>
            </a:r>
            <a:r>
              <a:rPr lang="zh-CN" altLang="en-US" sz="2400" dirty="0" smtClean="0">
                <a:solidFill>
                  <a:srgbClr val="002060"/>
                </a:solidFill>
              </a:rPr>
              <a:t>对象  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req</a:t>
            </a:r>
            <a:r>
              <a:rPr lang="en-US" altLang="zh-CN" sz="2400" dirty="0" smtClean="0">
                <a:solidFill>
                  <a:srgbClr val="002060"/>
                </a:solidFill>
              </a:rPr>
              <a:t> = 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request.Request</a:t>
            </a:r>
            <a:r>
              <a:rPr lang="en-US" altLang="zh-CN" sz="2400" dirty="0" smtClean="0">
                <a:solidFill>
                  <a:srgbClr val="002060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url</a:t>
            </a:r>
            <a:r>
              <a:rPr lang="en-US" altLang="zh-CN" sz="2400" dirty="0" smtClean="0">
                <a:solidFill>
                  <a:srgbClr val="002060"/>
                </a:solidFill>
              </a:rPr>
              <a:t>=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url,headers</a:t>
            </a:r>
            <a:r>
              <a:rPr lang="en-US" altLang="zh-CN" sz="2400" dirty="0" smtClean="0">
                <a:solidFill>
                  <a:srgbClr val="002060"/>
                </a:solidFill>
              </a:rPr>
              <a:t>=headers)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   --</a:t>
            </a:r>
            <a:r>
              <a:rPr lang="zh-CN" altLang="en-US" sz="2400" dirty="0" smtClean="0">
                <a:solidFill>
                  <a:srgbClr val="002060"/>
                </a:solidFill>
              </a:rPr>
              <a:t>获取响应对象  </a:t>
            </a:r>
            <a:r>
              <a:rPr lang="en-US" altLang="zh-CN" sz="2400" dirty="0" smtClean="0">
                <a:solidFill>
                  <a:srgbClr val="002060"/>
                </a:solidFill>
              </a:rPr>
              <a:t>res = 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request.urlopen</a:t>
            </a:r>
            <a:r>
              <a:rPr lang="en-US" altLang="zh-CN" sz="2400" dirty="0" smtClean="0">
                <a:solidFill>
                  <a:srgbClr val="002060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req</a:t>
            </a:r>
            <a:r>
              <a:rPr lang="en-US" altLang="zh-CN" sz="2400" dirty="0" smtClean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    --</a:t>
            </a:r>
            <a:r>
              <a:rPr lang="zh-CN" altLang="en-US" sz="2400" dirty="0" smtClean="0">
                <a:solidFill>
                  <a:srgbClr val="002060"/>
                </a:solidFill>
              </a:rPr>
              <a:t>获取响应内容  </a:t>
            </a:r>
            <a:r>
              <a:rPr lang="en-US" altLang="zh-CN" sz="2400" dirty="0" smtClean="0">
                <a:solidFill>
                  <a:srgbClr val="002060"/>
                </a:solidFill>
              </a:rPr>
              <a:t>html = 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res.read</a:t>
            </a:r>
            <a:r>
              <a:rPr lang="en-US" altLang="zh-CN" sz="2400" dirty="0" smtClean="0">
                <a:solidFill>
                  <a:srgbClr val="002060"/>
                </a:solidFill>
              </a:rPr>
              <a:t>().decode()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0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rllib.request.Request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重构</a:t>
            </a:r>
            <a:r>
              <a:rPr lang="en-US" altLang="zh-CN" dirty="0" smtClean="0"/>
              <a:t>User-Agent</a:t>
            </a:r>
            <a:r>
              <a:rPr lang="zh-CN" altLang="en-US" dirty="0" smtClean="0"/>
              <a:t>向测试网站发出请求，并确认</a:t>
            </a:r>
            <a:endParaRPr lang="en-US" altLang="zh-CN" dirty="0" smtClean="0"/>
          </a:p>
          <a:p>
            <a:r>
              <a:rPr lang="zh-CN" altLang="en-US" dirty="0" smtClean="0"/>
              <a:t>测试网站：</a:t>
            </a:r>
            <a:r>
              <a:rPr lang="en-US" altLang="zh-CN" dirty="0" smtClean="0">
                <a:hlinkClick r:id="rId3"/>
              </a:rPr>
              <a:t>http://httpbin.org/get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2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256AA75C-FEA4-7B4E-907E-4DEEE6D108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网络爬虫概述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5AB38B0A-3AB3-4B44-BE9E-7FCA7ECC92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urllib.request</a:t>
            </a:r>
            <a:r>
              <a:rPr lang="zh-CN" altLang="en-US" dirty="0" smtClean="0"/>
              <a:t>原理及使用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EEAECE30-1B1A-CE47-A421-47562B8B81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err="1" smtClean="0"/>
              <a:t>urllib.parse</a:t>
            </a:r>
            <a:r>
              <a:rPr lang="zh-CN" altLang="en-US" dirty="0" smtClean="0"/>
              <a:t>编码模块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C046402A-0575-7E4E-88E7-47AD69F5F8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百</a:t>
            </a:r>
            <a:r>
              <a:rPr lang="zh-CN" altLang="en-US" dirty="0" smtClean="0"/>
              <a:t>度贴吧爬虫案例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xmlns="" id="{28D8C72D-268F-1843-9982-2EF37E8102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r>
              <a:rPr lang="en-US" altLang="zh-CN" dirty="0" smtClean="0"/>
              <a:t>re</a:t>
            </a:r>
            <a:r>
              <a:rPr lang="zh-CN" altLang="en-US" dirty="0" smtClean="0"/>
              <a:t>模块使用</a:t>
            </a: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xmlns="" id="{D4FE494E-F390-5243-A4A9-ED89A4B41B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91736" y="5445000"/>
            <a:ext cx="5472263" cy="561267"/>
          </a:xfrm>
        </p:spPr>
        <p:txBody>
          <a:bodyPr/>
          <a:lstStyle/>
          <a:p>
            <a:r>
              <a:rPr lang="zh-CN" altLang="en-US" dirty="0"/>
              <a:t>实战：正则提取猫眼电影信息</a:t>
            </a:r>
          </a:p>
        </p:txBody>
      </p:sp>
    </p:spTree>
    <p:extLst>
      <p:ext uri="{BB962C8B-B14F-4D97-AF65-F5344CB8AC3E}">
        <p14:creationId xmlns:p14="http://schemas.microsoft.com/office/powerpoint/2010/main" val="31583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>
            <a:extLst>
              <a:ext uri="{FF2B5EF4-FFF2-40B4-BE49-F238E27FC236}">
                <a16:creationId xmlns:a16="http://schemas.microsoft.com/office/drawing/2014/main" xmlns="" id="{804949E6-746D-AA42-B710-8106F26BB0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网站反爬第一步：检查请求头中的</a:t>
            </a:r>
            <a:r>
              <a:rPr lang="en-US" altLang="zh-CN" dirty="0" smtClean="0"/>
              <a:t>User-Agent</a:t>
            </a:r>
          </a:p>
          <a:p>
            <a:r>
              <a:rPr lang="zh-CN" altLang="en-US" dirty="0" smtClean="0"/>
              <a:t>养成好习惯：发送请求重构</a:t>
            </a:r>
            <a:r>
              <a:rPr lang="en-US" altLang="zh-CN" dirty="0" smtClean="0"/>
              <a:t>User-Agent</a:t>
            </a:r>
          </a:p>
          <a:p>
            <a:r>
              <a:rPr lang="zh-CN" altLang="en-US" dirty="0" smtClean="0"/>
              <a:t>请求网站三步走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   -- </a:t>
            </a:r>
            <a:r>
              <a:rPr lang="zh-CN" altLang="en-US" sz="2400" dirty="0" smtClean="0">
                <a:solidFill>
                  <a:srgbClr val="002060"/>
                </a:solidFill>
              </a:rPr>
              <a:t>构造请求对象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   -- </a:t>
            </a:r>
            <a:r>
              <a:rPr lang="zh-CN" altLang="en-US" sz="2400" dirty="0" smtClean="0">
                <a:solidFill>
                  <a:srgbClr val="002060"/>
                </a:solidFill>
              </a:rPr>
              <a:t>获取响应对象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   -- </a:t>
            </a:r>
            <a:r>
              <a:rPr lang="zh-CN" altLang="en-US" sz="2400" dirty="0" smtClean="0">
                <a:solidFill>
                  <a:srgbClr val="002060"/>
                </a:solidFill>
              </a:rPr>
              <a:t>提取响应对象内容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930216" cy="782263"/>
          </a:xfrm>
        </p:spPr>
        <p:txBody>
          <a:bodyPr/>
          <a:lstStyle/>
          <a:p>
            <a:r>
              <a:rPr lang="en-US" altLang="zh-CN" dirty="0" err="1" smtClean="0"/>
              <a:t>urllib.parse</a:t>
            </a:r>
            <a:r>
              <a:rPr lang="zh-CN" altLang="en-US" dirty="0" smtClean="0"/>
              <a:t>编码模块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1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rllib.parse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r>
              <a:rPr lang="zh-CN" altLang="en-US" sz="2400" dirty="0"/>
              <a:t>作用：给</a:t>
            </a:r>
            <a:r>
              <a:rPr lang="en-US" altLang="zh-CN" sz="2400" dirty="0"/>
              <a:t>URL</a:t>
            </a:r>
            <a:r>
              <a:rPr lang="zh-CN" altLang="en-US" sz="2400" dirty="0"/>
              <a:t>地址中查询参数进行</a:t>
            </a:r>
            <a:r>
              <a:rPr lang="zh-CN" altLang="en-US" sz="2400" dirty="0" smtClean="0"/>
              <a:t>编码</a:t>
            </a:r>
            <a:endParaRPr lang="en-US" altLang="zh-CN" sz="2400" dirty="0" smtClean="0"/>
          </a:p>
          <a:p>
            <a:r>
              <a:rPr lang="zh-CN" altLang="en-US" sz="2400" dirty="0"/>
              <a:t>导</a:t>
            </a:r>
            <a:r>
              <a:rPr lang="zh-CN" altLang="en-US" sz="2400" dirty="0" smtClean="0"/>
              <a:t>入方式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22B73"/>
                </a:solidFill>
              </a:rPr>
              <a:t>    -- import </a:t>
            </a:r>
            <a:r>
              <a:rPr lang="en-US" altLang="zh-CN" sz="2000" dirty="0" err="1">
                <a:solidFill>
                  <a:srgbClr val="022B73"/>
                </a:solidFill>
              </a:rPr>
              <a:t>urllib.parse</a:t>
            </a:r>
            <a:endParaRPr lang="en-US" altLang="zh-CN" sz="2000" dirty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22B73"/>
                </a:solidFill>
              </a:rPr>
              <a:t>    -- from </a:t>
            </a:r>
            <a:r>
              <a:rPr lang="en-US" altLang="zh-CN" sz="2000" dirty="0" err="1">
                <a:solidFill>
                  <a:srgbClr val="022B73"/>
                </a:solidFill>
              </a:rPr>
              <a:t>urllib</a:t>
            </a:r>
            <a:r>
              <a:rPr lang="en-US" altLang="zh-CN" sz="2000" dirty="0">
                <a:solidFill>
                  <a:srgbClr val="022B73"/>
                </a:solidFill>
              </a:rPr>
              <a:t> import parse</a:t>
            </a:r>
          </a:p>
          <a:p>
            <a:r>
              <a:rPr lang="zh-CN" altLang="en-US" sz="2400" dirty="0"/>
              <a:t>示例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22B73"/>
                </a:solidFill>
              </a:rPr>
              <a:t>    </a:t>
            </a:r>
            <a:r>
              <a:rPr lang="en-US" altLang="zh-CN" sz="2000" dirty="0" smtClean="0">
                <a:solidFill>
                  <a:srgbClr val="022B73"/>
                </a:solidFill>
              </a:rPr>
              <a:t>--</a:t>
            </a:r>
            <a:r>
              <a:rPr lang="zh-CN" altLang="en-US" sz="2000" dirty="0" smtClean="0">
                <a:solidFill>
                  <a:srgbClr val="022B73"/>
                </a:solidFill>
              </a:rPr>
              <a:t>编码</a:t>
            </a:r>
            <a:r>
              <a:rPr lang="zh-CN" altLang="en-US" sz="2000" dirty="0">
                <a:solidFill>
                  <a:srgbClr val="022B73"/>
                </a:solidFill>
              </a:rPr>
              <a:t>前：</a:t>
            </a:r>
            <a:r>
              <a:rPr lang="en-US" altLang="zh-CN" sz="2000" dirty="0">
                <a:solidFill>
                  <a:srgbClr val="022B73"/>
                </a:solidFill>
              </a:rPr>
              <a:t>https://www.baidu.com/s?wd=</a:t>
            </a:r>
            <a:r>
              <a:rPr lang="zh-CN" altLang="en-US" sz="2000" dirty="0">
                <a:solidFill>
                  <a:srgbClr val="022B73"/>
                </a:solidFill>
              </a:rPr>
              <a:t>美女</a:t>
            </a: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22B73"/>
                </a:solidFill>
              </a:rPr>
              <a:t>    </a:t>
            </a:r>
            <a:r>
              <a:rPr lang="en-US" altLang="zh-CN" sz="2000" dirty="0" smtClean="0">
                <a:solidFill>
                  <a:srgbClr val="022B73"/>
                </a:solidFill>
              </a:rPr>
              <a:t>--</a:t>
            </a:r>
            <a:r>
              <a:rPr lang="zh-CN" altLang="en-US" sz="2000" dirty="0" smtClean="0">
                <a:solidFill>
                  <a:srgbClr val="022B73"/>
                </a:solidFill>
              </a:rPr>
              <a:t>编码</a:t>
            </a:r>
            <a:r>
              <a:rPr lang="zh-CN" altLang="en-US" sz="2000" dirty="0">
                <a:solidFill>
                  <a:srgbClr val="022B73"/>
                </a:solidFill>
              </a:rPr>
              <a:t>后：</a:t>
            </a:r>
            <a:r>
              <a:rPr lang="en-US" altLang="zh-CN" sz="2000" dirty="0">
                <a:solidFill>
                  <a:srgbClr val="022B73"/>
                </a:solidFill>
              </a:rPr>
              <a:t>https://www.baidu.com/s?wd=%E7%BE%8E%E5%A5%B3</a:t>
            </a:r>
            <a:endParaRPr lang="en-US" altLang="zh-CN" sz="2400" dirty="0" smtClean="0">
              <a:solidFill>
                <a:srgbClr val="022B73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54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rllib.parse</a:t>
            </a:r>
            <a:r>
              <a:rPr lang="zh-CN" altLang="en-US" dirty="0" smtClean="0"/>
              <a:t>编码（续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rlencode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400" dirty="0" smtClean="0">
                <a:solidFill>
                  <a:srgbClr val="022B73"/>
                </a:solidFill>
              </a:rPr>
              <a:t>--</a:t>
            </a:r>
            <a:r>
              <a:rPr lang="zh-CN" altLang="en-US" sz="2400" dirty="0" smtClean="0">
                <a:solidFill>
                  <a:srgbClr val="022B73"/>
                </a:solidFill>
              </a:rPr>
              <a:t>给</a:t>
            </a:r>
            <a:r>
              <a:rPr lang="en-US" altLang="zh-CN" sz="2400" dirty="0">
                <a:solidFill>
                  <a:srgbClr val="022B73"/>
                </a:solidFill>
              </a:rPr>
              <a:t>URL</a:t>
            </a:r>
            <a:r>
              <a:rPr lang="zh-CN" altLang="en-US" sz="2400" dirty="0">
                <a:solidFill>
                  <a:srgbClr val="022B73"/>
                </a:solidFill>
              </a:rPr>
              <a:t>地址中查询参数进行编码，参数类型为</a:t>
            </a:r>
            <a:r>
              <a:rPr lang="zh-CN" altLang="en-US" sz="2400" dirty="0" smtClean="0">
                <a:solidFill>
                  <a:srgbClr val="022B73"/>
                </a:solidFill>
              </a:rPr>
              <a:t>字典</a:t>
            </a:r>
            <a:endParaRPr lang="en-US" altLang="zh-CN" dirty="0" smtClean="0">
              <a:solidFill>
                <a:srgbClr val="022B73"/>
              </a:solidFill>
            </a:endParaRPr>
          </a:p>
          <a:p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个查询参数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22B73"/>
                </a:solidFill>
              </a:rPr>
              <a:t>    </a:t>
            </a:r>
            <a:r>
              <a:rPr lang="en-US" altLang="zh-CN" sz="2400" dirty="0" smtClean="0">
                <a:solidFill>
                  <a:srgbClr val="022B73"/>
                </a:solidFill>
              </a:rPr>
              <a:t>--</a:t>
            </a:r>
            <a:r>
              <a:rPr lang="zh-CN" altLang="en-US" sz="2400" dirty="0" smtClean="0">
                <a:solidFill>
                  <a:srgbClr val="022B73"/>
                </a:solidFill>
              </a:rPr>
              <a:t>编码</a:t>
            </a:r>
            <a:r>
              <a:rPr lang="zh-CN" altLang="en-US" sz="2400" dirty="0">
                <a:solidFill>
                  <a:srgbClr val="022B73"/>
                </a:solidFill>
              </a:rPr>
              <a:t>前</a:t>
            </a:r>
            <a:r>
              <a:rPr lang="en-US" altLang="zh-CN" sz="2400" dirty="0">
                <a:solidFill>
                  <a:srgbClr val="022B73"/>
                </a:solidFill>
              </a:rPr>
              <a:t>: </a:t>
            </a:r>
            <a:r>
              <a:rPr lang="en-US" altLang="zh-CN" sz="2400" dirty="0" err="1">
                <a:solidFill>
                  <a:srgbClr val="022B73"/>
                </a:solidFill>
              </a:rPr>
              <a:t>params</a:t>
            </a:r>
            <a:r>
              <a:rPr lang="en-US" altLang="zh-CN" sz="2400" dirty="0">
                <a:solidFill>
                  <a:srgbClr val="022B73"/>
                </a:solidFill>
              </a:rPr>
              <a:t> = {'</a:t>
            </a:r>
            <a:r>
              <a:rPr lang="en-US" altLang="zh-CN" sz="2400" dirty="0" err="1">
                <a:solidFill>
                  <a:srgbClr val="022B73"/>
                </a:solidFill>
              </a:rPr>
              <a:t>wd</a:t>
            </a:r>
            <a:r>
              <a:rPr lang="en-US" altLang="zh-CN" sz="2400" dirty="0">
                <a:solidFill>
                  <a:srgbClr val="022B73"/>
                </a:solidFill>
              </a:rPr>
              <a:t>':'</a:t>
            </a:r>
            <a:r>
              <a:rPr lang="zh-CN" altLang="en-US" sz="2400" dirty="0">
                <a:solidFill>
                  <a:srgbClr val="022B73"/>
                </a:solidFill>
              </a:rPr>
              <a:t>美女</a:t>
            </a:r>
            <a:r>
              <a:rPr lang="en-US" altLang="zh-CN" sz="2400" dirty="0">
                <a:solidFill>
                  <a:srgbClr val="022B73"/>
                </a:solidFill>
              </a:rPr>
              <a:t>'}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22B73"/>
                </a:solidFill>
              </a:rPr>
              <a:t>    </a:t>
            </a:r>
            <a:r>
              <a:rPr lang="en-US" altLang="zh-CN" sz="2400" dirty="0" smtClean="0">
                <a:solidFill>
                  <a:srgbClr val="022B73"/>
                </a:solidFill>
              </a:rPr>
              <a:t>--</a:t>
            </a:r>
            <a:r>
              <a:rPr lang="zh-CN" altLang="en-US" sz="2400" dirty="0" smtClean="0">
                <a:solidFill>
                  <a:srgbClr val="022B73"/>
                </a:solidFill>
              </a:rPr>
              <a:t>编码</a:t>
            </a:r>
            <a:r>
              <a:rPr lang="zh-CN" altLang="en-US" sz="2400" dirty="0">
                <a:solidFill>
                  <a:srgbClr val="022B73"/>
                </a:solidFill>
              </a:rPr>
              <a:t>中</a:t>
            </a:r>
            <a:r>
              <a:rPr lang="en-US" altLang="zh-CN" sz="2400" dirty="0">
                <a:solidFill>
                  <a:srgbClr val="022B73"/>
                </a:solidFill>
              </a:rPr>
              <a:t>: </a:t>
            </a:r>
            <a:r>
              <a:rPr lang="en-US" altLang="zh-CN" sz="2400" dirty="0" err="1">
                <a:solidFill>
                  <a:srgbClr val="022B73"/>
                </a:solidFill>
              </a:rPr>
              <a:t>params</a:t>
            </a:r>
            <a:r>
              <a:rPr lang="en-US" altLang="zh-CN" sz="2400" dirty="0">
                <a:solidFill>
                  <a:srgbClr val="022B73"/>
                </a:solidFill>
              </a:rPr>
              <a:t> = </a:t>
            </a:r>
            <a:r>
              <a:rPr lang="en-US" altLang="zh-CN" sz="2400" dirty="0" err="1">
                <a:solidFill>
                  <a:srgbClr val="022B73"/>
                </a:solidFill>
              </a:rPr>
              <a:t>urllib.parse.urlencode</a:t>
            </a:r>
            <a:r>
              <a:rPr lang="en-US" altLang="zh-CN" sz="2400" dirty="0">
                <a:solidFill>
                  <a:srgbClr val="022B73"/>
                </a:solidFill>
              </a:rPr>
              <a:t>(</a:t>
            </a:r>
            <a:r>
              <a:rPr lang="en-US" altLang="zh-CN" sz="2400" dirty="0" err="1">
                <a:solidFill>
                  <a:srgbClr val="022B73"/>
                </a:solidFill>
              </a:rPr>
              <a:t>params</a:t>
            </a:r>
            <a:r>
              <a:rPr lang="en-US" altLang="zh-CN" sz="2400" dirty="0">
                <a:solidFill>
                  <a:srgbClr val="022B73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22B73"/>
                </a:solidFill>
              </a:rPr>
              <a:t>    </a:t>
            </a:r>
            <a:r>
              <a:rPr lang="en-US" altLang="zh-CN" sz="2400" dirty="0" smtClean="0">
                <a:solidFill>
                  <a:srgbClr val="022B73"/>
                </a:solidFill>
              </a:rPr>
              <a:t>--</a:t>
            </a:r>
            <a:r>
              <a:rPr lang="zh-CN" altLang="en-US" sz="2400" dirty="0" smtClean="0">
                <a:solidFill>
                  <a:srgbClr val="022B73"/>
                </a:solidFill>
              </a:rPr>
              <a:t>编码</a:t>
            </a:r>
            <a:r>
              <a:rPr lang="zh-CN" altLang="en-US" sz="2400" dirty="0">
                <a:solidFill>
                  <a:srgbClr val="022B73"/>
                </a:solidFill>
              </a:rPr>
              <a:t>后</a:t>
            </a:r>
            <a:r>
              <a:rPr lang="en-US" altLang="zh-CN" sz="2400" dirty="0">
                <a:solidFill>
                  <a:srgbClr val="022B73"/>
                </a:solidFill>
              </a:rPr>
              <a:t>: </a:t>
            </a:r>
            <a:r>
              <a:rPr lang="en-US" altLang="zh-CN" sz="2400" dirty="0" err="1">
                <a:solidFill>
                  <a:srgbClr val="022B73"/>
                </a:solidFill>
              </a:rPr>
              <a:t>params</a:t>
            </a:r>
            <a:r>
              <a:rPr lang="zh-CN" altLang="en-US" sz="2400" dirty="0">
                <a:solidFill>
                  <a:srgbClr val="022B73"/>
                </a:solidFill>
              </a:rPr>
              <a:t>结果</a:t>
            </a:r>
            <a:r>
              <a:rPr lang="en-US" altLang="zh-CN" sz="2400" dirty="0">
                <a:solidFill>
                  <a:srgbClr val="022B73"/>
                </a:solidFill>
              </a:rPr>
              <a:t>:  '</a:t>
            </a:r>
            <a:r>
              <a:rPr lang="en-US" altLang="zh-CN" sz="2400" dirty="0" err="1">
                <a:solidFill>
                  <a:srgbClr val="022B73"/>
                </a:solidFill>
              </a:rPr>
              <a:t>wd</a:t>
            </a:r>
            <a:r>
              <a:rPr lang="en-US" altLang="zh-CN" sz="2400" dirty="0">
                <a:solidFill>
                  <a:srgbClr val="022B73"/>
                </a:solidFill>
              </a:rPr>
              <a:t>=%E7%BE%8E%E5%A5%B3</a:t>
            </a:r>
            <a:r>
              <a:rPr lang="en-US" altLang="zh-CN" sz="2400" dirty="0" smtClean="0">
                <a:solidFill>
                  <a:srgbClr val="022B73"/>
                </a:solidFill>
              </a:rPr>
              <a:t>'</a:t>
            </a:r>
            <a:endParaRPr lang="en-US" altLang="zh-CN" dirty="0">
              <a:solidFill>
                <a:srgbClr val="022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rllib.parse</a:t>
            </a:r>
            <a:r>
              <a:rPr lang="zh-CN" altLang="en-US" dirty="0" smtClean="0"/>
              <a:t>编码（续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地址中多个查询参数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22B73"/>
                </a:solidFill>
              </a:rPr>
              <a:t>    </a:t>
            </a:r>
            <a:r>
              <a:rPr lang="en-US" altLang="zh-CN" sz="2400" dirty="0" smtClean="0">
                <a:solidFill>
                  <a:srgbClr val="022B73"/>
                </a:solidFill>
              </a:rPr>
              <a:t>--</a:t>
            </a:r>
            <a:r>
              <a:rPr lang="zh-CN" altLang="en-US" sz="2400" dirty="0" smtClean="0">
                <a:solidFill>
                  <a:srgbClr val="022B73"/>
                </a:solidFill>
              </a:rPr>
              <a:t>编码</a:t>
            </a:r>
            <a:r>
              <a:rPr lang="zh-CN" altLang="en-US" sz="2400" dirty="0">
                <a:solidFill>
                  <a:srgbClr val="022B73"/>
                </a:solidFill>
              </a:rPr>
              <a:t>前</a:t>
            </a:r>
            <a:r>
              <a:rPr lang="en-US" altLang="zh-CN" sz="2400" dirty="0">
                <a:solidFill>
                  <a:srgbClr val="022B73"/>
                </a:solidFill>
              </a:rPr>
              <a:t>: </a:t>
            </a:r>
            <a:r>
              <a:rPr lang="en-US" altLang="zh-CN" sz="2400" dirty="0" err="1">
                <a:solidFill>
                  <a:srgbClr val="022B73"/>
                </a:solidFill>
              </a:rPr>
              <a:t>params</a:t>
            </a:r>
            <a:r>
              <a:rPr lang="en-US" altLang="zh-CN" sz="2400" dirty="0">
                <a:solidFill>
                  <a:srgbClr val="022B73"/>
                </a:solidFill>
              </a:rPr>
              <a:t> = {'</a:t>
            </a:r>
            <a:r>
              <a:rPr lang="en-US" altLang="zh-CN" sz="2400" dirty="0" err="1">
                <a:solidFill>
                  <a:srgbClr val="022B73"/>
                </a:solidFill>
              </a:rPr>
              <a:t>wd</a:t>
            </a:r>
            <a:r>
              <a:rPr lang="en-US" altLang="zh-CN" sz="2400" dirty="0">
                <a:solidFill>
                  <a:srgbClr val="022B73"/>
                </a:solidFill>
              </a:rPr>
              <a:t>':'</a:t>
            </a:r>
            <a:r>
              <a:rPr lang="zh-CN" altLang="en-US" sz="2400" dirty="0">
                <a:solidFill>
                  <a:srgbClr val="022B73"/>
                </a:solidFill>
              </a:rPr>
              <a:t>美女</a:t>
            </a:r>
            <a:r>
              <a:rPr lang="en-US" altLang="zh-CN" sz="2400" dirty="0">
                <a:solidFill>
                  <a:srgbClr val="022B73"/>
                </a:solidFill>
              </a:rPr>
              <a:t>','pn':'50'}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22B73"/>
                </a:solidFill>
              </a:rPr>
              <a:t>    </a:t>
            </a:r>
            <a:r>
              <a:rPr lang="en-US" altLang="zh-CN" sz="2400" dirty="0" smtClean="0">
                <a:solidFill>
                  <a:srgbClr val="022B73"/>
                </a:solidFill>
              </a:rPr>
              <a:t>--</a:t>
            </a:r>
            <a:r>
              <a:rPr lang="zh-CN" altLang="en-US" sz="2400" dirty="0" smtClean="0">
                <a:solidFill>
                  <a:srgbClr val="022B73"/>
                </a:solidFill>
              </a:rPr>
              <a:t>编码</a:t>
            </a:r>
            <a:r>
              <a:rPr lang="zh-CN" altLang="en-US" sz="2400" dirty="0">
                <a:solidFill>
                  <a:srgbClr val="022B73"/>
                </a:solidFill>
              </a:rPr>
              <a:t>中</a:t>
            </a:r>
            <a:r>
              <a:rPr lang="en-US" altLang="zh-CN" sz="2400" dirty="0">
                <a:solidFill>
                  <a:srgbClr val="022B73"/>
                </a:solidFill>
              </a:rPr>
              <a:t>: </a:t>
            </a:r>
            <a:r>
              <a:rPr lang="en-US" altLang="zh-CN" sz="2400" dirty="0" err="1">
                <a:solidFill>
                  <a:srgbClr val="022B73"/>
                </a:solidFill>
              </a:rPr>
              <a:t>params</a:t>
            </a:r>
            <a:r>
              <a:rPr lang="en-US" altLang="zh-CN" sz="2400" dirty="0">
                <a:solidFill>
                  <a:srgbClr val="022B73"/>
                </a:solidFill>
              </a:rPr>
              <a:t> = </a:t>
            </a:r>
            <a:r>
              <a:rPr lang="en-US" altLang="zh-CN" sz="2400" dirty="0" err="1">
                <a:solidFill>
                  <a:srgbClr val="022B73"/>
                </a:solidFill>
              </a:rPr>
              <a:t>urllib.parse.urlencode</a:t>
            </a:r>
            <a:r>
              <a:rPr lang="en-US" altLang="zh-CN" sz="2400" dirty="0">
                <a:solidFill>
                  <a:srgbClr val="022B73"/>
                </a:solidFill>
              </a:rPr>
              <a:t>(</a:t>
            </a:r>
            <a:r>
              <a:rPr lang="en-US" altLang="zh-CN" sz="2400" dirty="0" err="1">
                <a:solidFill>
                  <a:srgbClr val="022B73"/>
                </a:solidFill>
              </a:rPr>
              <a:t>params</a:t>
            </a:r>
            <a:r>
              <a:rPr lang="en-US" altLang="zh-CN" sz="2400" dirty="0">
                <a:solidFill>
                  <a:srgbClr val="022B73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22B73"/>
                </a:solidFill>
              </a:rPr>
              <a:t>    </a:t>
            </a:r>
            <a:r>
              <a:rPr lang="en-US" altLang="zh-CN" sz="2400" dirty="0" smtClean="0">
                <a:solidFill>
                  <a:srgbClr val="022B73"/>
                </a:solidFill>
              </a:rPr>
              <a:t>--</a:t>
            </a:r>
            <a:r>
              <a:rPr lang="zh-CN" altLang="en-US" sz="2400" dirty="0" smtClean="0">
                <a:solidFill>
                  <a:srgbClr val="022B73"/>
                </a:solidFill>
              </a:rPr>
              <a:t>编码</a:t>
            </a:r>
            <a:r>
              <a:rPr lang="zh-CN" altLang="en-US" sz="2400" dirty="0">
                <a:solidFill>
                  <a:srgbClr val="022B73"/>
                </a:solidFill>
              </a:rPr>
              <a:t>后</a:t>
            </a:r>
            <a:r>
              <a:rPr lang="en-US" altLang="zh-CN" sz="2400" dirty="0">
                <a:solidFill>
                  <a:srgbClr val="022B73"/>
                </a:solidFill>
              </a:rPr>
              <a:t>: </a:t>
            </a:r>
            <a:r>
              <a:rPr lang="en-US" altLang="zh-CN" sz="2400" dirty="0" err="1">
                <a:solidFill>
                  <a:srgbClr val="022B73"/>
                </a:solidFill>
              </a:rPr>
              <a:t>params</a:t>
            </a:r>
            <a:r>
              <a:rPr lang="zh-CN" altLang="en-US" sz="2400" dirty="0">
                <a:solidFill>
                  <a:srgbClr val="022B73"/>
                </a:solidFill>
              </a:rPr>
              <a:t>结果</a:t>
            </a:r>
            <a:r>
              <a:rPr lang="en-US" altLang="zh-CN" sz="2400" dirty="0">
                <a:solidFill>
                  <a:srgbClr val="022B73"/>
                </a:solidFill>
              </a:rPr>
              <a:t>: '</a:t>
            </a:r>
            <a:r>
              <a:rPr lang="en-US" altLang="zh-CN" sz="2400" dirty="0" err="1">
                <a:solidFill>
                  <a:srgbClr val="022B73"/>
                </a:solidFill>
              </a:rPr>
              <a:t>wd</a:t>
            </a:r>
            <a:r>
              <a:rPr lang="en-US" altLang="zh-CN" sz="2400" dirty="0">
                <a:solidFill>
                  <a:srgbClr val="022B73"/>
                </a:solidFill>
              </a:rPr>
              <a:t>=%E7%BE%8E%E5%A5%B3&amp;pn=50'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发现</a:t>
            </a:r>
            <a:r>
              <a:rPr lang="zh-CN" altLang="en-US" dirty="0">
                <a:solidFill>
                  <a:srgbClr val="FF0000"/>
                </a:solidFill>
              </a:rPr>
              <a:t>编码后会自动对多个查询参数间添加 </a:t>
            </a:r>
            <a:r>
              <a:rPr lang="en-US" altLang="zh-CN" dirty="0">
                <a:solidFill>
                  <a:srgbClr val="FF0000"/>
                </a:solidFill>
              </a:rPr>
              <a:t>&amp; </a:t>
            </a:r>
            <a:r>
              <a:rPr lang="zh-CN" altLang="en-US" dirty="0">
                <a:solidFill>
                  <a:srgbClr val="FF0000"/>
                </a:solidFill>
              </a:rPr>
              <a:t>符号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rllib.parse</a:t>
            </a:r>
            <a:r>
              <a:rPr lang="zh-CN" altLang="en-US" dirty="0" smtClean="0"/>
              <a:t>编码（续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r>
              <a:rPr lang="zh-CN" altLang="en-US" sz="2400" dirty="0" smtClean="0"/>
              <a:t>拼接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地址的三种方式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22B73"/>
                </a:solidFill>
              </a:rPr>
              <a:t>    </a:t>
            </a:r>
            <a:r>
              <a:rPr lang="en-US" altLang="zh-CN" sz="2000" dirty="0" smtClean="0">
                <a:solidFill>
                  <a:srgbClr val="022B73"/>
                </a:solidFill>
              </a:rPr>
              <a:t>--</a:t>
            </a:r>
            <a:r>
              <a:rPr lang="zh-CN" altLang="en-US" sz="2000" dirty="0">
                <a:solidFill>
                  <a:srgbClr val="022B73"/>
                </a:solidFill>
              </a:rPr>
              <a:t>字符串</a:t>
            </a:r>
            <a:r>
              <a:rPr lang="zh-CN" altLang="en-US" sz="2000" dirty="0" smtClean="0">
                <a:solidFill>
                  <a:srgbClr val="022B73"/>
                </a:solidFill>
              </a:rPr>
              <a:t>相加</a:t>
            </a:r>
            <a:endParaRPr lang="en-US" altLang="zh-CN" sz="2000" dirty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22B73"/>
                </a:solidFill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000" dirty="0" smtClean="0">
                <a:solidFill>
                  <a:srgbClr val="FF0000"/>
                </a:solidFill>
              </a:rPr>
              <a:t> = ‘http://www.baidu.com/s?’ + </a:t>
            </a:r>
            <a:r>
              <a:rPr lang="zh-CN" altLang="en-US" sz="2000" dirty="0" smtClean="0">
                <a:solidFill>
                  <a:srgbClr val="FF0000"/>
                </a:solidFill>
              </a:rPr>
              <a:t>编码后的查询参数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22B73"/>
                </a:solidFill>
              </a:rPr>
              <a:t> </a:t>
            </a:r>
            <a:r>
              <a:rPr lang="en-US" altLang="zh-CN" sz="2000" dirty="0" smtClean="0">
                <a:solidFill>
                  <a:srgbClr val="022B73"/>
                </a:solidFill>
              </a:rPr>
              <a:t>   --</a:t>
            </a:r>
            <a:r>
              <a:rPr lang="zh-CN" altLang="en-US" sz="2000" dirty="0">
                <a:solidFill>
                  <a:srgbClr val="022B73"/>
                </a:solidFill>
              </a:rPr>
              <a:t>字符串格式化（占位符 </a:t>
            </a:r>
            <a:r>
              <a:rPr lang="en-US" altLang="zh-CN" sz="2000" dirty="0">
                <a:solidFill>
                  <a:srgbClr val="022B73"/>
                </a:solidFill>
              </a:rPr>
              <a:t>%</a:t>
            </a:r>
            <a:r>
              <a:rPr lang="en-US" altLang="zh-CN" sz="2000" dirty="0" smtClean="0">
                <a:solidFill>
                  <a:srgbClr val="022B73"/>
                </a:solidFill>
              </a:rPr>
              <a:t>s</a:t>
            </a:r>
            <a:r>
              <a:rPr lang="zh-CN" altLang="en-US" sz="2000" dirty="0" smtClean="0">
                <a:solidFill>
                  <a:srgbClr val="022B73"/>
                </a:solidFill>
              </a:rPr>
              <a:t>）</a:t>
            </a:r>
            <a:endParaRPr lang="en-US" altLang="zh-CN" sz="2000" dirty="0" smtClean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22B73"/>
                </a:solidFill>
              </a:rPr>
              <a:t> </a:t>
            </a:r>
            <a:r>
              <a:rPr lang="en-US" altLang="zh-CN" sz="2000" dirty="0" smtClean="0">
                <a:solidFill>
                  <a:srgbClr val="022B73"/>
                </a:solidFill>
              </a:rPr>
              <a:t>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000" dirty="0" smtClean="0">
                <a:solidFill>
                  <a:srgbClr val="FF0000"/>
                </a:solidFill>
              </a:rPr>
              <a:t> = ‘http://www.baidu.com/s?%s’ % </a:t>
            </a:r>
            <a:r>
              <a:rPr lang="zh-CN" altLang="en-US" sz="2000" dirty="0" smtClean="0">
                <a:solidFill>
                  <a:srgbClr val="FF0000"/>
                </a:solidFill>
              </a:rPr>
              <a:t>编码后的查询参数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22B73"/>
                </a:solidFill>
              </a:rPr>
              <a:t>    </a:t>
            </a:r>
            <a:r>
              <a:rPr lang="en-US" altLang="zh-CN" sz="2000" dirty="0" smtClean="0">
                <a:solidFill>
                  <a:srgbClr val="022B73"/>
                </a:solidFill>
              </a:rPr>
              <a:t>--</a:t>
            </a:r>
            <a:r>
              <a:rPr lang="zh-CN" altLang="en-US" sz="2000" dirty="0" smtClean="0">
                <a:solidFill>
                  <a:srgbClr val="022B73"/>
                </a:solidFill>
              </a:rPr>
              <a:t>字符串的</a:t>
            </a:r>
            <a:r>
              <a:rPr lang="en-US" altLang="zh-CN" sz="2000" dirty="0" smtClean="0">
                <a:solidFill>
                  <a:srgbClr val="022B73"/>
                </a:solidFill>
              </a:rPr>
              <a:t>format()</a:t>
            </a:r>
            <a:r>
              <a:rPr lang="zh-CN" altLang="en-US" sz="2000" dirty="0" smtClean="0">
                <a:solidFill>
                  <a:srgbClr val="022B73"/>
                </a:solidFill>
              </a:rPr>
              <a:t>方法</a:t>
            </a:r>
            <a:endParaRPr lang="en-US" altLang="zh-CN" sz="2000" dirty="0" smtClean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22B73"/>
                </a:solidFill>
              </a:rPr>
              <a:t> </a:t>
            </a:r>
            <a:r>
              <a:rPr lang="en-US" altLang="zh-CN" sz="2000" dirty="0" smtClean="0">
                <a:solidFill>
                  <a:srgbClr val="022B73"/>
                </a:solidFill>
              </a:rPr>
              <a:t>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000" dirty="0" smtClean="0">
                <a:solidFill>
                  <a:srgbClr val="FF0000"/>
                </a:solidFill>
              </a:rPr>
              <a:t> = ‘http://www.baidu.com/s?{}’.format(</a:t>
            </a:r>
            <a:r>
              <a:rPr lang="zh-CN" altLang="en-US" sz="2000" dirty="0" smtClean="0">
                <a:solidFill>
                  <a:srgbClr val="FF0000"/>
                </a:solidFill>
              </a:rPr>
              <a:t>编码后的查询参数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r>
              <a:rPr lang="zh-CN" altLang="en-US" dirty="0"/>
              <a:t>在百度中输入要搜索的内容，把响应内容保存到本地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 smtClean="0">
                <a:solidFill>
                  <a:srgbClr val="002060"/>
                </a:solidFill>
              </a:rPr>
              <a:t>--</a:t>
            </a:r>
            <a:r>
              <a:rPr lang="zh-CN" altLang="en-US" sz="2400" dirty="0" smtClean="0">
                <a:solidFill>
                  <a:srgbClr val="002060"/>
                </a:solidFill>
              </a:rPr>
              <a:t>程序运行效果如下：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         </a:t>
            </a:r>
            <a:r>
              <a:rPr lang="zh-CN" altLang="en-US" sz="2400" dirty="0" smtClean="0">
                <a:solidFill>
                  <a:srgbClr val="002060"/>
                </a:solidFill>
              </a:rPr>
              <a:t>请输入百度搜索关键字：赵丽颖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最终向赵丽颖的主页发起请求，并保存 </a:t>
            </a:r>
            <a:r>
              <a:rPr lang="zh-CN" altLang="en-US" sz="2400" dirty="0">
                <a:solidFill>
                  <a:srgbClr val="FF0000"/>
                </a:solidFill>
              </a:rPr>
              <a:t>赵丽</a:t>
            </a:r>
            <a:r>
              <a:rPr lang="zh-CN" altLang="en-US" sz="2400" dirty="0" smtClean="0">
                <a:solidFill>
                  <a:srgbClr val="FF0000"/>
                </a:solidFill>
              </a:rPr>
              <a:t>颖</a:t>
            </a:r>
            <a:r>
              <a:rPr lang="en-US" altLang="zh-CN" sz="2400" dirty="0" smtClean="0">
                <a:solidFill>
                  <a:srgbClr val="FF0000"/>
                </a:solidFill>
              </a:rPr>
              <a:t>.html </a:t>
            </a:r>
            <a:r>
              <a:rPr lang="zh-CN" altLang="en-US" sz="2400" dirty="0" smtClean="0">
                <a:solidFill>
                  <a:srgbClr val="FF0000"/>
                </a:solidFill>
              </a:rPr>
              <a:t>到本地文件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rllib.parse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r>
              <a:rPr lang="en-US" altLang="zh-CN" sz="2400" dirty="0" err="1" smtClean="0"/>
              <a:t>urllib.parse.quote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‘</a:t>
            </a:r>
            <a:r>
              <a:rPr lang="zh-CN" altLang="en-US" sz="2400" dirty="0" smtClean="0">
                <a:solidFill>
                  <a:srgbClr val="FF0000"/>
                </a:solidFill>
              </a:rPr>
              <a:t>参数为字符串</a:t>
            </a:r>
            <a:r>
              <a:rPr lang="en-US" altLang="zh-CN" sz="2400" dirty="0" smtClean="0">
                <a:solidFill>
                  <a:srgbClr val="FF0000"/>
                </a:solidFill>
              </a:rPr>
              <a:t>’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编码</a:t>
            </a:r>
            <a:endParaRPr lang="en-US" altLang="zh-CN" sz="2400" dirty="0" smtClean="0"/>
          </a:p>
          <a:p>
            <a:r>
              <a:rPr lang="zh-CN" altLang="en-US" sz="2400" dirty="0" smtClean="0"/>
              <a:t>作用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002060"/>
                </a:solidFill>
              </a:rPr>
              <a:t> 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en-US" altLang="zh-CN" sz="2400" dirty="0" smtClean="0">
                <a:solidFill>
                  <a:srgbClr val="002060"/>
                </a:solidFill>
              </a:rPr>
              <a:t>--</a:t>
            </a:r>
            <a:r>
              <a:rPr lang="zh-CN" altLang="en-US" sz="2000" dirty="0" smtClean="0">
                <a:solidFill>
                  <a:srgbClr val="002060"/>
                </a:solidFill>
              </a:rPr>
              <a:t>对</a:t>
            </a:r>
            <a:r>
              <a:rPr lang="en-US" altLang="zh-CN" sz="2000" dirty="0">
                <a:solidFill>
                  <a:srgbClr val="002060"/>
                </a:solidFill>
              </a:rPr>
              <a:t>URL</a:t>
            </a:r>
            <a:r>
              <a:rPr lang="zh-CN" altLang="en-US" sz="2000" dirty="0">
                <a:solidFill>
                  <a:srgbClr val="002060"/>
                </a:solidFill>
              </a:rPr>
              <a:t>地址中的中文进行编码，类似于</a:t>
            </a:r>
            <a:r>
              <a:rPr lang="en-US" altLang="zh-CN" sz="2000" dirty="0" err="1">
                <a:solidFill>
                  <a:srgbClr val="002060"/>
                </a:solidFill>
              </a:rPr>
              <a:t>urlencode</a:t>
            </a:r>
            <a:r>
              <a:rPr lang="en-US" altLang="zh-CN" sz="2000" dirty="0">
                <a:solidFill>
                  <a:srgbClr val="002060"/>
                </a:solidFill>
              </a:rPr>
              <a:t>()</a:t>
            </a:r>
            <a:r>
              <a:rPr lang="zh-CN" altLang="en-US" sz="2000" dirty="0">
                <a:solidFill>
                  <a:srgbClr val="002060"/>
                </a:solidFill>
              </a:rPr>
              <a:t>方法</a:t>
            </a:r>
            <a:r>
              <a:rPr lang="en-US" altLang="zh-CN" sz="2400" dirty="0">
                <a:solidFill>
                  <a:srgbClr val="002060"/>
                </a:solidFill>
              </a:rPr>
              <a:t>   </a:t>
            </a:r>
            <a:endParaRPr lang="en-US" altLang="zh-CN" sz="2400" dirty="0"/>
          </a:p>
          <a:p>
            <a:r>
              <a:rPr lang="zh-CN" altLang="en-US" sz="2400" dirty="0" smtClean="0"/>
              <a:t>示例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    word = '</a:t>
            </a:r>
            <a:r>
              <a:rPr lang="zh-CN" altLang="en-US" sz="2000" dirty="0">
                <a:solidFill>
                  <a:srgbClr val="002060"/>
                </a:solidFill>
              </a:rPr>
              <a:t>美女</a:t>
            </a:r>
            <a:r>
              <a:rPr lang="en-US" altLang="zh-CN" sz="2000" dirty="0">
                <a:solidFill>
                  <a:srgbClr val="002060"/>
                </a:solidFill>
              </a:rPr>
              <a:t>'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    result </a:t>
            </a:r>
            <a:r>
              <a:rPr lang="en-US" altLang="zh-CN" sz="2000" dirty="0">
                <a:solidFill>
                  <a:srgbClr val="002060"/>
                </a:solidFill>
              </a:rPr>
              <a:t>= </a:t>
            </a:r>
            <a:r>
              <a:rPr lang="en-US" altLang="zh-CN" sz="2000" dirty="0" err="1">
                <a:solidFill>
                  <a:srgbClr val="002060"/>
                </a:solidFill>
              </a:rPr>
              <a:t>urllib.parse.quote</a:t>
            </a:r>
            <a:r>
              <a:rPr lang="en-US" altLang="zh-CN" sz="2000" dirty="0">
                <a:solidFill>
                  <a:srgbClr val="002060"/>
                </a:solidFill>
              </a:rPr>
              <a:t>(word)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    result</a:t>
            </a:r>
            <a:r>
              <a:rPr lang="zh-CN" altLang="en-US" sz="2000" dirty="0">
                <a:solidFill>
                  <a:srgbClr val="002060"/>
                </a:solidFill>
              </a:rPr>
              <a:t>结果</a:t>
            </a:r>
            <a:r>
              <a:rPr lang="en-US" altLang="zh-CN" sz="2000" dirty="0">
                <a:solidFill>
                  <a:srgbClr val="002060"/>
                </a:solidFill>
              </a:rPr>
              <a:t>: '%</a:t>
            </a:r>
            <a:r>
              <a:rPr lang="en-US" altLang="zh-CN" sz="2000" dirty="0" smtClean="0">
                <a:solidFill>
                  <a:srgbClr val="002060"/>
                </a:solidFill>
              </a:rPr>
              <a:t>E7%BE%8E%E5%A5%B3‘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rllib.parse</a:t>
            </a:r>
            <a:r>
              <a:rPr lang="zh-CN" altLang="en-US" dirty="0" smtClean="0"/>
              <a:t>（续</a:t>
            </a:r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quote() </a:t>
            </a:r>
            <a:r>
              <a:rPr lang="zh-CN" altLang="en-US" dirty="0" smtClean="0"/>
              <a:t>方法改写抓取百度关键字主页程序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67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urllib.parse</a:t>
            </a:r>
            <a:r>
              <a:rPr lang="zh-CN" altLang="en-US" dirty="0" smtClean="0"/>
              <a:t>解码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r>
              <a:rPr lang="en-US" altLang="zh-CN" sz="2400" dirty="0"/>
              <a:t>u</a:t>
            </a:r>
            <a:r>
              <a:rPr lang="en-US" altLang="zh-CN" sz="2400" dirty="0" smtClean="0"/>
              <a:t>nquote()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r>
              <a:rPr lang="zh-CN" altLang="en-US" sz="2400" dirty="0" smtClean="0"/>
              <a:t>作用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022B73"/>
                </a:solidFill>
              </a:rPr>
              <a:t> </a:t>
            </a:r>
            <a:r>
              <a:rPr lang="zh-CN" altLang="en-US" sz="2000" dirty="0" smtClean="0">
                <a:solidFill>
                  <a:srgbClr val="022B73"/>
                </a:solidFill>
              </a:rPr>
              <a:t>    </a:t>
            </a:r>
            <a:r>
              <a:rPr lang="en-US" altLang="zh-CN" sz="2000" dirty="0" smtClean="0">
                <a:solidFill>
                  <a:srgbClr val="022B73"/>
                </a:solidFill>
              </a:rPr>
              <a:t>--</a:t>
            </a:r>
            <a:r>
              <a:rPr lang="zh-CN" altLang="en-US" sz="2000" dirty="0">
                <a:solidFill>
                  <a:srgbClr val="022B73"/>
                </a:solidFill>
              </a:rPr>
              <a:t>将编码后的字符串转为普通的</a:t>
            </a:r>
            <a:r>
              <a:rPr lang="en-US" altLang="zh-CN" sz="2000" dirty="0">
                <a:solidFill>
                  <a:srgbClr val="022B73"/>
                </a:solidFill>
              </a:rPr>
              <a:t>Unicode</a:t>
            </a:r>
            <a:r>
              <a:rPr lang="zh-CN" altLang="en-US" sz="2000" dirty="0" smtClean="0">
                <a:solidFill>
                  <a:srgbClr val="022B73"/>
                </a:solidFill>
              </a:rPr>
              <a:t>字符串</a:t>
            </a:r>
            <a:endParaRPr lang="en-US" altLang="zh-CN" sz="2000" dirty="0" smtClean="0"/>
          </a:p>
          <a:p>
            <a:r>
              <a:rPr lang="zh-CN" altLang="en-US" sz="2400" dirty="0" smtClean="0"/>
              <a:t>示例</a:t>
            </a:r>
            <a:endParaRPr lang="en-US" altLang="zh-CN" sz="2400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    from </a:t>
            </a:r>
            <a:r>
              <a:rPr lang="en-US" altLang="zh-CN" sz="2000" dirty="0" err="1">
                <a:solidFill>
                  <a:srgbClr val="002060"/>
                </a:solidFill>
              </a:rPr>
              <a:t>urllib</a:t>
            </a:r>
            <a:r>
              <a:rPr lang="en-US" altLang="zh-CN" sz="2000" dirty="0">
                <a:solidFill>
                  <a:srgbClr val="002060"/>
                </a:solidFill>
              </a:rPr>
              <a:t> import </a:t>
            </a:r>
            <a:r>
              <a:rPr lang="en-US" altLang="zh-CN" sz="2000" dirty="0" smtClean="0">
                <a:solidFill>
                  <a:srgbClr val="002060"/>
                </a:solidFill>
              </a:rPr>
              <a:t>parse</a:t>
            </a:r>
          </a:p>
          <a:p>
            <a:pPr marL="0" indent="0">
              <a:lnSpc>
                <a:spcPts val="2000"/>
              </a:lnSpc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params</a:t>
            </a:r>
            <a:r>
              <a:rPr lang="en-US" altLang="zh-CN" sz="2000" dirty="0" smtClean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2060"/>
                </a:solidFill>
              </a:rPr>
              <a:t>= '%E7%BE%8E%E5%A5%B3'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    result </a:t>
            </a:r>
            <a:r>
              <a:rPr lang="en-US" altLang="zh-CN" sz="2000" dirty="0">
                <a:solidFill>
                  <a:srgbClr val="002060"/>
                </a:solidFill>
              </a:rPr>
              <a:t>= </a:t>
            </a:r>
            <a:r>
              <a:rPr lang="en-US" altLang="zh-CN" sz="2000" dirty="0" err="1">
                <a:solidFill>
                  <a:srgbClr val="002060"/>
                </a:solidFill>
              </a:rPr>
              <a:t>parse.unquote</a:t>
            </a:r>
            <a:r>
              <a:rPr lang="en-US" altLang="zh-CN" sz="2000" dirty="0">
                <a:solidFill>
                  <a:srgbClr val="002060"/>
                </a:solidFill>
              </a:rPr>
              <a:t>(</a:t>
            </a:r>
            <a:r>
              <a:rPr lang="en-US" altLang="zh-CN" sz="2000" dirty="0" err="1">
                <a:solidFill>
                  <a:srgbClr val="002060"/>
                </a:solidFill>
              </a:rPr>
              <a:t>params</a:t>
            </a:r>
            <a:r>
              <a:rPr lang="en-US" altLang="zh-CN" sz="2000" dirty="0" smtClean="0">
                <a:solidFill>
                  <a:srgbClr val="002060"/>
                </a:solidFill>
              </a:rPr>
              <a:t>)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    result</a:t>
            </a:r>
            <a:r>
              <a:rPr lang="zh-CN" altLang="en-US" sz="2000" dirty="0">
                <a:solidFill>
                  <a:srgbClr val="002060"/>
                </a:solidFill>
              </a:rPr>
              <a:t>结果</a:t>
            </a:r>
            <a:r>
              <a:rPr lang="en-US" altLang="zh-CN" sz="2000" dirty="0">
                <a:solidFill>
                  <a:srgbClr val="002060"/>
                </a:solidFill>
              </a:rPr>
              <a:t>: </a:t>
            </a:r>
            <a:r>
              <a:rPr lang="zh-CN" altLang="en-US" sz="2000" dirty="0">
                <a:solidFill>
                  <a:srgbClr val="002060"/>
                </a:solidFill>
              </a:rPr>
              <a:t>美女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E4CD5891-E6B7-774C-BE9D-3635E9DA2E1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网络爬虫概述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rllib.request</a:t>
            </a:r>
            <a:r>
              <a:rPr lang="zh-CN" altLang="en-US" dirty="0" smtClean="0"/>
              <a:t>使用流程</a:t>
            </a:r>
            <a:endParaRPr lang="en-US" altLang="zh-CN" dirty="0" smtClean="0"/>
          </a:p>
          <a:p>
            <a:pPr marL="726300" lvl="1">
              <a:lnSpc>
                <a:spcPts val="2000"/>
              </a:lnSpc>
            </a:pPr>
            <a:r>
              <a:rPr lang="en-US" altLang="zh-CN" b="1" dirty="0" err="1" smtClean="0">
                <a:solidFill>
                  <a:srgbClr val="002060"/>
                </a:solidFill>
              </a:rPr>
              <a:t>req</a:t>
            </a:r>
            <a:r>
              <a:rPr lang="en-US" altLang="zh-CN" b="1" dirty="0" smtClean="0">
                <a:solidFill>
                  <a:srgbClr val="002060"/>
                </a:solidFill>
              </a:rPr>
              <a:t> =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request.Request</a:t>
            </a:r>
            <a:r>
              <a:rPr lang="en-US" altLang="zh-CN" b="1" dirty="0" smtClean="0">
                <a:solidFill>
                  <a:srgbClr val="002060"/>
                </a:solidFill>
              </a:rPr>
              <a:t>(</a:t>
            </a:r>
            <a:r>
              <a:rPr lang="en-US" altLang="zh-CN" b="1" dirty="0" err="1" smtClean="0">
                <a:solidFill>
                  <a:srgbClr val="002060"/>
                </a:solidFill>
              </a:rPr>
              <a:t>url</a:t>
            </a:r>
            <a:r>
              <a:rPr lang="en-US" altLang="zh-CN" b="1" dirty="0" smtClean="0">
                <a:solidFill>
                  <a:srgbClr val="002060"/>
                </a:solidFill>
              </a:rPr>
              <a:t>=</a:t>
            </a:r>
            <a:r>
              <a:rPr lang="en-US" altLang="zh-CN" b="1" dirty="0" err="1" smtClean="0">
                <a:solidFill>
                  <a:srgbClr val="002060"/>
                </a:solidFill>
              </a:rPr>
              <a:t>url,headers</a:t>
            </a:r>
            <a:r>
              <a:rPr lang="en-US" altLang="zh-CN" b="1" dirty="0" smtClean="0">
                <a:solidFill>
                  <a:srgbClr val="002060"/>
                </a:solidFill>
              </a:rPr>
              <a:t>=headers)</a:t>
            </a:r>
          </a:p>
          <a:p>
            <a:pPr marL="726300" lvl="1">
              <a:lnSpc>
                <a:spcPts val="2000"/>
              </a:lnSpc>
            </a:pPr>
            <a:r>
              <a:rPr lang="en-US" altLang="zh-CN" b="1" dirty="0" smtClean="0">
                <a:solidFill>
                  <a:srgbClr val="002060"/>
                </a:solidFill>
              </a:rPr>
              <a:t>res </a:t>
            </a:r>
            <a:r>
              <a:rPr lang="en-US" altLang="zh-CN" b="1" dirty="0">
                <a:solidFill>
                  <a:srgbClr val="002060"/>
                </a:solidFill>
              </a:rPr>
              <a:t>= </a:t>
            </a:r>
            <a:r>
              <a:rPr lang="en-US" altLang="zh-CN" b="1" dirty="0" err="1">
                <a:solidFill>
                  <a:srgbClr val="002060"/>
                </a:solidFill>
              </a:rPr>
              <a:t>request.urlopen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req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pPr marL="726300" lvl="1">
              <a:lnSpc>
                <a:spcPts val="2000"/>
              </a:lnSpc>
            </a:pPr>
            <a:r>
              <a:rPr lang="en-US" altLang="zh-CN" b="1" dirty="0" smtClean="0">
                <a:solidFill>
                  <a:srgbClr val="002060"/>
                </a:solidFill>
              </a:rPr>
              <a:t>html </a:t>
            </a:r>
            <a:r>
              <a:rPr lang="en-US" altLang="zh-CN" b="1" dirty="0">
                <a:solidFill>
                  <a:srgbClr val="002060"/>
                </a:solidFill>
              </a:rPr>
              <a:t>= </a:t>
            </a:r>
            <a:r>
              <a:rPr lang="en-US" altLang="zh-CN" b="1" dirty="0" err="1">
                <a:solidFill>
                  <a:srgbClr val="002060"/>
                </a:solidFill>
              </a:rPr>
              <a:t>res.read</a:t>
            </a:r>
            <a:r>
              <a:rPr lang="en-US" altLang="zh-CN" b="1" dirty="0">
                <a:solidFill>
                  <a:srgbClr val="002060"/>
                </a:solidFill>
              </a:rPr>
              <a:t>().decode()</a:t>
            </a:r>
          </a:p>
          <a:p>
            <a:r>
              <a:rPr lang="en-US" altLang="zh-CN" dirty="0" err="1" smtClean="0"/>
              <a:t>urllib.parse</a:t>
            </a:r>
            <a:r>
              <a:rPr lang="zh-CN" altLang="en-US" dirty="0" smtClean="0"/>
              <a:t>使用流程</a:t>
            </a:r>
            <a:endParaRPr lang="en-US" altLang="zh-CN" dirty="0" smtClean="0"/>
          </a:p>
          <a:p>
            <a:pPr marL="726300" lvl="1">
              <a:lnSpc>
                <a:spcPts val="2000"/>
              </a:lnSpc>
            </a:pPr>
            <a:r>
              <a:rPr lang="en-US" altLang="zh-CN" b="1" dirty="0" err="1" smtClean="0">
                <a:solidFill>
                  <a:srgbClr val="002060"/>
                </a:solidFill>
              </a:rPr>
              <a:t>params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= </a:t>
            </a:r>
            <a:r>
              <a:rPr lang="en-US" altLang="zh-CN" b="1" dirty="0" err="1">
                <a:solidFill>
                  <a:srgbClr val="002060"/>
                </a:solidFill>
              </a:rPr>
              <a:t>parse.urlencode</a:t>
            </a:r>
            <a:r>
              <a:rPr lang="en-US" altLang="zh-CN" b="1" dirty="0">
                <a:solidFill>
                  <a:srgbClr val="002060"/>
                </a:solidFill>
              </a:rPr>
              <a:t>({'key1':'xxx','key2':'xxx'})</a:t>
            </a:r>
          </a:p>
          <a:p>
            <a:pPr marL="726300" lvl="1">
              <a:lnSpc>
                <a:spcPts val="2000"/>
              </a:lnSpc>
            </a:pPr>
            <a:r>
              <a:rPr lang="en-US" altLang="zh-CN" b="1" dirty="0" err="1" smtClean="0">
                <a:solidFill>
                  <a:srgbClr val="002060"/>
                </a:solidFill>
              </a:rPr>
              <a:t>params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= </a:t>
            </a:r>
            <a:r>
              <a:rPr lang="en-US" altLang="zh-CN" b="1" dirty="0" err="1">
                <a:solidFill>
                  <a:srgbClr val="002060"/>
                </a:solidFill>
              </a:rPr>
              <a:t>parse.quote</a:t>
            </a:r>
            <a:r>
              <a:rPr lang="en-US" altLang="zh-CN" b="1" dirty="0">
                <a:solidFill>
                  <a:srgbClr val="002060"/>
                </a:solidFill>
              </a:rPr>
              <a:t>(‘xxx’)</a:t>
            </a:r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地址拼接</a:t>
            </a:r>
            <a:endParaRPr lang="en-US" altLang="zh-CN" dirty="0" smtClean="0"/>
          </a:p>
          <a:p>
            <a:pPr marL="726300" lvl="1">
              <a:lnSpc>
                <a:spcPts val="2000"/>
              </a:lnSpc>
            </a:pPr>
            <a:r>
              <a:rPr lang="en-US" altLang="zh-CN" b="1" dirty="0" err="1" smtClean="0">
                <a:solidFill>
                  <a:srgbClr val="002060"/>
                </a:solidFill>
              </a:rPr>
              <a:t>url</a:t>
            </a:r>
            <a:r>
              <a:rPr lang="en-US" altLang="zh-CN" b="1" dirty="0" smtClean="0">
                <a:solidFill>
                  <a:srgbClr val="002060"/>
                </a:solidFill>
              </a:rPr>
              <a:t> = 'http</a:t>
            </a:r>
            <a:r>
              <a:rPr lang="en-US" altLang="zh-CN" b="1" dirty="0">
                <a:solidFill>
                  <a:srgbClr val="002060"/>
                </a:solidFill>
              </a:rPr>
              <a:t>://www.baidu.com/s?' + </a:t>
            </a:r>
            <a:r>
              <a:rPr lang="en-US" altLang="zh-CN" b="1" dirty="0" err="1">
                <a:solidFill>
                  <a:srgbClr val="002060"/>
                </a:solidFill>
              </a:rPr>
              <a:t>params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726300" lvl="1">
              <a:lnSpc>
                <a:spcPts val="2000"/>
              </a:lnSpc>
            </a:pPr>
            <a:r>
              <a:rPr lang="en-US" altLang="zh-CN" b="1" dirty="0" err="1" smtClean="0">
                <a:solidFill>
                  <a:srgbClr val="002060"/>
                </a:solidFill>
              </a:rPr>
              <a:t>url</a:t>
            </a:r>
            <a:r>
              <a:rPr lang="en-US" altLang="zh-CN" b="1" dirty="0" smtClean="0">
                <a:solidFill>
                  <a:srgbClr val="002060"/>
                </a:solidFill>
              </a:rPr>
              <a:t> = 'http</a:t>
            </a:r>
            <a:r>
              <a:rPr lang="en-US" altLang="zh-CN" b="1" dirty="0">
                <a:solidFill>
                  <a:srgbClr val="002060"/>
                </a:solidFill>
              </a:rPr>
              <a:t>://www.baidu.com/s?%s' % </a:t>
            </a:r>
            <a:r>
              <a:rPr lang="en-US" altLang="zh-CN" b="1" dirty="0" err="1">
                <a:solidFill>
                  <a:srgbClr val="002060"/>
                </a:solidFill>
              </a:rPr>
              <a:t>params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726300" lvl="1">
              <a:lnSpc>
                <a:spcPts val="2000"/>
              </a:lnSpc>
            </a:pPr>
            <a:r>
              <a:rPr lang="en-US" altLang="zh-CN" b="1" dirty="0" err="1" smtClean="0">
                <a:solidFill>
                  <a:srgbClr val="002060"/>
                </a:solidFill>
              </a:rPr>
              <a:t>url</a:t>
            </a:r>
            <a:r>
              <a:rPr lang="en-US" altLang="zh-CN" b="1" dirty="0" smtClean="0">
                <a:solidFill>
                  <a:srgbClr val="002060"/>
                </a:solidFill>
              </a:rPr>
              <a:t> = 'http</a:t>
            </a:r>
            <a:r>
              <a:rPr lang="en-US" altLang="zh-CN" b="1" dirty="0">
                <a:solidFill>
                  <a:srgbClr val="002060"/>
                </a:solidFill>
              </a:rPr>
              <a:t>://www.baidu.com/s?{}'.format(params)</a:t>
            </a:r>
          </a:p>
        </p:txBody>
      </p:sp>
    </p:spTree>
    <p:extLst>
      <p:ext uri="{BB962C8B-B14F-4D97-AF65-F5344CB8AC3E}">
        <p14:creationId xmlns:p14="http://schemas.microsoft.com/office/powerpoint/2010/main" val="27512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百度贴</a:t>
            </a:r>
            <a:r>
              <a:rPr lang="zh-CN" altLang="en-US" dirty="0" smtClean="0"/>
              <a:t>吧爬虫案例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5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百度贴吧爬虫案例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输入贴吧名称</a:t>
            </a:r>
            <a:r>
              <a:rPr lang="en-US" altLang="zh-CN" sz="2000" b="1" dirty="0">
                <a:solidFill>
                  <a:srgbClr val="002060"/>
                </a:solidFill>
              </a:rPr>
              <a:t>: </a:t>
            </a:r>
            <a:r>
              <a:rPr lang="zh-CN" altLang="en-US" sz="2000" b="1" dirty="0">
                <a:solidFill>
                  <a:srgbClr val="002060"/>
                </a:solidFill>
              </a:rPr>
              <a:t>赵丽颖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吧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输入起始页</a:t>
            </a:r>
            <a:r>
              <a:rPr lang="en-US" altLang="zh-CN" sz="2000" b="1" dirty="0">
                <a:solidFill>
                  <a:srgbClr val="002060"/>
                </a:solidFill>
              </a:rPr>
              <a:t>: 1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输入终止页</a:t>
            </a:r>
            <a:r>
              <a:rPr lang="en-US" altLang="zh-CN" sz="2000" b="1" dirty="0">
                <a:solidFill>
                  <a:srgbClr val="002060"/>
                </a:solidFill>
              </a:rPr>
              <a:t>: 2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保存到本地文件：赵丽颖吧</a:t>
            </a:r>
            <a:r>
              <a:rPr lang="en-US" altLang="zh-CN" sz="2000" b="1" dirty="0">
                <a:solidFill>
                  <a:srgbClr val="002060"/>
                </a:solidFill>
              </a:rPr>
              <a:t>_</a:t>
            </a:r>
            <a:r>
              <a:rPr lang="zh-CN" altLang="en-US" sz="2000" b="1" dirty="0">
                <a:solidFill>
                  <a:srgbClr val="002060"/>
                </a:solidFill>
              </a:rPr>
              <a:t>第</a:t>
            </a:r>
            <a:r>
              <a:rPr lang="en-US" altLang="zh-CN" sz="2000" b="1" dirty="0">
                <a:solidFill>
                  <a:srgbClr val="002060"/>
                </a:solidFill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</a:rPr>
              <a:t>页</a:t>
            </a:r>
            <a:r>
              <a:rPr lang="en-US" altLang="zh-CN" sz="2000" b="1" dirty="0">
                <a:solidFill>
                  <a:srgbClr val="002060"/>
                </a:solidFill>
              </a:rPr>
              <a:t>.html</a:t>
            </a:r>
            <a:r>
              <a:rPr lang="zh-CN" altLang="en-US" sz="2000" b="1" dirty="0">
                <a:solidFill>
                  <a:srgbClr val="002060"/>
                </a:solidFill>
              </a:rPr>
              <a:t>、赵丽颖吧</a:t>
            </a:r>
            <a:r>
              <a:rPr lang="en-US" altLang="zh-CN" sz="2000" b="1" dirty="0">
                <a:solidFill>
                  <a:srgbClr val="002060"/>
                </a:solidFill>
              </a:rPr>
              <a:t>_</a:t>
            </a:r>
            <a:r>
              <a:rPr lang="zh-CN" altLang="en-US" sz="2000" b="1" dirty="0">
                <a:solidFill>
                  <a:srgbClr val="002060"/>
                </a:solidFill>
              </a:rPr>
              <a:t>第</a:t>
            </a:r>
            <a:r>
              <a:rPr lang="en-US" altLang="zh-CN" sz="2000" b="1" dirty="0">
                <a:solidFill>
                  <a:srgbClr val="002060"/>
                </a:solidFill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</a:rPr>
              <a:t>页</a:t>
            </a:r>
            <a:r>
              <a:rPr lang="en-US" altLang="zh-CN" sz="2000" b="1" dirty="0">
                <a:solidFill>
                  <a:srgbClr val="002060"/>
                </a:solidFill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1610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查看所抓数据在响应内容中是否</a:t>
            </a:r>
            <a:r>
              <a:rPr lang="zh-CN" altLang="en-US" sz="2400" dirty="0" smtClean="0"/>
              <a:t>存在</a:t>
            </a:r>
            <a:endParaRPr lang="en-US" altLang="zh-CN" sz="2400" dirty="0" smtClean="0"/>
          </a:p>
          <a:p>
            <a:pPr marL="726300"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2060"/>
                </a:solidFill>
              </a:rPr>
              <a:t>右键 </a:t>
            </a:r>
            <a:r>
              <a:rPr lang="en-US" altLang="zh-CN" sz="2000" b="1" dirty="0">
                <a:solidFill>
                  <a:srgbClr val="002060"/>
                </a:solidFill>
              </a:rPr>
              <a:t>- </a:t>
            </a:r>
            <a:r>
              <a:rPr lang="zh-CN" altLang="en-US" sz="2000" b="1" dirty="0">
                <a:solidFill>
                  <a:srgbClr val="002060"/>
                </a:solidFill>
              </a:rPr>
              <a:t>查看网页源码 </a:t>
            </a:r>
            <a:r>
              <a:rPr lang="en-US" altLang="zh-CN" sz="2000" b="1" dirty="0">
                <a:solidFill>
                  <a:srgbClr val="002060"/>
                </a:solidFill>
              </a:rPr>
              <a:t>- </a:t>
            </a:r>
            <a:r>
              <a:rPr lang="zh-CN" altLang="en-US" sz="2000" b="1" dirty="0">
                <a:solidFill>
                  <a:srgbClr val="002060"/>
                </a:solidFill>
              </a:rPr>
              <a:t>搜索所抓数据关键字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514350" indent="-514350">
              <a:buAutoNum type="arabicPeriod" startAt="2"/>
            </a:pPr>
            <a:r>
              <a:rPr lang="zh-CN" altLang="en-US" sz="2400" dirty="0" smtClean="0"/>
              <a:t>查找</a:t>
            </a:r>
            <a:r>
              <a:rPr lang="zh-CN" altLang="en-US" sz="2400" dirty="0"/>
              <a:t>并分析</a:t>
            </a:r>
            <a:r>
              <a:rPr lang="en-US" altLang="zh-CN" sz="2400" dirty="0"/>
              <a:t>URL</a:t>
            </a:r>
            <a:r>
              <a:rPr lang="zh-CN" altLang="en-US" sz="2400" dirty="0"/>
              <a:t>地址</a:t>
            </a:r>
            <a:r>
              <a:rPr lang="zh-CN" altLang="en-US" sz="2400" dirty="0" smtClean="0"/>
              <a:t>规律</a:t>
            </a:r>
            <a:endParaRPr lang="en-US" altLang="zh-CN" sz="2400" dirty="0" smtClean="0"/>
          </a:p>
          <a:p>
            <a:pPr marL="726300" lvl="1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第</a:t>
            </a:r>
            <a:r>
              <a:rPr lang="en-US" altLang="zh-CN" sz="2000" b="1" dirty="0">
                <a:solidFill>
                  <a:srgbClr val="002060"/>
                </a:solidFill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</a:rPr>
              <a:t>页</a:t>
            </a:r>
            <a:r>
              <a:rPr lang="en-US" altLang="zh-CN" sz="2000" b="1" dirty="0">
                <a:solidFill>
                  <a:srgbClr val="002060"/>
                </a:solidFill>
              </a:rPr>
              <a:t>: http://tieba.baidu.com/f?kw=???&amp;pn=0</a:t>
            </a:r>
          </a:p>
          <a:p>
            <a:pPr marL="726300" lvl="1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第</a:t>
            </a:r>
            <a:r>
              <a:rPr lang="en-US" altLang="zh-CN" sz="2000" b="1" dirty="0">
                <a:solidFill>
                  <a:srgbClr val="002060"/>
                </a:solidFill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</a:rPr>
              <a:t>页</a:t>
            </a:r>
            <a:r>
              <a:rPr lang="en-US" altLang="zh-CN" sz="2000" b="1" dirty="0">
                <a:solidFill>
                  <a:srgbClr val="002060"/>
                </a:solidFill>
              </a:rPr>
              <a:t>: http://tieba.baidu.com/f?kw=???&amp;pn=50</a:t>
            </a:r>
          </a:p>
          <a:p>
            <a:pPr marL="726300" lvl="1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第</a:t>
            </a:r>
            <a:r>
              <a:rPr lang="en-US" altLang="zh-CN" sz="2000" b="1" dirty="0">
                <a:solidFill>
                  <a:srgbClr val="002060"/>
                </a:solidFill>
              </a:rPr>
              <a:t>n</a:t>
            </a:r>
            <a:r>
              <a:rPr lang="zh-CN" altLang="en-US" sz="2000" b="1" dirty="0">
                <a:solidFill>
                  <a:srgbClr val="002060"/>
                </a:solidFill>
              </a:rPr>
              <a:t>页</a:t>
            </a:r>
            <a:r>
              <a:rPr lang="en-US" altLang="zh-CN" sz="2000" b="1" dirty="0">
                <a:solidFill>
                  <a:srgbClr val="002060"/>
                </a:solidFill>
              </a:rPr>
              <a:t>: </a:t>
            </a:r>
            <a:r>
              <a:rPr lang="en-US" altLang="zh-CN" sz="2000" b="1" dirty="0" err="1">
                <a:solidFill>
                  <a:srgbClr val="002060"/>
                </a:solidFill>
              </a:rPr>
              <a:t>pn</a:t>
            </a:r>
            <a:r>
              <a:rPr lang="en-US" altLang="zh-CN" sz="2000" b="1" dirty="0">
                <a:solidFill>
                  <a:srgbClr val="002060"/>
                </a:solidFill>
              </a:rPr>
              <a:t>=(n-1)*50</a:t>
            </a:r>
          </a:p>
          <a:p>
            <a:pPr marL="0" indent="0">
              <a:buNone/>
            </a:pPr>
            <a:r>
              <a:rPr lang="en-US" altLang="zh-CN" sz="2400" dirty="0" smtClean="0"/>
              <a:t>3.  </a:t>
            </a:r>
            <a:r>
              <a:rPr lang="zh-CN" altLang="en-US" sz="2400" dirty="0" smtClean="0"/>
              <a:t>发</a:t>
            </a:r>
            <a:r>
              <a:rPr lang="zh-CN" altLang="en-US" sz="2400" dirty="0"/>
              <a:t>请求获取响应</a:t>
            </a:r>
            <a:r>
              <a:rPr lang="zh-CN" altLang="en-US" sz="2400" dirty="0" smtClean="0"/>
              <a:t>内容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4.  </a:t>
            </a:r>
            <a:r>
              <a:rPr lang="zh-CN" altLang="en-US" sz="2400" dirty="0" smtClean="0"/>
              <a:t>保存</a:t>
            </a:r>
            <a:r>
              <a:rPr lang="zh-CN" altLang="en-US" sz="2400" dirty="0"/>
              <a:t>到本地文件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22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r>
              <a:rPr lang="zh-CN" altLang="en-US" dirty="0" smtClean="0"/>
              <a:t>定义爬虫类，编写爬虫结构</a:t>
            </a:r>
            <a:endParaRPr lang="en-US" altLang="zh-CN" dirty="0" smtClean="0"/>
          </a:p>
          <a:p>
            <a:pPr marL="726300" lvl="1">
              <a:lnSpc>
                <a:spcPts val="2000"/>
              </a:lnSpc>
            </a:pPr>
            <a:r>
              <a:rPr lang="en-US" altLang="zh-CN" sz="2000" b="1" dirty="0">
                <a:solidFill>
                  <a:srgbClr val="002060"/>
                </a:solidFill>
              </a:rPr>
              <a:t>c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lass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XxxSpider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:</a:t>
            </a:r>
          </a:p>
          <a:p>
            <a:pPr marL="383400" lvl="1" indent="0">
              <a:lnSpc>
                <a:spcPts val="2000"/>
              </a:lnSpc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    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def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__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init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__(self):</a:t>
            </a:r>
          </a:p>
          <a:p>
            <a:pPr marL="383400" lvl="1" indent="0">
              <a:lnSpc>
                <a:spcPts val="2000"/>
              </a:lnSpc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          “””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定义爬虫常用变量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”””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383400" lvl="1" indent="0">
              <a:lnSpc>
                <a:spcPts val="2000"/>
              </a:lnSpc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    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def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get_html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self,url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):</a:t>
            </a:r>
          </a:p>
          <a:p>
            <a:pPr marL="383400" lvl="1" indent="0">
              <a:lnSpc>
                <a:spcPts val="2000"/>
              </a:lnSpc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          “””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获取响应内容函数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”””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383400" lvl="1" indent="0">
              <a:lnSpc>
                <a:spcPts val="2000"/>
              </a:lnSpc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    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def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parse_html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(self):</a:t>
            </a:r>
          </a:p>
          <a:p>
            <a:pPr marL="383400" lvl="1" indent="0">
              <a:lnSpc>
                <a:spcPts val="2000"/>
              </a:lnSpc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          “””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解析提取所需数据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”””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383400" lvl="1" indent="0">
              <a:lnSpc>
                <a:spcPts val="2000"/>
              </a:lnSpc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    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def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save_html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(self):</a:t>
            </a:r>
          </a:p>
          <a:p>
            <a:pPr marL="383400" lvl="1" indent="0">
              <a:lnSpc>
                <a:spcPts val="2000"/>
              </a:lnSpc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          “””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保存所抓数据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”””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383400" lvl="1" indent="0">
              <a:lnSpc>
                <a:spcPts val="2000"/>
              </a:lnSpc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    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def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run(self):</a:t>
            </a:r>
          </a:p>
          <a:p>
            <a:pPr marL="383400" lvl="1" indent="0">
              <a:lnSpc>
                <a:spcPts val="2000"/>
              </a:lnSpc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          “””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程序入口函数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”””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re</a:t>
            </a:r>
            <a:r>
              <a:rPr lang="zh-CN" altLang="en-US" dirty="0"/>
              <a:t>模块使用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6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</a:t>
            </a:r>
            <a:r>
              <a:rPr lang="zh-CN" altLang="en-US" dirty="0" smtClean="0"/>
              <a:t>模块使用流程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sz="2400" dirty="0" smtClean="0"/>
              <a:t>使用方法一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r_list</a:t>
            </a:r>
            <a:r>
              <a:rPr lang="en-US" altLang="zh-CN" sz="2000" dirty="0" smtClean="0">
                <a:solidFill>
                  <a:srgbClr val="002060"/>
                </a:solidFill>
              </a:rPr>
              <a:t>=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re.findall</a:t>
            </a:r>
            <a:r>
              <a:rPr lang="en-US" altLang="zh-CN" sz="2000" dirty="0">
                <a:solidFill>
                  <a:srgbClr val="002060"/>
                </a:solidFill>
              </a:rPr>
              <a:t>('</a:t>
            </a:r>
            <a:r>
              <a:rPr lang="zh-CN" altLang="en-US" sz="2000" dirty="0">
                <a:solidFill>
                  <a:srgbClr val="002060"/>
                </a:solidFill>
              </a:rPr>
              <a:t>正则表达式</a:t>
            </a:r>
            <a:r>
              <a:rPr lang="en-US" altLang="zh-CN" sz="2000" dirty="0">
                <a:solidFill>
                  <a:srgbClr val="002060"/>
                </a:solidFill>
              </a:rPr>
              <a:t>',</a:t>
            </a:r>
            <a:r>
              <a:rPr lang="en-US" altLang="zh-CN" sz="2000" dirty="0" err="1">
                <a:solidFill>
                  <a:srgbClr val="002060"/>
                </a:solidFill>
              </a:rPr>
              <a:t>html,re.S</a:t>
            </a:r>
            <a:r>
              <a:rPr lang="en-US" altLang="zh-CN" sz="2000" dirty="0" smtClean="0">
                <a:solidFill>
                  <a:srgbClr val="002060"/>
                </a:solidFill>
              </a:rPr>
              <a:t>)</a:t>
            </a:r>
            <a:endParaRPr lang="en-US" altLang="zh-CN" sz="2400" dirty="0" smtClean="0"/>
          </a:p>
          <a:p>
            <a:r>
              <a:rPr lang="zh-CN" altLang="en-US" sz="2400" dirty="0" smtClean="0"/>
              <a:t>使用方法二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    pattern </a:t>
            </a:r>
            <a:r>
              <a:rPr lang="en-US" altLang="zh-CN" sz="2000" dirty="0">
                <a:solidFill>
                  <a:srgbClr val="002060"/>
                </a:solidFill>
              </a:rPr>
              <a:t>= </a:t>
            </a:r>
            <a:r>
              <a:rPr lang="en-US" altLang="zh-CN" sz="2000" dirty="0" err="1">
                <a:solidFill>
                  <a:srgbClr val="002060"/>
                </a:solidFill>
              </a:rPr>
              <a:t>re.compile</a:t>
            </a:r>
            <a:r>
              <a:rPr lang="en-US" altLang="zh-CN" sz="2000" dirty="0">
                <a:solidFill>
                  <a:srgbClr val="002060"/>
                </a:solidFill>
              </a:rPr>
              <a:t>('</a:t>
            </a:r>
            <a:r>
              <a:rPr lang="zh-CN" altLang="en-US" sz="2000" dirty="0">
                <a:solidFill>
                  <a:srgbClr val="002060"/>
                </a:solidFill>
              </a:rPr>
              <a:t>正则表达式</a:t>
            </a:r>
            <a:r>
              <a:rPr lang="en-US" altLang="zh-CN" sz="2000" dirty="0">
                <a:solidFill>
                  <a:srgbClr val="002060"/>
                </a:solidFill>
              </a:rPr>
              <a:t>',</a:t>
            </a:r>
            <a:r>
              <a:rPr lang="en-US" altLang="zh-CN" sz="2000" dirty="0" err="1">
                <a:solidFill>
                  <a:srgbClr val="002060"/>
                </a:solidFill>
              </a:rPr>
              <a:t>re.S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r_list</a:t>
            </a:r>
            <a:r>
              <a:rPr lang="en-US" altLang="zh-CN" sz="2000" dirty="0" smtClean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2060"/>
                </a:solidFill>
              </a:rPr>
              <a:t>= </a:t>
            </a:r>
            <a:r>
              <a:rPr lang="en-US" altLang="zh-CN" sz="2000" dirty="0" err="1">
                <a:solidFill>
                  <a:srgbClr val="002060"/>
                </a:solidFill>
              </a:rPr>
              <a:t>pattern.findall</a:t>
            </a:r>
            <a:r>
              <a:rPr lang="en-US" altLang="zh-CN" sz="2000" dirty="0">
                <a:solidFill>
                  <a:srgbClr val="002060"/>
                </a:solidFill>
              </a:rPr>
              <a:t>(html</a:t>
            </a:r>
            <a:r>
              <a:rPr lang="en-US" altLang="zh-CN" sz="2000" dirty="0" smtClean="0">
                <a:solidFill>
                  <a:srgbClr val="002060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FF0000"/>
                </a:solidFill>
              </a:rPr>
              <a:t>注意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：使用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findall</a:t>
            </a:r>
            <a:r>
              <a:rPr lang="en-US" altLang="zh-CN" sz="2400" dirty="0" smtClean="0">
                <a:solidFill>
                  <a:srgbClr val="FF0000"/>
                </a:solidFill>
              </a:rPr>
              <a:t>()</a:t>
            </a:r>
            <a:r>
              <a:rPr lang="zh-CN" altLang="en-US" sz="2400" dirty="0" smtClean="0">
                <a:solidFill>
                  <a:srgbClr val="FF0000"/>
                </a:solidFill>
              </a:rPr>
              <a:t>方法得到的结果一定为列表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FF0000"/>
                </a:solidFill>
              </a:rPr>
              <a:t>注意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re.S</a:t>
            </a:r>
            <a:r>
              <a:rPr lang="zh-CN" altLang="en-US" sz="2400" dirty="0" smtClean="0">
                <a:solidFill>
                  <a:srgbClr val="FF0000"/>
                </a:solidFill>
              </a:rPr>
              <a:t>作用为使正则表达式元字符 </a:t>
            </a:r>
            <a:r>
              <a:rPr lang="en-US" altLang="zh-CN" sz="2400" dirty="0" smtClean="0">
                <a:solidFill>
                  <a:srgbClr val="FF0000"/>
                </a:solidFill>
              </a:rPr>
              <a:t>. </a:t>
            </a:r>
            <a:r>
              <a:rPr lang="zh-CN" altLang="en-US" sz="2400" dirty="0" smtClean="0">
                <a:solidFill>
                  <a:srgbClr val="FF0000"/>
                </a:solidFill>
              </a:rPr>
              <a:t>可匹配</a:t>
            </a:r>
            <a:r>
              <a:rPr lang="en-US" altLang="zh-CN" sz="2400" dirty="0" smtClean="0">
                <a:solidFill>
                  <a:srgbClr val="FF0000"/>
                </a:solidFill>
              </a:rPr>
              <a:t>\n</a:t>
            </a:r>
            <a:r>
              <a:rPr lang="zh-CN" altLang="en-US" sz="2400" dirty="0" smtClean="0">
                <a:solidFill>
                  <a:srgbClr val="FF0000"/>
                </a:solidFill>
              </a:rPr>
              <a:t>在内的所有字符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正则表达式常用元字符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36573289"/>
              </p:ext>
            </p:extLst>
          </p:nvPr>
        </p:nvGraphicFramePr>
        <p:xfrm>
          <a:off x="984000" y="1341000"/>
          <a:ext cx="8572500" cy="4632960"/>
        </p:xfrm>
        <a:graphic>
          <a:graphicData uri="http://schemas.openxmlformats.org/drawingml/2006/table">
            <a:tbl>
              <a:tblPr/>
              <a:tblGrid>
                <a:gridCol w="4286250"/>
                <a:gridCol w="428625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zh-CN" altLang="en-US" sz="2800" b="1" dirty="0">
                          <a:effectLst/>
                        </a:rPr>
                        <a:t>元字符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zh-CN" altLang="en-US" sz="2800" b="1">
                          <a:effectLst/>
                        </a:rPr>
                        <a:t>含义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800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effectLst/>
                        </a:rPr>
                        <a:t>任意一个字符（不包括</a:t>
                      </a:r>
                      <a:r>
                        <a:rPr lang="en-US" altLang="zh-CN" sz="2800">
                          <a:effectLst/>
                        </a:rPr>
                        <a:t>\n</a:t>
                      </a:r>
                      <a:r>
                        <a:rPr lang="zh-CN" altLang="en-US" sz="2800">
                          <a:effectLst/>
                        </a:rPr>
                        <a:t>）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\d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dirty="0">
                          <a:effectLst/>
                        </a:rPr>
                        <a:t>一个数字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\s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effectLst/>
                        </a:rPr>
                        <a:t>空白字符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\S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effectLst/>
                        </a:rPr>
                        <a:t>非空白字符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800">
                          <a:effectLst/>
                        </a:rPr>
                        <a:t>[]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effectLst/>
                        </a:rPr>
                        <a:t>包含</a:t>
                      </a:r>
                      <a:r>
                        <a:rPr lang="en-US" altLang="zh-CN" sz="2800">
                          <a:effectLst/>
                        </a:rPr>
                        <a:t>[]</a:t>
                      </a:r>
                      <a:r>
                        <a:rPr lang="zh-CN" altLang="en-US" sz="2800">
                          <a:effectLst/>
                        </a:rPr>
                        <a:t>内容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effectLst/>
                        </a:rPr>
                        <a:t>*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effectLst/>
                        </a:rPr>
                        <a:t>出现</a:t>
                      </a:r>
                      <a:r>
                        <a:rPr lang="en-US" altLang="zh-CN" sz="2800">
                          <a:effectLst/>
                        </a:rPr>
                        <a:t>0</a:t>
                      </a:r>
                      <a:r>
                        <a:rPr lang="zh-CN" altLang="en-US" sz="2800">
                          <a:effectLst/>
                        </a:rPr>
                        <a:t>次或多次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800">
                          <a:effectLst/>
                        </a:rPr>
                        <a:t>+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dirty="0">
                          <a:effectLst/>
                        </a:rPr>
                        <a:t>出现</a:t>
                      </a:r>
                      <a:r>
                        <a:rPr lang="en-US" altLang="zh-CN" sz="2800" dirty="0">
                          <a:effectLst/>
                        </a:rPr>
                        <a:t>1</a:t>
                      </a:r>
                      <a:r>
                        <a:rPr lang="zh-CN" altLang="en-US" sz="2800" dirty="0">
                          <a:effectLst/>
                        </a:rPr>
                        <a:t>次或多次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r>
              <a:rPr lang="zh-CN" altLang="en-US" dirty="0" smtClean="0"/>
              <a:t>请写出匹配任意一个字符的正则表达式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13078"/>
                </a:solidFill>
              </a:rPr>
              <a:t>方法</a:t>
            </a:r>
            <a:r>
              <a:rPr lang="en-US" altLang="zh-CN" b="1" dirty="0" smtClean="0">
                <a:solidFill>
                  <a:srgbClr val="013078"/>
                </a:solidFill>
              </a:rPr>
              <a:t>1</a:t>
            </a:r>
          </a:p>
          <a:p>
            <a:pPr marL="402300" lvl="1" indent="0">
              <a:buNone/>
            </a:pPr>
            <a:r>
              <a:rPr lang="en-US" altLang="zh-CN" dirty="0" smtClean="0"/>
              <a:t>	</a:t>
            </a:r>
          </a:p>
          <a:p>
            <a:pPr marL="402300" lvl="1" indent="0">
              <a:buNone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13078"/>
                </a:solidFill>
              </a:rPr>
              <a:t>方法</a:t>
            </a:r>
            <a:r>
              <a:rPr lang="en-US" altLang="zh-CN" b="1" dirty="0" smtClean="0">
                <a:solidFill>
                  <a:srgbClr val="013078"/>
                </a:solidFill>
              </a:rPr>
              <a:t>2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920000" y="2565000"/>
            <a:ext cx="3888000" cy="10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02300" lvl="1"/>
            <a:r>
              <a:rPr lang="en-US" altLang="zh-CN" sz="2000" dirty="0">
                <a:solidFill>
                  <a:srgbClr val="FF0000"/>
                </a:solidFill>
              </a:rPr>
              <a:t>pattern = </a:t>
            </a:r>
            <a:r>
              <a:rPr lang="en-US" altLang="zh-CN" sz="2000" dirty="0" err="1">
                <a:solidFill>
                  <a:srgbClr val="FF0000"/>
                </a:solidFill>
              </a:rPr>
              <a:t>re.compile</a:t>
            </a:r>
            <a:r>
              <a:rPr lang="en-US" altLang="zh-CN" sz="2000" dirty="0">
                <a:solidFill>
                  <a:srgbClr val="FF0000"/>
                </a:solidFill>
              </a:rPr>
              <a:t>('[\s\S</a:t>
            </a:r>
            <a:r>
              <a:rPr lang="en-US" altLang="zh-CN" sz="2000" dirty="0" smtClean="0">
                <a:solidFill>
                  <a:srgbClr val="FF0000"/>
                </a:solidFill>
              </a:rPr>
              <a:t>]')</a:t>
            </a:r>
          </a:p>
          <a:p>
            <a:pPr marL="402300" lvl="1"/>
            <a:endParaRPr lang="en-US" altLang="zh-CN" sz="2000" dirty="0">
              <a:solidFill>
                <a:srgbClr val="FF0000"/>
              </a:solidFill>
            </a:endParaRPr>
          </a:p>
          <a:p>
            <a:pPr marL="402300" lvl="1"/>
            <a:r>
              <a:rPr lang="en-US" altLang="zh-CN" sz="2000" dirty="0" smtClean="0">
                <a:solidFill>
                  <a:srgbClr val="FF0000"/>
                </a:solidFill>
              </a:rPr>
              <a:t>result </a:t>
            </a:r>
            <a:r>
              <a:rPr lang="en-US" altLang="zh-CN" sz="2000" dirty="0">
                <a:solidFill>
                  <a:srgbClr val="FF0000"/>
                </a:solidFill>
              </a:rPr>
              <a:t>= </a:t>
            </a:r>
            <a:r>
              <a:rPr lang="en-US" altLang="zh-CN" sz="2000" dirty="0" err="1">
                <a:solidFill>
                  <a:srgbClr val="FF0000"/>
                </a:solidFill>
              </a:rPr>
              <a:t>pattern.findall</a:t>
            </a:r>
            <a:r>
              <a:rPr lang="en-US" altLang="zh-CN" sz="2000" dirty="0">
                <a:solidFill>
                  <a:srgbClr val="FF0000"/>
                </a:solidFill>
              </a:rPr>
              <a:t>(html)</a:t>
            </a:r>
          </a:p>
        </p:txBody>
      </p:sp>
      <p:sp>
        <p:nvSpPr>
          <p:cNvPr id="6" name="矩形 5"/>
          <p:cNvSpPr/>
          <p:nvPr/>
        </p:nvSpPr>
        <p:spPr>
          <a:xfrm>
            <a:off x="1920000" y="4327000"/>
            <a:ext cx="3888000" cy="10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02300" lvl="1"/>
            <a:r>
              <a:rPr lang="en-US" altLang="zh-CN" sz="2000" dirty="0">
                <a:solidFill>
                  <a:srgbClr val="FF0000"/>
                </a:solidFill>
              </a:rPr>
              <a:t>pattern = </a:t>
            </a:r>
            <a:r>
              <a:rPr lang="en-US" altLang="zh-CN" sz="2000" dirty="0" err="1">
                <a:solidFill>
                  <a:srgbClr val="FF0000"/>
                </a:solidFill>
              </a:rPr>
              <a:t>re.compile</a:t>
            </a:r>
            <a:r>
              <a:rPr lang="en-US" altLang="zh-CN" sz="2000" dirty="0">
                <a:solidFill>
                  <a:srgbClr val="FF0000"/>
                </a:solidFill>
              </a:rPr>
              <a:t>('.*',</a:t>
            </a:r>
            <a:r>
              <a:rPr lang="en-US" altLang="zh-CN" sz="2000" dirty="0" err="1">
                <a:solidFill>
                  <a:srgbClr val="FF0000"/>
                </a:solidFill>
              </a:rPr>
              <a:t>re.S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</a:p>
          <a:p>
            <a:pPr marL="402300" lvl="1"/>
            <a:endParaRPr lang="en-US" altLang="zh-CN" sz="2000" dirty="0">
              <a:solidFill>
                <a:srgbClr val="FF0000"/>
              </a:solidFill>
            </a:endParaRPr>
          </a:p>
          <a:p>
            <a:pPr marL="402300" lvl="1"/>
            <a:r>
              <a:rPr lang="en-US" altLang="zh-CN" sz="2000" dirty="0">
                <a:solidFill>
                  <a:srgbClr val="FF0000"/>
                </a:solidFill>
              </a:rPr>
              <a:t>result = </a:t>
            </a:r>
            <a:r>
              <a:rPr lang="en-US" altLang="zh-CN" sz="2000" dirty="0" err="1">
                <a:solidFill>
                  <a:srgbClr val="FF0000"/>
                </a:solidFill>
              </a:rPr>
              <a:t>pattern.findall</a:t>
            </a:r>
            <a:r>
              <a:rPr lang="en-US" altLang="zh-CN" sz="2000" dirty="0">
                <a:solidFill>
                  <a:srgbClr val="FF0000"/>
                </a:solidFill>
              </a:rPr>
              <a:t>(html)</a:t>
            </a:r>
          </a:p>
        </p:txBody>
      </p:sp>
    </p:spTree>
    <p:extLst>
      <p:ext uri="{BB962C8B-B14F-4D97-AF65-F5344CB8AC3E}">
        <p14:creationId xmlns:p14="http://schemas.microsoft.com/office/powerpoint/2010/main" val="1021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贪婪匹配和非贪婪匹配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贪婪匹配</a:t>
            </a:r>
            <a:endParaRPr lang="en-US" altLang="zh-CN" sz="2400" dirty="0" smtClean="0"/>
          </a:p>
          <a:p>
            <a:pPr marL="402300" lvl="1" indent="0">
              <a:buNone/>
            </a:pPr>
            <a:r>
              <a:rPr lang="en-US" altLang="zh-CN" sz="2000" dirty="0" smtClean="0"/>
              <a:t>	</a:t>
            </a:r>
          </a:p>
          <a:p>
            <a:pPr marL="402300" lvl="1" indent="0">
              <a:buNone/>
            </a:pPr>
            <a:endParaRPr lang="en-US" altLang="zh-CN" sz="2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非贪婪匹配</a:t>
            </a:r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详见代码示例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267204" y="1773000"/>
            <a:ext cx="9648000" cy="10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02300" lvl="1"/>
            <a:r>
              <a:rPr lang="en-US" altLang="zh-CN" sz="2000" b="1" dirty="0">
                <a:solidFill>
                  <a:srgbClr val="002060"/>
                </a:solidFill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</a:rPr>
              <a:t>、在整个表达式匹配成功的前提下</a:t>
            </a:r>
            <a:r>
              <a:rPr lang="en-US" altLang="zh-CN" sz="2000" b="1" dirty="0">
                <a:solidFill>
                  <a:srgbClr val="002060"/>
                </a:solidFill>
              </a:rPr>
              <a:t>,</a:t>
            </a:r>
            <a:r>
              <a:rPr lang="zh-CN" altLang="en-US" sz="2000" b="1" dirty="0">
                <a:solidFill>
                  <a:srgbClr val="002060"/>
                </a:solidFill>
              </a:rPr>
              <a:t>尽可能多的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匹配   *    </a:t>
            </a:r>
            <a:r>
              <a:rPr lang="en-US" altLang="zh-CN" sz="2000" b="1" dirty="0">
                <a:solidFill>
                  <a:srgbClr val="002060"/>
                </a:solidFill>
              </a:rPr>
              <a:t>+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  ?</a:t>
            </a:r>
          </a:p>
          <a:p>
            <a:pPr marL="402300" lvl="1"/>
            <a:endParaRPr lang="en-US" altLang="zh-CN" sz="2000" b="1" dirty="0">
              <a:solidFill>
                <a:srgbClr val="002060"/>
              </a:solidFill>
            </a:endParaRPr>
          </a:p>
          <a:p>
            <a:pPr marL="402300" lvl="1"/>
            <a:r>
              <a:rPr lang="en-US" altLang="zh-CN" sz="2000" b="1" dirty="0">
                <a:solidFill>
                  <a:srgbClr val="002060"/>
                </a:solidFill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</a:rPr>
              <a:t>、表示方式：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.*      .+      </a:t>
            </a:r>
            <a:r>
              <a:rPr lang="en-US" altLang="zh-CN" sz="2000" b="1" dirty="0">
                <a:solidFill>
                  <a:srgbClr val="002060"/>
                </a:solidFill>
              </a:rPr>
              <a:t>.?</a:t>
            </a:r>
          </a:p>
        </p:txBody>
      </p:sp>
      <p:sp>
        <p:nvSpPr>
          <p:cNvPr id="7" name="矩形 6"/>
          <p:cNvSpPr/>
          <p:nvPr/>
        </p:nvSpPr>
        <p:spPr>
          <a:xfrm>
            <a:off x="1267204" y="3573000"/>
            <a:ext cx="9648000" cy="10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02300" lvl="1"/>
            <a:r>
              <a:rPr lang="en-US" altLang="zh-CN" sz="2000" b="1" dirty="0">
                <a:solidFill>
                  <a:srgbClr val="002060"/>
                </a:solidFill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</a:rPr>
              <a:t>、在整个表达式匹配成功的前提下</a:t>
            </a:r>
            <a:r>
              <a:rPr lang="en-US" altLang="zh-CN" sz="2000" b="1" dirty="0">
                <a:solidFill>
                  <a:srgbClr val="002060"/>
                </a:solidFill>
              </a:rPr>
              <a:t>,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尽可能少的</a:t>
            </a:r>
            <a:r>
              <a:rPr lang="zh-CN" altLang="en-US" sz="2000" b="1" dirty="0">
                <a:solidFill>
                  <a:srgbClr val="002060"/>
                </a:solidFill>
              </a:rPr>
              <a:t>匹配 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 *    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+     ?</a:t>
            </a:r>
          </a:p>
          <a:p>
            <a:pPr marL="402300" lvl="1"/>
            <a:endParaRPr lang="en-US" altLang="zh-CN" sz="2000" b="1" dirty="0">
              <a:solidFill>
                <a:srgbClr val="002060"/>
              </a:solidFill>
            </a:endParaRPr>
          </a:p>
          <a:p>
            <a:pPr marL="402300" lvl="1"/>
            <a:r>
              <a:rPr lang="en-US" altLang="zh-CN" sz="2000" b="1" dirty="0">
                <a:solidFill>
                  <a:srgbClr val="002060"/>
                </a:solidFill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</a:rPr>
              <a:t>、表示方式：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.*?     .+?     .??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什么是网络爬虫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网络蜘蛛、网络机器人，抓取网络数据的程序</a:t>
            </a:r>
            <a:endParaRPr lang="en-US" altLang="zh-CN" dirty="0" smtClean="0"/>
          </a:p>
          <a:p>
            <a:r>
              <a:rPr lang="zh-CN" altLang="en-US" dirty="0"/>
              <a:t>其实就是用</a:t>
            </a:r>
            <a:r>
              <a:rPr lang="en-US" altLang="zh-CN" dirty="0"/>
              <a:t>Python</a:t>
            </a:r>
            <a:r>
              <a:rPr lang="zh-CN" altLang="en-US" dirty="0"/>
              <a:t>程序模仿人点击浏览器并访问网站，而且模仿的越逼真越好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8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正</a:t>
            </a:r>
            <a:r>
              <a:rPr lang="zh-CN" altLang="en-US" dirty="0" smtClean="0"/>
              <a:t>则分组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sz="2400" dirty="0" smtClean="0">
                <a:solidFill>
                  <a:srgbClr val="002060"/>
                </a:solidFill>
              </a:rPr>
              <a:t>--</a:t>
            </a:r>
            <a:r>
              <a:rPr lang="zh-CN" altLang="en-US" sz="2400" dirty="0">
                <a:solidFill>
                  <a:srgbClr val="002060"/>
                </a:solidFill>
              </a:rPr>
              <a:t>在完整的模式中定义</a:t>
            </a:r>
            <a:r>
              <a:rPr lang="zh-CN" altLang="en-US" sz="2400" dirty="0" smtClean="0">
                <a:solidFill>
                  <a:srgbClr val="002060"/>
                </a:solidFill>
              </a:rPr>
              <a:t>子模式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2060"/>
                </a:solidFill>
              </a:rPr>
              <a:t>        将</a:t>
            </a:r>
            <a:r>
              <a:rPr lang="zh-CN" altLang="en-US" sz="2400" dirty="0">
                <a:solidFill>
                  <a:srgbClr val="002060"/>
                </a:solidFill>
              </a:rPr>
              <a:t>每个圆括号中子模式</a:t>
            </a:r>
            <a:r>
              <a:rPr lang="zh-CN" altLang="en-US" sz="2400" dirty="0" smtClean="0">
                <a:solidFill>
                  <a:srgbClr val="002060"/>
                </a:solidFill>
              </a:rPr>
              <a:t>匹配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       </a:t>
            </a:r>
            <a:r>
              <a:rPr lang="zh-CN" altLang="en-US" sz="2400" dirty="0" smtClean="0">
                <a:solidFill>
                  <a:srgbClr val="002060"/>
                </a:solidFill>
              </a:rPr>
              <a:t>出来</a:t>
            </a:r>
            <a:r>
              <a:rPr lang="zh-CN" altLang="en-US" sz="2400" dirty="0">
                <a:solidFill>
                  <a:srgbClr val="002060"/>
                </a:solidFill>
              </a:rPr>
              <a:t>的结果提取</a:t>
            </a:r>
            <a:r>
              <a:rPr lang="zh-CN" altLang="en-US" sz="2400" dirty="0" smtClean="0">
                <a:solidFill>
                  <a:srgbClr val="002060"/>
                </a:solidFill>
              </a:rPr>
              <a:t>出来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36" y="1154785"/>
            <a:ext cx="494285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正则分组总结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624000" y="1845000"/>
            <a:ext cx="11247433" cy="489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在</a:t>
            </a:r>
            <a:r>
              <a:rPr lang="zh-CN" altLang="en-US" dirty="0"/>
              <a:t>网页中</a:t>
            </a:r>
            <a:r>
              <a:rPr lang="en-US" altLang="zh-CN" dirty="0"/>
              <a:t>,</a:t>
            </a:r>
            <a:r>
              <a:rPr lang="zh-CN" altLang="en-US" dirty="0"/>
              <a:t>想</a:t>
            </a:r>
            <a:r>
              <a:rPr lang="zh-CN" altLang="en-US" dirty="0" smtClean="0"/>
              <a:t>要抓取什么</a:t>
            </a:r>
            <a:r>
              <a:rPr lang="zh-CN" altLang="en-US" dirty="0"/>
              <a:t>内容</a:t>
            </a:r>
            <a:r>
              <a:rPr lang="en-US" altLang="zh-CN" dirty="0"/>
              <a:t>,</a:t>
            </a:r>
            <a:r>
              <a:rPr lang="zh-CN" altLang="en-US" dirty="0" smtClean="0"/>
              <a:t>就在正则表达式中此位置加</a:t>
            </a:r>
            <a:r>
              <a:rPr lang="en-US" altLang="zh-CN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匹配时先</a:t>
            </a:r>
            <a:r>
              <a:rPr lang="zh-CN" altLang="en-US" dirty="0"/>
              <a:t>按整体正则匹配</a:t>
            </a:r>
            <a:r>
              <a:rPr lang="en-US" altLang="zh-CN" dirty="0"/>
              <a:t>,</a:t>
            </a:r>
            <a:r>
              <a:rPr lang="zh-CN" altLang="en-US" dirty="0"/>
              <a:t>然后再提取分组</a:t>
            </a:r>
            <a:r>
              <a:rPr lang="en-US" altLang="zh-CN" dirty="0"/>
              <a:t>()</a:t>
            </a:r>
            <a:r>
              <a:rPr lang="zh-CN" altLang="en-US" dirty="0"/>
              <a:t>中的内容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个及以上分组</a:t>
            </a:r>
            <a:r>
              <a:rPr lang="en-US" altLang="zh-CN" dirty="0"/>
              <a:t>(),</a:t>
            </a:r>
            <a:r>
              <a:rPr lang="zh-CN" altLang="en-US" dirty="0"/>
              <a:t>则结果中以元组形式显示 </a:t>
            </a:r>
            <a:r>
              <a:rPr lang="en-US" altLang="zh-CN" dirty="0" smtClean="0"/>
              <a:t>[(),(),()]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20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4000" y="261000"/>
            <a:ext cx="7524804" cy="1047757"/>
          </a:xfrm>
        </p:spPr>
        <p:txBody>
          <a:bodyPr/>
          <a:lstStyle/>
          <a:p>
            <a:r>
              <a:rPr lang="zh-CN" altLang="en-US" dirty="0"/>
              <a:t>正</a:t>
            </a:r>
            <a:r>
              <a:rPr lang="zh-CN" altLang="en-US" dirty="0" smtClean="0"/>
              <a:t>则提取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40836" y="1308757"/>
            <a:ext cx="10849204" cy="4824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从右侧</a:t>
            </a:r>
            <a:r>
              <a:rPr lang="en-US" altLang="zh-CN" dirty="0"/>
              <a:t>html</a:t>
            </a:r>
            <a:r>
              <a:rPr lang="zh-CN" altLang="en-US" dirty="0"/>
              <a:t>代码中提取如下内容：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第一步实现：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</a:t>
            </a:r>
            <a:r>
              <a:rPr lang="en-US" altLang="zh-CN" sz="2000" b="1" dirty="0">
                <a:solidFill>
                  <a:srgbClr val="002060"/>
                </a:solidFill>
              </a:rPr>
              <a:t>[('Tiger',' Two...'),('</a:t>
            </a:r>
            <a:r>
              <a:rPr lang="en-US" altLang="zh-CN" sz="2000" b="1" dirty="0" err="1">
                <a:solidFill>
                  <a:srgbClr val="002060"/>
                </a:solidFill>
              </a:rPr>
              <a:t>Rabbit','Small</a:t>
            </a:r>
            <a:r>
              <a:rPr lang="en-US" altLang="zh-CN" sz="2000" b="1" dirty="0">
                <a:solidFill>
                  <a:srgbClr val="002060"/>
                </a:solidFill>
              </a:rPr>
              <a:t>..')]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第二步实现</a:t>
            </a:r>
            <a:endParaRPr lang="en-US" altLang="zh-CN" sz="2400" b="1" dirty="0"/>
          </a:p>
          <a:p>
            <a:pPr marL="0" indent="0">
              <a:lnSpc>
                <a:spcPts val="2400"/>
              </a:lnSpc>
              <a:buNone/>
            </a:pPr>
            <a:r>
              <a:rPr lang="zh-CN" altLang="en-US" sz="2400" b="1" dirty="0"/>
              <a:t>   </a:t>
            </a:r>
            <a:r>
              <a:rPr lang="zh-CN" altLang="en-US" sz="2000" b="1" dirty="0">
                <a:solidFill>
                  <a:srgbClr val="002060"/>
                </a:solidFill>
              </a:rPr>
              <a:t>动物名称 ：</a:t>
            </a:r>
            <a:r>
              <a:rPr lang="en-US" altLang="zh-CN" sz="2000" b="1" dirty="0">
                <a:solidFill>
                  <a:srgbClr val="002060"/>
                </a:solidFill>
              </a:rPr>
              <a:t>Tiger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    </a:t>
            </a:r>
            <a:r>
              <a:rPr lang="zh-CN" altLang="en-US" sz="2000" b="1" dirty="0">
                <a:solidFill>
                  <a:srgbClr val="002060"/>
                </a:solidFill>
              </a:rPr>
              <a:t>动物描述 ：</a:t>
            </a:r>
            <a:r>
              <a:rPr lang="en-US" altLang="zh-CN" sz="2000" b="1" dirty="0">
                <a:solidFill>
                  <a:srgbClr val="002060"/>
                </a:solidFill>
              </a:rPr>
              <a:t>Two tigers two tigers …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    **********************************************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    </a:t>
            </a:r>
            <a:r>
              <a:rPr lang="zh-CN" altLang="en-US" sz="2000" b="1" dirty="0">
                <a:solidFill>
                  <a:srgbClr val="002060"/>
                </a:solidFill>
              </a:rPr>
              <a:t>动物名称 ：</a:t>
            </a:r>
            <a:r>
              <a:rPr lang="en-US" altLang="zh-CN" sz="2000" b="1" dirty="0">
                <a:solidFill>
                  <a:srgbClr val="002060"/>
                </a:solidFill>
              </a:rPr>
              <a:t>Rabbit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    </a:t>
            </a:r>
            <a:r>
              <a:rPr lang="zh-CN" altLang="en-US" sz="2000" b="1" dirty="0">
                <a:solidFill>
                  <a:srgbClr val="002060"/>
                </a:solidFill>
              </a:rPr>
              <a:t>动物描述 ：</a:t>
            </a:r>
            <a:r>
              <a:rPr lang="en-US" altLang="zh-CN" sz="2000" b="1" dirty="0">
                <a:solidFill>
                  <a:srgbClr val="002060"/>
                </a:solidFill>
              </a:rPr>
              <a:t>Small white rabbit ……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02" y="621000"/>
            <a:ext cx="5295238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实战：正则提取猫眼电影信息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9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百</a:t>
            </a:r>
            <a:r>
              <a:rPr lang="zh-CN" altLang="en-US" dirty="0" smtClean="0"/>
              <a:t>度贴吧爬虫案例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百度搜索 </a:t>
            </a:r>
            <a:r>
              <a:rPr lang="en-US" altLang="zh-CN" sz="2000" b="1" dirty="0">
                <a:solidFill>
                  <a:srgbClr val="002060"/>
                </a:solidFill>
              </a:rPr>
              <a:t>- </a:t>
            </a:r>
            <a:r>
              <a:rPr lang="zh-CN" altLang="en-US" sz="2000" b="1" dirty="0">
                <a:solidFill>
                  <a:srgbClr val="002060"/>
                </a:solidFill>
              </a:rPr>
              <a:t>猫眼电影 </a:t>
            </a:r>
            <a:r>
              <a:rPr lang="en-US" altLang="zh-CN" sz="2000" b="1" dirty="0">
                <a:solidFill>
                  <a:srgbClr val="002060"/>
                </a:solidFill>
              </a:rPr>
              <a:t>- </a:t>
            </a:r>
            <a:r>
              <a:rPr lang="zh-CN" altLang="en-US" sz="2000" b="1" dirty="0">
                <a:solidFill>
                  <a:srgbClr val="002060"/>
                </a:solidFill>
              </a:rPr>
              <a:t>榜单 </a:t>
            </a:r>
            <a:r>
              <a:rPr lang="en-US" altLang="zh-CN" sz="2000" b="1" dirty="0">
                <a:solidFill>
                  <a:srgbClr val="002060"/>
                </a:solidFill>
              </a:rPr>
              <a:t>- top100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榜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抓取数据为：电影名称、主演、上映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时间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sz="2000" dirty="0" smtClean="0"/>
              <a:t>查看所抓数据在响应内容中是否存在</a:t>
            </a:r>
            <a:endParaRPr lang="en-US" altLang="zh-CN" sz="2000" dirty="0" smtClean="0"/>
          </a:p>
          <a:p>
            <a:pPr marL="726300"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2060"/>
                </a:solidFill>
              </a:rPr>
              <a:t>右键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- 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查看网页源码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- 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搜索所抓数据关键字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(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电影名称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) –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存在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!!!</a:t>
            </a:r>
          </a:p>
          <a:p>
            <a:pPr marL="514350" indent="-514350">
              <a:buFont typeface="+mj-ea"/>
              <a:buAutoNum type="circleNumDbPlain" startAt="2"/>
            </a:pPr>
            <a:r>
              <a:rPr lang="zh-CN" altLang="en-US" sz="2000" dirty="0" smtClean="0"/>
              <a:t>查找</a:t>
            </a:r>
            <a:r>
              <a:rPr lang="zh-CN" altLang="en-US" sz="2000" dirty="0"/>
              <a:t>并分析</a:t>
            </a:r>
            <a:r>
              <a:rPr lang="en-US" altLang="zh-CN" sz="2000" dirty="0"/>
              <a:t>URL</a:t>
            </a:r>
            <a:r>
              <a:rPr lang="zh-CN" altLang="en-US" sz="2000" dirty="0"/>
              <a:t>地址</a:t>
            </a:r>
            <a:r>
              <a:rPr lang="zh-CN" altLang="en-US" sz="2000" dirty="0" smtClean="0"/>
              <a:t>规律</a:t>
            </a:r>
            <a:endParaRPr lang="en-US" altLang="zh-CN" sz="2000" dirty="0" smtClean="0"/>
          </a:p>
          <a:p>
            <a:pPr marL="726300" lvl="1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第</a:t>
            </a:r>
            <a:r>
              <a:rPr lang="en-US" altLang="zh-CN" sz="2000" b="1" dirty="0">
                <a:solidFill>
                  <a:srgbClr val="002060"/>
                </a:solidFill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</a:rPr>
              <a:t>页</a:t>
            </a:r>
            <a:r>
              <a:rPr lang="en-US" altLang="zh-CN" sz="2000" b="1" dirty="0">
                <a:solidFill>
                  <a:srgbClr val="002060"/>
                </a:solidFill>
              </a:rPr>
              <a:t>: https://maoyan.com/board/4?offset=0</a:t>
            </a:r>
          </a:p>
          <a:p>
            <a:pPr marL="726300" lvl="1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第</a:t>
            </a:r>
            <a:r>
              <a:rPr lang="en-US" altLang="zh-CN" sz="2000" b="1" dirty="0">
                <a:solidFill>
                  <a:srgbClr val="002060"/>
                </a:solidFill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</a:rPr>
              <a:t>页</a:t>
            </a:r>
            <a:r>
              <a:rPr lang="en-US" altLang="zh-CN" sz="2000" b="1" dirty="0">
                <a:solidFill>
                  <a:srgbClr val="002060"/>
                </a:solidFill>
              </a:rPr>
              <a:t>: https://maoyan.com/board/4?offset=10</a:t>
            </a:r>
          </a:p>
          <a:p>
            <a:pPr marL="726300" lvl="1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第</a:t>
            </a:r>
            <a:r>
              <a:rPr lang="en-US" altLang="zh-CN" sz="2000" b="1" dirty="0">
                <a:solidFill>
                  <a:srgbClr val="002060"/>
                </a:solidFill>
              </a:rPr>
              <a:t>n</a:t>
            </a:r>
            <a:r>
              <a:rPr lang="zh-CN" altLang="en-US" sz="2000" b="1" dirty="0">
                <a:solidFill>
                  <a:srgbClr val="002060"/>
                </a:solidFill>
              </a:rPr>
              <a:t>页</a:t>
            </a:r>
            <a:r>
              <a:rPr lang="en-US" altLang="zh-CN" sz="2000" b="1" dirty="0">
                <a:solidFill>
                  <a:srgbClr val="002060"/>
                </a:solidFill>
              </a:rPr>
              <a:t>: offset=(n-1)*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10</a:t>
            </a:r>
            <a:endParaRPr lang="en-US" altLang="zh-CN" sz="2000" dirty="0" smtClean="0"/>
          </a:p>
          <a:p>
            <a:pPr marL="514350" indent="-514350">
              <a:buFont typeface="+mj-ea"/>
              <a:buAutoNum type="circleNumDbPlain" startAt="2"/>
            </a:pPr>
            <a:r>
              <a:rPr lang="zh-CN" altLang="en-US" sz="2000" dirty="0" smtClean="0"/>
              <a:t>编写正则表达式</a:t>
            </a:r>
            <a:endParaRPr lang="en-US" altLang="zh-CN" sz="2000" dirty="0"/>
          </a:p>
          <a:p>
            <a:pPr marL="514350" indent="-514350">
              <a:buFont typeface="+mj-ea"/>
              <a:buAutoNum type="circleNumDbPlain" startAt="2"/>
            </a:pPr>
            <a:endParaRPr lang="en-US" altLang="zh-CN" sz="2000" dirty="0" smtClean="0"/>
          </a:p>
          <a:p>
            <a:pPr marL="514350" indent="-514350">
              <a:buFont typeface="+mj-ea"/>
              <a:buAutoNum type="circleNumDbPlain" startAt="2"/>
            </a:pPr>
            <a:r>
              <a:rPr lang="zh-CN" altLang="en-US" sz="2000" dirty="0" smtClean="0"/>
              <a:t>定义程序结构，完善程序</a:t>
            </a:r>
            <a:endParaRPr lang="en-US" altLang="zh-CN" sz="2000" dirty="0" smtClean="0"/>
          </a:p>
        </p:txBody>
      </p:sp>
      <p:sp>
        <p:nvSpPr>
          <p:cNvPr id="5" name="矩形 4"/>
          <p:cNvSpPr/>
          <p:nvPr/>
        </p:nvSpPr>
        <p:spPr>
          <a:xfrm>
            <a:off x="1339204" y="4509000"/>
            <a:ext cx="9504000" cy="64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&lt;div class="</a:t>
            </a:r>
            <a:r>
              <a:rPr lang="en-US" altLang="zh-CN" b="1" dirty="0" smtClean="0">
                <a:solidFill>
                  <a:schemeClr val="tx1"/>
                </a:solidFill>
              </a:rPr>
              <a:t>movie-item-info</a:t>
            </a:r>
            <a:r>
              <a:rPr lang="en-US" altLang="zh-CN" b="1" dirty="0">
                <a:solidFill>
                  <a:schemeClr val="tx1"/>
                </a:solidFill>
              </a:rPr>
              <a:t>"&gt;.*?title="(.*?)".*?class="star"&gt;(.*?)&lt;/p&gt;.*?</a:t>
            </a:r>
            <a:r>
              <a:rPr lang="en-US" altLang="zh-CN" b="1" dirty="0" err="1">
                <a:solidFill>
                  <a:schemeClr val="tx1"/>
                </a:solidFill>
              </a:rPr>
              <a:t>releasetime</a:t>
            </a:r>
            <a:r>
              <a:rPr lang="en-US" altLang="zh-CN" b="1" dirty="0">
                <a:solidFill>
                  <a:schemeClr val="tx1"/>
                </a:solidFill>
              </a:rPr>
              <a:t>"&gt;(.*?)&lt;/p&gt;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sz="quarter" idx="10"/>
          </p:nvPr>
        </p:nvSpPr>
        <p:spPr>
          <a:xfrm>
            <a:off x="624000" y="2205000"/>
            <a:ext cx="10658475" cy="453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熟记爬虫分类以及</a:t>
            </a:r>
            <a:r>
              <a:rPr lang="en-US" altLang="zh-CN" dirty="0" smtClean="0"/>
              <a:t>robots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熟练</a:t>
            </a:r>
            <a:r>
              <a:rPr lang="en-US" altLang="zh-CN" dirty="0" err="1" smtClean="0"/>
              <a:t>urllib.request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urllib.parse</a:t>
            </a:r>
            <a:r>
              <a:rPr lang="zh-CN" altLang="en-US" dirty="0" smtClean="0"/>
              <a:t>模块使用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熟练正则表达式</a:t>
            </a:r>
            <a:r>
              <a:rPr lang="en-US" altLang="zh-CN" dirty="0" smtClean="0"/>
              <a:t>re</a:t>
            </a:r>
            <a:r>
              <a:rPr lang="zh-CN" altLang="en-US" dirty="0" smtClean="0"/>
              <a:t>模块使用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熟练爬虫程序结构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58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抓取</a:t>
            </a:r>
            <a:r>
              <a:rPr lang="zh-CN" altLang="en-US" dirty="0" smtClean="0"/>
              <a:t>数据的目的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获取大量数据，用来做</a:t>
            </a:r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r>
              <a:rPr lang="zh-CN" altLang="en-US" dirty="0" smtClean="0"/>
              <a:t>作为公司</a:t>
            </a:r>
            <a:r>
              <a:rPr lang="zh-CN" altLang="en-US" dirty="0"/>
              <a:t>项目的</a:t>
            </a:r>
            <a:r>
              <a:rPr lang="zh-CN" altLang="en-US" dirty="0" smtClean="0"/>
              <a:t>测试数据</a:t>
            </a:r>
            <a:endParaRPr lang="en-US" altLang="zh-CN" dirty="0" smtClean="0"/>
          </a:p>
          <a:p>
            <a:r>
              <a:rPr lang="zh-CN" altLang="en-US" dirty="0" smtClean="0"/>
              <a:t>公司</a:t>
            </a:r>
            <a:r>
              <a:rPr lang="zh-CN" altLang="en-US" dirty="0"/>
              <a:t>业务所需数据</a:t>
            </a:r>
          </a:p>
        </p:txBody>
      </p:sp>
    </p:spTree>
    <p:extLst>
      <p:ext uri="{BB962C8B-B14F-4D97-AF65-F5344CB8AC3E}">
        <p14:creationId xmlns:p14="http://schemas.microsoft.com/office/powerpoint/2010/main" val="5849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企业获取数据方式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公司自有数据</a:t>
            </a:r>
            <a:endParaRPr lang="en-US" altLang="zh-CN" dirty="0" smtClean="0"/>
          </a:p>
          <a:p>
            <a:r>
              <a:rPr lang="zh-CN" altLang="en-US" dirty="0"/>
              <a:t>第三方数据平台购买</a:t>
            </a:r>
            <a:r>
              <a:rPr lang="en-US" altLang="zh-CN" dirty="0"/>
              <a:t>(</a:t>
            </a:r>
            <a:r>
              <a:rPr lang="zh-CN" altLang="en-US" dirty="0"/>
              <a:t>数据堂、贵阳大数据交易所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zh-CN" altLang="en-US" dirty="0"/>
              <a:t>爬虫爬取数据</a:t>
            </a:r>
          </a:p>
        </p:txBody>
      </p:sp>
    </p:spTree>
    <p:extLst>
      <p:ext uri="{BB962C8B-B14F-4D97-AF65-F5344CB8AC3E}">
        <p14:creationId xmlns:p14="http://schemas.microsoft.com/office/powerpoint/2010/main" val="38367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做爬虫优势何在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 </a:t>
            </a:r>
            <a:r>
              <a:rPr lang="zh-CN" altLang="en-US" dirty="0" smtClean="0"/>
              <a:t>：请求、</a:t>
            </a:r>
            <a:r>
              <a:rPr lang="zh-CN" altLang="en-US" dirty="0"/>
              <a:t>解析模块丰富成熟</a:t>
            </a:r>
            <a:r>
              <a:rPr lang="en-US" altLang="zh-CN" dirty="0"/>
              <a:t>,</a:t>
            </a:r>
            <a:r>
              <a:rPr lang="zh-CN" altLang="en-US" dirty="0"/>
              <a:t>强大的</a:t>
            </a:r>
            <a:r>
              <a:rPr lang="en-US" altLang="zh-CN" dirty="0" err="1"/>
              <a:t>Scrapy</a:t>
            </a:r>
            <a:r>
              <a:rPr lang="zh-CN" altLang="en-US" dirty="0"/>
              <a:t>网络爬虫框架</a:t>
            </a:r>
            <a:endParaRPr lang="en-US" altLang="zh-CN" dirty="0" smtClean="0"/>
          </a:p>
          <a:p>
            <a:r>
              <a:rPr lang="en-US" altLang="zh-CN" dirty="0"/>
              <a:t>PHP </a:t>
            </a:r>
            <a:r>
              <a:rPr lang="zh-CN" altLang="en-US" dirty="0"/>
              <a:t>：对多线程、异步支持不太好</a:t>
            </a:r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zh-CN" altLang="en-US" dirty="0" smtClean="0"/>
              <a:t>：</a:t>
            </a:r>
            <a:r>
              <a:rPr lang="zh-CN" altLang="en-US" dirty="0"/>
              <a:t>代码笨重</a:t>
            </a:r>
            <a:r>
              <a:rPr lang="en-US" altLang="zh-CN" dirty="0"/>
              <a:t>,</a:t>
            </a:r>
            <a:r>
              <a:rPr lang="zh-CN" altLang="en-US" dirty="0"/>
              <a:t>代码量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en-US" altLang="zh-CN" dirty="0"/>
              <a:t>C/C</a:t>
            </a:r>
            <a:r>
              <a:rPr lang="en-US" altLang="zh-CN" dirty="0" smtClean="0"/>
              <a:t>++ </a:t>
            </a:r>
            <a:r>
              <a:rPr lang="zh-CN" altLang="en-US" dirty="0" smtClean="0"/>
              <a:t>：</a:t>
            </a:r>
            <a:r>
              <a:rPr lang="zh-CN" altLang="en-US" dirty="0"/>
              <a:t>虽然效率高</a:t>
            </a:r>
            <a:r>
              <a:rPr lang="en-US" altLang="zh-CN" dirty="0"/>
              <a:t>,</a:t>
            </a:r>
            <a:r>
              <a:rPr lang="zh-CN" altLang="en-US" dirty="0"/>
              <a:t>但是代码成型慢</a:t>
            </a:r>
          </a:p>
        </p:txBody>
      </p:sp>
    </p:spTree>
    <p:extLst>
      <p:ext uri="{BB962C8B-B14F-4D97-AF65-F5344CB8AC3E}">
        <p14:creationId xmlns:p14="http://schemas.microsoft.com/office/powerpoint/2010/main" val="9317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网络爬虫分类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sz="2400" dirty="0"/>
              <a:t>通用网络爬虫</a:t>
            </a:r>
            <a:r>
              <a:rPr lang="en-US" altLang="zh-CN" sz="2400" dirty="0"/>
              <a:t>(</a:t>
            </a:r>
            <a:r>
              <a:rPr lang="zh-CN" altLang="en-US" sz="2400" dirty="0"/>
              <a:t>搜索引擎使用</a:t>
            </a:r>
            <a:r>
              <a:rPr lang="en-US" altLang="zh-CN" sz="2400" dirty="0"/>
              <a:t>,</a:t>
            </a:r>
            <a:r>
              <a:rPr lang="zh-CN" altLang="en-US" sz="2400" dirty="0"/>
              <a:t>遵守</a:t>
            </a:r>
            <a:r>
              <a:rPr lang="en-US" altLang="zh-CN" sz="2400" dirty="0"/>
              <a:t>robots</a:t>
            </a:r>
            <a:r>
              <a:rPr lang="zh-CN" altLang="en-US" sz="2400" dirty="0"/>
              <a:t>协议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b="0" dirty="0"/>
              <a:t>-- robots</a:t>
            </a:r>
            <a:r>
              <a:rPr lang="zh-CN" altLang="en-US" sz="2400" b="0" dirty="0"/>
              <a:t>协议</a:t>
            </a:r>
            <a:r>
              <a:rPr lang="en-US" altLang="zh-CN" sz="2400" b="0" dirty="0"/>
              <a:t>: </a:t>
            </a:r>
            <a:r>
              <a:rPr lang="zh-CN" altLang="en-US" sz="2400" b="0" dirty="0"/>
              <a:t>网站通过</a:t>
            </a:r>
            <a:r>
              <a:rPr lang="en-US" altLang="zh-CN" sz="2400" b="0" dirty="0"/>
              <a:t>robots</a:t>
            </a:r>
            <a:r>
              <a:rPr lang="zh-CN" altLang="en-US" sz="2400" b="0" dirty="0"/>
              <a:t>协议告诉搜索引擎哪些页面可以抓取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哪些页面不能抓取，通用网络爬虫需要遵守</a:t>
            </a:r>
            <a:r>
              <a:rPr lang="en-US" altLang="zh-CN" sz="2400" b="0" dirty="0"/>
              <a:t>robots</a:t>
            </a:r>
            <a:r>
              <a:rPr lang="zh-CN" altLang="en-US" sz="2400" b="0" dirty="0"/>
              <a:t>协议（君子协议</a:t>
            </a:r>
            <a:r>
              <a:rPr lang="zh-CN" altLang="en-US" sz="2400" b="0" dirty="0" smtClean="0"/>
              <a:t>）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--</a:t>
            </a:r>
            <a:r>
              <a:rPr lang="zh-CN" altLang="en-US" sz="2400" b="0" dirty="0" smtClean="0"/>
              <a:t>查看网站的</a:t>
            </a:r>
            <a:r>
              <a:rPr lang="en-US" altLang="zh-CN" sz="2400" b="0" dirty="0" smtClean="0"/>
              <a:t>robots</a:t>
            </a:r>
            <a:r>
              <a:rPr lang="zh-CN" altLang="en-US" sz="2400" b="0" dirty="0" smtClean="0"/>
              <a:t>协议：</a:t>
            </a:r>
            <a:r>
              <a:rPr lang="en-US" altLang="zh-CN" sz="2400" b="0" dirty="0">
                <a:hlinkClick r:id="rId3"/>
              </a:rPr>
              <a:t>https://</a:t>
            </a:r>
            <a:r>
              <a:rPr lang="en-US" altLang="zh-CN" sz="2400" b="0" dirty="0" smtClean="0">
                <a:hlinkClick r:id="rId3"/>
              </a:rPr>
              <a:t>www.baidu.com/robots.txt</a:t>
            </a:r>
            <a:endParaRPr lang="en-US" altLang="zh-CN" sz="2400" b="0" dirty="0"/>
          </a:p>
          <a:p>
            <a:r>
              <a:rPr lang="zh-CN" altLang="en-US" sz="2400" dirty="0"/>
              <a:t>聚焦网络爬虫 ：自己写的爬虫程序</a:t>
            </a:r>
          </a:p>
        </p:txBody>
      </p:sp>
    </p:spTree>
    <p:extLst>
      <p:ext uri="{BB962C8B-B14F-4D97-AF65-F5344CB8AC3E}">
        <p14:creationId xmlns:p14="http://schemas.microsoft.com/office/powerpoint/2010/main" val="30416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爬取数据步骤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sz="2400" dirty="0"/>
              <a:t>确定需要爬取的</a:t>
            </a:r>
            <a:r>
              <a:rPr lang="en-US" altLang="zh-CN" sz="2400" dirty="0"/>
              <a:t>URL</a:t>
            </a:r>
            <a:r>
              <a:rPr lang="zh-CN" altLang="en-US" sz="2400" dirty="0" smtClean="0"/>
              <a:t>地址</a:t>
            </a:r>
            <a:endParaRPr lang="en-US" altLang="zh-CN" sz="2400" dirty="0" smtClean="0"/>
          </a:p>
          <a:p>
            <a:r>
              <a:rPr lang="zh-CN" altLang="en-US" sz="2400" dirty="0"/>
              <a:t>由请求模块向</a:t>
            </a:r>
            <a:r>
              <a:rPr lang="en-US" altLang="zh-CN" sz="2400" dirty="0"/>
              <a:t>URL</a:t>
            </a:r>
            <a:r>
              <a:rPr lang="zh-CN" altLang="en-US" sz="2400" dirty="0"/>
              <a:t>地址发出请求</a:t>
            </a:r>
            <a:r>
              <a:rPr lang="en-US" altLang="zh-CN" sz="2400" dirty="0"/>
              <a:t>,</a:t>
            </a:r>
            <a:r>
              <a:rPr lang="zh-CN" altLang="en-US" sz="2400" dirty="0"/>
              <a:t>并得到网站的</a:t>
            </a:r>
            <a:r>
              <a:rPr lang="zh-CN" altLang="en-US" sz="2400" dirty="0" smtClean="0"/>
              <a:t>响应</a:t>
            </a:r>
            <a:endParaRPr lang="en-US" altLang="zh-CN" sz="2400" dirty="0" smtClean="0"/>
          </a:p>
          <a:p>
            <a:r>
              <a:rPr lang="zh-CN" altLang="en-US" sz="2400" dirty="0" smtClean="0"/>
              <a:t>利用解析模块从</a:t>
            </a:r>
            <a:r>
              <a:rPr lang="zh-CN" altLang="en-US" sz="2400" dirty="0"/>
              <a:t>响应内容中提取所需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-- </a:t>
            </a:r>
            <a:r>
              <a:rPr lang="zh-CN" altLang="en-US" sz="2400" dirty="0" smtClean="0"/>
              <a:t>所</a:t>
            </a:r>
            <a:r>
              <a:rPr lang="zh-CN" altLang="en-US" sz="2400" dirty="0"/>
              <a:t>需数据</a:t>
            </a:r>
            <a:r>
              <a:rPr lang="en-US" altLang="zh-CN" sz="2400" dirty="0"/>
              <a:t>,</a:t>
            </a:r>
            <a:r>
              <a:rPr lang="zh-CN" altLang="en-US" sz="2400" dirty="0" smtClean="0"/>
              <a:t>保存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--</a:t>
            </a:r>
            <a:r>
              <a:rPr lang="zh-CN" altLang="en-US" sz="2400" dirty="0"/>
              <a:t>页面中有其他需要继续跟进的</a:t>
            </a:r>
            <a:r>
              <a:rPr lang="en-US" altLang="zh-CN" sz="2400" dirty="0"/>
              <a:t>URL</a:t>
            </a:r>
            <a:r>
              <a:rPr lang="zh-CN" altLang="en-US" sz="2400" dirty="0"/>
              <a:t>地址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则继续</a:t>
            </a:r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步去发请求，如此循环</a:t>
            </a:r>
          </a:p>
        </p:txBody>
      </p:sp>
    </p:spTree>
    <p:extLst>
      <p:ext uri="{BB962C8B-B14F-4D97-AF65-F5344CB8AC3E}">
        <p14:creationId xmlns:p14="http://schemas.microsoft.com/office/powerpoint/2010/main" val="38726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SLIDE_MODEL_TYPE" val="cov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0189028"/>
  <p:tag name="KSO_WM_TEMPLATE_SUBCATEGORY" val="combine"/>
  <p:tag name="KSO_WM_TEMPLATE_THUMBS_INDEX" val="1、2、3、4、6、8、9、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l_h_f"/>
  <p:tag name="KSO_WM_UNIT_INDEX" val="1_1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8_2*l_h_f*1_1_1"/>
  <p:tag name="KSO_WM_UNIT_PRESET_TEXT" val="公司概况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heme/theme1.xml><?xml version="1.0" encoding="utf-8"?>
<a:theme xmlns:a="http://schemas.openxmlformats.org/drawingml/2006/main" name="NTD_VIP模板">
  <a:themeElements>
    <a:clrScheme name="自定义 318">
      <a:dk1>
        <a:srgbClr val="000000"/>
      </a:dk1>
      <a:lt1>
        <a:srgbClr val="FFFFFF"/>
      </a:lt1>
      <a:dk2>
        <a:srgbClr val="E0545D"/>
      </a:dk2>
      <a:lt2>
        <a:srgbClr val="F7F5F3"/>
      </a:lt2>
      <a:accent1>
        <a:srgbClr val="E0545D"/>
      </a:accent1>
      <a:accent2>
        <a:srgbClr val="595959"/>
      </a:accent2>
      <a:accent3>
        <a:srgbClr val="FFFFFF"/>
      </a:accent3>
      <a:accent4>
        <a:srgbClr val="F7F5F3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anchor="ctr"/>
      <a:lstStyle>
        <a:defPPr algn="l">
          <a:defRPr sz="2400" noProof="1" smtClean="0">
            <a:solidFill>
              <a:schemeClr val="tx1"/>
            </a:solidFill>
            <a:latin typeface="+mn-ea"/>
            <a:ea typeface="+mn-ea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2073</Words>
  <Application>Microsoft Office PowerPoint</Application>
  <PresentationFormat>宽屏</PresentationFormat>
  <Paragraphs>372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DengXian</vt:lpstr>
      <vt:lpstr>宋体</vt:lpstr>
      <vt:lpstr>微软雅黑</vt:lpstr>
      <vt:lpstr>Arial</vt:lpstr>
      <vt:lpstr>Calibri</vt:lpstr>
      <vt:lpstr>Wingdings</vt:lpstr>
      <vt:lpstr>NTD_VIP模板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正则提取html数据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我的文档</dc:creator>
  <cp:lastModifiedBy>Administrator</cp:lastModifiedBy>
  <cp:revision>405</cp:revision>
  <dcterms:created xsi:type="dcterms:W3CDTF">2018-10-16T12:15:00Z</dcterms:created>
  <dcterms:modified xsi:type="dcterms:W3CDTF">2020-06-02T16:04:54Z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