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6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7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8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3"/>
  </p:notesMasterIdLst>
  <p:handoutMasterIdLst>
    <p:handoutMasterId r:id="rId54"/>
  </p:handoutMasterIdLst>
  <p:sldIdLst>
    <p:sldId id="896" r:id="rId2"/>
    <p:sldId id="897" r:id="rId3"/>
    <p:sldId id="898" r:id="rId4"/>
    <p:sldId id="691" r:id="rId5"/>
    <p:sldId id="835" r:id="rId6"/>
    <p:sldId id="866" r:id="rId7"/>
    <p:sldId id="803" r:id="rId8"/>
    <p:sldId id="836" r:id="rId9"/>
    <p:sldId id="867" r:id="rId10"/>
    <p:sldId id="904" r:id="rId11"/>
    <p:sldId id="838" r:id="rId12"/>
    <p:sldId id="871" r:id="rId13"/>
    <p:sldId id="872" r:id="rId14"/>
    <p:sldId id="873" r:id="rId15"/>
    <p:sldId id="874" r:id="rId16"/>
    <p:sldId id="875" r:id="rId17"/>
    <p:sldId id="876" r:id="rId18"/>
    <p:sldId id="877" r:id="rId19"/>
    <p:sldId id="879" r:id="rId20"/>
    <p:sldId id="878" r:id="rId21"/>
    <p:sldId id="880" r:id="rId22"/>
    <p:sldId id="905" r:id="rId23"/>
    <p:sldId id="839" r:id="rId24"/>
    <p:sldId id="881" r:id="rId25"/>
    <p:sldId id="848" r:id="rId26"/>
    <p:sldId id="906" r:id="rId27"/>
    <p:sldId id="899" r:id="rId28"/>
    <p:sldId id="900" r:id="rId29"/>
    <p:sldId id="901" r:id="rId30"/>
    <p:sldId id="902" r:id="rId31"/>
    <p:sldId id="847" r:id="rId32"/>
    <p:sldId id="882" r:id="rId33"/>
    <p:sldId id="883" r:id="rId34"/>
    <p:sldId id="884" r:id="rId35"/>
    <p:sldId id="885" r:id="rId36"/>
    <p:sldId id="843" r:id="rId37"/>
    <p:sldId id="907" r:id="rId38"/>
    <p:sldId id="844" r:id="rId39"/>
    <p:sldId id="887" r:id="rId40"/>
    <p:sldId id="888" r:id="rId41"/>
    <p:sldId id="909" r:id="rId42"/>
    <p:sldId id="910" r:id="rId43"/>
    <p:sldId id="889" r:id="rId44"/>
    <p:sldId id="908" r:id="rId45"/>
    <p:sldId id="851" r:id="rId46"/>
    <p:sldId id="891" r:id="rId47"/>
    <p:sldId id="892" r:id="rId48"/>
    <p:sldId id="893" r:id="rId49"/>
    <p:sldId id="895" r:id="rId50"/>
    <p:sldId id="911" r:id="rId51"/>
    <p:sldId id="912" r:id="rId5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6DB"/>
    <a:srgbClr val="4B7BBD"/>
    <a:srgbClr val="000099"/>
    <a:srgbClr val="009A46"/>
    <a:srgbClr val="AC328C"/>
    <a:srgbClr val="DC1F26"/>
    <a:srgbClr val="231F20"/>
    <a:srgbClr val="B4DD93"/>
    <a:srgbClr val="C5D8A0"/>
    <a:srgbClr val="827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2613" autoAdjust="0"/>
  </p:normalViewPr>
  <p:slideViewPr>
    <p:cSldViewPr>
      <p:cViewPr varScale="1">
        <p:scale>
          <a:sx n="156" d="100"/>
          <a:sy n="156" d="100"/>
        </p:scale>
        <p:origin x="438" y="1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SPIDER</a:t>
            </a:r>
          </a:p>
        </p:txBody>
      </p:sp>
    </p:spTree>
    <p:extLst>
      <p:ext uri="{BB962C8B-B14F-4D97-AF65-F5344CB8AC3E}">
        <p14:creationId xmlns:p14="http://schemas.microsoft.com/office/powerpoint/2010/main" val="1765268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瓜子二手车爬虫一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10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8727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瓜子二手车实战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5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422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78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024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17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03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63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06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64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目录 </a:t>
            </a:r>
            <a:r>
              <a:rPr lang="en-US" altLang="zh-CN" dirty="0" smtClean="0"/>
              <a:t>| 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431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10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47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瓜子二手车爬虫二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22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4222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爬虫项目启动方式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93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爬虫项目启动方式（续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6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重写</a:t>
            </a:r>
            <a:r>
              <a:rPr lang="en-US" altLang="zh-CN" dirty="0" err="1" smtClean="0"/>
              <a:t>start_requests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方法完成汽车数据抓取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09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err="1" smtClean="0"/>
              <a:t>Scrapy</a:t>
            </a:r>
            <a:r>
              <a:rPr lang="zh-CN" altLang="en-US" dirty="0" smtClean="0"/>
              <a:t>数据持久化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26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590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管道文件详解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3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管道文件详解（续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14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管道文件详解（续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6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err="1" smtClean="0"/>
              <a:t>Scrapy</a:t>
            </a:r>
            <a:r>
              <a:rPr lang="zh-CN" altLang="en-US" dirty="0" smtClean="0"/>
              <a:t>配置文件详解</a:t>
            </a:r>
            <a:endParaRPr lang="en-US" altLang="zh-CN" dirty="0" smtClean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83536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管道文件详解（续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316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数据持久化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281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数据持久化（续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712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数据持久化（续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400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数据持久化（续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863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将汽车信息存入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71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数据持久化（续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608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多级页面数据抓取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9721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多级页面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爬虫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40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多级页面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爬虫（续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78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项目完成步骤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126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多级页面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爬虫（续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326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知识点汇总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326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知识点汇总（续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729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完善瓜子二手车案例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2821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中间件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44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75032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下载器中间件之</a:t>
            </a:r>
            <a:r>
              <a:rPr lang="en-US" altLang="zh-CN" sz="1200" dirty="0" smtClean="0"/>
              <a:t>User-Agent</a:t>
            </a:r>
            <a:r>
              <a:rPr lang="zh-CN" altLang="en-US" sz="1200" dirty="0" smtClean="0"/>
              <a:t>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08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下载器中间件之</a:t>
            </a:r>
            <a:r>
              <a:rPr lang="en-US" altLang="zh-CN" sz="1200" dirty="0" smtClean="0"/>
              <a:t>User-Agent</a:t>
            </a:r>
            <a:r>
              <a:rPr lang="zh-CN" altLang="en-US" sz="1200" dirty="0" smtClean="0"/>
              <a:t>池（续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825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下载器中间件之</a:t>
            </a:r>
            <a:r>
              <a:rPr lang="en-US" altLang="zh-CN" sz="1200" dirty="0" smtClean="0"/>
              <a:t>User-Agent</a:t>
            </a:r>
            <a:r>
              <a:rPr lang="zh-CN" altLang="en-US" sz="1200" dirty="0" smtClean="0"/>
              <a:t>池（续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634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下载器中间件之代理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229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下载器中间件之代理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池（续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5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settings.py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054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下载器中间件之</a:t>
            </a:r>
            <a:r>
              <a:rPr lang="en-US" altLang="zh-CN" sz="1200" dirty="0" smtClean="0"/>
              <a:t>User-Agent</a:t>
            </a:r>
            <a:r>
              <a:rPr lang="zh-CN" altLang="en-US" sz="1200" dirty="0" smtClean="0"/>
              <a:t>池（续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966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33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settings.py</a:t>
            </a:r>
            <a:r>
              <a:rPr lang="zh-CN" altLang="en-US" dirty="0" smtClean="0"/>
              <a:t>详解（续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2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items.py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33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爬虫文件详解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29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爬虫文件详解（续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9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1566662"/>
            <a:ext cx="7772400" cy="1102519"/>
          </a:xfrm>
        </p:spPr>
        <p:txBody>
          <a:bodyPr>
            <a:noAutofit/>
          </a:bodyPr>
          <a:lstStyle>
            <a:lvl1pPr algn="l"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7" y="2669179"/>
            <a:ext cx="4256785" cy="550644"/>
          </a:xfr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48064" y="2669180"/>
            <a:ext cx="3312368" cy="572527"/>
          </a:xfrm>
        </p:spPr>
        <p:txBody>
          <a:bodyPr anchor="ctr">
            <a:noAutofit/>
          </a:bodyPr>
          <a:lstStyle>
            <a:lvl1pPr algn="l">
              <a:buNone/>
              <a:defRPr sz="3200" b="1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1923680"/>
            <a:ext cx="468000" cy="11222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79" tIns="34290" rIns="68579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9FA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1600" b="1" dirty="0">
              <a:solidFill>
                <a:srgbClr val="F9FA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en-US" altLang="zh-CN" sz="1600" b="1" dirty="0">
              <a:solidFill>
                <a:srgbClr val="F9FA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428612"/>
            <a:ext cx="5643603" cy="785818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：课堂练习标题</a:t>
            </a:r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2" y="1221600"/>
            <a:ext cx="8136903" cy="361840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grpSp>
        <p:nvGrpSpPr>
          <p:cNvPr id="8" name="组合 5"/>
          <p:cNvGrpSpPr/>
          <p:nvPr userDrawn="1"/>
        </p:nvGrpSpPr>
        <p:grpSpPr>
          <a:xfrm>
            <a:off x="107504" y="4659982"/>
            <a:ext cx="396139" cy="396138"/>
            <a:chOff x="71406" y="6069958"/>
            <a:chExt cx="716628" cy="716628"/>
          </a:xfrm>
          <a:solidFill>
            <a:srgbClr val="2A56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十字形 9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  <p:sp>
          <p:nvSpPr>
            <p:cNvPr id="13" name="十字形 12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今日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843558"/>
            <a:ext cx="9144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今日总结</a:t>
            </a:r>
          </a:p>
        </p:txBody>
      </p:sp>
      <p:sp>
        <p:nvSpPr>
          <p:cNvPr id="4" name="内容占位符 15"/>
          <p:cNvSpPr>
            <a:spLocks noGrp="1"/>
          </p:cNvSpPr>
          <p:nvPr>
            <p:ph sz="quarter" idx="10"/>
          </p:nvPr>
        </p:nvSpPr>
        <p:spPr>
          <a:xfrm>
            <a:off x="755576" y="1620000"/>
            <a:ext cx="7560000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>
                <a:solidFill>
                  <a:srgbClr val="2A56DB"/>
                </a:solidFill>
              </a:defRPr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05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空白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7494"/>
            <a:ext cx="6768752" cy="534816"/>
          </a:xfrm>
        </p:spPr>
        <p:txBody>
          <a:bodyPr>
            <a:noAutofit/>
          </a:bodyPr>
          <a:lstStyle>
            <a:lvl1pPr algn="l">
              <a:defRPr sz="3000" b="1"/>
            </a:lvl1pPr>
          </a:lstStyle>
          <a:p>
            <a:r>
              <a:rPr lang="zh-CN" altLang="en-US" dirty="0"/>
              <a:t>知识点标题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1892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_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77453" y="2002534"/>
            <a:ext cx="5443538" cy="407216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5" name="内容占位符 13"/>
          <p:cNvSpPr>
            <a:spLocks noGrp="1"/>
          </p:cNvSpPr>
          <p:nvPr>
            <p:ph sz="quarter" idx="11" hasCustomPrompt="1"/>
          </p:nvPr>
        </p:nvSpPr>
        <p:spPr>
          <a:xfrm>
            <a:off x="576927" y="1945432"/>
            <a:ext cx="5444500" cy="407216"/>
          </a:xfrm>
        </p:spPr>
        <p:txBody>
          <a:bodyPr anchor="ctr" anchorCtr="0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100" b="1" kern="12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521550" y="1351431"/>
            <a:ext cx="5499441" cy="596138"/>
          </a:xfrm>
        </p:spPr>
        <p:txBody>
          <a:bodyPr anchor="b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3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="" xmlns:a16="http://schemas.microsoft.com/office/drawing/2014/main" id="{CBDB4A95-D406-1D4A-B079-3F8E4342C3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000" y="3239683"/>
            <a:ext cx="1080000" cy="151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26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5430"/>
            <a:ext cx="9144900" cy="23431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5" y="49860"/>
            <a:ext cx="1269000" cy="53289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87C1EA"/>
              </a:clrFrom>
              <a:clrTo>
                <a:srgbClr val="87C1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00" y="77953"/>
            <a:ext cx="486000" cy="4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579835" y="573882"/>
            <a:ext cx="2858165" cy="69294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0798" y="723901"/>
            <a:ext cx="2777203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目录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|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CONTENTS</a:t>
            </a:r>
          </a:p>
        </p:txBody>
      </p:sp>
      <p:sp>
        <p:nvSpPr>
          <p:cNvPr id="12" name="矩形 11"/>
          <p:cNvSpPr/>
          <p:nvPr/>
        </p:nvSpPr>
        <p:spPr>
          <a:xfrm>
            <a:off x="954000" y="1610007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741023" y="596344"/>
            <a:ext cx="1080235" cy="435999"/>
          </a:xfrm>
          <a:prstGeom prst="rect">
            <a:avLst/>
          </a:prstGeom>
          <a:ln>
            <a:noFill/>
          </a:ln>
        </p:spPr>
        <p:txBody>
          <a:bodyPr wrap="none" anchor="ctr"/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20" name="内容占位符 19"/>
          <p:cNvSpPr>
            <a:spLocks noGrp="1"/>
          </p:cNvSpPr>
          <p:nvPr userDrawn="1">
            <p:ph sz="quarter" idx="10" hasCustomPrompt="1"/>
          </p:nvPr>
        </p:nvSpPr>
        <p:spPr>
          <a:xfrm>
            <a:off x="1493658" y="1493721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pic>
        <p:nvPicPr>
          <p:cNvPr id="33" name="图片 6" descr="tedu logo">
            <a:extLst>
              <a:ext uri="{FF2B5EF4-FFF2-40B4-BE49-F238E27FC236}">
                <a16:creationId xmlns="" xmlns:a16="http://schemas.microsoft.com/office/drawing/2014/main" id="{A85838EE-210D-F74F-9DAB-9E48EC6C107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87A6138F-B30F-EC4F-9BDB-0021AC8BF46F}"/>
              </a:ext>
            </a:extLst>
          </p:cNvPr>
          <p:cNvSpPr/>
          <p:nvPr userDrawn="1"/>
        </p:nvSpPr>
        <p:spPr>
          <a:xfrm>
            <a:off x="954000" y="2128013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5" name="内容占位符 19">
            <a:extLst>
              <a:ext uri="{FF2B5EF4-FFF2-40B4-BE49-F238E27FC236}">
                <a16:creationId xmlns="" xmlns:a16="http://schemas.microsoft.com/office/drawing/2014/main" id="{62462150-CFC5-2543-A8DF-5585074A886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93658" y="2011727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456944F7-3A26-5B46-9460-3B93E749BC71}"/>
              </a:ext>
            </a:extLst>
          </p:cNvPr>
          <p:cNvSpPr/>
          <p:nvPr userDrawn="1"/>
        </p:nvSpPr>
        <p:spPr>
          <a:xfrm>
            <a:off x="954000" y="2646019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7" name="内容占位符 19">
            <a:extLst>
              <a:ext uri="{FF2B5EF4-FFF2-40B4-BE49-F238E27FC236}">
                <a16:creationId xmlns="" xmlns:a16="http://schemas.microsoft.com/office/drawing/2014/main" id="{60765D8E-7E2D-7847-A335-3FCF24FB552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93803" y="2529733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E7CF31A1-59AF-184E-96D8-153B7A726C9C}"/>
              </a:ext>
            </a:extLst>
          </p:cNvPr>
          <p:cNvSpPr/>
          <p:nvPr userDrawn="1"/>
        </p:nvSpPr>
        <p:spPr>
          <a:xfrm>
            <a:off x="954000" y="3164026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9" name="内容占位符 19">
            <a:extLst>
              <a:ext uri="{FF2B5EF4-FFF2-40B4-BE49-F238E27FC236}">
                <a16:creationId xmlns="" xmlns:a16="http://schemas.microsoft.com/office/drawing/2014/main" id="{C6671A97-A6E8-CD41-8E9B-2E78E7D6EA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3803" y="3047740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15C680F4-C833-B74F-A678-E50C30599202}"/>
              </a:ext>
            </a:extLst>
          </p:cNvPr>
          <p:cNvSpPr/>
          <p:nvPr userDrawn="1"/>
        </p:nvSpPr>
        <p:spPr>
          <a:xfrm>
            <a:off x="954000" y="3682032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1" name="内容占位符 19">
            <a:extLst>
              <a:ext uri="{FF2B5EF4-FFF2-40B4-BE49-F238E27FC236}">
                <a16:creationId xmlns="" xmlns:a16="http://schemas.microsoft.com/office/drawing/2014/main" id="{3399801B-753D-5549-BCD4-BAADF90EF65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493803" y="3565746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85AB87F6-D34F-674A-8E7A-FF1898EFB709}"/>
              </a:ext>
            </a:extLst>
          </p:cNvPr>
          <p:cNvSpPr/>
          <p:nvPr userDrawn="1"/>
        </p:nvSpPr>
        <p:spPr>
          <a:xfrm>
            <a:off x="954000" y="4200037"/>
            <a:ext cx="431888" cy="30466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7" name="内容占位符 19">
            <a:extLst>
              <a:ext uri="{FF2B5EF4-FFF2-40B4-BE49-F238E27FC236}">
                <a16:creationId xmlns="" xmlns:a16="http://schemas.microsoft.com/office/drawing/2014/main" id="{1E2553EF-74B5-6440-A4A9-2BAF5AB004A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493803" y="4083751"/>
            <a:ext cx="3888395" cy="42095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660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1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indent="0">
              <a:buFontTx/>
              <a:buNone/>
              <a:defRPr lang="zh-CN" altLang="en-US" sz="3000" b="1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01</a:t>
            </a:r>
          </a:p>
        </p:txBody>
      </p:sp>
      <p:pic>
        <p:nvPicPr>
          <p:cNvPr id="29" name="图片 6" descr="tedu logo">
            <a:extLst>
              <a:ext uri="{FF2B5EF4-FFF2-40B4-BE49-F238E27FC236}">
                <a16:creationId xmlns="" xmlns:a16="http://schemas.microsoft.com/office/drawing/2014/main" id="{3C2ED7E3-016E-B14B-8B09-7D87512CF6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54025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2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3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02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932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3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3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03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3414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4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3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04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8036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5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3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05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8196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课程体系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23851" y="875487"/>
            <a:ext cx="2160000" cy="72000"/>
          </a:xfrm>
          <a:prstGeom prst="roundRect">
            <a:avLst/>
          </a:prstGeom>
          <a:solidFill>
            <a:srgbClr val="AC328C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流程图: 过程 6"/>
          <p:cNvSpPr/>
          <p:nvPr userDrawn="1"/>
        </p:nvSpPr>
        <p:spPr>
          <a:xfrm>
            <a:off x="323851" y="435942"/>
            <a:ext cx="2160000" cy="432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课程体系图</a:t>
            </a:r>
          </a:p>
        </p:txBody>
      </p:sp>
    </p:spTree>
    <p:extLst>
      <p:ext uri="{BB962C8B-B14F-4D97-AF65-F5344CB8AC3E}">
        <p14:creationId xmlns:p14="http://schemas.microsoft.com/office/powerpoint/2010/main" val="242849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小节6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427662" cy="586697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3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472679" y="1089423"/>
            <a:ext cx="1476375" cy="1396603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500" b="1" dirty="0">
                <a:solidFill>
                  <a:srgbClr val="013078"/>
                </a:solidFill>
                <a:ea typeface="宋体" panose="02010600030101010101" pitchFamily="2" charset="-122"/>
              </a:rPr>
              <a:t>06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685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2464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7_当天总结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758113" y="1"/>
            <a:ext cx="1241822" cy="73580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A4C1E78-C00B-CB43-9EEE-E635A3CD5E1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579835" y="573882"/>
            <a:ext cx="2858165" cy="692944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xmlns="" id="{532A0C74-50E4-0D41-BE58-3A8B9FEA0C31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79835" y="723901"/>
            <a:ext cx="2858165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总结 </a:t>
            </a: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|</a:t>
            </a: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 </a:t>
            </a:r>
            <a:r>
              <a:rPr lang="en-US" altLang="zh-CN" sz="2400" b="1" i="0" u="none" kern="1200" baseline="0" dirty="0">
                <a:solidFill>
                  <a:schemeClr val="bg1"/>
                </a:solidFill>
                <a:effectLst/>
                <a:latin typeface="+mj-lt"/>
                <a:ea typeface="宋体" panose="02010600030101010101" pitchFamily="2" charset="-122"/>
                <a:cs typeface="+mn-cs"/>
              </a:rPr>
              <a:t>SUMMARY</a:t>
            </a:r>
            <a:endParaRPr kumimoji="0" lang="en-US" altLang="zh-CN" sz="2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DengXian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FAD84140-4A23-514B-9ED4-2562D1FEFF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5072" y="1383750"/>
            <a:ext cx="7993856" cy="3402000"/>
          </a:xfrm>
        </p:spPr>
        <p:txBody>
          <a:bodyPr lIns="90000"/>
          <a:lstStyle>
            <a:lvl1pPr marL="271350" indent="-279450">
              <a:lnSpc>
                <a:spcPct val="150000"/>
              </a:lnSpc>
              <a:buFont typeface="Arial" panose="020B0604020202020204" pitchFamily="34" charset="0"/>
              <a:buChar char="•"/>
              <a:defRPr sz="21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558900" indent="-257175">
              <a:lnSpc>
                <a:spcPct val="150000"/>
              </a:lnSpc>
              <a:buFont typeface="Wingdings" pitchFamily="2" charset="2"/>
              <a:buChar char="ü"/>
              <a:defRPr sz="18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 sz="1500"/>
            </a:lvl3pPr>
            <a:lvl4pPr marL="691875" indent="-257175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lvl4pPr>
            <a:lvl5pPr marL="1371600" indent="0">
              <a:lnSpc>
                <a:spcPct val="150000"/>
              </a:lnSpc>
              <a:buNone/>
              <a:defRPr/>
            </a:lvl5pPr>
          </a:lstStyle>
          <a:p>
            <a:pPr lvl="0" indent="-171450"/>
            <a:r>
              <a:rPr lang="zh-CN" altLang="en-US" dirty="0"/>
              <a:t> 单击此处编辑母版文本样式</a:t>
            </a:r>
          </a:p>
          <a:p>
            <a:pPr lvl="1" indent="-171450"/>
            <a:r>
              <a:rPr lang="zh-CN" altLang="en-US" dirty="0"/>
              <a:t>  第二级</a:t>
            </a:r>
          </a:p>
        </p:txBody>
      </p:sp>
      <p:pic>
        <p:nvPicPr>
          <p:cNvPr id="11" name="图片 6" descr="tedu logo">
            <a:extLst>
              <a:ext uri="{FF2B5EF4-FFF2-40B4-BE49-F238E27FC236}">
                <a16:creationId xmlns:a16="http://schemas.microsoft.com/office/drawing/2014/main" xmlns="" id="{C70CDD17-12EA-064A-A718-6063C55C6C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50001" y="35719"/>
            <a:ext cx="1239440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7914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23851" y="875487"/>
            <a:ext cx="2160000" cy="72000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84408" y="1172123"/>
            <a:ext cx="7560000" cy="1569660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 marL="342900" indent="0">
              <a:lnSpc>
                <a:spcPct val="120000"/>
              </a:lnSpc>
              <a:buNone/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理解。。。</a:t>
            </a:r>
            <a:endParaRPr lang="en-US" altLang="zh-CN" dirty="0"/>
          </a:p>
          <a:p>
            <a:pPr lvl="0"/>
            <a:r>
              <a:rPr lang="zh-CN" altLang="en-US" dirty="0"/>
              <a:t>掌握。。。</a:t>
            </a:r>
            <a:endParaRPr lang="en-US" altLang="zh-CN" dirty="0"/>
          </a:p>
          <a:p>
            <a:pPr lvl="0"/>
            <a:r>
              <a:rPr lang="zh-CN" altLang="en-US" dirty="0"/>
              <a:t>学会。。。</a:t>
            </a:r>
          </a:p>
        </p:txBody>
      </p:sp>
      <p:sp>
        <p:nvSpPr>
          <p:cNvPr id="7" name="流程图: 过程 6"/>
          <p:cNvSpPr/>
          <p:nvPr userDrawn="1"/>
        </p:nvSpPr>
        <p:spPr>
          <a:xfrm>
            <a:off x="323851" y="435942"/>
            <a:ext cx="2160000" cy="432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课程目标</a:t>
            </a:r>
          </a:p>
        </p:txBody>
      </p:sp>
    </p:spTree>
    <p:extLst>
      <p:ext uri="{BB962C8B-B14F-4D97-AF65-F5344CB8AC3E}">
        <p14:creationId xmlns:p14="http://schemas.microsoft.com/office/powerpoint/2010/main" val="424425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技能构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23851" y="875487"/>
            <a:ext cx="2160000" cy="72000"/>
          </a:xfrm>
          <a:prstGeom prst="roundRect">
            <a:avLst/>
          </a:prstGeom>
          <a:solidFill>
            <a:srgbClr val="009A46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15"/>
          <p:cNvSpPr>
            <a:spLocks noGrp="1"/>
          </p:cNvSpPr>
          <p:nvPr>
            <p:ph sz="quarter" idx="11"/>
          </p:nvPr>
        </p:nvSpPr>
        <p:spPr>
          <a:xfrm>
            <a:off x="684408" y="1172123"/>
            <a:ext cx="7560000" cy="49795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 marL="342900" indent="0">
              <a:lnSpc>
                <a:spcPct val="120000"/>
              </a:lnSpc>
              <a:buNone/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endParaRPr lang="zh-CN" altLang="en-US" dirty="0"/>
          </a:p>
        </p:txBody>
      </p:sp>
      <p:sp>
        <p:nvSpPr>
          <p:cNvPr id="7" name="流程图: 过程 6"/>
          <p:cNvSpPr/>
          <p:nvPr userDrawn="1"/>
        </p:nvSpPr>
        <p:spPr>
          <a:xfrm>
            <a:off x="323851" y="435942"/>
            <a:ext cx="2160000" cy="432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技能构成</a:t>
            </a:r>
          </a:p>
        </p:txBody>
      </p:sp>
    </p:spTree>
    <p:extLst>
      <p:ext uri="{BB962C8B-B14F-4D97-AF65-F5344CB8AC3E}">
        <p14:creationId xmlns:p14="http://schemas.microsoft.com/office/powerpoint/2010/main" val="274906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技能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5576" y="1620000"/>
            <a:ext cx="7560000" cy="2754307"/>
          </a:xfrm>
          <a:noFill/>
        </p:spPr>
        <p:txBody>
          <a:bodyPr>
            <a:normAutofit/>
          </a:bodyPr>
          <a:lstStyle>
            <a:lvl1pPr marL="342900" marR="0" indent="-34290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提问式回顾知识点</a:t>
            </a:r>
            <a:endParaRPr lang="en-US" altLang="zh-CN" dirty="0"/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/>
              <a:t>提问式回顾知识点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843558"/>
            <a:ext cx="9144000" cy="57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技能回顾</a:t>
            </a:r>
          </a:p>
        </p:txBody>
      </p:sp>
    </p:spTree>
    <p:extLst>
      <p:ext uri="{BB962C8B-B14F-4D97-AF65-F5344CB8AC3E}">
        <p14:creationId xmlns:p14="http://schemas.microsoft.com/office/powerpoint/2010/main" val="351985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今日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5576" y="1620000"/>
            <a:ext cx="7560000" cy="2754307"/>
          </a:xfrm>
          <a:noFill/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843558"/>
            <a:ext cx="9144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今日目标</a:t>
            </a:r>
          </a:p>
        </p:txBody>
      </p:sp>
    </p:spTree>
    <p:extLst>
      <p:ext uri="{BB962C8B-B14F-4D97-AF65-F5344CB8AC3E}">
        <p14:creationId xmlns:p14="http://schemas.microsoft.com/office/powerpoint/2010/main" val="276040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技能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130566" y="81"/>
            <a:ext cx="5013434" cy="513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圆角矩形 4"/>
          <p:cNvSpPr/>
          <p:nvPr/>
        </p:nvSpPr>
        <p:spPr>
          <a:xfrm>
            <a:off x="323851" y="658666"/>
            <a:ext cx="2304000" cy="9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1" y="123825"/>
            <a:ext cx="2304000" cy="503238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知识块标题</a:t>
            </a:r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1" y="1545636"/>
            <a:ext cx="6786611" cy="785818"/>
          </a:xfrm>
        </p:spPr>
        <p:txBody>
          <a:bodyPr anchor="b" anchorCtr="1">
            <a:noAutofit/>
          </a:bodyPr>
          <a:lstStyle>
            <a:lvl1pPr algn="ctr">
              <a:defRPr sz="44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2371448"/>
            <a:ext cx="6840760" cy="10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195486"/>
            <a:ext cx="6768752" cy="534816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789553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1923680"/>
            <a:ext cx="468000" cy="112221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79" tIns="34290" rIns="68579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知识讲解</a:t>
            </a:r>
            <a:endParaRPr lang="en-US" altLang="zh-CN" sz="1600" b="1" dirty="0">
              <a:solidFill>
                <a:srgbClr val="F9FA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5"/>
          <p:cNvGrpSpPr/>
          <p:nvPr userDrawn="1"/>
        </p:nvGrpSpPr>
        <p:grpSpPr>
          <a:xfrm>
            <a:off x="107504" y="4659982"/>
            <a:ext cx="396139" cy="396138"/>
            <a:chOff x="71406" y="6069958"/>
            <a:chExt cx="716628" cy="716628"/>
          </a:xfrm>
          <a:solidFill>
            <a:srgbClr val="2A56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十字形 14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  <p:sp>
          <p:nvSpPr>
            <p:cNvPr id="17" name="十字形 16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tedu_logo.png"/>
          <p:cNvPicPr>
            <a:picLocks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317" y="51118"/>
            <a:ext cx="1438171" cy="6484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37" r:id="rId2"/>
    <p:sldLayoutId id="2147483738" r:id="rId3"/>
    <p:sldLayoutId id="2147483739" r:id="rId4"/>
    <p:sldLayoutId id="2147483735" r:id="rId5"/>
    <p:sldLayoutId id="2147483734" r:id="rId6"/>
    <p:sldLayoutId id="2147483730" r:id="rId7"/>
    <p:sldLayoutId id="2147483723" r:id="rId8"/>
    <p:sldLayoutId id="2147483722" r:id="rId9"/>
    <p:sldLayoutId id="2147483726" r:id="rId10"/>
    <p:sldLayoutId id="2147483740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azi.com/langfang/buy/o%7b%7d/#bre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azi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904FA456-C778-9C48-AE79-1EC7F82CD22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SPIDER  </a:t>
            </a:r>
            <a:r>
              <a:rPr lang="en-US" altLang="zh-CN" dirty="0" smtClean="0"/>
              <a:t>DAY07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0"/>
          </p:nvPr>
        </p:nvSpPr>
        <p:spPr/>
        <p:txBody>
          <a:bodyPr vert="horz" wrap="square" lIns="68580" tIns="34290" rIns="68580" bIns="34290" numCol="1" rtlCol="0" anchor="t" anchorCtr="0" compatLnSpc="1">
            <a:normAutofit/>
          </a:bodyPr>
          <a:lstStyle/>
          <a:p>
            <a:pPr lvl="0" eaLnBrk="1" hangingPunct="1">
              <a:lnSpc>
                <a:spcPct val="90000"/>
              </a:lnSpc>
              <a:defRPr/>
            </a:pPr>
            <a:r>
              <a:rPr lang="en-US" altLang="zh-CN" noProof="0" dirty="0" smtClean="0"/>
              <a:t>SPIDER</a:t>
            </a:r>
            <a:endParaRPr lang="zh-CN" altLang="en-US" sz="2400" b="0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98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8000" y="2679751"/>
            <a:ext cx="6427662" cy="586697"/>
          </a:xfrm>
        </p:spPr>
        <p:txBody>
          <a:bodyPr/>
          <a:lstStyle/>
          <a:p>
            <a:r>
              <a:rPr lang="zh-CN" altLang="en-US" dirty="0" smtClean="0"/>
              <a:t>瓜子二手车爬虫一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6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瓜子二手车实战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527119"/>
          </a:xfrm>
        </p:spPr>
        <p:txBody>
          <a:bodyPr/>
          <a:lstStyle/>
          <a:p>
            <a:r>
              <a:rPr lang="zh-CN" altLang="en-US" sz="1800" dirty="0" smtClean="0"/>
              <a:t>目标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   抓取</a:t>
            </a:r>
            <a:r>
              <a:rPr lang="zh-CN" altLang="en-US" sz="1800" dirty="0"/>
              <a:t>瓜子二手车官网二手车收据（我要买车）</a:t>
            </a:r>
            <a:endParaRPr lang="en-US" altLang="zh-CN" sz="1800" dirty="0" smtClean="0"/>
          </a:p>
          <a:p>
            <a:r>
              <a:rPr lang="en-US" altLang="zh-CN" sz="1800" dirty="0" smtClean="0"/>
              <a:t>URL</a:t>
            </a:r>
            <a:r>
              <a:rPr lang="zh-CN" altLang="en-US" sz="1800" dirty="0" smtClean="0"/>
              <a:t>地址规律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/>
              <a:t>URL</a:t>
            </a:r>
            <a:r>
              <a:rPr lang="zh-CN" altLang="en-US" sz="1800" dirty="0"/>
              <a:t>地址：</a:t>
            </a:r>
            <a:r>
              <a:rPr lang="en-US" altLang="zh-CN" sz="1800" dirty="0">
                <a:hlinkClick r:id="rId3"/>
              </a:rPr>
              <a:t>https://www.guazi.com/langfang/buy/o{}/#</a:t>
            </a:r>
            <a:r>
              <a:rPr lang="en-US" altLang="zh-CN" sz="1800" dirty="0" smtClean="0">
                <a:hlinkClick r:id="rId3"/>
              </a:rPr>
              <a:t>bread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URL</a:t>
            </a:r>
            <a:r>
              <a:rPr lang="zh-CN" altLang="en-US" sz="1800" dirty="0"/>
              <a:t>规律</a:t>
            </a:r>
            <a:r>
              <a:rPr lang="en-US" altLang="zh-CN" sz="1800" dirty="0"/>
              <a:t>: o1  o2  o3  o4  o5  ... </a:t>
            </a:r>
            <a:r>
              <a:rPr lang="en-US" altLang="zh-CN" sz="1800" dirty="0" smtClean="0"/>
              <a:t>...</a:t>
            </a:r>
            <a:endParaRPr lang="en-US" altLang="zh-CN" sz="1600" dirty="0"/>
          </a:p>
          <a:p>
            <a:r>
              <a:rPr lang="zh-CN" altLang="en-US" sz="1800" dirty="0"/>
              <a:t>所抓数据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    汽车</a:t>
            </a:r>
            <a:r>
              <a:rPr lang="zh-CN" altLang="en-US" sz="1800" dirty="0"/>
              <a:t>链接</a:t>
            </a:r>
          </a:p>
          <a:p>
            <a:pPr marL="0" indent="0">
              <a:buNone/>
            </a:pPr>
            <a:r>
              <a:rPr lang="zh-CN" altLang="en-US" sz="1800" dirty="0" smtClean="0"/>
              <a:t>    汽车</a:t>
            </a:r>
            <a:r>
              <a:rPr lang="zh-CN" altLang="en-US" sz="1800" dirty="0"/>
              <a:t>名称</a:t>
            </a:r>
          </a:p>
          <a:p>
            <a:pPr marL="0" indent="0">
              <a:buNone/>
            </a:pPr>
            <a:r>
              <a:rPr lang="zh-CN" altLang="en-US" sz="1800" dirty="0" smtClean="0"/>
              <a:t>    汽车</a:t>
            </a:r>
            <a:r>
              <a:rPr lang="zh-CN" altLang="en-US" sz="1800" dirty="0"/>
              <a:t>价格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78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412613"/>
          </a:xfrm>
        </p:spPr>
        <p:txBody>
          <a:bodyPr/>
          <a:lstStyle/>
          <a:p>
            <a:r>
              <a:rPr lang="zh-CN" altLang="en-US" sz="2000" dirty="0" smtClean="0"/>
              <a:t>汽车详情页链接、汽车名称、汽车价格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00187"/>
            <a:ext cx="6290255" cy="31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185214"/>
          </a:xfrm>
        </p:spPr>
        <p:txBody>
          <a:bodyPr/>
          <a:lstStyle/>
          <a:p>
            <a:r>
              <a:rPr lang="zh-CN" altLang="en-US" sz="2000" dirty="0" smtClean="0"/>
              <a:t>创建项目和爬虫文件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scrapy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startproject</a:t>
            </a:r>
            <a:r>
              <a:rPr lang="en-US" altLang="zh-CN" sz="2000" dirty="0"/>
              <a:t> Car</a:t>
            </a:r>
          </a:p>
          <a:p>
            <a:pPr marL="0" indent="0">
              <a:buNone/>
            </a:pPr>
            <a:r>
              <a:rPr lang="en-US" altLang="zh-CN" sz="2000" dirty="0" smtClean="0"/>
              <a:t>    cd </a:t>
            </a:r>
            <a:r>
              <a:rPr lang="en-US" altLang="zh-CN" sz="2000" dirty="0"/>
              <a:t>Car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scrapy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genspider</a:t>
            </a:r>
            <a:r>
              <a:rPr lang="en-US" altLang="zh-CN" sz="2000" dirty="0"/>
              <a:t> car </a:t>
            </a:r>
            <a:r>
              <a:rPr lang="en-US" altLang="zh-CN" sz="2000" dirty="0" smtClean="0">
                <a:hlinkClick r:id="rId3"/>
              </a:rPr>
              <a:t>www.guazi.com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此处</a:t>
            </a:r>
            <a:r>
              <a:rPr lang="en-US" altLang="zh-CN" sz="2000" dirty="0" smtClean="0">
                <a:hlinkClick r:id="rId3"/>
              </a:rPr>
              <a:t>www.guazi.com</a:t>
            </a:r>
            <a:r>
              <a:rPr lang="zh-CN" altLang="en-US" sz="2000" dirty="0"/>
              <a:t>必须</a:t>
            </a:r>
            <a:r>
              <a:rPr lang="zh-CN" altLang="en-US" sz="2000" dirty="0" smtClean="0"/>
              <a:t>通过浏览器地址栏观察后确认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5778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412613"/>
          </a:xfrm>
        </p:spPr>
        <p:txBody>
          <a:bodyPr/>
          <a:lstStyle/>
          <a:p>
            <a:r>
              <a:rPr lang="en-US" altLang="zh-CN" sz="2000" dirty="0" smtClean="0"/>
              <a:t>items.py</a:t>
            </a:r>
            <a:r>
              <a:rPr lang="zh-CN" altLang="en-US" sz="2000" dirty="0" smtClean="0"/>
              <a:t>定义要抓取的数据结构</a:t>
            </a:r>
            <a:endParaRPr lang="en-US" altLang="zh-CN" sz="2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1585451"/>
            <a:ext cx="5904656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scrapy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CarItem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(scrapy.Item)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链接、名称、价格</a:t>
            </a:r>
            <a:b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scrapy.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name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scrapy.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price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scrapy.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1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046988"/>
          </a:xfrm>
        </p:spPr>
        <p:txBody>
          <a:bodyPr/>
          <a:lstStyle/>
          <a:p>
            <a:r>
              <a:rPr lang="en-US" altLang="zh-CN" sz="2000" dirty="0" smtClean="0"/>
              <a:t>car.py</a:t>
            </a:r>
            <a:r>
              <a:rPr lang="zh-CN" altLang="en-US" sz="2000" dirty="0" smtClean="0"/>
              <a:t>爬虫文件进行数据解析提取（使用</a:t>
            </a:r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xpath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en-US" sz="2000" dirty="0" smtClean="0"/>
              <a:t>基准</a:t>
            </a:r>
            <a:r>
              <a:rPr lang="en-US" altLang="zh-CN" sz="2000" dirty="0" err="1" smtClean="0"/>
              <a:t>xpath</a:t>
            </a:r>
            <a:r>
              <a:rPr lang="zh-CN" altLang="en-US" sz="2000" dirty="0" smtClean="0"/>
              <a:t>，匹配</a:t>
            </a:r>
            <a:r>
              <a:rPr lang="zh-CN" altLang="en-US" sz="2000" dirty="0"/>
              <a:t>所有汽车节点对象列表</a:t>
            </a:r>
          </a:p>
          <a:p>
            <a:pPr marL="0" indent="0">
              <a:buNone/>
            </a:pPr>
            <a:r>
              <a:rPr lang="en-US" altLang="zh-CN" sz="2000" dirty="0" smtClean="0"/>
              <a:t>      '//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[@class="</a:t>
            </a:r>
            <a:r>
              <a:rPr lang="en-US" altLang="zh-CN" sz="2000" dirty="0" err="1"/>
              <a:t>carlist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clearfix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-top"]/li</a:t>
            </a:r>
            <a:r>
              <a:rPr lang="en-US" altLang="zh-CN" sz="2000" dirty="0" smtClean="0"/>
              <a:t>'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  遍历</a:t>
            </a:r>
            <a:r>
              <a:rPr lang="zh-CN" altLang="en-US" sz="2000" dirty="0"/>
              <a:t>后每辆车信息的</a:t>
            </a:r>
            <a:r>
              <a:rPr lang="en-US" altLang="zh-CN" sz="2000" dirty="0" err="1"/>
              <a:t>xpath</a:t>
            </a:r>
            <a:r>
              <a:rPr lang="zh-CN" altLang="en-US" sz="2000" dirty="0"/>
              <a:t>表达式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zh-CN" altLang="en-US" sz="2000" dirty="0" smtClean="0"/>
              <a:t>  汽车链接</a:t>
            </a:r>
            <a:r>
              <a:rPr lang="en-US" altLang="zh-CN" sz="2000" dirty="0" err="1" smtClean="0"/>
              <a:t>xpath</a:t>
            </a:r>
            <a:r>
              <a:rPr lang="en-US" altLang="zh-CN" sz="2000" dirty="0" smtClean="0"/>
              <a:t>: </a:t>
            </a:r>
            <a:r>
              <a:rPr lang="en-US" altLang="zh-CN" sz="2000" dirty="0"/>
              <a:t>'./a[1]/@</a:t>
            </a:r>
            <a:r>
              <a:rPr lang="en-US" altLang="zh-CN" sz="2000" dirty="0" err="1"/>
              <a:t>href</a:t>
            </a:r>
            <a:r>
              <a:rPr lang="en-US" altLang="zh-CN" sz="2000" dirty="0"/>
              <a:t>'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汽车名称</a:t>
            </a:r>
            <a:r>
              <a:rPr lang="en-US" altLang="zh-CN" sz="2000" dirty="0" err="1" smtClean="0"/>
              <a:t>xpath</a:t>
            </a:r>
            <a:r>
              <a:rPr lang="en-US" altLang="zh-CN" sz="2000" dirty="0" smtClean="0"/>
              <a:t>: </a:t>
            </a:r>
            <a:r>
              <a:rPr lang="en-US" altLang="zh-CN" sz="2000" dirty="0"/>
              <a:t>'.//h2[@class="t"]/text()'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汽车价格</a:t>
            </a:r>
            <a:r>
              <a:rPr lang="en-US" altLang="zh-CN" sz="2000" dirty="0" err="1" smtClean="0"/>
              <a:t>xpath</a:t>
            </a:r>
            <a:r>
              <a:rPr lang="en-US" altLang="zh-CN" sz="2000" dirty="0" smtClean="0"/>
              <a:t>: </a:t>
            </a:r>
            <a:r>
              <a:rPr lang="en-US" altLang="zh-CN" sz="2000" dirty="0"/>
              <a:t>'.//div[@class="t-price"]/p/text()'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722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095143"/>
          </a:xfrm>
        </p:spPr>
        <p:txBody>
          <a:bodyPr/>
          <a:lstStyle/>
          <a:p>
            <a:r>
              <a:rPr lang="en-US" altLang="zh-CN" sz="1800" dirty="0" smtClean="0"/>
              <a:t>car.py</a:t>
            </a:r>
            <a:r>
              <a:rPr lang="zh-CN" altLang="en-US" sz="1800" dirty="0" smtClean="0"/>
              <a:t>爬虫文件进行数据解析提取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start_urls</a:t>
            </a:r>
            <a:r>
              <a:rPr lang="zh-CN" altLang="en-US" sz="1800" dirty="0" smtClean="0"/>
              <a:t>中存放第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页的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地址</a:t>
            </a:r>
            <a:endParaRPr lang="en-US" altLang="zh-CN" sz="1800" dirty="0" smtClean="0"/>
          </a:p>
          <a:p>
            <a:r>
              <a:rPr lang="en-US" altLang="zh-CN" sz="1800" dirty="0" err="1"/>
              <a:t>r</a:t>
            </a:r>
            <a:r>
              <a:rPr lang="en-US" altLang="zh-CN" sz="1800" dirty="0" err="1" smtClean="0"/>
              <a:t>esponse.xpath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使用说明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</a:t>
            </a:r>
            <a:r>
              <a:rPr lang="zh-CN" altLang="en-US" sz="1800" dirty="0" smtClean="0"/>
              <a:t>结果为列表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列表中元素</a:t>
            </a:r>
            <a:r>
              <a:rPr lang="zh-CN" altLang="en-US" sz="1800" dirty="0"/>
              <a:t>为选择</a:t>
            </a:r>
            <a:r>
              <a:rPr lang="zh-CN" altLang="en-US" sz="1800" dirty="0" smtClean="0"/>
              <a:t>器对象 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zh-CN" altLang="en-US" sz="1800" dirty="0" smtClean="0"/>
              <a:t>    </a:t>
            </a:r>
            <a:r>
              <a:rPr lang="en-US" altLang="zh-CN" sz="1800" dirty="0" smtClean="0"/>
              <a:t>[&lt;</a:t>
            </a:r>
            <a:r>
              <a:rPr lang="en-US" altLang="zh-CN" sz="1800" dirty="0"/>
              <a:t>selector </a:t>
            </a:r>
            <a:r>
              <a:rPr lang="en-US" altLang="zh-CN" sz="1800" dirty="0" err="1"/>
              <a:t>xpath</a:t>
            </a:r>
            <a:r>
              <a:rPr lang="en-US" altLang="zh-CN" sz="1800" dirty="0"/>
              <a:t>='xxx' data='A'&gt;,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smtClean="0"/>
              <a:t> &lt;</a:t>
            </a:r>
            <a:r>
              <a:rPr lang="en-US" altLang="zh-CN" sz="1800" dirty="0"/>
              <a:t>selector </a:t>
            </a:r>
            <a:r>
              <a:rPr lang="en-US" altLang="zh-CN" sz="1800" dirty="0" err="1"/>
              <a:t>xpath</a:t>
            </a:r>
            <a:r>
              <a:rPr lang="en-US" altLang="zh-CN" sz="1800" dirty="0"/>
              <a:t>='xxx' data='B</a:t>
            </a:r>
            <a:r>
              <a:rPr lang="en-US" altLang="zh-CN" sz="1800" dirty="0" smtClean="0"/>
              <a:t>'&gt;]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    列表</a:t>
            </a:r>
            <a:r>
              <a:rPr lang="en-US" altLang="zh-CN" sz="1800" dirty="0"/>
              <a:t>.extract() </a:t>
            </a:r>
            <a:r>
              <a:rPr lang="zh-CN" altLang="en-US" sz="1800" dirty="0"/>
              <a:t>：序列化列表中所有选择器</a:t>
            </a:r>
            <a:r>
              <a:rPr lang="zh-CN" altLang="en-US" sz="1800" dirty="0" smtClean="0"/>
              <a:t>为字符串 </a:t>
            </a:r>
            <a:r>
              <a:rPr lang="en-US" altLang="zh-CN" sz="1800" dirty="0"/>
              <a:t>['A','B']</a:t>
            </a:r>
          </a:p>
          <a:p>
            <a:pPr marL="0" indent="0">
              <a:buNone/>
            </a:pPr>
            <a:r>
              <a:rPr lang="en-US" altLang="zh-CN" sz="1800" dirty="0" smtClean="0"/>
              <a:t>    </a:t>
            </a:r>
            <a:r>
              <a:rPr lang="zh-CN" altLang="en-US" sz="1800" dirty="0" smtClean="0"/>
              <a:t>列表</a:t>
            </a:r>
            <a:r>
              <a:rPr lang="en-US" altLang="zh-CN" sz="1800" dirty="0"/>
              <a:t>.</a:t>
            </a:r>
            <a:r>
              <a:rPr lang="en-US" altLang="zh-CN" sz="1800" dirty="0" err="1"/>
              <a:t>extract_first</a:t>
            </a:r>
            <a:r>
              <a:rPr lang="en-US" altLang="zh-CN" sz="1800" dirty="0" smtClean="0"/>
              <a:t>()|get()</a:t>
            </a:r>
            <a:r>
              <a:rPr lang="zh-CN" altLang="en-US" sz="1800" dirty="0" smtClean="0"/>
              <a:t>：序列化并提取第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个数据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'A'</a:t>
            </a:r>
          </a:p>
        </p:txBody>
      </p:sp>
    </p:spTree>
    <p:extLst>
      <p:ext uri="{BB962C8B-B14F-4D97-AF65-F5344CB8AC3E}">
        <p14:creationId xmlns:p14="http://schemas.microsoft.com/office/powerpoint/2010/main" val="38376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/>
              <a:t>6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61997" cy="892552"/>
          </a:xfrm>
        </p:spPr>
        <p:txBody>
          <a:bodyPr/>
          <a:lstStyle/>
          <a:p>
            <a:r>
              <a:rPr lang="en-US" altLang="zh-CN" sz="2000" dirty="0" smtClean="0"/>
              <a:t>car.py</a:t>
            </a:r>
            <a:r>
              <a:rPr lang="zh-CN" altLang="en-US" sz="2000" dirty="0" smtClean="0"/>
              <a:t>爬虫文件进行数据解析提取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endParaRPr lang="en-US" altLang="zh-CN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19142" y="1635646"/>
            <a:ext cx="7110400" cy="227754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scrapy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..items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CarItem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CarSpider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(scrapy.Spider)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'car'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allowed_domains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'www.guazi.com'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i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start_urls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'https://www.guazi.com/langfang/buy/o1/'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432" y="837764"/>
            <a:ext cx="8144744" cy="397031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1.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基准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xpath,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匹配所有汽车节点对象列表</a:t>
            </a:r>
            <a:b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li_list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xpath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'//ul[@class="carlist clearfix js-top"]/li'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给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items.py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中定义的数据结构赋值</a:t>
            </a:r>
            <a:b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CarItem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li_list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'url'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'https://www.guazi.com/'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xpath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'./a[1]/@href'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item[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xpath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'.//h2[@class="t"]/text()'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item[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xpath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'.//div[@class="t-price"]/p/text()'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yield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生成下一页的链接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继续交给调度器入队列</a:t>
            </a:r>
            <a:b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'https://www.guazi.com/langfang/buy/o{}/'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scrapy.Request()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是将请求交给调度器入队列的方法</a:t>
            </a:r>
            <a:b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yield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scrapy.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url,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.parse)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/>
              <a:t>8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6316545" cy="412613"/>
          </a:xfrm>
        </p:spPr>
        <p:txBody>
          <a:bodyPr/>
          <a:lstStyle/>
          <a:p>
            <a:r>
              <a:rPr lang="en-US" altLang="zh-CN" sz="2000" dirty="0"/>
              <a:t>p</a:t>
            </a:r>
            <a:r>
              <a:rPr lang="en-US" altLang="zh-CN" sz="2000" dirty="0" smtClean="0"/>
              <a:t>ipeliens.py</a:t>
            </a:r>
            <a:r>
              <a:rPr lang="zh-CN" altLang="en-US" sz="2000" dirty="0" smtClean="0"/>
              <a:t>管道文件负责数据处理</a:t>
            </a:r>
            <a:endParaRPr lang="en-US" altLang="zh-CN" sz="20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707654"/>
            <a:ext cx="6552728" cy="107721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CarPipeline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process_item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7F"/>
                </a:solidFill>
                <a:effectLst/>
                <a:latin typeface="Consolas" panose="020B0609020204030204" pitchFamily="49" charset="0"/>
              </a:rPr>
              <a:t>spider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'url'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256AA75C-FEA4-7B4E-907E-4DEEE6D108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配置文件详解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5AB38B0A-3AB3-4B44-BE9E-7FCA7ECC92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瓜子二手车爬虫一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="" xmlns:a16="http://schemas.microsoft.com/office/drawing/2014/main" id="{EEAECE30-1B1A-CE47-A421-47562B8B81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瓜子二手车爬虫二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C046402A-0575-7E4E-88E7-47AD69F5F8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数据持久化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="" xmlns:a16="http://schemas.microsoft.com/office/drawing/2014/main" id="{28D8C72D-268F-1843-9982-2EF37E8102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 smtClean="0"/>
              <a:t>多级页面数据抓取</a:t>
            </a: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="" xmlns:a16="http://schemas.microsoft.com/office/drawing/2014/main" id="{D4FE494E-F390-5243-A4A9-ED89A4B41B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93803" y="4083751"/>
            <a:ext cx="4104197" cy="4209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中间件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7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/>
              <a:t>9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6316545" cy="412613"/>
          </a:xfrm>
        </p:spPr>
        <p:txBody>
          <a:bodyPr/>
          <a:lstStyle/>
          <a:p>
            <a:r>
              <a:rPr lang="en-US" altLang="zh-CN" sz="2000" dirty="0" smtClean="0"/>
              <a:t>settings.py</a:t>
            </a:r>
            <a:r>
              <a:rPr lang="zh-CN" altLang="en-US" sz="2000" dirty="0" smtClean="0"/>
              <a:t>进行全局配置</a:t>
            </a:r>
            <a:endParaRPr lang="en-US" altLang="zh-CN" sz="20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7584" y="1562336"/>
            <a:ext cx="6696744" cy="280076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ROBOTSTXT_OBEY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DOWNLOAD_DELAY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COOKIES_ENABLED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DEFAULT_REQUEST_HEADERS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"Cookie"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此处填写抓包抓取到的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Cookie"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"User-Agent"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此处填写自己的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User-Agent"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ITEM_PIPELINES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'Car.pipelines.CarPipeline'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1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瓜子二手车实战（续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6316545" cy="412613"/>
          </a:xfrm>
        </p:spPr>
        <p:txBody>
          <a:bodyPr/>
          <a:lstStyle/>
          <a:p>
            <a:r>
              <a:rPr lang="zh-CN" altLang="en-US" sz="2000" dirty="0" smtClean="0"/>
              <a:t>创建</a:t>
            </a:r>
            <a:r>
              <a:rPr lang="en-US" altLang="zh-CN" sz="2000" dirty="0" smtClean="0"/>
              <a:t>run.py</a:t>
            </a:r>
            <a:r>
              <a:rPr lang="zh-CN" altLang="en-US" sz="2000" dirty="0" smtClean="0"/>
              <a:t>运行爬虫（和</a:t>
            </a:r>
            <a:r>
              <a:rPr lang="en-US" altLang="zh-CN" sz="2000" dirty="0" err="1" smtClean="0"/>
              <a:t>scrapy.cfg</a:t>
            </a:r>
            <a:r>
              <a:rPr lang="zh-CN" altLang="en-US" sz="2000" dirty="0" smtClean="0"/>
              <a:t>同目录）</a:t>
            </a:r>
            <a:endParaRPr lang="en-US" altLang="zh-CN" sz="2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7472" y="1635646"/>
            <a:ext cx="6336704" cy="92333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scrapy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cmdline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cmdline.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'scrapy crawl car'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697662" cy="586697"/>
          </a:xfrm>
        </p:spPr>
        <p:txBody>
          <a:bodyPr/>
          <a:lstStyle/>
          <a:p>
            <a:r>
              <a:rPr lang="zh-CN" altLang="en-US" dirty="0" smtClean="0"/>
              <a:t>瓜子二手车爬虫二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59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爬虫项目启动方式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046988"/>
          </a:xfrm>
        </p:spPr>
        <p:txBody>
          <a:bodyPr/>
          <a:lstStyle/>
          <a:p>
            <a:r>
              <a:rPr lang="zh-CN" altLang="en-US" sz="2000" dirty="0"/>
              <a:t>基于</a:t>
            </a:r>
            <a:r>
              <a:rPr lang="en-US" altLang="zh-CN" sz="2000" dirty="0" err="1" smtClean="0"/>
              <a:t>start_urls</a:t>
            </a:r>
            <a:r>
              <a:rPr lang="zh-CN" altLang="en-US" sz="2000" dirty="0" smtClean="0"/>
              <a:t>启动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从</a:t>
            </a:r>
            <a:r>
              <a:rPr lang="zh-CN" altLang="en-US" sz="2000" dirty="0"/>
              <a:t>爬虫</a:t>
            </a:r>
            <a:r>
              <a:rPr lang="zh-CN" altLang="en-US" sz="2000" dirty="0" smtClean="0"/>
              <a:t>文件的</a:t>
            </a:r>
            <a:r>
              <a:rPr lang="en-US" altLang="zh-CN" sz="2000" dirty="0" err="1"/>
              <a:t>start_urls</a:t>
            </a:r>
            <a:r>
              <a:rPr lang="zh-CN" altLang="en-US" sz="2000" dirty="0"/>
              <a:t>变量中遍历</a:t>
            </a:r>
            <a:r>
              <a:rPr lang="en-US" altLang="zh-CN" sz="2000" dirty="0"/>
              <a:t>URL</a:t>
            </a:r>
            <a:r>
              <a:rPr lang="zh-CN" altLang="en-US" sz="2000" dirty="0"/>
              <a:t>地址交给调度器入</a:t>
            </a:r>
            <a:r>
              <a:rPr lang="zh-CN" altLang="en-US" sz="2000" dirty="0" smtClean="0"/>
              <a:t>队列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    把</a:t>
            </a:r>
            <a:r>
              <a:rPr lang="zh-CN" altLang="en-US" sz="2000" dirty="0"/>
              <a:t>下载器返回的响应</a:t>
            </a:r>
            <a:r>
              <a:rPr lang="zh-CN" altLang="en-US" sz="2000" dirty="0" smtClean="0"/>
              <a:t>对象交给</a:t>
            </a:r>
            <a:r>
              <a:rPr lang="zh-CN" altLang="en-US" sz="2000" dirty="0"/>
              <a:t>爬虫文件的</a:t>
            </a:r>
            <a:r>
              <a:rPr lang="en-US" altLang="zh-CN" sz="2000" dirty="0"/>
              <a:t>parse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函数处理</a:t>
            </a:r>
            <a:endParaRPr lang="en-US" altLang="zh-CN" sz="2000" dirty="0" smtClean="0"/>
          </a:p>
          <a:p>
            <a:r>
              <a:rPr lang="zh-CN" altLang="en-US" sz="2000" dirty="0"/>
              <a:t>重写</a:t>
            </a:r>
            <a:r>
              <a:rPr lang="en-US" altLang="zh-CN" sz="2000" dirty="0" err="1"/>
              <a:t>start_requests</a:t>
            </a:r>
            <a:r>
              <a:rPr lang="en-US" altLang="zh-CN" sz="2000" dirty="0"/>
              <a:t>()</a:t>
            </a:r>
            <a:r>
              <a:rPr lang="zh-CN" altLang="en-US" sz="2000" dirty="0"/>
              <a:t>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去掉</a:t>
            </a:r>
            <a:r>
              <a:rPr lang="en-US" altLang="zh-CN" sz="2000" dirty="0" err="1"/>
              <a:t>start_urls</a:t>
            </a:r>
            <a:r>
              <a:rPr lang="zh-CN" altLang="en-US" sz="2000" dirty="0" smtClean="0"/>
              <a:t>变量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start_requests</a:t>
            </a:r>
            <a:r>
              <a:rPr lang="en-US" altLang="zh-CN" sz="2000" dirty="0"/>
              <a:t>(self):</a:t>
            </a:r>
          </a:p>
          <a:p>
            <a:pPr marL="0" indent="0">
              <a:buNone/>
            </a:pPr>
            <a:r>
              <a:rPr lang="zh-CN" altLang="en-US" sz="2000" dirty="0" smtClean="0"/>
              <a:t>        生成</a:t>
            </a:r>
            <a:r>
              <a:rPr lang="zh-CN" altLang="en-US" sz="2000" dirty="0"/>
              <a:t>要爬取的</a:t>
            </a:r>
            <a:r>
              <a:rPr lang="en-US" altLang="zh-CN" sz="2000" dirty="0"/>
              <a:t>URL</a:t>
            </a:r>
            <a:r>
              <a:rPr lang="zh-CN" altLang="en-US" sz="2000" dirty="0"/>
              <a:t>地址，利用</a:t>
            </a:r>
            <a:r>
              <a:rPr lang="en-US" altLang="zh-CN" sz="2000" dirty="0" err="1"/>
              <a:t>scrapy.Request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交给</a:t>
            </a:r>
            <a:r>
              <a:rPr lang="zh-CN" altLang="en-US" sz="2000" dirty="0"/>
              <a:t>调度器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474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爬虫项目启动方式（续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412613"/>
          </a:xfrm>
        </p:spPr>
        <p:txBody>
          <a:bodyPr/>
          <a:lstStyle/>
          <a:p>
            <a:r>
              <a:rPr lang="zh-CN" altLang="en-US" sz="2000" dirty="0" smtClean="0"/>
              <a:t>重写</a:t>
            </a:r>
            <a:r>
              <a:rPr lang="en-US" altLang="zh-CN" sz="2000" dirty="0" err="1"/>
              <a:t>start_requests</a:t>
            </a:r>
            <a:r>
              <a:rPr lang="en-US" altLang="zh-CN" sz="2000" dirty="0"/>
              <a:t>()</a:t>
            </a:r>
            <a:r>
              <a:rPr lang="zh-CN" altLang="en-US" sz="2000" dirty="0" smtClean="0"/>
              <a:t>方法启动爬虫</a:t>
            </a:r>
            <a:endParaRPr lang="en-US" altLang="zh-CN" sz="20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400187"/>
            <a:ext cx="7920880" cy="329320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CarSpider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(scrapy.Spider)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'car2'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allowed_domains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'www.guazi.com'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1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、去掉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start_urls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    # 2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、重写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start_requests()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b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start_requests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E7E80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E7E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生成所有待爬取的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E7E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E7E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E7E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E7E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统一交给调度器入队列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E7E8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E7E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E7E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'https://www.guazi.com/langfang/buy/o{}/'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yield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scrapy.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.parse)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pass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428612"/>
            <a:ext cx="7456912" cy="785818"/>
          </a:xfrm>
        </p:spPr>
        <p:txBody>
          <a:bodyPr/>
          <a:lstStyle/>
          <a:p>
            <a:r>
              <a:rPr lang="zh-CN" altLang="en-US" dirty="0" smtClean="0"/>
              <a:t>重写</a:t>
            </a:r>
            <a:r>
              <a:rPr lang="en-US" altLang="zh-CN" dirty="0" err="1" smtClean="0"/>
              <a:t>start_requests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方法完成汽车数据抓取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000" dirty="0"/>
              <a:t>思路</a:t>
            </a:r>
            <a:endParaRPr lang="en-US" altLang="zh-CN" sz="2000" dirty="0"/>
          </a:p>
          <a:p>
            <a:pPr marL="0" lvl="0" indent="0">
              <a:buNone/>
            </a:pPr>
            <a:r>
              <a:rPr lang="zh-CN" altLang="en-US" sz="2000" dirty="0" smtClean="0"/>
              <a:t>    爬虫文件中先去掉 </a:t>
            </a:r>
            <a:r>
              <a:rPr lang="en-US" altLang="zh-CN" sz="2000" dirty="0" err="1" smtClean="0"/>
              <a:t>start_urls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变量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定义</a:t>
            </a:r>
            <a:r>
              <a:rPr lang="en-US" altLang="zh-CN" sz="2000" dirty="0" err="1" smtClean="0"/>
              <a:t>start_requests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方法，生成所有要抓取的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地址入队列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数据处理和全局配置无需改动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032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数据持久化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9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管道文件详解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754326"/>
          </a:xfrm>
        </p:spPr>
        <p:txBody>
          <a:bodyPr/>
          <a:lstStyle/>
          <a:p>
            <a:r>
              <a:rPr lang="zh-CN" altLang="en-US" sz="2000" dirty="0" smtClean="0"/>
              <a:t>管道文件使用说明 </a:t>
            </a:r>
            <a:r>
              <a:rPr lang="en-US" altLang="zh-CN" sz="2000" dirty="0" smtClean="0"/>
              <a:t>– pipelines.py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管道文件主要用来对抓取的数据进行处理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一般一个类即为一个管道，比如创建存入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MongoDB</a:t>
            </a:r>
            <a:r>
              <a:rPr lang="zh-CN" altLang="en-US" sz="2000" dirty="0" smtClean="0"/>
              <a:t>的管道类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管道文件中 </a:t>
            </a:r>
            <a:r>
              <a:rPr lang="en-US" altLang="zh-CN" sz="2000" dirty="0" err="1" smtClean="0"/>
              <a:t>process_item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方法即为处理所抓取数据的具体方法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873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管道文件详解（续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88831" cy="1323439"/>
          </a:xfrm>
        </p:spPr>
        <p:txBody>
          <a:bodyPr/>
          <a:lstStyle/>
          <a:p>
            <a:r>
              <a:rPr lang="zh-CN" altLang="en-US" sz="2000" dirty="0" smtClean="0"/>
              <a:t>创建多个管道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/>
              <a:t>如</a:t>
            </a:r>
            <a:r>
              <a:rPr lang="zh-CN" altLang="en-US" sz="2000" dirty="0" smtClean="0"/>
              <a:t>图创建了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个管道，从终端数据、存入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、存入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如果要开启这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个管道，需要在</a:t>
            </a:r>
            <a:r>
              <a:rPr lang="en-US" altLang="zh-CN" sz="2000" dirty="0" smtClean="0"/>
              <a:t>settings.py</a:t>
            </a:r>
            <a:r>
              <a:rPr lang="zh-CN" altLang="en-US" sz="2000" dirty="0" smtClean="0"/>
              <a:t>中添加对应管道</a:t>
            </a:r>
            <a:endParaRPr lang="en-US" altLang="zh-CN" sz="2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3608" y="2311013"/>
            <a:ext cx="6912768" cy="230832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BaiduTerminalPipeline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process_item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7F"/>
                </a:solidFill>
                <a:effectLst/>
                <a:latin typeface="Consolas" panose="020B0609020204030204" pitchFamily="49" charset="0"/>
              </a:rPr>
              <a:t>spider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BaiduMysqlPipeline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process_item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7F"/>
                </a:solidFill>
                <a:effectLst/>
                <a:latin typeface="Consolas" panose="020B0609020204030204" pitchFamily="49" charset="0"/>
              </a:rPr>
              <a:t>spider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BaiduMongoPipeline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process_item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7F"/>
                </a:solidFill>
                <a:effectLst/>
                <a:latin typeface="Consolas" panose="020B0609020204030204" pitchFamily="49" charset="0"/>
              </a:rPr>
              <a:t>spider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管道文件详解（续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488831" cy="3046988"/>
          </a:xfrm>
        </p:spPr>
        <p:txBody>
          <a:bodyPr/>
          <a:lstStyle/>
          <a:p>
            <a:r>
              <a:rPr lang="en-US" altLang="zh-CN" sz="2000" dirty="0" err="1"/>
              <a:t>o</a:t>
            </a:r>
            <a:r>
              <a:rPr lang="en-US" altLang="zh-CN" sz="2000" dirty="0" err="1" smtClean="0"/>
              <a:t>pen_spider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 和 </a:t>
            </a:r>
            <a:r>
              <a:rPr lang="en-US" altLang="zh-CN" sz="2000" dirty="0" err="1" smtClean="0"/>
              <a:t>close_spider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open_spider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        爬虫项目启动时只执行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次，一般用于数据库连接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process_item</a:t>
            </a:r>
            <a:r>
              <a:rPr lang="en-US" altLang="zh-CN" sz="2000" dirty="0" smtClean="0"/>
              <a:t>()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处理爬虫抓取的具体数据</a:t>
            </a: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close_spider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        爬虫项目结束时只执行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次，一般用于收尾工作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084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E4CD5891-E6B7-774C-BE9D-3635E9DA2E1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配置文件详解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1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管道文件详解（续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848871" cy="892552"/>
          </a:xfrm>
        </p:spPr>
        <p:txBody>
          <a:bodyPr/>
          <a:lstStyle/>
          <a:p>
            <a:r>
              <a:rPr lang="en-US" altLang="zh-CN" sz="2000" dirty="0" err="1"/>
              <a:t>p</a:t>
            </a:r>
            <a:r>
              <a:rPr lang="en-US" altLang="zh-CN" sz="2000" dirty="0" err="1" smtClean="0"/>
              <a:t>rocess_item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函数必须要</a:t>
            </a:r>
            <a:r>
              <a:rPr lang="en-US" altLang="zh-CN" sz="2000" dirty="0" smtClean="0"/>
              <a:t>return item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en-US" sz="2000" dirty="0" smtClean="0"/>
              <a:t>存在多管道时，会把此函数的返回值继续交由下一个管道继续处理</a:t>
            </a:r>
            <a:endParaRPr lang="en-US" altLang="zh-CN" sz="2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1844700"/>
            <a:ext cx="7416824" cy="267765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BaiduMysqlPipeline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open_spider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spider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爬虫项目启动时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只执行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一般用于数据库连接</a:t>
            </a:r>
            <a:b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process_item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7F"/>
                </a:solidFill>
                <a:effectLst/>
                <a:latin typeface="Consolas" panose="020B0609020204030204" pitchFamily="49" charset="0"/>
              </a:rPr>
              <a:t>spider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处理爬虫文件抓取的具体数据</a:t>
            </a:r>
            <a:b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close_spider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spider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爬虫项目结束时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只执行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一般用于数据库断开</a:t>
            </a:r>
            <a:b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pass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crapy</a:t>
            </a:r>
            <a:r>
              <a:rPr lang="zh-CN" altLang="en-US" dirty="0" smtClean="0"/>
              <a:t>数据持久化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754326"/>
          </a:xfrm>
        </p:spPr>
        <p:txBody>
          <a:bodyPr/>
          <a:lstStyle/>
          <a:p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数据持久化到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数据库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在</a:t>
            </a:r>
            <a:r>
              <a:rPr lang="en-US" altLang="zh-CN" sz="2000" dirty="0"/>
              <a:t>setting.py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定义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相关</a:t>
            </a:r>
            <a:r>
              <a:rPr lang="zh-CN" altLang="en-US" sz="2000" dirty="0"/>
              <a:t>变量</a:t>
            </a:r>
          </a:p>
          <a:p>
            <a:pPr marL="0" indent="0">
              <a:buNone/>
            </a:pPr>
            <a:r>
              <a:rPr lang="en-US" altLang="zh-CN" sz="2000" dirty="0" smtClean="0"/>
              <a:t>    pipelines.py</a:t>
            </a:r>
            <a:r>
              <a:rPr lang="zh-CN" altLang="en-US" sz="2000" dirty="0"/>
              <a:t>中导入</a:t>
            </a:r>
            <a:r>
              <a:rPr lang="en-US" altLang="zh-CN" sz="2000" dirty="0" smtClean="0"/>
              <a:t>settings</a:t>
            </a:r>
            <a:r>
              <a:rPr lang="zh-CN" altLang="en-US" sz="2000" dirty="0" smtClean="0"/>
              <a:t>来创建数据库连接并处理数据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settings.py</a:t>
            </a:r>
            <a:r>
              <a:rPr lang="zh-CN" altLang="en-US" sz="2000" dirty="0"/>
              <a:t>中添加</a:t>
            </a:r>
            <a:r>
              <a:rPr lang="zh-CN" altLang="en-US" sz="2000" dirty="0" smtClean="0"/>
              <a:t>此</a:t>
            </a:r>
            <a:r>
              <a:rPr lang="zh-CN" altLang="en-US" sz="2000" dirty="0"/>
              <a:t>管道</a:t>
            </a:r>
          </a:p>
        </p:txBody>
      </p:sp>
    </p:spTree>
    <p:extLst>
      <p:ext uri="{BB962C8B-B14F-4D97-AF65-F5344CB8AC3E}">
        <p14:creationId xmlns:p14="http://schemas.microsoft.com/office/powerpoint/2010/main" val="22705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crapy</a:t>
            </a:r>
            <a:r>
              <a:rPr lang="zh-CN" altLang="en-US" dirty="0" smtClean="0"/>
              <a:t>数据持久化（续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525508" cy="412613"/>
          </a:xfrm>
        </p:spPr>
        <p:txBody>
          <a:bodyPr/>
          <a:lstStyle/>
          <a:p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数据持久化到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数据库</a:t>
            </a:r>
            <a:endParaRPr lang="en-US" altLang="zh-CN" sz="2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1432585"/>
            <a:ext cx="6552728" cy="310854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.settings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pymysql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CarMysqlPipeline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open_spider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spider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创建数据库连接对象和游标对象</a:t>
            </a:r>
            <a:b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pass</a:t>
            </a:r>
            <a:endParaRPr kumimoji="0" lang="en-US" altLang="zh-CN" sz="1400" b="0" i="1" u="none" strike="noStrike" cap="none" normalizeH="0" baseline="0" dirty="0" smtClean="0">
              <a:ln>
                <a:noFill/>
              </a:ln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process_item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7F"/>
                </a:solidFill>
                <a:effectLst/>
                <a:latin typeface="Consolas" panose="020B0609020204030204" pitchFamily="49" charset="0"/>
              </a:rPr>
              <a:t>spider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数据存入到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b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endParaRPr kumimoji="0" lang="en-US" altLang="zh-CN" sz="1400" b="0" i="1" u="none" strike="noStrike" cap="none" normalizeH="0" baseline="0" dirty="0" smtClean="0">
              <a:ln>
                <a:noFill/>
              </a:ln>
              <a:solidFill>
                <a:srgbClr val="FD971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close_spider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spider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关闭游标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断开数据库连接</a:t>
            </a:r>
            <a:b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pass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crapy</a:t>
            </a:r>
            <a:r>
              <a:rPr lang="zh-CN" altLang="en-US" dirty="0" smtClean="0"/>
              <a:t>数据持久化（续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754326"/>
          </a:xfrm>
        </p:spPr>
        <p:txBody>
          <a:bodyPr/>
          <a:lstStyle/>
          <a:p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数据持久化到</a:t>
            </a:r>
            <a:r>
              <a:rPr lang="en-US" altLang="zh-CN" sz="2000" dirty="0" err="1" smtClean="0"/>
              <a:t>MongoDB</a:t>
            </a:r>
            <a:r>
              <a:rPr lang="zh-CN" altLang="en-US" sz="2000" dirty="0" smtClean="0"/>
              <a:t>数据库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在</a:t>
            </a:r>
            <a:r>
              <a:rPr lang="en-US" altLang="zh-CN" sz="2000" dirty="0"/>
              <a:t>setting.py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定义</a:t>
            </a:r>
            <a:r>
              <a:rPr lang="en-US" altLang="zh-CN" sz="2000" dirty="0" err="1" smtClean="0"/>
              <a:t>MongoDB</a:t>
            </a:r>
            <a:r>
              <a:rPr lang="zh-CN" altLang="en-US" sz="2000" dirty="0" smtClean="0"/>
              <a:t>相关</a:t>
            </a:r>
            <a:r>
              <a:rPr lang="zh-CN" altLang="en-US" sz="2000" dirty="0"/>
              <a:t>变量</a:t>
            </a:r>
          </a:p>
          <a:p>
            <a:pPr marL="0" indent="0">
              <a:buNone/>
            </a:pPr>
            <a:r>
              <a:rPr lang="en-US" altLang="zh-CN" sz="2000" dirty="0" smtClean="0"/>
              <a:t>    pipelines.py</a:t>
            </a:r>
            <a:r>
              <a:rPr lang="zh-CN" altLang="en-US" sz="2000" dirty="0"/>
              <a:t>中导入</a:t>
            </a:r>
            <a:r>
              <a:rPr lang="en-US" altLang="zh-CN" sz="2000" dirty="0" smtClean="0"/>
              <a:t>settings</a:t>
            </a:r>
            <a:r>
              <a:rPr lang="zh-CN" altLang="en-US" sz="2000" dirty="0" smtClean="0"/>
              <a:t>来创建数据库连接并处理数据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settings.py</a:t>
            </a:r>
            <a:r>
              <a:rPr lang="zh-CN" altLang="en-US" sz="2000" dirty="0"/>
              <a:t>中添加</a:t>
            </a:r>
            <a:r>
              <a:rPr lang="zh-CN" altLang="en-US" sz="2000" dirty="0" smtClean="0"/>
              <a:t>此</a:t>
            </a:r>
            <a:r>
              <a:rPr lang="zh-CN" altLang="en-US" sz="2000" dirty="0"/>
              <a:t>管道</a:t>
            </a:r>
          </a:p>
        </p:txBody>
      </p:sp>
    </p:spTree>
    <p:extLst>
      <p:ext uri="{BB962C8B-B14F-4D97-AF65-F5344CB8AC3E}">
        <p14:creationId xmlns:p14="http://schemas.microsoft.com/office/powerpoint/2010/main" val="6711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crapy</a:t>
            </a:r>
            <a:r>
              <a:rPr lang="zh-CN" altLang="en-US" dirty="0" smtClean="0"/>
              <a:t>数据持久化（续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525508" cy="461665"/>
          </a:xfrm>
        </p:spPr>
        <p:txBody>
          <a:bodyPr/>
          <a:lstStyle/>
          <a:p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数据持久化到</a:t>
            </a:r>
            <a:r>
              <a:rPr lang="en-US" altLang="zh-CN" sz="2000" dirty="0" err="1" smtClean="0"/>
              <a:t>MongoDB</a:t>
            </a:r>
            <a:r>
              <a:rPr lang="zh-CN" altLang="en-US" sz="2000" dirty="0" smtClean="0"/>
              <a:t>数据库</a:t>
            </a:r>
            <a:endParaRPr lang="en-US" altLang="zh-CN" sz="20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1563638"/>
            <a:ext cx="6336704" cy="280076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.settings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pymongo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CarMongoPipeline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open_spider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spider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创建数据库连接对象、库对象、集合对象</a:t>
            </a:r>
            <a:b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process_item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7F"/>
                </a:solidFill>
                <a:effectLst/>
                <a:latin typeface="Consolas" panose="020B0609020204030204" pitchFamily="49" charset="0"/>
              </a:rPr>
              <a:t>spider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数据存入到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b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428612"/>
            <a:ext cx="7456912" cy="785818"/>
          </a:xfrm>
        </p:spPr>
        <p:txBody>
          <a:bodyPr/>
          <a:lstStyle/>
          <a:p>
            <a:r>
              <a:rPr lang="zh-CN" altLang="en-US" dirty="0" smtClean="0"/>
              <a:t>将汽车信息存入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000" dirty="0"/>
              <a:t>思路</a:t>
            </a:r>
            <a:endParaRPr lang="en-US" altLang="zh-CN" sz="2000" dirty="0"/>
          </a:p>
          <a:p>
            <a:pPr marL="0" lvl="0" indent="0"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settings.py</a:t>
            </a:r>
            <a:r>
              <a:rPr lang="zh-CN" altLang="en-US" sz="2000" dirty="0" smtClean="0"/>
              <a:t>中定义相关数据库变量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 smtClean="0"/>
              <a:t>    pipelines.py</a:t>
            </a:r>
            <a:r>
              <a:rPr lang="zh-CN" altLang="en-US" sz="2000" dirty="0" smtClean="0"/>
              <a:t>中处理数据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settings.py</a:t>
            </a:r>
            <a:r>
              <a:rPr lang="zh-CN" altLang="en-US" sz="2000" dirty="0" smtClean="0"/>
              <a:t>中开启管道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250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数据持久化（续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616101"/>
          </a:xfrm>
        </p:spPr>
        <p:txBody>
          <a:bodyPr/>
          <a:lstStyle/>
          <a:p>
            <a:r>
              <a:rPr lang="zh-CN" altLang="en-US" sz="2000" dirty="0" smtClean="0"/>
              <a:t>将数据存入本地的</a:t>
            </a:r>
            <a:r>
              <a:rPr lang="en-US" altLang="zh-CN" sz="2000" dirty="0" err="1" smtClean="0"/>
              <a:t>csv</a:t>
            </a:r>
            <a:r>
              <a:rPr lang="zh-CN" altLang="en-US" sz="2000" dirty="0" smtClean="0"/>
              <a:t>文件、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文件中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scrapy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crawl car -o </a:t>
            </a:r>
            <a:r>
              <a:rPr lang="en-US" altLang="zh-CN" sz="2000" dirty="0" smtClean="0"/>
              <a:t>car.csv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scrapy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crawl car -o </a:t>
            </a:r>
            <a:r>
              <a:rPr lang="en-US" altLang="zh-CN" sz="2000" dirty="0" err="1" smtClean="0"/>
              <a:t>car.json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 smtClean="0"/>
              <a:t>针对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文件设置导出编码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settings.py</a:t>
            </a:r>
            <a:r>
              <a:rPr lang="zh-CN" altLang="en-US" sz="2000" dirty="0" smtClean="0"/>
              <a:t>中添加 ：</a:t>
            </a:r>
            <a:r>
              <a:rPr lang="en-US" altLang="zh-CN" sz="2000" dirty="0" smtClean="0"/>
              <a:t>FEED_EXPORT_ENCODING </a:t>
            </a:r>
            <a:r>
              <a:rPr lang="en-US" altLang="zh-CN" sz="2000" dirty="0"/>
              <a:t>= 'utf-8'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780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多级页面数据抓取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24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多级页面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爬虫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185214"/>
          </a:xfrm>
        </p:spPr>
        <p:txBody>
          <a:bodyPr/>
          <a:lstStyle/>
          <a:p>
            <a:r>
              <a:rPr lang="zh-CN" altLang="en-US" sz="2000" dirty="0" smtClean="0"/>
              <a:t>瓜子二手车两级页面数据抓取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    一级页面所抓数据（和之前一致）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  汽车链接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汽车名称、汽车价格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二级页面所抓数据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上牌时间、行驶里程、排量、变速箱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41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多级页面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爬虫（续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477875"/>
          </a:xfrm>
        </p:spPr>
        <p:txBody>
          <a:bodyPr/>
          <a:lstStyle/>
          <a:p>
            <a:r>
              <a:rPr lang="zh-CN" altLang="en-US" sz="2000" dirty="0" smtClean="0"/>
              <a:t>整体思路 </a:t>
            </a:r>
            <a:r>
              <a:rPr lang="en-US" altLang="zh-CN" sz="2000" dirty="0" smtClean="0"/>
              <a:t>– </a:t>
            </a:r>
            <a:r>
              <a:rPr lang="zh-CN" altLang="en-US" sz="2000" dirty="0" smtClean="0"/>
              <a:t>在之前</a:t>
            </a:r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项目基础上升级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items.py</a:t>
            </a:r>
            <a:r>
              <a:rPr lang="zh-CN" altLang="en-US" sz="2000" dirty="0" smtClean="0"/>
              <a:t>中定义所有要抓取的数据结构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car.py</a:t>
            </a:r>
            <a:r>
              <a:rPr lang="zh-CN" altLang="en-US" sz="2000" dirty="0" smtClean="0"/>
              <a:t>中将详情页链接继续交给调度器入队列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pipelines.py</a:t>
            </a:r>
            <a:r>
              <a:rPr lang="zh-CN" altLang="en-US" sz="2000" dirty="0" smtClean="0"/>
              <a:t>中处理全部汽车信息的</a:t>
            </a:r>
            <a:r>
              <a:rPr lang="en-US" altLang="zh-CN" sz="2000" dirty="0" smtClean="0"/>
              <a:t>item</a:t>
            </a:r>
            <a:r>
              <a:rPr lang="zh-CN" altLang="en-US" sz="2000" dirty="0" smtClean="0"/>
              <a:t>对象</a:t>
            </a:r>
            <a:endParaRPr lang="en-US" altLang="zh-CN" sz="2000" dirty="0"/>
          </a:p>
          <a:p>
            <a:r>
              <a:rPr lang="en-US" altLang="zh-CN" sz="2000" dirty="0" smtClean="0"/>
              <a:t>item</a:t>
            </a:r>
            <a:r>
              <a:rPr lang="zh-CN" altLang="en-US" sz="2000" dirty="0" smtClean="0"/>
              <a:t>对象如何在两级解析函数中传递 </a:t>
            </a:r>
            <a:r>
              <a:rPr lang="en-US" altLang="zh-CN" sz="2000" dirty="0" smtClean="0"/>
              <a:t>– meta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yield </a:t>
            </a:r>
            <a:r>
              <a:rPr lang="en-US" altLang="zh-CN" sz="2000" dirty="0" err="1" smtClean="0"/>
              <a:t>scrapy.Request</a:t>
            </a:r>
            <a:r>
              <a:rPr lang="en-US" altLang="zh-CN" sz="2000" dirty="0" smtClean="0"/>
              <a:t>(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url,meta</a:t>
            </a:r>
            <a:r>
              <a:rPr lang="en-US" altLang="zh-CN" sz="2000" dirty="0" smtClean="0"/>
              <a:t>={‘item’: item },callback=</a:t>
            </a:r>
            <a:r>
              <a:rPr lang="en-US" altLang="zh-CN" sz="2000" dirty="0" err="1" smtClean="0"/>
              <a:t>self.xxx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)</a:t>
            </a:r>
          </a:p>
        </p:txBody>
      </p:sp>
    </p:spTree>
    <p:extLst>
      <p:ext uri="{BB962C8B-B14F-4D97-AF65-F5344CB8AC3E}">
        <p14:creationId xmlns:p14="http://schemas.microsoft.com/office/powerpoint/2010/main" val="21217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项目完成步骤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046988"/>
          </a:xfrm>
        </p:spPr>
        <p:txBody>
          <a:bodyPr/>
          <a:lstStyle/>
          <a:p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爬虫项目完整步骤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新建项目和爬虫文件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定义要抓取的数据结构 ：</a:t>
            </a:r>
            <a:r>
              <a:rPr lang="en-US" altLang="zh-CN" sz="2000" dirty="0" smtClean="0"/>
              <a:t>items.py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完成爬虫文件数据解析提取 ：爬虫文件名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py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管道文件进行数据处理 ：</a:t>
            </a:r>
            <a:r>
              <a:rPr lang="en-US" altLang="zh-CN" sz="2000" dirty="0" smtClean="0"/>
              <a:t>pipelines.py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对项目进行全局配置 ：</a:t>
            </a:r>
            <a:r>
              <a:rPr lang="en-US" altLang="zh-CN" sz="2000" dirty="0" smtClean="0"/>
              <a:t>settings.py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pycharm</a:t>
            </a:r>
            <a:r>
              <a:rPr lang="zh-CN" altLang="en-US" sz="2000" dirty="0" smtClean="0"/>
              <a:t>运行爬虫项目 ：</a:t>
            </a:r>
            <a:r>
              <a:rPr lang="en-US" altLang="zh-CN" sz="2000" dirty="0" smtClean="0"/>
              <a:t>run.py</a:t>
            </a:r>
          </a:p>
        </p:txBody>
      </p:sp>
    </p:spTree>
    <p:extLst>
      <p:ext uri="{BB962C8B-B14F-4D97-AF65-F5344CB8AC3E}">
        <p14:creationId xmlns:p14="http://schemas.microsoft.com/office/powerpoint/2010/main" val="6504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多级页面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爬虫（续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868655"/>
            <a:ext cx="8064896" cy="412613"/>
          </a:xfrm>
        </p:spPr>
        <p:txBody>
          <a:bodyPr/>
          <a:lstStyle/>
          <a:p>
            <a:r>
              <a:rPr lang="zh-CN" altLang="en-US" sz="2000" dirty="0" smtClean="0"/>
              <a:t>爬虫文件</a:t>
            </a:r>
            <a:r>
              <a:rPr lang="zh-CN" altLang="en-US" sz="2000" dirty="0"/>
              <a:t>思路</a:t>
            </a:r>
            <a:r>
              <a:rPr lang="zh-CN" altLang="en-US" sz="2000" dirty="0" smtClean="0"/>
              <a:t>代码</a:t>
            </a:r>
            <a:endParaRPr lang="en-US" altLang="zh-CN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7962" y="1344579"/>
            <a:ext cx="6794358" cy="32316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li_list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xpath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'//ul[@class="carlist clearfix js-top"]/li'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li_list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每辆汽车的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CarItem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item[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'url'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'https://www.guazi.com'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xpath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2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get()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item[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xpath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item[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xpath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meta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在不同解析函数之间传递数据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,item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数据会随着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一起返回</a:t>
            </a:r>
            <a:b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yield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scrapy.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'url'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'meta_1'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item},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.detail_parse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detail_parse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7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7E7E80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E7E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汽车详情页的解析函数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7E7E8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7E7E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7E7E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获取上个解析函数传递过来的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meta 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b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.meta[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'meta_1'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提取每个汽车的二级页面数据赋值给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交给管道文件处理</a:t>
            </a:r>
            <a:endParaRPr kumimoji="0" 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点汇总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207957" cy="2185214"/>
          </a:xfrm>
        </p:spPr>
        <p:txBody>
          <a:bodyPr/>
          <a:lstStyle/>
          <a:p>
            <a:r>
              <a:rPr lang="zh-CN" altLang="en-US" sz="2000" dirty="0" smtClean="0"/>
              <a:t>请求对象</a:t>
            </a:r>
            <a:r>
              <a:rPr lang="en-US" altLang="zh-CN" sz="2000" dirty="0" smtClean="0"/>
              <a:t>request</a:t>
            </a:r>
            <a:r>
              <a:rPr lang="zh-CN" altLang="en-US" sz="2000" dirty="0" smtClean="0"/>
              <a:t>属性及方法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request.url     </a:t>
            </a:r>
            <a:r>
              <a:rPr lang="zh-CN" altLang="en-US" sz="2000" dirty="0" smtClean="0"/>
              <a:t>：请求</a:t>
            </a:r>
            <a:r>
              <a:rPr lang="en-US" altLang="zh-CN" sz="2000" dirty="0"/>
              <a:t>URL</a:t>
            </a:r>
            <a:r>
              <a:rPr lang="zh-CN" altLang="en-US" sz="2000" dirty="0"/>
              <a:t>地址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request.headers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：请求</a:t>
            </a:r>
            <a:r>
              <a:rPr lang="zh-CN" altLang="en-US" sz="2000" dirty="0"/>
              <a:t>头 </a:t>
            </a:r>
            <a:r>
              <a:rPr lang="en-US" altLang="zh-CN" sz="2000" dirty="0"/>
              <a:t>- </a:t>
            </a:r>
            <a:r>
              <a:rPr lang="zh-CN" altLang="en-US" sz="2000" dirty="0"/>
              <a:t>字典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request.meta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：解析函数间</a:t>
            </a:r>
            <a:r>
              <a:rPr lang="en-US" altLang="zh-CN" sz="2000" dirty="0" smtClean="0"/>
              <a:t>item</a:t>
            </a:r>
            <a:r>
              <a:rPr lang="zh-CN" altLang="en-US" sz="2000" dirty="0"/>
              <a:t>数据传递、定义代理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request.cookies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8359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点汇总（续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207957" cy="2616101"/>
          </a:xfrm>
        </p:spPr>
        <p:txBody>
          <a:bodyPr/>
          <a:lstStyle/>
          <a:p>
            <a:r>
              <a:rPr lang="zh-CN" altLang="en-US" sz="2000" dirty="0" smtClean="0"/>
              <a:t>请求对象</a:t>
            </a:r>
            <a:r>
              <a:rPr lang="en-US" altLang="zh-CN" sz="2000" dirty="0" smtClean="0"/>
              <a:t>request</a:t>
            </a:r>
            <a:r>
              <a:rPr lang="zh-CN" altLang="en-US" sz="2000" dirty="0" smtClean="0"/>
              <a:t>属性及方法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response.url      </a:t>
            </a:r>
            <a:r>
              <a:rPr lang="zh-CN" altLang="en-US" sz="2000" dirty="0" smtClean="0"/>
              <a:t>：返回</a:t>
            </a:r>
            <a:r>
              <a:rPr lang="zh-CN" altLang="en-US" sz="2000" dirty="0"/>
              <a:t>实际数据的</a:t>
            </a:r>
            <a:r>
              <a:rPr lang="en-US" altLang="zh-CN" sz="2000" dirty="0"/>
              <a:t>URL</a:t>
            </a:r>
            <a:r>
              <a:rPr lang="zh-CN" altLang="en-US" sz="2000" dirty="0"/>
              <a:t>地址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 smtClean="0"/>
              <a:t>response.text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：响应</a:t>
            </a:r>
            <a:r>
              <a:rPr lang="zh-CN" altLang="en-US" sz="2000" dirty="0"/>
              <a:t>内容 </a:t>
            </a:r>
            <a:r>
              <a:rPr lang="en-US" altLang="zh-CN" sz="2000" dirty="0"/>
              <a:t>- </a:t>
            </a:r>
            <a:r>
              <a:rPr lang="zh-CN" altLang="en-US" sz="2000" dirty="0"/>
              <a:t>字符串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 smtClean="0"/>
              <a:t>response.body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：响应</a:t>
            </a:r>
            <a:r>
              <a:rPr lang="zh-CN" altLang="en-US" sz="2000" dirty="0"/>
              <a:t>内容 </a:t>
            </a:r>
            <a:r>
              <a:rPr lang="en-US" altLang="zh-CN" sz="2000" dirty="0"/>
              <a:t>- </a:t>
            </a:r>
            <a:r>
              <a:rPr lang="zh-CN" altLang="en-US" sz="2000" dirty="0"/>
              <a:t>字节串</a:t>
            </a:r>
          </a:p>
          <a:p>
            <a:pPr marL="0" indent="0">
              <a:buNone/>
            </a:pPr>
            <a:r>
              <a:rPr lang="zh-CN" altLang="en-US" sz="2000" dirty="0"/>
              <a:t>  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response.encoding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：响应字符编码</a:t>
            </a:r>
          </a:p>
          <a:p>
            <a:pPr marL="0" indent="0">
              <a:buNone/>
            </a:pPr>
            <a:r>
              <a:rPr lang="zh-CN" altLang="en-US" sz="2000" dirty="0"/>
              <a:t>  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response.status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HTTP</a:t>
            </a:r>
            <a:r>
              <a:rPr lang="zh-CN" altLang="en-US" sz="2000" dirty="0"/>
              <a:t>响应码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556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428612"/>
            <a:ext cx="7456912" cy="785818"/>
          </a:xfrm>
        </p:spPr>
        <p:txBody>
          <a:bodyPr/>
          <a:lstStyle/>
          <a:p>
            <a:r>
              <a:rPr lang="zh-CN" altLang="en-US" dirty="0" smtClean="0"/>
              <a:t>完善瓜子二手车案例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000" dirty="0" smtClean="0"/>
              <a:t>提取两级页面数据，并依次实现如下数据存储</a:t>
            </a:r>
            <a:endParaRPr lang="en-US" altLang="zh-CN" sz="2000" dirty="0"/>
          </a:p>
          <a:p>
            <a:pPr marL="0" lvl="0" indent="0">
              <a:buNone/>
            </a:pPr>
            <a:r>
              <a:rPr lang="zh-CN" altLang="en-US" sz="2000" dirty="0" smtClean="0"/>
              <a:t>    将汽车详细信息存入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数据库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将汽车详细信息存入</a:t>
            </a:r>
            <a:r>
              <a:rPr lang="en-US" altLang="zh-CN" sz="2000" dirty="0" err="1" smtClean="0"/>
              <a:t>MongoDB</a:t>
            </a:r>
            <a:r>
              <a:rPr lang="zh-CN" altLang="en-US" sz="2000" dirty="0" smtClean="0"/>
              <a:t>数据库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将汽车详细信息存入</a:t>
            </a:r>
            <a:r>
              <a:rPr lang="en-US" altLang="zh-CN" sz="2000" dirty="0" smtClean="0"/>
              <a:t>car.csv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marL="0" lv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将汽车详细信息存入</a:t>
            </a:r>
            <a:r>
              <a:rPr lang="en-US" altLang="zh-CN" sz="2000" dirty="0" err="1" smtClean="0"/>
              <a:t>car.json</a:t>
            </a:r>
            <a:r>
              <a:rPr lang="zh-CN" altLang="en-US" sz="2000" dirty="0" smtClean="0"/>
              <a:t>文件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592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0338" y="2417053"/>
            <a:ext cx="6913662" cy="586697"/>
          </a:xfrm>
        </p:spPr>
        <p:txBody>
          <a:bodyPr>
            <a:normAutofit/>
          </a:bodyPr>
          <a:lstStyle/>
          <a:p>
            <a:r>
              <a:rPr lang="zh-CN" altLang="en-US" dirty="0"/>
              <a:t>中间件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1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下载器中间件之</a:t>
            </a:r>
            <a:r>
              <a:rPr lang="en-US" altLang="zh-CN" sz="3200" dirty="0"/>
              <a:t>User-Agent</a:t>
            </a:r>
            <a:r>
              <a:rPr lang="zh-CN" altLang="en-US" sz="3200" dirty="0" smtClean="0"/>
              <a:t>池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046988"/>
          </a:xfrm>
        </p:spPr>
        <p:txBody>
          <a:bodyPr/>
          <a:lstStyle/>
          <a:p>
            <a:r>
              <a:rPr lang="zh-CN" altLang="en-US" sz="2000" dirty="0" smtClean="0"/>
              <a:t>少量</a:t>
            </a:r>
            <a:r>
              <a:rPr lang="en-US" altLang="zh-CN" sz="2000" dirty="0" smtClean="0"/>
              <a:t>User-Agent</a:t>
            </a:r>
            <a:r>
              <a:rPr lang="zh-CN" altLang="en-US" sz="2000" dirty="0" smtClean="0"/>
              <a:t>设置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settings.py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 USER_AGENT </a:t>
            </a:r>
            <a:r>
              <a:rPr lang="en-US" altLang="zh-CN" sz="2000" dirty="0"/>
              <a:t>= ''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DEFAULT_REQUEST_HEADERS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{'User-Agent'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''}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</a:p>
          <a:p>
            <a:pPr marL="0" indent="0">
              <a:buNone/>
            </a:pPr>
            <a:r>
              <a:rPr lang="zh-CN" altLang="en-US" sz="2000" dirty="0" smtClean="0"/>
              <a:t>    爬虫文件</a:t>
            </a:r>
            <a:r>
              <a:rPr lang="en-US" altLang="zh-CN" sz="2000" dirty="0" smtClean="0"/>
              <a:t>headers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zh-CN" altLang="en-US" sz="2000" dirty="0" smtClean="0"/>
              <a:t>    </a:t>
            </a:r>
            <a:r>
              <a:rPr lang="en-US" altLang="zh-CN" sz="2000" dirty="0" smtClean="0"/>
              <a:t>yield </a:t>
            </a:r>
            <a:r>
              <a:rPr lang="en-US" altLang="zh-CN" sz="2000" dirty="0" err="1" smtClean="0"/>
              <a:t>scrapy.Request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url,callback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xxx,headers</a:t>
            </a:r>
            <a:r>
              <a:rPr lang="en-US" altLang="zh-CN" sz="2000" dirty="0"/>
              <a:t>={})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654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下载器中间件之</a:t>
            </a:r>
            <a:r>
              <a:rPr lang="en-US" altLang="zh-CN" sz="3200" dirty="0"/>
              <a:t>User-Agent</a:t>
            </a:r>
            <a:r>
              <a:rPr lang="zh-CN" altLang="en-US" sz="3200" dirty="0" smtClean="0"/>
              <a:t>池（续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185214"/>
          </a:xfrm>
        </p:spPr>
        <p:txBody>
          <a:bodyPr/>
          <a:lstStyle/>
          <a:p>
            <a:r>
              <a:rPr lang="zh-CN" altLang="en-US" sz="2000" dirty="0"/>
              <a:t>大量</a:t>
            </a:r>
            <a:r>
              <a:rPr lang="en-US" altLang="zh-CN" sz="2000" dirty="0" smtClean="0"/>
              <a:t>User-Agent</a:t>
            </a:r>
            <a:r>
              <a:rPr lang="zh-CN" altLang="en-US" sz="2000" dirty="0" smtClean="0"/>
              <a:t>获取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 smtClean="0"/>
              <a:t>新建</a:t>
            </a:r>
            <a:r>
              <a:rPr lang="en-US" altLang="zh-CN" sz="2000" dirty="0" smtClean="0"/>
              <a:t>useragents.py</a:t>
            </a:r>
            <a:r>
              <a:rPr lang="zh-CN" altLang="en-US" sz="2000" dirty="0" smtClean="0"/>
              <a:t>存放</a:t>
            </a:r>
            <a:r>
              <a:rPr lang="zh-CN" altLang="en-US" sz="2000" dirty="0"/>
              <a:t>大量</a:t>
            </a:r>
            <a:r>
              <a:rPr lang="en-US" altLang="zh-CN" sz="2000" dirty="0" smtClean="0"/>
              <a:t>User-Agent</a:t>
            </a:r>
            <a:r>
              <a:rPr lang="zh-CN" altLang="en-US" sz="2000" dirty="0" smtClean="0"/>
              <a:t>，和</a:t>
            </a:r>
            <a:r>
              <a:rPr lang="en-US" altLang="zh-CN" sz="2000" dirty="0" smtClean="0"/>
              <a:t>random</a:t>
            </a:r>
            <a:r>
              <a:rPr lang="zh-CN" altLang="en-US" sz="2000" dirty="0" smtClean="0"/>
              <a:t>模块结合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fake_useragent</a:t>
            </a:r>
            <a:r>
              <a:rPr lang="zh-CN" altLang="en-US" sz="2000" dirty="0" smtClean="0"/>
              <a:t>模块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from </a:t>
            </a:r>
            <a:r>
              <a:rPr lang="en-US" altLang="zh-CN" sz="2000" dirty="0" err="1" smtClean="0"/>
              <a:t>fake_useragent</a:t>
            </a:r>
            <a:r>
              <a:rPr lang="en-US" altLang="zh-CN" sz="2000" dirty="0" smtClean="0"/>
              <a:t> import </a:t>
            </a:r>
            <a:r>
              <a:rPr lang="en-US" altLang="zh-CN" sz="2000" dirty="0" err="1" smtClean="0"/>
              <a:t>UserAgent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agent = </a:t>
            </a:r>
            <a:r>
              <a:rPr lang="en-US" altLang="zh-CN" sz="2000" dirty="0" err="1" smtClean="0"/>
              <a:t>UserAgent</a:t>
            </a:r>
            <a:r>
              <a:rPr lang="en-US" altLang="zh-CN" sz="2000" dirty="0" smtClean="0"/>
              <a:t>().random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614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下载器中间件之</a:t>
            </a:r>
            <a:r>
              <a:rPr lang="en-US" altLang="zh-CN" sz="3200" dirty="0"/>
              <a:t>User-Agent</a:t>
            </a:r>
            <a:r>
              <a:rPr lang="zh-CN" altLang="en-US" sz="3200" dirty="0" smtClean="0"/>
              <a:t>池（续</a:t>
            </a:r>
            <a:r>
              <a:rPr lang="en-US" altLang="zh-CN" sz="3200" dirty="0"/>
              <a:t>2</a:t>
            </a:r>
            <a:r>
              <a:rPr lang="zh-CN" altLang="en-US" sz="3200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323439"/>
          </a:xfrm>
        </p:spPr>
        <p:txBody>
          <a:bodyPr/>
          <a:lstStyle/>
          <a:p>
            <a:r>
              <a:rPr lang="zh-CN" altLang="en-US" sz="2000" dirty="0" smtClean="0"/>
              <a:t>添加中间件流程（</a:t>
            </a:r>
            <a:r>
              <a:rPr lang="en-US" altLang="zh-CN" sz="2000" dirty="0" smtClean="0"/>
              <a:t>headers</a:t>
            </a:r>
            <a:r>
              <a:rPr lang="zh-CN" altLang="en-US" sz="2000" dirty="0" smtClean="0"/>
              <a:t>属性） </a:t>
            </a:r>
            <a:r>
              <a:rPr lang="en-US" altLang="zh-CN" sz="2000" dirty="0" smtClean="0"/>
              <a:t>– 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个类为一个中间件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middlewares.py</a:t>
            </a:r>
            <a:r>
              <a:rPr lang="zh-CN" altLang="en-US" sz="2000" dirty="0" smtClean="0"/>
              <a:t>中新建中间件类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settings.py</a:t>
            </a:r>
            <a:r>
              <a:rPr lang="zh-CN" altLang="en-US" sz="2000" dirty="0" smtClean="0"/>
              <a:t>中添加此下载器中间件</a:t>
            </a:r>
            <a:endParaRPr lang="en-US" altLang="zh-CN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5576" y="2211710"/>
            <a:ext cx="6768752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fake_useragent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UserAgent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CarRandomUaDownloaderMiddleware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process_request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7F"/>
                </a:solidFill>
                <a:effectLst/>
                <a:latin typeface="Consolas" panose="020B0609020204030204" pitchFamily="49" charset="0"/>
              </a:rPr>
              <a:t>spider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UserAgent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().random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'User-Agent'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agent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3320" y="3651870"/>
            <a:ext cx="6768752" cy="95410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DOWNLOADER_MIDDLEWARES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'Car.middlewares.CarDownloaderMiddleware'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543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'Car.middlewares.CarRandomUaDownloaderMiddleware'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下载器中间件</a:t>
            </a:r>
            <a:r>
              <a:rPr lang="zh-CN" altLang="en-US" sz="3200" dirty="0" smtClean="0"/>
              <a:t>之代理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池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106235"/>
          </a:xfrm>
        </p:spPr>
        <p:txBody>
          <a:bodyPr/>
          <a:lstStyle/>
          <a:p>
            <a:r>
              <a:rPr lang="zh-CN" altLang="en-US" sz="1600" dirty="0"/>
              <a:t>添加中间件流程 </a:t>
            </a:r>
            <a:r>
              <a:rPr lang="en-US" altLang="zh-CN" sz="1600" dirty="0"/>
              <a:t>– </a:t>
            </a:r>
            <a:r>
              <a:rPr lang="zh-CN" altLang="en-US" sz="1600" dirty="0"/>
              <a:t>一个类为一个中间件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middlewares.py</a:t>
            </a:r>
            <a:r>
              <a:rPr lang="zh-CN" altLang="en-US" sz="1600" dirty="0"/>
              <a:t>中</a:t>
            </a:r>
            <a:r>
              <a:rPr lang="zh-CN" altLang="en-US" sz="1600" dirty="0" smtClean="0"/>
              <a:t>新建代理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中间</a:t>
            </a:r>
            <a:r>
              <a:rPr lang="zh-CN" altLang="en-US" sz="1600" dirty="0"/>
              <a:t>件类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settings.py</a:t>
            </a:r>
            <a:r>
              <a:rPr lang="zh-CN" altLang="en-US" sz="1600" dirty="0"/>
              <a:t>中添加此下载器中间</a:t>
            </a:r>
            <a:r>
              <a:rPr lang="zh-CN" altLang="en-US" sz="1600" dirty="0" smtClean="0"/>
              <a:t>件</a:t>
            </a:r>
            <a:endParaRPr lang="en-US" altLang="zh-CN" sz="1600" dirty="0"/>
          </a:p>
          <a:p>
            <a:r>
              <a:rPr lang="zh-CN" altLang="en-US" sz="1600" dirty="0" smtClean="0"/>
              <a:t>注意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因代理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质量不一，故当遇到无效的代理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时需要捕获异常更换</a:t>
            </a:r>
            <a:r>
              <a:rPr lang="en-US" altLang="zh-CN" sz="1600" dirty="0" smtClean="0"/>
              <a:t>IP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利用</a:t>
            </a:r>
            <a:r>
              <a:rPr lang="en-US" altLang="zh-CN" sz="1600" dirty="0" err="1" smtClean="0"/>
              <a:t>scrapy</a:t>
            </a:r>
            <a:r>
              <a:rPr lang="zh-CN" altLang="en-US" sz="1600" dirty="0" smtClean="0"/>
              <a:t>提供的捕获异常的方法：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process_exception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self,request,exception,spider</a:t>
            </a:r>
            <a:r>
              <a:rPr lang="en-US" altLang="zh-CN" sz="1600" dirty="0"/>
              <a:t>):</a:t>
            </a:r>
          </a:p>
          <a:p>
            <a:pPr marL="0" indent="0">
              <a:buNone/>
            </a:pPr>
            <a:r>
              <a:rPr lang="en-US" altLang="zh-CN" sz="1600" dirty="0"/>
              <a:t>        return </a:t>
            </a:r>
            <a:r>
              <a:rPr lang="en-US" altLang="zh-CN" sz="1600" dirty="0" smtClean="0"/>
              <a:t>request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异常会被此函数捕获，并将请求重新走一遍中间件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391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下载器中间件</a:t>
            </a:r>
            <a:r>
              <a:rPr lang="zh-CN" altLang="en-US" sz="3200" dirty="0" smtClean="0"/>
              <a:t>之代理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池（续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412613"/>
          </a:xfrm>
        </p:spPr>
        <p:txBody>
          <a:bodyPr/>
          <a:lstStyle/>
          <a:p>
            <a:r>
              <a:rPr lang="zh-CN" altLang="en-US" sz="2000" dirty="0" smtClean="0"/>
              <a:t>添加代理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中间件（</a:t>
            </a:r>
            <a:r>
              <a:rPr lang="en-US" altLang="zh-CN" sz="2000" dirty="0" smtClean="0"/>
              <a:t>meta</a:t>
            </a:r>
            <a:r>
              <a:rPr lang="zh-CN" altLang="en-US" sz="2000" dirty="0" smtClean="0"/>
              <a:t>属性） </a:t>
            </a:r>
            <a:r>
              <a:rPr lang="en-US" altLang="zh-CN" sz="2000" dirty="0" smtClean="0"/>
              <a:t>– </a:t>
            </a:r>
            <a:r>
              <a:rPr lang="zh-CN" altLang="en-US" sz="2000" dirty="0" smtClean="0"/>
              <a:t>前提为已经建立好代理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池</a:t>
            </a:r>
            <a:endParaRPr lang="en-US" altLang="zh-CN" sz="20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1435967"/>
            <a:ext cx="7164288" cy="224676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proxypool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proxy_list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CarRandomProxyDownloaderMiddleware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process_request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7F"/>
                </a:solidFill>
                <a:effectLst/>
                <a:latin typeface="Consolas" panose="020B0609020204030204" pitchFamily="49" charset="0"/>
              </a:rPr>
              <a:t>spider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.meta[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'proxy'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(proxy_list)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捕获异常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一旦代理不能用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会被此方法捕获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并重新执行所有中间件</a:t>
            </a:r>
            <a:b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process_exception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7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7F"/>
                </a:solidFill>
                <a:effectLst/>
                <a:latin typeface="Consolas" panose="020B0609020204030204" pitchFamily="49" charset="0"/>
              </a:rPr>
              <a:t>spider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18002" y="3795886"/>
            <a:ext cx="7173870" cy="95410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DOWNLOADER_MIDDLEWARES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'Car.middlewares.CarDownloaderMiddleware'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543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'Car.middlewares.CarRandomProxyDownloaderMiddleware'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settings.py</a:t>
            </a:r>
            <a:r>
              <a:rPr lang="zh-CN" altLang="en-US" dirty="0" smtClean="0"/>
              <a:t>详解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477875"/>
          </a:xfrm>
        </p:spPr>
        <p:txBody>
          <a:bodyPr/>
          <a:lstStyle/>
          <a:p>
            <a:r>
              <a:rPr lang="en-US" altLang="zh-CN" sz="2000" dirty="0" smtClean="0"/>
              <a:t>settings.py</a:t>
            </a:r>
            <a:r>
              <a:rPr lang="zh-CN" altLang="en-US" sz="2000" dirty="0" smtClean="0"/>
              <a:t>常用配置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设置</a:t>
            </a:r>
            <a:r>
              <a:rPr lang="en-US" altLang="zh-CN" sz="2000" dirty="0" smtClean="0"/>
              <a:t>User-Agent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USER_AGENT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''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设置</a:t>
            </a:r>
            <a:r>
              <a:rPr lang="zh-CN" altLang="en-US" sz="2000" dirty="0"/>
              <a:t>最大并发数</a:t>
            </a:r>
            <a:r>
              <a:rPr lang="en-US" altLang="zh-CN" sz="2000" dirty="0"/>
              <a:t>(</a:t>
            </a:r>
            <a:r>
              <a:rPr lang="zh-CN" altLang="en-US" sz="2000" dirty="0"/>
              <a:t>默认为</a:t>
            </a:r>
            <a:r>
              <a:rPr lang="en-US" altLang="zh-CN" sz="2000" dirty="0"/>
              <a:t>16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CONCURRENT_REQUESTS </a:t>
            </a:r>
            <a:r>
              <a:rPr lang="en-US" altLang="zh-CN" sz="2000" dirty="0"/>
              <a:t>= 32</a:t>
            </a:r>
          </a:p>
          <a:p>
            <a:pPr marL="0" indent="0">
              <a:buNone/>
            </a:pPr>
            <a:r>
              <a:rPr lang="zh-CN" altLang="en-US" sz="2000" dirty="0" smtClean="0"/>
              <a:t>    下载</a:t>
            </a:r>
            <a:r>
              <a:rPr lang="zh-CN" altLang="en-US" sz="2000" dirty="0"/>
              <a:t>延迟时间</a:t>
            </a:r>
            <a:r>
              <a:rPr lang="en-US" altLang="zh-CN" sz="2000" dirty="0"/>
              <a:t>(</a:t>
            </a:r>
            <a:r>
              <a:rPr lang="zh-CN" altLang="en-US" sz="2000" dirty="0"/>
              <a:t>每隔</a:t>
            </a:r>
            <a:r>
              <a:rPr lang="zh-CN" altLang="en-US" sz="2000" dirty="0" smtClean="0"/>
              <a:t>多久访问一</a:t>
            </a:r>
            <a:r>
              <a:rPr lang="zh-CN" altLang="en-US" sz="2000" dirty="0"/>
              <a:t>个网页</a:t>
            </a:r>
            <a:r>
              <a:rPr lang="en-US" altLang="zh-CN" sz="2000" dirty="0" smtClean="0"/>
              <a:t>)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DOWNLOAD_DELAY </a:t>
            </a:r>
            <a:r>
              <a:rPr lang="en-US" altLang="zh-CN" sz="2000" dirty="0"/>
              <a:t>= 0.1</a:t>
            </a:r>
          </a:p>
          <a:p>
            <a:pPr marL="0" indent="0">
              <a:buNone/>
            </a:pPr>
            <a:r>
              <a:rPr lang="zh-CN" altLang="en-US" sz="2000" dirty="0" smtClean="0"/>
              <a:t>    请求头 ：</a:t>
            </a:r>
            <a:r>
              <a:rPr lang="en-US" altLang="zh-CN" sz="2000" dirty="0" smtClean="0"/>
              <a:t>DEFAULT_REQUEST_HEADERS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{}</a:t>
            </a:r>
          </a:p>
          <a:p>
            <a:pPr marL="0" indent="0">
              <a:buNone/>
            </a:pPr>
            <a:r>
              <a:rPr lang="zh-CN" altLang="en-US" sz="2000" dirty="0" smtClean="0"/>
              <a:t>    设置</a:t>
            </a:r>
            <a:r>
              <a:rPr lang="zh-CN" altLang="en-US" sz="2000" dirty="0"/>
              <a:t>日志级别 ：</a:t>
            </a:r>
            <a:r>
              <a:rPr lang="en-US" altLang="zh-CN" sz="2000" dirty="0"/>
              <a:t>LOG_LEVEL = ''</a:t>
            </a:r>
          </a:p>
          <a:p>
            <a:pPr marL="0" indent="0">
              <a:buNone/>
            </a:pPr>
            <a:r>
              <a:rPr lang="zh-CN" altLang="en-US" sz="2000" dirty="0"/>
              <a:t>    保存到日志文件 ：</a:t>
            </a:r>
            <a:r>
              <a:rPr lang="en-US" altLang="zh-CN" sz="2000" dirty="0"/>
              <a:t>LOG_FILE = 'xxx.log'</a:t>
            </a:r>
          </a:p>
          <a:p>
            <a:pPr marL="0" indent="0">
              <a:buNone/>
            </a:pPr>
            <a:r>
              <a:rPr lang="zh-CN" altLang="en-US" sz="2000" dirty="0"/>
              <a:t>    设置数据导出编码 ：</a:t>
            </a:r>
            <a:r>
              <a:rPr lang="en-US" altLang="zh-CN" sz="2000" dirty="0"/>
              <a:t>FEED_EXPORT_ENCODING = </a:t>
            </a:r>
            <a:r>
              <a:rPr lang="en-US" altLang="zh-CN" sz="2000" dirty="0" smtClean="0"/>
              <a:t>''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03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下载器中间件</a:t>
            </a:r>
            <a:r>
              <a:rPr lang="zh-CN" altLang="en-US" sz="3200" dirty="0" smtClean="0"/>
              <a:t>之</a:t>
            </a:r>
            <a:r>
              <a:rPr lang="en-US" altLang="zh-CN" sz="3200" dirty="0" smtClean="0"/>
              <a:t>Cookie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754326"/>
          </a:xfrm>
        </p:spPr>
        <p:txBody>
          <a:bodyPr/>
          <a:lstStyle/>
          <a:p>
            <a:r>
              <a:rPr lang="zh-CN" altLang="en-US" sz="2000" dirty="0" smtClean="0"/>
              <a:t>添加中间件流程（</a:t>
            </a:r>
            <a:r>
              <a:rPr lang="en-US" altLang="zh-CN" sz="2000" dirty="0" smtClean="0"/>
              <a:t>cookies</a:t>
            </a:r>
            <a:r>
              <a:rPr lang="zh-CN" altLang="en-US" sz="2000" dirty="0" smtClean="0"/>
              <a:t>属性） </a:t>
            </a:r>
            <a:r>
              <a:rPr lang="en-US" altLang="zh-CN" sz="2000" dirty="0" smtClean="0"/>
              <a:t>– 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个类为一个中间件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middlewares.py</a:t>
            </a:r>
            <a:r>
              <a:rPr lang="zh-CN" altLang="en-US" sz="2000" dirty="0" smtClean="0"/>
              <a:t>中新建中间件类，将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处理为字典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settings.py</a:t>
            </a:r>
            <a:r>
              <a:rPr lang="zh-CN" altLang="en-US" sz="2000" dirty="0" smtClean="0"/>
              <a:t>中添加此下载器中间件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settings.py</a:t>
            </a:r>
            <a:r>
              <a:rPr lang="zh-CN" altLang="en-US" sz="2000" dirty="0" smtClean="0"/>
              <a:t>中设置：</a:t>
            </a:r>
            <a:r>
              <a:rPr lang="en-US" altLang="zh-CN" sz="2000" smtClean="0"/>
              <a:t>COOKIES_ENABLED = True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728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sz="quarter" idx="10"/>
          </p:nvPr>
        </p:nvSpPr>
        <p:spPr>
          <a:xfrm>
            <a:off x="468001" y="1653750"/>
            <a:ext cx="7993856" cy="25741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Scrapy</a:t>
            </a:r>
            <a:r>
              <a:rPr lang="zh-CN" altLang="en-US" dirty="0"/>
              <a:t>爬虫项目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Scrapy</a:t>
            </a:r>
            <a:r>
              <a:rPr lang="zh-CN" altLang="en-US" dirty="0"/>
              <a:t>数据持久化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Scrapy</a:t>
            </a:r>
            <a:r>
              <a:rPr lang="zh-CN" altLang="en-US" dirty="0"/>
              <a:t>中间件</a:t>
            </a:r>
            <a:r>
              <a:rPr lang="zh-CN" altLang="en-US" dirty="0" smtClean="0"/>
              <a:t>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39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settings.py</a:t>
            </a:r>
            <a:r>
              <a:rPr lang="zh-CN" altLang="en-US" dirty="0" smtClean="0"/>
              <a:t>详解（续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120854"/>
          </a:xfrm>
        </p:spPr>
        <p:txBody>
          <a:bodyPr/>
          <a:lstStyle/>
          <a:p>
            <a:r>
              <a:rPr lang="en-US" altLang="zh-CN" sz="2000" dirty="0" smtClean="0"/>
              <a:t>settings.py</a:t>
            </a:r>
            <a:r>
              <a:rPr lang="zh-CN" altLang="en-US" sz="2000" dirty="0" smtClean="0"/>
              <a:t>常用配置续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1800" dirty="0" smtClean="0"/>
              <a:t>    项目管道 </a:t>
            </a:r>
            <a:r>
              <a:rPr lang="en-US" altLang="zh-CN" sz="1800" dirty="0" smtClean="0"/>
              <a:t>– </a:t>
            </a:r>
            <a:r>
              <a:rPr lang="zh-CN" altLang="en-US" sz="1800" dirty="0" smtClean="0"/>
              <a:t>优先级为</a:t>
            </a:r>
            <a:r>
              <a:rPr lang="en-US" altLang="zh-CN" sz="1800" dirty="0" smtClean="0"/>
              <a:t>1-1000</a:t>
            </a:r>
            <a:r>
              <a:rPr lang="zh-CN" altLang="en-US" sz="1800" dirty="0" smtClean="0"/>
              <a:t>，数字越小优先级越高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ITEM_PIPELINES </a:t>
            </a:r>
            <a:r>
              <a:rPr lang="en-US" altLang="zh-CN" sz="1800" dirty="0"/>
              <a:t>= </a:t>
            </a:r>
            <a:r>
              <a:rPr lang="en-US" altLang="zh-CN" sz="1800" dirty="0" smtClean="0"/>
              <a:t>{</a:t>
            </a:r>
            <a:r>
              <a:rPr lang="en-US" altLang="zh-CN" sz="1800" dirty="0"/>
              <a:t>'</a:t>
            </a:r>
            <a:r>
              <a:rPr lang="zh-CN" altLang="en-US" sz="1800" dirty="0" smtClean="0"/>
              <a:t>项目</a:t>
            </a:r>
            <a:r>
              <a:rPr lang="zh-CN" altLang="en-US" sz="1800" dirty="0"/>
              <a:t>目录名</a:t>
            </a:r>
            <a:r>
              <a:rPr lang="en-US" altLang="zh-CN" sz="1800" dirty="0"/>
              <a:t>.pipelines.</a:t>
            </a:r>
            <a:r>
              <a:rPr lang="zh-CN" altLang="en-US" sz="1800" dirty="0"/>
              <a:t>类</a:t>
            </a:r>
            <a:r>
              <a:rPr lang="zh-CN" altLang="en-US" sz="1800" dirty="0" smtClean="0"/>
              <a:t>名</a:t>
            </a:r>
            <a:r>
              <a:rPr lang="en-US" altLang="zh-CN" sz="1800" dirty="0"/>
              <a:t>'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优先级</a:t>
            </a:r>
            <a:r>
              <a:rPr lang="en-US" altLang="zh-CN" sz="1800" dirty="0" smtClean="0"/>
              <a:t>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cookie</a:t>
            </a:r>
            <a:r>
              <a:rPr lang="en-US" altLang="zh-CN" sz="1800" dirty="0"/>
              <a:t>(</a:t>
            </a:r>
            <a:r>
              <a:rPr lang="zh-CN" altLang="en-US" sz="1800" dirty="0"/>
              <a:t>默认禁用</a:t>
            </a:r>
            <a:r>
              <a:rPr lang="en-US" altLang="zh-CN" sz="1800" dirty="0"/>
              <a:t>,</a:t>
            </a:r>
            <a:r>
              <a:rPr lang="zh-CN" altLang="en-US" sz="1800" dirty="0"/>
              <a:t>取消注释</a:t>
            </a:r>
            <a:r>
              <a:rPr lang="en-US" altLang="zh-CN" sz="1800" dirty="0"/>
              <a:t>-</a:t>
            </a:r>
            <a:r>
              <a:rPr lang="en-US" altLang="zh-CN" sz="1800" dirty="0" err="1"/>
              <a:t>True|False</a:t>
            </a:r>
            <a:r>
              <a:rPr lang="zh-CN" altLang="en-US" sz="1800" dirty="0"/>
              <a:t>都为开启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smtClean="0"/>
              <a:t>COOKIES_ENABLED </a:t>
            </a:r>
            <a:r>
              <a:rPr lang="en-US" altLang="zh-CN" sz="1800" dirty="0"/>
              <a:t>= False</a:t>
            </a:r>
          </a:p>
          <a:p>
            <a:pPr marL="0" indent="0">
              <a:buNone/>
            </a:pPr>
            <a:r>
              <a:rPr lang="zh-CN" altLang="en-US" sz="1800" dirty="0" smtClean="0"/>
              <a:t>    下载</a:t>
            </a:r>
            <a:r>
              <a:rPr lang="zh-CN" altLang="en-US" sz="1800" dirty="0"/>
              <a:t>器中间件</a:t>
            </a:r>
          </a:p>
          <a:p>
            <a:pPr marL="0" indent="0">
              <a:buNone/>
            </a:pPr>
            <a:r>
              <a:rPr lang="en-US" altLang="zh-CN" sz="1800" dirty="0" smtClean="0"/>
              <a:t>        DOWNLOADER_MIDDLEWARES </a:t>
            </a:r>
            <a:r>
              <a:rPr lang="en-US" altLang="zh-CN" sz="1800" dirty="0"/>
              <a:t>= </a:t>
            </a:r>
            <a:r>
              <a:rPr lang="en-US" altLang="zh-CN" sz="1800" dirty="0" smtClean="0"/>
              <a:t>{‘</a:t>
            </a:r>
            <a:r>
              <a:rPr lang="zh-CN" altLang="en-US" sz="1800" dirty="0" smtClean="0"/>
              <a:t>项目</a:t>
            </a:r>
            <a:r>
              <a:rPr lang="zh-CN" altLang="en-US" sz="1800" dirty="0"/>
              <a:t>目录名</a:t>
            </a:r>
            <a:r>
              <a:rPr lang="en-US" altLang="zh-CN" sz="1800" dirty="0"/>
              <a:t>.</a:t>
            </a:r>
            <a:r>
              <a:rPr lang="en-US" altLang="zh-CN" sz="1800" dirty="0" err="1"/>
              <a:t>middlewares</a:t>
            </a:r>
            <a:r>
              <a:rPr lang="en-US" altLang="zh-CN" sz="1800" dirty="0"/>
              <a:t>.</a:t>
            </a:r>
            <a:r>
              <a:rPr lang="zh-CN" altLang="en-US" sz="1800" dirty="0"/>
              <a:t>类</a:t>
            </a:r>
            <a:r>
              <a:rPr lang="zh-CN" altLang="en-US" sz="1800" dirty="0" smtClean="0"/>
              <a:t>名</a:t>
            </a:r>
            <a:r>
              <a:rPr lang="en-US" altLang="zh-CN" sz="1800" dirty="0" smtClean="0"/>
              <a:t>’:</a:t>
            </a:r>
            <a:r>
              <a:rPr lang="zh-CN" altLang="en-US" sz="1800" dirty="0" smtClean="0"/>
              <a:t>优先级</a:t>
            </a: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38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tems.py</a:t>
            </a:r>
            <a:r>
              <a:rPr lang="zh-CN" altLang="en-US" dirty="0" smtClean="0"/>
              <a:t>详解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7017426" cy="1631216"/>
          </a:xfrm>
        </p:spPr>
        <p:txBody>
          <a:bodyPr/>
          <a:lstStyle/>
          <a:p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提供</a:t>
            </a:r>
            <a:r>
              <a:rPr lang="zh-CN" altLang="en-US" sz="2000" dirty="0"/>
              <a:t>了</a:t>
            </a:r>
            <a:r>
              <a:rPr lang="en-US" altLang="zh-CN" sz="2000" dirty="0"/>
              <a:t>Item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，可以自定义爬取字段</a:t>
            </a:r>
            <a:endParaRPr lang="en-US" altLang="zh-CN" sz="2000" dirty="0" smtClean="0"/>
          </a:p>
          <a:p>
            <a:r>
              <a:rPr lang="en-US" altLang="zh-CN" sz="2000" dirty="0" smtClean="0"/>
              <a:t>Item</a:t>
            </a:r>
            <a:r>
              <a:rPr lang="zh-CN" altLang="en-US" sz="2000" dirty="0" smtClean="0"/>
              <a:t>类似</a:t>
            </a:r>
            <a:r>
              <a:rPr lang="zh-CN" altLang="en-US" sz="2000" dirty="0"/>
              <a:t>我们常</a:t>
            </a:r>
            <a:r>
              <a:rPr lang="zh-CN" altLang="en-US" sz="2000" dirty="0" smtClean="0"/>
              <a:t>说的字典，我们需要抓取哪些字段直接在此处定义即可，当爬虫文件中对</a:t>
            </a:r>
            <a:r>
              <a:rPr lang="en-US" altLang="zh-CN" sz="2000" dirty="0" smtClean="0"/>
              <a:t>Item</a:t>
            </a:r>
            <a:r>
              <a:rPr lang="zh-CN" altLang="en-US" sz="2000" dirty="0" smtClean="0"/>
              <a:t>类进行实例化后，会有方法将数据交给管道文件处理</a:t>
            </a:r>
            <a:endParaRPr lang="en-US" altLang="zh-CN" sz="2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0240" y="2571750"/>
            <a:ext cx="6480720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scrapy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MaoyanItem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(scrapy.Item)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define the fields for your item here like: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scrapy.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star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scrapy.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time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scrapy.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爬虫文件详解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754326"/>
          </a:xfrm>
        </p:spPr>
        <p:txBody>
          <a:bodyPr/>
          <a:lstStyle/>
          <a:p>
            <a:r>
              <a:rPr lang="zh-CN" altLang="en-US" sz="2000" dirty="0" smtClean="0"/>
              <a:t>常用配置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name </a:t>
            </a:r>
            <a:r>
              <a:rPr lang="zh-CN" altLang="en-US" sz="2000" dirty="0" smtClean="0"/>
              <a:t>：爬虫名，当运行爬虫项目时使用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allowed_domains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：允许爬取的域名，非本域的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地址会被过滤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start_urls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：爬虫项目启动时起始的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</a:t>
            </a:r>
            <a:endParaRPr lang="en-US" altLang="zh-CN" sz="2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2724370"/>
            <a:ext cx="5040561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scrapy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BaiduSpider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(scrapy.Spider)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zh-CN" altLang="zh-CN" sz="1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baidu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allowed_domains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'www.baidu.com'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start_urls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'http://www.baidu.com/'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pass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爬虫文件详解（续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754326"/>
          </a:xfrm>
        </p:spPr>
        <p:txBody>
          <a:bodyPr/>
          <a:lstStyle/>
          <a:p>
            <a:r>
              <a:rPr lang="zh-CN" altLang="en-US" sz="2000" dirty="0" smtClean="0"/>
              <a:t>爬虫文件运行流程描述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爬虫项目启动，引擎找到此爬虫文件，将</a:t>
            </a:r>
            <a:r>
              <a:rPr lang="en-US" altLang="zh-CN" sz="2000" dirty="0" err="1" smtClean="0"/>
              <a:t>start_urls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地址拿走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交给调度器入队列，然后出队列交给下载器下载，得到</a:t>
            </a:r>
            <a:r>
              <a:rPr lang="en-US" altLang="zh-CN" sz="2000" dirty="0" smtClean="0"/>
              <a:t>response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response</a:t>
            </a:r>
            <a:r>
              <a:rPr lang="zh-CN" altLang="en-US" sz="2000" dirty="0" smtClean="0"/>
              <a:t>通过引擎又交还给了此爬虫文件，</a:t>
            </a:r>
            <a:r>
              <a:rPr lang="en-US" altLang="zh-CN" sz="2000" dirty="0" smtClean="0"/>
              <a:t>parse</a:t>
            </a:r>
            <a:r>
              <a:rPr lang="zh-CN" altLang="en-US" sz="2000" dirty="0" smtClean="0"/>
              <a:t>函数中的参数即是</a:t>
            </a:r>
            <a:endParaRPr lang="en-US" altLang="zh-CN" sz="2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63688" y="2643758"/>
            <a:ext cx="5040561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scrapy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BaiduSpider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(scrapy.Spider)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zh-CN" altLang="zh-CN" sz="1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baidu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allowed_domains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'www.baidu.com'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start_urls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'http://www.baidu.com/'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pass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SLIDE_MODEL_TYPE" val="cov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l_h_f"/>
  <p:tag name="KSO_WM_UNIT_INDEX" val="1_1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8_2*l_h_f*1_1_1"/>
  <p:tag name="KSO_WM_UNIT_PRESET_TEXT" val="公司概况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11506</TotalTime>
  <Words>2296</Words>
  <Application>Microsoft Office PowerPoint</Application>
  <PresentationFormat>全屏显示(16:9)</PresentationFormat>
  <Paragraphs>356</Paragraphs>
  <Slides>51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DengXian</vt:lpstr>
      <vt:lpstr>黑体</vt:lpstr>
      <vt:lpstr>宋体</vt:lpstr>
      <vt:lpstr>Arial</vt:lpstr>
      <vt:lpstr>Calibri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项目完成步骤</vt:lpstr>
      <vt:lpstr>settings.py详解</vt:lpstr>
      <vt:lpstr>settings.py详解（续1）</vt:lpstr>
      <vt:lpstr>items.py详解</vt:lpstr>
      <vt:lpstr>爬虫文件详解</vt:lpstr>
      <vt:lpstr>爬虫文件详解（续1）</vt:lpstr>
      <vt:lpstr>PowerPoint 演示文稿</vt:lpstr>
      <vt:lpstr>瓜子二手车实战</vt:lpstr>
      <vt:lpstr>瓜子二手车实战（续1）</vt:lpstr>
      <vt:lpstr>瓜子二手车实战（续2）</vt:lpstr>
      <vt:lpstr>瓜子二手车实战（续3）</vt:lpstr>
      <vt:lpstr>瓜子二手车实战（续4）</vt:lpstr>
      <vt:lpstr>瓜子二手车实战（续5）</vt:lpstr>
      <vt:lpstr>瓜子二手车实战（续6）</vt:lpstr>
      <vt:lpstr>瓜子二手车实战（续7）</vt:lpstr>
      <vt:lpstr>瓜子二手车实战（续8）</vt:lpstr>
      <vt:lpstr>瓜子二手车实战（续9）</vt:lpstr>
      <vt:lpstr>瓜子二手车实战（续10）</vt:lpstr>
      <vt:lpstr>PowerPoint 演示文稿</vt:lpstr>
      <vt:lpstr>爬虫项目启动方式</vt:lpstr>
      <vt:lpstr>爬虫项目启动方式（续1）</vt:lpstr>
      <vt:lpstr>重写start_requests()方法完成汽车数据抓取</vt:lpstr>
      <vt:lpstr>PowerPoint 演示文稿</vt:lpstr>
      <vt:lpstr>管道文件详解</vt:lpstr>
      <vt:lpstr>管道文件详解（续1）</vt:lpstr>
      <vt:lpstr>管道文件详解（续2）</vt:lpstr>
      <vt:lpstr>管道文件详解（续3）</vt:lpstr>
      <vt:lpstr>Scrapy数据持久化</vt:lpstr>
      <vt:lpstr>Scrapy数据持久化（续1）</vt:lpstr>
      <vt:lpstr>Scrapy数据持久化（续2）</vt:lpstr>
      <vt:lpstr>Scrapy数据持久化（续3）</vt:lpstr>
      <vt:lpstr>将汽车信息存入MySQL和MongoDB数据库</vt:lpstr>
      <vt:lpstr>Scrapy数据持久化（续4）</vt:lpstr>
      <vt:lpstr>PowerPoint 演示文稿</vt:lpstr>
      <vt:lpstr>多级页面scrapy爬虫</vt:lpstr>
      <vt:lpstr>多级页面scrapy爬虫（续1）</vt:lpstr>
      <vt:lpstr>多级页面scrapy爬虫（续2）</vt:lpstr>
      <vt:lpstr>知识点汇总</vt:lpstr>
      <vt:lpstr>知识点汇总（续1）</vt:lpstr>
      <vt:lpstr>完善瓜子二手车案例</vt:lpstr>
      <vt:lpstr>PowerPoint 演示文稿</vt:lpstr>
      <vt:lpstr>下载器中间件之User-Agent池</vt:lpstr>
      <vt:lpstr>下载器中间件之User-Agent池（续1）</vt:lpstr>
      <vt:lpstr>下载器中间件之User-Agent池（续2）</vt:lpstr>
      <vt:lpstr>下载器中间件之代理IP池</vt:lpstr>
      <vt:lpstr>下载器中间件之代理IP池（续1）</vt:lpstr>
      <vt:lpstr>下载器中间件之Cookie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JAVA语言基础05</dc:title>
  <dc:creator>tsengyia</dc:creator>
  <cp:lastModifiedBy>Administrator</cp:lastModifiedBy>
  <cp:revision>2490</cp:revision>
  <dcterms:modified xsi:type="dcterms:W3CDTF">2020-09-02T06:51:46Z</dcterms:modified>
</cp:coreProperties>
</file>