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1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2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567" r:id="rId2"/>
    <p:sldId id="1117" r:id="rId3"/>
    <p:sldId id="568" r:id="rId4"/>
    <p:sldId id="1135" r:id="rId5"/>
    <p:sldId id="1235" r:id="rId6"/>
    <p:sldId id="1236" r:id="rId7"/>
    <p:sldId id="1237" r:id="rId8"/>
    <p:sldId id="1238" r:id="rId9"/>
    <p:sldId id="1239" r:id="rId10"/>
    <p:sldId id="1240" r:id="rId11"/>
    <p:sldId id="1241" r:id="rId12"/>
    <p:sldId id="1180" r:id="rId13"/>
    <p:sldId id="1181" r:id="rId14"/>
    <p:sldId id="1242" r:id="rId15"/>
    <p:sldId id="1192" r:id="rId16"/>
    <p:sldId id="1191" r:id="rId17"/>
    <p:sldId id="1243" r:id="rId18"/>
    <p:sldId id="1244" r:id="rId19"/>
    <p:sldId id="1245" r:id="rId20"/>
    <p:sldId id="1246" r:id="rId21"/>
    <p:sldId id="1247" r:id="rId22"/>
    <p:sldId id="1248" r:id="rId23"/>
    <p:sldId id="1249" r:id="rId24"/>
    <p:sldId id="1202" r:id="rId25"/>
    <p:sldId id="1204" r:id="rId26"/>
    <p:sldId id="1250" r:id="rId27"/>
    <p:sldId id="1251" r:id="rId28"/>
    <p:sldId id="1252" r:id="rId29"/>
    <p:sldId id="1233" r:id="rId30"/>
    <p:sldId id="1253" r:id="rId31"/>
    <p:sldId id="1259" r:id="rId32"/>
    <p:sldId id="1214" r:id="rId33"/>
    <p:sldId id="1255" r:id="rId34"/>
    <p:sldId id="1256" r:id="rId35"/>
    <p:sldId id="1257" r:id="rId36"/>
    <p:sldId id="1258" r:id="rId37"/>
    <p:sldId id="1173" r:id="rId3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7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pos="7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o Sun" initials="Y" lastIdx="11" clrIdx="0"/>
  <p:cmAuthor id="2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B73"/>
    <a:srgbClr val="013078"/>
    <a:srgbClr val="1265AB"/>
    <a:srgbClr val="C00000"/>
    <a:srgbClr val="E46C0A"/>
    <a:srgbClr val="E05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howGuides="1">
      <p:cViewPr varScale="1">
        <p:scale>
          <a:sx n="110" d="100"/>
          <a:sy n="110" d="100"/>
        </p:scale>
        <p:origin x="558" y="78"/>
      </p:cViewPr>
      <p:guideLst>
        <p:guide orient="horz" pos="487"/>
        <p:guide pos="483"/>
        <p:guide orient="horz" pos="3884"/>
        <p:guide pos="719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32E99C-3A9C-4613-B421-A5EBDB0C6D4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80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SPIDER DAY03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6652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百度图片抓取案例（续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0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47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smtClean="0"/>
              <a:t>Chrome</a:t>
            </a:r>
            <a:r>
              <a:rPr lang="zh-CN" altLang="en-US" dirty="0" smtClean="0"/>
              <a:t>浏览器插件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12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5169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Chrome</a:t>
            </a:r>
            <a:r>
              <a:rPr lang="zh-CN" altLang="en-US" dirty="0" smtClean="0"/>
              <a:t>浏览器安装插件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07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Chrome</a:t>
            </a:r>
            <a:r>
              <a:rPr lang="zh-CN" altLang="en-US" dirty="0" smtClean="0"/>
              <a:t>浏览器安装插件（续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71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err="1" smtClean="0"/>
              <a:t>xpath</a:t>
            </a:r>
            <a:r>
              <a:rPr lang="zh-CN" altLang="en-US" dirty="0" smtClean="0"/>
              <a:t>语法解析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15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4108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语法解析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92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语法解析（续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91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匹配演示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55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选取节点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0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目录 </a:t>
            </a:r>
            <a:r>
              <a:rPr lang="en-US" altLang="zh-CN" dirty="0" smtClean="0"/>
              <a:t>| 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658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提取猫眼电影</a:t>
            </a:r>
            <a:r>
              <a:rPr lang="en-US" altLang="zh-CN" dirty="0" smtClean="0"/>
              <a:t>top100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273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选取节点（续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970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824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提取汽车之家二手车信息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4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err="1" smtClean="0"/>
              <a:t>lxml+xpath</a:t>
            </a:r>
            <a:r>
              <a:rPr lang="zh-CN" altLang="en-US" dirty="0" smtClean="0"/>
              <a:t>解析提取数据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24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3339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lxml</a:t>
            </a:r>
            <a:r>
              <a:rPr lang="zh-CN" altLang="en-US" dirty="0" smtClean="0"/>
              <a:t>解析库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0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lxml</a:t>
            </a:r>
            <a:r>
              <a:rPr lang="zh-CN" altLang="en-US" dirty="0" smtClean="0"/>
              <a:t>解析库（续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29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lxml+xpath</a:t>
            </a:r>
            <a:r>
              <a:rPr lang="zh-CN" altLang="en-US" dirty="0" smtClean="0"/>
              <a:t>提取猫眼数据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39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链家房产数据抓取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28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0805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链家房产数据抓取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4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互联网图片抓取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2955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链家房产数据抓取（续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85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链家房产数据抓取（续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39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百度贴吧图片抓取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8005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百度贴吧图片抓取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99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百度贴吧图片抓取（续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5231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百度贴吧图片抓取（续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776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百度贴吧图片抓取（续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715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 </a:t>
            </a:r>
            <a:r>
              <a:rPr lang="en-US" altLang="zh-CN" dirty="0" smtClean="0"/>
              <a:t>| 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94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图片抓取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08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图片抓取（续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22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图片抓取（续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1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图片抓取（续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67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图片抓取（续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47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百度图片抓取案例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71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69938" y="2670045"/>
            <a:ext cx="7258050" cy="542955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5" name="内容占位符 13"/>
          <p:cNvSpPr>
            <a:spLocks noGrp="1"/>
          </p:cNvSpPr>
          <p:nvPr>
            <p:ph sz="quarter" idx="11" hasCustomPrompt="1"/>
          </p:nvPr>
        </p:nvSpPr>
        <p:spPr>
          <a:xfrm>
            <a:off x="769236" y="2593908"/>
            <a:ext cx="7259333" cy="542955"/>
          </a:xfrm>
        </p:spPr>
        <p:txBody>
          <a:bodyPr anchor="ctr" anchorCtr="0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0" hasCustomPrompt="1"/>
          </p:nvPr>
        </p:nvSpPr>
        <p:spPr>
          <a:xfrm>
            <a:off x="695400" y="1801908"/>
            <a:ext cx="7332588" cy="794850"/>
          </a:xfrm>
        </p:spPr>
        <p:txBody>
          <a:bodyPr anchor="b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40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pic>
        <p:nvPicPr>
          <p:cNvPr id="17" name="图片 6" descr="tedu logo">
            <a:extLst>
              <a:ext uri="{FF2B5EF4-FFF2-40B4-BE49-F238E27FC236}">
                <a16:creationId xmlns="" xmlns:a16="http://schemas.microsoft.com/office/drawing/2014/main" id="{CBDB4A95-D406-1D4A-B079-3F8E4342C3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000" y="4319578"/>
            <a:ext cx="1440000" cy="2021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5683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0573"/>
            <a:ext cx="12193200" cy="31241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0" y="66479"/>
            <a:ext cx="1692000" cy="71052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87C1EA"/>
              </a:clrFrom>
              <a:clrTo>
                <a:srgbClr val="87C1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000" y="103937"/>
            <a:ext cx="648000" cy="647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2F589C9-1753-F640-BC2A-39FD4411E3FA}"/>
              </a:ext>
            </a:extLst>
          </p:cNvPr>
          <p:cNvSpPr/>
          <p:nvPr userDrawn="1"/>
        </p:nvSpPr>
        <p:spPr>
          <a:xfrm>
            <a:off x="-24000" y="1017000"/>
            <a:ext cx="12240000" cy="36000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13">
            <a:extLst>
              <a:ext uri="{FF2B5EF4-FFF2-40B4-BE49-F238E27FC236}">
                <a16:creationId xmlns="" xmlns:a16="http://schemas.microsoft.com/office/drawing/2014/main" id="{B97A7D5D-1247-2447-90B8-22E077F445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68000" y="117000"/>
            <a:ext cx="10646409" cy="79200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40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9">
            <a:extLst>
              <a:ext uri="{FF2B5EF4-FFF2-40B4-BE49-F238E27FC236}">
                <a16:creationId xmlns="" xmlns:a16="http://schemas.microsoft.com/office/drawing/2014/main" id="{725BE4BC-4727-E64C-B478-FAC9F20032A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197000"/>
            <a:ext cx="10658475" cy="4896000"/>
          </a:xfrm>
        </p:spPr>
        <p:txBody>
          <a:bodyPr lIns="90000"/>
          <a:lstStyle>
            <a:lvl1pPr marL="361800" indent="-372600">
              <a:lnSpc>
                <a:spcPct val="150000"/>
              </a:lnSpc>
              <a:buFont typeface="Arial" panose="020B0604020202020204" pitchFamily="34" charset="0"/>
              <a:buChar char="•"/>
              <a:defRPr sz="28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4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7" name="图片 6" descr="tedu logo">
            <a:extLst>
              <a:ext uri="{FF2B5EF4-FFF2-40B4-BE49-F238E27FC236}">
                <a16:creationId xmlns="" xmlns:a16="http://schemas.microsoft.com/office/drawing/2014/main" id="{0E9E9893-6524-8F48-ABB0-82508A503A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3794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61963" y="571483"/>
            <a:ext cx="7524804" cy="1047757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：课堂练习标题</a:t>
            </a:r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815417" y="1628800"/>
            <a:ext cx="10849204" cy="482453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800"/>
            </a:lvl1pPr>
            <a:lvl2pPr>
              <a:lnSpc>
                <a:spcPct val="110000"/>
              </a:lnSpc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grpSp>
        <p:nvGrpSpPr>
          <p:cNvPr id="8" name="组合 5"/>
          <p:cNvGrpSpPr/>
          <p:nvPr userDrawn="1"/>
        </p:nvGrpSpPr>
        <p:grpSpPr>
          <a:xfrm>
            <a:off x="143340" y="6213318"/>
            <a:ext cx="528185" cy="528185"/>
            <a:chOff x="71406" y="6069958"/>
            <a:chExt cx="716628" cy="716628"/>
          </a:xfrm>
          <a:solidFill>
            <a:srgbClr val="2A56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十字形 9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rgbClr val="E46C0A"/>
            </a:solidFill>
            <a:ln>
              <a:solidFill>
                <a:srgbClr val="E46C0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algn="ctr" fontAlgn="auto">
                <a:spcAft>
                  <a:spcPts val="0"/>
                </a:spcAft>
              </a:pPr>
              <a:endParaRPr lang="zh-CN" altLang="en-US" sz="1600" b="1">
                <a:solidFill>
                  <a:srgbClr val="F9FAF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十字形 12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rgbClr val="E46C0A"/>
            </a:solidFill>
            <a:ln>
              <a:solidFill>
                <a:srgbClr val="E46C0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algn="ctr" fontAlgn="auto">
                <a:spcAft>
                  <a:spcPts val="0"/>
                </a:spcAft>
              </a:pPr>
              <a:endParaRPr lang="zh-CN" altLang="en-US" sz="1600" b="1">
                <a:solidFill>
                  <a:srgbClr val="F9FAF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标题 1"/>
          <p:cNvSpPr txBox="1">
            <a:spLocks/>
          </p:cNvSpPr>
          <p:nvPr userDrawn="1"/>
        </p:nvSpPr>
        <p:spPr>
          <a:xfrm>
            <a:off x="0" y="2575820"/>
            <a:ext cx="624000" cy="1496289"/>
          </a:xfrm>
          <a:prstGeom prst="rect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9FAFB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</a:t>
            </a:r>
            <a:endParaRPr kumimoji="0" lang="en-US" altLang="zh-CN" sz="2133" b="1" i="0" u="none" strike="noStrike" kern="1200" cap="none" spc="0" normalizeH="0" baseline="0" noProof="0" dirty="0">
              <a:ln>
                <a:noFill/>
              </a:ln>
              <a:solidFill>
                <a:srgbClr val="F9FAFB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9FAFB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堂</a:t>
            </a:r>
            <a:endParaRPr kumimoji="0" lang="en-US" altLang="zh-CN" sz="2133" b="1" i="0" u="none" strike="noStrike" kern="1200" cap="none" spc="0" normalizeH="0" baseline="0" noProof="0" dirty="0">
              <a:ln>
                <a:noFill/>
              </a:ln>
              <a:solidFill>
                <a:srgbClr val="F9FAFB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9FAFB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练习</a:t>
            </a:r>
            <a:endParaRPr kumimoji="0" lang="en-US" altLang="zh-CN" sz="2133" b="1" i="0" u="none" strike="noStrike" kern="1200" cap="none" spc="0" normalizeH="0" baseline="0" noProof="0" dirty="0">
              <a:ln>
                <a:noFill/>
              </a:ln>
              <a:solidFill>
                <a:srgbClr val="F9FAFB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2787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每小节小结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344150" y="0"/>
            <a:ext cx="1655763" cy="9810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="" xmlns:a16="http://schemas.microsoft.com/office/drawing/2014/main" id="{FAD84140-4A23-514B-9ED4-2562D1FEFF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845000"/>
            <a:ext cx="10658475" cy="4536000"/>
          </a:xfrm>
        </p:spPr>
        <p:txBody>
          <a:bodyPr lIns="90000"/>
          <a:lstStyle>
            <a:lvl1pPr marL="361800" indent="-372600">
              <a:lnSpc>
                <a:spcPct val="150000"/>
              </a:lnSpc>
              <a:buFont typeface="Arial" panose="020B0604020202020204" pitchFamily="34" charset="0"/>
              <a:buChar char="•"/>
              <a:defRPr sz="32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8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1" name="图片 6" descr="tedu logo">
            <a:extLst>
              <a:ext uri="{FF2B5EF4-FFF2-40B4-BE49-F238E27FC236}">
                <a16:creationId xmlns="" xmlns:a16="http://schemas.microsoft.com/office/drawing/2014/main" id="{C70CDD17-12EA-064A-A718-6063C55C6C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3">
            <a:extLst>
              <a:ext uri="{FF2B5EF4-FFF2-40B4-BE49-F238E27FC236}">
                <a16:creationId xmlns="" xmlns:a16="http://schemas.microsoft.com/office/drawing/2014/main" id="{C6380738-3C86-664B-99C4-FD11891964F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45000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rgbClr val="022B73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小结</a:t>
            </a:r>
            <a:endParaRPr lang="en-US" altLang="zh-CN" sz="6000" b="1" dirty="0">
              <a:solidFill>
                <a:srgbClr val="022B73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98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当天总结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344150" y="0"/>
            <a:ext cx="1655763" cy="9810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A4C1E78-C00B-CB43-9EEE-E635A3CD5E1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773113" y="765175"/>
            <a:ext cx="3810887" cy="923925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" name="文本框 1">
            <a:extLst>
              <a:ext uri="{FF2B5EF4-FFF2-40B4-BE49-F238E27FC236}">
                <a16:creationId xmlns="" xmlns:a16="http://schemas.microsoft.com/office/drawing/2014/main" id="{532A0C74-50E4-0D41-BE58-3A8B9FEA0C31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73113" y="965200"/>
            <a:ext cx="3810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总结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|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 </a:t>
            </a:r>
            <a:r>
              <a:rPr lang="en-US" altLang="zh-CN" sz="3200" b="1" i="0" u="none" kern="1200" baseline="0" dirty="0">
                <a:solidFill>
                  <a:schemeClr val="bg1"/>
                </a:solidFill>
                <a:effectLst/>
                <a:latin typeface="+mj-lt"/>
                <a:ea typeface="宋体" panose="02010600030101010101" pitchFamily="2" charset="-122"/>
                <a:cs typeface="+mn-cs"/>
              </a:rPr>
              <a:t>SUMMARY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DengXian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="" xmlns:a16="http://schemas.microsoft.com/office/drawing/2014/main" id="{FAD84140-4A23-514B-9ED4-2562D1FEFF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845000"/>
            <a:ext cx="10658475" cy="4536000"/>
          </a:xfrm>
        </p:spPr>
        <p:txBody>
          <a:bodyPr lIns="90000"/>
          <a:lstStyle>
            <a:lvl1pPr marL="361800" indent="-372600">
              <a:lnSpc>
                <a:spcPct val="150000"/>
              </a:lnSpc>
              <a:buFont typeface="Arial" panose="020B0604020202020204" pitchFamily="34" charset="0"/>
              <a:buChar char="•"/>
              <a:defRPr sz="28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4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1" name="图片 6" descr="tedu logo">
            <a:extLst>
              <a:ext uri="{FF2B5EF4-FFF2-40B4-BE49-F238E27FC236}">
                <a16:creationId xmlns="" xmlns:a16="http://schemas.microsoft.com/office/drawing/2014/main" id="{C70CDD17-12EA-064A-A718-6063C55C6C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4910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773113" y="765175"/>
            <a:ext cx="3810887" cy="923925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1063" y="965200"/>
            <a:ext cx="370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目录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|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CONTENTS</a:t>
            </a:r>
          </a:p>
        </p:txBody>
      </p:sp>
      <p:sp>
        <p:nvSpPr>
          <p:cNvPr id="12" name="矩形 11"/>
          <p:cNvSpPr/>
          <p:nvPr/>
        </p:nvSpPr>
        <p:spPr>
          <a:xfrm>
            <a:off x="1272000" y="2146675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8988030" y="795125"/>
            <a:ext cx="1440313" cy="581332"/>
          </a:xfrm>
          <a:prstGeom prst="rect">
            <a:avLst/>
          </a:prstGeom>
          <a:ln>
            <a:noFill/>
          </a:ln>
        </p:spPr>
        <p:txBody>
          <a:bodyPr wrap="none" anchor="ctr"/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01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20" name="内容占位符 19"/>
          <p:cNvSpPr>
            <a:spLocks noGrp="1"/>
          </p:cNvSpPr>
          <p:nvPr userDrawn="1">
            <p:ph sz="quarter" idx="10" hasCustomPrompt="1"/>
          </p:nvPr>
        </p:nvSpPr>
        <p:spPr>
          <a:xfrm>
            <a:off x="1991544" y="1991627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pic>
        <p:nvPicPr>
          <p:cNvPr id="33" name="图片 6" descr="tedu logo">
            <a:extLst>
              <a:ext uri="{FF2B5EF4-FFF2-40B4-BE49-F238E27FC236}">
                <a16:creationId xmlns="" xmlns:a16="http://schemas.microsoft.com/office/drawing/2014/main" id="{A85838EE-210D-F74F-9DAB-9E48EC6C107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87A6138F-B30F-EC4F-9BDB-0021AC8BF46F}"/>
              </a:ext>
            </a:extLst>
          </p:cNvPr>
          <p:cNvSpPr/>
          <p:nvPr userDrawn="1"/>
        </p:nvSpPr>
        <p:spPr>
          <a:xfrm>
            <a:off x="1272000" y="2837350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5" name="内容占位符 19">
            <a:extLst>
              <a:ext uri="{FF2B5EF4-FFF2-40B4-BE49-F238E27FC236}">
                <a16:creationId xmlns="" xmlns:a16="http://schemas.microsoft.com/office/drawing/2014/main" id="{62462150-CFC5-2543-A8DF-5585074A886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91544" y="2682302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456944F7-3A26-5B46-9460-3B93E749BC71}"/>
              </a:ext>
            </a:extLst>
          </p:cNvPr>
          <p:cNvSpPr/>
          <p:nvPr userDrawn="1"/>
        </p:nvSpPr>
        <p:spPr>
          <a:xfrm>
            <a:off x="1272000" y="3528025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7" name="内容占位符 19">
            <a:extLst>
              <a:ext uri="{FF2B5EF4-FFF2-40B4-BE49-F238E27FC236}">
                <a16:creationId xmlns="" xmlns:a16="http://schemas.microsoft.com/office/drawing/2014/main" id="{60765D8E-7E2D-7847-A335-3FCF24FB552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991737" y="3372977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E7CF31A1-59AF-184E-96D8-153B7A726C9C}"/>
              </a:ext>
            </a:extLst>
          </p:cNvPr>
          <p:cNvSpPr/>
          <p:nvPr userDrawn="1"/>
        </p:nvSpPr>
        <p:spPr>
          <a:xfrm>
            <a:off x="1272000" y="4218700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9" name="内容占位符 19">
            <a:extLst>
              <a:ext uri="{FF2B5EF4-FFF2-40B4-BE49-F238E27FC236}">
                <a16:creationId xmlns="" xmlns:a16="http://schemas.microsoft.com/office/drawing/2014/main" id="{C6671A97-A6E8-CD41-8E9B-2E78E7D6EA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91737" y="4063652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15C680F4-C833-B74F-A678-E50C30599202}"/>
              </a:ext>
            </a:extLst>
          </p:cNvPr>
          <p:cNvSpPr/>
          <p:nvPr userDrawn="1"/>
        </p:nvSpPr>
        <p:spPr>
          <a:xfrm>
            <a:off x="1272000" y="4909375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1" name="内容占位符 19">
            <a:extLst>
              <a:ext uri="{FF2B5EF4-FFF2-40B4-BE49-F238E27FC236}">
                <a16:creationId xmlns="" xmlns:a16="http://schemas.microsoft.com/office/drawing/2014/main" id="{3399801B-753D-5549-BCD4-BAADF90EF65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991737" y="4754327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85AB87F6-D34F-674A-8E7A-FF1898EFB709}"/>
              </a:ext>
            </a:extLst>
          </p:cNvPr>
          <p:cNvSpPr/>
          <p:nvPr userDrawn="1"/>
        </p:nvSpPr>
        <p:spPr>
          <a:xfrm>
            <a:off x="1272000" y="5600048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06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7" name="内容占位符 19">
            <a:extLst>
              <a:ext uri="{FF2B5EF4-FFF2-40B4-BE49-F238E27FC236}">
                <a16:creationId xmlns="" xmlns:a16="http://schemas.microsoft.com/office/drawing/2014/main" id="{1E2553EF-74B5-6440-A4A9-2BAF5AB004A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991737" y="5445000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1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indent="0">
              <a:buFontTx/>
              <a:buNone/>
              <a:defRPr lang="zh-CN" altLang="en-US" sz="4000" b="1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01</a:t>
            </a:r>
          </a:p>
        </p:txBody>
      </p:sp>
      <p:pic>
        <p:nvPicPr>
          <p:cNvPr id="29" name="图片 6" descr="tedu logo">
            <a:extLst>
              <a:ext uri="{FF2B5EF4-FFF2-40B4-BE49-F238E27FC236}">
                <a16:creationId xmlns="" xmlns:a16="http://schemas.microsoft.com/office/drawing/2014/main" id="{3C2ED7E3-016E-B14B-8B09-7D87512CF6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5187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2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02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9286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3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03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2365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4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04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238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5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05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4786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6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06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3284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小节内知识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38215" y="2060848"/>
            <a:ext cx="9048815" cy="1047757"/>
          </a:xfrm>
        </p:spPr>
        <p:txBody>
          <a:bodyPr anchor="b" anchorCtr="1">
            <a:noAutofit/>
          </a:bodyPr>
          <a:lstStyle>
            <a:lvl1pPr algn="ctr">
              <a:defRPr sz="4800" b="1"/>
            </a:lvl1pPr>
          </a:lstStyle>
          <a:p>
            <a:r>
              <a:rPr lang="zh-CN" altLang="en-US" dirty="0" smtClean="0"/>
              <a:t>小节内知识块标题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1199456" y="3161931"/>
            <a:ext cx="9121013" cy="108000"/>
          </a:xfrm>
          <a:prstGeom prst="roundRect">
            <a:avLst/>
          </a:prstGeom>
          <a:solidFill>
            <a:srgbClr val="0070C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20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6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D36380-BA78-4470-A6C8-77E6E75F1098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2020/6/3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D6EEB6-5300-41A9-A793-517E097F478C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  <p:sldLayoutId id="2147483663" r:id="rId7"/>
    <p:sldLayoutId id="2147483664" r:id="rId8"/>
    <p:sldLayoutId id="2147483666" r:id="rId9"/>
    <p:sldLayoutId id="2147483659" r:id="rId10"/>
    <p:sldLayoutId id="2147483667" r:id="rId11"/>
    <p:sldLayoutId id="2147483660" r:id="rId12"/>
    <p:sldLayoutId id="214748366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5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Wingdings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baidu.com/search/index?tn=baiduimage&amp;word=%7b%7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e168.com/beijing/a0_0msdgscncgpi1lto1csp1exx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f.lianjia.com/ershoufan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tieba.baidu.com/f?kw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baidu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904FA456-C778-9C48-AE79-1EC7F82CD22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SPIDER  DAY03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defRPr/>
            </a:pPr>
            <a:r>
              <a:rPr lang="en-US" altLang="zh-CN" noProof="0" dirty="0" smtClean="0"/>
              <a:t>SPIDER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百</a:t>
            </a:r>
            <a:r>
              <a:rPr lang="zh-CN" altLang="en-US" dirty="0" smtClean="0"/>
              <a:t>度图片抓取案例（续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6762" y="1197000"/>
            <a:ext cx="10658475" cy="5256000"/>
          </a:xfrm>
        </p:spPr>
        <p:txBody>
          <a:bodyPr/>
          <a:lstStyle/>
          <a:p>
            <a:r>
              <a:rPr lang="zh-CN" altLang="en-US" dirty="0" smtClean="0"/>
              <a:t>案例实现</a:t>
            </a:r>
            <a:endParaRPr lang="en-US" altLang="zh-CN" dirty="0" smtClean="0"/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22B73"/>
                </a:solidFill>
              </a:rPr>
              <a:t>查看所抓取数据（图片</a:t>
            </a:r>
            <a:r>
              <a:rPr lang="en-US" altLang="zh-CN" b="1" dirty="0">
                <a:solidFill>
                  <a:srgbClr val="022B73"/>
                </a:solidFill>
              </a:rPr>
              <a:t>URL</a:t>
            </a:r>
            <a:r>
              <a:rPr lang="zh-CN" altLang="en-US" b="1" dirty="0">
                <a:solidFill>
                  <a:srgbClr val="022B73"/>
                </a:solidFill>
              </a:rPr>
              <a:t>地址）在响应内容中是否存在 </a:t>
            </a:r>
            <a:r>
              <a:rPr lang="en-US" altLang="zh-CN" b="1" dirty="0">
                <a:solidFill>
                  <a:srgbClr val="022B73"/>
                </a:solidFill>
              </a:rPr>
              <a:t>– </a:t>
            </a:r>
            <a:r>
              <a:rPr lang="zh-CN" altLang="en-US" b="1" dirty="0" smtClean="0">
                <a:solidFill>
                  <a:srgbClr val="FF0000"/>
                </a:solidFill>
              </a:rPr>
              <a:t>存在！！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22B73"/>
                </a:solidFill>
              </a:rPr>
              <a:t>URL</a:t>
            </a:r>
            <a:r>
              <a:rPr lang="zh-CN" altLang="en-US" b="1" dirty="0">
                <a:solidFill>
                  <a:srgbClr val="022B73"/>
                </a:solidFill>
              </a:rPr>
              <a:t>地址：</a:t>
            </a:r>
            <a:r>
              <a:rPr lang="en-US" altLang="zh-CN" b="1" dirty="0">
                <a:solidFill>
                  <a:srgbClr val="022B73"/>
                </a:solidFill>
                <a:hlinkClick r:id="rId3"/>
              </a:rPr>
              <a:t>https://image.baidu.com/search/index?tn=baiduimage&amp;word</a:t>
            </a:r>
            <a:r>
              <a:rPr lang="en-US" altLang="zh-CN" b="1" dirty="0" smtClean="0">
                <a:solidFill>
                  <a:srgbClr val="022B73"/>
                </a:solidFill>
                <a:hlinkClick r:id="rId3"/>
              </a:rPr>
              <a:t>={}</a:t>
            </a:r>
            <a:endParaRPr lang="en-US" altLang="zh-CN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22B73"/>
                </a:solidFill>
              </a:rPr>
              <a:t>正则表达式（</a:t>
            </a:r>
            <a:r>
              <a:rPr lang="zh-CN" altLang="en-US" b="1" dirty="0" smtClean="0">
                <a:solidFill>
                  <a:srgbClr val="FF0000"/>
                </a:solidFill>
              </a:rPr>
              <a:t>一切以响应内容为主</a:t>
            </a:r>
            <a:r>
              <a:rPr lang="zh-CN" altLang="en-US" b="1" dirty="0" smtClean="0">
                <a:solidFill>
                  <a:srgbClr val="022B73"/>
                </a:solidFill>
              </a:rPr>
              <a:t>）：</a:t>
            </a:r>
            <a:r>
              <a:rPr lang="en-US" altLang="zh-CN" b="1" dirty="0">
                <a:solidFill>
                  <a:srgbClr val="022B73"/>
                </a:solidFill>
              </a:rPr>
              <a:t>"</a:t>
            </a:r>
            <a:r>
              <a:rPr lang="en-US" altLang="zh-CN" b="1" dirty="0" err="1">
                <a:solidFill>
                  <a:srgbClr val="022B73"/>
                </a:solidFill>
              </a:rPr>
              <a:t>thumbURL</a:t>
            </a:r>
            <a:r>
              <a:rPr lang="en-US" altLang="zh-CN" b="1" dirty="0" smtClean="0">
                <a:solidFill>
                  <a:srgbClr val="022B73"/>
                </a:solidFill>
              </a:rPr>
              <a:t>":"(.*?)“</a:t>
            </a: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22B73"/>
                </a:solidFill>
              </a:rPr>
              <a:t>代码实现</a:t>
            </a:r>
            <a:endParaRPr lang="en-US" altLang="zh-CN" b="1" dirty="0">
              <a:solidFill>
                <a:srgbClr val="022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3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6762" y="1197000"/>
            <a:ext cx="10658475" cy="5256000"/>
          </a:xfrm>
        </p:spPr>
        <p:txBody>
          <a:bodyPr/>
          <a:lstStyle/>
          <a:p>
            <a:r>
              <a:rPr lang="zh-CN" altLang="en-US" sz="2400" dirty="0"/>
              <a:t>颠覆前两天课程认知的一个现实</a:t>
            </a:r>
            <a:endParaRPr lang="en-US" altLang="zh-CN" sz="2400" dirty="0" smtClean="0"/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22B73"/>
                </a:solidFill>
              </a:rPr>
              <a:t>页面结构 </a:t>
            </a:r>
            <a:r>
              <a:rPr lang="en-US" altLang="zh-CN" sz="2000" b="1" dirty="0">
                <a:solidFill>
                  <a:srgbClr val="022B73"/>
                </a:solidFill>
              </a:rPr>
              <a:t>- Elements</a:t>
            </a:r>
            <a:r>
              <a:rPr lang="zh-CN" altLang="en-US" sz="2000" b="1" dirty="0">
                <a:solidFill>
                  <a:srgbClr val="022B73"/>
                </a:solidFill>
              </a:rPr>
              <a:t>，为页面最终渲染完成后的结构，和响应内容不一定完全一样</a:t>
            </a:r>
            <a:endParaRPr lang="en-US" altLang="zh-CN" sz="2000" b="1" dirty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22B73"/>
                </a:solidFill>
              </a:rPr>
              <a:t>可能会有部分数据为动态加载的</a:t>
            </a:r>
            <a:endParaRPr lang="en-US" altLang="zh-CN" sz="2000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22B73"/>
                </a:solidFill>
              </a:rPr>
              <a:t>响应内容中存在</a:t>
            </a:r>
            <a:r>
              <a:rPr lang="en-US" altLang="zh-CN" sz="2000" b="1" dirty="0">
                <a:solidFill>
                  <a:srgbClr val="022B73"/>
                </a:solidFill>
              </a:rPr>
              <a:t>JavaScript</a:t>
            </a:r>
            <a:r>
              <a:rPr lang="zh-CN" altLang="en-US" sz="2000" b="1" dirty="0">
                <a:solidFill>
                  <a:srgbClr val="022B73"/>
                </a:solidFill>
              </a:rPr>
              <a:t>，对页面结构做了一定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调整</a:t>
            </a:r>
            <a:endParaRPr lang="en-US" altLang="zh-CN" sz="2000" b="1" dirty="0" smtClean="0">
              <a:solidFill>
                <a:srgbClr val="022B73"/>
              </a:solidFill>
            </a:endParaRPr>
          </a:p>
          <a:p>
            <a:pPr marL="342900"/>
            <a:r>
              <a:rPr lang="zh-CN" altLang="en-US" sz="2400" dirty="0"/>
              <a:t>那我们写正则表达式时要以谁为</a:t>
            </a:r>
            <a:r>
              <a:rPr lang="zh-CN" altLang="en-US" sz="2400" dirty="0" smtClean="0"/>
              <a:t>准</a:t>
            </a:r>
            <a:r>
              <a:rPr lang="en-US" altLang="zh-CN" sz="2400" dirty="0" smtClean="0"/>
              <a:t>?</a:t>
            </a:r>
          </a:p>
          <a:p>
            <a:pPr marL="897750" lvl="1" indent="-5143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必须以响应内容为准</a:t>
            </a:r>
            <a:r>
              <a:rPr lang="en-US" altLang="zh-CN" sz="2000" b="1" dirty="0">
                <a:solidFill>
                  <a:srgbClr val="FF0000"/>
                </a:solidFill>
              </a:rPr>
              <a:t>!!!!!! -&gt; </a:t>
            </a:r>
            <a:r>
              <a:rPr lang="zh-CN" altLang="en-US" sz="2000" b="1" dirty="0">
                <a:solidFill>
                  <a:srgbClr val="FF0000"/>
                </a:solidFill>
              </a:rPr>
              <a:t>右键</a:t>
            </a:r>
            <a:r>
              <a:rPr lang="en-US" altLang="zh-CN" sz="2000" b="1" dirty="0">
                <a:solidFill>
                  <a:srgbClr val="FF0000"/>
                </a:solidFill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</a:rPr>
              <a:t>查看网页源代码为准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84000" y="3573000"/>
            <a:ext cx="8570216" cy="782263"/>
          </a:xfrm>
        </p:spPr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浏览器</a:t>
            </a:r>
            <a:r>
              <a:rPr lang="zh-CN" altLang="en-US" dirty="0" smtClean="0"/>
              <a:t>插件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1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Chrome</a:t>
            </a:r>
            <a:r>
              <a:rPr lang="zh-CN" altLang="en-US" dirty="0" smtClean="0"/>
              <a:t>浏览器安装插件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dirty="0" smtClean="0"/>
              <a:t>通过谷歌访问助手在线安装</a:t>
            </a:r>
            <a:endParaRPr lang="en-US" altLang="zh-CN" dirty="0" smtClean="0"/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2060"/>
                </a:solidFill>
              </a:rPr>
              <a:t>下载</a:t>
            </a:r>
            <a:r>
              <a:rPr lang="zh-CN" altLang="en-US" b="1" dirty="0">
                <a:solidFill>
                  <a:srgbClr val="002060"/>
                </a:solidFill>
              </a:rPr>
              <a:t>插件 </a:t>
            </a:r>
            <a:r>
              <a:rPr lang="en-US" altLang="zh-CN" b="1" dirty="0">
                <a:solidFill>
                  <a:srgbClr val="002060"/>
                </a:solidFill>
              </a:rPr>
              <a:t>- </a:t>
            </a:r>
            <a:r>
              <a:rPr lang="en-US" altLang="zh-CN" b="1" dirty="0" err="1">
                <a:solidFill>
                  <a:srgbClr val="002060"/>
                </a:solidFill>
              </a:rPr>
              <a:t>google</a:t>
            </a:r>
            <a:r>
              <a:rPr lang="zh-CN" altLang="en-US" b="1" dirty="0">
                <a:solidFill>
                  <a:srgbClr val="002060"/>
                </a:solidFill>
              </a:rPr>
              <a:t>访问助手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2060"/>
                </a:solidFill>
              </a:rPr>
              <a:t>安装</a:t>
            </a:r>
            <a:r>
              <a:rPr lang="zh-CN" altLang="en-US" b="1" dirty="0">
                <a:solidFill>
                  <a:srgbClr val="002060"/>
                </a:solidFill>
              </a:rPr>
              <a:t>插件 </a:t>
            </a:r>
            <a:r>
              <a:rPr lang="en-US" altLang="zh-CN" b="1" dirty="0">
                <a:solidFill>
                  <a:srgbClr val="002060"/>
                </a:solidFill>
              </a:rPr>
              <a:t>- </a:t>
            </a:r>
            <a:r>
              <a:rPr lang="en-US" altLang="zh-CN" b="1" dirty="0" err="1">
                <a:solidFill>
                  <a:srgbClr val="002060"/>
                </a:solidFill>
              </a:rPr>
              <a:t>google</a:t>
            </a:r>
            <a:r>
              <a:rPr lang="zh-CN" altLang="en-US" b="1" dirty="0">
                <a:solidFill>
                  <a:srgbClr val="002060"/>
                </a:solidFill>
              </a:rPr>
              <a:t>访问助手</a:t>
            </a:r>
            <a:r>
              <a:rPr lang="en-US" altLang="zh-CN" b="1" dirty="0">
                <a:solidFill>
                  <a:srgbClr val="002060"/>
                </a:solidFill>
              </a:rPr>
              <a:t>: Chrome</a:t>
            </a:r>
            <a:r>
              <a:rPr lang="zh-CN" altLang="en-US" b="1" dirty="0">
                <a:solidFill>
                  <a:srgbClr val="002060"/>
                </a:solidFill>
              </a:rPr>
              <a:t>浏览器</a:t>
            </a:r>
            <a:r>
              <a:rPr lang="en-US" altLang="zh-CN" b="1" dirty="0">
                <a:solidFill>
                  <a:srgbClr val="002060"/>
                </a:solidFill>
              </a:rPr>
              <a:t>-</a:t>
            </a:r>
            <a:r>
              <a:rPr lang="zh-CN" altLang="en-US" b="1" dirty="0">
                <a:solidFill>
                  <a:srgbClr val="002060"/>
                </a:solidFill>
              </a:rPr>
              <a:t>设置</a:t>
            </a:r>
            <a:r>
              <a:rPr lang="en-US" altLang="zh-CN" b="1" dirty="0">
                <a:solidFill>
                  <a:srgbClr val="002060"/>
                </a:solidFill>
              </a:rPr>
              <a:t>-</a:t>
            </a:r>
            <a:r>
              <a:rPr lang="zh-CN" altLang="en-US" b="1" dirty="0">
                <a:solidFill>
                  <a:srgbClr val="002060"/>
                </a:solidFill>
              </a:rPr>
              <a:t>更多工具</a:t>
            </a:r>
            <a:r>
              <a:rPr lang="en-US" altLang="zh-CN" b="1" dirty="0">
                <a:solidFill>
                  <a:srgbClr val="002060"/>
                </a:solidFill>
              </a:rPr>
              <a:t>-</a:t>
            </a:r>
            <a:r>
              <a:rPr lang="zh-CN" altLang="en-US" b="1" dirty="0">
                <a:solidFill>
                  <a:srgbClr val="002060"/>
                </a:solidFill>
              </a:rPr>
              <a:t>扩展程序</a:t>
            </a:r>
            <a:r>
              <a:rPr lang="en-US" altLang="zh-CN" b="1" dirty="0">
                <a:solidFill>
                  <a:srgbClr val="002060"/>
                </a:solidFill>
              </a:rPr>
              <a:t>-</a:t>
            </a:r>
            <a:r>
              <a:rPr lang="zh-CN" altLang="en-US" b="1" dirty="0">
                <a:solidFill>
                  <a:srgbClr val="002060"/>
                </a:solidFill>
              </a:rPr>
              <a:t>开发者模式</a:t>
            </a:r>
            <a:r>
              <a:rPr lang="en-US" altLang="zh-CN" b="1" dirty="0">
                <a:solidFill>
                  <a:srgbClr val="002060"/>
                </a:solidFill>
              </a:rPr>
              <a:t>-</a:t>
            </a:r>
            <a:r>
              <a:rPr lang="zh-CN" altLang="en-US" b="1" dirty="0">
                <a:solidFill>
                  <a:srgbClr val="002060"/>
                </a:solidFill>
              </a:rPr>
              <a:t>拖拽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zh-CN" altLang="en-US" b="1" dirty="0">
                <a:solidFill>
                  <a:srgbClr val="002060"/>
                </a:solidFill>
              </a:rPr>
              <a:t>解压后的插件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2060"/>
                </a:solidFill>
              </a:rPr>
              <a:t>在线</a:t>
            </a:r>
            <a:r>
              <a:rPr lang="zh-CN" altLang="en-US" b="1" dirty="0">
                <a:solidFill>
                  <a:srgbClr val="002060"/>
                </a:solidFill>
              </a:rPr>
              <a:t>安装其他插件 </a:t>
            </a:r>
            <a:r>
              <a:rPr lang="en-US" altLang="zh-CN" b="1" dirty="0">
                <a:solidFill>
                  <a:srgbClr val="002060"/>
                </a:solidFill>
              </a:rPr>
              <a:t>- </a:t>
            </a:r>
            <a:r>
              <a:rPr lang="zh-CN" altLang="en-US" b="1" dirty="0">
                <a:solidFill>
                  <a:srgbClr val="002060"/>
                </a:solidFill>
              </a:rPr>
              <a:t>打开</a:t>
            </a:r>
            <a:r>
              <a:rPr lang="en-US" altLang="zh-CN" b="1" dirty="0" err="1">
                <a:solidFill>
                  <a:srgbClr val="002060"/>
                </a:solidFill>
              </a:rPr>
              <a:t>google</a:t>
            </a:r>
            <a:r>
              <a:rPr lang="zh-CN" altLang="en-US" b="1" dirty="0">
                <a:solidFill>
                  <a:srgbClr val="002060"/>
                </a:solidFill>
              </a:rPr>
              <a:t>访问助手 </a:t>
            </a:r>
            <a:r>
              <a:rPr lang="en-US" altLang="zh-CN" b="1" dirty="0">
                <a:solidFill>
                  <a:srgbClr val="002060"/>
                </a:solidFill>
              </a:rPr>
              <a:t>- </a:t>
            </a:r>
            <a:r>
              <a:rPr lang="en-US" altLang="zh-CN" b="1" dirty="0" err="1">
                <a:solidFill>
                  <a:srgbClr val="002060"/>
                </a:solidFill>
              </a:rPr>
              <a:t>google</a:t>
            </a:r>
            <a:r>
              <a:rPr lang="zh-CN" altLang="en-US" b="1" dirty="0">
                <a:solidFill>
                  <a:srgbClr val="002060"/>
                </a:solidFill>
              </a:rPr>
              <a:t>应用商店 </a:t>
            </a:r>
            <a:r>
              <a:rPr lang="en-US" altLang="zh-CN" b="1" dirty="0" smtClean="0">
                <a:solidFill>
                  <a:srgbClr val="002060"/>
                </a:solidFill>
              </a:rPr>
              <a:t>- </a:t>
            </a:r>
            <a:r>
              <a:rPr lang="zh-CN" altLang="en-US" b="1" dirty="0" smtClean="0">
                <a:solidFill>
                  <a:srgbClr val="002060"/>
                </a:solidFill>
              </a:rPr>
              <a:t>搜索插件 </a:t>
            </a:r>
            <a:r>
              <a:rPr lang="en-US" altLang="zh-CN" b="1" dirty="0" smtClean="0">
                <a:solidFill>
                  <a:srgbClr val="002060"/>
                </a:solidFill>
              </a:rPr>
              <a:t>- </a:t>
            </a:r>
            <a:r>
              <a:rPr lang="zh-CN" altLang="en-US" b="1" dirty="0" smtClean="0">
                <a:solidFill>
                  <a:srgbClr val="002060"/>
                </a:solidFill>
              </a:rPr>
              <a:t>添加即可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30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Chrome</a:t>
            </a:r>
            <a:r>
              <a:rPr lang="zh-CN" altLang="en-US" dirty="0" smtClean="0"/>
              <a:t>浏览器安装插件（续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dirty="0" smtClean="0"/>
              <a:t>离线安装</a:t>
            </a:r>
            <a:endParaRPr lang="en-US" altLang="zh-CN" dirty="0" smtClean="0"/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2060"/>
                </a:solidFill>
              </a:rPr>
              <a:t>下载</a:t>
            </a:r>
            <a:r>
              <a:rPr lang="zh-CN" altLang="en-US" b="1" dirty="0">
                <a:solidFill>
                  <a:srgbClr val="002060"/>
                </a:solidFill>
              </a:rPr>
              <a:t>插件 </a:t>
            </a:r>
            <a:r>
              <a:rPr lang="en-US" altLang="zh-CN" b="1" dirty="0">
                <a:solidFill>
                  <a:srgbClr val="002060"/>
                </a:solidFill>
              </a:rPr>
              <a:t>- </a:t>
            </a:r>
            <a:r>
              <a:rPr lang="en-US" altLang="zh-CN" b="1" dirty="0" err="1">
                <a:solidFill>
                  <a:srgbClr val="002060"/>
                </a:solidFill>
              </a:rPr>
              <a:t>xxx.crx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zh-CN" altLang="en-US" b="1" dirty="0">
                <a:solidFill>
                  <a:srgbClr val="002060"/>
                </a:solidFill>
              </a:rPr>
              <a:t>重命名为 </a:t>
            </a:r>
            <a:r>
              <a:rPr lang="en-US" altLang="zh-CN" b="1" dirty="0">
                <a:solidFill>
                  <a:srgbClr val="002060"/>
                </a:solidFill>
              </a:rPr>
              <a:t>xxx.zip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2060"/>
                </a:solidFill>
              </a:rPr>
              <a:t>Chrome</a:t>
            </a:r>
            <a:r>
              <a:rPr lang="zh-CN" altLang="en-US" b="1" dirty="0">
                <a:solidFill>
                  <a:srgbClr val="002060"/>
                </a:solidFill>
              </a:rPr>
              <a:t>浏览器</a:t>
            </a:r>
            <a:r>
              <a:rPr lang="en-US" altLang="zh-CN" b="1" dirty="0">
                <a:solidFill>
                  <a:srgbClr val="002060"/>
                </a:solidFill>
              </a:rPr>
              <a:t>-</a:t>
            </a:r>
            <a:r>
              <a:rPr lang="zh-CN" altLang="en-US" b="1" dirty="0">
                <a:solidFill>
                  <a:srgbClr val="002060"/>
                </a:solidFill>
              </a:rPr>
              <a:t>设置</a:t>
            </a:r>
            <a:r>
              <a:rPr lang="en-US" altLang="zh-CN" b="1" dirty="0">
                <a:solidFill>
                  <a:srgbClr val="002060"/>
                </a:solidFill>
              </a:rPr>
              <a:t>-</a:t>
            </a:r>
            <a:r>
              <a:rPr lang="zh-CN" altLang="en-US" b="1" dirty="0">
                <a:solidFill>
                  <a:srgbClr val="002060"/>
                </a:solidFill>
              </a:rPr>
              <a:t>更多工具</a:t>
            </a:r>
            <a:r>
              <a:rPr lang="en-US" altLang="zh-CN" b="1" dirty="0">
                <a:solidFill>
                  <a:srgbClr val="002060"/>
                </a:solidFill>
              </a:rPr>
              <a:t>-</a:t>
            </a:r>
            <a:r>
              <a:rPr lang="zh-CN" altLang="en-US" b="1" dirty="0">
                <a:solidFill>
                  <a:srgbClr val="002060"/>
                </a:solidFill>
              </a:rPr>
              <a:t>扩展程序</a:t>
            </a:r>
            <a:r>
              <a:rPr lang="en-US" altLang="zh-CN" b="1" dirty="0">
                <a:solidFill>
                  <a:srgbClr val="002060"/>
                </a:solidFill>
              </a:rPr>
              <a:t>-</a:t>
            </a:r>
            <a:r>
              <a:rPr lang="zh-CN" altLang="en-US" b="1" dirty="0">
                <a:solidFill>
                  <a:srgbClr val="002060"/>
                </a:solidFill>
              </a:rPr>
              <a:t>开发者模式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2060"/>
                </a:solidFill>
              </a:rPr>
              <a:t>拖</a:t>
            </a:r>
            <a:r>
              <a:rPr lang="zh-CN" altLang="en-US" b="1" dirty="0">
                <a:solidFill>
                  <a:srgbClr val="002060"/>
                </a:solidFill>
              </a:rPr>
              <a:t>拽 插件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zh-CN" altLang="en-US" b="1" dirty="0">
                <a:solidFill>
                  <a:srgbClr val="002060"/>
                </a:solidFill>
              </a:rPr>
              <a:t>或者解压后文件夹</a:t>
            </a:r>
            <a:r>
              <a:rPr lang="en-US" altLang="zh-CN" b="1" dirty="0">
                <a:solidFill>
                  <a:srgbClr val="002060"/>
                </a:solidFill>
              </a:rPr>
              <a:t>) </a:t>
            </a:r>
            <a:r>
              <a:rPr lang="zh-CN" altLang="en-US" b="1" dirty="0">
                <a:solidFill>
                  <a:srgbClr val="002060"/>
                </a:solidFill>
              </a:rPr>
              <a:t>到浏览器中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2060"/>
                </a:solidFill>
              </a:rPr>
              <a:t>重</a:t>
            </a:r>
            <a:r>
              <a:rPr lang="zh-CN" altLang="en-US" b="1" dirty="0">
                <a:solidFill>
                  <a:srgbClr val="002060"/>
                </a:solidFill>
              </a:rPr>
              <a:t>启浏览器，使插件生效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82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930216" cy="782263"/>
          </a:xfrm>
        </p:spPr>
        <p:txBody>
          <a:bodyPr/>
          <a:lstStyle/>
          <a:p>
            <a:r>
              <a:rPr lang="en-US" altLang="zh-CN" dirty="0" err="1"/>
              <a:t>xpath</a:t>
            </a:r>
            <a:r>
              <a:rPr lang="zh-CN" altLang="en-US" dirty="0"/>
              <a:t>语法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1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语法解析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13078"/>
                </a:solidFill>
              </a:rPr>
              <a:t>XPath</a:t>
            </a:r>
            <a:r>
              <a:rPr lang="zh-CN" altLang="en-US" b="1" dirty="0">
                <a:solidFill>
                  <a:srgbClr val="013078"/>
                </a:solidFill>
              </a:rPr>
              <a:t>即为</a:t>
            </a:r>
            <a:r>
              <a:rPr lang="en-US" altLang="zh-CN" b="1" dirty="0">
                <a:solidFill>
                  <a:srgbClr val="013078"/>
                </a:solidFill>
              </a:rPr>
              <a:t>XML</a:t>
            </a:r>
            <a:r>
              <a:rPr lang="zh-CN" altLang="en-US" b="1" dirty="0">
                <a:solidFill>
                  <a:srgbClr val="013078"/>
                </a:solidFill>
              </a:rPr>
              <a:t>路径语言，它是一种用来确定</a:t>
            </a:r>
            <a:r>
              <a:rPr lang="en-US" altLang="zh-CN" b="1" dirty="0">
                <a:solidFill>
                  <a:srgbClr val="013078"/>
                </a:solidFill>
              </a:rPr>
              <a:t>XML</a:t>
            </a:r>
            <a:r>
              <a:rPr lang="zh-CN" altLang="en-US" b="1" dirty="0">
                <a:solidFill>
                  <a:srgbClr val="013078"/>
                </a:solidFill>
              </a:rPr>
              <a:t>文档中某部分位置的语言，</a:t>
            </a:r>
            <a:r>
              <a:rPr lang="zh-CN" altLang="en-US" b="1" dirty="0" smtClean="0">
                <a:solidFill>
                  <a:srgbClr val="013078"/>
                </a:solidFill>
              </a:rPr>
              <a:t>同样适用于</a:t>
            </a:r>
            <a:r>
              <a:rPr lang="en-US" altLang="zh-CN" b="1" dirty="0">
                <a:solidFill>
                  <a:srgbClr val="013078"/>
                </a:solidFill>
              </a:rPr>
              <a:t>HTML</a:t>
            </a:r>
            <a:r>
              <a:rPr lang="zh-CN" altLang="en-US" b="1" dirty="0">
                <a:solidFill>
                  <a:srgbClr val="013078"/>
                </a:solidFill>
              </a:rPr>
              <a:t>文档的检索</a:t>
            </a:r>
            <a:endParaRPr lang="en-US" altLang="zh-CN" b="1" dirty="0" smtClean="0">
              <a:solidFill>
                <a:srgbClr val="0130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语法解析（续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45556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 smtClean="0"/>
              <a:t>示例代码</a:t>
            </a:r>
            <a:endParaRPr lang="en-US" altLang="zh-CN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78363" y="1485000"/>
            <a:ext cx="8009638" cy="424731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="CarList"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="bjd"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="car_001"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="http://www.bjd.com/"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="name"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</a:rPr>
              <a:t>布加迪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="model"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</a:rPr>
              <a:t>威航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="price"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&gt;2500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</a:rPr>
              <a:t>万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="color"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</a:rPr>
              <a:t>红色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="byd"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="car_002"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="http://www.byd.com/"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="name"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</a:rPr>
              <a:t>比亚迪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="model"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</a:rPr>
              <a:t>秦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="price"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&gt;15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</a:rPr>
              <a:t>万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="color"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</a:rPr>
              <a:t>白色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匹配演示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565556" y="1458000"/>
            <a:ext cx="11247433" cy="4896000"/>
          </a:xfrm>
        </p:spPr>
        <p:txBody>
          <a:bodyPr/>
          <a:lstStyle/>
          <a:p>
            <a:pPr marL="457200" indent="-457200">
              <a:lnSpc>
                <a:spcPts val="3360"/>
              </a:lnSpc>
            </a:pPr>
            <a:r>
              <a:rPr lang="zh-CN" altLang="en-US" sz="1800" dirty="0"/>
              <a:t>查找所有的</a:t>
            </a:r>
            <a:r>
              <a:rPr lang="en-US" altLang="zh-CN" sz="1800" dirty="0"/>
              <a:t>li</a:t>
            </a:r>
            <a:r>
              <a:rPr lang="zh-CN" altLang="en-US" sz="1800" dirty="0" smtClean="0"/>
              <a:t>节点</a:t>
            </a:r>
            <a:endParaRPr lang="en-US" altLang="zh-CN" sz="2000" dirty="0"/>
          </a:p>
          <a:p>
            <a:pPr marL="457200" indent="-457200">
              <a:lnSpc>
                <a:spcPts val="3360"/>
              </a:lnSpc>
            </a:pPr>
            <a:r>
              <a:rPr lang="zh-CN" altLang="en-US" sz="1800" dirty="0"/>
              <a:t>获取所有汽车的名称</a:t>
            </a:r>
            <a:r>
              <a:rPr lang="en-US" altLang="zh-CN" sz="1800" dirty="0"/>
              <a:t>: </a:t>
            </a:r>
            <a:r>
              <a:rPr lang="zh-CN" altLang="en-US" sz="1800" dirty="0"/>
              <a:t>所有</a:t>
            </a:r>
            <a:r>
              <a:rPr lang="en-US" altLang="zh-CN" sz="1800" dirty="0"/>
              <a:t>li</a:t>
            </a:r>
            <a:r>
              <a:rPr lang="zh-CN" altLang="en-US" sz="1800" dirty="0"/>
              <a:t>节点下的子节点</a:t>
            </a:r>
            <a:r>
              <a:rPr lang="en-US" altLang="zh-CN" sz="1800" dirty="0"/>
              <a:t>p</a:t>
            </a:r>
            <a:r>
              <a:rPr lang="zh-CN" altLang="en-US" sz="1800" dirty="0"/>
              <a:t>的值 </a:t>
            </a:r>
            <a:r>
              <a:rPr lang="en-US" altLang="zh-CN" sz="1800" dirty="0"/>
              <a:t>(class</a:t>
            </a:r>
            <a:r>
              <a:rPr lang="zh-CN" altLang="en-US" sz="1800" dirty="0"/>
              <a:t>属性值为</a:t>
            </a:r>
            <a:r>
              <a:rPr lang="en-US" altLang="zh-CN" sz="1800" dirty="0"/>
              <a:t>name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0" indent="0">
              <a:lnSpc>
                <a:spcPts val="3360"/>
              </a:lnSpc>
              <a:buNone/>
            </a:pPr>
            <a:endParaRPr lang="en-US" altLang="zh-CN" sz="1800" dirty="0"/>
          </a:p>
          <a:p>
            <a:pPr marL="0" indent="0">
              <a:lnSpc>
                <a:spcPts val="3360"/>
              </a:lnSpc>
              <a:buNone/>
            </a:pPr>
            <a:endParaRPr lang="en-US" altLang="zh-CN" sz="1800" dirty="0" smtClean="0"/>
          </a:p>
          <a:p>
            <a:pPr marL="457200" indent="-457200">
              <a:lnSpc>
                <a:spcPts val="3360"/>
              </a:lnSpc>
            </a:pPr>
            <a:r>
              <a:rPr lang="zh-CN" altLang="en-US" sz="1800" dirty="0"/>
              <a:t>获取</a:t>
            </a:r>
            <a:r>
              <a:rPr lang="en-US" altLang="zh-CN" sz="1800" dirty="0" err="1"/>
              <a:t>ul</a:t>
            </a:r>
            <a:r>
              <a:rPr lang="zh-CN" altLang="en-US" sz="1800" dirty="0"/>
              <a:t>节点下第</a:t>
            </a:r>
            <a:r>
              <a:rPr lang="en-US" altLang="zh-CN" sz="1800" dirty="0"/>
              <a:t>2</a:t>
            </a:r>
            <a:r>
              <a:rPr lang="zh-CN" altLang="en-US" sz="1800" dirty="0"/>
              <a:t>个</a:t>
            </a:r>
            <a:r>
              <a:rPr lang="en-US" altLang="zh-CN" sz="1800" dirty="0"/>
              <a:t>li</a:t>
            </a:r>
            <a:r>
              <a:rPr lang="zh-CN" altLang="en-US" sz="1800" dirty="0"/>
              <a:t>节点的汽车信息</a:t>
            </a:r>
            <a:r>
              <a:rPr lang="en-US" altLang="zh-CN" sz="1800" dirty="0"/>
              <a:t>: </a:t>
            </a:r>
            <a:r>
              <a:rPr lang="zh-CN" altLang="en-US" sz="1800" dirty="0"/>
              <a:t>找比亚迪车的</a:t>
            </a:r>
            <a:r>
              <a:rPr lang="zh-CN" altLang="en-US" sz="1800" dirty="0" smtClean="0"/>
              <a:t>信息</a:t>
            </a:r>
            <a:endParaRPr lang="en-US" altLang="zh-CN" sz="1800" dirty="0" smtClean="0"/>
          </a:p>
          <a:p>
            <a:pPr marL="457200" indent="-457200">
              <a:lnSpc>
                <a:spcPts val="3360"/>
              </a:lnSpc>
            </a:pPr>
            <a:endParaRPr lang="en-US" altLang="zh-CN" sz="1800" dirty="0"/>
          </a:p>
          <a:p>
            <a:pPr marL="457200" indent="-457200">
              <a:lnSpc>
                <a:spcPts val="3360"/>
              </a:lnSpc>
            </a:pPr>
            <a:r>
              <a:rPr lang="zh-CN" altLang="en-US" sz="1800" dirty="0" smtClean="0"/>
              <a:t>获取</a:t>
            </a:r>
            <a:r>
              <a:rPr lang="zh-CN" altLang="en-US" sz="1800" dirty="0"/>
              <a:t>所有汽车的链接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ul</a:t>
            </a:r>
            <a:r>
              <a:rPr lang="zh-CN" altLang="en-US" sz="1800" dirty="0"/>
              <a:t>节点下所有</a:t>
            </a:r>
            <a:r>
              <a:rPr lang="en-US" altLang="zh-CN" sz="1800" dirty="0"/>
              <a:t>li</a:t>
            </a:r>
            <a:r>
              <a:rPr lang="zh-CN" altLang="en-US" sz="1800" dirty="0"/>
              <a:t>子节点的</a:t>
            </a:r>
            <a:r>
              <a:rPr lang="en-US" altLang="zh-CN" sz="1800" dirty="0" err="1"/>
              <a:t>href</a:t>
            </a:r>
            <a:r>
              <a:rPr lang="zh-CN" altLang="en-US" sz="1800" dirty="0"/>
              <a:t>属性的值</a:t>
            </a:r>
            <a:endParaRPr lang="en-US" altLang="zh-CN" sz="18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28000" y="1557000"/>
            <a:ext cx="1872000" cy="41549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//li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8000" y="2521498"/>
            <a:ext cx="6336000" cy="10618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//li/p[@class="name"]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//p[@class="name"]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//ul[@class="CarList"]/li/p[@class="name"]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28000" y="4244809"/>
            <a:ext cx="4608000" cy="41549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//ul[@class="CarList"]/li[2]/p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28000" y="5373000"/>
            <a:ext cx="6336000" cy="41549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//ul[@class="CarList"]/li/@href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选取节点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565556" y="1458000"/>
            <a:ext cx="11247433" cy="4896000"/>
          </a:xfrm>
        </p:spPr>
        <p:txBody>
          <a:bodyPr/>
          <a:lstStyle/>
          <a:p>
            <a:pPr marL="457200" indent="-457200">
              <a:lnSpc>
                <a:spcPts val="3360"/>
              </a:lnSpc>
            </a:pPr>
            <a:r>
              <a:rPr lang="zh-CN" altLang="en-US" sz="2400" dirty="0" smtClean="0"/>
              <a:t>注意</a:t>
            </a:r>
            <a:endParaRPr lang="en-US" altLang="zh-CN" sz="2400" dirty="0"/>
          </a:p>
          <a:p>
            <a:pPr marL="726300" lvl="1">
              <a:lnSpc>
                <a:spcPts val="336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只要</a:t>
            </a:r>
            <a:r>
              <a:rPr lang="zh-CN" altLang="en-US" sz="2000" b="1" dirty="0">
                <a:solidFill>
                  <a:srgbClr val="022B73"/>
                </a:solidFill>
              </a:rPr>
              <a:t>涉及到条件</a:t>
            </a:r>
            <a:r>
              <a:rPr lang="en-US" altLang="zh-CN" sz="2000" b="1" dirty="0">
                <a:solidFill>
                  <a:srgbClr val="022B73"/>
                </a:solidFill>
              </a:rPr>
              <a:t>,</a:t>
            </a:r>
            <a:r>
              <a:rPr lang="zh-CN" altLang="en-US" sz="2000" b="1" dirty="0">
                <a:solidFill>
                  <a:srgbClr val="022B73"/>
                </a:solidFill>
              </a:rPr>
              <a:t>加 </a:t>
            </a:r>
            <a:r>
              <a:rPr lang="en-US" altLang="zh-CN" sz="2000" b="1" dirty="0">
                <a:solidFill>
                  <a:srgbClr val="022B73"/>
                </a:solidFill>
              </a:rPr>
              <a:t>[] : //li[@class="xxx"]   //li[2]</a:t>
            </a:r>
          </a:p>
          <a:p>
            <a:pPr marL="726300" lvl="1">
              <a:lnSpc>
                <a:spcPts val="336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只要</a:t>
            </a:r>
            <a:r>
              <a:rPr lang="zh-CN" altLang="en-US" sz="2000" b="1" dirty="0">
                <a:solidFill>
                  <a:srgbClr val="022B73"/>
                </a:solidFill>
              </a:rPr>
              <a:t>获取属性值</a:t>
            </a:r>
            <a:r>
              <a:rPr lang="en-US" altLang="zh-CN" sz="2000" b="1" dirty="0">
                <a:solidFill>
                  <a:srgbClr val="022B73"/>
                </a:solidFill>
              </a:rPr>
              <a:t>,</a:t>
            </a:r>
            <a:r>
              <a:rPr lang="zh-CN" altLang="en-US" sz="2000" b="1" dirty="0">
                <a:solidFill>
                  <a:srgbClr val="022B73"/>
                </a:solidFill>
              </a:rPr>
              <a:t>加 </a:t>
            </a:r>
            <a:r>
              <a:rPr lang="en-US" altLang="zh-CN" sz="2000" b="1" dirty="0">
                <a:solidFill>
                  <a:srgbClr val="022B73"/>
                </a:solidFill>
              </a:rPr>
              <a:t>@  : //li[@class="xxx"]   //li/@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href</a:t>
            </a:r>
            <a:endParaRPr lang="en-US" altLang="zh-CN" sz="2000" b="1" dirty="0" smtClean="0">
              <a:solidFill>
                <a:srgbClr val="022B73"/>
              </a:solidFill>
            </a:endParaRPr>
          </a:p>
          <a:p>
            <a:pPr marL="457200" indent="-457200">
              <a:lnSpc>
                <a:spcPts val="3360"/>
              </a:lnSpc>
            </a:pPr>
            <a:r>
              <a:rPr lang="en-US" altLang="zh-CN" sz="2400" dirty="0"/>
              <a:t>// </a:t>
            </a:r>
            <a:r>
              <a:rPr lang="en-US" altLang="zh-CN" sz="2400" dirty="0" smtClean="0"/>
              <a:t> : </a:t>
            </a:r>
            <a:r>
              <a:rPr lang="zh-CN" altLang="en-US" sz="2400" dirty="0"/>
              <a:t>从所有节点中查找（包括子节点和后代节点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457200" indent="-457200">
              <a:lnSpc>
                <a:spcPts val="3360"/>
              </a:lnSpc>
            </a:pPr>
            <a:r>
              <a:rPr lang="en-US" altLang="zh-CN" sz="2400" dirty="0"/>
              <a:t>@  : </a:t>
            </a:r>
            <a:r>
              <a:rPr lang="zh-CN" altLang="en-US" sz="2400" dirty="0"/>
              <a:t>获取属性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pPr marL="840600" lvl="1" indent="-457200">
              <a:lnSpc>
                <a:spcPts val="336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22B73"/>
                </a:solidFill>
              </a:rPr>
              <a:t>使用场景</a:t>
            </a:r>
            <a:r>
              <a:rPr lang="en-US" altLang="zh-CN" sz="2000" b="1" dirty="0">
                <a:solidFill>
                  <a:srgbClr val="022B73"/>
                </a:solidFill>
              </a:rPr>
              <a:t>1</a:t>
            </a:r>
            <a:r>
              <a:rPr lang="zh-CN" altLang="en-US" sz="2000" b="1" dirty="0">
                <a:solidFill>
                  <a:srgbClr val="022B73"/>
                </a:solidFill>
              </a:rPr>
              <a:t>（属性值作为条件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）</a:t>
            </a:r>
            <a:r>
              <a:rPr lang="en-US" altLang="zh-CN" sz="2000" b="1" dirty="0">
                <a:solidFill>
                  <a:srgbClr val="022B73"/>
                </a:solidFill>
              </a:rPr>
              <a:t>: //div[@class="movie-item-info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"]</a:t>
            </a:r>
          </a:p>
          <a:p>
            <a:pPr marL="840600" lvl="1" indent="-457200">
              <a:lnSpc>
                <a:spcPts val="336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22B73"/>
                </a:solidFill>
              </a:rPr>
              <a:t>使用场景</a:t>
            </a:r>
            <a:r>
              <a:rPr lang="en-US" altLang="zh-CN" sz="2000" b="1" dirty="0">
                <a:solidFill>
                  <a:srgbClr val="022B73"/>
                </a:solidFill>
              </a:rPr>
              <a:t>2</a:t>
            </a:r>
            <a:r>
              <a:rPr lang="zh-CN" altLang="en-US" sz="2000" b="1" dirty="0">
                <a:solidFill>
                  <a:srgbClr val="022B73"/>
                </a:solidFill>
              </a:rPr>
              <a:t>（直接获取属性值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）</a:t>
            </a:r>
            <a:r>
              <a:rPr lang="en-US" altLang="zh-CN" sz="2000" b="1" dirty="0">
                <a:solidFill>
                  <a:srgbClr val="022B73"/>
                </a:solidFill>
              </a:rPr>
              <a:t>: //div[@class="movie-item-info"]/a/</a:t>
            </a:r>
            <a:r>
              <a:rPr lang="en-US" altLang="zh-CN" sz="2000" b="1" dirty="0" err="1">
                <a:solidFill>
                  <a:srgbClr val="022B73"/>
                </a:solidFill>
              </a:rPr>
              <a:t>img</a:t>
            </a:r>
            <a:r>
              <a:rPr lang="en-US" altLang="zh-CN" sz="2000" b="1" dirty="0">
                <a:solidFill>
                  <a:srgbClr val="022B73"/>
                </a:solidFill>
              </a:rPr>
              <a:t>/@</a:t>
            </a:r>
            <a:r>
              <a:rPr lang="en-US" altLang="zh-CN" sz="2000" b="1" dirty="0" err="1">
                <a:solidFill>
                  <a:srgbClr val="022B73"/>
                </a:solidFill>
              </a:rPr>
              <a:t>src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 </a:t>
            </a:r>
            <a:r>
              <a:rPr lang="en-US" altLang="zh-CN" sz="2000" dirty="0" smtClean="0"/>
              <a:t>	 	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70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256AA75C-FEA4-7B4E-907E-4DEEE6D108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互联网图片抓取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5AB38B0A-3AB3-4B44-BE9E-7FCA7ECC927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Chrome</a:t>
            </a:r>
            <a:r>
              <a:rPr lang="zh-CN" altLang="en-US" dirty="0" smtClean="0"/>
              <a:t>浏览器插件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="" xmlns:a16="http://schemas.microsoft.com/office/drawing/2014/main" id="{EEAECE30-1B1A-CE47-A421-47562B8B81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语法解析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="" xmlns:a16="http://schemas.microsoft.com/office/drawing/2014/main" id="{C046402A-0575-7E4E-88E7-47AD69F5F8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l</a:t>
            </a:r>
            <a:r>
              <a:rPr lang="en-US" altLang="zh-CN" dirty="0" err="1" smtClean="0"/>
              <a:t>xml+xpath</a:t>
            </a:r>
            <a:r>
              <a:rPr lang="zh-CN" altLang="en-US" dirty="0" smtClean="0"/>
              <a:t>解析提取数据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="" xmlns:a16="http://schemas.microsoft.com/office/drawing/2014/main" id="{28D8C72D-268F-1843-9982-2EF37E8102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链</a:t>
            </a:r>
            <a:r>
              <a:rPr lang="zh-CN" altLang="en-US" dirty="0" smtClean="0"/>
              <a:t>家房产数据抓取</a:t>
            </a: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="" xmlns:a16="http://schemas.microsoft.com/office/drawing/2014/main" id="{D4FE494E-F390-5243-A4A9-ED89A4B41B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91736" y="5445000"/>
            <a:ext cx="5472263" cy="561267"/>
          </a:xfrm>
        </p:spPr>
        <p:txBody>
          <a:bodyPr/>
          <a:lstStyle/>
          <a:p>
            <a:r>
              <a:rPr lang="zh-CN" altLang="en-US" dirty="0"/>
              <a:t>百</a:t>
            </a:r>
            <a:r>
              <a:rPr lang="zh-CN" altLang="en-US" dirty="0" smtClean="0"/>
              <a:t>度贴吧图片数据抓取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3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4000" y="261000"/>
            <a:ext cx="7524804" cy="1047757"/>
          </a:xfrm>
        </p:spPr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提取猫眼电影</a:t>
            </a:r>
            <a:r>
              <a:rPr lang="en-US" altLang="zh-CN" dirty="0" smtClean="0"/>
              <a:t>top100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40836" y="1308757"/>
            <a:ext cx="10849204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写出匹配猫眼电影</a:t>
            </a:r>
            <a:r>
              <a:rPr lang="en-US" altLang="zh-CN" sz="2400" dirty="0" smtClean="0"/>
              <a:t>top100</a:t>
            </a:r>
            <a:r>
              <a:rPr lang="zh-CN" altLang="en-US" sz="2400" dirty="0" smtClean="0"/>
              <a:t>电影名称、主演、上映时间、电影链接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电影名称</a:t>
            </a:r>
            <a:r>
              <a:rPr lang="en-US" altLang="zh-CN" sz="2000" b="1" dirty="0" err="1" smtClean="0"/>
              <a:t>xpath</a:t>
            </a:r>
            <a:endParaRPr lang="en-US" altLang="zh-CN" sz="20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电影主演</a:t>
            </a:r>
            <a:r>
              <a:rPr lang="en-US" altLang="zh-CN" sz="2000" b="1" dirty="0" err="1" smtClean="0"/>
              <a:t>xpath</a:t>
            </a:r>
            <a:endParaRPr lang="en-US" altLang="zh-CN" sz="20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上映时间</a:t>
            </a:r>
            <a:r>
              <a:rPr lang="en-US" altLang="zh-CN" sz="2000" b="1" dirty="0" err="1" smtClean="0"/>
              <a:t>xpath</a:t>
            </a:r>
            <a:endParaRPr lang="en-US" altLang="zh-CN" sz="20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电影链接</a:t>
            </a:r>
            <a:r>
              <a:rPr lang="en-US" altLang="zh-CN" sz="2000" b="1" dirty="0" err="1" smtClean="0"/>
              <a:t>xpath</a:t>
            </a:r>
            <a:endParaRPr lang="en-US" altLang="zh-CN" sz="2000" b="1" dirty="0"/>
          </a:p>
          <a:p>
            <a:pPr marL="0" indent="0">
              <a:lnSpc>
                <a:spcPts val="2400"/>
              </a:lnSpc>
              <a:buNone/>
            </a:pPr>
            <a:r>
              <a:rPr lang="zh-CN" altLang="en-US" sz="2000" b="1" dirty="0"/>
              <a:t>   </a:t>
            </a:r>
            <a:endParaRPr lang="zh-CN" altLang="en-US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28000" y="2203267"/>
            <a:ext cx="7272000" cy="41549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//div[@class="movie-item-info"]/p[1]/a/text()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28000" y="3243839"/>
            <a:ext cx="7272000" cy="41549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zh-CN" sz="2100" dirty="0">
                <a:solidFill>
                  <a:srgbClr val="F8F8F2"/>
                </a:solidFill>
                <a:latin typeface="Consolas" panose="020B0609020204030204" pitchFamily="49" charset="0"/>
              </a:rPr>
              <a:t>//div[@class="movie-item-info"]/</a:t>
            </a:r>
            <a:r>
              <a:rPr lang="en-US" altLang="zh-CN" sz="2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p[2]/</a:t>
            </a:r>
            <a:r>
              <a:rPr lang="en-US" altLang="zh-CN" sz="2100" dirty="0">
                <a:solidFill>
                  <a:srgbClr val="F8F8F2"/>
                </a:solidFill>
                <a:latin typeface="Consolas" panose="020B0609020204030204" pitchFamily="49" charset="0"/>
              </a:rPr>
              <a:t>text()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28000" y="4149000"/>
            <a:ext cx="7272000" cy="41549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//div[@class="movie-item-info"]/p[3]/text()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28000" y="5148254"/>
            <a:ext cx="7272000" cy="41549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//div[@class="movie-item-info"]/p[1]/a/@href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选取节点（续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565556" y="1458000"/>
            <a:ext cx="11247433" cy="4896000"/>
          </a:xfrm>
        </p:spPr>
        <p:txBody>
          <a:bodyPr/>
          <a:lstStyle/>
          <a:p>
            <a:pPr marL="457200" indent="-457200">
              <a:lnSpc>
                <a:spcPts val="3360"/>
              </a:lnSpc>
            </a:pPr>
            <a:r>
              <a:rPr lang="zh-CN" altLang="en-US" sz="2400" dirty="0" smtClean="0"/>
              <a:t>匹配多路径（或）</a:t>
            </a:r>
            <a:endParaRPr lang="en-US" altLang="zh-CN" sz="2400" dirty="0"/>
          </a:p>
          <a:p>
            <a:pPr marL="726300" lvl="1">
              <a:lnSpc>
                <a:spcPts val="336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22B73"/>
                </a:solidFill>
              </a:rPr>
              <a:t>xpath</a:t>
            </a:r>
            <a:r>
              <a:rPr lang="zh-CN" altLang="en-US" sz="2000" b="1" dirty="0">
                <a:solidFill>
                  <a:srgbClr val="022B73"/>
                </a:solidFill>
              </a:rPr>
              <a:t>表达式</a:t>
            </a:r>
            <a:r>
              <a:rPr lang="en-US" altLang="zh-CN" sz="2000" b="1" dirty="0">
                <a:solidFill>
                  <a:srgbClr val="022B73"/>
                </a:solidFill>
              </a:rPr>
              <a:t>1 | </a:t>
            </a:r>
            <a:r>
              <a:rPr lang="en-US" altLang="zh-CN" sz="2000" b="1" dirty="0" err="1">
                <a:solidFill>
                  <a:srgbClr val="022B73"/>
                </a:solidFill>
              </a:rPr>
              <a:t>xpath</a:t>
            </a:r>
            <a:r>
              <a:rPr lang="zh-CN" altLang="en-US" sz="2000" b="1" dirty="0">
                <a:solidFill>
                  <a:srgbClr val="022B73"/>
                </a:solidFill>
              </a:rPr>
              <a:t>表达式</a:t>
            </a:r>
            <a:r>
              <a:rPr lang="en-US" altLang="zh-CN" sz="2000" b="1" dirty="0">
                <a:solidFill>
                  <a:srgbClr val="022B73"/>
                </a:solidFill>
              </a:rPr>
              <a:t>2 | </a:t>
            </a:r>
            <a:r>
              <a:rPr lang="en-US" altLang="zh-CN" sz="2000" b="1" dirty="0" err="1">
                <a:solidFill>
                  <a:srgbClr val="022B73"/>
                </a:solidFill>
              </a:rPr>
              <a:t>xpath</a:t>
            </a:r>
            <a:r>
              <a:rPr lang="zh-CN" altLang="en-US" sz="2000" b="1" dirty="0">
                <a:solidFill>
                  <a:srgbClr val="022B73"/>
                </a:solidFill>
              </a:rPr>
              <a:t>表达式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3</a:t>
            </a:r>
            <a:endParaRPr lang="en-US" altLang="zh-CN" sz="2400" dirty="0" smtClean="0"/>
          </a:p>
          <a:p>
            <a:pPr marL="457200" indent="-457200">
              <a:lnSpc>
                <a:spcPts val="336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contains() </a:t>
            </a:r>
            <a:r>
              <a:rPr lang="zh-CN" altLang="en-US" sz="2400" dirty="0" smtClean="0"/>
              <a:t>：匹配</a:t>
            </a:r>
            <a:r>
              <a:rPr lang="zh-CN" altLang="en-US" sz="2400" dirty="0"/>
              <a:t>属性值中包含某些字符串节点</a:t>
            </a:r>
            <a:endParaRPr lang="en-US" altLang="zh-CN" sz="2400" dirty="0" smtClean="0"/>
          </a:p>
          <a:p>
            <a:pPr marL="840600" lvl="1" indent="-457200">
              <a:lnSpc>
                <a:spcPts val="336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22B73"/>
                </a:solidFill>
              </a:rPr>
              <a:t>查找</a:t>
            </a:r>
            <a:r>
              <a:rPr lang="en-US" altLang="zh-CN" sz="2000" b="1" dirty="0">
                <a:solidFill>
                  <a:srgbClr val="022B73"/>
                </a:solidFill>
              </a:rPr>
              <a:t>id</a:t>
            </a:r>
            <a:r>
              <a:rPr lang="zh-CN" altLang="en-US" sz="2000" b="1" dirty="0">
                <a:solidFill>
                  <a:srgbClr val="022B73"/>
                </a:solidFill>
              </a:rPr>
              <a:t>属性值中包含字符串 </a:t>
            </a:r>
            <a:r>
              <a:rPr lang="en-US" altLang="zh-CN" sz="2000" b="1" dirty="0">
                <a:solidFill>
                  <a:srgbClr val="022B73"/>
                </a:solidFill>
              </a:rPr>
              <a:t>"car_" </a:t>
            </a:r>
            <a:r>
              <a:rPr lang="zh-CN" altLang="en-US" sz="2000" b="1" dirty="0">
                <a:solidFill>
                  <a:srgbClr val="022B73"/>
                </a:solidFill>
              </a:rPr>
              <a:t>的 </a:t>
            </a:r>
            <a:r>
              <a:rPr lang="en-US" altLang="zh-CN" sz="2000" b="1" dirty="0">
                <a:solidFill>
                  <a:srgbClr val="022B73"/>
                </a:solidFill>
              </a:rPr>
              <a:t>li 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节点</a:t>
            </a:r>
            <a:endParaRPr lang="en-US" altLang="zh-CN" sz="2000" b="1" dirty="0" smtClean="0">
              <a:solidFill>
                <a:srgbClr val="022B73"/>
              </a:solidFill>
            </a:endParaRPr>
          </a:p>
          <a:p>
            <a:pPr marL="840600" lvl="1" indent="-457200">
              <a:lnSpc>
                <a:spcPts val="336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22B73"/>
              </a:solidFill>
            </a:endParaRPr>
          </a:p>
          <a:p>
            <a:pPr marL="457200" indent="-457200">
              <a:lnSpc>
                <a:spcPts val="336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text() </a:t>
            </a:r>
            <a:r>
              <a:rPr lang="zh-CN" altLang="en-US" sz="2400" b="1" dirty="0"/>
              <a:t>：获取节点的文本</a:t>
            </a:r>
            <a:r>
              <a:rPr lang="zh-CN" altLang="en-US" sz="2400" b="1" dirty="0" smtClean="0"/>
              <a:t>内容</a:t>
            </a:r>
            <a:endParaRPr lang="en-US" altLang="zh-CN" sz="2400" b="1" dirty="0" smtClean="0"/>
          </a:p>
          <a:p>
            <a:pPr marL="840600" lvl="1" indent="-457200">
              <a:lnSpc>
                <a:spcPts val="336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22B73"/>
                </a:solidFill>
              </a:rPr>
              <a:t>查找所有汽车的价格</a:t>
            </a:r>
            <a:endParaRPr lang="en-US" altLang="zh-CN" sz="2000" b="1" dirty="0" smtClean="0">
              <a:solidFill>
                <a:srgbClr val="022B73"/>
              </a:solidFill>
            </a:endParaRPr>
          </a:p>
          <a:p>
            <a:pPr marL="383400" lvl="1" indent="0">
              <a:lnSpc>
                <a:spcPts val="3360"/>
              </a:lnSpc>
              <a:buNone/>
            </a:pPr>
            <a:r>
              <a:rPr lang="en-US" altLang="zh-CN" sz="2000" dirty="0" smtClean="0"/>
              <a:t>	 	</a:t>
            </a:r>
            <a:endParaRPr lang="en-US" altLang="zh-CN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9639" y="3573000"/>
            <a:ext cx="4824000" cy="41549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//li[contains(@id,"car_")]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40466" y="5085000"/>
            <a:ext cx="7514656" cy="41549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//ul[@class="CarList"]/li/p[@class="price"]/text()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565556" y="1458000"/>
            <a:ext cx="11247433" cy="4896000"/>
          </a:xfrm>
        </p:spPr>
        <p:txBody>
          <a:bodyPr/>
          <a:lstStyle/>
          <a:p>
            <a:pPr marL="457200" indent="-457200">
              <a:lnSpc>
                <a:spcPts val="336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xpath</a:t>
            </a:r>
            <a:r>
              <a:rPr lang="zh-CN" altLang="en-US" sz="2400" dirty="0" smtClean="0"/>
              <a:t>表达式匹配结果为两种情况：</a:t>
            </a:r>
            <a:r>
              <a:rPr lang="zh-CN" altLang="en-US" sz="2400" dirty="0" smtClean="0">
                <a:solidFill>
                  <a:srgbClr val="C00000"/>
                </a:solidFill>
              </a:rPr>
              <a:t>字符串 和 节点对象 </a:t>
            </a:r>
            <a:r>
              <a:rPr lang="zh-CN" altLang="en-US" sz="2400" dirty="0" smtClean="0"/>
              <a:t>，解析如下</a:t>
            </a:r>
            <a:endParaRPr lang="en-US" altLang="zh-CN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91742" y="2349000"/>
            <a:ext cx="10195060" cy="20313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xpath</a:t>
            </a:r>
            <a:r>
              <a:rPr kumimoji="0" 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表达式的末尾为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 /text() </a:t>
            </a:r>
            <a:r>
              <a:rPr kumimoji="0" 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/@href  </a:t>
            </a:r>
            <a:r>
              <a:rPr kumimoji="0" 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得到的列表中为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</a:t>
            </a:r>
            <a:r>
              <a:rPr kumimoji="0" 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kumimoji="0" 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其他剩余所有情况得到的列表中均为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</a:t>
            </a:r>
            <a:r>
              <a:rPr kumimoji="0" 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节点对象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 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[&lt;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element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dd at xxxa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&gt;,&lt;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element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dd at xxxb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&gt;,&lt;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element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dd at xxxc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&gt;]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[&lt;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element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div at xxxa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&gt;,&lt;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element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div at xxxb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&gt;]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[&lt;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element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 at xxxa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&gt;,&lt;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element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 at xxxb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&gt;,&lt;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element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 at xxxc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&gt;]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4000" y="261000"/>
            <a:ext cx="7524804" cy="1047757"/>
          </a:xfrm>
        </p:spPr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提取汽车之家二手车信息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40836" y="1308757"/>
            <a:ext cx="10849204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URL</a:t>
            </a:r>
            <a:r>
              <a:rPr lang="zh-CN" altLang="en-US" sz="2000" b="1" dirty="0" smtClean="0"/>
              <a:t>地址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hlinkClick r:id="rId3"/>
              </a:rPr>
              <a:t>https://che168.com/beijing/a0_0msdgscncgpi1lto1csp1exx0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 smtClean="0"/>
              <a:t>匹配</a:t>
            </a:r>
            <a:r>
              <a:rPr lang="zh-CN" altLang="en-US" sz="1800" b="1" dirty="0"/>
              <a:t>汽车之家</a:t>
            </a:r>
            <a:r>
              <a:rPr lang="en-US" altLang="zh-CN" sz="1800" b="1" dirty="0"/>
              <a:t>-</a:t>
            </a:r>
            <a:r>
              <a:rPr lang="zh-CN" altLang="en-US" sz="1800" b="1" dirty="0"/>
              <a:t>二手车</a:t>
            </a:r>
            <a:r>
              <a:rPr lang="en-US" altLang="zh-CN" sz="1800" b="1" dirty="0"/>
              <a:t>,</a:t>
            </a:r>
            <a:r>
              <a:rPr lang="zh-CN" altLang="en-US" sz="1800" b="1" dirty="0"/>
              <a:t>所有汽车的链接</a:t>
            </a:r>
            <a:endParaRPr lang="en-US" altLang="zh-CN" sz="18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8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8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 smtClean="0"/>
              <a:t>在汽车详情页中匹配：名称、里程、时间、挡位</a:t>
            </a:r>
            <a:r>
              <a:rPr lang="en-US" altLang="zh-CN" sz="1800" b="1" dirty="0" smtClean="0"/>
              <a:t>+</a:t>
            </a:r>
            <a:r>
              <a:rPr lang="zh-CN" altLang="en-US" sz="1800" b="1" dirty="0" smtClean="0"/>
              <a:t>排量、所在地、价格</a:t>
            </a:r>
            <a:endParaRPr lang="en-US" altLang="zh-CN" sz="18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800" b="1" dirty="0" smtClean="0"/>
          </a:p>
          <a:p>
            <a:pPr marL="0" indent="0">
              <a:buNone/>
            </a:pPr>
            <a:endParaRPr lang="en-US" altLang="zh-CN" sz="1800" b="1" dirty="0" smtClean="0"/>
          </a:p>
          <a:p>
            <a:pPr marL="0" indent="0">
              <a:lnSpc>
                <a:spcPts val="2400"/>
              </a:lnSpc>
              <a:buNone/>
            </a:pPr>
            <a:r>
              <a:rPr lang="zh-CN" altLang="en-US" sz="1800" b="1" dirty="0" smtClean="0"/>
              <a:t>   </a:t>
            </a:r>
            <a:endParaRPr lang="zh-CN" altLang="en-US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128000" y="2205000"/>
            <a:ext cx="8280000" cy="73866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//li[@class="cards-li list-photo-li"]/a[1]/@href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kumimoji="0" 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//a[@class="carinfo"]/@href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98031" y="3429000"/>
            <a:ext cx="10440000" cy="20313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kumimoji="0" 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 //div[@class="car-box"]/h3/text()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2)</a:t>
            </a:r>
            <a:r>
              <a:rPr kumimoji="0" 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里程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 //ul/li[1]/h4/text()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3)</a:t>
            </a:r>
            <a:r>
              <a:rPr kumimoji="0" 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 //ul/li[2]/h4/text()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kumimoji="0" 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挡位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排量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//ul/li[3]/h4/text()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5)</a:t>
            </a:r>
            <a:r>
              <a:rPr kumimoji="0" 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所在地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//ul/li[4]/h4/text()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6)</a:t>
            </a:r>
            <a:r>
              <a:rPr kumimoji="0" 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价格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  //div[@class="brand-price-item"]/span[@class="price"]/text()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8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lxml+xpath</a:t>
            </a:r>
            <a:r>
              <a:rPr lang="zh-CN" altLang="en-US" dirty="0"/>
              <a:t>解析提取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5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l</a:t>
            </a:r>
            <a:r>
              <a:rPr lang="en-US" altLang="zh-CN" dirty="0" err="1" smtClean="0"/>
              <a:t>xml</a:t>
            </a:r>
            <a:r>
              <a:rPr lang="zh-CN" altLang="en-US" dirty="0" smtClean="0"/>
              <a:t>解析库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968000"/>
          </a:xfrm>
        </p:spPr>
        <p:txBody>
          <a:bodyPr/>
          <a:lstStyle/>
          <a:p>
            <a:r>
              <a:rPr lang="zh-CN" altLang="en-US" sz="2000" dirty="0"/>
              <a:t>安装</a:t>
            </a:r>
            <a:endParaRPr lang="zh-CN" altLang="en-US" sz="2000" dirty="0" smtClean="0"/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Unbuntu</a:t>
            </a:r>
            <a:r>
              <a:rPr lang="zh-CN" altLang="en-US" sz="1800" b="1" dirty="0" smtClean="0">
                <a:solidFill>
                  <a:srgbClr val="002060"/>
                </a:solidFill>
                <a:latin typeface="+mn-lt"/>
                <a:ea typeface="+mn-ea"/>
              </a:rPr>
              <a:t>安装：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sudo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 pip3 install 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lxml</a:t>
            </a:r>
            <a:endParaRPr lang="en-US" altLang="zh-CN" sz="1800" b="1" dirty="0" smtClean="0">
              <a:solidFill>
                <a:srgbClr val="002060"/>
              </a:solidFill>
              <a:latin typeface="+mn-lt"/>
              <a:ea typeface="+mn-ea"/>
            </a:endParaRP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Windows</a:t>
            </a:r>
            <a:r>
              <a:rPr lang="zh-CN" altLang="en-US" sz="1800" b="1" dirty="0" smtClean="0">
                <a:solidFill>
                  <a:srgbClr val="002060"/>
                </a:solidFill>
                <a:latin typeface="+mn-lt"/>
                <a:ea typeface="+mn-ea"/>
              </a:rPr>
              <a:t>安装：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python –m pip install 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lxml</a:t>
            </a:r>
            <a:endParaRPr lang="en-US" altLang="zh-CN" sz="1800" b="1" dirty="0" smtClean="0">
              <a:solidFill>
                <a:srgbClr val="002060"/>
              </a:solidFill>
              <a:latin typeface="+mn-lt"/>
              <a:ea typeface="+mn-ea"/>
            </a:endParaRPr>
          </a:p>
          <a:p>
            <a:r>
              <a:rPr lang="zh-CN" altLang="en-US" sz="2000" dirty="0" smtClean="0"/>
              <a:t>使用流程</a:t>
            </a:r>
            <a:endParaRPr lang="en-US" altLang="zh-CN" sz="2000" dirty="0" smtClean="0"/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rgbClr val="002060"/>
                </a:solidFill>
                <a:latin typeface="+mn-lt"/>
                <a:ea typeface="+mn-ea"/>
              </a:rPr>
              <a:t>导模块：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from 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lxml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 import 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etree</a:t>
            </a:r>
            <a:endParaRPr lang="en-US" altLang="zh-CN" sz="1800" b="1" dirty="0" smtClean="0">
              <a:solidFill>
                <a:srgbClr val="002060"/>
              </a:solidFill>
              <a:latin typeface="+mn-lt"/>
              <a:ea typeface="+mn-ea"/>
            </a:endParaRP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rgbClr val="002060"/>
                </a:solidFill>
                <a:latin typeface="+mn-lt"/>
                <a:ea typeface="+mn-ea"/>
              </a:rPr>
              <a:t>创建解析对象：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parse_html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 = etree.HTML(html)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rgbClr val="002060"/>
                </a:solidFill>
                <a:latin typeface="+mn-lt"/>
                <a:ea typeface="+mn-ea"/>
              </a:rPr>
              <a:t>解析对象调用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xpath</a:t>
            </a:r>
            <a:r>
              <a:rPr lang="zh-CN" altLang="en-US" sz="1800" b="1" dirty="0" smtClean="0">
                <a:solidFill>
                  <a:srgbClr val="002060"/>
                </a:solidFill>
                <a:latin typeface="+mn-lt"/>
                <a:ea typeface="+mn-ea"/>
              </a:rPr>
              <a:t>：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r_list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 = 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parse_html.xpath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(‘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xpath</a:t>
            </a:r>
            <a:r>
              <a:rPr lang="zh-CN" altLang="en-US" sz="1800" b="1" dirty="0" smtClean="0">
                <a:solidFill>
                  <a:srgbClr val="002060"/>
                </a:solidFill>
                <a:latin typeface="+mn-lt"/>
                <a:ea typeface="+mn-ea"/>
              </a:rPr>
              <a:t>表达式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’)</a:t>
            </a:r>
            <a:endParaRPr lang="en-US" altLang="zh-CN" sz="1800" b="1" dirty="0">
              <a:solidFill>
                <a:srgbClr val="C00000"/>
              </a:solidFill>
              <a:latin typeface="+mn-lt"/>
              <a:ea typeface="+mn-ea"/>
            </a:endParaRPr>
          </a:p>
          <a:p>
            <a:r>
              <a:rPr lang="zh-CN" altLang="en-US" sz="2000" dirty="0" smtClean="0"/>
              <a:t>注意</a:t>
            </a:r>
            <a:endParaRPr lang="en-US" altLang="zh-CN" sz="2000" dirty="0" smtClean="0"/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2060"/>
                </a:solidFill>
                <a:latin typeface="+mn-lt"/>
                <a:ea typeface="+mn-ea"/>
              </a:rPr>
              <a:t>只要调用了</a:t>
            </a:r>
            <a:r>
              <a:rPr lang="en-US" altLang="zh-CN" sz="1800" b="1" dirty="0" err="1">
                <a:solidFill>
                  <a:srgbClr val="002060"/>
                </a:solidFill>
                <a:latin typeface="+mn-lt"/>
                <a:ea typeface="+mn-ea"/>
              </a:rPr>
              <a:t>xpath</a:t>
            </a:r>
            <a:r>
              <a:rPr lang="zh-CN" altLang="en-US" sz="1800" b="1" dirty="0">
                <a:solidFill>
                  <a:srgbClr val="002060"/>
                </a:solidFill>
                <a:latin typeface="+mn-lt"/>
                <a:ea typeface="+mn-ea"/>
              </a:rPr>
              <a:t>，则得到的数据类型一定为</a:t>
            </a:r>
            <a:r>
              <a:rPr lang="zh-CN" altLang="en-US" sz="1800" b="1" dirty="0" smtClean="0">
                <a:solidFill>
                  <a:srgbClr val="002060"/>
                </a:solidFill>
                <a:latin typeface="+mn-lt"/>
                <a:ea typeface="+mn-ea"/>
              </a:rPr>
              <a:t>列表</a:t>
            </a:r>
            <a:endParaRPr lang="en-US" altLang="zh-CN" sz="1800" b="1" dirty="0" smtClean="0">
              <a:solidFill>
                <a:srgbClr val="00206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18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l</a:t>
            </a:r>
            <a:r>
              <a:rPr lang="en-US" altLang="zh-CN" dirty="0" err="1" smtClean="0"/>
              <a:t>xml</a:t>
            </a:r>
            <a:r>
              <a:rPr lang="zh-CN" altLang="en-US" dirty="0" smtClean="0"/>
              <a:t>解析库（续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040000"/>
          </a:xfrm>
        </p:spPr>
        <p:txBody>
          <a:bodyPr/>
          <a:lstStyle/>
          <a:p>
            <a:r>
              <a:rPr lang="en-US" altLang="zh-CN" sz="2000" dirty="0" err="1" smtClean="0"/>
              <a:t>lxml+xpath</a:t>
            </a:r>
            <a:r>
              <a:rPr lang="zh-CN" altLang="en-US" sz="2000" dirty="0" smtClean="0"/>
              <a:t>最常使用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rgbClr val="002060"/>
                </a:solidFill>
                <a:latin typeface="+mn-lt"/>
                <a:ea typeface="+mn-ea"/>
              </a:rPr>
              <a:t>基准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xpath</a:t>
            </a:r>
            <a:r>
              <a:rPr lang="zh-CN" altLang="en-US" sz="1800" b="1" dirty="0" smtClean="0">
                <a:solidFill>
                  <a:srgbClr val="002060"/>
                </a:solidFill>
                <a:latin typeface="+mn-lt"/>
                <a:ea typeface="+mn-ea"/>
              </a:rPr>
              <a:t>：匹配节点对象列表</a:t>
            </a:r>
            <a:endParaRPr lang="en-US" altLang="zh-CN" sz="1800" b="1" dirty="0" smtClean="0">
              <a:solidFill>
                <a:srgbClr val="002060"/>
              </a:solidFill>
              <a:latin typeface="+mn-lt"/>
              <a:ea typeface="+mn-ea"/>
            </a:endParaRP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rgbClr val="002060"/>
                </a:solidFill>
                <a:latin typeface="+mn-lt"/>
                <a:ea typeface="+mn-ea"/>
              </a:rPr>
              <a:t>依次遍历节点对象列表，依次提取每条数据</a:t>
            </a:r>
            <a:endParaRPr lang="en-US" altLang="zh-CN" sz="1800" b="1" dirty="0" smtClean="0">
              <a:solidFill>
                <a:srgbClr val="002060"/>
              </a:solidFill>
              <a:latin typeface="+mn-lt"/>
              <a:ea typeface="+mn-ea"/>
            </a:endParaRPr>
          </a:p>
          <a:p>
            <a:r>
              <a:rPr lang="zh-CN" altLang="en-US" sz="2000" dirty="0" smtClean="0"/>
              <a:t>猫眼电影示例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dd_list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 = 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parse_html.xpath</a:t>
            </a:r>
            <a:r>
              <a:rPr lang="en-US" altLang="zh-CN" sz="1800" b="1" dirty="0">
                <a:solidFill>
                  <a:srgbClr val="002060"/>
                </a:solidFill>
                <a:latin typeface="+mn-lt"/>
                <a:ea typeface="+mn-ea"/>
              </a:rPr>
              <a:t>(‘//dl[@class="board-wrapper"]/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dd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’)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for 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dd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 in 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dd_list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: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    name = 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dd.xpath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(‘.//p[@class=“name”]/a/text()’)[0].strip()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002060"/>
                </a:solidFill>
                <a:latin typeface="+mn-lt"/>
                <a:ea typeface="+mn-ea"/>
              </a:rPr>
              <a:t> 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   star = 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dd.xpath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(‘.//p[@class=“star”]/text()’)[0].strip()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002060"/>
                </a:solidFill>
                <a:latin typeface="+mn-lt"/>
                <a:ea typeface="+mn-ea"/>
              </a:rPr>
              <a:t> 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   time = 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dd.xpath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(‘.//p[@class=“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+mn-lt"/>
                <a:ea typeface="+mn-ea"/>
              </a:rPr>
              <a:t>releasetime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”]/text()’)[0].strip()</a:t>
            </a:r>
            <a:endParaRPr lang="en-US" altLang="zh-CN" sz="1800" b="1" dirty="0">
              <a:solidFill>
                <a:srgbClr val="002060"/>
              </a:solidFill>
              <a:latin typeface="+mn-lt"/>
              <a:ea typeface="+mn-ea"/>
            </a:endParaRPr>
          </a:p>
          <a:p>
            <a:r>
              <a:rPr lang="zh-CN" altLang="en-US" sz="2000" dirty="0"/>
              <a:t>注意：</a:t>
            </a:r>
            <a:r>
              <a:rPr lang="en-US" altLang="zh-CN" sz="2000" dirty="0"/>
              <a:t>for</a:t>
            </a:r>
            <a:r>
              <a:rPr lang="zh-CN" altLang="en-US" sz="2000" dirty="0"/>
              <a:t>遍历继续调用</a:t>
            </a:r>
            <a:r>
              <a:rPr lang="en-US" altLang="zh-CN" sz="2000" dirty="0" err="1"/>
              <a:t>xpath</a:t>
            </a:r>
            <a:r>
              <a:rPr lang="zh-CN" altLang="en-US" sz="2000" dirty="0"/>
              <a:t>一定要以 </a:t>
            </a:r>
            <a:r>
              <a:rPr lang="en-US" altLang="zh-CN" sz="2000" dirty="0"/>
              <a:t>. </a:t>
            </a:r>
            <a:r>
              <a:rPr lang="zh-CN" altLang="en-US" sz="2000" dirty="0"/>
              <a:t>开头</a:t>
            </a:r>
            <a:endParaRPr lang="en-US" altLang="zh-CN" sz="2000" dirty="0"/>
          </a:p>
          <a:p>
            <a:pPr marL="383400" lvl="1" indent="0">
              <a:buNone/>
            </a:pPr>
            <a:endParaRPr lang="en-US" altLang="zh-CN" sz="2000" b="1" dirty="0" smtClean="0">
              <a:solidFill>
                <a:srgbClr val="00206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14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4000" y="261000"/>
            <a:ext cx="7524804" cy="1047757"/>
          </a:xfrm>
        </p:spPr>
        <p:txBody>
          <a:bodyPr/>
          <a:lstStyle/>
          <a:p>
            <a:r>
              <a:rPr lang="en-US" altLang="zh-CN" dirty="0" err="1" smtClean="0"/>
              <a:t>lxml+xpath</a:t>
            </a:r>
            <a:r>
              <a:rPr lang="zh-CN" altLang="en-US" dirty="0" smtClean="0"/>
              <a:t>提取猫眼数据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40836" y="1308757"/>
            <a:ext cx="10849204" cy="4824536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zh-CN" altLang="en-US" dirty="0" smtClean="0"/>
              <a:t>将猫眼电影案例使用</a:t>
            </a:r>
            <a:r>
              <a:rPr lang="en-US" altLang="zh-CN" dirty="0" err="1" smtClean="0"/>
              <a:t>lxml+xpath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>
              <a:lnSpc>
                <a:spcPts val="2400"/>
              </a:lnSpc>
            </a:pPr>
            <a:r>
              <a:rPr lang="zh-CN" altLang="en-US" dirty="0" smtClean="0"/>
              <a:t>思路</a:t>
            </a:r>
            <a:endParaRPr lang="en-US" altLang="zh-CN" dirty="0" smtClean="0"/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拼接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地址和之前一样，使用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循环拼接即可</a:t>
            </a:r>
            <a:endParaRPr lang="en-US" altLang="zh-CN" sz="2400" dirty="0" smtClean="0"/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先使用基准</a:t>
            </a:r>
            <a:r>
              <a:rPr lang="en-US" altLang="zh-CN" sz="2400" dirty="0" err="1" smtClean="0"/>
              <a:t>xpath</a:t>
            </a:r>
            <a:r>
              <a:rPr lang="zh-CN" altLang="en-US" sz="2400" dirty="0" smtClean="0"/>
              <a:t>匹配每个电影信息的节点对象列表</a:t>
            </a:r>
            <a:endParaRPr lang="en-US" altLang="zh-CN" sz="2400" dirty="0" smtClean="0"/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再依次遍历提取每个电影的电影名称、主演、上映时间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24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链家房产数据抓取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69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链家房产数据抓取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24000"/>
          </a:xfrm>
        </p:spPr>
        <p:txBody>
          <a:bodyPr/>
          <a:lstStyle/>
          <a:p>
            <a:r>
              <a:rPr lang="zh-CN" altLang="en-US" dirty="0" smtClean="0"/>
              <a:t>项目目标</a:t>
            </a:r>
            <a:endParaRPr lang="en-US" altLang="zh-CN" dirty="0" smtClean="0"/>
          </a:p>
          <a:p>
            <a:pPr marL="726300" lvl="1"/>
            <a:r>
              <a:rPr lang="zh-CN" altLang="en-US" dirty="0" smtClean="0">
                <a:latin typeface="+mn-lt"/>
                <a:ea typeface="+mn-ea"/>
              </a:rPr>
              <a:t>抓取链家二手房网站中的房源信息</a:t>
            </a:r>
            <a:endParaRPr lang="en-US" altLang="zh-CN" dirty="0" smtClean="0">
              <a:latin typeface="+mn-lt"/>
              <a:ea typeface="+mn-ea"/>
            </a:endParaRPr>
          </a:p>
          <a:p>
            <a:r>
              <a:rPr lang="en-US" altLang="zh-CN" dirty="0" smtClean="0"/>
              <a:t>URL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726300" lvl="1"/>
            <a:r>
              <a:rPr lang="en-US" altLang="zh-CN" dirty="0">
                <a:hlinkClick r:id="rId3"/>
              </a:rPr>
              <a:t>https://lf.lianjia.com/ershoufang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marL="361800" lvl="1" indent="-372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抓取数据</a:t>
            </a:r>
            <a:endParaRPr lang="en-US" altLang="zh-CN" sz="2800" b="1" dirty="0"/>
          </a:p>
          <a:p>
            <a:pPr marL="726300" lvl="1"/>
            <a:r>
              <a:rPr lang="zh-CN" altLang="en-US" dirty="0" smtClean="0"/>
              <a:t>房源名称、地址、户型、面积、方位、是否精装、楼层、年代、类型、总价、单价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45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E4CD5891-E6B7-774C-BE9D-3635E9DA2E1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互联网图片抓取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链家房产数据</a:t>
            </a:r>
            <a:r>
              <a:rPr lang="zh-CN" altLang="en-US" dirty="0" smtClean="0"/>
              <a:t>抓取（续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sz="2400" dirty="0" smtClean="0"/>
              <a:t>实现步骤</a:t>
            </a:r>
            <a:endParaRPr lang="en-US" altLang="zh-CN" sz="2400" dirty="0" smtClean="0"/>
          </a:p>
          <a:p>
            <a:pPr marL="726300" lvl="1"/>
            <a:r>
              <a:rPr lang="zh-CN" altLang="en-US" sz="2000" dirty="0" smtClean="0">
                <a:latin typeface="+mn-lt"/>
                <a:ea typeface="+mn-ea"/>
              </a:rPr>
              <a:t>确认所抓数据在响应内容中是否存在 </a:t>
            </a:r>
            <a:r>
              <a:rPr lang="en-US" altLang="zh-CN" sz="2000" dirty="0" smtClean="0">
                <a:latin typeface="+mn-lt"/>
                <a:ea typeface="+mn-ea"/>
              </a:rPr>
              <a:t>– </a:t>
            </a:r>
            <a:r>
              <a:rPr lang="zh-CN" altLang="en-US" sz="2000" dirty="0" smtClean="0">
                <a:latin typeface="+mn-lt"/>
                <a:ea typeface="+mn-ea"/>
              </a:rPr>
              <a:t>存在！</a:t>
            </a:r>
            <a:endParaRPr lang="en-US" altLang="zh-CN" sz="2000" dirty="0" smtClean="0">
              <a:latin typeface="+mn-lt"/>
              <a:ea typeface="+mn-ea"/>
            </a:endParaRPr>
          </a:p>
          <a:p>
            <a:pPr marL="726300" lvl="1"/>
            <a:r>
              <a:rPr lang="zh-CN" altLang="en-US" sz="2000" dirty="0" smtClean="0">
                <a:latin typeface="+mn-lt"/>
                <a:ea typeface="+mn-ea"/>
              </a:rPr>
              <a:t>分析</a:t>
            </a:r>
            <a:r>
              <a:rPr lang="en-US" altLang="zh-CN" sz="2000" dirty="0" smtClean="0">
                <a:latin typeface="+mn-lt"/>
                <a:ea typeface="+mn-ea"/>
              </a:rPr>
              <a:t>URL</a:t>
            </a:r>
            <a:r>
              <a:rPr lang="zh-CN" altLang="en-US" sz="2000" dirty="0" smtClean="0">
                <a:latin typeface="+mn-lt"/>
                <a:ea typeface="+mn-ea"/>
              </a:rPr>
              <a:t>地址规律</a:t>
            </a:r>
            <a:endParaRPr lang="en-US" altLang="zh-CN" sz="2000" dirty="0" smtClean="0">
              <a:latin typeface="+mn-lt"/>
              <a:ea typeface="+mn-ea"/>
            </a:endParaRPr>
          </a:p>
          <a:p>
            <a:pPr marL="726300" lvl="1"/>
            <a:r>
              <a:rPr lang="zh-CN" altLang="en-US" sz="2000" dirty="0" smtClean="0">
                <a:latin typeface="+mn-lt"/>
                <a:ea typeface="+mn-ea"/>
              </a:rPr>
              <a:t>写</a:t>
            </a:r>
            <a:r>
              <a:rPr lang="en-US" altLang="zh-CN" sz="2000" dirty="0" err="1" smtClean="0">
                <a:latin typeface="+mn-lt"/>
                <a:ea typeface="+mn-ea"/>
              </a:rPr>
              <a:t>xpath</a:t>
            </a:r>
            <a:r>
              <a:rPr lang="zh-CN" altLang="en-US" sz="2000" dirty="0" smtClean="0">
                <a:latin typeface="+mn-lt"/>
                <a:ea typeface="+mn-ea"/>
              </a:rPr>
              <a:t>表达式</a:t>
            </a:r>
            <a:endParaRPr lang="en-US" altLang="zh-CN" sz="2000" dirty="0" smtClean="0">
              <a:latin typeface="+mn-lt"/>
              <a:ea typeface="+mn-ea"/>
            </a:endParaRPr>
          </a:p>
          <a:p>
            <a:pPr marL="726300" lvl="1"/>
            <a:r>
              <a:rPr lang="zh-CN" altLang="en-US" sz="2000" dirty="0" smtClean="0">
                <a:latin typeface="+mn-lt"/>
                <a:ea typeface="+mn-ea"/>
              </a:rPr>
              <a:t>编写程序框架，完善程序</a:t>
            </a:r>
            <a:endParaRPr lang="en-US" altLang="zh-CN" sz="2000" dirty="0" smtClean="0">
              <a:latin typeface="+mn-lt"/>
              <a:ea typeface="+mn-ea"/>
            </a:endParaRPr>
          </a:p>
          <a:p>
            <a:pPr marL="361800" lvl="1" indent="-372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注意</a:t>
            </a:r>
            <a:endParaRPr lang="en-US" altLang="zh-CN" b="1" dirty="0" smtClean="0"/>
          </a:p>
          <a:p>
            <a:pPr marL="726300" lvl="1"/>
            <a:r>
              <a:rPr lang="zh-CN" altLang="en-US" sz="2000" dirty="0" smtClean="0">
                <a:latin typeface="+mn-lt"/>
                <a:ea typeface="+mn-ea"/>
              </a:rPr>
              <a:t>在写</a:t>
            </a:r>
            <a:r>
              <a:rPr lang="en-US" altLang="zh-CN" sz="2000" dirty="0" err="1" smtClean="0">
                <a:latin typeface="+mn-lt"/>
                <a:ea typeface="+mn-ea"/>
              </a:rPr>
              <a:t>xpath</a:t>
            </a:r>
            <a:r>
              <a:rPr lang="zh-CN" altLang="en-US" sz="2000" dirty="0" smtClean="0">
                <a:latin typeface="+mn-lt"/>
                <a:ea typeface="+mn-ea"/>
              </a:rPr>
              <a:t>表达式时一切以响应内容为主</a:t>
            </a:r>
            <a:endParaRPr lang="en-US" altLang="zh-CN" sz="2000" dirty="0" smtClean="0">
              <a:latin typeface="+mn-lt"/>
              <a:ea typeface="+mn-ea"/>
            </a:endParaRPr>
          </a:p>
          <a:p>
            <a:pPr marL="726300" lvl="1"/>
            <a:r>
              <a:rPr lang="zh-CN" altLang="en-US" sz="2000" dirty="0" smtClean="0">
                <a:latin typeface="+mn-lt"/>
                <a:ea typeface="+mn-ea"/>
              </a:rPr>
              <a:t>页面中</a:t>
            </a:r>
            <a:r>
              <a:rPr lang="en-US" altLang="zh-CN" sz="2000" dirty="0" smtClean="0">
                <a:latin typeface="+mn-lt"/>
                <a:ea typeface="+mn-ea"/>
              </a:rPr>
              <a:t>HTML</a:t>
            </a:r>
            <a:r>
              <a:rPr lang="zh-CN" altLang="en-US" sz="2000" dirty="0" smtClean="0">
                <a:latin typeface="+mn-lt"/>
                <a:ea typeface="+mn-ea"/>
              </a:rPr>
              <a:t>为最终渲染完之后的，和响应内容中的</a:t>
            </a:r>
            <a:r>
              <a:rPr lang="en-US" altLang="zh-CN" sz="2000" dirty="0" smtClean="0">
                <a:latin typeface="+mn-lt"/>
                <a:ea typeface="+mn-ea"/>
              </a:rPr>
              <a:t>HTML</a:t>
            </a:r>
            <a:r>
              <a:rPr lang="zh-CN" altLang="en-US" sz="2000" dirty="0" smtClean="0">
                <a:latin typeface="+mn-lt"/>
                <a:ea typeface="+mn-ea"/>
              </a:rPr>
              <a:t>不一定相同</a:t>
            </a:r>
            <a:endParaRPr lang="en-US" altLang="zh-CN" sz="20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15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链家房产</a:t>
            </a:r>
            <a:r>
              <a:rPr lang="zh-CN" altLang="en-US" dirty="0" smtClean="0"/>
              <a:t>数据抓取（续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dirty="0" smtClean="0"/>
              <a:t>代码实现链家二手房数据抓取需要注意的点</a:t>
            </a:r>
            <a:endParaRPr lang="en-US" altLang="zh-CN" dirty="0" smtClean="0"/>
          </a:p>
          <a:p>
            <a:pPr marL="726300" lvl="1"/>
            <a:r>
              <a:rPr lang="zh-CN" altLang="en-US" dirty="0" smtClean="0">
                <a:latin typeface="+mn-lt"/>
                <a:ea typeface="+mn-ea"/>
              </a:rPr>
              <a:t>防止页面中出现特殊数据，所以在取下标索引前需要先进行判断</a:t>
            </a:r>
            <a:endParaRPr lang="en-US" altLang="zh-CN" dirty="0" smtClean="0">
              <a:latin typeface="+mn-lt"/>
              <a:ea typeface="+mn-ea"/>
            </a:endParaRPr>
          </a:p>
          <a:p>
            <a:pPr marL="726300" lvl="1"/>
            <a:r>
              <a:rPr lang="zh-CN" altLang="en-US" dirty="0" smtClean="0">
                <a:latin typeface="+mn-lt"/>
                <a:ea typeface="+mn-ea"/>
              </a:rPr>
              <a:t>如果出现特殊页面迟迟不给响应，则设立重试机制</a:t>
            </a:r>
            <a:endParaRPr lang="en-US" altLang="zh-CN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65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百</a:t>
            </a:r>
            <a:r>
              <a:rPr lang="zh-CN" altLang="en-US" dirty="0" smtClean="0"/>
              <a:t>度贴吧图片抓取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9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百</a:t>
            </a:r>
            <a:r>
              <a:rPr lang="zh-CN" altLang="en-US" dirty="0" smtClean="0"/>
              <a:t>度贴吧图片抓取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6762" y="1197000"/>
            <a:ext cx="10658475" cy="5256000"/>
          </a:xfrm>
        </p:spPr>
        <p:txBody>
          <a:bodyPr/>
          <a:lstStyle/>
          <a:p>
            <a:r>
              <a:rPr lang="zh-CN" altLang="en-US" sz="2400" dirty="0" smtClean="0"/>
              <a:t>目标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000" b="0" dirty="0" smtClean="0"/>
              <a:t>抓取指定贴吧的所有帖子中的图片</a:t>
            </a:r>
            <a:endParaRPr lang="en-US" altLang="zh-CN" sz="2400" b="0" dirty="0" smtClean="0"/>
          </a:p>
          <a:p>
            <a:r>
              <a:rPr lang="zh-CN" altLang="en-US" sz="2400" dirty="0" smtClean="0"/>
              <a:t>程序运行效果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b="0" dirty="0" smtClean="0"/>
              <a:t>    </a:t>
            </a:r>
            <a:r>
              <a:rPr lang="zh-CN" altLang="en-US" sz="2000" b="0" dirty="0" smtClean="0"/>
              <a:t>请输入贴吧名：赵丽颖吧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en-US" altLang="zh-CN" sz="2000" b="0" dirty="0"/>
              <a:t> </a:t>
            </a:r>
            <a:r>
              <a:rPr lang="en-US" altLang="zh-CN" sz="2000" b="0" dirty="0" smtClean="0"/>
              <a:t>   </a:t>
            </a:r>
            <a:r>
              <a:rPr lang="zh-CN" altLang="en-US" sz="2000" b="0" dirty="0" smtClean="0"/>
              <a:t>请输入起始页：</a:t>
            </a:r>
            <a:r>
              <a:rPr lang="en-US" altLang="zh-CN" sz="2000" b="0" dirty="0" smtClean="0"/>
              <a:t>1</a:t>
            </a:r>
          </a:p>
          <a:p>
            <a:pPr marL="0" indent="0">
              <a:buNone/>
            </a:pPr>
            <a:r>
              <a:rPr lang="en-US" altLang="zh-CN" sz="2000" b="0" dirty="0"/>
              <a:t> </a:t>
            </a:r>
            <a:r>
              <a:rPr lang="en-US" altLang="zh-CN" sz="2000" b="0" dirty="0" smtClean="0"/>
              <a:t>   </a:t>
            </a:r>
            <a:r>
              <a:rPr lang="zh-CN" altLang="en-US" sz="2000" b="0" dirty="0" smtClean="0"/>
              <a:t>请输入终止页：</a:t>
            </a:r>
            <a:r>
              <a:rPr lang="en-US" altLang="zh-CN" sz="2000" b="0" dirty="0" smtClean="0"/>
              <a:t>2</a:t>
            </a:r>
          </a:p>
          <a:p>
            <a:pPr marL="0" indent="0">
              <a:buNone/>
            </a:pPr>
            <a:r>
              <a:rPr lang="en-US" altLang="zh-CN" sz="2000" b="0" dirty="0"/>
              <a:t> </a:t>
            </a:r>
            <a:r>
              <a:rPr lang="en-US" altLang="zh-CN" sz="2000" b="0" dirty="0" smtClean="0"/>
              <a:t>   </a:t>
            </a:r>
            <a:r>
              <a:rPr lang="zh-CN" altLang="en-US" sz="2000" b="0" dirty="0" smtClean="0"/>
              <a:t>则程序将抓取赵丽颖吧前</a:t>
            </a:r>
            <a:r>
              <a:rPr lang="en-US" altLang="zh-CN" sz="2000" b="0" dirty="0" smtClean="0"/>
              <a:t>2</a:t>
            </a:r>
            <a:r>
              <a:rPr lang="zh-CN" altLang="en-US" sz="2000" b="0" dirty="0" smtClean="0"/>
              <a:t>页的所有帖子中的所有图片到本地当前目录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7089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百度贴吧图片</a:t>
            </a:r>
            <a:r>
              <a:rPr lang="zh-CN" altLang="en-US" dirty="0" smtClean="0"/>
              <a:t>抓取（续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6762" y="1197000"/>
            <a:ext cx="10658475" cy="5256000"/>
          </a:xfrm>
        </p:spPr>
        <p:txBody>
          <a:bodyPr/>
          <a:lstStyle/>
          <a:p>
            <a:r>
              <a:rPr lang="zh-CN" altLang="en-US" dirty="0" smtClean="0"/>
              <a:t>解题思路</a:t>
            </a:r>
            <a:endParaRPr lang="en-US" altLang="zh-CN" dirty="0" smtClean="0"/>
          </a:p>
          <a:p>
            <a:pPr marL="383400" lvl="1" indent="0">
              <a:buNone/>
            </a:pPr>
            <a:r>
              <a:rPr lang="zh-CN" altLang="en-US" dirty="0" smtClean="0"/>
              <a:t>获取贴吧主页</a:t>
            </a:r>
            <a:r>
              <a:rPr lang="en-US" altLang="zh-CN" dirty="0" smtClean="0"/>
              <a:t>URL,</a:t>
            </a:r>
            <a:r>
              <a:rPr lang="zh-CN" altLang="en-US" dirty="0" smtClean="0"/>
              <a:t>下一页</a:t>
            </a:r>
            <a:r>
              <a:rPr lang="en-US" altLang="zh-CN" dirty="0" smtClean="0"/>
              <a:t>,</a:t>
            </a:r>
            <a:r>
              <a:rPr lang="zh-CN" altLang="en-US" dirty="0" smtClean="0"/>
              <a:t>找到不同页的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规律</a:t>
            </a:r>
          </a:p>
          <a:p>
            <a:pPr marL="383400" lvl="1" indent="0">
              <a:buNone/>
            </a:pPr>
            <a:r>
              <a:rPr lang="zh-CN" altLang="en-US" dirty="0" smtClean="0"/>
              <a:t>获取</a:t>
            </a:r>
            <a:r>
              <a:rPr lang="en-US" altLang="zh-CN" dirty="0"/>
              <a:t>1</a:t>
            </a:r>
            <a:r>
              <a:rPr lang="zh-CN" altLang="en-US" dirty="0"/>
              <a:t>页中所有帖子</a:t>
            </a:r>
            <a:r>
              <a:rPr lang="en-US" altLang="zh-CN" dirty="0"/>
              <a:t>URL</a:t>
            </a:r>
            <a:r>
              <a:rPr lang="zh-CN" altLang="en-US" dirty="0"/>
              <a:t>地址</a:t>
            </a:r>
            <a:r>
              <a:rPr lang="en-US" altLang="zh-CN" dirty="0"/>
              <a:t>: [</a:t>
            </a:r>
            <a:r>
              <a:rPr lang="zh-CN" altLang="en-US" dirty="0"/>
              <a:t>帖子链接</a:t>
            </a:r>
            <a:r>
              <a:rPr lang="en-US" altLang="zh-CN" dirty="0"/>
              <a:t>1,</a:t>
            </a:r>
            <a:r>
              <a:rPr lang="zh-CN" altLang="en-US" dirty="0"/>
              <a:t>帖子链接</a:t>
            </a:r>
            <a:r>
              <a:rPr lang="en-US" altLang="zh-CN" dirty="0"/>
              <a:t>2,...]</a:t>
            </a:r>
          </a:p>
          <a:p>
            <a:pPr marL="383400" lvl="1" indent="0">
              <a:buNone/>
            </a:pPr>
            <a:r>
              <a:rPr lang="zh-CN" altLang="en-US" dirty="0" smtClean="0"/>
              <a:t>对</a:t>
            </a:r>
            <a:r>
              <a:rPr lang="zh-CN" altLang="en-US" dirty="0"/>
              <a:t>每个帖子链接发请求</a:t>
            </a:r>
            <a:r>
              <a:rPr lang="en-US" altLang="zh-CN" dirty="0"/>
              <a:t>,</a:t>
            </a:r>
            <a:r>
              <a:rPr lang="zh-CN" altLang="en-US" dirty="0"/>
              <a:t>获取图片</a:t>
            </a:r>
            <a:r>
              <a:rPr lang="en-US" altLang="zh-CN" dirty="0"/>
              <a:t>URL</a:t>
            </a:r>
            <a:r>
              <a:rPr lang="zh-CN" altLang="en-US" dirty="0"/>
              <a:t>列表</a:t>
            </a:r>
            <a:r>
              <a:rPr lang="en-US" altLang="zh-CN" dirty="0"/>
              <a:t>: [</a:t>
            </a:r>
            <a:r>
              <a:rPr lang="zh-CN" altLang="en-US" dirty="0"/>
              <a:t>图片链接</a:t>
            </a:r>
            <a:r>
              <a:rPr lang="en-US" altLang="zh-CN" dirty="0"/>
              <a:t>1,</a:t>
            </a:r>
            <a:r>
              <a:rPr lang="zh-CN" altLang="en-US" dirty="0"/>
              <a:t>图片链接</a:t>
            </a:r>
            <a:r>
              <a:rPr lang="en-US" altLang="zh-CN" dirty="0"/>
              <a:t>2,...]</a:t>
            </a:r>
          </a:p>
          <a:p>
            <a:pPr marL="383400" lvl="1" indent="0">
              <a:buNone/>
            </a:pPr>
            <a:r>
              <a:rPr lang="zh-CN" altLang="en-US" dirty="0" smtClean="0"/>
              <a:t>向</a:t>
            </a:r>
            <a:r>
              <a:rPr lang="zh-CN" altLang="en-US" dirty="0"/>
              <a:t>图片的</a:t>
            </a:r>
            <a:r>
              <a:rPr lang="en-US" altLang="zh-CN" dirty="0"/>
              <a:t>URL</a:t>
            </a:r>
            <a:r>
              <a:rPr lang="zh-CN" altLang="en-US" dirty="0"/>
              <a:t>发请求</a:t>
            </a:r>
            <a:r>
              <a:rPr lang="en-US" altLang="zh-CN" dirty="0"/>
              <a:t>,</a:t>
            </a:r>
            <a:r>
              <a:rPr lang="zh-CN" altLang="en-US" dirty="0"/>
              <a:t>以</a:t>
            </a:r>
            <a:r>
              <a:rPr lang="en-US" altLang="zh-CN" dirty="0" err="1"/>
              <a:t>wb</a:t>
            </a:r>
            <a:r>
              <a:rPr lang="zh-CN" altLang="en-US" dirty="0"/>
              <a:t>方式写入本地文件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0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百度贴吧图片</a:t>
            </a:r>
            <a:r>
              <a:rPr lang="zh-CN" altLang="en-US" dirty="0" smtClean="0"/>
              <a:t>抓取（续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6762" y="1197000"/>
            <a:ext cx="10658475" cy="5256000"/>
          </a:xfrm>
        </p:spPr>
        <p:txBody>
          <a:bodyPr/>
          <a:lstStyle/>
          <a:p>
            <a:r>
              <a:rPr lang="zh-CN" altLang="en-US" dirty="0" smtClean="0"/>
              <a:t>实现步骤</a:t>
            </a:r>
            <a:endParaRPr lang="en-US" altLang="zh-CN" dirty="0" smtClean="0"/>
          </a:p>
          <a:p>
            <a:pPr marL="383400" lvl="1" indent="0">
              <a:buNone/>
            </a:pPr>
            <a:r>
              <a:rPr lang="zh-CN" altLang="en-US" dirty="0" smtClean="0"/>
              <a:t>确认响应内容中是否存在所抓取数据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存在！！！</a:t>
            </a:r>
          </a:p>
          <a:p>
            <a:pPr marL="383400" lvl="1" indent="0">
              <a:buNone/>
            </a:pPr>
            <a:r>
              <a:rPr lang="zh-CN" altLang="en-US" dirty="0" smtClean="0"/>
              <a:t>寻找贴吧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地址规律</a:t>
            </a:r>
            <a:endParaRPr lang="en-US" altLang="zh-CN" dirty="0" smtClean="0"/>
          </a:p>
          <a:p>
            <a:pPr marL="3834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tieba.baidu.com/f?kw</a:t>
            </a:r>
            <a:r>
              <a:rPr lang="en-US" altLang="zh-CN" dirty="0" smtClean="0"/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贴吧名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pn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0|50|100|150... </a:t>
            </a:r>
          </a:p>
          <a:p>
            <a:pPr marL="383400" lvl="1" indent="0">
              <a:buNone/>
            </a:pPr>
            <a:r>
              <a:rPr lang="zh-CN" altLang="en-US" dirty="0" smtClean="0"/>
              <a:t>编写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表达式</a:t>
            </a:r>
            <a:endParaRPr lang="en-US" altLang="zh-CN" dirty="0"/>
          </a:p>
          <a:p>
            <a:pPr marL="383400" lvl="1" indent="0">
              <a:buNone/>
            </a:pPr>
            <a:r>
              <a:rPr lang="zh-CN" altLang="en-US" dirty="0" smtClean="0"/>
              <a:t>完善程序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57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百度贴吧图片</a:t>
            </a:r>
            <a:r>
              <a:rPr lang="zh-CN" altLang="en-US" dirty="0" smtClean="0"/>
              <a:t>抓取（续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6762" y="1197000"/>
            <a:ext cx="10658475" cy="5256000"/>
          </a:xfrm>
        </p:spPr>
        <p:txBody>
          <a:bodyPr/>
          <a:lstStyle/>
          <a:p>
            <a:r>
              <a:rPr lang="en-US" altLang="zh-CN" sz="2400" dirty="0" err="1" smtClean="0"/>
              <a:t>Xpath</a:t>
            </a:r>
            <a:r>
              <a:rPr lang="zh-CN" altLang="en-US" sz="2400" dirty="0" smtClean="0"/>
              <a:t>表达式</a:t>
            </a:r>
            <a:endParaRPr lang="en-US" altLang="zh-CN" sz="2400" dirty="0" smtClean="0"/>
          </a:p>
          <a:p>
            <a:pPr marL="383400" lvl="1" indent="0">
              <a:buNone/>
            </a:pPr>
            <a:r>
              <a:rPr lang="zh-CN" altLang="en-US" sz="2000" dirty="0" smtClean="0"/>
              <a:t>帖子链接：</a:t>
            </a:r>
            <a:endParaRPr lang="en-US" altLang="zh-CN" sz="2000" dirty="0" smtClean="0"/>
          </a:p>
          <a:p>
            <a:pPr marL="38340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//div[@class="</a:t>
            </a:r>
            <a:r>
              <a:rPr lang="en-US" altLang="zh-CN" sz="2000" dirty="0" err="1" smtClean="0"/>
              <a:t>t_con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cleafix</a:t>
            </a:r>
            <a:r>
              <a:rPr lang="en-US" altLang="zh-CN" sz="2000" dirty="0" smtClean="0"/>
              <a:t>"]/div/div/div/a/@</a:t>
            </a:r>
            <a:r>
              <a:rPr lang="en-US" altLang="zh-CN" sz="2000" dirty="0" err="1" smtClean="0"/>
              <a:t>href</a:t>
            </a:r>
            <a:endParaRPr lang="zh-CN" altLang="en-US" sz="2000" dirty="0" smtClean="0"/>
          </a:p>
          <a:p>
            <a:pPr marL="383400" lvl="1" indent="0">
              <a:buNone/>
            </a:pPr>
            <a:r>
              <a:rPr lang="zh-CN" altLang="en-US" sz="2000" dirty="0" smtClean="0"/>
              <a:t>图片链接</a:t>
            </a:r>
            <a:endParaRPr lang="en-US" altLang="zh-CN" sz="2000" dirty="0" smtClean="0"/>
          </a:p>
          <a:p>
            <a:pPr marL="383400" lvl="1" indent="0">
              <a:buNone/>
            </a:pPr>
            <a:r>
              <a:rPr lang="en-US" altLang="zh-CN" sz="2000" dirty="0" smtClean="0"/>
              <a:t>    </a:t>
            </a:r>
            <a:r>
              <a:rPr lang="fr-FR" altLang="zh-CN" sz="2000" dirty="0"/>
              <a:t>//div[@class="d_post_content j_d_post_content  clearfix"]/img[@class="BDE_Image"]/@src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</a:p>
          <a:p>
            <a:pPr marL="383400" lvl="1" indent="0">
              <a:buNone/>
            </a:pPr>
            <a:r>
              <a:rPr lang="zh-CN" altLang="en-US" sz="2000" dirty="0"/>
              <a:t>帖子中视频链接</a:t>
            </a:r>
            <a:endParaRPr lang="en-US" altLang="zh-CN" sz="2000" dirty="0"/>
          </a:p>
          <a:p>
            <a:pPr marL="38340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//</a:t>
            </a:r>
            <a:r>
              <a:rPr lang="en-US" altLang="zh-CN" sz="2000" dirty="0"/>
              <a:t>div[@class="</a:t>
            </a:r>
            <a:r>
              <a:rPr lang="en-US" altLang="zh-CN" sz="2000" dirty="0" err="1"/>
              <a:t>video_src_wrapper</a:t>
            </a:r>
            <a:r>
              <a:rPr lang="en-US" altLang="zh-CN" sz="2000" dirty="0"/>
              <a:t>"]/embed/@data-video</a:t>
            </a:r>
          </a:p>
        </p:txBody>
      </p:sp>
    </p:spTree>
    <p:extLst>
      <p:ext uri="{BB962C8B-B14F-4D97-AF65-F5344CB8AC3E}">
        <p14:creationId xmlns:p14="http://schemas.microsoft.com/office/powerpoint/2010/main" val="22081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sz="quarter" idx="10"/>
          </p:nvPr>
        </p:nvSpPr>
        <p:spPr>
          <a:xfrm>
            <a:off x="624000" y="2205000"/>
            <a:ext cx="10658475" cy="453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图片、音频、视频、文件类数据抓取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lxml+xpath</a:t>
            </a:r>
            <a:r>
              <a:rPr lang="zh-CN" altLang="en-US" dirty="0" smtClean="0"/>
              <a:t>解析提取数据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正</a:t>
            </a:r>
            <a:r>
              <a:rPr lang="zh-CN" altLang="en-US" dirty="0" smtClean="0"/>
              <a:t>则、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要以响应内容为准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多级页面图片类数据抓取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58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图片抓取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6762" y="1197000"/>
            <a:ext cx="10658475" cy="5256000"/>
          </a:xfrm>
        </p:spPr>
        <p:txBody>
          <a:bodyPr/>
          <a:lstStyle/>
          <a:p>
            <a:r>
              <a:rPr lang="zh-CN" altLang="en-US" dirty="0"/>
              <a:t>说明</a:t>
            </a:r>
            <a:endParaRPr lang="en-US" altLang="zh-CN" dirty="0" smtClean="0"/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22B73"/>
                </a:solidFill>
              </a:rPr>
              <a:t>图片、音频、视频在计算机中均以二进制方式存储</a:t>
            </a:r>
            <a:endParaRPr lang="en-US" altLang="zh-CN" sz="2800" b="1" dirty="0" smtClean="0">
              <a:solidFill>
                <a:srgbClr val="022B73"/>
              </a:solidFill>
            </a:endParaRPr>
          </a:p>
          <a:p>
            <a:r>
              <a:rPr lang="zh-CN" altLang="en-US" dirty="0" smtClean="0"/>
              <a:t>实现</a:t>
            </a: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22B73"/>
                </a:solidFill>
              </a:rPr>
              <a:t>找到所要抓取图片的</a:t>
            </a:r>
            <a:r>
              <a:rPr lang="en-US" altLang="zh-CN" b="1" dirty="0" smtClean="0">
                <a:solidFill>
                  <a:srgbClr val="022B73"/>
                </a:solidFill>
              </a:rPr>
              <a:t>URL</a:t>
            </a:r>
            <a:r>
              <a:rPr lang="zh-CN" altLang="en-US" b="1" dirty="0" smtClean="0">
                <a:solidFill>
                  <a:srgbClr val="022B73"/>
                </a:solidFill>
              </a:rPr>
              <a:t>地址</a:t>
            </a:r>
            <a:endParaRPr lang="en-US" altLang="zh-CN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22B73"/>
                </a:solidFill>
              </a:rPr>
              <a:t>向图片</a:t>
            </a:r>
            <a:r>
              <a:rPr lang="en-US" altLang="zh-CN" b="1" dirty="0" smtClean="0">
                <a:solidFill>
                  <a:srgbClr val="022B73"/>
                </a:solidFill>
              </a:rPr>
              <a:t>URL</a:t>
            </a:r>
            <a:r>
              <a:rPr lang="zh-CN" altLang="en-US" b="1" dirty="0" smtClean="0">
                <a:solidFill>
                  <a:srgbClr val="022B73"/>
                </a:solidFill>
              </a:rPr>
              <a:t>地址发请求，获取二进制响应内容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bytes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22B73"/>
                </a:solidFill>
              </a:rPr>
              <a:t>正常打开文件，将响应内容以 </a:t>
            </a:r>
            <a:r>
              <a:rPr lang="en-US" altLang="zh-CN" b="1" dirty="0" err="1">
                <a:solidFill>
                  <a:srgbClr val="022B73"/>
                </a:solidFill>
              </a:rPr>
              <a:t>wb</a:t>
            </a:r>
            <a:r>
              <a:rPr lang="en-US" altLang="zh-CN" b="1" dirty="0">
                <a:solidFill>
                  <a:srgbClr val="022B73"/>
                </a:solidFill>
              </a:rPr>
              <a:t> </a:t>
            </a:r>
            <a:r>
              <a:rPr lang="zh-CN" altLang="en-US" b="1" dirty="0">
                <a:solidFill>
                  <a:srgbClr val="022B73"/>
                </a:solidFill>
              </a:rPr>
              <a:t>的方式保存到本地</a:t>
            </a:r>
            <a:endParaRPr lang="en-US" altLang="zh-CN" b="1" dirty="0">
              <a:solidFill>
                <a:srgbClr val="022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图片抓取（续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6762" y="1197000"/>
            <a:ext cx="10658475" cy="5256000"/>
          </a:xfrm>
        </p:spPr>
        <p:txBody>
          <a:bodyPr/>
          <a:lstStyle/>
          <a:p>
            <a:r>
              <a:rPr lang="en-US" altLang="zh-CN" sz="2400" dirty="0"/>
              <a:t>r</a:t>
            </a:r>
            <a:r>
              <a:rPr lang="en-US" altLang="zh-CN" sz="2400" dirty="0" smtClean="0"/>
              <a:t>equests</a:t>
            </a:r>
            <a:r>
              <a:rPr lang="zh-CN" altLang="en-US" sz="2400" dirty="0" smtClean="0"/>
              <a:t>模块续</a:t>
            </a:r>
            <a:endParaRPr lang="en-US" altLang="zh-CN" sz="2400" dirty="0" smtClean="0"/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22B73"/>
                </a:solidFill>
              </a:rPr>
              <a:t>html = 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requests.get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url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=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url,headers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=headers).text</a:t>
            </a:r>
            <a:endParaRPr lang="en-US" altLang="zh-CN" b="1" dirty="0" smtClean="0">
              <a:solidFill>
                <a:srgbClr val="022B73"/>
              </a:solidFill>
            </a:endParaRPr>
          </a:p>
          <a:p>
            <a:r>
              <a:rPr lang="zh-CN" altLang="en-US" sz="2400" dirty="0" smtClean="0"/>
              <a:t>响应对象（</a:t>
            </a:r>
            <a:r>
              <a:rPr lang="en-US" altLang="zh-CN" sz="2400" dirty="0" smtClean="0"/>
              <a:t>res</a:t>
            </a:r>
            <a:r>
              <a:rPr lang="zh-CN" altLang="en-US" sz="2400" dirty="0" smtClean="0"/>
              <a:t>）属性</a:t>
            </a: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en-US" altLang="zh-CN" sz="2000" b="1" dirty="0" err="1" smtClean="0">
                <a:solidFill>
                  <a:srgbClr val="022B73"/>
                </a:solidFill>
              </a:rPr>
              <a:t>res.text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 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：获取响应对象内容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-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字符串</a:t>
            </a:r>
            <a:endParaRPr lang="en-US" altLang="zh-CN" sz="2000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22B73"/>
                </a:solidFill>
              </a:rPr>
              <a:t>res.content</a:t>
            </a:r>
            <a:r>
              <a:rPr lang="en-US" altLang="zh-CN" sz="2000" b="1" dirty="0">
                <a:solidFill>
                  <a:srgbClr val="022B73"/>
                </a:solidFill>
              </a:rPr>
              <a:t> </a:t>
            </a:r>
            <a:r>
              <a:rPr lang="zh-CN" altLang="en-US" sz="2000" b="1" dirty="0">
                <a:solidFill>
                  <a:srgbClr val="022B73"/>
                </a:solidFill>
              </a:rPr>
              <a:t>：获取响应对象内容</a:t>
            </a:r>
            <a:r>
              <a:rPr lang="en-US" altLang="zh-CN" sz="2000" b="1" dirty="0">
                <a:solidFill>
                  <a:srgbClr val="022B73"/>
                </a:solidFill>
              </a:rPr>
              <a:t>-bytes</a:t>
            </a: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22B73"/>
                </a:solidFill>
              </a:rPr>
              <a:t>r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es.status_code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 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：获取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HTTP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响应码</a:t>
            </a:r>
            <a:endParaRPr lang="en-US" altLang="zh-CN" sz="2000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22B73"/>
                </a:solidFill>
              </a:rPr>
              <a:t>r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es.url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 ：返回实际数据的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URL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地址</a:t>
            </a:r>
            <a:endParaRPr lang="en-US" altLang="zh-CN" sz="2000" b="1" dirty="0">
              <a:solidFill>
                <a:srgbClr val="022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1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图片抓取（续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6762" y="1197000"/>
            <a:ext cx="10658475" cy="5256000"/>
          </a:xfrm>
        </p:spPr>
        <p:txBody>
          <a:bodyPr/>
          <a:lstStyle/>
          <a:p>
            <a:r>
              <a:rPr lang="zh-CN" altLang="en-US" dirty="0" smtClean="0"/>
              <a:t>抓取百度图片中指定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张图片保存到本地文件</a:t>
            </a:r>
            <a:endParaRPr lang="en-US" altLang="zh-CN" sz="2800" b="1" dirty="0" smtClean="0">
              <a:solidFill>
                <a:srgbClr val="022B73"/>
              </a:solidFill>
            </a:endParaRPr>
          </a:p>
          <a:p>
            <a:r>
              <a:rPr lang="zh-CN" altLang="en-US" dirty="0"/>
              <a:t>思路</a:t>
            </a:r>
            <a:endParaRPr lang="zh-CN" altLang="en-US" dirty="0" smtClean="0"/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22B73"/>
                </a:solidFill>
              </a:rPr>
              <a:t>找到图片的</a:t>
            </a:r>
            <a:r>
              <a:rPr lang="en-US" altLang="zh-CN" b="1" dirty="0" smtClean="0">
                <a:solidFill>
                  <a:srgbClr val="022B73"/>
                </a:solidFill>
              </a:rPr>
              <a:t>URL</a:t>
            </a:r>
            <a:r>
              <a:rPr lang="zh-CN" altLang="en-US" b="1" dirty="0" smtClean="0">
                <a:solidFill>
                  <a:srgbClr val="022B73"/>
                </a:solidFill>
              </a:rPr>
              <a:t>地址</a:t>
            </a:r>
            <a:endParaRPr lang="en-US" altLang="zh-CN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22B73"/>
                </a:solidFill>
              </a:rPr>
              <a:t>向图片的</a:t>
            </a:r>
            <a:r>
              <a:rPr lang="en-US" altLang="zh-CN" b="1" dirty="0" smtClean="0">
                <a:solidFill>
                  <a:srgbClr val="022B73"/>
                </a:solidFill>
              </a:rPr>
              <a:t>URL</a:t>
            </a:r>
            <a:r>
              <a:rPr lang="zh-CN" altLang="en-US" b="1" dirty="0" smtClean="0">
                <a:solidFill>
                  <a:srgbClr val="022B73"/>
                </a:solidFill>
              </a:rPr>
              <a:t>地址发出请求，获取</a:t>
            </a:r>
            <a:r>
              <a:rPr lang="en-US" altLang="zh-CN" b="1" dirty="0" smtClean="0">
                <a:solidFill>
                  <a:srgbClr val="022B73"/>
                </a:solidFill>
              </a:rPr>
              <a:t>bytes</a:t>
            </a:r>
            <a:r>
              <a:rPr lang="zh-CN" altLang="en-US" b="1" dirty="0" smtClean="0">
                <a:solidFill>
                  <a:srgbClr val="022B73"/>
                </a:solidFill>
              </a:rPr>
              <a:t>响应内容</a:t>
            </a:r>
            <a:endParaRPr lang="en-US" altLang="zh-CN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22B73"/>
                </a:solidFill>
              </a:rPr>
              <a:t>将</a:t>
            </a:r>
            <a:r>
              <a:rPr lang="en-US" altLang="zh-CN" b="1" dirty="0" smtClean="0">
                <a:solidFill>
                  <a:srgbClr val="022B73"/>
                </a:solidFill>
              </a:rPr>
              <a:t>bytes</a:t>
            </a:r>
            <a:r>
              <a:rPr lang="zh-CN" altLang="en-US" b="1" dirty="0" smtClean="0">
                <a:solidFill>
                  <a:srgbClr val="022B73"/>
                </a:solidFill>
              </a:rPr>
              <a:t>响应内容写入到本地 </a:t>
            </a:r>
            <a:r>
              <a:rPr lang="en-US" altLang="zh-CN" b="1" dirty="0" smtClean="0">
                <a:solidFill>
                  <a:srgbClr val="022B73"/>
                </a:solidFill>
              </a:rPr>
              <a:t>jpg </a:t>
            </a:r>
            <a:r>
              <a:rPr lang="zh-CN" altLang="en-US" b="1" dirty="0" smtClean="0">
                <a:solidFill>
                  <a:srgbClr val="022B73"/>
                </a:solidFill>
              </a:rPr>
              <a:t>文件</a:t>
            </a:r>
            <a:endParaRPr lang="en-US" altLang="zh-CN" b="1" dirty="0" smtClean="0">
              <a:solidFill>
                <a:srgbClr val="022B73"/>
              </a:solidFill>
            </a:endParaRPr>
          </a:p>
          <a:p>
            <a:pPr marL="383400" lvl="1" indent="0">
              <a:buNone/>
            </a:pPr>
            <a:endParaRPr lang="en-US" altLang="zh-CN" b="1" dirty="0">
              <a:solidFill>
                <a:srgbClr val="022B73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000" y="1413000"/>
            <a:ext cx="2838701" cy="42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图片抓取（续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00" y="1269000"/>
            <a:ext cx="6912000" cy="39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图片抓取（续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6762" y="1197000"/>
            <a:ext cx="10658475" cy="5256000"/>
          </a:xfrm>
        </p:spPr>
        <p:txBody>
          <a:bodyPr/>
          <a:lstStyle/>
          <a:p>
            <a:r>
              <a:rPr lang="zh-CN" altLang="en-US" dirty="0" smtClean="0"/>
              <a:t>代码实现</a:t>
            </a:r>
          </a:p>
          <a:p>
            <a:pPr marL="383400" lvl="1" indent="0">
              <a:buNone/>
            </a:pPr>
            <a:endParaRPr lang="en-US" altLang="zh-CN" b="1" dirty="0">
              <a:solidFill>
                <a:srgbClr val="022B73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44000" y="2324589"/>
            <a:ext cx="7853432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requests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 = </a:t>
            </a:r>
            <a:r>
              <a:rPr lang="en-US" altLang="zh-CN" sz="21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‘</a:t>
            </a:r>
            <a:r>
              <a:rPr kumimoji="0" lang="zh-CN" altLang="en-US" sz="2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图片的</a:t>
            </a:r>
            <a:r>
              <a:rPr lang="en-US" altLang="zh-CN" sz="21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URL</a:t>
            </a:r>
            <a:r>
              <a:rPr lang="zh-CN" altLang="en-US" sz="21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地址</a:t>
            </a:r>
            <a:r>
              <a:rPr lang="en-US" altLang="zh-CN" sz="21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’</a:t>
            </a: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headers = {</a:t>
            </a: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'User-Agent'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'Mozilla/5.0 </a:t>
            </a:r>
            <a:r>
              <a:rPr kumimoji="0" lang="en-US" altLang="zh-CN" sz="2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xxxxxx</a:t>
            </a: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 = requests.get(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=url,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=headers).content</a:t>
            </a:r>
            <a:endParaRPr kumimoji="0" lang="en-US" altLang="zh-CN" sz="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sz="2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赵丽颖</a:t>
            </a: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.jpg'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'wb'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f: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f.write(html)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百</a:t>
            </a:r>
            <a:r>
              <a:rPr lang="zh-CN" altLang="en-US" dirty="0" smtClean="0"/>
              <a:t>度图片抓取案例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6762" y="1197000"/>
            <a:ext cx="10658475" cy="5256000"/>
          </a:xfrm>
        </p:spPr>
        <p:txBody>
          <a:bodyPr/>
          <a:lstStyle/>
          <a:p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22B73"/>
                </a:solidFill>
              </a:rPr>
              <a:t>百度图片官网：</a:t>
            </a:r>
            <a:r>
              <a:rPr lang="en-US" altLang="zh-CN" b="1" dirty="0">
                <a:solidFill>
                  <a:srgbClr val="022B73"/>
                </a:solidFill>
                <a:hlinkClick r:id="rId3"/>
              </a:rPr>
              <a:t>http://image.baidu.com/</a:t>
            </a:r>
            <a:endParaRPr lang="en-US" altLang="zh-CN" b="1" dirty="0">
              <a:solidFill>
                <a:srgbClr val="022B73"/>
              </a:solidFill>
            </a:endParaRPr>
          </a:p>
          <a:p>
            <a:pPr marL="342900"/>
            <a:r>
              <a:rPr lang="zh-CN" altLang="en-US" dirty="0" smtClean="0"/>
              <a:t>程序运行效果</a:t>
            </a:r>
            <a:endParaRPr lang="en-US" altLang="zh-CN" dirty="0" smtClean="0"/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22B73"/>
                </a:solidFill>
              </a:rPr>
              <a:t>请输入关键字</a:t>
            </a:r>
            <a:r>
              <a:rPr lang="en-US" altLang="zh-CN" b="1" dirty="0">
                <a:solidFill>
                  <a:srgbClr val="022B73"/>
                </a:solidFill>
              </a:rPr>
              <a:t>: </a:t>
            </a:r>
            <a:r>
              <a:rPr lang="zh-CN" altLang="en-US" b="1" dirty="0">
                <a:solidFill>
                  <a:srgbClr val="022B73"/>
                </a:solidFill>
              </a:rPr>
              <a:t>赵丽颖</a:t>
            </a:r>
            <a:endParaRPr lang="en-US" altLang="zh-CN" b="1" dirty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22B73"/>
                </a:solidFill>
              </a:rPr>
              <a:t>自动创建文件夹</a:t>
            </a:r>
            <a:r>
              <a:rPr lang="en-US" altLang="zh-CN" b="1" dirty="0">
                <a:solidFill>
                  <a:srgbClr val="022B73"/>
                </a:solidFill>
              </a:rPr>
              <a:t>:  ./images/</a:t>
            </a:r>
            <a:r>
              <a:rPr lang="zh-CN" altLang="en-US" b="1" dirty="0">
                <a:solidFill>
                  <a:srgbClr val="022B73"/>
                </a:solidFill>
              </a:rPr>
              <a:t>赵丽颖</a:t>
            </a:r>
            <a:r>
              <a:rPr lang="en-US" altLang="zh-CN" b="1" dirty="0">
                <a:solidFill>
                  <a:srgbClr val="022B73"/>
                </a:solidFill>
              </a:rPr>
              <a:t>/  </a:t>
            </a:r>
            <a:r>
              <a:rPr lang="zh-CN" altLang="en-US" b="1" dirty="0">
                <a:solidFill>
                  <a:srgbClr val="022B73"/>
                </a:solidFill>
              </a:rPr>
              <a:t>并把首页</a:t>
            </a:r>
            <a:r>
              <a:rPr lang="en-US" altLang="zh-CN" b="1" dirty="0">
                <a:solidFill>
                  <a:srgbClr val="022B73"/>
                </a:solidFill>
              </a:rPr>
              <a:t>30</a:t>
            </a:r>
            <a:r>
              <a:rPr lang="zh-CN" altLang="en-US" b="1" dirty="0">
                <a:solidFill>
                  <a:srgbClr val="022B73"/>
                </a:solidFill>
              </a:rPr>
              <a:t>张图片保存到此文件夹</a:t>
            </a:r>
          </a:p>
          <a:p>
            <a:pPr marL="840600" lvl="1" indent="-45720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22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0"/>
  <p:tag name="KSO_WM_TEMPLATE_CATEGORY" val="custom"/>
  <p:tag name="KSO_WM_TEMPLATE_INDEX" val="20189028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8_2*a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SLIDE_MODEL_TYPE" val="cov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0189028"/>
  <p:tag name="KSO_WM_TEMPLATE_SUBCATEGORY" val="combine"/>
  <p:tag name="KSO_WM_TEMPLATE_THUMBS_INDEX" val="1、2、3、4、6、8、9、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0"/>
  <p:tag name="KSO_WM_TEMPLATE_CATEGORY" val="custom"/>
  <p:tag name="KSO_WM_TEMPLATE_INDEX" val="20189028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8_2*a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l_h_f"/>
  <p:tag name="KSO_WM_UNIT_INDEX" val="1_1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8_2*l_h_f*1_1_1"/>
  <p:tag name="KSO_WM_UNIT_PRESET_TEXT" val="公司概况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heme/theme1.xml><?xml version="1.0" encoding="utf-8"?>
<a:theme xmlns:a="http://schemas.openxmlformats.org/drawingml/2006/main" name="NTD_VIP模板">
  <a:themeElements>
    <a:clrScheme name="自定义 318">
      <a:dk1>
        <a:srgbClr val="000000"/>
      </a:dk1>
      <a:lt1>
        <a:srgbClr val="FFFFFF"/>
      </a:lt1>
      <a:dk2>
        <a:srgbClr val="E0545D"/>
      </a:dk2>
      <a:lt2>
        <a:srgbClr val="F7F5F3"/>
      </a:lt2>
      <a:accent1>
        <a:srgbClr val="E0545D"/>
      </a:accent1>
      <a:accent2>
        <a:srgbClr val="595959"/>
      </a:accent2>
      <a:accent3>
        <a:srgbClr val="FFFFFF"/>
      </a:accent3>
      <a:accent4>
        <a:srgbClr val="F7F5F3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 anchor="ctr"/>
      <a:lstStyle>
        <a:defPPr algn="l">
          <a:defRPr sz="2400" noProof="1" smtClean="0">
            <a:solidFill>
              <a:schemeClr val="tx1"/>
            </a:solidFill>
            <a:latin typeface="+mn-ea"/>
            <a:ea typeface="+mn-ea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4267</TotalTime>
  <Words>1966</Words>
  <Application>Microsoft Office PowerPoint</Application>
  <PresentationFormat>宽屏</PresentationFormat>
  <Paragraphs>286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DengXian</vt:lpstr>
      <vt:lpstr>宋体</vt:lpstr>
      <vt:lpstr>微软雅黑</vt:lpstr>
      <vt:lpstr>Arial</vt:lpstr>
      <vt:lpstr>Calibri</vt:lpstr>
      <vt:lpstr>Consolas</vt:lpstr>
      <vt:lpstr>Wingdings</vt:lpstr>
      <vt:lpstr>NTD_VIP模板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Xpath提取猫眼电影top100</vt:lpstr>
      <vt:lpstr>PowerPoint 演示文稿</vt:lpstr>
      <vt:lpstr>PowerPoint 演示文稿</vt:lpstr>
      <vt:lpstr>Xpath提取汽车之家二手车信息</vt:lpstr>
      <vt:lpstr>PowerPoint 演示文稿</vt:lpstr>
      <vt:lpstr>PowerPoint 演示文稿</vt:lpstr>
      <vt:lpstr>PowerPoint 演示文稿</vt:lpstr>
      <vt:lpstr>lxml+xpath提取猫眼数据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我的文档</dc:creator>
  <cp:lastModifiedBy>Administrator</cp:lastModifiedBy>
  <cp:revision>573</cp:revision>
  <dcterms:created xsi:type="dcterms:W3CDTF">2018-10-16T12:15:00Z</dcterms:created>
  <dcterms:modified xsi:type="dcterms:W3CDTF">2020-06-02T16:26:45Z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