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5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6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7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8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6"/>
  </p:notesMasterIdLst>
  <p:handoutMasterIdLst>
    <p:handoutMasterId r:id="rId47"/>
  </p:handoutMasterIdLst>
  <p:sldIdLst>
    <p:sldId id="928" r:id="rId2"/>
    <p:sldId id="929" r:id="rId3"/>
    <p:sldId id="930" r:id="rId4"/>
    <p:sldId id="691" r:id="rId5"/>
    <p:sldId id="835" r:id="rId6"/>
    <p:sldId id="896" r:id="rId7"/>
    <p:sldId id="866" r:id="rId8"/>
    <p:sldId id="803" r:id="rId9"/>
    <p:sldId id="897" r:id="rId10"/>
    <p:sldId id="898" r:id="rId11"/>
    <p:sldId id="836" r:id="rId12"/>
    <p:sldId id="935" r:id="rId13"/>
    <p:sldId id="867" r:id="rId14"/>
    <p:sldId id="899" r:id="rId15"/>
    <p:sldId id="900" r:id="rId16"/>
    <p:sldId id="901" r:id="rId17"/>
    <p:sldId id="848" r:id="rId18"/>
    <p:sldId id="902" r:id="rId19"/>
    <p:sldId id="903" r:id="rId20"/>
    <p:sldId id="904" r:id="rId21"/>
    <p:sldId id="847" r:id="rId22"/>
    <p:sldId id="905" r:id="rId23"/>
    <p:sldId id="934" r:id="rId24"/>
    <p:sldId id="883" r:id="rId25"/>
    <p:sldId id="884" r:id="rId26"/>
    <p:sldId id="908" r:id="rId27"/>
    <p:sldId id="933" r:id="rId28"/>
    <p:sldId id="936" r:id="rId29"/>
    <p:sldId id="937" r:id="rId30"/>
    <p:sldId id="938" r:id="rId31"/>
    <p:sldId id="932" r:id="rId32"/>
    <p:sldId id="895" r:id="rId33"/>
    <p:sldId id="918" r:id="rId34"/>
    <p:sldId id="919" r:id="rId35"/>
    <p:sldId id="920" r:id="rId36"/>
    <p:sldId id="921" r:id="rId37"/>
    <p:sldId id="931" r:id="rId38"/>
    <p:sldId id="922" r:id="rId39"/>
    <p:sldId id="927" r:id="rId40"/>
    <p:sldId id="923" r:id="rId41"/>
    <p:sldId id="924" r:id="rId42"/>
    <p:sldId id="925" r:id="rId43"/>
    <p:sldId id="926" r:id="rId44"/>
    <p:sldId id="939" r:id="rId4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6DB"/>
    <a:srgbClr val="4B7BBD"/>
    <a:srgbClr val="000099"/>
    <a:srgbClr val="009A46"/>
    <a:srgbClr val="AC328C"/>
    <a:srgbClr val="DC1F26"/>
    <a:srgbClr val="231F20"/>
    <a:srgbClr val="B4DD93"/>
    <a:srgbClr val="C5D8A0"/>
    <a:srgbClr val="827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2613" autoAdjust="0"/>
  </p:normalViewPr>
  <p:slideViewPr>
    <p:cSldViewPr>
      <p:cViewPr varScale="1">
        <p:scale>
          <a:sx n="156" d="100"/>
          <a:sy n="156" d="100"/>
        </p:scale>
        <p:origin x="438" y="11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SPIDER</a:t>
            </a:r>
          </a:p>
        </p:txBody>
      </p:sp>
    </p:spTree>
    <p:extLst>
      <p:ext uri="{BB962C8B-B14F-4D97-AF65-F5344CB8AC3E}">
        <p14:creationId xmlns:p14="http://schemas.microsoft.com/office/powerpoint/2010/main" val="1304269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scrapy_redis</a:t>
            </a:r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详解（续</a:t>
            </a:r>
            <a:r>
              <a:rPr lang="en-US" altLang="zh-CN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95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分布式实现流程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29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分布式爬虫实现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12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8403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腾讯招聘分布式爬虫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90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腾讯招聘分布式爬虫（续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2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腾讯招聘分布式爬虫（续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272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腾讯招聘分布式爬虫（续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8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腾讯招聘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项目完成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09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腾讯招聘分布式爬虫（续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698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腾讯招聘分布式爬虫（续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4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目录 </a:t>
            </a:r>
            <a:r>
              <a:rPr lang="en-US" altLang="zh-CN" dirty="0" smtClean="0"/>
              <a:t>| 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827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腾讯招聘分布式爬虫（续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33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redis_key</a:t>
            </a:r>
            <a:r>
              <a:rPr lang="zh-CN" altLang="en-US" dirty="0" smtClean="0"/>
              <a:t>实现分布式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28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redis_key</a:t>
            </a:r>
            <a:r>
              <a:rPr lang="zh-CN" altLang="en-US" dirty="0" smtClean="0"/>
              <a:t>实现分布式（续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894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机器视觉与</a:t>
            </a:r>
            <a:r>
              <a:rPr lang="en-US" altLang="zh-CN" dirty="0" err="1" smtClean="0"/>
              <a:t>tesseract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23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11267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重要概念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440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tesseract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863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pytesseract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82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极限滑块验证码破解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27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7826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极限滑块验证码破解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03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极限滑块验证码破解（续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63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r>
              <a:rPr lang="zh-CN" altLang="en-US" dirty="0" smtClean="0"/>
              <a:t>分布式爬虫原理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28221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豆瓣网滑块验证码破解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94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smtClean="0"/>
              <a:t>Fiddler</a:t>
            </a:r>
            <a:r>
              <a:rPr lang="zh-CN" altLang="en-US" dirty="0" smtClean="0"/>
              <a:t>抓包工具使用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31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14557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Fiddler</a:t>
            </a:r>
            <a:r>
              <a:rPr lang="zh-CN" altLang="en-US" sz="1200" dirty="0" smtClean="0"/>
              <a:t>抓包工具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3554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Fiddler</a:t>
            </a:r>
            <a:r>
              <a:rPr lang="zh-CN" altLang="en-US" sz="1200" dirty="0" smtClean="0"/>
              <a:t>抓包工具（续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409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Fiddler</a:t>
            </a:r>
            <a:r>
              <a:rPr lang="zh-CN" altLang="en-US" sz="1200" dirty="0" smtClean="0"/>
              <a:t>抓包工具（续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804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Fiddler</a:t>
            </a:r>
            <a:r>
              <a:rPr lang="zh-CN" altLang="en-US" sz="1200" dirty="0" smtClean="0"/>
              <a:t>抓包工具（续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5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Fiddler</a:t>
            </a:r>
            <a:r>
              <a:rPr lang="zh-CN" altLang="en-US" sz="1200" dirty="0" smtClean="0"/>
              <a:t>抓包工具（续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833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移动端数据抓取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37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99407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F12</a:t>
            </a:r>
            <a:r>
              <a:rPr lang="zh-CN" altLang="en-US" sz="1200" dirty="0" smtClean="0"/>
              <a:t>实现移动端抓取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496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F12</a:t>
            </a:r>
            <a:r>
              <a:rPr lang="zh-CN" altLang="en-US" smtClean="0"/>
              <a:t>手机模式抓取有道翻译结果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0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分布式爬虫架构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126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手机</a:t>
            </a:r>
            <a:r>
              <a:rPr lang="en-US" altLang="zh-CN" sz="1200" dirty="0" smtClean="0"/>
              <a:t>+Fiddler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15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手机</a:t>
            </a:r>
            <a:r>
              <a:rPr lang="en-US" altLang="zh-CN" sz="1200" dirty="0" smtClean="0"/>
              <a:t>+Fiddler</a:t>
            </a:r>
            <a:r>
              <a:rPr lang="zh-CN" altLang="en-US" sz="1200" dirty="0" smtClean="0"/>
              <a:t>（续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846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手机</a:t>
            </a:r>
            <a:r>
              <a:rPr lang="en-US" altLang="zh-CN" sz="1200" dirty="0" smtClean="0"/>
              <a:t>+Fiddler</a:t>
            </a:r>
            <a:r>
              <a:rPr lang="zh-CN" altLang="en-US" sz="1200" dirty="0" smtClean="0"/>
              <a:t>（续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724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手机</a:t>
            </a:r>
            <a:r>
              <a:rPr lang="en-US" altLang="zh-CN" sz="1200" dirty="0" smtClean="0"/>
              <a:t>+Fiddler</a:t>
            </a:r>
            <a:r>
              <a:rPr lang="zh-CN" altLang="en-US" sz="1200" dirty="0" smtClean="0"/>
              <a:t>（续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1337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267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原理及实现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0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原理及实现（续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290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优势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26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scrapy_redis</a:t>
            </a:r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33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scrapy_redis</a:t>
            </a:r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详解（续</a:t>
            </a:r>
            <a:r>
              <a:rPr lang="en-US" altLang="zh-CN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5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1566662"/>
            <a:ext cx="7772400" cy="1102519"/>
          </a:xfrm>
        </p:spPr>
        <p:txBody>
          <a:bodyPr>
            <a:noAutofit/>
          </a:bodyPr>
          <a:lstStyle>
            <a:lvl1pPr algn="l"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7" y="2669179"/>
            <a:ext cx="4256785" cy="550644"/>
          </a:xfr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48064" y="2669180"/>
            <a:ext cx="3312368" cy="572527"/>
          </a:xfrm>
        </p:spPr>
        <p:txBody>
          <a:bodyPr anchor="ctr">
            <a:noAutofit/>
          </a:bodyPr>
          <a:lstStyle>
            <a:lvl1pPr algn="l">
              <a:buNone/>
              <a:defRPr sz="3200" b="1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1923680"/>
            <a:ext cx="468000" cy="11222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79" tIns="34290" rIns="68579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9FA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1600" b="1" dirty="0">
              <a:solidFill>
                <a:srgbClr val="F9FA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en-US" altLang="zh-CN" sz="1600" b="1" dirty="0">
              <a:solidFill>
                <a:srgbClr val="F9FA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428612"/>
            <a:ext cx="5643603" cy="785818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：课堂练习标题</a:t>
            </a:r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2" y="1221600"/>
            <a:ext cx="8136903" cy="361840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grpSp>
        <p:nvGrpSpPr>
          <p:cNvPr id="8" name="组合 5"/>
          <p:cNvGrpSpPr/>
          <p:nvPr userDrawn="1"/>
        </p:nvGrpSpPr>
        <p:grpSpPr>
          <a:xfrm>
            <a:off x="107504" y="4659982"/>
            <a:ext cx="396139" cy="396138"/>
            <a:chOff x="71406" y="6069958"/>
            <a:chExt cx="716628" cy="716628"/>
          </a:xfrm>
          <a:solidFill>
            <a:srgbClr val="2A56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十字形 9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  <p:sp>
          <p:nvSpPr>
            <p:cNvPr id="13" name="十字形 12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今日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843558"/>
            <a:ext cx="9144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今日总结</a:t>
            </a:r>
          </a:p>
        </p:txBody>
      </p:sp>
      <p:sp>
        <p:nvSpPr>
          <p:cNvPr id="4" name="内容占位符 15"/>
          <p:cNvSpPr>
            <a:spLocks noGrp="1"/>
          </p:cNvSpPr>
          <p:nvPr>
            <p:ph sz="quarter" idx="10"/>
          </p:nvPr>
        </p:nvSpPr>
        <p:spPr>
          <a:xfrm>
            <a:off x="755576" y="1620000"/>
            <a:ext cx="7560000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>
                <a:solidFill>
                  <a:srgbClr val="2A56DB"/>
                </a:solidFill>
              </a:defRPr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051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空白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7494"/>
            <a:ext cx="6768752" cy="534816"/>
          </a:xfrm>
        </p:spPr>
        <p:txBody>
          <a:bodyPr>
            <a:noAutofit/>
          </a:bodyPr>
          <a:lstStyle>
            <a:lvl1pPr algn="l">
              <a:defRPr sz="3000" b="1"/>
            </a:lvl1pPr>
          </a:lstStyle>
          <a:p>
            <a:r>
              <a:rPr lang="zh-CN" altLang="en-US" dirty="0"/>
              <a:t>知识点标题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1892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_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77453" y="2002534"/>
            <a:ext cx="5443538" cy="407216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5" name="内容占位符 13"/>
          <p:cNvSpPr>
            <a:spLocks noGrp="1"/>
          </p:cNvSpPr>
          <p:nvPr>
            <p:ph sz="quarter" idx="11" hasCustomPrompt="1"/>
          </p:nvPr>
        </p:nvSpPr>
        <p:spPr>
          <a:xfrm>
            <a:off x="576927" y="1945432"/>
            <a:ext cx="5444500" cy="407216"/>
          </a:xfrm>
        </p:spPr>
        <p:txBody>
          <a:bodyPr anchor="ctr" anchorCtr="0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100" b="1" kern="12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0" hasCustomPrompt="1"/>
          </p:nvPr>
        </p:nvSpPr>
        <p:spPr>
          <a:xfrm>
            <a:off x="521550" y="1351431"/>
            <a:ext cx="5499441" cy="596138"/>
          </a:xfrm>
        </p:spPr>
        <p:txBody>
          <a:bodyPr anchor="b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30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pic>
        <p:nvPicPr>
          <p:cNvPr id="17" name="图片 6" descr="tedu logo">
            <a:extLst>
              <a:ext uri="{FF2B5EF4-FFF2-40B4-BE49-F238E27FC236}">
                <a16:creationId xmlns="" xmlns:a16="http://schemas.microsoft.com/office/drawing/2014/main" id="{CBDB4A95-D406-1D4A-B079-3F8E4342C3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000" y="3239683"/>
            <a:ext cx="1080000" cy="151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262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5430"/>
            <a:ext cx="9144900" cy="23431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5" y="49860"/>
            <a:ext cx="1269000" cy="53289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87C1EA"/>
              </a:clrFrom>
              <a:clrTo>
                <a:srgbClr val="87C1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000" y="77953"/>
            <a:ext cx="486000" cy="4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579835" y="573882"/>
            <a:ext cx="2858165" cy="69294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0798" y="723901"/>
            <a:ext cx="2777203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目录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|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CONTENTS</a:t>
            </a:r>
          </a:p>
        </p:txBody>
      </p:sp>
      <p:sp>
        <p:nvSpPr>
          <p:cNvPr id="12" name="矩形 11"/>
          <p:cNvSpPr/>
          <p:nvPr/>
        </p:nvSpPr>
        <p:spPr>
          <a:xfrm>
            <a:off x="954000" y="1610007"/>
            <a:ext cx="431888" cy="30466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6741023" y="596344"/>
            <a:ext cx="1080235" cy="435999"/>
          </a:xfrm>
          <a:prstGeom prst="rect">
            <a:avLst/>
          </a:prstGeom>
          <a:ln>
            <a:noFill/>
          </a:ln>
        </p:spPr>
        <p:txBody>
          <a:bodyPr wrap="none" anchor="ctr"/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20" name="内容占位符 19"/>
          <p:cNvSpPr>
            <a:spLocks noGrp="1"/>
          </p:cNvSpPr>
          <p:nvPr userDrawn="1">
            <p:ph sz="quarter" idx="10" hasCustomPrompt="1"/>
          </p:nvPr>
        </p:nvSpPr>
        <p:spPr>
          <a:xfrm>
            <a:off x="1493658" y="1493721"/>
            <a:ext cx="3888395" cy="42095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pic>
        <p:nvPicPr>
          <p:cNvPr id="33" name="图片 6" descr="tedu logo">
            <a:extLst>
              <a:ext uri="{FF2B5EF4-FFF2-40B4-BE49-F238E27FC236}">
                <a16:creationId xmlns="" xmlns:a16="http://schemas.microsoft.com/office/drawing/2014/main" id="{A85838EE-210D-F74F-9DAB-9E48EC6C107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87A6138F-B30F-EC4F-9BDB-0021AC8BF46F}"/>
              </a:ext>
            </a:extLst>
          </p:cNvPr>
          <p:cNvSpPr/>
          <p:nvPr userDrawn="1"/>
        </p:nvSpPr>
        <p:spPr>
          <a:xfrm>
            <a:off x="954000" y="2128013"/>
            <a:ext cx="431888" cy="30466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5" name="内容占位符 19">
            <a:extLst>
              <a:ext uri="{FF2B5EF4-FFF2-40B4-BE49-F238E27FC236}">
                <a16:creationId xmlns="" xmlns:a16="http://schemas.microsoft.com/office/drawing/2014/main" id="{62462150-CFC5-2543-A8DF-5585074A886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93658" y="2011727"/>
            <a:ext cx="3888395" cy="42095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456944F7-3A26-5B46-9460-3B93E749BC71}"/>
              </a:ext>
            </a:extLst>
          </p:cNvPr>
          <p:cNvSpPr/>
          <p:nvPr userDrawn="1"/>
        </p:nvSpPr>
        <p:spPr>
          <a:xfrm>
            <a:off x="954000" y="2646019"/>
            <a:ext cx="431888" cy="30466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7" name="内容占位符 19">
            <a:extLst>
              <a:ext uri="{FF2B5EF4-FFF2-40B4-BE49-F238E27FC236}">
                <a16:creationId xmlns="" xmlns:a16="http://schemas.microsoft.com/office/drawing/2014/main" id="{60765D8E-7E2D-7847-A335-3FCF24FB552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93803" y="2529733"/>
            <a:ext cx="3888395" cy="42095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E7CF31A1-59AF-184E-96D8-153B7A726C9C}"/>
              </a:ext>
            </a:extLst>
          </p:cNvPr>
          <p:cNvSpPr/>
          <p:nvPr userDrawn="1"/>
        </p:nvSpPr>
        <p:spPr>
          <a:xfrm>
            <a:off x="954000" y="3164026"/>
            <a:ext cx="431888" cy="30466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9" name="内容占位符 19">
            <a:extLst>
              <a:ext uri="{FF2B5EF4-FFF2-40B4-BE49-F238E27FC236}">
                <a16:creationId xmlns="" xmlns:a16="http://schemas.microsoft.com/office/drawing/2014/main" id="{C6671A97-A6E8-CD41-8E9B-2E78E7D6EA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3803" y="3047740"/>
            <a:ext cx="3888395" cy="42095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15C680F4-C833-B74F-A678-E50C30599202}"/>
              </a:ext>
            </a:extLst>
          </p:cNvPr>
          <p:cNvSpPr/>
          <p:nvPr userDrawn="1"/>
        </p:nvSpPr>
        <p:spPr>
          <a:xfrm>
            <a:off x="954000" y="3682032"/>
            <a:ext cx="431888" cy="30466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05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1" name="内容占位符 19">
            <a:extLst>
              <a:ext uri="{FF2B5EF4-FFF2-40B4-BE49-F238E27FC236}">
                <a16:creationId xmlns="" xmlns:a16="http://schemas.microsoft.com/office/drawing/2014/main" id="{3399801B-753D-5549-BCD4-BAADF90EF65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493803" y="3565746"/>
            <a:ext cx="3888395" cy="42095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85AB87F6-D34F-674A-8E7A-FF1898EFB709}"/>
              </a:ext>
            </a:extLst>
          </p:cNvPr>
          <p:cNvSpPr/>
          <p:nvPr userDrawn="1"/>
        </p:nvSpPr>
        <p:spPr>
          <a:xfrm>
            <a:off x="954000" y="4200037"/>
            <a:ext cx="431888" cy="30466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06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7" name="内容占位符 19">
            <a:extLst>
              <a:ext uri="{FF2B5EF4-FFF2-40B4-BE49-F238E27FC236}">
                <a16:creationId xmlns="" xmlns:a16="http://schemas.microsoft.com/office/drawing/2014/main" id="{1E2553EF-74B5-6440-A4A9-2BAF5AB004A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493803" y="4083751"/>
            <a:ext cx="3888395" cy="42095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6212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小节1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427662" cy="586697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indent="0">
              <a:buFontTx/>
              <a:buNone/>
              <a:defRPr lang="zh-CN" altLang="en-US" sz="3000" b="1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472679" y="1089423"/>
            <a:ext cx="1476375" cy="1396603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500" b="1" dirty="0">
                <a:solidFill>
                  <a:srgbClr val="013078"/>
                </a:solidFill>
                <a:ea typeface="宋体" panose="02010600030101010101" pitchFamily="2" charset="-122"/>
              </a:rPr>
              <a:t>01</a:t>
            </a:r>
          </a:p>
        </p:txBody>
      </p:sp>
      <p:pic>
        <p:nvPicPr>
          <p:cNvPr id="29" name="图片 6" descr="tedu logo">
            <a:extLst>
              <a:ext uri="{FF2B5EF4-FFF2-40B4-BE49-F238E27FC236}">
                <a16:creationId xmlns="" xmlns:a16="http://schemas.microsoft.com/office/drawing/2014/main" id="{3C2ED7E3-016E-B14B-8B09-7D87512CF6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200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小节6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427662" cy="586697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3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472679" y="1089423"/>
            <a:ext cx="1476375" cy="1396603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500" b="1" dirty="0">
                <a:solidFill>
                  <a:srgbClr val="013078"/>
                </a:solidFill>
                <a:ea typeface="宋体" panose="02010600030101010101" pitchFamily="2" charset="-122"/>
              </a:rPr>
              <a:t>06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1288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小节5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427662" cy="586697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3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472679" y="1089423"/>
            <a:ext cx="1476375" cy="1396603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500" b="1" dirty="0">
                <a:solidFill>
                  <a:srgbClr val="013078"/>
                </a:solidFill>
                <a:ea typeface="宋体" panose="02010600030101010101" pitchFamily="2" charset="-122"/>
              </a:rPr>
              <a:t>05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21240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小节4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427662" cy="586697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3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472679" y="1089423"/>
            <a:ext cx="1476375" cy="1396603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500" b="1" dirty="0">
                <a:solidFill>
                  <a:srgbClr val="013078"/>
                </a:solidFill>
                <a:ea typeface="宋体" panose="02010600030101010101" pitchFamily="2" charset="-122"/>
              </a:rPr>
              <a:t>04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543813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小节3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427662" cy="586697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3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472679" y="1089423"/>
            <a:ext cx="1476375" cy="1396603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500" b="1" dirty="0">
                <a:solidFill>
                  <a:srgbClr val="013078"/>
                </a:solidFill>
                <a:ea typeface="宋体" panose="02010600030101010101" pitchFamily="2" charset="-122"/>
              </a:rPr>
              <a:t>03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67028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课程体系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>
            <a:off x="323851" y="875487"/>
            <a:ext cx="2160000" cy="72000"/>
          </a:xfrm>
          <a:prstGeom prst="roundRect">
            <a:avLst/>
          </a:prstGeom>
          <a:solidFill>
            <a:srgbClr val="AC328C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流程图: 过程 6"/>
          <p:cNvSpPr/>
          <p:nvPr userDrawn="1"/>
        </p:nvSpPr>
        <p:spPr>
          <a:xfrm>
            <a:off x="323851" y="435942"/>
            <a:ext cx="2160000" cy="4320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课程体系图</a:t>
            </a:r>
          </a:p>
        </p:txBody>
      </p:sp>
    </p:spTree>
    <p:extLst>
      <p:ext uri="{BB962C8B-B14F-4D97-AF65-F5344CB8AC3E}">
        <p14:creationId xmlns:p14="http://schemas.microsoft.com/office/powerpoint/2010/main" val="242849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小节2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427662" cy="586697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3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472679" y="1089423"/>
            <a:ext cx="1476375" cy="1396603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500" b="1" dirty="0">
                <a:solidFill>
                  <a:srgbClr val="013078"/>
                </a:solidFill>
                <a:ea typeface="宋体" panose="02010600030101010101" pitchFamily="2" charset="-122"/>
              </a:rPr>
              <a:t>02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07216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7_当天总结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758113" y="1"/>
            <a:ext cx="1241822" cy="73580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A4C1E78-C00B-CB43-9EEE-E635A3CD5E1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579835" y="573882"/>
            <a:ext cx="2858165" cy="69294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" name="文本框 1">
            <a:extLst>
              <a:ext uri="{FF2B5EF4-FFF2-40B4-BE49-F238E27FC236}">
                <a16:creationId xmlns="" xmlns:a16="http://schemas.microsoft.com/office/drawing/2014/main" id="{532A0C74-50E4-0D41-BE58-3A8B9FEA0C31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79835" y="723901"/>
            <a:ext cx="2858165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总结 </a:t>
            </a: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|</a:t>
            </a: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 </a:t>
            </a:r>
            <a:r>
              <a:rPr lang="en-US" altLang="zh-CN" sz="2400" b="1" i="0" u="none" kern="1200" baseline="0" dirty="0">
                <a:solidFill>
                  <a:schemeClr val="bg1"/>
                </a:solidFill>
                <a:effectLst/>
                <a:latin typeface="+mj-lt"/>
                <a:ea typeface="宋体" panose="02010600030101010101" pitchFamily="2" charset="-122"/>
                <a:cs typeface="+mn-cs"/>
              </a:rPr>
              <a:t>SUMMARY</a:t>
            </a:r>
            <a:endParaRPr kumimoji="0" lang="en-US" altLang="zh-CN" sz="2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DengXian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="" xmlns:a16="http://schemas.microsoft.com/office/drawing/2014/main" id="{FAD84140-4A23-514B-9ED4-2562D1FEFF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5072" y="1383750"/>
            <a:ext cx="7993856" cy="3402000"/>
          </a:xfrm>
        </p:spPr>
        <p:txBody>
          <a:bodyPr lIns="90000"/>
          <a:lstStyle>
            <a:lvl1pPr marL="271350" indent="-279450">
              <a:lnSpc>
                <a:spcPct val="150000"/>
              </a:lnSpc>
              <a:buFont typeface="Arial" panose="020B0604020202020204" pitchFamily="34" charset="0"/>
              <a:buChar char="•"/>
              <a:defRPr sz="21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558900" indent="-257175">
              <a:lnSpc>
                <a:spcPct val="150000"/>
              </a:lnSpc>
              <a:buFont typeface="Wingdings" pitchFamily="2" charset="2"/>
              <a:buChar char="ü"/>
              <a:defRPr sz="18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 sz="1500"/>
            </a:lvl3pPr>
            <a:lvl4pPr marL="691875" indent="-257175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lvl4pPr>
            <a:lvl5pPr marL="1371600" indent="0">
              <a:lnSpc>
                <a:spcPct val="150000"/>
              </a:lnSpc>
              <a:buNone/>
              <a:defRPr/>
            </a:lvl5pPr>
          </a:lstStyle>
          <a:p>
            <a:pPr lvl="0" indent="-171450"/>
            <a:r>
              <a:rPr lang="zh-CN" altLang="en-US" dirty="0"/>
              <a:t> 单击此处编辑母版文本样式</a:t>
            </a:r>
          </a:p>
          <a:p>
            <a:pPr lvl="1" indent="-171450"/>
            <a:r>
              <a:rPr lang="zh-CN" altLang="en-US" dirty="0"/>
              <a:t>  第二级</a:t>
            </a:r>
          </a:p>
        </p:txBody>
      </p:sp>
      <p:pic>
        <p:nvPicPr>
          <p:cNvPr id="11" name="图片 6" descr="tedu logo">
            <a:extLst>
              <a:ext uri="{FF2B5EF4-FFF2-40B4-BE49-F238E27FC236}">
                <a16:creationId xmlns="" xmlns:a16="http://schemas.microsoft.com/office/drawing/2014/main" id="{C70CDD17-12EA-064A-A718-6063C55C6C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50001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26086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>
            <a:off x="323851" y="875487"/>
            <a:ext cx="2160000" cy="72000"/>
          </a:xfrm>
          <a:prstGeom prst="round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84408" y="1172123"/>
            <a:ext cx="7560000" cy="1569660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 marL="342900" indent="0">
              <a:lnSpc>
                <a:spcPct val="120000"/>
              </a:lnSpc>
              <a:buNone/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理解。。。</a:t>
            </a:r>
            <a:endParaRPr lang="en-US" altLang="zh-CN" dirty="0"/>
          </a:p>
          <a:p>
            <a:pPr lvl="0"/>
            <a:r>
              <a:rPr lang="zh-CN" altLang="en-US" dirty="0"/>
              <a:t>掌握。。。</a:t>
            </a:r>
            <a:endParaRPr lang="en-US" altLang="zh-CN" dirty="0"/>
          </a:p>
          <a:p>
            <a:pPr lvl="0"/>
            <a:r>
              <a:rPr lang="zh-CN" altLang="en-US" dirty="0"/>
              <a:t>学会。。。</a:t>
            </a:r>
          </a:p>
        </p:txBody>
      </p:sp>
      <p:sp>
        <p:nvSpPr>
          <p:cNvPr id="7" name="流程图: 过程 6"/>
          <p:cNvSpPr/>
          <p:nvPr userDrawn="1"/>
        </p:nvSpPr>
        <p:spPr>
          <a:xfrm>
            <a:off x="323851" y="435942"/>
            <a:ext cx="2160000" cy="4320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课程目标</a:t>
            </a:r>
          </a:p>
        </p:txBody>
      </p:sp>
    </p:spTree>
    <p:extLst>
      <p:ext uri="{BB962C8B-B14F-4D97-AF65-F5344CB8AC3E}">
        <p14:creationId xmlns:p14="http://schemas.microsoft.com/office/powerpoint/2010/main" val="424425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技能构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>
            <a:off x="323851" y="875487"/>
            <a:ext cx="2160000" cy="72000"/>
          </a:xfrm>
          <a:prstGeom prst="roundRect">
            <a:avLst/>
          </a:prstGeom>
          <a:solidFill>
            <a:srgbClr val="009A46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15"/>
          <p:cNvSpPr>
            <a:spLocks noGrp="1"/>
          </p:cNvSpPr>
          <p:nvPr>
            <p:ph sz="quarter" idx="11"/>
          </p:nvPr>
        </p:nvSpPr>
        <p:spPr>
          <a:xfrm>
            <a:off x="684408" y="1172123"/>
            <a:ext cx="7560000" cy="49795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 marL="342900" indent="0">
              <a:lnSpc>
                <a:spcPct val="120000"/>
              </a:lnSpc>
              <a:buNone/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endParaRPr lang="zh-CN" altLang="en-US" dirty="0"/>
          </a:p>
        </p:txBody>
      </p:sp>
      <p:sp>
        <p:nvSpPr>
          <p:cNvPr id="7" name="流程图: 过程 6"/>
          <p:cNvSpPr/>
          <p:nvPr userDrawn="1"/>
        </p:nvSpPr>
        <p:spPr>
          <a:xfrm>
            <a:off x="323851" y="435942"/>
            <a:ext cx="2160000" cy="4320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技能构成</a:t>
            </a:r>
          </a:p>
        </p:txBody>
      </p:sp>
    </p:spTree>
    <p:extLst>
      <p:ext uri="{BB962C8B-B14F-4D97-AF65-F5344CB8AC3E}">
        <p14:creationId xmlns:p14="http://schemas.microsoft.com/office/powerpoint/2010/main" val="274906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技能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5576" y="1620000"/>
            <a:ext cx="7560000" cy="2754307"/>
          </a:xfrm>
          <a:noFill/>
        </p:spPr>
        <p:txBody>
          <a:bodyPr>
            <a:normAutofit/>
          </a:bodyPr>
          <a:lstStyle>
            <a:lvl1pPr marL="342900" marR="0" indent="-34290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提问式回顾知识点</a:t>
            </a:r>
            <a:endParaRPr lang="en-US" altLang="zh-CN" dirty="0"/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/>
              <a:t>提问式回顾知识点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843558"/>
            <a:ext cx="9144000" cy="57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技能回顾</a:t>
            </a:r>
          </a:p>
        </p:txBody>
      </p:sp>
    </p:spTree>
    <p:extLst>
      <p:ext uri="{BB962C8B-B14F-4D97-AF65-F5344CB8AC3E}">
        <p14:creationId xmlns:p14="http://schemas.microsoft.com/office/powerpoint/2010/main" val="351985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今日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5576" y="1620000"/>
            <a:ext cx="7560000" cy="2754307"/>
          </a:xfrm>
          <a:noFill/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843558"/>
            <a:ext cx="9144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今日目标</a:t>
            </a:r>
          </a:p>
        </p:txBody>
      </p:sp>
    </p:spTree>
    <p:extLst>
      <p:ext uri="{BB962C8B-B14F-4D97-AF65-F5344CB8AC3E}">
        <p14:creationId xmlns:p14="http://schemas.microsoft.com/office/powerpoint/2010/main" val="276040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技能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130566" y="81"/>
            <a:ext cx="5013434" cy="513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圆角矩形 4"/>
          <p:cNvSpPr/>
          <p:nvPr/>
        </p:nvSpPr>
        <p:spPr>
          <a:xfrm>
            <a:off x="323851" y="658666"/>
            <a:ext cx="2304000" cy="9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1" y="123825"/>
            <a:ext cx="2304000" cy="503238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知识块标题</a:t>
            </a:r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1" y="1545636"/>
            <a:ext cx="6786611" cy="785818"/>
          </a:xfrm>
        </p:spPr>
        <p:txBody>
          <a:bodyPr anchor="b" anchorCtr="1">
            <a:noAutofit/>
          </a:bodyPr>
          <a:lstStyle>
            <a:lvl1pPr algn="ctr">
              <a:defRPr sz="44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2371448"/>
            <a:ext cx="6840760" cy="10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195486"/>
            <a:ext cx="6768752" cy="534816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789553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1923680"/>
            <a:ext cx="468000" cy="1122217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79" tIns="34290" rIns="68579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知识讲解</a:t>
            </a:r>
            <a:endParaRPr lang="en-US" altLang="zh-CN" sz="1600" b="1" dirty="0">
              <a:solidFill>
                <a:srgbClr val="F9FA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5"/>
          <p:cNvGrpSpPr/>
          <p:nvPr userDrawn="1"/>
        </p:nvGrpSpPr>
        <p:grpSpPr>
          <a:xfrm>
            <a:off x="107504" y="4659982"/>
            <a:ext cx="396139" cy="396138"/>
            <a:chOff x="71406" y="6069958"/>
            <a:chExt cx="716628" cy="716628"/>
          </a:xfrm>
          <a:solidFill>
            <a:srgbClr val="2A56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十字形 14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  <p:sp>
          <p:nvSpPr>
            <p:cNvPr id="17" name="十字形 16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tedu_logo.png"/>
          <p:cNvPicPr>
            <a:picLocks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317" y="51118"/>
            <a:ext cx="1438171" cy="6484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37" r:id="rId2"/>
    <p:sldLayoutId id="2147483738" r:id="rId3"/>
    <p:sldLayoutId id="2147483739" r:id="rId4"/>
    <p:sldLayoutId id="2147483735" r:id="rId5"/>
    <p:sldLayoutId id="2147483734" r:id="rId6"/>
    <p:sldLayoutId id="2147483730" r:id="rId7"/>
    <p:sldLayoutId id="2147483723" r:id="rId8"/>
    <p:sldLayoutId id="2147483722" r:id="rId9"/>
    <p:sldLayoutId id="2147483726" r:id="rId10"/>
    <p:sldLayoutId id="2147483740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s.tencent.com/search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s.tencent.com/search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ban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max/scrapy-redi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904FA456-C778-9C48-AE79-1EC7F82CD22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SPIDER  </a:t>
            </a:r>
            <a:r>
              <a:rPr lang="en-US" altLang="zh-CN" dirty="0" smtClean="0"/>
              <a:t>DAY09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10"/>
          </p:nvPr>
        </p:nvSpPr>
        <p:spPr/>
        <p:txBody>
          <a:bodyPr vert="horz" wrap="square" lIns="68580" tIns="34290" rIns="68580" bIns="34290" numCol="1" rtlCol="0" anchor="t" anchorCtr="0" compatLnSpc="1">
            <a:normAutofit/>
          </a:bodyPr>
          <a:lstStyle/>
          <a:p>
            <a:pPr lvl="0" eaLnBrk="1" hangingPunct="1">
              <a:lnSpc>
                <a:spcPct val="90000"/>
              </a:lnSpc>
              <a:defRPr/>
            </a:pPr>
            <a:r>
              <a:rPr lang="en-US" altLang="zh-CN" noProof="0" dirty="0" smtClean="0"/>
              <a:t>SPIDER</a:t>
            </a:r>
            <a:endParaRPr lang="zh-CN" altLang="en-US" sz="2400" b="0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4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err="1"/>
              <a:t>scrapy_redis</a:t>
            </a:r>
            <a:r>
              <a:rPr lang="zh-CN" altLang="en-US" sz="3200" dirty="0" smtClean="0"/>
              <a:t>详解（续</a:t>
            </a:r>
            <a:r>
              <a:rPr lang="en-US" altLang="zh-CN" sz="3200" dirty="0"/>
              <a:t>2</a:t>
            </a:r>
            <a:r>
              <a:rPr lang="zh-CN" altLang="en-US" sz="3200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017426" cy="2616101"/>
          </a:xfrm>
        </p:spPr>
        <p:txBody>
          <a:bodyPr/>
          <a:lstStyle/>
          <a:p>
            <a:r>
              <a:rPr lang="en-US" altLang="zh-CN" sz="2000" dirty="0" smtClean="0"/>
              <a:t>settings.py</a:t>
            </a:r>
            <a:r>
              <a:rPr lang="zh-CN" altLang="en-US" sz="2000" dirty="0" smtClean="0"/>
              <a:t>配置说明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指定</a:t>
            </a:r>
            <a:r>
              <a:rPr lang="zh-CN" altLang="en-US" sz="2000" dirty="0"/>
              <a:t>连接到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时使用的端口和</a:t>
            </a:r>
            <a:r>
              <a:rPr lang="zh-CN" altLang="en-US" sz="2000" dirty="0" smtClean="0"/>
              <a:t>地址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REDIS_HOST = </a:t>
            </a:r>
            <a:r>
              <a:rPr lang="en-US" altLang="zh-CN" sz="2000" dirty="0" smtClean="0"/>
              <a:t>'IP</a:t>
            </a:r>
            <a:r>
              <a:rPr lang="zh-CN" altLang="en-US" sz="2000" dirty="0" smtClean="0"/>
              <a:t>地址</a:t>
            </a:r>
            <a:r>
              <a:rPr lang="en-US" altLang="zh-CN" sz="2000" dirty="0" smtClean="0"/>
              <a:t>'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REDIS_PORT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6379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如果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设置了密码，则使用如下方式定义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REDIS_URL = '</a:t>
            </a:r>
            <a:r>
              <a:rPr lang="en-US" altLang="zh-CN" sz="2000" dirty="0" err="1" smtClean="0"/>
              <a:t>redis</a:t>
            </a:r>
            <a:r>
              <a:rPr lang="en-US" altLang="zh-CN" sz="2000" dirty="0" smtClean="0"/>
              <a:t>://</a:t>
            </a:r>
            <a:r>
              <a:rPr lang="en-US" altLang="zh-CN" sz="2000" dirty="0" err="1" smtClean="0"/>
              <a:t>user:pass@hostname:PORT</a:t>
            </a:r>
            <a:r>
              <a:rPr lang="en-US" altLang="zh-CN" sz="2000" dirty="0" smtClean="0"/>
              <a:t>'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538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分布式实现流程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2185214"/>
          </a:xfrm>
        </p:spPr>
        <p:txBody>
          <a:bodyPr/>
          <a:lstStyle/>
          <a:p>
            <a:r>
              <a:rPr lang="zh-CN" altLang="en-US" sz="2000" dirty="0" smtClean="0"/>
              <a:t>完整正常</a:t>
            </a:r>
            <a:r>
              <a:rPr lang="en-US" altLang="zh-CN" sz="2000" dirty="0" err="1" smtClean="0"/>
              <a:t>scrapy</a:t>
            </a:r>
            <a:r>
              <a:rPr lang="zh-CN" altLang="en-US" sz="2000" dirty="0" smtClean="0"/>
              <a:t>爬虫项目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因为</a:t>
            </a:r>
            <a:r>
              <a:rPr lang="en-US" altLang="zh-CN" sz="2000" dirty="0" err="1" smtClean="0"/>
              <a:t>scrapy</a:t>
            </a:r>
            <a:r>
              <a:rPr lang="zh-CN" altLang="en-US" sz="2000" dirty="0" smtClean="0"/>
              <a:t>本身不支持分布式，所以需要先写非分布式爬虫</a:t>
            </a:r>
            <a:endParaRPr lang="en-US" altLang="zh-CN" sz="2000" dirty="0" smtClean="0"/>
          </a:p>
          <a:p>
            <a:r>
              <a:rPr lang="zh-CN" altLang="en-US" sz="2000" dirty="0" smtClean="0"/>
              <a:t>利用</a:t>
            </a:r>
            <a:r>
              <a:rPr lang="en-US" altLang="zh-CN" sz="2000" dirty="0" err="1" smtClean="0"/>
              <a:t>scrapy_redis</a:t>
            </a:r>
            <a:r>
              <a:rPr lang="zh-CN" altLang="en-US" sz="2000" dirty="0"/>
              <a:t>实现</a:t>
            </a:r>
            <a:r>
              <a:rPr lang="zh-CN" altLang="en-US" sz="2000" dirty="0" smtClean="0"/>
              <a:t>分布式爬虫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方法一 ：配置</a:t>
            </a:r>
            <a:r>
              <a:rPr lang="en-US" altLang="zh-CN" sz="2000" dirty="0" smtClean="0"/>
              <a:t>settings.py</a:t>
            </a:r>
            <a:r>
              <a:rPr lang="zh-CN" altLang="en-US" sz="2000" dirty="0" smtClean="0"/>
              <a:t>实现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方法二 ：使用</a:t>
            </a:r>
            <a:r>
              <a:rPr lang="en-US" altLang="zh-CN" sz="2000" dirty="0" err="1" smtClean="0"/>
              <a:t>redis_key</a:t>
            </a:r>
            <a:r>
              <a:rPr lang="zh-CN" altLang="en-US" sz="2000" dirty="0" smtClean="0"/>
              <a:t>实现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539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8000" y="2679751"/>
            <a:ext cx="6427662" cy="586697"/>
          </a:xfrm>
        </p:spPr>
        <p:txBody>
          <a:bodyPr/>
          <a:lstStyle/>
          <a:p>
            <a:r>
              <a:rPr lang="zh-CN" altLang="en-US" dirty="0" smtClean="0"/>
              <a:t>分布式爬虫实现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39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腾</a:t>
            </a:r>
            <a:r>
              <a:rPr lang="zh-CN" altLang="en-US" dirty="0" smtClean="0"/>
              <a:t>讯招聘分布式爬虫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2702278"/>
          </a:xfrm>
        </p:spPr>
        <p:txBody>
          <a:bodyPr/>
          <a:lstStyle/>
          <a:p>
            <a:r>
              <a:rPr lang="zh-CN" altLang="en-US" sz="2000" dirty="0" smtClean="0"/>
              <a:t>项目目标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请输入职位类别：</a:t>
            </a:r>
            <a:r>
              <a:rPr lang="en-US" altLang="zh-CN" sz="2000" dirty="0" smtClean="0"/>
              <a:t>python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则抓取腾讯招聘网站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类别的所有职位信息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使用分布式实现多台主机共同抓取职位信息，效率提升数倍</a:t>
            </a:r>
            <a:endParaRPr lang="en-US" altLang="zh-CN" sz="2000" dirty="0" smtClean="0"/>
          </a:p>
          <a:p>
            <a:r>
              <a:rPr lang="zh-CN" altLang="en-US" sz="2000" dirty="0"/>
              <a:t>腾</a:t>
            </a:r>
            <a:r>
              <a:rPr lang="zh-CN" altLang="en-US" sz="2000" dirty="0" smtClean="0"/>
              <a:t>讯招聘官网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地址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smtClean="0">
                <a:hlinkClick r:id="rId3"/>
              </a:rPr>
              <a:t>https</a:t>
            </a:r>
            <a:r>
              <a:rPr lang="en-US" altLang="zh-CN" sz="2000" dirty="0">
                <a:hlinkClick r:id="rId3"/>
              </a:rPr>
              <a:t>://careers.tencent.com/search.html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18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腾</a:t>
            </a:r>
            <a:r>
              <a:rPr lang="zh-CN" altLang="en-US" dirty="0" smtClean="0"/>
              <a:t>讯招聘分布式爬虫（续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2702278"/>
          </a:xfrm>
        </p:spPr>
        <p:txBody>
          <a:bodyPr/>
          <a:lstStyle/>
          <a:p>
            <a:r>
              <a:rPr lang="zh-CN" altLang="en-US" sz="2000" dirty="0" smtClean="0"/>
              <a:t>项目目标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请输入职位类别：</a:t>
            </a:r>
            <a:r>
              <a:rPr lang="en-US" altLang="zh-CN" sz="2000" dirty="0" smtClean="0"/>
              <a:t>python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则抓取腾讯招聘网站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类别的所有职位信息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使用分布式实现多台主机共同抓取职位信息，效率提升数倍</a:t>
            </a:r>
            <a:endParaRPr lang="en-US" altLang="zh-CN" sz="2000" dirty="0" smtClean="0"/>
          </a:p>
          <a:p>
            <a:r>
              <a:rPr lang="zh-CN" altLang="en-US" sz="2000" dirty="0"/>
              <a:t>腾</a:t>
            </a:r>
            <a:r>
              <a:rPr lang="zh-CN" altLang="en-US" sz="2000" dirty="0" smtClean="0"/>
              <a:t>讯招聘官网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地址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smtClean="0">
                <a:hlinkClick r:id="rId3"/>
              </a:rPr>
              <a:t>https</a:t>
            </a:r>
            <a:r>
              <a:rPr lang="en-US" altLang="zh-CN" sz="2000" dirty="0">
                <a:hlinkClick r:id="rId3"/>
              </a:rPr>
              <a:t>://careers.tencent.com/search.html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567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腾</a:t>
            </a:r>
            <a:r>
              <a:rPr lang="zh-CN" altLang="en-US" dirty="0" smtClean="0"/>
              <a:t>讯招聘分布式爬虫（续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046988"/>
          </a:xfrm>
        </p:spPr>
        <p:txBody>
          <a:bodyPr/>
          <a:lstStyle/>
          <a:p>
            <a:r>
              <a:rPr lang="zh-CN" altLang="en-US" sz="2000" dirty="0" smtClean="0"/>
              <a:t>抓取目标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详情页中职位名称、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职位地址、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职位类别、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发布时间、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工作职责、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工作要求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364301"/>
            <a:ext cx="4760030" cy="26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腾</a:t>
            </a:r>
            <a:r>
              <a:rPr lang="zh-CN" altLang="en-US" dirty="0" smtClean="0"/>
              <a:t>讯招聘分布式爬虫（续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2185214"/>
          </a:xfrm>
        </p:spPr>
        <p:txBody>
          <a:bodyPr/>
          <a:lstStyle/>
          <a:p>
            <a:r>
              <a:rPr lang="zh-CN" altLang="en-US" sz="2000" dirty="0" smtClean="0"/>
              <a:t>网站分析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通过</a:t>
            </a:r>
            <a:r>
              <a:rPr lang="zh-CN" altLang="en-US" sz="2000" dirty="0"/>
              <a:t>查看网页源码</a:t>
            </a:r>
            <a:r>
              <a:rPr lang="en-US" altLang="zh-CN" sz="2000" dirty="0"/>
              <a:t>,</a:t>
            </a:r>
            <a:r>
              <a:rPr lang="zh-CN" altLang="en-US" sz="2000" dirty="0"/>
              <a:t>得知所需数据均为动态加载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通过</a:t>
            </a:r>
            <a:r>
              <a:rPr lang="en-US" altLang="zh-CN" sz="2000" dirty="0"/>
              <a:t>F12</a:t>
            </a:r>
            <a:r>
              <a:rPr lang="zh-CN" altLang="en-US" sz="2000" dirty="0"/>
              <a:t>抓取网络数据包</a:t>
            </a:r>
            <a:r>
              <a:rPr lang="en-US" altLang="zh-CN" sz="2000" dirty="0"/>
              <a:t>,</a:t>
            </a:r>
            <a:r>
              <a:rPr lang="zh-CN" altLang="en-US" sz="2000" dirty="0"/>
              <a:t>进行分析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一级页面提取</a:t>
            </a:r>
            <a:r>
              <a:rPr lang="zh-CN" altLang="en-US" sz="2000" dirty="0"/>
              <a:t>数据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postid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二</a:t>
            </a:r>
            <a:r>
              <a:rPr lang="zh-CN" altLang="en-US" sz="2000" dirty="0"/>
              <a:t>级页面抓取数据</a:t>
            </a:r>
            <a:r>
              <a:rPr lang="en-US" altLang="zh-CN" sz="2000" dirty="0"/>
              <a:t>: </a:t>
            </a:r>
            <a:r>
              <a:rPr lang="zh-CN" altLang="en-US" sz="2000" dirty="0" smtClean="0"/>
              <a:t>名称、地址、类别、时间、职责、要求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660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428612"/>
            <a:ext cx="7456912" cy="785818"/>
          </a:xfrm>
        </p:spPr>
        <p:txBody>
          <a:bodyPr/>
          <a:lstStyle/>
          <a:p>
            <a:r>
              <a:rPr lang="zh-CN" altLang="en-US" dirty="0"/>
              <a:t>腾</a:t>
            </a:r>
            <a:r>
              <a:rPr lang="zh-CN" altLang="en-US" dirty="0" smtClean="0"/>
              <a:t>讯招聘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项目完成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000" dirty="0"/>
              <a:t>思路</a:t>
            </a:r>
            <a:endParaRPr lang="en-US" altLang="zh-CN" sz="2000" dirty="0"/>
          </a:p>
          <a:p>
            <a:pPr marL="0" lvl="0" indent="0">
              <a:buNone/>
            </a:pPr>
            <a:r>
              <a:rPr lang="zh-CN" altLang="en-US" sz="2000" dirty="0" smtClean="0"/>
              <a:t>    爬虫文件中</a:t>
            </a:r>
            <a:r>
              <a:rPr lang="en-US" altLang="zh-CN" sz="2000" dirty="0" err="1" smtClean="0"/>
              <a:t>start_urls</a:t>
            </a:r>
            <a:r>
              <a:rPr lang="zh-CN" altLang="en-US" sz="2000" dirty="0" smtClean="0"/>
              <a:t>为一级页面首页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地址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 smtClean="0"/>
              <a:t>    parse()</a:t>
            </a:r>
            <a:r>
              <a:rPr lang="zh-CN" altLang="en-US" sz="2000" dirty="0" smtClean="0"/>
              <a:t>函数中将所有该类别的一级页面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地址入队列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解析提取出</a:t>
            </a:r>
            <a:r>
              <a:rPr lang="en-US" altLang="zh-CN" sz="2000" dirty="0" err="1" smtClean="0"/>
              <a:t>postid</a:t>
            </a:r>
            <a:r>
              <a:rPr lang="zh-CN" altLang="en-US" sz="2000" dirty="0" smtClean="0"/>
              <a:t>用来拼接职位详情页的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地址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创建</a:t>
            </a:r>
            <a:r>
              <a:rPr lang="en-US" altLang="zh-CN" sz="2000" dirty="0" smtClean="0"/>
              <a:t>item</a:t>
            </a:r>
            <a:r>
              <a:rPr lang="zh-CN" altLang="en-US" sz="2000" dirty="0" smtClean="0"/>
              <a:t>对象，提取每个职位的信息交给管道文件处理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032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腾</a:t>
            </a:r>
            <a:r>
              <a:rPr lang="zh-CN" altLang="en-US" dirty="0" smtClean="0"/>
              <a:t>讯招聘分布式爬虫（续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046988"/>
          </a:xfrm>
        </p:spPr>
        <p:txBody>
          <a:bodyPr/>
          <a:lstStyle/>
          <a:p>
            <a:r>
              <a:rPr lang="zh-CN" altLang="en-US" sz="2000" dirty="0"/>
              <a:t>腾</a:t>
            </a:r>
            <a:r>
              <a:rPr lang="zh-CN" altLang="en-US" sz="2000" dirty="0" smtClean="0"/>
              <a:t>讯招聘非分布式项目已完成</a:t>
            </a:r>
            <a:endParaRPr lang="en-US" altLang="zh-CN" sz="2000" dirty="0" smtClean="0"/>
          </a:p>
          <a:p>
            <a:r>
              <a:rPr lang="zh-CN" altLang="en-US" sz="2000" dirty="0" smtClean="0"/>
              <a:t>设置</a:t>
            </a:r>
            <a:r>
              <a:rPr lang="en-US" altLang="zh-CN" sz="2000" dirty="0" smtClean="0"/>
              <a:t>settings.py</a:t>
            </a:r>
            <a:r>
              <a:rPr lang="zh-CN" altLang="en-US" sz="2000" dirty="0" smtClean="0"/>
              <a:t>部署分布式</a:t>
            </a:r>
            <a:endParaRPr lang="en-US" altLang="zh-CN" sz="2000" dirty="0" smtClean="0"/>
          </a:p>
          <a:p>
            <a:r>
              <a:rPr lang="zh-CN" altLang="en-US" sz="2000" dirty="0"/>
              <a:t>本</a:t>
            </a:r>
            <a:r>
              <a:rPr lang="zh-CN" altLang="en-US" sz="2000" dirty="0" smtClean="0"/>
              <a:t>机环境说明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分布式爬虫数量：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台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台</a:t>
            </a:r>
            <a:r>
              <a:rPr lang="en-US" altLang="zh-CN" sz="2000" dirty="0" smtClean="0"/>
              <a:t>Ubuntu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分工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windows</a:t>
            </a:r>
            <a:r>
              <a:rPr lang="zh-CN" altLang="en-US" sz="2000" dirty="0" smtClean="0"/>
              <a:t>爬虫服务器：负责数据抓取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Ubuntu</a:t>
            </a:r>
            <a:r>
              <a:rPr lang="zh-CN" altLang="en-US" sz="2000" dirty="0" smtClean="0"/>
              <a:t>爬虫服务器：负责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统一管理，同时负责数据抓取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624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腾</a:t>
            </a:r>
            <a:r>
              <a:rPr lang="zh-CN" altLang="en-US" dirty="0" smtClean="0"/>
              <a:t>讯招聘分布式爬虫（续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482941"/>
          </a:xfrm>
        </p:spPr>
        <p:txBody>
          <a:bodyPr/>
          <a:lstStyle/>
          <a:p>
            <a:r>
              <a:rPr lang="zh-CN" altLang="en-US" sz="1800" dirty="0" smtClean="0"/>
              <a:t>完成正常</a:t>
            </a:r>
            <a:r>
              <a:rPr lang="en-US" altLang="zh-CN" sz="1800" dirty="0" err="1" smtClean="0"/>
              <a:t>scrapy</a:t>
            </a:r>
            <a:r>
              <a:rPr lang="zh-CN" altLang="en-US" sz="1800" dirty="0" smtClean="0"/>
              <a:t>爬虫项目</a:t>
            </a:r>
            <a:endParaRPr lang="en-US" altLang="zh-CN" sz="1800" dirty="0" smtClean="0"/>
          </a:p>
          <a:p>
            <a:r>
              <a:rPr lang="zh-CN" altLang="en-US" sz="1800" dirty="0" smtClean="0"/>
              <a:t>配置</a:t>
            </a:r>
            <a:r>
              <a:rPr lang="en-US" altLang="zh-CN" sz="1800" dirty="0" smtClean="0"/>
              <a:t>settings.py</a:t>
            </a:r>
            <a:r>
              <a:rPr lang="zh-CN" altLang="en-US" sz="1800" dirty="0" smtClean="0"/>
              <a:t>，完成分布式设置，数据统一存入</a:t>
            </a:r>
            <a:r>
              <a:rPr lang="en-US" altLang="zh-CN" sz="1800" dirty="0" smtClean="0"/>
              <a:t>Ubuntu</a:t>
            </a:r>
            <a:r>
              <a:rPr lang="zh-CN" altLang="en-US" sz="1800" dirty="0" smtClean="0"/>
              <a:t>中</a:t>
            </a:r>
            <a:r>
              <a:rPr lang="en-US" altLang="zh-CN" sz="1800" dirty="0" err="1" smtClean="0"/>
              <a:t>redis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 SCHEDULER = "</a:t>
            </a:r>
            <a:r>
              <a:rPr lang="en-US" altLang="zh-CN" sz="1800" dirty="0" err="1" smtClean="0"/>
              <a:t>scrapy_redis.scheduler.Scheduler</a:t>
            </a:r>
            <a:r>
              <a:rPr lang="en-US" altLang="zh-CN" sz="1800" dirty="0" smtClean="0"/>
              <a:t>"</a:t>
            </a:r>
          </a:p>
          <a:p>
            <a:pPr marL="0" indent="0">
              <a:buNone/>
            </a:pPr>
            <a:r>
              <a:rPr lang="en-US" altLang="zh-CN" sz="1800" dirty="0"/>
              <a:t>  DUPEFILTER_CLASS = "</a:t>
            </a:r>
            <a:r>
              <a:rPr lang="en-US" altLang="zh-CN" sz="1800" dirty="0" err="1" smtClean="0"/>
              <a:t>scrapy_redis.dupefilter.RFPDupeFilter</a:t>
            </a:r>
            <a:r>
              <a:rPr lang="en-US" altLang="zh-CN" sz="1800" dirty="0" smtClean="0"/>
              <a:t>"</a:t>
            </a:r>
          </a:p>
          <a:p>
            <a:pPr marL="0" indent="0">
              <a:buNone/>
            </a:pPr>
            <a:r>
              <a:rPr lang="en-US" altLang="zh-CN" sz="1800" dirty="0"/>
              <a:t>  REDIS_HOST = </a:t>
            </a:r>
            <a:r>
              <a:rPr lang="en-US" altLang="zh-CN" sz="1800" dirty="0" smtClean="0"/>
              <a:t>'Ubuntu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</a:t>
            </a:r>
            <a:r>
              <a:rPr lang="en-US" altLang="zh-CN" sz="1800" dirty="0"/>
              <a:t>'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REDIS_PORT = 6379</a:t>
            </a:r>
          </a:p>
          <a:p>
            <a:pPr marL="0" indent="0">
              <a:buNone/>
            </a:pPr>
            <a:r>
              <a:rPr lang="en-US" altLang="zh-CN" sz="1800" dirty="0" smtClean="0"/>
              <a:t>  SCHEDULER_PERSIST </a:t>
            </a:r>
            <a:r>
              <a:rPr lang="en-US" altLang="zh-CN" sz="1800" dirty="0"/>
              <a:t>= </a:t>
            </a:r>
            <a:r>
              <a:rPr lang="en-US" altLang="zh-CN" sz="1800" dirty="0" smtClean="0"/>
              <a:t>True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ITEM_PIPELINES = </a:t>
            </a:r>
            <a:r>
              <a:rPr lang="en-US" altLang="zh-CN" sz="1800" dirty="0"/>
              <a:t>{'scrapy_redis.pipelines.RedisPipeline</a:t>
            </a:r>
            <a:r>
              <a:rPr lang="en-US" altLang="zh-CN" sz="1800" dirty="0" smtClean="0"/>
              <a:t>':200}</a:t>
            </a:r>
          </a:p>
          <a:p>
            <a:r>
              <a:rPr lang="zh-CN" altLang="en-US" sz="1800" dirty="0" smtClean="0"/>
              <a:t>配置完成，把项目代码拷贝</a:t>
            </a:r>
            <a:r>
              <a:rPr lang="zh-CN" altLang="en-US" sz="1800" dirty="0"/>
              <a:t>到分布式</a:t>
            </a:r>
            <a:r>
              <a:rPr lang="zh-CN" altLang="en-US" sz="1800" dirty="0" smtClean="0"/>
              <a:t>中其他机器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同时</a:t>
            </a:r>
            <a:r>
              <a:rPr lang="zh-CN" altLang="en-US" sz="1800" dirty="0"/>
              <a:t>开始运行爬虫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113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256AA75C-FEA4-7B4E-907E-4DEEE6D108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分布式爬虫原理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5AB38B0A-3AB3-4B44-BE9E-7FCA7ECC927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分布式爬虫实现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="" xmlns:a16="http://schemas.microsoft.com/office/drawing/2014/main" id="{EEAECE30-1B1A-CE47-A421-47562B8B81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机器视觉与</a:t>
            </a:r>
            <a:r>
              <a:rPr lang="en-US" altLang="zh-CN" dirty="0" err="1" smtClean="0"/>
              <a:t>tesseract</a:t>
            </a:r>
            <a:endParaRPr lang="en-US" altLang="zh-CN" dirty="0" smtClean="0"/>
          </a:p>
        </p:txBody>
      </p:sp>
      <p:sp>
        <p:nvSpPr>
          <p:cNvPr id="10" name="内容占位符 9">
            <a:extLst>
              <a:ext uri="{FF2B5EF4-FFF2-40B4-BE49-F238E27FC236}">
                <a16:creationId xmlns="" xmlns:a16="http://schemas.microsoft.com/office/drawing/2014/main" id="{C046402A-0575-7E4E-88E7-47AD69F5F8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极限滑块验证码破解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="" xmlns:a16="http://schemas.microsoft.com/office/drawing/2014/main" id="{28D8C72D-268F-1843-9982-2EF37E81020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 smtClean="0"/>
              <a:t>Fiddler</a:t>
            </a:r>
            <a:r>
              <a:rPr lang="zh-CN" altLang="en-US" dirty="0" smtClean="0"/>
              <a:t>抓包工具使用</a:t>
            </a: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="" xmlns:a16="http://schemas.microsoft.com/office/drawing/2014/main" id="{D4FE494E-F390-5243-A4A9-ED89A4B41B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93803" y="4083751"/>
            <a:ext cx="4104197" cy="420950"/>
          </a:xfrm>
        </p:spPr>
        <p:txBody>
          <a:bodyPr/>
          <a:lstStyle/>
          <a:p>
            <a:r>
              <a:rPr lang="zh-CN" altLang="en-US" dirty="0"/>
              <a:t>移动</a:t>
            </a:r>
            <a:r>
              <a:rPr lang="zh-CN" altLang="en-US" dirty="0" smtClean="0"/>
              <a:t>端数据抓取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7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腾</a:t>
            </a:r>
            <a:r>
              <a:rPr lang="zh-CN" altLang="en-US" dirty="0" smtClean="0"/>
              <a:t>讯招聘分布式爬虫（续</a:t>
            </a:r>
            <a:r>
              <a:rPr lang="en-US" altLang="zh-CN" dirty="0"/>
              <a:t>6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2616101"/>
          </a:xfrm>
        </p:spPr>
        <p:txBody>
          <a:bodyPr/>
          <a:lstStyle/>
          <a:p>
            <a:r>
              <a:rPr lang="zh-CN" altLang="en-US" sz="2000" dirty="0" smtClean="0"/>
              <a:t>设置分布式，数据统一存入</a:t>
            </a:r>
            <a:r>
              <a:rPr lang="en-US" altLang="zh-CN" sz="2000" dirty="0" smtClean="0"/>
              <a:t>Ubuntu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数据库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其他配置和刚才保持一致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pipelines.py</a:t>
            </a:r>
            <a:r>
              <a:rPr lang="zh-CN" altLang="en-US" sz="2000" dirty="0" smtClean="0"/>
              <a:t>中完成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管道类的添加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settings.py</a:t>
            </a:r>
            <a:r>
              <a:rPr lang="zh-CN" altLang="en-US" sz="2000" dirty="0" smtClean="0"/>
              <a:t>中添加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相关变量，并添加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管道</a:t>
            </a:r>
            <a:endParaRPr lang="en-US" altLang="zh-CN" sz="2000" dirty="0" smtClean="0"/>
          </a:p>
          <a:p>
            <a:r>
              <a:rPr lang="zh-CN" altLang="en-US" sz="2000" dirty="0" smtClean="0"/>
              <a:t>配置完成，把项目代码拷贝</a:t>
            </a:r>
            <a:r>
              <a:rPr lang="zh-CN" altLang="en-US" sz="2000" dirty="0"/>
              <a:t>到分布式</a:t>
            </a:r>
            <a:r>
              <a:rPr lang="zh-CN" altLang="en-US" sz="2000" dirty="0" smtClean="0"/>
              <a:t>中其他机器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同时</a:t>
            </a:r>
            <a:r>
              <a:rPr lang="zh-CN" altLang="en-US" sz="2000" dirty="0"/>
              <a:t>开始运行</a:t>
            </a:r>
            <a:r>
              <a:rPr lang="zh-CN" altLang="en-US" sz="2000" dirty="0" smtClean="0"/>
              <a:t>爬虫</a:t>
            </a:r>
            <a:endParaRPr lang="en-US" altLang="zh-CN" sz="2000" dirty="0" smtClean="0"/>
          </a:p>
          <a:p>
            <a:r>
              <a:rPr lang="zh-CN" altLang="en-US" sz="2000" dirty="0"/>
              <a:t>多</a:t>
            </a:r>
            <a:r>
              <a:rPr lang="zh-CN" altLang="en-US" sz="2000" dirty="0" smtClean="0"/>
              <a:t>台主机同时抓取，数据统一存入到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数据库中，并不重复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271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redis_key</a:t>
            </a:r>
            <a:r>
              <a:rPr lang="zh-CN" altLang="en-US" dirty="0" smtClean="0"/>
              <a:t>实现分布式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70330" y="843558"/>
            <a:ext cx="8064896" cy="3450945"/>
          </a:xfrm>
        </p:spPr>
        <p:txBody>
          <a:bodyPr/>
          <a:lstStyle/>
          <a:p>
            <a:r>
              <a:rPr lang="en-US" altLang="zh-CN" sz="1600" dirty="0" smtClean="0"/>
              <a:t>settings.py</a:t>
            </a:r>
            <a:r>
              <a:rPr lang="zh-CN" altLang="en-US" sz="1600" dirty="0" smtClean="0"/>
              <a:t>中和分布式第一种写法保持一致</a:t>
            </a:r>
            <a:endParaRPr lang="en-US" altLang="zh-CN" sz="1600" dirty="0"/>
          </a:p>
          <a:p>
            <a:r>
              <a:rPr lang="zh-CN" altLang="en-US" sz="1600" dirty="0" smtClean="0"/>
              <a:t>爬虫文件中继承</a:t>
            </a:r>
            <a:r>
              <a:rPr lang="en-US" altLang="zh-CN" sz="1600" dirty="0" err="1" smtClean="0"/>
              <a:t>scrapy_redis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RedisSpider</a:t>
            </a:r>
            <a:r>
              <a:rPr lang="zh-CN" altLang="en-US" sz="1600" dirty="0" smtClean="0"/>
              <a:t>类，并设置</a:t>
            </a:r>
            <a:r>
              <a:rPr lang="en-US" altLang="zh-CN" sz="1600" dirty="0" err="1" smtClean="0"/>
              <a:t>redis_key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from </a:t>
            </a:r>
            <a:r>
              <a:rPr lang="en-US" altLang="zh-CN" sz="1600" dirty="0" err="1" smtClean="0"/>
              <a:t>scrapy_redis.spider</a:t>
            </a:r>
            <a:r>
              <a:rPr lang="en-US" altLang="zh-CN" sz="1600" dirty="0" smtClean="0"/>
              <a:t> import </a:t>
            </a:r>
            <a:r>
              <a:rPr lang="en-US" altLang="zh-CN" sz="1600" dirty="0" err="1" smtClean="0"/>
              <a:t>RedisSpider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class </a:t>
            </a:r>
            <a:r>
              <a:rPr lang="en-US" altLang="zh-CN" sz="1600" dirty="0" err="1" smtClean="0"/>
              <a:t>tencentSpider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RedisSpider</a:t>
            </a:r>
            <a:r>
              <a:rPr lang="en-US" altLang="zh-CN" sz="1600" dirty="0" smtClean="0"/>
              <a:t>):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去掉</a:t>
            </a:r>
            <a:r>
              <a:rPr lang="en-US" altLang="zh-CN" sz="1600" dirty="0" err="1" smtClean="0"/>
              <a:t>start_urls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设置</a:t>
            </a:r>
            <a:r>
              <a:rPr lang="en-US" altLang="zh-CN" sz="1600" dirty="0" err="1" smtClean="0"/>
              <a:t>redis_key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redis_key</a:t>
            </a:r>
            <a:r>
              <a:rPr lang="en-US" altLang="zh-CN" sz="1600" dirty="0" smtClean="0"/>
              <a:t> = "</a:t>
            </a:r>
            <a:r>
              <a:rPr lang="en-US" altLang="zh-CN" sz="1600" dirty="0" err="1" smtClean="0"/>
              <a:t>tencent:spider</a:t>
            </a:r>
            <a:r>
              <a:rPr lang="en-US" altLang="zh-CN" sz="1600" dirty="0" smtClean="0"/>
              <a:t>"</a:t>
            </a:r>
          </a:p>
          <a:p>
            <a:r>
              <a:rPr lang="zh-CN" altLang="en-US" sz="1600" dirty="0"/>
              <a:t>把代码复制到所有爬虫服务器，并启动</a:t>
            </a:r>
            <a:r>
              <a:rPr lang="zh-CN" altLang="en-US" sz="1600" dirty="0" smtClean="0"/>
              <a:t>项目</a:t>
            </a:r>
            <a:endParaRPr lang="en-US" altLang="zh-CN" sz="1600" dirty="0" smtClean="0"/>
          </a:p>
          <a:p>
            <a:r>
              <a:rPr lang="zh-CN" altLang="en-US" sz="1600" dirty="0"/>
              <a:t>到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命令行，执行</a:t>
            </a:r>
            <a:r>
              <a:rPr lang="en-US" altLang="zh-CN" sz="1600" dirty="0"/>
              <a:t>LPUSH</a:t>
            </a:r>
            <a:r>
              <a:rPr lang="zh-CN" altLang="en-US" sz="1600" dirty="0"/>
              <a:t>命令压入第一个要爬取的</a:t>
            </a:r>
            <a:r>
              <a:rPr lang="en-US" altLang="zh-CN" sz="1600" dirty="0"/>
              <a:t>URL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LPUSH </a:t>
            </a:r>
            <a:r>
              <a:rPr lang="en-US" altLang="zh-CN" sz="1600" dirty="0" err="1"/>
              <a:t>tencent:spider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一级页面第</a:t>
            </a:r>
            <a:r>
              <a:rPr lang="en-US" altLang="zh-CN" sz="1600" dirty="0"/>
              <a:t>1</a:t>
            </a:r>
            <a:r>
              <a:rPr lang="zh-CN" altLang="en-US" sz="1600" dirty="0"/>
              <a:t>页的</a:t>
            </a:r>
            <a:r>
              <a:rPr lang="en-US" altLang="zh-CN" sz="1600" dirty="0"/>
              <a:t>URL</a:t>
            </a:r>
            <a:r>
              <a:rPr lang="zh-CN" altLang="en-US" sz="1600" dirty="0"/>
              <a:t>地址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2705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redis_key</a:t>
            </a:r>
            <a:r>
              <a:rPr lang="zh-CN" altLang="en-US" dirty="0" smtClean="0"/>
              <a:t>实现分布式（续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72036" y="987574"/>
            <a:ext cx="8064896" cy="2985433"/>
          </a:xfrm>
        </p:spPr>
        <p:txBody>
          <a:bodyPr/>
          <a:lstStyle/>
          <a:p>
            <a:r>
              <a:rPr lang="zh-CN" altLang="en-US" sz="2000" dirty="0" smtClean="0"/>
              <a:t>当所有爬虫服务器运行时会监听等待起始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地址</a:t>
            </a:r>
            <a:endParaRPr lang="en-US" altLang="zh-CN" sz="2000" dirty="0" smtClean="0"/>
          </a:p>
          <a:p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命令行中使用 </a:t>
            </a:r>
            <a:r>
              <a:rPr lang="en-US" altLang="zh-CN" sz="2000" dirty="0" smtClean="0"/>
              <a:t>LPUSH </a:t>
            </a:r>
            <a:r>
              <a:rPr lang="zh-CN" altLang="en-US" sz="2000" dirty="0" smtClean="0"/>
              <a:t>命令压入起始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地址后，所有爬虫一起执行，实现多台主机共同抓取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个</a:t>
            </a:r>
            <a:r>
              <a:rPr lang="en-US" altLang="zh-CN" sz="2000" dirty="0" err="1" smtClean="0"/>
              <a:t>scrapy</a:t>
            </a:r>
            <a:r>
              <a:rPr lang="zh-CN" altLang="en-US" sz="2000" dirty="0" smtClean="0"/>
              <a:t>项目</a:t>
            </a:r>
            <a:endParaRPr lang="en-US" altLang="zh-CN" sz="2000" dirty="0" smtClean="0"/>
          </a:p>
          <a:p>
            <a:r>
              <a:rPr lang="zh-CN" altLang="en-US" sz="2000" dirty="0" smtClean="0"/>
              <a:t>数据抓取完成后项目无法退出如何解决？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settings.py</a:t>
            </a:r>
            <a:r>
              <a:rPr lang="zh-CN" altLang="en-US" sz="2000" dirty="0" smtClean="0"/>
              <a:t>中设置变量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CLOSESPIDER_TIMEOUT = </a:t>
            </a:r>
            <a:r>
              <a:rPr lang="en-US" altLang="zh-CN" sz="2000" dirty="0" smtClean="0"/>
              <a:t>3600</a:t>
            </a:r>
          </a:p>
          <a:p>
            <a:pPr marL="0" indent="0">
              <a:buNone/>
            </a:pPr>
            <a:r>
              <a:rPr lang="zh-CN" altLang="en-US" sz="2000" dirty="0" smtClean="0"/>
              <a:t>      到</a:t>
            </a:r>
            <a:r>
              <a:rPr lang="zh-CN" altLang="en-US" sz="2000" dirty="0"/>
              <a:t>指定时间</a:t>
            </a:r>
            <a:r>
              <a:rPr lang="en-US" altLang="zh-CN" sz="2000" dirty="0"/>
              <a:t>(3600</a:t>
            </a:r>
            <a:r>
              <a:rPr lang="zh-CN" altLang="en-US" sz="2000" dirty="0"/>
              <a:t>秒</a:t>
            </a:r>
            <a:r>
              <a:rPr lang="en-US" altLang="zh-CN" sz="2000" dirty="0"/>
              <a:t>)</a:t>
            </a:r>
            <a:r>
              <a:rPr lang="zh-CN" altLang="en-US" sz="2000" dirty="0"/>
              <a:t>时</a:t>
            </a:r>
            <a:r>
              <a:rPr lang="en-US" altLang="zh-CN" sz="2000" dirty="0"/>
              <a:t>,</a:t>
            </a:r>
            <a:r>
              <a:rPr lang="zh-CN" altLang="en-US" sz="2000" dirty="0"/>
              <a:t>会自动结束并退出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791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697662" cy="586697"/>
          </a:xfrm>
        </p:spPr>
        <p:txBody>
          <a:bodyPr/>
          <a:lstStyle/>
          <a:p>
            <a:r>
              <a:rPr lang="zh-CN" altLang="en-US" dirty="0" smtClean="0"/>
              <a:t>机器视觉与</a:t>
            </a:r>
            <a:r>
              <a:rPr lang="en-US" altLang="zh-CN" dirty="0" err="1" smtClean="0"/>
              <a:t>tesseract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9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重要概念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477875"/>
          </a:xfrm>
        </p:spPr>
        <p:txBody>
          <a:bodyPr/>
          <a:lstStyle/>
          <a:p>
            <a:r>
              <a:rPr lang="en-US" altLang="zh-CN" sz="2000" dirty="0" smtClean="0"/>
              <a:t>OCR</a:t>
            </a:r>
          </a:p>
          <a:p>
            <a:pPr marL="0" indent="0">
              <a:buNone/>
            </a:pPr>
            <a:r>
              <a:rPr lang="zh-CN" altLang="en-US" sz="2000" dirty="0" smtClean="0"/>
              <a:t>    光学</a:t>
            </a:r>
            <a:r>
              <a:rPr lang="zh-CN" altLang="en-US" sz="2000" dirty="0"/>
              <a:t>字符识别</a:t>
            </a:r>
            <a:r>
              <a:rPr lang="en-US" altLang="zh-CN" sz="2000" dirty="0"/>
              <a:t>(Optical Character Recognition),</a:t>
            </a:r>
            <a:r>
              <a:rPr lang="zh-CN" altLang="en-US" sz="2000" dirty="0"/>
              <a:t>通过扫描等</a:t>
            </a:r>
            <a:r>
              <a:rPr lang="zh-CN" altLang="en-US" sz="2000" dirty="0" smtClean="0"/>
              <a:t>光学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输入</a:t>
            </a:r>
            <a:r>
              <a:rPr lang="zh-CN" altLang="en-US" sz="2000" dirty="0"/>
              <a:t>方式将各种票据、报刊、书籍、文稿及其它印刷品的文字</a:t>
            </a:r>
            <a:r>
              <a:rPr lang="zh-CN" altLang="en-US" sz="2000" dirty="0" smtClean="0"/>
              <a:t>转化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图像信息，再利用文字识别技术将图像信息转化为电子</a:t>
            </a:r>
            <a:r>
              <a:rPr lang="zh-CN" altLang="en-US" sz="2000" dirty="0" smtClean="0"/>
              <a:t>文本</a:t>
            </a:r>
            <a:endParaRPr lang="en-US" altLang="zh-CN" sz="2000" dirty="0" smtClean="0"/>
          </a:p>
          <a:p>
            <a:r>
              <a:rPr lang="en-US" altLang="zh-CN" sz="2000" dirty="0" err="1" smtClean="0"/>
              <a:t>tesseract-ocr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OCR</a:t>
            </a:r>
            <a:r>
              <a:rPr lang="zh-CN" altLang="en-US" sz="2000" dirty="0"/>
              <a:t>的一个底层识别</a:t>
            </a:r>
            <a:r>
              <a:rPr lang="zh-CN" altLang="en-US" sz="2000" dirty="0" smtClean="0"/>
              <a:t>库，</a:t>
            </a:r>
            <a:r>
              <a:rPr lang="zh-CN" altLang="en-US" sz="2000" dirty="0"/>
              <a:t>由</a:t>
            </a:r>
            <a:r>
              <a:rPr lang="en-US" altLang="zh-CN" sz="2000" dirty="0"/>
              <a:t>Google</a:t>
            </a:r>
            <a:r>
              <a:rPr lang="zh-CN" altLang="en-US" sz="2000" dirty="0"/>
              <a:t>维护的开源</a:t>
            </a:r>
            <a:r>
              <a:rPr lang="en-US" altLang="zh-CN" sz="2000" dirty="0"/>
              <a:t>OCR</a:t>
            </a:r>
            <a:r>
              <a:rPr lang="zh-CN" altLang="en-US" sz="2000" dirty="0"/>
              <a:t>识别库</a:t>
            </a:r>
            <a:endParaRPr lang="en-US" altLang="zh-CN" sz="2000" dirty="0" smtClean="0"/>
          </a:p>
          <a:p>
            <a:r>
              <a:rPr lang="en-US" altLang="zh-CN" sz="2000" dirty="0" err="1"/>
              <a:t>p</a:t>
            </a:r>
            <a:r>
              <a:rPr lang="en-US" altLang="zh-CN" sz="2000" dirty="0" err="1" smtClean="0"/>
              <a:t>ytesseract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Python</a:t>
            </a:r>
            <a:r>
              <a:rPr lang="zh-CN" altLang="en-US" sz="2000" dirty="0" smtClean="0"/>
              <a:t>模块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对</a:t>
            </a:r>
            <a:r>
              <a:rPr lang="en-US" altLang="zh-CN" sz="2000" dirty="0" err="1"/>
              <a:t>tesseract-ocr</a:t>
            </a:r>
            <a:r>
              <a:rPr lang="zh-CN" altLang="en-US" sz="2000" dirty="0"/>
              <a:t>做的一</a:t>
            </a:r>
            <a:r>
              <a:rPr lang="zh-CN" altLang="en-US" sz="2000" dirty="0" smtClean="0"/>
              <a:t>层</a:t>
            </a:r>
            <a:r>
              <a:rPr lang="en-US" altLang="zh-CN" sz="2000" dirty="0" smtClean="0"/>
              <a:t>API</a:t>
            </a:r>
            <a:r>
              <a:rPr lang="zh-CN" altLang="en-US" sz="2000" dirty="0"/>
              <a:t>封装</a:t>
            </a:r>
          </a:p>
        </p:txBody>
      </p:sp>
    </p:spTree>
    <p:extLst>
      <p:ext uri="{BB962C8B-B14F-4D97-AF65-F5344CB8AC3E}">
        <p14:creationId xmlns:p14="http://schemas.microsoft.com/office/powerpoint/2010/main" val="6711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tesseract</a:t>
            </a:r>
            <a:r>
              <a:rPr lang="zh-CN" altLang="en-US" dirty="0" smtClean="0"/>
              <a:t>安装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525508" cy="3477875"/>
          </a:xfrm>
        </p:spPr>
        <p:txBody>
          <a:bodyPr/>
          <a:lstStyle/>
          <a:p>
            <a:r>
              <a:rPr lang="en-US" altLang="zh-CN" sz="2000" dirty="0" smtClean="0"/>
              <a:t>Ubuntu</a:t>
            </a:r>
            <a:r>
              <a:rPr lang="zh-CN" altLang="en-US" sz="2000" dirty="0"/>
              <a:t>安装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apt-get install </a:t>
            </a:r>
            <a:r>
              <a:rPr lang="en-US" altLang="zh-CN" sz="2000" dirty="0" err="1" smtClean="0"/>
              <a:t>tesseract-ocr</a:t>
            </a:r>
            <a:endParaRPr lang="en-US" altLang="zh-CN" sz="2000" dirty="0"/>
          </a:p>
          <a:p>
            <a:r>
              <a:rPr lang="en-US" altLang="zh-CN" sz="2000" dirty="0" smtClean="0"/>
              <a:t>Windows</a:t>
            </a:r>
            <a:r>
              <a:rPr lang="zh-CN" altLang="en-US" sz="2000" dirty="0"/>
              <a:t>安装</a:t>
            </a:r>
          </a:p>
          <a:p>
            <a:pPr marL="0" indent="0">
              <a:buNone/>
            </a:pPr>
            <a:r>
              <a:rPr lang="zh-CN" altLang="en-US" sz="2000" dirty="0" smtClean="0"/>
              <a:t>    下载</a:t>
            </a:r>
            <a:r>
              <a:rPr lang="zh-CN" altLang="en-US" sz="2000" dirty="0"/>
              <a:t>安装包</a:t>
            </a:r>
          </a:p>
          <a:p>
            <a:pPr marL="0" indent="0">
              <a:buNone/>
            </a:pPr>
            <a:r>
              <a:rPr lang="zh-CN" altLang="en-US" sz="2000" dirty="0" smtClean="0"/>
              <a:t>    添加</a:t>
            </a:r>
            <a:r>
              <a:rPr lang="zh-CN" altLang="en-US" sz="2000" dirty="0"/>
              <a:t>到环境变量</a:t>
            </a:r>
            <a:r>
              <a:rPr lang="en-US" altLang="zh-CN" sz="2000" dirty="0"/>
              <a:t>(Path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验证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终端 </a:t>
            </a:r>
            <a:r>
              <a:rPr lang="en-US" altLang="zh-CN" sz="2000" dirty="0"/>
              <a:t>| </a:t>
            </a:r>
            <a:r>
              <a:rPr lang="en-US" altLang="zh-CN" sz="2000" dirty="0" err="1"/>
              <a:t>cmd</a:t>
            </a:r>
            <a:r>
              <a:rPr lang="zh-CN" altLang="en-US" sz="2000" dirty="0"/>
              <a:t>命令行</a:t>
            </a:r>
            <a:endParaRPr lang="zh-CN" altLang="en-US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tesseract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xxx.jpg </a:t>
            </a:r>
            <a:r>
              <a:rPr lang="zh-CN" altLang="en-US" sz="2000" dirty="0"/>
              <a:t>文件名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0523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pytesseract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525508" cy="1754326"/>
          </a:xfrm>
        </p:spPr>
        <p:txBody>
          <a:bodyPr/>
          <a:lstStyle/>
          <a:p>
            <a:r>
              <a:rPr lang="zh-CN" altLang="en-US" sz="2000" dirty="0" smtClean="0"/>
              <a:t>安装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/>
              <a:t>    Ubuntu 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pip3 install </a:t>
            </a:r>
            <a:r>
              <a:rPr lang="en-US" altLang="zh-CN" sz="2000" dirty="0" err="1" smtClean="0"/>
              <a:t>pytesseract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Windows</a:t>
            </a:r>
            <a:r>
              <a:rPr lang="zh-CN" altLang="en-US" sz="2000" dirty="0" smtClean="0"/>
              <a:t>： </a:t>
            </a:r>
            <a:r>
              <a:rPr lang="en-US" altLang="zh-CN" sz="2000" dirty="0" smtClean="0"/>
              <a:t>python –m pip install </a:t>
            </a:r>
            <a:r>
              <a:rPr lang="en-US" altLang="zh-CN" sz="2000" dirty="0" err="1" smtClean="0"/>
              <a:t>pytesseract</a:t>
            </a:r>
            <a:endParaRPr lang="en-US" altLang="zh-CN" sz="2000" dirty="0" smtClean="0"/>
          </a:p>
          <a:p>
            <a:r>
              <a:rPr lang="zh-CN" altLang="en-US" sz="2000" dirty="0" smtClean="0"/>
              <a:t>使用示例</a:t>
            </a:r>
            <a:endParaRPr lang="en-US" altLang="zh-CN" sz="20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2643758"/>
            <a:ext cx="5832648" cy="20313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pytesseract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Python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图片处理库</a:t>
            </a:r>
            <a:b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PIL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Image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创建图片对象</a:t>
            </a:r>
            <a:b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Image.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'test1.jpg'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图片转字符串</a:t>
            </a:r>
            <a:b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pytesseract.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image_to_string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(img)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(result)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极限滑块验证码破解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8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极限滑块验证码破解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525508" cy="412613"/>
          </a:xfrm>
        </p:spPr>
        <p:txBody>
          <a:bodyPr/>
          <a:lstStyle/>
          <a:p>
            <a:r>
              <a:rPr lang="zh-CN" altLang="en-US" sz="2000" dirty="0"/>
              <a:t>何</a:t>
            </a:r>
            <a:r>
              <a:rPr lang="zh-CN" altLang="en-US" sz="2000" dirty="0" smtClean="0"/>
              <a:t>为滑块验证码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549653"/>
            <a:ext cx="3744450" cy="291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极限滑块验证码破解（续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987574"/>
            <a:ext cx="7848871" cy="3095143"/>
          </a:xfrm>
        </p:spPr>
        <p:txBody>
          <a:bodyPr/>
          <a:lstStyle/>
          <a:p>
            <a:r>
              <a:rPr lang="zh-CN" altLang="en-US" sz="1800" dirty="0" smtClean="0"/>
              <a:t>破解原理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</a:t>
            </a:r>
            <a:r>
              <a:rPr lang="zh-CN" altLang="en-US" sz="1800" dirty="0" smtClean="0"/>
              <a:t>完全模拟人的行为，按住滑块，移动到缺口位置</a:t>
            </a:r>
            <a:endParaRPr lang="en-US" altLang="zh-CN" sz="1800" dirty="0"/>
          </a:p>
          <a:p>
            <a:r>
              <a:rPr lang="zh-CN" altLang="en-US" sz="1800" dirty="0" smtClean="0"/>
              <a:t>破解步骤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首先将滑块快速移动一段距离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  将滑块移动到的位置到缺口位置的距离划分为五份等距离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前</a:t>
            </a:r>
            <a:r>
              <a:rPr lang="en-US" altLang="zh-CN" sz="1800" dirty="0" smtClean="0"/>
              <a:t>4/5</a:t>
            </a:r>
            <a:r>
              <a:rPr lang="zh-CN" altLang="en-US" sz="1800" dirty="0" smtClean="0"/>
              <a:t>的距离快速滑动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后</a:t>
            </a:r>
            <a:r>
              <a:rPr lang="en-US" altLang="zh-CN" sz="1800" dirty="0" smtClean="0"/>
              <a:t>1/5</a:t>
            </a:r>
            <a:r>
              <a:rPr lang="zh-CN" altLang="en-US" sz="1800" dirty="0" smtClean="0"/>
              <a:t>的距离先匀加速移动，再匀减速移动，最终到达缺口位置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以上步骤完全模拟人的行为，如果滑动过快会被网站认定为爬虫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979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E4CD5891-E6B7-774C-BE9D-3635E9DA2E1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分布式爬虫原理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6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豆瓣网滑块验证码破解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987574"/>
            <a:ext cx="7848871" cy="2185214"/>
          </a:xfrm>
        </p:spPr>
        <p:txBody>
          <a:bodyPr/>
          <a:lstStyle/>
          <a:p>
            <a:r>
              <a:rPr lang="en-US" altLang="zh-CN" sz="2000" dirty="0" smtClean="0"/>
              <a:t>URL</a:t>
            </a:r>
            <a:r>
              <a:rPr lang="zh-CN" altLang="en-US" sz="2000" dirty="0" smtClean="0"/>
              <a:t>地址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>
                <a:hlinkClick r:id="rId3"/>
              </a:rPr>
              <a:t>https://www.douban.com/</a:t>
            </a:r>
            <a:endParaRPr lang="en-US" altLang="zh-CN" sz="2000" dirty="0"/>
          </a:p>
          <a:p>
            <a:r>
              <a:rPr lang="zh-CN" altLang="en-US" sz="2000" dirty="0" smtClean="0"/>
              <a:t>进入滑块验证界面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输入几次错误的密码，会进入到滑块验证界面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然后使用</a:t>
            </a:r>
            <a:r>
              <a:rPr lang="en-US" altLang="zh-CN" sz="2000" dirty="0" err="1" smtClean="0"/>
              <a:t>Selenium+Chrome</a:t>
            </a:r>
            <a:r>
              <a:rPr lang="zh-CN" altLang="en-US" sz="2000" dirty="0" smtClean="0"/>
              <a:t>进行节点的定位并进行移动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078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Fiddler</a:t>
            </a:r>
            <a:r>
              <a:rPr lang="zh-CN" altLang="en-US" dirty="0" smtClean="0"/>
              <a:t>抓包工具使用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2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Fiddler</a:t>
            </a:r>
            <a:r>
              <a:rPr lang="zh-CN" altLang="en-US" sz="3200" dirty="0" smtClean="0"/>
              <a:t>抓包工具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2616101"/>
          </a:xfrm>
        </p:spPr>
        <p:txBody>
          <a:bodyPr/>
          <a:lstStyle/>
          <a:p>
            <a:r>
              <a:rPr lang="zh-CN" altLang="en-US" sz="2000" dirty="0" smtClean="0"/>
              <a:t>什么是</a:t>
            </a:r>
            <a:r>
              <a:rPr lang="en-US" altLang="zh-CN" sz="2000" dirty="0" smtClean="0"/>
              <a:t>Fiddler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和浏览器</a:t>
            </a:r>
            <a:r>
              <a:rPr lang="en-US" altLang="zh-CN" sz="2000" dirty="0" smtClean="0"/>
              <a:t>F12</a:t>
            </a:r>
            <a:r>
              <a:rPr lang="zh-CN" altLang="en-US" sz="2000" dirty="0"/>
              <a:t>抓</a:t>
            </a:r>
            <a:r>
              <a:rPr lang="zh-CN" altLang="en-US" sz="2000" dirty="0" smtClean="0"/>
              <a:t>包功能一致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记录</a:t>
            </a:r>
            <a:r>
              <a:rPr lang="zh-CN" altLang="en-US" sz="2000" dirty="0"/>
              <a:t>并检查所有你的电脑和互联网之间的</a:t>
            </a:r>
            <a:r>
              <a:rPr lang="en-US" altLang="zh-CN" sz="2000" dirty="0"/>
              <a:t>http</a:t>
            </a:r>
            <a:r>
              <a:rPr lang="zh-CN" altLang="en-US" sz="2000" dirty="0" smtClean="0"/>
              <a:t>通讯</a:t>
            </a:r>
            <a:endParaRPr lang="en-US" altLang="zh-CN" sz="2000" dirty="0" smtClean="0"/>
          </a:p>
          <a:p>
            <a:r>
              <a:rPr lang="zh-CN" altLang="en-US" sz="2000" dirty="0"/>
              <a:t>抓</a:t>
            </a:r>
            <a:r>
              <a:rPr lang="zh-CN" altLang="en-US" sz="2000" dirty="0" smtClean="0"/>
              <a:t>包环境准备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安装</a:t>
            </a:r>
            <a:r>
              <a:rPr lang="en-US" altLang="zh-CN" sz="2000" dirty="0" smtClean="0"/>
              <a:t>Chrome</a:t>
            </a:r>
            <a:r>
              <a:rPr lang="zh-CN" altLang="en-US" sz="2000" dirty="0" smtClean="0"/>
              <a:t>浏览器</a:t>
            </a:r>
            <a:r>
              <a:rPr lang="en-US" altLang="zh-CN" sz="2000" dirty="0" smtClean="0"/>
              <a:t>Proxy </a:t>
            </a:r>
            <a:r>
              <a:rPr lang="en-US" altLang="zh-CN" sz="2000" dirty="0" err="1" smtClean="0"/>
              <a:t>SwitchyOmega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插件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安装</a:t>
            </a:r>
            <a:r>
              <a:rPr lang="en-US" altLang="zh-CN" sz="2000" dirty="0" smtClean="0"/>
              <a:t>Fiddler</a:t>
            </a:r>
            <a:r>
              <a:rPr lang="zh-CN" altLang="en-US" sz="2000" dirty="0"/>
              <a:t>软件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3062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Fiddler</a:t>
            </a:r>
            <a:r>
              <a:rPr lang="zh-CN" altLang="en-US" sz="3200" dirty="0" smtClean="0"/>
              <a:t>抓包工具（续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843501"/>
          </a:xfrm>
        </p:spPr>
        <p:txBody>
          <a:bodyPr/>
          <a:lstStyle/>
          <a:p>
            <a:r>
              <a:rPr lang="zh-CN" altLang="en-US" sz="2000" dirty="0" smtClean="0"/>
              <a:t>配置</a:t>
            </a:r>
            <a:r>
              <a:rPr lang="en-US" altLang="zh-CN" sz="2000" dirty="0" smtClean="0"/>
              <a:t>Fiddler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配置完成后重启</a:t>
            </a:r>
            <a:r>
              <a:rPr lang="en-US" altLang="zh-CN" sz="2000" dirty="0" smtClean="0"/>
              <a:t>Fiddler</a:t>
            </a:r>
            <a:r>
              <a:rPr lang="zh-CN" altLang="en-US" sz="2000" dirty="0" smtClean="0"/>
              <a:t>软件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42" y="2074362"/>
            <a:ext cx="3218224" cy="25772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763" y="796062"/>
            <a:ext cx="2855065" cy="190854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5576" y="3320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01233" y="1672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239" y="2806152"/>
            <a:ext cx="2713954" cy="18176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84168" y="3939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Fiddler</a:t>
            </a:r>
            <a:r>
              <a:rPr lang="zh-CN" altLang="en-US" sz="3200" dirty="0" smtClean="0"/>
              <a:t>抓包工具（续</a:t>
            </a:r>
            <a:r>
              <a:rPr lang="en-US" altLang="zh-CN" sz="3200" dirty="0"/>
              <a:t>2</a:t>
            </a:r>
            <a:r>
              <a:rPr lang="zh-CN" altLang="en-US" sz="3200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915566"/>
            <a:ext cx="8064896" cy="843501"/>
          </a:xfrm>
        </p:spPr>
        <p:txBody>
          <a:bodyPr/>
          <a:lstStyle/>
          <a:p>
            <a:r>
              <a:rPr lang="zh-CN" altLang="en-US" sz="2000" dirty="0" smtClean="0"/>
              <a:t>配置</a:t>
            </a:r>
            <a:r>
              <a:rPr lang="en-US" altLang="zh-CN" sz="2000" dirty="0" smtClean="0"/>
              <a:t>Chrome</a:t>
            </a:r>
            <a:r>
              <a:rPr lang="zh-CN" altLang="en-US" sz="2000" dirty="0" smtClean="0"/>
              <a:t>浏览器插件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点击右上角</a:t>
            </a:r>
            <a:r>
              <a:rPr lang="en-US" altLang="zh-CN" sz="2000" dirty="0" smtClean="0"/>
              <a:t>Proxy </a:t>
            </a:r>
            <a:r>
              <a:rPr lang="en-US" altLang="zh-CN" sz="2000" dirty="0" err="1" smtClean="0"/>
              <a:t>SwitchyOmega</a:t>
            </a:r>
            <a:r>
              <a:rPr lang="zh-CN" altLang="en-US" sz="2000" dirty="0" smtClean="0"/>
              <a:t>插件图标，点击选项</a:t>
            </a:r>
            <a:endParaRPr lang="en-US" altLang="zh-CN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759067"/>
            <a:ext cx="5940152" cy="28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Fiddler</a:t>
            </a:r>
            <a:r>
              <a:rPr lang="zh-CN" altLang="en-US" sz="3200" dirty="0" smtClean="0"/>
              <a:t>抓包工具（续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915566"/>
            <a:ext cx="8064896" cy="412613"/>
          </a:xfrm>
        </p:spPr>
        <p:txBody>
          <a:bodyPr/>
          <a:lstStyle/>
          <a:p>
            <a:r>
              <a:rPr lang="zh-CN" altLang="en-US" sz="2000" dirty="0" smtClean="0"/>
              <a:t>此时浏览器正常访问网站，</a:t>
            </a:r>
            <a:r>
              <a:rPr lang="en-US" altLang="zh-CN" sz="2000" dirty="0" smtClean="0"/>
              <a:t>Fiddler</a:t>
            </a:r>
            <a:r>
              <a:rPr lang="zh-CN" altLang="en-US" sz="2000" dirty="0" smtClean="0"/>
              <a:t>可抓取到网络数据包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347617"/>
            <a:ext cx="4895489" cy="31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Fiddler</a:t>
            </a:r>
            <a:r>
              <a:rPr lang="zh-CN" altLang="en-US" sz="3200" dirty="0" smtClean="0"/>
              <a:t>抓包工具（续</a:t>
            </a:r>
            <a:r>
              <a:rPr lang="en-US" altLang="zh-CN" sz="3200" dirty="0"/>
              <a:t>4</a:t>
            </a:r>
            <a:r>
              <a:rPr lang="zh-CN" altLang="en-US" sz="3200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915566"/>
            <a:ext cx="8064896" cy="3477875"/>
          </a:xfrm>
        </p:spPr>
        <p:txBody>
          <a:bodyPr/>
          <a:lstStyle/>
          <a:p>
            <a:r>
              <a:rPr lang="en-US" altLang="zh-CN" sz="2000" dirty="0" smtClean="0"/>
              <a:t>Fiddler</a:t>
            </a:r>
            <a:r>
              <a:rPr lang="zh-CN" altLang="en-US" sz="2000" dirty="0" smtClean="0"/>
              <a:t>常用菜单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Inspector </a:t>
            </a:r>
            <a:r>
              <a:rPr lang="zh-CN" altLang="en-US" sz="2000" dirty="0"/>
              <a:t>：查看数据包详细内容</a:t>
            </a:r>
          </a:p>
          <a:p>
            <a:pPr marL="0" indent="0">
              <a:buNone/>
            </a:pPr>
            <a:r>
              <a:rPr lang="zh-CN" altLang="en-US" sz="2000" dirty="0" smtClean="0"/>
              <a:t>        整体</a:t>
            </a:r>
            <a:r>
              <a:rPr lang="zh-CN" altLang="en-US" sz="2000" dirty="0"/>
              <a:t>分为请求和响应两</a:t>
            </a:r>
            <a:r>
              <a:rPr lang="zh-CN" altLang="en-US" sz="2000" dirty="0" smtClean="0"/>
              <a:t>部分   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/>
              <a:t>    Inspector</a:t>
            </a:r>
            <a:r>
              <a:rPr lang="zh-CN" altLang="en-US" sz="2000" dirty="0"/>
              <a:t>常用菜单</a:t>
            </a:r>
          </a:p>
          <a:p>
            <a:pPr marL="0" indent="0">
              <a:buNone/>
            </a:pPr>
            <a:r>
              <a:rPr lang="en-US" altLang="zh-CN" sz="2000" dirty="0" smtClean="0"/>
              <a:t>        Headers </a:t>
            </a:r>
            <a:r>
              <a:rPr lang="zh-CN" altLang="en-US" sz="2000" dirty="0"/>
              <a:t>：请求头信息</a:t>
            </a:r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WebForms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POST</a:t>
            </a:r>
            <a:r>
              <a:rPr lang="zh-CN" altLang="en-US" sz="2000" dirty="0"/>
              <a:t>请求</a:t>
            </a:r>
            <a:r>
              <a:rPr lang="en-US" altLang="zh-CN" sz="2000" dirty="0"/>
              <a:t>Form</a:t>
            </a:r>
            <a:r>
              <a:rPr lang="zh-CN" altLang="en-US" sz="2000" dirty="0"/>
              <a:t>表单数</a:t>
            </a:r>
            <a:r>
              <a:rPr lang="zh-CN" altLang="en-US" sz="2000" dirty="0" smtClean="0"/>
              <a:t>据</a:t>
            </a:r>
            <a:r>
              <a:rPr lang="en-US" altLang="zh-CN" sz="2000" dirty="0" smtClean="0"/>
              <a:t>&lt;</a:t>
            </a:r>
            <a:r>
              <a:rPr lang="en-US" altLang="zh-CN" sz="2000" dirty="0"/>
              <a:t>body&gt;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      GET</a:t>
            </a:r>
            <a:r>
              <a:rPr lang="zh-CN" altLang="en-US" sz="2000" dirty="0"/>
              <a:t>请求查询</a:t>
            </a:r>
            <a:r>
              <a:rPr lang="zh-CN" altLang="en-US" sz="2000" dirty="0" smtClean="0"/>
              <a:t>参数</a:t>
            </a:r>
            <a:r>
              <a:rPr lang="en-US" altLang="zh-CN" sz="2000" dirty="0" smtClean="0"/>
              <a:t>&lt;</a:t>
            </a:r>
            <a:r>
              <a:rPr lang="en-US" altLang="zh-CN" sz="2000" dirty="0" err="1"/>
              <a:t>QueryString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 smtClean="0"/>
              <a:t>        Raw </a:t>
            </a:r>
            <a:r>
              <a:rPr lang="zh-CN" altLang="en-US" sz="2000" dirty="0" smtClean="0"/>
              <a:t>：将</a:t>
            </a:r>
            <a:r>
              <a:rPr lang="zh-CN" altLang="en-US" sz="2000" dirty="0"/>
              <a:t>整个请求显示为纯文本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7554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913662" cy="586697"/>
          </a:xfrm>
        </p:spPr>
        <p:txBody>
          <a:bodyPr/>
          <a:lstStyle/>
          <a:p>
            <a:r>
              <a:rPr lang="zh-CN" altLang="en-US" dirty="0"/>
              <a:t>移动</a:t>
            </a:r>
            <a:r>
              <a:rPr lang="zh-CN" altLang="en-US" dirty="0" smtClean="0"/>
              <a:t>端数据抓取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72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F12</a:t>
            </a:r>
            <a:r>
              <a:rPr lang="zh-CN" altLang="en-US" sz="3200" dirty="0" smtClean="0"/>
              <a:t>实现移动端抓取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915566"/>
            <a:ext cx="8064896" cy="461665"/>
          </a:xfrm>
        </p:spPr>
        <p:txBody>
          <a:bodyPr/>
          <a:lstStyle/>
          <a:p>
            <a:r>
              <a:rPr lang="zh-CN" altLang="en-US" sz="2000" dirty="0" smtClean="0"/>
              <a:t>开启</a:t>
            </a:r>
            <a:r>
              <a:rPr lang="en-US" altLang="zh-CN" sz="2000" dirty="0" smtClean="0"/>
              <a:t>F12</a:t>
            </a:r>
            <a:r>
              <a:rPr lang="zh-CN" altLang="en-US" sz="2000" dirty="0" smtClean="0"/>
              <a:t>的手机模式，选择一款手机型号，刷新页面开始抓取数据包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97" y="1377231"/>
            <a:ext cx="6479989" cy="310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428612"/>
            <a:ext cx="7456912" cy="78581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F12</a:t>
            </a:r>
            <a:r>
              <a:rPr lang="zh-CN" altLang="en-US" dirty="0" smtClean="0"/>
              <a:t>手机模式抓取有道翻译结果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思路</a:t>
            </a:r>
            <a:endParaRPr lang="en-US" altLang="zh-CN" sz="1800" dirty="0"/>
          </a:p>
          <a:p>
            <a:pPr marL="0" lvl="0" indent="0">
              <a:buNone/>
            </a:pPr>
            <a:r>
              <a:rPr lang="zh-CN" altLang="en-US" sz="1800" dirty="0" smtClean="0"/>
              <a:t>    </a:t>
            </a:r>
            <a:r>
              <a:rPr lang="en-US" altLang="zh-CN" sz="1800" dirty="0" smtClean="0"/>
              <a:t>F12</a:t>
            </a:r>
            <a:r>
              <a:rPr lang="zh-CN" altLang="en-US" sz="1800" dirty="0" smtClean="0"/>
              <a:t>选择手机模式</a:t>
            </a:r>
            <a:endParaRPr lang="en-US" altLang="zh-CN" sz="1800" dirty="0" smtClean="0"/>
          </a:p>
          <a:p>
            <a:pPr marL="0" lvl="0" indent="0">
              <a:buNone/>
            </a:pPr>
            <a:r>
              <a:rPr lang="zh-CN" altLang="en-US" sz="1800" dirty="0" smtClean="0"/>
              <a:t>    在浏览器中选择一款手机或平板，刷新页面</a:t>
            </a:r>
            <a:endParaRPr lang="en-US" altLang="zh-CN" sz="1800" dirty="0" smtClean="0"/>
          </a:p>
          <a:p>
            <a:pPr marL="0" lvl="0" indent="0">
              <a:buNone/>
            </a:pPr>
            <a:r>
              <a:rPr lang="zh-CN" altLang="en-US" sz="1800" dirty="0" smtClean="0"/>
              <a:t>    页面中翻译单词，抓取网络数据包</a:t>
            </a:r>
            <a:endParaRPr lang="en-US" altLang="zh-CN" sz="1800" dirty="0" smtClean="0"/>
          </a:p>
          <a:p>
            <a:pPr marL="0" lv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分析网络数据包，完成爬虫</a:t>
            </a:r>
            <a:endParaRPr lang="en-US" altLang="zh-CN" sz="1800" dirty="0" smtClean="0"/>
          </a:p>
          <a:p>
            <a:pPr lvl="0"/>
            <a:r>
              <a:rPr lang="zh-CN" altLang="en-US" sz="1800" dirty="0" smtClean="0"/>
              <a:t>注意</a:t>
            </a:r>
            <a:endParaRPr lang="en-US" altLang="zh-CN" sz="1800" dirty="0" smtClean="0"/>
          </a:p>
          <a:p>
            <a:pPr marL="0" lv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移动端反爬一般比</a:t>
            </a:r>
            <a:r>
              <a:rPr lang="en-US" altLang="zh-CN" sz="1800" dirty="0" smtClean="0"/>
              <a:t>PC</a:t>
            </a:r>
            <a:r>
              <a:rPr lang="zh-CN" altLang="en-US" sz="1800" dirty="0" smtClean="0"/>
              <a:t>端弱</a:t>
            </a:r>
            <a:endParaRPr lang="en-US" altLang="zh-CN" sz="1800" dirty="0" smtClean="0"/>
          </a:p>
          <a:p>
            <a:pPr marL="0" lv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当无法突破</a:t>
            </a:r>
            <a:r>
              <a:rPr lang="en-US" altLang="zh-CN" sz="1800" dirty="0" smtClean="0"/>
              <a:t>PC</a:t>
            </a:r>
            <a:r>
              <a:rPr lang="zh-CN" altLang="en-US" sz="1800" dirty="0" smtClean="0"/>
              <a:t>端反爬时，要查看该网站是否有移动端</a:t>
            </a:r>
            <a:endParaRPr lang="en-US" altLang="zh-CN" sz="1800" dirty="0" smtClean="0"/>
          </a:p>
          <a:p>
            <a:pPr marL="0" lv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zh-CN" altLang="en-US" sz="1800" dirty="0"/>
              <a:t>有</a:t>
            </a:r>
            <a:r>
              <a:rPr lang="zh-CN" altLang="en-US" sz="1800" dirty="0" smtClean="0"/>
              <a:t>道翻译移动端也为</a:t>
            </a:r>
            <a:r>
              <a:rPr lang="en-US" altLang="zh-CN" sz="1800" dirty="0" smtClean="0"/>
              <a:t>POST</a:t>
            </a:r>
            <a:r>
              <a:rPr lang="zh-CN" altLang="en-US" sz="1800" dirty="0" smtClean="0"/>
              <a:t>请求，</a:t>
            </a:r>
            <a:r>
              <a:rPr lang="en-US" altLang="zh-CN" sz="1800" dirty="0" smtClean="0"/>
              <a:t>Form</a:t>
            </a:r>
            <a:r>
              <a:rPr lang="zh-CN" altLang="en-US" sz="1800" dirty="0" smtClean="0"/>
              <a:t>表单中没有加密数据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943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分布式爬虫架构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461665"/>
          </a:xfrm>
        </p:spPr>
        <p:txBody>
          <a:bodyPr/>
          <a:lstStyle/>
          <a:p>
            <a:r>
              <a:rPr lang="zh-CN" altLang="en-US" sz="2000" dirty="0" smtClean="0"/>
              <a:t>分布式爬虫即多台爬虫服务器同时抓取一个爬虫项目，数据不重复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53" y="1773601"/>
            <a:ext cx="3867095" cy="25129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801906"/>
            <a:ext cx="4049148" cy="24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手机</a:t>
            </a:r>
            <a:r>
              <a:rPr lang="en-US" altLang="zh-CN" sz="3200" dirty="0" smtClean="0"/>
              <a:t>+Fiddler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915566"/>
            <a:ext cx="8064896" cy="3046988"/>
          </a:xfrm>
        </p:spPr>
        <p:txBody>
          <a:bodyPr/>
          <a:lstStyle/>
          <a:p>
            <a:r>
              <a:rPr lang="zh-CN" altLang="en-US" sz="2000" dirty="0" smtClean="0"/>
              <a:t>手机</a:t>
            </a:r>
            <a:r>
              <a:rPr lang="en-US" altLang="zh-CN" sz="2000" dirty="0" smtClean="0"/>
              <a:t>+Fiddler</a:t>
            </a:r>
            <a:r>
              <a:rPr lang="zh-CN" altLang="en-US" sz="2000" dirty="0" smtClean="0"/>
              <a:t>为实现移动端数据抓取的另外一种方法，专业！</a:t>
            </a:r>
            <a:endParaRPr lang="en-US" altLang="zh-CN" sz="2000" dirty="0" smtClean="0"/>
          </a:p>
          <a:p>
            <a:r>
              <a:rPr lang="zh-CN" altLang="en-US" sz="2000" dirty="0" smtClean="0"/>
              <a:t>前提为手机网络和电脑网络必须在同一个路由中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比如手机和电脑连接的都是公司网络，或者都是家中网络</a:t>
            </a:r>
            <a:endParaRPr lang="en-US" altLang="zh-CN" sz="2000" dirty="0" smtClean="0"/>
          </a:p>
          <a:p>
            <a:r>
              <a:rPr lang="zh-CN" altLang="en-US" sz="2000" dirty="0" smtClean="0"/>
              <a:t>配置流程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配置手机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配置</a:t>
            </a:r>
            <a:r>
              <a:rPr lang="en-US" altLang="zh-CN" sz="2000" dirty="0" smtClean="0"/>
              <a:t>Fiddler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打开手机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测试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198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手机</a:t>
            </a:r>
            <a:r>
              <a:rPr lang="en-US" altLang="zh-CN" sz="3200" dirty="0" smtClean="0"/>
              <a:t>+Fiddler</a:t>
            </a:r>
            <a:r>
              <a:rPr lang="zh-CN" altLang="en-US" sz="3200" dirty="0" smtClean="0"/>
              <a:t>（续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915566"/>
            <a:ext cx="8064896" cy="412613"/>
          </a:xfrm>
        </p:spPr>
        <p:txBody>
          <a:bodyPr/>
          <a:lstStyle/>
          <a:p>
            <a:r>
              <a:rPr lang="zh-CN" altLang="en-US" sz="2000" dirty="0" smtClean="0"/>
              <a:t>配置手机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58" y="1441434"/>
            <a:ext cx="1428395" cy="29928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41435"/>
            <a:ext cx="1489366" cy="29928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53" y="1441433"/>
            <a:ext cx="1452830" cy="29928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19" y="1419597"/>
            <a:ext cx="1531803" cy="301466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60251" y="29317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15415" y="293784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42809" y="293784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83274" y="29269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手机</a:t>
            </a:r>
            <a:r>
              <a:rPr lang="en-US" altLang="zh-CN" sz="3200" dirty="0" smtClean="0"/>
              <a:t>+Fiddler</a:t>
            </a:r>
            <a:r>
              <a:rPr lang="zh-CN" altLang="en-US" sz="3200" dirty="0" smtClean="0"/>
              <a:t>（续</a:t>
            </a:r>
            <a:r>
              <a:rPr lang="en-US" altLang="zh-CN" sz="3200" dirty="0"/>
              <a:t>2</a:t>
            </a:r>
            <a:r>
              <a:rPr lang="zh-CN" altLang="en-US" sz="3200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915566"/>
            <a:ext cx="8064896" cy="412613"/>
          </a:xfrm>
        </p:spPr>
        <p:txBody>
          <a:bodyPr/>
          <a:lstStyle/>
          <a:p>
            <a:r>
              <a:rPr lang="zh-CN" altLang="en-US" sz="2000" dirty="0" smtClean="0"/>
              <a:t>配置手机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36" y="1441434"/>
            <a:ext cx="1445648" cy="29928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84" y="1441434"/>
            <a:ext cx="1501195" cy="29928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80" y="1441434"/>
            <a:ext cx="1433864" cy="299282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908498" y="292560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85905" y="292560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87100" y="292560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手机</a:t>
            </a:r>
            <a:r>
              <a:rPr lang="en-US" altLang="zh-CN" sz="3200" dirty="0" smtClean="0"/>
              <a:t>+Fiddler</a:t>
            </a:r>
            <a:r>
              <a:rPr lang="zh-CN" altLang="en-US" sz="3200" dirty="0" smtClean="0"/>
              <a:t>（续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915566"/>
            <a:ext cx="8064896" cy="3477875"/>
          </a:xfrm>
        </p:spPr>
        <p:txBody>
          <a:bodyPr/>
          <a:lstStyle/>
          <a:p>
            <a:r>
              <a:rPr lang="zh-CN" altLang="en-US" sz="2000" dirty="0" smtClean="0"/>
              <a:t>配置</a:t>
            </a:r>
            <a:r>
              <a:rPr lang="en-US" altLang="zh-CN" sz="2000" dirty="0" smtClean="0"/>
              <a:t>Fiddler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所有配置完成后要重启</a:t>
            </a:r>
            <a:r>
              <a:rPr lang="en-US" altLang="zh-CN" sz="2000" dirty="0" smtClean="0"/>
              <a:t>Fiddler</a:t>
            </a:r>
          </a:p>
          <a:p>
            <a:r>
              <a:rPr lang="zh-CN" altLang="en-US" sz="2000" dirty="0" smtClean="0"/>
              <a:t>手机打开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查看</a:t>
            </a:r>
            <a:r>
              <a:rPr lang="en-US" altLang="zh-CN" sz="2000" dirty="0" smtClean="0"/>
              <a:t>Fiddler</a:t>
            </a:r>
            <a:r>
              <a:rPr lang="zh-CN" altLang="en-US" sz="2000" dirty="0" smtClean="0"/>
              <a:t>中数据包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35776"/>
            <a:ext cx="3460890" cy="19944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733844"/>
            <a:ext cx="2664296" cy="17991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693807"/>
            <a:ext cx="2672662" cy="18128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051720" y="26047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05421" y="13593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65702" y="36089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5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sz="quarter" idx="10"/>
          </p:nvPr>
        </p:nvSpPr>
        <p:spPr>
          <a:xfrm>
            <a:off x="468001" y="1653750"/>
            <a:ext cx="7993856" cy="25741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分布式爬虫原理及实现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图形验证码处理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极限滑块验证码处理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移动</a:t>
            </a:r>
            <a:r>
              <a:rPr lang="zh-CN" altLang="en-US" dirty="0" smtClean="0"/>
              <a:t>端数据抓取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07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原理及实现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2616101"/>
          </a:xfrm>
        </p:spPr>
        <p:txBody>
          <a:bodyPr/>
          <a:lstStyle/>
          <a:p>
            <a:r>
              <a:rPr lang="zh-CN" altLang="en-US" sz="2000" dirty="0" smtClean="0"/>
              <a:t>分布式爬虫原理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多台主机共享一个爬取队列</a:t>
            </a:r>
            <a:endParaRPr lang="en-US" altLang="zh-CN" sz="2000" dirty="0"/>
          </a:p>
          <a:p>
            <a:r>
              <a:rPr lang="zh-CN" altLang="en-US" sz="2000" dirty="0" smtClean="0"/>
              <a:t>分布式爬虫实现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重写</a:t>
            </a:r>
            <a:r>
              <a:rPr lang="en-US" altLang="zh-CN" sz="2000" dirty="0" err="1" smtClean="0"/>
              <a:t>scrapy</a:t>
            </a:r>
            <a:r>
              <a:rPr lang="zh-CN" altLang="en-US" sz="2000" dirty="0" smtClean="0"/>
              <a:t>的调度器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即：</a:t>
            </a:r>
            <a:r>
              <a:rPr lang="en-US" altLang="zh-CN" sz="2000" dirty="0" err="1" smtClean="0"/>
              <a:t>scrapy_redis</a:t>
            </a:r>
            <a:r>
              <a:rPr lang="zh-CN" altLang="en-US" sz="2000" dirty="0" smtClean="0"/>
              <a:t>模块</a:t>
            </a:r>
            <a:endParaRPr lang="en-US" altLang="zh-CN" sz="2000" dirty="0" smtClean="0"/>
          </a:p>
          <a:p>
            <a:r>
              <a:rPr lang="en-US" altLang="zh-CN" sz="2000" dirty="0" err="1"/>
              <a:t>s</a:t>
            </a:r>
            <a:r>
              <a:rPr lang="en-US" altLang="zh-CN" sz="2000" dirty="0" err="1" smtClean="0"/>
              <a:t>crapy_redis</a:t>
            </a:r>
            <a:r>
              <a:rPr lang="zh-CN" altLang="en-US" sz="2000" dirty="0" smtClean="0"/>
              <a:t>安装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pip3 install </a:t>
            </a:r>
            <a:r>
              <a:rPr lang="en-US" altLang="zh-CN" sz="2000" dirty="0" err="1" smtClean="0"/>
              <a:t>scrapy_redis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03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原理及实现（续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2985433"/>
          </a:xfrm>
        </p:spPr>
        <p:txBody>
          <a:bodyPr/>
          <a:lstStyle/>
          <a:p>
            <a:r>
              <a:rPr lang="en-US" altLang="zh-CN" sz="2000" dirty="0" err="1" smtClean="0"/>
              <a:t>scrapy_redis</a:t>
            </a:r>
            <a:r>
              <a:rPr lang="zh-CN" altLang="en-US" sz="2000" dirty="0" smtClean="0"/>
              <a:t>分布式实现流程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/>
              <a:t>scrapy-redis</a:t>
            </a:r>
            <a:r>
              <a:rPr lang="zh-CN" altLang="en-US" sz="2000" dirty="0"/>
              <a:t>就是建立一个</a:t>
            </a:r>
            <a:r>
              <a:rPr lang="en-US" altLang="zh-CN" sz="2000" dirty="0" err="1"/>
              <a:t>redis</a:t>
            </a:r>
            <a:r>
              <a:rPr lang="zh-CN" altLang="en-US" sz="2000" dirty="0" smtClean="0"/>
              <a:t>队列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调度</a:t>
            </a:r>
            <a:r>
              <a:rPr lang="zh-CN" altLang="en-US" sz="2000" dirty="0"/>
              <a:t>器</a:t>
            </a:r>
            <a:r>
              <a:rPr lang="zh-CN" altLang="en-US" sz="2000" dirty="0" smtClean="0"/>
              <a:t>把爬虫文件生成</a:t>
            </a:r>
            <a:r>
              <a:rPr lang="zh-CN" altLang="en-US" sz="2000" dirty="0"/>
              <a:t>的请求发送给</a:t>
            </a:r>
            <a:r>
              <a:rPr lang="en-US" altLang="zh-CN" sz="2000" dirty="0" err="1"/>
              <a:t>redis</a:t>
            </a:r>
            <a:r>
              <a:rPr lang="zh-CN" altLang="en-US" sz="2000" dirty="0" smtClean="0"/>
              <a:t>队列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再用调度器从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队列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取出请求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其他</a:t>
            </a:r>
            <a:r>
              <a:rPr lang="zh-CN" altLang="en-US" sz="2000" dirty="0"/>
              <a:t>爬虫也可以从队列中取出</a:t>
            </a:r>
            <a:r>
              <a:rPr lang="zh-CN" altLang="en-US" sz="2000" dirty="0" smtClean="0"/>
              <a:t>请求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每</a:t>
            </a:r>
            <a:r>
              <a:rPr lang="zh-CN" altLang="en-US" sz="2000" dirty="0"/>
              <a:t>一个爬虫的调度</a:t>
            </a:r>
            <a:r>
              <a:rPr lang="zh-CN" altLang="en-US" sz="2000" dirty="0" smtClean="0"/>
              <a:t>器都</a:t>
            </a:r>
            <a:r>
              <a:rPr lang="zh-CN" altLang="en-US" sz="2000" dirty="0"/>
              <a:t>从队列中取出请求和存入请求，这样就实现多个爬虫，多台机器同时爬取的目标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381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优势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812530"/>
          </a:xfrm>
        </p:spPr>
        <p:txBody>
          <a:bodyPr/>
          <a:lstStyle/>
          <a:p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基于内存，速度快，可快速存取请求</a:t>
            </a:r>
            <a:endParaRPr lang="en-US" altLang="zh-CN" sz="1800" dirty="0" smtClean="0"/>
          </a:p>
          <a:p>
            <a:r>
              <a:rPr lang="en-US" altLang="zh-CN" sz="1800" dirty="0" err="1"/>
              <a:t>Redis</a:t>
            </a:r>
            <a:r>
              <a:rPr lang="zh-CN" altLang="en-US" sz="1800" dirty="0"/>
              <a:t>中</a:t>
            </a:r>
            <a:r>
              <a:rPr lang="zh-CN" altLang="en-US" sz="1800" dirty="0" smtClean="0"/>
              <a:t>集合数据类型无序去重的特点，用来存储每个请求的</a:t>
            </a:r>
            <a:r>
              <a:rPr lang="zh-CN" altLang="en-US" sz="1800" dirty="0"/>
              <a:t>指纹</a:t>
            </a:r>
          </a:p>
        </p:txBody>
      </p:sp>
    </p:spTree>
    <p:extLst>
      <p:ext uri="{BB962C8B-B14F-4D97-AF65-F5344CB8AC3E}">
        <p14:creationId xmlns:p14="http://schemas.microsoft.com/office/powerpoint/2010/main" val="46388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err="1"/>
              <a:t>scrapy_redis</a:t>
            </a:r>
            <a:r>
              <a:rPr lang="zh-CN" altLang="en-US" sz="3200" dirty="0"/>
              <a:t>详解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017426" cy="3613297"/>
          </a:xfrm>
        </p:spPr>
        <p:txBody>
          <a:bodyPr/>
          <a:lstStyle/>
          <a:p>
            <a:r>
              <a:rPr lang="en-US" altLang="zh-CN" sz="1800" dirty="0" err="1" smtClean="0"/>
              <a:t>GitHub</a:t>
            </a:r>
            <a:r>
              <a:rPr lang="zh-CN" altLang="en-US" sz="1800" dirty="0" smtClean="0"/>
              <a:t>地址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smtClean="0">
                <a:hlinkClick r:id="rId3"/>
              </a:rPr>
              <a:t>https</a:t>
            </a:r>
            <a:r>
              <a:rPr lang="en-US" altLang="zh-CN" sz="1800" dirty="0">
                <a:hlinkClick r:id="rId3"/>
              </a:rPr>
              <a:t>://</a:t>
            </a:r>
            <a:r>
              <a:rPr lang="en-US" altLang="zh-CN" sz="1800" dirty="0" smtClean="0">
                <a:hlinkClick r:id="rId3"/>
              </a:rPr>
              <a:t>github.com/rmax/scrapy-redis</a:t>
            </a:r>
            <a:endParaRPr lang="en-US" altLang="zh-CN" sz="1800" dirty="0" smtClean="0"/>
          </a:p>
          <a:p>
            <a:r>
              <a:rPr lang="en-US" altLang="zh-CN" sz="1800" dirty="0" smtClean="0"/>
              <a:t>settings.py</a:t>
            </a:r>
            <a:r>
              <a:rPr lang="zh-CN" altLang="en-US" sz="1800" dirty="0" smtClean="0"/>
              <a:t>配置说明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600" dirty="0" smtClean="0"/>
              <a:t>  重新指定</a:t>
            </a:r>
            <a:r>
              <a:rPr lang="zh-CN" altLang="en-US" sz="1600" dirty="0"/>
              <a:t>调度器：启用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调度存储请求队列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 SCHEDULER </a:t>
            </a:r>
            <a:r>
              <a:rPr lang="en-US" altLang="zh-CN" sz="1600" dirty="0"/>
              <a:t>= "</a:t>
            </a:r>
            <a:r>
              <a:rPr lang="en-US" altLang="zh-CN" sz="1600" dirty="0" err="1" smtClean="0"/>
              <a:t>scrapy_redis.scheduler.Scheduler</a:t>
            </a:r>
            <a:r>
              <a:rPr lang="en-US" altLang="zh-CN" sz="1600" dirty="0" smtClean="0"/>
              <a:t>“</a:t>
            </a:r>
          </a:p>
          <a:p>
            <a:pPr marL="0" indent="0">
              <a:buNone/>
            </a:pPr>
            <a:r>
              <a:rPr lang="zh-CN" altLang="en-US" sz="1600" dirty="0" smtClean="0"/>
              <a:t>  重新</a:t>
            </a:r>
            <a:r>
              <a:rPr lang="zh-CN" altLang="en-US" sz="1600" dirty="0"/>
              <a:t>指定去重机制</a:t>
            </a:r>
            <a:r>
              <a:rPr lang="en-US" altLang="zh-CN" sz="1600" dirty="0"/>
              <a:t>: </a:t>
            </a:r>
            <a:r>
              <a:rPr lang="zh-CN" altLang="en-US" sz="1600" dirty="0"/>
              <a:t>确保所有的爬虫通过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去</a:t>
            </a:r>
            <a:r>
              <a:rPr lang="zh-CN" altLang="en-US" sz="1600" dirty="0" smtClean="0"/>
              <a:t>重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DUPEFILTER_CLASS="</a:t>
            </a:r>
            <a:r>
              <a:rPr lang="en-US" altLang="zh-CN" sz="1600" dirty="0" err="1" smtClean="0"/>
              <a:t>scrapy_redis.dupefilter.RFPDupeFilter</a:t>
            </a:r>
            <a:r>
              <a:rPr lang="en-US" altLang="zh-CN" sz="1600" dirty="0" smtClean="0"/>
              <a:t>"</a:t>
            </a:r>
          </a:p>
          <a:p>
            <a:pPr marL="0" indent="0">
              <a:buNone/>
            </a:pPr>
            <a:r>
              <a:rPr lang="zh-CN" altLang="en-US" sz="1600" dirty="0" smtClean="0"/>
              <a:t>  是否</a:t>
            </a:r>
            <a:r>
              <a:rPr lang="zh-CN" altLang="en-US" sz="1600" dirty="0"/>
              <a:t>清除</a:t>
            </a:r>
            <a:r>
              <a:rPr lang="zh-CN" altLang="en-US" sz="1600" dirty="0" smtClean="0"/>
              <a:t>请求指纹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暂停</a:t>
            </a:r>
            <a:r>
              <a:rPr lang="en-US" altLang="zh-CN" sz="1600" dirty="0"/>
              <a:t>/</a:t>
            </a:r>
            <a:r>
              <a:rPr lang="zh-CN" altLang="en-US" sz="1600" dirty="0"/>
              <a:t>恢复</a:t>
            </a:r>
            <a:r>
              <a:rPr lang="en-US" altLang="zh-CN" sz="1600" dirty="0"/>
              <a:t>/</a:t>
            </a:r>
            <a:r>
              <a:rPr lang="zh-CN" altLang="en-US" sz="1600" dirty="0"/>
              <a:t>断点续爬</a:t>
            </a:r>
            <a:r>
              <a:rPr lang="en-US" altLang="zh-CN" sz="1600" dirty="0"/>
              <a:t>(</a:t>
            </a:r>
            <a:r>
              <a:rPr lang="zh-CN" altLang="en-US" sz="1600" dirty="0" smtClean="0"/>
              <a:t>默认</a:t>
            </a:r>
            <a:r>
              <a:rPr lang="en-US" altLang="zh-CN" sz="1600" dirty="0" smtClean="0"/>
              <a:t>False</a:t>
            </a:r>
            <a:r>
              <a:rPr lang="zh-CN" altLang="en-US" sz="1600" dirty="0" smtClean="0"/>
              <a:t>为清除</a:t>
            </a:r>
            <a:r>
              <a:rPr lang="en-US" altLang="zh-CN" sz="1600" dirty="0" smtClean="0"/>
              <a:t>,</a:t>
            </a:r>
            <a:r>
              <a:rPr lang="zh-CN" altLang="en-US" sz="1600" dirty="0"/>
              <a:t>设置为</a:t>
            </a:r>
            <a:r>
              <a:rPr lang="en-US" altLang="zh-CN" sz="1600" dirty="0" smtClean="0"/>
              <a:t>True</a:t>
            </a:r>
            <a:r>
              <a:rPr lang="zh-CN" altLang="en-US" sz="1600" dirty="0" smtClean="0"/>
              <a:t>为不</a:t>
            </a:r>
            <a:r>
              <a:rPr lang="zh-CN" altLang="en-US" sz="1600" dirty="0"/>
              <a:t>清除</a:t>
            </a:r>
            <a:r>
              <a:rPr lang="en-US" altLang="zh-CN" sz="1600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 smtClean="0"/>
              <a:t>    SCHEDULER_PERSIST </a:t>
            </a:r>
            <a:r>
              <a:rPr lang="en-US" altLang="zh-CN" sz="1600" dirty="0"/>
              <a:t>= True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2811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err="1"/>
              <a:t>scrapy_redis</a:t>
            </a:r>
            <a:r>
              <a:rPr lang="zh-CN" altLang="en-US" sz="3200" dirty="0" smtClean="0"/>
              <a:t>详解（续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017426" cy="3434786"/>
          </a:xfrm>
        </p:spPr>
        <p:txBody>
          <a:bodyPr/>
          <a:lstStyle/>
          <a:p>
            <a:r>
              <a:rPr lang="en-US" altLang="zh-CN" sz="2000" dirty="0" smtClean="0"/>
              <a:t>settings.py</a:t>
            </a:r>
            <a:r>
              <a:rPr lang="zh-CN" altLang="en-US" sz="2000" dirty="0" smtClean="0"/>
              <a:t>配置说明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1800" dirty="0" smtClean="0"/>
              <a:t>  优先级</a:t>
            </a:r>
            <a:r>
              <a:rPr lang="zh-CN" altLang="en-US" sz="1800" dirty="0"/>
              <a:t>队列 （默认）</a:t>
            </a:r>
          </a:p>
          <a:p>
            <a:pPr marL="0" indent="0">
              <a:buNone/>
            </a:pPr>
            <a:r>
              <a:rPr lang="en-US" altLang="zh-CN" sz="1800" dirty="0" smtClean="0"/>
              <a:t>    </a:t>
            </a:r>
            <a:r>
              <a:rPr lang="en-US" altLang="zh-CN" sz="1600" dirty="0" smtClean="0"/>
              <a:t>SCHEDULER_QUEUE_CLASS='</a:t>
            </a:r>
            <a:r>
              <a:rPr lang="en-US" altLang="zh-CN" sz="1600" dirty="0" err="1" smtClean="0"/>
              <a:t>scrapy_redis.queue.PriorityQueue</a:t>
            </a:r>
            <a:r>
              <a:rPr lang="en-US" altLang="zh-CN" sz="1600" dirty="0"/>
              <a:t>'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800" dirty="0" smtClean="0"/>
              <a:t>  先进先出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600" dirty="0" smtClean="0"/>
              <a:t>    SCHEDULER_QUEUE_CLASS </a:t>
            </a:r>
            <a:r>
              <a:rPr lang="en-US" altLang="zh-CN" sz="1600" dirty="0"/>
              <a:t>= '</a:t>
            </a:r>
            <a:r>
              <a:rPr lang="en-US" altLang="zh-CN" sz="1600" dirty="0" err="1"/>
              <a:t>scrapy_redis.queue.FifoQueue</a:t>
            </a:r>
            <a:r>
              <a:rPr lang="en-US" altLang="zh-CN" sz="1600" dirty="0"/>
              <a:t>'</a:t>
            </a:r>
          </a:p>
          <a:p>
            <a:pPr marL="0" indent="0">
              <a:buNone/>
            </a:pPr>
            <a:r>
              <a:rPr lang="zh-CN" altLang="en-US" sz="1800" dirty="0" smtClean="0"/>
              <a:t>  后进先出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600" dirty="0" smtClean="0"/>
              <a:t>    SCHEDULER_QUEUE_CLASS </a:t>
            </a:r>
            <a:r>
              <a:rPr lang="en-US" altLang="zh-CN" sz="1600" dirty="0"/>
              <a:t>= </a:t>
            </a:r>
            <a:r>
              <a:rPr lang="en-US" altLang="zh-CN" sz="1600" dirty="0" smtClean="0"/>
              <a:t>'</a:t>
            </a:r>
            <a:r>
              <a:rPr lang="en-US" altLang="zh-CN" sz="1600" dirty="0" err="1" smtClean="0"/>
              <a:t>scrapy_redis.queue.LifoQueue</a:t>
            </a:r>
            <a:r>
              <a:rPr lang="en-US" altLang="zh-CN" sz="1600" dirty="0" smtClean="0"/>
              <a:t>‘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800" dirty="0" err="1"/>
              <a:t>Redis</a:t>
            </a:r>
            <a:r>
              <a:rPr lang="zh-CN" altLang="en-US" sz="1800" dirty="0" smtClean="0"/>
              <a:t>管道（数据会存入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数据库）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ITEM_PIPELINES = { 'scrapy_redis.pipelines.RedisPipeline':300 }</a:t>
            </a:r>
          </a:p>
        </p:txBody>
      </p:sp>
    </p:spTree>
    <p:extLst>
      <p:ext uri="{BB962C8B-B14F-4D97-AF65-F5344CB8AC3E}">
        <p14:creationId xmlns:p14="http://schemas.microsoft.com/office/powerpoint/2010/main" val="13076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8_2*i*0"/>
  <p:tag name="KSO_WM_TEMPLATE_CATEGORY" val="custom"/>
  <p:tag name="KSO_WM_TEMPLATE_INDEX" val="20189028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8_2*i*0"/>
  <p:tag name="KSO_WM_TEMPLATE_CATEGORY" val="custom"/>
  <p:tag name="KSO_WM_TEMPLATE_INDEX" val="20189028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8_2*a*1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SLIDE_MODEL_TYPE" val="cov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8_2*a*1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l_h_f"/>
  <p:tag name="KSO_WM_UNIT_INDEX" val="1_1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8_2*l_h_f*1_1_1"/>
  <p:tag name="KSO_WM_UNIT_PRESET_TEXT" val="公司概况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11166</TotalTime>
  <Words>2080</Words>
  <Application>Microsoft Office PowerPoint</Application>
  <PresentationFormat>全屏显示(16:9)</PresentationFormat>
  <Paragraphs>344</Paragraphs>
  <Slides>44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DengXian</vt:lpstr>
      <vt:lpstr>黑体</vt:lpstr>
      <vt:lpstr>宋体</vt:lpstr>
      <vt:lpstr>Arial</vt:lpstr>
      <vt:lpstr>Calibri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分布式爬虫架构</vt:lpstr>
      <vt:lpstr>原理及实现</vt:lpstr>
      <vt:lpstr>原理及实现（续1）</vt:lpstr>
      <vt:lpstr>Redis优势</vt:lpstr>
      <vt:lpstr>scrapy_redis详解</vt:lpstr>
      <vt:lpstr>scrapy_redis详解（续1）</vt:lpstr>
      <vt:lpstr>scrapy_redis详解（续2）</vt:lpstr>
      <vt:lpstr>分布式实现流程</vt:lpstr>
      <vt:lpstr>PowerPoint 演示文稿</vt:lpstr>
      <vt:lpstr>腾讯招聘分布式爬虫</vt:lpstr>
      <vt:lpstr>腾讯招聘分布式爬虫（续1）</vt:lpstr>
      <vt:lpstr>腾讯招聘分布式爬虫（续2）</vt:lpstr>
      <vt:lpstr>腾讯招聘分布式爬虫（续3）</vt:lpstr>
      <vt:lpstr>腾讯招聘scrapy项目完成</vt:lpstr>
      <vt:lpstr>腾讯招聘分布式爬虫（续4）</vt:lpstr>
      <vt:lpstr>腾讯招聘分布式爬虫（续5）</vt:lpstr>
      <vt:lpstr>腾讯招聘分布式爬虫（续6）</vt:lpstr>
      <vt:lpstr>redis_key实现分布式</vt:lpstr>
      <vt:lpstr>redis_key实现分布式（续1）</vt:lpstr>
      <vt:lpstr>PowerPoint 演示文稿</vt:lpstr>
      <vt:lpstr>重要概念</vt:lpstr>
      <vt:lpstr>tesseract安装</vt:lpstr>
      <vt:lpstr>pytesseract</vt:lpstr>
      <vt:lpstr>PowerPoint 演示文稿</vt:lpstr>
      <vt:lpstr>极限滑块验证码破解</vt:lpstr>
      <vt:lpstr>极限滑块验证码破解（续1）</vt:lpstr>
      <vt:lpstr>豆瓣网滑块验证码破解</vt:lpstr>
      <vt:lpstr>PowerPoint 演示文稿</vt:lpstr>
      <vt:lpstr>Fiddler抓包工具</vt:lpstr>
      <vt:lpstr>Fiddler抓包工具（续1）</vt:lpstr>
      <vt:lpstr>Fiddler抓包工具（续2）</vt:lpstr>
      <vt:lpstr>Fiddler抓包工具（续3）</vt:lpstr>
      <vt:lpstr>Fiddler抓包工具（续4）</vt:lpstr>
      <vt:lpstr>PowerPoint 演示文稿</vt:lpstr>
      <vt:lpstr>F12实现移动端抓取</vt:lpstr>
      <vt:lpstr>使用F12手机模式抓取有道翻译结果</vt:lpstr>
      <vt:lpstr>手机+Fiddler</vt:lpstr>
      <vt:lpstr>手机+Fiddler（续1）</vt:lpstr>
      <vt:lpstr>手机+Fiddler（续2）</vt:lpstr>
      <vt:lpstr>手机+Fiddler（续3）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JAVA语言基础05</dc:title>
  <dc:creator>tsengyia</dc:creator>
  <cp:lastModifiedBy>Administrator</cp:lastModifiedBy>
  <cp:revision>2677</cp:revision>
  <dcterms:modified xsi:type="dcterms:W3CDTF">2020-09-02T08:45:01Z</dcterms:modified>
</cp:coreProperties>
</file>