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2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567" r:id="rId2"/>
    <p:sldId id="1117" r:id="rId3"/>
    <p:sldId id="568" r:id="rId4"/>
    <p:sldId id="1135" r:id="rId5"/>
    <p:sldId id="1174" r:id="rId6"/>
    <p:sldId id="1175" r:id="rId7"/>
    <p:sldId id="1218" r:id="rId8"/>
    <p:sldId id="1176" r:id="rId9"/>
    <p:sldId id="1219" r:id="rId10"/>
    <p:sldId id="1180" r:id="rId11"/>
    <p:sldId id="1181" r:id="rId12"/>
    <p:sldId id="1182" r:id="rId13"/>
    <p:sldId id="1183" r:id="rId14"/>
    <p:sldId id="1184" r:id="rId15"/>
    <p:sldId id="1185" r:id="rId16"/>
    <p:sldId id="1220" r:id="rId17"/>
    <p:sldId id="1221" r:id="rId18"/>
    <p:sldId id="1192" r:id="rId19"/>
    <p:sldId id="1191" r:id="rId20"/>
    <p:sldId id="1222" r:id="rId21"/>
    <p:sldId id="1194" r:id="rId22"/>
    <p:sldId id="1195" r:id="rId23"/>
    <p:sldId id="1223" r:id="rId24"/>
    <p:sldId id="1224" r:id="rId25"/>
    <p:sldId id="1225" r:id="rId26"/>
    <p:sldId id="1202" r:id="rId27"/>
    <p:sldId id="1203" r:id="rId28"/>
    <p:sldId id="1226" r:id="rId29"/>
    <p:sldId id="1227" r:id="rId30"/>
    <p:sldId id="1229" r:id="rId31"/>
    <p:sldId id="1230" r:id="rId32"/>
    <p:sldId id="1207" r:id="rId33"/>
    <p:sldId id="1208" r:id="rId34"/>
    <p:sldId id="1204" r:id="rId35"/>
    <p:sldId id="1231" r:id="rId36"/>
    <p:sldId id="1232" r:id="rId37"/>
    <p:sldId id="1233" r:id="rId38"/>
    <p:sldId id="1234" r:id="rId39"/>
    <p:sldId id="1214" r:id="rId40"/>
    <p:sldId id="1216" r:id="rId41"/>
    <p:sldId id="1173" r:id="rId4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pos="7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 Sun" initials="Y" lastIdx="11" clrIdx="0"/>
  <p:cmAuthor id="2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B73"/>
    <a:srgbClr val="013078"/>
    <a:srgbClr val="1265AB"/>
    <a:srgbClr val="C00000"/>
    <a:srgbClr val="E46C0A"/>
    <a:srgbClr val="E054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howGuides="1">
      <p:cViewPr varScale="1">
        <p:scale>
          <a:sx n="110" d="100"/>
          <a:sy n="110" d="100"/>
        </p:scale>
        <p:origin x="558" y="78"/>
      </p:cViewPr>
      <p:guideLst>
        <p:guide orient="horz" pos="487"/>
        <p:guide pos="483"/>
        <p:guide orient="horz" pos="3884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32E99C-3A9C-4613-B421-A5EBDB0C6D4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0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SPIDER DAY02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62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数据持久化存储</a:t>
            </a:r>
            <a:r>
              <a:rPr lang="en-US" altLang="zh-CN" dirty="0" smtClean="0"/>
              <a:t>-MySQL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10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516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pymysql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pymysql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excute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4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pymysql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excute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6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pymysql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excutemany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7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pymysql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excutemany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01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33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数据持久化存储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18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4108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9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r>
              <a:rPr lang="en-US" altLang="zh-CN" dirty="0" smtClean="0"/>
              <a:t>|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2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回顾（续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8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Pymongo</a:t>
            </a:r>
            <a:r>
              <a:rPr lang="zh-CN" altLang="en-US" dirty="0" smtClean="0"/>
              <a:t>模块使用流程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30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pymongo</a:t>
            </a:r>
            <a:r>
              <a:rPr lang="zh-CN" altLang="en-US" dirty="0" smtClean="0"/>
              <a:t>模块使用流程（续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pymongo</a:t>
            </a:r>
            <a:r>
              <a:rPr lang="zh-CN" altLang="en-US" dirty="0" smtClean="0"/>
              <a:t>模块使用流程（续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10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24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16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汽车之家多级页面数据抓取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26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3339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汽车之家多级页面数据抓取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90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汽车之家多级页面数据抓取（续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7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汽车之家多级页面数据抓取（续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5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数据持久化存储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csv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2955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汽车之家数据抓取实现步骤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12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汽车之家数据抓取实现步骤（续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62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39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 smtClean="0"/>
              <a:t>增量爬虫</a:t>
            </a:r>
            <a:r>
              <a:rPr lang="en-US" altLang="zh-CN" dirty="0" smtClean="0"/>
              <a:t>-MySQL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33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16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0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88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820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47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06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 smtClean="0"/>
              <a:t>requests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  <a:t>39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80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csv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08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请求模块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61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 </a:t>
            </a:r>
            <a:r>
              <a:rPr lang="en-US" altLang="zh-CN" dirty="0" smtClean="0"/>
              <a:t>| 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64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csv</a:t>
            </a:r>
            <a:r>
              <a:rPr lang="zh-CN" altLang="en-US" dirty="0" smtClean="0"/>
              <a:t>模块（续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2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csv</a:t>
            </a:r>
            <a:r>
              <a:rPr lang="zh-CN" altLang="en-US" dirty="0" smtClean="0"/>
              <a:t>模块单行写入数据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9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csv</a:t>
            </a:r>
            <a:r>
              <a:rPr lang="zh-CN" altLang="en-US" dirty="0" smtClean="0"/>
              <a:t>模块多行写入数据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1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5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D9D30-18F7-467B-8E52-B8CDA788BA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9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9938" y="2670045"/>
            <a:ext cx="7258050" cy="54295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1" hasCustomPrompt="1"/>
          </p:nvPr>
        </p:nvSpPr>
        <p:spPr>
          <a:xfrm>
            <a:off x="769236" y="2593908"/>
            <a:ext cx="7259333" cy="542955"/>
          </a:xfrm>
        </p:spPr>
        <p:txBody>
          <a:bodyPr anchor="ctr" anchorCtr="0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800" b="1" kern="120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695400" y="1801908"/>
            <a:ext cx="7332588" cy="794850"/>
          </a:xfrm>
        </p:spPr>
        <p:txBody>
          <a:bodyPr anchor="b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="" xmlns:a16="http://schemas.microsoft.com/office/drawing/2014/main" id="{CBDB4A95-D406-1D4A-B079-3F8E4342C3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319578"/>
            <a:ext cx="1440000" cy="2021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568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0573"/>
            <a:ext cx="12193200" cy="3124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0" y="66479"/>
            <a:ext cx="1692000" cy="7105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000" y="103937"/>
            <a:ext cx="648000" cy="647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="" xmlns:a16="http://schemas.microsoft.com/office/drawing/2014/main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="" xmlns:a16="http://schemas.microsoft.com/office/drawing/2014/main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="" xmlns:a16="http://schemas.microsoft.com/office/drawing/2014/main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3794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1963" y="571483"/>
            <a:ext cx="7524804" cy="1047757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815417" y="1628800"/>
            <a:ext cx="10849204" cy="4824536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43340" y="6213318"/>
            <a:ext cx="528185" cy="528185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E46C0A"/>
            </a:solidFill>
            <a:ln>
              <a:solidFill>
                <a:srgbClr val="E46C0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algn="ctr" fontAlgn="auto">
                <a:spcAft>
                  <a:spcPts val="0"/>
                </a:spcAft>
              </a:pPr>
              <a:endParaRPr lang="zh-CN" altLang="en-US" sz="1600" b="1">
                <a:solidFill>
                  <a:srgbClr val="F9FAF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 userDrawn="1"/>
        </p:nvSpPr>
        <p:spPr>
          <a:xfrm>
            <a:off x="0" y="2575820"/>
            <a:ext cx="624000" cy="1496289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堂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9FAFB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练习</a:t>
            </a:r>
            <a:endParaRPr kumimoji="0" lang="en-US" altLang="zh-CN" sz="2133" b="1" i="0" u="none" strike="noStrike" kern="1200" cap="none" spc="0" normalizeH="0" baseline="0" noProof="0" dirty="0">
              <a:ln>
                <a:noFill/>
              </a:ln>
              <a:solidFill>
                <a:srgbClr val="F9FAFB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278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每小节小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32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8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="" xmlns:a16="http://schemas.microsoft.com/office/drawing/2014/main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3">
            <a:extLst>
              <a:ext uri="{FF2B5EF4-FFF2-40B4-BE49-F238E27FC236}">
                <a16:creationId xmlns="" xmlns:a16="http://schemas.microsoft.com/office/drawing/2014/main" id="{C6380738-3C86-664B-99C4-FD11891964F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45000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rgbClr val="022B73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小结</a:t>
            </a:r>
            <a:endParaRPr lang="en-US" altLang="zh-CN" sz="6000" b="1" dirty="0">
              <a:solidFill>
                <a:srgbClr val="022B73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98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当天总结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44150" y="0"/>
            <a:ext cx="1655763" cy="9810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A4C1E78-C00B-CB43-9EEE-E635A3CD5E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="" xmlns:a16="http://schemas.microsoft.com/office/drawing/2014/main" id="{532A0C74-50E4-0D41-BE58-3A8B9FEA0C31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73113" y="965200"/>
            <a:ext cx="3810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总结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3200" b="1" i="0" u="none" kern="1200" baseline="0" dirty="0">
                <a:solidFill>
                  <a:schemeClr val="bg1"/>
                </a:solidFill>
                <a:effectLst/>
                <a:latin typeface="+mj-lt"/>
                <a:ea typeface="宋体" panose="02010600030101010101" pitchFamily="2" charset="-122"/>
                <a:cs typeface="+mn-cs"/>
              </a:rPr>
              <a:t>SUMMARY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DengXian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FAD84140-4A23-514B-9ED4-2562D1FEFF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845000"/>
            <a:ext cx="10658475" cy="4536000"/>
          </a:xfrm>
        </p:spPr>
        <p:txBody>
          <a:bodyPr lIns="90000"/>
          <a:lstStyle>
            <a:lvl1pPr marL="361800" indent="-372600">
              <a:lnSpc>
                <a:spcPct val="15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1" name="图片 6" descr="tedu logo">
            <a:extLst>
              <a:ext uri="{FF2B5EF4-FFF2-40B4-BE49-F238E27FC236}">
                <a16:creationId xmlns="" xmlns:a16="http://schemas.microsoft.com/office/drawing/2014/main" id="{C70CDD17-12EA-064A-A718-6063C55C6C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4910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3113" y="765175"/>
            <a:ext cx="3810887" cy="923925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1063" y="965200"/>
            <a:ext cx="370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目录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|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  <a:sym typeface="+mn-ea"/>
              </a:rPr>
              <a:t>CONTENTS</a:t>
            </a:r>
          </a:p>
        </p:txBody>
      </p:sp>
      <p:sp>
        <p:nvSpPr>
          <p:cNvPr id="12" name="矩形 11"/>
          <p:cNvSpPr/>
          <p:nvPr/>
        </p:nvSpPr>
        <p:spPr>
          <a:xfrm>
            <a:off x="1272000" y="21466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8988030" y="795125"/>
            <a:ext cx="1440313" cy="581332"/>
          </a:xfrm>
          <a:prstGeom prst="rect">
            <a:avLst/>
          </a:prstGeom>
          <a:ln>
            <a:noFill/>
          </a:ln>
        </p:spPr>
        <p:txBody>
          <a:bodyPr wrap="none"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01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20" name="内容占位符 19"/>
          <p:cNvSpPr>
            <a:spLocks noGrp="1"/>
          </p:cNvSpPr>
          <p:nvPr userDrawn="1">
            <p:ph sz="quarter" idx="10" hasCustomPrompt="1"/>
          </p:nvPr>
        </p:nvSpPr>
        <p:spPr>
          <a:xfrm>
            <a:off x="1991544" y="19916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pic>
        <p:nvPicPr>
          <p:cNvPr id="33" name="图片 6" descr="tedu logo">
            <a:extLst>
              <a:ext uri="{FF2B5EF4-FFF2-40B4-BE49-F238E27FC236}">
                <a16:creationId xmlns="" xmlns:a16="http://schemas.microsoft.com/office/drawing/2014/main" id="{A85838EE-210D-F74F-9DAB-9E48EC6C10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87A6138F-B30F-EC4F-9BDB-0021AC8BF46F}"/>
              </a:ext>
            </a:extLst>
          </p:cNvPr>
          <p:cNvSpPr/>
          <p:nvPr userDrawn="1"/>
        </p:nvSpPr>
        <p:spPr>
          <a:xfrm>
            <a:off x="1272000" y="283735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5" name="内容占位符 19">
            <a:extLst>
              <a:ext uri="{FF2B5EF4-FFF2-40B4-BE49-F238E27FC236}">
                <a16:creationId xmlns="" xmlns:a16="http://schemas.microsoft.com/office/drawing/2014/main" id="{62462150-CFC5-2543-A8DF-5585074A886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91544" y="268230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456944F7-3A26-5B46-9460-3B93E749BC71}"/>
              </a:ext>
            </a:extLst>
          </p:cNvPr>
          <p:cNvSpPr/>
          <p:nvPr userDrawn="1"/>
        </p:nvSpPr>
        <p:spPr>
          <a:xfrm>
            <a:off x="1272000" y="352802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7" name="内容占位符 19">
            <a:extLst>
              <a:ext uri="{FF2B5EF4-FFF2-40B4-BE49-F238E27FC236}">
                <a16:creationId xmlns="" xmlns:a16="http://schemas.microsoft.com/office/drawing/2014/main" id="{60765D8E-7E2D-7847-A335-3FCF24FB552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91737" y="337297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E7CF31A1-59AF-184E-96D8-153B7A726C9C}"/>
              </a:ext>
            </a:extLst>
          </p:cNvPr>
          <p:cNvSpPr/>
          <p:nvPr userDrawn="1"/>
        </p:nvSpPr>
        <p:spPr>
          <a:xfrm>
            <a:off x="1272000" y="4218700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39" name="内容占位符 19">
            <a:extLst>
              <a:ext uri="{FF2B5EF4-FFF2-40B4-BE49-F238E27FC236}">
                <a16:creationId xmlns="" xmlns:a16="http://schemas.microsoft.com/office/drawing/2014/main" id="{C6671A97-A6E8-CD41-8E9B-2E78E7D6EA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91737" y="4063652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15C680F4-C833-B74F-A678-E50C30599202}"/>
              </a:ext>
            </a:extLst>
          </p:cNvPr>
          <p:cNvSpPr/>
          <p:nvPr userDrawn="1"/>
        </p:nvSpPr>
        <p:spPr>
          <a:xfrm>
            <a:off x="1272000" y="4909375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1" name="内容占位符 19">
            <a:extLst>
              <a:ext uri="{FF2B5EF4-FFF2-40B4-BE49-F238E27FC236}">
                <a16:creationId xmlns="" xmlns:a16="http://schemas.microsoft.com/office/drawing/2014/main" id="{3399801B-753D-5549-BCD4-BAADF90EF6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991737" y="4754327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5AB87F6-D34F-674A-8E7A-FF1898EFB709}"/>
              </a:ext>
            </a:extLst>
          </p:cNvPr>
          <p:cNvSpPr/>
          <p:nvPr userDrawn="1"/>
        </p:nvSpPr>
        <p:spPr>
          <a:xfrm>
            <a:off x="1272000" y="5600048"/>
            <a:ext cx="575850" cy="406219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06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7" name="内容占位符 19">
            <a:extLst>
              <a:ext uri="{FF2B5EF4-FFF2-40B4-BE49-F238E27FC236}">
                <a16:creationId xmlns="" xmlns:a16="http://schemas.microsoft.com/office/drawing/2014/main" id="{1E2553EF-74B5-6440-A4A9-2BAF5AB004A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991737" y="5445000"/>
            <a:ext cx="5184526" cy="561267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1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indent="0">
              <a:buFontTx/>
              <a:buNone/>
              <a:defRPr lang="zh-CN" altLang="en-US" sz="4000" b="1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01</a:t>
            </a:r>
          </a:p>
        </p:txBody>
      </p:sp>
      <p:pic>
        <p:nvPicPr>
          <p:cNvPr id="29" name="图片 6" descr="tedu logo">
            <a:extLst>
              <a:ext uri="{FF2B5EF4-FFF2-40B4-BE49-F238E27FC236}">
                <a16:creationId xmlns="" xmlns:a16="http://schemas.microsoft.com/office/drawing/2014/main" id="{3C2ED7E3-016E-B14B-8B09-7D87512CF6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5187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2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02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9286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3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03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2365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4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04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238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5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05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4786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小节6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19"/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570216" cy="782263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>
              <a:defRPr lang="zh-CN" altLang="en-US" sz="4000" b="1" strike="noStrike" noProof="1">
                <a:ln>
                  <a:noFill/>
                </a:ln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27" name="文本框 3">
            <a:extLst>
              <a:ext uri="{FF2B5EF4-FFF2-40B4-BE49-F238E27FC236}">
                <a16:creationId xmlns="" xmlns:a16="http://schemas.microsoft.com/office/drawing/2014/main" id="{84C00708-48D1-204E-9DA9-9BD9B0C7CE8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630238" y="1452563"/>
            <a:ext cx="1968500" cy="18621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0" b="1" dirty="0">
                <a:solidFill>
                  <a:srgbClr val="013078"/>
                </a:solidFill>
                <a:ea typeface="宋体" panose="02010600030101010101" pitchFamily="2" charset="-122"/>
              </a:rPr>
              <a:t>06</a:t>
            </a:r>
          </a:p>
        </p:txBody>
      </p:sp>
      <p:pic>
        <p:nvPicPr>
          <p:cNvPr id="4" name="图片 6" descr="tedu logo">
            <a:extLst>
              <a:ext uri="{FF2B5EF4-FFF2-40B4-BE49-F238E27FC236}">
                <a16:creationId xmlns="" xmlns:a16="http://schemas.microsoft.com/office/drawing/2014/main" id="{88F91177-E12F-B646-8BA5-838923FBB1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8913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3284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小节内知识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8215" y="2060848"/>
            <a:ext cx="9048815" cy="1047757"/>
          </a:xfrm>
        </p:spPr>
        <p:txBody>
          <a:bodyPr anchor="b" anchorCtr="1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小节内知识块标题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1199456" y="3161931"/>
            <a:ext cx="9121013" cy="108000"/>
          </a:xfrm>
          <a:prstGeom prst="roundRect">
            <a:avLst/>
          </a:prstGeom>
          <a:solidFill>
            <a:srgbClr val="0070C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0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6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D36380-BA78-4470-A6C8-77E6E75F1098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2020/6/3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D6EEB6-5300-41A9-A793-517E097F478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59" r:id="rId10"/>
    <p:sldLayoutId id="2147483667" r:id="rId11"/>
    <p:sldLayoutId id="2147483660" r:id="rId12"/>
    <p:sldLayoutId id="214748366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168.com/beijing/a0_0msdgscncgpi1lto1csp1exx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168.com/beijing/a0_0msdgscncgpi1lto1csp1exx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che168.com/beijing/a0_0msdgscncgpi1lto1csp%7b%7dexx0/" TargetMode="External"/><Relationship Id="rId4" Type="http://schemas.openxmlformats.org/officeDocument/2006/relationships/hyperlink" Target="https://www.che168.com/beijing/a0_0msdgscncgpi1lto1csp2exx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904FA456-C778-9C48-AE79-1EC7F82CD2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SPIDER  DAY02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0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altLang="zh-CN" noProof="0" dirty="0" smtClean="0"/>
              <a:t>SPIDER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4000" y="3573000"/>
            <a:ext cx="8570216" cy="782263"/>
          </a:xfrm>
        </p:spPr>
        <p:txBody>
          <a:bodyPr/>
          <a:lstStyle/>
          <a:p>
            <a:r>
              <a:rPr lang="zh-CN" altLang="en-US" dirty="0"/>
              <a:t>数据持久化存储</a:t>
            </a:r>
            <a:r>
              <a:rPr lang="en-US" altLang="zh-CN" dirty="0"/>
              <a:t>-MySQL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1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pymysql</a:t>
            </a:r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en-US" altLang="zh-CN" dirty="0" err="1" smtClean="0"/>
              <a:t>pymysql</a:t>
            </a:r>
            <a:r>
              <a:rPr lang="zh-CN" altLang="en-US" dirty="0" smtClean="0"/>
              <a:t>模块与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数据库交互流程</a:t>
            </a:r>
            <a:endParaRPr lang="en-US" altLang="zh-CN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创建数据库连接对象           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db</a:t>
            </a:r>
            <a:r>
              <a:rPr lang="en-US" altLang="zh-CN" b="1" dirty="0" smtClean="0">
                <a:solidFill>
                  <a:srgbClr val="FF0000"/>
                </a:solidFill>
              </a:rPr>
              <a:t>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pymysql.connect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xx,xx,xx,xx,xx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创建游标对象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cursor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db.cursor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执行</a:t>
            </a:r>
            <a:r>
              <a:rPr lang="en-US" altLang="zh-CN" b="1" dirty="0" smtClean="0">
                <a:solidFill>
                  <a:srgbClr val="002060"/>
                </a:solidFill>
              </a:rPr>
              <a:t>SQL</a:t>
            </a:r>
            <a:r>
              <a:rPr lang="zh-CN" altLang="en-US" b="1" dirty="0" smtClean="0">
                <a:solidFill>
                  <a:srgbClr val="002060"/>
                </a:solidFill>
              </a:rPr>
              <a:t>命令                       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cursor.execute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sql</a:t>
            </a:r>
            <a:r>
              <a:rPr lang="zh-CN" altLang="en-US" b="1" dirty="0" smtClean="0">
                <a:solidFill>
                  <a:srgbClr val="FF0000"/>
                </a:solidFill>
              </a:rPr>
              <a:t>语句</a:t>
            </a:r>
            <a:r>
              <a:rPr lang="en-US" altLang="zh-CN" b="1" dirty="0" smtClean="0">
                <a:solidFill>
                  <a:srgbClr val="FF0000"/>
                </a:solidFill>
              </a:rPr>
              <a:t>,[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xx,xx</a:t>
            </a:r>
            <a:r>
              <a:rPr lang="en-US" altLang="zh-CN" b="1" dirty="0" smtClean="0">
                <a:solidFill>
                  <a:srgbClr val="FF0000"/>
                </a:solidFill>
              </a:rPr>
              <a:t>])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提交到数据库执行               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db.commit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关闭游标                              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cursor.close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</a:rPr>
              <a:t>断开数据库连接                   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db.close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右箭头 1"/>
          <p:cNvSpPr/>
          <p:nvPr/>
        </p:nvSpPr>
        <p:spPr>
          <a:xfrm>
            <a:off x="4728000" y="2349000"/>
            <a:ext cx="792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726782" y="2925000"/>
            <a:ext cx="792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726782" y="3501000"/>
            <a:ext cx="792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728000" y="4147684"/>
            <a:ext cx="792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726782" y="4723684"/>
            <a:ext cx="792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726782" y="5299684"/>
            <a:ext cx="792000" cy="2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pymysql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excute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问题</a:t>
            </a:r>
            <a:r>
              <a:rPr lang="zh-CN" altLang="en-US" sz="2400" dirty="0" smtClean="0">
                <a:solidFill>
                  <a:srgbClr val="C00000"/>
                </a:solidFill>
              </a:rPr>
              <a:t>：请使用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pymysql</a:t>
            </a:r>
            <a:r>
              <a:rPr lang="zh-CN" altLang="en-US" sz="2400" dirty="0" smtClean="0">
                <a:solidFill>
                  <a:srgbClr val="C00000"/>
                </a:solidFill>
              </a:rPr>
              <a:t>模块在</a:t>
            </a:r>
            <a:r>
              <a:rPr lang="zh-CN" altLang="en-US" sz="2400" dirty="0">
                <a:solidFill>
                  <a:srgbClr val="C00000"/>
                </a:solidFill>
              </a:rPr>
              <a:t>表中插入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条表</a:t>
            </a:r>
            <a:r>
              <a:rPr lang="zh-CN" altLang="en-US" sz="2400" dirty="0" smtClean="0">
                <a:solidFill>
                  <a:srgbClr val="C00000"/>
                </a:solidFill>
              </a:rPr>
              <a:t>记录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库名：</a:t>
            </a:r>
            <a:r>
              <a:rPr lang="en-US" altLang="zh-CN" sz="2400" dirty="0" err="1" smtClean="0"/>
              <a:t>maoyandb</a:t>
            </a:r>
            <a:endParaRPr lang="en-US" altLang="zh-CN" sz="2400" dirty="0" smtClean="0"/>
          </a:p>
          <a:p>
            <a:r>
              <a:rPr lang="zh-CN" altLang="en-US" sz="2400" dirty="0" smtClean="0"/>
              <a:t>表名：</a:t>
            </a:r>
            <a:r>
              <a:rPr lang="en-US" altLang="zh-CN" sz="2400" dirty="0" err="1" smtClean="0"/>
              <a:t>maoyantab</a:t>
            </a:r>
            <a:endParaRPr lang="en-US" altLang="zh-CN" sz="2400" dirty="0" smtClean="0"/>
          </a:p>
          <a:p>
            <a:r>
              <a:rPr lang="zh-CN" altLang="en-US" sz="2400" dirty="0" smtClean="0"/>
              <a:t>表字段：</a:t>
            </a:r>
            <a:endParaRPr lang="en-US" altLang="zh-CN" sz="2400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22B73"/>
                </a:solidFill>
              </a:rPr>
              <a:t>name 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varchar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(50)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22B73"/>
                </a:solidFill>
              </a:rPr>
              <a:t>s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tar 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varchar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(500)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22B73"/>
                </a:solidFill>
              </a:rPr>
              <a:t>s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ime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varchar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(100)     </a:t>
            </a:r>
            <a:r>
              <a:rPr lang="en-US" altLang="zh-CN" sz="2000" dirty="0" smtClean="0"/>
              <a:t>      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944000" y="2565000"/>
            <a:ext cx="6482475" cy="316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3">
            <a:schemeClr val="lt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reate database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maoyandb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charset utf8;</a:t>
            </a:r>
          </a:p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maoyandb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reate table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maoyantab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</a:p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ame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varchar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(50),</a:t>
            </a: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varchar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(500),</a:t>
            </a:r>
          </a:p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ime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varchar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(100)</a:t>
            </a:r>
          </a:p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)charset=utf8;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pymysql</a:t>
            </a:r>
            <a:r>
              <a:rPr lang="zh-CN" altLang="en-US" dirty="0"/>
              <a:t>之</a:t>
            </a:r>
            <a:r>
              <a:rPr lang="en-US" altLang="zh-CN" dirty="0" err="1"/>
              <a:t>excute</a:t>
            </a:r>
            <a:r>
              <a:rPr lang="en-US" altLang="zh-CN" dirty="0"/>
              <a:t>()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8000" y="1269000"/>
            <a:ext cx="10008000" cy="470898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pymysql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b="1" dirty="0">
                <a:solidFill>
                  <a:srgbClr val="008013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  <a:t>连接数据库</a:t>
            </a:r>
            <a:r>
              <a:rPr lang="zh-CN" altLang="zh-CN" sz="2000" b="1" dirty="0">
                <a:solidFill>
                  <a:srgbClr val="008013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  <a:t>创建游标</a:t>
            </a:r>
            <a:b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db = pymysql.connect</a:t>
            </a:r>
            <a:r>
              <a:rPr lang="zh-CN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zh-C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20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localhost'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'root'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'123456'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'maoyandb'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dirty="0">
                <a:solidFill>
                  <a:srgbClr val="660099"/>
                </a:solidFill>
                <a:latin typeface="Consolas" panose="020B0609020204030204" pitchFamily="49" charset="0"/>
              </a:rPr>
              <a:t>charset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'utf</a:t>
            </a:r>
            <a:r>
              <a:rPr lang="zh-CN" altLang="zh-CN" sz="20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8‘</a:t>
            </a:r>
            <a:endParaRPr lang="en-US" altLang="zh-CN" sz="2000" b="1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zh-CN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cursor = db.cursor()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b="1" dirty="0">
                <a:solidFill>
                  <a:srgbClr val="008013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  <a:t>插入数据</a:t>
            </a:r>
            <a:r>
              <a:rPr lang="zh-CN" altLang="zh-CN" sz="2000" b="1" dirty="0">
                <a:solidFill>
                  <a:srgbClr val="008013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  <a:t>提交到数据库执行</a:t>
            </a:r>
            <a:b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ins = 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'insert into maoyantab values(%s,%s,%s)'</a:t>
            </a:r>
            <a:b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film_li = [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大话西游之月光宝盒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</a:rPr>
              <a:t>周星驰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'1993-01-01'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cursor.execute(ins,film_li)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db.commit()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b="1" dirty="0">
                <a:solidFill>
                  <a:srgbClr val="008013"/>
                </a:solidFill>
                <a:latin typeface="Consolas" panose="020B0609020204030204" pitchFamily="49" charset="0"/>
              </a:rPr>
              <a:t># </a:t>
            </a:r>
            <a: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  <a:t>关闭游标</a:t>
            </a:r>
            <a:r>
              <a:rPr lang="zh-CN" altLang="zh-CN" sz="2000" b="1" dirty="0">
                <a:solidFill>
                  <a:srgbClr val="008013"/>
                </a:solidFill>
                <a:latin typeface="Consolas" panose="020B0609020204030204" pitchFamily="49" charset="0"/>
              </a:rPr>
              <a:t>+</a:t>
            </a:r>
            <a: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  <a:t>断开数据库连接</a:t>
            </a:r>
            <a:br>
              <a:rPr lang="zh-CN" altLang="zh-CN" sz="2000" b="1" dirty="0">
                <a:solidFill>
                  <a:srgbClr val="008013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cursor.close()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db.close()</a:t>
            </a:r>
            <a:endParaRPr lang="zh-CN" altLang="en-US" sz="2000" noProof="1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0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ymysql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excutemany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5328000"/>
          </a:xfrm>
        </p:spPr>
        <p:txBody>
          <a:bodyPr/>
          <a:lstStyle/>
          <a:p>
            <a:r>
              <a:rPr lang="zh-CN" altLang="en-US" sz="2400" dirty="0" smtClean="0"/>
              <a:t>作用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dirty="0" smtClean="0">
                <a:solidFill>
                  <a:srgbClr val="013078"/>
                </a:solidFill>
              </a:rPr>
              <a:t>--</a:t>
            </a:r>
            <a:r>
              <a:rPr lang="zh-CN" altLang="en-US" sz="2400" dirty="0" smtClean="0">
                <a:solidFill>
                  <a:srgbClr val="013078"/>
                </a:solidFill>
              </a:rPr>
              <a:t>减少数据库</a:t>
            </a:r>
            <a:r>
              <a:rPr lang="en-US" altLang="zh-CN" sz="2400" dirty="0" smtClean="0">
                <a:solidFill>
                  <a:srgbClr val="013078"/>
                </a:solidFill>
              </a:rPr>
              <a:t>IO</a:t>
            </a:r>
            <a:r>
              <a:rPr lang="zh-CN" altLang="en-US" sz="2400" dirty="0" smtClean="0">
                <a:solidFill>
                  <a:srgbClr val="013078"/>
                </a:solidFill>
              </a:rPr>
              <a:t>次数，提高效率，一次性插入多条表记录</a:t>
            </a:r>
            <a:endParaRPr lang="en-US" altLang="zh-CN" sz="2400" dirty="0" smtClean="0">
              <a:solidFill>
                <a:srgbClr val="013078"/>
              </a:solidFill>
            </a:endParaRPr>
          </a:p>
          <a:p>
            <a:pPr marL="457200" indent="-457200"/>
            <a:r>
              <a:rPr lang="zh-CN" altLang="en-US" sz="2400" dirty="0"/>
              <a:t>示例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注意：参数类型为 </a:t>
            </a:r>
            <a:r>
              <a:rPr lang="en-US" altLang="zh-CN" sz="2400" dirty="0" smtClean="0">
                <a:solidFill>
                  <a:srgbClr val="C00000"/>
                </a:solidFill>
              </a:rPr>
              <a:t>[(),(),(),()]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</a:rPr>
              <a:t> 和所抓取的数据类型高度一致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6000" y="3357000"/>
            <a:ext cx="9648000" cy="20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 = ‘insert into 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maoyantab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values(%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s,%s,%s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)’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</a:rPr>
              <a:t>film_li</a:t>
            </a:r>
            <a:r>
              <a:rPr lang="en-US" altLang="zh-CN" sz="2000" dirty="0" smtClean="0">
                <a:solidFill>
                  <a:srgbClr val="C00000"/>
                </a:solidFill>
              </a:rPr>
              <a:t> = [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    (‘</a:t>
            </a:r>
            <a:r>
              <a:rPr lang="zh-CN" altLang="en-US" sz="2000" dirty="0" smtClean="0">
                <a:solidFill>
                  <a:srgbClr val="C00000"/>
                </a:solidFill>
              </a:rPr>
              <a:t>大话西游之月光宝盒</a:t>
            </a:r>
            <a:r>
              <a:rPr lang="en-US" altLang="zh-CN" sz="2000" dirty="0" smtClean="0">
                <a:solidFill>
                  <a:srgbClr val="C00000"/>
                </a:solidFill>
              </a:rPr>
              <a:t>’,’</a:t>
            </a:r>
            <a:r>
              <a:rPr lang="zh-CN" altLang="en-US" sz="2000" dirty="0" smtClean="0">
                <a:solidFill>
                  <a:srgbClr val="C00000"/>
                </a:solidFill>
              </a:rPr>
              <a:t>周星驰</a:t>
            </a:r>
            <a:r>
              <a:rPr lang="en-US" altLang="zh-CN" sz="2000" dirty="0" smtClean="0">
                <a:solidFill>
                  <a:srgbClr val="C00000"/>
                </a:solidFill>
              </a:rPr>
              <a:t>’,’1993’</a:t>
            </a:r>
            <a:r>
              <a:rPr lang="zh-CN" altLang="en-US" sz="2000" dirty="0" smtClean="0">
                <a:solidFill>
                  <a:srgbClr val="C00000"/>
                </a:solidFill>
              </a:rPr>
              <a:t>），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(‘</a:t>
            </a:r>
            <a:r>
              <a:rPr lang="zh-CN" altLang="en-US" sz="2000" dirty="0" smtClean="0">
                <a:solidFill>
                  <a:srgbClr val="C00000"/>
                </a:solidFill>
              </a:rPr>
              <a:t>大话西游之大圣娶亲</a:t>
            </a:r>
            <a:r>
              <a:rPr lang="en-US" altLang="zh-CN" sz="2000" dirty="0" smtClean="0">
                <a:solidFill>
                  <a:srgbClr val="C00000"/>
                </a:solidFill>
              </a:rPr>
              <a:t>’,’</a:t>
            </a:r>
            <a:r>
              <a:rPr lang="zh-CN" altLang="en-US" sz="2000" dirty="0" smtClean="0">
                <a:solidFill>
                  <a:srgbClr val="C00000"/>
                </a:solidFill>
              </a:rPr>
              <a:t>周星驰</a:t>
            </a:r>
            <a:r>
              <a:rPr lang="en-US" altLang="zh-CN" sz="2000" dirty="0" smtClean="0">
                <a:solidFill>
                  <a:srgbClr val="C00000"/>
                </a:solidFill>
              </a:rPr>
              <a:t>’,’1994’)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</a:rPr>
              <a:t>]</a:t>
            </a:r>
          </a:p>
          <a:p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Cursor.executemany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ins,film_li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pymysql</a:t>
            </a:r>
            <a:r>
              <a:rPr lang="zh-CN" altLang="en-US" dirty="0"/>
              <a:t>之</a:t>
            </a:r>
            <a:r>
              <a:rPr lang="en-US" altLang="zh-CN" dirty="0" err="1"/>
              <a:t>excutemany</a:t>
            </a:r>
            <a:r>
              <a:rPr lang="en-US" altLang="zh-CN" dirty="0"/>
              <a:t>()</a:t>
            </a:r>
            <a:r>
              <a:rPr lang="zh-CN" altLang="en-US" dirty="0" smtClean="0"/>
              <a:t>方法（续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-28299" y="1058205"/>
            <a:ext cx="10658475" cy="42679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使用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excutemany</a:t>
            </a:r>
            <a:r>
              <a:rPr lang="en-US" altLang="zh-CN" sz="2400" dirty="0" smtClean="0">
                <a:solidFill>
                  <a:srgbClr val="C00000"/>
                </a:solidFill>
              </a:rPr>
              <a:t>()</a:t>
            </a:r>
            <a:r>
              <a:rPr lang="zh-CN" altLang="en-US" sz="2400" dirty="0" smtClean="0">
                <a:solidFill>
                  <a:srgbClr val="C00000"/>
                </a:solidFill>
              </a:rPr>
              <a:t>方法在表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maoyantab</a:t>
            </a:r>
            <a:r>
              <a:rPr lang="zh-CN" altLang="en-US" sz="2400" dirty="0" smtClean="0">
                <a:solidFill>
                  <a:srgbClr val="C00000"/>
                </a:solidFill>
              </a:rPr>
              <a:t>中一次性插入多条表记录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9049" y="7462915"/>
            <a:ext cx="184716" cy="431091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l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endParaRPr lang="zh-CN" altLang="en-US" sz="2400" noProof="1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8001" y="1701000"/>
            <a:ext cx="10008000" cy="45243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pymysql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连接数据库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创建游标</a:t>
            </a:r>
            <a:b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 = pymysql.connect(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'maoyandb'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 = db.cursor()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插入数据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提交到数据库执行</a:t>
            </a:r>
            <a:b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 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'insert into maoyantab values(%s,%s,%s)'</a:t>
            </a:r>
            <a:b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film_li = [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大话西游之月光宝盒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周星驰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'1993-01-01'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大话西游之大圣娶亲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周星驰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'1994-01-01'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cursor.executemany(ins,film_li)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db.commit()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关闭游标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断开数据库连接</a:t>
            </a:r>
            <a:b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cursor.close()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db.close()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将猫眼电影</a:t>
            </a:r>
            <a:r>
              <a:rPr lang="en-US" altLang="zh-CN" dirty="0" smtClean="0"/>
              <a:t>top100</a:t>
            </a:r>
            <a:r>
              <a:rPr lang="zh-CN" altLang="en-US" dirty="0" smtClean="0"/>
              <a:t>的电影名称、主演、上映时间存入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数据库的</a:t>
            </a:r>
            <a:r>
              <a:rPr lang="en-US" altLang="zh-CN" dirty="0" err="1" smtClean="0"/>
              <a:t>maoyantab</a:t>
            </a:r>
            <a:r>
              <a:rPr lang="zh-CN" altLang="en-US" dirty="0" smtClean="0"/>
              <a:t>表中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execute()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爬虫程序思路</a:t>
            </a:r>
            <a:endParaRPr lang="en-US" altLang="zh-CN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在 </a:t>
            </a:r>
            <a:r>
              <a:rPr lang="en-US" altLang="zh-CN" b="1" dirty="0" smtClean="0">
                <a:solidFill>
                  <a:srgbClr val="022B73"/>
                </a:solidFill>
              </a:rPr>
              <a:t>__</a:t>
            </a:r>
            <a:r>
              <a:rPr lang="en-US" altLang="zh-CN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b="1" dirty="0" smtClean="0">
                <a:solidFill>
                  <a:srgbClr val="022B73"/>
                </a:solidFill>
              </a:rPr>
              <a:t>__() </a:t>
            </a:r>
            <a:r>
              <a:rPr lang="zh-CN" altLang="en-US" b="1" dirty="0" smtClean="0">
                <a:solidFill>
                  <a:srgbClr val="022B73"/>
                </a:solidFill>
              </a:rPr>
              <a:t>中连接数据库并创建游标对象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在 </a:t>
            </a:r>
            <a:r>
              <a:rPr lang="en-US" altLang="zh-CN" b="1" dirty="0" err="1" smtClean="0">
                <a:solidFill>
                  <a:srgbClr val="022B73"/>
                </a:solidFill>
              </a:rPr>
              <a:t>save_html</a:t>
            </a:r>
            <a:r>
              <a:rPr lang="en-US" altLang="zh-CN" b="1" dirty="0" smtClean="0">
                <a:solidFill>
                  <a:srgbClr val="022B73"/>
                </a:solidFill>
              </a:rPr>
              <a:t>() </a:t>
            </a:r>
            <a:r>
              <a:rPr lang="zh-CN" altLang="en-US" b="1" dirty="0" smtClean="0">
                <a:solidFill>
                  <a:srgbClr val="022B73"/>
                </a:solidFill>
              </a:rPr>
              <a:t>中将所抓取的数据处理成列表，使用</a:t>
            </a:r>
            <a:r>
              <a:rPr lang="en-US" altLang="zh-CN" b="1" dirty="0" smtClean="0">
                <a:solidFill>
                  <a:srgbClr val="022B73"/>
                </a:solidFill>
              </a:rPr>
              <a:t>execute()</a:t>
            </a:r>
            <a:r>
              <a:rPr lang="zh-CN" altLang="en-US" b="1" dirty="0" smtClean="0">
                <a:solidFill>
                  <a:srgbClr val="022B73"/>
                </a:solidFill>
              </a:rPr>
              <a:t>方法写入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在</a:t>
            </a:r>
            <a:r>
              <a:rPr lang="en-US" altLang="zh-CN" b="1" dirty="0" smtClean="0">
                <a:solidFill>
                  <a:srgbClr val="022B73"/>
                </a:solidFill>
              </a:rPr>
              <a:t>run() </a:t>
            </a:r>
            <a:r>
              <a:rPr lang="zh-CN" altLang="en-US" b="1" dirty="0" smtClean="0">
                <a:solidFill>
                  <a:srgbClr val="022B73"/>
                </a:solidFill>
              </a:rPr>
              <a:t>中等数据抓取完成后关闭游标及断开数据库连接</a:t>
            </a:r>
            <a:endParaRPr lang="en-US" altLang="zh-CN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116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sz="2400" dirty="0" smtClean="0"/>
              <a:t>将猫眼电影</a:t>
            </a:r>
            <a:r>
              <a:rPr lang="en-US" altLang="zh-CN" sz="2400" dirty="0" smtClean="0"/>
              <a:t>top100</a:t>
            </a:r>
            <a:r>
              <a:rPr lang="zh-CN" altLang="en-US" sz="2400" dirty="0" smtClean="0"/>
              <a:t>的电影名称、主演、上映时间存入</a:t>
            </a:r>
            <a:r>
              <a:rPr lang="en-US" altLang="zh-CN" sz="2400" dirty="0"/>
              <a:t>MySQL</a:t>
            </a:r>
            <a:r>
              <a:rPr lang="zh-CN" altLang="en-US" sz="2400" dirty="0"/>
              <a:t>数据库的</a:t>
            </a:r>
            <a:r>
              <a:rPr lang="en-US" altLang="zh-CN" sz="2400" dirty="0" err="1"/>
              <a:t>maoyantab</a:t>
            </a:r>
            <a:r>
              <a:rPr lang="zh-CN" altLang="en-US" sz="2400" dirty="0"/>
              <a:t>表中</a:t>
            </a:r>
            <a:r>
              <a:rPr lang="en-US" altLang="zh-CN" sz="2400" dirty="0" smtClean="0"/>
              <a:t>– 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executemany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爬虫程序思路</a:t>
            </a:r>
            <a:endParaRPr lang="en-US" altLang="zh-CN" sz="2400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中连接数据库及创建游标对象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中定义存储所有电影信息的空列表，用于后序存入数据库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save_html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中将所抓取的数据处理成元组，并添加到总列表中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run()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中等数据抓取完成一次性使用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executemany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()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写入后断开数据库</a:t>
            </a:r>
            <a:endParaRPr lang="en-US" altLang="zh-CN" sz="20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875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53784" y="3222737"/>
            <a:ext cx="8930216" cy="782263"/>
          </a:xfrm>
        </p:spPr>
        <p:txBody>
          <a:bodyPr/>
          <a:lstStyle/>
          <a:p>
            <a:r>
              <a:rPr lang="zh-CN" altLang="en-US" dirty="0"/>
              <a:t>数据持久化存储</a:t>
            </a:r>
            <a:r>
              <a:rPr lang="en-US" altLang="zh-CN" dirty="0"/>
              <a:t>-</a:t>
            </a:r>
            <a:r>
              <a:rPr lang="en-US" altLang="zh-CN" dirty="0" err="1"/>
              <a:t>MongoDB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1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/>
              <a:t>回顾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557000"/>
            <a:ext cx="11247433" cy="489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013078"/>
                </a:solidFill>
              </a:rPr>
              <a:t>MongoDB</a:t>
            </a:r>
            <a:r>
              <a:rPr lang="zh-CN" altLang="en-US" dirty="0" smtClean="0">
                <a:solidFill>
                  <a:srgbClr val="013078"/>
                </a:solidFill>
              </a:rPr>
              <a:t>为非关系型</a:t>
            </a:r>
            <a:r>
              <a:rPr lang="zh-CN" altLang="en-US" dirty="0">
                <a:solidFill>
                  <a:srgbClr val="013078"/>
                </a:solidFill>
              </a:rPr>
              <a:t>数据库</a:t>
            </a:r>
            <a:r>
              <a:rPr lang="en-US" altLang="zh-CN" dirty="0">
                <a:solidFill>
                  <a:srgbClr val="013078"/>
                </a:solidFill>
              </a:rPr>
              <a:t>,</a:t>
            </a:r>
            <a:r>
              <a:rPr lang="zh-CN" altLang="en-US" dirty="0">
                <a:solidFill>
                  <a:srgbClr val="013078"/>
                </a:solidFill>
              </a:rPr>
              <a:t>数据以键值对方式</a:t>
            </a:r>
            <a:r>
              <a:rPr lang="zh-CN" altLang="en-US" dirty="0" smtClean="0">
                <a:solidFill>
                  <a:srgbClr val="013078"/>
                </a:solidFill>
              </a:rPr>
              <a:t>存储</a:t>
            </a:r>
            <a:endParaRPr lang="en-US" altLang="zh-CN" dirty="0" smtClean="0">
              <a:solidFill>
                <a:srgbClr val="01307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13078"/>
                </a:solidFill>
              </a:rPr>
              <a:t>MongoDB</a:t>
            </a:r>
            <a:r>
              <a:rPr lang="zh-CN" altLang="en-US" dirty="0">
                <a:solidFill>
                  <a:srgbClr val="013078"/>
                </a:solidFill>
              </a:rPr>
              <a:t>基于磁盘</a:t>
            </a:r>
            <a:r>
              <a:rPr lang="zh-CN" altLang="en-US" dirty="0" smtClean="0">
                <a:solidFill>
                  <a:srgbClr val="013078"/>
                </a:solidFill>
              </a:rPr>
              <a:t>存储</a:t>
            </a:r>
            <a:endParaRPr lang="en-US" altLang="zh-CN" dirty="0" smtClean="0">
              <a:solidFill>
                <a:srgbClr val="01307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13078"/>
                </a:solidFill>
              </a:rPr>
              <a:t>MongoDB</a:t>
            </a:r>
            <a:r>
              <a:rPr lang="zh-CN" altLang="en-US" dirty="0">
                <a:solidFill>
                  <a:srgbClr val="013078"/>
                </a:solidFill>
              </a:rPr>
              <a:t>数据类型单一</a:t>
            </a:r>
            <a:r>
              <a:rPr lang="en-US" altLang="zh-CN" dirty="0">
                <a:solidFill>
                  <a:srgbClr val="013078"/>
                </a:solidFill>
              </a:rPr>
              <a:t>,</a:t>
            </a:r>
            <a:r>
              <a:rPr lang="zh-CN" altLang="en-US" dirty="0">
                <a:solidFill>
                  <a:srgbClr val="013078"/>
                </a:solidFill>
              </a:rPr>
              <a:t>值为</a:t>
            </a:r>
            <a:r>
              <a:rPr lang="en-US" altLang="zh-CN" dirty="0">
                <a:solidFill>
                  <a:srgbClr val="013078"/>
                </a:solidFill>
              </a:rPr>
              <a:t>JSON</a:t>
            </a:r>
            <a:r>
              <a:rPr lang="zh-CN" altLang="en-US" dirty="0">
                <a:solidFill>
                  <a:srgbClr val="013078"/>
                </a:solidFill>
              </a:rPr>
              <a:t>文档</a:t>
            </a:r>
            <a:r>
              <a:rPr lang="en-US" altLang="zh-CN" dirty="0">
                <a:solidFill>
                  <a:srgbClr val="013078"/>
                </a:solidFill>
              </a:rPr>
              <a:t>,</a:t>
            </a:r>
            <a:r>
              <a:rPr lang="zh-CN" altLang="en-US" dirty="0">
                <a:solidFill>
                  <a:srgbClr val="013078"/>
                </a:solidFill>
              </a:rPr>
              <a:t>而</a:t>
            </a:r>
            <a:r>
              <a:rPr lang="en-US" altLang="zh-CN" dirty="0" err="1">
                <a:solidFill>
                  <a:srgbClr val="013078"/>
                </a:solidFill>
              </a:rPr>
              <a:t>Redis</a:t>
            </a:r>
            <a:r>
              <a:rPr lang="zh-CN" altLang="en-US" dirty="0">
                <a:solidFill>
                  <a:srgbClr val="013078"/>
                </a:solidFill>
              </a:rPr>
              <a:t>基于</a:t>
            </a:r>
            <a:r>
              <a:rPr lang="zh-CN" altLang="en-US" dirty="0" smtClean="0">
                <a:solidFill>
                  <a:srgbClr val="013078"/>
                </a:solidFill>
              </a:rPr>
              <a:t>内存</a:t>
            </a:r>
            <a:endParaRPr lang="en-US" altLang="zh-CN" dirty="0" smtClean="0">
              <a:solidFill>
                <a:srgbClr val="01307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13078"/>
                </a:solidFill>
              </a:rPr>
              <a:t>MongoDB</a:t>
            </a:r>
            <a:r>
              <a:rPr lang="en-US" altLang="zh-CN" dirty="0">
                <a:solidFill>
                  <a:srgbClr val="013078"/>
                </a:solidFill>
              </a:rPr>
              <a:t>: </a:t>
            </a:r>
            <a:r>
              <a:rPr lang="zh-CN" altLang="en-US" dirty="0">
                <a:solidFill>
                  <a:srgbClr val="013078"/>
                </a:solidFill>
              </a:rPr>
              <a:t>库 </a:t>
            </a:r>
            <a:r>
              <a:rPr lang="en-US" altLang="zh-CN" dirty="0">
                <a:solidFill>
                  <a:srgbClr val="013078"/>
                </a:solidFill>
              </a:rPr>
              <a:t>-&gt; </a:t>
            </a:r>
            <a:r>
              <a:rPr lang="zh-CN" altLang="en-US" dirty="0">
                <a:solidFill>
                  <a:srgbClr val="013078"/>
                </a:solidFill>
              </a:rPr>
              <a:t>集合 </a:t>
            </a:r>
            <a:r>
              <a:rPr lang="en-US" altLang="zh-CN" dirty="0">
                <a:solidFill>
                  <a:srgbClr val="013078"/>
                </a:solidFill>
              </a:rPr>
              <a:t>-&gt; </a:t>
            </a:r>
            <a:r>
              <a:rPr lang="zh-CN" altLang="en-US" dirty="0" smtClean="0">
                <a:solidFill>
                  <a:srgbClr val="013078"/>
                </a:solidFill>
              </a:rPr>
              <a:t>文档</a:t>
            </a:r>
            <a:endParaRPr lang="en-US" altLang="zh-CN" dirty="0" smtClean="0">
              <a:solidFill>
                <a:srgbClr val="013078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13078"/>
                </a:solidFill>
              </a:rPr>
              <a:t>MySQL  </a:t>
            </a:r>
            <a:r>
              <a:rPr lang="en-US" altLang="zh-CN" dirty="0" smtClean="0">
                <a:solidFill>
                  <a:srgbClr val="013078"/>
                </a:solidFill>
              </a:rPr>
              <a:t>   : </a:t>
            </a:r>
            <a:r>
              <a:rPr lang="zh-CN" altLang="en-US" dirty="0">
                <a:solidFill>
                  <a:srgbClr val="013078"/>
                </a:solidFill>
              </a:rPr>
              <a:t>库 </a:t>
            </a:r>
            <a:r>
              <a:rPr lang="en-US" altLang="zh-CN" dirty="0">
                <a:solidFill>
                  <a:srgbClr val="013078"/>
                </a:solidFill>
              </a:rPr>
              <a:t>-&gt; </a:t>
            </a:r>
            <a:r>
              <a:rPr lang="zh-CN" altLang="en-US" dirty="0">
                <a:solidFill>
                  <a:srgbClr val="013078"/>
                </a:solidFill>
              </a:rPr>
              <a:t>表  </a:t>
            </a:r>
            <a:r>
              <a:rPr lang="en-US" altLang="zh-CN" dirty="0">
                <a:solidFill>
                  <a:srgbClr val="013078"/>
                </a:solidFill>
              </a:rPr>
              <a:t>-&gt;  </a:t>
            </a:r>
            <a:r>
              <a:rPr lang="zh-CN" altLang="en-US" dirty="0">
                <a:solidFill>
                  <a:srgbClr val="013078"/>
                </a:solidFill>
              </a:rPr>
              <a:t>表记录</a:t>
            </a:r>
            <a:endParaRPr lang="en-US" altLang="zh-CN" dirty="0" smtClean="0">
              <a:solidFill>
                <a:srgbClr val="0130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="" xmlns:a16="http://schemas.microsoft.com/office/drawing/2014/main" id="{256AA75C-FEA4-7B4E-907E-4DEEE6D108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数据持久化存储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csv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5AB38B0A-3AB3-4B44-BE9E-7FCA7ECC927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数据持久化存储</a:t>
            </a:r>
            <a:r>
              <a:rPr lang="en-US" altLang="zh-CN" dirty="0" smtClean="0"/>
              <a:t>-MySQL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EEAECE30-1B1A-CE47-A421-47562B8B8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数据持久化存储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C046402A-0575-7E4E-88E7-47AD69F5F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汽车之</a:t>
            </a:r>
            <a:r>
              <a:rPr lang="zh-CN" altLang="en-US" dirty="0" smtClean="0"/>
              <a:t>家多级页面数据抓取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="" xmlns:a16="http://schemas.microsoft.com/office/drawing/2014/main" id="{28D8C72D-268F-1843-9982-2EF37E8102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smtClean="0"/>
              <a:t>-MySQL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="" xmlns:a16="http://schemas.microsoft.com/office/drawing/2014/main" id="{D4FE494E-F390-5243-A4A9-ED89A4B41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91736" y="5445000"/>
            <a:ext cx="5472263" cy="561267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回顾（续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467487" y="1197000"/>
            <a:ext cx="11247433" cy="5256000"/>
          </a:xfrm>
        </p:spPr>
        <p:txBody>
          <a:bodyPr/>
          <a:lstStyle/>
          <a:p>
            <a:pPr marL="457200" indent="-457200"/>
            <a:r>
              <a:rPr lang="zh-CN" altLang="en-US" sz="2400" dirty="0" smtClean="0"/>
              <a:t>进入</a:t>
            </a:r>
            <a:r>
              <a:rPr lang="en-US" altLang="zh-CN" sz="2400" dirty="0" err="1" smtClean="0"/>
              <a:t>MongoDB</a:t>
            </a:r>
            <a:r>
              <a:rPr lang="zh-CN" altLang="en-US" sz="2400" dirty="0" smtClean="0"/>
              <a:t>命令行： </a:t>
            </a:r>
            <a:r>
              <a:rPr lang="en-US" altLang="zh-CN" sz="2400" dirty="0" smtClean="0">
                <a:solidFill>
                  <a:srgbClr val="C00000"/>
                </a:solidFill>
              </a:rPr>
              <a:t>mongo</a:t>
            </a:r>
          </a:p>
          <a:p>
            <a:pPr marL="457200" indent="-457200"/>
            <a:r>
              <a:rPr lang="zh-CN" altLang="en-US" sz="2400" dirty="0" smtClean="0"/>
              <a:t>常用命令</a:t>
            </a:r>
            <a:endParaRPr lang="en-US" altLang="zh-CN" sz="2400" dirty="0" smtClean="0"/>
          </a:p>
          <a:p>
            <a:pPr marL="840600" lvl="1" indent="-4572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13078"/>
                </a:solidFill>
              </a:rPr>
              <a:t>show </a:t>
            </a:r>
            <a:r>
              <a:rPr lang="en-US" altLang="zh-CN" sz="2000" b="1" dirty="0" err="1" smtClean="0">
                <a:solidFill>
                  <a:srgbClr val="013078"/>
                </a:solidFill>
              </a:rPr>
              <a:t>dbs</a:t>
            </a:r>
            <a:r>
              <a:rPr lang="en-US" altLang="zh-CN" sz="2000" b="1" dirty="0" smtClean="0">
                <a:solidFill>
                  <a:srgbClr val="013078"/>
                </a:solidFill>
              </a:rPr>
              <a:t>       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查看所有库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   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840600" lvl="1" indent="-4572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13078"/>
                </a:solidFill>
              </a:rPr>
              <a:t>use </a:t>
            </a:r>
            <a:r>
              <a:rPr lang="zh-CN" altLang="en-US" sz="2000" b="1" dirty="0">
                <a:solidFill>
                  <a:srgbClr val="013078"/>
                </a:solidFill>
              </a:rPr>
              <a:t>库</a:t>
            </a:r>
            <a:r>
              <a:rPr lang="zh-CN" altLang="en-US" sz="2000" b="1" dirty="0" smtClean="0">
                <a:solidFill>
                  <a:srgbClr val="013078"/>
                </a:solidFill>
              </a:rPr>
              <a:t>名         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切换到指定库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840600" lvl="1" indent="-4572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13078"/>
                </a:solidFill>
              </a:rPr>
              <a:t>show </a:t>
            </a:r>
            <a:r>
              <a:rPr lang="en-US" altLang="zh-CN" sz="2000" b="1" dirty="0" smtClean="0">
                <a:solidFill>
                  <a:srgbClr val="013078"/>
                </a:solidFill>
              </a:rPr>
              <a:t>collections       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查看当前库中的所有集合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840600" lvl="1" indent="-4572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13078"/>
                </a:solidFill>
              </a:rPr>
              <a:t>db.</a:t>
            </a:r>
            <a:r>
              <a:rPr lang="zh-CN" altLang="en-US" sz="2000" b="1" dirty="0">
                <a:solidFill>
                  <a:srgbClr val="013078"/>
                </a:solidFill>
              </a:rPr>
              <a:t>集合名</a:t>
            </a:r>
            <a:r>
              <a:rPr lang="en-US" altLang="zh-CN" sz="2000" b="1" dirty="0">
                <a:solidFill>
                  <a:srgbClr val="013078"/>
                </a:solidFill>
              </a:rPr>
              <a:t>.find().pretty</a:t>
            </a:r>
            <a:r>
              <a:rPr lang="en-US" altLang="zh-CN" sz="2000" b="1" dirty="0" smtClean="0">
                <a:solidFill>
                  <a:srgbClr val="013078"/>
                </a:solidFill>
              </a:rPr>
              <a:t>()      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查看当前库中文档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840600" lvl="1" indent="-4572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13078"/>
                </a:solidFill>
              </a:rPr>
              <a:t>db.</a:t>
            </a:r>
            <a:r>
              <a:rPr lang="zh-CN" altLang="en-US" sz="2000" b="1" dirty="0">
                <a:solidFill>
                  <a:srgbClr val="013078"/>
                </a:solidFill>
              </a:rPr>
              <a:t>集合名</a:t>
            </a:r>
            <a:r>
              <a:rPr lang="en-US" altLang="zh-CN" sz="2000" b="1" dirty="0">
                <a:solidFill>
                  <a:srgbClr val="013078"/>
                </a:solidFill>
              </a:rPr>
              <a:t>.count</a:t>
            </a:r>
            <a:r>
              <a:rPr lang="en-US" altLang="zh-CN" sz="2000" b="1" dirty="0" smtClean="0">
                <a:solidFill>
                  <a:srgbClr val="013078"/>
                </a:solidFill>
              </a:rPr>
              <a:t>()       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统计集合中文档的数量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840600" lvl="1" indent="-4572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13078"/>
                </a:solidFill>
              </a:rPr>
              <a:t>db.</a:t>
            </a:r>
            <a:r>
              <a:rPr lang="zh-CN" altLang="en-US" sz="2000" b="1" dirty="0">
                <a:solidFill>
                  <a:srgbClr val="013078"/>
                </a:solidFill>
              </a:rPr>
              <a:t>集合名</a:t>
            </a:r>
            <a:r>
              <a:rPr lang="en-US" altLang="zh-CN" sz="2000" b="1" dirty="0">
                <a:solidFill>
                  <a:srgbClr val="013078"/>
                </a:solidFill>
              </a:rPr>
              <a:t>.drop() </a:t>
            </a:r>
            <a:r>
              <a:rPr lang="en-US" altLang="zh-CN" sz="2000" b="1" dirty="0" smtClean="0">
                <a:solidFill>
                  <a:srgbClr val="013078"/>
                </a:solidFill>
              </a:rPr>
              <a:t>       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删除集合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840600" lvl="1" indent="-457200">
              <a:lnSpc>
                <a:spcPts val="35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13078"/>
                </a:solidFill>
              </a:rPr>
              <a:t>db.dropDatabase</a:t>
            </a:r>
            <a:r>
              <a:rPr lang="en-US" altLang="zh-CN" sz="2000" b="1" dirty="0">
                <a:solidFill>
                  <a:srgbClr val="013078"/>
                </a:solidFill>
              </a:rPr>
              <a:t>() </a:t>
            </a:r>
            <a:r>
              <a:rPr lang="en-US" altLang="zh-CN" sz="2000" b="1" dirty="0" smtClean="0">
                <a:solidFill>
                  <a:srgbClr val="013078"/>
                </a:solidFill>
              </a:rPr>
              <a:t>           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删除当前库</a:t>
            </a:r>
            <a:endParaRPr lang="en-US" altLang="zh-CN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712000" y="2709000"/>
            <a:ext cx="648000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712000" y="3213000"/>
            <a:ext cx="648000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468000" y="3717000"/>
            <a:ext cx="648000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224000" y="4195740"/>
            <a:ext cx="648000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576000" y="4713958"/>
            <a:ext cx="648000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481970" y="5232176"/>
            <a:ext cx="648000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720000" y="5750394"/>
            <a:ext cx="648000" cy="216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Pymongo</a:t>
            </a:r>
            <a:r>
              <a:rPr lang="zh-CN" altLang="en-US" dirty="0" smtClean="0"/>
              <a:t>模块使用流程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624000" y="1125000"/>
            <a:ext cx="11232000" cy="5472000"/>
          </a:xfrm>
        </p:spPr>
        <p:txBody>
          <a:bodyPr/>
          <a:lstStyle/>
          <a:p>
            <a:pPr marL="457200" indent="-457200"/>
            <a:r>
              <a:rPr lang="zh-CN" altLang="en-US" sz="2400" dirty="0" smtClean="0"/>
              <a:t>安装：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pip3 install </a:t>
            </a:r>
            <a:r>
              <a:rPr lang="en-US" altLang="zh-CN" sz="2400" dirty="0" err="1" smtClean="0"/>
              <a:t>pymongo</a:t>
            </a:r>
            <a:endParaRPr lang="en-US" altLang="zh-CN" sz="2400" dirty="0" smtClean="0"/>
          </a:p>
          <a:p>
            <a:pPr marL="457200" indent="-457200"/>
            <a:r>
              <a:rPr lang="zh-CN" altLang="en-US" sz="2400" dirty="0" smtClean="0"/>
              <a:t>使用流程</a:t>
            </a:r>
            <a:endParaRPr lang="en-US" altLang="zh-CN" sz="2400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创建连接对象：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conn =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pymongo.MongoClient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(‘localhost’,27017)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创建库对象：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db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= conn[‘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库名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’]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创建集合对象：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myset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db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[‘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集合名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’]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在集合中插入文档：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myset.insert_one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({})</a:t>
            </a: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在集合中插入文档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2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myset.insert_many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([{},{},{},{},…,{}]</a:t>
            </a:r>
          </a:p>
          <a:p>
            <a:pPr marL="383400" lvl="1" indent="0">
              <a:buNone/>
            </a:pPr>
            <a:r>
              <a:rPr lang="zh-CN" altLang="en-US" sz="2000" b="1" dirty="0" smtClean="0">
                <a:solidFill>
                  <a:srgbClr val="7030A0"/>
                </a:solidFill>
              </a:rPr>
              <a:t>注意：</a:t>
            </a:r>
            <a:r>
              <a:rPr lang="en-US" altLang="zh-CN" sz="2000" b="1" dirty="0" err="1" smtClean="0">
                <a:solidFill>
                  <a:srgbClr val="7030A0"/>
                </a:solidFill>
              </a:rPr>
              <a:t>MongoDB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无需提前建库建集合，直接操作即可，会自动建库建集合</a:t>
            </a:r>
            <a:endParaRPr lang="en-US" altLang="zh-C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pymongo</a:t>
            </a:r>
            <a:r>
              <a:rPr lang="zh-CN" altLang="en-US" dirty="0" smtClean="0"/>
              <a:t>模块使用流程（续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sz="2400" dirty="0" smtClean="0"/>
              <a:t>请在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maoyandb</a:t>
            </a:r>
            <a:r>
              <a:rPr lang="zh-CN" altLang="en-US" sz="2400" dirty="0" smtClean="0">
                <a:solidFill>
                  <a:srgbClr val="C00000"/>
                </a:solidFill>
              </a:rPr>
              <a:t>库</a:t>
            </a:r>
            <a:r>
              <a:rPr lang="zh-CN" altLang="en-US" sz="2400" dirty="0" smtClean="0"/>
              <a:t>下的集合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maoyanset</a:t>
            </a:r>
            <a:r>
              <a:rPr lang="zh-CN" altLang="en-US" sz="2400" dirty="0" smtClean="0"/>
              <a:t>中插入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条文档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insert_one</a:t>
            </a:r>
            <a:r>
              <a:rPr lang="en-US" altLang="zh-CN" sz="2400" dirty="0" smtClean="0">
                <a:solidFill>
                  <a:srgbClr val="C00000"/>
                </a:solidFill>
              </a:rPr>
              <a:t>()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0000" y="2067166"/>
            <a:ext cx="9792000" cy="39590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pymongo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 = pymongo.MongoClient(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27017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 = conn[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'maoyandb'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 = db[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'maoyanset'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film_dict = {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大话西游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'star'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周星驰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'1993-01-01'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myset.insert_one(film_dict)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pymongo</a:t>
            </a:r>
            <a:r>
              <a:rPr lang="zh-CN" altLang="en-US" dirty="0" smtClean="0"/>
              <a:t>模块使用流程（续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400000"/>
          </a:xfrm>
        </p:spPr>
        <p:txBody>
          <a:bodyPr/>
          <a:lstStyle/>
          <a:p>
            <a:r>
              <a:rPr lang="zh-CN" altLang="en-US" sz="2400" dirty="0" smtClean="0"/>
              <a:t>请在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maoyandb</a:t>
            </a:r>
            <a:r>
              <a:rPr lang="zh-CN" altLang="en-US" sz="2400" dirty="0" smtClean="0">
                <a:solidFill>
                  <a:srgbClr val="C00000"/>
                </a:solidFill>
              </a:rPr>
              <a:t>库</a:t>
            </a:r>
            <a:r>
              <a:rPr lang="zh-CN" altLang="en-US" sz="2400" dirty="0" smtClean="0"/>
              <a:t>下的集合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maoyanset</a:t>
            </a:r>
            <a:r>
              <a:rPr lang="zh-CN" altLang="en-US" sz="2400" dirty="0" smtClean="0"/>
              <a:t>插入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条文档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insert_many</a:t>
            </a:r>
            <a:r>
              <a:rPr lang="en-US" altLang="zh-CN" sz="2400" dirty="0" smtClean="0">
                <a:solidFill>
                  <a:srgbClr val="C00000"/>
                </a:solidFill>
              </a:rPr>
              <a:t>()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8000" y="1759050"/>
            <a:ext cx="8931344" cy="41319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 = pymongo.MongoClient(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27017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 = conn[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'maoyandb'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 = db[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'maoyanset'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film_li = [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大话西游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'star'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周星驰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'1993-01-01'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霸王别姬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'star'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</a:rPr>
              <a:t>张国荣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'1993-01-01'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myset.insert_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(film_li)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将猫眼电影</a:t>
            </a:r>
            <a:r>
              <a:rPr lang="en-US" altLang="zh-CN" dirty="0" smtClean="0"/>
              <a:t>top100</a:t>
            </a:r>
            <a:r>
              <a:rPr lang="zh-CN" altLang="en-US" dirty="0" smtClean="0"/>
              <a:t>的电影名称、主演、上映时间存入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数据库的</a:t>
            </a:r>
            <a:r>
              <a:rPr lang="en-US" altLang="zh-CN" dirty="0" err="1" smtClean="0"/>
              <a:t>maoyanset</a:t>
            </a:r>
            <a:r>
              <a:rPr lang="zh-CN" altLang="en-US" dirty="0" smtClean="0"/>
              <a:t>集合中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>
                <a:solidFill>
                  <a:srgbClr val="FF0000"/>
                </a:solidFill>
              </a:rPr>
              <a:t>insert_one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爬虫程序思路</a:t>
            </a:r>
            <a:endParaRPr lang="en-US" altLang="zh-CN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在 </a:t>
            </a:r>
            <a:r>
              <a:rPr lang="en-US" altLang="zh-CN" b="1" dirty="0" smtClean="0">
                <a:solidFill>
                  <a:srgbClr val="022B73"/>
                </a:solidFill>
              </a:rPr>
              <a:t>__</a:t>
            </a:r>
            <a:r>
              <a:rPr lang="en-US" altLang="zh-CN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b="1" dirty="0" smtClean="0">
                <a:solidFill>
                  <a:srgbClr val="022B73"/>
                </a:solidFill>
              </a:rPr>
              <a:t>__() </a:t>
            </a:r>
            <a:r>
              <a:rPr lang="zh-CN" altLang="en-US" b="1" dirty="0" smtClean="0">
                <a:solidFill>
                  <a:srgbClr val="022B73"/>
                </a:solidFill>
              </a:rPr>
              <a:t>中连接数据库并创建库对象和集合对象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在 </a:t>
            </a:r>
            <a:r>
              <a:rPr lang="en-US" altLang="zh-CN" b="1" dirty="0" err="1" smtClean="0">
                <a:solidFill>
                  <a:srgbClr val="022B73"/>
                </a:solidFill>
              </a:rPr>
              <a:t>save_html</a:t>
            </a:r>
            <a:r>
              <a:rPr lang="en-US" altLang="zh-CN" b="1" dirty="0" smtClean="0">
                <a:solidFill>
                  <a:srgbClr val="022B73"/>
                </a:solidFill>
              </a:rPr>
              <a:t>() </a:t>
            </a:r>
            <a:r>
              <a:rPr lang="zh-CN" altLang="en-US" b="1" dirty="0" smtClean="0">
                <a:solidFill>
                  <a:srgbClr val="022B73"/>
                </a:solidFill>
              </a:rPr>
              <a:t>中将所抓取数据处理成字典，使用</a:t>
            </a:r>
            <a:r>
              <a:rPr lang="en-US" altLang="zh-CN" b="1" dirty="0" err="1" smtClean="0">
                <a:solidFill>
                  <a:srgbClr val="022B73"/>
                </a:solidFill>
              </a:rPr>
              <a:t>insert_one</a:t>
            </a:r>
            <a:r>
              <a:rPr lang="en-US" altLang="zh-CN" b="1" dirty="0" smtClean="0">
                <a:solidFill>
                  <a:srgbClr val="022B73"/>
                </a:solidFill>
              </a:rPr>
              <a:t>()</a:t>
            </a:r>
            <a:r>
              <a:rPr lang="zh-CN" altLang="en-US" b="1" dirty="0" smtClean="0">
                <a:solidFill>
                  <a:srgbClr val="022B73"/>
                </a:solidFill>
              </a:rPr>
              <a:t>方法写入</a:t>
            </a:r>
            <a:r>
              <a:rPr lang="en-US" altLang="zh-CN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949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sz="2400" dirty="0" smtClean="0"/>
              <a:t>将猫眼电影</a:t>
            </a:r>
            <a:r>
              <a:rPr lang="en-US" altLang="zh-CN" sz="2400" dirty="0" smtClean="0"/>
              <a:t>top100</a:t>
            </a:r>
            <a:r>
              <a:rPr lang="zh-CN" altLang="en-US" sz="2400" dirty="0" smtClean="0"/>
              <a:t>的电影名称、主演、上映时间存入</a:t>
            </a:r>
            <a:r>
              <a:rPr lang="en-US" altLang="zh-CN" sz="2400" dirty="0" err="1" smtClean="0"/>
              <a:t>MongoDB</a:t>
            </a:r>
            <a:r>
              <a:rPr lang="zh-CN" altLang="en-US" sz="2400" dirty="0" smtClean="0"/>
              <a:t>数据库的</a:t>
            </a:r>
            <a:r>
              <a:rPr lang="en-US" altLang="zh-CN" sz="2400" dirty="0" err="1" smtClean="0"/>
              <a:t>maoyanset</a:t>
            </a:r>
            <a:r>
              <a:rPr lang="zh-CN" altLang="en-US" sz="2400" dirty="0" smtClean="0"/>
              <a:t>集合中 </a:t>
            </a:r>
            <a:r>
              <a:rPr lang="en-US" altLang="zh-CN" sz="2400" dirty="0" smtClean="0"/>
              <a:t>– </a:t>
            </a:r>
            <a:r>
              <a:rPr lang="en-US" altLang="zh-CN" sz="2400" dirty="0" err="1">
                <a:solidFill>
                  <a:srgbClr val="C00000"/>
                </a:solidFill>
              </a:rPr>
              <a:t>insert_many</a:t>
            </a:r>
            <a:r>
              <a:rPr lang="en-US" altLang="zh-CN" sz="2400" dirty="0" smtClean="0">
                <a:solidFill>
                  <a:srgbClr val="C00000"/>
                </a:solidFill>
              </a:rPr>
              <a:t>()</a:t>
            </a:r>
            <a:r>
              <a:rPr lang="zh-CN" altLang="en-US" sz="2400" dirty="0" smtClean="0">
                <a:solidFill>
                  <a:srgbClr val="C00000"/>
                </a:solidFill>
              </a:rPr>
              <a:t>方法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爬虫程序思路</a:t>
            </a:r>
            <a:endParaRPr lang="en-US" altLang="zh-CN" sz="2400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中连接数据库及创建库对象和集合对象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中定义存储所有电影信息的空列表，用于后序存入数据库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save_html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中将所抓取的数据处理成字典，并添加到总列表中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run()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中等数据抓取完成一次性使用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insert_many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()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写入数据库</a:t>
            </a:r>
            <a:endParaRPr lang="en-US" altLang="zh-CN" sz="20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649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汽车之家多级页面数据</a:t>
            </a:r>
            <a:r>
              <a:rPr lang="zh-CN" altLang="en-US" dirty="0" smtClean="0"/>
              <a:t>抓取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5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汽车之家多级页面数据抓取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 marL="726300" lvl="1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爬取汽车之家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–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二手车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–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价格从低到高 的所有汽车详情页数据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383400" lvl="1" indent="0">
              <a:buNone/>
            </a:pPr>
            <a:endParaRPr lang="en-US" altLang="zh-CN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00" y="1701000"/>
            <a:ext cx="6550868" cy="37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汽车之家多级页面数据抓取（续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 marL="726300" lvl="1"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汽车详情页信息</a:t>
            </a:r>
            <a:endParaRPr lang="en-US" altLang="zh-CN" sz="2000" b="1" dirty="0" smtClean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00" y="1773000"/>
            <a:ext cx="7884023" cy="38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汽车之家多级页面数据抓取（续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0311433" cy="4896000"/>
          </a:xfrm>
        </p:spPr>
        <p:txBody>
          <a:bodyPr/>
          <a:lstStyle/>
          <a:p>
            <a:pPr marL="342900"/>
            <a:r>
              <a:rPr lang="en-US" altLang="zh-CN" b="1" dirty="0" smtClean="0"/>
              <a:t>URL</a:t>
            </a:r>
            <a:r>
              <a:rPr lang="zh-CN" altLang="en-US" b="1" dirty="0" smtClean="0"/>
              <a:t>地址</a:t>
            </a:r>
            <a:r>
              <a:rPr lang="zh-CN" altLang="en-US" sz="2400" b="1" dirty="0" smtClean="0"/>
              <a:t>：</a:t>
            </a:r>
            <a:r>
              <a:rPr lang="en-US" altLang="zh-CN" sz="2400" b="1" dirty="0">
                <a:hlinkClick r:id="rId3"/>
              </a:rPr>
              <a:t>https://www.che168.com/beijing/a0_0msdgscncgpi1lto1csp1exx0</a:t>
            </a:r>
            <a:r>
              <a:rPr lang="en-US" altLang="zh-CN" sz="2400" b="1" dirty="0" smtClean="0">
                <a:hlinkClick r:id="rId3"/>
              </a:rPr>
              <a:t>/</a:t>
            </a:r>
            <a:endParaRPr lang="en-US" altLang="zh-CN" sz="2400" b="1" dirty="0" smtClean="0"/>
          </a:p>
          <a:p>
            <a:pPr marL="342900"/>
            <a:r>
              <a:rPr lang="zh-CN" altLang="en-US" b="1" dirty="0"/>
              <a:t>爬</a:t>
            </a:r>
            <a:r>
              <a:rPr lang="zh-CN" altLang="en-US" b="1" dirty="0" smtClean="0"/>
              <a:t>取目标</a:t>
            </a:r>
            <a:endParaRPr lang="en-US" altLang="zh-CN" b="1" dirty="0"/>
          </a:p>
          <a:p>
            <a:pPr marL="903600" lvl="3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车的型号、行驶里程、上牌时间、档位、排量、车辆所在地、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价格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marL="324000" lvl="2"/>
            <a:r>
              <a:rPr lang="zh-CN" altLang="en-US" sz="2800" b="1" dirty="0">
                <a:latin typeface="DengXian" panose="02010600030101010101" pitchFamily="2" charset="-122"/>
                <a:ea typeface="DengXian" panose="02010600030101010101" pitchFamily="2" charset="-122"/>
              </a:rPr>
              <a:t>案例</a:t>
            </a:r>
            <a:r>
              <a:rPr lang="zh-CN" altLang="en-US" sz="28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分析</a:t>
            </a:r>
            <a:endParaRPr lang="en-US" altLang="zh-CN" sz="2800" b="1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一级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页面所抓数据：汽车详情页链接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二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级页面所抓数据：车的标题、行驶里程、上牌时间、挡位、排量、所在地、价格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E4CD5891-E6B7-774C-BE9D-3635E9DA2E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数据持久化存储</a:t>
            </a:r>
            <a:r>
              <a:rPr lang="en-US" altLang="zh-CN" dirty="0"/>
              <a:t>-</a:t>
            </a:r>
            <a:r>
              <a:rPr lang="en-US" altLang="zh-CN" dirty="0" err="1"/>
              <a:t>csv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汽车之家数据抓取实现步骤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 marL="342900" indent="-342900"/>
            <a:r>
              <a:rPr lang="zh-CN" altLang="en-US" sz="2400" dirty="0" smtClean="0"/>
              <a:t>确定</a:t>
            </a:r>
            <a:r>
              <a:rPr lang="zh-CN" altLang="en-US" sz="2400" dirty="0"/>
              <a:t>响应内容中是否存在所需</a:t>
            </a:r>
            <a:r>
              <a:rPr lang="zh-CN" altLang="en-US" sz="2400" dirty="0" smtClean="0"/>
              <a:t>抓取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两级页面所抓数据在响应内容中全部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存在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579600" lvl="3" indent="0">
              <a:buNone/>
            </a:pPr>
            <a:endParaRPr lang="en-US" altLang="zh-CN" sz="2000" b="1" dirty="0">
              <a:solidFill>
                <a:srgbClr val="002060"/>
              </a:solidFill>
            </a:endParaRPr>
          </a:p>
          <a:p>
            <a:pPr marL="324000" lvl="2"/>
            <a:r>
              <a:rPr lang="zh-CN" altLang="en-US" sz="24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观察</a:t>
            </a:r>
            <a:r>
              <a:rPr lang="en-US" altLang="zh-CN" sz="24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URL</a:t>
            </a:r>
            <a:r>
              <a:rPr lang="zh-CN" altLang="en-US" sz="24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地址规律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页：</a:t>
            </a:r>
            <a:r>
              <a:rPr lang="en-US" altLang="zh-CN" sz="2000" b="1" dirty="0">
                <a:solidFill>
                  <a:srgbClr val="002060"/>
                </a:solidFill>
                <a:hlinkClick r:id="rId3"/>
              </a:rPr>
              <a:t>https://www.che168.com/beijing/a0_0msdgscncgpi1lto1csp1exx0</a:t>
            </a:r>
            <a:r>
              <a:rPr lang="en-US" altLang="zh-CN" sz="2000" b="1" dirty="0" smtClean="0">
                <a:solidFill>
                  <a:srgbClr val="002060"/>
                </a:solidFill>
                <a:hlinkClick r:id="rId3"/>
              </a:rPr>
              <a:t>/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页：</a:t>
            </a:r>
            <a:r>
              <a:rPr lang="en-US" altLang="zh-CN" sz="2000" b="1" dirty="0">
                <a:solidFill>
                  <a:srgbClr val="002060"/>
                </a:solidFill>
                <a:hlinkClick r:id="rId4"/>
              </a:rPr>
              <a:t>https://www.che168.com/beijing/a0_0msdgscncgpi1lto1csp2exx0</a:t>
            </a:r>
            <a:r>
              <a:rPr lang="en-US" altLang="zh-CN" sz="2000" b="1" dirty="0" smtClean="0">
                <a:solidFill>
                  <a:srgbClr val="002060"/>
                </a:solidFill>
                <a:hlinkClick r:id="rId4"/>
              </a:rPr>
              <a:t>/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第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n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页：</a:t>
            </a:r>
            <a:r>
              <a:rPr lang="en-US" altLang="zh-CN" sz="2000" b="1" dirty="0">
                <a:solidFill>
                  <a:srgbClr val="002060"/>
                </a:solidFill>
                <a:hlinkClick r:id="rId5"/>
              </a:rPr>
              <a:t>https://www.che168.com/beijing/a0_0msdgscncgpi1lto1csp{}exx0</a:t>
            </a:r>
            <a:r>
              <a:rPr lang="en-US" altLang="zh-CN" sz="2000" b="1" dirty="0" smtClean="0">
                <a:solidFill>
                  <a:srgbClr val="002060"/>
                </a:solidFill>
                <a:hlinkClick r:id="rId5"/>
              </a:rPr>
              <a:t>/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汽车之家数据抓取实现步骤（续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 lvl="2">
              <a:spcBef>
                <a:spcPts val="1000"/>
              </a:spcBef>
            </a:pP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写</a:t>
            </a:r>
            <a:r>
              <a:rPr lang="zh-CN" altLang="en-US" sz="24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正则表达式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一级页面正则表达式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579600" lvl="3" indent="0"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	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二级页面正则表达式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579600" lvl="3" indent="0">
              <a:buNone/>
            </a:pPr>
            <a:r>
              <a:rPr lang="en-US" altLang="zh-CN" sz="2000" b="1" dirty="0">
                <a:solidFill>
                  <a:srgbClr val="002060"/>
                </a:solidFill>
              </a:rPr>
              <a:t>	</a:t>
            </a:r>
          </a:p>
          <a:p>
            <a:pPr marL="0" lvl="2" indent="0">
              <a:buNone/>
            </a:pPr>
            <a:endParaRPr lang="en-US" altLang="zh-CN" sz="2400" b="1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24000" lvl="2"/>
            <a:r>
              <a:rPr lang="zh-CN" altLang="en-US" sz="24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观察</a:t>
            </a:r>
            <a:r>
              <a:rPr lang="en-US" altLang="zh-CN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URL</a:t>
            </a:r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地址</a:t>
            </a:r>
            <a:r>
              <a:rPr lang="zh-CN" altLang="en-US" sz="2400" b="1" dirty="0" smtClean="0">
                <a:latin typeface="DengXian" panose="02010600030101010101" pitchFamily="2" charset="-122"/>
                <a:ea typeface="DengXian" panose="02010600030101010101" pitchFamily="2" charset="-122"/>
              </a:rPr>
              <a:t>规律</a:t>
            </a:r>
            <a:endParaRPr lang="en-US" altLang="zh-CN" sz="2400" b="1" dirty="0" smtClean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</a:rPr>
              <a:t>写程序架构，完善程序实现数据抓取</a:t>
            </a:r>
          </a:p>
        </p:txBody>
      </p:sp>
      <p:sp>
        <p:nvSpPr>
          <p:cNvPr id="5" name="矩形 4"/>
          <p:cNvSpPr/>
          <p:nvPr/>
        </p:nvSpPr>
        <p:spPr>
          <a:xfrm>
            <a:off x="1776000" y="2277000"/>
            <a:ext cx="8496000" cy="43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altLang="zh-CN" dirty="0"/>
              <a:t>&lt;li class="cards-li list-photo-li".*?&lt;a href="(.*?)".*?&lt;/li&gt;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4362" y="3316500"/>
            <a:ext cx="8496000" cy="108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&lt;div class="car-box"&gt;.*?&lt;h3 class="car-brand-name"&gt;(.*?)&lt;/h3&gt;.*?&lt;</a:t>
            </a:r>
            <a:r>
              <a:rPr lang="en-US" altLang="zh-CN" dirty="0" err="1"/>
              <a:t>ul</a:t>
            </a:r>
            <a:r>
              <a:rPr lang="en-US" altLang="zh-CN" dirty="0"/>
              <a:t> class="brand-unit-item </a:t>
            </a:r>
            <a:r>
              <a:rPr lang="en-US" altLang="zh-CN" dirty="0" err="1"/>
              <a:t>fn</a:t>
            </a:r>
            <a:r>
              <a:rPr lang="en-US" altLang="zh-CN" dirty="0"/>
              <a:t>-clear"&gt;.*?&lt;h4&gt;(.*?)&lt;/h4&gt;.*?&lt;h4&gt;(.*?)&lt;/h4&gt;.*?&lt;h4&gt;(.*?)&lt;/h4&gt;.*?&lt;h4&gt;(.*?)&lt;/h4&gt;.*?&lt;span class="price" id="</a:t>
            </a:r>
            <a:r>
              <a:rPr lang="en-US" altLang="zh-CN" dirty="0" err="1"/>
              <a:t>overlayPrice</a:t>
            </a:r>
            <a:r>
              <a:rPr lang="en-US" altLang="zh-CN" dirty="0"/>
              <a:t>"&gt;</a:t>
            </a:r>
            <a:r>
              <a:rPr lang="zh-CN" altLang="en-US" dirty="0"/>
              <a:t>￥</a:t>
            </a:r>
            <a:r>
              <a:rPr lang="en-US" altLang="zh-CN" dirty="0"/>
              <a:t>(.*?)&lt;b&gt;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5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r>
              <a:rPr lang="zh-CN" altLang="en-US" sz="2000" dirty="0" smtClean="0"/>
              <a:t>多级页面数据抓取，需要定义多个功能函数，减少重复代码</a:t>
            </a:r>
            <a:endParaRPr lang="en-US" altLang="zh-CN" sz="2000" dirty="0" smtClean="0"/>
          </a:p>
          <a:p>
            <a:r>
              <a:rPr lang="zh-CN" altLang="en-US" sz="2000" dirty="0"/>
              <a:t>所</a:t>
            </a:r>
            <a:r>
              <a:rPr lang="zh-CN" altLang="en-US" sz="2000" dirty="0" smtClean="0"/>
              <a:t>抓页面较多时，使用随机</a:t>
            </a:r>
            <a:r>
              <a:rPr lang="en-US" altLang="zh-CN" sz="2000" dirty="0" smtClean="0"/>
              <a:t>User-Agent</a:t>
            </a:r>
            <a:r>
              <a:rPr lang="zh-CN" altLang="en-US" sz="2000" dirty="0" smtClean="0"/>
              <a:t>进行数据抓取</a:t>
            </a:r>
            <a:endParaRPr lang="en-US" altLang="zh-CN" sz="2000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定义</a:t>
            </a:r>
            <a:r>
              <a:rPr lang="en-US" altLang="zh-CN" sz="1800" b="1" dirty="0" err="1">
                <a:solidFill>
                  <a:srgbClr val="002060"/>
                </a:solidFill>
                <a:latin typeface="+mn-lt"/>
                <a:ea typeface="+mn-ea"/>
              </a:rPr>
              <a:t>py</a:t>
            </a: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模块，在列表中存入大量</a:t>
            </a:r>
            <a:r>
              <a:rPr lang="en-US" altLang="zh-CN" sz="1800" b="1" dirty="0">
                <a:solidFill>
                  <a:srgbClr val="002060"/>
                </a:solidFill>
                <a:latin typeface="+mn-lt"/>
                <a:ea typeface="+mn-ea"/>
              </a:rPr>
              <a:t>User-Agent</a:t>
            </a: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，每次访问随机选择</a:t>
            </a:r>
            <a:endParaRPr lang="en-US" altLang="zh-CN" sz="1800" b="1" dirty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使用</a:t>
            </a:r>
            <a:r>
              <a:rPr lang="en-US" altLang="zh-CN" sz="1800" b="1" dirty="0" err="1">
                <a:solidFill>
                  <a:srgbClr val="002060"/>
                </a:solidFill>
                <a:latin typeface="+mn-lt"/>
                <a:ea typeface="+mn-ea"/>
              </a:rPr>
              <a:t>fake_useragent</a:t>
            </a: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模块实现随机获取</a:t>
            </a:r>
            <a:r>
              <a:rPr lang="en-US" altLang="zh-CN" sz="1800" b="1" dirty="0" smtClean="0">
                <a:solidFill>
                  <a:srgbClr val="002060"/>
                </a:solidFill>
                <a:latin typeface="+mn-lt"/>
                <a:ea typeface="+mn-ea"/>
              </a:rPr>
              <a:t>User-Agent</a:t>
            </a:r>
          </a:p>
          <a:p>
            <a:pPr marL="427500" indent="-457200"/>
            <a:r>
              <a:rPr lang="en-US" altLang="zh-CN" sz="2000" dirty="0" err="1"/>
              <a:t>fake_useragent</a:t>
            </a:r>
            <a:r>
              <a:rPr lang="zh-CN" altLang="en-US" sz="2000" dirty="0"/>
              <a:t>模块安装及</a:t>
            </a: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安装：</a:t>
            </a:r>
            <a:r>
              <a:rPr lang="en-US" altLang="zh-CN" sz="1800" b="1" dirty="0" err="1">
                <a:solidFill>
                  <a:srgbClr val="002060"/>
                </a:solidFill>
                <a:latin typeface="+mn-lt"/>
                <a:ea typeface="+mn-ea"/>
              </a:rPr>
              <a:t>sudo</a:t>
            </a:r>
            <a:r>
              <a:rPr lang="en-US" altLang="zh-CN" sz="1800" b="1" dirty="0">
                <a:solidFill>
                  <a:srgbClr val="002060"/>
                </a:solidFill>
                <a:latin typeface="+mn-lt"/>
                <a:ea typeface="+mn-ea"/>
              </a:rPr>
              <a:t> pip3 install </a:t>
            </a:r>
            <a:r>
              <a:rPr lang="en-US" altLang="zh-CN" sz="1800" b="1" dirty="0" err="1">
                <a:solidFill>
                  <a:srgbClr val="002060"/>
                </a:solidFill>
                <a:latin typeface="+mn-lt"/>
                <a:ea typeface="+mn-ea"/>
              </a:rPr>
              <a:t>fake_useragent</a:t>
            </a:r>
            <a:endParaRPr lang="en-US" altLang="zh-CN" sz="1800" b="1" dirty="0">
              <a:solidFill>
                <a:srgbClr val="002060"/>
              </a:solidFill>
              <a:latin typeface="+mn-lt"/>
              <a:ea typeface="+mn-ea"/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使用</a:t>
            </a:r>
            <a:endParaRPr lang="en-US" altLang="zh-CN" sz="1800" b="1" dirty="0">
              <a:solidFill>
                <a:srgbClr val="002060"/>
              </a:solidFill>
              <a:latin typeface="+mn-lt"/>
              <a:ea typeface="+mn-ea"/>
            </a:endParaRPr>
          </a:p>
          <a:p>
            <a:pPr marL="383400" lvl="1" indent="0">
              <a:buNone/>
            </a:pP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1560000" y="4725000"/>
            <a:ext cx="8496000" cy="86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fake_useragent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UserAgent</a:t>
            </a:r>
            <a:endParaRPr lang="en-US" altLang="zh-CN" dirty="0" smtClean="0"/>
          </a:p>
          <a:p>
            <a:r>
              <a:rPr lang="en-US" altLang="zh-CN" dirty="0" smtClean="0"/>
              <a:t>agent = </a:t>
            </a:r>
            <a:r>
              <a:rPr lang="en-US" altLang="zh-CN" dirty="0" err="1" smtClean="0"/>
              <a:t>UserAgent</a:t>
            </a:r>
            <a:r>
              <a:rPr lang="en-US" altLang="zh-CN" dirty="0" smtClean="0"/>
              <a:t>().random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19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增量爬虫</a:t>
            </a:r>
            <a:r>
              <a:rPr lang="en-US" altLang="zh-CN" dirty="0"/>
              <a:t>-MySQL</a:t>
            </a:r>
            <a:r>
              <a:rPr lang="zh-CN" altLang="en-US" dirty="0"/>
              <a:t>及</a:t>
            </a:r>
            <a:r>
              <a:rPr lang="en-US" altLang="zh-CN" dirty="0" err="1"/>
              <a:t>Redis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6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000" dirty="0"/>
              <a:t>定义</a:t>
            </a:r>
            <a:endParaRPr lang="en-US" altLang="zh-CN" sz="2000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每次爬取只抓取新更新的链接，之前抓取过的链接不会再继续抓取</a:t>
            </a:r>
            <a:endParaRPr lang="en-US" altLang="zh-CN" sz="1800" b="1" dirty="0">
              <a:solidFill>
                <a:srgbClr val="002060"/>
              </a:solidFill>
              <a:latin typeface="+mn-lt"/>
              <a:ea typeface="+mn-ea"/>
            </a:endParaRPr>
          </a:p>
          <a:p>
            <a:r>
              <a:rPr lang="zh-CN" altLang="en-US" sz="2000" dirty="0" smtClean="0"/>
              <a:t>实现思路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- MySQL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2060"/>
                </a:solidFill>
                <a:latin typeface="+mn-lt"/>
                <a:ea typeface="+mn-ea"/>
              </a:rPr>
              <a:t>MySQL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中新建指纹表，用来存储</a:t>
            </a: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所有爬取过的链接的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指纹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在爬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取任何链接之前，先判断该指纹是否存在于指纹表，如果已存在则不再进行爬取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对于常规网站来说，新更新的数据一般会在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前面。比如说</a:t>
            </a:r>
            <a:r>
              <a:rPr lang="zh-CN" altLang="en-US" sz="1800" b="1" dirty="0">
                <a:solidFill>
                  <a:srgbClr val="002060"/>
                </a:solidFill>
                <a:latin typeface="+mn-lt"/>
                <a:ea typeface="+mn-ea"/>
              </a:rPr>
              <a:t>新闻类网站（新更新的新闻会在页面顶部）、电商类网站、房产类网站</a:t>
            </a:r>
            <a:r>
              <a:rPr lang="zh-CN" altLang="en-US" sz="1800" b="1" dirty="0" smtClean="0">
                <a:solidFill>
                  <a:srgbClr val="002060"/>
                </a:solidFill>
                <a:latin typeface="+mn-lt"/>
                <a:ea typeface="+mn-ea"/>
              </a:rPr>
              <a:t>等</a:t>
            </a:r>
            <a:endParaRPr lang="en-US" altLang="zh-CN" sz="18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rgbClr val="C00000"/>
                </a:solidFill>
                <a:latin typeface="+mn-lt"/>
                <a:ea typeface="+mn-ea"/>
              </a:rPr>
              <a:t>所以，一旦检测到有链接已经爬取过，则无需再检测其之后的链接，终止程序即可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8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400" dirty="0"/>
              <a:t>创建库以及指纹</a:t>
            </a:r>
            <a:r>
              <a:rPr lang="zh-CN" altLang="en-US" sz="2400" dirty="0" smtClean="0"/>
              <a:t>表                                   创建存储所抓具体数据的表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200000" y="1917000"/>
            <a:ext cx="3888000" cy="15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create database </a:t>
            </a:r>
            <a:r>
              <a:rPr lang="en-US" altLang="zh-CN" dirty="0" err="1"/>
              <a:t>cardb</a:t>
            </a:r>
            <a:r>
              <a:rPr lang="en-US" altLang="zh-CN" dirty="0"/>
              <a:t> charset utf8;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/>
              <a:t>cardb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table </a:t>
            </a:r>
            <a:r>
              <a:rPr lang="en-US" altLang="zh-CN" dirty="0" err="1"/>
              <a:t>request_finger</a:t>
            </a:r>
            <a:r>
              <a:rPr lang="en-US" altLang="zh-CN" dirty="0"/>
              <a:t>(</a:t>
            </a:r>
          </a:p>
          <a:p>
            <a:r>
              <a:rPr lang="en-US" altLang="zh-CN" dirty="0" smtClean="0"/>
              <a:t>finger </a:t>
            </a:r>
            <a:r>
              <a:rPr lang="en-US" altLang="zh-CN" dirty="0"/>
              <a:t>char(32)</a:t>
            </a:r>
          </a:p>
          <a:p>
            <a:r>
              <a:rPr lang="en-US" altLang="zh-CN" dirty="0" smtClean="0"/>
              <a:t>)</a:t>
            </a:r>
            <a:r>
              <a:rPr lang="en-US" altLang="zh-CN" dirty="0"/>
              <a:t>charset=utf8;</a:t>
            </a:r>
          </a:p>
        </p:txBody>
      </p:sp>
      <p:sp>
        <p:nvSpPr>
          <p:cNvPr id="6" name="矩形 5"/>
          <p:cNvSpPr/>
          <p:nvPr/>
        </p:nvSpPr>
        <p:spPr>
          <a:xfrm>
            <a:off x="6672000" y="1917000"/>
            <a:ext cx="3888000" cy="2736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 create table </a:t>
            </a:r>
            <a:r>
              <a:rPr lang="en-US" altLang="zh-CN" dirty="0" err="1"/>
              <a:t>cartab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name </a:t>
            </a:r>
            <a:r>
              <a:rPr lang="en-US" altLang="zh-CN" dirty="0" err="1"/>
              <a:t>varchar</a:t>
            </a:r>
            <a:r>
              <a:rPr lang="en-US" altLang="zh-CN" dirty="0"/>
              <a:t>(100),</a:t>
            </a:r>
          </a:p>
          <a:p>
            <a:r>
              <a:rPr lang="en-US" altLang="zh-CN" dirty="0"/>
              <a:t>  km </a:t>
            </a:r>
            <a:r>
              <a:rPr lang="en-US" altLang="zh-CN" dirty="0" err="1"/>
              <a:t>varchar</a:t>
            </a:r>
            <a:r>
              <a:rPr lang="en-US" altLang="zh-CN" dirty="0"/>
              <a:t>(50),</a:t>
            </a:r>
          </a:p>
          <a:p>
            <a:r>
              <a:rPr lang="en-US" altLang="zh-CN" dirty="0"/>
              <a:t>  years </a:t>
            </a:r>
            <a:r>
              <a:rPr lang="en-US" altLang="zh-CN" dirty="0" err="1"/>
              <a:t>varchar</a:t>
            </a:r>
            <a:r>
              <a:rPr lang="en-US" altLang="zh-CN" dirty="0"/>
              <a:t>(50),</a:t>
            </a:r>
          </a:p>
          <a:p>
            <a:r>
              <a:rPr lang="en-US" altLang="zh-CN" dirty="0"/>
              <a:t>  type </a:t>
            </a:r>
            <a:r>
              <a:rPr lang="en-US" altLang="zh-CN" dirty="0" err="1"/>
              <a:t>varchar</a:t>
            </a:r>
            <a:r>
              <a:rPr lang="en-US" altLang="zh-CN" dirty="0"/>
              <a:t>(50),</a:t>
            </a:r>
          </a:p>
          <a:p>
            <a:r>
              <a:rPr lang="en-US" altLang="zh-CN" dirty="0"/>
              <a:t>  displacement </a:t>
            </a:r>
            <a:r>
              <a:rPr lang="en-US" altLang="zh-CN" dirty="0" err="1"/>
              <a:t>varchar</a:t>
            </a:r>
            <a:r>
              <a:rPr lang="en-US" altLang="zh-CN" dirty="0"/>
              <a:t>(50),</a:t>
            </a:r>
          </a:p>
          <a:p>
            <a:r>
              <a:rPr lang="en-US" altLang="zh-CN" dirty="0"/>
              <a:t>  city </a:t>
            </a:r>
            <a:r>
              <a:rPr lang="en-US" altLang="zh-CN" dirty="0" err="1"/>
              <a:t>varchar</a:t>
            </a:r>
            <a:r>
              <a:rPr lang="en-US" altLang="zh-CN" dirty="0"/>
              <a:t>(50),</a:t>
            </a:r>
          </a:p>
          <a:p>
            <a:r>
              <a:rPr lang="en-US" altLang="zh-CN" dirty="0"/>
              <a:t>  price </a:t>
            </a:r>
            <a:r>
              <a:rPr lang="en-US" altLang="zh-CN" dirty="0" err="1"/>
              <a:t>varchar</a:t>
            </a:r>
            <a:r>
              <a:rPr lang="en-US" altLang="zh-CN" dirty="0"/>
              <a:t>(50)</a:t>
            </a:r>
          </a:p>
          <a:p>
            <a:r>
              <a:rPr lang="en-US" altLang="zh-CN" dirty="0"/>
              <a:t>  )charset=utf8;</a:t>
            </a:r>
          </a:p>
        </p:txBody>
      </p:sp>
    </p:spTree>
    <p:extLst>
      <p:ext uri="{BB962C8B-B14F-4D97-AF65-F5344CB8AC3E}">
        <p14:creationId xmlns:p14="http://schemas.microsoft.com/office/powerpoint/2010/main" val="15040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战前准备</a:t>
            </a:r>
            <a:r>
              <a:rPr lang="en-US" altLang="zh-CN" sz="2000" dirty="0" smtClean="0">
                <a:solidFill>
                  <a:srgbClr val="C00000"/>
                </a:solidFill>
              </a:rPr>
              <a:t>1 – </a:t>
            </a:r>
            <a:r>
              <a:rPr lang="zh-CN" altLang="en-US" sz="2000" dirty="0" smtClean="0">
                <a:solidFill>
                  <a:srgbClr val="C00000"/>
                </a:solidFill>
              </a:rPr>
              <a:t>如何给</a:t>
            </a:r>
            <a:r>
              <a:rPr lang="en-US" altLang="zh-CN" sz="2000" dirty="0" smtClean="0">
                <a:solidFill>
                  <a:srgbClr val="C00000"/>
                </a:solidFill>
              </a:rPr>
              <a:t>URL</a:t>
            </a:r>
            <a:r>
              <a:rPr lang="zh-CN" altLang="en-US" sz="2000" dirty="0" smtClean="0">
                <a:solidFill>
                  <a:srgbClr val="C00000"/>
                </a:solidFill>
              </a:rPr>
              <a:t>地址进行</a:t>
            </a:r>
            <a:r>
              <a:rPr lang="en-US" altLang="zh-CN" sz="2000" dirty="0" smtClean="0">
                <a:solidFill>
                  <a:srgbClr val="C00000"/>
                </a:solidFill>
              </a:rPr>
              <a:t>md5</a:t>
            </a:r>
            <a:r>
              <a:rPr lang="zh-CN" altLang="en-US" sz="2000" dirty="0" smtClean="0">
                <a:solidFill>
                  <a:srgbClr val="C00000"/>
                </a:solidFill>
              </a:rPr>
              <a:t>加密生成指纹？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战前准备</a:t>
            </a:r>
            <a:r>
              <a:rPr lang="en-US" altLang="zh-CN" sz="2000" dirty="0" smtClean="0">
                <a:solidFill>
                  <a:srgbClr val="C00000"/>
                </a:solidFill>
              </a:rPr>
              <a:t>2 –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pymysql</a:t>
            </a:r>
            <a:r>
              <a:rPr lang="zh-CN" altLang="en-US" sz="2000" dirty="0" smtClean="0">
                <a:solidFill>
                  <a:srgbClr val="C00000"/>
                </a:solidFill>
              </a:rPr>
              <a:t>模块如何获取执行查询语句后的结果？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开战</a:t>
            </a:r>
            <a:r>
              <a:rPr lang="zh-CN" altLang="en-US" sz="2000" dirty="0" smtClean="0">
                <a:solidFill>
                  <a:srgbClr val="C00000"/>
                </a:solidFill>
              </a:rPr>
              <a:t>吧少年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1878" y="1619321"/>
            <a:ext cx="4103999" cy="13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hashlib</a:t>
            </a:r>
            <a:r>
              <a:rPr lang="en-US" altLang="zh-CN" dirty="0" smtClean="0"/>
              <a:t> import md5</a:t>
            </a:r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 = md5()</a:t>
            </a:r>
          </a:p>
          <a:p>
            <a:r>
              <a:rPr lang="en-US" altLang="zh-CN" dirty="0" err="1" smtClean="0"/>
              <a:t>s.update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url.encode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finger = </a:t>
            </a:r>
            <a:r>
              <a:rPr lang="en-US" altLang="zh-CN" dirty="0" err="1" smtClean="0"/>
              <a:t>s.hexdigest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288594" y="3460874"/>
            <a:ext cx="4107283" cy="15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mport </a:t>
            </a:r>
            <a:r>
              <a:rPr lang="en-US" altLang="zh-CN" dirty="0" err="1" smtClean="0"/>
              <a:t>pymysql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cursor.execute</a:t>
            </a:r>
            <a:r>
              <a:rPr lang="en-US" altLang="zh-CN" dirty="0" smtClean="0"/>
              <a:t>(‘select * from </a:t>
            </a:r>
            <a:r>
              <a:rPr lang="en-US" altLang="zh-CN" dirty="0" err="1" smtClean="0"/>
              <a:t>cartab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# </a:t>
            </a:r>
            <a:r>
              <a:rPr lang="en-US" altLang="zh-CN" dirty="0" err="1" smtClean="0">
                <a:solidFill>
                  <a:srgbClr val="C00000"/>
                </a:solidFill>
              </a:rPr>
              <a:t>fetchall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得到的结果为元组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result = </a:t>
            </a:r>
            <a:r>
              <a:rPr lang="en-US" altLang="zh-CN" dirty="0" err="1" smtClean="0"/>
              <a:t>cursor.fetchall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0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5616000"/>
          </a:xfrm>
        </p:spPr>
        <p:txBody>
          <a:bodyPr/>
          <a:lstStyle/>
          <a:p>
            <a:r>
              <a:rPr lang="zh-CN" altLang="en-US" sz="2400" dirty="0"/>
              <a:t>原理</a:t>
            </a:r>
            <a:endParaRPr lang="en-US" altLang="zh-CN" sz="2400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solidFill>
                  <a:srgbClr val="002060"/>
                </a:solidFill>
                <a:latin typeface="+mn-lt"/>
                <a:ea typeface="+mn-ea"/>
              </a:rPr>
              <a:t>redis</a:t>
            </a: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基于内存，效率极高</a:t>
            </a:r>
            <a:endParaRPr lang="en-US" altLang="zh-CN" sz="20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利用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lt"/>
                <a:ea typeface="+mn-ea"/>
              </a:rPr>
              <a:t>redis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中</a:t>
            </a: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集合的特性，自动去重，可以轻松管理所有请求的指纹</a:t>
            </a:r>
            <a:endParaRPr lang="en-US" altLang="zh-CN" sz="20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r>
              <a:rPr lang="zh-CN" altLang="en-US" sz="2400" dirty="0" smtClean="0"/>
              <a:t>实现思路</a:t>
            </a:r>
            <a:endParaRPr lang="en-US" altLang="zh-CN" sz="2400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利用集合的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lt"/>
                <a:ea typeface="+mn-ea"/>
              </a:rPr>
              <a:t>sadd</a:t>
            </a:r>
            <a:r>
              <a:rPr lang="en-US" altLang="zh-CN" sz="2000" b="1" dirty="0" smtClean="0">
                <a:solidFill>
                  <a:srgbClr val="002060"/>
                </a:solidFill>
                <a:latin typeface="+mn-lt"/>
                <a:ea typeface="+mn-ea"/>
              </a:rPr>
              <a:t>() </a:t>
            </a: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方法向集合中添加指纹，根据返回值来判断集合中是否存在该指纹</a:t>
            </a:r>
            <a:endParaRPr lang="en-US" altLang="zh-CN" sz="20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添加成功返回 </a:t>
            </a:r>
            <a:r>
              <a:rPr lang="en-US" altLang="zh-CN" sz="2000" b="1" dirty="0" smtClean="0">
                <a:solidFill>
                  <a:srgbClr val="002060"/>
                </a:solidFill>
                <a:latin typeface="+mn-lt"/>
                <a:ea typeface="+mn-ea"/>
              </a:rPr>
              <a:t>1 </a:t>
            </a: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，表示此请求之前并未抓取过</a:t>
            </a:r>
            <a:endParaRPr lang="en-US" altLang="zh-CN" sz="2000" b="1" dirty="0" smtClean="0">
              <a:solidFill>
                <a:srgbClr val="002060"/>
              </a:solidFill>
              <a:latin typeface="+mn-lt"/>
              <a:ea typeface="+mn-ea"/>
            </a:endParaRP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添加失败返回</a:t>
            </a: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+mn-lt"/>
                <a:ea typeface="+mn-ea"/>
              </a:rPr>
              <a:t>0 </a:t>
            </a:r>
            <a:r>
              <a:rPr lang="zh-CN" altLang="en-US" sz="2000" b="1" dirty="0" smtClean="0">
                <a:solidFill>
                  <a:srgbClr val="002060"/>
                </a:solidFill>
                <a:latin typeface="+mn-lt"/>
                <a:ea typeface="+mn-ea"/>
              </a:rPr>
              <a:t>，表示此请求之前已经抓取过</a:t>
            </a:r>
            <a:endParaRPr lang="en-US" altLang="zh-CN" sz="2000" b="1" dirty="0" smtClean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5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增量爬虫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87322" y="1242000"/>
            <a:ext cx="11247433" cy="5616000"/>
          </a:xfrm>
        </p:spPr>
        <p:txBody>
          <a:bodyPr/>
          <a:lstStyle/>
          <a:p>
            <a:r>
              <a:rPr lang="en-US" altLang="zh-CN" sz="2400" dirty="0" smtClean="0"/>
              <a:t>python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交互回顾</a:t>
            </a:r>
          </a:p>
          <a:p>
            <a:pPr marL="383400" lvl="1" indent="0">
              <a:buNone/>
            </a:pPr>
            <a:endParaRPr lang="en-US" altLang="zh-CN" sz="2000" b="1" dirty="0" smtClean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8000" y="2205000"/>
            <a:ext cx="8568000" cy="33239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连接到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b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redis.Redis(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个请求指纹</a:t>
            </a:r>
            <a:b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finger = 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'0cc175b9c0f1b6a831c399e269772661'</a:t>
            </a:r>
            <a:b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向集合中添加指纹，接收返回值</a:t>
            </a:r>
            <a:b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r.sadd(</a:t>
            </a: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'car:spiders'</a:t>
            </a:r>
            <a: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,finger)</a:t>
            </a:r>
            <a:br>
              <a:rPr kumimoji="0" lang="zh-CN" altLang="zh-CN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# result == 1 </a:t>
            </a: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：添加成功，表示之前集合中无此指纹，未抓取过</a:t>
            </a:r>
            <a:b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# result == 0 </a:t>
            </a:r>
            <a:r>
              <a:rPr kumimoji="0" lang="zh-CN" sz="2100" b="1" i="0" u="none" strike="noStrike" cap="none" normalizeH="0" baseline="0" dirty="0" smtClean="0">
                <a:ln>
                  <a:noFill/>
                </a:ln>
                <a:solidFill>
                  <a:srgbClr val="00801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：添加失败，表示之前集合中有此指纹，已抓取过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7382B5-B81D-A34D-958A-2FFB66613D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requests</a:t>
            </a:r>
            <a:r>
              <a:rPr lang="zh-CN" altLang="en-US" dirty="0"/>
              <a:t>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9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sv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6762" y="1197000"/>
            <a:ext cx="10658475" cy="5256000"/>
          </a:xfrm>
        </p:spPr>
        <p:txBody>
          <a:bodyPr/>
          <a:lstStyle/>
          <a:p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</a:t>
            </a:r>
            <a:r>
              <a:rPr lang="en-US" altLang="zh-CN" sz="2000" dirty="0" smtClean="0">
                <a:solidFill>
                  <a:srgbClr val="022B73"/>
                </a:solidFill>
              </a:rPr>
              <a:t>--</a:t>
            </a:r>
            <a:r>
              <a:rPr lang="en-US" altLang="zh-CN" sz="2000" dirty="0" err="1" smtClean="0">
                <a:solidFill>
                  <a:srgbClr val="022B73"/>
                </a:solidFill>
              </a:rPr>
              <a:t>csv</a:t>
            </a:r>
            <a:r>
              <a:rPr lang="zh-CN" altLang="en-US" sz="2000" dirty="0">
                <a:solidFill>
                  <a:srgbClr val="022B73"/>
                </a:solidFill>
              </a:rPr>
              <a:t> </a:t>
            </a:r>
            <a:r>
              <a:rPr lang="zh-CN" altLang="en-US" sz="2000" dirty="0" smtClean="0">
                <a:solidFill>
                  <a:srgbClr val="022B73"/>
                </a:solidFill>
              </a:rPr>
              <a:t> </a:t>
            </a:r>
            <a:r>
              <a:rPr lang="en-US" altLang="zh-CN" sz="2000" dirty="0" smtClean="0">
                <a:solidFill>
                  <a:srgbClr val="022B73"/>
                </a:solidFill>
              </a:rPr>
              <a:t>Python</a:t>
            </a:r>
            <a:r>
              <a:rPr lang="zh-CN" altLang="en-US" sz="2000" dirty="0" smtClean="0">
                <a:solidFill>
                  <a:srgbClr val="022B73"/>
                </a:solidFill>
              </a:rPr>
              <a:t>标准库模块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r>
              <a:rPr lang="zh-CN" altLang="en-US" sz="2400" dirty="0" smtClean="0"/>
              <a:t>作用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</a:t>
            </a:r>
            <a:r>
              <a:rPr lang="en-US" altLang="zh-CN" sz="2000" dirty="0" smtClean="0">
                <a:solidFill>
                  <a:srgbClr val="022B73"/>
                </a:solidFill>
              </a:rPr>
              <a:t>--</a:t>
            </a:r>
            <a:r>
              <a:rPr lang="zh-CN" altLang="en-US" sz="2000" dirty="0">
                <a:solidFill>
                  <a:srgbClr val="022B73"/>
                </a:solidFill>
              </a:rPr>
              <a:t>将爬取的数据存放到本地的</a:t>
            </a:r>
            <a:r>
              <a:rPr lang="en-US" altLang="zh-CN" sz="2000" dirty="0" err="1">
                <a:solidFill>
                  <a:srgbClr val="022B73"/>
                </a:solidFill>
              </a:rPr>
              <a:t>csv</a:t>
            </a:r>
            <a:r>
              <a:rPr lang="zh-CN" altLang="en-US" sz="2000" dirty="0">
                <a:solidFill>
                  <a:srgbClr val="022B73"/>
                </a:solidFill>
              </a:rPr>
              <a:t>文件中</a:t>
            </a:r>
            <a:endParaRPr lang="en-US" altLang="zh-CN" sz="2000" dirty="0" smtClean="0">
              <a:solidFill>
                <a:srgbClr val="022B73"/>
              </a:solidFill>
            </a:endParaRPr>
          </a:p>
          <a:p>
            <a:r>
              <a:rPr lang="zh-CN" altLang="en-US" sz="2400" dirty="0" smtClean="0"/>
              <a:t>使用流程</a:t>
            </a:r>
            <a:endParaRPr lang="en-US" altLang="zh-CN" sz="2400" dirty="0" smtClean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</a:t>
            </a:r>
            <a:r>
              <a:rPr lang="en-US" altLang="zh-CN" sz="2000" dirty="0" smtClean="0">
                <a:solidFill>
                  <a:srgbClr val="022B73"/>
                </a:solidFill>
              </a:rPr>
              <a:t>--</a:t>
            </a:r>
            <a:r>
              <a:rPr lang="zh-CN" altLang="en-US" sz="2000" dirty="0">
                <a:solidFill>
                  <a:srgbClr val="022B73"/>
                </a:solidFill>
              </a:rPr>
              <a:t>打开</a:t>
            </a:r>
            <a:r>
              <a:rPr lang="en-US" altLang="zh-CN" sz="2000" dirty="0" err="1">
                <a:solidFill>
                  <a:srgbClr val="022B73"/>
                </a:solidFill>
              </a:rPr>
              <a:t>csv</a:t>
            </a:r>
            <a:r>
              <a:rPr lang="zh-CN" altLang="en-US" sz="2000" dirty="0" smtClean="0">
                <a:solidFill>
                  <a:srgbClr val="022B73"/>
                </a:solidFill>
              </a:rPr>
              <a:t>文件</a:t>
            </a:r>
            <a:endParaRPr lang="en-US" altLang="zh-CN" sz="2000" dirty="0" smtClean="0">
              <a:solidFill>
                <a:srgbClr val="022B73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000" dirty="0">
                <a:solidFill>
                  <a:srgbClr val="022B73"/>
                </a:solidFill>
              </a:rPr>
              <a:t> </a:t>
            </a:r>
            <a:r>
              <a:rPr lang="en-US" altLang="zh-CN" sz="2000" dirty="0" smtClean="0">
                <a:solidFill>
                  <a:srgbClr val="022B73"/>
                </a:solidFill>
              </a:rPr>
              <a:t>   --</a:t>
            </a:r>
            <a:r>
              <a:rPr lang="zh-CN" altLang="en-US" sz="2000" dirty="0">
                <a:solidFill>
                  <a:srgbClr val="022B73"/>
                </a:solidFill>
              </a:rPr>
              <a:t>初始化写入</a:t>
            </a:r>
            <a:r>
              <a:rPr lang="zh-CN" altLang="en-US" sz="2000" dirty="0" smtClean="0">
                <a:solidFill>
                  <a:srgbClr val="022B73"/>
                </a:solidFill>
              </a:rPr>
              <a:t>对象</a:t>
            </a:r>
            <a:endParaRPr lang="en-US" altLang="zh-CN" sz="2000" dirty="0" smtClean="0">
              <a:solidFill>
                <a:srgbClr val="022B73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000" dirty="0">
                <a:solidFill>
                  <a:srgbClr val="022B73"/>
                </a:solidFill>
              </a:rPr>
              <a:t> </a:t>
            </a:r>
            <a:r>
              <a:rPr lang="en-US" altLang="zh-CN" sz="2000" dirty="0" smtClean="0">
                <a:solidFill>
                  <a:srgbClr val="022B73"/>
                </a:solidFill>
              </a:rPr>
              <a:t>   --</a:t>
            </a:r>
            <a:r>
              <a:rPr lang="zh-CN" altLang="en-US" sz="2000" dirty="0">
                <a:solidFill>
                  <a:srgbClr val="022B73"/>
                </a:solidFill>
              </a:rPr>
              <a:t>写入数据</a:t>
            </a:r>
            <a:r>
              <a:rPr lang="en-US" altLang="zh-CN" sz="2000" dirty="0">
                <a:solidFill>
                  <a:srgbClr val="022B73"/>
                </a:solidFill>
              </a:rPr>
              <a:t>(</a:t>
            </a:r>
            <a:r>
              <a:rPr lang="zh-CN" altLang="en-US" sz="2000" dirty="0">
                <a:solidFill>
                  <a:srgbClr val="022B73"/>
                </a:solidFill>
              </a:rPr>
              <a:t>参数为列表</a:t>
            </a:r>
            <a:r>
              <a:rPr lang="en-US" altLang="zh-CN" sz="2000" dirty="0">
                <a:solidFill>
                  <a:srgbClr val="022B73"/>
                </a:solidFill>
              </a:rPr>
              <a:t>)</a:t>
            </a:r>
            <a:endParaRPr lang="zh-CN" altLang="en-US" sz="2000" dirty="0">
              <a:solidFill>
                <a:srgbClr val="022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r>
              <a:rPr lang="zh-CN" altLang="en-US" dirty="0" smtClean="0"/>
              <a:t>请求模块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52567" y="1125000"/>
            <a:ext cx="11247433" cy="4896000"/>
          </a:xfrm>
        </p:spPr>
        <p:txBody>
          <a:bodyPr/>
          <a:lstStyle/>
          <a:p>
            <a:pPr marL="457200" indent="-457200"/>
            <a:r>
              <a:rPr lang="zh-CN" altLang="en-US" dirty="0"/>
              <a:t>功能</a:t>
            </a:r>
            <a:endParaRPr lang="en-US" altLang="zh-CN" dirty="0" smtClean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</a:rPr>
              <a:t>类似于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urllib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库，向网站发请求获取响应，为第三方模块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457200" indent="-457200"/>
            <a:r>
              <a:rPr lang="zh-CN" altLang="en-US" dirty="0"/>
              <a:t>安装</a:t>
            </a:r>
            <a:endParaRPr lang="en-US" altLang="zh-CN" dirty="0"/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2060"/>
                </a:solidFill>
              </a:rPr>
              <a:t>Linux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sudo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pip3 install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requests</a:t>
            </a:r>
          </a:p>
          <a:p>
            <a:pPr marL="726300"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2060"/>
                </a:solidFill>
              </a:rPr>
              <a:t>Windows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</a:rPr>
              <a:t>python -m pip install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requests</a:t>
            </a:r>
          </a:p>
          <a:p>
            <a:pPr marL="457200" indent="-457200"/>
            <a:r>
              <a:rPr lang="zh-CN" altLang="en-US" dirty="0"/>
              <a:t>常用</a:t>
            </a:r>
            <a:r>
              <a:rPr lang="zh-CN" altLang="en-US" dirty="0" smtClean="0"/>
              <a:t>方法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2060"/>
                </a:solidFill>
              </a:rPr>
              <a:t>res = </a:t>
            </a:r>
            <a:r>
              <a:rPr lang="en-US" altLang="zh-CN" sz="2000" b="1" dirty="0" err="1">
                <a:solidFill>
                  <a:srgbClr val="002060"/>
                </a:solidFill>
              </a:rPr>
              <a:t>requests.get</a:t>
            </a:r>
            <a:r>
              <a:rPr lang="en-US" altLang="zh-CN" sz="2000" b="1" dirty="0">
                <a:solidFill>
                  <a:srgbClr val="002060"/>
                </a:solidFill>
              </a:rPr>
              <a:t>(</a:t>
            </a:r>
            <a:r>
              <a:rPr lang="en-US" altLang="zh-CN" sz="2000" b="1" dirty="0" err="1">
                <a:solidFill>
                  <a:srgbClr val="002060"/>
                </a:solidFill>
              </a:rPr>
              <a:t>url</a:t>
            </a:r>
            <a:r>
              <a:rPr lang="en-US" altLang="zh-CN" sz="2000" b="1" dirty="0">
                <a:solidFill>
                  <a:srgbClr val="002060"/>
                </a:solidFill>
              </a:rPr>
              <a:t>=</a:t>
            </a:r>
            <a:r>
              <a:rPr lang="en-US" altLang="zh-CN" sz="2000" b="1" dirty="0" err="1">
                <a:solidFill>
                  <a:srgbClr val="002060"/>
                </a:solidFill>
              </a:rPr>
              <a:t>url,headers</a:t>
            </a:r>
            <a:r>
              <a:rPr lang="en-US" altLang="zh-CN" sz="2000" b="1" dirty="0">
                <a:solidFill>
                  <a:srgbClr val="002060"/>
                </a:solidFill>
              </a:rPr>
              <a:t>=headers)</a:t>
            </a:r>
          </a:p>
        </p:txBody>
      </p:sp>
    </p:spTree>
    <p:extLst>
      <p:ext uri="{BB962C8B-B14F-4D97-AF65-F5344CB8AC3E}">
        <p14:creationId xmlns:p14="http://schemas.microsoft.com/office/powerpoint/2010/main" val="29055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sz="quarter" idx="10"/>
          </p:nvPr>
        </p:nvSpPr>
        <p:spPr>
          <a:xfrm>
            <a:off x="624000" y="2205000"/>
            <a:ext cx="10658475" cy="453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熟练掌握数据持久化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csv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MongoDB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多级页面数据抓取，养成良好代码习惯，尽量进行封装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实现增量爬虫，建立指纹表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Redis</a:t>
            </a:r>
            <a:r>
              <a:rPr lang="zh-CN" altLang="en-US" dirty="0" smtClean="0"/>
              <a:t>实现增量爬虫，利用集合特性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模块基本使用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8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csv</a:t>
            </a:r>
            <a:r>
              <a:rPr lang="zh-CN" altLang="en-US" dirty="0" smtClean="0"/>
              <a:t>模块（续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导</a:t>
            </a:r>
            <a:r>
              <a:rPr lang="zh-CN" altLang="en-US" sz="2400" dirty="0" smtClean="0"/>
              <a:t>入</a:t>
            </a:r>
            <a:r>
              <a:rPr lang="en-US" altLang="zh-CN" sz="2400" dirty="0" err="1" smtClean="0"/>
              <a:t>csv</a:t>
            </a:r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正常打开文件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后缀为 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csv</a:t>
            </a:r>
            <a:endParaRPr lang="en-US" altLang="zh-CN" sz="2400" dirty="0" smtClean="0"/>
          </a:p>
          <a:p>
            <a:pPr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初始化写入对象</a:t>
            </a:r>
            <a:endParaRPr lang="en-US" altLang="zh-CN" sz="2400" dirty="0" smtClean="0"/>
          </a:p>
          <a:p>
            <a:pPr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写入数据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00" y="2421000"/>
            <a:ext cx="4904762" cy="2247619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088000" y="3285000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088000" y="3658392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088000" y="4054392"/>
            <a:ext cx="864000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sv</a:t>
            </a:r>
            <a:r>
              <a:rPr lang="zh-CN" altLang="en-US" dirty="0" smtClean="0"/>
              <a:t>模块单行写入数据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riter.writerow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1265AB"/>
                </a:solidFill>
              </a:rPr>
              <a:t> </a:t>
            </a:r>
            <a:r>
              <a:rPr lang="en-US" altLang="zh-CN" sz="2400" dirty="0" smtClean="0">
                <a:solidFill>
                  <a:srgbClr val="1265AB"/>
                </a:solidFill>
              </a:rPr>
              <a:t>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单行写入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--</a:t>
            </a:r>
            <a:r>
              <a:rPr lang="zh-CN" altLang="en-US" sz="2400" dirty="0" smtClean="0">
                <a:solidFill>
                  <a:srgbClr val="022B73"/>
                </a:solidFill>
              </a:rPr>
              <a:t>参数为列表，列表中每个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    </a:t>
            </a:r>
            <a:r>
              <a:rPr lang="zh-CN" altLang="en-US" sz="2400" dirty="0" smtClean="0">
                <a:solidFill>
                  <a:srgbClr val="022B73"/>
                </a:solidFill>
              </a:rPr>
              <a:t>元素为</a:t>
            </a:r>
            <a:r>
              <a:rPr lang="en-US" altLang="zh-CN" sz="2400" dirty="0" err="1" smtClean="0">
                <a:solidFill>
                  <a:srgbClr val="022B73"/>
                </a:solidFill>
              </a:rPr>
              <a:t>csv</a:t>
            </a:r>
            <a:r>
              <a:rPr lang="zh-CN" altLang="en-US" sz="2400" dirty="0" smtClean="0">
                <a:solidFill>
                  <a:srgbClr val="022B73"/>
                </a:solidFill>
              </a:rPr>
              <a:t>文件中单元格的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    </a:t>
            </a:r>
            <a:r>
              <a:rPr lang="zh-CN" altLang="en-US" sz="2400" dirty="0" smtClean="0">
                <a:solidFill>
                  <a:srgbClr val="022B73"/>
                </a:solidFill>
              </a:rPr>
              <a:t>数据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--</a:t>
            </a:r>
            <a:r>
              <a:rPr lang="zh-CN" altLang="en-US" sz="2400" dirty="0" smtClean="0">
                <a:solidFill>
                  <a:srgbClr val="022B73"/>
                </a:solidFill>
              </a:rPr>
              <a:t>示例见右图</a:t>
            </a:r>
            <a:endParaRPr lang="en-US" altLang="zh-CN" sz="2400" dirty="0" smtClean="0">
              <a:solidFill>
                <a:srgbClr val="022B7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00" y="1269000"/>
            <a:ext cx="4608000" cy="18356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358" y="3366801"/>
            <a:ext cx="4540234" cy="20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sv</a:t>
            </a:r>
            <a:r>
              <a:rPr lang="zh-CN" altLang="en-US" dirty="0" smtClean="0"/>
              <a:t>模块多行写入数据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writer.writerows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--</a:t>
            </a:r>
            <a:r>
              <a:rPr lang="zh-CN" altLang="en-US" sz="2400" dirty="0" smtClean="0">
                <a:solidFill>
                  <a:srgbClr val="022B73"/>
                </a:solidFill>
              </a:rPr>
              <a:t>一次性写入多行数据</a:t>
            </a:r>
            <a:endParaRPr lang="en-US" altLang="zh-CN" sz="24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22B73"/>
                </a:solidFill>
              </a:rPr>
              <a:t> </a:t>
            </a:r>
            <a:r>
              <a:rPr lang="en-US" altLang="zh-CN" sz="2400" dirty="0" smtClean="0">
                <a:solidFill>
                  <a:srgbClr val="022B73"/>
                </a:solidFill>
              </a:rPr>
              <a:t>   --</a:t>
            </a:r>
            <a:r>
              <a:rPr lang="zh-CN" altLang="en-US" sz="2400" dirty="0" smtClean="0">
                <a:solidFill>
                  <a:srgbClr val="022B73"/>
                </a:solidFill>
              </a:rPr>
              <a:t>参数类型：</a:t>
            </a:r>
            <a:r>
              <a:rPr lang="en-US" altLang="zh-CN" sz="2400" dirty="0" smtClean="0">
                <a:solidFill>
                  <a:srgbClr val="022B73"/>
                </a:solidFill>
              </a:rPr>
              <a:t>[(),(),()]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22B73"/>
                </a:solidFill>
              </a:rPr>
              <a:t>    </a:t>
            </a:r>
            <a:r>
              <a:rPr lang="en-US" altLang="zh-CN" sz="2400" dirty="0" smtClean="0">
                <a:solidFill>
                  <a:srgbClr val="022B73"/>
                </a:solidFill>
              </a:rPr>
              <a:t>--</a:t>
            </a:r>
            <a:r>
              <a:rPr lang="zh-CN" altLang="en-US" sz="2400" dirty="0" smtClean="0">
                <a:solidFill>
                  <a:srgbClr val="022B73"/>
                </a:solidFill>
              </a:rPr>
              <a:t>其中每个元组为一行</a:t>
            </a:r>
            <a:endParaRPr lang="en-US" altLang="zh-CN" sz="2400" dirty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22B73"/>
                </a:solidFill>
              </a:rPr>
              <a:t>    --</a:t>
            </a:r>
            <a:r>
              <a:rPr lang="zh-CN" altLang="en-US" sz="2400" dirty="0" smtClean="0">
                <a:solidFill>
                  <a:srgbClr val="022B73"/>
                </a:solidFill>
              </a:rPr>
              <a:t>示例见右图</a:t>
            </a:r>
            <a:endParaRPr lang="en-US" altLang="zh-CN" sz="2400" dirty="0" smtClean="0">
              <a:solidFill>
                <a:srgbClr val="022B7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28" y="1413000"/>
            <a:ext cx="5800000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dirty="0" smtClean="0"/>
              <a:t>将猫眼电影</a:t>
            </a:r>
            <a:r>
              <a:rPr lang="en-US" altLang="zh-CN" dirty="0" smtClean="0"/>
              <a:t>top100</a:t>
            </a:r>
            <a:r>
              <a:rPr lang="zh-CN" altLang="en-US" dirty="0" smtClean="0"/>
              <a:t>的电影名称、主演、上映时间存入</a:t>
            </a:r>
            <a:r>
              <a:rPr lang="en-US" altLang="zh-CN" dirty="0" smtClean="0"/>
              <a:t>maoyan.csv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>
                <a:solidFill>
                  <a:srgbClr val="FF0000"/>
                </a:solidFill>
              </a:rPr>
              <a:t>writerow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爬虫程序思路</a:t>
            </a:r>
            <a:endParaRPr lang="en-US" altLang="zh-CN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在 </a:t>
            </a:r>
            <a:r>
              <a:rPr lang="en-US" altLang="zh-CN" b="1" dirty="0" smtClean="0">
                <a:solidFill>
                  <a:srgbClr val="022B73"/>
                </a:solidFill>
              </a:rPr>
              <a:t>__</a:t>
            </a:r>
            <a:r>
              <a:rPr lang="en-US" altLang="zh-CN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b="1" dirty="0" smtClean="0">
                <a:solidFill>
                  <a:srgbClr val="022B73"/>
                </a:solidFill>
              </a:rPr>
              <a:t>__() </a:t>
            </a:r>
            <a:r>
              <a:rPr lang="zh-CN" altLang="en-US" b="1" dirty="0" smtClean="0">
                <a:solidFill>
                  <a:srgbClr val="022B73"/>
                </a:solidFill>
              </a:rPr>
              <a:t>中打开</a:t>
            </a:r>
            <a:r>
              <a:rPr lang="en-US" altLang="zh-CN" b="1" dirty="0" err="1" smtClean="0">
                <a:solidFill>
                  <a:srgbClr val="022B73"/>
                </a:solidFill>
              </a:rPr>
              <a:t>csv</a:t>
            </a:r>
            <a:r>
              <a:rPr lang="zh-CN" altLang="en-US" b="1" dirty="0" smtClean="0">
                <a:solidFill>
                  <a:srgbClr val="022B73"/>
                </a:solidFill>
              </a:rPr>
              <a:t>文件，因为</a:t>
            </a:r>
            <a:r>
              <a:rPr lang="en-US" altLang="zh-CN" b="1" dirty="0" err="1" smtClean="0">
                <a:solidFill>
                  <a:srgbClr val="022B73"/>
                </a:solidFill>
              </a:rPr>
              <a:t>csv</a:t>
            </a:r>
            <a:r>
              <a:rPr lang="zh-CN" altLang="en-US" b="1" dirty="0" smtClean="0">
                <a:solidFill>
                  <a:srgbClr val="022B73"/>
                </a:solidFill>
              </a:rPr>
              <a:t>文件只需要打开和关闭</a:t>
            </a:r>
            <a:r>
              <a:rPr lang="en-US" altLang="zh-CN" b="1" dirty="0" smtClean="0">
                <a:solidFill>
                  <a:srgbClr val="022B73"/>
                </a:solidFill>
              </a:rPr>
              <a:t>1</a:t>
            </a:r>
            <a:r>
              <a:rPr lang="zh-CN" altLang="en-US" b="1" dirty="0" smtClean="0">
                <a:solidFill>
                  <a:srgbClr val="022B73"/>
                </a:solidFill>
              </a:rPr>
              <a:t>次</a:t>
            </a:r>
            <a:r>
              <a:rPr lang="zh-CN" altLang="en-US" b="1" dirty="0">
                <a:solidFill>
                  <a:srgbClr val="022B73"/>
                </a:solidFill>
              </a:rPr>
              <a:t>即可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在 </a:t>
            </a:r>
            <a:r>
              <a:rPr lang="en-US" altLang="zh-CN" b="1" dirty="0" err="1" smtClean="0">
                <a:solidFill>
                  <a:srgbClr val="022B73"/>
                </a:solidFill>
              </a:rPr>
              <a:t>save_html</a:t>
            </a:r>
            <a:r>
              <a:rPr lang="en-US" altLang="zh-CN" b="1" dirty="0" smtClean="0">
                <a:solidFill>
                  <a:srgbClr val="022B73"/>
                </a:solidFill>
              </a:rPr>
              <a:t>() </a:t>
            </a:r>
            <a:r>
              <a:rPr lang="zh-CN" altLang="en-US" b="1" dirty="0" smtClean="0">
                <a:solidFill>
                  <a:srgbClr val="022B73"/>
                </a:solidFill>
              </a:rPr>
              <a:t>中将所抓取的数据处理成列表，使用</a:t>
            </a:r>
            <a:r>
              <a:rPr lang="en-US" altLang="zh-CN" b="1" dirty="0" err="1" smtClean="0">
                <a:solidFill>
                  <a:srgbClr val="022B73"/>
                </a:solidFill>
              </a:rPr>
              <a:t>writerow</a:t>
            </a:r>
            <a:r>
              <a:rPr lang="en-US" altLang="zh-CN" b="1" dirty="0" smtClean="0">
                <a:solidFill>
                  <a:srgbClr val="022B73"/>
                </a:solidFill>
              </a:rPr>
              <a:t>()</a:t>
            </a:r>
            <a:r>
              <a:rPr lang="zh-CN" altLang="en-US" b="1" dirty="0" smtClean="0">
                <a:solidFill>
                  <a:srgbClr val="022B73"/>
                </a:solidFill>
              </a:rPr>
              <a:t>方法写入</a:t>
            </a:r>
            <a:endParaRPr lang="en-US" altLang="zh-CN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22B73"/>
                </a:solidFill>
              </a:rPr>
              <a:t>在</a:t>
            </a:r>
            <a:r>
              <a:rPr lang="en-US" altLang="zh-CN" b="1" dirty="0" smtClean="0">
                <a:solidFill>
                  <a:srgbClr val="022B73"/>
                </a:solidFill>
              </a:rPr>
              <a:t>run() </a:t>
            </a:r>
            <a:r>
              <a:rPr lang="zh-CN" altLang="en-US" b="1" dirty="0" smtClean="0">
                <a:solidFill>
                  <a:srgbClr val="022B73"/>
                </a:solidFill>
              </a:rPr>
              <a:t>中等数据抓取完成后关闭文件</a:t>
            </a:r>
            <a:endParaRPr lang="en-US" altLang="zh-CN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317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sz="quarter" idx="10"/>
          </p:nvPr>
        </p:nvSpPr>
        <p:spPr>
          <a:xfrm>
            <a:off x="768000" y="1413000"/>
            <a:ext cx="10658475" cy="4896000"/>
          </a:xfrm>
        </p:spPr>
        <p:txBody>
          <a:bodyPr/>
          <a:lstStyle/>
          <a:p>
            <a:r>
              <a:rPr lang="zh-CN" altLang="en-US" sz="2400" dirty="0" smtClean="0"/>
              <a:t>将猫眼电影</a:t>
            </a:r>
            <a:r>
              <a:rPr lang="en-US" altLang="zh-CN" sz="2400" dirty="0" smtClean="0"/>
              <a:t>top100</a:t>
            </a:r>
            <a:r>
              <a:rPr lang="zh-CN" altLang="en-US" sz="2400" dirty="0" smtClean="0"/>
              <a:t>的电影名称、主演、上映时间存入</a:t>
            </a:r>
            <a:r>
              <a:rPr lang="en-US" altLang="zh-CN" sz="2400" dirty="0" smtClean="0"/>
              <a:t>maoyan.csv</a:t>
            </a:r>
            <a:r>
              <a:rPr lang="zh-CN" altLang="en-US" sz="2400" dirty="0" smtClean="0"/>
              <a:t>文件 </a:t>
            </a:r>
            <a:r>
              <a:rPr lang="en-US" altLang="zh-CN" sz="2400" dirty="0" smtClean="0"/>
              <a:t>– 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writerows</a:t>
            </a:r>
            <a:r>
              <a:rPr lang="en-US" altLang="zh-CN" sz="2400" dirty="0" smtClean="0">
                <a:solidFill>
                  <a:srgbClr val="FF0000"/>
                </a:solidFill>
              </a:rPr>
              <a:t>()</a:t>
            </a:r>
            <a:r>
              <a:rPr lang="zh-CN" altLang="en-US" sz="2400" dirty="0" smtClean="0">
                <a:solidFill>
                  <a:srgbClr val="FF0000"/>
                </a:solidFill>
              </a:rPr>
              <a:t>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爬虫程序思路</a:t>
            </a:r>
            <a:endParaRPr lang="en-US" altLang="zh-CN" sz="2400" dirty="0" smtClean="0"/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中打开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csv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文件，因为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csv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文件只需要打开和关闭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1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次</a:t>
            </a:r>
            <a:r>
              <a:rPr lang="zh-CN" altLang="en-US" sz="2000" b="1" dirty="0">
                <a:solidFill>
                  <a:srgbClr val="022B73"/>
                </a:solidFill>
              </a:rPr>
              <a:t>即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可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init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__()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中定义存储所有电影信息的空列表，用于后序写入文件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 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save_html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中将所抓取的数据处理成元组，并添加到总列表中</a:t>
            </a:r>
            <a:endParaRPr lang="en-US" altLang="zh-CN" sz="2000" b="1" dirty="0" smtClean="0">
              <a:solidFill>
                <a:srgbClr val="022B73"/>
              </a:solidFill>
            </a:endParaRPr>
          </a:p>
          <a:p>
            <a:pPr marL="840600" lvl="1" indent="-4572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22B73"/>
                </a:solidFill>
              </a:rPr>
              <a:t>在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run() 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中等数据抓取完成一次性使用</a:t>
            </a:r>
            <a:r>
              <a:rPr lang="en-US" altLang="zh-CN" sz="2000" b="1" dirty="0" err="1" smtClean="0">
                <a:solidFill>
                  <a:srgbClr val="022B73"/>
                </a:solidFill>
              </a:rPr>
              <a:t>writerows</a:t>
            </a:r>
            <a:r>
              <a:rPr lang="en-US" altLang="zh-CN" sz="2000" b="1" dirty="0" smtClean="0">
                <a:solidFill>
                  <a:srgbClr val="022B73"/>
                </a:solidFill>
              </a:rPr>
              <a:t>()</a:t>
            </a:r>
            <a:r>
              <a:rPr lang="zh-CN" altLang="en-US" sz="2000" b="1" dirty="0" smtClean="0">
                <a:solidFill>
                  <a:srgbClr val="022B73"/>
                </a:solidFill>
              </a:rPr>
              <a:t>写入后关闭文件</a:t>
            </a:r>
            <a:endParaRPr lang="en-US" altLang="zh-CN" sz="2000" dirty="0" smtClean="0">
              <a:solidFill>
                <a:srgbClr val="022B73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591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SLIDE_MODEL_TYPE" val="cov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9_3"/>
  <p:tag name="KSO_WM_TEMPLATE_CATEGORY" val="custom"/>
  <p:tag name="KSO_WM_TEMPLATE_INDEX" val="20189028"/>
  <p:tag name="KSO_WM_SLIDE_ID" val="custom20189028_3"/>
  <p:tag name="KSO_WM_SLIDE_INDEX" val="3"/>
  <p:tag name="KSO_WM_TEMPLATE_SUBCATEGORY" val="comb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0189028"/>
  <p:tag name="KSO_WM_TEMPLATE_SUBCATEGORY" val="combine"/>
  <p:tag name="KSO_WM_TEMPLATE_THUMBS_INDEX" val="1、2、3、4、6、8、9、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8_2*i*0"/>
  <p:tag name="KSO_WM_TEMPLATE_CATEGORY" val="custom"/>
  <p:tag name="KSO_WM_TEMPLATE_INDEX" val="20189028"/>
  <p:tag name="KSO_WM_UNIT_INDEX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a"/>
  <p:tag name="KSO_WM_UNIT_INDEX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8_2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UNIT_TYPE" val="l_h_f"/>
  <p:tag name="KSO_WM_UNIT_INDEX" val="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8_2*l_h_f*1_1_1"/>
  <p:tag name="KSO_WM_UNIT_PRESET_TEXT" val="公司概况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8"/>
  <p:tag name="KSO_WM_TAG_VERSION" val="1.0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ID" val="custom20189028_3*e*1"/>
  <p:tag name="KSO_WM_UNIT_PRESET_TEXT" val="01"/>
</p:tagLst>
</file>

<file path=ppt/theme/theme1.xml><?xml version="1.0" encoding="utf-8"?>
<a:theme xmlns:a="http://schemas.openxmlformats.org/drawingml/2006/main" name="NTD_VIP模板">
  <a:themeElements>
    <a:clrScheme name="自定义 318">
      <a:dk1>
        <a:srgbClr val="000000"/>
      </a:dk1>
      <a:lt1>
        <a:srgbClr val="FFFFFF"/>
      </a:lt1>
      <a:dk2>
        <a:srgbClr val="E0545D"/>
      </a:dk2>
      <a:lt2>
        <a:srgbClr val="F7F5F3"/>
      </a:lt2>
      <a:accent1>
        <a:srgbClr val="E0545D"/>
      </a:accent1>
      <a:accent2>
        <a:srgbClr val="595959"/>
      </a:accent2>
      <a:accent3>
        <a:srgbClr val="FFFFFF"/>
      </a:accent3>
      <a:accent4>
        <a:srgbClr val="F7F5F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anchor="ctr"/>
      <a:lstStyle>
        <a:defPPr algn="l">
          <a:defRPr sz="2400" noProof="1" smtClean="0">
            <a:solidFill>
              <a:schemeClr val="tx1"/>
            </a:solidFill>
            <a:latin typeface="+mn-ea"/>
            <a:ea typeface="+mn-ea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2205</Words>
  <Application>Microsoft Office PowerPoint</Application>
  <PresentationFormat>宽屏</PresentationFormat>
  <Paragraphs>351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DengXian</vt:lpstr>
      <vt:lpstr>宋体</vt:lpstr>
      <vt:lpstr>微软雅黑</vt:lpstr>
      <vt:lpstr>Arial</vt:lpstr>
      <vt:lpstr>Calibri</vt:lpstr>
      <vt:lpstr>Consolas</vt:lpstr>
      <vt:lpstr>Wingdings</vt:lpstr>
      <vt:lpstr>NTD_VIP模板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我的文档</dc:creator>
  <cp:lastModifiedBy>Administrator</cp:lastModifiedBy>
  <cp:revision>521</cp:revision>
  <dcterms:created xsi:type="dcterms:W3CDTF">2018-10-16T12:15:00Z</dcterms:created>
  <dcterms:modified xsi:type="dcterms:W3CDTF">2020-06-02T16:18:33Z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