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8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handoutMasterIdLst>
    <p:handoutMasterId r:id="rId52"/>
  </p:handoutMasterIdLst>
  <p:sldIdLst>
    <p:sldId id="896" r:id="rId2"/>
    <p:sldId id="897" r:id="rId3"/>
    <p:sldId id="898" r:id="rId4"/>
    <p:sldId id="691" r:id="rId5"/>
    <p:sldId id="913" r:id="rId6"/>
    <p:sldId id="914" r:id="rId7"/>
    <p:sldId id="915" r:id="rId8"/>
    <p:sldId id="916" r:id="rId9"/>
    <p:sldId id="904" r:id="rId10"/>
    <p:sldId id="838" r:id="rId11"/>
    <p:sldId id="872" r:id="rId12"/>
    <p:sldId id="917" r:id="rId13"/>
    <p:sldId id="918" r:id="rId14"/>
    <p:sldId id="905" r:id="rId15"/>
    <p:sldId id="839" r:id="rId16"/>
    <p:sldId id="919" r:id="rId17"/>
    <p:sldId id="920" r:id="rId18"/>
    <p:sldId id="922" r:id="rId19"/>
    <p:sldId id="951" r:id="rId20"/>
    <p:sldId id="921" r:id="rId21"/>
    <p:sldId id="923" r:id="rId22"/>
    <p:sldId id="924" r:id="rId23"/>
    <p:sldId id="925" r:id="rId24"/>
    <p:sldId id="906" r:id="rId25"/>
    <p:sldId id="899" r:id="rId26"/>
    <p:sldId id="926" r:id="rId27"/>
    <p:sldId id="900" r:id="rId28"/>
    <p:sldId id="927" r:id="rId29"/>
    <p:sldId id="928" r:id="rId30"/>
    <p:sldId id="929" r:id="rId31"/>
    <p:sldId id="930" r:id="rId32"/>
    <p:sldId id="931" r:id="rId33"/>
    <p:sldId id="932" r:id="rId34"/>
    <p:sldId id="907" r:id="rId35"/>
    <p:sldId id="933" r:id="rId36"/>
    <p:sldId id="934" r:id="rId37"/>
    <p:sldId id="935" r:id="rId38"/>
    <p:sldId id="936" r:id="rId39"/>
    <p:sldId id="941" r:id="rId40"/>
    <p:sldId id="943" r:id="rId41"/>
    <p:sldId id="944" r:id="rId42"/>
    <p:sldId id="945" r:id="rId43"/>
    <p:sldId id="908" r:id="rId44"/>
    <p:sldId id="946" r:id="rId45"/>
    <p:sldId id="947" r:id="rId46"/>
    <p:sldId id="948" r:id="rId47"/>
    <p:sldId id="949" r:id="rId48"/>
    <p:sldId id="950" r:id="rId49"/>
    <p:sldId id="912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6DB"/>
    <a:srgbClr val="4B7BBD"/>
    <a:srgbClr val="000099"/>
    <a:srgbClr val="009A46"/>
    <a:srgbClr val="AC328C"/>
    <a:srgbClr val="DC1F26"/>
    <a:srgbClr val="231F20"/>
    <a:srgbClr val="B4DD93"/>
    <a:srgbClr val="C5D8A0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7" autoAdjust="0"/>
    <p:restoredTop sz="92613" autoAdjust="0"/>
  </p:normalViewPr>
  <p:slideViewPr>
    <p:cSldViewPr>
      <p:cViewPr varScale="1">
        <p:scale>
          <a:sx n="156" d="100"/>
          <a:sy n="156" d="100"/>
        </p:scale>
        <p:origin x="954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SPIDER</a:t>
            </a:r>
          </a:p>
        </p:txBody>
      </p:sp>
    </p:spTree>
    <p:extLst>
      <p:ext uri="{BB962C8B-B14F-4D97-AF65-F5344CB8AC3E}">
        <p14:creationId xmlns:p14="http://schemas.microsoft.com/office/powerpoint/2010/main" val="176526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5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7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2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3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422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93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9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项目需求（续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21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抓包分析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6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7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31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40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62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5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73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之图片管道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590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3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3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360</a:t>
            </a:r>
            <a:r>
              <a:rPr lang="zh-CN" altLang="en-US" dirty="0" smtClean="0"/>
              <a:t>图片抓取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4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5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3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盗墓笔记爬虫一</a:t>
            </a:r>
            <a:endParaRPr lang="en-US" altLang="zh-CN" dirty="0" smtClean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353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4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6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7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48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之文件管道一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972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8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20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1PPT</a:t>
            </a:r>
            <a:r>
              <a:rPr lang="zh-CN" altLang="en-US" smtClean="0"/>
              <a:t>文件抓取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93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75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项目分析（续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26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项目分析（续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1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3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32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之文件管道二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43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7503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528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90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609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54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69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3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项目需求（续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2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盗墓笔记爬虫二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872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1566662"/>
            <a:ext cx="7772400" cy="1102519"/>
          </a:xfrm>
        </p:spPr>
        <p:txBody>
          <a:bodyPr>
            <a:noAutofit/>
          </a:bodyPr>
          <a:lstStyle>
            <a:lvl1pPr algn="l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7" y="2669179"/>
            <a:ext cx="4256785" cy="550644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8064" y="2669180"/>
            <a:ext cx="3312368" cy="572527"/>
          </a:xfrm>
        </p:spPr>
        <p:txBody>
          <a:bodyPr anchor="ctr">
            <a:noAutofit/>
          </a:bodyPr>
          <a:lstStyle>
            <a:lvl1pPr algn="l">
              <a:buNone/>
              <a:defRPr sz="32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428612"/>
            <a:ext cx="5643603" cy="78581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2" y="1221600"/>
            <a:ext cx="8136903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今日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今日总结</a:t>
            </a:r>
          </a:p>
        </p:txBody>
      </p:sp>
      <p:sp>
        <p:nvSpPr>
          <p:cNvPr id="4" name="内容占位符 15"/>
          <p:cNvSpPr>
            <a:spLocks noGrp="1"/>
          </p:cNvSpPr>
          <p:nvPr>
            <p:ph sz="quarter" idx="10"/>
          </p:nvPr>
        </p:nvSpPr>
        <p:spPr>
          <a:xfrm>
            <a:off x="755576" y="1620000"/>
            <a:ext cx="7560000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>
                <a:solidFill>
                  <a:srgbClr val="2A56DB"/>
                </a:solidFill>
              </a:defRPr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5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7494"/>
            <a:ext cx="6768752" cy="534816"/>
          </a:xfrm>
        </p:spPr>
        <p:txBody>
          <a:bodyPr>
            <a:noAutofit/>
          </a:bodyPr>
          <a:lstStyle>
            <a:lvl1pPr algn="l">
              <a:defRPr sz="30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89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7453" y="2002534"/>
            <a:ext cx="5443538" cy="407216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576927" y="1945432"/>
            <a:ext cx="5444500" cy="407216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1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521550" y="1351431"/>
            <a:ext cx="5499441" cy="596138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3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000" y="3239683"/>
            <a:ext cx="1080000" cy="15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26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430"/>
            <a:ext cx="9144900" cy="2343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5" y="49860"/>
            <a:ext cx="1269000" cy="5328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77953"/>
            <a:ext cx="486000" cy="4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79835" y="573882"/>
            <a:ext cx="2858165" cy="69294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0798" y="723901"/>
            <a:ext cx="2777203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954000" y="1610007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741023" y="596344"/>
            <a:ext cx="1080235" cy="435999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493658" y="1493721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:a16="http://schemas.microsoft.com/office/drawing/2014/main" xmlns="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7A6138F-B30F-EC4F-9BDB-0021AC8BF46F}"/>
              </a:ext>
            </a:extLst>
          </p:cNvPr>
          <p:cNvSpPr/>
          <p:nvPr userDrawn="1"/>
        </p:nvSpPr>
        <p:spPr>
          <a:xfrm>
            <a:off x="954000" y="2128013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:a16="http://schemas.microsoft.com/office/drawing/2014/main" xmlns="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93658" y="2011727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56944F7-3A26-5B46-9460-3B93E749BC71}"/>
              </a:ext>
            </a:extLst>
          </p:cNvPr>
          <p:cNvSpPr/>
          <p:nvPr userDrawn="1"/>
        </p:nvSpPr>
        <p:spPr>
          <a:xfrm>
            <a:off x="954000" y="2646019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:a16="http://schemas.microsoft.com/office/drawing/2014/main" xmlns="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93803" y="2529733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7CF31A1-59AF-184E-96D8-153B7A726C9C}"/>
              </a:ext>
            </a:extLst>
          </p:cNvPr>
          <p:cNvSpPr/>
          <p:nvPr userDrawn="1"/>
        </p:nvSpPr>
        <p:spPr>
          <a:xfrm>
            <a:off x="954000" y="3164026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:a16="http://schemas.microsoft.com/office/drawing/2014/main" xmlns="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3803" y="3047740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5C680F4-C833-B74F-A678-E50C30599202}"/>
              </a:ext>
            </a:extLst>
          </p:cNvPr>
          <p:cNvSpPr/>
          <p:nvPr userDrawn="1"/>
        </p:nvSpPr>
        <p:spPr>
          <a:xfrm>
            <a:off x="954000" y="3682032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:a16="http://schemas.microsoft.com/office/drawing/2014/main" xmlns="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93803" y="3565746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85AB87F6-D34F-674A-8E7A-FF1898EFB709}"/>
              </a:ext>
            </a:extLst>
          </p:cNvPr>
          <p:cNvSpPr/>
          <p:nvPr userDrawn="1"/>
        </p:nvSpPr>
        <p:spPr>
          <a:xfrm>
            <a:off x="954000" y="4200037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:a16="http://schemas.microsoft.com/office/drawing/2014/main" xmlns="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493803" y="4083751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660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3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:a16="http://schemas.microsoft.com/office/drawing/2014/main" xmlns="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5402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932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3414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803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8196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体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AC328C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课程体系图</a:t>
            </a:r>
          </a:p>
        </p:txBody>
      </p:sp>
    </p:spTree>
    <p:extLst>
      <p:ext uri="{BB962C8B-B14F-4D97-AF65-F5344CB8AC3E}">
        <p14:creationId xmlns:p14="http://schemas.microsoft.com/office/powerpoint/2010/main" val="242849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246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8113" y="1"/>
            <a:ext cx="1241822" cy="7358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79835" y="573882"/>
            <a:ext cx="2858165" cy="69294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="" xmlns:a16="http://schemas.microsoft.com/office/drawing/2014/main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79835" y="723901"/>
            <a:ext cx="2858165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4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5072" y="1383750"/>
            <a:ext cx="7993856" cy="3402000"/>
          </a:xfrm>
        </p:spPr>
        <p:txBody>
          <a:bodyPr lIns="90000"/>
          <a:lstStyle>
            <a:lvl1pPr marL="271350" indent="-279450">
              <a:lnSpc>
                <a:spcPct val="150000"/>
              </a:lnSpc>
              <a:buFont typeface="Arial" panose="020B0604020202020204" pitchFamily="34" charset="0"/>
              <a:buChar char="•"/>
              <a:defRPr sz="21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558900" indent="-257175">
              <a:lnSpc>
                <a:spcPct val="150000"/>
              </a:lnSpc>
              <a:buFont typeface="Wingdings" pitchFamily="2" charset="2"/>
              <a:buChar char="ü"/>
              <a:defRPr sz="1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500"/>
            </a:lvl3pPr>
            <a:lvl4pPr marL="6918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4pPr>
            <a:lvl5pPr marL="1371600" indent="0">
              <a:lnSpc>
                <a:spcPct val="150000"/>
              </a:lnSpc>
              <a:buNone/>
              <a:defRPr/>
            </a:lvl5pPr>
          </a:lstStyle>
          <a:p>
            <a:pPr lvl="0" indent="-171450"/>
            <a:r>
              <a:rPr lang="zh-CN" altLang="en-US" dirty="0"/>
              <a:t> 单击此处编辑母版文本样式</a:t>
            </a:r>
          </a:p>
          <a:p>
            <a:pPr lvl="1" indent="-17145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="" xmlns:a16="http://schemas.microsoft.com/office/drawing/2014/main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50001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7914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84408" y="1172123"/>
            <a:ext cx="7560000" cy="156966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理解。。。</a:t>
            </a:r>
            <a:endParaRPr lang="en-US" altLang="zh-CN" dirty="0"/>
          </a:p>
          <a:p>
            <a:pPr lvl="0"/>
            <a:r>
              <a:rPr lang="zh-CN" altLang="en-US" dirty="0"/>
              <a:t>掌握。。。</a:t>
            </a:r>
            <a:endParaRPr lang="en-US" altLang="zh-CN" dirty="0"/>
          </a:p>
          <a:p>
            <a:pPr lvl="0"/>
            <a:r>
              <a:rPr lang="zh-CN" altLang="en-US" dirty="0"/>
              <a:t>学会。。。</a:t>
            </a: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42442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技能构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009A4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/>
          </p:nvPr>
        </p:nvSpPr>
        <p:spPr>
          <a:xfrm>
            <a:off x="684408" y="1172123"/>
            <a:ext cx="7560000" cy="49795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endParaRPr lang="zh-CN" altLang="en-US" dirty="0"/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技能构成</a:t>
            </a:r>
          </a:p>
        </p:txBody>
      </p:sp>
    </p:spTree>
    <p:extLst>
      <p:ext uri="{BB962C8B-B14F-4D97-AF65-F5344CB8AC3E}">
        <p14:creationId xmlns:p14="http://schemas.microsoft.com/office/powerpoint/2010/main" val="27490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技能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提问式回顾知识点</a:t>
            </a:r>
            <a:endParaRPr lang="en-US" altLang="zh-CN" dirty="0"/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/>
              <a:t>提问式回顾知识点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技能回顾</a:t>
            </a:r>
          </a:p>
        </p:txBody>
      </p:sp>
    </p:spTree>
    <p:extLst>
      <p:ext uri="{BB962C8B-B14F-4D97-AF65-F5344CB8AC3E}">
        <p14:creationId xmlns:p14="http://schemas.microsoft.com/office/powerpoint/2010/main" val="35198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今日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今日目标</a:t>
            </a:r>
          </a:p>
        </p:txBody>
      </p:sp>
    </p:spTree>
    <p:extLst>
      <p:ext uri="{BB962C8B-B14F-4D97-AF65-F5344CB8AC3E}">
        <p14:creationId xmlns:p14="http://schemas.microsoft.com/office/powerpoint/2010/main" val="27604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技能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130566" y="81"/>
            <a:ext cx="5013434" cy="51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323851" y="658666"/>
            <a:ext cx="2304000" cy="9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123825"/>
            <a:ext cx="2304000" cy="503238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知识块标题</a:t>
            </a:r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1" y="1545636"/>
            <a:ext cx="6786611" cy="785818"/>
          </a:xfrm>
        </p:spPr>
        <p:txBody>
          <a:bodyPr anchor="b" anchorCtr="1">
            <a:no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2371448"/>
            <a:ext cx="6840760" cy="1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195486"/>
            <a:ext cx="6768752" cy="534816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知识讲解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十字形 14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7" name="十字形 16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tedu_logo.png"/>
          <p:cNvPicPr>
            <a:picLocks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17" y="51118"/>
            <a:ext cx="1438171" cy="648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37" r:id="rId2"/>
    <p:sldLayoutId id="2147483738" r:id="rId3"/>
    <p:sldLayoutId id="2147483739" r:id="rId4"/>
    <p:sldLayoutId id="2147483735" r:id="rId5"/>
    <p:sldLayoutId id="2147483734" r:id="rId6"/>
    <p:sldLayoutId id="2147483730" r:id="rId7"/>
    <p:sldLayoutId id="2147483723" r:id="rId8"/>
    <p:sldLayoutId id="2147483722" r:id="rId9"/>
    <p:sldLayoutId id="2147483726" r:id="rId10"/>
    <p:sldLayoutId id="2147483740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c.com.cn/kfccda/storelist/index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o.com/z?ch=beau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xiazai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SPIDER  DAY08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lang="zh-CN" altLang="en-US" sz="2400" b="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98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588127"/>
          </a:xfrm>
        </p:spPr>
        <p:txBody>
          <a:bodyPr/>
          <a:lstStyle/>
          <a:p>
            <a:r>
              <a:rPr lang="zh-CN" altLang="en-US" sz="1800" dirty="0" smtClean="0"/>
              <a:t>创建爬虫项目及爬虫文件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scrapy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startproject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Daomu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cd </a:t>
            </a:r>
            <a:r>
              <a:rPr lang="en-US" altLang="zh-CN" sz="1800" dirty="0" err="1"/>
              <a:t>Daomu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scrapy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genspider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daomu</a:t>
            </a:r>
            <a:r>
              <a:rPr lang="en-US" altLang="zh-CN" sz="1800" dirty="0"/>
              <a:t> www.daomubiji.com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78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定义抓取的数据结构</a:t>
            </a:r>
            <a:r>
              <a:rPr lang="en-US" altLang="zh-CN" sz="2000" dirty="0" smtClean="0"/>
              <a:t>-items.py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9662"/>
            <a:ext cx="55530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爬虫文件提取数据</a:t>
            </a:r>
            <a:r>
              <a:rPr lang="en-US" altLang="zh-CN" sz="2000" dirty="0" smtClean="0"/>
              <a:t>-daomu.py</a:t>
            </a:r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利用</a:t>
            </a:r>
            <a:r>
              <a:rPr lang="en-US" altLang="zh-CN" sz="2000" dirty="0" smtClean="0"/>
              <a:t>meta</a:t>
            </a:r>
            <a:r>
              <a:rPr lang="zh-CN" altLang="en-US" sz="2000" dirty="0" smtClean="0"/>
              <a:t>参数在不同的解析函数间传递数据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如有需要继续交往调度器的请求，则创建新的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50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管道文件进行数据处理</a:t>
            </a:r>
            <a:r>
              <a:rPr lang="en-US" altLang="zh-CN" sz="2000" dirty="0" smtClean="0"/>
              <a:t>-pipelines.py</a:t>
            </a:r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拼接文件保存路径及文件名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将小说内容保存到对应文件中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483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697662" cy="586697"/>
          </a:xfrm>
        </p:spPr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处理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9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 smtClean="0"/>
              <a:t>方法名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FormRequest</a:t>
            </a:r>
            <a:r>
              <a:rPr lang="en-US" altLang="zh-CN" sz="2000" dirty="0" smtClean="0"/>
              <a:t>()</a:t>
            </a:r>
          </a:p>
          <a:p>
            <a:r>
              <a:rPr lang="zh-CN" altLang="en-US" sz="2000" dirty="0"/>
              <a:t>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url</a:t>
            </a:r>
            <a:r>
              <a:rPr lang="zh-CN" altLang="en-US" sz="2000" dirty="0" smtClean="0"/>
              <a:t>：发送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请求的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fromdata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Form</a:t>
            </a:r>
            <a:r>
              <a:rPr lang="zh-CN" altLang="en-US" sz="2000" dirty="0" smtClean="0"/>
              <a:t>表单的数据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为字典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callback</a:t>
            </a:r>
            <a:r>
              <a:rPr lang="zh-CN" altLang="en-US" sz="2000" dirty="0" smtClean="0"/>
              <a:t>：指定解析函数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474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zh-CN" altLang="en-US" sz="2000" dirty="0" smtClean="0"/>
              <a:t>项目需求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抓取指定城市的肯德基门店信息</a:t>
            </a:r>
            <a:endParaRPr lang="en-US" altLang="zh-CN" sz="2000" dirty="0" smtClean="0"/>
          </a:p>
          <a:p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www.kfc.com.cn/kfccda/storelist/index.aspx</a:t>
            </a:r>
            <a:endParaRPr lang="en-US" altLang="zh-CN" sz="2000" dirty="0" smtClean="0"/>
          </a:p>
          <a:p>
            <a:r>
              <a:rPr lang="zh-CN" altLang="en-US" sz="2000" dirty="0" smtClean="0"/>
              <a:t>实现效果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请输入城市：北京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将所有北京市肯德基门店数据抓取下来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451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项目需求（续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 smtClean="0"/>
              <a:t>所需数据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1.</a:t>
            </a:r>
            <a:r>
              <a:rPr lang="zh-CN" altLang="en-US" sz="2000" dirty="0" smtClean="0"/>
              <a:t>门</a:t>
            </a:r>
            <a:r>
              <a:rPr lang="zh-CN" altLang="en-US" sz="2000" dirty="0"/>
              <a:t>店编号</a:t>
            </a:r>
          </a:p>
          <a:p>
            <a:pPr marL="0" indent="0">
              <a:buNone/>
            </a:pPr>
            <a:r>
              <a:rPr lang="en-US" altLang="zh-CN" sz="2000" dirty="0" smtClean="0"/>
              <a:t>  2.</a:t>
            </a:r>
            <a:r>
              <a:rPr lang="zh-CN" altLang="en-US" sz="2000" dirty="0" smtClean="0"/>
              <a:t>门</a:t>
            </a:r>
            <a:r>
              <a:rPr lang="zh-CN" altLang="en-US" sz="2000" dirty="0"/>
              <a:t>店名称</a:t>
            </a:r>
          </a:p>
          <a:p>
            <a:pPr marL="0" indent="0">
              <a:buNone/>
            </a:pPr>
            <a:r>
              <a:rPr lang="en-US" altLang="zh-CN" sz="2000" dirty="0" smtClean="0"/>
              <a:t>  3.</a:t>
            </a:r>
            <a:r>
              <a:rPr lang="zh-CN" altLang="en-US" sz="2000" dirty="0" smtClean="0"/>
              <a:t>门</a:t>
            </a:r>
            <a:r>
              <a:rPr lang="zh-CN" altLang="en-US" sz="2000" dirty="0"/>
              <a:t>店地址</a:t>
            </a:r>
          </a:p>
          <a:p>
            <a:pPr marL="0" indent="0">
              <a:buNone/>
            </a:pPr>
            <a:r>
              <a:rPr lang="en-US" altLang="zh-CN" sz="2000" dirty="0" smtClean="0"/>
              <a:t>  4.</a:t>
            </a:r>
            <a:r>
              <a:rPr lang="zh-CN" altLang="en-US" sz="2000" dirty="0" smtClean="0"/>
              <a:t>所属城市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5.</a:t>
            </a:r>
            <a:r>
              <a:rPr lang="zh-CN" altLang="en-US" sz="2000" dirty="0" smtClean="0"/>
              <a:t>所属省份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6354"/>
            <a:ext cx="5230118" cy="29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抓</a:t>
            </a:r>
            <a:r>
              <a:rPr lang="zh-CN" altLang="en-US" dirty="0" smtClean="0"/>
              <a:t>包分析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分析数据来源，抓取</a:t>
            </a:r>
            <a:r>
              <a:rPr lang="en-US" altLang="zh-CN" sz="2000" dirty="0" smtClean="0"/>
              <a:t>Form</a:t>
            </a:r>
            <a:r>
              <a:rPr lang="zh-CN" altLang="en-US" sz="2000" dirty="0" smtClean="0"/>
              <a:t>表单数据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67490"/>
            <a:ext cx="4608512" cy="28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创建爬虫项目和爬虫文件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startproject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Kfc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cd </a:t>
            </a:r>
            <a:r>
              <a:rPr lang="en-US" altLang="zh-CN" sz="2000" dirty="0" err="1"/>
              <a:t>Kfc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genspider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kfc</a:t>
            </a:r>
            <a:r>
              <a:rPr lang="en-US" altLang="zh-CN" sz="2000" dirty="0"/>
              <a:t> www.kfc.com.cn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91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盗墓笔记爬虫一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盗墓笔记爬虫二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之图片管道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之文件管道一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3803" y="4083751"/>
            <a:ext cx="4104197" cy="42095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之文件管道二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61665"/>
          </a:xfrm>
        </p:spPr>
        <p:txBody>
          <a:bodyPr/>
          <a:lstStyle/>
          <a:p>
            <a:r>
              <a:rPr lang="zh-CN" altLang="en-US" sz="2000" dirty="0" smtClean="0"/>
              <a:t>定义抓取的数据结构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34503"/>
            <a:ext cx="62293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爬虫文件提取数据</a:t>
            </a:r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重写</a:t>
            </a:r>
            <a:r>
              <a:rPr lang="en-US" altLang="zh-CN" sz="2000" dirty="0" err="1" smtClean="0"/>
              <a:t>start_requests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FormRequest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方法发送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06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管道文件负责将数据存入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重写 </a:t>
            </a:r>
            <a:r>
              <a:rPr lang="en-US" altLang="zh-CN" sz="2000" dirty="0" err="1" smtClean="0"/>
              <a:t>open_spider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重写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close_spider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100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全局配置</a:t>
            </a:r>
            <a:r>
              <a:rPr lang="en-US" altLang="zh-CN" sz="2000" dirty="0" smtClean="0"/>
              <a:t>-settings.py</a:t>
            </a:r>
          </a:p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run.py</a:t>
            </a:r>
            <a:r>
              <a:rPr lang="zh-CN" altLang="en-US" sz="2000" dirty="0" smtClean="0"/>
              <a:t>文件运行爬虫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from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import </a:t>
            </a:r>
            <a:r>
              <a:rPr lang="en-US" altLang="zh-CN" sz="2000" dirty="0" err="1" smtClean="0"/>
              <a:t>cmdline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cmdline.execute</a:t>
            </a:r>
            <a:r>
              <a:rPr lang="en-US" altLang="zh-CN" sz="2000" dirty="0" smtClean="0"/>
              <a:t>(‘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crawl </a:t>
            </a:r>
            <a:r>
              <a:rPr lang="en-US" altLang="zh-CN" sz="2000" dirty="0" err="1" smtClean="0"/>
              <a:t>kfc</a:t>
            </a:r>
            <a:r>
              <a:rPr lang="en-US" altLang="zh-CN" sz="2000" dirty="0" smtClean="0"/>
              <a:t>’.split())</a:t>
            </a:r>
          </a:p>
        </p:txBody>
      </p:sp>
    </p:spTree>
    <p:extLst>
      <p:ext uri="{BB962C8B-B14F-4D97-AF65-F5344CB8AC3E}">
        <p14:creationId xmlns:p14="http://schemas.microsoft.com/office/powerpoint/2010/main" val="15865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之图片管道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9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323439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抓取图片原理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提供的图片管道类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scrapy.pipelines.images</a:t>
            </a:r>
            <a:r>
              <a:rPr lang="en-US" altLang="zh-CN" sz="2000" dirty="0" smtClean="0"/>
              <a:t> import </a:t>
            </a:r>
            <a:r>
              <a:rPr lang="en-US" altLang="zh-CN" sz="2000" dirty="0" err="1" smtClean="0"/>
              <a:t>ImagesPipeline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7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61665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抓取图片实现步骤 </a:t>
            </a:r>
            <a:r>
              <a:rPr lang="en-US" altLang="zh-CN" sz="2000" dirty="0" smtClean="0"/>
              <a:t>– pipelines.py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60" y="1491630"/>
            <a:ext cx="4220319" cy="28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360</a:t>
            </a:r>
            <a:r>
              <a:rPr lang="zh-CN" altLang="en-US" dirty="0" smtClean="0"/>
              <a:t>图片抓取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2616101"/>
          </a:xfrm>
        </p:spPr>
        <p:txBody>
          <a:bodyPr/>
          <a:lstStyle/>
          <a:p>
            <a:r>
              <a:rPr lang="zh-CN" altLang="en-US" sz="2000" dirty="0" smtClean="0"/>
              <a:t>项目需求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URL</a:t>
            </a:r>
            <a:r>
              <a:rPr lang="zh-CN" altLang="en-US" sz="2000" dirty="0" smtClean="0"/>
              <a:t>地址：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image.so.com/z?ch=beauty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图片保存路径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./</a:t>
            </a:r>
            <a:r>
              <a:rPr lang="en-US" altLang="zh-CN" sz="2000" dirty="0"/>
              <a:t>images/xxx.jpg</a:t>
            </a:r>
          </a:p>
          <a:p>
            <a:pPr marL="0" indent="0">
              <a:buNone/>
            </a:pPr>
            <a:r>
              <a:rPr lang="en-US" altLang="zh-CN" sz="2000" dirty="0" smtClean="0"/>
              <a:t>  ./</a:t>
            </a:r>
            <a:r>
              <a:rPr lang="en-US" altLang="zh-CN" sz="2000" dirty="0"/>
              <a:t>images/</a:t>
            </a:r>
            <a:r>
              <a:rPr lang="zh-CN" altLang="en-US" sz="2000" dirty="0"/>
              <a:t>青涩美女</a:t>
            </a:r>
            <a:r>
              <a:rPr lang="en-US" altLang="zh-CN" sz="2000" dirty="0"/>
              <a:t>.jpg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788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项目分析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412613"/>
          </a:xfrm>
        </p:spPr>
        <p:txBody>
          <a:bodyPr/>
          <a:lstStyle/>
          <a:p>
            <a:r>
              <a:rPr lang="zh-CN" altLang="en-US" sz="2000" dirty="0"/>
              <a:t>抓</a:t>
            </a:r>
            <a:r>
              <a:rPr lang="zh-CN" altLang="en-US" sz="2000" dirty="0" smtClean="0"/>
              <a:t>包分析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27" y="1585451"/>
            <a:ext cx="5011266" cy="27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1754326"/>
          </a:xfrm>
        </p:spPr>
        <p:txBody>
          <a:bodyPr/>
          <a:lstStyle/>
          <a:p>
            <a:r>
              <a:rPr lang="zh-CN" altLang="en-US" sz="2000" dirty="0" smtClean="0"/>
              <a:t>创建爬虫项目和爬虫文件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startproject</a:t>
            </a:r>
            <a:r>
              <a:rPr lang="en-US" altLang="zh-CN" sz="2000" dirty="0"/>
              <a:t> So</a:t>
            </a:r>
          </a:p>
          <a:p>
            <a:pPr marL="0" indent="0">
              <a:buNone/>
            </a:pPr>
            <a:r>
              <a:rPr lang="en-US" altLang="zh-CN" sz="2000" dirty="0" smtClean="0"/>
              <a:t>  cd </a:t>
            </a:r>
            <a:r>
              <a:rPr lang="en-US" altLang="zh-CN" sz="2000" dirty="0"/>
              <a:t>So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genspider</a:t>
            </a:r>
            <a:r>
              <a:rPr lang="en-US" altLang="zh-CN" sz="2000" dirty="0"/>
              <a:t> so image.so.com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06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盗墓笔记爬虫一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1323439"/>
          </a:xfrm>
        </p:spPr>
        <p:txBody>
          <a:bodyPr/>
          <a:lstStyle/>
          <a:p>
            <a:r>
              <a:rPr lang="zh-CN" altLang="en-US" sz="2000" dirty="0" smtClean="0"/>
              <a:t>定义抓取的数据结构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img_url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scrapy.Field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img_title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scrapy.Field</a:t>
            </a:r>
            <a:r>
              <a:rPr lang="en-US" altLang="zh-CN" sz="2000" dirty="0"/>
              <a:t>()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616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892552"/>
          </a:xfrm>
        </p:spPr>
        <p:txBody>
          <a:bodyPr/>
          <a:lstStyle/>
          <a:p>
            <a:r>
              <a:rPr lang="zh-CN" altLang="en-US" sz="2000" dirty="0" smtClean="0"/>
              <a:t>爬虫文件提取数据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将图片的链接和名称提取，交给管道文件处理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278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843501"/>
          </a:xfrm>
        </p:spPr>
        <p:txBody>
          <a:bodyPr/>
          <a:lstStyle/>
          <a:p>
            <a:r>
              <a:rPr lang="zh-CN" altLang="en-US" sz="2000" dirty="0" smtClean="0"/>
              <a:t>管道文件抓取并保存图片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09324"/>
            <a:ext cx="5072236" cy="29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892552"/>
          </a:xfrm>
        </p:spPr>
        <p:txBody>
          <a:bodyPr/>
          <a:lstStyle/>
          <a:p>
            <a:r>
              <a:rPr lang="en-US" altLang="zh-CN" sz="2000" dirty="0"/>
              <a:t>s</a:t>
            </a:r>
            <a:r>
              <a:rPr lang="en-US" altLang="zh-CN" sz="2000" dirty="0" smtClean="0"/>
              <a:t>ettings.py</a:t>
            </a:r>
            <a:r>
              <a:rPr lang="zh-CN" altLang="en-US" sz="2000" dirty="0" smtClean="0"/>
              <a:t>文件中指定图片保存路径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IMAGES_STORE = ‘./images/’</a:t>
            </a:r>
          </a:p>
        </p:txBody>
      </p:sp>
    </p:spTree>
    <p:extLst>
      <p:ext uri="{BB962C8B-B14F-4D97-AF65-F5344CB8AC3E}">
        <p14:creationId xmlns:p14="http://schemas.microsoft.com/office/powerpoint/2010/main" val="4186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之文件管道一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4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323439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抓取文件原理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提供的文件管道类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scrapy.pipelines.files</a:t>
            </a:r>
            <a:r>
              <a:rPr lang="en-US" altLang="zh-CN" sz="2000" dirty="0" smtClean="0"/>
              <a:t> import </a:t>
            </a:r>
            <a:r>
              <a:rPr lang="en-US" altLang="zh-CN" sz="2000" dirty="0" err="1" smtClean="0"/>
              <a:t>FilesPipeline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579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61665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抓取文件实现步骤 </a:t>
            </a:r>
            <a:r>
              <a:rPr lang="en-US" altLang="zh-CN" sz="2000" dirty="0" smtClean="0"/>
              <a:t>– pipelines.py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27" y="1563638"/>
            <a:ext cx="4062586" cy="27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1PPT</a:t>
            </a:r>
            <a:r>
              <a:rPr lang="zh-CN" altLang="en-US" dirty="0" smtClean="0"/>
              <a:t>文件抓取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2616101"/>
          </a:xfrm>
        </p:spPr>
        <p:txBody>
          <a:bodyPr/>
          <a:lstStyle/>
          <a:p>
            <a:r>
              <a:rPr lang="zh-CN" altLang="en-US" sz="2000" dirty="0" smtClean="0"/>
              <a:t>项目需求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URL</a:t>
            </a:r>
            <a:r>
              <a:rPr lang="zh-CN" altLang="en-US" sz="2000" dirty="0" smtClean="0"/>
              <a:t>地址：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www.1ppt.com/xiazai/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/>
              <a:t>文件</a:t>
            </a:r>
            <a:r>
              <a:rPr lang="zh-CN" altLang="en-US" sz="2000" dirty="0" smtClean="0"/>
              <a:t>保存路径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./</a:t>
            </a:r>
            <a:r>
              <a:rPr lang="en-US" altLang="zh-CN" sz="2000" dirty="0" err="1"/>
              <a:t>ppt</a:t>
            </a:r>
            <a:r>
              <a:rPr lang="en-US" altLang="zh-CN" sz="2000" dirty="0"/>
              <a:t>/xxx/</a:t>
            </a:r>
            <a:r>
              <a:rPr lang="en-US" altLang="zh-CN" sz="2000" dirty="0" err="1"/>
              <a:t>xxx.rar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./</a:t>
            </a:r>
            <a:r>
              <a:rPr lang="en-US" altLang="zh-CN" sz="2000" dirty="0" err="1"/>
              <a:t>ppt</a:t>
            </a:r>
            <a:r>
              <a:rPr lang="en-US" altLang="zh-CN" sz="2000" dirty="0"/>
              <a:t>/</a:t>
            </a:r>
            <a:r>
              <a:rPr lang="zh-CN" altLang="en-US" sz="2000" dirty="0"/>
              <a:t>工作总结</a:t>
            </a:r>
            <a:r>
              <a:rPr lang="en-US" altLang="zh-CN" sz="2000" dirty="0"/>
              <a:t>PPT/</a:t>
            </a:r>
            <a:r>
              <a:rPr lang="zh-CN" altLang="en-US" sz="2000" dirty="0"/>
              <a:t>清爽绿色多边形背景工作总结汇报</a:t>
            </a:r>
            <a:r>
              <a:rPr lang="en-US" altLang="zh-CN" sz="2000" dirty="0" smtClean="0"/>
              <a:t>PPT.zip</a:t>
            </a:r>
          </a:p>
        </p:txBody>
      </p:sp>
    </p:spTree>
    <p:extLst>
      <p:ext uri="{BB962C8B-B14F-4D97-AF65-F5344CB8AC3E}">
        <p14:creationId xmlns:p14="http://schemas.microsoft.com/office/powerpoint/2010/main" val="2872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项目分析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412613"/>
          </a:xfrm>
        </p:spPr>
        <p:txBody>
          <a:bodyPr/>
          <a:lstStyle/>
          <a:p>
            <a:r>
              <a:rPr lang="zh-CN" altLang="en-US" sz="2000" dirty="0" smtClean="0"/>
              <a:t>网站分析查看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36" y="1428753"/>
            <a:ext cx="5775647" cy="30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项目分析（续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zh-CN" altLang="en-US" sz="2000" dirty="0" smtClean="0"/>
              <a:t>一级页面抓取数据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分类名称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分类链接</a:t>
            </a:r>
            <a:endParaRPr lang="en-US" altLang="zh-CN" sz="2000" dirty="0" smtClean="0"/>
          </a:p>
          <a:p>
            <a:r>
              <a:rPr lang="zh-CN" altLang="en-US" sz="2000" dirty="0" smtClean="0"/>
              <a:t>二级页面抓取数据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/>
              <a:t>PPT</a:t>
            </a:r>
            <a:r>
              <a:rPr lang="zh-CN" altLang="en-US" sz="2000" dirty="0"/>
              <a:t>名称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链接</a:t>
            </a:r>
            <a:endParaRPr lang="en-US" altLang="zh-CN" sz="2000" dirty="0" smtClean="0"/>
          </a:p>
          <a:p>
            <a:r>
              <a:rPr lang="zh-CN" altLang="en-US" sz="2000" dirty="0"/>
              <a:t>三</a:t>
            </a:r>
            <a:r>
              <a:rPr lang="zh-CN" altLang="en-US" sz="2000" dirty="0" smtClean="0"/>
              <a:t>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进入下载页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链接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695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892552"/>
          </a:xfrm>
        </p:spPr>
        <p:txBody>
          <a:bodyPr/>
          <a:lstStyle/>
          <a:p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http</a:t>
            </a:r>
            <a:r>
              <a:rPr lang="en-US" altLang="zh-CN" sz="2000" dirty="0"/>
              <a:t>://www.daomubiji.com/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95686"/>
            <a:ext cx="6336704" cy="24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项目分析（续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/>
              <a:t>四</a:t>
            </a:r>
            <a:r>
              <a:rPr lang="zh-CN" altLang="en-US" sz="2000" dirty="0" smtClean="0"/>
              <a:t>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具体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的下载链接</a:t>
            </a:r>
            <a:endParaRPr lang="en-US" altLang="zh-CN" sz="2000" dirty="0" smtClean="0"/>
          </a:p>
          <a:p>
            <a:r>
              <a:rPr lang="zh-CN" altLang="en-US" sz="2000" dirty="0"/>
              <a:t>五</a:t>
            </a:r>
            <a:r>
              <a:rPr lang="zh-CN" altLang="en-US" sz="2000" dirty="0" smtClean="0"/>
              <a:t>级页面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开始下载</a:t>
            </a:r>
            <a:r>
              <a:rPr lang="en-US" altLang="zh-CN" sz="2000" dirty="0" smtClean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18334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zh-CN" altLang="en-US" sz="2000" dirty="0" smtClean="0"/>
              <a:t>一级页面抓取数据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基准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：</a:t>
            </a:r>
            <a:r>
              <a:rPr lang="it-IT" altLang="zh-CN" sz="2000" dirty="0"/>
              <a:t>//div[@class="col_nav clearfix"]/ul/li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分类名称：</a:t>
            </a:r>
            <a:r>
              <a:rPr lang="en-US" altLang="zh-CN" sz="2000" dirty="0"/>
              <a:t>./a/text()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分类链接：</a:t>
            </a:r>
            <a:r>
              <a:rPr lang="en-US" altLang="zh-CN" sz="2000" dirty="0"/>
              <a:t>./</a:t>
            </a:r>
            <a:r>
              <a:rPr lang="en-US" altLang="zh-CN" sz="2000" dirty="0" smtClean="0"/>
              <a:t>a/@</a:t>
            </a:r>
            <a:r>
              <a:rPr lang="en-US" altLang="zh-CN" sz="2000" dirty="0" err="1" smtClean="0"/>
              <a:t>href</a:t>
            </a:r>
            <a:endParaRPr lang="en-US" altLang="zh-CN" sz="2000" dirty="0" smtClean="0"/>
          </a:p>
          <a:p>
            <a:r>
              <a:rPr lang="zh-CN" altLang="en-US" sz="2000" dirty="0" smtClean="0"/>
              <a:t>二级页面抓取数据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基准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//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[@class="</a:t>
            </a:r>
            <a:r>
              <a:rPr lang="en-US" altLang="zh-CN" sz="2000" dirty="0" err="1"/>
              <a:t>tplist</a:t>
            </a:r>
            <a:r>
              <a:rPr lang="en-US" altLang="zh-CN" sz="2000" dirty="0"/>
              <a:t>"]/li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/>
              <a:t>PPT</a:t>
            </a:r>
            <a:r>
              <a:rPr lang="zh-CN" altLang="en-US" sz="2000" dirty="0" smtClean="0"/>
              <a:t>名称：</a:t>
            </a:r>
            <a:r>
              <a:rPr lang="en-US" altLang="zh-CN" sz="2000" dirty="0"/>
              <a:t>./h2/a/text()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链接：</a:t>
            </a:r>
            <a:r>
              <a:rPr lang="en-US" altLang="zh-CN" sz="2000" dirty="0" smtClean="0"/>
              <a:t>./a/@</a:t>
            </a:r>
            <a:r>
              <a:rPr lang="en-US" altLang="zh-CN" sz="2000" dirty="0" err="1" smtClean="0"/>
              <a:t>href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766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实现</a:t>
            </a:r>
            <a:r>
              <a:rPr lang="zh-CN" altLang="en-US" dirty="0" smtClean="0"/>
              <a:t>（续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/>
              <a:t>三级页面抓取数据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进入下载页的链接：</a:t>
            </a:r>
            <a:r>
              <a:rPr lang="en-US" altLang="zh-CN" sz="2000" dirty="0"/>
              <a:t>//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[@class="</a:t>
            </a:r>
            <a:r>
              <a:rPr lang="en-US" altLang="zh-CN" sz="2000" dirty="0" err="1"/>
              <a:t>downurllist</a:t>
            </a:r>
            <a:r>
              <a:rPr lang="en-US" altLang="zh-CN" sz="2000" dirty="0"/>
              <a:t>"]/li/a/@</a:t>
            </a:r>
            <a:r>
              <a:rPr lang="en-US" altLang="zh-CN" sz="2000" dirty="0" err="1" smtClean="0"/>
              <a:t>href</a:t>
            </a:r>
            <a:endParaRPr lang="en-US" altLang="zh-CN" sz="2000" dirty="0" smtClean="0"/>
          </a:p>
          <a:p>
            <a:r>
              <a:rPr lang="zh-CN" altLang="en-US" sz="2000" dirty="0" smtClean="0"/>
              <a:t>四级页面抓取数据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具体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的下载链接：</a:t>
            </a:r>
            <a:r>
              <a:rPr lang="en-US" altLang="zh-CN" sz="2000" dirty="0"/>
              <a:t>//li[@class="c1"]/a/@</a:t>
            </a:r>
            <a:r>
              <a:rPr lang="en-US" altLang="zh-CN" sz="2000" dirty="0" err="1"/>
              <a:t>href</a:t>
            </a:r>
            <a:endParaRPr lang="en-US" altLang="zh-CN" sz="2000" dirty="0" smtClean="0"/>
          </a:p>
          <a:p>
            <a:r>
              <a:rPr lang="zh-CN" altLang="en-US" sz="2000" dirty="0"/>
              <a:t>五</a:t>
            </a:r>
            <a:r>
              <a:rPr lang="zh-CN" altLang="en-US" sz="2000" dirty="0" smtClean="0"/>
              <a:t>级页面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开始下载</a:t>
            </a:r>
            <a:r>
              <a:rPr lang="en-US" altLang="zh-CN" sz="2000" dirty="0" smtClean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4335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913662" cy="58669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之文件</a:t>
            </a:r>
            <a:r>
              <a:rPr lang="zh-CN" altLang="en-US" dirty="0" smtClean="0"/>
              <a:t>管道二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1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1754326"/>
          </a:xfrm>
        </p:spPr>
        <p:txBody>
          <a:bodyPr/>
          <a:lstStyle/>
          <a:p>
            <a:r>
              <a:rPr lang="zh-CN" altLang="en-US" sz="2000" dirty="0" smtClean="0"/>
              <a:t>创建爬虫项目和爬虫文件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startproject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Ppt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cd </a:t>
            </a:r>
            <a:r>
              <a:rPr lang="en-US" altLang="zh-CN" sz="2000" dirty="0" err="1"/>
              <a:t>Ppt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genspider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ppt</a:t>
            </a:r>
            <a:r>
              <a:rPr lang="en-US" altLang="zh-CN" sz="2000" dirty="0"/>
              <a:t> www.1ppt.com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813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412613"/>
          </a:xfrm>
        </p:spPr>
        <p:txBody>
          <a:bodyPr/>
          <a:lstStyle/>
          <a:p>
            <a:r>
              <a:rPr lang="zh-CN" altLang="en-US" sz="2000" dirty="0" smtClean="0"/>
              <a:t>定义抓取的数据结构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76" y="1585451"/>
            <a:ext cx="7010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1261884"/>
          </a:xfrm>
        </p:spPr>
        <p:txBody>
          <a:bodyPr/>
          <a:lstStyle/>
          <a:p>
            <a:r>
              <a:rPr lang="zh-CN" altLang="en-US" sz="2000" dirty="0" smtClean="0"/>
              <a:t>爬虫文件提取数据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利用</a:t>
            </a:r>
            <a:r>
              <a:rPr lang="en-US" altLang="zh-CN" sz="2000" dirty="0" smtClean="0"/>
              <a:t>meta</a:t>
            </a:r>
            <a:r>
              <a:rPr lang="zh-CN" altLang="en-US" sz="2000" dirty="0" smtClean="0"/>
              <a:t>参数在多级页面解析函数之间传递数据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将图片的链接等相关数据提取</a:t>
            </a:r>
            <a:r>
              <a:rPr lang="zh-CN" altLang="en-US" sz="2000" dirty="0"/>
              <a:t>之后</a:t>
            </a:r>
            <a:r>
              <a:rPr lang="zh-CN" altLang="en-US" sz="2000" dirty="0" smtClean="0"/>
              <a:t>交给管道文件处理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973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461665"/>
          </a:xfrm>
        </p:spPr>
        <p:txBody>
          <a:bodyPr/>
          <a:lstStyle/>
          <a:p>
            <a:r>
              <a:rPr lang="zh-CN" altLang="en-US" sz="2000" dirty="0" smtClean="0"/>
              <a:t>管道文件抓取并保存文件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987574"/>
            <a:ext cx="4757516" cy="33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项目实现（续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843501"/>
          </a:xfrm>
        </p:spPr>
        <p:txBody>
          <a:bodyPr/>
          <a:lstStyle/>
          <a:p>
            <a:r>
              <a:rPr lang="zh-CN" altLang="en-US" sz="2000" dirty="0" smtClean="0"/>
              <a:t>全局配置文件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中指定保存路径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FILES_STORE = ‘./</a:t>
            </a:r>
            <a:r>
              <a:rPr lang="en-US" altLang="zh-CN" sz="2000" dirty="0" err="1" smtClean="0"/>
              <a:t>ppt</a:t>
            </a:r>
            <a:r>
              <a:rPr lang="en-US" altLang="zh-CN" sz="2000" dirty="0" smtClean="0"/>
              <a:t>/’</a:t>
            </a:r>
          </a:p>
        </p:txBody>
      </p:sp>
    </p:spTree>
    <p:extLst>
      <p:ext uri="{BB962C8B-B14F-4D97-AF65-F5344CB8AC3E}">
        <p14:creationId xmlns:p14="http://schemas.microsoft.com/office/powerpoint/2010/main" val="18442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468001" y="1653750"/>
            <a:ext cx="7993856" cy="2574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Scrapy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Scrapy</a:t>
            </a:r>
            <a:r>
              <a:rPr lang="zh-CN" altLang="en-US" dirty="0" smtClean="0"/>
              <a:t>图片管道实现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Scrapy</a:t>
            </a:r>
            <a:r>
              <a:rPr lang="zh-CN" altLang="en-US" dirty="0" smtClean="0"/>
              <a:t>文件管道实现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39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项目需求（续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zh-CN" altLang="en-US" sz="2000" dirty="0"/>
              <a:t>要求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抓取</a:t>
            </a:r>
            <a:r>
              <a:rPr lang="zh-CN" altLang="en-US" sz="2000" dirty="0"/>
              <a:t>目标网站中盗墓笔记所有章节的所有小说的具体</a:t>
            </a:r>
            <a:r>
              <a:rPr lang="zh-CN" altLang="en-US" sz="2000" dirty="0" smtClean="0"/>
              <a:t>内容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保存</a:t>
            </a:r>
            <a:r>
              <a:rPr lang="zh-CN" altLang="en-US" sz="2000" dirty="0"/>
              <a:t>到本地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效果展示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./novel</a:t>
            </a:r>
            <a:r>
              <a:rPr lang="en-US" altLang="zh-CN" sz="2000" dirty="0"/>
              <a:t>/</a:t>
            </a:r>
            <a:r>
              <a:rPr lang="zh-CN" altLang="en-US" sz="2000" dirty="0"/>
              <a:t>盗墓笔记</a:t>
            </a:r>
            <a:r>
              <a:rPr lang="en-US" altLang="zh-CN" sz="2000" dirty="0"/>
              <a:t>1:</a:t>
            </a:r>
            <a:r>
              <a:rPr lang="zh-CN" altLang="en-US" sz="2000" dirty="0"/>
              <a:t>七星鲁王宫</a:t>
            </a:r>
            <a:r>
              <a:rPr lang="en-US" altLang="zh-CN" sz="2000" dirty="0"/>
              <a:t>/</a:t>
            </a:r>
            <a:r>
              <a:rPr lang="zh-CN" altLang="en-US" sz="2000" dirty="0"/>
              <a:t>七星鲁王</a:t>
            </a:r>
            <a:r>
              <a:rPr lang="en-US" altLang="zh-CN" sz="2000" dirty="0"/>
              <a:t>_</a:t>
            </a:r>
            <a:r>
              <a:rPr lang="zh-CN" altLang="en-US" sz="2000" dirty="0"/>
              <a:t>第一章</a:t>
            </a:r>
            <a:r>
              <a:rPr lang="en-US" altLang="zh-CN" sz="2000" dirty="0"/>
              <a:t>_</a:t>
            </a:r>
            <a:r>
              <a:rPr lang="zh-CN" altLang="en-US" sz="2000" dirty="0"/>
              <a:t>血尸</a:t>
            </a:r>
            <a:r>
              <a:rPr lang="en-US" altLang="zh-CN" sz="2000" dirty="0"/>
              <a:t>.txt</a:t>
            </a:r>
          </a:p>
          <a:p>
            <a:pPr marL="0" indent="0">
              <a:buNone/>
            </a:pPr>
            <a:r>
              <a:rPr lang="en-US" altLang="zh-CN" sz="2000" dirty="0" smtClean="0"/>
              <a:t>  ./</a:t>
            </a:r>
            <a:r>
              <a:rPr lang="en-US" altLang="zh-CN" sz="2000" dirty="0"/>
              <a:t>novel/</a:t>
            </a:r>
            <a:r>
              <a:rPr lang="zh-CN" altLang="en-US" sz="2000" dirty="0"/>
              <a:t>盗墓笔记</a:t>
            </a:r>
            <a:r>
              <a:rPr lang="en-US" altLang="zh-CN" sz="2000" dirty="0"/>
              <a:t>1:</a:t>
            </a:r>
            <a:r>
              <a:rPr lang="zh-CN" altLang="en-US" sz="2000" dirty="0"/>
              <a:t>七星鲁王宫</a:t>
            </a:r>
            <a:r>
              <a:rPr lang="en-US" altLang="zh-CN" sz="2000" dirty="0"/>
              <a:t>/</a:t>
            </a:r>
            <a:r>
              <a:rPr lang="zh-CN" altLang="en-US" sz="2000" dirty="0"/>
              <a:t>七星鲁王</a:t>
            </a:r>
            <a:r>
              <a:rPr lang="en-US" altLang="zh-CN" sz="2000" dirty="0"/>
              <a:t>_</a:t>
            </a:r>
            <a:r>
              <a:rPr lang="zh-CN" altLang="en-US" sz="2000" dirty="0"/>
              <a:t>第二章</a:t>
            </a:r>
            <a:r>
              <a:rPr lang="en-US" altLang="zh-CN" sz="2000" dirty="0"/>
              <a:t>_</a:t>
            </a:r>
            <a:r>
              <a:rPr lang="zh-CN" altLang="en-US" sz="2000" dirty="0"/>
              <a:t>五十年后</a:t>
            </a:r>
            <a:r>
              <a:rPr lang="en-US" altLang="zh-CN" sz="2000" dirty="0"/>
              <a:t>.txt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722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项目分析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zh-CN" altLang="en-US" sz="2000" dirty="0" smtClean="0"/>
              <a:t>一级页面抓取数据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大</a:t>
            </a:r>
            <a:r>
              <a:rPr lang="zh-CN" altLang="en-US" sz="2000" dirty="0"/>
              <a:t>章节</a:t>
            </a:r>
            <a:r>
              <a:rPr lang="zh-CN" altLang="en-US" sz="2000" dirty="0" smtClean="0"/>
              <a:t>标题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大章节链接</a:t>
            </a:r>
            <a:endParaRPr lang="en-US" altLang="zh-CN" sz="2000" dirty="0" smtClean="0"/>
          </a:p>
          <a:p>
            <a:r>
              <a:rPr lang="zh-CN" altLang="en-US" sz="2000" dirty="0"/>
              <a:t>二</a:t>
            </a:r>
            <a:r>
              <a:rPr lang="zh-CN" altLang="en-US" sz="2000" dirty="0" smtClean="0"/>
              <a:t>级页面抓取数据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小</a:t>
            </a:r>
            <a:r>
              <a:rPr lang="zh-CN" altLang="en-US" sz="2000" dirty="0"/>
              <a:t>章节</a:t>
            </a:r>
            <a:r>
              <a:rPr lang="zh-CN" altLang="en-US" sz="2000" dirty="0" smtClean="0"/>
              <a:t>标题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小章节链接</a:t>
            </a:r>
            <a:endParaRPr lang="en-US" altLang="zh-CN" sz="2000" dirty="0" smtClean="0"/>
          </a:p>
          <a:p>
            <a:r>
              <a:rPr lang="zh-CN" altLang="en-US" sz="2000" dirty="0"/>
              <a:t>三</a:t>
            </a:r>
            <a:r>
              <a:rPr lang="zh-CN" altLang="en-US" sz="2000" dirty="0" smtClean="0"/>
              <a:t>级页面抓取数据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具体小说内容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640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zh-CN" altLang="en-US" sz="2000" dirty="0" smtClean="0"/>
              <a:t>一级页面</a:t>
            </a:r>
            <a:r>
              <a:rPr lang="en-US" altLang="zh-CN" sz="2000" dirty="0" err="1" smtClean="0"/>
              <a:t>xpath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基准</a:t>
            </a:r>
            <a:r>
              <a:rPr lang="en-US" altLang="zh-CN" sz="2000" dirty="0" err="1" smtClean="0"/>
              <a:t>xpath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//</a:t>
            </a:r>
            <a:r>
              <a:rPr lang="en-US" altLang="zh-CN" sz="2000" dirty="0"/>
              <a:t>li[contains(@id,"menu-item-20")]/</a:t>
            </a:r>
            <a:r>
              <a:rPr lang="en-US" altLang="zh-CN" sz="2000" dirty="0" smtClean="0"/>
              <a:t>a</a:t>
            </a:r>
          </a:p>
          <a:p>
            <a:pPr marL="0" indent="0">
              <a:buNone/>
            </a:pPr>
            <a:r>
              <a:rPr lang="zh-CN" altLang="en-US" sz="2000" dirty="0" smtClean="0"/>
              <a:t>  大</a:t>
            </a:r>
            <a:r>
              <a:rPr lang="zh-CN" altLang="en-US" sz="2000" dirty="0"/>
              <a:t>章节</a:t>
            </a:r>
            <a:r>
              <a:rPr lang="zh-CN" altLang="en-US" sz="2000" dirty="0" smtClean="0"/>
              <a:t>标题：</a:t>
            </a:r>
            <a:r>
              <a:rPr lang="en-US" altLang="zh-CN" sz="2000" dirty="0" smtClean="0"/>
              <a:t>./text()</a:t>
            </a:r>
          </a:p>
          <a:p>
            <a:pPr marL="0" indent="0">
              <a:buNone/>
            </a:pPr>
            <a:r>
              <a:rPr lang="zh-CN" altLang="en-US" sz="2000" dirty="0" smtClean="0"/>
              <a:t>  大章节链接：</a:t>
            </a:r>
            <a:r>
              <a:rPr lang="en-US" altLang="zh-CN" sz="2000" dirty="0" smtClean="0"/>
              <a:t>./@</a:t>
            </a:r>
            <a:r>
              <a:rPr lang="en-US" altLang="zh-CN" sz="2000" dirty="0" err="1" smtClean="0"/>
              <a:t>href</a:t>
            </a:r>
            <a:endParaRPr lang="en-US" altLang="zh-CN" sz="2000" dirty="0" smtClean="0"/>
          </a:p>
          <a:p>
            <a:r>
              <a:rPr lang="zh-CN" altLang="en-US" sz="2000" dirty="0"/>
              <a:t>二</a:t>
            </a:r>
            <a:r>
              <a:rPr lang="zh-CN" altLang="en-US" sz="2000" dirty="0" smtClean="0"/>
              <a:t>级页面</a:t>
            </a:r>
            <a:r>
              <a:rPr lang="en-US" altLang="zh-CN" sz="2000" dirty="0" err="1" smtClean="0"/>
              <a:t>xpath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基准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//article/a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小</a:t>
            </a:r>
            <a:r>
              <a:rPr lang="zh-CN" altLang="en-US" sz="2000" dirty="0"/>
              <a:t>章节</a:t>
            </a:r>
            <a:r>
              <a:rPr lang="zh-CN" altLang="en-US" sz="2000" dirty="0" smtClean="0"/>
              <a:t>标题：</a:t>
            </a:r>
            <a:r>
              <a:rPr lang="en-US" altLang="zh-CN" sz="2000" dirty="0" smtClean="0"/>
              <a:t>./text()</a:t>
            </a:r>
          </a:p>
          <a:p>
            <a:pPr marL="0" indent="0">
              <a:buNone/>
            </a:pPr>
            <a:r>
              <a:rPr lang="zh-CN" altLang="en-US" sz="2000" dirty="0" smtClean="0"/>
              <a:t>  小章节链接：</a:t>
            </a:r>
            <a:r>
              <a:rPr lang="en-US" altLang="zh-CN" sz="2000" dirty="0" smtClean="0"/>
              <a:t>./@</a:t>
            </a:r>
            <a:r>
              <a:rPr lang="en-US" altLang="zh-CN" sz="2000" dirty="0" err="1" smtClean="0"/>
              <a:t>href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845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实现（续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323439"/>
          </a:xfrm>
        </p:spPr>
        <p:txBody>
          <a:bodyPr/>
          <a:lstStyle/>
          <a:p>
            <a:r>
              <a:rPr lang="zh-CN" altLang="en-US" sz="2000" dirty="0"/>
              <a:t>三</a:t>
            </a:r>
            <a:r>
              <a:rPr lang="zh-CN" altLang="en-US" sz="2000" dirty="0" smtClean="0"/>
              <a:t>级页面</a:t>
            </a:r>
            <a:r>
              <a:rPr lang="en-US" altLang="zh-CN" sz="2000" dirty="0" err="1" smtClean="0"/>
              <a:t>xpath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小说内容：</a:t>
            </a:r>
            <a:r>
              <a:rPr lang="en-US" altLang="zh-CN" sz="2000" dirty="0"/>
              <a:t>//article[@class="article-content"]/p/text</a:t>
            </a:r>
            <a:r>
              <a:rPr lang="en-US" altLang="zh-CN" sz="2000" dirty="0" smtClean="0"/>
              <a:t>()</a:t>
            </a:r>
          </a:p>
          <a:p>
            <a:pPr marL="0" indent="0">
              <a:buNone/>
            </a:pPr>
            <a:r>
              <a:rPr lang="zh-CN" altLang="en-US" sz="2000" dirty="0" smtClean="0"/>
              <a:t>  利用</a:t>
            </a:r>
            <a:r>
              <a:rPr lang="en-US" altLang="zh-CN" sz="2000" dirty="0"/>
              <a:t>join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方法将上述列表进行小说内容的拼接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093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8000" y="2679751"/>
            <a:ext cx="6427662" cy="586697"/>
          </a:xfrm>
        </p:spPr>
        <p:txBody>
          <a:bodyPr/>
          <a:lstStyle/>
          <a:p>
            <a:r>
              <a:rPr lang="zh-CN" altLang="en-US" dirty="0" smtClean="0"/>
              <a:t>盗墓笔记爬虫二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6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11918</TotalTime>
  <Words>1321</Words>
  <Application>Microsoft Office PowerPoint</Application>
  <PresentationFormat>全屏显示(16:9)</PresentationFormat>
  <Paragraphs>300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DengXian</vt:lpstr>
      <vt:lpstr>黑体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项目需求</vt:lpstr>
      <vt:lpstr>项目需求（续1）</vt:lpstr>
      <vt:lpstr>项目分析</vt:lpstr>
      <vt:lpstr>Xpath实现</vt:lpstr>
      <vt:lpstr>Xpath实现（续1）</vt:lpstr>
      <vt:lpstr>PowerPoint 演示文稿</vt:lpstr>
      <vt:lpstr>项目实现</vt:lpstr>
      <vt:lpstr>项目实现（续1）</vt:lpstr>
      <vt:lpstr>项目实现（续2）</vt:lpstr>
      <vt:lpstr>项目实现（续3）</vt:lpstr>
      <vt:lpstr>PowerPoint 演示文稿</vt:lpstr>
      <vt:lpstr>方法</vt:lpstr>
      <vt:lpstr>项目需求</vt:lpstr>
      <vt:lpstr>项目需求（续1）</vt:lpstr>
      <vt:lpstr>抓包分析</vt:lpstr>
      <vt:lpstr>项目实现</vt:lpstr>
      <vt:lpstr>项目实现（续1）</vt:lpstr>
      <vt:lpstr>项目实现（续2）</vt:lpstr>
      <vt:lpstr>项目实现（续3）</vt:lpstr>
      <vt:lpstr>项目实现（续4）</vt:lpstr>
      <vt:lpstr>PowerPoint 演示文稿</vt:lpstr>
      <vt:lpstr>实现原理</vt:lpstr>
      <vt:lpstr>实现步骤</vt:lpstr>
      <vt:lpstr>360图片抓取</vt:lpstr>
      <vt:lpstr>项目分析</vt:lpstr>
      <vt:lpstr>项目实现</vt:lpstr>
      <vt:lpstr>项目实现（续1）</vt:lpstr>
      <vt:lpstr>项目实现（续2）</vt:lpstr>
      <vt:lpstr>项目实现（续3）</vt:lpstr>
      <vt:lpstr>项目实现（续4）</vt:lpstr>
      <vt:lpstr>PowerPoint 演示文稿</vt:lpstr>
      <vt:lpstr>实现原理</vt:lpstr>
      <vt:lpstr>实现步骤</vt:lpstr>
      <vt:lpstr>第1PPT文件抓取</vt:lpstr>
      <vt:lpstr>项目分析</vt:lpstr>
      <vt:lpstr>项目分析（续1）</vt:lpstr>
      <vt:lpstr>项目分析（续2）</vt:lpstr>
      <vt:lpstr>Xpath实现</vt:lpstr>
      <vt:lpstr>Xpath实现（续1）</vt:lpstr>
      <vt:lpstr>PowerPoint 演示文稿</vt:lpstr>
      <vt:lpstr>项目实现</vt:lpstr>
      <vt:lpstr>项目实现（续1）</vt:lpstr>
      <vt:lpstr>项目实现（续2）</vt:lpstr>
      <vt:lpstr>项目实现（续3）</vt:lpstr>
      <vt:lpstr>项目实现（续4）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dc:creator>tsengyia</dc:creator>
  <cp:lastModifiedBy>Administrator</cp:lastModifiedBy>
  <cp:revision>2579</cp:revision>
  <dcterms:modified xsi:type="dcterms:W3CDTF">2021-01-29T07:48:07Z</dcterms:modified>
</cp:coreProperties>
</file>