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2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567" r:id="rId2"/>
    <p:sldId id="1117" r:id="rId3"/>
    <p:sldId id="1354" r:id="rId4"/>
    <p:sldId id="1346" r:id="rId5"/>
    <p:sldId id="1347" r:id="rId6"/>
    <p:sldId id="1348" r:id="rId7"/>
    <p:sldId id="1349" r:id="rId8"/>
    <p:sldId id="1350" r:id="rId9"/>
    <p:sldId id="1351" r:id="rId10"/>
    <p:sldId id="1352" r:id="rId11"/>
    <p:sldId id="1353" r:id="rId12"/>
    <p:sldId id="1355" r:id="rId13"/>
    <p:sldId id="1343" r:id="rId14"/>
    <p:sldId id="1344" r:id="rId15"/>
    <p:sldId id="1181" r:id="rId16"/>
    <p:sldId id="1257" r:id="rId17"/>
    <p:sldId id="1320" r:id="rId18"/>
    <p:sldId id="1242" r:id="rId19"/>
    <p:sldId id="1295" r:id="rId20"/>
    <p:sldId id="1356" r:id="rId21"/>
    <p:sldId id="1191" r:id="rId22"/>
    <p:sldId id="1259" r:id="rId23"/>
    <p:sldId id="1321" r:id="rId24"/>
    <p:sldId id="1322" r:id="rId25"/>
    <p:sldId id="1323" r:id="rId26"/>
    <p:sldId id="1357" r:id="rId27"/>
    <p:sldId id="1270" r:id="rId28"/>
    <p:sldId id="1300" r:id="rId29"/>
    <p:sldId id="1301" r:id="rId30"/>
    <p:sldId id="1302" r:id="rId31"/>
    <p:sldId id="1303" r:id="rId32"/>
    <p:sldId id="1304" r:id="rId33"/>
    <p:sldId id="1324" r:id="rId34"/>
    <p:sldId id="1267" r:id="rId35"/>
    <p:sldId id="1358" r:id="rId36"/>
    <p:sldId id="1325" r:id="rId37"/>
    <p:sldId id="1326" r:id="rId38"/>
    <p:sldId id="1327" r:id="rId39"/>
    <p:sldId id="1328" r:id="rId40"/>
    <p:sldId id="1329" r:id="rId41"/>
    <p:sldId id="1330" r:id="rId42"/>
    <p:sldId id="1307" r:id="rId43"/>
    <p:sldId id="1359" r:id="rId44"/>
    <p:sldId id="1254" r:id="rId45"/>
    <p:sldId id="1332" r:id="rId46"/>
    <p:sldId id="1275" r:id="rId47"/>
    <p:sldId id="1308" r:id="rId48"/>
    <p:sldId id="1312" r:id="rId49"/>
    <p:sldId id="1309" r:id="rId50"/>
    <p:sldId id="1173" r:id="rId5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pos="7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 Sun" initials="Y" lastIdx="11" clrIdx="0"/>
  <p:cmAuthor id="2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B73"/>
    <a:srgbClr val="013078"/>
    <a:srgbClr val="1265AB"/>
    <a:srgbClr val="C00000"/>
    <a:srgbClr val="E46C0A"/>
    <a:srgbClr val="E05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howGuides="1">
      <p:cViewPr varScale="1">
        <p:scale>
          <a:sx n="121" d="100"/>
          <a:sy n="121" d="100"/>
        </p:scale>
        <p:origin x="156" y="102"/>
      </p:cViewPr>
      <p:guideLst>
        <p:guide orient="horz" pos="487"/>
        <p:guide pos="483"/>
        <p:guide orient="horz" pos="3884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32E99C-3A9C-4613-B421-A5EBDB0C6D4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0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SPIDER</a:t>
            </a:r>
          </a:p>
        </p:txBody>
      </p:sp>
    </p:spTree>
    <p:extLst>
      <p:ext uri="{BB962C8B-B14F-4D97-AF65-F5344CB8AC3E}">
        <p14:creationId xmlns:p14="http://schemas.microsoft.com/office/powerpoint/2010/main" val="392665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selenium+Chrome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51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selenium+Chrome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0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smtClean="0"/>
              <a:t>selenium</a:t>
            </a: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12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488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selenium+Chrome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63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selenium+Chrome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57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浏览器对象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定位节点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定位节点（续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65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节点对象方法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71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selenium+Chrome</a:t>
            </a:r>
            <a:r>
              <a:rPr lang="zh-CN" altLang="en-US" dirty="0" smtClean="0"/>
              <a:t>抓取猫眼</a:t>
            </a:r>
            <a:r>
              <a:rPr lang="en-US" altLang="zh-CN" dirty="0" smtClean="0"/>
              <a:t>top100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r>
              <a:rPr lang="en-US" altLang="zh-CN" dirty="0" smtClean="0"/>
              <a:t>|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658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smtClean="0"/>
              <a:t>selenium</a:t>
            </a:r>
            <a:r>
              <a:rPr lang="zh-CN" altLang="en-US" dirty="0" smtClean="0"/>
              <a:t>高级操作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8694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92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71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京东爬虫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70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京东爬虫（续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32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84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smtClean="0"/>
              <a:t>Selenium</a:t>
            </a:r>
            <a:r>
              <a:rPr lang="zh-CN" altLang="en-US" dirty="0" smtClean="0"/>
              <a:t>高级操作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409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键盘操作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32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鼠标操作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03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鼠标操作（续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2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r>
              <a:rPr lang="en-US" altLang="zh-CN" dirty="0" err="1" smtClean="0"/>
              <a:t>Selenium+PhantomJS|Chrome|Firefox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4527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切换句柄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74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切换句柄（续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31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切换句柄（续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70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切换句柄（续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69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民政部最新月份区划代码抓取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01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smtClean="0"/>
              <a:t>Selenium</a:t>
            </a:r>
            <a:r>
              <a:rPr lang="zh-CN" altLang="en-US" dirty="0" smtClean="0"/>
              <a:t>高级操作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6916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 frame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59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 frame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85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豆瓣网登录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348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豆瓣网登录（续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7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概述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382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豆瓣网登录（续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117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QQ</a:t>
            </a:r>
            <a:r>
              <a:rPr lang="zh-CN" altLang="en-US" dirty="0" smtClean="0"/>
              <a:t>邮箱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652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抓取网易云音乐歌曲排行榜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442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err="1" smtClean="0"/>
              <a:t>Scrapy</a:t>
            </a:r>
            <a:r>
              <a:rPr lang="zh-CN" altLang="en-US" dirty="0" smtClean="0"/>
              <a:t>框架原理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43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1427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特点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972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安装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106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架构图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708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五大组件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2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五大组件（续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337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工作流程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5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PhantomJS</a:t>
            </a:r>
            <a:r>
              <a:rPr lang="zh-CN" altLang="en-US" dirty="0" smtClean="0"/>
              <a:t>概述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30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21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5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环境安装（续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4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环境安装（续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0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环境安装（续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6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9938" y="2670045"/>
            <a:ext cx="7258050" cy="54295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1" hasCustomPrompt="1"/>
          </p:nvPr>
        </p:nvSpPr>
        <p:spPr>
          <a:xfrm>
            <a:off x="769236" y="2593908"/>
            <a:ext cx="7259333" cy="542955"/>
          </a:xfrm>
        </p:spPr>
        <p:txBody>
          <a:bodyPr anchor="ctr" anchorCtr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695400" y="1801908"/>
            <a:ext cx="7332588" cy="794850"/>
          </a:xfrm>
        </p:spPr>
        <p:txBody>
          <a:bodyPr anchor="b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:a16="http://schemas.microsoft.com/office/drawing/2014/main" xmlns="" id="{CBDB4A95-D406-1D4A-B079-3F8E4342C3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000" y="4319578"/>
            <a:ext cx="1440000" cy="202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568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0573"/>
            <a:ext cx="12193200" cy="3124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0" y="66479"/>
            <a:ext cx="1692000" cy="71052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000" y="103937"/>
            <a:ext cx="648000" cy="647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2F589C9-1753-F640-BC2A-39FD4411E3FA}"/>
              </a:ext>
            </a:extLst>
          </p:cNvPr>
          <p:cNvSpPr/>
          <p:nvPr userDrawn="1"/>
        </p:nvSpPr>
        <p:spPr>
          <a:xfrm>
            <a:off x="-24000" y="1017000"/>
            <a:ext cx="12240000" cy="36000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13">
            <a:extLst>
              <a:ext uri="{FF2B5EF4-FFF2-40B4-BE49-F238E27FC236}">
                <a16:creationId xmlns:a16="http://schemas.microsoft.com/office/drawing/2014/main" xmlns="" id="{B97A7D5D-1247-2447-90B8-22E077F445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8000" y="117000"/>
            <a:ext cx="10646409" cy="79200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xmlns="" id="{725BE4BC-4727-E64C-B478-FAC9F20032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197000"/>
            <a:ext cx="10658475" cy="489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:a16="http://schemas.microsoft.com/office/drawing/2014/main" xmlns="" id="{0E9E9893-6524-8F48-ABB0-82508A503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3794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1963" y="571483"/>
            <a:ext cx="7524804" cy="1047757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：课堂练习标题</a:t>
            </a:r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815417" y="1628800"/>
            <a:ext cx="10849204" cy="48245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grpSp>
        <p:nvGrpSpPr>
          <p:cNvPr id="8" name="组合 5"/>
          <p:cNvGrpSpPr/>
          <p:nvPr userDrawn="1"/>
        </p:nvGrpSpPr>
        <p:grpSpPr>
          <a:xfrm>
            <a:off x="143340" y="6213318"/>
            <a:ext cx="528185" cy="528185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十字形 9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rgbClr val="E46C0A"/>
            </a:solidFill>
            <a:ln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algn="ctr" fontAlgn="auto">
                <a:spcAft>
                  <a:spcPts val="0"/>
                </a:spcAft>
              </a:pPr>
              <a:endParaRPr lang="zh-CN" altLang="en-US" sz="1600" b="1">
                <a:solidFill>
                  <a:srgbClr val="F9FAF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十字形 12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rgbClr val="E46C0A"/>
            </a:solidFill>
            <a:ln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algn="ctr" fontAlgn="auto">
                <a:spcAft>
                  <a:spcPts val="0"/>
                </a:spcAft>
              </a:pPr>
              <a:endParaRPr lang="zh-CN" altLang="en-US" sz="1600" b="1">
                <a:solidFill>
                  <a:srgbClr val="F9FAF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标题 1"/>
          <p:cNvSpPr txBox="1">
            <a:spLocks/>
          </p:cNvSpPr>
          <p:nvPr userDrawn="1"/>
        </p:nvSpPr>
        <p:spPr>
          <a:xfrm>
            <a:off x="0" y="2575820"/>
            <a:ext cx="624000" cy="1496289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堂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练习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278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每小节小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344150" y="0"/>
            <a:ext cx="1655763" cy="9810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845000"/>
            <a:ext cx="10658475" cy="453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32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8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:a16="http://schemas.microsoft.com/office/drawing/2014/main" xmlns="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3">
            <a:extLst>
              <a:ext uri="{FF2B5EF4-FFF2-40B4-BE49-F238E27FC236}">
                <a16:creationId xmlns:a16="http://schemas.microsoft.com/office/drawing/2014/main" xmlns="" id="{C6380738-3C86-664B-99C4-FD11891964F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45000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rgbClr val="022B7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小结</a:t>
            </a:r>
            <a:endParaRPr lang="en-US" altLang="zh-CN" sz="6000" b="1" dirty="0">
              <a:solidFill>
                <a:srgbClr val="022B73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98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当天总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344150" y="0"/>
            <a:ext cx="1655763" cy="9810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A4C1E78-C00B-CB43-9EEE-E635A3CD5E1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773113" y="765175"/>
            <a:ext cx="3810887" cy="92392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xmlns="" id="{532A0C74-50E4-0D41-BE58-3A8B9FEA0C31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73113" y="965200"/>
            <a:ext cx="3810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总结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3200" b="1" i="0" u="none" kern="1200" baseline="0" dirty="0">
                <a:solidFill>
                  <a:schemeClr val="bg1"/>
                </a:solidFill>
                <a:effectLst/>
                <a:latin typeface="+mj-lt"/>
                <a:ea typeface="宋体" panose="02010600030101010101" pitchFamily="2" charset="-122"/>
                <a:cs typeface="+mn-cs"/>
              </a:rPr>
              <a:t>SUMMARY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DengXian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845000"/>
            <a:ext cx="10658475" cy="453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:a16="http://schemas.microsoft.com/office/drawing/2014/main" xmlns="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4910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73113" y="765175"/>
            <a:ext cx="3810887" cy="92392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1063" y="965200"/>
            <a:ext cx="370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目录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CONTENTS</a:t>
            </a:r>
          </a:p>
        </p:txBody>
      </p:sp>
      <p:sp>
        <p:nvSpPr>
          <p:cNvPr id="12" name="矩形 11"/>
          <p:cNvSpPr/>
          <p:nvPr/>
        </p:nvSpPr>
        <p:spPr>
          <a:xfrm>
            <a:off x="1272000" y="214667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8988030" y="795125"/>
            <a:ext cx="1440313" cy="581332"/>
          </a:xfrm>
          <a:prstGeom prst="rect">
            <a:avLst/>
          </a:prstGeom>
          <a:ln>
            <a:noFill/>
          </a:ln>
        </p:spPr>
        <p:txBody>
          <a:bodyPr wrap="none" anchor="ctr"/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01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 userDrawn="1">
            <p:ph sz="quarter" idx="10" hasCustomPrompt="1"/>
          </p:nvPr>
        </p:nvSpPr>
        <p:spPr>
          <a:xfrm>
            <a:off x="1991544" y="199162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33" name="图片 6" descr="tedu logo">
            <a:extLst>
              <a:ext uri="{FF2B5EF4-FFF2-40B4-BE49-F238E27FC236}">
                <a16:creationId xmlns:a16="http://schemas.microsoft.com/office/drawing/2014/main" xmlns="" id="{A85838EE-210D-F74F-9DAB-9E48EC6C10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87A6138F-B30F-EC4F-9BDB-0021AC8BF46F}"/>
              </a:ext>
            </a:extLst>
          </p:cNvPr>
          <p:cNvSpPr/>
          <p:nvPr userDrawn="1"/>
        </p:nvSpPr>
        <p:spPr>
          <a:xfrm>
            <a:off x="1272000" y="2837350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5" name="内容占位符 19">
            <a:extLst>
              <a:ext uri="{FF2B5EF4-FFF2-40B4-BE49-F238E27FC236}">
                <a16:creationId xmlns:a16="http://schemas.microsoft.com/office/drawing/2014/main" xmlns="" id="{62462150-CFC5-2543-A8DF-5585074A886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91544" y="2682302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56944F7-3A26-5B46-9460-3B93E749BC71}"/>
              </a:ext>
            </a:extLst>
          </p:cNvPr>
          <p:cNvSpPr/>
          <p:nvPr userDrawn="1"/>
        </p:nvSpPr>
        <p:spPr>
          <a:xfrm>
            <a:off x="1272000" y="352802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7" name="内容占位符 19">
            <a:extLst>
              <a:ext uri="{FF2B5EF4-FFF2-40B4-BE49-F238E27FC236}">
                <a16:creationId xmlns:a16="http://schemas.microsoft.com/office/drawing/2014/main" xmlns="" id="{60765D8E-7E2D-7847-A335-3FCF24FB552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991737" y="337297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E7CF31A1-59AF-184E-96D8-153B7A726C9C}"/>
              </a:ext>
            </a:extLst>
          </p:cNvPr>
          <p:cNvSpPr/>
          <p:nvPr userDrawn="1"/>
        </p:nvSpPr>
        <p:spPr>
          <a:xfrm>
            <a:off x="1272000" y="4218700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9" name="内容占位符 19">
            <a:extLst>
              <a:ext uri="{FF2B5EF4-FFF2-40B4-BE49-F238E27FC236}">
                <a16:creationId xmlns:a16="http://schemas.microsoft.com/office/drawing/2014/main" xmlns="" id="{C6671A97-A6E8-CD41-8E9B-2E78E7D6EA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91737" y="4063652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15C680F4-C833-B74F-A678-E50C30599202}"/>
              </a:ext>
            </a:extLst>
          </p:cNvPr>
          <p:cNvSpPr/>
          <p:nvPr userDrawn="1"/>
        </p:nvSpPr>
        <p:spPr>
          <a:xfrm>
            <a:off x="1272000" y="490937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1" name="内容占位符 19">
            <a:extLst>
              <a:ext uri="{FF2B5EF4-FFF2-40B4-BE49-F238E27FC236}">
                <a16:creationId xmlns:a16="http://schemas.microsoft.com/office/drawing/2014/main" xmlns="" id="{3399801B-753D-5549-BCD4-BAADF90EF65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991737" y="475432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85AB87F6-D34F-674A-8E7A-FF1898EFB709}"/>
              </a:ext>
            </a:extLst>
          </p:cNvPr>
          <p:cNvSpPr/>
          <p:nvPr userDrawn="1"/>
        </p:nvSpPr>
        <p:spPr>
          <a:xfrm>
            <a:off x="1272000" y="5600048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7" name="内容占位符 19">
            <a:extLst>
              <a:ext uri="{FF2B5EF4-FFF2-40B4-BE49-F238E27FC236}">
                <a16:creationId xmlns:a16="http://schemas.microsoft.com/office/drawing/2014/main" xmlns="" id="{1E2553EF-74B5-6440-A4A9-2BAF5AB004A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991737" y="5445000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1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indent="0">
              <a:buFontTx/>
              <a:buNone/>
              <a:defRPr lang="zh-CN" altLang="en-US" sz="4000" b="1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01</a:t>
            </a:r>
          </a:p>
        </p:txBody>
      </p:sp>
      <p:pic>
        <p:nvPicPr>
          <p:cNvPr id="29" name="图片 6" descr="tedu logo">
            <a:extLst>
              <a:ext uri="{FF2B5EF4-FFF2-40B4-BE49-F238E27FC236}">
                <a16:creationId xmlns:a16="http://schemas.microsoft.com/office/drawing/2014/main" xmlns="" id="{3C2ED7E3-016E-B14B-8B09-7D87512CF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5187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2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02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9286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3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03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2365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4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04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238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5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05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4786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6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06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3284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小节内知识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8215" y="2060848"/>
            <a:ext cx="9048815" cy="1047757"/>
          </a:xfrm>
        </p:spPr>
        <p:txBody>
          <a:bodyPr anchor="b" anchorCtr="1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 dirty="0" smtClean="0"/>
              <a:t>小节内知识块标题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1199456" y="3161931"/>
            <a:ext cx="9121013" cy="108000"/>
          </a:xfrm>
          <a:prstGeom prst="roundRect">
            <a:avLst/>
          </a:prstGeom>
          <a:solidFill>
            <a:srgbClr val="0070C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20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6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D36380-BA78-4470-A6C8-77E6E75F1098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2020/8/28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D6EEB6-5300-41A9-A793-517E097F478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6" r:id="rId9"/>
    <p:sldLayoutId id="2147483659" r:id="rId10"/>
    <p:sldLayoutId id="2147483667" r:id="rId11"/>
    <p:sldLayoutId id="2147483660" r:id="rId12"/>
    <p:sldLayoutId id="214748366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5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d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a.gov.cn/article/sj/xzqh/2020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ban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qq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.163.com/#/discover/toplis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pm.taobao.org/mirrors/chromedriver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hyperlink" Target="https://phantomjs.org/download.html" TargetMode="External"/><Relationship Id="rId4" Type="http://schemas.openxmlformats.org/officeDocument/2006/relationships/hyperlink" Target="https://github.com/mozilla/geckodriver/releas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904FA456-C778-9C48-AE79-1EC7F82CD2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SPIDER  DAY06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altLang="zh-CN" noProof="0" dirty="0" smtClean="0"/>
              <a:t>SPIDER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selenium+Chrome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pPr marL="457200" indent="-457200"/>
            <a:r>
              <a:rPr lang="zh-CN" altLang="en-US" dirty="0"/>
              <a:t>示例代码 </a:t>
            </a:r>
            <a:r>
              <a:rPr lang="en-US" altLang="zh-CN" dirty="0"/>
              <a:t>– </a:t>
            </a:r>
            <a:r>
              <a:rPr lang="zh-CN" altLang="en-US" dirty="0"/>
              <a:t>打开</a:t>
            </a:r>
            <a:r>
              <a:rPr lang="en-US" altLang="zh-CN" dirty="0"/>
              <a:t>Chrome</a:t>
            </a:r>
            <a:r>
              <a:rPr lang="zh-CN" altLang="en-US" dirty="0"/>
              <a:t>浏览器，并打开百度</a:t>
            </a:r>
            <a:r>
              <a:rPr lang="zh-CN" altLang="en-US" dirty="0" smtClean="0"/>
              <a:t>首页</a:t>
            </a:r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28000" y="2224840"/>
            <a:ext cx="8640000" cy="34163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导入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seleinum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的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webdriver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接口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selenium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1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、创建浏览器对象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此时浏览器打开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2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、输入百度地址并确认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'http://www.baidu.com/'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3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、关闭浏览器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selenium+Chrome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pPr marL="457200" indent="-457200"/>
            <a:r>
              <a:rPr lang="zh-CN" altLang="en-US" dirty="0"/>
              <a:t>示例代码 </a:t>
            </a:r>
            <a:r>
              <a:rPr lang="en-US" altLang="zh-CN" dirty="0"/>
              <a:t>–</a:t>
            </a:r>
            <a:r>
              <a:rPr lang="zh-CN" altLang="en-US" dirty="0"/>
              <a:t>打开百度，输入赵丽颖搜索，查看结果页</a:t>
            </a:r>
            <a:endParaRPr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2067" y="2040174"/>
            <a:ext cx="11233933" cy="378565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selenium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1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、创建浏览器对象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打开浏览器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2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、打开百度首页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'http://www.baidu.com/'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3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、找到搜索框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并发送文字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赵丽颖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find_element_by_xpath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'//*[@id="kw"]'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send_keys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</a:rPr>
              <a:t>赵丽颖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4.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找到百度一下按钮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并点击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find_element_by_xpath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'//*[@id="su"]'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84000" y="3573000"/>
            <a:ext cx="8570216" cy="782263"/>
          </a:xfrm>
        </p:spPr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常用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selenium+Chrome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pPr marL="457200" indent="-457200"/>
            <a:r>
              <a:rPr lang="zh-CN" altLang="en-US" dirty="0"/>
              <a:t>示例代码 </a:t>
            </a:r>
            <a:r>
              <a:rPr lang="en-US" altLang="zh-CN" dirty="0"/>
              <a:t>– </a:t>
            </a:r>
            <a:r>
              <a:rPr lang="zh-CN" altLang="en-US" dirty="0"/>
              <a:t>打开</a:t>
            </a:r>
            <a:r>
              <a:rPr lang="en-US" altLang="zh-CN" dirty="0"/>
              <a:t>Chrome</a:t>
            </a:r>
            <a:r>
              <a:rPr lang="zh-CN" altLang="en-US" dirty="0"/>
              <a:t>浏览器，并打开百度</a:t>
            </a:r>
            <a:r>
              <a:rPr lang="zh-CN" altLang="en-US" dirty="0" smtClean="0"/>
              <a:t>首页</a:t>
            </a:r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28000" y="2224840"/>
            <a:ext cx="8640000" cy="34163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导入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seleinum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的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webdriver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接口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selenium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1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、创建浏览器对象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此时浏览器打开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2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、输入百度地址并确认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'http://www.baidu.com/'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3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、关闭浏览器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2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selenium+Chrome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pPr marL="457200" indent="-457200"/>
            <a:r>
              <a:rPr lang="zh-CN" altLang="en-US" dirty="0"/>
              <a:t>示例代码 </a:t>
            </a:r>
            <a:r>
              <a:rPr lang="en-US" altLang="zh-CN" dirty="0"/>
              <a:t>–</a:t>
            </a:r>
            <a:r>
              <a:rPr lang="zh-CN" altLang="en-US" dirty="0"/>
              <a:t>打开百度，输入赵丽颖搜索，查看结果页</a:t>
            </a:r>
            <a:endParaRPr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2067" y="2040174"/>
            <a:ext cx="11233933" cy="378565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selenium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1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、创建浏览器对象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打开浏览器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2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、打开百度首页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'http://www.baidu.com/'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3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、找到搜索框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并发送文字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赵丽颖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find_element_by_xpath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'//*[@id="kw"]'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send_keys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</a:rPr>
              <a:t>赵丽颖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4.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找到百度一下按钮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并点击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find_element_by_xpath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'//*[@id="su"]'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浏览器对象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/>
              <a:t>浏览器对象</a:t>
            </a:r>
            <a:r>
              <a:rPr lang="en-US" altLang="zh-CN" dirty="0"/>
              <a:t>browser</a:t>
            </a:r>
            <a:r>
              <a:rPr lang="zh-CN" altLang="en-US" dirty="0"/>
              <a:t>常用方法及属性</a:t>
            </a:r>
            <a:endParaRPr lang="en-US" altLang="zh-CN" dirty="0"/>
          </a:p>
          <a:p>
            <a:pPr marL="726300" lvl="1"/>
            <a:r>
              <a:rPr lang="en-US" altLang="zh-CN" dirty="0" err="1"/>
              <a:t>browser.get</a:t>
            </a:r>
            <a:r>
              <a:rPr lang="en-US" altLang="zh-CN" dirty="0"/>
              <a:t>() </a:t>
            </a:r>
            <a:r>
              <a:rPr lang="zh-CN" altLang="en-US" dirty="0"/>
              <a:t>：地址栏输入</a:t>
            </a:r>
            <a:r>
              <a:rPr lang="en-US" altLang="zh-CN" dirty="0" err="1"/>
              <a:t>url</a:t>
            </a:r>
            <a:r>
              <a:rPr lang="zh-CN" altLang="en-US" dirty="0"/>
              <a:t>地址并确认</a:t>
            </a:r>
            <a:endParaRPr lang="en-US" altLang="zh-CN" dirty="0"/>
          </a:p>
          <a:p>
            <a:pPr marL="726300" lvl="1"/>
            <a:r>
              <a:rPr lang="en-US" altLang="zh-CN" dirty="0" err="1"/>
              <a:t>browser.quit</a:t>
            </a:r>
            <a:r>
              <a:rPr lang="en-US" altLang="zh-CN" dirty="0"/>
              <a:t>()</a:t>
            </a:r>
            <a:r>
              <a:rPr lang="zh-CN" altLang="en-US" dirty="0"/>
              <a:t>：关闭浏览器</a:t>
            </a:r>
            <a:endParaRPr lang="en-US" altLang="zh-CN" dirty="0"/>
          </a:p>
          <a:p>
            <a:pPr marL="726300" lvl="1"/>
            <a:r>
              <a:rPr lang="en-US" altLang="zh-CN" dirty="0" err="1"/>
              <a:t>browser.close</a:t>
            </a:r>
            <a:r>
              <a:rPr lang="en-US" altLang="zh-CN" dirty="0"/>
              <a:t>()</a:t>
            </a:r>
            <a:r>
              <a:rPr lang="zh-CN" altLang="en-US" dirty="0"/>
              <a:t>：关闭当前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marL="726300" lvl="1"/>
            <a:r>
              <a:rPr lang="en-US" altLang="zh-CN" dirty="0" err="1"/>
              <a:t>browser.maximize_window</a:t>
            </a:r>
            <a:r>
              <a:rPr lang="en-US" altLang="zh-CN" dirty="0"/>
              <a:t>()</a:t>
            </a:r>
            <a:r>
              <a:rPr lang="zh-CN" altLang="en-US" dirty="0"/>
              <a:t>：浏览器窗口</a:t>
            </a:r>
            <a:r>
              <a:rPr lang="zh-CN" altLang="en-US" dirty="0" smtClean="0"/>
              <a:t>最大化</a:t>
            </a:r>
            <a:endParaRPr lang="en-US" altLang="zh-CN" dirty="0" smtClean="0"/>
          </a:p>
          <a:p>
            <a:pPr marL="726300" lvl="1"/>
            <a:r>
              <a:rPr lang="en-US" altLang="zh-CN" dirty="0" err="1"/>
              <a:t>browser.page_source</a:t>
            </a:r>
            <a:r>
              <a:rPr lang="zh-CN" altLang="en-US" dirty="0"/>
              <a:t>：</a:t>
            </a:r>
            <a:r>
              <a:rPr lang="en-US" altLang="zh-CN" dirty="0"/>
              <a:t> HTML</a:t>
            </a:r>
            <a:r>
              <a:rPr lang="zh-CN" altLang="en-US" dirty="0"/>
              <a:t>结构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marL="726300" lvl="1"/>
            <a:r>
              <a:rPr lang="en-US" altLang="zh-CN" dirty="0" err="1"/>
              <a:t>browser.page_source.find</a:t>
            </a:r>
            <a:r>
              <a:rPr lang="en-US" altLang="zh-CN" dirty="0"/>
              <a:t>('</a:t>
            </a:r>
            <a:r>
              <a:rPr lang="zh-CN" altLang="en-US" dirty="0"/>
              <a:t>字符串</a:t>
            </a:r>
            <a:r>
              <a:rPr lang="en-US" altLang="zh-CN" dirty="0" smtClean="0"/>
              <a:t>')</a:t>
            </a:r>
          </a:p>
          <a:p>
            <a:pPr marL="383400" lvl="1" indent="0">
              <a:buNone/>
            </a:pPr>
            <a:r>
              <a:rPr lang="zh-CN" altLang="en-US" dirty="0" smtClean="0"/>
              <a:t>   从</a:t>
            </a:r>
            <a:r>
              <a:rPr lang="zh-CN" altLang="en-US" dirty="0"/>
              <a:t>源码中查找指定字符串</a:t>
            </a:r>
            <a:r>
              <a:rPr lang="en-US" altLang="zh-CN" dirty="0"/>
              <a:t>,</a:t>
            </a:r>
            <a:r>
              <a:rPr lang="zh-CN" altLang="en-US" dirty="0"/>
              <a:t>没有返回</a:t>
            </a:r>
            <a:r>
              <a:rPr lang="en-US" altLang="zh-CN" dirty="0"/>
              <a:t>-1,</a:t>
            </a:r>
            <a:r>
              <a:rPr lang="zh-CN" altLang="en-US" dirty="0"/>
              <a:t> 常用于判断最后一页</a:t>
            </a:r>
            <a:endParaRPr lang="en-US" altLang="zh-CN" dirty="0"/>
          </a:p>
          <a:p>
            <a:pPr marL="0" indent="0">
              <a:buNone/>
            </a:pP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4230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定位节点</a:t>
            </a:r>
            <a:endParaRPr lang="zh-CN" altLang="en-US" dirty="0"/>
          </a:p>
        </p:txBody>
      </p:sp>
      <p:sp>
        <p:nvSpPr>
          <p:cNvPr id="6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单元素查找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返回值为节点对象</a:t>
            </a:r>
            <a:endParaRPr lang="en-US" altLang="zh-CN" dirty="0" smtClean="0"/>
          </a:p>
          <a:p>
            <a:pPr marL="726300" lvl="1"/>
            <a:r>
              <a:rPr lang="en-US" altLang="zh-CN" dirty="0"/>
              <a:t> </a:t>
            </a:r>
            <a:r>
              <a:rPr lang="en-US" altLang="zh-CN" sz="2000" dirty="0" err="1"/>
              <a:t>browser.find_element_by_id</a:t>
            </a:r>
            <a:r>
              <a:rPr lang="en-US" altLang="zh-CN" sz="2000" dirty="0"/>
              <a:t>('id</a:t>
            </a:r>
            <a:r>
              <a:rPr lang="zh-CN" altLang="en-US" sz="2000" dirty="0"/>
              <a:t>属性值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browser.find_element_by_name</a:t>
            </a:r>
            <a:r>
              <a:rPr lang="en-US" altLang="zh-CN" sz="2000" dirty="0"/>
              <a:t>('name</a:t>
            </a:r>
            <a:r>
              <a:rPr lang="zh-CN" altLang="en-US" sz="2000" dirty="0"/>
              <a:t>属性值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browser.find_element_by_class_name</a:t>
            </a:r>
            <a:r>
              <a:rPr lang="en-US" altLang="zh-CN" sz="2000" dirty="0"/>
              <a:t>('class</a:t>
            </a:r>
            <a:r>
              <a:rPr lang="zh-CN" altLang="en-US" sz="2000" dirty="0"/>
              <a:t>属性值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browser.find_element_by_xpath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xpath</a:t>
            </a:r>
            <a:r>
              <a:rPr lang="zh-CN" altLang="en-US" sz="2000" dirty="0"/>
              <a:t>表达式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browser.find_element_by_link_text</a:t>
            </a:r>
            <a:r>
              <a:rPr lang="en-US" altLang="zh-CN" sz="2000" dirty="0"/>
              <a:t>('</a:t>
            </a:r>
            <a:r>
              <a:rPr lang="zh-CN" altLang="en-US" sz="2000" dirty="0"/>
              <a:t>链接文本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browser.find_element_by_partical_link_text</a:t>
            </a:r>
            <a:r>
              <a:rPr lang="en-US" altLang="zh-CN" sz="2000" dirty="0"/>
              <a:t>('</a:t>
            </a:r>
            <a:r>
              <a:rPr lang="zh-CN" altLang="en-US" sz="2000" dirty="0"/>
              <a:t>部分链接文本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browser.find_element_by_tag_name</a:t>
            </a:r>
            <a:r>
              <a:rPr lang="en-US" altLang="zh-CN" sz="2000" dirty="0"/>
              <a:t>('</a:t>
            </a:r>
            <a:r>
              <a:rPr lang="zh-CN" altLang="en-US" sz="2000" dirty="0"/>
              <a:t>标记名称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browser.find_element_by_css_selector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表达式</a:t>
            </a:r>
            <a:r>
              <a:rPr lang="en-US" altLang="zh-CN" sz="20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55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定位节点（续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元素查找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返回值为节点对象的列表</a:t>
            </a:r>
            <a:endParaRPr lang="en-US" altLang="zh-CN" dirty="0" smtClean="0"/>
          </a:p>
          <a:p>
            <a:pPr marL="726300" lvl="1"/>
            <a:r>
              <a:rPr lang="en-US" altLang="zh-CN" dirty="0"/>
              <a:t> </a:t>
            </a:r>
            <a:r>
              <a:rPr lang="en-US" altLang="zh-CN" sz="2000" dirty="0" err="1"/>
              <a:t>browser.find_elements_by_id</a:t>
            </a:r>
            <a:r>
              <a:rPr lang="en-US" altLang="zh-CN" sz="2000" dirty="0"/>
              <a:t>('id</a:t>
            </a:r>
            <a:r>
              <a:rPr lang="zh-CN" altLang="en-US" sz="2000" dirty="0"/>
              <a:t>属性值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browser.find_elements_by_name</a:t>
            </a:r>
            <a:r>
              <a:rPr lang="en-US" altLang="zh-CN" sz="2000" dirty="0"/>
              <a:t>('name</a:t>
            </a:r>
            <a:r>
              <a:rPr lang="zh-CN" altLang="en-US" sz="2000" dirty="0"/>
              <a:t>属性值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browser.find_elements_by_class_name</a:t>
            </a:r>
            <a:r>
              <a:rPr lang="en-US" altLang="zh-CN" sz="2000" dirty="0"/>
              <a:t>('class</a:t>
            </a:r>
            <a:r>
              <a:rPr lang="zh-CN" altLang="en-US" sz="2000" dirty="0"/>
              <a:t>属性值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browser.find_elements_by_xpath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xpath</a:t>
            </a:r>
            <a:r>
              <a:rPr lang="zh-CN" altLang="en-US" sz="2000" dirty="0"/>
              <a:t>表达式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browser.find_elements_by_link_text</a:t>
            </a:r>
            <a:r>
              <a:rPr lang="en-US" altLang="zh-CN" sz="2000" dirty="0"/>
              <a:t>('</a:t>
            </a:r>
            <a:r>
              <a:rPr lang="zh-CN" altLang="en-US" sz="2000" dirty="0"/>
              <a:t>链接文本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browser.find_elements_by_partical_link_text</a:t>
            </a:r>
            <a:r>
              <a:rPr lang="en-US" altLang="zh-CN" sz="2000" dirty="0"/>
              <a:t>('</a:t>
            </a:r>
            <a:r>
              <a:rPr lang="zh-CN" altLang="en-US" sz="2000" dirty="0"/>
              <a:t>部分链接文本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browser.find_elements_by_tag_name</a:t>
            </a:r>
            <a:r>
              <a:rPr lang="en-US" altLang="zh-CN" sz="2000" dirty="0"/>
              <a:t>('</a:t>
            </a:r>
            <a:r>
              <a:rPr lang="zh-CN" altLang="en-US" sz="2000" dirty="0"/>
              <a:t>标记名称</a:t>
            </a:r>
            <a:r>
              <a:rPr lang="en-US" altLang="zh-CN" sz="2000" dirty="0"/>
              <a:t>')</a:t>
            </a:r>
          </a:p>
          <a:p>
            <a:pPr marL="726300" lvl="1"/>
            <a:r>
              <a:rPr lang="en-US" altLang="zh-CN" sz="2000" dirty="0"/>
              <a:t>  </a:t>
            </a:r>
            <a:r>
              <a:rPr lang="en-US" altLang="zh-CN" sz="2000" dirty="0" err="1"/>
              <a:t>browser.find_elements_by_css_selector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表达式</a:t>
            </a:r>
            <a:r>
              <a:rPr lang="en-US" altLang="zh-CN" sz="20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789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节点对象方法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节点对象常用属性及方法</a:t>
            </a:r>
            <a:endParaRPr lang="en-US" altLang="zh-CN" dirty="0" smtClean="0"/>
          </a:p>
          <a:p>
            <a:pPr marL="726300" lvl="1"/>
            <a:r>
              <a:rPr lang="en-US" altLang="zh-CN" dirty="0" err="1"/>
              <a:t>node.send_keys</a:t>
            </a:r>
            <a:r>
              <a:rPr lang="en-US" altLang="zh-CN" dirty="0"/>
              <a:t>()</a:t>
            </a:r>
            <a:r>
              <a:rPr lang="zh-CN" altLang="en-US" dirty="0"/>
              <a:t>：向文本框发送内容</a:t>
            </a:r>
          </a:p>
          <a:p>
            <a:pPr marL="726300" lvl="1"/>
            <a:r>
              <a:rPr lang="en-US" altLang="zh-CN" dirty="0" err="1" smtClean="0"/>
              <a:t>node.click</a:t>
            </a:r>
            <a:r>
              <a:rPr lang="en-US" altLang="zh-CN" dirty="0"/>
              <a:t>()</a:t>
            </a:r>
            <a:r>
              <a:rPr lang="zh-CN" altLang="en-US" dirty="0"/>
              <a:t>：点击</a:t>
            </a:r>
          </a:p>
          <a:p>
            <a:pPr marL="726300" lvl="1"/>
            <a:r>
              <a:rPr lang="en-US" altLang="zh-CN" dirty="0" err="1" smtClean="0"/>
              <a:t>node.clear</a:t>
            </a:r>
            <a:r>
              <a:rPr lang="en-US" altLang="zh-CN" dirty="0"/>
              <a:t>()</a:t>
            </a:r>
            <a:r>
              <a:rPr lang="zh-CN" altLang="en-US" dirty="0"/>
              <a:t>：清空文本</a:t>
            </a:r>
          </a:p>
          <a:p>
            <a:pPr marL="726300" lvl="1"/>
            <a:r>
              <a:rPr lang="en-US" altLang="zh-CN" dirty="0" err="1" smtClean="0"/>
              <a:t>node.get_attribute</a:t>
            </a:r>
            <a:r>
              <a:rPr lang="en-US" altLang="zh-CN" dirty="0"/>
              <a:t>(‘</a:t>
            </a:r>
            <a:r>
              <a:rPr lang="zh-CN" altLang="en-US" dirty="0"/>
              <a:t>属性名</a:t>
            </a:r>
            <a:r>
              <a:rPr lang="en-US" altLang="zh-CN" dirty="0"/>
              <a:t>’)</a:t>
            </a:r>
            <a:r>
              <a:rPr lang="zh-CN" altLang="en-US" dirty="0"/>
              <a:t>：获取节点属性值</a:t>
            </a:r>
          </a:p>
          <a:p>
            <a:pPr marL="726300" lvl="1"/>
            <a:r>
              <a:rPr lang="en-US" altLang="zh-CN" dirty="0" err="1" smtClean="0"/>
              <a:t>node.text</a:t>
            </a:r>
            <a:r>
              <a:rPr lang="zh-CN" altLang="en-US" dirty="0"/>
              <a:t>：获取节点文本内容（包含子节点和后代节点）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82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en-US" altLang="zh-CN" dirty="0" err="1"/>
              <a:t>selenium+Chrome</a:t>
            </a:r>
            <a:r>
              <a:rPr lang="zh-CN" altLang="en-US" dirty="0"/>
              <a:t>抓取猫眼</a:t>
            </a:r>
            <a:r>
              <a:rPr lang="en-US" altLang="zh-CN" dirty="0"/>
              <a:t>top100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思路</a:t>
            </a:r>
            <a:endParaRPr lang="en-US" altLang="zh-CN" b="1" dirty="0"/>
          </a:p>
          <a:p>
            <a:pPr marL="726300" lvl="1" indent="-342900">
              <a:lnSpc>
                <a:spcPct val="150000"/>
              </a:lnSpc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打开浏览器输入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top100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主页地址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50000"/>
              </a:lnSpc>
            </a:pPr>
            <a:r>
              <a:rPr lang="zh-CN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使用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selenium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xpath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找到电影信息节点对象列表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50000"/>
              </a:lnSpc>
            </a:pPr>
            <a:r>
              <a:rPr lang="zh-CN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依次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遍历每个元素，并依次提取每个电影信息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50000"/>
              </a:lnSpc>
            </a:pPr>
            <a:r>
              <a:rPr lang="zh-CN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可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利用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find_element_by_link_text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()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判断是否为最后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页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b="1" dirty="0" smtClean="0"/>
              <a:t>重要</a:t>
            </a:r>
            <a:endParaRPr lang="en-US" altLang="zh-CN" b="1" dirty="0" smtClean="0"/>
          </a:p>
          <a:p>
            <a:pPr marL="726300" lvl="1" indent="-342900">
              <a:lnSpc>
                <a:spcPct val="150000"/>
              </a:lnSpc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当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selenium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在页面中找不到指定节点时会抛出异常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50000"/>
              </a:lnSpc>
            </a:pPr>
            <a:r>
              <a:rPr lang="zh-CN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可用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try except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语句，当抛出异常时则为最后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页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412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256AA75C-FEA4-7B4E-907E-4DEEE6D108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91544" y="1991627"/>
            <a:ext cx="5616456" cy="561267"/>
          </a:xfrm>
        </p:spPr>
        <p:txBody>
          <a:bodyPr/>
          <a:lstStyle/>
          <a:p>
            <a:r>
              <a:rPr lang="en-US" altLang="zh-CN" dirty="0" err="1" smtClean="0"/>
              <a:t>Selenium+PhantomJS|Chrome|Firefox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5AB38B0A-3AB3-4B44-BE9E-7FCA7ECC92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常用方法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EEAECE30-1B1A-CE47-A421-47562B8B8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高级操作</a:t>
            </a:r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C046402A-0575-7E4E-88E7-47AD69F5F8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高级操作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28D8C72D-268F-1843-9982-2EF37E8102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高级操作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D4FE494E-F390-5243-A4A9-ED89A4B41B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91736" y="5445000"/>
            <a:ext cx="5472263" cy="561267"/>
          </a:xfrm>
        </p:spPr>
        <p:txBody>
          <a:bodyPr/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框架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3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930216" cy="782263"/>
          </a:xfrm>
        </p:spPr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高级操作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2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设置无界面模式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设置无界面模式（</a:t>
            </a:r>
            <a:r>
              <a:rPr lang="en-US" altLang="zh-CN" dirty="0" smtClean="0"/>
              <a:t>Chrome | Firefox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0000" y="2265506"/>
            <a:ext cx="8044548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selenium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1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、创建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功能对象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options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ChromeOptions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2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、添加无界面功能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options.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'--headless'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3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、利用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参数实现无界面</a:t>
            </a:r>
            <a:b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options)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54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执行</a:t>
            </a:r>
            <a:r>
              <a:rPr lang="en-US" altLang="zh-CN" dirty="0"/>
              <a:t>JS</a:t>
            </a:r>
            <a:r>
              <a:rPr lang="zh-CN" altLang="en-US" dirty="0"/>
              <a:t>脚本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浏览器对象执行</a:t>
            </a:r>
            <a:r>
              <a:rPr lang="en-US" altLang="zh-CN" dirty="0"/>
              <a:t>JS</a:t>
            </a:r>
            <a:r>
              <a:rPr lang="zh-CN" altLang="en-US" dirty="0"/>
              <a:t>脚本方法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 </a:t>
            </a:r>
            <a:r>
              <a:rPr lang="en-US" altLang="zh-CN" dirty="0" err="1"/>
              <a:t>browser.execute_script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457200" indent="-457200"/>
            <a:r>
              <a:rPr lang="zh-CN" altLang="en-US" dirty="0"/>
              <a:t>最</a:t>
            </a:r>
            <a:r>
              <a:rPr lang="zh-CN" altLang="en-US" dirty="0" smtClean="0"/>
              <a:t>常用脚本</a:t>
            </a:r>
            <a:endParaRPr lang="en-US" altLang="zh-CN" dirty="0" smtClean="0"/>
          </a:p>
          <a:p>
            <a:pPr marL="726300" lvl="1"/>
            <a:r>
              <a:rPr lang="zh-CN" altLang="en-US" dirty="0" smtClean="0"/>
              <a:t>把滚动条拉到底部</a:t>
            </a:r>
            <a:endParaRPr lang="en-US" altLang="zh-CN" dirty="0"/>
          </a:p>
          <a:p>
            <a:pPr marL="457200" indent="-457200"/>
            <a:endParaRPr lang="en-US" altLang="zh-CN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0000" y="4270468"/>
            <a:ext cx="7572384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selenium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execute_script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'window.scrollTo(0,document.body.scrollHeight'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京</a:t>
            </a:r>
            <a:r>
              <a:rPr lang="zh-CN" altLang="en-US" dirty="0" smtClean="0"/>
              <a:t>东爬虫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目标地址：京东官网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https://www.jd.com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/>
          </a:p>
          <a:p>
            <a:pPr marL="457200" indent="-457200"/>
            <a:r>
              <a:rPr lang="zh-CN" altLang="en-US" dirty="0" smtClean="0"/>
              <a:t>抓取目标</a:t>
            </a:r>
            <a:endParaRPr lang="en-US" altLang="zh-CN" dirty="0" smtClean="0"/>
          </a:p>
          <a:p>
            <a:pPr marL="726300" lvl="1"/>
            <a:r>
              <a:rPr lang="zh-CN" altLang="en-US" dirty="0" smtClean="0"/>
              <a:t>抓取爬虫书籍的所有商品信息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商品名称、商品价格、评价数量、商品商家</a:t>
            </a:r>
            <a:endParaRPr lang="en-US" altLang="zh-CN" dirty="0"/>
          </a:p>
          <a:p>
            <a:pPr marL="457200" indent="-4572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9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京</a:t>
            </a:r>
            <a:r>
              <a:rPr lang="zh-CN" altLang="en-US" dirty="0" smtClean="0"/>
              <a:t>东爬虫（续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爬取思路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打开京东，到商品搜索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匹配所有商品节点对象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把节点对象的文本内容取出来，查看规律，是否有更好的处理</a:t>
            </a:r>
            <a:r>
              <a:rPr lang="zh-CN" altLang="en-US" dirty="0" smtClean="0"/>
              <a:t>办法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提取完</a:t>
            </a:r>
            <a:r>
              <a:rPr lang="en-US" altLang="zh-CN" dirty="0"/>
              <a:t>1</a:t>
            </a:r>
            <a:r>
              <a:rPr lang="zh-CN" altLang="en-US" dirty="0"/>
              <a:t>页后，判断如果不是最后</a:t>
            </a:r>
            <a:r>
              <a:rPr lang="en-US" altLang="zh-CN" dirty="0"/>
              <a:t>1</a:t>
            </a:r>
            <a:r>
              <a:rPr lang="zh-CN" altLang="en-US" dirty="0"/>
              <a:t>页，则点击下一</a:t>
            </a:r>
            <a:r>
              <a:rPr lang="zh-CN" altLang="en-US" dirty="0" smtClean="0"/>
              <a:t>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4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节点</a:t>
            </a:r>
            <a:r>
              <a:rPr lang="en-US" altLang="zh-CN" dirty="0" err="1" smtClean="0"/>
              <a:t>xpath</a:t>
            </a:r>
            <a:endParaRPr lang="en-US" altLang="zh-CN" dirty="0" smtClean="0"/>
          </a:p>
          <a:p>
            <a:pPr marL="726300" lvl="1"/>
            <a:r>
              <a:rPr lang="zh-CN" altLang="en-US" dirty="0" smtClean="0"/>
              <a:t>首页搜索框：</a:t>
            </a:r>
            <a:r>
              <a:rPr lang="en-US" altLang="zh-CN" dirty="0"/>
              <a:t>//*[@id="key"]</a:t>
            </a:r>
            <a:endParaRPr lang="en-US" altLang="zh-CN" dirty="0" smtClean="0"/>
          </a:p>
          <a:p>
            <a:pPr marL="726300" lvl="1"/>
            <a:r>
              <a:rPr lang="zh-CN" altLang="en-US" dirty="0" smtClean="0"/>
              <a:t>首页搜索按钮：</a:t>
            </a:r>
            <a:r>
              <a:rPr lang="en-US" altLang="zh-CN" dirty="0"/>
              <a:t>//*[@id="search"]/div/div[2]/button</a:t>
            </a:r>
            <a:endParaRPr lang="en-US" altLang="zh-CN" dirty="0" smtClean="0"/>
          </a:p>
          <a:p>
            <a:pPr marL="726300" lvl="1"/>
            <a:r>
              <a:rPr lang="zh-CN" altLang="en-US" dirty="0" smtClean="0"/>
              <a:t>商品信息节点对象列表：</a:t>
            </a:r>
            <a:r>
              <a:rPr lang="en-US" altLang="zh-CN" dirty="0"/>
              <a:t>//*[@id="</a:t>
            </a:r>
            <a:r>
              <a:rPr lang="en-US" altLang="zh-CN" dirty="0" err="1"/>
              <a:t>J_goodsList</a:t>
            </a:r>
            <a:r>
              <a:rPr lang="en-US" altLang="zh-CN" dirty="0"/>
              <a:t>"]/</a:t>
            </a:r>
            <a:r>
              <a:rPr lang="en-US" altLang="zh-CN" dirty="0" err="1"/>
              <a:t>ul</a:t>
            </a:r>
            <a:r>
              <a:rPr lang="en-US" altLang="zh-CN" dirty="0"/>
              <a:t>/li</a:t>
            </a:r>
            <a:endParaRPr lang="en-US" altLang="zh-CN" dirty="0" smtClean="0"/>
          </a:p>
          <a:p>
            <a:pPr marL="726300" lvl="1"/>
            <a:r>
              <a:rPr lang="zh-CN" altLang="en-US" dirty="0" smtClean="0"/>
              <a:t>每个商品的具体信息</a:t>
            </a:r>
            <a:r>
              <a:rPr lang="en-US" altLang="zh-CN" dirty="0" err="1" smtClean="0"/>
              <a:t>xpath</a:t>
            </a:r>
            <a:endParaRPr lang="en-US" altLang="zh-CN" dirty="0" smtClean="0"/>
          </a:p>
          <a:p>
            <a:pPr marL="3834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名称：</a:t>
            </a:r>
            <a:r>
              <a:rPr lang="en-US" altLang="zh-CN" sz="2000" dirty="0"/>
              <a:t>.//div[@class="p-name"]/a/</a:t>
            </a:r>
            <a:r>
              <a:rPr lang="en-US" altLang="zh-CN" sz="2000" dirty="0" err="1"/>
              <a:t>em</a:t>
            </a:r>
            <a:endParaRPr lang="en-US" altLang="zh-CN" sz="2000" dirty="0" smtClean="0"/>
          </a:p>
          <a:p>
            <a:pPr marL="3834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价格：</a:t>
            </a:r>
            <a:r>
              <a:rPr lang="en-US" altLang="zh-CN" sz="2000" dirty="0"/>
              <a:t>.//div[@class="p-price"]</a:t>
            </a:r>
            <a:endParaRPr lang="en-US" altLang="zh-CN" sz="2000" dirty="0" smtClean="0"/>
          </a:p>
          <a:p>
            <a:pPr marL="3834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评论：</a:t>
            </a:r>
            <a:r>
              <a:rPr lang="en-US" altLang="zh-CN" sz="2000" dirty="0"/>
              <a:t>.//div[@class="p-commit"]/strong</a:t>
            </a:r>
            <a:endParaRPr lang="en-US" altLang="zh-CN" sz="2000" dirty="0" smtClean="0"/>
          </a:p>
          <a:p>
            <a:pPr marL="3834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商家：</a:t>
            </a:r>
            <a:r>
              <a:rPr lang="en-US" altLang="zh-CN" sz="2000" dirty="0"/>
              <a:t>.//div[@class="p-</a:t>
            </a:r>
            <a:r>
              <a:rPr lang="en-US" altLang="zh-CN" sz="2000" dirty="0" err="1"/>
              <a:t>shopnum</a:t>
            </a:r>
            <a:r>
              <a:rPr lang="en-US" altLang="zh-CN" sz="2000" dirty="0"/>
              <a:t>"]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183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高级操作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1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键盘操作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en-US" altLang="zh-CN" dirty="0"/>
              <a:t>selenium</a:t>
            </a:r>
            <a:r>
              <a:rPr lang="zh-CN" altLang="en-US" dirty="0"/>
              <a:t>定义了几乎键盘上所有的键，可进行键盘</a:t>
            </a:r>
            <a:r>
              <a:rPr lang="zh-CN" altLang="en-US" dirty="0" smtClean="0"/>
              <a:t>操作</a:t>
            </a:r>
            <a:endParaRPr lang="en-US" altLang="zh-CN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56000" y="2205000"/>
            <a:ext cx="8508440" cy="427809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selenium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selenium.webdriver.common.keys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Keys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'http://www.baidu.com/'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1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、在搜索框中输入赵丽颖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'kw'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send_keys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</a:rPr>
              <a:t>赵丽颖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2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、输入空格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'kw'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send_keys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(Keys.SPACE)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3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Ctrl+a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模拟全选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'kw'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send_keys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(Keys.CONTROL,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4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Ctrl+c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模拟复制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'kw'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send_keys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(Keys.CONTROL,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5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Ctrl+v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模拟粘贴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'kw'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send_keys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(Keys.CONTROL,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6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、输入回车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代替 搜索 按钮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'kw'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send_keys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(Keys.ENTER)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鼠标操作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en-US" altLang="zh-CN" dirty="0"/>
              <a:t>selenium</a:t>
            </a:r>
            <a:r>
              <a:rPr lang="zh-CN" altLang="en-US" dirty="0"/>
              <a:t>可以模仿人的几乎任何鼠标行为操作</a:t>
            </a:r>
            <a:endParaRPr lang="en-US" altLang="zh-CN" dirty="0" smtClean="0"/>
          </a:p>
          <a:p>
            <a:pPr marL="4572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使用流程</a:t>
            </a:r>
            <a:endParaRPr lang="en-US" altLang="zh-CN" sz="2800" b="1" dirty="0" smtClean="0"/>
          </a:p>
          <a:p>
            <a:pPr marL="726300" lvl="1"/>
            <a:r>
              <a:rPr lang="zh-CN" altLang="en-US" dirty="0"/>
              <a:t>导入鼠标事件类：</a:t>
            </a:r>
            <a:r>
              <a:rPr lang="en-US" altLang="zh-CN" dirty="0"/>
              <a:t>from </a:t>
            </a:r>
            <a:r>
              <a:rPr lang="en-US" altLang="zh-CN" dirty="0" err="1"/>
              <a:t>selenium.webdriver</a:t>
            </a:r>
            <a:r>
              <a:rPr lang="en-US" altLang="zh-CN" dirty="0"/>
              <a:t> </a:t>
            </a:r>
            <a:r>
              <a:rPr lang="en-US" altLang="zh-CN" dirty="0" err="1"/>
              <a:t>ActionChains</a:t>
            </a:r>
            <a:endParaRPr lang="en-US" altLang="zh-CN" dirty="0"/>
          </a:p>
          <a:p>
            <a:pPr marL="726300" lvl="1"/>
            <a:r>
              <a:rPr lang="zh-CN" altLang="en-US" dirty="0"/>
              <a:t>实例化鼠标对象：</a:t>
            </a:r>
            <a:r>
              <a:rPr lang="en-US" altLang="zh-CN" dirty="0" err="1"/>
              <a:t>ActionChains</a:t>
            </a:r>
            <a:r>
              <a:rPr lang="en-US" altLang="zh-CN" dirty="0"/>
              <a:t>(browser)</a:t>
            </a:r>
          </a:p>
          <a:p>
            <a:pPr marL="726300" lvl="1"/>
            <a:r>
              <a:rPr lang="zh-CN" altLang="en-US" dirty="0"/>
              <a:t>指定鼠标行为：  </a:t>
            </a:r>
            <a:r>
              <a:rPr lang="en-US" altLang="zh-CN" dirty="0" err="1"/>
              <a:t>move_to_element</a:t>
            </a:r>
            <a:r>
              <a:rPr lang="en-US" altLang="zh-CN" dirty="0"/>
              <a:t>(node)</a:t>
            </a:r>
          </a:p>
          <a:p>
            <a:pPr marL="726300" lvl="1"/>
            <a:r>
              <a:rPr lang="zh-CN" altLang="en-US" dirty="0"/>
              <a:t>执行鼠标行为：  </a:t>
            </a:r>
            <a:r>
              <a:rPr lang="en-US" altLang="zh-CN" dirty="0"/>
              <a:t>perform</a:t>
            </a:r>
            <a:r>
              <a:rPr lang="en-US" altLang="zh-CN" dirty="0" smtClean="0"/>
              <a:t>()</a:t>
            </a:r>
          </a:p>
          <a:p>
            <a:pPr marL="4572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使用示例</a:t>
            </a:r>
            <a:endParaRPr lang="en-US" altLang="zh-CN" sz="2800" b="1" dirty="0"/>
          </a:p>
          <a:p>
            <a:pPr marL="726300" lvl="1"/>
            <a:r>
              <a:rPr lang="en-US" altLang="zh-CN" dirty="0" err="1"/>
              <a:t>ActionChains</a:t>
            </a:r>
            <a:r>
              <a:rPr lang="en-US" altLang="zh-CN" dirty="0"/>
              <a:t>(browser).</a:t>
            </a:r>
            <a:r>
              <a:rPr lang="en-US" altLang="zh-CN" dirty="0" err="1"/>
              <a:t>move_to_element</a:t>
            </a:r>
            <a:r>
              <a:rPr lang="en-US" altLang="zh-CN" dirty="0"/>
              <a:t>(node).</a:t>
            </a:r>
            <a:r>
              <a:rPr lang="en-US" altLang="zh-CN" dirty="0" smtClean="0"/>
              <a:t>perform()</a:t>
            </a: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6244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鼠标操作（续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打开百度，移动到设置节点，点击高级</a:t>
            </a:r>
            <a:r>
              <a:rPr lang="zh-CN" altLang="en-US" dirty="0" smtClean="0"/>
              <a:t>搜索</a:t>
            </a:r>
            <a:endParaRPr lang="en-US" altLang="zh-CN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4000" y="2133000"/>
            <a:ext cx="8868432" cy="440120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selenium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导入鼠标事件类</a:t>
            </a:r>
            <a:b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selenium.webdriver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ActionChains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1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、打开百度首页</a:t>
            </a:r>
            <a:b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driver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driver.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'http://www.baidu.com/'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2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、查找设置节点并移动到此节点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,perform()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是真正执行操作</a:t>
            </a:r>
            <a:b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driver.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find_element_by_xpath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'//*[@id="u1"]/a[8]'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ActionChains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(driver).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move_to_element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(element).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perform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3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、点击弹出的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元素，根据链接节点的文本内容查找</a:t>
            </a:r>
            <a:b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driver.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find_element_by_link_text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</a:rPr>
              <a:t>高级搜索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E4CD5891-E6B7-774C-BE9D-3635E9DA2E1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9074216" cy="782263"/>
          </a:xfrm>
        </p:spPr>
        <p:txBody>
          <a:bodyPr/>
          <a:lstStyle/>
          <a:p>
            <a:r>
              <a:rPr lang="en-US" altLang="zh-CN" dirty="0" err="1"/>
              <a:t>Selenium+PhantomJS|Chrome|Firefox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9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切换句柄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使用网站类型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页面中点开链接出现新的窗口，但是浏览器对象</a:t>
            </a:r>
            <a:r>
              <a:rPr lang="en-US" altLang="zh-CN" dirty="0"/>
              <a:t>browser</a:t>
            </a:r>
            <a:r>
              <a:rPr lang="zh-CN" altLang="en-US" dirty="0"/>
              <a:t>还是之前页面的对象，需要切换到不同的窗口进行操作</a:t>
            </a:r>
            <a:endParaRPr lang="en-US" altLang="zh-CN" dirty="0"/>
          </a:p>
          <a:p>
            <a:pPr marL="4572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应对方案（</a:t>
            </a:r>
            <a:r>
              <a:rPr lang="en-US" altLang="zh-CN" sz="2800" b="1" dirty="0" err="1"/>
              <a:t>browser.switch_to.window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marL="726300" lvl="1"/>
            <a:r>
              <a:rPr lang="zh-CN" altLang="en-US" dirty="0"/>
              <a:t>先获取当前所有句柄（列表）</a:t>
            </a:r>
            <a:endParaRPr lang="en-US" altLang="zh-CN" dirty="0"/>
          </a:p>
          <a:p>
            <a:pPr marL="726300" lvl="1"/>
            <a:r>
              <a:rPr lang="zh-CN" altLang="en-US" dirty="0"/>
              <a:t>再切换到指定句柄（利用列表下标索引</a:t>
            </a:r>
            <a:r>
              <a:rPr lang="zh-CN" altLang="en-US" dirty="0" smtClean="0"/>
              <a:t>取值）</a:t>
            </a:r>
            <a:endParaRPr lang="en-US" altLang="zh-CN" dirty="0"/>
          </a:p>
          <a:p>
            <a:pPr marL="726300" lvl="1"/>
            <a:r>
              <a:rPr lang="en-US" altLang="zh-CN" dirty="0" err="1"/>
              <a:t>all_handles</a:t>
            </a:r>
            <a:r>
              <a:rPr lang="en-US" altLang="zh-CN" dirty="0"/>
              <a:t> = </a:t>
            </a:r>
            <a:r>
              <a:rPr lang="en-US" altLang="zh-CN" dirty="0" err="1" smtClean="0"/>
              <a:t>browser.window_handles</a:t>
            </a:r>
            <a:endParaRPr lang="en-US" altLang="zh-CN" dirty="0" smtClean="0"/>
          </a:p>
          <a:p>
            <a:pPr marL="726300" lvl="1"/>
            <a:r>
              <a:rPr lang="en-US" altLang="zh-CN" dirty="0" err="1"/>
              <a:t>browser.switch_to.window</a:t>
            </a:r>
            <a:r>
              <a:rPr lang="en-US" altLang="zh-CN" dirty="0"/>
              <a:t>(</a:t>
            </a:r>
            <a:r>
              <a:rPr lang="en-US" altLang="zh-CN" dirty="0" err="1"/>
              <a:t>all_handles</a:t>
            </a:r>
            <a:r>
              <a:rPr lang="en-US" altLang="zh-CN" dirty="0"/>
              <a:t>[1])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11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切换句柄（续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抓取民政部</a:t>
            </a:r>
            <a:r>
              <a:rPr lang="zh-CN" altLang="en-US" dirty="0" smtClean="0"/>
              <a:t>最新</a:t>
            </a:r>
            <a:r>
              <a:rPr lang="zh-CN" altLang="en-US" dirty="0"/>
              <a:t>行政</a:t>
            </a:r>
            <a:r>
              <a:rPr lang="zh-CN" altLang="en-US" dirty="0" smtClean="0"/>
              <a:t>区划代码</a:t>
            </a:r>
            <a:endParaRPr lang="en-US" altLang="zh-CN" dirty="0" smtClean="0"/>
          </a:p>
          <a:p>
            <a:pPr marL="457200" indent="-457200"/>
            <a:r>
              <a:rPr lang="zh-CN" altLang="en-US" dirty="0"/>
              <a:t>主页</a:t>
            </a:r>
            <a:r>
              <a:rPr lang="en-US" altLang="zh-CN" dirty="0"/>
              <a:t>URL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726300" lvl="1"/>
            <a:r>
              <a:rPr lang="en-US" altLang="zh-CN" dirty="0">
                <a:hlinkClick r:id="rId3"/>
              </a:rPr>
              <a:t>http://www.mca.gov.cn/article/sj/xzqh/2020/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000" y="3567601"/>
            <a:ext cx="6492392" cy="321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切换句柄（续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详情页抓取最新月份的 行政区划代码、单位</a:t>
            </a:r>
            <a:r>
              <a:rPr lang="zh-CN" altLang="en-US" dirty="0" smtClean="0"/>
              <a:t>名称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00" y="2122212"/>
            <a:ext cx="6840000" cy="45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切换</a:t>
            </a:r>
            <a:r>
              <a:rPr lang="zh-CN" altLang="en-US" dirty="0" smtClean="0"/>
              <a:t>句柄（续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思路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查找最新月份的行政区划代码节点对象</a:t>
            </a:r>
            <a:endParaRPr lang="en-US" altLang="zh-CN" dirty="0"/>
          </a:p>
          <a:p>
            <a:pPr marL="726300" lvl="1"/>
            <a:r>
              <a:rPr lang="zh-CN" altLang="en-US" dirty="0" smtClean="0"/>
              <a:t>点击</a:t>
            </a:r>
            <a:r>
              <a:rPr lang="zh-CN" altLang="en-US" dirty="0"/>
              <a:t>最新月份节点对象，出现新的窗口</a:t>
            </a:r>
            <a:endParaRPr lang="en-US" altLang="zh-CN" dirty="0"/>
          </a:p>
          <a:p>
            <a:pPr marL="726300" lvl="1"/>
            <a:r>
              <a:rPr lang="zh-CN" altLang="en-US" dirty="0" smtClean="0"/>
              <a:t>获取</a:t>
            </a:r>
            <a:r>
              <a:rPr lang="zh-CN" altLang="en-US" dirty="0"/>
              <a:t>当前所有（</a:t>
            </a:r>
            <a:r>
              <a:rPr lang="en-US" altLang="zh-CN" dirty="0"/>
              <a:t>2</a:t>
            </a:r>
            <a:r>
              <a:rPr lang="zh-CN" altLang="en-US" dirty="0"/>
              <a:t>个）句柄，并切换到第</a:t>
            </a:r>
            <a:r>
              <a:rPr lang="en-US" altLang="zh-CN" dirty="0"/>
              <a:t>2</a:t>
            </a:r>
            <a:r>
              <a:rPr lang="zh-CN" altLang="en-US" dirty="0"/>
              <a:t>个（详情页）句柄</a:t>
            </a:r>
            <a:endParaRPr lang="en-US" altLang="zh-CN" dirty="0"/>
          </a:p>
          <a:p>
            <a:pPr marL="726300" lvl="1"/>
            <a:r>
              <a:rPr lang="zh-CN" altLang="en-US" dirty="0" smtClean="0"/>
              <a:t>基准</a:t>
            </a:r>
            <a:r>
              <a:rPr lang="en-US" altLang="zh-CN" dirty="0" err="1"/>
              <a:t>xpath</a:t>
            </a:r>
            <a:r>
              <a:rPr lang="zh-CN" altLang="en-US" dirty="0"/>
              <a:t>提取所有省市县的节点对象列表</a:t>
            </a:r>
            <a:endParaRPr lang="en-US" altLang="zh-CN" dirty="0"/>
          </a:p>
          <a:p>
            <a:pPr marL="726300" lvl="1"/>
            <a:r>
              <a:rPr lang="zh-CN" altLang="en-US" dirty="0" smtClean="0"/>
              <a:t>依次</a:t>
            </a:r>
            <a:r>
              <a:rPr lang="zh-CN" altLang="en-US" dirty="0"/>
              <a:t>遍历提取每个省市县的名称和代码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0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zh-CN" altLang="en-US" dirty="0"/>
              <a:t>民政部最新月份区划代码抓取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>
            <a:normAutofit/>
          </a:bodyPr>
          <a:lstStyle/>
          <a:p>
            <a:r>
              <a:rPr lang="zh-CN" altLang="en-US" b="1" dirty="0"/>
              <a:t>知识点</a:t>
            </a:r>
            <a:r>
              <a:rPr lang="zh-CN" altLang="en-US" b="1" dirty="0" smtClean="0"/>
              <a:t>提炼</a:t>
            </a:r>
            <a:endParaRPr lang="en-US" altLang="zh-CN" b="1" dirty="0" smtClean="0"/>
          </a:p>
          <a:p>
            <a:pPr marL="726300" lvl="1" indent="-342900">
              <a:lnSpc>
                <a:spcPct val="150000"/>
              </a:lnSpc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获取所有句柄：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li = 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browser.window_handles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50000"/>
              </a:lnSpc>
            </a:pPr>
            <a:r>
              <a:rPr lang="zh-CN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切换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句柄：    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browser.switch_to.window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(li[1])</a:t>
            </a:r>
          </a:p>
          <a:p>
            <a:pPr lvl="0"/>
            <a:endParaRPr lang="en-US" altLang="zh-CN" b="1" dirty="0"/>
          </a:p>
          <a:p>
            <a:pPr lvl="0"/>
            <a:r>
              <a:rPr lang="zh-CN" altLang="en-US" b="1" dirty="0" smtClean="0"/>
              <a:t>新</a:t>
            </a:r>
            <a:r>
              <a:rPr lang="zh-CN" altLang="en-US" b="1" dirty="0"/>
              <a:t>的</a:t>
            </a:r>
            <a:r>
              <a:rPr lang="zh-CN" altLang="en-US" b="1" dirty="0" smtClean="0"/>
              <a:t>发现</a:t>
            </a:r>
            <a:endParaRPr lang="en-US" altLang="zh-CN" b="1" dirty="0" smtClean="0"/>
          </a:p>
          <a:p>
            <a:pPr marL="726300" lvl="1" indent="-342900">
              <a:lnSpc>
                <a:spcPct val="150000"/>
              </a:lnSpc>
            </a:pP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selenium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提取数据的速度很慢，效率低下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lv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345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高级操作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3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 frame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特点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网页中嵌套了网页，先切换到</a:t>
            </a:r>
            <a:r>
              <a:rPr lang="en-US" altLang="zh-CN" dirty="0"/>
              <a:t>frame</a:t>
            </a:r>
            <a:r>
              <a:rPr lang="zh-CN" altLang="en-US" dirty="0"/>
              <a:t>，然后再执行其他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383400" lvl="1" indent="0">
              <a:buNone/>
            </a:pPr>
            <a:endParaRPr lang="en-US" altLang="zh-CN" dirty="0"/>
          </a:p>
          <a:p>
            <a:pPr marL="4572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处理步骤</a:t>
            </a:r>
            <a:endParaRPr lang="en-US" altLang="zh-CN" sz="2800" b="1" dirty="0"/>
          </a:p>
          <a:p>
            <a:pPr marL="726300" lvl="1"/>
            <a:r>
              <a:rPr lang="zh-CN" altLang="en-US" dirty="0"/>
              <a:t>切换到要处理的</a:t>
            </a:r>
            <a:r>
              <a:rPr lang="en-US" altLang="zh-CN" dirty="0"/>
              <a:t>frame</a:t>
            </a:r>
          </a:p>
          <a:p>
            <a:pPr marL="726300" lvl="1"/>
            <a:r>
              <a:rPr lang="zh-CN" altLang="en-US" dirty="0"/>
              <a:t>在</a:t>
            </a:r>
            <a:r>
              <a:rPr lang="en-US" altLang="zh-CN" dirty="0"/>
              <a:t>frame</a:t>
            </a:r>
            <a:r>
              <a:rPr lang="zh-CN" altLang="en-US" dirty="0"/>
              <a:t>中定位页面元素并进行操作</a:t>
            </a:r>
            <a:endParaRPr lang="en-US" altLang="zh-CN" dirty="0"/>
          </a:p>
          <a:p>
            <a:pPr marL="726300" lvl="1"/>
            <a:r>
              <a:rPr lang="zh-CN" altLang="en-US" dirty="0"/>
              <a:t>返回当前处理的</a:t>
            </a:r>
            <a:r>
              <a:rPr lang="en-US" altLang="zh-CN" dirty="0"/>
              <a:t>Frame</a:t>
            </a:r>
            <a:r>
              <a:rPr lang="zh-CN" altLang="en-US" dirty="0"/>
              <a:t>的上一级页面或主页</a:t>
            </a:r>
            <a:r>
              <a:rPr lang="zh-CN" altLang="en-US" dirty="0" smtClean="0"/>
              <a:t>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6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selenium 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常用方法</a:t>
            </a:r>
            <a:endParaRPr lang="en-US" altLang="zh-CN" dirty="0" smtClean="0"/>
          </a:p>
          <a:p>
            <a:pPr marL="726300" lvl="1"/>
            <a:r>
              <a:rPr lang="zh-CN" altLang="en-US" dirty="0" smtClean="0"/>
              <a:t>切换到</a:t>
            </a:r>
            <a:r>
              <a:rPr lang="en-US" altLang="zh-CN" dirty="0"/>
              <a:t>frame </a:t>
            </a:r>
            <a:r>
              <a:rPr lang="zh-CN" altLang="en-US" dirty="0"/>
              <a:t>：</a:t>
            </a:r>
            <a:r>
              <a:rPr lang="en-US" altLang="zh-CN" dirty="0" err="1"/>
              <a:t>browser.switch_to.frame</a:t>
            </a:r>
            <a:r>
              <a:rPr lang="en-US" altLang="zh-CN" dirty="0"/>
              <a:t>(frame</a:t>
            </a:r>
            <a:r>
              <a:rPr lang="zh-CN" altLang="en-US" dirty="0"/>
              <a:t>节点对象</a:t>
            </a:r>
            <a:r>
              <a:rPr lang="en-US" altLang="zh-CN" dirty="0"/>
              <a:t>)</a:t>
            </a:r>
          </a:p>
          <a:p>
            <a:pPr marL="726300" lvl="1"/>
            <a:r>
              <a:rPr lang="zh-CN" altLang="en-US" dirty="0" smtClean="0"/>
              <a:t>返回</a:t>
            </a:r>
            <a:r>
              <a:rPr lang="zh-CN" altLang="en-US" dirty="0"/>
              <a:t>上一级 ：</a:t>
            </a:r>
            <a:r>
              <a:rPr lang="en-US" altLang="zh-CN" dirty="0" err="1"/>
              <a:t>browser.switch_to.parent_frame</a:t>
            </a:r>
            <a:r>
              <a:rPr lang="en-US" altLang="zh-CN" dirty="0"/>
              <a:t>()</a:t>
            </a:r>
          </a:p>
          <a:p>
            <a:pPr marL="726300" lvl="1"/>
            <a:r>
              <a:rPr lang="zh-CN" altLang="en-US" dirty="0" smtClean="0"/>
              <a:t>返回</a:t>
            </a:r>
            <a:r>
              <a:rPr lang="zh-CN" altLang="en-US" dirty="0"/>
              <a:t>主页面 ：</a:t>
            </a:r>
            <a:r>
              <a:rPr lang="en-US" altLang="zh-CN" dirty="0" err="1"/>
              <a:t>browser.switch_to.default_content</a:t>
            </a:r>
            <a:r>
              <a:rPr lang="en-US" altLang="zh-CN" dirty="0"/>
              <a:t>()</a:t>
            </a:r>
          </a:p>
          <a:p>
            <a:pPr marL="4572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使用说明</a:t>
            </a:r>
            <a:endParaRPr lang="en-US" altLang="zh-CN" sz="2800" b="1" dirty="0"/>
          </a:p>
          <a:p>
            <a:pPr marL="726300" lvl="1"/>
            <a:r>
              <a:rPr lang="zh-CN" altLang="en-US" dirty="0"/>
              <a:t>默认支持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name</a:t>
            </a:r>
            <a:r>
              <a:rPr lang="zh-CN" altLang="en-US" dirty="0"/>
              <a:t>属性值查找：</a:t>
            </a:r>
            <a:r>
              <a:rPr lang="en-US" altLang="zh-CN" dirty="0" err="1"/>
              <a:t>switch_to.frame</a:t>
            </a:r>
            <a:r>
              <a:rPr lang="en-US" altLang="zh-CN" dirty="0"/>
              <a:t>(</a:t>
            </a:r>
            <a:r>
              <a:rPr lang="en-US" altLang="zh-CN" dirty="0" err="1"/>
              <a:t>id|name</a:t>
            </a:r>
            <a:r>
              <a:rPr lang="en-US" altLang="zh-CN" dirty="0"/>
              <a:t>)</a:t>
            </a:r>
          </a:p>
          <a:p>
            <a:pPr marL="726300" lvl="1"/>
            <a:r>
              <a:rPr lang="zh-CN" altLang="en-US" dirty="0"/>
              <a:t>先找到</a:t>
            </a:r>
            <a:r>
              <a:rPr lang="en-US" altLang="zh-CN" dirty="0"/>
              <a:t>frame</a:t>
            </a:r>
            <a:r>
              <a:rPr lang="zh-CN" altLang="en-US" dirty="0"/>
              <a:t>节点：</a:t>
            </a:r>
            <a:r>
              <a:rPr lang="en-US" altLang="zh-CN" dirty="0" err="1"/>
              <a:t>frame_node</a:t>
            </a:r>
            <a:r>
              <a:rPr lang="en-US" altLang="zh-CN" dirty="0"/>
              <a:t> = </a:t>
            </a:r>
            <a:r>
              <a:rPr lang="en-US" altLang="zh-CN" dirty="0" err="1"/>
              <a:t>browser.find_element_by</a:t>
            </a:r>
            <a:r>
              <a:rPr lang="en-US" altLang="zh-CN" dirty="0" smtClean="0"/>
              <a:t>_</a:t>
            </a:r>
          </a:p>
          <a:p>
            <a:pPr marL="383400" lvl="1" indent="0">
              <a:buNone/>
            </a:pPr>
            <a:r>
              <a:rPr lang="zh-CN" altLang="en-US" dirty="0" smtClean="0"/>
              <a:t>    再</a:t>
            </a:r>
            <a:r>
              <a:rPr lang="zh-CN" altLang="en-US" dirty="0"/>
              <a:t>切换到</a:t>
            </a:r>
            <a:r>
              <a:rPr lang="en-US" altLang="zh-CN" dirty="0"/>
              <a:t>frame  </a:t>
            </a:r>
            <a:r>
              <a:rPr lang="zh-CN" altLang="en-US" dirty="0"/>
              <a:t>：</a:t>
            </a:r>
            <a:r>
              <a:rPr lang="en-US" altLang="zh-CN" dirty="0" err="1"/>
              <a:t>browser.switch_to.frame</a:t>
            </a:r>
            <a:r>
              <a:rPr lang="en-US" altLang="zh-CN" dirty="0"/>
              <a:t>(</a:t>
            </a:r>
            <a:r>
              <a:rPr lang="en-US" altLang="zh-CN" dirty="0" err="1"/>
              <a:t>frame_node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38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豆瓣</a:t>
            </a:r>
            <a:r>
              <a:rPr lang="zh-CN" altLang="en-US" dirty="0" smtClean="0"/>
              <a:t>网登录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请使用</a:t>
            </a:r>
            <a:r>
              <a:rPr lang="en-US" altLang="zh-CN" dirty="0"/>
              <a:t>selenium</a:t>
            </a:r>
            <a:r>
              <a:rPr lang="zh-CN" altLang="en-US" dirty="0"/>
              <a:t>登录豆瓣网</a:t>
            </a:r>
            <a:endParaRPr lang="en-US" altLang="zh-CN" dirty="0" smtClean="0"/>
          </a:p>
          <a:p>
            <a:pPr marL="726300" lvl="1"/>
            <a:r>
              <a:rPr lang="en-US" altLang="zh-CN" dirty="0" smtClean="0"/>
              <a:t>URL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https://www.douban.com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00" y="2709000"/>
            <a:ext cx="7488000" cy="37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豆瓣</a:t>
            </a:r>
            <a:r>
              <a:rPr lang="zh-CN" altLang="en-US" dirty="0" smtClean="0"/>
              <a:t>网登录（续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en-US" altLang="zh-CN" dirty="0" smtClean="0"/>
              <a:t>selenium</a:t>
            </a:r>
            <a:r>
              <a:rPr lang="zh-CN" altLang="en-US" dirty="0"/>
              <a:t>登录豆瓣</a:t>
            </a:r>
            <a:r>
              <a:rPr lang="zh-CN" altLang="en-US" dirty="0" smtClean="0"/>
              <a:t>网思路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打开豆瓣登录页</a:t>
            </a:r>
            <a:endParaRPr lang="en-US" altLang="zh-CN" dirty="0"/>
          </a:p>
          <a:p>
            <a:pPr marL="726300" lvl="1"/>
            <a:r>
              <a:rPr lang="zh-CN" altLang="en-US" dirty="0" smtClean="0"/>
              <a:t>默认</a:t>
            </a:r>
            <a:r>
              <a:rPr lang="zh-CN" altLang="en-US" dirty="0"/>
              <a:t>为手机号登录，找到密码登录节点并点击</a:t>
            </a:r>
            <a:endParaRPr lang="en-US" altLang="zh-CN" dirty="0"/>
          </a:p>
          <a:p>
            <a:pPr marL="726300" lvl="1"/>
            <a:r>
              <a:rPr lang="zh-CN" altLang="en-US" dirty="0" smtClean="0"/>
              <a:t>找到</a:t>
            </a:r>
            <a:r>
              <a:rPr lang="zh-CN" altLang="en-US" dirty="0"/>
              <a:t>用户名节点并输入真实用户名</a:t>
            </a:r>
            <a:endParaRPr lang="en-US" altLang="zh-CN" dirty="0"/>
          </a:p>
          <a:p>
            <a:pPr marL="726300" lvl="1"/>
            <a:r>
              <a:rPr lang="zh-CN" altLang="en-US" dirty="0" smtClean="0"/>
              <a:t>找到</a:t>
            </a:r>
            <a:r>
              <a:rPr lang="zh-CN" altLang="en-US" dirty="0"/>
              <a:t>密码节点并输入真实密码</a:t>
            </a:r>
            <a:endParaRPr lang="en-US" altLang="zh-CN" dirty="0"/>
          </a:p>
          <a:p>
            <a:pPr marL="726300" lvl="1"/>
            <a:r>
              <a:rPr lang="zh-CN" altLang="en-US" dirty="0" smtClean="0"/>
              <a:t>找到</a:t>
            </a:r>
            <a:r>
              <a:rPr lang="zh-CN" altLang="en-US" dirty="0"/>
              <a:t>登录豆瓣按钮并进行点击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9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开源的</a:t>
            </a:r>
            <a:r>
              <a:rPr lang="en-US" altLang="zh-CN" dirty="0"/>
              <a:t>Web</a:t>
            </a:r>
            <a:r>
              <a:rPr lang="zh-CN" altLang="en-US" dirty="0"/>
              <a:t>自动化测试工具</a:t>
            </a:r>
            <a:endParaRPr lang="en-US" altLang="zh-CN" dirty="0" smtClean="0">
              <a:latin typeface="+mn-lt"/>
              <a:ea typeface="+mn-ea"/>
            </a:endParaRPr>
          </a:p>
          <a:p>
            <a:pPr marL="457200" indent="-457200"/>
            <a:r>
              <a:rPr lang="zh-CN" altLang="en-US" sz="3200" dirty="0"/>
              <a:t>特点</a:t>
            </a:r>
            <a:endParaRPr lang="en-US" altLang="zh-CN" sz="3200" b="1" dirty="0" smtClean="0"/>
          </a:p>
          <a:p>
            <a:pPr marL="726300" lvl="1"/>
            <a:r>
              <a:rPr lang="zh-CN" altLang="en-US" dirty="0"/>
              <a:t>可根据指令操控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只是工具，必须与第三方浏览器结合使用</a:t>
            </a:r>
            <a:endParaRPr lang="en-US" altLang="zh-CN" dirty="0"/>
          </a:p>
          <a:p>
            <a:pPr marL="361800" lvl="1" indent="-372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安装</a:t>
            </a:r>
            <a:endParaRPr lang="en-US" altLang="zh-CN" sz="2800" b="1" dirty="0" smtClean="0"/>
          </a:p>
          <a:p>
            <a:pPr marL="726300" lvl="1"/>
            <a:r>
              <a:rPr lang="en-US" altLang="zh-CN" dirty="0"/>
              <a:t>Linux: </a:t>
            </a:r>
            <a:r>
              <a:rPr lang="en-US" altLang="zh-CN" dirty="0" err="1"/>
              <a:t>sudo</a:t>
            </a:r>
            <a:r>
              <a:rPr lang="en-US" altLang="zh-CN" dirty="0"/>
              <a:t> pip3 install selenium</a:t>
            </a:r>
          </a:p>
          <a:p>
            <a:pPr marL="726300" lvl="1"/>
            <a:r>
              <a:rPr lang="en-US" altLang="zh-CN" dirty="0"/>
              <a:t>Windows: python -m pip install selenium</a:t>
            </a:r>
          </a:p>
        </p:txBody>
      </p:sp>
    </p:spTree>
    <p:extLst>
      <p:ext uri="{BB962C8B-B14F-4D97-AF65-F5344CB8AC3E}">
        <p14:creationId xmlns:p14="http://schemas.microsoft.com/office/powerpoint/2010/main" val="26979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豆瓣</a:t>
            </a:r>
            <a:r>
              <a:rPr lang="zh-CN" altLang="en-US" dirty="0" smtClean="0"/>
              <a:t>网登录（续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en-US" altLang="zh-CN" dirty="0"/>
              <a:t>selenium</a:t>
            </a:r>
            <a:r>
              <a:rPr lang="zh-CN" altLang="en-US" dirty="0"/>
              <a:t>登录豆瓣代码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56000" y="2205127"/>
            <a:ext cx="9196408" cy="40318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selenium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1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、打开豆瓣登录页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webdriver.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'https://www.douban.com/'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2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、切换到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子页面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login_frame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find_element_by_xpath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'//*[@id="anony-reg-new"]/div/div[1]/iframe'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browser.switch_to.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(login_frame)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3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、密码登录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用户名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密码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登录豆瓣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find_element_by_xpath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'/html/body/div[1]/div[1]/ul[1]/li[2]'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find_element_by_xpath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'//*[@id="username"]'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send_keys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</a:rPr>
              <a:t>自己的用户名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find_element_by_xpath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'//*[@id="password"]'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send_keys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</a:rPr>
              <a:t>自己的密码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find_element_by_xpath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'/html/body/div[1]/div[2]/div[1]/div[5]/a'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登录</a:t>
            </a:r>
            <a:r>
              <a:rPr lang="en-US" altLang="zh-CN" dirty="0"/>
              <a:t>QQ</a:t>
            </a:r>
            <a:r>
              <a:rPr lang="zh-CN" altLang="en-US" dirty="0"/>
              <a:t>邮箱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>
            <a:norm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selenium</a:t>
            </a:r>
            <a:r>
              <a:rPr lang="zh-CN" altLang="en-US" b="1" dirty="0"/>
              <a:t>登录</a:t>
            </a:r>
            <a:r>
              <a:rPr lang="en-US" altLang="zh-CN" b="1" dirty="0"/>
              <a:t>QQ</a:t>
            </a:r>
            <a:r>
              <a:rPr lang="zh-CN" altLang="en-US" b="1" dirty="0"/>
              <a:t>邮箱</a:t>
            </a:r>
            <a:endParaRPr lang="en-US" altLang="zh-CN" b="1" dirty="0" smtClean="0"/>
          </a:p>
          <a:p>
            <a:pPr lvl="0"/>
            <a:r>
              <a:rPr lang="en-US" altLang="zh-CN" b="1" dirty="0" smtClean="0"/>
              <a:t>QQ</a:t>
            </a:r>
            <a:r>
              <a:rPr lang="zh-CN" altLang="en-US" b="1" dirty="0"/>
              <a:t>邮箱</a:t>
            </a:r>
            <a:r>
              <a:rPr lang="en-US" altLang="zh-CN" b="1" dirty="0"/>
              <a:t>URL</a:t>
            </a:r>
            <a:r>
              <a:rPr lang="zh-CN" altLang="en-US" b="1" dirty="0"/>
              <a:t>地址：</a:t>
            </a:r>
            <a:r>
              <a:rPr lang="en-US" altLang="zh-CN" b="1" dirty="0">
                <a:hlinkClick r:id="rId3"/>
              </a:rPr>
              <a:t>https://mail.qq.com/</a:t>
            </a:r>
            <a:endParaRPr lang="en-US" altLang="zh-CN" b="1" dirty="0"/>
          </a:p>
          <a:p>
            <a:pPr lvl="0"/>
            <a:r>
              <a:rPr lang="zh-CN" altLang="en-US" b="1" dirty="0"/>
              <a:t>思路</a:t>
            </a:r>
            <a:endParaRPr lang="en-US" altLang="zh-CN" b="1" dirty="0" smtClean="0"/>
          </a:p>
          <a:p>
            <a:pPr marL="726300" lvl="1" indent="-342900">
              <a:lnSpc>
                <a:spcPct val="160000"/>
              </a:lnSpc>
            </a:pPr>
            <a:r>
              <a:rPr lang="zh-CN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打开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登录页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60000"/>
              </a:lnSpc>
            </a:pPr>
            <a:r>
              <a:rPr lang="zh-CN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切换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frame</a:t>
            </a:r>
          </a:p>
          <a:p>
            <a:pPr marL="726300" lvl="1" indent="-342900">
              <a:lnSpc>
                <a:spcPct val="160000"/>
              </a:lnSpc>
            </a:pPr>
            <a:r>
              <a:rPr lang="zh-CN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找到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用户名、密码节点并发送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QQ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号和密码到文本框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60000"/>
              </a:lnSpc>
            </a:pPr>
            <a:r>
              <a:rPr lang="zh-CN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找到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登录按钮并点击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zh-CN" altLang="zh-CN" dirty="0"/>
              <a:t>抓取网易云音乐歌曲排行榜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URL</a:t>
            </a:r>
            <a:r>
              <a:rPr lang="zh-CN" altLang="en-US" b="1" dirty="0" smtClean="0"/>
              <a:t>地址及所抓数据</a:t>
            </a:r>
            <a:endParaRPr lang="en-US" altLang="zh-CN" b="1" dirty="0" smtClean="0"/>
          </a:p>
          <a:p>
            <a:pPr marL="726300" lvl="1" indent="-342900">
              <a:lnSpc>
                <a:spcPct val="150000"/>
              </a:lnSpc>
            </a:pP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https://music.163.com/#/discover/toplist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50000"/>
              </a:lnSpc>
            </a:pPr>
            <a:r>
              <a:rPr lang="zh-CN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歌曲排名、歌曲名称、歌曲时长、歌手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00" y="3069000"/>
            <a:ext cx="6500550" cy="35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9218216" cy="782263"/>
          </a:xfrm>
        </p:spPr>
        <p:txBody>
          <a:bodyPr/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框架原理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6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特点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726300" lvl="1"/>
            <a:r>
              <a:rPr lang="zh-CN" altLang="en-US" dirty="0">
                <a:latin typeface="+mn-lt"/>
                <a:ea typeface="+mn-ea"/>
              </a:rPr>
              <a:t>是一个用</a:t>
            </a:r>
            <a:r>
              <a:rPr lang="en-US" altLang="zh-CN" dirty="0">
                <a:latin typeface="+mn-lt"/>
                <a:ea typeface="+mn-ea"/>
              </a:rPr>
              <a:t>Python</a:t>
            </a:r>
            <a:r>
              <a:rPr lang="zh-CN" altLang="en-US" dirty="0">
                <a:latin typeface="+mn-lt"/>
                <a:ea typeface="+mn-ea"/>
              </a:rPr>
              <a:t>实现的为了爬取网站数据、提取数据的应用</a:t>
            </a:r>
            <a:r>
              <a:rPr lang="zh-CN" altLang="en-US" dirty="0" smtClean="0">
                <a:latin typeface="+mn-lt"/>
                <a:ea typeface="+mn-ea"/>
              </a:rPr>
              <a:t>框架</a:t>
            </a:r>
            <a:endParaRPr lang="en-US" altLang="zh-CN" dirty="0">
              <a:latin typeface="+mn-lt"/>
              <a:ea typeface="+mn-ea"/>
            </a:endParaRPr>
          </a:p>
          <a:p>
            <a:pPr marL="726300" lvl="1"/>
            <a:r>
              <a:rPr lang="en-US" altLang="zh-CN" dirty="0" err="1" smtClean="0">
                <a:latin typeface="+mn-lt"/>
                <a:ea typeface="+mn-ea"/>
              </a:rPr>
              <a:t>Scrapy</a:t>
            </a:r>
            <a:r>
              <a:rPr lang="zh-CN" altLang="en-US" dirty="0">
                <a:latin typeface="+mn-lt"/>
                <a:ea typeface="+mn-ea"/>
              </a:rPr>
              <a:t>使用</a:t>
            </a:r>
            <a:r>
              <a:rPr lang="en-US" altLang="zh-CN" dirty="0">
                <a:latin typeface="+mn-lt"/>
                <a:ea typeface="+mn-ea"/>
              </a:rPr>
              <a:t>Twisted</a:t>
            </a:r>
            <a:r>
              <a:rPr lang="zh-CN" altLang="en-US" dirty="0">
                <a:latin typeface="+mn-lt"/>
                <a:ea typeface="+mn-ea"/>
              </a:rPr>
              <a:t>异步网络库来处理网络</a:t>
            </a:r>
            <a:r>
              <a:rPr lang="zh-CN" altLang="en-US" dirty="0" smtClean="0">
                <a:latin typeface="+mn-lt"/>
                <a:ea typeface="+mn-ea"/>
              </a:rPr>
              <a:t>通讯</a:t>
            </a:r>
            <a:endParaRPr lang="en-US" altLang="zh-CN" dirty="0">
              <a:latin typeface="+mn-lt"/>
              <a:ea typeface="+mn-ea"/>
            </a:endParaRPr>
          </a:p>
          <a:p>
            <a:pPr marL="726300" lvl="1"/>
            <a:r>
              <a:rPr lang="zh-CN" altLang="en-US" dirty="0" smtClean="0">
                <a:latin typeface="+mn-lt"/>
                <a:ea typeface="+mn-ea"/>
              </a:rPr>
              <a:t>使用</a:t>
            </a:r>
            <a:r>
              <a:rPr lang="en-US" altLang="zh-CN" dirty="0" err="1">
                <a:latin typeface="+mn-lt"/>
                <a:ea typeface="+mn-ea"/>
              </a:rPr>
              <a:t>Scrapy</a:t>
            </a:r>
            <a:r>
              <a:rPr lang="zh-CN" altLang="en-US" dirty="0">
                <a:latin typeface="+mn-lt"/>
                <a:ea typeface="+mn-ea"/>
              </a:rPr>
              <a:t>框架可以高效（爬取效率和开发效率）完成数据爬</a:t>
            </a:r>
            <a:r>
              <a:rPr lang="zh-CN" altLang="en-US" dirty="0" smtClean="0">
                <a:latin typeface="+mn-lt"/>
                <a:ea typeface="+mn-ea"/>
              </a:rPr>
              <a:t>取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7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/>
              <a:t>安装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726300" lvl="1"/>
            <a:r>
              <a:rPr lang="en-US" altLang="zh-CN" dirty="0" err="1"/>
              <a:t>sudo</a:t>
            </a:r>
            <a:r>
              <a:rPr lang="en-US" altLang="zh-CN" dirty="0"/>
              <a:t> pip3 install </a:t>
            </a:r>
            <a:r>
              <a:rPr lang="en-US" altLang="zh-CN" dirty="0" err="1"/>
              <a:t>Scrapy</a:t>
            </a:r>
            <a:endParaRPr lang="en-US" altLang="zh-CN" dirty="0"/>
          </a:p>
          <a:p>
            <a:pPr marL="383400" lvl="1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安装</a:t>
            </a:r>
            <a:endParaRPr lang="en-US" altLang="zh-CN" dirty="0"/>
          </a:p>
          <a:p>
            <a:pPr marL="726300" lvl="1"/>
            <a:r>
              <a:rPr lang="en-US" altLang="zh-CN" dirty="0"/>
              <a:t>python -m pip install </a:t>
            </a:r>
            <a:r>
              <a:rPr lang="en-US" altLang="zh-CN" dirty="0" err="1"/>
              <a:t>Scrapy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51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00" y="1269000"/>
            <a:ext cx="7056000" cy="52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五大组件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/>
              <a:t>五大组件及作用</a:t>
            </a:r>
            <a:endParaRPr lang="en-US" altLang="zh-CN" dirty="0" smtClean="0"/>
          </a:p>
          <a:p>
            <a:pPr marL="726300" lvl="1"/>
            <a:r>
              <a:rPr lang="zh-CN" altLang="en-US" dirty="0" smtClean="0">
                <a:latin typeface="+mn-lt"/>
                <a:ea typeface="+mn-ea"/>
              </a:rPr>
              <a:t>引擎</a:t>
            </a:r>
            <a:r>
              <a:rPr lang="en-US" altLang="zh-CN" dirty="0">
                <a:latin typeface="+mn-lt"/>
                <a:ea typeface="+mn-ea"/>
              </a:rPr>
              <a:t>(Engine)      </a:t>
            </a:r>
            <a:r>
              <a:rPr lang="zh-CN" altLang="en-US" dirty="0">
                <a:latin typeface="+mn-lt"/>
                <a:ea typeface="+mn-ea"/>
              </a:rPr>
              <a:t>：整个框架核心</a:t>
            </a:r>
          </a:p>
          <a:p>
            <a:pPr marL="726300" lvl="1"/>
            <a:r>
              <a:rPr lang="zh-CN" altLang="en-US" dirty="0" smtClean="0">
                <a:latin typeface="+mn-lt"/>
                <a:ea typeface="+mn-ea"/>
              </a:rPr>
              <a:t>调度</a:t>
            </a:r>
            <a:r>
              <a:rPr lang="zh-CN" altLang="en-US" dirty="0">
                <a:latin typeface="+mn-lt"/>
                <a:ea typeface="+mn-ea"/>
              </a:rPr>
              <a:t>器</a:t>
            </a:r>
            <a:r>
              <a:rPr lang="en-US" altLang="zh-CN" dirty="0">
                <a:latin typeface="+mn-lt"/>
                <a:ea typeface="+mn-ea"/>
              </a:rPr>
              <a:t>(Scheduler) </a:t>
            </a:r>
            <a:r>
              <a:rPr lang="zh-CN" altLang="en-US" dirty="0">
                <a:latin typeface="+mn-lt"/>
                <a:ea typeface="+mn-ea"/>
              </a:rPr>
              <a:t>：维护请求队列</a:t>
            </a:r>
          </a:p>
          <a:p>
            <a:pPr marL="726300" lvl="1"/>
            <a:r>
              <a:rPr lang="zh-CN" altLang="en-US" dirty="0" smtClean="0">
                <a:latin typeface="+mn-lt"/>
                <a:ea typeface="+mn-ea"/>
              </a:rPr>
              <a:t>下载</a:t>
            </a:r>
            <a:r>
              <a:rPr lang="zh-CN" altLang="en-US" dirty="0">
                <a:latin typeface="+mn-lt"/>
                <a:ea typeface="+mn-ea"/>
              </a:rPr>
              <a:t>器</a:t>
            </a:r>
            <a:r>
              <a:rPr lang="en-US" altLang="zh-CN" dirty="0">
                <a:latin typeface="+mn-lt"/>
                <a:ea typeface="+mn-ea"/>
              </a:rPr>
              <a:t>(Downloader)</a:t>
            </a:r>
            <a:r>
              <a:rPr lang="zh-CN" altLang="en-US" dirty="0">
                <a:latin typeface="+mn-lt"/>
                <a:ea typeface="+mn-ea"/>
              </a:rPr>
              <a:t>：获取响应对象</a:t>
            </a:r>
          </a:p>
          <a:p>
            <a:pPr marL="726300" lvl="1"/>
            <a:r>
              <a:rPr lang="zh-CN" altLang="en-US" dirty="0" smtClean="0">
                <a:latin typeface="+mn-lt"/>
                <a:ea typeface="+mn-ea"/>
              </a:rPr>
              <a:t>爬虫</a:t>
            </a:r>
            <a:r>
              <a:rPr lang="zh-CN" altLang="en-US" dirty="0">
                <a:latin typeface="+mn-lt"/>
                <a:ea typeface="+mn-ea"/>
              </a:rPr>
              <a:t>文件</a:t>
            </a:r>
            <a:r>
              <a:rPr lang="en-US" altLang="zh-CN" dirty="0">
                <a:latin typeface="+mn-lt"/>
                <a:ea typeface="+mn-ea"/>
              </a:rPr>
              <a:t>(Spider)  </a:t>
            </a:r>
            <a:r>
              <a:rPr lang="zh-CN" altLang="en-US" dirty="0">
                <a:latin typeface="+mn-lt"/>
                <a:ea typeface="+mn-ea"/>
              </a:rPr>
              <a:t>：数据解析提取</a:t>
            </a:r>
          </a:p>
          <a:p>
            <a:pPr marL="726300" lvl="1"/>
            <a:r>
              <a:rPr lang="zh-CN" altLang="en-US" dirty="0" smtClean="0">
                <a:latin typeface="+mn-lt"/>
                <a:ea typeface="+mn-ea"/>
              </a:rPr>
              <a:t>项目</a:t>
            </a:r>
            <a:r>
              <a:rPr lang="zh-CN" altLang="en-US" dirty="0">
                <a:latin typeface="+mn-lt"/>
                <a:ea typeface="+mn-ea"/>
              </a:rPr>
              <a:t>管道</a:t>
            </a:r>
            <a:r>
              <a:rPr lang="en-US" altLang="zh-CN" dirty="0">
                <a:latin typeface="+mn-lt"/>
                <a:ea typeface="+mn-ea"/>
              </a:rPr>
              <a:t>(Pipeline)</a:t>
            </a:r>
            <a:r>
              <a:rPr lang="zh-CN" altLang="en-US" dirty="0">
                <a:latin typeface="+mn-lt"/>
                <a:ea typeface="+mn-ea"/>
              </a:rPr>
              <a:t>：数据入库处理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8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五大组件（续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/>
              <a:t>两个中间件及作用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下载器中间件</a:t>
            </a:r>
            <a:r>
              <a:rPr lang="en-US" altLang="zh-CN" dirty="0"/>
              <a:t>(Downloader </a:t>
            </a:r>
            <a:r>
              <a:rPr lang="en-US" altLang="zh-CN" dirty="0" err="1"/>
              <a:t>Middlewares</a:t>
            </a:r>
            <a:r>
              <a:rPr lang="en-US" altLang="zh-CN" dirty="0" smtClean="0"/>
              <a:t>)</a:t>
            </a:r>
          </a:p>
          <a:p>
            <a:pPr marL="383400" lvl="1" indent="0">
              <a:buNone/>
            </a:pPr>
            <a:r>
              <a:rPr lang="zh-CN" altLang="en-US" dirty="0" smtClean="0"/>
              <a:t>    请求对象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引擎</a:t>
            </a:r>
            <a:r>
              <a:rPr lang="en-US" altLang="zh-CN" dirty="0"/>
              <a:t>-&gt;</a:t>
            </a:r>
            <a:r>
              <a:rPr lang="zh-CN" altLang="en-US" dirty="0"/>
              <a:t>下载器</a:t>
            </a:r>
            <a:r>
              <a:rPr lang="en-US" altLang="zh-CN" dirty="0"/>
              <a:t>,</a:t>
            </a:r>
            <a:r>
              <a:rPr lang="zh-CN" altLang="en-US" dirty="0"/>
              <a:t>包装请求</a:t>
            </a:r>
            <a:r>
              <a:rPr lang="en-US" altLang="zh-CN" dirty="0"/>
              <a:t>(</a:t>
            </a:r>
            <a:r>
              <a:rPr lang="zh-CN" altLang="en-US" dirty="0"/>
              <a:t>随机代理等</a:t>
            </a:r>
            <a:r>
              <a:rPr lang="en-US" altLang="zh-CN" dirty="0" smtClean="0"/>
              <a:t>)</a:t>
            </a:r>
          </a:p>
          <a:p>
            <a:pPr marL="383400" lvl="1" indent="0">
              <a:buNone/>
            </a:pPr>
            <a:endParaRPr lang="en-US" altLang="zh-CN" dirty="0"/>
          </a:p>
          <a:p>
            <a:pPr marL="726300" lvl="1"/>
            <a:r>
              <a:rPr lang="zh-CN" altLang="en-US" dirty="0" smtClean="0"/>
              <a:t>蜘蛛</a:t>
            </a:r>
            <a:r>
              <a:rPr lang="zh-CN" altLang="en-US" dirty="0"/>
              <a:t>中间件</a:t>
            </a:r>
            <a:r>
              <a:rPr lang="en-US" altLang="zh-CN" dirty="0"/>
              <a:t>(Spider </a:t>
            </a:r>
            <a:r>
              <a:rPr lang="en-US" altLang="zh-CN" dirty="0" err="1"/>
              <a:t>Middlewares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marL="383400" lvl="1" indent="0">
              <a:buNone/>
            </a:pPr>
            <a:r>
              <a:rPr lang="zh-CN" altLang="en-US" dirty="0" smtClean="0"/>
              <a:t>    响应对象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引擎</a:t>
            </a:r>
            <a:r>
              <a:rPr lang="en-US" altLang="zh-CN" dirty="0"/>
              <a:t>-&gt;</a:t>
            </a:r>
            <a:r>
              <a:rPr lang="zh-CN" altLang="en-US" dirty="0"/>
              <a:t>爬虫文件</a:t>
            </a:r>
            <a:r>
              <a:rPr lang="en-US" altLang="zh-CN" dirty="0"/>
              <a:t>,</a:t>
            </a:r>
            <a:r>
              <a:rPr lang="zh-CN" altLang="en-US" dirty="0"/>
              <a:t>可修改响应对象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87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工作流程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/>
              <a:t>工作流程描述 </a:t>
            </a:r>
            <a:r>
              <a:rPr lang="en-US" altLang="zh-CN" dirty="0"/>
              <a:t>– </a:t>
            </a:r>
            <a:r>
              <a:rPr lang="zh-CN" altLang="en-US" dirty="0"/>
              <a:t>爬虫项目正式启动</a:t>
            </a:r>
            <a:endParaRPr lang="en-US" altLang="zh-CN" dirty="0" smtClean="0"/>
          </a:p>
          <a:p>
            <a:pPr marL="726300" lvl="1"/>
            <a:r>
              <a:rPr lang="zh-CN" altLang="en-US" dirty="0" smtClean="0"/>
              <a:t>引擎</a:t>
            </a:r>
            <a:r>
              <a:rPr lang="zh-CN" altLang="en-US" dirty="0"/>
              <a:t>向爬虫程序索要第一批要爬取的</a:t>
            </a:r>
            <a:r>
              <a:rPr lang="en-US" altLang="zh-CN" dirty="0"/>
              <a:t>URL,</a:t>
            </a:r>
            <a:r>
              <a:rPr lang="zh-CN" altLang="en-US" dirty="0"/>
              <a:t>交给调度器入队列</a:t>
            </a:r>
          </a:p>
          <a:p>
            <a:pPr marL="726300" lvl="1"/>
            <a:r>
              <a:rPr lang="zh-CN" altLang="en-US" dirty="0" smtClean="0"/>
              <a:t>调度</a:t>
            </a:r>
            <a:r>
              <a:rPr lang="zh-CN" altLang="en-US" dirty="0"/>
              <a:t>器处理请求后出队列</a:t>
            </a:r>
            <a:r>
              <a:rPr lang="en-US" altLang="zh-CN" dirty="0"/>
              <a:t>,</a:t>
            </a:r>
            <a:r>
              <a:rPr lang="zh-CN" altLang="en-US" dirty="0"/>
              <a:t>通过下载器中间件交给下载器去下载</a:t>
            </a:r>
          </a:p>
          <a:p>
            <a:pPr marL="726300" lvl="1"/>
            <a:r>
              <a:rPr lang="zh-CN" altLang="en-US" dirty="0" smtClean="0"/>
              <a:t>下载</a:t>
            </a:r>
            <a:r>
              <a:rPr lang="zh-CN" altLang="en-US" dirty="0"/>
              <a:t>器得到响应对象后</a:t>
            </a:r>
            <a:r>
              <a:rPr lang="en-US" altLang="zh-CN" dirty="0"/>
              <a:t>,</a:t>
            </a:r>
            <a:r>
              <a:rPr lang="zh-CN" altLang="en-US" dirty="0"/>
              <a:t>通过蜘蛛中间件交给爬虫程序</a:t>
            </a:r>
          </a:p>
          <a:p>
            <a:pPr marL="726300" lvl="1"/>
            <a:r>
              <a:rPr lang="zh-CN" altLang="en-US" dirty="0" smtClean="0"/>
              <a:t>爬虫</a:t>
            </a:r>
            <a:r>
              <a:rPr lang="zh-CN" altLang="en-US" dirty="0"/>
              <a:t>程序进行数据提取：</a:t>
            </a:r>
          </a:p>
          <a:p>
            <a:pPr marL="383400" lvl="1" indent="0">
              <a:buNone/>
            </a:pPr>
            <a:r>
              <a:rPr lang="zh-CN" altLang="en-US" dirty="0" smtClean="0"/>
              <a:t>    数据</a:t>
            </a:r>
            <a:r>
              <a:rPr lang="zh-CN" altLang="en-US" dirty="0"/>
              <a:t>交给管道文件去入库处理</a:t>
            </a:r>
            <a:endParaRPr lang="en-US" altLang="zh-CN" dirty="0"/>
          </a:p>
          <a:p>
            <a:pPr marL="383400" lvl="1" indent="0">
              <a:buNone/>
            </a:pPr>
            <a:r>
              <a:rPr lang="zh-CN" altLang="en-US" dirty="0" smtClean="0"/>
              <a:t>    对于</a:t>
            </a:r>
            <a:r>
              <a:rPr lang="zh-CN" altLang="en-US" dirty="0"/>
              <a:t>需要继续跟进的</a:t>
            </a:r>
            <a:r>
              <a:rPr lang="en-US" altLang="zh-CN" dirty="0"/>
              <a:t>URL,</a:t>
            </a:r>
            <a:r>
              <a:rPr lang="zh-CN" altLang="en-US" dirty="0"/>
              <a:t>再次交给调度器入队列，如此</a:t>
            </a:r>
            <a:r>
              <a:rPr lang="zh-CN" altLang="en-US" dirty="0" smtClean="0"/>
              <a:t>循环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3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PhantomJS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无界面浏览器</a:t>
            </a:r>
            <a:r>
              <a:rPr lang="en-US" altLang="zh-CN" dirty="0"/>
              <a:t>(</a:t>
            </a:r>
            <a:r>
              <a:rPr lang="zh-CN" altLang="en-US" dirty="0"/>
              <a:t>又称无头浏览器</a:t>
            </a:r>
            <a:r>
              <a:rPr lang="en-US" altLang="zh-CN" dirty="0"/>
              <a:t>)</a:t>
            </a:r>
            <a:r>
              <a:rPr lang="zh-CN" altLang="en-US" dirty="0"/>
              <a:t>，在内存中进行页面加载</a:t>
            </a:r>
            <a:r>
              <a:rPr lang="en-US" altLang="zh-CN" dirty="0"/>
              <a:t>,</a:t>
            </a:r>
            <a:r>
              <a:rPr lang="zh-CN" altLang="en-US" dirty="0"/>
              <a:t>高效</a:t>
            </a:r>
            <a:endParaRPr lang="en-US" altLang="zh-CN" dirty="0" smtClean="0">
              <a:latin typeface="+mn-lt"/>
              <a:ea typeface="+mn-ea"/>
            </a:endParaRPr>
          </a:p>
          <a:p>
            <a:pPr marL="457200" indent="-457200"/>
            <a:r>
              <a:rPr lang="zh-CN" altLang="en-US" sz="3200" dirty="0" smtClean="0"/>
              <a:t>使用场景</a:t>
            </a:r>
            <a:endParaRPr lang="en-US" altLang="zh-CN" sz="3200" b="1" dirty="0" smtClean="0"/>
          </a:p>
          <a:p>
            <a:pPr marL="726300" lvl="1"/>
            <a:r>
              <a:rPr lang="zh-CN" altLang="en-US" dirty="0"/>
              <a:t>页面自动化测试：自动登陆网站并做操作然后检查结果是否正常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网页监控：定期打开页面，检查网站是否正常加载，加载结果是否符合预期，加载速度如何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网络爬虫：获取页面中</a:t>
            </a:r>
            <a:r>
              <a:rPr lang="zh-CN" altLang="en-US" dirty="0" smtClean="0"/>
              <a:t>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90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sz="quarter" idx="10"/>
          </p:nvPr>
        </p:nvSpPr>
        <p:spPr>
          <a:xfrm>
            <a:off x="624000" y="1773000"/>
            <a:ext cx="10658475" cy="453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selenium</a:t>
            </a:r>
            <a:r>
              <a:rPr lang="zh-CN" altLang="en-US" sz="2400" dirty="0"/>
              <a:t>节点操作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selenium</a:t>
            </a:r>
            <a:r>
              <a:rPr lang="zh-CN" altLang="en-US" sz="2400" dirty="0"/>
              <a:t>执行鼠标行为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selenium</a:t>
            </a:r>
            <a:r>
              <a:rPr lang="zh-CN" altLang="en-US" sz="2400" dirty="0"/>
              <a:t>切换句柄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selenium</a:t>
            </a:r>
            <a:r>
              <a:rPr lang="zh-CN" altLang="en-US" sz="2400" dirty="0"/>
              <a:t>切换</a:t>
            </a:r>
            <a:r>
              <a:rPr lang="en-US" altLang="zh-CN" sz="2400" dirty="0" smtClean="0"/>
              <a:t>frame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selenium</a:t>
            </a:r>
            <a:r>
              <a:rPr lang="zh-CN" altLang="en-US" sz="2400" dirty="0"/>
              <a:t>执行</a:t>
            </a:r>
            <a:r>
              <a:rPr lang="en-US" altLang="zh-CN" sz="2400" dirty="0"/>
              <a:t>JS</a:t>
            </a:r>
            <a:r>
              <a:rPr lang="zh-CN" altLang="en-US" sz="2400" dirty="0" smtClean="0"/>
              <a:t>脚本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Scrapy</a:t>
            </a:r>
            <a:r>
              <a:rPr lang="zh-CN" altLang="en-US" sz="2400" dirty="0"/>
              <a:t>框架爬虫原理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05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以下三种方式安装一组即可</a:t>
            </a:r>
            <a:endParaRPr lang="en-US" altLang="zh-CN" dirty="0"/>
          </a:p>
          <a:p>
            <a:pPr marL="726300" lvl="1"/>
            <a:r>
              <a:rPr lang="en-US" altLang="zh-CN" dirty="0"/>
              <a:t>selenium + </a:t>
            </a:r>
            <a:r>
              <a:rPr lang="en-US" altLang="zh-CN" dirty="0" err="1" smtClean="0"/>
              <a:t>PhantomJS</a:t>
            </a:r>
            <a:endParaRPr lang="en-US" altLang="zh-CN" dirty="0" smtClean="0"/>
          </a:p>
          <a:p>
            <a:pPr marL="726300" lvl="1"/>
            <a:r>
              <a:rPr lang="en-US" altLang="zh-CN" dirty="0"/>
              <a:t>selenium + </a:t>
            </a:r>
            <a:r>
              <a:rPr lang="en-US" altLang="zh-CN" dirty="0" err="1"/>
              <a:t>chromedriver</a:t>
            </a:r>
            <a:r>
              <a:rPr lang="en-US" altLang="zh-CN" dirty="0"/>
              <a:t> + </a:t>
            </a:r>
            <a:r>
              <a:rPr lang="en-US" altLang="zh-CN" dirty="0" smtClean="0"/>
              <a:t>Chrome</a:t>
            </a:r>
          </a:p>
          <a:p>
            <a:pPr marL="726300" lvl="1"/>
            <a:r>
              <a:rPr lang="en-US" altLang="zh-CN" dirty="0"/>
              <a:t>selenium + </a:t>
            </a:r>
            <a:r>
              <a:rPr lang="en-US" altLang="zh-CN" dirty="0" err="1"/>
              <a:t>geckodriver</a:t>
            </a:r>
            <a:r>
              <a:rPr lang="en-US" altLang="zh-CN" dirty="0"/>
              <a:t> + Firefox</a:t>
            </a:r>
            <a:endParaRPr lang="en-US" altLang="zh-CN" dirty="0" smtClean="0"/>
          </a:p>
          <a:p>
            <a:pPr marL="361800" lvl="1" indent="-372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说明</a:t>
            </a:r>
            <a:endParaRPr lang="en-US" altLang="zh-CN" sz="2800" b="1" dirty="0" smtClean="0"/>
          </a:p>
          <a:p>
            <a:pPr marL="726300" lvl="1"/>
            <a:r>
              <a:rPr lang="zh-CN" altLang="en-US" dirty="0"/>
              <a:t>以上</a:t>
            </a:r>
            <a:r>
              <a:rPr lang="en-US" altLang="zh-CN" dirty="0"/>
              <a:t>3</a:t>
            </a:r>
            <a:r>
              <a:rPr lang="zh-CN" altLang="en-US" dirty="0"/>
              <a:t>种组合任选其一，都可以实现基于</a:t>
            </a:r>
            <a:r>
              <a:rPr lang="en-US" altLang="zh-CN" dirty="0"/>
              <a:t>selenium</a:t>
            </a:r>
            <a:r>
              <a:rPr lang="zh-CN" altLang="en-US" dirty="0"/>
              <a:t>的强大网络爬虫</a:t>
            </a:r>
            <a:endParaRPr lang="en-US" altLang="zh-CN" dirty="0"/>
          </a:p>
          <a:p>
            <a:pPr marL="726300" lvl="1"/>
            <a:r>
              <a:rPr lang="en-US" altLang="zh-CN" dirty="0"/>
              <a:t>Chrome</a:t>
            </a:r>
            <a:r>
              <a:rPr lang="zh-CN" altLang="en-US" dirty="0"/>
              <a:t>需要安装浏览器驱动器：</a:t>
            </a:r>
            <a:r>
              <a:rPr lang="en-US" altLang="zh-CN" dirty="0" err="1" smtClean="0"/>
              <a:t>chromedriver</a:t>
            </a:r>
            <a:endParaRPr lang="en-US" altLang="zh-CN" dirty="0" smtClean="0"/>
          </a:p>
          <a:p>
            <a:pPr marL="726300" lvl="1"/>
            <a:r>
              <a:rPr lang="en-US" altLang="zh-CN" dirty="0"/>
              <a:t>Firefox</a:t>
            </a:r>
            <a:r>
              <a:rPr lang="zh-CN" altLang="en-US" dirty="0"/>
              <a:t>需要安装浏览器驱动器：</a:t>
            </a:r>
            <a:r>
              <a:rPr lang="en-US" altLang="zh-CN" dirty="0" err="1"/>
              <a:t>geckodriver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68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环境安装（续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下载地址</a:t>
            </a:r>
            <a:endParaRPr lang="en-US" altLang="zh-CN" dirty="0"/>
          </a:p>
          <a:p>
            <a:pPr marL="726300" lvl="1"/>
            <a:r>
              <a:rPr lang="en-US" altLang="zh-CN" dirty="0" err="1"/>
              <a:t>chromedriver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http://npm.taobao.org/mirrors/chromedriver/</a:t>
            </a:r>
            <a:endParaRPr lang="en-US" altLang="zh-CN" dirty="0" smtClean="0"/>
          </a:p>
          <a:p>
            <a:pPr marL="726300" lvl="1"/>
            <a:r>
              <a:rPr lang="en-US" altLang="zh-CN" dirty="0" err="1"/>
              <a:t>geckodriver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https://github.com/mozilla/geckodriver/releases</a:t>
            </a:r>
            <a:endParaRPr lang="en-US" altLang="zh-CN" dirty="0" smtClean="0"/>
          </a:p>
          <a:p>
            <a:pPr marL="726300" lvl="1"/>
            <a:r>
              <a:rPr lang="en-US" altLang="zh-CN" dirty="0" err="1"/>
              <a:t>PhantomJS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https://phantomjs.org/download.html</a:t>
            </a:r>
            <a:endParaRPr lang="en-US" altLang="zh-CN" dirty="0" smtClean="0"/>
          </a:p>
          <a:p>
            <a:pPr marL="4572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/>
              <a:t>chromedriver</a:t>
            </a:r>
            <a:r>
              <a:rPr lang="zh-CN" altLang="en-US" sz="2800" b="1" dirty="0"/>
              <a:t>版本要和浏览器大版本对应，否则会闪</a:t>
            </a:r>
            <a:r>
              <a:rPr lang="zh-CN" altLang="en-US" sz="2800" b="1" dirty="0" smtClean="0"/>
              <a:t>退</a:t>
            </a:r>
            <a:endParaRPr lang="en-US" altLang="zh-CN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634" y="4351960"/>
            <a:ext cx="2952000" cy="21454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6000" y="4351960"/>
            <a:ext cx="4032000" cy="21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环境安装（续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pPr marL="457200" indent="-457200"/>
            <a:r>
              <a:rPr lang="en-US" altLang="zh-CN" dirty="0"/>
              <a:t>Ubuntu</a:t>
            </a:r>
            <a:r>
              <a:rPr lang="zh-CN" altLang="en-US" dirty="0"/>
              <a:t>安装</a:t>
            </a:r>
            <a:endParaRPr lang="en-US" altLang="zh-CN" dirty="0"/>
          </a:p>
          <a:p>
            <a:pPr marL="726300" lvl="1"/>
            <a:r>
              <a:rPr lang="zh-CN" altLang="en-US" dirty="0" smtClean="0"/>
              <a:t>下载后解压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拷贝解压后的文件到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 </a:t>
            </a:r>
            <a:r>
              <a:rPr lang="zh-CN" altLang="en-US" dirty="0"/>
              <a:t>目录下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添加</a:t>
            </a:r>
            <a:r>
              <a:rPr lang="en-US" altLang="zh-CN" dirty="0"/>
              <a:t>x</a:t>
            </a:r>
            <a:r>
              <a:rPr lang="zh-CN" altLang="en-US" dirty="0"/>
              <a:t>权限</a:t>
            </a:r>
            <a:endParaRPr lang="en-US" altLang="zh-CN" dirty="0" smtClean="0"/>
          </a:p>
          <a:p>
            <a:pPr marL="4572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命令实现</a:t>
            </a:r>
            <a:endParaRPr lang="en-US" altLang="zh-CN" sz="2800" b="1" dirty="0" smtClean="0"/>
          </a:p>
          <a:p>
            <a:pPr marL="726300" lvl="1"/>
            <a:r>
              <a:rPr lang="en-US" altLang="zh-CN" dirty="0"/>
              <a:t>    </a:t>
            </a:r>
            <a:r>
              <a:rPr lang="zh-CN" altLang="en-US" dirty="0"/>
              <a:t>解压：</a:t>
            </a:r>
            <a:r>
              <a:rPr lang="en-US" altLang="zh-CN" dirty="0"/>
              <a:t>tar –</a:t>
            </a:r>
            <a:r>
              <a:rPr lang="en-US" altLang="zh-CN" dirty="0" err="1"/>
              <a:t>zxvf</a:t>
            </a:r>
            <a:r>
              <a:rPr lang="en-US" altLang="zh-CN" dirty="0"/>
              <a:t> xxx.tar.gz</a:t>
            </a:r>
          </a:p>
          <a:p>
            <a:pPr marL="726300" lvl="1"/>
            <a:r>
              <a:rPr lang="en-US" altLang="zh-CN" dirty="0"/>
              <a:t>    </a:t>
            </a:r>
            <a:r>
              <a:rPr lang="zh-CN" altLang="en-US" dirty="0"/>
              <a:t>拷贝：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 </a:t>
            </a:r>
            <a:r>
              <a:rPr lang="en-US" altLang="zh-CN" dirty="0" err="1"/>
              <a:t>chromedriver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/bin</a:t>
            </a:r>
          </a:p>
          <a:p>
            <a:pPr marL="726300" lvl="1"/>
            <a:r>
              <a:rPr lang="en-US" altLang="zh-CN" dirty="0"/>
              <a:t>    </a:t>
            </a:r>
            <a:r>
              <a:rPr lang="zh-CN" altLang="en-US" dirty="0"/>
              <a:t>权限：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chmod</a:t>
            </a:r>
            <a:r>
              <a:rPr lang="en-US" altLang="zh-CN" dirty="0"/>
              <a:t> +x 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chromedriver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7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环境安装（续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pPr marL="457200" indent="-457200"/>
            <a:r>
              <a:rPr lang="en-US" altLang="zh-CN" dirty="0" smtClean="0"/>
              <a:t>Windows</a:t>
            </a:r>
            <a:r>
              <a:rPr lang="zh-CN" altLang="en-US" dirty="0" smtClean="0"/>
              <a:t>安装</a:t>
            </a:r>
            <a:endParaRPr lang="en-US" altLang="zh-CN" dirty="0"/>
          </a:p>
          <a:p>
            <a:pPr marL="726300" lvl="1"/>
            <a:r>
              <a:rPr lang="zh-CN" altLang="en-US" dirty="0"/>
              <a:t>下载对应版本的</a:t>
            </a:r>
            <a:r>
              <a:rPr lang="en-US" altLang="zh-CN" dirty="0" err="1"/>
              <a:t>phantomjs</a:t>
            </a:r>
            <a:r>
              <a:rPr lang="zh-CN" altLang="en-US" dirty="0"/>
              <a:t>、</a:t>
            </a:r>
            <a:r>
              <a:rPr lang="en-US" altLang="zh-CN" dirty="0" err="1"/>
              <a:t>chromedriver</a:t>
            </a:r>
            <a:r>
              <a:rPr lang="zh-CN" altLang="en-US" dirty="0"/>
              <a:t>、</a:t>
            </a:r>
            <a:r>
              <a:rPr lang="en-US" altLang="zh-CN" dirty="0" err="1"/>
              <a:t>geckodriver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把解压后文件拷贝到</a:t>
            </a:r>
            <a:r>
              <a:rPr lang="en-US" altLang="zh-CN" dirty="0"/>
              <a:t>python</a:t>
            </a:r>
            <a:r>
              <a:rPr lang="zh-CN" altLang="en-US" dirty="0"/>
              <a:t>安装目录的</a:t>
            </a:r>
            <a:r>
              <a:rPr lang="en-US" altLang="zh-CN" dirty="0"/>
              <a:t>Scripts</a:t>
            </a:r>
            <a:r>
              <a:rPr lang="zh-CN" altLang="en-US" dirty="0"/>
              <a:t>目录下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查看</a:t>
            </a:r>
            <a:r>
              <a:rPr lang="en-US" altLang="zh-CN" dirty="0"/>
              <a:t>python</a:t>
            </a:r>
            <a:r>
              <a:rPr lang="zh-CN" altLang="en-US" dirty="0"/>
              <a:t>安装目录（</a:t>
            </a:r>
            <a:r>
              <a:rPr lang="en-US" altLang="zh-CN" dirty="0" err="1"/>
              <a:t>cmd</a:t>
            </a:r>
            <a:r>
              <a:rPr lang="zh-CN" altLang="en-US" dirty="0"/>
              <a:t>命令行）：</a:t>
            </a:r>
            <a:r>
              <a:rPr lang="en-US" altLang="zh-CN" dirty="0"/>
              <a:t>where python</a:t>
            </a:r>
            <a:endParaRPr lang="en-US" altLang="zh-CN" dirty="0" smtClean="0"/>
          </a:p>
          <a:p>
            <a:pPr marL="4572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Ubuntu</a:t>
            </a:r>
            <a:r>
              <a:rPr lang="zh-CN" altLang="en-US" sz="2800" b="1" dirty="0"/>
              <a:t>验证 </a:t>
            </a:r>
            <a:r>
              <a:rPr lang="en-US" altLang="zh-CN" sz="2800" b="1" dirty="0"/>
              <a:t>– </a:t>
            </a:r>
            <a:r>
              <a:rPr lang="zh-CN" altLang="en-US" sz="2800" b="1" dirty="0"/>
              <a:t>终端</a:t>
            </a:r>
            <a:endParaRPr lang="en-US" altLang="zh-CN" sz="2800" b="1" dirty="0"/>
          </a:p>
          <a:p>
            <a:pPr marL="726300" lvl="1"/>
            <a:r>
              <a:rPr lang="en-US" altLang="zh-CN" dirty="0"/>
              <a:t> from selenium import </a:t>
            </a:r>
            <a:r>
              <a:rPr lang="en-US" altLang="zh-CN" dirty="0" err="1"/>
              <a:t>webdriver</a:t>
            </a:r>
            <a:endParaRPr lang="en-US" altLang="zh-CN" dirty="0"/>
          </a:p>
          <a:p>
            <a:pPr marL="726300" lvl="1"/>
            <a:r>
              <a:rPr lang="en-US" altLang="zh-CN" dirty="0" smtClean="0"/>
              <a:t> browser </a:t>
            </a:r>
            <a:r>
              <a:rPr lang="en-US" altLang="zh-CN" dirty="0"/>
              <a:t>= </a:t>
            </a:r>
            <a:r>
              <a:rPr lang="en-US" altLang="zh-CN" dirty="0" err="1"/>
              <a:t>webdriver.Chrome</a:t>
            </a:r>
            <a:r>
              <a:rPr lang="en-US" altLang="zh-CN" dirty="0"/>
              <a:t>()</a:t>
            </a:r>
          </a:p>
          <a:p>
            <a:pPr marL="726300" lvl="1"/>
            <a:r>
              <a:rPr lang="en-US" altLang="zh-CN" dirty="0" smtClean="0"/>
              <a:t> browser </a:t>
            </a:r>
            <a:r>
              <a:rPr lang="en-US" altLang="zh-CN" dirty="0"/>
              <a:t>= </a:t>
            </a:r>
            <a:r>
              <a:rPr lang="en-US" altLang="zh-CN" dirty="0" err="1"/>
              <a:t>webdriver.Firefox</a:t>
            </a:r>
            <a:r>
              <a:rPr lang="en-US" altLang="zh-CN" dirty="0" smtClean="0"/>
              <a:t>()</a:t>
            </a:r>
          </a:p>
          <a:p>
            <a:pPr marL="726300" lvl="1"/>
            <a:r>
              <a:rPr lang="zh-CN" altLang="en-US" dirty="0"/>
              <a:t>如果浏览器能够正常打开，则说明环境安装没有问题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8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SLIDE_MODEL_TYPE" val="cov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0189028"/>
  <p:tag name="KSO_WM_TEMPLATE_SUBCATEGORY" val="combine"/>
  <p:tag name="KSO_WM_TEMPLATE_THUMBS_INDEX" val="1、2、3、4、6、8、9、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l_h_f"/>
  <p:tag name="KSO_WM_UNIT_INDEX" val="1_1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1_1"/>
  <p:tag name="KSO_WM_UNIT_PRESET_TEXT" val="公司概况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heme/theme1.xml><?xml version="1.0" encoding="utf-8"?>
<a:theme xmlns:a="http://schemas.openxmlformats.org/drawingml/2006/main" name="NTD_VIP模板">
  <a:themeElements>
    <a:clrScheme name="自定义 318">
      <a:dk1>
        <a:srgbClr val="000000"/>
      </a:dk1>
      <a:lt1>
        <a:srgbClr val="FFFFFF"/>
      </a:lt1>
      <a:dk2>
        <a:srgbClr val="E0545D"/>
      </a:dk2>
      <a:lt2>
        <a:srgbClr val="F7F5F3"/>
      </a:lt2>
      <a:accent1>
        <a:srgbClr val="E0545D"/>
      </a:accent1>
      <a:accent2>
        <a:srgbClr val="595959"/>
      </a:accent2>
      <a:accent3>
        <a:srgbClr val="FFFFFF"/>
      </a:accent3>
      <a:accent4>
        <a:srgbClr val="F7F5F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anchor="ctr"/>
      <a:lstStyle>
        <a:defPPr algn="l">
          <a:defRPr sz="2400" noProof="1" smtClean="0">
            <a:solidFill>
              <a:schemeClr val="tx1"/>
            </a:solidFill>
            <a:latin typeface="+mn-ea"/>
            <a:ea typeface="+mn-ea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13275</TotalTime>
  <Words>2085</Words>
  <Application>Microsoft Office PowerPoint</Application>
  <PresentationFormat>宽屏</PresentationFormat>
  <Paragraphs>376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DengXian</vt:lpstr>
      <vt:lpstr>宋体</vt:lpstr>
      <vt:lpstr>微软雅黑</vt:lpstr>
      <vt:lpstr>Arial</vt:lpstr>
      <vt:lpstr>Calibri</vt:lpstr>
      <vt:lpstr>Consolas</vt:lpstr>
      <vt:lpstr>Wingdings</vt:lpstr>
      <vt:lpstr>NTD_VIP模板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selenium+Chrome抓取猫眼top100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民政部最新月份区划代码抓取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selenium登录QQ邮箱</vt:lpstr>
      <vt:lpstr>抓取网易云音乐歌曲排行榜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我的文档</dc:creator>
  <cp:lastModifiedBy>Administrator</cp:lastModifiedBy>
  <cp:revision>850</cp:revision>
  <dcterms:created xsi:type="dcterms:W3CDTF">2018-10-16T12:15:00Z</dcterms:created>
  <dcterms:modified xsi:type="dcterms:W3CDTF">2020-09-02T06:32:23Z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