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1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2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567" r:id="rId2"/>
    <p:sldId id="1117" r:id="rId3"/>
    <p:sldId id="568" r:id="rId4"/>
    <p:sldId id="1181" r:id="rId5"/>
    <p:sldId id="1257" r:id="rId6"/>
    <p:sldId id="1242" r:id="rId7"/>
    <p:sldId id="1258" r:id="rId8"/>
    <p:sldId id="1283" r:id="rId9"/>
    <p:sldId id="1191" r:id="rId10"/>
    <p:sldId id="1259" r:id="rId11"/>
    <p:sldId id="1263" r:id="rId12"/>
    <p:sldId id="1260" r:id="rId13"/>
    <p:sldId id="1262" r:id="rId14"/>
    <p:sldId id="1264" r:id="rId15"/>
    <p:sldId id="1265" r:id="rId16"/>
    <p:sldId id="1266" r:id="rId17"/>
    <p:sldId id="1284" r:id="rId18"/>
    <p:sldId id="1270" r:id="rId19"/>
    <p:sldId id="1267" r:id="rId20"/>
    <p:sldId id="1268" r:id="rId21"/>
    <p:sldId id="1285" r:id="rId22"/>
    <p:sldId id="1233" r:id="rId23"/>
    <p:sldId id="1271" r:id="rId24"/>
    <p:sldId id="1273" r:id="rId25"/>
    <p:sldId id="1274" r:id="rId26"/>
    <p:sldId id="1286" r:id="rId27"/>
    <p:sldId id="1254" r:id="rId28"/>
    <p:sldId id="1275" r:id="rId29"/>
    <p:sldId id="1276" r:id="rId30"/>
    <p:sldId id="1277" r:id="rId31"/>
    <p:sldId id="1278" r:id="rId32"/>
    <p:sldId id="1279" r:id="rId33"/>
    <p:sldId id="1280" r:id="rId34"/>
    <p:sldId id="1281" r:id="rId35"/>
    <p:sldId id="1282" r:id="rId36"/>
    <p:sldId id="1287" r:id="rId37"/>
    <p:sldId id="1288" r:id="rId38"/>
    <p:sldId id="1289" r:id="rId39"/>
    <p:sldId id="1290" r:id="rId40"/>
    <p:sldId id="1291" r:id="rId41"/>
    <p:sldId id="1173" r:id="rId4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7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pos="7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o Sun" initials="Y" lastIdx="11" clrIdx="0"/>
  <p:cmAuthor id="2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B73"/>
    <a:srgbClr val="013078"/>
    <a:srgbClr val="1265AB"/>
    <a:srgbClr val="C00000"/>
    <a:srgbClr val="E46C0A"/>
    <a:srgbClr val="E05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howGuides="1">
      <p:cViewPr varScale="1">
        <p:scale>
          <a:sx n="110" d="100"/>
          <a:sy n="110" d="100"/>
        </p:scale>
        <p:origin x="558" y="78"/>
      </p:cViewPr>
      <p:guideLst>
        <p:guide orient="horz" pos="487"/>
        <p:guide pos="483"/>
        <p:guide orient="horz" pos="3884"/>
        <p:guide pos="719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32E99C-3A9C-4613-B421-A5EBDB0C6D4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80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SPIDER DAY04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6652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使用一（续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7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使用一（续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355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使用一（续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864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使用一（续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16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私密代理和独享代理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74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私密代理和独享</a:t>
            </a:r>
            <a:r>
              <a:rPr lang="zh-CN" altLang="en-US" dirty="0" smtClean="0"/>
              <a:t>代理（续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96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私密代理和独享代理（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54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使用二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17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6369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32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构建免费代理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0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目录 </a:t>
            </a:r>
            <a:r>
              <a:rPr lang="en-US" altLang="zh-CN" dirty="0" smtClean="0"/>
              <a:t>| 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658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构建私密代理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12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smtClean="0"/>
              <a:t>POST</a:t>
            </a:r>
            <a:r>
              <a:rPr lang="zh-CN" altLang="en-US" smtClean="0"/>
              <a:t>请求数据抓取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21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4900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requests.post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47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控制台抓包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94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控制台抓包（续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61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控制台抓包（续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74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smtClean="0"/>
              <a:t>有道翻译案例实战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26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35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有道翻译案例实战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597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有道翻译案例实战（续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708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有道翻译案例实战（续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5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smtClean="0"/>
              <a:t>requests</a:t>
            </a:r>
            <a:r>
              <a:rPr lang="zh-CN" altLang="en-US" dirty="0" smtClean="0"/>
              <a:t>模块高级</a:t>
            </a:r>
            <a:endParaRPr lang="en-US" altLang="zh-CN" dirty="0" smtClean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2955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有道翻译案例实战（续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52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有道翻译案例实战（续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11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有道翻译案例实战（续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67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有道翻译案例实战（续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69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实现有道翻译案例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316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有道翻译案例实战（续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72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行政区划代码数据抓取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0431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民政部网站数据抓取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613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民政部网站数据抓取（续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061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5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查询参数</a:t>
            </a:r>
            <a:r>
              <a:rPr lang="en-US" altLang="zh-CN" dirty="0" err="1" smtClean="0"/>
              <a:t>params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077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实现增量爬虫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0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215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查询参数</a:t>
            </a:r>
            <a:r>
              <a:rPr lang="en-US" altLang="zh-CN" dirty="0" err="1" smtClean="0"/>
              <a:t>params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SSL</a:t>
            </a:r>
            <a:r>
              <a:rPr lang="zh-CN" altLang="en-US" dirty="0" smtClean="0"/>
              <a:t>证书认证参数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7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SSL</a:t>
            </a:r>
            <a:r>
              <a:rPr lang="zh-CN" altLang="en-US" dirty="0" smtClean="0"/>
              <a:t>证书认证参数（续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9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代理</a:t>
            </a:r>
            <a:r>
              <a:rPr lang="en-US" altLang="zh-CN" dirty="0" smtClean="0"/>
              <a:t>IP</a:t>
            </a:r>
            <a:r>
              <a:rPr lang="zh-CN" altLang="en-US" smtClean="0"/>
              <a:t>使用一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0827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使用一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9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69938" y="2670045"/>
            <a:ext cx="7258050" cy="542955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5" name="内容占位符 13"/>
          <p:cNvSpPr>
            <a:spLocks noGrp="1"/>
          </p:cNvSpPr>
          <p:nvPr>
            <p:ph sz="quarter" idx="11" hasCustomPrompt="1"/>
          </p:nvPr>
        </p:nvSpPr>
        <p:spPr>
          <a:xfrm>
            <a:off x="769236" y="2593908"/>
            <a:ext cx="7259333" cy="542955"/>
          </a:xfrm>
        </p:spPr>
        <p:txBody>
          <a:bodyPr anchor="ctr" anchorCtr="0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695400" y="1801908"/>
            <a:ext cx="7332588" cy="794850"/>
          </a:xfrm>
        </p:spPr>
        <p:txBody>
          <a:bodyPr anchor="b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:a16="http://schemas.microsoft.com/office/drawing/2014/main" xmlns="" id="{CBDB4A95-D406-1D4A-B079-3F8E4342C3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000" y="4319578"/>
            <a:ext cx="1440000" cy="2021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5683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0573"/>
            <a:ext cx="12193200" cy="31241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0" y="66479"/>
            <a:ext cx="1692000" cy="71052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87C1EA"/>
              </a:clrFrom>
              <a:clrTo>
                <a:srgbClr val="87C1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000" y="103937"/>
            <a:ext cx="648000" cy="647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2F589C9-1753-F640-BC2A-39FD4411E3FA}"/>
              </a:ext>
            </a:extLst>
          </p:cNvPr>
          <p:cNvSpPr/>
          <p:nvPr userDrawn="1"/>
        </p:nvSpPr>
        <p:spPr>
          <a:xfrm>
            <a:off x="-24000" y="1017000"/>
            <a:ext cx="12240000" cy="36000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13">
            <a:extLst>
              <a:ext uri="{FF2B5EF4-FFF2-40B4-BE49-F238E27FC236}">
                <a16:creationId xmlns:a16="http://schemas.microsoft.com/office/drawing/2014/main" xmlns="" id="{B97A7D5D-1247-2447-90B8-22E077F445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68000" y="117000"/>
            <a:ext cx="10646409" cy="79200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9">
            <a:extLst>
              <a:ext uri="{FF2B5EF4-FFF2-40B4-BE49-F238E27FC236}">
                <a16:creationId xmlns:a16="http://schemas.microsoft.com/office/drawing/2014/main" xmlns="" id="{725BE4BC-4727-E64C-B478-FAC9F20032A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197000"/>
            <a:ext cx="10658475" cy="4896000"/>
          </a:xfrm>
        </p:spPr>
        <p:txBody>
          <a:bodyPr lIns="90000"/>
          <a:lstStyle>
            <a:lvl1pPr marL="361800" indent="-372600">
              <a:lnSpc>
                <a:spcPct val="150000"/>
              </a:lnSpc>
              <a:buFont typeface="Arial" panose="020B0604020202020204" pitchFamily="34" charset="0"/>
              <a:buChar char="•"/>
              <a:defRPr sz="28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4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:a16="http://schemas.microsoft.com/office/drawing/2014/main" xmlns="" id="{0E9E9893-6524-8F48-ABB0-82508A503A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3794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61963" y="571483"/>
            <a:ext cx="7524804" cy="1047757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：课堂练习标题</a:t>
            </a:r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815417" y="1628800"/>
            <a:ext cx="10849204" cy="482453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grpSp>
        <p:nvGrpSpPr>
          <p:cNvPr id="8" name="组合 5"/>
          <p:cNvGrpSpPr/>
          <p:nvPr userDrawn="1"/>
        </p:nvGrpSpPr>
        <p:grpSpPr>
          <a:xfrm>
            <a:off x="143340" y="6213318"/>
            <a:ext cx="528185" cy="528185"/>
            <a:chOff x="71406" y="6069958"/>
            <a:chExt cx="716628" cy="716628"/>
          </a:xfrm>
          <a:solidFill>
            <a:srgbClr val="2A56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十字形 9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rgbClr val="E46C0A"/>
            </a:solidFill>
            <a:ln>
              <a:solidFill>
                <a:srgbClr val="E46C0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algn="ctr" fontAlgn="auto">
                <a:spcAft>
                  <a:spcPts val="0"/>
                </a:spcAft>
              </a:pPr>
              <a:endParaRPr lang="zh-CN" altLang="en-US" sz="1600" b="1">
                <a:solidFill>
                  <a:srgbClr val="F9FAF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十字形 12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rgbClr val="E46C0A"/>
            </a:solidFill>
            <a:ln>
              <a:solidFill>
                <a:srgbClr val="E46C0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algn="ctr" fontAlgn="auto">
                <a:spcAft>
                  <a:spcPts val="0"/>
                </a:spcAft>
              </a:pPr>
              <a:endParaRPr lang="zh-CN" altLang="en-US" sz="1600" b="1">
                <a:solidFill>
                  <a:srgbClr val="F9FAF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标题 1"/>
          <p:cNvSpPr txBox="1">
            <a:spLocks/>
          </p:cNvSpPr>
          <p:nvPr userDrawn="1"/>
        </p:nvSpPr>
        <p:spPr>
          <a:xfrm>
            <a:off x="0" y="2575820"/>
            <a:ext cx="624000" cy="1496289"/>
          </a:xfrm>
          <a:prstGeom prst="rect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9FAF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</a:t>
            </a:r>
            <a:endParaRPr kumimoji="0" lang="en-US" altLang="zh-CN" sz="2133" b="1" i="0" u="none" strike="noStrike" kern="1200" cap="none" spc="0" normalizeH="0" baseline="0" noProof="0" dirty="0">
              <a:ln>
                <a:noFill/>
              </a:ln>
              <a:solidFill>
                <a:srgbClr val="F9FAF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9FAF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堂</a:t>
            </a:r>
            <a:endParaRPr kumimoji="0" lang="en-US" altLang="zh-CN" sz="2133" b="1" i="0" u="none" strike="noStrike" kern="1200" cap="none" spc="0" normalizeH="0" baseline="0" noProof="0" dirty="0">
              <a:ln>
                <a:noFill/>
              </a:ln>
              <a:solidFill>
                <a:srgbClr val="F9FAF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9FAF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练习</a:t>
            </a:r>
            <a:endParaRPr kumimoji="0" lang="en-US" altLang="zh-CN" sz="2133" b="1" i="0" u="none" strike="noStrike" kern="1200" cap="none" spc="0" normalizeH="0" baseline="0" noProof="0" dirty="0">
              <a:ln>
                <a:noFill/>
              </a:ln>
              <a:solidFill>
                <a:srgbClr val="F9FAF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2787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每小节小结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344150" y="0"/>
            <a:ext cx="1655763" cy="9810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FAD84140-4A23-514B-9ED4-2562D1FEFF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845000"/>
            <a:ext cx="10658475" cy="4536000"/>
          </a:xfrm>
        </p:spPr>
        <p:txBody>
          <a:bodyPr lIns="90000"/>
          <a:lstStyle>
            <a:lvl1pPr marL="361800" indent="-372600">
              <a:lnSpc>
                <a:spcPct val="150000"/>
              </a:lnSpc>
              <a:buFont typeface="Arial" panose="020B0604020202020204" pitchFamily="34" charset="0"/>
              <a:buChar char="•"/>
              <a:defRPr sz="32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8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1" name="图片 6" descr="tedu logo">
            <a:extLst>
              <a:ext uri="{FF2B5EF4-FFF2-40B4-BE49-F238E27FC236}">
                <a16:creationId xmlns:a16="http://schemas.microsoft.com/office/drawing/2014/main" xmlns="" id="{C70CDD17-12EA-064A-A718-6063C55C6C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3">
            <a:extLst>
              <a:ext uri="{FF2B5EF4-FFF2-40B4-BE49-F238E27FC236}">
                <a16:creationId xmlns:a16="http://schemas.microsoft.com/office/drawing/2014/main" xmlns="" id="{C6380738-3C86-664B-99C4-FD11891964F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45000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rgbClr val="022B73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小结</a:t>
            </a:r>
            <a:endParaRPr lang="en-US" altLang="zh-CN" sz="6000" b="1" dirty="0">
              <a:solidFill>
                <a:srgbClr val="022B73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98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当天总结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344150" y="0"/>
            <a:ext cx="1655763" cy="9810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A4C1E78-C00B-CB43-9EEE-E635A3CD5E1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773113" y="765175"/>
            <a:ext cx="3810887" cy="923925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xmlns="" id="{532A0C74-50E4-0D41-BE58-3A8B9FEA0C31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73113" y="965200"/>
            <a:ext cx="3810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总结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|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 </a:t>
            </a:r>
            <a:r>
              <a:rPr lang="en-US" altLang="zh-CN" sz="3200" b="1" i="0" u="none" kern="1200" baseline="0" dirty="0">
                <a:solidFill>
                  <a:schemeClr val="bg1"/>
                </a:solidFill>
                <a:effectLst/>
                <a:latin typeface="+mj-lt"/>
                <a:ea typeface="宋体" panose="02010600030101010101" pitchFamily="2" charset="-122"/>
                <a:cs typeface="+mn-cs"/>
              </a:rPr>
              <a:t>SUMMARY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DengXian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FAD84140-4A23-514B-9ED4-2562D1FEFF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845000"/>
            <a:ext cx="10658475" cy="4536000"/>
          </a:xfrm>
        </p:spPr>
        <p:txBody>
          <a:bodyPr lIns="90000"/>
          <a:lstStyle>
            <a:lvl1pPr marL="361800" indent="-372600">
              <a:lnSpc>
                <a:spcPct val="150000"/>
              </a:lnSpc>
              <a:buFont typeface="Arial" panose="020B0604020202020204" pitchFamily="34" charset="0"/>
              <a:buChar char="•"/>
              <a:defRPr sz="28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4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1" name="图片 6" descr="tedu logo">
            <a:extLst>
              <a:ext uri="{FF2B5EF4-FFF2-40B4-BE49-F238E27FC236}">
                <a16:creationId xmlns:a16="http://schemas.microsoft.com/office/drawing/2014/main" xmlns="" id="{C70CDD17-12EA-064A-A718-6063C55C6C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4910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773113" y="765175"/>
            <a:ext cx="3810887" cy="923925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1063" y="965200"/>
            <a:ext cx="370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目录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|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CONTENTS</a:t>
            </a:r>
          </a:p>
        </p:txBody>
      </p:sp>
      <p:sp>
        <p:nvSpPr>
          <p:cNvPr id="12" name="矩形 11"/>
          <p:cNvSpPr/>
          <p:nvPr/>
        </p:nvSpPr>
        <p:spPr>
          <a:xfrm>
            <a:off x="1272000" y="2146675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8988030" y="795125"/>
            <a:ext cx="1440313" cy="581332"/>
          </a:xfrm>
          <a:prstGeom prst="rect">
            <a:avLst/>
          </a:prstGeom>
          <a:ln>
            <a:noFill/>
          </a:ln>
        </p:spPr>
        <p:txBody>
          <a:bodyPr wrap="none" anchor="ctr"/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01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20" name="内容占位符 19"/>
          <p:cNvSpPr>
            <a:spLocks noGrp="1"/>
          </p:cNvSpPr>
          <p:nvPr userDrawn="1">
            <p:ph sz="quarter" idx="10" hasCustomPrompt="1"/>
          </p:nvPr>
        </p:nvSpPr>
        <p:spPr>
          <a:xfrm>
            <a:off x="1991544" y="1991627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pic>
        <p:nvPicPr>
          <p:cNvPr id="33" name="图片 6" descr="tedu logo">
            <a:extLst>
              <a:ext uri="{FF2B5EF4-FFF2-40B4-BE49-F238E27FC236}">
                <a16:creationId xmlns:a16="http://schemas.microsoft.com/office/drawing/2014/main" xmlns="" id="{A85838EE-210D-F74F-9DAB-9E48EC6C107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87A6138F-B30F-EC4F-9BDB-0021AC8BF46F}"/>
              </a:ext>
            </a:extLst>
          </p:cNvPr>
          <p:cNvSpPr/>
          <p:nvPr userDrawn="1"/>
        </p:nvSpPr>
        <p:spPr>
          <a:xfrm>
            <a:off x="1272000" y="2837350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5" name="内容占位符 19">
            <a:extLst>
              <a:ext uri="{FF2B5EF4-FFF2-40B4-BE49-F238E27FC236}">
                <a16:creationId xmlns:a16="http://schemas.microsoft.com/office/drawing/2014/main" xmlns="" id="{62462150-CFC5-2543-A8DF-5585074A886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91544" y="2682302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456944F7-3A26-5B46-9460-3B93E749BC71}"/>
              </a:ext>
            </a:extLst>
          </p:cNvPr>
          <p:cNvSpPr/>
          <p:nvPr userDrawn="1"/>
        </p:nvSpPr>
        <p:spPr>
          <a:xfrm>
            <a:off x="1272000" y="3528025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7" name="内容占位符 19">
            <a:extLst>
              <a:ext uri="{FF2B5EF4-FFF2-40B4-BE49-F238E27FC236}">
                <a16:creationId xmlns:a16="http://schemas.microsoft.com/office/drawing/2014/main" xmlns="" id="{60765D8E-7E2D-7847-A335-3FCF24FB552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991737" y="3372977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E7CF31A1-59AF-184E-96D8-153B7A726C9C}"/>
              </a:ext>
            </a:extLst>
          </p:cNvPr>
          <p:cNvSpPr/>
          <p:nvPr userDrawn="1"/>
        </p:nvSpPr>
        <p:spPr>
          <a:xfrm>
            <a:off x="1272000" y="4218700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9" name="内容占位符 19">
            <a:extLst>
              <a:ext uri="{FF2B5EF4-FFF2-40B4-BE49-F238E27FC236}">
                <a16:creationId xmlns:a16="http://schemas.microsoft.com/office/drawing/2014/main" xmlns="" id="{C6671A97-A6E8-CD41-8E9B-2E78E7D6EA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91737" y="4063652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15C680F4-C833-B74F-A678-E50C30599202}"/>
              </a:ext>
            </a:extLst>
          </p:cNvPr>
          <p:cNvSpPr/>
          <p:nvPr userDrawn="1"/>
        </p:nvSpPr>
        <p:spPr>
          <a:xfrm>
            <a:off x="1272000" y="4909375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1" name="内容占位符 19">
            <a:extLst>
              <a:ext uri="{FF2B5EF4-FFF2-40B4-BE49-F238E27FC236}">
                <a16:creationId xmlns:a16="http://schemas.microsoft.com/office/drawing/2014/main" xmlns="" id="{3399801B-753D-5549-BCD4-BAADF90EF65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991737" y="4754327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85AB87F6-D34F-674A-8E7A-FF1898EFB709}"/>
              </a:ext>
            </a:extLst>
          </p:cNvPr>
          <p:cNvSpPr/>
          <p:nvPr userDrawn="1"/>
        </p:nvSpPr>
        <p:spPr>
          <a:xfrm>
            <a:off x="1272000" y="5600048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06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7" name="内容占位符 19">
            <a:extLst>
              <a:ext uri="{FF2B5EF4-FFF2-40B4-BE49-F238E27FC236}">
                <a16:creationId xmlns:a16="http://schemas.microsoft.com/office/drawing/2014/main" xmlns="" id="{1E2553EF-74B5-6440-A4A9-2BAF5AB004A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991737" y="5445000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1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indent="0">
              <a:buFontTx/>
              <a:buNone/>
              <a:defRPr lang="zh-CN" altLang="en-US" sz="4000" b="1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01</a:t>
            </a:r>
          </a:p>
        </p:txBody>
      </p:sp>
      <p:pic>
        <p:nvPicPr>
          <p:cNvPr id="29" name="图片 6" descr="tedu logo">
            <a:extLst>
              <a:ext uri="{FF2B5EF4-FFF2-40B4-BE49-F238E27FC236}">
                <a16:creationId xmlns:a16="http://schemas.microsoft.com/office/drawing/2014/main" xmlns="" id="{3C2ED7E3-016E-B14B-8B09-7D87512CF6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5187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2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02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9286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3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03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2365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4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04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238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5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05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4786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6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xmlns="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06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:a16="http://schemas.microsoft.com/office/drawing/2014/main" xmlns="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3284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小节内知识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38215" y="2060848"/>
            <a:ext cx="9048815" cy="1047757"/>
          </a:xfrm>
        </p:spPr>
        <p:txBody>
          <a:bodyPr anchor="b" anchorCtr="1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 dirty="0" smtClean="0"/>
              <a:t>小节内知识块标题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1199456" y="3161931"/>
            <a:ext cx="9121013" cy="108000"/>
          </a:xfrm>
          <a:prstGeom prst="roundRect">
            <a:avLst/>
          </a:prstGeom>
          <a:solidFill>
            <a:srgbClr val="0070C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20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6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D36380-BA78-4470-A6C8-77E6E75F1098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2020/6/3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D6EEB6-5300-41A9-A793-517E097F478C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  <p:sldLayoutId id="2147483663" r:id="rId7"/>
    <p:sldLayoutId id="2147483664" r:id="rId8"/>
    <p:sldLayoutId id="2147483666" r:id="rId9"/>
    <p:sldLayoutId id="2147483659" r:id="rId10"/>
    <p:sldLayoutId id="2147483667" r:id="rId11"/>
    <p:sldLayoutId id="2147483660" r:id="rId12"/>
    <p:sldLayoutId id="214748366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5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Wingdings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cidaili.com/nn/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xicidaili.com/nn/n" TargetMode="External"/><Relationship Id="rId4" Type="http://schemas.openxmlformats.org/officeDocument/2006/relationships/hyperlink" Target="https://www.xicidaili.com/nn/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a.gov.cn/article/sj/xzqh/2020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904FA456-C778-9C48-AE79-1EC7F82CD22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SPIDER  DAY04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defRPr/>
            </a:pPr>
            <a:r>
              <a:rPr lang="en-US" altLang="zh-CN" noProof="0" dirty="0" smtClean="0"/>
              <a:t>SPIDER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使用一（续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 smtClean="0"/>
              <a:t>分类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b="0" dirty="0" smtClean="0"/>
              <a:t>    高</a:t>
            </a:r>
            <a:r>
              <a:rPr lang="zh-CN" altLang="en-US" sz="2400" b="0" dirty="0"/>
              <a:t>匿代理</a:t>
            </a:r>
            <a:r>
              <a:rPr lang="en-US" altLang="zh-CN" sz="2400" b="0" dirty="0"/>
              <a:t>: Web</a:t>
            </a:r>
            <a:r>
              <a:rPr lang="zh-CN" altLang="en-US" sz="2400" b="0" dirty="0"/>
              <a:t>端只能看到代理</a:t>
            </a:r>
            <a:r>
              <a:rPr lang="en-US" altLang="zh-CN" sz="2400" b="0" dirty="0"/>
              <a:t>IP</a:t>
            </a:r>
          </a:p>
          <a:p>
            <a:pPr marL="0" indent="0">
              <a:buNone/>
            </a:pPr>
            <a:r>
              <a:rPr lang="en-US" altLang="zh-CN" sz="2400" b="0" dirty="0" smtClean="0"/>
              <a:t>    </a:t>
            </a:r>
            <a:r>
              <a:rPr lang="zh-CN" altLang="en-US" sz="2400" b="0" dirty="0" smtClean="0"/>
              <a:t>普通</a:t>
            </a:r>
            <a:r>
              <a:rPr lang="zh-CN" altLang="en-US" sz="2400" b="0" dirty="0"/>
              <a:t>代理</a:t>
            </a:r>
            <a:r>
              <a:rPr lang="en-US" altLang="zh-CN" sz="2400" b="0" dirty="0"/>
              <a:t>: Web</a:t>
            </a:r>
            <a:r>
              <a:rPr lang="zh-CN" altLang="en-US" sz="2400" b="0" dirty="0"/>
              <a:t>端知道有人通过此代理</a:t>
            </a:r>
            <a:r>
              <a:rPr lang="en-US" altLang="zh-CN" sz="2400" b="0" dirty="0"/>
              <a:t>IP</a:t>
            </a:r>
            <a:r>
              <a:rPr lang="zh-CN" altLang="en-US" sz="2400" b="0" dirty="0"/>
              <a:t>访问，但不知用户真实</a:t>
            </a:r>
            <a:r>
              <a:rPr lang="en-US" altLang="zh-CN" sz="2400" b="0" dirty="0"/>
              <a:t>IP</a:t>
            </a:r>
          </a:p>
          <a:p>
            <a:pPr marL="0" indent="0">
              <a:buNone/>
            </a:pPr>
            <a:r>
              <a:rPr lang="en-US" altLang="zh-CN" sz="2400" b="0" dirty="0" smtClean="0"/>
              <a:t>    </a:t>
            </a:r>
            <a:r>
              <a:rPr lang="zh-CN" altLang="en-US" sz="2400" b="0" dirty="0" smtClean="0"/>
              <a:t>透明</a:t>
            </a:r>
            <a:r>
              <a:rPr lang="zh-CN" altLang="en-US" sz="2400" b="0" dirty="0"/>
              <a:t>代理</a:t>
            </a:r>
            <a:r>
              <a:rPr lang="en-US" altLang="zh-CN" sz="2400" b="0" dirty="0"/>
              <a:t>: Web</a:t>
            </a:r>
            <a:r>
              <a:rPr lang="zh-CN" altLang="en-US" sz="2400" b="0" dirty="0"/>
              <a:t>能看到用户真实</a:t>
            </a:r>
            <a:r>
              <a:rPr lang="en-US" altLang="zh-CN" sz="2400" b="0" dirty="0"/>
              <a:t>IP</a:t>
            </a:r>
            <a:r>
              <a:rPr lang="zh-CN" altLang="en-US" sz="2400" b="0" dirty="0"/>
              <a:t>，也能看到代理</a:t>
            </a:r>
            <a:r>
              <a:rPr lang="en-US" altLang="zh-CN" sz="2400" b="0" dirty="0"/>
              <a:t>IP</a:t>
            </a:r>
          </a:p>
          <a:p>
            <a:pPr marL="457200" indent="-457200"/>
            <a:r>
              <a:rPr lang="zh-CN" altLang="en-US" dirty="0" smtClean="0"/>
              <a:t>获取代理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的网站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b="0" dirty="0" smtClean="0"/>
              <a:t>    西</a:t>
            </a:r>
            <a:r>
              <a:rPr lang="zh-CN" altLang="en-US" sz="2400" b="0" dirty="0"/>
              <a:t>刺代理、快代理、全网代理、代理精灵、</a:t>
            </a:r>
            <a:r>
              <a:rPr lang="en-US" altLang="zh-CN" sz="2400" b="0" dirty="0"/>
              <a:t>... ...</a:t>
            </a:r>
            <a:endParaRPr lang="en-US" altLang="zh-CN" dirty="0" smtClean="0"/>
          </a:p>
          <a:p>
            <a:pPr marL="457200" indent="-45720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39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使用一（续</a:t>
            </a:r>
            <a:r>
              <a:rPr lang="en-US" altLang="zh-CN" dirty="0" smtClean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/>
              <a:t>西</a:t>
            </a:r>
            <a:r>
              <a:rPr lang="zh-CN" altLang="en-US" dirty="0" smtClean="0"/>
              <a:t>刺代理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85" y="2205000"/>
            <a:ext cx="5261113" cy="37692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409" y="1557000"/>
            <a:ext cx="5256000" cy="39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使用一（续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sz="2400" dirty="0" smtClean="0"/>
              <a:t>语法格式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000" b="0" dirty="0" smtClean="0"/>
              <a:t>     </a:t>
            </a:r>
            <a:r>
              <a:rPr lang="en-US" altLang="zh-CN" sz="2000" b="0" dirty="0"/>
              <a:t>proxies = { '</a:t>
            </a:r>
            <a:r>
              <a:rPr lang="zh-CN" altLang="en-US" sz="2000" b="0" dirty="0"/>
              <a:t>协议</a:t>
            </a:r>
            <a:r>
              <a:rPr lang="en-US" altLang="zh-CN" sz="2000" b="0" dirty="0"/>
              <a:t>':'</a:t>
            </a:r>
            <a:r>
              <a:rPr lang="zh-CN" altLang="en-US" sz="2000" b="0" dirty="0"/>
              <a:t>协议</a:t>
            </a:r>
            <a:r>
              <a:rPr lang="en-US" altLang="zh-CN" sz="2000" b="0" dirty="0"/>
              <a:t>://IP:</a:t>
            </a:r>
            <a:r>
              <a:rPr lang="zh-CN" altLang="en-US" sz="2000" b="0" dirty="0"/>
              <a:t>端口号</a:t>
            </a:r>
            <a:r>
              <a:rPr lang="en-US" altLang="zh-CN" sz="2000" b="0" dirty="0"/>
              <a:t>' }         </a:t>
            </a:r>
          </a:p>
          <a:p>
            <a:pPr marL="457200" indent="-457200"/>
            <a:r>
              <a:rPr lang="zh-CN" altLang="en-US" sz="2400" dirty="0" smtClean="0"/>
              <a:t>示例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000" b="0" dirty="0" smtClean="0"/>
              <a:t>    </a:t>
            </a:r>
            <a:r>
              <a:rPr lang="en-US" altLang="zh-CN" sz="2000" b="0" dirty="0" smtClean="0"/>
              <a:t>proxies </a:t>
            </a:r>
            <a:r>
              <a:rPr lang="en-US" altLang="zh-CN" sz="2000" b="0" dirty="0"/>
              <a:t>= {</a:t>
            </a:r>
          </a:p>
          <a:p>
            <a:pPr marL="0" indent="0">
              <a:buNone/>
            </a:pPr>
            <a:r>
              <a:rPr lang="en-US" altLang="zh-CN" sz="2000" b="0" dirty="0"/>
              <a:t>    	'</a:t>
            </a:r>
            <a:r>
              <a:rPr lang="en-US" altLang="zh-CN" sz="2000" b="0" dirty="0" err="1"/>
              <a:t>http':'http</a:t>
            </a:r>
            <a:r>
              <a:rPr lang="en-US" altLang="zh-CN" sz="2000" b="0" dirty="0"/>
              <a:t>://IP:</a:t>
            </a:r>
            <a:r>
              <a:rPr lang="zh-CN" altLang="en-US" sz="2000" b="0" dirty="0"/>
              <a:t>端口号</a:t>
            </a:r>
            <a:r>
              <a:rPr lang="en-US" altLang="zh-CN" sz="2000" b="0" dirty="0"/>
              <a:t>',</a:t>
            </a:r>
          </a:p>
          <a:p>
            <a:pPr marL="0" indent="0">
              <a:buNone/>
            </a:pPr>
            <a:r>
              <a:rPr lang="en-US" altLang="zh-CN" sz="2000" b="0" dirty="0"/>
              <a:t>    	'</a:t>
            </a:r>
            <a:r>
              <a:rPr lang="en-US" altLang="zh-CN" sz="2000" b="0" dirty="0" err="1"/>
              <a:t>https':'https</a:t>
            </a:r>
            <a:r>
              <a:rPr lang="en-US" altLang="zh-CN" sz="2000" b="0" dirty="0"/>
              <a:t>://IP:</a:t>
            </a:r>
            <a:r>
              <a:rPr lang="zh-CN" altLang="en-US" sz="2000" b="0" dirty="0"/>
              <a:t>端口号</a:t>
            </a:r>
            <a:r>
              <a:rPr lang="en-US" altLang="zh-CN" sz="2000" b="0" dirty="0"/>
              <a:t>',</a:t>
            </a:r>
          </a:p>
          <a:p>
            <a:pPr marL="0" indent="0">
              <a:buNone/>
            </a:pPr>
            <a:r>
              <a:rPr lang="en-US" altLang="zh-CN" sz="2000" b="0" dirty="0" smtClean="0"/>
              <a:t>    }</a:t>
            </a:r>
            <a:endParaRPr lang="en-US" altLang="zh-CN" sz="2400" dirty="0" smtClean="0"/>
          </a:p>
          <a:p>
            <a:pPr marL="457200" indent="-45720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35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使用一（续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/>
              <a:t>使用免费代理</a:t>
            </a:r>
            <a:r>
              <a:rPr lang="en-US" altLang="zh-CN" dirty="0"/>
              <a:t>IP</a:t>
            </a:r>
            <a:r>
              <a:rPr lang="zh-CN" altLang="en-US" dirty="0"/>
              <a:t>访问测试网站，并确认出口</a:t>
            </a:r>
            <a:r>
              <a:rPr lang="en-US" altLang="zh-CN" dirty="0" smtClean="0"/>
              <a:t>IP</a:t>
            </a:r>
            <a:endParaRPr lang="en-US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8000" y="2277000"/>
            <a:ext cx="10308432" cy="378565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requests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'http://httpbin.org/get'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headers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'User-Agent'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'Mozilla/5.0'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定义代理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在代理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网站中查找免费代理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IP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proxies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'http://112.85.164.220:9999'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'https://112.85.164.220:9999'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requests.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(url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proxies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proxies,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headers,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).text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(html)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私密</a:t>
            </a:r>
            <a:r>
              <a:rPr lang="zh-CN" altLang="en-US" dirty="0" smtClean="0"/>
              <a:t>代理和独享代理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/>
              <a:t>特点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b="0" dirty="0" smtClean="0"/>
              <a:t>    私</a:t>
            </a:r>
            <a:r>
              <a:rPr lang="zh-CN" altLang="en-US" sz="2400" b="0" dirty="0"/>
              <a:t>密代理、独享代理使用需要用户名和密码的认证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/>
              <a:t>    </a:t>
            </a:r>
            <a:r>
              <a:rPr lang="zh-CN" altLang="en-US" sz="2400" b="0" dirty="0"/>
              <a:t>用户名和密码在对应代理</a:t>
            </a:r>
            <a:r>
              <a:rPr lang="en-US" altLang="zh-CN" sz="2400" b="0" dirty="0"/>
              <a:t>IP</a:t>
            </a:r>
            <a:r>
              <a:rPr lang="zh-CN" altLang="en-US" sz="2400" b="0" dirty="0"/>
              <a:t>网站上查找</a:t>
            </a:r>
            <a:endParaRPr lang="en-US" altLang="zh-CN" sz="2400" b="0" dirty="0"/>
          </a:p>
          <a:p>
            <a:pPr marL="457200" indent="-457200"/>
            <a:r>
              <a:rPr lang="zh-CN" altLang="en-US" dirty="0" smtClean="0"/>
              <a:t>语法格式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b="0" dirty="0" smtClean="0"/>
              <a:t>    </a:t>
            </a:r>
            <a:r>
              <a:rPr lang="en-US" altLang="zh-CN" sz="2400" b="0" dirty="0" smtClean="0"/>
              <a:t>proxies </a:t>
            </a:r>
            <a:r>
              <a:rPr lang="en-US" altLang="zh-CN" sz="2400" b="0" dirty="0"/>
              <a:t>= { '</a:t>
            </a:r>
            <a:r>
              <a:rPr lang="zh-CN" altLang="en-US" sz="2400" b="0" dirty="0"/>
              <a:t>协议</a:t>
            </a:r>
            <a:r>
              <a:rPr lang="en-US" altLang="zh-CN" sz="2400" b="0" dirty="0"/>
              <a:t>':'</a:t>
            </a:r>
            <a:r>
              <a:rPr lang="zh-CN" altLang="en-US" sz="2400" b="0" dirty="0"/>
              <a:t>协议</a:t>
            </a:r>
            <a:r>
              <a:rPr lang="en-US" altLang="zh-CN" sz="2400" b="0" dirty="0"/>
              <a:t>://</a:t>
            </a:r>
            <a:r>
              <a:rPr lang="zh-CN" altLang="en-US" sz="2400" b="0" dirty="0"/>
              <a:t>用户名</a:t>
            </a:r>
            <a:r>
              <a:rPr lang="en-US" altLang="zh-CN" sz="2400" b="0" dirty="0"/>
              <a:t>:</a:t>
            </a:r>
            <a:r>
              <a:rPr lang="zh-CN" altLang="en-US" sz="2400" b="0" dirty="0"/>
              <a:t>密码</a:t>
            </a:r>
            <a:r>
              <a:rPr lang="en-US" altLang="zh-CN" sz="2400" b="0" dirty="0"/>
              <a:t>@IP:</a:t>
            </a:r>
            <a:r>
              <a:rPr lang="zh-CN" altLang="en-US" sz="2400" b="0" dirty="0"/>
              <a:t>端口号</a:t>
            </a:r>
            <a:r>
              <a:rPr lang="en-US" altLang="zh-CN" sz="2400" b="0" dirty="0"/>
              <a:t>' </a:t>
            </a:r>
            <a:r>
              <a:rPr lang="en-US" altLang="zh-CN" sz="24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53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私密</a:t>
            </a:r>
            <a:r>
              <a:rPr lang="zh-CN" altLang="en-US" dirty="0" smtClean="0"/>
              <a:t>代理和独享</a:t>
            </a:r>
            <a:r>
              <a:rPr lang="zh-CN" altLang="en-US" dirty="0" smtClean="0"/>
              <a:t>代理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b="0" dirty="0" smtClean="0"/>
              <a:t>    </a:t>
            </a:r>
            <a:r>
              <a:rPr lang="en-US" altLang="zh-CN" sz="2400" b="0" dirty="0"/>
              <a:t>proxies = {</a:t>
            </a:r>
          </a:p>
          <a:p>
            <a:pPr marL="0" indent="0">
              <a:buNone/>
            </a:pPr>
            <a:r>
              <a:rPr lang="en-US" altLang="zh-CN" sz="2400" b="0" dirty="0"/>
              <a:t>        '</a:t>
            </a:r>
            <a:r>
              <a:rPr lang="en-US" altLang="zh-CN" sz="2400" b="0" dirty="0" err="1"/>
              <a:t>http':'http</a:t>
            </a:r>
            <a:r>
              <a:rPr lang="en-US" altLang="zh-CN" sz="2400" b="0" dirty="0"/>
              <a:t>://</a:t>
            </a:r>
            <a:r>
              <a:rPr lang="zh-CN" altLang="en-US" sz="2400" b="0" dirty="0"/>
              <a:t>用户名</a:t>
            </a:r>
            <a:r>
              <a:rPr lang="en-US" altLang="zh-CN" sz="2400" b="0" dirty="0"/>
              <a:t>:</a:t>
            </a:r>
            <a:r>
              <a:rPr lang="zh-CN" altLang="en-US" sz="2400" b="0" dirty="0"/>
              <a:t>密码</a:t>
            </a:r>
            <a:r>
              <a:rPr lang="en-US" altLang="zh-CN" sz="2400" b="0" dirty="0"/>
              <a:t>@IP:</a:t>
            </a:r>
            <a:r>
              <a:rPr lang="zh-CN" altLang="en-US" sz="2400" b="0" dirty="0"/>
              <a:t>端口号</a:t>
            </a:r>
            <a:r>
              <a:rPr lang="en-US" altLang="zh-CN" sz="2400" b="0" dirty="0"/>
              <a:t>',</a:t>
            </a:r>
          </a:p>
          <a:p>
            <a:pPr marL="0" indent="0">
              <a:buNone/>
            </a:pPr>
            <a:r>
              <a:rPr lang="en-US" altLang="zh-CN" sz="2400" b="0" dirty="0"/>
              <a:t>        '</a:t>
            </a:r>
            <a:r>
              <a:rPr lang="en-US" altLang="zh-CN" sz="2400" b="0" dirty="0" err="1"/>
              <a:t>https':'https</a:t>
            </a:r>
            <a:r>
              <a:rPr lang="en-US" altLang="zh-CN" sz="2400" b="0" dirty="0"/>
              <a:t>://</a:t>
            </a:r>
            <a:r>
              <a:rPr lang="zh-CN" altLang="en-US" sz="2400" b="0" dirty="0"/>
              <a:t>用户名</a:t>
            </a:r>
            <a:r>
              <a:rPr lang="en-US" altLang="zh-CN" sz="2400" b="0" dirty="0"/>
              <a:t>:</a:t>
            </a:r>
            <a:r>
              <a:rPr lang="zh-CN" altLang="en-US" sz="2400" b="0" dirty="0"/>
              <a:t>密码</a:t>
            </a:r>
            <a:r>
              <a:rPr lang="en-US" altLang="zh-CN" sz="2400" b="0" dirty="0"/>
              <a:t>@IP:</a:t>
            </a:r>
            <a:r>
              <a:rPr lang="zh-CN" altLang="en-US" sz="2400" b="0" dirty="0"/>
              <a:t>端口号</a:t>
            </a:r>
            <a:r>
              <a:rPr lang="en-US" altLang="zh-CN" sz="2400" b="0" dirty="0"/>
              <a:t>',</a:t>
            </a:r>
          </a:p>
          <a:p>
            <a:pPr marL="0" indent="0">
              <a:buNone/>
            </a:pPr>
            <a:r>
              <a:rPr lang="en-US" altLang="zh-CN" sz="2400" b="0" dirty="0"/>
              <a:t>    </a:t>
            </a:r>
            <a:r>
              <a:rPr lang="en-US" altLang="zh-CN" sz="2400" b="0" dirty="0" smtClean="0"/>
              <a:t>}</a:t>
            </a:r>
            <a:endParaRPr lang="en-US" altLang="zh-CN" sz="2400" b="0" dirty="0"/>
          </a:p>
          <a:p>
            <a:pPr marL="457200" indent="-457200"/>
            <a:r>
              <a:rPr lang="zh-CN" altLang="en-US" dirty="0"/>
              <a:t>注意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b="0" dirty="0" smtClean="0"/>
              <a:t>    </a:t>
            </a:r>
            <a:r>
              <a:rPr lang="zh-CN" altLang="en-US" sz="2400" b="0" dirty="0" smtClean="0"/>
              <a:t>当我们抓取的地址为</a:t>
            </a:r>
            <a:r>
              <a:rPr lang="en-US" altLang="zh-CN" sz="2400" b="0" dirty="0" smtClean="0"/>
              <a:t>http</a:t>
            </a:r>
            <a:r>
              <a:rPr lang="zh-CN" altLang="en-US" sz="2400" b="0" dirty="0" smtClean="0"/>
              <a:t>时，则会选择 </a:t>
            </a:r>
            <a:r>
              <a:rPr lang="en-US" altLang="zh-CN" sz="2400" b="0" dirty="0" smtClean="0"/>
              <a:t>proxies</a:t>
            </a:r>
            <a:r>
              <a:rPr lang="zh-CN" altLang="en-US" sz="2400" b="0" dirty="0"/>
              <a:t> </a:t>
            </a:r>
            <a:r>
              <a:rPr lang="zh-CN" altLang="en-US" sz="2400" b="0" dirty="0" smtClean="0"/>
              <a:t>中</a:t>
            </a:r>
            <a:r>
              <a:rPr lang="en-US" altLang="zh-CN" sz="2400" b="0" dirty="0" smtClean="0"/>
              <a:t>http</a:t>
            </a:r>
            <a:r>
              <a:rPr lang="zh-CN" altLang="en-US" sz="2400" b="0" dirty="0" smtClean="0"/>
              <a:t>的代理，反之为</a:t>
            </a:r>
            <a:r>
              <a:rPr lang="en-US" altLang="zh-CN" sz="2400" b="0" dirty="0" smtClean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8085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私密</a:t>
            </a:r>
            <a:r>
              <a:rPr lang="zh-CN" altLang="en-US" dirty="0" smtClean="0"/>
              <a:t>代理和独享代理（</a:t>
            </a:r>
            <a:r>
              <a:rPr lang="zh-CN" altLang="en-US" dirty="0" smtClean="0"/>
              <a:t>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 smtClean="0"/>
              <a:t>使用示例</a:t>
            </a:r>
            <a:endParaRPr lang="en-US" altLang="zh-CN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44000" y="2199499"/>
            <a:ext cx="8424000" cy="369331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requests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'http://httpbin.org/get'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proxies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'http://username:password@IP:Port'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'https://username:password@IP:Port'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headers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'User-Agent'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'Mozilla/5.0'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timeout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参数：超过指定时间未得到响应则抛出异常</a:t>
            </a:r>
            <a:b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requests.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(url,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proxies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proxies,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headers,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).text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(html)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930216" cy="782263"/>
          </a:xfrm>
        </p:spPr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使用二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66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建立代理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池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/>
              <a:t>分类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1</a:t>
            </a:r>
            <a:r>
              <a:rPr lang="zh-CN" altLang="en-US" sz="2400" b="0" dirty="0" smtClean="0"/>
              <a:t>、从代理网站中抓取免费代理</a:t>
            </a:r>
            <a:r>
              <a:rPr lang="en-US" altLang="zh-CN" sz="2400" b="0" dirty="0" smtClean="0"/>
              <a:t>IP</a:t>
            </a:r>
            <a:r>
              <a:rPr lang="zh-CN" altLang="en-US" sz="2400" b="0" dirty="0" smtClean="0"/>
              <a:t>并测试挑选可用</a:t>
            </a:r>
            <a:r>
              <a:rPr lang="en-US" altLang="zh-CN" sz="2400" b="0" dirty="0" smtClean="0"/>
              <a:t>IP</a:t>
            </a:r>
            <a:r>
              <a:rPr lang="zh-CN" altLang="en-US" sz="2400" b="0" dirty="0" smtClean="0"/>
              <a:t>来创建代理</a:t>
            </a:r>
            <a:r>
              <a:rPr lang="en-US" altLang="zh-CN" sz="2400" b="0" dirty="0" smtClean="0"/>
              <a:t>IP</a:t>
            </a:r>
            <a:r>
              <a:rPr lang="zh-CN" altLang="en-US" sz="2400" b="0" dirty="0" smtClean="0"/>
              <a:t>池</a:t>
            </a:r>
            <a:endParaRPr lang="en-US" altLang="zh-CN" sz="2400" b="0" dirty="0" smtClean="0"/>
          </a:p>
          <a:p>
            <a:pPr marL="0" indent="0">
              <a:buNone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2</a:t>
            </a:r>
            <a:r>
              <a:rPr lang="zh-CN" altLang="en-US" sz="2400" b="0" dirty="0" smtClean="0"/>
              <a:t>、使用收费的私密代理或者独享代理来创建代理</a:t>
            </a:r>
            <a:r>
              <a:rPr lang="en-US" altLang="zh-CN" sz="2400" b="0" dirty="0" smtClean="0"/>
              <a:t>IP</a:t>
            </a:r>
            <a:r>
              <a:rPr lang="zh-CN" altLang="en-US" sz="2400" b="0" dirty="0" smtClean="0"/>
              <a:t>池</a:t>
            </a: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6598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4000" y="261000"/>
            <a:ext cx="7524804" cy="1047757"/>
          </a:xfrm>
        </p:spPr>
        <p:txBody>
          <a:bodyPr/>
          <a:lstStyle/>
          <a:p>
            <a:r>
              <a:rPr lang="zh-CN" altLang="en-US" dirty="0" smtClean="0"/>
              <a:t>构建</a:t>
            </a:r>
            <a:r>
              <a:rPr lang="zh-CN" altLang="en-US" dirty="0"/>
              <a:t>免费</a:t>
            </a:r>
            <a:r>
              <a:rPr lang="zh-CN" altLang="en-US" dirty="0" smtClean="0"/>
              <a:t>代理</a:t>
            </a:r>
            <a:r>
              <a:rPr lang="en-US" altLang="zh-CN" dirty="0"/>
              <a:t>IP</a:t>
            </a:r>
            <a:r>
              <a:rPr lang="zh-CN" altLang="en-US" dirty="0"/>
              <a:t>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40836" y="1308757"/>
            <a:ext cx="10849204" cy="4824536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抓取西刺免费高匿代理，并测试是否可用，建立免费代理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池</a:t>
            </a:r>
            <a:endParaRPr lang="en-US" altLang="zh-CN" sz="2400" b="1" dirty="0"/>
          </a:p>
          <a:p>
            <a:pPr lvl="0"/>
            <a:r>
              <a:rPr lang="en-US" altLang="zh-CN" sz="2400" b="1" dirty="0"/>
              <a:t>URL</a:t>
            </a:r>
            <a:r>
              <a:rPr lang="zh-CN" altLang="en-US" sz="2400" b="1" dirty="0"/>
              <a:t>地址</a:t>
            </a:r>
            <a:endParaRPr lang="en-US" altLang="zh-CN" sz="2400" b="1" dirty="0"/>
          </a:p>
          <a:p>
            <a:pPr marL="0" lv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hlinkClick r:id="rId3"/>
              </a:rPr>
              <a:t>https://www.xicidaili.com/nn/1</a:t>
            </a: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hlinkClick r:id="rId4"/>
              </a:rPr>
              <a:t>https://www.xicidaili.com/nn/2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hlinkClick r:id="rId5"/>
              </a:rPr>
              <a:t>https://www.xicidaili.com/nn/n</a:t>
            </a:r>
            <a:endParaRPr lang="en-US" altLang="zh-CN" sz="2400" dirty="0"/>
          </a:p>
          <a:p>
            <a:r>
              <a:rPr lang="zh-CN" altLang="en-US" sz="2400" b="1" dirty="0"/>
              <a:t>要求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将可用代理</a:t>
            </a:r>
            <a:r>
              <a:rPr lang="en-US" altLang="zh-CN" sz="2400" dirty="0"/>
              <a:t>IP</a:t>
            </a:r>
            <a:r>
              <a:rPr lang="zh-CN" altLang="en-US" sz="2400" dirty="0"/>
              <a:t>保存到本地文件中</a:t>
            </a:r>
            <a:endParaRPr lang="en-US" altLang="zh-CN" sz="2400" dirty="0"/>
          </a:p>
          <a:p>
            <a:r>
              <a:rPr lang="zh-CN" altLang="en-US" sz="2400" b="1" dirty="0"/>
              <a:t>如何测试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可使用代理</a:t>
            </a:r>
            <a:r>
              <a:rPr lang="en-US" altLang="zh-CN" sz="2400" dirty="0"/>
              <a:t>IP</a:t>
            </a:r>
            <a:r>
              <a:rPr lang="zh-CN" altLang="en-US" sz="2400" dirty="0"/>
              <a:t>向测试网站请求，根据</a:t>
            </a:r>
            <a:r>
              <a:rPr lang="en-US" altLang="zh-CN" sz="2400" dirty="0"/>
              <a:t>HTTP</a:t>
            </a:r>
            <a:r>
              <a:rPr lang="zh-CN" altLang="en-US" sz="2400" dirty="0"/>
              <a:t>响应码来判定是否可用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5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256AA75C-FEA4-7B4E-907E-4DEEE6D108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requests</a:t>
            </a:r>
            <a:r>
              <a:rPr lang="zh-CN" altLang="en-US" dirty="0"/>
              <a:t>模块高级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5AB38B0A-3AB3-4B44-BE9E-7FCA7ECC92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代理</a:t>
            </a:r>
            <a:r>
              <a:rPr lang="en-US" altLang="zh-CN" dirty="0"/>
              <a:t>IP</a:t>
            </a:r>
            <a:r>
              <a:rPr lang="zh-CN" altLang="en-US" dirty="0"/>
              <a:t>使用一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EEAECE30-1B1A-CE47-A421-47562B8B81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代理</a:t>
            </a:r>
            <a:r>
              <a:rPr lang="en-US" altLang="zh-CN" dirty="0"/>
              <a:t>IP</a:t>
            </a:r>
            <a:r>
              <a:rPr lang="zh-CN" altLang="en-US" dirty="0"/>
              <a:t>使用二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C046402A-0575-7E4E-88E7-47AD69F5F8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r>
              <a:rPr lang="zh-CN" altLang="en-US" dirty="0"/>
              <a:t>请求数据抓取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xmlns="" id="{28D8C72D-268F-1843-9982-2EF37E8102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有道翻译案例实战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xmlns="" id="{D4FE494E-F390-5243-A4A9-ED89A4B41B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91736" y="5445000"/>
            <a:ext cx="5472263" cy="561267"/>
          </a:xfrm>
        </p:spPr>
        <p:txBody>
          <a:bodyPr/>
          <a:lstStyle/>
          <a:p>
            <a:r>
              <a:rPr lang="zh-CN" altLang="en-US" dirty="0" smtClean="0"/>
              <a:t>行政区划代码数据抓取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3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4000" y="261000"/>
            <a:ext cx="7524804" cy="1047757"/>
          </a:xfrm>
        </p:spPr>
        <p:txBody>
          <a:bodyPr/>
          <a:lstStyle/>
          <a:p>
            <a:r>
              <a:rPr lang="zh-CN" altLang="en-US" dirty="0" smtClean="0"/>
              <a:t>构建私密代理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40836" y="1308757"/>
            <a:ext cx="10849204" cy="4824536"/>
          </a:xfrm>
        </p:spPr>
        <p:txBody>
          <a:bodyPr>
            <a:normAutofit/>
          </a:bodyPr>
          <a:lstStyle/>
          <a:p>
            <a:r>
              <a:rPr lang="zh-CN" altLang="en-US" b="1" dirty="0"/>
              <a:t>使用私密代理构建代理</a:t>
            </a:r>
            <a:r>
              <a:rPr lang="en-US" altLang="zh-CN" b="1" dirty="0"/>
              <a:t>IP</a:t>
            </a:r>
            <a:r>
              <a:rPr lang="zh-CN" altLang="en-US" b="1" dirty="0" smtClean="0"/>
              <a:t>池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lvl="0"/>
            <a:r>
              <a:rPr lang="zh-CN" altLang="en-US" b="1" dirty="0" smtClean="0"/>
              <a:t>思路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 </a:t>
            </a:r>
            <a:r>
              <a:rPr lang="zh-CN" altLang="en-US" sz="2400" dirty="0" smtClean="0"/>
              <a:t>到</a:t>
            </a:r>
            <a:r>
              <a:rPr lang="zh-CN" altLang="en-US" sz="2400" dirty="0"/>
              <a:t>所购买网站中查找</a:t>
            </a:r>
            <a:r>
              <a:rPr lang="en-US" altLang="zh-CN" sz="2400" dirty="0"/>
              <a:t>API</a:t>
            </a:r>
            <a:r>
              <a:rPr lang="zh-CN" altLang="en-US" sz="2400" dirty="0"/>
              <a:t>接口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    通过</a:t>
            </a:r>
            <a:r>
              <a:rPr lang="zh-CN" altLang="en-US" sz="2400" dirty="0"/>
              <a:t>接口提取代理</a:t>
            </a:r>
            <a:r>
              <a:rPr lang="en-US" altLang="zh-CN" sz="2400" dirty="0"/>
              <a:t>IP</a:t>
            </a:r>
            <a:r>
              <a:rPr lang="zh-CN" altLang="en-US" sz="2400" dirty="0"/>
              <a:t>，并依次进行测试，建立可用代理</a:t>
            </a:r>
            <a:r>
              <a:rPr lang="en-US" altLang="zh-CN" sz="2400" dirty="0"/>
              <a:t>IP</a:t>
            </a:r>
            <a:r>
              <a:rPr lang="zh-CN" altLang="en-US" sz="2400" dirty="0"/>
              <a:t>池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68841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请求数据抓取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43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requests.post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r>
              <a:rPr lang="zh-CN" altLang="en-US" dirty="0" smtClean="0"/>
              <a:t>适用场景</a:t>
            </a:r>
            <a:endParaRPr lang="en-US" altLang="zh-CN" dirty="0" smtClean="0"/>
          </a:p>
          <a:p>
            <a:pPr marL="726300" lvl="1"/>
            <a:r>
              <a:rPr lang="en-US" altLang="zh-CN" dirty="0"/>
              <a:t>Post</a:t>
            </a:r>
            <a:r>
              <a:rPr lang="zh-CN" altLang="en-US" dirty="0"/>
              <a:t>类型请求的网站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zh-CN" altLang="en-US" dirty="0" smtClean="0"/>
              <a:t>参数说明</a:t>
            </a:r>
            <a:endParaRPr lang="en-US" altLang="zh-CN" dirty="0" smtClean="0"/>
          </a:p>
          <a:p>
            <a:pPr marL="726300" lvl="1"/>
            <a:r>
              <a:rPr lang="zh-CN" altLang="en-US" dirty="0" smtClean="0"/>
              <a:t>参数名为 </a:t>
            </a:r>
            <a:r>
              <a:rPr lang="en-US" altLang="zh-CN" dirty="0" smtClean="0"/>
              <a:t>data </a:t>
            </a:r>
            <a:r>
              <a:rPr lang="zh-CN" altLang="en-US" dirty="0" smtClean="0"/>
              <a:t>，类型为字典</a:t>
            </a:r>
            <a:endParaRPr lang="en-US" altLang="zh-CN" dirty="0" smtClean="0"/>
          </a:p>
          <a:p>
            <a:pPr marL="726300" lvl="1"/>
            <a:r>
              <a:rPr lang="en-US" altLang="zh-CN" dirty="0"/>
              <a:t>res = </a:t>
            </a:r>
            <a:r>
              <a:rPr lang="en-US" altLang="zh-CN" dirty="0" err="1"/>
              <a:t>requests.post</a:t>
            </a:r>
            <a:r>
              <a:rPr lang="en-US" altLang="zh-CN" dirty="0"/>
              <a:t>(</a:t>
            </a:r>
            <a:r>
              <a:rPr lang="zh-CN" altLang="zh-CN" dirty="0"/>
              <a:t>url=url,data=data,headers=headers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marL="361800" lvl="1" indent="-372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Post</a:t>
            </a:r>
            <a:r>
              <a:rPr lang="zh-CN" altLang="en-US" sz="2800" b="1" dirty="0" smtClean="0"/>
              <a:t>请求特点</a:t>
            </a:r>
            <a:endParaRPr lang="en-US" altLang="zh-CN" sz="2800" b="1" dirty="0"/>
          </a:p>
          <a:p>
            <a:pPr marL="726300" lvl="1"/>
            <a:r>
              <a:rPr lang="zh-CN" altLang="en-US" dirty="0"/>
              <a:t>以</a:t>
            </a:r>
            <a:r>
              <a:rPr lang="en-US" altLang="zh-CN" dirty="0"/>
              <a:t>Form</a:t>
            </a:r>
            <a:r>
              <a:rPr lang="zh-CN" altLang="en-US" dirty="0"/>
              <a:t>表单方式提交数据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45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控制台抓包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dirty="0"/>
              <a:t>浏览器打开控制台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打开浏览器，按</a:t>
            </a:r>
            <a:r>
              <a:rPr lang="en-US" altLang="zh-CN" dirty="0"/>
              <a:t>F12</a:t>
            </a:r>
            <a:r>
              <a:rPr lang="zh-CN" altLang="en-US" dirty="0"/>
              <a:t>即可打开控制台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zh-CN" altLang="en-US" dirty="0"/>
              <a:t>选项卡功能如</a:t>
            </a:r>
            <a:r>
              <a:rPr lang="zh-CN" altLang="en-US" dirty="0" smtClean="0"/>
              <a:t>图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000" y="2637000"/>
            <a:ext cx="5874837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控制台抓包（续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sz="2400" dirty="0"/>
              <a:t>选项卡功能说明</a:t>
            </a:r>
            <a:endParaRPr lang="en-US" altLang="zh-CN" sz="2400" dirty="0" smtClean="0"/>
          </a:p>
          <a:p>
            <a:pPr marL="726300" lvl="1"/>
            <a:r>
              <a:rPr lang="en-US" altLang="zh-CN" sz="2000" dirty="0"/>
              <a:t>Network</a:t>
            </a:r>
            <a:r>
              <a:rPr lang="zh-CN" altLang="en-US" sz="2000" dirty="0"/>
              <a:t>：抓取网络</a:t>
            </a:r>
            <a:r>
              <a:rPr lang="zh-CN" altLang="en-US" sz="2000" dirty="0" smtClean="0"/>
              <a:t>数据包</a:t>
            </a:r>
            <a:endParaRPr lang="en-US" altLang="zh-CN" sz="2000" dirty="0" smtClean="0"/>
          </a:p>
          <a:p>
            <a:pPr marL="0" lvl="1" indent="0">
              <a:buNone/>
            </a:pPr>
            <a:r>
              <a:rPr lang="en-US" altLang="zh-CN" sz="2000" dirty="0">
                <a:latin typeface="+mn-lt"/>
                <a:ea typeface="+mn-ea"/>
              </a:rPr>
              <a:t> </a:t>
            </a:r>
            <a:r>
              <a:rPr lang="en-US" altLang="zh-CN" sz="2000" dirty="0" smtClean="0">
                <a:latin typeface="+mn-lt"/>
                <a:ea typeface="+mn-ea"/>
              </a:rPr>
              <a:t>        </a:t>
            </a:r>
            <a:r>
              <a:rPr lang="en-US" altLang="zh-CN" sz="2000" dirty="0" smtClean="0"/>
              <a:t>ALL</a:t>
            </a:r>
            <a:r>
              <a:rPr lang="zh-CN" altLang="en-US" sz="2000" dirty="0"/>
              <a:t>：抓取所有的网络数据包</a:t>
            </a:r>
          </a:p>
          <a:p>
            <a:pPr marL="0" lvl="1" indent="0"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XHR</a:t>
            </a:r>
            <a:r>
              <a:rPr lang="zh-CN" altLang="en-US" sz="2000" dirty="0"/>
              <a:t>：抓取异步加载的网络</a:t>
            </a:r>
            <a:r>
              <a:rPr lang="zh-CN" altLang="en-US" sz="2000" dirty="0" smtClean="0"/>
              <a:t>数据包      </a:t>
            </a:r>
            <a:r>
              <a:rPr lang="en-US" altLang="zh-CN" sz="2000" dirty="0" smtClean="0"/>
              <a:t>JS </a:t>
            </a:r>
            <a:r>
              <a:rPr lang="zh-CN" altLang="en-US" sz="2000" dirty="0"/>
              <a:t>：抓取所有的</a:t>
            </a:r>
            <a:r>
              <a:rPr lang="en-US" altLang="zh-CN" sz="2000" dirty="0"/>
              <a:t>JS</a:t>
            </a:r>
            <a:r>
              <a:rPr lang="zh-CN" altLang="en-US" sz="2000" dirty="0" smtClean="0"/>
              <a:t>文件</a:t>
            </a:r>
            <a:endParaRPr lang="zh-CN" altLang="en-US" sz="2000" dirty="0"/>
          </a:p>
          <a:p>
            <a:r>
              <a:rPr lang="en-US" altLang="zh-CN" sz="2400" dirty="0" smtClean="0"/>
              <a:t>Sources</a:t>
            </a:r>
          </a:p>
          <a:p>
            <a:pPr marL="726300" lvl="1"/>
            <a:r>
              <a:rPr lang="zh-CN" altLang="en-US" sz="2000" dirty="0" smtClean="0"/>
              <a:t>格式化</a:t>
            </a:r>
            <a:r>
              <a:rPr lang="zh-CN" altLang="en-US" sz="2000" dirty="0"/>
              <a:t>输出并打断点调试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代码，助于分析爬虫中一些参数</a:t>
            </a:r>
            <a:endParaRPr lang="en-US" altLang="zh-CN" sz="2000" dirty="0"/>
          </a:p>
          <a:p>
            <a:pPr marL="457200" indent="-457200"/>
            <a:r>
              <a:rPr lang="en-US" altLang="zh-CN" sz="2400" dirty="0"/>
              <a:t>Console</a:t>
            </a:r>
          </a:p>
          <a:p>
            <a:pPr marL="726300" lvl="1"/>
            <a:r>
              <a:rPr lang="zh-CN" altLang="en-US" sz="2000" dirty="0"/>
              <a:t>交互模式，可对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中的代码进行测试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471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控制台抓包（续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dirty="0"/>
              <a:t>抓取具体网络数据包后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单击左侧网络数据包地址，进入数据包详情，查看</a:t>
            </a:r>
            <a:r>
              <a:rPr lang="zh-CN" altLang="en-US" dirty="0" smtClean="0"/>
              <a:t>右侧</a:t>
            </a:r>
            <a:endParaRPr lang="en-US" altLang="zh-CN" dirty="0" smtClean="0"/>
          </a:p>
          <a:p>
            <a:pPr marL="726300" lvl="1"/>
            <a:r>
              <a:rPr lang="en-US" altLang="zh-CN" dirty="0"/>
              <a:t>Headers: </a:t>
            </a:r>
            <a:r>
              <a:rPr lang="zh-CN" altLang="en-US" dirty="0"/>
              <a:t>整个请求信息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en-US" altLang="zh-CN" dirty="0" smtClean="0">
                <a:latin typeface="+mn-lt"/>
                <a:ea typeface="+mn-ea"/>
              </a:rPr>
              <a:t>        </a:t>
            </a:r>
            <a:r>
              <a:rPr lang="en-US" altLang="zh-CN" dirty="0"/>
              <a:t>General</a:t>
            </a:r>
            <a:r>
              <a:rPr lang="zh-CN" altLang="en-US" dirty="0"/>
              <a:t>、</a:t>
            </a:r>
            <a:r>
              <a:rPr lang="en-US" altLang="zh-CN" dirty="0"/>
              <a:t>Request Headers</a:t>
            </a:r>
            <a:r>
              <a:rPr lang="zh-CN" altLang="en-US" dirty="0"/>
              <a:t>、</a:t>
            </a:r>
            <a:r>
              <a:rPr lang="en-US" altLang="zh-CN" dirty="0"/>
              <a:t>Query String</a:t>
            </a:r>
            <a:r>
              <a:rPr lang="zh-CN" altLang="en-US" dirty="0"/>
              <a:t>、</a:t>
            </a:r>
            <a:r>
              <a:rPr lang="en-US" altLang="zh-CN" dirty="0"/>
              <a:t>Form Data</a:t>
            </a:r>
          </a:p>
          <a:p>
            <a:pPr marL="0" lvl="1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   Preview </a:t>
            </a:r>
            <a:r>
              <a:rPr lang="zh-CN" altLang="en-US" dirty="0"/>
              <a:t>对响应内容进行预览</a:t>
            </a:r>
          </a:p>
          <a:p>
            <a:pPr marL="0" lvl="1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   Response</a:t>
            </a:r>
            <a:r>
              <a:rPr lang="zh-CN" altLang="en-US" dirty="0"/>
              <a:t>：响应</a:t>
            </a:r>
            <a:r>
              <a:rPr lang="zh-CN" altLang="en-US" dirty="0" smtClean="0"/>
              <a:t>内容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99" y="3789000"/>
            <a:ext cx="4048659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有道翻译案例实战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1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有道翻译案例实战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680000"/>
          </a:xfrm>
        </p:spPr>
        <p:txBody>
          <a:bodyPr/>
          <a:lstStyle/>
          <a:p>
            <a:r>
              <a:rPr lang="zh-CN" altLang="en-US" dirty="0"/>
              <a:t>破解有道翻译接口，抓取翻译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请输入要翻译的词语</a:t>
            </a:r>
            <a:r>
              <a:rPr lang="en-US" altLang="zh-CN" dirty="0"/>
              <a:t>: elephant</a:t>
            </a:r>
            <a:endParaRPr lang="en-US" altLang="zh-CN" dirty="0" smtClean="0">
              <a:latin typeface="+mn-lt"/>
              <a:ea typeface="+mn-ea"/>
            </a:endParaRPr>
          </a:p>
          <a:p>
            <a:pPr marL="726300" lvl="1"/>
            <a:r>
              <a:rPr lang="zh-CN" altLang="en-US" dirty="0"/>
              <a:t>翻译结果</a:t>
            </a:r>
            <a:r>
              <a:rPr lang="en-US" altLang="zh-CN" dirty="0"/>
              <a:t>: </a:t>
            </a:r>
            <a:r>
              <a:rPr lang="zh-CN" altLang="en-US" dirty="0" smtClean="0"/>
              <a:t>大象</a:t>
            </a:r>
            <a:endParaRPr lang="en-US" altLang="zh-CN" dirty="0" smtClean="0"/>
          </a:p>
          <a:p>
            <a:pPr marL="726300" lvl="1"/>
            <a:r>
              <a:rPr lang="zh-CN" altLang="en-US" dirty="0" smtClean="0"/>
              <a:t>*************************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请输入要翻译的词语</a:t>
            </a:r>
            <a:r>
              <a:rPr lang="en-US" altLang="zh-CN" dirty="0"/>
              <a:t>: </a:t>
            </a:r>
            <a:r>
              <a:rPr lang="zh-CN" altLang="en-US" dirty="0"/>
              <a:t>喵喵</a:t>
            </a:r>
            <a:r>
              <a:rPr lang="zh-CN" altLang="en-US" dirty="0" smtClean="0"/>
              <a:t>叫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翻译结果</a:t>
            </a:r>
            <a:r>
              <a:rPr lang="en-US" altLang="zh-CN" dirty="0"/>
              <a:t>: mews</a:t>
            </a:r>
            <a:endParaRPr lang="en-US" altLang="zh-CN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17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有道翻译案例实战（续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dirty="0" smtClean="0"/>
              <a:t>实现步骤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浏览器</a:t>
            </a:r>
            <a:r>
              <a:rPr lang="en-US" altLang="zh-CN" dirty="0"/>
              <a:t>F12</a:t>
            </a:r>
            <a:r>
              <a:rPr lang="zh-CN" altLang="en-US" dirty="0"/>
              <a:t>打开控制台</a:t>
            </a:r>
            <a:r>
              <a:rPr lang="en-US" altLang="zh-CN" dirty="0"/>
              <a:t>Network-All,</a:t>
            </a:r>
            <a:r>
              <a:rPr lang="zh-CN" altLang="en-US" dirty="0"/>
              <a:t> 翻译单词找</a:t>
            </a:r>
            <a:r>
              <a:rPr lang="en-US" altLang="zh-CN" dirty="0"/>
              <a:t>Form</a:t>
            </a:r>
            <a:r>
              <a:rPr lang="zh-CN" altLang="en-US" dirty="0"/>
              <a:t>表单数据</a:t>
            </a:r>
            <a:endParaRPr lang="en-US" altLang="zh-CN" dirty="0" smtClean="0">
              <a:latin typeface="+mn-lt"/>
              <a:ea typeface="+mn-ea"/>
            </a:endParaRPr>
          </a:p>
          <a:p>
            <a:pPr marL="726300" lvl="1"/>
            <a:r>
              <a:rPr lang="zh-CN" altLang="en-US" dirty="0"/>
              <a:t>多翻译几个单词，观察</a:t>
            </a:r>
            <a:r>
              <a:rPr lang="en-US" altLang="zh-CN" dirty="0"/>
              <a:t>Form</a:t>
            </a:r>
            <a:r>
              <a:rPr lang="zh-CN" altLang="en-US" dirty="0"/>
              <a:t>表单数据变化（有数据是加密字符串）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刷新有道翻译页面，抓取并分析</a:t>
            </a:r>
            <a:r>
              <a:rPr lang="en-US" altLang="zh-CN" dirty="0"/>
              <a:t>JS</a:t>
            </a:r>
            <a:r>
              <a:rPr lang="zh-CN" altLang="en-US" dirty="0"/>
              <a:t>代码（本地</a:t>
            </a:r>
            <a:r>
              <a:rPr lang="en-US" altLang="zh-CN" dirty="0"/>
              <a:t>JS</a:t>
            </a:r>
            <a:r>
              <a:rPr lang="zh-CN" altLang="en-US" dirty="0"/>
              <a:t>加密）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找到</a:t>
            </a:r>
            <a:r>
              <a:rPr lang="en-US" altLang="zh-CN" dirty="0"/>
              <a:t>JS</a:t>
            </a:r>
            <a:r>
              <a:rPr lang="zh-CN" altLang="en-US" dirty="0"/>
              <a:t>加密算法，用</a:t>
            </a:r>
            <a:r>
              <a:rPr lang="en-US" altLang="zh-CN" dirty="0"/>
              <a:t>Python</a:t>
            </a:r>
            <a:r>
              <a:rPr lang="zh-CN" altLang="en-US" dirty="0"/>
              <a:t>按同样方式加密生成加密数据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将</a:t>
            </a:r>
            <a:r>
              <a:rPr lang="en-US" altLang="zh-CN" dirty="0"/>
              <a:t>Form</a:t>
            </a:r>
            <a:r>
              <a:rPr lang="zh-CN" altLang="en-US" dirty="0"/>
              <a:t>表单数据处理为字典，通过</a:t>
            </a:r>
            <a:r>
              <a:rPr lang="en-US" altLang="zh-CN" dirty="0"/>
              <a:t>post()</a:t>
            </a:r>
            <a:r>
              <a:rPr lang="zh-CN" altLang="en-US" dirty="0"/>
              <a:t>方法的</a:t>
            </a:r>
            <a:r>
              <a:rPr lang="en-US" altLang="zh-CN" dirty="0"/>
              <a:t>data</a:t>
            </a:r>
            <a:r>
              <a:rPr lang="zh-CN" altLang="en-US" dirty="0"/>
              <a:t>参数</a:t>
            </a:r>
            <a:r>
              <a:rPr lang="zh-CN" altLang="en-US" dirty="0" smtClean="0"/>
              <a:t>发送</a:t>
            </a:r>
            <a:endParaRPr lang="en-US" altLang="zh-CN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2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有道翻译案例实战（续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en-US" altLang="zh-CN" dirty="0"/>
              <a:t>Form</a:t>
            </a:r>
            <a:r>
              <a:rPr lang="zh-CN" altLang="en-US" dirty="0"/>
              <a:t>表单加密字符串如</a:t>
            </a:r>
            <a:r>
              <a:rPr lang="zh-CN" altLang="en-US" dirty="0" smtClean="0"/>
              <a:t>图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04" y="1917001"/>
            <a:ext cx="3404419" cy="3456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68" y="1917001"/>
            <a:ext cx="3881354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E4CD5891-E6B7-774C-BE9D-3635E9DA2E1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requests</a:t>
            </a:r>
            <a:r>
              <a:rPr lang="zh-CN" altLang="en-US" dirty="0"/>
              <a:t>模块高级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有道翻译案例实战（续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sz="2400" dirty="0"/>
              <a:t>查找相关加密的</a:t>
            </a:r>
            <a:r>
              <a:rPr lang="en-US" altLang="zh-CN" sz="2400" dirty="0"/>
              <a:t>JS</a:t>
            </a:r>
            <a:r>
              <a:rPr lang="zh-CN" altLang="en-US" sz="2400" dirty="0"/>
              <a:t>文件</a:t>
            </a:r>
            <a:endParaRPr lang="en-US" altLang="zh-CN" sz="2400" dirty="0" smtClean="0"/>
          </a:p>
          <a:p>
            <a:pPr marL="726300" lvl="1"/>
            <a:r>
              <a:rPr lang="zh-CN" altLang="en-US" sz="2000" dirty="0"/>
              <a:t>控制台右上角 </a:t>
            </a:r>
            <a:r>
              <a:rPr lang="en-US" altLang="zh-CN" sz="2000" dirty="0"/>
              <a:t>- Search - </a:t>
            </a:r>
            <a:r>
              <a:rPr lang="zh-CN" altLang="en-US" sz="2000" dirty="0"/>
              <a:t>搜索</a:t>
            </a:r>
            <a:r>
              <a:rPr lang="en-US" altLang="zh-CN" sz="2000" dirty="0"/>
              <a:t>salt - </a:t>
            </a:r>
            <a:r>
              <a:rPr lang="zh-CN" altLang="en-US" sz="2000" dirty="0"/>
              <a:t>查看文件 </a:t>
            </a:r>
            <a:r>
              <a:rPr lang="en-US" altLang="zh-CN" sz="2000" dirty="0"/>
              <a:t>- </a:t>
            </a:r>
            <a:r>
              <a:rPr lang="zh-CN" altLang="en-US" sz="2000" dirty="0"/>
              <a:t>格式化输出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726300" lvl="1"/>
            <a:r>
              <a:rPr lang="zh-CN" altLang="en-US" sz="2000" dirty="0"/>
              <a:t>确认为 </a:t>
            </a:r>
            <a:r>
              <a:rPr lang="en-US" altLang="zh-CN" sz="2000" dirty="0"/>
              <a:t>fanyi.min.js</a:t>
            </a:r>
            <a:endParaRPr lang="en-US" altLang="zh-CN" sz="2000" dirty="0" smtClean="0"/>
          </a:p>
          <a:p>
            <a:pPr marL="726300" lvl="1"/>
            <a:r>
              <a:rPr lang="zh-CN" altLang="en-US" sz="2000" dirty="0"/>
              <a:t>单击并格式化输出</a:t>
            </a:r>
            <a:r>
              <a:rPr lang="en-US" altLang="zh-CN" sz="2000" dirty="0"/>
              <a:t>JS</a:t>
            </a:r>
            <a:r>
              <a:rPr lang="zh-CN" altLang="en-US" sz="2000" dirty="0" smtClean="0"/>
              <a:t>代码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00" y="2925000"/>
            <a:ext cx="4751999" cy="25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2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有道翻译案例实战（续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dirty="0"/>
              <a:t>搜索关键字，找到相关加密</a:t>
            </a:r>
            <a:r>
              <a:rPr lang="en-US" altLang="zh-CN" dirty="0"/>
              <a:t>JS</a:t>
            </a:r>
            <a:r>
              <a:rPr lang="zh-CN" altLang="en-US" dirty="0"/>
              <a:t>代码如</a:t>
            </a:r>
            <a:r>
              <a:rPr lang="zh-CN" altLang="en-US" dirty="0" smtClean="0"/>
              <a:t>图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00" y="2073239"/>
            <a:ext cx="7560000" cy="365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有道翻译案例实战（续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JS</a:t>
            </a:r>
            <a:r>
              <a:rPr lang="zh-CN" altLang="en-US" sz="2400" dirty="0"/>
              <a:t>代码，用</a:t>
            </a:r>
            <a:r>
              <a:rPr lang="en-US" altLang="zh-CN" sz="2400" dirty="0"/>
              <a:t>Python</a:t>
            </a:r>
            <a:r>
              <a:rPr lang="zh-CN" altLang="en-US" sz="2400" dirty="0"/>
              <a:t>按相同方式加密处理</a:t>
            </a:r>
            <a:r>
              <a:rPr lang="en-US" altLang="zh-CN" sz="2400" dirty="0"/>
              <a:t>Form</a:t>
            </a:r>
            <a:r>
              <a:rPr lang="zh-CN" altLang="en-US" sz="2400" dirty="0"/>
              <a:t>表单数据</a:t>
            </a:r>
            <a:endParaRPr lang="en-US" altLang="zh-CN" sz="2400" dirty="0" smtClean="0"/>
          </a:p>
          <a:p>
            <a:pPr marL="726300" lvl="1"/>
            <a:r>
              <a:rPr lang="en-US" altLang="zh-CN" sz="2000" dirty="0" err="1"/>
              <a:t>ts</a:t>
            </a:r>
            <a:r>
              <a:rPr lang="en-US" altLang="zh-CN" sz="2000" dirty="0"/>
              <a:t>  </a:t>
            </a:r>
            <a:r>
              <a:rPr lang="zh-CN" altLang="en-US" sz="2000" dirty="0"/>
              <a:t>：</a:t>
            </a:r>
            <a:r>
              <a:rPr lang="en-US" altLang="zh-CN" sz="2000" dirty="0"/>
              <a:t>13</a:t>
            </a:r>
            <a:r>
              <a:rPr lang="zh-CN" altLang="en-US" sz="2000" dirty="0"/>
              <a:t>位的时间戳，字符串类型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726300" lvl="1"/>
            <a:r>
              <a:rPr lang="en-US" altLang="zh-CN" sz="2000" dirty="0"/>
              <a:t>salt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ts</a:t>
            </a:r>
            <a:r>
              <a:rPr lang="en-US" altLang="zh-CN" sz="2000" dirty="0"/>
              <a:t> + 0</a:t>
            </a:r>
            <a:r>
              <a:rPr lang="zh-CN" altLang="en-US" sz="2000" dirty="0"/>
              <a:t>到</a:t>
            </a:r>
            <a:r>
              <a:rPr lang="en-US" altLang="zh-CN" sz="2000" dirty="0"/>
              <a:t>9</a:t>
            </a:r>
            <a:r>
              <a:rPr lang="zh-CN" altLang="en-US" sz="2000" dirty="0"/>
              <a:t>之间的随机数（字符串类型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726300" lvl="1"/>
            <a:r>
              <a:rPr lang="zh-CN" altLang="en-US" sz="2000" dirty="0"/>
              <a:t>对一个字符串进行</a:t>
            </a:r>
            <a:r>
              <a:rPr lang="en-US" altLang="zh-CN" sz="2000" dirty="0"/>
              <a:t>md5</a:t>
            </a:r>
            <a:r>
              <a:rPr lang="zh-CN" altLang="en-US" sz="2000" dirty="0"/>
              <a:t>加密，其中 </a:t>
            </a:r>
            <a:r>
              <a:rPr lang="en-US" altLang="zh-CN" sz="2000" dirty="0"/>
              <a:t>e </a:t>
            </a:r>
            <a:r>
              <a:rPr lang="zh-CN" altLang="en-US" sz="2000" dirty="0"/>
              <a:t>为要翻译的</a:t>
            </a:r>
            <a:r>
              <a:rPr lang="zh-CN" altLang="en-US" sz="2000" dirty="0" smtClean="0"/>
              <a:t>单词</a:t>
            </a:r>
            <a:endParaRPr lang="en-US" altLang="zh-CN" sz="2000" dirty="0" smtClean="0"/>
          </a:p>
          <a:p>
            <a:pPr marL="383400" lvl="1" indent="0">
              <a:buNone/>
            </a:pPr>
            <a:r>
              <a:rPr lang="en-US" altLang="zh-CN" sz="2000" dirty="0" smtClean="0"/>
              <a:t>    "</a:t>
            </a:r>
            <a:r>
              <a:rPr lang="en-US" altLang="zh-CN" sz="2000" dirty="0" err="1"/>
              <a:t>fanyideskweb</a:t>
            </a:r>
            <a:r>
              <a:rPr lang="en-US" altLang="zh-CN" sz="2000" dirty="0"/>
              <a:t>" + e + salt + "n%A-rKaT5fb[</a:t>
            </a:r>
            <a:r>
              <a:rPr lang="en-US" altLang="zh-CN" sz="2000" dirty="0" err="1"/>
              <a:t>Gy</a:t>
            </a:r>
            <a:r>
              <a:rPr lang="en-US" altLang="zh-CN" sz="2000" dirty="0"/>
              <a:t>?;</a:t>
            </a:r>
            <a:r>
              <a:rPr lang="en-US" altLang="zh-CN" sz="2000" dirty="0" smtClean="0"/>
              <a:t>N5@Tj</a:t>
            </a:r>
            <a:r>
              <a:rPr lang="en-US" altLang="zh-CN" sz="2000" dirty="0"/>
              <a:t> "</a:t>
            </a:r>
          </a:p>
          <a:p>
            <a:pPr marL="726300" lvl="1"/>
            <a:r>
              <a:rPr lang="en-US" altLang="zh-CN" sz="2000" dirty="0" err="1"/>
              <a:t>bv</a:t>
            </a:r>
            <a:r>
              <a:rPr lang="en-US" altLang="zh-CN" sz="2000" dirty="0"/>
              <a:t>  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通过</a:t>
            </a:r>
            <a:r>
              <a:rPr lang="zh-CN" altLang="en-US" sz="2000" dirty="0"/>
              <a:t>翻译几次单词对比，</a:t>
            </a:r>
            <a:r>
              <a:rPr lang="en-US" altLang="zh-CN" sz="2000" dirty="0" err="1"/>
              <a:t>bv</a:t>
            </a:r>
            <a:r>
              <a:rPr lang="zh-CN" altLang="en-US" sz="2000" dirty="0"/>
              <a:t>的值不变，故可不做</a:t>
            </a:r>
            <a:r>
              <a:rPr lang="zh-CN" altLang="en-US" sz="2000" dirty="0" smtClean="0"/>
              <a:t>处理</a:t>
            </a:r>
            <a:endParaRPr lang="en-US" altLang="zh-CN" sz="2000" dirty="0"/>
          </a:p>
          <a:p>
            <a:pPr marL="457200" indent="-457200"/>
            <a:r>
              <a:rPr lang="zh-CN" altLang="en-US" b="1" dirty="0" smtClean="0"/>
              <a:t>注意</a:t>
            </a:r>
            <a:endParaRPr lang="en-US" altLang="zh-CN" b="1" dirty="0" smtClean="0"/>
          </a:p>
          <a:p>
            <a:pPr marL="726300" lvl="1"/>
            <a:r>
              <a:rPr lang="en-US" altLang="zh-CN" sz="2000" dirty="0" smtClean="0"/>
              <a:t>sign</a:t>
            </a:r>
            <a:r>
              <a:rPr lang="zh-CN" altLang="en-US" sz="2000" dirty="0"/>
              <a:t>中</a:t>
            </a:r>
            <a:r>
              <a:rPr lang="en-US" altLang="zh-CN" sz="2000" dirty="0"/>
              <a:t>e</a:t>
            </a:r>
            <a:r>
              <a:rPr lang="zh-CN" altLang="en-US" sz="2000" dirty="0"/>
              <a:t>为翻译单词，要通过打断点调试确认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994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有道翻译案例实战（续</a:t>
            </a:r>
            <a:r>
              <a:rPr lang="en-US" altLang="zh-CN" dirty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正则处理</a:t>
            </a:r>
            <a:r>
              <a:rPr lang="en-US" altLang="zh-CN" dirty="0"/>
              <a:t>headers</a:t>
            </a:r>
            <a:r>
              <a:rPr lang="zh-CN" altLang="en-US" dirty="0"/>
              <a:t>和</a:t>
            </a:r>
            <a:r>
              <a:rPr lang="en-US" altLang="zh-CN" dirty="0"/>
              <a:t>form data</a:t>
            </a:r>
            <a:r>
              <a:rPr lang="zh-CN" altLang="en-US" dirty="0"/>
              <a:t>为字典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新建文本文件，将</a:t>
            </a:r>
            <a:r>
              <a:rPr lang="en-US" altLang="zh-CN" dirty="0"/>
              <a:t>headers</a:t>
            </a:r>
            <a:r>
              <a:rPr lang="zh-CN" altLang="en-US" dirty="0"/>
              <a:t>或</a:t>
            </a:r>
            <a:r>
              <a:rPr lang="en-US" altLang="zh-CN" dirty="0"/>
              <a:t>form</a:t>
            </a:r>
            <a:r>
              <a:rPr lang="zh-CN" altLang="en-US" dirty="0"/>
              <a:t>表单数据复制</a:t>
            </a:r>
            <a:endParaRPr lang="en-US" altLang="zh-CN" dirty="0" smtClean="0">
              <a:latin typeface="+mn-lt"/>
              <a:ea typeface="+mn-ea"/>
            </a:endParaRPr>
          </a:p>
          <a:p>
            <a:pPr marL="726300" lvl="1"/>
            <a:r>
              <a:rPr lang="en-US" altLang="zh-CN" dirty="0" err="1"/>
              <a:t>pycharm</a:t>
            </a:r>
            <a:r>
              <a:rPr lang="zh-CN" altLang="en-US" dirty="0"/>
              <a:t> ：</a:t>
            </a:r>
            <a:r>
              <a:rPr lang="en-US" altLang="zh-CN" dirty="0"/>
              <a:t>Ctrl + r </a:t>
            </a:r>
            <a:r>
              <a:rPr lang="zh-CN" altLang="en-US" dirty="0"/>
              <a:t>，选中 </a:t>
            </a:r>
            <a:r>
              <a:rPr lang="en-US" altLang="zh-CN" dirty="0"/>
              <a:t>Regex</a:t>
            </a:r>
            <a:endParaRPr lang="en-US" altLang="zh-CN" dirty="0" smtClean="0"/>
          </a:p>
          <a:p>
            <a:pPr marL="726300" lvl="1"/>
            <a:r>
              <a:rPr lang="zh-CN" altLang="en-US" dirty="0"/>
              <a:t>开始处理</a:t>
            </a:r>
            <a:r>
              <a:rPr lang="en-US" altLang="zh-CN" dirty="0"/>
              <a:t>headers</a:t>
            </a:r>
            <a:r>
              <a:rPr lang="zh-CN" altLang="en-US" dirty="0"/>
              <a:t>或</a:t>
            </a:r>
            <a:r>
              <a:rPr lang="en-US" altLang="zh-CN" dirty="0" err="1"/>
              <a:t>formdata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 smtClean="0"/>
              <a:t>          </a:t>
            </a:r>
            <a:r>
              <a:rPr lang="en-US" altLang="zh-CN" dirty="0"/>
              <a:t>(.*): (.*)</a:t>
            </a:r>
          </a:p>
          <a:p>
            <a:pPr marL="0" lvl="1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 </a:t>
            </a:r>
            <a:r>
              <a:rPr lang="en-US" altLang="zh-CN" dirty="0"/>
              <a:t>"$1": "$2</a:t>
            </a:r>
            <a:r>
              <a:rPr lang="en-US" altLang="zh-CN" dirty="0" smtClean="0"/>
              <a:t>",</a:t>
            </a:r>
            <a:endParaRPr lang="en-US" altLang="zh-CN" dirty="0"/>
          </a:p>
          <a:p>
            <a:pPr marL="726300" lvl="1"/>
            <a:r>
              <a:rPr lang="zh-CN" altLang="en-US" dirty="0"/>
              <a:t>点击 </a:t>
            </a:r>
            <a:r>
              <a:rPr lang="en-US" altLang="zh-CN" dirty="0"/>
              <a:t>Replace </a:t>
            </a:r>
            <a:r>
              <a:rPr lang="en-US" altLang="zh-CN" dirty="0" smtClean="0"/>
              <a:t>All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87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4000" y="261000"/>
            <a:ext cx="7524804" cy="1047757"/>
          </a:xfrm>
        </p:spPr>
        <p:txBody>
          <a:bodyPr/>
          <a:lstStyle/>
          <a:p>
            <a:r>
              <a:rPr lang="zh-CN" altLang="en-US" dirty="0"/>
              <a:t>实现有道翻译案例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40836" y="1308757"/>
            <a:ext cx="10849204" cy="4824536"/>
          </a:xfrm>
        </p:spPr>
        <p:txBody>
          <a:bodyPr>
            <a:normAutofit/>
          </a:bodyPr>
          <a:lstStyle/>
          <a:p>
            <a:r>
              <a:rPr lang="zh-CN" altLang="en-US" b="1" dirty="0"/>
              <a:t>抓取有道翻译的翻译结果</a:t>
            </a:r>
            <a:endParaRPr lang="en-US" altLang="zh-CN" b="1" dirty="0"/>
          </a:p>
          <a:p>
            <a:pPr lvl="0"/>
            <a:r>
              <a:rPr lang="zh-CN" altLang="en-US" b="1" dirty="0"/>
              <a:t>思路</a:t>
            </a:r>
            <a:endParaRPr lang="en-US" altLang="zh-CN" b="1" dirty="0"/>
          </a:p>
          <a:p>
            <a:pPr marL="726300" lvl="1" indent="-342900">
              <a:lnSpc>
                <a:spcPct val="150000"/>
              </a:lnSpc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 找到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POST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的地址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726300" lvl="1" indent="-342900">
              <a:lnSpc>
                <a:spcPct val="150000"/>
              </a:lnSpc>
            </a:pP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处理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Form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表单数据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726300" lvl="1" indent="-342900">
              <a:lnSpc>
                <a:spcPct val="150000"/>
              </a:lnSpc>
            </a:pP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处理请求头（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headers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），不能只放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User-Agent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，有道反爬严重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726300" lvl="1" indent="-342900">
              <a:lnSpc>
                <a:spcPct val="150000"/>
              </a:lnSpc>
            </a:pP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返回数据为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JSON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格式，可使用响应对象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json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()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方法获取</a:t>
            </a:r>
          </a:p>
        </p:txBody>
      </p:sp>
    </p:spTree>
    <p:extLst>
      <p:ext uri="{BB962C8B-B14F-4D97-AF65-F5344CB8AC3E}">
        <p14:creationId xmlns:p14="http://schemas.microsoft.com/office/powerpoint/2010/main" val="8782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道翻译小结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sz="2400" dirty="0"/>
              <a:t>如何抓取并查找相关网络</a:t>
            </a:r>
            <a:r>
              <a:rPr lang="zh-CN" altLang="en-US" sz="2400" dirty="0" smtClean="0"/>
              <a:t>数据包</a:t>
            </a:r>
            <a:endParaRPr lang="en-US" altLang="zh-CN" sz="2400" dirty="0" smtClean="0"/>
          </a:p>
          <a:p>
            <a:r>
              <a:rPr lang="zh-CN" altLang="en-US" sz="2400" dirty="0"/>
              <a:t>如何查找相关</a:t>
            </a:r>
            <a:r>
              <a:rPr lang="en-US" altLang="zh-CN" sz="2400" dirty="0" smtClean="0"/>
              <a:t>JS</a:t>
            </a:r>
          </a:p>
          <a:p>
            <a:r>
              <a:rPr lang="zh-CN" altLang="en-US" sz="2400" dirty="0"/>
              <a:t>如何打断点对</a:t>
            </a:r>
            <a:r>
              <a:rPr lang="en-US" altLang="zh-CN" sz="2400" dirty="0"/>
              <a:t>JS</a:t>
            </a:r>
            <a:r>
              <a:rPr lang="zh-CN" altLang="en-US" sz="2400" dirty="0"/>
              <a:t>进行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r>
              <a:rPr lang="zh-CN" altLang="en-US" sz="2400" dirty="0"/>
              <a:t>请求头中检查频率较高的为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726300" lvl="1"/>
            <a:r>
              <a:rPr lang="en-US" altLang="zh-CN" sz="2000" dirty="0"/>
              <a:t>    User-Agent</a:t>
            </a:r>
          </a:p>
          <a:p>
            <a:pPr marL="726300" lvl="1"/>
            <a:r>
              <a:rPr lang="en-US" altLang="zh-CN" sz="2000" dirty="0"/>
              <a:t>    Cookie</a:t>
            </a:r>
          </a:p>
          <a:p>
            <a:pPr marL="726300" lvl="1"/>
            <a:r>
              <a:rPr lang="en-US" altLang="zh-CN" sz="2000" dirty="0"/>
              <a:t>    </a:t>
            </a:r>
            <a:r>
              <a:rPr lang="en-US" altLang="zh-CN" sz="2000" dirty="0" err="1"/>
              <a:t>Referer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350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行政区划代码数据抓取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2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民政部网站数据抓取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pPr marL="457200" indent="-457200"/>
            <a:r>
              <a:rPr lang="zh-CN" altLang="en-US" dirty="0"/>
              <a:t>目标</a:t>
            </a:r>
            <a:endParaRPr lang="en-US" altLang="zh-CN" dirty="0"/>
          </a:p>
          <a:p>
            <a:pPr marL="726300" lvl="1"/>
            <a:r>
              <a:rPr lang="zh-CN" altLang="en-US" sz="2000" dirty="0" smtClean="0"/>
              <a:t>抓取民政部网站中的最新月份行政区划代码</a:t>
            </a:r>
            <a:endParaRPr lang="en-US" altLang="zh-CN" sz="2000" dirty="0" smtClean="0">
              <a:latin typeface="+mn-lt"/>
              <a:ea typeface="+mn-ea"/>
            </a:endParaRPr>
          </a:p>
          <a:p>
            <a:pPr marL="457200" indent="-457200"/>
            <a:r>
              <a:rPr lang="en-US" altLang="zh-CN" b="1" dirty="0" smtClean="0"/>
              <a:t>URL</a:t>
            </a:r>
            <a:r>
              <a:rPr lang="zh-CN" altLang="en-US" b="1" dirty="0" smtClean="0"/>
              <a:t>地址</a:t>
            </a:r>
            <a:endParaRPr lang="en-US" altLang="zh-CN" b="1" dirty="0" smtClean="0"/>
          </a:p>
          <a:p>
            <a:pPr marL="726300" lvl="1"/>
            <a:r>
              <a:rPr lang="en-US" altLang="zh-CN" sz="2000" dirty="0">
                <a:hlinkClick r:id="rId3"/>
              </a:rPr>
              <a:t>http://www.mca.gov.cn/article/sj/xzqh/2020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/>
          </a:p>
          <a:p>
            <a:pPr marL="361800" lvl="1" indent="-372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所抓</a:t>
            </a:r>
            <a:r>
              <a:rPr lang="zh-CN" altLang="en-US" b="1" dirty="0" smtClean="0"/>
              <a:t>数据</a:t>
            </a:r>
            <a:endParaRPr lang="en-US" altLang="zh-CN" b="1" dirty="0" smtClean="0"/>
          </a:p>
          <a:p>
            <a:pPr marL="726300" lvl="1"/>
            <a:r>
              <a:rPr lang="en-US" altLang="zh-CN" sz="2000" dirty="0"/>
              <a:t>    </a:t>
            </a:r>
            <a:r>
              <a:rPr lang="zh-CN" altLang="en-US" sz="2000" dirty="0"/>
              <a:t>行政区划代码</a:t>
            </a:r>
            <a:endParaRPr lang="en-US" altLang="zh-CN" sz="2000" dirty="0"/>
          </a:p>
          <a:p>
            <a:pPr marL="726300" lvl="1"/>
            <a:r>
              <a:rPr lang="en-US" altLang="zh-CN" sz="2000" dirty="0"/>
              <a:t>    </a:t>
            </a:r>
            <a:r>
              <a:rPr lang="zh-CN" altLang="en-US" sz="2000" dirty="0"/>
              <a:t>单位名称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882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民政部网站数据抓取（续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14" y="2637000"/>
            <a:ext cx="5601151" cy="2227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283" y="1551750"/>
            <a:ext cx="3606779" cy="37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dirty="0" smtClean="0"/>
              <a:t>一级页面提取最新月份行政区划代码链接</a:t>
            </a:r>
            <a:endParaRPr lang="en-US" altLang="zh-CN" dirty="0" smtClean="0">
              <a:latin typeface="+mn-lt"/>
              <a:ea typeface="+mn-ea"/>
            </a:endParaRPr>
          </a:p>
          <a:p>
            <a:pPr marL="457200" indent="-457200"/>
            <a:r>
              <a:rPr lang="zh-CN" altLang="en-US" dirty="0"/>
              <a:t>二级</a:t>
            </a:r>
            <a:r>
              <a:rPr lang="zh-CN" altLang="en-US" dirty="0" smtClean="0"/>
              <a:t>页面提取返回实际数据的真实链接</a:t>
            </a:r>
            <a:endParaRPr lang="en-US" altLang="zh-CN" dirty="0"/>
          </a:p>
          <a:p>
            <a:pPr marL="726300" lvl="1"/>
            <a:r>
              <a:rPr lang="zh-CN" altLang="en-US" dirty="0" smtClean="0"/>
              <a:t>此处网站做了反爬，由</a:t>
            </a:r>
            <a:r>
              <a:rPr lang="en-US" altLang="zh-CN" dirty="0" smtClean="0"/>
              <a:t>JS</a:t>
            </a:r>
            <a:r>
              <a:rPr lang="zh-CN" altLang="en-US" dirty="0" smtClean="0"/>
              <a:t>进行了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地址的跳转，需要找到跳转后链接</a:t>
            </a:r>
            <a:endParaRPr lang="en-US" altLang="zh-CN" dirty="0" smtClean="0"/>
          </a:p>
          <a:p>
            <a:pPr marL="361800" lvl="1" indent="-372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向真实链接发请求提取最终数据</a:t>
            </a:r>
            <a:endParaRPr lang="en-US" altLang="zh-CN" sz="2800" b="1" dirty="0" smtClean="0"/>
          </a:p>
          <a:p>
            <a:pPr marL="726300" lvl="1"/>
            <a:r>
              <a:rPr lang="en-US" altLang="zh-CN" dirty="0"/>
              <a:t>    </a:t>
            </a:r>
            <a:r>
              <a:rPr lang="zh-CN" altLang="en-US" dirty="0"/>
              <a:t>行政区划代码</a:t>
            </a:r>
            <a:endParaRPr lang="en-US" altLang="zh-CN" dirty="0"/>
          </a:p>
          <a:p>
            <a:pPr marL="726300" lvl="1"/>
            <a:r>
              <a:rPr lang="en-US" altLang="zh-CN" dirty="0"/>
              <a:t>    </a:t>
            </a:r>
            <a:r>
              <a:rPr lang="zh-CN" altLang="en-US" dirty="0"/>
              <a:t>单位名称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58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查询参数</a:t>
            </a:r>
            <a:r>
              <a:rPr lang="en-US" altLang="zh-CN" dirty="0" err="1" smtClean="0"/>
              <a:t>params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en-US" altLang="zh-CN" sz="2400" dirty="0" err="1"/>
              <a:t>r</a:t>
            </a:r>
            <a:r>
              <a:rPr lang="en-US" altLang="zh-CN" sz="2400" dirty="0" err="1" smtClean="0"/>
              <a:t>equests.get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方法中查询参数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zh-CN" altLang="en-US" sz="2000" b="0" dirty="0" smtClean="0"/>
              <a:t>参数名：</a:t>
            </a:r>
            <a:r>
              <a:rPr lang="en-US" altLang="zh-CN" sz="2000" b="0" dirty="0" err="1" smtClean="0"/>
              <a:t>params</a:t>
            </a:r>
            <a:r>
              <a:rPr lang="en-US" altLang="zh-CN" sz="2000" b="0" dirty="0" smtClean="0"/>
              <a:t> </a:t>
            </a:r>
            <a:r>
              <a:rPr lang="zh-CN" altLang="en-US" sz="2000" b="0" dirty="0" smtClean="0"/>
              <a:t>，数据类型为字典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en-US" altLang="zh-CN" sz="2000" b="0" dirty="0"/>
              <a:t> </a:t>
            </a:r>
            <a:r>
              <a:rPr lang="en-US" altLang="zh-CN" sz="2000" b="0" dirty="0" smtClean="0"/>
              <a:t>   </a:t>
            </a:r>
            <a:r>
              <a:rPr lang="zh-CN" altLang="en-US" sz="2000" b="0" dirty="0" smtClean="0"/>
              <a:t>作用：对</a:t>
            </a:r>
            <a:r>
              <a:rPr lang="en-US" altLang="zh-CN" sz="2000" b="0" dirty="0" smtClean="0"/>
              <a:t>URL</a:t>
            </a:r>
            <a:r>
              <a:rPr lang="zh-CN" altLang="en-US" sz="2000" b="0" dirty="0" smtClean="0"/>
              <a:t>地址中的查询参数进行编码拼接</a:t>
            </a:r>
            <a:endParaRPr lang="en-US" altLang="zh-CN" sz="2000" b="0" dirty="0" smtClean="0"/>
          </a:p>
          <a:p>
            <a:r>
              <a:rPr lang="zh-CN" altLang="en-US" sz="2400" dirty="0"/>
              <a:t>使用</a:t>
            </a:r>
            <a:r>
              <a:rPr lang="zh-CN" altLang="en-US" sz="2400" dirty="0" smtClean="0"/>
              <a:t>示例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b="0" dirty="0" smtClean="0"/>
              <a:t>    res = </a:t>
            </a:r>
            <a:r>
              <a:rPr lang="en-US" altLang="zh-CN" sz="2000" b="0" dirty="0" err="1" smtClean="0"/>
              <a:t>requests.get</a:t>
            </a:r>
            <a:r>
              <a:rPr lang="en-US" altLang="zh-CN" sz="2000" b="0" dirty="0" smtClean="0"/>
              <a:t>(</a:t>
            </a:r>
            <a:r>
              <a:rPr lang="en-US" altLang="zh-CN" sz="2000" b="0" dirty="0" err="1" smtClean="0"/>
              <a:t>url</a:t>
            </a:r>
            <a:r>
              <a:rPr lang="en-US" altLang="zh-CN" sz="2000" b="0" dirty="0" smtClean="0"/>
              <a:t>=</a:t>
            </a:r>
            <a:r>
              <a:rPr lang="en-US" altLang="zh-CN" sz="2000" b="0" dirty="0" err="1" smtClean="0"/>
              <a:t>baseurl,params</a:t>
            </a:r>
            <a:r>
              <a:rPr lang="en-US" altLang="zh-CN" sz="2000" b="0" dirty="0" smtClean="0"/>
              <a:t>=</a:t>
            </a:r>
            <a:r>
              <a:rPr lang="en-US" altLang="zh-CN" sz="2000" b="0" dirty="0" err="1" smtClean="0"/>
              <a:t>params,headers</a:t>
            </a:r>
            <a:r>
              <a:rPr lang="en-US" altLang="zh-CN" sz="2000" b="0" dirty="0" smtClean="0"/>
              <a:t>=headers)</a:t>
            </a:r>
          </a:p>
          <a:p>
            <a:pPr marL="0" indent="0">
              <a:buNone/>
            </a:pPr>
            <a:r>
              <a:rPr lang="en-US" altLang="zh-CN" sz="2000" b="0" dirty="0" smtClean="0"/>
              <a:t>    </a:t>
            </a:r>
            <a:r>
              <a:rPr lang="en-US" altLang="zh-CN" sz="2000" b="0" dirty="0" err="1" smtClean="0"/>
              <a:t>url</a:t>
            </a:r>
            <a:r>
              <a:rPr lang="zh-CN" altLang="en-US" sz="2000" b="0" dirty="0"/>
              <a:t>为基准的</a:t>
            </a:r>
            <a:r>
              <a:rPr lang="en-US" altLang="zh-CN" sz="2000" b="0" dirty="0" err="1"/>
              <a:t>url</a:t>
            </a:r>
            <a:r>
              <a:rPr lang="zh-CN" altLang="en-US" sz="2000" b="0" dirty="0"/>
              <a:t>地址，不包含查询参数</a:t>
            </a:r>
          </a:p>
          <a:p>
            <a:pPr marL="0" indent="0">
              <a:buNone/>
            </a:pPr>
            <a:r>
              <a:rPr lang="zh-CN" altLang="en-US" sz="2000" b="0" dirty="0" smtClean="0"/>
              <a:t>    会</a:t>
            </a:r>
            <a:r>
              <a:rPr lang="zh-CN" altLang="en-US" sz="2000" b="0" dirty="0"/>
              <a:t>自动对</a:t>
            </a:r>
            <a:r>
              <a:rPr lang="en-US" altLang="zh-CN" sz="2000" b="0" dirty="0" err="1"/>
              <a:t>params</a:t>
            </a:r>
            <a:r>
              <a:rPr lang="zh-CN" altLang="en-US" sz="2000" b="0" dirty="0"/>
              <a:t>字典编码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然后和</a:t>
            </a:r>
            <a:r>
              <a:rPr lang="en-US" altLang="zh-CN" sz="2000" b="0" dirty="0" err="1"/>
              <a:t>url</a:t>
            </a:r>
            <a:r>
              <a:rPr lang="zh-CN" altLang="en-US" sz="2000" b="0" dirty="0"/>
              <a:t>拼接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14230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4000" y="261000"/>
            <a:ext cx="7524804" cy="1047757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实现增量爬虫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40836" y="1308757"/>
            <a:ext cx="10849204" cy="4824536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Redis</a:t>
            </a:r>
            <a:r>
              <a:rPr lang="zh-CN" altLang="en-US" b="1" dirty="0" smtClean="0"/>
              <a:t>实现民政部案例增量爬虫</a:t>
            </a:r>
            <a:endParaRPr lang="en-US" altLang="zh-CN" b="1" dirty="0"/>
          </a:p>
          <a:p>
            <a:pPr lvl="0"/>
            <a:r>
              <a:rPr lang="zh-CN" altLang="en-US" b="1" dirty="0"/>
              <a:t>要求</a:t>
            </a:r>
            <a:endParaRPr lang="en-US" altLang="zh-CN" b="1" dirty="0"/>
          </a:p>
          <a:p>
            <a:pPr marL="726300" lvl="1" indent="-342900">
              <a:lnSpc>
                <a:spcPct val="150000"/>
              </a:lnSpc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 </a:t>
            </a:r>
            <a:r>
              <a:rPr lang="zh-CN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当网站有新更新的月份行政区划代码时抓取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726300" lvl="1" indent="-342900">
              <a:lnSpc>
                <a:spcPct val="150000"/>
              </a:lnSpc>
            </a:pP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  </a:t>
            </a:r>
            <a:r>
              <a:rPr lang="zh-CN" altLang="en-US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如果网站未更新，则不进行抓取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8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sz="quarter" idx="10"/>
          </p:nvPr>
        </p:nvSpPr>
        <p:spPr>
          <a:xfrm>
            <a:off x="624000" y="2205000"/>
            <a:ext cx="10658475" cy="453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分类及代理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池的建立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POST</a:t>
            </a:r>
            <a:r>
              <a:rPr lang="zh-CN" altLang="en-US" dirty="0" smtClean="0"/>
              <a:t>请求数据抓取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如何应对</a:t>
            </a:r>
            <a:r>
              <a:rPr lang="en-US" altLang="zh-CN" dirty="0" smtClean="0"/>
              <a:t>JS</a:t>
            </a:r>
            <a:r>
              <a:rPr lang="zh-CN" altLang="en-US" dirty="0" smtClean="0"/>
              <a:t>加密反爬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如何应对</a:t>
            </a:r>
            <a:r>
              <a:rPr lang="en-US" altLang="zh-CN" dirty="0" smtClean="0"/>
              <a:t>JS</a:t>
            </a:r>
            <a:r>
              <a:rPr lang="zh-CN" altLang="en-US" dirty="0"/>
              <a:t>中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地址跳转反爬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58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查询参数</a:t>
            </a:r>
            <a:r>
              <a:rPr lang="en-US" altLang="zh-CN" dirty="0" err="1" smtClean="0"/>
              <a:t>params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dirty="0"/>
              <a:t>示例 </a:t>
            </a:r>
            <a:r>
              <a:rPr lang="en-US" altLang="zh-CN" dirty="0"/>
              <a:t>- </a:t>
            </a:r>
            <a:r>
              <a:rPr lang="zh-CN" altLang="en-US" dirty="0"/>
              <a:t>获取赵丽颖吧第</a:t>
            </a:r>
            <a:r>
              <a:rPr lang="en-US" altLang="zh-CN" dirty="0"/>
              <a:t>2</a:t>
            </a:r>
            <a:r>
              <a:rPr lang="zh-CN" altLang="en-US" dirty="0"/>
              <a:t>页的响应</a:t>
            </a:r>
            <a:r>
              <a:rPr lang="zh-CN" altLang="en-US" dirty="0" smtClean="0"/>
              <a:t>内容</a:t>
            </a:r>
            <a:endParaRPr lang="en-US" altLang="zh-C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84000" y="2205000"/>
            <a:ext cx="9360000" cy="378565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requests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'http://tieba.baidu.com/f?'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将所有查询参数定义到字典中</a:t>
            </a:r>
            <a:b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params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'kw'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</a:rPr>
              <a:t>赵丽颖吧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'pn'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'50'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headers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'User-Agent'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'Mozilla/5.0'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# url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为基准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URL,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自动对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进行编码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然后自动和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进行拼接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  <a:t>去发请求</a:t>
            </a:r>
            <a:b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7A797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requests.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url,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params,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headers).text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(html)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SSL</a:t>
            </a:r>
            <a:r>
              <a:rPr lang="zh-CN" altLang="en-US" dirty="0" smtClean="0"/>
              <a:t>证书认证参数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sz="2400" dirty="0" smtClean="0"/>
              <a:t>参数说明</a:t>
            </a:r>
            <a:endParaRPr lang="en-US" altLang="zh-CN" sz="24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参数名：</a:t>
            </a:r>
            <a:r>
              <a:rPr lang="en-US" altLang="zh-CN" sz="2000" dirty="0" smtClean="0"/>
              <a:t>verify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/>
              <a:t>参数</a:t>
            </a:r>
            <a:r>
              <a:rPr lang="zh-CN" altLang="en-US" sz="2000" dirty="0" smtClean="0"/>
              <a:t>值：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（默认）</a:t>
            </a:r>
            <a:r>
              <a:rPr lang="en-US" altLang="zh-CN" sz="2000" dirty="0" smtClean="0"/>
              <a:t> | False</a:t>
            </a:r>
          </a:p>
          <a:p>
            <a:pPr marL="361800" lvl="1" indent="-372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适用网站</a:t>
            </a:r>
            <a:endParaRPr lang="en-US" altLang="zh-CN" b="1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000" dirty="0"/>
              <a:t>    https</a:t>
            </a:r>
            <a:r>
              <a:rPr lang="zh-CN" altLang="en-US" sz="2000" dirty="0"/>
              <a:t>类型网站但是没有经过 证书认证机构 认证的</a:t>
            </a:r>
            <a:r>
              <a:rPr lang="zh-CN" altLang="en-US" sz="2000" dirty="0" smtClean="0"/>
              <a:t>网站</a:t>
            </a:r>
            <a:endParaRPr lang="en-US" altLang="zh-CN" sz="2000" dirty="0" smtClean="0"/>
          </a:p>
          <a:p>
            <a:pPr marL="361800" lvl="1" indent="-372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适用场景</a:t>
            </a:r>
            <a:endParaRPr lang="en-US" altLang="zh-CN" b="1" dirty="0"/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000" dirty="0" smtClean="0"/>
              <a:t>    当程序中抛</a:t>
            </a:r>
            <a:r>
              <a:rPr lang="zh-CN" altLang="en-US" sz="2000" dirty="0"/>
              <a:t>出 </a:t>
            </a:r>
            <a:r>
              <a:rPr lang="en-US" altLang="zh-CN" sz="2000" dirty="0" err="1"/>
              <a:t>SSLError</a:t>
            </a:r>
            <a:r>
              <a:rPr lang="en-US" altLang="zh-CN" sz="2000" dirty="0"/>
              <a:t> </a:t>
            </a:r>
            <a:r>
              <a:rPr lang="zh-CN" altLang="en-US" sz="2000" dirty="0"/>
              <a:t>异常则考虑使用此参数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282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SSL</a:t>
            </a:r>
            <a:r>
              <a:rPr lang="zh-CN" altLang="en-US" dirty="0" smtClean="0"/>
              <a:t>证书认证参数（续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dirty="0" smtClean="0"/>
              <a:t>适用示例</a:t>
            </a: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dirty="0" smtClean="0"/>
              <a:t>    res = </a:t>
            </a:r>
            <a:r>
              <a:rPr lang="en-US" altLang="zh-CN" dirty="0" err="1" smtClean="0"/>
              <a:t>requests.get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url,params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params,headers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headers,verify</a:t>
            </a:r>
            <a:r>
              <a:rPr lang="en-US" altLang="zh-CN" dirty="0" smtClean="0"/>
              <a:t>=False)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verify</a:t>
            </a:r>
            <a:r>
              <a:rPr lang="zh-CN" altLang="en-US" dirty="0" smtClean="0"/>
              <a:t>参数设置为</a:t>
            </a:r>
            <a:r>
              <a:rPr lang="en-US" altLang="zh-CN" dirty="0" err="1" smtClean="0"/>
              <a:t>Flase</a:t>
            </a:r>
            <a:r>
              <a:rPr lang="zh-CN" altLang="en-US" dirty="0" smtClean="0"/>
              <a:t>时，则不会再对网站进行</a:t>
            </a:r>
            <a:r>
              <a:rPr lang="en-US" altLang="zh-CN" dirty="0" smtClean="0"/>
              <a:t>SSL</a:t>
            </a:r>
            <a:r>
              <a:rPr lang="zh-CN" altLang="en-US" dirty="0" smtClean="0"/>
              <a:t>证书认证</a:t>
            </a:r>
            <a:endParaRPr lang="en-US" altLang="zh-CN" dirty="0" smtClean="0"/>
          </a:p>
          <a:p>
            <a:pPr marL="361800" lvl="1" indent="-372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注意</a:t>
            </a:r>
            <a:endParaRPr lang="en-US" altLang="zh-CN" sz="2800" b="1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平时我们在适用时可习惯性加上 </a:t>
            </a:r>
            <a:r>
              <a:rPr lang="en-US" altLang="zh-CN" dirty="0" smtClean="0"/>
              <a:t>verify=False </a:t>
            </a:r>
            <a:r>
              <a:rPr lang="zh-CN" altLang="en-US" dirty="0" smtClean="0"/>
              <a:t>这个参数</a:t>
            </a: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即：忽略对目标网站的证书认证检查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0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84000" y="3573000"/>
            <a:ext cx="8570216" cy="782263"/>
          </a:xfrm>
        </p:spPr>
        <p:txBody>
          <a:bodyPr/>
          <a:lstStyle/>
          <a:p>
            <a:r>
              <a:rPr lang="zh-CN" altLang="en-US" dirty="0"/>
              <a:t>代理</a:t>
            </a:r>
            <a:r>
              <a:rPr lang="en-US" altLang="zh-CN" dirty="0"/>
              <a:t>IP</a:t>
            </a:r>
            <a:r>
              <a:rPr lang="zh-CN" altLang="en-US" dirty="0"/>
              <a:t>使用一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5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使用一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341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zh-CN" altLang="en-US" sz="2400" b="0" dirty="0" smtClean="0"/>
              <a:t>代替</a:t>
            </a:r>
            <a:r>
              <a:rPr lang="zh-CN" altLang="en-US" sz="2400" b="0" dirty="0"/>
              <a:t>你原来的</a:t>
            </a:r>
            <a:r>
              <a:rPr lang="en-US" altLang="zh-CN" sz="2400" b="0" dirty="0"/>
              <a:t>IP</a:t>
            </a:r>
            <a:r>
              <a:rPr lang="zh-CN" altLang="en-US" sz="2400" b="0" dirty="0"/>
              <a:t>地址去对接网络的</a:t>
            </a:r>
            <a:r>
              <a:rPr lang="en-US" altLang="zh-CN" sz="2400" b="0" dirty="0"/>
              <a:t>IP</a:t>
            </a:r>
            <a:r>
              <a:rPr lang="zh-CN" altLang="en-US" sz="2400" b="0" dirty="0" smtClean="0"/>
              <a:t>地址</a:t>
            </a:r>
            <a:endParaRPr lang="en-US" altLang="zh-CN" sz="2400" b="0" dirty="0" smtClean="0"/>
          </a:p>
          <a:p>
            <a:pPr marL="0" indent="0">
              <a:buNone/>
            </a:pPr>
            <a:endParaRPr lang="en-US" altLang="zh-CN" b="0" dirty="0"/>
          </a:p>
          <a:p>
            <a:pPr marL="457200" indent="-457200"/>
            <a:r>
              <a:rPr lang="zh-CN" altLang="en-US" dirty="0" smtClean="0"/>
              <a:t>作用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b="0" dirty="0"/>
              <a:t>    隐藏自身真实</a:t>
            </a:r>
            <a:r>
              <a:rPr lang="en-US" altLang="zh-CN" sz="2400" b="0" dirty="0"/>
              <a:t>IP,</a:t>
            </a:r>
            <a:r>
              <a:rPr lang="zh-CN" altLang="en-US" sz="2400" b="0" dirty="0"/>
              <a:t>避免</a:t>
            </a:r>
            <a:r>
              <a:rPr lang="zh-CN" altLang="en-US" sz="2400" b="0" dirty="0" smtClean="0"/>
              <a:t>被目标网站封掉</a:t>
            </a:r>
            <a:endParaRPr lang="en-US" altLang="zh-CN" dirty="0" smtClean="0"/>
          </a:p>
          <a:p>
            <a:pPr marL="457200" indent="-45720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54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SLIDE_MODEL_TYPE" val="cov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0189028"/>
  <p:tag name="KSO_WM_TEMPLATE_SUBCATEGORY" val="combine"/>
  <p:tag name="KSO_WM_TEMPLATE_THUMBS_INDEX" val="1、2、3、4、6、8、9、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l_h_f"/>
  <p:tag name="KSO_WM_UNIT_INDEX" val="1_1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8_2*l_h_f*1_1_1"/>
  <p:tag name="KSO_WM_UNIT_PRESET_TEXT" val="公司概况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heme/theme1.xml><?xml version="1.0" encoding="utf-8"?>
<a:theme xmlns:a="http://schemas.openxmlformats.org/drawingml/2006/main" name="NTD_VIP模板">
  <a:themeElements>
    <a:clrScheme name="自定义 318">
      <a:dk1>
        <a:srgbClr val="000000"/>
      </a:dk1>
      <a:lt1>
        <a:srgbClr val="FFFFFF"/>
      </a:lt1>
      <a:dk2>
        <a:srgbClr val="E0545D"/>
      </a:dk2>
      <a:lt2>
        <a:srgbClr val="F7F5F3"/>
      </a:lt2>
      <a:accent1>
        <a:srgbClr val="E0545D"/>
      </a:accent1>
      <a:accent2>
        <a:srgbClr val="595959"/>
      </a:accent2>
      <a:accent3>
        <a:srgbClr val="FFFFFF"/>
      </a:accent3>
      <a:accent4>
        <a:srgbClr val="F7F5F3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anchor="ctr"/>
      <a:lstStyle>
        <a:defPPr algn="l">
          <a:defRPr sz="2400" noProof="1" smtClean="0">
            <a:solidFill>
              <a:schemeClr val="tx1"/>
            </a:solidFill>
            <a:latin typeface="+mn-ea"/>
            <a:ea typeface="+mn-ea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1797</Words>
  <Application>Microsoft Office PowerPoint</Application>
  <PresentationFormat>宽屏</PresentationFormat>
  <Paragraphs>292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DengXian</vt:lpstr>
      <vt:lpstr>宋体</vt:lpstr>
      <vt:lpstr>微软雅黑</vt:lpstr>
      <vt:lpstr>Arial</vt:lpstr>
      <vt:lpstr>Calibri</vt:lpstr>
      <vt:lpstr>Consolas</vt:lpstr>
      <vt:lpstr>Wingdings</vt:lpstr>
      <vt:lpstr>NTD_VIP模板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构建免费代理IP池</vt:lpstr>
      <vt:lpstr>构建私密代理IP池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实现有道翻译案例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用Redis实现增量爬虫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我的文档</dc:creator>
  <cp:lastModifiedBy>Administrator</cp:lastModifiedBy>
  <cp:revision>665</cp:revision>
  <dcterms:created xsi:type="dcterms:W3CDTF">2018-10-16T12:15:00Z</dcterms:created>
  <dcterms:modified xsi:type="dcterms:W3CDTF">2020-06-02T16:33:06Z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